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 autoCompressPictures="0">
  <p:sldMasterIdLst>
    <p:sldMasterId id="2147483648" r:id="rId4"/>
  </p:sldMasterIdLst>
  <p:notesMasterIdLst>
    <p:notesMasterId r:id="rId28"/>
  </p:notesMasterIdLst>
  <p:sldIdLst>
    <p:sldId id="264" r:id="rId5"/>
    <p:sldId id="269" r:id="rId6"/>
    <p:sldId id="277" r:id="rId7"/>
    <p:sldId id="270" r:id="rId8"/>
    <p:sldId id="278" r:id="rId9"/>
    <p:sldId id="332" r:id="rId10"/>
    <p:sldId id="333" r:id="rId11"/>
    <p:sldId id="308" r:id="rId12"/>
    <p:sldId id="330" r:id="rId13"/>
    <p:sldId id="310" r:id="rId14"/>
    <p:sldId id="305" r:id="rId15"/>
    <p:sldId id="290" r:id="rId16"/>
    <p:sldId id="295" r:id="rId17"/>
    <p:sldId id="297" r:id="rId18"/>
    <p:sldId id="293" r:id="rId19"/>
    <p:sldId id="262" r:id="rId20"/>
    <p:sldId id="263" r:id="rId21"/>
    <p:sldId id="299" r:id="rId22"/>
    <p:sldId id="301" r:id="rId23"/>
    <p:sldId id="304" r:id="rId24"/>
    <p:sldId id="303" r:id="rId25"/>
    <p:sldId id="312" r:id="rId26"/>
    <p:sldId id="313" r:id="rId27"/>
  </p:sldIdLst>
  <p:sldSz cx="12192000" cy="6858000"/>
  <p:notesSz cx="6858000" cy="9144000"/>
  <p:embeddedFontLst>
    <p:embeddedFont>
      <p:font typeface="Arial Black" panose="020B0A04020102020204" pitchFamily="34" charset="0"/>
      <p:bold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Calibri Light" panose="020F0302020204030204" pitchFamily="34" charset="0"/>
      <p:regular r:id="rId34"/>
      <p:italic r:id="rId35"/>
    </p:embeddedFont>
    <p:embeddedFont>
      <p:font typeface="Comic Sans MS" panose="030F0702030302020204" pitchFamily="66" charset="0"/>
      <p:regular r:id="rId36"/>
      <p:bold r:id="rId37"/>
      <p:italic r:id="rId38"/>
      <p:boldItalic r:id="rId39"/>
    </p:embeddedFont>
  </p:embeddedFontLst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BEC6BC7-2CDD-469F-B8AB-69D73DE47363}" name="Panchica Koonchaimang" initials="PK" userId="S::panchica.k@indorama.net::013565c1-16ef-41bb-98d4-f724bc1deb12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EBE5"/>
    <a:srgbClr val="3AC69D"/>
    <a:srgbClr val="F2EEEB"/>
    <a:srgbClr val="29C7F7"/>
    <a:srgbClr val="262626"/>
    <a:srgbClr val="434444"/>
    <a:srgbClr val="FEEBCA"/>
    <a:srgbClr val="FFE300"/>
    <a:srgbClr val="FFF7A7"/>
    <a:srgbClr val="68CD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941" autoAdjust="0"/>
    <p:restoredTop sz="63062" autoAdjust="0"/>
  </p:normalViewPr>
  <p:slideViewPr>
    <p:cSldViewPr snapToGrid="0" snapToObjects="1">
      <p:cViewPr varScale="1">
        <p:scale>
          <a:sx n="42" d="100"/>
          <a:sy n="42" d="100"/>
        </p:scale>
        <p:origin x="1680" y="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11.fntdata"/><Relationship Id="rId21" Type="http://schemas.openxmlformats.org/officeDocument/2006/relationships/slide" Target="slides/slide17.xml"/><Relationship Id="rId34" Type="http://schemas.openxmlformats.org/officeDocument/2006/relationships/font" Target="fonts/font6.fntdata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1.fntdata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3.fntdata"/><Relationship Id="rId44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5.fntdata"/><Relationship Id="rId38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E5B08E-49FE-9B41-A970-922B7A72581F}" type="datetimeFigureOut">
              <a:rPr lang="x-none" smtClean="0"/>
              <a:t>5/2/2023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836C94-7932-4F42-B085-F387E238C945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2840926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ZMIEŃ SIĘ W BOHATERA</a:t>
            </a:r>
          </a:p>
          <a:p>
            <a:r>
              <a:rPr lang="pl-P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ZREDUKUJ DO ZERA</a:t>
            </a:r>
          </a:p>
          <a:p>
            <a:endParaRPr lang="pl-PL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l-P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Przenikanie śmieci do środowiska</a:t>
            </a:r>
          </a:p>
          <a:p>
            <a:r>
              <a:rPr lang="pl-P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Poziom 3 Lekcja dla początkujących</a:t>
            </a:r>
          </a:p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836C94-7932-4F42-B085-F387E238C945}" type="slidenum">
              <a:rPr lang="x-none" smtClean="0"/>
              <a:t>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5812137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(Czas wyświetlania slajdu: 3 minuty)</a:t>
            </a:r>
            <a:endParaRPr lang="en-US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b="1" dirty="0"/>
              <a:t>Zapytaj uczniów</a:t>
            </a:r>
            <a:r>
              <a:rPr lang="en-US" b="1" dirty="0"/>
              <a:t>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b="0" dirty="0"/>
              <a:t>Jak śmieci trafiają do oceanów</a:t>
            </a:r>
            <a:r>
              <a:rPr lang="en-US" b="0" dirty="0"/>
              <a:t>?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b="0" dirty="0"/>
              <a:t>Skąd te śmieci pochodzą</a:t>
            </a:r>
            <a:r>
              <a:rPr lang="en-US" b="0" dirty="0"/>
              <a:t>?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b="1" dirty="0"/>
              <a:t>Odpowiedzi</a:t>
            </a:r>
            <a:r>
              <a:rPr lang="en-US" dirty="0"/>
              <a:t>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Większość trafiających do</a:t>
            </a:r>
            <a:r>
              <a:rPr lang="pl-PL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oceanów </a:t>
            </a:r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zanieczyszczeń</a:t>
            </a:r>
            <a:r>
              <a:rPr lang="pl-PL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pochodzi z działalności człowieka przy wybrzeżach i w głębi lądu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Główne</a:t>
            </a:r>
            <a:r>
              <a:rPr lang="pl-PL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przyczyny przedostawania się śmieci z lądu do morza to śmiecenie, złe praktyki w zakresie gospodarowania odpadami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spływ wód</a:t>
            </a:r>
            <a:r>
              <a:rPr lang="pl-PL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z kanalizacji deszczowej </a:t>
            </a:r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ekstremalne zjawiska naturalne, takie</a:t>
            </a:r>
            <a:r>
              <a:rPr lang="pl-PL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jak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tsunami</a:t>
            </a:r>
            <a:r>
              <a:rPr lang="pl-PL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 huragany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</a:t>
            </a:r>
            <a:endParaRPr lang="en-US" dirty="0"/>
          </a:p>
        </p:txBody>
      </p:sp>
      <p:sp>
        <p:nvSpPr>
          <p:cNvPr id="230" name="Google Shape;23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(Czas wyświetlania slajdu: 3-5 minut)</a:t>
            </a:r>
          </a:p>
          <a:p>
            <a:endParaRPr lang="en-US" b="1" dirty="0"/>
          </a:p>
          <a:p>
            <a:r>
              <a:rPr lang="pl-PL" b="1" dirty="0"/>
              <a:t>Powiedz uczniom</a:t>
            </a:r>
            <a:r>
              <a:rPr lang="en-US" b="1" dirty="0"/>
              <a:t>:</a:t>
            </a:r>
          </a:p>
          <a:p>
            <a:r>
              <a:rPr lang="pl-PL" dirty="0"/>
              <a:t>Przenikanie śmieci występuje, gdy śmieci wydostają</a:t>
            </a:r>
            <a:r>
              <a:rPr lang="pl-PL" baseline="0" dirty="0"/>
              <a:t> się poza systemy służące do zamknięcia ich w obiegu recyklingowym, do wywozu na składowisko albo do spalarni</a:t>
            </a:r>
            <a:r>
              <a:rPr lang="en-US" dirty="0"/>
              <a:t>. </a:t>
            </a:r>
            <a:r>
              <a:rPr lang="pl-PL" dirty="0"/>
              <a:t>Śmieci, które wydostają</a:t>
            </a:r>
            <a:r>
              <a:rPr lang="pl-PL" baseline="0" dirty="0"/>
              <a:t> się poza te systemy, trafiają następnie do środowiska lądowego i spływają z rzekami bezpośrednio do mórz i oceanów</a:t>
            </a:r>
            <a:r>
              <a:rPr lang="en-US" dirty="0"/>
              <a:t>. </a:t>
            </a:r>
            <a:r>
              <a:rPr lang="pl-PL" dirty="0"/>
              <a:t>Nawet jeśli mieszkamy daleko od morza, złe</a:t>
            </a:r>
            <a:r>
              <a:rPr lang="pl-PL" baseline="0" dirty="0"/>
              <a:t> gospodarowanie odpadami spowoduje, że skończą one w morzu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pl-PL" b="1" dirty="0"/>
              <a:t>Zapytaj uczniów</a:t>
            </a:r>
            <a:r>
              <a:rPr lang="en-US" b="1" dirty="0"/>
              <a:t>:</a:t>
            </a:r>
          </a:p>
          <a:p>
            <a:r>
              <a:rPr lang="pl-PL" dirty="0"/>
              <a:t>Skąd się biorą śmieci w oceanach</a:t>
            </a:r>
            <a:r>
              <a:rPr lang="en-US" dirty="0"/>
              <a:t>?</a:t>
            </a:r>
          </a:p>
          <a:p>
            <a:endParaRPr lang="en-US" dirty="0"/>
          </a:p>
          <a:p>
            <a:r>
              <a:rPr lang="pl-PL" b="1" dirty="0"/>
              <a:t>Klik</a:t>
            </a:r>
            <a:r>
              <a:rPr lang="en-US" b="1" dirty="0"/>
              <a:t>1</a:t>
            </a:r>
            <a:r>
              <a:rPr lang="en-US" dirty="0"/>
              <a:t>: </a:t>
            </a:r>
            <a:r>
              <a:rPr lang="pl-PL" dirty="0"/>
              <a:t>pojawia się odpowiedź</a:t>
            </a:r>
            <a:r>
              <a:rPr lang="en-US" dirty="0"/>
              <a:t>.</a:t>
            </a:r>
          </a:p>
          <a:p>
            <a:br>
              <a:rPr lang="en-US" b="1" dirty="0"/>
            </a:br>
            <a:r>
              <a:rPr lang="pl-PL" b="1" dirty="0"/>
              <a:t>Odpowiedzi</a:t>
            </a:r>
            <a:r>
              <a:rPr lang="en-US" dirty="0"/>
              <a:t>:  </a:t>
            </a:r>
          </a:p>
          <a:p>
            <a:r>
              <a:rPr lang="pl-PL" dirty="0"/>
              <a:t>Większość śmieci w oceanach pochodzi od ludzi i ze źródeł</a:t>
            </a:r>
            <a:r>
              <a:rPr lang="pl-PL" baseline="0" dirty="0"/>
              <a:t> znajdujących się na lądzie</a:t>
            </a:r>
            <a:r>
              <a:rPr lang="en-US" dirty="0"/>
              <a:t>. </a:t>
            </a:r>
            <a:r>
              <a:rPr lang="pl-PL" dirty="0"/>
              <a:t>Na</a:t>
            </a:r>
            <a:r>
              <a:rPr lang="pl-PL" baseline="0" dirty="0"/>
              <a:t> kolejnych slajdach przekonamy się, jak śmieci z lądu mogą trafić do oceanu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836C94-7932-4F42-B085-F387E238C945}" type="slidenum">
              <a:rPr lang="x-none" smtClean="0"/>
              <a:t>11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7227820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(Czas wyświetlania slajdu: 2 minuty)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  <a:p>
            <a:r>
              <a:rPr lang="pl-PL" b="1" dirty="0"/>
              <a:t>Powiedz  uczniom</a:t>
            </a:r>
            <a:r>
              <a:rPr lang="en-US" b="1" dirty="0"/>
              <a:t>:</a:t>
            </a:r>
          </a:p>
          <a:p>
            <a:r>
              <a:rPr lang="pl-PL" dirty="0"/>
              <a:t>Prześledźmy teraz w</a:t>
            </a:r>
            <a:r>
              <a:rPr lang="pl-PL" baseline="0" dirty="0"/>
              <a:t> 6 krokach </a:t>
            </a:r>
            <a:r>
              <a:rPr lang="pl-PL" dirty="0"/>
              <a:t>drogę, jaką opakowanie po jedzeniu </a:t>
            </a:r>
            <a:r>
              <a:rPr lang="pl-PL" baseline="0" dirty="0"/>
              <a:t>przypadkowo trafia do oceanu</a:t>
            </a:r>
            <a:r>
              <a:rPr lang="en-US" dirty="0"/>
              <a:t>. </a:t>
            </a:r>
          </a:p>
          <a:p>
            <a:endParaRPr lang="en-US" dirty="0"/>
          </a:p>
          <a:p>
            <a:pPr marL="228600" indent="-228600">
              <a:buAutoNum type="arabicPeriod"/>
            </a:pPr>
            <a:r>
              <a:rPr lang="pl-PL" dirty="0"/>
              <a:t>Ludzie</a:t>
            </a:r>
            <a:r>
              <a:rPr lang="pl-PL" baseline="0" dirty="0"/>
              <a:t> zostawiają opakowanie po jedzeniu, czyli „śmieć”, na ziemi albo może ono wypaść z kosza na śmieci</a:t>
            </a:r>
            <a:r>
              <a:rPr lang="en-US" dirty="0"/>
              <a:t>.</a:t>
            </a:r>
          </a:p>
          <a:p>
            <a:pPr marL="228600" indent="-228600">
              <a:buAutoNum type="arabicPeriod"/>
            </a:pPr>
            <a:r>
              <a:rPr lang="pl-PL" dirty="0"/>
              <a:t>Leżące na ziemi</a:t>
            </a:r>
            <a:r>
              <a:rPr lang="pl-PL" baseline="0" dirty="0"/>
              <a:t> opakowanie spływa następnie do kanalizacji deszczowej wzdłuż ulicy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836C94-7932-4F42-B085-F387E238C945}" type="slidenum">
              <a:rPr lang="x-none" smtClean="0"/>
              <a:t>12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6975864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(Czas wyświetlania slajdu: 2 minuty)</a:t>
            </a:r>
            <a:endParaRPr lang="en-US" b="1" dirty="0"/>
          </a:p>
          <a:p>
            <a:endParaRPr lang="en-US" b="1" dirty="0"/>
          </a:p>
          <a:p>
            <a:r>
              <a:rPr lang="pl-PL" b="1" dirty="0"/>
              <a:t>Powiedz uczniom</a:t>
            </a:r>
            <a:r>
              <a:rPr lang="en-US" b="1" dirty="0"/>
              <a:t>:</a:t>
            </a:r>
          </a:p>
          <a:p>
            <a:r>
              <a:rPr lang="en-US" dirty="0"/>
              <a:t>3. </a:t>
            </a:r>
            <a:r>
              <a:rPr lang="pl-PL" dirty="0"/>
              <a:t>Gdy opakowanie po jedzeniu trafi do kanalizacji</a:t>
            </a:r>
            <a:r>
              <a:rPr lang="pl-PL" baseline="0" dirty="0"/>
              <a:t> deszczowej, to spływa nią do lokalnych cieków wodnych</a:t>
            </a:r>
            <a:r>
              <a:rPr lang="en-US" dirty="0"/>
              <a:t>.</a:t>
            </a:r>
          </a:p>
          <a:p>
            <a:r>
              <a:rPr lang="en-US" dirty="0"/>
              <a:t>4. </a:t>
            </a:r>
            <a:r>
              <a:rPr lang="pl-PL" dirty="0"/>
              <a:t>Cieki wodne</a:t>
            </a:r>
            <a:r>
              <a:rPr lang="pl-PL" baseline="0" dirty="0"/>
              <a:t> oznaczają dostęp do rzek, czyli cała woda deszczowa i wszystko, co się w niej znajduje, jak na przykład opakowania po naszym jedzeniu, spływa do lokalnych </a:t>
            </a:r>
            <a:r>
              <a:rPr lang="pl-P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sieci rzecznych</a:t>
            </a:r>
            <a:r>
              <a:rPr lang="en-US" dirty="0"/>
              <a:t>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836C94-7932-4F42-B085-F387E238C945}" type="slidenum">
              <a:rPr lang="x-none" smtClean="0"/>
              <a:t>13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3975775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(Czas wyświetlania slajdu: 3 minuty)</a:t>
            </a:r>
            <a:endParaRPr lang="en-US" b="1" dirty="0"/>
          </a:p>
          <a:p>
            <a:endParaRPr lang="en-US" b="1" dirty="0"/>
          </a:p>
          <a:p>
            <a:r>
              <a:rPr lang="pl-PL" b="1" dirty="0"/>
              <a:t>Powiedz uczniom</a:t>
            </a:r>
            <a:r>
              <a:rPr lang="en-US" b="1" dirty="0"/>
              <a:t>:</a:t>
            </a:r>
          </a:p>
          <a:p>
            <a:r>
              <a:rPr lang="en-US" dirty="0"/>
              <a:t>5. </a:t>
            </a:r>
            <a:r>
              <a:rPr lang="pl-PL" dirty="0"/>
              <a:t>Sieci mniejszych rzek</a:t>
            </a:r>
            <a:r>
              <a:rPr lang="pl-PL" baseline="0" dirty="0"/>
              <a:t> łączą się w większe rzeki, które uchodzą bezpośrednio do oceanów</a:t>
            </a:r>
            <a:r>
              <a:rPr lang="en-US" dirty="0"/>
              <a:t>.</a:t>
            </a:r>
          </a:p>
          <a:p>
            <a:r>
              <a:rPr lang="en-US" dirty="0"/>
              <a:t>6. </a:t>
            </a:r>
            <a:r>
              <a:rPr lang="pl-PL" dirty="0"/>
              <a:t>Prądy oceaniczne są ze sobą powiązane i przenoszą</a:t>
            </a:r>
            <a:r>
              <a:rPr lang="pl-PL" baseline="0" dirty="0"/>
              <a:t> miliony sztuk śmieci, tworząc z nich wielkie „wyspy”, takie plama śmieci na południowym Pacyfiku</a:t>
            </a:r>
            <a:r>
              <a:rPr lang="en-US" dirty="0"/>
              <a:t>. </a:t>
            </a:r>
            <a:r>
              <a:rPr lang="pl-PL" dirty="0"/>
              <a:t>Wyspa śmieci t</a:t>
            </a:r>
            <a:r>
              <a:rPr lang="pl-PL" baseline="0" dirty="0"/>
              <a:t>o nie jest tak naprawdę wyspa z plażą, ale wielkie skupisko śmieci unoszących się na powierzchni oceanu, które jest tak duże, że wygląda jak prawdziwa wyspa</a:t>
            </a:r>
            <a:r>
              <a:rPr lang="en-US" dirty="0"/>
              <a:t>. </a:t>
            </a:r>
          </a:p>
          <a:p>
            <a:endParaRPr lang="en-US" dirty="0"/>
          </a:p>
          <a:p>
            <a:r>
              <a:rPr lang="pl-PL" b="1" dirty="0"/>
              <a:t>Klik </a:t>
            </a:r>
            <a:r>
              <a:rPr lang="en-US" b="1" dirty="0"/>
              <a:t>1:</a:t>
            </a:r>
          </a:p>
          <a:p>
            <a:r>
              <a:rPr lang="pl-PL" dirty="0"/>
              <a:t>Pojawia się zdjęcie wyspy śmieci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836C94-7932-4F42-B085-F387E238C945}" type="slidenum">
              <a:rPr lang="x-none" smtClean="0"/>
              <a:t>14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0426020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(Czas wyświetlania slajdu: 3-5 minut)</a:t>
            </a:r>
            <a:endParaRPr lang="en-US" b="1" dirty="0"/>
          </a:p>
          <a:p>
            <a:endParaRPr lang="en-US" b="1" dirty="0"/>
          </a:p>
          <a:p>
            <a:r>
              <a:rPr lang="pl-PL" b="1" dirty="0"/>
              <a:t>Zapytaj uczniów</a:t>
            </a:r>
            <a:r>
              <a:rPr lang="en-US" b="1" dirty="0"/>
              <a:t>:</a:t>
            </a:r>
          </a:p>
          <a:p>
            <a:r>
              <a:rPr lang="pl-PL" dirty="0"/>
              <a:t>Jak zatem możemy zapobiegać przenikaniu śmieci z lądu, aby śmieci i rzeczy nadające się do recyklingu nie trafiały do oceanów</a:t>
            </a:r>
            <a:r>
              <a:rPr lang="en-US" dirty="0"/>
              <a:t>?</a:t>
            </a:r>
          </a:p>
          <a:p>
            <a:endParaRPr lang="en-US" dirty="0"/>
          </a:p>
          <a:p>
            <a:r>
              <a:rPr lang="pl-PL" b="1" dirty="0"/>
              <a:t>Klik </a:t>
            </a:r>
            <a:r>
              <a:rPr lang="en-US" b="1" dirty="0"/>
              <a:t>1: </a:t>
            </a:r>
          </a:p>
          <a:p>
            <a:r>
              <a:rPr lang="pl-PL" b="0" dirty="0"/>
              <a:t>Pojawiają</a:t>
            </a:r>
            <a:r>
              <a:rPr lang="pl-PL" b="0" baseline="0" dirty="0"/>
              <a:t> się symbole recyklingu</a:t>
            </a:r>
            <a:r>
              <a:rPr lang="en-US" b="0" dirty="0"/>
              <a:t>.</a:t>
            </a:r>
          </a:p>
          <a:p>
            <a:endParaRPr lang="en-US" dirty="0"/>
          </a:p>
          <a:p>
            <a:r>
              <a:rPr lang="pl-PL" b="1" dirty="0"/>
              <a:t>Odpowiedzi</a:t>
            </a:r>
            <a:r>
              <a:rPr lang="en-US" b="1" dirty="0"/>
              <a:t>: </a:t>
            </a:r>
          </a:p>
          <a:p>
            <a:r>
              <a:rPr lang="pl-PL" dirty="0"/>
              <a:t>Recykling pomaga</a:t>
            </a:r>
            <a:r>
              <a:rPr lang="pl-PL" baseline="0" dirty="0"/>
              <a:t> zapobiegać przenikaniu śmieci do środowiska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pl-PL" b="1" dirty="0"/>
              <a:t>Zapytaj uczniów</a:t>
            </a:r>
            <a:r>
              <a:rPr lang="en-US" b="1" dirty="0"/>
              <a:t>:</a:t>
            </a:r>
          </a:p>
          <a:p>
            <a:r>
              <a:rPr lang="pl-PL" dirty="0"/>
              <a:t>Jak prawidłowo </a:t>
            </a:r>
            <a:r>
              <a:rPr lang="pl-PL" dirty="0" err="1"/>
              <a:t>recyklingować</a:t>
            </a:r>
            <a:r>
              <a:rPr lang="en-US" dirty="0"/>
              <a:t>?</a:t>
            </a:r>
          </a:p>
          <a:p>
            <a:endParaRPr lang="en-US" dirty="0"/>
          </a:p>
          <a:p>
            <a:r>
              <a:rPr lang="pl-PL" b="1" dirty="0"/>
              <a:t>Odpowiedzi</a:t>
            </a:r>
            <a:r>
              <a:rPr lang="en-US" dirty="0"/>
              <a:t>:</a:t>
            </a:r>
          </a:p>
          <a:p>
            <a:r>
              <a:rPr lang="pl-PL" dirty="0"/>
              <a:t>Ćwicząc</a:t>
            </a:r>
            <a:r>
              <a:rPr lang="pl-PL" baseline="0" dirty="0"/>
              <a:t> 2</a:t>
            </a:r>
            <a:r>
              <a:rPr lang="en-US" dirty="0"/>
              <a:t> </a:t>
            </a:r>
            <a:r>
              <a:rPr lang="pl-PL" dirty="0"/>
              <a:t>kroki w recyklingu</a:t>
            </a:r>
            <a:r>
              <a:rPr lang="en-US" dirty="0"/>
              <a:t>.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b="1" dirty="0"/>
              <a:t>Zapytaj uczniów</a:t>
            </a:r>
            <a:r>
              <a:rPr lang="en-US" b="1" dirty="0"/>
              <a:t>:</a:t>
            </a:r>
            <a:endParaRPr lang="en-US" dirty="0"/>
          </a:p>
          <a:p>
            <a:r>
              <a:rPr lang="pl-PL" dirty="0"/>
              <a:t>Co możemy </a:t>
            </a:r>
            <a:r>
              <a:rPr lang="pl-PL" dirty="0" err="1"/>
              <a:t>recyklingować</a:t>
            </a:r>
            <a:r>
              <a:rPr lang="en-US" dirty="0"/>
              <a:t>? </a:t>
            </a:r>
            <a:r>
              <a:rPr lang="pl-PL" dirty="0"/>
              <a:t>Przykłady</a:t>
            </a:r>
            <a:r>
              <a:rPr lang="en-US" dirty="0"/>
              <a:t>?</a:t>
            </a:r>
          </a:p>
          <a:p>
            <a:endParaRPr lang="en-US" dirty="0"/>
          </a:p>
          <a:p>
            <a:r>
              <a:rPr lang="pl-PL" b="1" dirty="0"/>
              <a:t>Odpowiedzi</a:t>
            </a:r>
            <a:r>
              <a:rPr lang="en-US" dirty="0"/>
              <a:t>:</a:t>
            </a:r>
          </a:p>
          <a:p>
            <a:r>
              <a:rPr lang="pl-PL" dirty="0"/>
              <a:t>Możemy </a:t>
            </a:r>
            <a:r>
              <a:rPr lang="pl-PL" dirty="0" err="1"/>
              <a:t>recyklingować</a:t>
            </a:r>
            <a:r>
              <a:rPr lang="pl-PL" dirty="0"/>
              <a:t> butelki z tworzywa</a:t>
            </a:r>
            <a:r>
              <a:rPr lang="pl-PL" baseline="0" dirty="0"/>
              <a:t> </a:t>
            </a:r>
            <a:r>
              <a:rPr lang="en-US" dirty="0"/>
              <a:t>PET (</a:t>
            </a:r>
            <a:r>
              <a:rPr lang="pl-PL" dirty="0"/>
              <a:t>znajdź symbol </a:t>
            </a:r>
            <a:r>
              <a:rPr lang="en-US" dirty="0"/>
              <a:t>#1 </a:t>
            </a:r>
            <a:r>
              <a:rPr lang="pl-PL" dirty="0"/>
              <a:t>na dnie butelki</a:t>
            </a:r>
            <a:r>
              <a:rPr lang="en-US" dirty="0"/>
              <a:t>), metal, pap</a:t>
            </a:r>
            <a:r>
              <a:rPr lang="pl-PL" dirty="0"/>
              <a:t>i</a:t>
            </a:r>
            <a:r>
              <a:rPr lang="en-US" dirty="0" err="1"/>
              <a:t>er</a:t>
            </a:r>
            <a:r>
              <a:rPr lang="pl-PL" baseline="0" dirty="0"/>
              <a:t> i szkło</a:t>
            </a:r>
            <a:r>
              <a:rPr lang="en-US" dirty="0"/>
              <a:t>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836C94-7932-4F42-B085-F387E238C945}" type="slidenum">
              <a:rPr lang="x-none" smtClean="0"/>
              <a:t>15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5862757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b="1" dirty="0"/>
              <a:t>(</a:t>
            </a:r>
            <a:r>
              <a:rPr lang="pl-PL" b="1" dirty="0"/>
              <a:t>Czas wyświetlania slajdu: 3 minuty</a:t>
            </a:r>
            <a:r>
              <a:rPr lang="en-US" b="1" dirty="0"/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en-US" sz="1100" b="1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pl-PL" sz="11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Zapytaj uczniów</a:t>
            </a:r>
            <a:r>
              <a:rPr lang="en-US" sz="11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endParaRPr lang="pl-PL" sz="1100" b="1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pl-PL" sz="11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Ile rozróżniamy pojemników do sortowania odpadów?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pl-PL" sz="1100" b="1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pl-PL" sz="1100" b="1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pl-PL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Nauczyciel będzie musiał kliknąć 10 razy, żeby wyświetlić poszczególne pojemniki i opisy.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pl-PL" sz="11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1. Papier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pl-PL" sz="11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2. Szkło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pl-PL" sz="11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3. Metal i tworzywa sztuczne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pl-PL" sz="11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4. </a:t>
            </a:r>
            <a:r>
              <a:rPr lang="pl-PL" sz="1100" b="1" i="0" u="none" strike="noStrike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Bio</a:t>
            </a:r>
            <a:endParaRPr lang="pl-PL" sz="1100" b="1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pl-PL" sz="11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5. Zmieszane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pl-PL" sz="1100" b="1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8" name="Google Shape;23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b="1" dirty="0"/>
              <a:t>(</a:t>
            </a:r>
            <a:r>
              <a:rPr lang="pl-PL" b="1" dirty="0"/>
              <a:t>Czas wyświetlania slajdu: 3 minuty</a:t>
            </a:r>
            <a:r>
              <a:rPr lang="en-US" b="1" dirty="0"/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en-US" sz="1100" b="1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pl-PL" sz="11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Macie może pomysł, co wyrzucamy do pojemnika oznaczonego jako „ odpady zmieszane”?</a:t>
            </a:r>
            <a:endParaRPr lang="en-US" sz="11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en-US" sz="11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pl-PL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Nauczyciel będzie musiał kliknąć 6 razy, żeby wyświetlić obrazek i 5 odpowiedzi</a:t>
            </a:r>
            <a:r>
              <a:rPr lang="en-US" sz="11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b="1" dirty="0"/>
              <a:t>Odpowiedzi</a:t>
            </a:r>
            <a:r>
              <a:rPr lang="en-US" dirty="0"/>
              <a:t>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1. Opakowanie po dezodorancie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2.Brudny lub mokry papier i tektura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3. Rozbity talerz ceramiczny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4. Zużyte obuwie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5. Produkty higieniczne</a:t>
            </a:r>
          </a:p>
        </p:txBody>
      </p:sp>
      <p:sp>
        <p:nvSpPr>
          <p:cNvPr id="257" name="Google Shape;25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(</a:t>
            </a:r>
            <a:r>
              <a:rPr lang="pl-PL" b="1" dirty="0"/>
              <a:t>Czas wyświetlania</a:t>
            </a:r>
            <a:r>
              <a:rPr lang="pl-PL" b="1" baseline="0" dirty="0"/>
              <a:t> slajdu</a:t>
            </a:r>
            <a:r>
              <a:rPr lang="en-US" b="1" dirty="0"/>
              <a:t>: 3 </a:t>
            </a:r>
            <a:r>
              <a:rPr lang="en-US" b="1" dirty="0" err="1"/>
              <a:t>minut</a:t>
            </a:r>
            <a:r>
              <a:rPr lang="pl-PL" b="1" dirty="0"/>
              <a:t>y</a:t>
            </a:r>
            <a:r>
              <a:rPr lang="en-US" b="1" dirty="0"/>
              <a:t>)</a:t>
            </a:r>
          </a:p>
          <a:p>
            <a:endParaRPr lang="en-US" b="0" dirty="0"/>
          </a:p>
          <a:p>
            <a:r>
              <a:rPr lang="pl-PL" b="0" dirty="0"/>
              <a:t>Zobaczmy, co jeszcze możemy podpowiedzieć </a:t>
            </a:r>
            <a:r>
              <a:rPr lang="pl-PL" b="0" baseline="0" dirty="0"/>
              <a:t>na temat recyklingu</a:t>
            </a:r>
            <a:r>
              <a:rPr lang="en-US" b="0" dirty="0"/>
              <a:t>.</a:t>
            </a:r>
          </a:p>
          <a:p>
            <a:endParaRPr lang="en-US" b="1" dirty="0"/>
          </a:p>
          <a:p>
            <a:r>
              <a:rPr lang="pl-PL" b="1" dirty="0"/>
              <a:t>Powiedz uczniom</a:t>
            </a:r>
            <a:r>
              <a:rPr lang="en-US" b="1" dirty="0"/>
              <a:t>:</a:t>
            </a:r>
          </a:p>
          <a:p>
            <a:r>
              <a:rPr lang="pl-PL" dirty="0"/>
              <a:t>Butelki z tworzywa </a:t>
            </a:r>
            <a:r>
              <a:rPr lang="en-US" dirty="0"/>
              <a:t>PET </a:t>
            </a:r>
            <a:r>
              <a:rPr lang="pl-PL" dirty="0"/>
              <a:t>w pełni nadają się do recyklingu</a:t>
            </a:r>
            <a:r>
              <a:rPr lang="en-US" dirty="0"/>
              <a:t>. </a:t>
            </a:r>
            <a:r>
              <a:rPr lang="pl-PL" dirty="0"/>
              <a:t>Na butelce</a:t>
            </a:r>
            <a:r>
              <a:rPr lang="pl-PL" baseline="0" dirty="0"/>
              <a:t> będzie się znajdować trójkąt z </a:t>
            </a:r>
            <a:r>
              <a:rPr lang="en-US" dirty="0"/>
              <a:t>3</a:t>
            </a:r>
            <a:r>
              <a:rPr lang="pl-PL" dirty="0"/>
              <a:t> strzałek z cyfrą</a:t>
            </a:r>
            <a:r>
              <a:rPr lang="pl-PL" baseline="0" dirty="0"/>
              <a:t> </a:t>
            </a:r>
            <a:r>
              <a:rPr lang="en-US" dirty="0"/>
              <a:t>1 </a:t>
            </a:r>
            <a:r>
              <a:rPr lang="pl-PL" dirty="0"/>
              <a:t>w środku</a:t>
            </a:r>
            <a:r>
              <a:rPr lang="en-US" dirty="0"/>
              <a:t>. </a:t>
            </a:r>
            <a:r>
              <a:rPr lang="pl-PL" dirty="0"/>
              <a:t>Cyfra ta mów</a:t>
            </a:r>
            <a:r>
              <a:rPr lang="pl-PL" baseline="0" dirty="0"/>
              <a:t>i nam, że tę butelkę należy oddać do recyklingu</a:t>
            </a:r>
            <a:r>
              <a:rPr lang="en-US" dirty="0"/>
              <a:t>. </a:t>
            </a:r>
          </a:p>
          <a:p>
            <a:endParaRPr lang="en-US" dirty="0"/>
          </a:p>
          <a:p>
            <a:r>
              <a:rPr lang="pl-PL" dirty="0"/>
              <a:t>W zależności</a:t>
            </a:r>
            <a:r>
              <a:rPr lang="pl-PL" baseline="0" dirty="0"/>
              <a:t> od miejsca zamieszkania lokalne firmy recyklingowe będą mieć swoje zasady dotyczące tego, co mogą, a czego nie mogą przyjmować</a:t>
            </a:r>
            <a:r>
              <a:rPr lang="en-US" dirty="0"/>
              <a:t>. </a:t>
            </a:r>
            <a:r>
              <a:rPr lang="pl-PL" dirty="0"/>
              <a:t>Sprawdźcie</a:t>
            </a:r>
            <a:r>
              <a:rPr lang="pl-PL" baseline="0" dirty="0"/>
              <a:t>, co mówią lokalne przepisy o tym, co się nadaje do recyklingu</a:t>
            </a:r>
            <a:r>
              <a:rPr lang="en-US" dirty="0"/>
              <a:t>. </a:t>
            </a:r>
            <a:r>
              <a:rPr lang="pl-PL" dirty="0"/>
              <a:t>Bo jeśli nie będziecie wiedzieć,</a:t>
            </a:r>
            <a:r>
              <a:rPr lang="pl-PL" baseline="0" dirty="0"/>
              <a:t> co się nadaje do recyklingu, możecie zanieczyścić inne materiały potencjalnie zdatne do recyklingu i w efekcie żaden z nich nie trafi do obiegu wtórnego</a:t>
            </a:r>
            <a:r>
              <a:rPr lang="en-US" dirty="0"/>
              <a:t>. </a:t>
            </a:r>
          </a:p>
          <a:p>
            <a:endParaRPr lang="en-US" dirty="0"/>
          </a:p>
          <a:p>
            <a:r>
              <a:rPr lang="pl-PL" b="1" dirty="0"/>
              <a:t>Zapytaj uczniów</a:t>
            </a:r>
            <a:r>
              <a:rPr lang="en-US" b="1" dirty="0"/>
              <a:t>:</a:t>
            </a:r>
          </a:p>
          <a:p>
            <a:r>
              <a:rPr lang="pl-PL" dirty="0"/>
              <a:t>Czy widzieliście kiedyś</a:t>
            </a:r>
            <a:r>
              <a:rPr lang="pl-PL" baseline="0" dirty="0"/>
              <a:t> cyfrę </a:t>
            </a:r>
            <a:r>
              <a:rPr lang="en-US" dirty="0"/>
              <a:t>1 </a:t>
            </a:r>
            <a:r>
              <a:rPr lang="pl-PL" dirty="0"/>
              <a:t>na dnie butelki</a:t>
            </a:r>
            <a:r>
              <a:rPr lang="en-US" dirty="0"/>
              <a:t>? </a:t>
            </a:r>
            <a:r>
              <a:rPr lang="pl-PL" dirty="0"/>
              <a:t>Co zrobiliście</a:t>
            </a:r>
            <a:r>
              <a:rPr lang="pl-PL" baseline="0" dirty="0"/>
              <a:t> z taką butelką</a:t>
            </a:r>
            <a:r>
              <a:rPr lang="en-US" dirty="0"/>
              <a:t>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836C94-7932-4F42-B085-F387E238C945}" type="slidenum">
              <a:rPr lang="x-none" smtClean="0"/>
              <a:t>18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22432440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(Czas wyświetlania slajdu: 3 minuty)</a:t>
            </a:r>
            <a:endParaRPr lang="en-US" b="1" dirty="0"/>
          </a:p>
          <a:p>
            <a:endParaRPr lang="en-US" b="1" dirty="0"/>
          </a:p>
          <a:p>
            <a:r>
              <a:rPr lang="pl-PL" b="1" dirty="0"/>
              <a:t>Zapytaj uczniów</a:t>
            </a:r>
            <a:r>
              <a:rPr lang="en-US" b="1" dirty="0"/>
              <a:t>:</a:t>
            </a:r>
          </a:p>
          <a:p>
            <a:r>
              <a:rPr lang="pl-PL" dirty="0"/>
              <a:t>Jaka jest główna przyczyna, która sprawia, że rzeczy przeznaczone</a:t>
            </a:r>
            <a:r>
              <a:rPr lang="pl-PL" baseline="0" dirty="0"/>
              <a:t> do recyklingu mogą zostać zanieczyszczone i nie zostaną odebrane</a:t>
            </a:r>
            <a:r>
              <a:rPr lang="en-US" dirty="0"/>
              <a:t>?</a:t>
            </a:r>
          </a:p>
          <a:p>
            <a:endParaRPr lang="en-US" dirty="0"/>
          </a:p>
          <a:p>
            <a:r>
              <a:rPr lang="pl-PL" b="1" dirty="0"/>
              <a:t>Odpowiedzi</a:t>
            </a:r>
            <a:r>
              <a:rPr lang="en-US" dirty="0"/>
              <a:t>:</a:t>
            </a:r>
          </a:p>
          <a:p>
            <a:r>
              <a:rPr lang="pl-PL" dirty="0"/>
              <a:t>Kiedy </a:t>
            </a:r>
            <a:r>
              <a:rPr lang="pl-PL" baseline="0" dirty="0"/>
              <a:t>do pojemnika do recyklingu wyrzuca się żywność albo umieszcza tam rzeczy, które się nadają do recyklingu, jak na przykład pudełko po pizzy, w którym został tłuszcz i ser, zawartość pojemnika ulega zanieczyszczeniu, co oznacza, że nie nadaje się ona do recyklingu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836C94-7932-4F42-B085-F387E238C945}" type="slidenum">
              <a:rPr lang="x-none" smtClean="0"/>
              <a:t>19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2988776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836C94-7932-4F42-B085-F387E238C945}" type="slidenum">
              <a:rPr lang="x-none" smtClean="0"/>
              <a:t>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22201949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sz="1200" b="1" dirty="0">
                <a:solidFill>
                  <a:srgbClr val="262626"/>
                </a:solidFill>
              </a:rPr>
              <a:t>Powiedz</a:t>
            </a:r>
            <a:r>
              <a:rPr lang="pl-PL" sz="1200" b="1" baseline="0" dirty="0">
                <a:solidFill>
                  <a:srgbClr val="262626"/>
                </a:solidFill>
              </a:rPr>
              <a:t> uczniom</a:t>
            </a:r>
            <a:r>
              <a:rPr lang="en-US" sz="1200" b="1" dirty="0">
                <a:solidFill>
                  <a:srgbClr val="262626"/>
                </a:solidFill>
              </a:rPr>
              <a:t>:</a:t>
            </a:r>
          </a:p>
          <a:p>
            <a:r>
              <a:rPr lang="pl-PL" sz="1200" b="0" dirty="0">
                <a:solidFill>
                  <a:srgbClr val="262626"/>
                </a:solidFill>
              </a:rPr>
              <a:t>Przyszła pora, żebyśmy podzielili się z innymi </a:t>
            </a:r>
            <a:r>
              <a:rPr lang="pl-PL" sz="1200" b="0" baseline="0" dirty="0">
                <a:solidFill>
                  <a:srgbClr val="262626"/>
                </a:solidFill>
              </a:rPr>
              <a:t>wiedzą o recyklingu i o tym, co grozi światu, jeśli nie będziemy lepiej gospodarować odpadami</a:t>
            </a:r>
            <a:r>
              <a:rPr lang="en-US" sz="1200" b="0" dirty="0">
                <a:solidFill>
                  <a:srgbClr val="262626"/>
                </a:solidFill>
              </a:rPr>
              <a:t>.</a:t>
            </a:r>
          </a:p>
          <a:p>
            <a:endParaRPr lang="en-US" sz="1200" b="0" dirty="0">
              <a:solidFill>
                <a:srgbClr val="262626"/>
              </a:solidFill>
            </a:endParaRPr>
          </a:p>
          <a:p>
            <a:r>
              <a:rPr lang="pl-PL" sz="1200" b="0" dirty="0">
                <a:solidFill>
                  <a:srgbClr val="262626"/>
                </a:solidFill>
              </a:rPr>
              <a:t>Uczniowie będą </a:t>
            </a:r>
            <a:r>
              <a:rPr lang="pl-P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pracować w małych grupach lub indywidualnie i tworzyć postać „bohatera recyklingu”, projektując plakat, który posłuży do przekazania oficjalnego komunikatu o treści informacyjnej, inspirującej i zachęcającej do recyklingu w szkole.</a:t>
            </a:r>
            <a:r>
              <a:rPr lang="en-US" sz="1200" b="0" dirty="0">
                <a:solidFill>
                  <a:srgbClr val="262626"/>
                </a:solidFill>
              </a:rPr>
              <a:t> </a:t>
            </a:r>
            <a:r>
              <a:rPr lang="pl-P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Uczniowie otrzymają materiały do stworzenia postaci, a następnie zaprojektują plakat z komunikatem i wywieszą go w szkole</a:t>
            </a:r>
            <a:r>
              <a:rPr lang="en-US" sz="1200" b="0" dirty="0">
                <a:solidFill>
                  <a:srgbClr val="262626"/>
                </a:solidFill>
              </a:rPr>
              <a:t>.</a:t>
            </a:r>
          </a:p>
          <a:p>
            <a:endParaRPr lang="en-US" sz="1200" b="0" dirty="0">
              <a:solidFill>
                <a:srgbClr val="262626"/>
              </a:solidFill>
            </a:endParaRPr>
          </a:p>
          <a:p>
            <a:r>
              <a:rPr lang="pl-PL" sz="1200" b="0" dirty="0">
                <a:solidFill>
                  <a:srgbClr val="262626"/>
                </a:solidFill>
              </a:rPr>
              <a:t>„Wezwanie</a:t>
            </a:r>
            <a:r>
              <a:rPr lang="pl-PL" sz="1200" b="0" baseline="0" dirty="0">
                <a:solidFill>
                  <a:srgbClr val="262626"/>
                </a:solidFill>
              </a:rPr>
              <a:t> do działania” to przekaz, który wywołuje natychmiastową reakcję albo zachęca do natychmiastowego działania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Przykładem może to</a:t>
            </a:r>
            <a:r>
              <a:rPr lang="pl-PL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być „</a:t>
            </a:r>
            <a:r>
              <a:rPr lang="pl-PL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recyklinguj</a:t>
            </a:r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więcej” lub</a:t>
            </a:r>
            <a:r>
              <a:rPr lang="pl-PL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„dbaj o czystość oceanów”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836C94-7932-4F42-B085-F387E238C945}" type="slidenum">
              <a:rPr lang="x-none" smtClean="0"/>
              <a:t>20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17632214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b="1" dirty="0"/>
              <a:t>Powiedz uczniom</a:t>
            </a:r>
            <a:r>
              <a:rPr lang="en-US" b="1" dirty="0"/>
              <a:t>: </a:t>
            </a:r>
          </a:p>
          <a:p>
            <a:r>
              <a:rPr lang="pl-PL" b="0" dirty="0"/>
              <a:t>Wprowadź</a:t>
            </a:r>
            <a:r>
              <a:rPr lang="pl-PL" b="0" baseline="0" dirty="0"/>
              <a:t> uczniów w ćwiczenie i niech zgodnie z 4 krokami stworzą oni „bohatera recyklingu” i przekaz, który zmotywuje i zachęci uczniów w szkole do działania</a:t>
            </a:r>
            <a:r>
              <a:rPr lang="en-US" b="0" dirty="0"/>
              <a:t>. </a:t>
            </a:r>
            <a:r>
              <a:rPr lang="pl-PL" b="0" dirty="0"/>
              <a:t>Stworzony przez uczniów „bohater recyklingu” będzie</a:t>
            </a:r>
            <a:r>
              <a:rPr lang="pl-PL" b="0" baseline="0" dirty="0"/>
              <a:t> miał do przekazania najważniejszą wiadomość, którą chcą się oni podzielić z innymi uczniami, żeby zmienić ich postępowanie dla dobra planety</a:t>
            </a:r>
            <a:r>
              <a:rPr lang="en-US" b="0" dirty="0"/>
              <a:t>. </a:t>
            </a:r>
            <a:r>
              <a:rPr lang="pl-PL" b="0" dirty="0"/>
              <a:t>Oto</a:t>
            </a:r>
            <a:r>
              <a:rPr lang="pl-PL" b="0" baseline="0" dirty="0"/>
              <a:t> jak uczniowie będą tworzyć „bohatera recyklingu”</a:t>
            </a:r>
            <a:r>
              <a:rPr lang="en-US" b="0" dirty="0"/>
              <a:t>:</a:t>
            </a:r>
          </a:p>
          <a:p>
            <a:endParaRPr lang="en-US" b="1" dirty="0"/>
          </a:p>
          <a:p>
            <a:r>
              <a:rPr lang="pl-PL" b="1" dirty="0"/>
              <a:t>Krok </a:t>
            </a:r>
            <a:r>
              <a:rPr lang="en-US" b="1" dirty="0"/>
              <a:t>1</a:t>
            </a:r>
            <a:r>
              <a:rPr lang="en-US" dirty="0"/>
              <a:t>: </a:t>
            </a:r>
            <a:r>
              <a:rPr lang="pl-PL" dirty="0"/>
              <a:t>Do</a:t>
            </a:r>
            <a:r>
              <a:rPr lang="pl-PL" baseline="0" dirty="0"/>
              <a:t> kogo </a:t>
            </a:r>
            <a:r>
              <a:rPr lang="pl-PL" dirty="0"/>
              <a:t>w szkole chcecie trafić z przekazem na temat recyklingu</a:t>
            </a:r>
            <a:r>
              <a:rPr lang="en-US" dirty="0"/>
              <a:t>? </a:t>
            </a:r>
            <a:r>
              <a:rPr lang="pl-PL" dirty="0"/>
              <a:t>Do</a:t>
            </a:r>
            <a:r>
              <a:rPr lang="pl-PL" baseline="0" dirty="0"/>
              <a:t> innych uczniów</a:t>
            </a:r>
            <a:r>
              <a:rPr lang="en-US" dirty="0"/>
              <a:t>? </a:t>
            </a:r>
            <a:r>
              <a:rPr lang="pl-PL" dirty="0"/>
              <a:t>Do nauczycieli i pracowników</a:t>
            </a:r>
            <a:r>
              <a:rPr lang="en-US" dirty="0"/>
              <a:t>? </a:t>
            </a:r>
            <a:r>
              <a:rPr lang="pl-PL" dirty="0"/>
              <a:t>Kto będzie</a:t>
            </a:r>
            <a:r>
              <a:rPr lang="pl-PL" baseline="0" dirty="0"/>
              <a:t> oglądać wasz plakat</a:t>
            </a:r>
            <a:r>
              <a:rPr lang="en-US" dirty="0"/>
              <a:t>? </a:t>
            </a:r>
            <a:r>
              <a:rPr lang="pl-PL" dirty="0"/>
              <a:t>Sformułujcie przekaz z</a:t>
            </a:r>
            <a:r>
              <a:rPr lang="pl-PL" baseline="0" dirty="0"/>
              <a:t> myślą o tych osobach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pl-PL" b="1" dirty="0"/>
              <a:t>Krok </a:t>
            </a:r>
            <a:r>
              <a:rPr lang="en-US" b="1" dirty="0"/>
              <a:t>2</a:t>
            </a:r>
            <a:r>
              <a:rPr lang="en-US" dirty="0"/>
              <a:t>: </a:t>
            </a:r>
            <a:r>
              <a:rPr lang="pl-PL" dirty="0"/>
              <a:t>Pomyślcie o </a:t>
            </a:r>
            <a:r>
              <a:rPr lang="en-US" dirty="0"/>
              <a:t>Spiderman</a:t>
            </a:r>
            <a:r>
              <a:rPr lang="pl-PL" dirty="0" err="1"/>
              <a:t>ie</a:t>
            </a:r>
            <a:r>
              <a:rPr lang="pl-PL" dirty="0"/>
              <a:t> albo o </a:t>
            </a:r>
            <a:r>
              <a:rPr lang="en-US" dirty="0"/>
              <a:t>Batman</a:t>
            </a:r>
            <a:r>
              <a:rPr lang="pl-PL" dirty="0" err="1"/>
              <a:t>ie</a:t>
            </a:r>
            <a:r>
              <a:rPr lang="pl-PL" dirty="0"/>
              <a:t> i stwórzcie postać z podobną misją</a:t>
            </a:r>
            <a:r>
              <a:rPr lang="en-US" dirty="0"/>
              <a:t>. </a:t>
            </a:r>
            <a:r>
              <a:rPr lang="pl-PL" dirty="0"/>
              <a:t>Co</a:t>
            </a:r>
            <a:r>
              <a:rPr lang="pl-PL" baseline="0" dirty="0"/>
              <a:t> oni reprezentują</a:t>
            </a:r>
            <a:r>
              <a:rPr lang="en-US" dirty="0"/>
              <a:t>? Spiderman </a:t>
            </a:r>
            <a:r>
              <a:rPr lang="pl-PL" dirty="0"/>
              <a:t>kojarzy się z pająkami, a </a:t>
            </a:r>
            <a:r>
              <a:rPr lang="en-US" dirty="0"/>
              <a:t>Batman </a:t>
            </a:r>
            <a:r>
              <a:rPr lang="pl-PL" dirty="0"/>
              <a:t>z nietoperzami</a:t>
            </a:r>
            <a:r>
              <a:rPr lang="en-US" dirty="0"/>
              <a:t>. </a:t>
            </a:r>
            <a:r>
              <a:rPr lang="pl-PL" dirty="0"/>
              <a:t>A wasz</a:t>
            </a:r>
            <a:r>
              <a:rPr lang="pl-PL" baseline="0" dirty="0"/>
              <a:t> bohater recyklingu</a:t>
            </a:r>
            <a:r>
              <a:rPr lang="en-US" dirty="0"/>
              <a:t>? </a:t>
            </a:r>
            <a:r>
              <a:rPr lang="pl-PL" dirty="0"/>
              <a:t>Ludzik</a:t>
            </a:r>
            <a:r>
              <a:rPr lang="pl-PL" baseline="0" dirty="0"/>
              <a:t> recyklingowy</a:t>
            </a:r>
            <a:r>
              <a:rPr lang="en-US" dirty="0"/>
              <a:t>? </a:t>
            </a:r>
            <a:r>
              <a:rPr lang="pl-PL" dirty="0"/>
              <a:t>Kobieta-butelka</a:t>
            </a:r>
            <a:r>
              <a:rPr lang="en-US" dirty="0"/>
              <a:t>? </a:t>
            </a:r>
            <a:r>
              <a:rPr lang="pl-PL" dirty="0"/>
              <a:t>Pogromca</a:t>
            </a:r>
            <a:r>
              <a:rPr lang="pl-PL" baseline="0" dirty="0"/>
              <a:t> śmieci</a:t>
            </a:r>
            <a:r>
              <a:rPr lang="en-US" dirty="0"/>
              <a:t>?</a:t>
            </a:r>
          </a:p>
          <a:p>
            <a:endParaRPr lang="en-US" dirty="0"/>
          </a:p>
          <a:p>
            <a:r>
              <a:rPr lang="pl-PL" b="1" dirty="0"/>
              <a:t>Krok </a:t>
            </a:r>
            <a:r>
              <a:rPr lang="en-US" b="1" dirty="0"/>
              <a:t>3: </a:t>
            </a:r>
            <a:r>
              <a:rPr lang="pl-PL" b="0" dirty="0"/>
              <a:t>Jak</a:t>
            </a:r>
            <a:r>
              <a:rPr lang="pl-PL" b="0" baseline="0" dirty="0"/>
              <a:t>i komunikat chcecie przekazać</a:t>
            </a:r>
            <a:r>
              <a:rPr lang="en-US" b="0" dirty="0"/>
              <a:t>? </a:t>
            </a:r>
            <a:r>
              <a:rPr lang="pl-PL" b="0" dirty="0"/>
              <a:t>Podzielicie</a:t>
            </a:r>
            <a:r>
              <a:rPr lang="pl-PL" b="0" baseline="0" dirty="0"/>
              <a:t> się podpowiedziami na temat recyklingu</a:t>
            </a:r>
            <a:r>
              <a:rPr lang="en-US" b="0" dirty="0"/>
              <a:t>? </a:t>
            </a:r>
            <a:r>
              <a:rPr lang="pl-PL" b="0" dirty="0"/>
              <a:t>Chcecie pokazać,</a:t>
            </a:r>
            <a:r>
              <a:rPr lang="pl-PL" b="0" baseline="0" dirty="0"/>
              <a:t> jak śmieci w środowisku szkodzą planecie i zwierzętom, które stają się naszym pożywieniem</a:t>
            </a:r>
            <a:r>
              <a:rPr lang="en-US" b="0" dirty="0"/>
              <a:t>?</a:t>
            </a:r>
            <a:r>
              <a:rPr lang="en-US" b="1" dirty="0"/>
              <a:t> </a:t>
            </a:r>
          </a:p>
          <a:p>
            <a:endParaRPr lang="en-US" b="1" dirty="0"/>
          </a:p>
          <a:p>
            <a:r>
              <a:rPr lang="pl-PL" b="1" dirty="0"/>
              <a:t>Pomysły</a:t>
            </a:r>
            <a:r>
              <a:rPr lang="en-US" b="1" dirty="0"/>
              <a:t>: </a:t>
            </a:r>
            <a:r>
              <a:rPr lang="pl-PL" b="0" dirty="0"/>
              <a:t>Nauczcie</a:t>
            </a:r>
            <a:r>
              <a:rPr lang="pl-PL" b="0" baseline="0" dirty="0"/>
              <a:t> ludzi </a:t>
            </a:r>
            <a:r>
              <a:rPr lang="en-US" b="0" dirty="0"/>
              <a:t>3 </a:t>
            </a:r>
            <a:r>
              <a:rPr lang="pl-PL" b="0" dirty="0"/>
              <a:t>kroków w recyklingu</a:t>
            </a:r>
            <a:r>
              <a:rPr lang="en-US" b="0" dirty="0"/>
              <a:t>. </a:t>
            </a:r>
            <a:r>
              <a:rPr lang="pl-PL" b="0" dirty="0"/>
              <a:t>Zapobiegania</a:t>
            </a:r>
            <a:r>
              <a:rPr lang="pl-PL" b="0" baseline="0" dirty="0"/>
              <a:t> przedostawaniu się plastiku do oceanów dzięki recyklingowi</a:t>
            </a:r>
            <a:r>
              <a:rPr lang="en-US" b="0" dirty="0"/>
              <a:t>. </a:t>
            </a:r>
            <a:r>
              <a:rPr lang="pl-PL" b="0" dirty="0"/>
              <a:t>Używania mniejszej ilości materiałów jednorazowych</a:t>
            </a:r>
            <a:r>
              <a:rPr lang="en-US" b="0" dirty="0"/>
              <a:t>.</a:t>
            </a:r>
          </a:p>
          <a:p>
            <a:endParaRPr lang="en-US" b="1" dirty="0"/>
          </a:p>
          <a:p>
            <a:r>
              <a:rPr lang="pl-PL" b="1" dirty="0"/>
              <a:t>Krok </a:t>
            </a:r>
            <a:r>
              <a:rPr lang="en-US" b="1" dirty="0"/>
              <a:t>4: </a:t>
            </a:r>
            <a:r>
              <a:rPr lang="pl-PL" b="0" dirty="0"/>
              <a:t>Gdzie</a:t>
            </a:r>
            <a:r>
              <a:rPr lang="pl-PL" b="0" baseline="0" dirty="0"/>
              <a:t> w szkole można powiesić wasz plakat, żeby zobaczyli go jego adresaci</a:t>
            </a:r>
            <a:r>
              <a:rPr lang="en-US" b="0" dirty="0"/>
              <a:t>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836C94-7932-4F42-B085-F387E238C945}" type="slidenum">
              <a:rPr lang="x-none" smtClean="0"/>
              <a:t>21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99607888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b="1" dirty="0"/>
              <a:t>Powiedz uczniom</a:t>
            </a:r>
            <a:r>
              <a:rPr lang="en-US" b="1" dirty="0"/>
              <a:t>:</a:t>
            </a:r>
          </a:p>
          <a:p>
            <a:r>
              <a:rPr lang="pl-PL" b="0" dirty="0"/>
              <a:t>Uczniowie skorzystają</a:t>
            </a:r>
            <a:r>
              <a:rPr lang="pl-PL" b="0" baseline="0" dirty="0"/>
              <a:t> z tych materiałów, żeby sformułować przekaz, który ma trafić do odbiorców i zacząć projektować „bohatera recyklingu” i jego </a:t>
            </a:r>
            <a:r>
              <a:rPr lang="pl-PL" b="0" baseline="0" dirty="0" err="1"/>
              <a:t>supermoc</a:t>
            </a:r>
            <a:r>
              <a:rPr lang="pl-PL" b="0" baseline="0" dirty="0"/>
              <a:t>, żeby pomóc rozpowszechniać pozytywny przekaz, wpływać na ludzi i chronić świat</a:t>
            </a:r>
            <a:r>
              <a:rPr lang="en-US" b="0" dirty="0"/>
              <a:t>. </a:t>
            </a:r>
            <a:r>
              <a:rPr lang="pl-PL" b="0" dirty="0"/>
              <a:t>Uczniowie</a:t>
            </a:r>
            <a:r>
              <a:rPr lang="pl-PL" b="0" baseline="0" dirty="0"/>
              <a:t> najpierw pracują z materiałami „stwórz swojego bohatera recyklingu”, a następnie rysują swojego bohatera na osobnej tablicy lub papierze formatu </a:t>
            </a:r>
            <a:r>
              <a:rPr lang="en-US" b="0" dirty="0"/>
              <a:t>A3. </a:t>
            </a:r>
          </a:p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836C94-7932-4F42-B085-F387E238C945}" type="slidenum">
              <a:rPr lang="x-none" smtClean="0"/>
              <a:t>22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47112592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b="1" dirty="0"/>
              <a:t>Powiedz uczniom</a:t>
            </a:r>
            <a:r>
              <a:rPr lang="en-US" b="1" dirty="0"/>
              <a:t>:</a:t>
            </a:r>
          </a:p>
          <a:p>
            <a:r>
              <a:rPr lang="pl-PL" b="0" dirty="0"/>
              <a:t>To</a:t>
            </a:r>
            <a:r>
              <a:rPr lang="pl-PL" b="0" baseline="0" dirty="0"/>
              <a:t> autentyczny przykład pracy uczennicy z Wielkiej Brytanii</a:t>
            </a:r>
            <a:r>
              <a:rPr lang="en-US" b="0" dirty="0"/>
              <a:t>. </a:t>
            </a:r>
            <a:r>
              <a:rPr lang="pl-PL" b="0" dirty="0"/>
              <a:t>Jej bohaterka</a:t>
            </a:r>
            <a:r>
              <a:rPr lang="pl-PL" b="0" baseline="0" dirty="0"/>
              <a:t> to „</a:t>
            </a:r>
            <a:r>
              <a:rPr lang="en-US" b="0" dirty="0"/>
              <a:t>Waste Woman” – </a:t>
            </a:r>
            <a:r>
              <a:rPr lang="pl-PL" b="0" dirty="0"/>
              <a:t>ty też możesz zostać</a:t>
            </a:r>
            <a:r>
              <a:rPr lang="pl-PL" b="0" baseline="0" dirty="0"/>
              <a:t> bohaterem, po prostu nie śmieć</a:t>
            </a:r>
            <a:r>
              <a:rPr lang="en-US" b="0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836C94-7932-4F42-B085-F387E238C945}" type="slidenum">
              <a:rPr lang="x-none" smtClean="0"/>
              <a:t>23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0824659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836C94-7932-4F42-B085-F387E238C945}" type="slidenum">
              <a:rPr lang="x-none" smtClean="0"/>
              <a:t>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3769833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836C94-7932-4F42-B085-F387E238C945}" type="slidenum">
              <a:rPr lang="x-none" smtClean="0"/>
              <a:t>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7933006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53361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b="1" dirty="0"/>
              <a:t>(</a:t>
            </a:r>
            <a:r>
              <a:rPr lang="pl-PL" b="1" dirty="0"/>
              <a:t>Czas wyświetlania slajdu</a:t>
            </a:r>
            <a:r>
              <a:rPr lang="en-US" b="1" dirty="0"/>
              <a:t>: 3-5 </a:t>
            </a:r>
            <a:r>
              <a:rPr lang="en-US" b="1" dirty="0" err="1"/>
              <a:t>minut</a:t>
            </a:r>
            <a:r>
              <a:rPr lang="en-US" b="1" dirty="0"/>
              <a:t>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b="1" dirty="0"/>
              <a:t>Ćwiczenie</a:t>
            </a:r>
            <a:r>
              <a:rPr lang="pl-PL" b="1" baseline="0" dirty="0"/>
              <a:t> na przełamanie lodów przed lekcją</a:t>
            </a:r>
            <a:endParaRPr lang="en-US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b="1" dirty="0"/>
              <a:t>Zapytaj</a:t>
            </a:r>
            <a:r>
              <a:rPr lang="pl-PL" b="1" baseline="0" dirty="0"/>
              <a:t> uczniów</a:t>
            </a:r>
            <a:r>
              <a:rPr lang="en-US" b="1" dirty="0"/>
              <a:t>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Czy ktoś z was słyszał o recyklingu</a:t>
            </a:r>
            <a:r>
              <a:rPr lang="en-US" dirty="0"/>
              <a:t>? </a:t>
            </a:r>
            <a:r>
              <a:rPr lang="pl-PL" dirty="0"/>
              <a:t>Jeżeli tak, to proszę, podzielcie</a:t>
            </a:r>
            <a:r>
              <a:rPr lang="pl-PL" baseline="0" dirty="0"/>
              <a:t> się z nami swoją wiedzą</a:t>
            </a:r>
            <a:r>
              <a:rPr lang="en-US" dirty="0"/>
              <a:t>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b="1" dirty="0"/>
              <a:t>Powiedz</a:t>
            </a:r>
            <a:r>
              <a:rPr lang="pl-PL" b="1" baseline="0" dirty="0"/>
              <a:t> uczniom</a:t>
            </a:r>
            <a:r>
              <a:rPr lang="en-US" b="1" dirty="0"/>
              <a:t>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Recykling</a:t>
            </a:r>
            <a:r>
              <a:rPr lang="pl-PL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proces, w którym zbiera się i przetwarza materiały, które w innej sytuacji zostałyby wyrzucone jako śmieci, i robi się z nich nowe produkty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pl-PL" sz="1200" b="0" i="0" u="none" strike="noStrike" kern="1200" cap="none" dirty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Recykling</a:t>
            </a:r>
            <a:r>
              <a:rPr lang="pl-PL" sz="1200" b="0" i="0" u="none" strike="noStrike" kern="1200" cap="none" baseline="0" dirty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 może przynosić korzyści dla społeczeństwa i środowiska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Teraz odczytuj</a:t>
            </a:r>
            <a:r>
              <a:rPr lang="pl-PL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podpisy pod obrazkami od lewej do prawej, zaczynając od górnego wiersza, aby sprawdzić wiedzę uczniów o tym, które z przedstawionych rzeczy można, a których nie można </a:t>
            </a:r>
            <a:r>
              <a:rPr lang="pl-PL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recyklingować</a:t>
            </a:r>
            <a:r>
              <a:rPr lang="pl-PL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Kolejność obrazków,</a:t>
            </a:r>
            <a:r>
              <a:rPr lang="pl-PL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które będą się pojawiać po każdym kliknięciu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Klik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1: </a:t>
            </a:r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Słoik szklany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200" b="0" i="0" u="none" strike="noStrike" kern="1200" cap="none" dirty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Klik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2: </a:t>
            </a:r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Butelka z tworzywa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PET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200" b="0" i="0" u="none" strike="noStrike" kern="1200" cap="none" dirty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Klik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3: </a:t>
            </a:r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Buty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200" b="0" i="0" u="none" strike="noStrike" kern="1200" cap="none" dirty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Klik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4: </a:t>
            </a:r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Puszka metalowa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200" b="0" i="0" u="none" strike="noStrike" kern="1200" cap="none" dirty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Klik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5: </a:t>
            </a:r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Żarówka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200" b="0" i="0" u="none" strike="noStrike" kern="1200" cap="none" dirty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Klik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6: </a:t>
            </a:r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Karton po soku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200" b="0" i="0" u="none" strike="noStrike" kern="1200" cap="none" dirty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Klik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7: </a:t>
            </a:r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Brudna serwetka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200" b="0" i="0" u="none" strike="noStrike" kern="1200" cap="none" dirty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Klik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8: </a:t>
            </a:r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Ołówek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200" b="0" i="0" u="none" strike="noStrike" kern="1200" cap="none" dirty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Klik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9: </a:t>
            </a:r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Torba plastikowa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200" b="0" i="0" u="none" strike="noStrike" kern="1200" cap="none" dirty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Klik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10: </a:t>
            </a:r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Zabawki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200" b="0" i="0" u="none" strike="noStrike" kern="1200" cap="none" dirty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Klik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11: </a:t>
            </a:r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Pudełko z tektury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200" b="0" i="0" u="none" strike="noStrike" kern="1200" cap="none" dirty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Klik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12: </a:t>
            </a:r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Wąż ogrodowy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200" b="0" i="0" u="none" strike="noStrike" kern="1200" cap="none" dirty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Klik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13: </a:t>
            </a:r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Skórka od banana</a:t>
            </a:r>
            <a:endParaRPr b="1" dirty="0"/>
          </a:p>
        </p:txBody>
      </p:sp>
      <p:sp>
        <p:nvSpPr>
          <p:cNvPr id="186" name="Google Shape;18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2CA4CE2-F9A6-884F-A1D1-D579E70FCBF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FF836C94-7932-4F42-B085-F387E238C945}" type="slidenum">
              <a:rPr lang="x-none" smtClean="0"/>
              <a:t>6</a:t>
            </a:fld>
            <a:endParaRPr lang="x-none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r>
              <a:rPr lang="en-US" sz="1400" b="1" dirty="0"/>
              <a:t>(</a:t>
            </a:r>
            <a:r>
              <a:rPr lang="pl-P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Czas wyświetlania slajdu: 3 minuty</a:t>
            </a:r>
            <a:r>
              <a:rPr lang="en-US" sz="1400" b="1" dirty="0"/>
              <a:t>)</a:t>
            </a: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endParaRPr lang="en-US" sz="1400" b="1" dirty="0">
              <a:solidFill>
                <a:srgbClr val="262626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r>
              <a:rPr lang="pl-PL" sz="1400" b="1" dirty="0">
                <a:solidFill>
                  <a:srgbClr val="262626"/>
                </a:solidFill>
                <a:latin typeface="+mn-lt"/>
                <a:ea typeface="Calibri"/>
                <a:cs typeface="Calibri"/>
                <a:sym typeface="Calibri"/>
              </a:rPr>
              <a:t>Rozdaj</a:t>
            </a:r>
            <a:r>
              <a:rPr lang="pl-PL" sz="1400" b="1" baseline="0" dirty="0">
                <a:solidFill>
                  <a:srgbClr val="262626"/>
                </a:solidFill>
                <a:latin typeface="+mn-lt"/>
                <a:ea typeface="Calibri"/>
                <a:cs typeface="Calibri"/>
                <a:sym typeface="Calibri"/>
              </a:rPr>
              <a:t> materiały albo wyświetl ten slajd TAK/NIE </a:t>
            </a:r>
            <a:r>
              <a:rPr lang="en-US" sz="1400" b="1" dirty="0">
                <a:solidFill>
                  <a:srgbClr val="262626"/>
                </a:solidFill>
                <a:latin typeface="+mn-lt"/>
                <a:ea typeface="Calibri"/>
                <a:cs typeface="Calibri"/>
                <a:sym typeface="Calibri"/>
              </a:rPr>
              <a:t>– </a:t>
            </a:r>
            <a:r>
              <a:rPr lang="pl-PL" sz="1400" b="1" dirty="0">
                <a:solidFill>
                  <a:srgbClr val="262626"/>
                </a:solidFill>
                <a:latin typeface="+mn-lt"/>
                <a:ea typeface="Calibri"/>
                <a:cs typeface="Calibri"/>
                <a:sym typeface="Calibri"/>
              </a:rPr>
              <a:t>dostępny jest materiał w postaci pdf do</a:t>
            </a:r>
            <a:r>
              <a:rPr lang="pl-PL" sz="1400" b="1" baseline="0" dirty="0">
                <a:solidFill>
                  <a:srgbClr val="262626"/>
                </a:solidFill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lang="pl-PL" sz="1400" b="1" dirty="0">
                <a:solidFill>
                  <a:srgbClr val="262626"/>
                </a:solidFill>
                <a:latin typeface="+mn-lt"/>
                <a:ea typeface="Calibri"/>
                <a:cs typeface="Calibri"/>
                <a:sym typeface="Calibri"/>
              </a:rPr>
              <a:t>wydrukowania</a:t>
            </a:r>
            <a:r>
              <a:rPr lang="pl-PL" sz="1400" b="1" baseline="0" dirty="0">
                <a:solidFill>
                  <a:srgbClr val="262626"/>
                </a:solidFill>
                <a:latin typeface="+mn-lt"/>
                <a:ea typeface="Calibri"/>
                <a:cs typeface="Calibri"/>
                <a:sym typeface="Calibri"/>
              </a:rPr>
              <a:t> dla uczniów</a:t>
            </a:r>
            <a:r>
              <a:rPr lang="en-US" sz="1400" b="1" dirty="0">
                <a:solidFill>
                  <a:srgbClr val="262626"/>
                </a:solidFill>
                <a:latin typeface="+mn-lt"/>
                <a:ea typeface="Calibri"/>
                <a:cs typeface="Calibri"/>
                <a:sym typeface="Calibri"/>
              </a:rPr>
              <a:t>. </a:t>
            </a:r>
            <a:r>
              <a:rPr lang="pl-PL" sz="1400" b="0" dirty="0">
                <a:solidFill>
                  <a:srgbClr val="262626"/>
                </a:solidFill>
                <a:latin typeface="+mn-lt"/>
                <a:ea typeface="Calibri"/>
                <a:cs typeface="Calibri"/>
                <a:sym typeface="Calibri"/>
              </a:rPr>
              <a:t>Inna</a:t>
            </a:r>
            <a:r>
              <a:rPr lang="pl-PL" sz="1400" b="0" baseline="0" dirty="0">
                <a:solidFill>
                  <a:srgbClr val="262626"/>
                </a:solidFill>
                <a:latin typeface="+mn-lt"/>
                <a:ea typeface="Calibri"/>
                <a:cs typeface="Calibri"/>
                <a:sym typeface="Calibri"/>
              </a:rPr>
              <a:t> wersja: poproś uczniów, żeby napisali na kartce „tak” i „nie” w dwóch kolumnach i wpisali tam rzeczy, które ich zdaniem nadają się do recyklingu, a następnie niech sprawdzą swoje wyniki oglądając ten slajd</a:t>
            </a:r>
            <a:r>
              <a:rPr lang="en-US" sz="1400" b="0" dirty="0">
                <a:solidFill>
                  <a:srgbClr val="262626"/>
                </a:solidFill>
                <a:latin typeface="+mn-lt"/>
                <a:ea typeface="Calibri"/>
                <a:cs typeface="Calibri"/>
                <a:sym typeface="Calibri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endParaRPr lang="en-US" sz="1400" b="0" dirty="0">
              <a:solidFill>
                <a:srgbClr val="262626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r>
              <a:rPr lang="pl-PL" sz="1400" b="0" dirty="0">
                <a:solidFill>
                  <a:srgbClr val="262626"/>
                </a:solidFill>
                <a:latin typeface="+mn-lt"/>
                <a:ea typeface="Calibri"/>
                <a:cs typeface="Calibri"/>
                <a:sym typeface="Calibri"/>
              </a:rPr>
              <a:t>Okazja do otwartej dyskusji</a:t>
            </a:r>
            <a:r>
              <a:rPr lang="en-US" sz="1400" b="0" dirty="0">
                <a:solidFill>
                  <a:srgbClr val="262626"/>
                </a:solidFill>
                <a:latin typeface="+mn-lt"/>
                <a:ea typeface="Calibri"/>
                <a:cs typeface="Calibri"/>
                <a:sym typeface="Calibri"/>
              </a:rPr>
              <a:t>.</a:t>
            </a:r>
          </a:p>
          <a:p>
            <a:pPr marL="285750" lvl="0" indent="-28575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Char char="•"/>
            </a:pPr>
            <a:r>
              <a:rPr lang="pl-PL" sz="1200" dirty="0">
                <a:solidFill>
                  <a:srgbClr val="262626"/>
                </a:solidFill>
                <a:latin typeface="+mn-lt"/>
                <a:ea typeface="Calibri"/>
                <a:cs typeface="Calibri"/>
                <a:sym typeface="Calibri"/>
              </a:rPr>
              <a:t>Omów, co możemy, a czego nie możemy </a:t>
            </a:r>
            <a:r>
              <a:rPr lang="pl-PL" sz="1200" dirty="0" err="1">
                <a:solidFill>
                  <a:srgbClr val="262626"/>
                </a:solidFill>
                <a:latin typeface="+mn-lt"/>
                <a:ea typeface="Calibri"/>
                <a:cs typeface="Calibri"/>
                <a:sym typeface="Calibri"/>
              </a:rPr>
              <a:t>recyklingować</a:t>
            </a:r>
            <a:r>
              <a:rPr lang="pl-PL" sz="1200" dirty="0">
                <a:solidFill>
                  <a:srgbClr val="262626"/>
                </a:solidFill>
                <a:latin typeface="+mn-lt"/>
                <a:ea typeface="Calibri"/>
                <a:cs typeface="Calibri"/>
                <a:sym typeface="Calibri"/>
              </a:rPr>
              <a:t>, na podstawie rzeczy przedstawionych w materiale</a:t>
            </a:r>
            <a:r>
              <a:rPr lang="en-US" sz="1200" dirty="0">
                <a:solidFill>
                  <a:srgbClr val="262626"/>
                </a:solidFill>
                <a:latin typeface="+mn-lt"/>
                <a:ea typeface="Calibri"/>
                <a:cs typeface="Calibri"/>
                <a:sym typeface="Calibri"/>
              </a:rPr>
              <a:t>. </a:t>
            </a:r>
            <a:endParaRPr lang="en-US" sz="1400" dirty="0">
              <a:solidFill>
                <a:schemeClr val="dk1"/>
              </a:solidFill>
            </a:endParaRPr>
          </a:p>
          <a:p>
            <a:pPr marL="285750" lvl="0" indent="-28575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Char char="•"/>
            </a:pPr>
            <a:r>
              <a:rPr lang="pl-PL" sz="1400" dirty="0">
                <a:solidFill>
                  <a:srgbClr val="262626"/>
                </a:solidFill>
                <a:latin typeface="+mn-lt"/>
                <a:ea typeface="Calibri"/>
                <a:cs typeface="Calibri"/>
                <a:sym typeface="Calibri"/>
              </a:rPr>
              <a:t>Co robicie ze śmieciami w domu? </a:t>
            </a:r>
          </a:p>
          <a:p>
            <a:pPr marL="285750" lvl="0" indent="-28575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Char char="•"/>
            </a:pPr>
            <a:r>
              <a:rPr lang="pl-PL" sz="1400" dirty="0">
                <a:solidFill>
                  <a:srgbClr val="262626"/>
                </a:solidFill>
                <a:latin typeface="+mn-lt"/>
                <a:ea typeface="Calibri"/>
                <a:cs typeface="Calibri"/>
                <a:sym typeface="Calibri"/>
              </a:rPr>
              <a:t>Dokąd one trafiają?</a:t>
            </a:r>
          </a:p>
        </p:txBody>
      </p:sp>
      <p:sp>
        <p:nvSpPr>
          <p:cNvPr id="160" name="Google Shape;16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(</a:t>
            </a:r>
            <a:r>
              <a:rPr lang="pl-P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Czas wyświetlania slajdu: </a:t>
            </a:r>
            <a:r>
              <a:rPr lang="en-US" b="1" dirty="0"/>
              <a:t>3-5 </a:t>
            </a:r>
            <a:r>
              <a:rPr lang="pl-P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minut</a:t>
            </a:r>
            <a:r>
              <a:rPr lang="en-US" b="1" dirty="0"/>
              <a:t>)</a:t>
            </a:r>
          </a:p>
          <a:p>
            <a:endParaRPr lang="en-US" b="1" dirty="0"/>
          </a:p>
          <a:p>
            <a:r>
              <a:rPr lang="pl-PL" b="1" dirty="0"/>
              <a:t>Powiedz uczniom</a:t>
            </a:r>
            <a:r>
              <a:rPr lang="en-US" b="1" dirty="0"/>
              <a:t>:</a:t>
            </a:r>
          </a:p>
          <a:p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Śmieci gromadzące się w oceanach i na plażach spowodowały</a:t>
            </a:r>
            <a:r>
              <a:rPr lang="pl-PL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globalny kryzys. W oceanach znajdują się miliardy kilogramów śmieci, które tworzą wirujące wyspy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Jeśli utrzyma się obecne tempo, to do roku 2050 śmieci w morzach będą ważyć więcej niż wszystkie żyjące tam ryby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Zanieczyszczenie ma bezpośredni i zabójczy wpływ na</a:t>
            </a:r>
            <a:r>
              <a:rPr lang="pl-PL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dziką przyrodę. Tysiące ptaków morskich, morskich żółwi, fok i innych morskich ssaków ginie co rok za sprawą zjedzenia śmieci albo zaplątania się w nie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l-PL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Klik 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1:</a:t>
            </a:r>
          </a:p>
          <a:p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Śmieci w oceanach jest</a:t>
            </a:r>
            <a:r>
              <a:rPr lang="pl-PL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tak dużo, że zbierają się one wzdłuż wybrzeży i zbijają się w wielkie plamy pośrodku oceanu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Wielka plama śmieci na południowym Pacyfiku, zaznaczona</a:t>
            </a:r>
            <a:r>
              <a:rPr lang="pl-PL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tu kolorem czerwonym, to największe skupisko śmieci na świecie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Jest</a:t>
            </a:r>
            <a:r>
              <a:rPr lang="pl-PL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dwa razy większa niż stan Teksas w USA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Powstała</a:t>
            </a:r>
            <a:r>
              <a:rPr lang="pl-PL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na skutek przedostawania się do oceanu śmieci wytworzonych przez ludzi, które następnie prądy oceaniczne spychają w wirujących kręgach na środek oceanu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 </a:t>
            </a:r>
          </a:p>
          <a:p>
            <a:endParaRPr lang="en-US" sz="1200" b="1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l-PL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Klik 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2:</a:t>
            </a:r>
          </a:p>
          <a:p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Szacuje się, że śmieci zgromadzone w tej jednej plamie ważą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80</a:t>
            </a:r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000 </a:t>
            </a:r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ton metrycznych</a:t>
            </a:r>
            <a:r>
              <a:rPr lang="pl-PL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czyli tyle co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</a:t>
            </a:r>
          </a:p>
          <a:p>
            <a:endParaRPr lang="en-US" sz="1200" b="1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l-PL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Klik 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3: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500 </a:t>
            </a:r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dużych odrzutowców</a:t>
            </a:r>
            <a:r>
              <a:rPr lang="pl-PL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jumbo je</a:t>
            </a:r>
            <a:r>
              <a:rPr lang="pl-PL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tów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US" b="1" dirty="0"/>
          </a:p>
          <a:p>
            <a:r>
              <a:rPr lang="pl-PL" b="1" dirty="0"/>
              <a:t>Zapytaj uczniów</a:t>
            </a:r>
            <a:r>
              <a:rPr lang="en-US" b="1" dirty="0"/>
              <a:t>:</a:t>
            </a:r>
          </a:p>
          <a:p>
            <a:r>
              <a:rPr lang="pl-PL" b="0" dirty="0"/>
              <a:t>Dlaczego</a:t>
            </a:r>
            <a:r>
              <a:rPr lang="pl-PL" b="0" baseline="0" dirty="0"/>
              <a:t> w oceanach jest tyle śmieci</a:t>
            </a:r>
            <a:r>
              <a:rPr lang="en-US" b="0" dirty="0"/>
              <a:t>?</a:t>
            </a:r>
          </a:p>
          <a:p>
            <a:r>
              <a:rPr lang="pl-PL" b="0" dirty="0"/>
              <a:t>Co sądzicie o plamie śmieci na Pacyfiku</a:t>
            </a:r>
            <a:r>
              <a:rPr lang="en-US" b="0" dirty="0"/>
              <a:t>?</a:t>
            </a:r>
          </a:p>
        </p:txBody>
      </p:sp>
      <p:sp>
        <p:nvSpPr>
          <p:cNvPr id="248" name="Google Shape;248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095511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(</a:t>
            </a:r>
            <a:r>
              <a:rPr lang="pl-P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Czas wyświetlania slajdu: 3 minuty</a:t>
            </a:r>
            <a:r>
              <a:rPr lang="en-US" b="1" dirty="0"/>
              <a:t>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200" b="1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Zapytaj</a:t>
            </a:r>
            <a:r>
              <a:rPr lang="pl-PL" sz="1200" b="1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uczniów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pPr lvl="0"/>
            <a:r>
              <a:rPr lang="pl-PL" sz="1200" b="0" dirty="0">
                <a:solidFill>
                  <a:schemeClr val="bg1"/>
                </a:solidFill>
              </a:rPr>
              <a:t>Skoro aż</a:t>
            </a:r>
            <a:r>
              <a:rPr lang="pl-PL" sz="1200" b="0" baseline="0" dirty="0">
                <a:solidFill>
                  <a:schemeClr val="bg1"/>
                </a:solidFill>
              </a:rPr>
              <a:t> tyle śmieci przedostaje się do oceanów, jak sądzicie, ile śmieci zjadają przez pomyłkę morskie zwierzęta</a:t>
            </a:r>
            <a:r>
              <a:rPr lang="en-US" sz="1200" b="0" dirty="0">
                <a:solidFill>
                  <a:schemeClr val="bg1"/>
                </a:solidFill>
              </a:rPr>
              <a:t>?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200" b="1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Klik 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</a:t>
            </a:r>
            <a:r>
              <a:rPr lang="pl-PL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badań wynika, że </a:t>
            </a:r>
            <a:r>
              <a:rPr lang="pl-PL" sz="1200" b="1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niemal połowa żyjących na świecie żółwi zjadła kiedyś śmieci wytworzone przez człowieka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Klik 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2: </a:t>
            </a:r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pojawia się zdjęcie żółwia morskiego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200" b="1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Zapytaj</a:t>
            </a:r>
            <a:r>
              <a:rPr lang="pl-PL" sz="1200" b="1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uczniów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Dlaczego żółwie morskie i inne morskie zwierzęta jedzą śmieci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Odpowiedzi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Przyczyny są proste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unosząca się w wodzie torba foliowa może bardzo przypominać wyglądem meduzę, glony albo inne gatunki, z których</a:t>
            </a:r>
            <a:r>
              <a:rPr lang="pl-PL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 większości składa się dieta żółwi morskich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Śmieci w oceanach</a:t>
            </a:r>
            <a:r>
              <a:rPr lang="pl-PL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zagrażają w</a:t>
            </a:r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szystkim</a:t>
            </a:r>
            <a:r>
              <a:rPr lang="pl-PL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gatunkom żółwi morskich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dirty="0"/>
          </a:p>
        </p:txBody>
      </p:sp>
      <p:sp>
        <p:nvSpPr>
          <p:cNvPr id="248" name="Google Shape;248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126314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3D4EE1-B63B-BE4E-AB16-70CF45BFF3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68E83AC-8122-1644-AEC9-00CF172D73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C5C580-8688-F04F-AEF5-7EBF26FF17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D6A40-1A2F-5D42-93EA-35701AFDD567}" type="datetime1">
              <a:rPr lang="en-US" smtClean="0"/>
              <a:t>5/2/2023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ABADA4-210D-CE4A-BD85-FD6AA125F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0D8F17-A845-ED46-8F21-2433E2F39F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FEDE7-8061-9B4D-88A1-7EA83A94C31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4579986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E39353-1F88-1D45-8C1C-4355B17879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9DEE624-D473-ED48-AA04-97E74408F6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93C11D-502C-284A-A48F-A273D4D9D2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7A3E8-4BC1-9843-8772-6FBED673E7DD}" type="datetime1">
              <a:rPr lang="en-US" smtClean="0"/>
              <a:t>5/2/2023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679FD9-B53B-E442-83C2-20C0B6B24E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0758E4-E1DD-924B-B957-FF18BB997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FEDE7-8061-9B4D-88A1-7EA83A94C31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7813883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C780E8C-BA96-7A4E-9059-AF2646CBF49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FB0D4B5-EBDA-3541-9C72-E257B12A8E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0BFC34-9CDA-3242-B269-740CB1C9BE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1BDCF-F257-1341-92EA-22AC2D8AA8EB}" type="datetime1">
              <a:rPr lang="en-US" smtClean="0"/>
              <a:t>5/2/2023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7E7131-C714-B643-BE1C-791BC99CAA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4C7A4E-8F3F-1948-9834-53B02456D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FEDE7-8061-9B4D-88A1-7EA83A94C31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4526162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CEA306-E8A0-6E46-98A5-5EBC53D04E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4BBE89-CE52-9A43-A1CD-94B7EAC2B3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9ADE00-9568-1B48-AC35-40BE2CFC0B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1EE8F-86CA-5244-9B50-66BEBA880B42}" type="datetime1">
              <a:rPr lang="en-US" smtClean="0"/>
              <a:t>5/2/2023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732A25-E56F-AF42-9AED-F53632C4D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3C3453-816D-954B-914F-D9827F5E1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FEDE7-8061-9B4D-88A1-7EA83A94C31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8343481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FB7E60-B47C-6A44-A7A4-923BA12614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0C1A69-5D44-1C4A-BCF3-F6815A3EEB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1A92E3-C7E8-E64F-A51E-7A0944ABE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F2014-758D-7B48-BA8C-E41EBA70510F}" type="datetime1">
              <a:rPr lang="en-US" smtClean="0"/>
              <a:t>5/2/2023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3446C1-019E-CE4E-BFAA-A9AF435513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8D03C4-D89F-AA41-B821-D34587A6E0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FEDE7-8061-9B4D-88A1-7EA83A94C31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9641793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BAB5BC-9016-3D45-9547-72C1BF6EF7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B8070C-A2E8-F14D-9023-1F99A50BF0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38C457-F509-2442-94DD-5807E13835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6ABCBF-8E5F-A94E-8A8F-BF412A2997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5CD04-C6A2-9C42-BAAA-E683EB7D205B}" type="datetime1">
              <a:rPr lang="en-US" smtClean="0"/>
              <a:t>5/2/2023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0B4626-C681-3D43-B5BE-F389511DAD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D8A2FC-C8D3-F244-9F64-970979A6B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FEDE7-8061-9B4D-88A1-7EA83A94C31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3670394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434E86-3A6C-C54B-B09B-BF6E20D2C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2C87BF-7195-D147-A93B-1C624D1640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79DA5A-5647-0447-92CF-8D3AAC94FA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8E97727-395C-634B-9D65-B848AD911A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827CA8E-8E04-1F40-93C2-14E18EF6A7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3E6C74-5F1D-F441-A9B1-9918AF355F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FDB17-331C-DE47-9935-1B7D23617D8B}" type="datetime1">
              <a:rPr lang="en-US" smtClean="0"/>
              <a:t>5/2/2023</a:t>
            </a:fld>
            <a:endParaRPr lang="x-non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09EFF62-DEEE-724C-961B-71B4FD266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1A10A5F-7BF0-D34E-B035-8F889E4A4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FEDE7-8061-9B4D-88A1-7EA83A94C31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0243210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05C917-8E66-DA46-87AD-0D4FE4FBD3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EF16F3C-2804-544F-93A2-AFF36EBB4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DCB61-D8D6-5745-94C7-74D87748C177}" type="datetime1">
              <a:rPr lang="en-US" smtClean="0"/>
              <a:t>5/2/2023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F51ED7C-B9BF-384A-AE8E-FCB71492E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A27A65-C328-9747-9354-5DE747C52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FEDE7-8061-9B4D-88A1-7EA83A94C31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7780478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124F51-B099-2540-B1F5-841C439AF9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63559-6CD5-F24C-9C50-4B9AE0DD440A}" type="datetime1">
              <a:rPr lang="en-US" smtClean="0"/>
              <a:t>5/2/2023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ABAB8C5-D0A9-2641-B5D1-1D5EAF60CC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9179B9-10E4-8441-B2EF-62F864569C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FEDE7-8061-9B4D-88A1-7EA83A94C31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3988223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B9AA05-E0BE-8447-819C-2B901F15DA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F21126-0100-4047-A9CE-705FCF5EE4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B8D933-AF40-5A4E-8336-57DD2EB147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9AD089-2996-E346-8C1D-71682D63D2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A9EDF-56C0-9841-80A8-7E122D9A00EB}" type="datetime1">
              <a:rPr lang="en-US" smtClean="0"/>
              <a:t>5/2/2023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2C6E69-B142-1243-89F8-CD508324FC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7970FB-6E61-684F-8886-DB1F301504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FEDE7-8061-9B4D-88A1-7EA83A94C31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8167938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43F32D-D4B0-484E-B628-1DC55366C9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2445EC6-3D67-FF4D-A80C-8A98978AE1C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4CA7B1-529B-E54D-8974-0AAB1C28B4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B30F5F-5C6A-A041-808D-0A335F5923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FA800-0BFF-C745-B57F-762CC17D1AFC}" type="datetime1">
              <a:rPr lang="en-US" smtClean="0"/>
              <a:t>5/2/2023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1704A5-CF76-9F42-946A-611430647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7F2FC2-9EDD-6141-8CBD-154CE102E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FEDE7-8061-9B4D-88A1-7EA83A94C31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2692680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766240-0D24-CB47-BA65-BD2D1054B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156FCB-3A1A-DB40-A5E3-7304EE4B69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D0FDEF-F205-F14A-942F-B36FC972BE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ED2A85-86E2-6D4E-832B-9E4B07818C55}" type="datetime1">
              <a:rPr lang="en-US" smtClean="0"/>
              <a:t>5/2/2023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ADBDFC-38D0-E74E-92BD-28AC6110F0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FE4F6D-7E08-2040-A059-38E1E2646A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9FEDE7-8061-9B4D-88A1-7EA83A94C31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892706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33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11" Type="http://schemas.openxmlformats.org/officeDocument/2006/relationships/image" Target="../media/image45.png"/><Relationship Id="rId5" Type="http://schemas.openxmlformats.org/officeDocument/2006/relationships/image" Target="../media/image10.png"/><Relationship Id="rId10" Type="http://schemas.openxmlformats.org/officeDocument/2006/relationships/image" Target="../media/image44.jpeg"/><Relationship Id="rId4" Type="http://schemas.openxmlformats.org/officeDocument/2006/relationships/image" Target="../media/image35.png"/><Relationship Id="rId9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32.jpe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23.png"/><Relationship Id="rId9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24.png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33.jpe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jpeg"/><Relationship Id="rId4" Type="http://schemas.openxmlformats.org/officeDocument/2006/relationships/image" Target="../media/image35.png"/><Relationship Id="rId9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5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6.jpe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jpeg"/><Relationship Id="rId4" Type="http://schemas.openxmlformats.org/officeDocument/2006/relationships/image" Target="../media/image5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8.png"/><Relationship Id="rId3" Type="http://schemas.openxmlformats.org/officeDocument/2006/relationships/audio" Target="../media/audio1.wav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4.png"/><Relationship Id="rId5" Type="http://schemas.openxmlformats.org/officeDocument/2006/relationships/image" Target="../media/image10.png"/><Relationship Id="rId15" Type="http://schemas.openxmlformats.org/officeDocument/2006/relationships/image" Target="../media/image21.png"/><Relationship Id="rId10" Type="http://schemas.openxmlformats.org/officeDocument/2006/relationships/image" Target="../media/image15.png"/><Relationship Id="rId4" Type="http://schemas.openxmlformats.org/officeDocument/2006/relationships/image" Target="../media/image9.jpeg"/><Relationship Id="rId9" Type="http://schemas.openxmlformats.org/officeDocument/2006/relationships/image" Target="../media/image13.png"/><Relationship Id="rId1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9.jpe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ext&#10;&#10;Description automatically generated with medium confidence">
            <a:extLst>
              <a:ext uri="{FF2B5EF4-FFF2-40B4-BE49-F238E27FC236}">
                <a16:creationId xmlns:a16="http://schemas.microsoft.com/office/drawing/2014/main" id="{8DACD22B-5109-0A45-AE89-AC2BD8AB7A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201DCFF-40F0-EA93-4F26-6234507A0F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FEDE7-8061-9B4D-88A1-7EA83A94C31B}" type="slidenum">
              <a:rPr lang="x-none" smtClean="0"/>
              <a:t>1</a:t>
            </a:fld>
            <a:endParaRPr lang="x-none"/>
          </a:p>
        </p:txBody>
      </p:sp>
      <p:sp>
        <p:nvSpPr>
          <p:cNvPr id="3" name="pole tekstowe 3">
            <a:extLst>
              <a:ext uri="{FF2B5EF4-FFF2-40B4-BE49-F238E27FC236}">
                <a16:creationId xmlns:a16="http://schemas.microsoft.com/office/drawing/2014/main" id="{CAA99897-5780-845F-ED41-636467B17557}"/>
              </a:ext>
            </a:extLst>
          </p:cNvPr>
          <p:cNvSpPr txBox="1"/>
          <p:nvPr/>
        </p:nvSpPr>
        <p:spPr>
          <a:xfrm>
            <a:off x="2069898" y="5167202"/>
            <a:ext cx="8052203" cy="1554272"/>
          </a:xfrm>
          <a:prstGeom prst="rect">
            <a:avLst/>
          </a:prstGeom>
          <a:solidFill>
            <a:srgbClr val="F2EFEA"/>
          </a:solidFill>
        </p:spPr>
        <p:txBody>
          <a:bodyPr wrap="square" rtlCol="0">
            <a:spAutoFit/>
          </a:bodyPr>
          <a:lstStyle>
            <a:defPPr>
              <a:defRPr lang="x-non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3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Przenikanie odpadów do środowiska</a:t>
            </a:r>
            <a:endParaRPr lang="pl-PL" sz="3200" dirty="0"/>
          </a:p>
          <a:p>
            <a:endParaRPr lang="pl-PL" sz="2800" b="0" i="0" u="none" strike="noStrike" cap="none" baseline="0" dirty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endParaRPr lang="pl-PL" sz="1100" dirty="0">
              <a:latin typeface="Arial Black" panose="020B0A04020102020204" pitchFamily="34" charset="0"/>
            </a:endParaRPr>
          </a:p>
          <a:p>
            <a:r>
              <a:rPr lang="pl-PL" sz="2400">
                <a:latin typeface="Arial Black" panose="020B0A04020102020204" pitchFamily="34" charset="0"/>
              </a:rPr>
              <a:t>Poziom 3 </a:t>
            </a:r>
            <a:r>
              <a:rPr lang="pl-PL" sz="2400" dirty="0">
                <a:latin typeface="Arial Black" panose="020B0A04020102020204" pitchFamily="34" charset="0"/>
              </a:rPr>
              <a:t>Lekcja </a:t>
            </a:r>
            <a:r>
              <a:rPr lang="pl-PL" sz="2400" dirty="0">
                <a:latin typeface="Arial Black" panose="020B0A04020102020204" pitchFamily="34" charset="0"/>
                <a:sym typeface="Calibri"/>
              </a:rPr>
              <a:t>dla początkujących</a:t>
            </a:r>
            <a:endParaRPr lang="pl-PL" sz="24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0717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Google Shape;232;p7" descr="A picture containing text, wall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3AC69D"/>
          </a:solidFill>
          <a:ln>
            <a:noFill/>
          </a:ln>
        </p:spPr>
      </p:pic>
      <p:pic>
        <p:nvPicPr>
          <p:cNvPr id="233" name="Google Shape;233;p7" descr="A picture containing text, basketball, spor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36463" y="-159657"/>
            <a:ext cx="9919074" cy="6516007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7"/>
          <p:cNvSpPr txBox="1"/>
          <p:nvPr/>
        </p:nvSpPr>
        <p:spPr>
          <a:xfrm>
            <a:off x="2825082" y="1182271"/>
            <a:ext cx="6820132" cy="2246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70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Jak śmieci trafiają do oceanów</a:t>
            </a:r>
            <a:r>
              <a:rPr lang="en-US" sz="70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  <a:endParaRPr sz="12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2A7F06-C9B0-D10D-98A4-39558F1D4D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FEDE7-8061-9B4D-88A1-7EA83A94C31B}" type="slidenum">
              <a:rPr lang="x-none" smtClean="0"/>
              <a:t>10</a:t>
            </a:fld>
            <a:endParaRPr lang="x-none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people&#10;&#10;Description automatically generated">
            <a:extLst>
              <a:ext uri="{FF2B5EF4-FFF2-40B4-BE49-F238E27FC236}">
                <a16:creationId xmlns:a16="http://schemas.microsoft.com/office/drawing/2014/main" id="{A904F6A8-8037-4D4A-A062-5112F713C2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6" name="Picture 35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6A108558-8A64-D24B-B3CB-57472F9F55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3247" y="1895062"/>
            <a:ext cx="7678402" cy="40660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A43B758-C8CE-0747-A0BD-01B054076AE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1" b="25"/>
          <a:stretch/>
        </p:blipFill>
        <p:spPr>
          <a:xfrm>
            <a:off x="1255510" y="1097234"/>
            <a:ext cx="9291874" cy="69143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761F021-734D-6843-96C8-D75D6EF74CB6}"/>
              </a:ext>
            </a:extLst>
          </p:cNvPr>
          <p:cNvSpPr txBox="1"/>
          <p:nvPr/>
        </p:nvSpPr>
        <p:spPr>
          <a:xfrm>
            <a:off x="309991" y="147893"/>
            <a:ext cx="1157201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b="1" dirty="0">
                <a:solidFill>
                  <a:srgbClr val="262626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Przenikanie śmieci występuje, gdy </a:t>
            </a:r>
            <a:r>
              <a:rPr lang="pl-PL" sz="3200" b="1" dirty="0">
                <a:solidFill>
                  <a:srgbClr val="29C7F7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nasze śmieci nie trafiają do recyklingu, lecz na składowisko i przenikają </a:t>
            </a:r>
            <a:r>
              <a:rPr lang="pl-PL" sz="3200" b="1" dirty="0">
                <a:solidFill>
                  <a:srgbClr val="262626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do środowiska naturalnego</a:t>
            </a:r>
            <a:r>
              <a:rPr lang="en-US" sz="3200" b="1" dirty="0">
                <a:solidFill>
                  <a:srgbClr val="262626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6ABB6CF-9771-3240-92F2-FE98553AC34F}"/>
              </a:ext>
            </a:extLst>
          </p:cNvPr>
          <p:cNvSpPr txBox="1"/>
          <p:nvPr/>
        </p:nvSpPr>
        <p:spPr>
          <a:xfrm>
            <a:off x="8173903" y="2738006"/>
            <a:ext cx="401809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>
                <a:solidFill>
                  <a:schemeClr val="bg1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Większość śmieci w oceanach pochodzi od ludzi na lądzie</a:t>
            </a:r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38" name="Picture 37" descr="A silhouette of a city&#10;&#10;Description automatically generated with low confidence">
            <a:extLst>
              <a:ext uri="{FF2B5EF4-FFF2-40B4-BE49-F238E27FC236}">
                <a16:creationId xmlns:a16="http://schemas.microsoft.com/office/drawing/2014/main" id="{1F60AF62-99EA-DE4E-9EFA-AF4CF043A94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27" b="98"/>
          <a:stretch/>
        </p:blipFill>
        <p:spPr>
          <a:xfrm>
            <a:off x="150967" y="1325107"/>
            <a:ext cx="3923343" cy="2291188"/>
          </a:xfrm>
          <a:prstGeom prst="rect">
            <a:avLst/>
          </a:prstGeom>
        </p:spPr>
      </p:pic>
      <p:sp>
        <p:nvSpPr>
          <p:cNvPr id="39" name="Bent-Up Arrow 38">
            <a:extLst>
              <a:ext uri="{FF2B5EF4-FFF2-40B4-BE49-F238E27FC236}">
                <a16:creationId xmlns:a16="http://schemas.microsoft.com/office/drawing/2014/main" id="{9655DF98-E703-5342-A91E-155AE514B943}"/>
              </a:ext>
            </a:extLst>
          </p:cNvPr>
          <p:cNvSpPr/>
          <p:nvPr/>
        </p:nvSpPr>
        <p:spPr>
          <a:xfrm rot="5400000">
            <a:off x="3059968" y="2949637"/>
            <a:ext cx="506707" cy="1840024"/>
          </a:xfrm>
          <a:prstGeom prst="bentUpArrow">
            <a:avLst>
              <a:gd name="adj1" fmla="val 25000"/>
              <a:gd name="adj2" fmla="val 23640"/>
              <a:gd name="adj3" fmla="val 25000"/>
            </a:avLst>
          </a:prstGeom>
          <a:solidFill>
            <a:srgbClr val="29C7F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4F8EA6C-FA58-9E6E-CBA5-8EA0CAC39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FEDE7-8061-9B4D-88A1-7EA83A94C31B}" type="slidenum">
              <a:rPr lang="x-none" smtClean="0"/>
              <a:t>11</a:t>
            </a:fld>
            <a:endParaRPr lang="x-none"/>
          </a:p>
        </p:txBody>
      </p:sp>
      <p:sp>
        <p:nvSpPr>
          <p:cNvPr id="3" name="Right Arrow 2">
            <a:extLst>
              <a:ext uri="{FF2B5EF4-FFF2-40B4-BE49-F238E27FC236}">
                <a16:creationId xmlns:a16="http://schemas.microsoft.com/office/drawing/2014/main" id="{F7B3ABBD-6213-93D1-74C5-FA92D447A143}"/>
              </a:ext>
            </a:extLst>
          </p:cNvPr>
          <p:cNvSpPr/>
          <p:nvPr/>
        </p:nvSpPr>
        <p:spPr>
          <a:xfrm rot="2421880">
            <a:off x="4710553" y="3437447"/>
            <a:ext cx="738554" cy="506706"/>
          </a:xfrm>
          <a:prstGeom prst="rightArrow">
            <a:avLst/>
          </a:prstGeom>
          <a:solidFill>
            <a:srgbClr val="29C7F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9C377E8C-9A22-26F5-2962-CEB30AEF634A}"/>
              </a:ext>
            </a:extLst>
          </p:cNvPr>
          <p:cNvSpPr/>
          <p:nvPr/>
        </p:nvSpPr>
        <p:spPr>
          <a:xfrm rot="282558">
            <a:off x="4653934" y="4301850"/>
            <a:ext cx="738554" cy="506706"/>
          </a:xfrm>
          <a:prstGeom prst="rightArrow">
            <a:avLst/>
          </a:prstGeom>
          <a:solidFill>
            <a:srgbClr val="29C7F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ight Arrow 12">
            <a:extLst>
              <a:ext uri="{FF2B5EF4-FFF2-40B4-BE49-F238E27FC236}">
                <a16:creationId xmlns:a16="http://schemas.microsoft.com/office/drawing/2014/main" id="{5007CCB9-EBA1-4A9E-31CE-EC551273CB40}"/>
              </a:ext>
            </a:extLst>
          </p:cNvPr>
          <p:cNvSpPr/>
          <p:nvPr/>
        </p:nvSpPr>
        <p:spPr>
          <a:xfrm rot="20471680">
            <a:off x="6704054" y="4466293"/>
            <a:ext cx="738554" cy="489244"/>
          </a:xfrm>
          <a:prstGeom prst="rightArrow">
            <a:avLst/>
          </a:prstGeom>
          <a:solidFill>
            <a:srgbClr val="29C7F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FB5D1F79-4077-5569-0CBB-2D0B8CA93648}"/>
              </a:ext>
            </a:extLst>
          </p:cNvPr>
          <p:cNvSpPr/>
          <p:nvPr/>
        </p:nvSpPr>
        <p:spPr>
          <a:xfrm>
            <a:off x="6236758" y="3569058"/>
            <a:ext cx="738554" cy="489244"/>
          </a:xfrm>
          <a:prstGeom prst="rightArrow">
            <a:avLst/>
          </a:prstGeom>
          <a:solidFill>
            <a:srgbClr val="29C7F7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5057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people&#10;&#10;Description automatically generated">
            <a:extLst>
              <a:ext uri="{FF2B5EF4-FFF2-40B4-BE49-F238E27FC236}">
                <a16:creationId xmlns:a16="http://schemas.microsoft.com/office/drawing/2014/main" id="{A904F6A8-8037-4D4A-A062-5112F713C2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29C7F7"/>
          </a:solidFill>
        </p:spPr>
      </p:pic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46F49E69-DF65-1F41-99CE-ADEFF4D0B4DE}"/>
              </a:ext>
            </a:extLst>
          </p:cNvPr>
          <p:cNvSpPr/>
          <p:nvPr/>
        </p:nvSpPr>
        <p:spPr>
          <a:xfrm>
            <a:off x="267036" y="387751"/>
            <a:ext cx="5051997" cy="1013582"/>
          </a:xfrm>
          <a:prstGeom prst="roundRect">
            <a:avLst/>
          </a:prstGeom>
          <a:solidFill>
            <a:srgbClr val="3AC6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61F021-734D-6843-96C8-D75D6EF74CB6}"/>
              </a:ext>
            </a:extLst>
          </p:cNvPr>
          <p:cNvSpPr txBox="1"/>
          <p:nvPr/>
        </p:nvSpPr>
        <p:spPr>
          <a:xfrm>
            <a:off x="0" y="503621"/>
            <a:ext cx="55860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1. </a:t>
            </a:r>
            <a:r>
              <a:rPr lang="pl-PL" sz="2400" b="1" dirty="0">
                <a:solidFill>
                  <a:schemeClr val="bg1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Ludzie zostawiają śmieci na ziemi</a:t>
            </a:r>
            <a:endParaRPr lang="en-US" sz="2400" b="1" dirty="0">
              <a:solidFill>
                <a:schemeClr val="bg1"/>
              </a:solidFill>
              <a:latin typeface="Calibri" panose="020F0502020204030204" pitchFamily="34" charset="0"/>
              <a:ea typeface="SimSun" panose="02010600030101010101" pitchFamily="2" charset="-122"/>
              <a:cs typeface="Calibri" panose="020F0502020204030204" pitchFamily="34" charset="0"/>
            </a:endParaRPr>
          </a:p>
          <a:p>
            <a:pPr algn="ctr"/>
            <a:r>
              <a:rPr lang="pl-PL" sz="2400" b="1" dirty="0">
                <a:solidFill>
                  <a:schemeClr val="bg1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albo wysypują się one z pojemnika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011A56C-70CE-0045-910C-0606CC6F1A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000" y="1783730"/>
            <a:ext cx="4935808" cy="3290539"/>
          </a:xfrm>
          <a:prstGeom prst="rect">
            <a:avLst/>
          </a:prstGeom>
        </p:spPr>
      </p:pic>
      <p:sp>
        <p:nvSpPr>
          <p:cNvPr id="15" name="Right Arrow 14">
            <a:extLst>
              <a:ext uri="{FF2B5EF4-FFF2-40B4-BE49-F238E27FC236}">
                <a16:creationId xmlns:a16="http://schemas.microsoft.com/office/drawing/2014/main" id="{159FD9C3-6B7F-3844-BB98-4413B2ED6FA7}"/>
              </a:ext>
            </a:extLst>
          </p:cNvPr>
          <p:cNvSpPr/>
          <p:nvPr/>
        </p:nvSpPr>
        <p:spPr>
          <a:xfrm>
            <a:off x="5586071" y="2842298"/>
            <a:ext cx="1180262" cy="584616"/>
          </a:xfrm>
          <a:prstGeom prst="rightArrow">
            <a:avLst/>
          </a:prstGeom>
          <a:solidFill>
            <a:srgbClr val="29C7F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35778802-0FDB-A844-8DFC-327F172F6EE6}"/>
              </a:ext>
            </a:extLst>
          </p:cNvPr>
          <p:cNvSpPr/>
          <p:nvPr/>
        </p:nvSpPr>
        <p:spPr>
          <a:xfrm>
            <a:off x="6876143" y="384032"/>
            <a:ext cx="5051997" cy="1013582"/>
          </a:xfrm>
          <a:prstGeom prst="roundRect">
            <a:avLst/>
          </a:prstGeom>
          <a:solidFill>
            <a:srgbClr val="29C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33C0B05-76DC-2948-B92C-0F3861689D57}"/>
              </a:ext>
            </a:extLst>
          </p:cNvPr>
          <p:cNvSpPr txBox="1"/>
          <p:nvPr/>
        </p:nvSpPr>
        <p:spPr>
          <a:xfrm>
            <a:off x="6609107" y="499902"/>
            <a:ext cx="55860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2. </a:t>
            </a:r>
            <a:r>
              <a:rPr lang="pl-PL" sz="2400" b="1" dirty="0">
                <a:solidFill>
                  <a:schemeClr val="bg1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W czasie deszczu śmieci spływają do kanalizacji deszczowej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91C7150-B20F-5542-98E9-B306C97DD6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76143" y="1781645"/>
            <a:ext cx="4936272" cy="3290539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83EB780-EDF9-FA0F-7D90-22CE77EBB0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FEDE7-8061-9B4D-88A1-7EA83A94C31B}" type="slidenum">
              <a:rPr lang="x-none" smtClean="0"/>
              <a:t>12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2435027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people&#10;&#10;Description automatically generated">
            <a:extLst>
              <a:ext uri="{FF2B5EF4-FFF2-40B4-BE49-F238E27FC236}">
                <a16:creationId xmlns:a16="http://schemas.microsoft.com/office/drawing/2014/main" id="{A904F6A8-8037-4D4A-A062-5112F713C2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29C7F7"/>
          </a:solidFill>
        </p:spPr>
      </p:pic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46F49E69-DF65-1F41-99CE-ADEFF4D0B4DE}"/>
              </a:ext>
            </a:extLst>
          </p:cNvPr>
          <p:cNvSpPr/>
          <p:nvPr/>
        </p:nvSpPr>
        <p:spPr>
          <a:xfrm>
            <a:off x="267036" y="387751"/>
            <a:ext cx="5051997" cy="1013582"/>
          </a:xfrm>
          <a:prstGeom prst="roundRect">
            <a:avLst/>
          </a:prstGeom>
          <a:solidFill>
            <a:srgbClr val="3AC6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61F021-734D-6843-96C8-D75D6EF74CB6}"/>
              </a:ext>
            </a:extLst>
          </p:cNvPr>
          <p:cNvSpPr txBox="1"/>
          <p:nvPr/>
        </p:nvSpPr>
        <p:spPr>
          <a:xfrm>
            <a:off x="0" y="503621"/>
            <a:ext cx="55860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3. </a:t>
            </a:r>
            <a:r>
              <a:rPr lang="pl-PL" sz="2400" b="1" dirty="0">
                <a:solidFill>
                  <a:schemeClr val="bg1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Kanalizacja deszczowa zasila lokalne cieki wodne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5" name="Right Arrow 14">
            <a:extLst>
              <a:ext uri="{FF2B5EF4-FFF2-40B4-BE49-F238E27FC236}">
                <a16:creationId xmlns:a16="http://schemas.microsoft.com/office/drawing/2014/main" id="{159FD9C3-6B7F-3844-BB98-4413B2ED6FA7}"/>
              </a:ext>
            </a:extLst>
          </p:cNvPr>
          <p:cNvSpPr/>
          <p:nvPr/>
        </p:nvSpPr>
        <p:spPr>
          <a:xfrm>
            <a:off x="5586071" y="2842298"/>
            <a:ext cx="1180262" cy="584616"/>
          </a:xfrm>
          <a:prstGeom prst="rightArrow">
            <a:avLst/>
          </a:prstGeom>
          <a:solidFill>
            <a:srgbClr val="29C7F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35778802-0FDB-A844-8DFC-327F172F6EE6}"/>
              </a:ext>
            </a:extLst>
          </p:cNvPr>
          <p:cNvSpPr/>
          <p:nvPr/>
        </p:nvSpPr>
        <p:spPr>
          <a:xfrm>
            <a:off x="6742625" y="384032"/>
            <a:ext cx="5319033" cy="1013582"/>
          </a:xfrm>
          <a:prstGeom prst="roundRect">
            <a:avLst/>
          </a:prstGeom>
          <a:solidFill>
            <a:srgbClr val="29C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33C0B05-76DC-2948-B92C-0F3861689D57}"/>
              </a:ext>
            </a:extLst>
          </p:cNvPr>
          <p:cNvSpPr txBox="1"/>
          <p:nvPr/>
        </p:nvSpPr>
        <p:spPr>
          <a:xfrm>
            <a:off x="6609107" y="499902"/>
            <a:ext cx="55860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4. </a:t>
            </a:r>
            <a:r>
              <a:rPr lang="pl-PL" sz="2400" b="1" dirty="0">
                <a:solidFill>
                  <a:schemeClr val="bg1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Cieki te następnie zasilają lokalne rzeki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3" name="Picture 2" descr="A picture containing outdoor, nature, rock&#10;&#10;Description automatically generated">
            <a:extLst>
              <a:ext uri="{FF2B5EF4-FFF2-40B4-BE49-F238E27FC236}">
                <a16:creationId xmlns:a16="http://schemas.microsoft.com/office/drawing/2014/main" id="{C739436A-64C8-124F-B4B4-FA37D7DF5D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792" y="1810746"/>
            <a:ext cx="4882487" cy="33454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A8AB7C0-07C6-DF43-B264-0EA0A0FAA5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18125" y="1697623"/>
            <a:ext cx="4611175" cy="3458581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AFA77B9-979E-AEDB-0E7C-3C1BFD65EE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FEDE7-8061-9B4D-88A1-7EA83A94C31B}" type="slidenum">
              <a:rPr lang="x-none" smtClean="0"/>
              <a:t>13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9929717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people&#10;&#10;Description automatically generated">
            <a:extLst>
              <a:ext uri="{FF2B5EF4-FFF2-40B4-BE49-F238E27FC236}">
                <a16:creationId xmlns:a16="http://schemas.microsoft.com/office/drawing/2014/main" id="{A904F6A8-8037-4D4A-A062-5112F713C2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29C7F7"/>
          </a:solidFill>
        </p:spPr>
      </p:pic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46F49E69-DF65-1F41-99CE-ADEFF4D0B4DE}"/>
              </a:ext>
            </a:extLst>
          </p:cNvPr>
          <p:cNvSpPr/>
          <p:nvPr/>
        </p:nvSpPr>
        <p:spPr>
          <a:xfrm>
            <a:off x="267036" y="387751"/>
            <a:ext cx="5051997" cy="1013582"/>
          </a:xfrm>
          <a:prstGeom prst="roundRect">
            <a:avLst/>
          </a:prstGeom>
          <a:solidFill>
            <a:srgbClr val="3AC6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61F021-734D-6843-96C8-D75D6EF74CB6}"/>
              </a:ext>
            </a:extLst>
          </p:cNvPr>
          <p:cNvSpPr txBox="1"/>
          <p:nvPr/>
        </p:nvSpPr>
        <p:spPr>
          <a:xfrm>
            <a:off x="0" y="684567"/>
            <a:ext cx="55860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5. </a:t>
            </a:r>
            <a:r>
              <a:rPr lang="pl-PL" sz="2400" b="1" dirty="0">
                <a:solidFill>
                  <a:schemeClr val="bg1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Rzeki uchodzą do oceanów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5" name="Right Arrow 14">
            <a:extLst>
              <a:ext uri="{FF2B5EF4-FFF2-40B4-BE49-F238E27FC236}">
                <a16:creationId xmlns:a16="http://schemas.microsoft.com/office/drawing/2014/main" id="{159FD9C3-6B7F-3844-BB98-4413B2ED6FA7}"/>
              </a:ext>
            </a:extLst>
          </p:cNvPr>
          <p:cNvSpPr/>
          <p:nvPr/>
        </p:nvSpPr>
        <p:spPr>
          <a:xfrm>
            <a:off x="5449216" y="2844384"/>
            <a:ext cx="1180262" cy="584616"/>
          </a:xfrm>
          <a:prstGeom prst="rightArrow">
            <a:avLst/>
          </a:prstGeom>
          <a:solidFill>
            <a:srgbClr val="29C7F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35778802-0FDB-A844-8DFC-327F172F6EE6}"/>
              </a:ext>
            </a:extLst>
          </p:cNvPr>
          <p:cNvSpPr/>
          <p:nvPr/>
        </p:nvSpPr>
        <p:spPr>
          <a:xfrm>
            <a:off x="6745077" y="384032"/>
            <a:ext cx="5322209" cy="1013582"/>
          </a:xfrm>
          <a:prstGeom prst="roundRect">
            <a:avLst/>
          </a:prstGeom>
          <a:solidFill>
            <a:srgbClr val="29C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33C0B05-76DC-2948-B92C-0F3861689D57}"/>
              </a:ext>
            </a:extLst>
          </p:cNvPr>
          <p:cNvSpPr txBox="1"/>
          <p:nvPr/>
        </p:nvSpPr>
        <p:spPr>
          <a:xfrm>
            <a:off x="6609107" y="499902"/>
            <a:ext cx="55860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6. </a:t>
            </a:r>
            <a:r>
              <a:rPr lang="pl-PL" sz="2400" b="1" dirty="0">
                <a:solidFill>
                  <a:schemeClr val="bg1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Prądy oceaniczne roznoszą śmieci po całym świecie i tworzą „wyspy śmieci”.</a:t>
            </a:r>
            <a:endParaRPr lang="en-US" sz="2400" b="1" dirty="0">
              <a:solidFill>
                <a:schemeClr val="bg1"/>
              </a:solidFill>
              <a:latin typeface="Calibri" panose="020F0502020204030204" pitchFamily="34" charset="0"/>
              <a:ea typeface="SimSun" panose="02010600030101010101" pitchFamily="2" charset="-122"/>
              <a:cs typeface="Calibri" panose="020F0502020204030204" pitchFamily="34" charset="0"/>
            </a:endParaRPr>
          </a:p>
        </p:txBody>
      </p:sp>
      <p:pic>
        <p:nvPicPr>
          <p:cNvPr id="4" name="Picture 3" descr="An aerial view of a beach&#10;&#10;Description automatically generated with low confidence">
            <a:extLst>
              <a:ext uri="{FF2B5EF4-FFF2-40B4-BE49-F238E27FC236}">
                <a16:creationId xmlns:a16="http://schemas.microsoft.com/office/drawing/2014/main" id="{AEC64384-5960-2A4D-ACEA-0C2FF2DD33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036" y="1700142"/>
            <a:ext cx="5000099" cy="3308586"/>
          </a:xfrm>
          <a:prstGeom prst="rect">
            <a:avLst/>
          </a:prstGeom>
        </p:spPr>
      </p:pic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1AD8EBDD-B5DE-4642-9CB0-43C065F4D5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45077" y="1700142"/>
            <a:ext cx="5197065" cy="3302000"/>
          </a:xfrm>
          <a:prstGeom prst="rect">
            <a:avLst/>
          </a:prstGeom>
        </p:spPr>
      </p:pic>
      <p:pic>
        <p:nvPicPr>
          <p:cNvPr id="10" name="Picture 9" descr="A picture containing outdoor, sky, ground, water&#10;&#10;Description automatically generated">
            <a:extLst>
              <a:ext uri="{FF2B5EF4-FFF2-40B4-BE49-F238E27FC236}">
                <a16:creationId xmlns:a16="http://schemas.microsoft.com/office/drawing/2014/main" id="{E295A44E-8F15-D690-364E-33083D1C6D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41900" y="1597457"/>
            <a:ext cx="5322208" cy="3560402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57F05C7-62CD-5BAD-1E80-F1163CD5E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FEDE7-8061-9B4D-88A1-7EA83A94C31B}" type="slidenum">
              <a:rPr lang="x-none" smtClean="0"/>
              <a:t>14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616028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people&#10;&#10;Description automatically generated">
            <a:extLst>
              <a:ext uri="{FF2B5EF4-FFF2-40B4-BE49-F238E27FC236}">
                <a16:creationId xmlns:a16="http://schemas.microsoft.com/office/drawing/2014/main" id="{A904F6A8-8037-4D4A-A062-5112F713C2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A43B758-C8CE-0747-A0BD-01B054076AE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1" b="25"/>
          <a:stretch/>
        </p:blipFill>
        <p:spPr>
          <a:xfrm>
            <a:off x="1255510" y="718191"/>
            <a:ext cx="9291874" cy="55896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761F021-734D-6843-96C8-D75D6EF74CB6}"/>
              </a:ext>
            </a:extLst>
          </p:cNvPr>
          <p:cNvSpPr txBox="1"/>
          <p:nvPr/>
        </p:nvSpPr>
        <p:spPr>
          <a:xfrm>
            <a:off x="-326263" y="177851"/>
            <a:ext cx="128445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>
                <a:solidFill>
                  <a:srgbClr val="262626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Jak możemy zapobiegać przedostawaniu się śmieci do oceanów</a:t>
            </a:r>
            <a:r>
              <a:rPr lang="en-US" sz="2800" b="1" dirty="0">
                <a:solidFill>
                  <a:srgbClr val="262626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438D0505-E473-4D49-B2BC-9C540D9552DA}"/>
              </a:ext>
            </a:extLst>
          </p:cNvPr>
          <p:cNvSpPr/>
          <p:nvPr/>
        </p:nvSpPr>
        <p:spPr>
          <a:xfrm>
            <a:off x="3663361" y="1575912"/>
            <a:ext cx="5257884" cy="526046"/>
          </a:xfrm>
          <a:prstGeom prst="roundRect">
            <a:avLst/>
          </a:prstGeom>
          <a:solidFill>
            <a:srgbClr val="3AC6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52551E0C-AF15-8B47-A755-8BA21D9D57E3}"/>
              </a:ext>
            </a:extLst>
          </p:cNvPr>
          <p:cNvSpPr/>
          <p:nvPr/>
        </p:nvSpPr>
        <p:spPr>
          <a:xfrm>
            <a:off x="3663361" y="1510256"/>
            <a:ext cx="5257884" cy="526046"/>
          </a:xfrm>
          <a:prstGeom prst="roundRect">
            <a:avLst/>
          </a:prstGeom>
          <a:solidFill>
            <a:srgbClr val="29C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7F130DA-4BB7-5947-80A2-4E030B029E43}"/>
              </a:ext>
            </a:extLst>
          </p:cNvPr>
          <p:cNvSpPr txBox="1"/>
          <p:nvPr/>
        </p:nvSpPr>
        <p:spPr>
          <a:xfrm>
            <a:off x="2543543" y="1574637"/>
            <a:ext cx="73876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>
                <a:solidFill>
                  <a:schemeClr val="bg1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Przećwiczmy 2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pl-PL" sz="2400" b="1" dirty="0">
                <a:solidFill>
                  <a:schemeClr val="bg1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kroki w recyklingu</a:t>
            </a:r>
            <a:endParaRPr lang="en-US" sz="2400" b="1" dirty="0">
              <a:solidFill>
                <a:schemeClr val="bg1"/>
              </a:solidFill>
              <a:latin typeface="Calibri" panose="020F0502020204030204" pitchFamily="34" charset="0"/>
              <a:ea typeface="SimSun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3B190A6-B86D-0647-9849-8C644C370F5F}"/>
              </a:ext>
            </a:extLst>
          </p:cNvPr>
          <p:cNvSpPr/>
          <p:nvPr/>
        </p:nvSpPr>
        <p:spPr>
          <a:xfrm>
            <a:off x="1060723" y="2877324"/>
            <a:ext cx="389573" cy="389573"/>
          </a:xfrm>
          <a:prstGeom prst="ellipse">
            <a:avLst/>
          </a:prstGeom>
          <a:solidFill>
            <a:srgbClr val="3AC6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DFD7B4B-259C-F642-88BA-B8711A44B99D}"/>
              </a:ext>
            </a:extLst>
          </p:cNvPr>
          <p:cNvSpPr/>
          <p:nvPr/>
        </p:nvSpPr>
        <p:spPr>
          <a:xfrm>
            <a:off x="967560" y="2890083"/>
            <a:ext cx="389573" cy="389573"/>
          </a:xfrm>
          <a:prstGeom prst="ellipse">
            <a:avLst/>
          </a:prstGeom>
          <a:solidFill>
            <a:srgbClr val="29C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0E6DD51-0AFC-304B-8E9A-6C12427C56F9}"/>
              </a:ext>
            </a:extLst>
          </p:cNvPr>
          <p:cNvSpPr/>
          <p:nvPr/>
        </p:nvSpPr>
        <p:spPr>
          <a:xfrm>
            <a:off x="1003114" y="2836922"/>
            <a:ext cx="301686" cy="4025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b="1" dirty="0">
                <a:solidFill>
                  <a:schemeClr val="bg1"/>
                </a:solidFill>
                <a:cs typeface="Arial" panose="020B0604020202020204" pitchFamily="34" charset="0"/>
              </a:rPr>
              <a:t>1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E58F3FC-B83A-F54B-8E69-BACD641916B5}"/>
              </a:ext>
            </a:extLst>
          </p:cNvPr>
          <p:cNvSpPr/>
          <p:nvPr/>
        </p:nvSpPr>
        <p:spPr>
          <a:xfrm>
            <a:off x="1772653" y="2622697"/>
            <a:ext cx="339798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>
              <a:lnSpc>
                <a:spcPct val="120000"/>
              </a:lnSpc>
            </a:pPr>
            <a:r>
              <a:rPr lang="pl-PL" sz="2000" b="1" dirty="0">
                <a:solidFill>
                  <a:srgbClr val="262626"/>
                </a:solidFill>
              </a:rPr>
              <a:t>Dowiedz się, co można </a:t>
            </a:r>
            <a:r>
              <a:rPr lang="pl-PL" sz="2000" b="1" dirty="0" err="1">
                <a:solidFill>
                  <a:srgbClr val="262626"/>
                </a:solidFill>
              </a:rPr>
              <a:t>recyklingować</a:t>
            </a:r>
            <a:endParaRPr lang="en-US" sz="2000" dirty="0">
              <a:solidFill>
                <a:srgbClr val="262626"/>
              </a:solidFill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EEECFF62-DAE3-2E46-AE39-BFCA8DE4FF9E}"/>
              </a:ext>
            </a:extLst>
          </p:cNvPr>
          <p:cNvSpPr/>
          <p:nvPr/>
        </p:nvSpPr>
        <p:spPr>
          <a:xfrm>
            <a:off x="6582688" y="2672798"/>
            <a:ext cx="389573" cy="389573"/>
          </a:xfrm>
          <a:prstGeom prst="ellipse">
            <a:avLst/>
          </a:prstGeom>
          <a:solidFill>
            <a:srgbClr val="3AC6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598CE976-F4B8-E048-B9E0-69CF5DB3D8BE}"/>
              </a:ext>
            </a:extLst>
          </p:cNvPr>
          <p:cNvSpPr/>
          <p:nvPr/>
        </p:nvSpPr>
        <p:spPr>
          <a:xfrm>
            <a:off x="6484178" y="2682538"/>
            <a:ext cx="389573" cy="389573"/>
          </a:xfrm>
          <a:prstGeom prst="ellipse">
            <a:avLst/>
          </a:prstGeom>
          <a:solidFill>
            <a:srgbClr val="29C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B8C2FA8-70C3-974E-94DD-8810C45F01C0}"/>
              </a:ext>
            </a:extLst>
          </p:cNvPr>
          <p:cNvSpPr/>
          <p:nvPr/>
        </p:nvSpPr>
        <p:spPr>
          <a:xfrm>
            <a:off x="7070771" y="2529350"/>
            <a:ext cx="3638030" cy="6635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pl-PL" sz="1600" b="1" dirty="0">
                <a:solidFill>
                  <a:srgbClr val="262626"/>
                </a:solidFill>
              </a:rPr>
              <a:t>Umieść rzeczy, które nadają się do recyklingu, w odpowiednim pojemniku</a:t>
            </a:r>
            <a:endParaRPr lang="en-US" sz="1600" b="1" dirty="0">
              <a:solidFill>
                <a:srgbClr val="262626"/>
              </a:solidFill>
            </a:endParaRPr>
          </a:p>
        </p:txBody>
      </p:sp>
      <p:pic>
        <p:nvPicPr>
          <p:cNvPr id="25" name="Picture 24" descr="A picture containing plastic, vessel, jar&#10;&#10;Description automatically generated">
            <a:extLst>
              <a:ext uri="{FF2B5EF4-FFF2-40B4-BE49-F238E27FC236}">
                <a16:creationId xmlns:a16="http://schemas.microsoft.com/office/drawing/2014/main" id="{A2414E36-5BC1-AA43-90A2-1D37AAEE10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3032" y="3535916"/>
            <a:ext cx="1091597" cy="1307007"/>
          </a:xfrm>
          <a:prstGeom prst="rect">
            <a:avLst/>
          </a:prstGeom>
        </p:spPr>
      </p:pic>
      <p:pic>
        <p:nvPicPr>
          <p:cNvPr id="26" name="Picture 25" descr="Icon&#10;&#10;Description automatically generated">
            <a:extLst>
              <a:ext uri="{FF2B5EF4-FFF2-40B4-BE49-F238E27FC236}">
                <a16:creationId xmlns:a16="http://schemas.microsoft.com/office/drawing/2014/main" id="{0216C731-9348-7648-B622-A9C19EF45B0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4" b="18"/>
          <a:stretch/>
        </p:blipFill>
        <p:spPr>
          <a:xfrm>
            <a:off x="3817661" y="4170602"/>
            <a:ext cx="702222" cy="628629"/>
          </a:xfrm>
          <a:prstGeom prst="rect">
            <a:avLst/>
          </a:prstGeom>
        </p:spPr>
      </p:pic>
      <p:pic>
        <p:nvPicPr>
          <p:cNvPr id="27" name="Picture 26" descr="A bottle of water&#10;&#10;Description automatically generated with low confidence">
            <a:extLst>
              <a:ext uri="{FF2B5EF4-FFF2-40B4-BE49-F238E27FC236}">
                <a16:creationId xmlns:a16="http://schemas.microsoft.com/office/drawing/2014/main" id="{0CDFDEB3-F901-4944-A4FD-5EB6520CE55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19883" y="3279656"/>
            <a:ext cx="977016" cy="1241624"/>
          </a:xfrm>
          <a:prstGeom prst="rect">
            <a:avLst/>
          </a:prstGeom>
        </p:spPr>
      </p:pic>
      <p:pic>
        <p:nvPicPr>
          <p:cNvPr id="28" name="Picture 27" descr="A close up of a roll of tape&#10;&#10;Description automatically generated with low confidence">
            <a:extLst>
              <a:ext uri="{FF2B5EF4-FFF2-40B4-BE49-F238E27FC236}">
                <a16:creationId xmlns:a16="http://schemas.microsoft.com/office/drawing/2014/main" id="{2F29D788-FFEC-074C-A27B-99FC529AEB5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60017" y="4842923"/>
            <a:ext cx="565179" cy="1069200"/>
          </a:xfrm>
          <a:prstGeom prst="rect">
            <a:avLst/>
          </a:prstGeom>
        </p:spPr>
      </p:pic>
      <p:pic>
        <p:nvPicPr>
          <p:cNvPr id="29" name="Picture 28" descr="A picture containing box, stationary, container, envelope&#10;&#10;Description automatically generated">
            <a:extLst>
              <a:ext uri="{FF2B5EF4-FFF2-40B4-BE49-F238E27FC236}">
                <a16:creationId xmlns:a16="http://schemas.microsoft.com/office/drawing/2014/main" id="{53CF2A69-2F5C-5349-B48C-B4B46AC74D5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78407" y="4981539"/>
            <a:ext cx="1430368" cy="1069200"/>
          </a:xfrm>
          <a:prstGeom prst="rect">
            <a:avLst/>
          </a:prstGeom>
        </p:spPr>
      </p:pic>
      <p:pic>
        <p:nvPicPr>
          <p:cNvPr id="33" name="Picture 32" descr="A picture containing wall, indoor, person, cluttered&#10;&#10;Description automatically generated">
            <a:extLst>
              <a:ext uri="{FF2B5EF4-FFF2-40B4-BE49-F238E27FC236}">
                <a16:creationId xmlns:a16="http://schemas.microsoft.com/office/drawing/2014/main" id="{6214FB82-0D98-9E43-9778-997D733E743F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-9" b="5"/>
          <a:stretch/>
        </p:blipFill>
        <p:spPr>
          <a:xfrm>
            <a:off x="6995811" y="3364748"/>
            <a:ext cx="3868999" cy="2222973"/>
          </a:xfrm>
          <a:prstGeom prst="rect">
            <a:avLst/>
          </a:prstGeom>
        </p:spPr>
      </p:pic>
      <p:pic>
        <p:nvPicPr>
          <p:cNvPr id="30" name="Picture 29" descr="Icon&#10;&#10;Description automatically generated">
            <a:extLst>
              <a:ext uri="{FF2B5EF4-FFF2-40B4-BE49-F238E27FC236}">
                <a16:creationId xmlns:a16="http://schemas.microsoft.com/office/drawing/2014/main" id="{7CA4984F-B6D4-BFC6-97F5-43E54848D15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387" y="11896"/>
            <a:ext cx="1865489" cy="1865489"/>
          </a:xfrm>
          <a:prstGeom prst="rect">
            <a:avLst/>
          </a:prstGeom>
        </p:spPr>
      </p:pic>
      <p:pic>
        <p:nvPicPr>
          <p:cNvPr id="34" name="Picture 33" descr="Icon&#10;&#10;Description automatically generated">
            <a:extLst>
              <a:ext uri="{FF2B5EF4-FFF2-40B4-BE49-F238E27FC236}">
                <a16:creationId xmlns:a16="http://schemas.microsoft.com/office/drawing/2014/main" id="{2A496A88-127B-7180-91C8-8AE0470C4A1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192578" y="11896"/>
            <a:ext cx="1865489" cy="1865489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68583E3-E291-22B3-58BE-8891C1E99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FEDE7-8061-9B4D-88A1-7EA83A94C31B}" type="slidenum">
              <a:rPr lang="x-none" smtClean="0"/>
              <a:t>15</a:t>
            </a:fld>
            <a:endParaRPr lang="x-none"/>
          </a:p>
        </p:txBody>
      </p:sp>
      <p:sp>
        <p:nvSpPr>
          <p:cNvPr id="3" name="Rectangle 14">
            <a:extLst>
              <a:ext uri="{FF2B5EF4-FFF2-40B4-BE49-F238E27FC236}">
                <a16:creationId xmlns:a16="http://schemas.microsoft.com/office/drawing/2014/main" id="{4EA0494D-A81E-8AE5-2CEB-138B9CDB010A}"/>
              </a:ext>
            </a:extLst>
          </p:cNvPr>
          <p:cNvSpPr/>
          <p:nvPr/>
        </p:nvSpPr>
        <p:spPr>
          <a:xfrm>
            <a:off x="6503454" y="2659825"/>
            <a:ext cx="301686" cy="40254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pl-PL" b="1" dirty="0">
                <a:solidFill>
                  <a:schemeClr val="bg1"/>
                </a:solidFill>
                <a:cs typeface="Arial" panose="020B0604020202020204" pitchFamily="34" charset="0"/>
              </a:rPr>
              <a:t>2</a:t>
            </a:r>
            <a:endParaRPr lang="en-US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3339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Google Shape;240;p7" descr="A picture containing text, wall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72980" y="0"/>
            <a:ext cx="12192000" cy="6858000"/>
          </a:xfrm>
          <a:prstGeom prst="rect">
            <a:avLst/>
          </a:prstGeom>
          <a:solidFill>
            <a:srgbClr val="3AC69D"/>
          </a:solidFill>
          <a:ln>
            <a:noFill/>
          </a:ln>
        </p:spPr>
      </p:pic>
      <p:sp>
        <p:nvSpPr>
          <p:cNvPr id="241" name="Google Shape;241;p7"/>
          <p:cNvSpPr/>
          <p:nvPr/>
        </p:nvSpPr>
        <p:spPr>
          <a:xfrm>
            <a:off x="1252937" y="331226"/>
            <a:ext cx="9686126" cy="1031747"/>
          </a:xfrm>
          <a:prstGeom prst="roundRect">
            <a:avLst>
              <a:gd name="adj" fmla="val 16667"/>
            </a:avLst>
          </a:prstGeom>
          <a:solidFill>
            <a:srgbClr val="29C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2" name="Google Shape;242;p7"/>
          <p:cNvSpPr txBox="1"/>
          <p:nvPr/>
        </p:nvSpPr>
        <p:spPr>
          <a:xfrm>
            <a:off x="2859753" y="360780"/>
            <a:ext cx="6639144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48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Pojemniki do sortowania</a:t>
            </a:r>
            <a:endParaRPr dirty="0"/>
          </a:p>
        </p:txBody>
      </p:sp>
      <p:pic>
        <p:nvPicPr>
          <p:cNvPr id="243" name="Google Shape;243;p7" descr="Icon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r="14" b="29"/>
          <a:stretch/>
        </p:blipFill>
        <p:spPr>
          <a:xfrm>
            <a:off x="377174" y="1653777"/>
            <a:ext cx="699677" cy="626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7" descr="Icon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r="14" b="29"/>
          <a:stretch/>
        </p:blipFill>
        <p:spPr>
          <a:xfrm>
            <a:off x="377173" y="2400339"/>
            <a:ext cx="699677" cy="626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7" descr="Icon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r="14" b="29"/>
          <a:stretch/>
        </p:blipFill>
        <p:spPr>
          <a:xfrm>
            <a:off x="377172" y="3171959"/>
            <a:ext cx="699677" cy="626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7" descr="Icon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r="14" b="29"/>
          <a:stretch/>
        </p:blipFill>
        <p:spPr>
          <a:xfrm>
            <a:off x="377171" y="3951522"/>
            <a:ext cx="699677" cy="626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7" descr="Icon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r="14" b="29"/>
          <a:stretch/>
        </p:blipFill>
        <p:spPr>
          <a:xfrm>
            <a:off x="361897" y="4741483"/>
            <a:ext cx="699677" cy="626351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p7"/>
          <p:cNvSpPr txBox="1">
            <a:spLocks noGrp="1"/>
          </p:cNvSpPr>
          <p:nvPr>
            <p:ph type="sldNum" idx="12"/>
          </p:nvPr>
        </p:nvSpPr>
        <p:spPr>
          <a:xfrm>
            <a:off x="9042775" y="122425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AC43412A-6A4E-45D6-8117-55DFCBB303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0130" y="1564176"/>
            <a:ext cx="1171739" cy="1962424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032166C4-E26E-417E-8F6C-715AEBA1B583}"/>
              </a:ext>
            </a:extLst>
          </p:cNvPr>
          <p:cNvSpPr txBox="1"/>
          <p:nvPr/>
        </p:nvSpPr>
        <p:spPr>
          <a:xfrm>
            <a:off x="1128929" y="1766514"/>
            <a:ext cx="36921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>
                <a:latin typeface="Comic Sans MS" panose="030F0702030302020204" pitchFamily="66" charset="0"/>
              </a:rPr>
              <a:t>Papier</a:t>
            </a:r>
          </a:p>
        </p:txBody>
      </p:sp>
      <p:sp>
        <p:nvSpPr>
          <p:cNvPr id="20" name="pole tekstowe 19">
            <a:extLst>
              <a:ext uri="{FF2B5EF4-FFF2-40B4-BE49-F238E27FC236}">
                <a16:creationId xmlns:a16="http://schemas.microsoft.com/office/drawing/2014/main" id="{645518CA-27C8-4416-8BB6-9B29BB158426}"/>
              </a:ext>
            </a:extLst>
          </p:cNvPr>
          <p:cNvSpPr txBox="1"/>
          <p:nvPr/>
        </p:nvSpPr>
        <p:spPr>
          <a:xfrm>
            <a:off x="1094628" y="2526634"/>
            <a:ext cx="36921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>
                <a:latin typeface="Comic Sans MS" panose="030F0702030302020204" pitchFamily="66" charset="0"/>
              </a:rPr>
              <a:t>Szkło</a:t>
            </a:r>
          </a:p>
        </p:txBody>
      </p:sp>
      <p:sp>
        <p:nvSpPr>
          <p:cNvPr id="21" name="pole tekstowe 20">
            <a:extLst>
              <a:ext uri="{FF2B5EF4-FFF2-40B4-BE49-F238E27FC236}">
                <a16:creationId xmlns:a16="http://schemas.microsoft.com/office/drawing/2014/main" id="{6250C014-88B7-48D5-AF22-05E460A880B6}"/>
              </a:ext>
            </a:extLst>
          </p:cNvPr>
          <p:cNvSpPr txBox="1"/>
          <p:nvPr/>
        </p:nvSpPr>
        <p:spPr>
          <a:xfrm>
            <a:off x="1035095" y="3237428"/>
            <a:ext cx="41305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>
                <a:latin typeface="Comic Sans MS" panose="030F0702030302020204" pitchFamily="66" charset="0"/>
              </a:rPr>
              <a:t>Metal i tworzywa sztuczne</a:t>
            </a:r>
          </a:p>
        </p:txBody>
      </p:sp>
      <p:sp>
        <p:nvSpPr>
          <p:cNvPr id="22" name="pole tekstowe 21">
            <a:extLst>
              <a:ext uri="{FF2B5EF4-FFF2-40B4-BE49-F238E27FC236}">
                <a16:creationId xmlns:a16="http://schemas.microsoft.com/office/drawing/2014/main" id="{36DE5508-9BB1-4A4D-8D67-7626AAF40322}"/>
              </a:ext>
            </a:extLst>
          </p:cNvPr>
          <p:cNvSpPr txBox="1"/>
          <p:nvPr/>
        </p:nvSpPr>
        <p:spPr>
          <a:xfrm>
            <a:off x="1128929" y="4050902"/>
            <a:ext cx="41305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 err="1">
                <a:latin typeface="Comic Sans MS" panose="030F0702030302020204" pitchFamily="66" charset="0"/>
              </a:rPr>
              <a:t>Bio</a:t>
            </a:r>
            <a:endParaRPr lang="pl-PL" sz="2400" dirty="0">
              <a:latin typeface="Comic Sans MS" panose="030F0702030302020204" pitchFamily="66" charset="0"/>
            </a:endParaRPr>
          </a:p>
        </p:txBody>
      </p:sp>
      <p:sp>
        <p:nvSpPr>
          <p:cNvPr id="23" name="pole tekstowe 22">
            <a:extLst>
              <a:ext uri="{FF2B5EF4-FFF2-40B4-BE49-F238E27FC236}">
                <a16:creationId xmlns:a16="http://schemas.microsoft.com/office/drawing/2014/main" id="{614A13B4-C35C-4E76-93ED-6D5ACB10423D}"/>
              </a:ext>
            </a:extLst>
          </p:cNvPr>
          <p:cNvSpPr txBox="1"/>
          <p:nvPr/>
        </p:nvSpPr>
        <p:spPr>
          <a:xfrm>
            <a:off x="1076851" y="4866489"/>
            <a:ext cx="41305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>
                <a:latin typeface="Comic Sans MS" panose="030F0702030302020204" pitchFamily="66" charset="0"/>
              </a:rPr>
              <a:t>Zmieszane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5963C509-B646-4F54-BFA9-027AD938CC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14040" y="1564176"/>
            <a:ext cx="1152686" cy="1943371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E1A44E65-36B1-4742-BA33-4844FEA72E4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98897" y="1571774"/>
            <a:ext cx="1114581" cy="1857634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B128475F-3F38-4510-B725-D428F1853DE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19446" y="3743808"/>
            <a:ext cx="1162212" cy="1838582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13477950-E62A-4186-8C0B-37BC0F8E5DD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66726" y="3743808"/>
            <a:ext cx="1152686" cy="18385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Google Shape;259;p8" descr="A picture containing text, wall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9201" y="13398"/>
            <a:ext cx="12192000" cy="6858000"/>
          </a:xfrm>
          <a:prstGeom prst="rect">
            <a:avLst/>
          </a:prstGeom>
          <a:solidFill>
            <a:srgbClr val="3AC69D"/>
          </a:solidFill>
          <a:ln>
            <a:noFill/>
          </a:ln>
        </p:spPr>
      </p:pic>
      <p:sp>
        <p:nvSpPr>
          <p:cNvPr id="260" name="Google Shape;260;p8"/>
          <p:cNvSpPr/>
          <p:nvPr/>
        </p:nvSpPr>
        <p:spPr>
          <a:xfrm>
            <a:off x="1252937" y="331226"/>
            <a:ext cx="9686126" cy="1031747"/>
          </a:xfrm>
          <a:prstGeom prst="roundRect">
            <a:avLst>
              <a:gd name="adj" fmla="val 16667"/>
            </a:avLst>
          </a:prstGeom>
          <a:solidFill>
            <a:srgbClr val="3AC69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1" name="Google Shape;261;p8"/>
          <p:cNvSpPr txBox="1"/>
          <p:nvPr/>
        </p:nvSpPr>
        <p:spPr>
          <a:xfrm>
            <a:off x="1295540" y="400870"/>
            <a:ext cx="9999231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48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Pojemnik na odpady zmieszane</a:t>
            </a:r>
            <a:endParaRPr dirty="0"/>
          </a:p>
        </p:txBody>
      </p:sp>
      <p:sp>
        <p:nvSpPr>
          <p:cNvPr id="263" name="Google Shape;263;p8"/>
          <p:cNvSpPr/>
          <p:nvPr/>
        </p:nvSpPr>
        <p:spPr>
          <a:xfrm>
            <a:off x="7139726" y="2424478"/>
            <a:ext cx="5052274" cy="572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600" b="1" i="0" u="none" strike="noStrike" cap="none" dirty="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Brudny lub mokry papier i tekturę</a:t>
            </a:r>
            <a:endParaRPr sz="2600" b="0" i="0" u="none" strike="noStrike" cap="none" dirty="0">
              <a:solidFill>
                <a:srgbClr val="26262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7" name="Google Shape;267;p8" descr="Icon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r="23" b="33"/>
          <a:stretch/>
        </p:blipFill>
        <p:spPr>
          <a:xfrm>
            <a:off x="6342611" y="1652645"/>
            <a:ext cx="646459" cy="626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8" descr="Icon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r="23" b="33"/>
          <a:stretch/>
        </p:blipFill>
        <p:spPr>
          <a:xfrm>
            <a:off x="6342611" y="2410410"/>
            <a:ext cx="646459" cy="626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8" descr="Icon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r="23" b="33"/>
          <a:stretch/>
        </p:blipFill>
        <p:spPr>
          <a:xfrm>
            <a:off x="6359423" y="3167962"/>
            <a:ext cx="646459" cy="626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8" descr="Icon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r="23" b="33"/>
          <a:stretch/>
        </p:blipFill>
        <p:spPr>
          <a:xfrm>
            <a:off x="6359423" y="3925514"/>
            <a:ext cx="646459" cy="626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8" descr="Icon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r="23" b="33"/>
          <a:stretch/>
        </p:blipFill>
        <p:spPr>
          <a:xfrm>
            <a:off x="6359423" y="4738829"/>
            <a:ext cx="646459" cy="626351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p8"/>
          <p:cNvSpPr txBox="1">
            <a:spLocks noGrp="1"/>
          </p:cNvSpPr>
          <p:nvPr>
            <p:ph type="sldNum" idx="12"/>
          </p:nvPr>
        </p:nvSpPr>
        <p:spPr>
          <a:xfrm>
            <a:off x="9042775" y="122425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3D83FD57-E889-4E21-9AEE-F3CC0D0A30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79368" y="1535521"/>
            <a:ext cx="2834300" cy="4173584"/>
          </a:xfrm>
          <a:prstGeom prst="rect">
            <a:avLst/>
          </a:prstGeom>
        </p:spPr>
      </p:pic>
      <p:sp>
        <p:nvSpPr>
          <p:cNvPr id="21" name="Google Shape;263;p8">
            <a:extLst>
              <a:ext uri="{FF2B5EF4-FFF2-40B4-BE49-F238E27FC236}">
                <a16:creationId xmlns:a16="http://schemas.microsoft.com/office/drawing/2014/main" id="{412644C1-F1FE-4453-8739-0C50750929C4}"/>
              </a:ext>
            </a:extLst>
          </p:cNvPr>
          <p:cNvSpPr/>
          <p:nvPr/>
        </p:nvSpPr>
        <p:spPr>
          <a:xfrm>
            <a:off x="7072804" y="3156186"/>
            <a:ext cx="5052274" cy="572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600" b="1" i="0" u="none" strike="noStrike" cap="none" dirty="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Rozbity talerz ceramiczny</a:t>
            </a:r>
            <a:endParaRPr sz="2600" b="0" i="0" u="none" strike="noStrike" cap="none" dirty="0">
              <a:solidFill>
                <a:srgbClr val="26262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263;p8">
            <a:extLst>
              <a:ext uri="{FF2B5EF4-FFF2-40B4-BE49-F238E27FC236}">
                <a16:creationId xmlns:a16="http://schemas.microsoft.com/office/drawing/2014/main" id="{5A2DF23C-7864-4682-AD14-42736ADE67DB}"/>
              </a:ext>
            </a:extLst>
          </p:cNvPr>
          <p:cNvSpPr/>
          <p:nvPr/>
        </p:nvSpPr>
        <p:spPr>
          <a:xfrm>
            <a:off x="7072804" y="3860852"/>
            <a:ext cx="5052274" cy="572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600" b="1" i="0" u="none" strike="noStrike" cap="none" dirty="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Zużyte obuwie</a:t>
            </a:r>
            <a:endParaRPr sz="2600" b="0" i="0" u="none" strike="noStrike" cap="none" dirty="0">
              <a:solidFill>
                <a:srgbClr val="26262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Google Shape;263;p8">
            <a:extLst>
              <a:ext uri="{FF2B5EF4-FFF2-40B4-BE49-F238E27FC236}">
                <a16:creationId xmlns:a16="http://schemas.microsoft.com/office/drawing/2014/main" id="{387CC404-9535-4CA1-9E91-6459866033E5}"/>
              </a:ext>
            </a:extLst>
          </p:cNvPr>
          <p:cNvSpPr/>
          <p:nvPr/>
        </p:nvSpPr>
        <p:spPr>
          <a:xfrm>
            <a:off x="7072804" y="4765792"/>
            <a:ext cx="5119196" cy="572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600" b="1" i="0" u="none" strike="noStrike" cap="none" dirty="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Produkty higieniczne ( np. pieluchy)</a:t>
            </a:r>
            <a:endParaRPr sz="2600" b="0" i="0" u="none" strike="noStrike" cap="none" dirty="0">
              <a:solidFill>
                <a:srgbClr val="26262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Google Shape;263;p8">
            <a:extLst>
              <a:ext uri="{FF2B5EF4-FFF2-40B4-BE49-F238E27FC236}">
                <a16:creationId xmlns:a16="http://schemas.microsoft.com/office/drawing/2014/main" id="{C4D23BD6-0B3D-4A66-977E-BD485169B14C}"/>
              </a:ext>
            </a:extLst>
          </p:cNvPr>
          <p:cNvSpPr/>
          <p:nvPr/>
        </p:nvSpPr>
        <p:spPr>
          <a:xfrm>
            <a:off x="7072804" y="1607513"/>
            <a:ext cx="5052274" cy="572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600" b="1" i="0" u="none" strike="noStrike" cap="none" dirty="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Opakowanie po dezodorancie </a:t>
            </a:r>
            <a:endParaRPr sz="2600" b="0" i="0" u="none" strike="noStrike" cap="none" dirty="0">
              <a:solidFill>
                <a:srgbClr val="26262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3" grpId="0"/>
      <p:bldP spid="21" grpId="0"/>
      <p:bldP spid="22" grpId="0"/>
      <p:bldP spid="23" grpId="0"/>
      <p:bldP spid="2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people&#10;&#10;Description automatically generated">
            <a:extLst>
              <a:ext uri="{FF2B5EF4-FFF2-40B4-BE49-F238E27FC236}">
                <a16:creationId xmlns:a16="http://schemas.microsoft.com/office/drawing/2014/main" id="{A904F6A8-8037-4D4A-A062-5112F713C2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A43B758-C8CE-0747-A0BD-01B054076AE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1" b="25"/>
          <a:stretch/>
        </p:blipFill>
        <p:spPr>
          <a:xfrm>
            <a:off x="1255510" y="718191"/>
            <a:ext cx="9291874" cy="73494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761F021-734D-6843-96C8-D75D6EF74CB6}"/>
              </a:ext>
            </a:extLst>
          </p:cNvPr>
          <p:cNvSpPr txBox="1"/>
          <p:nvPr/>
        </p:nvSpPr>
        <p:spPr>
          <a:xfrm>
            <a:off x="-326263" y="177851"/>
            <a:ext cx="128445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b="1" dirty="0">
                <a:solidFill>
                  <a:srgbClr val="262626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Co możemy podpowiedzieć, żeby zachęcić innych do recyklingu</a:t>
            </a:r>
            <a:r>
              <a:rPr lang="en-US" sz="3600" b="1" dirty="0">
                <a:solidFill>
                  <a:srgbClr val="262626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73918A02-68C2-2E4E-A464-0A3EAF3A9487}"/>
              </a:ext>
            </a:extLst>
          </p:cNvPr>
          <p:cNvSpPr/>
          <p:nvPr/>
        </p:nvSpPr>
        <p:spPr>
          <a:xfrm>
            <a:off x="284593" y="1674646"/>
            <a:ext cx="4844620" cy="1133584"/>
          </a:xfrm>
          <a:prstGeom prst="roundRect">
            <a:avLst/>
          </a:prstGeom>
          <a:solidFill>
            <a:srgbClr val="29C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A7F59A0-7ECE-C941-AF11-1B084F21D128}"/>
              </a:ext>
            </a:extLst>
          </p:cNvPr>
          <p:cNvSpPr txBox="1"/>
          <p:nvPr/>
        </p:nvSpPr>
        <p:spPr>
          <a:xfrm>
            <a:off x="311356" y="1760052"/>
            <a:ext cx="48446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>
                <a:solidFill>
                  <a:schemeClr val="bg1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Szukaj symbolu</a:t>
            </a: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#1 </a:t>
            </a:r>
            <a:r>
              <a:rPr lang="pl-PL" b="1" dirty="0">
                <a:solidFill>
                  <a:schemeClr val="bg1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na dnie plastikowych butelek i je </a:t>
            </a:r>
            <a:r>
              <a:rPr lang="pl-PL" b="1" dirty="0" err="1">
                <a:solidFill>
                  <a:schemeClr val="bg1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recyklinguj</a:t>
            </a: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. </a:t>
            </a:r>
            <a:r>
              <a:rPr lang="pl-PL" dirty="0">
                <a:solidFill>
                  <a:schemeClr val="bg1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Oznaczone symbolem 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#1 </a:t>
            </a:r>
            <a:r>
              <a:rPr lang="pl-PL" dirty="0">
                <a:solidFill>
                  <a:schemeClr val="bg1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butelki z tworzywa P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ET </a:t>
            </a:r>
            <a:r>
              <a:rPr lang="pl-PL" dirty="0">
                <a:solidFill>
                  <a:schemeClr val="bg1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w pełni nadają się do recyklingu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BBEF8E03-2FF4-E148-A37C-9D2E5A5093FE}"/>
              </a:ext>
            </a:extLst>
          </p:cNvPr>
          <p:cNvSpPr/>
          <p:nvPr/>
        </p:nvSpPr>
        <p:spPr>
          <a:xfrm>
            <a:off x="6777037" y="1674646"/>
            <a:ext cx="4844620" cy="1133584"/>
          </a:xfrm>
          <a:prstGeom prst="roundRect">
            <a:avLst/>
          </a:prstGeom>
          <a:solidFill>
            <a:srgbClr val="3AC6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8AE90FD-250C-BB4A-8B0C-E877FEE0C042}"/>
              </a:ext>
            </a:extLst>
          </p:cNvPr>
          <p:cNvSpPr txBox="1"/>
          <p:nvPr/>
        </p:nvSpPr>
        <p:spPr>
          <a:xfrm>
            <a:off x="6777037" y="1813562"/>
            <a:ext cx="48446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>
                <a:solidFill>
                  <a:schemeClr val="bg1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Rzeczy nadające się do recyklingu umieszczaj w odpowiednim pojemniku oznaczonym symbolem recyklingu</a:t>
            </a: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37" name="Picture 36" descr="A picture containing orange&#10;&#10;Description automatically generated">
            <a:extLst>
              <a:ext uri="{FF2B5EF4-FFF2-40B4-BE49-F238E27FC236}">
                <a16:creationId xmlns:a16="http://schemas.microsoft.com/office/drawing/2014/main" id="{842C176C-8070-5544-9B0D-38947A30913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-1" b="-2"/>
          <a:stretch/>
        </p:blipFill>
        <p:spPr>
          <a:xfrm>
            <a:off x="9129712" y="3115145"/>
            <a:ext cx="2386559" cy="24412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E2BF454-68A0-784F-B96D-B9F0CC8958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69817" y="2901957"/>
            <a:ext cx="1214440" cy="809627"/>
          </a:xfrm>
          <a:prstGeom prst="rect">
            <a:avLst/>
          </a:prstGeom>
        </p:spPr>
      </p:pic>
      <p:pic>
        <p:nvPicPr>
          <p:cNvPr id="40" name="Picture 39" descr="Icon&#10;&#10;Description automatically generated">
            <a:extLst>
              <a:ext uri="{FF2B5EF4-FFF2-40B4-BE49-F238E27FC236}">
                <a16:creationId xmlns:a16="http://schemas.microsoft.com/office/drawing/2014/main" id="{00EF212C-0E7D-2F4B-BA1E-694B669B8EE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08205" y="2928741"/>
            <a:ext cx="1214440" cy="809627"/>
          </a:xfrm>
          <a:prstGeom prst="rect">
            <a:avLst/>
          </a:prstGeom>
        </p:spPr>
      </p:pic>
      <p:pic>
        <p:nvPicPr>
          <p:cNvPr id="4" name="Picture 3" descr="A picture containing car, black, close&#10;&#10;Description automatically generated">
            <a:extLst>
              <a:ext uri="{FF2B5EF4-FFF2-40B4-BE49-F238E27FC236}">
                <a16:creationId xmlns:a16="http://schemas.microsoft.com/office/drawing/2014/main" id="{1AC0B570-282F-DD47-BBB5-CFCF7C42FDB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7468" y="3026798"/>
            <a:ext cx="4618218" cy="2529619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86CD4DC-2B94-4447-A22C-C5BEA44471B3}"/>
              </a:ext>
            </a:extLst>
          </p:cNvPr>
          <p:cNvCxnSpPr/>
          <p:nvPr/>
        </p:nvCxnSpPr>
        <p:spPr>
          <a:xfrm>
            <a:off x="1705970" y="3998794"/>
            <a:ext cx="791570" cy="682388"/>
          </a:xfrm>
          <a:prstGeom prst="straightConnector1">
            <a:avLst/>
          </a:prstGeom>
          <a:ln w="76200">
            <a:solidFill>
              <a:srgbClr val="29C7F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986FDB47-DD2E-8944-91A3-27F485BCC319}"/>
              </a:ext>
            </a:extLst>
          </p:cNvPr>
          <p:cNvSpPr/>
          <p:nvPr/>
        </p:nvSpPr>
        <p:spPr>
          <a:xfrm>
            <a:off x="2497541" y="4367284"/>
            <a:ext cx="1378424" cy="1378424"/>
          </a:xfrm>
          <a:prstGeom prst="ellipse">
            <a:avLst/>
          </a:prstGeom>
          <a:noFill/>
          <a:ln w="38100">
            <a:solidFill>
              <a:srgbClr val="29C7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7CF7B23-6081-2E95-3CFA-F3357CE120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FEDE7-8061-9B4D-88A1-7EA83A94C31B}" type="slidenum">
              <a:rPr lang="x-none" smtClean="0"/>
              <a:t>18</a:t>
            </a:fld>
            <a:endParaRPr lang="x-none"/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CB7B5F93-EAD1-5701-0FF9-F6AEB037C16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08269" y="3023585"/>
            <a:ext cx="1495181" cy="2491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428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people&#10;&#10;Description automatically generated">
            <a:extLst>
              <a:ext uri="{FF2B5EF4-FFF2-40B4-BE49-F238E27FC236}">
                <a16:creationId xmlns:a16="http://schemas.microsoft.com/office/drawing/2014/main" id="{A904F6A8-8037-4D4A-A062-5112F713C2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A43B758-C8CE-0747-A0BD-01B054076AE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1" b="25"/>
          <a:stretch/>
        </p:blipFill>
        <p:spPr>
          <a:xfrm>
            <a:off x="1255510" y="718191"/>
            <a:ext cx="9291874" cy="69131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761F021-734D-6843-96C8-D75D6EF74CB6}"/>
              </a:ext>
            </a:extLst>
          </p:cNvPr>
          <p:cNvSpPr txBox="1"/>
          <p:nvPr/>
        </p:nvSpPr>
        <p:spPr>
          <a:xfrm>
            <a:off x="-84555" y="71860"/>
            <a:ext cx="128445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b="1" dirty="0">
                <a:solidFill>
                  <a:srgbClr val="262626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Co możemy podpowiedzieć, żeby zachęcić innych do recyklingu</a:t>
            </a:r>
            <a:r>
              <a:rPr lang="en-US" sz="3200" b="1" dirty="0">
                <a:solidFill>
                  <a:srgbClr val="262626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73918A02-68C2-2E4E-A464-0A3EAF3A9487}"/>
              </a:ext>
            </a:extLst>
          </p:cNvPr>
          <p:cNvSpPr/>
          <p:nvPr/>
        </p:nvSpPr>
        <p:spPr>
          <a:xfrm>
            <a:off x="284593" y="1396352"/>
            <a:ext cx="4844620" cy="1133584"/>
          </a:xfrm>
          <a:prstGeom prst="roundRect">
            <a:avLst/>
          </a:prstGeom>
          <a:solidFill>
            <a:srgbClr val="29C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A7F59A0-7ECE-C941-AF11-1B084F21D128}"/>
              </a:ext>
            </a:extLst>
          </p:cNvPr>
          <p:cNvSpPr txBox="1"/>
          <p:nvPr/>
        </p:nvSpPr>
        <p:spPr>
          <a:xfrm>
            <a:off x="516177" y="1428485"/>
            <a:ext cx="43814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solidFill>
                  <a:schemeClr val="bg1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Nie wyrzucaj żywności do pojemnika do recyklingu. Do recyklingu nie mogą trafić rzeczy mokre i brudne</a:t>
            </a:r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.</a:t>
            </a:r>
            <a:endParaRPr lang="en-US" sz="2000" dirty="0">
              <a:solidFill>
                <a:schemeClr val="bg1"/>
              </a:solidFill>
              <a:latin typeface="Calibri" panose="020F0502020204030204" pitchFamily="34" charset="0"/>
              <a:ea typeface="SimSun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BBEF8E03-2FF4-E148-A37C-9D2E5A5093FE}"/>
              </a:ext>
            </a:extLst>
          </p:cNvPr>
          <p:cNvSpPr/>
          <p:nvPr/>
        </p:nvSpPr>
        <p:spPr>
          <a:xfrm>
            <a:off x="6777037" y="1376471"/>
            <a:ext cx="4844620" cy="1133584"/>
          </a:xfrm>
          <a:prstGeom prst="roundRect">
            <a:avLst/>
          </a:prstGeom>
          <a:solidFill>
            <a:srgbClr val="3AC6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8AE90FD-250C-BB4A-8B0C-E877FEE0C042}"/>
              </a:ext>
            </a:extLst>
          </p:cNvPr>
          <p:cNvSpPr txBox="1"/>
          <p:nvPr/>
        </p:nvSpPr>
        <p:spPr>
          <a:xfrm>
            <a:off x="6940168" y="1441659"/>
            <a:ext cx="48446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>
                <a:solidFill>
                  <a:schemeClr val="bg1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Używaj mniej materiałów jednorazowych, takich jak woreczki foliowe i plastikowe słomki, z których możemy skorzystać tylko raz</a:t>
            </a: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3" name="Picture 2" descr="A picture containing outdoor, bin, trash&#10;&#10;Description automatically generated">
            <a:extLst>
              <a:ext uri="{FF2B5EF4-FFF2-40B4-BE49-F238E27FC236}">
                <a16:creationId xmlns:a16="http://schemas.microsoft.com/office/drawing/2014/main" id="{03146D6C-6DDE-E244-9FAA-A5F8D2242C9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-10"/>
          <a:stretch/>
        </p:blipFill>
        <p:spPr>
          <a:xfrm>
            <a:off x="516177" y="2669046"/>
            <a:ext cx="3811107" cy="3238526"/>
          </a:xfrm>
          <a:prstGeom prst="rect">
            <a:avLst/>
          </a:prstGeom>
        </p:spPr>
      </p:pic>
      <p:pic>
        <p:nvPicPr>
          <p:cNvPr id="22" name="Picture 21" descr="Icon&#10;&#10;Description automatically generated">
            <a:extLst>
              <a:ext uri="{FF2B5EF4-FFF2-40B4-BE49-F238E27FC236}">
                <a16:creationId xmlns:a16="http://schemas.microsoft.com/office/drawing/2014/main" id="{68F47430-9999-0E49-B3AC-D6D63E5783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02520" y="2754489"/>
            <a:ext cx="1214440" cy="809627"/>
          </a:xfrm>
          <a:prstGeom prst="rect">
            <a:avLst/>
          </a:prstGeom>
        </p:spPr>
      </p:pic>
      <p:pic>
        <p:nvPicPr>
          <p:cNvPr id="4" name="Picture 3" descr="A picture containing food, plastic&#10;&#10;Description automatically generated">
            <a:extLst>
              <a:ext uri="{FF2B5EF4-FFF2-40B4-BE49-F238E27FC236}">
                <a16:creationId xmlns:a16="http://schemas.microsoft.com/office/drawing/2014/main" id="{1D46E94D-CF53-E849-BE02-ED5D9AB9A2C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48590" y="2609430"/>
            <a:ext cx="5079066" cy="3386043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EAB46B6-4C7A-86DC-C0A6-DBC4316E84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FEDE7-8061-9B4D-88A1-7EA83A94C31B}" type="slidenum">
              <a:rPr lang="x-none" smtClean="0"/>
              <a:t>19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4803068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BC6657B-1248-6B4D-AE85-8670C18C8E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171BC68-CC43-2B4D-BB8F-888BEB7BEB09}"/>
              </a:ext>
            </a:extLst>
          </p:cNvPr>
          <p:cNvSpPr/>
          <p:nvPr/>
        </p:nvSpPr>
        <p:spPr>
          <a:xfrm>
            <a:off x="506503" y="1628708"/>
            <a:ext cx="10907167" cy="18651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>
              <a:lnSpc>
                <a:spcPct val="120000"/>
              </a:lnSpc>
            </a:pPr>
            <a:r>
              <a:rPr lang="pl-PL" sz="1600" b="1" dirty="0">
                <a:solidFill>
                  <a:srgbClr val="262626"/>
                </a:solidFill>
              </a:rPr>
              <a:t>Uczniowie sprawdzą i odświeżą sobie wiedzę na temat recyklingu i negatywnego wpływu braku dobrych praktyk recyklingowych na środowisko</a:t>
            </a:r>
            <a:r>
              <a:rPr lang="en-US" sz="1600" b="1" dirty="0">
                <a:solidFill>
                  <a:srgbClr val="262626"/>
                </a:solidFill>
              </a:rPr>
              <a:t>. </a:t>
            </a:r>
            <a:r>
              <a:rPr lang="pl-PL" sz="1600" b="1" dirty="0">
                <a:solidFill>
                  <a:srgbClr val="262626"/>
                </a:solidFill>
              </a:rPr>
              <a:t>Poznają również pojęcie „przenikania śmieci” na skutek braku recyklingu i nieprawidłowego postępowania z odpadami nadającymi się do recyklingu</a:t>
            </a:r>
            <a:r>
              <a:rPr lang="en-US" sz="1600" b="1" dirty="0">
                <a:solidFill>
                  <a:srgbClr val="262626"/>
                </a:solidFill>
              </a:rPr>
              <a:t>. </a:t>
            </a:r>
            <a:r>
              <a:rPr lang="pl-PL" sz="1600" b="1" dirty="0">
                <a:solidFill>
                  <a:srgbClr val="262626"/>
                </a:solidFill>
              </a:rPr>
              <a:t>Będą pracować w małych grupach lub indywidualnie i tworzyć postać „bohatera recyklingu”, projektując plakat, który posłuży do przekazania oficjalnego komunikatu o treści informacyjnej, inspirującej i zachęcającej do recyklingu w szkole</a:t>
            </a:r>
            <a:r>
              <a:rPr lang="en-US" sz="1600" b="1" dirty="0">
                <a:solidFill>
                  <a:srgbClr val="262626"/>
                </a:solidFill>
              </a:rPr>
              <a:t>. </a:t>
            </a:r>
          </a:p>
          <a:p>
            <a:pPr algn="thaiDist">
              <a:lnSpc>
                <a:spcPct val="120000"/>
              </a:lnSpc>
            </a:pPr>
            <a:r>
              <a:rPr lang="pl-PL" sz="1600" b="1" dirty="0">
                <a:solidFill>
                  <a:srgbClr val="262626"/>
                </a:solidFill>
              </a:rPr>
              <a:t>Uczniowie otrzymają materiały do stworzenia postaci, a następnie zaprojektują plakat z komunikatem i wywieszą go w szkole</a:t>
            </a:r>
            <a:r>
              <a:rPr lang="en-US" sz="1600" b="1" dirty="0">
                <a:solidFill>
                  <a:srgbClr val="262626"/>
                </a:solidFill>
              </a:rPr>
              <a:t>.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D9AA248-B0AF-F84E-94F8-0CF855A300AF}"/>
              </a:ext>
            </a:extLst>
          </p:cNvPr>
          <p:cNvSpPr/>
          <p:nvPr/>
        </p:nvSpPr>
        <p:spPr>
          <a:xfrm>
            <a:off x="313764" y="1462601"/>
            <a:ext cx="11371732" cy="2113112"/>
          </a:xfrm>
          <a:prstGeom prst="roundRect">
            <a:avLst/>
          </a:prstGeom>
          <a:noFill/>
          <a:ln w="31750">
            <a:solidFill>
              <a:srgbClr val="29C7F7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FD3679D-4E6B-824C-8459-CC5623869861}"/>
              </a:ext>
            </a:extLst>
          </p:cNvPr>
          <p:cNvSpPr/>
          <p:nvPr/>
        </p:nvSpPr>
        <p:spPr>
          <a:xfrm>
            <a:off x="1181181" y="3962430"/>
            <a:ext cx="389573" cy="389573"/>
          </a:xfrm>
          <a:prstGeom prst="ellipse">
            <a:avLst/>
          </a:prstGeom>
          <a:solidFill>
            <a:srgbClr val="3AC6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AF8E32D-9947-CF40-B17C-19E63D868AE9}"/>
              </a:ext>
            </a:extLst>
          </p:cNvPr>
          <p:cNvSpPr/>
          <p:nvPr/>
        </p:nvSpPr>
        <p:spPr>
          <a:xfrm>
            <a:off x="1127544" y="3962430"/>
            <a:ext cx="389573" cy="389573"/>
          </a:xfrm>
          <a:prstGeom prst="ellipse">
            <a:avLst/>
          </a:prstGeom>
          <a:solidFill>
            <a:srgbClr val="29C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09C8872-CA45-934A-B4B7-1B49C3EB120A}"/>
              </a:ext>
            </a:extLst>
          </p:cNvPr>
          <p:cNvSpPr/>
          <p:nvPr/>
        </p:nvSpPr>
        <p:spPr>
          <a:xfrm>
            <a:off x="1172128" y="3942378"/>
            <a:ext cx="301686" cy="40254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b="1" dirty="0">
                <a:solidFill>
                  <a:schemeClr val="bg1"/>
                </a:solidFill>
                <a:cs typeface="Arial" panose="020B0604020202020204" pitchFamily="34" charset="0"/>
              </a:rPr>
              <a:t>1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29E9067-F706-6F44-B199-2326A583B255}"/>
              </a:ext>
            </a:extLst>
          </p:cNvPr>
          <p:cNvSpPr/>
          <p:nvPr/>
        </p:nvSpPr>
        <p:spPr>
          <a:xfrm>
            <a:off x="1678983" y="4004802"/>
            <a:ext cx="9734687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>
              <a:lnSpc>
                <a:spcPct val="120000"/>
              </a:lnSpc>
            </a:pPr>
            <a:r>
              <a:rPr lang="pl-PL" sz="1600" b="1" dirty="0">
                <a:solidFill>
                  <a:srgbClr val="262626"/>
                </a:solidFill>
              </a:rPr>
              <a:t>Wyświetl slajdy z materiałami lekcyjnymi, zainicjuj rozmowę o tym, co uczniowie już wiedzą na temat recyklingu i wprowadź pojęcie przenikania śmieci do środowiska oraz śmieci, które trafiają do oceanów</a:t>
            </a:r>
            <a:r>
              <a:rPr lang="en-US" sz="1600" b="1" dirty="0">
                <a:solidFill>
                  <a:srgbClr val="262626"/>
                </a:solidFill>
              </a:rPr>
              <a:t>. </a:t>
            </a:r>
            <a:r>
              <a:rPr lang="pl-PL" sz="1600" dirty="0">
                <a:solidFill>
                  <a:srgbClr val="262626"/>
                </a:solidFill>
              </a:rPr>
              <a:t>Zadawaj uczniom pytania nakierowujące wskazane w notatkach pod slajdami w prezentacji </a:t>
            </a:r>
            <a:r>
              <a:rPr lang="en-US" sz="1600" dirty="0">
                <a:solidFill>
                  <a:srgbClr val="262626"/>
                </a:solidFill>
              </a:rPr>
              <a:t>PowerPoint.</a:t>
            </a:r>
          </a:p>
        </p:txBody>
      </p:sp>
      <p:sp>
        <p:nvSpPr>
          <p:cNvPr id="9" name="Bent-Up Arrow 8">
            <a:extLst>
              <a:ext uri="{FF2B5EF4-FFF2-40B4-BE49-F238E27FC236}">
                <a16:creationId xmlns:a16="http://schemas.microsoft.com/office/drawing/2014/main" id="{7E685EE8-20F6-2244-87AD-51209B6BB19A}"/>
              </a:ext>
            </a:extLst>
          </p:cNvPr>
          <p:cNvSpPr/>
          <p:nvPr/>
        </p:nvSpPr>
        <p:spPr>
          <a:xfrm rot="5400000">
            <a:off x="586952" y="3905149"/>
            <a:ext cx="402546" cy="301686"/>
          </a:xfrm>
          <a:prstGeom prst="bentUpArrow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1A06BB7-A57A-5E4F-B6DD-27B41AC228A3}"/>
              </a:ext>
            </a:extLst>
          </p:cNvPr>
          <p:cNvSpPr/>
          <p:nvPr/>
        </p:nvSpPr>
        <p:spPr>
          <a:xfrm>
            <a:off x="1678983" y="5292919"/>
            <a:ext cx="9734687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>
              <a:lnSpc>
                <a:spcPct val="120000"/>
              </a:lnSpc>
            </a:pPr>
            <a:r>
              <a:rPr lang="pl-PL" sz="1600" b="1" dirty="0"/>
              <a:t>Wydrukuj materiały „TAK/NIE” i materiały „stwórz swojego bohatera recyklingu”</a:t>
            </a:r>
            <a:r>
              <a:rPr lang="en-US" sz="1600" b="1" dirty="0">
                <a:solidFill>
                  <a:srgbClr val="262626"/>
                </a:solidFill>
              </a:rPr>
              <a:t>.</a:t>
            </a:r>
          </a:p>
          <a:p>
            <a:pPr algn="thaiDist">
              <a:lnSpc>
                <a:spcPct val="120000"/>
              </a:lnSpc>
            </a:pPr>
            <a:r>
              <a:rPr lang="pl-PL" sz="1600" dirty="0">
                <a:solidFill>
                  <a:srgbClr val="262626"/>
                </a:solidFill>
              </a:rPr>
              <a:t>Przygotuj wszelkiego rodzaju materiały plastyczne i tablice do rysowania albo papier formatu </a:t>
            </a:r>
            <a:r>
              <a:rPr lang="en-US" sz="1600" dirty="0">
                <a:solidFill>
                  <a:srgbClr val="262626"/>
                </a:solidFill>
              </a:rPr>
              <a:t>A3 (</a:t>
            </a:r>
            <a:r>
              <a:rPr lang="pl-PL" sz="1600" dirty="0">
                <a:solidFill>
                  <a:srgbClr val="262626"/>
                </a:solidFill>
              </a:rPr>
              <a:t>po </a:t>
            </a:r>
            <a:r>
              <a:rPr lang="en-US" sz="1600" dirty="0">
                <a:solidFill>
                  <a:srgbClr val="262626"/>
                </a:solidFill>
              </a:rPr>
              <a:t>1 </a:t>
            </a:r>
            <a:r>
              <a:rPr lang="pl-PL" sz="1600" dirty="0">
                <a:solidFill>
                  <a:srgbClr val="262626"/>
                </a:solidFill>
              </a:rPr>
              <a:t>na grupę albo na osobę</a:t>
            </a:r>
            <a:r>
              <a:rPr lang="en-US" sz="1600" dirty="0">
                <a:solidFill>
                  <a:srgbClr val="262626"/>
                </a:solidFill>
              </a:rPr>
              <a:t>).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29FF3893-EED7-864D-8322-60945ABF4897}"/>
              </a:ext>
            </a:extLst>
          </p:cNvPr>
          <p:cNvSpPr/>
          <p:nvPr/>
        </p:nvSpPr>
        <p:spPr>
          <a:xfrm>
            <a:off x="1177126" y="5261505"/>
            <a:ext cx="389573" cy="389573"/>
          </a:xfrm>
          <a:prstGeom prst="ellipse">
            <a:avLst/>
          </a:prstGeom>
          <a:solidFill>
            <a:srgbClr val="3AC6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D546FFE0-AC33-634C-9CF5-2A183710E4D7}"/>
              </a:ext>
            </a:extLst>
          </p:cNvPr>
          <p:cNvSpPr/>
          <p:nvPr/>
        </p:nvSpPr>
        <p:spPr>
          <a:xfrm>
            <a:off x="1123489" y="5261505"/>
            <a:ext cx="389573" cy="389573"/>
          </a:xfrm>
          <a:prstGeom prst="ellipse">
            <a:avLst/>
          </a:prstGeom>
          <a:solidFill>
            <a:srgbClr val="29C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1ADB98F-BBCE-D348-A0D8-68BD5406CE7D}"/>
              </a:ext>
            </a:extLst>
          </p:cNvPr>
          <p:cNvSpPr/>
          <p:nvPr/>
        </p:nvSpPr>
        <p:spPr>
          <a:xfrm>
            <a:off x="1168073" y="5241453"/>
            <a:ext cx="301686" cy="40254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b="1" dirty="0">
                <a:solidFill>
                  <a:schemeClr val="bg1"/>
                </a:solidFill>
                <a:cs typeface="Arial" panose="020B0604020202020204" pitchFamily="34" charset="0"/>
              </a:rPr>
              <a:t>2</a:t>
            </a: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03D80DED-07FA-7648-A98B-006FFF2CC66F}"/>
              </a:ext>
            </a:extLst>
          </p:cNvPr>
          <p:cNvSpPr/>
          <p:nvPr/>
        </p:nvSpPr>
        <p:spPr>
          <a:xfrm>
            <a:off x="2606040" y="185126"/>
            <a:ext cx="6979920" cy="994130"/>
          </a:xfrm>
          <a:prstGeom prst="roundRect">
            <a:avLst/>
          </a:prstGeom>
          <a:solidFill>
            <a:srgbClr val="3AC69D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AE593411-CF70-804B-88B7-4B861BF579DE}"/>
              </a:ext>
            </a:extLst>
          </p:cNvPr>
          <p:cNvSpPr/>
          <p:nvPr/>
        </p:nvSpPr>
        <p:spPr>
          <a:xfrm>
            <a:off x="2606040" y="185126"/>
            <a:ext cx="6979920" cy="735320"/>
          </a:xfrm>
          <a:prstGeom prst="roundRect">
            <a:avLst/>
          </a:prstGeom>
          <a:solidFill>
            <a:srgbClr val="29C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098EEBB-9906-934A-AAC3-1F3847C7F9B7}"/>
              </a:ext>
            </a:extLst>
          </p:cNvPr>
          <p:cNvSpPr txBox="1"/>
          <p:nvPr/>
        </p:nvSpPr>
        <p:spPr>
          <a:xfrm>
            <a:off x="2794680" y="294106"/>
            <a:ext cx="67912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>
                <a:solidFill>
                  <a:schemeClr val="bg1"/>
                </a:solidFill>
              </a:rPr>
              <a:t>Przygotowanie do lekcji i powiązanie z programem nauczania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578BCDC-8719-EB47-ABEF-3276125F0C98}"/>
              </a:ext>
            </a:extLst>
          </p:cNvPr>
          <p:cNvSpPr txBox="1"/>
          <p:nvPr/>
        </p:nvSpPr>
        <p:spPr>
          <a:xfrm>
            <a:off x="2794681" y="901959"/>
            <a:ext cx="66026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b="1" dirty="0">
                <a:solidFill>
                  <a:schemeClr val="bg1"/>
                </a:solidFill>
              </a:rPr>
              <a:t>Czas przygotowania: 10 - 15 minut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0A978DB-F783-F355-40F2-75E3A0FF66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FEDE7-8061-9B4D-88A1-7EA83A94C31B}" type="slidenum">
              <a:rPr lang="x-none" smtClean="0"/>
              <a:t>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8699645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people&#10;&#10;Description automatically generated">
            <a:extLst>
              <a:ext uri="{FF2B5EF4-FFF2-40B4-BE49-F238E27FC236}">
                <a16:creationId xmlns:a16="http://schemas.microsoft.com/office/drawing/2014/main" id="{A904F6A8-8037-4D4A-A062-5112F713C2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AFDDE202-AC7E-2247-9314-B0ADEE25AFDF}"/>
              </a:ext>
            </a:extLst>
          </p:cNvPr>
          <p:cNvSpPr/>
          <p:nvPr/>
        </p:nvSpPr>
        <p:spPr>
          <a:xfrm>
            <a:off x="1911796" y="401188"/>
            <a:ext cx="8368405" cy="1077218"/>
          </a:xfrm>
          <a:prstGeom prst="roundRect">
            <a:avLst/>
          </a:prstGeom>
          <a:solidFill>
            <a:srgbClr val="3AC6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4554B0A1-7780-9F4E-B906-F6BDCDBF8702}"/>
              </a:ext>
            </a:extLst>
          </p:cNvPr>
          <p:cNvSpPr/>
          <p:nvPr/>
        </p:nvSpPr>
        <p:spPr>
          <a:xfrm>
            <a:off x="1911797" y="297774"/>
            <a:ext cx="8368405" cy="1077218"/>
          </a:xfrm>
          <a:prstGeom prst="roundRect">
            <a:avLst/>
          </a:prstGeom>
          <a:solidFill>
            <a:srgbClr val="29C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61F021-734D-6843-96C8-D75D6EF74CB6}"/>
              </a:ext>
            </a:extLst>
          </p:cNvPr>
          <p:cNvSpPr txBox="1"/>
          <p:nvPr/>
        </p:nvSpPr>
        <p:spPr>
          <a:xfrm>
            <a:off x="2046514" y="297774"/>
            <a:ext cx="79973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b="1" dirty="0">
                <a:solidFill>
                  <a:schemeClr val="bg1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Stwórz </a:t>
            </a:r>
            <a:r>
              <a:rPr lang="pl-PL" sz="3200" b="1" dirty="0" err="1">
                <a:solidFill>
                  <a:schemeClr val="bg1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superbohatera</a:t>
            </a:r>
            <a:r>
              <a:rPr lang="pl-PL" sz="3200" b="1" dirty="0">
                <a:solidFill>
                  <a:schemeClr val="bg1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- „bohatera recyklingu” i plakat wzywający do działania</a:t>
            </a:r>
            <a:endParaRPr lang="en-US" sz="3200" b="1" dirty="0">
              <a:solidFill>
                <a:schemeClr val="bg1"/>
              </a:solidFill>
              <a:latin typeface="Calibri" panose="020F0502020204030204" pitchFamily="34" charset="0"/>
              <a:ea typeface="SimSun" panose="02010600030101010101" pitchFamily="2" charset="-122"/>
              <a:cs typeface="Calibri" panose="020F0502020204030204" pitchFamily="34" charset="0"/>
            </a:endParaRPr>
          </a:p>
        </p:txBody>
      </p:sp>
      <p:pic>
        <p:nvPicPr>
          <p:cNvPr id="17" name="Picture 16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38051E7-C9E9-3740-AAE7-4B48D34B9B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9740" y="1592862"/>
            <a:ext cx="2971547" cy="420969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AC6C99D-6BA3-AA43-94D1-E30A202E82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88832" y="1592862"/>
            <a:ext cx="3271006" cy="4205579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3910723-DC1D-0E0A-CE10-4AC0B2B8D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FEDE7-8061-9B4D-88A1-7EA83A94C31B}" type="slidenum">
              <a:rPr lang="x-none" smtClean="0"/>
              <a:t>20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722021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people&#10;&#10;Description automatically generated">
            <a:extLst>
              <a:ext uri="{FF2B5EF4-FFF2-40B4-BE49-F238E27FC236}">
                <a16:creationId xmlns:a16="http://schemas.microsoft.com/office/drawing/2014/main" id="{A904F6A8-8037-4D4A-A062-5112F713C2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A43B758-C8CE-0747-A0BD-01B054076AE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1" b="25"/>
          <a:stretch/>
        </p:blipFill>
        <p:spPr>
          <a:xfrm>
            <a:off x="1255510" y="718191"/>
            <a:ext cx="9291874" cy="92394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761F021-734D-6843-96C8-D75D6EF74CB6}"/>
              </a:ext>
            </a:extLst>
          </p:cNvPr>
          <p:cNvSpPr txBox="1"/>
          <p:nvPr/>
        </p:nvSpPr>
        <p:spPr>
          <a:xfrm>
            <a:off x="-326263" y="177851"/>
            <a:ext cx="128445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b="1" dirty="0">
                <a:solidFill>
                  <a:srgbClr val="262626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Jak stworzyć szkolny plakat z </a:t>
            </a:r>
            <a:r>
              <a:rPr lang="pl-PL" sz="3600" b="1" dirty="0">
                <a:solidFill>
                  <a:srgbClr val="29C7F7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„bohaterem recyklingu”</a:t>
            </a:r>
            <a:r>
              <a:rPr lang="en-US" sz="3600" b="1" dirty="0">
                <a:solidFill>
                  <a:srgbClr val="262626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3651EAF2-FB26-1B45-932A-197F67B91ED3}"/>
              </a:ext>
            </a:extLst>
          </p:cNvPr>
          <p:cNvSpPr/>
          <p:nvPr/>
        </p:nvSpPr>
        <p:spPr>
          <a:xfrm>
            <a:off x="2297321" y="1580485"/>
            <a:ext cx="646332" cy="646332"/>
          </a:xfrm>
          <a:prstGeom prst="ellipse">
            <a:avLst/>
          </a:prstGeom>
          <a:solidFill>
            <a:srgbClr val="3AC6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7741492-3A0C-024E-A377-99B4250D1A54}"/>
              </a:ext>
            </a:extLst>
          </p:cNvPr>
          <p:cNvSpPr txBox="1"/>
          <p:nvPr/>
        </p:nvSpPr>
        <p:spPr>
          <a:xfrm>
            <a:off x="1255510" y="1642131"/>
            <a:ext cx="10418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>
                <a:solidFill>
                  <a:srgbClr val="29C7F7"/>
                </a:solidFill>
              </a:rPr>
              <a:t>Krok</a:t>
            </a:r>
            <a:endParaRPr lang="en-US" sz="2800" b="1" dirty="0">
              <a:solidFill>
                <a:srgbClr val="29C7F7"/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4AC5DFA-0CC8-F34A-A1F5-C5AB2C941247}"/>
              </a:ext>
            </a:extLst>
          </p:cNvPr>
          <p:cNvSpPr txBox="1"/>
          <p:nvPr/>
        </p:nvSpPr>
        <p:spPr>
          <a:xfrm>
            <a:off x="2297321" y="1642131"/>
            <a:ext cx="6775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E3342888-E41C-4B44-90A1-E6317C40D1C8}"/>
              </a:ext>
            </a:extLst>
          </p:cNvPr>
          <p:cNvSpPr/>
          <p:nvPr/>
        </p:nvSpPr>
        <p:spPr>
          <a:xfrm>
            <a:off x="3161842" y="1696119"/>
            <a:ext cx="66582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>
              <a:lnSpc>
                <a:spcPct val="120000"/>
              </a:lnSpc>
              <a:tabLst>
                <a:tab pos="531813" algn="l"/>
              </a:tabLst>
            </a:pPr>
            <a:r>
              <a:rPr lang="pl-PL" sz="2000" b="1" dirty="0">
                <a:solidFill>
                  <a:srgbClr val="262626"/>
                </a:solidFill>
              </a:rPr>
              <a:t>Poznaj swoich odbiorców</a:t>
            </a:r>
            <a:r>
              <a:rPr lang="en-US" sz="2000" b="1" dirty="0">
                <a:solidFill>
                  <a:srgbClr val="262626"/>
                </a:solidFill>
              </a:rPr>
              <a:t>. </a:t>
            </a:r>
            <a:r>
              <a:rPr lang="pl-PL" sz="2000" b="1" dirty="0">
                <a:solidFill>
                  <a:srgbClr val="262626"/>
                </a:solidFill>
              </a:rPr>
              <a:t>Kto będzie oglądać plakat w szkole</a:t>
            </a:r>
            <a:r>
              <a:rPr lang="en-US" sz="2000" b="1" dirty="0">
                <a:solidFill>
                  <a:srgbClr val="262626"/>
                </a:solidFill>
              </a:rPr>
              <a:t>? </a:t>
            </a:r>
            <a:endParaRPr lang="en-US" sz="2000" dirty="0">
              <a:solidFill>
                <a:srgbClr val="262626"/>
              </a:solidFill>
            </a:endParaRPr>
          </a:p>
        </p:txBody>
      </p:sp>
      <p:sp>
        <p:nvSpPr>
          <p:cNvPr id="2" name="Down Arrow 1">
            <a:extLst>
              <a:ext uri="{FF2B5EF4-FFF2-40B4-BE49-F238E27FC236}">
                <a16:creationId xmlns:a16="http://schemas.microsoft.com/office/drawing/2014/main" id="{5356FF46-E1E4-7A44-A58C-0BBBA83953BB}"/>
              </a:ext>
            </a:extLst>
          </p:cNvPr>
          <p:cNvSpPr/>
          <p:nvPr/>
        </p:nvSpPr>
        <p:spPr>
          <a:xfrm>
            <a:off x="2499728" y="2340378"/>
            <a:ext cx="250665" cy="299449"/>
          </a:xfrm>
          <a:prstGeom prst="downArrow">
            <a:avLst/>
          </a:prstGeom>
          <a:solidFill>
            <a:srgbClr val="3AC69D"/>
          </a:solidFill>
          <a:ln>
            <a:solidFill>
              <a:srgbClr val="2626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rgbClr val="29C7F7"/>
              </a:solidFill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777A1088-2167-0944-A2AD-405BE1625FC5}"/>
              </a:ext>
            </a:extLst>
          </p:cNvPr>
          <p:cNvSpPr/>
          <p:nvPr/>
        </p:nvSpPr>
        <p:spPr>
          <a:xfrm>
            <a:off x="2297321" y="2710610"/>
            <a:ext cx="646332" cy="646332"/>
          </a:xfrm>
          <a:prstGeom prst="ellipse">
            <a:avLst/>
          </a:prstGeom>
          <a:solidFill>
            <a:srgbClr val="3AC6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03ED6390-DA9F-DB44-8C8D-5B209CEFC472}"/>
              </a:ext>
            </a:extLst>
          </p:cNvPr>
          <p:cNvSpPr txBox="1"/>
          <p:nvPr/>
        </p:nvSpPr>
        <p:spPr>
          <a:xfrm>
            <a:off x="1255510" y="2772256"/>
            <a:ext cx="10418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>
                <a:solidFill>
                  <a:srgbClr val="29C7F7"/>
                </a:solidFill>
              </a:rPr>
              <a:t>Krok</a:t>
            </a:r>
            <a:endParaRPr lang="en-US" sz="2800" b="1" dirty="0">
              <a:solidFill>
                <a:srgbClr val="29C7F7"/>
              </a:solidFill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EA89850F-517B-904B-B93E-2E4EFD48D44F}"/>
              </a:ext>
            </a:extLst>
          </p:cNvPr>
          <p:cNvSpPr txBox="1"/>
          <p:nvPr/>
        </p:nvSpPr>
        <p:spPr>
          <a:xfrm>
            <a:off x="2297321" y="2772256"/>
            <a:ext cx="6775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4F36C414-2FDD-544E-BA19-432360D60BD6}"/>
              </a:ext>
            </a:extLst>
          </p:cNvPr>
          <p:cNvSpPr/>
          <p:nvPr/>
        </p:nvSpPr>
        <p:spPr>
          <a:xfrm>
            <a:off x="3161841" y="2826244"/>
            <a:ext cx="80261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>
              <a:lnSpc>
                <a:spcPct val="120000"/>
              </a:lnSpc>
              <a:tabLst>
                <a:tab pos="531813" algn="l"/>
              </a:tabLst>
            </a:pPr>
            <a:r>
              <a:rPr lang="pl-PL" sz="2000" b="1" dirty="0">
                <a:solidFill>
                  <a:srgbClr val="262626"/>
                </a:solidFill>
              </a:rPr>
              <a:t>Stwórz </a:t>
            </a:r>
            <a:r>
              <a:rPr lang="pl-PL" sz="2000" b="1" dirty="0" err="1">
                <a:solidFill>
                  <a:srgbClr val="262626"/>
                </a:solidFill>
              </a:rPr>
              <a:t>superbohatera</a:t>
            </a:r>
            <a:r>
              <a:rPr lang="pl-PL" sz="2000" b="1" dirty="0">
                <a:solidFill>
                  <a:srgbClr val="262626"/>
                </a:solidFill>
              </a:rPr>
              <a:t> – „ludzika recyklingowego” albo „kobietę-butelkę”</a:t>
            </a:r>
            <a:r>
              <a:rPr lang="en-US" sz="2000" b="1" dirty="0">
                <a:solidFill>
                  <a:srgbClr val="262626"/>
                </a:solidFill>
              </a:rPr>
              <a:t>?</a:t>
            </a:r>
            <a:endParaRPr lang="en-US" sz="2000" dirty="0">
              <a:solidFill>
                <a:srgbClr val="262626"/>
              </a:solidFill>
            </a:endParaRPr>
          </a:p>
        </p:txBody>
      </p:sp>
      <p:sp>
        <p:nvSpPr>
          <p:cNvPr id="56" name="Down Arrow 55">
            <a:extLst>
              <a:ext uri="{FF2B5EF4-FFF2-40B4-BE49-F238E27FC236}">
                <a16:creationId xmlns:a16="http://schemas.microsoft.com/office/drawing/2014/main" id="{5571C3DC-F5F5-6F4F-B242-F3162FFE9D1C}"/>
              </a:ext>
            </a:extLst>
          </p:cNvPr>
          <p:cNvSpPr/>
          <p:nvPr/>
        </p:nvSpPr>
        <p:spPr>
          <a:xfrm>
            <a:off x="2499728" y="3470503"/>
            <a:ext cx="250665" cy="299449"/>
          </a:xfrm>
          <a:prstGeom prst="downArrow">
            <a:avLst/>
          </a:prstGeom>
          <a:solidFill>
            <a:srgbClr val="3AC69D"/>
          </a:solidFill>
          <a:ln>
            <a:solidFill>
              <a:srgbClr val="2626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23AE0C80-3F6A-6F4E-8953-9BA09ED6850E}"/>
              </a:ext>
            </a:extLst>
          </p:cNvPr>
          <p:cNvSpPr/>
          <p:nvPr/>
        </p:nvSpPr>
        <p:spPr>
          <a:xfrm>
            <a:off x="2297321" y="3840735"/>
            <a:ext cx="646332" cy="646332"/>
          </a:xfrm>
          <a:prstGeom prst="ellipse">
            <a:avLst/>
          </a:prstGeom>
          <a:solidFill>
            <a:srgbClr val="3AC6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96CE5496-DD75-254F-9609-4EB01EE99C7A}"/>
              </a:ext>
            </a:extLst>
          </p:cNvPr>
          <p:cNvSpPr txBox="1"/>
          <p:nvPr/>
        </p:nvSpPr>
        <p:spPr>
          <a:xfrm>
            <a:off x="1255510" y="3902381"/>
            <a:ext cx="10418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>
                <a:solidFill>
                  <a:srgbClr val="29C7F7"/>
                </a:solidFill>
              </a:rPr>
              <a:t>Krok</a:t>
            </a:r>
            <a:endParaRPr lang="en-US" sz="2800" b="1" dirty="0">
              <a:solidFill>
                <a:srgbClr val="29C7F7"/>
              </a:solidFill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520EE419-DB82-FD45-8EC6-804276BBCD12}"/>
              </a:ext>
            </a:extLst>
          </p:cNvPr>
          <p:cNvSpPr txBox="1"/>
          <p:nvPr/>
        </p:nvSpPr>
        <p:spPr>
          <a:xfrm>
            <a:off x="2297321" y="3902381"/>
            <a:ext cx="6775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EE787929-4D2E-F543-8D7B-6A638F4F0593}"/>
              </a:ext>
            </a:extLst>
          </p:cNvPr>
          <p:cNvSpPr/>
          <p:nvPr/>
        </p:nvSpPr>
        <p:spPr>
          <a:xfrm>
            <a:off x="3161841" y="3956370"/>
            <a:ext cx="85511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>
              <a:lnSpc>
                <a:spcPct val="120000"/>
              </a:lnSpc>
              <a:tabLst>
                <a:tab pos="531813" algn="l"/>
              </a:tabLst>
            </a:pPr>
            <a:r>
              <a:rPr lang="pl-PL" sz="2000" b="1" dirty="0">
                <a:solidFill>
                  <a:srgbClr val="262626"/>
                </a:solidFill>
              </a:rPr>
              <a:t>Sformułuj przekaz, który wyjaśni, dlaczego recykling jest potrzebny </a:t>
            </a:r>
            <a:r>
              <a:rPr lang="en-US" sz="2000" b="1" dirty="0">
                <a:solidFill>
                  <a:srgbClr val="262626"/>
                </a:solidFill>
              </a:rPr>
              <a:t>(</a:t>
            </a:r>
            <a:r>
              <a:rPr lang="pl-PL" sz="2000" b="1" dirty="0">
                <a:solidFill>
                  <a:srgbClr val="262626"/>
                </a:solidFill>
              </a:rPr>
              <a:t>p</a:t>
            </a:r>
            <a:r>
              <a:rPr lang="en-US" sz="2000" b="1" dirty="0" err="1">
                <a:solidFill>
                  <a:srgbClr val="262626"/>
                </a:solidFill>
              </a:rPr>
              <a:t>roblem</a:t>
            </a:r>
            <a:r>
              <a:rPr lang="en-US" sz="2000" b="1" dirty="0">
                <a:solidFill>
                  <a:srgbClr val="262626"/>
                </a:solidFill>
              </a:rPr>
              <a:t> </a:t>
            </a:r>
            <a:r>
              <a:rPr lang="pl-PL" sz="2000" b="1" dirty="0">
                <a:solidFill>
                  <a:srgbClr val="262626"/>
                </a:solidFill>
              </a:rPr>
              <a:t>i podpowiedź</a:t>
            </a:r>
            <a:r>
              <a:rPr lang="en-US" sz="2000" b="1" dirty="0">
                <a:solidFill>
                  <a:srgbClr val="262626"/>
                </a:solidFill>
              </a:rPr>
              <a:t>).</a:t>
            </a:r>
            <a:endParaRPr lang="en-US" sz="2000" dirty="0">
              <a:solidFill>
                <a:srgbClr val="262626"/>
              </a:solidFill>
            </a:endParaRPr>
          </a:p>
        </p:txBody>
      </p:sp>
      <p:sp>
        <p:nvSpPr>
          <p:cNvPr id="61" name="Down Arrow 60">
            <a:extLst>
              <a:ext uri="{FF2B5EF4-FFF2-40B4-BE49-F238E27FC236}">
                <a16:creationId xmlns:a16="http://schemas.microsoft.com/office/drawing/2014/main" id="{645AAA9D-481A-1142-8C19-FCFE18CA0F0B}"/>
              </a:ext>
            </a:extLst>
          </p:cNvPr>
          <p:cNvSpPr/>
          <p:nvPr/>
        </p:nvSpPr>
        <p:spPr>
          <a:xfrm>
            <a:off x="2499728" y="4600628"/>
            <a:ext cx="250665" cy="299449"/>
          </a:xfrm>
          <a:prstGeom prst="downArrow">
            <a:avLst/>
          </a:prstGeom>
          <a:solidFill>
            <a:srgbClr val="3AC69D"/>
          </a:solidFill>
          <a:ln>
            <a:solidFill>
              <a:srgbClr val="2626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12380AC8-CF4C-C14B-99C6-2815F59C0C57}"/>
              </a:ext>
            </a:extLst>
          </p:cNvPr>
          <p:cNvSpPr/>
          <p:nvPr/>
        </p:nvSpPr>
        <p:spPr>
          <a:xfrm>
            <a:off x="2297321" y="4978338"/>
            <a:ext cx="646332" cy="646332"/>
          </a:xfrm>
          <a:prstGeom prst="ellipse">
            <a:avLst/>
          </a:prstGeom>
          <a:solidFill>
            <a:srgbClr val="3AC6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D3D14B94-A76D-8540-9779-AE897E8A6350}"/>
              </a:ext>
            </a:extLst>
          </p:cNvPr>
          <p:cNvSpPr txBox="1"/>
          <p:nvPr/>
        </p:nvSpPr>
        <p:spPr>
          <a:xfrm>
            <a:off x="1255510" y="5039984"/>
            <a:ext cx="10418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>
                <a:solidFill>
                  <a:srgbClr val="29C7F7"/>
                </a:solidFill>
              </a:rPr>
              <a:t>Krok</a:t>
            </a:r>
            <a:endParaRPr lang="en-US" sz="2800" b="1" dirty="0">
              <a:solidFill>
                <a:srgbClr val="29C7F7"/>
              </a:solidFill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E827F94A-FFFA-1B48-BAFC-38F9E70B4DC5}"/>
              </a:ext>
            </a:extLst>
          </p:cNvPr>
          <p:cNvSpPr txBox="1"/>
          <p:nvPr/>
        </p:nvSpPr>
        <p:spPr>
          <a:xfrm>
            <a:off x="2281706" y="5032506"/>
            <a:ext cx="6775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61632D42-6E7B-5542-AE1F-447B3B90A0BC}"/>
              </a:ext>
            </a:extLst>
          </p:cNvPr>
          <p:cNvSpPr/>
          <p:nvPr/>
        </p:nvSpPr>
        <p:spPr>
          <a:xfrm>
            <a:off x="3161842" y="4905287"/>
            <a:ext cx="83943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>
              <a:lnSpc>
                <a:spcPct val="120000"/>
              </a:lnSpc>
              <a:tabLst>
                <a:tab pos="531813" algn="l"/>
              </a:tabLst>
            </a:pPr>
            <a:r>
              <a:rPr lang="pl-PL" sz="2000" b="1" dirty="0">
                <a:solidFill>
                  <a:srgbClr val="262626"/>
                </a:solidFill>
              </a:rPr>
              <a:t>Ustal, gdzie w szkole wywiesić plakat z przekazem, żeby zachęcić innych do recyklingu</a:t>
            </a:r>
            <a:r>
              <a:rPr lang="en-US" sz="2000" b="1" dirty="0">
                <a:solidFill>
                  <a:srgbClr val="262626"/>
                </a:solidFill>
              </a:rPr>
              <a:t>.</a:t>
            </a:r>
            <a:endParaRPr lang="en-US" sz="2000" dirty="0">
              <a:solidFill>
                <a:srgbClr val="262626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EBC98C6-0C06-C178-AE56-2FE4D2EDA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FEDE7-8061-9B4D-88A1-7EA83A94C31B}" type="slidenum">
              <a:rPr lang="x-none" smtClean="0"/>
              <a:t>21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5892745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0F3691C-B29C-5842-9E21-F47C3D4F86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6429"/>
            <a:ext cx="12192000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655C0B8-1D54-7F46-1675-F3C849D2B0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FEDE7-8061-9B4D-88A1-7EA83A94C31B}" type="slidenum">
              <a:rPr lang="x-none" smtClean="0"/>
              <a:t>22</a:t>
            </a:fld>
            <a:endParaRPr lang="x-none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18D7489-4C20-EAB1-439E-7AA3608540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8908" y="239691"/>
            <a:ext cx="9688651" cy="6858000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980576C2-3403-0B84-8D32-FDDB8C919204}"/>
              </a:ext>
            </a:extLst>
          </p:cNvPr>
          <p:cNvSpPr txBox="1"/>
          <p:nvPr/>
        </p:nvSpPr>
        <p:spPr>
          <a:xfrm>
            <a:off x="1550505" y="2186609"/>
            <a:ext cx="2252870" cy="600164"/>
          </a:xfrm>
          <a:prstGeom prst="rect">
            <a:avLst/>
          </a:prstGeom>
          <a:solidFill>
            <a:srgbClr val="F2EEEB"/>
          </a:solidFill>
        </p:spPr>
        <p:txBody>
          <a:bodyPr wrap="square" rtlCol="0">
            <a:spAutoFit/>
          </a:bodyPr>
          <a:lstStyle/>
          <a:p>
            <a:r>
              <a:rPr lang="pl-PL" sz="1100" dirty="0"/>
              <a:t>Jaki </a:t>
            </a:r>
            <a:r>
              <a:rPr lang="pl-PL" sz="1100" dirty="0" err="1"/>
              <a:t>superbohater</a:t>
            </a:r>
            <a:r>
              <a:rPr lang="pl-PL" sz="1100" dirty="0"/>
              <a:t>, osoba albo postać zainspirowała Cię do stworzenia Twojego Waste Hero?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C8427702-4D10-9D62-FF2A-1B94E5A86E2C}"/>
              </a:ext>
            </a:extLst>
          </p:cNvPr>
          <p:cNvSpPr txBox="1"/>
          <p:nvPr/>
        </p:nvSpPr>
        <p:spPr>
          <a:xfrm>
            <a:off x="3233530" y="843818"/>
            <a:ext cx="3180522" cy="584775"/>
          </a:xfrm>
          <a:prstGeom prst="rect">
            <a:avLst/>
          </a:prstGeom>
          <a:solidFill>
            <a:srgbClr val="3AC69D"/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3200" b="1" dirty="0">
                <a:solidFill>
                  <a:schemeClr val="bg1"/>
                </a:solidFill>
              </a:rPr>
              <a:t>Stwórz Swojego 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D93E0806-B117-C289-D1B1-FD732022463F}"/>
              </a:ext>
            </a:extLst>
          </p:cNvPr>
          <p:cNvSpPr txBox="1"/>
          <p:nvPr/>
        </p:nvSpPr>
        <p:spPr>
          <a:xfrm>
            <a:off x="4015409" y="2117359"/>
            <a:ext cx="2080591" cy="276999"/>
          </a:xfrm>
          <a:prstGeom prst="rect">
            <a:avLst/>
          </a:prstGeom>
          <a:solidFill>
            <a:srgbClr val="EEEBE5"/>
          </a:solidFill>
        </p:spPr>
        <p:txBody>
          <a:bodyPr wrap="square" rtlCol="0">
            <a:spAutoFit/>
          </a:bodyPr>
          <a:lstStyle/>
          <a:p>
            <a:r>
              <a:rPr lang="pl-PL" sz="1200" dirty="0"/>
              <a:t>Jak ma na imię Twój bohater?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9A172884-AD89-0696-1D80-FA17ADB6A0FD}"/>
              </a:ext>
            </a:extLst>
          </p:cNvPr>
          <p:cNvSpPr txBox="1"/>
          <p:nvPr/>
        </p:nvSpPr>
        <p:spPr>
          <a:xfrm>
            <a:off x="1550505" y="3112246"/>
            <a:ext cx="2358886" cy="276999"/>
          </a:xfrm>
          <a:prstGeom prst="rect">
            <a:avLst/>
          </a:prstGeom>
          <a:solidFill>
            <a:srgbClr val="EEEBE5"/>
          </a:solidFill>
        </p:spPr>
        <p:txBody>
          <a:bodyPr wrap="square" rtlCol="0">
            <a:spAutoFit/>
          </a:bodyPr>
          <a:lstStyle/>
          <a:p>
            <a:r>
              <a:rPr lang="pl-PL" sz="1200" dirty="0"/>
              <a:t>Jaką </a:t>
            </a:r>
            <a:r>
              <a:rPr lang="pl-PL" sz="1200" dirty="0" err="1"/>
              <a:t>supermoc</a:t>
            </a:r>
            <a:r>
              <a:rPr lang="pl-PL" sz="1200" dirty="0"/>
              <a:t> ma Twój bohater?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933479A4-B661-7568-566B-64FB01E56A9C}"/>
              </a:ext>
            </a:extLst>
          </p:cNvPr>
          <p:cNvSpPr txBox="1"/>
          <p:nvPr/>
        </p:nvSpPr>
        <p:spPr>
          <a:xfrm>
            <a:off x="3962401" y="3158412"/>
            <a:ext cx="2411894" cy="461665"/>
          </a:xfrm>
          <a:prstGeom prst="rect">
            <a:avLst/>
          </a:prstGeom>
          <a:solidFill>
            <a:srgbClr val="EEEBE5"/>
          </a:solidFill>
        </p:spPr>
        <p:txBody>
          <a:bodyPr wrap="square" rtlCol="0">
            <a:spAutoFit/>
          </a:bodyPr>
          <a:lstStyle/>
          <a:p>
            <a:r>
              <a:rPr lang="pl-PL" sz="1200" dirty="0"/>
              <a:t>Jakie trzy słowa opisują Twojego bohatera? 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5D7FE616-0D9B-518B-EF28-209D1E492225}"/>
              </a:ext>
            </a:extLst>
          </p:cNvPr>
          <p:cNvSpPr txBox="1"/>
          <p:nvPr/>
        </p:nvSpPr>
        <p:spPr>
          <a:xfrm>
            <a:off x="1470992" y="4239593"/>
            <a:ext cx="4757529" cy="276999"/>
          </a:xfrm>
          <a:prstGeom prst="rect">
            <a:avLst/>
          </a:prstGeom>
          <a:solidFill>
            <a:srgbClr val="EEEBE5"/>
          </a:solidFill>
        </p:spPr>
        <p:txBody>
          <a:bodyPr wrap="square" rtlCol="0">
            <a:spAutoFit/>
          </a:bodyPr>
          <a:lstStyle/>
          <a:p>
            <a:r>
              <a:rPr lang="pl-PL" sz="1200" dirty="0"/>
              <a:t>Jaki problem środowiskowy pomaga rozwiązać Twój bohater? 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1D485C45-CDC7-C16B-54A9-247010450F38}"/>
              </a:ext>
            </a:extLst>
          </p:cNvPr>
          <p:cNvSpPr txBox="1"/>
          <p:nvPr/>
        </p:nvSpPr>
        <p:spPr>
          <a:xfrm>
            <a:off x="1550505" y="5432772"/>
            <a:ext cx="4757529" cy="461665"/>
          </a:xfrm>
          <a:prstGeom prst="rect">
            <a:avLst/>
          </a:prstGeom>
          <a:solidFill>
            <a:srgbClr val="EEEBE5"/>
          </a:solidFill>
        </p:spPr>
        <p:txBody>
          <a:bodyPr wrap="square" rtlCol="0">
            <a:spAutoFit/>
          </a:bodyPr>
          <a:lstStyle/>
          <a:p>
            <a:r>
              <a:rPr lang="pl-PL" sz="1200" dirty="0"/>
              <a:t>Jakie jest przesłanie Twojego Bohatera, aby zaszczepić najlepsze praktyki recyklingu i zachęcić innych do podjęcia działań? </a:t>
            </a: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E01BAF67-D350-5BDC-8DE5-0103FC94BD06}"/>
              </a:ext>
            </a:extLst>
          </p:cNvPr>
          <p:cNvSpPr txBox="1"/>
          <p:nvPr/>
        </p:nvSpPr>
        <p:spPr>
          <a:xfrm>
            <a:off x="6762251" y="2178712"/>
            <a:ext cx="2743200" cy="276999"/>
          </a:xfrm>
          <a:prstGeom prst="rect">
            <a:avLst/>
          </a:prstGeom>
          <a:solidFill>
            <a:srgbClr val="EEEBE5"/>
          </a:solidFill>
        </p:spPr>
        <p:txBody>
          <a:bodyPr wrap="square" rtlCol="0">
            <a:spAutoFit/>
          </a:bodyPr>
          <a:lstStyle/>
          <a:p>
            <a:r>
              <a:rPr lang="pl-PL" sz="1200" dirty="0"/>
              <a:t>Narysuj/naszkicuj swojego bohatera</a:t>
            </a:r>
          </a:p>
        </p:txBody>
      </p:sp>
    </p:spTree>
    <p:extLst>
      <p:ext uri="{BB962C8B-B14F-4D97-AF65-F5344CB8AC3E}">
        <p14:creationId xmlns:p14="http://schemas.microsoft.com/office/powerpoint/2010/main" val="21235893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8A3FDC0-178A-37DE-F9EE-77482D048B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9139" y="304258"/>
            <a:ext cx="8959834" cy="6249483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05BCBF0-CF39-635D-41E6-352D6B823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FEDE7-8061-9B4D-88A1-7EA83A94C31B}" type="slidenum">
              <a:rPr lang="x-none" smtClean="0"/>
              <a:t>23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0556289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BC6657B-1248-6B4D-AE85-8670C18C8E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C5FB9B07-2C9C-8A4F-A32C-ED14DE9560C2}"/>
              </a:ext>
            </a:extLst>
          </p:cNvPr>
          <p:cNvSpPr/>
          <p:nvPr/>
        </p:nvSpPr>
        <p:spPr>
          <a:xfrm>
            <a:off x="323617" y="1464528"/>
            <a:ext cx="5410203" cy="417055"/>
          </a:xfrm>
          <a:prstGeom prst="roundRect">
            <a:avLst/>
          </a:prstGeom>
          <a:solidFill>
            <a:srgbClr val="3AC69D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9517891-8C27-C14F-822D-D6BE71B4E90C}"/>
              </a:ext>
            </a:extLst>
          </p:cNvPr>
          <p:cNvSpPr/>
          <p:nvPr/>
        </p:nvSpPr>
        <p:spPr>
          <a:xfrm>
            <a:off x="506503" y="1456997"/>
            <a:ext cx="5410203" cy="3508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>
              <a:lnSpc>
                <a:spcPct val="120000"/>
              </a:lnSpc>
            </a:pPr>
            <a:r>
              <a:rPr lang="pl-PL" sz="1400" b="1" dirty="0">
                <a:solidFill>
                  <a:schemeClr val="bg1"/>
                </a:solidFill>
              </a:rPr>
              <a:t>Najważniejsze efekty nauczania i powiązanie z programem nauczania</a:t>
            </a:r>
            <a:endParaRPr lang="x-none" sz="1400" b="1">
              <a:solidFill>
                <a:schemeClr val="bg1"/>
              </a:solidFill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83BA1D4-BD4C-B44F-89BF-B15505F3EBB5}"/>
              </a:ext>
            </a:extLst>
          </p:cNvPr>
          <p:cNvSpPr/>
          <p:nvPr/>
        </p:nvSpPr>
        <p:spPr>
          <a:xfrm>
            <a:off x="323617" y="2049634"/>
            <a:ext cx="11361877" cy="21605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thaiDist">
              <a:lnSpc>
                <a:spcPct val="120000"/>
              </a:lnSpc>
              <a:buClr>
                <a:srgbClr val="3AC69D"/>
              </a:buClr>
              <a:buSzPct val="150000"/>
              <a:buFont typeface="Arial" panose="020B0604020202020204" pitchFamily="34" charset="0"/>
              <a:buChar char="•"/>
            </a:pPr>
            <a:r>
              <a:rPr lang="pl-PL" sz="1600" b="1" dirty="0">
                <a:solidFill>
                  <a:srgbClr val="262626"/>
                </a:solidFill>
              </a:rPr>
              <a:t>Przyroda – Ziemia i działalność człowieka: </a:t>
            </a:r>
            <a:r>
              <a:rPr lang="pl-PL" sz="1600" dirty="0">
                <a:solidFill>
                  <a:srgbClr val="262626"/>
                </a:solidFill>
              </a:rPr>
              <a:t>Informowanie o rozwiązaniach, które zmniejszają wpływ wywierany przez człowieka na glebę, wodę, powietrze i/lub inne organizmy żywe w środowisku lokalnym. Czynności wykonywane przez ludzi mogą wpływać na otaczający ich świat. Ludzie mogą jednak dokonywać wyborów, które zmniejszają ich wpływ na glebę, wodę, powietrze i inne organizmy żywe</a:t>
            </a:r>
            <a:r>
              <a:rPr lang="en-US" sz="1600" dirty="0">
                <a:solidFill>
                  <a:srgbClr val="262626"/>
                </a:solidFill>
              </a:rPr>
              <a:t>.</a:t>
            </a:r>
          </a:p>
          <a:p>
            <a:pPr marL="171450" indent="-171450" algn="thaiDist">
              <a:lnSpc>
                <a:spcPct val="120000"/>
              </a:lnSpc>
              <a:buClr>
                <a:srgbClr val="3AC69D"/>
              </a:buClr>
              <a:buSzPct val="150000"/>
              <a:buFont typeface="Arial" panose="020B0604020202020204" pitchFamily="34" charset="0"/>
              <a:buChar char="•"/>
            </a:pPr>
            <a:r>
              <a:rPr lang="pl-PL" sz="1600" b="1" dirty="0">
                <a:solidFill>
                  <a:srgbClr val="262626"/>
                </a:solidFill>
              </a:rPr>
              <a:t>Umiejętności i biegłość w zakresie języka angielskiego: </a:t>
            </a:r>
            <a:r>
              <a:rPr lang="pl-PL" sz="1600" dirty="0">
                <a:solidFill>
                  <a:srgbClr val="262626"/>
                </a:solidFill>
              </a:rPr>
              <a:t>Udział w rozmowach dotyczących zagadnień i tekstów we współpracy z różnymi partnerami. Przestrzeganie ustalonych reguł w rozmowach. Stosowanie słów i zwrotów poznanych podczas rozmów, czytania, słuchania i reagowania na teksty</a:t>
            </a:r>
            <a:r>
              <a:rPr lang="en-US" sz="1600" dirty="0">
                <a:solidFill>
                  <a:srgbClr val="262626"/>
                </a:solidFill>
              </a:rPr>
              <a:t>.</a:t>
            </a: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B3D3BBA8-E2E4-CF45-BF72-B5B052BCB00C}"/>
              </a:ext>
            </a:extLst>
          </p:cNvPr>
          <p:cNvSpPr/>
          <p:nvPr/>
        </p:nvSpPr>
        <p:spPr>
          <a:xfrm>
            <a:off x="323618" y="4723242"/>
            <a:ext cx="3983339" cy="579116"/>
          </a:xfrm>
          <a:prstGeom prst="roundRect">
            <a:avLst/>
          </a:prstGeom>
          <a:solidFill>
            <a:srgbClr val="3AC69D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b="1" dirty="0">
                <a:solidFill>
                  <a:schemeClr val="bg1"/>
                </a:solidFill>
              </a:rPr>
              <a:t>Powiązanie z Celami zrównoważonego rozwoju</a:t>
            </a:r>
            <a:endParaRPr lang="x-none" sz="1600" b="1" dirty="0">
              <a:solidFill>
                <a:schemeClr val="bg1"/>
              </a:solidFill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279E0FEB-CD14-B84F-9CC0-A073E335659C}"/>
              </a:ext>
            </a:extLst>
          </p:cNvPr>
          <p:cNvSpPr/>
          <p:nvPr/>
        </p:nvSpPr>
        <p:spPr>
          <a:xfrm>
            <a:off x="506504" y="4715711"/>
            <a:ext cx="2099536" cy="4025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>
              <a:lnSpc>
                <a:spcPct val="120000"/>
              </a:lnSpc>
            </a:pPr>
            <a:endParaRPr lang="x-none" b="1" dirty="0">
              <a:solidFill>
                <a:schemeClr val="bg1"/>
              </a:solidFill>
            </a:endParaRP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650BA5B6-8EAD-5A45-94A6-2C8EA009B9C0}"/>
              </a:ext>
            </a:extLst>
          </p:cNvPr>
          <p:cNvSpPr/>
          <p:nvPr/>
        </p:nvSpPr>
        <p:spPr>
          <a:xfrm>
            <a:off x="2606040" y="185126"/>
            <a:ext cx="6979920" cy="994130"/>
          </a:xfrm>
          <a:prstGeom prst="roundRect">
            <a:avLst/>
          </a:prstGeom>
          <a:solidFill>
            <a:srgbClr val="3AC69D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A39FBF4C-9127-4740-A7DD-AB280895D434}"/>
              </a:ext>
            </a:extLst>
          </p:cNvPr>
          <p:cNvSpPr/>
          <p:nvPr/>
        </p:nvSpPr>
        <p:spPr>
          <a:xfrm>
            <a:off x="2606040" y="185126"/>
            <a:ext cx="6979920" cy="735320"/>
          </a:xfrm>
          <a:prstGeom prst="roundRect">
            <a:avLst/>
          </a:prstGeom>
          <a:solidFill>
            <a:srgbClr val="29C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EBFCA84-3E35-AA4F-B39D-FB84F113376F}"/>
              </a:ext>
            </a:extLst>
          </p:cNvPr>
          <p:cNvSpPr txBox="1"/>
          <p:nvPr/>
        </p:nvSpPr>
        <p:spPr>
          <a:xfrm>
            <a:off x="2794680" y="294106"/>
            <a:ext cx="679127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pl-PL" sz="2000" b="1" dirty="0">
                <a:solidFill>
                  <a:prstClr val="white"/>
                </a:solidFill>
              </a:rPr>
              <a:t>Przygotowanie do lekcji i powiązanie z programem nauczania</a:t>
            </a:r>
            <a:endParaRPr lang="en-US" sz="2000" b="1" dirty="0">
              <a:solidFill>
                <a:prstClr val="white"/>
              </a:solidFill>
            </a:endParaRPr>
          </a:p>
          <a:p>
            <a:pPr algn="ctr"/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C9CD571-A741-D540-AD6D-622A537A4DA6}"/>
              </a:ext>
            </a:extLst>
          </p:cNvPr>
          <p:cNvSpPr txBox="1"/>
          <p:nvPr/>
        </p:nvSpPr>
        <p:spPr>
          <a:xfrm>
            <a:off x="2794681" y="901959"/>
            <a:ext cx="66026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b="1" dirty="0">
                <a:solidFill>
                  <a:schemeClr val="bg1"/>
                </a:solidFill>
              </a:rPr>
              <a:t>Czas przygotowania: 10 - 15 minut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B9F30AD-9062-DCB7-0CB3-556D2B71DF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FEDE7-8061-9B4D-88A1-7EA83A94C31B}" type="slidenum">
              <a:rPr lang="x-none" smtClean="0"/>
              <a:t>3</a:t>
            </a:fld>
            <a:endParaRPr lang="x-none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1C0A40F-84CF-1BC0-5EA2-2B6E25B0FB51}"/>
              </a:ext>
            </a:extLst>
          </p:cNvPr>
          <p:cNvGrpSpPr/>
          <p:nvPr/>
        </p:nvGrpSpPr>
        <p:grpSpPr>
          <a:xfrm>
            <a:off x="4545447" y="4960490"/>
            <a:ext cx="6979920" cy="1490877"/>
            <a:chOff x="4790164" y="5101971"/>
            <a:chExt cx="6979920" cy="1490877"/>
          </a:xfrm>
        </p:grpSpPr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0E066E9E-557E-614F-BD62-A122C07587A2}"/>
                </a:ext>
              </a:extLst>
            </p:cNvPr>
            <p:cNvSpPr/>
            <p:nvPr/>
          </p:nvSpPr>
          <p:spPr>
            <a:xfrm>
              <a:off x="4790164" y="5162929"/>
              <a:ext cx="6979920" cy="1069167"/>
            </a:xfrm>
            <a:prstGeom prst="roundRect">
              <a:avLst/>
            </a:prstGeom>
            <a:solidFill>
              <a:srgbClr val="29C7F7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600" dirty="0">
                <a:solidFill>
                  <a:srgbClr val="29C7F7"/>
                </a:solidFill>
                <a:highlight>
                  <a:srgbClr val="29C7F7"/>
                </a:highlight>
              </a:endParaRPr>
            </a:p>
            <a:p>
              <a:pPr algn="ctr"/>
              <a:endParaRPr lang="x-none">
                <a:solidFill>
                  <a:srgbClr val="29C7F7"/>
                </a:solidFill>
                <a:highlight>
                  <a:srgbClr val="29C7F7"/>
                </a:highlight>
              </a:endParaRPr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5A0951B6-8286-F0B5-0565-C7A227408735}"/>
                </a:ext>
              </a:extLst>
            </p:cNvPr>
            <p:cNvSpPr/>
            <p:nvPr/>
          </p:nvSpPr>
          <p:spPr>
            <a:xfrm>
              <a:off x="4790164" y="5443839"/>
              <a:ext cx="6979920" cy="1149009"/>
            </a:xfrm>
            <a:prstGeom prst="roundRect">
              <a:avLst/>
            </a:prstGeom>
            <a:solidFill>
              <a:srgbClr val="3AC69D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pl-PL" sz="1400" b="1" dirty="0"/>
            </a:p>
            <a:p>
              <a:r>
                <a:rPr lang="pl-PL" sz="1400" b="1" dirty="0"/>
                <a:t>Konspekty są tak pomyślane, aby były elastyczne i pozwalały reagować na potrzeby ewoluujące podczas lekcji. Lekcje można edytować i dostosowywać do różnych indywidualnych kontekstów związanych z uczniami i środowiskiem lekcyjnym. Dostępna do pobrania jest wersja PowerPoint z instrukcjami dla nauczyciela oraz lekcja w formacie PDF do wydruku</a:t>
              </a:r>
              <a:r>
                <a:rPr lang="en-US" sz="1400" b="1" dirty="0"/>
                <a:t>. </a:t>
              </a:r>
            </a:p>
            <a:p>
              <a:pPr algn="ctr"/>
              <a:endParaRPr lang="x-none" sz="1600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F17D91F-2A88-3D0B-CCF0-B1CF83A53F1C}"/>
                </a:ext>
              </a:extLst>
            </p:cNvPr>
            <p:cNvSpPr txBox="1"/>
            <p:nvPr/>
          </p:nvSpPr>
          <p:spPr>
            <a:xfrm>
              <a:off x="6340717" y="5101971"/>
              <a:ext cx="48960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b="1" dirty="0">
                  <a:solidFill>
                    <a:schemeClr val="bg1"/>
                  </a:solidFill>
                </a:rPr>
                <a:t>Lekcja elastyczna, z możliwością dostosowania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5" name="Obraz 4">
            <a:extLst>
              <a:ext uri="{FF2B5EF4-FFF2-40B4-BE49-F238E27FC236}">
                <a16:creationId xmlns:a16="http://schemas.microsoft.com/office/drawing/2014/main" id="{2BF91E74-3AAB-D5D3-7E8F-7524B72200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4707" y="5309683"/>
            <a:ext cx="1061333" cy="1054939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8D3B22B7-B958-197D-D372-0311EFF65D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569" y="5311830"/>
            <a:ext cx="1045420" cy="1045420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E2D54583-941A-D23C-B1C4-4BE0E7D6B4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00976" y="5311830"/>
            <a:ext cx="1045420" cy="1050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1168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BC6657B-1248-6B4D-AE85-8670C18C8E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113"/>
            <a:ext cx="12192000" cy="6858000"/>
          </a:xfrm>
          <a:prstGeom prst="rect">
            <a:avLst/>
          </a:prstGeom>
        </p:spPr>
      </p:pic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F8A53F07-8687-3F40-9382-41085D07CD38}"/>
              </a:ext>
            </a:extLst>
          </p:cNvPr>
          <p:cNvSpPr/>
          <p:nvPr/>
        </p:nvSpPr>
        <p:spPr>
          <a:xfrm>
            <a:off x="2606040" y="185126"/>
            <a:ext cx="6979920" cy="991698"/>
          </a:xfrm>
          <a:prstGeom prst="roundRect">
            <a:avLst/>
          </a:prstGeom>
          <a:solidFill>
            <a:srgbClr val="3AC69D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6DE8D3A3-57EC-FF49-A6E8-ADD4234945CA}"/>
              </a:ext>
            </a:extLst>
          </p:cNvPr>
          <p:cNvSpPr/>
          <p:nvPr/>
        </p:nvSpPr>
        <p:spPr>
          <a:xfrm>
            <a:off x="2606040" y="185126"/>
            <a:ext cx="6979920" cy="735320"/>
          </a:xfrm>
          <a:prstGeom prst="roundRect">
            <a:avLst/>
          </a:prstGeom>
          <a:solidFill>
            <a:srgbClr val="29C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63938BB-E533-A545-8C65-E6C820BBFD6B}"/>
              </a:ext>
            </a:extLst>
          </p:cNvPr>
          <p:cNvSpPr txBox="1"/>
          <p:nvPr/>
        </p:nvSpPr>
        <p:spPr>
          <a:xfrm>
            <a:off x="2983322" y="294106"/>
            <a:ext cx="62253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bg1"/>
                </a:solidFill>
              </a:rPr>
              <a:t>Lekcja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1A8141C0-5C65-C54B-B99F-F7A3DD1C2725}"/>
              </a:ext>
            </a:extLst>
          </p:cNvPr>
          <p:cNvSpPr/>
          <p:nvPr/>
        </p:nvSpPr>
        <p:spPr>
          <a:xfrm>
            <a:off x="413972" y="1449128"/>
            <a:ext cx="389573" cy="389573"/>
          </a:xfrm>
          <a:prstGeom prst="ellipse">
            <a:avLst/>
          </a:prstGeom>
          <a:solidFill>
            <a:srgbClr val="3AC6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6DE15013-44B3-074B-97E9-A65290DF3E17}"/>
              </a:ext>
            </a:extLst>
          </p:cNvPr>
          <p:cNvSpPr/>
          <p:nvPr/>
        </p:nvSpPr>
        <p:spPr>
          <a:xfrm>
            <a:off x="360335" y="1449128"/>
            <a:ext cx="389573" cy="389573"/>
          </a:xfrm>
          <a:prstGeom prst="ellipse">
            <a:avLst/>
          </a:prstGeom>
          <a:solidFill>
            <a:srgbClr val="29C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D6C8663-DB1F-4247-809A-B287EA418546}"/>
              </a:ext>
            </a:extLst>
          </p:cNvPr>
          <p:cNvSpPr/>
          <p:nvPr/>
        </p:nvSpPr>
        <p:spPr>
          <a:xfrm>
            <a:off x="404919" y="1429076"/>
            <a:ext cx="301686" cy="4025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b="1" dirty="0">
                <a:solidFill>
                  <a:schemeClr val="bg1"/>
                </a:solidFill>
                <a:cs typeface="Arial" panose="020B0604020202020204" pitchFamily="34" charset="0"/>
              </a:rPr>
              <a:t>1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1FFE875-61C7-534D-980C-DC3A4B940AEB}"/>
              </a:ext>
            </a:extLst>
          </p:cNvPr>
          <p:cNvSpPr/>
          <p:nvPr/>
        </p:nvSpPr>
        <p:spPr>
          <a:xfrm>
            <a:off x="911773" y="1434348"/>
            <a:ext cx="10866255" cy="20497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>
              <a:lnSpc>
                <a:spcPct val="120000"/>
              </a:lnSpc>
              <a:tabLst>
                <a:tab pos="531813" algn="l"/>
              </a:tabLst>
            </a:pPr>
            <a:r>
              <a:rPr lang="pl-PL" sz="1600" b="1" dirty="0">
                <a:solidFill>
                  <a:srgbClr val="262626"/>
                </a:solidFill>
              </a:rPr>
              <a:t>Wprowadź uczniów w lekcję pytaniem, czy wiedzą, co się nadaje, a co się nie nadaje do recyklingu i przeprowadź ćwiczenie na przełamanie lodów</a:t>
            </a:r>
            <a:r>
              <a:rPr lang="en-US" sz="1600" b="1" dirty="0">
                <a:solidFill>
                  <a:srgbClr val="262626"/>
                </a:solidFill>
              </a:rPr>
              <a:t>. </a:t>
            </a:r>
            <a:r>
              <a:rPr lang="pl-PL" sz="1600" b="1" dirty="0">
                <a:solidFill>
                  <a:srgbClr val="262626"/>
                </a:solidFill>
              </a:rPr>
              <a:t>Wyświetl slajd „TAK/NIE” albo wydrukuj ten materiał</a:t>
            </a:r>
            <a:r>
              <a:rPr lang="en-US" sz="1600" b="1" dirty="0">
                <a:solidFill>
                  <a:srgbClr val="262626"/>
                </a:solidFill>
              </a:rPr>
              <a:t>.</a:t>
            </a:r>
          </a:p>
          <a:p>
            <a:pPr marL="285750" indent="-285750" algn="thaiDist">
              <a:lnSpc>
                <a:spcPct val="120000"/>
              </a:lnSpc>
              <a:buSzPct val="150000"/>
              <a:buFont typeface="Arial" panose="020B0604020202020204" pitchFamily="34" charset="0"/>
              <a:buChar char="•"/>
              <a:tabLst>
                <a:tab pos="531813" algn="l"/>
              </a:tabLst>
            </a:pPr>
            <a:r>
              <a:rPr lang="pl-PL" sz="1400" dirty="0"/>
              <a:t>Zainicjuj otwartą dyskusję na temat podstaw recyklingu</a:t>
            </a:r>
            <a:r>
              <a:rPr lang="en-US" sz="1400" dirty="0">
                <a:solidFill>
                  <a:srgbClr val="262626"/>
                </a:solidFill>
              </a:rPr>
              <a:t>. </a:t>
            </a:r>
          </a:p>
          <a:p>
            <a:pPr marL="285750" indent="-285750" algn="thaiDist">
              <a:lnSpc>
                <a:spcPct val="120000"/>
              </a:lnSpc>
              <a:buSzPct val="150000"/>
              <a:buFont typeface="Arial" panose="020B0604020202020204" pitchFamily="34" charset="0"/>
              <a:buChar char="•"/>
              <a:tabLst>
                <a:tab pos="531813" algn="l"/>
              </a:tabLst>
            </a:pPr>
            <a:r>
              <a:rPr lang="pl-PL" sz="1400" dirty="0">
                <a:solidFill>
                  <a:srgbClr val="262626"/>
                </a:solidFill>
              </a:rPr>
              <a:t>Czy stosujecie recykling</a:t>
            </a:r>
            <a:r>
              <a:rPr lang="en-US" sz="1400" dirty="0">
                <a:solidFill>
                  <a:srgbClr val="262626"/>
                </a:solidFill>
              </a:rPr>
              <a:t>?</a:t>
            </a:r>
          </a:p>
          <a:p>
            <a:pPr marL="285750" indent="-285750" algn="thaiDist">
              <a:lnSpc>
                <a:spcPct val="120000"/>
              </a:lnSpc>
              <a:buSzPct val="150000"/>
              <a:buFont typeface="Arial" panose="020B0604020202020204" pitchFamily="34" charset="0"/>
              <a:buChar char="•"/>
              <a:tabLst>
                <a:tab pos="531813" algn="l"/>
              </a:tabLst>
            </a:pPr>
            <a:r>
              <a:rPr lang="pl-PL" sz="1400" dirty="0">
                <a:solidFill>
                  <a:srgbClr val="262626"/>
                </a:solidFill>
              </a:rPr>
              <a:t>Co się nadaje do recyklingu</a:t>
            </a:r>
            <a:r>
              <a:rPr lang="en-US" sz="1400" dirty="0">
                <a:solidFill>
                  <a:srgbClr val="262626"/>
                </a:solidFill>
              </a:rPr>
              <a:t>? </a:t>
            </a:r>
          </a:p>
          <a:p>
            <a:pPr marL="285750" indent="-285750" algn="thaiDist">
              <a:lnSpc>
                <a:spcPct val="120000"/>
              </a:lnSpc>
              <a:buSzPct val="150000"/>
              <a:buFont typeface="Arial" panose="020B0604020202020204" pitchFamily="34" charset="0"/>
              <a:buChar char="•"/>
              <a:tabLst>
                <a:tab pos="531813" algn="l"/>
              </a:tabLst>
            </a:pPr>
            <a:r>
              <a:rPr lang="pl-PL" sz="1400" dirty="0">
                <a:solidFill>
                  <a:srgbClr val="262626"/>
                </a:solidFill>
              </a:rPr>
              <a:t>Co się nie nadaje do recyklingu</a:t>
            </a:r>
            <a:r>
              <a:rPr lang="en-US" sz="1400" dirty="0">
                <a:solidFill>
                  <a:srgbClr val="262626"/>
                </a:solidFill>
              </a:rPr>
              <a:t>? </a:t>
            </a:r>
          </a:p>
          <a:p>
            <a:pPr marL="285750" indent="-285750" algn="thaiDist">
              <a:lnSpc>
                <a:spcPct val="120000"/>
              </a:lnSpc>
              <a:buSzPct val="150000"/>
              <a:buFont typeface="Arial" panose="020B0604020202020204" pitchFamily="34" charset="0"/>
              <a:buChar char="•"/>
              <a:tabLst>
                <a:tab pos="531813" algn="l"/>
              </a:tabLst>
            </a:pPr>
            <a:r>
              <a:rPr lang="pl-PL" sz="1400" dirty="0">
                <a:solidFill>
                  <a:srgbClr val="262626"/>
                </a:solidFill>
              </a:rPr>
              <a:t>Poproś uczniów, żeby podali po kilka przykładów dla każdej z tych kategorii</a:t>
            </a:r>
            <a:r>
              <a:rPr lang="en-US" sz="1400" dirty="0">
                <a:solidFill>
                  <a:srgbClr val="262626"/>
                </a:solidFill>
              </a:rPr>
              <a:t>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3E38A4A-937F-F74F-A584-D7EB77830D3F}"/>
              </a:ext>
            </a:extLst>
          </p:cNvPr>
          <p:cNvSpPr txBox="1"/>
          <p:nvPr/>
        </p:nvSpPr>
        <p:spPr>
          <a:xfrm>
            <a:off x="2794681" y="901959"/>
            <a:ext cx="66026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b="1" dirty="0">
                <a:solidFill>
                  <a:schemeClr val="bg1"/>
                </a:solidFill>
              </a:rPr>
              <a:t>Czas trwania lekcji: 45 - 60 minut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D3C16D2-3D7B-DC40-88C7-DE4F305BF499}"/>
              </a:ext>
            </a:extLst>
          </p:cNvPr>
          <p:cNvSpPr/>
          <p:nvPr/>
        </p:nvSpPr>
        <p:spPr>
          <a:xfrm>
            <a:off x="413972" y="3769512"/>
            <a:ext cx="389573" cy="389573"/>
          </a:xfrm>
          <a:prstGeom prst="ellipse">
            <a:avLst/>
          </a:prstGeom>
          <a:solidFill>
            <a:srgbClr val="3AC6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9DAB2145-ECFA-6647-A9B6-729C703AD8DB}"/>
              </a:ext>
            </a:extLst>
          </p:cNvPr>
          <p:cNvSpPr/>
          <p:nvPr/>
        </p:nvSpPr>
        <p:spPr>
          <a:xfrm>
            <a:off x="360335" y="3769512"/>
            <a:ext cx="389573" cy="389573"/>
          </a:xfrm>
          <a:prstGeom prst="ellipse">
            <a:avLst/>
          </a:prstGeom>
          <a:solidFill>
            <a:srgbClr val="29C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D8FA13B-529B-584E-8CBD-62424A9A1833}"/>
              </a:ext>
            </a:extLst>
          </p:cNvPr>
          <p:cNvSpPr/>
          <p:nvPr/>
        </p:nvSpPr>
        <p:spPr>
          <a:xfrm>
            <a:off x="404919" y="3749460"/>
            <a:ext cx="301686" cy="4025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b="1" dirty="0">
                <a:solidFill>
                  <a:schemeClr val="bg1"/>
                </a:solidFill>
                <a:cs typeface="Arial" panose="020B0604020202020204" pitchFamily="34" charset="0"/>
              </a:rPr>
              <a:t>2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73AB73E-5603-9442-95D1-6001147EE36F}"/>
              </a:ext>
            </a:extLst>
          </p:cNvPr>
          <p:cNvSpPr/>
          <p:nvPr/>
        </p:nvSpPr>
        <p:spPr>
          <a:xfrm>
            <a:off x="911773" y="3740444"/>
            <a:ext cx="10866255" cy="6635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>
              <a:lnSpc>
                <a:spcPct val="120000"/>
              </a:lnSpc>
              <a:tabLst>
                <a:tab pos="531813" algn="l"/>
              </a:tabLst>
            </a:pPr>
            <a:r>
              <a:rPr lang="pl-PL" sz="1600" b="1" dirty="0">
                <a:solidFill>
                  <a:srgbClr val="262626"/>
                </a:solidFill>
              </a:rPr>
              <a:t>Wprowadź pojęcie przenikania śmieci i zainicjuj rozmowę o tym, w jaki sposób nasze śmieci mogą się przedostawać do oceanów, nawet jeśli nie mieszkamy nad morzem</a:t>
            </a:r>
            <a:r>
              <a:rPr lang="en-US" sz="1600" b="1" dirty="0">
                <a:solidFill>
                  <a:srgbClr val="262626"/>
                </a:solidFill>
              </a:rPr>
              <a:t>. </a:t>
            </a:r>
            <a:r>
              <a:rPr lang="pl-PL" sz="1600" dirty="0">
                <a:solidFill>
                  <a:srgbClr val="262626"/>
                </a:solidFill>
              </a:rPr>
              <a:t>Wyświetl slajdy, które wyjaśniają, jak śmieci dostają się z lądu do oceanów</a:t>
            </a:r>
            <a:r>
              <a:rPr lang="en-US" sz="1600" dirty="0">
                <a:solidFill>
                  <a:srgbClr val="262626"/>
                </a:solidFill>
              </a:rPr>
              <a:t>.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755BA79C-90D1-2146-A38F-4EEB52007357}"/>
              </a:ext>
            </a:extLst>
          </p:cNvPr>
          <p:cNvSpPr/>
          <p:nvPr/>
        </p:nvSpPr>
        <p:spPr>
          <a:xfrm>
            <a:off x="413972" y="5099582"/>
            <a:ext cx="389573" cy="389573"/>
          </a:xfrm>
          <a:prstGeom prst="ellipse">
            <a:avLst/>
          </a:prstGeom>
          <a:solidFill>
            <a:srgbClr val="3AC6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B4BFBE7D-8EB6-824A-8F39-97CD133462C3}"/>
              </a:ext>
            </a:extLst>
          </p:cNvPr>
          <p:cNvSpPr/>
          <p:nvPr/>
        </p:nvSpPr>
        <p:spPr>
          <a:xfrm>
            <a:off x="360335" y="5099582"/>
            <a:ext cx="389573" cy="389573"/>
          </a:xfrm>
          <a:prstGeom prst="ellipse">
            <a:avLst/>
          </a:prstGeom>
          <a:solidFill>
            <a:srgbClr val="29C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8EDCEFF-66E5-8941-B13E-98BF7B5FCB9C}"/>
              </a:ext>
            </a:extLst>
          </p:cNvPr>
          <p:cNvSpPr/>
          <p:nvPr/>
        </p:nvSpPr>
        <p:spPr>
          <a:xfrm>
            <a:off x="404919" y="5079530"/>
            <a:ext cx="301686" cy="4025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b="1" dirty="0">
                <a:solidFill>
                  <a:schemeClr val="bg1"/>
                </a:solidFill>
                <a:cs typeface="Arial" panose="020B0604020202020204" pitchFamily="34" charset="0"/>
              </a:rPr>
              <a:t>3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D06FA692-311E-A34B-B38F-5DAEF1E22289}"/>
              </a:ext>
            </a:extLst>
          </p:cNvPr>
          <p:cNvSpPr/>
          <p:nvPr/>
        </p:nvSpPr>
        <p:spPr>
          <a:xfrm>
            <a:off x="911773" y="5041938"/>
            <a:ext cx="10866255" cy="958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>
              <a:lnSpc>
                <a:spcPct val="120000"/>
              </a:lnSpc>
              <a:tabLst>
                <a:tab pos="531813" algn="l"/>
              </a:tabLst>
            </a:pPr>
            <a:r>
              <a:rPr lang="pl-PL" sz="1600" b="1" dirty="0">
                <a:solidFill>
                  <a:srgbClr val="262626"/>
                </a:solidFill>
              </a:rPr>
              <a:t>Powiedz uczniom, że będą tworzyć </a:t>
            </a:r>
            <a:r>
              <a:rPr lang="pl-PL" sz="1600" b="1" dirty="0" err="1">
                <a:solidFill>
                  <a:srgbClr val="262626"/>
                </a:solidFill>
              </a:rPr>
              <a:t>superbohatera</a:t>
            </a:r>
            <a:r>
              <a:rPr lang="pl-PL" sz="1600" b="1" dirty="0">
                <a:solidFill>
                  <a:srgbClr val="262626"/>
                </a:solidFill>
              </a:rPr>
              <a:t> – „bohatera recyklingu” i plakat z oficjalnym komunikatem, który zostanie wywieszony w szkole</a:t>
            </a:r>
            <a:r>
              <a:rPr lang="en-US" sz="1600" b="1" dirty="0">
                <a:solidFill>
                  <a:srgbClr val="262626"/>
                </a:solidFill>
              </a:rPr>
              <a:t>. </a:t>
            </a:r>
            <a:r>
              <a:rPr lang="pl-PL" sz="1600" dirty="0">
                <a:solidFill>
                  <a:srgbClr val="262626"/>
                </a:solidFill>
              </a:rPr>
              <a:t>Podziel klasę na grupy lub każ uczniom pracować indywidualnie i stworzyć szkolny komunikat, który zainspiruje ludzi i umożliwi im stosowanie recyklingu w szkole</a:t>
            </a:r>
            <a:r>
              <a:rPr lang="en-US" sz="1600" dirty="0">
                <a:solidFill>
                  <a:srgbClr val="262626"/>
                </a:solidFill>
              </a:rPr>
              <a:t>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F6C51AC-CD0C-40AE-C4F2-61B7C0BAA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FEDE7-8061-9B4D-88A1-7EA83A94C31B}" type="slidenum">
              <a:rPr lang="x-none" smtClean="0"/>
              <a:t>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6371955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2835E1B-68F1-2B46-95E2-12FDF3CFA7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878" y="-41497"/>
            <a:ext cx="12192000" cy="6858000"/>
          </a:xfrm>
          <a:prstGeom prst="rect">
            <a:avLst/>
          </a:prstGeom>
        </p:spPr>
      </p:pic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203DDFB3-6D59-A14A-BE61-EA5F497B703B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5</a:t>
            </a:fld>
            <a:endParaRPr lang="en-US"/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E1C58300-AB33-2949-B2B1-1F1E1662997D}"/>
              </a:ext>
            </a:extLst>
          </p:cNvPr>
          <p:cNvSpPr/>
          <p:nvPr/>
        </p:nvSpPr>
        <p:spPr>
          <a:xfrm>
            <a:off x="2606040" y="185126"/>
            <a:ext cx="6979920" cy="874017"/>
          </a:xfrm>
          <a:prstGeom prst="roundRect">
            <a:avLst/>
          </a:prstGeom>
          <a:solidFill>
            <a:srgbClr val="3AC69D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E23EAF2D-430A-3647-BA71-366646E5D4E6}"/>
              </a:ext>
            </a:extLst>
          </p:cNvPr>
          <p:cNvSpPr/>
          <p:nvPr/>
        </p:nvSpPr>
        <p:spPr>
          <a:xfrm>
            <a:off x="2606040" y="185126"/>
            <a:ext cx="6979920" cy="735320"/>
          </a:xfrm>
          <a:prstGeom prst="roundRect">
            <a:avLst/>
          </a:prstGeom>
          <a:solidFill>
            <a:srgbClr val="29C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90BB800-226F-CD4A-815D-DCCCEFEF61E4}"/>
              </a:ext>
            </a:extLst>
          </p:cNvPr>
          <p:cNvSpPr txBox="1"/>
          <p:nvPr/>
        </p:nvSpPr>
        <p:spPr>
          <a:xfrm>
            <a:off x="2357461" y="294106"/>
            <a:ext cx="74770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Przygotuj prezentację </a:t>
            </a: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PowerPoint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1DD8050-3094-B04D-A576-35FDCA5DC53A}"/>
              </a:ext>
            </a:extLst>
          </p:cNvPr>
          <p:cNvSpPr/>
          <p:nvPr/>
        </p:nvSpPr>
        <p:spPr>
          <a:xfrm>
            <a:off x="323616" y="1157454"/>
            <a:ext cx="11361877" cy="23969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>
              <a:lnSpc>
                <a:spcPct val="120000"/>
              </a:lnSpc>
              <a:buClr>
                <a:srgbClr val="3AC69D"/>
              </a:buClr>
              <a:buSzPct val="150000"/>
            </a:pPr>
            <a:r>
              <a:rPr lang="pl-PL" sz="1800" dirty="0">
                <a:solidFill>
                  <a:srgbClr val="2626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Gdy jesteś gotowy(a), aby zaprezentować lekcje uczniom, kliknij </a:t>
            </a:r>
            <a:r>
              <a:rPr lang="pl-PL" sz="1800" b="1" dirty="0">
                <a:solidFill>
                  <a:srgbClr val="2626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pokaz slajdów </a:t>
            </a:r>
            <a:r>
              <a:rPr lang="pl-PL" sz="1800" dirty="0">
                <a:solidFill>
                  <a:srgbClr val="2626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 góry paska menu, a następnie wybierz </a:t>
            </a:r>
            <a:r>
              <a:rPr lang="pl-PL" sz="1800" b="1" dirty="0">
                <a:solidFill>
                  <a:srgbClr val="2626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„Od początku”. </a:t>
            </a:r>
          </a:p>
          <a:p>
            <a:pPr algn="thaiDist">
              <a:lnSpc>
                <a:spcPct val="120000"/>
              </a:lnSpc>
              <a:buClr>
                <a:srgbClr val="3AC69D"/>
              </a:buClr>
              <a:buSzPct val="150000"/>
            </a:pPr>
            <a:endParaRPr lang="pl-PL" sz="1800" b="1" dirty="0">
              <a:solidFill>
                <a:srgbClr val="26262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thaiDist">
              <a:lnSpc>
                <a:spcPct val="120000"/>
              </a:lnSpc>
              <a:buClr>
                <a:srgbClr val="3AC69D"/>
              </a:buClr>
              <a:buSzPct val="150000"/>
            </a:pPr>
            <a:endParaRPr lang="pl-PL" sz="1800" b="1" dirty="0">
              <a:solidFill>
                <a:srgbClr val="26262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thaiDist">
              <a:lnSpc>
                <a:spcPct val="120000"/>
              </a:lnSpc>
              <a:buClr>
                <a:srgbClr val="3AC69D"/>
              </a:buClr>
              <a:buSzPct val="150000"/>
            </a:pPr>
            <a:r>
              <a:rPr lang="pl-PL" sz="1800" dirty="0">
                <a:solidFill>
                  <a:srgbClr val="2626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Następnie naprowadź kursor „myszy” na lewy, dolny róg prezentacji. </a:t>
            </a:r>
          </a:p>
          <a:p>
            <a:pPr algn="thaiDist">
              <a:lnSpc>
                <a:spcPct val="120000"/>
              </a:lnSpc>
              <a:buClr>
                <a:srgbClr val="3AC69D"/>
              </a:buClr>
              <a:buSzPct val="150000"/>
            </a:pPr>
            <a:r>
              <a:rPr lang="pl-PL" sz="1800" dirty="0">
                <a:solidFill>
                  <a:srgbClr val="2626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 rozwinięciu opcji zaznaczonej w zielonym kółku wybierz „Pokaż widok prezentera”. W widoku prezentera podczas prezentacji widzisz swoje notatki, a odbiorcy widzą tylko prezentację</a:t>
            </a:r>
            <a:r>
              <a:rPr lang="en-US" sz="1800" dirty="0">
                <a:solidFill>
                  <a:srgbClr val="2626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1800" b="1" dirty="0">
              <a:solidFill>
                <a:srgbClr val="26262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AE55B15-8C0F-384C-8C19-E0135F5D0E05}"/>
              </a:ext>
            </a:extLst>
          </p:cNvPr>
          <p:cNvSpPr/>
          <p:nvPr/>
        </p:nvSpPr>
        <p:spPr>
          <a:xfrm>
            <a:off x="228366" y="3551539"/>
            <a:ext cx="609268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>
              <a:lnSpc>
                <a:spcPct val="120000"/>
              </a:lnSpc>
              <a:buClr>
                <a:srgbClr val="3AC69D"/>
              </a:buClr>
              <a:buSzPct val="150000"/>
            </a:pPr>
            <a:r>
              <a:rPr lang="pl-PL" sz="1800" dirty="0">
                <a:solidFill>
                  <a:srgbClr val="2626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Notatki wyświetlają się w okienku po prawej stronie</a:t>
            </a:r>
            <a:r>
              <a:rPr lang="en-US" sz="1800" dirty="0">
                <a:solidFill>
                  <a:srgbClr val="2626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pl-PL" sz="1800" dirty="0">
                <a:solidFill>
                  <a:srgbClr val="2626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Tekst powinien się zawijać automatycznie, a w razie potrzeby wyświetla się pionowy pasek przewijania. Możesz też zmienić rozmiar tekstu w okienku notatek, używając dwóch przycisków w lewym dolnym rogu tego okienka</a:t>
            </a:r>
            <a:r>
              <a:rPr lang="en-US" sz="1800" dirty="0">
                <a:solidFill>
                  <a:srgbClr val="2626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en-US" sz="1800" b="1" dirty="0">
              <a:solidFill>
                <a:srgbClr val="26262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F82AD04-3FBD-C4CC-07E3-8DA745D79C82}"/>
              </a:ext>
            </a:extLst>
          </p:cNvPr>
          <p:cNvGrpSpPr/>
          <p:nvPr/>
        </p:nvGrpSpPr>
        <p:grpSpPr>
          <a:xfrm>
            <a:off x="838200" y="5248204"/>
            <a:ext cx="5346212" cy="1467026"/>
            <a:chOff x="4790164" y="5144469"/>
            <a:chExt cx="6979920" cy="1487643"/>
          </a:xfrm>
        </p:grpSpPr>
        <p:sp>
          <p:nvSpPr>
            <p:cNvPr id="25" name="Rounded Rectangle 24">
              <a:extLst>
                <a:ext uri="{FF2B5EF4-FFF2-40B4-BE49-F238E27FC236}">
                  <a16:creationId xmlns:a16="http://schemas.microsoft.com/office/drawing/2014/main" id="{847C55BC-B4BB-49DA-C4B7-A5AD5ACA7B93}"/>
                </a:ext>
              </a:extLst>
            </p:cNvPr>
            <p:cNvSpPr/>
            <p:nvPr/>
          </p:nvSpPr>
          <p:spPr>
            <a:xfrm>
              <a:off x="4790164" y="5162929"/>
              <a:ext cx="6979920" cy="1069167"/>
            </a:xfrm>
            <a:prstGeom prst="roundRect">
              <a:avLst/>
            </a:prstGeom>
            <a:solidFill>
              <a:srgbClr val="29C7F7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600" dirty="0">
                <a:solidFill>
                  <a:srgbClr val="29C7F7"/>
                </a:solidFill>
                <a:highlight>
                  <a:srgbClr val="29C7F7"/>
                </a:highlight>
              </a:endParaRPr>
            </a:p>
            <a:p>
              <a:pPr algn="ctr"/>
              <a:endParaRPr lang="x-none">
                <a:solidFill>
                  <a:srgbClr val="29C7F7"/>
                </a:solidFill>
                <a:highlight>
                  <a:srgbClr val="29C7F7"/>
                </a:highlight>
              </a:endParaRPr>
            </a:p>
          </p:txBody>
        </p:sp>
        <p:sp>
          <p:nvSpPr>
            <p:cNvPr id="26" name="Rounded Rectangle 25">
              <a:extLst>
                <a:ext uri="{FF2B5EF4-FFF2-40B4-BE49-F238E27FC236}">
                  <a16:creationId xmlns:a16="http://schemas.microsoft.com/office/drawing/2014/main" id="{3B869F95-CB7F-A28E-A53A-8FCA98029232}"/>
                </a:ext>
              </a:extLst>
            </p:cNvPr>
            <p:cNvSpPr/>
            <p:nvPr/>
          </p:nvSpPr>
          <p:spPr>
            <a:xfrm>
              <a:off x="4790164" y="5443839"/>
              <a:ext cx="6979920" cy="1188273"/>
            </a:xfrm>
            <a:prstGeom prst="roundRect">
              <a:avLst/>
            </a:prstGeom>
            <a:solidFill>
              <a:srgbClr val="3AC69D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600" dirty="0"/>
            </a:p>
            <a:p>
              <a:r>
                <a:rPr lang="pl-PL" sz="1200" b="1" dirty="0"/>
                <a:t>Konspekty są tak pomyślane, aby były elastyczne i pozwalały reagować na potrzeby, ewoluując podczas lekcji</a:t>
              </a:r>
              <a:r>
                <a:rPr lang="en-US" sz="1200" b="1" dirty="0"/>
                <a:t>. </a:t>
              </a:r>
              <a:r>
                <a:rPr lang="pl-PL" sz="1200" b="1" dirty="0"/>
                <a:t>Lekcje można edytować i dostosowywać do różnych indywidualnych kontekstów związanych z uczniami i środowiskiem lekcyjnym</a:t>
              </a:r>
              <a:r>
                <a:rPr lang="en-US" sz="1200" b="1" dirty="0"/>
                <a:t>. </a:t>
              </a:r>
              <a:r>
                <a:rPr lang="pl-PL" sz="1200" b="1" dirty="0"/>
                <a:t>Dostępna do pobrania jest wersja </a:t>
              </a:r>
              <a:r>
                <a:rPr lang="en-US" sz="1200" b="1" dirty="0"/>
                <a:t>PowerPoint </a:t>
              </a:r>
              <a:r>
                <a:rPr lang="pl-PL" sz="1200" b="1" dirty="0"/>
                <a:t>z instrukcjami dla nauczyciela oraz lekcja w formacie </a:t>
              </a:r>
              <a:r>
                <a:rPr lang="en-US" sz="1200" b="1" dirty="0"/>
                <a:t>PDF </a:t>
              </a:r>
              <a:r>
                <a:rPr lang="pl-PL" sz="1200" b="1" dirty="0"/>
                <a:t>do wydruku</a:t>
              </a:r>
              <a:r>
                <a:rPr lang="en-US" sz="1200" b="1" dirty="0"/>
                <a:t>. </a:t>
              </a:r>
            </a:p>
            <a:p>
              <a:pPr algn="ctr"/>
              <a:endParaRPr lang="x-none" dirty="0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01C31B22-B6D1-9508-6720-85A50E1CEDF8}"/>
                </a:ext>
              </a:extLst>
            </p:cNvPr>
            <p:cNvSpPr txBox="1"/>
            <p:nvPr/>
          </p:nvSpPr>
          <p:spPr>
            <a:xfrm>
              <a:off x="6200878" y="5144469"/>
              <a:ext cx="5017393" cy="2993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1200" b="1" dirty="0">
                  <a:solidFill>
                    <a:schemeClr val="bg1"/>
                  </a:solidFill>
                </a:rPr>
                <a:t>Lekcja elastyczna, z możliwością dostosowania</a:t>
              </a:r>
              <a:endParaRPr lang="en-US" sz="12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7" name="Obraz 6">
            <a:extLst>
              <a:ext uri="{FF2B5EF4-FFF2-40B4-BE49-F238E27FC236}">
                <a16:creationId xmlns:a16="http://schemas.microsoft.com/office/drawing/2014/main" id="{7B2CCEDC-823D-46D5-9DAE-A33BC2183A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714" y="1857727"/>
            <a:ext cx="6223183" cy="607262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D6A55A91-37B5-4991-B27D-B497D638E6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43750" y="1775798"/>
            <a:ext cx="2838450" cy="609600"/>
          </a:xfrm>
          <a:prstGeom prst="rect">
            <a:avLst/>
          </a:prstGeom>
        </p:spPr>
      </p:pic>
      <p:pic>
        <p:nvPicPr>
          <p:cNvPr id="23" name="Obraz 22">
            <a:extLst>
              <a:ext uri="{FF2B5EF4-FFF2-40B4-BE49-F238E27FC236}">
                <a16:creationId xmlns:a16="http://schemas.microsoft.com/office/drawing/2014/main" id="{DF8879D7-84F0-46C0-A943-38A9CCA48D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71796" y="3565629"/>
            <a:ext cx="5408132" cy="2951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6220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Google Shape;188;p6" descr="A picture containing text, peopl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BFEE5F5A-25FD-5F82-8489-0C37073A4BEF}"/>
              </a:ext>
            </a:extLst>
          </p:cNvPr>
          <p:cNvGrpSpPr/>
          <p:nvPr/>
        </p:nvGrpSpPr>
        <p:grpSpPr>
          <a:xfrm>
            <a:off x="1480707" y="5036833"/>
            <a:ext cx="3105179" cy="740506"/>
            <a:chOff x="1058928" y="327691"/>
            <a:chExt cx="3105179" cy="740506"/>
          </a:xfrm>
        </p:grpSpPr>
        <p:sp>
          <p:nvSpPr>
            <p:cNvPr id="189" name="Google Shape;189;p6"/>
            <p:cNvSpPr/>
            <p:nvPr/>
          </p:nvSpPr>
          <p:spPr>
            <a:xfrm>
              <a:off x="1058928" y="332877"/>
              <a:ext cx="3105179" cy="735320"/>
            </a:xfrm>
            <a:prstGeom prst="roundRect">
              <a:avLst>
                <a:gd name="adj" fmla="val 16667"/>
              </a:avLst>
            </a:prstGeom>
            <a:solidFill>
              <a:srgbClr val="29C7F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" name="Google Shape;191;p6"/>
            <p:cNvSpPr txBox="1"/>
            <p:nvPr/>
          </p:nvSpPr>
          <p:spPr>
            <a:xfrm>
              <a:off x="1527338" y="327691"/>
              <a:ext cx="2347803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l-PL" sz="4000" b="1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TAK</a:t>
              </a:r>
              <a:endParaRPr dirty="0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F992DF71-B608-D792-F5D7-801C52743482}"/>
              </a:ext>
            </a:extLst>
          </p:cNvPr>
          <p:cNvGrpSpPr/>
          <p:nvPr/>
        </p:nvGrpSpPr>
        <p:grpSpPr>
          <a:xfrm>
            <a:off x="7606116" y="5001675"/>
            <a:ext cx="3105179" cy="736434"/>
            <a:chOff x="7983908" y="313974"/>
            <a:chExt cx="3105179" cy="736434"/>
          </a:xfrm>
        </p:grpSpPr>
        <p:sp>
          <p:nvSpPr>
            <p:cNvPr id="190" name="Google Shape;190;p6"/>
            <p:cNvSpPr/>
            <p:nvPr/>
          </p:nvSpPr>
          <p:spPr>
            <a:xfrm>
              <a:off x="7983908" y="313974"/>
              <a:ext cx="3105179" cy="735320"/>
            </a:xfrm>
            <a:prstGeom prst="roundRect">
              <a:avLst>
                <a:gd name="adj" fmla="val 16667"/>
              </a:avLst>
            </a:prstGeom>
            <a:solidFill>
              <a:srgbClr val="3AC69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" name="Google Shape;192;p6"/>
            <p:cNvSpPr txBox="1"/>
            <p:nvPr/>
          </p:nvSpPr>
          <p:spPr>
            <a:xfrm>
              <a:off x="8362595" y="342522"/>
              <a:ext cx="2347803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l-PL" sz="4000" b="1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NIE</a:t>
              </a:r>
              <a:endParaRPr dirty="0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300C4D9E-9C72-04B3-A9C1-23B668CD9C93}"/>
              </a:ext>
            </a:extLst>
          </p:cNvPr>
          <p:cNvGrpSpPr/>
          <p:nvPr/>
        </p:nvGrpSpPr>
        <p:grpSpPr>
          <a:xfrm>
            <a:off x="220450" y="81404"/>
            <a:ext cx="1151888" cy="1797826"/>
            <a:chOff x="923533" y="1746170"/>
            <a:chExt cx="1431166" cy="2340400"/>
          </a:xfrm>
        </p:grpSpPr>
        <p:pic>
          <p:nvPicPr>
            <p:cNvPr id="196" name="Google Shape;196;p6" descr="A picture containing plastic, vessel, jar&#10;&#10;Description automatically generated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923533" y="1746170"/>
              <a:ext cx="1260257" cy="150894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7" name="Google Shape;197;p6"/>
            <p:cNvSpPr/>
            <p:nvPr/>
          </p:nvSpPr>
          <p:spPr>
            <a:xfrm>
              <a:off x="923533" y="3255614"/>
              <a:ext cx="1431166" cy="8309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l-PL" sz="2000" b="1" i="0" u="none" strike="noStrike" cap="none" dirty="0">
                  <a:solidFill>
                    <a:srgbClr val="262626"/>
                  </a:solidFill>
                  <a:latin typeface="Calibri"/>
                  <a:ea typeface="Calibri"/>
                  <a:cs typeface="Calibri"/>
                  <a:sym typeface="Calibri"/>
                </a:rPr>
                <a:t>Słoik szklany</a:t>
              </a:r>
              <a:endParaRPr sz="2000" b="0" i="0" u="none" strike="noStrike" cap="none" dirty="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2230F1C6-350D-5301-9B5E-02F5DE044A9F}"/>
              </a:ext>
            </a:extLst>
          </p:cNvPr>
          <p:cNvGrpSpPr/>
          <p:nvPr/>
        </p:nvGrpSpPr>
        <p:grpSpPr>
          <a:xfrm>
            <a:off x="1514279" y="60892"/>
            <a:ext cx="2347800" cy="2317792"/>
            <a:chOff x="2948176" y="1768789"/>
            <a:chExt cx="2347800" cy="2317792"/>
          </a:xfrm>
        </p:grpSpPr>
        <p:sp>
          <p:nvSpPr>
            <p:cNvPr id="199" name="Google Shape;199;p6"/>
            <p:cNvSpPr/>
            <p:nvPr/>
          </p:nvSpPr>
          <p:spPr>
            <a:xfrm>
              <a:off x="2948176" y="3255625"/>
              <a:ext cx="2347800" cy="8309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l-PL" sz="2000" b="1" dirty="0">
                  <a:solidFill>
                    <a:srgbClr val="262626"/>
                  </a:solidFill>
                  <a:latin typeface="Calibri"/>
                  <a:ea typeface="Calibri"/>
                  <a:cs typeface="Calibri"/>
                  <a:sym typeface="Calibri"/>
                </a:rPr>
                <a:t>Butelka z tworzywa </a:t>
              </a:r>
              <a:r>
                <a:rPr lang="en-US" sz="2000" b="1" dirty="0">
                  <a:solidFill>
                    <a:srgbClr val="262626"/>
                  </a:solidFill>
                  <a:latin typeface="Calibri"/>
                  <a:ea typeface="Calibri"/>
                  <a:cs typeface="Calibri"/>
                  <a:sym typeface="Calibri"/>
                </a:rPr>
                <a:t>PET</a:t>
              </a:r>
              <a:endParaRPr sz="2000" b="0" i="0" u="none" strike="noStrike" cap="none" dirty="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00" name="Google Shape;200;p6" descr="A bottle of water&#10;&#10;Description automatically generated with low confidence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355827" y="1768789"/>
              <a:ext cx="1341942" cy="170538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966CE7C-D288-247E-F77A-AC2123BC3BC4}"/>
              </a:ext>
            </a:extLst>
          </p:cNvPr>
          <p:cNvGrpSpPr/>
          <p:nvPr/>
        </p:nvGrpSpPr>
        <p:grpSpPr>
          <a:xfrm>
            <a:off x="4055384" y="-54765"/>
            <a:ext cx="1934828" cy="2080906"/>
            <a:chOff x="3193049" y="4171116"/>
            <a:chExt cx="1934828" cy="2080906"/>
          </a:xfrm>
        </p:grpSpPr>
        <p:sp>
          <p:nvSpPr>
            <p:cNvPr id="203" name="Google Shape;203;p6"/>
            <p:cNvSpPr/>
            <p:nvPr/>
          </p:nvSpPr>
          <p:spPr>
            <a:xfrm>
              <a:off x="3193049" y="5421066"/>
              <a:ext cx="1934828" cy="8309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l-PL" sz="2000" b="1" i="0" u="none" strike="noStrike" cap="none" dirty="0">
                  <a:solidFill>
                    <a:srgbClr val="262626"/>
                  </a:solidFill>
                  <a:latin typeface="Calibri"/>
                  <a:ea typeface="Calibri"/>
                  <a:cs typeface="Calibri"/>
                  <a:sym typeface="Calibri"/>
                </a:rPr>
                <a:t>Puszka metalowa</a:t>
              </a:r>
              <a:endParaRPr sz="2000" b="0" i="0" u="none" strike="noStrike" cap="none" dirty="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05" name="Google Shape;205;p6" descr="A close up of a roll of tape&#10;&#10;Description automatically generated with low confidence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3775065" y="4171116"/>
              <a:ext cx="648663" cy="122713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048E839F-74AD-D950-1C64-135F2AB78FAC}"/>
              </a:ext>
            </a:extLst>
          </p:cNvPr>
          <p:cNvGrpSpPr/>
          <p:nvPr/>
        </p:nvGrpSpPr>
        <p:grpSpPr>
          <a:xfrm>
            <a:off x="5033632" y="2010266"/>
            <a:ext cx="1958555" cy="2187034"/>
            <a:chOff x="488426" y="4064988"/>
            <a:chExt cx="1958555" cy="2187034"/>
          </a:xfrm>
        </p:grpSpPr>
        <p:sp>
          <p:nvSpPr>
            <p:cNvPr id="202" name="Google Shape;202;p6"/>
            <p:cNvSpPr/>
            <p:nvPr/>
          </p:nvSpPr>
          <p:spPr>
            <a:xfrm>
              <a:off x="671401" y="5421066"/>
              <a:ext cx="1775580" cy="8309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l-PL" sz="2000" b="1" i="0" u="none" strike="noStrike" cap="none" dirty="0">
                  <a:solidFill>
                    <a:srgbClr val="262626"/>
                  </a:solidFill>
                  <a:latin typeface="Calibri"/>
                  <a:ea typeface="Calibri"/>
                  <a:cs typeface="Calibri"/>
                  <a:sym typeface="Calibri"/>
                </a:rPr>
                <a:t>Pudełko z tektury</a:t>
              </a:r>
              <a:endParaRPr dirty="0"/>
            </a:p>
          </p:txBody>
        </p:sp>
        <p:pic>
          <p:nvPicPr>
            <p:cNvPr id="206" name="Google Shape;206;p6" descr="A picture containing box, stationary, container, envelope&#10;&#10;Description automatically generated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488426" y="4064988"/>
              <a:ext cx="1839065" cy="137470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3893B0B7-8AF8-C2DF-010F-C20754765E40}"/>
              </a:ext>
            </a:extLst>
          </p:cNvPr>
          <p:cNvGrpSpPr/>
          <p:nvPr/>
        </p:nvGrpSpPr>
        <p:grpSpPr>
          <a:xfrm>
            <a:off x="5494351" y="3866389"/>
            <a:ext cx="1766616" cy="1951876"/>
            <a:chOff x="6420868" y="1760417"/>
            <a:chExt cx="1680673" cy="1534980"/>
          </a:xfrm>
        </p:grpSpPr>
        <p:pic>
          <p:nvPicPr>
            <p:cNvPr id="208" name="Google Shape;208;p6" descr="A picture containing banana, indoor, yellow, half&#10;&#10;Description automatically generated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6506825" y="1760417"/>
              <a:ext cx="1477076" cy="105262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9" name="Google Shape;209;p6"/>
            <p:cNvSpPr/>
            <p:nvPr/>
          </p:nvSpPr>
          <p:spPr>
            <a:xfrm>
              <a:off x="6420868" y="2700012"/>
              <a:ext cx="1680673" cy="5953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l-PL" sz="1800" b="1" i="0" u="none" strike="noStrike" cap="none" dirty="0">
                  <a:solidFill>
                    <a:srgbClr val="262626"/>
                  </a:solidFill>
                  <a:latin typeface="Calibri"/>
                  <a:ea typeface="Calibri"/>
                  <a:cs typeface="Calibri"/>
                  <a:sym typeface="Calibri"/>
                </a:rPr>
                <a:t>Skórka od banana</a:t>
              </a:r>
              <a:endParaRPr sz="1800" b="0" i="0" u="none" strike="noStrike" cap="none" dirty="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0AC472EA-9BBB-E027-1EC6-466FC77F9AEB}"/>
              </a:ext>
            </a:extLst>
          </p:cNvPr>
          <p:cNvGrpSpPr/>
          <p:nvPr/>
        </p:nvGrpSpPr>
        <p:grpSpPr>
          <a:xfrm>
            <a:off x="10192079" y="582212"/>
            <a:ext cx="1680673" cy="1710934"/>
            <a:chOff x="8346482" y="1742833"/>
            <a:chExt cx="1680673" cy="1710934"/>
          </a:xfrm>
        </p:grpSpPr>
        <p:sp>
          <p:nvSpPr>
            <p:cNvPr id="211" name="Google Shape;211;p6"/>
            <p:cNvSpPr/>
            <p:nvPr/>
          </p:nvSpPr>
          <p:spPr>
            <a:xfrm>
              <a:off x="8346482" y="2696677"/>
              <a:ext cx="1680673" cy="7570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l-PL" sz="1800" b="1" i="0" u="none" strike="noStrike" cap="none" dirty="0">
                  <a:solidFill>
                    <a:srgbClr val="262626"/>
                  </a:solidFill>
                  <a:latin typeface="Calibri"/>
                  <a:ea typeface="Calibri"/>
                  <a:cs typeface="Calibri"/>
                  <a:sym typeface="Calibri"/>
                </a:rPr>
                <a:t>Brudna serwetka</a:t>
              </a:r>
              <a:endParaRPr sz="1800" b="0" i="0" u="none" strike="noStrike" cap="none" dirty="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12" name="Google Shape;212;p6" descr="A picture containing cloth, paper, indoor, bed&#10;&#10;Description automatically generated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8616966" y="1742833"/>
              <a:ext cx="1057548" cy="105262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D0B8B0A-67B6-3E05-21B6-0E977C8A77E3}"/>
              </a:ext>
            </a:extLst>
          </p:cNvPr>
          <p:cNvGrpSpPr/>
          <p:nvPr/>
        </p:nvGrpSpPr>
        <p:grpSpPr>
          <a:xfrm>
            <a:off x="7509510" y="268168"/>
            <a:ext cx="2037700" cy="1601183"/>
            <a:chOff x="6377570" y="3189531"/>
            <a:chExt cx="1680673" cy="1218676"/>
          </a:xfrm>
        </p:grpSpPr>
        <p:sp>
          <p:nvSpPr>
            <p:cNvPr id="217" name="Google Shape;217;p6"/>
            <p:cNvSpPr/>
            <p:nvPr/>
          </p:nvSpPr>
          <p:spPr>
            <a:xfrm>
              <a:off x="6377570" y="4084971"/>
              <a:ext cx="1680673" cy="3232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l-PL" sz="1800" b="1" i="0" u="none" strike="noStrike" cap="none" dirty="0">
                  <a:solidFill>
                    <a:srgbClr val="262626"/>
                  </a:solidFill>
                  <a:latin typeface="Calibri"/>
                  <a:ea typeface="Calibri"/>
                  <a:cs typeface="Calibri"/>
                  <a:sym typeface="Calibri"/>
                </a:rPr>
                <a:t>Żarówka</a:t>
              </a:r>
              <a:endParaRPr sz="1800" b="0" i="0" u="none" strike="noStrike" cap="none" dirty="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18" name="Google Shape;218;p6" descr="A picture containing cup, light, glass&#10;&#10;Description automatically generated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6914029" y="3189531"/>
              <a:ext cx="529129" cy="87912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4DC5EA0-C72D-0140-9EE2-A3E9249CE56A}"/>
              </a:ext>
            </a:extLst>
          </p:cNvPr>
          <p:cNvGrpSpPr/>
          <p:nvPr/>
        </p:nvGrpSpPr>
        <p:grpSpPr>
          <a:xfrm>
            <a:off x="3537082" y="1898987"/>
            <a:ext cx="1553584" cy="1441569"/>
            <a:chOff x="8347377" y="3141253"/>
            <a:chExt cx="1680673" cy="1235578"/>
          </a:xfrm>
        </p:grpSpPr>
        <p:pic>
          <p:nvPicPr>
            <p:cNvPr id="220" name="Google Shape;220;p6" descr="Calendar&#10;&#10;Description automatically generated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 rot="-419615">
              <a:off x="8449667" y="3141253"/>
              <a:ext cx="1381506" cy="108739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1" name="Google Shape;221;p6"/>
            <p:cNvSpPr/>
            <p:nvPr/>
          </p:nvSpPr>
          <p:spPr>
            <a:xfrm>
              <a:off x="8347377" y="4099719"/>
              <a:ext cx="1680673" cy="2771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l-PL" sz="1800" b="1" i="0" u="none" strike="noStrike" cap="none" dirty="0">
                  <a:solidFill>
                    <a:srgbClr val="262626"/>
                  </a:solidFill>
                  <a:latin typeface="Calibri"/>
                  <a:ea typeface="Calibri"/>
                  <a:cs typeface="Calibri"/>
                  <a:sym typeface="Calibri"/>
                </a:rPr>
                <a:t>Karton po soku</a:t>
              </a:r>
              <a:endParaRPr sz="1800" b="0" i="0" u="none" strike="noStrike" cap="none" dirty="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F46FF9F-94B0-2AEA-0BCA-E78E1E44E41D}"/>
              </a:ext>
            </a:extLst>
          </p:cNvPr>
          <p:cNvGrpSpPr/>
          <p:nvPr/>
        </p:nvGrpSpPr>
        <p:grpSpPr>
          <a:xfrm>
            <a:off x="8562866" y="2465105"/>
            <a:ext cx="1680673" cy="1292499"/>
            <a:chOff x="6365330" y="4619518"/>
            <a:chExt cx="1680673" cy="1292499"/>
          </a:xfrm>
        </p:grpSpPr>
        <p:pic>
          <p:nvPicPr>
            <p:cNvPr id="223" name="Google Shape;223;p6" descr="A picture containing toy&#10;&#10;Description automatically generated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6613205" y="4619518"/>
              <a:ext cx="1125056" cy="91337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4" name="Google Shape;224;p6"/>
            <p:cNvSpPr/>
            <p:nvPr/>
          </p:nvSpPr>
          <p:spPr>
            <a:xfrm>
              <a:off x="6365330" y="5487326"/>
              <a:ext cx="1680673" cy="42469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l-PL" sz="1800" b="1" i="0" u="none" strike="noStrike" cap="none" dirty="0">
                  <a:solidFill>
                    <a:srgbClr val="262626"/>
                  </a:solidFill>
                  <a:latin typeface="Calibri"/>
                  <a:ea typeface="Calibri"/>
                  <a:cs typeface="Calibri"/>
                  <a:sym typeface="Calibri"/>
                </a:rPr>
                <a:t>Zabawki</a:t>
              </a:r>
              <a:endParaRPr sz="1800" b="0" i="0" u="none" strike="noStrike" cap="none" dirty="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24E11D5-1FD4-C214-0EBD-302694DFD614}"/>
              </a:ext>
            </a:extLst>
          </p:cNvPr>
          <p:cNvGrpSpPr/>
          <p:nvPr/>
        </p:nvGrpSpPr>
        <p:grpSpPr>
          <a:xfrm>
            <a:off x="2134796" y="2157928"/>
            <a:ext cx="1680673" cy="1698092"/>
            <a:chOff x="8327554" y="4546324"/>
            <a:chExt cx="1680673" cy="1698092"/>
          </a:xfrm>
        </p:grpSpPr>
        <p:pic>
          <p:nvPicPr>
            <p:cNvPr id="226" name="Google Shape;226;p6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8622992" y="4546324"/>
              <a:ext cx="898830" cy="99989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7" name="Google Shape;227;p6"/>
            <p:cNvSpPr/>
            <p:nvPr/>
          </p:nvSpPr>
          <p:spPr>
            <a:xfrm>
              <a:off x="8327554" y="5487326"/>
              <a:ext cx="1680673" cy="7570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l-PL" sz="1800" b="1" i="0" u="none" strike="noStrike" cap="none" dirty="0">
                  <a:solidFill>
                    <a:srgbClr val="262626"/>
                  </a:solidFill>
                  <a:latin typeface="Calibri"/>
                  <a:ea typeface="Calibri"/>
                  <a:cs typeface="Calibri"/>
                  <a:sym typeface="Calibri"/>
                </a:rPr>
                <a:t>Torba plastikowa</a:t>
              </a:r>
              <a:endParaRPr sz="1800" b="0" i="0" u="none" strike="noStrike" cap="none" dirty="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C8FE6E0-7712-DD18-3415-CD204ED997F4}"/>
              </a:ext>
            </a:extLst>
          </p:cNvPr>
          <p:cNvGrpSpPr/>
          <p:nvPr/>
        </p:nvGrpSpPr>
        <p:grpSpPr>
          <a:xfrm>
            <a:off x="10653053" y="3077448"/>
            <a:ext cx="1594132" cy="1312694"/>
            <a:chOff x="10237173" y="4701929"/>
            <a:chExt cx="1680673" cy="1147076"/>
          </a:xfrm>
        </p:grpSpPr>
        <p:pic>
          <p:nvPicPr>
            <p:cNvPr id="229" name="Google Shape;229;p6" descr="A close-up of a sword&#10;&#10;Description automatically generated with low confidence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 rot="-996009" flipH="1">
              <a:off x="10454559" y="4701929"/>
              <a:ext cx="1025960" cy="77503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0" name="Google Shape;230;p6"/>
            <p:cNvSpPr/>
            <p:nvPr/>
          </p:nvSpPr>
          <p:spPr>
            <a:xfrm>
              <a:off x="10237173" y="5511982"/>
              <a:ext cx="1680673" cy="33702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l-PL" sz="1800" b="1" i="0" u="none" strike="noStrike" cap="none" dirty="0">
                  <a:solidFill>
                    <a:srgbClr val="262626"/>
                  </a:solidFill>
                  <a:latin typeface="Calibri"/>
                  <a:ea typeface="Calibri"/>
                  <a:cs typeface="Calibri"/>
                  <a:sym typeface="Calibri"/>
                </a:rPr>
                <a:t>Ołówek</a:t>
              </a:r>
              <a:endParaRPr sz="1800" b="0" i="0" u="none" strike="noStrike" cap="none" dirty="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8F2DFB0-355E-C9BE-0F5C-3332CCAA6048}"/>
              </a:ext>
            </a:extLst>
          </p:cNvPr>
          <p:cNvGrpSpPr/>
          <p:nvPr/>
        </p:nvGrpSpPr>
        <p:grpSpPr>
          <a:xfrm>
            <a:off x="6277684" y="1938362"/>
            <a:ext cx="2249385" cy="1589727"/>
            <a:chOff x="10256338" y="3269424"/>
            <a:chExt cx="1680673" cy="1132963"/>
          </a:xfrm>
        </p:grpSpPr>
        <p:pic>
          <p:nvPicPr>
            <p:cNvPr id="232" name="Google Shape;232;p6" descr="A pair of shoes&#10;&#10;Description automatically generated with low confidence"/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>
              <a:off x="10510259" y="3269424"/>
              <a:ext cx="1272277" cy="80662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3" name="Google Shape;233;p6"/>
            <p:cNvSpPr/>
            <p:nvPr/>
          </p:nvSpPr>
          <p:spPr>
            <a:xfrm>
              <a:off x="10256338" y="4099719"/>
              <a:ext cx="1680673" cy="30266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l-PL" sz="1800" b="1" i="0" u="none" strike="noStrike" cap="none" dirty="0">
                  <a:solidFill>
                    <a:srgbClr val="262626"/>
                  </a:solidFill>
                  <a:latin typeface="Calibri"/>
                  <a:ea typeface="Calibri"/>
                  <a:cs typeface="Calibri"/>
                  <a:sym typeface="Calibri"/>
                </a:rPr>
                <a:t>Buty</a:t>
              </a:r>
              <a:endParaRPr sz="1800" b="0" i="0" u="none" strike="noStrike" cap="none" dirty="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35" name="Google Shape;235;p6"/>
          <p:cNvSpPr txBox="1">
            <a:spLocks noGrp="1"/>
          </p:cNvSpPr>
          <p:nvPr>
            <p:ph type="sldNum" idx="12"/>
          </p:nvPr>
        </p:nvSpPr>
        <p:spPr>
          <a:xfrm>
            <a:off x="9042775" y="122425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1D67DB0-D495-B2B5-7AE3-E85F1ACDF64A}"/>
              </a:ext>
            </a:extLst>
          </p:cNvPr>
          <p:cNvGrpSpPr/>
          <p:nvPr/>
        </p:nvGrpSpPr>
        <p:grpSpPr>
          <a:xfrm>
            <a:off x="-135561" y="3130124"/>
            <a:ext cx="1502801" cy="1501978"/>
            <a:chOff x="10269241" y="1451979"/>
            <a:chExt cx="1680673" cy="1576710"/>
          </a:xfrm>
        </p:grpSpPr>
        <p:sp>
          <p:nvSpPr>
            <p:cNvPr id="50" name="Google Shape;188;p4">
              <a:extLst>
                <a:ext uri="{FF2B5EF4-FFF2-40B4-BE49-F238E27FC236}">
                  <a16:creationId xmlns:a16="http://schemas.microsoft.com/office/drawing/2014/main" id="{DA4964E3-8233-7F4C-9152-5806C7DCC220}"/>
                </a:ext>
              </a:extLst>
            </p:cNvPr>
            <p:cNvSpPr/>
            <p:nvPr/>
          </p:nvSpPr>
          <p:spPr>
            <a:xfrm>
              <a:off x="10269241" y="2696677"/>
              <a:ext cx="1680673" cy="3320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l-PL" sz="1800" b="1" i="0" u="none" strike="noStrike" cap="none" dirty="0">
                  <a:solidFill>
                    <a:srgbClr val="262626"/>
                  </a:solidFill>
                  <a:latin typeface="Calibri"/>
                  <a:ea typeface="Calibri"/>
                  <a:cs typeface="Calibri"/>
                  <a:sym typeface="Calibri"/>
                </a:rPr>
                <a:t>Wąż ogrodowy</a:t>
              </a:r>
              <a:endParaRPr sz="1800" b="0" i="0" u="none" strike="noStrike" cap="none" dirty="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51" name="Picture 50" descr="A picture containing cable, connector&#10;&#10;Description automatically generated">
              <a:extLst>
                <a:ext uri="{FF2B5EF4-FFF2-40B4-BE49-F238E27FC236}">
                  <a16:creationId xmlns:a16="http://schemas.microsoft.com/office/drawing/2014/main" id="{CC1B5C77-3E33-E34B-A12A-B6CCADC882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/>
            <a:srcRect r="3" b="-51"/>
            <a:stretch/>
          </p:blipFill>
          <p:spPr>
            <a:xfrm>
              <a:off x="10402520" y="1451979"/>
              <a:ext cx="1233132" cy="1334224"/>
            </a:xfrm>
            <a:prstGeom prst="rect">
              <a:avLst/>
            </a:prstGeom>
          </p:spPr>
        </p:pic>
      </p:grp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2AECF63-3EC9-1630-2215-F38BEAD39127}"/>
              </a:ext>
            </a:extLst>
          </p:cNvPr>
          <p:cNvCxnSpPr>
            <a:stCxn id="197" idx="0"/>
            <a:endCxn id="191" idx="0"/>
          </p:cNvCxnSpPr>
          <p:nvPr/>
        </p:nvCxnSpPr>
        <p:spPr>
          <a:xfrm>
            <a:off x="796394" y="1240914"/>
            <a:ext cx="2326625" cy="3795919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9B4BF6E-576F-9C9F-CF2A-15D5622B738F}"/>
              </a:ext>
            </a:extLst>
          </p:cNvPr>
          <p:cNvCxnSpPr>
            <a:cxnSpLocks/>
          </p:cNvCxnSpPr>
          <p:nvPr/>
        </p:nvCxnSpPr>
        <p:spPr>
          <a:xfrm>
            <a:off x="1685978" y="1824916"/>
            <a:ext cx="1437041" cy="3176759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D8A94CA-6471-CF03-6331-2558498EBF19}"/>
              </a:ext>
            </a:extLst>
          </p:cNvPr>
          <p:cNvCxnSpPr>
            <a:cxnSpLocks/>
          </p:cNvCxnSpPr>
          <p:nvPr/>
        </p:nvCxnSpPr>
        <p:spPr>
          <a:xfrm>
            <a:off x="7723370" y="3216655"/>
            <a:ext cx="1016623" cy="1988254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D606B969-57C3-B68B-4B68-2DE1B97ECC06}"/>
              </a:ext>
            </a:extLst>
          </p:cNvPr>
          <p:cNvCxnSpPr>
            <a:cxnSpLocks/>
            <a:stCxn id="203" idx="0"/>
          </p:cNvCxnSpPr>
          <p:nvPr/>
        </p:nvCxnSpPr>
        <p:spPr>
          <a:xfrm flipH="1">
            <a:off x="4257813" y="1195185"/>
            <a:ext cx="764985" cy="3835038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60014661-FEE0-E480-B333-C7B6C44CFD43}"/>
              </a:ext>
            </a:extLst>
          </p:cNvPr>
          <p:cNvCxnSpPr>
            <a:cxnSpLocks/>
            <a:stCxn id="217" idx="0"/>
          </p:cNvCxnSpPr>
          <p:nvPr/>
        </p:nvCxnSpPr>
        <p:spPr>
          <a:xfrm>
            <a:off x="8528360" y="1444661"/>
            <a:ext cx="347354" cy="3543989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CBB3022C-9A25-C78F-DF0B-B8564F25436E}"/>
              </a:ext>
            </a:extLst>
          </p:cNvPr>
          <p:cNvCxnSpPr>
            <a:cxnSpLocks/>
            <a:stCxn id="221" idx="2"/>
          </p:cNvCxnSpPr>
          <p:nvPr/>
        </p:nvCxnSpPr>
        <p:spPr>
          <a:xfrm flipH="1">
            <a:off x="3679082" y="3340556"/>
            <a:ext cx="634792" cy="1802951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2080FB93-0CC9-5581-65FE-22AC6F978E4F}"/>
              </a:ext>
            </a:extLst>
          </p:cNvPr>
          <p:cNvCxnSpPr>
            <a:cxnSpLocks/>
          </p:cNvCxnSpPr>
          <p:nvPr/>
        </p:nvCxnSpPr>
        <p:spPr>
          <a:xfrm flipH="1">
            <a:off x="9932883" y="1837576"/>
            <a:ext cx="744838" cy="3169467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24EDFFA5-F892-81FF-18C4-17607C1A43E8}"/>
              </a:ext>
            </a:extLst>
          </p:cNvPr>
          <p:cNvCxnSpPr>
            <a:cxnSpLocks/>
          </p:cNvCxnSpPr>
          <p:nvPr/>
        </p:nvCxnSpPr>
        <p:spPr>
          <a:xfrm flipH="1">
            <a:off x="4562092" y="5064369"/>
            <a:ext cx="1304472" cy="62903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219F4F4C-B22D-417B-9B76-04A1F10B9204}"/>
              </a:ext>
            </a:extLst>
          </p:cNvPr>
          <p:cNvCxnSpPr>
            <a:cxnSpLocks/>
          </p:cNvCxnSpPr>
          <p:nvPr/>
        </p:nvCxnSpPr>
        <p:spPr>
          <a:xfrm>
            <a:off x="1007998" y="4438453"/>
            <a:ext cx="1306080" cy="617188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D3D3E00F-907E-F87A-505F-39030A516D0E}"/>
              </a:ext>
            </a:extLst>
          </p:cNvPr>
          <p:cNvCxnSpPr>
            <a:cxnSpLocks/>
          </p:cNvCxnSpPr>
          <p:nvPr/>
        </p:nvCxnSpPr>
        <p:spPr>
          <a:xfrm flipH="1">
            <a:off x="4519246" y="3464905"/>
            <a:ext cx="1123809" cy="1599464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B1F74E43-7E1E-0A66-456F-30AF17D5FBF4}"/>
              </a:ext>
            </a:extLst>
          </p:cNvPr>
          <p:cNvCxnSpPr>
            <a:cxnSpLocks/>
            <a:stCxn id="224" idx="2"/>
            <a:endCxn id="192" idx="0"/>
          </p:cNvCxnSpPr>
          <p:nvPr/>
        </p:nvCxnSpPr>
        <p:spPr>
          <a:xfrm flipH="1">
            <a:off x="9158705" y="3757604"/>
            <a:ext cx="244498" cy="1272619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1FAAE419-834A-77B2-DE59-74929E98B7DF}"/>
              </a:ext>
            </a:extLst>
          </p:cNvPr>
          <p:cNvCxnSpPr>
            <a:cxnSpLocks/>
          </p:cNvCxnSpPr>
          <p:nvPr/>
        </p:nvCxnSpPr>
        <p:spPr>
          <a:xfrm>
            <a:off x="2966656" y="3484363"/>
            <a:ext cx="394065" cy="1571278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>
            <a:extLst>
              <a:ext uri="{FF2B5EF4-FFF2-40B4-BE49-F238E27FC236}">
                <a16:creationId xmlns:a16="http://schemas.microsoft.com/office/drawing/2014/main" id="{5CF5CC32-AAEB-B4A5-4B55-4A8FEEBDD6B1}"/>
              </a:ext>
            </a:extLst>
          </p:cNvPr>
          <p:cNvCxnSpPr>
            <a:cxnSpLocks/>
            <a:stCxn id="230" idx="2"/>
          </p:cNvCxnSpPr>
          <p:nvPr/>
        </p:nvCxnSpPr>
        <p:spPr>
          <a:xfrm flipH="1">
            <a:off x="10403538" y="4390142"/>
            <a:ext cx="1046581" cy="640081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9572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Google Shape;162;p4" descr="A picture containing text, peopl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769" y="7912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4"/>
          <p:cNvSpPr/>
          <p:nvPr/>
        </p:nvSpPr>
        <p:spPr>
          <a:xfrm>
            <a:off x="1148651" y="313974"/>
            <a:ext cx="3105179" cy="735320"/>
          </a:xfrm>
          <a:prstGeom prst="roundRect">
            <a:avLst>
              <a:gd name="adj" fmla="val 16667"/>
            </a:avLst>
          </a:prstGeom>
          <a:solidFill>
            <a:srgbClr val="29C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4" name="Google Shape;164;p4"/>
          <p:cNvSpPr/>
          <p:nvPr/>
        </p:nvSpPr>
        <p:spPr>
          <a:xfrm>
            <a:off x="7983908" y="313974"/>
            <a:ext cx="3105179" cy="735320"/>
          </a:xfrm>
          <a:prstGeom prst="roundRect">
            <a:avLst>
              <a:gd name="adj" fmla="val 16667"/>
            </a:avLst>
          </a:prstGeom>
          <a:solidFill>
            <a:srgbClr val="3AC69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5" name="Google Shape;165;p4"/>
          <p:cNvSpPr txBox="1"/>
          <p:nvPr/>
        </p:nvSpPr>
        <p:spPr>
          <a:xfrm>
            <a:off x="1527338" y="327691"/>
            <a:ext cx="2347803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40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TAK</a:t>
            </a:r>
            <a:endParaRPr dirty="0"/>
          </a:p>
        </p:txBody>
      </p:sp>
      <p:sp>
        <p:nvSpPr>
          <p:cNvPr id="166" name="Google Shape;166;p4"/>
          <p:cNvSpPr txBox="1"/>
          <p:nvPr/>
        </p:nvSpPr>
        <p:spPr>
          <a:xfrm>
            <a:off x="8362597" y="327691"/>
            <a:ext cx="2347803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40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NIE</a:t>
            </a:r>
            <a:endParaRPr dirty="0"/>
          </a:p>
        </p:txBody>
      </p:sp>
      <p:cxnSp>
        <p:nvCxnSpPr>
          <p:cNvPr id="167" name="Google Shape;167;p4"/>
          <p:cNvCxnSpPr/>
          <p:nvPr/>
        </p:nvCxnSpPr>
        <p:spPr>
          <a:xfrm>
            <a:off x="6159855" y="482968"/>
            <a:ext cx="0" cy="5205631"/>
          </a:xfrm>
          <a:prstGeom prst="straightConnector1">
            <a:avLst/>
          </a:prstGeom>
          <a:noFill/>
          <a:ln w="34925" cap="flat" cmpd="sng">
            <a:solidFill>
              <a:srgbClr val="262626"/>
            </a:solidFill>
            <a:prstDash val="dot"/>
            <a:miter lim="800000"/>
            <a:headEnd type="none" w="sm" len="sm"/>
            <a:tailEnd type="none" w="sm" len="sm"/>
          </a:ln>
        </p:spPr>
      </p:cxnSp>
      <p:sp>
        <p:nvSpPr>
          <p:cNvPr id="168" name="Google Shape;168;p4"/>
          <p:cNvSpPr/>
          <p:nvPr/>
        </p:nvSpPr>
        <p:spPr>
          <a:xfrm>
            <a:off x="556348" y="1144746"/>
            <a:ext cx="4289781" cy="5354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400" b="1" dirty="0">
                <a:solidFill>
                  <a:srgbClr val="29C7F7"/>
                </a:solidFill>
                <a:latin typeface="Calibri"/>
                <a:ea typeface="Calibri"/>
                <a:cs typeface="Calibri"/>
                <a:sym typeface="Calibri"/>
              </a:rPr>
              <a:t>Zawsze </a:t>
            </a:r>
            <a:r>
              <a:rPr lang="pl-PL" sz="2400" b="1" dirty="0" err="1">
                <a:solidFill>
                  <a:srgbClr val="29C7F7"/>
                </a:solidFill>
                <a:latin typeface="Calibri"/>
                <a:ea typeface="Calibri"/>
                <a:cs typeface="Calibri"/>
                <a:sym typeface="Calibri"/>
              </a:rPr>
              <a:t>recyklinguj</a:t>
            </a:r>
            <a:r>
              <a:rPr lang="en-US" sz="2400" b="0" i="0" u="none" strike="noStrike" cap="none" dirty="0">
                <a:solidFill>
                  <a:srgbClr val="29C7F7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endParaRPr sz="2400" b="0" i="0" u="none" strike="noStrike" cap="none" dirty="0">
              <a:solidFill>
                <a:srgbClr val="29C7F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" name="Google Shape;169;p4"/>
          <p:cNvSpPr/>
          <p:nvPr/>
        </p:nvSpPr>
        <p:spPr>
          <a:xfrm>
            <a:off x="7302314" y="1144745"/>
            <a:ext cx="4289781" cy="5354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400" b="1" i="0" u="none" strike="noStrike" cap="none" dirty="0">
                <a:solidFill>
                  <a:srgbClr val="3AC69D"/>
                </a:solidFill>
                <a:latin typeface="Calibri"/>
                <a:ea typeface="Calibri"/>
                <a:cs typeface="Calibri"/>
                <a:sym typeface="Calibri"/>
              </a:rPr>
              <a:t>Nigdy nie </a:t>
            </a:r>
            <a:r>
              <a:rPr lang="pl-PL" sz="2400" b="1" i="0" u="none" strike="noStrike" cap="none" dirty="0" err="1">
                <a:solidFill>
                  <a:srgbClr val="3AC69D"/>
                </a:solidFill>
                <a:latin typeface="Calibri"/>
                <a:ea typeface="Calibri"/>
                <a:cs typeface="Calibri"/>
                <a:sym typeface="Calibri"/>
              </a:rPr>
              <a:t>recyklinguj</a:t>
            </a:r>
            <a:r>
              <a:rPr lang="en-US" sz="2400" b="0" i="0" u="none" strike="noStrike" cap="none" dirty="0">
                <a:solidFill>
                  <a:srgbClr val="3AC69D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endParaRPr sz="2400" b="0" i="0" u="none" strike="noStrike" cap="none" dirty="0">
              <a:solidFill>
                <a:srgbClr val="3AC69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0" name="Google Shape;170;p4" descr="A picture containing plastic, vessel, jar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83775" y="1712964"/>
            <a:ext cx="1260257" cy="1508949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4"/>
          <p:cNvSpPr/>
          <p:nvPr/>
        </p:nvSpPr>
        <p:spPr>
          <a:xfrm>
            <a:off x="1066481" y="2824246"/>
            <a:ext cx="1431166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000" b="1" i="0" u="none" strike="noStrike" cap="none" dirty="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Słoik szklany</a:t>
            </a:r>
            <a:endParaRPr sz="2000" b="0" i="0" u="none" strike="noStrike" cap="none" dirty="0">
              <a:solidFill>
                <a:srgbClr val="26262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2" name="Google Shape;172;p4" descr="Icon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 r="14" b="29"/>
          <a:stretch/>
        </p:blipFill>
        <p:spPr>
          <a:xfrm>
            <a:off x="2837579" y="1627384"/>
            <a:ext cx="652787" cy="575205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4"/>
          <p:cNvSpPr/>
          <p:nvPr/>
        </p:nvSpPr>
        <p:spPr>
          <a:xfrm>
            <a:off x="3738024" y="3135542"/>
            <a:ext cx="2103201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000" b="1" dirty="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Butelka z tworzywa </a:t>
            </a:r>
            <a:r>
              <a:rPr lang="en-US" sz="2000" b="1" dirty="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PET</a:t>
            </a:r>
            <a:endParaRPr sz="2000" b="1" dirty="0">
              <a:solidFill>
                <a:srgbClr val="26262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 dirty="0">
              <a:solidFill>
                <a:srgbClr val="26262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4" name="Google Shape;174;p4" descr="A bottle of water&#10;&#10;Description automatically generated with low confidence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892968" y="1692848"/>
            <a:ext cx="1341942" cy="1705385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4"/>
          <p:cNvSpPr/>
          <p:nvPr/>
        </p:nvSpPr>
        <p:spPr>
          <a:xfrm>
            <a:off x="1029786" y="5051840"/>
            <a:ext cx="1775580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000" b="1" i="0" u="none" strike="noStrike" cap="none" dirty="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Pudełko z tektury</a:t>
            </a:r>
            <a:endParaRPr dirty="0"/>
          </a:p>
        </p:txBody>
      </p:sp>
      <p:sp>
        <p:nvSpPr>
          <p:cNvPr id="177" name="Google Shape;177;p4"/>
          <p:cNvSpPr/>
          <p:nvPr/>
        </p:nvSpPr>
        <p:spPr>
          <a:xfrm>
            <a:off x="3327291" y="5359619"/>
            <a:ext cx="1653079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000" b="1" dirty="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Puszka metalowa</a:t>
            </a:r>
            <a:endParaRPr sz="2000" b="0" i="0" u="none" strike="noStrike" cap="none" dirty="0">
              <a:solidFill>
                <a:srgbClr val="26262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9" name="Google Shape;179;p4" descr="A close up of a roll of tape&#10;&#10;Description automatically generated with low confidence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036644" y="4241656"/>
            <a:ext cx="648663" cy="1227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4" descr="A picture containing box, stationary, container, envelope&#10;&#10;Description automatically generated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214806" y="3986828"/>
            <a:ext cx="1736226" cy="1227135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4"/>
          <p:cNvSpPr/>
          <p:nvPr/>
        </p:nvSpPr>
        <p:spPr>
          <a:xfrm>
            <a:off x="8275963" y="3334697"/>
            <a:ext cx="1680673" cy="757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800" b="1" i="0" u="none" strike="noStrike" cap="none" dirty="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Brudna serwetka</a:t>
            </a:r>
            <a:endParaRPr sz="1800" b="0" i="0" u="none" strike="noStrike" cap="none" dirty="0">
              <a:solidFill>
                <a:srgbClr val="26262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6" name="Google Shape;186;p4" descr="A picture containing cloth, paper, indoor, bed&#10;&#10;Description automatically generated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518977" y="2297931"/>
            <a:ext cx="1057548" cy="10526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4" descr="Icon&#10;&#10;Description automatically generated"/>
          <p:cNvPicPr preferRelativeResize="0"/>
          <p:nvPr/>
        </p:nvPicPr>
        <p:blipFill rotWithShape="1">
          <a:blip r:embed="rId11">
            <a:alphaModFix/>
          </a:blip>
          <a:srcRect r="23" b="33"/>
          <a:stretch/>
        </p:blipFill>
        <p:spPr>
          <a:xfrm>
            <a:off x="9536497" y="2029705"/>
            <a:ext cx="583834" cy="565674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4"/>
          <p:cNvSpPr/>
          <p:nvPr/>
        </p:nvSpPr>
        <p:spPr>
          <a:xfrm>
            <a:off x="6552979" y="2844733"/>
            <a:ext cx="1680673" cy="424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800" b="1" i="0" u="none" strike="noStrike" cap="none" dirty="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Żarówka</a:t>
            </a:r>
            <a:endParaRPr sz="1800" b="0" i="0" u="none" strike="noStrike" cap="none" dirty="0">
              <a:solidFill>
                <a:srgbClr val="26262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2" name="Google Shape;192;p4" descr="A picture containing cup, light, glass&#10;&#10;Description automatically generated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037749" y="1968547"/>
            <a:ext cx="529129" cy="879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4" descr="Icon&#10;&#10;Description automatically generated"/>
          <p:cNvPicPr preferRelativeResize="0"/>
          <p:nvPr/>
        </p:nvPicPr>
        <p:blipFill rotWithShape="1">
          <a:blip r:embed="rId11">
            <a:alphaModFix/>
          </a:blip>
          <a:srcRect r="23" b="33"/>
          <a:stretch/>
        </p:blipFill>
        <p:spPr>
          <a:xfrm>
            <a:off x="7487594" y="1720918"/>
            <a:ext cx="583834" cy="565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4" descr="A picture containing toy&#10;&#10;Description automatically generated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6967889" y="4166013"/>
            <a:ext cx="1125056" cy="913373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4"/>
          <p:cNvSpPr/>
          <p:nvPr/>
        </p:nvSpPr>
        <p:spPr>
          <a:xfrm>
            <a:off x="6494776" y="5138061"/>
            <a:ext cx="1680673" cy="424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800" b="1" i="0" u="none" strike="noStrike" cap="none" dirty="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Zabawki</a:t>
            </a:r>
            <a:endParaRPr sz="1800" b="0" i="0" u="none" strike="noStrike" cap="none" dirty="0">
              <a:solidFill>
                <a:srgbClr val="26262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9" name="Google Shape;199;p4" descr="Icon&#10;&#10;Description automatically generated"/>
          <p:cNvPicPr preferRelativeResize="0"/>
          <p:nvPr/>
        </p:nvPicPr>
        <p:blipFill rotWithShape="1">
          <a:blip r:embed="rId11">
            <a:alphaModFix/>
          </a:blip>
          <a:srcRect r="23" b="33"/>
          <a:stretch/>
        </p:blipFill>
        <p:spPr>
          <a:xfrm>
            <a:off x="7902720" y="3751891"/>
            <a:ext cx="583834" cy="565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4" descr="A close-up of a sword&#10;&#10;Description automatically generated with low confidence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 rot="-996009" flipH="1">
            <a:off x="10174532" y="2415070"/>
            <a:ext cx="1025960" cy="775035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4"/>
          <p:cNvSpPr/>
          <p:nvPr/>
        </p:nvSpPr>
        <p:spPr>
          <a:xfrm>
            <a:off x="10339368" y="3093176"/>
            <a:ext cx="1680673" cy="424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800" b="1" i="0" u="none" strike="noStrike" cap="none" dirty="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Ołówek</a:t>
            </a:r>
            <a:endParaRPr sz="1800" b="0" i="0" u="none" strike="noStrike" cap="none" dirty="0">
              <a:solidFill>
                <a:srgbClr val="26262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5" name="Google Shape;205;p4" descr="Icon&#10;&#10;Description automatically generated"/>
          <p:cNvPicPr preferRelativeResize="0"/>
          <p:nvPr/>
        </p:nvPicPr>
        <p:blipFill rotWithShape="1">
          <a:blip r:embed="rId11">
            <a:alphaModFix/>
          </a:blip>
          <a:srcRect r="23" b="33"/>
          <a:stretch/>
        </p:blipFill>
        <p:spPr>
          <a:xfrm>
            <a:off x="11137851" y="1862554"/>
            <a:ext cx="583834" cy="565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4" descr="A pair of shoes&#10;&#10;Description automatically generated with low confidence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10438129" y="4046479"/>
            <a:ext cx="1272277" cy="806624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4"/>
          <p:cNvSpPr/>
          <p:nvPr/>
        </p:nvSpPr>
        <p:spPr>
          <a:xfrm>
            <a:off x="10459373" y="4702287"/>
            <a:ext cx="1680673" cy="424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800" b="1" i="0" u="none" strike="noStrike" cap="none" dirty="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Buty</a:t>
            </a:r>
            <a:endParaRPr sz="1800" b="0" i="0" u="none" strike="noStrike" cap="none" dirty="0">
              <a:solidFill>
                <a:srgbClr val="26262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8" name="Google Shape;208;p4" descr="Icon&#10;&#10;Description automatically generated"/>
          <p:cNvPicPr preferRelativeResize="0"/>
          <p:nvPr/>
        </p:nvPicPr>
        <p:blipFill rotWithShape="1">
          <a:blip r:embed="rId11">
            <a:alphaModFix/>
          </a:blip>
          <a:srcRect r="23" b="33"/>
          <a:stretch/>
        </p:blipFill>
        <p:spPr>
          <a:xfrm>
            <a:off x="11299709" y="3741895"/>
            <a:ext cx="583834" cy="565674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4"/>
          <p:cNvSpPr txBox="1">
            <a:spLocks noGrp="1"/>
          </p:cNvSpPr>
          <p:nvPr>
            <p:ph type="sldNum" idx="12"/>
          </p:nvPr>
        </p:nvSpPr>
        <p:spPr>
          <a:xfrm>
            <a:off x="9116300" y="94850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  <p:pic>
        <p:nvPicPr>
          <p:cNvPr id="2" name="Google Shape;172;p4" descr="Icon&#10;&#10;Description automatically generated">
            <a:extLst>
              <a:ext uri="{FF2B5EF4-FFF2-40B4-BE49-F238E27FC236}">
                <a16:creationId xmlns:a16="http://schemas.microsoft.com/office/drawing/2014/main" id="{E73B1CBF-6D68-956D-D9AC-F26339EB0DA8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r="14" b="29"/>
          <a:stretch/>
        </p:blipFill>
        <p:spPr>
          <a:xfrm>
            <a:off x="2716474" y="3781121"/>
            <a:ext cx="652787" cy="57520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72;p4" descr="Icon&#10;&#10;Description automatically generated">
            <a:extLst>
              <a:ext uri="{FF2B5EF4-FFF2-40B4-BE49-F238E27FC236}">
                <a16:creationId xmlns:a16="http://schemas.microsoft.com/office/drawing/2014/main" id="{7B6650AC-4C89-F689-E9D8-DBDE297CD29A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r="14" b="29"/>
          <a:stretch/>
        </p:blipFill>
        <p:spPr>
          <a:xfrm>
            <a:off x="4810176" y="1591097"/>
            <a:ext cx="652787" cy="57520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72;p4" descr="Icon&#10;&#10;Description automatically generated">
            <a:extLst>
              <a:ext uri="{FF2B5EF4-FFF2-40B4-BE49-F238E27FC236}">
                <a16:creationId xmlns:a16="http://schemas.microsoft.com/office/drawing/2014/main" id="{5EA70E89-0474-4B5B-A119-90F0A05AE86F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r="14" b="29"/>
          <a:stretch/>
        </p:blipFill>
        <p:spPr>
          <a:xfrm>
            <a:off x="4540526" y="4047494"/>
            <a:ext cx="652787" cy="5752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59397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10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1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10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1" grpId="0"/>
      <p:bldP spid="173" grpId="0"/>
      <p:bldP spid="176" grpId="0"/>
      <p:bldP spid="17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Google Shape;250;p9" descr="A picture containing text, peopl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9"/>
          <p:cNvSpPr txBox="1"/>
          <p:nvPr/>
        </p:nvSpPr>
        <p:spPr>
          <a:xfrm>
            <a:off x="548477" y="168433"/>
            <a:ext cx="1109504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4000" b="1" dirty="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Śmieci w oceanach</a:t>
            </a:r>
            <a:endParaRPr dirty="0"/>
          </a:p>
        </p:txBody>
      </p:sp>
      <p:pic>
        <p:nvPicPr>
          <p:cNvPr id="5" name="Picture 4" descr="A picture containing outdoor, sky, water, people&#10;&#10;Description automatically generated">
            <a:extLst>
              <a:ext uri="{FF2B5EF4-FFF2-40B4-BE49-F238E27FC236}">
                <a16:creationId xmlns:a16="http://schemas.microsoft.com/office/drawing/2014/main" id="{6E7D8C97-AD61-FC48-8D25-CFDF989199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477" y="1314362"/>
            <a:ext cx="4381332" cy="4182549"/>
          </a:xfrm>
          <a:prstGeom prst="rect">
            <a:avLst/>
          </a:prstGeom>
        </p:spPr>
      </p:pic>
      <p:pic>
        <p:nvPicPr>
          <p:cNvPr id="7" name="Picture 6" descr="A person surfing on a wave&#10;&#10;Description automatically generated with low confidence">
            <a:extLst>
              <a:ext uri="{FF2B5EF4-FFF2-40B4-BE49-F238E27FC236}">
                <a16:creationId xmlns:a16="http://schemas.microsoft.com/office/drawing/2014/main" id="{99413EA7-BD3C-434A-9981-B772C62A18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8836" y="1314361"/>
            <a:ext cx="6671466" cy="4186345"/>
          </a:xfrm>
          <a:prstGeom prst="rect">
            <a:avLst/>
          </a:prstGeom>
        </p:spPr>
      </p:pic>
      <p:pic>
        <p:nvPicPr>
          <p:cNvPr id="12" name="Picture 11" descr="Map&#10;&#10;Description automatically generated">
            <a:extLst>
              <a:ext uri="{FF2B5EF4-FFF2-40B4-BE49-F238E27FC236}">
                <a16:creationId xmlns:a16="http://schemas.microsoft.com/office/drawing/2014/main" id="{C07B9438-E149-DF49-8DF2-9A367E4777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1698" y="876319"/>
            <a:ext cx="11436871" cy="5038324"/>
          </a:xfrm>
          <a:prstGeom prst="rect">
            <a:avLst/>
          </a:prstGeom>
        </p:spPr>
      </p:pic>
      <p:pic>
        <p:nvPicPr>
          <p:cNvPr id="14" name="Picture 13" descr="A picture containing outdoor, sky, ground, water&#10;&#10;Description automatically generated">
            <a:extLst>
              <a:ext uri="{FF2B5EF4-FFF2-40B4-BE49-F238E27FC236}">
                <a16:creationId xmlns:a16="http://schemas.microsoft.com/office/drawing/2014/main" id="{6F0DBA80-0954-8D4D-87C6-F9F4D251457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96749" y="876319"/>
            <a:ext cx="6279937" cy="5038324"/>
          </a:xfrm>
          <a:prstGeom prst="rect">
            <a:avLst/>
          </a:prstGeom>
        </p:spPr>
      </p:pic>
      <p:pic>
        <p:nvPicPr>
          <p:cNvPr id="20" name="Picture 19" descr="A picture containing aircraft, airplane&#10;&#10;Description automatically generated">
            <a:extLst>
              <a:ext uri="{FF2B5EF4-FFF2-40B4-BE49-F238E27FC236}">
                <a16:creationId xmlns:a16="http://schemas.microsoft.com/office/drawing/2014/main" id="{D38FB304-4B62-274C-9BD5-247AC33BA6B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48613" y="2097156"/>
            <a:ext cx="3048000" cy="15367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653D19D-D8A2-D9A6-AEB0-4E620FC80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FEDE7-8061-9B4D-88A1-7EA83A94C31B}" type="slidenum">
              <a:rPr lang="x-none" smtClean="0"/>
              <a:t>8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356980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Google Shape;250;p9" descr="A picture containing text, peopl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9"/>
          <p:cNvSpPr txBox="1"/>
          <p:nvPr/>
        </p:nvSpPr>
        <p:spPr>
          <a:xfrm>
            <a:off x="883603" y="4780206"/>
            <a:ext cx="11308397" cy="18466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pl-PL" sz="3800" b="1" dirty="0">
                <a:solidFill>
                  <a:srgbClr val="29C7F7"/>
                </a:solidFill>
              </a:rPr>
              <a:t>Niemal połowa </a:t>
            </a:r>
            <a:r>
              <a:rPr lang="pl-PL" sz="3800" dirty="0"/>
              <a:t>żyjących na świecie żółwi zjadła kiedyś plastikowe śmieci</a:t>
            </a:r>
            <a:r>
              <a:rPr lang="en-US" sz="3800" dirty="0"/>
              <a:t>.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00" dirty="0"/>
          </a:p>
        </p:txBody>
      </p:sp>
      <p:pic>
        <p:nvPicPr>
          <p:cNvPr id="14" name="Google Shape;233;p7" descr="A picture containing text, basketball, sport&#10;&#10;Description automatically generated">
            <a:extLst>
              <a:ext uri="{FF2B5EF4-FFF2-40B4-BE49-F238E27FC236}">
                <a16:creationId xmlns:a16="http://schemas.microsoft.com/office/drawing/2014/main" id="{A769FF24-0694-5348-BDB3-309E23B529B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23680" y="136525"/>
            <a:ext cx="9744639" cy="562852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661FAA3-6AFF-8743-822C-5BD2BAEF02E9}"/>
              </a:ext>
            </a:extLst>
          </p:cNvPr>
          <p:cNvSpPr txBox="1"/>
          <p:nvPr/>
        </p:nvSpPr>
        <p:spPr>
          <a:xfrm>
            <a:off x="3291064" y="1265030"/>
            <a:ext cx="6493474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800" b="1" dirty="0">
                <a:solidFill>
                  <a:schemeClr val="bg1"/>
                </a:solidFill>
              </a:rPr>
              <a:t>How much ocean waste is mistakenly eaten by ocean animals?</a:t>
            </a:r>
          </a:p>
          <a:p>
            <a:endParaRPr lang="en-US" sz="4000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DDAACB1-C3FD-5D48-BFDC-C0B55889B5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13311" y="164811"/>
            <a:ext cx="7765376" cy="4659226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D56EC81-92E9-850A-E539-E786CF820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FEDE7-8061-9B4D-88A1-7EA83A94C31B}" type="slidenum">
              <a:rPr lang="x-none" smtClean="0"/>
              <a:t>9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443244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B13E1A2706926046992B4250558F01A5" ma:contentTypeVersion="12" ma:contentTypeDescription="Utwórz nowy dokument." ma:contentTypeScope="" ma:versionID="91f25869a802c7903a1cbabcce24e90d">
  <xsd:schema xmlns:xsd="http://www.w3.org/2001/XMLSchema" xmlns:xs="http://www.w3.org/2001/XMLSchema" xmlns:p="http://schemas.microsoft.com/office/2006/metadata/properties" xmlns:ns2="b3cf53fe-5709-4881-86bb-a98b574c97a7" xmlns:ns3="add40845-5173-4435-b647-193b811b2a3e" targetNamespace="http://schemas.microsoft.com/office/2006/metadata/properties" ma:root="true" ma:fieldsID="9fcf2155dfd89c352a8bdf69f3c9d1cd" ns2:_="" ns3:_="">
    <xsd:import namespace="b3cf53fe-5709-4881-86bb-a98b574c97a7"/>
    <xsd:import namespace="add40845-5173-4435-b647-193b811b2a3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3cf53fe-5709-4881-86bb-a98b574c97a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Tagi obrazów" ma:readOnly="false" ma:fieldId="{5cf76f15-5ced-4ddc-b409-7134ff3c332f}" ma:taxonomyMulti="true" ma:sspId="43890b14-0df8-462d-827d-ee3b8107f11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dd40845-5173-4435-b647-193b811b2a3e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d77e61f1-a9ac-4268-885e-d44bdb337131}" ma:internalName="TaxCatchAll" ma:showField="CatchAllData" ma:web="add40845-5173-4435-b647-193b811b2a3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Udostępniani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Udostępnione dla — szczegóły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zawartości"/>
        <xsd:element ref="dc:title" minOccurs="0" maxOccurs="1" ma:index="4" ma:displayName="Tytu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dd40845-5173-4435-b647-193b811b2a3e" xsi:nil="true"/>
    <lcf76f155ced4ddcb4097134ff3c332f xmlns="b3cf53fe-5709-4881-86bb-a98b574c97a7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2D47F4C-2305-4B90-8109-B6A2F232A66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3cf53fe-5709-4881-86bb-a98b574c97a7"/>
    <ds:schemaRef ds:uri="add40845-5173-4435-b647-193b811b2a3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8536C36-C30B-49E0-B22D-5A2BF71AE134}">
  <ds:schemaRefs>
    <ds:schemaRef ds:uri="http://schemas.microsoft.com/office/2006/metadata/properties"/>
    <ds:schemaRef ds:uri="http://schemas.microsoft.com/office/infopath/2007/PartnerControls"/>
    <ds:schemaRef ds:uri="add40845-5173-4435-b647-193b811b2a3e"/>
    <ds:schemaRef ds:uri="b3cf53fe-5709-4881-86bb-a98b574c97a7"/>
  </ds:schemaRefs>
</ds:datastoreItem>
</file>

<file path=customXml/itemProps3.xml><?xml version="1.0" encoding="utf-8"?>
<ds:datastoreItem xmlns:ds="http://schemas.openxmlformats.org/officeDocument/2006/customXml" ds:itemID="{746BA081-337C-422E-A4F4-7B3B359110E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45282</TotalTime>
  <Words>3263</Words>
  <Application>Microsoft Office PowerPoint</Application>
  <PresentationFormat>Widescreen</PresentationFormat>
  <Paragraphs>367</Paragraphs>
  <Slides>23</Slides>
  <Notes>23</Notes>
  <HiddenSlides>4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Calibri</vt:lpstr>
      <vt:lpstr>Comic Sans MS</vt:lpstr>
      <vt:lpstr>arial</vt:lpstr>
      <vt:lpstr>Calibri Light</vt:lpstr>
      <vt:lpstr>Arial Black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Supamith PONGPIPAT</dc:creator>
  <cp:lastModifiedBy>Panchica Koonchaimang</cp:lastModifiedBy>
  <cp:revision>164</cp:revision>
  <dcterms:created xsi:type="dcterms:W3CDTF">2022-01-20T09:13:45Z</dcterms:created>
  <dcterms:modified xsi:type="dcterms:W3CDTF">2023-05-02T01:43:57Z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14736402</vt:lpwstr>
  </property>
  <property fmtid="{D5CDD505-2E9C-101B-9397-08002B2CF9AE}" pid="3" name="NXPowerLiteSettings">
    <vt:lpwstr>F700052003A000</vt:lpwstr>
  </property>
  <property fmtid="{D5CDD505-2E9C-101B-9397-08002B2CF9AE}" pid="4" name="NXPowerLiteVersion">
    <vt:lpwstr>D9.1.2</vt:lpwstr>
  </property>
  <property fmtid="{D5CDD505-2E9C-101B-9397-08002B2CF9AE}" pid="5" name="ContentTypeId">
    <vt:lpwstr>0x010100B13E1A2706926046992B4250558F01A5</vt:lpwstr>
  </property>
</Properties>
</file>