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wav" ContentType="audio/x-wav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321" r:id="rId3"/>
    <p:sldId id="322" r:id="rId4"/>
    <p:sldId id="323" r:id="rId5"/>
    <p:sldId id="278" r:id="rId6"/>
    <p:sldId id="333" r:id="rId7"/>
    <p:sldId id="334" r:id="rId8"/>
    <p:sldId id="308" r:id="rId9"/>
    <p:sldId id="335" r:id="rId10"/>
    <p:sldId id="336" r:id="rId11"/>
    <p:sldId id="337" r:id="rId12"/>
    <p:sldId id="338" r:id="rId13"/>
    <p:sldId id="262" r:id="rId14"/>
    <p:sldId id="263" r:id="rId15"/>
    <p:sldId id="339" r:id="rId16"/>
    <p:sldId id="302" r:id="rId17"/>
    <p:sldId id="310" r:id="rId18"/>
    <p:sldId id="313" r:id="rId19"/>
    <p:sldId id="315" r:id="rId20"/>
    <p:sldId id="314" r:id="rId21"/>
    <p:sldId id="320" r:id="rId22"/>
    <p:sldId id="317" r:id="rId23"/>
    <p:sldId id="318" r:id="rId24"/>
    <p:sldId id="319" r:id="rId25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F351A5-9969-4DE4-F128-12D61F3F51B0}" name="Supamith PONGPIPAT" initials="SP" userId="S::supamith.p@live.ku.th::370ead78-5528-477a-b85b-5028b2837cfd" providerId="AD"/>
  <p188:author id="{7BEC6BC7-2CDD-469F-B8AB-69D73DE47363}" name="Panchica Koonchaimang" initials="PK" userId="S::panchica.k@indorama.net::013565c1-16ef-41bb-98d4-f724bc1deb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7"/>
    <a:srgbClr val="3AC69D"/>
    <a:srgbClr val="FFE300"/>
    <a:srgbClr val="262626"/>
    <a:srgbClr val="434444"/>
    <a:srgbClr val="FEEBCA"/>
    <a:srgbClr val="FFF7A7"/>
    <a:srgbClr val="68CDDA"/>
    <a:srgbClr val="60BBD0"/>
    <a:srgbClr val="5D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69384" autoAdjust="0"/>
  </p:normalViewPr>
  <p:slideViewPr>
    <p:cSldViewPr snapToGrid="0" snapToObjects="1">
      <p:cViewPr varScale="1">
        <p:scale>
          <a:sx n="69" d="100"/>
          <a:sy n="69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B08E-49FE-9B41-A970-922B7A72581F}" type="datetimeFigureOut">
              <a:rPr lang="x-none" smtClean="0"/>
              <a:t>2023-03-31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36C94-7932-4F42-B085-F387E238C9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09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ZMIEŃ SIĘ W BOHATERA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ZREDUKUJ DO ZERA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 bohatera recyklingu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3 Lekcja dla średnio zaawansowanych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810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 wyświetlania slajdu: </a:t>
            </a:r>
            <a:r>
              <a:rPr lang="en-US" b="1" dirty="0"/>
              <a:t>3-5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Śmieci gromadzące się w oceanach i na plażach spowodowały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globalny kryzys. W oceanach znajdują się miliardy kilogramów śmieci, które tworzą wirujące wyspy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utrzyma się obecne tempo, to do roku 2050 śmieci w morzach będą ważyć więcej niż wszystkie żyjące tam ryby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Zanieczyszczenie ma bezpośredni i zabójczy wpływ na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dziką przyrodę. Tysiące ptaków morskich, morskich żółwi, fok i innych morskich ssaków ginie co rok za sprawą zjedzenia śmieci albo zaplątania się w 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Śmieci w oceanach jest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 dużo, że zbierają się one wzdłuż wybrzeży i zbijają się w wielkie plamy pośrodku oceanu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Wielka plama śmieci na południowym Pacyfiku, zaznaczona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 kolorem czerwonym, to największe skupisko śmieci na świecie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dwa razy większa niż stan Teksas w USA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Powstała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skutek przedostawania się do oceanu śmieci wytworzonych przez ludzi, które następnie prądy oceaniczne spychają w wirujących kręgach na środek oceanu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Szacuje się, że śmieci zgromadzone w tej jednej plamie ważą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 metrycznych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czyli tyle co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dużych odrzutowców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jumbo je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b="1" dirty="0"/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Dlaczego</a:t>
            </a:r>
            <a:r>
              <a:rPr lang="pl-PL" b="0" baseline="0" dirty="0"/>
              <a:t> w oceanach jest tyle śmieci</a:t>
            </a:r>
            <a:r>
              <a:rPr lang="en-US" b="0" dirty="0"/>
              <a:t>?</a:t>
            </a:r>
          </a:p>
          <a:p>
            <a:r>
              <a:rPr lang="pl-PL" b="0" dirty="0"/>
              <a:t>Co sądzicie o plamie śmieci na Pacyfiku</a:t>
            </a:r>
            <a:r>
              <a:rPr lang="en-US" b="0" dirty="0"/>
              <a:t>?</a:t>
            </a:r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55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 wyświetlania slajdu: 3 minuty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uczniów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pl-PL" sz="1200" b="0" dirty="0">
                <a:solidFill>
                  <a:schemeClr val="bg1"/>
                </a:solidFill>
              </a:rPr>
              <a:t>Skoro aż</a:t>
            </a:r>
            <a:r>
              <a:rPr lang="pl-PL" sz="1200" b="0" baseline="0" dirty="0">
                <a:solidFill>
                  <a:schemeClr val="bg1"/>
                </a:solidFill>
              </a:rPr>
              <a:t> tyle śmieci przedostaje się do oceanów, jak sądzicie, ile śmieci zjadają przez pomyłkę morskie zwierzęta</a:t>
            </a:r>
            <a:r>
              <a:rPr lang="en-US" sz="1200" b="0" dirty="0">
                <a:solidFill>
                  <a:schemeClr val="bg1"/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badań wynika, że 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niemal połowa żyjących na świecie żółwi zjadła kiedyś śmieci wytworzone przez człowieka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pojawia się zdjęcie żółwia morskiego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uczniów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 żółwie morskie i inne morskie zwierzęta jedzą śmieci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Przyczyny są proste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unosząca się w wodzie torba foliowa może bardzo przypominać wyglądem meduzę, glony albo inne gatunki, z których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większości składa się dieta żółwi morskich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Śmieci w oceanach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zagrażają w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szystkim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gatunkom żółwi morskich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dirty="0"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3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</a:t>
            </a:r>
            <a:r>
              <a:rPr lang="pl-PL" b="1" baseline="0" dirty="0"/>
              <a:t> slajdu</a:t>
            </a:r>
            <a:r>
              <a:rPr lang="en-US" b="1" dirty="0"/>
              <a:t>: 3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endParaRPr lang="en-US" b="0" dirty="0"/>
          </a:p>
          <a:p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Zobaczmy, co jeszcze możemy podpowiedzieć </a:t>
            </a:r>
            <a:r>
              <a:rPr lang="pl-PL" b="0" baseline="0" dirty="0"/>
              <a:t>na temat recyklingu</a:t>
            </a:r>
            <a:r>
              <a:rPr lang="en-US" b="0" dirty="0"/>
              <a:t>.</a:t>
            </a:r>
            <a:endParaRPr lang="pl-PL" b="0" dirty="0"/>
          </a:p>
          <a:p>
            <a:r>
              <a:rPr lang="pl-PL" dirty="0"/>
              <a:t>Butelki z tworzywa </a:t>
            </a:r>
            <a:r>
              <a:rPr lang="en-US" dirty="0"/>
              <a:t>PET </a:t>
            </a:r>
            <a:r>
              <a:rPr lang="pl-PL" dirty="0"/>
              <a:t>w pełni nadają się do recyklingu</a:t>
            </a:r>
            <a:r>
              <a:rPr lang="en-US" dirty="0"/>
              <a:t>. </a:t>
            </a:r>
            <a:r>
              <a:rPr lang="pl-PL" dirty="0"/>
              <a:t>Na butelce</a:t>
            </a:r>
            <a:r>
              <a:rPr lang="pl-PL" baseline="0" dirty="0"/>
              <a:t> będzie się znajdować trójkąt z </a:t>
            </a:r>
            <a:r>
              <a:rPr lang="en-US" dirty="0"/>
              <a:t>3</a:t>
            </a:r>
            <a:r>
              <a:rPr lang="pl-PL" dirty="0"/>
              <a:t> strzałek z cyfrą</a:t>
            </a:r>
            <a:r>
              <a:rPr lang="pl-PL" baseline="0" dirty="0"/>
              <a:t> </a:t>
            </a:r>
            <a:r>
              <a:rPr lang="en-US" dirty="0"/>
              <a:t>1 </a:t>
            </a:r>
            <a:r>
              <a:rPr lang="pl-PL" dirty="0"/>
              <a:t>w środku</a:t>
            </a:r>
            <a:r>
              <a:rPr lang="en-US" dirty="0"/>
              <a:t>. </a:t>
            </a:r>
            <a:r>
              <a:rPr lang="pl-PL" dirty="0"/>
              <a:t>Cyfra ta mów</a:t>
            </a:r>
            <a:r>
              <a:rPr lang="pl-PL" baseline="0" dirty="0"/>
              <a:t>i nam, że tę butelkę należy oddać do recyklingu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pl-PL" dirty="0"/>
              <a:t>W zależności</a:t>
            </a:r>
            <a:r>
              <a:rPr lang="pl-PL" baseline="0" dirty="0"/>
              <a:t> od miejsca zamieszkania lokalne firmy recyklingowe będą mieć swoje zasady dotyczące tego, co mogą, a czego nie mogą przyjmować</a:t>
            </a:r>
            <a:r>
              <a:rPr lang="en-US" dirty="0"/>
              <a:t>. </a:t>
            </a:r>
            <a:r>
              <a:rPr lang="pl-PL" dirty="0"/>
              <a:t>Sprawdźcie</a:t>
            </a:r>
            <a:r>
              <a:rPr lang="pl-PL" baseline="0" dirty="0"/>
              <a:t>, co mówią lokalne przepisy o tym, co się nadaje do recyklingu</a:t>
            </a:r>
            <a:r>
              <a:rPr lang="en-US" dirty="0"/>
              <a:t>. </a:t>
            </a:r>
            <a:r>
              <a:rPr lang="pl-PL" dirty="0"/>
              <a:t>Bo jeśli nie będziecie wiedzieć,</a:t>
            </a:r>
            <a:r>
              <a:rPr lang="pl-PL" baseline="0" dirty="0"/>
              <a:t> co się nadaje do recyklingu, możecie zanieczyścić inne materiały potencjalnie zdatne do recyklingu i w efekcie żaden z nich nie trafi do obiegu wtórnego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dirty="0"/>
              <a:t>Czy widzieliście kiedyś</a:t>
            </a:r>
            <a:r>
              <a:rPr lang="pl-PL" baseline="0" dirty="0"/>
              <a:t> cyfrę </a:t>
            </a:r>
            <a:r>
              <a:rPr lang="en-US" dirty="0"/>
              <a:t>1 </a:t>
            </a:r>
            <a:r>
              <a:rPr lang="pl-PL" dirty="0"/>
              <a:t>na dnie butelki</a:t>
            </a:r>
            <a:r>
              <a:rPr lang="en-US" dirty="0"/>
              <a:t>? </a:t>
            </a:r>
            <a:r>
              <a:rPr lang="pl-PL" dirty="0"/>
              <a:t>Co zrobiliście</a:t>
            </a:r>
            <a:r>
              <a:rPr lang="pl-PL" baseline="0" dirty="0"/>
              <a:t> z taką butelką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4324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Ile rozróżniamy pojemników do sortowania odpadów?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10 razy, żeby wyświetlić poszczególne pojemniki i opisy.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Papier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Szkło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Metal i tworzywa sztuczne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l-PL" sz="11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Zmieszane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Macie może pomysł, co wyrzucamy do pojemnika oznaczonego jako „ odpady zmieszane”?</a:t>
            </a: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6 razy, żeby wyświetlić obrazek i 5 odpowiedzi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Opakowanie po dezodorancie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2.Brudny lub mokry papier i tektura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 Rozbity talerz ceramiczny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 Zużyte obuwie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5. Produkty higieniczne</a:t>
            </a:r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minuty)</a:t>
            </a:r>
            <a:endParaRPr lang="en-US" b="1" dirty="0"/>
          </a:p>
          <a:p>
            <a:endParaRPr lang="en-US" b="1" dirty="0"/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dirty="0"/>
              <a:t>Jaka jest główna przyczyna, która sprawia, że rzeczy przeznaczone</a:t>
            </a:r>
            <a:r>
              <a:rPr lang="pl-PL" baseline="0" dirty="0"/>
              <a:t> do recyklingu mogą zostać zanieczyszczone i nie zostaną odebrane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r>
              <a:rPr lang="pl-PL" dirty="0"/>
              <a:t>Kiedy </a:t>
            </a:r>
            <a:r>
              <a:rPr lang="pl-PL" baseline="0" dirty="0"/>
              <a:t>do pojemnika do recyklingu wyrzuca się żywność albo umieszcza tam rzeczy, które się nadają do recyklingu, jak na przykład pudełko po pizzy, w którym został tłuszcz i ser, jest ono zanieczyszczone i nie nadaje się ona do recyklingu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887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(Slide duration: 3 minutes)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9103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dirty="0"/>
              <a:t>Zadanie </a:t>
            </a:r>
            <a:r>
              <a:rPr lang="pl-PL" b="0" baseline="0" dirty="0"/>
              <a:t>będzie polegało na stworzeniu historii o bohaterze recyklingu. Żeby wzbogacić swoją historię, uczniowie wykorzystają ciekawostki i porady dotyczące recyklingu</a:t>
            </a:r>
            <a:r>
              <a:rPr lang="en-US" b="0" dirty="0"/>
              <a:t>. </a:t>
            </a:r>
            <a:r>
              <a:rPr lang="pl-PL" b="0" dirty="0"/>
              <a:t>Wskaż </a:t>
            </a:r>
            <a:r>
              <a:rPr lang="pl-PL" b="0" baseline="0" dirty="0"/>
              <a:t>uczniom, żeby swoją historią zachęcali innych uczniów do recyklingu</a:t>
            </a:r>
            <a:r>
              <a:rPr lang="en-US" b="0" dirty="0"/>
              <a:t>. </a:t>
            </a:r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minut)</a:t>
            </a:r>
          </a:p>
          <a:p>
            <a:endParaRPr lang="en-US" b="1" dirty="0"/>
          </a:p>
          <a:p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r>
              <a:rPr lang="pl-PL" dirty="0"/>
              <a:t>Powiedz</a:t>
            </a:r>
            <a:r>
              <a:rPr lang="pl-PL" baseline="0" dirty="0"/>
              <a:t> uczniom, że teraz wykorzystają zdobyte informacje i stworzą historię o swoim bohaterze recyklingu z przekazem, który zachęci innych do zmiany postępowania</a:t>
            </a:r>
            <a:r>
              <a:rPr lang="en-US" dirty="0"/>
              <a:t>. </a:t>
            </a:r>
            <a:r>
              <a:rPr lang="pl-PL" dirty="0"/>
              <a:t>Przy</a:t>
            </a:r>
            <a:r>
              <a:rPr lang="pl-PL" baseline="0" dirty="0"/>
              <a:t> </a:t>
            </a:r>
            <a:r>
              <a:rPr lang="pl-PL" dirty="0"/>
              <a:t>konstruowaniu</a:t>
            </a:r>
            <a:r>
              <a:rPr lang="pl-PL" baseline="0" dirty="0"/>
              <a:t> historii trzeba będzie uwzględnić </a:t>
            </a:r>
            <a:r>
              <a:rPr lang="en-US" dirty="0"/>
              <a:t>4 </a:t>
            </a:r>
            <a:r>
              <a:rPr lang="pl-PL" dirty="0"/>
              <a:t>główne aspekty</a:t>
            </a:r>
            <a:r>
              <a:rPr lang="en-US" dirty="0"/>
              <a:t>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pl-PL" b="1" dirty="0"/>
              <a:t>Scena</a:t>
            </a:r>
            <a:r>
              <a:rPr lang="en-US" dirty="0"/>
              <a:t>: </a:t>
            </a:r>
            <a:r>
              <a:rPr lang="pl-PL" dirty="0"/>
              <a:t>Określcie</a:t>
            </a:r>
            <a:r>
              <a:rPr lang="pl-PL" baseline="0" dirty="0"/>
              <a:t> postacie, miejsce, czas i inne szczegóły wprowadzające w historię, żeby odbiorcy poznali jej kontekst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b="1" dirty="0"/>
              <a:t>Dialog</a:t>
            </a:r>
            <a:r>
              <a:rPr lang="pl-PL" b="1" dirty="0"/>
              <a:t>i</a:t>
            </a:r>
            <a:r>
              <a:rPr lang="en-US" dirty="0"/>
              <a:t>: </a:t>
            </a:r>
            <a:r>
              <a:rPr lang="pl-PL" dirty="0"/>
              <a:t>To rozmowa pomiędzy</a:t>
            </a:r>
            <a:r>
              <a:rPr lang="pl-PL" baseline="0" dirty="0"/>
              <a:t> postaciami i możecie zaznaczyć, kiedy  i co postacie mówią, przy pomocy „cudzysłowów” [dosł. „nawiasów” – przyp. tłum.]. Przykład</a:t>
            </a:r>
            <a:r>
              <a:rPr lang="en-US" dirty="0"/>
              <a:t>: </a:t>
            </a:r>
            <a:r>
              <a:rPr lang="pl-PL" dirty="0"/>
              <a:t>„Uwielbiam recykling” powiedział Boguś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pl-PL" b="1" dirty="0"/>
              <a:t>Postacie</a:t>
            </a:r>
            <a:r>
              <a:rPr lang="en-US" dirty="0"/>
              <a:t>: </a:t>
            </a:r>
            <a:r>
              <a:rPr lang="pl-PL" dirty="0"/>
              <a:t>Kto</a:t>
            </a:r>
            <a:r>
              <a:rPr lang="pl-PL" baseline="0" dirty="0"/>
              <a:t> bierze udział w waszej historii</a:t>
            </a:r>
            <a:r>
              <a:rPr lang="en-US" dirty="0"/>
              <a:t>? </a:t>
            </a:r>
            <a:r>
              <a:rPr lang="pl-PL" dirty="0"/>
              <a:t>Główną</a:t>
            </a:r>
            <a:r>
              <a:rPr lang="pl-PL" baseline="0" dirty="0"/>
              <a:t> postacią będzie bohater recyklingu, ale może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też jakiś czarny charakter</a:t>
            </a:r>
            <a:r>
              <a:rPr lang="pl-PL" baseline="0" dirty="0"/>
              <a:t>, który chce, żeby recykling zniknął, albo pomocnik, jak </a:t>
            </a:r>
            <a:r>
              <a:rPr lang="en-US" dirty="0"/>
              <a:t>Batman </a:t>
            </a:r>
            <a:r>
              <a:rPr lang="pl-PL" dirty="0"/>
              <a:t>i </a:t>
            </a:r>
            <a:r>
              <a:rPr lang="en-US" dirty="0"/>
              <a:t>Robin</a:t>
            </a:r>
            <a:r>
              <a:rPr lang="pl-PL" dirty="0"/>
              <a:t>, który pomoże ocalić świat</a:t>
            </a:r>
            <a:r>
              <a:rPr lang="en-US" dirty="0"/>
              <a:t>. </a:t>
            </a:r>
            <a:r>
              <a:rPr lang="pl-PL" dirty="0"/>
              <a:t>Stwórzcie kilka postaci, żeby wasza historia była ciekawsza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pl-PL" b="1" dirty="0"/>
              <a:t>Główny przekaz</a:t>
            </a:r>
            <a:r>
              <a:rPr lang="en-US" b="1" dirty="0"/>
              <a:t>: </a:t>
            </a:r>
            <a:r>
              <a:rPr lang="pl-PL" b="0" dirty="0"/>
              <a:t>Nie</a:t>
            </a:r>
            <a:r>
              <a:rPr lang="pl-PL" b="0" baseline="0" dirty="0"/>
              <a:t> potrzeba skomplikowanego przekazu, niech będzie prosty</a:t>
            </a:r>
            <a:r>
              <a:rPr lang="en-US" b="0" dirty="0"/>
              <a:t>. </a:t>
            </a:r>
            <a:r>
              <a:rPr lang="pl-PL" b="0" dirty="0"/>
              <a:t>Ale poprzyjcie</a:t>
            </a:r>
            <a:r>
              <a:rPr lang="pl-PL" b="0" baseline="0" dirty="0"/>
              <a:t> główny przekaz faktami i danymi, które go wzmocnią</a:t>
            </a:r>
            <a:r>
              <a:rPr lang="en-US" b="0" dirty="0"/>
              <a:t>. </a:t>
            </a:r>
            <a:r>
              <a:rPr lang="pl-PL" b="0" dirty="0"/>
              <a:t>Przykład</a:t>
            </a:r>
            <a:r>
              <a:rPr lang="en-US" b="0" dirty="0"/>
              <a:t>: </a:t>
            </a:r>
            <a:r>
              <a:rPr lang="pl-PL" b="0" dirty="0"/>
              <a:t>Stosuj dobre</a:t>
            </a:r>
            <a:r>
              <a:rPr lang="pl-PL" b="0" baseline="0" dirty="0"/>
              <a:t> praktyki recyklingowe, żeby plastik nie trafiał do oceanów</a:t>
            </a:r>
            <a:r>
              <a:rPr lang="en-US" b="0" dirty="0"/>
              <a:t>.</a:t>
            </a:r>
          </a:p>
          <a:p>
            <a:pPr marL="228600" indent="-228600">
              <a:buAutoNum type="arabicPeriod"/>
            </a:pPr>
            <a:r>
              <a:rPr lang="pl-PL" b="1" dirty="0"/>
              <a:t>Tytuł</a:t>
            </a:r>
            <a:r>
              <a:rPr lang="en-US" b="0" dirty="0"/>
              <a:t>: </a:t>
            </a:r>
            <a:r>
              <a:rPr lang="pl-PL" b="0" dirty="0"/>
              <a:t>Przeanalizujcie</a:t>
            </a:r>
            <a:r>
              <a:rPr lang="pl-PL" b="0" baseline="0" dirty="0"/>
              <a:t> tytuły filmów o </a:t>
            </a:r>
            <a:r>
              <a:rPr lang="pl-PL" b="0" baseline="0" dirty="0" err="1"/>
              <a:t>superbohaterach</a:t>
            </a:r>
            <a:r>
              <a:rPr lang="pl-PL" b="0" baseline="0" dirty="0"/>
              <a:t>, które oglądaliście. Niech tytuł będzie krótki, ale chwytliwy</a:t>
            </a:r>
            <a:r>
              <a:rPr lang="en-US" b="0" dirty="0"/>
              <a:t>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3560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minut)</a:t>
            </a:r>
            <a:endParaRPr lang="en-US" b="0" dirty="0"/>
          </a:p>
          <a:p>
            <a:endParaRPr lang="en-US" b="1" dirty="0"/>
          </a:p>
          <a:p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r>
              <a:rPr lang="pl-PL" dirty="0"/>
              <a:t>Mapa</a:t>
            </a:r>
            <a:r>
              <a:rPr lang="pl-PL" baseline="0" dirty="0"/>
              <a:t> myśli to świetne ćwiczenie, żeby zacząć porządkować swoje pomysły</a:t>
            </a:r>
            <a:r>
              <a:rPr lang="en-US" dirty="0"/>
              <a:t>. </a:t>
            </a:r>
            <a:r>
              <a:rPr lang="pl-PL" dirty="0"/>
              <a:t>Co się będzie działo w waszej historii</a:t>
            </a:r>
            <a:r>
              <a:rPr lang="en-US" dirty="0"/>
              <a:t>? </a:t>
            </a:r>
            <a:r>
              <a:rPr lang="pl-PL" dirty="0"/>
              <a:t>Kto w niej występuje</a:t>
            </a:r>
            <a:r>
              <a:rPr lang="en-US" dirty="0"/>
              <a:t>? </a:t>
            </a:r>
            <a:r>
              <a:rPr lang="pl-PL" dirty="0"/>
              <a:t>Jaki będzie punkt</a:t>
            </a:r>
            <a:r>
              <a:rPr lang="pl-PL" baseline="0" dirty="0"/>
              <a:t> kulminacyjny albo zwrot akcji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pl-PL" dirty="0"/>
              <a:t>Niech uczniowie</a:t>
            </a:r>
            <a:r>
              <a:rPr lang="pl-PL" baseline="0" dirty="0"/>
              <a:t> stworzą mapę myśli na czystych kartkach. Pośrodku mapy można wpisać główny przekaz i następnie budować historię wokół tego przekazu</a:t>
            </a:r>
            <a:r>
              <a:rPr lang="en-US" dirty="0"/>
              <a:t>. </a:t>
            </a:r>
            <a:r>
              <a:rPr lang="pl-PL" dirty="0"/>
              <a:t>W ten sposób się nie pogubimy i będziemy</a:t>
            </a:r>
            <a:r>
              <a:rPr lang="pl-PL" baseline="0" dirty="0"/>
              <a:t> mieć pewność, że czytelnicy zrozumieją przekaz naszej historii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71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736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minuty)</a:t>
            </a:r>
            <a:endParaRPr lang="en-US" b="0" dirty="0"/>
          </a:p>
          <a:p>
            <a:endParaRPr lang="en-US" dirty="0"/>
          </a:p>
          <a:p>
            <a:r>
              <a:rPr lang="en-US" b="1" dirty="0" err="1"/>
              <a:t>Powiedz</a:t>
            </a:r>
            <a:r>
              <a:rPr lang="en-US" b="1" dirty="0"/>
              <a:t> </a:t>
            </a:r>
            <a:r>
              <a:rPr lang="en-US" b="1" dirty="0" err="1"/>
              <a:t>uczniom</a:t>
            </a:r>
            <a:r>
              <a:rPr lang="en-US" b="1" dirty="0"/>
              <a:t>:</a:t>
            </a:r>
          </a:p>
          <a:p>
            <a:r>
              <a:rPr lang="pl-PL" dirty="0"/>
              <a:t>Teraz weźcie mapę myśli i zacznijcie tworzyć listę najważniejszych</a:t>
            </a:r>
            <a:r>
              <a:rPr lang="pl-PL" baseline="0" dirty="0"/>
              <a:t> wydarzeń w swojej historii. Przeczytajcie przykłady na slajdzie, żeby zorientować się, w jaki sposób myśleć o tym, co ma się wydarzyć w waszej historii</a:t>
            </a:r>
            <a:r>
              <a:rPr lang="en-US" dirty="0"/>
              <a:t>. </a:t>
            </a:r>
            <a:r>
              <a:rPr lang="pl-PL" dirty="0"/>
              <a:t>Pamiętajcie,</a:t>
            </a:r>
            <a:r>
              <a:rPr lang="pl-PL" baseline="0" dirty="0"/>
              <a:t> żeby pilnować, żeby wydarzenia ostatecznie wzmacniały wasz główny przekaz i inspirowały odbiorców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916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minuty)</a:t>
            </a:r>
          </a:p>
          <a:p>
            <a:endParaRPr lang="en-US" b="1" dirty="0"/>
          </a:p>
          <a:p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r>
              <a:rPr lang="pl-PL" dirty="0"/>
              <a:t>Jeśli</a:t>
            </a:r>
            <a:r>
              <a:rPr lang="pl-PL" baseline="0" dirty="0"/>
              <a:t> chcecie, żeby wasz przekaz zachęcił ludzi do działania, to musicie ich przekonać</a:t>
            </a:r>
            <a:r>
              <a:rPr lang="en-US" dirty="0"/>
              <a:t>. </a:t>
            </a:r>
            <a:r>
              <a:rPr lang="pl-PL" dirty="0"/>
              <a:t>Jak to zrobić</a:t>
            </a:r>
            <a:r>
              <a:rPr lang="en-US" dirty="0"/>
              <a:t>? </a:t>
            </a:r>
            <a:r>
              <a:rPr lang="pl-PL" dirty="0"/>
              <a:t>Oto</a:t>
            </a:r>
            <a:r>
              <a:rPr lang="pl-PL" baseline="0" dirty="0"/>
              <a:t> </a:t>
            </a:r>
            <a:r>
              <a:rPr lang="en-US" dirty="0"/>
              <a:t>4 </a:t>
            </a:r>
            <a:r>
              <a:rPr lang="pl-PL" dirty="0"/>
              <a:t>techniki,</a:t>
            </a:r>
            <a:r>
              <a:rPr lang="pl-PL" baseline="0" dirty="0"/>
              <a:t> które możemy wykorzystać pisząc historię, żeby przekonać czytelnika do działania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02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2 minuty)</a:t>
            </a:r>
            <a:endParaRPr lang="en-US" b="0" dirty="0"/>
          </a:p>
          <a:p>
            <a:endParaRPr lang="en-US" b="1" dirty="0"/>
          </a:p>
          <a:p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r>
              <a:rPr lang="pl-PL" dirty="0"/>
              <a:t>Uczniowie otrzymają materiały z </a:t>
            </a:r>
            <a:r>
              <a:rPr lang="pl-PL" dirty="0" err="1"/>
              <a:t>planerem</a:t>
            </a:r>
            <a:r>
              <a:rPr lang="pl-PL" dirty="0"/>
              <a:t> historii i zaczną konstruować główne aspekty swojej historii</a:t>
            </a:r>
            <a:r>
              <a:rPr lang="en-US" dirty="0"/>
              <a:t>. </a:t>
            </a:r>
            <a:r>
              <a:rPr lang="pl-PL" dirty="0"/>
              <a:t>Niech uczniowie</a:t>
            </a:r>
            <a:r>
              <a:rPr lang="pl-PL" baseline="0" dirty="0"/>
              <a:t> wypełnią wszystkie części, zaczynając od głównego przekazu i budując wokół niego całą historię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526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Powiedz</a:t>
            </a:r>
            <a:r>
              <a:rPr lang="en-US" b="1" dirty="0"/>
              <a:t> </a:t>
            </a:r>
            <a:r>
              <a:rPr lang="en-US" b="1" dirty="0" err="1"/>
              <a:t>uczniom</a:t>
            </a:r>
            <a:r>
              <a:rPr lang="en-US" b="1" dirty="0"/>
              <a:t>:</a:t>
            </a:r>
          </a:p>
          <a:p>
            <a:r>
              <a:rPr lang="pl-PL" b="0" dirty="0"/>
              <a:t>Na koniec uczniowie</a:t>
            </a:r>
            <a:r>
              <a:rPr lang="pl-PL" b="0" baseline="0" dirty="0"/>
              <a:t> stworzą historyjkę scena po scenie korzystając ze </a:t>
            </a:r>
            <a:r>
              <a:rPr lang="pl-PL" b="0" baseline="0" dirty="0" err="1"/>
              <a:t>scenorysu</a:t>
            </a:r>
            <a:r>
              <a:rPr lang="en-US" b="0" dirty="0"/>
              <a:t>. </a:t>
            </a:r>
            <a:r>
              <a:rPr lang="pl-PL" b="0" dirty="0" err="1"/>
              <a:t>Scenorys</a:t>
            </a:r>
            <a:r>
              <a:rPr lang="pl-PL" b="0" dirty="0"/>
              <a:t> to narzędzie, które pozwala nadać ramy historii przy pomocy zarówno obrazów z</a:t>
            </a:r>
            <a:r>
              <a:rPr lang="pl-PL" b="0" baseline="0" dirty="0"/>
              <a:t> akcji, jak i podpisów do nich, w których można opisać scenę i dodać dialogi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pl-PL" b="0" dirty="0"/>
              <a:t>Żeby stworzyć historię,</a:t>
            </a:r>
            <a:r>
              <a:rPr lang="pl-PL" b="0" baseline="0" dirty="0"/>
              <a:t> u</a:t>
            </a:r>
            <a:r>
              <a:rPr lang="pl-PL" b="0" dirty="0"/>
              <a:t>czniowie mogą potrzebować</a:t>
            </a:r>
            <a:r>
              <a:rPr lang="pl-PL" b="0" baseline="0" dirty="0"/>
              <a:t> </a:t>
            </a:r>
            <a:r>
              <a:rPr lang="en-US" b="0" dirty="0"/>
              <a:t>4 </a:t>
            </a:r>
            <a:r>
              <a:rPr lang="pl-PL" b="0" dirty="0"/>
              <a:t>czy </a:t>
            </a:r>
            <a:r>
              <a:rPr lang="en-US" b="0" dirty="0"/>
              <a:t>5 </a:t>
            </a:r>
            <a:r>
              <a:rPr lang="pl-PL" b="0" dirty="0"/>
              <a:t>szablonów</a:t>
            </a:r>
            <a:r>
              <a:rPr lang="pl-PL" b="0" baseline="0" dirty="0"/>
              <a:t> </a:t>
            </a:r>
            <a:r>
              <a:rPr lang="pl-PL" b="0" baseline="0" dirty="0" err="1"/>
              <a:t>scenorysu</a:t>
            </a:r>
            <a:r>
              <a:rPr lang="pl-PL" b="0" baseline="0" dirty="0"/>
              <a:t>, należy więc przygotować ich odpowiednią ilość</a:t>
            </a:r>
            <a:r>
              <a:rPr lang="en-US" b="0" dirty="0"/>
              <a:t>. </a:t>
            </a:r>
            <a:r>
              <a:rPr lang="pl-PL" b="0" dirty="0" err="1"/>
              <a:t>Scenorys</a:t>
            </a:r>
            <a:r>
              <a:rPr lang="pl-PL" b="0" baseline="0" dirty="0"/>
              <a:t> można tworzyć w grupach albo indywidualnie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pl-PL" b="1" dirty="0"/>
              <a:t>Przedłużenie lekcji</a:t>
            </a:r>
            <a:r>
              <a:rPr lang="en-US" b="1" dirty="0"/>
              <a:t>:</a:t>
            </a:r>
          </a:p>
          <a:p>
            <a:r>
              <a:rPr lang="pl-PL" b="0" dirty="0"/>
              <a:t>Niech uczniowie</a:t>
            </a:r>
            <a:r>
              <a:rPr lang="pl-PL" b="0" baseline="0" dirty="0"/>
              <a:t> napiszą opowiadanie na podstawie </a:t>
            </a:r>
            <a:r>
              <a:rPr lang="pl-PL" b="0" baseline="0" dirty="0" err="1"/>
              <a:t>scenorysu</a:t>
            </a:r>
            <a:r>
              <a:rPr lang="en-US" b="0" dirty="0"/>
              <a:t>. </a:t>
            </a:r>
            <a:r>
              <a:rPr lang="pl-PL" b="0" dirty="0"/>
              <a:t>Następnie niech przeczytają swoje opowiadanie klasie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9919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549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676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325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Ćwiczenie</a:t>
            </a:r>
            <a:r>
              <a:rPr lang="pl-PL" b="1" baseline="0" dirty="0"/>
              <a:t> na przełamanie lodów przed lekcją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ktoś z was słyszał o recyklingu</a:t>
            </a:r>
            <a:r>
              <a:rPr lang="en-US" dirty="0"/>
              <a:t>? </a:t>
            </a:r>
            <a:r>
              <a:rPr lang="pl-PL" dirty="0"/>
              <a:t>Jeżeli tak, to proszę, podzielcie</a:t>
            </a:r>
            <a:r>
              <a:rPr lang="pl-PL" baseline="0" dirty="0"/>
              <a:t> się z nami swoją wiedzą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proces, w którym zbiera się i przetwarza materiały, które w innej sytuacji zostałyby wyrzucone jako śmieci, i robi się z nich nowe produkty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</a:t>
            </a:r>
            <a:r>
              <a:rPr lang="pl-PL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może przynosić korzyści dla społeczeństwa i środowiska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odczytuj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podpisy pod obrazkami od lewej do prawej, zaczynając od górnego wiersza, aby sprawdzić wiedzę uczniów o tym, które z przedstawionych rzeczy można, a których nie można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recyklingować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Kolejność obrazków,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będą się pojawiać po każdym kliknięciu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Słoik szklany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Butelka z tworzywa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Puszka metalowa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Żarówka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Karton po soku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Brudna serwetka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Ołówek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 plastikowa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Zabawki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Pudełko z tektury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Wąż ogrodowy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Skórka od banana</a:t>
            </a:r>
            <a:endParaRPr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F836C94-7932-4F42-B085-F387E238C945}" type="slidenum">
              <a:rPr lang="x-none" smtClean="0"/>
              <a:t>6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b="1" dirty="0"/>
              <a:t>(</a:t>
            </a:r>
            <a:r>
              <a:rPr lang="pl-PL" sz="1400" b="1" dirty="0"/>
              <a:t>Czas wyświetlania slajdu</a:t>
            </a:r>
            <a:r>
              <a:rPr lang="en-US" sz="1400" b="1" dirty="0"/>
              <a:t>: 3</a:t>
            </a:r>
            <a:r>
              <a:rPr lang="pl-PL" sz="1400" b="1" baseline="0" dirty="0"/>
              <a:t> </a:t>
            </a:r>
            <a:r>
              <a:rPr lang="en-US" sz="1400" b="1" dirty="0" err="1"/>
              <a:t>minut</a:t>
            </a:r>
            <a:r>
              <a:rPr lang="pl-PL" sz="1400" b="1" dirty="0"/>
              <a:t>y</a:t>
            </a:r>
            <a:r>
              <a:rPr lang="en-US" sz="1400" b="1" dirty="0"/>
              <a:t>)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materiały albo wyświetl ten slajd TAK/NIE 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dostępny jest materiał w postaci pdf do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wydrukowania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dla uczniów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pl-PL" sz="1400" dirty="0">
                <a:solidFill>
                  <a:srgbClr val="262626"/>
                </a:solidFill>
                <a:latin typeface="+mn-lt"/>
                <a:ea typeface="Calibri"/>
                <a:cs typeface="Calibri"/>
                <a:sym typeface="Calibri"/>
              </a:rPr>
              <a:t>Omów, co możemy, a czego nie możemy </a:t>
            </a:r>
            <a:r>
              <a:rPr lang="pl-PL" sz="1400" dirty="0" err="1">
                <a:solidFill>
                  <a:srgbClr val="262626"/>
                </a:solidFill>
                <a:latin typeface="+mn-lt"/>
                <a:ea typeface="Calibri"/>
                <a:cs typeface="Calibri"/>
                <a:sym typeface="Calibri"/>
              </a:rPr>
              <a:t>recyklingować</a:t>
            </a:r>
            <a:r>
              <a:rPr lang="pl-PL" sz="1400" dirty="0">
                <a:solidFill>
                  <a:srgbClr val="262626"/>
                </a:solidFill>
                <a:latin typeface="+mn-lt"/>
                <a:ea typeface="Calibri"/>
                <a:cs typeface="Calibri"/>
                <a:sym typeface="Calibri"/>
              </a:rPr>
              <a:t>, na podstawie rzeczy przedstawionych w materiale.</a:t>
            </a:r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pl-PL" sz="1400" dirty="0">
                <a:solidFill>
                  <a:srgbClr val="262626"/>
                </a:solidFill>
                <a:latin typeface="+mn-lt"/>
                <a:ea typeface="Calibri"/>
                <a:cs typeface="Calibri"/>
                <a:sym typeface="Calibri"/>
              </a:rPr>
              <a:t>Co robicie ze śmieciami w domu? </a:t>
            </a:r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pl-PL" sz="1400" dirty="0">
                <a:solidFill>
                  <a:srgbClr val="262626"/>
                </a:solidFill>
                <a:latin typeface="+mn-lt"/>
                <a:ea typeface="Calibri"/>
                <a:cs typeface="Calibri"/>
                <a:sym typeface="Calibri"/>
              </a:rPr>
              <a:t>Dokąd one trafiają? </a:t>
            </a:r>
          </a:p>
          <a:p>
            <a:pPr marL="28575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pl-PL" sz="1400" dirty="0">
                <a:solidFill>
                  <a:srgbClr val="262626"/>
                </a:solidFill>
                <a:latin typeface="+mn-lt"/>
                <a:ea typeface="Calibri"/>
                <a:cs typeface="Calibri"/>
                <a:sym typeface="Calibri"/>
              </a:rPr>
              <a:t>Gdyby śmieci wszystkich ludzi ułożyć na wielką stertę, ile by ich było? Czy byłoby za dużo?</a:t>
            </a: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minut)</a:t>
            </a:r>
            <a:endParaRPr lang="en-US" b="1" dirty="0"/>
          </a:p>
          <a:p>
            <a:endParaRPr lang="en-US" b="1" dirty="0"/>
          </a:p>
          <a:p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r>
              <a:rPr lang="pl-PL" dirty="0"/>
              <a:t>Uczniowie stworzą historię o swoim</a:t>
            </a:r>
            <a:r>
              <a:rPr lang="pl-PL" baseline="0" dirty="0"/>
              <a:t> bohaterze recyklingu, żeby inspirować i zachęcać innych do zmniejszania ilości śmieci w środowisku i do ratowania świata</a:t>
            </a:r>
            <a:r>
              <a:rPr lang="en-US" dirty="0"/>
              <a:t>. </a:t>
            </a:r>
            <a:r>
              <a:rPr lang="pl-PL" dirty="0"/>
              <a:t>Potrzebny im będzie przekaz główny w formie</a:t>
            </a:r>
            <a:r>
              <a:rPr lang="pl-PL" baseline="0" dirty="0"/>
              <a:t> wezwania do działania, np. „D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bajmy o czystość oceanów”</a:t>
            </a:r>
            <a:r>
              <a:rPr lang="en-US" dirty="0"/>
              <a:t>, </a:t>
            </a:r>
            <a:r>
              <a:rPr lang="pl-PL" dirty="0"/>
              <a:t>poparty faktami i danymi statystycznymi, które</a:t>
            </a:r>
            <a:r>
              <a:rPr lang="pl-PL" baseline="0" dirty="0"/>
              <a:t> uczniowie poznają podczas tej lekcji, jak np. „tworzywo </a:t>
            </a:r>
            <a:r>
              <a:rPr lang="en-US" dirty="0"/>
              <a:t>PET </a:t>
            </a:r>
            <a:r>
              <a:rPr lang="pl-PL" dirty="0"/>
              <a:t>jest najczęściej </a:t>
            </a:r>
            <a:r>
              <a:rPr lang="pl-PL" dirty="0" err="1"/>
              <a:t>recyklingowanym</a:t>
            </a:r>
            <a:r>
              <a:rPr lang="pl-PL" dirty="0"/>
              <a:t> tworzywem na świecie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 wykonają serię ćwiczeń, które pomogą im myśleć o swojej historii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o tym, jak ją tworzyć, tak jakby byli producentami filmowymi z </a:t>
            </a:r>
            <a:r>
              <a:rPr lang="en-US" dirty="0"/>
              <a:t>Hollywood. </a:t>
            </a:r>
          </a:p>
          <a:p>
            <a:endParaRPr lang="en-US" dirty="0"/>
          </a:p>
          <a:p>
            <a:r>
              <a:rPr lang="pl-PL" dirty="0"/>
              <a:t>Niech</a:t>
            </a:r>
            <a:r>
              <a:rPr lang="pl-PL" baseline="0" dirty="0"/>
              <a:t> uczniowie robią notatki podczas omawiania kolejnych kilku slajdów, żeby zebrać ciekawostki na temat recyklingu i śmieci w środowisku, które wzbogacą tworzoną historię</a:t>
            </a:r>
            <a:r>
              <a:rPr lang="en-US" dirty="0"/>
              <a:t>. </a:t>
            </a:r>
            <a:r>
              <a:rPr lang="pl-PL" dirty="0"/>
              <a:t>Na dalszych</a:t>
            </a:r>
            <a:r>
              <a:rPr lang="pl-PL" baseline="0" dirty="0"/>
              <a:t> slajdach zostanie przedstawiony </a:t>
            </a:r>
            <a:r>
              <a:rPr lang="pl-PL" baseline="0" dirty="0" err="1"/>
              <a:t>scenorys</a:t>
            </a:r>
            <a:r>
              <a:rPr lang="pl-PL" baseline="0" dirty="0"/>
              <a:t> i inne ćwiczenia w pisaniu, które pomogą pokierować uczniami przy tworzeniu historii o bohaterze recyklingu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282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minuty)</a:t>
            </a:r>
            <a:endParaRPr lang="en-US" b="1" dirty="0"/>
          </a:p>
          <a:p>
            <a:endParaRPr lang="en-US" b="1" dirty="0"/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dirty="0"/>
              <a:t>Jak zatem możemy zapobiegać przenikaniu śmieci z lądu, aby śmieci i rzeczy nadające się do recyklingu nie trafiały do oceanów</a:t>
            </a:r>
            <a:r>
              <a:rPr lang="en-US" dirty="0"/>
              <a:t>?</a:t>
            </a:r>
          </a:p>
          <a:p>
            <a:r>
              <a:rPr lang="pl-PL" dirty="0"/>
              <a:t>Jak prawidłowo </a:t>
            </a:r>
            <a:r>
              <a:rPr lang="pl-PL" dirty="0" err="1"/>
              <a:t>recyklingować</a:t>
            </a:r>
            <a:r>
              <a:rPr lang="en-US" dirty="0"/>
              <a:t>?</a:t>
            </a:r>
          </a:p>
          <a:p>
            <a:r>
              <a:rPr lang="pl-PL" dirty="0"/>
              <a:t>Co możemy </a:t>
            </a:r>
            <a:r>
              <a:rPr lang="pl-PL" dirty="0" err="1"/>
              <a:t>recyklingować</a:t>
            </a:r>
            <a:r>
              <a:rPr lang="en-US" dirty="0"/>
              <a:t>? </a:t>
            </a:r>
            <a:r>
              <a:rPr lang="pl-PL" dirty="0"/>
              <a:t>Przykłady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r>
              <a:rPr lang="pl-PL" dirty="0"/>
              <a:t>Ćwicząc</a:t>
            </a:r>
            <a:r>
              <a:rPr lang="pl-PL" baseline="0" dirty="0"/>
              <a:t> 2</a:t>
            </a:r>
            <a:r>
              <a:rPr lang="en-US" dirty="0"/>
              <a:t> </a:t>
            </a:r>
            <a:r>
              <a:rPr lang="pl-PL" dirty="0"/>
              <a:t>kroki w recyklingu</a:t>
            </a:r>
            <a:r>
              <a:rPr lang="en-US" dirty="0"/>
              <a:t>.</a:t>
            </a:r>
          </a:p>
          <a:p>
            <a:r>
              <a:rPr lang="pl-PL" dirty="0"/>
              <a:t>Możemy </a:t>
            </a:r>
            <a:r>
              <a:rPr lang="pl-PL" dirty="0" err="1"/>
              <a:t>recyklingować</a:t>
            </a:r>
            <a:r>
              <a:rPr lang="pl-PL" dirty="0"/>
              <a:t> butelki z tworzywa</a:t>
            </a:r>
            <a:r>
              <a:rPr lang="pl-PL" baseline="0" dirty="0"/>
              <a:t> </a:t>
            </a:r>
            <a:r>
              <a:rPr lang="en-US" dirty="0"/>
              <a:t>PET (</a:t>
            </a:r>
            <a:r>
              <a:rPr lang="pl-PL" dirty="0"/>
              <a:t>znajdź symbol </a:t>
            </a:r>
            <a:r>
              <a:rPr lang="en-US" dirty="0"/>
              <a:t>#1 </a:t>
            </a:r>
            <a:r>
              <a:rPr lang="pl-PL" dirty="0"/>
              <a:t>na dnie butelki</a:t>
            </a:r>
            <a:r>
              <a:rPr lang="en-US" dirty="0"/>
              <a:t>), metal, pap</a:t>
            </a:r>
            <a:r>
              <a:rPr lang="pl-PL" dirty="0"/>
              <a:t>i</a:t>
            </a:r>
            <a:r>
              <a:rPr lang="en-US" dirty="0" err="1"/>
              <a:t>er</a:t>
            </a:r>
            <a:r>
              <a:rPr lang="pl-PL" baseline="0" dirty="0"/>
              <a:t> i szkło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627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4EE1-B63B-BE4E-AB16-70CF45BFF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E83AC-8122-1644-AEC9-00CF172D7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C580-8688-F04F-AEF5-7EBF26FF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7018-63AB-F94F-998B-238FA2CE7FAC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ADA4-210D-CE4A-BD85-FD6AA125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8F17-A845-ED46-8F21-2433E2F3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799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9353-1F88-1D45-8C1C-4355B178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EE624-D473-ED48-AA04-97E74408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3C11D-502C-284A-A48F-A273D4D9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668E-0056-9A40-823C-775920A68250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9FD9-B53B-E442-83C2-20C0B6B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758E4-E1DD-924B-B957-FF18BB99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13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80E8C-BA96-7A4E-9059-AF2646CBF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0D4B5-EBDA-3541-9C72-E257B12A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FC34-9CDA-3242-B269-740CB1C9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3136-4540-B24D-B4DD-2D3F56AB042C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7131-C714-B643-BE1C-791BC99C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7A4E-8F3F-1948-9834-53B02456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26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A306-E8A0-6E46-98A5-5EBC53D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BE89-CE52-9A43-A1CD-94B7EAC2B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DE00-9568-1B48-AC35-40BE2CFC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D576-6F45-0F49-803B-E586D665E24C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2A25-E56F-AF42-9AED-F53632C4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3453-816D-954B-914F-D9827F5E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34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7E60-B47C-6A44-A7A4-923BA126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C1A69-5D44-1C4A-BCF3-F6815A3E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92E3-C7E8-E64F-A51E-7A0944AB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E0F6-A566-3747-9543-9C99162568C4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46C1-019E-CE4E-BFAA-A9AF4355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03C4-D89F-AA41-B821-D34587A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417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5BC-9016-3D45-9547-72C1BF6E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070C-A2E8-F14D-9023-1F99A50BF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8C457-F509-2442-94DD-5807E1383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ABCBF-8E5F-A94E-8A8F-BF412A2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1440-222F-A244-8A00-B46DBBBCC778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4626-C681-3D43-B5BE-F389511D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8A2FC-C8D3-F244-9F64-970979A6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0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4E86-3A6C-C54B-B09B-BF6E20D2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C87BF-7195-D147-A93B-1C624D164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9DA5A-5647-0447-92CF-8D3AAC94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97727-395C-634B-9D65-B848AD91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7CA8E-8E04-1F40-93C2-14E18EF6A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E6C74-5F1D-F441-A9B1-9918AF35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9011-9D11-7040-9D3C-870DE7421568}" type="datetime1">
              <a:rPr lang="en-US" smtClean="0"/>
              <a:t>3/31/2023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EFF62-DEEE-724C-961B-71B4FD26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10A5F-7BF0-D34E-B035-8F889E4A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432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C917-8E66-DA46-87AD-0D4FE4FB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16F3C-2804-544F-93A2-AFF36EBB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D1D6-3BA5-F64C-B68C-BF293FB1E222}" type="datetime1">
              <a:rPr lang="en-US" smtClean="0"/>
              <a:t>3/31/2023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1ED7C-B9BF-384A-AE8E-FCB71492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27A65-C328-9747-9354-5DE747C5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4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24F51-B099-2540-B1F5-841C439A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5DFD-7702-D14C-A83B-CD30CA81474D}" type="datetime1">
              <a:rPr lang="en-US" smtClean="0"/>
              <a:t>3/31/2023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AB8C5-D0A9-2641-B5D1-1D5EAF60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179B9-10E4-8441-B2EF-62F86456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82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AA05-E0BE-8447-819C-2B901F1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21126-0100-4047-A9CE-705FCF5E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8D933-AF40-5A4E-8336-57DD2EB1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AD089-2996-E346-8C1D-71682D63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580B-ABAF-684B-B40E-C7D88873AE76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C6E69-B142-1243-89F8-CD50832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70FB-6E61-684F-8886-DB1F3015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7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F32D-D4B0-484E-B628-1DC55366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45EC6-3D67-FF4D-A80C-8A98978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A7B1-529B-E54D-8974-0AAB1C28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30F5F-5C6A-A041-808D-0A335F59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6B86-E19B-8442-982F-5563910250B8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04A5-CF76-9F42-946A-61143064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F2FC2-9EDD-6141-8CBD-154CE102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2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66240-0D24-CB47-BA65-BD2D1054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56FCB-3A1A-DB40-A5E3-7304EE4B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FDEF-F205-F14A-942F-B36FC972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82F1-2B90-924B-B545-23BCE729D9CC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BDFC-38D0-E74E-92BD-28AC6110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E4F6D-7E08-2040-A059-38E1E2646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7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7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3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9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5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jpe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134C2E3-00BD-2E46-8088-2D1FE8D0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E30C9-BFE8-D5A8-2301-17177F33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</a:t>
            </a:fld>
            <a:endParaRPr lang="x-none"/>
          </a:p>
        </p:txBody>
      </p:sp>
      <p:sp>
        <p:nvSpPr>
          <p:cNvPr id="6" name="pole tekstowe 3">
            <a:extLst>
              <a:ext uri="{FF2B5EF4-FFF2-40B4-BE49-F238E27FC236}">
                <a16:creationId xmlns:a16="http://schemas.microsoft.com/office/drawing/2014/main" id="{8C3E8117-D820-A01C-66C0-FAD917692E89}"/>
              </a:ext>
            </a:extLst>
          </p:cNvPr>
          <p:cNvSpPr txBox="1"/>
          <p:nvPr/>
        </p:nvSpPr>
        <p:spPr>
          <a:xfrm>
            <a:off x="1929997" y="5049685"/>
            <a:ext cx="8052203" cy="1492716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 bohatera recyklingu</a:t>
            </a:r>
            <a:endParaRPr lang="pl-PL" sz="28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3 Lekcja </a:t>
            </a:r>
            <a:r>
              <a:rPr lang="pl-PL" sz="2400" dirty="0">
                <a:latin typeface="Arial Black" panose="020B0A04020102020204" pitchFamily="34" charset="0"/>
                <a:sym typeface="Calibri"/>
              </a:rPr>
              <a:t>dla </a:t>
            </a:r>
            <a:r>
              <a:rPr lang="pl-PL" sz="2400" dirty="0">
                <a:latin typeface="Arial Black" panose="020B0A04020102020204" pitchFamily="34" charset="0"/>
              </a:rPr>
              <a:t>średnio zaawansowanych</a:t>
            </a:r>
          </a:p>
          <a:p>
            <a:endParaRPr lang="pl-P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Śmieci w oceanach</a:t>
            </a:r>
            <a:endParaRPr dirty="0"/>
          </a:p>
        </p:txBody>
      </p:sp>
      <p:pic>
        <p:nvPicPr>
          <p:cNvPr id="5" name="Picture 4" descr="A picture containing outdoor, sky, water, people&#10;&#10;Description automatically generated">
            <a:extLst>
              <a:ext uri="{FF2B5EF4-FFF2-40B4-BE49-F238E27FC236}">
                <a16:creationId xmlns:a16="http://schemas.microsoft.com/office/drawing/2014/main" id="{6E7D8C97-AD61-FC48-8D25-CFDF9891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77" y="1314362"/>
            <a:ext cx="4381332" cy="4182549"/>
          </a:xfrm>
          <a:prstGeom prst="rect">
            <a:avLst/>
          </a:prstGeom>
        </p:spPr>
      </p:pic>
      <p:pic>
        <p:nvPicPr>
          <p:cNvPr id="7" name="Picture 6" descr="A person surfing on a wave&#10;&#10;Description automatically generated with low confidence">
            <a:extLst>
              <a:ext uri="{FF2B5EF4-FFF2-40B4-BE49-F238E27FC236}">
                <a16:creationId xmlns:a16="http://schemas.microsoft.com/office/drawing/2014/main" id="{99413EA7-BD3C-434A-9981-B772C62A1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836" y="1314361"/>
            <a:ext cx="6671466" cy="4186345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07B9438-E149-DF49-8DF2-9A367E477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98" y="876319"/>
            <a:ext cx="11436871" cy="5038324"/>
          </a:xfrm>
          <a:prstGeom prst="rect">
            <a:avLst/>
          </a:prstGeom>
        </p:spPr>
      </p:pic>
      <p:pic>
        <p:nvPicPr>
          <p:cNvPr id="14" name="Picture 13" descr="A picture containing outdoor, sky, ground, water&#10;&#10;Description automatically generated">
            <a:extLst>
              <a:ext uri="{FF2B5EF4-FFF2-40B4-BE49-F238E27FC236}">
                <a16:creationId xmlns:a16="http://schemas.microsoft.com/office/drawing/2014/main" id="{6F0DBA80-0954-8D4D-87C6-F9F4D2514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749" y="876319"/>
            <a:ext cx="6279937" cy="5038324"/>
          </a:xfrm>
          <a:prstGeom prst="rect">
            <a:avLst/>
          </a:prstGeom>
        </p:spPr>
      </p:pic>
      <p:pic>
        <p:nvPicPr>
          <p:cNvPr id="20" name="Picture 19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D38FB304-4B62-274C-9BD5-247AC33BA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613" y="2097156"/>
            <a:ext cx="3048000" cy="1536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3D19D-D8A2-D9A6-AEB0-4E620FC8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6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 txBox="1"/>
          <p:nvPr/>
        </p:nvSpPr>
        <p:spPr>
          <a:xfrm>
            <a:off x="883603" y="4780206"/>
            <a:ext cx="11308397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l-PL" sz="3800" b="1" dirty="0">
                <a:solidFill>
                  <a:srgbClr val="29C7F7"/>
                </a:solidFill>
              </a:rPr>
              <a:t>Niemal połowa </a:t>
            </a:r>
            <a:r>
              <a:rPr lang="pl-PL" sz="3800" dirty="0"/>
              <a:t>żyjących na świecie żółwi zjadła kiedyś plastikowe śmieci</a:t>
            </a:r>
            <a:r>
              <a:rPr lang="en-US" sz="3800" dirty="0"/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/>
          </a:p>
        </p:txBody>
      </p:sp>
      <p:pic>
        <p:nvPicPr>
          <p:cNvPr id="14" name="Google Shape;233;p7" descr="A picture containing text, basketball, sport&#10;&#10;Description automatically generated">
            <a:extLst>
              <a:ext uri="{FF2B5EF4-FFF2-40B4-BE49-F238E27FC236}">
                <a16:creationId xmlns:a16="http://schemas.microsoft.com/office/drawing/2014/main" id="{A769FF24-0694-5348-BDB3-309E23B529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680" y="136525"/>
            <a:ext cx="9744639" cy="5628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1FAA3-6AFF-8743-822C-5BD2BAEF02E9}"/>
              </a:ext>
            </a:extLst>
          </p:cNvPr>
          <p:cNvSpPr txBox="1"/>
          <p:nvPr/>
        </p:nvSpPr>
        <p:spPr>
          <a:xfrm>
            <a:off x="3291064" y="1265030"/>
            <a:ext cx="64934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</a:rPr>
              <a:t>How much ocean waste is mistakenly eaten by ocean animals?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AACB1-C3FD-5D48-BFDC-C0B55889B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406" y="72854"/>
            <a:ext cx="7845586" cy="47073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6EC81-92E9-850A-E539-E786CF82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97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734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 możemy podpowiedzieć, żeby zachęcić innych do recyklingu</a:t>
            </a:r>
            <a:r>
              <a:rPr lang="en-US" sz="3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3918A02-68C2-2E4E-A464-0A3EAF3A9487}"/>
              </a:ext>
            </a:extLst>
          </p:cNvPr>
          <p:cNvSpPr/>
          <p:nvPr/>
        </p:nvSpPr>
        <p:spPr>
          <a:xfrm>
            <a:off x="284593" y="1674646"/>
            <a:ext cx="4844620" cy="1133584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7F59A0-7ECE-C941-AF11-1B084F21D128}"/>
              </a:ext>
            </a:extLst>
          </p:cNvPr>
          <p:cNvSpPr txBox="1"/>
          <p:nvPr/>
        </p:nvSpPr>
        <p:spPr>
          <a:xfrm>
            <a:off x="311356" y="1760052"/>
            <a:ext cx="484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Szukaj symbolu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#1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 dnie plastikowych butelek i je </a:t>
            </a:r>
            <a:r>
              <a:rPr lang="pl-PL" b="1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recyklinguj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Oznaczone symbolem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#1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butelki z tworzywa 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ET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 pełni nadają się do recyklingu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BEF8E03-2FF4-E148-A37C-9D2E5A5093FE}"/>
              </a:ext>
            </a:extLst>
          </p:cNvPr>
          <p:cNvSpPr/>
          <p:nvPr/>
        </p:nvSpPr>
        <p:spPr>
          <a:xfrm>
            <a:off x="6777037" y="1674646"/>
            <a:ext cx="4844620" cy="113358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E90FD-250C-BB4A-8B0C-E877FEE0C042}"/>
              </a:ext>
            </a:extLst>
          </p:cNvPr>
          <p:cNvSpPr txBox="1"/>
          <p:nvPr/>
        </p:nvSpPr>
        <p:spPr>
          <a:xfrm>
            <a:off x="6940168" y="1894062"/>
            <a:ext cx="484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Rzeczy nadające się do recyklingu umieszczaj w odpowiednim pojemniku oznaczonym symbolem recyklingu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7" name="Picture 36" descr="A picture containing orange&#10;&#10;Description automatically generated">
            <a:extLst>
              <a:ext uri="{FF2B5EF4-FFF2-40B4-BE49-F238E27FC236}">
                <a16:creationId xmlns:a16="http://schemas.microsoft.com/office/drawing/2014/main" id="{842C176C-8070-5544-9B0D-38947A3091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-2"/>
          <a:stretch/>
        </p:blipFill>
        <p:spPr>
          <a:xfrm>
            <a:off x="9129712" y="3115145"/>
            <a:ext cx="2386559" cy="2441272"/>
          </a:xfrm>
          <a:prstGeom prst="rect">
            <a:avLst/>
          </a:prstGeom>
        </p:spPr>
      </p:pic>
      <p:pic>
        <p:nvPicPr>
          <p:cNvPr id="3" name="Picture 2" descr="A person holding a green sign&#10;&#10;Description automatically generated with medium confidence">
            <a:extLst>
              <a:ext uri="{FF2B5EF4-FFF2-40B4-BE49-F238E27FC236}">
                <a16:creationId xmlns:a16="http://schemas.microsoft.com/office/drawing/2014/main" id="{0E6C485F-E0F4-5A4C-B8BB-56A5E8913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9"/>
          <a:stretch/>
        </p:blipFill>
        <p:spPr>
          <a:xfrm>
            <a:off x="6777037" y="3115145"/>
            <a:ext cx="2189543" cy="2441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2BF454-68A0-784F-B96D-B9F0CC895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817" y="2901957"/>
            <a:ext cx="1214440" cy="809627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00EF212C-0E7D-2F4B-BA1E-694B669B8E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8205" y="2928741"/>
            <a:ext cx="1214440" cy="809627"/>
          </a:xfrm>
          <a:prstGeom prst="rect">
            <a:avLst/>
          </a:prstGeom>
        </p:spPr>
      </p:pic>
      <p:pic>
        <p:nvPicPr>
          <p:cNvPr id="4" name="Picture 3" descr="A picture containing car, black, close&#10;&#10;Description automatically generated">
            <a:extLst>
              <a:ext uri="{FF2B5EF4-FFF2-40B4-BE49-F238E27FC236}">
                <a16:creationId xmlns:a16="http://schemas.microsoft.com/office/drawing/2014/main" id="{1AC0B570-282F-DD47-BBB5-CFCF7C42FD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468" y="3026798"/>
            <a:ext cx="4618218" cy="25296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6CD4DC-2B94-4447-A22C-C5BEA44471B3}"/>
              </a:ext>
            </a:extLst>
          </p:cNvPr>
          <p:cNvCxnSpPr/>
          <p:nvPr/>
        </p:nvCxnSpPr>
        <p:spPr>
          <a:xfrm>
            <a:off x="1705970" y="3998794"/>
            <a:ext cx="791570" cy="682388"/>
          </a:xfrm>
          <a:prstGeom prst="straightConnector1">
            <a:avLst/>
          </a:prstGeom>
          <a:ln w="76200">
            <a:solidFill>
              <a:srgbClr val="29C7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86FDB47-DD2E-8944-91A3-27F485BCC319}"/>
              </a:ext>
            </a:extLst>
          </p:cNvPr>
          <p:cNvSpPr/>
          <p:nvPr/>
        </p:nvSpPr>
        <p:spPr>
          <a:xfrm>
            <a:off x="2497541" y="4367284"/>
            <a:ext cx="1378424" cy="1378424"/>
          </a:xfrm>
          <a:prstGeom prst="ellipse">
            <a:avLst/>
          </a:prstGeom>
          <a:noFill/>
          <a:ln w="38100">
            <a:solidFill>
              <a:srgbClr val="29C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F7B23-6081-2E95-3CFA-F3357CE1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573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98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41" name="Google Shape;241;p7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2859753" y="360780"/>
            <a:ext cx="66391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Pojemniki do sortowania</a:t>
            </a:r>
            <a:endParaRPr dirty="0"/>
          </a:p>
        </p:txBody>
      </p:sp>
      <p:pic>
        <p:nvPicPr>
          <p:cNvPr id="243" name="Google Shape;24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4" y="1653777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3" y="240033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2" y="317195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1" y="3951522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61897" y="4741483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43412A-6A4E-45D6-8117-55DFCBB30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30" y="1564176"/>
            <a:ext cx="1171739" cy="19624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2166C4-E26E-417E-8F6C-715AEBA1B583}"/>
              </a:ext>
            </a:extLst>
          </p:cNvPr>
          <p:cNvSpPr txBox="1"/>
          <p:nvPr/>
        </p:nvSpPr>
        <p:spPr>
          <a:xfrm>
            <a:off x="1128929" y="176651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Papier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45518CA-27C8-4416-8BB6-9B29BB158426}"/>
              </a:ext>
            </a:extLst>
          </p:cNvPr>
          <p:cNvSpPr txBox="1"/>
          <p:nvPr/>
        </p:nvSpPr>
        <p:spPr>
          <a:xfrm>
            <a:off x="1094628" y="252663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Szkło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250C014-88B7-48D5-AF22-05E460A880B6}"/>
              </a:ext>
            </a:extLst>
          </p:cNvPr>
          <p:cNvSpPr txBox="1"/>
          <p:nvPr/>
        </p:nvSpPr>
        <p:spPr>
          <a:xfrm>
            <a:off x="1035095" y="3237428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Metal i tworzywa sztuczne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6DE5508-9BB1-4A4D-8D67-7626AAF40322}"/>
              </a:ext>
            </a:extLst>
          </p:cNvPr>
          <p:cNvSpPr txBox="1"/>
          <p:nvPr/>
        </p:nvSpPr>
        <p:spPr>
          <a:xfrm>
            <a:off x="1128929" y="4050902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latin typeface="Comic Sans MS" panose="030F0702030302020204" pitchFamily="66" charset="0"/>
              </a:rPr>
              <a:t>Bio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14A13B4-C35C-4E76-93ED-6D5ACB10423D}"/>
              </a:ext>
            </a:extLst>
          </p:cNvPr>
          <p:cNvSpPr txBox="1"/>
          <p:nvPr/>
        </p:nvSpPr>
        <p:spPr>
          <a:xfrm>
            <a:off x="1076851" y="4866489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Zmieszane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963C509-B646-4F54-BFA9-027AD938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040" y="1564176"/>
            <a:ext cx="1152686" cy="19433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A44E65-36B1-4742-BA33-4844FEA72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897" y="1571774"/>
            <a:ext cx="1114581" cy="185763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128475F-3F38-4510-B725-D428F1853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9446" y="3743808"/>
            <a:ext cx="1162212" cy="18385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477950-E62A-4186-8C0B-37BC0F8E5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726" y="3743808"/>
            <a:ext cx="1152686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 descr="A picture containing text, wa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201" y="13398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60" name="Google Shape;260;p8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295540" y="400870"/>
            <a:ext cx="99992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 na odpady zmieszane</a:t>
            </a:r>
            <a:endParaRPr dirty="0"/>
          </a:p>
        </p:txBody>
      </p:sp>
      <p:sp>
        <p:nvSpPr>
          <p:cNvPr id="263" name="Google Shape;263;p8"/>
          <p:cNvSpPr/>
          <p:nvPr/>
        </p:nvSpPr>
        <p:spPr>
          <a:xfrm>
            <a:off x="7139726" y="2424478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Brudny lub mokry papier i tekturę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42611" y="1652645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42611" y="2410410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3167962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3925514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4738829"/>
            <a:ext cx="646459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83FD57-E889-4E21-9AEE-F3CC0D0A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368" y="1535521"/>
            <a:ext cx="2834300" cy="4173584"/>
          </a:xfrm>
          <a:prstGeom prst="rect">
            <a:avLst/>
          </a:prstGeom>
        </p:spPr>
      </p:pic>
      <p:sp>
        <p:nvSpPr>
          <p:cNvPr id="21" name="Google Shape;263;p8">
            <a:extLst>
              <a:ext uri="{FF2B5EF4-FFF2-40B4-BE49-F238E27FC236}">
                <a16:creationId xmlns:a16="http://schemas.microsoft.com/office/drawing/2014/main" id="{412644C1-F1FE-4453-8739-0C50750929C4}"/>
              </a:ext>
            </a:extLst>
          </p:cNvPr>
          <p:cNvSpPr/>
          <p:nvPr/>
        </p:nvSpPr>
        <p:spPr>
          <a:xfrm>
            <a:off x="7072804" y="3156186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Rozbity talerz ceramiczny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63;p8">
            <a:extLst>
              <a:ext uri="{FF2B5EF4-FFF2-40B4-BE49-F238E27FC236}">
                <a16:creationId xmlns:a16="http://schemas.microsoft.com/office/drawing/2014/main" id="{5A2DF23C-7864-4682-AD14-42736ADE67DB}"/>
              </a:ext>
            </a:extLst>
          </p:cNvPr>
          <p:cNvSpPr/>
          <p:nvPr/>
        </p:nvSpPr>
        <p:spPr>
          <a:xfrm>
            <a:off x="7072804" y="3860852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Zużyte obuwie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63;p8">
            <a:extLst>
              <a:ext uri="{FF2B5EF4-FFF2-40B4-BE49-F238E27FC236}">
                <a16:creationId xmlns:a16="http://schemas.microsoft.com/office/drawing/2014/main" id="{387CC404-9535-4CA1-9E91-6459866033E5}"/>
              </a:ext>
            </a:extLst>
          </p:cNvPr>
          <p:cNvSpPr/>
          <p:nvPr/>
        </p:nvSpPr>
        <p:spPr>
          <a:xfrm>
            <a:off x="7072804" y="4765792"/>
            <a:ext cx="5119196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Produkty higieniczne ( np. pieluchy)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63;p8">
            <a:extLst>
              <a:ext uri="{FF2B5EF4-FFF2-40B4-BE49-F238E27FC236}">
                <a16:creationId xmlns:a16="http://schemas.microsoft.com/office/drawing/2014/main" id="{C4D23BD6-0B3D-4A66-977E-BD485169B14C}"/>
              </a:ext>
            </a:extLst>
          </p:cNvPr>
          <p:cNvSpPr/>
          <p:nvPr/>
        </p:nvSpPr>
        <p:spPr>
          <a:xfrm>
            <a:off x="7072804" y="1607513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Opakowanie po dezodorancie 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691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84555" y="71860"/>
            <a:ext cx="128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 możemy podpowiedzieć, żeby zachęcić innych do recyklingu</a:t>
            </a:r>
            <a:r>
              <a:rPr lang="en-US" sz="32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3918A02-68C2-2E4E-A464-0A3EAF3A9487}"/>
              </a:ext>
            </a:extLst>
          </p:cNvPr>
          <p:cNvSpPr/>
          <p:nvPr/>
        </p:nvSpPr>
        <p:spPr>
          <a:xfrm>
            <a:off x="284593" y="1396352"/>
            <a:ext cx="4844620" cy="1133584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7F59A0-7ECE-C941-AF11-1B084F21D128}"/>
              </a:ext>
            </a:extLst>
          </p:cNvPr>
          <p:cNvSpPr txBox="1"/>
          <p:nvPr/>
        </p:nvSpPr>
        <p:spPr>
          <a:xfrm>
            <a:off x="516177" y="1428485"/>
            <a:ext cx="4381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Nie wyrzucaj żywności do pojemnika do recyklingu. Do recyklingu nie mogą trafić rzeczy mokre i brudne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BEF8E03-2FF4-E148-A37C-9D2E5A5093FE}"/>
              </a:ext>
            </a:extLst>
          </p:cNvPr>
          <p:cNvSpPr/>
          <p:nvPr/>
        </p:nvSpPr>
        <p:spPr>
          <a:xfrm>
            <a:off x="6777037" y="1376471"/>
            <a:ext cx="4844620" cy="1133584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E90FD-250C-BB4A-8B0C-E877FEE0C042}"/>
              </a:ext>
            </a:extLst>
          </p:cNvPr>
          <p:cNvSpPr txBox="1"/>
          <p:nvPr/>
        </p:nvSpPr>
        <p:spPr>
          <a:xfrm>
            <a:off x="6940168" y="1441659"/>
            <a:ext cx="484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Używaj mniej materiałów jednorazowych, takich jak woreczki foliowe i plastikowe słomki, z których możemy skorzystać tylko raz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A picture containing outdoor, bin, trash&#10;&#10;Description automatically generated">
            <a:extLst>
              <a:ext uri="{FF2B5EF4-FFF2-40B4-BE49-F238E27FC236}">
                <a16:creationId xmlns:a16="http://schemas.microsoft.com/office/drawing/2014/main" id="{03146D6C-6DDE-E244-9FAA-A5F8D2242C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10"/>
          <a:stretch/>
        </p:blipFill>
        <p:spPr>
          <a:xfrm>
            <a:off x="516177" y="2669046"/>
            <a:ext cx="3811107" cy="323852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8F47430-9999-0E49-B3AC-D6D63E578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520" y="2754489"/>
            <a:ext cx="1214440" cy="809627"/>
          </a:xfrm>
          <a:prstGeom prst="rect">
            <a:avLst/>
          </a:prstGeom>
        </p:spPr>
      </p:pic>
      <p:pic>
        <p:nvPicPr>
          <p:cNvPr id="4" name="Picture 3" descr="A picture containing food, plastic&#10;&#10;Description automatically generated">
            <a:extLst>
              <a:ext uri="{FF2B5EF4-FFF2-40B4-BE49-F238E27FC236}">
                <a16:creationId xmlns:a16="http://schemas.microsoft.com/office/drawing/2014/main" id="{1D46E94D-CF53-E849-BE02-ED5D9AB9A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590" y="2609430"/>
            <a:ext cx="5079066" cy="33860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B46B6-4C7A-86DC-C0A6-DBC4316E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264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97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Więcej inspirujących faktów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165153-DBBA-9142-BCA3-6D482716CEA5}"/>
              </a:ext>
            </a:extLst>
          </p:cNvPr>
          <p:cNvSpPr/>
          <p:nvPr/>
        </p:nvSpPr>
        <p:spPr>
          <a:xfrm>
            <a:off x="413972" y="1662183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05C559-A3A2-7841-9FE4-25B5617FE8B1}"/>
              </a:ext>
            </a:extLst>
          </p:cNvPr>
          <p:cNvSpPr/>
          <p:nvPr/>
        </p:nvSpPr>
        <p:spPr>
          <a:xfrm>
            <a:off x="360335" y="1662183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3D28F9-1926-B745-9ABA-D3DC5810996D}"/>
              </a:ext>
            </a:extLst>
          </p:cNvPr>
          <p:cNvSpPr/>
          <p:nvPr/>
        </p:nvSpPr>
        <p:spPr>
          <a:xfrm>
            <a:off x="415428" y="1642131"/>
            <a:ext cx="42703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3B6ABF-DE7D-B24D-91EA-33A34045D081}"/>
              </a:ext>
            </a:extLst>
          </p:cNvPr>
          <p:cNvSpPr/>
          <p:nvPr/>
        </p:nvSpPr>
        <p:spPr>
          <a:xfrm>
            <a:off x="1065123" y="1662759"/>
            <a:ext cx="66582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Żeby plastikowa butelka rozłożyła się na składowisku, musi minąć blisko </a:t>
            </a:r>
            <a:r>
              <a:rPr lang="en-US" b="1" dirty="0">
                <a:solidFill>
                  <a:srgbClr val="29C7F7"/>
                </a:solidFill>
              </a:rPr>
              <a:t>450 </a:t>
            </a:r>
            <a:r>
              <a:rPr lang="pl-PL" b="1" dirty="0">
                <a:solidFill>
                  <a:srgbClr val="29C7F7"/>
                </a:solidFill>
              </a:rPr>
              <a:t>lat</a:t>
            </a:r>
            <a:r>
              <a:rPr lang="en-US" b="1" dirty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1331201-EBB5-0344-B5B9-0028E054BCC3}"/>
              </a:ext>
            </a:extLst>
          </p:cNvPr>
          <p:cNvSpPr/>
          <p:nvPr/>
        </p:nvSpPr>
        <p:spPr>
          <a:xfrm>
            <a:off x="413972" y="2386000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2E2AF-04B9-D045-AFF1-6E95D2FB2563}"/>
              </a:ext>
            </a:extLst>
          </p:cNvPr>
          <p:cNvSpPr/>
          <p:nvPr/>
        </p:nvSpPr>
        <p:spPr>
          <a:xfrm>
            <a:off x="360335" y="2386000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58AD2A-0802-2C48-9F4B-C5E37D4E369C}"/>
              </a:ext>
            </a:extLst>
          </p:cNvPr>
          <p:cNvSpPr/>
          <p:nvPr/>
        </p:nvSpPr>
        <p:spPr>
          <a:xfrm>
            <a:off x="415428" y="2365948"/>
            <a:ext cx="42703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0BEDCB-12A9-924B-8A81-EDEDEBD63EBC}"/>
              </a:ext>
            </a:extLst>
          </p:cNvPr>
          <p:cNvSpPr/>
          <p:nvPr/>
        </p:nvSpPr>
        <p:spPr>
          <a:xfrm>
            <a:off x="1065122" y="2503806"/>
            <a:ext cx="63480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Szkło rozkłada się na składowisku około </a:t>
            </a:r>
            <a:r>
              <a:rPr lang="en-US" b="1" dirty="0">
                <a:solidFill>
                  <a:srgbClr val="29C7F7"/>
                </a:solidFill>
              </a:rPr>
              <a:t>4</a:t>
            </a:r>
            <a:r>
              <a:rPr lang="pl-PL" b="1" dirty="0">
                <a:solidFill>
                  <a:srgbClr val="29C7F7"/>
                </a:solidFill>
              </a:rPr>
              <a:t>.</a:t>
            </a:r>
            <a:r>
              <a:rPr lang="en-US" b="1" dirty="0">
                <a:solidFill>
                  <a:srgbClr val="29C7F7"/>
                </a:solidFill>
              </a:rPr>
              <a:t>000 </a:t>
            </a:r>
            <a:r>
              <a:rPr lang="pl-PL" b="1" dirty="0">
                <a:solidFill>
                  <a:srgbClr val="29C7F7"/>
                </a:solidFill>
              </a:rPr>
              <a:t>lat</a:t>
            </a:r>
            <a:r>
              <a:rPr lang="en-US" b="1" dirty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7DAA1E-65CF-4B49-980C-803A9920C58A}"/>
              </a:ext>
            </a:extLst>
          </p:cNvPr>
          <p:cNvSpPr/>
          <p:nvPr/>
        </p:nvSpPr>
        <p:spPr>
          <a:xfrm>
            <a:off x="413972" y="3186365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3B1935-9DFF-B04B-945B-B6B299CE6246}"/>
              </a:ext>
            </a:extLst>
          </p:cNvPr>
          <p:cNvSpPr/>
          <p:nvPr/>
        </p:nvSpPr>
        <p:spPr>
          <a:xfrm>
            <a:off x="360335" y="3186365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D70D2C-7487-934B-BCEC-D9C6C7241EB9}"/>
              </a:ext>
            </a:extLst>
          </p:cNvPr>
          <p:cNvSpPr/>
          <p:nvPr/>
        </p:nvSpPr>
        <p:spPr>
          <a:xfrm>
            <a:off x="415428" y="3166313"/>
            <a:ext cx="42703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B318BD-D13A-4441-A619-7036E50B3E55}"/>
              </a:ext>
            </a:extLst>
          </p:cNvPr>
          <p:cNvSpPr/>
          <p:nvPr/>
        </p:nvSpPr>
        <p:spPr>
          <a:xfrm>
            <a:off x="1065122" y="3107700"/>
            <a:ext cx="634804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W oceanie pływa ogromna </a:t>
            </a:r>
            <a:r>
              <a:rPr lang="pl-PL" b="1" dirty="0">
                <a:solidFill>
                  <a:srgbClr val="29C7F7"/>
                </a:solidFill>
              </a:rPr>
              <a:t>„wyspa śmieci</a:t>
            </a:r>
            <a:r>
              <a:rPr lang="en-US" b="1" dirty="0">
                <a:solidFill>
                  <a:srgbClr val="29C7F7"/>
                </a:solidFill>
              </a:rPr>
              <a:t>”</a:t>
            </a:r>
            <a:r>
              <a:rPr lang="pl-PL" b="1" dirty="0">
                <a:solidFill>
                  <a:srgbClr val="262626"/>
                </a:solidFill>
              </a:rPr>
              <a:t>, która jest </a:t>
            </a:r>
            <a:r>
              <a:rPr lang="en-US" b="1" dirty="0">
                <a:solidFill>
                  <a:srgbClr val="29C7F7"/>
                </a:solidFill>
              </a:rPr>
              <a:t>2x </a:t>
            </a:r>
            <a:r>
              <a:rPr lang="pl-PL" b="1" dirty="0">
                <a:solidFill>
                  <a:srgbClr val="29C7F7"/>
                </a:solidFill>
              </a:rPr>
              <a:t>większa niż stan Teksas</a:t>
            </a:r>
            <a:r>
              <a:rPr lang="en-US" b="1" dirty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A71D79-C404-3245-BEED-AB3D498B558B}"/>
              </a:ext>
            </a:extLst>
          </p:cNvPr>
          <p:cNvSpPr/>
          <p:nvPr/>
        </p:nvSpPr>
        <p:spPr>
          <a:xfrm>
            <a:off x="413972" y="4082710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702F972-6E58-4F49-B5BC-ED42444956FF}"/>
              </a:ext>
            </a:extLst>
          </p:cNvPr>
          <p:cNvSpPr/>
          <p:nvPr/>
        </p:nvSpPr>
        <p:spPr>
          <a:xfrm>
            <a:off x="360335" y="4082710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453C86-A65E-374A-8633-1305DB432D0B}"/>
              </a:ext>
            </a:extLst>
          </p:cNvPr>
          <p:cNvSpPr/>
          <p:nvPr/>
        </p:nvSpPr>
        <p:spPr>
          <a:xfrm>
            <a:off x="415428" y="4062658"/>
            <a:ext cx="42703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EB46EC-4CA5-5F47-A06E-F4BC8D532E6E}"/>
              </a:ext>
            </a:extLst>
          </p:cNvPr>
          <p:cNvSpPr/>
          <p:nvPr/>
        </p:nvSpPr>
        <p:spPr>
          <a:xfrm>
            <a:off x="413972" y="4843127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AE0276-1C47-1447-9CCD-C3ECED14802F}"/>
              </a:ext>
            </a:extLst>
          </p:cNvPr>
          <p:cNvSpPr/>
          <p:nvPr/>
        </p:nvSpPr>
        <p:spPr>
          <a:xfrm>
            <a:off x="360335" y="4843127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E93497-D497-A24C-8B53-DA9452F87667}"/>
              </a:ext>
            </a:extLst>
          </p:cNvPr>
          <p:cNvSpPr/>
          <p:nvPr/>
        </p:nvSpPr>
        <p:spPr>
          <a:xfrm>
            <a:off x="415428" y="4823075"/>
            <a:ext cx="42703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2" name="Picture 41" descr="A picture containing sky, outdoor, grass, hill&#10;&#10;Description automatically generated">
            <a:extLst>
              <a:ext uri="{FF2B5EF4-FFF2-40B4-BE49-F238E27FC236}">
                <a16:creationId xmlns:a16="http://schemas.microsoft.com/office/drawing/2014/main" id="{0F42783D-EA97-0148-9407-247098FC7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"/>
          <a:stretch/>
        </p:blipFill>
        <p:spPr>
          <a:xfrm>
            <a:off x="7870193" y="3163683"/>
            <a:ext cx="3906379" cy="1270764"/>
          </a:xfrm>
          <a:prstGeom prst="rect">
            <a:avLst/>
          </a:prstGeom>
        </p:spPr>
      </p:pic>
      <p:pic>
        <p:nvPicPr>
          <p:cNvPr id="43" name="Picture 42" descr="A picture containing outdoor&#10;&#10;Description automatically generated">
            <a:extLst>
              <a:ext uri="{FF2B5EF4-FFF2-40B4-BE49-F238E27FC236}">
                <a16:creationId xmlns:a16="http://schemas.microsoft.com/office/drawing/2014/main" id="{1B7D995D-82D0-1E41-AE97-B967693B15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0" b="27"/>
          <a:stretch/>
        </p:blipFill>
        <p:spPr>
          <a:xfrm>
            <a:off x="7870194" y="4503110"/>
            <a:ext cx="1992264" cy="1295677"/>
          </a:xfrm>
          <a:prstGeom prst="rect">
            <a:avLst/>
          </a:prstGeom>
        </p:spPr>
      </p:pic>
      <p:pic>
        <p:nvPicPr>
          <p:cNvPr id="44" name="Picture 43" descr="A fish swimming in the water&#10;&#10;Description automatically generated with medium confidence">
            <a:extLst>
              <a:ext uri="{FF2B5EF4-FFF2-40B4-BE49-F238E27FC236}">
                <a16:creationId xmlns:a16="http://schemas.microsoft.com/office/drawing/2014/main" id="{81C99437-44EC-8141-A596-BD7A966A07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3"/>
          <a:stretch/>
        </p:blipFill>
        <p:spPr>
          <a:xfrm>
            <a:off x="9927589" y="4503110"/>
            <a:ext cx="1848984" cy="1270764"/>
          </a:xfrm>
          <a:prstGeom prst="rect">
            <a:avLst/>
          </a:prstGeom>
        </p:spPr>
      </p:pic>
      <p:pic>
        <p:nvPicPr>
          <p:cNvPr id="4" name="Picture 3" descr="A large group of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743B4AAB-8D49-8741-A44D-7ABF03ADE1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"/>
          <a:stretch/>
        </p:blipFill>
        <p:spPr>
          <a:xfrm>
            <a:off x="7842659" y="1790677"/>
            <a:ext cx="3906379" cy="127076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F2E7C09-D59F-3E44-8A53-14B0B89F030B}"/>
              </a:ext>
            </a:extLst>
          </p:cNvPr>
          <p:cNvSpPr/>
          <p:nvPr/>
        </p:nvSpPr>
        <p:spPr>
          <a:xfrm>
            <a:off x="1049449" y="3967304"/>
            <a:ext cx="634804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Śmieci pochodzące od ludzi znajdowano w </a:t>
            </a:r>
            <a:r>
              <a:rPr lang="pl-PL" b="1" dirty="0">
                <a:solidFill>
                  <a:srgbClr val="29C7F7"/>
                </a:solidFill>
              </a:rPr>
              <a:t>najgłębszych częściach oceanu</a:t>
            </a:r>
            <a:r>
              <a:rPr lang="en-US" b="1" dirty="0">
                <a:solidFill>
                  <a:srgbClr val="262626"/>
                </a:solidFill>
              </a:rPr>
              <a:t> </a:t>
            </a:r>
            <a:r>
              <a:rPr lang="pl-PL" b="1" dirty="0">
                <a:solidFill>
                  <a:srgbClr val="262626"/>
                </a:solidFill>
              </a:rPr>
              <a:t>i na najwyższej górze świata</a:t>
            </a:r>
            <a:r>
              <a:rPr lang="en-US" b="1" dirty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F51858-919A-9C46-9EF3-D4C97DFE64DB}"/>
              </a:ext>
            </a:extLst>
          </p:cNvPr>
          <p:cNvSpPr/>
          <p:nvPr/>
        </p:nvSpPr>
        <p:spPr>
          <a:xfrm>
            <a:off x="1065121" y="4922478"/>
            <a:ext cx="64788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Tworzywo </a:t>
            </a:r>
            <a:r>
              <a:rPr lang="en-US" b="1" dirty="0">
                <a:solidFill>
                  <a:srgbClr val="262626"/>
                </a:solidFill>
              </a:rPr>
              <a:t>PET </a:t>
            </a:r>
            <a:r>
              <a:rPr lang="pl-PL" b="1" dirty="0">
                <a:solidFill>
                  <a:srgbClr val="262626"/>
                </a:solidFill>
              </a:rPr>
              <a:t>to </a:t>
            </a:r>
            <a:r>
              <a:rPr lang="pl-PL" b="1" dirty="0">
                <a:solidFill>
                  <a:srgbClr val="29C7F7"/>
                </a:solidFill>
              </a:rPr>
              <a:t>najczęściej </a:t>
            </a:r>
            <a:r>
              <a:rPr lang="pl-PL" b="1" dirty="0" err="1">
                <a:solidFill>
                  <a:srgbClr val="29C7F7"/>
                </a:solidFill>
              </a:rPr>
              <a:t>recyklingowane</a:t>
            </a:r>
            <a:r>
              <a:rPr lang="pl-PL" b="1" dirty="0">
                <a:solidFill>
                  <a:srgbClr val="29C7F7"/>
                </a:solidFill>
              </a:rPr>
              <a:t> tworzywo na świecie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4DDA3-63EB-0E8E-20CC-8CDBAAA1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780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233" name="Google Shape;233;p7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63" y="-159657"/>
            <a:ext cx="9919074" cy="651600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2825082" y="1182271"/>
            <a:ext cx="682013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Jaki inspirujący przekaz ma twój bohater recyklingu</a:t>
            </a: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6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B771F-2072-FD4E-B63C-A003EDD5F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7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Jak konstruować historię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floor, indoor, stationary&#10;&#10;Description automatically generated">
            <a:extLst>
              <a:ext uri="{FF2B5EF4-FFF2-40B4-BE49-F238E27FC236}">
                <a16:creationId xmlns:a16="http://schemas.microsoft.com/office/drawing/2014/main" id="{7B3AA35A-D2D6-CE48-8F93-DF16C09C6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" b="-15"/>
          <a:stretch/>
        </p:blipFill>
        <p:spPr>
          <a:xfrm>
            <a:off x="4154534" y="1642131"/>
            <a:ext cx="3406326" cy="3229142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AEF9AD9-1CF3-B749-A3EB-F679AC67DC6B}"/>
              </a:ext>
            </a:extLst>
          </p:cNvPr>
          <p:cNvSpPr/>
          <p:nvPr/>
        </p:nvSpPr>
        <p:spPr>
          <a:xfrm>
            <a:off x="313763" y="1642327"/>
            <a:ext cx="3630439" cy="164856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A20739-3088-A241-A129-911D7DD4CCDD}"/>
              </a:ext>
            </a:extLst>
          </p:cNvPr>
          <p:cNvSpPr/>
          <p:nvPr/>
        </p:nvSpPr>
        <p:spPr>
          <a:xfrm>
            <a:off x="464622" y="1676247"/>
            <a:ext cx="33636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sz="1600" b="1" dirty="0">
                <a:solidFill>
                  <a:srgbClr val="29C7F7"/>
                </a:solidFill>
              </a:rPr>
              <a:t>Scena</a:t>
            </a:r>
            <a:r>
              <a:rPr lang="en-US" sz="1600" b="1" dirty="0">
                <a:solidFill>
                  <a:srgbClr val="29C7F7"/>
                </a:solidFill>
              </a:rPr>
              <a:t>: </a:t>
            </a:r>
            <a:r>
              <a:rPr lang="pl-PL" sz="1600" b="1" dirty="0">
                <a:solidFill>
                  <a:srgbClr val="262626"/>
                </a:solidFill>
              </a:rPr>
              <a:t>Zrób krótki opis sceny</a:t>
            </a:r>
            <a:endParaRPr lang="en-US" sz="1600" b="1" dirty="0">
              <a:solidFill>
                <a:srgbClr val="262626"/>
              </a:solidFill>
            </a:endParaRP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dirty="0">
                <a:solidFill>
                  <a:srgbClr val="262626"/>
                </a:solidFill>
              </a:rPr>
              <a:t>Jakie postacie występują</a:t>
            </a:r>
            <a:r>
              <a:rPr lang="en-US" sz="1600" dirty="0">
                <a:solidFill>
                  <a:srgbClr val="262626"/>
                </a:solidFill>
              </a:rPr>
              <a:t>?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dirty="0">
                <a:solidFill>
                  <a:srgbClr val="262626"/>
                </a:solidFill>
              </a:rPr>
              <a:t>Kiedy to się dzieje</a:t>
            </a:r>
            <a:r>
              <a:rPr lang="en-US" sz="1600" dirty="0">
                <a:solidFill>
                  <a:srgbClr val="262626"/>
                </a:solidFill>
              </a:rPr>
              <a:t>? 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dirty="0">
                <a:solidFill>
                  <a:srgbClr val="262626"/>
                </a:solidFill>
              </a:rPr>
              <a:t>Co te osoby widzą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718D2EA-B0A9-C543-B17C-877E98366190}"/>
              </a:ext>
            </a:extLst>
          </p:cNvPr>
          <p:cNvSpPr/>
          <p:nvPr/>
        </p:nvSpPr>
        <p:spPr>
          <a:xfrm>
            <a:off x="313763" y="3747990"/>
            <a:ext cx="3630439" cy="1879362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4FBE31-3C65-3948-BD21-1296580575D9}"/>
              </a:ext>
            </a:extLst>
          </p:cNvPr>
          <p:cNvSpPr/>
          <p:nvPr/>
        </p:nvSpPr>
        <p:spPr>
          <a:xfrm>
            <a:off x="464622" y="3781910"/>
            <a:ext cx="347958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31813" algn="l"/>
              </a:tabLst>
            </a:pPr>
            <a:r>
              <a:rPr lang="en-US" sz="1600" b="1" dirty="0">
                <a:solidFill>
                  <a:srgbClr val="29C7F7"/>
                </a:solidFill>
              </a:rPr>
              <a:t>Dialog</a:t>
            </a:r>
            <a:r>
              <a:rPr lang="pl-PL" sz="1600" b="1" dirty="0">
                <a:solidFill>
                  <a:srgbClr val="29C7F7"/>
                </a:solidFill>
              </a:rPr>
              <a:t>i</a:t>
            </a:r>
            <a:r>
              <a:rPr lang="en-US" sz="1600" b="1" dirty="0">
                <a:solidFill>
                  <a:srgbClr val="29C7F7"/>
                </a:solidFill>
              </a:rPr>
              <a:t>: </a:t>
            </a:r>
            <a:r>
              <a:rPr lang="pl-PL" sz="1600" b="1" dirty="0">
                <a:solidFill>
                  <a:srgbClr val="262626"/>
                </a:solidFill>
              </a:rPr>
              <a:t>Przed wypowiedzią postaci napisz jej imię</a:t>
            </a:r>
            <a:endParaRPr lang="en-US" sz="1600" b="1" dirty="0">
              <a:solidFill>
                <a:srgbClr val="262626"/>
              </a:solidFill>
            </a:endParaRPr>
          </a:p>
          <a:p>
            <a:pPr marL="285750" indent="-28575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dirty="0">
                <a:solidFill>
                  <a:srgbClr val="262626"/>
                </a:solidFill>
              </a:rPr>
              <a:t>Wypowiedzi postaci zaznaczaj cudzysłowami, np. „Powinniśmy więcej </a:t>
            </a:r>
            <a:r>
              <a:rPr lang="pl-PL" sz="1600" dirty="0" err="1">
                <a:solidFill>
                  <a:srgbClr val="262626"/>
                </a:solidFill>
              </a:rPr>
              <a:t>recyklingować</a:t>
            </a:r>
            <a:r>
              <a:rPr lang="pl-PL" sz="1600" dirty="0">
                <a:solidFill>
                  <a:srgbClr val="262626"/>
                </a:solidFill>
              </a:rPr>
              <a:t>” powiedział Marek</a:t>
            </a:r>
            <a:r>
              <a:rPr lang="en-US" sz="16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A764C3-C062-C649-9660-20016CBA9BDA}"/>
              </a:ext>
            </a:extLst>
          </p:cNvPr>
          <p:cNvSpPr/>
          <p:nvPr/>
        </p:nvSpPr>
        <p:spPr>
          <a:xfrm>
            <a:off x="8061210" y="1642328"/>
            <a:ext cx="3630439" cy="814270"/>
          </a:xfrm>
          <a:prstGeom prst="roundRect">
            <a:avLst/>
          </a:prstGeom>
          <a:noFill/>
          <a:ln w="31750">
            <a:solidFill>
              <a:srgbClr val="3AC6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4E61CB-56A1-674E-B11F-587B038B1AC6}"/>
              </a:ext>
            </a:extLst>
          </p:cNvPr>
          <p:cNvSpPr/>
          <p:nvPr/>
        </p:nvSpPr>
        <p:spPr>
          <a:xfrm>
            <a:off x="8157477" y="1676247"/>
            <a:ext cx="33636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31813" algn="l"/>
              </a:tabLst>
            </a:pPr>
            <a:r>
              <a:rPr lang="pl-PL" sz="1600" b="1" dirty="0">
                <a:solidFill>
                  <a:srgbClr val="3AC69D"/>
                </a:solidFill>
              </a:rPr>
              <a:t>Tytuł</a:t>
            </a:r>
            <a:r>
              <a:rPr lang="en-US" sz="1600" b="1" dirty="0">
                <a:solidFill>
                  <a:srgbClr val="3AC69D"/>
                </a:solidFill>
              </a:rPr>
              <a:t>: </a:t>
            </a:r>
            <a:r>
              <a:rPr lang="pl-PL" sz="1600" b="1" dirty="0">
                <a:solidFill>
                  <a:srgbClr val="262626"/>
                </a:solidFill>
              </a:rPr>
              <a:t>Nadaj tytuł swojej historii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dirty="0">
                <a:solidFill>
                  <a:srgbClr val="262626"/>
                </a:solidFill>
              </a:rPr>
              <a:t>Niech będzie krótki i chwytliwy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F6E7428-E1C9-3346-8946-91C0CBDFBF98}"/>
              </a:ext>
            </a:extLst>
          </p:cNvPr>
          <p:cNvSpPr/>
          <p:nvPr/>
        </p:nvSpPr>
        <p:spPr>
          <a:xfrm>
            <a:off x="8061210" y="2629053"/>
            <a:ext cx="3630439" cy="1488009"/>
          </a:xfrm>
          <a:prstGeom prst="roundRect">
            <a:avLst/>
          </a:prstGeom>
          <a:noFill/>
          <a:ln w="31750">
            <a:solidFill>
              <a:srgbClr val="3AC6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793567-71AD-4D4E-B013-BA8F578AE526}"/>
              </a:ext>
            </a:extLst>
          </p:cNvPr>
          <p:cNvSpPr/>
          <p:nvPr/>
        </p:nvSpPr>
        <p:spPr>
          <a:xfrm>
            <a:off x="8157476" y="2662973"/>
            <a:ext cx="3515309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31813" algn="l"/>
              </a:tabLst>
            </a:pPr>
            <a:r>
              <a:rPr lang="pl-PL" sz="1600" b="1" dirty="0">
                <a:solidFill>
                  <a:srgbClr val="3AC69D"/>
                </a:solidFill>
              </a:rPr>
              <a:t>Postacie</a:t>
            </a:r>
            <a:r>
              <a:rPr lang="en-US" sz="1600" b="1" dirty="0">
                <a:solidFill>
                  <a:srgbClr val="3AC69D"/>
                </a:solidFill>
              </a:rPr>
              <a:t>: </a:t>
            </a:r>
            <a:r>
              <a:rPr lang="pl-PL" sz="1600" b="1" dirty="0">
                <a:solidFill>
                  <a:srgbClr val="262626"/>
                </a:solidFill>
              </a:rPr>
              <a:t>Napisz dwa zdania, żeby przedstawić swoją postać lub postacie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200" dirty="0" err="1">
                <a:solidFill>
                  <a:srgbClr val="262626"/>
                </a:solidFill>
              </a:rPr>
              <a:t>np</a:t>
            </a:r>
            <a:r>
              <a:rPr lang="en-US" sz="1200" dirty="0">
                <a:solidFill>
                  <a:srgbClr val="262626"/>
                </a:solidFill>
              </a:rPr>
              <a:t>. </a:t>
            </a:r>
            <a:r>
              <a:rPr lang="pl-PL" sz="1200" dirty="0" err="1">
                <a:solidFill>
                  <a:srgbClr val="262626"/>
                </a:solidFill>
              </a:rPr>
              <a:t>Recyklator</a:t>
            </a:r>
            <a:r>
              <a:rPr lang="pl-PL" sz="1200" dirty="0">
                <a:solidFill>
                  <a:srgbClr val="262626"/>
                </a:solidFill>
              </a:rPr>
              <a:t> pochodzi z planety </a:t>
            </a:r>
            <a:r>
              <a:rPr lang="pl-PL" sz="1200" dirty="0" err="1">
                <a:solidFill>
                  <a:srgbClr val="262626"/>
                </a:solidFill>
              </a:rPr>
              <a:t>Plast</a:t>
            </a:r>
            <a:r>
              <a:rPr lang="pl-PL" sz="1200" dirty="0">
                <a:solidFill>
                  <a:srgbClr val="262626"/>
                </a:solidFill>
              </a:rPr>
              <a:t> oddalonej od Ziemi o </a:t>
            </a:r>
            <a:r>
              <a:rPr lang="en-US" sz="1200" dirty="0">
                <a:solidFill>
                  <a:srgbClr val="262626"/>
                </a:solidFill>
              </a:rPr>
              <a:t>5 </a:t>
            </a:r>
            <a:r>
              <a:rPr lang="pl-PL" sz="1200" dirty="0">
                <a:solidFill>
                  <a:srgbClr val="262626"/>
                </a:solidFill>
              </a:rPr>
              <a:t>lat świetlnych</a:t>
            </a:r>
            <a:r>
              <a:rPr lang="en-US" sz="1200" dirty="0">
                <a:solidFill>
                  <a:srgbClr val="262626"/>
                </a:solidFill>
              </a:rPr>
              <a:t>. </a:t>
            </a:r>
            <a:r>
              <a:rPr lang="pl-PL" sz="1200" dirty="0">
                <a:solidFill>
                  <a:srgbClr val="262626"/>
                </a:solidFill>
              </a:rPr>
              <a:t>Potrafi latać z prędkością światła i przybywa na Ziemię, żeby pomóc dzieciom w szkołach poznać tajniki recyklingu</a:t>
            </a:r>
            <a:r>
              <a:rPr lang="en-US" sz="12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C67BFD2-B450-3143-898D-E8868E9A4FC0}"/>
              </a:ext>
            </a:extLst>
          </p:cNvPr>
          <p:cNvSpPr/>
          <p:nvPr/>
        </p:nvSpPr>
        <p:spPr>
          <a:xfrm>
            <a:off x="8061209" y="4330363"/>
            <a:ext cx="3630439" cy="1498935"/>
          </a:xfrm>
          <a:prstGeom prst="roundRect">
            <a:avLst/>
          </a:prstGeom>
          <a:noFill/>
          <a:ln w="31750">
            <a:solidFill>
              <a:srgbClr val="3AC6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396F542-1853-544A-9EA8-350E7297C5C6}"/>
              </a:ext>
            </a:extLst>
          </p:cNvPr>
          <p:cNvSpPr/>
          <p:nvPr/>
        </p:nvSpPr>
        <p:spPr>
          <a:xfrm>
            <a:off x="8157475" y="4323437"/>
            <a:ext cx="3630439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31813" algn="l"/>
              </a:tabLst>
            </a:pPr>
            <a:r>
              <a:rPr lang="pl-PL" sz="1600" b="1" dirty="0">
                <a:solidFill>
                  <a:srgbClr val="3AC69D"/>
                </a:solidFill>
              </a:rPr>
              <a:t>Główny przekaz</a:t>
            </a:r>
            <a:r>
              <a:rPr lang="en-US" sz="1600" b="1" dirty="0">
                <a:solidFill>
                  <a:srgbClr val="3AC69D"/>
                </a:solidFill>
              </a:rPr>
              <a:t>: </a:t>
            </a:r>
            <a:endParaRPr lang="en-US" sz="1600" b="1" dirty="0">
              <a:solidFill>
                <a:srgbClr val="262626"/>
              </a:solidFill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Nie staraj się przekazać zbyt wiele naraz</a:t>
            </a:r>
            <a:r>
              <a:rPr lang="en-US" sz="1400" dirty="0">
                <a:solidFill>
                  <a:srgbClr val="262626"/>
                </a:solidFill>
              </a:rPr>
              <a:t>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Wybierz jeden albo dwa proste przekazy, żeby zachęcić ludzi do recyklingu</a:t>
            </a:r>
            <a:r>
              <a:rPr lang="en-US" sz="1400" dirty="0">
                <a:solidFill>
                  <a:srgbClr val="262626"/>
                </a:solidFill>
              </a:rPr>
              <a:t>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Wzbogać przekaz ciekawymi danymi i faktami, które poznaliśmy podczas tej lekcji</a:t>
            </a:r>
            <a:r>
              <a:rPr lang="en-US" sz="14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41A73-8759-7E0A-5697-1B768FE2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45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209073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Mapa pomysłów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8FDFF8A-1B31-1048-9B4E-6FE09AF1E7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" b="37"/>
          <a:stretch/>
        </p:blipFill>
        <p:spPr>
          <a:xfrm>
            <a:off x="4106000" y="2601665"/>
            <a:ext cx="3821373" cy="1784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E80E25-E5B9-AB42-B170-AC76ADDEDC92}"/>
              </a:ext>
            </a:extLst>
          </p:cNvPr>
          <p:cNvSpPr/>
          <p:nvPr/>
        </p:nvSpPr>
        <p:spPr>
          <a:xfrm>
            <a:off x="4307842" y="3090272"/>
            <a:ext cx="3417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b="1" dirty="0" err="1">
                <a:solidFill>
                  <a:schemeClr val="bg1"/>
                </a:solidFill>
              </a:rPr>
              <a:t>Recyklator</a:t>
            </a:r>
            <a:r>
              <a:rPr lang="pl-PL" b="1" dirty="0">
                <a:solidFill>
                  <a:schemeClr val="bg1"/>
                </a:solidFill>
              </a:rPr>
              <a:t> walczy o utrzymanie recyklingu na świecie i o czystość środowiska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35863-51BB-C142-A7FB-0FE2FE3D91A8}"/>
              </a:ext>
            </a:extLst>
          </p:cNvPr>
          <p:cNvSpPr/>
          <p:nvPr/>
        </p:nvSpPr>
        <p:spPr>
          <a:xfrm>
            <a:off x="633326" y="1617519"/>
            <a:ext cx="5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 err="1">
                <a:solidFill>
                  <a:srgbClr val="262626"/>
                </a:solidFill>
              </a:rPr>
              <a:t>Śmiecior</a:t>
            </a:r>
            <a:r>
              <a:rPr lang="pl-PL" sz="1600" b="1" dirty="0">
                <a:solidFill>
                  <a:srgbClr val="262626"/>
                </a:solidFill>
              </a:rPr>
              <a:t> zakrada się do szkół i mówi uczniom, że nie trzeba </a:t>
            </a:r>
            <a:r>
              <a:rPr lang="pl-PL" sz="1600" b="1" dirty="0" err="1">
                <a:solidFill>
                  <a:srgbClr val="262626"/>
                </a:solidFill>
              </a:rPr>
              <a:t>recyklingować</a:t>
            </a:r>
            <a:r>
              <a:rPr lang="pl-PL" sz="1600" b="1" dirty="0">
                <a:solidFill>
                  <a:srgbClr val="262626"/>
                </a:solidFill>
              </a:rPr>
              <a:t>, niech wrzucają wszystkie śmieci do jednego kosza</a:t>
            </a:r>
            <a:endParaRPr lang="en-US" sz="1600" b="1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B2739-4B2A-9246-A30D-3F6FCF504E36}"/>
              </a:ext>
            </a:extLst>
          </p:cNvPr>
          <p:cNvSpPr/>
          <p:nvPr/>
        </p:nvSpPr>
        <p:spPr>
          <a:xfrm>
            <a:off x="7536438" y="1630538"/>
            <a:ext cx="4170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Czy </a:t>
            </a:r>
            <a:r>
              <a:rPr lang="pl-PL" sz="1600" b="1" dirty="0" err="1">
                <a:solidFill>
                  <a:srgbClr val="262626"/>
                </a:solidFill>
              </a:rPr>
              <a:t>Recyklator</a:t>
            </a:r>
            <a:r>
              <a:rPr lang="pl-PL" sz="1600" b="1" dirty="0">
                <a:solidFill>
                  <a:srgbClr val="262626"/>
                </a:solidFill>
              </a:rPr>
              <a:t> potrzebuje pomocnika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9B493-61DE-944F-A982-4C956EE0C59C}"/>
              </a:ext>
            </a:extLst>
          </p:cNvPr>
          <p:cNvSpPr/>
          <p:nvPr/>
        </p:nvSpPr>
        <p:spPr>
          <a:xfrm>
            <a:off x="8662378" y="2698631"/>
            <a:ext cx="3197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Zwrot akcji</a:t>
            </a:r>
            <a:r>
              <a:rPr lang="en-US" sz="1600" b="1" dirty="0">
                <a:solidFill>
                  <a:srgbClr val="262626"/>
                </a:solidFill>
              </a:rPr>
              <a:t>:</a:t>
            </a:r>
          </a:p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 err="1">
                <a:solidFill>
                  <a:srgbClr val="262626"/>
                </a:solidFill>
              </a:rPr>
              <a:t>Śmiecior</a:t>
            </a:r>
            <a:r>
              <a:rPr lang="pl-PL" sz="1600" b="1" dirty="0">
                <a:solidFill>
                  <a:srgbClr val="262626"/>
                </a:solidFill>
              </a:rPr>
              <a:t> pojmał </a:t>
            </a:r>
            <a:r>
              <a:rPr lang="pl-PL" sz="1600" b="1" dirty="0" err="1">
                <a:solidFill>
                  <a:srgbClr val="262626"/>
                </a:solidFill>
              </a:rPr>
              <a:t>Recyklatora</a:t>
            </a:r>
            <a:r>
              <a:rPr lang="pl-PL" sz="1600" b="1" dirty="0">
                <a:solidFill>
                  <a:srgbClr val="262626"/>
                </a:solidFill>
              </a:rPr>
              <a:t> i uwięził go w głębi cuchnącego i toksycznego wysypiska</a:t>
            </a:r>
            <a:endParaRPr lang="en-US" sz="1600" b="1" dirty="0">
              <a:solidFill>
                <a:srgbClr val="26262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A7D27A-C113-304A-B444-773C40160D9A}"/>
              </a:ext>
            </a:extLst>
          </p:cNvPr>
          <p:cNvSpPr/>
          <p:nvPr/>
        </p:nvSpPr>
        <p:spPr>
          <a:xfrm>
            <a:off x="7948073" y="5060622"/>
            <a:ext cx="334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 err="1">
                <a:solidFill>
                  <a:srgbClr val="262626"/>
                </a:solidFill>
              </a:rPr>
              <a:t>Recyklator</a:t>
            </a:r>
            <a:r>
              <a:rPr lang="pl-PL" sz="1600" b="1" dirty="0">
                <a:solidFill>
                  <a:srgbClr val="262626"/>
                </a:solidFill>
              </a:rPr>
              <a:t> musi unikać swojego największego wroga, </a:t>
            </a:r>
            <a:r>
              <a:rPr lang="pl-PL" sz="1600" b="1" dirty="0" err="1">
                <a:solidFill>
                  <a:srgbClr val="262626"/>
                </a:solidFill>
              </a:rPr>
              <a:t>Śmieciora</a:t>
            </a:r>
            <a:endParaRPr lang="en-US" sz="1600" b="1" dirty="0">
              <a:solidFill>
                <a:srgbClr val="26262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606D0-D132-2844-B4D4-D3E150D0F104}"/>
              </a:ext>
            </a:extLst>
          </p:cNvPr>
          <p:cNvSpPr/>
          <p:nvPr/>
        </p:nvSpPr>
        <p:spPr>
          <a:xfrm>
            <a:off x="348997" y="4937512"/>
            <a:ext cx="5268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 err="1">
                <a:solidFill>
                  <a:srgbClr val="262626"/>
                </a:solidFill>
              </a:rPr>
              <a:t>Recyklatora</a:t>
            </a:r>
            <a:r>
              <a:rPr lang="pl-PL" sz="1600" b="1" dirty="0">
                <a:solidFill>
                  <a:srgbClr val="262626"/>
                </a:solidFill>
              </a:rPr>
              <a:t> czekają liczne wyzwania – ludzie, którzy śmiecą, ludzie, którzy nie znają się na recyklingu, i </a:t>
            </a:r>
            <a:r>
              <a:rPr lang="pl-PL" sz="1600" b="1" dirty="0" err="1">
                <a:solidFill>
                  <a:srgbClr val="262626"/>
                </a:solidFill>
              </a:rPr>
              <a:t>Śmiecior</a:t>
            </a:r>
            <a:r>
              <a:rPr lang="pl-PL" sz="1600" b="1" dirty="0">
                <a:solidFill>
                  <a:srgbClr val="262626"/>
                </a:solidFill>
              </a:rPr>
              <a:t>, który chce, żeby wszystkie śmieci trafiały na jego tajne, przerażające wysypisko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A08A35-810E-DC49-AA94-EFB520EC835C}"/>
              </a:ext>
            </a:extLst>
          </p:cNvPr>
          <p:cNvSpPr/>
          <p:nvPr/>
        </p:nvSpPr>
        <p:spPr>
          <a:xfrm>
            <a:off x="472823" y="2831951"/>
            <a:ext cx="2939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Potencjalne tytuły</a:t>
            </a:r>
            <a:r>
              <a:rPr lang="en-US" sz="1600" b="1" dirty="0">
                <a:solidFill>
                  <a:srgbClr val="262626"/>
                </a:solidFill>
              </a:rPr>
              <a:t>:</a:t>
            </a:r>
          </a:p>
          <a:p>
            <a:pPr marL="285750" indent="-285750">
              <a:buClr>
                <a:srgbClr val="262626"/>
              </a:buClr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 err="1">
                <a:solidFill>
                  <a:srgbClr val="262626"/>
                </a:solidFill>
              </a:rPr>
              <a:t>Recyklator</a:t>
            </a:r>
            <a:r>
              <a:rPr lang="pl-PL" sz="1600" b="1" dirty="0">
                <a:solidFill>
                  <a:srgbClr val="262626"/>
                </a:solidFill>
              </a:rPr>
              <a:t> i wysypisko zagłady</a:t>
            </a:r>
            <a:endParaRPr lang="en-US" sz="1600" b="1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62626"/>
              </a:buClr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Czas odpadów</a:t>
            </a:r>
            <a:endParaRPr lang="en-US" sz="1600" b="1" dirty="0">
              <a:solidFill>
                <a:srgbClr val="262626"/>
              </a:solidFill>
            </a:endParaRPr>
          </a:p>
          <a:p>
            <a:pPr marL="285750" indent="-285750">
              <a:buClr>
                <a:srgbClr val="262626"/>
              </a:buClr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600" b="1" dirty="0" err="1">
                <a:solidFill>
                  <a:srgbClr val="262626"/>
                </a:solidFill>
              </a:rPr>
              <a:t>Śmiecior</a:t>
            </a:r>
            <a:r>
              <a:rPr lang="pl-PL" sz="1600" b="1" dirty="0">
                <a:solidFill>
                  <a:srgbClr val="262626"/>
                </a:solidFill>
              </a:rPr>
              <a:t> atakuje</a:t>
            </a:r>
            <a:endParaRPr lang="en-US" sz="1600" b="1" dirty="0">
              <a:solidFill>
                <a:srgbClr val="262626"/>
              </a:solidFill>
            </a:endParaRP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A3C4F53-A954-0041-AC46-2F902EABF5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1" b="-13"/>
          <a:stretch/>
        </p:blipFill>
        <p:spPr>
          <a:xfrm>
            <a:off x="6566242" y="4408491"/>
            <a:ext cx="1468344" cy="960836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C7C12777-4020-3140-A977-D9A24347F5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1" b="-13"/>
          <a:stretch/>
        </p:blipFill>
        <p:spPr>
          <a:xfrm rot="838411" flipV="1">
            <a:off x="6637362" y="1518463"/>
            <a:ext cx="1167648" cy="1328016"/>
          </a:xfrm>
          <a:prstGeom prst="rect">
            <a:avLst/>
          </a:prstGeom>
        </p:spPr>
      </p:pic>
      <p:pic>
        <p:nvPicPr>
          <p:cNvPr id="18" name="Picture 17" descr="A picture containing arrow&#10;&#10;Description automatically generated">
            <a:extLst>
              <a:ext uri="{FF2B5EF4-FFF2-40B4-BE49-F238E27FC236}">
                <a16:creationId xmlns:a16="http://schemas.microsoft.com/office/drawing/2014/main" id="{5055AFA9-3E4E-3041-92AF-60ABDD3B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7" b="48"/>
          <a:stretch/>
        </p:blipFill>
        <p:spPr>
          <a:xfrm rot="8100000">
            <a:off x="3256536" y="4259600"/>
            <a:ext cx="1199552" cy="429149"/>
          </a:xfrm>
          <a:prstGeom prst="rect">
            <a:avLst/>
          </a:prstGeom>
        </p:spPr>
      </p:pic>
      <p:pic>
        <p:nvPicPr>
          <p:cNvPr id="19" name="Picture 18" descr="A picture containing arrow&#10;&#10;Description automatically generated">
            <a:extLst>
              <a:ext uri="{FF2B5EF4-FFF2-40B4-BE49-F238E27FC236}">
                <a16:creationId xmlns:a16="http://schemas.microsoft.com/office/drawing/2014/main" id="{449DEAF4-1081-2648-AECB-8E59F7DB97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7" b="48"/>
          <a:stretch/>
        </p:blipFill>
        <p:spPr>
          <a:xfrm rot="12600000" flipV="1">
            <a:off x="3472408" y="2283987"/>
            <a:ext cx="1123074" cy="570053"/>
          </a:xfrm>
          <a:prstGeom prst="rect">
            <a:avLst/>
          </a:prstGeom>
        </p:spPr>
      </p:pic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89571371-569A-7340-A49C-73A883199F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1" b="-13"/>
          <a:stretch/>
        </p:blipFill>
        <p:spPr>
          <a:xfrm rot="11700000" flipV="1">
            <a:off x="2924722" y="3356366"/>
            <a:ext cx="1252419" cy="756411"/>
          </a:xfrm>
          <a:prstGeom prst="rect">
            <a:avLst/>
          </a:prstGeom>
        </p:spPr>
      </p:pic>
      <p:pic>
        <p:nvPicPr>
          <p:cNvPr id="24" name="Picture 23" descr="A picture containing arrow&#10;&#10;Description automatically generated">
            <a:extLst>
              <a:ext uri="{FF2B5EF4-FFF2-40B4-BE49-F238E27FC236}">
                <a16:creationId xmlns:a16="http://schemas.microsoft.com/office/drawing/2014/main" id="{B2BD7C39-3FA3-C54E-9ABD-4DB50ED51C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7" b="48"/>
          <a:stretch/>
        </p:blipFill>
        <p:spPr>
          <a:xfrm rot="199676" flipV="1">
            <a:off x="7407587" y="2691980"/>
            <a:ext cx="1138142" cy="4594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257CA-4138-6C7C-3535-7BC163BE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017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5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1BC68-CC43-2B4D-BB8F-888BEB7BEB09}"/>
              </a:ext>
            </a:extLst>
          </p:cNvPr>
          <p:cNvSpPr/>
          <p:nvPr/>
        </p:nvSpPr>
        <p:spPr>
          <a:xfrm>
            <a:off x="506503" y="1628708"/>
            <a:ext cx="1090716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Uczniowie sprawdzą i odświeżą sobie wiedzę na temat recyklingu i negatywnego wpływu braku dobrych praktyk recyklingowych na środowisko. Poznają również pojęcie „przenikania śmieci” na skutek braku recyklingu i nieprawidłowego postępowania z odpadami nadającymi się do recyklingu.</a:t>
            </a:r>
          </a:p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Będą pracować w małych grupach lub indywidualnie i tworzyć historię „bohatera recyklingu” z przekazem o treści informacyjnej, inspirującej i zachęcającej innych do walki ze śmieciami w środowisku. Uczniowie wykonają serię ćwiczeń, które pomogą im wymyślić i sformułować główny przekaz historii, która będzie inspirować innych do działania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9AA248-B0AF-F84E-94F8-0CF855A300AF}"/>
              </a:ext>
            </a:extLst>
          </p:cNvPr>
          <p:cNvSpPr/>
          <p:nvPr/>
        </p:nvSpPr>
        <p:spPr>
          <a:xfrm>
            <a:off x="313764" y="1462601"/>
            <a:ext cx="11371732" cy="2113112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D3679D-4E6B-824C-8459-CC5623869861}"/>
              </a:ext>
            </a:extLst>
          </p:cNvPr>
          <p:cNvSpPr/>
          <p:nvPr/>
        </p:nvSpPr>
        <p:spPr>
          <a:xfrm>
            <a:off x="1181181" y="396243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F8E32D-9947-CF40-B17C-19E63D868AE9}"/>
              </a:ext>
            </a:extLst>
          </p:cNvPr>
          <p:cNvSpPr/>
          <p:nvPr/>
        </p:nvSpPr>
        <p:spPr>
          <a:xfrm>
            <a:off x="1127544" y="396243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C8872-CA45-934A-B4B7-1B49C3EB120A}"/>
              </a:ext>
            </a:extLst>
          </p:cNvPr>
          <p:cNvSpPr/>
          <p:nvPr/>
        </p:nvSpPr>
        <p:spPr>
          <a:xfrm>
            <a:off x="1172128" y="3942378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E9067-F706-6F44-B199-2326A583B255}"/>
              </a:ext>
            </a:extLst>
          </p:cNvPr>
          <p:cNvSpPr/>
          <p:nvPr/>
        </p:nvSpPr>
        <p:spPr>
          <a:xfrm>
            <a:off x="1678983" y="4004802"/>
            <a:ext cx="973468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Wyświetl slajdy z materiałami lekcyjnymi, zainicjuj rozmowę o tym, co uczniowie już wiedzą na temat recyklingu i wprowadź pojęcie przenikania śmieci do środowiska oraz śmieci, które trafiają do oceanów. </a:t>
            </a:r>
            <a:r>
              <a:rPr lang="pl-PL" sz="1600" dirty="0">
                <a:solidFill>
                  <a:srgbClr val="262626"/>
                </a:solidFill>
              </a:rPr>
              <a:t>Zadawaj uczniom pytania nakierowujące wskazane w notatkach pod slajdami w prezentacji PowerPoint.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685EE8-20F6-2244-87AD-51209B6BB19A}"/>
              </a:ext>
            </a:extLst>
          </p:cNvPr>
          <p:cNvSpPr/>
          <p:nvPr/>
        </p:nvSpPr>
        <p:spPr>
          <a:xfrm rot="5400000">
            <a:off x="586952" y="3905149"/>
            <a:ext cx="402546" cy="301686"/>
          </a:xfrm>
          <a:prstGeom prst="bentUpArrow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06BB7-A57A-5E4F-B6DD-27B41AC228A3}"/>
              </a:ext>
            </a:extLst>
          </p:cNvPr>
          <p:cNvSpPr/>
          <p:nvPr/>
        </p:nvSpPr>
        <p:spPr>
          <a:xfrm>
            <a:off x="1678983" y="5292919"/>
            <a:ext cx="973468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Wydrukuj materiały „TAK/NIE” i materiały „</a:t>
            </a:r>
            <a:r>
              <a:rPr lang="pl-PL" sz="1600" b="1" dirty="0" err="1">
                <a:solidFill>
                  <a:srgbClr val="262626"/>
                </a:solidFill>
              </a:rPr>
              <a:t>scenorys</a:t>
            </a:r>
            <a:r>
              <a:rPr lang="pl-PL" sz="1600" b="1" dirty="0">
                <a:solidFill>
                  <a:srgbClr val="262626"/>
                </a:solidFill>
              </a:rPr>
              <a:t>” i „</a:t>
            </a:r>
            <a:r>
              <a:rPr lang="pl-PL" sz="1600" b="1" dirty="0" err="1">
                <a:solidFill>
                  <a:srgbClr val="262626"/>
                </a:solidFill>
              </a:rPr>
              <a:t>planer</a:t>
            </a:r>
            <a:r>
              <a:rPr lang="pl-PL" sz="1600" b="1" dirty="0">
                <a:solidFill>
                  <a:srgbClr val="262626"/>
                </a:solidFill>
              </a:rPr>
              <a:t> historii”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  <a:p>
            <a:pPr algn="thaiDist">
              <a:lnSpc>
                <a:spcPct val="120000"/>
              </a:lnSpc>
            </a:pPr>
            <a:r>
              <a:rPr lang="pl-PL" sz="1600" dirty="0">
                <a:solidFill>
                  <a:srgbClr val="262626"/>
                </a:solidFill>
              </a:rPr>
              <a:t>Przygotuj wszelkiego rodzaju materiały plastyczne i tablice do rysowania (po 1 na grupę albo na osobę).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FF3893-EED7-864D-8322-60945ABF4897}"/>
              </a:ext>
            </a:extLst>
          </p:cNvPr>
          <p:cNvSpPr/>
          <p:nvPr/>
        </p:nvSpPr>
        <p:spPr>
          <a:xfrm>
            <a:off x="1177126" y="526150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46FFE0-AC33-634C-9CF5-2A183710E4D7}"/>
              </a:ext>
            </a:extLst>
          </p:cNvPr>
          <p:cNvSpPr/>
          <p:nvPr/>
        </p:nvSpPr>
        <p:spPr>
          <a:xfrm>
            <a:off x="1123489" y="526150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ADB98F-BBCE-D348-A0D8-68BD5406CE7D}"/>
              </a:ext>
            </a:extLst>
          </p:cNvPr>
          <p:cNvSpPr/>
          <p:nvPr/>
        </p:nvSpPr>
        <p:spPr>
          <a:xfrm>
            <a:off x="1168073" y="5241453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D80DED-07FA-7648-A98B-006FFF2CC66F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93411-CF70-804B-88B7-4B861BF579DE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98EEBB-9906-934A-AAC3-1F3847C7F9B7}"/>
              </a:ext>
            </a:extLst>
          </p:cNvPr>
          <p:cNvSpPr txBox="1"/>
          <p:nvPr/>
        </p:nvSpPr>
        <p:spPr>
          <a:xfrm>
            <a:off x="260604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Przygotowanie do lekcji i powiązanie z programem nauczania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8BCDC-8719-EB47-ABEF-3276125F0C98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CB838-4F82-4142-2640-ADE2EF9D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483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Lista najważniejszych wydarzeń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E0F828-4D62-5F46-918D-30A1BDD2C1F2}"/>
              </a:ext>
            </a:extLst>
          </p:cNvPr>
          <p:cNvSpPr/>
          <p:nvPr/>
        </p:nvSpPr>
        <p:spPr>
          <a:xfrm>
            <a:off x="1110040" y="1745428"/>
            <a:ext cx="5067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Na planecie </a:t>
            </a:r>
            <a:r>
              <a:rPr lang="pl-PL" sz="2000" b="1" dirty="0" err="1">
                <a:solidFill>
                  <a:srgbClr val="262626"/>
                </a:solidFill>
              </a:rPr>
              <a:t>Plast</a:t>
            </a:r>
            <a:r>
              <a:rPr lang="pl-PL" sz="2000" b="1" dirty="0">
                <a:solidFill>
                  <a:srgbClr val="262626"/>
                </a:solidFill>
              </a:rPr>
              <a:t> była zimna, ciemna noc, kiedy </a:t>
            </a:r>
            <a:r>
              <a:rPr lang="pl-PL" sz="2000" b="1" dirty="0" err="1">
                <a:solidFill>
                  <a:srgbClr val="262626"/>
                </a:solidFill>
              </a:rPr>
              <a:t>Recyklator</a:t>
            </a:r>
            <a:r>
              <a:rPr lang="pl-PL" sz="2000" b="1" dirty="0">
                <a:solidFill>
                  <a:srgbClr val="262626"/>
                </a:solidFill>
              </a:rPr>
              <a:t> otrzymał wezwanie z Ziemi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A1547-A54A-4843-9C0A-61C73B0A54EB}"/>
              </a:ext>
            </a:extLst>
          </p:cNvPr>
          <p:cNvSpPr/>
          <p:nvPr/>
        </p:nvSpPr>
        <p:spPr>
          <a:xfrm>
            <a:off x="1110040" y="2959062"/>
            <a:ext cx="5067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 err="1">
                <a:solidFill>
                  <a:srgbClr val="262626"/>
                </a:solidFill>
              </a:rPr>
              <a:t>Śmiecior</a:t>
            </a:r>
            <a:r>
              <a:rPr lang="pl-PL" sz="2000" b="1" dirty="0">
                <a:solidFill>
                  <a:srgbClr val="262626"/>
                </a:solidFill>
              </a:rPr>
              <a:t> zaatakował szkoły i namawia dzieci, żeby nie </a:t>
            </a:r>
            <a:r>
              <a:rPr lang="pl-PL" sz="2000" b="1" dirty="0" err="1">
                <a:solidFill>
                  <a:srgbClr val="262626"/>
                </a:solidFill>
              </a:rPr>
              <a:t>recyklingowały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B8510-5D9D-E543-B04F-4B9940A397D9}"/>
              </a:ext>
            </a:extLst>
          </p:cNvPr>
          <p:cNvSpPr/>
          <p:nvPr/>
        </p:nvSpPr>
        <p:spPr>
          <a:xfrm>
            <a:off x="1110039" y="4306198"/>
            <a:ext cx="5067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 err="1">
                <a:solidFill>
                  <a:srgbClr val="262626"/>
                </a:solidFill>
              </a:rPr>
              <a:t>Recyklator</a:t>
            </a:r>
            <a:r>
              <a:rPr lang="pl-PL" sz="2000" b="1" dirty="0">
                <a:solidFill>
                  <a:srgbClr val="262626"/>
                </a:solidFill>
              </a:rPr>
              <a:t> musi polecieć na Ziemię i stoczyć walkę ze </a:t>
            </a:r>
            <a:r>
              <a:rPr lang="pl-PL" sz="2000" b="1" dirty="0" err="1">
                <a:solidFill>
                  <a:srgbClr val="262626"/>
                </a:solidFill>
              </a:rPr>
              <a:t>Śmieciorem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4B9323-8E47-1641-A497-B59DD31FCAB0}"/>
              </a:ext>
            </a:extLst>
          </p:cNvPr>
          <p:cNvSpPr/>
          <p:nvPr/>
        </p:nvSpPr>
        <p:spPr>
          <a:xfrm>
            <a:off x="588221" y="1785533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5BF713-6299-7143-AC24-81363E29673D}"/>
              </a:ext>
            </a:extLst>
          </p:cNvPr>
          <p:cNvSpPr/>
          <p:nvPr/>
        </p:nvSpPr>
        <p:spPr>
          <a:xfrm>
            <a:off x="534584" y="1785533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D2595-D380-CB4A-82E9-38AC2E9452F6}"/>
              </a:ext>
            </a:extLst>
          </p:cNvPr>
          <p:cNvSpPr/>
          <p:nvPr/>
        </p:nvSpPr>
        <p:spPr>
          <a:xfrm>
            <a:off x="568788" y="1745429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67E46A-9697-0D45-AC58-F268EAEC8E41}"/>
              </a:ext>
            </a:extLst>
          </p:cNvPr>
          <p:cNvSpPr/>
          <p:nvPr/>
        </p:nvSpPr>
        <p:spPr>
          <a:xfrm>
            <a:off x="588221" y="2999166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C7C681-0F1E-BB45-9440-17FEC4995A8C}"/>
              </a:ext>
            </a:extLst>
          </p:cNvPr>
          <p:cNvSpPr/>
          <p:nvPr/>
        </p:nvSpPr>
        <p:spPr>
          <a:xfrm>
            <a:off x="534584" y="2999166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3EF437-D6B9-FD4F-83F4-78D7A55F7BC1}"/>
              </a:ext>
            </a:extLst>
          </p:cNvPr>
          <p:cNvSpPr/>
          <p:nvPr/>
        </p:nvSpPr>
        <p:spPr>
          <a:xfrm>
            <a:off x="568788" y="2959062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730AC-66D1-1944-9E46-FAABDA80E8B4}"/>
              </a:ext>
            </a:extLst>
          </p:cNvPr>
          <p:cNvSpPr/>
          <p:nvPr/>
        </p:nvSpPr>
        <p:spPr>
          <a:xfrm>
            <a:off x="588221" y="4346302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7AD288-49D1-774F-9F9B-89C463DC41B7}"/>
              </a:ext>
            </a:extLst>
          </p:cNvPr>
          <p:cNvSpPr/>
          <p:nvPr/>
        </p:nvSpPr>
        <p:spPr>
          <a:xfrm>
            <a:off x="534584" y="4346302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0B633-C51C-DB4D-A93B-F16831208D5B}"/>
              </a:ext>
            </a:extLst>
          </p:cNvPr>
          <p:cNvSpPr/>
          <p:nvPr/>
        </p:nvSpPr>
        <p:spPr>
          <a:xfrm>
            <a:off x="568788" y="4306198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898434-DE23-BF4C-8EF8-E30140725E0E}"/>
              </a:ext>
            </a:extLst>
          </p:cNvPr>
          <p:cNvSpPr/>
          <p:nvPr/>
        </p:nvSpPr>
        <p:spPr>
          <a:xfrm>
            <a:off x="6589569" y="1767805"/>
            <a:ext cx="5067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 err="1">
                <a:solidFill>
                  <a:srgbClr val="262626"/>
                </a:solidFill>
              </a:rPr>
              <a:t>Recyklator</a:t>
            </a:r>
            <a:r>
              <a:rPr lang="pl-PL" sz="2000" b="1" dirty="0">
                <a:solidFill>
                  <a:srgbClr val="262626"/>
                </a:solidFill>
              </a:rPr>
              <a:t> stworzył specjalną grupę uczniów-aktywistów, żeby upowszechniać recykling               w szkołach na świecie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188C32-F7CB-1546-9F8D-30EB76A2D6D8}"/>
              </a:ext>
            </a:extLst>
          </p:cNvPr>
          <p:cNvSpPr/>
          <p:nvPr/>
        </p:nvSpPr>
        <p:spPr>
          <a:xfrm>
            <a:off x="6589569" y="2981439"/>
            <a:ext cx="5067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 err="1">
                <a:solidFill>
                  <a:srgbClr val="262626"/>
                </a:solidFill>
              </a:rPr>
              <a:t>Recyklator</a:t>
            </a:r>
            <a:r>
              <a:rPr lang="pl-PL" sz="2000" b="1" dirty="0">
                <a:solidFill>
                  <a:srgbClr val="262626"/>
                </a:solidFill>
              </a:rPr>
              <a:t> walczył ze </a:t>
            </a:r>
            <a:r>
              <a:rPr lang="pl-PL" sz="2000" b="1" dirty="0" err="1">
                <a:solidFill>
                  <a:srgbClr val="262626"/>
                </a:solidFill>
              </a:rPr>
              <a:t>Śmieciorem</a:t>
            </a:r>
            <a:r>
              <a:rPr lang="pl-PL" sz="2000" b="1" dirty="0">
                <a:solidFill>
                  <a:srgbClr val="262626"/>
                </a:solidFill>
              </a:rPr>
              <a:t> na tajnym, przerażającym wysypisku, został pojmany                  i zakopany głęboko w śmieciach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EF16E7-E331-4246-9CF3-705C5AAE73C7}"/>
              </a:ext>
            </a:extLst>
          </p:cNvPr>
          <p:cNvSpPr/>
          <p:nvPr/>
        </p:nvSpPr>
        <p:spPr>
          <a:xfrm>
            <a:off x="6589568" y="4328575"/>
            <a:ext cx="5067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2000" b="1" dirty="0">
                <a:solidFill>
                  <a:srgbClr val="262626"/>
                </a:solidFill>
              </a:rPr>
              <a:t>Grupa aktywistów znalazła wystarczająco dużo materiałów z recyklingu, żeby skonstruować wielką łopatę i odkopać                        i uratować </a:t>
            </a:r>
            <a:r>
              <a:rPr lang="pl-PL" sz="2000" b="1" dirty="0" err="1">
                <a:solidFill>
                  <a:srgbClr val="262626"/>
                </a:solidFill>
              </a:rPr>
              <a:t>Recyklatora</a:t>
            </a:r>
            <a:r>
              <a:rPr lang="en-US" sz="20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3B8FD3-8203-DC49-B5B0-AB0A1AB7F16E}"/>
              </a:ext>
            </a:extLst>
          </p:cNvPr>
          <p:cNvSpPr/>
          <p:nvPr/>
        </p:nvSpPr>
        <p:spPr>
          <a:xfrm>
            <a:off x="6067750" y="1807910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E11E6C6-6C9F-9244-B9C4-BD1B576B2625}"/>
              </a:ext>
            </a:extLst>
          </p:cNvPr>
          <p:cNvSpPr/>
          <p:nvPr/>
        </p:nvSpPr>
        <p:spPr>
          <a:xfrm>
            <a:off x="6014113" y="1807910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0A4A24-1E14-AF4A-89D3-282DCC4ACF78}"/>
              </a:ext>
            </a:extLst>
          </p:cNvPr>
          <p:cNvSpPr/>
          <p:nvPr/>
        </p:nvSpPr>
        <p:spPr>
          <a:xfrm>
            <a:off x="6048317" y="1767806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BDD1C7-432C-2546-8B41-33AFC2411705}"/>
              </a:ext>
            </a:extLst>
          </p:cNvPr>
          <p:cNvSpPr/>
          <p:nvPr/>
        </p:nvSpPr>
        <p:spPr>
          <a:xfrm>
            <a:off x="6067750" y="3021543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4ADCA6-4197-C54D-8D4E-92EF679DF0B5}"/>
              </a:ext>
            </a:extLst>
          </p:cNvPr>
          <p:cNvSpPr/>
          <p:nvPr/>
        </p:nvSpPr>
        <p:spPr>
          <a:xfrm>
            <a:off x="6014113" y="3021543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27B747-2D98-F841-9CAD-2E1E69C18C32}"/>
              </a:ext>
            </a:extLst>
          </p:cNvPr>
          <p:cNvSpPr/>
          <p:nvPr/>
        </p:nvSpPr>
        <p:spPr>
          <a:xfrm>
            <a:off x="6048317" y="2981439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3681E3-2CBC-3D40-8FD8-6AE09699E823}"/>
              </a:ext>
            </a:extLst>
          </p:cNvPr>
          <p:cNvSpPr/>
          <p:nvPr/>
        </p:nvSpPr>
        <p:spPr>
          <a:xfrm>
            <a:off x="6067750" y="4368679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C06343-5C7D-6046-AAC2-2FD29B3552C9}"/>
              </a:ext>
            </a:extLst>
          </p:cNvPr>
          <p:cNvSpPr/>
          <p:nvPr/>
        </p:nvSpPr>
        <p:spPr>
          <a:xfrm>
            <a:off x="6014113" y="4368679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61BF5D-EE30-D94B-B11E-E77533381662}"/>
              </a:ext>
            </a:extLst>
          </p:cNvPr>
          <p:cNvSpPr/>
          <p:nvPr/>
        </p:nvSpPr>
        <p:spPr>
          <a:xfrm>
            <a:off x="6048317" y="4328575"/>
            <a:ext cx="38278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A23EA-2325-E08B-97CB-230C879E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24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Napisz przekonującą historię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BB5743-E2D2-5C47-A1EA-DCC87432FEE1}"/>
              </a:ext>
            </a:extLst>
          </p:cNvPr>
          <p:cNvSpPr/>
          <p:nvPr/>
        </p:nvSpPr>
        <p:spPr>
          <a:xfrm>
            <a:off x="1682989" y="1755631"/>
            <a:ext cx="2506116" cy="440459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96ECA-F4A4-904A-A915-F824320BB813}"/>
              </a:ext>
            </a:extLst>
          </p:cNvPr>
          <p:cNvSpPr/>
          <p:nvPr/>
        </p:nvSpPr>
        <p:spPr>
          <a:xfrm>
            <a:off x="1682989" y="1647659"/>
            <a:ext cx="2506116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Historia, z którą można się utożsamiać</a:t>
            </a:r>
            <a:endParaRPr lang="x-none" sz="1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DA774B-F1EC-C540-B3F1-2AAAEE131521}"/>
              </a:ext>
            </a:extLst>
          </p:cNvPr>
          <p:cNvSpPr/>
          <p:nvPr/>
        </p:nvSpPr>
        <p:spPr>
          <a:xfrm>
            <a:off x="1556853" y="3953020"/>
            <a:ext cx="2819311" cy="440459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9FA589-ACF1-7A48-A903-0C4689E137FC}"/>
              </a:ext>
            </a:extLst>
          </p:cNvPr>
          <p:cNvSpPr/>
          <p:nvPr/>
        </p:nvSpPr>
        <p:spPr>
          <a:xfrm>
            <a:off x="1764770" y="3942817"/>
            <a:ext cx="2486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000" b="1" dirty="0">
                <a:solidFill>
                  <a:schemeClr val="bg1"/>
                </a:solidFill>
              </a:rPr>
              <a:t>Powtórz przekaz</a:t>
            </a:r>
            <a:endParaRPr lang="x-none" sz="2000" b="1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6B87FBA-BA7A-CF4F-95B6-09BB4C461012}"/>
              </a:ext>
            </a:extLst>
          </p:cNvPr>
          <p:cNvSpPr/>
          <p:nvPr/>
        </p:nvSpPr>
        <p:spPr>
          <a:xfrm>
            <a:off x="7006982" y="1755631"/>
            <a:ext cx="4266068" cy="440459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5AA16-8394-0B41-9BAF-989D56E028D8}"/>
              </a:ext>
            </a:extLst>
          </p:cNvPr>
          <p:cNvSpPr/>
          <p:nvPr/>
        </p:nvSpPr>
        <p:spPr>
          <a:xfrm>
            <a:off x="7137882" y="1745428"/>
            <a:ext cx="4004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000" b="1" dirty="0">
                <a:solidFill>
                  <a:schemeClr val="bg1"/>
                </a:solidFill>
              </a:rPr>
              <a:t>Wzmocnij przekaz faktami</a:t>
            </a:r>
            <a:endParaRPr lang="x-none" sz="2000" b="1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33ADC5-22A1-7643-9D2C-D3E13860C493}"/>
              </a:ext>
            </a:extLst>
          </p:cNvPr>
          <p:cNvSpPr/>
          <p:nvPr/>
        </p:nvSpPr>
        <p:spPr>
          <a:xfrm>
            <a:off x="7694674" y="3953020"/>
            <a:ext cx="2819311" cy="440459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970E10-FB8D-144B-89D7-BA65D44F5561}"/>
              </a:ext>
            </a:extLst>
          </p:cNvPr>
          <p:cNvSpPr/>
          <p:nvPr/>
        </p:nvSpPr>
        <p:spPr>
          <a:xfrm>
            <a:off x="7902591" y="3942817"/>
            <a:ext cx="2486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000" b="1" dirty="0">
                <a:solidFill>
                  <a:schemeClr val="bg1"/>
                </a:solidFill>
              </a:rPr>
              <a:t>Dodaj trochę humoru</a:t>
            </a:r>
            <a:endParaRPr lang="x-none" sz="2000" b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F0BAE2-FABA-E648-ADF3-590B48EF1CF2}"/>
              </a:ext>
            </a:extLst>
          </p:cNvPr>
          <p:cNvSpPr/>
          <p:nvPr/>
        </p:nvSpPr>
        <p:spPr>
          <a:xfrm>
            <a:off x="591426" y="2299132"/>
            <a:ext cx="4703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Niech dzięki waszej historii odbiorcy zrozumieją problemy, które powoduje brak recyklingu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B691AC-9186-5D44-AAB7-97C6E7013B98}"/>
              </a:ext>
            </a:extLst>
          </p:cNvPr>
          <p:cNvSpPr/>
          <p:nvPr/>
        </p:nvSpPr>
        <p:spPr>
          <a:xfrm>
            <a:off x="584092" y="3041076"/>
            <a:ext cx="4703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Np. jeżeli </a:t>
            </a:r>
            <a:r>
              <a:rPr lang="pl-PL" sz="1600" b="1" dirty="0" err="1">
                <a:solidFill>
                  <a:srgbClr val="262626"/>
                </a:solidFill>
              </a:rPr>
              <a:t>Śmiecior</a:t>
            </a:r>
            <a:r>
              <a:rPr lang="pl-PL" sz="1600" b="1" dirty="0">
                <a:solidFill>
                  <a:srgbClr val="262626"/>
                </a:solidFill>
              </a:rPr>
              <a:t> wygra walkę, środowisku, w którym żyjemy, będzie szkodzić więcej śmieci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3E0632-80F7-0B48-BE4A-B4D652732045}"/>
              </a:ext>
            </a:extLst>
          </p:cNvPr>
          <p:cNvSpPr/>
          <p:nvPr/>
        </p:nvSpPr>
        <p:spPr>
          <a:xfrm>
            <a:off x="614555" y="4502022"/>
            <a:ext cx="4703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Powtarzanie przekazu w toku historii to skuteczny sposób, żeby odbiorcy go zapamiętali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975965-E007-5A4B-A942-86A37051F505}"/>
              </a:ext>
            </a:extLst>
          </p:cNvPr>
          <p:cNvSpPr/>
          <p:nvPr/>
        </p:nvSpPr>
        <p:spPr>
          <a:xfrm>
            <a:off x="614555" y="5203022"/>
            <a:ext cx="4703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Np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r>
              <a:rPr lang="pl-PL" sz="1600" b="1" dirty="0">
                <a:solidFill>
                  <a:srgbClr val="262626"/>
                </a:solidFill>
              </a:rPr>
              <a:t>redukuj, użyj ponownie, </a:t>
            </a:r>
            <a:r>
              <a:rPr lang="pl-PL" sz="1600" b="1" dirty="0" err="1">
                <a:solidFill>
                  <a:srgbClr val="262626"/>
                </a:solidFill>
              </a:rPr>
              <a:t>recyklinguj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41E8A8-59E7-DA43-A3E4-5AAB04233EDD}"/>
              </a:ext>
            </a:extLst>
          </p:cNvPr>
          <p:cNvSpPr/>
          <p:nvPr/>
        </p:nvSpPr>
        <p:spPr>
          <a:xfrm>
            <a:off x="6253461" y="2302084"/>
            <a:ext cx="5715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Fakty i dane to skuteczny sposób, żeby przekaz był wiarygodny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r>
              <a:rPr lang="pl-PL" sz="1600" b="1" dirty="0">
                <a:solidFill>
                  <a:srgbClr val="262626"/>
                </a:solidFill>
              </a:rPr>
              <a:t>Pewne dane mogą bardzo pomóc naświetlić problem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8634-0503-7B4C-81A6-1AA37C576A95}"/>
              </a:ext>
            </a:extLst>
          </p:cNvPr>
          <p:cNvSpPr/>
          <p:nvPr/>
        </p:nvSpPr>
        <p:spPr>
          <a:xfrm>
            <a:off x="6246127" y="3044028"/>
            <a:ext cx="5395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Np. szklany słoik rozkłada się na wysypisku </a:t>
            </a:r>
            <a:r>
              <a:rPr lang="en-US" sz="1600" b="1" dirty="0">
                <a:solidFill>
                  <a:srgbClr val="262626"/>
                </a:solidFill>
              </a:rPr>
              <a:t>4</a:t>
            </a:r>
            <a:r>
              <a:rPr lang="pl-PL" sz="1600" b="1" dirty="0">
                <a:solidFill>
                  <a:srgbClr val="262626"/>
                </a:solidFill>
              </a:rPr>
              <a:t>.</a:t>
            </a:r>
            <a:r>
              <a:rPr lang="en-US" sz="1600" b="1" dirty="0">
                <a:solidFill>
                  <a:srgbClr val="262626"/>
                </a:solidFill>
              </a:rPr>
              <a:t>000 </a:t>
            </a:r>
            <a:r>
              <a:rPr lang="pl-PL" sz="1600" b="1" dirty="0">
                <a:solidFill>
                  <a:srgbClr val="262626"/>
                </a:solidFill>
              </a:rPr>
              <a:t>lat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D01816-401F-A24F-A461-46756B135605}"/>
              </a:ext>
            </a:extLst>
          </p:cNvPr>
          <p:cNvSpPr/>
          <p:nvPr/>
        </p:nvSpPr>
        <p:spPr>
          <a:xfrm>
            <a:off x="6253461" y="4502557"/>
            <a:ext cx="5715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Przyciągnij uwagę czytelnika humorem, dzięki czemu może się on bardziej otworzyć na przekaz historii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D4537-2A97-298F-CD70-353D869E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618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8022A12-3073-7743-99B5-5AB5B084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188473" y="86406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Planer</a:t>
            </a:r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historii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056D0F8-432A-9348-B30C-67E7DA2F2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3" b="-220"/>
          <a:stretch/>
        </p:blipFill>
        <p:spPr>
          <a:xfrm>
            <a:off x="1698293" y="1614805"/>
            <a:ext cx="4494982" cy="67545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369EFA-FF28-E744-B413-83D86E6178E8}"/>
              </a:ext>
            </a:extLst>
          </p:cNvPr>
          <p:cNvSpPr/>
          <p:nvPr/>
        </p:nvSpPr>
        <p:spPr>
          <a:xfrm>
            <a:off x="6193275" y="1614805"/>
            <a:ext cx="5509552" cy="544419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F1E23-AB52-E94A-8EE7-E11CF2F97E93}"/>
              </a:ext>
            </a:extLst>
          </p:cNvPr>
          <p:cNvSpPr txBox="1"/>
          <p:nvPr/>
        </p:nvSpPr>
        <p:spPr>
          <a:xfrm>
            <a:off x="6193275" y="1691521"/>
            <a:ext cx="550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Skorzystaj z </a:t>
            </a:r>
            <a:r>
              <a:rPr lang="pl-PL" b="1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planera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który pomoże ci stworzyć historię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7A952-E109-AB47-AED5-C7253C56D21C}"/>
              </a:ext>
            </a:extLst>
          </p:cNvPr>
          <p:cNvSpPr txBox="1"/>
          <p:nvPr/>
        </p:nvSpPr>
        <p:spPr>
          <a:xfrm>
            <a:off x="275653" y="1767755"/>
            <a:ext cx="215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Tytuł historii</a:t>
            </a:r>
            <a:r>
              <a:rPr lang="en-US" sz="1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00266-21C0-B844-9A35-DC85CAED9892}"/>
              </a:ext>
            </a:extLst>
          </p:cNvPr>
          <p:cNvSpPr txBox="1"/>
          <p:nvPr/>
        </p:nvSpPr>
        <p:spPr>
          <a:xfrm>
            <a:off x="275653" y="2096221"/>
            <a:ext cx="215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Odbiorcy</a:t>
            </a:r>
            <a:endParaRPr lang="en-US" sz="16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4D5CC-0658-8844-BB4B-97298138AC0F}"/>
              </a:ext>
            </a:extLst>
          </p:cNvPr>
          <p:cNvSpPr txBox="1"/>
          <p:nvPr/>
        </p:nvSpPr>
        <p:spPr>
          <a:xfrm>
            <a:off x="275652" y="2397198"/>
            <a:ext cx="2533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Kto będzie czytać twoją historię</a:t>
            </a:r>
            <a:r>
              <a:rPr lang="en-US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21D5E4-DE9C-5A4A-80CE-6CC51241E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34473" r="6256" b="27755"/>
          <a:stretch/>
        </p:blipFill>
        <p:spPr>
          <a:xfrm>
            <a:off x="275651" y="2772072"/>
            <a:ext cx="5682493" cy="2545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433FE2-D405-C94D-B1B7-9E0ECE4B12A5}"/>
              </a:ext>
            </a:extLst>
          </p:cNvPr>
          <p:cNvSpPr txBox="1"/>
          <p:nvPr/>
        </p:nvSpPr>
        <p:spPr>
          <a:xfrm>
            <a:off x="275649" y="3109721"/>
            <a:ext cx="568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Zapisz jedną rzecz, którą odbiorcy muszą wiedzieć na temat recyklingu, żeby mogli </a:t>
            </a:r>
            <a:r>
              <a:rPr lang="pl-PL" sz="1600" dirty="0" err="1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recyklingować</a:t>
            </a:r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więcej i lepiej</a:t>
            </a:r>
            <a:r>
              <a:rPr lang="en-US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81D799-DA23-FC44-B807-E546EAF1F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34473" r="6256" b="27755"/>
          <a:stretch/>
        </p:blipFill>
        <p:spPr>
          <a:xfrm>
            <a:off x="275650" y="3692405"/>
            <a:ext cx="5682493" cy="254570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AEC775-563A-554C-9328-E569438E67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46425" r="6256" b="28859"/>
          <a:stretch/>
        </p:blipFill>
        <p:spPr>
          <a:xfrm>
            <a:off x="275649" y="4073925"/>
            <a:ext cx="5682493" cy="1665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D8E780-6974-9C49-A76B-BCFAC2162A4E}"/>
              </a:ext>
            </a:extLst>
          </p:cNvPr>
          <p:cNvSpPr txBox="1"/>
          <p:nvPr/>
        </p:nvSpPr>
        <p:spPr>
          <a:xfrm>
            <a:off x="310181" y="4278636"/>
            <a:ext cx="215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Główny przekaz</a:t>
            </a:r>
            <a:endParaRPr lang="en-US" sz="16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06637F-F0A0-5248-9A66-F94F838C5B4E}"/>
              </a:ext>
            </a:extLst>
          </p:cNvPr>
          <p:cNvSpPr txBox="1"/>
          <p:nvPr/>
        </p:nvSpPr>
        <p:spPr>
          <a:xfrm>
            <a:off x="310180" y="4579613"/>
            <a:ext cx="525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Jaki jest ogólny przekaz twojej historii, który ma zachęcić odbiorców, żeby więcej </a:t>
            </a:r>
            <a:r>
              <a:rPr lang="pl-PL" sz="1600" dirty="0" err="1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recyklingowali</a:t>
            </a:r>
            <a:r>
              <a:rPr lang="en-US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DF0F01-4B30-604C-9DE1-C686A79F1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34473" r="6256" b="27755"/>
          <a:stretch/>
        </p:blipFill>
        <p:spPr>
          <a:xfrm>
            <a:off x="275650" y="5244225"/>
            <a:ext cx="5682493" cy="254570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AAD6E9-5429-EE4C-A44E-435578208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46425" r="6256" b="28859"/>
          <a:stretch/>
        </p:blipFill>
        <p:spPr>
          <a:xfrm>
            <a:off x="275649" y="5625745"/>
            <a:ext cx="5682493" cy="1665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1AC94-9C96-B64F-A6D8-5DF2F2BD1956}"/>
              </a:ext>
            </a:extLst>
          </p:cNvPr>
          <p:cNvSpPr txBox="1"/>
          <p:nvPr/>
        </p:nvSpPr>
        <p:spPr>
          <a:xfrm>
            <a:off x="6233793" y="2273903"/>
            <a:ext cx="215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Główne postacie</a:t>
            </a:r>
            <a:endParaRPr lang="en-US" sz="16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B663A0-E780-C149-92B3-91269975149D}"/>
              </a:ext>
            </a:extLst>
          </p:cNvPr>
          <p:cNvSpPr txBox="1"/>
          <p:nvPr/>
        </p:nvSpPr>
        <p:spPr>
          <a:xfrm>
            <a:off x="6233792" y="2574880"/>
            <a:ext cx="525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Poniżej wymień główną postać albo postacie</a:t>
            </a:r>
            <a:r>
              <a:rPr lang="en-US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Opisz postacie jednym zdaniem</a:t>
            </a:r>
            <a:r>
              <a:rPr lang="en-US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3EA314-765C-AA4B-A573-12D091DF1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34473" r="6256" b="27755"/>
          <a:stretch/>
        </p:blipFill>
        <p:spPr>
          <a:xfrm>
            <a:off x="6233792" y="3259095"/>
            <a:ext cx="5682493" cy="254570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6E882E-FBA7-C640-BC28-06373EFC8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46425" r="6256" b="28859"/>
          <a:stretch/>
        </p:blipFill>
        <p:spPr>
          <a:xfrm>
            <a:off x="6233791" y="3640615"/>
            <a:ext cx="5682493" cy="1665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7C5FE0A-0081-EC4E-813A-9AE337848532}"/>
              </a:ext>
            </a:extLst>
          </p:cNvPr>
          <p:cNvSpPr txBox="1"/>
          <p:nvPr/>
        </p:nvSpPr>
        <p:spPr>
          <a:xfrm>
            <a:off x="6233793" y="3890375"/>
            <a:ext cx="215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Scena</a:t>
            </a:r>
            <a:endParaRPr lang="en-US" sz="16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AA8835-E61F-9049-B7A9-B43DF5D973A9}"/>
              </a:ext>
            </a:extLst>
          </p:cNvPr>
          <p:cNvSpPr txBox="1"/>
          <p:nvPr/>
        </p:nvSpPr>
        <p:spPr>
          <a:xfrm>
            <a:off x="6233792" y="4191352"/>
            <a:ext cx="525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Opisz miejsce, w którym toczy się akcja</a:t>
            </a:r>
            <a:r>
              <a:rPr lang="en-US" sz="1600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rgbClr val="262626"/>
              </a:solidFill>
              <a:highlight>
                <a:srgbClr val="FFE300"/>
              </a:highlight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9C7CDA-EF0D-E54E-A328-172F71FCC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34473" r="6256" b="27755"/>
          <a:stretch/>
        </p:blipFill>
        <p:spPr>
          <a:xfrm>
            <a:off x="6233792" y="4669209"/>
            <a:ext cx="5682493" cy="254570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FDFD01-E4C2-484E-9633-181D986DC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46425" r="6256" b="28859"/>
          <a:stretch/>
        </p:blipFill>
        <p:spPr>
          <a:xfrm>
            <a:off x="6233791" y="5050729"/>
            <a:ext cx="5682493" cy="166573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B9C3A5-4DE1-6448-B187-6F13816FF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7" t="46425" r="6256" b="28859"/>
          <a:stretch/>
        </p:blipFill>
        <p:spPr>
          <a:xfrm>
            <a:off x="6233790" y="5336100"/>
            <a:ext cx="5682493" cy="1665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7B26F3-3773-854D-8A27-629958DA53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" b="25"/>
          <a:stretch/>
        </p:blipFill>
        <p:spPr>
          <a:xfrm>
            <a:off x="1255510" y="582726"/>
            <a:ext cx="9291874" cy="923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C4EC1-2E10-2912-9202-B10D0C0D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812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F57506-41B3-D746-BF07-85836F8E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5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Scenorys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8B59C8-811D-7A47-B7A1-4F73BE27EA1A}"/>
              </a:ext>
            </a:extLst>
          </p:cNvPr>
          <p:cNvSpPr/>
          <p:nvPr/>
        </p:nvSpPr>
        <p:spPr>
          <a:xfrm>
            <a:off x="1536584" y="1429949"/>
            <a:ext cx="9131413" cy="544419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4B26B-7D48-0C4E-AAAD-28F4941637D4}"/>
              </a:ext>
            </a:extLst>
          </p:cNvPr>
          <p:cNvSpPr txBox="1"/>
          <p:nvPr/>
        </p:nvSpPr>
        <p:spPr>
          <a:xfrm>
            <a:off x="586449" y="1506666"/>
            <a:ext cx="110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 każdym polu narysuj obrazek przedstawiający zdarzenia w twojej historii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Pod każdym obrazkiem zrób opis.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4763AD-319A-604B-A4EC-352A820F6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29"/>
          <a:stretch/>
        </p:blipFill>
        <p:spPr>
          <a:xfrm>
            <a:off x="0" y="2171352"/>
            <a:ext cx="12358902" cy="4508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1D82A-72AE-ED4B-A506-224132CB1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" b="25"/>
          <a:stretch/>
        </p:blipFill>
        <p:spPr>
          <a:xfrm>
            <a:off x="1255510" y="582726"/>
            <a:ext cx="9291874" cy="923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3276B-7589-029B-E331-4F965FAD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633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3D57C4-3EEE-A94A-AC7B-07ED4EF9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52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25452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Przykładowy </a:t>
            </a:r>
            <a:r>
              <a:rPr lang="pl-PL" sz="4000" b="1" dirty="0" err="1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scenorys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94390-0B58-8347-B92C-3034EDE56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" b="9"/>
          <a:stretch/>
        </p:blipFill>
        <p:spPr>
          <a:xfrm>
            <a:off x="2358611" y="1354267"/>
            <a:ext cx="7474778" cy="5106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DA0A3-9C4B-214B-8900-117189541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" b="25"/>
          <a:stretch/>
        </p:blipFill>
        <p:spPr>
          <a:xfrm>
            <a:off x="1255510" y="430327"/>
            <a:ext cx="9291874" cy="9239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856F-65D1-D246-8602-F03FE53B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636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198"/>
            <a:ext cx="12192000" cy="6858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FB9B07-2C9C-8A4F-A32C-ED14DE9560C2}"/>
              </a:ext>
            </a:extLst>
          </p:cNvPr>
          <p:cNvSpPr/>
          <p:nvPr/>
        </p:nvSpPr>
        <p:spPr>
          <a:xfrm>
            <a:off x="323617" y="1464528"/>
            <a:ext cx="541020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7891-8C27-C14F-822D-D6BE71B4E90C}"/>
              </a:ext>
            </a:extLst>
          </p:cNvPr>
          <p:cNvSpPr/>
          <p:nvPr/>
        </p:nvSpPr>
        <p:spPr>
          <a:xfrm>
            <a:off x="506503" y="1456997"/>
            <a:ext cx="541020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Najważniejsze efekty nauczania i powiązanie z programem nauczania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  <a:endParaRPr lang="x-none" sz="14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BA1D4-BD4C-B44F-89BF-B15505F3EBB5}"/>
              </a:ext>
            </a:extLst>
          </p:cNvPr>
          <p:cNvSpPr/>
          <p:nvPr/>
        </p:nvSpPr>
        <p:spPr>
          <a:xfrm>
            <a:off x="323617" y="2049634"/>
            <a:ext cx="11361877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3BBA8-E2E4-CF45-BF72-B5B052BCB00C}"/>
              </a:ext>
            </a:extLst>
          </p:cNvPr>
          <p:cNvSpPr/>
          <p:nvPr/>
        </p:nvSpPr>
        <p:spPr>
          <a:xfrm>
            <a:off x="323617" y="4615438"/>
            <a:ext cx="4175026" cy="52486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0BA5B6-8EAD-5A45-94A6-2C8EA009B9C0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39FBF4C-9127-4740-A7DD-AB280895D434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FCA84-3E35-AA4F-B39D-FB84F113376F}"/>
              </a:ext>
            </a:extLst>
          </p:cNvPr>
          <p:cNvSpPr txBox="1"/>
          <p:nvPr/>
        </p:nvSpPr>
        <p:spPr>
          <a:xfrm>
            <a:off x="279468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Przygotowanie do lekcji i powiązanie z programem nauczania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CD571-A741-D540-AD6D-622A537A4DA6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8756D-B079-FE22-13EC-1AF2A66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3</a:t>
            </a:fld>
            <a:endParaRPr lang="x-non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B728D-633D-4ED9-6BF5-BC8B2B915936}"/>
              </a:ext>
            </a:extLst>
          </p:cNvPr>
          <p:cNvGrpSpPr/>
          <p:nvPr/>
        </p:nvGrpSpPr>
        <p:grpSpPr>
          <a:xfrm>
            <a:off x="4853529" y="5004409"/>
            <a:ext cx="6547513" cy="1338812"/>
            <a:chOff x="4790164" y="5101971"/>
            <a:chExt cx="6979920" cy="149087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C296870-A93B-B2DA-FEA3-C67B6E896E92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B797B55-51AA-099F-2B02-A3233324BD0A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300" b="1" dirty="0"/>
                <a:t>Konspekty są tak pomyślane, aby były elastyczne i pozwalały reagować na potrzeby ewoluujące podczas lekcji. Lekcje można edytować i dostosowywać do różnych indywidualnych kontekstów związanych z uczniami i środowiskiem lekcyjnym. Dostępna do pobrania jest wersja PowerPoint z instrukcjami dla nauczyciela oraz lekcja w formacie PDF do wydruku.</a:t>
              </a:r>
              <a:r>
                <a:rPr lang="en-US" sz="1300" b="1" dirty="0"/>
                <a:t>  </a:t>
              </a:r>
            </a:p>
            <a:p>
              <a:pPr algn="ctr"/>
              <a:endParaRPr lang="x-none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2DCBFA-3AE6-A190-5F01-14AAFE47F2A6}"/>
                </a:ext>
              </a:extLst>
            </p:cNvPr>
            <p:cNvSpPr txBox="1"/>
            <p:nvPr/>
          </p:nvSpPr>
          <p:spPr>
            <a:xfrm>
              <a:off x="6106914" y="5101971"/>
              <a:ext cx="5129837" cy="41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2D7BC10D-812A-08B8-2CE7-FD0D8C42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69" y="5311830"/>
            <a:ext cx="1045420" cy="10454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E30CA5B-87B8-1A53-83B5-69E9AA982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707" y="5309683"/>
            <a:ext cx="1061333" cy="105493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769D04-5CDC-080D-800E-535520B3B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976" y="5311830"/>
            <a:ext cx="1045420" cy="1050647"/>
          </a:xfrm>
          <a:prstGeom prst="rect">
            <a:avLst/>
          </a:prstGeom>
        </p:spPr>
      </p:pic>
      <p:sp>
        <p:nvSpPr>
          <p:cNvPr id="9" name="Rectangle 37">
            <a:extLst>
              <a:ext uri="{FF2B5EF4-FFF2-40B4-BE49-F238E27FC236}">
                <a16:creationId xmlns:a16="http://schemas.microsoft.com/office/drawing/2014/main" id="{C4476910-DBC1-BA98-85BA-37168272A042}"/>
              </a:ext>
            </a:extLst>
          </p:cNvPr>
          <p:cNvSpPr/>
          <p:nvPr/>
        </p:nvSpPr>
        <p:spPr>
          <a:xfrm>
            <a:off x="323617" y="4615437"/>
            <a:ext cx="4175026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chemeClr val="bg1"/>
                </a:solidFill>
              </a:rPr>
              <a:t>Powiązanie z Celami zrównoważonego Rozwoju</a:t>
            </a:r>
            <a:endParaRPr lang="x-non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6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29"/>
            <a:ext cx="12192000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Lekcja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8141C0-5C65-C54B-B99F-F7A3DD1C2725}"/>
              </a:ext>
            </a:extLst>
          </p:cNvPr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E15013-44B3-074B-97E9-A65290DF3E17}"/>
              </a:ext>
            </a:extLst>
          </p:cNvPr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C8663-DB1F-4247-809A-B287EA418546}"/>
              </a:ext>
            </a:extLst>
          </p:cNvPr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FFE875-61C7-534D-980C-DC3A4B940AEB}"/>
              </a:ext>
            </a:extLst>
          </p:cNvPr>
          <p:cNvSpPr/>
          <p:nvPr/>
        </p:nvSpPr>
        <p:spPr>
          <a:xfrm>
            <a:off x="911773" y="1491500"/>
            <a:ext cx="10866255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tabLst>
                <a:tab pos="531813" algn="l"/>
              </a:tabLst>
            </a:pPr>
            <a:r>
              <a:rPr lang="pl-PL" sz="1600" b="1" dirty="0">
                <a:solidFill>
                  <a:srgbClr val="262626"/>
                </a:solidFill>
              </a:rPr>
              <a:t>Wprowadź uczniów w lekcję pytaniem, czy wiedzą, co się nadaje, a co się nie nadaje do recyklingu. Wyświetl slajd „TAK/NIE” albo wydrukuj ten materiał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Zainicjuj otwartą dyskusję na temat podstaw recyklingu. 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Czy stosujecie recykling?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Co się nadaje do recyklingu? 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Co się nie nadaje do recyklingu? </a:t>
            </a:r>
          </a:p>
          <a:p>
            <a:pPr marL="285750" indent="-285750" algn="thaiDist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pl-PL" sz="1400" dirty="0">
                <a:solidFill>
                  <a:srgbClr val="262626"/>
                </a:solidFill>
              </a:rPr>
              <a:t>Poproś uczniów, żeby podali po kilka przykładów dla każdej z tych kategorii.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667758-C4E8-4A46-A91A-E6FFB114F981}"/>
              </a:ext>
            </a:extLst>
          </p:cNvPr>
          <p:cNvSpPr/>
          <p:nvPr/>
        </p:nvSpPr>
        <p:spPr>
          <a:xfrm>
            <a:off x="413972" y="975349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C1B1-5760-D840-9C2D-DE0F52B485BE}"/>
              </a:ext>
            </a:extLst>
          </p:cNvPr>
          <p:cNvSpPr/>
          <p:nvPr/>
        </p:nvSpPr>
        <p:spPr>
          <a:xfrm>
            <a:off x="360335" y="975349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C2C26-C395-C54B-8D57-0673F22A82C3}"/>
              </a:ext>
            </a:extLst>
          </p:cNvPr>
          <p:cNvSpPr/>
          <p:nvPr/>
        </p:nvSpPr>
        <p:spPr>
          <a:xfrm>
            <a:off x="404919" y="9733443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5FA0C4-C556-C64C-9929-2A598CA1FB3F}"/>
              </a:ext>
            </a:extLst>
          </p:cNvPr>
          <p:cNvSpPr/>
          <p:nvPr/>
        </p:nvSpPr>
        <p:spPr>
          <a:xfrm>
            <a:off x="911773" y="9795867"/>
            <a:ext cx="10866255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1600" b="1" dirty="0">
                <a:solidFill>
                  <a:srgbClr val="262626"/>
                </a:solidFill>
              </a:rPr>
              <a:t>Give them 5min to search the class for plastic bottles to put into the new bin.</a:t>
            </a:r>
            <a:endParaRPr 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trwania lekcji </a:t>
            </a:r>
            <a:r>
              <a:rPr lang="en-US" sz="1400" b="1" dirty="0">
                <a:solidFill>
                  <a:schemeClr val="bg1"/>
                </a:solidFill>
              </a:rPr>
              <a:t>: 25 - 30 </a:t>
            </a:r>
            <a:r>
              <a:rPr lang="en-US" sz="1400" b="1" dirty="0" err="1">
                <a:solidFill>
                  <a:schemeClr val="bg1"/>
                </a:solidFill>
              </a:rPr>
              <a:t>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3C16D2-3D7B-DC40-88C7-DE4F305BF499}"/>
              </a:ext>
            </a:extLst>
          </p:cNvPr>
          <p:cNvSpPr/>
          <p:nvPr/>
        </p:nvSpPr>
        <p:spPr>
          <a:xfrm>
            <a:off x="413972" y="376951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AB2145-ECFA-6647-A9B6-729C703AD8DB}"/>
              </a:ext>
            </a:extLst>
          </p:cNvPr>
          <p:cNvSpPr/>
          <p:nvPr/>
        </p:nvSpPr>
        <p:spPr>
          <a:xfrm>
            <a:off x="360335" y="376951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8FA13B-529B-584E-8CBD-62424A9A1833}"/>
              </a:ext>
            </a:extLst>
          </p:cNvPr>
          <p:cNvSpPr/>
          <p:nvPr/>
        </p:nvSpPr>
        <p:spPr>
          <a:xfrm>
            <a:off x="404919" y="3749460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5BA79C-90D1-2146-A38F-4EEB52007357}"/>
              </a:ext>
            </a:extLst>
          </p:cNvPr>
          <p:cNvSpPr/>
          <p:nvPr/>
        </p:nvSpPr>
        <p:spPr>
          <a:xfrm>
            <a:off x="413972" y="50995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BFBE7D-8EB6-824A-8F39-97CD133462C3}"/>
              </a:ext>
            </a:extLst>
          </p:cNvPr>
          <p:cNvSpPr/>
          <p:nvPr/>
        </p:nvSpPr>
        <p:spPr>
          <a:xfrm>
            <a:off x="360335" y="50995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EDCEFF-66E5-8941-B13E-98BF7B5FCB9C}"/>
              </a:ext>
            </a:extLst>
          </p:cNvPr>
          <p:cNvSpPr/>
          <p:nvPr/>
        </p:nvSpPr>
        <p:spPr>
          <a:xfrm>
            <a:off x="404919" y="5079530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6FA692-311E-A34B-B38F-5DAEF1E22289}"/>
              </a:ext>
            </a:extLst>
          </p:cNvPr>
          <p:cNvSpPr/>
          <p:nvPr/>
        </p:nvSpPr>
        <p:spPr>
          <a:xfrm>
            <a:off x="911772" y="3731877"/>
            <a:ext cx="10866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ea typeface="SimSun" panose="02010600030101010101" pitchFamily="2" charset="-122"/>
                <a:cs typeface="Calibri" panose="020F0502020204030204" pitchFamily="34" charset="0"/>
              </a:rPr>
              <a:t>Uczniowie stworzą historię o bohaterze recyklingu</a:t>
            </a:r>
            <a:r>
              <a:rPr lang="pl-PL" sz="1600" dirty="0">
                <a:ea typeface="SimSun" panose="02010600030101010101" pitchFamily="2" charset="-122"/>
                <a:cs typeface="Calibri" panose="020F0502020204030204" pitchFamily="34" charset="0"/>
              </a:rPr>
              <a:t>, aby </a:t>
            </a:r>
            <a:r>
              <a:rPr lang="en-US" sz="1600" dirty="0" err="1">
                <a:ea typeface="SimSun" panose="02010600030101010101" pitchFamily="2" charset="-122"/>
                <a:cs typeface="Calibri" panose="020F0502020204030204" pitchFamily="34" charset="0"/>
              </a:rPr>
              <a:t>inspir</a:t>
            </a:r>
            <a:r>
              <a:rPr lang="pl-PL" sz="1600" dirty="0" err="1">
                <a:ea typeface="SimSun" panose="02010600030101010101" pitchFamily="2" charset="-122"/>
                <a:cs typeface="Calibri" panose="020F0502020204030204" pitchFamily="34" charset="0"/>
              </a:rPr>
              <a:t>ować</a:t>
            </a:r>
            <a:r>
              <a:rPr lang="pl-PL" sz="1600" dirty="0">
                <a:ea typeface="SimSun" panose="02010600030101010101" pitchFamily="2" charset="-122"/>
                <a:cs typeface="Calibri" panose="020F0502020204030204" pitchFamily="34" charset="0"/>
              </a:rPr>
              <a:t> i zachęcać innych do walki ze śmieciami w środowisku</a:t>
            </a:r>
            <a:r>
              <a:rPr lang="en-US" sz="1600" dirty="0"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pl-PL" sz="1600" dirty="0">
                <a:ea typeface="SimSun" panose="02010600030101010101" pitchFamily="2" charset="-122"/>
                <a:cs typeface="Calibri" panose="020F0502020204030204" pitchFamily="34" charset="0"/>
              </a:rPr>
              <a:t>Uczniowie będą notować dobre praktyki w zakresie recyklingu, statystyki i fakty dotyczące śmieci, aby wzmocnić główny przekaz tworzonej historii</a:t>
            </a:r>
            <a:r>
              <a:rPr lang="en-US" sz="1600" dirty="0"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pl-PL" sz="1600" dirty="0">
                <a:ea typeface="SimSun" panose="02010600030101010101" pitchFamily="2" charset="-122"/>
                <a:cs typeface="Calibri" panose="020F0502020204030204" pitchFamily="34" charset="0"/>
              </a:rPr>
              <a:t>Pomóż uczniom stworzyć historię przy pomocy slajdów dotyczących konstruowania historii oraz materiałów </a:t>
            </a:r>
            <a:r>
              <a:rPr lang="pl-PL" sz="1600" b="1" dirty="0" err="1">
                <a:ea typeface="SimSun" panose="02010600030101010101" pitchFamily="2" charset="-122"/>
                <a:cs typeface="Calibri" panose="020F0502020204030204" pitchFamily="34" charset="0"/>
              </a:rPr>
              <a:t>planer</a:t>
            </a:r>
            <a:r>
              <a:rPr lang="pl-PL" sz="1600" b="1" dirty="0">
                <a:ea typeface="SimSun" panose="02010600030101010101" pitchFamily="2" charset="-122"/>
                <a:cs typeface="Calibri" panose="020F0502020204030204" pitchFamily="34" charset="0"/>
              </a:rPr>
              <a:t> historii i </a:t>
            </a:r>
            <a:r>
              <a:rPr lang="pl-PL" sz="1600" b="1" dirty="0" err="1">
                <a:ea typeface="SimSun" panose="02010600030101010101" pitchFamily="2" charset="-122"/>
                <a:cs typeface="Calibri" panose="020F0502020204030204" pitchFamily="34" charset="0"/>
              </a:rPr>
              <a:t>scenorys</a:t>
            </a:r>
            <a:r>
              <a:rPr lang="en-US" sz="1600" dirty="0"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CFFA35-9994-E241-B34C-CA29313DFBDC}"/>
              </a:ext>
            </a:extLst>
          </p:cNvPr>
          <p:cNvSpPr/>
          <p:nvPr/>
        </p:nvSpPr>
        <p:spPr>
          <a:xfrm>
            <a:off x="967705" y="5074112"/>
            <a:ext cx="10866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Wydrukuj materiały „</a:t>
            </a:r>
            <a:r>
              <a:rPr lang="pl-PL" sz="1600" b="1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planer</a:t>
            </a:r>
            <a:r>
              <a:rPr lang="pl-PL" sz="16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historii” i „</a:t>
            </a:r>
            <a:r>
              <a:rPr lang="pl-PL" sz="1600" b="1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scenorys</a:t>
            </a:r>
            <a:r>
              <a:rPr lang="pl-PL" sz="16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”, które uczniowie wypełnią podczas zajęć. </a:t>
            </a:r>
            <a:r>
              <a:rPr lang="pl-PL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Do stworzenia historii uczniom będą potrzebne 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</a:t>
            </a:r>
            <a:r>
              <a:rPr lang="pl-PL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lub więcej wydruków </a:t>
            </a:r>
            <a:r>
              <a:rPr lang="pl-PL" sz="16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scenorysów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pl-PL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Uczniowie mogą pracować w grupie albo indywidualnie, można też przedłużyć lekcję i kazać uczniom spisać historię ze </a:t>
            </a:r>
            <a:r>
              <a:rPr lang="pl-PL" sz="16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scenorysu</a:t>
            </a:r>
            <a:r>
              <a:rPr lang="pl-PL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 przeczytać ją klasie</a:t>
            </a: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1727D-FBA6-2301-CC20-3E779A6D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926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89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NIE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Słoik szklany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26254" y="119530"/>
            <a:ext cx="2347800" cy="2317792"/>
            <a:chOff x="2948176" y="1768789"/>
            <a:chExt cx="2347800" cy="2317792"/>
          </a:xfrm>
        </p:grpSpPr>
        <p:sp>
          <p:nvSpPr>
            <p:cNvPr id="199" name="Google Shape;199;p6"/>
            <p:cNvSpPr/>
            <p:nvPr/>
          </p:nvSpPr>
          <p:spPr>
            <a:xfrm>
              <a:off x="2948176" y="3255625"/>
              <a:ext cx="23478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Butelka z tworzywa </a:t>
              </a:r>
              <a:r>
                <a:rPr lang="en-US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PET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4210415" y="23690"/>
            <a:ext cx="1934828" cy="2080906"/>
            <a:chOff x="3193049" y="4171116"/>
            <a:chExt cx="1934828" cy="2080906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Puszka metalowa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5493503" y="1843922"/>
            <a:ext cx="1623224" cy="1970161"/>
            <a:chOff x="488426" y="4064988"/>
            <a:chExt cx="1958555" cy="2187034"/>
          </a:xfrm>
        </p:grpSpPr>
        <p:sp>
          <p:nvSpPr>
            <p:cNvPr id="202" name="Google Shape;202;p6"/>
            <p:cNvSpPr/>
            <p:nvPr/>
          </p:nvSpPr>
          <p:spPr>
            <a:xfrm>
              <a:off x="671401" y="5421066"/>
              <a:ext cx="17755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Pudełko z tektury</a:t>
              </a:r>
              <a:endParaRPr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93B0B7-8AF8-C2DF-010F-C20754765E40}"/>
              </a:ext>
            </a:extLst>
          </p:cNvPr>
          <p:cNvGrpSpPr/>
          <p:nvPr/>
        </p:nvGrpSpPr>
        <p:grpSpPr>
          <a:xfrm>
            <a:off x="5581046" y="3737636"/>
            <a:ext cx="1766616" cy="1951876"/>
            <a:chOff x="6420868" y="1760417"/>
            <a:chExt cx="1680673" cy="1534980"/>
          </a:xfrm>
        </p:grpSpPr>
        <p:pic>
          <p:nvPicPr>
            <p:cNvPr id="208" name="Google Shape;208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/>
            <p:nvPr/>
          </p:nvSpPr>
          <p:spPr>
            <a:xfrm>
              <a:off x="6420868" y="2700012"/>
              <a:ext cx="1680673" cy="595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Skórka od banana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192079" y="582212"/>
            <a:ext cx="1680673" cy="1710934"/>
            <a:chOff x="8346482" y="1742833"/>
            <a:chExt cx="1680673" cy="1710934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96677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Brudna serwetka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6635874" y="536684"/>
            <a:ext cx="2037700" cy="1601183"/>
            <a:chOff x="6377570" y="3189531"/>
            <a:chExt cx="1680673" cy="1218676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Żarówka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3429372" y="2314775"/>
            <a:ext cx="1637146" cy="1260402"/>
            <a:chOff x="8347377" y="3141253"/>
            <a:chExt cx="1680673" cy="1235578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47377" y="4099719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Karton po soku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7901230" y="2262565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Zabawki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2134796" y="2157928"/>
            <a:ext cx="1680673" cy="1698092"/>
            <a:chOff x="8327554" y="4546324"/>
            <a:chExt cx="1680673" cy="1698092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Torba plastikowa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10549110" y="3098930"/>
            <a:ext cx="1942002" cy="1445457"/>
            <a:chOff x="10237173" y="4701929"/>
            <a:chExt cx="1680673" cy="1147076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237173" y="5511982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Ołówek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8029608" y="45114"/>
            <a:ext cx="2249385" cy="1589727"/>
            <a:chOff x="10256338" y="3269424"/>
            <a:chExt cx="1680673" cy="1132963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-320712" y="3523250"/>
            <a:ext cx="1557172" cy="1169683"/>
            <a:chOff x="10269241" y="1451979"/>
            <a:chExt cx="1680673" cy="1576710"/>
          </a:xfrm>
        </p:grpSpPr>
        <p:sp>
          <p:nvSpPr>
            <p:cNvPr id="50" name="Google Shape;188;p4">
              <a:extLst>
                <a:ext uri="{FF2B5EF4-FFF2-40B4-BE49-F238E27FC236}">
                  <a16:creationId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96677"/>
              <a:ext cx="1680673" cy="332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Wąż ogrodowy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AECF63-3EC9-1630-2215-F38BEAD39127}"/>
              </a:ext>
            </a:extLst>
          </p:cNvPr>
          <p:cNvCxnSpPr>
            <a:cxnSpLocks/>
            <a:stCxn id="197" idx="0"/>
          </p:cNvCxnSpPr>
          <p:nvPr/>
        </p:nvCxnSpPr>
        <p:spPr>
          <a:xfrm>
            <a:off x="936033" y="1590848"/>
            <a:ext cx="1183993" cy="35067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>
            <a:off x="1685978" y="1824916"/>
            <a:ext cx="764413" cy="32394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8A94CA-6471-CF03-6331-2558498EBF19}"/>
              </a:ext>
            </a:extLst>
          </p:cNvPr>
          <p:cNvCxnSpPr>
            <a:cxnSpLocks/>
          </p:cNvCxnSpPr>
          <p:nvPr/>
        </p:nvCxnSpPr>
        <p:spPr>
          <a:xfrm>
            <a:off x="9265366" y="1392138"/>
            <a:ext cx="190761" cy="35402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4079325" y="1273640"/>
            <a:ext cx="1098504" cy="37809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>
            <a:off x="7654724" y="1713177"/>
            <a:ext cx="612179" cy="32938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B3022C-9A25-C78F-DF0B-B8564F25436E}"/>
              </a:ext>
            </a:extLst>
          </p:cNvPr>
          <p:cNvCxnSpPr>
            <a:cxnSpLocks/>
          </p:cNvCxnSpPr>
          <p:nvPr/>
        </p:nvCxnSpPr>
        <p:spPr>
          <a:xfrm flipH="1">
            <a:off x="3514897" y="3444642"/>
            <a:ext cx="693626" cy="15673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32883" y="2236974"/>
            <a:ext cx="884778" cy="27700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4EDFFA5-F892-81FF-18C4-17607C1A43E8}"/>
              </a:ext>
            </a:extLst>
          </p:cNvPr>
          <p:cNvCxnSpPr>
            <a:cxnSpLocks/>
          </p:cNvCxnSpPr>
          <p:nvPr/>
        </p:nvCxnSpPr>
        <p:spPr>
          <a:xfrm flipH="1">
            <a:off x="4488340" y="4902968"/>
            <a:ext cx="1360968" cy="5747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19F4F4C-B22D-417B-9B76-04A1F10B9204}"/>
              </a:ext>
            </a:extLst>
          </p:cNvPr>
          <p:cNvCxnSpPr>
            <a:cxnSpLocks/>
          </p:cNvCxnSpPr>
          <p:nvPr/>
        </p:nvCxnSpPr>
        <p:spPr>
          <a:xfrm>
            <a:off x="665017" y="4534365"/>
            <a:ext cx="1100192" cy="5418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4519246" y="3048985"/>
            <a:ext cx="1292735" cy="2015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F74E43-7E1E-0A66-456F-30AF17D5FBF4}"/>
              </a:ext>
            </a:extLst>
          </p:cNvPr>
          <p:cNvCxnSpPr>
            <a:cxnSpLocks/>
          </p:cNvCxnSpPr>
          <p:nvPr/>
        </p:nvCxnSpPr>
        <p:spPr>
          <a:xfrm>
            <a:off x="8648104" y="3501819"/>
            <a:ext cx="321327" cy="14766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AAE419-834A-77B2-DE59-74929E98B7DF}"/>
              </a:ext>
            </a:extLst>
          </p:cNvPr>
          <p:cNvCxnSpPr>
            <a:cxnSpLocks/>
          </p:cNvCxnSpPr>
          <p:nvPr/>
        </p:nvCxnSpPr>
        <p:spPr>
          <a:xfrm flipH="1">
            <a:off x="2879649" y="3484363"/>
            <a:ext cx="87007" cy="14941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F5CC32-AAEB-B4A5-4B55-4A8FEEBDD6B1}"/>
              </a:ext>
            </a:extLst>
          </p:cNvPr>
          <p:cNvCxnSpPr>
            <a:cxnSpLocks/>
          </p:cNvCxnSpPr>
          <p:nvPr/>
        </p:nvCxnSpPr>
        <p:spPr>
          <a:xfrm flipH="1">
            <a:off x="10454590" y="4406896"/>
            <a:ext cx="607685" cy="5947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5" y="948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endParaRPr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Zawsze </a:t>
            </a:r>
            <a:r>
              <a:rPr lang="pl-PL" sz="2400" b="1" dirty="0" err="1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Nigdy nie </a:t>
            </a:r>
            <a:r>
              <a:rPr lang="pl-PL" sz="2400" b="1" i="0" u="none" strike="noStrike" cap="none" dirty="0" err="1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8584" y="1961378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705037" y="2892444"/>
            <a:ext cx="1431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441344" y="3114878"/>
            <a:ext cx="17371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20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5128" y="1622136"/>
            <a:ext cx="1341942" cy="170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1282960" y="5086879"/>
            <a:ext cx="17755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dirty="0"/>
          </a:p>
        </p:txBody>
      </p:sp>
      <p:sp>
        <p:nvSpPr>
          <p:cNvPr id="177" name="Google Shape;177;p4"/>
          <p:cNvSpPr/>
          <p:nvPr/>
        </p:nvSpPr>
        <p:spPr>
          <a:xfrm>
            <a:off x="3442372" y="5197534"/>
            <a:ext cx="19348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9932" y="408086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4014" y="3817987"/>
            <a:ext cx="1657153" cy="120028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9329947" y="2866704"/>
            <a:ext cx="168067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Brudna serwetka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10828" y="1948515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3"/>
          <a:stretch/>
        </p:blipFill>
        <p:spPr>
          <a:xfrm>
            <a:off x="10876459" y="1739119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7058861" y="296718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75371" y="2173270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3"/>
          <a:stretch/>
        </p:blipFill>
        <p:spPr>
          <a:xfrm>
            <a:off x="8020689" y="1909155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74142" y="4290986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6510867" y="520435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3"/>
          <a:stretch/>
        </p:blipFill>
        <p:spPr>
          <a:xfrm>
            <a:off x="7703798" y="3936633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996009" flipH="1">
            <a:off x="8816968" y="4077815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8186973" y="518353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3"/>
          <a:stretch/>
        </p:blipFill>
        <p:spPr>
          <a:xfrm>
            <a:off x="9272767" y="450230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7735" y="4291122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10189107" y="4983253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3"/>
          <a:stretch/>
        </p:blipFill>
        <p:spPr>
          <a:xfrm>
            <a:off x="11049190" y="3800709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" name="Google Shape;172;p4" descr="Icon&#10;&#10;Description automatically generated">
            <a:extLst>
              <a:ext uri="{FF2B5EF4-FFF2-40B4-BE49-F238E27FC236}">
                <a16:creationId xmlns:a16="http://schemas.microsoft.com/office/drawing/2014/main" id="{B5ECD6A5-69DD-4409-80B9-E9AF739B174B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r="14" b="29"/>
          <a:stretch/>
        </p:blipFill>
        <p:spPr>
          <a:xfrm>
            <a:off x="2393358" y="1784716"/>
            <a:ext cx="652787" cy="5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2;p4" descr="Icon&#10;&#10;Description automatically generated">
            <a:extLst>
              <a:ext uri="{FF2B5EF4-FFF2-40B4-BE49-F238E27FC236}">
                <a16:creationId xmlns:a16="http://schemas.microsoft.com/office/drawing/2014/main" id="{FCC213AE-0340-0776-609C-A4F34836FE7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r="14" b="29"/>
          <a:stretch/>
        </p:blipFill>
        <p:spPr>
          <a:xfrm>
            <a:off x="4689996" y="1673775"/>
            <a:ext cx="652787" cy="5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2;p4" descr="Icon&#10;&#10;Description automatically generated">
            <a:extLst>
              <a:ext uri="{FF2B5EF4-FFF2-40B4-BE49-F238E27FC236}">
                <a16:creationId xmlns:a16="http://schemas.microsoft.com/office/drawing/2014/main" id="{1D286A01-4532-4FE5-C2D4-3F08CFD903F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r="14" b="29"/>
          <a:stretch/>
        </p:blipFill>
        <p:spPr>
          <a:xfrm>
            <a:off x="2523230" y="3574806"/>
            <a:ext cx="652787" cy="5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2;p4" descr="Icon&#10;&#10;Description automatically generated">
            <a:extLst>
              <a:ext uri="{FF2B5EF4-FFF2-40B4-BE49-F238E27FC236}">
                <a16:creationId xmlns:a16="http://schemas.microsoft.com/office/drawing/2014/main" id="{90C8F470-7DC1-4F91-6FBD-F57746CE627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r="14" b="29"/>
          <a:stretch/>
        </p:blipFill>
        <p:spPr>
          <a:xfrm>
            <a:off x="4140094" y="4058494"/>
            <a:ext cx="652787" cy="57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8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Stwórz historię o „bohaterze recyklingu”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45DADA2-83E4-7743-BE41-CF5245800E2B}"/>
              </a:ext>
            </a:extLst>
          </p:cNvPr>
          <p:cNvSpPr/>
          <p:nvPr/>
        </p:nvSpPr>
        <p:spPr>
          <a:xfrm>
            <a:off x="1644615" y="873172"/>
            <a:ext cx="8902768" cy="823462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54B289-51D0-FC4D-A27E-EA6FB8D50942}"/>
              </a:ext>
            </a:extLst>
          </p:cNvPr>
          <p:cNvSpPr txBox="1"/>
          <p:nvPr/>
        </p:nvSpPr>
        <p:spPr>
          <a:xfrm>
            <a:off x="1644615" y="975675"/>
            <a:ext cx="890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Stwórz historię o swoim bohaterze recyklingu oraz „wezwanie do działania”, które zainspiruje i skłoni innych do zmniejszania ilości śmieci w środowisku i do ratowania świata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FF43AC5-3CDC-BC4A-BFFC-B6314D2ED0CA}"/>
              </a:ext>
            </a:extLst>
          </p:cNvPr>
          <p:cNvSpPr/>
          <p:nvPr/>
        </p:nvSpPr>
        <p:spPr>
          <a:xfrm>
            <a:off x="6339747" y="1890717"/>
            <a:ext cx="2585593" cy="593617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03EAD7-7AAE-6249-937B-05A7FE2143ED}"/>
              </a:ext>
            </a:extLst>
          </p:cNvPr>
          <p:cNvSpPr/>
          <p:nvPr/>
        </p:nvSpPr>
        <p:spPr>
          <a:xfrm>
            <a:off x="6225146" y="1870633"/>
            <a:ext cx="28042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pl-PL" sz="2000" b="1" dirty="0">
                <a:solidFill>
                  <a:schemeClr val="bg1"/>
                </a:solidFill>
              </a:rPr>
              <a:t>Twoja historia powinna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x-none" sz="2000" b="1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0290F8-7B5F-9844-AC71-EC803A7FA163}"/>
              </a:ext>
            </a:extLst>
          </p:cNvPr>
          <p:cNvSpPr/>
          <p:nvPr/>
        </p:nvSpPr>
        <p:spPr>
          <a:xfrm>
            <a:off x="5642714" y="2547475"/>
            <a:ext cx="5349967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62626"/>
                </a:solidFill>
              </a:rPr>
              <a:t>Inform</a:t>
            </a:r>
            <a:r>
              <a:rPr lang="pl-PL" sz="2200" b="1" dirty="0" err="1">
                <a:solidFill>
                  <a:srgbClr val="262626"/>
                </a:solidFill>
              </a:rPr>
              <a:t>ować</a:t>
            </a:r>
            <a:r>
              <a:rPr lang="en-US" sz="2200" b="1" dirty="0">
                <a:solidFill>
                  <a:srgbClr val="262626"/>
                </a:solidFill>
              </a:rPr>
              <a:t> </a:t>
            </a:r>
            <a:r>
              <a:rPr lang="pl-PL" sz="2200" dirty="0">
                <a:solidFill>
                  <a:srgbClr val="262626"/>
                </a:solidFill>
              </a:rPr>
              <a:t>innych, co można </a:t>
            </a:r>
            <a:r>
              <a:rPr lang="pl-PL" sz="2200" dirty="0" err="1">
                <a:solidFill>
                  <a:srgbClr val="262626"/>
                </a:solidFill>
              </a:rPr>
              <a:t>recyklingować</a:t>
            </a:r>
            <a:r>
              <a:rPr lang="pl-PL" sz="2200" dirty="0">
                <a:solidFill>
                  <a:srgbClr val="262626"/>
                </a:solidFill>
              </a:rPr>
              <a:t> w waszej miejscowości</a:t>
            </a:r>
            <a:endParaRPr lang="en-US" sz="2200" dirty="0">
              <a:solidFill>
                <a:srgbClr val="262626"/>
              </a:solidFill>
            </a:endParaRPr>
          </a:p>
          <a:p>
            <a:pPr marL="285750" indent="-28575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262626"/>
                </a:solidFill>
              </a:rPr>
              <a:t>Inspir</a:t>
            </a:r>
            <a:r>
              <a:rPr lang="pl-PL" sz="2200" b="1" dirty="0" err="1">
                <a:solidFill>
                  <a:srgbClr val="262626"/>
                </a:solidFill>
              </a:rPr>
              <a:t>ować</a:t>
            </a:r>
            <a:r>
              <a:rPr lang="en-US" sz="2200" b="1" dirty="0">
                <a:solidFill>
                  <a:srgbClr val="262626"/>
                </a:solidFill>
              </a:rPr>
              <a:t> </a:t>
            </a:r>
            <a:r>
              <a:rPr lang="pl-PL" sz="2200" dirty="0">
                <a:solidFill>
                  <a:srgbClr val="262626"/>
                </a:solidFill>
              </a:rPr>
              <a:t>odbiorców, żeby </a:t>
            </a:r>
            <a:r>
              <a:rPr lang="pl-PL" sz="2200" dirty="0" err="1">
                <a:solidFill>
                  <a:srgbClr val="262626"/>
                </a:solidFill>
              </a:rPr>
              <a:t>recyklingowali</a:t>
            </a:r>
            <a:r>
              <a:rPr lang="pl-PL" sz="2200" dirty="0">
                <a:solidFill>
                  <a:srgbClr val="262626"/>
                </a:solidFill>
              </a:rPr>
              <a:t> więcej i robili to lepiej</a:t>
            </a:r>
            <a:endParaRPr lang="en-US" sz="2200" dirty="0">
              <a:solidFill>
                <a:srgbClr val="262626"/>
              </a:solidFill>
            </a:endParaRPr>
          </a:p>
          <a:p>
            <a:pPr marL="285750" indent="-28575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262626"/>
                </a:solidFill>
              </a:rPr>
              <a:t>Stwórz </a:t>
            </a:r>
            <a:r>
              <a:rPr lang="pl-PL" sz="2200" b="1" dirty="0" err="1">
                <a:solidFill>
                  <a:srgbClr val="262626"/>
                </a:solidFill>
              </a:rPr>
              <a:t>scenorys</a:t>
            </a:r>
            <a:r>
              <a:rPr lang="pl-PL" sz="2200" dirty="0">
                <a:solidFill>
                  <a:srgbClr val="262626"/>
                </a:solidFill>
              </a:rPr>
              <a:t>, </a:t>
            </a:r>
            <a:r>
              <a:rPr lang="en-US" sz="2200" dirty="0">
                <a:solidFill>
                  <a:srgbClr val="262626"/>
                </a:solidFill>
              </a:rPr>
              <a:t>n</a:t>
            </a:r>
            <a:r>
              <a:rPr lang="pl-PL" sz="2200" dirty="0">
                <a:solidFill>
                  <a:srgbClr val="262626"/>
                </a:solidFill>
              </a:rPr>
              <a:t>a podstawie którego może powstać opowiadanie albo </a:t>
            </a:r>
            <a:r>
              <a:rPr lang="en-US" sz="2200" dirty="0">
                <a:solidFill>
                  <a:srgbClr val="262626"/>
                </a:solidFill>
              </a:rPr>
              <a:t>film</a:t>
            </a:r>
          </a:p>
          <a:p>
            <a:pPr marL="285750" indent="-28575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262626"/>
                </a:solidFill>
              </a:rPr>
              <a:t>Główną postacią powinien być twój </a:t>
            </a:r>
            <a:r>
              <a:rPr lang="pl-PL" sz="2200" b="1" dirty="0">
                <a:solidFill>
                  <a:srgbClr val="262626"/>
                </a:solidFill>
              </a:rPr>
              <a:t>„bohater recyklingu”</a:t>
            </a:r>
            <a:r>
              <a:rPr lang="en-US" sz="2200" dirty="0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6F518999-7B9B-A140-A90B-AA0F638FEA01}"/>
              </a:ext>
            </a:extLst>
          </p:cNvPr>
          <p:cNvSpPr/>
          <p:nvPr/>
        </p:nvSpPr>
        <p:spPr>
          <a:xfrm>
            <a:off x="4589178" y="1849829"/>
            <a:ext cx="731520" cy="1371600"/>
          </a:xfrm>
          <a:prstGeom prst="bentUpArrow">
            <a:avLst/>
          </a:prstGeom>
          <a:solidFill>
            <a:srgbClr val="29C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3F91B-5563-EB45-A2F1-46BBE8D9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553" y="1822985"/>
            <a:ext cx="3185586" cy="40957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84AE2-DC87-C076-0D2A-D4CACC8F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319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558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-326263" y="177851"/>
            <a:ext cx="1284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Jak możemy zapobiegać przedostawaniu się śmieci do oceanów</a:t>
            </a:r>
            <a:r>
              <a:rPr lang="en-US" sz="28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8D0505-E473-4D49-B2BC-9C540D9552DA}"/>
              </a:ext>
            </a:extLst>
          </p:cNvPr>
          <p:cNvSpPr/>
          <p:nvPr/>
        </p:nvSpPr>
        <p:spPr>
          <a:xfrm>
            <a:off x="3663361" y="1575912"/>
            <a:ext cx="5257884" cy="526046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551E0C-AF15-8B47-A755-8BA21D9D57E3}"/>
              </a:ext>
            </a:extLst>
          </p:cNvPr>
          <p:cNvSpPr/>
          <p:nvPr/>
        </p:nvSpPr>
        <p:spPr>
          <a:xfrm>
            <a:off x="3663361" y="1510256"/>
            <a:ext cx="5257884" cy="526046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130DA-4BB7-5947-80A2-4E030B029E43}"/>
              </a:ext>
            </a:extLst>
          </p:cNvPr>
          <p:cNvSpPr txBox="1"/>
          <p:nvPr/>
        </p:nvSpPr>
        <p:spPr>
          <a:xfrm>
            <a:off x="2543543" y="1574637"/>
            <a:ext cx="73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Przećwiczmy 2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kroki w recyklingu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B190A6-B86D-0647-9849-8C644C370F5F}"/>
              </a:ext>
            </a:extLst>
          </p:cNvPr>
          <p:cNvSpPr/>
          <p:nvPr/>
        </p:nvSpPr>
        <p:spPr>
          <a:xfrm>
            <a:off x="1042936" y="269928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FD7B4B-259C-F642-88BA-B8711A44B99D}"/>
              </a:ext>
            </a:extLst>
          </p:cNvPr>
          <p:cNvSpPr/>
          <p:nvPr/>
        </p:nvSpPr>
        <p:spPr>
          <a:xfrm>
            <a:off x="941052" y="26992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E6DD51-0AFC-304B-8E9A-6C12427C56F9}"/>
              </a:ext>
            </a:extLst>
          </p:cNvPr>
          <p:cNvSpPr/>
          <p:nvPr/>
        </p:nvSpPr>
        <p:spPr>
          <a:xfrm>
            <a:off x="1051394" y="2734063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8F3FC-B83A-F54B-8E69-BACD641916B5}"/>
              </a:ext>
            </a:extLst>
          </p:cNvPr>
          <p:cNvSpPr/>
          <p:nvPr/>
        </p:nvSpPr>
        <p:spPr>
          <a:xfrm>
            <a:off x="1489451" y="2482989"/>
            <a:ext cx="3397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2000" b="1" dirty="0">
                <a:solidFill>
                  <a:srgbClr val="262626"/>
                </a:solidFill>
              </a:rPr>
              <a:t>Dowiedz się, co można </a:t>
            </a:r>
            <a:r>
              <a:rPr lang="pl-PL" sz="2000" b="1" dirty="0" err="1">
                <a:solidFill>
                  <a:srgbClr val="262626"/>
                </a:solidFill>
              </a:rPr>
              <a:t>recyklingować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1C4034-2DBC-DB43-9E00-79CFABE8ED3C}"/>
              </a:ext>
            </a:extLst>
          </p:cNvPr>
          <p:cNvSpPr/>
          <p:nvPr/>
        </p:nvSpPr>
        <p:spPr>
          <a:xfrm>
            <a:off x="6628662" y="279751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09F7D-3934-6747-9F81-33DAF6B067CD}"/>
              </a:ext>
            </a:extLst>
          </p:cNvPr>
          <p:cNvSpPr/>
          <p:nvPr/>
        </p:nvSpPr>
        <p:spPr>
          <a:xfrm>
            <a:off x="6486621" y="279751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398D40-86B1-A441-BEB6-AA5FD016EB82}"/>
              </a:ext>
            </a:extLst>
          </p:cNvPr>
          <p:cNvSpPr/>
          <p:nvPr/>
        </p:nvSpPr>
        <p:spPr>
          <a:xfrm>
            <a:off x="6600504" y="2744082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C2FA8-70C3-974E-94DD-8810C45F01C0}"/>
              </a:ext>
            </a:extLst>
          </p:cNvPr>
          <p:cNvSpPr/>
          <p:nvPr/>
        </p:nvSpPr>
        <p:spPr>
          <a:xfrm>
            <a:off x="7160276" y="2605962"/>
            <a:ext cx="3821291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Umieść rzeczy, które nadają się do recyklingu, w odpowiednim pojemniku</a:t>
            </a:r>
            <a:endParaRPr lang="en-US" sz="1600" b="1" dirty="0">
              <a:solidFill>
                <a:srgbClr val="262626"/>
              </a:solidFill>
            </a:endParaRPr>
          </a:p>
        </p:txBody>
      </p:sp>
      <p:pic>
        <p:nvPicPr>
          <p:cNvPr id="25" name="Picture 24" descr="A picture containing plastic, vessel, jar&#10;&#10;Description automatically generated">
            <a:extLst>
              <a:ext uri="{FF2B5EF4-FFF2-40B4-BE49-F238E27FC236}">
                <a16:creationId xmlns:a16="http://schemas.microsoft.com/office/drawing/2014/main" id="{A2414E36-5BC1-AA43-90A2-1D37AAEE1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523" y="3346816"/>
            <a:ext cx="1091597" cy="130700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0216C731-9348-7648-B622-A9C19EF45B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" b="18"/>
          <a:stretch/>
        </p:blipFill>
        <p:spPr>
          <a:xfrm>
            <a:off x="3149807" y="4100008"/>
            <a:ext cx="702222" cy="628629"/>
          </a:xfrm>
          <a:prstGeom prst="rect">
            <a:avLst/>
          </a:prstGeom>
        </p:spPr>
      </p:pic>
      <p:pic>
        <p:nvPicPr>
          <p:cNvPr id="27" name="Picture 2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0CDFDEB3-F901-4944-A4FD-5EB6520CE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306" y="3205899"/>
            <a:ext cx="977016" cy="1241624"/>
          </a:xfrm>
          <a:prstGeom prst="rect">
            <a:avLst/>
          </a:prstGeom>
        </p:spPr>
      </p:pic>
      <p:pic>
        <p:nvPicPr>
          <p:cNvPr id="28" name="Picture 27" descr="A close up of a roll of tape&#10;&#10;Description automatically generated with low confidence">
            <a:extLst>
              <a:ext uri="{FF2B5EF4-FFF2-40B4-BE49-F238E27FC236}">
                <a16:creationId xmlns:a16="http://schemas.microsoft.com/office/drawing/2014/main" id="{2F29D788-FFEC-074C-A27B-99FC529AE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693" y="4675988"/>
            <a:ext cx="565179" cy="1069200"/>
          </a:xfrm>
          <a:prstGeom prst="rect">
            <a:avLst/>
          </a:prstGeom>
        </p:spPr>
      </p:pic>
      <p:pic>
        <p:nvPicPr>
          <p:cNvPr id="29" name="Picture 28" descr="A picture containing box, stationary, container, envelope&#10;&#10;Description automatically generated">
            <a:extLst>
              <a:ext uri="{FF2B5EF4-FFF2-40B4-BE49-F238E27FC236}">
                <a16:creationId xmlns:a16="http://schemas.microsoft.com/office/drawing/2014/main" id="{53CF2A69-2F5C-5349-B48C-B4B46AC74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75" y="4748763"/>
            <a:ext cx="1430368" cy="1069200"/>
          </a:xfrm>
          <a:prstGeom prst="rect">
            <a:avLst/>
          </a:prstGeom>
        </p:spPr>
      </p:pic>
      <p:pic>
        <p:nvPicPr>
          <p:cNvPr id="33" name="Picture 32" descr="A picture containing wall, indoor, person, cluttered&#10;&#10;Description automatically generated">
            <a:extLst>
              <a:ext uri="{FF2B5EF4-FFF2-40B4-BE49-F238E27FC236}">
                <a16:creationId xmlns:a16="http://schemas.microsoft.com/office/drawing/2014/main" id="{6214FB82-0D98-9E43-9778-997D733E743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9" b="5"/>
          <a:stretch/>
        </p:blipFill>
        <p:spPr>
          <a:xfrm>
            <a:off x="7724130" y="3398746"/>
            <a:ext cx="3868999" cy="22229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583E3-E291-22B3-58BE-8891C1E9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9</a:t>
            </a:fld>
            <a:endParaRPr lang="x-none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3A0D677-7EC3-18A1-79F3-99446DEB9F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5401" y="3369834"/>
            <a:ext cx="1358691" cy="22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DA2389-C661-4B11-B0E3-AC04FE8EE3BC}"/>
</file>

<file path=customXml/itemProps2.xml><?xml version="1.0" encoding="utf-8"?>
<ds:datastoreItem xmlns:ds="http://schemas.openxmlformats.org/officeDocument/2006/customXml" ds:itemID="{E25A1DCA-46F3-447D-9D08-5BF42094BFC2}"/>
</file>

<file path=customXml/itemProps3.xml><?xml version="1.0" encoding="utf-8"?>
<ds:datastoreItem xmlns:ds="http://schemas.openxmlformats.org/officeDocument/2006/customXml" ds:itemID="{CCF2459E-BB99-4F1B-8322-7F9F01C043D8}"/>
</file>

<file path=docProps/app.xml><?xml version="1.0" encoding="utf-8"?>
<Properties xmlns="http://schemas.openxmlformats.org/officeDocument/2006/extended-properties" xmlns:vt="http://schemas.openxmlformats.org/officeDocument/2006/docPropsVTypes">
  <TotalTime>27363</TotalTime>
  <Words>3597</Words>
  <Application>Microsoft Office PowerPoint</Application>
  <PresentationFormat>Panoramiczny</PresentationFormat>
  <Paragraphs>394</Paragraphs>
  <Slides>24</Slides>
  <Notes>24</Notes>
  <HiddenSlides>4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Calibri</vt:lpstr>
      <vt:lpstr>Arial</vt:lpstr>
      <vt:lpstr>Comic Sans MS</vt:lpstr>
      <vt:lpstr>Arial Black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Katarzyna Godyń-Zakrzewska</cp:lastModifiedBy>
  <cp:revision>170</cp:revision>
  <dcterms:created xsi:type="dcterms:W3CDTF">2022-01-20T09:13:45Z</dcterms:created>
  <dcterms:modified xsi:type="dcterms:W3CDTF">2023-03-31T12:46:59Z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7652123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