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7"/>
  </p:notesMasterIdLst>
  <p:sldIdLst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gqcac0bsO/xQZTX5lQMaPyKOp7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792" autoAdjust="0"/>
  </p:normalViewPr>
  <p:slideViewPr>
    <p:cSldViewPr snapToGrid="0">
      <p:cViewPr varScale="1">
        <p:scale>
          <a:sx n="67" d="100"/>
          <a:sy n="67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นักเรียนเคยได้ยินเกี่ยวกับเส้นทางขยะไหม คิดว่าหมายถึงอะไร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เส้นทางขยะ คือ การไหลของขยะจากแหล่งกำเนิดไปยังการคืนสภาพ การรีไซเคิล หรือการกำจัดขั้นสุดท้าย เป็นวงจรชีวิตของวัสดุจากบ้านของเราไปจนถึงปลายทางเมื่อหมดอายุการใช้งาน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เส้นทางขยะจะเริ่มขึ้นเมื่อเราบริโภคผลิตภัณฑ์ เช่น โซดาจากขวดพลาสติก PET เมื่อดื่มเสร็จแล้ว ขวด PET จะเริ่มเข้าสู่เส้นทางขยะ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 PET ควรไปที่ไหนต่อ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ถังรีไซเคิลที่ถูกต้องซึ่งติดป้ายกำกับอย่างชัดเจนว่าสำหรับทิ้งของที่ทำมาจากพลาสติก PET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1" name="Google Shape;39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ขั้นตอนถัดไปในเส้นทางขยะสำหรับขวด PET ของเราคืออะไร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 PET ในถังรีไซเคิลจะถูกเก็บรวบรวมโดยคนเก็บขยะ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คิดว่าขวด PET จะไปไหนต่อ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4" name="Google Shape;40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หลังจากเก็บรวบรวมขวด PET แล้ว ขวดจะถูกส่งไปยังโรงงานรีไซเคิล ที่โรงงาน พนักงานในสายพานจะคัดแยกวัสดุต่าง ๆ และเอาสิ่งที่ไม่ควรอยู่แยกออกไป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ของสิ่งใดที่ไม่ควรอยู่ในกระบวนการรีไซเคิลและควรถูกนำแยกออกไป ของสิ่งใดที่ควรอยู่ในกระบวนการรีไซเคิล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เศษอาหาร ถุงพลาสติก ของเล่นที่พัง กล่องน้ำผลไม้ ดินสอ และเสื้อผ้าเก่า ไม่ควรอยู่ในกระบวนการรีไซเคิล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แก้ว โลหะ ขวดพลาสติก และกระดาษ ควรอยู่ในกระบวนการรีไซเคิล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 PET ของเราควรไปที่ไหนต่อ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7" name="Google Shape;41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2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ถัดไป สิ่งของที่รีไซเคิลได้จะถูกคัดแยกเป็นวัสดุประเภทเดียวกันเพื่อแปรรูปเช่นเดียวกับขวด PET ของเรา เครื่องจักรเทคโนโลยีสูงจะทำการคัดแยกอัตโนมัติ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0" name="Google Shape;43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เนื่องจากตอนนี้ขวด PET ของเราถูกคัดแยกไปพร้อม ๆ กับสิ่งของอีกหลายพันชิ้น เครื่องจักรกลหนักได้ถูกนำมาใช้อีกครั้งเพื่อทำขวดให้แบนและถูกอัดเป็นก้อนขนาดใหญ่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ทำไมขวด PET จึงถูกทำให้แบนเป็นก้อนขนาดใหญ่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การบีบอัดพลาสติก PET กลายเป็นก้อนขนาดใหญ่ ทำให้การจัดการ ชั่ง และขนส่งไปยังขั้นตอนต่อไปของเส้นทางรีไซเคิลขยะเป็นไปอย่างง่ายดายมากขึ้น 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3" name="Google Shape;44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2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เมื่อขวด PET ถูกทำให้เป็นก้อนขนาดใหญ่ ก็จะถูกขายเป็นวัตถุดิบให้กับบริษัทใหญ่เพื่อเปลี่ยนให้เป็นผลิตภัณฑ์อื่น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 PET ที่ถูกบีบอัดเหล่านี้จะถูกนำมาผลิตอะไรได้บ้าง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 PET มักจะถูกนำกลับมาทำเป็นขวด PET อีกครั้ง แต่ก็สามารถทำเป็นสิ่งของได้หลายอย่าง เช่น ผ้าและสิ่งทอ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6" name="Google Shape;45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นักเรียนจะได้ประเมินขยะที่เกิดขึ้นในแต่ละวันที่บ้าน และจะทำการตรวจสอบขยะ นักเรียนจะได้ตรวจสอบขยะและบันทึกสิ่งที่ค้นพบไว้ในแบบฟอร์มการตรวจสอบขยะ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1" name="Google Shape;47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การตรวจสอบคืออะไร โดยเฉพาะการตรวจสอบขยะ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การตรวจสอบ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คือ การตรวจสอบข้อมูลและการรวบรวมหลักฐานเพื่อวิเคราะห์สถานการณ์ เราสามารถดำเนินการตรวจสอบขยะโดยการติดตามตรวจสอบขยะทั้งหมดที่เราทิ้ง โดยการเก็บบันทึกและวิเคราะห์ข้อมูลนี้เพื่อดูว่าผลกระทบของเราต่อสิ่งแวดล้อมเป็นอย่างไร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เราสามารถทำสิ่งนี้กับขยะที่เรามีอยู่เช่นกัน เพื่อให้เรารู้ถึงปริมาณขยะที่เราปล่อยเข้าสู่เส้นทางขยะ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1" name="Google Shape;48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นักเรียนจะทำการตรวจสอบขยะที่บ้านภายใน 5 ขั้นตอนง่าย ๆ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0" name="Google Shape;4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ตรวจสอบกับผู้ปกครองเพื่อเลือกวันสำหรับการตรวจสอบขยะที่บ้าน วันที่ทำการตรวจสอบ ให้เลือกภาชนะบรรจุ 2 ใบสำหรับขยะที่รีไซเคิลไม่ได้และขยะที่รีไซเคิลได้ และ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ตรวจสอบให้แน่ใจว่าว่างเปล่าทั้งสองใบ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ช่วยพ่อกับแม่เก็บขยะตั้งแต่หลังอาหารเช้าจนกระทั่งหลังอาหารมื้อเย็นในช่วงเย็นวันนั้น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2" name="Google Shape;50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หลังจากเก็บขยะช่วงสุดท้ายหลังมื้อเย็น ให้ช่วยพ่อกับแม่เตรียมถุงขยะสามใบเพื่อคัดแยกขยะเป็นสามประเภท: (1) ของที่รีไซเคิลได้ (2) เศษอาหาร (3) ของที่รีไซเคิลไม่ได้ ช่วยพ่อกับแม่คัดแยกขยะที่เก็บจากถังขยะสองใบลงในถุงสามใบ อย่าลืมสวมถุงมือป้องกันและติดป้ายกำกับที่ถุง อาจดูแบบฝึกหัด “ได้/ไม่ได้” เพื่อประกอบการคัดแยกขยะอย่างถูกต้อง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*ใช้ถุงขยะ 2 ใบสำหรับเศษอาหารเพื่อป้องกันการรั่วซึม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9" name="Google Shape;51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นักเรียนจะได้รับเอกสารการตรวจสอบขยะ ซึ่งจะใช้ในการนับชนิดของสิ่งของที่รีไซเคิลได้ที่ได้เก็บรวบรวมมา ให้นักเรียนนับสิ่งของที่รีไซเคิลได้แต่ละรายการ และใส่เศษอาหารรวมกับของที่รีไซเคิลไม่ได้ลงในถุงที่ติดป้ายกำกับและนำมาที่โรงเรียนเพื่อทำการ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ชั่งน้ำหนัก บันทึกรายการสิ่งของที่รีไซเคิลได้แต่ละรายการ แล้วนับจำนวนแต่ละรายการที่รวบรวมได้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7" name="Google Shape;53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นัดวันให้นักเรียนเข้ามา 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“ชั่งน้ำหนัก”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และ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ให้นักเรียนนำถุง 3 ใบพร้อมเอกสารประกอบการตรวจสอบมาด้วย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ใช้ตาชั่งมาตรฐานเพื่อบันทึกน้ำหนักของถุงแต่ละใบและน้ำหนักของสิ่งของที่รีไซเคิลได้แต่ละชิ้นลงใน “แบบฟอร์มตรวจสอบขยะ” เพื่อเป็นการประหยัดเวลา ให้นักเรียนที่มีสิ่งของที่คล้ายกันในถุงรีไซเคิลเขียนน้ำหนักลงบนแบบฟอร์มขณะที่กำลังชั่งน้ำหนักสิ่งขอ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ในชั้นเรียน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จากนั้น ให้ชั่งน้ำหนักถุงเศษอาหารและขยะที่มีของที่รีไซเคิลไม่ได้ แล้วให้นักเรียนเขียนน้ำหนักลงในแบบฟอร์มการตรวจสอบ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9" name="Google Shape;54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br>
              <a:rPr lang="th-TH" sz="1800" b="1">
                <a:latin typeface="Tahoma"/>
                <a:ea typeface="Tahoma"/>
                <a:cs typeface="Tahoma"/>
                <a:sym typeface="Tahoma"/>
              </a:rPr>
            </a:b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ให้เอาเครื่องคิดเลขออกมา แล้วช่วยกันคำนวณยอดรวมของทั้งห้องเรียน ลองคำนวณปริมาณขยะที่อาจเกิดขึ้นที่ในสัปดาห์ เดือน และปีถัดไป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คิดยังไงกับขยะเหล่านั้น มากกว่าหรือน้อยกว่าที่คิดไว้ เพราะอะไร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มีวิธีไหนบ้างที่จะทำให้ตัวเลขนี้น้อยลง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5" name="Google Shape;565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แบบฝึกหัดก่อนเข้าสู่บทเรียน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มีใครเคยได้ยินการรีเซเคิลบ้าง ถ้าเคย ช่วยบอกเพื่อน ๆ หน่อยว่ารู้อะไรมาบ้าง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การรีไซเคิลคือกระบวนการในการเก็บและแปรรูปวัสดุที่อาจถูกทิ้งเป็นขยะ โดยเปลี่ยนให้เป็นผลิตภัณฑ์ใหม่ การรีไซเคิลเป็นประโยชน์ต่อชุมชนและสิ่งแวดล้อม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ให้อ่านรูปจากซ้ายไปขวาโดยเริ่มจากแถวบนสุด เพื่อทดสอบความรู้นักเรียนเกี่ยวกับสิ่งที่รีไซเคิลได้ และรีไซเคิลไม่ได้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ลำดับของภาพที่จะปรากฏขึ้นเมื่อคลิกแต่ละครั้ง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1: ขวดโหลแก้ว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2: ขวดพลาสติก PET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3: รองเท้า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4: กระป๋องโลหะ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5: หลอดไฟ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6: กล่องใส่น้ำผลไม้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7: ผ้าเช็ดปากที่สกปรก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8: ดินสอ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9: ถุงพลาสติก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10: ของเล่น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11: กล่องกระดาษแข็ง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12: สายยางสำหรับสวน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13: เปลือกกล้วย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แจกหรือแสดงสไลด์ “ได้/ไม่ได้” – มีเอกสาร PDF ประกอบคำบรรยายที่สามารถปริ๊นท์แจกนักเรียน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พูดคุยถึงสิ่งที่รีไซเคิลได้และไม่ได้ โดยพิจารณาจากสิ่งของในเอกสารที่แจก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นักเรียนจัดการกับขยะที่บ้านอย่างไร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เอาขยะไปไว้ที่ไหน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ถ้าเอาขยะของทุกคนมารวมกันเป็นกองใหญ่ จะมีขยะเยอะแค่ไหน มันจะมากเกินไปไหม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8" name="Google Shape;2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ดังนั้นเราจะช่วยป้องกันการรั่วไหลของขยะบนบกได้อย่างไรเพื่อป้องกันไม่ให้ขยะและของที่รีไซเคิลได้ไหลลงไปสู่มหาสมุท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เราจะรีไซเคิลอย่างถูกต้องได้อย่างไร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อะไรบ้างที่เอามารีไซเคิลได้ ลองยกตัวอย่างว่ามีอะไรบ้าง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ปฏิบัติตาม 3 ขั้นตอนการรีไซเคิล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เราสามารถรีไซเคิลขวดพลาสติก PET (ค้นหา #1 ที่ด้านล่างของขวด) โลหะ กระดาษ และแก้ว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2" name="Google Shape;30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ให้เรียนรู้วิธีการหลีกเลี่ยงความผิดพลาดโดยทั่วไปในการรีไซเคิล รู้ความแตกต่างระหว่างสิ่งที่สามารถรีไซเคิลได้และไม่ได้ และวิธีปฏิบัติที่เหมาะสมเพื่อให้การรีไซเคิลสะอาดและง่าย นักเรียนสามารถสร้างความแตกต่างได้อย่างแท้จริง โดยใช้คำแนะนำและวิธีปฏิบัติที่เหมาะสมเหล่านี้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ให้แยกสิ่งของที่มีหลายชั้น เช่น ฉลากบนบรรจุภัณฑ์อาหารบางอย่าง หรือฉลากบนขวด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อย่าให้มีของเหลวมากกว่าหนึ่งช้อนชาในถังขยะรีไซเคิล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อย่ารีไซเคิลถ้าถังขยะรีไซเคิลนั้นมีกลิ่นเหม็น เพราะมีความเป็นไปได้สูงที่จะมีเศษอาหารเน่าเสียหรือของเหลวอยู่ข้างใน ทำให้ถังเกิดการปนเปื้อน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ถ้าสามารถจิ้มนิ้วทะลุพลาสติกได้ แสดงว่าพลาสติกนั้นไม่สามารถรีไซเคิลได้ เช่น ถุงพลาสติก หรือฟิล์มห่ออาหาร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สิ่งของที่มีขนาดเล็กกว่าบัตรประชาชนไม่ควรนำไปรีไซเคิล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3" name="Google Shape;33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โลกของเรามีขยะเกิดขึ้นอย่างน้อย 3.5 ล้านตันต่อวัน ซึ่งเป็นจำนวน 10 เท่าของปริมาณที่เกิดขึ้นเมื่อหนึ่งศตวรรษที่แล้ว การเพิ่มจำนวนประชากรโลกโดยเฉลี่ยในปัจจุบันอยู่ที่ประมาณ 81 ล้านคนต่อปี การที่มีคนจำนวนมากขึ้นหมายถึงการบริโภคที่เพิ่มขึ้น และส่งผลให้เกิดขยะที่มากขึ้น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รู้ไหมว่าโดยเฉลี่ยคนเราก่อให้เกิดขยะเยอะแค่ไหนในแต่ละวัน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1: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กล้วย 4 หวี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2: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ไก่ย่าง 2 ตัว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3: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มันฝรั่ง 1 กระสอบ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4: 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หมาตัวเล็ก ๆ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เท่ากับขยะเยอะแค่ไหนต่อสัปดาห์ ต่อเดือน ต่อปี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สัปดาห์ = 14 กก.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เดือน = 60 กก.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ปี = 730 กก.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6" name="Google Shape;36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5057-F850-08E4-F631-8F877F1CB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47D41-F6DA-C723-5DDF-28EA774FC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DCA62-C99A-6DA4-BB31-33AFA26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BF5A2-2824-C260-D7C1-FAFC79EBC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23A72-4C7E-C2D6-2A6D-411E59FD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52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34D98-37C9-B03E-C64B-291DD171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DCEF4-073B-C39B-07BF-DD05C9743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3F440-9FB7-13CF-CC6B-98C07D28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F340-F25D-8661-B713-27C0A8DC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F7A76-BD47-1435-7681-6FBAAF36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7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6323-9B9F-09EC-6F31-51F0FAD0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10EBF-5FF5-5C9A-6FDD-680AAA75A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A744-3EAC-DECE-C6FA-27EE56FC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28989-5B52-9456-1407-81F6C213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3187C-31DF-4473-CCFE-99EB951B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14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697E9-47B1-56B0-3142-671DDA66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8ECBD-BA0A-1E58-03CC-47D01BED8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4EAAA-8337-8B6F-5622-889D6A8C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333A8-FAEA-7D99-A2C8-69D43EB7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1487F-F7B2-7F84-740F-E4A80021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806E1-96F1-AEA8-0EE7-CDF80AC4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97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4C25F-72AF-C6FD-11E0-1991B8C9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DC426-1049-E5E9-9336-A63DECEB4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DDC10-0BDA-163F-BEA8-5F0C784B4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6C42F-939B-1A9A-F634-762C6564C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C97F0-1538-AA68-8A5D-998186FB1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EA7E93-768B-1D0B-DA62-9F7A57CC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95F44-24A6-7A32-916F-507FEF95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0E17B9-0633-3330-431E-464D2157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47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DED5-B2DD-96B5-E515-FE2077FC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24198-16B4-5FB0-022B-DA47D103B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11C7D-B5F7-E1FF-7865-CA43C7A2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CA28E-E136-4866-97CA-B10BE1EC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99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1B48DE-6226-45B8-CADC-82376405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5638B-128F-959B-BA71-EA7BC490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95345-A4EC-62EF-B43F-5CAAEF36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97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4736-8D50-37B3-A421-CFA699B1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C8DAB-7A77-06F3-D578-F23DB3E0D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5E1EF-09C1-93E4-1A94-3C557C816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431A3-0B69-ABB6-E1DF-14C4D532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EFCAC-FA1D-E18F-D93F-A163A30B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DDE40-D6AD-42AB-E0D7-DF5A36DAC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1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ahom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81E2-0D9E-21CF-AC80-A23C0BCB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245AF-99EB-1F18-1DE5-45D53957B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ED658-F6E6-4BE4-08E4-5167EFEB9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E0EF-1BC8-9829-CC95-B15E4684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E78D2-F774-1A75-D642-E10A95C7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1094E-70D1-D60B-E9A8-CFD00DBBF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59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7D61-EC27-67C1-0793-579C812D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14904-FD9D-D13E-97A7-76EA4E123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5672-60DF-972A-FF64-603EF0B6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28994-24F1-E46E-ACE7-9F619722B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03EFC-D096-27DE-DB00-18B6F3491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63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54BA74-2441-5193-E0BA-F70C40604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6304F-97D9-058B-2AA6-286A28757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EE22E-C4D8-F7A9-D307-7E9CC63D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FDFCD-7983-E5B6-3862-CD601AE9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30169-661A-B9A2-96D2-5F20AE86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4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ahom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EE1A5-2FD3-0846-AE9C-F9A3EAB6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67301-0465-C365-F95C-FB04D95E4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3FD42-BEFE-2B67-BB45-7B070EB8E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A3259-D5F8-4BD2-9DED-11BB5A29999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F480-2DAB-2AEB-A763-AF6B5CFFA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B7794-0476-85F9-524B-3398C90C9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1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6.jpg"/><Relationship Id="rId5" Type="http://schemas.openxmlformats.org/officeDocument/2006/relationships/image" Target="../media/image7.png"/><Relationship Id="rId10" Type="http://schemas.openxmlformats.org/officeDocument/2006/relationships/image" Target="../media/image25.jpg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5A4BB4F-03CC-0B74-F7A7-B751D1749B14}"/>
              </a:ext>
            </a:extLst>
          </p:cNvPr>
          <p:cNvGrpSpPr/>
          <p:nvPr/>
        </p:nvGrpSpPr>
        <p:grpSpPr>
          <a:xfrm>
            <a:off x="0" y="0"/>
            <a:ext cx="12208895" cy="6858000"/>
            <a:chOff x="0" y="0"/>
            <a:chExt cx="12208895" cy="6858000"/>
          </a:xfrm>
        </p:grpSpPr>
        <p:pic>
          <p:nvPicPr>
            <p:cNvPr id="2" name="Picture 1" descr="A card with a cartoon character on it&#10;&#10;Description automatically generated with low confidence">
              <a:extLst>
                <a:ext uri="{FF2B5EF4-FFF2-40B4-BE49-F238E27FC236}">
                  <a16:creationId xmlns:a16="http://schemas.microsoft.com/office/drawing/2014/main" id="{67B70064-5E2D-8C7D-C868-4AF8F58E6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05" t="13197" r="9109" b="19319"/>
            <a:stretch/>
          </p:blipFill>
          <p:spPr>
            <a:xfrm>
              <a:off x="0" y="0"/>
              <a:ext cx="12208895" cy="6858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C43F20-0894-998E-F310-1273A43E67D8}"/>
                </a:ext>
              </a:extLst>
            </p:cNvPr>
            <p:cNvGrpSpPr/>
            <p:nvPr/>
          </p:nvGrpSpPr>
          <p:grpSpPr>
            <a:xfrm>
              <a:off x="2802100" y="5275314"/>
              <a:ext cx="6604693" cy="1246495"/>
              <a:chOff x="2802100" y="5275314"/>
              <a:chExt cx="6604693" cy="1246495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3DEBC1-F21B-2C71-C171-30774AE1F53F}"/>
                  </a:ext>
                </a:extLst>
              </p:cNvPr>
              <p:cNvSpPr txBox="1"/>
              <p:nvPr/>
            </p:nvSpPr>
            <p:spPr>
              <a:xfrm>
                <a:off x="2802100" y="5275314"/>
                <a:ext cx="6604693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th-TH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การตรวจสอบขยะของฉัน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FFA7D-B562-E8C0-52A3-683F70BC96F4}"/>
                  </a:ext>
                </a:extLst>
              </p:cNvPr>
              <p:cNvSpPr txBox="1"/>
              <p:nvPr/>
            </p:nvSpPr>
            <p:spPr>
              <a:xfrm>
                <a:off x="4186179" y="6060144"/>
                <a:ext cx="41735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th-TH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ระดับที่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3: </a:t>
                </a:r>
                <a:r>
                  <a:rPr kumimoji="0" lang="th-TH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บทเรียนขั้นสูง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1699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10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0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213136" y="664608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0"/>
          <p:cNvSpPr txBox="1"/>
          <p:nvPr/>
        </p:nvSpPr>
        <p:spPr>
          <a:xfrm>
            <a:off x="-326263" y="177851"/>
            <a:ext cx="12844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โดยเฉลี่ยแล้วคนทั่วไปก่อให้เกิดขยะมากแค่ไหนต่อวัน</a:t>
            </a:r>
            <a:endParaRPr sz="800"/>
          </a:p>
        </p:txBody>
      </p:sp>
      <p:grpSp>
        <p:nvGrpSpPr>
          <p:cNvPr id="371" name="Google Shape;371;p10"/>
          <p:cNvGrpSpPr/>
          <p:nvPr/>
        </p:nvGrpSpPr>
        <p:grpSpPr>
          <a:xfrm>
            <a:off x="1287015" y="1845859"/>
            <a:ext cx="4728460" cy="1815152"/>
            <a:chOff x="1287015" y="1845859"/>
            <a:chExt cx="4728460" cy="1815152"/>
          </a:xfrm>
        </p:grpSpPr>
        <p:sp>
          <p:nvSpPr>
            <p:cNvPr id="372" name="Google Shape;372;p10"/>
            <p:cNvSpPr/>
            <p:nvPr/>
          </p:nvSpPr>
          <p:spPr>
            <a:xfrm>
              <a:off x="1287015" y="1845859"/>
              <a:ext cx="1815152" cy="1815152"/>
            </a:xfrm>
            <a:prstGeom prst="ellipse">
              <a:avLst/>
            </a:prstGeom>
            <a:solidFill>
              <a:srgbClr val="29C7F7">
                <a:alpha val="4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373" name="Google Shape;373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46649" y="1864106"/>
              <a:ext cx="1699146" cy="1699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4" name="Google Shape;374;p10"/>
            <p:cNvSpPr/>
            <p:nvPr/>
          </p:nvSpPr>
          <p:spPr>
            <a:xfrm>
              <a:off x="3102175" y="2273900"/>
              <a:ext cx="2913300" cy="7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กล้วย 4 หวี = 2 กก.</a:t>
              </a:r>
              <a:endParaRPr/>
            </a:p>
          </p:txBody>
        </p:sp>
      </p:grpSp>
      <p:grpSp>
        <p:nvGrpSpPr>
          <p:cNvPr id="375" name="Google Shape;375;p10"/>
          <p:cNvGrpSpPr/>
          <p:nvPr/>
        </p:nvGrpSpPr>
        <p:grpSpPr>
          <a:xfrm>
            <a:off x="6576039" y="3967849"/>
            <a:ext cx="4439961" cy="1815152"/>
            <a:chOff x="6576039" y="3967849"/>
            <a:chExt cx="4439961" cy="1815152"/>
          </a:xfrm>
        </p:grpSpPr>
        <p:sp>
          <p:nvSpPr>
            <p:cNvPr id="376" name="Google Shape;376;p10"/>
            <p:cNvSpPr/>
            <p:nvPr/>
          </p:nvSpPr>
          <p:spPr>
            <a:xfrm>
              <a:off x="6576039" y="3967849"/>
              <a:ext cx="1815152" cy="1815152"/>
            </a:xfrm>
            <a:prstGeom prst="ellipse">
              <a:avLst/>
            </a:prstGeom>
            <a:solidFill>
              <a:srgbClr val="29C7F7">
                <a:alpha val="4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77" name="Google Shape;377;p10"/>
            <p:cNvSpPr/>
            <p:nvPr/>
          </p:nvSpPr>
          <p:spPr>
            <a:xfrm>
              <a:off x="8519100" y="4674150"/>
              <a:ext cx="24969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หมาตัวเล็ก ๆ = 2 กก.</a:t>
              </a:r>
              <a:endParaRPr/>
            </a:p>
          </p:txBody>
        </p:sp>
        <p:pic>
          <p:nvPicPr>
            <p:cNvPr id="378" name="Google Shape;378;p10" descr="A brown and white puppy&#10;&#10;Description automatically generated with medium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75831" y="4137714"/>
              <a:ext cx="1135405" cy="14917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9" name="Google Shape;379;p10"/>
          <p:cNvGrpSpPr/>
          <p:nvPr/>
        </p:nvGrpSpPr>
        <p:grpSpPr>
          <a:xfrm>
            <a:off x="1255663" y="3967854"/>
            <a:ext cx="5020878" cy="1815152"/>
            <a:chOff x="1255672" y="3967849"/>
            <a:chExt cx="4760028" cy="1815152"/>
          </a:xfrm>
        </p:grpSpPr>
        <p:sp>
          <p:nvSpPr>
            <p:cNvPr id="380" name="Google Shape;380;p10"/>
            <p:cNvSpPr/>
            <p:nvPr/>
          </p:nvSpPr>
          <p:spPr>
            <a:xfrm>
              <a:off x="1287015" y="3967849"/>
              <a:ext cx="1815152" cy="1815152"/>
            </a:xfrm>
            <a:prstGeom prst="ellipse">
              <a:avLst/>
            </a:prstGeom>
            <a:solidFill>
              <a:srgbClr val="29C7F7">
                <a:alpha val="4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1" name="Google Shape;381;p10"/>
            <p:cNvSpPr/>
            <p:nvPr/>
          </p:nvSpPr>
          <p:spPr>
            <a:xfrm>
              <a:off x="3156100" y="4395900"/>
              <a:ext cx="2859600" cy="7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มันฝรั่ง 1 กระสอบ = 2 กก.</a:t>
              </a:r>
              <a:endParaRPr/>
            </a:p>
          </p:txBody>
        </p:sp>
        <p:pic>
          <p:nvPicPr>
            <p:cNvPr id="382" name="Google Shape;382;p10" descr="A picture containing indoor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55672" y="4258101"/>
              <a:ext cx="1846347" cy="12501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3" name="Google Shape;383;p10"/>
          <p:cNvGrpSpPr/>
          <p:nvPr/>
        </p:nvGrpSpPr>
        <p:grpSpPr>
          <a:xfrm>
            <a:off x="6576039" y="1845859"/>
            <a:ext cx="4628773" cy="1815152"/>
            <a:chOff x="6576039" y="1845859"/>
            <a:chExt cx="4628773" cy="1815152"/>
          </a:xfrm>
        </p:grpSpPr>
        <p:sp>
          <p:nvSpPr>
            <p:cNvPr id="384" name="Google Shape;384;p10"/>
            <p:cNvSpPr/>
            <p:nvPr/>
          </p:nvSpPr>
          <p:spPr>
            <a:xfrm>
              <a:off x="6576039" y="1845859"/>
              <a:ext cx="1815152" cy="1815152"/>
            </a:xfrm>
            <a:prstGeom prst="ellipse">
              <a:avLst/>
            </a:prstGeom>
            <a:solidFill>
              <a:srgbClr val="29C7F7">
                <a:alpha val="4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8659450" y="2273912"/>
              <a:ext cx="2545362" cy="7349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ไก่ย่าง 2 ตัว = 2 กก.</a:t>
              </a:r>
              <a:endParaRPr/>
            </a:p>
          </p:txBody>
        </p:sp>
        <p:pic>
          <p:nvPicPr>
            <p:cNvPr id="386" name="Google Shape;386;p10" descr="A picture containing plate, food, dish, meat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71869" y="2255177"/>
              <a:ext cx="1623491" cy="10395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7" name="Google Shape;38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11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1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1"/>
          <p:cNvSpPr txBox="1"/>
          <p:nvPr/>
        </p:nvSpPr>
        <p:spPr>
          <a:xfrm>
            <a:off x="-326263" y="177851"/>
            <a:ext cx="128445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เส้นทางขยะคืออะไร</a:t>
            </a:r>
            <a:endParaRPr/>
          </a:p>
        </p:txBody>
      </p:sp>
      <p:sp>
        <p:nvSpPr>
          <p:cNvPr id="396" name="Google Shape;396;p11"/>
          <p:cNvSpPr/>
          <p:nvPr/>
        </p:nvSpPr>
        <p:spPr>
          <a:xfrm>
            <a:off x="999448" y="1515978"/>
            <a:ext cx="522150" cy="5148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7" name="Google Shape;397;p11"/>
          <p:cNvSpPr txBox="1"/>
          <p:nvPr/>
        </p:nvSpPr>
        <p:spPr>
          <a:xfrm>
            <a:off x="1033011" y="1542546"/>
            <a:ext cx="44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398" name="Google Shape;398;p11"/>
          <p:cNvSpPr txBox="1"/>
          <p:nvPr/>
        </p:nvSpPr>
        <p:spPr>
          <a:xfrm>
            <a:off x="1777660" y="1588996"/>
            <a:ext cx="101582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เรา</a:t>
            </a: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ทำความสะอาด คัดแยก และวางของที่รีไซเคิลได้</a:t>
            </a:r>
            <a:r>
              <a:rPr lang="th-TH" sz="2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ที่บ้านและที่โรงเรียนเพื่อให้คนมารับ </a:t>
            </a:r>
            <a:endParaRPr/>
          </a:p>
        </p:txBody>
      </p:sp>
      <p:pic>
        <p:nvPicPr>
          <p:cNvPr id="399" name="Google Shape;399;p11" descr="A picture containing wall, indoor, person, cluttere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-9" b="5"/>
          <a:stretch/>
        </p:blipFill>
        <p:spPr>
          <a:xfrm>
            <a:off x="2955006" y="2188251"/>
            <a:ext cx="5892882" cy="338581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12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2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2"/>
          <p:cNvSpPr txBox="1"/>
          <p:nvPr/>
        </p:nvSpPr>
        <p:spPr>
          <a:xfrm>
            <a:off x="-326263" y="177851"/>
            <a:ext cx="128445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เส้นทางขยะคืออะไร</a:t>
            </a:r>
            <a:endParaRPr/>
          </a:p>
        </p:txBody>
      </p:sp>
      <p:sp>
        <p:nvSpPr>
          <p:cNvPr id="409" name="Google Shape;409;p12"/>
          <p:cNvSpPr/>
          <p:nvPr/>
        </p:nvSpPr>
        <p:spPr>
          <a:xfrm>
            <a:off x="999448" y="1640375"/>
            <a:ext cx="522150" cy="5148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0" name="Google Shape;410;p12"/>
          <p:cNvSpPr txBox="1"/>
          <p:nvPr/>
        </p:nvSpPr>
        <p:spPr>
          <a:xfrm>
            <a:off x="1033011" y="1666943"/>
            <a:ext cx="44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411" name="Google Shape;411;p12"/>
          <p:cNvSpPr txBox="1"/>
          <p:nvPr/>
        </p:nvSpPr>
        <p:spPr>
          <a:xfrm>
            <a:off x="1777660" y="1561700"/>
            <a:ext cx="94148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รถขยะ</a:t>
            </a:r>
            <a:r>
              <a:rPr lang="th-TH" sz="2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จะมารับและจัดส่งของที่รีไซเคิลได้ไปไว้ที่โรงงานรีไซเคิล</a:t>
            </a:r>
            <a:endParaRPr/>
          </a:p>
        </p:txBody>
      </p:sp>
      <p:pic>
        <p:nvPicPr>
          <p:cNvPr id="412" name="Google Shape;412;p12" descr="A picture containing text, outdoor, street, c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-7" b="14"/>
          <a:stretch/>
        </p:blipFill>
        <p:spPr>
          <a:xfrm>
            <a:off x="2988382" y="2379649"/>
            <a:ext cx="6215235" cy="360765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13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3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3"/>
          <p:cNvSpPr txBox="1"/>
          <p:nvPr/>
        </p:nvSpPr>
        <p:spPr>
          <a:xfrm>
            <a:off x="-326263" y="177851"/>
            <a:ext cx="128445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เส้นทางขยะคืออะไร</a:t>
            </a:r>
            <a:endParaRPr/>
          </a:p>
        </p:txBody>
      </p:sp>
      <p:sp>
        <p:nvSpPr>
          <p:cNvPr id="422" name="Google Shape;422;p13"/>
          <p:cNvSpPr/>
          <p:nvPr/>
        </p:nvSpPr>
        <p:spPr>
          <a:xfrm>
            <a:off x="999448" y="1640375"/>
            <a:ext cx="522150" cy="5148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3" name="Google Shape;423;p13"/>
          <p:cNvSpPr txBox="1"/>
          <p:nvPr/>
        </p:nvSpPr>
        <p:spPr>
          <a:xfrm>
            <a:off x="1033011" y="1666943"/>
            <a:ext cx="44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424" name="Google Shape;424;p13"/>
          <p:cNvSpPr txBox="1"/>
          <p:nvPr/>
        </p:nvSpPr>
        <p:spPr>
          <a:xfrm>
            <a:off x="1777660" y="1561700"/>
            <a:ext cx="94148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พนักงานในสายพานจะคัดแยกวัสดุต่าง ๆ ที่ถูกส่งมาด้วยมือ </a:t>
            </a: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พวกเขานำเศษอาหาร ถุงพลาสติก และสิ่งของอื่น ๆ ที่ไม่ควรอยู่แยกออกไป</a:t>
            </a:r>
            <a:endParaRPr/>
          </a:p>
        </p:txBody>
      </p:sp>
      <p:pic>
        <p:nvPicPr>
          <p:cNvPr id="425" name="Google Shape;425;p13"/>
          <p:cNvPicPr preferRelativeResize="0"/>
          <p:nvPr/>
        </p:nvPicPr>
        <p:blipFill rotWithShape="1">
          <a:blip r:embed="rId5">
            <a:alphaModFix/>
          </a:blip>
          <a:srcRect b="-5"/>
          <a:stretch/>
        </p:blipFill>
        <p:spPr>
          <a:xfrm>
            <a:off x="3108867" y="2456596"/>
            <a:ext cx="5974265" cy="3358666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14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4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4"/>
          <p:cNvSpPr txBox="1"/>
          <p:nvPr/>
        </p:nvSpPr>
        <p:spPr>
          <a:xfrm>
            <a:off x="-217081" y="191498"/>
            <a:ext cx="128445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เส้นทางขยะคืออะไร</a:t>
            </a:r>
            <a:endParaRPr/>
          </a:p>
        </p:txBody>
      </p:sp>
      <p:sp>
        <p:nvSpPr>
          <p:cNvPr id="435" name="Google Shape;435;p14"/>
          <p:cNvSpPr/>
          <p:nvPr/>
        </p:nvSpPr>
        <p:spPr>
          <a:xfrm>
            <a:off x="999448" y="1640375"/>
            <a:ext cx="522150" cy="5148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6" name="Google Shape;436;p14"/>
          <p:cNvSpPr txBox="1"/>
          <p:nvPr/>
        </p:nvSpPr>
        <p:spPr>
          <a:xfrm>
            <a:off x="1033011" y="1666943"/>
            <a:ext cx="44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/>
          </a:p>
        </p:txBody>
      </p:sp>
      <p:sp>
        <p:nvSpPr>
          <p:cNvPr id="437" name="Google Shape;437;p14"/>
          <p:cNvSpPr txBox="1"/>
          <p:nvPr/>
        </p:nvSpPr>
        <p:spPr>
          <a:xfrm>
            <a:off x="1777660" y="1561700"/>
            <a:ext cx="94148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เครื่องจักรใช้เทคโนโลยีขั้นสูงในการคัดแยก</a:t>
            </a: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กระดาษ กระดาษแข็ง พลาสติก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และโลหะ</a:t>
            </a:r>
            <a:endParaRPr/>
          </a:p>
        </p:txBody>
      </p:sp>
      <p:pic>
        <p:nvPicPr>
          <p:cNvPr id="438" name="Google Shape;438;p14" descr="A picture containing text, indo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-7" b="-23"/>
          <a:stretch/>
        </p:blipFill>
        <p:spPr>
          <a:xfrm>
            <a:off x="3031394" y="2366002"/>
            <a:ext cx="6129211" cy="348116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15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5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15"/>
          <p:cNvSpPr txBox="1"/>
          <p:nvPr/>
        </p:nvSpPr>
        <p:spPr>
          <a:xfrm>
            <a:off x="-217081" y="191498"/>
            <a:ext cx="128445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เส้นทางขยะคืออะไร</a:t>
            </a:r>
            <a:endParaRPr/>
          </a:p>
        </p:txBody>
      </p:sp>
      <p:sp>
        <p:nvSpPr>
          <p:cNvPr id="448" name="Google Shape;448;p15"/>
          <p:cNvSpPr/>
          <p:nvPr/>
        </p:nvSpPr>
        <p:spPr>
          <a:xfrm>
            <a:off x="999448" y="1640375"/>
            <a:ext cx="522150" cy="5148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9" name="Google Shape;449;p15"/>
          <p:cNvSpPr txBox="1"/>
          <p:nvPr/>
        </p:nvSpPr>
        <p:spPr>
          <a:xfrm>
            <a:off x="1033011" y="1666943"/>
            <a:ext cx="44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/>
          </a:p>
        </p:txBody>
      </p:sp>
      <p:sp>
        <p:nvSpPr>
          <p:cNvPr id="450" name="Google Shape;450;p15"/>
          <p:cNvSpPr txBox="1"/>
          <p:nvPr/>
        </p:nvSpPr>
        <p:spPr>
          <a:xfrm>
            <a:off x="1777660" y="1561700"/>
            <a:ext cx="94148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เมื่อแยกวัสดุทั้ง 4 ออกจากกันแล้ว </a:t>
            </a: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ของแต่ละชนิดจะถูกทำให้แบนและอัดเป็นก้อน ขยะอัดก้อนนั้นมีลักษณะเหมือนก้อนขนาดใหญ่ที่รีไซเคิลได้</a:t>
            </a:r>
            <a:endParaRPr/>
          </a:p>
        </p:txBody>
      </p:sp>
      <p:pic>
        <p:nvPicPr>
          <p:cNvPr id="451" name="Google Shape;451;p15" descr="A picture containing indo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-16" b="2"/>
          <a:stretch/>
        </p:blipFill>
        <p:spPr>
          <a:xfrm>
            <a:off x="2792452" y="2472592"/>
            <a:ext cx="6786386" cy="3282714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16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6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6"/>
          <p:cNvSpPr txBox="1"/>
          <p:nvPr/>
        </p:nvSpPr>
        <p:spPr>
          <a:xfrm>
            <a:off x="-217081" y="191498"/>
            <a:ext cx="128445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เส้นทางขยะคืออะไร</a:t>
            </a:r>
            <a:endParaRPr/>
          </a:p>
        </p:txBody>
      </p:sp>
      <p:sp>
        <p:nvSpPr>
          <p:cNvPr id="461" name="Google Shape;461;p16"/>
          <p:cNvSpPr/>
          <p:nvPr/>
        </p:nvSpPr>
        <p:spPr>
          <a:xfrm>
            <a:off x="999448" y="1640375"/>
            <a:ext cx="522150" cy="5148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2" name="Google Shape;462;p16"/>
          <p:cNvSpPr txBox="1"/>
          <p:nvPr/>
        </p:nvSpPr>
        <p:spPr>
          <a:xfrm>
            <a:off x="1033011" y="1666943"/>
            <a:ext cx="44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6</a:t>
            </a:r>
            <a:endParaRPr/>
          </a:p>
        </p:txBody>
      </p:sp>
      <p:sp>
        <p:nvSpPr>
          <p:cNvPr id="463" name="Google Shape;463;p16"/>
          <p:cNvSpPr txBox="1"/>
          <p:nvPr/>
        </p:nvSpPr>
        <p:spPr>
          <a:xfrm>
            <a:off x="1777660" y="1561700"/>
            <a:ext cx="94148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ก้อนที่รีไซเคิลได้เหล่านี้</a:t>
            </a: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จะถูกขายให้กับบริษัท</a:t>
            </a: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ที่จะแปรรูปวัสดุเหล่านี้ให้เป็น</a:t>
            </a:r>
            <a:endParaRPr sz="20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ผลิตภัณฑ์ใหม่อื่น ๆ  </a:t>
            </a:r>
            <a:endParaRPr/>
          </a:p>
        </p:txBody>
      </p:sp>
      <p:pic>
        <p:nvPicPr>
          <p:cNvPr id="464" name="Google Shape;46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1555" y="2465014"/>
            <a:ext cx="6457185" cy="3278163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6"/>
          <p:cNvSpPr/>
          <p:nvPr/>
        </p:nvSpPr>
        <p:spPr>
          <a:xfrm>
            <a:off x="5191339" y="3209539"/>
            <a:ext cx="1814656" cy="1789112"/>
          </a:xfrm>
          <a:prstGeom prst="ellipse">
            <a:avLst/>
          </a:prstGeom>
          <a:solidFill>
            <a:srgbClr val="29C7F7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Google Shape;466;p16"/>
          <p:cNvSpPr txBox="1"/>
          <p:nvPr/>
        </p:nvSpPr>
        <p:spPr>
          <a:xfrm>
            <a:off x="5646990" y="3437768"/>
            <a:ext cx="88477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7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$</a:t>
            </a:r>
            <a:endParaRPr/>
          </a:p>
        </p:txBody>
      </p:sp>
      <p:sp>
        <p:nvSpPr>
          <p:cNvPr id="467" name="Google Shape;4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17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7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7"/>
          <p:cNvSpPr txBox="1"/>
          <p:nvPr/>
        </p:nvSpPr>
        <p:spPr>
          <a:xfrm>
            <a:off x="-326263" y="177851"/>
            <a:ext cx="12844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3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กิจกรรมในชั้นเรียน: </a:t>
            </a:r>
            <a:r>
              <a:rPr lang="th-TH" sz="33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ตรวจสอบขยะใน 1 วัน</a:t>
            </a:r>
            <a:endParaRPr sz="1100"/>
          </a:p>
        </p:txBody>
      </p:sp>
      <p:pic>
        <p:nvPicPr>
          <p:cNvPr id="476" name="Google Shape;476;p17" descr="A picture containing wall, indoor, person, cluttere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-9" b="5"/>
          <a:stretch/>
        </p:blipFill>
        <p:spPr>
          <a:xfrm>
            <a:off x="2553024" y="1642131"/>
            <a:ext cx="6833323" cy="392615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18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8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8"/>
          <p:cNvSpPr txBox="1"/>
          <p:nvPr/>
        </p:nvSpPr>
        <p:spPr>
          <a:xfrm>
            <a:off x="-326263" y="177851"/>
            <a:ext cx="128445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การตรวจสอบคืออะไร</a:t>
            </a:r>
            <a:endParaRPr/>
          </a:p>
        </p:txBody>
      </p:sp>
      <p:pic>
        <p:nvPicPr>
          <p:cNvPr id="486" name="Google Shape;486;p18" descr="A hand holding a phon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b="-1"/>
          <a:stretch/>
        </p:blipFill>
        <p:spPr>
          <a:xfrm>
            <a:off x="2512948" y="1642131"/>
            <a:ext cx="7166102" cy="4089929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19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19"/>
          <p:cNvSpPr/>
          <p:nvPr/>
        </p:nvSpPr>
        <p:spPr>
          <a:xfrm>
            <a:off x="7812132" y="1169035"/>
            <a:ext cx="1631175" cy="16311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9"/>
          <p:cNvSpPr txBox="1"/>
          <p:nvPr/>
        </p:nvSpPr>
        <p:spPr>
          <a:xfrm>
            <a:off x="3161928" y="1215200"/>
            <a:ext cx="91038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9C7F7"/>
              </a:buClr>
              <a:buSzPts val="10000"/>
              <a:buFont typeface="Tahoma"/>
              <a:buNone/>
            </a:pPr>
            <a:r>
              <a:rPr lang="th-TH" sz="8000" b="1" i="0" u="none" strike="noStrike" cap="none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     </a:t>
            </a:r>
            <a:endParaRPr sz="8000"/>
          </a:p>
        </p:txBody>
      </p:sp>
      <p:sp>
        <p:nvSpPr>
          <p:cNvPr id="495" name="Google Shape;495;p19"/>
          <p:cNvSpPr/>
          <p:nvPr/>
        </p:nvSpPr>
        <p:spPr>
          <a:xfrm>
            <a:off x="7720320" y="1169035"/>
            <a:ext cx="1631175" cy="1631175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9"/>
          <p:cNvSpPr txBox="1"/>
          <p:nvPr/>
        </p:nvSpPr>
        <p:spPr>
          <a:xfrm>
            <a:off x="8108916" y="1138251"/>
            <a:ext cx="783645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800"/>
              <a:buFont typeface="Tahoma"/>
              <a:buNone/>
            </a:pPr>
            <a:r>
              <a:rPr lang="th-TH" sz="98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dirty="0"/>
          </a:p>
        </p:txBody>
      </p:sp>
      <p:sp>
        <p:nvSpPr>
          <p:cNvPr id="497" name="Google Shape;497;p19"/>
          <p:cNvSpPr txBox="1"/>
          <p:nvPr/>
        </p:nvSpPr>
        <p:spPr>
          <a:xfrm>
            <a:off x="1684044" y="3295421"/>
            <a:ext cx="8823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12000"/>
              <a:buFont typeface="Tahoma"/>
              <a:buNone/>
            </a:pPr>
            <a:r>
              <a:rPr lang="th-TH" sz="7200" b="1" i="0" u="none" strike="noStrike" cap="none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การตรวจสอบที่บ้าน</a:t>
            </a:r>
            <a:endParaRPr sz="7200"/>
          </a:p>
        </p:txBody>
      </p:sp>
      <p:sp>
        <p:nvSpPr>
          <p:cNvPr id="498" name="Google Shape;49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0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506500" y="1552500"/>
            <a:ext cx="110739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นักเรียนจะได้พิจารณาปริมาณขยะที่พวกเขาและเพื่อนร่วมห้องก่อให้เกิด ว่ามีจำนวนเท่าไรต่อวันและส่วนที่รีไซเคิลได้</a:t>
            </a:r>
            <a:endParaRPr sz="1600" b="1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และไม่ได้</a:t>
            </a: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โดยการทำการ "ตรวจสอบขยะ" ที่บ้าน พวกเขาจะได้วิเคราะห์การมีส่วนร่วมของพวกเขาต่อเส้นทางขยะ และพัฒนาแนวคิดเกี่ยวกับวิธีที่จะสามารถลดปริมาณขยะที่พวกเขาก่อให้เกิดด้วยการใช้ข้อมูลที่เก็บรวบรวมจากการ</a:t>
            </a:r>
            <a:endParaRPr sz="1600" b="1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ตรวจสอบขยะ</a:t>
            </a:r>
            <a:r>
              <a:rPr lang="th-TH"/>
              <a:t>  </a:t>
            </a: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นักเรียนจะได้คำนวณปริมาณสิ่งของที่รีไซเคิลได้และไม่ได้ที่พวกเขาก่อให้เกิดในแต่ละวัน</a:t>
            </a: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313764" y="1386401"/>
            <a:ext cx="11371800" cy="16104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29C7F7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181181" y="3411644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127544" y="3411644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172128" y="3391592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1678983" y="3454016"/>
            <a:ext cx="9734687" cy="663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แสดงสไลด์บทเรียนสำหรับชั้นเรียนและพูดคุยเกี่ยวกับสิ่งที่พวกเขารู้อยู่แล้วเกี่ยวกับการรีไซเคิล และแนะนำแนวคิดของการตรวจสอบ</a:t>
            </a:r>
            <a:endParaRPr/>
          </a:p>
        </p:txBody>
      </p:sp>
      <p:sp>
        <p:nvSpPr>
          <p:cNvPr id="103" name="Google Shape;103;p2"/>
          <p:cNvSpPr/>
          <p:nvPr/>
        </p:nvSpPr>
        <p:spPr>
          <a:xfrm rot="5400000">
            <a:off x="586952" y="3354363"/>
            <a:ext cx="402546" cy="301686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678983" y="4570025"/>
            <a:ext cx="9734687" cy="3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ปริ๊นท์แบบฝึกหัด “ได้/ไม่ได้” และ แบบฝึกหัด “ตรวจสอบขยะ”</a:t>
            </a:r>
            <a:endParaRPr/>
          </a:p>
        </p:txBody>
      </p:sp>
      <p:grpSp>
        <p:nvGrpSpPr>
          <p:cNvPr id="105" name="Google Shape;105;p2"/>
          <p:cNvGrpSpPr/>
          <p:nvPr/>
        </p:nvGrpSpPr>
        <p:grpSpPr>
          <a:xfrm>
            <a:off x="1123489" y="4518559"/>
            <a:ext cx="443210" cy="409625"/>
            <a:chOff x="1123489" y="4518559"/>
            <a:chExt cx="443210" cy="409625"/>
          </a:xfrm>
        </p:grpSpPr>
        <p:sp>
          <p:nvSpPr>
            <p:cNvPr id="106" name="Google Shape;106;p2"/>
            <p:cNvSpPr/>
            <p:nvPr/>
          </p:nvSpPr>
          <p:spPr>
            <a:xfrm>
              <a:off x="1177126" y="4538611"/>
              <a:ext cx="389573" cy="389573"/>
            </a:xfrm>
            <a:prstGeom prst="ellipse">
              <a:avLst/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23489" y="4538611"/>
              <a:ext cx="389573" cy="389573"/>
            </a:xfrm>
            <a:prstGeom prst="ellipse">
              <a:avLst/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68073" y="4518559"/>
              <a:ext cx="301686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/>
            </a:p>
          </p:txBody>
        </p:sp>
      </p:grpSp>
      <p:sp>
        <p:nvSpPr>
          <p:cNvPr id="109" name="Google Shape;109;p2"/>
          <p:cNvSpPr/>
          <p:nvPr/>
        </p:nvSpPr>
        <p:spPr>
          <a:xfrm>
            <a:off x="2606051" y="185125"/>
            <a:ext cx="7847100" cy="9942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2606051" y="185125"/>
            <a:ext cx="7847100" cy="7353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2794675" y="294100"/>
            <a:ext cx="7658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การเตรียมบทเรียนและความสอดคล้องของหลักสูตร</a:t>
            </a:r>
            <a:r>
              <a:rPr lang="th-TH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เวลาเตรียมการ: 10-15 นาที</a:t>
            </a:r>
            <a:endParaRPr/>
          </a:p>
        </p:txBody>
      </p:sp>
      <p:grpSp>
        <p:nvGrpSpPr>
          <p:cNvPr id="113" name="Google Shape;113;p2"/>
          <p:cNvGrpSpPr/>
          <p:nvPr/>
        </p:nvGrpSpPr>
        <p:grpSpPr>
          <a:xfrm>
            <a:off x="1123489" y="5553554"/>
            <a:ext cx="443210" cy="409625"/>
            <a:chOff x="1123489" y="4518559"/>
            <a:chExt cx="443210" cy="409625"/>
          </a:xfrm>
        </p:grpSpPr>
        <p:sp>
          <p:nvSpPr>
            <p:cNvPr id="114" name="Google Shape;114;p2"/>
            <p:cNvSpPr/>
            <p:nvPr/>
          </p:nvSpPr>
          <p:spPr>
            <a:xfrm>
              <a:off x="1177126" y="4538611"/>
              <a:ext cx="389573" cy="389573"/>
            </a:xfrm>
            <a:prstGeom prst="ellipse">
              <a:avLst/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23489" y="4538611"/>
              <a:ext cx="389573" cy="389573"/>
            </a:xfrm>
            <a:prstGeom prst="ellipse">
              <a:avLst/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68073" y="4518559"/>
              <a:ext cx="301686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/>
            </a:p>
          </p:txBody>
        </p:sp>
      </p:grpSp>
      <p:sp>
        <p:nvSpPr>
          <p:cNvPr id="117" name="Google Shape;117;p2"/>
          <p:cNvSpPr/>
          <p:nvPr/>
        </p:nvSpPr>
        <p:spPr>
          <a:xfrm>
            <a:off x="1678983" y="5559895"/>
            <a:ext cx="9734687" cy="3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เตรียมตาชั่งมาตรฐานสำหรับใช้ในบ้านเพื่อชั่งน้ำหนักสิ่งของที่นักเรียนจะนำไปที่โรงเรียน</a:t>
            </a:r>
            <a:endParaRPr/>
          </a:p>
        </p:txBody>
      </p:sp>
      <p:sp>
        <p:nvSpPr>
          <p:cNvPr id="118" name="Google Shape;1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20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0"/>
          <p:cNvSpPr/>
          <p:nvPr/>
        </p:nvSpPr>
        <p:spPr>
          <a:xfrm>
            <a:off x="1595404" y="496106"/>
            <a:ext cx="584775" cy="5847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6" name="Google Shape;506;p20"/>
          <p:cNvSpPr txBox="1"/>
          <p:nvPr/>
        </p:nvSpPr>
        <p:spPr>
          <a:xfrm>
            <a:off x="237300" y="633850"/>
            <a:ext cx="14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ขั้นตอนที่</a:t>
            </a:r>
            <a:endParaRPr sz="600"/>
          </a:p>
        </p:txBody>
      </p:sp>
      <p:sp>
        <p:nvSpPr>
          <p:cNvPr id="507" name="Google Shape;507;p20"/>
          <p:cNvSpPr txBox="1"/>
          <p:nvPr/>
        </p:nvSpPr>
        <p:spPr>
          <a:xfrm>
            <a:off x="1683218" y="496105"/>
            <a:ext cx="4091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508" name="Google Shape;508;p20"/>
          <p:cNvSpPr txBox="1"/>
          <p:nvPr/>
        </p:nvSpPr>
        <p:spPr>
          <a:xfrm>
            <a:off x="2323411" y="557661"/>
            <a:ext cx="916934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ตรวจสอบกับผู้ปกครองเพื่อเลือกวันสำหรับการตรวจสอบขยะที่บ้าน </a:t>
            </a: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วันที่ทำการตรวจสอบ </a:t>
            </a: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ให้เลือกภาชนะบรรจุ 2 ใบสำหรับของเสียที่นำกลับมารีไซเคิลไม่ได้และของเสียที่นำกลับมารีไซเคิลได้ </a:t>
            </a: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และตรวจสอบให้แน่ใจว่าหมดแล้วก่อนเริ่มดำเนินการ</a:t>
            </a:r>
            <a:endParaRPr/>
          </a:p>
        </p:txBody>
      </p:sp>
      <p:pic>
        <p:nvPicPr>
          <p:cNvPr id="509" name="Google Shape;509;p20" descr="A picture containing bi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-146" b="-46"/>
          <a:stretch/>
        </p:blipFill>
        <p:spPr>
          <a:xfrm>
            <a:off x="3065925" y="1815350"/>
            <a:ext cx="2688625" cy="40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0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7100" y="2100126"/>
            <a:ext cx="5377500" cy="403562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20"/>
          <p:cNvSpPr txBox="1"/>
          <p:nvPr/>
        </p:nvSpPr>
        <p:spPr>
          <a:xfrm>
            <a:off x="289747" y="4107702"/>
            <a:ext cx="3009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ขยะที่รีไซเคิลไม่ได้</a:t>
            </a:r>
            <a:endParaRPr sz="700"/>
          </a:p>
        </p:txBody>
      </p:sp>
      <p:sp>
        <p:nvSpPr>
          <p:cNvPr id="512" name="Google Shape;512;p20"/>
          <p:cNvSpPr txBox="1"/>
          <p:nvPr/>
        </p:nvSpPr>
        <p:spPr>
          <a:xfrm>
            <a:off x="8719091" y="4107702"/>
            <a:ext cx="3009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ขยะที่รีไซเคิลได้</a:t>
            </a:r>
            <a:endParaRPr sz="700"/>
          </a:p>
        </p:txBody>
      </p:sp>
      <p:sp>
        <p:nvSpPr>
          <p:cNvPr id="513" name="Google Shape;513;p20"/>
          <p:cNvSpPr txBox="1"/>
          <p:nvPr/>
        </p:nvSpPr>
        <p:spPr>
          <a:xfrm>
            <a:off x="3682120" y="2560537"/>
            <a:ext cx="40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514" name="Google Shape;514;p20"/>
          <p:cNvSpPr txBox="1"/>
          <p:nvPr/>
        </p:nvSpPr>
        <p:spPr>
          <a:xfrm>
            <a:off x="7867141" y="2560536"/>
            <a:ext cx="40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515" name="Google Shape;51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21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1"/>
          <p:cNvSpPr/>
          <p:nvPr/>
        </p:nvSpPr>
        <p:spPr>
          <a:xfrm>
            <a:off x="1595404" y="496106"/>
            <a:ext cx="584775" cy="5847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3" name="Google Shape;523;p21"/>
          <p:cNvSpPr txBox="1"/>
          <p:nvPr/>
        </p:nvSpPr>
        <p:spPr>
          <a:xfrm>
            <a:off x="225425" y="557650"/>
            <a:ext cx="137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ขั้นตอนที่</a:t>
            </a:r>
            <a:endParaRPr sz="600"/>
          </a:p>
        </p:txBody>
      </p:sp>
      <p:sp>
        <p:nvSpPr>
          <p:cNvPr id="524" name="Google Shape;524;p21"/>
          <p:cNvSpPr txBox="1"/>
          <p:nvPr/>
        </p:nvSpPr>
        <p:spPr>
          <a:xfrm>
            <a:off x="1683218" y="496105"/>
            <a:ext cx="4091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525" name="Google Shape;525;p21"/>
          <p:cNvSpPr txBox="1"/>
          <p:nvPr/>
        </p:nvSpPr>
        <p:spPr>
          <a:xfrm>
            <a:off x="2305370" y="438304"/>
            <a:ext cx="916934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หลังจากเก็บขยะชุดสุดท้าย ให้เตรียม </a:t>
            </a: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ถุงขยะสามใบ</a:t>
            </a:r>
            <a:r>
              <a:rPr lang="th-TH" sz="2000" b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เพื่อคัดแยกขยะ</a:t>
            </a:r>
            <a:endParaRPr sz="2000" b="1">
              <a:solidFill>
                <a:srgbClr val="43444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เป็นสามประเภท: (1) ของที่รีไซเคิลได้ (2) เศษอาหาร (3) ของที่รีไซเคิลไม่ได้ </a:t>
            </a: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อย่าลืมสวมถุงมือป้องกัน!</a:t>
            </a:r>
            <a:endParaRPr/>
          </a:p>
        </p:txBody>
      </p:sp>
      <p:sp>
        <p:nvSpPr>
          <p:cNvPr id="526" name="Google Shape;526;p21"/>
          <p:cNvSpPr txBox="1"/>
          <p:nvPr/>
        </p:nvSpPr>
        <p:spPr>
          <a:xfrm>
            <a:off x="4634504" y="2094345"/>
            <a:ext cx="2535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ถุงสำหรับของที่รีไซเคิลได้</a:t>
            </a:r>
            <a:endParaRPr sz="1000"/>
          </a:p>
        </p:txBody>
      </p:sp>
      <p:sp>
        <p:nvSpPr>
          <p:cNvPr id="527" name="Google Shape;527;p21"/>
          <p:cNvSpPr txBox="1"/>
          <p:nvPr/>
        </p:nvSpPr>
        <p:spPr>
          <a:xfrm>
            <a:off x="1143000" y="1767099"/>
            <a:ext cx="281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ถุงใส่เศษอาหาร</a:t>
            </a:r>
            <a:endParaRPr sz="1000"/>
          </a:p>
        </p:txBody>
      </p:sp>
      <p:sp>
        <p:nvSpPr>
          <p:cNvPr id="528" name="Google Shape;528;p21"/>
          <p:cNvSpPr txBox="1"/>
          <p:nvPr/>
        </p:nvSpPr>
        <p:spPr>
          <a:xfrm>
            <a:off x="7842200" y="1775725"/>
            <a:ext cx="3917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ถุงสำหรับของที่รีไซเคิลไม่ได้</a:t>
            </a:r>
            <a:endParaRPr sz="1000"/>
          </a:p>
        </p:txBody>
      </p:sp>
      <p:pic>
        <p:nvPicPr>
          <p:cNvPr id="529" name="Google Shape;529;p21" descr="A picture containing dark, underpants, cloth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10"/>
          <a:stretch/>
        </p:blipFill>
        <p:spPr>
          <a:xfrm>
            <a:off x="1219850" y="2679123"/>
            <a:ext cx="9011773" cy="343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1" descr="A close-up of a hand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84710" y="4227877"/>
            <a:ext cx="1528623" cy="1493581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21"/>
          <p:cNvSpPr/>
          <p:nvPr/>
        </p:nvSpPr>
        <p:spPr>
          <a:xfrm>
            <a:off x="9979701" y="4367221"/>
            <a:ext cx="1515000" cy="1493700"/>
          </a:xfrm>
          <a:prstGeom prst="ellipse">
            <a:avLst/>
          </a:prstGeom>
          <a:solidFill>
            <a:srgbClr val="29C7F7">
              <a:alpha val="4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2" name="Google Shape;532;p21"/>
          <p:cNvSpPr txBox="1"/>
          <p:nvPr/>
        </p:nvSpPr>
        <p:spPr>
          <a:xfrm>
            <a:off x="10460882" y="2896041"/>
            <a:ext cx="7836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9800"/>
              <a:buFont typeface="Tahoma"/>
              <a:buNone/>
            </a:pPr>
            <a:r>
              <a:rPr lang="th-TH" sz="9800" b="1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!</a:t>
            </a:r>
            <a:endParaRPr/>
          </a:p>
        </p:txBody>
      </p:sp>
      <p:sp>
        <p:nvSpPr>
          <p:cNvPr id="533" name="Google Shape;53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2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2"/>
          <p:cNvSpPr/>
          <p:nvPr/>
        </p:nvSpPr>
        <p:spPr>
          <a:xfrm>
            <a:off x="1595404" y="280661"/>
            <a:ext cx="584775" cy="5847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1" name="Google Shape;541;p22"/>
          <p:cNvSpPr txBox="1"/>
          <p:nvPr/>
        </p:nvSpPr>
        <p:spPr>
          <a:xfrm>
            <a:off x="215427" y="342205"/>
            <a:ext cx="124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ขั้นตอนที่</a:t>
            </a:r>
            <a:endParaRPr sz="600"/>
          </a:p>
        </p:txBody>
      </p:sp>
      <p:sp>
        <p:nvSpPr>
          <p:cNvPr id="542" name="Google Shape;542;p22"/>
          <p:cNvSpPr txBox="1"/>
          <p:nvPr/>
        </p:nvSpPr>
        <p:spPr>
          <a:xfrm>
            <a:off x="1683218" y="280660"/>
            <a:ext cx="4091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dirty="0"/>
          </a:p>
        </p:txBody>
      </p:sp>
      <p:sp>
        <p:nvSpPr>
          <p:cNvPr id="543" name="Google Shape;543;p22"/>
          <p:cNvSpPr txBox="1"/>
          <p:nvPr/>
        </p:nvSpPr>
        <p:spPr>
          <a:xfrm>
            <a:off x="2280657" y="248005"/>
            <a:ext cx="972304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ในขณะที่ตรวจดูภาชนะใส่ขยะที่แยกขยะออกเป็นสามถุงอย่างระมัดระวัง ให้เขียนชื่อชนิดสิ่งของที่รีไซเคิลได้แต่ละชนิดและจำนวนใน </a:t>
            </a:r>
            <a:r>
              <a:rPr lang="th-TH" sz="2000" b="1" dirty="0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“แบบฟอร์มการตรวจสอบขยะ</a:t>
            </a:r>
            <a:r>
              <a:rPr lang="th-TH" sz="20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”  </a:t>
            </a:r>
            <a:endParaRPr dirty="0"/>
          </a:p>
        </p:txBody>
      </p:sp>
      <p:sp>
        <p:nvSpPr>
          <p:cNvPr id="544" name="Google Shape;54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22</a:t>
            </a:fld>
            <a:endParaRPr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6701D583-4D8E-B2C0-E3BF-AE4E5E1CB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38"/>
          <a:stretch/>
        </p:blipFill>
        <p:spPr>
          <a:xfrm>
            <a:off x="3968254" y="1022526"/>
            <a:ext cx="3656182" cy="5019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23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3"/>
          <p:cNvSpPr/>
          <p:nvPr/>
        </p:nvSpPr>
        <p:spPr>
          <a:xfrm>
            <a:off x="1598957" y="403823"/>
            <a:ext cx="584775" cy="5847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3" name="Google Shape;553;p23"/>
          <p:cNvSpPr txBox="1"/>
          <p:nvPr/>
        </p:nvSpPr>
        <p:spPr>
          <a:xfrm>
            <a:off x="259681" y="465367"/>
            <a:ext cx="132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ขั้นตอนที่</a:t>
            </a:r>
            <a:endParaRPr sz="600"/>
          </a:p>
        </p:txBody>
      </p:sp>
      <p:sp>
        <p:nvSpPr>
          <p:cNvPr id="554" name="Google Shape;554;p23"/>
          <p:cNvSpPr txBox="1"/>
          <p:nvPr/>
        </p:nvSpPr>
        <p:spPr>
          <a:xfrm>
            <a:off x="1686771" y="403822"/>
            <a:ext cx="4091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dirty="0"/>
          </a:p>
        </p:txBody>
      </p:sp>
      <p:sp>
        <p:nvSpPr>
          <p:cNvPr id="555" name="Google Shape;555;p23"/>
          <p:cNvSpPr txBox="1"/>
          <p:nvPr/>
        </p:nvSpPr>
        <p:spPr>
          <a:xfrm>
            <a:off x="2408111" y="348495"/>
            <a:ext cx="916934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เอากระเป๋าทั้งสามใบไปโรงเรียน ใช้</a:t>
            </a:r>
            <a:r>
              <a:rPr lang="th-TH" sz="2000" b="1" dirty="0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ตาชั่งมาตรฐาน</a:t>
            </a:r>
            <a:r>
              <a:rPr lang="th-TH" sz="20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เพื่อ</a:t>
            </a:r>
            <a:r>
              <a:rPr lang="th-TH" sz="20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บันทึก</a:t>
            </a:r>
            <a:endParaRPr sz="2000" b="1" dirty="0">
              <a:solidFill>
                <a:srgbClr val="43444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น้ำหนักสิ่งของที่รีไซเคิลได้แต่ละชิ้น และน้ำหนักรวมของถุงแต่ละใบ </a:t>
            </a:r>
            <a:endParaRPr dirty="0"/>
          </a:p>
        </p:txBody>
      </p:sp>
      <p:grpSp>
        <p:nvGrpSpPr>
          <p:cNvPr id="556" name="Google Shape;556;p23"/>
          <p:cNvGrpSpPr/>
          <p:nvPr/>
        </p:nvGrpSpPr>
        <p:grpSpPr>
          <a:xfrm>
            <a:off x="5456050" y="1661936"/>
            <a:ext cx="6385016" cy="3816280"/>
            <a:chOff x="3009995" y="1604786"/>
            <a:chExt cx="6385016" cy="3816280"/>
          </a:xfrm>
        </p:grpSpPr>
        <p:pic>
          <p:nvPicPr>
            <p:cNvPr id="557" name="Google Shape;557;p23" descr="A picture containing pie char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67543" y="1752641"/>
              <a:ext cx="6127468" cy="3668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23" descr="A picture containing dark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b="32"/>
            <a:stretch/>
          </p:blipFill>
          <p:spPr>
            <a:xfrm>
              <a:off x="3009995" y="1604786"/>
              <a:ext cx="4556218" cy="30135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9" name="Google Shape;559;p23"/>
          <p:cNvSpPr/>
          <p:nvPr/>
        </p:nvSpPr>
        <p:spPr>
          <a:xfrm>
            <a:off x="4592723" y="3290060"/>
            <a:ext cx="1328413" cy="70788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3AC69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0" name="Google Shape;56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23</a:t>
            </a:fld>
            <a:endParaRPr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8B5BBC6-0378-0258-FD90-409ED0DC0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75" y="1265606"/>
            <a:ext cx="3228962" cy="4672857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24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24"/>
          <p:cNvSpPr/>
          <p:nvPr/>
        </p:nvSpPr>
        <p:spPr>
          <a:xfrm>
            <a:off x="1595404" y="496106"/>
            <a:ext cx="584775" cy="5847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9" name="Google Shape;569;p24"/>
          <p:cNvSpPr txBox="1"/>
          <p:nvPr/>
        </p:nvSpPr>
        <p:spPr>
          <a:xfrm>
            <a:off x="261028" y="557650"/>
            <a:ext cx="132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ขั้นตอนที่</a:t>
            </a:r>
            <a:endParaRPr sz="2000"/>
          </a:p>
        </p:txBody>
      </p:sp>
      <p:sp>
        <p:nvSpPr>
          <p:cNvPr id="570" name="Google Shape;570;p24"/>
          <p:cNvSpPr txBox="1"/>
          <p:nvPr/>
        </p:nvSpPr>
        <p:spPr>
          <a:xfrm>
            <a:off x="1683218" y="496105"/>
            <a:ext cx="4091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/>
          </a:p>
        </p:txBody>
      </p:sp>
      <p:sp>
        <p:nvSpPr>
          <p:cNvPr id="571" name="Google Shape;571;p24"/>
          <p:cNvSpPr txBox="1"/>
          <p:nvPr/>
        </p:nvSpPr>
        <p:spPr>
          <a:xfrm>
            <a:off x="2305370" y="403822"/>
            <a:ext cx="91693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ทั้งห้องเรียนมีปริมาณขยะทั้งหมดเท่าไร ให้คำนวณจำนวนขยะทั้งหมดที่น่าจะก่อให้เกิดขึ้นในหนึ่งสัปดาห์ </a:t>
            </a: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(7 วัน) </a:t>
            </a:r>
            <a:r>
              <a:rPr lang="th-TH" sz="2000" b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หนึ่งเดือน </a:t>
            </a: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(30 วัน) </a:t>
            </a:r>
            <a:r>
              <a:rPr lang="th-TH" sz="2000" b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และหนึ่งปี </a:t>
            </a:r>
            <a:r>
              <a:rPr lang="th-TH" sz="2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(365 วัน)</a:t>
            </a:r>
            <a:r>
              <a:rPr lang="th-TH" sz="2000" b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pic>
        <p:nvPicPr>
          <p:cNvPr id="572" name="Google Shape;572;p24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3431" y="1080880"/>
            <a:ext cx="5167245" cy="516724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24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/>
          <p:nvPr/>
        </p:nvSpPr>
        <p:spPr>
          <a:xfrm>
            <a:off x="323627" y="1464525"/>
            <a:ext cx="6439500" cy="4170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506499" y="1457000"/>
            <a:ext cx="6602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ผลลัพธ์การเรียนรู้ที่สำคัญและความสอดคล้องของหลักสูตร:</a:t>
            </a: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323617" y="1897234"/>
            <a:ext cx="11361900" cy="2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Char char="•"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วิทยาศาสตร์ - โลกและกิจกรรมมนุษย์: </a:t>
            </a:r>
            <a:r>
              <a:rPr lang="th-TH" sz="16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สื่อสารถึงวิธีแก้ปัญหาที่จะลดผลกระทบของมนุษย์ที่มีต่อพื้นดิน น้ำ อากาศและ/หรือสิ่งมีชีวิต</a:t>
            </a:r>
            <a:endParaRPr sz="1600" b="0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อื่น ๆ ในสภาพแวดล้อมในท้องถิ่น การกระทำของผู้คนอาจส่งผลกระทบต่อโลกรอบตัวพวกเขา แต่พวกเขาสามารถเลือกที่จะลด</a:t>
            </a:r>
            <a:endParaRPr sz="1600" b="0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ผลกระทบต่อพื้นดิน น้ำ อากาศ และสิ่งมีชีวิตอื่น ๆ ได้</a:t>
            </a:r>
            <a:endParaRPr/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Char char="•"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ทักษะและการมีความรู้ด้านภาษาอังกฤษ: </a:t>
            </a:r>
            <a:r>
              <a:rPr lang="th-TH" sz="16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เข้าร่วมการสนทนากับคู่สนทนาที่มีความหลากหลาย เกี่ยวกับหัวข้อและเนื้อหาต่าง ๆ ปฏิบัติตามกฎที่ตกลงกันไว้สำหรับการพูดคุยแลกเปลี่ยน ใช้คำและวลีที่ได้จากการถ่ายทอดผ่านการสนทนา การอ่านและการฟัง และการตอบข้อความ</a:t>
            </a:r>
            <a:endParaRPr/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Char char="•"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คณิตศาสตร์:</a:t>
            </a:r>
            <a:r>
              <a:rPr lang="th-TH" sz="16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ทำความเข้าใจปัญหาและมีความพยายามที่จะทำความเข้าใจกับปัญหาโดยการนับและคูณ เพื่อให้ได้ข้อ</a:t>
            </a:r>
            <a:endParaRPr sz="1600" b="0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สรุปเกี่ยวกับปริมาณของบางสิ่งบางอย่าง </a:t>
            </a:r>
            <a:endParaRPr/>
          </a:p>
        </p:txBody>
      </p:sp>
      <p:pic>
        <p:nvPicPr>
          <p:cNvPr id="128" name="Google Shape;128;p3" descr="A picture containing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786" y="5513064"/>
            <a:ext cx="1149009" cy="114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 descr="A picture containing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0795" y="5513063"/>
            <a:ext cx="1149009" cy="114900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"/>
          <p:cNvSpPr/>
          <p:nvPr/>
        </p:nvSpPr>
        <p:spPr>
          <a:xfrm>
            <a:off x="323627" y="4875650"/>
            <a:ext cx="2863200" cy="4170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506497" y="4868100"/>
            <a:ext cx="28632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ความสอดคล้องกับ SDG</a:t>
            </a: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2606051" y="185125"/>
            <a:ext cx="7740300" cy="9942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2606051" y="185125"/>
            <a:ext cx="7740300" cy="7353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2794674" y="294100"/>
            <a:ext cx="7631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การเตรียมบทเรียนและความสอดคล้องของหลักสูตร</a:t>
            </a:r>
            <a:r>
              <a:rPr lang="th-TH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135" name="Google Shape;135;p3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เวลาเตรียมการ: 10-15 นาที</a:t>
            </a:r>
            <a:endParaRPr/>
          </a:p>
        </p:txBody>
      </p:sp>
      <p:grpSp>
        <p:nvGrpSpPr>
          <p:cNvPr id="136" name="Google Shape;136;p3"/>
          <p:cNvGrpSpPr/>
          <p:nvPr/>
        </p:nvGrpSpPr>
        <p:grpSpPr>
          <a:xfrm>
            <a:off x="4106914" y="5178601"/>
            <a:ext cx="6764240" cy="1338808"/>
            <a:chOff x="4790164" y="5101971"/>
            <a:chExt cx="6979920" cy="1490877"/>
          </a:xfrm>
        </p:grpSpPr>
        <p:sp>
          <p:nvSpPr>
            <p:cNvPr id="137" name="Google Shape;137;p3"/>
            <p:cNvSpPr/>
            <p:nvPr/>
          </p:nvSpPr>
          <p:spPr>
            <a:xfrm>
              <a:off x="4790164" y="5162929"/>
              <a:ext cx="6979920" cy="1069167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9C7F7"/>
                </a:solidFill>
                <a:highlight>
                  <a:srgbClr val="29C7F7"/>
                </a:highlight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9C7F7"/>
                </a:solidFill>
                <a:highlight>
                  <a:srgbClr val="29C7F7"/>
                </a:highlight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790164" y="5443839"/>
              <a:ext cx="6979920" cy="1149009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3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แผนการสอนได้ออกแบบมาให้มีความยืดหยุ่นและตอบสนองต่อความต้องการที่เปลี่ยนแปลงของห้องเรียนของคุณ บทเรียนต่าง ๆ สามารถแก้ไขและปรับแต่งได้ตามบริบทของนักเรียนและห้องเรียนที่แตกต่างกันไป มีเวอร์ชัน PowerPoint ที่มีคำแนะนำสำหรับครู และบทเรียน PDF ที่สามารถปริ๊นท์ได้ ให้ดาวน์โหลด 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9" name="Google Shape;139;p3"/>
            <p:cNvSpPr txBox="1"/>
            <p:nvPr/>
          </p:nvSpPr>
          <p:spPr>
            <a:xfrm>
              <a:off x="6956554" y="5101971"/>
              <a:ext cx="4280100" cy="41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บทเรียนที่ยืดหยุ่นและปรับเปลี่ยนได้</a:t>
              </a:r>
              <a:endParaRPr/>
            </a:p>
          </p:txBody>
        </p:sp>
      </p:grpSp>
      <p:sp>
        <p:nvSpPr>
          <p:cNvPr id="140" name="Google Shape;14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42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"/>
          <p:cNvSpPr/>
          <p:nvPr/>
        </p:nvSpPr>
        <p:spPr>
          <a:xfrm>
            <a:off x="2606040" y="185126"/>
            <a:ext cx="6979920" cy="991698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9" name="Google Shape;149;p4"/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บทเรียน </a:t>
            </a:r>
            <a:endParaRPr/>
          </a:p>
        </p:txBody>
      </p:sp>
      <p:sp>
        <p:nvSpPr>
          <p:cNvPr id="150" name="Google Shape;150;p4"/>
          <p:cNvSpPr/>
          <p:nvPr/>
        </p:nvSpPr>
        <p:spPr>
          <a:xfrm>
            <a:off x="413972" y="1449128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360335" y="1449128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404919" y="1429076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153" name="Google Shape;153;p4"/>
          <p:cNvSpPr/>
          <p:nvPr/>
        </p:nvSpPr>
        <p:spPr>
          <a:xfrm>
            <a:off x="911773" y="1491500"/>
            <a:ext cx="10866255" cy="9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ประเมินความเข้าใจของนักเรียนเกี่ยวกับการรีไซเคิล ประโยชน์ และผลกระทบต่อสิ่งแวดล้อมจากการไม่รีไซเคิล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แสดง </a:t>
            </a: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สไลด์ “ได้/ไม่ได้” , “3 ขั้นตอน”และ “วิธีปฏิบัติที่เหมาะสม”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เพื่อประเมินความเข้าใจของพวกเขาเกี่ยวกับวิธีการ</a:t>
            </a:r>
            <a:endParaRPr sz="160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รีไซเคิลอย่างมีประสิทธิภาพและปริมาณขยะที่เราก่อให้เกิดขึ้นในแต่ละวัน</a:t>
            </a:r>
            <a:endParaRPr/>
          </a:p>
        </p:txBody>
      </p:sp>
      <p:sp>
        <p:nvSpPr>
          <p:cNvPr id="154" name="Google Shape;154;p4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ระยะเวลาบทเรียน: 25-30 นาที</a:t>
            </a:r>
            <a:endParaRPr/>
          </a:p>
        </p:txBody>
      </p:sp>
      <p:sp>
        <p:nvSpPr>
          <p:cNvPr id="155" name="Google Shape;155;p4"/>
          <p:cNvSpPr/>
          <p:nvPr/>
        </p:nvSpPr>
        <p:spPr>
          <a:xfrm>
            <a:off x="413972" y="263248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360335" y="263248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404919" y="2612435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158" name="Google Shape;158;p4"/>
          <p:cNvSpPr/>
          <p:nvPr/>
        </p:nvSpPr>
        <p:spPr>
          <a:xfrm>
            <a:off x="911773" y="2674859"/>
            <a:ext cx="10866255" cy="663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แสดงสไลด์บทเรียนและแนะนำแนวคิดของเส้นทางขยะ ผ่านการชี้นำในการพูดคุยเกี่ยวกับการไหลเวียนของขยะ</a:t>
            </a:r>
            <a:endParaRPr/>
          </a:p>
        </p:txBody>
      </p:sp>
      <p:sp>
        <p:nvSpPr>
          <p:cNvPr id="159" name="Google Shape;159;p4"/>
          <p:cNvSpPr/>
          <p:nvPr/>
        </p:nvSpPr>
        <p:spPr>
          <a:xfrm>
            <a:off x="413972" y="3579279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0" name="Google Shape;160;p4"/>
          <p:cNvSpPr/>
          <p:nvPr/>
        </p:nvSpPr>
        <p:spPr>
          <a:xfrm>
            <a:off x="360335" y="3579279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404919" y="3559227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162" name="Google Shape;162;p4"/>
          <p:cNvSpPr/>
          <p:nvPr/>
        </p:nvSpPr>
        <p:spPr>
          <a:xfrm>
            <a:off x="911773" y="3586481"/>
            <a:ext cx="10866255" cy="125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แนะนำแนวคิดของการตรวจสอบ และบอกนักเรียนว่าพวกเขาจะทำการตรวจสอบขยะที่บ้านในหนึ่งวันเพื่อค้นหาคำตอบว่า: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ครอบครัวของพวกเขารีไซเคิลมากแค่ไหน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มีการก่อให้เกิดขยะมากแค่ไหน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ขยะเหล่านั้นสามารถรีไซเคิลได้มากแค่ไหน </a:t>
            </a:r>
            <a:endParaRPr/>
          </a:p>
        </p:txBody>
      </p:sp>
      <p:sp>
        <p:nvSpPr>
          <p:cNvPr id="163" name="Google Shape;163;p4"/>
          <p:cNvSpPr/>
          <p:nvPr/>
        </p:nvSpPr>
        <p:spPr>
          <a:xfrm>
            <a:off x="413972" y="5450985"/>
            <a:ext cx="389700" cy="3897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360335" y="5450985"/>
            <a:ext cx="389700" cy="389700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5" name="Google Shape;165;p4"/>
          <p:cNvSpPr/>
          <p:nvPr/>
        </p:nvSpPr>
        <p:spPr>
          <a:xfrm>
            <a:off x="404919" y="5430933"/>
            <a:ext cx="301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/>
          </a:p>
        </p:txBody>
      </p:sp>
      <p:sp>
        <p:nvSpPr>
          <p:cNvPr id="166" name="Google Shape;166;p4"/>
          <p:cNvSpPr/>
          <p:nvPr/>
        </p:nvSpPr>
        <p:spPr>
          <a:xfrm>
            <a:off x="911773" y="5417157"/>
            <a:ext cx="108663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คุณอาจพูดคุยเกี่ยวกับความเป็นไปได้ที่จะแบ่งปันข้อค้นพบกับโรงเรียน และเริ่มหรือพัฒนาโครงการรีไซเคิล ทั้งนี้ขึ้นอยู่กับวิธีปฏิบัติด้านการรีไซเคิลของโรงเรียนของคุณในปัจจุบัน</a:t>
            </a:r>
            <a:endParaRPr/>
          </a:p>
        </p:txBody>
      </p:sp>
      <p:sp>
        <p:nvSpPr>
          <p:cNvPr id="167" name="Google Shape;167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42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21855" b="73164"/>
          <a:stretch/>
        </p:blipFill>
        <p:spPr>
          <a:xfrm>
            <a:off x="929898" y="2611806"/>
            <a:ext cx="7919634" cy="11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0975" t="38442" r="-13" b="16"/>
          <a:stretch/>
        </p:blipFill>
        <p:spPr>
          <a:xfrm>
            <a:off x="6739913" y="4091552"/>
            <a:ext cx="4969790" cy="262992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7" name="Google Shape;177;p5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เตรียมการนำเสนอ PowerPoint</a:t>
            </a:r>
            <a:endParaRPr/>
          </a:p>
        </p:txBody>
      </p:sp>
      <p:sp>
        <p:nvSpPr>
          <p:cNvPr id="178" name="Google Shape;178;p5"/>
          <p:cNvSpPr/>
          <p:nvPr/>
        </p:nvSpPr>
        <p:spPr>
          <a:xfrm>
            <a:off x="323617" y="1247462"/>
            <a:ext cx="11361877" cy="1175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เมื่อคุณพร้อมที่จะนำเสนอบทเรียน ให้คลิก </a:t>
            </a:r>
            <a:r>
              <a:rPr lang="th-TH" sz="2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Slide Show</a:t>
            </a: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บนแถบเมนูด้านบน แล้วเลือก </a:t>
            </a:r>
            <a:r>
              <a:rPr lang="th-TH" sz="2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Presenter View </a:t>
            </a: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เมื่อเข้าสู่โหมด Presenter คุณสามารถดูบันทึกย่อของคุณ ในขณะที่ผู้ชมจะเห็นเฉพาะสไลด์ของคุณ</a:t>
            </a:r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323616" y="3978315"/>
            <a:ext cx="6092681" cy="1914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บันทึกย่อจะปรากฏในบานหน้าต่างทางด้านขวา ข้อความจะถูกตัดโดยอัตโนมัติ และแถบเลื่อนแนวตั้งจะปรากฏขึ้นถ้าจำเป็น คุณยังสามารถเปลี่ยนขนาดของข้อความในบานหน้าต่าง</a:t>
            </a:r>
            <a:endParaRPr sz="200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บันทึกย่อได้โดยใช้ปุ่มสองปุ่มที่มุมซ้ายล่างของบาน</a:t>
            </a:r>
            <a:endParaRPr sz="200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หน้าต่างบันทึกย่อ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6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Google Shape;187;p6"/>
          <p:cNvGrpSpPr/>
          <p:nvPr/>
        </p:nvGrpSpPr>
        <p:grpSpPr>
          <a:xfrm>
            <a:off x="1480707" y="5036833"/>
            <a:ext cx="3105300" cy="740486"/>
            <a:chOff x="1058928" y="327691"/>
            <a:chExt cx="3105300" cy="740486"/>
          </a:xfrm>
        </p:grpSpPr>
        <p:sp>
          <p:nvSpPr>
            <p:cNvPr id="188" name="Google Shape;188;p6"/>
            <p:cNvSpPr/>
            <p:nvPr/>
          </p:nvSpPr>
          <p:spPr>
            <a:xfrm>
              <a:off x="1058928" y="332877"/>
              <a:ext cx="3105300" cy="735300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 txBox="1"/>
            <p:nvPr/>
          </p:nvSpPr>
          <p:spPr>
            <a:xfrm>
              <a:off x="1527338" y="327691"/>
              <a:ext cx="2347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th-TH" sz="40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ได้</a:t>
              </a:r>
              <a:endParaRPr/>
            </a:p>
          </p:txBody>
        </p:sp>
      </p:grpSp>
      <p:grpSp>
        <p:nvGrpSpPr>
          <p:cNvPr id="190" name="Google Shape;190;p6"/>
          <p:cNvGrpSpPr/>
          <p:nvPr/>
        </p:nvGrpSpPr>
        <p:grpSpPr>
          <a:xfrm>
            <a:off x="7606116" y="5001675"/>
            <a:ext cx="3105300" cy="736548"/>
            <a:chOff x="7983908" y="313974"/>
            <a:chExt cx="3105300" cy="736548"/>
          </a:xfrm>
        </p:grpSpPr>
        <p:sp>
          <p:nvSpPr>
            <p:cNvPr id="191" name="Google Shape;191;p6"/>
            <p:cNvSpPr/>
            <p:nvPr/>
          </p:nvSpPr>
          <p:spPr>
            <a:xfrm>
              <a:off x="7983908" y="313974"/>
              <a:ext cx="3105300" cy="735300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 txBox="1"/>
            <p:nvPr/>
          </p:nvSpPr>
          <p:spPr>
            <a:xfrm>
              <a:off x="8362595" y="342522"/>
              <a:ext cx="2347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th-TH" sz="40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ไม่ได้</a:t>
              </a:r>
              <a:endParaRPr/>
            </a:p>
          </p:txBody>
        </p:sp>
      </p:grpSp>
      <p:grpSp>
        <p:nvGrpSpPr>
          <p:cNvPr id="193" name="Google Shape;193;p6"/>
          <p:cNvGrpSpPr/>
          <p:nvPr/>
        </p:nvGrpSpPr>
        <p:grpSpPr>
          <a:xfrm>
            <a:off x="161900" y="81404"/>
            <a:ext cx="1489800" cy="1946546"/>
            <a:chOff x="864983" y="1746170"/>
            <a:chExt cx="1489800" cy="1946546"/>
          </a:xfrm>
        </p:grpSpPr>
        <p:pic>
          <p:nvPicPr>
            <p:cNvPr id="194" name="Google Shape;194;p6" descr="A picture containing plastic, vessel, ja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3533" y="1746170"/>
              <a:ext cx="1260259" cy="1508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6"/>
            <p:cNvSpPr/>
            <p:nvPr/>
          </p:nvSpPr>
          <p:spPr>
            <a:xfrm>
              <a:off x="864983" y="3255616"/>
              <a:ext cx="14898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ขวดโหลแก้ว</a:t>
              </a:r>
              <a:endParaRPr sz="1800"/>
            </a:p>
          </p:txBody>
        </p:sp>
      </p:grpSp>
      <p:grpSp>
        <p:nvGrpSpPr>
          <p:cNvPr id="196" name="Google Shape;196;p6"/>
          <p:cNvGrpSpPr/>
          <p:nvPr/>
        </p:nvGrpSpPr>
        <p:grpSpPr>
          <a:xfrm>
            <a:off x="1526254" y="119530"/>
            <a:ext cx="2347800" cy="1948536"/>
            <a:chOff x="2948176" y="1768789"/>
            <a:chExt cx="2347800" cy="1948536"/>
          </a:xfrm>
        </p:grpSpPr>
        <p:sp>
          <p:nvSpPr>
            <p:cNvPr id="197" name="Google Shape;197;p6"/>
            <p:cNvSpPr/>
            <p:nvPr/>
          </p:nvSpPr>
          <p:spPr>
            <a:xfrm>
              <a:off x="2948176" y="3255625"/>
              <a:ext cx="2347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ขวดพลาสติก PET</a:t>
              </a:r>
              <a:endParaRPr sz="1200"/>
            </a:p>
          </p:txBody>
        </p:sp>
        <p:pic>
          <p:nvPicPr>
            <p:cNvPr id="198" name="Google Shape;198;p6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55827" y="1768789"/>
              <a:ext cx="1341942" cy="17053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6"/>
          <p:cNvGrpSpPr/>
          <p:nvPr/>
        </p:nvGrpSpPr>
        <p:grpSpPr>
          <a:xfrm>
            <a:off x="5264423" y="356475"/>
            <a:ext cx="1680674" cy="1711650"/>
            <a:chOff x="3040649" y="4171116"/>
            <a:chExt cx="1934700" cy="1711650"/>
          </a:xfrm>
        </p:grpSpPr>
        <p:sp>
          <p:nvSpPr>
            <p:cNvPr id="200" name="Google Shape;200;p6"/>
            <p:cNvSpPr/>
            <p:nvPr/>
          </p:nvSpPr>
          <p:spPr>
            <a:xfrm>
              <a:off x="3040649" y="5421066"/>
              <a:ext cx="1934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กระป๋องโลหะ</a:t>
              </a:r>
              <a:endParaRPr sz="1200"/>
            </a:p>
          </p:txBody>
        </p:sp>
        <p:pic>
          <p:nvPicPr>
            <p:cNvPr id="201" name="Google Shape;201;p6" descr="A close up of a roll of tape&#10;&#10;Description automatically generated with low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52103" y="4171116"/>
              <a:ext cx="648663" cy="12271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6"/>
          <p:cNvGrpSpPr/>
          <p:nvPr/>
        </p:nvGrpSpPr>
        <p:grpSpPr>
          <a:xfrm>
            <a:off x="5743257" y="2128285"/>
            <a:ext cx="1958675" cy="1793178"/>
            <a:chOff x="488426" y="4064988"/>
            <a:chExt cx="1958675" cy="1793178"/>
          </a:xfrm>
        </p:grpSpPr>
        <p:sp>
          <p:nvSpPr>
            <p:cNvPr id="203" name="Google Shape;203;p6"/>
            <p:cNvSpPr/>
            <p:nvPr/>
          </p:nvSpPr>
          <p:spPr>
            <a:xfrm>
              <a:off x="671401" y="5421066"/>
              <a:ext cx="17757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th-TH" sz="20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กล่องกระดาษแข็ง</a:t>
              </a:r>
              <a:endParaRPr/>
            </a:p>
          </p:txBody>
        </p:sp>
        <p:pic>
          <p:nvPicPr>
            <p:cNvPr id="204" name="Google Shape;204;p6" descr="A picture containing box, stationary, container, envelop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8426" y="4064988"/>
              <a:ext cx="1839066" cy="13747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" name="Google Shape;205;p6"/>
          <p:cNvGrpSpPr/>
          <p:nvPr/>
        </p:nvGrpSpPr>
        <p:grpSpPr>
          <a:xfrm>
            <a:off x="10019127" y="2112411"/>
            <a:ext cx="1766479" cy="1706735"/>
            <a:chOff x="6420868" y="1760417"/>
            <a:chExt cx="1680600" cy="1342195"/>
          </a:xfrm>
        </p:grpSpPr>
        <p:pic>
          <p:nvPicPr>
            <p:cNvPr id="206" name="Google Shape;206;p6" descr="A picture containing banana, indoor, yellow, half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06825" y="1760417"/>
              <a:ext cx="1477075" cy="1052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6"/>
            <p:cNvSpPr/>
            <p:nvPr/>
          </p:nvSpPr>
          <p:spPr>
            <a:xfrm>
              <a:off x="6420868" y="2700012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เปลือกกล้วย</a:t>
              </a:r>
              <a:endParaRPr/>
            </a:p>
          </p:txBody>
        </p:sp>
      </p:grpSp>
      <p:grpSp>
        <p:nvGrpSpPr>
          <p:cNvPr id="208" name="Google Shape;208;p6"/>
          <p:cNvGrpSpPr/>
          <p:nvPr/>
        </p:nvGrpSpPr>
        <p:grpSpPr>
          <a:xfrm>
            <a:off x="9718318" y="582205"/>
            <a:ext cx="2154025" cy="1530354"/>
            <a:chOff x="8346482" y="1742821"/>
            <a:chExt cx="1680600" cy="1356456"/>
          </a:xfrm>
        </p:grpSpPr>
        <p:sp>
          <p:nvSpPr>
            <p:cNvPr id="209" name="Google Shape;209;p6"/>
            <p:cNvSpPr/>
            <p:nvPr/>
          </p:nvSpPr>
          <p:spPr>
            <a:xfrm>
              <a:off x="8346482" y="2696677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5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ผ้าเช็ดปากที่สกปรก</a:t>
              </a:r>
              <a:endParaRPr sz="1100"/>
            </a:p>
          </p:txBody>
        </p:sp>
        <p:pic>
          <p:nvPicPr>
            <p:cNvPr id="210" name="Google Shape;210;p6" descr="A picture containing cloth, paper, indoor, bed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17622" y="1742821"/>
              <a:ext cx="756885" cy="740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1" name="Google Shape;211;p6"/>
          <p:cNvGrpSpPr/>
          <p:nvPr/>
        </p:nvGrpSpPr>
        <p:grpSpPr>
          <a:xfrm>
            <a:off x="6623106" y="448831"/>
            <a:ext cx="2037559" cy="1705495"/>
            <a:chOff x="6377570" y="3189531"/>
            <a:chExt cx="1680600" cy="1298040"/>
          </a:xfrm>
        </p:grpSpPr>
        <p:sp>
          <p:nvSpPr>
            <p:cNvPr id="212" name="Google Shape;212;p6"/>
            <p:cNvSpPr/>
            <p:nvPr/>
          </p:nvSpPr>
          <p:spPr>
            <a:xfrm>
              <a:off x="6377570" y="4084971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หลอดไฟ</a:t>
              </a:r>
              <a:endParaRPr/>
            </a:p>
          </p:txBody>
        </p:sp>
        <p:pic>
          <p:nvPicPr>
            <p:cNvPr id="213" name="Google Shape;213;p6" descr="A picture containing cup, light, glass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914029" y="3189531"/>
              <a:ext cx="529129" cy="87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4" name="Google Shape;214;p6"/>
          <p:cNvGrpSpPr/>
          <p:nvPr/>
        </p:nvGrpSpPr>
        <p:grpSpPr>
          <a:xfrm>
            <a:off x="8077635" y="200529"/>
            <a:ext cx="2037727" cy="2056055"/>
            <a:chOff x="8347377" y="3061193"/>
            <a:chExt cx="1680600" cy="1441126"/>
          </a:xfrm>
        </p:grpSpPr>
        <p:pic>
          <p:nvPicPr>
            <p:cNvPr id="215" name="Google Shape;215;p6" descr="Calendar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419616">
              <a:off x="8449667" y="3141253"/>
              <a:ext cx="1381506" cy="10873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6"/>
            <p:cNvSpPr/>
            <p:nvPr/>
          </p:nvSpPr>
          <p:spPr>
            <a:xfrm>
              <a:off x="8347377" y="4099719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6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กล่องใส่น้ำผลไม้</a:t>
              </a:r>
              <a:endParaRPr sz="1200"/>
            </a:p>
          </p:txBody>
        </p:sp>
      </p:grpSp>
      <p:grpSp>
        <p:nvGrpSpPr>
          <p:cNvPr id="217" name="Google Shape;217;p6"/>
          <p:cNvGrpSpPr/>
          <p:nvPr/>
        </p:nvGrpSpPr>
        <p:grpSpPr>
          <a:xfrm>
            <a:off x="3954057" y="2308469"/>
            <a:ext cx="1680600" cy="1270408"/>
            <a:chOff x="6365330" y="4619518"/>
            <a:chExt cx="1680600" cy="1270408"/>
          </a:xfrm>
        </p:grpSpPr>
        <p:pic>
          <p:nvPicPr>
            <p:cNvPr id="218" name="Google Shape;218;p6" descr="A picture containing toy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613205" y="4619518"/>
              <a:ext cx="1125057" cy="913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6"/>
            <p:cNvSpPr/>
            <p:nvPr/>
          </p:nvSpPr>
          <p:spPr>
            <a:xfrm>
              <a:off x="6365330" y="5487326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ของเล่น</a:t>
              </a:r>
              <a:endParaRPr/>
            </a:p>
          </p:txBody>
        </p:sp>
      </p:grpSp>
      <p:grpSp>
        <p:nvGrpSpPr>
          <p:cNvPr id="220" name="Google Shape;220;p6"/>
          <p:cNvGrpSpPr/>
          <p:nvPr/>
        </p:nvGrpSpPr>
        <p:grpSpPr>
          <a:xfrm>
            <a:off x="2134796" y="2157928"/>
            <a:ext cx="1680600" cy="1343602"/>
            <a:chOff x="8327554" y="4546324"/>
            <a:chExt cx="1680600" cy="1343602"/>
          </a:xfrm>
        </p:grpSpPr>
        <p:pic>
          <p:nvPicPr>
            <p:cNvPr id="221" name="Google Shape;221;p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622992" y="4546324"/>
              <a:ext cx="898831" cy="9998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6"/>
            <p:cNvSpPr/>
            <p:nvPr/>
          </p:nvSpPr>
          <p:spPr>
            <a:xfrm>
              <a:off x="8327554" y="5487326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ถุงพลาสติก</a:t>
              </a:r>
              <a:endParaRPr/>
            </a:p>
          </p:txBody>
        </p:sp>
      </p:grpSp>
      <p:grpSp>
        <p:nvGrpSpPr>
          <p:cNvPr id="223" name="Google Shape;223;p6"/>
          <p:cNvGrpSpPr/>
          <p:nvPr/>
        </p:nvGrpSpPr>
        <p:grpSpPr>
          <a:xfrm>
            <a:off x="37092" y="2073700"/>
            <a:ext cx="1941933" cy="1692384"/>
            <a:chOff x="10237173" y="4571526"/>
            <a:chExt cx="1680600" cy="1343056"/>
          </a:xfrm>
        </p:grpSpPr>
        <p:pic>
          <p:nvPicPr>
            <p:cNvPr id="224" name="Google Shape;224;p6" descr="A close-up of a sword&#10;&#10;Description automatically generated with low confidence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996008" flipH="1">
              <a:off x="10454559" y="4701929"/>
              <a:ext cx="1025960" cy="7750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6"/>
            <p:cNvSpPr/>
            <p:nvPr/>
          </p:nvSpPr>
          <p:spPr>
            <a:xfrm>
              <a:off x="10237173" y="5511982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ดินสอ</a:t>
              </a:r>
              <a:endParaRPr/>
            </a:p>
          </p:txBody>
        </p:sp>
      </p:grpSp>
      <p:grpSp>
        <p:nvGrpSpPr>
          <p:cNvPr id="226" name="Google Shape;226;p6"/>
          <p:cNvGrpSpPr/>
          <p:nvPr/>
        </p:nvGrpSpPr>
        <p:grpSpPr>
          <a:xfrm>
            <a:off x="3494296" y="469845"/>
            <a:ext cx="1868827" cy="1729998"/>
            <a:chOff x="10256338" y="3269424"/>
            <a:chExt cx="1680600" cy="1232895"/>
          </a:xfrm>
        </p:grpSpPr>
        <p:pic>
          <p:nvPicPr>
            <p:cNvPr id="227" name="Google Shape;227;p6" descr="A pair of shoes&#10;&#10;Description automatically generated with low confidenc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396392" y="3269424"/>
              <a:ext cx="1272277" cy="806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6"/>
            <p:cNvSpPr/>
            <p:nvPr/>
          </p:nvSpPr>
          <p:spPr>
            <a:xfrm>
              <a:off x="10256338" y="4099719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รองเท้า</a:t>
              </a:r>
              <a:endParaRPr/>
            </a:p>
          </p:txBody>
        </p:sp>
      </p:grpSp>
      <p:sp>
        <p:nvSpPr>
          <p:cNvPr id="229" name="Google Shape;229;p6"/>
          <p:cNvSpPr txBox="1"/>
          <p:nvPr/>
        </p:nvSpPr>
        <p:spPr>
          <a:xfrm>
            <a:off x="9042775" y="1224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200">
                <a:solidFill>
                  <a:srgbClr val="888888"/>
                </a:solidFill>
              </a:rPr>
              <a:t>6</a:t>
            </a:fld>
            <a:endParaRPr sz="1200">
              <a:solidFill>
                <a:srgbClr val="888888"/>
              </a:solidFill>
            </a:endParaRPr>
          </a:p>
        </p:txBody>
      </p:sp>
      <p:grpSp>
        <p:nvGrpSpPr>
          <p:cNvPr id="230" name="Google Shape;230;p6"/>
          <p:cNvGrpSpPr/>
          <p:nvPr/>
        </p:nvGrpSpPr>
        <p:grpSpPr>
          <a:xfrm>
            <a:off x="7876728" y="1829351"/>
            <a:ext cx="2154025" cy="2135455"/>
            <a:chOff x="10269241" y="1451979"/>
            <a:chExt cx="1680600" cy="1669498"/>
          </a:xfrm>
        </p:grpSpPr>
        <p:sp>
          <p:nvSpPr>
            <p:cNvPr id="231" name="Google Shape;231;p6"/>
            <p:cNvSpPr/>
            <p:nvPr/>
          </p:nvSpPr>
          <p:spPr>
            <a:xfrm>
              <a:off x="10269241" y="2696677"/>
              <a:ext cx="1680600" cy="4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สายยางสำหรับสวน</a:t>
              </a:r>
              <a:endParaRPr/>
            </a:p>
          </p:txBody>
        </p:sp>
        <p:pic>
          <p:nvPicPr>
            <p:cNvPr id="232" name="Google Shape;232;p6" descr="A picture containing cable, connector&#10;&#10;Description automatically generated"/>
            <p:cNvPicPr preferRelativeResize="0"/>
            <p:nvPr/>
          </p:nvPicPr>
          <p:blipFill rotWithShape="1">
            <a:blip r:embed="rId16">
              <a:alphaModFix/>
            </a:blip>
            <a:srcRect b="-50"/>
            <a:stretch/>
          </p:blipFill>
          <p:spPr>
            <a:xfrm>
              <a:off x="10402520" y="1451979"/>
              <a:ext cx="1233133" cy="13342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33" name="Google Shape;233;p6"/>
          <p:cNvCxnSpPr>
            <a:stCxn id="195" idx="0"/>
            <a:endCxn id="189" idx="0"/>
          </p:cNvCxnSpPr>
          <p:nvPr/>
        </p:nvCxnSpPr>
        <p:spPr>
          <a:xfrm>
            <a:off x="906800" y="1590850"/>
            <a:ext cx="2216100" cy="34461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4" name="Google Shape;234;p6"/>
          <p:cNvCxnSpPr/>
          <p:nvPr/>
        </p:nvCxnSpPr>
        <p:spPr>
          <a:xfrm>
            <a:off x="1685978" y="1824916"/>
            <a:ext cx="1437000" cy="31767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5" name="Google Shape;235;p6"/>
          <p:cNvCxnSpPr>
            <a:endCxn id="191" idx="1"/>
          </p:cNvCxnSpPr>
          <p:nvPr/>
        </p:nvCxnSpPr>
        <p:spPr>
          <a:xfrm>
            <a:off x="5011716" y="1603725"/>
            <a:ext cx="2594400" cy="37656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6" name="Google Shape;236;p6"/>
          <p:cNvCxnSpPr>
            <a:stCxn id="200" idx="0"/>
          </p:cNvCxnSpPr>
          <p:nvPr/>
        </p:nvCxnSpPr>
        <p:spPr>
          <a:xfrm flipH="1">
            <a:off x="4067160" y="1606425"/>
            <a:ext cx="2037600" cy="34506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7" name="Google Shape;237;p6"/>
          <p:cNvCxnSpPr>
            <a:stCxn id="212" idx="0"/>
          </p:cNvCxnSpPr>
          <p:nvPr/>
        </p:nvCxnSpPr>
        <p:spPr>
          <a:xfrm>
            <a:off x="7641886" y="1625350"/>
            <a:ext cx="45300" cy="33534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8" name="Google Shape;238;p6"/>
          <p:cNvCxnSpPr/>
          <p:nvPr/>
        </p:nvCxnSpPr>
        <p:spPr>
          <a:xfrm>
            <a:off x="9566122" y="1879230"/>
            <a:ext cx="369300" cy="31575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9" name="Google Shape;239;p6"/>
          <p:cNvCxnSpPr/>
          <p:nvPr/>
        </p:nvCxnSpPr>
        <p:spPr>
          <a:xfrm flipH="1">
            <a:off x="9932838" y="1824916"/>
            <a:ext cx="470700" cy="31821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0" name="Google Shape;240;p6"/>
          <p:cNvCxnSpPr/>
          <p:nvPr/>
        </p:nvCxnSpPr>
        <p:spPr>
          <a:xfrm flipH="1">
            <a:off x="9932765" y="3335076"/>
            <a:ext cx="970200" cy="16929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1" name="Google Shape;241;p6"/>
          <p:cNvCxnSpPr>
            <a:endCxn id="191" idx="0"/>
          </p:cNvCxnSpPr>
          <p:nvPr/>
        </p:nvCxnSpPr>
        <p:spPr>
          <a:xfrm>
            <a:off x="9158766" y="3766275"/>
            <a:ext cx="0" cy="12354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2" name="Google Shape;242;p6"/>
          <p:cNvCxnSpPr/>
          <p:nvPr/>
        </p:nvCxnSpPr>
        <p:spPr>
          <a:xfrm flipH="1">
            <a:off x="4519101" y="3766153"/>
            <a:ext cx="1442700" cy="12981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3" name="Google Shape;243;p6"/>
          <p:cNvCxnSpPr>
            <a:stCxn id="219" idx="2"/>
            <a:endCxn id="191" idx="1"/>
          </p:cNvCxnSpPr>
          <p:nvPr/>
        </p:nvCxnSpPr>
        <p:spPr>
          <a:xfrm>
            <a:off x="4794357" y="3578877"/>
            <a:ext cx="2811900" cy="17904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4" name="Google Shape;244;p6"/>
          <p:cNvCxnSpPr>
            <a:endCxn id="191" idx="1"/>
          </p:cNvCxnSpPr>
          <p:nvPr/>
        </p:nvCxnSpPr>
        <p:spPr>
          <a:xfrm>
            <a:off x="2966616" y="3484425"/>
            <a:ext cx="4639500" cy="18849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5" name="Google Shape;245;p6"/>
          <p:cNvCxnSpPr>
            <a:endCxn id="191" idx="1"/>
          </p:cNvCxnSpPr>
          <p:nvPr/>
        </p:nvCxnSpPr>
        <p:spPr>
          <a:xfrm>
            <a:off x="1055016" y="3687525"/>
            <a:ext cx="6551100" cy="16818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7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7"/>
          <p:cNvSpPr/>
          <p:nvPr/>
        </p:nvSpPr>
        <p:spPr>
          <a:xfrm>
            <a:off x="1148651" y="313974"/>
            <a:ext cx="3105300" cy="7353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7"/>
          <p:cNvSpPr/>
          <p:nvPr/>
        </p:nvSpPr>
        <p:spPr>
          <a:xfrm>
            <a:off x="7983908" y="313974"/>
            <a:ext cx="3105300" cy="7353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7"/>
          <p:cNvSpPr txBox="1"/>
          <p:nvPr/>
        </p:nvSpPr>
        <p:spPr>
          <a:xfrm>
            <a:off x="1527338" y="327691"/>
            <a:ext cx="2347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th-TH" sz="40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ได้</a:t>
            </a:r>
            <a:endParaRPr/>
          </a:p>
        </p:txBody>
      </p:sp>
      <p:sp>
        <p:nvSpPr>
          <p:cNvPr id="255" name="Google Shape;255;p7"/>
          <p:cNvSpPr txBox="1"/>
          <p:nvPr/>
        </p:nvSpPr>
        <p:spPr>
          <a:xfrm>
            <a:off x="8362597" y="327691"/>
            <a:ext cx="2347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th-TH" sz="40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ไม่ได้</a:t>
            </a:r>
            <a:endParaRPr/>
          </a:p>
        </p:txBody>
      </p:sp>
      <p:cxnSp>
        <p:nvCxnSpPr>
          <p:cNvPr id="256" name="Google Shape;256;p7"/>
          <p:cNvCxnSpPr/>
          <p:nvPr/>
        </p:nvCxnSpPr>
        <p:spPr>
          <a:xfrm>
            <a:off x="6159855" y="482968"/>
            <a:ext cx="0" cy="5205600"/>
          </a:xfrm>
          <a:prstGeom prst="straightConnector1">
            <a:avLst/>
          </a:prstGeom>
          <a:noFill/>
          <a:ln w="34925" cap="flat" cmpd="sng">
            <a:solidFill>
              <a:srgbClr val="262626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57" name="Google Shape;257;p7"/>
          <p:cNvSpPr/>
          <p:nvPr/>
        </p:nvSpPr>
        <p:spPr>
          <a:xfrm>
            <a:off x="556348" y="1144746"/>
            <a:ext cx="42897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h-TH" sz="2000" dirty="0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สิ่งของที่</a:t>
            </a:r>
            <a:r>
              <a:rPr lang="th-TH" sz="2000" i="0" u="none" strike="noStrike" cap="none" dirty="0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รีไซเคิลได้</a:t>
            </a:r>
            <a:endParaRPr sz="1200" dirty="0"/>
          </a:p>
        </p:txBody>
      </p:sp>
      <p:sp>
        <p:nvSpPr>
          <p:cNvPr id="258" name="Google Shape;258;p7"/>
          <p:cNvSpPr/>
          <p:nvPr/>
        </p:nvSpPr>
        <p:spPr>
          <a:xfrm>
            <a:off x="7302314" y="1144745"/>
            <a:ext cx="42897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h-TH" sz="2000" b="0" i="0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สิ่งของที่รีไซเคิลไม่ได้</a:t>
            </a:r>
            <a:endParaRPr sz="1200" dirty="0"/>
          </a:p>
        </p:txBody>
      </p:sp>
      <p:pic>
        <p:nvPicPr>
          <p:cNvPr id="259" name="Google Shape;259;p7" descr="A picture containing plastic, vessel, ja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533" y="1746170"/>
            <a:ext cx="1260259" cy="150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7"/>
          <p:cNvSpPr/>
          <p:nvPr/>
        </p:nvSpPr>
        <p:spPr>
          <a:xfrm>
            <a:off x="419875" y="3255625"/>
            <a:ext cx="1934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th-TH" sz="2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ขวดโหลแก้ว</a:t>
            </a:r>
            <a:endParaRPr/>
          </a:p>
        </p:txBody>
      </p:sp>
      <p:pic>
        <p:nvPicPr>
          <p:cNvPr id="261" name="Google Shape;261;p7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0" b="29"/>
          <a:stretch/>
        </p:blipFill>
        <p:spPr>
          <a:xfrm>
            <a:off x="2132992" y="1824169"/>
            <a:ext cx="795697" cy="71230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7"/>
          <p:cNvSpPr/>
          <p:nvPr/>
        </p:nvSpPr>
        <p:spPr>
          <a:xfrm>
            <a:off x="2948175" y="3255625"/>
            <a:ext cx="2427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th-TH" sz="2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ขวดพลาสติก PET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7" descr="A bottle of water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8844" y="1768751"/>
            <a:ext cx="1341942" cy="170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7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0" b="29"/>
          <a:stretch/>
        </p:blipFill>
        <p:spPr>
          <a:xfrm>
            <a:off x="4516479" y="1824169"/>
            <a:ext cx="795697" cy="71230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7"/>
          <p:cNvSpPr/>
          <p:nvPr/>
        </p:nvSpPr>
        <p:spPr>
          <a:xfrm>
            <a:off x="228025" y="5421075"/>
            <a:ext cx="2347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th-TH" sz="2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กล่องกระดาษแข็ง</a:t>
            </a:r>
            <a:endParaRPr/>
          </a:p>
        </p:txBody>
      </p:sp>
      <p:sp>
        <p:nvSpPr>
          <p:cNvPr id="266" name="Google Shape;266;p7"/>
          <p:cNvSpPr/>
          <p:nvPr/>
        </p:nvSpPr>
        <p:spPr>
          <a:xfrm>
            <a:off x="3193049" y="5421066"/>
            <a:ext cx="193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th-TH" sz="2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กระป๋องโลหะ</a:t>
            </a:r>
            <a:endParaRPr/>
          </a:p>
        </p:txBody>
      </p:sp>
      <p:pic>
        <p:nvPicPr>
          <p:cNvPr id="267" name="Google Shape;267;p7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0" b="29"/>
          <a:stretch/>
        </p:blipFill>
        <p:spPr>
          <a:xfrm>
            <a:off x="4516479" y="3989621"/>
            <a:ext cx="795697" cy="712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7" descr="A close up of a roll of tape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5065" y="4171116"/>
            <a:ext cx="648663" cy="12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7" descr="A picture containing box, stationary, container, envelop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8426" y="4064988"/>
            <a:ext cx="1839066" cy="137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7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0" b="29"/>
          <a:stretch/>
        </p:blipFill>
        <p:spPr>
          <a:xfrm>
            <a:off x="2132992" y="3989621"/>
            <a:ext cx="795697" cy="712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 descr="A picture containing banana, indoor, yellow, half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06825" y="1760417"/>
            <a:ext cx="1477075" cy="105262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7"/>
          <p:cNvSpPr/>
          <p:nvPr/>
        </p:nvSpPr>
        <p:spPr>
          <a:xfrm>
            <a:off x="6420868" y="2700012"/>
            <a:ext cx="16806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h-TH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เปลือกกล้วย</a:t>
            </a:r>
            <a:endParaRPr/>
          </a:p>
        </p:txBody>
      </p:sp>
      <p:pic>
        <p:nvPicPr>
          <p:cNvPr id="273" name="Google Shape;273;p7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19" b="29"/>
          <a:stretch/>
        </p:blipFill>
        <p:spPr>
          <a:xfrm>
            <a:off x="7458887" y="1760417"/>
            <a:ext cx="583833" cy="56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7"/>
          <p:cNvSpPr/>
          <p:nvPr/>
        </p:nvSpPr>
        <p:spPr>
          <a:xfrm>
            <a:off x="8194075" y="2696675"/>
            <a:ext cx="2057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ผ้าเช็ดปากที่สกปรก</a:t>
            </a:r>
            <a:endParaRPr sz="1200"/>
          </a:p>
        </p:txBody>
      </p:sp>
      <p:pic>
        <p:nvPicPr>
          <p:cNvPr id="275" name="Google Shape;275;p7" descr="A picture containing cloth, paper, indoor, bed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16966" y="1742833"/>
            <a:ext cx="1057548" cy="10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7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19" b="29"/>
          <a:stretch/>
        </p:blipFill>
        <p:spPr>
          <a:xfrm>
            <a:off x="9384501" y="1757082"/>
            <a:ext cx="583833" cy="56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7"/>
          <p:cNvSpPr/>
          <p:nvPr/>
        </p:nvSpPr>
        <p:spPr>
          <a:xfrm>
            <a:off x="6377570" y="4084971"/>
            <a:ext cx="16806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h-TH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หลอดไฟ</a:t>
            </a:r>
            <a:endParaRPr/>
          </a:p>
        </p:txBody>
      </p:sp>
      <p:pic>
        <p:nvPicPr>
          <p:cNvPr id="278" name="Google Shape;278;p7" descr="A picture containing cup, light, glass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14029" y="3189531"/>
            <a:ext cx="529129" cy="87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7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19" b="29"/>
          <a:stretch/>
        </p:blipFill>
        <p:spPr>
          <a:xfrm>
            <a:off x="7459833" y="3145376"/>
            <a:ext cx="583833" cy="56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7" descr="Calendar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419616">
            <a:off x="8449667" y="3141253"/>
            <a:ext cx="1381506" cy="108739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7"/>
          <p:cNvSpPr/>
          <p:nvPr/>
        </p:nvSpPr>
        <p:spPr>
          <a:xfrm>
            <a:off x="8347377" y="4099719"/>
            <a:ext cx="16806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กล่องใส่น้ำผลไม้</a:t>
            </a:r>
            <a:endParaRPr sz="1200"/>
          </a:p>
        </p:txBody>
      </p:sp>
      <p:pic>
        <p:nvPicPr>
          <p:cNvPr id="282" name="Google Shape;282;p7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19" b="29"/>
          <a:stretch/>
        </p:blipFill>
        <p:spPr>
          <a:xfrm>
            <a:off x="9385396" y="3160124"/>
            <a:ext cx="583833" cy="56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7" descr="A picture containing toy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13205" y="4619518"/>
            <a:ext cx="1125057" cy="91337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7"/>
          <p:cNvSpPr/>
          <p:nvPr/>
        </p:nvSpPr>
        <p:spPr>
          <a:xfrm>
            <a:off x="6365330" y="5487326"/>
            <a:ext cx="16806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h-TH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ของเล่น</a:t>
            </a:r>
            <a:endParaRPr/>
          </a:p>
        </p:txBody>
      </p:sp>
      <p:pic>
        <p:nvPicPr>
          <p:cNvPr id="285" name="Google Shape;285;p7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19" b="29"/>
          <a:stretch/>
        </p:blipFill>
        <p:spPr>
          <a:xfrm>
            <a:off x="7447593" y="4547731"/>
            <a:ext cx="583833" cy="56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22992" y="4546324"/>
            <a:ext cx="898831" cy="99989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7"/>
          <p:cNvSpPr/>
          <p:nvPr/>
        </p:nvSpPr>
        <p:spPr>
          <a:xfrm>
            <a:off x="8327554" y="5487326"/>
            <a:ext cx="16806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h-TH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ถุงพลาสติก</a:t>
            </a:r>
            <a:endParaRPr/>
          </a:p>
        </p:txBody>
      </p:sp>
      <p:pic>
        <p:nvPicPr>
          <p:cNvPr id="288" name="Google Shape;288;p7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19" b="29"/>
          <a:stretch/>
        </p:blipFill>
        <p:spPr>
          <a:xfrm>
            <a:off x="9365573" y="4547731"/>
            <a:ext cx="583833" cy="56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7" descr="A close-up of a sword&#10;&#10;Description automatically generated with low confidenc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996008" flipH="1">
            <a:off x="10454559" y="4701929"/>
            <a:ext cx="1025960" cy="77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7"/>
          <p:cNvSpPr/>
          <p:nvPr/>
        </p:nvSpPr>
        <p:spPr>
          <a:xfrm>
            <a:off x="10237173" y="5511982"/>
            <a:ext cx="16806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h-TH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ดินสอ</a:t>
            </a:r>
            <a:endParaRPr/>
          </a:p>
        </p:txBody>
      </p:sp>
      <p:pic>
        <p:nvPicPr>
          <p:cNvPr id="291" name="Google Shape;291;p7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19" b="29"/>
          <a:stretch/>
        </p:blipFill>
        <p:spPr>
          <a:xfrm>
            <a:off x="11334184" y="4572387"/>
            <a:ext cx="583833" cy="56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7" descr="A pair of shoes&#10;&#10;Description automatically generated with low confidenc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510259" y="3269424"/>
            <a:ext cx="1272277" cy="80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7"/>
          <p:cNvSpPr/>
          <p:nvPr/>
        </p:nvSpPr>
        <p:spPr>
          <a:xfrm>
            <a:off x="10256338" y="4099719"/>
            <a:ext cx="16806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h-TH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รองเท้า</a:t>
            </a:r>
            <a:endParaRPr/>
          </a:p>
        </p:txBody>
      </p:sp>
      <p:pic>
        <p:nvPicPr>
          <p:cNvPr id="294" name="Google Shape;294;p7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19" b="29"/>
          <a:stretch/>
        </p:blipFill>
        <p:spPr>
          <a:xfrm>
            <a:off x="11353349" y="3160124"/>
            <a:ext cx="583833" cy="56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7"/>
          <p:cNvSpPr txBox="1"/>
          <p:nvPr/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200">
                <a:solidFill>
                  <a:srgbClr val="888888"/>
                </a:solidFill>
              </a:rPr>
              <a:t>7</a:t>
            </a:fld>
            <a:endParaRPr sz="1200">
              <a:solidFill>
                <a:srgbClr val="888888"/>
              </a:solidFill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10044625" y="2696675"/>
            <a:ext cx="20577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สายยางสำหรับสวน</a:t>
            </a:r>
            <a:endParaRPr sz="1200"/>
          </a:p>
        </p:txBody>
      </p:sp>
      <p:pic>
        <p:nvPicPr>
          <p:cNvPr id="297" name="Google Shape;297;p7" descr="A picture containing cable, connector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 b="-50"/>
          <a:stretch/>
        </p:blipFill>
        <p:spPr>
          <a:xfrm>
            <a:off x="10402520" y="1451979"/>
            <a:ext cx="1233133" cy="13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7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19" b="29"/>
          <a:stretch/>
        </p:blipFill>
        <p:spPr>
          <a:xfrm>
            <a:off x="11366252" y="1757082"/>
            <a:ext cx="583833" cy="56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8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8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255510" y="718191"/>
            <a:ext cx="9291874" cy="55896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8"/>
          <p:cNvSpPr txBox="1"/>
          <p:nvPr/>
        </p:nvSpPr>
        <p:spPr>
          <a:xfrm>
            <a:off x="-326263" y="177851"/>
            <a:ext cx="1284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เราจะป้องกันการรั่วไหลของขยะไปยังสิ่งแวดล้อมของเราได้อย่างไร</a:t>
            </a:r>
            <a:r>
              <a:rPr lang="th-TH" sz="3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307" name="Google Shape;307;p8"/>
          <p:cNvSpPr/>
          <p:nvPr/>
        </p:nvSpPr>
        <p:spPr>
          <a:xfrm>
            <a:off x="3663361" y="1575912"/>
            <a:ext cx="5257884" cy="526046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8" name="Google Shape;308;p8"/>
          <p:cNvSpPr/>
          <p:nvPr/>
        </p:nvSpPr>
        <p:spPr>
          <a:xfrm>
            <a:off x="3663361" y="1510256"/>
            <a:ext cx="5257884" cy="526046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9" name="Google Shape;309;p8"/>
          <p:cNvSpPr txBox="1"/>
          <p:nvPr/>
        </p:nvSpPr>
        <p:spPr>
          <a:xfrm>
            <a:off x="2543543" y="1574637"/>
            <a:ext cx="7387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ปฏิบัติตาม 3 ขั้นตอนการรีไซเคิล</a:t>
            </a:r>
            <a:endParaRPr/>
          </a:p>
        </p:txBody>
      </p:sp>
      <p:sp>
        <p:nvSpPr>
          <p:cNvPr id="310" name="Google Shape;310;p8"/>
          <p:cNvSpPr/>
          <p:nvPr/>
        </p:nvSpPr>
        <p:spPr>
          <a:xfrm>
            <a:off x="323099" y="250449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1" name="Google Shape;311;p8"/>
          <p:cNvSpPr/>
          <p:nvPr/>
        </p:nvSpPr>
        <p:spPr>
          <a:xfrm>
            <a:off x="269462" y="250449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2" name="Google Shape;312;p8"/>
          <p:cNvSpPr/>
          <p:nvPr/>
        </p:nvSpPr>
        <p:spPr>
          <a:xfrm>
            <a:off x="314046" y="2484445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313" name="Google Shape;313;p8"/>
          <p:cNvSpPr/>
          <p:nvPr/>
        </p:nvSpPr>
        <p:spPr>
          <a:xfrm>
            <a:off x="766309" y="2467196"/>
            <a:ext cx="3397983" cy="43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รู้ว่าอะไรรีไซเคิลได้บ้าง</a:t>
            </a:r>
            <a:endParaRPr/>
          </a:p>
        </p:txBody>
      </p:sp>
      <p:sp>
        <p:nvSpPr>
          <p:cNvPr id="314" name="Google Shape;314;p8"/>
          <p:cNvSpPr/>
          <p:nvPr/>
        </p:nvSpPr>
        <p:spPr>
          <a:xfrm>
            <a:off x="4077968" y="250449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5" name="Google Shape;315;p8"/>
          <p:cNvSpPr/>
          <p:nvPr/>
        </p:nvSpPr>
        <p:spPr>
          <a:xfrm>
            <a:off x="4024331" y="250449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6" name="Google Shape;316;p8"/>
          <p:cNvSpPr/>
          <p:nvPr/>
        </p:nvSpPr>
        <p:spPr>
          <a:xfrm>
            <a:off x="4068915" y="2484445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317" name="Google Shape;317;p8"/>
          <p:cNvSpPr/>
          <p:nvPr/>
        </p:nvSpPr>
        <p:spPr>
          <a:xfrm>
            <a:off x="4446800" y="2314800"/>
            <a:ext cx="39291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9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เททิ้ง ทำความสะอาด และรอให้แห้ง ก่อนนำไปใส่ในถังขยะ</a:t>
            </a:r>
            <a:endParaRPr sz="1300" dirty="0"/>
          </a:p>
        </p:txBody>
      </p:sp>
      <p:sp>
        <p:nvSpPr>
          <p:cNvPr id="318" name="Google Shape;318;p8"/>
          <p:cNvSpPr/>
          <p:nvPr/>
        </p:nvSpPr>
        <p:spPr>
          <a:xfrm>
            <a:off x="8353350" y="250449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9" name="Google Shape;319;p8"/>
          <p:cNvSpPr/>
          <p:nvPr/>
        </p:nvSpPr>
        <p:spPr>
          <a:xfrm>
            <a:off x="8299713" y="250449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0" name="Google Shape;320;p8"/>
          <p:cNvSpPr/>
          <p:nvPr/>
        </p:nvSpPr>
        <p:spPr>
          <a:xfrm>
            <a:off x="8344297" y="2484445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321" name="Google Shape;321;p8"/>
          <p:cNvSpPr/>
          <p:nvPr/>
        </p:nvSpPr>
        <p:spPr>
          <a:xfrm>
            <a:off x="8730594" y="2390996"/>
            <a:ext cx="33981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เอาของที่รีไซเคิลได้แต่ละชิ้นใส่ลงในถังขยะรีไซเคิลที่ถูกต้อง</a:t>
            </a:r>
            <a:endParaRPr sz="1200"/>
          </a:p>
        </p:txBody>
      </p:sp>
      <p:pic>
        <p:nvPicPr>
          <p:cNvPr id="322" name="Google Shape;322;p8" descr="A picture containing plastic, vessel, ja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9908" y="3136610"/>
            <a:ext cx="1091597" cy="130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8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4" b="17"/>
          <a:stretch/>
        </p:blipFill>
        <p:spPr>
          <a:xfrm>
            <a:off x="1837485" y="4083307"/>
            <a:ext cx="702222" cy="628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8" descr="A bottle of water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4675" y="3172835"/>
            <a:ext cx="977016" cy="124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8" descr="A close up of a roll of tape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1114" y="4623533"/>
            <a:ext cx="565179" cy="10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8" descr="A picture containing box, stationary, container, envelo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9035" y="4675988"/>
            <a:ext cx="1430368" cy="10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8" descr="A picture containing wall, indoor, person, cluttere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-9" b="5"/>
          <a:stretch/>
        </p:blipFill>
        <p:spPr>
          <a:xfrm>
            <a:off x="8154886" y="3335133"/>
            <a:ext cx="3868999" cy="222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8"/>
          <p:cNvPicPr preferRelativeResize="0"/>
          <p:nvPr/>
        </p:nvPicPr>
        <p:blipFill rotWithShape="1">
          <a:blip r:embed="rId11">
            <a:alphaModFix/>
          </a:blip>
          <a:srcRect t="-926" r="-4" b="-13"/>
          <a:stretch/>
        </p:blipFill>
        <p:spPr>
          <a:xfrm>
            <a:off x="4529928" y="3344738"/>
            <a:ext cx="3271752" cy="222297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9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9"/>
          <p:cNvPicPr preferRelativeResize="0"/>
          <p:nvPr/>
        </p:nvPicPr>
        <p:blipFill rotWithShape="1">
          <a:blip r:embed="rId4">
            <a:alphaModFix/>
          </a:blip>
          <a:srcRect r="10" b="29"/>
          <a:stretch/>
        </p:blipFill>
        <p:spPr>
          <a:xfrm>
            <a:off x="1255510" y="610921"/>
            <a:ext cx="9291874" cy="79697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9"/>
          <p:cNvSpPr txBox="1"/>
          <p:nvPr/>
        </p:nvSpPr>
        <p:spPr>
          <a:xfrm>
            <a:off x="-326263" y="177851"/>
            <a:ext cx="12844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อะไรคือข้อความจากฮีโร่ผู้พิชิตขยะของนักเรียนที่จะบอกให้รู้และสร้างแรงบันดาลใจ</a:t>
            </a:r>
            <a:endParaRPr sz="700"/>
          </a:p>
        </p:txBody>
      </p:sp>
      <p:sp>
        <p:nvSpPr>
          <p:cNvPr id="338" name="Google Shape;338;p9"/>
          <p:cNvSpPr/>
          <p:nvPr/>
        </p:nvSpPr>
        <p:spPr>
          <a:xfrm>
            <a:off x="493303" y="4056802"/>
            <a:ext cx="1815300" cy="1815300"/>
          </a:xfrm>
          <a:prstGeom prst="ellipse">
            <a:avLst/>
          </a:prstGeom>
          <a:solidFill>
            <a:srgbClr val="3AC69D">
              <a:alpha val="282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9" name="Google Shape;339;p9" descr="A picture containing container, b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-10" b="19"/>
          <a:stretch/>
        </p:blipFill>
        <p:spPr>
          <a:xfrm>
            <a:off x="928799" y="4147218"/>
            <a:ext cx="944158" cy="163431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9"/>
          <p:cNvSpPr/>
          <p:nvPr/>
        </p:nvSpPr>
        <p:spPr>
          <a:xfrm>
            <a:off x="4454277" y="4056802"/>
            <a:ext cx="1815300" cy="1815300"/>
          </a:xfrm>
          <a:prstGeom prst="ellipse">
            <a:avLst/>
          </a:prstGeom>
          <a:solidFill>
            <a:srgbClr val="3AC69D">
              <a:alpha val="282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1" name="Google Shape;341;p9"/>
          <p:cNvSpPr/>
          <p:nvPr/>
        </p:nvSpPr>
        <p:spPr>
          <a:xfrm>
            <a:off x="2301825" y="4449700"/>
            <a:ext cx="19950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ถ้าถังรีไซเคิลมีกลิ่น</a:t>
            </a:r>
            <a:endParaRPr sz="1600" b="1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เหม็นแสดงว่ามีการ</a:t>
            </a:r>
            <a:endParaRPr sz="1600" b="1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ปนเปื้อน</a:t>
            </a:r>
            <a:endParaRPr/>
          </a:p>
        </p:txBody>
      </p:sp>
      <p:pic>
        <p:nvPicPr>
          <p:cNvPr id="342" name="Google Shape;342;p9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0261" y="3896526"/>
            <a:ext cx="969497" cy="64633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9"/>
          <p:cNvSpPr/>
          <p:nvPr/>
        </p:nvSpPr>
        <p:spPr>
          <a:xfrm>
            <a:off x="6219000" y="4452025"/>
            <a:ext cx="1995000" cy="11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ถ้าสามารถจิ้มนิ้ว</a:t>
            </a:r>
            <a:endParaRPr sz="1600" b="1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ทะลุได้อย่ารีไซเคิลของสิ่งนั้น</a:t>
            </a:r>
            <a:endParaRPr/>
          </a:p>
        </p:txBody>
      </p:sp>
      <p:pic>
        <p:nvPicPr>
          <p:cNvPr id="344" name="Google Shape;344;p9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57952" y="3896526"/>
            <a:ext cx="969497" cy="64633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9"/>
          <p:cNvSpPr/>
          <p:nvPr/>
        </p:nvSpPr>
        <p:spPr>
          <a:xfrm>
            <a:off x="8130279" y="4056802"/>
            <a:ext cx="1815300" cy="1815300"/>
          </a:xfrm>
          <a:prstGeom prst="ellipse">
            <a:avLst/>
          </a:prstGeom>
          <a:solidFill>
            <a:srgbClr val="3AC69D">
              <a:alpha val="282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6" name="Google Shape;346;p9"/>
          <p:cNvSpPr/>
          <p:nvPr/>
        </p:nvSpPr>
        <p:spPr>
          <a:xfrm>
            <a:off x="10136500" y="4449750"/>
            <a:ext cx="19122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ห้ามรีไซเคิลสิ่งของที่มีขนาดเล็กกว่า</a:t>
            </a:r>
            <a:endParaRPr sz="1600" b="1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บัตรประชาชน</a:t>
            </a:r>
            <a:endParaRPr/>
          </a:p>
        </p:txBody>
      </p:sp>
      <p:pic>
        <p:nvPicPr>
          <p:cNvPr id="347" name="Google Shape;347;p9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30503" y="3896526"/>
            <a:ext cx="969497" cy="64633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9"/>
          <p:cNvSpPr/>
          <p:nvPr/>
        </p:nvSpPr>
        <p:spPr>
          <a:xfrm>
            <a:off x="4485657" y="2026697"/>
            <a:ext cx="1815300" cy="1815300"/>
          </a:xfrm>
          <a:prstGeom prst="ellipse">
            <a:avLst/>
          </a:prstGeom>
          <a:solidFill>
            <a:srgbClr val="3AC69D">
              <a:alpha val="282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9" name="Google Shape;349;p9"/>
          <p:cNvSpPr/>
          <p:nvPr/>
        </p:nvSpPr>
        <p:spPr>
          <a:xfrm>
            <a:off x="6227356" y="2858426"/>
            <a:ext cx="19122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แยก วัสดุผสม</a:t>
            </a:r>
            <a:endParaRPr/>
          </a:p>
        </p:txBody>
      </p:sp>
      <p:sp>
        <p:nvSpPr>
          <p:cNvPr id="350" name="Google Shape;350;p9"/>
          <p:cNvSpPr/>
          <p:nvPr/>
        </p:nvSpPr>
        <p:spPr>
          <a:xfrm>
            <a:off x="8161659" y="2026697"/>
            <a:ext cx="1815300" cy="1815300"/>
          </a:xfrm>
          <a:prstGeom prst="ellipse">
            <a:avLst/>
          </a:prstGeom>
          <a:solidFill>
            <a:srgbClr val="3AC69D">
              <a:alpha val="282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1" name="Google Shape;351;p9"/>
          <p:cNvSpPr/>
          <p:nvPr/>
        </p:nvSpPr>
        <p:spPr>
          <a:xfrm>
            <a:off x="10036225" y="2243275"/>
            <a:ext cx="19950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อย่าให้มีของเหลว</a:t>
            </a:r>
            <a:endParaRPr sz="1600" b="1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มากกว่าหนึ่งช้อนชาในถังขยะรีไซเคิล</a:t>
            </a:r>
            <a:endParaRPr/>
          </a:p>
        </p:txBody>
      </p:sp>
      <p:pic>
        <p:nvPicPr>
          <p:cNvPr id="352" name="Google Shape;352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70504" y="1946543"/>
            <a:ext cx="944155" cy="62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9"/>
          <p:cNvPicPr preferRelativeResize="0"/>
          <p:nvPr/>
        </p:nvPicPr>
        <p:blipFill rotWithShape="1">
          <a:blip r:embed="rId8">
            <a:alphaModFix/>
          </a:blip>
          <a:srcRect r="10"/>
          <a:stretch/>
        </p:blipFill>
        <p:spPr>
          <a:xfrm>
            <a:off x="4576013" y="4004686"/>
            <a:ext cx="1617032" cy="164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9" descr="A picture containing light, dark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r="19" b="-20"/>
          <a:stretch/>
        </p:blipFill>
        <p:spPr>
          <a:xfrm>
            <a:off x="8271165" y="4524588"/>
            <a:ext cx="1595323" cy="100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9" descr="Logo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10" b="-10"/>
          <a:stretch/>
        </p:blipFill>
        <p:spPr>
          <a:xfrm>
            <a:off x="8318130" y="2477417"/>
            <a:ext cx="1350139" cy="104785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9"/>
          <p:cNvSpPr/>
          <p:nvPr/>
        </p:nvSpPr>
        <p:spPr>
          <a:xfrm>
            <a:off x="240250" y="1441498"/>
            <a:ext cx="3458100" cy="12546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7" name="Google Shape;357;p9"/>
          <p:cNvSpPr txBox="1"/>
          <p:nvPr/>
        </p:nvSpPr>
        <p:spPr>
          <a:xfrm>
            <a:off x="-91657" y="1685688"/>
            <a:ext cx="4120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การรีไซเคิลที่เหมาะสม </a:t>
            </a:r>
            <a:endParaRPr sz="7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และคำแนะนำ</a:t>
            </a:r>
            <a:endParaRPr sz="700"/>
          </a:p>
        </p:txBody>
      </p:sp>
      <p:pic>
        <p:nvPicPr>
          <p:cNvPr id="358" name="Google Shape;358;p9"/>
          <p:cNvPicPr preferRelativeResize="0"/>
          <p:nvPr/>
        </p:nvPicPr>
        <p:blipFill rotWithShape="1">
          <a:blip r:embed="rId11">
            <a:alphaModFix/>
          </a:blip>
          <a:srcRect r="51770" b="10"/>
          <a:stretch/>
        </p:blipFill>
        <p:spPr>
          <a:xfrm>
            <a:off x="5023980" y="2150320"/>
            <a:ext cx="538039" cy="153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9"/>
          <p:cNvPicPr preferRelativeResize="0"/>
          <p:nvPr/>
        </p:nvPicPr>
        <p:blipFill rotWithShape="1">
          <a:blip r:embed="rId11">
            <a:alphaModFix/>
          </a:blip>
          <a:srcRect l="47203" r="-15" b="10"/>
          <a:stretch/>
        </p:blipFill>
        <p:spPr>
          <a:xfrm>
            <a:off x="5245440" y="1622846"/>
            <a:ext cx="807488" cy="209871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9"/>
          <p:cNvSpPr/>
          <p:nvPr/>
        </p:nvSpPr>
        <p:spPr>
          <a:xfrm>
            <a:off x="5163043" y="2497631"/>
            <a:ext cx="807600" cy="10542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rgbClr val="3AC69D"/>
            </a:solidFill>
            <a:prstDash val="dash"/>
            <a:miter lim="800000"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1" name="Google Shape;361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7335" y="1944022"/>
            <a:ext cx="944155" cy="62943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9"/>
          <p:cNvSpPr txBox="1"/>
          <p:nvPr/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2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rPr>
              <a:t>9</a:t>
            </a:fld>
            <a:endParaRPr sz="1200">
              <a:solidFill>
                <a:srgbClr val="8888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3236</Words>
  <Application>Microsoft Office PowerPoint</Application>
  <PresentationFormat>Widescreen</PresentationFormat>
  <Paragraphs>375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Tahoma</vt:lpstr>
      <vt:lpstr>Arial</vt:lpstr>
      <vt:lpstr>Noto Sans Symbols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Supamith PONGPIPAT</dc:creator>
  <cp:lastModifiedBy>Panchica Koonchaimang</cp:lastModifiedBy>
  <cp:revision>2</cp:revision>
  <dcterms:created xsi:type="dcterms:W3CDTF">2022-01-20T09:13:45Z</dcterms:created>
  <dcterms:modified xsi:type="dcterms:W3CDTF">2022-12-26T08:57:44Z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15117085</vt:lpwstr>
  </property>
  <property fmtid="{D5CDD505-2E9C-101B-9397-08002B2CF9AE}" pid="3" name="NXPowerLiteSettings">
    <vt:lpwstr>F700052003A000</vt:lpwstr>
  </property>
  <property fmtid="{D5CDD505-2E9C-101B-9397-08002B2CF9AE}" pid="4" name="NXPowerLiteVersion">
    <vt:lpwstr>D9.1.2</vt:lpwstr>
  </property>
</Properties>
</file>