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4M9/dvX056Ors+xfjJa09K5B0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18" autoAdjust="0"/>
  </p:normalViewPr>
  <p:slideViewPr>
    <p:cSldViewPr snapToGrid="0">
      <p:cViewPr varScale="1">
        <p:scale>
          <a:sx n="51" d="100"/>
          <a:sy n="51" d="100"/>
        </p:scale>
        <p:origin x="12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การรั่วไหลจะเกิดขึ้นเมื่อมีขยะหลุดรอดออกจากระบบที่ถูกออกแบบให้มีการรรีไซเคิล มีการกำจัดขยะในหลุมฝังกลบ หรือเผาในเตาเผาขยะ ขยะที่ออกจากระบบเหล่านี้จะเข้าสู่สภาพแวดล้อมบนพื้นดินและไหลไปสู่ทางน้ำที่ส่งตรงสู่มหาสมุทรของเรา แม้ว่าจะอาศัยอยู่ไกลจากมหาสมุทร แต่ขยะที่ไม่ได้รับการจัดการอย่างถูกต้องก็จะไหลไปสู่มันในที่สุด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ขยะในมหาสมุทรมาจากไหน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คำตอบปรากฏ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b="1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ขยะส่วนใหญ่ในมหาสมุทรมาจากมนุษย์และแหล่งต่าง ๆ บนบก เรามาดูกันว่าขยะบนบกจะเข้าสู่มหาสมุทรอย่างไรในสไลด์ต่อไปนี้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เรามาดูกันว่าบรรจุภัณฑ์อาหารของมนุษย์มีการรั่วไหลเข้าสู่มหาสมุทรอย่างไม่ตั้งใจได้อย่างไรใน 6 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ผู้คนทิ้งบรรจุภัณฑ์อาหารไว้บนพื้น ไม่เป็นที่เป็นทาง หรืออาจจะหล่นออกมาจากถังขยะ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จากนั้นบรรจุภัณฑ์อาหารที่พื้นจะไหลลงสู่ท่อระบายน้ำฝนตามถนน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 เมื่อบรรจุภัณฑ์อาหารเข้าสู่ท่อระบายน้ำฝน ก็จะถูกชะล้างไปตามทางน้ำ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4. ทางน้ำคือจุดเชื่อมต่อไปยังแม่น้ำ ซึ่งเป็นที่ที่น้ำที่รอการระบายและทุกอย่างที่อยู่ในนั้น เช่น บรรจุภัณฑ์อาหารของเรา ไหลไปยังระบบแม่น้ำในพื้นที่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5. ระบบแม่น้ำขนาดเล็กเหล่านั้นรวมตัวกันเป็นแม่น้ำขนาดใหญ่ที่ไหลลงสู่มหาสมุทรโดยตรง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6. กระแสน้ำในมหาสมุทรล้วนเชื่อมต่อกันและส่งขยะนับล้านชิ้นไปยัง “เกาะกองขยะ”เช่น แพขยะแปซิฟิก แท้จริงแล้วเกาะกองขยะไม่ใช่เกาะที่มีชายหาด แต่เป็นกองขยะขนาดใหญ่ลอยอยู่ในมหาสมุทร ซึ่งมีขนาดใหญ่มากจนดูเหมือนเกาะจริง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ภาพเกาะกองขยะปรากฏ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Google Shape;36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ดังนั้นเราจะช่วยป้องกันการรั่วไหลของขยะบนบกได้อย่างไรเพื่อป้องกันไม่ให้ขยะและของที่รีไซเคิลได้ไหลลงไปสู่มหาสมุท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สัญลักษณ์รีไซเคิลปรากฏ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การรีไซเคิลช่วยป้องกันการรั่วไหลของขยะเข้าสู่สิ่งแวดล้อม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เราจะรีไซเคิลอย่างถูกต้องได้อย่างไร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ปฏิบัติตาม 3 ขั้นตอนการรีไซเคิล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 ลองยกตัวอย่างว่ามีอะไรบ้าง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เราสามารถรีไซเคิลขวดพลาสติก PET (ค้นหา #1 ที่ด้านล่างของขวด) โลหะ กระดาษ และแก้ว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Google Shape;3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เรามาดูคำแนะนำในการรีไซเคิลเพิ่มเติมกัน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เอามารีไซเคิลได้ทั้งหมด จะมีรูปสามเหลี่ยมที่เป็นรูป 3 ลูกศรและมี #1 อยู่ด้านในรูปสามเหลี่ยม หมายเลขนี้เป็นการแจ้งให้ทราบว่าควรนำขวดนี้ไปรีไซเคิล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บริษัทรีไซเคิลในแต่ละพื้นที่จะมีกฎเกณฑ์เกี่ยวกับสิ่งที่เขาสามารถและไม่สามารถรับมารีไซเคิลได้ ขึ้นอยู่กับสถานที่ที่อาศัยอยู่ ให้นักเรียนตรวจสอบกับชุมชนในพื้นที่เกี่ยวกับสิ่งที่สามารถรีไซเคิลได้ เพราะถ้าไม่รู้ว่าอะไรที่รีไซเคิลได้บ้าง อาจทำให้เกิดการปนเปื้อนของที่อาจรีไซเคิลได้อื่น ๆ ทำให้ของทั้งหมดไม่สามารถเข้าสู่ระบบได้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เคยเห็น #1 ที่ด้านล่างของขวดไหม ถ้าเคย นักเรียนทำอะไรกับมันบ้าง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อะไรเป็นเหตุผลหลักที่ทำให้ของที่รีไซเคิลได้ เกิดการปนเปื้อน และไม่สามารถรับไปรีไซเคิลได้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การทิ้งเศษอาหารหรือของที่รีไซเคิลได้ เช่น กล่องพิซซ่าที่เลอะน้ำมันและมีชีสเหลืออยู่ข้างใน ลงในถังขยะรีไซเคิล ทำให้สิ่งของอื่น ๆ ปนเปื้อน และไม่สามารถรีไซเคิลได้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6" name="Google Shape;43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ตอนนี้ถึงเวลาแล้วที่จะเล่าถึงสิ่งที่เราได้เรียนรู้เกี่ยวกับการรีไซเคิล และภัยคุกคามต่อโลกของเราถ้าเราไม่จัดการกับขยะของเราให้ดีขึ้น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พวกเขาจะทำงานเป็นกลุ่มเล็ก ๆ หรือทำงานเดี่ยว เพื่อสร้างตัวละคร “ฮีโร่ผู้พิชิตขยะ” และออกแบบโปสเตอร์ที่จะใช้สื่อข้อความ PSA (ประกาศบริการสาธารณะ) เพื่อสื่อสาร สร้างแรงบันดาลใจ และส่งเสริมการรีไซเคิลที่โรงเรียน นักเรียนจะได้รับเอกสารประกอบเพื่อสร้างตัวละคร จากนั้นออกแบบโปสเตอร์ PSA และติดข้อความไว้รอบ ๆ โรงเรียน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“การกระตุ้นให้ดำเนินการ” คือข้อความที่จะทำให้เกิดการตอบสนองทันทีหรือสนับสนุนให้มีการดำเนินการในทันที ยกตัวอย่างเช่น “รีไซเคิลมากขึ้น” หรือ “รักษาความสะอาดท้องทะเล”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2" name="Google Shape;4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แนะนำแบบฝึกหัดในชั้นเรียนและทำตาม 4 ขั้นตอนเพื่อสร้างประกาศบริการสาธารณะ “ฮีโร่ผู้พิชิตขยะ” เพื่อสร้างแรงจูงใจและสร้างแรงบันดาลใจให้นักเรียนในโรงเรียนลงมือปฏิบัติ ”ฮีโร่ผู้พิชิตขยะ” ที่พวกเขาสร้างขึ้นจะมีข้อความสื่อสารเกี่ยวกับการรีไซเคิลที่พวกเขาต้องการแบ่งปันกับชั้นเรียน เพื่อทำให้พวกเขาเปลี่ยนแปลงพฤติกรรมของตนในการพัฒนาโลกให้ดีขึ้น ต่อไปนี้คือวิธีที่พวกเขาจะสร้างซุปเปอร์ฮีโร่ “ฮีโร่ผู้พิชิตขยะ”: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1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นักเรียนอยากให้ใครในโรงเรียนรับรู้ถึงข้อความที่เกี่ยวกับการรีไซเคิลของนักเรียน นักเรียนคนอื่น หรือครูและเจ้าหน้าที่ ใครจะเห็นโปสเตอร์นี้บ้าง เวลานักเรียนสื่อสารข้อความออกไป ให้คำนึงถึงคนเหล่านี้ด้วย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2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ลองนึกถึงสไปเดอร์แมน หรือ แบทแมน และสร้างตัวละครของนักเรียนตามภารกิจของพวกเขา พวกเขาเป็นตัวแทนของอะไร สไปเดอร์แมนได้รับอิทธิพลจากแมงมุมและแบทแมนมาจากค้างคาว แล้วฮีโร่ผู้พิชิตขยะของนักเรียนล่ะ จะเป็นรีไซเคิลแมน บอทเทิลวูแมน หรือเวสท์ไฟเตอร์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3: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นักเรียนอยากสื่อสารข้อความอะไรออกไป จะแบ่งปันคำแนะนำในการรีไซเคิลหรือเปล่า อยากจะพูดถึงวิธีการที่ขยะในสิ่งแวดล้อมทำลายโลกและสัตว์ที่เรากินไหม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ตัวอย่างข้อความที่ใช้สื่อสาร: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สอนให้คนปฏิบัติตาม 3 ขั้นตอนการรีไซเคิล ป้องกันไม่ให้พลาสติกไหลลงไปสู่มหาสมุทรด้วยการรีไซเคิล ใช้ของที่ทำจากวัสดุที่สามารถใช้ได้ครั้งเดียวให้น้อยลง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4: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มีจุดไหนบ้างในโรงเรียนที่จะแขวนโปสเตอร์ของนักเรียนไว้ให้คนเห็น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" name="Google Shape;4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พวกเขาจะใช้แบบฟอร์มนี้เพื่อระบุข้อความการรีไซเคิลสำหรับกลุ่มเป้าหมายของพวกเขา และเริ่มออกแบบ “ฮีโร่ผู้พิชิตขยะ" และพลังพิเศษของเขา เพื่อช่วยเผยแพร่ข้อความเชิงบวกเพื่อโน้มน้าวผู้คนและช่วยปกป้องโลก หลังจากที่ทำแบบฝึกหัดในหน้า ”สร้างฮีโร่ผู้พิชิตขยะ” ให้พวกเขาวาดรูปฮีโร่ผู้พิชิตขยะของพวกเขาลงบนบอร์ดโปสเตอร์หรือกระดาษ A3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นี่คือตัวอย่างจริง ๆ จากนักเรียนในสหราชอาณาจักร ฮีโร่ผู้พิชิตขยะของเธอคือ “เวสท์วูแมน” ซึ่งนักเรียนก็สามารถเป็นฮีโร่ได้เหมือนกัน เพียงแค่เก็บขยะของนักเรียน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Google Shape;50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แบบฝึกหัดก่อนเข้าสู่บทเรียน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มีใครเคยได้ยินการรีเซเคิลบ้าง ถ้าเคย ช่วยบอกเพื่อน ๆ หน่อยว่ารู้อะไรมาบ้าง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การรีไซเคิลคือกระบวนการในการเก็บและแปรรูปวัสดุที่อาจถูกทิ้งเป็นขยะ โดยเปลี่ยนให้เป็นผลิตภัณฑ์ใหม่ การรีไซเคิลเป็นประโยชน์ต่อชุมชนและสิ่งแวดล้อม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ให้อ่านรูปจากซ้ายไปขวาโดยเริ่มจากแถวบนสุด เพื่อทดสอบความรู้นักเรียนเกี่ยวกับสิ่งที่รีไซเคิลได้ และรีไซเคิลไม่ได้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ลำดับของภาพที่จะปรากฏขึ้นเมื่อคลิกแต่ละครั้ง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1: ขวดโหลแก้ว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2: 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3: รองเท้า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4: กระป๋องโลหะ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5: หลอดไฟ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6: กล่องใส่น้ำผลไม้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7: ผ้าเช็ดปากที่สกปรก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8: ดินสอ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9: ถุงพลาสติก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10: ของเล่น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11: กล่องกระดาษแข็ง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12: สายยางสำหรับสวน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13: เปลือกกล้วย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แจกหรือแสดงสไลด์ “ได้/ไม่ได้” – มีเอกสาร PDF ประกอบคำบรรยายที่สามารถปริ๊นท์แจกนักเรียน 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อีกวิธีหนึ่งคือ บอกให้นักเรียนแบ่งกระดาษเป็นสองคอลัมน์ คอลัมน์หนึ่งเขียนคำว่า ได้ และอีกคอลัมน์เขียนคำว่าไม่ได้ ให้นักเรียนเขียนรายการสิ่งที่คิดว่ารีไซเคิลได้ลงไปในนั้น และให้พวกเขาอ้างอิงสไลด์นี้เพื่อตรวจสอบคำตอบ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เปิดโอกาสให้มีการพูดคุยกันในชั้นเรียน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พูดคุยถึงสิ่งที่รีไซเคิลได้และไม่ได้ โดยพิจารณาจากสิ่งของในเอกสารที่แจก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นักเรียนจัดการกับขยะที่บ้านอย่างไร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เอาขยะไปไว้ที่ไหน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ขยะที่สะสมในมหาสมุทรและชายหาดของเราได้กลายเป็นวิกฤติโลกไปแล้ว ขยะนับแสนตันสามารถพบได้ในกระแสน้ำวนในมหาสมุทร ในอัตราที่เป็นอยู่ในปัจจุบัน คาดว่าปริมาณขยะจะมีมากกว่าปลาทั้งหมดในทะเลภายในปี 2050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มลพิษมีผลโดยตรงและรุนแรงต่อสัตว์ป่า นกทะเล เต่าทะเล แมวน้ำ และสัตว์เลี้ยงลูกด้วยนมทางทะเลหลายพันตัวถูกฆ่าในแต่ละปีจากการกินขยะหรือเข้าไปติดอยู่ในกองขยะ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ในมหาสมุทรมีเยอะมากถึงขั้นเกิดการสะสมตัวอยู่ตามแนวชายฝั่งและสะสมตัวเป็นแพขยะยักษ์กลางมหาสมุทร แพขยะแปซิฟิกใต้ที่เห็นตรงบริเวณที่เป็นสีแดง เป็นจุดที่ขยะสะสมตัวมากที่สุดในโลก มีขนาด 2 เท่าของรัฐเท็กซัสในอเมริกา นี่เป็นผลมาจากการที่มนุษย์สร้างขยะที่เข้าไปในมหาสมุทรและถูกกระแสน้ำพัดพาขยะเป็นวงวนกลางมหาสมุทร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มีขยะประมาณ 80,000 ตันในแพขยะแห่งนี้ ซึ่งมีน้ำหนักเทียบเท่ากับ ...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เครื่องบินเจ็ท 500 ลำ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ทำไมถึงมีขยะมากมายในมหาสมุทรของเรา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นักเรียนคิดอย่างไรกับแพขยะแปซิฟิก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เนื่องจากมีขยะจำนวนมากที่รั่วไหลเข้าไปในมหาสมุทร คิดว่าสัตว์น้ำเผลอกินขยะเข้าไปเยอะแค่ไหน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ผลการวิจัยชี้ให้เห็นว่า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เกือบครึ่งหนึ่งของเต่าที่อาศัยอยู่ในโลกได้กินขยะที่เกิดจากมนุษย์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รูปเต่าทะเลปรากฏ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ทำไมเต่าทะเลและสัตว์ทะเลอื่น ๆ จึงกินขยะ?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เหตุผลง่าย ๆ คือ: ถุงพลาสติกที่ลอยอยู่บนน้ำอาจดูคล้ายกับแมงกะพรุน สาหร่าย หรืออย่างอื่นที่เป็นอาหารหลักของเต่าทะเล เต่าทะเลทุกสายพันธุ์มีความเสี่ยงจากขยะในมหาสมุทร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ขยะเข้าสู่มหาสมุทรอย่างไร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ขยะมาจากไหน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ลพิษส่วนใหญ่ที่เข้าสู่มหาสมุทรมาจากกิจกรรมของมนุษย์ตามแนวชายฝั่งและแผ่นดินที่ห่างออกไปจากชายฝั่ง หนึ่งในเหตุผลหลักที่ทำให้ขยะบนบกไหลลงไปสู่มหาสมุทร เนื่องมาจากการทิ้งขยะไม่เป็นที่เป็นทาง การจัดการขยะที่ไม่ดี การระยายน้ำฝน และเหตุการณ์ทางธรรมชาติที่รุนแรง เช่น สึนามิและพายุเฮอร์ริเคน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2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jpg"/><Relationship Id="rId7" Type="http://schemas.openxmlformats.org/officeDocument/2006/relationships/image" Target="../media/image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3.jpg"/><Relationship Id="rId5" Type="http://schemas.openxmlformats.org/officeDocument/2006/relationships/image" Target="../media/image8.png"/><Relationship Id="rId10" Type="http://schemas.openxmlformats.org/officeDocument/2006/relationships/image" Target="../media/image42.jp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33.png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0.jp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283529" y="5352258"/>
              <a:ext cx="7641836" cy="1169551"/>
              <a:chOff x="2283529" y="5352258"/>
              <a:chExt cx="7641836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283529" y="5352258"/>
                <a:ext cx="76418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การรั่วไหลของขยะในสิ่งแวดล้อม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186179" y="6060144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3: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บทเรียนขั้นพื้นฐาน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90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0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317" name="Google Shape;317;p10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159657"/>
            <a:ext cx="9919074" cy="6516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0"/>
          <p:cNvSpPr txBox="1"/>
          <p:nvPr/>
        </p:nvSpPr>
        <p:spPr>
          <a:xfrm>
            <a:off x="2825082" y="1182271"/>
            <a:ext cx="6820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homa"/>
              <a:buNone/>
            </a:pPr>
            <a:r>
              <a:rPr lang="th-TH" sz="4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ขยะไหลเข้าสู่มหาสมุทรได้อย่างไร</a:t>
            </a:r>
            <a:endParaRPr sz="100"/>
          </a:p>
        </p:txBody>
      </p:sp>
      <p:sp>
        <p:nvSpPr>
          <p:cNvPr id="319" name="Google Shape;31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" descr="Background patter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247" y="1895062"/>
            <a:ext cx="7678402" cy="406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"/>
          <p:cNvPicPr preferRelativeResize="0"/>
          <p:nvPr/>
        </p:nvPicPr>
        <p:blipFill rotWithShape="1">
          <a:blip r:embed="rId5">
            <a:alphaModFix/>
          </a:blip>
          <a:srcRect r="11" b="25"/>
          <a:stretch/>
        </p:blipFill>
        <p:spPr>
          <a:xfrm>
            <a:off x="1255500" y="147913"/>
            <a:ext cx="9291874" cy="16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1"/>
          <p:cNvSpPr txBox="1"/>
          <p:nvPr/>
        </p:nvSpPr>
        <p:spPr>
          <a:xfrm>
            <a:off x="310000" y="147900"/>
            <a:ext cx="109263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 เกิดขึ้นเมื่อ</a:t>
            </a:r>
            <a:endParaRPr sz="2700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ขยะไม่ได้ถูกรีไซเคิลหรือเข้าสู่หลุมฝังกลบ และรั่วไหล</a:t>
            </a:r>
            <a:endParaRPr sz="27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สู่สภาพแวดล้อมตามธรรมชาติของเรา</a:t>
            </a:r>
            <a:endParaRPr sz="900" dirty="0"/>
          </a:p>
        </p:txBody>
      </p:sp>
      <p:sp>
        <p:nvSpPr>
          <p:cNvPr id="329" name="Google Shape;329;p11"/>
          <p:cNvSpPr txBox="1"/>
          <p:nvPr/>
        </p:nvSpPr>
        <p:spPr>
          <a:xfrm>
            <a:off x="8905816" y="2565898"/>
            <a:ext cx="3283115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ขยะส่วนใหญ่ใน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มหาสมุทรมาจาก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มนุษย์ที่อยู่บนบก</a:t>
            </a:r>
            <a:endParaRPr dirty="0"/>
          </a:p>
        </p:txBody>
      </p:sp>
      <p:pic>
        <p:nvPicPr>
          <p:cNvPr id="330" name="Google Shape;330;p11" descr="A silhouette of a city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r="27" b="98"/>
          <a:stretch/>
        </p:blipFill>
        <p:spPr>
          <a:xfrm>
            <a:off x="150967" y="1629907"/>
            <a:ext cx="3923343" cy="22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 rot="5400000">
            <a:off x="2907634" y="3406896"/>
            <a:ext cx="506700" cy="1839900"/>
          </a:xfrm>
          <a:prstGeom prst="bentUpArrow">
            <a:avLst>
              <a:gd name="adj1" fmla="val 25000"/>
              <a:gd name="adj2" fmla="val 23640"/>
              <a:gd name="adj3" fmla="val 25000"/>
            </a:avLst>
          </a:prstGeom>
          <a:solidFill>
            <a:srgbClr val="29C7F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  <p:sp>
        <p:nvSpPr>
          <p:cNvPr id="333" name="Google Shape;333;p11"/>
          <p:cNvSpPr/>
          <p:nvPr/>
        </p:nvSpPr>
        <p:spPr>
          <a:xfrm rot="2421880">
            <a:off x="4710553" y="3437447"/>
            <a:ext cx="738554" cy="5067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4" name="Google Shape;334;p11"/>
          <p:cNvSpPr/>
          <p:nvPr/>
        </p:nvSpPr>
        <p:spPr>
          <a:xfrm rot="282558">
            <a:off x="4653934" y="4301850"/>
            <a:ext cx="738554" cy="50670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Google Shape;335;p11"/>
          <p:cNvSpPr/>
          <p:nvPr/>
        </p:nvSpPr>
        <p:spPr>
          <a:xfrm rot="-1128320">
            <a:off x="6704054" y="4466293"/>
            <a:ext cx="738554" cy="4892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6236758" y="3569058"/>
            <a:ext cx="738554" cy="4892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43" name="Google Shape;343;p12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0" y="503621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 ผู้คนทิ้งขยะไว้บนพื้น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หรือขยะตกจากถังขยะ</a:t>
            </a:r>
            <a:endParaRPr/>
          </a:p>
        </p:txBody>
      </p:sp>
      <p:pic>
        <p:nvPicPr>
          <p:cNvPr id="345" name="Google Shape;34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00" y="1783730"/>
            <a:ext cx="4935808" cy="329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"/>
          <p:cNvSpPr/>
          <p:nvPr/>
        </p:nvSpPr>
        <p:spPr>
          <a:xfrm>
            <a:off x="5586071" y="2842298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6876143" y="384032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6609107" y="499902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 เมื่อฝนตก ขยะจะไหลเข้าสู่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ท่อระบายน้ำฝน</a:t>
            </a:r>
            <a:endParaRPr/>
          </a:p>
        </p:txBody>
      </p:sp>
      <p:pic>
        <p:nvPicPr>
          <p:cNvPr id="349" name="Google Shape;3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6143" y="1781645"/>
            <a:ext cx="4936272" cy="329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57" name="Google Shape;357;p13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0" y="503621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ท่อระบายน้ำฝนจะไหลเข้าไป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ในทางน้ำในพื้นที่</a:t>
            </a: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5586071" y="2842298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6876143" y="384032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6609107" y="499902"/>
            <a:ext cx="5586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ทางน้ำเหล่านั้นจะไหลเข้าสู่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แม่น้ำในพื้นที่</a:t>
            </a:r>
            <a:endParaRPr/>
          </a:p>
        </p:txBody>
      </p:sp>
      <p:pic>
        <p:nvPicPr>
          <p:cNvPr id="362" name="Google Shape;362;p13" descr="A picture containing outdoor, nature, r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92" y="1810746"/>
            <a:ext cx="4882487" cy="334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125" y="1697623"/>
            <a:ext cx="4611175" cy="345858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C7F7"/>
          </a:solidFill>
          <a:ln>
            <a:noFill/>
          </a:ln>
        </p:spPr>
      </p:pic>
      <p:sp>
        <p:nvSpPr>
          <p:cNvPr id="371" name="Google Shape;371;p14"/>
          <p:cNvSpPr/>
          <p:nvPr/>
        </p:nvSpPr>
        <p:spPr>
          <a:xfrm>
            <a:off x="267036" y="387751"/>
            <a:ext cx="5051997" cy="101358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2" name="Google Shape;372;p14"/>
          <p:cNvSpPr txBox="1"/>
          <p:nvPr/>
        </p:nvSpPr>
        <p:spPr>
          <a:xfrm>
            <a:off x="0" y="684567"/>
            <a:ext cx="5586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แม่น้ำไหลลงสู่มหาสมุทร</a:t>
            </a:r>
            <a:endParaRPr/>
          </a:p>
        </p:txBody>
      </p:sp>
      <p:sp>
        <p:nvSpPr>
          <p:cNvPr id="373" name="Google Shape;373;p14"/>
          <p:cNvSpPr/>
          <p:nvPr/>
        </p:nvSpPr>
        <p:spPr>
          <a:xfrm>
            <a:off x="5449216" y="2844384"/>
            <a:ext cx="1180262" cy="5846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6745077" y="384032"/>
            <a:ext cx="5322209" cy="101358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6609107" y="499902"/>
            <a:ext cx="558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กระแสน้ำในมหาสมุทรส่งขยะไปทั่วโลกและสร้าง</a:t>
            </a: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“เกาะกองขยะ”</a:t>
            </a:r>
            <a:endParaRPr/>
          </a:p>
        </p:txBody>
      </p:sp>
      <p:pic>
        <p:nvPicPr>
          <p:cNvPr id="376" name="Google Shape;376;p14" descr="An aerial view of a beach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036" y="1700142"/>
            <a:ext cx="5000099" cy="330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4" descr="Ma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5077" y="1700142"/>
            <a:ext cx="5197065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 descr="A picture containing outdoor, sky, ground, wat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1900" y="1597457"/>
            <a:ext cx="5322208" cy="356040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5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5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5"/>
          <p:cNvSpPr txBox="1"/>
          <p:nvPr/>
        </p:nvSpPr>
        <p:spPr>
          <a:xfrm>
            <a:off x="-326263" y="177851"/>
            <a:ext cx="12844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เราจะป้องกันขยะในมหาสมุทรได้อย่างไร</a:t>
            </a: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3663361" y="1575912"/>
            <a:ext cx="5257884" cy="526046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3663361" y="1510256"/>
            <a:ext cx="5257884" cy="526046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15"/>
          <p:cNvSpPr txBox="1"/>
          <p:nvPr/>
        </p:nvSpPr>
        <p:spPr>
          <a:xfrm>
            <a:off x="2543543" y="1574637"/>
            <a:ext cx="73876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ปฏิบัติตาม 3 ขั้นตอนการรีไซเคิล</a:t>
            </a:r>
            <a:endParaRPr/>
          </a:p>
        </p:txBody>
      </p:sp>
      <p:sp>
        <p:nvSpPr>
          <p:cNvPr id="391" name="Google Shape;391;p15"/>
          <p:cNvSpPr/>
          <p:nvPr/>
        </p:nvSpPr>
        <p:spPr>
          <a:xfrm>
            <a:off x="323099" y="250449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269462" y="250449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314046" y="248444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94" name="Google Shape;394;p15"/>
          <p:cNvSpPr/>
          <p:nvPr/>
        </p:nvSpPr>
        <p:spPr>
          <a:xfrm>
            <a:off x="766309" y="2467196"/>
            <a:ext cx="3397983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รู้ว่าอะไรรีไซเคิลได้บ้าง</a:t>
            </a:r>
            <a:endParaRPr dirty="0"/>
          </a:p>
        </p:txBody>
      </p:sp>
      <p:sp>
        <p:nvSpPr>
          <p:cNvPr id="395" name="Google Shape;395;p15"/>
          <p:cNvSpPr/>
          <p:nvPr/>
        </p:nvSpPr>
        <p:spPr>
          <a:xfrm>
            <a:off x="4077968" y="250449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4024331" y="250449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4068915" y="248444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398" name="Google Shape;398;p15"/>
          <p:cNvSpPr/>
          <p:nvPr/>
        </p:nvSpPr>
        <p:spPr>
          <a:xfrm>
            <a:off x="4521175" y="2204500"/>
            <a:ext cx="3398100" cy="1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เททิ้ง ทำความสะอาด และรอให้แห้งก่อนนำไปใส่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ในถังขยะ</a:t>
            </a:r>
            <a:endParaRPr/>
          </a:p>
        </p:txBody>
      </p:sp>
      <p:sp>
        <p:nvSpPr>
          <p:cNvPr id="399" name="Google Shape;399;p15"/>
          <p:cNvSpPr/>
          <p:nvPr/>
        </p:nvSpPr>
        <p:spPr>
          <a:xfrm>
            <a:off x="8124750" y="250449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8071113" y="250449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15"/>
          <p:cNvSpPr/>
          <p:nvPr/>
        </p:nvSpPr>
        <p:spPr>
          <a:xfrm>
            <a:off x="8115697" y="248444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8578200" y="2204376"/>
            <a:ext cx="3398100" cy="1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เอาของที่รีไซเคิลได้แต่ละ</a:t>
            </a:r>
            <a:endParaRPr sz="2000" b="1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ชิ้นใส่ลงในถังขยะรีไซเคิล</a:t>
            </a:r>
            <a:endParaRPr sz="2000" b="1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ที่ถูกต้อง</a:t>
            </a:r>
            <a:endParaRPr dirty="0"/>
          </a:p>
        </p:txBody>
      </p:sp>
      <p:pic>
        <p:nvPicPr>
          <p:cNvPr id="403" name="Google Shape;403;p15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908" y="3136610"/>
            <a:ext cx="1091597" cy="13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4" b="17"/>
          <a:stretch/>
        </p:blipFill>
        <p:spPr>
          <a:xfrm>
            <a:off x="1837485" y="4083307"/>
            <a:ext cx="702222" cy="62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5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4675" y="3172835"/>
            <a:ext cx="977016" cy="12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5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1114" y="4623533"/>
            <a:ext cx="565179" cy="1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5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035" y="4675988"/>
            <a:ext cx="1430368" cy="1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5" descr="A picture containing wall, indoor, person, clutter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-9" b="5"/>
          <a:stretch/>
        </p:blipFill>
        <p:spPr>
          <a:xfrm>
            <a:off x="8154886" y="3335133"/>
            <a:ext cx="3868999" cy="222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5"/>
          <p:cNvPicPr preferRelativeResize="0"/>
          <p:nvPr/>
        </p:nvPicPr>
        <p:blipFill rotWithShape="1">
          <a:blip r:embed="rId11">
            <a:alphaModFix/>
          </a:blip>
          <a:srcRect t="-926" r="-4" b="-13"/>
          <a:stretch/>
        </p:blipFill>
        <p:spPr>
          <a:xfrm>
            <a:off x="4529928" y="3344738"/>
            <a:ext cx="3271752" cy="222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5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387" y="11896"/>
            <a:ext cx="1865489" cy="186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68778" y="-216704"/>
            <a:ext cx="1865490" cy="186549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3494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6"/>
          <p:cNvSpPr txBox="1"/>
          <p:nvPr/>
        </p:nvSpPr>
        <p:spPr>
          <a:xfrm>
            <a:off x="-326275" y="330249"/>
            <a:ext cx="1284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คำแนะนำในการรีไซเคิลที่เราสามารถแบ่งปันเพื่อสร้างแรงบันดาลใจให้ผู้อื่นรีไซเคิล</a:t>
            </a:r>
            <a:endParaRPr sz="100"/>
          </a:p>
        </p:txBody>
      </p:sp>
      <p:sp>
        <p:nvSpPr>
          <p:cNvPr id="421" name="Google Shape;421;p16"/>
          <p:cNvSpPr/>
          <p:nvPr/>
        </p:nvSpPr>
        <p:spPr>
          <a:xfrm>
            <a:off x="284593" y="1674646"/>
            <a:ext cx="4844620" cy="1133584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>
            <a:off x="311356" y="1760052"/>
            <a:ext cx="48446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ค้นหา #1 ที่ด้านล่างของขวดพลาสติก แล้วทำการรีไซเคิล </a:t>
            </a:r>
            <a:r>
              <a:rPr lang="th-TH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#1 สามารถรีไซเคิลได้ทั้งหมด</a:t>
            </a: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6777037" y="1674646"/>
            <a:ext cx="4844620" cy="113358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6"/>
          <p:cNvSpPr txBox="1"/>
          <p:nvPr/>
        </p:nvSpPr>
        <p:spPr>
          <a:xfrm>
            <a:off x="7168775" y="1750850"/>
            <a:ext cx="428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รีไซเคิลสิ่งของต่าง ๆ ลงใน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ถังขยะรีไซเคิลที่ถูกต้องในที่ ๆ เห็นสัญลักษณ์รีไซเคิล</a:t>
            </a:r>
            <a:endParaRPr/>
          </a:p>
        </p:txBody>
      </p:sp>
      <p:pic>
        <p:nvPicPr>
          <p:cNvPr id="425" name="Google Shape;425;p16" descr="A picture containing oran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1" b="-2"/>
          <a:stretch/>
        </p:blipFill>
        <p:spPr>
          <a:xfrm>
            <a:off x="9129712" y="3115145"/>
            <a:ext cx="2386559" cy="24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 descr="A person holding a green sig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r="-2" b="8"/>
          <a:stretch/>
        </p:blipFill>
        <p:spPr>
          <a:xfrm>
            <a:off x="6777037" y="3115145"/>
            <a:ext cx="2189543" cy="24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69817" y="2901957"/>
            <a:ext cx="1214440" cy="8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6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08205" y="2928741"/>
            <a:ext cx="1214440" cy="8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 descr="A picture containing car, black, clos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7468" y="3026798"/>
            <a:ext cx="4618218" cy="2529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6"/>
          <p:cNvCxnSpPr/>
          <p:nvPr/>
        </p:nvCxnSpPr>
        <p:spPr>
          <a:xfrm>
            <a:off x="1705970" y="3998794"/>
            <a:ext cx="791570" cy="682388"/>
          </a:xfrm>
          <a:prstGeom prst="straightConnector1">
            <a:avLst/>
          </a:prstGeom>
          <a:noFill/>
          <a:ln w="76200" cap="flat" cmpd="sng">
            <a:solidFill>
              <a:srgbClr val="29C7F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1" name="Google Shape;431;p16"/>
          <p:cNvSpPr/>
          <p:nvPr/>
        </p:nvSpPr>
        <p:spPr>
          <a:xfrm>
            <a:off x="2497541" y="4367284"/>
            <a:ext cx="1378424" cy="1378424"/>
          </a:xfrm>
          <a:prstGeom prst="ellipse">
            <a:avLst/>
          </a:prstGeom>
          <a:noFill/>
          <a:ln w="381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7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691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7"/>
          <p:cNvSpPr txBox="1"/>
          <p:nvPr/>
        </p:nvSpPr>
        <p:spPr>
          <a:xfrm>
            <a:off x="-84555" y="224260"/>
            <a:ext cx="1284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คำแนะนำในการรีไซเคิลที่เราสามารถแบ่งปันเพื่อสร้างแรงบันดาลใจให้ผู้อื่นรีไซเคิล</a:t>
            </a:r>
            <a:endParaRPr sz="300"/>
          </a:p>
        </p:txBody>
      </p:sp>
      <p:sp>
        <p:nvSpPr>
          <p:cNvPr id="441" name="Google Shape;441;p17"/>
          <p:cNvSpPr/>
          <p:nvPr/>
        </p:nvSpPr>
        <p:spPr>
          <a:xfrm>
            <a:off x="284593" y="1396352"/>
            <a:ext cx="4844620" cy="1133584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516175" y="1428475"/>
            <a:ext cx="450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อย่าใส่เศษอาหารลงในถังขยะรีไซเคิล สิ่งของที่เปียกและสกปรก ไม่สามารถรับไปรีไซเคิลได้</a:t>
            </a:r>
            <a:endParaRPr/>
          </a:p>
        </p:txBody>
      </p:sp>
      <p:sp>
        <p:nvSpPr>
          <p:cNvPr id="443" name="Google Shape;443;p17"/>
          <p:cNvSpPr/>
          <p:nvPr/>
        </p:nvSpPr>
        <p:spPr>
          <a:xfrm>
            <a:off x="6395275" y="1376475"/>
            <a:ext cx="5432400" cy="1133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7"/>
          <p:cNvSpPr txBox="1"/>
          <p:nvPr/>
        </p:nvSpPr>
        <p:spPr>
          <a:xfrm>
            <a:off x="6629551" y="1441650"/>
            <a:ext cx="5079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ใช้วัสดุที่สามารถใข้ได้ครั้งเดียวให้น้อยลง เช่นถุงพลาสติกและหลอดพลาสติกที่ใช้แค่ครั้งเดียว</a:t>
            </a:r>
            <a:endParaRPr/>
          </a:p>
        </p:txBody>
      </p:sp>
      <p:pic>
        <p:nvPicPr>
          <p:cNvPr id="445" name="Google Shape;445;p17" descr="A picture containing outdoor, bin, trash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10"/>
          <a:stretch/>
        </p:blipFill>
        <p:spPr>
          <a:xfrm>
            <a:off x="450875" y="2669050"/>
            <a:ext cx="4437525" cy="3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2520" y="2754489"/>
            <a:ext cx="1214440" cy="8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7" descr="A picture containing food, plastic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5275" y="2609425"/>
            <a:ext cx="5432375" cy="33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8"/>
          <p:cNvSpPr/>
          <p:nvPr/>
        </p:nvSpPr>
        <p:spPr>
          <a:xfrm>
            <a:off x="1911796" y="401188"/>
            <a:ext cx="8368405" cy="107721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1911797" y="297774"/>
            <a:ext cx="8368405" cy="1077218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18"/>
          <p:cNvSpPr txBox="1"/>
          <p:nvPr/>
        </p:nvSpPr>
        <p:spPr>
          <a:xfrm>
            <a:off x="2747063" y="297774"/>
            <a:ext cx="693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สร้างซุปเปอร์ฮีโร่ “ฮีโร่ผู้พิชิตขยะ” 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และโปสเตอร์เพื่อ “กระตุ้นให้ดำเนินการ”</a:t>
            </a:r>
            <a:endParaRPr sz="900"/>
          </a:p>
        </p:txBody>
      </p:sp>
      <p:pic>
        <p:nvPicPr>
          <p:cNvPr id="458" name="Google Shape;458;p18" descr="A picture containing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9740" y="1592862"/>
            <a:ext cx="2971547" cy="420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8832" y="1592862"/>
            <a:ext cx="3271006" cy="420557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9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9"/>
          <p:cNvSpPr txBox="1"/>
          <p:nvPr/>
        </p:nvSpPr>
        <p:spPr>
          <a:xfrm>
            <a:off x="-326263" y="177851"/>
            <a:ext cx="12844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วิธีการสร้าง PSA</a:t>
            </a:r>
            <a:r>
              <a:rPr lang="th-TH" sz="3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 “ฮีโร่ผู้พิชิตขยะ”</a:t>
            </a:r>
            <a:r>
              <a:rPr lang="th-TH" sz="3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สำหรับโรงเรียน</a:t>
            </a:r>
            <a:endParaRPr/>
          </a:p>
        </p:txBody>
      </p:sp>
      <p:sp>
        <p:nvSpPr>
          <p:cNvPr id="469" name="Google Shape;469;p19"/>
          <p:cNvSpPr/>
          <p:nvPr/>
        </p:nvSpPr>
        <p:spPr>
          <a:xfrm>
            <a:off x="2297321" y="1580485"/>
            <a:ext cx="646332" cy="646332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783095" y="1642125"/>
            <a:ext cx="15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1000"/>
          </a:p>
        </p:txBody>
      </p:sp>
      <p:sp>
        <p:nvSpPr>
          <p:cNvPr id="471" name="Google Shape;471;p19"/>
          <p:cNvSpPr txBox="1"/>
          <p:nvPr/>
        </p:nvSpPr>
        <p:spPr>
          <a:xfrm>
            <a:off x="2297321" y="1642131"/>
            <a:ext cx="6775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3161842" y="1696119"/>
            <a:ext cx="6658292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ระบุกลุ่มเป้าหมาย ใครจะเห็นโปสเตอร์นี้ที่โรงเรียน </a:t>
            </a:r>
            <a:endParaRPr/>
          </a:p>
        </p:txBody>
      </p:sp>
      <p:sp>
        <p:nvSpPr>
          <p:cNvPr id="473" name="Google Shape;473;p19"/>
          <p:cNvSpPr/>
          <p:nvPr/>
        </p:nvSpPr>
        <p:spPr>
          <a:xfrm>
            <a:off x="2499728" y="2340378"/>
            <a:ext cx="250665" cy="29944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9C7F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2297321" y="2710610"/>
            <a:ext cx="646332" cy="646332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782996" y="2772250"/>
            <a:ext cx="15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1000"/>
          </a:p>
        </p:txBody>
      </p:sp>
      <p:sp>
        <p:nvSpPr>
          <p:cNvPr id="476" name="Google Shape;476;p19"/>
          <p:cNvSpPr txBox="1"/>
          <p:nvPr/>
        </p:nvSpPr>
        <p:spPr>
          <a:xfrm>
            <a:off x="2297321" y="2772256"/>
            <a:ext cx="6775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77" name="Google Shape;477;p19"/>
          <p:cNvSpPr/>
          <p:nvPr/>
        </p:nvSpPr>
        <p:spPr>
          <a:xfrm>
            <a:off x="3161850" y="2826250"/>
            <a:ext cx="8394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สร้างซุปเปอร์ฮีโร่ “ฮีโร่ผู้พิชิตขยะ” “รีไซเคิลแมน หรือ บอทเทิลวูแมน”</a:t>
            </a:r>
            <a:endParaRPr/>
          </a:p>
        </p:txBody>
      </p:sp>
      <p:sp>
        <p:nvSpPr>
          <p:cNvPr id="478" name="Google Shape;478;p19"/>
          <p:cNvSpPr/>
          <p:nvPr/>
        </p:nvSpPr>
        <p:spPr>
          <a:xfrm>
            <a:off x="2499728" y="3470503"/>
            <a:ext cx="250665" cy="29944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2297321" y="3840735"/>
            <a:ext cx="646332" cy="646332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Google Shape;480;p19"/>
          <p:cNvSpPr txBox="1"/>
          <p:nvPr/>
        </p:nvSpPr>
        <p:spPr>
          <a:xfrm>
            <a:off x="782950" y="3902375"/>
            <a:ext cx="15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1000"/>
          </a:p>
        </p:txBody>
      </p:sp>
      <p:sp>
        <p:nvSpPr>
          <p:cNvPr id="481" name="Google Shape;481;p19"/>
          <p:cNvSpPr txBox="1"/>
          <p:nvPr/>
        </p:nvSpPr>
        <p:spPr>
          <a:xfrm>
            <a:off x="2297321" y="3902381"/>
            <a:ext cx="6775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82" name="Google Shape;482;p19"/>
          <p:cNvSpPr/>
          <p:nvPr/>
        </p:nvSpPr>
        <p:spPr>
          <a:xfrm>
            <a:off x="3161841" y="3956370"/>
            <a:ext cx="8551188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สร้างข้อความเกี่ยวกับเหตุผลที่เราจำเป็นต้องรีไซเคิล (ปัญหา และคำแนะนำในการรีไซเคิล)</a:t>
            </a:r>
            <a:endParaRPr/>
          </a:p>
        </p:txBody>
      </p:sp>
      <p:sp>
        <p:nvSpPr>
          <p:cNvPr id="483" name="Google Shape;483;p19"/>
          <p:cNvSpPr/>
          <p:nvPr/>
        </p:nvSpPr>
        <p:spPr>
          <a:xfrm>
            <a:off x="2499728" y="4600628"/>
            <a:ext cx="250665" cy="29944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2297321" y="4978338"/>
            <a:ext cx="646332" cy="646332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782995" y="5039975"/>
            <a:ext cx="15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ขั้นตอนที่</a:t>
            </a:r>
            <a:endParaRPr sz="1000"/>
          </a:p>
        </p:txBody>
      </p:sp>
      <p:sp>
        <p:nvSpPr>
          <p:cNvPr id="486" name="Google Shape;486;p19"/>
          <p:cNvSpPr txBox="1"/>
          <p:nvPr/>
        </p:nvSpPr>
        <p:spPr>
          <a:xfrm>
            <a:off x="2281706" y="5032506"/>
            <a:ext cx="6775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87" name="Google Shape;487;p19"/>
          <p:cNvSpPr/>
          <p:nvPr/>
        </p:nvSpPr>
        <p:spPr>
          <a:xfrm>
            <a:off x="3161842" y="4905287"/>
            <a:ext cx="8394308" cy="8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ระบุตำแหน่งในโรงเรียนที่จะติดข้อความ PSA ที่อยู่บนบอร์ดโปสเตอร์ เพื่อสร้างแรงบันดาลใจให้ผู้อื่นรีไซเคิล</a:t>
            </a:r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506503" y="1628708"/>
            <a:ext cx="10907167" cy="184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นักเรียนจะได้ทบทวนความรู้เกี่ยวกับการรีไซเคิลและผลกระทบด้านลบต่อสิ่งแวดล้อมของการไม่รีไซเคิล นอกจากนี้ยังจะได้เรียนรู้เกี่ยวกับแนวคิดของ “การรั่วไหลของขยะ” อันเป็นผลมาจากการไม่รีไซเคิลและการจัดการที่ไม่ถูกต้องของสิ่งของที่รีไซเคิลได้ พวกเขาจะทำงานเป็นกลุ่มเล็ก ๆ หรือทำงานเดี่ยว เพื่อสร้างตัวละคร “ฮีโร่ผู้พิชิตขยะ” และออกแบบโปสเตอร์ที่จะใช้สื่อข้อความ PSA (ประกาศบริการสาธารณะ) เพื่อสื่อสาร สร้างแรงบันดาลใจ และส่งเสริมการรีไซเคิลที่โรงเรียน 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นักเรียนจะได้รับเอกสารประกอบเพื่อสร้างตัวละคร จากนั้นออกแบบโปสเตอร์ PSA และติดข้อความไว้รอบ ๆ โรงเรียน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367825" y="1429200"/>
            <a:ext cx="11317800" cy="2146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81181" y="396243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27544" y="396243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72128" y="394237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78983" y="4004802"/>
            <a:ext cx="9734687" cy="9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แสดงสไลด์บทเรียนสำหรับชั้นเรียนและพูดคุยเกี่ยวกับสิ่งที่พวกเขารู้อยู่แล้วเกี่ยวกับการรีไซเคิล และแนะนำแนวคิดของการรั่วไหลของขยะและขยะที่อยู่ในมหาสมุทร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 rot="5400000">
            <a:off x="586952" y="3905149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678983" y="5292919"/>
            <a:ext cx="9734687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ปริ๊นท์แบบฝึกหัด “ได้/ไม่ได้” และ “สร้างฮีโร่ผู้พิชิตขยะ”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รวบรวมอุปกรณ์การจัดทำโปสเตอร์และบอร์ดโปสเตอร์ หรือกระดาษขนาด A3 (1 แผ่นต่อกลุ่มหรือต่อนักเรียนหนึ่งคน)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177126" y="526150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23489" y="526150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68073" y="524145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606051" y="185125"/>
            <a:ext cx="76572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606051" y="185125"/>
            <a:ext cx="76572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94674" y="294100"/>
            <a:ext cx="752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0A37A0F-D487-0BF5-9B32-EBA87CB0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22" y="273132"/>
            <a:ext cx="9177556" cy="631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9139" y="304258"/>
            <a:ext cx="8959834" cy="624948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323625" y="1464525"/>
            <a:ext cx="59175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06500" y="1457000"/>
            <a:ext cx="614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</a:t>
            </a: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23617" y="2049634"/>
            <a:ext cx="11361877" cy="184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</p:txBody>
      </p:sp>
      <p:pic>
        <p:nvPicPr>
          <p:cNvPr id="122" name="Google Shape;122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323628" y="4723250"/>
            <a:ext cx="3034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06497" y="4715700"/>
            <a:ext cx="308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2606051" y="185125"/>
            <a:ext cx="75267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2606051" y="185125"/>
            <a:ext cx="75267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794674" y="294100"/>
            <a:ext cx="742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0" name="Google Shape;130;p3" descr="Logo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5" y="5360663"/>
            <a:ext cx="114901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grpSp>
        <p:nvGrpSpPr>
          <p:cNvPr id="132" name="Google Shape;132;p3"/>
          <p:cNvGrpSpPr/>
          <p:nvPr/>
        </p:nvGrpSpPr>
        <p:grpSpPr>
          <a:xfrm>
            <a:off x="4361276" y="4834424"/>
            <a:ext cx="7421051" cy="1617095"/>
            <a:chOff x="4790164" y="5162929"/>
            <a:chExt cx="6979920" cy="1429919"/>
          </a:xfrm>
        </p:grpSpPr>
        <p:sp>
          <p:nvSpPr>
            <p:cNvPr id="133" name="Google Shape;133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</a:t>
              </a:r>
              <a:endParaRPr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</a:t>
              </a:r>
              <a:endParaRPr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6956553" y="5169351"/>
              <a:ext cx="42801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 sz="12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1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911773" y="1434348"/>
            <a:ext cx="10866255" cy="195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บทเรียนให้กับนักเรียนของคุณโดยการถามเกี่ยวกับความรู้ของพวกเขาเกี่ยวกับสิ่งที่สามารถรีไซเคิลได้และไม่ได้ และทำแบบฝึกหัดก่อนเข้าสู่บทเรียน แสดงสไลด์ “ได้/ไม่ได้” หรือปริ๊นท์เอกสารประกอบคำบรรยายเพื่อใช้อ้างอิง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ชวนนักเรียนพูดคุยเกี่ยวกับพื้นฐานของการรีไซเคิล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นักเรียนทำการรีไซเคิลหรือเปล่า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อะไรบ้างที่เอามารีไซเคิลไม่ได้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ขอให้พวกเขายกตัวอย่างขสิ่งของที่รีไซเคิลได้และไม่ได้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413972" y="4074312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60335" y="4074312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4919" y="4054260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911773" y="4045244"/>
            <a:ext cx="10866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แนะนำแนวคิดของการรั่วไหลของขยะและพูดคุยเกี่ยวกับวิธีการที่ขยะสามารถไหลเข้าสู่มหาสมุทร แม้ว่าเราจะไม่ได้อาศัยอยู่ใกล้มหาสมุทรก็ตาม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แสดงสไลด์อธิบายวิธีการที่ขยะไหลเข้าสู่มหาสมุทรของเราจากบนบก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413972" y="50995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360335" y="50995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404919" y="50795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911773" y="5041938"/>
            <a:ext cx="10866255" cy="9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บอกนักเรียนว่าพวกเขาจะได้สร้างซุปเปอร์ฮีโร่ “ฮีโร่ผู้พิชิตขยะ” และบอร์ดโปสเตอร์ PSA (ประกาศบริการสาธารณะ) เพื่อแขวนที่โรงเรียน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แบ่งนักเรียนเป็นกลุ่มหรือให้ทำงานเดี่ยว เพื่อออกแบบข้อความ PSA (ประกาศบริการสาธารณะ) ของโรงเรียน เพื่อสร้างแรงบันดาลใจและกระตุ้นให้ผู้คนรีไซเคิลที่โรงเรียน</a:t>
            </a:r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6"/>
          <p:cNvGrpSpPr/>
          <p:nvPr/>
        </p:nvGrpSpPr>
        <p:grpSpPr>
          <a:xfrm>
            <a:off x="1480707" y="5036833"/>
            <a:ext cx="3105300" cy="740486"/>
            <a:chOff x="1058928" y="327691"/>
            <a:chExt cx="3105300" cy="740486"/>
          </a:xfrm>
        </p:grpSpPr>
        <p:sp>
          <p:nvSpPr>
            <p:cNvPr id="179" name="Google Shape;179;p6"/>
            <p:cNvSpPr/>
            <p:nvPr/>
          </p:nvSpPr>
          <p:spPr>
            <a:xfrm>
              <a:off x="1058928" y="332877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527338" y="327691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th-TH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ได้</a:t>
              </a:r>
              <a:endParaRPr/>
            </a:p>
          </p:txBody>
        </p:sp>
      </p:grpSp>
      <p:grpSp>
        <p:nvGrpSpPr>
          <p:cNvPr id="181" name="Google Shape;181;p6"/>
          <p:cNvGrpSpPr/>
          <p:nvPr/>
        </p:nvGrpSpPr>
        <p:grpSpPr>
          <a:xfrm>
            <a:off x="7606116" y="5001675"/>
            <a:ext cx="3105300" cy="736548"/>
            <a:chOff x="7983908" y="313974"/>
            <a:chExt cx="3105300" cy="736548"/>
          </a:xfrm>
        </p:grpSpPr>
        <p:sp>
          <p:nvSpPr>
            <p:cNvPr id="182" name="Google Shape;182;p6"/>
            <p:cNvSpPr/>
            <p:nvPr/>
          </p:nvSpPr>
          <p:spPr>
            <a:xfrm>
              <a:off x="7983908" y="313974"/>
              <a:ext cx="3105300" cy="7353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8362595" y="342522"/>
              <a:ext cx="2347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th-TH" sz="4000" b="1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ไม่ได้</a:t>
              </a:r>
              <a:endParaRPr/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161900" y="81404"/>
            <a:ext cx="1489800" cy="1946546"/>
            <a:chOff x="864983" y="1746170"/>
            <a:chExt cx="1489800" cy="1946546"/>
          </a:xfrm>
        </p:grpSpPr>
        <p:pic>
          <p:nvPicPr>
            <p:cNvPr id="185" name="Google Shape;185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9" cy="150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6"/>
            <p:cNvSpPr/>
            <p:nvPr/>
          </p:nvSpPr>
          <p:spPr>
            <a:xfrm>
              <a:off x="864983" y="3255616"/>
              <a:ext cx="14898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ขวดโหลแก้ว</a:t>
              </a:r>
              <a:endParaRPr sz="1800"/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1526254" y="119530"/>
            <a:ext cx="2347800" cy="1948536"/>
            <a:chOff x="2948176" y="1768789"/>
            <a:chExt cx="2347800" cy="1948536"/>
          </a:xfrm>
        </p:grpSpPr>
        <p:sp>
          <p:nvSpPr>
            <p:cNvPr id="188" name="Google Shape;188;p6"/>
            <p:cNvSpPr/>
            <p:nvPr/>
          </p:nvSpPr>
          <p:spPr>
            <a:xfrm>
              <a:off x="2948176" y="3255625"/>
              <a:ext cx="234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ขวดพลาสติก PET</a:t>
              </a:r>
              <a:endParaRPr sz="1200"/>
            </a:p>
          </p:txBody>
        </p:sp>
        <p:pic>
          <p:nvPicPr>
            <p:cNvPr id="189" name="Google Shape;189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6"/>
          <p:cNvGrpSpPr/>
          <p:nvPr/>
        </p:nvGrpSpPr>
        <p:grpSpPr>
          <a:xfrm>
            <a:off x="5264423" y="356475"/>
            <a:ext cx="1680674" cy="1711650"/>
            <a:chOff x="3040649" y="4171116"/>
            <a:chExt cx="1934700" cy="1711650"/>
          </a:xfrm>
        </p:grpSpPr>
        <p:sp>
          <p:nvSpPr>
            <p:cNvPr id="191" name="Google Shape;191;p6"/>
            <p:cNvSpPr/>
            <p:nvPr/>
          </p:nvSpPr>
          <p:spPr>
            <a:xfrm>
              <a:off x="3040649" y="5421066"/>
              <a:ext cx="193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กระป๋องโลหะ</a:t>
              </a:r>
              <a:endParaRPr sz="1200"/>
            </a:p>
          </p:txBody>
        </p:sp>
        <p:pic>
          <p:nvPicPr>
            <p:cNvPr id="192" name="Google Shape;192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52103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6"/>
          <p:cNvGrpSpPr/>
          <p:nvPr/>
        </p:nvGrpSpPr>
        <p:grpSpPr>
          <a:xfrm>
            <a:off x="5743257" y="2128285"/>
            <a:ext cx="1958675" cy="1793178"/>
            <a:chOff x="488426" y="4064988"/>
            <a:chExt cx="1958675" cy="1793178"/>
          </a:xfrm>
        </p:grpSpPr>
        <p:sp>
          <p:nvSpPr>
            <p:cNvPr id="194" name="Google Shape;194;p6"/>
            <p:cNvSpPr/>
            <p:nvPr/>
          </p:nvSpPr>
          <p:spPr>
            <a:xfrm>
              <a:off x="671401" y="5421066"/>
              <a:ext cx="17757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th-TH" sz="2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กล่องกระดาษแข็ง</a:t>
              </a:r>
              <a:endParaRPr/>
            </a:p>
          </p:txBody>
        </p:sp>
        <p:pic>
          <p:nvPicPr>
            <p:cNvPr id="195" name="Google Shape;195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6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6"/>
          <p:cNvGrpSpPr/>
          <p:nvPr/>
        </p:nvGrpSpPr>
        <p:grpSpPr>
          <a:xfrm>
            <a:off x="10019127" y="2112411"/>
            <a:ext cx="1766479" cy="1706735"/>
            <a:chOff x="6420868" y="1760417"/>
            <a:chExt cx="1680600" cy="1342195"/>
          </a:xfrm>
        </p:grpSpPr>
        <p:pic>
          <p:nvPicPr>
            <p:cNvPr id="197" name="Google Shape;197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5" cy="1052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6"/>
            <p:cNvSpPr/>
            <p:nvPr/>
          </p:nvSpPr>
          <p:spPr>
            <a:xfrm>
              <a:off x="6420868" y="270001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เปลือกกล้วย</a:t>
              </a:r>
              <a:endParaRPr/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9718318" y="582205"/>
            <a:ext cx="2154025" cy="1530354"/>
            <a:chOff x="8346482" y="1742821"/>
            <a:chExt cx="1680600" cy="1356456"/>
          </a:xfrm>
        </p:grpSpPr>
        <p:sp>
          <p:nvSpPr>
            <p:cNvPr id="200" name="Google Shape;200;p6"/>
            <p:cNvSpPr/>
            <p:nvPr/>
          </p:nvSpPr>
          <p:spPr>
            <a:xfrm>
              <a:off x="8346482" y="2696677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5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ผ้าเช็ดปากที่สกปรก</a:t>
              </a:r>
              <a:endParaRPr sz="1100"/>
            </a:p>
          </p:txBody>
        </p:sp>
        <p:pic>
          <p:nvPicPr>
            <p:cNvPr id="201" name="Google Shape;201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17622" y="1742821"/>
              <a:ext cx="756885" cy="740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6"/>
          <p:cNvGrpSpPr/>
          <p:nvPr/>
        </p:nvGrpSpPr>
        <p:grpSpPr>
          <a:xfrm>
            <a:off x="6623106" y="448831"/>
            <a:ext cx="2037559" cy="1705495"/>
            <a:chOff x="6377570" y="3189531"/>
            <a:chExt cx="1680600" cy="1298040"/>
          </a:xfrm>
        </p:grpSpPr>
        <p:sp>
          <p:nvSpPr>
            <p:cNvPr id="203" name="Google Shape;203;p6"/>
            <p:cNvSpPr/>
            <p:nvPr/>
          </p:nvSpPr>
          <p:spPr>
            <a:xfrm>
              <a:off x="6377570" y="4084971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หลอดไฟ</a:t>
              </a:r>
              <a:endParaRPr/>
            </a:p>
          </p:txBody>
        </p:sp>
        <p:pic>
          <p:nvPicPr>
            <p:cNvPr id="204" name="Google Shape;204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6"/>
          <p:cNvGrpSpPr/>
          <p:nvPr/>
        </p:nvGrpSpPr>
        <p:grpSpPr>
          <a:xfrm>
            <a:off x="8077635" y="200529"/>
            <a:ext cx="2037727" cy="2056055"/>
            <a:chOff x="8347377" y="3061193"/>
            <a:chExt cx="1680600" cy="1441126"/>
          </a:xfrm>
        </p:grpSpPr>
        <p:pic>
          <p:nvPicPr>
            <p:cNvPr id="206" name="Google Shape;206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6">
              <a:off x="8449667" y="3141253"/>
              <a:ext cx="1381506" cy="108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6"/>
            <p:cNvSpPr/>
            <p:nvPr/>
          </p:nvSpPr>
          <p:spPr>
            <a:xfrm>
              <a:off x="8347377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6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กล่องใส่น้ำผลไม้</a:t>
              </a:r>
              <a:endParaRPr sz="1200"/>
            </a:p>
          </p:txBody>
        </p:sp>
      </p:grpSp>
      <p:grpSp>
        <p:nvGrpSpPr>
          <p:cNvPr id="208" name="Google Shape;208;p6"/>
          <p:cNvGrpSpPr/>
          <p:nvPr/>
        </p:nvGrpSpPr>
        <p:grpSpPr>
          <a:xfrm>
            <a:off x="3954057" y="2308469"/>
            <a:ext cx="1680600" cy="1270408"/>
            <a:chOff x="6365330" y="4619518"/>
            <a:chExt cx="1680600" cy="1270408"/>
          </a:xfrm>
        </p:grpSpPr>
        <p:pic>
          <p:nvPicPr>
            <p:cNvPr id="209" name="Google Shape;209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7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6"/>
            <p:cNvSpPr/>
            <p:nvPr/>
          </p:nvSpPr>
          <p:spPr>
            <a:xfrm>
              <a:off x="6365330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ของเล่น</a:t>
              </a: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2134796" y="2157928"/>
            <a:ext cx="1680600" cy="1343602"/>
            <a:chOff x="8327554" y="4546324"/>
            <a:chExt cx="1680600" cy="1343602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1" cy="999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8327554" y="5487326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ถุงพลาสติก</a:t>
              </a:r>
              <a:endParaRPr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37092" y="2073700"/>
            <a:ext cx="1941933" cy="1692384"/>
            <a:chOff x="10237173" y="4571526"/>
            <a:chExt cx="1680600" cy="1343056"/>
          </a:xfrm>
        </p:grpSpPr>
        <p:pic>
          <p:nvPicPr>
            <p:cNvPr id="215" name="Google Shape;215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8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6"/>
            <p:cNvSpPr/>
            <p:nvPr/>
          </p:nvSpPr>
          <p:spPr>
            <a:xfrm>
              <a:off x="10237173" y="5511982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ดินสอ</a:t>
              </a: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3494296" y="469845"/>
            <a:ext cx="1868827" cy="1729998"/>
            <a:chOff x="10256338" y="3269424"/>
            <a:chExt cx="1680600" cy="1232895"/>
          </a:xfrm>
        </p:grpSpPr>
        <p:pic>
          <p:nvPicPr>
            <p:cNvPr id="218" name="Google Shape;218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396392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6"/>
            <p:cNvSpPr/>
            <p:nvPr/>
          </p:nvSpPr>
          <p:spPr>
            <a:xfrm>
              <a:off x="10256338" y="4099719"/>
              <a:ext cx="16806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รองเท้า</a:t>
              </a:r>
              <a:endParaRPr/>
            </a:p>
          </p:txBody>
        </p:sp>
      </p:grpSp>
      <p:sp>
        <p:nvSpPr>
          <p:cNvPr id="220" name="Google Shape;220;p6"/>
          <p:cNvSpPr txBox="1"/>
          <p:nvPr/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</a:rPr>
              <a:t>6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221" name="Google Shape;221;p6"/>
          <p:cNvGrpSpPr/>
          <p:nvPr/>
        </p:nvGrpSpPr>
        <p:grpSpPr>
          <a:xfrm>
            <a:off x="7876728" y="1829351"/>
            <a:ext cx="2154025" cy="2135455"/>
            <a:chOff x="10269241" y="1451979"/>
            <a:chExt cx="1680600" cy="1669498"/>
          </a:xfrm>
        </p:grpSpPr>
        <p:sp>
          <p:nvSpPr>
            <p:cNvPr id="222" name="Google Shape;222;p6"/>
            <p:cNvSpPr/>
            <p:nvPr/>
          </p:nvSpPr>
          <p:spPr>
            <a:xfrm>
              <a:off x="10269241" y="2696677"/>
              <a:ext cx="1680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สายยางสำหรับสวน</a:t>
              </a:r>
              <a:endParaRPr/>
            </a:p>
          </p:txBody>
        </p:sp>
        <p:pic>
          <p:nvPicPr>
            <p:cNvPr id="223" name="Google Shape;223;p6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b="-50"/>
            <a:stretch/>
          </p:blipFill>
          <p:spPr>
            <a:xfrm>
              <a:off x="10402520" y="1451979"/>
              <a:ext cx="1233133" cy="13342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4" name="Google Shape;224;p6"/>
          <p:cNvCxnSpPr>
            <a:stCxn id="186" idx="0"/>
            <a:endCxn id="180" idx="0"/>
          </p:cNvCxnSpPr>
          <p:nvPr/>
        </p:nvCxnSpPr>
        <p:spPr>
          <a:xfrm>
            <a:off x="906800" y="1590850"/>
            <a:ext cx="2216100" cy="3446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6"/>
          <p:cNvCxnSpPr/>
          <p:nvPr/>
        </p:nvCxnSpPr>
        <p:spPr>
          <a:xfrm>
            <a:off x="1685978" y="1824916"/>
            <a:ext cx="1437000" cy="31767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6"/>
          <p:cNvCxnSpPr>
            <a:endCxn id="182" idx="1"/>
          </p:cNvCxnSpPr>
          <p:nvPr/>
        </p:nvCxnSpPr>
        <p:spPr>
          <a:xfrm>
            <a:off x="5011716" y="160372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6"/>
          <p:cNvCxnSpPr>
            <a:stCxn id="191" idx="0"/>
          </p:cNvCxnSpPr>
          <p:nvPr/>
        </p:nvCxnSpPr>
        <p:spPr>
          <a:xfrm flipH="1">
            <a:off x="4067160" y="1606425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6"/>
          <p:cNvCxnSpPr>
            <a:stCxn id="203" idx="0"/>
          </p:cNvCxnSpPr>
          <p:nvPr/>
        </p:nvCxnSpPr>
        <p:spPr>
          <a:xfrm>
            <a:off x="7641886" y="1625350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6"/>
          <p:cNvCxnSpPr/>
          <p:nvPr/>
        </p:nvCxnSpPr>
        <p:spPr>
          <a:xfrm>
            <a:off x="9566122" y="1879230"/>
            <a:ext cx="369300" cy="31575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6"/>
          <p:cNvCxnSpPr/>
          <p:nvPr/>
        </p:nvCxnSpPr>
        <p:spPr>
          <a:xfrm flipH="1">
            <a:off x="9932838" y="1824916"/>
            <a:ext cx="470700" cy="3182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6"/>
          <p:cNvCxnSpPr/>
          <p:nvPr/>
        </p:nvCxnSpPr>
        <p:spPr>
          <a:xfrm flipH="1">
            <a:off x="9932765" y="3335076"/>
            <a:ext cx="970200" cy="1692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6"/>
          <p:cNvCxnSpPr>
            <a:endCxn id="182" idx="0"/>
          </p:cNvCxnSpPr>
          <p:nvPr/>
        </p:nvCxnSpPr>
        <p:spPr>
          <a:xfrm>
            <a:off x="915876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6"/>
          <p:cNvCxnSpPr/>
          <p:nvPr/>
        </p:nvCxnSpPr>
        <p:spPr>
          <a:xfrm flipH="1">
            <a:off x="4519101" y="3766153"/>
            <a:ext cx="1442700" cy="1298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6"/>
          <p:cNvCxnSpPr>
            <a:stCxn id="210" idx="2"/>
            <a:endCxn id="182" idx="1"/>
          </p:cNvCxnSpPr>
          <p:nvPr/>
        </p:nvCxnSpPr>
        <p:spPr>
          <a:xfrm>
            <a:off x="4794357" y="3578877"/>
            <a:ext cx="2811900" cy="179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6"/>
          <p:cNvCxnSpPr>
            <a:endCxn id="182" idx="1"/>
          </p:cNvCxnSpPr>
          <p:nvPr/>
        </p:nvCxnSpPr>
        <p:spPr>
          <a:xfrm>
            <a:off x="2966616" y="348442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6"/>
          <p:cNvCxnSpPr>
            <a:endCxn id="182" idx="1"/>
          </p:cNvCxnSpPr>
          <p:nvPr/>
        </p:nvCxnSpPr>
        <p:spPr>
          <a:xfrm>
            <a:off x="1055016" y="368752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/>
          <p:nvPr/>
        </p:nvSpPr>
        <p:spPr>
          <a:xfrm>
            <a:off x="1148651" y="313974"/>
            <a:ext cx="31053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7983908" y="313974"/>
            <a:ext cx="31053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1527338" y="327691"/>
            <a:ext cx="234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h-TH" sz="40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ได้</a:t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8362597" y="327691"/>
            <a:ext cx="234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h-TH" sz="40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ไม่ได้</a:t>
            </a:r>
            <a:endParaRPr/>
          </a:p>
        </p:txBody>
      </p:sp>
      <p:cxnSp>
        <p:nvCxnSpPr>
          <p:cNvPr id="247" name="Google Shape;247;p7"/>
          <p:cNvCxnSpPr/>
          <p:nvPr/>
        </p:nvCxnSpPr>
        <p:spPr>
          <a:xfrm>
            <a:off x="6159855" y="482968"/>
            <a:ext cx="0" cy="5205600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9" cy="15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/>
          <p:nvPr/>
        </p:nvSpPr>
        <p:spPr>
          <a:xfrm>
            <a:off x="419875" y="3255625"/>
            <a:ext cx="1934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/>
          </a:p>
        </p:txBody>
      </p:sp>
      <p:pic>
        <p:nvPicPr>
          <p:cNvPr id="252" name="Google Shape;25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2132992" y="1824169"/>
            <a:ext cx="795697" cy="71230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/>
          <p:nvPr/>
        </p:nvSpPr>
        <p:spPr>
          <a:xfrm>
            <a:off x="2948175" y="3255625"/>
            <a:ext cx="242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7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4516479" y="1824169"/>
            <a:ext cx="795697" cy="7123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228025" y="5421075"/>
            <a:ext cx="2347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3193049" y="5421066"/>
            <a:ext cx="193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/>
          </a:p>
        </p:txBody>
      </p:sp>
      <p:pic>
        <p:nvPicPr>
          <p:cNvPr id="258" name="Google Shape;25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4516479" y="3989621"/>
            <a:ext cx="795697" cy="71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6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2132992" y="3989621"/>
            <a:ext cx="795697" cy="71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5" cy="10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"/>
          <p:cNvSpPr/>
          <p:nvPr/>
        </p:nvSpPr>
        <p:spPr>
          <a:xfrm>
            <a:off x="6420868" y="2700012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เปลือกกล้วย</a:t>
            </a:r>
            <a:endParaRPr/>
          </a:p>
        </p:txBody>
      </p:sp>
      <p:pic>
        <p:nvPicPr>
          <p:cNvPr id="264" name="Google Shape;264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58887" y="1760417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/>
          <p:nvPr/>
        </p:nvSpPr>
        <p:spPr>
          <a:xfrm>
            <a:off x="8194075" y="2696675"/>
            <a:ext cx="205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ผ้าเช็ดปากที่สกปรก</a:t>
            </a:r>
            <a:endParaRPr sz="1200"/>
          </a:p>
        </p:txBody>
      </p:sp>
      <p:pic>
        <p:nvPicPr>
          <p:cNvPr id="266" name="Google Shape;266;p7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84501" y="1757082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"/>
          <p:cNvSpPr/>
          <p:nvPr/>
        </p:nvSpPr>
        <p:spPr>
          <a:xfrm>
            <a:off x="6377570" y="4084971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หลอดไฟ</a:t>
            </a:r>
            <a:endParaRPr/>
          </a:p>
        </p:txBody>
      </p:sp>
      <p:pic>
        <p:nvPicPr>
          <p:cNvPr id="269" name="Google Shape;269;p7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59833" y="3145376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6">
            <a:off x="8449667" y="3141253"/>
            <a:ext cx="1381506" cy="108739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7"/>
          <p:cNvSpPr/>
          <p:nvPr/>
        </p:nvSpPr>
        <p:spPr>
          <a:xfrm>
            <a:off x="8347377" y="4099719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กล่องใส่น้ำผลไม้</a:t>
            </a:r>
            <a:endParaRPr sz="1200"/>
          </a:p>
        </p:txBody>
      </p:sp>
      <p:pic>
        <p:nvPicPr>
          <p:cNvPr id="273" name="Google Shape;27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85396" y="3160124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7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"/>
          <p:cNvSpPr/>
          <p:nvPr/>
        </p:nvSpPr>
        <p:spPr>
          <a:xfrm>
            <a:off x="6365330" y="5487326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ของเล่น</a:t>
            </a:r>
            <a:endParaRPr/>
          </a:p>
        </p:txBody>
      </p:sp>
      <p:pic>
        <p:nvPicPr>
          <p:cNvPr id="276" name="Google Shape;276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47593" y="4547731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1" cy="9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8327554" y="5487326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/>
          </a:p>
        </p:txBody>
      </p:sp>
      <p:pic>
        <p:nvPicPr>
          <p:cNvPr id="279" name="Google Shape;279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65573" y="4547731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8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7"/>
          <p:cNvSpPr/>
          <p:nvPr/>
        </p:nvSpPr>
        <p:spPr>
          <a:xfrm>
            <a:off x="10237173" y="5511982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ดินสอ</a:t>
            </a:r>
            <a:endParaRPr/>
          </a:p>
        </p:txBody>
      </p:sp>
      <p:pic>
        <p:nvPicPr>
          <p:cNvPr id="282" name="Google Shape;282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34184" y="4572387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"/>
          <p:cNvSpPr/>
          <p:nvPr/>
        </p:nvSpPr>
        <p:spPr>
          <a:xfrm>
            <a:off x="10256338" y="4099719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รองเท้า</a:t>
            </a:r>
            <a:endParaRPr/>
          </a:p>
        </p:txBody>
      </p:sp>
      <p:pic>
        <p:nvPicPr>
          <p:cNvPr id="285" name="Google Shape;285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53349" y="3160124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"/>
          <p:cNvSpPr txBox="1"/>
          <p:nvPr/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10044625" y="2696675"/>
            <a:ext cx="2057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สายยางสำหรับสวน</a:t>
            </a:r>
            <a:endParaRPr sz="1200"/>
          </a:p>
        </p:txBody>
      </p:sp>
      <p:pic>
        <p:nvPicPr>
          <p:cNvPr id="288" name="Google Shape;288;p7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b="-50"/>
          <a:stretch/>
        </p:blipFill>
        <p:spPr>
          <a:xfrm>
            <a:off x="10402520" y="1451979"/>
            <a:ext cx="1233133" cy="133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66252" y="1757082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2;p4">
            <a:extLst>
              <a:ext uri="{FF2B5EF4-FFF2-40B4-BE49-F238E27FC236}">
                <a16:creationId xmlns:a16="http://schemas.microsoft.com/office/drawing/2014/main" id="{C4FA2807-251C-F017-AD29-4F7916F4CBC7}"/>
              </a:ext>
            </a:extLst>
          </p:cNvPr>
          <p:cNvSpPr/>
          <p:nvPr/>
        </p:nvSpPr>
        <p:spPr>
          <a:xfrm>
            <a:off x="556348" y="1144746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29C7F7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ได้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63;p4">
            <a:extLst>
              <a:ext uri="{FF2B5EF4-FFF2-40B4-BE49-F238E27FC236}">
                <a16:creationId xmlns:a16="http://schemas.microsoft.com/office/drawing/2014/main" id="{BD3C06FD-5CAC-5A77-218F-BBEFCE145467}"/>
              </a:ext>
            </a:extLst>
          </p:cNvPr>
          <p:cNvSpPr/>
          <p:nvPr/>
        </p:nvSpPr>
        <p:spPr>
          <a:xfrm>
            <a:off x="7302314" y="1144745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AC69D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: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ขยะในมหาสมุทร </a:t>
            </a:r>
            <a:endParaRPr/>
          </a:p>
        </p:txBody>
      </p:sp>
      <p:pic>
        <p:nvPicPr>
          <p:cNvPr id="296" name="Google Shape;296;p8" descr="A picture containing outdoor, sky, water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77" y="1314362"/>
            <a:ext cx="4381332" cy="418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 descr="A person surfing on a wav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8836" y="1314361"/>
            <a:ext cx="6671466" cy="418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 descr="Map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98" y="876319"/>
            <a:ext cx="11436871" cy="50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 descr="A picture containing outdoor, sky, ground, wa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6749" y="876319"/>
            <a:ext cx="6279937" cy="50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 descr="A picture containing aircraft, airplan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8613" y="2097156"/>
            <a:ext cx="30480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/>
          <p:nvPr/>
        </p:nvSpPr>
        <p:spPr>
          <a:xfrm>
            <a:off x="996675" y="5303675"/>
            <a:ext cx="11195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เกือบ</a:t>
            </a:r>
            <a:r>
              <a:rPr lang="th-TH" sz="23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ครึ่งหนึ่ง</a:t>
            </a:r>
            <a:r>
              <a:rPr lang="th-TH" sz="2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ของเต่าที่อาศัยอยู่ในโลกได้กินขยะพลาสติก</a:t>
            </a:r>
            <a:r>
              <a:rPr lang="th-TH" sz="3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homa"/>
              <a:buNone/>
            </a:pPr>
            <a:endParaRPr sz="3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8" name="Google Shape;308;p9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025" y="-15875"/>
            <a:ext cx="9063200" cy="21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/>
          <p:nvPr/>
        </p:nvSpPr>
        <p:spPr>
          <a:xfrm>
            <a:off x="2849250" y="363275"/>
            <a:ext cx="7046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สัตว์น้ำเผลอกินขยะในมหาสมุทรเข้าไปเยอะแค่ไหน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0" name="Google Shape;31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800" y="1894325"/>
            <a:ext cx="6371525" cy="30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3382</Words>
  <Application>Microsoft Office PowerPoint</Application>
  <PresentationFormat>Widescreen</PresentationFormat>
  <Paragraphs>338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Tahoma</vt:lpstr>
      <vt:lpstr>Arial</vt:lpstr>
      <vt:lpstr>Noto Sans Symbols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2</cp:revision>
  <dcterms:created xsi:type="dcterms:W3CDTF">2022-01-20T09:13:45Z</dcterms:created>
  <dcterms:modified xsi:type="dcterms:W3CDTF">2022-12-26T07:56:15Z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14736402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