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uahac23ycp716C6cH1r3Vv626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9" autoAdjust="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ขยะที่สะสมในมหาสมุทรและชายหาดของเราได้กลายเป็นวิกฤติโลกไปแล้ว ขยะนับแสนตันสามารถพบได้ในกระแสน้ำวนในมหาสมุทร ในอัตราที่เป็นอยู่ในปัจจุบัน คาดว่าปริมาณขยะจะมีมากกว่าปลาทั้งหมดในทะเลภายในปี 2050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มลพิษมีผลโดยตรงและรุนแรงต่อสัตว์ป่า นกทะเล เต่าทะเล แมวน้ำ และสัตว์เลี้ยงลูกด้วยนมทางทะเลหลายพันตัวถูกฆ่าในแต่ละปีจากการกินขยะหรือเข้าไปติดอยู่ในกองขยะ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1: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ยะในมหาสมุทรมีเยอะมากถึงขั้นเกิดการสะสมตัวอยู่ตามแนวชายฝั่งและสะสมตัวเป็นแพขยะยักษ์กลางมหาสมุทร แพขยะแปซิฟิกใต้ที่เห็นตรงบริเวณที่เป็นสีแดง เป็นจุดที่ขยะสะสมตัวมากที่สุดในโลก มีขนาด 2 เท่าของรัฐเท็กซัสในอเมริกา นี่เป็นผลมาจากการที่มนุษย์สร้างขยะที่เข้าไปในมหาสมุทรและถูกกระแสน้ำพัดพาขยะเป็นวงวนกลางมหาสมุทร 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2: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มีขยะประมาณ 80,000 ตันในแพขยะแห่งนี้ ซึ่งมีน้ำหนักเทียบเท่ากับ ...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3: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เครื่องบินเจ็ท 500 ลำ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ทำไมถึงมีขยะมากมายในมหาสมุทรของเรา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นักเรียนคิดอย่างไรกับแพขยะแปซิฟิก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4" name="Google Shape;3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เนื่องจากมีขยะจำนวนมากที่รั่วไหลเข้าไปในมหาสมุทร คิดว่าสัตว์น้ำเผลอกินขยะเข้าไปเยอะแค่ไหน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1: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ผลการวิจัยชี้ให้เห็นว่า</a:t>
            </a: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เกือบครึ่งหนึ่งของเต่าที่อาศัยอยู่ในโลกได้กินขยะที่เกิดจากมนุษย์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คลิก 2: 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รูปเต่าทะเลปรากฏ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ทำไมเต่าทะเลและสัตว์ทะเลอื่น ๆ จึงกินขยะ?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เหตุผลง่าย ๆ คือ: ถุงพลาสติกที่ลอยอยู่บนน้ำอาจดูคล้ายกับแมงกะพรุน สาหร่าย หรืออย่างอื่นที่เป็นอาหารหลักของเต่าทะเล เต่าทะเลทุกสายพันธุ์มีความเสี่ยงจากขยะในมหาสมุทร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6" name="Google Shape;3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เรามาดูคำแนะนำในการรีไซเคิลเพิ่มเติมกัน ขวดพลาสติก PET เอามารีไซเคิลได้ทั้งหมด จะมีรูปสามเหลี่ยมที่เป็นรูป 3 ลูกศรและมี #1 อยู่ด้านในรูปสามเหลี่ยม หมายเลขนี้เป็นการแจ้งให้ทราบว่าควรนำขวดนี้ไปรีไซเคิล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บริษัทรีไซเคิลในแต่ละพื้นที่จะมีกฎเกณฑ์เกี่ยวกับสิ่งที่เขาสามารถและไม่สามารถรับมารีไซเคิลได้ ขึ้นอยู่กับสถานที่ที่อาศัยอยู่ ให้นักเรียนตรวจสอบกับชุมชนในพื้นที่เกี่ยวกับสิ่งที่สามารถรีไซเคิลได้ เพราะถ้าไม่รู้ว่าอะไรที่รีไซเคิลได้บ้าง อาจทำให้เกิดการปนเปื้อนของที่อาจรีไซเคิลได้อื่น ๆ ทำให้ของทั้งหมดไม่สามารถเข้าสู่ระบบได้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เคยเห็น #1 ที่ด้านล่างของขวดไหม ถ้าเคย นักเรียนทำอะไรกับมันบ้าง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7" name="Google Shape;39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อะไรเป็นเหตุผลหลักที่ทำให้ของที่รีไซเคิลได้บางอย่าง เกิดการปนเปื้อน และไม่สามารถรับไปรีไซเคิลได้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การทิ้งเศษอาหารหรือของที่รีไซเคิลได้ เช่น กล่องพิซซ่าที่เลอะน้ำมันและมีชีสเหลืออยู่ข้างใน ลงในถังขยะรีไซเคิล ทำให้สิ่งของอื่น ๆ ปนเปื้อน และไม่สามารถรีไซเคิลได้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7" name="Google Shape;41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th-TH" b="1"/>
              <a:t>(Slide duration: 3 minutes)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สำหรับกิจกรรมในชั้นเรียน พวกเขาจะได้สร้างเรื่องราวสำหรับฮีโร่ผู้พิชิตขยะของพวกเขา พวกเขาจะได้ใช้เกร็ดน่ารู้และคำแนะนำในการรีไซเคิลเพื่อประกอบเรื่องราวของพวกเขา กระตุ้นให้พวกเขาใช้เรื่องราวของตนเองเพื่อสร้างแรงบันดาลใจให้นักเรียนคนอื่น ๆ มารีไซเคิล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5" name="Google Shape;4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บอกนักเรียนว่าพวกเขาจะนำข้อมูลที่ได้เรียนรู้มาเพื่อสร้างเรื่องราว “ฮีโร่ผู้พิชิตขยะ” ที่มีข้อความหลักที่จะสื่อสารเพื่อเป็นแรงบันดาลใจให้ผู้อื่นเปลี่ยนแปลงพฤติกรรมของพวกเขา มี 4 องค์ประกอบหลักในการออกแบบเรื่องราวที่จะต้องคำนึงถึง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ฉาก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ระบุตัวละคร สถานที่ ช่วงเวลา และรายละเอียดอื่น ๆ เพื่อแนะนำเรื่องราวเพื่อให้บริบทแก่ผู้อ่าน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บทสนทนา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จะเป็นการสนทนาระหว่างตัวละคร และนักเรียนสามารถระบุได้ว่าพวกเขาจะพูดอะไรและเมื่อไรโดยใช้เครื่องหมายคำพูด ตัวอย่าง: "ผมชอบรีไซเคิล" ไบรอันพูด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ตัวละคร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มีใครอยู่ในเรื่องราวของนักเรียนบ้าง ตัวละครหลักของนักเรียนจะเป็น “ฮีโร่ผู้พิชิตขยะ” แต่บางทีอาจมีตัวร้ายที่ต้องการหยุดการรีไซเคิล หรือผู้ช่วยเหมือนแบทแมนกับโรบิน เพื่อช่วยรักษาโลกไว้ สร้างตัวละครสองสามตัวเพื่อทำให้เรื่องราวน่าสนใจมากขึ้น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ข้อความหลัก: 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ไม่จำเป็นต้องใช้ข้อความที่ซับซ้อน ควรพยายามสื่อสารอย่างง่าย ๆ แต่ให้สนับสนุนข้อความหลักด้วยข้อเท็จจริงและสถิติที่ทำให้ข้อความมีพลังมากขึ้น ตัวอย่าง: เก็บพลาสติกให้พ้นจากมหาสมุทรโดยการรีไซเคิลที่เหมาะสม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ชื่อเรื่อง</a:t>
            </a: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: ทำการค้นคว้าชื่อภาพยนตร์ซูเปอร์ฮีโร่ที่เคยดู ทำให้สั้นแต่ติดหู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4" name="Google Shape;47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แผนที่ความคิด เป็นแบบฝึกหัดที่ดีในการเริ่มต้นจัดระเบียบความคิด จะเกิดอะไรขึ้นในเรื่องราวของนักเรียน มีใครอยู่ในเรื่องราวของนักเรียนบ้าง จุดสูงสุดหรือจุดหักมุมของเรื่อง คืออะไร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ให้นักเรียนสร้างแผนที่ความคิดบนกระดาษเปล่า ตรงกลางของแผนที่ความคิด ให้เขียนข้อความหลัก แล้วสร้างเรื่องราวโดยใช้ธีมหลักนี้ การทำแบบนี้จะช่วยให้นักเรียนไม่หลงประเด็น และทำให้แน่ใจว่าผู้อ่านจะเข้าใจข้อความของนักเรียน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4" name="Google Shape;49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ให้ลองเขียนเหตุการณ์หลัก ๆ ที่จะเกิดขึ้น โดยดูจากแผนที่ความคิด  อ่านสไลด์ตัวอย่างนี้เพื่อช่วยให้ได้แนวคิดเกี่ยวกับเหตุการณ์ในเรื่องราวของนักเรียน ตรวจสอบให้แน่ใจอีกครั้งว่าเหตุการณ์ต่าง ๆ นำไปสู่การสนับสนุนข้อความหลัก และสร้างแรงบันดาลใจให้กับผู้อ่าน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7" name="Google Shape;51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ถ้าอยากให้ข้อความสร้างแรงบันดาลใจให้ผู้อื่นลงมือปฏิบัติ นักเรียนต้องชักจูงให้พวกเขาเชื่อ แล้วจะทำอย่างไรล่ะ ต่อไปนี้คือเทคนิค 4 ข้อที่เราสามารถใช้ในการเขียนเรื่องราวเพื่อพยายามโน้มน้าวให้ผู้อ่านลงมือปฏิบัติ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0" name="Google Shape;55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2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พวกเขาจะได้รับเอกสารที่ใช้ในการวางแผนเรื่องราว และจะเริ่มกำหนดแง่มุมที่สำคัญของเรื่องราว ให้พวกเขากรอกข้อมูลในแต่ละส่วน โดยเริ่มจากข้อความหลัก และสร้างเรื่องราวประกอบข้อความนั้น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3" name="Google Shape;57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ขั้นตอนสุดท้าย นักเรียนจะได้สร้างฉากแต่ละฉากของเรื่องราวโดยใช้สตอรี่บอร์ด สตอรี่บอร์ด คือ เครื่องมือที่จะช่วยให้เห็นลำดับของเรื่องราว โดยใช้ทั้งภาพและกล่องข้อความด้านล่างเพื่อออกแบบฉากและบทสนทนา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นักเรียนอาจต้องใช้แบบฟอร์มสตอรี่บอร์ดประมาณ 4 หรือ 5 แบบฟอร์ม ดังนั้นจึงควรเตรียมไว้ให้พอ อาจให้ทำเป็นกลุ่มหรือเดี่ยว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เพิ่มเติมจากบทเรียน: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ให้นักเรียนใช้สตอรี่บอร์ดที่ทำเสร็จแล้วเพื่อเขียนเรื่องราวของตนเอง ให้นักเรียนอ่านออกเสียงเรื่องราวของตนเองให้เพื่อน ๆ ในชั้นเรียนฟัง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5" name="Google Shape;60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แบบฝึกหัดก่อนเข้าสู่บทเรียน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มีใครเคยได้ยินการรีเซเคิลบ้าง ถ้าเคย ช่วยบอกเพื่อน ๆ หน่อยว่ารู้อะไรมาบ้าง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การรีไซเคิลคือกระบวนการในการเก็บและแปรรูปวัสดุที่อาจถูกทิ้งเป็นขยะ โดยเปลี่ยนให้เป็นผลิตภัณฑ์ใหม่ การรีไซเคิลเป็นประโยชน์ต่อชุมชนและสิ่งแวดล้อม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ให้อ่านรูปจากซ้ายไปขวาโดยเริ่มจากแถวบนสุด เพื่อทดสอบความรู้นักเรียนเกี่ยวกับสิ่งที่รีไซเคิลได้ และรีไซเคิลไม่ได้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ลำดับของภาพที่จะปรากฏขึ้นเมื่อคลิกแต่ละครั้ง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1: ขวดโหลแก้ว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2: ขวดพลาสติก PET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3: รองเท้า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4: กระป๋องโลหะ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5: หลอดไฟ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6: กล่องใส่น้ำผลไม้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7: ผ้าเช็ดปากที่สกปรก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8: ดินสอ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9: ถุงพลาสติก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10: ของเล่น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11: กล่องกระดาษแข็ง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12: สายยางสำหรับสวน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คลิก 13: เปลือกกล้วย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dirty="0">
                <a:latin typeface="Tahoma"/>
                <a:ea typeface="Tahoma"/>
                <a:cs typeface="Tahoma"/>
                <a:sym typeface="Tahoma"/>
              </a:rPr>
              <a:t>แจกหรือแสดงสไลด์ “ได้/ไม่ได้” – มีเอกสาร PDF ประกอบคำบรรยายที่สามารถปริ๊นท์แจกนักเรียน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พูดคุยถึงสิ่งที่รีไซเคิลได้และไม่ได้ โดยพิจารณาจากสิ่งของในเอกสารที่แจก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นักเรียนจัดการกับขยะที่บ้านอย่างไร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เอาขยะไปไว้ที่ไหน 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th-TH" sz="1800" dirty="0">
                <a:latin typeface="Tahoma"/>
                <a:ea typeface="Tahoma"/>
                <a:cs typeface="Tahoma"/>
                <a:sym typeface="Tahoma"/>
              </a:rPr>
              <a:t>ถ้าเอาขยะของทุกคนมารวมกันเป็นกองใหญ่ จะมีขยะเยอะแค่ไหน มันจะมากเกินไปไหม</a:t>
            </a:r>
            <a:endParaRPr sz="18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วกเขาจะได้สร้างเรื่องราวให้กับฮีโร่ผู้พิชิตขยะของพวกเขาเพื่อสร้างแรงบันดาลใจและบอกให้ผู้อื่นลดขยะในสิ่งแวดล้อม และเพื่อช่วยโลก พวกเขาจะต้องมีข้อความหลักที่จะสื่อสารเพื่อกระตุ้นให้ดำเนินการ เช่น “มาร่วมกันรักษาความสะอาดของท้องทะเลกันเถอะ” ที่ประกอบด้วยข้อเท็จจริงและสถิติที่พวกเขาได้เรียนรู้ในบทเรียนนี้ เช่น “พลาสติก PET เป็นพลาสติกที่มีการรีไซเคิลมากที่สุดในโลก”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พวกเขาจะได้ทำแบบฝึกหัดต่าง ๆ อย่างต่อเนื่อง เพื่อช่วยให้พวกเขาได้คิดเกี่ยวกับเรื่องราวของตัวเองและวิธีสร้างมันขึ้นมาในแบบเดียวกันกับผู้สร้างภาพยนตร์ฮอลลีวูด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ให้พวกเขาจดบันทึกจากสไลด์ที่จะนำเสนอต่อไปนี้ เพื่อให้พวกเขามีข้อเท็จจริงที่น่าสนใจเกี่ยวกับการรีไซเคิลและขยะในสิ่งแวดล้อมเพื่อสนับสนุนเรื่องราวของพวกเขา สไลด์ถัด ๆ ไปจะแนะนำสตอรี่บอร์ดและแบบฝึกหัดการเขียนอื่น ๆ เพื่อช่วยแนะนำพวกเขาในการสร้างเรื่องราวฮีโร่ผู้พิชิตขยะ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6" name="Google Shape;29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ถามนักเรียน: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ดังนั้นเราจะช่วยป้องกันการรั่วไหลของขยะบนบกได้อย่างไรเพื่อป้องกันไม่ให้ขยะและของที่รีไซเคิลได้ไหลลงไปสู่มหาสมุท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เราจะรีไซเคิลอย่างถูกต้องได้อย่างไร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อะไรบ้างที่เอามารีไซเคิลได้ ลองยกตัวอย่างว่ามีอะไรบ้าง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คำตอบ: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ปฏิบัติตาม 3 ขั้นตอนการรีไซเคิล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เราสามารถรีไซเคิลขวดพลาสติก PET (ค้นหา #1 ที่ด้านล่างของขวด) โลหะ กระดาษ และแก้ว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1" name="Google Shape;31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(ความยาวสไลด์: 3-5 นาที)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latin typeface="Tahoma"/>
                <a:ea typeface="Tahoma"/>
                <a:cs typeface="Tahoma"/>
                <a:sym typeface="Tahoma"/>
              </a:rPr>
              <a:t>บอกนักเรียน: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ให้เรียนรู้วิธีการหลีกเลี่ยงความผิดพลาดโดยทั่วไปในการรีไซเคิล รู้ความแตกต่างระหว่างสิ่งที่สามารถรีไซเคิลได้และไม่ได้ และวิธีปฏิบัติที่เหมาะสมเพื่อให้การรีไซเคิลสะอาดและง่าย นักเรียนสามารถสร้างความแตกต่างได้อย่างแท้จริง โดยใช้คำแนะนำและวิธีปฏิบัติที่เหมาะสมเหล่านี้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ให้แยกสิ่งของที่มีหลายชั้น เช่น ฉลากบนบรรจุภัณฑ์อาหารบางอย่าง หรือฉลากบนขวด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อย่าให้มีของเหลวมากกว่าหนึ่งช้อนชาในถังขยะรีไซเคิล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อย่ารีไซเคิลถ้าถังขยะรีไซเคิลนั้นมีกลิ่นเหม็น เพราะมีความเป็นไปได้สูงที่จะมีเศษอาหารเน่าเสียหรือของเหลวอยู่ข้างใน ทำให้ถังเกิดการปนเปื้อน 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ถ้าสามารถจิ้มนิ้วทะลุพลาสติกได้ แสดงว่าพลาสติกนั้นไม่สามารถรีไซเคิลได้ เช่น ถุงพลาสติก หรือฟิล์มห่ออาหาร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AutoNum type="arabicPeriod"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สิ่งของที่มีขนาดเล็กกว่าบัตรประชาชนไม่ควรนำไปรีไซเคิล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latin typeface="Tahoma"/>
                <a:ea typeface="Tahoma"/>
                <a:cs typeface="Tahoma"/>
                <a:sym typeface="Tahoma"/>
              </a:rPr>
              <a:t> 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2" name="Google Shape;34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5057-F850-08E4-F631-8F877F1CB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47D41-F6DA-C723-5DDF-28EA774F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CA62-C99A-6DA4-BB31-33AFA26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F5A2-2824-C260-D7C1-FAFC79EB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3A72-4C7E-C2D6-2A6D-411E59FD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5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4D98-37C9-B03E-C64B-291DD171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DCEF4-073B-C39B-07BF-DD05C974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3F440-9FB7-13CF-CC6B-98C07D28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F340-F25D-8661-B713-27C0A8DC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F7A76-BD47-1435-7681-6FBAAF36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01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6323-9B9F-09EC-6F31-51F0FAD0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0EBF-5FF5-5C9A-6FDD-680AAA75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A744-3EAC-DECE-C6FA-27EE56F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8989-5B52-9456-1407-81F6C213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3187C-31DF-4473-CCFE-99EB951B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0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97E9-47B1-56B0-3142-671DDA66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ECBD-BA0A-1E58-03CC-47D01BED8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4EAAA-8337-8B6F-5622-889D6A8C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33A8-FAEA-7D99-A2C8-69D43EB7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1487F-F7B2-7F84-740F-E4A80021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06E1-96F1-AEA8-0EE7-CDF80AC4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4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C25F-72AF-C6FD-11E0-1991B8C9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C426-1049-E5E9-9336-A63DECEB4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DDC10-0BDA-163F-BEA8-5F0C784B4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6C42F-939B-1A9A-F634-762C6564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C97F0-1538-AA68-8A5D-998186FB1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EA7E93-768B-1D0B-DA62-9F7A57CC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95F44-24A6-7A32-916F-507FEF95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E17B9-0633-3330-431E-464D2157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2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DED5-B2DD-96B5-E515-FE2077FC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24198-16B4-5FB0-022B-DA47D103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11C7D-B5F7-E1FF-7865-CA43C7A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CA28E-E136-4866-97CA-B10BE1E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17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B48DE-6226-45B8-CADC-82376405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5638B-128F-959B-BA71-EA7BC490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95345-A4EC-62EF-B43F-5CAAEF36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54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4736-8D50-37B3-A421-CFA699B1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8DAB-7A77-06F3-D578-F23DB3E0D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5E1EF-09C1-93E4-1A94-3C557C816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431A3-0B69-ABB6-E1DF-14C4D532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FCAC-FA1D-E18F-D93F-A163A30B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DDE40-D6AD-42AB-E0D7-DF5A36DA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1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581E2-0D9E-21CF-AC80-A23C0BCB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245AF-99EB-1F18-1DE5-45D53957B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D658-F6E6-4BE4-08E4-5167EFEB9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EE0EF-1BC8-9829-CC95-B15E4684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E78D2-F774-1A75-D642-E10A95C7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1094E-70D1-D60B-E9A8-CFD00D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14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7D61-EC27-67C1-0793-579C812D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14904-FD9D-D13E-97A7-76EA4E123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5672-60DF-972A-FF64-603EF0B6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8994-24F1-E46E-ACE7-9F619722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3EFC-D096-27DE-DB00-18B6F349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95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4BA74-2441-5193-E0BA-F70C4060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6304F-97D9-058B-2AA6-286A28757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E22E-C4D8-F7A9-D307-7E9CC63D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DFCD-7983-E5B6-3862-CD601AE9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30169-661A-B9A2-96D2-5F20AE86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7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EE1A5-2FD3-0846-AE9C-F9A3EAB6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67301-0465-C365-F95C-FB04D95E4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FD42-BEFE-2B67-BB45-7B070EB8E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A3259-D5F8-4BD2-9DED-11BB5A299992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F480-2DAB-2AEB-A763-AF6B5CFFA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7794-0476-85F9-524B-3398C90C9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FB64-2C18-4F8E-BE5B-40147C00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1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25.png"/><Relationship Id="rId9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46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23.jp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8.jpg"/><Relationship Id="rId5" Type="http://schemas.openxmlformats.org/officeDocument/2006/relationships/image" Target="../media/image8.png"/><Relationship Id="rId10" Type="http://schemas.openxmlformats.org/officeDocument/2006/relationships/image" Target="../media/image27.jpg"/><Relationship Id="rId4" Type="http://schemas.openxmlformats.org/officeDocument/2006/relationships/image" Target="../media/image2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5A4BB4F-03CC-0B74-F7A7-B751D1749B14}"/>
              </a:ext>
            </a:extLst>
          </p:cNvPr>
          <p:cNvGrpSpPr/>
          <p:nvPr/>
        </p:nvGrpSpPr>
        <p:grpSpPr>
          <a:xfrm>
            <a:off x="0" y="0"/>
            <a:ext cx="12208895" cy="6858000"/>
            <a:chOff x="0" y="0"/>
            <a:chExt cx="12208895" cy="6858000"/>
          </a:xfrm>
        </p:grpSpPr>
        <p:pic>
          <p:nvPicPr>
            <p:cNvPr id="2" name="Picture 1" descr="A card with a cartoon character on it&#10;&#10;Description automatically generated with low confidence">
              <a:extLst>
                <a:ext uri="{FF2B5EF4-FFF2-40B4-BE49-F238E27FC236}">
                  <a16:creationId xmlns:a16="http://schemas.microsoft.com/office/drawing/2014/main" id="{67B70064-5E2D-8C7D-C868-4AF8F58E6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05" t="13197" r="9109" b="19319"/>
            <a:stretch/>
          </p:blipFill>
          <p:spPr>
            <a:xfrm>
              <a:off x="0" y="0"/>
              <a:ext cx="12208895" cy="685800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C43F20-0894-998E-F310-1273A43E67D8}"/>
                </a:ext>
              </a:extLst>
            </p:cNvPr>
            <p:cNvGrpSpPr/>
            <p:nvPr/>
          </p:nvGrpSpPr>
          <p:grpSpPr>
            <a:xfrm>
              <a:off x="2937122" y="5352258"/>
              <a:ext cx="6317755" cy="1169551"/>
              <a:chOff x="2937122" y="5352258"/>
              <a:chExt cx="6317755" cy="116955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3DEBC1-F21B-2C71-C171-30774AE1F53F}"/>
                  </a:ext>
                </a:extLst>
              </p:cNvPr>
              <p:cNvSpPr txBox="1"/>
              <p:nvPr/>
            </p:nvSpPr>
            <p:spPr>
              <a:xfrm>
                <a:off x="2937122" y="5352258"/>
                <a:ext cx="631775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เรื่องราวของฮีโร่ผู้พิชิตขยะ</a:t>
                </a:r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AFFA7D-B562-E8C0-52A3-683F70BC96F4}"/>
                  </a:ext>
                </a:extLst>
              </p:cNvPr>
              <p:cNvSpPr txBox="1"/>
              <p:nvPr/>
            </p:nvSpPr>
            <p:spPr>
              <a:xfrm>
                <a:off x="4186179" y="6060144"/>
                <a:ext cx="41735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ระดับที่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3: </a:t>
                </a:r>
                <a:r>
                  <a:rPr kumimoji="0" lang="th-TH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บทเรียนขั้นกลาง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968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610921"/>
            <a:ext cx="9291874" cy="79697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0"/>
          <p:cNvSpPr txBox="1"/>
          <p:nvPr/>
        </p:nvSpPr>
        <p:spPr>
          <a:xfrm>
            <a:off x="-326263" y="177851"/>
            <a:ext cx="12844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อะไรคือข้อความจากฮีโร่ผู้พิชิตขยะของนักเรียนที่จะบอกให้รู้และสร้างแรงบันดาลใจ</a:t>
            </a:r>
            <a:endParaRPr sz="700"/>
          </a:p>
        </p:txBody>
      </p:sp>
      <p:sp>
        <p:nvSpPr>
          <p:cNvPr id="347" name="Google Shape;347;p10"/>
          <p:cNvSpPr/>
          <p:nvPr/>
        </p:nvSpPr>
        <p:spPr>
          <a:xfrm>
            <a:off x="493303" y="4056802"/>
            <a:ext cx="1815152" cy="1815152"/>
          </a:xfrm>
          <a:prstGeom prst="ellipse">
            <a:avLst/>
          </a:prstGeom>
          <a:solidFill>
            <a:srgbClr val="3AC69D">
              <a:alpha val="2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8" name="Google Shape;348;p10" descr="A picture containing container, bin, dar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-13" b="18"/>
          <a:stretch/>
        </p:blipFill>
        <p:spPr>
          <a:xfrm>
            <a:off x="928799" y="4147218"/>
            <a:ext cx="944159" cy="163431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0"/>
          <p:cNvSpPr/>
          <p:nvPr/>
        </p:nvSpPr>
        <p:spPr>
          <a:xfrm>
            <a:off x="4454277" y="4056802"/>
            <a:ext cx="1815152" cy="1815152"/>
          </a:xfrm>
          <a:prstGeom prst="ellipse">
            <a:avLst/>
          </a:prstGeom>
          <a:solidFill>
            <a:srgbClr val="3AC69D">
              <a:alpha val="2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0" name="Google Shape;350;p10"/>
          <p:cNvSpPr/>
          <p:nvPr/>
        </p:nvSpPr>
        <p:spPr>
          <a:xfrm>
            <a:off x="2301825" y="4449700"/>
            <a:ext cx="19950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ถ้าถังรีไซเคิลมีกลิ่น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เหม็นแสดงว่ามีการ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ปนเปื้อน</a:t>
            </a:r>
            <a:endParaRPr/>
          </a:p>
        </p:txBody>
      </p:sp>
      <p:pic>
        <p:nvPicPr>
          <p:cNvPr id="351" name="Google Shape;351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261" y="3896526"/>
            <a:ext cx="969496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0"/>
          <p:cNvSpPr/>
          <p:nvPr/>
        </p:nvSpPr>
        <p:spPr>
          <a:xfrm>
            <a:off x="6219000" y="4452025"/>
            <a:ext cx="19950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ถ้าสามารถจิ้มนิ้ว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ทะลุได้อย่ารีไซเคิลของสิ่งนั้น</a:t>
            </a:r>
            <a:endParaRPr/>
          </a:p>
        </p:txBody>
      </p:sp>
      <p:pic>
        <p:nvPicPr>
          <p:cNvPr id="353" name="Google Shape;353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57952" y="3896526"/>
            <a:ext cx="969496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0"/>
          <p:cNvSpPr/>
          <p:nvPr/>
        </p:nvSpPr>
        <p:spPr>
          <a:xfrm>
            <a:off x="8130279" y="4056802"/>
            <a:ext cx="1815152" cy="1815152"/>
          </a:xfrm>
          <a:prstGeom prst="ellipse">
            <a:avLst/>
          </a:prstGeom>
          <a:solidFill>
            <a:srgbClr val="3AC69D">
              <a:alpha val="2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5" name="Google Shape;355;p10"/>
          <p:cNvSpPr/>
          <p:nvPr/>
        </p:nvSpPr>
        <p:spPr>
          <a:xfrm>
            <a:off x="10136500" y="4449750"/>
            <a:ext cx="19122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ห้ามรีไซเคิลสิ่งของที่มีขนาดเล็กกว่า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บัตรประชาชน</a:t>
            </a:r>
            <a:endParaRPr/>
          </a:p>
        </p:txBody>
      </p:sp>
      <p:pic>
        <p:nvPicPr>
          <p:cNvPr id="356" name="Google Shape;356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0503" y="3896526"/>
            <a:ext cx="969496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0"/>
          <p:cNvSpPr/>
          <p:nvPr/>
        </p:nvSpPr>
        <p:spPr>
          <a:xfrm>
            <a:off x="4485657" y="2026697"/>
            <a:ext cx="1815152" cy="1815152"/>
          </a:xfrm>
          <a:prstGeom prst="ellipse">
            <a:avLst/>
          </a:prstGeom>
          <a:solidFill>
            <a:srgbClr val="3AC69D">
              <a:alpha val="2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8" name="Google Shape;358;p10"/>
          <p:cNvSpPr/>
          <p:nvPr/>
        </p:nvSpPr>
        <p:spPr>
          <a:xfrm>
            <a:off x="6227356" y="2858426"/>
            <a:ext cx="19122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แยก วัสดุผสม</a:t>
            </a:r>
            <a:endParaRPr/>
          </a:p>
        </p:txBody>
      </p:sp>
      <p:sp>
        <p:nvSpPr>
          <p:cNvPr id="359" name="Google Shape;359;p10"/>
          <p:cNvSpPr/>
          <p:nvPr/>
        </p:nvSpPr>
        <p:spPr>
          <a:xfrm>
            <a:off x="8161659" y="2026697"/>
            <a:ext cx="1815152" cy="1815152"/>
          </a:xfrm>
          <a:prstGeom prst="ellipse">
            <a:avLst/>
          </a:prstGeom>
          <a:solidFill>
            <a:srgbClr val="3AC69D">
              <a:alpha val="2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0" name="Google Shape;360;p10"/>
          <p:cNvSpPr/>
          <p:nvPr/>
        </p:nvSpPr>
        <p:spPr>
          <a:xfrm>
            <a:off x="10036225" y="2243275"/>
            <a:ext cx="1995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อย่าให้มีของเหลว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มากกว่าหนึ่งช้อนชาในถังขยะรีไซเคิล</a:t>
            </a:r>
            <a:endParaRPr/>
          </a:p>
        </p:txBody>
      </p:sp>
      <p:pic>
        <p:nvPicPr>
          <p:cNvPr id="361" name="Google Shape;361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70504" y="1946543"/>
            <a:ext cx="944159" cy="62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0"/>
          <p:cNvPicPr preferRelativeResize="0"/>
          <p:nvPr/>
        </p:nvPicPr>
        <p:blipFill rotWithShape="1">
          <a:blip r:embed="rId8">
            <a:alphaModFix/>
          </a:blip>
          <a:srcRect r="6" b="-1"/>
          <a:stretch/>
        </p:blipFill>
        <p:spPr>
          <a:xfrm>
            <a:off x="4576013" y="4004686"/>
            <a:ext cx="1617034" cy="164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0" descr="A picture containing light, dark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r="18" b="-23"/>
          <a:stretch/>
        </p:blipFill>
        <p:spPr>
          <a:xfrm>
            <a:off x="8271165" y="4524588"/>
            <a:ext cx="1595322" cy="100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" descr="Logo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6" b="-5"/>
          <a:stretch/>
        </p:blipFill>
        <p:spPr>
          <a:xfrm>
            <a:off x="8318130" y="2477417"/>
            <a:ext cx="1350139" cy="104785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0"/>
          <p:cNvSpPr/>
          <p:nvPr/>
        </p:nvSpPr>
        <p:spPr>
          <a:xfrm>
            <a:off x="240250" y="1441498"/>
            <a:ext cx="3458100" cy="12546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6" name="Google Shape;366;p10"/>
          <p:cNvSpPr txBox="1"/>
          <p:nvPr/>
        </p:nvSpPr>
        <p:spPr>
          <a:xfrm>
            <a:off x="-91657" y="1685688"/>
            <a:ext cx="4120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การรีไซเคิลที่เหมาะสม </a:t>
            </a:r>
            <a:endParaRPr sz="7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และคำแนะนำ</a:t>
            </a:r>
            <a:endParaRPr sz="700"/>
          </a:p>
        </p:txBody>
      </p:sp>
      <p:pic>
        <p:nvPicPr>
          <p:cNvPr id="367" name="Google Shape;367;p10"/>
          <p:cNvPicPr preferRelativeResize="0"/>
          <p:nvPr/>
        </p:nvPicPr>
        <p:blipFill rotWithShape="1">
          <a:blip r:embed="rId11">
            <a:alphaModFix/>
          </a:blip>
          <a:srcRect r="51770" b="14"/>
          <a:stretch/>
        </p:blipFill>
        <p:spPr>
          <a:xfrm>
            <a:off x="5023980" y="2150320"/>
            <a:ext cx="538038" cy="153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0"/>
          <p:cNvPicPr preferRelativeResize="0"/>
          <p:nvPr/>
        </p:nvPicPr>
        <p:blipFill rotWithShape="1">
          <a:blip r:embed="rId11">
            <a:alphaModFix/>
          </a:blip>
          <a:srcRect l="47206" r="-17" b="14"/>
          <a:stretch/>
        </p:blipFill>
        <p:spPr>
          <a:xfrm>
            <a:off x="5245440" y="1622846"/>
            <a:ext cx="807489" cy="209871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0"/>
          <p:cNvSpPr/>
          <p:nvPr/>
        </p:nvSpPr>
        <p:spPr>
          <a:xfrm>
            <a:off x="5163043" y="2497631"/>
            <a:ext cx="807489" cy="1054100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3AC69D"/>
            </a:solidFill>
            <a:prstDash val="dash"/>
            <a:miter lim="800000"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0" name="Google Shape;37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87335" y="1944022"/>
            <a:ext cx="944159" cy="62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11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1"/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Tahoma"/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ขยะในมหาสมุทร </a:t>
            </a:r>
            <a:endParaRPr/>
          </a:p>
        </p:txBody>
      </p:sp>
      <p:pic>
        <p:nvPicPr>
          <p:cNvPr id="378" name="Google Shape;378;p11" descr="A picture containing outdoor, sky, water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477" y="1314362"/>
            <a:ext cx="4381332" cy="418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1" descr="A person surfing on a wav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8836" y="1314361"/>
            <a:ext cx="6671466" cy="418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1" descr="Map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698" y="876319"/>
            <a:ext cx="11436871" cy="503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1" descr="A picture containing outdoor, sky, ground, wate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96749" y="876319"/>
            <a:ext cx="6279937" cy="503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1" descr="A picture containing aircraft, airplan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48613" y="2097156"/>
            <a:ext cx="3048000" cy="1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12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2"/>
          <p:cNvSpPr txBox="1"/>
          <p:nvPr/>
        </p:nvSpPr>
        <p:spPr>
          <a:xfrm>
            <a:off x="996675" y="5303675"/>
            <a:ext cx="11195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3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เกือบ</a:t>
            </a:r>
            <a:r>
              <a:rPr lang="th-TH" sz="23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ครึ่งหนึ่ง</a:t>
            </a:r>
            <a:r>
              <a:rPr lang="th-TH" sz="23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ของเต่าที่อาศัยอยู่ในโลกได้กินขยะพลาสติก</a:t>
            </a:r>
            <a:r>
              <a:rPr lang="th-TH" sz="3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Tahoma"/>
              <a:buNone/>
            </a:pPr>
            <a:endParaRPr sz="38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90" name="Google Shape;390;p12" descr="A picture containing text, basketball, spo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7025" y="-15875"/>
            <a:ext cx="9063200" cy="21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2"/>
          <p:cNvSpPr txBox="1"/>
          <p:nvPr/>
        </p:nvSpPr>
        <p:spPr>
          <a:xfrm>
            <a:off x="2849250" y="363275"/>
            <a:ext cx="70461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สัตว์น้ำเผลอกินขยะในมหาสมุทรเข้าไปเยอะแค่ไหน</a:t>
            </a:r>
            <a:endParaRPr sz="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92" name="Google Shape;39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7800" y="1894325"/>
            <a:ext cx="6371525" cy="3087149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2"/>
          <p:cNvSpPr txBox="1"/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 sz="12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13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3"/>
          <p:cNvPicPr preferRelativeResize="0"/>
          <p:nvPr/>
        </p:nvPicPr>
        <p:blipFill rotWithShape="1">
          <a:blip r:embed="rId4">
            <a:alphaModFix/>
          </a:blip>
          <a:srcRect r="10" b="29"/>
          <a:stretch/>
        </p:blipFill>
        <p:spPr>
          <a:xfrm>
            <a:off x="1255510" y="718191"/>
            <a:ext cx="9291874" cy="73494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3"/>
          <p:cNvSpPr txBox="1"/>
          <p:nvPr/>
        </p:nvSpPr>
        <p:spPr>
          <a:xfrm>
            <a:off x="-326275" y="330249"/>
            <a:ext cx="1284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คำแนะนำในการรีไซเคิลที่เราสามารถแบ่งปันเพื่อสร้างแรงบันดาลใจให้ผู้อื่นรีไซเคิล</a:t>
            </a:r>
            <a:endParaRPr sz="100"/>
          </a:p>
        </p:txBody>
      </p:sp>
      <p:sp>
        <p:nvSpPr>
          <p:cNvPr id="402" name="Google Shape;402;p13"/>
          <p:cNvSpPr/>
          <p:nvPr/>
        </p:nvSpPr>
        <p:spPr>
          <a:xfrm>
            <a:off x="284593" y="1674646"/>
            <a:ext cx="4844700" cy="11337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3" name="Google Shape;403;p13"/>
          <p:cNvSpPr txBox="1"/>
          <p:nvPr/>
        </p:nvSpPr>
        <p:spPr>
          <a:xfrm>
            <a:off x="311356" y="1760052"/>
            <a:ext cx="4844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ค้นหา #1 ที่ด้านล่างของขวดพลาสติก แล้วทำการรีไซเคิล </a:t>
            </a:r>
            <a:r>
              <a:rPr lang="th-TH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ขวดพลาสติก PET </a:t>
            </a:r>
            <a:endParaRPr sz="20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#1 สามารถรีไซเคิลได้ทั้งหมด</a:t>
            </a:r>
            <a:endParaRPr/>
          </a:p>
        </p:txBody>
      </p:sp>
      <p:sp>
        <p:nvSpPr>
          <p:cNvPr id="404" name="Google Shape;404;p13"/>
          <p:cNvSpPr/>
          <p:nvPr/>
        </p:nvSpPr>
        <p:spPr>
          <a:xfrm>
            <a:off x="6777037" y="1674646"/>
            <a:ext cx="4844700" cy="11337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7168775" y="1750850"/>
            <a:ext cx="4284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รีไซเคิลสิ่งของต่าง ๆ ลงใน</a:t>
            </a:r>
            <a:endParaRPr sz="20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ถังขยะรีไซเคิลที่ถูกต้องในที่ ๆ เห็นสัญลักษณ์รีไซเคิล</a:t>
            </a:r>
            <a:endParaRPr/>
          </a:p>
        </p:txBody>
      </p:sp>
      <p:pic>
        <p:nvPicPr>
          <p:cNvPr id="406" name="Google Shape;406;p13" descr="A picture containing oran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9712" y="3115145"/>
            <a:ext cx="2386559" cy="244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 descr="A person holding a green sign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 b="10"/>
          <a:stretch/>
        </p:blipFill>
        <p:spPr>
          <a:xfrm>
            <a:off x="6777037" y="3115145"/>
            <a:ext cx="2189543" cy="244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69817" y="2901957"/>
            <a:ext cx="1214440" cy="80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3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08205" y="2928741"/>
            <a:ext cx="1214440" cy="80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3" descr="A picture containing car, black, clos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7468" y="3026798"/>
            <a:ext cx="4618218" cy="25296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13"/>
          <p:cNvCxnSpPr/>
          <p:nvPr/>
        </p:nvCxnSpPr>
        <p:spPr>
          <a:xfrm>
            <a:off x="1705970" y="3998794"/>
            <a:ext cx="791700" cy="682500"/>
          </a:xfrm>
          <a:prstGeom prst="straightConnector1">
            <a:avLst/>
          </a:prstGeom>
          <a:noFill/>
          <a:ln w="76200" cap="flat" cmpd="sng">
            <a:solidFill>
              <a:srgbClr val="29C7F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2" name="Google Shape;412;p13"/>
          <p:cNvSpPr/>
          <p:nvPr/>
        </p:nvSpPr>
        <p:spPr>
          <a:xfrm>
            <a:off x="2497541" y="4367284"/>
            <a:ext cx="1378500" cy="1378500"/>
          </a:xfrm>
          <a:prstGeom prst="ellipse">
            <a:avLst/>
          </a:prstGeom>
          <a:noFill/>
          <a:ln w="38100" cap="flat" cmpd="sng">
            <a:solidFill>
              <a:srgbClr val="29C7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3" name="Google Shape;413;p13"/>
          <p:cNvSpPr txBox="1"/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sz="12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14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4"/>
          <p:cNvPicPr preferRelativeResize="0"/>
          <p:nvPr/>
        </p:nvPicPr>
        <p:blipFill rotWithShape="1">
          <a:blip r:embed="rId4">
            <a:alphaModFix/>
          </a:blip>
          <a:srcRect r="10" b="29"/>
          <a:stretch/>
        </p:blipFill>
        <p:spPr>
          <a:xfrm>
            <a:off x="1255510" y="718191"/>
            <a:ext cx="9291874" cy="69131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4"/>
          <p:cNvSpPr txBox="1"/>
          <p:nvPr/>
        </p:nvSpPr>
        <p:spPr>
          <a:xfrm>
            <a:off x="-84555" y="224260"/>
            <a:ext cx="12844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3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คำแนะนำในการรีไซเคิลที่เราสามารถแบ่งปันเพื่อสร้างแรงบันดาลใจให้ผู้อื่นรีไซเคิล</a:t>
            </a:r>
            <a:endParaRPr sz="300"/>
          </a:p>
        </p:txBody>
      </p:sp>
      <p:sp>
        <p:nvSpPr>
          <p:cNvPr id="422" name="Google Shape;422;p14"/>
          <p:cNvSpPr/>
          <p:nvPr/>
        </p:nvSpPr>
        <p:spPr>
          <a:xfrm>
            <a:off x="284593" y="1396352"/>
            <a:ext cx="4844700" cy="11337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3" name="Google Shape;423;p14"/>
          <p:cNvSpPr txBox="1"/>
          <p:nvPr/>
        </p:nvSpPr>
        <p:spPr>
          <a:xfrm>
            <a:off x="516175" y="1428475"/>
            <a:ext cx="4500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อย่าใส่เศษอาหารลงในถังขยะรีไซเคิล สิ่งของที่เปียกและสกปรก ไม่สามารถรับไปรีไซเคิลได้</a:t>
            </a:r>
            <a:endParaRPr/>
          </a:p>
        </p:txBody>
      </p:sp>
      <p:sp>
        <p:nvSpPr>
          <p:cNvPr id="424" name="Google Shape;424;p14"/>
          <p:cNvSpPr/>
          <p:nvPr/>
        </p:nvSpPr>
        <p:spPr>
          <a:xfrm>
            <a:off x="6395275" y="1376475"/>
            <a:ext cx="5432400" cy="11337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5" name="Google Shape;425;p14"/>
          <p:cNvSpPr txBox="1"/>
          <p:nvPr/>
        </p:nvSpPr>
        <p:spPr>
          <a:xfrm>
            <a:off x="6629551" y="1441650"/>
            <a:ext cx="5079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ใช้วัสดุที่สามารถใข้ได้ครั้งเดียวให้น้อยลง เช่นถุงพลาสติกและหลอดพลาสติกที่ใช้แค่ครั้งเดียว</a:t>
            </a:r>
            <a:endParaRPr/>
          </a:p>
        </p:txBody>
      </p:sp>
      <p:pic>
        <p:nvPicPr>
          <p:cNvPr id="426" name="Google Shape;426;p14" descr="A picture containing outdoor, bin, trash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-10"/>
          <a:stretch/>
        </p:blipFill>
        <p:spPr>
          <a:xfrm>
            <a:off x="450875" y="2669050"/>
            <a:ext cx="4437525" cy="32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02520" y="2754489"/>
            <a:ext cx="1214440" cy="80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4" descr="A picture containing food, plastic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5275" y="2609425"/>
            <a:ext cx="5432375" cy="33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14"/>
          <p:cNvSpPr txBox="1"/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sz="120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5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19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5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5"/>
          <p:cNvSpPr txBox="1"/>
          <p:nvPr/>
        </p:nvSpPr>
        <p:spPr>
          <a:xfrm>
            <a:off x="-326263" y="177851"/>
            <a:ext cx="128445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ข้อเท็จจริงเพิ่มเติมเพื่อเป็นแรงบันดาลใจ</a:t>
            </a:r>
            <a:endParaRPr/>
          </a:p>
        </p:txBody>
      </p:sp>
      <p:sp>
        <p:nvSpPr>
          <p:cNvPr id="438" name="Google Shape;438;p15"/>
          <p:cNvSpPr/>
          <p:nvPr/>
        </p:nvSpPr>
        <p:spPr>
          <a:xfrm>
            <a:off x="413972" y="1662183"/>
            <a:ext cx="497801" cy="49780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Google Shape;439;p15"/>
          <p:cNvSpPr/>
          <p:nvPr/>
        </p:nvSpPr>
        <p:spPr>
          <a:xfrm>
            <a:off x="360335" y="1662183"/>
            <a:ext cx="497801" cy="49780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15"/>
          <p:cNvSpPr/>
          <p:nvPr/>
        </p:nvSpPr>
        <p:spPr>
          <a:xfrm>
            <a:off x="415428" y="1642131"/>
            <a:ext cx="427035" cy="5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441" name="Google Shape;441;p15"/>
          <p:cNvSpPr/>
          <p:nvPr/>
        </p:nvSpPr>
        <p:spPr>
          <a:xfrm>
            <a:off x="1065123" y="1662759"/>
            <a:ext cx="6658292" cy="73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ต้องใช้เวลาเกือบ</a:t>
            </a:r>
            <a:r>
              <a:rPr lang="th-TH" sz="18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 450 ปี</a:t>
            </a: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กว่าขวดพลาสติกจะย่อยสลาย</a:t>
            </a:r>
            <a:endParaRPr sz="18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ในหลุมฝังกลบ</a:t>
            </a:r>
            <a:endParaRPr/>
          </a:p>
        </p:txBody>
      </p:sp>
      <p:sp>
        <p:nvSpPr>
          <p:cNvPr id="442" name="Google Shape;442;p15"/>
          <p:cNvSpPr/>
          <p:nvPr/>
        </p:nvSpPr>
        <p:spPr>
          <a:xfrm>
            <a:off x="413972" y="2386000"/>
            <a:ext cx="497801" cy="49780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Google Shape;443;p15"/>
          <p:cNvSpPr/>
          <p:nvPr/>
        </p:nvSpPr>
        <p:spPr>
          <a:xfrm>
            <a:off x="360335" y="2386000"/>
            <a:ext cx="497801" cy="49780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4" name="Google Shape;444;p15"/>
          <p:cNvSpPr/>
          <p:nvPr/>
        </p:nvSpPr>
        <p:spPr>
          <a:xfrm>
            <a:off x="415428" y="2365948"/>
            <a:ext cx="427035" cy="5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445" name="Google Shape;445;p15"/>
          <p:cNvSpPr/>
          <p:nvPr/>
        </p:nvSpPr>
        <p:spPr>
          <a:xfrm>
            <a:off x="1065122" y="2503806"/>
            <a:ext cx="6348049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ต้อง</a:t>
            </a: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ใช้เวลาประมาณ </a:t>
            </a:r>
            <a:r>
              <a:rPr lang="th-TH" sz="18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4,000 ปี </a:t>
            </a: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กว่าแก้ว</a:t>
            </a: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จะย่อยสลาย</a:t>
            </a:r>
            <a:endParaRPr sz="18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ในหลุมฝังกลบ</a:t>
            </a:r>
            <a:endParaRPr/>
          </a:p>
        </p:txBody>
      </p:sp>
      <p:sp>
        <p:nvSpPr>
          <p:cNvPr id="446" name="Google Shape;446;p15"/>
          <p:cNvSpPr/>
          <p:nvPr/>
        </p:nvSpPr>
        <p:spPr>
          <a:xfrm>
            <a:off x="413972" y="3186365"/>
            <a:ext cx="497801" cy="49780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7" name="Google Shape;447;p15"/>
          <p:cNvSpPr/>
          <p:nvPr/>
        </p:nvSpPr>
        <p:spPr>
          <a:xfrm>
            <a:off x="360335" y="3186365"/>
            <a:ext cx="497801" cy="49780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8" name="Google Shape;448;p15"/>
          <p:cNvSpPr/>
          <p:nvPr/>
        </p:nvSpPr>
        <p:spPr>
          <a:xfrm>
            <a:off x="415428" y="3166313"/>
            <a:ext cx="427035" cy="5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449" name="Google Shape;449;p15"/>
          <p:cNvSpPr/>
          <p:nvPr/>
        </p:nvSpPr>
        <p:spPr>
          <a:xfrm>
            <a:off x="1065122" y="3183900"/>
            <a:ext cx="63480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มี</a:t>
            </a:r>
            <a:r>
              <a:rPr lang="th-TH" sz="18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 “เกาะกองขยะ” </a:t>
            </a: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ขนาดใหญ่ลอยอยู่ในมหาสมุทร </a:t>
            </a:r>
            <a:r>
              <a:rPr lang="th-TH" sz="18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ที่มีขนาด 2 เท่าของรัฐเท็กซัส</a:t>
            </a:r>
            <a:endParaRPr/>
          </a:p>
        </p:txBody>
      </p:sp>
      <p:sp>
        <p:nvSpPr>
          <p:cNvPr id="450" name="Google Shape;450;p15"/>
          <p:cNvSpPr/>
          <p:nvPr/>
        </p:nvSpPr>
        <p:spPr>
          <a:xfrm>
            <a:off x="413972" y="4082710"/>
            <a:ext cx="497801" cy="49780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1" name="Google Shape;451;p15"/>
          <p:cNvSpPr/>
          <p:nvPr/>
        </p:nvSpPr>
        <p:spPr>
          <a:xfrm>
            <a:off x="360335" y="4082710"/>
            <a:ext cx="497801" cy="49780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2" name="Google Shape;452;p15"/>
          <p:cNvSpPr/>
          <p:nvPr/>
        </p:nvSpPr>
        <p:spPr>
          <a:xfrm>
            <a:off x="415428" y="4062658"/>
            <a:ext cx="427035" cy="5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sp>
        <p:nvSpPr>
          <p:cNvPr id="453" name="Google Shape;453;p15"/>
          <p:cNvSpPr/>
          <p:nvPr/>
        </p:nvSpPr>
        <p:spPr>
          <a:xfrm>
            <a:off x="413972" y="4843127"/>
            <a:ext cx="497801" cy="49780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4" name="Google Shape;454;p15"/>
          <p:cNvSpPr/>
          <p:nvPr/>
        </p:nvSpPr>
        <p:spPr>
          <a:xfrm>
            <a:off x="360335" y="4843127"/>
            <a:ext cx="497801" cy="49780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5" name="Google Shape;455;p15"/>
          <p:cNvSpPr/>
          <p:nvPr/>
        </p:nvSpPr>
        <p:spPr>
          <a:xfrm>
            <a:off x="415428" y="4823075"/>
            <a:ext cx="427035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/>
          </a:p>
        </p:txBody>
      </p:sp>
      <p:pic>
        <p:nvPicPr>
          <p:cNvPr id="456" name="Google Shape;456;p15" descr="A picture containing sky, outdoor, grass, hi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12"/>
          <a:stretch/>
        </p:blipFill>
        <p:spPr>
          <a:xfrm>
            <a:off x="7870193" y="3163683"/>
            <a:ext cx="3906379" cy="127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 descr="A picture containing out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-20" b="27"/>
          <a:stretch/>
        </p:blipFill>
        <p:spPr>
          <a:xfrm>
            <a:off x="7870194" y="4503110"/>
            <a:ext cx="1992264" cy="129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5" descr="A fish swimming in the water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 r="-22"/>
          <a:stretch/>
        </p:blipFill>
        <p:spPr>
          <a:xfrm>
            <a:off x="9927589" y="4503110"/>
            <a:ext cx="1848984" cy="127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5" descr="A large group of fish swimming in water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 b="18"/>
          <a:stretch/>
        </p:blipFill>
        <p:spPr>
          <a:xfrm>
            <a:off x="7842659" y="1790677"/>
            <a:ext cx="3906379" cy="1270764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15"/>
          <p:cNvSpPr/>
          <p:nvPr/>
        </p:nvSpPr>
        <p:spPr>
          <a:xfrm>
            <a:off x="1049449" y="3967304"/>
            <a:ext cx="6348049" cy="73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ขยะที่มนุษย์สร้างขึ้นถูกพบ</a:t>
            </a:r>
            <a:r>
              <a:rPr lang="th-TH" sz="18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ในส่วนที่ลึกที่สุดของมหาสมุทร</a:t>
            </a:r>
            <a:endParaRPr sz="1800" b="1">
              <a:solidFill>
                <a:srgbClr val="29C7F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และในยอดเขาที่สูงที่สุดในโลก</a:t>
            </a:r>
            <a:endParaRPr/>
          </a:p>
        </p:txBody>
      </p:sp>
      <p:sp>
        <p:nvSpPr>
          <p:cNvPr id="461" name="Google Shape;461;p15"/>
          <p:cNvSpPr/>
          <p:nvPr/>
        </p:nvSpPr>
        <p:spPr>
          <a:xfrm>
            <a:off x="1065121" y="4922478"/>
            <a:ext cx="6478811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พลาสติก PET เป็น</a:t>
            </a:r>
            <a:r>
              <a:rPr lang="th-TH" sz="18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พลาสติกที่มีการรีไซเคิลมากที่สุดในโลก</a:t>
            </a:r>
            <a:r>
              <a:rPr lang="th-TH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462" name="Google Shape;46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6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pic>
        <p:nvPicPr>
          <p:cNvPr id="468" name="Google Shape;468;p16" descr="A picture containing text, basketball, spo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463" y="-159657"/>
            <a:ext cx="9919074" cy="6516007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16"/>
          <p:cNvSpPr txBox="1"/>
          <p:nvPr/>
        </p:nvSpPr>
        <p:spPr>
          <a:xfrm>
            <a:off x="2825082" y="1410871"/>
            <a:ext cx="68202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</a:pPr>
            <a:r>
              <a:rPr lang="th-TH" sz="4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ข้อความที่ “ ฮีโร่ผู้พิชิตขยะ” ของนักเรียนจะสื่อเพื่อเป็นแรงบันดาลใจคืออะไร</a:t>
            </a:r>
            <a:endParaRPr sz="100"/>
          </a:p>
        </p:txBody>
      </p:sp>
      <p:sp>
        <p:nvSpPr>
          <p:cNvPr id="470" name="Google Shape;4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ahoma"/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1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81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7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7"/>
          <p:cNvSpPr txBox="1"/>
          <p:nvPr/>
        </p:nvSpPr>
        <p:spPr>
          <a:xfrm>
            <a:off x="-326263" y="177851"/>
            <a:ext cx="128445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วิธีการออกแบบเรื่องราว</a:t>
            </a:r>
            <a:endParaRPr/>
          </a:p>
        </p:txBody>
      </p:sp>
      <p:pic>
        <p:nvPicPr>
          <p:cNvPr id="479" name="Google Shape;479;p17" descr="A picture containing floor, indoor, stationary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2" b="-14"/>
          <a:stretch/>
        </p:blipFill>
        <p:spPr>
          <a:xfrm>
            <a:off x="4154534" y="1642131"/>
            <a:ext cx="3406326" cy="3229142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17"/>
          <p:cNvSpPr/>
          <p:nvPr/>
        </p:nvSpPr>
        <p:spPr>
          <a:xfrm>
            <a:off x="313763" y="1642327"/>
            <a:ext cx="3630439" cy="1648563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1" name="Google Shape;481;p17"/>
          <p:cNvSpPr/>
          <p:nvPr/>
        </p:nvSpPr>
        <p:spPr>
          <a:xfrm>
            <a:off x="464622" y="1676247"/>
            <a:ext cx="3363650" cy="154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ฉาก: </a:t>
            </a: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แนะนำฉากด้วยย่อหน้าสั้น ๆ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ตัวละครอยู่ที่ไหน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ตอนนั้นเป็นเวลากี่โมง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พวกเขาเห็นอะไรบ้าง</a:t>
            </a:r>
            <a:endParaRPr/>
          </a:p>
        </p:txBody>
      </p:sp>
      <p:sp>
        <p:nvSpPr>
          <p:cNvPr id="482" name="Google Shape;482;p17"/>
          <p:cNvSpPr/>
          <p:nvPr/>
        </p:nvSpPr>
        <p:spPr>
          <a:xfrm>
            <a:off x="313763" y="3747990"/>
            <a:ext cx="3630439" cy="1879362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464625" y="3781899"/>
            <a:ext cx="3479700" cy="17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บทสนทนา: </a:t>
            </a: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เขียนชื่อตัวละครก่อนที่พวกเขาจะพูด</a:t>
            </a:r>
            <a:endParaRPr/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ระบุว่าตัวละครจะพูดเมื่อไรโดยใช้</a:t>
            </a:r>
            <a:endParaRPr sz="16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เครื่องหมายคำพูด เช่น “เราควรรีไซเคิลให้มากกว่านี้” มาร์คพูด</a:t>
            </a:r>
            <a:endParaRPr/>
          </a:p>
        </p:txBody>
      </p:sp>
      <p:sp>
        <p:nvSpPr>
          <p:cNvPr id="484" name="Google Shape;484;p17"/>
          <p:cNvSpPr/>
          <p:nvPr/>
        </p:nvSpPr>
        <p:spPr>
          <a:xfrm>
            <a:off x="8061200" y="1642325"/>
            <a:ext cx="3630600" cy="7080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5" name="Google Shape;485;p17"/>
          <p:cNvSpPr/>
          <p:nvPr/>
        </p:nvSpPr>
        <p:spPr>
          <a:xfrm>
            <a:off x="8157477" y="1676247"/>
            <a:ext cx="3363650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ชื่อเรื่อง: </a:t>
            </a: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ตั้งชื่อเรื่อง</a:t>
            </a:r>
            <a:endParaRPr/>
          </a:p>
          <a:p>
            <a:pPr marL="285750" marR="0" lvl="0" indent="-273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th-TH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ทำให้สั้นและติดหู</a:t>
            </a:r>
            <a:endParaRPr sz="1200"/>
          </a:p>
        </p:txBody>
      </p:sp>
      <p:sp>
        <p:nvSpPr>
          <p:cNvPr id="486" name="Google Shape;486;p17"/>
          <p:cNvSpPr/>
          <p:nvPr/>
        </p:nvSpPr>
        <p:spPr>
          <a:xfrm>
            <a:off x="8061200" y="2476649"/>
            <a:ext cx="3630300" cy="18795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7" name="Google Shape;487;p17"/>
          <p:cNvSpPr/>
          <p:nvPr/>
        </p:nvSpPr>
        <p:spPr>
          <a:xfrm>
            <a:off x="8157475" y="2510575"/>
            <a:ext cx="3515400" cy="1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ตัวละคร: </a:t>
            </a:r>
            <a:r>
              <a:rPr lang="th-TH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เขียนประโยคสองประโยคเพื่อ</a:t>
            </a:r>
            <a:endParaRPr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แนะนำตัวละคร</a:t>
            </a:r>
            <a:endParaRPr sz="120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th-TH"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เช่น รีไซเคิลแมน มาจากดาวเคราะห์พลาสโตที่อยู่ห่างจากโลกเป็น</a:t>
            </a:r>
            <a:endParaRPr sz="12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ระยะทาง 5 ปีแสง เขาสามารถบินได้อย่างรวดเร็วและเดินทางไป</a:t>
            </a:r>
            <a:endParaRPr sz="12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ยังโลกเพื่อช่วยเด็ก ๆในโรงเรียนเรียนรู้</a:t>
            </a:r>
            <a:endParaRPr sz="12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เกี่ยวกับการรีไซเคิลพลาสติก</a:t>
            </a:r>
            <a:endParaRPr/>
          </a:p>
        </p:txBody>
      </p:sp>
      <p:sp>
        <p:nvSpPr>
          <p:cNvPr id="488" name="Google Shape;488;p17"/>
          <p:cNvSpPr/>
          <p:nvPr/>
        </p:nvSpPr>
        <p:spPr>
          <a:xfrm>
            <a:off x="8061200" y="4441926"/>
            <a:ext cx="3630300" cy="16485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3AC69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9" name="Google Shape;489;p17"/>
          <p:cNvSpPr/>
          <p:nvPr/>
        </p:nvSpPr>
        <p:spPr>
          <a:xfrm>
            <a:off x="8157475" y="4475824"/>
            <a:ext cx="3630300" cy="1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ข้อความหลัก: </a:t>
            </a:r>
            <a:endParaRPr/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900"/>
              <a:buFont typeface="Arial"/>
              <a:buChar char="•"/>
            </a:pPr>
            <a:r>
              <a:rPr lang="th-TH"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ไม่ควรพูดมากเกินไปในแต่ละครั้ง</a:t>
            </a:r>
            <a:endParaRPr sz="1200"/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900"/>
              <a:buFont typeface="Arial"/>
              <a:buChar char="•"/>
            </a:pPr>
            <a:r>
              <a:rPr lang="th-TH"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เลือกข้อความที่ไม่ซับซ้อนหนึ่งหรือสองข้อความ</a:t>
            </a:r>
            <a:endParaRPr sz="12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หลักเพื่อกระตุ้นให้ผู้คนรีไซเคิล</a:t>
            </a:r>
            <a:endParaRPr sz="1200"/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900"/>
              <a:buFont typeface="Arial"/>
              <a:buChar char="•"/>
            </a:pPr>
            <a:r>
              <a:rPr lang="th-TH"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ใช้สถิติและข้อเท็จจริงที่น่าสนใจจากบทเรียนนี้เพื่อ</a:t>
            </a:r>
            <a:endParaRPr sz="12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ประกอบข้อความ</a:t>
            </a:r>
            <a:endParaRPr sz="1200"/>
          </a:p>
        </p:txBody>
      </p:sp>
      <p:sp>
        <p:nvSpPr>
          <p:cNvPr id="490" name="Google Shape;49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1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8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18"/>
          <p:cNvSpPr txBox="1"/>
          <p:nvPr/>
        </p:nvSpPr>
        <p:spPr>
          <a:xfrm>
            <a:off x="-326263" y="209073"/>
            <a:ext cx="128445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สร้างแผนที่ความคิด</a:t>
            </a:r>
            <a:endParaRPr/>
          </a:p>
        </p:txBody>
      </p:sp>
      <p:pic>
        <p:nvPicPr>
          <p:cNvPr id="499" name="Google Shape;499;p18" descr="A picture containing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6" b="37"/>
          <a:stretch/>
        </p:blipFill>
        <p:spPr>
          <a:xfrm>
            <a:off x="4020100" y="2601675"/>
            <a:ext cx="4071875" cy="1783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18"/>
          <p:cNvSpPr/>
          <p:nvPr/>
        </p:nvSpPr>
        <p:spPr>
          <a:xfrm>
            <a:off x="4231650" y="3090275"/>
            <a:ext cx="3479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รีไซเคิลแมนต่อสู้เพื่อให้ผู้คนบน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โลกรีไซเคิลต่อไปและรักษา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สิ่งแวดล้อม</a:t>
            </a:r>
            <a:endParaRPr/>
          </a:p>
        </p:txBody>
      </p:sp>
      <p:sp>
        <p:nvSpPr>
          <p:cNvPr id="501" name="Google Shape;501;p18"/>
          <p:cNvSpPr/>
          <p:nvPr/>
        </p:nvSpPr>
        <p:spPr>
          <a:xfrm>
            <a:off x="633326" y="1617519"/>
            <a:ext cx="526812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แทรชแมนแอบเข้าไปในโรงเรียนเพื่อบอกนักเรียนว่าพวก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เขาไม่จำเป็นต้องรีไซเคิล และให้ทิ้งขยะ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ทั้งหมดลงในถังขยะเดียวกัน</a:t>
            </a:r>
            <a:endParaRPr/>
          </a:p>
        </p:txBody>
      </p:sp>
      <p:sp>
        <p:nvSpPr>
          <p:cNvPr id="502" name="Google Shape;502;p18"/>
          <p:cNvSpPr/>
          <p:nvPr/>
        </p:nvSpPr>
        <p:spPr>
          <a:xfrm>
            <a:off x="7536438" y="1630538"/>
            <a:ext cx="41709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รีไซเคิลแมนจำเป็นต้องมีผู้ช่วยหรือไม่</a:t>
            </a:r>
            <a:endParaRPr/>
          </a:p>
        </p:txBody>
      </p:sp>
      <p:sp>
        <p:nvSpPr>
          <p:cNvPr id="503" name="Google Shape;503;p18"/>
          <p:cNvSpPr/>
          <p:nvPr/>
        </p:nvSpPr>
        <p:spPr>
          <a:xfrm>
            <a:off x="8662378" y="2698631"/>
            <a:ext cx="319752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เนื้อเรื่องพลิก: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รีไซเคิลแมนถูกแทรชแมนจับและขังในหลุมฝังกลบที่เหม็นและเต็ม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ไปด้วยสารพิษ</a:t>
            </a:r>
            <a:endParaRPr/>
          </a:p>
        </p:txBody>
      </p:sp>
      <p:sp>
        <p:nvSpPr>
          <p:cNvPr id="504" name="Google Shape;504;p18"/>
          <p:cNvSpPr/>
          <p:nvPr/>
        </p:nvSpPr>
        <p:spPr>
          <a:xfrm>
            <a:off x="7948075" y="5060625"/>
            <a:ext cx="3479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รีไซเคิลแมนต้องหลีกเลี่ยงแทรชแมน ศัตรูตัวฉกาจที่สุดของเขา</a:t>
            </a:r>
            <a:endParaRPr/>
          </a:p>
        </p:txBody>
      </p:sp>
      <p:sp>
        <p:nvSpPr>
          <p:cNvPr id="505" name="Google Shape;505;p18"/>
          <p:cNvSpPr/>
          <p:nvPr/>
        </p:nvSpPr>
        <p:spPr>
          <a:xfrm>
            <a:off x="348997" y="4937512"/>
            <a:ext cx="526812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รีไซเคิลแมนต้องเผชิญกับความท้าทายหลายอย่าง เช่น ผู้ที่ทิ้งขยะไม่เป็นที่เป็นทางและไม่มีความรู้ด้านการรีไซเคิล และ แทรชเมน ผู้ที่ต้องการขยะทั้งหมดเพื่อไปยัง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หลุมฝังกลบที่ลึกลับและน่ากลัวของเขา</a:t>
            </a:r>
            <a:endParaRPr/>
          </a:p>
        </p:txBody>
      </p:sp>
      <p:sp>
        <p:nvSpPr>
          <p:cNvPr id="506" name="Google Shape;506;p18"/>
          <p:cNvSpPr/>
          <p:nvPr/>
        </p:nvSpPr>
        <p:spPr>
          <a:xfrm>
            <a:off x="472825" y="2831950"/>
            <a:ext cx="30273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ตัวอย่างชื่อเรื่อง: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รีไซเคิลแมนและหลุมฝังกลบแห่งความหายนะ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ยุคแห่งขยะ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แทรชแมนบุกโจมตี </a:t>
            </a:r>
            <a:endParaRPr/>
          </a:p>
        </p:txBody>
      </p:sp>
      <p:pic>
        <p:nvPicPr>
          <p:cNvPr id="507" name="Google Shape;507;p18" descr="Shape, arrow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-21" b="-13"/>
          <a:stretch/>
        </p:blipFill>
        <p:spPr>
          <a:xfrm>
            <a:off x="6566242" y="4408491"/>
            <a:ext cx="1468344" cy="96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8" descr="Shape, arrow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-21" b="-13"/>
          <a:stretch/>
        </p:blipFill>
        <p:spPr>
          <a:xfrm rot="-9961589" flipH="1">
            <a:off x="6637362" y="1518463"/>
            <a:ext cx="1167648" cy="132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8" descr="A picture containing arrow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r="-27" b="47"/>
          <a:stretch/>
        </p:blipFill>
        <p:spPr>
          <a:xfrm rot="8100000">
            <a:off x="3256536" y="4259600"/>
            <a:ext cx="1199552" cy="42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8" descr="A picture containing arrow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r="-27" b="47"/>
          <a:stretch/>
        </p:blipFill>
        <p:spPr>
          <a:xfrm rot="1800000" flipH="1">
            <a:off x="3472408" y="2283987"/>
            <a:ext cx="1123074" cy="57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8" descr="Shape, arrow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-21" b="-13"/>
          <a:stretch/>
        </p:blipFill>
        <p:spPr>
          <a:xfrm rot="900000" flipH="1">
            <a:off x="2924722" y="3356366"/>
            <a:ext cx="1252419" cy="75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8" descr="A picture containing arrow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r="-27" b="47"/>
          <a:stretch/>
        </p:blipFill>
        <p:spPr>
          <a:xfrm rot="-10600324" flipH="1">
            <a:off x="7407587" y="2691980"/>
            <a:ext cx="1138142" cy="45948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19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9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9"/>
          <p:cNvSpPr txBox="1"/>
          <p:nvPr/>
        </p:nvSpPr>
        <p:spPr>
          <a:xfrm>
            <a:off x="-326263" y="177851"/>
            <a:ext cx="128445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เขียนรายการเหตุการณ์ที่สำคัญ</a:t>
            </a:r>
            <a:endParaRPr/>
          </a:p>
        </p:txBody>
      </p:sp>
      <p:sp>
        <p:nvSpPr>
          <p:cNvPr id="522" name="Google Shape;522;p19"/>
          <p:cNvSpPr/>
          <p:nvPr/>
        </p:nvSpPr>
        <p:spPr>
          <a:xfrm>
            <a:off x="1110040" y="1745428"/>
            <a:ext cx="50678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ค่ำคืนหนึ่งที่อากาศเย็นยะเยือกและมืดมิด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บนดาวเคราะห์พลาสติค รีไซเคิลแมนได้รับโทรศัพท์จากคนบนโลก</a:t>
            </a:r>
            <a:endParaRPr/>
          </a:p>
        </p:txBody>
      </p:sp>
      <p:sp>
        <p:nvSpPr>
          <p:cNvPr id="523" name="Google Shape;523;p19"/>
          <p:cNvSpPr/>
          <p:nvPr/>
        </p:nvSpPr>
        <p:spPr>
          <a:xfrm>
            <a:off x="1110040" y="2959062"/>
            <a:ext cx="50678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แทรชแมนได้บุกเข้าไปในโรงเรียนในพื้นที่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เพื่อบอกให้เด็กไม่ต้องรีไซเคิล</a:t>
            </a:r>
            <a:endParaRPr/>
          </a:p>
        </p:txBody>
      </p:sp>
      <p:sp>
        <p:nvSpPr>
          <p:cNvPr id="524" name="Google Shape;524;p19"/>
          <p:cNvSpPr/>
          <p:nvPr/>
        </p:nvSpPr>
        <p:spPr>
          <a:xfrm>
            <a:off x="1110039" y="4306198"/>
            <a:ext cx="50678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รีไซเคิลแมนต้องบินไปยังโลกมนุษย์และทำการต่อสู้กับแทรชแมน</a:t>
            </a:r>
            <a:endParaRPr/>
          </a:p>
        </p:txBody>
      </p:sp>
      <p:sp>
        <p:nvSpPr>
          <p:cNvPr id="525" name="Google Shape;525;p19"/>
          <p:cNvSpPr/>
          <p:nvPr/>
        </p:nvSpPr>
        <p:spPr>
          <a:xfrm>
            <a:off x="588221" y="1785533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6" name="Google Shape;526;p19"/>
          <p:cNvSpPr/>
          <p:nvPr/>
        </p:nvSpPr>
        <p:spPr>
          <a:xfrm>
            <a:off x="534584" y="1785533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7" name="Google Shape;527;p19"/>
          <p:cNvSpPr/>
          <p:nvPr/>
        </p:nvSpPr>
        <p:spPr>
          <a:xfrm>
            <a:off x="568788" y="1745429"/>
            <a:ext cx="382787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528" name="Google Shape;528;p19"/>
          <p:cNvSpPr/>
          <p:nvPr/>
        </p:nvSpPr>
        <p:spPr>
          <a:xfrm>
            <a:off x="588221" y="2999166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9" name="Google Shape;529;p19"/>
          <p:cNvSpPr/>
          <p:nvPr/>
        </p:nvSpPr>
        <p:spPr>
          <a:xfrm>
            <a:off x="534584" y="2999166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0" name="Google Shape;530;p19"/>
          <p:cNvSpPr/>
          <p:nvPr/>
        </p:nvSpPr>
        <p:spPr>
          <a:xfrm>
            <a:off x="568788" y="2959062"/>
            <a:ext cx="382787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531" name="Google Shape;531;p19"/>
          <p:cNvSpPr/>
          <p:nvPr/>
        </p:nvSpPr>
        <p:spPr>
          <a:xfrm>
            <a:off x="588221" y="4346302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2" name="Google Shape;532;p19"/>
          <p:cNvSpPr/>
          <p:nvPr/>
        </p:nvSpPr>
        <p:spPr>
          <a:xfrm>
            <a:off x="534584" y="4346302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Google Shape;533;p19"/>
          <p:cNvSpPr/>
          <p:nvPr/>
        </p:nvSpPr>
        <p:spPr>
          <a:xfrm>
            <a:off x="568788" y="4306198"/>
            <a:ext cx="382787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534" name="Google Shape;534;p19"/>
          <p:cNvSpPr/>
          <p:nvPr/>
        </p:nvSpPr>
        <p:spPr>
          <a:xfrm>
            <a:off x="6589569" y="1767805"/>
            <a:ext cx="506784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รีไซเคิลแมนพบกลุ่มนักเรียนนักเคลื่อนไหว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เพื่อทำการรีไซเคิลในโรงเรียนต่าง ๆ ทั่วโลกให้มากขึ้น</a:t>
            </a:r>
            <a:endParaRPr/>
          </a:p>
        </p:txBody>
      </p:sp>
      <p:sp>
        <p:nvSpPr>
          <p:cNvPr id="535" name="Google Shape;535;p19"/>
          <p:cNvSpPr/>
          <p:nvPr/>
        </p:nvSpPr>
        <p:spPr>
          <a:xfrm>
            <a:off x="6589575" y="2981450"/>
            <a:ext cx="5228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รีไซเคิลแมนต่อสู้กับแทรชแมนที่หลุมฝังกลบที่ลึกลับและน่ากลัว แล้วถูกจับและถูกฝังลึกอยู่ใต้ขยะ</a:t>
            </a:r>
            <a:endParaRPr/>
          </a:p>
        </p:txBody>
      </p:sp>
      <p:sp>
        <p:nvSpPr>
          <p:cNvPr id="536" name="Google Shape;536;p19"/>
          <p:cNvSpPr/>
          <p:nvPr/>
        </p:nvSpPr>
        <p:spPr>
          <a:xfrm>
            <a:off x="6589568" y="4328575"/>
            <a:ext cx="506784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นักเรียนนักเคลื่อนไหวพบขยะรีไซเคิลที่มากพอที่จะสร้างพลั่วขนาดยักษ์เพื่อขุดและ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ช่วยเหลือรีไซเคิลแมน</a:t>
            </a:r>
            <a:endParaRPr/>
          </a:p>
        </p:txBody>
      </p:sp>
      <p:sp>
        <p:nvSpPr>
          <p:cNvPr id="537" name="Google Shape;537;p19"/>
          <p:cNvSpPr/>
          <p:nvPr/>
        </p:nvSpPr>
        <p:spPr>
          <a:xfrm>
            <a:off x="6067750" y="1807910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8" name="Google Shape;538;p19"/>
          <p:cNvSpPr/>
          <p:nvPr/>
        </p:nvSpPr>
        <p:spPr>
          <a:xfrm>
            <a:off x="6014113" y="1807910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9" name="Google Shape;539;p19"/>
          <p:cNvSpPr/>
          <p:nvPr/>
        </p:nvSpPr>
        <p:spPr>
          <a:xfrm>
            <a:off x="6048317" y="1767806"/>
            <a:ext cx="382787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sp>
        <p:nvSpPr>
          <p:cNvPr id="540" name="Google Shape;540;p19"/>
          <p:cNvSpPr/>
          <p:nvPr/>
        </p:nvSpPr>
        <p:spPr>
          <a:xfrm>
            <a:off x="6067750" y="3021543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1" name="Google Shape;541;p19"/>
          <p:cNvSpPr/>
          <p:nvPr/>
        </p:nvSpPr>
        <p:spPr>
          <a:xfrm>
            <a:off x="6014113" y="3021543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2" name="Google Shape;542;p19"/>
          <p:cNvSpPr/>
          <p:nvPr/>
        </p:nvSpPr>
        <p:spPr>
          <a:xfrm>
            <a:off x="6048317" y="2981439"/>
            <a:ext cx="382787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endParaRPr/>
          </a:p>
        </p:txBody>
      </p:sp>
      <p:sp>
        <p:nvSpPr>
          <p:cNvPr id="543" name="Google Shape;543;p19"/>
          <p:cNvSpPr/>
          <p:nvPr/>
        </p:nvSpPr>
        <p:spPr>
          <a:xfrm>
            <a:off x="6067750" y="4368679"/>
            <a:ext cx="416991" cy="41699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4" name="Google Shape;544;p19"/>
          <p:cNvSpPr/>
          <p:nvPr/>
        </p:nvSpPr>
        <p:spPr>
          <a:xfrm>
            <a:off x="6014113" y="4368679"/>
            <a:ext cx="416991" cy="416991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5" name="Google Shape;545;p19"/>
          <p:cNvSpPr/>
          <p:nvPr/>
        </p:nvSpPr>
        <p:spPr>
          <a:xfrm>
            <a:off x="6048317" y="4328575"/>
            <a:ext cx="382787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/>
          </a:p>
        </p:txBody>
      </p:sp>
      <p:sp>
        <p:nvSpPr>
          <p:cNvPr id="546" name="Google Shape;5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506503" y="1628708"/>
            <a:ext cx="10907167" cy="184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นักเรียนจะได้ทบทวนความรู้เกี่ยวกับการรีไซเคิลและผลกระทบด้านลบต่อสิ่งแวดล้อมของการไม่รีไซเคิล นอกจากนี้ยังจะได้</a:t>
            </a:r>
            <a:endParaRPr sz="1600" b="1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เรียนรู้เกี่ยวกับแนวคิดของ “การรั่วไหลของขยะ” อันเป็นผลมาจากการไม่รีไซเคิลและการจัดการที่ไม่ถูกต้องของสิ่งของ</a:t>
            </a:r>
            <a:endParaRPr sz="1600" b="1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ที่รีไซเคิลได้ พวกเขาจะทำงานเป็นกลุ่มเล็ก ๆ หรือทำงานเดี่ยว เพื่อสร้างเรื่องราวของ "ฮีโร่ผู้พิชิตขยะ" ที่มีข้อความเพื่อ</a:t>
            </a:r>
            <a:endParaRPr sz="1600" b="1" i="0" u="none" strike="noStrike" cap="none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แจ้งให้ทราบ สร้างแรงบันดาลใจ และส่งเสริมให้ผู้อื่นดำเนินการกับของเสียในสิ่งแวดล้อมของเรา นักเรียนจะได้เรียนรู้ผ่านแบบฝึกหัดต่าง ๆ เพื่อช่วยให้พวกเขาคิดทบทวนและพัฒนาข้อความหลักของเรื่องราวของตนเอง เพื่อช่วยสร้างแรงบันดาลใจให้ผู้อื่นลงมือปฏิบัติ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344075" y="1441025"/>
            <a:ext cx="11341500" cy="21348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181181" y="3962430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127544" y="3962430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172128" y="3942378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678983" y="4004802"/>
            <a:ext cx="9734687" cy="9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แสดงสไลด์บทเรียนสำหรับชั้นเรียนและพูดคุยเกี่ยวกับสิ่งที่พวกเขารู้อยู่แล้วเกี่ยวกับการรีไซเคิล และแนะนำแนวคิดของการรั่วไหลของขยะและขยะที่อยู่ในมหาสมุทร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ถามคำถามนำในบันทึกย่อในสไลด์ PowerPoint กับนักเรียน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 rot="5400000">
            <a:off x="586952" y="3905149"/>
            <a:ext cx="402546" cy="3016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678983" y="5292919"/>
            <a:ext cx="9734687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ปริ๊นท์แบบฝึกหัด “ได้/ไม่ได้” เอกสาร “สตอรี่บอร์ด“ และเอกสาร “วางแผนเรื่องราว”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รวบรวมอุปกรณ์การจัดทำโปสเตอร์และบอร์ดโปสเตอร์ (1 แผ่นต่อกลุ่มหรือต่อนักเรียนหนึ่งคน)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177126" y="526150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123489" y="526150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168073" y="5241453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606051" y="185125"/>
            <a:ext cx="76452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2606051" y="185125"/>
            <a:ext cx="76452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2794674" y="294100"/>
            <a:ext cx="7539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th-TH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2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0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20"/>
          <p:cNvSpPr txBox="1"/>
          <p:nvPr/>
        </p:nvSpPr>
        <p:spPr>
          <a:xfrm>
            <a:off x="-326263" y="177851"/>
            <a:ext cx="128445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เขียนเรื่องราวเพื่อโน้มน้าว</a:t>
            </a:r>
            <a:endParaRPr/>
          </a:p>
        </p:txBody>
      </p:sp>
      <p:sp>
        <p:nvSpPr>
          <p:cNvPr id="555" name="Google Shape;555;p20"/>
          <p:cNvSpPr/>
          <p:nvPr/>
        </p:nvSpPr>
        <p:spPr>
          <a:xfrm>
            <a:off x="1091575" y="1755625"/>
            <a:ext cx="3284700" cy="4404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6" name="Google Shape;556;p20"/>
          <p:cNvSpPr/>
          <p:nvPr/>
        </p:nvSpPr>
        <p:spPr>
          <a:xfrm>
            <a:off x="1255499" y="1745425"/>
            <a:ext cx="30516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เรื่องราวที่เข้าถึงได้</a:t>
            </a:r>
            <a:endParaRPr/>
          </a:p>
        </p:txBody>
      </p:sp>
      <p:sp>
        <p:nvSpPr>
          <p:cNvPr id="557" name="Google Shape;557;p20"/>
          <p:cNvSpPr/>
          <p:nvPr/>
        </p:nvSpPr>
        <p:spPr>
          <a:xfrm>
            <a:off x="1139052" y="3953025"/>
            <a:ext cx="3237000" cy="4404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8" name="Google Shape;558;p20"/>
          <p:cNvSpPr/>
          <p:nvPr/>
        </p:nvSpPr>
        <p:spPr>
          <a:xfrm>
            <a:off x="1432376" y="3942825"/>
            <a:ext cx="28194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ตอกย้ำข้อความ</a:t>
            </a:r>
            <a:endParaRPr/>
          </a:p>
        </p:txBody>
      </p:sp>
      <p:sp>
        <p:nvSpPr>
          <p:cNvPr id="559" name="Google Shape;559;p20"/>
          <p:cNvSpPr/>
          <p:nvPr/>
        </p:nvSpPr>
        <p:spPr>
          <a:xfrm>
            <a:off x="6393850" y="1755625"/>
            <a:ext cx="5151000" cy="4404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0" name="Google Shape;560;p20"/>
          <p:cNvSpPr/>
          <p:nvPr/>
        </p:nvSpPr>
        <p:spPr>
          <a:xfrm>
            <a:off x="6660988" y="1751900"/>
            <a:ext cx="46167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ใช้ข้อเท็จจริงเพื่อสนับสนุนข้อความ </a:t>
            </a:r>
            <a:endParaRPr/>
          </a:p>
        </p:txBody>
      </p:sp>
      <p:sp>
        <p:nvSpPr>
          <p:cNvPr id="561" name="Google Shape;561;p20"/>
          <p:cNvSpPr/>
          <p:nvPr/>
        </p:nvSpPr>
        <p:spPr>
          <a:xfrm>
            <a:off x="7694674" y="3953020"/>
            <a:ext cx="2819311" cy="440459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2" name="Google Shape;562;p20"/>
          <p:cNvSpPr/>
          <p:nvPr/>
        </p:nvSpPr>
        <p:spPr>
          <a:xfrm>
            <a:off x="7902591" y="3942817"/>
            <a:ext cx="2486898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ใช้อารมณ์ขันบ้าง</a:t>
            </a:r>
            <a:endParaRPr/>
          </a:p>
        </p:txBody>
      </p:sp>
      <p:sp>
        <p:nvSpPr>
          <p:cNvPr id="563" name="Google Shape;563;p20"/>
          <p:cNvSpPr/>
          <p:nvPr/>
        </p:nvSpPr>
        <p:spPr>
          <a:xfrm>
            <a:off x="591425" y="2299125"/>
            <a:ext cx="4795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ทำให้ผู้อ่านเข้าใจปัญหาของการไม่รีไซเคิลผ่านเรื่องราวของฮีโร่ผู้พิชิตขยะของนักเรียน</a:t>
            </a:r>
            <a:endParaRPr/>
          </a:p>
        </p:txBody>
      </p:sp>
      <p:sp>
        <p:nvSpPr>
          <p:cNvPr id="564" name="Google Shape;564;p20"/>
          <p:cNvSpPr/>
          <p:nvPr/>
        </p:nvSpPr>
        <p:spPr>
          <a:xfrm>
            <a:off x="584100" y="3041075"/>
            <a:ext cx="4909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เช่น ถ้าแทรชแมนชนะการต่อสู้ ขยะที่มีปริมาณ</a:t>
            </a:r>
            <a:endParaRPr sz="16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มากขึ้นจะเป็นอันตรายต่อสภาพแวดล้อมที่เราอาศัยอยู่</a:t>
            </a:r>
            <a:endParaRPr/>
          </a:p>
        </p:txBody>
      </p:sp>
      <p:sp>
        <p:nvSpPr>
          <p:cNvPr id="565" name="Google Shape;565;p20"/>
          <p:cNvSpPr/>
          <p:nvPr/>
        </p:nvSpPr>
        <p:spPr>
          <a:xfrm>
            <a:off x="614550" y="4502025"/>
            <a:ext cx="4879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การตอกย้ำข้อความตลอดเรื่องเป็นวิธีที่มีประสิทธิภาพในการสร้างความจดจำแก่ผู้อ่าน เช่น ลดการใช้ ใช้ซ้ำ รีไซเคิล</a:t>
            </a:r>
            <a:endParaRPr/>
          </a:p>
        </p:txBody>
      </p:sp>
      <p:sp>
        <p:nvSpPr>
          <p:cNvPr id="566" name="Google Shape;566;p20"/>
          <p:cNvSpPr/>
          <p:nvPr/>
        </p:nvSpPr>
        <p:spPr>
          <a:xfrm>
            <a:off x="6253461" y="2302084"/>
            <a:ext cx="57156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การใช้ข้อเท็จจริงและตัวเลขเป็นวิธีที่มีประสิทธิภาพในการตรวจสอบความถูกต้องของข้อความ ข้อมูลบางจุดสามารถช่วยแสดงให้เห็นถึงปัญหาได้อย่างชัดเจน</a:t>
            </a:r>
            <a:endParaRPr/>
          </a:p>
        </p:txBody>
      </p:sp>
      <p:sp>
        <p:nvSpPr>
          <p:cNvPr id="567" name="Google Shape;567;p20"/>
          <p:cNvSpPr/>
          <p:nvPr/>
        </p:nvSpPr>
        <p:spPr>
          <a:xfrm>
            <a:off x="6246127" y="3044028"/>
            <a:ext cx="539541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เช่น ต้องใช้เวลาประมาณ 4,000 ปี กว่าแก้วจะย่อยสลายในหลุมฝังกลบ</a:t>
            </a:r>
            <a:endParaRPr/>
          </a:p>
        </p:txBody>
      </p:sp>
      <p:sp>
        <p:nvSpPr>
          <p:cNvPr id="568" name="Google Shape;568;p20"/>
          <p:cNvSpPr/>
          <p:nvPr/>
        </p:nvSpPr>
        <p:spPr>
          <a:xfrm>
            <a:off x="6253461" y="4502557"/>
            <a:ext cx="57156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ดึงดูดความสนใจของผู้อ่านด้วยอารมณ์ขัน ซึ่งจะทำให้พวกเขาเปิดรับสิ่งที่ต้องการสื่อสารมากขึ้น</a:t>
            </a:r>
            <a:endParaRPr/>
          </a:p>
        </p:txBody>
      </p:sp>
      <p:sp>
        <p:nvSpPr>
          <p:cNvPr id="569" name="Google Shape;56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21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21"/>
          <p:cNvSpPr txBox="1"/>
          <p:nvPr/>
        </p:nvSpPr>
        <p:spPr>
          <a:xfrm>
            <a:off x="-188473" y="86406"/>
            <a:ext cx="128445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วางแผนเรื่องราว</a:t>
            </a:r>
            <a:endParaRPr dirty="0"/>
          </a:p>
        </p:txBody>
      </p:sp>
      <p:pic>
        <p:nvPicPr>
          <p:cNvPr id="577" name="Google Shape;577;p21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r="-22" b="-220"/>
          <a:stretch/>
        </p:blipFill>
        <p:spPr>
          <a:xfrm>
            <a:off x="1698293" y="1614805"/>
            <a:ext cx="4494982" cy="6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21"/>
          <p:cNvSpPr/>
          <p:nvPr/>
        </p:nvSpPr>
        <p:spPr>
          <a:xfrm>
            <a:off x="6193275" y="1614805"/>
            <a:ext cx="5509552" cy="544419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9" name="Google Shape;579;p21"/>
          <p:cNvSpPr txBox="1"/>
          <p:nvPr/>
        </p:nvSpPr>
        <p:spPr>
          <a:xfrm>
            <a:off x="6110550" y="1767725"/>
            <a:ext cx="574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ใช้เอกสารวางแผนเรื่องราวนี้เพื่อช่วยสร้างเรื่องราวของนักเรียน</a:t>
            </a:r>
            <a:endParaRPr sz="1000"/>
          </a:p>
        </p:txBody>
      </p:sp>
      <p:sp>
        <p:nvSpPr>
          <p:cNvPr id="580" name="Google Shape;580;p21"/>
          <p:cNvSpPr txBox="1"/>
          <p:nvPr/>
        </p:nvSpPr>
        <p:spPr>
          <a:xfrm>
            <a:off x="275653" y="1767755"/>
            <a:ext cx="21542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ชื่อเรื่อง: </a:t>
            </a:r>
            <a:endParaRPr/>
          </a:p>
        </p:txBody>
      </p:sp>
      <p:sp>
        <p:nvSpPr>
          <p:cNvPr id="581" name="Google Shape;581;p21"/>
          <p:cNvSpPr txBox="1"/>
          <p:nvPr/>
        </p:nvSpPr>
        <p:spPr>
          <a:xfrm>
            <a:off x="275653" y="2096221"/>
            <a:ext cx="21542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ผู้อ่าน</a:t>
            </a:r>
            <a:endParaRPr/>
          </a:p>
        </p:txBody>
      </p:sp>
      <p:sp>
        <p:nvSpPr>
          <p:cNvPr id="582" name="Google Shape;582;p21"/>
          <p:cNvSpPr txBox="1"/>
          <p:nvPr/>
        </p:nvSpPr>
        <p:spPr>
          <a:xfrm>
            <a:off x="275649" y="2397200"/>
            <a:ext cx="3699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ใครจะเป็นผู้อ่านเรื่องราวของนักเรียน</a:t>
            </a:r>
            <a:endParaRPr/>
          </a:p>
        </p:txBody>
      </p:sp>
      <p:pic>
        <p:nvPicPr>
          <p:cNvPr id="583" name="Google Shape;583;p21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6927" t="34473" r="6256" b="27754"/>
          <a:stretch/>
        </p:blipFill>
        <p:spPr>
          <a:xfrm>
            <a:off x="275651" y="2772072"/>
            <a:ext cx="5682493" cy="25457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21"/>
          <p:cNvSpPr txBox="1"/>
          <p:nvPr/>
        </p:nvSpPr>
        <p:spPr>
          <a:xfrm>
            <a:off x="275649" y="3109721"/>
            <a:ext cx="5682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เขียนหนึ่งสิ่งที่ผู้อ่านจำเป็นต้องรู้เกี่ยวกับการรีไซเคิลเพื่อช่วยให้</a:t>
            </a:r>
            <a:endParaRPr sz="16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พวกเขารีไซเคิลได้มากขึ้นและดีขึ้น</a:t>
            </a:r>
            <a:endParaRPr/>
          </a:p>
        </p:txBody>
      </p:sp>
      <p:pic>
        <p:nvPicPr>
          <p:cNvPr id="585" name="Google Shape;585;p21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6927" t="34473" r="6256" b="27754"/>
          <a:stretch/>
        </p:blipFill>
        <p:spPr>
          <a:xfrm>
            <a:off x="275650" y="3692405"/>
            <a:ext cx="5682493" cy="25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1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6927" t="46424" r="6256" b="28859"/>
          <a:stretch/>
        </p:blipFill>
        <p:spPr>
          <a:xfrm>
            <a:off x="275649" y="4073925"/>
            <a:ext cx="5682493" cy="166573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21"/>
          <p:cNvSpPr txBox="1"/>
          <p:nvPr/>
        </p:nvSpPr>
        <p:spPr>
          <a:xfrm>
            <a:off x="310181" y="4278636"/>
            <a:ext cx="21542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ข้อความหลัก</a:t>
            </a:r>
            <a:endParaRPr/>
          </a:p>
        </p:txBody>
      </p:sp>
      <p:sp>
        <p:nvSpPr>
          <p:cNvPr id="588" name="Google Shape;588;p21"/>
          <p:cNvSpPr txBox="1"/>
          <p:nvPr/>
        </p:nvSpPr>
        <p:spPr>
          <a:xfrm>
            <a:off x="310180" y="4579613"/>
            <a:ext cx="525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อะไรคือข้อความโดยรวมในเรื่องของนักเรียนที่ต้องการสื่อเพื่อ</a:t>
            </a:r>
            <a:endParaRPr sz="16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ผลักดันให้ผู้อ่านรีไซเคิลมากขึ้น</a:t>
            </a:r>
            <a:endParaRPr/>
          </a:p>
        </p:txBody>
      </p:sp>
      <p:pic>
        <p:nvPicPr>
          <p:cNvPr id="589" name="Google Shape;589;p21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6927" t="34473" r="6256" b="27754"/>
          <a:stretch/>
        </p:blipFill>
        <p:spPr>
          <a:xfrm>
            <a:off x="275650" y="5244225"/>
            <a:ext cx="5682493" cy="25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1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6927" t="46424" r="6256" b="28859"/>
          <a:stretch/>
        </p:blipFill>
        <p:spPr>
          <a:xfrm>
            <a:off x="275649" y="5625745"/>
            <a:ext cx="5682493" cy="166573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1"/>
          <p:cNvSpPr txBox="1"/>
          <p:nvPr/>
        </p:nvSpPr>
        <p:spPr>
          <a:xfrm>
            <a:off x="6233793" y="2273903"/>
            <a:ext cx="21542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ตัวละครหลัก</a:t>
            </a:r>
            <a:endParaRPr/>
          </a:p>
        </p:txBody>
      </p:sp>
      <p:sp>
        <p:nvSpPr>
          <p:cNvPr id="592" name="Google Shape;592;p21"/>
          <p:cNvSpPr txBox="1"/>
          <p:nvPr/>
        </p:nvSpPr>
        <p:spPr>
          <a:xfrm>
            <a:off x="6233792" y="2574880"/>
            <a:ext cx="52575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เขียนชื่อตัวละครหลักด้านล่าง อธิบายตัวละครสั้น ๆ</a:t>
            </a:r>
            <a:endParaRPr/>
          </a:p>
        </p:txBody>
      </p:sp>
      <p:pic>
        <p:nvPicPr>
          <p:cNvPr id="593" name="Google Shape;593;p21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6927" t="34473" r="6256" b="27754"/>
          <a:stretch/>
        </p:blipFill>
        <p:spPr>
          <a:xfrm>
            <a:off x="6233792" y="3259095"/>
            <a:ext cx="5682493" cy="25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1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6927" t="46424" r="6256" b="28859"/>
          <a:stretch/>
        </p:blipFill>
        <p:spPr>
          <a:xfrm>
            <a:off x="6233791" y="3640615"/>
            <a:ext cx="5682493" cy="166573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21"/>
          <p:cNvSpPr txBox="1"/>
          <p:nvPr/>
        </p:nvSpPr>
        <p:spPr>
          <a:xfrm>
            <a:off x="6233793" y="3890375"/>
            <a:ext cx="21542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ฉาก</a:t>
            </a:r>
            <a:endParaRPr/>
          </a:p>
        </p:txBody>
      </p:sp>
      <p:sp>
        <p:nvSpPr>
          <p:cNvPr id="596" name="Google Shape;596;p21"/>
          <p:cNvSpPr txBox="1"/>
          <p:nvPr/>
        </p:nvSpPr>
        <p:spPr>
          <a:xfrm>
            <a:off x="6233792" y="4191352"/>
            <a:ext cx="52575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อธิบายสถานที่ที่เกิดเรื่องราว</a:t>
            </a:r>
            <a:endParaRPr/>
          </a:p>
        </p:txBody>
      </p:sp>
      <p:pic>
        <p:nvPicPr>
          <p:cNvPr id="597" name="Google Shape;597;p21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6927" t="34473" r="6256" b="27754"/>
          <a:stretch/>
        </p:blipFill>
        <p:spPr>
          <a:xfrm>
            <a:off x="6233792" y="4669209"/>
            <a:ext cx="5682493" cy="25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1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6927" t="46424" r="6256" b="28859"/>
          <a:stretch/>
        </p:blipFill>
        <p:spPr>
          <a:xfrm>
            <a:off x="6233791" y="5050729"/>
            <a:ext cx="5682493" cy="16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1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6927" t="46424" r="6256" b="28859"/>
          <a:stretch/>
        </p:blipFill>
        <p:spPr>
          <a:xfrm>
            <a:off x="6233790" y="5336100"/>
            <a:ext cx="5682493" cy="166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1"/>
          <p:cNvPicPr preferRelativeResize="0"/>
          <p:nvPr/>
        </p:nvPicPr>
        <p:blipFill rotWithShape="1">
          <a:blip r:embed="rId5">
            <a:alphaModFix/>
          </a:blip>
          <a:srcRect r="11" b="25"/>
          <a:stretch/>
        </p:blipFill>
        <p:spPr>
          <a:xfrm>
            <a:off x="1255510" y="582726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1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22"/>
          <p:cNvSpPr txBox="1"/>
          <p:nvPr/>
        </p:nvSpPr>
        <p:spPr>
          <a:xfrm>
            <a:off x="-326263" y="177851"/>
            <a:ext cx="128445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สร้างสตอรี่บอร์ด</a:t>
            </a:r>
            <a:endParaRPr/>
          </a:p>
        </p:txBody>
      </p:sp>
      <p:sp>
        <p:nvSpPr>
          <p:cNvPr id="609" name="Google Shape;609;p22"/>
          <p:cNvSpPr/>
          <p:nvPr/>
        </p:nvSpPr>
        <p:spPr>
          <a:xfrm>
            <a:off x="1536584" y="1429949"/>
            <a:ext cx="9131413" cy="544419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0" name="Google Shape;610;p22"/>
          <p:cNvSpPr txBox="1"/>
          <p:nvPr/>
        </p:nvSpPr>
        <p:spPr>
          <a:xfrm>
            <a:off x="586449" y="1506666"/>
            <a:ext cx="11019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วาดภาพในแต่ละกล่องของเหตุการณ์ในเรื่องราว เขียนคำอธิบายใต้รูปภาพแต่ละรูป</a:t>
            </a:r>
            <a:endParaRPr/>
          </a:p>
        </p:txBody>
      </p:sp>
      <p:pic>
        <p:nvPicPr>
          <p:cNvPr id="611" name="Google Shape;611;p22" descr="A picture containing 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-29"/>
          <a:stretch/>
        </p:blipFill>
        <p:spPr>
          <a:xfrm>
            <a:off x="0" y="2171352"/>
            <a:ext cx="12358902" cy="4508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2"/>
          <p:cNvPicPr preferRelativeResize="0"/>
          <p:nvPr/>
        </p:nvPicPr>
        <p:blipFill rotWithShape="1">
          <a:blip r:embed="rId5">
            <a:alphaModFix/>
          </a:blip>
          <a:srcRect r="11" b="25"/>
          <a:stretch/>
        </p:blipFill>
        <p:spPr>
          <a:xfrm>
            <a:off x="1255510" y="582726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45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23"/>
          <p:cNvSpPr txBox="1"/>
          <p:nvPr/>
        </p:nvSpPr>
        <p:spPr>
          <a:xfrm>
            <a:off x="-326263" y="25452"/>
            <a:ext cx="128445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ตัวอย่างสตอรี่บอร์ด</a:t>
            </a:r>
            <a:endParaRPr/>
          </a:p>
        </p:txBody>
      </p:sp>
      <p:pic>
        <p:nvPicPr>
          <p:cNvPr id="621" name="Google Shape;621;p23"/>
          <p:cNvPicPr preferRelativeResize="0"/>
          <p:nvPr/>
        </p:nvPicPr>
        <p:blipFill rotWithShape="1">
          <a:blip r:embed="rId4">
            <a:alphaModFix/>
          </a:blip>
          <a:srcRect r="-6" b="8"/>
          <a:stretch/>
        </p:blipFill>
        <p:spPr>
          <a:xfrm>
            <a:off x="2358611" y="1354267"/>
            <a:ext cx="7474778" cy="510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3"/>
          <p:cNvPicPr preferRelativeResize="0"/>
          <p:nvPr/>
        </p:nvPicPr>
        <p:blipFill rotWithShape="1">
          <a:blip r:embed="rId5">
            <a:alphaModFix/>
          </a:blip>
          <a:srcRect r="11" b="25"/>
          <a:stretch/>
        </p:blipFill>
        <p:spPr>
          <a:xfrm>
            <a:off x="1255510" y="430327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23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>
            <a:off x="323627" y="1464525"/>
            <a:ext cx="64632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506499" y="1457000"/>
            <a:ext cx="669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ผลลัพธ์การเรียนรู้ที่สำคัญและความสอดคล้องของหลักสูตร:</a:t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323617" y="2049634"/>
            <a:ext cx="11361877" cy="184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วิทยาศาสตร์ - โลกและกิจกรรมมนุษย์: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สื่อสารถึงวิธีแก้ปัญหาที่จะลดผลกระทบของมนุษย์ที่มีต่อพื้นดิน น้ำ อากาศ และ/หรือสิ่งมีชีวิตอื่น ๆ ในสภาพแวดล้อมในท้องถิ่น การกระทำของผู้คนอาจส่งผลกระทบต่อโลกรอบตัวพวกเขา แต่พวกเขาสามารถเลือกที่จะลดผลกระทบต่อพื้นดิน น้ำ อากาศ และสิ่งมีชีวิตอื่น ๆ ได้</a:t>
            </a:r>
            <a:endParaRPr/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ทักษะและการมีความรู้ด้านภาษาอังกฤษ: </a:t>
            </a:r>
            <a:r>
              <a:rPr lang="th-TH" sz="1600" b="0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เข้าร่วมการสนทนากับคู่สนทนาที่มีความหลากหลาย เกี่ยวกับหัวข้อและเนื้อหาต่าง ๆ ปฏิบัติตามกฎที่ตกลงกันไว้สำหรับการพูดคุยแลกเปลี่ยน ใช้คำและวลีที่ได้จากการถ่ายทอดผ่านการสนทนา การอ่านและการฟัง และการตอบข้อความ</a:t>
            </a:r>
            <a:endParaRPr/>
          </a:p>
        </p:txBody>
      </p:sp>
      <p:pic>
        <p:nvPicPr>
          <p:cNvPr id="121" name="Google Shape;121;p3" descr="A picture containing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786" y="5360664"/>
            <a:ext cx="1149009" cy="114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 descr="A picture containing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795" y="5360663"/>
            <a:ext cx="1149009" cy="114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323628" y="4723250"/>
            <a:ext cx="2939400" cy="4170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506497" y="4715700"/>
            <a:ext cx="30885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ความสอดคล้องกับ SDG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2606051" y="185125"/>
            <a:ext cx="7765200" cy="9942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2606051" y="185125"/>
            <a:ext cx="77652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2642274" y="294100"/>
            <a:ext cx="776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การเตรียมบทเรียนและความสอดคล้องของหลักสูตร</a:t>
            </a:r>
            <a:r>
              <a:rPr lang="th-TH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เวลาเตรียมการ: 10-15 นาที</a:t>
            </a:r>
            <a:endParaRPr/>
          </a:p>
        </p:txBody>
      </p:sp>
      <p:pic>
        <p:nvPicPr>
          <p:cNvPr id="129" name="Google Shape;129;p3" descr="Logo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29805" y="5360663"/>
            <a:ext cx="1149010" cy="11490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  <p:grpSp>
        <p:nvGrpSpPr>
          <p:cNvPr id="131" name="Google Shape;131;p3"/>
          <p:cNvGrpSpPr/>
          <p:nvPr/>
        </p:nvGrpSpPr>
        <p:grpSpPr>
          <a:xfrm>
            <a:off x="4442689" y="4708963"/>
            <a:ext cx="6602306" cy="1769954"/>
            <a:chOff x="4790164" y="5162929"/>
            <a:chExt cx="6979920" cy="1429919"/>
          </a:xfrm>
        </p:grpSpPr>
        <p:sp>
          <p:nvSpPr>
            <p:cNvPr id="132" name="Google Shape;132;p3"/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>
                <a:gd name="adj" fmla="val 27648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9C7F7"/>
                </a:solidFill>
                <a:highlight>
                  <a:srgbClr val="29C7F7"/>
                </a:highlight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แผนการสอนได้ออกแบบมาให้มีความยืดหยุ่นและตอบสนองต่อความต้องการที่เปลี่ยนแปลงของห้องเรียนของคุณ บทเรียนต่าง ๆ สามารถแก้ไขและปรับแต่งได้ตามบริบทของนักเรียนและห้องเรียนที่แตกต่างกันไป มีเวอร์ชัน PowerPoint ที่มีคำแนะนำสำหรับครู และบทเรียน PDF ที่สามารถปริ๊นท์ได้ ให้ดาวน์โหลด 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6714879" y="5163532"/>
              <a:ext cx="4280100" cy="2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บทเรียนที่ยืดหยุ่นและปรับเปลี่ยนได้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บทเรียน 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413972" y="144912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360335" y="144912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404919" y="1429076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911773" y="1491500"/>
            <a:ext cx="10866255" cy="195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นะนำบทเรียนให้กับนักเรียนของคุณโดยการถามเกี่ยวกับความรู้ของพวกเขาเกี่ยวกับสิ่งที่สามารถรีไซเคิลได้และไม่ได้ แสดงสไลด์ “ได้/ไม่ได้” หรือปริ๊นท์เอกสารประกอบคำบรรยายเพื่อใช้อ้างอิง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th-TH" sz="14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ชวนนักเรียนพูดคุยเกี่ยวกับพื้นฐานของการรีไซเคิล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th-TH" sz="14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นักเรียนทำการรีไซเคิลหรือเปล่า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th-TH" sz="14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อะไรบ้างที่เอามารีไซเคิลได้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th-TH" sz="14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อะไรบ้างที่เอามารีไซเคิลไม่ได้ </a:t>
            </a:r>
            <a:endParaRPr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th-TH" sz="14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ขอให้พวกเขายกตัวอย่างขสิ่งของที่รีไซเคิลได้และไม่ได้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413972" y="975349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60335" y="975349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404919" y="9733443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911773" y="9795867"/>
            <a:ext cx="10866255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ให้เวลาพวกเขา 5 นาทีเพื่อค้นหาขวดพลาสติกในห้องเรียนเพื่อใส่ลงในถังใหม่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ระยะเวลาบทเรียน: 25-30 นาที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413972" y="3998112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360335" y="3998112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404919" y="3978060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413972" y="5328182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360335" y="5328182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404919" y="5308130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911772" y="4036677"/>
            <a:ext cx="10866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นักเรียนจะได้สร้างเรื่องราวของฮีโร่ผู้พิชิตขยะ </a:t>
            </a: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เพื่อสร้างแรงบันดาลใจและจูงใจให้ผู้อื่นดำเนินการกับของเสียในสิ่งแวดล้อม นักเรียนจะได้จดบันทึกวิธีการรีไซเคิลที่เหมาะสม สถิติขยะ และข้อเท็จจริงต่าง ๆ เพื่อสนับสนุนข้อความหลักของเรื่องราว ใช้สไลด์ดีไซน์เรื่องราวและ</a:t>
            </a:r>
            <a:r>
              <a:rPr lang="th-TH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เอกสารวางแผนเรื่องราว และ เอกสารสตอรี่บอร์ด </a:t>
            </a: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เพื่อช่วยนักเรียนในการสร้างเรื่องราว</a:t>
            </a:r>
            <a:endParaRPr/>
          </a:p>
        </p:txBody>
      </p:sp>
      <p:sp>
        <p:nvSpPr>
          <p:cNvPr id="160" name="Google Shape;160;p4"/>
          <p:cNvSpPr/>
          <p:nvPr/>
        </p:nvSpPr>
        <p:spPr>
          <a:xfrm>
            <a:off x="967705" y="5302712"/>
            <a:ext cx="10866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ปริ๊นท์เอกสาร “วางแผนเรื่องราว” และเอกสาร “สตอรี่บอร์ด” ให้นักเรียนเติมในชั้นเรียน </a:t>
            </a:r>
            <a:r>
              <a:rPr lang="th-TH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นักเรียนน่าจะต้องใช้เอกสารสตอรี่บอร์ดอย่างน้อย 4 ชุดเพื่อสร้างเรื่องราว พวกเขาสามารถทำงานเป็นกลุ่มหรือทำงานเดี่ยว และคุณยังสามารถเพิ่มเติมจากบทเรียนโดยให้พวกเขาเขียนเรื่องราวจากสตอรี่บอร์ดและแบ่งปันให้เพื่อนร่วมชั้น </a:t>
            </a: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21855" b="73164"/>
          <a:stretch/>
        </p:blipFill>
        <p:spPr>
          <a:xfrm>
            <a:off x="929898" y="2611806"/>
            <a:ext cx="7919634" cy="11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975" t="38442" r="-13" b="16"/>
          <a:stretch/>
        </p:blipFill>
        <p:spPr>
          <a:xfrm>
            <a:off x="6739913" y="4091552"/>
            <a:ext cx="4969790" cy="262992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/>
          <p:nvPr/>
        </p:nvSpPr>
        <p:spPr>
          <a:xfrm>
            <a:off x="2606040" y="185126"/>
            <a:ext cx="6979920" cy="87401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2794682" y="294106"/>
            <a:ext cx="66026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เตรียมการนำเสนอ PowerPoint</a:t>
            </a:r>
            <a:endParaRPr/>
          </a:p>
        </p:txBody>
      </p:sp>
      <p:sp>
        <p:nvSpPr>
          <p:cNvPr id="173" name="Google Shape;173;p5"/>
          <p:cNvSpPr/>
          <p:nvPr/>
        </p:nvSpPr>
        <p:spPr>
          <a:xfrm>
            <a:off x="323617" y="1247462"/>
            <a:ext cx="11361877" cy="117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เมื่อคุณพร้อมที่จะนำเสนอบทเรียน ให้คลิก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Slide Show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บนแถบเมนูด้านบน แล้วเลือก </a:t>
            </a: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Presenter View </a:t>
            </a: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เมื่อเข้าสู่โหมด Presenter คุณสามารถดูบันทึกย่อของคุณ ในขณะที่ผู้ชมจะเห็นเฉพาะสไลด์ของคุณ</a:t>
            </a: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323616" y="3978315"/>
            <a:ext cx="6092681" cy="191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บันทึกย่อจะปรากฏในบานหน้าต่างทางด้านขวา ข้อความจะถูกตัดโดยอัตโนมัติ และแถบเลื่อนแนวตั้งจะปรากฏขึ้นถ้าจำเป็น คุณยังสามารถเปลี่ยนขนาดของข้อความในบานหน้าต่าง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บันทึกย่อได้โดยใช้ปุ่มสองปุ่มที่มุมซ้ายล่างของบาน</a:t>
            </a:r>
            <a:endParaRPr sz="20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หน้าต่างบันทึกย่อ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6"/>
          <p:cNvGrpSpPr/>
          <p:nvPr/>
        </p:nvGrpSpPr>
        <p:grpSpPr>
          <a:xfrm>
            <a:off x="1480707" y="5036833"/>
            <a:ext cx="3105179" cy="740506"/>
            <a:chOff x="1058928" y="327691"/>
            <a:chExt cx="3105179" cy="740506"/>
          </a:xfrm>
        </p:grpSpPr>
        <p:sp>
          <p:nvSpPr>
            <p:cNvPr id="182" name="Google Shape;182;p6"/>
            <p:cNvSpPr/>
            <p:nvPr/>
          </p:nvSpPr>
          <p:spPr>
            <a:xfrm>
              <a:off x="1058928" y="332877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1527338" y="327691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Tahoma"/>
                <a:buNone/>
              </a:pPr>
              <a:r>
                <a:rPr lang="th-TH" sz="40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ได้</a:t>
              </a:r>
              <a:endParaRPr/>
            </a:p>
          </p:txBody>
        </p:sp>
      </p:grpSp>
      <p:grpSp>
        <p:nvGrpSpPr>
          <p:cNvPr id="184" name="Google Shape;184;p6"/>
          <p:cNvGrpSpPr/>
          <p:nvPr/>
        </p:nvGrpSpPr>
        <p:grpSpPr>
          <a:xfrm>
            <a:off x="7606116" y="5001675"/>
            <a:ext cx="3105179" cy="736434"/>
            <a:chOff x="7983908" y="313974"/>
            <a:chExt cx="3105179" cy="736434"/>
          </a:xfrm>
        </p:grpSpPr>
        <p:sp>
          <p:nvSpPr>
            <p:cNvPr id="185" name="Google Shape;185;p6"/>
            <p:cNvSpPr/>
            <p:nvPr/>
          </p:nvSpPr>
          <p:spPr>
            <a:xfrm>
              <a:off x="7983908" y="313974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ahoma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8362595" y="342522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Tahoma"/>
                <a:buNone/>
              </a:pPr>
              <a:r>
                <a:rPr lang="th-TH" sz="40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ไม่ได้</a:t>
              </a:r>
              <a:endParaRPr/>
            </a:p>
          </p:txBody>
        </p:sp>
      </p:grpSp>
      <p:grpSp>
        <p:nvGrpSpPr>
          <p:cNvPr id="187" name="Google Shape;187;p6"/>
          <p:cNvGrpSpPr/>
          <p:nvPr/>
        </p:nvGrpSpPr>
        <p:grpSpPr>
          <a:xfrm>
            <a:off x="220450" y="81404"/>
            <a:ext cx="1431166" cy="1946487"/>
            <a:chOff x="923533" y="1746170"/>
            <a:chExt cx="1431166" cy="1946487"/>
          </a:xfrm>
        </p:grpSpPr>
        <p:pic>
          <p:nvPicPr>
            <p:cNvPr id="188" name="Google Shape;188;p6" descr="A picture containing plastic, vessel, ja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3533" y="1746170"/>
              <a:ext cx="1260257" cy="1508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6"/>
            <p:cNvSpPr/>
            <p:nvPr/>
          </p:nvSpPr>
          <p:spPr>
            <a:xfrm>
              <a:off x="923533" y="3255614"/>
              <a:ext cx="1431166" cy="437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Tahoma"/>
                <a:buNone/>
              </a:pPr>
              <a:r>
                <a:rPr lang="th-TH" sz="2000" b="1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ขวดโหลแก้ว</a:t>
              </a:r>
              <a:endParaRPr/>
            </a:p>
          </p:txBody>
        </p:sp>
      </p:grpSp>
      <p:grpSp>
        <p:nvGrpSpPr>
          <p:cNvPr id="190" name="Google Shape;190;p6"/>
          <p:cNvGrpSpPr/>
          <p:nvPr/>
        </p:nvGrpSpPr>
        <p:grpSpPr>
          <a:xfrm>
            <a:off x="1526254" y="119530"/>
            <a:ext cx="2347800" cy="1948460"/>
            <a:chOff x="2948176" y="1768789"/>
            <a:chExt cx="2347800" cy="1948460"/>
          </a:xfrm>
        </p:grpSpPr>
        <p:sp>
          <p:nvSpPr>
            <p:cNvPr id="191" name="Google Shape;191;p6"/>
            <p:cNvSpPr/>
            <p:nvPr/>
          </p:nvSpPr>
          <p:spPr>
            <a:xfrm>
              <a:off x="2948176" y="3255625"/>
              <a:ext cx="234780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Tahoma"/>
                <a:buNone/>
              </a:pPr>
              <a:r>
                <a:rPr lang="th-TH" sz="2000" b="1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ขวดพลาสติก PET</a:t>
              </a:r>
              <a:endParaRPr/>
            </a:p>
          </p:txBody>
        </p:sp>
        <p:pic>
          <p:nvPicPr>
            <p:cNvPr id="192" name="Google Shape;192;p6" descr="A bottle of water&#10;&#10;Description automatically generated with low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5827" y="1768789"/>
              <a:ext cx="1341942" cy="17053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3" name="Google Shape;193;p6"/>
          <p:cNvGrpSpPr/>
          <p:nvPr/>
        </p:nvGrpSpPr>
        <p:grpSpPr>
          <a:xfrm>
            <a:off x="5569220" y="356473"/>
            <a:ext cx="1934828" cy="1711574"/>
            <a:chOff x="3193049" y="4171116"/>
            <a:chExt cx="1934828" cy="1711574"/>
          </a:xfrm>
        </p:grpSpPr>
        <p:sp>
          <p:nvSpPr>
            <p:cNvPr id="194" name="Google Shape;194;p6"/>
            <p:cNvSpPr/>
            <p:nvPr/>
          </p:nvSpPr>
          <p:spPr>
            <a:xfrm>
              <a:off x="3193049" y="5421066"/>
              <a:ext cx="1934828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Tahoma"/>
                <a:buNone/>
              </a:pPr>
              <a:r>
                <a:rPr lang="th-TH" sz="2000" b="1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กระป๋องโลหะ</a:t>
              </a:r>
              <a:endParaRPr/>
            </a:p>
          </p:txBody>
        </p:sp>
        <p:pic>
          <p:nvPicPr>
            <p:cNvPr id="195" name="Google Shape;195;p6" descr="A close up of a roll of tape&#10;&#10;Description automatically generated with low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75065" y="4171116"/>
              <a:ext cx="648663" cy="1227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" name="Google Shape;196;p6"/>
          <p:cNvGrpSpPr/>
          <p:nvPr/>
        </p:nvGrpSpPr>
        <p:grpSpPr>
          <a:xfrm>
            <a:off x="5743257" y="2128285"/>
            <a:ext cx="1958555" cy="1793121"/>
            <a:chOff x="488426" y="4064988"/>
            <a:chExt cx="1958555" cy="1793121"/>
          </a:xfrm>
        </p:grpSpPr>
        <p:sp>
          <p:nvSpPr>
            <p:cNvPr id="197" name="Google Shape;197;p6"/>
            <p:cNvSpPr/>
            <p:nvPr/>
          </p:nvSpPr>
          <p:spPr>
            <a:xfrm>
              <a:off x="671401" y="5421066"/>
              <a:ext cx="1775580" cy="437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Tahoma"/>
                <a:buNone/>
              </a:pPr>
              <a:r>
                <a:rPr lang="th-TH" sz="20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กล่องกระดาษแข็ง</a:t>
              </a:r>
              <a:endParaRPr/>
            </a:p>
          </p:txBody>
        </p:sp>
        <p:pic>
          <p:nvPicPr>
            <p:cNvPr id="198" name="Google Shape;198;p6" descr="A picture containing box, stationary, container, envelo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426" y="4064988"/>
              <a:ext cx="1839065" cy="1374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6"/>
          <p:cNvGrpSpPr/>
          <p:nvPr/>
        </p:nvGrpSpPr>
        <p:grpSpPr>
          <a:xfrm>
            <a:off x="10019359" y="2112406"/>
            <a:ext cx="1766616" cy="1706663"/>
            <a:chOff x="6420868" y="1760417"/>
            <a:chExt cx="1680673" cy="1342141"/>
          </a:xfrm>
        </p:grpSpPr>
        <p:pic>
          <p:nvPicPr>
            <p:cNvPr id="200" name="Google Shape;200;p6" descr="A picture containing banana, indoor, yellow, half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06825" y="1760417"/>
              <a:ext cx="1477076" cy="105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6"/>
            <p:cNvSpPr/>
            <p:nvPr/>
          </p:nvSpPr>
          <p:spPr>
            <a:xfrm>
              <a:off x="6420868" y="2700012"/>
              <a:ext cx="1680673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800"/>
                <a:buFont typeface="Tahoma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เปลือกกล้วย</a:t>
              </a:r>
              <a:endParaRPr/>
            </a:p>
          </p:txBody>
        </p:sp>
      </p:grpSp>
      <p:grpSp>
        <p:nvGrpSpPr>
          <p:cNvPr id="202" name="Google Shape;202;p6"/>
          <p:cNvGrpSpPr/>
          <p:nvPr/>
        </p:nvGrpSpPr>
        <p:grpSpPr>
          <a:xfrm>
            <a:off x="10192079" y="582212"/>
            <a:ext cx="1680673" cy="1356390"/>
            <a:chOff x="8346482" y="1742833"/>
            <a:chExt cx="1680673" cy="1356390"/>
          </a:xfrm>
        </p:grpSpPr>
        <p:sp>
          <p:nvSpPr>
            <p:cNvPr id="203" name="Google Shape;203;p6"/>
            <p:cNvSpPr/>
            <p:nvPr/>
          </p:nvSpPr>
          <p:spPr>
            <a:xfrm>
              <a:off x="8346482" y="2696677"/>
              <a:ext cx="1680673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800"/>
                <a:buFont typeface="Tahoma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ผ้าเช็ดปากที่สกปรก</a:t>
              </a:r>
              <a:endParaRPr/>
            </a:p>
          </p:txBody>
        </p:sp>
        <p:pic>
          <p:nvPicPr>
            <p:cNvPr id="204" name="Google Shape;204;p6" descr="A picture containing cloth, paper, indoor, bed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16966" y="1742833"/>
              <a:ext cx="1057548" cy="10526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" name="Google Shape;205;p6"/>
          <p:cNvGrpSpPr/>
          <p:nvPr/>
        </p:nvGrpSpPr>
        <p:grpSpPr>
          <a:xfrm>
            <a:off x="7004304" y="448738"/>
            <a:ext cx="2037700" cy="1705386"/>
            <a:chOff x="6377570" y="3189531"/>
            <a:chExt cx="1680673" cy="1297986"/>
          </a:xfrm>
        </p:grpSpPr>
        <p:sp>
          <p:nvSpPr>
            <p:cNvPr id="206" name="Google Shape;206;p6"/>
            <p:cNvSpPr/>
            <p:nvPr/>
          </p:nvSpPr>
          <p:spPr>
            <a:xfrm>
              <a:off x="6377570" y="4084971"/>
              <a:ext cx="1680673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800"/>
                <a:buFont typeface="Tahoma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หลอดไฟ</a:t>
              </a:r>
              <a:endParaRPr/>
            </a:p>
          </p:txBody>
        </p:sp>
        <p:pic>
          <p:nvPicPr>
            <p:cNvPr id="207" name="Google Shape;207;p6" descr="A picture containing cup, light, glass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14029" y="3189531"/>
              <a:ext cx="529129" cy="879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8" name="Google Shape;208;p6"/>
          <p:cNvGrpSpPr/>
          <p:nvPr/>
        </p:nvGrpSpPr>
        <p:grpSpPr>
          <a:xfrm>
            <a:off x="8382213" y="-28209"/>
            <a:ext cx="2249386" cy="2208527"/>
            <a:chOff x="8347377" y="3061193"/>
            <a:chExt cx="1680673" cy="1441072"/>
          </a:xfrm>
        </p:grpSpPr>
        <p:pic>
          <p:nvPicPr>
            <p:cNvPr id="209" name="Google Shape;209;p6" descr="Calendar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419615">
              <a:off x="8449667" y="3141253"/>
              <a:ext cx="1381506" cy="1087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6"/>
            <p:cNvSpPr/>
            <p:nvPr/>
          </p:nvSpPr>
          <p:spPr>
            <a:xfrm>
              <a:off x="8347377" y="4099719"/>
              <a:ext cx="1680673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800"/>
                <a:buFont typeface="Tahoma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กล่องใส่น้ำผลไม้</a:t>
              </a:r>
              <a:endParaRPr/>
            </a:p>
          </p:txBody>
        </p:sp>
      </p:grpSp>
      <p:grpSp>
        <p:nvGrpSpPr>
          <p:cNvPr id="211" name="Google Shape;211;p6"/>
          <p:cNvGrpSpPr/>
          <p:nvPr/>
        </p:nvGrpSpPr>
        <p:grpSpPr>
          <a:xfrm>
            <a:off x="3954057" y="2308469"/>
            <a:ext cx="1680673" cy="1270354"/>
            <a:chOff x="6365330" y="4619518"/>
            <a:chExt cx="1680673" cy="1270354"/>
          </a:xfrm>
        </p:grpSpPr>
        <p:pic>
          <p:nvPicPr>
            <p:cNvPr id="212" name="Google Shape;212;p6" descr="A picture containing toy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613205" y="4619518"/>
              <a:ext cx="1125056" cy="913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6365330" y="5487326"/>
              <a:ext cx="1680673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800"/>
                <a:buFont typeface="Tahoma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ของเล่น</a:t>
              </a:r>
              <a:endParaRPr/>
            </a:p>
          </p:txBody>
        </p:sp>
      </p:grpSp>
      <p:grpSp>
        <p:nvGrpSpPr>
          <p:cNvPr id="214" name="Google Shape;214;p6"/>
          <p:cNvGrpSpPr/>
          <p:nvPr/>
        </p:nvGrpSpPr>
        <p:grpSpPr>
          <a:xfrm>
            <a:off x="2134796" y="2157928"/>
            <a:ext cx="1680673" cy="1343548"/>
            <a:chOff x="8327554" y="4546324"/>
            <a:chExt cx="1680673" cy="1343548"/>
          </a:xfrm>
        </p:grpSpPr>
        <p:pic>
          <p:nvPicPr>
            <p:cNvPr id="215" name="Google Shape;215;p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622992" y="4546324"/>
              <a:ext cx="898830" cy="999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6"/>
            <p:cNvSpPr/>
            <p:nvPr/>
          </p:nvSpPr>
          <p:spPr>
            <a:xfrm>
              <a:off x="8327554" y="5487326"/>
              <a:ext cx="1680673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800"/>
                <a:buFont typeface="Tahoma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ถุงพลาสติก</a:t>
              </a:r>
              <a:endParaRPr/>
            </a:p>
          </p:txBody>
        </p:sp>
      </p:grpSp>
      <p:grpSp>
        <p:nvGrpSpPr>
          <p:cNvPr id="217" name="Google Shape;217;p6"/>
          <p:cNvGrpSpPr/>
          <p:nvPr/>
        </p:nvGrpSpPr>
        <p:grpSpPr>
          <a:xfrm>
            <a:off x="36997" y="2073806"/>
            <a:ext cx="1942002" cy="1692347"/>
            <a:chOff x="10237173" y="4571526"/>
            <a:chExt cx="1680673" cy="1343002"/>
          </a:xfrm>
        </p:grpSpPr>
        <p:pic>
          <p:nvPicPr>
            <p:cNvPr id="218" name="Google Shape;218;p6" descr="A close-up of a sword&#10;&#10;Description automatically generated with low confidenc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996009" flipH="1">
              <a:off x="10454559" y="4701929"/>
              <a:ext cx="1025960" cy="775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Google Shape;219;p6"/>
            <p:cNvSpPr/>
            <p:nvPr/>
          </p:nvSpPr>
          <p:spPr>
            <a:xfrm>
              <a:off x="10237173" y="5511982"/>
              <a:ext cx="1680673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800"/>
                <a:buFont typeface="Tahoma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ดินสอ</a:t>
              </a:r>
              <a:endParaRPr/>
            </a:p>
          </p:txBody>
        </p:sp>
      </p:grpSp>
      <p:grpSp>
        <p:nvGrpSpPr>
          <p:cNvPr id="220" name="Google Shape;220;p6"/>
          <p:cNvGrpSpPr/>
          <p:nvPr/>
        </p:nvGrpSpPr>
        <p:grpSpPr>
          <a:xfrm>
            <a:off x="3739481" y="479086"/>
            <a:ext cx="2249385" cy="1729872"/>
            <a:chOff x="10256338" y="3269424"/>
            <a:chExt cx="1680673" cy="1232841"/>
          </a:xfrm>
        </p:grpSpPr>
        <p:pic>
          <p:nvPicPr>
            <p:cNvPr id="221" name="Google Shape;221;p6" descr="A pair of shoes&#10;&#10;Description automatically generated with low confidence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510259" y="3269424"/>
              <a:ext cx="1272277" cy="80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6"/>
            <p:cNvSpPr/>
            <p:nvPr/>
          </p:nvSpPr>
          <p:spPr>
            <a:xfrm>
              <a:off x="10256338" y="4099719"/>
              <a:ext cx="1680673" cy="402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800"/>
                <a:buFont typeface="Tahoma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รองเท้า</a:t>
              </a:r>
              <a:endParaRPr/>
            </a:p>
          </p:txBody>
        </p:sp>
      </p:grpSp>
      <p:sp>
        <p:nvSpPr>
          <p:cNvPr id="223" name="Google Shape;223;p6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h-TH"/>
              <a:t>6</a:t>
            </a:fld>
            <a:endParaRPr/>
          </a:p>
        </p:txBody>
      </p:sp>
      <p:grpSp>
        <p:nvGrpSpPr>
          <p:cNvPr id="224" name="Google Shape;224;p6"/>
          <p:cNvGrpSpPr/>
          <p:nvPr/>
        </p:nvGrpSpPr>
        <p:grpSpPr>
          <a:xfrm>
            <a:off x="7876284" y="1829413"/>
            <a:ext cx="2154046" cy="2135387"/>
            <a:chOff x="10269241" y="1451979"/>
            <a:chExt cx="1680673" cy="1669389"/>
          </a:xfrm>
        </p:grpSpPr>
        <p:sp>
          <p:nvSpPr>
            <p:cNvPr id="225" name="Google Shape;225;p6"/>
            <p:cNvSpPr/>
            <p:nvPr/>
          </p:nvSpPr>
          <p:spPr>
            <a:xfrm>
              <a:off x="10269241" y="2696677"/>
              <a:ext cx="1680673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800"/>
                <a:buFont typeface="Tahoma"/>
                <a:buNone/>
              </a:pPr>
              <a:r>
                <a:rPr lang="th-TH" sz="1800" b="1" i="0" u="none" strike="noStrike" cap="none">
                  <a:solidFill>
                    <a:srgbClr val="262626"/>
                  </a:solidFill>
                  <a:latin typeface="Tahoma"/>
                  <a:ea typeface="Tahoma"/>
                  <a:cs typeface="Tahoma"/>
                  <a:sym typeface="Tahoma"/>
                </a:rPr>
                <a:t>สายยางสำหรับสวน</a:t>
              </a:r>
              <a:endParaRPr/>
            </a:p>
          </p:txBody>
        </p:sp>
        <p:pic>
          <p:nvPicPr>
            <p:cNvPr id="226" name="Google Shape;226;p6" descr="A picture containing cable, connector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 r="3" b="-50"/>
            <a:stretch/>
          </p:blipFill>
          <p:spPr>
            <a:xfrm>
              <a:off x="10402520" y="1451979"/>
              <a:ext cx="1233132" cy="133422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27" name="Google Shape;227;p6"/>
          <p:cNvCxnSpPr>
            <a:stCxn id="189" idx="0"/>
            <a:endCxn id="183" idx="0"/>
          </p:cNvCxnSpPr>
          <p:nvPr/>
        </p:nvCxnSpPr>
        <p:spPr>
          <a:xfrm>
            <a:off x="936033" y="1590848"/>
            <a:ext cx="2187000" cy="34461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" name="Google Shape;228;p6"/>
          <p:cNvCxnSpPr/>
          <p:nvPr/>
        </p:nvCxnSpPr>
        <p:spPr>
          <a:xfrm>
            <a:off x="1685978" y="1824916"/>
            <a:ext cx="1437041" cy="3176759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6"/>
          <p:cNvCxnSpPr>
            <a:endCxn id="185" idx="1"/>
          </p:cNvCxnSpPr>
          <p:nvPr/>
        </p:nvCxnSpPr>
        <p:spPr>
          <a:xfrm>
            <a:off x="5011716" y="1603735"/>
            <a:ext cx="2594400" cy="3765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6"/>
          <p:cNvCxnSpPr>
            <a:stCxn id="194" idx="0"/>
          </p:cNvCxnSpPr>
          <p:nvPr/>
        </p:nvCxnSpPr>
        <p:spPr>
          <a:xfrm flipH="1">
            <a:off x="4499034" y="1606423"/>
            <a:ext cx="2037600" cy="34506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1" name="Google Shape;231;p6"/>
          <p:cNvCxnSpPr>
            <a:stCxn id="206" idx="0"/>
          </p:cNvCxnSpPr>
          <p:nvPr/>
        </p:nvCxnSpPr>
        <p:spPr>
          <a:xfrm>
            <a:off x="8023154" y="1625231"/>
            <a:ext cx="45300" cy="3353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p6"/>
          <p:cNvCxnSpPr/>
          <p:nvPr/>
        </p:nvCxnSpPr>
        <p:spPr>
          <a:xfrm>
            <a:off x="9566122" y="1879230"/>
            <a:ext cx="369429" cy="3157603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6"/>
          <p:cNvCxnSpPr/>
          <p:nvPr/>
        </p:nvCxnSpPr>
        <p:spPr>
          <a:xfrm flipH="1">
            <a:off x="9932883" y="1824916"/>
            <a:ext cx="470655" cy="3182127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" name="Google Shape;234;p6"/>
          <p:cNvCxnSpPr/>
          <p:nvPr/>
        </p:nvCxnSpPr>
        <p:spPr>
          <a:xfrm flipH="1">
            <a:off x="9932883" y="3335076"/>
            <a:ext cx="970082" cy="1692793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5" name="Google Shape;235;p6"/>
          <p:cNvCxnSpPr>
            <a:endCxn id="185" idx="0"/>
          </p:cNvCxnSpPr>
          <p:nvPr/>
        </p:nvCxnSpPr>
        <p:spPr>
          <a:xfrm>
            <a:off x="9158706" y="3766275"/>
            <a:ext cx="0" cy="1235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6"/>
          <p:cNvCxnSpPr/>
          <p:nvPr/>
        </p:nvCxnSpPr>
        <p:spPr>
          <a:xfrm flipH="1">
            <a:off x="4519246" y="3766153"/>
            <a:ext cx="1442555" cy="1298216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6"/>
          <p:cNvCxnSpPr>
            <a:stCxn id="213" idx="2"/>
            <a:endCxn id="185" idx="1"/>
          </p:cNvCxnSpPr>
          <p:nvPr/>
        </p:nvCxnSpPr>
        <p:spPr>
          <a:xfrm>
            <a:off x="4794394" y="3578823"/>
            <a:ext cx="2811600" cy="17904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6"/>
          <p:cNvCxnSpPr>
            <a:endCxn id="185" idx="1"/>
          </p:cNvCxnSpPr>
          <p:nvPr/>
        </p:nvCxnSpPr>
        <p:spPr>
          <a:xfrm>
            <a:off x="2966616" y="3484435"/>
            <a:ext cx="4639500" cy="18849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6"/>
          <p:cNvCxnSpPr>
            <a:endCxn id="185" idx="1"/>
          </p:cNvCxnSpPr>
          <p:nvPr/>
        </p:nvCxnSpPr>
        <p:spPr>
          <a:xfrm>
            <a:off x="1055016" y="3687535"/>
            <a:ext cx="6551100" cy="16818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7"/>
          <p:cNvSpPr/>
          <p:nvPr/>
        </p:nvSpPr>
        <p:spPr>
          <a:xfrm>
            <a:off x="1148651" y="313974"/>
            <a:ext cx="3105300" cy="7353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7983908" y="313974"/>
            <a:ext cx="3105300" cy="7353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1527338" y="327691"/>
            <a:ext cx="2347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h-TH" sz="40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ได้</a:t>
            </a:r>
            <a:endParaRPr/>
          </a:p>
        </p:txBody>
      </p:sp>
      <p:sp>
        <p:nvSpPr>
          <p:cNvPr id="249" name="Google Shape;249;p7"/>
          <p:cNvSpPr txBox="1"/>
          <p:nvPr/>
        </p:nvSpPr>
        <p:spPr>
          <a:xfrm>
            <a:off x="8362597" y="327691"/>
            <a:ext cx="2347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th-TH" sz="4000" b="1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ไม่ได้</a:t>
            </a:r>
            <a:endParaRPr/>
          </a:p>
        </p:txBody>
      </p:sp>
      <p:cxnSp>
        <p:nvCxnSpPr>
          <p:cNvPr id="250" name="Google Shape;250;p7"/>
          <p:cNvCxnSpPr/>
          <p:nvPr/>
        </p:nvCxnSpPr>
        <p:spPr>
          <a:xfrm>
            <a:off x="6159855" y="482968"/>
            <a:ext cx="0" cy="5205600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253" name="Google Shape;253;p7" descr="A picture containing plastic, vessel, ja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533" y="1746170"/>
            <a:ext cx="1260259" cy="150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"/>
          <p:cNvSpPr/>
          <p:nvPr/>
        </p:nvSpPr>
        <p:spPr>
          <a:xfrm>
            <a:off x="419875" y="3255625"/>
            <a:ext cx="19347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h-TH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ขวดโหลแก้ว</a:t>
            </a:r>
            <a:endParaRPr/>
          </a:p>
        </p:txBody>
      </p:sp>
      <p:pic>
        <p:nvPicPr>
          <p:cNvPr id="255" name="Google Shape;255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0" b="29"/>
          <a:stretch/>
        </p:blipFill>
        <p:spPr>
          <a:xfrm>
            <a:off x="2132992" y="1824169"/>
            <a:ext cx="795697" cy="71230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7"/>
          <p:cNvSpPr/>
          <p:nvPr/>
        </p:nvSpPr>
        <p:spPr>
          <a:xfrm>
            <a:off x="2948175" y="3255625"/>
            <a:ext cx="2427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h-TH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ขวดพลาสติก PET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7" descr="A bottle of water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8844" y="1768751"/>
            <a:ext cx="1341942" cy="170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0" b="29"/>
          <a:stretch/>
        </p:blipFill>
        <p:spPr>
          <a:xfrm>
            <a:off x="4516479" y="1824169"/>
            <a:ext cx="795697" cy="71230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7"/>
          <p:cNvSpPr/>
          <p:nvPr/>
        </p:nvSpPr>
        <p:spPr>
          <a:xfrm>
            <a:off x="228025" y="5421075"/>
            <a:ext cx="23478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h-TH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กล่องกระดาษแข็ง</a:t>
            </a:r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3193049" y="5421066"/>
            <a:ext cx="1934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h-TH" sz="20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กระป๋องโลหะ</a:t>
            </a:r>
            <a:endParaRPr/>
          </a:p>
        </p:txBody>
      </p:sp>
      <p:pic>
        <p:nvPicPr>
          <p:cNvPr id="261" name="Google Shape;261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0" b="29"/>
          <a:stretch/>
        </p:blipFill>
        <p:spPr>
          <a:xfrm>
            <a:off x="4516479" y="3989621"/>
            <a:ext cx="795697" cy="71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7" descr="A close up of a roll of tape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5065" y="4171116"/>
            <a:ext cx="648663" cy="122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7" descr="A picture containing box, stationary, container, envelo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8426" y="4064988"/>
            <a:ext cx="1839066" cy="13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10" b="29"/>
          <a:stretch/>
        </p:blipFill>
        <p:spPr>
          <a:xfrm>
            <a:off x="2132992" y="3989621"/>
            <a:ext cx="795697" cy="71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" descr="A picture containing banana, indoor, yellow, half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06825" y="1760417"/>
            <a:ext cx="1477075" cy="105262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7"/>
          <p:cNvSpPr/>
          <p:nvPr/>
        </p:nvSpPr>
        <p:spPr>
          <a:xfrm>
            <a:off x="6420868" y="2700012"/>
            <a:ext cx="1680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เปลือกกล้วย</a:t>
            </a:r>
            <a:endParaRPr/>
          </a:p>
        </p:txBody>
      </p:sp>
      <p:pic>
        <p:nvPicPr>
          <p:cNvPr id="267" name="Google Shape;267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7458887" y="1760417"/>
            <a:ext cx="583833" cy="5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7"/>
          <p:cNvSpPr/>
          <p:nvPr/>
        </p:nvSpPr>
        <p:spPr>
          <a:xfrm>
            <a:off x="8194075" y="2696675"/>
            <a:ext cx="2057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ผ้าเช็ดปากที่สกปรก</a:t>
            </a:r>
            <a:endParaRPr sz="1200"/>
          </a:p>
        </p:txBody>
      </p:sp>
      <p:pic>
        <p:nvPicPr>
          <p:cNvPr id="269" name="Google Shape;269;p7" descr="A picture containing cloth, paper, indoor, bed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16966" y="1742833"/>
            <a:ext cx="1057548" cy="10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9384501" y="1757082"/>
            <a:ext cx="583833" cy="5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7"/>
          <p:cNvSpPr/>
          <p:nvPr/>
        </p:nvSpPr>
        <p:spPr>
          <a:xfrm>
            <a:off x="6377570" y="4084971"/>
            <a:ext cx="1680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หลอดไฟ</a:t>
            </a:r>
            <a:endParaRPr/>
          </a:p>
        </p:txBody>
      </p:sp>
      <p:pic>
        <p:nvPicPr>
          <p:cNvPr id="272" name="Google Shape;272;p7" descr="A picture containing cup, light, glass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14029" y="3189531"/>
            <a:ext cx="529129" cy="87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7459833" y="3145376"/>
            <a:ext cx="583833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 descr="Calendar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419616">
            <a:off x="8449667" y="3141253"/>
            <a:ext cx="1381506" cy="108739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7"/>
          <p:cNvSpPr/>
          <p:nvPr/>
        </p:nvSpPr>
        <p:spPr>
          <a:xfrm>
            <a:off x="8347377" y="4099719"/>
            <a:ext cx="1680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กล่องใส่น้ำผลไม้</a:t>
            </a:r>
            <a:endParaRPr sz="1200"/>
          </a:p>
        </p:txBody>
      </p:sp>
      <p:pic>
        <p:nvPicPr>
          <p:cNvPr id="276" name="Google Shape;276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9385396" y="3160124"/>
            <a:ext cx="583833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7" descr="A picture containing toy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613205" y="4619518"/>
            <a:ext cx="1125057" cy="9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7"/>
          <p:cNvSpPr/>
          <p:nvPr/>
        </p:nvSpPr>
        <p:spPr>
          <a:xfrm>
            <a:off x="6365330" y="5487326"/>
            <a:ext cx="1680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ของเล่น</a:t>
            </a:r>
            <a:endParaRPr/>
          </a:p>
        </p:txBody>
      </p:sp>
      <p:pic>
        <p:nvPicPr>
          <p:cNvPr id="279" name="Google Shape;279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7447593" y="4547731"/>
            <a:ext cx="583833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22992" y="4546324"/>
            <a:ext cx="898831" cy="9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7"/>
          <p:cNvSpPr/>
          <p:nvPr/>
        </p:nvSpPr>
        <p:spPr>
          <a:xfrm>
            <a:off x="8327554" y="5487326"/>
            <a:ext cx="1680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ถุงพลาสติก</a:t>
            </a:r>
            <a:endParaRPr/>
          </a:p>
        </p:txBody>
      </p:sp>
      <p:pic>
        <p:nvPicPr>
          <p:cNvPr id="282" name="Google Shape;282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9365573" y="4547731"/>
            <a:ext cx="583833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7" descr="A close-up of a sword&#10;&#10;Description automatically generated with low confidence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-996008" flipH="1">
            <a:off x="10454559" y="4701929"/>
            <a:ext cx="1025960" cy="77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7"/>
          <p:cNvSpPr/>
          <p:nvPr/>
        </p:nvSpPr>
        <p:spPr>
          <a:xfrm>
            <a:off x="10237173" y="5511982"/>
            <a:ext cx="1680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ดินสอ</a:t>
            </a:r>
            <a:endParaRPr/>
          </a:p>
        </p:txBody>
      </p:sp>
      <p:pic>
        <p:nvPicPr>
          <p:cNvPr id="285" name="Google Shape;285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11334184" y="4572387"/>
            <a:ext cx="583833" cy="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7" descr="A pair of shoes&#10;&#10;Description automatically generated with low confidenc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510259" y="3269424"/>
            <a:ext cx="1272277" cy="8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7"/>
          <p:cNvSpPr/>
          <p:nvPr/>
        </p:nvSpPr>
        <p:spPr>
          <a:xfrm>
            <a:off x="10256338" y="4099719"/>
            <a:ext cx="16806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8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รองเท้า</a:t>
            </a:r>
            <a:endParaRPr/>
          </a:p>
        </p:txBody>
      </p:sp>
      <p:pic>
        <p:nvPicPr>
          <p:cNvPr id="288" name="Google Shape;288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11353349" y="3160124"/>
            <a:ext cx="583833" cy="5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7"/>
          <p:cNvSpPr txBox="1"/>
          <p:nvPr/>
        </p:nvSpPr>
        <p:spPr>
          <a:xfrm>
            <a:off x="9116300" y="94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>
                <a:solidFill>
                  <a:srgbClr val="888888"/>
                </a:solidFill>
              </a:rPr>
              <a:t>7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10044625" y="2696675"/>
            <a:ext cx="20577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th-TH" sz="1600" b="1" i="0" u="none" strike="noStrike" cap="non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สายยางสำหรับสวน</a:t>
            </a:r>
            <a:endParaRPr sz="1200"/>
          </a:p>
        </p:txBody>
      </p:sp>
      <p:pic>
        <p:nvPicPr>
          <p:cNvPr id="291" name="Google Shape;291;p7" descr="A picture containing cable, connector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 b="-50"/>
          <a:stretch/>
        </p:blipFill>
        <p:spPr>
          <a:xfrm>
            <a:off x="10402520" y="1451979"/>
            <a:ext cx="1233133" cy="133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19" b="29"/>
          <a:stretch/>
        </p:blipFill>
        <p:spPr>
          <a:xfrm>
            <a:off x="11366252" y="1757082"/>
            <a:ext cx="583833" cy="5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2;p4">
            <a:extLst>
              <a:ext uri="{FF2B5EF4-FFF2-40B4-BE49-F238E27FC236}">
                <a16:creationId xmlns:a16="http://schemas.microsoft.com/office/drawing/2014/main" id="{7A4DF054-1B83-6DF6-E008-77A48726BC50}"/>
              </a:ext>
            </a:extLst>
          </p:cNvPr>
          <p:cNvSpPr/>
          <p:nvPr/>
        </p:nvSpPr>
        <p:spPr>
          <a:xfrm>
            <a:off x="556348" y="1144746"/>
            <a:ext cx="42897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h-TH" sz="2000" i="0" u="none" strike="noStrike" cap="none" dirty="0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สิ่งของที่</a:t>
            </a:r>
            <a:r>
              <a:rPr lang="en-US" sz="2000" i="0" u="none" strike="noStrike" cap="none" dirty="0" err="1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lang="th-TH" sz="2000" i="0" u="none" strike="noStrike" cap="none" dirty="0">
                <a:solidFill>
                  <a:srgbClr val="29C7F7"/>
                </a:solidFill>
                <a:latin typeface="Tahoma"/>
                <a:ea typeface="Tahoma"/>
                <a:cs typeface="Tahoma"/>
                <a:sym typeface="Tahoma"/>
              </a:rPr>
              <a:t>ได้</a:t>
            </a:r>
            <a:endParaRPr sz="1200" dirty="0"/>
          </a:p>
        </p:txBody>
      </p:sp>
      <p:sp>
        <p:nvSpPr>
          <p:cNvPr id="3" name="Google Shape;263;p4">
            <a:extLst>
              <a:ext uri="{FF2B5EF4-FFF2-40B4-BE49-F238E27FC236}">
                <a16:creationId xmlns:a16="http://schemas.microsoft.com/office/drawing/2014/main" id="{3DDD84B7-5C2F-C312-9814-D0965F18A95A}"/>
              </a:ext>
            </a:extLst>
          </p:cNvPr>
          <p:cNvSpPr/>
          <p:nvPr/>
        </p:nvSpPr>
        <p:spPr>
          <a:xfrm>
            <a:off x="7302314" y="1144745"/>
            <a:ext cx="42897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h-TH" sz="2000" i="0" u="none" strike="noStrike" cap="none" dirty="0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สิ่งของที่</a:t>
            </a:r>
            <a:r>
              <a:rPr lang="en-US" sz="2000" i="0" u="none" strike="noStrike" cap="none" dirty="0" err="1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รีไซเคิล</a:t>
            </a:r>
            <a:r>
              <a:rPr lang="th-TH" sz="2000" i="0" u="none" strike="noStrike" cap="none" dirty="0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ไม่ได้</a:t>
            </a:r>
            <a:r>
              <a:rPr lang="en-US" sz="2000" i="0" u="none" strike="noStrike" cap="none" dirty="0">
                <a:solidFill>
                  <a:srgbClr val="3AC69D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8"/>
          <p:cNvSpPr txBox="1"/>
          <p:nvPr/>
        </p:nvSpPr>
        <p:spPr>
          <a:xfrm>
            <a:off x="-326263" y="177851"/>
            <a:ext cx="12844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สร้างเรื่องราวของ “ฮีโร่ผู้พิชิตขยะ”</a:t>
            </a:r>
            <a:endParaRPr sz="600"/>
          </a:p>
        </p:txBody>
      </p:sp>
      <p:sp>
        <p:nvSpPr>
          <p:cNvPr id="300" name="Google Shape;300;p8"/>
          <p:cNvSpPr/>
          <p:nvPr/>
        </p:nvSpPr>
        <p:spPr>
          <a:xfrm>
            <a:off x="1644615" y="873172"/>
            <a:ext cx="8902768" cy="823462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1" name="Google Shape;301;p8"/>
          <p:cNvSpPr txBox="1"/>
          <p:nvPr/>
        </p:nvSpPr>
        <p:spPr>
          <a:xfrm>
            <a:off x="1644615" y="975675"/>
            <a:ext cx="89027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สร้างเรื่องราวโดยอิงจากฮีโร่ผู้พิชิตขยะของนักเรียน และการ “กระตุ้นให้ดำเนินการ” เพื่อสร้างแรงบันดาลใจและบอกให้ผู้อื่นลดขยะในสิ่งแวดล้อมและเพื่อรักษาโลก</a:t>
            </a:r>
            <a:endParaRPr/>
          </a:p>
        </p:txBody>
      </p:sp>
      <p:sp>
        <p:nvSpPr>
          <p:cNvPr id="302" name="Google Shape;302;p8"/>
          <p:cNvSpPr/>
          <p:nvPr/>
        </p:nvSpPr>
        <p:spPr>
          <a:xfrm>
            <a:off x="6339751" y="2119325"/>
            <a:ext cx="3627000" cy="5937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6225151" y="2175425"/>
            <a:ext cx="38247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เรื่องราวของนักเรียนควร</a:t>
            </a: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:</a:t>
            </a:r>
            <a:endParaRPr/>
          </a:p>
        </p:txBody>
      </p:sp>
      <p:sp>
        <p:nvSpPr>
          <p:cNvPr id="304" name="Google Shape;304;p8"/>
          <p:cNvSpPr/>
          <p:nvPr/>
        </p:nvSpPr>
        <p:spPr>
          <a:xfrm>
            <a:off x="5642725" y="2983225"/>
            <a:ext cx="5463000" cy="3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60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Arial"/>
              <a:buChar char="•"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แจ้ง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ให้ผู้อื่นทราบถึงสิ่งที่สามารถรีไซเคิลได้ในพื้นที่</a:t>
            </a:r>
            <a:endParaRPr sz="1000"/>
          </a:p>
          <a:p>
            <a:pPr marL="285750" marR="0" lvl="0" indent="-260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Arial"/>
              <a:buChar char="•"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สร้างแรงบันดาลใจ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ให้ผู้อื่นรีไซเคิลมากขึ้นและวิธีการรีไซเคิลให้ดีขึ้น</a:t>
            </a:r>
            <a:endParaRPr sz="1000"/>
          </a:p>
          <a:p>
            <a:pPr marL="285750" marR="0" lvl="0" indent="-260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Arial"/>
              <a:buChar char="•"/>
            </a:pP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สร้างสตอรี่บอร์ด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ที่สามารถเขียนเป็นเรื่องราวหรือ</a:t>
            </a:r>
            <a:endParaRPr sz="1800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   ภาพยนตร์ได้</a:t>
            </a:r>
            <a:endParaRPr sz="1000"/>
          </a:p>
          <a:p>
            <a:pPr marL="285750" marR="0" lvl="0" indent="-260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Arial"/>
              <a:buChar char="•"/>
            </a:pP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ตัวละครหลักควรเป็น </a:t>
            </a:r>
            <a:r>
              <a:rPr lang="th-TH" sz="18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“ฮีโร่ผู้พิชิตขยะ” </a:t>
            </a:r>
            <a:r>
              <a:rPr lang="th-TH" sz="18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ของนักเรียน </a:t>
            </a:r>
            <a:endParaRPr sz="1000"/>
          </a:p>
        </p:txBody>
      </p:sp>
      <p:sp>
        <p:nvSpPr>
          <p:cNvPr id="305" name="Google Shape;305;p8"/>
          <p:cNvSpPr/>
          <p:nvPr/>
        </p:nvSpPr>
        <p:spPr>
          <a:xfrm>
            <a:off x="4589178" y="1849829"/>
            <a:ext cx="731520" cy="13716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9C7F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6" name="Google Shape;30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1553" y="1822985"/>
            <a:ext cx="3185586" cy="409575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9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9"/>
          <p:cNvPicPr preferRelativeResize="0"/>
          <p:nvPr/>
        </p:nvPicPr>
        <p:blipFill rotWithShape="1">
          <a:blip r:embed="rId4">
            <a:alphaModFix/>
          </a:blip>
          <a:srcRect r="11" b="25"/>
          <a:stretch/>
        </p:blipFill>
        <p:spPr>
          <a:xfrm>
            <a:off x="1255510" y="718191"/>
            <a:ext cx="9291874" cy="55896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9"/>
          <p:cNvSpPr txBox="1"/>
          <p:nvPr/>
        </p:nvSpPr>
        <p:spPr>
          <a:xfrm>
            <a:off x="-326263" y="177851"/>
            <a:ext cx="12844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เราจะป้องกันการรั่วไหลของขยะไปยังสิ่งแวดล้อมของเราได้อย่างไร</a:t>
            </a:r>
            <a:r>
              <a:rPr lang="th-TH" sz="36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316" name="Google Shape;316;p9"/>
          <p:cNvSpPr/>
          <p:nvPr/>
        </p:nvSpPr>
        <p:spPr>
          <a:xfrm>
            <a:off x="3663361" y="1575912"/>
            <a:ext cx="5257884" cy="526046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3663361" y="1510256"/>
            <a:ext cx="5257884" cy="526046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8" name="Google Shape;318;p9"/>
          <p:cNvSpPr txBox="1"/>
          <p:nvPr/>
        </p:nvSpPr>
        <p:spPr>
          <a:xfrm>
            <a:off x="2543543" y="1574637"/>
            <a:ext cx="73876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ปฏิบัติตาม 3 ขั้นตอนการรีไซเคิล</a:t>
            </a:r>
            <a:endParaRPr/>
          </a:p>
        </p:txBody>
      </p:sp>
      <p:sp>
        <p:nvSpPr>
          <p:cNvPr id="319" name="Google Shape;319;p9"/>
          <p:cNvSpPr/>
          <p:nvPr/>
        </p:nvSpPr>
        <p:spPr>
          <a:xfrm>
            <a:off x="323099" y="250449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269462" y="250449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1" name="Google Shape;321;p9"/>
          <p:cNvSpPr/>
          <p:nvPr/>
        </p:nvSpPr>
        <p:spPr>
          <a:xfrm>
            <a:off x="314046" y="2484445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</p:txBody>
      </p:sp>
      <p:sp>
        <p:nvSpPr>
          <p:cNvPr id="322" name="Google Shape;322;p9"/>
          <p:cNvSpPr/>
          <p:nvPr/>
        </p:nvSpPr>
        <p:spPr>
          <a:xfrm>
            <a:off x="766309" y="2467196"/>
            <a:ext cx="3397983" cy="43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รู้ว่าอะไรรีไซเคิลได้บ้าง</a:t>
            </a:r>
            <a:endParaRPr/>
          </a:p>
        </p:txBody>
      </p:sp>
      <p:sp>
        <p:nvSpPr>
          <p:cNvPr id="323" name="Google Shape;323;p9"/>
          <p:cNvSpPr/>
          <p:nvPr/>
        </p:nvSpPr>
        <p:spPr>
          <a:xfrm>
            <a:off x="3849368" y="2504497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3871931" y="2504497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5" name="Google Shape;325;p9"/>
          <p:cNvSpPr/>
          <p:nvPr/>
        </p:nvSpPr>
        <p:spPr>
          <a:xfrm>
            <a:off x="3916515" y="2484445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4218200" y="2320150"/>
            <a:ext cx="38691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เททิ้ง ทำความสะอาด และ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รอให้แห้งก่อนนำไปใส่ในถังขยะ</a:t>
            </a:r>
            <a:endParaRPr/>
          </a:p>
        </p:txBody>
      </p:sp>
      <p:sp>
        <p:nvSpPr>
          <p:cNvPr id="327" name="Google Shape;327;p9"/>
          <p:cNvSpPr/>
          <p:nvPr/>
        </p:nvSpPr>
        <p:spPr>
          <a:xfrm>
            <a:off x="8200950" y="2504497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Google Shape;328;p9"/>
          <p:cNvSpPr/>
          <p:nvPr/>
        </p:nvSpPr>
        <p:spPr>
          <a:xfrm>
            <a:off x="8147313" y="2504497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9" name="Google Shape;329;p9"/>
          <p:cNvSpPr/>
          <p:nvPr/>
        </p:nvSpPr>
        <p:spPr>
          <a:xfrm>
            <a:off x="8191897" y="2484445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/>
          </a:p>
        </p:txBody>
      </p:sp>
      <p:sp>
        <p:nvSpPr>
          <p:cNvPr id="330" name="Google Shape;330;p9"/>
          <p:cNvSpPr/>
          <p:nvPr/>
        </p:nvSpPr>
        <p:spPr>
          <a:xfrm>
            <a:off x="8502000" y="2128176"/>
            <a:ext cx="3398100" cy="1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เอาของที่รีไซเคิลได้แต่ละ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ชิ้นใส่ลงในถังขยะรีไซเคิลที่</a:t>
            </a:r>
            <a:endParaRPr sz="2000" b="1">
              <a:solidFill>
                <a:srgbClr val="262626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rPr>
              <a:t>ถูกต้อง</a:t>
            </a:r>
            <a:endParaRPr/>
          </a:p>
        </p:txBody>
      </p:sp>
      <p:pic>
        <p:nvPicPr>
          <p:cNvPr id="331" name="Google Shape;331;p9" descr="A picture containing plastic, vessel, j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908" y="3136610"/>
            <a:ext cx="1091597" cy="130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4" b="17"/>
          <a:stretch/>
        </p:blipFill>
        <p:spPr>
          <a:xfrm>
            <a:off x="1837485" y="4083307"/>
            <a:ext cx="702222" cy="62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9" descr="A bottle of water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4675" y="3172835"/>
            <a:ext cx="977016" cy="124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9" descr="A close up of a roll of tape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1114" y="4623533"/>
            <a:ext cx="565179" cy="1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9" descr="A picture containing box, stationary, container, envelo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9035" y="4675988"/>
            <a:ext cx="1430368" cy="10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9" descr="A picture containing wall, indoor, person, cluttered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r="-9" b="5"/>
          <a:stretch/>
        </p:blipFill>
        <p:spPr>
          <a:xfrm>
            <a:off x="8154886" y="3335133"/>
            <a:ext cx="3868999" cy="222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9"/>
          <p:cNvPicPr preferRelativeResize="0"/>
          <p:nvPr/>
        </p:nvPicPr>
        <p:blipFill rotWithShape="1">
          <a:blip r:embed="rId11">
            <a:alphaModFix/>
          </a:blip>
          <a:srcRect t="-926" r="-4" b="-13"/>
          <a:stretch/>
        </p:blipFill>
        <p:spPr>
          <a:xfrm>
            <a:off x="4301328" y="3344738"/>
            <a:ext cx="3271752" cy="222297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4201</Words>
  <Application>Microsoft Office PowerPoint</Application>
  <PresentationFormat>Widescreen</PresentationFormat>
  <Paragraphs>418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Tahoma</vt:lpstr>
      <vt:lpstr>Arial</vt:lpstr>
      <vt:lpstr>Noto Sans Symbols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Panchica Koonchaimang</cp:lastModifiedBy>
  <cp:revision>1</cp:revision>
  <dcterms:created xsi:type="dcterms:W3CDTF">2022-01-20T09:13:45Z</dcterms:created>
  <dcterms:modified xsi:type="dcterms:W3CDTF">2022-12-26T08:49:17Z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7652123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</Properties>
</file>