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648" r:id="rId1"/>
  </p:sldMasterIdLst>
  <p:notesMasterIdLst>
    <p:notesMasterId r:id="rId26"/>
  </p:notesMasterIdLst>
  <p:sldIdLst>
    <p:sldId id="264" r:id="rId2"/>
    <p:sldId id="269" r:id="rId3"/>
    <p:sldId id="277" r:id="rId4"/>
    <p:sldId id="270" r:id="rId5"/>
    <p:sldId id="332" r:id="rId6"/>
    <p:sldId id="356" r:id="rId7"/>
    <p:sldId id="265" r:id="rId8"/>
    <p:sldId id="355" r:id="rId9"/>
    <p:sldId id="352" r:id="rId10"/>
    <p:sldId id="336" r:id="rId11"/>
    <p:sldId id="331" r:id="rId12"/>
    <p:sldId id="337" r:id="rId13"/>
    <p:sldId id="338" r:id="rId14"/>
    <p:sldId id="339" r:id="rId15"/>
    <p:sldId id="340" r:id="rId16"/>
    <p:sldId id="341" r:id="rId17"/>
    <p:sldId id="342" r:id="rId18"/>
    <p:sldId id="353" r:id="rId19"/>
    <p:sldId id="349" r:id="rId20"/>
    <p:sldId id="315" r:id="rId21"/>
    <p:sldId id="351" r:id="rId22"/>
    <p:sldId id="344" r:id="rId23"/>
    <p:sldId id="334" r:id="rId24"/>
    <p:sldId id="354" r:id="rId25"/>
  </p:sldIdLst>
  <p:sldSz cx="12192000" cy="6858000"/>
  <p:notesSz cx="6858000" cy="9144000"/>
  <p:embeddedFontLst>
    <p:embeddedFont>
      <p:font typeface="Calibri Light" panose="020F0302020204030204" pitchFamily="34" charset="0"/>
      <p:regular r:id="rId27"/>
      <p:italic r:id="rId28"/>
    </p:embeddedFont>
    <p:embeddedFont>
      <p:font typeface="Calibri" panose="020F0502020204030204" pitchFamily="34" charset="0"/>
      <p:regular r:id="rId29"/>
      <p:bold r:id="rId30"/>
      <p:italic r:id="rId31"/>
      <p:boldItalic r:id="rId32"/>
    </p:embeddedFont>
  </p:embeddedFontLst>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26"/>
    <a:srgbClr val="29C7F7"/>
    <a:srgbClr val="FEC92A"/>
    <a:srgbClr val="4ABE98"/>
    <a:srgbClr val="008D8A"/>
    <a:srgbClr val="138F82"/>
    <a:srgbClr val="005751"/>
    <a:srgbClr val="DE8900"/>
    <a:srgbClr val="ECC100"/>
    <a:srgbClr val="FFE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87"/>
    <p:restoredTop sz="54755" autoAdjust="0"/>
  </p:normalViewPr>
  <p:slideViewPr>
    <p:cSldViewPr snapToGrid="0" snapToObjects="1">
      <p:cViewPr>
        <p:scale>
          <a:sx n="80" d="100"/>
          <a:sy n="80" d="100"/>
        </p:scale>
        <p:origin x="-960" y="-26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E5B08E-49FE-9B41-A970-922B7A72581F}" type="datetimeFigureOut">
              <a:rPr lang="x-none" smtClean="0"/>
              <a:t>01/12/2022</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836C94-7932-4F42-B085-F387E238C945}" type="slidenum">
              <a:rPr lang="x-none" smtClean="0"/>
              <a:t>‹nº›</a:t>
            </a:fld>
            <a:endParaRPr lang="x-none"/>
          </a:p>
        </p:txBody>
      </p:sp>
    </p:spTree>
    <p:extLst>
      <p:ext uri="{BB962C8B-B14F-4D97-AF65-F5344CB8AC3E}">
        <p14:creationId xmlns:p14="http://schemas.microsoft.com/office/powerpoint/2010/main" val="4284092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836C94-7932-4F42-B085-F387E238C945}" type="slidenum">
              <a:rPr lang="x-none" smtClean="0"/>
              <a:t>2</a:t>
            </a:fld>
            <a:endParaRPr lang="x-none"/>
          </a:p>
        </p:txBody>
      </p:sp>
    </p:spTree>
    <p:extLst>
      <p:ext uri="{BB962C8B-B14F-4D97-AF65-F5344CB8AC3E}">
        <p14:creationId xmlns:p14="http://schemas.microsoft.com/office/powerpoint/2010/main" val="2300293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chemeClr val="dk1"/>
                </a:solidFill>
                <a:latin typeface="+mn-lt"/>
                <a:ea typeface="Calibri"/>
                <a:cs typeface="Calibri"/>
                <a:sym typeface="Calibri"/>
              </a:rPr>
              <a:t>(Slide duration: 3min)</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Tell students:</a:t>
            </a:r>
            <a:endParaRPr lang="x-non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first stage of the design thinking process is to gain an empathetic understanding of the problem you are trying to solve. This involves consulting experts to find out more about the area of concern through observing, engaging and empathizing with people to understand their experiences and motivations, as well as immersing yourself in the physical environment so you can gain a deeper personal understanding of the issues involved. Empathy is crucial to a human-centered design process such as design thinking, and empathy allows design thinkers to set aside their own assumptions about the world in order to gain insight into users and their needs.</a:t>
            </a:r>
          </a:p>
          <a:p>
            <a:endParaRPr lang="th-TH"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Depending on time constraints, a substantial amount of information is gathered at this stage to use during the next stage and to develop the best possible understanding of the users, their needs, and the problems that underlie the development of that product.</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students: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our clothing rental example, who would be the ideal customer and what is their motivation to use this service?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Answers:</a:t>
            </a:r>
          </a:p>
          <a:p>
            <a:r>
              <a:rPr lang="en-US" sz="1200" b="0" i="0" u="none" strike="noStrike" kern="1200" dirty="0">
                <a:solidFill>
                  <a:schemeClr val="tx1"/>
                </a:solidFill>
                <a:effectLst/>
                <a:latin typeface="+mn-lt"/>
                <a:ea typeface="+mn-ea"/>
                <a:cs typeface="+mn-cs"/>
              </a:rPr>
              <a:t>They are motivated to save money and gain access to the clothes they want to wear that make them feel good. This type of customer also is cost sensitive and does not want to constantly spend a lot of money to buy new clothes and clutter their wardrobe. </a:t>
            </a:r>
            <a:endParaRPr lang="x-none"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x-none" smtClean="0"/>
              <a:t>13</a:t>
            </a:fld>
            <a:endParaRPr lang="x-none"/>
          </a:p>
        </p:txBody>
      </p:sp>
    </p:spTree>
    <p:extLst>
      <p:ext uri="{BB962C8B-B14F-4D97-AF65-F5344CB8AC3E}">
        <p14:creationId xmlns:p14="http://schemas.microsoft.com/office/powerpoint/2010/main" val="302631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chemeClr val="dk1"/>
                </a:solidFill>
                <a:latin typeface="+mn-lt"/>
                <a:ea typeface="Calibri"/>
                <a:cs typeface="Calibri"/>
                <a:sym typeface="Calibri"/>
              </a:rPr>
              <a:t>(Slide duration: 3min)</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Tell students:</a:t>
            </a:r>
            <a:endParaRPr lang="x-non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Define stage you put together the information you have created and gathered during the Empathize stage. This is where you will analyze your observations and synthesize them in order to define the core problems that you and your team have identified up to this point. You should seek to define the problem as a single problem statement in a human-centered manner that is not too complicated.</a:t>
            </a:r>
            <a:endParaRPr lang="x-non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x-non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Define stage will help designers gather great ideas to establish features, functions, and any other elements that will allow them to solve the problems or, at the very least, allow users to resolve issues themselves with minimal difficulty. In the Define stage you will start to progress to the third stage, Ideate, by asking questions which can help you look for ideas for solutions by asking some guiding questions.</a:t>
            </a:r>
          </a:p>
          <a:p>
            <a:endParaRPr lang="en-US" sz="1200" b="1"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Ask students</a:t>
            </a:r>
          </a:p>
          <a:p>
            <a:r>
              <a:rPr lang="en-US" sz="1200" b="0" i="0" u="none" strike="noStrike" kern="1200" dirty="0">
                <a:solidFill>
                  <a:schemeClr val="tx1"/>
                </a:solidFill>
                <a:effectLst/>
                <a:latin typeface="+mn-lt"/>
                <a:ea typeface="+mn-ea"/>
                <a:cs typeface="+mn-cs"/>
              </a:rPr>
              <a:t>What are their needs?</a:t>
            </a:r>
          </a:p>
          <a:p>
            <a:endParaRPr lang="en-US" sz="1200" b="0"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Answers:</a:t>
            </a:r>
          </a:p>
          <a:p>
            <a:r>
              <a:rPr lang="en-US" sz="1200" b="0" kern="1200" dirty="0">
                <a:solidFill>
                  <a:schemeClr val="tx1"/>
                </a:solidFill>
                <a:effectLst/>
                <a:latin typeface="+mn-lt"/>
                <a:ea typeface="+mn-ea"/>
                <a:cs typeface="+mn-cs"/>
              </a:rPr>
              <a:t>Want access to trendy clothes on a budget without having to own them.</a:t>
            </a:r>
          </a:p>
        </p:txBody>
      </p:sp>
      <p:sp>
        <p:nvSpPr>
          <p:cNvPr id="4" name="Slide Number Placeholder 3"/>
          <p:cNvSpPr>
            <a:spLocks noGrp="1"/>
          </p:cNvSpPr>
          <p:nvPr>
            <p:ph type="sldNum" sz="quarter" idx="5"/>
          </p:nvPr>
        </p:nvSpPr>
        <p:spPr/>
        <p:txBody>
          <a:bodyPr/>
          <a:lstStyle/>
          <a:p>
            <a:fld id="{FF836C94-7932-4F42-B085-F387E238C945}" type="slidenum">
              <a:rPr lang="x-none" smtClean="0"/>
              <a:t>14</a:t>
            </a:fld>
            <a:endParaRPr lang="x-none"/>
          </a:p>
        </p:txBody>
      </p:sp>
    </p:spTree>
    <p:extLst>
      <p:ext uri="{BB962C8B-B14F-4D97-AF65-F5344CB8AC3E}">
        <p14:creationId xmlns:p14="http://schemas.microsoft.com/office/powerpoint/2010/main" val="40365519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chemeClr val="dk1"/>
                </a:solidFill>
                <a:latin typeface="+mn-lt"/>
                <a:ea typeface="Calibri"/>
                <a:cs typeface="Calibri"/>
                <a:sym typeface="Calibri"/>
              </a:rPr>
              <a:t>(Slide duration: 3min)</a:t>
            </a:r>
          </a:p>
          <a:p>
            <a:pPr rtl="0"/>
            <a:endParaRPr lang="en-US" sz="1200" b="1" i="0" u="none" strike="noStrike" kern="1200" dirty="0">
              <a:solidFill>
                <a:schemeClr val="tx1"/>
              </a:solidFill>
              <a:effectLst/>
              <a:latin typeface="+mn-lt"/>
              <a:ea typeface="+mn-ea"/>
              <a:cs typeface="+mn-cs"/>
            </a:endParaRPr>
          </a:p>
          <a:p>
            <a:pPr rtl="0"/>
            <a:r>
              <a:rPr lang="en-US" sz="1200" b="1" i="0" u="none" strike="noStrike" kern="1200" dirty="0">
                <a:solidFill>
                  <a:schemeClr val="tx1"/>
                </a:solidFill>
                <a:effectLst/>
                <a:latin typeface="+mn-lt"/>
                <a:ea typeface="+mn-ea"/>
                <a:cs typeface="+mn-cs"/>
              </a:rPr>
              <a:t>Tell students:</a:t>
            </a:r>
          </a:p>
          <a:p>
            <a:pPr rtl="0"/>
            <a:r>
              <a:rPr lang="en-US" sz="1200" b="0" i="0" u="none" strike="noStrike" kern="1200" dirty="0">
                <a:solidFill>
                  <a:schemeClr val="tx1"/>
                </a:solidFill>
                <a:effectLst/>
                <a:latin typeface="+mn-lt"/>
                <a:ea typeface="+mn-ea"/>
                <a:cs typeface="+mn-cs"/>
              </a:rPr>
              <a:t>Now, you as designers are ready to start generating ideas. You have grown to understand your users and their needs in the Empathize stage, and you have analyzed and synthesized your observations in the Define stage and ended up with a human-centered problem statement. With this solid background, you and your team members can start to "think outside the box" to identify new solutions to the problem statement you have created, and you can start to look for alternative ways of viewing the problem.</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It is important to get as many ideas or problem solutions as possible at the beginning of the Ideation phase. All ideas are good and will help get the brainstorm flowing. There are no bad ideas, and any one idea can lead to the winning idea. </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It is helpful to do this with sticky notes on a posterboard. </a:t>
            </a:r>
          </a:p>
        </p:txBody>
      </p:sp>
      <p:sp>
        <p:nvSpPr>
          <p:cNvPr id="4" name="Slide Number Placeholder 3"/>
          <p:cNvSpPr>
            <a:spLocks noGrp="1"/>
          </p:cNvSpPr>
          <p:nvPr>
            <p:ph type="sldNum" sz="quarter" idx="5"/>
          </p:nvPr>
        </p:nvSpPr>
        <p:spPr/>
        <p:txBody>
          <a:bodyPr/>
          <a:lstStyle/>
          <a:p>
            <a:fld id="{FF836C94-7932-4F42-B085-F387E238C945}" type="slidenum">
              <a:rPr lang="x-none" smtClean="0"/>
              <a:t>15</a:t>
            </a:fld>
            <a:endParaRPr lang="x-none"/>
          </a:p>
        </p:txBody>
      </p:sp>
    </p:spTree>
    <p:extLst>
      <p:ext uri="{BB962C8B-B14F-4D97-AF65-F5344CB8AC3E}">
        <p14:creationId xmlns:p14="http://schemas.microsoft.com/office/powerpoint/2010/main" val="2212583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chemeClr val="dk1"/>
                </a:solidFill>
                <a:latin typeface="+mn-lt"/>
                <a:ea typeface="Calibri"/>
                <a:cs typeface="Calibri"/>
                <a:sym typeface="Calibri"/>
              </a:rPr>
              <a:t>(Slide duration: 3min)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rPr>
              <a:t>Tell students:</a:t>
            </a:r>
            <a:endParaRPr lang="th-TH"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The design team will now produce a number of inexpensive, scaled down versions of the product or specific features found within the product, so they can investigate the problem solutions generated in the previous stage. Prototypes may be shared and tested within the team and with small groups of people outside the design team. For our exercise we can present these ideas to the class to get feedback.</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This is an experimental phase and the aim is to identify the best possible solution for each of the problems identified during the first three stages. The solutions are implemented within the prototypes and, one by one, they are investigated and either accepted, improved and re-examined, or rejected on the basis of the users’ experiences. By the end of this stage, the design team will have a better idea of the constraints inherent to the product and the problems that are present and have a clearer view of how real users would behave, think, and feel when interacting with the end product.</a:t>
            </a:r>
          </a:p>
          <a:p>
            <a:pPr rtl="0"/>
            <a:endParaRPr lang="en-US" sz="1200" b="0" i="0" u="none" strike="noStrike" kern="1200" dirty="0">
              <a:solidFill>
                <a:schemeClr val="tx1"/>
              </a:solidFill>
              <a:effectLst/>
              <a:latin typeface="+mn-lt"/>
              <a:ea typeface="+mn-ea"/>
              <a:cs typeface="+mn-cs"/>
            </a:endParaRPr>
          </a:p>
          <a:p>
            <a:pPr rtl="0"/>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x-none" smtClean="0"/>
              <a:t>16</a:t>
            </a:fld>
            <a:endParaRPr lang="x-none"/>
          </a:p>
        </p:txBody>
      </p:sp>
    </p:spTree>
    <p:extLst>
      <p:ext uri="{BB962C8B-B14F-4D97-AF65-F5344CB8AC3E}">
        <p14:creationId xmlns:p14="http://schemas.microsoft.com/office/powerpoint/2010/main" val="2684753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chemeClr val="dk1"/>
                </a:solidFill>
                <a:latin typeface="+mn-lt"/>
                <a:ea typeface="Calibri"/>
                <a:cs typeface="Calibri"/>
                <a:sym typeface="Calibri"/>
              </a:rPr>
              <a:t>(Slide duration: 5min)</a:t>
            </a:r>
          </a:p>
          <a:p>
            <a:pPr rtl="0"/>
            <a:endParaRPr lang="en-US" sz="1200" b="1" i="0" u="none" strike="noStrike" kern="1200" dirty="0">
              <a:solidFill>
                <a:schemeClr val="tx1"/>
              </a:solidFill>
              <a:effectLst/>
              <a:latin typeface="+mn-lt"/>
              <a:ea typeface="+mn-ea"/>
              <a:cs typeface="+mn-cs"/>
            </a:endParaRPr>
          </a:p>
          <a:p>
            <a:pPr rtl="0"/>
            <a:r>
              <a:rPr lang="en-US" sz="1200" b="1" i="0" u="none" strike="noStrike" kern="1200" dirty="0">
                <a:solidFill>
                  <a:schemeClr val="tx1"/>
                </a:solidFill>
                <a:effectLst/>
                <a:latin typeface="+mn-lt"/>
                <a:ea typeface="+mn-ea"/>
                <a:cs typeface="+mn-cs"/>
              </a:rPr>
              <a:t>Tell students:</a:t>
            </a:r>
          </a:p>
          <a:p>
            <a:pPr rtl="0"/>
            <a:r>
              <a:rPr lang="en-US" sz="1200" b="0" i="0" u="none" strike="noStrike" kern="1200" dirty="0">
                <a:solidFill>
                  <a:schemeClr val="tx1"/>
                </a:solidFill>
                <a:effectLst/>
                <a:latin typeface="+mn-lt"/>
                <a:ea typeface="+mn-ea"/>
                <a:cs typeface="+mn-cs"/>
              </a:rPr>
              <a:t>Designers or evaluators rigorously test the complete product using the best solutions identified during the prototyping phase. This is the final stage of the 5 stage-model, but it is an iterative process and the results generated during the testing phase are often used to redefine one or more problems and inform the understanding of the users, the conditions of use, how people think, behave, and feel, and to empathize. Even during this phase, alterations and refinements are made in order to rule out problem solutions and derive as deep an understanding of the product and its users as possible. This is where we really need to bridge the product/market fit. </a:t>
            </a:r>
          </a:p>
          <a:p>
            <a:pPr rtl="0"/>
            <a:endParaRPr lang="en-US" sz="1200" b="0" i="0" u="none" strike="noStrike" kern="1200" dirty="0">
              <a:solidFill>
                <a:schemeClr val="tx1"/>
              </a:solidFill>
              <a:effectLst/>
              <a:latin typeface="+mn-lt"/>
              <a:ea typeface="+mn-ea"/>
              <a:cs typeface="+mn-cs"/>
            </a:endParaRPr>
          </a:p>
          <a:p>
            <a:pPr rtl="0"/>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x-none" smtClean="0"/>
              <a:t>17</a:t>
            </a:fld>
            <a:endParaRPr lang="x-none"/>
          </a:p>
        </p:txBody>
      </p:sp>
    </p:spTree>
    <p:extLst>
      <p:ext uri="{BB962C8B-B14F-4D97-AF65-F5344CB8AC3E}">
        <p14:creationId xmlns:p14="http://schemas.microsoft.com/office/powerpoint/2010/main" val="385297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chemeClr val="dk1"/>
                </a:solidFill>
                <a:latin typeface="+mn-lt"/>
                <a:ea typeface="Calibri"/>
                <a:cs typeface="Calibri"/>
                <a:sym typeface="Calibri"/>
              </a:rPr>
              <a:t>(Slide duration: 5min)</a:t>
            </a:r>
          </a:p>
          <a:p>
            <a:pPr rtl="0"/>
            <a:endParaRPr lang="en-US" sz="1200" b="1" i="0" u="none" strike="noStrike" kern="1200" dirty="0">
              <a:solidFill>
                <a:schemeClr val="tx1"/>
              </a:solidFill>
              <a:effectLst/>
              <a:latin typeface="+mn-lt"/>
              <a:ea typeface="+mn-ea"/>
              <a:cs typeface="+mn-cs"/>
            </a:endParaRPr>
          </a:p>
          <a:p>
            <a:pPr rtl="0"/>
            <a:r>
              <a:rPr lang="en-US" sz="1200" b="1" i="0" u="none" strike="noStrike" kern="1200" dirty="0">
                <a:solidFill>
                  <a:schemeClr val="tx1"/>
                </a:solidFill>
                <a:effectLst/>
                <a:latin typeface="+mn-lt"/>
                <a:ea typeface="+mn-ea"/>
                <a:cs typeface="+mn-cs"/>
              </a:rPr>
              <a:t>Tell students:</a:t>
            </a:r>
          </a:p>
          <a:p>
            <a:pPr rtl="0"/>
            <a:r>
              <a:rPr lang="en-US" sz="1200" b="0" i="0" u="none" strike="noStrike" kern="1200" dirty="0">
                <a:solidFill>
                  <a:schemeClr val="tx1"/>
                </a:solidFill>
                <a:effectLst/>
                <a:latin typeface="+mn-lt"/>
                <a:ea typeface="+mn-ea"/>
                <a:cs typeface="+mn-cs"/>
              </a:rPr>
              <a:t>From our design thinking exercise, we were able to determine some key points at each stage of the design thinking process.</a:t>
            </a:r>
          </a:p>
          <a:p>
            <a:pPr rtl="0"/>
            <a:endParaRPr lang="en-US" sz="1200" b="0" i="0" u="none" strike="noStrike" kern="1200" dirty="0">
              <a:solidFill>
                <a:schemeClr val="tx1"/>
              </a:solidFill>
              <a:effectLst/>
              <a:latin typeface="+mn-lt"/>
              <a:ea typeface="+mn-ea"/>
              <a:cs typeface="+mn-cs"/>
            </a:endParaRPr>
          </a:p>
          <a:p>
            <a:pPr rtl="0"/>
            <a:r>
              <a:rPr lang="en-US" sz="1200" b="1" i="0" u="none" strike="noStrike" kern="1200" dirty="0">
                <a:solidFill>
                  <a:schemeClr val="tx1"/>
                </a:solidFill>
                <a:effectLst/>
                <a:latin typeface="+mn-lt"/>
                <a:ea typeface="+mn-ea"/>
                <a:cs typeface="+mn-cs"/>
              </a:rPr>
              <a:t>Ask students:</a:t>
            </a:r>
          </a:p>
          <a:p>
            <a:pPr rtl="0"/>
            <a:r>
              <a:rPr lang="en-US" sz="1200" b="0" i="0" u="none" strike="noStrike" kern="1200" dirty="0">
                <a:solidFill>
                  <a:schemeClr val="tx1"/>
                </a:solidFill>
                <a:effectLst/>
                <a:latin typeface="+mn-lt"/>
                <a:ea typeface="+mn-ea"/>
                <a:cs typeface="+mn-cs"/>
              </a:rPr>
              <a:t>Can you add some more points to the blank sticky notes:</a:t>
            </a:r>
          </a:p>
          <a:p>
            <a:pPr rtl="0"/>
            <a:endParaRPr lang="en-US" sz="1200" b="0" i="0" u="none" strike="noStrike" kern="1200" dirty="0">
              <a:solidFill>
                <a:schemeClr val="tx1"/>
              </a:solidFill>
              <a:effectLst/>
              <a:latin typeface="+mn-lt"/>
              <a:ea typeface="+mn-ea"/>
              <a:cs typeface="+mn-cs"/>
            </a:endParaRPr>
          </a:p>
          <a:p>
            <a:pPr rtl="0"/>
            <a:r>
              <a:rPr lang="en-US" sz="1200" b="1" i="0" u="none" strike="noStrike" kern="1200" dirty="0">
                <a:solidFill>
                  <a:schemeClr val="tx1"/>
                </a:solidFill>
                <a:effectLst/>
                <a:latin typeface="+mn-lt"/>
                <a:ea typeface="+mn-ea"/>
                <a:cs typeface="+mn-cs"/>
              </a:rPr>
              <a:t>Answers:</a:t>
            </a:r>
          </a:p>
          <a:p>
            <a:pPr rtl="0"/>
            <a:r>
              <a:rPr lang="en-US" sz="1200" b="1" i="0" u="none" strike="noStrike" kern="1200" dirty="0">
                <a:solidFill>
                  <a:schemeClr val="tx1"/>
                </a:solidFill>
                <a:effectLst/>
                <a:latin typeface="+mn-lt"/>
                <a:ea typeface="+mn-ea"/>
                <a:cs typeface="+mn-cs"/>
              </a:rPr>
              <a:t>Empathize</a:t>
            </a:r>
            <a:r>
              <a:rPr lang="en-US" sz="1200" b="0" i="0" u="none" strike="noStrike" kern="1200" dirty="0">
                <a:solidFill>
                  <a:schemeClr val="tx1"/>
                </a:solidFill>
                <a:effectLst/>
                <a:latin typeface="+mn-lt"/>
                <a:ea typeface="+mn-ea"/>
                <a:cs typeface="+mn-cs"/>
              </a:rPr>
              <a:t>: Has a cluttered wardrobe with too many clothes</a:t>
            </a:r>
            <a:endParaRPr lang="en-US" sz="1200" b="1"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rPr>
              <a:t>Define</a:t>
            </a:r>
            <a:r>
              <a:rPr lang="en-US" sz="1200" b="0" i="0" u="none" strike="noStrike" kern="1200" dirty="0">
                <a:solidFill>
                  <a:schemeClr val="tx1"/>
                </a:solidFill>
                <a:effectLst/>
                <a:latin typeface="+mn-lt"/>
                <a:ea typeface="+mn-ea"/>
                <a:cs typeface="+mn-cs"/>
              </a:rPr>
              <a:t>: </a:t>
            </a:r>
            <a:r>
              <a:rPr lang="en-US" sz="1200" dirty="0"/>
              <a:t>Does not want to own clothes for long periods of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rPr>
              <a:t>Ideate</a:t>
            </a:r>
            <a:r>
              <a:rPr lang="en-US" sz="1200" b="0" i="0" u="none" strike="noStrike" kern="1200" dirty="0">
                <a:solidFill>
                  <a:schemeClr val="tx1"/>
                </a:solidFill>
                <a:effectLst/>
                <a:latin typeface="+mn-lt"/>
                <a:ea typeface="+mn-ea"/>
                <a:cs typeface="+mn-cs"/>
              </a:rPr>
              <a:t>: </a:t>
            </a:r>
            <a:r>
              <a:rPr lang="en-US" sz="1200" dirty="0"/>
              <a:t>Repair and resell program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rPr>
              <a:t>Prototype</a:t>
            </a:r>
            <a:r>
              <a:rPr lang="en-US" sz="1200" b="0" i="0" u="none" strike="noStrike" kern="1200" dirty="0">
                <a:solidFill>
                  <a:schemeClr val="tx1"/>
                </a:solidFill>
                <a:effectLst/>
                <a:latin typeface="+mn-lt"/>
                <a:ea typeface="+mn-ea"/>
                <a:cs typeface="+mn-cs"/>
              </a:rPr>
              <a:t>: Create a micro shop out of your bedroom, on social media, or for as cheap as possible</a:t>
            </a:r>
            <a:r>
              <a:rPr lang="en-US"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rPr>
              <a:t>Testing</a:t>
            </a:r>
            <a:r>
              <a:rPr lang="en-US" sz="1200" b="0" i="0" u="none" strike="noStrike" kern="1200" dirty="0">
                <a:solidFill>
                  <a:schemeClr val="tx1"/>
                </a:solidFill>
                <a:effectLst/>
                <a:latin typeface="+mn-lt"/>
                <a:ea typeface="+mn-ea"/>
                <a:cs typeface="+mn-cs"/>
              </a:rPr>
              <a:t>: Try to sell your prototype product or service to real potential customers and get real feedback </a:t>
            </a:r>
            <a:endParaRPr lang="en-US" sz="1200" dirty="0"/>
          </a:p>
        </p:txBody>
      </p:sp>
      <p:sp>
        <p:nvSpPr>
          <p:cNvPr id="4" name="Slide Number Placeholder 3"/>
          <p:cNvSpPr>
            <a:spLocks noGrp="1"/>
          </p:cNvSpPr>
          <p:nvPr>
            <p:ph type="sldNum" sz="quarter" idx="5"/>
          </p:nvPr>
        </p:nvSpPr>
        <p:spPr/>
        <p:txBody>
          <a:bodyPr/>
          <a:lstStyle/>
          <a:p>
            <a:fld id="{FF836C94-7932-4F42-B085-F387E238C945}" type="slidenum">
              <a:rPr lang="x-none" smtClean="0"/>
              <a:t>18</a:t>
            </a:fld>
            <a:endParaRPr lang="x-none"/>
          </a:p>
        </p:txBody>
      </p:sp>
    </p:spTree>
    <p:extLst>
      <p:ext uri="{BB962C8B-B14F-4D97-AF65-F5344CB8AC3E}">
        <p14:creationId xmlns:p14="http://schemas.microsoft.com/office/powerpoint/2010/main" val="2797687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chemeClr val="dk1"/>
                </a:solidFill>
                <a:latin typeface="+mn-lt"/>
                <a:ea typeface="Calibri"/>
                <a:cs typeface="Calibri"/>
                <a:sym typeface="Calibri"/>
              </a:rPr>
              <a:t>(Slide duration: 3min)</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Tell students: </a:t>
            </a:r>
            <a:endParaRPr lang="x-non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Where along the lifecycle map has our clothing rental company created circularity?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students:</a:t>
            </a:r>
          </a:p>
          <a:p>
            <a:r>
              <a:rPr lang="en-US" sz="1200" b="1" kern="1200" dirty="0">
                <a:solidFill>
                  <a:schemeClr val="tx1"/>
                </a:solidFill>
                <a:effectLst/>
                <a:latin typeface="+mn-lt"/>
                <a:ea typeface="+mn-ea"/>
                <a:cs typeface="+mn-cs"/>
              </a:rPr>
              <a:t>What circular models are used with our clothing company?</a:t>
            </a:r>
          </a:p>
          <a:p>
            <a:endParaRPr lang="en-US" sz="1200" kern="1200" dirty="0">
              <a:solidFill>
                <a:schemeClr val="tx1"/>
              </a:solidFill>
              <a:effectLst/>
              <a:latin typeface="+mn-lt"/>
              <a:ea typeface="+mn-ea"/>
              <a:cs typeface="+mn-cs"/>
            </a:endParaRPr>
          </a:p>
          <a:p>
            <a:pPr marL="228600" indent="-228600">
              <a:buAutoNum type="arabicPeriod"/>
            </a:pPr>
            <a:r>
              <a:rPr lang="en-US" sz="1200" kern="1200" dirty="0">
                <a:solidFill>
                  <a:schemeClr val="tx1"/>
                </a:solidFill>
                <a:effectLst/>
                <a:latin typeface="+mn-lt"/>
                <a:ea typeface="+mn-ea"/>
                <a:cs typeface="+mn-cs"/>
              </a:rPr>
              <a:t>Clothing owners </a:t>
            </a:r>
            <a:r>
              <a:rPr lang="en-US" sz="1200" b="1" kern="1200" dirty="0">
                <a:solidFill>
                  <a:schemeClr val="tx1"/>
                </a:solidFill>
                <a:effectLst/>
                <a:latin typeface="+mn-lt"/>
                <a:ea typeface="+mn-ea"/>
                <a:cs typeface="+mn-cs"/>
              </a:rPr>
              <a:t>repurpose</a:t>
            </a:r>
            <a:r>
              <a:rPr lang="en-US" sz="1200" kern="1200" dirty="0">
                <a:solidFill>
                  <a:schemeClr val="tx1"/>
                </a:solidFill>
                <a:effectLst/>
                <a:latin typeface="+mn-lt"/>
                <a:ea typeface="+mn-ea"/>
                <a:cs typeface="+mn-cs"/>
              </a:rPr>
              <a:t> their old clothes by selling or donating to the store and not disposing of them.</a:t>
            </a:r>
          </a:p>
          <a:p>
            <a:pPr marL="228600" indent="-228600">
              <a:buAutoNum type="arabicPeriod"/>
            </a:pPr>
            <a:r>
              <a:rPr lang="en-US" sz="1200" kern="1200" dirty="0">
                <a:solidFill>
                  <a:schemeClr val="tx1"/>
                </a:solidFill>
                <a:effectLst/>
                <a:latin typeface="+mn-lt"/>
                <a:ea typeface="+mn-ea"/>
                <a:cs typeface="+mn-cs"/>
              </a:rPr>
              <a:t>The store offers the clothes available for </a:t>
            </a:r>
            <a:r>
              <a:rPr lang="en-US" sz="1200" b="1" kern="1200" dirty="0">
                <a:solidFill>
                  <a:schemeClr val="tx1"/>
                </a:solidFill>
                <a:effectLst/>
                <a:latin typeface="+mn-lt"/>
                <a:ea typeface="+mn-ea"/>
                <a:cs typeface="+mn-cs"/>
              </a:rPr>
              <a:t>rent</a:t>
            </a:r>
            <a:r>
              <a:rPr lang="en-US" sz="1200" kern="1200" dirty="0">
                <a:solidFill>
                  <a:schemeClr val="tx1"/>
                </a:solidFill>
                <a:effectLst/>
                <a:latin typeface="+mn-lt"/>
                <a:ea typeface="+mn-ea"/>
                <a:cs typeface="+mn-cs"/>
              </a:rPr>
              <a:t> to customers.</a:t>
            </a:r>
          </a:p>
          <a:p>
            <a:pPr marL="228600" indent="-228600">
              <a:buAutoNum type="arabicPeriod"/>
            </a:pPr>
            <a:r>
              <a:rPr lang="en-US" sz="1200" kern="1200" dirty="0">
                <a:solidFill>
                  <a:schemeClr val="tx1"/>
                </a:solidFill>
                <a:effectLst/>
                <a:latin typeface="+mn-lt"/>
                <a:ea typeface="+mn-ea"/>
                <a:cs typeface="+mn-cs"/>
              </a:rPr>
              <a:t>After the customer is finished using the clothes, they </a:t>
            </a:r>
            <a:r>
              <a:rPr lang="en-US" sz="1200" b="1" kern="1200" dirty="0">
                <a:solidFill>
                  <a:schemeClr val="tx1"/>
                </a:solidFill>
                <a:effectLst/>
                <a:latin typeface="+mn-lt"/>
                <a:ea typeface="+mn-ea"/>
                <a:cs typeface="+mn-cs"/>
              </a:rPr>
              <a:t>return</a:t>
            </a:r>
            <a:r>
              <a:rPr lang="en-US" sz="1200" kern="1200" dirty="0">
                <a:solidFill>
                  <a:schemeClr val="tx1"/>
                </a:solidFill>
                <a:effectLst/>
                <a:latin typeface="+mn-lt"/>
                <a:ea typeface="+mn-ea"/>
                <a:cs typeface="+mn-cs"/>
              </a:rPr>
              <a:t> them to the store for the store to </a:t>
            </a:r>
            <a:r>
              <a:rPr lang="en-US" sz="1200" b="1" kern="1200" dirty="0">
                <a:solidFill>
                  <a:schemeClr val="tx1"/>
                </a:solidFill>
                <a:effectLst/>
                <a:latin typeface="+mn-lt"/>
                <a:ea typeface="+mn-ea"/>
                <a:cs typeface="+mn-cs"/>
              </a:rPr>
              <a:t>rent</a:t>
            </a:r>
            <a:r>
              <a:rPr lang="en-US" sz="1200" kern="1200" dirty="0">
                <a:solidFill>
                  <a:schemeClr val="tx1"/>
                </a:solidFill>
                <a:effectLst/>
                <a:latin typeface="+mn-lt"/>
                <a:ea typeface="+mn-ea"/>
                <a:cs typeface="+mn-cs"/>
              </a:rPr>
              <a:t> to another customer. </a:t>
            </a:r>
          </a:p>
          <a:p>
            <a:r>
              <a:rPr lang="en-US" sz="1200" kern="1200" dirty="0">
                <a:solidFill>
                  <a:schemeClr val="tx1"/>
                </a:solidFill>
                <a:effectLst/>
                <a:latin typeface="+mn-lt"/>
                <a:ea typeface="+mn-ea"/>
                <a:cs typeface="+mn-cs"/>
              </a:rPr>
              <a:t> </a:t>
            </a:r>
            <a:endParaRPr lang="x-none" sz="1200"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x-none" smtClean="0"/>
              <a:t>19</a:t>
            </a:fld>
            <a:endParaRPr lang="x-none"/>
          </a:p>
        </p:txBody>
      </p:sp>
    </p:spTree>
    <p:extLst>
      <p:ext uri="{BB962C8B-B14F-4D97-AF65-F5344CB8AC3E}">
        <p14:creationId xmlns:p14="http://schemas.microsoft.com/office/powerpoint/2010/main" val="2705035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Tell students: </a:t>
            </a:r>
          </a:p>
          <a:p>
            <a:r>
              <a:rPr lang="en-US" b="0" dirty="0"/>
              <a:t>For this exercise students will work in groups to redesign an existing product with a more circular solution. They will apply the design thinking process and use one of the circular design models to build a product or service solution for their product of choice. They will choose from one of the linear products and consider how to redesign it to be more circular. </a:t>
            </a:r>
          </a:p>
          <a:p>
            <a:endParaRPr lang="en-US" b="0" dirty="0"/>
          </a:p>
        </p:txBody>
      </p:sp>
      <p:sp>
        <p:nvSpPr>
          <p:cNvPr id="4" name="Slide Number Placeholder 3"/>
          <p:cNvSpPr>
            <a:spLocks noGrp="1"/>
          </p:cNvSpPr>
          <p:nvPr>
            <p:ph type="sldNum" sz="quarter" idx="5"/>
          </p:nvPr>
        </p:nvSpPr>
        <p:spPr/>
        <p:txBody>
          <a:bodyPr/>
          <a:lstStyle/>
          <a:p>
            <a:fld id="{FF836C94-7932-4F42-B085-F387E238C945}" type="slidenum">
              <a:rPr lang="x-none" smtClean="0"/>
              <a:t>20</a:t>
            </a:fld>
            <a:endParaRPr lang="x-none"/>
          </a:p>
        </p:txBody>
      </p:sp>
    </p:spTree>
    <p:extLst>
      <p:ext uri="{BB962C8B-B14F-4D97-AF65-F5344CB8AC3E}">
        <p14:creationId xmlns:p14="http://schemas.microsoft.com/office/powerpoint/2010/main" val="2707113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Tell students:</a:t>
            </a:r>
          </a:p>
          <a:p>
            <a:r>
              <a:rPr lang="en-US" b="0" dirty="0"/>
              <a:t>Have the students choose one of the products that need a circular solution. Explain the linear problem of each product.</a:t>
            </a:r>
          </a:p>
          <a:p>
            <a:endParaRPr lang="en-US" b="0" dirty="0"/>
          </a:p>
          <a:p>
            <a:r>
              <a:rPr lang="en-US" b="0" dirty="0"/>
              <a:t>1. </a:t>
            </a:r>
            <a:r>
              <a:rPr lang="en-US" b="1" dirty="0"/>
              <a:t>Single use ketchup packets:</a:t>
            </a:r>
          </a:p>
          <a:p>
            <a:r>
              <a:rPr lang="en-US" b="1" dirty="0"/>
              <a:t>Problem</a:t>
            </a:r>
            <a:r>
              <a:rPr lang="en-US" b="0" dirty="0"/>
              <a:t>: These are only used one time then thrown away. They cannot be recycled because it is made with multilayered materials. Is there a better way to offer ketchup to customers without all the waste?</a:t>
            </a:r>
          </a:p>
          <a:p>
            <a:endParaRPr lang="en-US" b="0" dirty="0"/>
          </a:p>
          <a:p>
            <a:r>
              <a:rPr lang="en-US" b="0" dirty="0"/>
              <a:t>2. </a:t>
            </a:r>
            <a:r>
              <a:rPr lang="en-US" b="1" dirty="0"/>
              <a:t>Expensive laptop or cell phone:</a:t>
            </a:r>
          </a:p>
          <a:p>
            <a:r>
              <a:rPr lang="en-US" b="1" dirty="0"/>
              <a:t>Problem: </a:t>
            </a:r>
            <a:r>
              <a:rPr lang="en-US" b="0" dirty="0"/>
              <a:t>Computers and cell phones sometimes break down for a variety of reasons and often are not simply repaired, resulting in people buying a new one. Computers also have valuable metals and recyclable materials within the devices, but they cannot easily be recycled. This is called “e-waste”. How can we extend or build a product that would last longer, and in which those recyclable parts can be used again?</a:t>
            </a:r>
          </a:p>
          <a:p>
            <a:endParaRPr lang="en-US" b="0" dirty="0"/>
          </a:p>
          <a:p>
            <a:r>
              <a:rPr lang="en-US" b="0" dirty="0"/>
              <a:t>3. </a:t>
            </a:r>
            <a:r>
              <a:rPr lang="en-US" b="1" dirty="0"/>
              <a:t>Baby clothes:</a:t>
            </a:r>
          </a:p>
          <a:p>
            <a:r>
              <a:rPr lang="en-US" b="1" dirty="0"/>
              <a:t>Problem: </a:t>
            </a:r>
            <a:r>
              <a:rPr lang="en-US" b="0" dirty="0"/>
              <a:t>Babies grow fast and grow out of their clothes much quicker than adults, leaving parents with a lot of baby clothes they cannot use any longer. Is there a way to reduce waste with baby clothes through a service that could share them with another family?</a:t>
            </a:r>
          </a:p>
          <a:p>
            <a:endParaRPr lang="en-US" b="1" dirty="0"/>
          </a:p>
          <a:p>
            <a:r>
              <a:rPr lang="en-US" b="0" dirty="0"/>
              <a:t>4. </a:t>
            </a:r>
            <a:r>
              <a:rPr lang="en-US" b="1" dirty="0"/>
              <a:t>Food wrapping:</a:t>
            </a:r>
          </a:p>
          <a:p>
            <a:r>
              <a:rPr lang="en-US" b="1" dirty="0"/>
              <a:t>Problem: </a:t>
            </a:r>
            <a:r>
              <a:rPr lang="en-US" b="0" dirty="0"/>
              <a:t>Food wrapping is used at grocery stores on fresh produce to preserve the shelf life of the food and prevent food waste. This thin material cannot be recycled and is discarded once the customer buys the produce and brings it home. This wrapping is thrown away and not recycled. Is there another way we can maintain the shelf life of our food and prevent food waste without using thin food wrapping?</a:t>
            </a:r>
          </a:p>
          <a:p>
            <a:endParaRPr lang="en-US" b="0" dirty="0"/>
          </a:p>
          <a:p>
            <a:r>
              <a:rPr lang="en-US" b="0" dirty="0"/>
              <a:t>5. </a:t>
            </a:r>
            <a:r>
              <a:rPr lang="en-US" b="1" dirty="0"/>
              <a:t>Single use packaging used when buying nuts or produce at the grocery store:</a:t>
            </a:r>
          </a:p>
          <a:p>
            <a:r>
              <a:rPr lang="en-US" b="1" dirty="0"/>
              <a:t>Problem</a:t>
            </a:r>
            <a:r>
              <a:rPr lang="en-US" b="0" dirty="0"/>
              <a:t>: Grocery stores offer single use packaging to buy certain items that is only intended to be used one time. Is there a better way to buy nuts or other produce at the grocery without single use packaging?</a:t>
            </a:r>
          </a:p>
          <a:p>
            <a:endParaRPr lang="en-US" b="1" dirty="0"/>
          </a:p>
          <a:p>
            <a:r>
              <a:rPr lang="en-US" b="0" dirty="0"/>
              <a:t>6. </a:t>
            </a:r>
            <a:r>
              <a:rPr lang="en-US" b="1" dirty="0"/>
              <a:t>Rubber flip flops: </a:t>
            </a:r>
          </a:p>
          <a:p>
            <a:r>
              <a:rPr lang="en-US" sz="1200" b="1" i="0" u="none" strike="noStrike" kern="1200" dirty="0">
                <a:solidFill>
                  <a:schemeClr val="tx1"/>
                </a:solidFill>
                <a:effectLst/>
                <a:latin typeface="+mn-lt"/>
                <a:ea typeface="+mn-ea"/>
                <a:cs typeface="+mn-cs"/>
              </a:rPr>
              <a:t>Problem: </a:t>
            </a:r>
            <a:r>
              <a:rPr lang="en-US" sz="1200" b="0" i="0" u="none" strike="noStrike" kern="1200" dirty="0">
                <a:solidFill>
                  <a:schemeClr val="tx1"/>
                </a:solidFill>
                <a:effectLst/>
                <a:latin typeface="+mn-lt"/>
                <a:ea typeface="+mn-ea"/>
                <a:cs typeface="+mn-cs"/>
              </a:rPr>
              <a:t>Flip flops are made from rubber and cannot be recycled. Is there a better end-of-life solution? Is there a way to conserve the rubber and use it for something else?</a:t>
            </a:r>
          </a:p>
        </p:txBody>
      </p:sp>
      <p:sp>
        <p:nvSpPr>
          <p:cNvPr id="4" name="Slide Number Placeholder 3"/>
          <p:cNvSpPr>
            <a:spLocks noGrp="1"/>
          </p:cNvSpPr>
          <p:nvPr>
            <p:ph type="sldNum" sz="quarter" idx="5"/>
          </p:nvPr>
        </p:nvSpPr>
        <p:spPr/>
        <p:txBody>
          <a:bodyPr/>
          <a:lstStyle/>
          <a:p>
            <a:fld id="{FF836C94-7932-4F42-B085-F387E238C945}" type="slidenum">
              <a:rPr lang="x-none" smtClean="0"/>
              <a:t>21</a:t>
            </a:fld>
            <a:endParaRPr lang="x-none"/>
          </a:p>
        </p:txBody>
      </p:sp>
    </p:spTree>
    <p:extLst>
      <p:ext uri="{BB962C8B-B14F-4D97-AF65-F5344CB8AC3E}">
        <p14:creationId xmlns:p14="http://schemas.microsoft.com/office/powerpoint/2010/main" val="39040596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a:solidFill>
                  <a:schemeClr val="tx1"/>
                </a:solidFill>
                <a:effectLst/>
                <a:latin typeface="+mn-lt"/>
                <a:ea typeface="+mn-ea"/>
                <a:cs typeface="+mn-cs"/>
              </a:rPr>
              <a:t>Tell students:</a:t>
            </a:r>
          </a:p>
          <a:p>
            <a:pPr rtl="0"/>
            <a:r>
              <a:rPr lang="en-US" sz="1200" b="0" i="0" u="none" strike="noStrike" kern="1200" dirty="0">
                <a:solidFill>
                  <a:schemeClr val="tx1"/>
                </a:solidFill>
                <a:effectLst/>
                <a:latin typeface="+mn-lt"/>
                <a:ea typeface="+mn-ea"/>
                <a:cs typeface="+mn-cs"/>
              </a:rPr>
              <a:t>They will get a design thinking handout but, if possible, create the design thinking layout on a large posterboard and use sticky notes for this part of the exercise. </a:t>
            </a:r>
          </a:p>
        </p:txBody>
      </p:sp>
      <p:sp>
        <p:nvSpPr>
          <p:cNvPr id="4" name="Slide Number Placeholder 3"/>
          <p:cNvSpPr>
            <a:spLocks noGrp="1"/>
          </p:cNvSpPr>
          <p:nvPr>
            <p:ph type="sldNum" sz="quarter" idx="5"/>
          </p:nvPr>
        </p:nvSpPr>
        <p:spPr/>
        <p:txBody>
          <a:bodyPr/>
          <a:lstStyle/>
          <a:p>
            <a:fld id="{FF836C94-7932-4F42-B085-F387E238C945}" type="slidenum">
              <a:rPr lang="x-none" smtClean="0"/>
              <a:t>22</a:t>
            </a:fld>
            <a:endParaRPr lang="x-none"/>
          </a:p>
        </p:txBody>
      </p:sp>
    </p:spTree>
    <p:extLst>
      <p:ext uri="{BB962C8B-B14F-4D97-AF65-F5344CB8AC3E}">
        <p14:creationId xmlns:p14="http://schemas.microsoft.com/office/powerpoint/2010/main" val="2797687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836C94-7932-4F42-B085-F387E238C945}" type="slidenum">
              <a:rPr lang="x-none" smtClean="0"/>
              <a:t>4</a:t>
            </a:fld>
            <a:endParaRPr lang="x-none"/>
          </a:p>
        </p:txBody>
      </p:sp>
    </p:spTree>
    <p:extLst>
      <p:ext uri="{BB962C8B-B14F-4D97-AF65-F5344CB8AC3E}">
        <p14:creationId xmlns:p14="http://schemas.microsoft.com/office/powerpoint/2010/main" val="38748067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sz="1200" b="1" i="0" u="none" strike="noStrike" kern="1200" dirty="0">
                <a:solidFill>
                  <a:schemeClr val="tx1"/>
                </a:solidFill>
                <a:effectLst/>
                <a:latin typeface="+mn-lt"/>
                <a:ea typeface="+mn-ea"/>
                <a:cs typeface="+mn-cs"/>
              </a:rPr>
              <a:t>Tell students:</a:t>
            </a:r>
          </a:p>
          <a:p>
            <a:r>
              <a:rPr lang="en-US" sz="1200" b="0" i="0" u="none" strike="noStrike" kern="1200" dirty="0">
                <a:solidFill>
                  <a:schemeClr val="tx1"/>
                </a:solidFill>
                <a:effectLst/>
                <a:latin typeface="+mn-lt"/>
                <a:ea typeface="+mn-ea"/>
                <a:cs typeface="+mn-cs"/>
              </a:rPr>
              <a:t>Students will use the linear life cycle map to draw in the arrows of circularity they create with their proposed business model. </a:t>
            </a:r>
          </a:p>
          <a:p>
            <a:pPr marL="0" lvl="0" indent="0" algn="l" rtl="0">
              <a:spcBef>
                <a:spcPts val="0"/>
              </a:spcBef>
              <a:spcAft>
                <a:spcPts val="0"/>
              </a:spcAft>
              <a:buNone/>
            </a:pPr>
            <a:endParaRPr lang="en-US" sz="1200" b="0" i="0" u="none" strike="noStrike" dirty="0">
              <a:solidFill>
                <a:schemeClr val="dk1"/>
              </a:solidFill>
              <a:latin typeface="Calibri"/>
              <a:ea typeface="Calibri"/>
              <a:cs typeface="Calibri"/>
              <a:sym typeface="Calibri"/>
            </a:endParaRPr>
          </a:p>
        </p:txBody>
      </p:sp>
      <p:sp>
        <p:nvSpPr>
          <p:cNvPr id="200" name="Google Shape;20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a:solidFill>
                  <a:schemeClr val="tx1"/>
                </a:solidFill>
                <a:effectLst/>
                <a:latin typeface="+mn-lt"/>
                <a:ea typeface="+mn-ea"/>
                <a:cs typeface="+mn-cs"/>
              </a:rPr>
              <a:t>Tell students:</a:t>
            </a:r>
          </a:p>
          <a:p>
            <a:pPr rtl="0"/>
            <a:r>
              <a:rPr lang="en-US" sz="1200" b="0" i="0" u="none" strike="noStrike" kern="1200" dirty="0">
                <a:solidFill>
                  <a:schemeClr val="tx1"/>
                </a:solidFill>
                <a:effectLst/>
                <a:latin typeface="+mn-lt"/>
                <a:ea typeface="+mn-ea"/>
                <a:cs typeface="+mn-cs"/>
              </a:rPr>
              <a:t>Students will sketch their final circular product design idea on the Circular Solutions handout. Have each group present their new product to the class. </a:t>
            </a:r>
          </a:p>
        </p:txBody>
      </p:sp>
      <p:sp>
        <p:nvSpPr>
          <p:cNvPr id="4" name="Slide Number Placeholder 3"/>
          <p:cNvSpPr>
            <a:spLocks noGrp="1"/>
          </p:cNvSpPr>
          <p:nvPr>
            <p:ph type="sldNum" sz="quarter" idx="5"/>
          </p:nvPr>
        </p:nvSpPr>
        <p:spPr/>
        <p:txBody>
          <a:bodyPr/>
          <a:lstStyle/>
          <a:p>
            <a:fld id="{FF836C94-7932-4F42-B085-F387E238C945}" type="slidenum">
              <a:rPr lang="x-none" smtClean="0"/>
              <a:t>24</a:t>
            </a:fld>
            <a:endParaRPr lang="x-none"/>
          </a:p>
        </p:txBody>
      </p:sp>
    </p:spTree>
    <p:extLst>
      <p:ext uri="{BB962C8B-B14F-4D97-AF65-F5344CB8AC3E}">
        <p14:creationId xmlns:p14="http://schemas.microsoft.com/office/powerpoint/2010/main" val="2562914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(Slide duration: 5min)</a:t>
            </a:r>
          </a:p>
          <a:p>
            <a:pPr marL="0" lvl="0" indent="0" algn="l" rtl="0">
              <a:spcBef>
                <a:spcPts val="0"/>
              </a:spcBef>
              <a:spcAft>
                <a:spcPts val="0"/>
              </a:spcAft>
              <a:buNone/>
            </a:pPr>
            <a:endParaRPr lang="en-US"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Tell students:</a:t>
            </a:r>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How we approach our </a:t>
            </a:r>
            <a:r>
              <a:rPr lang="en-US" sz="1200" b="1" i="0" u="none" strike="noStrike" dirty="0">
                <a:solidFill>
                  <a:schemeClr val="dk1"/>
                </a:solidFill>
                <a:latin typeface="Calibri"/>
                <a:ea typeface="Calibri"/>
                <a:cs typeface="Calibri"/>
                <a:sym typeface="Calibri"/>
              </a:rPr>
              <a:t>systems of production and consumption</a:t>
            </a:r>
            <a:r>
              <a:rPr lang="en-US" sz="1200" b="0" i="0" u="none" strike="noStrike" dirty="0">
                <a:solidFill>
                  <a:schemeClr val="dk1"/>
                </a:solidFill>
                <a:latin typeface="Calibri"/>
                <a:ea typeface="Calibri"/>
                <a:cs typeface="Calibri"/>
                <a:sym typeface="Calibri"/>
              </a:rPr>
              <a:t> is important to </a:t>
            </a:r>
            <a:r>
              <a:rPr lang="en-US" dirty="0"/>
              <a:t>understand</a:t>
            </a:r>
            <a:r>
              <a:rPr lang="en-US" sz="1200" b="0" i="0" u="none" strike="noStrike" dirty="0">
                <a:solidFill>
                  <a:schemeClr val="dk1"/>
                </a:solidFill>
                <a:latin typeface="Calibri"/>
                <a:ea typeface="Calibri"/>
                <a:cs typeface="Calibri"/>
                <a:sym typeface="Calibri"/>
              </a:rPr>
              <a:t> when discussing how to fight climate change and to become a more sustainable world. The planet’s resources are finite, so it is crucial that people, governments and companies work together to use them more responsibly.</a:t>
            </a:r>
            <a:endParaRPr dirty="0"/>
          </a:p>
          <a:p>
            <a:pPr marL="0" lvl="0" indent="0" algn="l" rtl="0">
              <a:spcBef>
                <a:spcPts val="0"/>
              </a:spcBef>
              <a:spcAft>
                <a:spcPts val="0"/>
              </a:spcAft>
              <a:buNone/>
            </a:pP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A linear economy</a:t>
            </a:r>
            <a:r>
              <a:rPr lang="en-US" sz="1200" b="0" i="0" u="none" strike="noStrike" dirty="0">
                <a:solidFill>
                  <a:schemeClr val="dk1"/>
                </a:solidFill>
                <a:latin typeface="Calibri"/>
                <a:ea typeface="Calibri"/>
                <a:cs typeface="Calibri"/>
                <a:sym typeface="Calibri"/>
              </a:rPr>
              <a:t> is our traditional model that follows the “take-make-dispose” model where raw materials are collected, then manufactured and transformed into products we use until they are finally discarded as waste either in a landfill or into our natural environment. This model gives no concern for their ecological footprint and its consequences. It prioritizes profit over sustainability, with products made to be thrown away once they have been used.</a:t>
            </a:r>
            <a:endParaRPr dirty="0"/>
          </a:p>
          <a:p>
            <a:pPr marL="0" lvl="0" indent="0" algn="l" rtl="0">
              <a:spcBef>
                <a:spcPts val="0"/>
              </a:spcBef>
              <a:spcAft>
                <a:spcPts val="0"/>
              </a:spcAft>
              <a:buNone/>
            </a:pP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A circular economy</a:t>
            </a:r>
            <a:r>
              <a:rPr lang="en-US" sz="1200" b="0" i="0" u="none" strike="noStrike" dirty="0">
                <a:solidFill>
                  <a:schemeClr val="dk1"/>
                </a:solidFill>
                <a:latin typeface="Calibri"/>
                <a:ea typeface="Calibri"/>
                <a:cs typeface="Calibri"/>
                <a:sym typeface="Calibri"/>
              </a:rPr>
              <a:t> (also referred to as circularity and CE) is a model of production and consumption which involves sharing, leasing, reusing, repairing, refurbishing and recycling existing materials and products for as long as possible. It is a model designed to have as little impact as possible on the environment by leaving less of a footprint through keeping items in a closed loop system.</a:t>
            </a:r>
            <a:endParaRPr dirty="0"/>
          </a:p>
          <a:p>
            <a:pPr marL="0" lvl="0" indent="0" algn="l" rtl="0">
              <a:spcBef>
                <a:spcPts val="0"/>
              </a:spcBef>
              <a:spcAft>
                <a:spcPts val="0"/>
              </a:spcAft>
              <a:buNone/>
            </a:pP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Questions for Students:</a:t>
            </a: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1.  What is an example of a product from the linear and circular economies? </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          ANSWER</a:t>
            </a:r>
            <a:r>
              <a:rPr lang="en-US" sz="1200" b="0" i="0" u="none" strike="noStrike" dirty="0">
                <a:solidFill>
                  <a:schemeClr val="dk1"/>
                </a:solidFill>
                <a:latin typeface="Calibri"/>
                <a:ea typeface="Calibri"/>
                <a:cs typeface="Calibri"/>
                <a:sym typeface="Calibri"/>
              </a:rPr>
              <a:t>: Linear = Food packaging film on broccoli, Circular: Car ride-sharing or PET plastic bottle recycling.</a:t>
            </a:r>
          </a:p>
          <a:p>
            <a:pPr marL="0" lvl="0" indent="0" algn="l" rtl="0">
              <a:spcBef>
                <a:spcPts val="0"/>
              </a:spcBef>
              <a:spcAft>
                <a:spcPts val="0"/>
              </a:spcAft>
              <a:buNone/>
            </a:pPr>
            <a:endParaRPr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2.  How is the linear model harming the planet? </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          ANSWER</a:t>
            </a:r>
            <a:r>
              <a:rPr lang="en-US" sz="1200" b="0" i="0" u="none" strike="noStrike" dirty="0">
                <a:solidFill>
                  <a:schemeClr val="dk1"/>
                </a:solidFill>
                <a:latin typeface="Calibri"/>
                <a:ea typeface="Calibri"/>
                <a:cs typeface="Calibri"/>
                <a:sym typeface="Calibri"/>
              </a:rPr>
              <a:t>: Waste accumulates in the landfills or leaks into the environment as litter. Finite natural resources are depleted.</a:t>
            </a:r>
          </a:p>
          <a:p>
            <a:pPr marL="0" lvl="0" indent="0" algn="l" rtl="0">
              <a:spcBef>
                <a:spcPts val="0"/>
              </a:spcBef>
              <a:spcAft>
                <a:spcPts val="0"/>
              </a:spcAft>
              <a:buNone/>
            </a:pPr>
            <a:endParaRPr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3.  How can the circular economy help fight climate change? </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          ANSWER</a:t>
            </a:r>
            <a:r>
              <a:rPr lang="en-US" sz="1200" b="0" i="0" u="none" strike="noStrike" dirty="0">
                <a:solidFill>
                  <a:schemeClr val="dk1"/>
                </a:solidFill>
                <a:latin typeface="Calibri"/>
                <a:ea typeface="Calibri"/>
                <a:cs typeface="Calibri"/>
                <a:sym typeface="Calibri"/>
              </a:rPr>
              <a:t>: It keeps natural resources in use with no need to extract more. It also reduces waste leakage into the environment as litter. </a:t>
            </a:r>
            <a:endParaRPr dirty="0"/>
          </a:p>
          <a:p>
            <a:pPr marL="0" lvl="0" indent="0" algn="l" rtl="0">
              <a:spcBef>
                <a:spcPts val="0"/>
              </a:spcBef>
              <a:spcAft>
                <a:spcPts val="0"/>
              </a:spcAft>
              <a:buNone/>
            </a:pPr>
            <a:r>
              <a:rPr lang="en-US" dirty="0"/>
              <a:t/>
            </a:r>
            <a:br>
              <a:rPr lang="en-US" dirty="0"/>
            </a:br>
            <a:r>
              <a:rPr lang="en-US" dirty="0"/>
              <a:t/>
            </a:r>
            <a:br>
              <a:rPr lang="en-US" dirty="0"/>
            </a:b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endParaRPr sz="1200" b="0" i="0" u="none" strike="noStrike" dirty="0">
              <a:solidFill>
                <a:schemeClr val="dk1"/>
              </a:solidFill>
              <a:latin typeface="Calibri"/>
              <a:ea typeface="Calibri"/>
              <a:cs typeface="Calibri"/>
              <a:sym typeface="Calibri"/>
            </a:endParaRPr>
          </a:p>
        </p:txBody>
      </p:sp>
      <p:sp>
        <p:nvSpPr>
          <p:cNvPr id="157" name="Google Shape;15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chemeClr val="dk1"/>
                </a:solidFill>
                <a:latin typeface="+mn-lt"/>
                <a:ea typeface="Calibri"/>
                <a:cs typeface="Calibri"/>
                <a:sym typeface="Calibri"/>
              </a:rPr>
              <a:t>(Slide duration: 5min)</a:t>
            </a:r>
          </a:p>
          <a:p>
            <a:pPr marL="0" lvl="0" indent="0" algn="l" rtl="0">
              <a:spcBef>
                <a:spcPts val="0"/>
              </a:spcBef>
              <a:spcAft>
                <a:spcPts val="0"/>
              </a:spcAft>
              <a:buNone/>
            </a:pPr>
            <a:endParaRPr lang="en-US" sz="1200" b="1"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Tell students: </a:t>
            </a:r>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The major stages of a product’s life can be mapped in both linear and circular ways. We can assess the life cycle by identifying the 5 key stages of a product’s life: </a:t>
            </a:r>
          </a:p>
          <a:p>
            <a:pPr marL="0" lvl="0" indent="0" algn="l" rtl="0">
              <a:spcBef>
                <a:spcPts val="0"/>
              </a:spcBef>
              <a:spcAft>
                <a:spcPts val="0"/>
              </a:spcAft>
              <a:buNone/>
            </a:pPr>
            <a:endParaRPr lang="en-US" sz="1200" b="0" i="0" u="none" strike="noStrike" dirty="0">
              <a:solidFill>
                <a:schemeClr val="dk1"/>
              </a:solidFill>
              <a:latin typeface="Calibri"/>
              <a:ea typeface="Calibri"/>
              <a:cs typeface="Calibri"/>
              <a:sym typeface="Calibri"/>
            </a:endParaRPr>
          </a:p>
          <a:p>
            <a:pPr marL="228600" lvl="0" indent="-228600" algn="l" rtl="0">
              <a:spcBef>
                <a:spcPts val="0"/>
              </a:spcBef>
              <a:spcAft>
                <a:spcPts val="0"/>
              </a:spcAft>
              <a:buAutoNum type="arabicPeriod"/>
            </a:pPr>
            <a:r>
              <a:rPr lang="en-US" sz="1200" b="1" i="0" u="none" strike="noStrike" dirty="0">
                <a:solidFill>
                  <a:schemeClr val="dk1"/>
                </a:solidFill>
                <a:latin typeface="Calibri"/>
                <a:ea typeface="Calibri"/>
                <a:cs typeface="Calibri"/>
                <a:sym typeface="Calibri"/>
              </a:rPr>
              <a:t>Material extraction </a:t>
            </a:r>
            <a:r>
              <a:rPr lang="en-US" sz="1200" b="0" i="0" u="none" strike="noStrike" dirty="0">
                <a:solidFill>
                  <a:schemeClr val="dk1"/>
                </a:solidFill>
                <a:latin typeface="Calibri"/>
                <a:ea typeface="Calibri"/>
                <a:cs typeface="Calibri"/>
                <a:sym typeface="Calibri"/>
              </a:rPr>
              <a:t>is how and where raw materials are removed from natural sources.</a:t>
            </a:r>
          </a:p>
          <a:p>
            <a:pPr marL="228600" lvl="0" indent="-228600" algn="l" rtl="0">
              <a:spcBef>
                <a:spcPts val="0"/>
              </a:spcBef>
              <a:spcAft>
                <a:spcPts val="0"/>
              </a:spcAft>
              <a:buAutoNum type="arabicPeriod"/>
            </a:pPr>
            <a:r>
              <a:rPr lang="en-US" sz="1200" b="1" i="0" u="none" strike="noStrike" dirty="0">
                <a:solidFill>
                  <a:schemeClr val="dk1"/>
                </a:solidFill>
                <a:latin typeface="Calibri"/>
                <a:ea typeface="Calibri"/>
                <a:cs typeface="Calibri"/>
                <a:sym typeface="Calibri"/>
              </a:rPr>
              <a:t>Production </a:t>
            </a:r>
            <a:r>
              <a:rPr lang="en-US" sz="1200" b="0" i="0" u="none" strike="noStrike" dirty="0">
                <a:solidFill>
                  <a:schemeClr val="dk1"/>
                </a:solidFill>
                <a:latin typeface="Calibri"/>
                <a:ea typeface="Calibri"/>
                <a:cs typeface="Calibri"/>
                <a:sym typeface="Calibri"/>
              </a:rPr>
              <a:t>of the raw materials into a product. </a:t>
            </a:r>
          </a:p>
          <a:p>
            <a:pPr marL="228600" lvl="0" indent="-228600" algn="l" rtl="0">
              <a:spcBef>
                <a:spcPts val="0"/>
              </a:spcBef>
              <a:spcAft>
                <a:spcPts val="0"/>
              </a:spcAft>
              <a:buAutoNum type="arabicPeriod"/>
            </a:pPr>
            <a:r>
              <a:rPr lang="en-US" sz="1200" b="1" i="0" u="none" strike="noStrike" dirty="0">
                <a:solidFill>
                  <a:schemeClr val="dk1"/>
                </a:solidFill>
                <a:latin typeface="Calibri"/>
                <a:ea typeface="Calibri"/>
                <a:cs typeface="Calibri"/>
                <a:sym typeface="Calibri"/>
              </a:rPr>
              <a:t>Finished products are distributed </a:t>
            </a:r>
            <a:r>
              <a:rPr lang="en-US" sz="1200" b="0" i="0" u="none" strike="noStrike" dirty="0">
                <a:solidFill>
                  <a:schemeClr val="dk1"/>
                </a:solidFill>
                <a:latin typeface="Calibri"/>
                <a:ea typeface="Calibri"/>
                <a:cs typeface="Calibri"/>
                <a:sym typeface="Calibri"/>
              </a:rPr>
              <a:t>to places where customers can purchase the product. </a:t>
            </a:r>
          </a:p>
          <a:p>
            <a:pPr marL="228600" lvl="0" indent="-228600" algn="l" rtl="0">
              <a:spcBef>
                <a:spcPts val="0"/>
              </a:spcBef>
              <a:spcAft>
                <a:spcPts val="0"/>
              </a:spcAft>
              <a:buAutoNum type="arabicPeriod"/>
            </a:pPr>
            <a:r>
              <a:rPr lang="en-US" sz="1200" b="1" i="0" u="none" strike="noStrike" dirty="0">
                <a:solidFill>
                  <a:schemeClr val="dk1"/>
                </a:solidFill>
                <a:latin typeface="Calibri"/>
                <a:ea typeface="Calibri"/>
                <a:cs typeface="Calibri"/>
                <a:sym typeface="Calibri"/>
              </a:rPr>
              <a:t>Customers use </a:t>
            </a:r>
            <a:r>
              <a:rPr lang="en-US" sz="1200" b="0" i="0" u="none" strike="noStrike" dirty="0">
                <a:solidFill>
                  <a:schemeClr val="dk1"/>
                </a:solidFill>
                <a:latin typeface="Calibri"/>
                <a:ea typeface="Calibri"/>
                <a:cs typeface="Calibri"/>
                <a:sym typeface="Calibri"/>
              </a:rPr>
              <a:t>the product.</a:t>
            </a:r>
          </a:p>
          <a:p>
            <a:pPr marL="228600" lvl="0" indent="-228600" algn="l" rtl="0">
              <a:spcBef>
                <a:spcPts val="0"/>
              </a:spcBef>
              <a:spcAft>
                <a:spcPts val="0"/>
              </a:spcAft>
              <a:buAutoNum type="arabicPeriod"/>
            </a:pPr>
            <a:r>
              <a:rPr lang="en-US" sz="1200" b="1" i="0" u="none" strike="noStrike" dirty="0">
                <a:solidFill>
                  <a:schemeClr val="dk1"/>
                </a:solidFill>
                <a:latin typeface="Calibri"/>
                <a:ea typeface="Calibri"/>
                <a:cs typeface="Calibri"/>
                <a:sym typeface="Calibri"/>
              </a:rPr>
              <a:t>The product is then disposed </a:t>
            </a:r>
            <a:r>
              <a:rPr lang="en-US" sz="1200" b="0" i="0" u="none" strike="noStrike" dirty="0">
                <a:solidFill>
                  <a:schemeClr val="dk1"/>
                </a:solidFill>
                <a:latin typeface="Calibri"/>
                <a:ea typeface="Calibri"/>
                <a:cs typeface="Calibri"/>
                <a:sym typeface="Calibri"/>
              </a:rPr>
              <a:t>of after use. </a:t>
            </a:r>
          </a:p>
          <a:p>
            <a:pPr marL="0" lvl="0" indent="0" algn="l" rtl="0">
              <a:spcBef>
                <a:spcPts val="0"/>
              </a:spcBef>
              <a:spcAft>
                <a:spcPts val="0"/>
              </a:spcAft>
              <a:buNone/>
            </a:pPr>
            <a:endParaRPr lang="en-US"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cap="none" dirty="0">
                <a:solidFill>
                  <a:schemeClr val="dk1"/>
                </a:solidFill>
                <a:effectLst/>
                <a:latin typeface="Calibri"/>
                <a:ea typeface="Calibri"/>
                <a:cs typeface="Calibri"/>
                <a:sym typeface="Calibri"/>
              </a:rPr>
              <a:t>By looking at a product's entire life cycle, from materials extraction to end-of-life management, we can find new opportunities to reduce environmental impacts, conserve resources, and reduce costs. Instead of the linear “take-make-waste” system of the 5 stages, we can build in circularity through closed loops that keep these materials and products in use. </a:t>
            </a:r>
          </a:p>
          <a:p>
            <a:pPr marL="0" lvl="0" indent="0" algn="l" rtl="0">
              <a:spcBef>
                <a:spcPts val="0"/>
              </a:spcBef>
              <a:spcAft>
                <a:spcPts val="0"/>
              </a:spcAft>
              <a:buNone/>
            </a:pPr>
            <a:endParaRPr lang="en-US" sz="1200" b="0"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Circularity means rethinking the linear use cycle of a product or service with a beginning, middle, and end. If a product or service is truly circular, it will never actually have an end to its life, but continuously take a new form. Mapping this journey will ensure that your product is staying in a useful state for as long as possible and adds value at every stage. </a:t>
            </a:r>
            <a:endParaRPr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
            </a:r>
            <a:br>
              <a:rPr lang="en-US" sz="1200" b="0" i="0" u="none" strike="noStrike" dirty="0">
                <a:solidFill>
                  <a:schemeClr val="dk1"/>
                </a:solidFill>
                <a:latin typeface="Calibri"/>
                <a:ea typeface="Calibri"/>
                <a:cs typeface="Calibri"/>
                <a:sym typeface="Calibri"/>
              </a:rPr>
            </a:br>
            <a:r>
              <a:rPr lang="en-US" sz="1200" b="0" i="0" u="none" strike="noStrike" dirty="0">
                <a:solidFill>
                  <a:schemeClr val="dk1"/>
                </a:solidFill>
                <a:latin typeface="Calibri"/>
                <a:ea typeface="Calibri"/>
                <a:cs typeface="Calibri"/>
                <a:sym typeface="Calibri"/>
              </a:rPr>
              <a:t>It is not only about </a:t>
            </a:r>
            <a:r>
              <a:rPr lang="en-US" sz="1200" b="1" i="0" u="none" strike="noStrike" dirty="0">
                <a:solidFill>
                  <a:schemeClr val="dk1"/>
                </a:solidFill>
                <a:latin typeface="Calibri"/>
                <a:ea typeface="Calibri"/>
                <a:cs typeface="Calibri"/>
                <a:sym typeface="Calibri"/>
              </a:rPr>
              <a:t>recycling</a:t>
            </a:r>
            <a:r>
              <a:rPr lang="en-US" sz="1200" b="0" i="0" u="none" strike="noStrike" dirty="0">
                <a:solidFill>
                  <a:schemeClr val="dk1"/>
                </a:solidFill>
                <a:latin typeface="Calibri"/>
                <a:ea typeface="Calibri"/>
                <a:cs typeface="Calibri"/>
                <a:sym typeface="Calibri"/>
              </a:rPr>
              <a:t>; it is really about redesigning the entire product or service delivery model so that human beings get the things they need without negatively impacting the natural systems that sustain us all.</a:t>
            </a:r>
            <a:endParaRPr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
            </a:r>
            <a:br>
              <a:rPr lang="en-US" sz="1200" b="0" i="0" u="none" strike="noStrike" dirty="0">
                <a:solidFill>
                  <a:schemeClr val="dk1"/>
                </a:solidFill>
                <a:latin typeface="Calibri"/>
                <a:ea typeface="Calibri"/>
                <a:cs typeface="Calibri"/>
                <a:sym typeface="Calibri"/>
              </a:rPr>
            </a:br>
            <a:r>
              <a:rPr lang="en-US" sz="1200" b="0" i="0" u="none" strike="noStrike" dirty="0">
                <a:solidFill>
                  <a:schemeClr val="dk1"/>
                </a:solidFill>
                <a:latin typeface="Calibri"/>
                <a:ea typeface="Calibri"/>
                <a:cs typeface="Calibri"/>
                <a:sym typeface="Calibri"/>
              </a:rPr>
              <a:t>The exciting thing is that this is happening all around the world; people of all types are changing their lifestyles and companies are redesigning their products to be more circular. These types of changes mean designing products to be</a:t>
            </a:r>
            <a:r>
              <a:rPr lang="en-US" sz="1200" b="1" i="0" u="none" strike="noStrike" dirty="0">
                <a:solidFill>
                  <a:schemeClr val="dk1"/>
                </a:solidFill>
                <a:latin typeface="Calibri"/>
                <a:ea typeface="Calibri"/>
                <a:cs typeface="Calibri"/>
                <a:sym typeface="Calibri"/>
              </a:rPr>
              <a:t> reused</a:t>
            </a:r>
            <a:r>
              <a:rPr lang="en-US" sz="1200" b="0" i="0" u="none" strike="noStrike" dirty="0">
                <a:solidFill>
                  <a:schemeClr val="dk1"/>
                </a:solidFill>
                <a:latin typeface="Calibri"/>
                <a:ea typeface="Calibri"/>
                <a:cs typeface="Calibri"/>
                <a:sym typeface="Calibri"/>
              </a:rPr>
              <a:t> and </a:t>
            </a:r>
            <a:r>
              <a:rPr lang="en-US" sz="1200" b="1" i="0" u="none" strike="noStrike" dirty="0">
                <a:solidFill>
                  <a:schemeClr val="dk1"/>
                </a:solidFill>
                <a:latin typeface="Calibri"/>
                <a:ea typeface="Calibri"/>
                <a:cs typeface="Calibri"/>
                <a:sym typeface="Calibri"/>
              </a:rPr>
              <a:t>rethinking</a:t>
            </a:r>
            <a:r>
              <a:rPr lang="en-US" sz="1200" b="0" i="0" u="none" strike="noStrike" dirty="0">
                <a:solidFill>
                  <a:schemeClr val="dk1"/>
                </a:solidFill>
                <a:latin typeface="Calibri"/>
                <a:ea typeface="Calibri"/>
                <a:cs typeface="Calibri"/>
                <a:sym typeface="Calibri"/>
              </a:rPr>
              <a:t> the way we deliver functionality to the market. They also include encouraging </a:t>
            </a:r>
            <a:r>
              <a:rPr lang="en-US" sz="1200" b="1" i="0" u="none" strike="noStrike" dirty="0">
                <a:solidFill>
                  <a:schemeClr val="dk1"/>
                </a:solidFill>
                <a:latin typeface="Calibri"/>
                <a:ea typeface="Calibri"/>
                <a:cs typeface="Calibri"/>
                <a:sym typeface="Calibri"/>
              </a:rPr>
              <a:t>repair</a:t>
            </a:r>
            <a:r>
              <a:rPr lang="en-US" sz="1200" b="0" i="0" u="none" strike="noStrike" dirty="0">
                <a:solidFill>
                  <a:schemeClr val="dk1"/>
                </a:solidFill>
                <a:latin typeface="Calibri"/>
                <a:ea typeface="Calibri"/>
                <a:cs typeface="Calibri"/>
                <a:sym typeface="Calibri"/>
              </a:rPr>
              <a:t> through better support services, </a:t>
            </a:r>
            <a:r>
              <a:rPr lang="en-US" sz="1200" b="1" i="0" u="none" strike="noStrike" dirty="0">
                <a:solidFill>
                  <a:schemeClr val="dk1"/>
                </a:solidFill>
                <a:latin typeface="Calibri"/>
                <a:ea typeface="Calibri"/>
                <a:cs typeface="Calibri"/>
                <a:sym typeface="Calibri"/>
              </a:rPr>
              <a:t>return</a:t>
            </a:r>
            <a:r>
              <a:rPr lang="en-US" sz="1200" b="0" i="0" u="none" strike="noStrike" dirty="0">
                <a:solidFill>
                  <a:schemeClr val="dk1"/>
                </a:solidFill>
                <a:latin typeface="Calibri"/>
                <a:ea typeface="Calibri"/>
                <a:cs typeface="Calibri"/>
                <a:sym typeface="Calibri"/>
              </a:rPr>
              <a:t> or take-back programs, </a:t>
            </a:r>
            <a:r>
              <a:rPr lang="en-US" sz="1200" b="1" i="0" u="none" strike="noStrike" dirty="0">
                <a:solidFill>
                  <a:schemeClr val="dk1"/>
                </a:solidFill>
                <a:latin typeface="Calibri"/>
                <a:ea typeface="Calibri"/>
                <a:cs typeface="Calibri"/>
                <a:sym typeface="Calibri"/>
              </a:rPr>
              <a:t>refill</a:t>
            </a:r>
            <a:r>
              <a:rPr lang="en-US" sz="1200" b="0" i="0" u="none" strike="noStrike" dirty="0">
                <a:solidFill>
                  <a:schemeClr val="dk1"/>
                </a:solidFill>
                <a:latin typeface="Calibri"/>
                <a:ea typeface="Calibri"/>
                <a:cs typeface="Calibri"/>
                <a:sym typeface="Calibri"/>
              </a:rPr>
              <a:t> services that encourage the use of the same container more than once, and products being designed to be </a:t>
            </a:r>
            <a:r>
              <a:rPr lang="en-US" sz="1200" b="1" i="0" u="none" strike="noStrike" dirty="0">
                <a:solidFill>
                  <a:schemeClr val="dk1"/>
                </a:solidFill>
                <a:latin typeface="Calibri"/>
                <a:ea typeface="Calibri"/>
                <a:cs typeface="Calibri"/>
                <a:sym typeface="Calibri"/>
              </a:rPr>
              <a:t>remanufactured</a:t>
            </a:r>
            <a:r>
              <a:rPr lang="en-US" sz="1200" b="0" i="0" u="none" strike="noStrike" dirty="0">
                <a:solidFill>
                  <a:schemeClr val="dk1"/>
                </a:solidFill>
                <a:latin typeface="Calibri"/>
                <a:ea typeface="Calibri"/>
                <a:cs typeface="Calibri"/>
                <a:sym typeface="Calibri"/>
              </a:rPr>
              <a:t> to be returned to nature through </a:t>
            </a:r>
            <a:r>
              <a:rPr lang="en-US" sz="1200" b="1" i="0" u="none" strike="noStrike" dirty="0">
                <a:solidFill>
                  <a:schemeClr val="dk1"/>
                </a:solidFill>
                <a:latin typeface="Calibri"/>
                <a:ea typeface="Calibri"/>
                <a:cs typeface="Calibri"/>
                <a:sym typeface="Calibri"/>
              </a:rPr>
              <a:t>composting</a:t>
            </a:r>
            <a:r>
              <a:rPr lang="en-US" sz="1200" b="0" i="0" u="none" strike="noStrike" dirty="0">
                <a:solidFill>
                  <a:schemeClr val="dk1"/>
                </a:solidFill>
                <a:latin typeface="Calibri"/>
                <a:ea typeface="Calibri"/>
                <a:cs typeface="Calibri"/>
                <a:sym typeface="Calibri"/>
              </a:rPr>
              <a:t>. </a:t>
            </a:r>
            <a:endParaRPr dirty="0"/>
          </a:p>
          <a:p>
            <a:pPr marL="0" lvl="0" indent="0" algn="l" rtl="0">
              <a:spcBef>
                <a:spcPts val="0"/>
              </a:spcBef>
              <a:spcAft>
                <a:spcPts val="0"/>
              </a:spcAft>
              <a:buNone/>
            </a:pPr>
            <a:r>
              <a:rPr lang="en-US" dirty="0"/>
              <a:t/>
            </a:r>
            <a:br>
              <a:rPr lang="en-US" dirty="0"/>
            </a:br>
            <a:r>
              <a:rPr lang="en-US" b="1" dirty="0"/>
              <a:t>Ask students:</a:t>
            </a:r>
          </a:p>
          <a:p>
            <a:pPr marL="0" lvl="0" indent="0" algn="l" rtl="0">
              <a:spcBef>
                <a:spcPts val="0"/>
              </a:spcBef>
              <a:spcAft>
                <a:spcPts val="0"/>
              </a:spcAft>
              <a:buNone/>
            </a:pPr>
            <a:r>
              <a:rPr lang="en-US" dirty="0"/>
              <a:t>Can you give me an example of a product designed under one of the “Re” models of a circular product or service?</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Tell students: </a:t>
            </a:r>
          </a:p>
          <a:p>
            <a:pPr marL="0" lvl="0" indent="0" algn="l" rtl="0">
              <a:spcBef>
                <a:spcPts val="0"/>
              </a:spcBef>
              <a:spcAft>
                <a:spcPts val="0"/>
              </a:spcAft>
              <a:buNone/>
            </a:pPr>
            <a:r>
              <a:rPr lang="en-US" b="1" dirty="0"/>
              <a:t>Click 1: </a:t>
            </a:r>
            <a:r>
              <a:rPr lang="en-US" dirty="0"/>
              <a:t/>
            </a:r>
            <a:br>
              <a:rPr lang="en-US" dirty="0"/>
            </a:br>
            <a:r>
              <a:rPr lang="en-US" dirty="0"/>
              <a:t>-PET plastic bottles can be </a:t>
            </a:r>
            <a:r>
              <a:rPr lang="en-US" b="1" dirty="0"/>
              <a:t>recycled</a:t>
            </a:r>
            <a:r>
              <a:rPr lang="en-US" dirty="0"/>
              <a:t> back into the same plastic bottle over and over. </a:t>
            </a:r>
          </a:p>
          <a:p>
            <a:pPr marL="0" lvl="0" indent="0" algn="l" rtl="0">
              <a:spcBef>
                <a:spcPts val="0"/>
              </a:spcBef>
              <a:spcAft>
                <a:spcPts val="0"/>
              </a:spcAft>
              <a:buNone/>
            </a:pPr>
            <a:r>
              <a:rPr lang="en-US" b="1" dirty="0"/>
              <a:t>Click 2: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-Bed frames are designed into key main parts and if one breaks the manufacturer can easily </a:t>
            </a:r>
            <a:r>
              <a:rPr lang="en-US" b="0" dirty="0"/>
              <a:t>disassemble the parts and </a:t>
            </a:r>
            <a:r>
              <a:rPr lang="en-US" dirty="0"/>
              <a:t>replace that single part and remanufacture the bed, preventing the customer from having to buy a whole new one. The old part can be broken down and reused into a new part. </a:t>
            </a:r>
          </a:p>
          <a:p>
            <a:pPr marL="0" lvl="0" indent="0" algn="l" rtl="0">
              <a:spcBef>
                <a:spcPts val="0"/>
              </a:spcBef>
              <a:spcAft>
                <a:spcPts val="0"/>
              </a:spcAft>
              <a:buNone/>
            </a:pPr>
            <a:r>
              <a:rPr lang="en-US" b="1" dirty="0"/>
              <a:t>Click 3: </a:t>
            </a:r>
          </a:p>
          <a:p>
            <a:pPr marL="0" lvl="0" indent="0" algn="l" rtl="0">
              <a:spcBef>
                <a:spcPts val="0"/>
              </a:spcBef>
              <a:spcAft>
                <a:spcPts val="0"/>
              </a:spcAft>
              <a:buNone/>
            </a:pPr>
            <a:r>
              <a:rPr lang="en-US" dirty="0"/>
              <a:t>-Buying clothes secondhand is a way to </a:t>
            </a:r>
            <a:r>
              <a:rPr lang="en-US" b="1" dirty="0"/>
              <a:t>reuse</a:t>
            </a:r>
            <a:r>
              <a:rPr lang="en-US" dirty="0"/>
              <a:t> old discarded clothes giving new value and extending its life. </a:t>
            </a:r>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Click 4: </a:t>
            </a:r>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-Shops can offer </a:t>
            </a:r>
            <a:r>
              <a:rPr lang="en-US" sz="1200" b="1" i="0" u="none" strike="noStrike" dirty="0">
                <a:solidFill>
                  <a:schemeClr val="dk1"/>
                </a:solidFill>
                <a:latin typeface="Calibri"/>
                <a:ea typeface="Calibri"/>
                <a:cs typeface="Calibri"/>
                <a:sym typeface="Calibri"/>
              </a:rPr>
              <a:t>refill</a:t>
            </a:r>
            <a:r>
              <a:rPr lang="en-US" sz="1200" b="0" i="0" u="none" strike="noStrike" dirty="0">
                <a:solidFill>
                  <a:schemeClr val="dk1"/>
                </a:solidFill>
                <a:latin typeface="Calibri"/>
                <a:ea typeface="Calibri"/>
                <a:cs typeface="Calibri"/>
                <a:sym typeface="Calibri"/>
              </a:rPr>
              <a:t> options for household items like shampoo and soap, allowing customers to bring their own container instead of buying shampoo in a new bottle each time. </a:t>
            </a:r>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Click 5: </a:t>
            </a:r>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-Old jeans could be brought back to a store for a discount on their next purchase, in exchange the brand can </a:t>
            </a:r>
            <a:r>
              <a:rPr lang="en-US" sz="1200" b="1" i="0" u="none" strike="noStrike" dirty="0">
                <a:solidFill>
                  <a:schemeClr val="dk1"/>
                </a:solidFill>
                <a:latin typeface="Calibri"/>
                <a:ea typeface="Calibri"/>
                <a:cs typeface="Calibri"/>
                <a:sym typeface="Calibri"/>
              </a:rPr>
              <a:t>repair</a:t>
            </a:r>
            <a:r>
              <a:rPr lang="en-US" sz="1200" b="0" i="0" u="none" strike="noStrike" dirty="0">
                <a:solidFill>
                  <a:schemeClr val="dk1"/>
                </a:solidFill>
                <a:latin typeface="Calibri"/>
                <a:ea typeface="Calibri"/>
                <a:cs typeface="Calibri"/>
                <a:sym typeface="Calibri"/>
              </a:rPr>
              <a:t> and </a:t>
            </a:r>
            <a:r>
              <a:rPr lang="en-US" sz="1200" b="1" i="0" u="none" strike="noStrike" dirty="0">
                <a:solidFill>
                  <a:schemeClr val="dk1"/>
                </a:solidFill>
                <a:latin typeface="Calibri"/>
                <a:ea typeface="Calibri"/>
                <a:cs typeface="Calibri"/>
                <a:sym typeface="Calibri"/>
              </a:rPr>
              <a:t>repurpose</a:t>
            </a:r>
            <a:r>
              <a:rPr lang="en-US" sz="1200" b="0" i="0" u="none" strike="noStrike" dirty="0">
                <a:solidFill>
                  <a:schemeClr val="dk1"/>
                </a:solidFill>
                <a:latin typeface="Calibri"/>
                <a:ea typeface="Calibri"/>
                <a:cs typeface="Calibri"/>
                <a:sym typeface="Calibri"/>
              </a:rPr>
              <a:t> the material to be remade into new clothes. </a:t>
            </a:r>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Click 6: </a:t>
            </a:r>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-Using compostable seaweed-based film on fresh produce at the grocery store to replace single use packaging.</a:t>
            </a:r>
            <a:endParaRPr sz="1200" b="0" i="0" u="none" strike="noStrike" dirty="0">
              <a:solidFill>
                <a:schemeClr val="dk1"/>
              </a:solidFill>
              <a:latin typeface="Calibri"/>
              <a:ea typeface="Calibri"/>
              <a:cs typeface="Calibri"/>
              <a:sym typeface="Calibri"/>
            </a:endParaRPr>
          </a:p>
        </p:txBody>
      </p:sp>
      <p:sp>
        <p:nvSpPr>
          <p:cNvPr id="200" name="Google Shape;20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chemeClr val="dk1"/>
                </a:solidFill>
                <a:latin typeface="+mn-lt"/>
                <a:ea typeface="Calibri"/>
                <a:cs typeface="Calibri"/>
                <a:sym typeface="Calibri"/>
              </a:rPr>
              <a:t>(Slide duration: 5min)</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x-none" sz="1200" b="1" kern="1200" dirty="0">
                <a:solidFill>
                  <a:schemeClr val="tx1"/>
                </a:solidFill>
                <a:effectLst/>
                <a:latin typeface="+mn-lt"/>
                <a:ea typeface="+mn-ea"/>
                <a:cs typeface="+mn-cs"/>
              </a:rPr>
              <a:t>Ask students:</a:t>
            </a:r>
            <a:endParaRPr lang="x-none" sz="1200" kern="1200" dirty="0">
              <a:solidFill>
                <a:schemeClr val="tx1"/>
              </a:solidFill>
              <a:effectLst/>
              <a:latin typeface="+mn-lt"/>
              <a:ea typeface="+mn-ea"/>
              <a:cs typeface="+mn-cs"/>
            </a:endParaRPr>
          </a:p>
          <a:p>
            <a:r>
              <a:rPr lang="x-none" sz="1200" kern="1200" dirty="0">
                <a:solidFill>
                  <a:schemeClr val="tx1"/>
                </a:solidFill>
                <a:effectLst/>
                <a:latin typeface="+mn-lt"/>
                <a:ea typeface="+mn-ea"/>
                <a:cs typeface="+mn-cs"/>
              </a:rPr>
              <a:t>How are businesses creating more circularity?</a:t>
            </a:r>
          </a:p>
          <a:p>
            <a:r>
              <a:rPr lang="x-none" sz="1200" kern="1200" dirty="0">
                <a:solidFill>
                  <a:schemeClr val="tx1"/>
                </a:solidFill>
                <a:effectLst/>
                <a:latin typeface="+mn-lt"/>
                <a:ea typeface="+mn-ea"/>
                <a:cs typeface="+mn-cs"/>
              </a:rPr>
              <a:t> </a:t>
            </a:r>
          </a:p>
          <a:p>
            <a:r>
              <a:rPr lang="x-none" sz="1200" b="1" kern="1200" dirty="0">
                <a:solidFill>
                  <a:schemeClr val="tx1"/>
                </a:solidFill>
                <a:effectLst/>
                <a:latin typeface="+mn-lt"/>
                <a:ea typeface="+mn-ea"/>
                <a:cs typeface="+mn-cs"/>
              </a:rPr>
              <a:t>Tell students:</a:t>
            </a:r>
            <a:endParaRPr lang="x-none" sz="1200" kern="1200" dirty="0">
              <a:solidFill>
                <a:schemeClr val="tx1"/>
              </a:solidFill>
              <a:effectLst/>
              <a:latin typeface="+mn-lt"/>
              <a:ea typeface="+mn-ea"/>
              <a:cs typeface="+mn-cs"/>
            </a:endParaRPr>
          </a:p>
          <a:p>
            <a:r>
              <a:rPr lang="x-none" sz="1200" kern="1200" dirty="0">
                <a:solidFill>
                  <a:schemeClr val="tx1"/>
                </a:solidFill>
                <a:effectLst/>
                <a:latin typeface="+mn-lt"/>
                <a:ea typeface="+mn-ea"/>
                <a:cs typeface="+mn-cs"/>
              </a:rPr>
              <a:t>There are five core business models that are creating the circular economy. </a:t>
            </a:r>
          </a:p>
          <a:p>
            <a:pPr lvl="0"/>
            <a:endParaRPr lang="en-US" sz="1200" b="1" kern="1200" dirty="0">
              <a:solidFill>
                <a:schemeClr val="tx1"/>
              </a:solidFill>
              <a:effectLst/>
              <a:latin typeface="+mn-lt"/>
              <a:ea typeface="+mn-ea"/>
              <a:cs typeface="+mn-cs"/>
            </a:endParaRPr>
          </a:p>
          <a:p>
            <a:pPr lvl="0"/>
            <a:r>
              <a:rPr lang="x-none" sz="1200" b="1" kern="1200">
                <a:solidFill>
                  <a:schemeClr val="tx1"/>
                </a:solidFill>
                <a:effectLst/>
                <a:latin typeface="+mn-lt"/>
                <a:ea typeface="+mn-ea"/>
                <a:cs typeface="+mn-cs"/>
              </a:rPr>
              <a:t>Circular </a:t>
            </a:r>
            <a:r>
              <a:rPr lang="x-none" sz="1200" b="1" kern="1200" dirty="0">
                <a:solidFill>
                  <a:schemeClr val="tx1"/>
                </a:solidFill>
                <a:effectLst/>
                <a:latin typeface="+mn-lt"/>
                <a:ea typeface="+mn-ea"/>
                <a:cs typeface="+mn-cs"/>
              </a:rPr>
              <a:t>Supplies:</a:t>
            </a:r>
            <a:r>
              <a:rPr lang="x-none"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a:t>
            </a:r>
            <a:r>
              <a:rPr lang="x-none" sz="1200" kern="1200" dirty="0">
                <a:solidFill>
                  <a:schemeClr val="tx1"/>
                </a:solidFill>
                <a:effectLst/>
                <a:latin typeface="+mn-lt"/>
                <a:ea typeface="+mn-ea"/>
                <a:cs typeface="+mn-cs"/>
              </a:rPr>
              <a:t>roducts made from fully renewable, recyclable, or biodegradable resource inputs. </a:t>
            </a:r>
          </a:p>
          <a:p>
            <a:pPr lvl="0"/>
            <a:r>
              <a:rPr lang="x-none" sz="1200" b="1" kern="1200" dirty="0">
                <a:solidFill>
                  <a:schemeClr val="tx1"/>
                </a:solidFill>
                <a:effectLst/>
                <a:latin typeface="+mn-lt"/>
                <a:ea typeface="+mn-ea"/>
                <a:cs typeface="+mn-cs"/>
              </a:rPr>
              <a:t>Resource Recovery</a:t>
            </a:r>
            <a:r>
              <a:rPr lang="x-none"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a:t>
            </a:r>
            <a:r>
              <a:rPr lang="x-none" sz="1200" kern="1200" dirty="0">
                <a:solidFill>
                  <a:schemeClr val="tx1"/>
                </a:solidFill>
                <a:effectLst/>
                <a:latin typeface="+mn-lt"/>
                <a:ea typeface="+mn-ea"/>
                <a:cs typeface="+mn-cs"/>
              </a:rPr>
              <a:t>ervices that work to eliminate resources, materials, or waste from leaking into the environment and maximizing the value of it to reenter the loop.</a:t>
            </a:r>
          </a:p>
          <a:p>
            <a:pPr lvl="0"/>
            <a:r>
              <a:rPr lang="x-none" sz="1200" b="1" kern="1200" dirty="0">
                <a:solidFill>
                  <a:schemeClr val="tx1"/>
                </a:solidFill>
                <a:effectLst/>
                <a:latin typeface="+mn-lt"/>
                <a:ea typeface="+mn-ea"/>
                <a:cs typeface="+mn-cs"/>
              </a:rPr>
              <a:t>Product Life Extension</a:t>
            </a:r>
            <a:r>
              <a:rPr lang="x-none"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a:t>
            </a:r>
            <a:r>
              <a:rPr lang="x-none" sz="1200" kern="1200" dirty="0">
                <a:solidFill>
                  <a:schemeClr val="tx1"/>
                </a:solidFill>
                <a:effectLst/>
                <a:latin typeface="+mn-lt"/>
                <a:ea typeface="+mn-ea"/>
                <a:cs typeface="+mn-cs"/>
              </a:rPr>
              <a:t>ervices that offer to extend the life of an otherwise discarded product through repairing, upgrading, or </a:t>
            </a:r>
            <a:r>
              <a:rPr lang="x-none" sz="1200" kern="1200">
                <a:solidFill>
                  <a:schemeClr val="tx1"/>
                </a:solidFill>
                <a:effectLst/>
                <a:latin typeface="+mn-lt"/>
                <a:ea typeface="+mn-ea"/>
                <a:cs typeface="+mn-cs"/>
              </a:rPr>
              <a:t>reselling </a:t>
            </a:r>
            <a:r>
              <a:rPr lang="en-US" sz="1200" kern="1200" dirty="0">
                <a:solidFill>
                  <a:schemeClr val="tx1"/>
                </a:solidFill>
                <a:effectLst/>
                <a:latin typeface="+mn-lt"/>
                <a:ea typeface="+mn-ea"/>
                <a:cs typeface="+mn-cs"/>
              </a:rPr>
              <a:t>it </a:t>
            </a:r>
            <a:r>
              <a:rPr lang="x-none" sz="1200" kern="1200">
                <a:solidFill>
                  <a:schemeClr val="tx1"/>
                </a:solidFill>
                <a:effectLst/>
                <a:latin typeface="+mn-lt"/>
                <a:ea typeface="+mn-ea"/>
                <a:cs typeface="+mn-cs"/>
              </a:rPr>
              <a:t>back </a:t>
            </a:r>
            <a:r>
              <a:rPr lang="x-none" sz="1200" kern="1200" dirty="0">
                <a:solidFill>
                  <a:schemeClr val="tx1"/>
                </a:solidFill>
                <a:effectLst/>
                <a:latin typeface="+mn-lt"/>
                <a:ea typeface="+mn-ea"/>
                <a:cs typeface="+mn-cs"/>
              </a:rPr>
              <a:t>into the loop.</a:t>
            </a:r>
          </a:p>
          <a:p>
            <a:pPr lvl="0"/>
            <a:r>
              <a:rPr lang="x-none" sz="1200" b="1" kern="1200" dirty="0">
                <a:solidFill>
                  <a:schemeClr val="tx1"/>
                </a:solidFill>
                <a:effectLst/>
                <a:latin typeface="+mn-lt"/>
                <a:ea typeface="+mn-ea"/>
                <a:cs typeface="+mn-cs"/>
              </a:rPr>
              <a:t>Sharing Platform</a:t>
            </a:r>
            <a:r>
              <a:rPr lang="x-none"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Sharing</a:t>
            </a:r>
            <a:r>
              <a:rPr lang="x-none" sz="1200" kern="1200" dirty="0">
                <a:solidFill>
                  <a:schemeClr val="tx1"/>
                </a:solidFill>
                <a:effectLst/>
                <a:latin typeface="+mn-lt"/>
                <a:ea typeface="+mn-ea"/>
                <a:cs typeface="+mn-cs"/>
              </a:rPr>
              <a:t> platform</a:t>
            </a:r>
            <a:r>
              <a:rPr lang="en-US" sz="1200" kern="1200" dirty="0">
                <a:solidFill>
                  <a:schemeClr val="tx1"/>
                </a:solidFill>
                <a:effectLst/>
                <a:latin typeface="+mn-lt"/>
                <a:ea typeface="+mn-ea"/>
                <a:cs typeface="+mn-cs"/>
              </a:rPr>
              <a:t>s</a:t>
            </a:r>
            <a:r>
              <a:rPr lang="x-none" sz="1200" kern="1200" dirty="0">
                <a:solidFill>
                  <a:schemeClr val="tx1"/>
                </a:solidFill>
                <a:effectLst/>
                <a:latin typeface="+mn-lt"/>
                <a:ea typeface="+mn-ea"/>
                <a:cs typeface="+mn-cs"/>
              </a:rPr>
              <a:t> allow people to collaborate and share a product amongst themselves without singular ownership by the customer.</a:t>
            </a:r>
          </a:p>
          <a:p>
            <a:pPr lvl="0"/>
            <a:r>
              <a:rPr lang="x-none" sz="1200" b="1" kern="1200" dirty="0">
                <a:solidFill>
                  <a:schemeClr val="tx1"/>
                </a:solidFill>
                <a:effectLst/>
                <a:latin typeface="+mn-lt"/>
                <a:ea typeface="+mn-ea"/>
                <a:cs typeface="+mn-cs"/>
              </a:rPr>
              <a:t>Product As A Service</a:t>
            </a:r>
            <a:r>
              <a:rPr lang="x-none" sz="1200" kern="1200" dirty="0">
                <a:solidFill>
                  <a:schemeClr val="tx1"/>
                </a:solidFill>
                <a:effectLst/>
                <a:latin typeface="+mn-lt"/>
                <a:ea typeface="+mn-ea"/>
                <a:cs typeface="+mn-cs"/>
              </a:rPr>
              <a:t>: Products that are used by one or more </a:t>
            </a:r>
            <a:r>
              <a:rPr lang="x-none" sz="1200" kern="1200">
                <a:solidFill>
                  <a:schemeClr val="tx1"/>
                </a:solidFill>
                <a:effectLst/>
                <a:latin typeface="+mn-lt"/>
                <a:ea typeface="+mn-ea"/>
                <a:cs typeface="+mn-cs"/>
              </a:rPr>
              <a:t>customers </a:t>
            </a:r>
            <a:r>
              <a:rPr lang="en-US" sz="1200" kern="1200" dirty="0">
                <a:solidFill>
                  <a:schemeClr val="tx1"/>
                </a:solidFill>
                <a:effectLst/>
                <a:latin typeface="+mn-lt"/>
                <a:ea typeface="+mn-ea"/>
                <a:cs typeface="+mn-cs"/>
              </a:rPr>
              <a:t>through</a:t>
            </a:r>
            <a:r>
              <a:rPr lang="x-none" sz="1200" kern="1200">
                <a:solidFill>
                  <a:schemeClr val="tx1"/>
                </a:solidFill>
                <a:effectLst/>
                <a:latin typeface="+mn-lt"/>
                <a:ea typeface="+mn-ea"/>
                <a:cs typeface="+mn-cs"/>
              </a:rPr>
              <a:t> </a:t>
            </a:r>
            <a:r>
              <a:rPr lang="x-none" sz="1200" kern="1200" dirty="0">
                <a:solidFill>
                  <a:schemeClr val="tx1"/>
                </a:solidFill>
                <a:effectLst/>
                <a:latin typeface="+mn-lt"/>
                <a:ea typeface="+mn-ea"/>
                <a:cs typeface="+mn-cs"/>
              </a:rPr>
              <a:t>a pay-as-you-use arrangement. </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next slides will highlight some real-world examples of each circular business model in practice.</a:t>
            </a:r>
            <a:endParaRPr lang="x-none" sz="1200" kern="1200" dirty="0">
              <a:solidFill>
                <a:schemeClr val="tx1"/>
              </a:solidFill>
              <a:effectLst/>
              <a:latin typeface="+mn-lt"/>
              <a:ea typeface="+mn-ea"/>
              <a:cs typeface="+mn-cs"/>
            </a:endParaRPr>
          </a:p>
          <a:p>
            <a:pPr rtl="0"/>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x-none" smtClean="0"/>
              <a:t>8</a:t>
            </a:fld>
            <a:endParaRPr lang="x-none"/>
          </a:p>
        </p:txBody>
      </p:sp>
    </p:spTree>
    <p:extLst>
      <p:ext uri="{BB962C8B-B14F-4D97-AF65-F5344CB8AC3E}">
        <p14:creationId xmlns:p14="http://schemas.microsoft.com/office/powerpoint/2010/main" val="2639071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chemeClr val="dk1"/>
                </a:solidFill>
                <a:latin typeface="+mn-lt"/>
                <a:ea typeface="Calibri"/>
                <a:cs typeface="Calibri"/>
                <a:sym typeface="Calibri"/>
              </a:rPr>
              <a:t>(Slide duration: 3min)</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x-none" sz="1200" b="1" kern="1200" dirty="0">
                <a:solidFill>
                  <a:schemeClr val="tx1"/>
                </a:solidFill>
                <a:effectLst/>
                <a:latin typeface="+mn-lt"/>
                <a:ea typeface="+mn-ea"/>
                <a:cs typeface="+mn-cs"/>
              </a:rPr>
              <a:t>Ask students:</a:t>
            </a:r>
            <a:endParaRPr lang="x-non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What are some real examples of each business model</a:t>
            </a:r>
            <a:r>
              <a:rPr lang="x-none"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Can you think of any companies practicing any of these circular principles?</a:t>
            </a:r>
            <a:endParaRPr lang="x-none" sz="1200" kern="1200" dirty="0">
              <a:solidFill>
                <a:schemeClr val="tx1"/>
              </a:solidFill>
              <a:effectLst/>
              <a:latin typeface="+mn-lt"/>
              <a:ea typeface="+mn-ea"/>
              <a:cs typeface="+mn-cs"/>
            </a:endParaRPr>
          </a:p>
          <a:p>
            <a:r>
              <a:rPr lang="x-none"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Answers</a:t>
            </a:r>
            <a:r>
              <a:rPr lang="x-none" sz="1200" b="1" kern="1200" dirty="0">
                <a:solidFill>
                  <a:schemeClr val="tx1"/>
                </a:solidFill>
                <a:effectLst/>
                <a:latin typeface="+mn-lt"/>
                <a:ea typeface="+mn-ea"/>
                <a:cs typeface="+mn-cs"/>
              </a:rPr>
              <a:t>:</a:t>
            </a:r>
            <a:endParaRPr lang="x-none" sz="1200" kern="1200" dirty="0">
              <a:solidFill>
                <a:schemeClr val="tx1"/>
              </a:solidFill>
              <a:effectLst/>
              <a:latin typeface="+mn-lt"/>
              <a:ea typeface="+mn-ea"/>
              <a:cs typeface="+mn-cs"/>
            </a:endParaRPr>
          </a:p>
          <a:p>
            <a:pPr lvl="0"/>
            <a:r>
              <a:rPr lang="x-none" sz="1200" b="1" kern="1200" dirty="0">
                <a:solidFill>
                  <a:schemeClr val="tx1"/>
                </a:solidFill>
                <a:effectLst/>
                <a:latin typeface="+mn-lt"/>
                <a:ea typeface="+mn-ea"/>
                <a:cs typeface="+mn-cs"/>
              </a:rPr>
              <a:t>Circular Supplies:</a:t>
            </a:r>
            <a:r>
              <a:rPr lang="en-US" sz="1200" kern="1200" dirty="0">
                <a:solidFill>
                  <a:schemeClr val="tx1"/>
                </a:solidFill>
                <a:effectLst/>
                <a:latin typeface="+mn-lt"/>
                <a:ea typeface="+mn-ea"/>
                <a:cs typeface="+mn-cs"/>
              </a:rPr>
              <a:t>. Shoes made from fully recycled PET plastic.</a:t>
            </a:r>
            <a:endParaRPr lang="x-none" sz="1200" kern="1200" dirty="0">
              <a:solidFill>
                <a:schemeClr val="tx1"/>
              </a:solidFill>
              <a:effectLst/>
              <a:latin typeface="+mn-lt"/>
              <a:ea typeface="+mn-ea"/>
              <a:cs typeface="+mn-cs"/>
            </a:endParaRPr>
          </a:p>
          <a:p>
            <a:pPr lvl="0"/>
            <a:r>
              <a:rPr lang="x-none" sz="1200" b="1" kern="1200" dirty="0">
                <a:solidFill>
                  <a:schemeClr val="tx1"/>
                </a:solidFill>
                <a:effectLst/>
                <a:latin typeface="+mn-lt"/>
                <a:ea typeface="+mn-ea"/>
                <a:cs typeface="+mn-cs"/>
              </a:rPr>
              <a:t>Resource Recovery</a:t>
            </a:r>
            <a:r>
              <a:rPr lang="x-none"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Waste that cannot be recycled is diverted from the landfill to a waste to energy plant where it is processed into energy.</a:t>
            </a:r>
          </a:p>
          <a:p>
            <a:pPr lvl="0"/>
            <a:r>
              <a:rPr lang="x-none" sz="1200" b="1" kern="1200" dirty="0">
                <a:solidFill>
                  <a:schemeClr val="tx1"/>
                </a:solidFill>
                <a:effectLst/>
                <a:latin typeface="+mn-lt"/>
                <a:ea typeface="+mn-ea"/>
                <a:cs typeface="+mn-cs"/>
              </a:rPr>
              <a:t>Product Life Extension</a:t>
            </a:r>
            <a:r>
              <a:rPr lang="x-none"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 company will repair your clothes or accept them as donations and those items are then repaired and sold again.</a:t>
            </a:r>
          </a:p>
          <a:p>
            <a:pPr lvl="0"/>
            <a:r>
              <a:rPr lang="x-none" sz="1200" b="1" kern="1200" dirty="0">
                <a:solidFill>
                  <a:schemeClr val="tx1"/>
                </a:solidFill>
                <a:effectLst/>
                <a:latin typeface="+mn-lt"/>
                <a:ea typeface="+mn-ea"/>
                <a:cs typeface="+mn-cs"/>
              </a:rPr>
              <a:t>Sharing Platform</a:t>
            </a:r>
            <a:r>
              <a:rPr lang="x-none"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 online platform where homeowners can rent their homes to short term renters for a fee, allowing them to make money from unused living space and providing renters with alternatives to a hotel.</a:t>
            </a:r>
          </a:p>
          <a:p>
            <a:pPr lvl="0"/>
            <a:r>
              <a:rPr lang="x-none" sz="1200" b="1" kern="1200" dirty="0">
                <a:solidFill>
                  <a:schemeClr val="tx1"/>
                </a:solidFill>
                <a:effectLst/>
                <a:latin typeface="+mn-lt"/>
                <a:ea typeface="+mn-ea"/>
                <a:cs typeface="+mn-cs"/>
              </a:rPr>
              <a:t>Product As A Service</a:t>
            </a:r>
            <a:r>
              <a:rPr lang="x-none"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Renting clothes gives customers the flexibility to affordably wear the fashion they want without having to buy the item and own it themselves.</a:t>
            </a:r>
          </a:p>
          <a:p>
            <a:pPr rtl="0"/>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x-none" smtClean="0"/>
              <a:t>9</a:t>
            </a:fld>
            <a:endParaRPr lang="x-none"/>
          </a:p>
        </p:txBody>
      </p:sp>
    </p:spTree>
    <p:extLst>
      <p:ext uri="{BB962C8B-B14F-4D97-AF65-F5344CB8AC3E}">
        <p14:creationId xmlns:p14="http://schemas.microsoft.com/office/powerpoint/2010/main" val="2277819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chemeClr val="dk1"/>
                </a:solidFill>
                <a:latin typeface="+mn-lt"/>
                <a:ea typeface="Calibri"/>
                <a:cs typeface="Calibri"/>
                <a:sym typeface="Calibri"/>
              </a:rPr>
              <a:t>(Slide duration: 5min)</a:t>
            </a:r>
          </a:p>
          <a:p>
            <a:pPr rtl="0"/>
            <a:endParaRPr lang="en-US" b="1" dirty="0"/>
          </a:p>
          <a:p>
            <a:pPr rtl="0"/>
            <a:r>
              <a:rPr lang="en-US" b="1" dirty="0"/>
              <a:t>Tell students: </a:t>
            </a:r>
          </a:p>
          <a:p>
            <a:pPr rtl="0"/>
            <a:r>
              <a:rPr lang="en-US" b="0" dirty="0"/>
              <a:t>When designing a new product or service we need to understand the target audience. People buy and use products for a variety of reasons, and it is our job as designers to understand their problems and help resolve them. Their motivation to buy a product or use a service will fall into two aspects: </a:t>
            </a:r>
            <a:r>
              <a:rPr lang="en-US" b="1" dirty="0"/>
              <a:t>emotional and functional</a:t>
            </a:r>
            <a:r>
              <a:rPr lang="en-US" b="0" dirty="0"/>
              <a:t>. Identifying their needs and desires help shape the benefits we will create for them.  </a:t>
            </a:r>
          </a:p>
          <a:p>
            <a:pPr rtl="0"/>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29C7F7"/>
                </a:solidFill>
              </a:rPr>
              <a:t>Emotional benefits </a:t>
            </a:r>
            <a:r>
              <a:rPr lang="en-US" dirty="0"/>
              <a:t>provide customers with a positive feeling when they purchase or use a particular brand. They add richness and depth to the experience of owning and using the brand.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-Examples of emotional benefits </a:t>
            </a:r>
            <a:r>
              <a:rPr lang="en-US" sz="1200" dirty="0"/>
              <a:t>include the “feel-good” factor when purchasing groceries carrying a fair-trade label or when donating to charities such as the Red Cross Foundation. Buying local has also started to carry emotional benefits, although most brands in these areas are niche brands that are currently not well known other than to their enthusiasts.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US" b="1" dirty="0">
                <a:solidFill>
                  <a:srgbClr val="4ABE98"/>
                </a:solidFill>
              </a:rPr>
              <a:t>Functional benefits </a:t>
            </a:r>
            <a:r>
              <a:rPr lang="en-US" dirty="0"/>
              <a:t>are based on a product attribute that provides the customer with functional utility. </a:t>
            </a:r>
            <a:r>
              <a:rPr lang="en-US" sz="1200" dirty="0"/>
              <a:t>The goal is to select functional benefits that have the greatest impact with customers and support a strong position relative to competitors. However, it is important to keep in mind that functional benefits often fail to differentiate, can be easy to copy, and may reduce strategic flexibility</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-Examples of functional benefits </a:t>
            </a:r>
            <a:r>
              <a:rPr lang="en-US" sz="1200" dirty="0"/>
              <a:t>include the computing capability of a smartphone, the thirst-quenching offered by a bottle of water, and the warmth of a wool sweater.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rtl="0"/>
            <a:endParaRPr lang="en-US" sz="1200" b="1" i="0" u="none" strike="noStrike" kern="1200" dirty="0">
              <a:solidFill>
                <a:schemeClr val="tx1"/>
              </a:solidFill>
              <a:effectLst/>
              <a:latin typeface="+mn-lt"/>
              <a:ea typeface="+mn-ea"/>
              <a:cs typeface="+mn-cs"/>
            </a:endParaRPr>
          </a:p>
          <a:p>
            <a:pPr rtl="0"/>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x-none" smtClean="0"/>
              <a:t>10</a:t>
            </a:fld>
            <a:endParaRPr lang="x-none"/>
          </a:p>
        </p:txBody>
      </p:sp>
    </p:spTree>
    <p:extLst>
      <p:ext uri="{BB962C8B-B14F-4D97-AF65-F5344CB8AC3E}">
        <p14:creationId xmlns:p14="http://schemas.microsoft.com/office/powerpoint/2010/main" val="2160818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chemeClr val="dk1"/>
                </a:solidFill>
                <a:latin typeface="+mn-lt"/>
                <a:ea typeface="Calibri"/>
                <a:cs typeface="Calibri"/>
                <a:sym typeface="Calibri"/>
              </a:rPr>
              <a:t>(Slide duration: 5min)</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Tell students:</a:t>
            </a:r>
            <a:endParaRPr lang="x-non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 how do we design new products and services for people? Innovative solutions help resolve customer pain points related to their emotional and functional needs. In creating these new solutions for customers, we can use a design process called “design thinking”.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Design thinking is a design methodology that provides a solution-based approach to solving problems. It is extremely useful in tackling complex problems by understanding the human needs involved, by re-framing the problem in human-centric ways, by creating many ideas in brainstorming sessions, and by adopting a hands-on approach in prototyping and testing. </a:t>
            </a:r>
          </a:p>
          <a:p>
            <a:endParaRPr lang="x-none"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five stages:</a:t>
            </a:r>
            <a:endParaRPr lang="x-none" sz="1200" b="1" kern="1200" dirty="0">
              <a:solidFill>
                <a:schemeClr val="tx1"/>
              </a:solidFill>
              <a:effectLst/>
              <a:latin typeface="+mn-lt"/>
              <a:ea typeface="+mn-ea"/>
              <a:cs typeface="+mn-cs"/>
            </a:endParaRPr>
          </a:p>
          <a:p>
            <a:pPr lvl="0"/>
            <a:r>
              <a:rPr lang="x-none" sz="1200" b="1" kern="1200" dirty="0">
                <a:solidFill>
                  <a:schemeClr val="tx1"/>
                </a:solidFill>
                <a:effectLst/>
                <a:latin typeface="+mn-lt"/>
                <a:ea typeface="+mn-ea"/>
                <a:cs typeface="+mn-cs"/>
              </a:rPr>
              <a:t>Emphasize: </a:t>
            </a:r>
            <a:r>
              <a:rPr lang="x-none" sz="1200" kern="1200" dirty="0">
                <a:solidFill>
                  <a:schemeClr val="tx1"/>
                </a:solidFill>
                <a:effectLst/>
                <a:latin typeface="+mn-lt"/>
                <a:ea typeface="+mn-ea"/>
                <a:cs typeface="+mn-cs"/>
              </a:rPr>
              <a:t>This is the stage where we learn </a:t>
            </a:r>
            <a:r>
              <a:rPr lang="x-none" sz="1200" kern="1200">
                <a:solidFill>
                  <a:schemeClr val="tx1"/>
                </a:solidFill>
                <a:effectLst/>
                <a:latin typeface="+mn-lt"/>
                <a:ea typeface="+mn-ea"/>
                <a:cs typeface="+mn-cs"/>
              </a:rPr>
              <a:t>about ou</a:t>
            </a:r>
            <a:r>
              <a:rPr lang="en-US" sz="1200" kern="1200" dirty="0">
                <a:solidFill>
                  <a:schemeClr val="tx1"/>
                </a:solidFill>
                <a:effectLst/>
                <a:latin typeface="+mn-lt"/>
                <a:ea typeface="+mn-ea"/>
                <a:cs typeface="+mn-cs"/>
              </a:rPr>
              <a:t>r</a:t>
            </a:r>
            <a:r>
              <a:rPr lang="x-none" sz="1200" kern="1200">
                <a:solidFill>
                  <a:schemeClr val="tx1"/>
                </a:solidFill>
                <a:effectLst/>
                <a:latin typeface="+mn-lt"/>
                <a:ea typeface="+mn-ea"/>
                <a:cs typeface="+mn-cs"/>
              </a:rPr>
              <a:t> </a:t>
            </a:r>
            <a:r>
              <a:rPr lang="x-none" sz="1200" kern="1200" dirty="0">
                <a:solidFill>
                  <a:schemeClr val="tx1"/>
                </a:solidFill>
                <a:effectLst/>
                <a:latin typeface="+mn-lt"/>
                <a:ea typeface="+mn-ea"/>
                <a:cs typeface="+mn-cs"/>
              </a:rPr>
              <a:t>target audience. Who will use ou</a:t>
            </a:r>
            <a:r>
              <a:rPr lang="en-US" sz="1200" kern="1200" dirty="0">
                <a:solidFill>
                  <a:schemeClr val="tx1"/>
                </a:solidFill>
                <a:effectLst/>
                <a:latin typeface="+mn-lt"/>
                <a:ea typeface="+mn-ea"/>
                <a:cs typeface="+mn-cs"/>
              </a:rPr>
              <a:t>r</a:t>
            </a:r>
            <a:r>
              <a:rPr lang="x-none" sz="1200" kern="1200" dirty="0">
                <a:solidFill>
                  <a:schemeClr val="tx1"/>
                </a:solidFill>
                <a:effectLst/>
                <a:latin typeface="+mn-lt"/>
                <a:ea typeface="+mn-ea"/>
                <a:cs typeface="+mn-cs"/>
              </a:rPr>
              <a:t> product or service? </a:t>
            </a:r>
          </a:p>
          <a:p>
            <a:pPr lvl="0"/>
            <a:r>
              <a:rPr lang="x-none" sz="1200" b="1" kern="1200" dirty="0">
                <a:solidFill>
                  <a:schemeClr val="tx1"/>
                </a:solidFill>
                <a:effectLst/>
                <a:latin typeface="+mn-lt"/>
                <a:ea typeface="+mn-ea"/>
                <a:cs typeface="+mn-cs"/>
              </a:rPr>
              <a:t>Define: </a:t>
            </a:r>
            <a:r>
              <a:rPr lang="x-none" sz="1200" kern="1200" dirty="0">
                <a:solidFill>
                  <a:schemeClr val="tx1"/>
                </a:solidFill>
                <a:effectLst/>
                <a:latin typeface="+mn-lt"/>
                <a:ea typeface="+mn-ea"/>
                <a:cs typeface="+mn-cs"/>
              </a:rPr>
              <a:t>Identify the key questions and problems you plan to address in your design process</a:t>
            </a:r>
            <a:r>
              <a:rPr lang="en-US" sz="1200" kern="1200" dirty="0">
                <a:solidFill>
                  <a:schemeClr val="tx1"/>
                </a:solidFill>
                <a:effectLst/>
                <a:latin typeface="+mn-lt"/>
                <a:ea typeface="+mn-ea"/>
                <a:cs typeface="+mn-cs"/>
              </a:rPr>
              <a:t>.</a:t>
            </a:r>
            <a:endParaRPr lang="x-none" sz="1200" kern="1200" dirty="0">
              <a:solidFill>
                <a:schemeClr val="tx1"/>
              </a:solidFill>
              <a:effectLst/>
              <a:latin typeface="+mn-lt"/>
              <a:ea typeface="+mn-ea"/>
              <a:cs typeface="+mn-cs"/>
            </a:endParaRPr>
          </a:p>
          <a:p>
            <a:pPr lvl="0"/>
            <a:r>
              <a:rPr lang="x-none" sz="1200" b="1" kern="1200" dirty="0">
                <a:solidFill>
                  <a:schemeClr val="tx1"/>
                </a:solidFill>
                <a:effectLst/>
                <a:latin typeface="+mn-lt"/>
                <a:ea typeface="+mn-ea"/>
                <a:cs typeface="+mn-cs"/>
              </a:rPr>
              <a:t>Ideate: </a:t>
            </a:r>
            <a:r>
              <a:rPr lang="x-none" sz="1200" kern="1200" dirty="0">
                <a:solidFill>
                  <a:schemeClr val="tx1"/>
                </a:solidFill>
                <a:effectLst/>
                <a:latin typeface="+mn-lt"/>
                <a:ea typeface="+mn-ea"/>
                <a:cs typeface="+mn-cs"/>
              </a:rPr>
              <a:t>With your target audience in mind, freely brainstorm your ideas to help solve their problems.</a:t>
            </a:r>
          </a:p>
          <a:p>
            <a:pPr lvl="0"/>
            <a:r>
              <a:rPr lang="x-none" sz="1200" b="1" kern="1200" dirty="0">
                <a:solidFill>
                  <a:schemeClr val="tx1"/>
                </a:solidFill>
                <a:effectLst/>
                <a:latin typeface="+mn-lt"/>
                <a:ea typeface="+mn-ea"/>
                <a:cs typeface="+mn-cs"/>
              </a:rPr>
              <a:t>Prototype: </a:t>
            </a:r>
            <a:r>
              <a:rPr lang="x-none" sz="1200" kern="1200" dirty="0">
                <a:solidFill>
                  <a:schemeClr val="tx1"/>
                </a:solidFill>
                <a:effectLst/>
                <a:latin typeface="+mn-lt"/>
                <a:ea typeface="+mn-ea"/>
                <a:cs typeface="+mn-cs"/>
              </a:rPr>
              <a:t>Put together a minimum viable product you can test.</a:t>
            </a:r>
          </a:p>
          <a:p>
            <a:pPr lvl="0"/>
            <a:r>
              <a:rPr lang="x-none" sz="1200" b="1" kern="1200" dirty="0">
                <a:solidFill>
                  <a:schemeClr val="tx1"/>
                </a:solidFill>
                <a:effectLst/>
                <a:latin typeface="+mn-lt"/>
                <a:ea typeface="+mn-ea"/>
                <a:cs typeface="+mn-cs"/>
              </a:rPr>
              <a:t>Test: </a:t>
            </a:r>
            <a:r>
              <a:rPr lang="x-none" sz="1200" kern="1200" dirty="0">
                <a:solidFill>
                  <a:schemeClr val="tx1"/>
                </a:solidFill>
                <a:effectLst/>
                <a:latin typeface="+mn-lt"/>
                <a:ea typeface="+mn-ea"/>
                <a:cs typeface="+mn-cs"/>
              </a:rPr>
              <a:t>Test your ideas and get feedback directly from the customers whose problems you</a:t>
            </a:r>
            <a:r>
              <a:rPr lang="en-US" sz="1200" kern="1200" dirty="0">
                <a:solidFill>
                  <a:schemeClr val="tx1"/>
                </a:solidFill>
                <a:effectLst/>
                <a:latin typeface="+mn-lt"/>
                <a:ea typeface="+mn-ea"/>
                <a:cs typeface="+mn-cs"/>
              </a:rPr>
              <a:t> a</a:t>
            </a:r>
            <a:r>
              <a:rPr lang="x-none" sz="1200" kern="1200" dirty="0">
                <a:solidFill>
                  <a:schemeClr val="tx1"/>
                </a:solidFill>
                <a:effectLst/>
                <a:latin typeface="+mn-lt"/>
                <a:ea typeface="+mn-ea"/>
                <a:cs typeface="+mn-cs"/>
              </a:rPr>
              <a:t>re trying to solve.</a:t>
            </a:r>
          </a:p>
          <a:p>
            <a:pPr rtl="0"/>
            <a:r>
              <a:rPr lang="en-US" dirty="0"/>
              <a:t/>
            </a:r>
            <a:br>
              <a:rPr lang="en-US" dirty="0"/>
            </a:br>
            <a:endParaRPr lang="en-US" sz="1200" b="0" i="0" u="none" strike="noStrike" kern="1200" dirty="0">
              <a:solidFill>
                <a:schemeClr val="tx1"/>
              </a:solidFill>
              <a:effectLst/>
              <a:latin typeface="+mn-lt"/>
              <a:ea typeface="+mn-ea"/>
              <a:cs typeface="+mn-cs"/>
            </a:endParaRPr>
          </a:p>
          <a:p>
            <a:pPr rtl="0"/>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x-none" smtClean="0"/>
              <a:t>11</a:t>
            </a:fld>
            <a:endParaRPr lang="x-none"/>
          </a:p>
        </p:txBody>
      </p:sp>
    </p:spTree>
    <p:extLst>
      <p:ext uri="{BB962C8B-B14F-4D97-AF65-F5344CB8AC3E}">
        <p14:creationId xmlns:p14="http://schemas.microsoft.com/office/powerpoint/2010/main" val="714702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chemeClr val="dk1"/>
                </a:solidFill>
                <a:latin typeface="+mn-lt"/>
                <a:ea typeface="Calibri"/>
                <a:cs typeface="Calibri"/>
                <a:sym typeface="Calibri"/>
              </a:rPr>
              <a:t>(Slide duration: 5min)</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Tell students: </a:t>
            </a:r>
          </a:p>
          <a:p>
            <a:r>
              <a:rPr lang="en-US" sz="1200" b="0" i="0" kern="1200" dirty="0">
                <a:solidFill>
                  <a:schemeClr val="tx1"/>
                </a:solidFill>
                <a:effectLst/>
                <a:latin typeface="+mn-lt"/>
                <a:ea typeface="+mn-ea"/>
                <a:cs typeface="+mn-cs"/>
              </a:rPr>
              <a:t>Let us examine a circular business model of (clothing rental) and move through the 5 stages of the design thinking process to understand it a little better. </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Example</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Clothing rental</a:t>
            </a:r>
          </a:p>
          <a:p>
            <a:r>
              <a:rPr lang="en-US" sz="1200" b="0" i="0" kern="1200" dirty="0">
                <a:solidFill>
                  <a:schemeClr val="tx1"/>
                </a:solidFill>
                <a:effectLst/>
                <a:latin typeface="+mn-lt"/>
                <a:ea typeface="+mn-ea"/>
                <a:cs typeface="+mn-cs"/>
              </a:rPr>
              <a:t>Nearly half of young people said they would like to be more eco-friendly in their approach to fashion, yet most said prices are a priority. Users in the United States typically buy at least one item per week from high-street fashion and spend $35. By combining a rental model at an accessible price point allows customers to spend less while preventing them from having a wardrobe filled with unused clothes. The service gives customers flexibility by allowing them to select multiple outfits and decide how long to keep them.</a:t>
            </a:r>
            <a:endParaRPr lang="x-non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x-none"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students:</a:t>
            </a:r>
            <a:endParaRPr lang="x-non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What are the emotional aspects and functional aspects of this service?</a:t>
            </a:r>
            <a:endParaRPr lang="x-none"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x-none"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Answers:</a:t>
            </a:r>
            <a:endParaRPr lang="x-none" sz="120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People want to be more eco-friendly but also dress the way they want without spending too much money. A rental service allows them to gain access to the clothes they wish to wear without the price tag or having to buy more clothes they will use only a few times. This also reduces clutter in their wardrobe.</a:t>
            </a:r>
          </a:p>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x-none" smtClean="0"/>
              <a:t>12</a:t>
            </a:fld>
            <a:endParaRPr lang="x-none"/>
          </a:p>
        </p:txBody>
      </p:sp>
    </p:spTree>
    <p:extLst>
      <p:ext uri="{BB962C8B-B14F-4D97-AF65-F5344CB8AC3E}">
        <p14:creationId xmlns:p14="http://schemas.microsoft.com/office/powerpoint/2010/main" val="517711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3D4EE1-B63B-BE4E-AB16-70CF45BFF3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xmlns="" id="{468E83AC-8122-1644-AEC9-00CF172D73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xmlns="" id="{E9C5C580-8688-F04F-AEF5-7EBF26FF174D}"/>
              </a:ext>
            </a:extLst>
          </p:cNvPr>
          <p:cNvSpPr>
            <a:spLocks noGrp="1"/>
          </p:cNvSpPr>
          <p:nvPr>
            <p:ph type="dt" sz="half" idx="10"/>
          </p:nvPr>
        </p:nvSpPr>
        <p:spPr/>
        <p:txBody>
          <a:bodyPr/>
          <a:lstStyle/>
          <a:p>
            <a:fld id="{A7FF6300-8D63-624E-993F-95BCF3D3DD67}" type="datetime1">
              <a:rPr lang="en-US" smtClean="0"/>
              <a:t>12/1/2022</a:t>
            </a:fld>
            <a:endParaRPr lang="x-none"/>
          </a:p>
        </p:txBody>
      </p:sp>
      <p:sp>
        <p:nvSpPr>
          <p:cNvPr id="5" name="Footer Placeholder 4">
            <a:extLst>
              <a:ext uri="{FF2B5EF4-FFF2-40B4-BE49-F238E27FC236}">
                <a16:creationId xmlns:a16="http://schemas.microsoft.com/office/drawing/2014/main" xmlns="" id="{0AABADA4-210D-CE4A-BD85-FD6AA125F9DA}"/>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E80D8F17-A845-ED46-8F21-2433E2F39FF4}"/>
              </a:ext>
            </a:extLst>
          </p:cNvPr>
          <p:cNvSpPr>
            <a:spLocks noGrp="1"/>
          </p:cNvSpPr>
          <p:nvPr>
            <p:ph type="sldNum" sz="quarter" idx="12"/>
          </p:nvPr>
        </p:nvSpPr>
        <p:spPr/>
        <p:txBody>
          <a:bodyPr/>
          <a:lstStyle/>
          <a:p>
            <a:fld id="{A49FEDE7-8061-9B4D-88A1-7EA83A94C31B}" type="slidenum">
              <a:rPr lang="x-none" smtClean="0"/>
              <a:t>‹nº›</a:t>
            </a:fld>
            <a:endParaRPr lang="x-none"/>
          </a:p>
        </p:txBody>
      </p:sp>
    </p:spTree>
    <p:extLst>
      <p:ext uri="{BB962C8B-B14F-4D97-AF65-F5344CB8AC3E}">
        <p14:creationId xmlns:p14="http://schemas.microsoft.com/office/powerpoint/2010/main" val="3457998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E39353-1F88-1D45-8C1C-4355B17879EE}"/>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xmlns="" id="{B9DEE624-D473-ED48-AA04-97E74408F6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5793C11D-502C-284A-A48F-A273D4D9D23F}"/>
              </a:ext>
            </a:extLst>
          </p:cNvPr>
          <p:cNvSpPr>
            <a:spLocks noGrp="1"/>
          </p:cNvSpPr>
          <p:nvPr>
            <p:ph type="dt" sz="half" idx="10"/>
          </p:nvPr>
        </p:nvSpPr>
        <p:spPr/>
        <p:txBody>
          <a:bodyPr/>
          <a:lstStyle/>
          <a:p>
            <a:fld id="{77DECA44-C51D-9644-A2AF-F67B93DF612C}" type="datetime1">
              <a:rPr lang="en-US" smtClean="0"/>
              <a:t>12/1/2022</a:t>
            </a:fld>
            <a:endParaRPr lang="x-none"/>
          </a:p>
        </p:txBody>
      </p:sp>
      <p:sp>
        <p:nvSpPr>
          <p:cNvPr id="5" name="Footer Placeholder 4">
            <a:extLst>
              <a:ext uri="{FF2B5EF4-FFF2-40B4-BE49-F238E27FC236}">
                <a16:creationId xmlns:a16="http://schemas.microsoft.com/office/drawing/2014/main" xmlns="" id="{1C679FD9-B53B-E442-83C2-20C0B6B24E89}"/>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E90758E4-E1DD-924B-B957-FF18BB9973ED}"/>
              </a:ext>
            </a:extLst>
          </p:cNvPr>
          <p:cNvSpPr>
            <a:spLocks noGrp="1"/>
          </p:cNvSpPr>
          <p:nvPr>
            <p:ph type="sldNum" sz="quarter" idx="12"/>
          </p:nvPr>
        </p:nvSpPr>
        <p:spPr/>
        <p:txBody>
          <a:bodyPr/>
          <a:lstStyle/>
          <a:p>
            <a:fld id="{A49FEDE7-8061-9B4D-88A1-7EA83A94C31B}" type="slidenum">
              <a:rPr lang="x-none" smtClean="0"/>
              <a:t>‹nº›</a:t>
            </a:fld>
            <a:endParaRPr lang="x-none"/>
          </a:p>
        </p:txBody>
      </p:sp>
    </p:spTree>
    <p:extLst>
      <p:ext uri="{BB962C8B-B14F-4D97-AF65-F5344CB8AC3E}">
        <p14:creationId xmlns:p14="http://schemas.microsoft.com/office/powerpoint/2010/main" val="3781388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C780E8C-BA96-7A4E-9059-AF2646CBF49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xmlns="" id="{EFB0D4B5-EBDA-3541-9C72-E257B12A8E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DF0BFC34-9CDA-3242-B269-740CB1C9BEE7}"/>
              </a:ext>
            </a:extLst>
          </p:cNvPr>
          <p:cNvSpPr>
            <a:spLocks noGrp="1"/>
          </p:cNvSpPr>
          <p:nvPr>
            <p:ph type="dt" sz="half" idx="10"/>
          </p:nvPr>
        </p:nvSpPr>
        <p:spPr/>
        <p:txBody>
          <a:bodyPr/>
          <a:lstStyle/>
          <a:p>
            <a:fld id="{578428B1-CDC5-C74D-A9FC-36C1858CFAC1}" type="datetime1">
              <a:rPr lang="en-US" smtClean="0"/>
              <a:t>12/1/2022</a:t>
            </a:fld>
            <a:endParaRPr lang="x-none"/>
          </a:p>
        </p:txBody>
      </p:sp>
      <p:sp>
        <p:nvSpPr>
          <p:cNvPr id="5" name="Footer Placeholder 4">
            <a:extLst>
              <a:ext uri="{FF2B5EF4-FFF2-40B4-BE49-F238E27FC236}">
                <a16:creationId xmlns:a16="http://schemas.microsoft.com/office/drawing/2014/main" xmlns="" id="{517E7131-C714-B643-BE1C-791BC99CAA2C}"/>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974C7A4E-8F3F-1948-9834-53B02456DDD3}"/>
              </a:ext>
            </a:extLst>
          </p:cNvPr>
          <p:cNvSpPr>
            <a:spLocks noGrp="1"/>
          </p:cNvSpPr>
          <p:nvPr>
            <p:ph type="sldNum" sz="quarter" idx="12"/>
          </p:nvPr>
        </p:nvSpPr>
        <p:spPr/>
        <p:txBody>
          <a:bodyPr/>
          <a:lstStyle/>
          <a:p>
            <a:fld id="{A49FEDE7-8061-9B4D-88A1-7EA83A94C31B}" type="slidenum">
              <a:rPr lang="x-none" smtClean="0"/>
              <a:t>‹nº›</a:t>
            </a:fld>
            <a:endParaRPr lang="x-none"/>
          </a:p>
        </p:txBody>
      </p:sp>
    </p:spTree>
    <p:extLst>
      <p:ext uri="{BB962C8B-B14F-4D97-AF65-F5344CB8AC3E}">
        <p14:creationId xmlns:p14="http://schemas.microsoft.com/office/powerpoint/2010/main" val="3452616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CEA306-E8A0-6E46-98A5-5EBC53D04E49}"/>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444BBE89-CE52-9A43-A1CD-94B7EAC2B3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0E9ADE00-9568-1B48-AC35-40BE2CFC0BEA}"/>
              </a:ext>
            </a:extLst>
          </p:cNvPr>
          <p:cNvSpPr>
            <a:spLocks noGrp="1"/>
          </p:cNvSpPr>
          <p:nvPr>
            <p:ph type="dt" sz="half" idx="10"/>
          </p:nvPr>
        </p:nvSpPr>
        <p:spPr/>
        <p:txBody>
          <a:bodyPr/>
          <a:lstStyle/>
          <a:p>
            <a:fld id="{67235F34-97E8-5643-B688-91C9FA22988C}" type="datetime1">
              <a:rPr lang="en-US" smtClean="0"/>
              <a:t>12/1/2022</a:t>
            </a:fld>
            <a:endParaRPr lang="x-none"/>
          </a:p>
        </p:txBody>
      </p:sp>
      <p:sp>
        <p:nvSpPr>
          <p:cNvPr id="5" name="Footer Placeholder 4">
            <a:extLst>
              <a:ext uri="{FF2B5EF4-FFF2-40B4-BE49-F238E27FC236}">
                <a16:creationId xmlns:a16="http://schemas.microsoft.com/office/drawing/2014/main" xmlns="" id="{8A732A25-E56F-AF42-9AED-F53632C4DC03}"/>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FD3C3453-816D-954B-914F-D9827F5E17DA}"/>
              </a:ext>
            </a:extLst>
          </p:cNvPr>
          <p:cNvSpPr>
            <a:spLocks noGrp="1"/>
          </p:cNvSpPr>
          <p:nvPr>
            <p:ph type="sldNum" sz="quarter" idx="12"/>
          </p:nvPr>
        </p:nvSpPr>
        <p:spPr/>
        <p:txBody>
          <a:bodyPr/>
          <a:lstStyle/>
          <a:p>
            <a:fld id="{A49FEDE7-8061-9B4D-88A1-7EA83A94C31B}" type="slidenum">
              <a:rPr lang="x-none" smtClean="0"/>
              <a:t>‹nº›</a:t>
            </a:fld>
            <a:endParaRPr lang="x-none"/>
          </a:p>
        </p:txBody>
      </p:sp>
    </p:spTree>
    <p:extLst>
      <p:ext uri="{BB962C8B-B14F-4D97-AF65-F5344CB8AC3E}">
        <p14:creationId xmlns:p14="http://schemas.microsoft.com/office/powerpoint/2010/main" val="2834348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FB7E60-B47C-6A44-A7A4-923BA12614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710C1A69-5D44-1C4A-BCF3-F6815A3EEB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891A92E3-C7E8-E64F-A51E-7A0944ABEBBB}"/>
              </a:ext>
            </a:extLst>
          </p:cNvPr>
          <p:cNvSpPr>
            <a:spLocks noGrp="1"/>
          </p:cNvSpPr>
          <p:nvPr>
            <p:ph type="dt" sz="half" idx="10"/>
          </p:nvPr>
        </p:nvSpPr>
        <p:spPr/>
        <p:txBody>
          <a:bodyPr/>
          <a:lstStyle/>
          <a:p>
            <a:fld id="{F2FF99D1-539A-AB40-95F1-20A11C31B9C2}" type="datetime1">
              <a:rPr lang="en-US" smtClean="0"/>
              <a:t>12/1/2022</a:t>
            </a:fld>
            <a:endParaRPr lang="x-none"/>
          </a:p>
        </p:txBody>
      </p:sp>
      <p:sp>
        <p:nvSpPr>
          <p:cNvPr id="5" name="Footer Placeholder 4">
            <a:extLst>
              <a:ext uri="{FF2B5EF4-FFF2-40B4-BE49-F238E27FC236}">
                <a16:creationId xmlns:a16="http://schemas.microsoft.com/office/drawing/2014/main" xmlns="" id="{4E3446C1-019E-CE4E-BFAA-A9AF435513E6}"/>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958D03C4-D89F-AA41-B821-D34587A6E0C7}"/>
              </a:ext>
            </a:extLst>
          </p:cNvPr>
          <p:cNvSpPr>
            <a:spLocks noGrp="1"/>
          </p:cNvSpPr>
          <p:nvPr>
            <p:ph type="sldNum" sz="quarter" idx="12"/>
          </p:nvPr>
        </p:nvSpPr>
        <p:spPr/>
        <p:txBody>
          <a:bodyPr/>
          <a:lstStyle/>
          <a:p>
            <a:fld id="{A49FEDE7-8061-9B4D-88A1-7EA83A94C31B}" type="slidenum">
              <a:rPr lang="x-none" smtClean="0"/>
              <a:t>‹nº›</a:t>
            </a:fld>
            <a:endParaRPr lang="x-none"/>
          </a:p>
        </p:txBody>
      </p:sp>
    </p:spTree>
    <p:extLst>
      <p:ext uri="{BB962C8B-B14F-4D97-AF65-F5344CB8AC3E}">
        <p14:creationId xmlns:p14="http://schemas.microsoft.com/office/powerpoint/2010/main" val="1964179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BAB5BC-9016-3D45-9547-72C1BF6EF7DA}"/>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6FB8070C-A2E8-F14D-9023-1F99A50BF0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xmlns="" id="{8238C457-F509-2442-94DD-5807E138354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xmlns="" id="{806ABCBF-8E5F-A94E-8A8F-BF412A299764}"/>
              </a:ext>
            </a:extLst>
          </p:cNvPr>
          <p:cNvSpPr>
            <a:spLocks noGrp="1"/>
          </p:cNvSpPr>
          <p:nvPr>
            <p:ph type="dt" sz="half" idx="10"/>
          </p:nvPr>
        </p:nvSpPr>
        <p:spPr/>
        <p:txBody>
          <a:bodyPr/>
          <a:lstStyle/>
          <a:p>
            <a:fld id="{F1AE73AE-BB4C-9F46-9AAF-2082F436EE82}" type="datetime1">
              <a:rPr lang="en-US" smtClean="0"/>
              <a:t>12/1/2022</a:t>
            </a:fld>
            <a:endParaRPr lang="x-none"/>
          </a:p>
        </p:txBody>
      </p:sp>
      <p:sp>
        <p:nvSpPr>
          <p:cNvPr id="6" name="Footer Placeholder 5">
            <a:extLst>
              <a:ext uri="{FF2B5EF4-FFF2-40B4-BE49-F238E27FC236}">
                <a16:creationId xmlns:a16="http://schemas.microsoft.com/office/drawing/2014/main" xmlns="" id="{AA0B4626-C681-3D43-B5BE-F389511DADED}"/>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D8D8A2FC-C8D3-F244-9F64-970979A6B0EC}"/>
              </a:ext>
            </a:extLst>
          </p:cNvPr>
          <p:cNvSpPr>
            <a:spLocks noGrp="1"/>
          </p:cNvSpPr>
          <p:nvPr>
            <p:ph type="sldNum" sz="quarter" idx="12"/>
          </p:nvPr>
        </p:nvSpPr>
        <p:spPr/>
        <p:txBody>
          <a:bodyPr/>
          <a:lstStyle/>
          <a:p>
            <a:fld id="{A49FEDE7-8061-9B4D-88A1-7EA83A94C31B}" type="slidenum">
              <a:rPr lang="x-none" smtClean="0"/>
              <a:t>‹nº›</a:t>
            </a:fld>
            <a:endParaRPr lang="x-none"/>
          </a:p>
        </p:txBody>
      </p:sp>
    </p:spTree>
    <p:extLst>
      <p:ext uri="{BB962C8B-B14F-4D97-AF65-F5344CB8AC3E}">
        <p14:creationId xmlns:p14="http://schemas.microsoft.com/office/powerpoint/2010/main" val="2367039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434E86-3A6C-C54B-B09B-BF6E20D2C368}"/>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A92C87BF-7195-D147-A93B-1C624D1640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879DA5A-5647-0447-92CF-8D3AAC94FA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xmlns="" id="{98E97727-395C-634B-9D65-B848AD911A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1827CA8E-8E04-1F40-93C2-14E18EF6A7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xmlns="" id="{663E6C74-5F1D-F441-A9B1-9918AF355FEE}"/>
              </a:ext>
            </a:extLst>
          </p:cNvPr>
          <p:cNvSpPr>
            <a:spLocks noGrp="1"/>
          </p:cNvSpPr>
          <p:nvPr>
            <p:ph type="dt" sz="half" idx="10"/>
          </p:nvPr>
        </p:nvSpPr>
        <p:spPr/>
        <p:txBody>
          <a:bodyPr/>
          <a:lstStyle/>
          <a:p>
            <a:fld id="{5DD2A74B-8A85-4B4F-B70B-68B14A06F309}" type="datetime1">
              <a:rPr lang="en-US" smtClean="0"/>
              <a:t>12/1/2022</a:t>
            </a:fld>
            <a:endParaRPr lang="x-none"/>
          </a:p>
        </p:txBody>
      </p:sp>
      <p:sp>
        <p:nvSpPr>
          <p:cNvPr id="8" name="Footer Placeholder 7">
            <a:extLst>
              <a:ext uri="{FF2B5EF4-FFF2-40B4-BE49-F238E27FC236}">
                <a16:creationId xmlns:a16="http://schemas.microsoft.com/office/drawing/2014/main" xmlns="" id="{209EFF62-DEEE-724C-961B-71B4FD266B81}"/>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xmlns="" id="{C1A10A5F-7BF0-D34E-B035-8F889E4A406E}"/>
              </a:ext>
            </a:extLst>
          </p:cNvPr>
          <p:cNvSpPr>
            <a:spLocks noGrp="1"/>
          </p:cNvSpPr>
          <p:nvPr>
            <p:ph type="sldNum" sz="quarter" idx="12"/>
          </p:nvPr>
        </p:nvSpPr>
        <p:spPr/>
        <p:txBody>
          <a:bodyPr/>
          <a:lstStyle/>
          <a:p>
            <a:fld id="{A49FEDE7-8061-9B4D-88A1-7EA83A94C31B}" type="slidenum">
              <a:rPr lang="x-none" smtClean="0"/>
              <a:t>‹nº›</a:t>
            </a:fld>
            <a:endParaRPr lang="x-none"/>
          </a:p>
        </p:txBody>
      </p:sp>
    </p:spTree>
    <p:extLst>
      <p:ext uri="{BB962C8B-B14F-4D97-AF65-F5344CB8AC3E}">
        <p14:creationId xmlns:p14="http://schemas.microsoft.com/office/powerpoint/2010/main" val="4024321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05C917-8E66-DA46-87AD-0D4FE4FBD335}"/>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xmlns="" id="{9EF16F3C-2804-544F-93A2-AFF36EBB4FCC}"/>
              </a:ext>
            </a:extLst>
          </p:cNvPr>
          <p:cNvSpPr>
            <a:spLocks noGrp="1"/>
          </p:cNvSpPr>
          <p:nvPr>
            <p:ph type="dt" sz="half" idx="10"/>
          </p:nvPr>
        </p:nvSpPr>
        <p:spPr/>
        <p:txBody>
          <a:bodyPr/>
          <a:lstStyle/>
          <a:p>
            <a:fld id="{D45A839F-6EFE-AB47-9AC5-4AD38FED0C34}" type="datetime1">
              <a:rPr lang="en-US" smtClean="0"/>
              <a:t>12/1/2022</a:t>
            </a:fld>
            <a:endParaRPr lang="x-none"/>
          </a:p>
        </p:txBody>
      </p:sp>
      <p:sp>
        <p:nvSpPr>
          <p:cNvPr id="4" name="Footer Placeholder 3">
            <a:extLst>
              <a:ext uri="{FF2B5EF4-FFF2-40B4-BE49-F238E27FC236}">
                <a16:creationId xmlns:a16="http://schemas.microsoft.com/office/drawing/2014/main" xmlns="" id="{DF51ED7C-B9BF-384A-AE8E-FCB71492EFED}"/>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xmlns="" id="{7DA27A65-C328-9747-9354-5DE747C5269C}"/>
              </a:ext>
            </a:extLst>
          </p:cNvPr>
          <p:cNvSpPr>
            <a:spLocks noGrp="1"/>
          </p:cNvSpPr>
          <p:nvPr>
            <p:ph type="sldNum" sz="quarter" idx="12"/>
          </p:nvPr>
        </p:nvSpPr>
        <p:spPr/>
        <p:txBody>
          <a:bodyPr/>
          <a:lstStyle/>
          <a:p>
            <a:fld id="{A49FEDE7-8061-9B4D-88A1-7EA83A94C31B}" type="slidenum">
              <a:rPr lang="x-none" smtClean="0"/>
              <a:t>‹nº›</a:t>
            </a:fld>
            <a:endParaRPr lang="x-none"/>
          </a:p>
        </p:txBody>
      </p:sp>
    </p:spTree>
    <p:extLst>
      <p:ext uri="{BB962C8B-B14F-4D97-AF65-F5344CB8AC3E}">
        <p14:creationId xmlns:p14="http://schemas.microsoft.com/office/powerpoint/2010/main" val="2778047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6124F51-B099-2540-B1F5-841C439AF9D9}"/>
              </a:ext>
            </a:extLst>
          </p:cNvPr>
          <p:cNvSpPr>
            <a:spLocks noGrp="1"/>
          </p:cNvSpPr>
          <p:nvPr>
            <p:ph type="dt" sz="half" idx="10"/>
          </p:nvPr>
        </p:nvSpPr>
        <p:spPr/>
        <p:txBody>
          <a:bodyPr/>
          <a:lstStyle/>
          <a:p>
            <a:fld id="{CB1B7828-FD00-F946-878D-BEAEBF955820}" type="datetime1">
              <a:rPr lang="en-US" smtClean="0"/>
              <a:t>12/1/2022</a:t>
            </a:fld>
            <a:endParaRPr lang="x-none"/>
          </a:p>
        </p:txBody>
      </p:sp>
      <p:sp>
        <p:nvSpPr>
          <p:cNvPr id="3" name="Footer Placeholder 2">
            <a:extLst>
              <a:ext uri="{FF2B5EF4-FFF2-40B4-BE49-F238E27FC236}">
                <a16:creationId xmlns:a16="http://schemas.microsoft.com/office/drawing/2014/main" xmlns="" id="{0ABAB8C5-D0A9-2641-B5D1-1D5EAF60CC0F}"/>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xmlns="" id="{C89179B9-10E4-8441-B2EF-62F864569CDF}"/>
              </a:ext>
            </a:extLst>
          </p:cNvPr>
          <p:cNvSpPr>
            <a:spLocks noGrp="1"/>
          </p:cNvSpPr>
          <p:nvPr>
            <p:ph type="sldNum" sz="quarter" idx="12"/>
          </p:nvPr>
        </p:nvSpPr>
        <p:spPr/>
        <p:txBody>
          <a:bodyPr/>
          <a:lstStyle/>
          <a:p>
            <a:fld id="{A49FEDE7-8061-9B4D-88A1-7EA83A94C31B}" type="slidenum">
              <a:rPr lang="x-none" smtClean="0"/>
              <a:t>‹nº›</a:t>
            </a:fld>
            <a:endParaRPr lang="x-none"/>
          </a:p>
        </p:txBody>
      </p:sp>
    </p:spTree>
    <p:extLst>
      <p:ext uri="{BB962C8B-B14F-4D97-AF65-F5344CB8AC3E}">
        <p14:creationId xmlns:p14="http://schemas.microsoft.com/office/powerpoint/2010/main" val="1398822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B9AA05-E0BE-8447-819C-2B901F15DA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3CF21126-0100-4047-A9CE-705FCF5EE4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xmlns="" id="{0AB8D933-AF40-5A4E-8336-57DD2EB147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29AD089-2996-E346-8C1D-71682D63D2E8}"/>
              </a:ext>
            </a:extLst>
          </p:cNvPr>
          <p:cNvSpPr>
            <a:spLocks noGrp="1"/>
          </p:cNvSpPr>
          <p:nvPr>
            <p:ph type="dt" sz="half" idx="10"/>
          </p:nvPr>
        </p:nvSpPr>
        <p:spPr/>
        <p:txBody>
          <a:bodyPr/>
          <a:lstStyle/>
          <a:p>
            <a:fld id="{BBE087C5-DD79-EA48-8FE7-AD13A5A04D5E}" type="datetime1">
              <a:rPr lang="en-US" smtClean="0"/>
              <a:t>12/1/2022</a:t>
            </a:fld>
            <a:endParaRPr lang="x-none"/>
          </a:p>
        </p:txBody>
      </p:sp>
      <p:sp>
        <p:nvSpPr>
          <p:cNvPr id="6" name="Footer Placeholder 5">
            <a:extLst>
              <a:ext uri="{FF2B5EF4-FFF2-40B4-BE49-F238E27FC236}">
                <a16:creationId xmlns:a16="http://schemas.microsoft.com/office/drawing/2014/main" xmlns="" id="{B72C6E69-B142-1243-89F8-CD508324FC7E}"/>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AC7970FB-6E61-684F-8886-DB1F30150432}"/>
              </a:ext>
            </a:extLst>
          </p:cNvPr>
          <p:cNvSpPr>
            <a:spLocks noGrp="1"/>
          </p:cNvSpPr>
          <p:nvPr>
            <p:ph type="sldNum" sz="quarter" idx="12"/>
          </p:nvPr>
        </p:nvSpPr>
        <p:spPr/>
        <p:txBody>
          <a:bodyPr/>
          <a:lstStyle/>
          <a:p>
            <a:fld id="{A49FEDE7-8061-9B4D-88A1-7EA83A94C31B}" type="slidenum">
              <a:rPr lang="x-none" smtClean="0"/>
              <a:t>‹nº›</a:t>
            </a:fld>
            <a:endParaRPr lang="x-none"/>
          </a:p>
        </p:txBody>
      </p:sp>
    </p:spTree>
    <p:extLst>
      <p:ext uri="{BB962C8B-B14F-4D97-AF65-F5344CB8AC3E}">
        <p14:creationId xmlns:p14="http://schemas.microsoft.com/office/powerpoint/2010/main" val="1816793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43F32D-D4B0-484E-B628-1DC55366C9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xmlns="" id="{22445EC6-3D67-FF4D-A80C-8A98978AE1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xmlns="" id="{004CA7B1-529B-E54D-8974-0AAB1C28B4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FB30F5F-5C6A-A041-808D-0A335F5923A7}"/>
              </a:ext>
            </a:extLst>
          </p:cNvPr>
          <p:cNvSpPr>
            <a:spLocks noGrp="1"/>
          </p:cNvSpPr>
          <p:nvPr>
            <p:ph type="dt" sz="half" idx="10"/>
          </p:nvPr>
        </p:nvSpPr>
        <p:spPr/>
        <p:txBody>
          <a:bodyPr/>
          <a:lstStyle/>
          <a:p>
            <a:fld id="{1269D0AC-F57A-844E-95B5-0EDB5CF55EE8}" type="datetime1">
              <a:rPr lang="en-US" smtClean="0"/>
              <a:t>12/1/2022</a:t>
            </a:fld>
            <a:endParaRPr lang="x-none"/>
          </a:p>
        </p:txBody>
      </p:sp>
      <p:sp>
        <p:nvSpPr>
          <p:cNvPr id="6" name="Footer Placeholder 5">
            <a:extLst>
              <a:ext uri="{FF2B5EF4-FFF2-40B4-BE49-F238E27FC236}">
                <a16:creationId xmlns:a16="http://schemas.microsoft.com/office/drawing/2014/main" xmlns="" id="{071704A5-CF76-9F42-946A-611430647A72}"/>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0C7F2FC2-9EDD-6141-8CBD-154CE102E1D4}"/>
              </a:ext>
            </a:extLst>
          </p:cNvPr>
          <p:cNvSpPr>
            <a:spLocks noGrp="1"/>
          </p:cNvSpPr>
          <p:nvPr>
            <p:ph type="sldNum" sz="quarter" idx="12"/>
          </p:nvPr>
        </p:nvSpPr>
        <p:spPr/>
        <p:txBody>
          <a:bodyPr/>
          <a:lstStyle/>
          <a:p>
            <a:fld id="{A49FEDE7-8061-9B4D-88A1-7EA83A94C31B}" type="slidenum">
              <a:rPr lang="x-none" smtClean="0"/>
              <a:t>‹nº›</a:t>
            </a:fld>
            <a:endParaRPr lang="x-none"/>
          </a:p>
        </p:txBody>
      </p:sp>
    </p:spTree>
    <p:extLst>
      <p:ext uri="{BB962C8B-B14F-4D97-AF65-F5344CB8AC3E}">
        <p14:creationId xmlns:p14="http://schemas.microsoft.com/office/powerpoint/2010/main" val="3269268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E766240-0D24-CB47-BA65-BD2D1054BD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86156FCB-3A1A-DB40-A5E3-7304EE4B69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D5D0FDEF-F205-F14A-942F-B36FC972BE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9EE0EC-7D84-1F48-BB7E-44B409B41706}" type="datetime1">
              <a:rPr lang="en-US" smtClean="0"/>
              <a:t>12/1/2022</a:t>
            </a:fld>
            <a:endParaRPr lang="x-none"/>
          </a:p>
        </p:txBody>
      </p:sp>
      <p:sp>
        <p:nvSpPr>
          <p:cNvPr id="5" name="Footer Placeholder 4">
            <a:extLst>
              <a:ext uri="{FF2B5EF4-FFF2-40B4-BE49-F238E27FC236}">
                <a16:creationId xmlns:a16="http://schemas.microsoft.com/office/drawing/2014/main" xmlns="" id="{C5ADBDFC-38D0-E74E-92BD-28AC6110F0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xmlns="" id="{F3FE4F6D-7E08-2040-A059-38E1E2646A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FEDE7-8061-9B4D-88A1-7EA83A94C31B}" type="slidenum">
              <a:rPr lang="x-none" smtClean="0"/>
              <a:t>‹nº›</a:t>
            </a:fld>
            <a:endParaRPr lang="x-none"/>
          </a:p>
        </p:txBody>
      </p:sp>
    </p:spTree>
    <p:extLst>
      <p:ext uri="{BB962C8B-B14F-4D97-AF65-F5344CB8AC3E}">
        <p14:creationId xmlns:p14="http://schemas.microsoft.com/office/powerpoint/2010/main" val="892706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9.jpeg"/><Relationship Id="rId7"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40.jpg"/><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34.pn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35.png"/><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36.png"/><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37.pn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38.png"/><Relationship Id="rId4" Type="http://schemas.openxmlformats.org/officeDocument/2006/relationships/image" Target="../media/image49.png"/></Relationships>
</file>

<file path=ppt/slides/_rels/slide18.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38.png"/><Relationship Id="rId3" Type="http://schemas.openxmlformats.org/officeDocument/2006/relationships/image" Target="../media/image19.jpeg"/><Relationship Id="rId7" Type="http://schemas.openxmlformats.org/officeDocument/2006/relationships/image" Target="../media/image35.png"/><Relationship Id="rId12"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37.png"/><Relationship Id="rId5" Type="http://schemas.openxmlformats.org/officeDocument/2006/relationships/image" Target="../media/image34.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3.jpeg"/><Relationship Id="rId7" Type="http://schemas.openxmlformats.org/officeDocument/2006/relationships/image" Target="../media/image57.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eg"/><Relationship Id="rId10" Type="http://schemas.openxmlformats.org/officeDocument/2006/relationships/image" Target="../media/image60.jpeg"/><Relationship Id="rId4" Type="http://schemas.openxmlformats.org/officeDocument/2006/relationships/image" Target="../media/image39.png"/><Relationship Id="rId9" Type="http://schemas.openxmlformats.org/officeDocument/2006/relationships/image" Target="../media/image59.jpeg"/></Relationships>
</file>

<file path=ppt/slides/_rels/slide22.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38.png"/><Relationship Id="rId3" Type="http://schemas.openxmlformats.org/officeDocument/2006/relationships/image" Target="../media/image19.jpeg"/><Relationship Id="rId7" Type="http://schemas.openxmlformats.org/officeDocument/2006/relationships/image" Target="../media/image35.png"/><Relationship Id="rId12"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37.png"/><Relationship Id="rId5" Type="http://schemas.openxmlformats.org/officeDocument/2006/relationships/image" Target="../media/image34.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jpeg"/><Relationship Id="rId3" Type="http://schemas.openxmlformats.org/officeDocument/2006/relationships/image" Target="../media/image3.jpeg"/><Relationship Id="rId7" Type="http://schemas.openxmlformats.org/officeDocument/2006/relationships/image" Target="../media/image24.jpeg"/><Relationship Id="rId12"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with medium confidence">
            <a:extLst>
              <a:ext uri="{FF2B5EF4-FFF2-40B4-BE49-F238E27FC236}">
                <a16:creationId xmlns:a16="http://schemas.microsoft.com/office/drawing/2014/main" xmlns="" id="{43BCDF26-32FC-6A49-B104-566E8F6B161D}"/>
              </a:ext>
            </a:extLst>
          </p:cNvPr>
          <p:cNvPicPr>
            <a:picLocks noChangeAspect="1"/>
          </p:cNvPicPr>
          <p:nvPr/>
        </p:nvPicPr>
        <p:blipFill>
          <a:blip r:embed="rId2"/>
          <a:stretch>
            <a:fillRect/>
          </a:stretch>
        </p:blipFill>
        <p:spPr>
          <a:xfrm>
            <a:off x="0" y="0"/>
            <a:ext cx="12192000" cy="6858000"/>
          </a:xfrm>
          <a:prstGeom prst="rect">
            <a:avLst/>
          </a:prstGeom>
        </p:spPr>
      </p:pic>
      <p:sp>
        <p:nvSpPr>
          <p:cNvPr id="2" name="Slide Number Placeholder 1">
            <a:extLst>
              <a:ext uri="{FF2B5EF4-FFF2-40B4-BE49-F238E27FC236}">
                <a16:creationId xmlns:a16="http://schemas.microsoft.com/office/drawing/2014/main" xmlns="" id="{A223CC9A-E880-0A5F-996A-F58708C0D5BB}"/>
              </a:ext>
            </a:extLst>
          </p:cNvPr>
          <p:cNvSpPr>
            <a:spLocks noGrp="1"/>
          </p:cNvSpPr>
          <p:nvPr>
            <p:ph type="sldNum" sz="quarter" idx="12"/>
          </p:nvPr>
        </p:nvSpPr>
        <p:spPr/>
        <p:txBody>
          <a:bodyPr/>
          <a:lstStyle/>
          <a:p>
            <a:fld id="{A49FEDE7-8061-9B4D-88A1-7EA83A94C31B}" type="slidenum">
              <a:rPr lang="pt-BR" smtClean="0"/>
              <a:t>1</a:t>
            </a:fld>
            <a:endParaRPr lang="pt-BR"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0247" y="529516"/>
            <a:ext cx="2627055"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4665" y="5269728"/>
            <a:ext cx="7446692" cy="1327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aixaDeTexto 5"/>
          <p:cNvSpPr txBox="1"/>
          <p:nvPr/>
        </p:nvSpPr>
        <p:spPr>
          <a:xfrm>
            <a:off x="2486148" y="5157192"/>
            <a:ext cx="6988580" cy="1261884"/>
          </a:xfrm>
          <a:prstGeom prst="rect">
            <a:avLst/>
          </a:prstGeom>
          <a:noFill/>
        </p:spPr>
        <p:txBody>
          <a:bodyPr wrap="none" rtlCol="0">
            <a:spAutoFit/>
          </a:bodyPr>
          <a:lstStyle/>
          <a:p>
            <a:pPr marL="158750" indent="0" algn="ctr">
              <a:buNone/>
            </a:pPr>
            <a:r>
              <a:rPr lang="pt-BR" sz="4800" b="1" dirty="0"/>
              <a:t>Desafio de Design </a:t>
            </a:r>
            <a:r>
              <a:rPr lang="pt-BR" sz="4800" b="1" dirty="0" smtClean="0"/>
              <a:t>Circular</a:t>
            </a:r>
          </a:p>
          <a:p>
            <a:pPr marL="158750" indent="0" algn="ctr">
              <a:buNone/>
            </a:pPr>
            <a:r>
              <a:rPr lang="pt-BR" sz="2800" smtClean="0"/>
              <a:t> </a:t>
            </a:r>
            <a:r>
              <a:rPr lang="pt-BR" sz="2800" smtClean="0"/>
              <a:t> Aula </a:t>
            </a:r>
            <a:r>
              <a:rPr lang="pt-BR" sz="2800" dirty="0"/>
              <a:t>Avançada de Nível 4</a:t>
            </a:r>
          </a:p>
        </p:txBody>
      </p:sp>
      <p:sp>
        <p:nvSpPr>
          <p:cNvPr id="5" name="CaixaDeTexto 4"/>
          <p:cNvSpPr txBox="1"/>
          <p:nvPr/>
        </p:nvSpPr>
        <p:spPr>
          <a:xfrm>
            <a:off x="1570247" y="529516"/>
            <a:ext cx="2280496" cy="523220"/>
          </a:xfrm>
          <a:prstGeom prst="rect">
            <a:avLst/>
          </a:prstGeom>
          <a:noFill/>
        </p:spPr>
        <p:txBody>
          <a:bodyPr wrap="none" rtlCol="0">
            <a:spAutoFit/>
          </a:bodyPr>
          <a:lstStyle/>
          <a:p>
            <a:r>
              <a:rPr lang="pt-BR" sz="2800" b="1" dirty="0" smtClean="0">
                <a:latin typeface="+mj-lt"/>
              </a:rPr>
              <a:t>TORNE-SE UM </a:t>
            </a:r>
            <a:endParaRPr lang="pt-BR" sz="2800" b="1" dirty="0">
              <a:latin typeface="+mj-lt"/>
            </a:endParaRPr>
          </a:p>
        </p:txBody>
      </p:sp>
    </p:spTree>
    <p:extLst>
      <p:ext uri="{BB962C8B-B14F-4D97-AF65-F5344CB8AC3E}">
        <p14:creationId xmlns:p14="http://schemas.microsoft.com/office/powerpoint/2010/main" val="650717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people&#10;&#10;Description automatically generated">
            <a:extLst>
              <a:ext uri="{FF2B5EF4-FFF2-40B4-BE49-F238E27FC236}">
                <a16:creationId xmlns:a16="http://schemas.microsoft.com/office/drawing/2014/main" xmlns="" id="{22832E7C-7327-5545-B860-F8D37FA81FD2}"/>
              </a:ext>
            </a:extLst>
          </p:cNvPr>
          <p:cNvPicPr>
            <a:picLocks noChangeAspect="1"/>
          </p:cNvPicPr>
          <p:nvPr/>
        </p:nvPicPr>
        <p:blipFill>
          <a:blip r:embed="rId3"/>
          <a:stretch>
            <a:fillRect/>
          </a:stretch>
        </p:blipFill>
        <p:spPr>
          <a:xfrm>
            <a:off x="-9190" y="0"/>
            <a:ext cx="12192000" cy="6858000"/>
          </a:xfrm>
          <a:prstGeom prst="rect">
            <a:avLst/>
          </a:prstGeom>
        </p:spPr>
      </p:pic>
      <p:sp>
        <p:nvSpPr>
          <p:cNvPr id="8" name="Rounded Rectangle 7">
            <a:extLst>
              <a:ext uri="{FF2B5EF4-FFF2-40B4-BE49-F238E27FC236}">
                <a16:creationId xmlns:a16="http://schemas.microsoft.com/office/drawing/2014/main" xmlns="" id="{EBAC0AD8-43C5-1148-B372-2D185F2C94CE}"/>
              </a:ext>
            </a:extLst>
          </p:cNvPr>
          <p:cNvSpPr/>
          <p:nvPr/>
        </p:nvSpPr>
        <p:spPr>
          <a:xfrm>
            <a:off x="1327355" y="376727"/>
            <a:ext cx="9495565"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ounded Rectangle 4">
            <a:extLst>
              <a:ext uri="{FF2B5EF4-FFF2-40B4-BE49-F238E27FC236}">
                <a16:creationId xmlns:a16="http://schemas.microsoft.com/office/drawing/2014/main" xmlns="" id="{517CDCA7-F9B9-DE49-983B-CA1A74A43676}"/>
              </a:ext>
            </a:extLst>
          </p:cNvPr>
          <p:cNvSpPr/>
          <p:nvPr/>
        </p:nvSpPr>
        <p:spPr>
          <a:xfrm>
            <a:off x="1327355" y="268571"/>
            <a:ext cx="9495565" cy="735320"/>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TextBox 6">
            <a:extLst>
              <a:ext uri="{FF2B5EF4-FFF2-40B4-BE49-F238E27FC236}">
                <a16:creationId xmlns:a16="http://schemas.microsoft.com/office/drawing/2014/main" xmlns="" id="{7F2DC31B-3F06-B645-8973-D2EA489DF8AB}"/>
              </a:ext>
            </a:extLst>
          </p:cNvPr>
          <p:cNvSpPr txBox="1"/>
          <p:nvPr/>
        </p:nvSpPr>
        <p:spPr>
          <a:xfrm>
            <a:off x="1416759" y="293855"/>
            <a:ext cx="9495565" cy="646331"/>
          </a:xfrm>
          <a:prstGeom prst="rect">
            <a:avLst/>
          </a:prstGeom>
          <a:noFill/>
        </p:spPr>
        <p:txBody>
          <a:bodyPr wrap="square" rtlCol="0">
            <a:spAutoFit/>
          </a:bodyPr>
          <a:lstStyle/>
          <a:p>
            <a:pPr algn="ctr"/>
            <a:r>
              <a:rPr lang="pt-BR" sz="3600" b="1" dirty="0" smtClean="0">
                <a:solidFill>
                  <a:schemeClr val="bg1"/>
                </a:solidFill>
              </a:rPr>
              <a:t>Emocional vs Funcional </a:t>
            </a:r>
            <a:endParaRPr lang="pt-BR" sz="3600" b="1" dirty="0">
              <a:solidFill>
                <a:schemeClr val="bg1"/>
              </a:solidFill>
            </a:endParaRPr>
          </a:p>
        </p:txBody>
      </p:sp>
      <p:pic>
        <p:nvPicPr>
          <p:cNvPr id="11" name="Picture 10" descr="A person holding a heart&#10;&#10;Description automatically generated with low confidence">
            <a:extLst>
              <a:ext uri="{FF2B5EF4-FFF2-40B4-BE49-F238E27FC236}">
                <a16:creationId xmlns:a16="http://schemas.microsoft.com/office/drawing/2014/main" xmlns="" id="{1E6484AA-DDB5-424D-B594-855C8A59CA35}"/>
              </a:ext>
            </a:extLst>
          </p:cNvPr>
          <p:cNvPicPr>
            <a:picLocks noChangeAspect="1"/>
          </p:cNvPicPr>
          <p:nvPr/>
        </p:nvPicPr>
        <p:blipFill rotWithShape="1">
          <a:blip r:embed="rId4"/>
          <a:srcRect r="-37" b="33"/>
          <a:stretch/>
        </p:blipFill>
        <p:spPr>
          <a:xfrm>
            <a:off x="3310241" y="1297746"/>
            <a:ext cx="2275963" cy="4583030"/>
          </a:xfrm>
          <a:prstGeom prst="rect">
            <a:avLst/>
          </a:prstGeom>
        </p:spPr>
      </p:pic>
      <p:pic>
        <p:nvPicPr>
          <p:cNvPr id="15" name="Picture 14" descr="A picture containing vector graphics, silhouette, light&#10;&#10;Description automatically generated">
            <a:extLst>
              <a:ext uri="{FF2B5EF4-FFF2-40B4-BE49-F238E27FC236}">
                <a16:creationId xmlns:a16="http://schemas.microsoft.com/office/drawing/2014/main" xmlns="" id="{1115DDA2-5935-7C42-BFE5-0E02F5B3ED3E}"/>
              </a:ext>
            </a:extLst>
          </p:cNvPr>
          <p:cNvPicPr>
            <a:picLocks noChangeAspect="1"/>
          </p:cNvPicPr>
          <p:nvPr/>
        </p:nvPicPr>
        <p:blipFill rotWithShape="1">
          <a:blip r:embed="rId5"/>
          <a:srcRect r="-11" b="-37"/>
          <a:stretch/>
        </p:blipFill>
        <p:spPr>
          <a:xfrm>
            <a:off x="5355099" y="1968628"/>
            <a:ext cx="3111370" cy="4049307"/>
          </a:xfrm>
          <a:prstGeom prst="rect">
            <a:avLst/>
          </a:prstGeom>
        </p:spPr>
      </p:pic>
      <p:sp>
        <p:nvSpPr>
          <p:cNvPr id="19" name="TextBox 18">
            <a:extLst>
              <a:ext uri="{FF2B5EF4-FFF2-40B4-BE49-F238E27FC236}">
                <a16:creationId xmlns:a16="http://schemas.microsoft.com/office/drawing/2014/main" xmlns="" id="{21B44E74-4C73-4442-AAD5-0CA6F0554DDF}"/>
              </a:ext>
            </a:extLst>
          </p:cNvPr>
          <p:cNvSpPr txBox="1"/>
          <p:nvPr/>
        </p:nvSpPr>
        <p:spPr>
          <a:xfrm>
            <a:off x="318012" y="2522273"/>
            <a:ext cx="2543226" cy="2800767"/>
          </a:xfrm>
          <a:prstGeom prst="rect">
            <a:avLst/>
          </a:prstGeom>
          <a:noFill/>
        </p:spPr>
        <p:txBody>
          <a:bodyPr wrap="square" rtlCol="0">
            <a:spAutoFit/>
          </a:bodyPr>
          <a:lstStyle/>
          <a:p>
            <a:r>
              <a:rPr lang="pt-BR" sz="2200" b="1" dirty="0" smtClean="0">
                <a:solidFill>
                  <a:srgbClr val="29C7F7"/>
                </a:solidFill>
              </a:rPr>
              <a:t>Os benefícios emocionais </a:t>
            </a:r>
            <a:r>
              <a:rPr lang="pt-BR" sz="2200" dirty="0" smtClean="0"/>
              <a:t>proporcionam aos clientes um sentimento positivo quando compram ou usam uma determinada marca. </a:t>
            </a:r>
            <a:endParaRPr lang="pt-BR" sz="2200" dirty="0"/>
          </a:p>
        </p:txBody>
      </p:sp>
      <p:sp>
        <p:nvSpPr>
          <p:cNvPr id="22" name="Rounded Rectangle 21">
            <a:extLst>
              <a:ext uri="{FF2B5EF4-FFF2-40B4-BE49-F238E27FC236}">
                <a16:creationId xmlns:a16="http://schemas.microsoft.com/office/drawing/2014/main" xmlns="" id="{D1E6231F-7178-584D-951B-A9C6049441AB}"/>
              </a:ext>
            </a:extLst>
          </p:cNvPr>
          <p:cNvSpPr/>
          <p:nvPr/>
        </p:nvSpPr>
        <p:spPr>
          <a:xfrm>
            <a:off x="239151" y="2524836"/>
            <a:ext cx="2608439" cy="2831593"/>
          </a:xfrm>
          <a:prstGeom prst="roundRect">
            <a:avLst/>
          </a:prstGeom>
          <a:noFill/>
          <a:ln w="31750">
            <a:solidFill>
              <a:srgbClr val="29C7F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3" name="TextBox 22">
            <a:extLst>
              <a:ext uri="{FF2B5EF4-FFF2-40B4-BE49-F238E27FC236}">
                <a16:creationId xmlns:a16="http://schemas.microsoft.com/office/drawing/2014/main" xmlns="" id="{DCFDDCA2-AF12-9345-BE5A-395021FEA485}"/>
              </a:ext>
            </a:extLst>
          </p:cNvPr>
          <p:cNvSpPr txBox="1"/>
          <p:nvPr/>
        </p:nvSpPr>
        <p:spPr>
          <a:xfrm>
            <a:off x="8746752" y="1876624"/>
            <a:ext cx="2473330" cy="3016210"/>
          </a:xfrm>
          <a:prstGeom prst="rect">
            <a:avLst/>
          </a:prstGeom>
          <a:noFill/>
        </p:spPr>
        <p:txBody>
          <a:bodyPr wrap="square" rtlCol="0">
            <a:spAutoFit/>
          </a:bodyPr>
          <a:lstStyle/>
          <a:p>
            <a:r>
              <a:rPr lang="pt-BR" sz="2200" b="1" dirty="0" smtClean="0">
                <a:solidFill>
                  <a:srgbClr val="4ABE98"/>
                </a:solidFill>
              </a:rPr>
              <a:t>Os benefícios funcionais </a:t>
            </a:r>
            <a:r>
              <a:rPr lang="pt-BR" sz="2200" dirty="0" smtClean="0"/>
              <a:t>são baseados em um atributo de produto que fornece ao cliente utilidade funcional.</a:t>
            </a:r>
          </a:p>
          <a:p>
            <a:endParaRPr lang="pt-BR" dirty="0" smtClean="0"/>
          </a:p>
          <a:p>
            <a:endParaRPr lang="pt-BR" dirty="0"/>
          </a:p>
        </p:txBody>
      </p:sp>
      <p:sp>
        <p:nvSpPr>
          <p:cNvPr id="25" name="Rounded Rectangle 24">
            <a:extLst>
              <a:ext uri="{FF2B5EF4-FFF2-40B4-BE49-F238E27FC236}">
                <a16:creationId xmlns:a16="http://schemas.microsoft.com/office/drawing/2014/main" xmlns="" id="{FFE68ECA-745C-5E40-874C-9A92C64280E0}"/>
              </a:ext>
            </a:extLst>
          </p:cNvPr>
          <p:cNvSpPr/>
          <p:nvPr/>
        </p:nvSpPr>
        <p:spPr>
          <a:xfrm>
            <a:off x="8567225" y="1853044"/>
            <a:ext cx="2708709" cy="2578280"/>
          </a:xfrm>
          <a:prstGeom prst="roundRect">
            <a:avLst/>
          </a:prstGeom>
          <a:noFill/>
          <a:ln w="31750">
            <a:solidFill>
              <a:srgbClr val="4ABE9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Slide Number Placeholder 1">
            <a:extLst>
              <a:ext uri="{FF2B5EF4-FFF2-40B4-BE49-F238E27FC236}">
                <a16:creationId xmlns:a16="http://schemas.microsoft.com/office/drawing/2014/main" xmlns="" id="{65C5AC52-B8E5-D229-BDB4-F551E7273D92}"/>
              </a:ext>
            </a:extLst>
          </p:cNvPr>
          <p:cNvSpPr>
            <a:spLocks noGrp="1"/>
          </p:cNvSpPr>
          <p:nvPr>
            <p:ph type="sldNum" sz="quarter" idx="12"/>
          </p:nvPr>
        </p:nvSpPr>
        <p:spPr/>
        <p:txBody>
          <a:bodyPr/>
          <a:lstStyle/>
          <a:p>
            <a:fld id="{A49FEDE7-8061-9B4D-88A1-7EA83A94C31B}" type="slidenum">
              <a:rPr lang="pt-BR" smtClean="0"/>
              <a:t>10</a:t>
            </a:fld>
            <a:endParaRPr lang="pt-BR" dirty="0"/>
          </a:p>
        </p:txBody>
      </p:sp>
    </p:spTree>
    <p:extLst>
      <p:ext uri="{BB962C8B-B14F-4D97-AF65-F5344CB8AC3E}">
        <p14:creationId xmlns:p14="http://schemas.microsoft.com/office/powerpoint/2010/main" val="40452050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text, people&#10;&#10;Description automatically generated">
            <a:extLst>
              <a:ext uri="{FF2B5EF4-FFF2-40B4-BE49-F238E27FC236}">
                <a16:creationId xmlns:a16="http://schemas.microsoft.com/office/drawing/2014/main" xmlns="" id="{D9B17D72-7C97-EA46-9365-B75FF6E2C805}"/>
              </a:ext>
            </a:extLst>
          </p:cNvPr>
          <p:cNvPicPr>
            <a:picLocks noChangeAspect="1"/>
          </p:cNvPicPr>
          <p:nvPr/>
        </p:nvPicPr>
        <p:blipFill>
          <a:blip r:embed="rId3"/>
          <a:stretch>
            <a:fillRect/>
          </a:stretch>
        </p:blipFill>
        <p:spPr>
          <a:xfrm>
            <a:off x="0" y="0"/>
            <a:ext cx="12192000" cy="6858000"/>
          </a:xfrm>
          <a:prstGeom prst="rect">
            <a:avLst/>
          </a:prstGeom>
        </p:spPr>
      </p:pic>
      <p:pic>
        <p:nvPicPr>
          <p:cNvPr id="42" name="Picture 41" descr="Icon&#10;&#10;Description automatically generated">
            <a:extLst>
              <a:ext uri="{FF2B5EF4-FFF2-40B4-BE49-F238E27FC236}">
                <a16:creationId xmlns:a16="http://schemas.microsoft.com/office/drawing/2014/main" xmlns="" id="{4CD83A5C-AD02-2E4A-BDC1-E4FA5C91E6A0}"/>
              </a:ext>
            </a:extLst>
          </p:cNvPr>
          <p:cNvPicPr>
            <a:picLocks noChangeAspect="1"/>
          </p:cNvPicPr>
          <p:nvPr/>
        </p:nvPicPr>
        <p:blipFill rotWithShape="1">
          <a:blip r:embed="rId4"/>
          <a:srcRect b="-17"/>
          <a:stretch/>
        </p:blipFill>
        <p:spPr>
          <a:xfrm>
            <a:off x="-372741" y="2395945"/>
            <a:ext cx="12895755" cy="2847180"/>
          </a:xfrm>
          <a:prstGeom prst="rect">
            <a:avLst/>
          </a:prstGeom>
        </p:spPr>
      </p:pic>
      <p:sp>
        <p:nvSpPr>
          <p:cNvPr id="13" name="Rounded Rectangle 12">
            <a:extLst>
              <a:ext uri="{FF2B5EF4-FFF2-40B4-BE49-F238E27FC236}">
                <a16:creationId xmlns:a16="http://schemas.microsoft.com/office/drawing/2014/main" xmlns="" id="{B3047212-D388-D547-A9E0-6C3ADA2B1DC8}"/>
              </a:ext>
            </a:extLst>
          </p:cNvPr>
          <p:cNvSpPr/>
          <p:nvPr/>
        </p:nvSpPr>
        <p:spPr>
          <a:xfrm>
            <a:off x="1327355" y="483407"/>
            <a:ext cx="9495565"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4" name="Rounded Rectangle 13">
            <a:extLst>
              <a:ext uri="{FF2B5EF4-FFF2-40B4-BE49-F238E27FC236}">
                <a16:creationId xmlns:a16="http://schemas.microsoft.com/office/drawing/2014/main" xmlns="" id="{ADFC350A-23A4-3F47-8FB4-584707C12239}"/>
              </a:ext>
            </a:extLst>
          </p:cNvPr>
          <p:cNvSpPr/>
          <p:nvPr/>
        </p:nvSpPr>
        <p:spPr>
          <a:xfrm>
            <a:off x="1327355" y="375251"/>
            <a:ext cx="9495565" cy="735320"/>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5" name="TextBox 14">
            <a:extLst>
              <a:ext uri="{FF2B5EF4-FFF2-40B4-BE49-F238E27FC236}">
                <a16:creationId xmlns:a16="http://schemas.microsoft.com/office/drawing/2014/main" xmlns="" id="{986DDCA8-68FD-E942-93CA-6D0EA6F42E90}"/>
              </a:ext>
            </a:extLst>
          </p:cNvPr>
          <p:cNvSpPr txBox="1"/>
          <p:nvPr/>
        </p:nvSpPr>
        <p:spPr>
          <a:xfrm>
            <a:off x="1416759" y="400535"/>
            <a:ext cx="9495565" cy="646331"/>
          </a:xfrm>
          <a:prstGeom prst="rect">
            <a:avLst/>
          </a:prstGeom>
          <a:noFill/>
        </p:spPr>
        <p:txBody>
          <a:bodyPr wrap="square" rtlCol="0">
            <a:spAutoFit/>
          </a:bodyPr>
          <a:lstStyle/>
          <a:p>
            <a:pPr algn="ctr"/>
            <a:r>
              <a:rPr lang="pt-BR" sz="3600" b="1" dirty="0" smtClean="0">
                <a:solidFill>
                  <a:schemeClr val="bg1"/>
                </a:solidFill>
              </a:rPr>
              <a:t>Design para Circularidade</a:t>
            </a:r>
            <a:endParaRPr lang="pt-BR" sz="3600" b="1" dirty="0">
              <a:solidFill>
                <a:schemeClr val="bg1"/>
              </a:solidFill>
            </a:endParaRPr>
          </a:p>
        </p:txBody>
      </p:sp>
      <p:sp>
        <p:nvSpPr>
          <p:cNvPr id="8" name="TextBox 7">
            <a:extLst>
              <a:ext uri="{FF2B5EF4-FFF2-40B4-BE49-F238E27FC236}">
                <a16:creationId xmlns:a16="http://schemas.microsoft.com/office/drawing/2014/main" xmlns="" id="{14EE9F86-BA5A-014C-9CB2-FC9354DF1B7D}"/>
              </a:ext>
            </a:extLst>
          </p:cNvPr>
          <p:cNvSpPr txBox="1"/>
          <p:nvPr/>
        </p:nvSpPr>
        <p:spPr>
          <a:xfrm>
            <a:off x="1416759" y="1257583"/>
            <a:ext cx="9495565" cy="523220"/>
          </a:xfrm>
          <a:prstGeom prst="rect">
            <a:avLst/>
          </a:prstGeom>
          <a:noFill/>
        </p:spPr>
        <p:txBody>
          <a:bodyPr wrap="square" rtlCol="0">
            <a:spAutoFit/>
          </a:bodyPr>
          <a:lstStyle/>
          <a:p>
            <a:pPr algn="ctr"/>
            <a:r>
              <a:rPr lang="pt-BR" sz="2800" b="1" dirty="0" smtClean="0">
                <a:solidFill>
                  <a:srgbClr val="4ABE98"/>
                </a:solidFill>
              </a:rPr>
              <a:t>Design Thinking</a:t>
            </a:r>
            <a:endParaRPr lang="pt-BR" sz="2800" b="1" dirty="0">
              <a:solidFill>
                <a:srgbClr val="4ABE98"/>
              </a:solidFill>
            </a:endParaRPr>
          </a:p>
        </p:txBody>
      </p:sp>
      <p:sp>
        <p:nvSpPr>
          <p:cNvPr id="17" name="TextBox 16">
            <a:extLst>
              <a:ext uri="{FF2B5EF4-FFF2-40B4-BE49-F238E27FC236}">
                <a16:creationId xmlns:a16="http://schemas.microsoft.com/office/drawing/2014/main" xmlns="" id="{3A071EE1-645C-7048-989F-8EA8CF3BC97E}"/>
              </a:ext>
            </a:extLst>
          </p:cNvPr>
          <p:cNvSpPr txBox="1"/>
          <p:nvPr/>
        </p:nvSpPr>
        <p:spPr>
          <a:xfrm>
            <a:off x="424502" y="3731167"/>
            <a:ext cx="2013304" cy="461665"/>
          </a:xfrm>
          <a:prstGeom prst="rect">
            <a:avLst/>
          </a:prstGeom>
          <a:noFill/>
        </p:spPr>
        <p:txBody>
          <a:bodyPr wrap="square" rtlCol="0">
            <a:spAutoFit/>
          </a:bodyPr>
          <a:lstStyle/>
          <a:p>
            <a:pPr algn="ctr"/>
            <a:r>
              <a:rPr lang="pt-BR" sz="2400" b="1" dirty="0" smtClean="0">
                <a:solidFill>
                  <a:schemeClr val="bg1"/>
                </a:solidFill>
              </a:rPr>
              <a:t>Empatia</a:t>
            </a:r>
            <a:endParaRPr lang="pt-BR" sz="2400" b="1" dirty="0">
              <a:solidFill>
                <a:schemeClr val="bg1"/>
              </a:solidFill>
            </a:endParaRPr>
          </a:p>
        </p:txBody>
      </p:sp>
      <p:pic>
        <p:nvPicPr>
          <p:cNvPr id="12" name="Picture 11" descr="Icon&#10;&#10;Description automatically generated">
            <a:extLst>
              <a:ext uri="{FF2B5EF4-FFF2-40B4-BE49-F238E27FC236}">
                <a16:creationId xmlns:a16="http://schemas.microsoft.com/office/drawing/2014/main" xmlns="" id="{87EE9A5F-06D8-6F4C-ABD5-0C78AD710FF1}"/>
              </a:ext>
            </a:extLst>
          </p:cNvPr>
          <p:cNvPicPr>
            <a:picLocks noChangeAspect="1"/>
          </p:cNvPicPr>
          <p:nvPr/>
        </p:nvPicPr>
        <p:blipFill>
          <a:blip r:embed="rId5"/>
          <a:stretch>
            <a:fillRect/>
          </a:stretch>
        </p:blipFill>
        <p:spPr>
          <a:xfrm>
            <a:off x="1221907" y="3168005"/>
            <a:ext cx="560090" cy="560090"/>
          </a:xfrm>
          <a:prstGeom prst="rect">
            <a:avLst/>
          </a:prstGeom>
        </p:spPr>
      </p:pic>
      <p:sp>
        <p:nvSpPr>
          <p:cNvPr id="22" name="TextBox 21">
            <a:extLst>
              <a:ext uri="{FF2B5EF4-FFF2-40B4-BE49-F238E27FC236}">
                <a16:creationId xmlns:a16="http://schemas.microsoft.com/office/drawing/2014/main" xmlns="" id="{2DFAFE16-19D3-C64D-A33F-7EF7A47FE2D1}"/>
              </a:ext>
            </a:extLst>
          </p:cNvPr>
          <p:cNvSpPr txBox="1"/>
          <p:nvPr/>
        </p:nvSpPr>
        <p:spPr>
          <a:xfrm>
            <a:off x="2784911" y="3758463"/>
            <a:ext cx="2013304" cy="461665"/>
          </a:xfrm>
          <a:prstGeom prst="rect">
            <a:avLst/>
          </a:prstGeom>
          <a:noFill/>
        </p:spPr>
        <p:txBody>
          <a:bodyPr wrap="square" rtlCol="0">
            <a:spAutoFit/>
          </a:bodyPr>
          <a:lstStyle/>
          <a:p>
            <a:pPr algn="ctr"/>
            <a:r>
              <a:rPr lang="pt-BR" sz="2400" b="1" dirty="0" smtClean="0">
                <a:solidFill>
                  <a:schemeClr val="bg1"/>
                </a:solidFill>
              </a:rPr>
              <a:t>Defina</a:t>
            </a:r>
            <a:endParaRPr lang="pt-BR" sz="2400" b="1" dirty="0">
              <a:solidFill>
                <a:schemeClr val="bg1"/>
              </a:solidFill>
            </a:endParaRPr>
          </a:p>
        </p:txBody>
      </p:sp>
      <p:sp>
        <p:nvSpPr>
          <p:cNvPr id="26" name="TextBox 25">
            <a:extLst>
              <a:ext uri="{FF2B5EF4-FFF2-40B4-BE49-F238E27FC236}">
                <a16:creationId xmlns:a16="http://schemas.microsoft.com/office/drawing/2014/main" xmlns="" id="{34FB5C04-B52B-C44C-9DFB-C6234B979FAD}"/>
              </a:ext>
            </a:extLst>
          </p:cNvPr>
          <p:cNvSpPr txBox="1"/>
          <p:nvPr/>
        </p:nvSpPr>
        <p:spPr>
          <a:xfrm>
            <a:off x="5144241" y="3731167"/>
            <a:ext cx="2013304" cy="461665"/>
          </a:xfrm>
          <a:prstGeom prst="rect">
            <a:avLst/>
          </a:prstGeom>
          <a:noFill/>
        </p:spPr>
        <p:txBody>
          <a:bodyPr wrap="square" rtlCol="0">
            <a:spAutoFit/>
          </a:bodyPr>
          <a:lstStyle/>
          <a:p>
            <a:pPr algn="ctr"/>
            <a:r>
              <a:rPr lang="pt-BR" sz="2400" b="1" dirty="0" smtClean="0">
                <a:solidFill>
                  <a:schemeClr val="bg1"/>
                </a:solidFill>
              </a:rPr>
              <a:t>Idealize</a:t>
            </a:r>
            <a:endParaRPr lang="pt-BR" sz="2400" b="1" dirty="0">
              <a:solidFill>
                <a:schemeClr val="bg1"/>
              </a:solidFill>
            </a:endParaRPr>
          </a:p>
        </p:txBody>
      </p:sp>
      <p:sp>
        <p:nvSpPr>
          <p:cNvPr id="28" name="TextBox 27">
            <a:extLst>
              <a:ext uri="{FF2B5EF4-FFF2-40B4-BE49-F238E27FC236}">
                <a16:creationId xmlns:a16="http://schemas.microsoft.com/office/drawing/2014/main" xmlns="" id="{C0253195-0304-1747-A87D-65DC3B960E57}"/>
              </a:ext>
            </a:extLst>
          </p:cNvPr>
          <p:cNvSpPr txBox="1"/>
          <p:nvPr/>
        </p:nvSpPr>
        <p:spPr>
          <a:xfrm>
            <a:off x="7450935" y="3703871"/>
            <a:ext cx="2013304" cy="461665"/>
          </a:xfrm>
          <a:prstGeom prst="rect">
            <a:avLst/>
          </a:prstGeom>
          <a:noFill/>
        </p:spPr>
        <p:txBody>
          <a:bodyPr wrap="square" rtlCol="0">
            <a:spAutoFit/>
          </a:bodyPr>
          <a:lstStyle/>
          <a:p>
            <a:pPr algn="ctr"/>
            <a:r>
              <a:rPr lang="pt-BR" sz="2400" b="1" dirty="0" smtClean="0">
                <a:solidFill>
                  <a:schemeClr val="bg1"/>
                </a:solidFill>
              </a:rPr>
              <a:t>Protótipo</a:t>
            </a:r>
            <a:endParaRPr lang="pt-BR" sz="2400" b="1" dirty="0">
              <a:solidFill>
                <a:schemeClr val="bg1"/>
              </a:solidFill>
            </a:endParaRPr>
          </a:p>
        </p:txBody>
      </p:sp>
      <p:sp>
        <p:nvSpPr>
          <p:cNvPr id="29" name="TextBox 28">
            <a:extLst>
              <a:ext uri="{FF2B5EF4-FFF2-40B4-BE49-F238E27FC236}">
                <a16:creationId xmlns:a16="http://schemas.microsoft.com/office/drawing/2014/main" xmlns="" id="{28503DCF-A218-DB42-9ABD-730198E123CD}"/>
              </a:ext>
            </a:extLst>
          </p:cNvPr>
          <p:cNvSpPr txBox="1"/>
          <p:nvPr/>
        </p:nvSpPr>
        <p:spPr>
          <a:xfrm>
            <a:off x="9775052" y="3827425"/>
            <a:ext cx="2013304" cy="461665"/>
          </a:xfrm>
          <a:prstGeom prst="rect">
            <a:avLst/>
          </a:prstGeom>
          <a:noFill/>
        </p:spPr>
        <p:txBody>
          <a:bodyPr wrap="square" rtlCol="0">
            <a:spAutoFit/>
          </a:bodyPr>
          <a:lstStyle/>
          <a:p>
            <a:pPr algn="ctr"/>
            <a:r>
              <a:rPr lang="pt-BR" sz="2400" b="1" dirty="0" smtClean="0">
                <a:solidFill>
                  <a:schemeClr val="bg1"/>
                </a:solidFill>
              </a:rPr>
              <a:t>Teste</a:t>
            </a:r>
            <a:endParaRPr lang="pt-BR" sz="2400" b="1" dirty="0">
              <a:solidFill>
                <a:schemeClr val="bg1"/>
              </a:solidFill>
            </a:endParaRPr>
          </a:p>
        </p:txBody>
      </p:sp>
      <p:pic>
        <p:nvPicPr>
          <p:cNvPr id="19" name="Picture 18">
            <a:extLst>
              <a:ext uri="{FF2B5EF4-FFF2-40B4-BE49-F238E27FC236}">
                <a16:creationId xmlns:a16="http://schemas.microsoft.com/office/drawing/2014/main" xmlns="" id="{26005E38-C4B7-A04A-8981-4C359EA97F35}"/>
              </a:ext>
            </a:extLst>
          </p:cNvPr>
          <p:cNvPicPr>
            <a:picLocks noChangeAspect="1"/>
          </p:cNvPicPr>
          <p:nvPr/>
        </p:nvPicPr>
        <p:blipFill>
          <a:blip r:embed="rId6"/>
          <a:stretch>
            <a:fillRect/>
          </a:stretch>
        </p:blipFill>
        <p:spPr>
          <a:xfrm>
            <a:off x="3517672" y="3196547"/>
            <a:ext cx="560091" cy="560091"/>
          </a:xfrm>
          <a:prstGeom prst="rect">
            <a:avLst/>
          </a:prstGeom>
        </p:spPr>
      </p:pic>
      <p:pic>
        <p:nvPicPr>
          <p:cNvPr id="21" name="Picture 20" descr="Icon&#10;&#10;Description automatically generated">
            <a:extLst>
              <a:ext uri="{FF2B5EF4-FFF2-40B4-BE49-F238E27FC236}">
                <a16:creationId xmlns:a16="http://schemas.microsoft.com/office/drawing/2014/main" xmlns="" id="{0DBFF0F3-1008-8C47-BDE9-3ABC2D4EB531}"/>
              </a:ext>
            </a:extLst>
          </p:cNvPr>
          <p:cNvPicPr>
            <a:picLocks noChangeAspect="1"/>
          </p:cNvPicPr>
          <p:nvPr/>
        </p:nvPicPr>
        <p:blipFill>
          <a:blip r:embed="rId7"/>
          <a:stretch>
            <a:fillRect/>
          </a:stretch>
        </p:blipFill>
        <p:spPr>
          <a:xfrm>
            <a:off x="5788024" y="3097191"/>
            <a:ext cx="707765" cy="707765"/>
          </a:xfrm>
          <a:prstGeom prst="rect">
            <a:avLst/>
          </a:prstGeom>
        </p:spPr>
      </p:pic>
      <p:pic>
        <p:nvPicPr>
          <p:cNvPr id="33" name="Picture 32" descr="Icon&#10;&#10;Description automatically generated">
            <a:extLst>
              <a:ext uri="{FF2B5EF4-FFF2-40B4-BE49-F238E27FC236}">
                <a16:creationId xmlns:a16="http://schemas.microsoft.com/office/drawing/2014/main" xmlns="" id="{968070B0-F125-884B-8D57-D248E14CBEDC}"/>
              </a:ext>
            </a:extLst>
          </p:cNvPr>
          <p:cNvPicPr>
            <a:picLocks noChangeAspect="1"/>
          </p:cNvPicPr>
          <p:nvPr/>
        </p:nvPicPr>
        <p:blipFill>
          <a:blip r:embed="rId8"/>
          <a:stretch>
            <a:fillRect/>
          </a:stretch>
        </p:blipFill>
        <p:spPr>
          <a:xfrm>
            <a:off x="8150361" y="3175999"/>
            <a:ext cx="565265" cy="565265"/>
          </a:xfrm>
          <a:prstGeom prst="rect">
            <a:avLst/>
          </a:prstGeom>
        </p:spPr>
      </p:pic>
      <p:pic>
        <p:nvPicPr>
          <p:cNvPr id="35" name="Picture 34" descr="Icon&#10;&#10;Description automatically generated">
            <a:extLst>
              <a:ext uri="{FF2B5EF4-FFF2-40B4-BE49-F238E27FC236}">
                <a16:creationId xmlns:a16="http://schemas.microsoft.com/office/drawing/2014/main" xmlns="" id="{C5482EE5-2DF8-5749-AF33-3995372E0D53}"/>
              </a:ext>
            </a:extLst>
          </p:cNvPr>
          <p:cNvPicPr>
            <a:picLocks noChangeAspect="1"/>
          </p:cNvPicPr>
          <p:nvPr/>
        </p:nvPicPr>
        <p:blipFill>
          <a:blip r:embed="rId9"/>
          <a:stretch>
            <a:fillRect/>
          </a:stretch>
        </p:blipFill>
        <p:spPr>
          <a:xfrm>
            <a:off x="10400562" y="3089475"/>
            <a:ext cx="759387" cy="759387"/>
          </a:xfrm>
          <a:prstGeom prst="rect">
            <a:avLst/>
          </a:prstGeom>
        </p:spPr>
      </p:pic>
      <p:sp>
        <p:nvSpPr>
          <p:cNvPr id="36" name="TextBox 35">
            <a:extLst>
              <a:ext uri="{FF2B5EF4-FFF2-40B4-BE49-F238E27FC236}">
                <a16:creationId xmlns:a16="http://schemas.microsoft.com/office/drawing/2014/main" xmlns="" id="{0F5740D1-1956-944C-A478-5BFDC8F54D77}"/>
              </a:ext>
            </a:extLst>
          </p:cNvPr>
          <p:cNvSpPr txBox="1"/>
          <p:nvPr/>
        </p:nvSpPr>
        <p:spPr>
          <a:xfrm>
            <a:off x="295919" y="2154882"/>
            <a:ext cx="2241680" cy="646331"/>
          </a:xfrm>
          <a:prstGeom prst="rect">
            <a:avLst/>
          </a:prstGeom>
          <a:noFill/>
        </p:spPr>
        <p:txBody>
          <a:bodyPr wrap="square" rtlCol="0">
            <a:spAutoFit/>
          </a:bodyPr>
          <a:lstStyle/>
          <a:p>
            <a:pPr algn="ctr"/>
            <a:r>
              <a:rPr lang="pt-BR" b="1" dirty="0" smtClean="0"/>
              <a:t>Saiba mais sobre o público.</a:t>
            </a:r>
            <a:endParaRPr lang="pt-BR" dirty="0"/>
          </a:p>
        </p:txBody>
      </p:sp>
      <p:sp>
        <p:nvSpPr>
          <p:cNvPr id="37" name="TextBox 36">
            <a:extLst>
              <a:ext uri="{FF2B5EF4-FFF2-40B4-BE49-F238E27FC236}">
                <a16:creationId xmlns:a16="http://schemas.microsoft.com/office/drawing/2014/main" xmlns="" id="{B3CAA952-9FB8-194D-ABAC-7488D07170D5}"/>
              </a:ext>
            </a:extLst>
          </p:cNvPr>
          <p:cNvSpPr txBox="1"/>
          <p:nvPr/>
        </p:nvSpPr>
        <p:spPr>
          <a:xfrm>
            <a:off x="2677281" y="4886343"/>
            <a:ext cx="2241680" cy="646331"/>
          </a:xfrm>
          <a:prstGeom prst="rect">
            <a:avLst/>
          </a:prstGeom>
          <a:noFill/>
        </p:spPr>
        <p:txBody>
          <a:bodyPr wrap="square" rtlCol="0">
            <a:spAutoFit/>
          </a:bodyPr>
          <a:lstStyle/>
          <a:p>
            <a:pPr algn="ctr"/>
            <a:r>
              <a:rPr lang="pt-BR" b="1" dirty="0" smtClean="0"/>
              <a:t>Aperfeiçoe as perguntas-chave.</a:t>
            </a:r>
            <a:endParaRPr lang="pt-BR" dirty="0"/>
          </a:p>
        </p:txBody>
      </p:sp>
      <p:sp>
        <p:nvSpPr>
          <p:cNvPr id="38" name="TextBox 37">
            <a:extLst>
              <a:ext uri="{FF2B5EF4-FFF2-40B4-BE49-F238E27FC236}">
                <a16:creationId xmlns:a16="http://schemas.microsoft.com/office/drawing/2014/main" xmlns="" id="{72D8ACC0-18FF-864A-85D6-340AB2291489}"/>
              </a:ext>
            </a:extLst>
          </p:cNvPr>
          <p:cNvSpPr txBox="1"/>
          <p:nvPr/>
        </p:nvSpPr>
        <p:spPr>
          <a:xfrm>
            <a:off x="4798215" y="2158935"/>
            <a:ext cx="2487166" cy="646331"/>
          </a:xfrm>
          <a:prstGeom prst="rect">
            <a:avLst/>
          </a:prstGeom>
          <a:noFill/>
        </p:spPr>
        <p:txBody>
          <a:bodyPr wrap="square" rtlCol="0">
            <a:spAutoFit/>
          </a:bodyPr>
          <a:lstStyle/>
          <a:p>
            <a:pPr algn="ctr"/>
            <a:r>
              <a:rPr lang="pt-BR" b="1" dirty="0" smtClean="0"/>
              <a:t>Faça um brainstorm e crie soluções.</a:t>
            </a:r>
            <a:endParaRPr lang="pt-BR" dirty="0"/>
          </a:p>
        </p:txBody>
      </p:sp>
      <p:sp>
        <p:nvSpPr>
          <p:cNvPr id="39" name="TextBox 38">
            <a:extLst>
              <a:ext uri="{FF2B5EF4-FFF2-40B4-BE49-F238E27FC236}">
                <a16:creationId xmlns:a16="http://schemas.microsoft.com/office/drawing/2014/main" xmlns="" id="{0880E4BF-91C8-524D-908C-2A25C0F1ABDF}"/>
              </a:ext>
            </a:extLst>
          </p:cNvPr>
          <p:cNvSpPr txBox="1"/>
          <p:nvPr/>
        </p:nvSpPr>
        <p:spPr>
          <a:xfrm>
            <a:off x="7312152" y="4889504"/>
            <a:ext cx="2462899" cy="646331"/>
          </a:xfrm>
          <a:prstGeom prst="rect">
            <a:avLst/>
          </a:prstGeom>
          <a:noFill/>
        </p:spPr>
        <p:txBody>
          <a:bodyPr wrap="square" rtlCol="0">
            <a:spAutoFit/>
          </a:bodyPr>
          <a:lstStyle/>
          <a:p>
            <a:pPr algn="ctr"/>
            <a:r>
              <a:rPr lang="pt-BR" b="1" dirty="0" smtClean="0"/>
              <a:t>Crie representações de uma ou mais ideias.</a:t>
            </a:r>
            <a:endParaRPr lang="pt-BR" dirty="0"/>
          </a:p>
        </p:txBody>
      </p:sp>
      <p:sp>
        <p:nvSpPr>
          <p:cNvPr id="40" name="TextBox 39">
            <a:extLst>
              <a:ext uri="{FF2B5EF4-FFF2-40B4-BE49-F238E27FC236}">
                <a16:creationId xmlns:a16="http://schemas.microsoft.com/office/drawing/2014/main" xmlns="" id="{DE6F6288-EA1D-D349-AF17-92AA2435F213}"/>
              </a:ext>
            </a:extLst>
          </p:cNvPr>
          <p:cNvSpPr txBox="1"/>
          <p:nvPr/>
        </p:nvSpPr>
        <p:spPr>
          <a:xfrm>
            <a:off x="9553833" y="2165215"/>
            <a:ext cx="2524436" cy="646331"/>
          </a:xfrm>
          <a:prstGeom prst="rect">
            <a:avLst/>
          </a:prstGeom>
          <a:noFill/>
        </p:spPr>
        <p:txBody>
          <a:bodyPr wrap="square" rtlCol="0">
            <a:spAutoFit/>
          </a:bodyPr>
          <a:lstStyle/>
          <a:p>
            <a:pPr algn="ctr"/>
            <a:r>
              <a:rPr lang="pt-BR" b="1" dirty="0" smtClean="0"/>
              <a:t>Teste a ideia e obtenha feedback do usuário.</a:t>
            </a:r>
            <a:endParaRPr lang="pt-BR" dirty="0"/>
          </a:p>
        </p:txBody>
      </p:sp>
      <p:sp>
        <p:nvSpPr>
          <p:cNvPr id="2" name="Slide Number Placeholder 1">
            <a:extLst>
              <a:ext uri="{FF2B5EF4-FFF2-40B4-BE49-F238E27FC236}">
                <a16:creationId xmlns:a16="http://schemas.microsoft.com/office/drawing/2014/main" xmlns="" id="{9C93E005-F202-1F86-CEE4-09117472570E}"/>
              </a:ext>
            </a:extLst>
          </p:cNvPr>
          <p:cNvSpPr>
            <a:spLocks noGrp="1"/>
          </p:cNvSpPr>
          <p:nvPr>
            <p:ph type="sldNum" sz="quarter" idx="12"/>
          </p:nvPr>
        </p:nvSpPr>
        <p:spPr/>
        <p:txBody>
          <a:bodyPr/>
          <a:lstStyle/>
          <a:p>
            <a:fld id="{A49FEDE7-8061-9B4D-88A1-7EA83A94C31B}" type="slidenum">
              <a:rPr lang="pt-BR" smtClean="0"/>
              <a:t>11</a:t>
            </a:fld>
            <a:endParaRPr lang="pt-BR" dirty="0"/>
          </a:p>
        </p:txBody>
      </p:sp>
    </p:spTree>
    <p:extLst>
      <p:ext uri="{BB962C8B-B14F-4D97-AF65-F5344CB8AC3E}">
        <p14:creationId xmlns:p14="http://schemas.microsoft.com/office/powerpoint/2010/main" val="27611335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people&#10;&#10;Description automatically generated">
            <a:extLst>
              <a:ext uri="{FF2B5EF4-FFF2-40B4-BE49-F238E27FC236}">
                <a16:creationId xmlns:a16="http://schemas.microsoft.com/office/drawing/2014/main" xmlns="" id="{22832E7C-7327-5545-B860-F8D37FA81FD2}"/>
              </a:ext>
            </a:extLst>
          </p:cNvPr>
          <p:cNvPicPr>
            <a:picLocks noChangeAspect="1"/>
          </p:cNvPicPr>
          <p:nvPr/>
        </p:nvPicPr>
        <p:blipFill>
          <a:blip r:embed="rId3"/>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xmlns="" id="{E8E2DBD1-B289-8045-A104-5191A34078A8}"/>
              </a:ext>
            </a:extLst>
          </p:cNvPr>
          <p:cNvPicPr>
            <a:picLocks noChangeAspect="1"/>
          </p:cNvPicPr>
          <p:nvPr/>
        </p:nvPicPr>
        <p:blipFill rotWithShape="1">
          <a:blip r:embed="rId4"/>
          <a:srcRect r="11" b="25"/>
          <a:stretch/>
        </p:blipFill>
        <p:spPr>
          <a:xfrm>
            <a:off x="1255510" y="820351"/>
            <a:ext cx="9291874" cy="578926"/>
          </a:xfrm>
          <a:prstGeom prst="rect">
            <a:avLst/>
          </a:prstGeom>
        </p:spPr>
      </p:pic>
      <p:pic>
        <p:nvPicPr>
          <p:cNvPr id="5" name="Picture 4" descr="A picture containing person, indoor, clothes, clothing&#10;&#10;Description automatically generated">
            <a:extLst>
              <a:ext uri="{FF2B5EF4-FFF2-40B4-BE49-F238E27FC236}">
                <a16:creationId xmlns:a16="http://schemas.microsoft.com/office/drawing/2014/main" xmlns="" id="{21DAB18B-F4EE-CC4D-ACCB-8D1DCBCB1104}"/>
              </a:ext>
            </a:extLst>
          </p:cNvPr>
          <p:cNvPicPr>
            <a:picLocks noChangeAspect="1"/>
          </p:cNvPicPr>
          <p:nvPr/>
        </p:nvPicPr>
        <p:blipFill>
          <a:blip r:embed="rId5"/>
          <a:stretch>
            <a:fillRect/>
          </a:stretch>
        </p:blipFill>
        <p:spPr>
          <a:xfrm>
            <a:off x="5505775" y="1666672"/>
            <a:ext cx="4871601" cy="3660574"/>
          </a:xfrm>
          <a:prstGeom prst="rect">
            <a:avLst/>
          </a:prstGeom>
        </p:spPr>
      </p:pic>
      <p:sp>
        <p:nvSpPr>
          <p:cNvPr id="9" name="TextBox 8">
            <a:extLst>
              <a:ext uri="{FF2B5EF4-FFF2-40B4-BE49-F238E27FC236}">
                <a16:creationId xmlns:a16="http://schemas.microsoft.com/office/drawing/2014/main" xmlns="" id="{70FBE7C5-C66F-484B-BC48-E8B3E7E95DA8}"/>
              </a:ext>
            </a:extLst>
          </p:cNvPr>
          <p:cNvSpPr txBox="1"/>
          <p:nvPr/>
        </p:nvSpPr>
        <p:spPr>
          <a:xfrm>
            <a:off x="900753" y="276447"/>
            <a:ext cx="10276764" cy="707886"/>
          </a:xfrm>
          <a:prstGeom prst="rect">
            <a:avLst/>
          </a:prstGeom>
          <a:noFill/>
        </p:spPr>
        <p:txBody>
          <a:bodyPr wrap="square" rtlCol="0">
            <a:spAutoFit/>
          </a:bodyPr>
          <a:lstStyle/>
          <a:p>
            <a:r>
              <a:rPr lang="pt-BR" sz="4000" b="1" dirty="0" smtClean="0"/>
              <a:t>Produto como um Serviço: </a:t>
            </a:r>
            <a:r>
              <a:rPr lang="pt-BR" sz="4000" b="1" dirty="0" smtClean="0">
                <a:solidFill>
                  <a:srgbClr val="29C7F7"/>
                </a:solidFill>
              </a:rPr>
              <a:t>Aluguel de roupas </a:t>
            </a:r>
            <a:endParaRPr lang="pt-BR" sz="4000" b="1" dirty="0">
              <a:solidFill>
                <a:srgbClr val="29C7F7"/>
              </a:solidFill>
            </a:endParaRPr>
          </a:p>
        </p:txBody>
      </p:sp>
      <p:pic>
        <p:nvPicPr>
          <p:cNvPr id="13" name="Picture 12">
            <a:extLst>
              <a:ext uri="{FF2B5EF4-FFF2-40B4-BE49-F238E27FC236}">
                <a16:creationId xmlns:a16="http://schemas.microsoft.com/office/drawing/2014/main" xmlns="" id="{AFDA32E9-B2D3-6441-AD58-C6868A081E88}"/>
              </a:ext>
            </a:extLst>
          </p:cNvPr>
          <p:cNvPicPr>
            <a:picLocks noChangeAspect="1"/>
          </p:cNvPicPr>
          <p:nvPr/>
        </p:nvPicPr>
        <p:blipFill>
          <a:blip r:embed="rId6"/>
          <a:stretch>
            <a:fillRect/>
          </a:stretch>
        </p:blipFill>
        <p:spPr>
          <a:xfrm>
            <a:off x="-336697" y="1260780"/>
            <a:ext cx="6432697" cy="4502888"/>
          </a:xfrm>
          <a:prstGeom prst="rect">
            <a:avLst/>
          </a:prstGeom>
        </p:spPr>
      </p:pic>
      <p:sp>
        <p:nvSpPr>
          <p:cNvPr id="2" name="Slide Number Placeholder 1">
            <a:extLst>
              <a:ext uri="{FF2B5EF4-FFF2-40B4-BE49-F238E27FC236}">
                <a16:creationId xmlns:a16="http://schemas.microsoft.com/office/drawing/2014/main" xmlns="" id="{EB26E56B-BCA5-A7DE-25CC-09B6B7C93538}"/>
              </a:ext>
            </a:extLst>
          </p:cNvPr>
          <p:cNvSpPr>
            <a:spLocks noGrp="1"/>
          </p:cNvSpPr>
          <p:nvPr>
            <p:ph type="sldNum" sz="quarter" idx="12"/>
          </p:nvPr>
        </p:nvSpPr>
        <p:spPr/>
        <p:txBody>
          <a:bodyPr/>
          <a:lstStyle/>
          <a:p>
            <a:fld id="{A49FEDE7-8061-9B4D-88A1-7EA83A94C31B}" type="slidenum">
              <a:rPr lang="pt-BR" smtClean="0"/>
              <a:t>12</a:t>
            </a:fld>
            <a:endParaRPr lang="pt-BR" dirty="0"/>
          </a:p>
        </p:txBody>
      </p:sp>
    </p:spTree>
    <p:extLst>
      <p:ext uri="{BB962C8B-B14F-4D97-AF65-F5344CB8AC3E}">
        <p14:creationId xmlns:p14="http://schemas.microsoft.com/office/powerpoint/2010/main" val="17425016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text, people&#10;&#10;Description automatically generated">
            <a:extLst>
              <a:ext uri="{FF2B5EF4-FFF2-40B4-BE49-F238E27FC236}">
                <a16:creationId xmlns:a16="http://schemas.microsoft.com/office/drawing/2014/main" xmlns="" id="{D9B17D72-7C97-EA46-9365-B75FF6E2C805}"/>
              </a:ext>
            </a:extLst>
          </p:cNvPr>
          <p:cNvPicPr>
            <a:picLocks noChangeAspect="1"/>
          </p:cNvPicPr>
          <p:nvPr/>
        </p:nvPicPr>
        <p:blipFill>
          <a:blip r:embed="rId3"/>
          <a:stretch>
            <a:fillRect/>
          </a:stretch>
        </p:blipFill>
        <p:spPr>
          <a:xfrm>
            <a:off x="0" y="0"/>
            <a:ext cx="12192000" cy="6858000"/>
          </a:xfrm>
          <a:prstGeom prst="rect">
            <a:avLst/>
          </a:prstGeom>
        </p:spPr>
      </p:pic>
      <p:pic>
        <p:nvPicPr>
          <p:cNvPr id="3" name="Picture 2" descr="Shape, circle&#10;&#10;Description automatically generated">
            <a:extLst>
              <a:ext uri="{FF2B5EF4-FFF2-40B4-BE49-F238E27FC236}">
                <a16:creationId xmlns:a16="http://schemas.microsoft.com/office/drawing/2014/main" xmlns="" id="{9D41DD6A-2E1C-5C42-8351-1E988FEC0995}"/>
              </a:ext>
            </a:extLst>
          </p:cNvPr>
          <p:cNvPicPr>
            <a:picLocks noChangeAspect="1"/>
          </p:cNvPicPr>
          <p:nvPr/>
        </p:nvPicPr>
        <p:blipFill>
          <a:blip r:embed="rId4"/>
          <a:stretch>
            <a:fillRect/>
          </a:stretch>
        </p:blipFill>
        <p:spPr>
          <a:xfrm>
            <a:off x="0" y="146957"/>
            <a:ext cx="3423557" cy="2396490"/>
          </a:xfrm>
          <a:prstGeom prst="rect">
            <a:avLst/>
          </a:prstGeom>
        </p:spPr>
      </p:pic>
      <p:sp>
        <p:nvSpPr>
          <p:cNvPr id="9" name="TextBox 8">
            <a:extLst>
              <a:ext uri="{FF2B5EF4-FFF2-40B4-BE49-F238E27FC236}">
                <a16:creationId xmlns:a16="http://schemas.microsoft.com/office/drawing/2014/main" xmlns="" id="{1CE5D235-70C9-CC40-93C4-4704956BD37A}"/>
              </a:ext>
            </a:extLst>
          </p:cNvPr>
          <p:cNvSpPr txBox="1"/>
          <p:nvPr/>
        </p:nvSpPr>
        <p:spPr>
          <a:xfrm>
            <a:off x="813707" y="1045237"/>
            <a:ext cx="2013304" cy="830997"/>
          </a:xfrm>
          <a:prstGeom prst="rect">
            <a:avLst/>
          </a:prstGeom>
          <a:noFill/>
        </p:spPr>
        <p:txBody>
          <a:bodyPr wrap="square" rtlCol="0">
            <a:spAutoFit/>
          </a:bodyPr>
          <a:lstStyle/>
          <a:p>
            <a:pPr algn="ctr"/>
            <a:r>
              <a:rPr lang="pt-BR" sz="2300" b="1" dirty="0" smtClean="0">
                <a:solidFill>
                  <a:schemeClr val="bg1"/>
                </a:solidFill>
              </a:rPr>
              <a:t>Estágio de Empatia</a:t>
            </a:r>
            <a:endParaRPr lang="pt-BR" sz="2300" b="1" dirty="0">
              <a:solidFill>
                <a:schemeClr val="bg1"/>
              </a:solidFill>
            </a:endParaRPr>
          </a:p>
        </p:txBody>
      </p:sp>
      <p:pic>
        <p:nvPicPr>
          <p:cNvPr id="10" name="Picture 9" descr="Icon&#10;&#10;Description automatically generated">
            <a:extLst>
              <a:ext uri="{FF2B5EF4-FFF2-40B4-BE49-F238E27FC236}">
                <a16:creationId xmlns:a16="http://schemas.microsoft.com/office/drawing/2014/main" xmlns="" id="{DFC9E826-5962-D149-95B8-57F835BBC082}"/>
              </a:ext>
            </a:extLst>
          </p:cNvPr>
          <p:cNvPicPr>
            <a:picLocks noChangeAspect="1"/>
          </p:cNvPicPr>
          <p:nvPr/>
        </p:nvPicPr>
        <p:blipFill>
          <a:blip r:embed="rId5"/>
          <a:stretch>
            <a:fillRect/>
          </a:stretch>
        </p:blipFill>
        <p:spPr>
          <a:xfrm>
            <a:off x="1597464" y="539105"/>
            <a:ext cx="560090" cy="560090"/>
          </a:xfrm>
          <a:prstGeom prst="rect">
            <a:avLst/>
          </a:prstGeom>
        </p:spPr>
      </p:pic>
      <p:sp>
        <p:nvSpPr>
          <p:cNvPr id="11" name="Rounded Rectangle 10">
            <a:extLst>
              <a:ext uri="{FF2B5EF4-FFF2-40B4-BE49-F238E27FC236}">
                <a16:creationId xmlns:a16="http://schemas.microsoft.com/office/drawing/2014/main" xmlns="" id="{162737D0-54AB-2D4E-A8AD-651C6D3D11D0}"/>
              </a:ext>
            </a:extLst>
          </p:cNvPr>
          <p:cNvSpPr/>
          <p:nvPr/>
        </p:nvSpPr>
        <p:spPr>
          <a:xfrm>
            <a:off x="3423557" y="377484"/>
            <a:ext cx="7954736" cy="1353346"/>
          </a:xfrm>
          <a:prstGeom prst="roundRect">
            <a:avLst/>
          </a:prstGeom>
          <a:noFill/>
          <a:ln w="31750">
            <a:solidFill>
              <a:srgbClr val="ECC1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2" name="TextBox 11">
            <a:extLst>
              <a:ext uri="{FF2B5EF4-FFF2-40B4-BE49-F238E27FC236}">
                <a16:creationId xmlns:a16="http://schemas.microsoft.com/office/drawing/2014/main" xmlns="" id="{7E01E31B-5F62-0D48-9A2E-A7C04A387D73}"/>
              </a:ext>
            </a:extLst>
          </p:cNvPr>
          <p:cNvSpPr txBox="1"/>
          <p:nvPr/>
        </p:nvSpPr>
        <p:spPr>
          <a:xfrm>
            <a:off x="3543298" y="449818"/>
            <a:ext cx="7609115" cy="1200329"/>
          </a:xfrm>
          <a:prstGeom prst="rect">
            <a:avLst/>
          </a:prstGeom>
          <a:noFill/>
        </p:spPr>
        <p:txBody>
          <a:bodyPr wrap="square" rtlCol="0">
            <a:spAutoFit/>
          </a:bodyPr>
          <a:lstStyle/>
          <a:p>
            <a:r>
              <a:rPr lang="pt-BR" b="1" dirty="0" smtClean="0"/>
              <a:t>Aprenda sobre o público para quem você está projetando, por observação e entrevista. </a:t>
            </a:r>
          </a:p>
          <a:p>
            <a:pPr marL="285750" indent="-285750">
              <a:buClr>
                <a:srgbClr val="ECC100"/>
              </a:buClr>
              <a:buSzPct val="150000"/>
              <a:buFont typeface="Arial" panose="020B0604020202020204" pitchFamily="34" charset="0"/>
              <a:buChar char="•"/>
            </a:pPr>
            <a:r>
              <a:rPr lang="pt-BR" b="1" i="1" dirty="0" smtClean="0"/>
              <a:t>Quem é meu usuário? </a:t>
            </a:r>
          </a:p>
          <a:p>
            <a:pPr marL="285750" indent="-285750">
              <a:buClr>
                <a:srgbClr val="ECC100"/>
              </a:buClr>
              <a:buSzPct val="150000"/>
              <a:buFont typeface="Arial" panose="020B0604020202020204" pitchFamily="34" charset="0"/>
              <a:buChar char="•"/>
            </a:pPr>
            <a:r>
              <a:rPr lang="pt-BR" b="1" i="1" dirty="0" smtClean="0"/>
              <a:t>O que importa para essa pessoa? </a:t>
            </a:r>
            <a:endParaRPr lang="pt-BR" b="1" i="1" dirty="0"/>
          </a:p>
        </p:txBody>
      </p:sp>
      <p:pic>
        <p:nvPicPr>
          <p:cNvPr id="4" name="Picture 3">
            <a:extLst>
              <a:ext uri="{FF2B5EF4-FFF2-40B4-BE49-F238E27FC236}">
                <a16:creationId xmlns:a16="http://schemas.microsoft.com/office/drawing/2014/main" xmlns="" id="{24377E24-3167-984D-BA12-4093179CF5CE}"/>
              </a:ext>
            </a:extLst>
          </p:cNvPr>
          <p:cNvPicPr>
            <a:picLocks noChangeAspect="1"/>
          </p:cNvPicPr>
          <p:nvPr/>
        </p:nvPicPr>
        <p:blipFill>
          <a:blip r:embed="rId6"/>
          <a:stretch>
            <a:fillRect/>
          </a:stretch>
        </p:blipFill>
        <p:spPr>
          <a:xfrm>
            <a:off x="3423557" y="1878295"/>
            <a:ext cx="6023237" cy="4015491"/>
          </a:xfrm>
          <a:prstGeom prst="rect">
            <a:avLst/>
          </a:prstGeom>
        </p:spPr>
      </p:pic>
      <p:sp>
        <p:nvSpPr>
          <p:cNvPr id="2" name="Slide Number Placeholder 1">
            <a:extLst>
              <a:ext uri="{FF2B5EF4-FFF2-40B4-BE49-F238E27FC236}">
                <a16:creationId xmlns:a16="http://schemas.microsoft.com/office/drawing/2014/main" xmlns="" id="{ABF3EEB9-54F5-4B02-11F4-B2B255DC2589}"/>
              </a:ext>
            </a:extLst>
          </p:cNvPr>
          <p:cNvSpPr>
            <a:spLocks noGrp="1"/>
          </p:cNvSpPr>
          <p:nvPr>
            <p:ph type="sldNum" sz="quarter" idx="12"/>
          </p:nvPr>
        </p:nvSpPr>
        <p:spPr/>
        <p:txBody>
          <a:bodyPr/>
          <a:lstStyle/>
          <a:p>
            <a:fld id="{A49FEDE7-8061-9B4D-88A1-7EA83A94C31B}" type="slidenum">
              <a:rPr lang="pt-BR" smtClean="0"/>
              <a:t>13</a:t>
            </a:fld>
            <a:endParaRPr lang="pt-BR" dirty="0"/>
          </a:p>
        </p:txBody>
      </p:sp>
    </p:spTree>
    <p:extLst>
      <p:ext uri="{BB962C8B-B14F-4D97-AF65-F5344CB8AC3E}">
        <p14:creationId xmlns:p14="http://schemas.microsoft.com/office/powerpoint/2010/main" val="31487973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text, people&#10;&#10;Description automatically generated">
            <a:extLst>
              <a:ext uri="{FF2B5EF4-FFF2-40B4-BE49-F238E27FC236}">
                <a16:creationId xmlns:a16="http://schemas.microsoft.com/office/drawing/2014/main" xmlns="" id="{D9B17D72-7C97-EA46-9365-B75FF6E2C805}"/>
              </a:ext>
            </a:extLst>
          </p:cNvPr>
          <p:cNvPicPr>
            <a:picLocks noChangeAspect="1"/>
          </p:cNvPicPr>
          <p:nvPr/>
        </p:nvPicPr>
        <p:blipFill>
          <a:blip r:embed="rId3"/>
          <a:stretch>
            <a:fillRect/>
          </a:stretch>
        </p:blipFill>
        <p:spPr>
          <a:xfrm>
            <a:off x="0" y="0"/>
            <a:ext cx="12192000" cy="6858000"/>
          </a:xfrm>
          <a:prstGeom prst="rect">
            <a:avLst/>
          </a:prstGeom>
        </p:spPr>
      </p:pic>
      <p:pic>
        <p:nvPicPr>
          <p:cNvPr id="3" name="Picture 2" descr="Icon&#10;&#10;Description automatically generated">
            <a:extLst>
              <a:ext uri="{FF2B5EF4-FFF2-40B4-BE49-F238E27FC236}">
                <a16:creationId xmlns:a16="http://schemas.microsoft.com/office/drawing/2014/main" xmlns="" id="{6DD193D5-7D8D-DB4B-9C4F-F07970BF4119}"/>
              </a:ext>
            </a:extLst>
          </p:cNvPr>
          <p:cNvPicPr>
            <a:picLocks noChangeAspect="1"/>
          </p:cNvPicPr>
          <p:nvPr/>
        </p:nvPicPr>
        <p:blipFill>
          <a:blip r:embed="rId4"/>
          <a:stretch>
            <a:fillRect/>
          </a:stretch>
        </p:blipFill>
        <p:spPr>
          <a:xfrm>
            <a:off x="0" y="-74333"/>
            <a:ext cx="3543298" cy="2480309"/>
          </a:xfrm>
          <a:prstGeom prst="rect">
            <a:avLst/>
          </a:prstGeom>
        </p:spPr>
      </p:pic>
      <p:sp>
        <p:nvSpPr>
          <p:cNvPr id="9" name="TextBox 8">
            <a:extLst>
              <a:ext uri="{FF2B5EF4-FFF2-40B4-BE49-F238E27FC236}">
                <a16:creationId xmlns:a16="http://schemas.microsoft.com/office/drawing/2014/main" xmlns="" id="{D346C573-49D2-9345-B64B-ED0D2BF150B9}"/>
              </a:ext>
            </a:extLst>
          </p:cNvPr>
          <p:cNvSpPr txBox="1"/>
          <p:nvPr/>
        </p:nvSpPr>
        <p:spPr>
          <a:xfrm>
            <a:off x="813707" y="1155314"/>
            <a:ext cx="2013304" cy="830997"/>
          </a:xfrm>
          <a:prstGeom prst="rect">
            <a:avLst/>
          </a:prstGeom>
          <a:noFill/>
        </p:spPr>
        <p:txBody>
          <a:bodyPr wrap="square" rtlCol="0">
            <a:spAutoFit/>
          </a:bodyPr>
          <a:lstStyle/>
          <a:p>
            <a:pPr algn="ctr"/>
            <a:r>
              <a:rPr lang="pt-BR" sz="2300" b="1" dirty="0" smtClean="0">
                <a:solidFill>
                  <a:schemeClr val="bg1"/>
                </a:solidFill>
              </a:rPr>
              <a:t>Definir </a:t>
            </a:r>
          </a:p>
          <a:p>
            <a:pPr algn="ctr"/>
            <a:r>
              <a:rPr lang="pt-BR" sz="2300" b="1" dirty="0" smtClean="0">
                <a:solidFill>
                  <a:schemeClr val="bg1"/>
                </a:solidFill>
              </a:rPr>
              <a:t>Estágio</a:t>
            </a:r>
            <a:endParaRPr lang="pt-BR" sz="2300" b="1" dirty="0">
              <a:solidFill>
                <a:schemeClr val="bg1"/>
              </a:solidFill>
            </a:endParaRPr>
          </a:p>
        </p:txBody>
      </p:sp>
      <p:sp>
        <p:nvSpPr>
          <p:cNvPr id="11" name="Rounded Rectangle 10">
            <a:extLst>
              <a:ext uri="{FF2B5EF4-FFF2-40B4-BE49-F238E27FC236}">
                <a16:creationId xmlns:a16="http://schemas.microsoft.com/office/drawing/2014/main" xmlns="" id="{DC477854-E176-6B40-8604-CC6985D3D486}"/>
              </a:ext>
            </a:extLst>
          </p:cNvPr>
          <p:cNvSpPr/>
          <p:nvPr/>
        </p:nvSpPr>
        <p:spPr>
          <a:xfrm>
            <a:off x="3423557" y="511235"/>
            <a:ext cx="7954736" cy="943221"/>
          </a:xfrm>
          <a:prstGeom prst="roundRect">
            <a:avLst/>
          </a:prstGeom>
          <a:noFill/>
          <a:ln w="31750">
            <a:solidFill>
              <a:srgbClr val="DE89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2" name="TextBox 11">
            <a:extLst>
              <a:ext uri="{FF2B5EF4-FFF2-40B4-BE49-F238E27FC236}">
                <a16:creationId xmlns:a16="http://schemas.microsoft.com/office/drawing/2014/main" xmlns="" id="{BC774CCB-D6C5-0643-BC9C-209ED143C4AB}"/>
              </a:ext>
            </a:extLst>
          </p:cNvPr>
          <p:cNvSpPr txBox="1"/>
          <p:nvPr/>
        </p:nvSpPr>
        <p:spPr>
          <a:xfrm>
            <a:off x="3543298" y="658213"/>
            <a:ext cx="7609115" cy="646331"/>
          </a:xfrm>
          <a:prstGeom prst="rect">
            <a:avLst/>
          </a:prstGeom>
          <a:noFill/>
        </p:spPr>
        <p:txBody>
          <a:bodyPr wrap="square" rtlCol="0">
            <a:spAutoFit/>
          </a:bodyPr>
          <a:lstStyle/>
          <a:p>
            <a:r>
              <a:rPr lang="pt-BR" b="1" dirty="0" smtClean="0"/>
              <a:t>Crie um ponto de vista baseado nas necessidades e pensamentos do usuário. </a:t>
            </a:r>
          </a:p>
          <a:p>
            <a:pPr marL="285750" indent="-285750">
              <a:buClr>
                <a:srgbClr val="DE8900"/>
              </a:buClr>
              <a:buSzPct val="150000"/>
              <a:buFont typeface="Arial" panose="020B0604020202020204" pitchFamily="34" charset="0"/>
              <a:buChar char="•"/>
            </a:pPr>
            <a:r>
              <a:rPr lang="pt-BR" b="1" i="1" dirty="0" smtClean="0"/>
              <a:t>Quais são as suas necessidades?</a:t>
            </a:r>
            <a:endParaRPr lang="pt-BR" b="1" i="1" dirty="0"/>
          </a:p>
        </p:txBody>
      </p:sp>
      <p:pic>
        <p:nvPicPr>
          <p:cNvPr id="17" name="Picture 16">
            <a:extLst>
              <a:ext uri="{FF2B5EF4-FFF2-40B4-BE49-F238E27FC236}">
                <a16:creationId xmlns:a16="http://schemas.microsoft.com/office/drawing/2014/main" xmlns="" id="{469E9EF6-72E3-1E4F-8404-7573F2BA25F1}"/>
              </a:ext>
            </a:extLst>
          </p:cNvPr>
          <p:cNvPicPr>
            <a:picLocks noChangeAspect="1"/>
          </p:cNvPicPr>
          <p:nvPr/>
        </p:nvPicPr>
        <p:blipFill>
          <a:blip r:embed="rId5"/>
          <a:stretch>
            <a:fillRect/>
          </a:stretch>
        </p:blipFill>
        <p:spPr>
          <a:xfrm>
            <a:off x="1540313" y="681751"/>
            <a:ext cx="560091" cy="560091"/>
          </a:xfrm>
          <a:prstGeom prst="rect">
            <a:avLst/>
          </a:prstGeom>
        </p:spPr>
      </p:pic>
      <p:pic>
        <p:nvPicPr>
          <p:cNvPr id="4" name="Picture 3" descr="A picture containing person, indoor, standing&#10;&#10;Description automatically generated">
            <a:extLst>
              <a:ext uri="{FF2B5EF4-FFF2-40B4-BE49-F238E27FC236}">
                <a16:creationId xmlns:a16="http://schemas.microsoft.com/office/drawing/2014/main" xmlns="" id="{90FDD740-D7D7-8A48-BE97-1C489184C2EA}"/>
              </a:ext>
            </a:extLst>
          </p:cNvPr>
          <p:cNvPicPr>
            <a:picLocks noChangeAspect="1"/>
          </p:cNvPicPr>
          <p:nvPr/>
        </p:nvPicPr>
        <p:blipFill>
          <a:blip r:embed="rId6"/>
          <a:stretch>
            <a:fillRect/>
          </a:stretch>
        </p:blipFill>
        <p:spPr>
          <a:xfrm>
            <a:off x="3423557" y="1639052"/>
            <a:ext cx="6230806" cy="4153871"/>
          </a:xfrm>
          <a:prstGeom prst="rect">
            <a:avLst/>
          </a:prstGeom>
        </p:spPr>
      </p:pic>
      <p:sp>
        <p:nvSpPr>
          <p:cNvPr id="2" name="Slide Number Placeholder 1">
            <a:extLst>
              <a:ext uri="{FF2B5EF4-FFF2-40B4-BE49-F238E27FC236}">
                <a16:creationId xmlns:a16="http://schemas.microsoft.com/office/drawing/2014/main" xmlns="" id="{7A339D09-D0DA-256F-8F61-B7BBA29206B2}"/>
              </a:ext>
            </a:extLst>
          </p:cNvPr>
          <p:cNvSpPr>
            <a:spLocks noGrp="1"/>
          </p:cNvSpPr>
          <p:nvPr>
            <p:ph type="sldNum" sz="quarter" idx="12"/>
          </p:nvPr>
        </p:nvSpPr>
        <p:spPr/>
        <p:txBody>
          <a:bodyPr/>
          <a:lstStyle/>
          <a:p>
            <a:fld id="{A49FEDE7-8061-9B4D-88A1-7EA83A94C31B}" type="slidenum">
              <a:rPr lang="pt-BR" smtClean="0"/>
              <a:t>14</a:t>
            </a:fld>
            <a:endParaRPr lang="pt-BR" dirty="0"/>
          </a:p>
        </p:txBody>
      </p:sp>
    </p:spTree>
    <p:extLst>
      <p:ext uri="{BB962C8B-B14F-4D97-AF65-F5344CB8AC3E}">
        <p14:creationId xmlns:p14="http://schemas.microsoft.com/office/powerpoint/2010/main" val="18848687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text, people&#10;&#10;Description automatically generated">
            <a:extLst>
              <a:ext uri="{FF2B5EF4-FFF2-40B4-BE49-F238E27FC236}">
                <a16:creationId xmlns:a16="http://schemas.microsoft.com/office/drawing/2014/main" xmlns="" id="{D9B17D72-7C97-EA46-9365-B75FF6E2C805}"/>
              </a:ext>
            </a:extLst>
          </p:cNvPr>
          <p:cNvPicPr>
            <a:picLocks noChangeAspect="1"/>
          </p:cNvPicPr>
          <p:nvPr/>
        </p:nvPicPr>
        <p:blipFill>
          <a:blip r:embed="rId3"/>
          <a:stretch>
            <a:fillRect/>
          </a:stretch>
        </p:blipFill>
        <p:spPr>
          <a:xfrm>
            <a:off x="0" y="0"/>
            <a:ext cx="12192000" cy="6858000"/>
          </a:xfrm>
          <a:prstGeom prst="rect">
            <a:avLst/>
          </a:prstGeom>
        </p:spPr>
      </p:pic>
      <p:pic>
        <p:nvPicPr>
          <p:cNvPr id="3" name="Picture 2" descr="Shape, circle&#10;&#10;Description automatically generated">
            <a:extLst>
              <a:ext uri="{FF2B5EF4-FFF2-40B4-BE49-F238E27FC236}">
                <a16:creationId xmlns:a16="http://schemas.microsoft.com/office/drawing/2014/main" xmlns="" id="{B46ED677-9E7C-AD46-8954-C6EAD38EF1DF}"/>
              </a:ext>
            </a:extLst>
          </p:cNvPr>
          <p:cNvPicPr>
            <a:picLocks noChangeAspect="1"/>
          </p:cNvPicPr>
          <p:nvPr/>
        </p:nvPicPr>
        <p:blipFill>
          <a:blip r:embed="rId4"/>
          <a:stretch>
            <a:fillRect/>
          </a:stretch>
        </p:blipFill>
        <p:spPr>
          <a:xfrm>
            <a:off x="59870" y="146957"/>
            <a:ext cx="3423557" cy="2396490"/>
          </a:xfrm>
          <a:prstGeom prst="rect">
            <a:avLst/>
          </a:prstGeom>
        </p:spPr>
      </p:pic>
      <p:sp>
        <p:nvSpPr>
          <p:cNvPr id="9" name="TextBox 8">
            <a:extLst>
              <a:ext uri="{FF2B5EF4-FFF2-40B4-BE49-F238E27FC236}">
                <a16:creationId xmlns:a16="http://schemas.microsoft.com/office/drawing/2014/main" xmlns="" id="{5116D5CA-C7AE-FD48-84A8-94BBA65331A4}"/>
              </a:ext>
            </a:extLst>
          </p:cNvPr>
          <p:cNvSpPr txBox="1"/>
          <p:nvPr/>
        </p:nvSpPr>
        <p:spPr>
          <a:xfrm>
            <a:off x="813707" y="1127125"/>
            <a:ext cx="2013304" cy="830997"/>
          </a:xfrm>
          <a:prstGeom prst="rect">
            <a:avLst/>
          </a:prstGeom>
          <a:noFill/>
        </p:spPr>
        <p:txBody>
          <a:bodyPr wrap="square" rtlCol="0">
            <a:spAutoFit/>
          </a:bodyPr>
          <a:lstStyle/>
          <a:p>
            <a:pPr algn="ctr"/>
            <a:r>
              <a:rPr lang="pt-BR" sz="2300" b="1" dirty="0" smtClean="0">
                <a:solidFill>
                  <a:schemeClr val="bg1"/>
                </a:solidFill>
              </a:rPr>
              <a:t>Estágio</a:t>
            </a:r>
          </a:p>
          <a:p>
            <a:pPr algn="ctr"/>
            <a:r>
              <a:rPr lang="pt-BR" sz="2300" b="1" dirty="0" smtClean="0">
                <a:solidFill>
                  <a:schemeClr val="bg1"/>
                </a:solidFill>
              </a:rPr>
              <a:t>Ideal</a:t>
            </a:r>
            <a:endParaRPr lang="pt-BR" sz="2300" b="1" dirty="0">
              <a:solidFill>
                <a:schemeClr val="bg1"/>
              </a:solidFill>
            </a:endParaRPr>
          </a:p>
        </p:txBody>
      </p:sp>
      <p:sp>
        <p:nvSpPr>
          <p:cNvPr id="11" name="Rounded Rectangle 10">
            <a:extLst>
              <a:ext uri="{FF2B5EF4-FFF2-40B4-BE49-F238E27FC236}">
                <a16:creationId xmlns:a16="http://schemas.microsoft.com/office/drawing/2014/main" xmlns="" id="{79205986-0338-1C47-AF62-4FCFE0522EDA}"/>
              </a:ext>
            </a:extLst>
          </p:cNvPr>
          <p:cNvSpPr/>
          <p:nvPr/>
        </p:nvSpPr>
        <p:spPr>
          <a:xfrm>
            <a:off x="3423557" y="450636"/>
            <a:ext cx="7954736" cy="975828"/>
          </a:xfrm>
          <a:prstGeom prst="roundRect">
            <a:avLst/>
          </a:prstGeom>
          <a:noFill/>
          <a:ln w="31750">
            <a:solidFill>
              <a:srgbClr val="29C7F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2" name="TextBox 11">
            <a:extLst>
              <a:ext uri="{FF2B5EF4-FFF2-40B4-BE49-F238E27FC236}">
                <a16:creationId xmlns:a16="http://schemas.microsoft.com/office/drawing/2014/main" xmlns="" id="{05C9A8AC-0D1E-5640-94E9-015B30D911B4}"/>
              </a:ext>
            </a:extLst>
          </p:cNvPr>
          <p:cNvSpPr txBox="1"/>
          <p:nvPr/>
        </p:nvSpPr>
        <p:spPr>
          <a:xfrm>
            <a:off x="3543298" y="596122"/>
            <a:ext cx="7609115" cy="646331"/>
          </a:xfrm>
          <a:prstGeom prst="rect">
            <a:avLst/>
          </a:prstGeom>
          <a:noFill/>
        </p:spPr>
        <p:txBody>
          <a:bodyPr wrap="square" rtlCol="0">
            <a:spAutoFit/>
          </a:bodyPr>
          <a:lstStyle/>
          <a:p>
            <a:r>
              <a:rPr lang="pt-BR" b="1" dirty="0" smtClean="0"/>
              <a:t>Faça um brainstorm e crie o maior número possível de soluções criativas.</a:t>
            </a:r>
          </a:p>
          <a:p>
            <a:pPr marL="285750" indent="-285750">
              <a:buClr>
                <a:srgbClr val="29C7F7"/>
              </a:buClr>
              <a:buSzPct val="150000"/>
              <a:buFont typeface="Arial" panose="020B0604020202020204" pitchFamily="34" charset="0"/>
              <a:buChar char="•"/>
            </a:pPr>
            <a:r>
              <a:rPr lang="pt-BR" b="1" i="1" dirty="0" smtClean="0"/>
              <a:t>Ideias malucas incentivadas!</a:t>
            </a:r>
            <a:endParaRPr lang="pt-BR" b="1" i="1" dirty="0"/>
          </a:p>
        </p:txBody>
      </p:sp>
      <p:pic>
        <p:nvPicPr>
          <p:cNvPr id="17" name="Picture 16" descr="Icon&#10;&#10;Description automatically generated">
            <a:extLst>
              <a:ext uri="{FF2B5EF4-FFF2-40B4-BE49-F238E27FC236}">
                <a16:creationId xmlns:a16="http://schemas.microsoft.com/office/drawing/2014/main" xmlns="" id="{3E852B02-54A4-7343-9F07-B927069A5895}"/>
              </a:ext>
            </a:extLst>
          </p:cNvPr>
          <p:cNvPicPr>
            <a:picLocks noChangeAspect="1"/>
          </p:cNvPicPr>
          <p:nvPr/>
        </p:nvPicPr>
        <p:blipFill>
          <a:blip r:embed="rId5"/>
          <a:stretch>
            <a:fillRect/>
          </a:stretch>
        </p:blipFill>
        <p:spPr>
          <a:xfrm>
            <a:off x="1521341" y="527057"/>
            <a:ext cx="618356" cy="618356"/>
          </a:xfrm>
          <a:prstGeom prst="rect">
            <a:avLst/>
          </a:prstGeom>
        </p:spPr>
      </p:pic>
      <p:pic>
        <p:nvPicPr>
          <p:cNvPr id="5" name="Picture 4" descr="A person looking at a blue board&#10;&#10;Description automatically generated with low confidence">
            <a:extLst>
              <a:ext uri="{FF2B5EF4-FFF2-40B4-BE49-F238E27FC236}">
                <a16:creationId xmlns:a16="http://schemas.microsoft.com/office/drawing/2014/main" xmlns="" id="{1FF3AD4E-70C9-5941-B9A0-B6C966CB5AE7}"/>
              </a:ext>
            </a:extLst>
          </p:cNvPr>
          <p:cNvPicPr>
            <a:picLocks noChangeAspect="1"/>
          </p:cNvPicPr>
          <p:nvPr/>
        </p:nvPicPr>
        <p:blipFill rotWithShape="1">
          <a:blip r:embed="rId6"/>
          <a:srcRect b="-1"/>
          <a:stretch/>
        </p:blipFill>
        <p:spPr>
          <a:xfrm>
            <a:off x="3423558" y="1656991"/>
            <a:ext cx="6344482" cy="4077856"/>
          </a:xfrm>
          <a:prstGeom prst="rect">
            <a:avLst/>
          </a:prstGeom>
        </p:spPr>
      </p:pic>
      <p:sp>
        <p:nvSpPr>
          <p:cNvPr id="2" name="Slide Number Placeholder 1">
            <a:extLst>
              <a:ext uri="{FF2B5EF4-FFF2-40B4-BE49-F238E27FC236}">
                <a16:creationId xmlns:a16="http://schemas.microsoft.com/office/drawing/2014/main" xmlns="" id="{90E4980F-49DB-84AA-8976-375BD950C2BA}"/>
              </a:ext>
            </a:extLst>
          </p:cNvPr>
          <p:cNvSpPr>
            <a:spLocks noGrp="1"/>
          </p:cNvSpPr>
          <p:nvPr>
            <p:ph type="sldNum" sz="quarter" idx="12"/>
          </p:nvPr>
        </p:nvSpPr>
        <p:spPr/>
        <p:txBody>
          <a:bodyPr/>
          <a:lstStyle/>
          <a:p>
            <a:fld id="{A49FEDE7-8061-9B4D-88A1-7EA83A94C31B}" type="slidenum">
              <a:rPr lang="pt-BR" smtClean="0"/>
              <a:t>15</a:t>
            </a:fld>
            <a:endParaRPr lang="pt-BR" dirty="0"/>
          </a:p>
        </p:txBody>
      </p:sp>
    </p:spTree>
    <p:extLst>
      <p:ext uri="{BB962C8B-B14F-4D97-AF65-F5344CB8AC3E}">
        <p14:creationId xmlns:p14="http://schemas.microsoft.com/office/powerpoint/2010/main" val="22883176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text, people&#10;&#10;Description automatically generated">
            <a:extLst>
              <a:ext uri="{FF2B5EF4-FFF2-40B4-BE49-F238E27FC236}">
                <a16:creationId xmlns:a16="http://schemas.microsoft.com/office/drawing/2014/main" xmlns="" id="{D9B17D72-7C97-EA46-9365-B75FF6E2C805}"/>
              </a:ext>
            </a:extLst>
          </p:cNvPr>
          <p:cNvPicPr>
            <a:picLocks noChangeAspect="1"/>
          </p:cNvPicPr>
          <p:nvPr/>
        </p:nvPicPr>
        <p:blipFill>
          <a:blip r:embed="rId3"/>
          <a:stretch>
            <a:fillRect/>
          </a:stretch>
        </p:blipFill>
        <p:spPr>
          <a:xfrm>
            <a:off x="0" y="0"/>
            <a:ext cx="12192000" cy="6858000"/>
          </a:xfrm>
          <a:prstGeom prst="rect">
            <a:avLst/>
          </a:prstGeom>
        </p:spPr>
      </p:pic>
      <p:pic>
        <p:nvPicPr>
          <p:cNvPr id="3" name="Picture 2" descr="Icon&#10;&#10;Description automatically generated">
            <a:extLst>
              <a:ext uri="{FF2B5EF4-FFF2-40B4-BE49-F238E27FC236}">
                <a16:creationId xmlns:a16="http://schemas.microsoft.com/office/drawing/2014/main" xmlns="" id="{7FE47848-54BF-3045-B1DE-8EB9FBC4EBC6}"/>
              </a:ext>
            </a:extLst>
          </p:cNvPr>
          <p:cNvPicPr>
            <a:picLocks noChangeAspect="1"/>
          </p:cNvPicPr>
          <p:nvPr/>
        </p:nvPicPr>
        <p:blipFill>
          <a:blip r:embed="rId4"/>
          <a:stretch>
            <a:fillRect/>
          </a:stretch>
        </p:blipFill>
        <p:spPr>
          <a:xfrm>
            <a:off x="0" y="-74333"/>
            <a:ext cx="3543298" cy="2480309"/>
          </a:xfrm>
          <a:prstGeom prst="rect">
            <a:avLst/>
          </a:prstGeom>
        </p:spPr>
      </p:pic>
      <p:sp>
        <p:nvSpPr>
          <p:cNvPr id="9" name="TextBox 8">
            <a:extLst>
              <a:ext uri="{FF2B5EF4-FFF2-40B4-BE49-F238E27FC236}">
                <a16:creationId xmlns:a16="http://schemas.microsoft.com/office/drawing/2014/main" xmlns="" id="{CA9841CB-5B5B-B648-A62A-AF5F0F437575}"/>
              </a:ext>
            </a:extLst>
          </p:cNvPr>
          <p:cNvSpPr txBox="1"/>
          <p:nvPr/>
        </p:nvSpPr>
        <p:spPr>
          <a:xfrm>
            <a:off x="813707" y="1126245"/>
            <a:ext cx="2013304" cy="830997"/>
          </a:xfrm>
          <a:prstGeom prst="rect">
            <a:avLst/>
          </a:prstGeom>
          <a:noFill/>
        </p:spPr>
        <p:txBody>
          <a:bodyPr wrap="square" rtlCol="0">
            <a:spAutoFit/>
          </a:bodyPr>
          <a:lstStyle/>
          <a:p>
            <a:pPr algn="ctr"/>
            <a:r>
              <a:rPr lang="pt-BR" sz="2300" b="1" dirty="0" smtClean="0">
                <a:solidFill>
                  <a:schemeClr val="bg1"/>
                </a:solidFill>
              </a:rPr>
              <a:t>Estágio de Protótipo</a:t>
            </a:r>
            <a:endParaRPr lang="pt-BR" sz="2300" b="1" dirty="0">
              <a:solidFill>
                <a:schemeClr val="bg1"/>
              </a:solidFill>
            </a:endParaRPr>
          </a:p>
        </p:txBody>
      </p:sp>
      <p:sp>
        <p:nvSpPr>
          <p:cNvPr id="10" name="Rounded Rectangle 9">
            <a:extLst>
              <a:ext uri="{FF2B5EF4-FFF2-40B4-BE49-F238E27FC236}">
                <a16:creationId xmlns:a16="http://schemas.microsoft.com/office/drawing/2014/main" xmlns="" id="{7EAA606D-A92C-4146-BCFC-2B9F2DF971AA}"/>
              </a:ext>
            </a:extLst>
          </p:cNvPr>
          <p:cNvSpPr/>
          <p:nvPr/>
        </p:nvSpPr>
        <p:spPr>
          <a:xfrm>
            <a:off x="3423557" y="511235"/>
            <a:ext cx="7954736" cy="1226125"/>
          </a:xfrm>
          <a:prstGeom prst="roundRect">
            <a:avLst/>
          </a:prstGeom>
          <a:noFill/>
          <a:ln w="31750">
            <a:solidFill>
              <a:srgbClr val="4ABE9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1" name="TextBox 10">
            <a:extLst>
              <a:ext uri="{FF2B5EF4-FFF2-40B4-BE49-F238E27FC236}">
                <a16:creationId xmlns:a16="http://schemas.microsoft.com/office/drawing/2014/main" xmlns="" id="{06B7F174-137B-A148-A502-618B1934C47B}"/>
              </a:ext>
            </a:extLst>
          </p:cNvPr>
          <p:cNvSpPr txBox="1"/>
          <p:nvPr/>
        </p:nvSpPr>
        <p:spPr>
          <a:xfrm>
            <a:off x="3543298" y="521733"/>
            <a:ext cx="7834995" cy="1200329"/>
          </a:xfrm>
          <a:prstGeom prst="rect">
            <a:avLst/>
          </a:prstGeom>
          <a:noFill/>
        </p:spPr>
        <p:txBody>
          <a:bodyPr wrap="square" rtlCol="0">
            <a:spAutoFit/>
          </a:bodyPr>
          <a:lstStyle/>
          <a:p>
            <a:r>
              <a:rPr lang="pt-BR" b="1" dirty="0" smtClean="0"/>
              <a:t>Construa uma representação de uma ou mais de suas ideias para mostrar aos outros.</a:t>
            </a:r>
          </a:p>
          <a:p>
            <a:pPr marL="285750" indent="-285750">
              <a:buClr>
                <a:srgbClr val="4ABE98"/>
              </a:buClr>
              <a:buSzPct val="150000"/>
              <a:buFont typeface="Arial" panose="020B0604020202020204" pitchFamily="34" charset="0"/>
              <a:buChar char="•"/>
            </a:pPr>
            <a:r>
              <a:rPr lang="pt-BR" b="1" i="1" dirty="0" smtClean="0"/>
              <a:t>Como posso mostrar a minha ideia?</a:t>
            </a:r>
          </a:p>
          <a:p>
            <a:pPr marL="285750" indent="-285750">
              <a:buClr>
                <a:srgbClr val="4ABE98"/>
              </a:buClr>
              <a:buSzPct val="150000"/>
              <a:buFont typeface="Arial" panose="020B0604020202020204" pitchFamily="34" charset="0"/>
              <a:buChar char="•"/>
            </a:pPr>
            <a:r>
              <a:rPr lang="pt-BR" b="1" i="1" dirty="0" smtClean="0"/>
              <a:t>Lembre-se: um protótipo é apenas um rascunho!</a:t>
            </a:r>
            <a:endParaRPr lang="pt-BR" b="1" i="1" dirty="0"/>
          </a:p>
        </p:txBody>
      </p:sp>
      <p:pic>
        <p:nvPicPr>
          <p:cNvPr id="17" name="Picture 16" descr="Icon&#10;&#10;Description automatically generated">
            <a:extLst>
              <a:ext uri="{FF2B5EF4-FFF2-40B4-BE49-F238E27FC236}">
                <a16:creationId xmlns:a16="http://schemas.microsoft.com/office/drawing/2014/main" xmlns="" id="{4D4940CD-537A-9743-BE72-FF639EBD3E42}"/>
              </a:ext>
            </a:extLst>
          </p:cNvPr>
          <p:cNvPicPr>
            <a:picLocks noChangeAspect="1"/>
          </p:cNvPicPr>
          <p:nvPr/>
        </p:nvPicPr>
        <p:blipFill>
          <a:blip r:embed="rId5"/>
          <a:stretch>
            <a:fillRect/>
          </a:stretch>
        </p:blipFill>
        <p:spPr>
          <a:xfrm>
            <a:off x="1537726" y="698745"/>
            <a:ext cx="565265" cy="565265"/>
          </a:xfrm>
          <a:prstGeom prst="rect">
            <a:avLst/>
          </a:prstGeom>
        </p:spPr>
      </p:pic>
      <p:pic>
        <p:nvPicPr>
          <p:cNvPr id="4" name="Picture 3" descr="A picture containing text, table, indoor, wall&#10;&#10;Description automatically generated">
            <a:extLst>
              <a:ext uri="{FF2B5EF4-FFF2-40B4-BE49-F238E27FC236}">
                <a16:creationId xmlns:a16="http://schemas.microsoft.com/office/drawing/2014/main" xmlns="" id="{244EF8DB-FFBD-CD47-B8B9-A81302855213}"/>
              </a:ext>
            </a:extLst>
          </p:cNvPr>
          <p:cNvPicPr>
            <a:picLocks noChangeAspect="1"/>
          </p:cNvPicPr>
          <p:nvPr/>
        </p:nvPicPr>
        <p:blipFill>
          <a:blip r:embed="rId6"/>
          <a:stretch>
            <a:fillRect/>
          </a:stretch>
        </p:blipFill>
        <p:spPr>
          <a:xfrm>
            <a:off x="3423557" y="1811693"/>
            <a:ext cx="6103215" cy="4068810"/>
          </a:xfrm>
          <a:prstGeom prst="rect">
            <a:avLst/>
          </a:prstGeom>
        </p:spPr>
      </p:pic>
      <p:sp>
        <p:nvSpPr>
          <p:cNvPr id="2" name="Slide Number Placeholder 1">
            <a:extLst>
              <a:ext uri="{FF2B5EF4-FFF2-40B4-BE49-F238E27FC236}">
                <a16:creationId xmlns:a16="http://schemas.microsoft.com/office/drawing/2014/main" xmlns="" id="{102773CD-9F73-9317-BE61-613836121DE6}"/>
              </a:ext>
            </a:extLst>
          </p:cNvPr>
          <p:cNvSpPr>
            <a:spLocks noGrp="1"/>
          </p:cNvSpPr>
          <p:nvPr>
            <p:ph type="sldNum" sz="quarter" idx="12"/>
          </p:nvPr>
        </p:nvSpPr>
        <p:spPr/>
        <p:txBody>
          <a:bodyPr/>
          <a:lstStyle/>
          <a:p>
            <a:fld id="{A49FEDE7-8061-9B4D-88A1-7EA83A94C31B}" type="slidenum">
              <a:rPr lang="pt-BR" smtClean="0"/>
              <a:t>16</a:t>
            </a:fld>
            <a:endParaRPr lang="pt-BR" dirty="0"/>
          </a:p>
        </p:txBody>
      </p:sp>
    </p:spTree>
    <p:extLst>
      <p:ext uri="{BB962C8B-B14F-4D97-AF65-F5344CB8AC3E}">
        <p14:creationId xmlns:p14="http://schemas.microsoft.com/office/powerpoint/2010/main" val="11428749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text, people&#10;&#10;Description automatically generated">
            <a:extLst>
              <a:ext uri="{FF2B5EF4-FFF2-40B4-BE49-F238E27FC236}">
                <a16:creationId xmlns:a16="http://schemas.microsoft.com/office/drawing/2014/main" xmlns="" id="{D9B17D72-7C97-EA46-9365-B75FF6E2C805}"/>
              </a:ext>
            </a:extLst>
          </p:cNvPr>
          <p:cNvPicPr>
            <a:picLocks noChangeAspect="1"/>
          </p:cNvPicPr>
          <p:nvPr/>
        </p:nvPicPr>
        <p:blipFill>
          <a:blip r:embed="rId3"/>
          <a:stretch>
            <a:fillRect/>
          </a:stretch>
        </p:blipFill>
        <p:spPr>
          <a:xfrm>
            <a:off x="0" y="0"/>
            <a:ext cx="12192000" cy="6858000"/>
          </a:xfrm>
          <a:prstGeom prst="rect">
            <a:avLst/>
          </a:prstGeom>
        </p:spPr>
      </p:pic>
      <p:pic>
        <p:nvPicPr>
          <p:cNvPr id="5" name="Picture 4" descr="Shape, circle&#10;&#10;Description automatically generated">
            <a:extLst>
              <a:ext uri="{FF2B5EF4-FFF2-40B4-BE49-F238E27FC236}">
                <a16:creationId xmlns:a16="http://schemas.microsoft.com/office/drawing/2014/main" xmlns="" id="{0C9AB137-8C51-B640-9714-9A7688E537B7}"/>
              </a:ext>
            </a:extLst>
          </p:cNvPr>
          <p:cNvPicPr>
            <a:picLocks noChangeAspect="1"/>
          </p:cNvPicPr>
          <p:nvPr/>
        </p:nvPicPr>
        <p:blipFill>
          <a:blip r:embed="rId4"/>
          <a:stretch>
            <a:fillRect/>
          </a:stretch>
        </p:blipFill>
        <p:spPr>
          <a:xfrm>
            <a:off x="42672" y="146270"/>
            <a:ext cx="3464050" cy="2424835"/>
          </a:xfrm>
          <a:prstGeom prst="rect">
            <a:avLst/>
          </a:prstGeom>
        </p:spPr>
      </p:pic>
      <p:sp>
        <p:nvSpPr>
          <p:cNvPr id="9" name="TextBox 8">
            <a:extLst>
              <a:ext uri="{FF2B5EF4-FFF2-40B4-BE49-F238E27FC236}">
                <a16:creationId xmlns:a16="http://schemas.microsoft.com/office/drawing/2014/main" xmlns="" id="{E31B392A-E6AF-694C-B156-8B5E83BB0371}"/>
              </a:ext>
            </a:extLst>
          </p:cNvPr>
          <p:cNvSpPr txBox="1"/>
          <p:nvPr/>
        </p:nvSpPr>
        <p:spPr>
          <a:xfrm>
            <a:off x="813707" y="1127125"/>
            <a:ext cx="2013304" cy="830997"/>
          </a:xfrm>
          <a:prstGeom prst="rect">
            <a:avLst/>
          </a:prstGeom>
          <a:noFill/>
        </p:spPr>
        <p:txBody>
          <a:bodyPr wrap="square" rtlCol="0">
            <a:spAutoFit/>
          </a:bodyPr>
          <a:lstStyle/>
          <a:p>
            <a:pPr algn="ctr"/>
            <a:r>
              <a:rPr lang="pt-BR" sz="2300" b="1" dirty="0">
                <a:solidFill>
                  <a:schemeClr val="bg1"/>
                </a:solidFill>
              </a:rPr>
              <a:t>Estágio de </a:t>
            </a:r>
            <a:r>
              <a:rPr lang="pt-BR" sz="2300" b="1" dirty="0" smtClean="0">
                <a:solidFill>
                  <a:schemeClr val="bg1"/>
                </a:solidFill>
              </a:rPr>
              <a:t>Teste</a:t>
            </a:r>
            <a:endParaRPr lang="pt-BR" sz="2300" b="1" dirty="0">
              <a:solidFill>
                <a:schemeClr val="bg1"/>
              </a:solidFill>
            </a:endParaRPr>
          </a:p>
        </p:txBody>
      </p:sp>
      <p:sp>
        <p:nvSpPr>
          <p:cNvPr id="11" name="Rounded Rectangle 10">
            <a:extLst>
              <a:ext uri="{FF2B5EF4-FFF2-40B4-BE49-F238E27FC236}">
                <a16:creationId xmlns:a16="http://schemas.microsoft.com/office/drawing/2014/main" xmlns="" id="{84572DD8-2ABA-D14E-BDF7-BBDE40204771}"/>
              </a:ext>
            </a:extLst>
          </p:cNvPr>
          <p:cNvSpPr/>
          <p:nvPr/>
        </p:nvSpPr>
        <p:spPr>
          <a:xfrm>
            <a:off x="3423557" y="377484"/>
            <a:ext cx="7954736" cy="1158708"/>
          </a:xfrm>
          <a:prstGeom prst="roundRect">
            <a:avLst/>
          </a:prstGeom>
          <a:noFill/>
          <a:ln w="31750">
            <a:solidFill>
              <a:srgbClr val="00575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2" name="TextBox 11">
            <a:extLst>
              <a:ext uri="{FF2B5EF4-FFF2-40B4-BE49-F238E27FC236}">
                <a16:creationId xmlns:a16="http://schemas.microsoft.com/office/drawing/2014/main" xmlns="" id="{47EDE6D4-2055-244D-90B2-7143B868F565}"/>
              </a:ext>
            </a:extLst>
          </p:cNvPr>
          <p:cNvSpPr txBox="1"/>
          <p:nvPr/>
        </p:nvSpPr>
        <p:spPr>
          <a:xfrm>
            <a:off x="3543298" y="504682"/>
            <a:ext cx="7810502" cy="923330"/>
          </a:xfrm>
          <a:prstGeom prst="rect">
            <a:avLst/>
          </a:prstGeom>
          <a:noFill/>
        </p:spPr>
        <p:txBody>
          <a:bodyPr wrap="square" rtlCol="0">
            <a:spAutoFit/>
          </a:bodyPr>
          <a:lstStyle/>
          <a:p>
            <a:r>
              <a:rPr lang="pt-BR" b="1" dirty="0" smtClean="0"/>
              <a:t>Compartilhe sua ideia prototipada com seu usuário original para obter feedback.</a:t>
            </a:r>
          </a:p>
          <a:p>
            <a:pPr marL="285750" indent="-285750">
              <a:buClr>
                <a:srgbClr val="005751"/>
              </a:buClr>
              <a:buSzPct val="150000"/>
              <a:buFont typeface="Arial" panose="020B0604020202020204" pitchFamily="34" charset="0"/>
              <a:buChar char="•"/>
            </a:pPr>
            <a:r>
              <a:rPr lang="pt-BR" b="1" i="1" dirty="0" smtClean="0"/>
              <a:t>O que funcionou?</a:t>
            </a:r>
          </a:p>
          <a:p>
            <a:pPr marL="285750" indent="-285750">
              <a:buClr>
                <a:srgbClr val="005751"/>
              </a:buClr>
              <a:buSzPct val="150000"/>
              <a:buFont typeface="Arial" panose="020B0604020202020204" pitchFamily="34" charset="0"/>
              <a:buChar char="•"/>
            </a:pPr>
            <a:r>
              <a:rPr lang="pt-BR" b="1" i="1" dirty="0" smtClean="0"/>
              <a:t>O que não fez?</a:t>
            </a:r>
            <a:endParaRPr lang="pt-BR" b="1" i="1" dirty="0"/>
          </a:p>
        </p:txBody>
      </p:sp>
      <p:pic>
        <p:nvPicPr>
          <p:cNvPr id="17" name="Picture 16" descr="Icon&#10;&#10;Description automatically generated">
            <a:extLst>
              <a:ext uri="{FF2B5EF4-FFF2-40B4-BE49-F238E27FC236}">
                <a16:creationId xmlns:a16="http://schemas.microsoft.com/office/drawing/2014/main" xmlns="" id="{381AF340-48D7-4D47-B195-2B685C77B5C0}"/>
              </a:ext>
            </a:extLst>
          </p:cNvPr>
          <p:cNvPicPr>
            <a:picLocks noChangeAspect="1"/>
          </p:cNvPicPr>
          <p:nvPr/>
        </p:nvPicPr>
        <p:blipFill>
          <a:blip r:embed="rId5"/>
          <a:stretch>
            <a:fillRect/>
          </a:stretch>
        </p:blipFill>
        <p:spPr>
          <a:xfrm>
            <a:off x="1495529" y="559862"/>
            <a:ext cx="603839" cy="603839"/>
          </a:xfrm>
          <a:prstGeom prst="rect">
            <a:avLst/>
          </a:prstGeom>
        </p:spPr>
      </p:pic>
      <p:pic>
        <p:nvPicPr>
          <p:cNvPr id="10" name="Picture 9" descr="A picture containing person&#10;&#10;Description automatically generated">
            <a:extLst>
              <a:ext uri="{FF2B5EF4-FFF2-40B4-BE49-F238E27FC236}">
                <a16:creationId xmlns:a16="http://schemas.microsoft.com/office/drawing/2014/main" xmlns="" id="{819C52F2-B27B-544E-A83E-6ABC5A74F360}"/>
              </a:ext>
            </a:extLst>
          </p:cNvPr>
          <p:cNvPicPr>
            <a:picLocks noChangeAspect="1"/>
          </p:cNvPicPr>
          <p:nvPr/>
        </p:nvPicPr>
        <p:blipFill>
          <a:blip r:embed="rId6"/>
          <a:stretch>
            <a:fillRect/>
          </a:stretch>
        </p:blipFill>
        <p:spPr>
          <a:xfrm>
            <a:off x="3423557" y="1764820"/>
            <a:ext cx="6039420" cy="4026645"/>
          </a:xfrm>
          <a:prstGeom prst="rect">
            <a:avLst/>
          </a:prstGeom>
        </p:spPr>
      </p:pic>
      <p:sp>
        <p:nvSpPr>
          <p:cNvPr id="2" name="Slide Number Placeholder 1">
            <a:extLst>
              <a:ext uri="{FF2B5EF4-FFF2-40B4-BE49-F238E27FC236}">
                <a16:creationId xmlns:a16="http://schemas.microsoft.com/office/drawing/2014/main" xmlns="" id="{5E36FC7E-1EB9-ADBD-72A3-8C8EAE304667}"/>
              </a:ext>
            </a:extLst>
          </p:cNvPr>
          <p:cNvSpPr>
            <a:spLocks noGrp="1"/>
          </p:cNvSpPr>
          <p:nvPr>
            <p:ph type="sldNum" sz="quarter" idx="12"/>
          </p:nvPr>
        </p:nvSpPr>
        <p:spPr/>
        <p:txBody>
          <a:bodyPr/>
          <a:lstStyle/>
          <a:p>
            <a:fld id="{A49FEDE7-8061-9B4D-88A1-7EA83A94C31B}" type="slidenum">
              <a:rPr lang="pt-BR" smtClean="0"/>
              <a:t>17</a:t>
            </a:fld>
            <a:endParaRPr lang="pt-BR" dirty="0"/>
          </a:p>
        </p:txBody>
      </p:sp>
    </p:spTree>
    <p:extLst>
      <p:ext uri="{BB962C8B-B14F-4D97-AF65-F5344CB8AC3E}">
        <p14:creationId xmlns:p14="http://schemas.microsoft.com/office/powerpoint/2010/main" val="4070262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text, people&#10;&#10;Description automatically generated">
            <a:extLst>
              <a:ext uri="{FF2B5EF4-FFF2-40B4-BE49-F238E27FC236}">
                <a16:creationId xmlns:a16="http://schemas.microsoft.com/office/drawing/2014/main" xmlns="" id="{D9B17D72-7C97-EA46-9365-B75FF6E2C805}"/>
              </a:ext>
            </a:extLst>
          </p:cNvPr>
          <p:cNvPicPr>
            <a:picLocks noChangeAspect="1"/>
          </p:cNvPicPr>
          <p:nvPr/>
        </p:nvPicPr>
        <p:blipFill>
          <a:blip r:embed="rId3"/>
          <a:stretch>
            <a:fillRect/>
          </a:stretch>
        </p:blipFill>
        <p:spPr>
          <a:xfrm>
            <a:off x="0" y="18735"/>
            <a:ext cx="12192000" cy="6858000"/>
          </a:xfrm>
          <a:prstGeom prst="rect">
            <a:avLst/>
          </a:prstGeom>
        </p:spPr>
      </p:pic>
      <p:sp>
        <p:nvSpPr>
          <p:cNvPr id="3" name="TextBox 2">
            <a:extLst>
              <a:ext uri="{FF2B5EF4-FFF2-40B4-BE49-F238E27FC236}">
                <a16:creationId xmlns:a16="http://schemas.microsoft.com/office/drawing/2014/main" xmlns="" id="{29B35EA8-AE13-D046-A99C-77261C6851D1}"/>
              </a:ext>
            </a:extLst>
          </p:cNvPr>
          <p:cNvSpPr txBox="1"/>
          <p:nvPr/>
        </p:nvSpPr>
        <p:spPr>
          <a:xfrm>
            <a:off x="-734786" y="1502229"/>
            <a:ext cx="184731" cy="369332"/>
          </a:xfrm>
          <a:prstGeom prst="rect">
            <a:avLst/>
          </a:prstGeom>
          <a:noFill/>
        </p:spPr>
        <p:txBody>
          <a:bodyPr wrap="none" rtlCol="0">
            <a:spAutoFit/>
          </a:bodyPr>
          <a:lstStyle/>
          <a:p>
            <a:endParaRPr lang="pt-BR" dirty="0"/>
          </a:p>
        </p:txBody>
      </p:sp>
      <p:grpSp>
        <p:nvGrpSpPr>
          <p:cNvPr id="8" name="Group 7">
            <a:extLst>
              <a:ext uri="{FF2B5EF4-FFF2-40B4-BE49-F238E27FC236}">
                <a16:creationId xmlns:a16="http://schemas.microsoft.com/office/drawing/2014/main" xmlns="" id="{E29BB0EC-7465-D149-8583-9E4A5D087C2D}"/>
              </a:ext>
            </a:extLst>
          </p:cNvPr>
          <p:cNvGrpSpPr/>
          <p:nvPr/>
        </p:nvGrpSpPr>
        <p:grpSpPr>
          <a:xfrm>
            <a:off x="241332" y="78020"/>
            <a:ext cx="11805304" cy="1773691"/>
            <a:chOff x="240362" y="1276120"/>
            <a:chExt cx="11805304" cy="1773691"/>
          </a:xfrm>
        </p:grpSpPr>
        <p:grpSp>
          <p:nvGrpSpPr>
            <p:cNvPr id="2" name="Group 1">
              <a:extLst>
                <a:ext uri="{FF2B5EF4-FFF2-40B4-BE49-F238E27FC236}">
                  <a16:creationId xmlns:a16="http://schemas.microsoft.com/office/drawing/2014/main" xmlns="" id="{6634FC6C-9E25-0C41-913B-1CDC4AA7FED0}"/>
                </a:ext>
              </a:extLst>
            </p:cNvPr>
            <p:cNvGrpSpPr/>
            <p:nvPr/>
          </p:nvGrpSpPr>
          <p:grpSpPr>
            <a:xfrm>
              <a:off x="240362" y="1388407"/>
              <a:ext cx="2274242" cy="1640138"/>
              <a:chOff x="0" y="146957"/>
              <a:chExt cx="3423557" cy="2396490"/>
            </a:xfrm>
          </p:grpSpPr>
          <p:pic>
            <p:nvPicPr>
              <p:cNvPr id="24" name="Picture 23" descr="Shape, circle&#10;&#10;Description automatically generated">
                <a:extLst>
                  <a:ext uri="{FF2B5EF4-FFF2-40B4-BE49-F238E27FC236}">
                    <a16:creationId xmlns:a16="http://schemas.microsoft.com/office/drawing/2014/main" xmlns="" id="{1FB779E1-A80A-8341-86F4-8A027737A158}"/>
                  </a:ext>
                </a:extLst>
              </p:cNvPr>
              <p:cNvPicPr>
                <a:picLocks noChangeAspect="1"/>
              </p:cNvPicPr>
              <p:nvPr/>
            </p:nvPicPr>
            <p:blipFill>
              <a:blip r:embed="rId4"/>
              <a:stretch>
                <a:fillRect/>
              </a:stretch>
            </p:blipFill>
            <p:spPr>
              <a:xfrm>
                <a:off x="0" y="146957"/>
                <a:ext cx="3423557" cy="2396490"/>
              </a:xfrm>
              <a:prstGeom prst="rect">
                <a:avLst/>
              </a:prstGeom>
            </p:spPr>
          </p:pic>
          <p:sp>
            <p:nvSpPr>
              <p:cNvPr id="25" name="TextBox 24">
                <a:extLst>
                  <a:ext uri="{FF2B5EF4-FFF2-40B4-BE49-F238E27FC236}">
                    <a16:creationId xmlns:a16="http://schemas.microsoft.com/office/drawing/2014/main" xmlns="" id="{737D44FF-4F9F-E845-BD6D-EB21CF0A1D0B}"/>
                  </a:ext>
                </a:extLst>
              </p:cNvPr>
              <p:cNvSpPr txBox="1"/>
              <p:nvPr/>
            </p:nvSpPr>
            <p:spPr>
              <a:xfrm>
                <a:off x="813708" y="1198701"/>
                <a:ext cx="2013304" cy="717754"/>
              </a:xfrm>
              <a:prstGeom prst="rect">
                <a:avLst/>
              </a:prstGeom>
              <a:noFill/>
            </p:spPr>
            <p:txBody>
              <a:bodyPr wrap="square" rtlCol="0">
                <a:spAutoFit/>
              </a:bodyPr>
              <a:lstStyle/>
              <a:p>
                <a:pPr algn="ctr">
                  <a:lnSpc>
                    <a:spcPct val="80000"/>
                  </a:lnSpc>
                </a:pPr>
                <a:r>
                  <a:rPr lang="pt-BR" sz="1600" b="1" dirty="0" smtClean="0">
                    <a:solidFill>
                      <a:schemeClr val="bg1"/>
                    </a:solidFill>
                  </a:rPr>
                  <a:t>Estágio de Empatia</a:t>
                </a:r>
                <a:endParaRPr lang="pt-BR" sz="1600" b="1" dirty="0">
                  <a:solidFill>
                    <a:schemeClr val="bg1"/>
                  </a:solidFill>
                </a:endParaRPr>
              </a:p>
            </p:txBody>
          </p:sp>
          <p:pic>
            <p:nvPicPr>
              <p:cNvPr id="27" name="Picture 26" descr="Icon&#10;&#10;Description automatically generated">
                <a:extLst>
                  <a:ext uri="{FF2B5EF4-FFF2-40B4-BE49-F238E27FC236}">
                    <a16:creationId xmlns:a16="http://schemas.microsoft.com/office/drawing/2014/main" xmlns="" id="{B841C860-42A7-F443-8338-0DA880AAEEE5}"/>
                  </a:ext>
                </a:extLst>
              </p:cNvPr>
              <p:cNvPicPr>
                <a:picLocks noChangeAspect="1"/>
              </p:cNvPicPr>
              <p:nvPr/>
            </p:nvPicPr>
            <p:blipFill>
              <a:blip r:embed="rId5"/>
              <a:stretch>
                <a:fillRect/>
              </a:stretch>
            </p:blipFill>
            <p:spPr>
              <a:xfrm>
                <a:off x="1597464" y="539105"/>
                <a:ext cx="560090" cy="560090"/>
              </a:xfrm>
              <a:prstGeom prst="rect">
                <a:avLst/>
              </a:prstGeom>
            </p:spPr>
          </p:pic>
        </p:grpSp>
        <p:grpSp>
          <p:nvGrpSpPr>
            <p:cNvPr id="4" name="Group 3">
              <a:extLst>
                <a:ext uri="{FF2B5EF4-FFF2-40B4-BE49-F238E27FC236}">
                  <a16:creationId xmlns:a16="http://schemas.microsoft.com/office/drawing/2014/main" xmlns="" id="{5A0B3B4D-A6CD-6B40-8C74-CE70967C97DE}"/>
                </a:ext>
              </a:extLst>
            </p:cNvPr>
            <p:cNvGrpSpPr/>
            <p:nvPr/>
          </p:nvGrpSpPr>
          <p:grpSpPr>
            <a:xfrm>
              <a:off x="2503360" y="1280557"/>
              <a:ext cx="2460526" cy="1722369"/>
              <a:chOff x="0" y="-74333"/>
              <a:chExt cx="3543298" cy="2480309"/>
            </a:xfrm>
          </p:grpSpPr>
          <p:pic>
            <p:nvPicPr>
              <p:cNvPr id="30" name="Picture 29" descr="Icon&#10;&#10;Description automatically generated">
                <a:extLst>
                  <a:ext uri="{FF2B5EF4-FFF2-40B4-BE49-F238E27FC236}">
                    <a16:creationId xmlns:a16="http://schemas.microsoft.com/office/drawing/2014/main" xmlns="" id="{2209E108-2FAC-9B4E-BEA7-436FA3969E13}"/>
                  </a:ext>
                </a:extLst>
              </p:cNvPr>
              <p:cNvPicPr>
                <a:picLocks noChangeAspect="1"/>
              </p:cNvPicPr>
              <p:nvPr/>
            </p:nvPicPr>
            <p:blipFill>
              <a:blip r:embed="rId6"/>
              <a:stretch>
                <a:fillRect/>
              </a:stretch>
            </p:blipFill>
            <p:spPr>
              <a:xfrm>
                <a:off x="0" y="-74333"/>
                <a:ext cx="3543298" cy="2480309"/>
              </a:xfrm>
              <a:prstGeom prst="rect">
                <a:avLst/>
              </a:prstGeom>
            </p:spPr>
          </p:pic>
          <p:sp>
            <p:nvSpPr>
              <p:cNvPr id="31" name="TextBox 30">
                <a:extLst>
                  <a:ext uri="{FF2B5EF4-FFF2-40B4-BE49-F238E27FC236}">
                    <a16:creationId xmlns:a16="http://schemas.microsoft.com/office/drawing/2014/main" xmlns="" id="{DC075DCE-7C5F-1145-9324-AA36D37C6CCF}"/>
                  </a:ext>
                </a:extLst>
              </p:cNvPr>
              <p:cNvSpPr txBox="1"/>
              <p:nvPr/>
            </p:nvSpPr>
            <p:spPr>
              <a:xfrm>
                <a:off x="841074" y="1268657"/>
                <a:ext cx="2013305" cy="707298"/>
              </a:xfrm>
              <a:prstGeom prst="rect">
                <a:avLst/>
              </a:prstGeom>
              <a:noFill/>
            </p:spPr>
            <p:txBody>
              <a:bodyPr wrap="square" rtlCol="0">
                <a:spAutoFit/>
              </a:bodyPr>
              <a:lstStyle/>
              <a:p>
                <a:pPr algn="ctr">
                  <a:lnSpc>
                    <a:spcPct val="80000"/>
                  </a:lnSpc>
                </a:pPr>
                <a:r>
                  <a:rPr lang="pt-BR" sz="1600" b="1" dirty="0" smtClean="0">
                    <a:solidFill>
                      <a:schemeClr val="bg1"/>
                    </a:solidFill>
                  </a:rPr>
                  <a:t>Definir </a:t>
                </a:r>
              </a:p>
              <a:p>
                <a:pPr algn="ctr">
                  <a:lnSpc>
                    <a:spcPct val="80000"/>
                  </a:lnSpc>
                </a:pPr>
                <a:r>
                  <a:rPr lang="pt-BR" sz="1600" b="1" dirty="0" smtClean="0">
                    <a:solidFill>
                      <a:schemeClr val="bg1"/>
                    </a:solidFill>
                  </a:rPr>
                  <a:t>Estágio</a:t>
                </a:r>
                <a:endParaRPr lang="pt-BR" sz="1600" b="1" dirty="0">
                  <a:solidFill>
                    <a:schemeClr val="bg1"/>
                  </a:solidFill>
                </a:endParaRPr>
              </a:p>
            </p:txBody>
          </p:sp>
          <p:pic>
            <p:nvPicPr>
              <p:cNvPr id="32" name="Picture 31">
                <a:extLst>
                  <a:ext uri="{FF2B5EF4-FFF2-40B4-BE49-F238E27FC236}">
                    <a16:creationId xmlns:a16="http://schemas.microsoft.com/office/drawing/2014/main" xmlns="" id="{721D2854-0257-7B47-A14E-E96C2A87D83F}"/>
                  </a:ext>
                </a:extLst>
              </p:cNvPr>
              <p:cNvPicPr>
                <a:picLocks noChangeAspect="1"/>
              </p:cNvPicPr>
              <p:nvPr/>
            </p:nvPicPr>
            <p:blipFill>
              <a:blip r:embed="rId7"/>
              <a:stretch>
                <a:fillRect/>
              </a:stretch>
            </p:blipFill>
            <p:spPr>
              <a:xfrm>
                <a:off x="1540313" y="681751"/>
                <a:ext cx="560091" cy="560091"/>
              </a:xfrm>
              <a:prstGeom prst="rect">
                <a:avLst/>
              </a:prstGeom>
            </p:spPr>
          </p:pic>
        </p:grpSp>
        <p:grpSp>
          <p:nvGrpSpPr>
            <p:cNvPr id="5" name="Group 4">
              <a:extLst>
                <a:ext uri="{FF2B5EF4-FFF2-40B4-BE49-F238E27FC236}">
                  <a16:creationId xmlns:a16="http://schemas.microsoft.com/office/drawing/2014/main" xmlns="" id="{3BBE30CF-9C88-7741-B129-9B5DC5C92DCB}"/>
                </a:ext>
              </a:extLst>
            </p:cNvPr>
            <p:cNvGrpSpPr/>
            <p:nvPr/>
          </p:nvGrpSpPr>
          <p:grpSpPr>
            <a:xfrm>
              <a:off x="4952641" y="1327443"/>
              <a:ext cx="2460526" cy="1722368"/>
              <a:chOff x="59870" y="146957"/>
              <a:chExt cx="3423557" cy="2396490"/>
            </a:xfrm>
          </p:grpSpPr>
          <p:pic>
            <p:nvPicPr>
              <p:cNvPr id="34" name="Picture 33" descr="Shape, circle&#10;&#10;Description automatically generated">
                <a:extLst>
                  <a:ext uri="{FF2B5EF4-FFF2-40B4-BE49-F238E27FC236}">
                    <a16:creationId xmlns:a16="http://schemas.microsoft.com/office/drawing/2014/main" xmlns="" id="{4E70C4BF-E485-DD48-B8CC-87C17C355677}"/>
                  </a:ext>
                </a:extLst>
              </p:cNvPr>
              <p:cNvPicPr>
                <a:picLocks noChangeAspect="1"/>
              </p:cNvPicPr>
              <p:nvPr/>
            </p:nvPicPr>
            <p:blipFill>
              <a:blip r:embed="rId8"/>
              <a:stretch>
                <a:fillRect/>
              </a:stretch>
            </p:blipFill>
            <p:spPr>
              <a:xfrm>
                <a:off x="59870" y="146957"/>
                <a:ext cx="3423557" cy="2396490"/>
              </a:xfrm>
              <a:prstGeom prst="rect">
                <a:avLst/>
              </a:prstGeom>
            </p:spPr>
          </p:pic>
          <p:sp>
            <p:nvSpPr>
              <p:cNvPr id="41" name="TextBox 40">
                <a:extLst>
                  <a:ext uri="{FF2B5EF4-FFF2-40B4-BE49-F238E27FC236}">
                    <a16:creationId xmlns:a16="http://schemas.microsoft.com/office/drawing/2014/main" xmlns="" id="{62004B53-104F-ED4B-ACB5-8DD58266ECED}"/>
                  </a:ext>
                </a:extLst>
              </p:cNvPr>
              <p:cNvSpPr txBox="1"/>
              <p:nvPr/>
            </p:nvSpPr>
            <p:spPr>
              <a:xfrm>
                <a:off x="813707" y="1229534"/>
                <a:ext cx="2013304" cy="683396"/>
              </a:xfrm>
              <a:prstGeom prst="rect">
                <a:avLst/>
              </a:prstGeom>
              <a:noFill/>
            </p:spPr>
            <p:txBody>
              <a:bodyPr wrap="square" rtlCol="0">
                <a:spAutoFit/>
              </a:bodyPr>
              <a:lstStyle/>
              <a:p>
                <a:pPr algn="ctr">
                  <a:lnSpc>
                    <a:spcPct val="80000"/>
                  </a:lnSpc>
                </a:pPr>
                <a:r>
                  <a:rPr lang="pt-BR" sz="1600" b="1" dirty="0" smtClean="0">
                    <a:solidFill>
                      <a:schemeClr val="bg1"/>
                    </a:solidFill>
                  </a:rPr>
                  <a:t>Estágio </a:t>
                </a:r>
              </a:p>
              <a:p>
                <a:pPr algn="ctr">
                  <a:lnSpc>
                    <a:spcPct val="80000"/>
                  </a:lnSpc>
                </a:pPr>
                <a:r>
                  <a:rPr lang="pt-BR" sz="1600" b="1" dirty="0" smtClean="0">
                    <a:solidFill>
                      <a:schemeClr val="bg1"/>
                    </a:solidFill>
                  </a:rPr>
                  <a:t>Ideal</a:t>
                </a:r>
                <a:endParaRPr lang="pt-BR" sz="1600" b="1" dirty="0">
                  <a:solidFill>
                    <a:schemeClr val="bg1"/>
                  </a:solidFill>
                </a:endParaRPr>
              </a:p>
            </p:txBody>
          </p:sp>
          <p:pic>
            <p:nvPicPr>
              <p:cNvPr id="43" name="Picture 42" descr="Icon&#10;&#10;Description automatically generated">
                <a:extLst>
                  <a:ext uri="{FF2B5EF4-FFF2-40B4-BE49-F238E27FC236}">
                    <a16:creationId xmlns:a16="http://schemas.microsoft.com/office/drawing/2014/main" xmlns="" id="{A0BBABFC-8C43-2648-859A-FACBE821136E}"/>
                  </a:ext>
                </a:extLst>
              </p:cNvPr>
              <p:cNvPicPr>
                <a:picLocks noChangeAspect="1"/>
              </p:cNvPicPr>
              <p:nvPr/>
            </p:nvPicPr>
            <p:blipFill>
              <a:blip r:embed="rId9"/>
              <a:stretch>
                <a:fillRect/>
              </a:stretch>
            </p:blipFill>
            <p:spPr>
              <a:xfrm>
                <a:off x="1521341" y="527057"/>
                <a:ext cx="618356" cy="618356"/>
              </a:xfrm>
              <a:prstGeom prst="rect">
                <a:avLst/>
              </a:prstGeom>
            </p:spPr>
          </p:pic>
        </p:grpSp>
        <p:grpSp>
          <p:nvGrpSpPr>
            <p:cNvPr id="6" name="Group 5">
              <a:extLst>
                <a:ext uri="{FF2B5EF4-FFF2-40B4-BE49-F238E27FC236}">
                  <a16:creationId xmlns:a16="http://schemas.microsoft.com/office/drawing/2014/main" xmlns="" id="{35D7BFE4-4BAC-CE4D-BF5C-D5A979C81EEE}"/>
                </a:ext>
              </a:extLst>
            </p:cNvPr>
            <p:cNvGrpSpPr/>
            <p:nvPr/>
          </p:nvGrpSpPr>
          <p:grpSpPr>
            <a:xfrm>
              <a:off x="7328604" y="1276120"/>
              <a:ext cx="2533844" cy="1773691"/>
              <a:chOff x="0" y="-74333"/>
              <a:chExt cx="3543298" cy="2480309"/>
            </a:xfrm>
          </p:grpSpPr>
          <p:pic>
            <p:nvPicPr>
              <p:cNvPr id="44" name="Picture 43" descr="Icon&#10;&#10;Description automatically generated">
                <a:extLst>
                  <a:ext uri="{FF2B5EF4-FFF2-40B4-BE49-F238E27FC236}">
                    <a16:creationId xmlns:a16="http://schemas.microsoft.com/office/drawing/2014/main" xmlns="" id="{F232DCCD-6640-B247-A663-8273640D0A4E}"/>
                  </a:ext>
                </a:extLst>
              </p:cNvPr>
              <p:cNvPicPr>
                <a:picLocks noChangeAspect="1"/>
              </p:cNvPicPr>
              <p:nvPr/>
            </p:nvPicPr>
            <p:blipFill>
              <a:blip r:embed="rId10"/>
              <a:stretch>
                <a:fillRect/>
              </a:stretch>
            </p:blipFill>
            <p:spPr>
              <a:xfrm>
                <a:off x="0" y="-74333"/>
                <a:ext cx="3543298" cy="2480309"/>
              </a:xfrm>
              <a:prstGeom prst="rect">
                <a:avLst/>
              </a:prstGeom>
            </p:spPr>
          </p:pic>
          <p:sp>
            <p:nvSpPr>
              <p:cNvPr id="45" name="TextBox 44">
                <a:extLst>
                  <a:ext uri="{FF2B5EF4-FFF2-40B4-BE49-F238E27FC236}">
                    <a16:creationId xmlns:a16="http://schemas.microsoft.com/office/drawing/2014/main" xmlns="" id="{F8A77836-DEB2-3548-8A97-D1C8A4B530AA}"/>
                  </a:ext>
                </a:extLst>
              </p:cNvPr>
              <p:cNvSpPr txBox="1"/>
              <p:nvPr/>
            </p:nvSpPr>
            <p:spPr>
              <a:xfrm>
                <a:off x="832792" y="1234802"/>
                <a:ext cx="2013304" cy="680018"/>
              </a:xfrm>
              <a:prstGeom prst="rect">
                <a:avLst/>
              </a:prstGeom>
              <a:noFill/>
            </p:spPr>
            <p:txBody>
              <a:bodyPr wrap="square" rtlCol="0">
                <a:spAutoFit/>
              </a:bodyPr>
              <a:lstStyle/>
              <a:p>
                <a:pPr algn="ctr">
                  <a:lnSpc>
                    <a:spcPct val="80000"/>
                  </a:lnSpc>
                </a:pPr>
                <a:r>
                  <a:rPr lang="pt-BR" sz="1600" b="1" dirty="0" smtClean="0">
                    <a:solidFill>
                      <a:schemeClr val="bg1"/>
                    </a:solidFill>
                  </a:rPr>
                  <a:t>Estágio de Protótipo</a:t>
                </a:r>
                <a:endParaRPr lang="pt-BR" sz="1600" b="1" dirty="0">
                  <a:solidFill>
                    <a:schemeClr val="bg1"/>
                  </a:solidFill>
                </a:endParaRPr>
              </a:p>
            </p:txBody>
          </p:sp>
          <p:pic>
            <p:nvPicPr>
              <p:cNvPr id="46" name="Picture 45" descr="Icon&#10;&#10;Description automatically generated">
                <a:extLst>
                  <a:ext uri="{FF2B5EF4-FFF2-40B4-BE49-F238E27FC236}">
                    <a16:creationId xmlns:a16="http://schemas.microsoft.com/office/drawing/2014/main" xmlns="" id="{A76FC784-37E8-0B4C-9B3C-B404791FC958}"/>
                  </a:ext>
                </a:extLst>
              </p:cNvPr>
              <p:cNvPicPr>
                <a:picLocks noChangeAspect="1"/>
              </p:cNvPicPr>
              <p:nvPr/>
            </p:nvPicPr>
            <p:blipFill>
              <a:blip r:embed="rId11"/>
              <a:stretch>
                <a:fillRect/>
              </a:stretch>
            </p:blipFill>
            <p:spPr>
              <a:xfrm>
                <a:off x="1537726" y="698745"/>
                <a:ext cx="565265" cy="565265"/>
              </a:xfrm>
              <a:prstGeom prst="rect">
                <a:avLst/>
              </a:prstGeom>
            </p:spPr>
          </p:pic>
        </p:grpSp>
        <p:grpSp>
          <p:nvGrpSpPr>
            <p:cNvPr id="7" name="Group 6">
              <a:extLst>
                <a:ext uri="{FF2B5EF4-FFF2-40B4-BE49-F238E27FC236}">
                  <a16:creationId xmlns:a16="http://schemas.microsoft.com/office/drawing/2014/main" xmlns="" id="{10805A39-C0E2-774E-90A7-D0E4E709EEB7}"/>
                </a:ext>
              </a:extLst>
            </p:cNvPr>
            <p:cNvGrpSpPr/>
            <p:nvPr/>
          </p:nvGrpSpPr>
          <p:grpSpPr>
            <a:xfrm>
              <a:off x="9585140" y="1318716"/>
              <a:ext cx="2460526" cy="1722369"/>
              <a:chOff x="42672" y="106040"/>
              <a:chExt cx="3464050" cy="2424835"/>
            </a:xfrm>
          </p:grpSpPr>
          <p:pic>
            <p:nvPicPr>
              <p:cNvPr id="47" name="Picture 46" descr="Shape, circle&#10;&#10;Description automatically generated">
                <a:extLst>
                  <a:ext uri="{FF2B5EF4-FFF2-40B4-BE49-F238E27FC236}">
                    <a16:creationId xmlns:a16="http://schemas.microsoft.com/office/drawing/2014/main" xmlns="" id="{E0E9B734-55B1-AD43-9DF7-643EC0EFED60}"/>
                  </a:ext>
                </a:extLst>
              </p:cNvPr>
              <p:cNvPicPr>
                <a:picLocks noChangeAspect="1"/>
              </p:cNvPicPr>
              <p:nvPr/>
            </p:nvPicPr>
            <p:blipFill>
              <a:blip r:embed="rId12"/>
              <a:stretch>
                <a:fillRect/>
              </a:stretch>
            </p:blipFill>
            <p:spPr>
              <a:xfrm>
                <a:off x="42672" y="106040"/>
                <a:ext cx="3464050" cy="2424835"/>
              </a:xfrm>
              <a:prstGeom prst="rect">
                <a:avLst/>
              </a:prstGeom>
            </p:spPr>
          </p:pic>
          <p:sp>
            <p:nvSpPr>
              <p:cNvPr id="48" name="TextBox 47">
                <a:extLst>
                  <a:ext uri="{FF2B5EF4-FFF2-40B4-BE49-F238E27FC236}">
                    <a16:creationId xmlns:a16="http://schemas.microsoft.com/office/drawing/2014/main" xmlns="" id="{6FD9746D-B8F9-5F4D-9318-DFEC6D6EEF33}"/>
                  </a:ext>
                </a:extLst>
              </p:cNvPr>
              <p:cNvSpPr txBox="1"/>
              <p:nvPr/>
            </p:nvSpPr>
            <p:spPr>
              <a:xfrm>
                <a:off x="813707" y="1178849"/>
                <a:ext cx="2013303" cy="719283"/>
              </a:xfrm>
              <a:prstGeom prst="rect">
                <a:avLst/>
              </a:prstGeom>
              <a:noFill/>
            </p:spPr>
            <p:txBody>
              <a:bodyPr wrap="square" rtlCol="0">
                <a:spAutoFit/>
              </a:bodyPr>
              <a:lstStyle/>
              <a:p>
                <a:pPr algn="ctr">
                  <a:lnSpc>
                    <a:spcPct val="80000"/>
                  </a:lnSpc>
                </a:pPr>
                <a:r>
                  <a:rPr lang="pt-BR" sz="1600" b="1" dirty="0" smtClean="0">
                    <a:solidFill>
                      <a:schemeClr val="bg1"/>
                    </a:solidFill>
                  </a:rPr>
                  <a:t>Estágio de Test</a:t>
                </a:r>
                <a:r>
                  <a:rPr lang="pt-BR" b="1" dirty="0" smtClean="0">
                    <a:solidFill>
                      <a:schemeClr val="bg1"/>
                    </a:solidFill>
                  </a:rPr>
                  <a:t>e</a:t>
                </a:r>
                <a:endParaRPr lang="pt-BR" b="1" dirty="0">
                  <a:solidFill>
                    <a:schemeClr val="bg1"/>
                  </a:solidFill>
                </a:endParaRPr>
              </a:p>
            </p:txBody>
          </p:sp>
          <p:pic>
            <p:nvPicPr>
              <p:cNvPr id="49" name="Picture 48" descr="Icon&#10;&#10;Description automatically generated">
                <a:extLst>
                  <a:ext uri="{FF2B5EF4-FFF2-40B4-BE49-F238E27FC236}">
                    <a16:creationId xmlns:a16="http://schemas.microsoft.com/office/drawing/2014/main" xmlns="" id="{54F4B5A8-2D45-D043-827F-642303FF490F}"/>
                  </a:ext>
                </a:extLst>
              </p:cNvPr>
              <p:cNvPicPr>
                <a:picLocks noChangeAspect="1"/>
              </p:cNvPicPr>
              <p:nvPr/>
            </p:nvPicPr>
            <p:blipFill>
              <a:blip r:embed="rId13"/>
              <a:stretch>
                <a:fillRect/>
              </a:stretch>
            </p:blipFill>
            <p:spPr>
              <a:xfrm>
                <a:off x="1495529" y="559862"/>
                <a:ext cx="603839" cy="603839"/>
              </a:xfrm>
              <a:prstGeom prst="rect">
                <a:avLst/>
              </a:prstGeom>
            </p:spPr>
          </p:pic>
        </p:grpSp>
      </p:grpSp>
      <p:sp>
        <p:nvSpPr>
          <p:cNvPr id="50" name="Rounded Rectangle 49">
            <a:extLst>
              <a:ext uri="{FF2B5EF4-FFF2-40B4-BE49-F238E27FC236}">
                <a16:creationId xmlns:a16="http://schemas.microsoft.com/office/drawing/2014/main" xmlns="" id="{DEC86F35-7166-4642-A7C6-21CEE8E82292}"/>
              </a:ext>
            </a:extLst>
          </p:cNvPr>
          <p:cNvSpPr/>
          <p:nvPr/>
        </p:nvSpPr>
        <p:spPr>
          <a:xfrm>
            <a:off x="359229" y="1804827"/>
            <a:ext cx="2155375" cy="3959160"/>
          </a:xfrm>
          <a:prstGeom prst="roundRect">
            <a:avLst/>
          </a:prstGeom>
          <a:noFill/>
          <a:ln w="31750">
            <a:solidFill>
              <a:srgbClr val="ECC1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6" name="Rounded Rectangle 55">
            <a:extLst>
              <a:ext uri="{FF2B5EF4-FFF2-40B4-BE49-F238E27FC236}">
                <a16:creationId xmlns:a16="http://schemas.microsoft.com/office/drawing/2014/main" xmlns="" id="{5E0429E9-42A7-BF4E-B5D0-3D69E238DEF4}"/>
              </a:ext>
            </a:extLst>
          </p:cNvPr>
          <p:cNvSpPr/>
          <p:nvPr/>
        </p:nvSpPr>
        <p:spPr>
          <a:xfrm>
            <a:off x="2689759" y="1804827"/>
            <a:ext cx="2155375" cy="3968162"/>
          </a:xfrm>
          <a:prstGeom prst="roundRect">
            <a:avLst/>
          </a:prstGeom>
          <a:noFill/>
          <a:ln w="31750">
            <a:solidFill>
              <a:srgbClr val="DE89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7" name="Rounded Rectangle 56">
            <a:extLst>
              <a:ext uri="{FF2B5EF4-FFF2-40B4-BE49-F238E27FC236}">
                <a16:creationId xmlns:a16="http://schemas.microsoft.com/office/drawing/2014/main" xmlns="" id="{898BF707-E848-4240-9B8D-1FFD473CBBC2}"/>
              </a:ext>
            </a:extLst>
          </p:cNvPr>
          <p:cNvSpPr/>
          <p:nvPr/>
        </p:nvSpPr>
        <p:spPr>
          <a:xfrm>
            <a:off x="5066297" y="1830445"/>
            <a:ext cx="2155375" cy="3943353"/>
          </a:xfrm>
          <a:prstGeom prst="roundRect">
            <a:avLst/>
          </a:prstGeom>
          <a:noFill/>
          <a:ln w="31750">
            <a:solidFill>
              <a:srgbClr val="29C7F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8" name="Rounded Rectangle 57">
            <a:extLst>
              <a:ext uri="{FF2B5EF4-FFF2-40B4-BE49-F238E27FC236}">
                <a16:creationId xmlns:a16="http://schemas.microsoft.com/office/drawing/2014/main" xmlns="" id="{A3D2A0FC-E59D-8E4B-95CB-C68D34A8A3A5}"/>
              </a:ext>
            </a:extLst>
          </p:cNvPr>
          <p:cNvSpPr/>
          <p:nvPr/>
        </p:nvSpPr>
        <p:spPr>
          <a:xfrm>
            <a:off x="7440879" y="1804826"/>
            <a:ext cx="2155375" cy="3957717"/>
          </a:xfrm>
          <a:prstGeom prst="roundRect">
            <a:avLst/>
          </a:prstGeom>
          <a:noFill/>
          <a:ln w="31750">
            <a:solidFill>
              <a:srgbClr val="4ABE9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9" name="Rounded Rectangle 58">
            <a:extLst>
              <a:ext uri="{FF2B5EF4-FFF2-40B4-BE49-F238E27FC236}">
                <a16:creationId xmlns:a16="http://schemas.microsoft.com/office/drawing/2014/main" xmlns="" id="{109C89AD-4C62-8C47-9953-08054ED699CB}"/>
              </a:ext>
            </a:extLst>
          </p:cNvPr>
          <p:cNvSpPr/>
          <p:nvPr/>
        </p:nvSpPr>
        <p:spPr>
          <a:xfrm>
            <a:off x="9771409" y="1804826"/>
            <a:ext cx="2155375" cy="3964567"/>
          </a:xfrm>
          <a:prstGeom prst="roundRect">
            <a:avLst/>
          </a:prstGeom>
          <a:noFill/>
          <a:ln w="31750">
            <a:solidFill>
              <a:srgbClr val="00575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 name="Rectangle 8">
            <a:extLst>
              <a:ext uri="{FF2B5EF4-FFF2-40B4-BE49-F238E27FC236}">
                <a16:creationId xmlns:a16="http://schemas.microsoft.com/office/drawing/2014/main" xmlns="" id="{CDCABC8C-2334-DB44-6370-69E82955ED23}"/>
              </a:ext>
            </a:extLst>
          </p:cNvPr>
          <p:cNvSpPr/>
          <p:nvPr/>
        </p:nvSpPr>
        <p:spPr>
          <a:xfrm>
            <a:off x="616687" y="2103974"/>
            <a:ext cx="1703431" cy="117668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 name="TextBox 9">
            <a:extLst>
              <a:ext uri="{FF2B5EF4-FFF2-40B4-BE49-F238E27FC236}">
                <a16:creationId xmlns:a16="http://schemas.microsoft.com/office/drawing/2014/main" xmlns="" id="{668B2216-AC16-CF12-90E2-46CF9DAB248E}"/>
              </a:ext>
            </a:extLst>
          </p:cNvPr>
          <p:cNvSpPr txBox="1"/>
          <p:nvPr/>
        </p:nvSpPr>
        <p:spPr>
          <a:xfrm>
            <a:off x="658011" y="2079600"/>
            <a:ext cx="1620782" cy="1200329"/>
          </a:xfrm>
          <a:prstGeom prst="rect">
            <a:avLst/>
          </a:prstGeom>
          <a:noFill/>
        </p:spPr>
        <p:txBody>
          <a:bodyPr wrap="square" rtlCol="0">
            <a:spAutoFit/>
          </a:bodyPr>
          <a:lstStyle/>
          <a:p>
            <a:r>
              <a:rPr lang="pt-BR" dirty="0"/>
              <a:t>Comprador com orçamento limitado</a:t>
            </a:r>
          </a:p>
        </p:txBody>
      </p:sp>
      <p:sp>
        <p:nvSpPr>
          <p:cNvPr id="33" name="Rectangle 32">
            <a:extLst>
              <a:ext uri="{FF2B5EF4-FFF2-40B4-BE49-F238E27FC236}">
                <a16:creationId xmlns:a16="http://schemas.microsoft.com/office/drawing/2014/main" xmlns="" id="{47DC22C9-5D7C-FCF2-B173-311B85E257DF}"/>
              </a:ext>
            </a:extLst>
          </p:cNvPr>
          <p:cNvSpPr/>
          <p:nvPr/>
        </p:nvSpPr>
        <p:spPr>
          <a:xfrm>
            <a:off x="1025991" y="3506029"/>
            <a:ext cx="1398551" cy="1095421"/>
          </a:xfrm>
          <a:prstGeom prst="rect">
            <a:avLst/>
          </a:prstGeom>
          <a:solidFill>
            <a:srgbClr val="FFF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5" name="TextBox 34">
            <a:extLst>
              <a:ext uri="{FF2B5EF4-FFF2-40B4-BE49-F238E27FC236}">
                <a16:creationId xmlns:a16="http://schemas.microsoft.com/office/drawing/2014/main" xmlns="" id="{BDE1A9BF-FC65-9A32-FFD4-25AA4EBD3768}"/>
              </a:ext>
            </a:extLst>
          </p:cNvPr>
          <p:cNvSpPr txBox="1"/>
          <p:nvPr/>
        </p:nvSpPr>
        <p:spPr>
          <a:xfrm>
            <a:off x="1037154" y="3493997"/>
            <a:ext cx="1387389" cy="1077218"/>
          </a:xfrm>
          <a:prstGeom prst="rect">
            <a:avLst/>
          </a:prstGeom>
          <a:noFill/>
        </p:spPr>
        <p:txBody>
          <a:bodyPr wrap="square" rtlCol="0">
            <a:spAutoFit/>
          </a:bodyPr>
          <a:lstStyle/>
          <a:p>
            <a:r>
              <a:rPr lang="pt-BR" sz="1600" dirty="0" smtClean="0"/>
              <a:t>Veste as mais recente tendências da  moda</a:t>
            </a:r>
            <a:endParaRPr lang="pt-BR" sz="1600" dirty="0"/>
          </a:p>
        </p:txBody>
      </p:sp>
      <p:sp>
        <p:nvSpPr>
          <p:cNvPr id="36" name="Rectangle 35">
            <a:extLst>
              <a:ext uri="{FF2B5EF4-FFF2-40B4-BE49-F238E27FC236}">
                <a16:creationId xmlns:a16="http://schemas.microsoft.com/office/drawing/2014/main" xmlns="" id="{5CAB9FAE-4CD5-3284-4EA0-B2707C25255C}"/>
              </a:ext>
            </a:extLst>
          </p:cNvPr>
          <p:cNvSpPr/>
          <p:nvPr/>
        </p:nvSpPr>
        <p:spPr>
          <a:xfrm>
            <a:off x="5329864" y="2283013"/>
            <a:ext cx="1612503" cy="978196"/>
          </a:xfrm>
          <a:prstGeom prst="rect">
            <a:avLst/>
          </a:prstGeom>
          <a:solidFill>
            <a:srgbClr val="FFF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7" name="TextBox 36">
            <a:extLst>
              <a:ext uri="{FF2B5EF4-FFF2-40B4-BE49-F238E27FC236}">
                <a16:creationId xmlns:a16="http://schemas.microsoft.com/office/drawing/2014/main" xmlns="" id="{85E65BCA-08E0-6332-3EEB-BD932CEFF543}"/>
              </a:ext>
            </a:extLst>
          </p:cNvPr>
          <p:cNvSpPr txBox="1"/>
          <p:nvPr/>
        </p:nvSpPr>
        <p:spPr>
          <a:xfrm>
            <a:off x="5363556" y="2463934"/>
            <a:ext cx="1565164" cy="646331"/>
          </a:xfrm>
          <a:prstGeom prst="rect">
            <a:avLst/>
          </a:prstGeom>
          <a:noFill/>
        </p:spPr>
        <p:txBody>
          <a:bodyPr wrap="square" rtlCol="0">
            <a:spAutoFit/>
          </a:bodyPr>
          <a:lstStyle/>
          <a:p>
            <a:r>
              <a:rPr lang="pt-BR" dirty="0" smtClean="0"/>
              <a:t>Alugue roupas para Clientes</a:t>
            </a:r>
            <a:endParaRPr lang="pt-BR" dirty="0"/>
          </a:p>
        </p:txBody>
      </p:sp>
      <p:sp>
        <p:nvSpPr>
          <p:cNvPr id="39" name="Rectangle 38">
            <a:extLst>
              <a:ext uri="{FF2B5EF4-FFF2-40B4-BE49-F238E27FC236}">
                <a16:creationId xmlns:a16="http://schemas.microsoft.com/office/drawing/2014/main" xmlns="" id="{94CBE9C2-F790-1129-D439-57EF28D00F2B}"/>
              </a:ext>
            </a:extLst>
          </p:cNvPr>
          <p:cNvSpPr/>
          <p:nvPr/>
        </p:nvSpPr>
        <p:spPr>
          <a:xfrm>
            <a:off x="5272218" y="3496644"/>
            <a:ext cx="1297172" cy="978196"/>
          </a:xfrm>
          <a:prstGeom prst="rect">
            <a:avLst/>
          </a:prstGeom>
          <a:solidFill>
            <a:srgbClr val="FFF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2" name="Rectangle 41">
            <a:extLst>
              <a:ext uri="{FF2B5EF4-FFF2-40B4-BE49-F238E27FC236}">
                <a16:creationId xmlns:a16="http://schemas.microsoft.com/office/drawing/2014/main" xmlns="" id="{F9289A73-9BBB-7F53-7B25-D4D0B80CC317}"/>
              </a:ext>
            </a:extLst>
          </p:cNvPr>
          <p:cNvSpPr/>
          <p:nvPr/>
        </p:nvSpPr>
        <p:spPr>
          <a:xfrm>
            <a:off x="3241389" y="3487519"/>
            <a:ext cx="1297172" cy="978196"/>
          </a:xfrm>
          <a:prstGeom prst="rect">
            <a:avLst/>
          </a:prstGeom>
          <a:solidFill>
            <a:srgbClr val="FFF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1" name="Rectangle 50">
            <a:extLst>
              <a:ext uri="{FF2B5EF4-FFF2-40B4-BE49-F238E27FC236}">
                <a16:creationId xmlns:a16="http://schemas.microsoft.com/office/drawing/2014/main" xmlns="" id="{815792B1-C6D6-061F-9A77-DDFC0C16D79D}"/>
              </a:ext>
            </a:extLst>
          </p:cNvPr>
          <p:cNvSpPr/>
          <p:nvPr/>
        </p:nvSpPr>
        <p:spPr>
          <a:xfrm>
            <a:off x="2971815" y="4630323"/>
            <a:ext cx="1297172" cy="978196"/>
          </a:xfrm>
          <a:prstGeom prst="rect">
            <a:avLst/>
          </a:prstGeom>
          <a:solidFill>
            <a:srgbClr val="FFF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3" name="Rectangle 52">
            <a:extLst>
              <a:ext uri="{FF2B5EF4-FFF2-40B4-BE49-F238E27FC236}">
                <a16:creationId xmlns:a16="http://schemas.microsoft.com/office/drawing/2014/main" xmlns="" id="{009DCED2-2F5C-8BDC-DEFC-B899B38D5BCA}"/>
              </a:ext>
            </a:extLst>
          </p:cNvPr>
          <p:cNvSpPr/>
          <p:nvPr/>
        </p:nvSpPr>
        <p:spPr>
          <a:xfrm>
            <a:off x="7677525" y="2263497"/>
            <a:ext cx="1503382" cy="978196"/>
          </a:xfrm>
          <a:prstGeom prst="rect">
            <a:avLst/>
          </a:prstGeom>
          <a:solidFill>
            <a:srgbClr val="FFF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4" name="Rectangle 53">
            <a:extLst>
              <a:ext uri="{FF2B5EF4-FFF2-40B4-BE49-F238E27FC236}">
                <a16:creationId xmlns:a16="http://schemas.microsoft.com/office/drawing/2014/main" xmlns="" id="{C1E03E76-137D-0557-1422-D5DEA25EE5B4}"/>
              </a:ext>
            </a:extLst>
          </p:cNvPr>
          <p:cNvSpPr/>
          <p:nvPr/>
        </p:nvSpPr>
        <p:spPr>
          <a:xfrm>
            <a:off x="7580900" y="4293367"/>
            <a:ext cx="1804223" cy="1266979"/>
          </a:xfrm>
          <a:prstGeom prst="rect">
            <a:avLst/>
          </a:prstGeom>
          <a:solidFill>
            <a:srgbClr val="FFF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5" name="Rectangle 54">
            <a:extLst>
              <a:ext uri="{FF2B5EF4-FFF2-40B4-BE49-F238E27FC236}">
                <a16:creationId xmlns:a16="http://schemas.microsoft.com/office/drawing/2014/main" xmlns="" id="{8FC3ABB8-FB86-57A1-4644-8994397DE7F6}"/>
              </a:ext>
            </a:extLst>
          </p:cNvPr>
          <p:cNvSpPr/>
          <p:nvPr/>
        </p:nvSpPr>
        <p:spPr>
          <a:xfrm>
            <a:off x="10209029" y="3948314"/>
            <a:ext cx="1387388" cy="1391956"/>
          </a:xfrm>
          <a:prstGeom prst="rect">
            <a:avLst/>
          </a:prstGeom>
          <a:solidFill>
            <a:srgbClr val="FFF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3" name="TextBox 62">
            <a:extLst>
              <a:ext uri="{FF2B5EF4-FFF2-40B4-BE49-F238E27FC236}">
                <a16:creationId xmlns:a16="http://schemas.microsoft.com/office/drawing/2014/main" xmlns="" id="{88BB281C-05EC-EFCB-441B-60CB52A97EBB}"/>
              </a:ext>
            </a:extLst>
          </p:cNvPr>
          <p:cNvSpPr txBox="1"/>
          <p:nvPr/>
        </p:nvSpPr>
        <p:spPr>
          <a:xfrm>
            <a:off x="3243449" y="3545312"/>
            <a:ext cx="1282171" cy="830997"/>
          </a:xfrm>
          <a:prstGeom prst="rect">
            <a:avLst/>
          </a:prstGeom>
          <a:noFill/>
        </p:spPr>
        <p:txBody>
          <a:bodyPr wrap="square" rtlCol="0">
            <a:spAutoFit/>
          </a:bodyPr>
          <a:lstStyle/>
          <a:p>
            <a:r>
              <a:rPr lang="pt-BR" sz="1600" dirty="0" smtClean="0"/>
              <a:t>Quer acesso a roupas da moda</a:t>
            </a:r>
            <a:endParaRPr lang="pt-BR" sz="1600" dirty="0"/>
          </a:p>
        </p:txBody>
      </p:sp>
      <p:sp>
        <p:nvSpPr>
          <p:cNvPr id="61" name="Rectangle 60">
            <a:extLst>
              <a:ext uri="{FF2B5EF4-FFF2-40B4-BE49-F238E27FC236}">
                <a16:creationId xmlns:a16="http://schemas.microsoft.com/office/drawing/2014/main" xmlns="" id="{AC3EE804-5A0F-E135-362F-46BB9BF47972}"/>
              </a:ext>
            </a:extLst>
          </p:cNvPr>
          <p:cNvSpPr/>
          <p:nvPr/>
        </p:nvSpPr>
        <p:spPr>
          <a:xfrm>
            <a:off x="2989183" y="2185592"/>
            <a:ext cx="1664704" cy="1159106"/>
          </a:xfrm>
          <a:prstGeom prst="rect">
            <a:avLst/>
          </a:prstGeom>
          <a:solidFill>
            <a:srgbClr val="FFF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2" name="TextBox 71">
            <a:extLst>
              <a:ext uri="{FF2B5EF4-FFF2-40B4-BE49-F238E27FC236}">
                <a16:creationId xmlns:a16="http://schemas.microsoft.com/office/drawing/2014/main" xmlns="" id="{AF578169-38CD-2CB5-C85E-5DCB02703D60}"/>
              </a:ext>
            </a:extLst>
          </p:cNvPr>
          <p:cNvSpPr txBox="1"/>
          <p:nvPr/>
        </p:nvSpPr>
        <p:spPr>
          <a:xfrm>
            <a:off x="2992953" y="2107345"/>
            <a:ext cx="1660934" cy="1323439"/>
          </a:xfrm>
          <a:prstGeom prst="rect">
            <a:avLst/>
          </a:prstGeom>
          <a:noFill/>
        </p:spPr>
        <p:txBody>
          <a:bodyPr wrap="square" rtlCol="0">
            <a:spAutoFit/>
          </a:bodyPr>
          <a:lstStyle/>
          <a:p>
            <a:r>
              <a:rPr lang="pt-BR" sz="1600" dirty="0" smtClean="0"/>
              <a:t>Não quer bagunçar seu guarda-roupa com itens não utilizados</a:t>
            </a:r>
            <a:endParaRPr lang="pt-BR" sz="1600" dirty="0"/>
          </a:p>
        </p:txBody>
      </p:sp>
      <p:sp>
        <p:nvSpPr>
          <p:cNvPr id="74" name="Rectangle 73">
            <a:extLst>
              <a:ext uri="{FF2B5EF4-FFF2-40B4-BE49-F238E27FC236}">
                <a16:creationId xmlns:a16="http://schemas.microsoft.com/office/drawing/2014/main" xmlns="" id="{32DFB56B-78D1-E00E-78F6-0B846B672439}"/>
              </a:ext>
            </a:extLst>
          </p:cNvPr>
          <p:cNvSpPr/>
          <p:nvPr/>
        </p:nvSpPr>
        <p:spPr>
          <a:xfrm>
            <a:off x="5635005" y="4601451"/>
            <a:ext cx="1307362" cy="978196"/>
          </a:xfrm>
          <a:prstGeom prst="rect">
            <a:avLst/>
          </a:prstGeom>
          <a:solidFill>
            <a:srgbClr val="FFF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5" name="TextBox 74">
            <a:extLst>
              <a:ext uri="{FF2B5EF4-FFF2-40B4-BE49-F238E27FC236}">
                <a16:creationId xmlns:a16="http://schemas.microsoft.com/office/drawing/2014/main" xmlns="" id="{0BDC3D48-FC1C-D56E-4360-763E8EB1C06B}"/>
              </a:ext>
            </a:extLst>
          </p:cNvPr>
          <p:cNvSpPr txBox="1"/>
          <p:nvPr/>
        </p:nvSpPr>
        <p:spPr>
          <a:xfrm>
            <a:off x="5607453" y="4681775"/>
            <a:ext cx="1348562" cy="830997"/>
          </a:xfrm>
          <a:prstGeom prst="rect">
            <a:avLst/>
          </a:prstGeom>
          <a:noFill/>
        </p:spPr>
        <p:txBody>
          <a:bodyPr wrap="square" rtlCol="0">
            <a:spAutoFit/>
          </a:bodyPr>
          <a:lstStyle/>
          <a:p>
            <a:r>
              <a:rPr lang="pt-BR" sz="1600" dirty="0" smtClean="0"/>
              <a:t>Venda  roupas da moda baratas</a:t>
            </a:r>
            <a:endParaRPr lang="pt-BR" sz="1600" dirty="0"/>
          </a:p>
        </p:txBody>
      </p:sp>
      <p:sp>
        <p:nvSpPr>
          <p:cNvPr id="79" name="Rectangle 78">
            <a:extLst>
              <a:ext uri="{FF2B5EF4-FFF2-40B4-BE49-F238E27FC236}">
                <a16:creationId xmlns:a16="http://schemas.microsoft.com/office/drawing/2014/main" xmlns="" id="{13C0CD91-41BD-8880-96F0-176C94B7D436}"/>
              </a:ext>
            </a:extLst>
          </p:cNvPr>
          <p:cNvSpPr/>
          <p:nvPr/>
        </p:nvSpPr>
        <p:spPr>
          <a:xfrm>
            <a:off x="714412" y="4630323"/>
            <a:ext cx="1297172" cy="978196"/>
          </a:xfrm>
          <a:prstGeom prst="rect">
            <a:avLst/>
          </a:prstGeom>
          <a:solidFill>
            <a:srgbClr val="FFF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1" name="Slide Number Placeholder 10">
            <a:extLst>
              <a:ext uri="{FF2B5EF4-FFF2-40B4-BE49-F238E27FC236}">
                <a16:creationId xmlns:a16="http://schemas.microsoft.com/office/drawing/2014/main" xmlns="" id="{237639AC-D2E1-C91B-4905-0106DA4C734F}"/>
              </a:ext>
            </a:extLst>
          </p:cNvPr>
          <p:cNvSpPr>
            <a:spLocks noGrp="1"/>
          </p:cNvSpPr>
          <p:nvPr>
            <p:ph type="sldNum" sz="quarter" idx="12"/>
          </p:nvPr>
        </p:nvSpPr>
        <p:spPr/>
        <p:txBody>
          <a:bodyPr/>
          <a:lstStyle/>
          <a:p>
            <a:fld id="{A49FEDE7-8061-9B4D-88A1-7EA83A94C31B}" type="slidenum">
              <a:rPr lang="pt-BR" smtClean="0"/>
              <a:t>18</a:t>
            </a:fld>
            <a:endParaRPr lang="pt-BR" dirty="0"/>
          </a:p>
        </p:txBody>
      </p:sp>
      <p:sp>
        <p:nvSpPr>
          <p:cNvPr id="62" name="TextBox 61">
            <a:extLst>
              <a:ext uri="{FF2B5EF4-FFF2-40B4-BE49-F238E27FC236}">
                <a16:creationId xmlns:a16="http://schemas.microsoft.com/office/drawing/2014/main" xmlns="" id="{E78787E3-5529-6933-B1A6-CA8A2079F418}"/>
              </a:ext>
            </a:extLst>
          </p:cNvPr>
          <p:cNvSpPr txBox="1"/>
          <p:nvPr/>
        </p:nvSpPr>
        <p:spPr>
          <a:xfrm>
            <a:off x="7570600" y="4295324"/>
            <a:ext cx="1814523" cy="1323439"/>
          </a:xfrm>
          <a:prstGeom prst="rect">
            <a:avLst/>
          </a:prstGeom>
          <a:noFill/>
        </p:spPr>
        <p:txBody>
          <a:bodyPr wrap="square" rtlCol="0">
            <a:spAutoFit/>
          </a:bodyPr>
          <a:lstStyle/>
          <a:p>
            <a:r>
              <a:rPr lang="pt-BR" sz="1600" dirty="0"/>
              <a:t>Crie uma pequena loja de aluguel de roupas off-line entre amigos e familiares</a:t>
            </a:r>
          </a:p>
        </p:txBody>
      </p:sp>
      <p:sp>
        <p:nvSpPr>
          <p:cNvPr id="64" name="Rectangle 63">
            <a:extLst>
              <a:ext uri="{FF2B5EF4-FFF2-40B4-BE49-F238E27FC236}">
                <a16:creationId xmlns:a16="http://schemas.microsoft.com/office/drawing/2014/main" xmlns="" id="{B681F11F-3A09-08BE-0EC9-A736A87EBE29}"/>
              </a:ext>
            </a:extLst>
          </p:cNvPr>
          <p:cNvSpPr/>
          <p:nvPr/>
        </p:nvSpPr>
        <p:spPr>
          <a:xfrm>
            <a:off x="9907403" y="1965269"/>
            <a:ext cx="1767297" cy="1705980"/>
          </a:xfrm>
          <a:prstGeom prst="rect">
            <a:avLst/>
          </a:prstGeom>
          <a:solidFill>
            <a:srgbClr val="FFF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pt-BR" sz="1600" dirty="0" smtClean="0">
                <a:solidFill>
                  <a:prstClr val="black"/>
                </a:solidFill>
              </a:rPr>
              <a:t>Peça roupas emprestadas de amigos  para alugar para outros amigos e cobre uma pequena taxa</a:t>
            </a:r>
            <a:endParaRPr lang="pt-BR" dirty="0"/>
          </a:p>
        </p:txBody>
      </p:sp>
    </p:spTree>
    <p:extLst>
      <p:ext uri="{BB962C8B-B14F-4D97-AF65-F5344CB8AC3E}">
        <p14:creationId xmlns:p14="http://schemas.microsoft.com/office/powerpoint/2010/main" val="21313026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people&#10;&#10;Description automatically generated">
            <a:extLst>
              <a:ext uri="{FF2B5EF4-FFF2-40B4-BE49-F238E27FC236}">
                <a16:creationId xmlns:a16="http://schemas.microsoft.com/office/drawing/2014/main" xmlns="" id="{22832E7C-7327-5545-B860-F8D37FA81FD2}"/>
              </a:ext>
            </a:extLst>
          </p:cNvPr>
          <p:cNvPicPr>
            <a:picLocks noChangeAspect="1"/>
          </p:cNvPicPr>
          <p:nvPr/>
        </p:nvPicPr>
        <p:blipFill>
          <a:blip r:embed="rId3"/>
          <a:stretch>
            <a:fillRect/>
          </a:stretch>
        </p:blipFill>
        <p:spPr>
          <a:xfrm>
            <a:off x="0" y="0"/>
            <a:ext cx="12192000" cy="6858000"/>
          </a:xfrm>
          <a:prstGeom prst="rect">
            <a:avLst/>
          </a:prstGeom>
        </p:spPr>
      </p:pic>
      <p:pic>
        <p:nvPicPr>
          <p:cNvPr id="7" name="Google Shape;206;p10" descr="Graphical user interface, application&#10;&#10;Description automatically generated">
            <a:extLst>
              <a:ext uri="{FF2B5EF4-FFF2-40B4-BE49-F238E27FC236}">
                <a16:creationId xmlns:a16="http://schemas.microsoft.com/office/drawing/2014/main" xmlns="" id="{83906E4A-F84A-9C40-883F-33F0547EDFB6}"/>
              </a:ext>
            </a:extLst>
          </p:cNvPr>
          <p:cNvPicPr preferRelativeResize="0"/>
          <p:nvPr/>
        </p:nvPicPr>
        <p:blipFill rotWithShape="1">
          <a:blip r:embed="rId4">
            <a:alphaModFix/>
          </a:blip>
          <a:srcRect b="40"/>
          <a:stretch/>
        </p:blipFill>
        <p:spPr>
          <a:xfrm>
            <a:off x="314629" y="2869513"/>
            <a:ext cx="11562735" cy="1118974"/>
          </a:xfrm>
          <a:prstGeom prst="rect">
            <a:avLst/>
          </a:prstGeom>
          <a:noFill/>
          <a:ln>
            <a:noFill/>
          </a:ln>
        </p:spPr>
      </p:pic>
      <p:grpSp>
        <p:nvGrpSpPr>
          <p:cNvPr id="13" name="Group 12">
            <a:extLst>
              <a:ext uri="{FF2B5EF4-FFF2-40B4-BE49-F238E27FC236}">
                <a16:creationId xmlns:a16="http://schemas.microsoft.com/office/drawing/2014/main" xmlns="" id="{88181E81-D1BC-4241-AF79-83DC18BA1094}"/>
              </a:ext>
            </a:extLst>
          </p:cNvPr>
          <p:cNvGrpSpPr/>
          <p:nvPr/>
        </p:nvGrpSpPr>
        <p:grpSpPr>
          <a:xfrm>
            <a:off x="693111" y="265697"/>
            <a:ext cx="10529149" cy="915193"/>
            <a:chOff x="1348217" y="463109"/>
            <a:chExt cx="9495565" cy="915193"/>
          </a:xfrm>
        </p:grpSpPr>
        <p:sp>
          <p:nvSpPr>
            <p:cNvPr id="14" name="Google Shape;203;p10">
              <a:extLst>
                <a:ext uri="{FF2B5EF4-FFF2-40B4-BE49-F238E27FC236}">
                  <a16:creationId xmlns:a16="http://schemas.microsoft.com/office/drawing/2014/main" xmlns="" id="{FF2B9C41-F397-E246-A8EB-0AC21F6EFF52}"/>
                </a:ext>
              </a:extLst>
            </p:cNvPr>
            <p:cNvSpPr/>
            <p:nvPr/>
          </p:nvSpPr>
          <p:spPr>
            <a:xfrm>
              <a:off x="1348217" y="642982"/>
              <a:ext cx="9495565"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pt-BR" sz="1800" b="0" i="0" u="none" strike="noStrike" cap="none" dirty="0">
                <a:solidFill>
                  <a:schemeClr val="lt1"/>
                </a:solidFill>
                <a:latin typeface="Calibri"/>
                <a:ea typeface="Calibri"/>
                <a:cs typeface="Calibri"/>
                <a:sym typeface="Calibri"/>
              </a:endParaRPr>
            </a:p>
          </p:txBody>
        </p:sp>
        <p:sp>
          <p:nvSpPr>
            <p:cNvPr id="15" name="Google Shape;204;p10">
              <a:extLst>
                <a:ext uri="{FF2B5EF4-FFF2-40B4-BE49-F238E27FC236}">
                  <a16:creationId xmlns:a16="http://schemas.microsoft.com/office/drawing/2014/main" xmlns="" id="{9053B14D-7DBD-3A4F-9890-4FB144E4FD80}"/>
                </a:ext>
              </a:extLst>
            </p:cNvPr>
            <p:cNvSpPr/>
            <p:nvPr/>
          </p:nvSpPr>
          <p:spPr>
            <a:xfrm>
              <a:off x="1348217" y="463109"/>
              <a:ext cx="9495565" cy="73532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pt-BR" sz="1800" b="0" i="0" u="none" strike="noStrike" cap="none" dirty="0">
                <a:solidFill>
                  <a:schemeClr val="lt1"/>
                </a:solidFill>
                <a:latin typeface="Calibri"/>
                <a:ea typeface="Calibri"/>
                <a:cs typeface="Calibri"/>
                <a:sym typeface="Calibri"/>
              </a:endParaRPr>
            </a:p>
          </p:txBody>
        </p:sp>
      </p:grpSp>
      <p:sp>
        <p:nvSpPr>
          <p:cNvPr id="16" name="TextBox 15">
            <a:extLst>
              <a:ext uri="{FF2B5EF4-FFF2-40B4-BE49-F238E27FC236}">
                <a16:creationId xmlns:a16="http://schemas.microsoft.com/office/drawing/2014/main" xmlns="" id="{2AFEE7F4-245B-AE4B-8EC2-0278173DBDA8}"/>
              </a:ext>
            </a:extLst>
          </p:cNvPr>
          <p:cNvSpPr txBox="1"/>
          <p:nvPr/>
        </p:nvSpPr>
        <p:spPr>
          <a:xfrm>
            <a:off x="693111" y="328495"/>
            <a:ext cx="10529149" cy="707886"/>
          </a:xfrm>
          <a:prstGeom prst="rect">
            <a:avLst/>
          </a:prstGeom>
          <a:noFill/>
        </p:spPr>
        <p:txBody>
          <a:bodyPr wrap="square" rtlCol="0">
            <a:spAutoFit/>
          </a:bodyPr>
          <a:lstStyle/>
          <a:p>
            <a:pPr algn="ctr"/>
            <a:r>
              <a:rPr lang="pt-BR" sz="4000" b="1" dirty="0" smtClean="0">
                <a:solidFill>
                  <a:schemeClr val="bg1"/>
                </a:solidFill>
              </a:rPr>
              <a:t>Áreas de aluguel de roupas de circularidade</a:t>
            </a:r>
            <a:endParaRPr lang="pt-BR" sz="4000" b="1" dirty="0">
              <a:solidFill>
                <a:schemeClr val="bg1"/>
              </a:solidFill>
            </a:endParaRPr>
          </a:p>
        </p:txBody>
      </p:sp>
      <p:pic>
        <p:nvPicPr>
          <p:cNvPr id="3" name="Picture 2" descr="Icon&#10;&#10;Description automatically generated">
            <a:extLst>
              <a:ext uri="{FF2B5EF4-FFF2-40B4-BE49-F238E27FC236}">
                <a16:creationId xmlns:a16="http://schemas.microsoft.com/office/drawing/2014/main" xmlns="" id="{38F64F6A-F0ED-164C-BDD4-D2F3E2CB4C4B}"/>
              </a:ext>
            </a:extLst>
          </p:cNvPr>
          <p:cNvPicPr>
            <a:picLocks noChangeAspect="1"/>
          </p:cNvPicPr>
          <p:nvPr/>
        </p:nvPicPr>
        <p:blipFill>
          <a:blip r:embed="rId5"/>
          <a:stretch>
            <a:fillRect/>
          </a:stretch>
        </p:blipFill>
        <p:spPr>
          <a:xfrm>
            <a:off x="5611318" y="4001128"/>
            <a:ext cx="1712913" cy="1138583"/>
          </a:xfrm>
          <a:prstGeom prst="rect">
            <a:avLst/>
          </a:prstGeom>
        </p:spPr>
      </p:pic>
      <p:pic>
        <p:nvPicPr>
          <p:cNvPr id="5" name="Picture 4" descr="Shape, circle&#10;&#10;Description automatically generated">
            <a:extLst>
              <a:ext uri="{FF2B5EF4-FFF2-40B4-BE49-F238E27FC236}">
                <a16:creationId xmlns:a16="http://schemas.microsoft.com/office/drawing/2014/main" xmlns="" id="{D036C480-D4D7-1945-992B-C3487A46942A}"/>
              </a:ext>
            </a:extLst>
          </p:cNvPr>
          <p:cNvPicPr>
            <a:picLocks noChangeAspect="1"/>
          </p:cNvPicPr>
          <p:nvPr/>
        </p:nvPicPr>
        <p:blipFill>
          <a:blip r:embed="rId6"/>
          <a:stretch>
            <a:fillRect/>
          </a:stretch>
        </p:blipFill>
        <p:spPr>
          <a:xfrm>
            <a:off x="6425124" y="3663240"/>
            <a:ext cx="1712913" cy="1138583"/>
          </a:xfrm>
          <a:prstGeom prst="rect">
            <a:avLst/>
          </a:prstGeom>
        </p:spPr>
      </p:pic>
      <p:sp>
        <p:nvSpPr>
          <p:cNvPr id="18" name="TextBox 17">
            <a:extLst>
              <a:ext uri="{FF2B5EF4-FFF2-40B4-BE49-F238E27FC236}">
                <a16:creationId xmlns:a16="http://schemas.microsoft.com/office/drawing/2014/main" xmlns="" id="{7DD4FB57-CDBD-0640-B724-2A1BCE3F2B90}"/>
              </a:ext>
            </a:extLst>
          </p:cNvPr>
          <p:cNvSpPr txBox="1"/>
          <p:nvPr/>
        </p:nvSpPr>
        <p:spPr>
          <a:xfrm>
            <a:off x="5537877" y="4494442"/>
            <a:ext cx="1084393" cy="369332"/>
          </a:xfrm>
          <a:prstGeom prst="rect">
            <a:avLst/>
          </a:prstGeom>
          <a:noFill/>
        </p:spPr>
        <p:txBody>
          <a:bodyPr wrap="square" rtlCol="0">
            <a:spAutoFit/>
          </a:bodyPr>
          <a:lstStyle/>
          <a:p>
            <a:r>
              <a:rPr lang="pt-BR" b="1" dirty="0" smtClean="0">
                <a:solidFill>
                  <a:srgbClr val="4ABE98"/>
                </a:solidFill>
              </a:rPr>
              <a:t>Retornar </a:t>
            </a:r>
            <a:endParaRPr lang="pt-BR" dirty="0">
              <a:solidFill>
                <a:srgbClr val="4ABE98"/>
              </a:solidFill>
            </a:endParaRPr>
          </a:p>
        </p:txBody>
      </p:sp>
      <p:sp>
        <p:nvSpPr>
          <p:cNvPr id="19" name="TextBox 18">
            <a:extLst>
              <a:ext uri="{FF2B5EF4-FFF2-40B4-BE49-F238E27FC236}">
                <a16:creationId xmlns:a16="http://schemas.microsoft.com/office/drawing/2014/main" xmlns="" id="{BE253D04-327B-8F4F-9FD0-AC98E11FDDA6}"/>
              </a:ext>
            </a:extLst>
          </p:cNvPr>
          <p:cNvSpPr txBox="1"/>
          <p:nvPr/>
        </p:nvSpPr>
        <p:spPr>
          <a:xfrm>
            <a:off x="7124532" y="4494442"/>
            <a:ext cx="1486067" cy="646331"/>
          </a:xfrm>
          <a:prstGeom prst="rect">
            <a:avLst/>
          </a:prstGeom>
          <a:noFill/>
        </p:spPr>
        <p:txBody>
          <a:bodyPr wrap="square" rtlCol="0">
            <a:spAutoFit/>
          </a:bodyPr>
          <a:lstStyle/>
          <a:p>
            <a:r>
              <a:rPr lang="pt-BR" b="1" dirty="0" smtClean="0">
                <a:solidFill>
                  <a:srgbClr val="138F82"/>
                </a:solidFill>
              </a:rPr>
              <a:t>Reparar</a:t>
            </a:r>
          </a:p>
          <a:p>
            <a:r>
              <a:rPr lang="pt-BR" b="1" dirty="0" smtClean="0">
                <a:solidFill>
                  <a:srgbClr val="138F82"/>
                </a:solidFill>
              </a:rPr>
              <a:t>Reaproveitar</a:t>
            </a:r>
            <a:endParaRPr lang="pt-BR" b="1" dirty="0">
              <a:solidFill>
                <a:srgbClr val="138F82"/>
              </a:solidFill>
            </a:endParaRPr>
          </a:p>
        </p:txBody>
      </p:sp>
      <p:pic>
        <p:nvPicPr>
          <p:cNvPr id="20" name="Picture 19" descr="Shape, circle&#10;&#10;Description automatically generated">
            <a:extLst>
              <a:ext uri="{FF2B5EF4-FFF2-40B4-BE49-F238E27FC236}">
                <a16:creationId xmlns:a16="http://schemas.microsoft.com/office/drawing/2014/main" xmlns="" id="{0F6BE76B-DDED-E346-B6A3-236AC335EF80}"/>
              </a:ext>
            </a:extLst>
          </p:cNvPr>
          <p:cNvPicPr>
            <a:picLocks noChangeAspect="1"/>
          </p:cNvPicPr>
          <p:nvPr/>
        </p:nvPicPr>
        <p:blipFill>
          <a:blip r:embed="rId6"/>
          <a:stretch>
            <a:fillRect/>
          </a:stretch>
        </p:blipFill>
        <p:spPr>
          <a:xfrm rot="10800000">
            <a:off x="5889014" y="1794744"/>
            <a:ext cx="2075112" cy="1379339"/>
          </a:xfrm>
          <a:prstGeom prst="rect">
            <a:avLst/>
          </a:prstGeom>
        </p:spPr>
      </p:pic>
      <p:sp>
        <p:nvSpPr>
          <p:cNvPr id="21" name="TextBox 20">
            <a:extLst>
              <a:ext uri="{FF2B5EF4-FFF2-40B4-BE49-F238E27FC236}">
                <a16:creationId xmlns:a16="http://schemas.microsoft.com/office/drawing/2014/main" xmlns="" id="{E3D8C1B1-2141-2E46-B0AE-D7B4A8952730}"/>
              </a:ext>
            </a:extLst>
          </p:cNvPr>
          <p:cNvSpPr txBox="1"/>
          <p:nvPr/>
        </p:nvSpPr>
        <p:spPr>
          <a:xfrm>
            <a:off x="6598190" y="1830108"/>
            <a:ext cx="1157061" cy="369332"/>
          </a:xfrm>
          <a:prstGeom prst="rect">
            <a:avLst/>
          </a:prstGeom>
          <a:noFill/>
        </p:spPr>
        <p:txBody>
          <a:bodyPr wrap="square" rtlCol="0">
            <a:spAutoFit/>
          </a:bodyPr>
          <a:lstStyle/>
          <a:p>
            <a:r>
              <a:rPr lang="pt-BR" b="1" dirty="0" smtClean="0">
                <a:solidFill>
                  <a:srgbClr val="138F82"/>
                </a:solidFill>
              </a:rPr>
              <a:t>Alugar</a:t>
            </a:r>
            <a:endParaRPr lang="pt-BR" b="1" dirty="0">
              <a:solidFill>
                <a:srgbClr val="138F82"/>
              </a:solidFill>
            </a:endParaRPr>
          </a:p>
        </p:txBody>
      </p:sp>
      <p:sp>
        <p:nvSpPr>
          <p:cNvPr id="2" name="Slide Number Placeholder 1">
            <a:extLst>
              <a:ext uri="{FF2B5EF4-FFF2-40B4-BE49-F238E27FC236}">
                <a16:creationId xmlns:a16="http://schemas.microsoft.com/office/drawing/2014/main" xmlns="" id="{D16D4513-820D-FC5A-A6F2-AEB144FA3F79}"/>
              </a:ext>
            </a:extLst>
          </p:cNvPr>
          <p:cNvSpPr>
            <a:spLocks noGrp="1"/>
          </p:cNvSpPr>
          <p:nvPr>
            <p:ph type="sldNum" sz="quarter" idx="12"/>
          </p:nvPr>
        </p:nvSpPr>
        <p:spPr/>
        <p:txBody>
          <a:bodyPr/>
          <a:lstStyle/>
          <a:p>
            <a:fld id="{A49FEDE7-8061-9B4D-88A1-7EA83A94C31B}" type="slidenum">
              <a:rPr lang="pt-BR" smtClean="0"/>
              <a:t>19</a:t>
            </a:fld>
            <a:endParaRPr lang="pt-BR" dirty="0"/>
          </a:p>
        </p:txBody>
      </p:sp>
      <p:sp>
        <p:nvSpPr>
          <p:cNvPr id="17" name="CaixaDeTexto 16"/>
          <p:cNvSpPr txBox="1"/>
          <p:nvPr/>
        </p:nvSpPr>
        <p:spPr>
          <a:xfrm>
            <a:off x="1070344" y="3481389"/>
            <a:ext cx="10419936" cy="492443"/>
          </a:xfrm>
          <a:prstGeom prst="rect">
            <a:avLst/>
          </a:prstGeom>
          <a:noFill/>
        </p:spPr>
        <p:txBody>
          <a:bodyPr wrap="square" rtlCol="0">
            <a:spAutoFit/>
          </a:bodyPr>
          <a:lstStyle/>
          <a:p>
            <a:r>
              <a:rPr lang="pt-PT" sz="2500" b="1" dirty="0" smtClean="0">
                <a:solidFill>
                  <a:schemeClr val="bg1"/>
                </a:solidFill>
              </a:rPr>
              <a:t>  </a:t>
            </a:r>
            <a:r>
              <a:rPr lang="pt-PT" sz="2400" b="1" dirty="0" smtClean="0">
                <a:solidFill>
                  <a:schemeClr val="bg1"/>
                </a:solidFill>
              </a:rPr>
              <a:t>1. Extração        2. Produção       3. Distribuição           4. Uso               5. Descarte</a:t>
            </a:r>
            <a:endParaRPr lang="pt-BR" sz="2400" b="1" dirty="0">
              <a:solidFill>
                <a:schemeClr val="bg1"/>
              </a:solidFill>
            </a:endParaRPr>
          </a:p>
        </p:txBody>
      </p:sp>
    </p:spTree>
    <p:extLst>
      <p:ext uri="{BB962C8B-B14F-4D97-AF65-F5344CB8AC3E}">
        <p14:creationId xmlns:p14="http://schemas.microsoft.com/office/powerpoint/2010/main" val="6810794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BC6657B-1248-6B4D-AE85-8670C18C8E1B}"/>
              </a:ext>
            </a:extLst>
          </p:cNvPr>
          <p:cNvPicPr>
            <a:picLocks noChangeAspect="1"/>
          </p:cNvPicPr>
          <p:nvPr/>
        </p:nvPicPr>
        <p:blipFill>
          <a:blip r:embed="rId3"/>
          <a:stretch>
            <a:fillRect/>
          </a:stretch>
        </p:blipFill>
        <p:spPr>
          <a:xfrm>
            <a:off x="0" y="5928"/>
            <a:ext cx="12192000" cy="6858000"/>
          </a:xfrm>
          <a:prstGeom prst="rect">
            <a:avLst/>
          </a:prstGeom>
        </p:spPr>
      </p:pic>
      <p:sp>
        <p:nvSpPr>
          <p:cNvPr id="5" name="Rectangle 4">
            <a:extLst>
              <a:ext uri="{FF2B5EF4-FFF2-40B4-BE49-F238E27FC236}">
                <a16:creationId xmlns:a16="http://schemas.microsoft.com/office/drawing/2014/main" xmlns="" id="{5171BC68-CC43-2B4D-BB8F-888BEB7BEB09}"/>
              </a:ext>
            </a:extLst>
          </p:cNvPr>
          <p:cNvSpPr/>
          <p:nvPr/>
        </p:nvSpPr>
        <p:spPr>
          <a:xfrm>
            <a:off x="401870" y="1490810"/>
            <a:ext cx="11113275" cy="978729"/>
          </a:xfrm>
          <a:prstGeom prst="rect">
            <a:avLst/>
          </a:prstGeom>
        </p:spPr>
        <p:txBody>
          <a:bodyPr wrap="square">
            <a:spAutoFit/>
          </a:bodyPr>
          <a:lstStyle/>
          <a:p>
            <a:pPr algn="thaiDist">
              <a:lnSpc>
                <a:spcPct val="120000"/>
              </a:lnSpc>
            </a:pPr>
            <a:r>
              <a:rPr lang="pt-BR" sz="1600" b="1" dirty="0" smtClean="0">
                <a:solidFill>
                  <a:srgbClr val="262626"/>
                </a:solidFill>
              </a:rPr>
              <a:t>Os alunos aplicarão as estratégias circulares para resolver um problema linear de um produto cotidiano. Eles trabalharão através de um exercício de design thinking para identificar oportunidades circulares, refletindo sobre as necessidades funcionais e emocionais do cliente.</a:t>
            </a:r>
            <a:endParaRPr lang="pt-BR" sz="1600" b="1" dirty="0">
              <a:solidFill>
                <a:srgbClr val="262626"/>
              </a:solidFill>
              <a:highlight>
                <a:srgbClr val="FFE300"/>
              </a:highlight>
            </a:endParaRPr>
          </a:p>
        </p:txBody>
      </p:sp>
      <p:sp>
        <p:nvSpPr>
          <p:cNvPr id="6" name="Rounded Rectangle 5">
            <a:extLst>
              <a:ext uri="{FF2B5EF4-FFF2-40B4-BE49-F238E27FC236}">
                <a16:creationId xmlns:a16="http://schemas.microsoft.com/office/drawing/2014/main" xmlns="" id="{FD9AA248-B0AF-F84E-94F8-0CF855A300AF}"/>
              </a:ext>
            </a:extLst>
          </p:cNvPr>
          <p:cNvSpPr/>
          <p:nvPr/>
        </p:nvSpPr>
        <p:spPr>
          <a:xfrm>
            <a:off x="313764" y="1462602"/>
            <a:ext cx="11371732" cy="994130"/>
          </a:xfrm>
          <a:prstGeom prst="roundRect">
            <a:avLst/>
          </a:prstGeom>
          <a:noFill/>
          <a:ln w="31750">
            <a:solidFill>
              <a:srgbClr val="29C7F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2" name="Rounded Rectangle 31">
            <a:extLst>
              <a:ext uri="{FF2B5EF4-FFF2-40B4-BE49-F238E27FC236}">
                <a16:creationId xmlns:a16="http://schemas.microsoft.com/office/drawing/2014/main" xmlns="" id="{03D80DED-07FA-7648-A98B-006FFF2CC66F}"/>
              </a:ext>
            </a:extLst>
          </p:cNvPr>
          <p:cNvSpPr/>
          <p:nvPr/>
        </p:nvSpPr>
        <p:spPr>
          <a:xfrm>
            <a:off x="2251881" y="185126"/>
            <a:ext cx="7779223" cy="994130"/>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3" name="Rounded Rectangle 32">
            <a:extLst>
              <a:ext uri="{FF2B5EF4-FFF2-40B4-BE49-F238E27FC236}">
                <a16:creationId xmlns:a16="http://schemas.microsoft.com/office/drawing/2014/main" xmlns="" id="{AE593411-CF70-804B-88B7-4B861BF579DE}"/>
              </a:ext>
            </a:extLst>
          </p:cNvPr>
          <p:cNvSpPr/>
          <p:nvPr/>
        </p:nvSpPr>
        <p:spPr>
          <a:xfrm>
            <a:off x="2251881" y="185126"/>
            <a:ext cx="7779222"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4" name="TextBox 33">
            <a:extLst>
              <a:ext uri="{FF2B5EF4-FFF2-40B4-BE49-F238E27FC236}">
                <a16:creationId xmlns:a16="http://schemas.microsoft.com/office/drawing/2014/main" xmlns="" id="{C098EEBB-9906-934A-AAC3-1F3847C7F9B7}"/>
              </a:ext>
            </a:extLst>
          </p:cNvPr>
          <p:cNvSpPr txBox="1"/>
          <p:nvPr/>
        </p:nvSpPr>
        <p:spPr>
          <a:xfrm>
            <a:off x="2251880" y="294106"/>
            <a:ext cx="7779223" cy="584775"/>
          </a:xfrm>
          <a:prstGeom prst="rect">
            <a:avLst/>
          </a:prstGeom>
          <a:noFill/>
        </p:spPr>
        <p:txBody>
          <a:bodyPr wrap="square" rtlCol="0">
            <a:spAutoFit/>
          </a:bodyPr>
          <a:lstStyle/>
          <a:p>
            <a:pPr algn="ctr"/>
            <a:r>
              <a:rPr lang="pt-BR" sz="3200" b="1" dirty="0" smtClean="0">
                <a:solidFill>
                  <a:schemeClr val="bg1"/>
                </a:solidFill>
              </a:rPr>
              <a:t>Preparação da Aula e Alinhamento Curricular</a:t>
            </a:r>
            <a:endParaRPr lang="pt-BR" sz="3200" b="1" dirty="0">
              <a:solidFill>
                <a:schemeClr val="bg1"/>
              </a:solidFill>
            </a:endParaRPr>
          </a:p>
        </p:txBody>
      </p:sp>
      <p:sp>
        <p:nvSpPr>
          <p:cNvPr id="21" name="TextBox 20">
            <a:extLst>
              <a:ext uri="{FF2B5EF4-FFF2-40B4-BE49-F238E27FC236}">
                <a16:creationId xmlns:a16="http://schemas.microsoft.com/office/drawing/2014/main" xmlns="" id="{A578BCDC-8719-EB47-ABEF-3276125F0C98}"/>
              </a:ext>
            </a:extLst>
          </p:cNvPr>
          <p:cNvSpPr txBox="1"/>
          <p:nvPr/>
        </p:nvSpPr>
        <p:spPr>
          <a:xfrm>
            <a:off x="2794681" y="901959"/>
            <a:ext cx="6602638" cy="307777"/>
          </a:xfrm>
          <a:prstGeom prst="rect">
            <a:avLst/>
          </a:prstGeom>
          <a:noFill/>
        </p:spPr>
        <p:txBody>
          <a:bodyPr wrap="square" rtlCol="0">
            <a:spAutoFit/>
          </a:bodyPr>
          <a:lstStyle/>
          <a:p>
            <a:pPr algn="ctr"/>
            <a:r>
              <a:rPr lang="pt-BR" sz="1400" b="1" dirty="0" smtClean="0">
                <a:solidFill>
                  <a:schemeClr val="bg1"/>
                </a:solidFill>
              </a:rPr>
              <a:t>Tempo de preparação: 10 – 15 minutos</a:t>
            </a:r>
            <a:endParaRPr lang="pt-BR" sz="1400" b="1" dirty="0">
              <a:solidFill>
                <a:schemeClr val="bg1"/>
              </a:solidFill>
            </a:endParaRPr>
          </a:p>
        </p:txBody>
      </p:sp>
      <p:grpSp>
        <p:nvGrpSpPr>
          <p:cNvPr id="14" name="Group 13">
            <a:extLst>
              <a:ext uri="{FF2B5EF4-FFF2-40B4-BE49-F238E27FC236}">
                <a16:creationId xmlns:a16="http://schemas.microsoft.com/office/drawing/2014/main" xmlns="" id="{F98B54B6-5E31-4136-D2C9-581E4ADC425B}"/>
              </a:ext>
            </a:extLst>
          </p:cNvPr>
          <p:cNvGrpSpPr/>
          <p:nvPr/>
        </p:nvGrpSpPr>
        <p:grpSpPr>
          <a:xfrm>
            <a:off x="1127544" y="2821206"/>
            <a:ext cx="443210" cy="424732"/>
            <a:chOff x="1123489" y="4518559"/>
            <a:chExt cx="443210" cy="424732"/>
          </a:xfrm>
        </p:grpSpPr>
        <p:sp>
          <p:nvSpPr>
            <p:cNvPr id="15" name="Oval 14">
              <a:extLst>
                <a:ext uri="{FF2B5EF4-FFF2-40B4-BE49-F238E27FC236}">
                  <a16:creationId xmlns:a16="http://schemas.microsoft.com/office/drawing/2014/main" xmlns="" id="{E6A6DB13-79F1-AE30-6293-DD27B792A0C4}"/>
                </a:ext>
              </a:extLst>
            </p:cNvPr>
            <p:cNvSpPr/>
            <p:nvPr/>
          </p:nvSpPr>
          <p:spPr>
            <a:xfrm>
              <a:off x="1177126" y="4538611"/>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6" name="Oval 15">
              <a:extLst>
                <a:ext uri="{FF2B5EF4-FFF2-40B4-BE49-F238E27FC236}">
                  <a16:creationId xmlns:a16="http://schemas.microsoft.com/office/drawing/2014/main" xmlns="" id="{41725D9F-1FF7-2A59-42ED-1915497F9BFE}"/>
                </a:ext>
              </a:extLst>
            </p:cNvPr>
            <p:cNvSpPr/>
            <p:nvPr/>
          </p:nvSpPr>
          <p:spPr>
            <a:xfrm>
              <a:off x="1123489" y="4538611"/>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7" name="Rectangle 16">
              <a:extLst>
                <a:ext uri="{FF2B5EF4-FFF2-40B4-BE49-F238E27FC236}">
                  <a16:creationId xmlns:a16="http://schemas.microsoft.com/office/drawing/2014/main" xmlns="" id="{802CEE0D-438A-F0EA-41A3-3079CAEAB613}"/>
                </a:ext>
              </a:extLst>
            </p:cNvPr>
            <p:cNvSpPr/>
            <p:nvPr/>
          </p:nvSpPr>
          <p:spPr>
            <a:xfrm>
              <a:off x="1168073" y="4518559"/>
              <a:ext cx="301686" cy="424732"/>
            </a:xfrm>
            <a:prstGeom prst="rect">
              <a:avLst/>
            </a:prstGeom>
          </p:spPr>
          <p:txBody>
            <a:bodyPr wrap="none">
              <a:spAutoFit/>
            </a:bodyPr>
            <a:lstStyle/>
            <a:p>
              <a:pPr algn="ctr">
                <a:lnSpc>
                  <a:spcPct val="120000"/>
                </a:lnSpc>
              </a:pPr>
              <a:r>
                <a:rPr lang="pt-BR" b="1" dirty="0" smtClean="0">
                  <a:solidFill>
                    <a:schemeClr val="bg1"/>
                  </a:solidFill>
                  <a:cs typeface="Arial" panose="020B0604020202020204" pitchFamily="34" charset="0"/>
                </a:rPr>
                <a:t>1</a:t>
              </a:r>
              <a:endParaRPr lang="pt-BR" b="1" dirty="0">
                <a:solidFill>
                  <a:schemeClr val="bg1"/>
                </a:solidFill>
                <a:cs typeface="Arial" panose="020B0604020202020204" pitchFamily="34" charset="0"/>
              </a:endParaRPr>
            </a:p>
          </p:txBody>
        </p:sp>
      </p:grpSp>
      <p:sp>
        <p:nvSpPr>
          <p:cNvPr id="18" name="Rectangle 17">
            <a:extLst>
              <a:ext uri="{FF2B5EF4-FFF2-40B4-BE49-F238E27FC236}">
                <a16:creationId xmlns:a16="http://schemas.microsoft.com/office/drawing/2014/main" xmlns="" id="{870AF715-963E-890C-644C-D3EB0839A1B0}"/>
              </a:ext>
            </a:extLst>
          </p:cNvPr>
          <p:cNvSpPr/>
          <p:nvPr/>
        </p:nvSpPr>
        <p:spPr>
          <a:xfrm>
            <a:off x="1653335" y="2725492"/>
            <a:ext cx="9734687" cy="1089529"/>
          </a:xfrm>
          <a:prstGeom prst="rect">
            <a:avLst/>
          </a:prstGeom>
        </p:spPr>
        <p:txBody>
          <a:bodyPr wrap="square">
            <a:spAutoFit/>
          </a:bodyPr>
          <a:lstStyle/>
          <a:p>
            <a:pPr algn="thaiDist">
              <a:lnSpc>
                <a:spcPct val="120000"/>
              </a:lnSpc>
            </a:pPr>
            <a:r>
              <a:rPr lang="pt-BR" b="1" dirty="0" smtClean="0"/>
              <a:t>Exiba os slides da aula e crie uma discussão sobre o que eles já sabem sobre modelos de negócios circulares e introduza o design thinking para identificar soluções para os problemas do cliente</a:t>
            </a:r>
            <a:r>
              <a:rPr lang="pt-BR" b="1" dirty="0" smtClean="0">
                <a:solidFill>
                  <a:srgbClr val="262626"/>
                </a:solidFill>
              </a:rPr>
              <a:t>. </a:t>
            </a:r>
            <a:r>
              <a:rPr lang="pt-BR" dirty="0" smtClean="0">
                <a:solidFill>
                  <a:srgbClr val="262626"/>
                </a:solidFill>
              </a:rPr>
              <a:t>Faça aos alunos as perguntas orientadoras nas anotações do slide do PowerPoint.</a:t>
            </a:r>
            <a:endParaRPr lang="pt-BR" dirty="0">
              <a:solidFill>
                <a:srgbClr val="262626"/>
              </a:solidFill>
            </a:endParaRPr>
          </a:p>
        </p:txBody>
      </p:sp>
      <p:grpSp>
        <p:nvGrpSpPr>
          <p:cNvPr id="19" name="Group 18">
            <a:extLst>
              <a:ext uri="{FF2B5EF4-FFF2-40B4-BE49-F238E27FC236}">
                <a16:creationId xmlns:a16="http://schemas.microsoft.com/office/drawing/2014/main" xmlns="" id="{EC9CC610-8B79-61D6-4953-2C980AA171DE}"/>
              </a:ext>
            </a:extLst>
          </p:cNvPr>
          <p:cNvGrpSpPr/>
          <p:nvPr/>
        </p:nvGrpSpPr>
        <p:grpSpPr>
          <a:xfrm>
            <a:off x="1127544" y="4133736"/>
            <a:ext cx="443210" cy="424732"/>
            <a:chOff x="1123489" y="4518559"/>
            <a:chExt cx="443210" cy="424732"/>
          </a:xfrm>
        </p:grpSpPr>
        <p:sp>
          <p:nvSpPr>
            <p:cNvPr id="20" name="Oval 19">
              <a:extLst>
                <a:ext uri="{FF2B5EF4-FFF2-40B4-BE49-F238E27FC236}">
                  <a16:creationId xmlns:a16="http://schemas.microsoft.com/office/drawing/2014/main" xmlns="" id="{0A5B3949-9F98-FF95-2501-F06C094D83A9}"/>
                </a:ext>
              </a:extLst>
            </p:cNvPr>
            <p:cNvSpPr/>
            <p:nvPr/>
          </p:nvSpPr>
          <p:spPr>
            <a:xfrm>
              <a:off x="1177126" y="4538611"/>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2" name="Oval 21">
              <a:extLst>
                <a:ext uri="{FF2B5EF4-FFF2-40B4-BE49-F238E27FC236}">
                  <a16:creationId xmlns:a16="http://schemas.microsoft.com/office/drawing/2014/main" xmlns="" id="{9B2CA497-A370-4DB5-665E-1A4E5B71C1B3}"/>
                </a:ext>
              </a:extLst>
            </p:cNvPr>
            <p:cNvSpPr/>
            <p:nvPr/>
          </p:nvSpPr>
          <p:spPr>
            <a:xfrm>
              <a:off x="1123489" y="4538611"/>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3" name="Rectangle 22">
              <a:extLst>
                <a:ext uri="{FF2B5EF4-FFF2-40B4-BE49-F238E27FC236}">
                  <a16:creationId xmlns:a16="http://schemas.microsoft.com/office/drawing/2014/main" xmlns="" id="{799359E1-22B4-A3AC-8C62-F93FF16A92A3}"/>
                </a:ext>
              </a:extLst>
            </p:cNvPr>
            <p:cNvSpPr/>
            <p:nvPr/>
          </p:nvSpPr>
          <p:spPr>
            <a:xfrm>
              <a:off x="1168073" y="4518559"/>
              <a:ext cx="301686" cy="424732"/>
            </a:xfrm>
            <a:prstGeom prst="rect">
              <a:avLst/>
            </a:prstGeom>
          </p:spPr>
          <p:txBody>
            <a:bodyPr wrap="none">
              <a:spAutoFit/>
            </a:bodyPr>
            <a:lstStyle/>
            <a:p>
              <a:pPr algn="ctr">
                <a:lnSpc>
                  <a:spcPct val="120000"/>
                </a:lnSpc>
              </a:pPr>
              <a:r>
                <a:rPr lang="pt-BR" b="1" dirty="0" smtClean="0">
                  <a:solidFill>
                    <a:schemeClr val="bg1"/>
                  </a:solidFill>
                  <a:cs typeface="Arial" panose="020B0604020202020204" pitchFamily="34" charset="0"/>
                </a:rPr>
                <a:t>2</a:t>
              </a:r>
              <a:endParaRPr lang="pt-BR" b="1" dirty="0">
                <a:solidFill>
                  <a:schemeClr val="bg1"/>
                </a:solidFill>
                <a:cs typeface="Arial" panose="020B0604020202020204" pitchFamily="34" charset="0"/>
              </a:endParaRPr>
            </a:p>
          </p:txBody>
        </p:sp>
      </p:grpSp>
      <p:sp>
        <p:nvSpPr>
          <p:cNvPr id="24" name="Rectangle 23">
            <a:extLst>
              <a:ext uri="{FF2B5EF4-FFF2-40B4-BE49-F238E27FC236}">
                <a16:creationId xmlns:a16="http://schemas.microsoft.com/office/drawing/2014/main" xmlns="" id="{6CEEED15-E030-B851-387E-BEDDC975919D}"/>
              </a:ext>
            </a:extLst>
          </p:cNvPr>
          <p:cNvSpPr/>
          <p:nvPr/>
        </p:nvSpPr>
        <p:spPr>
          <a:xfrm>
            <a:off x="1678983" y="4061595"/>
            <a:ext cx="9734687" cy="757130"/>
          </a:xfrm>
          <a:prstGeom prst="rect">
            <a:avLst/>
          </a:prstGeom>
        </p:spPr>
        <p:txBody>
          <a:bodyPr wrap="square">
            <a:spAutoFit/>
          </a:bodyPr>
          <a:lstStyle/>
          <a:p>
            <a:pPr algn="thaiDist">
              <a:lnSpc>
                <a:spcPct val="120000"/>
              </a:lnSpc>
            </a:pPr>
            <a:r>
              <a:rPr lang="pt-BR" b="1" dirty="0" smtClean="0"/>
              <a:t>Imprima </a:t>
            </a:r>
            <a:r>
              <a:rPr lang="pt-BR" b="1" dirty="0"/>
              <a:t>o</a:t>
            </a:r>
            <a:r>
              <a:rPr lang="pt-BR" b="1" dirty="0" smtClean="0"/>
              <a:t>s 5 folhetos: </a:t>
            </a:r>
            <a:r>
              <a:rPr lang="pt-BR" dirty="0" smtClean="0"/>
              <a:t>1. Design Thinking 2. Áreas de Circularidade 3. Mapa do Ciclo de Vida Circular 4. Solução Circular 5. Desafio de Design Circular</a:t>
            </a:r>
            <a:endParaRPr lang="pt-BR" dirty="0">
              <a:solidFill>
                <a:srgbClr val="262626"/>
              </a:solidFill>
            </a:endParaRPr>
          </a:p>
        </p:txBody>
      </p:sp>
      <p:sp>
        <p:nvSpPr>
          <p:cNvPr id="25" name="TextBox 24">
            <a:extLst>
              <a:ext uri="{FF2B5EF4-FFF2-40B4-BE49-F238E27FC236}">
                <a16:creationId xmlns:a16="http://schemas.microsoft.com/office/drawing/2014/main" xmlns="" id="{1DE30190-9C9E-E831-84ED-A6A0E62A469A}"/>
              </a:ext>
            </a:extLst>
          </p:cNvPr>
          <p:cNvSpPr txBox="1"/>
          <p:nvPr/>
        </p:nvSpPr>
        <p:spPr>
          <a:xfrm>
            <a:off x="1714153" y="5133122"/>
            <a:ext cx="9563605" cy="757130"/>
          </a:xfrm>
          <a:prstGeom prst="rect">
            <a:avLst/>
          </a:prstGeom>
          <a:noFill/>
        </p:spPr>
        <p:txBody>
          <a:bodyPr wrap="square" rtlCol="0">
            <a:spAutoFit/>
          </a:bodyPr>
          <a:lstStyle/>
          <a:p>
            <a:pPr algn="thaiDist">
              <a:lnSpc>
                <a:spcPct val="120000"/>
              </a:lnSpc>
            </a:pPr>
            <a:r>
              <a:rPr lang="pt-BR" b="1" dirty="0" smtClean="0"/>
              <a:t>Siga as etapas no próximo slide</a:t>
            </a:r>
            <a:r>
              <a:rPr lang="pt-BR" dirty="0" smtClean="0"/>
              <a:t> </a:t>
            </a:r>
            <a:r>
              <a:rPr lang="pt-BR" dirty="0" smtClean="0">
                <a:solidFill>
                  <a:srgbClr val="262626"/>
                </a:solidFill>
              </a:rPr>
              <a:t>e nas anotações do professor nos slides 20 a 24 para conduzir a atividade da classe. </a:t>
            </a:r>
            <a:endParaRPr lang="pt-BR" dirty="0">
              <a:solidFill>
                <a:srgbClr val="262626"/>
              </a:solidFill>
            </a:endParaRPr>
          </a:p>
        </p:txBody>
      </p:sp>
      <p:grpSp>
        <p:nvGrpSpPr>
          <p:cNvPr id="26" name="Group 25">
            <a:extLst>
              <a:ext uri="{FF2B5EF4-FFF2-40B4-BE49-F238E27FC236}">
                <a16:creationId xmlns:a16="http://schemas.microsoft.com/office/drawing/2014/main" xmlns="" id="{9F23A18D-0C78-5D87-B30E-573274111414}"/>
              </a:ext>
            </a:extLst>
          </p:cNvPr>
          <p:cNvGrpSpPr/>
          <p:nvPr/>
        </p:nvGrpSpPr>
        <p:grpSpPr>
          <a:xfrm>
            <a:off x="1162714" y="5177090"/>
            <a:ext cx="443210" cy="424732"/>
            <a:chOff x="1123489" y="4518559"/>
            <a:chExt cx="443210" cy="424732"/>
          </a:xfrm>
        </p:grpSpPr>
        <p:sp>
          <p:nvSpPr>
            <p:cNvPr id="27" name="Oval 26">
              <a:extLst>
                <a:ext uri="{FF2B5EF4-FFF2-40B4-BE49-F238E27FC236}">
                  <a16:creationId xmlns:a16="http://schemas.microsoft.com/office/drawing/2014/main" xmlns="" id="{ECB1637B-1F49-7F13-739D-8DF5492C1859}"/>
                </a:ext>
              </a:extLst>
            </p:cNvPr>
            <p:cNvSpPr/>
            <p:nvPr/>
          </p:nvSpPr>
          <p:spPr>
            <a:xfrm>
              <a:off x="1177126" y="4538611"/>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8" name="Oval 27">
              <a:extLst>
                <a:ext uri="{FF2B5EF4-FFF2-40B4-BE49-F238E27FC236}">
                  <a16:creationId xmlns:a16="http://schemas.microsoft.com/office/drawing/2014/main" xmlns="" id="{46490A38-E927-FBAC-6B8A-AD6C65B83E89}"/>
                </a:ext>
              </a:extLst>
            </p:cNvPr>
            <p:cNvSpPr/>
            <p:nvPr/>
          </p:nvSpPr>
          <p:spPr>
            <a:xfrm>
              <a:off x="1123489" y="4538611"/>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9" name="Rectangle 28">
              <a:extLst>
                <a:ext uri="{FF2B5EF4-FFF2-40B4-BE49-F238E27FC236}">
                  <a16:creationId xmlns:a16="http://schemas.microsoft.com/office/drawing/2014/main" xmlns="" id="{47FC44A8-8730-DC89-BEEC-B4DDE5862A79}"/>
                </a:ext>
              </a:extLst>
            </p:cNvPr>
            <p:cNvSpPr/>
            <p:nvPr/>
          </p:nvSpPr>
          <p:spPr>
            <a:xfrm>
              <a:off x="1168073" y="4518559"/>
              <a:ext cx="301686" cy="424732"/>
            </a:xfrm>
            <a:prstGeom prst="rect">
              <a:avLst/>
            </a:prstGeom>
          </p:spPr>
          <p:txBody>
            <a:bodyPr wrap="none">
              <a:spAutoFit/>
            </a:bodyPr>
            <a:lstStyle/>
            <a:p>
              <a:pPr algn="ctr">
                <a:lnSpc>
                  <a:spcPct val="120000"/>
                </a:lnSpc>
              </a:pPr>
              <a:r>
                <a:rPr lang="pt-BR" b="1" dirty="0" smtClean="0">
                  <a:solidFill>
                    <a:schemeClr val="bg1"/>
                  </a:solidFill>
                  <a:cs typeface="Arial" panose="020B0604020202020204" pitchFamily="34" charset="0"/>
                </a:rPr>
                <a:t>3</a:t>
              </a:r>
              <a:endParaRPr lang="pt-BR" b="1" dirty="0">
                <a:solidFill>
                  <a:schemeClr val="bg1"/>
                </a:solidFill>
                <a:cs typeface="Arial" panose="020B0604020202020204" pitchFamily="34" charset="0"/>
              </a:endParaRPr>
            </a:p>
          </p:txBody>
        </p:sp>
      </p:grpSp>
      <p:sp>
        <p:nvSpPr>
          <p:cNvPr id="2" name="Slide Number Placeholder 1">
            <a:extLst>
              <a:ext uri="{FF2B5EF4-FFF2-40B4-BE49-F238E27FC236}">
                <a16:creationId xmlns:a16="http://schemas.microsoft.com/office/drawing/2014/main" xmlns="" id="{8B09E763-8F4F-BB3C-F6EA-93C5267764BA}"/>
              </a:ext>
            </a:extLst>
          </p:cNvPr>
          <p:cNvSpPr>
            <a:spLocks noGrp="1"/>
          </p:cNvSpPr>
          <p:nvPr>
            <p:ph type="sldNum" sz="quarter" idx="12"/>
          </p:nvPr>
        </p:nvSpPr>
        <p:spPr/>
        <p:txBody>
          <a:bodyPr/>
          <a:lstStyle/>
          <a:p>
            <a:fld id="{A49FEDE7-8061-9B4D-88A1-7EA83A94C31B}" type="slidenum">
              <a:rPr lang="pt-BR" smtClean="0"/>
              <a:t>2</a:t>
            </a:fld>
            <a:endParaRPr lang="pt-BR"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2139" y="2164541"/>
            <a:ext cx="876300" cy="24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9964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people&#10;&#10;Description automatically generated">
            <a:extLst>
              <a:ext uri="{FF2B5EF4-FFF2-40B4-BE49-F238E27FC236}">
                <a16:creationId xmlns:a16="http://schemas.microsoft.com/office/drawing/2014/main" xmlns="" id="{A904F6A8-8037-4D4A-A062-5112F713C25F}"/>
              </a:ext>
            </a:extLst>
          </p:cNvPr>
          <p:cNvPicPr>
            <a:picLocks noChangeAspect="1"/>
          </p:cNvPicPr>
          <p:nvPr/>
        </p:nvPicPr>
        <p:blipFill>
          <a:blip r:embed="rId3"/>
          <a:stretch>
            <a:fillRect/>
          </a:stretch>
        </p:blipFill>
        <p:spPr>
          <a:xfrm>
            <a:off x="0" y="0"/>
            <a:ext cx="12192000" cy="6858000"/>
          </a:xfrm>
          <a:prstGeom prst="rect">
            <a:avLst/>
          </a:prstGeom>
        </p:spPr>
      </p:pic>
      <p:pic>
        <p:nvPicPr>
          <p:cNvPr id="3" name="Picture 2" descr="A picture containing logo&#10;&#10;Description automatically generated">
            <a:extLst>
              <a:ext uri="{FF2B5EF4-FFF2-40B4-BE49-F238E27FC236}">
                <a16:creationId xmlns:a16="http://schemas.microsoft.com/office/drawing/2014/main" xmlns="" id="{B8FDFF8A-1B31-1048-9B4E-6FE09AF1E72D}"/>
              </a:ext>
            </a:extLst>
          </p:cNvPr>
          <p:cNvPicPr>
            <a:picLocks noChangeAspect="1"/>
          </p:cNvPicPr>
          <p:nvPr/>
        </p:nvPicPr>
        <p:blipFill rotWithShape="1">
          <a:blip r:embed="rId4"/>
          <a:srcRect r="7" b="37"/>
          <a:stretch/>
        </p:blipFill>
        <p:spPr>
          <a:xfrm>
            <a:off x="4106000" y="1878994"/>
            <a:ext cx="3821373" cy="1784012"/>
          </a:xfrm>
          <a:prstGeom prst="rect">
            <a:avLst/>
          </a:prstGeom>
        </p:spPr>
      </p:pic>
      <p:sp>
        <p:nvSpPr>
          <p:cNvPr id="8" name="Rectangle 7">
            <a:extLst>
              <a:ext uri="{FF2B5EF4-FFF2-40B4-BE49-F238E27FC236}">
                <a16:creationId xmlns:a16="http://schemas.microsoft.com/office/drawing/2014/main" xmlns="" id="{97E80E25-E5B9-AB42-B170-AC76ADDEDC92}"/>
              </a:ext>
            </a:extLst>
          </p:cNvPr>
          <p:cNvSpPr/>
          <p:nvPr/>
        </p:nvSpPr>
        <p:spPr>
          <a:xfrm>
            <a:off x="4239602" y="2188505"/>
            <a:ext cx="3417688" cy="1323439"/>
          </a:xfrm>
          <a:prstGeom prst="rect">
            <a:avLst/>
          </a:prstGeom>
        </p:spPr>
        <p:txBody>
          <a:bodyPr wrap="square">
            <a:spAutoFit/>
          </a:bodyPr>
          <a:lstStyle/>
          <a:p>
            <a:pPr algn="ctr">
              <a:buClr>
                <a:srgbClr val="29C7F7"/>
              </a:buClr>
              <a:buSzPct val="200000"/>
              <a:tabLst>
                <a:tab pos="531813" algn="l"/>
              </a:tabLst>
            </a:pPr>
            <a:r>
              <a:rPr lang="pt-BR" sz="4000" b="1" dirty="0" smtClean="0">
                <a:solidFill>
                  <a:schemeClr val="bg1"/>
                </a:solidFill>
              </a:rPr>
              <a:t>Atividade de Aula</a:t>
            </a:r>
            <a:endParaRPr lang="pt-BR" sz="4000" b="1" dirty="0">
              <a:solidFill>
                <a:schemeClr val="bg1"/>
              </a:solidFill>
            </a:endParaRPr>
          </a:p>
        </p:txBody>
      </p:sp>
      <p:pic>
        <p:nvPicPr>
          <p:cNvPr id="15" name="Picture 14" descr="Shape, arrow&#10;&#10;Description automatically generated">
            <a:extLst>
              <a:ext uri="{FF2B5EF4-FFF2-40B4-BE49-F238E27FC236}">
                <a16:creationId xmlns:a16="http://schemas.microsoft.com/office/drawing/2014/main" xmlns="" id="{5A3C4F53-A954-0041-AC46-2F902EABF5CF}"/>
              </a:ext>
            </a:extLst>
          </p:cNvPr>
          <p:cNvPicPr>
            <a:picLocks noChangeAspect="1"/>
          </p:cNvPicPr>
          <p:nvPr/>
        </p:nvPicPr>
        <p:blipFill rotWithShape="1">
          <a:blip r:embed="rId5"/>
          <a:srcRect r="-21" b="-13"/>
          <a:stretch/>
        </p:blipFill>
        <p:spPr>
          <a:xfrm>
            <a:off x="6566242" y="3685820"/>
            <a:ext cx="1468344" cy="960836"/>
          </a:xfrm>
          <a:prstGeom prst="rect">
            <a:avLst/>
          </a:prstGeom>
        </p:spPr>
      </p:pic>
      <p:pic>
        <p:nvPicPr>
          <p:cNvPr id="16" name="Picture 15" descr="Shape, arrow&#10;&#10;Description automatically generated">
            <a:extLst>
              <a:ext uri="{FF2B5EF4-FFF2-40B4-BE49-F238E27FC236}">
                <a16:creationId xmlns:a16="http://schemas.microsoft.com/office/drawing/2014/main" xmlns="" id="{C7C12777-4020-3140-A977-D9A24347F5A3}"/>
              </a:ext>
            </a:extLst>
          </p:cNvPr>
          <p:cNvPicPr>
            <a:picLocks noChangeAspect="1"/>
          </p:cNvPicPr>
          <p:nvPr/>
        </p:nvPicPr>
        <p:blipFill rotWithShape="1">
          <a:blip r:embed="rId5"/>
          <a:srcRect r="-21" b="-13"/>
          <a:stretch/>
        </p:blipFill>
        <p:spPr>
          <a:xfrm rot="838411" flipV="1">
            <a:off x="6637362" y="795792"/>
            <a:ext cx="1167648" cy="1328016"/>
          </a:xfrm>
          <a:prstGeom prst="rect">
            <a:avLst/>
          </a:prstGeom>
        </p:spPr>
      </p:pic>
      <p:pic>
        <p:nvPicPr>
          <p:cNvPr id="18" name="Picture 17" descr="A picture containing arrow&#10;&#10;Description automatically generated">
            <a:extLst>
              <a:ext uri="{FF2B5EF4-FFF2-40B4-BE49-F238E27FC236}">
                <a16:creationId xmlns:a16="http://schemas.microsoft.com/office/drawing/2014/main" xmlns="" id="{5055AFA9-3E4E-3041-92AF-60ABDD3B5288}"/>
              </a:ext>
            </a:extLst>
          </p:cNvPr>
          <p:cNvPicPr>
            <a:picLocks noChangeAspect="1"/>
          </p:cNvPicPr>
          <p:nvPr/>
        </p:nvPicPr>
        <p:blipFill rotWithShape="1">
          <a:blip r:embed="rId6"/>
          <a:srcRect r="-27" b="48"/>
          <a:stretch/>
        </p:blipFill>
        <p:spPr>
          <a:xfrm rot="8100000">
            <a:off x="3078210" y="2966566"/>
            <a:ext cx="1199552" cy="429149"/>
          </a:xfrm>
          <a:prstGeom prst="rect">
            <a:avLst/>
          </a:prstGeom>
        </p:spPr>
      </p:pic>
      <p:pic>
        <p:nvPicPr>
          <p:cNvPr id="19" name="Picture 18" descr="A picture containing arrow&#10;&#10;Description automatically generated">
            <a:extLst>
              <a:ext uri="{FF2B5EF4-FFF2-40B4-BE49-F238E27FC236}">
                <a16:creationId xmlns:a16="http://schemas.microsoft.com/office/drawing/2014/main" xmlns="" id="{449DEAF4-1081-2648-AECB-8E59F7DB97F8}"/>
              </a:ext>
            </a:extLst>
          </p:cNvPr>
          <p:cNvPicPr>
            <a:picLocks noChangeAspect="1"/>
          </p:cNvPicPr>
          <p:nvPr/>
        </p:nvPicPr>
        <p:blipFill rotWithShape="1">
          <a:blip r:embed="rId6"/>
          <a:srcRect r="-27" b="48"/>
          <a:stretch/>
        </p:blipFill>
        <p:spPr>
          <a:xfrm rot="12600000" flipV="1">
            <a:off x="3030313" y="1721777"/>
            <a:ext cx="1401292" cy="711272"/>
          </a:xfrm>
          <a:prstGeom prst="rect">
            <a:avLst/>
          </a:prstGeom>
        </p:spPr>
      </p:pic>
      <p:pic>
        <p:nvPicPr>
          <p:cNvPr id="24" name="Picture 23" descr="A picture containing arrow&#10;&#10;Description automatically generated">
            <a:extLst>
              <a:ext uri="{FF2B5EF4-FFF2-40B4-BE49-F238E27FC236}">
                <a16:creationId xmlns:a16="http://schemas.microsoft.com/office/drawing/2014/main" xmlns="" id="{B2BD7C39-3FA3-C54E-9ABD-4DB50ED51C53}"/>
              </a:ext>
            </a:extLst>
          </p:cNvPr>
          <p:cNvPicPr>
            <a:picLocks noChangeAspect="1"/>
          </p:cNvPicPr>
          <p:nvPr/>
        </p:nvPicPr>
        <p:blipFill rotWithShape="1">
          <a:blip r:embed="rId6"/>
          <a:srcRect r="-27" b="48"/>
          <a:stretch/>
        </p:blipFill>
        <p:spPr>
          <a:xfrm rot="199676" flipV="1">
            <a:off x="7737907" y="2055784"/>
            <a:ext cx="1138142" cy="459489"/>
          </a:xfrm>
          <a:prstGeom prst="rect">
            <a:avLst/>
          </a:prstGeom>
        </p:spPr>
      </p:pic>
      <p:sp>
        <p:nvSpPr>
          <p:cNvPr id="20" name="Rectangle 19">
            <a:extLst>
              <a:ext uri="{FF2B5EF4-FFF2-40B4-BE49-F238E27FC236}">
                <a16:creationId xmlns:a16="http://schemas.microsoft.com/office/drawing/2014/main" xmlns="" id="{46352C9E-229E-9D48-B876-AB234FEFC8AC}"/>
              </a:ext>
            </a:extLst>
          </p:cNvPr>
          <p:cNvSpPr/>
          <p:nvPr/>
        </p:nvSpPr>
        <p:spPr>
          <a:xfrm>
            <a:off x="1124788" y="550623"/>
            <a:ext cx="3821373" cy="1015663"/>
          </a:xfrm>
          <a:prstGeom prst="rect">
            <a:avLst/>
          </a:prstGeom>
        </p:spPr>
        <p:txBody>
          <a:bodyPr wrap="square">
            <a:spAutoFit/>
          </a:bodyPr>
          <a:lstStyle/>
          <a:p>
            <a:pPr>
              <a:buClr>
                <a:srgbClr val="29C7F7"/>
              </a:buClr>
              <a:buSzPct val="200000"/>
              <a:tabLst>
                <a:tab pos="531813" algn="l"/>
              </a:tabLst>
            </a:pPr>
            <a:r>
              <a:rPr lang="pt-BR" sz="2000" b="1" dirty="0" smtClean="0">
                <a:solidFill>
                  <a:srgbClr val="262626"/>
                </a:solidFill>
              </a:rPr>
              <a:t>Divida em grupos de 3 a 5 e prepare um cartaz ou use o folheto de design thinking. </a:t>
            </a:r>
            <a:endParaRPr lang="pt-BR" sz="2000" b="1" dirty="0">
              <a:solidFill>
                <a:srgbClr val="262626"/>
              </a:solidFill>
            </a:endParaRPr>
          </a:p>
        </p:txBody>
      </p:sp>
      <p:sp>
        <p:nvSpPr>
          <p:cNvPr id="21" name="Oval 20">
            <a:extLst>
              <a:ext uri="{FF2B5EF4-FFF2-40B4-BE49-F238E27FC236}">
                <a16:creationId xmlns:a16="http://schemas.microsoft.com/office/drawing/2014/main" xmlns="" id="{1C74FF92-2782-6444-9353-A4E573DCA434}"/>
              </a:ext>
            </a:extLst>
          </p:cNvPr>
          <p:cNvSpPr/>
          <p:nvPr/>
        </p:nvSpPr>
        <p:spPr>
          <a:xfrm>
            <a:off x="588221" y="579142"/>
            <a:ext cx="416991" cy="416991"/>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p>
        </p:txBody>
      </p:sp>
      <p:sp>
        <p:nvSpPr>
          <p:cNvPr id="22" name="Oval 21">
            <a:extLst>
              <a:ext uri="{FF2B5EF4-FFF2-40B4-BE49-F238E27FC236}">
                <a16:creationId xmlns:a16="http://schemas.microsoft.com/office/drawing/2014/main" xmlns="" id="{6C87D6C3-9B47-EA4E-BA0A-1F768C7A4E53}"/>
              </a:ext>
            </a:extLst>
          </p:cNvPr>
          <p:cNvSpPr/>
          <p:nvPr/>
        </p:nvSpPr>
        <p:spPr>
          <a:xfrm>
            <a:off x="534584" y="579142"/>
            <a:ext cx="416991" cy="416991"/>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p>
        </p:txBody>
      </p:sp>
      <p:sp>
        <p:nvSpPr>
          <p:cNvPr id="25" name="Rectangle 24">
            <a:extLst>
              <a:ext uri="{FF2B5EF4-FFF2-40B4-BE49-F238E27FC236}">
                <a16:creationId xmlns:a16="http://schemas.microsoft.com/office/drawing/2014/main" xmlns="" id="{168FF08F-6911-5A43-A48F-0A8FB1001104}"/>
              </a:ext>
            </a:extLst>
          </p:cNvPr>
          <p:cNvSpPr/>
          <p:nvPr/>
        </p:nvSpPr>
        <p:spPr>
          <a:xfrm>
            <a:off x="568788" y="539038"/>
            <a:ext cx="382787" cy="461665"/>
          </a:xfrm>
          <a:prstGeom prst="rect">
            <a:avLst/>
          </a:prstGeom>
        </p:spPr>
        <p:txBody>
          <a:bodyPr wrap="square">
            <a:spAutoFit/>
          </a:bodyPr>
          <a:lstStyle/>
          <a:p>
            <a:pPr algn="ctr">
              <a:lnSpc>
                <a:spcPct val="120000"/>
              </a:lnSpc>
            </a:pPr>
            <a:r>
              <a:rPr lang="pt-BR" sz="2000" b="1" dirty="0" smtClean="0">
                <a:solidFill>
                  <a:schemeClr val="bg1"/>
                </a:solidFill>
                <a:cs typeface="Arial" panose="020B0604020202020204" pitchFamily="34" charset="0"/>
              </a:rPr>
              <a:t>1</a:t>
            </a:r>
            <a:endParaRPr lang="pt-BR" sz="2000" b="1" dirty="0">
              <a:solidFill>
                <a:schemeClr val="bg1"/>
              </a:solidFill>
              <a:cs typeface="Arial" panose="020B0604020202020204" pitchFamily="34" charset="0"/>
            </a:endParaRPr>
          </a:p>
        </p:txBody>
      </p:sp>
      <p:sp>
        <p:nvSpPr>
          <p:cNvPr id="26" name="Rectangle 25">
            <a:extLst>
              <a:ext uri="{FF2B5EF4-FFF2-40B4-BE49-F238E27FC236}">
                <a16:creationId xmlns:a16="http://schemas.microsoft.com/office/drawing/2014/main" xmlns="" id="{2C67ABB0-C572-5D4B-9FA4-9D9B4B7CF4DD}"/>
              </a:ext>
            </a:extLst>
          </p:cNvPr>
          <p:cNvSpPr/>
          <p:nvPr/>
        </p:nvSpPr>
        <p:spPr>
          <a:xfrm>
            <a:off x="1181135" y="3569133"/>
            <a:ext cx="5519915" cy="2277547"/>
          </a:xfrm>
          <a:prstGeom prst="rect">
            <a:avLst/>
          </a:prstGeom>
        </p:spPr>
        <p:txBody>
          <a:bodyPr wrap="square">
            <a:spAutoFit/>
          </a:bodyPr>
          <a:lstStyle/>
          <a:p>
            <a:pPr>
              <a:lnSpc>
                <a:spcPct val="150000"/>
              </a:lnSpc>
              <a:buClr>
                <a:srgbClr val="29C7F7"/>
              </a:buClr>
              <a:buSzPct val="200000"/>
              <a:tabLst>
                <a:tab pos="531813" algn="l"/>
              </a:tabLst>
            </a:pPr>
            <a:r>
              <a:rPr lang="pt-BR" sz="2000" b="1" dirty="0" smtClean="0">
                <a:solidFill>
                  <a:srgbClr val="262626"/>
                </a:solidFill>
              </a:rPr>
              <a:t>Escolha um dos seguintes produtos</a:t>
            </a:r>
            <a:endParaRPr lang="pt-BR" b="1" dirty="0" smtClean="0">
              <a:solidFill>
                <a:srgbClr val="262626"/>
              </a:solidFill>
            </a:endParaRPr>
          </a:p>
          <a:p>
            <a:pPr marL="285750" indent="-285750">
              <a:buClr>
                <a:srgbClr val="29C7F7"/>
              </a:buClr>
              <a:buSzPct val="200000"/>
              <a:buFont typeface="Arial" panose="020B0604020202020204" pitchFamily="34" charset="0"/>
              <a:buChar char="•"/>
              <a:tabLst>
                <a:tab pos="531813" algn="l"/>
              </a:tabLst>
            </a:pPr>
            <a:r>
              <a:rPr lang="pt-PT" sz="1600" b="1" dirty="0"/>
              <a:t>Sache de </a:t>
            </a:r>
            <a:r>
              <a:rPr lang="pt-PT" sz="1600" b="1" dirty="0" smtClean="0"/>
              <a:t>ketchup</a:t>
            </a:r>
            <a:endParaRPr lang="pt-BR" sz="1600" b="1" dirty="0" smtClean="0">
              <a:solidFill>
                <a:srgbClr val="262626"/>
              </a:solidFill>
            </a:endParaRPr>
          </a:p>
          <a:p>
            <a:pPr marL="285750" indent="-285750">
              <a:buClr>
                <a:srgbClr val="29C7F7"/>
              </a:buClr>
              <a:buSzPct val="200000"/>
              <a:buFont typeface="Arial" panose="020B0604020202020204" pitchFamily="34" charset="0"/>
              <a:buChar char="•"/>
              <a:tabLst>
                <a:tab pos="531813" algn="l"/>
              </a:tabLst>
            </a:pPr>
            <a:r>
              <a:rPr lang="pt-BR" sz="1600" b="1" dirty="0" smtClean="0"/>
              <a:t>Laptop caro ou telefone celular</a:t>
            </a:r>
            <a:endParaRPr lang="pt-BR" sz="1600" b="1" dirty="0" smtClean="0">
              <a:solidFill>
                <a:srgbClr val="262626"/>
              </a:solidFill>
            </a:endParaRPr>
          </a:p>
          <a:p>
            <a:pPr marL="285750" indent="-285750">
              <a:buClr>
                <a:srgbClr val="29C7F7"/>
              </a:buClr>
              <a:buSzPct val="200000"/>
              <a:buFont typeface="Arial" panose="020B0604020202020204" pitchFamily="34" charset="0"/>
              <a:buChar char="•"/>
              <a:tabLst>
                <a:tab pos="531813" algn="l"/>
              </a:tabLst>
            </a:pPr>
            <a:r>
              <a:rPr lang="pt-BR" sz="1600" b="1" dirty="0" smtClean="0"/>
              <a:t>Roupas de bebê</a:t>
            </a:r>
            <a:endParaRPr lang="pt-BR" sz="1600" b="1" dirty="0" smtClean="0">
              <a:solidFill>
                <a:srgbClr val="262626"/>
              </a:solidFill>
            </a:endParaRPr>
          </a:p>
          <a:p>
            <a:pPr marL="285750" indent="-285750">
              <a:buClr>
                <a:srgbClr val="29C7F7"/>
              </a:buClr>
              <a:buSzPct val="200000"/>
              <a:buFont typeface="Arial" panose="020B0604020202020204" pitchFamily="34" charset="0"/>
              <a:buChar char="•"/>
              <a:tabLst>
                <a:tab pos="531813" algn="l"/>
              </a:tabLst>
            </a:pPr>
            <a:r>
              <a:rPr lang="pt-BR" sz="1600" b="1" dirty="0" smtClean="0"/>
              <a:t>Embalagem de alimentos</a:t>
            </a:r>
            <a:endParaRPr lang="pt-BR" sz="1600" b="1" dirty="0" smtClean="0">
              <a:solidFill>
                <a:srgbClr val="262626"/>
              </a:solidFill>
            </a:endParaRPr>
          </a:p>
          <a:p>
            <a:pPr marL="285750" indent="-285750">
              <a:buClr>
                <a:srgbClr val="29C7F7"/>
              </a:buClr>
              <a:buSzPct val="200000"/>
              <a:buFont typeface="Arial" panose="020B0604020202020204" pitchFamily="34" charset="0"/>
              <a:buChar char="•"/>
              <a:tabLst>
                <a:tab pos="531813" algn="l"/>
              </a:tabLst>
            </a:pPr>
            <a:r>
              <a:rPr lang="pt-BR" sz="1600" b="1" dirty="0" smtClean="0"/>
              <a:t>Embalagens </a:t>
            </a:r>
            <a:r>
              <a:rPr lang="pt-BR" sz="1600" b="1" dirty="0"/>
              <a:t>pequenas descartáveis para nozes </a:t>
            </a:r>
            <a:r>
              <a:rPr lang="pt-BR" sz="1600" b="1" dirty="0" smtClean="0"/>
              <a:t>ou legumes</a:t>
            </a:r>
          </a:p>
          <a:p>
            <a:pPr marL="285750" indent="-285750">
              <a:buClr>
                <a:srgbClr val="29C7F7"/>
              </a:buClr>
              <a:buSzPct val="200000"/>
              <a:buFont typeface="Arial" panose="020B0604020202020204" pitchFamily="34" charset="0"/>
              <a:buChar char="•"/>
              <a:tabLst>
                <a:tab pos="531813" algn="l"/>
              </a:tabLst>
            </a:pPr>
            <a:r>
              <a:rPr lang="pt-BR" sz="1600" b="1" dirty="0" smtClean="0"/>
              <a:t>Chinelos</a:t>
            </a:r>
            <a:endParaRPr lang="pt-BR" sz="1600" b="1" dirty="0" smtClean="0">
              <a:solidFill>
                <a:srgbClr val="262626"/>
              </a:solidFill>
            </a:endParaRPr>
          </a:p>
          <a:p>
            <a:pPr marL="285750" indent="-285750">
              <a:buClr>
                <a:srgbClr val="29C7F7"/>
              </a:buClr>
              <a:buSzPct val="200000"/>
              <a:buFont typeface="Arial" panose="020B0604020202020204" pitchFamily="34" charset="0"/>
              <a:buChar char="•"/>
              <a:tabLst>
                <a:tab pos="531813" algn="l"/>
              </a:tabLst>
            </a:pPr>
            <a:endParaRPr lang="pt-BR" sz="1600" b="1" dirty="0">
              <a:solidFill>
                <a:srgbClr val="262626"/>
              </a:solidFill>
            </a:endParaRPr>
          </a:p>
        </p:txBody>
      </p:sp>
      <p:sp>
        <p:nvSpPr>
          <p:cNvPr id="27" name="Oval 26">
            <a:extLst>
              <a:ext uri="{FF2B5EF4-FFF2-40B4-BE49-F238E27FC236}">
                <a16:creationId xmlns:a16="http://schemas.microsoft.com/office/drawing/2014/main" xmlns="" id="{966A7BAF-A4C2-C443-A688-404ADC507F88}"/>
              </a:ext>
            </a:extLst>
          </p:cNvPr>
          <p:cNvSpPr/>
          <p:nvPr/>
        </p:nvSpPr>
        <p:spPr>
          <a:xfrm>
            <a:off x="644569" y="3564994"/>
            <a:ext cx="416991" cy="416991"/>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p>
        </p:txBody>
      </p:sp>
      <p:sp>
        <p:nvSpPr>
          <p:cNvPr id="28" name="Oval 27">
            <a:extLst>
              <a:ext uri="{FF2B5EF4-FFF2-40B4-BE49-F238E27FC236}">
                <a16:creationId xmlns:a16="http://schemas.microsoft.com/office/drawing/2014/main" xmlns="" id="{72AA50C4-213A-EC40-94A3-85AB3E457F4F}"/>
              </a:ext>
            </a:extLst>
          </p:cNvPr>
          <p:cNvSpPr/>
          <p:nvPr/>
        </p:nvSpPr>
        <p:spPr>
          <a:xfrm>
            <a:off x="590932" y="3564994"/>
            <a:ext cx="416991" cy="416991"/>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p>
        </p:txBody>
      </p:sp>
      <p:sp>
        <p:nvSpPr>
          <p:cNvPr id="29" name="Rectangle 28">
            <a:extLst>
              <a:ext uri="{FF2B5EF4-FFF2-40B4-BE49-F238E27FC236}">
                <a16:creationId xmlns:a16="http://schemas.microsoft.com/office/drawing/2014/main" xmlns="" id="{6D651D7A-0DED-8D41-8593-8C9E1626B237}"/>
              </a:ext>
            </a:extLst>
          </p:cNvPr>
          <p:cNvSpPr/>
          <p:nvPr/>
        </p:nvSpPr>
        <p:spPr>
          <a:xfrm>
            <a:off x="625136" y="3524890"/>
            <a:ext cx="382787" cy="461665"/>
          </a:xfrm>
          <a:prstGeom prst="rect">
            <a:avLst/>
          </a:prstGeom>
        </p:spPr>
        <p:txBody>
          <a:bodyPr wrap="square">
            <a:spAutoFit/>
          </a:bodyPr>
          <a:lstStyle/>
          <a:p>
            <a:pPr algn="ctr">
              <a:lnSpc>
                <a:spcPct val="120000"/>
              </a:lnSpc>
            </a:pPr>
            <a:r>
              <a:rPr lang="pt-BR" sz="2000" b="1" dirty="0" smtClean="0">
                <a:solidFill>
                  <a:schemeClr val="bg1"/>
                </a:solidFill>
                <a:cs typeface="Arial" panose="020B0604020202020204" pitchFamily="34" charset="0"/>
              </a:rPr>
              <a:t>2</a:t>
            </a:r>
            <a:endParaRPr lang="pt-BR" sz="2000" b="1" dirty="0">
              <a:solidFill>
                <a:schemeClr val="bg1"/>
              </a:solidFill>
              <a:cs typeface="Arial" panose="020B0604020202020204" pitchFamily="34" charset="0"/>
            </a:endParaRPr>
          </a:p>
        </p:txBody>
      </p:sp>
      <p:sp>
        <p:nvSpPr>
          <p:cNvPr id="30" name="Rectangle 29">
            <a:extLst>
              <a:ext uri="{FF2B5EF4-FFF2-40B4-BE49-F238E27FC236}">
                <a16:creationId xmlns:a16="http://schemas.microsoft.com/office/drawing/2014/main" xmlns="" id="{04C9C7FA-D424-8748-AB28-F911041205B0}"/>
              </a:ext>
            </a:extLst>
          </p:cNvPr>
          <p:cNvSpPr/>
          <p:nvPr/>
        </p:nvSpPr>
        <p:spPr>
          <a:xfrm>
            <a:off x="8315734" y="542337"/>
            <a:ext cx="3821373" cy="1015663"/>
          </a:xfrm>
          <a:prstGeom prst="rect">
            <a:avLst/>
          </a:prstGeom>
        </p:spPr>
        <p:txBody>
          <a:bodyPr wrap="square">
            <a:spAutoFit/>
          </a:bodyPr>
          <a:lstStyle/>
          <a:p>
            <a:pPr>
              <a:buClr>
                <a:srgbClr val="29C7F7"/>
              </a:buClr>
              <a:buSzPct val="200000"/>
              <a:tabLst>
                <a:tab pos="531813" algn="l"/>
              </a:tabLst>
            </a:pPr>
            <a:r>
              <a:rPr lang="pt-BR" sz="2000" b="1" dirty="0" smtClean="0">
                <a:solidFill>
                  <a:srgbClr val="262626"/>
                </a:solidFill>
              </a:rPr>
              <a:t>Use o folheto de design thinking para desenvolver sua solução circular para o produto.</a:t>
            </a:r>
            <a:endParaRPr lang="pt-BR" sz="2000" b="1" dirty="0">
              <a:solidFill>
                <a:srgbClr val="262626"/>
              </a:solidFill>
            </a:endParaRPr>
          </a:p>
        </p:txBody>
      </p:sp>
      <p:sp>
        <p:nvSpPr>
          <p:cNvPr id="31" name="Oval 30">
            <a:extLst>
              <a:ext uri="{FF2B5EF4-FFF2-40B4-BE49-F238E27FC236}">
                <a16:creationId xmlns:a16="http://schemas.microsoft.com/office/drawing/2014/main" xmlns="" id="{6395670C-9D43-E243-83F8-720A2E1343BA}"/>
              </a:ext>
            </a:extLst>
          </p:cNvPr>
          <p:cNvSpPr/>
          <p:nvPr/>
        </p:nvSpPr>
        <p:spPr>
          <a:xfrm>
            <a:off x="7779167" y="538198"/>
            <a:ext cx="416991" cy="416991"/>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p>
        </p:txBody>
      </p:sp>
      <p:sp>
        <p:nvSpPr>
          <p:cNvPr id="32" name="Oval 31">
            <a:extLst>
              <a:ext uri="{FF2B5EF4-FFF2-40B4-BE49-F238E27FC236}">
                <a16:creationId xmlns:a16="http://schemas.microsoft.com/office/drawing/2014/main" xmlns="" id="{019285F3-F119-E440-9F9D-7048882351A3}"/>
              </a:ext>
            </a:extLst>
          </p:cNvPr>
          <p:cNvSpPr/>
          <p:nvPr/>
        </p:nvSpPr>
        <p:spPr>
          <a:xfrm>
            <a:off x="7725530" y="538198"/>
            <a:ext cx="416991" cy="416991"/>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p>
        </p:txBody>
      </p:sp>
      <p:sp>
        <p:nvSpPr>
          <p:cNvPr id="33" name="Rectangle 32">
            <a:extLst>
              <a:ext uri="{FF2B5EF4-FFF2-40B4-BE49-F238E27FC236}">
                <a16:creationId xmlns:a16="http://schemas.microsoft.com/office/drawing/2014/main" xmlns="" id="{0288AEB2-1B55-A343-BF5B-3BD67EFFBDCB}"/>
              </a:ext>
            </a:extLst>
          </p:cNvPr>
          <p:cNvSpPr/>
          <p:nvPr/>
        </p:nvSpPr>
        <p:spPr>
          <a:xfrm>
            <a:off x="7759734" y="498094"/>
            <a:ext cx="382787" cy="461665"/>
          </a:xfrm>
          <a:prstGeom prst="rect">
            <a:avLst/>
          </a:prstGeom>
        </p:spPr>
        <p:txBody>
          <a:bodyPr wrap="square">
            <a:spAutoFit/>
          </a:bodyPr>
          <a:lstStyle/>
          <a:p>
            <a:pPr algn="ctr">
              <a:lnSpc>
                <a:spcPct val="120000"/>
              </a:lnSpc>
            </a:pPr>
            <a:r>
              <a:rPr lang="pt-BR" sz="2000" b="1" dirty="0" smtClean="0">
                <a:solidFill>
                  <a:schemeClr val="bg1"/>
                </a:solidFill>
                <a:cs typeface="Arial" panose="020B0604020202020204" pitchFamily="34" charset="0"/>
              </a:rPr>
              <a:t>3</a:t>
            </a:r>
            <a:endParaRPr lang="pt-BR" sz="2000" b="1" dirty="0">
              <a:solidFill>
                <a:schemeClr val="bg1"/>
              </a:solidFill>
              <a:cs typeface="Arial" panose="020B0604020202020204" pitchFamily="34" charset="0"/>
            </a:endParaRPr>
          </a:p>
        </p:txBody>
      </p:sp>
      <p:sp>
        <p:nvSpPr>
          <p:cNvPr id="34" name="Rectangle 33">
            <a:extLst>
              <a:ext uri="{FF2B5EF4-FFF2-40B4-BE49-F238E27FC236}">
                <a16:creationId xmlns:a16="http://schemas.microsoft.com/office/drawing/2014/main" xmlns="" id="{8D222119-9C7A-DD4A-BB8B-5C001F24175A}"/>
              </a:ext>
            </a:extLst>
          </p:cNvPr>
          <p:cNvSpPr/>
          <p:nvPr/>
        </p:nvSpPr>
        <p:spPr>
          <a:xfrm>
            <a:off x="8950023" y="2625947"/>
            <a:ext cx="3083350" cy="1015663"/>
          </a:xfrm>
          <a:prstGeom prst="rect">
            <a:avLst/>
          </a:prstGeom>
        </p:spPr>
        <p:txBody>
          <a:bodyPr wrap="square">
            <a:spAutoFit/>
          </a:bodyPr>
          <a:lstStyle/>
          <a:p>
            <a:pPr>
              <a:buClr>
                <a:srgbClr val="29C7F7"/>
              </a:buClr>
              <a:buSzPct val="200000"/>
              <a:tabLst>
                <a:tab pos="531813" algn="l"/>
              </a:tabLst>
            </a:pPr>
            <a:r>
              <a:rPr lang="pt-BR" sz="2000" b="1" dirty="0" smtClean="0">
                <a:solidFill>
                  <a:srgbClr val="262626"/>
                </a:solidFill>
              </a:rPr>
              <a:t>Aplique um ou mais modelos de design circular ao seu produto.</a:t>
            </a:r>
            <a:endParaRPr lang="pt-BR" sz="2000" b="1" dirty="0">
              <a:solidFill>
                <a:srgbClr val="262626"/>
              </a:solidFill>
            </a:endParaRPr>
          </a:p>
        </p:txBody>
      </p:sp>
      <p:sp>
        <p:nvSpPr>
          <p:cNvPr id="35" name="Oval 34">
            <a:extLst>
              <a:ext uri="{FF2B5EF4-FFF2-40B4-BE49-F238E27FC236}">
                <a16:creationId xmlns:a16="http://schemas.microsoft.com/office/drawing/2014/main" xmlns="" id="{EEC76242-FE76-E244-A854-F95F32D030E6}"/>
              </a:ext>
            </a:extLst>
          </p:cNvPr>
          <p:cNvSpPr/>
          <p:nvPr/>
        </p:nvSpPr>
        <p:spPr>
          <a:xfrm>
            <a:off x="8413456" y="2621808"/>
            <a:ext cx="416991" cy="416991"/>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p>
        </p:txBody>
      </p:sp>
      <p:sp>
        <p:nvSpPr>
          <p:cNvPr id="36" name="Oval 35">
            <a:extLst>
              <a:ext uri="{FF2B5EF4-FFF2-40B4-BE49-F238E27FC236}">
                <a16:creationId xmlns:a16="http://schemas.microsoft.com/office/drawing/2014/main" xmlns="" id="{509280F1-D825-A24C-A7A7-3F0FC93921F3}"/>
              </a:ext>
            </a:extLst>
          </p:cNvPr>
          <p:cNvSpPr/>
          <p:nvPr/>
        </p:nvSpPr>
        <p:spPr>
          <a:xfrm>
            <a:off x="8359819" y="2621808"/>
            <a:ext cx="416991" cy="416991"/>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p>
        </p:txBody>
      </p:sp>
      <p:sp>
        <p:nvSpPr>
          <p:cNvPr id="37" name="Rectangle 36">
            <a:extLst>
              <a:ext uri="{FF2B5EF4-FFF2-40B4-BE49-F238E27FC236}">
                <a16:creationId xmlns:a16="http://schemas.microsoft.com/office/drawing/2014/main" xmlns="" id="{01EC2918-D5B9-EF42-8C62-55B845A41DF4}"/>
              </a:ext>
            </a:extLst>
          </p:cNvPr>
          <p:cNvSpPr/>
          <p:nvPr/>
        </p:nvSpPr>
        <p:spPr>
          <a:xfrm>
            <a:off x="8394023" y="2581704"/>
            <a:ext cx="382787" cy="461665"/>
          </a:xfrm>
          <a:prstGeom prst="rect">
            <a:avLst/>
          </a:prstGeom>
        </p:spPr>
        <p:txBody>
          <a:bodyPr wrap="square">
            <a:spAutoFit/>
          </a:bodyPr>
          <a:lstStyle/>
          <a:p>
            <a:pPr algn="ctr">
              <a:lnSpc>
                <a:spcPct val="120000"/>
              </a:lnSpc>
            </a:pPr>
            <a:r>
              <a:rPr lang="pt-BR" sz="2000" b="1" dirty="0" smtClean="0">
                <a:solidFill>
                  <a:schemeClr val="bg1"/>
                </a:solidFill>
                <a:cs typeface="Arial" panose="020B0604020202020204" pitchFamily="34" charset="0"/>
              </a:rPr>
              <a:t>4</a:t>
            </a:r>
            <a:endParaRPr lang="pt-BR" sz="2000" b="1" dirty="0">
              <a:solidFill>
                <a:schemeClr val="bg1"/>
              </a:solidFill>
              <a:cs typeface="Arial" panose="020B0604020202020204" pitchFamily="34" charset="0"/>
            </a:endParaRPr>
          </a:p>
        </p:txBody>
      </p:sp>
      <p:sp>
        <p:nvSpPr>
          <p:cNvPr id="38" name="Rectangle 37">
            <a:extLst>
              <a:ext uri="{FF2B5EF4-FFF2-40B4-BE49-F238E27FC236}">
                <a16:creationId xmlns:a16="http://schemas.microsoft.com/office/drawing/2014/main" xmlns="" id="{B800FED5-9BB5-9444-B867-F43BF762E41E}"/>
              </a:ext>
            </a:extLst>
          </p:cNvPr>
          <p:cNvSpPr/>
          <p:nvPr/>
        </p:nvSpPr>
        <p:spPr>
          <a:xfrm>
            <a:off x="8730635" y="4319381"/>
            <a:ext cx="3368053" cy="1015663"/>
          </a:xfrm>
          <a:prstGeom prst="rect">
            <a:avLst/>
          </a:prstGeom>
        </p:spPr>
        <p:txBody>
          <a:bodyPr wrap="square">
            <a:spAutoFit/>
          </a:bodyPr>
          <a:lstStyle/>
          <a:p>
            <a:pPr>
              <a:buClr>
                <a:srgbClr val="29C7F7"/>
              </a:buClr>
              <a:buSzPct val="200000"/>
              <a:tabLst>
                <a:tab pos="531813" algn="l"/>
              </a:tabLst>
            </a:pPr>
            <a:r>
              <a:rPr lang="pt-BR" sz="2000" b="1" dirty="0" smtClean="0">
                <a:solidFill>
                  <a:srgbClr val="262626"/>
                </a:solidFill>
              </a:rPr>
              <a:t>Compartilhe suas ideias para redesenhar para a economia circular.</a:t>
            </a:r>
            <a:endParaRPr lang="pt-BR" sz="2000" b="1" dirty="0">
              <a:solidFill>
                <a:srgbClr val="262626"/>
              </a:solidFill>
            </a:endParaRPr>
          </a:p>
        </p:txBody>
      </p:sp>
      <p:sp>
        <p:nvSpPr>
          <p:cNvPr id="39" name="Oval 38">
            <a:extLst>
              <a:ext uri="{FF2B5EF4-FFF2-40B4-BE49-F238E27FC236}">
                <a16:creationId xmlns:a16="http://schemas.microsoft.com/office/drawing/2014/main" xmlns="" id="{E1B235EA-6B3B-2F49-AB6F-3510D9FD8719}"/>
              </a:ext>
            </a:extLst>
          </p:cNvPr>
          <p:cNvSpPr/>
          <p:nvPr/>
        </p:nvSpPr>
        <p:spPr>
          <a:xfrm>
            <a:off x="8128753" y="4331571"/>
            <a:ext cx="416991" cy="416991"/>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p>
        </p:txBody>
      </p:sp>
      <p:sp>
        <p:nvSpPr>
          <p:cNvPr id="40" name="Oval 39">
            <a:extLst>
              <a:ext uri="{FF2B5EF4-FFF2-40B4-BE49-F238E27FC236}">
                <a16:creationId xmlns:a16="http://schemas.microsoft.com/office/drawing/2014/main" xmlns="" id="{BB251C4B-E997-554A-A923-E984F789D584}"/>
              </a:ext>
            </a:extLst>
          </p:cNvPr>
          <p:cNvSpPr/>
          <p:nvPr/>
        </p:nvSpPr>
        <p:spPr>
          <a:xfrm>
            <a:off x="8075116" y="4331571"/>
            <a:ext cx="416991" cy="416991"/>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p>
        </p:txBody>
      </p:sp>
      <p:sp>
        <p:nvSpPr>
          <p:cNvPr id="41" name="Rectangle 40">
            <a:extLst>
              <a:ext uri="{FF2B5EF4-FFF2-40B4-BE49-F238E27FC236}">
                <a16:creationId xmlns:a16="http://schemas.microsoft.com/office/drawing/2014/main" xmlns="" id="{899D8995-31D6-514F-A614-551F4B4348A1}"/>
              </a:ext>
            </a:extLst>
          </p:cNvPr>
          <p:cNvSpPr/>
          <p:nvPr/>
        </p:nvSpPr>
        <p:spPr>
          <a:xfrm>
            <a:off x="8109320" y="4291467"/>
            <a:ext cx="382787" cy="461665"/>
          </a:xfrm>
          <a:prstGeom prst="rect">
            <a:avLst/>
          </a:prstGeom>
        </p:spPr>
        <p:txBody>
          <a:bodyPr wrap="square">
            <a:spAutoFit/>
          </a:bodyPr>
          <a:lstStyle/>
          <a:p>
            <a:pPr algn="ctr">
              <a:lnSpc>
                <a:spcPct val="120000"/>
              </a:lnSpc>
            </a:pPr>
            <a:r>
              <a:rPr lang="pt-BR" sz="2000" b="1" dirty="0" smtClean="0">
                <a:solidFill>
                  <a:schemeClr val="bg1"/>
                </a:solidFill>
                <a:cs typeface="Arial" panose="020B0604020202020204" pitchFamily="34" charset="0"/>
              </a:rPr>
              <a:t>5</a:t>
            </a:r>
            <a:endParaRPr lang="pt-BR" sz="2000" b="1" dirty="0">
              <a:solidFill>
                <a:schemeClr val="bg1"/>
              </a:solidFill>
              <a:cs typeface="Arial" panose="020B0604020202020204" pitchFamily="34" charset="0"/>
            </a:endParaRPr>
          </a:p>
        </p:txBody>
      </p:sp>
      <p:sp>
        <p:nvSpPr>
          <p:cNvPr id="2" name="Slide Number Placeholder 1">
            <a:extLst>
              <a:ext uri="{FF2B5EF4-FFF2-40B4-BE49-F238E27FC236}">
                <a16:creationId xmlns:a16="http://schemas.microsoft.com/office/drawing/2014/main" xmlns="" id="{12EF1F10-BC91-E64D-2A46-4A6CCC832C00}"/>
              </a:ext>
            </a:extLst>
          </p:cNvPr>
          <p:cNvSpPr>
            <a:spLocks noGrp="1"/>
          </p:cNvSpPr>
          <p:nvPr>
            <p:ph type="sldNum" sz="quarter" idx="12"/>
          </p:nvPr>
        </p:nvSpPr>
        <p:spPr/>
        <p:txBody>
          <a:bodyPr/>
          <a:lstStyle/>
          <a:p>
            <a:fld id="{A49FEDE7-8061-9B4D-88A1-7EA83A94C31B}" type="slidenum">
              <a:rPr lang="pt-BR" smtClean="0"/>
              <a:t>20</a:t>
            </a:fld>
            <a:endParaRPr lang="pt-BR" dirty="0"/>
          </a:p>
        </p:txBody>
      </p:sp>
    </p:spTree>
    <p:extLst>
      <p:ext uri="{BB962C8B-B14F-4D97-AF65-F5344CB8AC3E}">
        <p14:creationId xmlns:p14="http://schemas.microsoft.com/office/powerpoint/2010/main" val="33201762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790FD1F0-8D69-DA46-B5BF-43765CCE52E5}"/>
              </a:ext>
            </a:extLst>
          </p:cNvPr>
          <p:cNvPicPr>
            <a:picLocks noChangeAspect="1"/>
          </p:cNvPicPr>
          <p:nvPr/>
        </p:nvPicPr>
        <p:blipFill>
          <a:blip r:embed="rId3"/>
          <a:stretch>
            <a:fillRect/>
          </a:stretch>
        </p:blipFill>
        <p:spPr>
          <a:xfrm>
            <a:off x="-23115" y="0"/>
            <a:ext cx="12224657" cy="6858000"/>
          </a:xfrm>
          <a:prstGeom prst="rect">
            <a:avLst/>
          </a:prstGeom>
        </p:spPr>
      </p:pic>
      <p:sp>
        <p:nvSpPr>
          <p:cNvPr id="3" name="TextBox 2">
            <a:extLst>
              <a:ext uri="{FF2B5EF4-FFF2-40B4-BE49-F238E27FC236}">
                <a16:creationId xmlns:a16="http://schemas.microsoft.com/office/drawing/2014/main" xmlns="" id="{29B35EA8-AE13-D046-A99C-77261C6851D1}"/>
              </a:ext>
            </a:extLst>
          </p:cNvPr>
          <p:cNvSpPr txBox="1"/>
          <p:nvPr/>
        </p:nvSpPr>
        <p:spPr>
          <a:xfrm>
            <a:off x="-734786" y="1502229"/>
            <a:ext cx="184731" cy="369332"/>
          </a:xfrm>
          <a:prstGeom prst="rect">
            <a:avLst/>
          </a:prstGeom>
          <a:noFill/>
        </p:spPr>
        <p:txBody>
          <a:bodyPr wrap="none" rtlCol="0">
            <a:spAutoFit/>
          </a:bodyPr>
          <a:lstStyle/>
          <a:p>
            <a:endParaRPr lang="x-none" dirty="0"/>
          </a:p>
        </p:txBody>
      </p:sp>
      <p:sp>
        <p:nvSpPr>
          <p:cNvPr id="18" name="TextBox 17">
            <a:extLst>
              <a:ext uri="{FF2B5EF4-FFF2-40B4-BE49-F238E27FC236}">
                <a16:creationId xmlns:a16="http://schemas.microsoft.com/office/drawing/2014/main" xmlns="" id="{5C8C9442-842B-5D40-80C7-C226600B0F8D}"/>
              </a:ext>
            </a:extLst>
          </p:cNvPr>
          <p:cNvSpPr txBox="1"/>
          <p:nvPr/>
        </p:nvSpPr>
        <p:spPr>
          <a:xfrm>
            <a:off x="286603" y="140011"/>
            <a:ext cx="12023678" cy="707886"/>
          </a:xfrm>
          <a:prstGeom prst="rect">
            <a:avLst/>
          </a:prstGeom>
          <a:noFill/>
        </p:spPr>
        <p:txBody>
          <a:bodyPr wrap="square" rtlCol="0">
            <a:spAutoFit/>
          </a:bodyPr>
          <a:lstStyle/>
          <a:p>
            <a:r>
              <a:rPr lang="pt-BR" sz="4000" b="1" dirty="0"/>
              <a:t>Escolha um produto para redesenhar </a:t>
            </a:r>
            <a:r>
              <a:rPr lang="pt-BR" sz="4000" b="1" dirty="0" smtClean="0"/>
              <a:t>para circularidade</a:t>
            </a:r>
            <a:endParaRPr lang="en-US" sz="4000" b="1" dirty="0">
              <a:solidFill>
                <a:srgbClr val="29C7F7"/>
              </a:solidFill>
            </a:endParaRPr>
          </a:p>
        </p:txBody>
      </p:sp>
      <p:pic>
        <p:nvPicPr>
          <p:cNvPr id="14" name="Picture 13">
            <a:extLst>
              <a:ext uri="{FF2B5EF4-FFF2-40B4-BE49-F238E27FC236}">
                <a16:creationId xmlns:a16="http://schemas.microsoft.com/office/drawing/2014/main" xmlns="" id="{8AC70CC6-E9F0-0E4B-AC9C-5D5F9F317C24}"/>
              </a:ext>
            </a:extLst>
          </p:cNvPr>
          <p:cNvPicPr>
            <a:picLocks noChangeAspect="1"/>
          </p:cNvPicPr>
          <p:nvPr/>
        </p:nvPicPr>
        <p:blipFill rotWithShape="1">
          <a:blip r:embed="rId4"/>
          <a:srcRect r="11" b="25"/>
          <a:stretch/>
        </p:blipFill>
        <p:spPr>
          <a:xfrm>
            <a:off x="-368489" y="820351"/>
            <a:ext cx="12560490" cy="578926"/>
          </a:xfrm>
          <a:prstGeom prst="rect">
            <a:avLst/>
          </a:prstGeom>
        </p:spPr>
      </p:pic>
      <p:pic>
        <p:nvPicPr>
          <p:cNvPr id="4" name="Picture 3">
            <a:extLst>
              <a:ext uri="{FF2B5EF4-FFF2-40B4-BE49-F238E27FC236}">
                <a16:creationId xmlns:a16="http://schemas.microsoft.com/office/drawing/2014/main" xmlns="" id="{327B0ABA-AD61-9E48-8001-EE9083E3F90B}"/>
              </a:ext>
            </a:extLst>
          </p:cNvPr>
          <p:cNvPicPr>
            <a:picLocks noChangeAspect="1"/>
          </p:cNvPicPr>
          <p:nvPr/>
        </p:nvPicPr>
        <p:blipFill rotWithShape="1">
          <a:blip r:embed="rId5"/>
          <a:srcRect r="13"/>
          <a:stretch/>
        </p:blipFill>
        <p:spPr>
          <a:xfrm>
            <a:off x="602945" y="1871560"/>
            <a:ext cx="3234754" cy="2059951"/>
          </a:xfrm>
          <a:prstGeom prst="rect">
            <a:avLst/>
          </a:prstGeom>
        </p:spPr>
      </p:pic>
      <p:pic>
        <p:nvPicPr>
          <p:cNvPr id="7" name="Picture 6" descr="A picture containing text, bunch, different, arranged&#10;&#10;Description automatically generated">
            <a:extLst>
              <a:ext uri="{FF2B5EF4-FFF2-40B4-BE49-F238E27FC236}">
                <a16:creationId xmlns:a16="http://schemas.microsoft.com/office/drawing/2014/main" xmlns="" id="{F68700F0-9444-104C-8A21-09C551A23ADE}"/>
              </a:ext>
            </a:extLst>
          </p:cNvPr>
          <p:cNvPicPr>
            <a:picLocks noChangeAspect="1"/>
          </p:cNvPicPr>
          <p:nvPr/>
        </p:nvPicPr>
        <p:blipFill rotWithShape="1">
          <a:blip r:embed="rId6"/>
          <a:srcRect r="12" b="21"/>
          <a:stretch/>
        </p:blipFill>
        <p:spPr>
          <a:xfrm>
            <a:off x="8139659" y="1871560"/>
            <a:ext cx="3511550" cy="2059951"/>
          </a:xfrm>
          <a:prstGeom prst="rect">
            <a:avLst/>
          </a:prstGeom>
        </p:spPr>
      </p:pic>
      <p:pic>
        <p:nvPicPr>
          <p:cNvPr id="10" name="Picture 9" descr="A closet full of clothes&#10;&#10;Description automatically generated with medium confidence">
            <a:extLst>
              <a:ext uri="{FF2B5EF4-FFF2-40B4-BE49-F238E27FC236}">
                <a16:creationId xmlns:a16="http://schemas.microsoft.com/office/drawing/2014/main" xmlns="" id="{459111A7-5E06-DF49-9CA5-920B3955CD58}"/>
              </a:ext>
            </a:extLst>
          </p:cNvPr>
          <p:cNvPicPr>
            <a:picLocks noChangeAspect="1"/>
          </p:cNvPicPr>
          <p:nvPr/>
        </p:nvPicPr>
        <p:blipFill>
          <a:blip r:embed="rId7"/>
          <a:stretch>
            <a:fillRect/>
          </a:stretch>
        </p:blipFill>
        <p:spPr>
          <a:xfrm>
            <a:off x="602945" y="4316504"/>
            <a:ext cx="3234754" cy="2156503"/>
          </a:xfrm>
          <a:prstGeom prst="rect">
            <a:avLst/>
          </a:prstGeom>
        </p:spPr>
      </p:pic>
      <p:pic>
        <p:nvPicPr>
          <p:cNvPr id="23" name="Picture 22" descr="A picture containing vegetable&#10;&#10;Description automatically generated">
            <a:extLst>
              <a:ext uri="{FF2B5EF4-FFF2-40B4-BE49-F238E27FC236}">
                <a16:creationId xmlns:a16="http://schemas.microsoft.com/office/drawing/2014/main" xmlns="" id="{C3D570D8-25AB-3E44-AFB0-5E89C9D4DA25}"/>
              </a:ext>
            </a:extLst>
          </p:cNvPr>
          <p:cNvPicPr>
            <a:picLocks noChangeAspect="1"/>
          </p:cNvPicPr>
          <p:nvPr/>
        </p:nvPicPr>
        <p:blipFill rotWithShape="1">
          <a:blip r:embed="rId8"/>
          <a:srcRect r="41"/>
          <a:stretch/>
        </p:blipFill>
        <p:spPr>
          <a:xfrm>
            <a:off x="4353888" y="4316503"/>
            <a:ext cx="3326917" cy="2157395"/>
          </a:xfrm>
          <a:prstGeom prst="rect">
            <a:avLst/>
          </a:prstGeom>
        </p:spPr>
      </p:pic>
      <p:pic>
        <p:nvPicPr>
          <p:cNvPr id="25" name="Picture 24" descr="A pair of sandals on a beach&#10;&#10;Description automatically generated with medium confidence">
            <a:extLst>
              <a:ext uri="{FF2B5EF4-FFF2-40B4-BE49-F238E27FC236}">
                <a16:creationId xmlns:a16="http://schemas.microsoft.com/office/drawing/2014/main" xmlns="" id="{EBC610BA-53E7-BB46-B5C0-B0FE0462E221}"/>
              </a:ext>
            </a:extLst>
          </p:cNvPr>
          <p:cNvPicPr>
            <a:picLocks noChangeAspect="1"/>
          </p:cNvPicPr>
          <p:nvPr/>
        </p:nvPicPr>
        <p:blipFill rotWithShape="1">
          <a:blip r:embed="rId9"/>
          <a:srcRect r="-11"/>
          <a:stretch/>
        </p:blipFill>
        <p:spPr>
          <a:xfrm>
            <a:off x="8139659" y="4315612"/>
            <a:ext cx="3511550" cy="2157395"/>
          </a:xfrm>
          <a:prstGeom prst="rect">
            <a:avLst/>
          </a:prstGeom>
        </p:spPr>
      </p:pic>
      <p:pic>
        <p:nvPicPr>
          <p:cNvPr id="27" name="Picture 26">
            <a:extLst>
              <a:ext uri="{FF2B5EF4-FFF2-40B4-BE49-F238E27FC236}">
                <a16:creationId xmlns:a16="http://schemas.microsoft.com/office/drawing/2014/main" xmlns="" id="{2CA6DAE5-077F-FB4A-BDEC-C66D2A209583}"/>
              </a:ext>
            </a:extLst>
          </p:cNvPr>
          <p:cNvPicPr>
            <a:picLocks noChangeAspect="1"/>
          </p:cNvPicPr>
          <p:nvPr/>
        </p:nvPicPr>
        <p:blipFill rotWithShape="1">
          <a:blip r:embed="rId10"/>
          <a:srcRect b="13"/>
          <a:stretch/>
        </p:blipFill>
        <p:spPr>
          <a:xfrm>
            <a:off x="4332236" y="1880767"/>
            <a:ext cx="3399368" cy="2059950"/>
          </a:xfrm>
          <a:prstGeom prst="rect">
            <a:avLst/>
          </a:prstGeom>
        </p:spPr>
      </p:pic>
      <p:sp>
        <p:nvSpPr>
          <p:cNvPr id="2" name="Slide Number Placeholder 1">
            <a:extLst>
              <a:ext uri="{FF2B5EF4-FFF2-40B4-BE49-F238E27FC236}">
                <a16:creationId xmlns:a16="http://schemas.microsoft.com/office/drawing/2014/main" xmlns="" id="{7319F88C-CA63-C713-C0F1-B6A93CA22F62}"/>
              </a:ext>
            </a:extLst>
          </p:cNvPr>
          <p:cNvSpPr>
            <a:spLocks noGrp="1"/>
          </p:cNvSpPr>
          <p:nvPr>
            <p:ph type="sldNum" sz="quarter" idx="12"/>
          </p:nvPr>
        </p:nvSpPr>
        <p:spPr/>
        <p:txBody>
          <a:bodyPr/>
          <a:lstStyle/>
          <a:p>
            <a:fld id="{A49FEDE7-8061-9B4D-88A1-7EA83A94C31B}" type="slidenum">
              <a:rPr lang="x-none" smtClean="0"/>
              <a:t>21</a:t>
            </a:fld>
            <a:endParaRPr lang="x-none"/>
          </a:p>
        </p:txBody>
      </p:sp>
    </p:spTree>
    <p:extLst>
      <p:ext uri="{BB962C8B-B14F-4D97-AF65-F5344CB8AC3E}">
        <p14:creationId xmlns:p14="http://schemas.microsoft.com/office/powerpoint/2010/main" val="15596423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text, people&#10;&#10;Description automatically generated">
            <a:extLst>
              <a:ext uri="{FF2B5EF4-FFF2-40B4-BE49-F238E27FC236}">
                <a16:creationId xmlns:a16="http://schemas.microsoft.com/office/drawing/2014/main" xmlns="" id="{D9B17D72-7C97-EA46-9365-B75FF6E2C805}"/>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29B35EA8-AE13-D046-A99C-77261C6851D1}"/>
              </a:ext>
            </a:extLst>
          </p:cNvPr>
          <p:cNvSpPr txBox="1"/>
          <p:nvPr/>
        </p:nvSpPr>
        <p:spPr>
          <a:xfrm>
            <a:off x="-734786" y="1502229"/>
            <a:ext cx="184731" cy="369332"/>
          </a:xfrm>
          <a:prstGeom prst="rect">
            <a:avLst/>
          </a:prstGeom>
          <a:noFill/>
        </p:spPr>
        <p:txBody>
          <a:bodyPr wrap="none" rtlCol="0">
            <a:spAutoFit/>
          </a:bodyPr>
          <a:lstStyle/>
          <a:p>
            <a:endParaRPr lang="pt-BR" dirty="0"/>
          </a:p>
        </p:txBody>
      </p:sp>
      <p:grpSp>
        <p:nvGrpSpPr>
          <p:cNvPr id="8" name="Group 7">
            <a:extLst>
              <a:ext uri="{FF2B5EF4-FFF2-40B4-BE49-F238E27FC236}">
                <a16:creationId xmlns:a16="http://schemas.microsoft.com/office/drawing/2014/main" xmlns="" id="{E29BB0EC-7465-D149-8583-9E4A5D087C2D}"/>
              </a:ext>
            </a:extLst>
          </p:cNvPr>
          <p:cNvGrpSpPr/>
          <p:nvPr/>
        </p:nvGrpSpPr>
        <p:grpSpPr>
          <a:xfrm>
            <a:off x="241332" y="78020"/>
            <a:ext cx="11805304" cy="1773691"/>
            <a:chOff x="240362" y="1276120"/>
            <a:chExt cx="11805304" cy="1773691"/>
          </a:xfrm>
        </p:grpSpPr>
        <p:grpSp>
          <p:nvGrpSpPr>
            <p:cNvPr id="2" name="Group 1">
              <a:extLst>
                <a:ext uri="{FF2B5EF4-FFF2-40B4-BE49-F238E27FC236}">
                  <a16:creationId xmlns:a16="http://schemas.microsoft.com/office/drawing/2014/main" xmlns="" id="{6634FC6C-9E25-0C41-913B-1CDC4AA7FED0}"/>
                </a:ext>
              </a:extLst>
            </p:cNvPr>
            <p:cNvGrpSpPr/>
            <p:nvPr/>
          </p:nvGrpSpPr>
          <p:grpSpPr>
            <a:xfrm>
              <a:off x="240362" y="1388407"/>
              <a:ext cx="2274242" cy="1640138"/>
              <a:chOff x="0" y="146957"/>
              <a:chExt cx="3423557" cy="2396490"/>
            </a:xfrm>
          </p:grpSpPr>
          <p:pic>
            <p:nvPicPr>
              <p:cNvPr id="24" name="Picture 23" descr="Shape, circle&#10;&#10;Description automatically generated">
                <a:extLst>
                  <a:ext uri="{FF2B5EF4-FFF2-40B4-BE49-F238E27FC236}">
                    <a16:creationId xmlns:a16="http://schemas.microsoft.com/office/drawing/2014/main" xmlns="" id="{1FB779E1-A80A-8341-86F4-8A027737A158}"/>
                  </a:ext>
                </a:extLst>
              </p:cNvPr>
              <p:cNvPicPr>
                <a:picLocks noChangeAspect="1"/>
              </p:cNvPicPr>
              <p:nvPr/>
            </p:nvPicPr>
            <p:blipFill>
              <a:blip r:embed="rId4"/>
              <a:stretch>
                <a:fillRect/>
              </a:stretch>
            </p:blipFill>
            <p:spPr>
              <a:xfrm>
                <a:off x="0" y="146957"/>
                <a:ext cx="3423557" cy="2396490"/>
              </a:xfrm>
              <a:prstGeom prst="rect">
                <a:avLst/>
              </a:prstGeom>
            </p:spPr>
          </p:pic>
          <p:sp>
            <p:nvSpPr>
              <p:cNvPr id="25" name="TextBox 24">
                <a:extLst>
                  <a:ext uri="{FF2B5EF4-FFF2-40B4-BE49-F238E27FC236}">
                    <a16:creationId xmlns:a16="http://schemas.microsoft.com/office/drawing/2014/main" xmlns="" id="{737D44FF-4F9F-E845-BD6D-EB21CF0A1D0B}"/>
                  </a:ext>
                </a:extLst>
              </p:cNvPr>
              <p:cNvSpPr txBox="1"/>
              <p:nvPr/>
            </p:nvSpPr>
            <p:spPr>
              <a:xfrm>
                <a:off x="793163" y="1178759"/>
                <a:ext cx="2013304" cy="717754"/>
              </a:xfrm>
              <a:prstGeom prst="rect">
                <a:avLst/>
              </a:prstGeom>
              <a:noFill/>
            </p:spPr>
            <p:txBody>
              <a:bodyPr wrap="square" rtlCol="0">
                <a:spAutoFit/>
              </a:bodyPr>
              <a:lstStyle/>
              <a:p>
                <a:pPr algn="ctr">
                  <a:lnSpc>
                    <a:spcPct val="80000"/>
                  </a:lnSpc>
                </a:pPr>
                <a:r>
                  <a:rPr lang="pt-BR" sz="1600" b="1" dirty="0" smtClean="0">
                    <a:solidFill>
                      <a:schemeClr val="bg1"/>
                    </a:solidFill>
                  </a:rPr>
                  <a:t>Estágio de Empatia</a:t>
                </a:r>
                <a:endParaRPr lang="pt-BR" sz="1600" b="1" dirty="0">
                  <a:solidFill>
                    <a:schemeClr val="bg1"/>
                  </a:solidFill>
                </a:endParaRPr>
              </a:p>
            </p:txBody>
          </p:sp>
          <p:pic>
            <p:nvPicPr>
              <p:cNvPr id="27" name="Picture 26" descr="Icon&#10;&#10;Description automatically generated">
                <a:extLst>
                  <a:ext uri="{FF2B5EF4-FFF2-40B4-BE49-F238E27FC236}">
                    <a16:creationId xmlns:a16="http://schemas.microsoft.com/office/drawing/2014/main" xmlns="" id="{B841C860-42A7-F443-8338-0DA880AAEEE5}"/>
                  </a:ext>
                </a:extLst>
              </p:cNvPr>
              <p:cNvPicPr>
                <a:picLocks noChangeAspect="1"/>
              </p:cNvPicPr>
              <p:nvPr/>
            </p:nvPicPr>
            <p:blipFill>
              <a:blip r:embed="rId5"/>
              <a:stretch>
                <a:fillRect/>
              </a:stretch>
            </p:blipFill>
            <p:spPr>
              <a:xfrm>
                <a:off x="1597464" y="539105"/>
                <a:ext cx="560090" cy="560090"/>
              </a:xfrm>
              <a:prstGeom prst="rect">
                <a:avLst/>
              </a:prstGeom>
            </p:spPr>
          </p:pic>
        </p:grpSp>
        <p:grpSp>
          <p:nvGrpSpPr>
            <p:cNvPr id="4" name="Group 3">
              <a:extLst>
                <a:ext uri="{FF2B5EF4-FFF2-40B4-BE49-F238E27FC236}">
                  <a16:creationId xmlns:a16="http://schemas.microsoft.com/office/drawing/2014/main" xmlns="" id="{5A0B3B4D-A6CD-6B40-8C74-CE70967C97DE}"/>
                </a:ext>
              </a:extLst>
            </p:cNvPr>
            <p:cNvGrpSpPr/>
            <p:nvPr/>
          </p:nvGrpSpPr>
          <p:grpSpPr>
            <a:xfrm>
              <a:off x="2503360" y="1280557"/>
              <a:ext cx="2460526" cy="1722369"/>
              <a:chOff x="0" y="-74333"/>
              <a:chExt cx="3543298" cy="2480309"/>
            </a:xfrm>
          </p:grpSpPr>
          <p:pic>
            <p:nvPicPr>
              <p:cNvPr id="30" name="Picture 29" descr="Icon&#10;&#10;Description automatically generated">
                <a:extLst>
                  <a:ext uri="{FF2B5EF4-FFF2-40B4-BE49-F238E27FC236}">
                    <a16:creationId xmlns:a16="http://schemas.microsoft.com/office/drawing/2014/main" xmlns="" id="{2209E108-2FAC-9B4E-BEA7-436FA3969E13}"/>
                  </a:ext>
                </a:extLst>
              </p:cNvPr>
              <p:cNvPicPr>
                <a:picLocks noChangeAspect="1"/>
              </p:cNvPicPr>
              <p:nvPr/>
            </p:nvPicPr>
            <p:blipFill>
              <a:blip r:embed="rId6"/>
              <a:stretch>
                <a:fillRect/>
              </a:stretch>
            </p:blipFill>
            <p:spPr>
              <a:xfrm>
                <a:off x="0" y="-74333"/>
                <a:ext cx="3543298" cy="2480309"/>
              </a:xfrm>
              <a:prstGeom prst="rect">
                <a:avLst/>
              </a:prstGeom>
            </p:spPr>
          </p:pic>
          <p:sp>
            <p:nvSpPr>
              <p:cNvPr id="31" name="TextBox 30">
                <a:extLst>
                  <a:ext uri="{FF2B5EF4-FFF2-40B4-BE49-F238E27FC236}">
                    <a16:creationId xmlns:a16="http://schemas.microsoft.com/office/drawing/2014/main" xmlns="" id="{DC075DCE-7C5F-1145-9324-AA36D37C6CCF}"/>
                  </a:ext>
                </a:extLst>
              </p:cNvPr>
              <p:cNvSpPr txBox="1"/>
              <p:nvPr/>
            </p:nvSpPr>
            <p:spPr>
              <a:xfrm>
                <a:off x="841074" y="1229349"/>
                <a:ext cx="2013305" cy="707298"/>
              </a:xfrm>
              <a:prstGeom prst="rect">
                <a:avLst/>
              </a:prstGeom>
              <a:noFill/>
            </p:spPr>
            <p:txBody>
              <a:bodyPr wrap="square" rtlCol="0">
                <a:spAutoFit/>
              </a:bodyPr>
              <a:lstStyle/>
              <a:p>
                <a:pPr algn="ctr">
                  <a:lnSpc>
                    <a:spcPct val="80000"/>
                  </a:lnSpc>
                </a:pPr>
                <a:r>
                  <a:rPr lang="pt-BR" sz="1600" b="1" dirty="0" smtClean="0">
                    <a:solidFill>
                      <a:schemeClr val="bg1"/>
                    </a:solidFill>
                  </a:rPr>
                  <a:t>Definir            Estágio</a:t>
                </a:r>
                <a:endParaRPr lang="pt-BR" sz="1600" b="1" dirty="0">
                  <a:solidFill>
                    <a:schemeClr val="bg1"/>
                  </a:solidFill>
                </a:endParaRPr>
              </a:p>
            </p:txBody>
          </p:sp>
          <p:pic>
            <p:nvPicPr>
              <p:cNvPr id="32" name="Picture 31">
                <a:extLst>
                  <a:ext uri="{FF2B5EF4-FFF2-40B4-BE49-F238E27FC236}">
                    <a16:creationId xmlns:a16="http://schemas.microsoft.com/office/drawing/2014/main" xmlns="" id="{721D2854-0257-7B47-A14E-E96C2A87D83F}"/>
                  </a:ext>
                </a:extLst>
              </p:cNvPr>
              <p:cNvPicPr>
                <a:picLocks noChangeAspect="1"/>
              </p:cNvPicPr>
              <p:nvPr/>
            </p:nvPicPr>
            <p:blipFill>
              <a:blip r:embed="rId7"/>
              <a:stretch>
                <a:fillRect/>
              </a:stretch>
            </p:blipFill>
            <p:spPr>
              <a:xfrm>
                <a:off x="1540313" y="681751"/>
                <a:ext cx="560091" cy="560091"/>
              </a:xfrm>
              <a:prstGeom prst="rect">
                <a:avLst/>
              </a:prstGeom>
            </p:spPr>
          </p:pic>
        </p:grpSp>
        <p:grpSp>
          <p:nvGrpSpPr>
            <p:cNvPr id="5" name="Group 4">
              <a:extLst>
                <a:ext uri="{FF2B5EF4-FFF2-40B4-BE49-F238E27FC236}">
                  <a16:creationId xmlns:a16="http://schemas.microsoft.com/office/drawing/2014/main" xmlns="" id="{3BBE30CF-9C88-7741-B129-9B5DC5C92DCB}"/>
                </a:ext>
              </a:extLst>
            </p:cNvPr>
            <p:cNvGrpSpPr/>
            <p:nvPr/>
          </p:nvGrpSpPr>
          <p:grpSpPr>
            <a:xfrm>
              <a:off x="4952641" y="1327443"/>
              <a:ext cx="2460526" cy="1722368"/>
              <a:chOff x="59870" y="146957"/>
              <a:chExt cx="3423557" cy="2396490"/>
            </a:xfrm>
          </p:grpSpPr>
          <p:pic>
            <p:nvPicPr>
              <p:cNvPr id="34" name="Picture 33" descr="Shape, circle&#10;&#10;Description automatically generated">
                <a:extLst>
                  <a:ext uri="{FF2B5EF4-FFF2-40B4-BE49-F238E27FC236}">
                    <a16:creationId xmlns:a16="http://schemas.microsoft.com/office/drawing/2014/main" xmlns="" id="{4E70C4BF-E485-DD48-B8CC-87C17C355677}"/>
                  </a:ext>
                </a:extLst>
              </p:cNvPr>
              <p:cNvPicPr>
                <a:picLocks noChangeAspect="1"/>
              </p:cNvPicPr>
              <p:nvPr/>
            </p:nvPicPr>
            <p:blipFill>
              <a:blip r:embed="rId8"/>
              <a:stretch>
                <a:fillRect/>
              </a:stretch>
            </p:blipFill>
            <p:spPr>
              <a:xfrm>
                <a:off x="59870" y="146957"/>
                <a:ext cx="3423557" cy="2396490"/>
              </a:xfrm>
              <a:prstGeom prst="rect">
                <a:avLst/>
              </a:prstGeom>
            </p:spPr>
          </p:pic>
          <p:sp>
            <p:nvSpPr>
              <p:cNvPr id="41" name="TextBox 40">
                <a:extLst>
                  <a:ext uri="{FF2B5EF4-FFF2-40B4-BE49-F238E27FC236}">
                    <a16:creationId xmlns:a16="http://schemas.microsoft.com/office/drawing/2014/main" xmlns="" id="{62004B53-104F-ED4B-ACB5-8DD58266ECED}"/>
                  </a:ext>
                </a:extLst>
              </p:cNvPr>
              <p:cNvSpPr txBox="1"/>
              <p:nvPr/>
            </p:nvSpPr>
            <p:spPr>
              <a:xfrm>
                <a:off x="813707" y="1172565"/>
                <a:ext cx="2013304" cy="683396"/>
              </a:xfrm>
              <a:prstGeom prst="rect">
                <a:avLst/>
              </a:prstGeom>
              <a:noFill/>
            </p:spPr>
            <p:txBody>
              <a:bodyPr wrap="square" rtlCol="0">
                <a:spAutoFit/>
              </a:bodyPr>
              <a:lstStyle/>
              <a:p>
                <a:pPr algn="ctr">
                  <a:lnSpc>
                    <a:spcPct val="80000"/>
                  </a:lnSpc>
                </a:pPr>
                <a:r>
                  <a:rPr lang="pt-BR" sz="1600" b="1" dirty="0" smtClean="0">
                    <a:solidFill>
                      <a:schemeClr val="bg1"/>
                    </a:solidFill>
                  </a:rPr>
                  <a:t>Estágio</a:t>
                </a:r>
              </a:p>
              <a:p>
                <a:pPr algn="ctr">
                  <a:lnSpc>
                    <a:spcPct val="80000"/>
                  </a:lnSpc>
                </a:pPr>
                <a:r>
                  <a:rPr lang="pt-BR" sz="1600" b="1" dirty="0" smtClean="0">
                    <a:solidFill>
                      <a:schemeClr val="bg1"/>
                    </a:solidFill>
                  </a:rPr>
                  <a:t>Ideal</a:t>
                </a:r>
                <a:endParaRPr lang="pt-BR" sz="1600" b="1" dirty="0">
                  <a:solidFill>
                    <a:schemeClr val="bg1"/>
                  </a:solidFill>
                </a:endParaRPr>
              </a:p>
            </p:txBody>
          </p:sp>
          <p:pic>
            <p:nvPicPr>
              <p:cNvPr id="43" name="Picture 42" descr="Icon&#10;&#10;Description automatically generated">
                <a:extLst>
                  <a:ext uri="{FF2B5EF4-FFF2-40B4-BE49-F238E27FC236}">
                    <a16:creationId xmlns:a16="http://schemas.microsoft.com/office/drawing/2014/main" xmlns="" id="{A0BBABFC-8C43-2648-859A-FACBE821136E}"/>
                  </a:ext>
                </a:extLst>
              </p:cNvPr>
              <p:cNvPicPr>
                <a:picLocks noChangeAspect="1"/>
              </p:cNvPicPr>
              <p:nvPr/>
            </p:nvPicPr>
            <p:blipFill>
              <a:blip r:embed="rId9"/>
              <a:stretch>
                <a:fillRect/>
              </a:stretch>
            </p:blipFill>
            <p:spPr>
              <a:xfrm>
                <a:off x="1521341" y="527057"/>
                <a:ext cx="618356" cy="618356"/>
              </a:xfrm>
              <a:prstGeom prst="rect">
                <a:avLst/>
              </a:prstGeom>
            </p:spPr>
          </p:pic>
        </p:grpSp>
        <p:grpSp>
          <p:nvGrpSpPr>
            <p:cNvPr id="6" name="Group 5">
              <a:extLst>
                <a:ext uri="{FF2B5EF4-FFF2-40B4-BE49-F238E27FC236}">
                  <a16:creationId xmlns:a16="http://schemas.microsoft.com/office/drawing/2014/main" xmlns="" id="{35D7BFE4-4BAC-CE4D-BF5C-D5A979C81EEE}"/>
                </a:ext>
              </a:extLst>
            </p:cNvPr>
            <p:cNvGrpSpPr/>
            <p:nvPr/>
          </p:nvGrpSpPr>
          <p:grpSpPr>
            <a:xfrm>
              <a:off x="7328604" y="1276120"/>
              <a:ext cx="2533844" cy="1773691"/>
              <a:chOff x="0" y="-74333"/>
              <a:chExt cx="3543298" cy="2480309"/>
            </a:xfrm>
          </p:grpSpPr>
          <p:pic>
            <p:nvPicPr>
              <p:cNvPr id="44" name="Picture 43" descr="Icon&#10;&#10;Description automatically generated">
                <a:extLst>
                  <a:ext uri="{FF2B5EF4-FFF2-40B4-BE49-F238E27FC236}">
                    <a16:creationId xmlns:a16="http://schemas.microsoft.com/office/drawing/2014/main" xmlns="" id="{F232DCCD-6640-B247-A663-8273640D0A4E}"/>
                  </a:ext>
                </a:extLst>
              </p:cNvPr>
              <p:cNvPicPr>
                <a:picLocks noChangeAspect="1"/>
              </p:cNvPicPr>
              <p:nvPr/>
            </p:nvPicPr>
            <p:blipFill>
              <a:blip r:embed="rId10"/>
              <a:stretch>
                <a:fillRect/>
              </a:stretch>
            </p:blipFill>
            <p:spPr>
              <a:xfrm>
                <a:off x="0" y="-74333"/>
                <a:ext cx="3543298" cy="2480309"/>
              </a:xfrm>
              <a:prstGeom prst="rect">
                <a:avLst/>
              </a:prstGeom>
            </p:spPr>
          </p:pic>
          <p:sp>
            <p:nvSpPr>
              <p:cNvPr id="45" name="TextBox 44">
                <a:extLst>
                  <a:ext uri="{FF2B5EF4-FFF2-40B4-BE49-F238E27FC236}">
                    <a16:creationId xmlns:a16="http://schemas.microsoft.com/office/drawing/2014/main" xmlns="" id="{F8A77836-DEB2-3548-8A97-D1C8A4B530AA}"/>
                  </a:ext>
                </a:extLst>
              </p:cNvPr>
              <p:cNvSpPr txBox="1"/>
              <p:nvPr/>
            </p:nvSpPr>
            <p:spPr>
              <a:xfrm>
                <a:off x="813707" y="1253887"/>
                <a:ext cx="2013304" cy="686832"/>
              </a:xfrm>
              <a:prstGeom prst="rect">
                <a:avLst/>
              </a:prstGeom>
              <a:noFill/>
            </p:spPr>
            <p:txBody>
              <a:bodyPr wrap="square" rtlCol="0">
                <a:spAutoFit/>
              </a:bodyPr>
              <a:lstStyle/>
              <a:p>
                <a:pPr algn="ctr">
                  <a:lnSpc>
                    <a:spcPct val="80000"/>
                  </a:lnSpc>
                </a:pPr>
                <a:r>
                  <a:rPr lang="pt-BR" sz="1600" b="1" dirty="0" smtClean="0">
                    <a:solidFill>
                      <a:schemeClr val="bg1"/>
                    </a:solidFill>
                  </a:rPr>
                  <a:t>Estágio de Protótipo</a:t>
                </a:r>
                <a:endParaRPr lang="pt-BR" sz="1600" b="1" dirty="0">
                  <a:solidFill>
                    <a:schemeClr val="bg1"/>
                  </a:solidFill>
                </a:endParaRPr>
              </a:p>
            </p:txBody>
          </p:sp>
          <p:pic>
            <p:nvPicPr>
              <p:cNvPr id="46" name="Picture 45" descr="Icon&#10;&#10;Description automatically generated">
                <a:extLst>
                  <a:ext uri="{FF2B5EF4-FFF2-40B4-BE49-F238E27FC236}">
                    <a16:creationId xmlns:a16="http://schemas.microsoft.com/office/drawing/2014/main" xmlns="" id="{A76FC784-37E8-0B4C-9B3C-B404791FC958}"/>
                  </a:ext>
                </a:extLst>
              </p:cNvPr>
              <p:cNvPicPr>
                <a:picLocks noChangeAspect="1"/>
              </p:cNvPicPr>
              <p:nvPr/>
            </p:nvPicPr>
            <p:blipFill>
              <a:blip r:embed="rId11"/>
              <a:stretch>
                <a:fillRect/>
              </a:stretch>
            </p:blipFill>
            <p:spPr>
              <a:xfrm>
                <a:off x="1537726" y="698745"/>
                <a:ext cx="565265" cy="565265"/>
              </a:xfrm>
              <a:prstGeom prst="rect">
                <a:avLst/>
              </a:prstGeom>
            </p:spPr>
          </p:pic>
        </p:grpSp>
        <p:grpSp>
          <p:nvGrpSpPr>
            <p:cNvPr id="7" name="Group 6">
              <a:extLst>
                <a:ext uri="{FF2B5EF4-FFF2-40B4-BE49-F238E27FC236}">
                  <a16:creationId xmlns:a16="http://schemas.microsoft.com/office/drawing/2014/main" xmlns="" id="{10805A39-C0E2-774E-90A7-D0E4E709EEB7}"/>
                </a:ext>
              </a:extLst>
            </p:cNvPr>
            <p:cNvGrpSpPr/>
            <p:nvPr/>
          </p:nvGrpSpPr>
          <p:grpSpPr>
            <a:xfrm>
              <a:off x="9585140" y="1318716"/>
              <a:ext cx="2460526" cy="1722369"/>
              <a:chOff x="42672" y="106040"/>
              <a:chExt cx="3464050" cy="2424835"/>
            </a:xfrm>
          </p:grpSpPr>
          <p:pic>
            <p:nvPicPr>
              <p:cNvPr id="47" name="Picture 46" descr="Shape, circle&#10;&#10;Description automatically generated">
                <a:extLst>
                  <a:ext uri="{FF2B5EF4-FFF2-40B4-BE49-F238E27FC236}">
                    <a16:creationId xmlns:a16="http://schemas.microsoft.com/office/drawing/2014/main" xmlns="" id="{E0E9B734-55B1-AD43-9DF7-643EC0EFED60}"/>
                  </a:ext>
                </a:extLst>
              </p:cNvPr>
              <p:cNvPicPr>
                <a:picLocks noChangeAspect="1"/>
              </p:cNvPicPr>
              <p:nvPr/>
            </p:nvPicPr>
            <p:blipFill>
              <a:blip r:embed="rId12"/>
              <a:stretch>
                <a:fillRect/>
              </a:stretch>
            </p:blipFill>
            <p:spPr>
              <a:xfrm>
                <a:off x="42672" y="106040"/>
                <a:ext cx="3464050" cy="2424835"/>
              </a:xfrm>
              <a:prstGeom prst="rect">
                <a:avLst/>
              </a:prstGeom>
            </p:spPr>
          </p:pic>
          <p:sp>
            <p:nvSpPr>
              <p:cNvPr id="48" name="TextBox 47">
                <a:extLst>
                  <a:ext uri="{FF2B5EF4-FFF2-40B4-BE49-F238E27FC236}">
                    <a16:creationId xmlns:a16="http://schemas.microsoft.com/office/drawing/2014/main" xmlns="" id="{6FD9746D-B8F9-5F4D-9318-DFEC6D6EEF33}"/>
                  </a:ext>
                </a:extLst>
              </p:cNvPr>
              <p:cNvSpPr txBox="1"/>
              <p:nvPr/>
            </p:nvSpPr>
            <p:spPr>
              <a:xfrm>
                <a:off x="813707" y="1178849"/>
                <a:ext cx="2013303" cy="691479"/>
              </a:xfrm>
              <a:prstGeom prst="rect">
                <a:avLst/>
              </a:prstGeom>
              <a:noFill/>
            </p:spPr>
            <p:txBody>
              <a:bodyPr wrap="square" rtlCol="0">
                <a:spAutoFit/>
              </a:bodyPr>
              <a:lstStyle/>
              <a:p>
                <a:pPr algn="ctr">
                  <a:lnSpc>
                    <a:spcPct val="80000"/>
                  </a:lnSpc>
                </a:pPr>
                <a:r>
                  <a:rPr lang="pt-BR" sz="1600" b="1" dirty="0" smtClean="0">
                    <a:solidFill>
                      <a:schemeClr val="bg1"/>
                    </a:solidFill>
                  </a:rPr>
                  <a:t>Estágio de Teste</a:t>
                </a:r>
                <a:endParaRPr lang="pt-BR" sz="1600" b="1" dirty="0">
                  <a:solidFill>
                    <a:schemeClr val="bg1"/>
                  </a:solidFill>
                </a:endParaRPr>
              </a:p>
            </p:txBody>
          </p:sp>
          <p:pic>
            <p:nvPicPr>
              <p:cNvPr id="49" name="Picture 48" descr="Icon&#10;&#10;Description automatically generated">
                <a:extLst>
                  <a:ext uri="{FF2B5EF4-FFF2-40B4-BE49-F238E27FC236}">
                    <a16:creationId xmlns:a16="http://schemas.microsoft.com/office/drawing/2014/main" xmlns="" id="{54F4B5A8-2D45-D043-827F-642303FF490F}"/>
                  </a:ext>
                </a:extLst>
              </p:cNvPr>
              <p:cNvPicPr>
                <a:picLocks noChangeAspect="1"/>
              </p:cNvPicPr>
              <p:nvPr/>
            </p:nvPicPr>
            <p:blipFill>
              <a:blip r:embed="rId13"/>
              <a:stretch>
                <a:fillRect/>
              </a:stretch>
            </p:blipFill>
            <p:spPr>
              <a:xfrm>
                <a:off x="1495529" y="559862"/>
                <a:ext cx="603839" cy="603839"/>
              </a:xfrm>
              <a:prstGeom prst="rect">
                <a:avLst/>
              </a:prstGeom>
            </p:spPr>
          </p:pic>
        </p:grpSp>
      </p:grpSp>
      <p:sp>
        <p:nvSpPr>
          <p:cNvPr id="50" name="Rounded Rectangle 49">
            <a:extLst>
              <a:ext uri="{FF2B5EF4-FFF2-40B4-BE49-F238E27FC236}">
                <a16:creationId xmlns:a16="http://schemas.microsoft.com/office/drawing/2014/main" xmlns="" id="{DEC86F35-7166-4642-A7C6-21CEE8E82292}"/>
              </a:ext>
            </a:extLst>
          </p:cNvPr>
          <p:cNvSpPr/>
          <p:nvPr/>
        </p:nvSpPr>
        <p:spPr>
          <a:xfrm>
            <a:off x="359229" y="1804827"/>
            <a:ext cx="2155375" cy="3959160"/>
          </a:xfrm>
          <a:prstGeom prst="roundRect">
            <a:avLst/>
          </a:prstGeom>
          <a:noFill/>
          <a:ln w="31750">
            <a:solidFill>
              <a:srgbClr val="ECC1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6" name="Rounded Rectangle 55">
            <a:extLst>
              <a:ext uri="{FF2B5EF4-FFF2-40B4-BE49-F238E27FC236}">
                <a16:creationId xmlns:a16="http://schemas.microsoft.com/office/drawing/2014/main" xmlns="" id="{5E0429E9-42A7-BF4E-B5D0-3D69E238DEF4}"/>
              </a:ext>
            </a:extLst>
          </p:cNvPr>
          <p:cNvSpPr/>
          <p:nvPr/>
        </p:nvSpPr>
        <p:spPr>
          <a:xfrm>
            <a:off x="2689759" y="1804827"/>
            <a:ext cx="2155375" cy="3968162"/>
          </a:xfrm>
          <a:prstGeom prst="roundRect">
            <a:avLst/>
          </a:prstGeom>
          <a:noFill/>
          <a:ln w="31750">
            <a:solidFill>
              <a:srgbClr val="DE89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7" name="Rounded Rectangle 56">
            <a:extLst>
              <a:ext uri="{FF2B5EF4-FFF2-40B4-BE49-F238E27FC236}">
                <a16:creationId xmlns:a16="http://schemas.microsoft.com/office/drawing/2014/main" xmlns="" id="{898BF707-E848-4240-9B8D-1FFD473CBBC2}"/>
              </a:ext>
            </a:extLst>
          </p:cNvPr>
          <p:cNvSpPr/>
          <p:nvPr/>
        </p:nvSpPr>
        <p:spPr>
          <a:xfrm>
            <a:off x="5066297" y="1830445"/>
            <a:ext cx="2155375" cy="3943353"/>
          </a:xfrm>
          <a:prstGeom prst="roundRect">
            <a:avLst/>
          </a:prstGeom>
          <a:noFill/>
          <a:ln w="31750">
            <a:solidFill>
              <a:srgbClr val="29C7F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8" name="Rounded Rectangle 57">
            <a:extLst>
              <a:ext uri="{FF2B5EF4-FFF2-40B4-BE49-F238E27FC236}">
                <a16:creationId xmlns:a16="http://schemas.microsoft.com/office/drawing/2014/main" xmlns="" id="{A3D2A0FC-E59D-8E4B-95CB-C68D34A8A3A5}"/>
              </a:ext>
            </a:extLst>
          </p:cNvPr>
          <p:cNvSpPr/>
          <p:nvPr/>
        </p:nvSpPr>
        <p:spPr>
          <a:xfrm>
            <a:off x="7440879" y="1804826"/>
            <a:ext cx="2155375" cy="3957717"/>
          </a:xfrm>
          <a:prstGeom prst="roundRect">
            <a:avLst/>
          </a:prstGeom>
          <a:noFill/>
          <a:ln w="31750">
            <a:solidFill>
              <a:srgbClr val="4ABE9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9" name="Rounded Rectangle 58">
            <a:extLst>
              <a:ext uri="{FF2B5EF4-FFF2-40B4-BE49-F238E27FC236}">
                <a16:creationId xmlns:a16="http://schemas.microsoft.com/office/drawing/2014/main" xmlns="" id="{109C89AD-4C62-8C47-9953-08054ED699CB}"/>
              </a:ext>
            </a:extLst>
          </p:cNvPr>
          <p:cNvSpPr/>
          <p:nvPr/>
        </p:nvSpPr>
        <p:spPr>
          <a:xfrm>
            <a:off x="9771409" y="1804826"/>
            <a:ext cx="2155375" cy="3964567"/>
          </a:xfrm>
          <a:prstGeom prst="roundRect">
            <a:avLst/>
          </a:prstGeom>
          <a:noFill/>
          <a:ln w="31750">
            <a:solidFill>
              <a:srgbClr val="00575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 name="Slide Number Placeholder 8">
            <a:extLst>
              <a:ext uri="{FF2B5EF4-FFF2-40B4-BE49-F238E27FC236}">
                <a16:creationId xmlns:a16="http://schemas.microsoft.com/office/drawing/2014/main" xmlns="" id="{5A7AA696-67F5-3F4B-5C00-B91F8857B3CC}"/>
              </a:ext>
            </a:extLst>
          </p:cNvPr>
          <p:cNvSpPr>
            <a:spLocks noGrp="1"/>
          </p:cNvSpPr>
          <p:nvPr>
            <p:ph type="sldNum" sz="quarter" idx="12"/>
          </p:nvPr>
        </p:nvSpPr>
        <p:spPr/>
        <p:txBody>
          <a:bodyPr/>
          <a:lstStyle/>
          <a:p>
            <a:fld id="{A49FEDE7-8061-9B4D-88A1-7EA83A94C31B}" type="slidenum">
              <a:rPr lang="pt-BR" smtClean="0"/>
              <a:t>22</a:t>
            </a:fld>
            <a:endParaRPr lang="pt-BR" dirty="0"/>
          </a:p>
        </p:txBody>
      </p:sp>
    </p:spTree>
    <p:extLst>
      <p:ext uri="{BB962C8B-B14F-4D97-AF65-F5344CB8AC3E}">
        <p14:creationId xmlns:p14="http://schemas.microsoft.com/office/powerpoint/2010/main" val="41280017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13" name="Picture 12">
            <a:extLst>
              <a:ext uri="{FF2B5EF4-FFF2-40B4-BE49-F238E27FC236}">
                <a16:creationId xmlns:a16="http://schemas.microsoft.com/office/drawing/2014/main" xmlns="" id="{5B05B34B-4D45-9F4D-917B-4AFAF4AA31AA}"/>
              </a:ext>
            </a:extLst>
          </p:cNvPr>
          <p:cNvPicPr>
            <a:picLocks noChangeAspect="1"/>
          </p:cNvPicPr>
          <p:nvPr/>
        </p:nvPicPr>
        <p:blipFill>
          <a:blip r:embed="rId3"/>
          <a:stretch>
            <a:fillRect/>
          </a:stretch>
        </p:blipFill>
        <p:spPr>
          <a:xfrm>
            <a:off x="0" y="42530"/>
            <a:ext cx="12192000" cy="6858000"/>
          </a:xfrm>
          <a:prstGeom prst="rect">
            <a:avLst/>
          </a:prstGeom>
        </p:spPr>
      </p:pic>
      <p:grpSp>
        <p:nvGrpSpPr>
          <p:cNvPr id="2" name="Group 1">
            <a:extLst>
              <a:ext uri="{FF2B5EF4-FFF2-40B4-BE49-F238E27FC236}">
                <a16:creationId xmlns:a16="http://schemas.microsoft.com/office/drawing/2014/main" xmlns="" id="{A954F9F8-B533-CE4C-A787-F714FC37478A}"/>
              </a:ext>
            </a:extLst>
          </p:cNvPr>
          <p:cNvGrpSpPr/>
          <p:nvPr/>
        </p:nvGrpSpPr>
        <p:grpSpPr>
          <a:xfrm>
            <a:off x="1348217" y="353381"/>
            <a:ext cx="9495565" cy="915193"/>
            <a:chOff x="1348217" y="463109"/>
            <a:chExt cx="9495565" cy="915193"/>
          </a:xfrm>
        </p:grpSpPr>
        <p:sp>
          <p:nvSpPr>
            <p:cNvPr id="203" name="Google Shape;203;p10"/>
            <p:cNvSpPr/>
            <p:nvPr/>
          </p:nvSpPr>
          <p:spPr>
            <a:xfrm>
              <a:off x="1348217" y="642982"/>
              <a:ext cx="9495565"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04" name="Google Shape;204;p10"/>
            <p:cNvSpPr/>
            <p:nvPr/>
          </p:nvSpPr>
          <p:spPr>
            <a:xfrm>
              <a:off x="1348217" y="463109"/>
              <a:ext cx="9495565" cy="73532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sp>
        <p:nvSpPr>
          <p:cNvPr id="205" name="Google Shape;205;p10"/>
          <p:cNvSpPr txBox="1"/>
          <p:nvPr/>
        </p:nvSpPr>
        <p:spPr>
          <a:xfrm>
            <a:off x="1348217" y="446679"/>
            <a:ext cx="9495565" cy="646331"/>
          </a:xfrm>
          <a:prstGeom prst="rect">
            <a:avLst/>
          </a:prstGeom>
          <a:noFill/>
          <a:ln>
            <a:noFill/>
          </a:ln>
        </p:spPr>
        <p:txBody>
          <a:bodyPr spcFirstLastPara="1" wrap="square" lIns="91425" tIns="45700" rIns="91425" bIns="45700" anchor="t" anchorCtr="0">
            <a:spAutoFit/>
          </a:bodyPr>
          <a:lstStyle/>
          <a:p>
            <a:pPr lvl="0" algn="ctr"/>
            <a:r>
              <a:rPr lang="pt-BR" sz="3600" b="1" dirty="0">
                <a:solidFill>
                  <a:schemeClr val="lt1"/>
                </a:solidFill>
                <a:ea typeface="Calibri"/>
                <a:cs typeface="Calibri"/>
                <a:sym typeface="Calibri"/>
              </a:rPr>
              <a:t>Mapa do </a:t>
            </a:r>
            <a:r>
              <a:rPr lang="pt-BR" sz="3600" b="1" dirty="0" smtClean="0">
                <a:solidFill>
                  <a:schemeClr val="lt1"/>
                </a:solidFill>
                <a:ea typeface="Calibri"/>
                <a:cs typeface="Calibri"/>
                <a:sym typeface="Calibri"/>
              </a:rPr>
              <a:t>Ciclo </a:t>
            </a:r>
            <a:r>
              <a:rPr lang="pt-BR" sz="3600" b="1" dirty="0">
                <a:solidFill>
                  <a:schemeClr val="lt1"/>
                </a:solidFill>
                <a:ea typeface="Calibri"/>
                <a:cs typeface="Calibri"/>
                <a:sym typeface="Calibri"/>
              </a:rPr>
              <a:t>de </a:t>
            </a:r>
            <a:r>
              <a:rPr lang="pt-BR" sz="3600" b="1" dirty="0" smtClean="0">
                <a:solidFill>
                  <a:schemeClr val="lt1"/>
                </a:solidFill>
                <a:ea typeface="Calibri"/>
                <a:cs typeface="Calibri"/>
                <a:sym typeface="Calibri"/>
              </a:rPr>
              <a:t>Vida Circular</a:t>
            </a:r>
            <a:endParaRPr dirty="0"/>
          </a:p>
        </p:txBody>
      </p:sp>
      <p:sp>
        <p:nvSpPr>
          <p:cNvPr id="3" name="Slide Number Placeholder 2">
            <a:extLst>
              <a:ext uri="{FF2B5EF4-FFF2-40B4-BE49-F238E27FC236}">
                <a16:creationId xmlns:a16="http://schemas.microsoft.com/office/drawing/2014/main" xmlns="" id="{0600A5CA-A984-E6DC-32F1-691C15AA3853}"/>
              </a:ext>
            </a:extLst>
          </p:cNvPr>
          <p:cNvSpPr>
            <a:spLocks noGrp="1"/>
          </p:cNvSpPr>
          <p:nvPr>
            <p:ph type="sldNum" sz="quarter" idx="12"/>
          </p:nvPr>
        </p:nvSpPr>
        <p:spPr/>
        <p:txBody>
          <a:bodyPr/>
          <a:lstStyle/>
          <a:p>
            <a:fld id="{A49FEDE7-8061-9B4D-88A1-7EA83A94C31B}" type="slidenum">
              <a:rPr lang="x-none" smtClean="0"/>
              <a:t>23</a:t>
            </a:fld>
            <a:endParaRPr lang="x-none"/>
          </a:p>
        </p:txBody>
      </p:sp>
      <p:pic>
        <p:nvPicPr>
          <p:cNvPr id="16" name="Google Shape;206;p10" descr="Graphical user interface, application&#10;&#10;Description automatically generated"/>
          <p:cNvPicPr preferRelativeResize="0"/>
          <p:nvPr/>
        </p:nvPicPr>
        <p:blipFill rotWithShape="1">
          <a:blip r:embed="rId4">
            <a:alphaModFix/>
          </a:blip>
          <a:srcRect b="40"/>
          <a:stretch/>
        </p:blipFill>
        <p:spPr>
          <a:xfrm>
            <a:off x="432619" y="3501378"/>
            <a:ext cx="11562735" cy="1118974"/>
          </a:xfrm>
          <a:prstGeom prst="rect">
            <a:avLst/>
          </a:prstGeom>
          <a:noFill/>
          <a:ln>
            <a:noFill/>
          </a:ln>
        </p:spPr>
      </p:pic>
      <p:sp>
        <p:nvSpPr>
          <p:cNvPr id="21" name="CaixaDeTexto 20"/>
          <p:cNvSpPr txBox="1"/>
          <p:nvPr/>
        </p:nvSpPr>
        <p:spPr>
          <a:xfrm>
            <a:off x="1194309" y="4085396"/>
            <a:ext cx="10419936" cy="492443"/>
          </a:xfrm>
          <a:prstGeom prst="rect">
            <a:avLst/>
          </a:prstGeom>
          <a:noFill/>
        </p:spPr>
        <p:txBody>
          <a:bodyPr wrap="square" rtlCol="0">
            <a:spAutoFit/>
          </a:bodyPr>
          <a:lstStyle/>
          <a:p>
            <a:r>
              <a:rPr lang="pt-PT" sz="2500" b="1" dirty="0" smtClean="0">
                <a:solidFill>
                  <a:schemeClr val="bg1"/>
                </a:solidFill>
              </a:rPr>
              <a:t>  </a:t>
            </a:r>
            <a:r>
              <a:rPr lang="pt-PT" sz="2400" b="1" dirty="0" smtClean="0">
                <a:solidFill>
                  <a:schemeClr val="bg1"/>
                </a:solidFill>
              </a:rPr>
              <a:t>1. Extração         2. Produção      3. Distribuição          4. Uso               5. Descarte</a:t>
            </a:r>
            <a:endParaRPr lang="pt-BR" sz="2400" b="1" dirty="0">
              <a:solidFill>
                <a:schemeClr val="bg1"/>
              </a:solidFill>
            </a:endParaRPr>
          </a:p>
        </p:txBody>
      </p:sp>
      <p:pic>
        <p:nvPicPr>
          <p:cNvPr id="4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65881" y="5136297"/>
            <a:ext cx="1210458" cy="870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0" name="Grupo 39"/>
          <p:cNvGrpSpPr/>
          <p:nvPr/>
        </p:nvGrpSpPr>
        <p:grpSpPr>
          <a:xfrm>
            <a:off x="1931996" y="1355464"/>
            <a:ext cx="9236883" cy="4653313"/>
            <a:chOff x="1931996" y="1355464"/>
            <a:chExt cx="9236883" cy="4653313"/>
          </a:xfrm>
        </p:grpSpPr>
        <p:pic>
          <p:nvPicPr>
            <p:cNvPr id="4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1996" y="1355464"/>
              <a:ext cx="8328005" cy="21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CaixaDeTexto 41"/>
            <p:cNvSpPr txBox="1"/>
            <p:nvPr/>
          </p:nvSpPr>
          <p:spPr>
            <a:xfrm>
              <a:off x="5395036" y="2409847"/>
              <a:ext cx="2091534" cy="400110"/>
            </a:xfrm>
            <a:prstGeom prst="rect">
              <a:avLst/>
            </a:prstGeom>
            <a:noFill/>
          </p:spPr>
          <p:txBody>
            <a:bodyPr wrap="none" rtlCol="0">
              <a:spAutoFit/>
            </a:bodyPr>
            <a:lstStyle/>
            <a:p>
              <a:pPr algn="r"/>
              <a:r>
                <a:rPr lang="pt-BR" sz="2000" b="1" dirty="0" smtClean="0">
                  <a:solidFill>
                    <a:srgbClr val="29C7F7"/>
                  </a:solidFill>
                </a:rPr>
                <a:t>Remanufacturado</a:t>
              </a:r>
              <a:endParaRPr lang="pt-BR" b="1" dirty="0">
                <a:solidFill>
                  <a:srgbClr val="29C7F7"/>
                </a:solidFill>
              </a:endParaRPr>
            </a:p>
          </p:txBody>
        </p:sp>
        <p:sp>
          <p:nvSpPr>
            <p:cNvPr id="43" name="CaixaDeTexto 42"/>
            <p:cNvSpPr txBox="1"/>
            <p:nvPr/>
          </p:nvSpPr>
          <p:spPr>
            <a:xfrm>
              <a:off x="3721884" y="2167563"/>
              <a:ext cx="1012841" cy="400110"/>
            </a:xfrm>
            <a:prstGeom prst="rect">
              <a:avLst/>
            </a:prstGeom>
            <a:noFill/>
          </p:spPr>
          <p:txBody>
            <a:bodyPr wrap="none" rtlCol="0">
              <a:spAutoFit/>
            </a:bodyPr>
            <a:lstStyle/>
            <a:p>
              <a:r>
                <a:rPr lang="pt-BR" sz="2000" b="1" dirty="0" smtClean="0">
                  <a:solidFill>
                    <a:srgbClr val="FEC92A"/>
                  </a:solidFill>
                </a:rPr>
                <a:t>Reciclar</a:t>
              </a:r>
              <a:endParaRPr lang="pt-BR" b="1" dirty="0">
                <a:solidFill>
                  <a:srgbClr val="4ABE98"/>
                </a:solidFill>
              </a:endParaRPr>
            </a:p>
          </p:txBody>
        </p:sp>
        <p:sp>
          <p:nvSpPr>
            <p:cNvPr id="47" name="CaixaDeTexto 46"/>
            <p:cNvSpPr txBox="1"/>
            <p:nvPr/>
          </p:nvSpPr>
          <p:spPr>
            <a:xfrm>
              <a:off x="8151223" y="2690675"/>
              <a:ext cx="1243610" cy="400110"/>
            </a:xfrm>
            <a:prstGeom prst="rect">
              <a:avLst/>
            </a:prstGeom>
            <a:noFill/>
          </p:spPr>
          <p:txBody>
            <a:bodyPr wrap="none" rtlCol="0">
              <a:spAutoFit/>
            </a:bodyPr>
            <a:lstStyle/>
            <a:p>
              <a:r>
                <a:rPr lang="pt-BR" sz="2000" b="1" dirty="0" smtClean="0">
                  <a:solidFill>
                    <a:schemeClr val="tx1">
                      <a:lumMod val="75000"/>
                      <a:lumOff val="25000"/>
                    </a:schemeClr>
                  </a:solidFill>
                </a:rPr>
                <a:t>Reutilizar </a:t>
              </a:r>
              <a:endParaRPr lang="pt-BR" sz="2000" b="1" dirty="0">
                <a:solidFill>
                  <a:schemeClr val="tx1">
                    <a:lumMod val="75000"/>
                    <a:lumOff val="25000"/>
                  </a:schemeClr>
                </a:solidFill>
              </a:endParaRPr>
            </a:p>
          </p:txBody>
        </p:sp>
        <p:pic>
          <p:nvPicPr>
            <p:cNvPr id="4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06760" y="4595059"/>
              <a:ext cx="4770418" cy="5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9" name="CaixaDeTexto 48"/>
            <p:cNvSpPr txBox="1"/>
            <p:nvPr/>
          </p:nvSpPr>
          <p:spPr>
            <a:xfrm>
              <a:off x="10014396" y="5089108"/>
              <a:ext cx="1154483" cy="369332"/>
            </a:xfrm>
            <a:prstGeom prst="rect">
              <a:avLst/>
            </a:prstGeom>
            <a:noFill/>
          </p:spPr>
          <p:txBody>
            <a:bodyPr wrap="none" rtlCol="0">
              <a:spAutoFit/>
            </a:bodyPr>
            <a:lstStyle/>
            <a:p>
              <a:r>
                <a:rPr lang="pt-BR" b="1" dirty="0" smtClean="0">
                  <a:solidFill>
                    <a:schemeClr val="tx1">
                      <a:lumMod val="75000"/>
                      <a:lumOff val="25000"/>
                    </a:schemeClr>
                  </a:solidFill>
                </a:rPr>
                <a:t>Composto</a:t>
              </a:r>
              <a:endParaRPr lang="pt-BR" sz="1600" b="1" dirty="0">
                <a:solidFill>
                  <a:schemeClr val="tx1">
                    <a:lumMod val="75000"/>
                    <a:lumOff val="25000"/>
                  </a:schemeClr>
                </a:solidFill>
              </a:endParaRPr>
            </a:p>
          </p:txBody>
        </p:sp>
        <p:sp>
          <p:nvSpPr>
            <p:cNvPr id="50" name="CaixaDeTexto 49"/>
            <p:cNvSpPr txBox="1"/>
            <p:nvPr/>
          </p:nvSpPr>
          <p:spPr>
            <a:xfrm>
              <a:off x="7800474" y="5085447"/>
              <a:ext cx="1417311" cy="923330"/>
            </a:xfrm>
            <a:prstGeom prst="rect">
              <a:avLst/>
            </a:prstGeom>
            <a:noFill/>
          </p:spPr>
          <p:txBody>
            <a:bodyPr wrap="none" rtlCol="0">
              <a:spAutoFit/>
            </a:bodyPr>
            <a:lstStyle/>
            <a:p>
              <a:r>
                <a:rPr lang="pt-BR" b="1" dirty="0" smtClean="0">
                  <a:solidFill>
                    <a:srgbClr val="008D8A"/>
                  </a:solidFill>
                </a:rPr>
                <a:t>Reparar </a:t>
              </a:r>
            </a:p>
            <a:p>
              <a:r>
                <a:rPr lang="pt-BR" b="1" dirty="0" smtClean="0">
                  <a:solidFill>
                    <a:srgbClr val="008D8A"/>
                  </a:solidFill>
                </a:rPr>
                <a:t>Reaproveitar</a:t>
              </a:r>
            </a:p>
            <a:p>
              <a:r>
                <a:rPr lang="pt-BR" b="1" dirty="0" smtClean="0">
                  <a:solidFill>
                    <a:srgbClr val="008D8A"/>
                  </a:solidFill>
                </a:rPr>
                <a:t>Reutilizar</a:t>
              </a:r>
              <a:endParaRPr lang="pt-BR" b="1" dirty="0">
                <a:solidFill>
                  <a:srgbClr val="008D8A"/>
                </a:solidFill>
              </a:endParaRPr>
            </a:p>
          </p:txBody>
        </p:sp>
        <p:sp>
          <p:nvSpPr>
            <p:cNvPr id="51" name="CaixaDeTexto 50"/>
            <p:cNvSpPr txBox="1"/>
            <p:nvPr/>
          </p:nvSpPr>
          <p:spPr>
            <a:xfrm>
              <a:off x="6213986" y="5104497"/>
              <a:ext cx="1027012" cy="646331"/>
            </a:xfrm>
            <a:prstGeom prst="rect">
              <a:avLst/>
            </a:prstGeom>
            <a:noFill/>
          </p:spPr>
          <p:txBody>
            <a:bodyPr wrap="none" rtlCol="0">
              <a:spAutoFit/>
            </a:bodyPr>
            <a:lstStyle/>
            <a:p>
              <a:r>
                <a:rPr lang="pt-BR" b="1" dirty="0" smtClean="0">
                  <a:solidFill>
                    <a:srgbClr val="4ABE98"/>
                  </a:solidFill>
                </a:rPr>
                <a:t>Recarga </a:t>
              </a:r>
            </a:p>
            <a:p>
              <a:r>
                <a:rPr lang="pt-BR" b="1" dirty="0" smtClean="0">
                  <a:solidFill>
                    <a:srgbClr val="4ABE98"/>
                  </a:solidFill>
                </a:rPr>
                <a:t>Retornar</a:t>
              </a:r>
              <a:endParaRPr lang="pt-BR" b="1" dirty="0">
                <a:solidFill>
                  <a:srgbClr val="4ABE98"/>
                </a:solidFill>
              </a:endParaRP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9B35EA8-AE13-D046-A99C-77261C6851D1}"/>
              </a:ext>
            </a:extLst>
          </p:cNvPr>
          <p:cNvSpPr txBox="1"/>
          <p:nvPr/>
        </p:nvSpPr>
        <p:spPr>
          <a:xfrm>
            <a:off x="-734786" y="1502229"/>
            <a:ext cx="184731" cy="369332"/>
          </a:xfrm>
          <a:prstGeom prst="rect">
            <a:avLst/>
          </a:prstGeom>
          <a:noFill/>
        </p:spPr>
        <p:txBody>
          <a:bodyPr wrap="none" rtlCol="0">
            <a:spAutoFit/>
          </a:bodyPr>
          <a:lstStyle/>
          <a:p>
            <a:endParaRPr lang="x-none" dirty="0"/>
          </a:p>
        </p:txBody>
      </p:sp>
      <p:cxnSp>
        <p:nvCxnSpPr>
          <p:cNvPr id="14" name="Straight Connector 13">
            <a:extLst>
              <a:ext uri="{FF2B5EF4-FFF2-40B4-BE49-F238E27FC236}">
                <a16:creationId xmlns:a16="http://schemas.microsoft.com/office/drawing/2014/main" xmlns="" id="{891FC036-B9E8-4832-FF1D-165CA9ACB7A3}"/>
              </a:ext>
            </a:extLst>
          </p:cNvPr>
          <p:cNvCxnSpPr/>
          <p:nvPr/>
        </p:nvCxnSpPr>
        <p:spPr>
          <a:xfrm>
            <a:off x="6424246" y="2063262"/>
            <a:ext cx="0" cy="2954215"/>
          </a:xfrm>
          <a:prstGeom prst="line">
            <a:avLst/>
          </a:prstGeom>
        </p:spPr>
        <p:style>
          <a:lnRef idx="1">
            <a:schemeClr val="dk1"/>
          </a:lnRef>
          <a:fillRef idx="0">
            <a:schemeClr val="dk1"/>
          </a:fillRef>
          <a:effectRef idx="0">
            <a:schemeClr val="dk1"/>
          </a:effectRef>
          <a:fontRef idx="minor">
            <a:schemeClr val="tx1"/>
          </a:fontRef>
        </p:style>
      </p:cxnSp>
      <p:pic>
        <p:nvPicPr>
          <p:cNvPr id="4" name="Picture 3" descr="A person writing on a piece of paper&#10;&#10;Description automatically generated with medium confidence">
            <a:extLst>
              <a:ext uri="{FF2B5EF4-FFF2-40B4-BE49-F238E27FC236}">
                <a16:creationId xmlns:a16="http://schemas.microsoft.com/office/drawing/2014/main" xmlns="" id="{EE705FB4-A1D8-9B76-3E58-78F6A059CEC6}"/>
              </a:ext>
            </a:extLst>
          </p:cNvPr>
          <p:cNvPicPr>
            <a:picLocks noChangeAspect="1"/>
          </p:cNvPicPr>
          <p:nvPr/>
        </p:nvPicPr>
        <p:blipFill>
          <a:blip r:embed="rId3"/>
          <a:stretch>
            <a:fillRect/>
          </a:stretch>
        </p:blipFill>
        <p:spPr>
          <a:xfrm>
            <a:off x="-204610" y="-1055277"/>
            <a:ext cx="12423913" cy="8282609"/>
          </a:xfrm>
          <a:prstGeom prst="rect">
            <a:avLst/>
          </a:prstGeom>
        </p:spPr>
      </p:pic>
      <p:sp>
        <p:nvSpPr>
          <p:cNvPr id="2" name="Slide Number Placeholder 1">
            <a:extLst>
              <a:ext uri="{FF2B5EF4-FFF2-40B4-BE49-F238E27FC236}">
                <a16:creationId xmlns:a16="http://schemas.microsoft.com/office/drawing/2014/main" xmlns="" id="{14359101-4210-B6F1-4C84-9D8FFD3E6541}"/>
              </a:ext>
            </a:extLst>
          </p:cNvPr>
          <p:cNvSpPr>
            <a:spLocks noGrp="1"/>
          </p:cNvSpPr>
          <p:nvPr>
            <p:ph type="sldNum" sz="quarter" idx="12"/>
          </p:nvPr>
        </p:nvSpPr>
        <p:spPr/>
        <p:txBody>
          <a:bodyPr/>
          <a:lstStyle/>
          <a:p>
            <a:fld id="{A49FEDE7-8061-9B4D-88A1-7EA83A94C31B}" type="slidenum">
              <a:rPr lang="x-none" smtClean="0"/>
              <a:t>24</a:t>
            </a:fld>
            <a:endParaRPr lang="x-none"/>
          </a:p>
        </p:txBody>
      </p:sp>
    </p:spTree>
    <p:extLst>
      <p:ext uri="{BB962C8B-B14F-4D97-AF65-F5344CB8AC3E}">
        <p14:creationId xmlns:p14="http://schemas.microsoft.com/office/powerpoint/2010/main" val="30268117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BC6657B-1248-6B4D-AE85-8670C18C8E1B}"/>
              </a:ext>
            </a:extLst>
          </p:cNvPr>
          <p:cNvPicPr>
            <a:picLocks noChangeAspect="1"/>
          </p:cNvPicPr>
          <p:nvPr/>
        </p:nvPicPr>
        <p:blipFill>
          <a:blip r:embed="rId2"/>
          <a:stretch>
            <a:fillRect/>
          </a:stretch>
        </p:blipFill>
        <p:spPr>
          <a:xfrm>
            <a:off x="0" y="0"/>
            <a:ext cx="12192000" cy="6858000"/>
          </a:xfrm>
          <a:prstGeom prst="rect">
            <a:avLst/>
          </a:prstGeom>
        </p:spPr>
      </p:pic>
      <p:sp>
        <p:nvSpPr>
          <p:cNvPr id="31" name="Rounded Rectangle 30">
            <a:extLst>
              <a:ext uri="{FF2B5EF4-FFF2-40B4-BE49-F238E27FC236}">
                <a16:creationId xmlns:a16="http://schemas.microsoft.com/office/drawing/2014/main" xmlns="" id="{C5FB9B07-2C9C-8A4F-A32C-ED14DE9560C2}"/>
              </a:ext>
            </a:extLst>
          </p:cNvPr>
          <p:cNvSpPr/>
          <p:nvPr/>
        </p:nvSpPr>
        <p:spPr>
          <a:xfrm>
            <a:off x="323617" y="1464528"/>
            <a:ext cx="6664037" cy="417055"/>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8" name="Rectangle 27">
            <a:extLst>
              <a:ext uri="{FF2B5EF4-FFF2-40B4-BE49-F238E27FC236}">
                <a16:creationId xmlns:a16="http://schemas.microsoft.com/office/drawing/2014/main" xmlns="" id="{99517891-8C27-C14F-822D-D6BE71B4E90C}"/>
              </a:ext>
            </a:extLst>
          </p:cNvPr>
          <p:cNvSpPr/>
          <p:nvPr/>
        </p:nvSpPr>
        <p:spPr>
          <a:xfrm>
            <a:off x="506502" y="1456997"/>
            <a:ext cx="6617629" cy="424732"/>
          </a:xfrm>
          <a:prstGeom prst="rect">
            <a:avLst/>
          </a:prstGeom>
        </p:spPr>
        <p:txBody>
          <a:bodyPr wrap="square">
            <a:spAutoFit/>
          </a:bodyPr>
          <a:lstStyle/>
          <a:p>
            <a:pPr algn="thaiDist">
              <a:lnSpc>
                <a:spcPct val="120000"/>
              </a:lnSpc>
            </a:pPr>
            <a:r>
              <a:rPr lang="pt-BR" b="1" dirty="0">
                <a:solidFill>
                  <a:schemeClr val="bg1"/>
                </a:solidFill>
              </a:rPr>
              <a:t>Principais Resultados de Aprendizagem e Alinhamento Curricular:</a:t>
            </a:r>
          </a:p>
        </p:txBody>
      </p:sp>
      <p:sp>
        <p:nvSpPr>
          <p:cNvPr id="37" name="Rectangle 36">
            <a:extLst>
              <a:ext uri="{FF2B5EF4-FFF2-40B4-BE49-F238E27FC236}">
                <a16:creationId xmlns:a16="http://schemas.microsoft.com/office/drawing/2014/main" xmlns="" id="{E83BA1D4-BD4C-B44F-89BF-B15505F3EBB5}"/>
              </a:ext>
            </a:extLst>
          </p:cNvPr>
          <p:cNvSpPr/>
          <p:nvPr/>
        </p:nvSpPr>
        <p:spPr>
          <a:xfrm>
            <a:off x="323617" y="2049634"/>
            <a:ext cx="11361877" cy="3046988"/>
          </a:xfrm>
          <a:prstGeom prst="rect">
            <a:avLst/>
          </a:prstGeom>
        </p:spPr>
        <p:txBody>
          <a:bodyPr wrap="square">
            <a:spAutoFit/>
          </a:bodyPr>
          <a:lstStyle/>
          <a:p>
            <a:pPr marL="171450" indent="-171450" algn="thaiDist">
              <a:lnSpc>
                <a:spcPct val="120000"/>
              </a:lnSpc>
              <a:buClr>
                <a:srgbClr val="3AC69D"/>
              </a:buClr>
              <a:buSzPct val="150000"/>
              <a:buFont typeface="Arial" panose="020B0604020202020204" pitchFamily="34" charset="0"/>
              <a:buChar char="•"/>
            </a:pPr>
            <a:r>
              <a:rPr lang="pt-BR" sz="1600" b="1" dirty="0" smtClean="0"/>
              <a:t>Ciência - Terra e Atividade Humana</a:t>
            </a:r>
            <a:r>
              <a:rPr lang="pt-BR" sz="1600" b="1" dirty="0" smtClean="0">
                <a:solidFill>
                  <a:srgbClr val="262626"/>
                </a:solidFill>
              </a:rPr>
              <a:t>: </a:t>
            </a:r>
            <a:r>
              <a:rPr lang="pt-BR" sz="1600" dirty="0" smtClean="0"/>
              <a:t>Comunicar soluções que reduzam o impacto dos seres humanos na terra, água, ar e / ou outros seres vivos no ambiente local. As coisas que as pessoas fazem podem afetar o mundo ao seu redor. </a:t>
            </a:r>
            <a:r>
              <a:rPr lang="pt-BR" sz="1600" smtClean="0"/>
              <a:t>Mas elas </a:t>
            </a:r>
            <a:r>
              <a:rPr lang="pt-BR" sz="1600" dirty="0" smtClean="0"/>
              <a:t>podem fazer escolhas que reduzam seus impactos na terra, água, ar e outros seres vivos</a:t>
            </a:r>
            <a:r>
              <a:rPr lang="pt-BR" sz="1600" dirty="0" smtClean="0">
                <a:solidFill>
                  <a:srgbClr val="262626"/>
                </a:solidFill>
              </a:rPr>
              <a:t>.</a:t>
            </a:r>
          </a:p>
          <a:p>
            <a:pPr marL="171450" indent="-171450" algn="thaiDist">
              <a:lnSpc>
                <a:spcPct val="120000"/>
              </a:lnSpc>
              <a:buClr>
                <a:srgbClr val="3AC69D"/>
              </a:buClr>
              <a:buSzPct val="150000"/>
              <a:buFont typeface="Arial" panose="020B0604020202020204" pitchFamily="34" charset="0"/>
              <a:buChar char="•"/>
            </a:pPr>
            <a:r>
              <a:rPr lang="pt-BR" sz="1600" b="1" dirty="0" smtClean="0"/>
              <a:t>Artes da Língua Inglesa e Alfabetização</a:t>
            </a:r>
            <a:r>
              <a:rPr lang="pt-BR" sz="1600" b="1" dirty="0" smtClean="0">
                <a:solidFill>
                  <a:srgbClr val="262626"/>
                </a:solidFill>
              </a:rPr>
              <a:t>: </a:t>
            </a:r>
            <a:r>
              <a:rPr lang="pt-BR" sz="1600" dirty="0" smtClean="0">
                <a:solidFill>
                  <a:srgbClr val="262626"/>
                </a:solidFill>
              </a:rPr>
              <a:t>Participe de conversas colaborativas com diversos parceiros sobre tópicos e textos. Seguir regras acordadas para as discussões. Use palavras e frases adquiridas através de conversas, lendo e sendo lido e respondendo a textos.</a:t>
            </a:r>
          </a:p>
          <a:p>
            <a:pPr marL="171450" indent="-171450" algn="thaiDist">
              <a:lnSpc>
                <a:spcPct val="120000"/>
              </a:lnSpc>
              <a:buClr>
                <a:srgbClr val="3AC69D"/>
              </a:buClr>
              <a:buSzPct val="150000"/>
              <a:buFont typeface="Arial" panose="020B0604020202020204" pitchFamily="34" charset="0"/>
              <a:buChar char="•"/>
            </a:pPr>
            <a:r>
              <a:rPr lang="pt-BR" sz="1600" b="1" dirty="0" smtClean="0"/>
              <a:t>Estudos Sociais - Pessoas, Lugares e Ambientes</a:t>
            </a:r>
            <a:r>
              <a:rPr lang="pt-BR" sz="1600" b="1" dirty="0" smtClean="0">
                <a:solidFill>
                  <a:srgbClr val="262626"/>
                </a:solidFill>
                <a:cs typeface="Calibri"/>
                <a:sym typeface="Calibri"/>
              </a:rPr>
              <a:t>: </a:t>
            </a:r>
            <a:r>
              <a:rPr lang="pt-BR" sz="1600" dirty="0" smtClean="0">
                <a:solidFill>
                  <a:srgbClr val="262626"/>
                </a:solidFill>
                <a:cs typeface="Calibri"/>
                <a:sym typeface="Calibri"/>
              </a:rPr>
              <a:t>O estudo de pessoas, lugares e ambientes nos permite compreender o relação entre as populações humanas e o mundo físico</a:t>
            </a:r>
          </a:p>
          <a:p>
            <a:pPr marL="171450" indent="-171450" algn="thaiDist">
              <a:lnSpc>
                <a:spcPct val="120000"/>
              </a:lnSpc>
              <a:buClr>
                <a:srgbClr val="3AC69D"/>
              </a:buClr>
              <a:buSzPct val="150000"/>
              <a:buFont typeface="Arial" panose="020B0604020202020204" pitchFamily="34" charset="0"/>
              <a:buChar char="•"/>
            </a:pPr>
            <a:endParaRPr lang="pt-BR" sz="1600" dirty="0" smtClean="0"/>
          </a:p>
          <a:p>
            <a:pPr marL="171450" indent="-171450" algn="thaiDist">
              <a:lnSpc>
                <a:spcPct val="120000"/>
              </a:lnSpc>
              <a:buClr>
                <a:srgbClr val="3AC69D"/>
              </a:buClr>
              <a:buSzPct val="150000"/>
              <a:buFont typeface="Arial" panose="020B0604020202020204" pitchFamily="34" charset="0"/>
              <a:buChar char="•"/>
            </a:pPr>
            <a:endParaRPr lang="pt-BR" sz="1600" dirty="0">
              <a:solidFill>
                <a:srgbClr val="262626"/>
              </a:solidFill>
            </a:endParaRPr>
          </a:p>
        </p:txBody>
      </p:sp>
      <p:pic>
        <p:nvPicPr>
          <p:cNvPr id="39" name="Picture 38" descr="A picture containing table&#10;&#10;Description automatically generated">
            <a:extLst>
              <a:ext uri="{FF2B5EF4-FFF2-40B4-BE49-F238E27FC236}">
                <a16:creationId xmlns:a16="http://schemas.microsoft.com/office/drawing/2014/main" xmlns="" id="{EB8B9B77-5B22-9846-BC3A-8BBE79F348B8}"/>
              </a:ext>
            </a:extLst>
          </p:cNvPr>
          <p:cNvPicPr>
            <a:picLocks noChangeAspect="1"/>
          </p:cNvPicPr>
          <p:nvPr/>
        </p:nvPicPr>
        <p:blipFill>
          <a:blip r:embed="rId3"/>
          <a:stretch>
            <a:fillRect/>
          </a:stretch>
        </p:blipFill>
        <p:spPr>
          <a:xfrm>
            <a:off x="431786" y="5360664"/>
            <a:ext cx="1149009" cy="1149009"/>
          </a:xfrm>
          <a:prstGeom prst="rect">
            <a:avLst/>
          </a:prstGeom>
        </p:spPr>
      </p:pic>
      <p:pic>
        <p:nvPicPr>
          <p:cNvPr id="41" name="Picture 40" descr="A picture containing icon&#10;&#10;Description automatically generated">
            <a:extLst>
              <a:ext uri="{FF2B5EF4-FFF2-40B4-BE49-F238E27FC236}">
                <a16:creationId xmlns:a16="http://schemas.microsoft.com/office/drawing/2014/main" xmlns="" id="{F18D82E9-E65C-CD45-B81C-867691A5CEE1}"/>
              </a:ext>
            </a:extLst>
          </p:cNvPr>
          <p:cNvPicPr>
            <a:picLocks noChangeAspect="1"/>
          </p:cNvPicPr>
          <p:nvPr/>
        </p:nvPicPr>
        <p:blipFill>
          <a:blip r:embed="rId4"/>
          <a:stretch>
            <a:fillRect/>
          </a:stretch>
        </p:blipFill>
        <p:spPr>
          <a:xfrm>
            <a:off x="1580795" y="5360663"/>
            <a:ext cx="1149009" cy="1149009"/>
          </a:xfrm>
          <a:prstGeom prst="rect">
            <a:avLst/>
          </a:prstGeom>
        </p:spPr>
      </p:pic>
      <p:sp>
        <p:nvSpPr>
          <p:cNvPr id="30" name="Rounded Rectangle 29">
            <a:extLst>
              <a:ext uri="{FF2B5EF4-FFF2-40B4-BE49-F238E27FC236}">
                <a16:creationId xmlns:a16="http://schemas.microsoft.com/office/drawing/2014/main" xmlns="" id="{B3D3BBA8-E2E4-CF45-BF72-B5B052BCB00C}"/>
              </a:ext>
            </a:extLst>
          </p:cNvPr>
          <p:cNvSpPr/>
          <p:nvPr/>
        </p:nvSpPr>
        <p:spPr>
          <a:xfrm>
            <a:off x="323618" y="4723242"/>
            <a:ext cx="2760776" cy="417055"/>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8" name="Rectangle 37">
            <a:extLst>
              <a:ext uri="{FF2B5EF4-FFF2-40B4-BE49-F238E27FC236}">
                <a16:creationId xmlns:a16="http://schemas.microsoft.com/office/drawing/2014/main" xmlns="" id="{279E0FEB-CD14-B84F-9CC0-A073E335659C}"/>
              </a:ext>
            </a:extLst>
          </p:cNvPr>
          <p:cNvSpPr/>
          <p:nvPr/>
        </p:nvSpPr>
        <p:spPr>
          <a:xfrm>
            <a:off x="506504" y="4715711"/>
            <a:ext cx="2577890" cy="424732"/>
          </a:xfrm>
          <a:prstGeom prst="rect">
            <a:avLst/>
          </a:prstGeom>
        </p:spPr>
        <p:txBody>
          <a:bodyPr wrap="square">
            <a:spAutoFit/>
          </a:bodyPr>
          <a:lstStyle/>
          <a:p>
            <a:pPr algn="thaiDist">
              <a:lnSpc>
                <a:spcPct val="120000"/>
              </a:lnSpc>
            </a:pPr>
            <a:r>
              <a:rPr lang="pt-BR" b="1" dirty="0">
                <a:solidFill>
                  <a:schemeClr val="bg1"/>
                </a:solidFill>
              </a:rPr>
              <a:t>Alinhamento dos ODS</a:t>
            </a:r>
          </a:p>
        </p:txBody>
      </p:sp>
      <p:sp>
        <p:nvSpPr>
          <p:cNvPr id="15" name="Rounded Rectangle 14">
            <a:extLst>
              <a:ext uri="{FF2B5EF4-FFF2-40B4-BE49-F238E27FC236}">
                <a16:creationId xmlns:a16="http://schemas.microsoft.com/office/drawing/2014/main" xmlns="" id="{650BA5B6-8EAD-5A45-94A6-2C8EA009B9C0}"/>
              </a:ext>
            </a:extLst>
          </p:cNvPr>
          <p:cNvSpPr/>
          <p:nvPr/>
        </p:nvSpPr>
        <p:spPr>
          <a:xfrm>
            <a:off x="2218765" y="185126"/>
            <a:ext cx="7989759" cy="994130"/>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6" name="Rounded Rectangle 15">
            <a:extLst>
              <a:ext uri="{FF2B5EF4-FFF2-40B4-BE49-F238E27FC236}">
                <a16:creationId xmlns:a16="http://schemas.microsoft.com/office/drawing/2014/main" xmlns="" id="{A39FBF4C-9127-4740-A7DD-AB280895D434}"/>
              </a:ext>
            </a:extLst>
          </p:cNvPr>
          <p:cNvSpPr/>
          <p:nvPr/>
        </p:nvSpPr>
        <p:spPr>
          <a:xfrm>
            <a:off x="2218766" y="185126"/>
            <a:ext cx="7989758"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7" name="TextBox 16">
            <a:extLst>
              <a:ext uri="{FF2B5EF4-FFF2-40B4-BE49-F238E27FC236}">
                <a16:creationId xmlns:a16="http://schemas.microsoft.com/office/drawing/2014/main" xmlns="" id="{8EBFCA84-3E35-AA4F-B39D-FB84F113376F}"/>
              </a:ext>
            </a:extLst>
          </p:cNvPr>
          <p:cNvSpPr txBox="1"/>
          <p:nvPr/>
        </p:nvSpPr>
        <p:spPr>
          <a:xfrm>
            <a:off x="2218766" y="294106"/>
            <a:ext cx="7989758" cy="584775"/>
          </a:xfrm>
          <a:prstGeom prst="rect">
            <a:avLst/>
          </a:prstGeom>
          <a:noFill/>
        </p:spPr>
        <p:txBody>
          <a:bodyPr wrap="square" rtlCol="0">
            <a:spAutoFit/>
          </a:bodyPr>
          <a:lstStyle/>
          <a:p>
            <a:pPr algn="ctr"/>
            <a:r>
              <a:rPr lang="pt-BR" sz="3200" b="1" dirty="0" smtClean="0">
                <a:solidFill>
                  <a:schemeClr val="bg1"/>
                </a:solidFill>
              </a:rPr>
              <a:t>Preparação da Aula e Alinhamento Curricular</a:t>
            </a:r>
            <a:endParaRPr lang="pt-BR" sz="3200" b="1" dirty="0">
              <a:solidFill>
                <a:schemeClr val="bg1"/>
              </a:solidFill>
            </a:endParaRPr>
          </a:p>
        </p:txBody>
      </p:sp>
      <p:sp>
        <p:nvSpPr>
          <p:cNvPr id="18" name="TextBox 17">
            <a:extLst>
              <a:ext uri="{FF2B5EF4-FFF2-40B4-BE49-F238E27FC236}">
                <a16:creationId xmlns:a16="http://schemas.microsoft.com/office/drawing/2014/main" xmlns="" id="{AC9CD571-A741-D540-AD6D-622A537A4DA6}"/>
              </a:ext>
            </a:extLst>
          </p:cNvPr>
          <p:cNvSpPr txBox="1"/>
          <p:nvPr/>
        </p:nvSpPr>
        <p:spPr>
          <a:xfrm>
            <a:off x="2794681" y="901959"/>
            <a:ext cx="6602638" cy="307777"/>
          </a:xfrm>
          <a:prstGeom prst="rect">
            <a:avLst/>
          </a:prstGeom>
          <a:noFill/>
        </p:spPr>
        <p:txBody>
          <a:bodyPr wrap="square" rtlCol="0">
            <a:spAutoFit/>
          </a:bodyPr>
          <a:lstStyle/>
          <a:p>
            <a:pPr algn="ctr"/>
            <a:r>
              <a:rPr lang="pt-BR" sz="1400" b="1" dirty="0" smtClean="0">
                <a:solidFill>
                  <a:schemeClr val="bg1"/>
                </a:solidFill>
              </a:rPr>
              <a:t>Tempo de preparação: 10 – 15 minutos</a:t>
            </a:r>
            <a:endParaRPr lang="pt-BR" sz="1400" b="1" dirty="0">
              <a:solidFill>
                <a:schemeClr val="bg1"/>
              </a:solidFill>
            </a:endParaRPr>
          </a:p>
        </p:txBody>
      </p:sp>
      <p:pic>
        <p:nvPicPr>
          <p:cNvPr id="4" name="Picture 3" descr="Icon&#10;&#10;Description automatically generated with medium confidence">
            <a:extLst>
              <a:ext uri="{FF2B5EF4-FFF2-40B4-BE49-F238E27FC236}">
                <a16:creationId xmlns:a16="http://schemas.microsoft.com/office/drawing/2014/main" xmlns="" id="{B4510081-A930-B798-A356-EC2179E37FF3}"/>
              </a:ext>
            </a:extLst>
          </p:cNvPr>
          <p:cNvPicPr>
            <a:picLocks noChangeAspect="1"/>
          </p:cNvPicPr>
          <p:nvPr/>
        </p:nvPicPr>
        <p:blipFill>
          <a:blip r:embed="rId5"/>
          <a:stretch>
            <a:fillRect/>
          </a:stretch>
        </p:blipFill>
        <p:spPr>
          <a:xfrm>
            <a:off x="2729804" y="5360663"/>
            <a:ext cx="1149009" cy="1149009"/>
          </a:xfrm>
          <a:prstGeom prst="rect">
            <a:avLst/>
          </a:prstGeom>
        </p:spPr>
      </p:pic>
      <p:sp>
        <p:nvSpPr>
          <p:cNvPr id="2" name="Slide Number Placeholder 1">
            <a:extLst>
              <a:ext uri="{FF2B5EF4-FFF2-40B4-BE49-F238E27FC236}">
                <a16:creationId xmlns:a16="http://schemas.microsoft.com/office/drawing/2014/main" xmlns="" id="{BF300990-1EA7-2579-0F24-409146681A5D}"/>
              </a:ext>
            </a:extLst>
          </p:cNvPr>
          <p:cNvSpPr>
            <a:spLocks noGrp="1"/>
          </p:cNvSpPr>
          <p:nvPr>
            <p:ph type="sldNum" sz="quarter" idx="12"/>
          </p:nvPr>
        </p:nvSpPr>
        <p:spPr/>
        <p:txBody>
          <a:bodyPr/>
          <a:lstStyle/>
          <a:p>
            <a:fld id="{A49FEDE7-8061-9B4D-88A1-7EA83A94C31B}" type="slidenum">
              <a:rPr lang="pt-BR" smtClean="0"/>
              <a:t>3</a:t>
            </a:fld>
            <a:endParaRPr lang="pt-BR" dirty="0"/>
          </a:p>
        </p:txBody>
      </p:sp>
      <p:grpSp>
        <p:nvGrpSpPr>
          <p:cNvPr id="19" name="Group 18">
            <a:extLst>
              <a:ext uri="{FF2B5EF4-FFF2-40B4-BE49-F238E27FC236}">
                <a16:creationId xmlns:a16="http://schemas.microsoft.com/office/drawing/2014/main" xmlns="" id="{C8B2456B-9F78-A671-6688-94EB52158DF9}"/>
              </a:ext>
            </a:extLst>
          </p:cNvPr>
          <p:cNvGrpSpPr/>
          <p:nvPr/>
        </p:nvGrpSpPr>
        <p:grpSpPr>
          <a:xfrm>
            <a:off x="4477937" y="5117746"/>
            <a:ext cx="6547513" cy="1338812"/>
            <a:chOff x="4790164" y="5101971"/>
            <a:chExt cx="6979920" cy="1490877"/>
          </a:xfrm>
        </p:grpSpPr>
        <p:sp>
          <p:nvSpPr>
            <p:cNvPr id="20" name="Rounded Rectangle 19">
              <a:extLst>
                <a:ext uri="{FF2B5EF4-FFF2-40B4-BE49-F238E27FC236}">
                  <a16:creationId xmlns:a16="http://schemas.microsoft.com/office/drawing/2014/main" xmlns="" id="{89AF7B6E-C810-5F91-9ABC-8B7C6704082D}"/>
                </a:ext>
              </a:extLst>
            </p:cNvPr>
            <p:cNvSpPr/>
            <p:nvPr/>
          </p:nvSpPr>
          <p:spPr>
            <a:xfrm>
              <a:off x="4790164" y="5162929"/>
              <a:ext cx="6979920" cy="1069167"/>
            </a:xfrm>
            <a:prstGeom prst="roundRect">
              <a:avLst/>
            </a:prstGeom>
            <a:solidFill>
              <a:srgbClr val="29C7F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sz="1600" dirty="0" smtClean="0">
                <a:solidFill>
                  <a:srgbClr val="29C7F7"/>
                </a:solidFill>
                <a:highlight>
                  <a:srgbClr val="29C7F7"/>
                </a:highlight>
              </a:endParaRPr>
            </a:p>
            <a:p>
              <a:pPr algn="ctr"/>
              <a:endParaRPr lang="pt-BR" dirty="0">
                <a:solidFill>
                  <a:srgbClr val="29C7F7"/>
                </a:solidFill>
                <a:highlight>
                  <a:srgbClr val="29C7F7"/>
                </a:highlight>
              </a:endParaRPr>
            </a:p>
          </p:txBody>
        </p:sp>
        <p:sp>
          <p:nvSpPr>
            <p:cNvPr id="21" name="Rounded Rectangle 20">
              <a:extLst>
                <a:ext uri="{FF2B5EF4-FFF2-40B4-BE49-F238E27FC236}">
                  <a16:creationId xmlns:a16="http://schemas.microsoft.com/office/drawing/2014/main" xmlns="" id="{04F13CB9-BFD8-20A1-915D-A1A596EE325D}"/>
                </a:ext>
              </a:extLst>
            </p:cNvPr>
            <p:cNvSpPr/>
            <p:nvPr/>
          </p:nvSpPr>
          <p:spPr>
            <a:xfrm>
              <a:off x="4790164" y="5443839"/>
              <a:ext cx="6979920" cy="1149009"/>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sz="1600" dirty="0" smtClean="0"/>
            </a:p>
            <a:p>
              <a:r>
                <a:rPr lang="pt-BR" sz="1300" b="1" dirty="0"/>
                <a:t>Os planos de aula são projetados para serem flexíveis e responsivos às necessidades em evolução da sua sala de aula. As aulas são editáveis e personalizáveis para atender aos diferentes contextos individuais dos alunos e da sala de aula. Uma versão do PowerPoint com instruções do professor e uma lição em PDF imprimível estão disponíveis para download.</a:t>
              </a:r>
              <a:r>
                <a:rPr lang="pt-BR" sz="1300" b="1" dirty="0" smtClean="0"/>
                <a:t> </a:t>
              </a:r>
            </a:p>
            <a:p>
              <a:pPr algn="ctr"/>
              <a:endParaRPr lang="pt-BR" dirty="0"/>
            </a:p>
          </p:txBody>
        </p:sp>
        <p:sp>
          <p:nvSpPr>
            <p:cNvPr id="22" name="TextBox 21">
              <a:extLst>
                <a:ext uri="{FF2B5EF4-FFF2-40B4-BE49-F238E27FC236}">
                  <a16:creationId xmlns:a16="http://schemas.microsoft.com/office/drawing/2014/main" xmlns="" id="{BE5BD3DD-A110-DFBB-E69B-AA38E4242E24}"/>
                </a:ext>
              </a:extLst>
            </p:cNvPr>
            <p:cNvSpPr txBox="1"/>
            <p:nvPr/>
          </p:nvSpPr>
          <p:spPr>
            <a:xfrm>
              <a:off x="6956554" y="5101971"/>
              <a:ext cx="4280197" cy="411281"/>
            </a:xfrm>
            <a:prstGeom prst="rect">
              <a:avLst/>
            </a:prstGeom>
            <a:noFill/>
          </p:spPr>
          <p:txBody>
            <a:bodyPr wrap="square" rtlCol="0">
              <a:spAutoFit/>
            </a:bodyPr>
            <a:lstStyle/>
            <a:p>
              <a:r>
                <a:rPr lang="pt-BR" b="1" dirty="0">
                  <a:solidFill>
                    <a:schemeClr val="bg1"/>
                  </a:solidFill>
                </a:rPr>
                <a:t>Aula flexível e adaptativa</a:t>
              </a:r>
            </a:p>
          </p:txBody>
        </p:sp>
      </p:grpSp>
      <p:pic>
        <p:nvPicPr>
          <p:cNvPr id="23"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94040" y="5408915"/>
            <a:ext cx="812014" cy="492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4851" y="5410257"/>
            <a:ext cx="915943" cy="41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CaixaDeTexto 1"/>
          <p:cNvSpPr txBox="1"/>
          <p:nvPr/>
        </p:nvSpPr>
        <p:spPr>
          <a:xfrm>
            <a:off x="1892267" y="5417060"/>
            <a:ext cx="728103" cy="415498"/>
          </a:xfrm>
          <a:prstGeom prst="rect">
            <a:avLst/>
          </a:prstGeom>
          <a:noFill/>
        </p:spPr>
        <p:txBody>
          <a:bodyPr wrap="square" lIns="0" r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pt-BR" sz="700" dirty="0" smtClean="0">
                <a:solidFill>
                  <a:schemeClr val="bg1"/>
                </a:solidFill>
              </a:rPr>
              <a:t>CONSUMO E PRODUÇÃO RESPONSÁVEIS</a:t>
            </a:r>
            <a:endParaRPr lang="pt-BR" sz="700" dirty="0">
              <a:solidFill>
                <a:schemeClr val="bg1"/>
              </a:solidFill>
            </a:endParaRPr>
          </a:p>
        </p:txBody>
      </p:sp>
      <p:sp>
        <p:nvSpPr>
          <p:cNvPr id="26" name="CaixaDeTexto 1"/>
          <p:cNvSpPr txBox="1"/>
          <p:nvPr/>
        </p:nvSpPr>
        <p:spPr>
          <a:xfrm>
            <a:off x="710917" y="5410257"/>
            <a:ext cx="823810" cy="415498"/>
          </a:xfrm>
          <a:prstGeom prst="rect">
            <a:avLst/>
          </a:prstGeom>
          <a:noFill/>
        </p:spPr>
        <p:txBody>
          <a:bodyPr wrap="square" l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pt-BR" sz="700" dirty="0" smtClean="0">
                <a:solidFill>
                  <a:schemeClr val="bg1"/>
                </a:solidFill>
              </a:rPr>
              <a:t>CIDADES E COMUNIDADES SUSTENTÁVEIS</a:t>
            </a:r>
            <a:endParaRPr lang="pt-BR" sz="700" dirty="0">
              <a:solidFill>
                <a:schemeClr val="bg1"/>
              </a:solidFill>
            </a:endParaRPr>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28192" y="5421368"/>
            <a:ext cx="787124" cy="352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CaixaDeTexto 1"/>
          <p:cNvSpPr txBox="1"/>
          <p:nvPr/>
        </p:nvSpPr>
        <p:spPr>
          <a:xfrm>
            <a:off x="3016016" y="5347016"/>
            <a:ext cx="876445" cy="539043"/>
          </a:xfrm>
          <a:prstGeom prst="rect">
            <a:avLst/>
          </a:prstGeom>
          <a:noFill/>
        </p:spPr>
        <p:txBody>
          <a:bodyPr wrap="square" lIns="0" r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pt-BR" sz="700" dirty="0" smtClean="0">
                <a:solidFill>
                  <a:schemeClr val="bg1"/>
                </a:solidFill>
              </a:rPr>
              <a:t>TRABALHO DECENTE E CRESCIMENTO ECONÔMICO</a:t>
            </a:r>
            <a:endParaRPr lang="pt-BR" sz="700" dirty="0">
              <a:solidFill>
                <a:schemeClr val="bg1"/>
              </a:solidFill>
            </a:endParaRPr>
          </a:p>
        </p:txBody>
      </p:sp>
    </p:spTree>
    <p:extLst>
      <p:ext uri="{BB962C8B-B14F-4D97-AF65-F5344CB8AC3E}">
        <p14:creationId xmlns:p14="http://schemas.microsoft.com/office/powerpoint/2010/main" val="1618116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BC6657B-1248-6B4D-AE85-8670C18C8E1B}"/>
              </a:ext>
            </a:extLst>
          </p:cNvPr>
          <p:cNvPicPr>
            <a:picLocks noChangeAspect="1"/>
          </p:cNvPicPr>
          <p:nvPr/>
        </p:nvPicPr>
        <p:blipFill>
          <a:blip r:embed="rId3"/>
          <a:stretch>
            <a:fillRect/>
          </a:stretch>
        </p:blipFill>
        <p:spPr>
          <a:xfrm>
            <a:off x="0" y="0"/>
            <a:ext cx="12224657" cy="6858000"/>
          </a:xfrm>
          <a:prstGeom prst="rect">
            <a:avLst/>
          </a:prstGeom>
        </p:spPr>
      </p:pic>
      <p:sp>
        <p:nvSpPr>
          <p:cNvPr id="15" name="Rounded Rectangle 14">
            <a:extLst>
              <a:ext uri="{FF2B5EF4-FFF2-40B4-BE49-F238E27FC236}">
                <a16:creationId xmlns:a16="http://schemas.microsoft.com/office/drawing/2014/main" xmlns="" id="{F8A53F07-8687-3F40-9382-41085D07CD38}"/>
              </a:ext>
            </a:extLst>
          </p:cNvPr>
          <p:cNvSpPr/>
          <p:nvPr/>
        </p:nvSpPr>
        <p:spPr>
          <a:xfrm>
            <a:off x="2606040" y="185126"/>
            <a:ext cx="6979920" cy="991698"/>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4" name="Rounded Rectangle 13">
            <a:extLst>
              <a:ext uri="{FF2B5EF4-FFF2-40B4-BE49-F238E27FC236}">
                <a16:creationId xmlns:a16="http://schemas.microsoft.com/office/drawing/2014/main" xmlns="" id="{6DE8D3A3-57EC-FF49-A6E8-ADD4234945CA}"/>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TextBox 7">
            <a:extLst>
              <a:ext uri="{FF2B5EF4-FFF2-40B4-BE49-F238E27FC236}">
                <a16:creationId xmlns:a16="http://schemas.microsoft.com/office/drawing/2014/main" xmlns="" id="{763938BB-E533-A545-8C65-E6C820BBFD6B}"/>
              </a:ext>
            </a:extLst>
          </p:cNvPr>
          <p:cNvSpPr txBox="1"/>
          <p:nvPr/>
        </p:nvSpPr>
        <p:spPr>
          <a:xfrm>
            <a:off x="2983322" y="294106"/>
            <a:ext cx="6225356" cy="584775"/>
          </a:xfrm>
          <a:prstGeom prst="rect">
            <a:avLst/>
          </a:prstGeom>
          <a:noFill/>
        </p:spPr>
        <p:txBody>
          <a:bodyPr wrap="square" rtlCol="0">
            <a:spAutoFit/>
          </a:bodyPr>
          <a:lstStyle/>
          <a:p>
            <a:pPr algn="ctr"/>
            <a:r>
              <a:rPr lang="pt-BR" sz="3200" b="1" dirty="0" smtClean="0">
                <a:solidFill>
                  <a:schemeClr val="bg1"/>
                </a:solidFill>
              </a:rPr>
              <a:t>A Aula </a:t>
            </a:r>
            <a:endParaRPr lang="pt-BR" sz="3200" b="1" dirty="0">
              <a:solidFill>
                <a:schemeClr val="bg1"/>
              </a:solidFill>
            </a:endParaRPr>
          </a:p>
        </p:txBody>
      </p:sp>
      <p:sp>
        <p:nvSpPr>
          <p:cNvPr id="17" name="TextBox 16">
            <a:extLst>
              <a:ext uri="{FF2B5EF4-FFF2-40B4-BE49-F238E27FC236}">
                <a16:creationId xmlns:a16="http://schemas.microsoft.com/office/drawing/2014/main" xmlns="" id="{13E38A4A-937F-F74F-A584-D7EB77830D3F}"/>
              </a:ext>
            </a:extLst>
          </p:cNvPr>
          <p:cNvSpPr txBox="1"/>
          <p:nvPr/>
        </p:nvSpPr>
        <p:spPr>
          <a:xfrm>
            <a:off x="2794681" y="901959"/>
            <a:ext cx="6602638" cy="307777"/>
          </a:xfrm>
          <a:prstGeom prst="rect">
            <a:avLst/>
          </a:prstGeom>
          <a:noFill/>
        </p:spPr>
        <p:txBody>
          <a:bodyPr wrap="square" rtlCol="0">
            <a:spAutoFit/>
          </a:bodyPr>
          <a:lstStyle/>
          <a:p>
            <a:pPr algn="ctr"/>
            <a:r>
              <a:rPr lang="pt-BR" sz="1400" b="1" dirty="0" smtClean="0">
                <a:solidFill>
                  <a:schemeClr val="bg1"/>
                </a:solidFill>
              </a:rPr>
              <a:t>Duração da aula: 25 - 30 minutos</a:t>
            </a:r>
            <a:endParaRPr lang="pt-BR" sz="1400" b="1" dirty="0">
              <a:solidFill>
                <a:schemeClr val="bg1"/>
              </a:solidFill>
            </a:endParaRPr>
          </a:p>
        </p:txBody>
      </p:sp>
      <p:sp>
        <p:nvSpPr>
          <p:cNvPr id="28" name="TextBox 27">
            <a:extLst>
              <a:ext uri="{FF2B5EF4-FFF2-40B4-BE49-F238E27FC236}">
                <a16:creationId xmlns:a16="http://schemas.microsoft.com/office/drawing/2014/main" xmlns="" id="{099A8FAD-CBCC-8947-88ED-286647F3314A}"/>
              </a:ext>
            </a:extLst>
          </p:cNvPr>
          <p:cNvSpPr txBox="1"/>
          <p:nvPr/>
        </p:nvSpPr>
        <p:spPr>
          <a:xfrm>
            <a:off x="1282300" y="1619015"/>
            <a:ext cx="9627400" cy="923330"/>
          </a:xfrm>
          <a:prstGeom prst="rect">
            <a:avLst/>
          </a:prstGeom>
          <a:noFill/>
        </p:spPr>
        <p:txBody>
          <a:bodyPr wrap="square" rtlCol="0">
            <a:spAutoFit/>
          </a:bodyPr>
          <a:lstStyle/>
          <a:p>
            <a:r>
              <a:rPr lang="pt-BR" b="1" dirty="0" smtClean="0"/>
              <a:t>Divida em grupos de 3 a 5</a:t>
            </a:r>
            <a:r>
              <a:rPr lang="pt-BR" b="1" dirty="0" smtClean="0">
                <a:solidFill>
                  <a:srgbClr val="262626"/>
                </a:solidFill>
              </a:rPr>
              <a:t> </a:t>
            </a:r>
            <a:r>
              <a:rPr lang="pt-BR" dirty="0" smtClean="0">
                <a:solidFill>
                  <a:srgbClr val="262626"/>
                </a:solidFill>
              </a:rPr>
              <a:t>e prepare um cartaz ou use o folheto de design thinking. É aconselhável fazer o exercício de design thinking em um grande cartaz com notas adesivas.</a:t>
            </a:r>
          </a:p>
          <a:p>
            <a:endParaRPr lang="pt-BR" dirty="0">
              <a:solidFill>
                <a:srgbClr val="262626"/>
              </a:solidFill>
            </a:endParaRPr>
          </a:p>
        </p:txBody>
      </p:sp>
      <p:sp>
        <p:nvSpPr>
          <p:cNvPr id="32" name="TextBox 31">
            <a:extLst>
              <a:ext uri="{FF2B5EF4-FFF2-40B4-BE49-F238E27FC236}">
                <a16:creationId xmlns:a16="http://schemas.microsoft.com/office/drawing/2014/main" xmlns="" id="{5F85B226-A8E0-D640-A16A-AE4D21CD29F9}"/>
              </a:ext>
            </a:extLst>
          </p:cNvPr>
          <p:cNvSpPr txBox="1"/>
          <p:nvPr/>
        </p:nvSpPr>
        <p:spPr>
          <a:xfrm>
            <a:off x="1309596" y="2214569"/>
            <a:ext cx="8870646" cy="2169825"/>
          </a:xfrm>
          <a:prstGeom prst="rect">
            <a:avLst/>
          </a:prstGeom>
          <a:noFill/>
        </p:spPr>
        <p:txBody>
          <a:bodyPr wrap="square" rtlCol="0">
            <a:spAutoFit/>
          </a:bodyPr>
          <a:lstStyle/>
          <a:p>
            <a:pPr>
              <a:lnSpc>
                <a:spcPct val="150000"/>
              </a:lnSpc>
              <a:buClr>
                <a:srgbClr val="29C7F7"/>
              </a:buClr>
              <a:buSzPct val="200000"/>
              <a:tabLst>
                <a:tab pos="531813" algn="l"/>
              </a:tabLst>
            </a:pPr>
            <a:r>
              <a:rPr lang="pt-BR" b="1" dirty="0" smtClean="0">
                <a:solidFill>
                  <a:srgbClr val="262626"/>
                </a:solidFill>
              </a:rPr>
              <a:t>Escolher um dos seguinte produtos </a:t>
            </a:r>
          </a:p>
          <a:p>
            <a:pPr marL="285750" indent="-285750">
              <a:buClr>
                <a:srgbClr val="29C7F7"/>
              </a:buClr>
              <a:buSzPct val="200000"/>
              <a:buFont typeface="Arial" panose="020B0604020202020204" pitchFamily="34" charset="0"/>
              <a:buChar char="•"/>
              <a:tabLst>
                <a:tab pos="531813" algn="l"/>
              </a:tabLst>
            </a:pPr>
            <a:r>
              <a:rPr lang="pt-BR" dirty="0" smtClean="0"/>
              <a:t>Sache de ketchup </a:t>
            </a:r>
          </a:p>
          <a:p>
            <a:pPr marL="285750" indent="-285750">
              <a:buClr>
                <a:srgbClr val="29C7F7"/>
              </a:buClr>
              <a:buSzPct val="200000"/>
              <a:buFont typeface="Arial" panose="020B0604020202020204" pitchFamily="34" charset="0"/>
              <a:buChar char="•"/>
              <a:tabLst>
                <a:tab pos="531813" algn="l"/>
              </a:tabLst>
            </a:pPr>
            <a:r>
              <a:rPr lang="pt-BR" dirty="0" smtClean="0">
                <a:solidFill>
                  <a:srgbClr val="262626"/>
                </a:solidFill>
              </a:rPr>
              <a:t>Laptop caro ou telefone celular</a:t>
            </a:r>
          </a:p>
          <a:p>
            <a:pPr marL="285750" indent="-285750">
              <a:buClr>
                <a:srgbClr val="29C7F7"/>
              </a:buClr>
              <a:buSzPct val="200000"/>
              <a:buFont typeface="Arial" panose="020B0604020202020204" pitchFamily="34" charset="0"/>
              <a:buChar char="•"/>
              <a:tabLst>
                <a:tab pos="531813" algn="l"/>
              </a:tabLst>
            </a:pPr>
            <a:r>
              <a:rPr lang="pt-BR" dirty="0" smtClean="0">
                <a:solidFill>
                  <a:srgbClr val="262626"/>
                </a:solidFill>
              </a:rPr>
              <a:t>Roupas de bebê </a:t>
            </a:r>
          </a:p>
          <a:p>
            <a:pPr marL="285750" indent="-285750">
              <a:buClr>
                <a:srgbClr val="29C7F7"/>
              </a:buClr>
              <a:buSzPct val="200000"/>
              <a:buFont typeface="Arial" panose="020B0604020202020204" pitchFamily="34" charset="0"/>
              <a:buChar char="•"/>
              <a:tabLst>
                <a:tab pos="531813" algn="l"/>
              </a:tabLst>
            </a:pPr>
            <a:r>
              <a:rPr lang="pt-BR" dirty="0" smtClean="0"/>
              <a:t>Embalagem de alimento</a:t>
            </a:r>
            <a:r>
              <a:rPr lang="pt-BR" dirty="0" smtClean="0">
                <a:solidFill>
                  <a:srgbClr val="262626"/>
                </a:solidFill>
              </a:rPr>
              <a:t> </a:t>
            </a:r>
          </a:p>
          <a:p>
            <a:pPr marL="285750" indent="-285750">
              <a:buClr>
                <a:srgbClr val="29C7F7"/>
              </a:buClr>
              <a:buSzPct val="200000"/>
              <a:buFont typeface="Arial" panose="020B0604020202020204" pitchFamily="34" charset="0"/>
              <a:buChar char="•"/>
              <a:tabLst>
                <a:tab pos="531813" algn="l"/>
              </a:tabLst>
            </a:pPr>
            <a:r>
              <a:rPr lang="pt-BR" dirty="0" smtClean="0"/>
              <a:t>Embalagens pequenas descartáveis para nozes ou legumes </a:t>
            </a:r>
            <a:endParaRPr lang="pt-BR" dirty="0" smtClean="0">
              <a:solidFill>
                <a:srgbClr val="262626"/>
              </a:solidFill>
            </a:endParaRPr>
          </a:p>
          <a:p>
            <a:pPr marL="285750" indent="-285750">
              <a:buClr>
                <a:srgbClr val="29C7F7"/>
              </a:buClr>
              <a:buSzPct val="200000"/>
              <a:buFont typeface="Arial" panose="020B0604020202020204" pitchFamily="34" charset="0"/>
              <a:buChar char="•"/>
              <a:tabLst>
                <a:tab pos="531813" algn="l"/>
              </a:tabLst>
            </a:pPr>
            <a:r>
              <a:rPr lang="pt-BR" dirty="0" smtClean="0"/>
              <a:t>Chinelos</a:t>
            </a:r>
            <a:endParaRPr lang="pt-BR" dirty="0"/>
          </a:p>
        </p:txBody>
      </p:sp>
      <p:sp>
        <p:nvSpPr>
          <p:cNvPr id="53" name="Oval 52">
            <a:extLst>
              <a:ext uri="{FF2B5EF4-FFF2-40B4-BE49-F238E27FC236}">
                <a16:creationId xmlns:a16="http://schemas.microsoft.com/office/drawing/2014/main" xmlns="" id="{80D0CADA-993B-824F-BF1E-BF91B2EDB3BF}"/>
              </a:ext>
            </a:extLst>
          </p:cNvPr>
          <p:cNvSpPr/>
          <p:nvPr/>
        </p:nvSpPr>
        <p:spPr>
          <a:xfrm>
            <a:off x="716859" y="1658982"/>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4" name="Oval 53">
            <a:extLst>
              <a:ext uri="{FF2B5EF4-FFF2-40B4-BE49-F238E27FC236}">
                <a16:creationId xmlns:a16="http://schemas.microsoft.com/office/drawing/2014/main" xmlns="" id="{9EBBCBC1-C8AC-124D-9E85-925ED5FF4E05}"/>
              </a:ext>
            </a:extLst>
          </p:cNvPr>
          <p:cNvSpPr/>
          <p:nvPr/>
        </p:nvSpPr>
        <p:spPr>
          <a:xfrm>
            <a:off x="663222" y="1658982"/>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5" name="Rectangle 54">
            <a:extLst>
              <a:ext uri="{FF2B5EF4-FFF2-40B4-BE49-F238E27FC236}">
                <a16:creationId xmlns:a16="http://schemas.microsoft.com/office/drawing/2014/main" xmlns="" id="{9E7A05C9-9A72-B146-85C5-EF61D44CC809}"/>
              </a:ext>
            </a:extLst>
          </p:cNvPr>
          <p:cNvSpPr/>
          <p:nvPr/>
        </p:nvSpPr>
        <p:spPr>
          <a:xfrm>
            <a:off x="707806" y="1638930"/>
            <a:ext cx="301686" cy="424732"/>
          </a:xfrm>
          <a:prstGeom prst="rect">
            <a:avLst/>
          </a:prstGeom>
        </p:spPr>
        <p:txBody>
          <a:bodyPr wrap="none">
            <a:spAutoFit/>
          </a:bodyPr>
          <a:lstStyle/>
          <a:p>
            <a:pPr algn="ctr">
              <a:lnSpc>
                <a:spcPct val="120000"/>
              </a:lnSpc>
            </a:pPr>
            <a:r>
              <a:rPr lang="pt-BR" b="1" dirty="0" smtClean="0">
                <a:solidFill>
                  <a:schemeClr val="bg1"/>
                </a:solidFill>
                <a:cs typeface="Arial" panose="020B0604020202020204" pitchFamily="34" charset="0"/>
              </a:rPr>
              <a:t>1</a:t>
            </a:r>
            <a:endParaRPr lang="pt-BR" b="1" dirty="0">
              <a:solidFill>
                <a:schemeClr val="bg1"/>
              </a:solidFill>
              <a:cs typeface="Arial" panose="020B0604020202020204" pitchFamily="34" charset="0"/>
            </a:endParaRPr>
          </a:p>
        </p:txBody>
      </p:sp>
      <p:sp>
        <p:nvSpPr>
          <p:cNvPr id="26" name="Oval 25">
            <a:extLst>
              <a:ext uri="{FF2B5EF4-FFF2-40B4-BE49-F238E27FC236}">
                <a16:creationId xmlns:a16="http://schemas.microsoft.com/office/drawing/2014/main" xmlns="" id="{E2C0A7DC-442F-B249-92C1-742F65FB273D}"/>
              </a:ext>
            </a:extLst>
          </p:cNvPr>
          <p:cNvSpPr/>
          <p:nvPr/>
        </p:nvSpPr>
        <p:spPr>
          <a:xfrm>
            <a:off x="716859" y="2310768"/>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9" name="Oval 28">
            <a:extLst>
              <a:ext uri="{FF2B5EF4-FFF2-40B4-BE49-F238E27FC236}">
                <a16:creationId xmlns:a16="http://schemas.microsoft.com/office/drawing/2014/main" xmlns="" id="{5F64759B-CE29-104E-AA59-5405D1B5B774}"/>
              </a:ext>
            </a:extLst>
          </p:cNvPr>
          <p:cNvSpPr/>
          <p:nvPr/>
        </p:nvSpPr>
        <p:spPr>
          <a:xfrm>
            <a:off x="663222" y="2310768"/>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0" name="Rectangle 29">
            <a:extLst>
              <a:ext uri="{FF2B5EF4-FFF2-40B4-BE49-F238E27FC236}">
                <a16:creationId xmlns:a16="http://schemas.microsoft.com/office/drawing/2014/main" xmlns="" id="{9682A563-3FEE-2144-96BD-DD2DA9B27BE5}"/>
              </a:ext>
            </a:extLst>
          </p:cNvPr>
          <p:cNvSpPr/>
          <p:nvPr/>
        </p:nvSpPr>
        <p:spPr>
          <a:xfrm>
            <a:off x="707806" y="2290716"/>
            <a:ext cx="301686" cy="424732"/>
          </a:xfrm>
          <a:prstGeom prst="rect">
            <a:avLst/>
          </a:prstGeom>
        </p:spPr>
        <p:txBody>
          <a:bodyPr wrap="none">
            <a:spAutoFit/>
          </a:bodyPr>
          <a:lstStyle/>
          <a:p>
            <a:pPr algn="ctr">
              <a:lnSpc>
                <a:spcPct val="120000"/>
              </a:lnSpc>
            </a:pPr>
            <a:r>
              <a:rPr lang="pt-BR" b="1" dirty="0" smtClean="0">
                <a:solidFill>
                  <a:schemeClr val="bg1"/>
                </a:solidFill>
                <a:cs typeface="Arial" panose="020B0604020202020204" pitchFamily="34" charset="0"/>
              </a:rPr>
              <a:t>2</a:t>
            </a:r>
            <a:endParaRPr lang="pt-BR" b="1" dirty="0">
              <a:solidFill>
                <a:schemeClr val="bg1"/>
              </a:solidFill>
              <a:cs typeface="Arial" panose="020B0604020202020204" pitchFamily="34" charset="0"/>
            </a:endParaRPr>
          </a:p>
        </p:txBody>
      </p:sp>
      <p:sp>
        <p:nvSpPr>
          <p:cNvPr id="35" name="TextBox 34">
            <a:extLst>
              <a:ext uri="{FF2B5EF4-FFF2-40B4-BE49-F238E27FC236}">
                <a16:creationId xmlns:a16="http://schemas.microsoft.com/office/drawing/2014/main" xmlns="" id="{B4955088-A423-E349-B980-A25E78831568}"/>
              </a:ext>
            </a:extLst>
          </p:cNvPr>
          <p:cNvSpPr txBox="1"/>
          <p:nvPr/>
        </p:nvSpPr>
        <p:spPr>
          <a:xfrm>
            <a:off x="1282300" y="4554274"/>
            <a:ext cx="10071500" cy="646331"/>
          </a:xfrm>
          <a:prstGeom prst="rect">
            <a:avLst/>
          </a:prstGeom>
          <a:noFill/>
        </p:spPr>
        <p:txBody>
          <a:bodyPr wrap="square" rtlCol="0">
            <a:spAutoFit/>
          </a:bodyPr>
          <a:lstStyle/>
          <a:p>
            <a:r>
              <a:rPr lang="pt-BR" b="1" dirty="0" smtClean="0"/>
              <a:t>Use o folheto de design thinking e mapa de ciclo de vida para</a:t>
            </a:r>
            <a:r>
              <a:rPr lang="pt-BR" dirty="0" smtClean="0"/>
              <a:t> desenvolver sua solução circular para o produto</a:t>
            </a:r>
            <a:r>
              <a:rPr lang="pt-BR" dirty="0" smtClean="0">
                <a:solidFill>
                  <a:srgbClr val="262626"/>
                </a:solidFill>
              </a:rPr>
              <a:t>. </a:t>
            </a:r>
            <a:endParaRPr lang="pt-BR" dirty="0">
              <a:solidFill>
                <a:srgbClr val="262626"/>
              </a:solidFill>
            </a:endParaRPr>
          </a:p>
        </p:txBody>
      </p:sp>
      <p:sp>
        <p:nvSpPr>
          <p:cNvPr id="37" name="Oval 36">
            <a:extLst>
              <a:ext uri="{FF2B5EF4-FFF2-40B4-BE49-F238E27FC236}">
                <a16:creationId xmlns:a16="http://schemas.microsoft.com/office/drawing/2014/main" xmlns="" id="{D2D999FF-62A8-4D4C-B9F4-FAB8457B67B4}"/>
              </a:ext>
            </a:extLst>
          </p:cNvPr>
          <p:cNvSpPr/>
          <p:nvPr/>
        </p:nvSpPr>
        <p:spPr>
          <a:xfrm>
            <a:off x="716859" y="4523901"/>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8" name="Oval 37">
            <a:extLst>
              <a:ext uri="{FF2B5EF4-FFF2-40B4-BE49-F238E27FC236}">
                <a16:creationId xmlns:a16="http://schemas.microsoft.com/office/drawing/2014/main" xmlns="" id="{7C4E612F-3F76-0A4B-834A-1B231AE35B30}"/>
              </a:ext>
            </a:extLst>
          </p:cNvPr>
          <p:cNvSpPr/>
          <p:nvPr/>
        </p:nvSpPr>
        <p:spPr>
          <a:xfrm>
            <a:off x="663222" y="4523901"/>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9" name="Rectangle 38">
            <a:extLst>
              <a:ext uri="{FF2B5EF4-FFF2-40B4-BE49-F238E27FC236}">
                <a16:creationId xmlns:a16="http://schemas.microsoft.com/office/drawing/2014/main" xmlns="" id="{AF4562AF-FBD4-574B-9D90-D01C35E2DE21}"/>
              </a:ext>
            </a:extLst>
          </p:cNvPr>
          <p:cNvSpPr/>
          <p:nvPr/>
        </p:nvSpPr>
        <p:spPr>
          <a:xfrm>
            <a:off x="707806" y="4503849"/>
            <a:ext cx="301686" cy="424732"/>
          </a:xfrm>
          <a:prstGeom prst="rect">
            <a:avLst/>
          </a:prstGeom>
        </p:spPr>
        <p:txBody>
          <a:bodyPr wrap="none">
            <a:spAutoFit/>
          </a:bodyPr>
          <a:lstStyle/>
          <a:p>
            <a:pPr algn="ctr">
              <a:lnSpc>
                <a:spcPct val="120000"/>
              </a:lnSpc>
            </a:pPr>
            <a:r>
              <a:rPr lang="pt-BR" b="1" dirty="0" smtClean="0">
                <a:solidFill>
                  <a:schemeClr val="bg1"/>
                </a:solidFill>
                <a:cs typeface="Arial" panose="020B0604020202020204" pitchFamily="34" charset="0"/>
              </a:rPr>
              <a:t>3</a:t>
            </a:r>
            <a:endParaRPr lang="pt-BR" b="1" dirty="0">
              <a:solidFill>
                <a:schemeClr val="bg1"/>
              </a:solidFill>
              <a:cs typeface="Arial" panose="020B0604020202020204" pitchFamily="34" charset="0"/>
            </a:endParaRPr>
          </a:p>
        </p:txBody>
      </p:sp>
      <p:sp>
        <p:nvSpPr>
          <p:cNvPr id="40" name="TextBox 39">
            <a:extLst>
              <a:ext uri="{FF2B5EF4-FFF2-40B4-BE49-F238E27FC236}">
                <a16:creationId xmlns:a16="http://schemas.microsoft.com/office/drawing/2014/main" xmlns="" id="{F64E5E03-422A-0F4B-AAE4-04BFCBF5E471}"/>
              </a:ext>
            </a:extLst>
          </p:cNvPr>
          <p:cNvSpPr txBox="1"/>
          <p:nvPr/>
        </p:nvSpPr>
        <p:spPr>
          <a:xfrm>
            <a:off x="1282299" y="5219070"/>
            <a:ext cx="9627399" cy="646331"/>
          </a:xfrm>
          <a:prstGeom prst="rect">
            <a:avLst/>
          </a:prstGeom>
          <a:noFill/>
        </p:spPr>
        <p:txBody>
          <a:bodyPr wrap="square" rtlCol="0">
            <a:spAutoFit/>
          </a:bodyPr>
          <a:lstStyle/>
          <a:p>
            <a:r>
              <a:rPr lang="pt-BR" b="1" dirty="0" smtClean="0">
                <a:solidFill>
                  <a:srgbClr val="262626"/>
                </a:solidFill>
              </a:rPr>
              <a:t>Aplique um ou mais modelos de design circular ao produto. Quando terminar, incentive os alunos a compartilhar suas inovações circulares com a classe. </a:t>
            </a:r>
            <a:endParaRPr lang="pt-BR" b="1" dirty="0">
              <a:solidFill>
                <a:srgbClr val="262626"/>
              </a:solidFill>
            </a:endParaRPr>
          </a:p>
        </p:txBody>
      </p:sp>
      <p:sp>
        <p:nvSpPr>
          <p:cNvPr id="42" name="Oval 41">
            <a:extLst>
              <a:ext uri="{FF2B5EF4-FFF2-40B4-BE49-F238E27FC236}">
                <a16:creationId xmlns:a16="http://schemas.microsoft.com/office/drawing/2014/main" xmlns="" id="{C62F56BF-B131-CC4B-BA13-8188CAA74AC3}"/>
              </a:ext>
            </a:extLst>
          </p:cNvPr>
          <p:cNvSpPr/>
          <p:nvPr/>
        </p:nvSpPr>
        <p:spPr>
          <a:xfrm>
            <a:off x="716859" y="5188697"/>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4" name="Oval 43">
            <a:extLst>
              <a:ext uri="{FF2B5EF4-FFF2-40B4-BE49-F238E27FC236}">
                <a16:creationId xmlns:a16="http://schemas.microsoft.com/office/drawing/2014/main" xmlns="" id="{C895B5BF-BA8C-2A4B-BEEF-D7F2A0679929}"/>
              </a:ext>
            </a:extLst>
          </p:cNvPr>
          <p:cNvSpPr/>
          <p:nvPr/>
        </p:nvSpPr>
        <p:spPr>
          <a:xfrm>
            <a:off x="663222" y="5188697"/>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5" name="Rectangle 44">
            <a:extLst>
              <a:ext uri="{FF2B5EF4-FFF2-40B4-BE49-F238E27FC236}">
                <a16:creationId xmlns:a16="http://schemas.microsoft.com/office/drawing/2014/main" xmlns="" id="{FF17830E-E5A8-BC44-A4BA-A6EA5805F8B2}"/>
              </a:ext>
            </a:extLst>
          </p:cNvPr>
          <p:cNvSpPr/>
          <p:nvPr/>
        </p:nvSpPr>
        <p:spPr>
          <a:xfrm>
            <a:off x="707806" y="5168645"/>
            <a:ext cx="301686" cy="424732"/>
          </a:xfrm>
          <a:prstGeom prst="rect">
            <a:avLst/>
          </a:prstGeom>
        </p:spPr>
        <p:txBody>
          <a:bodyPr wrap="none">
            <a:spAutoFit/>
          </a:bodyPr>
          <a:lstStyle/>
          <a:p>
            <a:pPr algn="ctr">
              <a:lnSpc>
                <a:spcPct val="120000"/>
              </a:lnSpc>
            </a:pPr>
            <a:r>
              <a:rPr lang="pt-BR" b="1" dirty="0" smtClean="0">
                <a:solidFill>
                  <a:schemeClr val="bg1"/>
                </a:solidFill>
                <a:cs typeface="Arial" panose="020B0604020202020204" pitchFamily="34" charset="0"/>
              </a:rPr>
              <a:t>4</a:t>
            </a:r>
            <a:endParaRPr lang="pt-BR" b="1" dirty="0">
              <a:solidFill>
                <a:schemeClr val="bg1"/>
              </a:solidFill>
              <a:cs typeface="Arial" panose="020B0604020202020204" pitchFamily="34" charset="0"/>
            </a:endParaRPr>
          </a:p>
        </p:txBody>
      </p:sp>
      <p:sp>
        <p:nvSpPr>
          <p:cNvPr id="2" name="Slide Number Placeholder 1">
            <a:extLst>
              <a:ext uri="{FF2B5EF4-FFF2-40B4-BE49-F238E27FC236}">
                <a16:creationId xmlns:a16="http://schemas.microsoft.com/office/drawing/2014/main" xmlns="" id="{14C639B9-1825-7E45-8701-F0C96B577426}"/>
              </a:ext>
            </a:extLst>
          </p:cNvPr>
          <p:cNvSpPr>
            <a:spLocks noGrp="1"/>
          </p:cNvSpPr>
          <p:nvPr>
            <p:ph type="sldNum" sz="quarter" idx="12"/>
          </p:nvPr>
        </p:nvSpPr>
        <p:spPr/>
        <p:txBody>
          <a:bodyPr/>
          <a:lstStyle/>
          <a:p>
            <a:fld id="{A49FEDE7-8061-9B4D-88A1-7EA83A94C31B}" type="slidenum">
              <a:rPr lang="pt-BR" smtClean="0"/>
              <a:t>4</a:t>
            </a:fld>
            <a:endParaRPr lang="pt-BR" dirty="0"/>
          </a:p>
        </p:txBody>
      </p:sp>
    </p:spTree>
    <p:extLst>
      <p:ext uri="{BB962C8B-B14F-4D97-AF65-F5344CB8AC3E}">
        <p14:creationId xmlns:p14="http://schemas.microsoft.com/office/powerpoint/2010/main" val="637195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25B06CE6-5620-C24B-87A6-7ACD2A2C3D2A}"/>
              </a:ext>
            </a:extLst>
          </p:cNvPr>
          <p:cNvPicPr>
            <a:picLocks noChangeAspect="1"/>
          </p:cNvPicPr>
          <p:nvPr/>
        </p:nvPicPr>
        <p:blipFill>
          <a:blip r:embed="rId2"/>
          <a:stretch>
            <a:fillRect/>
          </a:stretch>
        </p:blipFill>
        <p:spPr>
          <a:xfrm>
            <a:off x="0" y="46429"/>
            <a:ext cx="12192000" cy="6858000"/>
          </a:xfrm>
          <a:prstGeom prst="rect">
            <a:avLst/>
          </a:prstGeom>
        </p:spPr>
      </p:pic>
      <p:pic>
        <p:nvPicPr>
          <p:cNvPr id="6" name="Picture 5" descr="Graphical user interface, text, application&#10;&#10;Description automatically generated">
            <a:extLst>
              <a:ext uri="{FF2B5EF4-FFF2-40B4-BE49-F238E27FC236}">
                <a16:creationId xmlns:a16="http://schemas.microsoft.com/office/drawing/2014/main" xmlns="" id="{876888BF-7A3E-9245-930C-196C5896F84A}"/>
              </a:ext>
            </a:extLst>
          </p:cNvPr>
          <p:cNvPicPr>
            <a:picLocks noChangeAspect="1"/>
          </p:cNvPicPr>
          <p:nvPr/>
        </p:nvPicPr>
        <p:blipFill rotWithShape="1">
          <a:blip r:embed="rId3"/>
          <a:srcRect r="21856" b="73164"/>
          <a:stretch/>
        </p:blipFill>
        <p:spPr>
          <a:xfrm>
            <a:off x="929898" y="2611806"/>
            <a:ext cx="7919634" cy="1146875"/>
          </a:xfrm>
          <a:prstGeom prst="rect">
            <a:avLst/>
          </a:prstGeom>
        </p:spPr>
      </p:pic>
      <p:pic>
        <p:nvPicPr>
          <p:cNvPr id="5" name="Picture 4" descr="Graphical user interface, text, application&#10;&#10;Description automatically generated">
            <a:extLst>
              <a:ext uri="{FF2B5EF4-FFF2-40B4-BE49-F238E27FC236}">
                <a16:creationId xmlns:a16="http://schemas.microsoft.com/office/drawing/2014/main" xmlns="" id="{B2F55DB0-5598-2448-921D-B24AB0E1E82D}"/>
              </a:ext>
            </a:extLst>
          </p:cNvPr>
          <p:cNvPicPr>
            <a:picLocks noChangeAspect="1"/>
          </p:cNvPicPr>
          <p:nvPr/>
        </p:nvPicPr>
        <p:blipFill rotWithShape="1">
          <a:blip r:embed="rId3"/>
          <a:srcRect l="50975" t="38442" r="-13" b="17"/>
          <a:stretch/>
        </p:blipFill>
        <p:spPr>
          <a:xfrm>
            <a:off x="6739913" y="4091552"/>
            <a:ext cx="4969790" cy="2629923"/>
          </a:xfrm>
          <a:prstGeom prst="rect">
            <a:avLst/>
          </a:prstGeom>
        </p:spPr>
      </p:pic>
      <p:sp>
        <p:nvSpPr>
          <p:cNvPr id="8" name="Rounded Rectangle 7">
            <a:extLst>
              <a:ext uri="{FF2B5EF4-FFF2-40B4-BE49-F238E27FC236}">
                <a16:creationId xmlns:a16="http://schemas.microsoft.com/office/drawing/2014/main" xmlns="" id="{F8BF3BB3-C63A-A041-A0EE-BF0395BA6DC5}"/>
              </a:ext>
            </a:extLst>
          </p:cNvPr>
          <p:cNvSpPr/>
          <p:nvPr/>
        </p:nvSpPr>
        <p:spPr>
          <a:xfrm>
            <a:off x="2606040" y="185126"/>
            <a:ext cx="6979920" cy="874017"/>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 name="Rounded Rectangle 8">
            <a:extLst>
              <a:ext uri="{FF2B5EF4-FFF2-40B4-BE49-F238E27FC236}">
                <a16:creationId xmlns:a16="http://schemas.microsoft.com/office/drawing/2014/main" xmlns="" id="{B3831DC3-9D13-224B-9697-EB5922B7AF1E}"/>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 name="TextBox 9">
            <a:extLst>
              <a:ext uri="{FF2B5EF4-FFF2-40B4-BE49-F238E27FC236}">
                <a16:creationId xmlns:a16="http://schemas.microsoft.com/office/drawing/2014/main" xmlns="" id="{08A1ABBE-FB80-4F49-AFDB-B91C23547E80}"/>
              </a:ext>
            </a:extLst>
          </p:cNvPr>
          <p:cNvSpPr txBox="1"/>
          <p:nvPr/>
        </p:nvSpPr>
        <p:spPr>
          <a:xfrm>
            <a:off x="2606040" y="294106"/>
            <a:ext cx="6979920" cy="584775"/>
          </a:xfrm>
          <a:prstGeom prst="rect">
            <a:avLst/>
          </a:prstGeom>
          <a:noFill/>
        </p:spPr>
        <p:txBody>
          <a:bodyPr wrap="square" rtlCol="0">
            <a:spAutoFit/>
          </a:bodyPr>
          <a:lstStyle/>
          <a:p>
            <a:pPr algn="ctr"/>
            <a:r>
              <a:rPr lang="pt-BR" sz="3200" b="1" dirty="0" smtClean="0">
                <a:solidFill>
                  <a:schemeClr val="bg1"/>
                </a:solidFill>
              </a:rPr>
              <a:t>Preparar a Apresentação do PowerPoint</a:t>
            </a:r>
            <a:endParaRPr lang="pt-BR" sz="3200" b="1" dirty="0">
              <a:solidFill>
                <a:schemeClr val="bg1"/>
              </a:solidFill>
            </a:endParaRPr>
          </a:p>
        </p:txBody>
      </p:sp>
      <p:sp>
        <p:nvSpPr>
          <p:cNvPr id="12" name="Rectangle 11">
            <a:extLst>
              <a:ext uri="{FF2B5EF4-FFF2-40B4-BE49-F238E27FC236}">
                <a16:creationId xmlns:a16="http://schemas.microsoft.com/office/drawing/2014/main" xmlns="" id="{F13677AE-C9C9-B847-8408-00ED0B8AD7C3}"/>
              </a:ext>
            </a:extLst>
          </p:cNvPr>
          <p:cNvSpPr/>
          <p:nvPr/>
        </p:nvSpPr>
        <p:spPr>
          <a:xfrm>
            <a:off x="323617" y="1247462"/>
            <a:ext cx="11361877" cy="1200329"/>
          </a:xfrm>
          <a:prstGeom prst="rect">
            <a:avLst/>
          </a:prstGeom>
        </p:spPr>
        <p:txBody>
          <a:bodyPr wrap="square">
            <a:spAutoFit/>
          </a:bodyPr>
          <a:lstStyle/>
          <a:p>
            <a:pPr algn="thaiDist">
              <a:lnSpc>
                <a:spcPct val="120000"/>
              </a:lnSpc>
              <a:buClr>
                <a:srgbClr val="3AC69D"/>
              </a:buClr>
              <a:buSzPct val="150000"/>
            </a:pPr>
            <a:r>
              <a:rPr lang="pt-BR" sz="2000" dirty="0" smtClean="0"/>
              <a:t>Quando estiver pronto para apresentar as aulas à sua turma, clique em</a:t>
            </a:r>
            <a:r>
              <a:rPr lang="pt-BR" sz="2000" b="1" dirty="0" smtClean="0"/>
              <a:t> Apresentação de Slides</a:t>
            </a:r>
            <a:r>
              <a:rPr lang="pt-BR" sz="2000" dirty="0" smtClean="0"/>
              <a:t> na barra de menus superior e selecione</a:t>
            </a:r>
            <a:r>
              <a:rPr lang="pt-BR" sz="2000" b="1" dirty="0" smtClean="0"/>
              <a:t> Modo de Exibição do Apresentador.</a:t>
            </a:r>
            <a:r>
              <a:rPr lang="pt-BR" sz="2000" dirty="0" smtClean="0"/>
              <a:t> No modo de exibição do Apresentador, você pode ver suas anotações enquanto o público vê apenas seus slides</a:t>
            </a:r>
            <a:r>
              <a:rPr lang="pt-BR" sz="2000" dirty="0" smtClean="0">
                <a:solidFill>
                  <a:srgbClr val="262626"/>
                </a:solidFill>
              </a:rPr>
              <a:t>.</a:t>
            </a:r>
            <a:endParaRPr lang="pt-BR" sz="2000" b="1" dirty="0">
              <a:solidFill>
                <a:srgbClr val="262626"/>
              </a:solidFill>
            </a:endParaRPr>
          </a:p>
        </p:txBody>
      </p:sp>
      <p:sp>
        <p:nvSpPr>
          <p:cNvPr id="13" name="Rectangle 12">
            <a:extLst>
              <a:ext uri="{FF2B5EF4-FFF2-40B4-BE49-F238E27FC236}">
                <a16:creationId xmlns:a16="http://schemas.microsoft.com/office/drawing/2014/main" xmlns="" id="{5C2A69C5-08AB-AB4C-9CAB-15E14B203C91}"/>
              </a:ext>
            </a:extLst>
          </p:cNvPr>
          <p:cNvSpPr/>
          <p:nvPr/>
        </p:nvSpPr>
        <p:spPr>
          <a:xfrm>
            <a:off x="323616" y="3978315"/>
            <a:ext cx="6092681" cy="2308324"/>
          </a:xfrm>
          <a:prstGeom prst="rect">
            <a:avLst/>
          </a:prstGeom>
        </p:spPr>
        <p:txBody>
          <a:bodyPr wrap="square">
            <a:spAutoFit/>
          </a:bodyPr>
          <a:lstStyle/>
          <a:p>
            <a:pPr algn="thaiDist">
              <a:lnSpc>
                <a:spcPct val="120000"/>
              </a:lnSpc>
              <a:buClr>
                <a:srgbClr val="3AC69D"/>
              </a:buClr>
              <a:buSzPct val="150000"/>
            </a:pPr>
            <a:r>
              <a:rPr lang="pt-BR" sz="2000" dirty="0" smtClean="0">
                <a:solidFill>
                  <a:srgbClr val="262626"/>
                </a:solidFill>
              </a:rPr>
              <a:t>As anotações aparecem em um painel à direita. O texto deve aparecer automaticamente e uma barra de rolagem vertical será exibida, se necessário. Você também pode alterar o tamanho do texto no painel Anotações usando os dois botões no canto inferior esquerdo do painel Anotações. </a:t>
            </a:r>
            <a:endParaRPr lang="pt-BR" sz="2000" b="1" dirty="0">
              <a:solidFill>
                <a:srgbClr val="262626"/>
              </a:solidFill>
            </a:endParaRPr>
          </a:p>
        </p:txBody>
      </p:sp>
    </p:spTree>
    <p:extLst>
      <p:ext uri="{BB962C8B-B14F-4D97-AF65-F5344CB8AC3E}">
        <p14:creationId xmlns:p14="http://schemas.microsoft.com/office/powerpoint/2010/main" val="2458967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6" descr="A picture containing text, peopl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60" name="Google Shape;160;p6"/>
          <p:cNvSpPr/>
          <p:nvPr/>
        </p:nvSpPr>
        <p:spPr>
          <a:xfrm>
            <a:off x="491319" y="313974"/>
            <a:ext cx="4926842"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pt-BR" sz="1800" b="0" i="0" u="none" strike="noStrike" cap="none" dirty="0">
              <a:solidFill>
                <a:schemeClr val="lt1"/>
              </a:solidFill>
              <a:latin typeface="Calibri"/>
              <a:ea typeface="Calibri"/>
              <a:cs typeface="Calibri"/>
              <a:sym typeface="Calibri"/>
            </a:endParaRPr>
          </a:p>
        </p:txBody>
      </p:sp>
      <p:sp>
        <p:nvSpPr>
          <p:cNvPr id="161" name="Google Shape;161;p6"/>
          <p:cNvSpPr/>
          <p:nvPr/>
        </p:nvSpPr>
        <p:spPr>
          <a:xfrm>
            <a:off x="6773841" y="313974"/>
            <a:ext cx="4926839" cy="73532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pt-BR" sz="1800" b="0" i="0" u="none" strike="noStrike" cap="none" dirty="0">
              <a:solidFill>
                <a:schemeClr val="lt1"/>
              </a:solidFill>
              <a:latin typeface="Calibri"/>
              <a:ea typeface="Calibri"/>
              <a:cs typeface="Calibri"/>
              <a:sym typeface="Calibri"/>
            </a:endParaRPr>
          </a:p>
        </p:txBody>
      </p:sp>
      <p:sp>
        <p:nvSpPr>
          <p:cNvPr id="162" name="Google Shape;162;p6"/>
          <p:cNvSpPr txBox="1"/>
          <p:nvPr/>
        </p:nvSpPr>
        <p:spPr>
          <a:xfrm>
            <a:off x="491319" y="327691"/>
            <a:ext cx="4926842" cy="707846"/>
          </a:xfrm>
          <a:prstGeom prst="rect">
            <a:avLst/>
          </a:prstGeom>
          <a:noFill/>
          <a:ln>
            <a:noFill/>
          </a:ln>
        </p:spPr>
        <p:txBody>
          <a:bodyPr spcFirstLastPara="1" wrap="square" lIns="91425" tIns="45700" rIns="91425" bIns="45700" anchor="t" anchorCtr="0">
            <a:spAutoFit/>
          </a:bodyPr>
          <a:lstStyle/>
          <a:p>
            <a:pPr lvl="0" algn="ctr"/>
            <a:r>
              <a:rPr lang="pt-BR" sz="4000" b="1" dirty="0" smtClean="0">
                <a:solidFill>
                  <a:schemeClr val="lt1"/>
                </a:solidFill>
                <a:ea typeface="Calibri"/>
                <a:cs typeface="Calibri"/>
                <a:sym typeface="Calibri"/>
              </a:rPr>
              <a:t>Economia Linear</a:t>
            </a:r>
            <a:endParaRPr lang="pt-BR" dirty="0"/>
          </a:p>
        </p:txBody>
      </p:sp>
      <p:sp>
        <p:nvSpPr>
          <p:cNvPr id="163" name="Google Shape;163;p6"/>
          <p:cNvSpPr txBox="1"/>
          <p:nvPr/>
        </p:nvSpPr>
        <p:spPr>
          <a:xfrm>
            <a:off x="6773842" y="327691"/>
            <a:ext cx="4926838" cy="707846"/>
          </a:xfrm>
          <a:prstGeom prst="rect">
            <a:avLst/>
          </a:prstGeom>
          <a:noFill/>
          <a:ln>
            <a:noFill/>
          </a:ln>
        </p:spPr>
        <p:txBody>
          <a:bodyPr spcFirstLastPara="1" wrap="square" lIns="91425" tIns="45700" rIns="91425" bIns="45700" anchor="t" anchorCtr="0">
            <a:spAutoFit/>
          </a:bodyPr>
          <a:lstStyle/>
          <a:p>
            <a:pPr lvl="0" algn="ctr"/>
            <a:r>
              <a:rPr lang="pt-BR" sz="4000" b="1" dirty="0" smtClean="0">
                <a:solidFill>
                  <a:schemeClr val="lt1"/>
                </a:solidFill>
                <a:ea typeface="Calibri"/>
                <a:cs typeface="Calibri"/>
                <a:sym typeface="Calibri"/>
              </a:rPr>
              <a:t>Economia Circular</a:t>
            </a:r>
            <a:endParaRPr lang="pt-BR" dirty="0"/>
          </a:p>
        </p:txBody>
      </p:sp>
      <p:cxnSp>
        <p:nvCxnSpPr>
          <p:cNvPr id="164" name="Google Shape;164;p6"/>
          <p:cNvCxnSpPr/>
          <p:nvPr/>
        </p:nvCxnSpPr>
        <p:spPr>
          <a:xfrm>
            <a:off x="6063726" y="1297021"/>
            <a:ext cx="0" cy="4528539"/>
          </a:xfrm>
          <a:prstGeom prst="straightConnector1">
            <a:avLst/>
          </a:prstGeom>
          <a:noFill/>
          <a:ln w="34925" cap="flat" cmpd="sng">
            <a:solidFill>
              <a:srgbClr val="262626"/>
            </a:solidFill>
            <a:prstDash val="dot"/>
            <a:miter lim="800000"/>
            <a:headEnd type="none" w="sm" len="sm"/>
            <a:tailEnd type="none" w="sm" len="sm"/>
          </a:ln>
        </p:spPr>
      </p:cxnSp>
      <p:sp>
        <p:nvSpPr>
          <p:cNvPr id="165" name="Google Shape;165;p6"/>
          <p:cNvSpPr txBox="1"/>
          <p:nvPr/>
        </p:nvSpPr>
        <p:spPr>
          <a:xfrm>
            <a:off x="5324874" y="341408"/>
            <a:ext cx="1548778"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BR" sz="4000" b="1" i="0" u="none" strike="noStrike" cap="none" dirty="0" smtClean="0">
                <a:solidFill>
                  <a:schemeClr val="dk1"/>
                </a:solidFill>
                <a:latin typeface="Calibri"/>
                <a:ea typeface="Calibri"/>
                <a:cs typeface="Calibri"/>
                <a:sym typeface="Calibri"/>
              </a:rPr>
              <a:t>VS</a:t>
            </a:r>
            <a:endParaRPr lang="pt-BR" dirty="0"/>
          </a:p>
        </p:txBody>
      </p:sp>
      <p:sp>
        <p:nvSpPr>
          <p:cNvPr id="2" name="Slide Number Placeholder 1">
            <a:extLst>
              <a:ext uri="{FF2B5EF4-FFF2-40B4-BE49-F238E27FC236}">
                <a16:creationId xmlns:a16="http://schemas.microsoft.com/office/drawing/2014/main" xmlns="" id="{F669D08C-66E5-29FE-0516-CB21AE658A9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t-BR" smtClean="0"/>
              <a:t>6</a:t>
            </a:fld>
            <a:endParaRPr lang="pt-BR" dirty="0"/>
          </a:p>
        </p:txBody>
      </p:sp>
      <p:grpSp>
        <p:nvGrpSpPr>
          <p:cNvPr id="4" name="Grupo 3"/>
          <p:cNvGrpSpPr/>
          <p:nvPr/>
        </p:nvGrpSpPr>
        <p:grpSpPr>
          <a:xfrm>
            <a:off x="653527" y="1510638"/>
            <a:ext cx="4438650" cy="4000500"/>
            <a:chOff x="6511216" y="1470067"/>
            <a:chExt cx="4438650" cy="4000500"/>
          </a:xfrm>
        </p:grpSpPr>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1216" y="1470067"/>
              <a:ext cx="4438650" cy="400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CaixaDeTexto 15"/>
            <p:cNvSpPr txBox="1"/>
            <p:nvPr/>
          </p:nvSpPr>
          <p:spPr>
            <a:xfrm>
              <a:off x="6594143" y="2060813"/>
              <a:ext cx="1276119" cy="3262432"/>
            </a:xfrm>
            <a:prstGeom prst="rect">
              <a:avLst/>
            </a:prstGeom>
            <a:noFill/>
          </p:spPr>
          <p:txBody>
            <a:bodyPr wrap="none" rtlCol="0">
              <a:spAutoFit/>
            </a:bodyPr>
            <a:lstStyle/>
            <a:p>
              <a:pPr algn="ctr"/>
              <a:r>
                <a:rPr lang="pt-BR" sz="2000" b="1" dirty="0" smtClean="0">
                  <a:solidFill>
                    <a:schemeClr val="bg1"/>
                  </a:solidFill>
                </a:rPr>
                <a:t>PEGAR</a:t>
              </a:r>
            </a:p>
            <a:p>
              <a:pPr algn="ctr"/>
              <a:endParaRPr lang="pt-BR" sz="2000" b="1" dirty="0" smtClean="0">
                <a:solidFill>
                  <a:schemeClr val="bg1"/>
                </a:solidFill>
              </a:endParaRPr>
            </a:p>
            <a:p>
              <a:pPr algn="ctr"/>
              <a:endParaRPr lang="pt-BR" sz="2000" b="1" dirty="0">
                <a:solidFill>
                  <a:schemeClr val="bg1"/>
                </a:solidFill>
              </a:endParaRPr>
            </a:p>
            <a:p>
              <a:pPr algn="ctr"/>
              <a:endParaRPr lang="pt-BR" sz="2800" b="1" dirty="0" smtClean="0">
                <a:solidFill>
                  <a:schemeClr val="bg1"/>
                </a:solidFill>
              </a:endParaRPr>
            </a:p>
            <a:p>
              <a:pPr algn="ctr"/>
              <a:r>
                <a:rPr lang="pt-BR" sz="2000" b="1" dirty="0" smtClean="0">
                  <a:solidFill>
                    <a:schemeClr val="bg1"/>
                  </a:solidFill>
                </a:rPr>
                <a:t>FAZER</a:t>
              </a:r>
            </a:p>
            <a:p>
              <a:pPr algn="ctr"/>
              <a:endParaRPr lang="pt-BR" sz="2000" b="1" dirty="0" smtClean="0">
                <a:solidFill>
                  <a:schemeClr val="bg1"/>
                </a:solidFill>
              </a:endParaRPr>
            </a:p>
            <a:p>
              <a:pPr algn="ctr"/>
              <a:endParaRPr lang="pt-BR" sz="2000" b="1" dirty="0">
                <a:solidFill>
                  <a:schemeClr val="bg1"/>
                </a:solidFill>
              </a:endParaRPr>
            </a:p>
            <a:p>
              <a:pPr algn="ctr"/>
              <a:endParaRPr lang="pt-BR" sz="2000" b="1" dirty="0" smtClean="0">
                <a:solidFill>
                  <a:schemeClr val="bg1"/>
                </a:solidFill>
              </a:endParaRPr>
            </a:p>
            <a:p>
              <a:pPr algn="ctr"/>
              <a:endParaRPr lang="pt-BR" sz="1100" b="1" dirty="0">
                <a:solidFill>
                  <a:schemeClr val="bg1"/>
                </a:solidFill>
              </a:endParaRPr>
            </a:p>
            <a:p>
              <a:pPr algn="ctr"/>
              <a:r>
                <a:rPr lang="pt-BR" sz="2000" b="1" dirty="0" smtClean="0">
                  <a:solidFill>
                    <a:schemeClr val="bg1"/>
                  </a:solidFill>
                </a:rPr>
                <a:t>DESCARTE</a:t>
              </a:r>
            </a:p>
          </p:txBody>
        </p:sp>
      </p:grpSp>
      <p:grpSp>
        <p:nvGrpSpPr>
          <p:cNvPr id="6" name="Grupo 5"/>
          <p:cNvGrpSpPr/>
          <p:nvPr/>
        </p:nvGrpSpPr>
        <p:grpSpPr>
          <a:xfrm>
            <a:off x="6996484" y="1399968"/>
            <a:ext cx="4362450" cy="4419600"/>
            <a:chOff x="491319" y="1510638"/>
            <a:chExt cx="4362450" cy="4419600"/>
          </a:xfrm>
        </p:grpSpPr>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319" y="1510638"/>
              <a:ext cx="436245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CaixaDeTexto 19"/>
            <p:cNvSpPr txBox="1"/>
            <p:nvPr/>
          </p:nvSpPr>
          <p:spPr>
            <a:xfrm rot="19939255">
              <a:off x="1300538" y="2212111"/>
              <a:ext cx="1094980" cy="369332"/>
            </a:xfrm>
            <a:prstGeom prst="rect">
              <a:avLst/>
            </a:prstGeom>
            <a:noFill/>
          </p:spPr>
          <p:txBody>
            <a:bodyPr wrap="none" rtlCol="0">
              <a:spAutoFit/>
            </a:bodyPr>
            <a:lstStyle/>
            <a:p>
              <a:r>
                <a:rPr lang="pt-BR" b="1" dirty="0" smtClean="0">
                  <a:solidFill>
                    <a:schemeClr val="bg1"/>
                  </a:solidFill>
                </a:rPr>
                <a:t>RECICLAR</a:t>
              </a:r>
            </a:p>
          </p:txBody>
        </p:sp>
        <p:sp>
          <p:nvSpPr>
            <p:cNvPr id="21" name="CaixaDeTexto 20"/>
            <p:cNvSpPr txBox="1"/>
            <p:nvPr/>
          </p:nvSpPr>
          <p:spPr>
            <a:xfrm rot="1675433">
              <a:off x="1685355" y="5089422"/>
              <a:ext cx="599844" cy="369332"/>
            </a:xfrm>
            <a:prstGeom prst="rect">
              <a:avLst/>
            </a:prstGeom>
            <a:noFill/>
          </p:spPr>
          <p:txBody>
            <a:bodyPr wrap="none" rtlCol="0">
              <a:spAutoFit/>
            </a:bodyPr>
            <a:lstStyle/>
            <a:p>
              <a:r>
                <a:rPr lang="pt-BR" b="1" dirty="0" smtClean="0">
                  <a:solidFill>
                    <a:schemeClr val="bg1"/>
                  </a:solidFill>
                </a:rPr>
                <a:t>USO</a:t>
              </a:r>
              <a:endParaRPr lang="pt-BR" b="1" dirty="0">
                <a:solidFill>
                  <a:schemeClr val="bg1"/>
                </a:solidFill>
              </a:endParaRPr>
            </a:p>
          </p:txBody>
        </p:sp>
        <p:sp>
          <p:nvSpPr>
            <p:cNvPr id="3" name="CaixaDeTexto 2"/>
            <p:cNvSpPr txBox="1"/>
            <p:nvPr/>
          </p:nvSpPr>
          <p:spPr>
            <a:xfrm rot="4513025">
              <a:off x="3916906" y="3285278"/>
              <a:ext cx="769506" cy="369332"/>
            </a:xfrm>
            <a:prstGeom prst="rect">
              <a:avLst/>
            </a:prstGeom>
            <a:noFill/>
          </p:spPr>
          <p:txBody>
            <a:bodyPr wrap="none" rtlCol="0">
              <a:spAutoFit/>
            </a:bodyPr>
            <a:lstStyle/>
            <a:p>
              <a:r>
                <a:rPr lang="pt-BR" b="1" dirty="0" smtClean="0">
                  <a:solidFill>
                    <a:schemeClr val="bg1"/>
                  </a:solidFill>
                </a:rPr>
                <a:t>FAZER</a:t>
              </a: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p10" descr="A picture containing text, peopl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grpSp>
        <p:nvGrpSpPr>
          <p:cNvPr id="2" name="Group 1">
            <a:extLst>
              <a:ext uri="{FF2B5EF4-FFF2-40B4-BE49-F238E27FC236}">
                <a16:creationId xmlns:a16="http://schemas.microsoft.com/office/drawing/2014/main" xmlns="" id="{A954F9F8-B533-CE4C-A787-F714FC37478A}"/>
              </a:ext>
            </a:extLst>
          </p:cNvPr>
          <p:cNvGrpSpPr/>
          <p:nvPr/>
        </p:nvGrpSpPr>
        <p:grpSpPr>
          <a:xfrm>
            <a:off x="1348217" y="392771"/>
            <a:ext cx="9495565" cy="915193"/>
            <a:chOff x="1348217" y="463109"/>
            <a:chExt cx="9495565" cy="915193"/>
          </a:xfrm>
        </p:grpSpPr>
        <p:sp>
          <p:nvSpPr>
            <p:cNvPr id="203" name="Google Shape;203;p10"/>
            <p:cNvSpPr/>
            <p:nvPr/>
          </p:nvSpPr>
          <p:spPr>
            <a:xfrm>
              <a:off x="1348217" y="642982"/>
              <a:ext cx="9495565"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pt-BR" sz="1800" b="0" i="0" u="none" strike="noStrike" cap="none" dirty="0">
                <a:solidFill>
                  <a:schemeClr val="lt1"/>
                </a:solidFill>
                <a:latin typeface="Calibri"/>
                <a:ea typeface="Calibri"/>
                <a:cs typeface="Calibri"/>
                <a:sym typeface="Calibri"/>
              </a:endParaRPr>
            </a:p>
          </p:txBody>
        </p:sp>
        <p:sp>
          <p:nvSpPr>
            <p:cNvPr id="204" name="Google Shape;204;p10"/>
            <p:cNvSpPr/>
            <p:nvPr/>
          </p:nvSpPr>
          <p:spPr>
            <a:xfrm>
              <a:off x="1348217" y="463109"/>
              <a:ext cx="9495565" cy="73532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pt-BR" sz="1800" b="0" i="0" u="none" strike="noStrike" cap="none" dirty="0">
                <a:solidFill>
                  <a:schemeClr val="lt1"/>
                </a:solidFill>
                <a:latin typeface="Calibri"/>
                <a:ea typeface="Calibri"/>
                <a:cs typeface="Calibri"/>
                <a:sym typeface="Calibri"/>
              </a:endParaRPr>
            </a:p>
          </p:txBody>
        </p:sp>
      </p:grpSp>
      <p:sp>
        <p:nvSpPr>
          <p:cNvPr id="205" name="Google Shape;205;p10"/>
          <p:cNvSpPr txBox="1"/>
          <p:nvPr/>
        </p:nvSpPr>
        <p:spPr>
          <a:xfrm>
            <a:off x="1348217" y="519831"/>
            <a:ext cx="9495565" cy="646331"/>
          </a:xfrm>
          <a:prstGeom prst="rect">
            <a:avLst/>
          </a:prstGeom>
          <a:noFill/>
          <a:ln>
            <a:noFill/>
          </a:ln>
        </p:spPr>
        <p:txBody>
          <a:bodyPr spcFirstLastPara="1" wrap="square" lIns="91425" tIns="45700" rIns="91425" bIns="45700" anchor="t" anchorCtr="0">
            <a:spAutoFit/>
          </a:bodyPr>
          <a:lstStyle/>
          <a:p>
            <a:pPr lvl="0" algn="ctr"/>
            <a:r>
              <a:rPr lang="pt-BR" sz="3600" b="1" dirty="0" smtClean="0">
                <a:solidFill>
                  <a:schemeClr val="lt1"/>
                </a:solidFill>
                <a:ea typeface="Calibri"/>
                <a:cs typeface="Calibri"/>
                <a:sym typeface="Calibri"/>
              </a:rPr>
              <a:t>Mapeamento do Ciclo de Vida</a:t>
            </a:r>
            <a:endParaRPr lang="pt-BR" dirty="0"/>
          </a:p>
        </p:txBody>
      </p:sp>
      <p:pic>
        <p:nvPicPr>
          <p:cNvPr id="206" name="Google Shape;206;p10" descr="Graphical user interface, application&#10;&#10;Description automatically generated"/>
          <p:cNvPicPr preferRelativeResize="0"/>
          <p:nvPr/>
        </p:nvPicPr>
        <p:blipFill rotWithShape="1">
          <a:blip r:embed="rId4">
            <a:alphaModFix/>
          </a:blip>
          <a:srcRect b="40"/>
          <a:stretch/>
        </p:blipFill>
        <p:spPr>
          <a:xfrm>
            <a:off x="432619" y="3501378"/>
            <a:ext cx="11562735" cy="1118974"/>
          </a:xfrm>
          <a:prstGeom prst="rect">
            <a:avLst/>
          </a:prstGeom>
          <a:noFill/>
          <a:ln>
            <a:noFill/>
          </a:ln>
        </p:spPr>
      </p:pic>
      <p:sp>
        <p:nvSpPr>
          <p:cNvPr id="3" name="Slide Number Placeholder 2">
            <a:extLst>
              <a:ext uri="{FF2B5EF4-FFF2-40B4-BE49-F238E27FC236}">
                <a16:creationId xmlns:a16="http://schemas.microsoft.com/office/drawing/2014/main" xmlns="" id="{DAE62CB5-79D2-C7A2-FBAA-DE6EE585EB80}"/>
              </a:ext>
            </a:extLst>
          </p:cNvPr>
          <p:cNvSpPr>
            <a:spLocks noGrp="1"/>
          </p:cNvSpPr>
          <p:nvPr>
            <p:ph type="sldNum" sz="quarter" idx="12"/>
          </p:nvPr>
        </p:nvSpPr>
        <p:spPr/>
        <p:txBody>
          <a:bodyPr/>
          <a:lstStyle/>
          <a:p>
            <a:fld id="{A49FEDE7-8061-9B4D-88A1-7EA83A94C31B}" type="slidenum">
              <a:rPr lang="pt-BR" smtClean="0"/>
              <a:t>7</a:t>
            </a:fld>
            <a:endParaRPr lang="pt-BR" dirty="0"/>
          </a:p>
        </p:txBody>
      </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9618" y="2631204"/>
            <a:ext cx="10668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CaixaDeTexto 29"/>
          <p:cNvSpPr txBox="1"/>
          <p:nvPr/>
        </p:nvSpPr>
        <p:spPr>
          <a:xfrm>
            <a:off x="1194309" y="4085396"/>
            <a:ext cx="10419936" cy="477054"/>
          </a:xfrm>
          <a:prstGeom prst="rect">
            <a:avLst/>
          </a:prstGeom>
          <a:noFill/>
        </p:spPr>
        <p:txBody>
          <a:bodyPr wrap="square" rtlCol="0">
            <a:spAutoFit/>
          </a:bodyPr>
          <a:lstStyle/>
          <a:p>
            <a:r>
              <a:rPr lang="pt-BR" sz="2500" b="1" dirty="0" smtClean="0">
                <a:solidFill>
                  <a:schemeClr val="bg1"/>
                </a:solidFill>
              </a:rPr>
              <a:t>  </a:t>
            </a:r>
            <a:r>
              <a:rPr lang="pt-BR" sz="2400" b="1" dirty="0" smtClean="0">
                <a:solidFill>
                  <a:schemeClr val="bg1"/>
                </a:solidFill>
              </a:rPr>
              <a:t>1. Extração        2. Produção       3. Distribuição          4. Uso                5. Descarte</a:t>
            </a:r>
            <a:endParaRPr lang="pt-BR" sz="2400" b="1" dirty="0">
              <a:solidFill>
                <a:schemeClr val="bg1"/>
              </a:solidFill>
            </a:endParaRPr>
          </a:p>
        </p:txBody>
      </p:sp>
      <p:grpSp>
        <p:nvGrpSpPr>
          <p:cNvPr id="4" name="Grupo 3"/>
          <p:cNvGrpSpPr/>
          <p:nvPr/>
        </p:nvGrpSpPr>
        <p:grpSpPr>
          <a:xfrm>
            <a:off x="1931996" y="1355464"/>
            <a:ext cx="9236883" cy="4653313"/>
            <a:chOff x="1931996" y="1355464"/>
            <a:chExt cx="9236883" cy="4653313"/>
          </a:xfrm>
        </p:grpSpPr>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1996" y="1355464"/>
              <a:ext cx="8328005" cy="21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CaixaDeTexto 40"/>
            <p:cNvSpPr txBox="1"/>
            <p:nvPr/>
          </p:nvSpPr>
          <p:spPr>
            <a:xfrm>
              <a:off x="5422332" y="2368903"/>
              <a:ext cx="2091534" cy="400110"/>
            </a:xfrm>
            <a:prstGeom prst="rect">
              <a:avLst/>
            </a:prstGeom>
            <a:noFill/>
          </p:spPr>
          <p:txBody>
            <a:bodyPr wrap="none" rtlCol="0">
              <a:spAutoFit/>
            </a:bodyPr>
            <a:lstStyle/>
            <a:p>
              <a:pPr algn="r"/>
              <a:r>
                <a:rPr lang="pt-BR" sz="2000" b="1" dirty="0" smtClean="0">
                  <a:solidFill>
                    <a:srgbClr val="29C7F7"/>
                  </a:solidFill>
                </a:rPr>
                <a:t>Remanufacturado</a:t>
              </a:r>
              <a:endParaRPr lang="pt-BR" sz="2000" b="1" dirty="0">
                <a:solidFill>
                  <a:srgbClr val="29C7F7"/>
                </a:solidFill>
              </a:endParaRPr>
            </a:p>
          </p:txBody>
        </p:sp>
        <p:sp>
          <p:nvSpPr>
            <p:cNvPr id="37" name="CaixaDeTexto 36"/>
            <p:cNvSpPr txBox="1"/>
            <p:nvPr/>
          </p:nvSpPr>
          <p:spPr>
            <a:xfrm>
              <a:off x="3721884" y="2167563"/>
              <a:ext cx="1012841" cy="400110"/>
            </a:xfrm>
            <a:prstGeom prst="rect">
              <a:avLst/>
            </a:prstGeom>
            <a:noFill/>
          </p:spPr>
          <p:txBody>
            <a:bodyPr wrap="none" rtlCol="0">
              <a:spAutoFit/>
            </a:bodyPr>
            <a:lstStyle/>
            <a:p>
              <a:r>
                <a:rPr lang="pt-BR" sz="2000" b="1" dirty="0" smtClean="0">
                  <a:solidFill>
                    <a:srgbClr val="FEC92A"/>
                  </a:solidFill>
                </a:rPr>
                <a:t>Reciclar</a:t>
              </a:r>
              <a:endParaRPr lang="pt-BR" b="1" dirty="0">
                <a:solidFill>
                  <a:srgbClr val="4ABE98"/>
                </a:solidFill>
              </a:endParaRPr>
            </a:p>
          </p:txBody>
        </p:sp>
        <p:sp>
          <p:nvSpPr>
            <p:cNvPr id="44" name="CaixaDeTexto 43"/>
            <p:cNvSpPr txBox="1"/>
            <p:nvPr/>
          </p:nvSpPr>
          <p:spPr>
            <a:xfrm>
              <a:off x="8001095" y="2663379"/>
              <a:ext cx="1243610" cy="400110"/>
            </a:xfrm>
            <a:prstGeom prst="rect">
              <a:avLst/>
            </a:prstGeom>
            <a:noFill/>
          </p:spPr>
          <p:txBody>
            <a:bodyPr wrap="none" rtlCol="0">
              <a:spAutoFit/>
            </a:bodyPr>
            <a:lstStyle/>
            <a:p>
              <a:r>
                <a:rPr lang="pt-BR" sz="2000" b="1" dirty="0" smtClean="0">
                  <a:solidFill>
                    <a:schemeClr val="tx1">
                      <a:lumMod val="75000"/>
                      <a:lumOff val="25000"/>
                    </a:schemeClr>
                  </a:solidFill>
                </a:rPr>
                <a:t>Reutilizar </a:t>
              </a:r>
              <a:endParaRPr lang="pt-BR" sz="2000" b="1" dirty="0">
                <a:solidFill>
                  <a:schemeClr val="tx1">
                    <a:lumMod val="75000"/>
                    <a:lumOff val="25000"/>
                  </a:schemeClr>
                </a:solidFill>
              </a:endParaRPr>
            </a:p>
          </p:txBody>
        </p:sp>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06760" y="4595059"/>
              <a:ext cx="4770418" cy="5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CaixaDeTexto 31"/>
            <p:cNvSpPr txBox="1"/>
            <p:nvPr/>
          </p:nvSpPr>
          <p:spPr>
            <a:xfrm>
              <a:off x="10014396" y="5089108"/>
              <a:ext cx="1154483" cy="369332"/>
            </a:xfrm>
            <a:prstGeom prst="rect">
              <a:avLst/>
            </a:prstGeom>
            <a:noFill/>
          </p:spPr>
          <p:txBody>
            <a:bodyPr wrap="none" rtlCol="0">
              <a:spAutoFit/>
            </a:bodyPr>
            <a:lstStyle/>
            <a:p>
              <a:r>
                <a:rPr lang="pt-BR" b="1" dirty="0" smtClean="0">
                  <a:solidFill>
                    <a:schemeClr val="tx1">
                      <a:lumMod val="75000"/>
                      <a:lumOff val="25000"/>
                    </a:schemeClr>
                  </a:solidFill>
                </a:rPr>
                <a:t>Composto</a:t>
              </a:r>
              <a:endParaRPr lang="pt-BR" sz="2000" b="1" dirty="0">
                <a:solidFill>
                  <a:schemeClr val="tx1">
                    <a:lumMod val="75000"/>
                    <a:lumOff val="25000"/>
                  </a:schemeClr>
                </a:solidFill>
              </a:endParaRPr>
            </a:p>
          </p:txBody>
        </p:sp>
        <p:sp>
          <p:nvSpPr>
            <p:cNvPr id="31" name="CaixaDeTexto 30"/>
            <p:cNvSpPr txBox="1"/>
            <p:nvPr/>
          </p:nvSpPr>
          <p:spPr>
            <a:xfrm>
              <a:off x="7800474" y="5085447"/>
              <a:ext cx="1417311" cy="923330"/>
            </a:xfrm>
            <a:prstGeom prst="rect">
              <a:avLst/>
            </a:prstGeom>
            <a:noFill/>
          </p:spPr>
          <p:txBody>
            <a:bodyPr wrap="none" rtlCol="0">
              <a:spAutoFit/>
            </a:bodyPr>
            <a:lstStyle/>
            <a:p>
              <a:r>
                <a:rPr lang="pt-BR" b="1" dirty="0" smtClean="0">
                  <a:solidFill>
                    <a:srgbClr val="008D8A"/>
                  </a:solidFill>
                </a:rPr>
                <a:t>Reparar </a:t>
              </a:r>
            </a:p>
            <a:p>
              <a:r>
                <a:rPr lang="pt-BR" b="1" dirty="0" smtClean="0">
                  <a:solidFill>
                    <a:srgbClr val="008D8A"/>
                  </a:solidFill>
                </a:rPr>
                <a:t>Reaproveitar</a:t>
              </a:r>
            </a:p>
            <a:p>
              <a:r>
                <a:rPr lang="pt-BR" b="1" dirty="0" smtClean="0">
                  <a:solidFill>
                    <a:srgbClr val="008D8A"/>
                  </a:solidFill>
                </a:rPr>
                <a:t>Reutilizar</a:t>
              </a:r>
              <a:endParaRPr lang="pt-BR" b="1" dirty="0">
                <a:solidFill>
                  <a:srgbClr val="008D8A"/>
                </a:solidFill>
              </a:endParaRPr>
            </a:p>
          </p:txBody>
        </p:sp>
        <p:sp>
          <p:nvSpPr>
            <p:cNvPr id="35" name="CaixaDeTexto 34"/>
            <p:cNvSpPr txBox="1"/>
            <p:nvPr/>
          </p:nvSpPr>
          <p:spPr>
            <a:xfrm>
              <a:off x="6213986" y="5104497"/>
              <a:ext cx="1027012" cy="646331"/>
            </a:xfrm>
            <a:prstGeom prst="rect">
              <a:avLst/>
            </a:prstGeom>
            <a:noFill/>
          </p:spPr>
          <p:txBody>
            <a:bodyPr wrap="none" rtlCol="0">
              <a:spAutoFit/>
            </a:bodyPr>
            <a:lstStyle/>
            <a:p>
              <a:r>
                <a:rPr lang="pt-BR" b="1" dirty="0" smtClean="0">
                  <a:solidFill>
                    <a:srgbClr val="4ABE98"/>
                  </a:solidFill>
                </a:rPr>
                <a:t>Recarga </a:t>
              </a:r>
            </a:p>
            <a:p>
              <a:r>
                <a:rPr lang="pt-BR" b="1" dirty="0" smtClean="0">
                  <a:solidFill>
                    <a:srgbClr val="4ABE98"/>
                  </a:solidFill>
                </a:rPr>
                <a:t>Retornar</a:t>
              </a:r>
              <a:endParaRPr lang="pt-BR" b="1" dirty="0">
                <a:solidFill>
                  <a:srgbClr val="4ABE98"/>
                </a:solidFill>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people&#10;&#10;Description automatically generated">
            <a:extLst>
              <a:ext uri="{FF2B5EF4-FFF2-40B4-BE49-F238E27FC236}">
                <a16:creationId xmlns:a16="http://schemas.microsoft.com/office/drawing/2014/main" xmlns="" id="{22832E7C-7327-5545-B860-F8D37FA81FD2}"/>
              </a:ext>
            </a:extLst>
          </p:cNvPr>
          <p:cNvPicPr>
            <a:picLocks noChangeAspect="1"/>
          </p:cNvPicPr>
          <p:nvPr/>
        </p:nvPicPr>
        <p:blipFill>
          <a:blip r:embed="rId3"/>
          <a:stretch>
            <a:fillRect/>
          </a:stretch>
        </p:blipFill>
        <p:spPr>
          <a:xfrm>
            <a:off x="0" y="0"/>
            <a:ext cx="12192000" cy="6858000"/>
          </a:xfrm>
          <a:prstGeom prst="rect">
            <a:avLst/>
          </a:prstGeom>
        </p:spPr>
      </p:pic>
      <p:pic>
        <p:nvPicPr>
          <p:cNvPr id="4" name="Picture 3" descr="Logo&#10;&#10;Description automatically generated">
            <a:extLst>
              <a:ext uri="{FF2B5EF4-FFF2-40B4-BE49-F238E27FC236}">
                <a16:creationId xmlns:a16="http://schemas.microsoft.com/office/drawing/2014/main" xmlns="" id="{FD3E70F0-D052-5A40-9AF0-63C3B687FDBD}"/>
              </a:ext>
            </a:extLst>
          </p:cNvPr>
          <p:cNvPicPr>
            <a:picLocks noChangeAspect="1"/>
          </p:cNvPicPr>
          <p:nvPr/>
        </p:nvPicPr>
        <p:blipFill>
          <a:blip r:embed="rId4"/>
          <a:stretch>
            <a:fillRect/>
          </a:stretch>
        </p:blipFill>
        <p:spPr>
          <a:xfrm>
            <a:off x="1300752" y="518013"/>
            <a:ext cx="9715727" cy="5465096"/>
          </a:xfrm>
          <a:prstGeom prst="rect">
            <a:avLst/>
          </a:prstGeom>
        </p:spPr>
      </p:pic>
      <p:sp>
        <p:nvSpPr>
          <p:cNvPr id="13" name="Rounded Rectangle 12">
            <a:extLst>
              <a:ext uri="{FF2B5EF4-FFF2-40B4-BE49-F238E27FC236}">
                <a16:creationId xmlns:a16="http://schemas.microsoft.com/office/drawing/2014/main" xmlns="" id="{B3047212-D388-D547-A9E0-6C3ADA2B1DC8}"/>
              </a:ext>
            </a:extLst>
          </p:cNvPr>
          <p:cNvSpPr/>
          <p:nvPr/>
        </p:nvSpPr>
        <p:spPr>
          <a:xfrm>
            <a:off x="1327355" y="483407"/>
            <a:ext cx="9495565"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4" name="Rounded Rectangle 13">
            <a:extLst>
              <a:ext uri="{FF2B5EF4-FFF2-40B4-BE49-F238E27FC236}">
                <a16:creationId xmlns:a16="http://schemas.microsoft.com/office/drawing/2014/main" xmlns="" id="{ADFC350A-23A4-3F47-8FB4-584707C12239}"/>
              </a:ext>
            </a:extLst>
          </p:cNvPr>
          <p:cNvSpPr/>
          <p:nvPr/>
        </p:nvSpPr>
        <p:spPr>
          <a:xfrm>
            <a:off x="1327355" y="375251"/>
            <a:ext cx="9495565" cy="735320"/>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5" name="TextBox 14">
            <a:extLst>
              <a:ext uri="{FF2B5EF4-FFF2-40B4-BE49-F238E27FC236}">
                <a16:creationId xmlns:a16="http://schemas.microsoft.com/office/drawing/2014/main" xmlns="" id="{986DDCA8-68FD-E942-93CA-6D0EA6F42E90}"/>
              </a:ext>
            </a:extLst>
          </p:cNvPr>
          <p:cNvSpPr txBox="1"/>
          <p:nvPr/>
        </p:nvSpPr>
        <p:spPr>
          <a:xfrm>
            <a:off x="1416759" y="400535"/>
            <a:ext cx="9495565" cy="646331"/>
          </a:xfrm>
          <a:prstGeom prst="rect">
            <a:avLst/>
          </a:prstGeom>
          <a:noFill/>
        </p:spPr>
        <p:txBody>
          <a:bodyPr wrap="square" rtlCol="0">
            <a:spAutoFit/>
          </a:bodyPr>
          <a:lstStyle/>
          <a:p>
            <a:pPr algn="ctr"/>
            <a:r>
              <a:rPr lang="pt-BR" sz="3600" b="1" dirty="0" smtClean="0">
                <a:solidFill>
                  <a:schemeClr val="bg1"/>
                </a:solidFill>
              </a:rPr>
              <a:t>Cinco Modelos de Negócios de Circularidade</a:t>
            </a:r>
            <a:endParaRPr lang="pt-BR" sz="3600" b="1" dirty="0">
              <a:solidFill>
                <a:schemeClr val="bg1"/>
              </a:solidFill>
            </a:endParaRPr>
          </a:p>
        </p:txBody>
      </p:sp>
      <p:sp>
        <p:nvSpPr>
          <p:cNvPr id="11" name="TextBox 10">
            <a:extLst>
              <a:ext uri="{FF2B5EF4-FFF2-40B4-BE49-F238E27FC236}">
                <a16:creationId xmlns:a16="http://schemas.microsoft.com/office/drawing/2014/main" xmlns="" id="{C8906053-1C32-5C4C-BD37-D50AA5FAF8A5}"/>
              </a:ext>
            </a:extLst>
          </p:cNvPr>
          <p:cNvSpPr txBox="1"/>
          <p:nvPr/>
        </p:nvSpPr>
        <p:spPr>
          <a:xfrm>
            <a:off x="1799116" y="1638473"/>
            <a:ext cx="1901629" cy="622414"/>
          </a:xfrm>
          <a:prstGeom prst="rect">
            <a:avLst/>
          </a:prstGeom>
          <a:noFill/>
        </p:spPr>
        <p:txBody>
          <a:bodyPr wrap="square" rtlCol="0">
            <a:spAutoFit/>
          </a:bodyPr>
          <a:lstStyle/>
          <a:p>
            <a:pPr algn="ctr">
              <a:lnSpc>
                <a:spcPts val="2000"/>
              </a:lnSpc>
            </a:pPr>
            <a:r>
              <a:rPr lang="pt-BR" sz="2200" b="1" dirty="0" smtClean="0"/>
              <a:t>Suprimentos Circulares</a:t>
            </a:r>
            <a:endParaRPr lang="pt-BR" sz="2200" b="1" dirty="0"/>
          </a:p>
        </p:txBody>
      </p:sp>
      <p:sp>
        <p:nvSpPr>
          <p:cNvPr id="12" name="TextBox 11">
            <a:extLst>
              <a:ext uri="{FF2B5EF4-FFF2-40B4-BE49-F238E27FC236}">
                <a16:creationId xmlns:a16="http://schemas.microsoft.com/office/drawing/2014/main" xmlns="" id="{5E11BDB3-C350-DE44-8723-8C426A201718}"/>
              </a:ext>
            </a:extLst>
          </p:cNvPr>
          <p:cNvSpPr txBox="1"/>
          <p:nvPr/>
        </p:nvSpPr>
        <p:spPr>
          <a:xfrm>
            <a:off x="3525883" y="1624825"/>
            <a:ext cx="1901629" cy="622414"/>
          </a:xfrm>
          <a:prstGeom prst="rect">
            <a:avLst/>
          </a:prstGeom>
          <a:noFill/>
        </p:spPr>
        <p:txBody>
          <a:bodyPr wrap="square" rtlCol="0">
            <a:spAutoFit/>
          </a:bodyPr>
          <a:lstStyle/>
          <a:p>
            <a:pPr algn="ctr">
              <a:lnSpc>
                <a:spcPts val="2000"/>
              </a:lnSpc>
            </a:pPr>
            <a:r>
              <a:rPr lang="pt-BR" sz="2200" b="1" dirty="0" smtClean="0"/>
              <a:t>Recuperação de Recursos</a:t>
            </a:r>
            <a:endParaRPr lang="pt-BR" sz="2200" b="1" dirty="0"/>
          </a:p>
        </p:txBody>
      </p:sp>
      <p:sp>
        <p:nvSpPr>
          <p:cNvPr id="16" name="TextBox 15">
            <a:extLst>
              <a:ext uri="{FF2B5EF4-FFF2-40B4-BE49-F238E27FC236}">
                <a16:creationId xmlns:a16="http://schemas.microsoft.com/office/drawing/2014/main" xmlns="" id="{F304574B-A261-BE4F-95D6-C682FD92A54E}"/>
              </a:ext>
            </a:extLst>
          </p:cNvPr>
          <p:cNvSpPr txBox="1"/>
          <p:nvPr/>
        </p:nvSpPr>
        <p:spPr>
          <a:xfrm>
            <a:off x="5267482" y="1409072"/>
            <a:ext cx="1901629" cy="872162"/>
          </a:xfrm>
          <a:prstGeom prst="rect">
            <a:avLst/>
          </a:prstGeom>
          <a:noFill/>
        </p:spPr>
        <p:txBody>
          <a:bodyPr wrap="square" rtlCol="0">
            <a:spAutoFit/>
          </a:bodyPr>
          <a:lstStyle/>
          <a:p>
            <a:pPr algn="ctr">
              <a:lnSpc>
                <a:spcPts val="2000"/>
              </a:lnSpc>
            </a:pPr>
            <a:r>
              <a:rPr lang="pt-BR" sz="2200" b="1" dirty="0" smtClean="0"/>
              <a:t>Extensão da Vida útil do Produto</a:t>
            </a:r>
            <a:endParaRPr lang="pt-BR" sz="2200" b="1" dirty="0"/>
          </a:p>
        </p:txBody>
      </p:sp>
      <p:sp>
        <p:nvSpPr>
          <p:cNvPr id="17" name="TextBox 16">
            <a:extLst>
              <a:ext uri="{FF2B5EF4-FFF2-40B4-BE49-F238E27FC236}">
                <a16:creationId xmlns:a16="http://schemas.microsoft.com/office/drawing/2014/main" xmlns="" id="{0563B1E1-0E64-C94A-A8C0-EC86E77FB670}"/>
              </a:ext>
            </a:extLst>
          </p:cNvPr>
          <p:cNvSpPr txBox="1"/>
          <p:nvPr/>
        </p:nvSpPr>
        <p:spPr>
          <a:xfrm>
            <a:off x="6973242" y="1436368"/>
            <a:ext cx="1901629" cy="872162"/>
          </a:xfrm>
          <a:prstGeom prst="rect">
            <a:avLst/>
          </a:prstGeom>
          <a:noFill/>
        </p:spPr>
        <p:txBody>
          <a:bodyPr wrap="square" rtlCol="0">
            <a:spAutoFit/>
          </a:bodyPr>
          <a:lstStyle/>
          <a:p>
            <a:pPr algn="ctr">
              <a:lnSpc>
                <a:spcPts val="2000"/>
              </a:lnSpc>
            </a:pPr>
            <a:r>
              <a:rPr lang="pt-BR" sz="2200" b="1" dirty="0" smtClean="0"/>
              <a:t>Plataforma de Compartilha mento</a:t>
            </a:r>
            <a:endParaRPr lang="pt-BR" sz="2200" b="1" dirty="0"/>
          </a:p>
        </p:txBody>
      </p:sp>
      <p:sp>
        <p:nvSpPr>
          <p:cNvPr id="18" name="TextBox 17">
            <a:extLst>
              <a:ext uri="{FF2B5EF4-FFF2-40B4-BE49-F238E27FC236}">
                <a16:creationId xmlns:a16="http://schemas.microsoft.com/office/drawing/2014/main" xmlns="" id="{B4A40B76-E97A-6149-9E10-6104DC1E8EB6}"/>
              </a:ext>
            </a:extLst>
          </p:cNvPr>
          <p:cNvSpPr txBox="1"/>
          <p:nvPr/>
        </p:nvSpPr>
        <p:spPr>
          <a:xfrm>
            <a:off x="8863473" y="1477312"/>
            <a:ext cx="1413296" cy="861774"/>
          </a:xfrm>
          <a:prstGeom prst="rect">
            <a:avLst/>
          </a:prstGeom>
          <a:noFill/>
        </p:spPr>
        <p:txBody>
          <a:bodyPr wrap="square" rtlCol="0">
            <a:spAutoFit/>
          </a:bodyPr>
          <a:lstStyle/>
          <a:p>
            <a:pPr algn="ctr">
              <a:lnSpc>
                <a:spcPts val="2000"/>
              </a:lnSpc>
            </a:pPr>
            <a:r>
              <a:rPr lang="pt-BR" sz="2200" b="1" dirty="0" smtClean="0"/>
              <a:t>Produto como um Serviço</a:t>
            </a:r>
            <a:endParaRPr lang="pt-BR" sz="2200" b="1" dirty="0"/>
          </a:p>
        </p:txBody>
      </p:sp>
      <p:sp>
        <p:nvSpPr>
          <p:cNvPr id="19" name="TextBox 18">
            <a:extLst>
              <a:ext uri="{FF2B5EF4-FFF2-40B4-BE49-F238E27FC236}">
                <a16:creationId xmlns:a16="http://schemas.microsoft.com/office/drawing/2014/main" xmlns="" id="{B3E8CCFD-182B-7546-BE75-88445AAD58F8}"/>
              </a:ext>
            </a:extLst>
          </p:cNvPr>
          <p:cNvSpPr txBox="1"/>
          <p:nvPr/>
        </p:nvSpPr>
        <p:spPr>
          <a:xfrm>
            <a:off x="2053924" y="4285471"/>
            <a:ext cx="1439905" cy="1723549"/>
          </a:xfrm>
          <a:prstGeom prst="rect">
            <a:avLst/>
          </a:prstGeom>
          <a:noFill/>
        </p:spPr>
        <p:txBody>
          <a:bodyPr wrap="square" lIns="0" tIns="0" rIns="0" bIns="0" rtlCol="0">
            <a:spAutoFit/>
          </a:bodyPr>
          <a:lstStyle/>
          <a:p>
            <a:r>
              <a:rPr lang="pt-BR" sz="1400" dirty="0" smtClean="0"/>
              <a:t>Produtos feitos de totalmente renováveis, recicláveis, ou  insumos de recursos biodegradáveis.</a:t>
            </a:r>
          </a:p>
          <a:p>
            <a:endParaRPr lang="pt-BR" sz="1400" dirty="0"/>
          </a:p>
        </p:txBody>
      </p:sp>
      <p:sp>
        <p:nvSpPr>
          <p:cNvPr id="20" name="TextBox 19">
            <a:extLst>
              <a:ext uri="{FF2B5EF4-FFF2-40B4-BE49-F238E27FC236}">
                <a16:creationId xmlns:a16="http://schemas.microsoft.com/office/drawing/2014/main" xmlns="" id="{0D0B666F-CA8C-2C43-B8C8-36C6A3FC5375}"/>
              </a:ext>
            </a:extLst>
          </p:cNvPr>
          <p:cNvSpPr txBox="1"/>
          <p:nvPr/>
        </p:nvSpPr>
        <p:spPr>
          <a:xfrm>
            <a:off x="3649200" y="4268900"/>
            <a:ext cx="1692000" cy="1969770"/>
          </a:xfrm>
          <a:prstGeom prst="rect">
            <a:avLst/>
          </a:prstGeom>
          <a:noFill/>
        </p:spPr>
        <p:txBody>
          <a:bodyPr wrap="square" lIns="0" tIns="0" rIns="0" bIns="0" rtlCol="0">
            <a:spAutoFit/>
          </a:bodyPr>
          <a:lstStyle/>
          <a:p>
            <a:r>
              <a:rPr lang="pt-BR" sz="1400" dirty="0" smtClean="0"/>
              <a:t>Serviços que trabalham para eliminar recursos, materiais ou desperdícios de vazar para o  meio ambiente e maximizando o valor dele para reentrar no circuito.</a:t>
            </a:r>
          </a:p>
          <a:p>
            <a:pPr algn="ctr"/>
            <a:endParaRPr lang="pt-BR" sz="1600" dirty="0"/>
          </a:p>
        </p:txBody>
      </p:sp>
      <p:sp>
        <p:nvSpPr>
          <p:cNvPr id="21" name="TextBox 20">
            <a:extLst>
              <a:ext uri="{FF2B5EF4-FFF2-40B4-BE49-F238E27FC236}">
                <a16:creationId xmlns:a16="http://schemas.microsoft.com/office/drawing/2014/main" xmlns="" id="{BFB2B9B0-85A2-184C-A010-C9AB347BC029}"/>
              </a:ext>
            </a:extLst>
          </p:cNvPr>
          <p:cNvSpPr txBox="1"/>
          <p:nvPr/>
        </p:nvSpPr>
        <p:spPr>
          <a:xfrm>
            <a:off x="5427511" y="4258174"/>
            <a:ext cx="1741600" cy="1815882"/>
          </a:xfrm>
          <a:prstGeom prst="rect">
            <a:avLst/>
          </a:prstGeom>
          <a:noFill/>
        </p:spPr>
        <p:txBody>
          <a:bodyPr wrap="square" rtlCol="0">
            <a:spAutoFit/>
          </a:bodyPr>
          <a:lstStyle/>
          <a:p>
            <a:r>
              <a:rPr lang="pt-BR" sz="1400" dirty="0" smtClean="0"/>
              <a:t>Serviços que oferecem prolongar a vida útil de um produto descartado através da reparação, atualizando ou revendendo de volta para ao circuito.</a:t>
            </a:r>
            <a:endParaRPr lang="pt-BR" sz="1400" dirty="0"/>
          </a:p>
        </p:txBody>
      </p:sp>
      <p:sp>
        <p:nvSpPr>
          <p:cNvPr id="22" name="TextBox 21">
            <a:extLst>
              <a:ext uri="{FF2B5EF4-FFF2-40B4-BE49-F238E27FC236}">
                <a16:creationId xmlns:a16="http://schemas.microsoft.com/office/drawing/2014/main" xmlns="" id="{FCC65F51-F608-1C41-85A0-46E849E5839E}"/>
              </a:ext>
            </a:extLst>
          </p:cNvPr>
          <p:cNvSpPr txBox="1"/>
          <p:nvPr/>
        </p:nvSpPr>
        <p:spPr>
          <a:xfrm>
            <a:off x="7174238" y="4256785"/>
            <a:ext cx="1901629" cy="2031325"/>
          </a:xfrm>
          <a:prstGeom prst="rect">
            <a:avLst/>
          </a:prstGeom>
          <a:noFill/>
        </p:spPr>
        <p:txBody>
          <a:bodyPr wrap="square" rtlCol="0">
            <a:spAutoFit/>
          </a:bodyPr>
          <a:lstStyle/>
          <a:p>
            <a:r>
              <a:rPr lang="pt-BR" sz="1400" dirty="0" smtClean="0"/>
              <a:t>As plataformas de compartilhamento permitem que as pessoas colaborem e compartilhem um produto entre si</a:t>
            </a:r>
          </a:p>
          <a:p>
            <a:r>
              <a:rPr lang="pt-BR" sz="1400" dirty="0" smtClean="0"/>
              <a:t>sem propriedade singular por parte do cliente.</a:t>
            </a:r>
            <a:endParaRPr lang="pt-BR" sz="1400" dirty="0"/>
          </a:p>
        </p:txBody>
      </p:sp>
      <p:sp>
        <p:nvSpPr>
          <p:cNvPr id="23" name="TextBox 22">
            <a:extLst>
              <a:ext uri="{FF2B5EF4-FFF2-40B4-BE49-F238E27FC236}">
                <a16:creationId xmlns:a16="http://schemas.microsoft.com/office/drawing/2014/main" xmlns="" id="{F65BA6F7-AA83-5348-ADDB-F2B45B85C684}"/>
              </a:ext>
            </a:extLst>
          </p:cNvPr>
          <p:cNvSpPr txBox="1"/>
          <p:nvPr/>
        </p:nvSpPr>
        <p:spPr>
          <a:xfrm>
            <a:off x="8921888" y="4255250"/>
            <a:ext cx="1625354" cy="1169551"/>
          </a:xfrm>
          <a:prstGeom prst="rect">
            <a:avLst/>
          </a:prstGeom>
          <a:noFill/>
        </p:spPr>
        <p:txBody>
          <a:bodyPr wrap="square" rtlCol="0">
            <a:spAutoFit/>
          </a:bodyPr>
          <a:lstStyle/>
          <a:p>
            <a:r>
              <a:rPr lang="pt-BR" sz="1400" dirty="0" smtClean="0"/>
              <a:t>Produtos que são usados por um ou mais clientes na forma de pague conforme o uso.</a:t>
            </a:r>
            <a:endParaRPr lang="pt-BR" sz="1400" dirty="0"/>
          </a:p>
        </p:txBody>
      </p:sp>
      <p:sp>
        <p:nvSpPr>
          <p:cNvPr id="2" name="Slide Number Placeholder 1">
            <a:extLst>
              <a:ext uri="{FF2B5EF4-FFF2-40B4-BE49-F238E27FC236}">
                <a16:creationId xmlns:a16="http://schemas.microsoft.com/office/drawing/2014/main" xmlns="" id="{16C307CF-A56C-A1B7-A063-961127FAC894}"/>
              </a:ext>
            </a:extLst>
          </p:cNvPr>
          <p:cNvSpPr>
            <a:spLocks noGrp="1"/>
          </p:cNvSpPr>
          <p:nvPr>
            <p:ph type="sldNum" sz="quarter" idx="12"/>
          </p:nvPr>
        </p:nvSpPr>
        <p:spPr/>
        <p:txBody>
          <a:bodyPr/>
          <a:lstStyle/>
          <a:p>
            <a:fld id="{A49FEDE7-8061-9B4D-88A1-7EA83A94C31B}" type="slidenum">
              <a:rPr lang="pt-BR" smtClean="0"/>
              <a:t>8</a:t>
            </a:fld>
            <a:endParaRPr lang="pt-BR" dirty="0"/>
          </a:p>
        </p:txBody>
      </p:sp>
    </p:spTree>
    <p:extLst>
      <p:ext uri="{BB962C8B-B14F-4D97-AF65-F5344CB8AC3E}">
        <p14:creationId xmlns:p14="http://schemas.microsoft.com/office/powerpoint/2010/main" val="6970339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xmlns="" id="{48909C43-34B9-E649-833C-EA40DFE766A1}"/>
              </a:ext>
            </a:extLst>
          </p:cNvPr>
          <p:cNvPicPr>
            <a:picLocks noChangeAspect="1"/>
          </p:cNvPicPr>
          <p:nvPr/>
        </p:nvPicPr>
        <p:blipFill>
          <a:blip r:embed="rId3"/>
          <a:stretch>
            <a:fillRect/>
          </a:stretch>
        </p:blipFill>
        <p:spPr>
          <a:xfrm>
            <a:off x="-32657" y="-6412"/>
            <a:ext cx="12224657" cy="6858000"/>
          </a:xfrm>
          <a:prstGeom prst="rect">
            <a:avLst/>
          </a:prstGeom>
        </p:spPr>
      </p:pic>
      <p:sp>
        <p:nvSpPr>
          <p:cNvPr id="13" name="Rounded Rectangle 12">
            <a:extLst>
              <a:ext uri="{FF2B5EF4-FFF2-40B4-BE49-F238E27FC236}">
                <a16:creationId xmlns:a16="http://schemas.microsoft.com/office/drawing/2014/main" xmlns="" id="{B3047212-D388-D547-A9E0-6C3ADA2B1DC8}"/>
              </a:ext>
            </a:extLst>
          </p:cNvPr>
          <p:cNvSpPr/>
          <p:nvPr/>
        </p:nvSpPr>
        <p:spPr>
          <a:xfrm>
            <a:off x="1327355" y="483407"/>
            <a:ext cx="9495565"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4" name="Rounded Rectangle 13">
            <a:extLst>
              <a:ext uri="{FF2B5EF4-FFF2-40B4-BE49-F238E27FC236}">
                <a16:creationId xmlns:a16="http://schemas.microsoft.com/office/drawing/2014/main" xmlns="" id="{ADFC350A-23A4-3F47-8FB4-584707C12239}"/>
              </a:ext>
            </a:extLst>
          </p:cNvPr>
          <p:cNvSpPr/>
          <p:nvPr/>
        </p:nvSpPr>
        <p:spPr>
          <a:xfrm>
            <a:off x="1327355" y="375251"/>
            <a:ext cx="9495565" cy="735320"/>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5" name="TextBox 14">
            <a:extLst>
              <a:ext uri="{FF2B5EF4-FFF2-40B4-BE49-F238E27FC236}">
                <a16:creationId xmlns:a16="http://schemas.microsoft.com/office/drawing/2014/main" xmlns="" id="{986DDCA8-68FD-E942-93CA-6D0EA6F42E90}"/>
              </a:ext>
            </a:extLst>
          </p:cNvPr>
          <p:cNvSpPr txBox="1"/>
          <p:nvPr/>
        </p:nvSpPr>
        <p:spPr>
          <a:xfrm>
            <a:off x="1416759" y="400535"/>
            <a:ext cx="9495565" cy="646331"/>
          </a:xfrm>
          <a:prstGeom prst="rect">
            <a:avLst/>
          </a:prstGeom>
          <a:noFill/>
        </p:spPr>
        <p:txBody>
          <a:bodyPr wrap="square" rtlCol="0">
            <a:spAutoFit/>
          </a:bodyPr>
          <a:lstStyle/>
          <a:p>
            <a:pPr algn="ctr"/>
            <a:r>
              <a:rPr lang="pt-BR" sz="3600" b="1" dirty="0" smtClean="0">
                <a:solidFill>
                  <a:schemeClr val="bg1"/>
                </a:solidFill>
              </a:rPr>
              <a:t>Cinco Modelos de Negócios de Circularidade</a:t>
            </a:r>
            <a:endParaRPr lang="pt-BR" sz="3600" b="1" dirty="0">
              <a:solidFill>
                <a:schemeClr val="bg1"/>
              </a:solidFill>
            </a:endParaRPr>
          </a:p>
        </p:txBody>
      </p:sp>
      <p:pic>
        <p:nvPicPr>
          <p:cNvPr id="8" name="Picture 7">
            <a:extLst>
              <a:ext uri="{FF2B5EF4-FFF2-40B4-BE49-F238E27FC236}">
                <a16:creationId xmlns:a16="http://schemas.microsoft.com/office/drawing/2014/main" xmlns="" id="{884DFFC9-9672-844A-9807-1CA032E45351}"/>
              </a:ext>
            </a:extLst>
          </p:cNvPr>
          <p:cNvPicPr>
            <a:picLocks noChangeAspect="1"/>
          </p:cNvPicPr>
          <p:nvPr/>
        </p:nvPicPr>
        <p:blipFill>
          <a:blip r:embed="rId4"/>
          <a:stretch>
            <a:fillRect/>
          </a:stretch>
        </p:blipFill>
        <p:spPr>
          <a:xfrm>
            <a:off x="3545599" y="1945438"/>
            <a:ext cx="2500907" cy="1670417"/>
          </a:xfrm>
          <a:prstGeom prst="rect">
            <a:avLst/>
          </a:prstGeom>
        </p:spPr>
      </p:pic>
      <p:sp>
        <p:nvSpPr>
          <p:cNvPr id="24" name="Oval 23">
            <a:extLst>
              <a:ext uri="{FF2B5EF4-FFF2-40B4-BE49-F238E27FC236}">
                <a16:creationId xmlns:a16="http://schemas.microsoft.com/office/drawing/2014/main" xmlns="" id="{109C6EA1-65B9-B546-AD1A-32D60C484AC1}"/>
              </a:ext>
            </a:extLst>
          </p:cNvPr>
          <p:cNvSpPr/>
          <p:nvPr/>
        </p:nvSpPr>
        <p:spPr>
          <a:xfrm>
            <a:off x="2107641" y="2232362"/>
            <a:ext cx="1195121" cy="1195121"/>
          </a:xfrm>
          <a:prstGeom prst="ellipse">
            <a:avLst/>
          </a:prstGeom>
          <a:noFill/>
          <a:ln w="190500">
            <a:solidFill>
              <a:srgbClr val="29C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26" name="Picture 25" descr="Shape&#10;&#10;Description automatically generated with medium confidence">
            <a:extLst>
              <a:ext uri="{FF2B5EF4-FFF2-40B4-BE49-F238E27FC236}">
                <a16:creationId xmlns:a16="http://schemas.microsoft.com/office/drawing/2014/main" xmlns="" id="{9967EC71-59A3-E743-886A-C5F9A3AC0175}"/>
              </a:ext>
            </a:extLst>
          </p:cNvPr>
          <p:cNvPicPr>
            <a:picLocks noChangeAspect="1"/>
          </p:cNvPicPr>
          <p:nvPr/>
        </p:nvPicPr>
        <p:blipFill>
          <a:blip r:embed="rId5"/>
          <a:stretch>
            <a:fillRect/>
          </a:stretch>
        </p:blipFill>
        <p:spPr>
          <a:xfrm>
            <a:off x="2350478" y="2475199"/>
            <a:ext cx="709446" cy="709446"/>
          </a:xfrm>
          <a:prstGeom prst="rect">
            <a:avLst/>
          </a:prstGeom>
        </p:spPr>
      </p:pic>
      <p:sp>
        <p:nvSpPr>
          <p:cNvPr id="39" name="Oval 38">
            <a:extLst>
              <a:ext uri="{FF2B5EF4-FFF2-40B4-BE49-F238E27FC236}">
                <a16:creationId xmlns:a16="http://schemas.microsoft.com/office/drawing/2014/main" xmlns="" id="{754D8CF1-82E2-A44C-A629-B36C7F375B45}"/>
              </a:ext>
            </a:extLst>
          </p:cNvPr>
          <p:cNvSpPr/>
          <p:nvPr/>
        </p:nvSpPr>
        <p:spPr>
          <a:xfrm>
            <a:off x="422154" y="4855266"/>
            <a:ext cx="1195121" cy="1195121"/>
          </a:xfrm>
          <a:prstGeom prst="ellipse">
            <a:avLst/>
          </a:prstGeom>
          <a:noFill/>
          <a:ln w="190500">
            <a:solidFill>
              <a:srgbClr val="29C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41" name="Picture 40">
            <a:extLst>
              <a:ext uri="{FF2B5EF4-FFF2-40B4-BE49-F238E27FC236}">
                <a16:creationId xmlns:a16="http://schemas.microsoft.com/office/drawing/2014/main" xmlns="" id="{A5CDE40A-22C3-D44D-9B67-F3F222A4C81E}"/>
              </a:ext>
            </a:extLst>
          </p:cNvPr>
          <p:cNvPicPr>
            <a:picLocks noChangeAspect="1"/>
          </p:cNvPicPr>
          <p:nvPr/>
        </p:nvPicPr>
        <p:blipFill rotWithShape="1">
          <a:blip r:embed="rId6"/>
          <a:srcRect l="20564" t="10226" r="20361" b="16908"/>
          <a:stretch/>
        </p:blipFill>
        <p:spPr>
          <a:xfrm>
            <a:off x="560390" y="5057013"/>
            <a:ext cx="918648" cy="793176"/>
          </a:xfrm>
          <a:prstGeom prst="rect">
            <a:avLst/>
          </a:prstGeom>
        </p:spPr>
      </p:pic>
      <p:pic>
        <p:nvPicPr>
          <p:cNvPr id="42" name="Picture 41" descr="A picture containing person&#10;&#10;Description automatically generated">
            <a:extLst>
              <a:ext uri="{FF2B5EF4-FFF2-40B4-BE49-F238E27FC236}">
                <a16:creationId xmlns:a16="http://schemas.microsoft.com/office/drawing/2014/main" xmlns="" id="{378E5460-971C-BF45-8B8A-F155DAC8A92C}"/>
              </a:ext>
            </a:extLst>
          </p:cNvPr>
          <p:cNvPicPr>
            <a:picLocks noChangeAspect="1"/>
          </p:cNvPicPr>
          <p:nvPr/>
        </p:nvPicPr>
        <p:blipFill rotWithShape="1">
          <a:blip r:embed="rId7"/>
          <a:srcRect l="3759" r="6804"/>
          <a:stretch/>
        </p:blipFill>
        <p:spPr>
          <a:xfrm>
            <a:off x="1807162" y="4602759"/>
            <a:ext cx="2236737" cy="1667423"/>
          </a:xfrm>
          <a:prstGeom prst="rect">
            <a:avLst/>
          </a:prstGeom>
        </p:spPr>
      </p:pic>
      <p:sp>
        <p:nvSpPr>
          <p:cNvPr id="45" name="Oval 44">
            <a:extLst>
              <a:ext uri="{FF2B5EF4-FFF2-40B4-BE49-F238E27FC236}">
                <a16:creationId xmlns:a16="http://schemas.microsoft.com/office/drawing/2014/main" xmlns="" id="{34EA13C2-A8C9-F145-AC10-DEB05B786F70}"/>
              </a:ext>
            </a:extLst>
          </p:cNvPr>
          <p:cNvSpPr/>
          <p:nvPr/>
        </p:nvSpPr>
        <p:spPr>
          <a:xfrm>
            <a:off x="6605523" y="2227467"/>
            <a:ext cx="1195121" cy="1195121"/>
          </a:xfrm>
          <a:prstGeom prst="ellipse">
            <a:avLst/>
          </a:prstGeom>
          <a:noFill/>
          <a:ln w="190500">
            <a:solidFill>
              <a:srgbClr val="29C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48" name="Picture 47" descr="Icon&#10;&#10;Description automatically generated">
            <a:extLst>
              <a:ext uri="{FF2B5EF4-FFF2-40B4-BE49-F238E27FC236}">
                <a16:creationId xmlns:a16="http://schemas.microsoft.com/office/drawing/2014/main" xmlns="" id="{FC8E6DC1-3496-134F-83B7-DF2CFACB5182}"/>
              </a:ext>
            </a:extLst>
          </p:cNvPr>
          <p:cNvPicPr>
            <a:picLocks noChangeAspect="1"/>
          </p:cNvPicPr>
          <p:nvPr/>
        </p:nvPicPr>
        <p:blipFill>
          <a:blip r:embed="rId8"/>
          <a:stretch>
            <a:fillRect/>
          </a:stretch>
        </p:blipFill>
        <p:spPr>
          <a:xfrm>
            <a:off x="6884219" y="2407759"/>
            <a:ext cx="812744" cy="812744"/>
          </a:xfrm>
          <a:prstGeom prst="rect">
            <a:avLst/>
          </a:prstGeom>
        </p:spPr>
      </p:pic>
      <p:sp>
        <p:nvSpPr>
          <p:cNvPr id="56" name="Oval 55">
            <a:extLst>
              <a:ext uri="{FF2B5EF4-FFF2-40B4-BE49-F238E27FC236}">
                <a16:creationId xmlns:a16="http://schemas.microsoft.com/office/drawing/2014/main" xmlns="" id="{F8E62818-C397-564C-9A45-49CC0A694184}"/>
              </a:ext>
            </a:extLst>
          </p:cNvPr>
          <p:cNvSpPr/>
          <p:nvPr/>
        </p:nvSpPr>
        <p:spPr>
          <a:xfrm>
            <a:off x="4467697" y="4852618"/>
            <a:ext cx="1195121" cy="1195121"/>
          </a:xfrm>
          <a:prstGeom prst="ellipse">
            <a:avLst/>
          </a:prstGeom>
          <a:noFill/>
          <a:ln w="190500">
            <a:solidFill>
              <a:srgbClr val="29C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60" name="Picture 59" descr="Icon&#10;&#10;Description automatically generated">
            <a:extLst>
              <a:ext uri="{FF2B5EF4-FFF2-40B4-BE49-F238E27FC236}">
                <a16:creationId xmlns:a16="http://schemas.microsoft.com/office/drawing/2014/main" xmlns="" id="{79D303A1-DDE3-BD4D-A2C8-814D3D810C89}"/>
              </a:ext>
            </a:extLst>
          </p:cNvPr>
          <p:cNvPicPr>
            <a:picLocks noChangeAspect="1"/>
          </p:cNvPicPr>
          <p:nvPr/>
        </p:nvPicPr>
        <p:blipFill>
          <a:blip r:embed="rId9"/>
          <a:stretch>
            <a:fillRect/>
          </a:stretch>
        </p:blipFill>
        <p:spPr>
          <a:xfrm>
            <a:off x="4709240" y="5094161"/>
            <a:ext cx="712034" cy="712034"/>
          </a:xfrm>
          <a:prstGeom prst="rect">
            <a:avLst/>
          </a:prstGeom>
        </p:spPr>
      </p:pic>
      <p:pic>
        <p:nvPicPr>
          <p:cNvPr id="62" name="Picture 61">
            <a:extLst>
              <a:ext uri="{FF2B5EF4-FFF2-40B4-BE49-F238E27FC236}">
                <a16:creationId xmlns:a16="http://schemas.microsoft.com/office/drawing/2014/main" xmlns="" id="{D57E5E71-5BCE-0A41-ACB5-EA7FF150EF99}"/>
              </a:ext>
            </a:extLst>
          </p:cNvPr>
          <p:cNvPicPr>
            <a:picLocks noChangeAspect="1"/>
          </p:cNvPicPr>
          <p:nvPr/>
        </p:nvPicPr>
        <p:blipFill rotWithShape="1">
          <a:blip r:embed="rId10"/>
          <a:srcRect b="5"/>
          <a:stretch/>
        </p:blipFill>
        <p:spPr>
          <a:xfrm>
            <a:off x="5907757" y="4560059"/>
            <a:ext cx="2197542" cy="1658271"/>
          </a:xfrm>
          <a:prstGeom prst="rect">
            <a:avLst/>
          </a:prstGeom>
        </p:spPr>
      </p:pic>
      <p:sp>
        <p:nvSpPr>
          <p:cNvPr id="63" name="Rounded Rectangle 62">
            <a:extLst>
              <a:ext uri="{FF2B5EF4-FFF2-40B4-BE49-F238E27FC236}">
                <a16:creationId xmlns:a16="http://schemas.microsoft.com/office/drawing/2014/main" xmlns="" id="{9BD99122-D863-2A48-A074-9BA939E43C8E}"/>
              </a:ext>
            </a:extLst>
          </p:cNvPr>
          <p:cNvSpPr/>
          <p:nvPr/>
        </p:nvSpPr>
        <p:spPr>
          <a:xfrm>
            <a:off x="3545599" y="1457818"/>
            <a:ext cx="2618942" cy="322245"/>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5" name="TextBox 24">
            <a:extLst>
              <a:ext uri="{FF2B5EF4-FFF2-40B4-BE49-F238E27FC236}">
                <a16:creationId xmlns:a16="http://schemas.microsoft.com/office/drawing/2014/main" xmlns="" id="{172E9F0F-12EE-C543-9213-0886BCF626DC}"/>
              </a:ext>
            </a:extLst>
          </p:cNvPr>
          <p:cNvSpPr txBox="1"/>
          <p:nvPr/>
        </p:nvSpPr>
        <p:spPr>
          <a:xfrm>
            <a:off x="350812" y="1446731"/>
            <a:ext cx="6095018" cy="338554"/>
          </a:xfrm>
          <a:prstGeom prst="rect">
            <a:avLst/>
          </a:prstGeom>
          <a:noFill/>
        </p:spPr>
        <p:txBody>
          <a:bodyPr wrap="square" rtlCol="0">
            <a:spAutoFit/>
          </a:bodyPr>
          <a:lstStyle/>
          <a:p>
            <a:r>
              <a:rPr lang="pt-BR" sz="1600" b="1" dirty="0" smtClean="0"/>
              <a:t>   Plataforma de Compartilhamento:   </a:t>
            </a:r>
            <a:r>
              <a:rPr lang="pt-BR" sz="1600" b="1" dirty="0">
                <a:solidFill>
                  <a:schemeClr val="bg1"/>
                </a:solidFill>
              </a:rPr>
              <a:t>Compartilhamento de Carona</a:t>
            </a:r>
          </a:p>
        </p:txBody>
      </p:sp>
      <p:sp>
        <p:nvSpPr>
          <p:cNvPr id="64" name="Rounded Rectangle 63">
            <a:extLst>
              <a:ext uri="{FF2B5EF4-FFF2-40B4-BE49-F238E27FC236}">
                <a16:creationId xmlns:a16="http://schemas.microsoft.com/office/drawing/2014/main" xmlns="" id="{C6DA1444-2973-AB4B-AC8B-C1A2A4B7C7B0}"/>
              </a:ext>
            </a:extLst>
          </p:cNvPr>
          <p:cNvSpPr/>
          <p:nvPr/>
        </p:nvSpPr>
        <p:spPr>
          <a:xfrm>
            <a:off x="8715638" y="1461453"/>
            <a:ext cx="2196686" cy="338554"/>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4" name="TextBox 43">
            <a:extLst>
              <a:ext uri="{FF2B5EF4-FFF2-40B4-BE49-F238E27FC236}">
                <a16:creationId xmlns:a16="http://schemas.microsoft.com/office/drawing/2014/main" xmlns="" id="{8A338866-62C4-BC4E-BFB8-AD557186169F}"/>
              </a:ext>
            </a:extLst>
          </p:cNvPr>
          <p:cNvSpPr txBox="1"/>
          <p:nvPr/>
        </p:nvSpPr>
        <p:spPr>
          <a:xfrm>
            <a:off x="6335545" y="1441509"/>
            <a:ext cx="4883509" cy="338554"/>
          </a:xfrm>
          <a:prstGeom prst="rect">
            <a:avLst/>
          </a:prstGeom>
          <a:noFill/>
        </p:spPr>
        <p:txBody>
          <a:bodyPr wrap="square" rtlCol="0">
            <a:spAutoFit/>
          </a:bodyPr>
          <a:lstStyle/>
          <a:p>
            <a:r>
              <a:rPr lang="pt-BR" sz="1600" b="1" dirty="0" smtClean="0"/>
              <a:t>Recuperação de Recursos:    </a:t>
            </a:r>
            <a:r>
              <a:rPr lang="pt-BR" sz="1600" b="1" dirty="0" smtClean="0">
                <a:solidFill>
                  <a:schemeClr val="bg1"/>
                </a:solidFill>
              </a:rPr>
              <a:t>Resíduos para energia</a:t>
            </a:r>
            <a:endParaRPr lang="pt-BR" sz="1600" b="1" dirty="0">
              <a:solidFill>
                <a:schemeClr val="bg1"/>
              </a:solidFill>
            </a:endParaRPr>
          </a:p>
        </p:txBody>
      </p:sp>
      <p:sp>
        <p:nvSpPr>
          <p:cNvPr id="65" name="Rounded Rectangle 64">
            <a:extLst>
              <a:ext uri="{FF2B5EF4-FFF2-40B4-BE49-F238E27FC236}">
                <a16:creationId xmlns:a16="http://schemas.microsoft.com/office/drawing/2014/main" xmlns="" id="{BE2AEBF4-4B6B-E749-BE53-C654432A0D8C}"/>
              </a:ext>
            </a:extLst>
          </p:cNvPr>
          <p:cNvSpPr/>
          <p:nvPr/>
        </p:nvSpPr>
        <p:spPr>
          <a:xfrm>
            <a:off x="2442902" y="4119448"/>
            <a:ext cx="1501302" cy="338554"/>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0" name="TextBox 29">
            <a:extLst>
              <a:ext uri="{FF2B5EF4-FFF2-40B4-BE49-F238E27FC236}">
                <a16:creationId xmlns:a16="http://schemas.microsoft.com/office/drawing/2014/main" xmlns="" id="{E09C8291-CD80-FF46-9BCC-66184E819D23}"/>
              </a:ext>
            </a:extLst>
          </p:cNvPr>
          <p:cNvSpPr txBox="1"/>
          <p:nvPr/>
        </p:nvSpPr>
        <p:spPr>
          <a:xfrm>
            <a:off x="-20437" y="4106451"/>
            <a:ext cx="4125180" cy="338554"/>
          </a:xfrm>
          <a:prstGeom prst="rect">
            <a:avLst/>
          </a:prstGeom>
          <a:noFill/>
        </p:spPr>
        <p:txBody>
          <a:bodyPr wrap="square" rtlCol="0">
            <a:spAutoFit/>
          </a:bodyPr>
          <a:lstStyle/>
          <a:p>
            <a:r>
              <a:rPr lang="pt-BR" sz="1600" b="1" dirty="0" smtClean="0"/>
              <a:t>  Produto como um Serviço:  </a:t>
            </a:r>
            <a:r>
              <a:rPr lang="pt-BR" sz="1600" b="1" dirty="0" smtClean="0">
                <a:solidFill>
                  <a:schemeClr val="bg1"/>
                </a:solidFill>
              </a:rPr>
              <a:t>Aluguel de roupa</a:t>
            </a:r>
            <a:endParaRPr lang="pt-BR" sz="1600" b="1" dirty="0">
              <a:solidFill>
                <a:schemeClr val="bg1"/>
              </a:solidFill>
            </a:endParaRPr>
          </a:p>
        </p:txBody>
      </p:sp>
      <p:sp>
        <p:nvSpPr>
          <p:cNvPr id="66" name="Rounded Rectangle 65">
            <a:extLst>
              <a:ext uri="{FF2B5EF4-FFF2-40B4-BE49-F238E27FC236}">
                <a16:creationId xmlns:a16="http://schemas.microsoft.com/office/drawing/2014/main" xmlns="" id="{4915964C-842A-5844-A1E4-A96E29B2799F}"/>
              </a:ext>
            </a:extLst>
          </p:cNvPr>
          <p:cNvSpPr/>
          <p:nvPr/>
        </p:nvSpPr>
        <p:spPr>
          <a:xfrm>
            <a:off x="5906450" y="4107686"/>
            <a:ext cx="2198849" cy="338554"/>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5" name="TextBox 54">
            <a:extLst>
              <a:ext uri="{FF2B5EF4-FFF2-40B4-BE49-F238E27FC236}">
                <a16:creationId xmlns:a16="http://schemas.microsoft.com/office/drawing/2014/main" xmlns="" id="{F94E9112-F037-C744-A4F7-38C373C83987}"/>
              </a:ext>
            </a:extLst>
          </p:cNvPr>
          <p:cNvSpPr txBox="1"/>
          <p:nvPr/>
        </p:nvSpPr>
        <p:spPr>
          <a:xfrm>
            <a:off x="3696284" y="4114869"/>
            <a:ext cx="4455278" cy="338554"/>
          </a:xfrm>
          <a:prstGeom prst="rect">
            <a:avLst/>
          </a:prstGeom>
          <a:noFill/>
        </p:spPr>
        <p:txBody>
          <a:bodyPr wrap="square" rtlCol="0">
            <a:spAutoFit/>
          </a:bodyPr>
          <a:lstStyle/>
          <a:p>
            <a:pPr algn="ctr"/>
            <a:r>
              <a:rPr lang="pt-BR" sz="1600" b="1" dirty="0" smtClean="0"/>
              <a:t>    Suprimentos Circular: </a:t>
            </a:r>
            <a:r>
              <a:rPr lang="pt-BR" sz="1600" b="1" dirty="0" smtClean="0">
                <a:solidFill>
                  <a:schemeClr val="bg1"/>
                </a:solidFill>
              </a:rPr>
              <a:t>Calçado feito de plástico</a:t>
            </a:r>
            <a:endParaRPr lang="pt-BR" sz="1600" b="1" dirty="0">
              <a:solidFill>
                <a:schemeClr val="bg1"/>
              </a:solidFill>
            </a:endParaRPr>
          </a:p>
        </p:txBody>
      </p:sp>
      <p:sp>
        <p:nvSpPr>
          <p:cNvPr id="67" name="Rounded Rectangle 66">
            <a:extLst>
              <a:ext uri="{FF2B5EF4-FFF2-40B4-BE49-F238E27FC236}">
                <a16:creationId xmlns:a16="http://schemas.microsoft.com/office/drawing/2014/main" xmlns="" id="{D8404D60-3666-9849-9549-BCEC5B709B06}"/>
              </a:ext>
            </a:extLst>
          </p:cNvPr>
          <p:cNvSpPr/>
          <p:nvPr/>
        </p:nvSpPr>
        <p:spPr>
          <a:xfrm>
            <a:off x="9593855" y="3998502"/>
            <a:ext cx="2326614" cy="449332"/>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8" name="TextBox 67">
            <a:extLst>
              <a:ext uri="{FF2B5EF4-FFF2-40B4-BE49-F238E27FC236}">
                <a16:creationId xmlns:a16="http://schemas.microsoft.com/office/drawing/2014/main" xmlns="" id="{44679F4B-8D37-D648-8EB2-7E095C3A1492}"/>
              </a:ext>
            </a:extLst>
          </p:cNvPr>
          <p:cNvSpPr txBox="1"/>
          <p:nvPr/>
        </p:nvSpPr>
        <p:spPr>
          <a:xfrm>
            <a:off x="8232196" y="3916335"/>
            <a:ext cx="1554529" cy="830997"/>
          </a:xfrm>
          <a:prstGeom prst="rect">
            <a:avLst/>
          </a:prstGeom>
          <a:noFill/>
        </p:spPr>
        <p:txBody>
          <a:bodyPr wrap="square" rtlCol="0">
            <a:spAutoFit/>
          </a:bodyPr>
          <a:lstStyle/>
          <a:p>
            <a:pPr algn="ctr"/>
            <a:r>
              <a:rPr lang="pt-BR" sz="1600" b="1" dirty="0" smtClean="0"/>
              <a:t>Extensão da Vida útil do Produto:</a:t>
            </a:r>
            <a:endParaRPr lang="pt-BR" sz="1600" b="1" dirty="0">
              <a:solidFill>
                <a:schemeClr val="bg1"/>
              </a:solidFill>
            </a:endParaRPr>
          </a:p>
        </p:txBody>
      </p:sp>
      <p:sp>
        <p:nvSpPr>
          <p:cNvPr id="69" name="TextBox 68">
            <a:extLst>
              <a:ext uri="{FF2B5EF4-FFF2-40B4-BE49-F238E27FC236}">
                <a16:creationId xmlns:a16="http://schemas.microsoft.com/office/drawing/2014/main" xmlns="" id="{B5E28285-0677-BF44-8F62-22DACD61AAA4}"/>
              </a:ext>
            </a:extLst>
          </p:cNvPr>
          <p:cNvSpPr txBox="1"/>
          <p:nvPr/>
        </p:nvSpPr>
        <p:spPr>
          <a:xfrm>
            <a:off x="9567617" y="3937743"/>
            <a:ext cx="2490928" cy="584775"/>
          </a:xfrm>
          <a:prstGeom prst="rect">
            <a:avLst/>
          </a:prstGeom>
          <a:noFill/>
        </p:spPr>
        <p:txBody>
          <a:bodyPr wrap="square" rtlCol="0">
            <a:spAutoFit/>
          </a:bodyPr>
          <a:lstStyle/>
          <a:p>
            <a:pPr algn="ctr"/>
            <a:r>
              <a:rPr lang="pt-BR" sz="1600" b="1" dirty="0" smtClean="0">
                <a:solidFill>
                  <a:schemeClr val="bg1"/>
                </a:solidFill>
              </a:rPr>
              <a:t>Serviço de devolução e conserto</a:t>
            </a:r>
            <a:endParaRPr lang="pt-BR" sz="1600" b="1" dirty="0">
              <a:solidFill>
                <a:schemeClr val="bg1"/>
              </a:solidFill>
            </a:endParaRPr>
          </a:p>
        </p:txBody>
      </p:sp>
      <p:sp>
        <p:nvSpPr>
          <p:cNvPr id="70" name="Oval 69">
            <a:extLst>
              <a:ext uri="{FF2B5EF4-FFF2-40B4-BE49-F238E27FC236}">
                <a16:creationId xmlns:a16="http://schemas.microsoft.com/office/drawing/2014/main" xmlns="" id="{2523D0EE-E876-5844-8C0E-20E201D68F46}"/>
              </a:ext>
            </a:extLst>
          </p:cNvPr>
          <p:cNvSpPr/>
          <p:nvPr/>
        </p:nvSpPr>
        <p:spPr>
          <a:xfrm>
            <a:off x="8296337" y="4852618"/>
            <a:ext cx="1195121" cy="1195121"/>
          </a:xfrm>
          <a:prstGeom prst="ellipse">
            <a:avLst/>
          </a:prstGeom>
          <a:noFill/>
          <a:ln w="190500">
            <a:solidFill>
              <a:srgbClr val="29C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73" name="Picture 72" descr="Logo&#10;&#10;Description automatically generated">
            <a:extLst>
              <a:ext uri="{FF2B5EF4-FFF2-40B4-BE49-F238E27FC236}">
                <a16:creationId xmlns:a16="http://schemas.microsoft.com/office/drawing/2014/main" xmlns="" id="{10BEB59B-9097-D341-9FFD-86E7E1FCEF9F}"/>
              </a:ext>
            </a:extLst>
          </p:cNvPr>
          <p:cNvPicPr>
            <a:picLocks noChangeAspect="1"/>
          </p:cNvPicPr>
          <p:nvPr/>
        </p:nvPicPr>
        <p:blipFill rotWithShape="1">
          <a:blip r:embed="rId11"/>
          <a:srcRect r="61" b="-53"/>
          <a:stretch/>
        </p:blipFill>
        <p:spPr>
          <a:xfrm>
            <a:off x="8384089" y="4947999"/>
            <a:ext cx="1056645" cy="1005017"/>
          </a:xfrm>
          <a:prstGeom prst="rect">
            <a:avLst/>
          </a:prstGeom>
        </p:spPr>
      </p:pic>
      <p:pic>
        <p:nvPicPr>
          <p:cNvPr id="75" name="Picture 74" descr="A person looking at a machine&#10;&#10;Description automatically generated with low confidence">
            <a:extLst>
              <a:ext uri="{FF2B5EF4-FFF2-40B4-BE49-F238E27FC236}">
                <a16:creationId xmlns:a16="http://schemas.microsoft.com/office/drawing/2014/main" xmlns="" id="{4038660B-435C-C74B-ADA6-DA9CE7DD9634}"/>
              </a:ext>
            </a:extLst>
          </p:cNvPr>
          <p:cNvPicPr>
            <a:picLocks noChangeAspect="1"/>
          </p:cNvPicPr>
          <p:nvPr/>
        </p:nvPicPr>
        <p:blipFill rotWithShape="1">
          <a:blip r:embed="rId12"/>
          <a:srcRect b="-1"/>
          <a:stretch/>
        </p:blipFill>
        <p:spPr>
          <a:xfrm>
            <a:off x="9773077" y="4557018"/>
            <a:ext cx="2013273" cy="1668422"/>
          </a:xfrm>
          <a:prstGeom prst="rect">
            <a:avLst/>
          </a:prstGeom>
        </p:spPr>
      </p:pic>
      <p:pic>
        <p:nvPicPr>
          <p:cNvPr id="3" name="Picture 2" descr="A picture containing text, car, outdoor, van&#10;&#10;Description automatically generated">
            <a:extLst>
              <a:ext uri="{FF2B5EF4-FFF2-40B4-BE49-F238E27FC236}">
                <a16:creationId xmlns:a16="http://schemas.microsoft.com/office/drawing/2014/main" xmlns="" id="{31C4D7C2-C0AB-7A32-4BA4-401351780F54}"/>
              </a:ext>
            </a:extLst>
          </p:cNvPr>
          <p:cNvPicPr>
            <a:picLocks noChangeAspect="1"/>
          </p:cNvPicPr>
          <p:nvPr/>
        </p:nvPicPr>
        <p:blipFill>
          <a:blip r:embed="rId13"/>
          <a:stretch>
            <a:fillRect/>
          </a:stretch>
        </p:blipFill>
        <p:spPr>
          <a:xfrm>
            <a:off x="8105299" y="1980833"/>
            <a:ext cx="2846868" cy="1599625"/>
          </a:xfrm>
          <a:prstGeom prst="rect">
            <a:avLst/>
          </a:prstGeom>
        </p:spPr>
      </p:pic>
      <p:sp>
        <p:nvSpPr>
          <p:cNvPr id="2" name="Slide Number Placeholder 1">
            <a:extLst>
              <a:ext uri="{FF2B5EF4-FFF2-40B4-BE49-F238E27FC236}">
                <a16:creationId xmlns:a16="http://schemas.microsoft.com/office/drawing/2014/main" xmlns="" id="{8291A9B1-51E7-703F-2E99-541259E64427}"/>
              </a:ext>
            </a:extLst>
          </p:cNvPr>
          <p:cNvSpPr>
            <a:spLocks noGrp="1"/>
          </p:cNvSpPr>
          <p:nvPr>
            <p:ph type="sldNum" sz="quarter" idx="12"/>
          </p:nvPr>
        </p:nvSpPr>
        <p:spPr/>
        <p:txBody>
          <a:bodyPr/>
          <a:lstStyle/>
          <a:p>
            <a:fld id="{A49FEDE7-8061-9B4D-88A1-7EA83A94C31B}" type="slidenum">
              <a:rPr lang="pt-BR" smtClean="0"/>
              <a:t>9</a:t>
            </a:fld>
            <a:endParaRPr lang="pt-BR" dirty="0"/>
          </a:p>
        </p:txBody>
      </p:sp>
    </p:spTree>
    <p:extLst>
      <p:ext uri="{BB962C8B-B14F-4D97-AF65-F5344CB8AC3E}">
        <p14:creationId xmlns:p14="http://schemas.microsoft.com/office/powerpoint/2010/main" val="5517776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26560</TotalTime>
  <Words>3908</Words>
  <Application>Microsoft Office PowerPoint</Application>
  <PresentationFormat>Personalizar</PresentationFormat>
  <Paragraphs>439</Paragraphs>
  <Slides>24</Slides>
  <Notes>21</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24</vt:i4>
      </vt:variant>
    </vt:vector>
  </HeadingPairs>
  <TitlesOfParts>
    <vt:vector size="29" baseType="lpstr">
      <vt:lpstr>Arial</vt:lpstr>
      <vt:lpstr>Calibri Light</vt:lpstr>
      <vt:lpstr>Calibri</vt:lpstr>
      <vt:lpstr>Cordia New</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Supamith PONGPIPAT</dc:creator>
  <cp:lastModifiedBy>kikasp30.af@gmail.com</cp:lastModifiedBy>
  <cp:revision>255</cp:revision>
  <dcterms:created xsi:type="dcterms:W3CDTF">2022-01-20T09:13:45Z</dcterms:created>
  <dcterms:modified xsi:type="dcterms:W3CDTF">2022-12-01T19:11:03Z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3154524</vt:lpwstr>
  </property>
  <property fmtid="{D5CDD505-2E9C-101B-9397-08002B2CF9AE}" pid="3" name="NXPowerLiteSettings">
    <vt:lpwstr>F700052003A000</vt:lpwstr>
  </property>
  <property fmtid="{D5CDD505-2E9C-101B-9397-08002B2CF9AE}" pid="4" name="NXPowerLiteVersion">
    <vt:lpwstr>D9.1.2</vt:lpwstr>
  </property>
</Properties>
</file>