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332" r:id="rId6"/>
    <p:sldId id="261" r:id="rId7"/>
    <p:sldId id="356" r:id="rId8"/>
    <p:sldId id="263" r:id="rId9"/>
    <p:sldId id="265" r:id="rId10"/>
    <p:sldId id="333" r:id="rId11"/>
    <p:sldId id="335" r:id="rId12"/>
    <p:sldId id="336" r:id="rId13"/>
    <p:sldId id="337" r:id="rId14"/>
    <p:sldId id="290" r:id="rId15"/>
    <p:sldId id="295" r:id="rId16"/>
    <p:sldId id="297" r:id="rId17"/>
    <p:sldId id="266" r:id="rId18"/>
    <p:sldId id="267" r:id="rId19"/>
    <p:sldId id="306" r:id="rId20"/>
    <p:sldId id="29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iHTs3Cp3f6moLCvRHm8vXQRx2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3300"/>
    <a:srgbClr val="006666"/>
    <a:srgbClr val="00CC99"/>
    <a:srgbClr val="00CCFF"/>
    <a:srgbClr val="FFC91D"/>
    <a:srgbClr val="00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777"/>
    <p:restoredTop sz="45965" autoAdjust="0"/>
  </p:normalViewPr>
  <p:slideViewPr>
    <p:cSldViewPr snapToGrid="0" snapToObjects="1">
      <p:cViewPr>
        <p:scale>
          <a:sx n="80" d="100"/>
          <a:sy n="80" d="100"/>
        </p:scale>
        <p:origin x="-157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87E8F48-7B4B-BBFB-A7E0-A5E50606B1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E75ACF5-C513-B450-347F-48B65DDDB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B8E19-6550-D84B-91C5-5005F8C32FC8}" type="datetimeFigureOut">
              <a:rPr lang="en-US" smtClean="0"/>
              <a:t>12/1/2022</a:t>
            </a:fld>
            <a:endParaRPr lang="en-US" dirty="0"/>
          </a:p>
        </p:txBody>
      </p:sp>
      <p:sp>
        <p:nvSpPr>
          <p:cNvPr id="4" name="Footer Placeholder 3">
            <a:extLst>
              <a:ext uri="{FF2B5EF4-FFF2-40B4-BE49-F238E27FC236}">
                <a16:creationId xmlns:a16="http://schemas.microsoft.com/office/drawing/2014/main" xmlns="" id="{4DC762F8-66E4-8611-CAF6-B4EDB6B51D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3258403-1CC4-3067-4850-E3AE077F2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5E1FF-3DCE-5D45-8CCE-F1AE5D760654}" type="slidenum">
              <a:rPr lang="en-US" smtClean="0"/>
              <a:t>‹nº›</a:t>
            </a:fld>
            <a:endParaRPr lang="en-US" dirty="0"/>
          </a:p>
        </p:txBody>
      </p:sp>
    </p:spTree>
    <p:extLst>
      <p:ext uri="{BB962C8B-B14F-4D97-AF65-F5344CB8AC3E}">
        <p14:creationId xmlns:p14="http://schemas.microsoft.com/office/powerpoint/2010/main" val="38606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02387"/>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Waste either ends up in a landfill or leaks into the environment as litter.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Have you seen waste in places it should not be?</a:t>
            </a:r>
          </a:p>
          <a:p>
            <a:pPr marL="0" lvl="0" indent="0" algn="l" rtl="0">
              <a:spcBef>
                <a:spcPts val="0"/>
              </a:spcBef>
              <a:spcAft>
                <a:spcPts val="0"/>
              </a:spcAft>
              <a:buNone/>
            </a:pPr>
            <a:r>
              <a:rPr lang="en-US" dirty="0"/>
              <a:t>How do you think waste got there?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p>
          <a:p>
            <a:pPr marL="0" lvl="0" indent="0" algn="l" rtl="0">
              <a:spcBef>
                <a:spcPts val="0"/>
              </a:spcBef>
              <a:spcAft>
                <a:spcPts val="0"/>
              </a:spcAft>
              <a:buNone/>
            </a:pPr>
            <a:r>
              <a:rPr lang="en-US" dirty="0"/>
              <a:t>Yes, I have seen plastic bags on the beach. Plastic bags can easily fall from a waste bin and blow onto the beach. </a:t>
            </a:r>
          </a:p>
          <a:p>
            <a:pPr marL="0" lvl="0" indent="0" algn="l" rtl="0">
              <a:spcBef>
                <a:spcPts val="0"/>
              </a:spcBef>
              <a:spcAft>
                <a:spcPts val="0"/>
              </a:spcAft>
              <a:buNone/>
            </a:pPr>
            <a:r>
              <a:rPr lang="en-US" dirty="0"/>
              <a:t>*Ask them for additional examples.</a:t>
            </a: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Ask students:</a:t>
            </a:r>
          </a:p>
          <a:p>
            <a:r>
              <a:rPr lang="en-US" b="0" dirty="0"/>
              <a:t>What is a landfill?</a:t>
            </a:r>
          </a:p>
          <a:p>
            <a:r>
              <a:rPr lang="en-US" b="0" dirty="0"/>
              <a:t>Do recyclable items belong here? Why?</a:t>
            </a:r>
          </a:p>
          <a:p>
            <a:r>
              <a:rPr lang="en-US" b="0" dirty="0"/>
              <a:t>What does belong here?</a:t>
            </a:r>
          </a:p>
          <a:p>
            <a:r>
              <a:rPr lang="en-US" b="0" dirty="0"/>
              <a:t>Using your 5 senses, what would you experience? (smell, touch, taste, see, hear)</a:t>
            </a:r>
          </a:p>
          <a:p>
            <a:endParaRPr lang="en-US" b="0" dirty="0"/>
          </a:p>
          <a:p>
            <a:r>
              <a:rPr lang="en-US" b="1" dirty="0"/>
              <a:t>Answers: </a:t>
            </a:r>
          </a:p>
          <a:p>
            <a:r>
              <a:rPr lang="en-US" b="0" dirty="0"/>
              <a:t>A landfill is a site where people dump their general waste materials into the ground or into a giant pile. </a:t>
            </a:r>
          </a:p>
          <a:p>
            <a:r>
              <a:rPr lang="en-US" b="0" dirty="0"/>
              <a:t>No, recycling does not belong here. Only items that cannot be recycled need to be put into the landfill. </a:t>
            </a:r>
          </a:p>
          <a:p>
            <a:endParaRPr lang="en-US" b="1" dirty="0"/>
          </a:p>
          <a:p>
            <a:pPr marL="0" lvl="0" indent="0" algn="l" rtl="0">
              <a:spcBef>
                <a:spcPts val="0"/>
              </a:spcBef>
              <a:spcAft>
                <a:spcPts val="0"/>
              </a:spcAft>
              <a:buNone/>
            </a:pPr>
            <a:endParaRPr dirty="0"/>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rgbClr val="262626"/>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262626"/>
                </a:solidFill>
                <a:latin typeface="Calibri"/>
                <a:ea typeface="Calibri"/>
                <a:cs typeface="Calibri"/>
                <a:sym typeface="Calibri"/>
              </a:rPr>
              <a:t>Ask students: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262626"/>
                </a:solidFill>
                <a:latin typeface="Calibri"/>
                <a:ea typeface="Calibri"/>
                <a:cs typeface="Calibri"/>
                <a:sym typeface="Calibri"/>
              </a:rPr>
              <a:t>Where does waste in our ocean come from?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262626"/>
                </a:solidFill>
                <a:latin typeface="Calibri"/>
                <a:ea typeface="Calibri"/>
                <a:cs typeface="Calibri"/>
                <a:sym typeface="Calibri"/>
              </a:rPr>
              <a:t>What can we do to prevent waste getting into nature?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262626"/>
              </a:solidFill>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262626"/>
                </a:solidFill>
                <a:latin typeface="Calibri"/>
                <a:cs typeface="Calibri"/>
                <a:sym typeface="Calibri"/>
              </a:rPr>
              <a:t>Answers</a:t>
            </a:r>
            <a:r>
              <a:rPr lang="en-US" sz="1200" b="0" i="0" u="none" strike="noStrike" cap="none" dirty="0">
                <a:solidFill>
                  <a:srgbClr val="262626"/>
                </a:solidFill>
                <a:latin typeface="Calibri"/>
                <a:cs typeface="Calibri"/>
                <a:sym typeface="Calibri"/>
              </a:rPr>
              <a:t>:</a:t>
            </a:r>
            <a:endParaRPr lang="en-US" dirty="0"/>
          </a:p>
          <a:p>
            <a:r>
              <a:rPr lang="en-US" dirty="0"/>
              <a:t>If waste does not get recycled or is not properly disposed of, it can leak into our rivers and waterways that flow into the ocean. Proper disposal and recycling can help prevent waste from entering our natural world.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97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Tells students:</a:t>
            </a:r>
          </a:p>
          <a:p>
            <a:r>
              <a:rPr lang="en-US" dirty="0"/>
              <a:t>Let’s now follow the journey of littered food packaging that was not properly recycled, which entered the ocean in 6 steps. </a:t>
            </a:r>
          </a:p>
          <a:p>
            <a:endParaRPr lang="en-US" dirty="0"/>
          </a:p>
          <a:p>
            <a:pPr marL="228600" indent="-228600">
              <a:buAutoNum type="arabicPeriod"/>
            </a:pPr>
            <a:r>
              <a:rPr lang="en-US" dirty="0"/>
              <a:t>When people leave food packaging on the ground it is called “litter”. It can also fall from trash bins by accident.</a:t>
            </a:r>
          </a:p>
          <a:p>
            <a:pPr marL="228600" indent="-228600">
              <a:buAutoNum type="arabicPeriod"/>
            </a:pPr>
            <a:r>
              <a:rPr lang="en-US" dirty="0"/>
              <a:t>Packaging on the ground then can flow into storm drains along the street.</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369758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 students:</a:t>
            </a:r>
          </a:p>
          <a:p>
            <a:r>
              <a:rPr lang="en-US" dirty="0"/>
              <a:t>3. Once the littered food packaging enters the storm drain it is then flushed into local waterways.</a:t>
            </a:r>
          </a:p>
          <a:p>
            <a:r>
              <a:rPr lang="en-US" dirty="0"/>
              <a:t>4. Waterways are access points to rivers where the drainage water and everything in it flows into local river systems, such as our littered food packaging. </a:t>
            </a: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339757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 students:</a:t>
            </a:r>
          </a:p>
          <a:p>
            <a:r>
              <a:rPr lang="en-US" dirty="0"/>
              <a:t>5. Those smaller river systems converge together into larger rivers that feed directly into the ocean.</a:t>
            </a:r>
          </a:p>
          <a:p>
            <a:r>
              <a:rPr lang="en-US" dirty="0"/>
              <a:t>6. Ocean currents are all connected and send all waste to large ”waste islands” like the south pacific garbage patch (a giant area of floating waste that resembles an island). A waste island is not an island with beaches and land, rather a waste island is an accumulation of waste that forms a giant floating garbage patch that resembles a floating waste island. </a:t>
            </a:r>
          </a:p>
          <a:p>
            <a:endParaRPr lang="en-US" dirty="0"/>
          </a:p>
          <a:p>
            <a:r>
              <a:rPr lang="en-US" dirty="0"/>
              <a:t>Understanding how systems work and how materials flow in the linear system is important in building the circular economy. </a:t>
            </a:r>
          </a:p>
          <a:p>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304260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For the class activity students will organize into groups to create a life cycle map for an everyday product.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1</a:t>
            </a:r>
            <a:r>
              <a:rPr lang="en-US" sz="1200" b="0" i="0" u="none" strike="noStrike" dirty="0">
                <a:solidFill>
                  <a:schemeClr val="dk1"/>
                </a:solidFill>
                <a:latin typeface="Calibri"/>
                <a:ea typeface="Calibri"/>
                <a:cs typeface="Calibri"/>
                <a:sym typeface="Calibri"/>
              </a:rPr>
              <a:t>: Organize into groups of 3-5 and choose a product card from the deck or any product your group knows a little about.</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2</a:t>
            </a:r>
            <a:r>
              <a:rPr lang="en-US" sz="1200" b="0" i="0" u="none" strike="noStrike" dirty="0">
                <a:solidFill>
                  <a:schemeClr val="dk1"/>
                </a:solidFill>
                <a:latin typeface="Calibri"/>
                <a:ea typeface="Calibri"/>
                <a:cs typeface="Calibri"/>
                <a:sym typeface="Calibri"/>
              </a:rPr>
              <a:t>: Each group has a large piece of paper or uses the handout provided and lists out the 5 different life cycle stages: 1. Material extraction;  2. Production;  3. Distribution;  4. Usage; and 5. Disposal.</a:t>
            </a: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Step 3</a:t>
            </a:r>
            <a:r>
              <a:rPr lang="en-US" sz="1200" b="0" i="0" u="none" strike="noStrike" dirty="0">
                <a:solidFill>
                  <a:schemeClr val="dk1"/>
                </a:solidFill>
                <a:latin typeface="Calibri"/>
                <a:ea typeface="Calibri"/>
                <a:cs typeface="Calibri"/>
                <a:sym typeface="Calibri"/>
              </a:rPr>
              <a:t>: Each group will document with sticky notes (some will draw pictures, others write lists) the entire life cycle of the product, from start to finish. Groups can use the completed handout of the soft drink bottle as an example. There should be a time limit of 20 minutes.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4</a:t>
            </a:r>
            <a:r>
              <a:rPr lang="en-US" sz="1200" b="0" i="0" u="none" strike="noStrike" dirty="0">
                <a:solidFill>
                  <a:schemeClr val="dk1"/>
                </a:solidFill>
                <a:latin typeface="Calibri"/>
                <a:ea typeface="Calibri"/>
                <a:cs typeface="Calibri"/>
                <a:sym typeface="Calibri"/>
              </a:rPr>
              <a:t>: Start your life cycle map with the list of materials used to make the product and find out how they are extracted and processed. When consumers buy it how many times do they use it? Use the Internet to research this or make some good guesses. When you get to the end-of-life, think through all the possibilities such as landfill, littering and recycling. Think critically about where the item will likely end up.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5</a:t>
            </a:r>
            <a:r>
              <a:rPr lang="en-US" sz="1200" b="0" i="0" u="none" strike="noStrike" dirty="0">
                <a:solidFill>
                  <a:schemeClr val="dk1"/>
                </a:solidFill>
                <a:latin typeface="Calibri"/>
                <a:ea typeface="Calibri"/>
                <a:cs typeface="Calibri"/>
                <a:sym typeface="Calibri"/>
              </a:rPr>
              <a:t>: Lastly, identify one or more </a:t>
            </a:r>
            <a:r>
              <a:rPr lang="en-US" sz="1200" b="1" i="0" u="none" strike="noStrike" dirty="0">
                <a:solidFill>
                  <a:schemeClr val="dk1"/>
                </a:solidFill>
                <a:latin typeface="Calibri"/>
                <a:ea typeface="Calibri"/>
                <a:cs typeface="Calibri"/>
                <a:sym typeface="Calibri"/>
              </a:rPr>
              <a:t>circular opportunities</a:t>
            </a:r>
            <a:r>
              <a:rPr lang="en-US" sz="1200" b="0" i="0" u="none" strike="noStrike" dirty="0">
                <a:solidFill>
                  <a:schemeClr val="dk1"/>
                </a:solidFill>
                <a:latin typeface="Calibri"/>
                <a:ea typeface="Calibri"/>
                <a:cs typeface="Calibri"/>
                <a:sym typeface="Calibri"/>
              </a:rPr>
              <a:t> for this product. Could this product be reused in some way? Can it be recycled? If so, what can it be recycled into? What would you change about this product to allow it to be more circular?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When the groups complete their maps, everyone will share what was discovered about their product’s life cycle.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*Teachers may want to display or print out the example soft drink bottle life cycle map while students are doing the exercise.</a:t>
            </a:r>
            <a:endParaRPr b="1" dirty="0"/>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Show students the product options to choose from. Pass out the handout and allow them to choose. </a:t>
            </a: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54449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428622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r>
              <a:rPr lang="en-US" dirty="0"/>
              <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
            </a: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r>
              <a:rPr lang="en-US" dirty="0"/>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Sometimes products that are intended to be circular can end up in the linear system. This means that even though the product was intended to remain in the circular economy loop, it somehow ends up being improperly disposed. When waste is not managed properly it will either end up in a landfill, incinerated (burned), or leaked into nature.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are some examples of </a:t>
            </a:r>
            <a:r>
              <a:rPr lang="en-US" sz="1200" b="1" i="0" u="none" strike="noStrike" dirty="0">
                <a:solidFill>
                  <a:schemeClr val="dk1"/>
                </a:solidFill>
                <a:latin typeface="Calibri"/>
                <a:ea typeface="Calibri"/>
                <a:cs typeface="Calibri"/>
                <a:sym typeface="Calibri"/>
              </a:rPr>
              <a:t>how</a:t>
            </a:r>
            <a:r>
              <a:rPr lang="en-US" sz="1200" b="0" i="0" u="none" strike="noStrike" dirty="0">
                <a:solidFill>
                  <a:schemeClr val="dk1"/>
                </a:solidFill>
                <a:latin typeface="Calibri"/>
                <a:ea typeface="Calibri"/>
                <a:cs typeface="Calibri"/>
                <a:sym typeface="Calibri"/>
              </a:rPr>
              <a:t> an item intended to stay in the “closed loop” of the circular economy can end up being disposed of in the linear economy?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Answers: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Littering</a:t>
            </a:r>
            <a:r>
              <a:rPr lang="en-US" sz="1200" b="0" i="0" u="none" strike="noStrike" dirty="0">
                <a:solidFill>
                  <a:schemeClr val="dk1"/>
                </a:solidFill>
                <a:latin typeface="Calibri"/>
                <a:ea typeface="Calibri"/>
                <a:cs typeface="Calibri"/>
                <a:sym typeface="Calibri"/>
              </a:rPr>
              <a:t> : incorrect disposal of waste in the open environment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Open dumping</a:t>
            </a:r>
            <a:r>
              <a:rPr lang="en-US" sz="1200" b="0" i="0" u="none" strike="noStrike" dirty="0">
                <a:solidFill>
                  <a:schemeClr val="dk1"/>
                </a:solidFill>
                <a:latin typeface="Calibri"/>
                <a:ea typeface="Calibri"/>
                <a:cs typeface="Calibri"/>
                <a:sym typeface="Calibri"/>
              </a:rPr>
              <a:t>: the intentional and illegal dumping of waste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Contamination</a:t>
            </a:r>
            <a:r>
              <a:rPr lang="en-US" sz="1200" b="0" i="0" u="none" strike="noStrike" dirty="0">
                <a:solidFill>
                  <a:schemeClr val="dk1"/>
                </a:solidFill>
                <a:latin typeface="Calibri"/>
                <a:ea typeface="Calibri"/>
                <a:cs typeface="Calibri"/>
                <a:sym typeface="Calibri"/>
              </a:rPr>
              <a:t>: organic waste and other types of containments make it impossible to recycle materials that are intended to be recyclable</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Lack of sorting and collection at the source</a:t>
            </a:r>
            <a:r>
              <a:rPr lang="en-US" sz="1200" b="0" i="0" u="none" strike="noStrike" dirty="0">
                <a:solidFill>
                  <a:schemeClr val="dk1"/>
                </a:solidFill>
                <a:latin typeface="Calibri"/>
                <a:ea typeface="Calibri"/>
                <a:cs typeface="Calibri"/>
                <a:sym typeface="Calibri"/>
              </a:rPr>
              <a:t>: by not separating waste items into the proper waste and recycle bins prevent circular items from staying in the loop</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Being wasteful</a:t>
            </a:r>
            <a:r>
              <a:rPr lang="en-US" sz="1200" b="0" i="0" u="none" strike="noStrike" dirty="0">
                <a:solidFill>
                  <a:schemeClr val="dk1"/>
                </a:solidFill>
                <a:latin typeface="Calibri"/>
                <a:ea typeface="Calibri"/>
                <a:cs typeface="Calibri"/>
                <a:sym typeface="Calibri"/>
              </a:rPr>
              <a:t>: overusing and consuming </a:t>
            </a:r>
            <a:r>
              <a:rPr lang="en-US" sz="1200" b="0" i="0" u="none" strike="noStrike" cap="none" dirty="0">
                <a:solidFill>
                  <a:schemeClr val="dk1"/>
                </a:solidFill>
                <a:effectLst/>
                <a:latin typeface="Calibri"/>
                <a:ea typeface="Calibri"/>
                <a:cs typeface="Calibri"/>
                <a:sym typeface="Calibri"/>
              </a:rPr>
              <a:t>carelessly, extravagantly, or to no purpose</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FontTx/>
              <a:buNone/>
            </a:pPr>
            <a:r>
              <a:rPr lang="en-US" sz="1200" b="0" i="0" u="none" strike="noStrike" dirty="0">
                <a:solidFill>
                  <a:schemeClr val="dk1"/>
                </a:solidFill>
                <a:latin typeface="Calibri"/>
                <a:ea typeface="Calibri"/>
                <a:cs typeface="Calibri"/>
                <a:sym typeface="Calibri"/>
              </a:rPr>
              <a:t>The mismanagement of waste can result in waste leakage, which is when waste materials find a way into our natural environment and move along our natural systems. Sometimes those materials move all the way from land to sea making it challenging to recover. Let’s examine the flow of waste on the next slides.</a:t>
            </a: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92354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24063" y="0"/>
            <a:ext cx="12192000" cy="6858000"/>
          </a:xfrm>
          <a:prstGeom prst="rect">
            <a:avLst/>
          </a:prstGeom>
          <a:noFill/>
          <a:ln>
            <a:noFill/>
          </a:ln>
        </p:spPr>
      </p:pic>
      <p:sp>
        <p:nvSpPr>
          <p:cNvPr id="2" name="Slide Number Placeholder 1">
            <a:extLst>
              <a:ext uri="{FF2B5EF4-FFF2-40B4-BE49-F238E27FC236}">
                <a16:creationId xmlns:a16="http://schemas.microsoft.com/office/drawing/2014/main" xmlns="" id="{8A076EA6-EDE5-E428-5E93-AF912805C3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542" y="538668"/>
            <a:ext cx="2860756" cy="52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937" y="5143544"/>
            <a:ext cx="7705220"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988147" y="5269433"/>
            <a:ext cx="9594293" cy="1261884"/>
          </a:xfrm>
          <a:prstGeom prst="rect">
            <a:avLst/>
          </a:prstGeom>
          <a:noFill/>
        </p:spPr>
        <p:txBody>
          <a:bodyPr wrap="none" rtlCol="0">
            <a:spAutoFit/>
          </a:bodyPr>
          <a:lstStyle/>
          <a:p>
            <a:pPr marL="158750" indent="0" algn="ctr">
              <a:buNone/>
            </a:pPr>
            <a:r>
              <a:rPr lang="pt-BR" sz="4800" b="1" dirty="0" smtClean="0"/>
              <a:t>Ciclo </a:t>
            </a:r>
            <a:r>
              <a:rPr lang="pt-BR" sz="4800" b="1" dirty="0"/>
              <a:t>de Vida Linear vs Circular</a:t>
            </a:r>
            <a:endParaRPr lang="pt-BR" sz="4800" b="1" dirty="0" smtClean="0"/>
          </a:p>
          <a:p>
            <a:pPr marL="158750" indent="0" algn="ctr">
              <a:buNone/>
            </a:pPr>
            <a:r>
              <a:rPr lang="pt-PT" sz="2800" smtClean="0"/>
              <a:t> </a:t>
            </a:r>
            <a:r>
              <a:rPr lang="pt-PT" sz="2800" smtClean="0"/>
              <a:t> Aula </a:t>
            </a:r>
            <a:r>
              <a:rPr lang="pt-PT" sz="2800" dirty="0"/>
              <a:t>para </a:t>
            </a:r>
            <a:r>
              <a:rPr lang="pt-PT" sz="2800" dirty="0" smtClean="0"/>
              <a:t>Iniciantes de Nível </a:t>
            </a:r>
            <a:r>
              <a:rPr lang="pt-PT" sz="2800" dirty="0"/>
              <a:t>4</a:t>
            </a:r>
            <a:endParaRPr lang="pt-BR" sz="2800" dirty="0"/>
          </a:p>
        </p:txBody>
      </p:sp>
      <p:sp>
        <p:nvSpPr>
          <p:cNvPr id="4" name="CaixaDeTexto 3"/>
          <p:cNvSpPr txBox="1"/>
          <p:nvPr/>
        </p:nvSpPr>
        <p:spPr>
          <a:xfrm>
            <a:off x="1464296" y="529516"/>
            <a:ext cx="2797561"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descr="A picture containing text, people&#10;&#10;Description automatically generated"/>
          <p:cNvPicPr preferRelativeResize="0"/>
          <p:nvPr/>
        </p:nvPicPr>
        <p:blipFill rotWithShape="1">
          <a:blip r:embed="rId3">
            <a:alphaModFix/>
          </a:blip>
          <a:srcRect/>
          <a:stretch/>
        </p:blipFill>
        <p:spPr>
          <a:xfrm>
            <a:off x="0" y="22004"/>
            <a:ext cx="12192000" cy="6858000"/>
          </a:xfrm>
          <a:prstGeom prst="rect">
            <a:avLst/>
          </a:prstGeom>
          <a:noFill/>
          <a:ln>
            <a:noFill/>
          </a:ln>
        </p:spPr>
      </p:pic>
      <p:sp>
        <p:nvSpPr>
          <p:cNvPr id="192" name="Google Shape;192;p9"/>
          <p:cNvSpPr/>
          <p:nvPr/>
        </p:nvSpPr>
        <p:spPr>
          <a:xfrm>
            <a:off x="518615" y="483407"/>
            <a:ext cx="1083518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3" name="Google Shape;193;p9"/>
          <p:cNvSpPr/>
          <p:nvPr/>
        </p:nvSpPr>
        <p:spPr>
          <a:xfrm>
            <a:off x="518615" y="375251"/>
            <a:ext cx="1083518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4" name="Google Shape;194;p9"/>
          <p:cNvSpPr txBox="1"/>
          <p:nvPr/>
        </p:nvSpPr>
        <p:spPr>
          <a:xfrm>
            <a:off x="544772" y="382012"/>
            <a:ext cx="10809028" cy="646290"/>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latin typeface="Calibri"/>
                <a:ea typeface="Calibri"/>
                <a:cs typeface="Calibri"/>
                <a:sym typeface="Calibri"/>
              </a:rPr>
              <a:t>Produtos circulares podem acabar em sistemas lineares</a:t>
            </a:r>
            <a:endParaRPr lang="pt-BR" dirty="0"/>
          </a:p>
        </p:txBody>
      </p:sp>
      <p:sp>
        <p:nvSpPr>
          <p:cNvPr id="4" name="Right Arrow 3">
            <a:extLst>
              <a:ext uri="{FF2B5EF4-FFF2-40B4-BE49-F238E27FC236}">
                <a16:creationId xmlns:a16="http://schemas.microsoft.com/office/drawing/2014/main" xmlns="" id="{600CB847-E86F-6347-B431-61D99C8F5ACE}"/>
              </a:ext>
            </a:extLst>
          </p:cNvPr>
          <p:cNvSpPr/>
          <p:nvPr/>
        </p:nvSpPr>
        <p:spPr>
          <a:xfrm>
            <a:off x="5355769" y="3429000"/>
            <a:ext cx="2239347" cy="508518"/>
          </a:xfrm>
          <a:prstGeom prst="rightArrow">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18B6D59A-AD2E-EF44-97D5-78ADE01DC813}"/>
              </a:ext>
            </a:extLst>
          </p:cNvPr>
          <p:cNvSpPr txBox="1"/>
          <p:nvPr/>
        </p:nvSpPr>
        <p:spPr>
          <a:xfrm>
            <a:off x="5355769" y="2620007"/>
            <a:ext cx="2052320" cy="830997"/>
          </a:xfrm>
          <a:prstGeom prst="rect">
            <a:avLst/>
          </a:prstGeom>
          <a:noFill/>
        </p:spPr>
        <p:txBody>
          <a:bodyPr wrap="square" rtlCol="0">
            <a:spAutoFit/>
          </a:bodyPr>
          <a:lstStyle/>
          <a:p>
            <a:pPr algn="ctr"/>
            <a:r>
              <a:rPr lang="pt-BR" sz="2400" b="1" dirty="0" smtClean="0">
                <a:latin typeface="Calibri" panose="020F0502020204030204" pitchFamily="34" charset="0"/>
                <a:cs typeface="Calibri" panose="020F0502020204030204" pitchFamily="34" charset="0"/>
              </a:rPr>
              <a:t>Resíduos mal Geridos</a:t>
            </a:r>
            <a:endParaRPr lang="pt-BR" sz="24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xmlns="" id="{579BC58B-A734-354A-AD79-27095195F905}"/>
              </a:ext>
            </a:extLst>
          </p:cNvPr>
          <p:cNvSpPr txBox="1"/>
          <p:nvPr/>
        </p:nvSpPr>
        <p:spPr>
          <a:xfrm>
            <a:off x="8174793" y="5404495"/>
            <a:ext cx="1401238" cy="461665"/>
          </a:xfrm>
          <a:prstGeom prst="rect">
            <a:avLst/>
          </a:prstGeom>
          <a:noFill/>
        </p:spPr>
        <p:txBody>
          <a:bodyPr wrap="square" rtlCol="0">
            <a:spAutoFit/>
          </a:bodyPr>
          <a:lstStyle/>
          <a:p>
            <a:pPr algn="ctr"/>
            <a:r>
              <a:rPr lang="pt-BR" sz="2400" b="1" dirty="0" smtClean="0">
                <a:solidFill>
                  <a:schemeClr val="tx1"/>
                </a:solidFill>
                <a:latin typeface="Calibri" panose="020F0502020204030204" pitchFamily="34" charset="0"/>
                <a:cs typeface="Calibri" panose="020F0502020204030204" pitchFamily="34" charset="0"/>
              </a:rPr>
              <a:t>Natureza</a:t>
            </a:r>
            <a:endParaRPr lang="pt-BR" sz="2400" b="1" dirty="0">
              <a:solidFill>
                <a:schemeClr val="tx1"/>
              </a:solidFill>
              <a:latin typeface="Calibri" panose="020F0502020204030204" pitchFamily="34" charset="0"/>
              <a:cs typeface="Calibri" panose="020F0502020204030204" pitchFamily="34" charset="0"/>
            </a:endParaRPr>
          </a:p>
        </p:txBody>
      </p:sp>
      <p:pic>
        <p:nvPicPr>
          <p:cNvPr id="8" name="Picture 7" descr="Logo, icon&#10;&#10;Description automatically generated">
            <a:extLst>
              <a:ext uri="{FF2B5EF4-FFF2-40B4-BE49-F238E27FC236}">
                <a16:creationId xmlns:a16="http://schemas.microsoft.com/office/drawing/2014/main" xmlns="" id="{DE053019-1E1B-B04C-8529-F82D0B12DF06}"/>
              </a:ext>
            </a:extLst>
          </p:cNvPr>
          <p:cNvPicPr>
            <a:picLocks noChangeAspect="1"/>
          </p:cNvPicPr>
          <p:nvPr/>
        </p:nvPicPr>
        <p:blipFill>
          <a:blip r:embed="rId4"/>
          <a:stretch>
            <a:fillRect/>
          </a:stretch>
        </p:blipFill>
        <p:spPr>
          <a:xfrm>
            <a:off x="10150060" y="4021918"/>
            <a:ext cx="1401238" cy="1401238"/>
          </a:xfrm>
          <a:prstGeom prst="rect">
            <a:avLst/>
          </a:prstGeom>
        </p:spPr>
      </p:pic>
      <p:sp>
        <p:nvSpPr>
          <p:cNvPr id="24" name="TextBox 23">
            <a:extLst>
              <a:ext uri="{FF2B5EF4-FFF2-40B4-BE49-F238E27FC236}">
                <a16:creationId xmlns:a16="http://schemas.microsoft.com/office/drawing/2014/main" xmlns="" id="{EE4A1C70-082C-C940-AB88-849488FC14A0}"/>
              </a:ext>
            </a:extLst>
          </p:cNvPr>
          <p:cNvSpPr txBox="1"/>
          <p:nvPr/>
        </p:nvSpPr>
        <p:spPr>
          <a:xfrm>
            <a:off x="9975130" y="5404494"/>
            <a:ext cx="1770224" cy="461665"/>
          </a:xfrm>
          <a:prstGeom prst="rect">
            <a:avLst/>
          </a:prstGeom>
          <a:noFill/>
        </p:spPr>
        <p:txBody>
          <a:bodyPr wrap="square" rtlCol="0">
            <a:spAutoFit/>
          </a:bodyPr>
          <a:lstStyle/>
          <a:p>
            <a:pPr algn="ctr"/>
            <a:r>
              <a:rPr lang="pt-BR" sz="2400" b="1" dirty="0" smtClean="0">
                <a:solidFill>
                  <a:schemeClr val="tx1"/>
                </a:solidFill>
                <a:latin typeface="Calibri" panose="020F0502020204030204" pitchFamily="34" charset="0"/>
                <a:cs typeface="Calibri" panose="020F0502020204030204" pitchFamily="34" charset="0"/>
              </a:rPr>
              <a:t>Incinerador</a:t>
            </a:r>
            <a:endParaRPr lang="pt-BR" sz="2400" b="1" dirty="0">
              <a:solidFill>
                <a:schemeClr val="tx1"/>
              </a:solidFill>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xmlns="" id="{31E38AFC-B92D-8D46-A379-897FD19611B0}"/>
              </a:ext>
            </a:extLst>
          </p:cNvPr>
          <p:cNvPicPr>
            <a:picLocks noChangeAspect="1"/>
          </p:cNvPicPr>
          <p:nvPr/>
        </p:nvPicPr>
        <p:blipFill>
          <a:blip r:embed="rId5"/>
          <a:stretch>
            <a:fillRect/>
          </a:stretch>
        </p:blipFill>
        <p:spPr>
          <a:xfrm>
            <a:off x="8174793" y="3952569"/>
            <a:ext cx="1401238" cy="1401238"/>
          </a:xfrm>
          <a:prstGeom prst="rect">
            <a:avLst/>
          </a:prstGeom>
        </p:spPr>
      </p:pic>
      <p:pic>
        <p:nvPicPr>
          <p:cNvPr id="12" name="Picture 11" descr="A picture containing text, headdress, helmet&#10;&#10;Description automatically generated">
            <a:extLst>
              <a:ext uri="{FF2B5EF4-FFF2-40B4-BE49-F238E27FC236}">
                <a16:creationId xmlns:a16="http://schemas.microsoft.com/office/drawing/2014/main" xmlns="" id="{0C6AE767-6503-7147-A30A-D6B67260BCE2}"/>
              </a:ext>
            </a:extLst>
          </p:cNvPr>
          <p:cNvPicPr>
            <a:picLocks noChangeAspect="1"/>
          </p:cNvPicPr>
          <p:nvPr/>
        </p:nvPicPr>
        <p:blipFill>
          <a:blip r:embed="rId6"/>
          <a:stretch>
            <a:fillRect/>
          </a:stretch>
        </p:blipFill>
        <p:spPr>
          <a:xfrm>
            <a:off x="9024471" y="1380872"/>
            <a:ext cx="1788886" cy="1788886"/>
          </a:xfrm>
          <a:prstGeom prst="rect">
            <a:avLst/>
          </a:prstGeom>
        </p:spPr>
      </p:pic>
      <p:sp>
        <p:nvSpPr>
          <p:cNvPr id="28" name="TextBox 27">
            <a:extLst>
              <a:ext uri="{FF2B5EF4-FFF2-40B4-BE49-F238E27FC236}">
                <a16:creationId xmlns:a16="http://schemas.microsoft.com/office/drawing/2014/main" xmlns="" id="{6EC4DD42-7C0A-8843-8D6B-762F10F0D3D0}"/>
              </a:ext>
            </a:extLst>
          </p:cNvPr>
          <p:cNvSpPr txBox="1"/>
          <p:nvPr/>
        </p:nvSpPr>
        <p:spPr>
          <a:xfrm>
            <a:off x="8610600" y="3020864"/>
            <a:ext cx="2498678" cy="461665"/>
          </a:xfrm>
          <a:prstGeom prst="rect">
            <a:avLst/>
          </a:prstGeom>
          <a:noFill/>
        </p:spPr>
        <p:txBody>
          <a:bodyPr wrap="square" rtlCol="0">
            <a:spAutoFit/>
          </a:bodyPr>
          <a:lstStyle/>
          <a:p>
            <a:pPr algn="ctr"/>
            <a:r>
              <a:rPr lang="pt-BR" sz="2400" b="1" dirty="0" smtClean="0">
                <a:latin typeface="Calibri" panose="020F0502020204030204" pitchFamily="34" charset="0"/>
                <a:cs typeface="Calibri" panose="020F0502020204030204" pitchFamily="34" charset="0"/>
              </a:rPr>
              <a:t>Aterro Sanitário</a:t>
            </a:r>
            <a:endParaRPr lang="pt-BR" sz="24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xmlns="" id="{4D0DE340-FE99-6928-64CE-73E876942F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10</a:t>
            </a:fld>
            <a:endParaRPr lang="pt-BR" dirty="0"/>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157" y="1491223"/>
            <a:ext cx="39528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27">
            <a:extLst>
              <a:ext uri="{FF2B5EF4-FFF2-40B4-BE49-F238E27FC236}">
                <a16:creationId xmlns:a16="http://schemas.microsoft.com/office/drawing/2014/main" xmlns="" id="{6EC4DD42-7C0A-8843-8D6B-762F10F0D3D0}"/>
              </a:ext>
            </a:extLst>
          </p:cNvPr>
          <p:cNvSpPr txBox="1"/>
          <p:nvPr/>
        </p:nvSpPr>
        <p:spPr>
          <a:xfrm rot="18758234">
            <a:off x="766550" y="2107561"/>
            <a:ext cx="1770224" cy="461665"/>
          </a:xfrm>
          <a:prstGeom prst="rect">
            <a:avLst/>
          </a:prstGeom>
          <a:noFill/>
        </p:spPr>
        <p:txBody>
          <a:bodyPr wrap="square" rtlCol="0">
            <a:spAutoFit/>
          </a:bodyPr>
          <a:lstStyle/>
          <a:p>
            <a:pPr algn="ctr"/>
            <a:r>
              <a:rPr lang="pt-BR" sz="2400" b="1" dirty="0" smtClean="0">
                <a:solidFill>
                  <a:schemeClr val="bg1"/>
                </a:solidFill>
                <a:latin typeface="Calibri" panose="020F0502020204030204" pitchFamily="34" charset="0"/>
                <a:cs typeface="Calibri" panose="020F0502020204030204" pitchFamily="34" charset="0"/>
              </a:rPr>
              <a:t>Reutilizar </a:t>
            </a:r>
            <a:endParaRPr lang="pt-BR" sz="2400" b="1" dirty="0">
              <a:solidFill>
                <a:schemeClr val="bg1"/>
              </a:solidFill>
              <a:latin typeface="Calibri" panose="020F0502020204030204" pitchFamily="34" charset="0"/>
              <a:cs typeface="Calibri" panose="020F0502020204030204" pitchFamily="34" charset="0"/>
            </a:endParaRPr>
          </a:p>
        </p:txBody>
      </p:sp>
      <p:sp>
        <p:nvSpPr>
          <p:cNvPr id="19" name="TextBox 27">
            <a:extLst>
              <a:ext uri="{FF2B5EF4-FFF2-40B4-BE49-F238E27FC236}">
                <a16:creationId xmlns:a16="http://schemas.microsoft.com/office/drawing/2014/main" xmlns="" id="{6EC4DD42-7C0A-8843-8D6B-762F10F0D3D0}"/>
              </a:ext>
            </a:extLst>
          </p:cNvPr>
          <p:cNvSpPr txBox="1"/>
          <p:nvPr/>
        </p:nvSpPr>
        <p:spPr>
          <a:xfrm rot="2557703">
            <a:off x="766550" y="4429670"/>
            <a:ext cx="1770224" cy="461665"/>
          </a:xfrm>
          <a:prstGeom prst="rect">
            <a:avLst/>
          </a:prstGeom>
          <a:noFill/>
        </p:spPr>
        <p:txBody>
          <a:bodyPr wrap="square" rtlCol="0">
            <a:spAutoFit/>
          </a:bodyPr>
          <a:lstStyle/>
          <a:p>
            <a:pPr algn="ctr"/>
            <a:r>
              <a:rPr lang="pt-BR" sz="2400" b="1" dirty="0" smtClean="0">
                <a:solidFill>
                  <a:schemeClr val="bg1"/>
                </a:solidFill>
                <a:latin typeface="Calibri" panose="020F0502020204030204" pitchFamily="34" charset="0"/>
                <a:cs typeface="Calibri" panose="020F0502020204030204" pitchFamily="34" charset="0"/>
              </a:rPr>
              <a:t>Reciclar</a:t>
            </a:r>
            <a:endParaRPr lang="pt-BR" sz="2400" b="1" dirty="0">
              <a:solidFill>
                <a:schemeClr val="bg1"/>
              </a:solidFill>
              <a:latin typeface="Calibri" panose="020F0502020204030204" pitchFamily="34" charset="0"/>
              <a:cs typeface="Calibri" panose="020F0502020204030204" pitchFamily="34" charset="0"/>
            </a:endParaRPr>
          </a:p>
        </p:txBody>
      </p:sp>
      <p:sp>
        <p:nvSpPr>
          <p:cNvPr id="21" name="TextBox 27">
            <a:extLst>
              <a:ext uri="{FF2B5EF4-FFF2-40B4-BE49-F238E27FC236}">
                <a16:creationId xmlns:a16="http://schemas.microsoft.com/office/drawing/2014/main" xmlns="" id="{6EC4DD42-7C0A-8843-8D6B-762F10F0D3D0}"/>
              </a:ext>
            </a:extLst>
          </p:cNvPr>
          <p:cNvSpPr txBox="1"/>
          <p:nvPr/>
        </p:nvSpPr>
        <p:spPr>
          <a:xfrm rot="19024266">
            <a:off x="3005896" y="4373313"/>
            <a:ext cx="1770224" cy="461665"/>
          </a:xfrm>
          <a:prstGeom prst="rect">
            <a:avLst/>
          </a:prstGeom>
          <a:noFill/>
        </p:spPr>
        <p:txBody>
          <a:bodyPr wrap="square" rtlCol="0">
            <a:spAutoFit/>
          </a:bodyPr>
          <a:lstStyle/>
          <a:p>
            <a:pPr algn="ctr"/>
            <a:r>
              <a:rPr lang="pt-BR" sz="2400" b="1" dirty="0" smtClean="0">
                <a:solidFill>
                  <a:schemeClr val="bg1"/>
                </a:solidFill>
                <a:latin typeface="Calibri" panose="020F0502020204030204" pitchFamily="34" charset="0"/>
                <a:cs typeface="Calibri" panose="020F0502020204030204" pitchFamily="34" charset="0"/>
              </a:rPr>
              <a:t>Reparar </a:t>
            </a:r>
            <a:endParaRPr lang="pt-BR" sz="2400" b="1" dirty="0">
              <a:solidFill>
                <a:schemeClr val="bg1"/>
              </a:solidFill>
              <a:latin typeface="Calibri" panose="020F0502020204030204" pitchFamily="34" charset="0"/>
              <a:cs typeface="Calibri" panose="020F0502020204030204" pitchFamily="34" charset="0"/>
            </a:endParaRPr>
          </a:p>
        </p:txBody>
      </p:sp>
      <p:sp>
        <p:nvSpPr>
          <p:cNvPr id="22" name="TextBox 27">
            <a:extLst>
              <a:ext uri="{FF2B5EF4-FFF2-40B4-BE49-F238E27FC236}">
                <a16:creationId xmlns:a16="http://schemas.microsoft.com/office/drawing/2014/main" xmlns="" id="{6EC4DD42-7C0A-8843-8D6B-762F10F0D3D0}"/>
              </a:ext>
            </a:extLst>
          </p:cNvPr>
          <p:cNvSpPr txBox="1"/>
          <p:nvPr/>
        </p:nvSpPr>
        <p:spPr>
          <a:xfrm rot="2651129">
            <a:off x="3005896" y="2052968"/>
            <a:ext cx="1770224" cy="461665"/>
          </a:xfrm>
          <a:prstGeom prst="rect">
            <a:avLst/>
          </a:prstGeom>
          <a:noFill/>
        </p:spPr>
        <p:txBody>
          <a:bodyPr wrap="square" rtlCol="0">
            <a:spAutoFit/>
          </a:bodyPr>
          <a:lstStyle/>
          <a:p>
            <a:pPr algn="ctr"/>
            <a:r>
              <a:rPr lang="pt-BR" sz="2400" b="1" dirty="0" smtClean="0">
                <a:solidFill>
                  <a:schemeClr val="bg1"/>
                </a:solidFill>
                <a:latin typeface="Calibri" panose="020F0502020204030204" pitchFamily="34" charset="0"/>
                <a:cs typeface="Calibri" panose="020F0502020204030204" pitchFamily="34" charset="0"/>
              </a:rPr>
              <a:t>Recarga</a:t>
            </a:r>
            <a:endParaRPr lang="pt-B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62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234" name="Google Shape;234;p7"/>
          <p:cNvSpPr txBox="1"/>
          <p:nvPr/>
        </p:nvSpPr>
        <p:spPr>
          <a:xfrm>
            <a:off x="2552141" y="1147297"/>
            <a:ext cx="7342492" cy="3323946"/>
          </a:xfrm>
          <a:prstGeom prst="rect">
            <a:avLst/>
          </a:prstGeom>
          <a:noFill/>
          <a:ln>
            <a:noFill/>
          </a:ln>
        </p:spPr>
        <p:txBody>
          <a:bodyPr spcFirstLastPara="1" wrap="square" lIns="91425" tIns="45700" rIns="91425" bIns="45700" anchor="t" anchorCtr="0">
            <a:spAutoFit/>
          </a:bodyPr>
          <a:lstStyle/>
          <a:p>
            <a:pPr lvl="0" algn="ctr"/>
            <a:r>
              <a:rPr lang="pt-BR" sz="7000" b="1" dirty="0">
                <a:solidFill>
                  <a:schemeClr val="lt1"/>
                </a:solidFill>
                <a:latin typeface="Calibri"/>
                <a:ea typeface="Calibri"/>
                <a:cs typeface="Calibri"/>
                <a:sym typeface="Calibri"/>
              </a:rPr>
              <a:t>Para onde vão os seus resíduos se não reciclar</a:t>
            </a:r>
            <a:r>
              <a:rPr lang="en-US" sz="7000" b="1" dirty="0" smtClean="0">
                <a:solidFill>
                  <a:schemeClr val="lt1"/>
                </a:solidFill>
                <a:latin typeface="Calibri"/>
                <a:ea typeface="Calibri"/>
                <a:cs typeface="Calibri"/>
                <a:sym typeface="Calibri"/>
              </a:rPr>
              <a:t>?</a:t>
            </a:r>
            <a:endParaRPr sz="1200" dirty="0"/>
          </a:p>
        </p:txBody>
      </p:sp>
      <p:sp>
        <p:nvSpPr>
          <p:cNvPr id="2" name="Slide Number Placeholder 1">
            <a:extLst>
              <a:ext uri="{FF2B5EF4-FFF2-40B4-BE49-F238E27FC236}">
                <a16:creationId xmlns:a16="http://schemas.microsoft.com/office/drawing/2014/main" xmlns=""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8"/>
          <p:cNvSpPr/>
          <p:nvPr/>
        </p:nvSpPr>
        <p:spPr>
          <a:xfrm>
            <a:off x="4974184" y="1981414"/>
            <a:ext cx="6728456" cy="113705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41" name="Google Shape;241;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242" name="Google Shape;242;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r>
              <a:rPr lang="pt-BR" sz="4000" b="1" dirty="0">
                <a:solidFill>
                  <a:srgbClr val="262626"/>
                </a:solidFill>
                <a:latin typeface="Calibri"/>
                <a:ea typeface="Calibri"/>
                <a:cs typeface="Calibri"/>
                <a:sym typeface="Calibri"/>
              </a:rPr>
              <a:t>Para onde vão os nossos resíduos </a:t>
            </a:r>
            <a:r>
              <a:rPr lang="en-US" sz="4000" b="1" i="0" u="none" strike="noStrike" cap="none" dirty="0" smtClean="0">
                <a:solidFill>
                  <a:srgbClr val="262626"/>
                </a:solidFill>
                <a:latin typeface="Calibri"/>
                <a:ea typeface="Calibri"/>
                <a:cs typeface="Calibri"/>
                <a:sym typeface="Calibri"/>
              </a:rPr>
              <a:t>?</a:t>
            </a:r>
            <a:endParaRPr dirty="0"/>
          </a:p>
        </p:txBody>
      </p:sp>
      <p:pic>
        <p:nvPicPr>
          <p:cNvPr id="243" name="Google Shape;243;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244" name="Google Shape;244;p8"/>
          <p:cNvSpPr/>
          <p:nvPr/>
        </p:nvSpPr>
        <p:spPr>
          <a:xfrm>
            <a:off x="5162870" y="1947494"/>
            <a:ext cx="6539770" cy="1126422"/>
          </a:xfrm>
          <a:prstGeom prst="rect">
            <a:avLst/>
          </a:prstGeom>
          <a:noFill/>
          <a:ln>
            <a:noFill/>
          </a:ln>
        </p:spPr>
        <p:txBody>
          <a:bodyPr spcFirstLastPara="1" wrap="square" lIns="91425" tIns="45700" rIns="91425" bIns="45700" anchor="t" anchorCtr="0">
            <a:spAutoFit/>
          </a:bodyPr>
          <a:lstStyle/>
          <a:p>
            <a:pPr lvl="0">
              <a:lnSpc>
                <a:spcPct val="120000"/>
              </a:lnSpc>
            </a:pPr>
            <a:r>
              <a:rPr lang="pt-BR" sz="2800" b="1" dirty="0">
                <a:solidFill>
                  <a:schemeClr val="lt1"/>
                </a:solidFill>
                <a:latin typeface="Calibri"/>
                <a:ea typeface="Calibri"/>
                <a:cs typeface="Calibri"/>
                <a:sym typeface="Calibri"/>
              </a:rPr>
              <a:t>A maior parte do nosso lixo vai </a:t>
            </a:r>
            <a:r>
              <a:rPr lang="pt-BR" sz="2800" b="1" dirty="0" smtClean="0">
                <a:solidFill>
                  <a:schemeClr val="lt1"/>
                </a:solidFill>
                <a:latin typeface="Calibri"/>
                <a:ea typeface="Calibri"/>
                <a:cs typeface="Calibri"/>
                <a:sym typeface="Calibri"/>
              </a:rPr>
              <a:t>para </a:t>
            </a:r>
            <a:r>
              <a:rPr lang="pt-BR" sz="2800" b="1" dirty="0">
                <a:solidFill>
                  <a:schemeClr val="lt1"/>
                </a:solidFill>
                <a:latin typeface="Calibri"/>
                <a:ea typeface="Calibri"/>
                <a:cs typeface="Calibri"/>
                <a:sym typeface="Calibri"/>
              </a:rPr>
              <a:t>aterros sanitários locais</a:t>
            </a:r>
            <a:endParaRPr sz="2800" b="0" i="0" u="none" strike="noStrike" cap="none" dirty="0">
              <a:solidFill>
                <a:schemeClr val="lt1"/>
              </a:solidFill>
              <a:latin typeface="Calibri"/>
              <a:ea typeface="Calibri"/>
              <a:cs typeface="Calibri"/>
              <a:sym typeface="Calibri"/>
            </a:endParaRPr>
          </a:p>
        </p:txBody>
      </p:sp>
      <p:sp>
        <p:nvSpPr>
          <p:cNvPr id="245" name="Google Shape;245;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lvl="0" indent="-285750">
              <a:lnSpc>
                <a:spcPct val="120000"/>
              </a:lnSpc>
              <a:buClr>
                <a:srgbClr val="3AC69D"/>
              </a:buClr>
              <a:buSzPts val="3000"/>
              <a:buFont typeface="Arial"/>
              <a:buChar char="•"/>
            </a:pPr>
            <a:r>
              <a:rPr lang="pt-BR" sz="2000" dirty="0">
                <a:solidFill>
                  <a:srgbClr val="262626"/>
                </a:solidFill>
                <a:latin typeface="Calibri"/>
                <a:ea typeface="Calibri"/>
                <a:cs typeface="Calibri"/>
                <a:sym typeface="Calibri"/>
              </a:rPr>
              <a:t>Os aterros contêm camadas de diferentes tipos de resíduos, mas alguns desses resíduos não pertencem aqui e levarão centenas de anos para desaparecer</a:t>
            </a:r>
            <a:r>
              <a:rPr lang="en-US" sz="2000" b="0" i="0" u="none" strike="noStrike" cap="none" dirty="0" smtClean="0">
                <a:solidFill>
                  <a:srgbClr val="262626"/>
                </a:solidFill>
                <a:latin typeface="Calibri"/>
                <a:ea typeface="Calibri"/>
                <a:cs typeface="Calibri"/>
                <a:sym typeface="Calibri"/>
              </a:rPr>
              <a:t>.</a:t>
            </a:r>
            <a:endParaRPr dirty="0"/>
          </a:p>
          <a:p>
            <a:pPr marL="285750" lvl="0" indent="-285750">
              <a:lnSpc>
                <a:spcPct val="120000"/>
              </a:lnSpc>
              <a:buClr>
                <a:srgbClr val="3AC69D"/>
              </a:buClr>
              <a:buSzPts val="3000"/>
              <a:buFont typeface="Arial"/>
              <a:buChar char="•"/>
            </a:pPr>
            <a:r>
              <a:rPr lang="pt-BR" sz="2000" dirty="0" smtClean="0">
                <a:solidFill>
                  <a:srgbClr val="262626"/>
                </a:solidFill>
                <a:latin typeface="Calibri"/>
                <a:ea typeface="Calibri"/>
                <a:cs typeface="Calibri"/>
                <a:sym typeface="Calibri"/>
              </a:rPr>
              <a:t>Os aterros sanitários trazem perigos como </a:t>
            </a:r>
            <a:r>
              <a:rPr lang="pt-BR" sz="2000" b="1" dirty="0" smtClean="0">
                <a:solidFill>
                  <a:srgbClr val="262626"/>
                </a:solidFill>
                <a:latin typeface="Calibri"/>
                <a:ea typeface="Calibri"/>
                <a:cs typeface="Calibri"/>
                <a:sym typeface="Calibri"/>
              </a:rPr>
              <a:t>odor</a:t>
            </a:r>
            <a:r>
              <a:rPr lang="pt-BR" sz="2000" b="1" dirty="0">
                <a:solidFill>
                  <a:srgbClr val="262626"/>
                </a:solidFill>
                <a:latin typeface="Calibri"/>
                <a:ea typeface="Calibri"/>
                <a:cs typeface="Calibri"/>
                <a:sym typeface="Calibri"/>
              </a:rPr>
              <a:t>, fumaça, ruído, insetos </a:t>
            </a:r>
            <a:r>
              <a:rPr lang="pt-BR" sz="2000" b="1" dirty="0" smtClean="0">
                <a:solidFill>
                  <a:srgbClr val="262626"/>
                </a:solidFill>
                <a:latin typeface="Calibri"/>
                <a:ea typeface="Calibri"/>
                <a:cs typeface="Calibri"/>
                <a:sym typeface="Calibri"/>
              </a:rPr>
              <a:t>e contaminação </a:t>
            </a:r>
            <a:r>
              <a:rPr lang="pt-BR" sz="2000" b="1" dirty="0">
                <a:solidFill>
                  <a:srgbClr val="262626"/>
                </a:solidFill>
                <a:latin typeface="Calibri"/>
                <a:ea typeface="Calibri"/>
                <a:cs typeface="Calibri"/>
                <a:sym typeface="Calibri"/>
              </a:rPr>
              <a:t>do abastecimento de </a:t>
            </a:r>
            <a:r>
              <a:rPr lang="pt-BR" sz="2000" b="1" dirty="0" smtClean="0">
                <a:solidFill>
                  <a:srgbClr val="262626"/>
                </a:solidFill>
                <a:latin typeface="Calibri"/>
                <a:ea typeface="Calibri"/>
                <a:cs typeface="Calibri"/>
                <a:sym typeface="Calibri"/>
              </a:rPr>
              <a:t>água</a:t>
            </a:r>
            <a:r>
              <a:rPr lang="en-US" sz="2000" b="1" i="0" u="none" strike="noStrike" cap="none" dirty="0" smtClean="0">
                <a:solidFill>
                  <a:srgbClr val="262626"/>
                </a:solidFill>
                <a:latin typeface="Calibri"/>
                <a:ea typeface="Calibri"/>
                <a:cs typeface="Calibri"/>
                <a:sym typeface="Calibri"/>
              </a:rPr>
              <a:t>.</a:t>
            </a:r>
            <a:endParaRPr dirty="0"/>
          </a:p>
        </p:txBody>
      </p:sp>
      <p:sp>
        <p:nvSpPr>
          <p:cNvPr id="2" name="Slide Number Placeholder 1">
            <a:extLst>
              <a:ext uri="{FF2B5EF4-FFF2-40B4-BE49-F238E27FC236}">
                <a16:creationId xmlns:a16="http://schemas.microsoft.com/office/drawing/2014/main" xmlns="" id="{B22F75AD-0F04-0746-9D91-464974137B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xmlns="" id="{6A108558-8A64-D24B-B3CB-57472F9F5540}"/>
              </a:ext>
            </a:extLst>
          </p:cNvPr>
          <p:cNvPicPr>
            <a:picLocks noChangeAspect="1"/>
          </p:cNvPicPr>
          <p:nvPr/>
        </p:nvPicPr>
        <p:blipFill>
          <a:blip r:embed="rId4"/>
          <a:stretch>
            <a:fillRect/>
          </a:stretch>
        </p:blipFill>
        <p:spPr>
          <a:xfrm>
            <a:off x="4303247" y="1895062"/>
            <a:ext cx="7678402" cy="4066094"/>
          </a:xfrm>
          <a:prstGeom prst="rect">
            <a:avLst/>
          </a:prstGeom>
        </p:spPr>
      </p:pic>
      <p:sp>
        <p:nvSpPr>
          <p:cNvPr id="31" name="TextBox 30">
            <a:extLst>
              <a:ext uri="{FF2B5EF4-FFF2-40B4-BE49-F238E27FC236}">
                <a16:creationId xmlns:a16="http://schemas.microsoft.com/office/drawing/2014/main" xmlns="" id="{36ABB6CF-9771-3240-92F2-FE98553AC34F}"/>
              </a:ext>
            </a:extLst>
          </p:cNvPr>
          <p:cNvSpPr txBox="1"/>
          <p:nvPr/>
        </p:nvSpPr>
        <p:spPr>
          <a:xfrm>
            <a:off x="8742590" y="2367153"/>
            <a:ext cx="3539315" cy="1815882"/>
          </a:xfrm>
          <a:prstGeom prst="rect">
            <a:avLst/>
          </a:prstGeom>
          <a:noFill/>
        </p:spPr>
        <p:txBody>
          <a:bodyPr wrap="square" rtlCol="0">
            <a:spAutoFit/>
          </a:bodyPr>
          <a:lstStyle/>
          <a:p>
            <a:pPr algn="ctr"/>
            <a:r>
              <a:rPr lang="pt-BR" sz="2800" b="1" dirty="0">
                <a:solidFill>
                  <a:schemeClr val="bg1"/>
                </a:solidFill>
                <a:latin typeface="Calibri" panose="020F0502020204030204" pitchFamily="34" charset="0"/>
                <a:ea typeface="SimSun" panose="02010600030101010101" pitchFamily="2" charset="-122"/>
                <a:cs typeface="Calibri" panose="020F0502020204030204" pitchFamily="34" charset="0"/>
              </a:rPr>
              <a:t>A maioria dos resíduos no oceano vem de seres humanos em terra</a:t>
            </a:r>
            <a:r>
              <a:rPr lang="en-US" sz="28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8" name="Picture 37" descr="A silhouette of a city&#10;&#10;Description automatically generated with low confidence">
            <a:extLst>
              <a:ext uri="{FF2B5EF4-FFF2-40B4-BE49-F238E27FC236}">
                <a16:creationId xmlns:a16="http://schemas.microsoft.com/office/drawing/2014/main" xmlns="" id="{1F60AF62-99EA-DE4E-9EFA-AF4CF043A94A}"/>
              </a:ext>
            </a:extLst>
          </p:cNvPr>
          <p:cNvPicPr>
            <a:picLocks noChangeAspect="1"/>
          </p:cNvPicPr>
          <p:nvPr/>
        </p:nvPicPr>
        <p:blipFill rotWithShape="1">
          <a:blip r:embed="rId5"/>
          <a:srcRect r="27" b="98"/>
          <a:stretch/>
        </p:blipFill>
        <p:spPr>
          <a:xfrm>
            <a:off x="150967" y="1325107"/>
            <a:ext cx="3923343" cy="2291188"/>
          </a:xfrm>
          <a:prstGeom prst="rect">
            <a:avLst/>
          </a:prstGeom>
        </p:spPr>
      </p:pic>
      <p:sp>
        <p:nvSpPr>
          <p:cNvPr id="39" name="Bent-Up Arrow 38">
            <a:extLst>
              <a:ext uri="{FF2B5EF4-FFF2-40B4-BE49-F238E27FC236}">
                <a16:creationId xmlns:a16="http://schemas.microsoft.com/office/drawing/2014/main" xmlns="" id="{9655DF98-E703-5342-A91E-155AE514B943}"/>
              </a:ext>
            </a:extLst>
          </p:cNvPr>
          <p:cNvSpPr/>
          <p:nvPr/>
        </p:nvSpPr>
        <p:spPr>
          <a:xfrm rot="5400000">
            <a:off x="3173955" y="3063623"/>
            <a:ext cx="506704" cy="1612054"/>
          </a:xfrm>
          <a:prstGeom prst="bentUpArrow">
            <a:avLst>
              <a:gd name="adj1" fmla="val 25000"/>
              <a:gd name="adj2" fmla="val 23640"/>
              <a:gd name="adj3" fmla="val 25000"/>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Slide Number Placeholder 1">
            <a:extLst>
              <a:ext uri="{FF2B5EF4-FFF2-40B4-BE49-F238E27FC236}">
                <a16:creationId xmlns:a16="http://schemas.microsoft.com/office/drawing/2014/main" xmlns="" id="{4E69ACB9-BB9E-7B48-AA91-778C547C6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16" name="Right Arrow 15">
            <a:extLst>
              <a:ext uri="{FF2B5EF4-FFF2-40B4-BE49-F238E27FC236}">
                <a16:creationId xmlns:a16="http://schemas.microsoft.com/office/drawing/2014/main" xmlns="" id="{521B7036-2D31-F527-7CBE-E57726B445E6}"/>
              </a:ext>
            </a:extLst>
          </p:cNvPr>
          <p:cNvSpPr/>
          <p:nvPr/>
        </p:nvSpPr>
        <p:spPr>
          <a:xfrm rot="3373779">
            <a:off x="5007757" y="3647439"/>
            <a:ext cx="637784" cy="401558"/>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a:extLst>
              <a:ext uri="{FF2B5EF4-FFF2-40B4-BE49-F238E27FC236}">
                <a16:creationId xmlns:a16="http://schemas.microsoft.com/office/drawing/2014/main" xmlns="" id="{43F8F358-70A2-A8E9-DD6B-35E868D01060}"/>
              </a:ext>
            </a:extLst>
          </p:cNvPr>
          <p:cNvSpPr/>
          <p:nvPr/>
        </p:nvSpPr>
        <p:spPr>
          <a:xfrm rot="21255288">
            <a:off x="6810249" y="4421677"/>
            <a:ext cx="692869" cy="393399"/>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xmlns="" id="{8433578E-32AE-018F-BD97-FADEB429B29B}"/>
              </a:ext>
            </a:extLst>
          </p:cNvPr>
          <p:cNvSpPr/>
          <p:nvPr/>
        </p:nvSpPr>
        <p:spPr>
          <a:xfrm rot="20006906">
            <a:off x="6371625" y="3730253"/>
            <a:ext cx="607639" cy="414350"/>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extLst>
              <a:ext uri="{FF2B5EF4-FFF2-40B4-BE49-F238E27FC236}">
                <a16:creationId xmlns:a16="http://schemas.microsoft.com/office/drawing/2014/main" xmlns="" id="{DE90206C-1563-0994-89BD-BAF9828506D2}"/>
              </a:ext>
            </a:extLst>
          </p:cNvPr>
          <p:cNvSpPr/>
          <p:nvPr/>
        </p:nvSpPr>
        <p:spPr>
          <a:xfrm>
            <a:off x="4418313" y="4136946"/>
            <a:ext cx="688326" cy="391384"/>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xmlns="" id="{3F355F62-5957-174A-D18C-7CFA6BC1EE93}"/>
              </a:ext>
            </a:extLst>
          </p:cNvPr>
          <p:cNvGrpSpPr/>
          <p:nvPr/>
        </p:nvGrpSpPr>
        <p:grpSpPr>
          <a:xfrm>
            <a:off x="548477" y="168433"/>
            <a:ext cx="11095045" cy="1473698"/>
            <a:chOff x="548477" y="168433"/>
            <a:chExt cx="11095045" cy="1473698"/>
          </a:xfrm>
        </p:grpSpPr>
        <p:pic>
          <p:nvPicPr>
            <p:cNvPr id="15" name="Google Shape;251;p9">
              <a:extLst>
                <a:ext uri="{FF2B5EF4-FFF2-40B4-BE49-F238E27FC236}">
                  <a16:creationId xmlns:a16="http://schemas.microsoft.com/office/drawing/2014/main" xmlns="" id="{95EF0517-6A83-A328-16E7-329F228FC960}"/>
                </a:ext>
              </a:extLst>
            </p:cNvPr>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17" name="Google Shape;252;p9">
              <a:extLst>
                <a:ext uri="{FF2B5EF4-FFF2-40B4-BE49-F238E27FC236}">
                  <a16:creationId xmlns:a16="http://schemas.microsoft.com/office/drawing/2014/main" xmlns="" id="{2DB1893B-9EF6-13A0-3B68-7E78DB1118AB}"/>
                </a:ext>
              </a:extLst>
            </p:cNvPr>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r>
                <a:rPr lang="pt-BR" sz="4000" b="1" dirty="0">
                  <a:solidFill>
                    <a:srgbClr val="262626"/>
                  </a:solidFill>
                  <a:latin typeface="Calibri"/>
                  <a:ea typeface="Calibri"/>
                  <a:cs typeface="Calibri"/>
                  <a:sym typeface="Calibri"/>
                </a:rPr>
                <a:t>Para onde vão os nossos resíduos</a:t>
              </a:r>
              <a:r>
                <a:rPr lang="en-US" sz="4000" b="1" i="0" u="none" strike="noStrike" cap="none" dirty="0" smtClean="0">
                  <a:solidFill>
                    <a:srgbClr val="262626"/>
                  </a:solidFill>
                  <a:latin typeface="Calibri"/>
                  <a:ea typeface="Calibri"/>
                  <a:cs typeface="Calibri"/>
                  <a:sym typeface="Calibri"/>
                </a:rPr>
                <a:t>?</a:t>
              </a:r>
              <a:endParaRPr dirty="0"/>
            </a:p>
          </p:txBody>
        </p:sp>
      </p:grpSp>
    </p:spTree>
    <p:extLst>
      <p:ext uri="{BB962C8B-B14F-4D97-AF65-F5344CB8AC3E}">
        <p14:creationId xmlns:p14="http://schemas.microsoft.com/office/powerpoint/2010/main" val="276191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xmlns=""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3761F021-734D-6843-96C8-D75D6EF74CB6}"/>
              </a:ext>
            </a:extLst>
          </p:cNvPr>
          <p:cNvSpPr txBox="1"/>
          <p:nvPr/>
        </p:nvSpPr>
        <p:spPr>
          <a:xfrm>
            <a:off x="267035" y="503621"/>
            <a:ext cx="5046773"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1.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As pessoas deixam resíduos no  chão ou eles caem de uma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lixeira</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13" name="Picture 12">
            <a:extLst>
              <a:ext uri="{FF2B5EF4-FFF2-40B4-BE49-F238E27FC236}">
                <a16:creationId xmlns:a16="http://schemas.microsoft.com/office/drawing/2014/main" xmlns="" id="{3011A56C-70CE-0045-910C-0606CC6F1A0D}"/>
              </a:ext>
            </a:extLst>
          </p:cNvPr>
          <p:cNvPicPr>
            <a:picLocks noChangeAspect="1"/>
          </p:cNvPicPr>
          <p:nvPr/>
        </p:nvPicPr>
        <p:blipFill>
          <a:blip r:embed="rId4"/>
          <a:stretch>
            <a:fillRect/>
          </a:stretch>
        </p:blipFill>
        <p:spPr>
          <a:xfrm>
            <a:off x="378000" y="1783730"/>
            <a:ext cx="4935808" cy="3290539"/>
          </a:xfrm>
          <a:prstGeom prst="rect">
            <a:avLst/>
          </a:prstGeom>
        </p:spPr>
      </p:pic>
      <p:sp>
        <p:nvSpPr>
          <p:cNvPr id="15" name="Right Arrow 14">
            <a:extLst>
              <a:ext uri="{FF2B5EF4-FFF2-40B4-BE49-F238E27FC236}">
                <a16:creationId xmlns:a16="http://schemas.microsoft.com/office/drawing/2014/main" xmlns=""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xmlns="" id="{933C0B05-76DC-2948-B92C-0F3861689D57}"/>
              </a:ext>
            </a:extLst>
          </p:cNvPr>
          <p:cNvSpPr txBox="1"/>
          <p:nvPr/>
        </p:nvSpPr>
        <p:spPr>
          <a:xfrm>
            <a:off x="6876143" y="499902"/>
            <a:ext cx="5051997"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2.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Quando chove, os resíduos são despejados em bueiros</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20" name="Picture 19">
            <a:extLst>
              <a:ext uri="{FF2B5EF4-FFF2-40B4-BE49-F238E27FC236}">
                <a16:creationId xmlns:a16="http://schemas.microsoft.com/office/drawing/2014/main" xmlns="" id="{691C7150-B20F-5542-98E9-B306C97DD6D0}"/>
              </a:ext>
            </a:extLst>
          </p:cNvPr>
          <p:cNvPicPr>
            <a:picLocks noChangeAspect="1"/>
          </p:cNvPicPr>
          <p:nvPr/>
        </p:nvPicPr>
        <p:blipFill>
          <a:blip r:embed="rId5"/>
          <a:stretch>
            <a:fillRect/>
          </a:stretch>
        </p:blipFill>
        <p:spPr>
          <a:xfrm>
            <a:off x="6876143" y="1781645"/>
            <a:ext cx="4936272" cy="3290539"/>
          </a:xfrm>
          <a:prstGeom prst="rect">
            <a:avLst/>
          </a:prstGeom>
        </p:spPr>
      </p:pic>
      <p:sp>
        <p:nvSpPr>
          <p:cNvPr id="2" name="Slide Number Placeholder 1">
            <a:extLst>
              <a:ext uri="{FF2B5EF4-FFF2-40B4-BE49-F238E27FC236}">
                <a16:creationId xmlns:a16="http://schemas.microsoft.com/office/drawing/2014/main" xmlns="" id="{C676C8C6-A139-0C58-A04D-592459E831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24350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xmlns=""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3761F021-734D-6843-96C8-D75D6EF74CB6}"/>
              </a:ext>
            </a:extLst>
          </p:cNvPr>
          <p:cNvSpPr txBox="1"/>
          <p:nvPr/>
        </p:nvSpPr>
        <p:spPr>
          <a:xfrm>
            <a:off x="307980" y="503621"/>
            <a:ext cx="4967243"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3.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O dreno pluvial, alimenta os cursos de água locais</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5" name="Right Arrow 14">
            <a:extLst>
              <a:ext uri="{FF2B5EF4-FFF2-40B4-BE49-F238E27FC236}">
                <a16:creationId xmlns:a16="http://schemas.microsoft.com/office/drawing/2014/main" xmlns=""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xmlns="" id="{933C0B05-76DC-2948-B92C-0F3861689D57}"/>
              </a:ext>
            </a:extLst>
          </p:cNvPr>
          <p:cNvSpPr txBox="1"/>
          <p:nvPr/>
        </p:nvSpPr>
        <p:spPr>
          <a:xfrm>
            <a:off x="6946710" y="499902"/>
            <a:ext cx="4954134"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4.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Esses cursos de água alimentam os rios  locais</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outdoor, nature, rock&#10;&#10;Description automatically generated">
            <a:extLst>
              <a:ext uri="{FF2B5EF4-FFF2-40B4-BE49-F238E27FC236}">
                <a16:creationId xmlns:a16="http://schemas.microsoft.com/office/drawing/2014/main" xmlns="" id="{C739436A-64C8-124F-B4B4-FA37D7DF5DDC}"/>
              </a:ext>
            </a:extLst>
          </p:cNvPr>
          <p:cNvPicPr>
            <a:picLocks noChangeAspect="1"/>
          </p:cNvPicPr>
          <p:nvPr/>
        </p:nvPicPr>
        <p:blipFill>
          <a:blip r:embed="rId4"/>
          <a:stretch>
            <a:fillRect/>
          </a:stretch>
        </p:blipFill>
        <p:spPr>
          <a:xfrm>
            <a:off x="351792" y="1810746"/>
            <a:ext cx="4882487" cy="3345458"/>
          </a:xfrm>
          <a:prstGeom prst="rect">
            <a:avLst/>
          </a:prstGeom>
        </p:spPr>
      </p:pic>
      <p:pic>
        <p:nvPicPr>
          <p:cNvPr id="5" name="Picture 4">
            <a:extLst>
              <a:ext uri="{FF2B5EF4-FFF2-40B4-BE49-F238E27FC236}">
                <a16:creationId xmlns:a16="http://schemas.microsoft.com/office/drawing/2014/main" xmlns="" id="{BA8AB7C0-07C6-DF43-B264-0EA0A0FAA52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7118125" y="1697623"/>
            <a:ext cx="4611175" cy="3458581"/>
          </a:xfrm>
          <a:prstGeom prst="rect">
            <a:avLst/>
          </a:prstGeom>
        </p:spPr>
      </p:pic>
      <p:sp>
        <p:nvSpPr>
          <p:cNvPr id="2" name="Slide Number Placeholder 1">
            <a:extLst>
              <a:ext uri="{FF2B5EF4-FFF2-40B4-BE49-F238E27FC236}">
                <a16:creationId xmlns:a16="http://schemas.microsoft.com/office/drawing/2014/main" xmlns="" id="{89C69F9C-BC5E-E532-486E-9F6D0ADD37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99297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xmlns=""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3761F021-734D-6843-96C8-D75D6EF74CB6}"/>
              </a:ext>
            </a:extLst>
          </p:cNvPr>
          <p:cNvSpPr txBox="1"/>
          <p:nvPr/>
        </p:nvSpPr>
        <p:spPr>
          <a:xfrm>
            <a:off x="0" y="684567"/>
            <a:ext cx="5586071"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5.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Os rios desaguam no oceano</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5" name="Right Arrow 14">
            <a:extLst>
              <a:ext uri="{FF2B5EF4-FFF2-40B4-BE49-F238E27FC236}">
                <a16:creationId xmlns:a16="http://schemas.microsoft.com/office/drawing/2014/main" xmlns="" id="{159FD9C3-6B7F-3844-BB98-4413B2ED6FA7}"/>
              </a:ext>
            </a:extLst>
          </p:cNvPr>
          <p:cNvSpPr/>
          <p:nvPr/>
        </p:nvSpPr>
        <p:spPr>
          <a:xfrm>
            <a:off x="5449216" y="2844384"/>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35778802-0FDB-A844-8DFC-327F172F6EE6}"/>
              </a:ext>
            </a:extLst>
          </p:cNvPr>
          <p:cNvSpPr/>
          <p:nvPr/>
        </p:nvSpPr>
        <p:spPr>
          <a:xfrm>
            <a:off x="6745077" y="384032"/>
            <a:ext cx="5322209"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xmlns="" id="{933C0B05-76DC-2948-B92C-0F3861689D57}"/>
              </a:ext>
            </a:extLst>
          </p:cNvPr>
          <p:cNvSpPr txBox="1"/>
          <p:nvPr/>
        </p:nvSpPr>
        <p:spPr>
          <a:xfrm>
            <a:off x="6609107" y="458958"/>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6.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As correntes oceânicas enviam lixo ao redor do mundo e criam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ilhas </a:t>
            </a:r>
            <a:r>
              <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rPr>
              <a:t>de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lixo"</a:t>
            </a:r>
            <a:r>
              <a:rPr lang="en-US"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An aerial view of a beach&#10;&#10;Description automatically generated with low confidence">
            <a:extLst>
              <a:ext uri="{FF2B5EF4-FFF2-40B4-BE49-F238E27FC236}">
                <a16:creationId xmlns:a16="http://schemas.microsoft.com/office/drawing/2014/main" xmlns="" id="{AEC64384-5960-2A4D-ACEA-0C2FF2DD33F9}"/>
              </a:ext>
            </a:extLst>
          </p:cNvPr>
          <p:cNvPicPr>
            <a:picLocks noChangeAspect="1"/>
          </p:cNvPicPr>
          <p:nvPr/>
        </p:nvPicPr>
        <p:blipFill>
          <a:blip r:embed="rId4"/>
          <a:stretch>
            <a:fillRect/>
          </a:stretch>
        </p:blipFill>
        <p:spPr>
          <a:xfrm>
            <a:off x="267036" y="1700142"/>
            <a:ext cx="5000099" cy="3308586"/>
          </a:xfrm>
          <a:prstGeom prst="rect">
            <a:avLst/>
          </a:prstGeom>
        </p:spPr>
      </p:pic>
      <p:pic>
        <p:nvPicPr>
          <p:cNvPr id="3" name="Picture 2" descr="Map&#10;&#10;Description automatically generated">
            <a:extLst>
              <a:ext uri="{FF2B5EF4-FFF2-40B4-BE49-F238E27FC236}">
                <a16:creationId xmlns:a16="http://schemas.microsoft.com/office/drawing/2014/main" xmlns="" id="{1AD8EBDD-B5DE-4642-9CB0-43C065F4D5DF}"/>
              </a:ext>
            </a:extLst>
          </p:cNvPr>
          <p:cNvPicPr>
            <a:picLocks noChangeAspect="1"/>
          </p:cNvPicPr>
          <p:nvPr/>
        </p:nvPicPr>
        <p:blipFill>
          <a:blip r:embed="rId5"/>
          <a:stretch>
            <a:fillRect/>
          </a:stretch>
        </p:blipFill>
        <p:spPr>
          <a:xfrm>
            <a:off x="6745077" y="1700142"/>
            <a:ext cx="5197065" cy="3302000"/>
          </a:xfrm>
          <a:prstGeom prst="rect">
            <a:avLst/>
          </a:prstGeom>
        </p:spPr>
      </p:pic>
      <p:sp>
        <p:nvSpPr>
          <p:cNvPr id="2" name="Slide Number Placeholder 1">
            <a:extLst>
              <a:ext uri="{FF2B5EF4-FFF2-40B4-BE49-F238E27FC236}">
                <a16:creationId xmlns:a16="http://schemas.microsoft.com/office/drawing/2014/main" xmlns="" id="{CE8CB1C7-DDD7-115A-01C1-96A8CF887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12" name="CaixaDeTexto 11"/>
          <p:cNvSpPr txBox="1"/>
          <p:nvPr/>
        </p:nvSpPr>
        <p:spPr>
          <a:xfrm>
            <a:off x="7602287" y="1964059"/>
            <a:ext cx="1062905" cy="307777"/>
          </a:xfrm>
          <a:prstGeom prst="rect">
            <a:avLst/>
          </a:prstGeom>
          <a:noFill/>
        </p:spPr>
        <p:txBody>
          <a:bodyPr wrap="square" rtlCol="0">
            <a:spAutoFit/>
          </a:bodyPr>
          <a:lstStyle/>
          <a:p>
            <a:r>
              <a:rPr lang="pt-PT" sz="700" b="1" dirty="0" smtClean="0">
                <a:solidFill>
                  <a:schemeClr val="bg1"/>
                </a:solidFill>
              </a:rPr>
              <a:t>Transferência </a:t>
            </a:r>
            <a:r>
              <a:rPr lang="pt-PT" sz="700" b="1" dirty="0">
                <a:solidFill>
                  <a:schemeClr val="bg1"/>
                </a:solidFill>
              </a:rPr>
              <a:t>de </a:t>
            </a:r>
            <a:r>
              <a:rPr lang="pt-PT" sz="700" b="1" dirty="0" smtClean="0">
                <a:solidFill>
                  <a:schemeClr val="bg1"/>
                </a:solidFill>
              </a:rPr>
              <a:t>do mar para o ar</a:t>
            </a:r>
            <a:endParaRPr lang="pt-BR" sz="700" b="1" dirty="0">
              <a:solidFill>
                <a:schemeClr val="bg1"/>
              </a:solidFill>
            </a:endParaRPr>
          </a:p>
        </p:txBody>
      </p:sp>
      <p:sp>
        <p:nvSpPr>
          <p:cNvPr id="13" name="CaixaDeTexto 12"/>
          <p:cNvSpPr txBox="1"/>
          <p:nvPr/>
        </p:nvSpPr>
        <p:spPr>
          <a:xfrm>
            <a:off x="7986535" y="4601525"/>
            <a:ext cx="2561920" cy="276999"/>
          </a:xfrm>
          <a:prstGeom prst="rect">
            <a:avLst/>
          </a:prstGeom>
          <a:noFill/>
        </p:spPr>
        <p:txBody>
          <a:bodyPr wrap="none" rtlCol="0">
            <a:spAutoFit/>
          </a:bodyPr>
          <a:lstStyle/>
          <a:p>
            <a:r>
              <a:rPr lang="pt-PT" sz="1200" b="1" dirty="0" smtClean="0">
                <a:solidFill>
                  <a:schemeClr val="tx1"/>
                </a:solidFill>
              </a:rPr>
              <a:t>Corrente </a:t>
            </a:r>
            <a:r>
              <a:rPr lang="pt-PT" sz="1200" b="1" dirty="0">
                <a:solidFill>
                  <a:schemeClr val="tx1"/>
                </a:solidFill>
              </a:rPr>
              <a:t>profunda fria e salgada</a:t>
            </a:r>
            <a:endParaRPr lang="pt-BR" sz="1200" b="1" dirty="0">
              <a:solidFill>
                <a:schemeClr val="tx1"/>
              </a:solidFill>
            </a:endParaRPr>
          </a:p>
        </p:txBody>
      </p:sp>
      <p:sp>
        <p:nvSpPr>
          <p:cNvPr id="14" name="CaixaDeTexto 13"/>
          <p:cNvSpPr txBox="1"/>
          <p:nvPr/>
        </p:nvSpPr>
        <p:spPr>
          <a:xfrm>
            <a:off x="8267230" y="3594348"/>
            <a:ext cx="1806905" cy="276999"/>
          </a:xfrm>
          <a:prstGeom prst="rect">
            <a:avLst/>
          </a:prstGeom>
          <a:noFill/>
        </p:spPr>
        <p:txBody>
          <a:bodyPr wrap="none" rtlCol="0">
            <a:spAutoFit/>
          </a:bodyPr>
          <a:lstStyle/>
          <a:p>
            <a:r>
              <a:rPr lang="pt-PT" sz="1200" b="1" dirty="0">
                <a:solidFill>
                  <a:schemeClr val="tx1"/>
                </a:solidFill>
              </a:rPr>
              <a:t>Corrente </a:t>
            </a:r>
            <a:r>
              <a:rPr lang="pt-PT" sz="1200" b="1" dirty="0" smtClean="0">
                <a:solidFill>
                  <a:schemeClr val="tx1"/>
                </a:solidFill>
              </a:rPr>
              <a:t>Rasa Quente</a:t>
            </a:r>
            <a:endParaRPr lang="pt-BR" sz="1200" b="1" dirty="0">
              <a:solidFill>
                <a:schemeClr val="tx1"/>
              </a:solidFill>
            </a:endParaRPr>
          </a:p>
        </p:txBody>
      </p:sp>
      <p:sp>
        <p:nvSpPr>
          <p:cNvPr id="16" name="CaixaDeTexto 15"/>
          <p:cNvSpPr txBox="1"/>
          <p:nvPr/>
        </p:nvSpPr>
        <p:spPr>
          <a:xfrm>
            <a:off x="10526158" y="2719677"/>
            <a:ext cx="1062905" cy="307777"/>
          </a:xfrm>
          <a:prstGeom prst="rect">
            <a:avLst/>
          </a:prstGeom>
          <a:noFill/>
        </p:spPr>
        <p:txBody>
          <a:bodyPr wrap="square" rtlCol="0">
            <a:spAutoFit/>
          </a:bodyPr>
          <a:lstStyle/>
          <a:p>
            <a:r>
              <a:rPr lang="pt-BR" sz="700" b="1" dirty="0">
                <a:solidFill>
                  <a:schemeClr val="bg1"/>
                </a:solidFill>
              </a:rPr>
              <a:t>Aviso solar das águas oceânicas</a:t>
            </a:r>
          </a:p>
        </p:txBody>
      </p:sp>
    </p:spTree>
    <p:extLst>
      <p:ext uri="{BB962C8B-B14F-4D97-AF65-F5344CB8AC3E}">
        <p14:creationId xmlns:p14="http://schemas.microsoft.com/office/powerpoint/2010/main" val="261602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sp>
        <p:nvSpPr>
          <p:cNvPr id="219" name="Google Shape;219;p11"/>
          <p:cNvSpPr/>
          <p:nvPr/>
        </p:nvSpPr>
        <p:spPr>
          <a:xfrm>
            <a:off x="1327355" y="37672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20" name="Google Shape;220;p11"/>
          <p:cNvSpPr/>
          <p:nvPr/>
        </p:nvSpPr>
        <p:spPr>
          <a:xfrm>
            <a:off x="1327355" y="2685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21" name="Google Shape;221;p11"/>
          <p:cNvSpPr txBox="1"/>
          <p:nvPr/>
        </p:nvSpPr>
        <p:spPr>
          <a:xfrm>
            <a:off x="1416759" y="293855"/>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latin typeface="Calibri"/>
                <a:ea typeface="Calibri"/>
                <a:cs typeface="Calibri"/>
                <a:sym typeface="Calibri"/>
              </a:rPr>
              <a:t>Atividade da Classe: Mapa do Ciclo de Vida</a:t>
            </a:r>
            <a:endParaRPr lang="pt-BR" dirty="0"/>
          </a:p>
        </p:txBody>
      </p:sp>
      <p:sp>
        <p:nvSpPr>
          <p:cNvPr id="222" name="Google Shape;222;p11"/>
          <p:cNvSpPr/>
          <p:nvPr/>
        </p:nvSpPr>
        <p:spPr>
          <a:xfrm>
            <a:off x="714214"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t-BR" sz="2400" b="1" i="0" u="none" strike="noStrike" cap="none" dirty="0" smtClean="0">
                <a:solidFill>
                  <a:srgbClr val="262626"/>
                </a:solidFill>
                <a:latin typeface="Calibri"/>
                <a:ea typeface="Calibri"/>
                <a:cs typeface="Calibri"/>
                <a:sym typeface="Calibri"/>
              </a:rPr>
              <a:t>Grupo:</a:t>
            </a:r>
            <a:endParaRPr lang="pt-BR" sz="2400" b="1" i="0" u="none" strike="noStrike" cap="none" dirty="0">
              <a:solidFill>
                <a:srgbClr val="262626"/>
              </a:solidFill>
              <a:latin typeface="Calibri"/>
              <a:ea typeface="Calibri"/>
              <a:cs typeface="Calibri"/>
              <a:sym typeface="Calibri"/>
            </a:endParaRPr>
          </a:p>
        </p:txBody>
      </p:sp>
      <p:cxnSp>
        <p:nvCxnSpPr>
          <p:cNvPr id="223" name="Google Shape;223;p11"/>
          <p:cNvCxnSpPr/>
          <p:nvPr/>
        </p:nvCxnSpPr>
        <p:spPr>
          <a:xfrm>
            <a:off x="849609" y="1692548"/>
            <a:ext cx="2263515" cy="0"/>
          </a:xfrm>
          <a:prstGeom prst="straightConnector1">
            <a:avLst/>
          </a:prstGeom>
          <a:noFill/>
          <a:ln w="19050" cap="flat" cmpd="sng">
            <a:solidFill>
              <a:srgbClr val="262626"/>
            </a:solidFill>
            <a:prstDash val="solid"/>
            <a:miter lim="800000"/>
            <a:headEnd type="none" w="sm" len="sm"/>
            <a:tailEnd type="none" w="sm" len="sm"/>
          </a:ln>
        </p:spPr>
      </p:cxnSp>
      <p:sp>
        <p:nvSpPr>
          <p:cNvPr id="224" name="Google Shape;224;p11"/>
          <p:cNvSpPr/>
          <p:nvPr/>
        </p:nvSpPr>
        <p:spPr>
          <a:xfrm>
            <a:off x="8703133"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t-BR" sz="2400" b="1" i="0" u="none" strike="noStrike" cap="none" dirty="0" smtClean="0">
                <a:solidFill>
                  <a:srgbClr val="262626"/>
                </a:solidFill>
                <a:latin typeface="Calibri"/>
                <a:ea typeface="Calibri"/>
                <a:cs typeface="Calibri"/>
                <a:sym typeface="Calibri"/>
              </a:rPr>
              <a:t>Produto:</a:t>
            </a:r>
            <a:endParaRPr lang="pt-BR" sz="2400" b="1" i="0" u="none" strike="noStrike" cap="none" dirty="0">
              <a:solidFill>
                <a:srgbClr val="262626"/>
              </a:solidFill>
              <a:latin typeface="Calibri"/>
              <a:ea typeface="Calibri"/>
              <a:cs typeface="Calibri"/>
              <a:sym typeface="Calibri"/>
            </a:endParaRPr>
          </a:p>
        </p:txBody>
      </p:sp>
      <p:cxnSp>
        <p:nvCxnSpPr>
          <p:cNvPr id="225" name="Google Shape;225;p11"/>
          <p:cNvCxnSpPr/>
          <p:nvPr/>
        </p:nvCxnSpPr>
        <p:spPr>
          <a:xfrm>
            <a:off x="8811232" y="1692548"/>
            <a:ext cx="2263515" cy="0"/>
          </a:xfrm>
          <a:prstGeom prst="straightConnector1">
            <a:avLst/>
          </a:prstGeom>
          <a:noFill/>
          <a:ln w="19050" cap="flat" cmpd="sng">
            <a:solidFill>
              <a:srgbClr val="262626"/>
            </a:solidFill>
            <a:prstDash val="solid"/>
            <a:miter lim="800000"/>
            <a:headEnd type="none" w="sm" len="sm"/>
            <a:tailEnd type="none" w="sm" len="sm"/>
          </a:ln>
        </p:spPr>
      </p:cxnSp>
      <p:cxnSp>
        <p:nvCxnSpPr>
          <p:cNvPr id="227" name="Google Shape;227;p11"/>
          <p:cNvCxnSpPr/>
          <p:nvPr/>
        </p:nvCxnSpPr>
        <p:spPr>
          <a:xfrm>
            <a:off x="2938072"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28" name="Google Shape;228;p11"/>
          <p:cNvSpPr/>
          <p:nvPr/>
        </p:nvSpPr>
        <p:spPr>
          <a:xfrm>
            <a:off x="2938072" y="4847924"/>
            <a:ext cx="6198434" cy="535491"/>
          </a:xfrm>
          <a:prstGeom prst="rect">
            <a:avLst/>
          </a:prstGeom>
          <a:noFill/>
          <a:ln>
            <a:noFill/>
          </a:ln>
        </p:spPr>
        <p:txBody>
          <a:bodyPr spcFirstLastPara="1" wrap="square" lIns="91425" tIns="45700" rIns="91425" bIns="45700" anchor="t" anchorCtr="0">
            <a:spAutoFit/>
          </a:bodyPr>
          <a:lstStyle/>
          <a:p>
            <a:pPr lvl="0" algn="ctr">
              <a:lnSpc>
                <a:spcPct val="120000"/>
              </a:lnSpc>
            </a:pPr>
            <a:r>
              <a:rPr lang="pt-BR" sz="2400" b="1" u="sng" dirty="0" smtClean="0">
                <a:solidFill>
                  <a:srgbClr val="262626"/>
                </a:solidFill>
                <a:latin typeface="Calibri"/>
                <a:ea typeface="Calibri"/>
                <a:cs typeface="Calibri"/>
                <a:sym typeface="Calibri"/>
              </a:rPr>
              <a:t>Oportunidades para a Circularidade</a:t>
            </a:r>
            <a:endParaRPr lang="pt-BR" sz="2400" b="1" i="0" u="sng" strike="noStrike" cap="none" dirty="0">
              <a:solidFill>
                <a:srgbClr val="262626"/>
              </a:solidFill>
              <a:latin typeface="Calibri"/>
              <a:ea typeface="Calibri"/>
              <a:cs typeface="Calibri"/>
              <a:sym typeface="Calibri"/>
            </a:endParaRPr>
          </a:p>
        </p:txBody>
      </p:sp>
      <p:cxnSp>
        <p:nvCxnSpPr>
          <p:cNvPr id="229" name="Google Shape;229;p11"/>
          <p:cNvCxnSpPr/>
          <p:nvPr/>
        </p:nvCxnSpPr>
        <p:spPr>
          <a:xfrm>
            <a:off x="4979233"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0" name="Google Shape;230;p11"/>
          <p:cNvCxnSpPr/>
          <p:nvPr/>
        </p:nvCxnSpPr>
        <p:spPr>
          <a:xfrm>
            <a:off x="7080355"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1" name="Google Shape;231;p11"/>
          <p:cNvCxnSpPr/>
          <p:nvPr/>
        </p:nvCxnSpPr>
        <p:spPr>
          <a:xfrm>
            <a:off x="9136506"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 name="Slide Number Placeholder 1">
            <a:extLst>
              <a:ext uri="{FF2B5EF4-FFF2-40B4-BE49-F238E27FC236}">
                <a16:creationId xmlns:a16="http://schemas.microsoft.com/office/drawing/2014/main" xmlns="" id="{A794AAC9-7F60-846A-21C6-439BBBFE6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17</a:t>
            </a:fld>
            <a:endParaRPr lang="pt-BR" dirty="0"/>
          </a:p>
        </p:txBody>
      </p:sp>
      <p:grpSp>
        <p:nvGrpSpPr>
          <p:cNvPr id="4" name="Grupo 3"/>
          <p:cNvGrpSpPr/>
          <p:nvPr/>
        </p:nvGrpSpPr>
        <p:grpSpPr>
          <a:xfrm>
            <a:off x="902244" y="2027767"/>
            <a:ext cx="10332000" cy="787479"/>
            <a:chOff x="956836" y="2695717"/>
            <a:chExt cx="10332000" cy="787479"/>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36" y="2695717"/>
              <a:ext cx="10332000" cy="78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019289" y="2815246"/>
              <a:ext cx="10233922" cy="446276"/>
            </a:xfrm>
            <a:prstGeom prst="rect">
              <a:avLst/>
            </a:prstGeom>
            <a:noFill/>
          </p:spPr>
          <p:txBody>
            <a:bodyPr wrap="square" rtlCol="0">
              <a:spAutoFit/>
            </a:bodyPr>
            <a:lstStyle/>
            <a:p>
              <a:r>
                <a:rPr lang="pt-BR" sz="2300" b="1" dirty="0" smtClean="0">
                  <a:solidFill>
                    <a:schemeClr val="bg1"/>
                  </a:solidFill>
                </a:rPr>
                <a:t> </a:t>
              </a:r>
              <a:r>
                <a:rPr lang="pt-BR" sz="2000" b="1" dirty="0" smtClean="0">
                  <a:solidFill>
                    <a:schemeClr val="bg1"/>
                  </a:solidFill>
                </a:rPr>
                <a:t>1. Extração            2. Produção       3. Distribuição           4. Uso               5. Descarte  </a:t>
              </a:r>
              <a:endParaRPr lang="pt-BR" sz="2300" b="1" dirty="0">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3729" y="46492"/>
            <a:ext cx="12192000" cy="6858000"/>
          </a:xfrm>
          <a:prstGeom prst="rect">
            <a:avLst/>
          </a:prstGeom>
          <a:noFill/>
          <a:ln>
            <a:noFill/>
          </a:ln>
        </p:spPr>
      </p:pic>
      <p:sp>
        <p:nvSpPr>
          <p:cNvPr id="238" name="Google Shape;238;p12"/>
          <p:cNvSpPr/>
          <p:nvPr/>
        </p:nvSpPr>
        <p:spPr>
          <a:xfrm>
            <a:off x="714214" y="347051"/>
            <a:ext cx="1060689"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Grupo:</a:t>
            </a:r>
            <a:endParaRPr lang="pt-BR" sz="1800" b="1" i="0" u="none" strike="noStrike" cap="none" dirty="0">
              <a:solidFill>
                <a:srgbClr val="262626"/>
              </a:solidFill>
              <a:latin typeface="Calibri"/>
              <a:ea typeface="Calibri"/>
              <a:cs typeface="Calibri"/>
              <a:sym typeface="Calibri"/>
            </a:endParaRPr>
          </a:p>
        </p:txBody>
      </p:sp>
      <p:cxnSp>
        <p:nvCxnSpPr>
          <p:cNvPr id="239" name="Google Shape;239;p12"/>
          <p:cNvCxnSpPr/>
          <p:nvPr/>
        </p:nvCxnSpPr>
        <p:spPr>
          <a:xfrm>
            <a:off x="840189" y="659513"/>
            <a:ext cx="2263515" cy="0"/>
          </a:xfrm>
          <a:prstGeom prst="straightConnector1">
            <a:avLst/>
          </a:prstGeom>
          <a:noFill/>
          <a:ln w="12700" cap="flat" cmpd="sng">
            <a:solidFill>
              <a:srgbClr val="262626"/>
            </a:solidFill>
            <a:prstDash val="solid"/>
            <a:miter lim="800000"/>
            <a:headEnd type="none" w="sm" len="sm"/>
            <a:tailEnd type="none" w="sm" len="sm"/>
          </a:ln>
        </p:spPr>
      </p:cxnSp>
      <p:sp>
        <p:nvSpPr>
          <p:cNvPr id="240" name="Google Shape;240;p12"/>
          <p:cNvSpPr/>
          <p:nvPr/>
        </p:nvSpPr>
        <p:spPr>
          <a:xfrm>
            <a:off x="7960013" y="337626"/>
            <a:ext cx="181515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Produto:</a:t>
            </a:r>
            <a:endParaRPr lang="pt-BR" sz="1800" b="1" i="0" u="none" strike="noStrike" cap="none" dirty="0">
              <a:solidFill>
                <a:srgbClr val="262626"/>
              </a:solidFill>
              <a:latin typeface="Calibri"/>
              <a:ea typeface="Calibri"/>
              <a:cs typeface="Calibri"/>
              <a:sym typeface="Calibri"/>
            </a:endParaRPr>
          </a:p>
        </p:txBody>
      </p:sp>
      <p:cxnSp>
        <p:nvCxnSpPr>
          <p:cNvPr id="241" name="Google Shape;241;p12"/>
          <p:cNvCxnSpPr/>
          <p:nvPr/>
        </p:nvCxnSpPr>
        <p:spPr>
          <a:xfrm>
            <a:off x="8077200" y="650088"/>
            <a:ext cx="3395932" cy="0"/>
          </a:xfrm>
          <a:prstGeom prst="straightConnector1">
            <a:avLst/>
          </a:prstGeom>
          <a:noFill/>
          <a:ln w="12700" cap="flat" cmpd="sng">
            <a:solidFill>
              <a:srgbClr val="262626"/>
            </a:solidFill>
            <a:prstDash val="solid"/>
            <a:miter lim="800000"/>
            <a:headEnd type="none" w="sm" len="sm"/>
            <a:tailEnd type="none" w="sm" len="sm"/>
          </a:ln>
        </p:spPr>
      </p:cxnSp>
      <p:sp>
        <p:nvSpPr>
          <p:cNvPr id="242" name="Google Shape;242;p12"/>
          <p:cNvSpPr/>
          <p:nvPr/>
        </p:nvSpPr>
        <p:spPr>
          <a:xfrm>
            <a:off x="1708820" y="284266"/>
            <a:ext cx="52625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400" b="1" i="0" u="none" strike="noStrike" cap="none" dirty="0" smtClean="0">
                <a:solidFill>
                  <a:srgbClr val="262626"/>
                </a:solidFill>
                <a:latin typeface="Calibri"/>
                <a:ea typeface="Calibri"/>
                <a:cs typeface="Calibri"/>
                <a:sym typeface="Calibri"/>
              </a:rPr>
              <a:t>3</a:t>
            </a:r>
            <a:endParaRPr lang="pt-BR" sz="2400" b="1" i="0" u="none" strike="noStrike" cap="none" dirty="0">
              <a:solidFill>
                <a:srgbClr val="262626"/>
              </a:solidFill>
              <a:latin typeface="Calibri"/>
              <a:ea typeface="Calibri"/>
              <a:cs typeface="Calibri"/>
              <a:sym typeface="Calibri"/>
            </a:endParaRPr>
          </a:p>
        </p:txBody>
      </p:sp>
      <p:sp>
        <p:nvSpPr>
          <p:cNvPr id="243" name="Google Shape;243;p12"/>
          <p:cNvSpPr/>
          <p:nvPr/>
        </p:nvSpPr>
        <p:spPr>
          <a:xfrm>
            <a:off x="8791532" y="234200"/>
            <a:ext cx="3396739" cy="535491"/>
          </a:xfrm>
          <a:prstGeom prst="rect">
            <a:avLst/>
          </a:prstGeom>
          <a:noFill/>
          <a:ln>
            <a:noFill/>
          </a:ln>
        </p:spPr>
        <p:txBody>
          <a:bodyPr spcFirstLastPara="1" wrap="square" lIns="91425" tIns="45700" rIns="91425" bIns="45700" anchor="t" anchorCtr="0">
            <a:spAutoFit/>
          </a:bodyPr>
          <a:lstStyle/>
          <a:p>
            <a:pPr lvl="0" algn="ctr">
              <a:lnSpc>
                <a:spcPct val="120000"/>
              </a:lnSpc>
            </a:pPr>
            <a:r>
              <a:rPr lang="pt-BR" sz="2400" b="1" dirty="0" smtClean="0">
                <a:solidFill>
                  <a:srgbClr val="262626"/>
                </a:solidFill>
                <a:latin typeface="Calibri"/>
                <a:ea typeface="Calibri"/>
                <a:cs typeface="Calibri"/>
                <a:sym typeface="Calibri"/>
              </a:rPr>
              <a:t>12oz Refrigerante bottle</a:t>
            </a:r>
            <a:endParaRPr lang="pt-BR" sz="2400" b="1" i="0" u="none" strike="noStrike" cap="none" dirty="0">
              <a:solidFill>
                <a:srgbClr val="262626"/>
              </a:solidFill>
              <a:latin typeface="Calibri"/>
              <a:ea typeface="Calibri"/>
              <a:cs typeface="Calibri"/>
              <a:sym typeface="Calibri"/>
            </a:endParaRPr>
          </a:p>
        </p:txBody>
      </p:sp>
      <p:pic>
        <p:nvPicPr>
          <p:cNvPr id="245" name="Google Shape;245;p12" descr="Text&#10;&#10;Description automatically generated"/>
          <p:cNvPicPr preferRelativeResize="0"/>
          <p:nvPr/>
        </p:nvPicPr>
        <p:blipFill rotWithShape="1">
          <a:blip r:embed="rId4">
            <a:alphaModFix/>
          </a:blip>
          <a:srcRect/>
          <a:stretch/>
        </p:blipFill>
        <p:spPr>
          <a:xfrm>
            <a:off x="906601" y="769786"/>
            <a:ext cx="8266908" cy="1339755"/>
          </a:xfrm>
          <a:prstGeom prst="rect">
            <a:avLst/>
          </a:prstGeom>
          <a:noFill/>
          <a:ln>
            <a:noFill/>
          </a:ln>
        </p:spPr>
      </p:pic>
      <p:pic>
        <p:nvPicPr>
          <p:cNvPr id="246" name="Google Shape;246;p12" descr="Logo&#10;&#10;Description automatically generated"/>
          <p:cNvPicPr preferRelativeResize="0"/>
          <p:nvPr/>
        </p:nvPicPr>
        <p:blipFill rotWithShape="1">
          <a:blip r:embed="rId5">
            <a:alphaModFix/>
          </a:blip>
          <a:srcRect/>
          <a:stretch/>
        </p:blipFill>
        <p:spPr>
          <a:xfrm>
            <a:off x="5562600" y="1327422"/>
            <a:ext cx="2514600" cy="711200"/>
          </a:xfrm>
          <a:prstGeom prst="rect">
            <a:avLst/>
          </a:prstGeom>
          <a:noFill/>
          <a:ln>
            <a:noFill/>
          </a:ln>
        </p:spPr>
      </p:pic>
      <p:cxnSp>
        <p:nvCxnSpPr>
          <p:cNvPr id="247" name="Google Shape;247;p12"/>
          <p:cNvCxnSpPr/>
          <p:nvPr/>
        </p:nvCxnSpPr>
        <p:spPr>
          <a:xfrm>
            <a:off x="2770432" y="272746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8" name="Google Shape;248;p12"/>
          <p:cNvCxnSpPr/>
          <p:nvPr/>
        </p:nvCxnSpPr>
        <p:spPr>
          <a:xfrm>
            <a:off x="4919272" y="27084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9" name="Google Shape;249;p12"/>
          <p:cNvCxnSpPr/>
          <p:nvPr/>
        </p:nvCxnSpPr>
        <p:spPr>
          <a:xfrm>
            <a:off x="7129072" y="26703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50" name="Google Shape;250;p12"/>
          <p:cNvCxnSpPr/>
          <p:nvPr/>
        </p:nvCxnSpPr>
        <p:spPr>
          <a:xfrm>
            <a:off x="9277912" y="2689362"/>
            <a:ext cx="0" cy="2332218"/>
          </a:xfrm>
          <a:prstGeom prst="straightConnector1">
            <a:avLst/>
          </a:prstGeom>
          <a:noFill/>
          <a:ln w="19050" cap="flat" cmpd="sng">
            <a:solidFill>
              <a:srgbClr val="262626"/>
            </a:solidFill>
            <a:prstDash val="solid"/>
            <a:miter lim="800000"/>
            <a:headEnd type="none" w="sm" len="sm"/>
            <a:tailEnd type="none" w="sm" len="sm"/>
          </a:ln>
        </p:spPr>
      </p:cxnSp>
      <p:sp>
        <p:nvSpPr>
          <p:cNvPr id="251" name="Google Shape;251;p12"/>
          <p:cNvSpPr/>
          <p:nvPr/>
        </p:nvSpPr>
        <p:spPr>
          <a:xfrm>
            <a:off x="3905144" y="5317066"/>
            <a:ext cx="4381711" cy="424691"/>
          </a:xfrm>
          <a:prstGeom prst="rect">
            <a:avLst/>
          </a:prstGeom>
          <a:noFill/>
          <a:ln>
            <a:noFill/>
          </a:ln>
        </p:spPr>
        <p:txBody>
          <a:bodyPr spcFirstLastPara="1" wrap="square" lIns="91425" tIns="45700" rIns="91425" bIns="45700" anchor="t" anchorCtr="0">
            <a:spAutoFit/>
          </a:bodyPr>
          <a:lstStyle/>
          <a:p>
            <a:pPr lvl="0" algn="ctr">
              <a:lnSpc>
                <a:spcPct val="120000"/>
              </a:lnSpc>
            </a:pPr>
            <a:r>
              <a:rPr lang="pt-BR" sz="1800" b="1" u="sng" dirty="0" smtClean="0">
                <a:solidFill>
                  <a:srgbClr val="262626"/>
                </a:solidFill>
                <a:latin typeface="Calibri"/>
                <a:ea typeface="Calibri"/>
                <a:cs typeface="Calibri"/>
                <a:sym typeface="Calibri"/>
              </a:rPr>
              <a:t>Oportunidades para a Circularidade</a:t>
            </a:r>
            <a:endParaRPr lang="pt-BR" sz="1800" b="1" i="0" u="sng" strike="noStrike" cap="none" dirty="0">
              <a:solidFill>
                <a:srgbClr val="262626"/>
              </a:solidFill>
              <a:latin typeface="Calibri"/>
              <a:ea typeface="Calibri"/>
              <a:cs typeface="Calibri"/>
              <a:sym typeface="Calibri"/>
            </a:endParaRPr>
          </a:p>
        </p:txBody>
      </p:sp>
      <p:sp>
        <p:nvSpPr>
          <p:cNvPr id="252" name="Google Shape;252;p12"/>
          <p:cNvSpPr/>
          <p:nvPr/>
        </p:nvSpPr>
        <p:spPr>
          <a:xfrm>
            <a:off x="1197635" y="5727028"/>
            <a:ext cx="9872927" cy="830956"/>
          </a:xfrm>
          <a:prstGeom prst="rect">
            <a:avLst/>
          </a:prstGeom>
          <a:noFill/>
          <a:ln>
            <a:noFill/>
          </a:ln>
        </p:spPr>
        <p:txBody>
          <a:bodyPr spcFirstLastPara="1" wrap="square" lIns="91425" tIns="45700" rIns="91425" bIns="45700" anchor="t" anchorCtr="0">
            <a:spAutoFit/>
          </a:bodyPr>
          <a:lstStyle/>
          <a:p>
            <a:pPr>
              <a:lnSpc>
                <a:spcPct val="120000"/>
              </a:lnSpc>
            </a:pPr>
            <a:r>
              <a:rPr lang="pt-BR" sz="2000" b="1" i="0" u="none" strike="noStrike" cap="none" dirty="0" smtClean="0">
                <a:solidFill>
                  <a:srgbClr val="ECC11B"/>
                </a:solidFill>
                <a:latin typeface="Calibri"/>
                <a:ea typeface="Calibri"/>
                <a:cs typeface="Calibri"/>
                <a:sym typeface="Calibri"/>
              </a:rPr>
              <a:t>#1 </a:t>
            </a:r>
            <a:r>
              <a:rPr lang="pt-BR" sz="1800" dirty="0" smtClean="0">
                <a:latin typeface="Calibri" panose="020F0502020204030204" pitchFamily="34" charset="0"/>
                <a:cs typeface="Calibri" panose="020F0502020204030204" pitchFamily="34" charset="0"/>
              </a:rPr>
              <a:t>Recicle para fazer novas garrafas ou fios.</a:t>
            </a:r>
          </a:p>
          <a:p>
            <a:pPr lvl="0" algn="ctr">
              <a:lnSpc>
                <a:spcPct val="120000"/>
              </a:lnSpc>
            </a:pPr>
            <a:endParaRPr lang="pt-BR" sz="2000" b="1" i="0" u="none" strike="noStrike" cap="none" dirty="0">
              <a:solidFill>
                <a:srgbClr val="ECC11B"/>
              </a:solidFill>
              <a:latin typeface="Calibri"/>
              <a:ea typeface="Calibri"/>
              <a:cs typeface="Calibri"/>
              <a:sym typeface="Calibri"/>
            </a:endParaRPr>
          </a:p>
        </p:txBody>
      </p:sp>
      <p:sp>
        <p:nvSpPr>
          <p:cNvPr id="253" name="Google Shape;253;p12"/>
          <p:cNvSpPr/>
          <p:nvPr/>
        </p:nvSpPr>
        <p:spPr>
          <a:xfrm>
            <a:off x="1205542" y="6042658"/>
            <a:ext cx="9480664" cy="830956"/>
          </a:xfrm>
          <a:prstGeom prst="rect">
            <a:avLst/>
          </a:prstGeom>
          <a:noFill/>
          <a:ln>
            <a:noFill/>
          </a:ln>
        </p:spPr>
        <p:txBody>
          <a:bodyPr spcFirstLastPara="1" wrap="square" lIns="91425" tIns="45700" rIns="91425" bIns="45700" anchor="t" anchorCtr="0">
            <a:spAutoFit/>
          </a:bodyPr>
          <a:lstStyle/>
          <a:p>
            <a:pPr>
              <a:lnSpc>
                <a:spcPct val="120000"/>
              </a:lnSpc>
            </a:pPr>
            <a:r>
              <a:rPr lang="pt-BR" sz="2000" b="1" i="0" u="none" strike="noStrike" cap="none" dirty="0" smtClean="0">
                <a:solidFill>
                  <a:srgbClr val="4ABE98"/>
                </a:solidFill>
                <a:latin typeface="Calibri"/>
                <a:ea typeface="Calibri"/>
                <a:cs typeface="Calibri"/>
                <a:sym typeface="Calibri"/>
              </a:rPr>
              <a:t>#2 </a:t>
            </a:r>
            <a:r>
              <a:rPr lang="pt-BR" sz="1800" dirty="0" smtClean="0">
                <a:latin typeface="Calibri" panose="020F0502020204030204" pitchFamily="34" charset="0"/>
                <a:cs typeface="Calibri" panose="020F0502020204030204" pitchFamily="34" charset="0"/>
              </a:rPr>
              <a:t>Use o frasco velho em uma estação de recarga para o seu xampu ou sabonete</a:t>
            </a:r>
            <a:r>
              <a:rPr lang="pt-BR" dirty="0" smtClean="0"/>
              <a:t>.</a:t>
            </a:r>
          </a:p>
          <a:p>
            <a:pPr marL="0" marR="0" lvl="0" indent="0" rtl="0">
              <a:lnSpc>
                <a:spcPct val="120000"/>
              </a:lnSpc>
              <a:spcBef>
                <a:spcPts val="0"/>
              </a:spcBef>
              <a:spcAft>
                <a:spcPts val="0"/>
              </a:spcAft>
              <a:buNone/>
            </a:pPr>
            <a:endParaRPr lang="pt-BR" sz="2000" b="1" i="0" u="none" strike="noStrike" cap="none" dirty="0">
              <a:solidFill>
                <a:srgbClr val="ECC11B"/>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xmlns="" id="{74877290-6D61-A94F-989E-5D12F18A71F6}"/>
              </a:ext>
            </a:extLst>
          </p:cNvPr>
          <p:cNvGrpSpPr/>
          <p:nvPr/>
        </p:nvGrpSpPr>
        <p:grpSpPr>
          <a:xfrm>
            <a:off x="696184" y="2598349"/>
            <a:ext cx="10776948" cy="2639875"/>
            <a:chOff x="710762" y="2297319"/>
            <a:chExt cx="10776948" cy="2639875"/>
          </a:xfrm>
        </p:grpSpPr>
        <p:sp>
          <p:nvSpPr>
            <p:cNvPr id="254" name="Google Shape;254;p12"/>
            <p:cNvSpPr/>
            <p:nvPr/>
          </p:nvSpPr>
          <p:spPr>
            <a:xfrm>
              <a:off x="710762" y="2365559"/>
              <a:ext cx="2148838" cy="2308284"/>
            </a:xfrm>
            <a:prstGeom prst="rect">
              <a:avLst/>
            </a:prstGeom>
            <a:noFill/>
            <a:ln>
              <a:noFill/>
            </a:ln>
          </p:spPr>
          <p:txBody>
            <a:bodyPr spcFirstLastPara="1" wrap="square" lIns="91425" tIns="45700" rIns="91425" bIns="45700" anchor="t" anchorCtr="0">
              <a:spAutoFit/>
            </a:bodyPr>
            <a:lstStyle/>
            <a:p>
              <a:pPr lvl="0"/>
              <a:r>
                <a:rPr lang="pt-BR" sz="1800" dirty="0" smtClean="0">
                  <a:solidFill>
                    <a:schemeClr val="dk1"/>
                  </a:solidFill>
                  <a:latin typeface="Calibri"/>
                  <a:ea typeface="Calibri"/>
                  <a:cs typeface="Calibri"/>
                  <a:sym typeface="Calibri"/>
                </a:rPr>
                <a:t>O petróleo e a bio-matéria-prima são extraídos da terra. Em seguida, é limpo e refinado em pequenos pellets para novos produtos</a:t>
              </a:r>
              <a:r>
                <a:rPr lang="pt-BR" sz="1800" b="0" i="0" u="none" strike="noStrike" cap="none" dirty="0" smtClean="0">
                  <a:solidFill>
                    <a:schemeClr val="dk1"/>
                  </a:solidFill>
                  <a:latin typeface="Calibri"/>
                  <a:ea typeface="Calibri"/>
                  <a:cs typeface="Calibri"/>
                  <a:sym typeface="Calibri"/>
                </a:rPr>
                <a:t>. </a:t>
              </a:r>
              <a:endParaRPr lang="pt-BR" sz="1800" dirty="0">
                <a:solidFill>
                  <a:schemeClr val="dk1"/>
                </a:solidFill>
                <a:latin typeface="Calibri"/>
                <a:ea typeface="Calibri"/>
                <a:cs typeface="Calibri"/>
                <a:sym typeface="Calibri"/>
              </a:endParaRPr>
            </a:p>
          </p:txBody>
        </p:sp>
        <p:sp>
          <p:nvSpPr>
            <p:cNvPr id="255" name="Google Shape;255;p12"/>
            <p:cNvSpPr/>
            <p:nvPr/>
          </p:nvSpPr>
          <p:spPr>
            <a:xfrm>
              <a:off x="2914087" y="2351911"/>
              <a:ext cx="2019763" cy="2585283"/>
            </a:xfrm>
            <a:prstGeom prst="rect">
              <a:avLst/>
            </a:prstGeom>
            <a:noFill/>
            <a:ln>
              <a:noFill/>
            </a:ln>
          </p:spPr>
          <p:txBody>
            <a:bodyPr spcFirstLastPara="1" wrap="square" lIns="91425" tIns="45700" rIns="0" bIns="45700" anchor="t" anchorCtr="0">
              <a:spAutoFit/>
            </a:bodyPr>
            <a:lstStyle/>
            <a:p>
              <a:r>
                <a:rPr lang="pt-BR" sz="1800" dirty="0" smtClean="0">
                  <a:latin typeface="Calibri" panose="020F0502020204030204" pitchFamily="34" charset="0"/>
                  <a:cs typeface="Calibri" panose="020F0502020204030204" pitchFamily="34" charset="0"/>
                </a:rPr>
                <a:t>A fábrica derrete os pellets em um molde que cria as garrafas. As garrafas de refrigerantes são levadas para a fábrica de engarrafamento, onde são enchidas.</a:t>
              </a:r>
              <a:endParaRPr lang="pt-BR" sz="1800" dirty="0">
                <a:latin typeface="Calibri" panose="020F0502020204030204" pitchFamily="34" charset="0"/>
                <a:cs typeface="Calibri" panose="020F0502020204030204" pitchFamily="34" charset="0"/>
              </a:endParaRPr>
            </a:p>
          </p:txBody>
        </p:sp>
        <p:sp>
          <p:nvSpPr>
            <p:cNvPr id="256" name="Google Shape;256;p12"/>
            <p:cNvSpPr/>
            <p:nvPr/>
          </p:nvSpPr>
          <p:spPr>
            <a:xfrm>
              <a:off x="5015460" y="2338263"/>
              <a:ext cx="2073597" cy="1477287"/>
            </a:xfrm>
            <a:prstGeom prst="rect">
              <a:avLst/>
            </a:prstGeom>
            <a:noFill/>
            <a:ln>
              <a:noFill/>
            </a:ln>
          </p:spPr>
          <p:txBody>
            <a:bodyPr spcFirstLastPara="1" wrap="square" lIns="91425" tIns="45700" rIns="91425" bIns="45700" anchor="t" anchorCtr="0">
              <a:spAutoFit/>
            </a:bodyPr>
            <a:lstStyle/>
            <a:p>
              <a:r>
                <a:rPr lang="pt-BR" sz="1800" dirty="0" smtClean="0">
                  <a:latin typeface="Calibri" panose="020F0502020204030204" pitchFamily="34" charset="0"/>
                  <a:cs typeface="Calibri" panose="020F0502020204030204" pitchFamily="34" charset="0"/>
                </a:rPr>
                <a:t>As garrafas de refrigerantes são transportadas para lojas para clientes</a:t>
              </a:r>
            </a:p>
            <a:p>
              <a:r>
                <a:rPr lang="pt-BR" sz="1800" dirty="0" smtClean="0">
                  <a:latin typeface="Calibri" panose="020F0502020204030204" pitchFamily="34" charset="0"/>
                  <a:cs typeface="Calibri" panose="020F0502020204030204" pitchFamily="34" charset="0"/>
                </a:rPr>
                <a:t>para comprar.</a:t>
              </a:r>
              <a:endParaRPr lang="pt-BR" sz="1800" dirty="0">
                <a:latin typeface="Calibri" panose="020F0502020204030204" pitchFamily="34" charset="0"/>
                <a:cs typeface="Calibri" panose="020F0502020204030204" pitchFamily="34" charset="0"/>
              </a:endParaRPr>
            </a:p>
          </p:txBody>
        </p:sp>
        <p:sp>
          <p:nvSpPr>
            <p:cNvPr id="257" name="Google Shape;257;p12"/>
            <p:cNvSpPr/>
            <p:nvPr/>
          </p:nvSpPr>
          <p:spPr>
            <a:xfrm>
              <a:off x="7279852" y="2324615"/>
              <a:ext cx="1908241" cy="1754286"/>
            </a:xfrm>
            <a:prstGeom prst="rect">
              <a:avLst/>
            </a:prstGeom>
            <a:noFill/>
            <a:ln>
              <a:noFill/>
            </a:ln>
          </p:spPr>
          <p:txBody>
            <a:bodyPr spcFirstLastPara="1" wrap="square" lIns="91425" tIns="45700" rIns="91425" bIns="45700" anchor="t" anchorCtr="0">
              <a:spAutoFit/>
            </a:bodyPr>
            <a:lstStyle/>
            <a:p>
              <a:r>
                <a:rPr lang="pt-BR" sz="1800" dirty="0" smtClean="0">
                  <a:latin typeface="Calibri" panose="020F0502020204030204" pitchFamily="34" charset="0"/>
                  <a:cs typeface="Calibri" panose="020F0502020204030204" pitchFamily="34" charset="0"/>
                </a:rPr>
                <a:t>Os clientes compram as garrafas de refrigerante da loja para consumo.</a:t>
              </a:r>
              <a:endParaRPr lang="pt-BR" sz="1800" dirty="0">
                <a:latin typeface="Calibri" panose="020F0502020204030204" pitchFamily="34" charset="0"/>
                <a:cs typeface="Calibri" panose="020F0502020204030204" pitchFamily="34" charset="0"/>
              </a:endParaRPr>
            </a:p>
          </p:txBody>
        </p:sp>
        <p:sp>
          <p:nvSpPr>
            <p:cNvPr id="258" name="Google Shape;258;p12"/>
            <p:cNvSpPr/>
            <p:nvPr/>
          </p:nvSpPr>
          <p:spPr>
            <a:xfrm>
              <a:off x="9338872" y="2297319"/>
              <a:ext cx="2148838" cy="1200288"/>
            </a:xfrm>
            <a:prstGeom prst="rect">
              <a:avLst/>
            </a:prstGeom>
            <a:noFill/>
            <a:ln>
              <a:noFill/>
            </a:ln>
          </p:spPr>
          <p:txBody>
            <a:bodyPr spcFirstLastPara="1" wrap="square" lIns="91425" tIns="45700" rIns="91425" bIns="45700" anchor="t" anchorCtr="0">
              <a:spAutoFit/>
            </a:bodyPr>
            <a:lstStyle/>
            <a:p>
              <a:r>
                <a:rPr lang="pt-BR" sz="1800" dirty="0" smtClean="0">
                  <a:latin typeface="Calibri" panose="020F0502020204030204" pitchFamily="34" charset="0"/>
                  <a:cs typeface="Calibri" panose="020F0502020204030204" pitchFamily="34" charset="0"/>
                </a:rPr>
                <a:t>Após o consumo, as garrafas são descartadas pelo consumidor.</a:t>
              </a:r>
              <a:endParaRPr lang="pt-BR" sz="1800" dirty="0">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236E755D-BBBB-AA10-528B-E3520B0E66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18</a:t>
            </a:fld>
            <a:endParaRPr lang="pt-BR" dirty="0"/>
          </a:p>
        </p:txBody>
      </p:sp>
      <p:grpSp>
        <p:nvGrpSpPr>
          <p:cNvPr id="28" name="Grupo 27"/>
          <p:cNvGrpSpPr/>
          <p:nvPr/>
        </p:nvGrpSpPr>
        <p:grpSpPr>
          <a:xfrm>
            <a:off x="738468" y="1877639"/>
            <a:ext cx="10615332" cy="787479"/>
            <a:chOff x="956836" y="2695717"/>
            <a:chExt cx="10332000" cy="787479"/>
          </a:xfrm>
        </p:grpSpPr>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836" y="2695717"/>
              <a:ext cx="10332000" cy="78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CaixaDeTexto 29"/>
            <p:cNvSpPr txBox="1"/>
            <p:nvPr/>
          </p:nvSpPr>
          <p:spPr>
            <a:xfrm>
              <a:off x="1054914" y="2815246"/>
              <a:ext cx="10233922" cy="446276"/>
            </a:xfrm>
            <a:prstGeom prst="rect">
              <a:avLst/>
            </a:prstGeom>
            <a:noFill/>
          </p:spPr>
          <p:txBody>
            <a:bodyPr wrap="square" rtlCol="0">
              <a:spAutoFit/>
            </a:bodyPr>
            <a:lstStyle/>
            <a:p>
              <a:r>
                <a:rPr lang="pt-BR" sz="2300" b="1" dirty="0" smtClean="0">
                  <a:solidFill>
                    <a:schemeClr val="bg1"/>
                  </a:solidFill>
                </a:rPr>
                <a:t> </a:t>
              </a:r>
              <a:r>
                <a:rPr lang="pt-BR" sz="2000" b="1" dirty="0" smtClean="0">
                  <a:solidFill>
                    <a:schemeClr val="bg1"/>
                  </a:solidFill>
                </a:rPr>
                <a:t>1. Extração             2. Produção       3. Distribuição           4. Uso                 5. Descarte  </a:t>
              </a:r>
              <a:endParaRPr lang="pt-BR" sz="2300" b="1" dirty="0">
                <a:solidFill>
                  <a:schemeClr val="bg1"/>
                </a:solidFill>
              </a:endParaRPr>
            </a:p>
          </p:txBody>
        </p:sp>
      </p:grpSp>
      <p:grpSp>
        <p:nvGrpSpPr>
          <p:cNvPr id="31" name="Grupo 30"/>
          <p:cNvGrpSpPr/>
          <p:nvPr/>
        </p:nvGrpSpPr>
        <p:grpSpPr>
          <a:xfrm>
            <a:off x="4777838" y="688009"/>
            <a:ext cx="1268296" cy="400110"/>
            <a:chOff x="3439618" y="2355848"/>
            <a:chExt cx="1268296" cy="559557"/>
          </a:xfrm>
        </p:grpSpPr>
        <p:pic>
          <p:nvPicPr>
            <p:cNvPr id="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4840" y="2392737"/>
              <a:ext cx="1066800" cy="52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aixaDeTexto 32"/>
            <p:cNvSpPr txBox="1"/>
            <p:nvPr/>
          </p:nvSpPr>
          <p:spPr>
            <a:xfrm>
              <a:off x="3439618" y="2355848"/>
              <a:ext cx="1268296" cy="473470"/>
            </a:xfrm>
            <a:prstGeom prst="rect">
              <a:avLst/>
            </a:prstGeom>
            <a:noFill/>
          </p:spPr>
          <p:txBody>
            <a:bodyPr wrap="none" rtlCol="0">
              <a:spAutoFit/>
            </a:bodyPr>
            <a:lstStyle/>
            <a:p>
              <a:r>
                <a:rPr lang="pt-PT" sz="1600" b="1" dirty="0" smtClean="0">
                  <a:solidFill>
                    <a:srgbClr val="FEC92A"/>
                  </a:solidFill>
                </a:rPr>
                <a:t>#1 Reciclar</a:t>
              </a:r>
              <a:endParaRPr lang="pt-PT" b="1" dirty="0">
                <a:solidFill>
                  <a:srgbClr val="4ABE98"/>
                </a:solidFill>
              </a:endParaRPr>
            </a:p>
          </p:txBody>
        </p:sp>
      </p:grpSp>
      <p:grpSp>
        <p:nvGrpSpPr>
          <p:cNvPr id="34" name="Grupo 33"/>
          <p:cNvGrpSpPr/>
          <p:nvPr/>
        </p:nvGrpSpPr>
        <p:grpSpPr>
          <a:xfrm>
            <a:off x="5689435" y="1300126"/>
            <a:ext cx="1678548" cy="338554"/>
            <a:chOff x="5802290" y="5174241"/>
            <a:chExt cx="1678548" cy="860286"/>
          </a:xfrm>
        </p:grpSpPr>
        <p:pic>
          <p:nvPicPr>
            <p:cNvPr id="3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2290" y="5263849"/>
              <a:ext cx="1313541" cy="7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ixaDeTexto 35"/>
            <p:cNvSpPr txBox="1"/>
            <p:nvPr/>
          </p:nvSpPr>
          <p:spPr>
            <a:xfrm>
              <a:off x="6145216" y="5174241"/>
              <a:ext cx="1335622" cy="860286"/>
            </a:xfrm>
            <a:prstGeom prst="rect">
              <a:avLst/>
            </a:prstGeom>
            <a:noFill/>
          </p:spPr>
          <p:txBody>
            <a:bodyPr wrap="none" rtlCol="0">
              <a:spAutoFit/>
            </a:bodyPr>
            <a:lstStyle/>
            <a:p>
              <a:r>
                <a:rPr lang="pt-PT" sz="1600" b="1" dirty="0" smtClean="0">
                  <a:solidFill>
                    <a:srgbClr val="4ABE98"/>
                  </a:solidFill>
                </a:rPr>
                <a:t>#2 Recarga </a:t>
              </a:r>
              <a:endParaRPr lang="pt-PT" sz="1600" b="1" dirty="0">
                <a:solidFill>
                  <a:srgbClr val="4ABE98"/>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xmlns="" id="{548727FB-9D98-984D-8F06-305CE9065ABE}"/>
              </a:ext>
            </a:extLst>
          </p:cNvPr>
          <p:cNvPicPr>
            <a:picLocks noChangeAspect="1"/>
          </p:cNvPicPr>
          <p:nvPr/>
        </p:nvPicPr>
        <p:blipFill>
          <a:blip r:embed="rId4"/>
          <a:stretch>
            <a:fillRect/>
          </a:stretch>
        </p:blipFill>
        <p:spPr>
          <a:xfrm>
            <a:off x="1463040" y="250169"/>
            <a:ext cx="9814559" cy="5638822"/>
          </a:xfrm>
          <a:prstGeom prst="rect">
            <a:avLst/>
          </a:prstGeom>
        </p:spPr>
      </p:pic>
      <p:sp>
        <p:nvSpPr>
          <p:cNvPr id="2" name="Slide Number Placeholder 1">
            <a:extLst>
              <a:ext uri="{FF2B5EF4-FFF2-40B4-BE49-F238E27FC236}">
                <a16:creationId xmlns:a16="http://schemas.microsoft.com/office/drawing/2014/main" xmlns="" id="{C24BF249-4838-1CD4-E616-3CCFDA3BDD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377" y="2429797"/>
            <a:ext cx="1618449" cy="37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635" y="2412207"/>
            <a:ext cx="1066800" cy="37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964" y="2412207"/>
            <a:ext cx="1196453" cy="41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1227" y="2343305"/>
            <a:ext cx="1448617" cy="50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728" y="5206095"/>
            <a:ext cx="1632097" cy="37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438" y="5210363"/>
            <a:ext cx="1713128" cy="37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792031" y="2420090"/>
            <a:ext cx="1770035" cy="338554"/>
          </a:xfrm>
          <a:prstGeom prst="rect">
            <a:avLst/>
          </a:prstGeom>
          <a:noFill/>
        </p:spPr>
        <p:txBody>
          <a:bodyPr wrap="none" rtlCol="0">
            <a:spAutoFit/>
          </a:bodyPr>
          <a:lstStyle/>
          <a:p>
            <a:pPr algn="ctr"/>
            <a:r>
              <a:rPr lang="pt-PT" sz="1600" b="1" dirty="0" smtClean="0"/>
              <a:t>Tênis </a:t>
            </a:r>
            <a:r>
              <a:rPr lang="pt-PT" sz="1600" b="1" dirty="0"/>
              <a:t>de </a:t>
            </a:r>
            <a:r>
              <a:rPr lang="pt-PT" sz="1600" b="1" dirty="0" smtClean="0"/>
              <a:t>corrida</a:t>
            </a:r>
            <a:endParaRPr lang="pt-BR" sz="1600" b="1" dirty="0"/>
          </a:p>
        </p:txBody>
      </p:sp>
      <p:sp>
        <p:nvSpPr>
          <p:cNvPr id="14" name="CaixaDeTexto 13"/>
          <p:cNvSpPr txBox="1"/>
          <p:nvPr/>
        </p:nvSpPr>
        <p:spPr>
          <a:xfrm>
            <a:off x="4272504" y="2429797"/>
            <a:ext cx="1677062" cy="338554"/>
          </a:xfrm>
          <a:prstGeom prst="rect">
            <a:avLst/>
          </a:prstGeom>
          <a:noFill/>
        </p:spPr>
        <p:txBody>
          <a:bodyPr wrap="none" rtlCol="0">
            <a:spAutoFit/>
          </a:bodyPr>
          <a:lstStyle/>
          <a:p>
            <a:pPr algn="ctr"/>
            <a:r>
              <a:rPr lang="pt-PT" sz="1600" b="1" dirty="0" smtClean="0"/>
              <a:t>Pneus </a:t>
            </a:r>
            <a:r>
              <a:rPr lang="pt-PT" sz="1600" b="1" dirty="0"/>
              <a:t>do </a:t>
            </a:r>
            <a:r>
              <a:rPr lang="pt-PT" sz="1600" b="1" dirty="0" smtClean="0"/>
              <a:t>carro</a:t>
            </a:r>
            <a:endParaRPr lang="pt-BR" sz="1600" b="1" dirty="0"/>
          </a:p>
        </p:txBody>
      </p:sp>
      <p:sp>
        <p:nvSpPr>
          <p:cNvPr id="15" name="CaixaDeTexto 14"/>
          <p:cNvSpPr txBox="1"/>
          <p:nvPr/>
        </p:nvSpPr>
        <p:spPr>
          <a:xfrm>
            <a:off x="9084906" y="2412207"/>
            <a:ext cx="1781258" cy="338554"/>
          </a:xfrm>
          <a:prstGeom prst="rect">
            <a:avLst/>
          </a:prstGeom>
          <a:noFill/>
        </p:spPr>
        <p:txBody>
          <a:bodyPr wrap="none" rtlCol="0">
            <a:spAutoFit/>
          </a:bodyPr>
          <a:lstStyle/>
          <a:p>
            <a:pPr algn="ctr"/>
            <a:r>
              <a:rPr lang="pt-PT" sz="1600" b="1" dirty="0" smtClean="0"/>
              <a:t>Telefone Celular</a:t>
            </a:r>
            <a:endParaRPr lang="pt-BR" sz="1600" b="1" dirty="0"/>
          </a:p>
        </p:txBody>
      </p:sp>
      <p:sp>
        <p:nvSpPr>
          <p:cNvPr id="16" name="CaixaDeTexto 15"/>
          <p:cNvSpPr txBox="1"/>
          <p:nvPr/>
        </p:nvSpPr>
        <p:spPr>
          <a:xfrm>
            <a:off x="6578221" y="2283229"/>
            <a:ext cx="1904023" cy="584775"/>
          </a:xfrm>
          <a:prstGeom prst="rect">
            <a:avLst/>
          </a:prstGeom>
          <a:noFill/>
        </p:spPr>
        <p:txBody>
          <a:bodyPr wrap="square" rtlCol="0">
            <a:spAutoFit/>
          </a:bodyPr>
          <a:lstStyle/>
          <a:p>
            <a:pPr algn="ctr"/>
            <a:r>
              <a:rPr lang="pt-PT" sz="1600" b="1" dirty="0" smtClean="0"/>
              <a:t>Estrutura </a:t>
            </a:r>
            <a:r>
              <a:rPr lang="pt-PT" sz="1600" b="1" dirty="0"/>
              <a:t>da cama de </a:t>
            </a:r>
            <a:r>
              <a:rPr lang="pt-PT" sz="1600" b="1" dirty="0" smtClean="0"/>
              <a:t>madeira</a:t>
            </a:r>
            <a:endParaRPr lang="pt-BR" sz="1600" b="1" dirty="0"/>
          </a:p>
        </p:txBody>
      </p:sp>
      <p:sp>
        <p:nvSpPr>
          <p:cNvPr id="17" name="CaixaDeTexto 16"/>
          <p:cNvSpPr txBox="1"/>
          <p:nvPr/>
        </p:nvSpPr>
        <p:spPr>
          <a:xfrm>
            <a:off x="1713308" y="5077547"/>
            <a:ext cx="1927480" cy="584775"/>
          </a:xfrm>
          <a:prstGeom prst="rect">
            <a:avLst/>
          </a:prstGeom>
          <a:noFill/>
        </p:spPr>
        <p:txBody>
          <a:bodyPr wrap="square" rtlCol="0">
            <a:spAutoFit/>
          </a:bodyPr>
          <a:lstStyle/>
          <a:p>
            <a:pPr algn="ctr"/>
            <a:r>
              <a:rPr lang="pt-PT" sz="1600" b="1" dirty="0" smtClean="0"/>
              <a:t>Camiseta </a:t>
            </a:r>
            <a:r>
              <a:rPr lang="pt-PT" sz="1600" b="1" dirty="0"/>
              <a:t>de </a:t>
            </a:r>
            <a:r>
              <a:rPr lang="pt-PT" sz="1600" b="1" dirty="0" smtClean="0"/>
              <a:t>algodão</a:t>
            </a:r>
            <a:endParaRPr lang="pt-BR" sz="1600" b="1" dirty="0"/>
          </a:p>
        </p:txBody>
      </p:sp>
      <p:sp>
        <p:nvSpPr>
          <p:cNvPr id="18" name="CaixaDeTexto 17"/>
          <p:cNvSpPr txBox="1"/>
          <p:nvPr/>
        </p:nvSpPr>
        <p:spPr>
          <a:xfrm>
            <a:off x="4167221" y="5104842"/>
            <a:ext cx="1924099" cy="584775"/>
          </a:xfrm>
          <a:prstGeom prst="rect">
            <a:avLst/>
          </a:prstGeom>
          <a:noFill/>
        </p:spPr>
        <p:txBody>
          <a:bodyPr wrap="square" rtlCol="0">
            <a:spAutoFit/>
          </a:bodyPr>
          <a:lstStyle/>
          <a:p>
            <a:pPr algn="ctr"/>
            <a:r>
              <a:rPr lang="pt-PT" sz="1600" b="1" dirty="0" smtClean="0"/>
              <a:t>Embalagem </a:t>
            </a:r>
            <a:r>
              <a:rPr lang="pt-PT" sz="1600" b="1" dirty="0"/>
              <a:t>de alimentos</a:t>
            </a:r>
            <a:endParaRPr lang="pt-BR" sz="1600" b="1" dirty="0"/>
          </a:p>
        </p:txBody>
      </p:sp>
    </p:spTree>
    <p:extLst>
      <p:ext uri="{BB962C8B-B14F-4D97-AF65-F5344CB8AC3E}">
        <p14:creationId xmlns:p14="http://schemas.microsoft.com/office/powerpoint/2010/main" val="29593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506503" y="1464932"/>
            <a:ext cx="10907167" cy="1569620"/>
          </a:xfrm>
          <a:prstGeom prst="rect">
            <a:avLst/>
          </a:prstGeom>
          <a:noFill/>
          <a:ln>
            <a:noFill/>
          </a:ln>
        </p:spPr>
        <p:txBody>
          <a:bodyPr spcFirstLastPara="1" wrap="square" lIns="91425" tIns="45700" rIns="91425" bIns="45700" anchor="t" anchorCtr="0">
            <a:spAutoFit/>
          </a:bodyPr>
          <a:lstStyle/>
          <a:p>
            <a:pPr lvl="0" algn="just">
              <a:lnSpc>
                <a:spcPct val="120000"/>
              </a:lnSpc>
            </a:pPr>
            <a:r>
              <a:rPr lang="pt-BR" sz="1600" b="1" dirty="0">
                <a:solidFill>
                  <a:srgbClr val="262626"/>
                </a:solidFill>
                <a:latin typeface="Calibri"/>
                <a:ea typeface="Calibri"/>
                <a:cs typeface="Calibri"/>
                <a:sym typeface="Calibri"/>
              </a:rPr>
              <a:t>Os alunos entenderão as diferenças entre as economias linear e circular e como os produtos e materiais se movem através de um ciclo de vida. Eles desenvolverão a capacidade de pensar sobre a vida plena das coisas que usamos em nossas vidas diárias e estabelecerão as bases para poder redesenhar os sistemas. Os objetos do cotidiano são fascinantes em sua complexidade, e isso nos ajuda  </a:t>
            </a:r>
            <a:r>
              <a:rPr lang="pt-BR" sz="1600" b="1" dirty="0" smtClean="0">
                <a:solidFill>
                  <a:srgbClr val="262626"/>
                </a:solidFill>
                <a:latin typeface="Calibri"/>
                <a:ea typeface="Calibri"/>
                <a:cs typeface="Calibri"/>
                <a:sym typeface="Calibri"/>
              </a:rPr>
              <a:t>conceituar </a:t>
            </a:r>
            <a:r>
              <a:rPr lang="pt-BR" sz="1600" b="1" dirty="0">
                <a:solidFill>
                  <a:srgbClr val="262626"/>
                </a:solidFill>
                <a:latin typeface="Calibri"/>
                <a:ea typeface="Calibri"/>
                <a:cs typeface="Calibri"/>
                <a:sym typeface="Calibri"/>
              </a:rPr>
              <a:t>a </a:t>
            </a:r>
            <a:r>
              <a:rPr lang="pt-BR" sz="1600" b="1" dirty="0" smtClean="0">
                <a:solidFill>
                  <a:srgbClr val="262626"/>
                </a:solidFill>
                <a:latin typeface="Calibri"/>
                <a:ea typeface="Calibri"/>
                <a:cs typeface="Calibri"/>
                <a:sym typeface="Calibri"/>
              </a:rPr>
              <a:t>maneira </a:t>
            </a:r>
            <a:r>
              <a:rPr lang="pt-BR" sz="1600" b="1" dirty="0">
                <a:solidFill>
                  <a:srgbClr val="262626"/>
                </a:solidFill>
                <a:latin typeface="Calibri"/>
                <a:ea typeface="Calibri"/>
                <a:cs typeface="Calibri"/>
                <a:sym typeface="Calibri"/>
              </a:rPr>
              <a:t>como o sistema linear funciona e </a:t>
            </a:r>
            <a:r>
              <a:rPr lang="pt-BR" sz="1600" b="1" dirty="0" smtClean="0">
                <a:solidFill>
                  <a:srgbClr val="262626"/>
                </a:solidFill>
                <a:latin typeface="Calibri"/>
                <a:ea typeface="Calibri"/>
                <a:cs typeface="Calibri"/>
                <a:sym typeface="Calibri"/>
              </a:rPr>
              <a:t>como </a:t>
            </a:r>
            <a:r>
              <a:rPr lang="pt-BR" sz="1600" b="1" dirty="0">
                <a:solidFill>
                  <a:srgbClr val="262626"/>
                </a:solidFill>
                <a:latin typeface="Calibri"/>
                <a:ea typeface="Calibri"/>
                <a:cs typeface="Calibri"/>
                <a:sym typeface="Calibri"/>
              </a:rPr>
              <a:t>começar a tornar os produtos que usamos mais circulares</a:t>
            </a:r>
            <a:r>
              <a:rPr lang="pt-BR" sz="1600" b="1" i="0" u="none" strike="noStrike" cap="none" dirty="0" smtClean="0">
                <a:solidFill>
                  <a:srgbClr val="262626"/>
                </a:solidFill>
                <a:latin typeface="Calibri"/>
                <a:ea typeface="Calibri"/>
                <a:cs typeface="Calibri"/>
                <a:sym typeface="Calibri"/>
              </a:rPr>
              <a:t>.</a:t>
            </a:r>
            <a:endParaRPr lang="pt-BR" dirty="0"/>
          </a:p>
        </p:txBody>
      </p:sp>
      <p:sp>
        <p:nvSpPr>
          <p:cNvPr id="95" name="Google Shape;95;p2"/>
          <p:cNvSpPr/>
          <p:nvPr/>
        </p:nvSpPr>
        <p:spPr>
          <a:xfrm>
            <a:off x="313764" y="1462601"/>
            <a:ext cx="11371732" cy="1610379"/>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96" name="Google Shape;96;p2"/>
          <p:cNvSpPr/>
          <p:nvPr/>
        </p:nvSpPr>
        <p:spPr>
          <a:xfrm>
            <a:off x="1181181" y="341164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1127544" y="341164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1172128" y="3391592"/>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chemeClr val="lt1"/>
                </a:solidFill>
                <a:latin typeface="Calibri"/>
                <a:ea typeface="Calibri"/>
                <a:cs typeface="Calibri"/>
                <a:sym typeface="Calibri"/>
              </a:rPr>
              <a:t>1</a:t>
            </a:r>
            <a:endParaRPr lang="pt-BR" dirty="0"/>
          </a:p>
        </p:txBody>
      </p:sp>
      <p:sp>
        <p:nvSpPr>
          <p:cNvPr id="99" name="Google Shape;99;p2"/>
          <p:cNvSpPr/>
          <p:nvPr/>
        </p:nvSpPr>
        <p:spPr>
          <a:xfrm rot="5400000">
            <a:off x="586952" y="335436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xmlns="" id="{0BE7736A-4D8A-F2CD-1152-39A562E3EDDF}"/>
              </a:ext>
            </a:extLst>
          </p:cNvPr>
          <p:cNvGrpSpPr/>
          <p:nvPr/>
        </p:nvGrpSpPr>
        <p:grpSpPr>
          <a:xfrm>
            <a:off x="1123489" y="4518559"/>
            <a:ext cx="443210" cy="424691"/>
            <a:chOff x="1123489" y="4518559"/>
            <a:chExt cx="443210" cy="424691"/>
          </a:xfrm>
        </p:grpSpPr>
        <p:sp>
          <p:nvSpPr>
            <p:cNvPr id="100" name="Google Shape;100;p2"/>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01" name="Google Shape;101;p2"/>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1168073" y="451855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chemeClr val="lt1"/>
                  </a:solidFill>
                  <a:latin typeface="Calibri"/>
                  <a:ea typeface="Calibri"/>
                  <a:cs typeface="Calibri"/>
                  <a:sym typeface="Calibri"/>
                </a:rPr>
                <a:t>2</a:t>
              </a:r>
              <a:endParaRPr lang="pt-BR" dirty="0"/>
            </a:p>
          </p:txBody>
        </p:sp>
      </p:grpSp>
      <p:sp>
        <p:nvSpPr>
          <p:cNvPr id="103" name="Google Shape;103;p2"/>
          <p:cNvSpPr/>
          <p:nvPr/>
        </p:nvSpPr>
        <p:spPr>
          <a:xfrm>
            <a:off x="2060813" y="185126"/>
            <a:ext cx="8175008"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04" name="Google Shape;104;p2"/>
          <p:cNvSpPr/>
          <p:nvPr/>
        </p:nvSpPr>
        <p:spPr>
          <a:xfrm>
            <a:off x="2060813" y="185126"/>
            <a:ext cx="8175008"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05" name="Google Shape;105;p2"/>
          <p:cNvSpPr txBox="1"/>
          <p:nvPr/>
        </p:nvSpPr>
        <p:spPr>
          <a:xfrm>
            <a:off x="2060813" y="294106"/>
            <a:ext cx="8175008" cy="584735"/>
          </a:xfrm>
          <a:prstGeom prst="rect">
            <a:avLst/>
          </a:prstGeom>
          <a:noFill/>
          <a:ln>
            <a:noFill/>
          </a:ln>
        </p:spPr>
        <p:txBody>
          <a:bodyPr spcFirstLastPara="1" wrap="square" lIns="91425" tIns="45700" rIns="91425" bIns="45700" anchor="t" anchorCtr="0">
            <a:spAutoFit/>
          </a:bodyPr>
          <a:lstStyle/>
          <a:p>
            <a:pPr lvl="0" algn="ctr"/>
            <a:r>
              <a:rPr lang="pt-BR" sz="3200" b="1" dirty="0" smtClean="0">
                <a:solidFill>
                  <a:schemeClr val="lt1"/>
                </a:solidFill>
                <a:latin typeface="Calibri"/>
                <a:ea typeface="Calibri"/>
                <a:cs typeface="Calibri"/>
                <a:sym typeface="Calibri"/>
              </a:rPr>
              <a:t>Preparação da Aula e Alinhamento Curricular</a:t>
            </a:r>
            <a:endParaRPr lang="pt-BR" dirty="0"/>
          </a:p>
        </p:txBody>
      </p:sp>
      <p:sp>
        <p:nvSpPr>
          <p:cNvPr id="106" name="Google Shape;106;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r>
              <a:rPr lang="pt-BR" b="1" dirty="0" smtClean="0">
                <a:solidFill>
                  <a:schemeClr val="lt1"/>
                </a:solidFill>
                <a:latin typeface="Calibri"/>
                <a:ea typeface="Calibri"/>
                <a:cs typeface="Calibri"/>
                <a:sym typeface="Calibri"/>
              </a:rPr>
              <a:t>Tempo de preparação: </a:t>
            </a:r>
            <a:r>
              <a:rPr lang="pt-BR" sz="1400" b="1" i="0" u="none" strike="noStrike" cap="none" dirty="0" smtClean="0">
                <a:solidFill>
                  <a:schemeClr val="lt1"/>
                </a:solidFill>
                <a:latin typeface="Calibri"/>
                <a:ea typeface="Calibri"/>
                <a:cs typeface="Calibri"/>
                <a:sym typeface="Calibri"/>
              </a:rPr>
              <a:t>10 – 15 minutos</a:t>
            </a:r>
            <a:endParaRPr lang="pt-BR" b="1" dirty="0"/>
          </a:p>
        </p:txBody>
      </p:sp>
      <p:sp>
        <p:nvSpPr>
          <p:cNvPr id="16" name="Rectangle 15">
            <a:extLst>
              <a:ext uri="{FF2B5EF4-FFF2-40B4-BE49-F238E27FC236}">
                <a16:creationId xmlns:a16="http://schemas.microsoft.com/office/drawing/2014/main" xmlns="" id="{A80943B9-EAC2-7A8A-2B32-3488778EDD50}"/>
              </a:ext>
            </a:extLst>
          </p:cNvPr>
          <p:cNvSpPr/>
          <p:nvPr/>
        </p:nvSpPr>
        <p:spPr>
          <a:xfrm>
            <a:off x="1698190" y="3356325"/>
            <a:ext cx="9734687" cy="978729"/>
          </a:xfrm>
          <a:prstGeom prst="rect">
            <a:avLst/>
          </a:prstGeom>
        </p:spPr>
        <p:txBody>
          <a:bodyPr wrap="square">
            <a:spAutoFit/>
          </a:bodyPr>
          <a:lstStyle/>
          <a:p>
            <a:pPr algn="thaiDist">
              <a:lnSpc>
                <a:spcPct val="120000"/>
              </a:lnSpc>
            </a:pPr>
            <a:r>
              <a:rPr lang="pt-PT" sz="1600" b="1" dirty="0"/>
              <a:t>Exibir os slides da aula para a turma e criar uma discussão sobre que eles já sabem sobre as economias linear Vs circular e apresentar o conceito de mapeamento do ciclo de vida do produto. </a:t>
            </a:r>
            <a:r>
              <a:rPr lang="pt-PT" sz="1600" dirty="0"/>
              <a:t>Faça aos alunos as perguntas de orientação nas notas do slide do PowerPoint</a:t>
            </a:r>
            <a:r>
              <a:rPr lang="pt-BR" sz="1600" dirty="0" smtClean="0">
                <a:solidFill>
                  <a:srgbClr val="262626"/>
                </a:solidFill>
              </a:rPr>
              <a:t>.</a:t>
            </a:r>
            <a:endParaRPr lang="pt-BR" sz="1600" dirty="0">
              <a:solidFill>
                <a:srgbClr val="262626"/>
              </a:solidFill>
            </a:endParaRPr>
          </a:p>
        </p:txBody>
      </p:sp>
      <p:sp>
        <p:nvSpPr>
          <p:cNvPr id="18" name="Rectangle 17">
            <a:extLst>
              <a:ext uri="{FF2B5EF4-FFF2-40B4-BE49-F238E27FC236}">
                <a16:creationId xmlns:a16="http://schemas.microsoft.com/office/drawing/2014/main" xmlns="" id="{D9AD8B01-7A6D-FDE7-8D44-E2FE66C2E6D2}"/>
              </a:ext>
            </a:extLst>
          </p:cNvPr>
          <p:cNvSpPr/>
          <p:nvPr/>
        </p:nvSpPr>
        <p:spPr>
          <a:xfrm>
            <a:off x="1698189" y="4575250"/>
            <a:ext cx="9734687" cy="656077"/>
          </a:xfrm>
          <a:prstGeom prst="rect">
            <a:avLst/>
          </a:prstGeom>
        </p:spPr>
        <p:txBody>
          <a:bodyPr wrap="square">
            <a:spAutoFit/>
          </a:bodyPr>
          <a:lstStyle/>
          <a:p>
            <a:pPr algn="thaiDist">
              <a:lnSpc>
                <a:spcPct val="120000"/>
              </a:lnSpc>
            </a:pPr>
            <a:r>
              <a:rPr lang="pt-BR" sz="1600" b="1" dirty="0" smtClean="0">
                <a:solidFill>
                  <a:srgbClr val="262626"/>
                </a:solidFill>
              </a:rPr>
              <a:t>Imprima os 4 folhetos: </a:t>
            </a:r>
            <a:r>
              <a:rPr lang="pt-BR" sz="1600" dirty="0" smtClean="0"/>
              <a:t>1. Cartões de Produto 2. Mapa do Ciclo de Vida do Produto 3. Mapa do Ciclo de Vida Circular 4. Exemplo de Mapa do Ciclo de Vida.</a:t>
            </a:r>
            <a:endParaRPr lang="pt-BR" sz="1600" dirty="0">
              <a:solidFill>
                <a:srgbClr val="262626"/>
              </a:solidFill>
            </a:endParaRPr>
          </a:p>
        </p:txBody>
      </p:sp>
      <p:grpSp>
        <p:nvGrpSpPr>
          <p:cNvPr id="21" name="Group 20">
            <a:extLst>
              <a:ext uri="{FF2B5EF4-FFF2-40B4-BE49-F238E27FC236}">
                <a16:creationId xmlns:a16="http://schemas.microsoft.com/office/drawing/2014/main" xmlns="" id="{699AF946-F79D-B047-F4F4-B02D09B24F85}"/>
              </a:ext>
            </a:extLst>
          </p:cNvPr>
          <p:cNvGrpSpPr/>
          <p:nvPr/>
        </p:nvGrpSpPr>
        <p:grpSpPr>
          <a:xfrm>
            <a:off x="1123489" y="5568526"/>
            <a:ext cx="443210" cy="424691"/>
            <a:chOff x="1123489" y="4518559"/>
            <a:chExt cx="443210" cy="424691"/>
          </a:xfrm>
        </p:grpSpPr>
        <p:sp>
          <p:nvSpPr>
            <p:cNvPr id="22" name="Google Shape;100;p2">
              <a:extLst>
                <a:ext uri="{FF2B5EF4-FFF2-40B4-BE49-F238E27FC236}">
                  <a16:creationId xmlns:a16="http://schemas.microsoft.com/office/drawing/2014/main" xmlns="" id="{70E0E126-4CD7-88E4-DF74-86E9441E4834}"/>
                </a:ext>
              </a:extLst>
            </p:cNvPr>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3" name="Google Shape;101;p2">
              <a:extLst>
                <a:ext uri="{FF2B5EF4-FFF2-40B4-BE49-F238E27FC236}">
                  <a16:creationId xmlns:a16="http://schemas.microsoft.com/office/drawing/2014/main" xmlns="" id="{C6093045-7503-DFB0-F434-35B002E6B68C}"/>
                </a:ext>
              </a:extLst>
            </p:cNvPr>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4" name="Google Shape;102;p2">
              <a:extLst>
                <a:ext uri="{FF2B5EF4-FFF2-40B4-BE49-F238E27FC236}">
                  <a16:creationId xmlns:a16="http://schemas.microsoft.com/office/drawing/2014/main" xmlns="" id="{D083134A-C65F-06C3-9C28-822433F6D24C}"/>
                </a:ext>
              </a:extLst>
            </p:cNvPr>
            <p:cNvSpPr/>
            <p:nvPr/>
          </p:nvSpPr>
          <p:spPr>
            <a:xfrm>
              <a:off x="1168073" y="451855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dirty="0" smtClean="0">
                  <a:solidFill>
                    <a:schemeClr val="lt1"/>
                  </a:solidFill>
                  <a:latin typeface="Calibri"/>
                  <a:cs typeface="Calibri"/>
                  <a:sym typeface="Calibri"/>
                </a:rPr>
                <a:t>3</a:t>
              </a:r>
              <a:endParaRPr lang="pt-BR" dirty="0"/>
            </a:p>
          </p:txBody>
        </p:sp>
      </p:grpSp>
      <p:sp>
        <p:nvSpPr>
          <p:cNvPr id="25" name="Rectangle 24">
            <a:extLst>
              <a:ext uri="{FF2B5EF4-FFF2-40B4-BE49-F238E27FC236}">
                <a16:creationId xmlns:a16="http://schemas.microsoft.com/office/drawing/2014/main" xmlns="" id="{850B8983-0AD7-04C4-1948-DF62677C6311}"/>
              </a:ext>
            </a:extLst>
          </p:cNvPr>
          <p:cNvSpPr/>
          <p:nvPr/>
        </p:nvSpPr>
        <p:spPr>
          <a:xfrm>
            <a:off x="1698189" y="5567402"/>
            <a:ext cx="9734687" cy="656077"/>
          </a:xfrm>
          <a:prstGeom prst="rect">
            <a:avLst/>
          </a:prstGeom>
        </p:spPr>
        <p:txBody>
          <a:bodyPr wrap="square">
            <a:spAutoFit/>
          </a:bodyPr>
          <a:lstStyle/>
          <a:p>
            <a:pPr algn="thaiDist">
              <a:lnSpc>
                <a:spcPct val="120000"/>
              </a:lnSpc>
            </a:pPr>
            <a:r>
              <a:rPr lang="pt-BR" sz="1600" b="1" dirty="0"/>
              <a:t>Siga as etapas no próximo slide </a:t>
            </a:r>
            <a:r>
              <a:rPr lang="pt-PT" sz="1600" b="1" dirty="0"/>
              <a:t>e nas anotações </a:t>
            </a:r>
            <a:r>
              <a:rPr lang="pt-PT" sz="1600" dirty="0"/>
              <a:t>do professor nos slides 17 e 20 para conduzir a atividade de classe</a:t>
            </a:r>
            <a:r>
              <a:rPr lang="pt-BR" sz="1600" dirty="0" smtClean="0"/>
              <a:t>.</a:t>
            </a:r>
            <a:r>
              <a:rPr lang="pt-BR" sz="1600" dirty="0" smtClean="0">
                <a:solidFill>
                  <a:srgbClr val="262626"/>
                </a:solidFill>
              </a:rPr>
              <a:t> </a:t>
            </a:r>
            <a:endParaRPr lang="pt-BR" sz="1600" dirty="0">
              <a:solidFill>
                <a:srgbClr val="262626"/>
              </a:solidFill>
            </a:endParaRPr>
          </a:p>
        </p:txBody>
      </p:sp>
      <p:sp>
        <p:nvSpPr>
          <p:cNvPr id="3" name="Slide Number Placeholder 2">
            <a:extLst>
              <a:ext uri="{FF2B5EF4-FFF2-40B4-BE49-F238E27FC236}">
                <a16:creationId xmlns:a16="http://schemas.microsoft.com/office/drawing/2014/main" xmlns="" id="{0F195BB5-00EA-87FE-98AB-5C2F578FE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xmlns="" id="{51FFE875-61C7-534D-980C-DC3A4B940AEB}"/>
              </a:ext>
            </a:extLst>
          </p:cNvPr>
          <p:cNvSpPr/>
          <p:nvPr/>
        </p:nvSpPr>
        <p:spPr>
          <a:xfrm>
            <a:off x="365760" y="1059906"/>
            <a:ext cx="11826239" cy="3170099"/>
          </a:xfrm>
          <a:prstGeom prst="rect">
            <a:avLst/>
          </a:prstGeom>
        </p:spPr>
        <p:txBody>
          <a:bodyPr wrap="square">
            <a:spAutoFit/>
          </a:bodyPr>
          <a:lstStyle/>
          <a:p>
            <a:pPr lvl="0">
              <a:lnSpc>
                <a:spcPts val="1500"/>
              </a:lnSpc>
            </a:pPr>
            <a:r>
              <a:rPr lang="pt-BR" sz="1450" b="1" dirty="0" smtClean="0">
                <a:solidFill>
                  <a:schemeClr val="dk1"/>
                </a:solidFill>
                <a:latin typeface="Calibri"/>
                <a:ea typeface="Calibri"/>
                <a:cs typeface="Calibri"/>
                <a:sym typeface="Calibri"/>
              </a:rPr>
              <a:t>Passo 1</a:t>
            </a:r>
            <a:r>
              <a:rPr lang="pt-BR" sz="1450" dirty="0" smtClean="0">
                <a:solidFill>
                  <a:schemeClr val="dk1"/>
                </a:solidFill>
                <a:latin typeface="Calibri"/>
                <a:ea typeface="Calibri"/>
                <a:cs typeface="Calibri"/>
                <a:sym typeface="Calibri"/>
              </a:rPr>
              <a:t>: Organize-se em </a:t>
            </a:r>
            <a:r>
              <a:rPr lang="pt-BR" sz="1450" b="1" dirty="0" smtClean="0">
                <a:solidFill>
                  <a:schemeClr val="dk1"/>
                </a:solidFill>
                <a:latin typeface="Calibri"/>
                <a:ea typeface="Calibri"/>
                <a:cs typeface="Calibri"/>
                <a:sym typeface="Calibri"/>
              </a:rPr>
              <a:t>grupos de 3-5  </a:t>
            </a:r>
            <a:r>
              <a:rPr lang="pt-BR" sz="1450" dirty="0" smtClean="0">
                <a:solidFill>
                  <a:schemeClr val="dk1"/>
                </a:solidFill>
                <a:latin typeface="Calibri"/>
                <a:ea typeface="Calibri"/>
                <a:cs typeface="Calibri"/>
                <a:sym typeface="Calibri"/>
              </a:rPr>
              <a:t>e escolha uma carta de produto do baralho ou qualquer produto que seu grupo conheça um pouco. Distribua cada um dos quatro folhetos para cada grupo.</a:t>
            </a:r>
            <a:endParaRPr lang="pt-BR" sz="1450" dirty="0" smtClean="0"/>
          </a:p>
          <a:p>
            <a:pPr lvl="0">
              <a:lnSpc>
                <a:spcPts val="1500"/>
              </a:lnSpc>
            </a:pPr>
            <a:r>
              <a:rPr lang="pt-BR" sz="1450" dirty="0" smtClean="0">
                <a:solidFill>
                  <a:schemeClr val="dk1"/>
                </a:solidFill>
                <a:latin typeface="Calibri"/>
                <a:ea typeface="Calibri"/>
                <a:cs typeface="Calibri"/>
                <a:sym typeface="Calibri"/>
              </a:rPr>
              <a:t/>
            </a:r>
            <a:br>
              <a:rPr lang="pt-BR" sz="1450" dirty="0" smtClean="0">
                <a:solidFill>
                  <a:schemeClr val="dk1"/>
                </a:solidFill>
                <a:latin typeface="Calibri"/>
                <a:ea typeface="Calibri"/>
                <a:cs typeface="Calibri"/>
                <a:sym typeface="Calibri"/>
              </a:rPr>
            </a:br>
            <a:r>
              <a:rPr lang="pt-BR" sz="1450" b="1" dirty="0" smtClean="0">
                <a:solidFill>
                  <a:schemeClr val="dk1"/>
                </a:solidFill>
                <a:latin typeface="Calibri"/>
                <a:ea typeface="Calibri"/>
                <a:cs typeface="Calibri"/>
                <a:sym typeface="Calibri"/>
              </a:rPr>
              <a:t>Passo 2</a:t>
            </a:r>
            <a:r>
              <a:rPr lang="pt-BR" sz="1450" dirty="0" smtClean="0">
                <a:solidFill>
                  <a:schemeClr val="dk1"/>
                </a:solidFill>
                <a:latin typeface="Calibri"/>
                <a:ea typeface="Calibri"/>
                <a:cs typeface="Calibri"/>
                <a:sym typeface="Calibri"/>
              </a:rPr>
              <a:t>: Cada grupo tem uma grande folha de papel ou usa o folheto fornecido e lista os 5 diferentes estágios do ciclo de vida  </a:t>
            </a:r>
            <a:r>
              <a:rPr lang="pt-BR" sz="1450" b="1" dirty="0" smtClean="0">
                <a:solidFill>
                  <a:schemeClr val="dk1"/>
                </a:solidFill>
                <a:latin typeface="Calibri"/>
                <a:ea typeface="Calibri"/>
                <a:cs typeface="Calibri"/>
                <a:sym typeface="Calibri"/>
              </a:rPr>
              <a:t>Extração de material 2. Produção 3. Distribuição 4. Uso 5. Descarte</a:t>
            </a:r>
          </a:p>
          <a:p>
            <a:pPr lvl="0">
              <a:lnSpc>
                <a:spcPts val="1500"/>
              </a:lnSpc>
            </a:pPr>
            <a:endParaRPr lang="pt-BR" sz="1450" dirty="0" smtClean="0">
              <a:solidFill>
                <a:schemeClr val="dk1"/>
              </a:solidFill>
              <a:latin typeface="Calibri"/>
              <a:cs typeface="Calibri"/>
              <a:sym typeface="Calibri"/>
            </a:endParaRPr>
          </a:p>
          <a:p>
            <a:pPr lvl="0">
              <a:lnSpc>
                <a:spcPts val="1500"/>
              </a:lnSpc>
            </a:pPr>
            <a:r>
              <a:rPr lang="pt-BR" sz="1450" b="1" dirty="0" smtClean="0">
                <a:solidFill>
                  <a:schemeClr val="dk1"/>
                </a:solidFill>
                <a:latin typeface="Calibri"/>
                <a:ea typeface="Calibri"/>
                <a:cs typeface="Calibri"/>
                <a:sym typeface="Calibri"/>
              </a:rPr>
              <a:t>Passo 3</a:t>
            </a:r>
            <a:r>
              <a:rPr lang="pt-BR" sz="1450" dirty="0" smtClean="0">
                <a:solidFill>
                  <a:schemeClr val="dk1"/>
                </a:solidFill>
                <a:latin typeface="Calibri"/>
                <a:ea typeface="Calibri"/>
                <a:cs typeface="Calibri"/>
                <a:sym typeface="Calibri"/>
              </a:rPr>
              <a:t>: Cada grupo documentará com notas adesivas (alguns desenharão imagens, outros escreverão listas) todo o ciclo de vida do produto, do início ao fim. </a:t>
            </a:r>
          </a:p>
          <a:p>
            <a:pPr lvl="0">
              <a:lnSpc>
                <a:spcPts val="1500"/>
              </a:lnSpc>
            </a:pPr>
            <a:r>
              <a:rPr lang="pt-BR" sz="1450" dirty="0" smtClean="0">
                <a:solidFill>
                  <a:schemeClr val="dk1"/>
                </a:solidFill>
                <a:latin typeface="Calibri"/>
                <a:ea typeface="Calibri"/>
                <a:cs typeface="Calibri"/>
                <a:sym typeface="Calibri"/>
              </a:rPr>
              <a:t/>
            </a:r>
            <a:br>
              <a:rPr lang="pt-BR" sz="1450" dirty="0" smtClean="0">
                <a:solidFill>
                  <a:schemeClr val="dk1"/>
                </a:solidFill>
                <a:latin typeface="Calibri"/>
                <a:ea typeface="Calibri"/>
                <a:cs typeface="Calibri"/>
                <a:sym typeface="Calibri"/>
              </a:rPr>
            </a:br>
            <a:r>
              <a:rPr lang="pt-BR" sz="1450" b="1" dirty="0" smtClean="0">
                <a:solidFill>
                  <a:schemeClr val="dk1"/>
                </a:solidFill>
                <a:latin typeface="Calibri"/>
                <a:ea typeface="Calibri"/>
                <a:cs typeface="Calibri"/>
                <a:sym typeface="Calibri"/>
              </a:rPr>
              <a:t>Passo 4</a:t>
            </a:r>
            <a:r>
              <a:rPr lang="pt-BR" sz="1450" dirty="0" smtClean="0">
                <a:solidFill>
                  <a:schemeClr val="dk1"/>
                </a:solidFill>
                <a:latin typeface="Calibri"/>
                <a:ea typeface="Calibri"/>
                <a:cs typeface="Calibri"/>
                <a:sym typeface="Calibri"/>
              </a:rPr>
              <a:t>: Use o exemplo de garrafa de água do ciclo de vida como uma chave para ajudar a orientar os alunos. </a:t>
            </a:r>
          </a:p>
          <a:p>
            <a:pPr lvl="0">
              <a:lnSpc>
                <a:spcPts val="1500"/>
              </a:lnSpc>
            </a:pPr>
            <a:r>
              <a:rPr lang="pt-BR" sz="1450" dirty="0" smtClean="0">
                <a:solidFill>
                  <a:schemeClr val="dk1"/>
                </a:solidFill>
                <a:latin typeface="Calibri"/>
                <a:ea typeface="Calibri"/>
                <a:cs typeface="Calibri"/>
                <a:sym typeface="Calibri"/>
              </a:rPr>
              <a:t/>
            </a:r>
            <a:br>
              <a:rPr lang="pt-BR" sz="1450" dirty="0" smtClean="0">
                <a:solidFill>
                  <a:schemeClr val="dk1"/>
                </a:solidFill>
                <a:latin typeface="Calibri"/>
                <a:ea typeface="Calibri"/>
                <a:cs typeface="Calibri"/>
                <a:sym typeface="Calibri"/>
              </a:rPr>
            </a:br>
            <a:r>
              <a:rPr lang="pt-BR" sz="1450" b="1" dirty="0" smtClean="0">
                <a:solidFill>
                  <a:schemeClr val="dk1"/>
                </a:solidFill>
                <a:latin typeface="Calibri"/>
                <a:ea typeface="Calibri"/>
                <a:cs typeface="Calibri"/>
                <a:sym typeface="Calibri"/>
              </a:rPr>
              <a:t>Passo 5</a:t>
            </a:r>
            <a:r>
              <a:rPr lang="pt-BR" sz="1450" dirty="0" smtClean="0">
                <a:solidFill>
                  <a:schemeClr val="dk1"/>
                </a:solidFill>
                <a:latin typeface="Calibri"/>
                <a:ea typeface="Calibri"/>
                <a:cs typeface="Calibri"/>
                <a:sym typeface="Calibri"/>
              </a:rPr>
              <a:t>: Por fim, identifique uma ou mais  </a:t>
            </a:r>
            <a:r>
              <a:rPr lang="pt-BR" sz="1450" b="1" dirty="0" smtClean="0">
                <a:solidFill>
                  <a:schemeClr val="dk1"/>
                </a:solidFill>
                <a:latin typeface="Calibri"/>
                <a:ea typeface="Calibri"/>
                <a:cs typeface="Calibri"/>
                <a:sym typeface="Calibri"/>
              </a:rPr>
              <a:t>oportunidades circulares </a:t>
            </a:r>
            <a:r>
              <a:rPr lang="pt-BR" sz="1450" dirty="0" smtClean="0">
                <a:solidFill>
                  <a:schemeClr val="dk1"/>
                </a:solidFill>
                <a:latin typeface="Calibri"/>
                <a:ea typeface="Calibri"/>
                <a:cs typeface="Calibri"/>
                <a:sym typeface="Calibri"/>
              </a:rPr>
              <a:t> para este produto. </a:t>
            </a:r>
            <a:endParaRPr lang="pt-BR" sz="1450" dirty="0" smtClean="0"/>
          </a:p>
          <a:p>
            <a:pPr lvl="0">
              <a:lnSpc>
                <a:spcPts val="1500"/>
              </a:lnSpc>
            </a:pPr>
            <a:r>
              <a:rPr lang="pt-BR" sz="1450" dirty="0" smtClean="0">
                <a:solidFill>
                  <a:schemeClr val="dk1"/>
                </a:solidFill>
                <a:latin typeface="Calibri"/>
                <a:ea typeface="Calibri"/>
                <a:cs typeface="Calibri"/>
                <a:sym typeface="Calibri"/>
              </a:rPr>
              <a:t/>
            </a:r>
            <a:br>
              <a:rPr lang="pt-BR" sz="1450" dirty="0" smtClean="0">
                <a:solidFill>
                  <a:schemeClr val="dk1"/>
                </a:solidFill>
                <a:latin typeface="Calibri"/>
                <a:ea typeface="Calibri"/>
                <a:cs typeface="Calibri"/>
                <a:sym typeface="Calibri"/>
              </a:rPr>
            </a:br>
            <a:r>
              <a:rPr lang="pt-BR" sz="1450" dirty="0" smtClean="0">
                <a:solidFill>
                  <a:schemeClr val="dk1"/>
                </a:solidFill>
                <a:latin typeface="Calibri"/>
                <a:ea typeface="Calibri"/>
                <a:cs typeface="Calibri"/>
                <a:sym typeface="Calibri"/>
              </a:rPr>
              <a:t>Quando os grupos completarem seus mapas, todos compartilharão o que foi descoberto sobre o ciclo de vida de seus produtos. </a:t>
            </a:r>
            <a:endParaRPr lang="pt-BR" sz="1450" dirty="0" smtClean="0"/>
          </a:p>
          <a:p>
            <a:pPr lvl="0">
              <a:lnSpc>
                <a:spcPts val="1500"/>
              </a:lnSpc>
            </a:pPr>
            <a:r>
              <a:rPr lang="pt-BR" sz="1450" b="1" dirty="0" smtClean="0">
                <a:solidFill>
                  <a:schemeClr val="dk1"/>
                </a:solidFill>
                <a:latin typeface="Calibri"/>
                <a:ea typeface="Calibri"/>
                <a:cs typeface="Calibri"/>
                <a:sym typeface="Calibri"/>
              </a:rPr>
              <a:t>*Os professores podem querer exibir ou imprimir o exemplo de mapa do ciclo de vida da garrafa de plástico enquanto os alunos estão fazendo o exercício.</a:t>
            </a:r>
            <a:endParaRPr lang="pt-BR" sz="1400" dirty="0">
              <a:solidFill>
                <a:srgbClr val="262626"/>
              </a:solidFill>
            </a:endParaRPr>
          </a:p>
        </p:txBody>
      </p:sp>
      <p:sp>
        <p:nvSpPr>
          <p:cNvPr id="29" name="Rounded Rectangle 28">
            <a:extLst>
              <a:ext uri="{FF2B5EF4-FFF2-40B4-BE49-F238E27FC236}">
                <a16:creationId xmlns:a16="http://schemas.microsoft.com/office/drawing/2014/main" xmlns=""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ounded Rectangle 29">
            <a:extLst>
              <a:ext uri="{FF2B5EF4-FFF2-40B4-BE49-F238E27FC236}">
                <a16:creationId xmlns:a16="http://schemas.microsoft.com/office/drawing/2014/main" xmlns=""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TextBox 30">
            <a:extLst>
              <a:ext uri="{FF2B5EF4-FFF2-40B4-BE49-F238E27FC236}">
                <a16:creationId xmlns:a16="http://schemas.microsoft.com/office/drawing/2014/main" xmlns=""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Próximos Passos</a:t>
            </a:r>
            <a:endParaRPr lang="pt-BR" sz="3200" b="1" dirty="0">
              <a:solidFill>
                <a:schemeClr val="bg1"/>
              </a:solidFill>
            </a:endParaRPr>
          </a:p>
        </p:txBody>
      </p:sp>
      <p:pic>
        <p:nvPicPr>
          <p:cNvPr id="8" name="Picture 7" descr="Timeline&#10;&#10;Description automatically generated">
            <a:extLst>
              <a:ext uri="{FF2B5EF4-FFF2-40B4-BE49-F238E27FC236}">
                <a16:creationId xmlns:a16="http://schemas.microsoft.com/office/drawing/2014/main" xmlns="" id="{14083A0A-7FDE-79FE-AFD4-9854FCED0AA9}"/>
              </a:ext>
            </a:extLst>
          </p:cNvPr>
          <p:cNvPicPr>
            <a:picLocks noChangeAspect="1"/>
          </p:cNvPicPr>
          <p:nvPr/>
        </p:nvPicPr>
        <p:blipFill>
          <a:blip r:embed="rId4"/>
          <a:stretch>
            <a:fillRect/>
          </a:stretch>
        </p:blipFill>
        <p:spPr>
          <a:xfrm>
            <a:off x="2862545" y="4472806"/>
            <a:ext cx="2853518" cy="1847031"/>
          </a:xfrm>
          <a:prstGeom prst="rect">
            <a:avLst/>
          </a:prstGeom>
        </p:spPr>
      </p:pic>
      <p:pic>
        <p:nvPicPr>
          <p:cNvPr id="12" name="Picture 11" descr="Diagram&#10;&#10;Description automatically generated">
            <a:extLst>
              <a:ext uri="{FF2B5EF4-FFF2-40B4-BE49-F238E27FC236}">
                <a16:creationId xmlns:a16="http://schemas.microsoft.com/office/drawing/2014/main" xmlns="" id="{FC1C9DA4-D2AC-B66B-8708-A0659945E569}"/>
              </a:ext>
            </a:extLst>
          </p:cNvPr>
          <p:cNvPicPr>
            <a:picLocks noChangeAspect="1"/>
          </p:cNvPicPr>
          <p:nvPr/>
        </p:nvPicPr>
        <p:blipFill>
          <a:blip r:embed="rId5"/>
          <a:stretch>
            <a:fillRect/>
          </a:stretch>
        </p:blipFill>
        <p:spPr>
          <a:xfrm>
            <a:off x="5815380" y="4488328"/>
            <a:ext cx="2858807" cy="1830356"/>
          </a:xfrm>
          <a:prstGeom prst="rect">
            <a:avLst/>
          </a:prstGeom>
        </p:spPr>
      </p:pic>
      <p:pic>
        <p:nvPicPr>
          <p:cNvPr id="14" name="Picture 13" descr="Diagram&#10;&#10;Description automatically generated">
            <a:extLst>
              <a:ext uri="{FF2B5EF4-FFF2-40B4-BE49-F238E27FC236}">
                <a16:creationId xmlns:a16="http://schemas.microsoft.com/office/drawing/2014/main" xmlns="" id="{46FC46D6-00F8-780F-EFCA-73F91470B235}"/>
              </a:ext>
            </a:extLst>
          </p:cNvPr>
          <p:cNvPicPr>
            <a:picLocks noChangeAspect="1"/>
          </p:cNvPicPr>
          <p:nvPr/>
        </p:nvPicPr>
        <p:blipFill>
          <a:blip r:embed="rId6"/>
          <a:stretch>
            <a:fillRect/>
          </a:stretch>
        </p:blipFill>
        <p:spPr>
          <a:xfrm>
            <a:off x="8788744" y="4459069"/>
            <a:ext cx="3211697" cy="1840738"/>
          </a:xfrm>
          <a:prstGeom prst="rect">
            <a:avLst/>
          </a:prstGeom>
        </p:spPr>
      </p:pic>
      <p:sp>
        <p:nvSpPr>
          <p:cNvPr id="2" name="Slide Number Placeholder 1">
            <a:extLst>
              <a:ext uri="{FF2B5EF4-FFF2-40B4-BE49-F238E27FC236}">
                <a16:creationId xmlns:a16="http://schemas.microsoft.com/office/drawing/2014/main" xmlns="" id="{ADFDAAA1-5CEF-DDFE-E7BA-FF9606CB2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20</a:t>
            </a:fld>
            <a:endParaRPr lang="pt-BR" dirty="0"/>
          </a:p>
        </p:txBody>
      </p:sp>
      <p:grpSp>
        <p:nvGrpSpPr>
          <p:cNvPr id="4" name="Grupo 3"/>
          <p:cNvGrpSpPr/>
          <p:nvPr/>
        </p:nvGrpSpPr>
        <p:grpSpPr>
          <a:xfrm>
            <a:off x="191559" y="4488328"/>
            <a:ext cx="2563156" cy="1782220"/>
            <a:chOff x="191559" y="4488328"/>
            <a:chExt cx="2563156" cy="1782220"/>
          </a:xfrm>
        </p:grpSpPr>
        <p:pic>
          <p:nvPicPr>
            <p:cNvPr id="6" name="Picture 5" descr="A picture containing graphical user interface&#10;&#10;Description automatically generated">
              <a:extLst>
                <a:ext uri="{FF2B5EF4-FFF2-40B4-BE49-F238E27FC236}">
                  <a16:creationId xmlns:a16="http://schemas.microsoft.com/office/drawing/2014/main" xmlns="" id="{D933A3FC-CF0A-5E20-91F4-B5FB60E63848}"/>
                </a:ext>
              </a:extLst>
            </p:cNvPr>
            <p:cNvPicPr>
              <a:picLocks noChangeAspect="1"/>
            </p:cNvPicPr>
            <p:nvPr/>
          </p:nvPicPr>
          <p:blipFill>
            <a:blip r:embed="rId7"/>
            <a:stretch>
              <a:fillRect/>
            </a:stretch>
          </p:blipFill>
          <p:spPr>
            <a:xfrm>
              <a:off x="191559" y="4488328"/>
              <a:ext cx="2563156" cy="1782220"/>
            </a:xfrm>
            <a:prstGeom prst="rect">
              <a:avLst/>
            </a:prstGeom>
          </p:spPr>
        </p:pic>
        <p:sp>
          <p:nvSpPr>
            <p:cNvPr id="26" name="CaixaDeTexto 25"/>
            <p:cNvSpPr txBox="1"/>
            <p:nvPr/>
          </p:nvSpPr>
          <p:spPr>
            <a:xfrm>
              <a:off x="337872" y="5353873"/>
              <a:ext cx="400751" cy="61555"/>
            </a:xfrm>
            <a:prstGeom prst="rect">
              <a:avLst/>
            </a:prstGeom>
            <a:solidFill>
              <a:schemeClr val="bg1"/>
            </a:solidFill>
          </p:spPr>
          <p:txBody>
            <a:bodyPr wrap="none" lIns="0" tIns="0" rIns="0" bIns="0" rtlCol="0">
              <a:spAutoFit/>
            </a:bodyPr>
            <a:lstStyle/>
            <a:p>
              <a:pPr algn="ctr"/>
              <a:r>
                <a:rPr lang="pt-BR" sz="400" b="1" dirty="0" smtClean="0"/>
                <a:t>Tênis de corrida</a:t>
              </a:r>
              <a:endParaRPr lang="pt-BR" sz="400" b="1" dirty="0"/>
            </a:p>
          </p:txBody>
        </p:sp>
        <p:sp>
          <p:nvSpPr>
            <p:cNvPr id="27" name="CaixaDeTexto 26"/>
            <p:cNvSpPr txBox="1"/>
            <p:nvPr/>
          </p:nvSpPr>
          <p:spPr>
            <a:xfrm>
              <a:off x="976717" y="5349897"/>
              <a:ext cx="376705" cy="61555"/>
            </a:xfrm>
            <a:prstGeom prst="rect">
              <a:avLst/>
            </a:prstGeom>
            <a:solidFill>
              <a:schemeClr val="bg1"/>
            </a:solidFill>
          </p:spPr>
          <p:txBody>
            <a:bodyPr wrap="none" lIns="0" tIns="0" rIns="0" bIns="0" rtlCol="0">
              <a:spAutoFit/>
            </a:bodyPr>
            <a:lstStyle/>
            <a:p>
              <a:pPr algn="ctr"/>
              <a:r>
                <a:rPr lang="pt-BR" sz="400" b="1" dirty="0" smtClean="0"/>
                <a:t>Pneus do carro</a:t>
              </a:r>
              <a:endParaRPr lang="pt-BR" sz="400" b="1" dirty="0"/>
            </a:p>
          </p:txBody>
        </p:sp>
        <p:sp>
          <p:nvSpPr>
            <p:cNvPr id="28" name="CaixaDeTexto 27"/>
            <p:cNvSpPr txBox="1"/>
            <p:nvPr/>
          </p:nvSpPr>
          <p:spPr>
            <a:xfrm>
              <a:off x="2201612" y="5349895"/>
              <a:ext cx="403957" cy="61555"/>
            </a:xfrm>
            <a:prstGeom prst="rect">
              <a:avLst/>
            </a:prstGeom>
            <a:solidFill>
              <a:schemeClr val="bg1"/>
            </a:solidFill>
          </p:spPr>
          <p:txBody>
            <a:bodyPr wrap="none" lIns="0" tIns="0" rIns="0" bIns="0" rtlCol="0">
              <a:spAutoFit/>
            </a:bodyPr>
            <a:lstStyle/>
            <a:p>
              <a:pPr algn="ctr"/>
              <a:r>
                <a:rPr lang="pt-BR" sz="400" b="1" dirty="0" smtClean="0"/>
                <a:t>Telefone Celular</a:t>
              </a:r>
              <a:endParaRPr lang="pt-BR" sz="400" b="1" dirty="0"/>
            </a:p>
          </p:txBody>
        </p:sp>
        <p:sp>
          <p:nvSpPr>
            <p:cNvPr id="32" name="CaixaDeTexto 31"/>
            <p:cNvSpPr txBox="1"/>
            <p:nvPr/>
          </p:nvSpPr>
          <p:spPr>
            <a:xfrm>
              <a:off x="1556626" y="5323094"/>
              <a:ext cx="447351" cy="123111"/>
            </a:xfrm>
            <a:prstGeom prst="rect">
              <a:avLst/>
            </a:prstGeom>
            <a:solidFill>
              <a:schemeClr val="bg1"/>
            </a:solidFill>
          </p:spPr>
          <p:txBody>
            <a:bodyPr wrap="square" lIns="0" tIns="0" rIns="0" bIns="0" rtlCol="0">
              <a:spAutoFit/>
            </a:bodyPr>
            <a:lstStyle/>
            <a:p>
              <a:pPr algn="ctr"/>
              <a:r>
                <a:rPr lang="pt-BR" sz="400" b="1" dirty="0" smtClean="0"/>
                <a:t>Estrutura da cama de madeira</a:t>
              </a:r>
              <a:endParaRPr lang="pt-BR" sz="400" b="1" dirty="0"/>
            </a:p>
          </p:txBody>
        </p:sp>
        <p:sp>
          <p:nvSpPr>
            <p:cNvPr id="33" name="CaixaDeTexto 32"/>
            <p:cNvSpPr txBox="1"/>
            <p:nvPr/>
          </p:nvSpPr>
          <p:spPr>
            <a:xfrm>
              <a:off x="352351" y="6076923"/>
              <a:ext cx="379744" cy="124014"/>
            </a:xfrm>
            <a:prstGeom prst="rect">
              <a:avLst/>
            </a:prstGeom>
            <a:solidFill>
              <a:schemeClr val="bg1"/>
            </a:solidFill>
          </p:spPr>
          <p:txBody>
            <a:bodyPr wrap="square" lIns="0" tIns="0" rIns="0" bIns="0" rtlCol="0">
              <a:spAutoFit/>
            </a:bodyPr>
            <a:lstStyle/>
            <a:p>
              <a:pPr algn="ctr"/>
              <a:r>
                <a:rPr lang="pt-BR" sz="400" b="1" dirty="0" smtClean="0"/>
                <a:t>Camiseta de algodão</a:t>
              </a:r>
              <a:endParaRPr lang="pt-BR" sz="400" b="1" dirty="0"/>
            </a:p>
          </p:txBody>
        </p:sp>
        <p:sp>
          <p:nvSpPr>
            <p:cNvPr id="34" name="CaixaDeTexto 33"/>
            <p:cNvSpPr txBox="1"/>
            <p:nvPr/>
          </p:nvSpPr>
          <p:spPr>
            <a:xfrm>
              <a:off x="960174" y="6070517"/>
              <a:ext cx="393885" cy="123111"/>
            </a:xfrm>
            <a:prstGeom prst="rect">
              <a:avLst/>
            </a:prstGeom>
            <a:solidFill>
              <a:schemeClr val="bg1"/>
            </a:solidFill>
          </p:spPr>
          <p:txBody>
            <a:bodyPr wrap="square" lIns="0" tIns="0" rIns="0" bIns="0" rtlCol="0">
              <a:spAutoFit/>
            </a:bodyPr>
            <a:lstStyle/>
            <a:p>
              <a:pPr algn="ctr"/>
              <a:r>
                <a:rPr lang="pt-BR" sz="400" b="1" dirty="0" smtClean="0"/>
                <a:t>Embalagem de alimentos</a:t>
              </a:r>
              <a:endParaRPr lang="pt-BR" sz="400" b="1" dirty="0"/>
            </a:p>
          </p:txBody>
        </p:sp>
        <p:sp>
          <p:nvSpPr>
            <p:cNvPr id="36" name="CaixaDeTexto 35"/>
            <p:cNvSpPr txBox="1"/>
            <p:nvPr/>
          </p:nvSpPr>
          <p:spPr>
            <a:xfrm>
              <a:off x="257658" y="4580972"/>
              <a:ext cx="795888" cy="92333"/>
            </a:xfrm>
            <a:prstGeom prst="rect">
              <a:avLst/>
            </a:prstGeom>
            <a:solidFill>
              <a:schemeClr val="bg1"/>
            </a:solidFill>
          </p:spPr>
          <p:txBody>
            <a:bodyPr wrap="square" lIns="0" tIns="0" rIns="0" bIns="0" rtlCol="0">
              <a:spAutoFit/>
            </a:bodyPr>
            <a:lstStyle/>
            <a:p>
              <a:pPr algn="ctr"/>
              <a:r>
                <a:rPr lang="pt-BR" sz="600" b="1" dirty="0" smtClean="0"/>
                <a:t>Recorte cada cartão</a:t>
              </a:r>
              <a:endParaRPr lang="pt-BR" sz="600" b="1" dirty="0"/>
            </a:p>
          </p:txBody>
        </p:sp>
      </p:grpSp>
      <p:sp>
        <p:nvSpPr>
          <p:cNvPr id="37" name="Google Shape;238;p12"/>
          <p:cNvSpPr/>
          <p:nvPr/>
        </p:nvSpPr>
        <p:spPr>
          <a:xfrm>
            <a:off x="714214" y="347051"/>
            <a:ext cx="1060689" cy="12922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t-BR" sz="200" b="1" i="0" u="none" strike="noStrike" cap="none" dirty="0" smtClean="0">
                <a:solidFill>
                  <a:srgbClr val="262626"/>
                </a:solidFill>
                <a:latin typeface="Calibri"/>
                <a:ea typeface="Calibri"/>
                <a:cs typeface="Calibri"/>
                <a:sym typeface="Calibri"/>
              </a:rPr>
              <a:t>Grupo:</a:t>
            </a:r>
            <a:endParaRPr lang="pt-BR" sz="200" b="1" i="0" u="none" strike="noStrike" cap="none" dirty="0">
              <a:solidFill>
                <a:srgbClr val="262626"/>
              </a:solidFill>
              <a:latin typeface="Calibri"/>
              <a:ea typeface="Calibri"/>
              <a:cs typeface="Calibri"/>
              <a:sym typeface="Calibri"/>
            </a:endParaRPr>
          </a:p>
        </p:txBody>
      </p:sp>
      <p:sp>
        <p:nvSpPr>
          <p:cNvPr id="40" name="Google Shape;242;p12"/>
          <p:cNvSpPr/>
          <p:nvPr/>
        </p:nvSpPr>
        <p:spPr>
          <a:xfrm>
            <a:off x="1708820" y="284266"/>
            <a:ext cx="526251" cy="16615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400" b="1" i="0" u="none" strike="noStrike" cap="none" dirty="0" smtClean="0">
                <a:solidFill>
                  <a:srgbClr val="262626"/>
                </a:solidFill>
                <a:latin typeface="Calibri"/>
                <a:ea typeface="Calibri"/>
                <a:cs typeface="Calibri"/>
                <a:sym typeface="Calibri"/>
              </a:rPr>
              <a:t>3</a:t>
            </a:r>
            <a:endParaRPr lang="pt-BR" sz="400" b="1" i="0" u="none" strike="noStrike" cap="none" dirty="0">
              <a:solidFill>
                <a:srgbClr val="262626"/>
              </a:solidFill>
              <a:latin typeface="Calibri"/>
              <a:ea typeface="Calibri"/>
              <a:cs typeface="Calibri"/>
              <a:sym typeface="Calibri"/>
            </a:endParaRPr>
          </a:p>
        </p:txBody>
      </p:sp>
      <p:sp>
        <p:nvSpPr>
          <p:cNvPr id="41" name="Google Shape;243;p12"/>
          <p:cNvSpPr/>
          <p:nvPr/>
        </p:nvSpPr>
        <p:spPr>
          <a:xfrm>
            <a:off x="10905342" y="4536711"/>
            <a:ext cx="934254" cy="92333"/>
          </a:xfrm>
          <a:prstGeom prst="rect">
            <a:avLst/>
          </a:prstGeom>
          <a:solidFill>
            <a:schemeClr val="bg1"/>
          </a:solidFill>
          <a:ln>
            <a:noFill/>
          </a:ln>
        </p:spPr>
        <p:txBody>
          <a:bodyPr spcFirstLastPara="1" wrap="square" lIns="0" tIns="0" rIns="0" bIns="0" anchor="t" anchorCtr="0">
            <a:spAutoFit/>
          </a:bodyPr>
          <a:lstStyle/>
          <a:p>
            <a:pPr lvl="0">
              <a:lnSpc>
                <a:spcPct val="120000"/>
              </a:lnSpc>
            </a:pPr>
            <a:r>
              <a:rPr lang="pt-BR" sz="500" b="1" u="sng" dirty="0">
                <a:solidFill>
                  <a:srgbClr val="262626"/>
                </a:solidFill>
                <a:latin typeface="Calibri"/>
                <a:ea typeface="Calibri"/>
                <a:cs typeface="Calibri"/>
                <a:sym typeface="Calibri"/>
              </a:rPr>
              <a:t>Produto</a:t>
            </a:r>
            <a:r>
              <a:rPr lang="pt-BR" sz="500" b="1" u="sng" dirty="0" smtClean="0">
                <a:solidFill>
                  <a:srgbClr val="262626"/>
                </a:solidFill>
                <a:latin typeface="Calibri"/>
                <a:ea typeface="Calibri"/>
                <a:cs typeface="Calibri"/>
                <a:sym typeface="Calibri"/>
              </a:rPr>
              <a:t>:  12oz Refrigerante bottle</a:t>
            </a:r>
            <a:endParaRPr lang="pt-BR" sz="500" b="1" i="0" u="sng" strike="noStrike" cap="none" dirty="0">
              <a:solidFill>
                <a:srgbClr val="262626"/>
              </a:solidFill>
              <a:latin typeface="Calibri"/>
              <a:ea typeface="Calibri"/>
              <a:cs typeface="Calibri"/>
              <a:sym typeface="Calibri"/>
            </a:endParaRPr>
          </a:p>
        </p:txBody>
      </p:sp>
      <p:sp>
        <p:nvSpPr>
          <p:cNvPr id="48" name="Google Shape;251;p12"/>
          <p:cNvSpPr/>
          <p:nvPr/>
        </p:nvSpPr>
        <p:spPr>
          <a:xfrm>
            <a:off x="9689048" y="5927472"/>
            <a:ext cx="1419330" cy="92333"/>
          </a:xfrm>
          <a:prstGeom prst="rect">
            <a:avLst/>
          </a:prstGeom>
          <a:solidFill>
            <a:schemeClr val="bg1"/>
          </a:solidFill>
          <a:ln>
            <a:noFill/>
          </a:ln>
        </p:spPr>
        <p:txBody>
          <a:bodyPr spcFirstLastPara="1" wrap="square" lIns="0" tIns="0" rIns="0" bIns="0" anchor="t" anchorCtr="0">
            <a:spAutoFit/>
          </a:bodyPr>
          <a:lstStyle/>
          <a:p>
            <a:pPr lvl="0" algn="ctr">
              <a:lnSpc>
                <a:spcPct val="120000"/>
              </a:lnSpc>
            </a:pPr>
            <a:r>
              <a:rPr lang="pt-BR" sz="500" b="1" u="sng" dirty="0" smtClean="0">
                <a:solidFill>
                  <a:srgbClr val="262626"/>
                </a:solidFill>
                <a:latin typeface="Calibri"/>
                <a:ea typeface="Calibri"/>
                <a:cs typeface="Calibri"/>
                <a:sym typeface="Calibri"/>
              </a:rPr>
              <a:t>Oportunidades para a Circularidade</a:t>
            </a:r>
            <a:endParaRPr lang="pt-BR" sz="500" b="1" i="0" u="sng" strike="noStrike" cap="none" dirty="0">
              <a:solidFill>
                <a:srgbClr val="262626"/>
              </a:solidFill>
              <a:latin typeface="Calibri"/>
              <a:ea typeface="Calibri"/>
              <a:cs typeface="Calibri"/>
              <a:sym typeface="Calibri"/>
            </a:endParaRPr>
          </a:p>
        </p:txBody>
      </p:sp>
      <p:sp>
        <p:nvSpPr>
          <p:cNvPr id="50" name="Google Shape;253;p12"/>
          <p:cNvSpPr/>
          <p:nvPr/>
        </p:nvSpPr>
        <p:spPr>
          <a:xfrm>
            <a:off x="9129983" y="6021789"/>
            <a:ext cx="2721308" cy="276999"/>
          </a:xfrm>
          <a:prstGeom prst="rect">
            <a:avLst/>
          </a:prstGeom>
          <a:solidFill>
            <a:schemeClr val="bg1"/>
          </a:solidFill>
          <a:ln>
            <a:noFill/>
          </a:ln>
        </p:spPr>
        <p:txBody>
          <a:bodyPr spcFirstLastPara="1" wrap="square" lIns="0" tIns="0" rIns="0" bIns="0" anchor="t" anchorCtr="0">
            <a:spAutoFit/>
          </a:bodyPr>
          <a:lstStyle/>
          <a:p>
            <a:pPr>
              <a:lnSpc>
                <a:spcPct val="120000"/>
              </a:lnSpc>
            </a:pPr>
            <a:r>
              <a:rPr lang="pt-BR" sz="600" b="1" dirty="0">
                <a:solidFill>
                  <a:srgbClr val="ECC11B"/>
                </a:solidFill>
                <a:latin typeface="Calibri"/>
                <a:ea typeface="Calibri"/>
                <a:cs typeface="Calibri"/>
                <a:sym typeface="Calibri"/>
              </a:rPr>
              <a:t>#1 </a:t>
            </a:r>
            <a:r>
              <a:rPr lang="pt-BR" sz="500" dirty="0">
                <a:latin typeface="Calibri" panose="020F0502020204030204" pitchFamily="34" charset="0"/>
                <a:cs typeface="Calibri" panose="020F0502020204030204" pitchFamily="34" charset="0"/>
              </a:rPr>
              <a:t>Recicle novamente na mesma garrafa ou faça fios que podem fazer roupas, tapetes e outros tecidos.</a:t>
            </a:r>
          </a:p>
          <a:p>
            <a:pPr>
              <a:lnSpc>
                <a:spcPct val="120000"/>
              </a:lnSpc>
            </a:pPr>
            <a:r>
              <a:rPr lang="pt-BR" sz="600" b="1" i="0" u="none" strike="noStrike" cap="none" dirty="0" smtClean="0">
                <a:solidFill>
                  <a:srgbClr val="4ABE98"/>
                </a:solidFill>
                <a:latin typeface="Calibri"/>
                <a:ea typeface="Calibri"/>
                <a:cs typeface="Calibri"/>
                <a:sym typeface="Calibri"/>
              </a:rPr>
              <a:t>#2 </a:t>
            </a:r>
            <a:r>
              <a:rPr lang="pt-BR" sz="500" dirty="0">
                <a:latin typeface="Calibri" panose="020F0502020204030204" pitchFamily="34" charset="0"/>
                <a:cs typeface="Calibri" panose="020F0502020204030204" pitchFamily="34" charset="0"/>
              </a:rPr>
              <a:t>Use a garrafa velha em uma estação de recarga para seu xampu ou sabonete</a:t>
            </a:r>
            <a:r>
              <a:rPr lang="pt-BR" sz="400" dirty="0" smtClean="0"/>
              <a:t>.</a:t>
            </a:r>
          </a:p>
          <a:p>
            <a:pPr marL="0" marR="0" lvl="0" indent="0" rtl="0">
              <a:lnSpc>
                <a:spcPct val="120000"/>
              </a:lnSpc>
              <a:spcBef>
                <a:spcPts val="0"/>
              </a:spcBef>
              <a:spcAft>
                <a:spcPts val="0"/>
              </a:spcAft>
              <a:buNone/>
            </a:pPr>
            <a:endParaRPr lang="pt-BR" sz="300" b="1" i="0" u="none" strike="noStrike" cap="none" dirty="0">
              <a:solidFill>
                <a:srgbClr val="ECC11B"/>
              </a:solidFill>
              <a:latin typeface="Calibri"/>
              <a:ea typeface="Calibri"/>
              <a:cs typeface="Calibri"/>
              <a:sym typeface="Calibri"/>
            </a:endParaRPr>
          </a:p>
        </p:txBody>
      </p:sp>
      <p:sp>
        <p:nvSpPr>
          <p:cNvPr id="56" name="Google Shape;258;p12"/>
          <p:cNvSpPr/>
          <p:nvPr/>
        </p:nvSpPr>
        <p:spPr>
          <a:xfrm>
            <a:off x="11273103" y="5150009"/>
            <a:ext cx="566493" cy="384721"/>
          </a:xfrm>
          <a:prstGeom prst="rect">
            <a:avLst/>
          </a:prstGeom>
          <a:solidFill>
            <a:schemeClr val="bg1"/>
          </a:solidFill>
          <a:ln>
            <a:noFill/>
          </a:ln>
        </p:spPr>
        <p:txBody>
          <a:bodyPr spcFirstLastPara="1" wrap="square" lIns="0" tIns="0" rIns="0" bIns="0" anchor="t" anchorCtr="0">
            <a:spAutoFit/>
          </a:bodyPr>
          <a:lstStyle/>
          <a:p>
            <a:r>
              <a:rPr lang="pt-BR" sz="500" dirty="0">
                <a:latin typeface="Calibri" panose="020F0502020204030204" pitchFamily="34" charset="0"/>
                <a:cs typeface="Calibri" panose="020F0502020204030204" pitchFamily="34" charset="0"/>
              </a:rPr>
              <a:t>Após o consumo, as garrafas são descartadas pelo consumidor</a:t>
            </a:r>
            <a:r>
              <a:rPr lang="pt-BR" sz="500" dirty="0" smtClean="0">
                <a:latin typeface="Calibri" panose="020F0502020204030204" pitchFamily="34" charset="0"/>
                <a:cs typeface="Calibri" panose="020F0502020204030204" pitchFamily="34" charset="0"/>
              </a:rPr>
              <a:t>.</a:t>
            </a:r>
          </a:p>
          <a:p>
            <a:endParaRPr lang="pt-BR" sz="500" dirty="0">
              <a:latin typeface="Calibri" panose="020F0502020204030204" pitchFamily="34" charset="0"/>
              <a:cs typeface="Calibri" panose="020F0502020204030204" pitchFamily="34" charset="0"/>
            </a:endParaRPr>
          </a:p>
        </p:txBody>
      </p:sp>
      <p:grpSp>
        <p:nvGrpSpPr>
          <p:cNvPr id="57" name="Grupo 56"/>
          <p:cNvGrpSpPr/>
          <p:nvPr/>
        </p:nvGrpSpPr>
        <p:grpSpPr>
          <a:xfrm>
            <a:off x="2951708" y="4718394"/>
            <a:ext cx="2854146" cy="235201"/>
            <a:chOff x="992878" y="2744647"/>
            <a:chExt cx="11023153" cy="805891"/>
          </a:xfrm>
        </p:grpSpPr>
        <p:pic>
          <p:nvPicPr>
            <p:cNvPr id="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878" y="2744647"/>
              <a:ext cx="10573525" cy="80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CaixaDeTexto 58"/>
            <p:cNvSpPr txBox="1"/>
            <p:nvPr/>
          </p:nvSpPr>
          <p:spPr>
            <a:xfrm>
              <a:off x="1056306" y="2820449"/>
              <a:ext cx="10959725" cy="527280"/>
            </a:xfrm>
            <a:prstGeom prst="rect">
              <a:avLst/>
            </a:prstGeom>
            <a:noFill/>
          </p:spPr>
          <p:txBody>
            <a:bodyPr wrap="square" rtlCol="0">
              <a:spAutoFit/>
            </a:bodyPr>
            <a:lstStyle/>
            <a:p>
              <a:r>
                <a:rPr lang="pt-BR" sz="400" b="1" dirty="0" smtClean="0">
                  <a:solidFill>
                    <a:schemeClr val="bg1"/>
                  </a:solidFill>
                </a:rPr>
                <a:t> 1. Extração                   2. Produção                3. Distribuição                 4. Uso                          5. Descarte  </a:t>
              </a:r>
              <a:endParaRPr lang="pt-BR" sz="400" b="1" dirty="0">
                <a:solidFill>
                  <a:schemeClr val="bg1"/>
                </a:solidFill>
              </a:endParaRPr>
            </a:p>
          </p:txBody>
        </p:sp>
      </p:grpSp>
      <p:grpSp>
        <p:nvGrpSpPr>
          <p:cNvPr id="63" name="Grupo 62"/>
          <p:cNvGrpSpPr/>
          <p:nvPr/>
        </p:nvGrpSpPr>
        <p:grpSpPr>
          <a:xfrm>
            <a:off x="5689435" y="1300126"/>
            <a:ext cx="1313541" cy="338554"/>
            <a:chOff x="5802290" y="5174241"/>
            <a:chExt cx="1313541" cy="860286"/>
          </a:xfrm>
        </p:grpSpPr>
        <p:pic>
          <p:nvPicPr>
            <p:cNvPr id="6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290" y="5263849"/>
              <a:ext cx="1313541" cy="7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CaixaDeTexto 64"/>
            <p:cNvSpPr txBox="1"/>
            <p:nvPr/>
          </p:nvSpPr>
          <p:spPr>
            <a:xfrm>
              <a:off x="6145216" y="5174241"/>
              <a:ext cx="251992" cy="273728"/>
            </a:xfrm>
            <a:prstGeom prst="rect">
              <a:avLst/>
            </a:prstGeom>
            <a:noFill/>
          </p:spPr>
          <p:txBody>
            <a:bodyPr wrap="none" rtlCol="0">
              <a:spAutoFit/>
            </a:bodyPr>
            <a:lstStyle/>
            <a:p>
              <a:r>
                <a:rPr lang="pt-BR" sz="100" b="1" dirty="0" smtClean="0">
                  <a:solidFill>
                    <a:srgbClr val="4ABE98"/>
                  </a:solidFill>
                </a:rPr>
                <a:t>#2 Recarga </a:t>
              </a:r>
              <a:endParaRPr lang="pt-BR" sz="100" b="1" dirty="0">
                <a:solidFill>
                  <a:srgbClr val="4ABE98"/>
                </a:solidFill>
              </a:endParaRPr>
            </a:p>
          </p:txBody>
        </p:sp>
      </p:grpSp>
      <p:pic>
        <p:nvPicPr>
          <p:cNvPr id="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819" y="5543553"/>
            <a:ext cx="2777928" cy="26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CaixaDeTexto 66"/>
          <p:cNvSpPr txBox="1"/>
          <p:nvPr/>
        </p:nvSpPr>
        <p:spPr>
          <a:xfrm>
            <a:off x="5906828" y="5583706"/>
            <a:ext cx="2766529" cy="169277"/>
          </a:xfrm>
          <a:prstGeom prst="rect">
            <a:avLst/>
          </a:prstGeom>
          <a:noFill/>
        </p:spPr>
        <p:txBody>
          <a:bodyPr wrap="square" rtlCol="0">
            <a:spAutoFit/>
          </a:bodyPr>
          <a:lstStyle/>
          <a:p>
            <a:r>
              <a:rPr lang="pt-BR" sz="500" b="1" dirty="0" smtClean="0">
                <a:solidFill>
                  <a:schemeClr val="bg1"/>
                </a:solidFill>
              </a:rPr>
              <a:t>1. Extração          2. Produção          3. Distribuição              4. Uso                 5. Descarte  </a:t>
            </a:r>
            <a:endParaRPr lang="pt-BR" sz="500" b="1" dirty="0">
              <a:solidFill>
                <a:schemeClr val="bg1"/>
              </a:solidFill>
            </a:endParaRPr>
          </a:p>
        </p:txBody>
      </p:sp>
      <p:pic>
        <p:nvPicPr>
          <p:cNvPr id="6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3531" y="4977414"/>
            <a:ext cx="2927760" cy="17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CaixaDeTexto 68"/>
          <p:cNvSpPr txBox="1"/>
          <p:nvPr/>
        </p:nvSpPr>
        <p:spPr>
          <a:xfrm>
            <a:off x="8944717" y="4986031"/>
            <a:ext cx="2867040" cy="153888"/>
          </a:xfrm>
          <a:prstGeom prst="rect">
            <a:avLst/>
          </a:prstGeom>
          <a:noFill/>
        </p:spPr>
        <p:txBody>
          <a:bodyPr wrap="square" rtlCol="0">
            <a:spAutoFit/>
          </a:bodyPr>
          <a:lstStyle/>
          <a:p>
            <a:r>
              <a:rPr lang="pt-BR" sz="400" b="1" dirty="0" smtClean="0">
                <a:solidFill>
                  <a:schemeClr val="bg1"/>
                </a:solidFill>
              </a:rPr>
              <a:t> 1. Extração                        2. Produção                  3. Distribuição                      4. Uso                            5. Descarte  </a:t>
            </a:r>
            <a:endParaRPr lang="pt-BR" sz="400" b="1" dirty="0">
              <a:solidFill>
                <a:schemeClr val="bg1"/>
              </a:solidFill>
            </a:endParaRPr>
          </a:p>
        </p:txBody>
      </p:sp>
      <p:sp>
        <p:nvSpPr>
          <p:cNvPr id="70" name="Google Shape;251;p12"/>
          <p:cNvSpPr/>
          <p:nvPr/>
        </p:nvSpPr>
        <p:spPr>
          <a:xfrm>
            <a:off x="3610212" y="5839307"/>
            <a:ext cx="1419330" cy="92333"/>
          </a:xfrm>
          <a:prstGeom prst="rect">
            <a:avLst/>
          </a:prstGeom>
          <a:solidFill>
            <a:schemeClr val="bg1"/>
          </a:solidFill>
          <a:ln>
            <a:noFill/>
          </a:ln>
        </p:spPr>
        <p:txBody>
          <a:bodyPr spcFirstLastPara="1" wrap="square" lIns="0" tIns="0" rIns="0" bIns="0" anchor="t" anchorCtr="0">
            <a:spAutoFit/>
          </a:bodyPr>
          <a:lstStyle/>
          <a:p>
            <a:pPr lvl="0" algn="ctr">
              <a:lnSpc>
                <a:spcPct val="120000"/>
              </a:lnSpc>
            </a:pPr>
            <a:r>
              <a:rPr lang="pt-BR" sz="500" b="1" u="sng" dirty="0" smtClean="0">
                <a:solidFill>
                  <a:srgbClr val="262626"/>
                </a:solidFill>
                <a:latin typeface="Calibri"/>
                <a:ea typeface="Calibri"/>
                <a:cs typeface="Calibri"/>
                <a:sym typeface="Calibri"/>
              </a:rPr>
              <a:t>Oportunidades para a Circularidade</a:t>
            </a:r>
            <a:endParaRPr lang="pt-BR" sz="500" b="1" i="0" u="sng" strike="noStrike" cap="none" dirty="0">
              <a:solidFill>
                <a:srgbClr val="262626"/>
              </a:solidFill>
              <a:latin typeface="Calibri"/>
              <a:ea typeface="Calibri"/>
              <a:cs typeface="Calibri"/>
              <a:sym typeface="Calibri"/>
            </a:endParaRPr>
          </a:p>
        </p:txBody>
      </p:sp>
      <p:sp>
        <p:nvSpPr>
          <p:cNvPr id="72" name="Google Shape;243;p12"/>
          <p:cNvSpPr/>
          <p:nvPr/>
        </p:nvSpPr>
        <p:spPr>
          <a:xfrm>
            <a:off x="4772063" y="4526971"/>
            <a:ext cx="911022" cy="110800"/>
          </a:xfrm>
          <a:prstGeom prst="rect">
            <a:avLst/>
          </a:prstGeom>
          <a:solidFill>
            <a:schemeClr val="bg1"/>
          </a:solidFill>
          <a:ln>
            <a:noFill/>
          </a:ln>
        </p:spPr>
        <p:txBody>
          <a:bodyPr spcFirstLastPara="1" wrap="square" lIns="0" tIns="0" rIns="0" bIns="0" anchor="t" anchorCtr="0">
            <a:spAutoFit/>
          </a:bodyPr>
          <a:lstStyle/>
          <a:p>
            <a:pPr lvl="0">
              <a:lnSpc>
                <a:spcPct val="120000"/>
              </a:lnSpc>
            </a:pPr>
            <a:r>
              <a:rPr lang="pt-BR" sz="600" b="1" u="sng" dirty="0">
                <a:solidFill>
                  <a:srgbClr val="262626"/>
                </a:solidFill>
                <a:latin typeface="Calibri"/>
                <a:ea typeface="Calibri"/>
                <a:cs typeface="Calibri"/>
                <a:sym typeface="Calibri"/>
              </a:rPr>
              <a:t>Produto</a:t>
            </a:r>
            <a:r>
              <a:rPr lang="pt-BR" sz="600" b="1" u="sng" dirty="0" smtClean="0">
                <a:solidFill>
                  <a:srgbClr val="262626"/>
                </a:solidFill>
                <a:latin typeface="Calibri"/>
                <a:ea typeface="Calibri"/>
                <a:cs typeface="Calibri"/>
                <a:sym typeface="Calibri"/>
              </a:rPr>
              <a:t>:          </a:t>
            </a:r>
            <a:endParaRPr lang="pt-BR" sz="600" b="1" i="0" u="sng" strike="noStrike" cap="none" dirty="0">
              <a:solidFill>
                <a:srgbClr val="262626"/>
              </a:solidFill>
              <a:latin typeface="Calibri"/>
              <a:ea typeface="Calibri"/>
              <a:cs typeface="Calibri"/>
              <a:sym typeface="Calibri"/>
            </a:endParaRPr>
          </a:p>
        </p:txBody>
      </p:sp>
      <p:sp>
        <p:nvSpPr>
          <p:cNvPr id="73" name="Google Shape;243;p12"/>
          <p:cNvSpPr/>
          <p:nvPr/>
        </p:nvSpPr>
        <p:spPr>
          <a:xfrm>
            <a:off x="2945559" y="4525571"/>
            <a:ext cx="773953" cy="110800"/>
          </a:xfrm>
          <a:prstGeom prst="rect">
            <a:avLst/>
          </a:prstGeom>
          <a:solidFill>
            <a:schemeClr val="bg1"/>
          </a:solidFill>
          <a:ln>
            <a:noFill/>
          </a:ln>
        </p:spPr>
        <p:txBody>
          <a:bodyPr spcFirstLastPara="1" wrap="square" lIns="0" tIns="0" rIns="0" bIns="0" anchor="t" anchorCtr="0">
            <a:spAutoFit/>
          </a:bodyPr>
          <a:lstStyle/>
          <a:p>
            <a:pPr lvl="0">
              <a:lnSpc>
                <a:spcPct val="120000"/>
              </a:lnSpc>
            </a:pPr>
            <a:r>
              <a:rPr lang="pt-BR" sz="600" b="1" u="sng" dirty="0" smtClean="0">
                <a:solidFill>
                  <a:srgbClr val="262626"/>
                </a:solidFill>
                <a:latin typeface="Calibri"/>
                <a:ea typeface="Calibri"/>
                <a:cs typeface="Calibri"/>
                <a:sym typeface="Calibri"/>
              </a:rPr>
              <a:t>Grupo#          </a:t>
            </a:r>
            <a:endParaRPr lang="pt-BR" sz="600" b="1" i="0" u="sng" strike="noStrike" cap="none" dirty="0">
              <a:solidFill>
                <a:srgbClr val="262626"/>
              </a:solidFill>
              <a:latin typeface="Calibri"/>
              <a:ea typeface="Calibri"/>
              <a:cs typeface="Calibri"/>
              <a:sym typeface="Calibri"/>
            </a:endParaRPr>
          </a:p>
        </p:txBody>
      </p:sp>
      <p:sp>
        <p:nvSpPr>
          <p:cNvPr id="74" name="Google Shape;243;p12"/>
          <p:cNvSpPr/>
          <p:nvPr/>
        </p:nvSpPr>
        <p:spPr>
          <a:xfrm>
            <a:off x="8972795" y="4542227"/>
            <a:ext cx="617928" cy="92333"/>
          </a:xfrm>
          <a:prstGeom prst="rect">
            <a:avLst/>
          </a:prstGeom>
          <a:solidFill>
            <a:schemeClr val="bg1"/>
          </a:solidFill>
          <a:ln>
            <a:noFill/>
          </a:ln>
        </p:spPr>
        <p:txBody>
          <a:bodyPr spcFirstLastPara="1" wrap="square" lIns="0" tIns="0" rIns="0" bIns="0" anchor="t" anchorCtr="0">
            <a:spAutoFit/>
          </a:bodyPr>
          <a:lstStyle/>
          <a:p>
            <a:pPr lvl="0">
              <a:lnSpc>
                <a:spcPct val="120000"/>
              </a:lnSpc>
            </a:pPr>
            <a:r>
              <a:rPr lang="pt-BR" sz="500" b="1" u="sng" dirty="0" smtClean="0">
                <a:solidFill>
                  <a:srgbClr val="262626"/>
                </a:solidFill>
                <a:latin typeface="Calibri"/>
                <a:ea typeface="Calibri"/>
                <a:cs typeface="Calibri"/>
                <a:sym typeface="Calibri"/>
              </a:rPr>
              <a:t>Grupo:  3        </a:t>
            </a:r>
            <a:endParaRPr lang="pt-BR" sz="500" b="1" i="0" u="sng" strike="noStrike" cap="none" dirty="0">
              <a:solidFill>
                <a:srgbClr val="262626"/>
              </a:solidFill>
              <a:latin typeface="Calibri"/>
              <a:ea typeface="Calibri"/>
              <a:cs typeface="Calibri"/>
              <a:sym typeface="Calibri"/>
            </a:endParaRPr>
          </a:p>
        </p:txBody>
      </p:sp>
      <p:sp>
        <p:nvSpPr>
          <p:cNvPr id="75" name="Google Shape;258;p12"/>
          <p:cNvSpPr/>
          <p:nvPr/>
        </p:nvSpPr>
        <p:spPr>
          <a:xfrm>
            <a:off x="10716137" y="5146993"/>
            <a:ext cx="456689" cy="461665"/>
          </a:xfrm>
          <a:prstGeom prst="rect">
            <a:avLst/>
          </a:prstGeom>
          <a:solidFill>
            <a:schemeClr val="bg1"/>
          </a:solidFill>
          <a:ln>
            <a:noFill/>
          </a:ln>
        </p:spPr>
        <p:txBody>
          <a:bodyPr spcFirstLastPara="1" wrap="square" lIns="0" tIns="0" rIns="0" bIns="0" anchor="t" anchorCtr="0">
            <a:spAutoFit/>
          </a:bodyPr>
          <a:lstStyle/>
          <a:p>
            <a:r>
              <a:rPr lang="pt-BR" sz="500" dirty="0">
                <a:latin typeface="Calibri" panose="020F0502020204030204" pitchFamily="34" charset="0"/>
                <a:cs typeface="Calibri" panose="020F0502020204030204" pitchFamily="34" charset="0"/>
              </a:rPr>
              <a:t>Os clientes compram as garrafas de água da loja para consumo</a:t>
            </a:r>
            <a:r>
              <a:rPr lang="pt-BR" sz="500" dirty="0" smtClean="0">
                <a:latin typeface="Calibri" panose="020F0502020204030204" pitchFamily="34" charset="0"/>
                <a:cs typeface="Calibri" panose="020F0502020204030204" pitchFamily="34" charset="0"/>
              </a:rPr>
              <a:t>.</a:t>
            </a:r>
          </a:p>
          <a:p>
            <a:endParaRPr lang="pt-BR" sz="500" dirty="0">
              <a:latin typeface="Calibri" panose="020F0502020204030204" pitchFamily="34" charset="0"/>
              <a:cs typeface="Calibri" panose="020F0502020204030204" pitchFamily="34" charset="0"/>
            </a:endParaRPr>
          </a:p>
        </p:txBody>
      </p:sp>
      <p:sp>
        <p:nvSpPr>
          <p:cNvPr id="76" name="Google Shape;258;p12"/>
          <p:cNvSpPr/>
          <p:nvPr/>
        </p:nvSpPr>
        <p:spPr>
          <a:xfrm>
            <a:off x="10130859" y="5148627"/>
            <a:ext cx="504000" cy="461665"/>
          </a:xfrm>
          <a:prstGeom prst="rect">
            <a:avLst/>
          </a:prstGeom>
          <a:solidFill>
            <a:schemeClr val="bg1"/>
          </a:solidFill>
          <a:ln>
            <a:noFill/>
          </a:ln>
        </p:spPr>
        <p:txBody>
          <a:bodyPr spcFirstLastPara="1" wrap="square" lIns="0" tIns="0" rIns="0" bIns="0" anchor="t" anchorCtr="0">
            <a:spAutoFit/>
          </a:bodyPr>
          <a:lstStyle/>
          <a:p>
            <a:r>
              <a:rPr lang="pt-BR" sz="500" dirty="0">
                <a:latin typeface="Calibri" panose="020F0502020204030204" pitchFamily="34" charset="0"/>
                <a:cs typeface="Calibri" panose="020F0502020204030204" pitchFamily="34" charset="0"/>
              </a:rPr>
              <a:t>As garrafas de água são transportadas para as lojas para compra dos clientes</a:t>
            </a:r>
            <a:r>
              <a:rPr lang="pt-BR" sz="500" dirty="0" smtClean="0">
                <a:latin typeface="Calibri" panose="020F0502020204030204" pitchFamily="34" charset="0"/>
                <a:cs typeface="Calibri" panose="020F0502020204030204" pitchFamily="34" charset="0"/>
              </a:rPr>
              <a:t>.</a:t>
            </a:r>
          </a:p>
          <a:p>
            <a:endParaRPr lang="pt-BR" sz="500" dirty="0">
              <a:latin typeface="Calibri" panose="020F0502020204030204" pitchFamily="34" charset="0"/>
              <a:cs typeface="Calibri" panose="020F0502020204030204" pitchFamily="34" charset="0"/>
            </a:endParaRPr>
          </a:p>
        </p:txBody>
      </p:sp>
      <p:sp>
        <p:nvSpPr>
          <p:cNvPr id="77" name="Google Shape;258;p12"/>
          <p:cNvSpPr/>
          <p:nvPr/>
        </p:nvSpPr>
        <p:spPr>
          <a:xfrm>
            <a:off x="9537354" y="5148010"/>
            <a:ext cx="487709" cy="615553"/>
          </a:xfrm>
          <a:prstGeom prst="rect">
            <a:avLst/>
          </a:prstGeom>
          <a:solidFill>
            <a:schemeClr val="bg1"/>
          </a:solidFill>
          <a:ln>
            <a:noFill/>
          </a:ln>
        </p:spPr>
        <p:txBody>
          <a:bodyPr spcFirstLastPara="1" wrap="square" lIns="0" tIns="0" rIns="0" bIns="0" anchor="t" anchorCtr="0">
            <a:spAutoFit/>
          </a:bodyPr>
          <a:lstStyle/>
          <a:p>
            <a:r>
              <a:rPr lang="pt-BR" sz="500" dirty="0">
                <a:latin typeface="Calibri" panose="020F0502020204030204" pitchFamily="34" charset="0"/>
                <a:cs typeface="Calibri" panose="020F0502020204030204" pitchFamily="34" charset="0"/>
              </a:rPr>
              <a:t>Garrafas de plástico são trazidas para a fábrica de engarrafamento onde são enchidas com água</a:t>
            </a:r>
            <a:r>
              <a:rPr lang="pt-BR" sz="500" dirty="0" smtClean="0">
                <a:latin typeface="Calibri" panose="020F0502020204030204" pitchFamily="34" charset="0"/>
                <a:cs typeface="Calibri" panose="020F0502020204030204" pitchFamily="34" charset="0"/>
              </a:rPr>
              <a:t>.</a:t>
            </a:r>
          </a:p>
          <a:p>
            <a:endParaRPr lang="pt-BR" sz="500" dirty="0">
              <a:latin typeface="Calibri" panose="020F0502020204030204" pitchFamily="34" charset="0"/>
              <a:cs typeface="Calibri" panose="020F0502020204030204" pitchFamily="34" charset="0"/>
            </a:endParaRPr>
          </a:p>
        </p:txBody>
      </p:sp>
      <p:sp>
        <p:nvSpPr>
          <p:cNvPr id="78" name="Google Shape;258;p12"/>
          <p:cNvSpPr/>
          <p:nvPr/>
        </p:nvSpPr>
        <p:spPr>
          <a:xfrm>
            <a:off x="8918768" y="5153030"/>
            <a:ext cx="563370" cy="846386"/>
          </a:xfrm>
          <a:prstGeom prst="rect">
            <a:avLst/>
          </a:prstGeom>
          <a:solidFill>
            <a:schemeClr val="bg1"/>
          </a:solidFill>
          <a:ln>
            <a:noFill/>
          </a:ln>
        </p:spPr>
        <p:txBody>
          <a:bodyPr spcFirstLastPara="1" wrap="square" lIns="0" tIns="0" rIns="0" bIns="0" anchor="t" anchorCtr="0">
            <a:spAutoFit/>
          </a:bodyPr>
          <a:lstStyle/>
          <a:p>
            <a:r>
              <a:rPr lang="pt-BR" sz="500" dirty="0">
                <a:latin typeface="Calibri" panose="020F0502020204030204" pitchFamily="34" charset="0"/>
                <a:cs typeface="Calibri" panose="020F0502020204030204" pitchFamily="34" charset="0"/>
              </a:rPr>
              <a:t>O petróleo é extraído da terra. Em seguida, é limpo e refinado em pequenos grânulos para produtos de notícias. A fábrica de plástico derrete os grânulos em um molde que cria as garrafas de plástico.</a:t>
            </a:r>
          </a:p>
        </p:txBody>
      </p:sp>
      <p:sp>
        <p:nvSpPr>
          <p:cNvPr id="81" name="CaixaDeTexto 80"/>
          <p:cNvSpPr txBox="1"/>
          <p:nvPr/>
        </p:nvSpPr>
        <p:spPr>
          <a:xfrm>
            <a:off x="9955854" y="4641326"/>
            <a:ext cx="408766" cy="92333"/>
          </a:xfrm>
          <a:prstGeom prst="rect">
            <a:avLst/>
          </a:prstGeom>
          <a:solidFill>
            <a:schemeClr val="bg1"/>
          </a:solidFill>
        </p:spPr>
        <p:txBody>
          <a:bodyPr wrap="none" lIns="0" tIns="0" rIns="0" bIns="0" rtlCol="0">
            <a:spAutoFit/>
          </a:bodyPr>
          <a:lstStyle/>
          <a:p>
            <a:r>
              <a:rPr lang="pt-BR" sz="600" b="1" dirty="0" smtClean="0">
                <a:solidFill>
                  <a:srgbClr val="FEC92A"/>
                </a:solidFill>
              </a:rPr>
              <a:t>#1 Reciclar</a:t>
            </a:r>
            <a:endParaRPr lang="pt-BR" sz="500" b="1" dirty="0">
              <a:solidFill>
                <a:srgbClr val="4ABE98"/>
              </a:solidFill>
            </a:endParaRPr>
          </a:p>
        </p:txBody>
      </p:sp>
      <p:sp>
        <p:nvSpPr>
          <p:cNvPr id="84" name="CaixaDeTexto 83"/>
          <p:cNvSpPr txBox="1"/>
          <p:nvPr/>
        </p:nvSpPr>
        <p:spPr>
          <a:xfrm>
            <a:off x="10197230" y="4794600"/>
            <a:ext cx="434414" cy="92333"/>
          </a:xfrm>
          <a:prstGeom prst="rect">
            <a:avLst/>
          </a:prstGeom>
          <a:solidFill>
            <a:schemeClr val="bg1"/>
          </a:solidFill>
        </p:spPr>
        <p:txBody>
          <a:bodyPr wrap="none" lIns="0" tIns="0" rIns="0" bIns="0" rtlCol="0">
            <a:spAutoFit/>
          </a:bodyPr>
          <a:lstStyle/>
          <a:p>
            <a:r>
              <a:rPr lang="pt-BR" sz="600" b="1" dirty="0" smtClean="0">
                <a:solidFill>
                  <a:srgbClr val="4ABE98"/>
                </a:solidFill>
              </a:rPr>
              <a:t>#2 Recarga </a:t>
            </a:r>
            <a:endParaRPr lang="pt-BR" sz="600" b="1" dirty="0">
              <a:solidFill>
                <a:srgbClr val="4ABE98"/>
              </a:solidFill>
            </a:endParaRPr>
          </a:p>
        </p:txBody>
      </p:sp>
      <p:sp>
        <p:nvSpPr>
          <p:cNvPr id="85" name="CaixaDeTexto 84"/>
          <p:cNvSpPr txBox="1"/>
          <p:nvPr/>
        </p:nvSpPr>
        <p:spPr>
          <a:xfrm>
            <a:off x="6664931" y="5177691"/>
            <a:ext cx="301365" cy="92333"/>
          </a:xfrm>
          <a:prstGeom prst="rect">
            <a:avLst/>
          </a:prstGeom>
          <a:solidFill>
            <a:schemeClr val="bg1"/>
          </a:solidFill>
        </p:spPr>
        <p:txBody>
          <a:bodyPr wrap="none" lIns="0" tIns="0" rIns="0" bIns="0" rtlCol="0">
            <a:spAutoFit/>
          </a:bodyPr>
          <a:lstStyle/>
          <a:p>
            <a:r>
              <a:rPr lang="pt-BR" sz="600" b="1" dirty="0" smtClean="0">
                <a:solidFill>
                  <a:srgbClr val="FEC92A"/>
                </a:solidFill>
              </a:rPr>
              <a:t>Reciclar</a:t>
            </a:r>
            <a:endParaRPr lang="pt-BR" sz="500" b="1" dirty="0">
              <a:solidFill>
                <a:srgbClr val="4ABE98"/>
              </a:solidFill>
            </a:endParaRPr>
          </a:p>
        </p:txBody>
      </p:sp>
      <p:sp>
        <p:nvSpPr>
          <p:cNvPr id="89" name="CaixaDeTexto 88"/>
          <p:cNvSpPr txBox="1"/>
          <p:nvPr/>
        </p:nvSpPr>
        <p:spPr>
          <a:xfrm>
            <a:off x="7200915" y="5240686"/>
            <a:ext cx="635800" cy="76944"/>
          </a:xfrm>
          <a:prstGeom prst="rect">
            <a:avLst/>
          </a:prstGeom>
          <a:solidFill>
            <a:schemeClr val="bg1"/>
          </a:solidFill>
        </p:spPr>
        <p:txBody>
          <a:bodyPr wrap="square" lIns="0" tIns="0" rIns="0" bIns="0" rtlCol="0">
            <a:spAutoFit/>
          </a:bodyPr>
          <a:lstStyle/>
          <a:p>
            <a:r>
              <a:rPr lang="pt-BR" sz="500" b="1" dirty="0" smtClean="0">
                <a:solidFill>
                  <a:srgbClr val="29C7F7"/>
                </a:solidFill>
              </a:rPr>
              <a:t>Remanufacturado</a:t>
            </a:r>
            <a:endParaRPr lang="pt-BR" sz="500" b="1" dirty="0">
              <a:solidFill>
                <a:srgbClr val="29C7F7"/>
              </a:solidFill>
            </a:endParaRPr>
          </a:p>
        </p:txBody>
      </p:sp>
      <p:sp>
        <p:nvSpPr>
          <p:cNvPr id="92" name="CaixaDeTexto 91"/>
          <p:cNvSpPr txBox="1"/>
          <p:nvPr/>
        </p:nvSpPr>
        <p:spPr>
          <a:xfrm>
            <a:off x="7771523" y="5314073"/>
            <a:ext cx="304571" cy="76944"/>
          </a:xfrm>
          <a:prstGeom prst="rect">
            <a:avLst/>
          </a:prstGeom>
          <a:solidFill>
            <a:schemeClr val="bg1"/>
          </a:solidFill>
        </p:spPr>
        <p:txBody>
          <a:bodyPr wrap="none" lIns="0" tIns="0" rIns="0" bIns="0" rtlCol="0">
            <a:spAutoFit/>
          </a:bodyPr>
          <a:lstStyle/>
          <a:p>
            <a:r>
              <a:rPr lang="pt-BR" sz="500" b="1" dirty="0" smtClean="0">
                <a:solidFill>
                  <a:schemeClr val="tx1">
                    <a:lumMod val="75000"/>
                    <a:lumOff val="25000"/>
                  </a:schemeClr>
                </a:solidFill>
              </a:rPr>
              <a:t>Reutilizar </a:t>
            </a:r>
            <a:endParaRPr lang="pt-BR" sz="400" b="1" dirty="0">
              <a:solidFill>
                <a:schemeClr val="tx1">
                  <a:lumMod val="75000"/>
                  <a:lumOff val="25000"/>
                </a:schemeClr>
              </a:solidFill>
            </a:endParaRPr>
          </a:p>
        </p:txBody>
      </p:sp>
      <p:sp>
        <p:nvSpPr>
          <p:cNvPr id="95" name="CaixaDeTexto 94"/>
          <p:cNvSpPr txBox="1"/>
          <p:nvPr/>
        </p:nvSpPr>
        <p:spPr>
          <a:xfrm>
            <a:off x="8107606" y="5974677"/>
            <a:ext cx="498855" cy="169277"/>
          </a:xfrm>
          <a:prstGeom prst="rect">
            <a:avLst/>
          </a:prstGeom>
          <a:solidFill>
            <a:schemeClr val="bg1"/>
          </a:solidFill>
        </p:spPr>
        <p:txBody>
          <a:bodyPr wrap="none" rtlCol="0">
            <a:spAutoFit/>
          </a:bodyPr>
          <a:lstStyle/>
          <a:p>
            <a:r>
              <a:rPr lang="pt-BR" sz="500" b="1" dirty="0" smtClean="0">
                <a:solidFill>
                  <a:schemeClr val="tx1">
                    <a:lumMod val="75000"/>
                    <a:lumOff val="25000"/>
                  </a:schemeClr>
                </a:solidFill>
              </a:rPr>
              <a:t>Composto</a:t>
            </a:r>
            <a:endParaRPr lang="pt-BR" sz="500" b="1" dirty="0">
              <a:solidFill>
                <a:schemeClr val="tx1">
                  <a:lumMod val="75000"/>
                  <a:lumOff val="25000"/>
                </a:schemeClr>
              </a:solidFill>
            </a:endParaRPr>
          </a:p>
        </p:txBody>
      </p:sp>
      <p:sp>
        <p:nvSpPr>
          <p:cNvPr id="98" name="CaixaDeTexto 97"/>
          <p:cNvSpPr txBox="1"/>
          <p:nvPr/>
        </p:nvSpPr>
        <p:spPr>
          <a:xfrm>
            <a:off x="7051798" y="5983444"/>
            <a:ext cx="453970" cy="246221"/>
          </a:xfrm>
          <a:prstGeom prst="rect">
            <a:avLst/>
          </a:prstGeom>
          <a:solidFill>
            <a:schemeClr val="bg1"/>
          </a:solidFill>
        </p:spPr>
        <p:txBody>
          <a:bodyPr wrap="none" rtlCol="0">
            <a:spAutoFit/>
          </a:bodyPr>
          <a:lstStyle/>
          <a:p>
            <a:r>
              <a:rPr lang="pt-BR" sz="500" b="1" dirty="0" smtClean="0">
                <a:solidFill>
                  <a:srgbClr val="4ABE98"/>
                </a:solidFill>
              </a:rPr>
              <a:t>Recarga </a:t>
            </a:r>
          </a:p>
          <a:p>
            <a:r>
              <a:rPr lang="pt-BR" sz="500" b="1" dirty="0" smtClean="0">
                <a:solidFill>
                  <a:srgbClr val="4ABE98"/>
                </a:solidFill>
              </a:rPr>
              <a:t>Retornar</a:t>
            </a:r>
            <a:endParaRPr lang="pt-BR" sz="500" b="1" dirty="0">
              <a:solidFill>
                <a:srgbClr val="4ABE98"/>
              </a:solidFill>
            </a:endParaRPr>
          </a:p>
        </p:txBody>
      </p:sp>
      <p:sp>
        <p:nvSpPr>
          <p:cNvPr id="99" name="CaixaDeTexto 98"/>
          <p:cNvSpPr txBox="1"/>
          <p:nvPr/>
        </p:nvSpPr>
        <p:spPr>
          <a:xfrm>
            <a:off x="7549617" y="5960441"/>
            <a:ext cx="574196" cy="323165"/>
          </a:xfrm>
          <a:prstGeom prst="rect">
            <a:avLst/>
          </a:prstGeom>
          <a:solidFill>
            <a:schemeClr val="bg1"/>
          </a:solidFill>
        </p:spPr>
        <p:txBody>
          <a:bodyPr wrap="none" rtlCol="0">
            <a:spAutoFit/>
          </a:bodyPr>
          <a:lstStyle/>
          <a:p>
            <a:r>
              <a:rPr lang="pt-BR" sz="500" b="1" dirty="0" smtClean="0">
                <a:solidFill>
                  <a:srgbClr val="008D8A"/>
                </a:solidFill>
              </a:rPr>
              <a:t>Reparar </a:t>
            </a:r>
          </a:p>
          <a:p>
            <a:r>
              <a:rPr lang="pt-BR" sz="500" b="1" dirty="0" smtClean="0">
                <a:solidFill>
                  <a:srgbClr val="008D8A"/>
                </a:solidFill>
              </a:rPr>
              <a:t>Reaproveitar</a:t>
            </a:r>
          </a:p>
          <a:p>
            <a:r>
              <a:rPr lang="pt-BR" sz="500" b="1" dirty="0" smtClean="0">
                <a:solidFill>
                  <a:srgbClr val="008D8A"/>
                </a:solidFill>
              </a:rPr>
              <a:t>Reutilizar</a:t>
            </a:r>
            <a:endParaRPr lang="pt-BR" sz="500" b="1" dirty="0">
              <a:solidFill>
                <a:srgbClr val="008D8A"/>
              </a:solidFill>
            </a:endParaRPr>
          </a:p>
        </p:txBody>
      </p:sp>
      <p:grpSp>
        <p:nvGrpSpPr>
          <p:cNvPr id="100" name="Group 1">
            <a:extLst>
              <a:ext uri="{FF2B5EF4-FFF2-40B4-BE49-F238E27FC236}">
                <a16:creationId xmlns:a16="http://schemas.microsoft.com/office/drawing/2014/main" xmlns="" id="{A954F9F8-B533-CE4C-A787-F714FC37478A}"/>
              </a:ext>
            </a:extLst>
          </p:cNvPr>
          <p:cNvGrpSpPr/>
          <p:nvPr/>
        </p:nvGrpSpPr>
        <p:grpSpPr>
          <a:xfrm>
            <a:off x="6351490" y="4542227"/>
            <a:ext cx="1854585" cy="222850"/>
            <a:chOff x="1348217" y="463109"/>
            <a:chExt cx="9495565" cy="915193"/>
          </a:xfrm>
        </p:grpSpPr>
        <p:sp>
          <p:nvSpPr>
            <p:cNvPr id="101"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050" b="0" i="0" u="none" strike="noStrike" cap="none" dirty="0">
                <a:solidFill>
                  <a:schemeClr val="lt1"/>
                </a:solidFill>
                <a:latin typeface="Calibri"/>
                <a:ea typeface="Calibri"/>
                <a:cs typeface="Calibri"/>
                <a:sym typeface="Calibri"/>
              </a:endParaRPr>
            </a:p>
          </p:txBody>
        </p:sp>
        <p:sp>
          <p:nvSpPr>
            <p:cNvPr id="102"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050" b="0" i="0" u="none" strike="noStrike" cap="none" dirty="0">
                <a:solidFill>
                  <a:schemeClr val="lt1"/>
                </a:solidFill>
                <a:latin typeface="Calibri"/>
                <a:ea typeface="Calibri"/>
                <a:cs typeface="Calibri"/>
                <a:sym typeface="Calibri"/>
              </a:endParaRPr>
            </a:p>
          </p:txBody>
        </p:sp>
      </p:grpSp>
      <p:sp>
        <p:nvSpPr>
          <p:cNvPr id="103" name="Google Shape;205;p10"/>
          <p:cNvSpPr txBox="1"/>
          <p:nvPr/>
        </p:nvSpPr>
        <p:spPr>
          <a:xfrm>
            <a:off x="6412841" y="4574815"/>
            <a:ext cx="1715110" cy="123111"/>
          </a:xfrm>
          <a:prstGeom prst="rect">
            <a:avLst/>
          </a:prstGeom>
          <a:noFill/>
          <a:ln>
            <a:noFill/>
          </a:ln>
        </p:spPr>
        <p:txBody>
          <a:bodyPr spcFirstLastPara="1" wrap="square" lIns="0" tIns="0" rIns="0" bIns="0" anchor="t" anchorCtr="0">
            <a:spAutoFit/>
          </a:bodyPr>
          <a:lstStyle/>
          <a:p>
            <a:pPr lvl="0" algn="ctr"/>
            <a:r>
              <a:rPr lang="pt-BR" sz="800" b="1" dirty="0" smtClean="0">
                <a:solidFill>
                  <a:schemeClr val="lt1"/>
                </a:solidFill>
                <a:latin typeface="Calibri"/>
                <a:ea typeface="Calibri"/>
                <a:cs typeface="Calibri"/>
                <a:sym typeface="Calibri"/>
              </a:rPr>
              <a:t>Mapeamento do Ciclo de Vida</a:t>
            </a:r>
            <a:endParaRPr lang="pt-BR" sz="100" dirty="0"/>
          </a:p>
        </p:txBody>
      </p:sp>
    </p:spTree>
    <p:extLst>
      <p:ext uri="{BB962C8B-B14F-4D97-AF65-F5344CB8AC3E}">
        <p14:creationId xmlns:p14="http://schemas.microsoft.com/office/powerpoint/2010/main" val="17157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74603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7277417" cy="424691"/>
          </a:xfrm>
          <a:prstGeom prst="rect">
            <a:avLst/>
          </a:prstGeom>
          <a:noFill/>
          <a:ln>
            <a:noFill/>
          </a:ln>
        </p:spPr>
        <p:txBody>
          <a:bodyPr spcFirstLastPara="1" wrap="square" lIns="91425" tIns="45700" rIns="91425" bIns="45700" anchor="t" anchorCtr="0">
            <a:spAutoFit/>
          </a:bodyPr>
          <a:lstStyle/>
          <a:p>
            <a:pPr lvl="0" algn="just">
              <a:lnSpc>
                <a:spcPct val="120000"/>
              </a:lnSpc>
            </a:pPr>
            <a:r>
              <a:rPr lang="pt-BR" sz="1800" b="1" dirty="0" smtClean="0">
                <a:solidFill>
                  <a:schemeClr val="lt1"/>
                </a:solidFill>
                <a:latin typeface="Calibri"/>
                <a:ea typeface="Calibri"/>
                <a:cs typeface="Calibri"/>
                <a:sym typeface="Calibri"/>
              </a:rPr>
              <a:t>Principais Resultados de Aprendizagem  e Alinhamento Curricular</a:t>
            </a:r>
            <a:r>
              <a:rPr lang="pt-BR" sz="1800" b="1" i="0" u="none" strike="noStrike" cap="none" dirty="0" smtClean="0">
                <a:solidFill>
                  <a:schemeClr val="lt1"/>
                </a:solidFill>
                <a:latin typeface="Calibri"/>
                <a:ea typeface="Calibri"/>
                <a:cs typeface="Calibri"/>
                <a:sym typeface="Calibri"/>
              </a:rPr>
              <a:t>:</a:t>
            </a:r>
            <a:endParaRPr lang="pt-B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456017"/>
          </a:xfrm>
          <a:prstGeom prst="rect">
            <a:avLst/>
          </a:prstGeom>
          <a:noFill/>
          <a:ln>
            <a:noFill/>
          </a:ln>
        </p:spPr>
        <p:txBody>
          <a:bodyPr spcFirstLastPara="1" wrap="square" lIns="91425" tIns="45700" rIns="91425" bIns="45700" anchor="t" anchorCtr="0">
            <a:spAutoFit/>
          </a:bodyPr>
          <a:lstStyle/>
          <a:p>
            <a:pPr marL="171450" lvl="0" indent="-171450" algn="just">
              <a:lnSpc>
                <a:spcPct val="120000"/>
              </a:lnSpc>
              <a:buClr>
                <a:srgbClr val="3AC69D"/>
              </a:buClr>
              <a:buSzPts val="2400"/>
              <a:buFont typeface="Arial"/>
              <a:buChar char="•"/>
            </a:pPr>
            <a:r>
              <a:rPr lang="pt-BR" sz="1600" b="1" dirty="0" smtClean="0">
                <a:solidFill>
                  <a:srgbClr val="262626"/>
                </a:solidFill>
                <a:latin typeface="Calibri"/>
                <a:ea typeface="Calibri"/>
                <a:cs typeface="Calibri"/>
                <a:sym typeface="Calibri"/>
              </a:rPr>
              <a:t>Ciência - Terra e Atividade Humana</a:t>
            </a:r>
            <a:r>
              <a:rPr lang="pt-BR" sz="1600" b="1" i="0" u="none" strike="noStrike" cap="none" dirty="0" smtClean="0">
                <a:solidFill>
                  <a:srgbClr val="262626"/>
                </a:solidFill>
                <a:latin typeface="Calibri"/>
                <a:ea typeface="Calibri"/>
                <a:cs typeface="Calibri"/>
                <a:sym typeface="Calibri"/>
              </a:rPr>
              <a:t>: </a:t>
            </a:r>
            <a:r>
              <a:rPr lang="pt-BR" sz="1600" dirty="0" smtClean="0">
                <a:solidFill>
                  <a:srgbClr val="262626"/>
                </a:solidFill>
                <a:latin typeface="Calibri"/>
                <a:ea typeface="Calibri"/>
                <a:cs typeface="Calibri"/>
                <a:sym typeface="Calibri"/>
              </a:rPr>
              <a:t>Comunicar soluções que reduzam o impacto dos seres humanos na terra, água, ar e / ou outros seres vivos no ambiente local. As coisas que as pessoas fazem podem afetar o mundo ao seu redor. Mas eles podem fazer escolhas que reduzam seus impactos na terra, água, ar e outros seres vivos</a:t>
            </a:r>
            <a:r>
              <a:rPr lang="pt-BR" sz="1600" b="0" i="0" u="none" strike="noStrike" cap="none" dirty="0" smtClean="0">
                <a:solidFill>
                  <a:srgbClr val="262626"/>
                </a:solidFill>
                <a:latin typeface="Calibri"/>
                <a:ea typeface="Calibri"/>
                <a:cs typeface="Calibri"/>
                <a:sym typeface="Calibri"/>
              </a:rPr>
              <a:t>.</a:t>
            </a:r>
            <a:endParaRPr lang="pt-BR" dirty="0" smtClean="0"/>
          </a:p>
          <a:p>
            <a:pPr marL="171450" lvl="0" indent="-171450" algn="just">
              <a:lnSpc>
                <a:spcPct val="120000"/>
              </a:lnSpc>
              <a:buClr>
                <a:srgbClr val="3AC69D"/>
              </a:buClr>
              <a:buSzPts val="2400"/>
              <a:buFont typeface="Arial"/>
              <a:buChar char="•"/>
            </a:pPr>
            <a:r>
              <a:rPr lang="pt-BR" sz="1600" b="1" dirty="0" smtClean="0">
                <a:solidFill>
                  <a:srgbClr val="262626"/>
                </a:solidFill>
                <a:latin typeface="Calibri"/>
                <a:ea typeface="Calibri"/>
                <a:cs typeface="Calibri"/>
                <a:sym typeface="Calibri"/>
              </a:rPr>
              <a:t>Artes da Língua Inglesa e Alfabetização</a:t>
            </a:r>
            <a:r>
              <a:rPr lang="pt-BR" sz="1600" b="1" i="0" u="none" strike="noStrike" cap="none" dirty="0" smtClean="0">
                <a:solidFill>
                  <a:srgbClr val="262626"/>
                </a:solidFill>
                <a:latin typeface="Calibri"/>
                <a:ea typeface="Calibri"/>
                <a:cs typeface="Calibri"/>
                <a:sym typeface="Calibri"/>
              </a:rPr>
              <a:t>: </a:t>
            </a:r>
            <a:r>
              <a:rPr lang="pt-BR" sz="1600" dirty="0" smtClean="0">
                <a:solidFill>
                  <a:srgbClr val="262626"/>
                </a:solidFill>
                <a:latin typeface="Calibri"/>
                <a:ea typeface="Calibri"/>
                <a:cs typeface="Calibri"/>
                <a:sym typeface="Calibri"/>
              </a:rPr>
              <a:t>Participe de conversas colaborativas com diversos parceiros sobre tópicos e textos. Seguir regras acordadas para as discussões. Use palavras e frases adquiridas através de conversas, lendo e sendo lido e respondendo a textos. Participar de discussões colaborativas em grupos com diversos parceiros sobre temas e questões, expressando ideias com clareza</a:t>
            </a:r>
          </a:p>
          <a:p>
            <a:pPr marL="171450" lvl="0" indent="-171450" algn="just">
              <a:lnSpc>
                <a:spcPct val="120000"/>
              </a:lnSpc>
              <a:buClr>
                <a:srgbClr val="3AC69D"/>
              </a:buClr>
              <a:buSzPts val="2400"/>
              <a:buFont typeface="Arial"/>
              <a:buChar char="•"/>
            </a:pPr>
            <a:r>
              <a:rPr lang="pt-BR" sz="1600" b="1" dirty="0" smtClean="0">
                <a:solidFill>
                  <a:srgbClr val="262626"/>
                </a:solidFill>
                <a:latin typeface="Calibri"/>
                <a:cs typeface="Calibri"/>
                <a:sym typeface="Calibri"/>
              </a:rPr>
              <a:t>Estudos Sociais - Pessoas, Lugares e Ambientes: </a:t>
            </a:r>
            <a:r>
              <a:rPr lang="pt-BR" sz="1600" dirty="0" smtClean="0">
                <a:solidFill>
                  <a:srgbClr val="262626"/>
                </a:solidFill>
                <a:latin typeface="Calibri"/>
                <a:cs typeface="Calibri"/>
                <a:sym typeface="Calibri"/>
              </a:rPr>
              <a:t>O estudo de pessoas, lugares e ambientes nos permite compreender o relação entre as populações humanas e o mundo físico. </a:t>
            </a:r>
            <a:endParaRPr lang="pt-B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2"/>
            <a:ext cx="3429516"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506504" y="4715711"/>
            <a:ext cx="3246630" cy="424691"/>
          </a:xfrm>
          <a:prstGeom prst="rect">
            <a:avLst/>
          </a:prstGeom>
          <a:noFill/>
          <a:ln>
            <a:noFill/>
          </a:ln>
        </p:spPr>
        <p:txBody>
          <a:bodyPr spcFirstLastPara="1" wrap="square" lIns="91425" tIns="45700" rIns="91425" bIns="45700" anchor="t" anchorCtr="0">
            <a:spAutoFit/>
          </a:bodyPr>
          <a:lstStyle/>
          <a:p>
            <a:pPr lvl="0" algn="just">
              <a:lnSpc>
                <a:spcPct val="120000"/>
              </a:lnSpc>
            </a:pPr>
            <a:r>
              <a:rPr lang="pt-BR" sz="1800" b="1" dirty="0" smtClean="0">
                <a:solidFill>
                  <a:schemeClr val="lt1"/>
                </a:solidFill>
                <a:latin typeface="Calibri"/>
                <a:ea typeface="Calibri"/>
                <a:cs typeface="Calibri"/>
                <a:sym typeface="Calibri"/>
              </a:rPr>
              <a:t>Alinhamento dos ODS</a:t>
            </a:r>
            <a:endParaRPr lang="pt-BR" sz="1800" b="1"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006221" y="185126"/>
            <a:ext cx="8420669"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2006221" y="185126"/>
            <a:ext cx="842066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21" name="Google Shape;121;p3"/>
          <p:cNvSpPr txBox="1"/>
          <p:nvPr/>
        </p:nvSpPr>
        <p:spPr>
          <a:xfrm>
            <a:off x="2006220" y="294106"/>
            <a:ext cx="8420669" cy="584735"/>
          </a:xfrm>
          <a:prstGeom prst="rect">
            <a:avLst/>
          </a:prstGeom>
          <a:noFill/>
          <a:ln>
            <a:noFill/>
          </a:ln>
        </p:spPr>
        <p:txBody>
          <a:bodyPr spcFirstLastPara="1" wrap="square" lIns="91425" tIns="45700" rIns="91425" bIns="45700" anchor="t" anchorCtr="0">
            <a:spAutoFit/>
          </a:bodyPr>
          <a:lstStyle/>
          <a:p>
            <a:pPr lvl="0" algn="ctr"/>
            <a:r>
              <a:rPr lang="pt-BR" sz="3200" b="1" dirty="0" smtClean="0">
                <a:solidFill>
                  <a:schemeClr val="lt1"/>
                </a:solidFill>
                <a:latin typeface="Calibri"/>
                <a:ea typeface="Calibri"/>
                <a:cs typeface="Calibri"/>
                <a:sym typeface="Calibri"/>
              </a:rPr>
              <a:t>Preparação da Aula e Alinhamento Curricular</a:t>
            </a:r>
            <a:endParaRPr lang="pt-BR" dirty="0"/>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r>
              <a:rPr lang="pt-BR" b="1" dirty="0" smtClean="0">
                <a:solidFill>
                  <a:schemeClr val="lt1"/>
                </a:solidFill>
                <a:latin typeface="Calibri"/>
                <a:ea typeface="Calibri"/>
                <a:cs typeface="Calibri"/>
                <a:sym typeface="Calibri"/>
              </a:rPr>
              <a:t>Tempo de preparação: </a:t>
            </a:r>
            <a:r>
              <a:rPr lang="pt-BR" sz="1400" b="1" i="0" u="none" strike="noStrike" cap="none" dirty="0" smtClean="0">
                <a:solidFill>
                  <a:schemeClr val="lt1"/>
                </a:solidFill>
                <a:latin typeface="Calibri"/>
                <a:ea typeface="Calibri"/>
                <a:cs typeface="Calibri"/>
                <a:sym typeface="Calibri"/>
              </a:rPr>
              <a:t>10 – 15 minutos</a:t>
            </a:r>
            <a:endParaRPr lang="pt-BR" dirty="0"/>
          </a:p>
        </p:txBody>
      </p:sp>
      <p:pic>
        <p:nvPicPr>
          <p:cNvPr id="3" name="Picture 2" descr="Logo&#10;&#10;Description automatically generated with low confidence">
            <a:extLst>
              <a:ext uri="{FF2B5EF4-FFF2-40B4-BE49-F238E27FC236}">
                <a16:creationId xmlns:a16="http://schemas.microsoft.com/office/drawing/2014/main" xmlns=""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grpSp>
        <p:nvGrpSpPr>
          <p:cNvPr id="15" name="Group 14">
            <a:extLst>
              <a:ext uri="{FF2B5EF4-FFF2-40B4-BE49-F238E27FC236}">
                <a16:creationId xmlns:a16="http://schemas.microsoft.com/office/drawing/2014/main" xmlns="" id="{362A840F-E54C-8452-04C0-D084E4C254D4}"/>
              </a:ext>
            </a:extLst>
          </p:cNvPr>
          <p:cNvGrpSpPr/>
          <p:nvPr/>
        </p:nvGrpSpPr>
        <p:grpSpPr>
          <a:xfrm>
            <a:off x="4510164" y="5078230"/>
            <a:ext cx="6547513" cy="1338812"/>
            <a:chOff x="4790164" y="5101971"/>
            <a:chExt cx="6979920" cy="1490877"/>
          </a:xfrm>
        </p:grpSpPr>
        <p:sp>
          <p:nvSpPr>
            <p:cNvPr id="16" name="Rounded Rectangle 15">
              <a:extLst>
                <a:ext uri="{FF2B5EF4-FFF2-40B4-BE49-F238E27FC236}">
                  <a16:creationId xmlns:a16="http://schemas.microsoft.com/office/drawing/2014/main" xmlns="" id="{68315B98-4F86-9F2F-1092-A1D7F26CD77F}"/>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17" name="Rounded Rectangle 16">
              <a:extLst>
                <a:ext uri="{FF2B5EF4-FFF2-40B4-BE49-F238E27FC236}">
                  <a16:creationId xmlns:a16="http://schemas.microsoft.com/office/drawing/2014/main" xmlns="" id="{6E82D6AA-50B7-7BAE-F83F-F60CAFB225D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 </a:t>
              </a:r>
            </a:p>
            <a:p>
              <a:pPr algn="ctr"/>
              <a:endParaRPr lang="pt-BR" dirty="0"/>
            </a:p>
          </p:txBody>
        </p:sp>
        <p:sp>
          <p:nvSpPr>
            <p:cNvPr id="18" name="TextBox 17">
              <a:extLst>
                <a:ext uri="{FF2B5EF4-FFF2-40B4-BE49-F238E27FC236}">
                  <a16:creationId xmlns:a16="http://schemas.microsoft.com/office/drawing/2014/main" xmlns="" id="{DA4785FE-B0B1-F7FA-C6F3-CFEA6DDA6B95}"/>
                </a:ext>
              </a:extLst>
            </p:cNvPr>
            <p:cNvSpPr txBox="1"/>
            <p:nvPr/>
          </p:nvSpPr>
          <p:spPr>
            <a:xfrm>
              <a:off x="6956554" y="5101971"/>
              <a:ext cx="4280197" cy="342735"/>
            </a:xfrm>
            <a:prstGeom prst="rect">
              <a:avLst/>
            </a:prstGeom>
            <a:noFill/>
          </p:spPr>
          <p:txBody>
            <a:bodyPr wrap="square" rtlCol="0">
              <a:spAutoFit/>
            </a:bodyPr>
            <a:lstStyle/>
            <a:p>
              <a:r>
                <a:rPr lang="pt-BR" b="1" dirty="0" smtClean="0">
                  <a:solidFill>
                    <a:schemeClr val="bg1"/>
                  </a:solidFill>
                </a:rPr>
                <a:t>Aula flexível e adaptativa</a:t>
              </a:r>
              <a:endParaRPr lang="pt-BR" b="1" dirty="0">
                <a:solidFill>
                  <a:schemeClr val="bg1"/>
                </a:solidFill>
              </a:endParaRPr>
            </a:p>
          </p:txBody>
        </p:sp>
      </p:grpSp>
      <p:sp>
        <p:nvSpPr>
          <p:cNvPr id="2" name="Slide Number Placeholder 1">
            <a:extLst>
              <a:ext uri="{FF2B5EF4-FFF2-40B4-BE49-F238E27FC236}">
                <a16:creationId xmlns:a16="http://schemas.microsoft.com/office/drawing/2014/main" xmlns=""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a:t>
            </a:fld>
            <a:endParaRPr lang="pt-BR" dirty="0"/>
          </a:p>
        </p:txBody>
      </p:sp>
      <p:pic>
        <p:nvPicPr>
          <p:cNvPr id="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790" y="543266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851" y="5410257"/>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7628" y="5408781"/>
            <a:ext cx="676273" cy="41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ixaDeTexto 1"/>
          <p:cNvSpPr txBox="1"/>
          <p:nvPr/>
        </p:nvSpPr>
        <p:spPr>
          <a:xfrm>
            <a:off x="3077104" y="5416322"/>
            <a:ext cx="702018" cy="307777"/>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VIDA DEBAIXO D'ÁGUA</a:t>
            </a:r>
            <a:endParaRPr lang="pt-BR" sz="700" dirty="0">
              <a:solidFill>
                <a:schemeClr val="bg1"/>
              </a:solidFill>
            </a:endParaRPr>
          </a:p>
        </p:txBody>
      </p:sp>
      <p:sp>
        <p:nvSpPr>
          <p:cNvPr id="21" name="CaixaDeTexto 1"/>
          <p:cNvSpPr txBox="1"/>
          <p:nvPr/>
        </p:nvSpPr>
        <p:spPr>
          <a:xfrm>
            <a:off x="1906522" y="5393102"/>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22" name="CaixaDeTexto 1"/>
          <p:cNvSpPr txBox="1"/>
          <p:nvPr/>
        </p:nvSpPr>
        <p:spPr>
          <a:xfrm>
            <a:off x="750562" y="5393102"/>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29" name="Google Shape;12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30" name="Google Shape;13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lvl="0" algn="ctr"/>
            <a:r>
              <a:rPr lang="pt-BR" sz="3200" b="1" dirty="0" smtClean="0">
                <a:solidFill>
                  <a:schemeClr val="lt1"/>
                </a:solidFill>
                <a:latin typeface="Calibri"/>
                <a:ea typeface="Calibri"/>
                <a:cs typeface="Calibri"/>
                <a:sym typeface="Calibri"/>
              </a:rPr>
              <a:t>A Aula</a:t>
            </a:r>
            <a:endParaRPr lang="pt-BR" dirty="0"/>
          </a:p>
        </p:txBody>
      </p:sp>
      <p:sp>
        <p:nvSpPr>
          <p:cNvPr id="131" name="Google Shape;13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32" name="Google Shape;13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33" name="Google Shape;133;p4"/>
          <p:cNvSpPr/>
          <p:nvPr/>
        </p:nvSpPr>
        <p:spPr>
          <a:xfrm>
            <a:off x="404919" y="1429076"/>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chemeClr val="lt1"/>
                </a:solidFill>
                <a:latin typeface="Calibri"/>
                <a:ea typeface="Calibri"/>
                <a:cs typeface="Calibri"/>
                <a:sym typeface="Calibri"/>
              </a:rPr>
              <a:t>1</a:t>
            </a:r>
            <a:endParaRPr lang="pt-BR" dirty="0"/>
          </a:p>
        </p:txBody>
      </p:sp>
      <p:sp>
        <p:nvSpPr>
          <p:cNvPr id="138" name="Google Shape;138;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r>
              <a:rPr lang="pt-BR" b="1" dirty="0" smtClean="0">
                <a:solidFill>
                  <a:schemeClr val="lt1"/>
                </a:solidFill>
                <a:latin typeface="Calibri"/>
                <a:ea typeface="Calibri"/>
                <a:cs typeface="Calibri"/>
                <a:sym typeface="Calibri"/>
              </a:rPr>
              <a:t> Duração da aula: </a:t>
            </a:r>
            <a:r>
              <a:rPr lang="pt-BR" sz="1400" b="1" i="0" u="none" strike="noStrike" cap="none" dirty="0" smtClean="0">
                <a:solidFill>
                  <a:schemeClr val="lt1"/>
                </a:solidFill>
                <a:latin typeface="Calibri"/>
                <a:ea typeface="Calibri"/>
                <a:cs typeface="Calibri"/>
                <a:sym typeface="Calibri"/>
              </a:rPr>
              <a:t>45 - 60 minutos</a:t>
            </a:r>
            <a:endParaRPr lang="pt-BR" dirty="0"/>
          </a:p>
        </p:txBody>
      </p:sp>
      <p:grpSp>
        <p:nvGrpSpPr>
          <p:cNvPr id="5" name="Group 4">
            <a:extLst>
              <a:ext uri="{FF2B5EF4-FFF2-40B4-BE49-F238E27FC236}">
                <a16:creationId xmlns:a16="http://schemas.microsoft.com/office/drawing/2014/main" xmlns="" id="{46027563-BB0D-A04B-917D-90EBFC270838}"/>
              </a:ext>
            </a:extLst>
          </p:cNvPr>
          <p:cNvGrpSpPr/>
          <p:nvPr/>
        </p:nvGrpSpPr>
        <p:grpSpPr>
          <a:xfrm>
            <a:off x="355740" y="2278916"/>
            <a:ext cx="443210" cy="424691"/>
            <a:chOff x="360335" y="2612435"/>
            <a:chExt cx="443210" cy="424691"/>
          </a:xfrm>
        </p:grpSpPr>
        <p:sp>
          <p:nvSpPr>
            <p:cNvPr id="139" name="Google Shape;139;p4"/>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40" name="Google Shape;140;p4"/>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41" name="Google Shape;141;p4"/>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chemeClr val="lt1"/>
                  </a:solidFill>
                  <a:latin typeface="Calibri"/>
                  <a:ea typeface="Calibri"/>
                  <a:cs typeface="Calibri"/>
                  <a:sym typeface="Calibri"/>
                </a:rPr>
                <a:t>2</a:t>
              </a:r>
              <a:endParaRPr lang="pt-BR" dirty="0"/>
            </a:p>
          </p:txBody>
        </p:sp>
      </p:grpSp>
      <p:sp>
        <p:nvSpPr>
          <p:cNvPr id="2" name="TextBox 1">
            <a:extLst>
              <a:ext uri="{FF2B5EF4-FFF2-40B4-BE49-F238E27FC236}">
                <a16:creationId xmlns:a16="http://schemas.microsoft.com/office/drawing/2014/main" xmlns="" id="{07726446-1A6F-1E43-A17D-5F9762BE5A1D}"/>
              </a:ext>
            </a:extLst>
          </p:cNvPr>
          <p:cNvSpPr txBox="1"/>
          <p:nvPr/>
        </p:nvSpPr>
        <p:spPr>
          <a:xfrm>
            <a:off x="991705" y="1449128"/>
            <a:ext cx="10667785" cy="861774"/>
          </a:xfrm>
          <a:prstGeom prst="rect">
            <a:avLst/>
          </a:prstGeom>
          <a:noFill/>
        </p:spPr>
        <p:txBody>
          <a:bodyPr wrap="square" rtlCol="0">
            <a:spAutoFit/>
          </a:bodyPr>
          <a:lstStyle/>
          <a:p>
            <a:r>
              <a:rPr lang="pt-BR" sz="1800" b="1" dirty="0" smtClean="0">
                <a:solidFill>
                  <a:schemeClr val="dk1"/>
                </a:solidFill>
                <a:latin typeface="Calibri"/>
                <a:ea typeface="Calibri"/>
                <a:cs typeface="Calibri"/>
                <a:sym typeface="Calibri"/>
              </a:rPr>
              <a:t>Organize-se em grupos de 3-5  </a:t>
            </a:r>
            <a:r>
              <a:rPr lang="pt-BR" sz="1800" dirty="0" smtClean="0">
                <a:solidFill>
                  <a:schemeClr val="dk1"/>
                </a:solidFill>
                <a:latin typeface="Calibri"/>
                <a:ea typeface="Calibri"/>
                <a:cs typeface="Calibri"/>
                <a:sym typeface="Calibri"/>
              </a:rPr>
              <a:t>e escolher uma carta de produto do baralho ou usar qualquer produto que o grupo conheça um pouco.</a:t>
            </a:r>
            <a:endParaRPr lang="pt-BR" sz="1800" dirty="0" smtClean="0"/>
          </a:p>
          <a:p>
            <a:endParaRPr lang="pt-BR" dirty="0"/>
          </a:p>
        </p:txBody>
      </p:sp>
      <p:sp>
        <p:nvSpPr>
          <p:cNvPr id="24" name="TextBox 23">
            <a:extLst>
              <a:ext uri="{FF2B5EF4-FFF2-40B4-BE49-F238E27FC236}">
                <a16:creationId xmlns:a16="http://schemas.microsoft.com/office/drawing/2014/main" xmlns="" id="{71EC5C77-E450-734D-B941-139C256B60E4}"/>
              </a:ext>
            </a:extLst>
          </p:cNvPr>
          <p:cNvSpPr txBox="1"/>
          <p:nvPr/>
        </p:nvSpPr>
        <p:spPr>
          <a:xfrm>
            <a:off x="991705" y="3068945"/>
            <a:ext cx="10721422" cy="1138773"/>
          </a:xfrm>
          <a:prstGeom prst="rect">
            <a:avLst/>
          </a:prstGeom>
          <a:noFill/>
        </p:spPr>
        <p:txBody>
          <a:bodyPr wrap="square" rtlCol="0">
            <a:spAutoFit/>
          </a:bodyPr>
          <a:lstStyle/>
          <a:p>
            <a:pPr lvl="0"/>
            <a:r>
              <a:rPr lang="pt-BR" sz="1800" dirty="0" smtClean="0">
                <a:solidFill>
                  <a:schemeClr val="dk1"/>
                </a:solidFill>
                <a:latin typeface="Calibri"/>
                <a:ea typeface="Calibri"/>
                <a:cs typeface="Calibri"/>
                <a:sym typeface="Calibri"/>
              </a:rPr>
              <a:t>Cada grupo </a:t>
            </a:r>
            <a:r>
              <a:rPr lang="pt-BR" sz="1800" b="1" dirty="0" smtClean="0">
                <a:solidFill>
                  <a:schemeClr val="dk1"/>
                </a:solidFill>
                <a:latin typeface="Calibri"/>
                <a:ea typeface="Calibri"/>
                <a:cs typeface="Calibri"/>
                <a:sym typeface="Calibri"/>
              </a:rPr>
              <a:t>documentará com notas adesivas </a:t>
            </a:r>
            <a:r>
              <a:rPr lang="pt-BR" sz="1800" dirty="0" smtClean="0">
                <a:solidFill>
                  <a:schemeClr val="dk1"/>
                </a:solidFill>
                <a:latin typeface="Calibri"/>
                <a:ea typeface="Calibri"/>
                <a:cs typeface="Calibri"/>
                <a:sym typeface="Calibri"/>
              </a:rPr>
              <a:t>(alguns desenharão imagens, outros escreverão listas) todo o ciclo de vida de o produto, do início ao fim. </a:t>
            </a:r>
            <a:r>
              <a:rPr lang="pt-BR" sz="1800" dirty="0">
                <a:solidFill>
                  <a:schemeClr val="dk1"/>
                </a:solidFill>
                <a:latin typeface="Calibri"/>
                <a:ea typeface="Calibri"/>
                <a:cs typeface="Calibri"/>
                <a:sym typeface="Calibri"/>
              </a:rPr>
              <a:t>Os grupos podem usar o folheto preenchido da garrafa de refrigerante como exemplo. </a:t>
            </a:r>
            <a:r>
              <a:rPr lang="pt-BR" sz="1800" dirty="0" smtClean="0">
                <a:solidFill>
                  <a:schemeClr val="dk1"/>
                </a:solidFill>
                <a:latin typeface="Calibri"/>
                <a:ea typeface="Calibri"/>
                <a:cs typeface="Calibri"/>
                <a:sym typeface="Calibri"/>
              </a:rPr>
              <a:t>Deve </a:t>
            </a:r>
            <a:r>
              <a:rPr lang="pt-BR" sz="1800" dirty="0">
                <a:solidFill>
                  <a:schemeClr val="dk1"/>
                </a:solidFill>
                <a:latin typeface="Calibri"/>
                <a:ea typeface="Calibri"/>
                <a:cs typeface="Calibri"/>
                <a:sym typeface="Calibri"/>
              </a:rPr>
              <a:t>haver um limite de tempo de 20 minutos.</a:t>
            </a:r>
            <a:endParaRPr lang="pt-BR" sz="1800" dirty="0" smtClean="0"/>
          </a:p>
          <a:p>
            <a:endParaRPr lang="pt-BR" dirty="0"/>
          </a:p>
        </p:txBody>
      </p:sp>
      <p:sp>
        <p:nvSpPr>
          <p:cNvPr id="26" name="TextBox 25">
            <a:extLst>
              <a:ext uri="{FF2B5EF4-FFF2-40B4-BE49-F238E27FC236}">
                <a16:creationId xmlns:a16="http://schemas.microsoft.com/office/drawing/2014/main" xmlns="" id="{73BDC532-E581-4647-A507-6CF80A673744}"/>
              </a:ext>
            </a:extLst>
          </p:cNvPr>
          <p:cNvSpPr txBox="1"/>
          <p:nvPr/>
        </p:nvSpPr>
        <p:spPr>
          <a:xfrm>
            <a:off x="1017010" y="2207171"/>
            <a:ext cx="10744533" cy="646331"/>
          </a:xfrm>
          <a:prstGeom prst="rect">
            <a:avLst/>
          </a:prstGeom>
          <a:noFill/>
        </p:spPr>
        <p:txBody>
          <a:bodyPr wrap="square">
            <a:spAutoFit/>
          </a:bodyPr>
          <a:lstStyle/>
          <a:p>
            <a:r>
              <a:rPr lang="pt-PT" sz="1800" dirty="0">
                <a:latin typeface="Calibri" panose="020F0502020204030204" pitchFamily="34" charset="0"/>
                <a:cs typeface="Calibri" panose="020F0502020204030204" pitchFamily="34" charset="0"/>
              </a:rPr>
              <a:t>Cada grupo tem uma grande folha de papel ou usa o </a:t>
            </a:r>
            <a:r>
              <a:rPr lang="pt-PT" sz="1800" b="1" dirty="0">
                <a:latin typeface="Calibri" panose="020F0502020204030204" pitchFamily="34" charset="0"/>
                <a:cs typeface="Calibri" panose="020F0502020204030204" pitchFamily="34" charset="0"/>
              </a:rPr>
              <a:t>mapa do ciclo de vida </a:t>
            </a:r>
            <a:r>
              <a:rPr lang="pt-PT" sz="1800" dirty="0">
                <a:latin typeface="Calibri" panose="020F0502020204030204" pitchFamily="34" charset="0"/>
                <a:cs typeface="Calibri" panose="020F0502020204030204" pitchFamily="34" charset="0"/>
              </a:rPr>
              <a:t>fornecido e lista as 5 diferentes etapas do ciclo de vida: 1. Extração de material; 2. Produção; 3. Distribuição; 4. Uso; 5. Descarte</a:t>
            </a:r>
            <a:r>
              <a:rPr lang="pt-BR" sz="1800" b="0" i="0" u="none" strike="noStrike" dirty="0" smtClean="0">
                <a:solidFill>
                  <a:schemeClr val="dk1"/>
                </a:solidFill>
                <a:latin typeface="Calibri" panose="020F0502020204030204" pitchFamily="34" charset="0"/>
                <a:ea typeface="Calibri"/>
                <a:cs typeface="Calibri" panose="020F0502020204030204" pitchFamily="34" charset="0"/>
                <a:sym typeface="Calibri"/>
              </a:rPr>
              <a:t>.</a:t>
            </a:r>
            <a:endParaRPr lang="pt-BR" sz="18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xmlns="" id="{840DA3E0-55C9-674C-949C-7E3FEA021C39}"/>
              </a:ext>
            </a:extLst>
          </p:cNvPr>
          <p:cNvSpPr txBox="1"/>
          <p:nvPr/>
        </p:nvSpPr>
        <p:spPr>
          <a:xfrm>
            <a:off x="938068" y="4288425"/>
            <a:ext cx="10721422" cy="1477328"/>
          </a:xfrm>
          <a:prstGeom prst="rect">
            <a:avLst/>
          </a:prstGeom>
          <a:noFill/>
        </p:spPr>
        <p:txBody>
          <a:bodyPr wrap="square">
            <a:spAutoFit/>
          </a:bodyPr>
          <a:lstStyle/>
          <a:p>
            <a:pPr lvl="0"/>
            <a:r>
              <a:rPr lang="pt-BR" sz="1800" b="1" dirty="0" smtClean="0">
                <a:solidFill>
                  <a:schemeClr val="dk1"/>
                </a:solidFill>
                <a:latin typeface="Calibri"/>
                <a:ea typeface="Calibri"/>
                <a:cs typeface="Calibri"/>
                <a:sym typeface="Calibri"/>
              </a:rPr>
              <a:t>Comece o seu mapa do ciclo de vida</a:t>
            </a:r>
            <a:r>
              <a:rPr lang="pt-BR" sz="1800" b="1" i="0" u="none" strike="noStrike" dirty="0" smtClean="0">
                <a:solidFill>
                  <a:schemeClr val="dk1"/>
                </a:solidFill>
                <a:latin typeface="Calibri"/>
                <a:ea typeface="Calibri"/>
                <a:cs typeface="Calibri"/>
                <a:sym typeface="Calibri"/>
              </a:rPr>
              <a:t> </a:t>
            </a:r>
            <a:r>
              <a:rPr lang="pt-BR" sz="1800" dirty="0" smtClean="0">
                <a:solidFill>
                  <a:schemeClr val="dk1"/>
                </a:solidFill>
                <a:latin typeface="Calibri"/>
                <a:ea typeface="Calibri"/>
                <a:cs typeface="Calibri"/>
                <a:sym typeface="Calibri"/>
              </a:rPr>
              <a:t>com a lista de materiais utilizados para fazer o produto e descobrir como eles são extraídos e processados. Quando os consumidores compram, quantas vezes o usam? Use a Internet para pesquisar isso ou ter os alunos fazem alguns bons palpites. </a:t>
            </a:r>
            <a:r>
              <a:rPr lang="pt-PT" sz="1800" dirty="0">
                <a:latin typeface="Calibri" panose="020F0502020204030204" pitchFamily="34" charset="0"/>
                <a:cs typeface="Calibri" panose="020F0502020204030204" pitchFamily="34" charset="0"/>
              </a:rPr>
              <a:t>Quando chegar ao fim da vida, pense </a:t>
            </a:r>
            <a:r>
              <a:rPr lang="pt-PT" sz="1800" b="1" dirty="0">
                <a:latin typeface="Calibri" panose="020F0502020204030204" pitchFamily="34" charset="0"/>
                <a:cs typeface="Calibri" panose="020F0502020204030204" pitchFamily="34" charset="0"/>
              </a:rPr>
              <a:t>em </a:t>
            </a:r>
            <a:r>
              <a:rPr lang="pt-PT" sz="1800" dirty="0">
                <a:latin typeface="Calibri" panose="020F0502020204030204" pitchFamily="34" charset="0"/>
                <a:cs typeface="Calibri" panose="020F0502020204030204" pitchFamily="34" charset="0"/>
              </a:rPr>
              <a:t>todas as possibilidades, tais como: aterro, deposição de lixo e reciclagem. Pensar criticamente sobre onde o item provavelmente terminará</a:t>
            </a:r>
            <a:r>
              <a:rPr lang="pt-BR" sz="1800" b="0" i="0" u="none" strike="noStrike" dirty="0" smtClean="0">
                <a:solidFill>
                  <a:schemeClr val="dk1"/>
                </a:solidFill>
                <a:latin typeface="Calibri" panose="020F0502020204030204" pitchFamily="34" charset="0"/>
                <a:ea typeface="Calibri"/>
                <a:cs typeface="Calibri" panose="020F0502020204030204" pitchFamily="34" charset="0"/>
                <a:sym typeface="Calibri"/>
              </a:rPr>
              <a:t>. </a:t>
            </a:r>
            <a:endParaRPr lang="pt-BR" sz="18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xmlns="" id="{BED3523E-4F30-4842-955F-8710CA123DB8}"/>
              </a:ext>
            </a:extLst>
          </p:cNvPr>
          <p:cNvGrpSpPr/>
          <p:nvPr/>
        </p:nvGrpSpPr>
        <p:grpSpPr>
          <a:xfrm>
            <a:off x="369224" y="3148807"/>
            <a:ext cx="443210" cy="424691"/>
            <a:chOff x="360335" y="2612435"/>
            <a:chExt cx="443210" cy="424691"/>
          </a:xfrm>
        </p:grpSpPr>
        <p:sp>
          <p:nvSpPr>
            <p:cNvPr id="31" name="Google Shape;139;p4">
              <a:extLst>
                <a:ext uri="{FF2B5EF4-FFF2-40B4-BE49-F238E27FC236}">
                  <a16:creationId xmlns:a16="http://schemas.microsoft.com/office/drawing/2014/main" xmlns="" id="{1BEED7E6-6D6C-5B4F-B107-D09A365B773E}"/>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32" name="Google Shape;140;p4">
              <a:extLst>
                <a:ext uri="{FF2B5EF4-FFF2-40B4-BE49-F238E27FC236}">
                  <a16:creationId xmlns:a16="http://schemas.microsoft.com/office/drawing/2014/main" xmlns="" id="{B1CEE07D-BB08-6147-A038-1189CF35CDE7}"/>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33" name="Google Shape;141;p4">
              <a:extLst>
                <a:ext uri="{FF2B5EF4-FFF2-40B4-BE49-F238E27FC236}">
                  <a16:creationId xmlns:a16="http://schemas.microsoft.com/office/drawing/2014/main" xmlns="" id="{9054C2DE-2025-F544-920D-069F610B1440}"/>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dirty="0" smtClean="0">
                  <a:solidFill>
                    <a:schemeClr val="lt1"/>
                  </a:solidFill>
                  <a:latin typeface="Calibri"/>
                  <a:cs typeface="Calibri"/>
                  <a:sym typeface="Calibri"/>
                </a:rPr>
                <a:t>3</a:t>
              </a:r>
              <a:endParaRPr lang="pt-BR" dirty="0"/>
            </a:p>
          </p:txBody>
        </p:sp>
      </p:grpSp>
      <p:grpSp>
        <p:nvGrpSpPr>
          <p:cNvPr id="34" name="Group 33">
            <a:extLst>
              <a:ext uri="{FF2B5EF4-FFF2-40B4-BE49-F238E27FC236}">
                <a16:creationId xmlns:a16="http://schemas.microsoft.com/office/drawing/2014/main" xmlns="" id="{19A199BF-A336-E24E-8503-1265F10FF019}"/>
              </a:ext>
            </a:extLst>
          </p:cNvPr>
          <p:cNvGrpSpPr/>
          <p:nvPr/>
        </p:nvGrpSpPr>
        <p:grpSpPr>
          <a:xfrm>
            <a:off x="360335" y="4356162"/>
            <a:ext cx="443210" cy="424691"/>
            <a:chOff x="360335" y="2612435"/>
            <a:chExt cx="443210" cy="424691"/>
          </a:xfrm>
        </p:grpSpPr>
        <p:sp>
          <p:nvSpPr>
            <p:cNvPr id="35" name="Google Shape;139;p4">
              <a:extLst>
                <a:ext uri="{FF2B5EF4-FFF2-40B4-BE49-F238E27FC236}">
                  <a16:creationId xmlns:a16="http://schemas.microsoft.com/office/drawing/2014/main" xmlns="" id="{B9CAD8D2-1DCF-194E-B5B1-8203C1BA19C8}"/>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36" name="Google Shape;140;p4">
              <a:extLst>
                <a:ext uri="{FF2B5EF4-FFF2-40B4-BE49-F238E27FC236}">
                  <a16:creationId xmlns:a16="http://schemas.microsoft.com/office/drawing/2014/main" xmlns="" id="{E264F68D-E606-9946-8B09-7492DC01A5EB}"/>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37" name="Google Shape;141;p4">
              <a:extLst>
                <a:ext uri="{FF2B5EF4-FFF2-40B4-BE49-F238E27FC236}">
                  <a16:creationId xmlns:a16="http://schemas.microsoft.com/office/drawing/2014/main" xmlns="" id="{F264B6AC-22C5-2E42-B33C-D219FA0F5CBB}"/>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dirty="0" smtClean="0">
                  <a:solidFill>
                    <a:schemeClr val="lt1"/>
                  </a:solidFill>
                  <a:latin typeface="Calibri"/>
                  <a:cs typeface="Calibri"/>
                  <a:sym typeface="Calibri"/>
                </a:rPr>
                <a:t>4</a:t>
              </a:r>
              <a:endParaRPr lang="pt-BR" dirty="0"/>
            </a:p>
          </p:txBody>
        </p:sp>
      </p:grpSp>
      <p:grpSp>
        <p:nvGrpSpPr>
          <p:cNvPr id="38" name="Group 37">
            <a:extLst>
              <a:ext uri="{FF2B5EF4-FFF2-40B4-BE49-F238E27FC236}">
                <a16:creationId xmlns:a16="http://schemas.microsoft.com/office/drawing/2014/main" xmlns="" id="{A921052C-D1ED-D540-9476-7C858613B7F7}"/>
              </a:ext>
            </a:extLst>
          </p:cNvPr>
          <p:cNvGrpSpPr/>
          <p:nvPr/>
        </p:nvGrpSpPr>
        <p:grpSpPr>
          <a:xfrm>
            <a:off x="353355" y="5752636"/>
            <a:ext cx="443210" cy="424691"/>
            <a:chOff x="360335" y="2612435"/>
            <a:chExt cx="443210" cy="424691"/>
          </a:xfrm>
        </p:grpSpPr>
        <p:sp>
          <p:nvSpPr>
            <p:cNvPr id="39" name="Google Shape;139;p4">
              <a:extLst>
                <a:ext uri="{FF2B5EF4-FFF2-40B4-BE49-F238E27FC236}">
                  <a16:creationId xmlns:a16="http://schemas.microsoft.com/office/drawing/2014/main" xmlns="" id="{0F437E7F-71F0-C348-8725-08AB6AF91B31}"/>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40" name="Google Shape;140;p4">
              <a:extLst>
                <a:ext uri="{FF2B5EF4-FFF2-40B4-BE49-F238E27FC236}">
                  <a16:creationId xmlns:a16="http://schemas.microsoft.com/office/drawing/2014/main" xmlns="" id="{921E8A14-10C5-A544-9AFB-FBDD322045B1}"/>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41" name="Google Shape;141;p4">
              <a:extLst>
                <a:ext uri="{FF2B5EF4-FFF2-40B4-BE49-F238E27FC236}">
                  <a16:creationId xmlns:a16="http://schemas.microsoft.com/office/drawing/2014/main" xmlns="" id="{1A82E390-493D-D344-A121-DCD1B59824DA}"/>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dirty="0" smtClean="0">
                  <a:solidFill>
                    <a:schemeClr val="lt1"/>
                  </a:solidFill>
                  <a:latin typeface="Calibri"/>
                  <a:cs typeface="Calibri"/>
                  <a:sym typeface="Calibri"/>
                </a:rPr>
                <a:t>5</a:t>
              </a:r>
              <a:endParaRPr lang="pt-BR" dirty="0"/>
            </a:p>
          </p:txBody>
        </p:sp>
      </p:grpSp>
      <p:sp>
        <p:nvSpPr>
          <p:cNvPr id="43" name="TextBox 42">
            <a:extLst>
              <a:ext uri="{FF2B5EF4-FFF2-40B4-BE49-F238E27FC236}">
                <a16:creationId xmlns:a16="http://schemas.microsoft.com/office/drawing/2014/main" xmlns="" id="{0A54C10C-C9A4-C345-B029-599D03C0D2C0}"/>
              </a:ext>
            </a:extLst>
          </p:cNvPr>
          <p:cNvSpPr txBox="1"/>
          <p:nvPr/>
        </p:nvSpPr>
        <p:spPr>
          <a:xfrm>
            <a:off x="938068" y="5752636"/>
            <a:ext cx="10502092" cy="923330"/>
          </a:xfrm>
          <a:prstGeom prst="rect">
            <a:avLst/>
          </a:prstGeom>
          <a:noFill/>
        </p:spPr>
        <p:txBody>
          <a:bodyPr wrap="square">
            <a:spAutoFit/>
          </a:bodyPr>
          <a:lstStyle/>
          <a:p>
            <a:r>
              <a:rPr lang="pt-BR" sz="1800" dirty="0" smtClean="0">
                <a:solidFill>
                  <a:schemeClr val="dk1"/>
                </a:solidFill>
                <a:latin typeface="Calibri"/>
                <a:ea typeface="Calibri"/>
                <a:cs typeface="Calibri"/>
                <a:sym typeface="Calibri"/>
              </a:rPr>
              <a:t>Por último, </a:t>
            </a:r>
            <a:r>
              <a:rPr lang="pt-BR" sz="1800" b="1" dirty="0" smtClean="0">
                <a:solidFill>
                  <a:schemeClr val="dk1"/>
                </a:solidFill>
                <a:latin typeface="Calibri"/>
                <a:ea typeface="Calibri"/>
                <a:cs typeface="Calibri"/>
                <a:sym typeface="Calibri"/>
              </a:rPr>
              <a:t>identificar uma ou mais oportunidades circulares</a:t>
            </a:r>
            <a:r>
              <a:rPr lang="pt-BR" sz="1800" b="0" i="0" u="none" strike="noStrike" dirty="0" smtClean="0">
                <a:solidFill>
                  <a:schemeClr val="dk1"/>
                </a:solidFill>
                <a:latin typeface="Calibri"/>
                <a:ea typeface="Calibri"/>
                <a:cs typeface="Calibri"/>
                <a:sym typeface="Calibri"/>
              </a:rPr>
              <a:t> </a:t>
            </a:r>
            <a:r>
              <a:rPr lang="pt-BR" sz="1800" dirty="0" smtClean="0">
                <a:solidFill>
                  <a:schemeClr val="dk1"/>
                </a:solidFill>
                <a:latin typeface="Calibri"/>
                <a:ea typeface="Calibri"/>
                <a:cs typeface="Calibri"/>
                <a:sym typeface="Calibri"/>
              </a:rPr>
              <a:t>para este produto. Este produto poderia ser reutilizado de alguma forma? </a:t>
            </a:r>
            <a:r>
              <a:rPr lang="pt-BR" sz="1800" dirty="0">
                <a:solidFill>
                  <a:schemeClr val="dk1"/>
                </a:solidFill>
                <a:latin typeface="Calibri"/>
                <a:ea typeface="Calibri"/>
                <a:cs typeface="Calibri"/>
                <a:sym typeface="Calibri"/>
              </a:rPr>
              <a:t>Pode ser reciclado, em caso afirmativo, em que pode ser reciclado? O que você mudaria sobre este produto para permitir que ele seja mais circular</a:t>
            </a:r>
            <a:r>
              <a:rPr lang="pt-BR" sz="1800" b="0" i="0" u="none" strike="noStrike" dirty="0" smtClean="0">
                <a:solidFill>
                  <a:schemeClr val="dk1"/>
                </a:solidFill>
                <a:latin typeface="Calibri"/>
                <a:ea typeface="Calibri"/>
                <a:cs typeface="Calibri"/>
                <a:sym typeface="Calibri"/>
              </a:rPr>
              <a:t>? </a:t>
            </a:r>
            <a:endParaRPr lang="pt-BR" sz="1800" dirty="0"/>
          </a:p>
        </p:txBody>
      </p:sp>
      <p:sp>
        <p:nvSpPr>
          <p:cNvPr id="3" name="Slide Number Placeholder 2">
            <a:extLst>
              <a:ext uri="{FF2B5EF4-FFF2-40B4-BE49-F238E27FC236}">
                <a16:creationId xmlns:a16="http://schemas.microsoft.com/office/drawing/2014/main" xmlns="" id="{7CBFC514-EF18-36CD-F61E-CB4BAE0E78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xmlns=""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389496" y="294106"/>
            <a:ext cx="7413008" cy="584775"/>
          </a:xfrm>
          <a:prstGeom prst="rect">
            <a:avLst/>
          </a:prstGeom>
          <a:noFill/>
        </p:spPr>
        <p:txBody>
          <a:bodyPr wrap="square" rtlCol="0">
            <a:spAutoFit/>
          </a:bodyPr>
          <a:lstStyle/>
          <a:p>
            <a:pPr algn="ctr"/>
            <a:r>
              <a:rPr lang="pt-BR" sz="3200" b="1" dirty="0">
                <a:solidFill>
                  <a:schemeClr val="bg1"/>
                </a:solidFill>
                <a:latin typeface="Calibri" panose="020F0502020204030204" pitchFamily="34" charset="0"/>
                <a:cs typeface="Calibri" panose="020F0502020204030204" pitchFamily="34" charset="0"/>
              </a:rPr>
              <a:t>Preparar a Apresentação do PowerPoint</a:t>
            </a:r>
            <a:endParaRPr lang="en-US" sz="3200" b="1" dirty="0">
              <a:solidFill>
                <a:schemeClr val="bg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PT" sz="2000" dirty="0">
                <a:latin typeface="Calibri" panose="020F0502020204030204" pitchFamily="34" charset="0"/>
                <a:cs typeface="Calibri" panose="020F0502020204030204" pitchFamily="34" charset="0"/>
              </a:rPr>
              <a:t>Quando estiver pronto para apresentar as </a:t>
            </a:r>
            <a:r>
              <a:rPr lang="pt-PT" sz="2000" dirty="0" smtClean="0">
                <a:latin typeface="Calibri" panose="020F0502020204030204" pitchFamily="34" charset="0"/>
                <a:cs typeface="Calibri" panose="020F0502020204030204" pitchFamily="34" charset="0"/>
              </a:rPr>
              <a:t>aulas </a:t>
            </a:r>
            <a:r>
              <a:rPr lang="pt-PT" sz="2000" dirty="0">
                <a:latin typeface="Calibri" panose="020F0502020204030204" pitchFamily="34" charset="0"/>
                <a:cs typeface="Calibri" panose="020F0502020204030204" pitchFamily="34" charset="0"/>
              </a:rPr>
              <a:t>à sua turma, clique em</a:t>
            </a:r>
            <a:r>
              <a:rPr lang="pt-PT" sz="2000" b="1" dirty="0">
                <a:latin typeface="Calibri" panose="020F0502020204030204" pitchFamily="34" charset="0"/>
                <a:cs typeface="Calibri" panose="020F0502020204030204" pitchFamily="34" charset="0"/>
              </a:rPr>
              <a:t> Apresentação de Slides</a:t>
            </a:r>
            <a:r>
              <a:rPr lang="pt-PT" sz="2000" dirty="0">
                <a:latin typeface="Calibri" panose="020F0502020204030204" pitchFamily="34" charset="0"/>
                <a:cs typeface="Calibri" panose="020F0502020204030204" pitchFamily="34" charset="0"/>
              </a:rPr>
              <a:t> na barra de menus superior e selecione</a:t>
            </a:r>
            <a:r>
              <a:rPr lang="pt-PT" sz="2000" b="1" dirty="0">
                <a:latin typeface="Calibri" panose="020F0502020204030204" pitchFamily="34" charset="0"/>
                <a:cs typeface="Calibri" panose="020F0502020204030204" pitchFamily="34" charset="0"/>
              </a:rPr>
              <a:t> Modo de Exibição do Apresentador.</a:t>
            </a:r>
            <a:r>
              <a:rPr lang="pt-PT" sz="2000" dirty="0">
                <a:latin typeface="Calibri" panose="020F0502020204030204" pitchFamily="34" charset="0"/>
                <a:cs typeface="Calibri" panose="020F0502020204030204" pitchFamily="34" charset="0"/>
              </a:rPr>
              <a:t> </a:t>
            </a:r>
            <a:r>
              <a:rPr lang="pt-PT" sz="2000" dirty="0" smtClean="0">
                <a:latin typeface="Calibri" panose="020F0502020204030204" pitchFamily="34" charset="0"/>
                <a:cs typeface="Calibri" panose="020F0502020204030204" pitchFamily="34" charset="0"/>
              </a:rPr>
              <a:t>No </a:t>
            </a:r>
            <a:r>
              <a:rPr lang="pt-PT" sz="2000" dirty="0">
                <a:latin typeface="Calibri" panose="020F0502020204030204" pitchFamily="34" charset="0"/>
                <a:cs typeface="Calibri" panose="020F0502020204030204" pitchFamily="34" charset="0"/>
              </a:rPr>
              <a:t>modo de exibição do Apresentador, você pode ver suas anotações enquanto o público vê apenas seus slides</a:t>
            </a:r>
            <a:r>
              <a:rPr lang="en-US" sz="2000" dirty="0" smtClean="0">
                <a:solidFill>
                  <a:srgbClr val="262626"/>
                </a:solidFill>
                <a:latin typeface="Calibri" panose="020F0502020204030204" pitchFamily="34" charset="0"/>
                <a:cs typeface="Calibri" panose="020F0502020204030204" pitchFamily="34" charset="0"/>
              </a:rPr>
              <a:t>.</a:t>
            </a:r>
            <a:endParaRPr lang="en-US" sz="2000" b="1" dirty="0">
              <a:solidFill>
                <a:srgbClr val="262626"/>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solidFill>
                  <a:srgbClr val="262626"/>
                </a:solidFill>
                <a:latin typeface="Calibri" panose="020F0502020204030204" pitchFamily="34" charset="0"/>
                <a:cs typeface="Calibri" panose="020F0502020204030204" pitchFamily="34" charset="0"/>
              </a:rPr>
              <a:t>As anotações aparecem em um painel à direita. O texto deve </a:t>
            </a:r>
            <a:r>
              <a:rPr lang="pt-BR" sz="2000" dirty="0" smtClean="0">
                <a:solidFill>
                  <a:srgbClr val="262626"/>
                </a:solidFill>
                <a:latin typeface="Calibri" panose="020F0502020204030204" pitchFamily="34" charset="0"/>
                <a:cs typeface="Calibri" panose="020F0502020204030204" pitchFamily="34" charset="0"/>
              </a:rPr>
              <a:t>aparecer </a:t>
            </a:r>
            <a:r>
              <a:rPr lang="pt-BR" sz="2000" dirty="0">
                <a:solidFill>
                  <a:srgbClr val="262626"/>
                </a:solidFill>
                <a:latin typeface="Calibri" panose="020F0502020204030204" pitchFamily="34" charset="0"/>
                <a:cs typeface="Calibri" panose="020F0502020204030204" pitchFamily="34" charset="0"/>
              </a:rPr>
              <a:t>automaticamente e uma barra de rolagem vertical aparecerá se necessário. Você também pode alterar o tamanho do texto no Painel de anotações usando os dois botões no canto inferior esquerdo canto do painel Notas</a:t>
            </a:r>
            <a:r>
              <a:rPr lang="en-US" sz="2000" dirty="0" smtClean="0">
                <a:solidFill>
                  <a:srgbClr val="262626"/>
                </a:solidFill>
                <a:latin typeface="Calibri" panose="020F0502020204030204" pitchFamily="34" charset="0"/>
                <a:cs typeface="Calibri" panose="020F0502020204030204" pitchFamily="34" charset="0"/>
              </a:rPr>
              <a:t>. </a:t>
            </a:r>
            <a:endParaRPr lang="en-US" sz="2000" b="1" dirty="0">
              <a:solidFill>
                <a:srgbClr val="26262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9" y="327691"/>
            <a:ext cx="4926842"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latin typeface="Calibri"/>
                <a:ea typeface="Calibri"/>
                <a:cs typeface="Calibri"/>
                <a:sym typeface="Calibri"/>
              </a:rPr>
              <a:t>Economia Linear</a:t>
            </a:r>
            <a:endParaRPr lang="pt-BR" dirty="0"/>
          </a:p>
        </p:txBody>
      </p:sp>
      <p:sp>
        <p:nvSpPr>
          <p:cNvPr id="163" name="Google Shape;163;p6"/>
          <p:cNvSpPr txBox="1"/>
          <p:nvPr/>
        </p:nvSpPr>
        <p:spPr>
          <a:xfrm>
            <a:off x="6773842" y="327691"/>
            <a:ext cx="4926838"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latin typeface="Calibri"/>
                <a:ea typeface="Calibri"/>
                <a:cs typeface="Calibri"/>
                <a:sym typeface="Calibri"/>
              </a:rPr>
              <a:t>Economia Circular</a:t>
            </a:r>
            <a:endParaRPr lang="pt-B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dk1"/>
                </a:solidFill>
                <a:latin typeface="Calibri"/>
                <a:ea typeface="Calibri"/>
                <a:cs typeface="Calibri"/>
                <a:sym typeface="Calibri"/>
              </a:rPr>
              <a:t>VS</a:t>
            </a:r>
            <a:endParaRPr lang="pt-BR" dirty="0"/>
          </a:p>
        </p:txBody>
      </p:sp>
      <p:sp>
        <p:nvSpPr>
          <p:cNvPr id="2" name="Slide Number Placeholder 1">
            <a:extLst>
              <a:ext uri="{FF2B5EF4-FFF2-40B4-BE49-F238E27FC236}">
                <a16:creationId xmlns:a16="http://schemas.microsoft.com/office/drawing/2014/main" xmlns=""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6</a:t>
            </a:fld>
            <a:endParaRPr lang="pt-BR" dirty="0"/>
          </a:p>
        </p:txBody>
      </p:sp>
      <p:grpSp>
        <p:nvGrpSpPr>
          <p:cNvPr id="13" name="Grupo 12"/>
          <p:cNvGrpSpPr/>
          <p:nvPr/>
        </p:nvGrpSpPr>
        <p:grpSpPr>
          <a:xfrm>
            <a:off x="647392" y="1510638"/>
            <a:ext cx="4444785" cy="4000500"/>
            <a:chOff x="6505081" y="1470067"/>
            <a:chExt cx="4444785" cy="4000500"/>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16" y="1470067"/>
              <a:ext cx="4438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ixaDeTexto 14"/>
            <p:cNvSpPr txBox="1"/>
            <p:nvPr/>
          </p:nvSpPr>
          <p:spPr>
            <a:xfrm>
              <a:off x="6505081" y="2060813"/>
              <a:ext cx="1454244" cy="3123932"/>
            </a:xfrm>
            <a:prstGeom prst="rect">
              <a:avLst/>
            </a:prstGeom>
            <a:noFill/>
          </p:spPr>
          <p:txBody>
            <a:bodyPr wrap="none" rtlCol="0">
              <a:spAutoFit/>
            </a:bodyPr>
            <a:lstStyle/>
            <a:p>
              <a:pPr algn="ctr"/>
              <a:r>
                <a:rPr lang="pt-BR" sz="1800" b="1" dirty="0" smtClean="0">
                  <a:solidFill>
                    <a:schemeClr val="bg1"/>
                  </a:solidFill>
                </a:rPr>
                <a:t>PEGAR</a:t>
              </a:r>
            </a:p>
            <a:p>
              <a:pPr algn="ctr"/>
              <a:endParaRPr lang="pt-BR" sz="2000" b="1" dirty="0" smtClean="0">
                <a:solidFill>
                  <a:schemeClr val="bg1"/>
                </a:solidFill>
              </a:endParaRPr>
            </a:p>
            <a:p>
              <a:pPr algn="ctr"/>
              <a:endParaRPr lang="pt-BR" sz="2000" b="1" dirty="0">
                <a:solidFill>
                  <a:schemeClr val="bg1"/>
                </a:solidFill>
              </a:endParaRPr>
            </a:p>
            <a:p>
              <a:pPr algn="ctr"/>
              <a:endParaRPr lang="pt-BR" sz="2800" b="1" dirty="0" smtClean="0">
                <a:solidFill>
                  <a:schemeClr val="bg1"/>
                </a:solidFill>
              </a:endParaRPr>
            </a:p>
            <a:p>
              <a:pPr algn="ctr"/>
              <a:r>
                <a:rPr lang="pt-BR" sz="1800" b="1" dirty="0" smtClean="0">
                  <a:solidFill>
                    <a:schemeClr val="bg1"/>
                  </a:solidFill>
                </a:rPr>
                <a:t>FAZER</a:t>
              </a:r>
            </a:p>
            <a:p>
              <a:pPr algn="ctr"/>
              <a:endParaRPr lang="pt-BR" sz="2000" b="1" dirty="0" smtClean="0">
                <a:solidFill>
                  <a:schemeClr val="bg1"/>
                </a:solidFill>
              </a:endParaRPr>
            </a:p>
            <a:p>
              <a:pPr algn="ctr"/>
              <a:endParaRPr lang="pt-BR" sz="2000" b="1" dirty="0">
                <a:solidFill>
                  <a:schemeClr val="bg1"/>
                </a:solidFill>
              </a:endParaRPr>
            </a:p>
            <a:p>
              <a:pPr algn="ctr"/>
              <a:endParaRPr lang="pt-BR" sz="2000" b="1" dirty="0" smtClean="0">
                <a:solidFill>
                  <a:schemeClr val="bg1"/>
                </a:solidFill>
              </a:endParaRPr>
            </a:p>
            <a:p>
              <a:pPr algn="ctr"/>
              <a:endParaRPr lang="pt-BR" sz="1100" b="1" dirty="0">
                <a:solidFill>
                  <a:schemeClr val="bg1"/>
                </a:solidFill>
              </a:endParaRPr>
            </a:p>
            <a:p>
              <a:pPr algn="ctr"/>
              <a:r>
                <a:rPr lang="pt-BR" sz="1800" b="1" dirty="0" smtClean="0">
                  <a:solidFill>
                    <a:schemeClr val="bg1"/>
                  </a:solidFill>
                </a:rPr>
                <a:t>DESCARTE</a:t>
              </a:r>
            </a:p>
          </p:txBody>
        </p:sp>
      </p:grpSp>
      <p:grpSp>
        <p:nvGrpSpPr>
          <p:cNvPr id="16" name="Grupo 15"/>
          <p:cNvGrpSpPr/>
          <p:nvPr/>
        </p:nvGrpSpPr>
        <p:grpSpPr>
          <a:xfrm>
            <a:off x="6996484" y="1399968"/>
            <a:ext cx="4362450" cy="4419600"/>
            <a:chOff x="491319" y="1510638"/>
            <a:chExt cx="4362450" cy="4419600"/>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9" y="1510638"/>
              <a:ext cx="4362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rot="19939255">
              <a:off x="1300538" y="2212111"/>
              <a:ext cx="1094980" cy="369332"/>
            </a:xfrm>
            <a:prstGeom prst="rect">
              <a:avLst/>
            </a:prstGeom>
            <a:noFill/>
          </p:spPr>
          <p:txBody>
            <a:bodyPr wrap="none" rtlCol="0">
              <a:spAutoFit/>
            </a:bodyPr>
            <a:lstStyle/>
            <a:p>
              <a:r>
                <a:rPr lang="pt-BR" b="1" dirty="0" smtClean="0">
                  <a:solidFill>
                    <a:schemeClr val="bg1"/>
                  </a:solidFill>
                </a:rPr>
                <a:t>RECICLAR</a:t>
              </a:r>
            </a:p>
          </p:txBody>
        </p:sp>
        <p:sp>
          <p:nvSpPr>
            <p:cNvPr id="19" name="CaixaDeTexto 18"/>
            <p:cNvSpPr txBox="1"/>
            <p:nvPr/>
          </p:nvSpPr>
          <p:spPr>
            <a:xfrm rot="1675433">
              <a:off x="1685355" y="5089422"/>
              <a:ext cx="599844" cy="369332"/>
            </a:xfrm>
            <a:prstGeom prst="rect">
              <a:avLst/>
            </a:prstGeom>
            <a:noFill/>
          </p:spPr>
          <p:txBody>
            <a:bodyPr wrap="none" rtlCol="0">
              <a:spAutoFit/>
            </a:bodyPr>
            <a:lstStyle/>
            <a:p>
              <a:r>
                <a:rPr lang="pt-BR" b="1" dirty="0" smtClean="0">
                  <a:solidFill>
                    <a:schemeClr val="bg1"/>
                  </a:solidFill>
                </a:rPr>
                <a:t>USO</a:t>
              </a:r>
              <a:endParaRPr lang="pt-BR" b="1" dirty="0">
                <a:solidFill>
                  <a:schemeClr val="bg1"/>
                </a:solidFill>
              </a:endParaRPr>
            </a:p>
          </p:txBody>
        </p:sp>
        <p:sp>
          <p:nvSpPr>
            <p:cNvPr id="20" name="CaixaDeTexto 19"/>
            <p:cNvSpPr txBox="1"/>
            <p:nvPr/>
          </p:nvSpPr>
          <p:spPr>
            <a:xfrm rot="4513025">
              <a:off x="3910366" y="3316055"/>
              <a:ext cx="782587" cy="307777"/>
            </a:xfrm>
            <a:prstGeom prst="rect">
              <a:avLst/>
            </a:prstGeom>
            <a:noFill/>
          </p:spPr>
          <p:txBody>
            <a:bodyPr wrap="none" rtlCol="0">
              <a:spAutoFit/>
            </a:bodyPr>
            <a:lstStyle/>
            <a:p>
              <a:r>
                <a:rPr lang="pt-BR" b="1" dirty="0" smtClean="0">
                  <a:solidFill>
                    <a:schemeClr val="bg1"/>
                  </a:solidFill>
                </a:rPr>
                <a:t>FAZER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latin typeface="Calibri"/>
                <a:ea typeface="Calibri"/>
                <a:cs typeface="Calibri"/>
                <a:sym typeface="Calibri"/>
              </a:rPr>
              <a:t>Economia Linear</a:t>
            </a:r>
            <a:endParaRPr lang="pt-B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xmlns=""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7</a:t>
            </a:fld>
            <a:endParaRPr lang="pt-B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50" y="1637235"/>
            <a:ext cx="894042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446663" y="1733546"/>
            <a:ext cx="1733265" cy="646331"/>
          </a:xfrm>
          <a:prstGeom prst="rect">
            <a:avLst/>
          </a:prstGeom>
          <a:noFill/>
        </p:spPr>
        <p:txBody>
          <a:bodyPr wrap="square" rtlCol="0">
            <a:spAutoFit/>
          </a:bodyPr>
          <a:lstStyle/>
          <a:p>
            <a:pPr algn="ctr"/>
            <a:r>
              <a:rPr lang="pt-BR" sz="1800" b="1" dirty="0" smtClean="0">
                <a:solidFill>
                  <a:srgbClr val="FFC91D"/>
                </a:solidFill>
              </a:rPr>
              <a:t>Extração de Matéria-Prima</a:t>
            </a:r>
            <a:endParaRPr lang="pt-BR" sz="1800" dirty="0" smtClean="0">
              <a:solidFill>
                <a:srgbClr val="FFC91D"/>
              </a:solidFill>
            </a:endParaRPr>
          </a:p>
        </p:txBody>
      </p:sp>
      <p:sp>
        <p:nvSpPr>
          <p:cNvPr id="9" name="CaixaDeTexto 8"/>
          <p:cNvSpPr txBox="1"/>
          <p:nvPr/>
        </p:nvSpPr>
        <p:spPr>
          <a:xfrm>
            <a:off x="3316406" y="1733471"/>
            <a:ext cx="1774209" cy="646331"/>
          </a:xfrm>
          <a:prstGeom prst="rect">
            <a:avLst/>
          </a:prstGeom>
          <a:noFill/>
        </p:spPr>
        <p:txBody>
          <a:bodyPr wrap="square" rtlCol="0">
            <a:spAutoFit/>
          </a:bodyPr>
          <a:lstStyle/>
          <a:p>
            <a:pPr algn="ctr"/>
            <a:r>
              <a:rPr lang="pt-BR" sz="1800" b="1" dirty="0" smtClean="0">
                <a:solidFill>
                  <a:srgbClr val="00CCFF"/>
                </a:solidFill>
              </a:rPr>
              <a:t>Fabricação e Produção</a:t>
            </a:r>
            <a:endParaRPr lang="pt-BR" sz="1800" dirty="0" smtClean="0">
              <a:solidFill>
                <a:srgbClr val="00CCFF"/>
              </a:solidFill>
            </a:endParaRPr>
          </a:p>
        </p:txBody>
      </p:sp>
      <p:sp>
        <p:nvSpPr>
          <p:cNvPr id="10" name="CaixaDeTexto 9"/>
          <p:cNvSpPr txBox="1"/>
          <p:nvPr/>
        </p:nvSpPr>
        <p:spPr>
          <a:xfrm>
            <a:off x="5178523" y="1725503"/>
            <a:ext cx="1795483" cy="646331"/>
          </a:xfrm>
          <a:prstGeom prst="rect">
            <a:avLst/>
          </a:prstGeom>
          <a:noFill/>
        </p:spPr>
        <p:txBody>
          <a:bodyPr wrap="square" rtlCol="0">
            <a:spAutoFit/>
          </a:bodyPr>
          <a:lstStyle/>
          <a:p>
            <a:pPr algn="ctr"/>
            <a:r>
              <a:rPr lang="pt-BR" sz="1800" b="1" dirty="0" smtClean="0">
                <a:solidFill>
                  <a:srgbClr val="00CC99"/>
                </a:solidFill>
              </a:rPr>
              <a:t>Pacote e Distribuição</a:t>
            </a:r>
            <a:endParaRPr lang="pt-BR" sz="1800" dirty="0" smtClean="0">
              <a:solidFill>
                <a:srgbClr val="00CC99"/>
              </a:solidFill>
            </a:endParaRPr>
          </a:p>
        </p:txBody>
      </p:sp>
      <p:sp>
        <p:nvSpPr>
          <p:cNvPr id="11" name="CaixaDeTexto 10"/>
          <p:cNvSpPr txBox="1"/>
          <p:nvPr/>
        </p:nvSpPr>
        <p:spPr>
          <a:xfrm>
            <a:off x="7076364" y="1989302"/>
            <a:ext cx="1740090" cy="369332"/>
          </a:xfrm>
          <a:prstGeom prst="rect">
            <a:avLst/>
          </a:prstGeom>
          <a:noFill/>
        </p:spPr>
        <p:txBody>
          <a:bodyPr wrap="square" rtlCol="0">
            <a:spAutoFit/>
          </a:bodyPr>
          <a:lstStyle/>
          <a:p>
            <a:pPr algn="ctr"/>
            <a:r>
              <a:rPr lang="pt-BR" sz="1800" b="1" dirty="0" smtClean="0">
                <a:solidFill>
                  <a:srgbClr val="006666"/>
                </a:solidFill>
              </a:rPr>
              <a:t>Uso</a:t>
            </a:r>
            <a:endParaRPr lang="pt-BR" sz="1800" dirty="0" smtClean="0">
              <a:solidFill>
                <a:srgbClr val="006666"/>
              </a:solidFill>
            </a:endParaRPr>
          </a:p>
        </p:txBody>
      </p:sp>
      <p:sp>
        <p:nvSpPr>
          <p:cNvPr id="12" name="CaixaDeTexto 11"/>
          <p:cNvSpPr txBox="1"/>
          <p:nvPr/>
        </p:nvSpPr>
        <p:spPr>
          <a:xfrm>
            <a:off x="8968452" y="1995987"/>
            <a:ext cx="1676802" cy="369332"/>
          </a:xfrm>
          <a:prstGeom prst="rect">
            <a:avLst/>
          </a:prstGeom>
          <a:noFill/>
        </p:spPr>
        <p:txBody>
          <a:bodyPr wrap="square" rtlCol="0">
            <a:spAutoFit/>
          </a:bodyPr>
          <a:lstStyle/>
          <a:p>
            <a:pPr algn="ctr"/>
            <a:r>
              <a:rPr lang="pt-BR" sz="1800" b="1" dirty="0" smtClean="0">
                <a:solidFill>
                  <a:srgbClr val="333300"/>
                </a:solidFill>
              </a:rPr>
              <a:t>Descarte</a:t>
            </a:r>
            <a:endParaRPr lang="pt-BR" sz="1800" dirty="0">
              <a:solidFill>
                <a:srgbClr val="33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1757082" y="264359"/>
            <a:ext cx="8480612"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latin typeface="Calibri"/>
                <a:ea typeface="Calibri"/>
                <a:cs typeface="Calibri"/>
                <a:sym typeface="Calibri"/>
              </a:rPr>
              <a:t>Economia Circular</a:t>
            </a:r>
            <a:endParaRPr lang="pt-B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xmlns=""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8</a:t>
            </a:fld>
            <a:endParaRPr lang="pt-BR"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16" y="1644202"/>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951" y="1657850"/>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767" y="3916907"/>
            <a:ext cx="2171132" cy="76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912" y="5482314"/>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321" y="3911649"/>
            <a:ext cx="2824351" cy="7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p:cNvSpPr txBox="1"/>
          <p:nvPr/>
        </p:nvSpPr>
        <p:spPr>
          <a:xfrm>
            <a:off x="2785279" y="1788931"/>
            <a:ext cx="1733265" cy="646331"/>
          </a:xfrm>
          <a:prstGeom prst="rect">
            <a:avLst/>
          </a:prstGeom>
          <a:noFill/>
        </p:spPr>
        <p:txBody>
          <a:bodyPr wrap="square" rtlCol="0">
            <a:spAutoFit/>
          </a:bodyPr>
          <a:lstStyle/>
          <a:p>
            <a:pPr algn="ctr"/>
            <a:r>
              <a:rPr lang="pt-BR" sz="1800" b="1" dirty="0">
                <a:solidFill>
                  <a:srgbClr val="FFC91D"/>
                </a:solidFill>
              </a:rPr>
              <a:t>Extração Responsável</a:t>
            </a:r>
          </a:p>
        </p:txBody>
      </p:sp>
      <p:sp>
        <p:nvSpPr>
          <p:cNvPr id="14" name="CaixaDeTexto 13"/>
          <p:cNvSpPr txBox="1"/>
          <p:nvPr/>
        </p:nvSpPr>
        <p:spPr>
          <a:xfrm>
            <a:off x="7459061" y="1630554"/>
            <a:ext cx="3090658" cy="646331"/>
          </a:xfrm>
          <a:prstGeom prst="rect">
            <a:avLst/>
          </a:prstGeom>
          <a:noFill/>
        </p:spPr>
        <p:txBody>
          <a:bodyPr wrap="square" rtlCol="0">
            <a:spAutoFit/>
          </a:bodyPr>
          <a:lstStyle/>
          <a:p>
            <a:pPr algn="ctr"/>
            <a:r>
              <a:rPr lang="pt-BR" sz="1800" b="1" dirty="0">
                <a:solidFill>
                  <a:srgbClr val="00CCFF"/>
                </a:solidFill>
              </a:rPr>
              <a:t>Fabricado para considerar o ciclo de vida</a:t>
            </a:r>
          </a:p>
        </p:txBody>
      </p:sp>
      <p:sp>
        <p:nvSpPr>
          <p:cNvPr id="15" name="CaixaDeTexto 14"/>
          <p:cNvSpPr txBox="1"/>
          <p:nvPr/>
        </p:nvSpPr>
        <p:spPr>
          <a:xfrm>
            <a:off x="8022775" y="3478872"/>
            <a:ext cx="2977321" cy="646331"/>
          </a:xfrm>
          <a:prstGeom prst="rect">
            <a:avLst/>
          </a:prstGeom>
          <a:noFill/>
        </p:spPr>
        <p:txBody>
          <a:bodyPr wrap="square" rtlCol="0">
            <a:spAutoFit/>
          </a:bodyPr>
          <a:lstStyle/>
          <a:p>
            <a:pPr algn="ctr"/>
            <a:r>
              <a:rPr lang="pt-BR" sz="1800" b="1" dirty="0">
                <a:solidFill>
                  <a:srgbClr val="00CC99"/>
                </a:solidFill>
              </a:rPr>
              <a:t>Embalagem Minimizada e Distribuição Localizada</a:t>
            </a:r>
          </a:p>
        </p:txBody>
      </p:sp>
      <p:sp>
        <p:nvSpPr>
          <p:cNvPr id="16" name="CaixaDeTexto 15"/>
          <p:cNvSpPr txBox="1"/>
          <p:nvPr/>
        </p:nvSpPr>
        <p:spPr>
          <a:xfrm>
            <a:off x="1952767" y="3817508"/>
            <a:ext cx="2093766" cy="646331"/>
          </a:xfrm>
          <a:prstGeom prst="rect">
            <a:avLst/>
          </a:prstGeom>
          <a:noFill/>
        </p:spPr>
        <p:txBody>
          <a:bodyPr wrap="square" rtlCol="0">
            <a:spAutoFit/>
          </a:bodyPr>
          <a:lstStyle/>
          <a:p>
            <a:pPr algn="ctr"/>
            <a:r>
              <a:rPr lang="pt-BR" sz="1800" b="1" dirty="0">
                <a:solidFill>
                  <a:srgbClr val="006666"/>
                </a:solidFill>
              </a:rPr>
              <a:t>Reciclado de volta ao sistema</a:t>
            </a:r>
          </a:p>
        </p:txBody>
      </p:sp>
      <p:sp>
        <p:nvSpPr>
          <p:cNvPr id="3" name="CaixaDeTexto 2"/>
          <p:cNvSpPr txBox="1"/>
          <p:nvPr/>
        </p:nvSpPr>
        <p:spPr>
          <a:xfrm>
            <a:off x="5195107" y="5491402"/>
            <a:ext cx="1992853" cy="584775"/>
          </a:xfrm>
          <a:prstGeom prst="rect">
            <a:avLst/>
          </a:prstGeom>
          <a:noFill/>
        </p:spPr>
        <p:txBody>
          <a:bodyPr wrap="none" rtlCol="0">
            <a:spAutoFit/>
          </a:bodyPr>
          <a:lstStyle/>
          <a:p>
            <a:r>
              <a:rPr lang="pt-BR" sz="1800" b="1" dirty="0" smtClean="0">
                <a:solidFill>
                  <a:srgbClr val="009999"/>
                </a:solidFill>
              </a:rPr>
              <a:t>Usar e Reutilizar</a:t>
            </a:r>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8045"/>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a:solidFill>
                  <a:schemeClr val="lt1"/>
                </a:solidFill>
                <a:latin typeface="Calibri"/>
                <a:ea typeface="Calibri"/>
                <a:cs typeface="Calibri"/>
                <a:sym typeface="Calibri"/>
              </a:rPr>
              <a:t>Mapeamento do Ciclo de Vida</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3" name="Slide Number Placeholder 2">
            <a:extLst>
              <a:ext uri="{FF2B5EF4-FFF2-40B4-BE49-F238E27FC236}">
                <a16:creationId xmlns:a16="http://schemas.microsoft.com/office/drawing/2014/main" xmlns="" id="{DAE62CB5-79D2-C7A2-FBAA-DE6EE585EB80}"/>
              </a:ext>
            </a:extLst>
          </p:cNvPr>
          <p:cNvSpPr>
            <a:spLocks noGrp="1"/>
          </p:cNvSpPr>
          <p:nvPr>
            <p:ph type="sldNum" sz="quarter" idx="12"/>
          </p:nvPr>
        </p:nvSpPr>
        <p:spPr/>
        <p:txBody>
          <a:bodyPr/>
          <a:lstStyle/>
          <a:p>
            <a:fld id="{A49FEDE7-8061-9B4D-88A1-7EA83A94C31B}" type="slidenum">
              <a:rPr lang="x-none" smtClean="0"/>
              <a:t>9</a:t>
            </a:fld>
            <a:endParaRPr lang="x-none"/>
          </a:p>
        </p:txBody>
      </p:sp>
      <p:sp>
        <p:nvSpPr>
          <p:cNvPr id="28" name="CaixaDeTexto 27"/>
          <p:cNvSpPr txBox="1"/>
          <p:nvPr/>
        </p:nvSpPr>
        <p:spPr>
          <a:xfrm>
            <a:off x="1235253" y="4139988"/>
            <a:ext cx="10419936" cy="430887"/>
          </a:xfrm>
          <a:prstGeom prst="rect">
            <a:avLst/>
          </a:prstGeom>
          <a:noFill/>
        </p:spPr>
        <p:txBody>
          <a:bodyPr wrap="square" rtlCol="0">
            <a:spAutoFit/>
          </a:bodyPr>
          <a:lstStyle/>
          <a:p>
            <a:r>
              <a:rPr lang="pt-PT" sz="2200" b="1" dirty="0" smtClean="0">
                <a:solidFill>
                  <a:schemeClr val="bg1"/>
                </a:solidFill>
              </a:rPr>
              <a:t>1. Extração       2. Produção    3. Distribuição        4. Uso             5. Descarte</a:t>
            </a:r>
            <a:endParaRPr lang="pt-BR" sz="2200" b="1" dirty="0">
              <a:solidFill>
                <a:schemeClr val="bg1"/>
              </a:solidFill>
            </a:endParaRPr>
          </a:p>
        </p:txBody>
      </p:sp>
      <p:pic>
        <p:nvPicPr>
          <p:cNvPr id="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474" y="5231583"/>
            <a:ext cx="1856706" cy="8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upo 39"/>
          <p:cNvGrpSpPr/>
          <p:nvPr/>
        </p:nvGrpSpPr>
        <p:grpSpPr>
          <a:xfrm>
            <a:off x="1941591" y="1342785"/>
            <a:ext cx="9203684" cy="4653313"/>
            <a:chOff x="1931996" y="1355464"/>
            <a:chExt cx="9203684" cy="4653313"/>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CaixaDeTexto 40"/>
            <p:cNvSpPr txBox="1"/>
            <p:nvPr/>
          </p:nvSpPr>
          <p:spPr>
            <a:xfrm>
              <a:off x="5647415" y="2310498"/>
              <a:ext cx="2366352"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000" b="1" dirty="0" smtClean="0">
                  <a:solidFill>
                    <a:srgbClr val="29C7F7"/>
                  </a:solidFill>
                </a:rPr>
                <a:t>Remanufacturado</a:t>
              </a:r>
              <a:endParaRPr lang="pt-BR" b="1" dirty="0">
                <a:solidFill>
                  <a:srgbClr val="29C7F7"/>
                </a:solidFill>
              </a:endParaRPr>
            </a:p>
          </p:txBody>
        </p:sp>
        <p:sp>
          <p:nvSpPr>
            <p:cNvPr id="43" name="CaixaDeTexto 36"/>
            <p:cNvSpPr txBox="1"/>
            <p:nvPr/>
          </p:nvSpPr>
          <p:spPr>
            <a:xfrm>
              <a:off x="3721884" y="2194859"/>
              <a:ext cx="1181734"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FEC92A"/>
                  </a:solidFill>
                </a:rPr>
                <a:t>Reciclar</a:t>
              </a:r>
              <a:endParaRPr lang="pt-BR" sz="2000" b="1" dirty="0">
                <a:solidFill>
                  <a:srgbClr val="4ABE98"/>
                </a:solidFill>
              </a:endParaRPr>
            </a:p>
          </p:txBody>
        </p:sp>
        <p:sp>
          <p:nvSpPr>
            <p:cNvPr id="44" name="CaixaDeTexto 43"/>
            <p:cNvSpPr txBox="1"/>
            <p:nvPr/>
          </p:nvSpPr>
          <p:spPr>
            <a:xfrm>
              <a:off x="7878263" y="2677027"/>
              <a:ext cx="1407758"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chemeClr val="tx1">
                      <a:lumMod val="75000"/>
                      <a:lumOff val="25000"/>
                    </a:schemeClr>
                  </a:solidFill>
                </a:rPr>
                <a:t>Reutilizar </a:t>
              </a:r>
              <a:endParaRPr lang="pt-BR" b="1" dirty="0">
                <a:solidFill>
                  <a:schemeClr val="tx1">
                    <a:lumMod val="75000"/>
                    <a:lumOff val="25000"/>
                  </a:schemeClr>
                </a:solidFill>
              </a:endParaRPr>
            </a:p>
          </p:txBody>
        </p:sp>
        <p:pic>
          <p:nvPicPr>
            <p:cNvPr id="4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CaixaDeTexto 31"/>
            <p:cNvSpPr txBox="1"/>
            <p:nvPr/>
          </p:nvSpPr>
          <p:spPr>
            <a:xfrm>
              <a:off x="9809676" y="5089108"/>
              <a:ext cx="1326004" cy="369332"/>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chemeClr val="tx1">
                      <a:lumMod val="75000"/>
                      <a:lumOff val="25000"/>
                    </a:schemeClr>
                  </a:solidFill>
                </a:rPr>
                <a:t>Composto</a:t>
              </a:r>
              <a:endParaRPr lang="pt-BR" b="1" dirty="0">
                <a:solidFill>
                  <a:schemeClr val="tx1">
                    <a:lumMod val="75000"/>
                    <a:lumOff val="25000"/>
                  </a:schemeClr>
                </a:solidFill>
              </a:endParaRPr>
            </a:p>
          </p:txBody>
        </p:sp>
        <p:sp>
          <p:nvSpPr>
            <p:cNvPr id="47" name="CaixaDeTexto 30"/>
            <p:cNvSpPr txBox="1"/>
            <p:nvPr/>
          </p:nvSpPr>
          <p:spPr>
            <a:xfrm>
              <a:off x="7800474" y="5085447"/>
              <a:ext cx="1595309" cy="92333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48" name="CaixaDeTexto 34"/>
            <p:cNvSpPr txBox="1"/>
            <p:nvPr/>
          </p:nvSpPr>
          <p:spPr>
            <a:xfrm>
              <a:off x="6213986" y="5104497"/>
              <a:ext cx="1159292" cy="646331"/>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3209</Words>
  <Application>Microsoft Office PowerPoint</Application>
  <PresentationFormat>Personalizar</PresentationFormat>
  <Paragraphs>363</Paragraphs>
  <Slides>20</Slides>
  <Notes>19</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kikasp30.af@gmail.com</cp:lastModifiedBy>
  <cp:revision>137</cp:revision>
  <dcterms:created xsi:type="dcterms:W3CDTF">2022-01-20T09:13:45Z</dcterms:created>
  <dcterms:modified xsi:type="dcterms:W3CDTF">2022-12-01T19:11:11Z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8749542</vt:lpwstr>
  </property>
  <property fmtid="{D5CDD505-2E9C-101B-9397-08002B2CF9AE}" pid="3" name="NXPowerLiteSettings">
    <vt:lpwstr>F700052003A000</vt:lpwstr>
  </property>
  <property fmtid="{D5CDD505-2E9C-101B-9397-08002B2CF9AE}" pid="4" name="NXPowerLiteVersion">
    <vt:lpwstr>D9.1.2</vt:lpwstr>
  </property>
</Properties>
</file>