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4" r:id="rId2"/>
    <p:sldId id="269" r:id="rId3"/>
    <p:sldId id="277" r:id="rId4"/>
    <p:sldId id="270" r:id="rId5"/>
    <p:sldId id="332" r:id="rId6"/>
    <p:sldId id="261" r:id="rId7"/>
    <p:sldId id="357" r:id="rId8"/>
    <p:sldId id="358" r:id="rId9"/>
    <p:sldId id="265" r:id="rId10"/>
    <p:sldId id="355" r:id="rId11"/>
    <p:sldId id="336" r:id="rId12"/>
    <p:sldId id="337" r:id="rId13"/>
    <p:sldId id="338" r:id="rId14"/>
    <p:sldId id="339" r:id="rId15"/>
    <p:sldId id="340" r:id="rId16"/>
    <p:sldId id="347" r:id="rId17"/>
    <p:sldId id="346" r:id="rId18"/>
    <p:sldId id="334" r:id="rId19"/>
  </p:sldIdLst>
  <p:sldSz cx="12192000" cy="6858000"/>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SimSun" panose="02010600030101010101" pitchFamily="2" charset="-122"/>
      <p:regular r:id="rId27"/>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4ABE98"/>
    <a:srgbClr val="262626"/>
    <a:srgbClr val="138F82"/>
    <a:srgbClr val="FEC92A"/>
    <a:srgbClr val="FFE300"/>
    <a:srgbClr val="0C5751"/>
    <a:srgbClr val="DE8926"/>
    <a:srgbClr val="633211"/>
    <a:srgbClr val="ECC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843"/>
    <p:restoredTop sz="95821" autoAdjust="0"/>
  </p:normalViewPr>
  <p:slideViewPr>
    <p:cSldViewPr snapToGrid="0" snapToObjects="1">
      <p:cViewPr>
        <p:scale>
          <a:sx n="80" d="100"/>
          <a:sy n="80" d="100"/>
        </p:scale>
        <p:origin x="-1572" y="-264"/>
      </p:cViewPr>
      <p:guideLst>
        <p:guide orient="horz" pos="2160"/>
        <p:guide pos="3840"/>
      </p:guideLst>
    </p:cSldViewPr>
  </p:slideViewPr>
  <p:outlineViewPr>
    <p:cViewPr>
      <p:scale>
        <a:sx n="33" d="100"/>
        <a:sy n="33" d="100"/>
      </p:scale>
      <p:origin x="0" y="0"/>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x-none" smtClean="0"/>
              <a:t>01/12/2022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x-none" smtClean="0"/>
              <a:t>‹nº›</a:t>
            </a:fld>
            <a:endParaRPr lang="x-none"/>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a:t>
            </a:fld>
            <a:endParaRPr lang="x-none"/>
          </a:p>
        </p:txBody>
      </p:sp>
    </p:spTree>
    <p:extLst>
      <p:ext uri="{BB962C8B-B14F-4D97-AF65-F5344CB8AC3E}">
        <p14:creationId xmlns:p14="http://schemas.microsoft.com/office/powerpoint/2010/main" val="385818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t>
            </a:r>
            <a:r>
              <a:rPr lang="x-none" sz="1200" kern="1200" dirty="0">
                <a:solidFill>
                  <a:schemeClr val="tx1"/>
                </a:solidFill>
                <a:effectLst/>
                <a:latin typeface="+mn-lt"/>
                <a:ea typeface="+mn-ea"/>
                <a:cs typeface="+mn-cs"/>
              </a:rPr>
              <a:t>ustomers can get a discount on </a:t>
            </a:r>
            <a:r>
              <a:rPr lang="en-US" sz="1200" kern="1200" dirty="0">
                <a:solidFill>
                  <a:schemeClr val="tx1"/>
                </a:solidFill>
                <a:effectLst/>
                <a:latin typeface="+mn-lt"/>
                <a:ea typeface="+mn-ea"/>
                <a:cs typeface="+mn-cs"/>
              </a:rPr>
              <a:t>future </a:t>
            </a:r>
            <a:r>
              <a:rPr lang="x-none" sz="1200" kern="1200" dirty="0">
                <a:solidFill>
                  <a:schemeClr val="tx1"/>
                </a:solidFill>
                <a:effectLst/>
                <a:latin typeface="+mn-lt"/>
                <a:ea typeface="+mn-ea"/>
                <a:cs typeface="+mn-cs"/>
              </a:rPr>
              <a:t>purchases by </a:t>
            </a:r>
            <a:r>
              <a:rPr lang="en-US" sz="1200" kern="1200" dirty="0">
                <a:solidFill>
                  <a:schemeClr val="tx1"/>
                </a:solidFill>
                <a:effectLst/>
                <a:latin typeface="+mn-lt"/>
                <a:ea typeface="+mn-ea"/>
                <a:cs typeface="+mn-cs"/>
              </a:rPr>
              <a:t>bringing </a:t>
            </a:r>
            <a:r>
              <a:rPr lang="x-none" sz="1200" kern="1200" dirty="0">
                <a:solidFill>
                  <a:schemeClr val="tx1"/>
                </a:solidFill>
                <a:effectLst/>
                <a:latin typeface="+mn-lt"/>
                <a:ea typeface="+mn-ea"/>
                <a:cs typeface="+mn-cs"/>
              </a:rPr>
              <a:t>their old gear</a:t>
            </a:r>
            <a:r>
              <a:rPr lang="en-US" sz="1200" kern="1200" dirty="0">
                <a:solidFill>
                  <a:schemeClr val="tx1"/>
                </a:solidFill>
                <a:effectLst/>
                <a:latin typeface="+mn-lt"/>
                <a:ea typeface="+mn-ea"/>
                <a:cs typeface="+mn-cs"/>
              </a:rPr>
              <a:t> back and</a:t>
            </a:r>
            <a:r>
              <a:rPr lang="x-none" sz="1200" kern="1200" dirty="0">
                <a:solidFill>
                  <a:schemeClr val="tx1"/>
                </a:solidFill>
                <a:effectLst/>
                <a:latin typeface="+mn-lt"/>
                <a:ea typeface="+mn-ea"/>
                <a:cs typeface="+mn-cs"/>
              </a:rPr>
              <a:t> the brand will then repair and restore before </a:t>
            </a:r>
            <a:r>
              <a:rPr lang="en-US" sz="1200" kern="1200" dirty="0">
                <a:solidFill>
                  <a:schemeClr val="tx1"/>
                </a:solidFill>
                <a:effectLst/>
                <a:latin typeface="+mn-lt"/>
                <a:ea typeface="+mn-ea"/>
                <a:cs typeface="+mn-cs"/>
              </a:rPr>
              <a:t>re</a:t>
            </a:r>
            <a:r>
              <a:rPr lang="x-none" sz="1200" kern="1200" dirty="0">
                <a:solidFill>
                  <a:schemeClr val="tx1"/>
                </a:solidFill>
                <a:effectLst/>
                <a:latin typeface="+mn-lt"/>
                <a:ea typeface="+mn-ea"/>
                <a:cs typeface="+mn-cs"/>
              </a:rPr>
              <a:t>selling it</a:t>
            </a:r>
            <a:r>
              <a:rPr lang="en-US" sz="1200" kern="1200" dirty="0">
                <a:solidFill>
                  <a:schemeClr val="tx1"/>
                </a:solidFill>
                <a:effectLst/>
                <a:latin typeface="+mn-lt"/>
                <a:ea typeface="+mn-ea"/>
                <a:cs typeface="+mn-cs"/>
              </a:rPr>
              <a:t>. This extends the life of the garment that would otherwise be disposed. More brands are taking responsibility for the end-of-life options for the products they sell. </a:t>
            </a: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82097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Rideshar</a:t>
            </a:r>
            <a:r>
              <a:rPr lang="en-US" sz="1200" kern="1200" dirty="0">
                <a:solidFill>
                  <a:schemeClr val="tx1"/>
                </a:solidFill>
                <a:effectLst/>
                <a:latin typeface="+mn-lt"/>
                <a:ea typeface="+mn-ea"/>
                <a:cs typeface="+mn-cs"/>
              </a:rPr>
              <a:t>ing</a:t>
            </a:r>
            <a:r>
              <a:rPr lang="x-none" sz="1200" kern="1200" dirty="0">
                <a:solidFill>
                  <a:schemeClr val="tx1"/>
                </a:solidFill>
                <a:effectLst/>
                <a:latin typeface="+mn-lt"/>
                <a:ea typeface="+mn-ea"/>
                <a:cs typeface="+mn-cs"/>
              </a:rPr>
              <a:t> functions on the principle of </a:t>
            </a:r>
            <a:r>
              <a:rPr lang="en-US" sz="1200" kern="1200" dirty="0">
                <a:solidFill>
                  <a:schemeClr val="tx1"/>
                </a:solidFill>
                <a:effectLst/>
                <a:latin typeface="+mn-lt"/>
                <a:ea typeface="+mn-ea"/>
                <a:cs typeface="+mn-cs"/>
              </a:rPr>
              <a:t>owners </a:t>
            </a:r>
            <a:r>
              <a:rPr lang="x-none" sz="1200" kern="1200" dirty="0">
                <a:solidFill>
                  <a:schemeClr val="tx1"/>
                </a:solidFill>
                <a:effectLst/>
                <a:latin typeface="+mn-lt"/>
                <a:ea typeface="+mn-ea"/>
                <a:cs typeface="+mn-cs"/>
              </a:rPr>
              <a:t>sharing </a:t>
            </a:r>
            <a:r>
              <a:rPr lang="en-US" sz="1200" kern="1200" dirty="0">
                <a:solidFill>
                  <a:schemeClr val="tx1"/>
                </a:solidFill>
                <a:effectLst/>
                <a:latin typeface="+mn-lt"/>
                <a:ea typeface="+mn-ea"/>
                <a:cs typeface="+mn-cs"/>
              </a:rPr>
              <a:t>their assets</a:t>
            </a:r>
            <a:r>
              <a:rPr lang="x-none" sz="1200" kern="1200" dirty="0">
                <a:solidFill>
                  <a:schemeClr val="tx1"/>
                </a:solidFill>
                <a:effectLst/>
                <a:latin typeface="+mn-lt"/>
                <a:ea typeface="+mn-ea"/>
                <a:cs typeface="+mn-cs"/>
              </a:rPr>
              <a:t>, fuel, and time</a:t>
            </a:r>
            <a:r>
              <a:rPr lang="en-US" sz="1200" kern="1200" dirty="0">
                <a:solidFill>
                  <a:schemeClr val="tx1"/>
                </a:solidFill>
                <a:effectLst/>
                <a:latin typeface="+mn-lt"/>
                <a:ea typeface="+mn-ea"/>
                <a:cs typeface="+mn-cs"/>
              </a:rPr>
              <a:t> with others in exchange for money. A company provides a platform where private car owners can offer their car and a ride to people who need one. S</a:t>
            </a:r>
            <a:r>
              <a:rPr lang="x-none" sz="1200" kern="1200" dirty="0">
                <a:solidFill>
                  <a:schemeClr val="tx1"/>
                </a:solidFill>
                <a:effectLst/>
                <a:latin typeface="+mn-lt"/>
                <a:ea typeface="+mn-ea"/>
                <a:cs typeface="+mn-cs"/>
              </a:rPr>
              <a:t>haring a vehicle maximizes utility from one unit produced while reducing the emissions from redundant manufacturing.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197508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en-US" sz="1200" b="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Clothing rental models can provide customers with access to a variety of clothes while decreasing the demand for new clothing production. Short-term rental models offer a compelling value proposition, particularly when taking changing customer needs into consideration. Examples include short-term use, practical requirements, or fast evolving fashion preferences. New short-term and subscription rental models are already emerging within the industry.</a:t>
            </a: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283648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1" dirty="0"/>
              <a:t>For the class activity they will conduct a circular business case study. </a:t>
            </a:r>
          </a:p>
          <a:p>
            <a:endParaRPr lang="en-US" b="1" dirty="0"/>
          </a:p>
          <a:p>
            <a:pPr marL="228600" indent="-228600">
              <a:buAutoNum type="arabicPeriod"/>
            </a:pPr>
            <a:r>
              <a:rPr lang="en-US" b="0" dirty="0"/>
              <a:t>They will receive the Circular Business Case Study handout with nine questions that they will answer based on the circular business card they choose. Allow them to do their own research online if they need.</a:t>
            </a:r>
          </a:p>
          <a:p>
            <a:pPr marL="0" indent="0">
              <a:buFontTx/>
              <a:buNone/>
            </a:pPr>
            <a:endParaRPr lang="en-US" b="0" dirty="0"/>
          </a:p>
          <a:p>
            <a:pPr marL="0" indent="0">
              <a:buFontTx/>
              <a:buNone/>
            </a:pPr>
            <a:endParaRPr lang="en-US" b="0" dirty="0"/>
          </a:p>
          <a:p>
            <a:pPr marL="0" indent="0">
              <a:buFontTx/>
              <a:buNone/>
            </a:pPr>
            <a:r>
              <a:rPr lang="en-US" b="1" dirty="0"/>
              <a:t>*Step 2 is on the next slide</a:t>
            </a: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307292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Distribute the 5 circular business card handouts and have students select one of the five circular businesses they will use for their case analysis. They will read the circular business card to answer the 9-question case study.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108658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*click the slide 6 times </a:t>
            </a:r>
            <a:r>
              <a:rPr lang="en-US" sz="1200" b="0" i="0" u="none" strike="noStrike" dirty="0">
                <a:solidFill>
                  <a:schemeClr val="dk1"/>
                </a:solidFill>
                <a:latin typeface="+mn-lt"/>
                <a:ea typeface="Calibri"/>
                <a:cs typeface="Calibri"/>
                <a:sym typeface="Calibri"/>
              </a:rPr>
              <a:t>to reveal the 9 different ways a business can use circularity.</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3. Once they have answered all the questions for the case study, they will map the areas of circularity found in their business case. The handout will consist of the 5 linear stages of a product’s lifecycle and students can draw in the arrows indicating the kinds of circularity used in their business case.</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422177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linear economy is designed to extract raw materials from nature, process them into usable goods, and then discard them either into a landfill, burned in an incinerator or leaked somewhere in nature (usually by accident and considered litter). This linear system can be wasteful, and the losses result in negative environmental impacts, which is not currently accounted for in any of our economic measurement tools. When we consume a product we should consider the end-of-life options for it. If the product ends up in a landfill, is that a bad thing? Can it be recycled? Can I reuse this? Can I repurpose it in some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Why would a system be designed in this way?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Value is created in the current economic system by producing and selling as many products as possible. Profit over the planet.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What is a problem with this model?</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creates a lot of waste which often enters the environment as litter. Landfills release large amounts of methane gas, which contribute to global warming. </a:t>
            </a: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circular economy is a systems solution framework that tackles global challenges like climate change, biodiversity loss, waste, and pollution. A model of production and </a:t>
            </a:r>
            <a:r>
              <a:rPr lang="en-US" sz="1200" b="0" i="0" u="none" strike="noStrike" dirty="0">
                <a:solidFill>
                  <a:srgbClr val="262626"/>
                </a:solidFill>
                <a:latin typeface="Calibri"/>
                <a:ea typeface="Calibri"/>
                <a:cs typeface="Calibri"/>
                <a:sym typeface="Calibri"/>
              </a:rPr>
              <a:t>consumption </a:t>
            </a:r>
            <a:r>
              <a:rPr lang="en-US" sz="1200" b="0" i="0" u="none" strike="noStrike" dirty="0">
                <a:solidFill>
                  <a:schemeClr val="dk1"/>
                </a:solidFill>
                <a:latin typeface="Calibri"/>
                <a:ea typeface="Calibri"/>
                <a:cs typeface="Calibri"/>
                <a:sym typeface="Calibri"/>
              </a:rPr>
              <a:t>which involves sharing, leasing, reusing, repairing, refurbishing and recycling existing materials and products for as long as possible. Companies who want to be more circular should aim to design and make products that: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Eliminate waste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Keep materials in use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Regenerate natural systems</a:t>
            </a:r>
            <a:r>
              <a:rPr lang="en-US" dirty="0"/>
              <a:t/>
            </a:r>
            <a:br>
              <a:rPr lang="en-US" dirty="0"/>
            </a:b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Ask students:</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What is an example of a circular product or service?</a:t>
            </a:r>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Answer</a:t>
            </a:r>
            <a:r>
              <a:rPr lang="en-US" sz="1200" b="0" i="0" u="none" strike="noStrike" dirty="0">
                <a:solidFill>
                  <a:schemeClr val="dk1"/>
                </a:solidFill>
                <a:latin typeface="Calibri"/>
                <a:ea typeface="Calibri"/>
                <a:cs typeface="Calibri"/>
                <a:sym typeface="Calibri"/>
              </a:rPr>
              <a:t>: Refill stations (shops where you bring your bottle to refill with shampoo or soap)</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
            </a: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dirty="0"/>
              <a:t/>
            </a: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r>
              <a:rPr lang="en-US" dirty="0"/>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How are businesses creating more circularity?</a:t>
            </a:r>
          </a:p>
          <a:p>
            <a:r>
              <a:rPr lang="x-none" sz="1200" kern="1200" dirty="0">
                <a:solidFill>
                  <a:schemeClr val="tx1"/>
                </a:solidFill>
                <a:effectLst/>
                <a:latin typeface="+mn-lt"/>
                <a:ea typeface="+mn-ea"/>
                <a:cs typeface="+mn-cs"/>
              </a:rPr>
              <a:t> </a:t>
            </a: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x-none" sz="1200" b="1" kern="1200">
                <a:solidFill>
                  <a:schemeClr val="tx1"/>
                </a:solidFill>
                <a:effectLst/>
                <a:latin typeface="+mn-lt"/>
                <a:ea typeface="+mn-ea"/>
                <a:cs typeface="+mn-cs"/>
              </a:rPr>
              <a:t>Circular </a:t>
            </a:r>
            <a:r>
              <a:rPr lang="x-none" sz="1200" b="1" kern="1200" dirty="0">
                <a:solidFill>
                  <a:schemeClr val="tx1"/>
                </a:solidFill>
                <a:effectLst/>
                <a:latin typeface="+mn-lt"/>
                <a:ea typeface="+mn-ea"/>
                <a:cs typeface="+mn-cs"/>
              </a:rPr>
              <a:t>Supplies: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x-none" sz="1200" kern="1200" dirty="0">
                <a:solidFill>
                  <a:schemeClr val="tx1"/>
                </a:solidFill>
                <a:effectLst/>
                <a:latin typeface="+mn-lt"/>
                <a:ea typeface="+mn-ea"/>
                <a:cs typeface="+mn-cs"/>
              </a:rPr>
              <a:t>roducts made from fully renewable, recyclable, or biodegradable resource inputs. </a:t>
            </a: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offer to extend the life of an otherwise discarded product through repairing, upgrading, or </a:t>
            </a:r>
            <a:r>
              <a:rPr lang="x-none"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x-none" sz="1200" kern="1200">
                <a:solidFill>
                  <a:schemeClr val="tx1"/>
                </a:solidFill>
                <a:effectLst/>
                <a:latin typeface="+mn-lt"/>
                <a:ea typeface="+mn-ea"/>
                <a:cs typeface="+mn-cs"/>
              </a:rPr>
              <a:t>back </a:t>
            </a:r>
            <a:r>
              <a:rPr lang="x-none" sz="1200" kern="1200" dirty="0">
                <a:solidFill>
                  <a:schemeClr val="tx1"/>
                </a:solidFill>
                <a:effectLst/>
                <a:latin typeface="+mn-lt"/>
                <a:ea typeface="+mn-ea"/>
                <a:cs typeface="+mn-cs"/>
              </a:rPr>
              <a:t>into the loop.</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x-none"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 Products that are used by one or more </a:t>
            </a:r>
            <a:r>
              <a:rPr lang="x-none"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x-none"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263907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shoe company wants to make </a:t>
            </a:r>
            <a:r>
              <a:rPr lang="x-none" sz="1200"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their shoes using fully recycled materials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PET plastic bottles can be recycled into polyester and made into thread or woven fabrics that can make performance gear such as athletic shoes. The shoes will be made using </a:t>
            </a:r>
            <a:r>
              <a:rPr lang="x-none" sz="1200" b="0" kern="1200" dirty="0">
                <a:solidFill>
                  <a:schemeClr val="tx1"/>
                </a:solidFill>
                <a:effectLst/>
                <a:latin typeface="+mn-lt"/>
                <a:ea typeface="+mn-ea"/>
                <a:cs typeface="+mn-cs"/>
              </a:rPr>
              <a:t>recycled polyester (rPET)</a:t>
            </a:r>
            <a:r>
              <a:rPr lang="en-US" sz="1200" b="0" kern="1200" dirty="0">
                <a:solidFill>
                  <a:schemeClr val="tx1"/>
                </a:solidFill>
                <a:effectLst/>
                <a:latin typeface="+mn-lt"/>
                <a:ea typeface="+mn-ea"/>
                <a:cs typeface="+mn-cs"/>
              </a:rPr>
              <a:t>, and after use the customer can return it to the company where they are recycled again into other shoe parts.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11</a:t>
            </a:fld>
            <a:endParaRPr lang="x-none"/>
          </a:p>
        </p:txBody>
      </p:sp>
    </p:spTree>
    <p:extLst>
      <p:ext uri="{BB962C8B-B14F-4D97-AF65-F5344CB8AC3E}">
        <p14:creationId xmlns:p14="http://schemas.microsoft.com/office/powerpoint/2010/main" val="51771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methane produced in landfills can be recycled and used for the production of electricity and thermal energy, effectively diverting waste from landfills and eliminating tons of greenhouse gas emissions. The waste-to-energy operator may receive revenue for receiving waste as an alternative to the cost of disposing of waste in a landfill.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42731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E9C5C580-8688-F04F-AEF5-7EBF26FF174D}"/>
              </a:ext>
            </a:extLst>
          </p:cNvPr>
          <p:cNvSpPr>
            <a:spLocks noGrp="1"/>
          </p:cNvSpPr>
          <p:nvPr>
            <p:ph type="dt" sz="half" idx="10"/>
          </p:nvPr>
        </p:nvSpPr>
        <p:spPr/>
        <p:txBody>
          <a:bodyPr/>
          <a:lstStyle/>
          <a:p>
            <a:fld id="{FC39B395-69B1-5746-B230-74040C3922F2}" type="datetime1">
              <a:rPr lang="en-US" smtClean="0"/>
              <a:t>12/1/2022</a:t>
            </a:fld>
            <a:endParaRPr lang="x-none"/>
          </a:p>
        </p:txBody>
      </p:sp>
      <p:sp>
        <p:nvSpPr>
          <p:cNvPr id="5" name="Footer Placeholder 4">
            <a:extLst>
              <a:ext uri="{FF2B5EF4-FFF2-40B4-BE49-F238E27FC236}">
                <a16:creationId xmlns="" xmlns:a16="http://schemas.microsoft.com/office/drawing/2014/main" id="{0AABADA4-210D-CE4A-BD85-FD6AA125F9D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793C11D-502C-284A-A48F-A273D4D9D23F}"/>
              </a:ext>
            </a:extLst>
          </p:cNvPr>
          <p:cNvSpPr>
            <a:spLocks noGrp="1"/>
          </p:cNvSpPr>
          <p:nvPr>
            <p:ph type="dt" sz="half" idx="10"/>
          </p:nvPr>
        </p:nvSpPr>
        <p:spPr/>
        <p:txBody>
          <a:bodyPr/>
          <a:lstStyle/>
          <a:p>
            <a:fld id="{830F451C-C9DE-A542-9221-EE1302C8235B}" type="datetime1">
              <a:rPr lang="en-US" smtClean="0"/>
              <a:t>12/1/2022</a:t>
            </a:fld>
            <a:endParaRPr lang="x-none"/>
          </a:p>
        </p:txBody>
      </p:sp>
      <p:sp>
        <p:nvSpPr>
          <p:cNvPr id="5" name="Footer Placeholder 4">
            <a:extLst>
              <a:ext uri="{FF2B5EF4-FFF2-40B4-BE49-F238E27FC236}">
                <a16:creationId xmlns="" xmlns:a16="http://schemas.microsoft.com/office/drawing/2014/main" id="{1C679FD9-B53B-E442-83C2-20C0B6B24E8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F0BFC34-9CDA-3242-B269-740CB1C9BEE7}"/>
              </a:ext>
            </a:extLst>
          </p:cNvPr>
          <p:cNvSpPr>
            <a:spLocks noGrp="1"/>
          </p:cNvSpPr>
          <p:nvPr>
            <p:ph type="dt" sz="half" idx="10"/>
          </p:nvPr>
        </p:nvSpPr>
        <p:spPr/>
        <p:txBody>
          <a:bodyPr/>
          <a:lstStyle/>
          <a:p>
            <a:fld id="{5FD2FDBC-7524-0F43-A132-4F9FBD8815B9}" type="datetime1">
              <a:rPr lang="en-US" smtClean="0"/>
              <a:t>12/1/2022</a:t>
            </a:fld>
            <a:endParaRPr lang="x-none"/>
          </a:p>
        </p:txBody>
      </p:sp>
      <p:sp>
        <p:nvSpPr>
          <p:cNvPr id="5" name="Footer Placeholder 4">
            <a:extLst>
              <a:ext uri="{FF2B5EF4-FFF2-40B4-BE49-F238E27FC236}">
                <a16:creationId xmlns="" xmlns:a16="http://schemas.microsoft.com/office/drawing/2014/main" id="{517E7131-C714-B643-BE1C-791BC99CAA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0E9ADE00-9568-1B48-AC35-40BE2CFC0BEA}"/>
              </a:ext>
            </a:extLst>
          </p:cNvPr>
          <p:cNvSpPr>
            <a:spLocks noGrp="1"/>
          </p:cNvSpPr>
          <p:nvPr>
            <p:ph type="dt" sz="half" idx="10"/>
          </p:nvPr>
        </p:nvSpPr>
        <p:spPr/>
        <p:txBody>
          <a:bodyPr/>
          <a:lstStyle/>
          <a:p>
            <a:fld id="{16553971-40C9-7949-8712-30290D71D924}" type="datetime1">
              <a:rPr lang="en-US" smtClean="0"/>
              <a:t>12/1/2022</a:t>
            </a:fld>
            <a:endParaRPr lang="x-none"/>
          </a:p>
        </p:txBody>
      </p:sp>
      <p:sp>
        <p:nvSpPr>
          <p:cNvPr id="5" name="Footer Placeholder 4">
            <a:extLst>
              <a:ext uri="{FF2B5EF4-FFF2-40B4-BE49-F238E27FC236}">
                <a16:creationId xmlns="" xmlns:a16="http://schemas.microsoft.com/office/drawing/2014/main" id="{8A732A25-E56F-AF42-9AED-F53632C4DC0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91A92E3-C7E8-E64F-A51E-7A0944ABEBBB}"/>
              </a:ext>
            </a:extLst>
          </p:cNvPr>
          <p:cNvSpPr>
            <a:spLocks noGrp="1"/>
          </p:cNvSpPr>
          <p:nvPr>
            <p:ph type="dt" sz="half" idx="10"/>
          </p:nvPr>
        </p:nvSpPr>
        <p:spPr/>
        <p:txBody>
          <a:bodyPr/>
          <a:lstStyle/>
          <a:p>
            <a:fld id="{1B3FA97E-0FA2-A941-9691-E89A7CF6F5B8}" type="datetime1">
              <a:rPr lang="en-US" smtClean="0"/>
              <a:t>12/1/2022</a:t>
            </a:fld>
            <a:endParaRPr lang="x-none"/>
          </a:p>
        </p:txBody>
      </p:sp>
      <p:sp>
        <p:nvSpPr>
          <p:cNvPr id="5" name="Footer Placeholder 4">
            <a:extLst>
              <a:ext uri="{FF2B5EF4-FFF2-40B4-BE49-F238E27FC236}">
                <a16:creationId xmlns="" xmlns:a16="http://schemas.microsoft.com/office/drawing/2014/main" id="{4E3446C1-019E-CE4E-BFAA-A9AF435513E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806ABCBF-8E5F-A94E-8A8F-BF412A299764}"/>
              </a:ext>
            </a:extLst>
          </p:cNvPr>
          <p:cNvSpPr>
            <a:spLocks noGrp="1"/>
          </p:cNvSpPr>
          <p:nvPr>
            <p:ph type="dt" sz="half" idx="10"/>
          </p:nvPr>
        </p:nvSpPr>
        <p:spPr/>
        <p:txBody>
          <a:bodyPr/>
          <a:lstStyle/>
          <a:p>
            <a:fld id="{CAE0B1C4-6070-7F4B-B345-BE0CCF955347}" type="datetime1">
              <a:rPr lang="en-US" smtClean="0"/>
              <a:t>12/1/2022</a:t>
            </a:fld>
            <a:endParaRPr lang="x-none"/>
          </a:p>
        </p:txBody>
      </p:sp>
      <p:sp>
        <p:nvSpPr>
          <p:cNvPr id="6" name="Footer Placeholder 5">
            <a:extLst>
              <a:ext uri="{FF2B5EF4-FFF2-40B4-BE49-F238E27FC236}">
                <a16:creationId xmlns="" xmlns:a16="http://schemas.microsoft.com/office/drawing/2014/main" id="{AA0B4626-C681-3D43-B5BE-F389511DADE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663E6C74-5F1D-F441-A9B1-9918AF355FEE}"/>
              </a:ext>
            </a:extLst>
          </p:cNvPr>
          <p:cNvSpPr>
            <a:spLocks noGrp="1"/>
          </p:cNvSpPr>
          <p:nvPr>
            <p:ph type="dt" sz="half" idx="10"/>
          </p:nvPr>
        </p:nvSpPr>
        <p:spPr/>
        <p:txBody>
          <a:bodyPr/>
          <a:lstStyle/>
          <a:p>
            <a:fld id="{067918F5-125B-EF40-9DF8-BB69173E0930}" type="datetime1">
              <a:rPr lang="en-US" smtClean="0"/>
              <a:t>12/1/2022</a:t>
            </a:fld>
            <a:endParaRPr lang="x-none"/>
          </a:p>
        </p:txBody>
      </p:sp>
      <p:sp>
        <p:nvSpPr>
          <p:cNvPr id="8" name="Footer Placeholder 7">
            <a:extLst>
              <a:ext uri="{FF2B5EF4-FFF2-40B4-BE49-F238E27FC236}">
                <a16:creationId xmlns="" xmlns:a16="http://schemas.microsoft.com/office/drawing/2014/main" id="{209EFF62-DEEE-724C-961B-71B4FD266B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9EF16F3C-2804-544F-93A2-AFF36EBB4FCC}"/>
              </a:ext>
            </a:extLst>
          </p:cNvPr>
          <p:cNvSpPr>
            <a:spLocks noGrp="1"/>
          </p:cNvSpPr>
          <p:nvPr>
            <p:ph type="dt" sz="half" idx="10"/>
          </p:nvPr>
        </p:nvSpPr>
        <p:spPr/>
        <p:txBody>
          <a:bodyPr/>
          <a:lstStyle/>
          <a:p>
            <a:fld id="{F7BAEFF6-FCA3-B143-B841-1A000B33F963}" type="datetime1">
              <a:rPr lang="en-US" smtClean="0"/>
              <a:t>12/1/2022</a:t>
            </a:fld>
            <a:endParaRPr lang="x-none"/>
          </a:p>
        </p:txBody>
      </p:sp>
      <p:sp>
        <p:nvSpPr>
          <p:cNvPr id="4" name="Footer Placeholder 3">
            <a:extLst>
              <a:ext uri="{FF2B5EF4-FFF2-40B4-BE49-F238E27FC236}">
                <a16:creationId xmlns="" xmlns:a16="http://schemas.microsoft.com/office/drawing/2014/main" id="{DF51ED7C-B9BF-384A-AE8E-FCB71492EFE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124F51-B099-2540-B1F5-841C439AF9D9}"/>
              </a:ext>
            </a:extLst>
          </p:cNvPr>
          <p:cNvSpPr>
            <a:spLocks noGrp="1"/>
          </p:cNvSpPr>
          <p:nvPr>
            <p:ph type="dt" sz="half" idx="10"/>
          </p:nvPr>
        </p:nvSpPr>
        <p:spPr/>
        <p:txBody>
          <a:bodyPr/>
          <a:lstStyle/>
          <a:p>
            <a:fld id="{FC9C2DC3-8DE2-4242-9517-6FC328376F22}" type="datetime1">
              <a:rPr lang="en-US" smtClean="0"/>
              <a:t>12/1/2022</a:t>
            </a:fld>
            <a:endParaRPr lang="x-none"/>
          </a:p>
        </p:txBody>
      </p:sp>
      <p:sp>
        <p:nvSpPr>
          <p:cNvPr id="3" name="Footer Placeholder 2">
            <a:extLst>
              <a:ext uri="{FF2B5EF4-FFF2-40B4-BE49-F238E27FC236}">
                <a16:creationId xmlns="" xmlns:a16="http://schemas.microsoft.com/office/drawing/2014/main" id="{0ABAB8C5-D0A9-2641-B5D1-1D5EAF60CC0F}"/>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9AD089-2996-E346-8C1D-71682D63D2E8}"/>
              </a:ext>
            </a:extLst>
          </p:cNvPr>
          <p:cNvSpPr>
            <a:spLocks noGrp="1"/>
          </p:cNvSpPr>
          <p:nvPr>
            <p:ph type="dt" sz="half" idx="10"/>
          </p:nvPr>
        </p:nvSpPr>
        <p:spPr/>
        <p:txBody>
          <a:bodyPr/>
          <a:lstStyle/>
          <a:p>
            <a:fld id="{0663CA31-EA5B-3B49-BE0F-BDD5C002D45C}" type="datetime1">
              <a:rPr lang="en-US" smtClean="0"/>
              <a:t>12/1/2022</a:t>
            </a:fld>
            <a:endParaRPr lang="x-none"/>
          </a:p>
        </p:txBody>
      </p:sp>
      <p:sp>
        <p:nvSpPr>
          <p:cNvPr id="6" name="Footer Placeholder 5">
            <a:extLst>
              <a:ext uri="{FF2B5EF4-FFF2-40B4-BE49-F238E27FC236}">
                <a16:creationId xmlns="" xmlns:a16="http://schemas.microsoft.com/office/drawing/2014/main" id="{B72C6E69-B142-1243-89F8-CD508324FC7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FB30F5F-5C6A-A041-808D-0A335F5923A7}"/>
              </a:ext>
            </a:extLst>
          </p:cNvPr>
          <p:cNvSpPr>
            <a:spLocks noGrp="1"/>
          </p:cNvSpPr>
          <p:nvPr>
            <p:ph type="dt" sz="half" idx="10"/>
          </p:nvPr>
        </p:nvSpPr>
        <p:spPr/>
        <p:txBody>
          <a:bodyPr/>
          <a:lstStyle/>
          <a:p>
            <a:fld id="{D3E1284D-7202-8B41-8F93-306216CC2527}" type="datetime1">
              <a:rPr lang="en-US" smtClean="0"/>
              <a:t>12/1/2022</a:t>
            </a:fld>
            <a:endParaRPr lang="x-none"/>
          </a:p>
        </p:txBody>
      </p:sp>
      <p:sp>
        <p:nvSpPr>
          <p:cNvPr id="6" name="Footer Placeholder 5">
            <a:extLst>
              <a:ext uri="{FF2B5EF4-FFF2-40B4-BE49-F238E27FC236}">
                <a16:creationId xmlns="" xmlns:a16="http://schemas.microsoft.com/office/drawing/2014/main" id="{071704A5-CF76-9F42-946A-611430647A7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x-none" smtClean="0"/>
              <a:t>‹nº›</a:t>
            </a:fld>
            <a:endParaRPr lang="x-none"/>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72BF8-9AFD-5F4E-97CF-F10F7B4EBD86}" type="datetime1">
              <a:rPr lang="en-US" smtClean="0"/>
              <a:t>12/1/2022</a:t>
            </a:fld>
            <a:endParaRPr lang="x-none"/>
          </a:p>
        </p:txBody>
      </p:sp>
      <p:sp>
        <p:nvSpPr>
          <p:cNvPr id="5" name="Footer Placeholder 4">
            <a:extLst>
              <a:ext uri="{FF2B5EF4-FFF2-40B4-BE49-F238E27FC236}">
                <a16:creationId xmlns=""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x-none" smtClean="0"/>
              <a:t>‹nº›</a:t>
            </a:fld>
            <a:endParaRPr lang="x-none"/>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 xmlns:a16="http://schemas.microsoft.com/office/drawing/2014/main" id="{913EC35D-CF83-174B-94CE-798008FD1F01}"/>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 xmlns:a16="http://schemas.microsoft.com/office/drawing/2014/main" id="{A72EE06C-0752-81F3-6821-66F4553AF563}"/>
              </a:ext>
            </a:extLst>
          </p:cNvPr>
          <p:cNvSpPr>
            <a:spLocks noGrp="1"/>
          </p:cNvSpPr>
          <p:nvPr>
            <p:ph type="sldNum" sz="quarter" idx="12"/>
          </p:nvPr>
        </p:nvSpPr>
        <p:spPr/>
        <p:txBody>
          <a:bodyPr/>
          <a:lstStyle/>
          <a:p>
            <a:fld id="{A49FEDE7-8061-9B4D-88A1-7EA83A94C31B}" type="slidenum">
              <a:rPr lang="pt-BR" smtClean="0"/>
              <a:t>1</a:t>
            </a:fld>
            <a:endParaRPr lang="pt-BR" dirty="0"/>
          </a:p>
        </p:txBody>
      </p:sp>
      <p:pic>
        <p:nvPicPr>
          <p:cNvPr id="5" name="Picture 4">
            <a:extLst>
              <a:ext uri="{FF2B5EF4-FFF2-40B4-BE49-F238E27FC236}">
                <a16:creationId xmlns="" xmlns:a16="http://schemas.microsoft.com/office/drawing/2014/main" id="{638AA782-3B64-B5FA-F61C-F0832D13F0FA}"/>
              </a:ext>
            </a:extLst>
          </p:cNvPr>
          <p:cNvPicPr>
            <a:picLocks noChangeAspect="1"/>
          </p:cNvPicPr>
          <p:nvPr/>
        </p:nvPicPr>
        <p:blipFill>
          <a:blip r:embed="rId4"/>
          <a:stretch>
            <a:fillRect/>
          </a:stretch>
        </p:blipFill>
        <p:spPr>
          <a:xfrm>
            <a:off x="4250872" y="5390243"/>
            <a:ext cx="457200" cy="584200"/>
          </a:xfrm>
          <a:prstGeom prst="rect">
            <a:avLst/>
          </a:prstGeom>
        </p:spPr>
      </p:pic>
      <p:sp>
        <p:nvSpPr>
          <p:cNvPr id="6" name="TextBox 5">
            <a:extLst>
              <a:ext uri="{FF2B5EF4-FFF2-40B4-BE49-F238E27FC236}">
                <a16:creationId xmlns="" xmlns:a16="http://schemas.microsoft.com/office/drawing/2014/main" id="{9B8297D5-6513-E49C-7C8C-0C1C58424E2D}"/>
              </a:ext>
            </a:extLst>
          </p:cNvPr>
          <p:cNvSpPr txBox="1"/>
          <p:nvPr/>
        </p:nvSpPr>
        <p:spPr>
          <a:xfrm>
            <a:off x="4398905" y="5224594"/>
            <a:ext cx="228600" cy="923330"/>
          </a:xfrm>
          <a:prstGeom prst="rect">
            <a:avLst/>
          </a:prstGeom>
          <a:noFill/>
        </p:spPr>
        <p:txBody>
          <a:bodyPr wrap="square" rtlCol="0">
            <a:spAutoFit/>
          </a:bodyPr>
          <a:lstStyle/>
          <a:p>
            <a:r>
              <a:rPr lang="pt-BR" sz="5400" b="1" dirty="0" smtClean="0">
                <a:cs typeface="Calibri Light" panose="020F0302020204030204" pitchFamily="34" charset="0"/>
              </a:rPr>
              <a:t>t</a:t>
            </a:r>
            <a:endParaRPr lang="pt-BR" sz="5400" b="1" dirty="0">
              <a:cs typeface="Calibri Light" panose="020F0302020204030204" pitchFamily="34" charset="0"/>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531" y="531336"/>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391" y="5352853"/>
            <a:ext cx="8195763"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2224409" y="5385723"/>
            <a:ext cx="6870792" cy="1261884"/>
          </a:xfrm>
          <a:prstGeom prst="rect">
            <a:avLst/>
          </a:prstGeom>
          <a:noFill/>
        </p:spPr>
        <p:txBody>
          <a:bodyPr wrap="none" rtlCol="0">
            <a:spAutoFit/>
          </a:bodyPr>
          <a:lstStyle/>
          <a:p>
            <a:pPr marL="158750" indent="0" algn="ctr">
              <a:buNone/>
            </a:pPr>
            <a:r>
              <a:rPr lang="pt-BR" sz="4800" b="1" dirty="0" smtClean="0"/>
              <a:t> Criar </a:t>
            </a:r>
            <a:r>
              <a:rPr lang="pt-BR" sz="4800" b="1" dirty="0"/>
              <a:t>a </a:t>
            </a:r>
            <a:r>
              <a:rPr lang="pt-BR" sz="4800" b="1" dirty="0" smtClean="0"/>
              <a:t>Economia Circular</a:t>
            </a:r>
          </a:p>
          <a:p>
            <a:pPr marL="158750" indent="0" algn="ctr">
              <a:buNone/>
            </a:pPr>
            <a:r>
              <a:rPr lang="pt-BR" sz="2800" smtClean="0"/>
              <a:t> Aula </a:t>
            </a:r>
            <a:r>
              <a:rPr lang="pt-BR" sz="2800" dirty="0" smtClean="0"/>
              <a:t>Intermediária </a:t>
            </a:r>
            <a:r>
              <a:rPr lang="pt-BR" sz="2800" dirty="0"/>
              <a:t>de </a:t>
            </a:r>
            <a:r>
              <a:rPr lang="pt-BR" sz="2800" dirty="0" smtClean="0"/>
              <a:t>Nível </a:t>
            </a:r>
            <a:r>
              <a:rPr lang="pt-BR" sz="2800" dirty="0"/>
              <a:t>4</a:t>
            </a:r>
          </a:p>
        </p:txBody>
      </p:sp>
      <p:sp>
        <p:nvSpPr>
          <p:cNvPr id="7" name="CaixaDeTexto 6"/>
          <p:cNvSpPr txBox="1"/>
          <p:nvPr/>
        </p:nvSpPr>
        <p:spPr>
          <a:xfrm>
            <a:off x="1570247" y="52951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Tree>
    <p:extLst>
      <p:ext uri="{BB962C8B-B14F-4D97-AF65-F5344CB8AC3E}">
        <p14:creationId xmlns:p14="http://schemas.microsoft.com/office/powerpoint/2010/main" val="6507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TextBox 14">
            <a:extLst>
              <a:ext uri="{FF2B5EF4-FFF2-40B4-BE49-F238E27FC236}">
                <a16:creationId xmlns="" xmlns:a16="http://schemas.microsoft.com/office/drawing/2014/main" id="{986DDCA8-68FD-E942-93CA-6D0EA6F42E90}"/>
              </a:ext>
            </a:extLst>
          </p:cNvPr>
          <p:cNvSpPr txBox="1"/>
          <p:nvPr/>
        </p:nvSpPr>
        <p:spPr>
          <a:xfrm>
            <a:off x="1333634" y="448035"/>
            <a:ext cx="9495565" cy="646331"/>
          </a:xfrm>
          <a:prstGeom prst="rect">
            <a:avLst/>
          </a:prstGeom>
          <a:noFill/>
        </p:spPr>
        <p:txBody>
          <a:bodyPr wrap="square" rtlCol="0">
            <a:spAutoFit/>
          </a:bodyPr>
          <a:lstStyle/>
          <a:p>
            <a:pPr algn="ctr"/>
            <a:r>
              <a:rPr lang="pt-BR" sz="3600" b="1" dirty="0" smtClean="0">
                <a:solidFill>
                  <a:schemeClr val="bg1"/>
                </a:solidFill>
              </a:rPr>
              <a:t>Cinco Modelos de Negócios de Circularidade</a:t>
            </a:r>
            <a:endParaRPr lang="pt-BR" sz="3600" b="1" dirty="0">
              <a:solidFill>
                <a:schemeClr val="bg1"/>
              </a:solidFill>
            </a:endParaRPr>
          </a:p>
        </p:txBody>
      </p:sp>
      <p:sp>
        <p:nvSpPr>
          <p:cNvPr id="2" name="Slide Number Placeholder 1">
            <a:extLst>
              <a:ext uri="{FF2B5EF4-FFF2-40B4-BE49-F238E27FC236}">
                <a16:creationId xmlns=""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pt-BR" smtClean="0"/>
              <a:t>10</a:t>
            </a:fld>
            <a:endParaRPr lang="pt-BR" dirty="0"/>
          </a:p>
        </p:txBody>
      </p:sp>
      <p:sp>
        <p:nvSpPr>
          <p:cNvPr id="24" name="TextBox 10">
            <a:extLst>
              <a:ext uri="{FF2B5EF4-FFF2-40B4-BE49-F238E27FC236}">
                <a16:creationId xmlns:a16="http://schemas.microsoft.com/office/drawing/2014/main" xmlns="" id="{C8906053-1C32-5C4C-BD37-D50AA5FAF8A5}"/>
              </a:ext>
            </a:extLst>
          </p:cNvPr>
          <p:cNvSpPr txBox="1"/>
          <p:nvPr/>
        </p:nvSpPr>
        <p:spPr>
          <a:xfrm>
            <a:off x="1799116" y="1638473"/>
            <a:ext cx="1901629" cy="622414"/>
          </a:xfrm>
          <a:prstGeom prst="rect">
            <a:avLst/>
          </a:prstGeom>
          <a:noFill/>
        </p:spPr>
        <p:txBody>
          <a:bodyPr wrap="square" rtlCol="0">
            <a:spAutoFit/>
          </a:bodyPr>
          <a:lstStyle/>
          <a:p>
            <a:pPr algn="ctr">
              <a:lnSpc>
                <a:spcPts val="2000"/>
              </a:lnSpc>
            </a:pPr>
            <a:r>
              <a:rPr lang="pt-BR" sz="2200" b="1" dirty="0" smtClean="0"/>
              <a:t>Suprimentos Circulares</a:t>
            </a:r>
            <a:endParaRPr lang="pt-BR" sz="2200" b="1" dirty="0"/>
          </a:p>
        </p:txBody>
      </p:sp>
      <p:sp>
        <p:nvSpPr>
          <p:cNvPr id="25" name="TextBox 11">
            <a:extLst>
              <a:ext uri="{FF2B5EF4-FFF2-40B4-BE49-F238E27FC236}">
                <a16:creationId xmlns:a16="http://schemas.microsoft.com/office/drawing/2014/main" xmlns="" id="{5E11BDB3-C350-DE44-8723-8C426A201718}"/>
              </a:ext>
            </a:extLst>
          </p:cNvPr>
          <p:cNvSpPr txBox="1"/>
          <p:nvPr/>
        </p:nvSpPr>
        <p:spPr>
          <a:xfrm>
            <a:off x="3525883" y="1624825"/>
            <a:ext cx="1901629" cy="622414"/>
          </a:xfrm>
          <a:prstGeom prst="rect">
            <a:avLst/>
          </a:prstGeom>
          <a:noFill/>
        </p:spPr>
        <p:txBody>
          <a:bodyPr wrap="square" rtlCol="0">
            <a:spAutoFit/>
          </a:bodyPr>
          <a:lstStyle/>
          <a:p>
            <a:pPr algn="ctr">
              <a:lnSpc>
                <a:spcPts val="2000"/>
              </a:lnSpc>
            </a:pPr>
            <a:r>
              <a:rPr lang="pt-BR" sz="2200" b="1" dirty="0" smtClean="0"/>
              <a:t>Recuperação de Recursos</a:t>
            </a:r>
            <a:endParaRPr lang="pt-BR" sz="2200" b="1" dirty="0"/>
          </a:p>
        </p:txBody>
      </p:sp>
      <p:sp>
        <p:nvSpPr>
          <p:cNvPr id="26" name="TextBox 15">
            <a:extLst>
              <a:ext uri="{FF2B5EF4-FFF2-40B4-BE49-F238E27FC236}">
                <a16:creationId xmlns:a16="http://schemas.microsoft.com/office/drawing/2014/main" xmlns="" id="{F304574B-A261-BE4F-95D6-C682FD92A54E}"/>
              </a:ext>
            </a:extLst>
          </p:cNvPr>
          <p:cNvSpPr txBox="1"/>
          <p:nvPr/>
        </p:nvSpPr>
        <p:spPr>
          <a:xfrm>
            <a:off x="5267482" y="1409072"/>
            <a:ext cx="1901629" cy="872162"/>
          </a:xfrm>
          <a:prstGeom prst="rect">
            <a:avLst/>
          </a:prstGeom>
          <a:noFill/>
        </p:spPr>
        <p:txBody>
          <a:bodyPr wrap="square" rtlCol="0">
            <a:spAutoFit/>
          </a:bodyPr>
          <a:lstStyle/>
          <a:p>
            <a:pPr algn="ctr">
              <a:lnSpc>
                <a:spcPts val="2000"/>
              </a:lnSpc>
            </a:pPr>
            <a:r>
              <a:rPr lang="pt-BR" sz="2200" b="1" dirty="0" smtClean="0"/>
              <a:t>Extensão da Vida útil do Produto</a:t>
            </a:r>
            <a:endParaRPr lang="pt-BR" sz="2200" b="1" dirty="0"/>
          </a:p>
        </p:txBody>
      </p:sp>
      <p:sp>
        <p:nvSpPr>
          <p:cNvPr id="27" name="TextBox 16">
            <a:extLst>
              <a:ext uri="{FF2B5EF4-FFF2-40B4-BE49-F238E27FC236}">
                <a16:creationId xmlns:a16="http://schemas.microsoft.com/office/drawing/2014/main" xmlns="" id="{0563B1E1-0E64-C94A-A8C0-EC86E77FB670}"/>
              </a:ext>
            </a:extLst>
          </p:cNvPr>
          <p:cNvSpPr txBox="1"/>
          <p:nvPr/>
        </p:nvSpPr>
        <p:spPr>
          <a:xfrm>
            <a:off x="6973242" y="1436368"/>
            <a:ext cx="1901629" cy="872162"/>
          </a:xfrm>
          <a:prstGeom prst="rect">
            <a:avLst/>
          </a:prstGeom>
          <a:noFill/>
        </p:spPr>
        <p:txBody>
          <a:bodyPr wrap="square" rtlCol="0">
            <a:spAutoFit/>
          </a:bodyPr>
          <a:lstStyle/>
          <a:p>
            <a:pPr algn="ctr">
              <a:lnSpc>
                <a:spcPts val="2000"/>
              </a:lnSpc>
            </a:pPr>
            <a:r>
              <a:rPr lang="pt-BR" sz="2200" b="1" dirty="0" smtClean="0"/>
              <a:t>Plataforma de Compartilha mento</a:t>
            </a:r>
            <a:endParaRPr lang="pt-BR" sz="2200" b="1" dirty="0"/>
          </a:p>
        </p:txBody>
      </p:sp>
      <p:sp>
        <p:nvSpPr>
          <p:cNvPr id="28" name="TextBox 17">
            <a:extLst>
              <a:ext uri="{FF2B5EF4-FFF2-40B4-BE49-F238E27FC236}">
                <a16:creationId xmlns:a16="http://schemas.microsoft.com/office/drawing/2014/main" xmlns="" id="{B4A40B76-E97A-6149-9E10-6104DC1E8EB6}"/>
              </a:ext>
            </a:extLst>
          </p:cNvPr>
          <p:cNvSpPr txBox="1"/>
          <p:nvPr/>
        </p:nvSpPr>
        <p:spPr>
          <a:xfrm>
            <a:off x="8863473" y="1477312"/>
            <a:ext cx="1413296" cy="861774"/>
          </a:xfrm>
          <a:prstGeom prst="rect">
            <a:avLst/>
          </a:prstGeom>
          <a:noFill/>
        </p:spPr>
        <p:txBody>
          <a:bodyPr wrap="square" rtlCol="0">
            <a:spAutoFit/>
          </a:bodyPr>
          <a:lstStyle/>
          <a:p>
            <a:pPr algn="ctr">
              <a:lnSpc>
                <a:spcPts val="2000"/>
              </a:lnSpc>
            </a:pPr>
            <a:r>
              <a:rPr lang="pt-BR" sz="2200" b="1" dirty="0" smtClean="0"/>
              <a:t>Produto como um Serviço</a:t>
            </a:r>
            <a:endParaRPr lang="pt-BR" sz="2200" b="1" dirty="0"/>
          </a:p>
        </p:txBody>
      </p:sp>
      <p:sp>
        <p:nvSpPr>
          <p:cNvPr id="29" name="TextBox 18">
            <a:extLst>
              <a:ext uri="{FF2B5EF4-FFF2-40B4-BE49-F238E27FC236}">
                <a16:creationId xmlns:a16="http://schemas.microsoft.com/office/drawing/2014/main" xmlns="" id="{B3E8CCFD-182B-7546-BE75-88445AAD58F8}"/>
              </a:ext>
            </a:extLst>
          </p:cNvPr>
          <p:cNvSpPr txBox="1"/>
          <p:nvPr/>
        </p:nvSpPr>
        <p:spPr>
          <a:xfrm>
            <a:off x="2053924" y="4285471"/>
            <a:ext cx="1439905" cy="1723549"/>
          </a:xfrm>
          <a:prstGeom prst="rect">
            <a:avLst/>
          </a:prstGeom>
          <a:noFill/>
        </p:spPr>
        <p:txBody>
          <a:bodyPr wrap="square" lIns="0" tIns="0" rIns="0" bIns="0" rtlCol="0">
            <a:spAutoFit/>
          </a:bodyPr>
          <a:lstStyle/>
          <a:p>
            <a:r>
              <a:rPr lang="pt-BR" sz="1400" dirty="0" smtClean="0"/>
              <a:t>Produtos feitos de totalmente renováveis, recicláveis, ou  insumos de recursos biodegradáveis.</a:t>
            </a:r>
          </a:p>
          <a:p>
            <a:endParaRPr lang="pt-BR" sz="1400" dirty="0"/>
          </a:p>
        </p:txBody>
      </p:sp>
      <p:sp>
        <p:nvSpPr>
          <p:cNvPr id="30" name="TextBox 19">
            <a:extLst>
              <a:ext uri="{FF2B5EF4-FFF2-40B4-BE49-F238E27FC236}">
                <a16:creationId xmlns:a16="http://schemas.microsoft.com/office/drawing/2014/main" xmlns="" id="{0D0B666F-CA8C-2C43-B8C8-36C6A3FC5375}"/>
              </a:ext>
            </a:extLst>
          </p:cNvPr>
          <p:cNvSpPr txBox="1"/>
          <p:nvPr/>
        </p:nvSpPr>
        <p:spPr>
          <a:xfrm>
            <a:off x="3649200" y="4268900"/>
            <a:ext cx="1692000" cy="2185214"/>
          </a:xfrm>
          <a:prstGeom prst="rect">
            <a:avLst/>
          </a:prstGeom>
          <a:noFill/>
        </p:spPr>
        <p:txBody>
          <a:bodyPr wrap="square" lIns="0" tIns="0" rIns="0" bIns="0" rtlCol="0">
            <a:spAutoFit/>
          </a:bodyPr>
          <a:lstStyle/>
          <a:p>
            <a:r>
              <a:rPr lang="pt-BR" sz="1400" dirty="0" smtClean="0"/>
              <a:t>Serviços que trabalham para eliminar recursos, materiais ou desperdícios de vazar para o  meio ambiente e maximizando o valor dele para reentrar no circuito.</a:t>
            </a:r>
          </a:p>
          <a:p>
            <a:pPr algn="ctr"/>
            <a:endParaRPr lang="pt-BR" sz="1600" dirty="0"/>
          </a:p>
        </p:txBody>
      </p:sp>
      <p:sp>
        <p:nvSpPr>
          <p:cNvPr id="31" name="TextBox 20">
            <a:extLst>
              <a:ext uri="{FF2B5EF4-FFF2-40B4-BE49-F238E27FC236}">
                <a16:creationId xmlns:a16="http://schemas.microsoft.com/office/drawing/2014/main" xmlns="" id="{BFB2B9B0-85A2-184C-A010-C9AB347BC029}"/>
              </a:ext>
            </a:extLst>
          </p:cNvPr>
          <p:cNvSpPr txBox="1"/>
          <p:nvPr/>
        </p:nvSpPr>
        <p:spPr>
          <a:xfrm>
            <a:off x="5427511" y="4258174"/>
            <a:ext cx="1741600" cy="1815882"/>
          </a:xfrm>
          <a:prstGeom prst="rect">
            <a:avLst/>
          </a:prstGeom>
          <a:noFill/>
        </p:spPr>
        <p:txBody>
          <a:bodyPr wrap="square" rtlCol="0">
            <a:spAutoFit/>
          </a:bodyPr>
          <a:lstStyle/>
          <a:p>
            <a:r>
              <a:rPr lang="pt-BR" sz="1400" dirty="0" smtClean="0"/>
              <a:t>Serviços que oferecem prolongar a vida útil de um produto descartado através da reparação, atualizando ou revendendo de volta para ao circuito.</a:t>
            </a:r>
            <a:endParaRPr lang="pt-BR" sz="1400" dirty="0"/>
          </a:p>
        </p:txBody>
      </p:sp>
      <p:sp>
        <p:nvSpPr>
          <p:cNvPr id="32" name="TextBox 21">
            <a:extLst>
              <a:ext uri="{FF2B5EF4-FFF2-40B4-BE49-F238E27FC236}">
                <a16:creationId xmlns:a16="http://schemas.microsoft.com/office/drawing/2014/main" xmlns="" id="{FCC65F51-F608-1C41-85A0-46E849E5839E}"/>
              </a:ext>
            </a:extLst>
          </p:cNvPr>
          <p:cNvSpPr txBox="1"/>
          <p:nvPr/>
        </p:nvSpPr>
        <p:spPr>
          <a:xfrm>
            <a:off x="7174238" y="4256785"/>
            <a:ext cx="1901629" cy="2031325"/>
          </a:xfrm>
          <a:prstGeom prst="rect">
            <a:avLst/>
          </a:prstGeom>
          <a:noFill/>
        </p:spPr>
        <p:txBody>
          <a:bodyPr wrap="square" rtlCol="0">
            <a:spAutoFit/>
          </a:bodyPr>
          <a:lstStyle/>
          <a:p>
            <a:r>
              <a:rPr lang="pt-BR" sz="1400" dirty="0" smtClean="0"/>
              <a:t>As plataformas de compartilhamento permitem que as pessoas colaborem e compartilhem um produto entre si</a:t>
            </a:r>
          </a:p>
          <a:p>
            <a:r>
              <a:rPr lang="pt-BR" sz="1400" dirty="0" smtClean="0"/>
              <a:t>sem propriedade singular por parte do cliente.</a:t>
            </a:r>
            <a:endParaRPr lang="pt-BR" sz="1400" dirty="0"/>
          </a:p>
        </p:txBody>
      </p:sp>
      <p:sp>
        <p:nvSpPr>
          <p:cNvPr id="33" name="TextBox 22">
            <a:extLst>
              <a:ext uri="{FF2B5EF4-FFF2-40B4-BE49-F238E27FC236}">
                <a16:creationId xmlns:a16="http://schemas.microsoft.com/office/drawing/2014/main" xmlns="" id="{F65BA6F7-AA83-5348-ADDB-F2B45B85C684}"/>
              </a:ext>
            </a:extLst>
          </p:cNvPr>
          <p:cNvSpPr txBox="1"/>
          <p:nvPr/>
        </p:nvSpPr>
        <p:spPr>
          <a:xfrm>
            <a:off x="8921888" y="4255250"/>
            <a:ext cx="1625354" cy="1169551"/>
          </a:xfrm>
          <a:prstGeom prst="rect">
            <a:avLst/>
          </a:prstGeom>
          <a:noFill/>
        </p:spPr>
        <p:txBody>
          <a:bodyPr wrap="square" rtlCol="0">
            <a:spAutoFit/>
          </a:bodyPr>
          <a:lstStyle/>
          <a:p>
            <a:r>
              <a:rPr lang="pt-BR" sz="1400" dirty="0" smtClean="0"/>
              <a:t>Produtos que são usados por um ou mais clientes na forma de pague conforme o uso.</a:t>
            </a:r>
            <a:endParaRPr lang="pt-BR" sz="1400" dirty="0"/>
          </a:p>
        </p:txBody>
      </p:sp>
    </p:spTree>
    <p:extLst>
      <p:ext uri="{BB962C8B-B14F-4D97-AF65-F5344CB8AC3E}">
        <p14:creationId xmlns:p14="http://schemas.microsoft.com/office/powerpoint/2010/main" val="2756055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Suprimentos Circulares: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Calçados feitos de plástico</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Icon&#10;&#10;Description automatically generated">
            <a:extLst>
              <a:ext uri="{FF2B5EF4-FFF2-40B4-BE49-F238E27FC236}">
                <a16:creationId xmlns="" xmlns:a16="http://schemas.microsoft.com/office/drawing/2014/main" id="{4BC9A0E1-75C9-7A4A-A555-1E16ECA0DE9E}"/>
              </a:ext>
            </a:extLst>
          </p:cNvPr>
          <p:cNvPicPr>
            <a:picLocks noChangeAspect="1"/>
          </p:cNvPicPr>
          <p:nvPr/>
        </p:nvPicPr>
        <p:blipFill>
          <a:blip r:embed="rId5"/>
          <a:stretch>
            <a:fillRect/>
          </a:stretch>
        </p:blipFill>
        <p:spPr>
          <a:xfrm>
            <a:off x="430566" y="1670346"/>
            <a:ext cx="5400543" cy="3780380"/>
          </a:xfrm>
          <a:prstGeom prst="rect">
            <a:avLst/>
          </a:prstGeom>
        </p:spPr>
      </p:pic>
      <p:pic>
        <p:nvPicPr>
          <p:cNvPr id="9" name="Picture 8" descr="A picture containing ground, outdoor&#10;&#10;Description automatically generated">
            <a:extLst>
              <a:ext uri="{FF2B5EF4-FFF2-40B4-BE49-F238E27FC236}">
                <a16:creationId xmlns="" xmlns:a16="http://schemas.microsoft.com/office/drawing/2014/main" id="{6E33CC01-7355-9146-93F5-7990EF3A13CA}"/>
              </a:ext>
            </a:extLst>
          </p:cNvPr>
          <p:cNvPicPr>
            <a:picLocks noChangeAspect="1"/>
          </p:cNvPicPr>
          <p:nvPr/>
        </p:nvPicPr>
        <p:blipFill>
          <a:blip r:embed="rId6"/>
          <a:stretch>
            <a:fillRect/>
          </a:stretch>
        </p:blipFill>
        <p:spPr>
          <a:xfrm>
            <a:off x="5901447" y="1521391"/>
            <a:ext cx="3651251" cy="4078290"/>
          </a:xfrm>
          <a:prstGeom prst="rect">
            <a:avLst/>
          </a:prstGeom>
        </p:spPr>
      </p:pic>
      <p:sp>
        <p:nvSpPr>
          <p:cNvPr id="2" name="Slide Number Placeholder 1">
            <a:extLst>
              <a:ext uri="{FF2B5EF4-FFF2-40B4-BE49-F238E27FC236}">
                <a16:creationId xmlns="" xmlns:a16="http://schemas.microsoft.com/office/drawing/2014/main" id="{3000CD38-90FF-9A7A-27B9-021A5314B815}"/>
              </a:ext>
            </a:extLst>
          </p:cNvPr>
          <p:cNvSpPr>
            <a:spLocks noGrp="1"/>
          </p:cNvSpPr>
          <p:nvPr>
            <p:ph type="sldNum" sz="quarter" idx="12"/>
          </p:nvPr>
        </p:nvSpPr>
        <p:spPr/>
        <p:txBody>
          <a:bodyPr/>
          <a:lstStyle/>
          <a:p>
            <a:fld id="{A49FEDE7-8061-9B4D-88A1-7EA83A94C31B}" type="slidenum">
              <a:rPr lang="pt-BR" smtClean="0"/>
              <a:t>11</a:t>
            </a:fld>
            <a:endParaRPr lang="pt-BR" dirty="0"/>
          </a:p>
        </p:txBody>
      </p:sp>
    </p:spTree>
    <p:extLst>
      <p:ext uri="{BB962C8B-B14F-4D97-AF65-F5344CB8AC3E}">
        <p14:creationId xmlns:p14="http://schemas.microsoft.com/office/powerpoint/2010/main" val="174250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637366"/>
          </a:xfrm>
          <a:prstGeom prst="rect">
            <a:avLst/>
          </a:prstGeom>
        </p:spPr>
      </p:pic>
      <p:sp>
        <p:nvSpPr>
          <p:cNvPr id="10" name="TextBox 9">
            <a:extLst>
              <a:ext uri="{FF2B5EF4-FFF2-40B4-BE49-F238E27FC236}">
                <a16:creationId xmlns=""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Recuperação de Recursos: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Resíduos para energia</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3" name="Picture 2" descr="Icon&#10;&#10;Description automatically generated">
            <a:extLst>
              <a:ext uri="{FF2B5EF4-FFF2-40B4-BE49-F238E27FC236}">
                <a16:creationId xmlns="" xmlns:a16="http://schemas.microsoft.com/office/drawing/2014/main" id="{7F3F9EF6-ADEC-A74E-BBEC-12F6E04AE208}"/>
              </a:ext>
            </a:extLst>
          </p:cNvPr>
          <p:cNvPicPr>
            <a:picLocks noChangeAspect="1"/>
          </p:cNvPicPr>
          <p:nvPr/>
        </p:nvPicPr>
        <p:blipFill>
          <a:blip r:embed="rId5"/>
          <a:stretch>
            <a:fillRect/>
          </a:stretch>
        </p:blipFill>
        <p:spPr>
          <a:xfrm>
            <a:off x="-422031" y="1619462"/>
            <a:ext cx="5647859" cy="3953501"/>
          </a:xfrm>
          <a:prstGeom prst="rect">
            <a:avLst/>
          </a:prstGeom>
        </p:spPr>
      </p:pic>
      <p:pic>
        <p:nvPicPr>
          <p:cNvPr id="4" name="Picture 3" descr="A picture containing text, car, outdoor, van&#10;&#10;Description automatically generated">
            <a:extLst>
              <a:ext uri="{FF2B5EF4-FFF2-40B4-BE49-F238E27FC236}">
                <a16:creationId xmlns="" xmlns:a16="http://schemas.microsoft.com/office/drawing/2014/main" id="{BE8C0624-1665-7E33-15CB-0B37A50DF59B}"/>
              </a:ext>
            </a:extLst>
          </p:cNvPr>
          <p:cNvPicPr>
            <a:picLocks noChangeAspect="1"/>
          </p:cNvPicPr>
          <p:nvPr/>
        </p:nvPicPr>
        <p:blipFill>
          <a:blip r:embed="rId6"/>
          <a:stretch>
            <a:fillRect/>
          </a:stretch>
        </p:blipFill>
        <p:spPr>
          <a:xfrm>
            <a:off x="4434793" y="1598740"/>
            <a:ext cx="6477785" cy="3639798"/>
          </a:xfrm>
          <a:prstGeom prst="rect">
            <a:avLst/>
          </a:prstGeom>
        </p:spPr>
      </p:pic>
      <p:sp>
        <p:nvSpPr>
          <p:cNvPr id="2" name="Slide Number Placeholder 1">
            <a:extLst>
              <a:ext uri="{FF2B5EF4-FFF2-40B4-BE49-F238E27FC236}">
                <a16:creationId xmlns="" xmlns:a16="http://schemas.microsoft.com/office/drawing/2014/main" id="{C7D833D0-F549-C68D-3245-2B8D9B479F55}"/>
              </a:ext>
            </a:extLst>
          </p:cNvPr>
          <p:cNvSpPr>
            <a:spLocks noGrp="1"/>
          </p:cNvSpPr>
          <p:nvPr>
            <p:ph type="sldNum" sz="quarter" idx="12"/>
          </p:nvPr>
        </p:nvSpPr>
        <p:spPr/>
        <p:txBody>
          <a:bodyPr/>
          <a:lstStyle/>
          <a:p>
            <a:fld id="{A49FEDE7-8061-9B4D-88A1-7EA83A94C31B}" type="slidenum">
              <a:rPr lang="pt-BR" smtClean="0"/>
              <a:t>12</a:t>
            </a:fld>
            <a:endParaRPr lang="pt-BR" dirty="0"/>
          </a:p>
        </p:txBody>
      </p:sp>
    </p:spTree>
    <p:extLst>
      <p:ext uri="{BB962C8B-B14F-4D97-AF65-F5344CB8AC3E}">
        <p14:creationId xmlns:p14="http://schemas.microsoft.com/office/powerpoint/2010/main" val="3036472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E8E2DBD1-B289-8045-A104-5191A34078A8}"/>
              </a:ext>
            </a:extLst>
          </p:cNvPr>
          <p:cNvPicPr>
            <a:picLocks noChangeAspect="1"/>
          </p:cNvPicPr>
          <p:nvPr/>
        </p:nvPicPr>
        <p:blipFill rotWithShape="1">
          <a:blip r:embed="rId4"/>
          <a:srcRect r="11" b="25"/>
          <a:stretch/>
        </p:blipFill>
        <p:spPr>
          <a:xfrm>
            <a:off x="1255510" y="1051359"/>
            <a:ext cx="9291874" cy="707886"/>
          </a:xfrm>
          <a:prstGeom prst="rect">
            <a:avLst/>
          </a:prstGeom>
        </p:spPr>
      </p:pic>
      <p:sp>
        <p:nvSpPr>
          <p:cNvPr id="10" name="TextBox 9">
            <a:extLst>
              <a:ext uri="{FF2B5EF4-FFF2-40B4-BE49-F238E27FC236}">
                <a16:creationId xmlns="" xmlns:a16="http://schemas.microsoft.com/office/drawing/2014/main" id="{8E021AB0-A917-3F46-A673-5C11A3262A0A}"/>
              </a:ext>
            </a:extLst>
          </p:cNvPr>
          <p:cNvSpPr txBox="1"/>
          <p:nvPr/>
        </p:nvSpPr>
        <p:spPr>
          <a:xfrm>
            <a:off x="0" y="167311"/>
            <a:ext cx="12191999" cy="1125436"/>
          </a:xfrm>
          <a:prstGeom prst="rect">
            <a:avLst/>
          </a:prstGeom>
          <a:noFill/>
        </p:spPr>
        <p:txBody>
          <a:bodyPr wrap="square" rtlCol="0">
            <a:spAutoFit/>
          </a:bodyPr>
          <a:lstStyle/>
          <a:p>
            <a:pPr algn="ctr">
              <a:lnSpc>
                <a:spcPts val="4000"/>
              </a:lnSpc>
            </a:pP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Extensão da Vida Útil do Produto: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Serviço de retomada e reparo </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Logo&#10;&#10;Description automatically generated">
            <a:extLst>
              <a:ext uri="{FF2B5EF4-FFF2-40B4-BE49-F238E27FC236}">
                <a16:creationId xmlns="" xmlns:a16="http://schemas.microsoft.com/office/drawing/2014/main" id="{373DBD3B-B055-3C42-8D61-BBC0175F639E}"/>
              </a:ext>
            </a:extLst>
          </p:cNvPr>
          <p:cNvPicPr>
            <a:picLocks noChangeAspect="1"/>
          </p:cNvPicPr>
          <p:nvPr/>
        </p:nvPicPr>
        <p:blipFill>
          <a:blip r:embed="rId5"/>
          <a:stretch>
            <a:fillRect/>
          </a:stretch>
        </p:blipFill>
        <p:spPr>
          <a:xfrm>
            <a:off x="-859515" y="1212718"/>
            <a:ext cx="6667178" cy="4667024"/>
          </a:xfrm>
          <a:prstGeom prst="rect">
            <a:avLst/>
          </a:prstGeom>
        </p:spPr>
      </p:pic>
      <p:pic>
        <p:nvPicPr>
          <p:cNvPr id="3" name="Picture 2" descr="A picture containing person&#10;&#10;Description automatically generated">
            <a:extLst>
              <a:ext uri="{FF2B5EF4-FFF2-40B4-BE49-F238E27FC236}">
                <a16:creationId xmlns="" xmlns:a16="http://schemas.microsoft.com/office/drawing/2014/main" id="{160F2BB5-7849-7312-2F13-438A02BC379A}"/>
              </a:ext>
            </a:extLst>
          </p:cNvPr>
          <p:cNvPicPr>
            <a:picLocks noChangeAspect="1"/>
          </p:cNvPicPr>
          <p:nvPr/>
        </p:nvPicPr>
        <p:blipFill>
          <a:blip r:embed="rId6"/>
          <a:stretch>
            <a:fillRect/>
          </a:stretch>
        </p:blipFill>
        <p:spPr>
          <a:xfrm>
            <a:off x="4997301" y="1762476"/>
            <a:ext cx="5731714" cy="3596333"/>
          </a:xfrm>
          <a:prstGeom prst="rect">
            <a:avLst/>
          </a:prstGeom>
        </p:spPr>
      </p:pic>
      <p:sp>
        <p:nvSpPr>
          <p:cNvPr id="2" name="Slide Number Placeholder 1">
            <a:extLst>
              <a:ext uri="{FF2B5EF4-FFF2-40B4-BE49-F238E27FC236}">
                <a16:creationId xmlns="" xmlns:a16="http://schemas.microsoft.com/office/drawing/2014/main" id="{9F40EEA6-9B2E-98BC-3146-B81B11456568}"/>
              </a:ext>
            </a:extLst>
          </p:cNvPr>
          <p:cNvSpPr>
            <a:spLocks noGrp="1"/>
          </p:cNvSpPr>
          <p:nvPr>
            <p:ph type="sldNum" sz="quarter" idx="12"/>
          </p:nvPr>
        </p:nvSpPr>
        <p:spPr/>
        <p:txBody>
          <a:bodyPr/>
          <a:lstStyle/>
          <a:p>
            <a:fld id="{A49FEDE7-8061-9B4D-88A1-7EA83A94C31B}" type="slidenum">
              <a:rPr lang="pt-BR" smtClean="0"/>
              <a:t>13</a:t>
            </a:fld>
            <a:endParaRPr lang="pt-BR" dirty="0"/>
          </a:p>
        </p:txBody>
      </p:sp>
    </p:spTree>
    <p:extLst>
      <p:ext uri="{BB962C8B-B14F-4D97-AF65-F5344CB8AC3E}">
        <p14:creationId xmlns:p14="http://schemas.microsoft.com/office/powerpoint/2010/main" val="339035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E8E2DBD1-B289-8045-A104-5191A34078A8}"/>
              </a:ext>
            </a:extLst>
          </p:cNvPr>
          <p:cNvPicPr>
            <a:picLocks noChangeAspect="1"/>
          </p:cNvPicPr>
          <p:nvPr/>
        </p:nvPicPr>
        <p:blipFill rotWithShape="1">
          <a:blip r:embed="rId4"/>
          <a:srcRect r="11" b="25"/>
          <a:stretch/>
        </p:blipFill>
        <p:spPr>
          <a:xfrm>
            <a:off x="1326933" y="1024634"/>
            <a:ext cx="9291874" cy="707886"/>
          </a:xfrm>
          <a:prstGeom prst="rect">
            <a:avLst/>
          </a:prstGeom>
        </p:spPr>
      </p:pic>
      <p:sp>
        <p:nvSpPr>
          <p:cNvPr id="10" name="TextBox 9">
            <a:extLst>
              <a:ext uri="{FF2B5EF4-FFF2-40B4-BE49-F238E27FC236}">
                <a16:creationId xmlns="" xmlns:a16="http://schemas.microsoft.com/office/drawing/2014/main" id="{8E021AB0-A917-3F46-A673-5C11A3262A0A}"/>
              </a:ext>
            </a:extLst>
          </p:cNvPr>
          <p:cNvSpPr txBox="1"/>
          <p:nvPr/>
        </p:nvSpPr>
        <p:spPr>
          <a:xfrm>
            <a:off x="0" y="138263"/>
            <a:ext cx="12191999" cy="1080552"/>
          </a:xfrm>
          <a:prstGeom prst="rect">
            <a:avLst/>
          </a:prstGeom>
          <a:noFill/>
        </p:spPr>
        <p:txBody>
          <a:bodyPr wrap="square" rtlCol="0">
            <a:spAutoFit/>
          </a:bodyPr>
          <a:lstStyle/>
          <a:p>
            <a:pPr algn="ctr">
              <a:lnSpc>
                <a:spcPts val="3800"/>
              </a:lnSpc>
            </a:pP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Plataforma de Compartilhamento: </a:t>
            </a:r>
            <a:r>
              <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rPr>
              <a:t>Compartilhamento de Carona</a:t>
            </a:r>
          </a:p>
        </p:txBody>
      </p:sp>
      <p:pic>
        <p:nvPicPr>
          <p:cNvPr id="3" name="Picture 2">
            <a:extLst>
              <a:ext uri="{FF2B5EF4-FFF2-40B4-BE49-F238E27FC236}">
                <a16:creationId xmlns="" xmlns:a16="http://schemas.microsoft.com/office/drawing/2014/main" id="{8DD81FBA-8193-6D42-8807-079981722E43}"/>
              </a:ext>
            </a:extLst>
          </p:cNvPr>
          <p:cNvPicPr>
            <a:picLocks noChangeAspect="1"/>
          </p:cNvPicPr>
          <p:nvPr/>
        </p:nvPicPr>
        <p:blipFill>
          <a:blip r:embed="rId5"/>
          <a:stretch>
            <a:fillRect/>
          </a:stretch>
        </p:blipFill>
        <p:spPr>
          <a:xfrm>
            <a:off x="-562708" y="1643821"/>
            <a:ext cx="6096079" cy="4267256"/>
          </a:xfrm>
          <a:prstGeom prst="rect">
            <a:avLst/>
          </a:prstGeom>
        </p:spPr>
      </p:pic>
      <p:pic>
        <p:nvPicPr>
          <p:cNvPr id="7" name="Picture 6" descr="A picture containing person, cellphone&#10;&#10;Description automatically generated">
            <a:extLst>
              <a:ext uri="{FF2B5EF4-FFF2-40B4-BE49-F238E27FC236}">
                <a16:creationId xmlns="" xmlns:a16="http://schemas.microsoft.com/office/drawing/2014/main" id="{028128ED-CF78-BC49-873C-C24774E831EF}"/>
              </a:ext>
            </a:extLst>
          </p:cNvPr>
          <p:cNvPicPr>
            <a:picLocks noChangeAspect="1"/>
          </p:cNvPicPr>
          <p:nvPr/>
        </p:nvPicPr>
        <p:blipFill>
          <a:blip r:embed="rId6"/>
          <a:stretch>
            <a:fillRect/>
          </a:stretch>
        </p:blipFill>
        <p:spPr>
          <a:xfrm>
            <a:off x="4675123" y="1514378"/>
            <a:ext cx="6183021" cy="4169944"/>
          </a:xfrm>
          <a:prstGeom prst="rect">
            <a:avLst/>
          </a:prstGeom>
        </p:spPr>
      </p:pic>
      <p:sp>
        <p:nvSpPr>
          <p:cNvPr id="2" name="Slide Number Placeholder 1">
            <a:extLst>
              <a:ext uri="{FF2B5EF4-FFF2-40B4-BE49-F238E27FC236}">
                <a16:creationId xmlns="" xmlns:a16="http://schemas.microsoft.com/office/drawing/2014/main" id="{8D6A4FF5-1F07-6D15-3642-F1E26041CA01}"/>
              </a:ext>
            </a:extLst>
          </p:cNvPr>
          <p:cNvSpPr>
            <a:spLocks noGrp="1"/>
          </p:cNvSpPr>
          <p:nvPr>
            <p:ph type="sldNum" sz="quarter" idx="12"/>
          </p:nvPr>
        </p:nvSpPr>
        <p:spPr/>
        <p:txBody>
          <a:bodyPr/>
          <a:lstStyle/>
          <a:p>
            <a:fld id="{A49FEDE7-8061-9B4D-88A1-7EA83A94C31B}" type="slidenum">
              <a:rPr lang="pt-BR" smtClean="0"/>
              <a:t>14</a:t>
            </a:fld>
            <a:endParaRPr lang="pt-BR" dirty="0"/>
          </a:p>
        </p:txBody>
      </p:sp>
    </p:spTree>
    <p:extLst>
      <p:ext uri="{BB962C8B-B14F-4D97-AF65-F5344CB8AC3E}">
        <p14:creationId xmlns:p14="http://schemas.microsoft.com/office/powerpoint/2010/main" val="776465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E8E2DBD1-B289-8045-A104-5191A34078A8}"/>
              </a:ext>
            </a:extLst>
          </p:cNvPr>
          <p:cNvPicPr>
            <a:picLocks noChangeAspect="1"/>
          </p:cNvPicPr>
          <p:nvPr/>
        </p:nvPicPr>
        <p:blipFill rotWithShape="1">
          <a:blip r:embed="rId4"/>
          <a:srcRect r="11" b="25"/>
          <a:stretch/>
        </p:blipFill>
        <p:spPr>
          <a:xfrm>
            <a:off x="1255510" y="718191"/>
            <a:ext cx="9291874" cy="707886"/>
          </a:xfrm>
          <a:prstGeom prst="rect">
            <a:avLst/>
          </a:prstGeom>
        </p:spPr>
      </p:pic>
      <p:sp>
        <p:nvSpPr>
          <p:cNvPr id="10" name="TextBox 9">
            <a:extLst>
              <a:ext uri="{FF2B5EF4-FFF2-40B4-BE49-F238E27FC236}">
                <a16:creationId xmlns="" xmlns:a16="http://schemas.microsoft.com/office/drawing/2014/main" id="{8E021AB0-A917-3F46-A673-5C11A3262A0A}"/>
              </a:ext>
            </a:extLst>
          </p:cNvPr>
          <p:cNvSpPr txBox="1"/>
          <p:nvPr/>
        </p:nvSpPr>
        <p:spPr>
          <a:xfrm>
            <a:off x="548477" y="168433"/>
            <a:ext cx="11095045" cy="707886"/>
          </a:xfrm>
          <a:prstGeom prst="rect">
            <a:avLst/>
          </a:prstGeom>
          <a:noFill/>
        </p:spPr>
        <p:txBody>
          <a:bodyPr wrap="square" rtlCol="0">
            <a:spAutoFit/>
          </a:bodyPr>
          <a:lstStyle/>
          <a:p>
            <a:pPr algn="ct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Produto como um Serviço: </a:t>
            </a:r>
            <a:r>
              <a:rPr lang="pt-BR" sz="4000" b="1" dirty="0" smtClean="0">
                <a:solidFill>
                  <a:srgbClr val="4ABE98"/>
                </a:solidFill>
                <a:latin typeface="Calibri" panose="020F0502020204030204" pitchFamily="34" charset="0"/>
                <a:ea typeface="SimSun" panose="02010600030101010101" pitchFamily="2" charset="-122"/>
                <a:cs typeface="Calibri" panose="020F0502020204030204" pitchFamily="34" charset="0"/>
              </a:rPr>
              <a:t>Aluguel de roupas </a:t>
            </a:r>
            <a:r>
              <a:rPr lang="pt-BR" sz="4000" b="1" dirty="0" smtClean="0">
                <a:solidFill>
                  <a:srgbClr val="262626"/>
                </a:solidFill>
                <a:latin typeface="Calibri" panose="020F0502020204030204" pitchFamily="34" charset="0"/>
                <a:ea typeface="SimSun" panose="02010600030101010101" pitchFamily="2" charset="-122"/>
                <a:cs typeface="Calibri" panose="020F0502020204030204" pitchFamily="34" charset="0"/>
              </a:rPr>
              <a:t> </a:t>
            </a:r>
            <a:endParaRPr lang="pt-BR" sz="4000" b="1" dirty="0">
              <a:solidFill>
                <a:srgbClr val="4ABE98"/>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a:extLst>
              <a:ext uri="{FF2B5EF4-FFF2-40B4-BE49-F238E27FC236}">
                <a16:creationId xmlns="" xmlns:a16="http://schemas.microsoft.com/office/drawing/2014/main" id="{938FF20A-E952-844D-A568-C911613655CF}"/>
              </a:ext>
            </a:extLst>
          </p:cNvPr>
          <p:cNvPicPr>
            <a:picLocks noChangeAspect="1"/>
          </p:cNvPicPr>
          <p:nvPr/>
        </p:nvPicPr>
        <p:blipFill>
          <a:blip r:embed="rId5"/>
          <a:stretch>
            <a:fillRect/>
          </a:stretch>
        </p:blipFill>
        <p:spPr>
          <a:xfrm>
            <a:off x="-744708" y="1521611"/>
            <a:ext cx="6300380" cy="4410266"/>
          </a:xfrm>
          <a:prstGeom prst="rect">
            <a:avLst/>
          </a:prstGeom>
        </p:spPr>
      </p:pic>
      <p:pic>
        <p:nvPicPr>
          <p:cNvPr id="13" name="Picture 12" descr="A picture containing person&#10;&#10;Description automatically generated">
            <a:extLst>
              <a:ext uri="{FF2B5EF4-FFF2-40B4-BE49-F238E27FC236}">
                <a16:creationId xmlns="" xmlns:a16="http://schemas.microsoft.com/office/drawing/2014/main" id="{D789ED78-E43D-9F43-A570-342EAB1171C9}"/>
              </a:ext>
            </a:extLst>
          </p:cNvPr>
          <p:cNvPicPr>
            <a:picLocks noChangeAspect="1"/>
          </p:cNvPicPr>
          <p:nvPr/>
        </p:nvPicPr>
        <p:blipFill>
          <a:blip r:embed="rId6"/>
          <a:stretch>
            <a:fillRect/>
          </a:stretch>
        </p:blipFill>
        <p:spPr>
          <a:xfrm>
            <a:off x="4947138" y="1606905"/>
            <a:ext cx="5955586" cy="3970750"/>
          </a:xfrm>
          <a:prstGeom prst="rect">
            <a:avLst/>
          </a:prstGeom>
        </p:spPr>
      </p:pic>
      <p:sp>
        <p:nvSpPr>
          <p:cNvPr id="2" name="Slide Number Placeholder 1">
            <a:extLst>
              <a:ext uri="{FF2B5EF4-FFF2-40B4-BE49-F238E27FC236}">
                <a16:creationId xmlns="" xmlns:a16="http://schemas.microsoft.com/office/drawing/2014/main" id="{DC93742D-549B-3CA4-FFEA-09D011AC99A8}"/>
              </a:ext>
            </a:extLst>
          </p:cNvPr>
          <p:cNvSpPr>
            <a:spLocks noGrp="1"/>
          </p:cNvSpPr>
          <p:nvPr>
            <p:ph type="sldNum" sz="quarter" idx="12"/>
          </p:nvPr>
        </p:nvSpPr>
        <p:spPr/>
        <p:txBody>
          <a:bodyPr/>
          <a:lstStyle/>
          <a:p>
            <a:fld id="{A49FEDE7-8061-9B4D-88A1-7EA83A94C31B}" type="slidenum">
              <a:rPr lang="pt-BR" smtClean="0"/>
              <a:t>15</a:t>
            </a:fld>
            <a:endParaRPr lang="pt-BR" dirty="0"/>
          </a:p>
        </p:txBody>
      </p:sp>
    </p:spTree>
    <p:extLst>
      <p:ext uri="{BB962C8B-B14F-4D97-AF65-F5344CB8AC3E}">
        <p14:creationId xmlns:p14="http://schemas.microsoft.com/office/powerpoint/2010/main" val="2285203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ED0F7A-EB75-6042-B7B8-8CC0A97FA5EC}"/>
              </a:ext>
            </a:extLst>
          </p:cNvPr>
          <p:cNvPicPr>
            <a:picLocks noChangeAspect="1"/>
          </p:cNvPicPr>
          <p:nvPr/>
        </p:nvPicPr>
        <p:blipFill>
          <a:blip r:embed="rId3"/>
          <a:stretch>
            <a:fillRect/>
          </a:stretch>
        </p:blipFill>
        <p:spPr>
          <a:xfrm>
            <a:off x="-20863" y="0"/>
            <a:ext cx="12192000" cy="6858000"/>
          </a:xfrm>
          <a:prstGeom prst="rect">
            <a:avLst/>
          </a:prstGeom>
        </p:spPr>
      </p:pic>
      <p:sp>
        <p:nvSpPr>
          <p:cNvPr id="5" name="Rectangle 4">
            <a:extLst>
              <a:ext uri="{FF2B5EF4-FFF2-40B4-BE49-F238E27FC236}">
                <a16:creationId xmlns="" xmlns:a16="http://schemas.microsoft.com/office/drawing/2014/main" id="{0131D771-BD27-2940-A06F-7EAD4A527134}"/>
              </a:ext>
            </a:extLst>
          </p:cNvPr>
          <p:cNvSpPr/>
          <p:nvPr/>
        </p:nvSpPr>
        <p:spPr>
          <a:xfrm>
            <a:off x="986740" y="1619820"/>
            <a:ext cx="4413816" cy="387798"/>
          </a:xfrm>
          <a:prstGeom prst="rect">
            <a:avLst/>
          </a:prstGeom>
        </p:spPr>
        <p:txBody>
          <a:bodyPr wrap="square">
            <a:spAutoFit/>
          </a:bodyPr>
          <a:lstStyle/>
          <a:p>
            <a:pPr algn="thaiDist">
              <a:lnSpc>
                <a:spcPct val="120000"/>
              </a:lnSpc>
            </a:pPr>
            <a:r>
              <a:rPr lang="pt-BR" sz="1600" b="1" dirty="0" smtClean="0">
                <a:solidFill>
                  <a:srgbClr val="262626"/>
                </a:solidFill>
              </a:rPr>
              <a:t>O que a empresa faz?</a:t>
            </a:r>
            <a:endParaRPr lang="pt-BR" sz="1600" dirty="0">
              <a:solidFill>
                <a:srgbClr val="262626"/>
              </a:solidFill>
            </a:endParaRPr>
          </a:p>
        </p:txBody>
      </p:sp>
      <p:sp>
        <p:nvSpPr>
          <p:cNvPr id="6" name="Oval 5">
            <a:extLst>
              <a:ext uri="{FF2B5EF4-FFF2-40B4-BE49-F238E27FC236}">
                <a16:creationId xmlns="" xmlns:a16="http://schemas.microsoft.com/office/drawing/2014/main" id="{853EFCA5-DD69-B54D-B9E5-A0B5426C4E20}"/>
              </a:ext>
            </a:extLst>
          </p:cNvPr>
          <p:cNvSpPr/>
          <p:nvPr/>
        </p:nvSpPr>
        <p:spPr>
          <a:xfrm>
            <a:off x="484882" y="1588406"/>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Oval 6">
            <a:extLst>
              <a:ext uri="{FF2B5EF4-FFF2-40B4-BE49-F238E27FC236}">
                <a16:creationId xmlns="" xmlns:a16="http://schemas.microsoft.com/office/drawing/2014/main" id="{B00509D2-9DFC-E14D-88E2-B95F823AF692}"/>
              </a:ext>
            </a:extLst>
          </p:cNvPr>
          <p:cNvSpPr/>
          <p:nvPr/>
        </p:nvSpPr>
        <p:spPr>
          <a:xfrm>
            <a:off x="431245" y="1588406"/>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ctangle 7">
            <a:extLst>
              <a:ext uri="{FF2B5EF4-FFF2-40B4-BE49-F238E27FC236}">
                <a16:creationId xmlns="" xmlns:a16="http://schemas.microsoft.com/office/drawing/2014/main" id="{6054CF2C-2066-2D49-B04C-6AEC9E6DF36B}"/>
              </a:ext>
            </a:extLst>
          </p:cNvPr>
          <p:cNvSpPr/>
          <p:nvPr/>
        </p:nvSpPr>
        <p:spPr>
          <a:xfrm>
            <a:off x="475829" y="1568354"/>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9" name="Rounded Rectangle 8">
            <a:extLst>
              <a:ext uri="{FF2B5EF4-FFF2-40B4-BE49-F238E27FC236}">
                <a16:creationId xmlns="" xmlns:a16="http://schemas.microsoft.com/office/drawing/2014/main" id="{8E50E6D3-F610-5E4E-9BB0-10874CDA5603}"/>
              </a:ext>
            </a:extLst>
          </p:cNvPr>
          <p:cNvSpPr/>
          <p:nvPr/>
        </p:nvSpPr>
        <p:spPr>
          <a:xfrm>
            <a:off x="770349" y="526952"/>
            <a:ext cx="10800000" cy="735320"/>
          </a:xfrm>
          <a:prstGeom prst="roundRect">
            <a:avLst/>
          </a:prstGeom>
          <a:solidFill>
            <a:srgbClr val="4AB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ounded Rectangle 9">
            <a:extLst>
              <a:ext uri="{FF2B5EF4-FFF2-40B4-BE49-F238E27FC236}">
                <a16:creationId xmlns="" xmlns:a16="http://schemas.microsoft.com/office/drawing/2014/main" id="{5C254FA2-E5E7-3745-86BA-683928C839E6}"/>
              </a:ext>
            </a:extLst>
          </p:cNvPr>
          <p:cNvSpPr/>
          <p:nvPr/>
        </p:nvSpPr>
        <p:spPr>
          <a:xfrm>
            <a:off x="777514" y="375251"/>
            <a:ext cx="10789051"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10">
            <a:extLst>
              <a:ext uri="{FF2B5EF4-FFF2-40B4-BE49-F238E27FC236}">
                <a16:creationId xmlns="" xmlns:a16="http://schemas.microsoft.com/office/drawing/2014/main" id="{E89F8863-0DC9-3147-BFC9-CF9FFEE9CF65}"/>
              </a:ext>
            </a:extLst>
          </p:cNvPr>
          <p:cNvSpPr txBox="1"/>
          <p:nvPr/>
        </p:nvSpPr>
        <p:spPr>
          <a:xfrm>
            <a:off x="688454" y="431366"/>
            <a:ext cx="10916785" cy="646331"/>
          </a:xfrm>
          <a:prstGeom prst="rect">
            <a:avLst/>
          </a:prstGeom>
          <a:noFill/>
        </p:spPr>
        <p:txBody>
          <a:bodyPr wrap="square" rtlCol="0">
            <a:spAutoFit/>
          </a:bodyPr>
          <a:lstStyle/>
          <a:p>
            <a:pPr algn="ctr"/>
            <a:r>
              <a:rPr lang="pt-BR" sz="3600" b="1" dirty="0" smtClean="0">
                <a:solidFill>
                  <a:schemeClr val="bg1"/>
                </a:solidFill>
              </a:rPr>
              <a:t>Atividade de Classe: Estudo de Caso de Negócios Circular</a:t>
            </a:r>
            <a:endParaRPr lang="pt-BR" sz="3600" b="1" dirty="0">
              <a:solidFill>
                <a:schemeClr val="bg1"/>
              </a:solidFill>
            </a:endParaRPr>
          </a:p>
        </p:txBody>
      </p:sp>
      <p:cxnSp>
        <p:nvCxnSpPr>
          <p:cNvPr id="12" name="Straight Connector 11">
            <a:extLst>
              <a:ext uri="{FF2B5EF4-FFF2-40B4-BE49-F238E27FC236}">
                <a16:creationId xmlns="" xmlns:a16="http://schemas.microsoft.com/office/drawing/2014/main" id="{210E7137-954D-B143-877A-448820791829}"/>
              </a:ext>
            </a:extLst>
          </p:cNvPr>
          <p:cNvCxnSpPr/>
          <p:nvPr/>
        </p:nvCxnSpPr>
        <p:spPr>
          <a:xfrm>
            <a:off x="6096000" y="1568354"/>
            <a:ext cx="0" cy="4854217"/>
          </a:xfrm>
          <a:prstGeom prst="line">
            <a:avLst/>
          </a:prstGeom>
          <a:ln w="28575">
            <a:solidFill>
              <a:srgbClr val="29C7F7"/>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6A15F2E5-43BB-404B-868B-8921A589F1C5}"/>
              </a:ext>
            </a:extLst>
          </p:cNvPr>
          <p:cNvSpPr/>
          <p:nvPr/>
        </p:nvSpPr>
        <p:spPr>
          <a:xfrm>
            <a:off x="986739" y="2434499"/>
            <a:ext cx="5109261" cy="387798"/>
          </a:xfrm>
          <a:prstGeom prst="rect">
            <a:avLst/>
          </a:prstGeom>
        </p:spPr>
        <p:txBody>
          <a:bodyPr wrap="square">
            <a:spAutoFit/>
          </a:bodyPr>
          <a:lstStyle/>
          <a:p>
            <a:pPr>
              <a:lnSpc>
                <a:spcPct val="120000"/>
              </a:lnSpc>
            </a:pPr>
            <a:r>
              <a:rPr lang="pt-BR" sz="1600" b="1" dirty="0" smtClean="0">
                <a:solidFill>
                  <a:srgbClr val="262626"/>
                </a:solidFill>
              </a:rPr>
              <a:t>Eles oferecem bens, serviços ou ambos aos seus clientes?</a:t>
            </a:r>
            <a:endParaRPr lang="pt-BR" sz="1600" b="1" dirty="0">
              <a:solidFill>
                <a:srgbClr val="262626"/>
              </a:solidFill>
            </a:endParaRPr>
          </a:p>
        </p:txBody>
      </p:sp>
      <p:sp>
        <p:nvSpPr>
          <p:cNvPr id="17" name="Oval 16">
            <a:extLst>
              <a:ext uri="{FF2B5EF4-FFF2-40B4-BE49-F238E27FC236}">
                <a16:creationId xmlns="" xmlns:a16="http://schemas.microsoft.com/office/drawing/2014/main" id="{0BD70756-B11A-AF43-A8DE-0FFC2D2ECBD5}"/>
              </a:ext>
            </a:extLst>
          </p:cNvPr>
          <p:cNvSpPr/>
          <p:nvPr/>
        </p:nvSpPr>
        <p:spPr>
          <a:xfrm>
            <a:off x="484882" y="242137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Oval 17">
            <a:extLst>
              <a:ext uri="{FF2B5EF4-FFF2-40B4-BE49-F238E27FC236}">
                <a16:creationId xmlns="" xmlns:a16="http://schemas.microsoft.com/office/drawing/2014/main" id="{5FF3009A-1087-DB41-9225-A9A9AAC5F10D}"/>
              </a:ext>
            </a:extLst>
          </p:cNvPr>
          <p:cNvSpPr/>
          <p:nvPr/>
        </p:nvSpPr>
        <p:spPr>
          <a:xfrm>
            <a:off x="431245" y="2421373"/>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ctangle 18">
            <a:extLst>
              <a:ext uri="{FF2B5EF4-FFF2-40B4-BE49-F238E27FC236}">
                <a16:creationId xmlns="" xmlns:a16="http://schemas.microsoft.com/office/drawing/2014/main" id="{079AD4A8-B459-114B-AF3C-7DD491DC42E5}"/>
              </a:ext>
            </a:extLst>
          </p:cNvPr>
          <p:cNvSpPr/>
          <p:nvPr/>
        </p:nvSpPr>
        <p:spPr>
          <a:xfrm>
            <a:off x="475829" y="2401321"/>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28" name="Rectangle 27">
            <a:extLst>
              <a:ext uri="{FF2B5EF4-FFF2-40B4-BE49-F238E27FC236}">
                <a16:creationId xmlns="" xmlns:a16="http://schemas.microsoft.com/office/drawing/2014/main" id="{907DCA88-A82A-624C-BB6F-9399CF2D3EE7}"/>
              </a:ext>
            </a:extLst>
          </p:cNvPr>
          <p:cNvSpPr/>
          <p:nvPr/>
        </p:nvSpPr>
        <p:spPr>
          <a:xfrm>
            <a:off x="986739" y="3301437"/>
            <a:ext cx="5109261" cy="683264"/>
          </a:xfrm>
          <a:prstGeom prst="rect">
            <a:avLst/>
          </a:prstGeom>
        </p:spPr>
        <p:txBody>
          <a:bodyPr wrap="square">
            <a:spAutoFit/>
          </a:bodyPr>
          <a:lstStyle/>
          <a:p>
            <a:pPr>
              <a:lnSpc>
                <a:spcPct val="120000"/>
              </a:lnSpc>
            </a:pPr>
            <a:r>
              <a:rPr lang="pt-BR" sz="1600" b="1" dirty="0" smtClean="0">
                <a:solidFill>
                  <a:srgbClr val="262626"/>
                </a:solidFill>
              </a:rPr>
              <a:t>Qual dos 5 modelos de negócios de economia circular a empresa utiliza?</a:t>
            </a:r>
            <a:endParaRPr lang="pt-BR" sz="1600" b="1" dirty="0">
              <a:solidFill>
                <a:srgbClr val="262626"/>
              </a:solidFill>
            </a:endParaRPr>
          </a:p>
        </p:txBody>
      </p:sp>
      <p:sp>
        <p:nvSpPr>
          <p:cNvPr id="29" name="Oval 28">
            <a:extLst>
              <a:ext uri="{FF2B5EF4-FFF2-40B4-BE49-F238E27FC236}">
                <a16:creationId xmlns="" xmlns:a16="http://schemas.microsoft.com/office/drawing/2014/main" id="{54337D57-91EE-9C4F-886F-EBFD35C64891}"/>
              </a:ext>
            </a:extLst>
          </p:cNvPr>
          <p:cNvSpPr/>
          <p:nvPr/>
        </p:nvSpPr>
        <p:spPr>
          <a:xfrm>
            <a:off x="484882" y="33065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Oval 29">
            <a:extLst>
              <a:ext uri="{FF2B5EF4-FFF2-40B4-BE49-F238E27FC236}">
                <a16:creationId xmlns="" xmlns:a16="http://schemas.microsoft.com/office/drawing/2014/main" id="{5917FF38-BDDB-B444-98DB-92C4B3C76960}"/>
              </a:ext>
            </a:extLst>
          </p:cNvPr>
          <p:cNvSpPr/>
          <p:nvPr/>
        </p:nvSpPr>
        <p:spPr>
          <a:xfrm>
            <a:off x="431245" y="33065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 xmlns:a16="http://schemas.microsoft.com/office/drawing/2014/main" id="{95B30DE1-2CF2-9541-BD67-58650B543D2A}"/>
              </a:ext>
            </a:extLst>
          </p:cNvPr>
          <p:cNvSpPr/>
          <p:nvPr/>
        </p:nvSpPr>
        <p:spPr>
          <a:xfrm>
            <a:off x="475829" y="3286547"/>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32" name="Rectangle 31">
            <a:extLst>
              <a:ext uri="{FF2B5EF4-FFF2-40B4-BE49-F238E27FC236}">
                <a16:creationId xmlns="" xmlns:a16="http://schemas.microsoft.com/office/drawing/2014/main" id="{D41B95F4-D4F2-9740-94B7-7927B342196D}"/>
              </a:ext>
            </a:extLst>
          </p:cNvPr>
          <p:cNvSpPr/>
          <p:nvPr/>
        </p:nvSpPr>
        <p:spPr>
          <a:xfrm>
            <a:off x="986739" y="4423289"/>
            <a:ext cx="5109261" cy="683264"/>
          </a:xfrm>
          <a:prstGeom prst="rect">
            <a:avLst/>
          </a:prstGeom>
        </p:spPr>
        <p:txBody>
          <a:bodyPr wrap="square">
            <a:spAutoFit/>
          </a:bodyPr>
          <a:lstStyle/>
          <a:p>
            <a:pPr>
              <a:lnSpc>
                <a:spcPct val="120000"/>
              </a:lnSpc>
            </a:pPr>
            <a:r>
              <a:rPr lang="pt-BR" sz="1600" b="1" dirty="0" smtClean="0">
                <a:solidFill>
                  <a:srgbClr val="262626"/>
                </a:solidFill>
              </a:rPr>
              <a:t>Que problema linear a empresa está tentando resolver através da circularidade?</a:t>
            </a:r>
            <a:endParaRPr lang="pt-BR" sz="1600" b="1" dirty="0">
              <a:solidFill>
                <a:srgbClr val="262626"/>
              </a:solidFill>
            </a:endParaRPr>
          </a:p>
        </p:txBody>
      </p:sp>
      <p:sp>
        <p:nvSpPr>
          <p:cNvPr id="33" name="Oval 32">
            <a:extLst>
              <a:ext uri="{FF2B5EF4-FFF2-40B4-BE49-F238E27FC236}">
                <a16:creationId xmlns="" xmlns:a16="http://schemas.microsoft.com/office/drawing/2014/main" id="{BD52352A-374C-3741-9371-850B860E7F2C}"/>
              </a:ext>
            </a:extLst>
          </p:cNvPr>
          <p:cNvSpPr/>
          <p:nvPr/>
        </p:nvSpPr>
        <p:spPr>
          <a:xfrm>
            <a:off x="484882" y="442845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Oval 33">
            <a:extLst>
              <a:ext uri="{FF2B5EF4-FFF2-40B4-BE49-F238E27FC236}">
                <a16:creationId xmlns="" xmlns:a16="http://schemas.microsoft.com/office/drawing/2014/main" id="{BC518D9E-A668-1F41-91C2-84A303D4EC7F}"/>
              </a:ext>
            </a:extLst>
          </p:cNvPr>
          <p:cNvSpPr/>
          <p:nvPr/>
        </p:nvSpPr>
        <p:spPr>
          <a:xfrm>
            <a:off x="431245" y="442845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ctangle 34">
            <a:extLst>
              <a:ext uri="{FF2B5EF4-FFF2-40B4-BE49-F238E27FC236}">
                <a16:creationId xmlns="" xmlns:a16="http://schemas.microsoft.com/office/drawing/2014/main" id="{95F9E579-5056-F444-9AAA-053AD0EBF792}"/>
              </a:ext>
            </a:extLst>
          </p:cNvPr>
          <p:cNvSpPr/>
          <p:nvPr/>
        </p:nvSpPr>
        <p:spPr>
          <a:xfrm>
            <a:off x="475829" y="4408399"/>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sp>
        <p:nvSpPr>
          <p:cNvPr id="36" name="Rectangle 35">
            <a:extLst>
              <a:ext uri="{FF2B5EF4-FFF2-40B4-BE49-F238E27FC236}">
                <a16:creationId xmlns="" xmlns:a16="http://schemas.microsoft.com/office/drawing/2014/main" id="{30A5E9EC-E0FB-1D4C-9FD2-BC35CBDF8B7E}"/>
              </a:ext>
            </a:extLst>
          </p:cNvPr>
          <p:cNvSpPr/>
          <p:nvPr/>
        </p:nvSpPr>
        <p:spPr>
          <a:xfrm>
            <a:off x="986739" y="5578637"/>
            <a:ext cx="5109261" cy="978729"/>
          </a:xfrm>
          <a:prstGeom prst="rect">
            <a:avLst/>
          </a:prstGeom>
        </p:spPr>
        <p:txBody>
          <a:bodyPr wrap="square">
            <a:spAutoFit/>
          </a:bodyPr>
          <a:lstStyle/>
          <a:p>
            <a:pPr>
              <a:lnSpc>
                <a:spcPct val="120000"/>
              </a:lnSpc>
            </a:pPr>
            <a:r>
              <a:rPr lang="pt-BR" sz="1600" b="1" dirty="0" smtClean="0">
                <a:solidFill>
                  <a:srgbClr val="262626"/>
                </a:solidFill>
              </a:rPr>
              <a:t>Como eles mantêm os materiais em um sistema de circuito fechado?  (Por exemplo, reciclar garrafas plásticas para fazer novos produtos).</a:t>
            </a:r>
            <a:endParaRPr lang="pt-BR" sz="1600" b="1" dirty="0">
              <a:solidFill>
                <a:srgbClr val="262626"/>
              </a:solidFill>
            </a:endParaRPr>
          </a:p>
        </p:txBody>
      </p:sp>
      <p:sp>
        <p:nvSpPr>
          <p:cNvPr id="37" name="Oval 36">
            <a:extLst>
              <a:ext uri="{FF2B5EF4-FFF2-40B4-BE49-F238E27FC236}">
                <a16:creationId xmlns="" xmlns:a16="http://schemas.microsoft.com/office/drawing/2014/main" id="{A06C8083-C4A4-4A47-9A6B-919512694165}"/>
              </a:ext>
            </a:extLst>
          </p:cNvPr>
          <p:cNvSpPr/>
          <p:nvPr/>
        </p:nvSpPr>
        <p:spPr>
          <a:xfrm>
            <a:off x="484882" y="558379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 xmlns:a16="http://schemas.microsoft.com/office/drawing/2014/main" id="{3E898E22-B27D-7A45-AA5A-D8EFAA9E9353}"/>
              </a:ext>
            </a:extLst>
          </p:cNvPr>
          <p:cNvSpPr/>
          <p:nvPr/>
        </p:nvSpPr>
        <p:spPr>
          <a:xfrm>
            <a:off x="431245" y="558379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 xmlns:a16="http://schemas.microsoft.com/office/drawing/2014/main" id="{C4EF3036-85B2-7F4F-B427-807B06F6C42A}"/>
              </a:ext>
            </a:extLst>
          </p:cNvPr>
          <p:cNvSpPr/>
          <p:nvPr/>
        </p:nvSpPr>
        <p:spPr>
          <a:xfrm>
            <a:off x="475829" y="5563747"/>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5</a:t>
            </a:r>
            <a:endParaRPr lang="pt-BR" b="1" dirty="0">
              <a:solidFill>
                <a:schemeClr val="bg1"/>
              </a:solidFill>
              <a:cs typeface="Arial" panose="020B0604020202020204" pitchFamily="34" charset="0"/>
            </a:endParaRPr>
          </a:p>
        </p:txBody>
      </p:sp>
      <p:sp>
        <p:nvSpPr>
          <p:cNvPr id="55" name="Rectangle 54">
            <a:extLst>
              <a:ext uri="{FF2B5EF4-FFF2-40B4-BE49-F238E27FC236}">
                <a16:creationId xmlns="" xmlns:a16="http://schemas.microsoft.com/office/drawing/2014/main" id="{9D5097E6-BEB9-CF4E-8A5F-8D140FC07BF9}"/>
              </a:ext>
            </a:extLst>
          </p:cNvPr>
          <p:cNvSpPr/>
          <p:nvPr/>
        </p:nvSpPr>
        <p:spPr>
          <a:xfrm>
            <a:off x="6963654" y="1608682"/>
            <a:ext cx="4413816" cy="387798"/>
          </a:xfrm>
          <a:prstGeom prst="rect">
            <a:avLst/>
          </a:prstGeom>
        </p:spPr>
        <p:txBody>
          <a:bodyPr wrap="square">
            <a:spAutoFit/>
          </a:bodyPr>
          <a:lstStyle/>
          <a:p>
            <a:pPr algn="thaiDist">
              <a:lnSpc>
                <a:spcPct val="120000"/>
              </a:lnSpc>
            </a:pPr>
            <a:r>
              <a:rPr lang="pt-BR" sz="1600" b="1" dirty="0" smtClean="0">
                <a:solidFill>
                  <a:srgbClr val="262626"/>
                </a:solidFill>
              </a:rPr>
              <a:t>Como eles reduzem ou eliminam o desperdício?</a:t>
            </a:r>
            <a:endParaRPr lang="pt-BR" sz="1600" b="1" dirty="0">
              <a:solidFill>
                <a:srgbClr val="262626"/>
              </a:solidFill>
            </a:endParaRPr>
          </a:p>
        </p:txBody>
      </p:sp>
      <p:sp>
        <p:nvSpPr>
          <p:cNvPr id="56" name="Oval 55">
            <a:extLst>
              <a:ext uri="{FF2B5EF4-FFF2-40B4-BE49-F238E27FC236}">
                <a16:creationId xmlns="" xmlns:a16="http://schemas.microsoft.com/office/drawing/2014/main" id="{F5FDEA2C-6E5F-6441-9A6E-AAB7841D6911}"/>
              </a:ext>
            </a:extLst>
          </p:cNvPr>
          <p:cNvSpPr/>
          <p:nvPr/>
        </p:nvSpPr>
        <p:spPr>
          <a:xfrm>
            <a:off x="6461796" y="15772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7" name="Oval 56">
            <a:extLst>
              <a:ext uri="{FF2B5EF4-FFF2-40B4-BE49-F238E27FC236}">
                <a16:creationId xmlns="" xmlns:a16="http://schemas.microsoft.com/office/drawing/2014/main" id="{8E0378CC-DA39-8B4D-9ADE-5A88D5720BA1}"/>
              </a:ext>
            </a:extLst>
          </p:cNvPr>
          <p:cNvSpPr/>
          <p:nvPr/>
        </p:nvSpPr>
        <p:spPr>
          <a:xfrm>
            <a:off x="6408159" y="15772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8" name="Rectangle 57">
            <a:extLst>
              <a:ext uri="{FF2B5EF4-FFF2-40B4-BE49-F238E27FC236}">
                <a16:creationId xmlns="" xmlns:a16="http://schemas.microsoft.com/office/drawing/2014/main" id="{351ACB1F-327C-D64B-8A16-85FDE61059F8}"/>
              </a:ext>
            </a:extLst>
          </p:cNvPr>
          <p:cNvSpPr/>
          <p:nvPr/>
        </p:nvSpPr>
        <p:spPr>
          <a:xfrm>
            <a:off x="6452743" y="1557216"/>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6</a:t>
            </a:r>
            <a:endParaRPr lang="pt-BR" b="1" dirty="0">
              <a:solidFill>
                <a:schemeClr val="bg1"/>
              </a:solidFill>
              <a:cs typeface="Arial" panose="020B0604020202020204" pitchFamily="34" charset="0"/>
            </a:endParaRPr>
          </a:p>
        </p:txBody>
      </p:sp>
      <p:sp>
        <p:nvSpPr>
          <p:cNvPr id="59" name="Rectangle 58">
            <a:extLst>
              <a:ext uri="{FF2B5EF4-FFF2-40B4-BE49-F238E27FC236}">
                <a16:creationId xmlns="" xmlns:a16="http://schemas.microsoft.com/office/drawing/2014/main" id="{71EC5DE4-47D4-2149-86A2-8B629FC1F9C4}"/>
              </a:ext>
            </a:extLst>
          </p:cNvPr>
          <p:cNvSpPr/>
          <p:nvPr/>
        </p:nvSpPr>
        <p:spPr>
          <a:xfrm>
            <a:off x="6963653" y="2405073"/>
            <a:ext cx="5109261" cy="683264"/>
          </a:xfrm>
          <a:prstGeom prst="rect">
            <a:avLst/>
          </a:prstGeom>
        </p:spPr>
        <p:txBody>
          <a:bodyPr wrap="square">
            <a:spAutoFit/>
          </a:bodyPr>
          <a:lstStyle/>
          <a:p>
            <a:pPr>
              <a:lnSpc>
                <a:spcPct val="120000"/>
              </a:lnSpc>
            </a:pPr>
            <a:r>
              <a:rPr lang="pt-BR" sz="1600" b="1" dirty="0" smtClean="0">
                <a:solidFill>
                  <a:srgbClr val="262626"/>
                </a:solidFill>
              </a:rPr>
              <a:t>Seu modelo de negócios ajuda a regenerar sistemas naturais?</a:t>
            </a:r>
            <a:endParaRPr lang="pt-BR" sz="1600" b="1" dirty="0">
              <a:solidFill>
                <a:srgbClr val="262626"/>
              </a:solidFill>
            </a:endParaRPr>
          </a:p>
        </p:txBody>
      </p:sp>
      <p:sp>
        <p:nvSpPr>
          <p:cNvPr id="60" name="Oval 59">
            <a:extLst>
              <a:ext uri="{FF2B5EF4-FFF2-40B4-BE49-F238E27FC236}">
                <a16:creationId xmlns="" xmlns:a16="http://schemas.microsoft.com/office/drawing/2014/main" id="{084D973C-A4C1-3743-B22C-8CE8259E6096}"/>
              </a:ext>
            </a:extLst>
          </p:cNvPr>
          <p:cNvSpPr/>
          <p:nvPr/>
        </p:nvSpPr>
        <p:spPr>
          <a:xfrm>
            <a:off x="6461796" y="241023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1" name="Oval 60">
            <a:extLst>
              <a:ext uri="{FF2B5EF4-FFF2-40B4-BE49-F238E27FC236}">
                <a16:creationId xmlns="" xmlns:a16="http://schemas.microsoft.com/office/drawing/2014/main" id="{C992E6FC-D5FE-8E49-BC25-3AAE3E323831}"/>
              </a:ext>
            </a:extLst>
          </p:cNvPr>
          <p:cNvSpPr/>
          <p:nvPr/>
        </p:nvSpPr>
        <p:spPr>
          <a:xfrm>
            <a:off x="6408159" y="241023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2" name="Rectangle 61">
            <a:extLst>
              <a:ext uri="{FF2B5EF4-FFF2-40B4-BE49-F238E27FC236}">
                <a16:creationId xmlns="" xmlns:a16="http://schemas.microsoft.com/office/drawing/2014/main" id="{A2F59BC9-F4CF-AC49-A73F-22272C5E47D5}"/>
              </a:ext>
            </a:extLst>
          </p:cNvPr>
          <p:cNvSpPr/>
          <p:nvPr/>
        </p:nvSpPr>
        <p:spPr>
          <a:xfrm>
            <a:off x="6452743" y="2390183"/>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7</a:t>
            </a:r>
            <a:endParaRPr lang="pt-BR" b="1" dirty="0">
              <a:solidFill>
                <a:schemeClr val="bg1"/>
              </a:solidFill>
              <a:cs typeface="Arial" panose="020B0604020202020204" pitchFamily="34" charset="0"/>
            </a:endParaRPr>
          </a:p>
        </p:txBody>
      </p:sp>
      <p:sp>
        <p:nvSpPr>
          <p:cNvPr id="63" name="Rectangle 62">
            <a:extLst>
              <a:ext uri="{FF2B5EF4-FFF2-40B4-BE49-F238E27FC236}">
                <a16:creationId xmlns="" xmlns:a16="http://schemas.microsoft.com/office/drawing/2014/main" id="{18B2F601-CA1B-F74A-94C5-1610B2B5EFE0}"/>
              </a:ext>
            </a:extLst>
          </p:cNvPr>
          <p:cNvSpPr/>
          <p:nvPr/>
        </p:nvSpPr>
        <p:spPr>
          <a:xfrm>
            <a:off x="6963653" y="3469634"/>
            <a:ext cx="5109261" cy="683264"/>
          </a:xfrm>
          <a:prstGeom prst="rect">
            <a:avLst/>
          </a:prstGeom>
        </p:spPr>
        <p:txBody>
          <a:bodyPr wrap="square">
            <a:spAutoFit/>
          </a:bodyPr>
          <a:lstStyle/>
          <a:p>
            <a:pPr>
              <a:lnSpc>
                <a:spcPct val="120000"/>
              </a:lnSpc>
            </a:pPr>
            <a:r>
              <a:rPr lang="pt-BR" sz="1600" b="1" dirty="0" smtClean="0">
                <a:solidFill>
                  <a:srgbClr val="262626"/>
                </a:solidFill>
              </a:rPr>
              <a:t>Que valor acrescentado oferecem aos clientes e ao ambiente com o seu modelo circular?</a:t>
            </a:r>
            <a:endParaRPr lang="pt-BR" sz="1600" b="1" dirty="0">
              <a:solidFill>
                <a:srgbClr val="262626"/>
              </a:solidFill>
            </a:endParaRPr>
          </a:p>
        </p:txBody>
      </p:sp>
      <p:sp>
        <p:nvSpPr>
          <p:cNvPr id="64" name="Oval 63">
            <a:extLst>
              <a:ext uri="{FF2B5EF4-FFF2-40B4-BE49-F238E27FC236}">
                <a16:creationId xmlns="" xmlns:a16="http://schemas.microsoft.com/office/drawing/2014/main" id="{0438DCB8-34C4-A54E-BC38-281E31868667}"/>
              </a:ext>
            </a:extLst>
          </p:cNvPr>
          <p:cNvSpPr/>
          <p:nvPr/>
        </p:nvSpPr>
        <p:spPr>
          <a:xfrm>
            <a:off x="6461796" y="345650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5" name="Oval 64">
            <a:extLst>
              <a:ext uri="{FF2B5EF4-FFF2-40B4-BE49-F238E27FC236}">
                <a16:creationId xmlns="" xmlns:a16="http://schemas.microsoft.com/office/drawing/2014/main" id="{0D4AA5B4-9DC6-7748-AA3A-2876291332EA}"/>
              </a:ext>
            </a:extLst>
          </p:cNvPr>
          <p:cNvSpPr/>
          <p:nvPr/>
        </p:nvSpPr>
        <p:spPr>
          <a:xfrm>
            <a:off x="6408159" y="345650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Rectangle 65">
            <a:extLst>
              <a:ext uri="{FF2B5EF4-FFF2-40B4-BE49-F238E27FC236}">
                <a16:creationId xmlns="" xmlns:a16="http://schemas.microsoft.com/office/drawing/2014/main" id="{DFCD7BDB-C7AD-6E4A-B4E9-4481375747A4}"/>
              </a:ext>
            </a:extLst>
          </p:cNvPr>
          <p:cNvSpPr/>
          <p:nvPr/>
        </p:nvSpPr>
        <p:spPr>
          <a:xfrm>
            <a:off x="6452743" y="3436456"/>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8</a:t>
            </a:r>
            <a:endParaRPr lang="pt-BR" b="1" dirty="0">
              <a:solidFill>
                <a:schemeClr val="bg1"/>
              </a:solidFill>
              <a:cs typeface="Arial" panose="020B0604020202020204" pitchFamily="34" charset="0"/>
            </a:endParaRPr>
          </a:p>
        </p:txBody>
      </p:sp>
      <p:sp>
        <p:nvSpPr>
          <p:cNvPr id="67" name="Rectangle 66">
            <a:extLst>
              <a:ext uri="{FF2B5EF4-FFF2-40B4-BE49-F238E27FC236}">
                <a16:creationId xmlns="" xmlns:a16="http://schemas.microsoft.com/office/drawing/2014/main" id="{4206F70B-B257-8D4A-B822-F8FEA5E06D5C}"/>
              </a:ext>
            </a:extLst>
          </p:cNvPr>
          <p:cNvSpPr/>
          <p:nvPr/>
        </p:nvSpPr>
        <p:spPr>
          <a:xfrm>
            <a:off x="6963653" y="4591486"/>
            <a:ext cx="5109261" cy="683264"/>
          </a:xfrm>
          <a:prstGeom prst="rect">
            <a:avLst/>
          </a:prstGeom>
        </p:spPr>
        <p:txBody>
          <a:bodyPr wrap="square">
            <a:spAutoFit/>
          </a:bodyPr>
          <a:lstStyle/>
          <a:p>
            <a:pPr>
              <a:lnSpc>
                <a:spcPct val="120000"/>
              </a:lnSpc>
            </a:pPr>
            <a:r>
              <a:rPr lang="pt-BR" sz="1600" b="1" dirty="0" smtClean="0">
                <a:solidFill>
                  <a:srgbClr val="262626"/>
                </a:solidFill>
              </a:rPr>
              <a:t>Como designer, como você poderia ajudar a tornar seus negócios ainda mais circulares?</a:t>
            </a:r>
            <a:endParaRPr lang="pt-BR" sz="1600" b="1" dirty="0">
              <a:solidFill>
                <a:srgbClr val="262626"/>
              </a:solidFill>
            </a:endParaRPr>
          </a:p>
        </p:txBody>
      </p:sp>
      <p:sp>
        <p:nvSpPr>
          <p:cNvPr id="68" name="Oval 67">
            <a:extLst>
              <a:ext uri="{FF2B5EF4-FFF2-40B4-BE49-F238E27FC236}">
                <a16:creationId xmlns="" xmlns:a16="http://schemas.microsoft.com/office/drawing/2014/main" id="{A7124F70-B93C-2A45-B4EB-00294FC6FF71}"/>
              </a:ext>
            </a:extLst>
          </p:cNvPr>
          <p:cNvSpPr/>
          <p:nvPr/>
        </p:nvSpPr>
        <p:spPr>
          <a:xfrm>
            <a:off x="6461796" y="457836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9" name="Oval 68">
            <a:extLst>
              <a:ext uri="{FF2B5EF4-FFF2-40B4-BE49-F238E27FC236}">
                <a16:creationId xmlns="" xmlns:a16="http://schemas.microsoft.com/office/drawing/2014/main" id="{53993F58-5718-9A4C-A950-7B7FD45B6BBD}"/>
              </a:ext>
            </a:extLst>
          </p:cNvPr>
          <p:cNvSpPr/>
          <p:nvPr/>
        </p:nvSpPr>
        <p:spPr>
          <a:xfrm>
            <a:off x="6408159" y="457836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0" name="Rectangle 69">
            <a:extLst>
              <a:ext uri="{FF2B5EF4-FFF2-40B4-BE49-F238E27FC236}">
                <a16:creationId xmlns="" xmlns:a16="http://schemas.microsoft.com/office/drawing/2014/main" id="{55741174-D056-B44A-8C95-18C3BD9DD187}"/>
              </a:ext>
            </a:extLst>
          </p:cNvPr>
          <p:cNvSpPr/>
          <p:nvPr/>
        </p:nvSpPr>
        <p:spPr>
          <a:xfrm>
            <a:off x="6452743" y="4558308"/>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9</a:t>
            </a:r>
            <a:endParaRPr lang="pt-BR" b="1" dirty="0">
              <a:solidFill>
                <a:schemeClr val="bg1"/>
              </a:solidFill>
              <a:cs typeface="Arial" panose="020B0604020202020204" pitchFamily="34" charset="0"/>
            </a:endParaRPr>
          </a:p>
        </p:txBody>
      </p:sp>
      <p:sp>
        <p:nvSpPr>
          <p:cNvPr id="2" name="Slide Number Placeholder 1">
            <a:extLst>
              <a:ext uri="{FF2B5EF4-FFF2-40B4-BE49-F238E27FC236}">
                <a16:creationId xmlns="" xmlns:a16="http://schemas.microsoft.com/office/drawing/2014/main" id="{B98505DE-ECE7-B83F-E802-EE5C93874A88}"/>
              </a:ext>
            </a:extLst>
          </p:cNvPr>
          <p:cNvSpPr>
            <a:spLocks noGrp="1"/>
          </p:cNvSpPr>
          <p:nvPr>
            <p:ph type="sldNum" sz="quarter" idx="12"/>
          </p:nvPr>
        </p:nvSpPr>
        <p:spPr/>
        <p:txBody>
          <a:bodyPr/>
          <a:lstStyle/>
          <a:p>
            <a:fld id="{A49FEDE7-8061-9B4D-88A1-7EA83A94C31B}" type="slidenum">
              <a:rPr lang="pt-BR" smtClean="0"/>
              <a:t>16</a:t>
            </a:fld>
            <a:endParaRPr lang="pt-BR" dirty="0"/>
          </a:p>
        </p:txBody>
      </p:sp>
    </p:spTree>
    <p:extLst>
      <p:ext uri="{BB962C8B-B14F-4D97-AF65-F5344CB8AC3E}">
        <p14:creationId xmlns:p14="http://schemas.microsoft.com/office/powerpoint/2010/main" val="64945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F343633A-0D8A-C743-8CA5-BBF267E0A4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5084D025-D3A8-4541-A977-E2AA6A7C75C8}"/>
              </a:ext>
            </a:extLst>
          </p:cNvPr>
          <p:cNvSpPr txBox="1"/>
          <p:nvPr/>
        </p:nvSpPr>
        <p:spPr>
          <a:xfrm>
            <a:off x="3378631" y="6431797"/>
            <a:ext cx="184731" cy="369332"/>
          </a:xfrm>
          <a:prstGeom prst="rect">
            <a:avLst/>
          </a:prstGeom>
          <a:noFill/>
        </p:spPr>
        <p:txBody>
          <a:bodyPr wrap="none" rtlCol="0">
            <a:spAutoFit/>
          </a:bodyPr>
          <a:lstStyle/>
          <a:p>
            <a:endParaRPr lang="pt-BR" dirty="0"/>
          </a:p>
        </p:txBody>
      </p:sp>
      <p:sp>
        <p:nvSpPr>
          <p:cNvPr id="2" name="Slide Number Placeholder 1">
            <a:extLst>
              <a:ext uri="{FF2B5EF4-FFF2-40B4-BE49-F238E27FC236}">
                <a16:creationId xmlns="" xmlns:a16="http://schemas.microsoft.com/office/drawing/2014/main" id="{9EA4664D-9D18-0AAF-41DE-1FD8D62A6E27}"/>
              </a:ext>
            </a:extLst>
          </p:cNvPr>
          <p:cNvSpPr>
            <a:spLocks noGrp="1"/>
          </p:cNvSpPr>
          <p:nvPr>
            <p:ph type="sldNum" sz="quarter" idx="12"/>
          </p:nvPr>
        </p:nvSpPr>
        <p:spPr/>
        <p:txBody>
          <a:bodyPr/>
          <a:lstStyle/>
          <a:p>
            <a:fld id="{A49FEDE7-8061-9B4D-88A1-7EA83A94C31B}" type="slidenum">
              <a:rPr lang="pt-BR" smtClean="0"/>
              <a:t>17</a:t>
            </a:fld>
            <a:endParaRPr lang="pt-BR"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400" y="468082"/>
            <a:ext cx="7822450" cy="611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 de texto 40"/>
          <p:cNvSpPr txBox="1"/>
          <p:nvPr/>
        </p:nvSpPr>
        <p:spPr>
          <a:xfrm>
            <a:off x="2262727" y="527460"/>
            <a:ext cx="2124000"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pt-BR" sz="1400" b="1" dirty="0" smtClean="0">
                <a:solidFill>
                  <a:schemeClr val="bg1"/>
                </a:solidFill>
                <a:ea typeface="Calibri"/>
              </a:rPr>
              <a:t>Suprimentos Circulares</a:t>
            </a: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800" b="1" dirty="0" smtClean="0">
              <a:effectLst/>
              <a:ea typeface="Calibri"/>
            </a:endParaRPr>
          </a:p>
          <a:p>
            <a:pPr>
              <a:spcAft>
                <a:spcPts val="0"/>
              </a:spcAft>
            </a:pPr>
            <a:endParaRPr lang="pt-BR" sz="800" b="1" dirty="0" smtClean="0">
              <a:ea typeface="Calibri"/>
            </a:endParaRPr>
          </a:p>
          <a:p>
            <a:pPr>
              <a:spcAft>
                <a:spcPts val="0"/>
              </a:spcAft>
            </a:pPr>
            <a:endParaRPr lang="pt-BR" sz="1400" b="1" dirty="0" smtClean="0">
              <a:effectLst/>
              <a:ea typeface="Calibri"/>
            </a:endParaRPr>
          </a:p>
          <a:p>
            <a:pPr algn="ctr">
              <a:spcAft>
                <a:spcPts val="0"/>
              </a:spcAft>
            </a:pPr>
            <a:r>
              <a:rPr lang="pt-BR" sz="800" b="1" dirty="0" smtClean="0">
                <a:effectLst/>
                <a:ea typeface="Calibri"/>
              </a:rPr>
              <a:t>Produtos feitos a partir de insumos de recursos totalmente renováveis, recicláveis ou biodegradáveis.</a:t>
            </a:r>
            <a:endParaRPr lang="pt-BR" sz="1100" dirty="0" smtClean="0">
              <a:effectLst/>
              <a:ea typeface="Calibri"/>
            </a:endParaRPr>
          </a:p>
          <a:p>
            <a:pPr algn="ctr">
              <a:spcBef>
                <a:spcPts val="200"/>
              </a:spcBef>
              <a:spcAft>
                <a:spcPts val="0"/>
              </a:spcAft>
            </a:pPr>
            <a:r>
              <a:rPr lang="pt-BR" sz="700" b="1" dirty="0" smtClean="0">
                <a:effectLst/>
                <a:ea typeface="Calibri"/>
              </a:rPr>
              <a:t> </a:t>
            </a:r>
            <a:r>
              <a:rPr lang="pt-BR" sz="800" b="1" dirty="0" smtClean="0">
                <a:solidFill>
                  <a:schemeClr val="bg1"/>
                </a:solidFill>
                <a:effectLst/>
                <a:ea typeface="Calibri"/>
              </a:rPr>
              <a:t>Exemplo:</a:t>
            </a:r>
            <a:endParaRPr lang="pt-BR" sz="1100" dirty="0" smtClean="0">
              <a:solidFill>
                <a:schemeClr val="bg1"/>
              </a:solidFill>
              <a:effectLst/>
              <a:ea typeface="Calibri"/>
            </a:endParaRPr>
          </a:p>
          <a:p>
            <a:pPr marL="82550">
              <a:lnSpc>
                <a:spcPct val="102000"/>
              </a:lnSpc>
              <a:spcBef>
                <a:spcPts val="490"/>
              </a:spcBef>
              <a:spcAft>
                <a:spcPts val="0"/>
              </a:spcAft>
              <a:tabLst>
                <a:tab pos="82550" algn="l"/>
              </a:tabLst>
            </a:pPr>
            <a:r>
              <a:rPr lang="pt-BR" sz="750" dirty="0" smtClean="0">
                <a:effectLst/>
                <a:ea typeface="Calibri"/>
              </a:rPr>
              <a:t>Uma empresa de calçados fabrica seus calçados a partir de materiais 100% reciclados.  As garrafas de plástico PE T podem ser recicladas em fibras de poliéster (PET), que são transformadas em tecido usado para fazer calçados esportivos. Após o uso, o cliente pode devolver os calçados para serem reciclados em outras partes do sapato.</a:t>
            </a:r>
          </a:p>
          <a:p>
            <a:pPr>
              <a:spcAft>
                <a:spcPts val="0"/>
              </a:spcAft>
            </a:pPr>
            <a:r>
              <a:rPr lang="pt-BR" sz="1100" dirty="0" smtClean="0">
                <a:effectLst/>
                <a:ea typeface="Calibri"/>
              </a:rPr>
              <a:t> </a:t>
            </a:r>
            <a:endParaRPr lang="pt-BR" sz="1100" dirty="0">
              <a:effectLst/>
              <a:ea typeface="Calibri"/>
            </a:endParaRPr>
          </a:p>
        </p:txBody>
      </p:sp>
      <p:sp>
        <p:nvSpPr>
          <p:cNvPr id="10" name="Caixa de texto 40"/>
          <p:cNvSpPr txBox="1"/>
          <p:nvPr/>
        </p:nvSpPr>
        <p:spPr>
          <a:xfrm>
            <a:off x="3665845" y="3641992"/>
            <a:ext cx="2123704" cy="2910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18415" algn="ctr">
              <a:spcAft>
                <a:spcPts val="0"/>
              </a:spcAft>
            </a:pPr>
            <a:r>
              <a:rPr lang="pt-BR" sz="1400" b="1" kern="1200" dirty="0" smtClean="0">
                <a:solidFill>
                  <a:schemeClr val="bg1"/>
                </a:solidFill>
                <a:effectLst/>
                <a:ea typeface="Calibri"/>
                <a:cs typeface="Times New Roman"/>
              </a:rPr>
              <a:t>Plataforma de</a:t>
            </a:r>
          </a:p>
          <a:p>
            <a:pPr marR="18415" algn="ctr">
              <a:spcAft>
                <a:spcPts val="0"/>
              </a:spcAft>
            </a:pPr>
            <a:r>
              <a:rPr lang="pt-BR" sz="1400" b="1" kern="1200" dirty="0" smtClean="0">
                <a:solidFill>
                  <a:schemeClr val="bg1"/>
                </a:solidFill>
                <a:effectLst/>
                <a:ea typeface="Calibri"/>
                <a:cs typeface="Times New Roman"/>
              </a:rPr>
              <a:t> Compartilhamento</a:t>
            </a:r>
            <a:r>
              <a:rPr lang="pt-BR" sz="1300" b="1" kern="1200" dirty="0" smtClean="0">
                <a:solidFill>
                  <a:schemeClr val="bg1"/>
                </a:solidFill>
                <a:effectLst/>
                <a:ea typeface="Calibri"/>
                <a:cs typeface="Times New Roman"/>
              </a:rPr>
              <a:t> </a:t>
            </a:r>
            <a:endParaRPr lang="pt-BR" sz="13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500"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Uma plataforma de serviços permite que as pessoas colaborem e compartilhem um produto entre si sem uma propriedade singular do cliente.</a:t>
            </a:r>
            <a:endParaRPr lang="pt-BR" sz="1200" dirty="0" smtClean="0">
              <a:effectLst/>
              <a:latin typeface="Times New Roman"/>
              <a:ea typeface="Times New Roman"/>
            </a:endParaRPr>
          </a:p>
          <a:p>
            <a:pPr algn="ctr">
              <a:spcBef>
                <a:spcPts val="40"/>
              </a:spcBef>
              <a:spcAft>
                <a:spcPts val="0"/>
              </a:spcAft>
            </a:pPr>
            <a:r>
              <a:rPr lang="pt-BR" sz="700" b="1" kern="1200" dirty="0" smtClean="0">
                <a:solidFill>
                  <a:srgbClr val="000000"/>
                </a:solidFill>
                <a:effectLst/>
                <a:ea typeface="Calibri"/>
                <a:cs typeface="Times New Roman"/>
              </a:rPr>
              <a:t> </a:t>
            </a:r>
            <a:endParaRPr lang="pt-BR" sz="1200" dirty="0" smtClean="0">
              <a:effectLst/>
              <a:latin typeface="Times New Roman"/>
              <a:ea typeface="Times New Roman"/>
            </a:endParaRPr>
          </a:p>
          <a:p>
            <a:pPr marR="795655" algn="ctr">
              <a:spcAft>
                <a:spcPts val="0"/>
              </a:spcAft>
            </a:pPr>
            <a:r>
              <a:rPr lang="pt-BR" sz="800" b="1" kern="1200" dirty="0" smtClean="0">
                <a:solidFill>
                  <a:schemeClr val="bg1"/>
                </a:solidFill>
                <a:effectLst/>
                <a:ea typeface="Calibri"/>
                <a:cs typeface="Times New Roman"/>
              </a:rPr>
              <a:t>                                Exemplo:</a:t>
            </a:r>
            <a:endParaRPr lang="pt-BR" sz="1200" dirty="0" smtClean="0">
              <a:solidFill>
                <a:schemeClr val="bg1"/>
              </a:solidFill>
              <a:effectLst/>
              <a:latin typeface="Times New Roman"/>
              <a:ea typeface="Times New Roman"/>
            </a:endParaRPr>
          </a:p>
          <a:p>
            <a:pPr marL="82550">
              <a:spcAft>
                <a:spcPts val="0"/>
              </a:spcAft>
            </a:pPr>
            <a:r>
              <a:rPr lang="pt-BR" sz="750" kern="1200" dirty="0" smtClean="0">
                <a:solidFill>
                  <a:srgbClr val="000000"/>
                </a:solidFill>
                <a:effectLst/>
                <a:ea typeface="Calibri"/>
                <a:cs typeface="Times New Roman"/>
              </a:rPr>
              <a:t>O compartilhamento de caronas funciona com base no princípio de que os proprietários compartilham seus bens, combustível e tempo com outras  pessoas em troca de dinheiro. Uma empresa fornece uma plataforma onde os proprietários de carros particulares  podem oferecer seu carro e uma carona para pessoas que precisam.</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9" name="Caixa de texto 40"/>
          <p:cNvSpPr txBox="1"/>
          <p:nvPr/>
        </p:nvSpPr>
        <p:spPr>
          <a:xfrm>
            <a:off x="7854859" y="563085"/>
            <a:ext cx="2137078"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pt-BR" sz="1400" b="1" kern="1200" dirty="0" smtClean="0">
                <a:solidFill>
                  <a:schemeClr val="bg1"/>
                </a:solidFill>
                <a:effectLst/>
                <a:ea typeface="Calibri"/>
                <a:cs typeface="Times New Roman"/>
              </a:rPr>
              <a:t>Extensão da Vida do Produto</a:t>
            </a:r>
            <a:endParaRPr lang="pt-BR" sz="14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Serviços que oferecem a extensão da vida útil de um produto descartado por meio de reparo, atualização ou revenda de volta ao circuito.</a:t>
            </a:r>
            <a:endParaRPr lang="pt-BR" sz="1200" dirty="0" smtClean="0">
              <a:effectLst/>
              <a:latin typeface="Times New Roman"/>
              <a:ea typeface="Times New Roman"/>
            </a:endParaRPr>
          </a:p>
          <a:p>
            <a:pPr>
              <a:spcBef>
                <a:spcPts val="400"/>
              </a:spcBef>
              <a:spcAft>
                <a:spcPts val="0"/>
              </a:spcAft>
            </a:pPr>
            <a:r>
              <a:rPr lang="pt-BR" sz="700" b="1" kern="1200" dirty="0" smtClean="0">
                <a:solidFill>
                  <a:srgbClr val="000000"/>
                </a:solidFill>
                <a:effectLst/>
                <a:ea typeface="Calibri"/>
                <a:cs typeface="Times New Roman"/>
              </a:rPr>
              <a:t>                                             </a:t>
            </a:r>
            <a:r>
              <a:rPr lang="pt-BR" sz="800" b="1" kern="1200" dirty="0" smtClean="0">
                <a:solidFill>
                  <a:schemeClr val="bg1"/>
                </a:solidFill>
                <a:effectLst/>
                <a:ea typeface="Calibri"/>
                <a:cs typeface="Times New Roman"/>
              </a:rPr>
              <a:t>Exemplo:</a:t>
            </a:r>
            <a:endParaRPr lang="pt-BR" sz="1200" dirty="0" smtClean="0">
              <a:solidFill>
                <a:schemeClr val="bg1"/>
              </a:solidFill>
              <a:effectLst/>
              <a:latin typeface="Times New Roman"/>
              <a:ea typeface="Times New Roman"/>
            </a:endParaRPr>
          </a:p>
          <a:p>
            <a:pPr marL="82550">
              <a:lnSpc>
                <a:spcPct val="100000"/>
              </a:lnSpc>
              <a:spcBef>
                <a:spcPts val="490"/>
              </a:spcBef>
              <a:spcAft>
                <a:spcPts val="0"/>
              </a:spcAft>
            </a:pPr>
            <a:r>
              <a:rPr lang="pt-BR" sz="750" kern="1200" dirty="0" smtClean="0">
                <a:solidFill>
                  <a:srgbClr val="000000"/>
                </a:solidFill>
                <a:effectLst/>
                <a:ea typeface="Calibri"/>
                <a:cs typeface="Times New Roman"/>
              </a:rPr>
              <a:t>Os clientes podem obter um desconto em compras futuras, trazendo seu equipamento antigo de volta  e a marca irá reparar e restaurar antes de revendê-lo. Isso prolonga a vida útil da peça de vestuário que, de outra forma, seria descartada.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11" name="Caixa de texto 40"/>
          <p:cNvSpPr txBox="1"/>
          <p:nvPr/>
        </p:nvSpPr>
        <p:spPr>
          <a:xfrm>
            <a:off x="6444343" y="3670042"/>
            <a:ext cx="2166257" cy="2910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R="18415" algn="ctr">
              <a:spcBef>
                <a:spcPts val="350"/>
              </a:spcBef>
              <a:spcAft>
                <a:spcPts val="0"/>
              </a:spcAft>
            </a:pPr>
            <a:r>
              <a:rPr lang="pt-BR" sz="1400" b="1" kern="1200" dirty="0" smtClean="0">
                <a:solidFill>
                  <a:schemeClr val="bg1"/>
                </a:solidFill>
                <a:effectLst/>
                <a:ea typeface="Calibri"/>
                <a:cs typeface="Times New Roman"/>
              </a:rPr>
              <a:t>Produto como um Serviço</a:t>
            </a:r>
            <a:r>
              <a:rPr lang="pt-BR" sz="1550" b="1" kern="1200" dirty="0" smtClean="0">
                <a:solidFill>
                  <a:schemeClr val="bg1"/>
                </a:solidFill>
                <a:effectLst/>
                <a:ea typeface="Calibri"/>
                <a:cs typeface="Times New Roman"/>
              </a:rPr>
              <a:t> </a:t>
            </a:r>
            <a:endParaRPr lang="pt-BR" sz="1200" dirty="0" smtClean="0">
              <a:solidFill>
                <a:schemeClr val="bg1"/>
              </a:solidFill>
              <a:effectLst/>
              <a:latin typeface="Times New Roman"/>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400" b="1" kern="1200" dirty="0" smtClean="0">
              <a:solidFill>
                <a:srgbClr val="000000"/>
              </a:solidFill>
              <a:effectLst/>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Produtos que são usados por um ou mais clientes como um acordo de pagamento conforme o uso.</a:t>
            </a:r>
            <a:endParaRPr lang="pt-BR" sz="1200" dirty="0" smtClean="0">
              <a:effectLst/>
              <a:latin typeface="Times New Roman"/>
              <a:ea typeface="Times New Roman"/>
            </a:endParaRPr>
          </a:p>
          <a:p>
            <a:pPr>
              <a:spcBef>
                <a:spcPts val="40"/>
              </a:spcBef>
              <a:spcAft>
                <a:spcPts val="0"/>
              </a:spcAft>
            </a:pPr>
            <a:r>
              <a:rPr lang="pt-BR" sz="700" b="1" kern="1200" dirty="0" smtClean="0">
                <a:solidFill>
                  <a:srgbClr val="000000"/>
                </a:solidFill>
                <a:effectLst/>
                <a:ea typeface="Calibri"/>
                <a:cs typeface="Times New Roman"/>
              </a:rPr>
              <a:t> </a:t>
            </a:r>
            <a:endParaRPr lang="pt-BR" sz="1200" dirty="0" smtClean="0">
              <a:effectLst/>
              <a:latin typeface="Times New Roman"/>
              <a:ea typeface="Times New Roman"/>
            </a:endParaRPr>
          </a:p>
          <a:p>
            <a:pPr marR="795655">
              <a:spcBef>
                <a:spcPts val="100"/>
              </a:spcBef>
              <a:spcAft>
                <a:spcPts val="0"/>
              </a:spcAft>
            </a:pPr>
            <a:r>
              <a:rPr lang="pt-BR" sz="800" b="1" kern="1200" dirty="0" smtClean="0">
                <a:solidFill>
                  <a:srgbClr val="000000"/>
                </a:solidFill>
                <a:effectLst/>
                <a:ea typeface="Calibri"/>
                <a:cs typeface="Times New Roman"/>
              </a:rPr>
              <a:t>                                        </a:t>
            </a:r>
            <a:r>
              <a:rPr lang="pt-BR" sz="800" b="1" kern="1200" dirty="0" smtClean="0">
                <a:solidFill>
                  <a:schemeClr val="bg1"/>
                </a:solidFill>
                <a:effectLst/>
                <a:ea typeface="Calibri"/>
                <a:cs typeface="Times New Roman"/>
              </a:rPr>
              <a:t>Exemplo:</a:t>
            </a:r>
            <a:endParaRPr lang="pt-BR" sz="1200" dirty="0" smtClean="0">
              <a:solidFill>
                <a:schemeClr val="bg1"/>
              </a:solidFill>
              <a:effectLst/>
              <a:latin typeface="Times New Roman"/>
              <a:ea typeface="Times New Roman"/>
            </a:endParaRPr>
          </a:p>
          <a:p>
            <a:pPr marL="82550">
              <a:spcAft>
                <a:spcPts val="0"/>
              </a:spcAft>
            </a:pPr>
            <a:r>
              <a:rPr lang="pt-BR" sz="750" kern="1200" dirty="0" smtClean="0">
                <a:solidFill>
                  <a:srgbClr val="000000"/>
                </a:solidFill>
                <a:effectLst/>
                <a:ea typeface="Calibri"/>
                <a:cs typeface="Times New Roman"/>
              </a:rPr>
              <a:t>Os modelos de aluguel de roupas podem fornecer aos clientes acesso a uma variedade de roupas, diminuindo a demanda por novas produções de roupas. Os modelos de aluguel de curto prazo oferecem uma proposta de valor atraente, particularmente quando se leva em consideração     as mudanças nas necessidades dos clientes e as tendências da moda.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
        <p:nvSpPr>
          <p:cNvPr id="8" name="Caixa de texto 40"/>
          <p:cNvSpPr txBox="1"/>
          <p:nvPr/>
        </p:nvSpPr>
        <p:spPr>
          <a:xfrm>
            <a:off x="5097992" y="551210"/>
            <a:ext cx="2074703" cy="28807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pt-BR" sz="1400" b="1" kern="1200" dirty="0" smtClean="0">
                <a:solidFill>
                  <a:schemeClr val="bg1"/>
                </a:solidFill>
                <a:effectLst/>
                <a:ea typeface="Calibri"/>
                <a:cs typeface="Times New Roman"/>
              </a:rPr>
              <a:t>Recuperação de Recursos</a:t>
            </a:r>
            <a:endParaRPr lang="pt-BR" sz="1400" dirty="0" smtClean="0">
              <a:solidFill>
                <a:schemeClr val="bg1"/>
              </a:solidFill>
              <a:effectLst/>
              <a:ea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800" b="1" dirty="0" smtClean="0">
              <a:solidFill>
                <a:srgbClr val="000000"/>
              </a:solidFill>
              <a:ea typeface="Calibri"/>
              <a:cs typeface="Times New Roman"/>
            </a:endParaRPr>
          </a:p>
          <a:p>
            <a:pPr marR="18415">
              <a:spcBef>
                <a:spcPts val="350"/>
              </a:spcBef>
              <a:spcAft>
                <a:spcPts val="0"/>
              </a:spcAft>
            </a:pPr>
            <a:endParaRPr lang="pt-BR" sz="800" b="1" kern="1200" dirty="0" smtClean="0">
              <a:solidFill>
                <a:srgbClr val="000000"/>
              </a:solidFill>
              <a:effectLst/>
              <a:ea typeface="Calibri"/>
              <a:cs typeface="Times New Roman"/>
            </a:endParaRPr>
          </a:p>
          <a:p>
            <a:pPr marR="18415">
              <a:spcBef>
                <a:spcPts val="350"/>
              </a:spcBef>
              <a:spcAft>
                <a:spcPts val="0"/>
              </a:spcAft>
            </a:pPr>
            <a:endParaRPr lang="pt-BR" sz="1100" b="1" dirty="0" smtClean="0">
              <a:solidFill>
                <a:srgbClr val="000000"/>
              </a:solidFill>
              <a:ea typeface="Calibri"/>
              <a:cs typeface="Times New Roman"/>
            </a:endParaRPr>
          </a:p>
          <a:p>
            <a:pPr marR="18415" algn="ctr">
              <a:spcBef>
                <a:spcPts val="350"/>
              </a:spcBef>
              <a:spcAft>
                <a:spcPts val="0"/>
              </a:spcAft>
            </a:pPr>
            <a:r>
              <a:rPr lang="pt-BR" sz="800" b="1" kern="1200" dirty="0" smtClean="0">
                <a:solidFill>
                  <a:srgbClr val="000000"/>
                </a:solidFill>
                <a:effectLst/>
                <a:ea typeface="Calibri"/>
                <a:cs typeface="Times New Roman"/>
              </a:rPr>
              <a:t>Serviços que trabalham para eliminar recursos, materiais ou resíduos de vazamentos  para o  meio ambiente e maximizar o valor dele para reentrar no circuito.</a:t>
            </a:r>
            <a:endParaRPr lang="pt-BR" sz="1200" dirty="0" smtClean="0">
              <a:effectLst/>
              <a:latin typeface="Times New Roman"/>
              <a:ea typeface="Times New Roman"/>
            </a:endParaRPr>
          </a:p>
          <a:p>
            <a:pPr>
              <a:spcBef>
                <a:spcPts val="40"/>
              </a:spcBef>
              <a:spcAft>
                <a:spcPts val="0"/>
              </a:spcAft>
            </a:pPr>
            <a:r>
              <a:rPr lang="pt-BR" sz="700" b="1" kern="1200" dirty="0" smtClean="0">
                <a:solidFill>
                  <a:srgbClr val="000000"/>
                </a:solidFill>
                <a:effectLst/>
                <a:ea typeface="Calibri"/>
                <a:cs typeface="Times New Roman"/>
              </a:rPr>
              <a:t> </a:t>
            </a:r>
            <a:endParaRPr lang="pt-BR" sz="1200" dirty="0" smtClean="0">
              <a:effectLst/>
              <a:latin typeface="Times New Roman"/>
              <a:ea typeface="Times New Roman"/>
            </a:endParaRPr>
          </a:p>
          <a:p>
            <a:pPr marR="795655" algn="ctr">
              <a:spcBef>
                <a:spcPts val="100"/>
              </a:spcBef>
              <a:spcAft>
                <a:spcPts val="0"/>
              </a:spcAft>
            </a:pPr>
            <a:r>
              <a:rPr lang="pt-BR" sz="800" b="1" kern="1200" dirty="0" smtClean="0">
                <a:solidFill>
                  <a:schemeClr val="bg1"/>
                </a:solidFill>
                <a:effectLst/>
                <a:ea typeface="Calibri"/>
                <a:cs typeface="Times New Roman"/>
              </a:rPr>
              <a:t>                                   Exemplo:</a:t>
            </a:r>
            <a:endParaRPr lang="pt-BR" sz="1200" dirty="0" smtClean="0">
              <a:solidFill>
                <a:schemeClr val="bg1"/>
              </a:solidFill>
              <a:effectLst/>
              <a:latin typeface="Times New Roman"/>
              <a:ea typeface="Times New Roman"/>
            </a:endParaRPr>
          </a:p>
          <a:p>
            <a:pPr marL="82550">
              <a:lnSpc>
                <a:spcPct val="101000"/>
              </a:lnSpc>
              <a:spcBef>
                <a:spcPts val="200"/>
              </a:spcBef>
              <a:spcAft>
                <a:spcPts val="0"/>
              </a:spcAft>
            </a:pPr>
            <a:r>
              <a:rPr lang="pt-BR" sz="750" kern="1200" dirty="0" smtClean="0">
                <a:solidFill>
                  <a:srgbClr val="000000"/>
                </a:solidFill>
                <a:effectLst/>
                <a:ea typeface="Calibri"/>
                <a:cs typeface="Times New Roman"/>
              </a:rPr>
              <a:t>O metano produzido em aterros sanitários pode ser reciclado e usado para a produção de eletricidade e energia térmica, desviando efetivamente os resíduos dos aterros sanitários e eliminando toneladas de emissões de gases de efeito estufa.</a:t>
            </a:r>
            <a:endParaRPr lang="pt-BR" sz="750" dirty="0" smtClean="0">
              <a:effectLst/>
              <a:latin typeface="Times New Roman"/>
              <a:ea typeface="Times New Roman"/>
            </a:endParaRPr>
          </a:p>
          <a:p>
            <a:pPr>
              <a:spcAft>
                <a:spcPts val="0"/>
              </a:spcAft>
            </a:pPr>
            <a:r>
              <a:rPr lang="pt-BR" sz="1100" kern="1200" dirty="0" smtClean="0">
                <a:solidFill>
                  <a:srgbClr val="000000"/>
                </a:solidFill>
                <a:effectLst/>
                <a:ea typeface="Calibri"/>
                <a:cs typeface="Times New Roman"/>
              </a:rPr>
              <a:t> </a:t>
            </a:r>
            <a:endParaRPr lang="pt-BR" sz="1200" dirty="0">
              <a:effectLst/>
              <a:latin typeface="Times New Roman"/>
              <a:ea typeface="Times New Roman"/>
            </a:endParaRPr>
          </a:p>
        </p:txBody>
      </p:sp>
    </p:spTree>
    <p:extLst>
      <p:ext uri="{BB962C8B-B14F-4D97-AF65-F5344CB8AC3E}">
        <p14:creationId xmlns:p14="http://schemas.microsoft.com/office/powerpoint/2010/main" val="409874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ea typeface="Calibri"/>
                <a:cs typeface="Calibri"/>
                <a:sym typeface="Calibri"/>
              </a:rPr>
              <a:t>Identificar áreas de circularidade</a:t>
            </a:r>
            <a:endParaRPr lang="pt-B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3" name="Slide Number Placeholder 2">
            <a:extLst>
              <a:ext uri="{FF2B5EF4-FFF2-40B4-BE49-F238E27FC236}">
                <a16:creationId xmlns="" xmlns:a16="http://schemas.microsoft.com/office/drawing/2014/main" id="{0600A5CA-A984-E6DC-32F1-691C15AA3853}"/>
              </a:ext>
            </a:extLst>
          </p:cNvPr>
          <p:cNvSpPr>
            <a:spLocks noGrp="1"/>
          </p:cNvSpPr>
          <p:nvPr>
            <p:ph type="sldNum" sz="quarter" idx="12"/>
          </p:nvPr>
        </p:nvSpPr>
        <p:spPr/>
        <p:txBody>
          <a:bodyPr/>
          <a:lstStyle/>
          <a:p>
            <a:fld id="{A49FEDE7-8061-9B4D-88A1-7EA83A94C31B}" type="slidenum">
              <a:rPr lang="pt-BR" smtClean="0"/>
              <a:t>18</a:t>
            </a:fld>
            <a:endParaRPr lang="pt-BR" dirty="0"/>
          </a:p>
        </p:txBody>
      </p:sp>
      <p:sp>
        <p:nvSpPr>
          <p:cNvPr id="16" name="CaixaDeTexto 15"/>
          <p:cNvSpPr txBox="1"/>
          <p:nvPr/>
        </p:nvSpPr>
        <p:spPr>
          <a:xfrm>
            <a:off x="1270878" y="4108365"/>
            <a:ext cx="10419936" cy="430887"/>
          </a:xfrm>
          <a:prstGeom prst="rect">
            <a:avLst/>
          </a:prstGeom>
          <a:noFill/>
        </p:spPr>
        <p:txBody>
          <a:bodyPr wrap="square" rtlCol="0">
            <a:spAutoFit/>
          </a:bodyPr>
          <a:lstStyle/>
          <a:p>
            <a:r>
              <a:rPr lang="pt-BR" sz="2200" b="1" dirty="0" smtClean="0">
                <a:solidFill>
                  <a:schemeClr val="bg1"/>
                </a:solidFill>
              </a:rPr>
              <a:t>1. Extração             2. Produção         3. Distribuição               4. Uso                5. Descarte</a:t>
            </a:r>
            <a:endParaRPr lang="pt-BR" sz="2200" b="1" dirty="0">
              <a:solidFill>
                <a:schemeClr val="bg1"/>
              </a:solidFill>
            </a:endParaRPr>
          </a:p>
        </p:txBody>
      </p:sp>
      <p:grpSp>
        <p:nvGrpSpPr>
          <p:cNvPr id="34" name="Grupo 33"/>
          <p:cNvGrpSpPr/>
          <p:nvPr/>
        </p:nvGrpSpPr>
        <p:grpSpPr>
          <a:xfrm>
            <a:off x="1928809" y="1364927"/>
            <a:ext cx="9236883" cy="4653313"/>
            <a:chOff x="1931996" y="1355464"/>
            <a:chExt cx="9236883" cy="4653313"/>
          </a:xfrm>
        </p:grpSpPr>
        <p:pic>
          <p:nvPicPr>
            <p:cNvPr id="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ixaDeTexto 40"/>
            <p:cNvSpPr txBox="1"/>
            <p:nvPr/>
          </p:nvSpPr>
          <p:spPr>
            <a:xfrm>
              <a:off x="5483315" y="2326722"/>
              <a:ext cx="2091534"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29C7F7"/>
                  </a:solidFill>
                </a:rPr>
                <a:t>Remanufacturado</a:t>
              </a:r>
              <a:endParaRPr lang="pt-BR" b="1" dirty="0">
                <a:solidFill>
                  <a:srgbClr val="29C7F7"/>
                </a:solidFill>
              </a:endParaRPr>
            </a:p>
          </p:txBody>
        </p:sp>
        <p:sp>
          <p:nvSpPr>
            <p:cNvPr id="55" name="CaixaDeTexto 36"/>
            <p:cNvSpPr txBox="1"/>
            <p:nvPr/>
          </p:nvSpPr>
          <p:spPr>
            <a:xfrm>
              <a:off x="3721884" y="2167563"/>
              <a:ext cx="1012841"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FEC92A"/>
                  </a:solidFill>
                </a:rPr>
                <a:t>Reciclar</a:t>
              </a:r>
              <a:endParaRPr lang="pt-BR" b="1" dirty="0">
                <a:solidFill>
                  <a:srgbClr val="4ABE98"/>
                </a:solidFill>
              </a:endParaRPr>
            </a:p>
          </p:txBody>
        </p:sp>
        <p:sp>
          <p:nvSpPr>
            <p:cNvPr id="56" name="CaixaDeTexto 43"/>
            <p:cNvSpPr txBox="1"/>
            <p:nvPr/>
          </p:nvSpPr>
          <p:spPr>
            <a:xfrm>
              <a:off x="8226720" y="2699004"/>
              <a:ext cx="1243610"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chemeClr val="tx1">
                      <a:lumMod val="75000"/>
                      <a:lumOff val="25000"/>
                    </a:schemeClr>
                  </a:solidFill>
                </a:rPr>
                <a:t>Reutilizar </a:t>
              </a:r>
              <a:endParaRPr lang="pt-BR" sz="2000" b="1" dirty="0">
                <a:solidFill>
                  <a:schemeClr val="tx1">
                    <a:lumMod val="75000"/>
                    <a:lumOff val="25000"/>
                  </a:schemeClr>
                </a:solidFill>
              </a:endParaRPr>
            </a:p>
          </p:txBody>
        </p:sp>
        <p:pic>
          <p:nvPicPr>
            <p:cNvPr id="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CaixaDeTexto 31"/>
            <p:cNvSpPr txBox="1"/>
            <p:nvPr/>
          </p:nvSpPr>
          <p:spPr>
            <a:xfrm>
              <a:off x="10014396" y="5089108"/>
              <a:ext cx="1154483" cy="369332"/>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chemeClr val="tx1">
                      <a:lumMod val="75000"/>
                      <a:lumOff val="25000"/>
                    </a:schemeClr>
                  </a:solidFill>
                </a:rPr>
                <a:t>Composto</a:t>
              </a:r>
              <a:endParaRPr lang="pt-BR" b="1" dirty="0">
                <a:solidFill>
                  <a:schemeClr val="tx1">
                    <a:lumMod val="75000"/>
                    <a:lumOff val="25000"/>
                  </a:schemeClr>
                </a:solidFill>
              </a:endParaRPr>
            </a:p>
          </p:txBody>
        </p:sp>
        <p:sp>
          <p:nvSpPr>
            <p:cNvPr id="59" name="CaixaDeTexto 30"/>
            <p:cNvSpPr txBox="1"/>
            <p:nvPr/>
          </p:nvSpPr>
          <p:spPr>
            <a:xfrm>
              <a:off x="7800474" y="5085447"/>
              <a:ext cx="1417311" cy="92333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60" name="CaixaDeTexto 34"/>
            <p:cNvSpPr txBox="1"/>
            <p:nvPr/>
          </p:nvSpPr>
          <p:spPr>
            <a:xfrm>
              <a:off x="6213986" y="5104497"/>
              <a:ext cx="1027012" cy="646331"/>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5171BC68-CC43-2B4D-BB8F-888BEB7BEB09}"/>
              </a:ext>
            </a:extLst>
          </p:cNvPr>
          <p:cNvSpPr/>
          <p:nvPr/>
        </p:nvSpPr>
        <p:spPr>
          <a:xfrm>
            <a:off x="506503" y="1628708"/>
            <a:ext cx="10907167" cy="1274195"/>
          </a:xfrm>
          <a:prstGeom prst="rect">
            <a:avLst/>
          </a:prstGeom>
        </p:spPr>
        <p:txBody>
          <a:bodyPr wrap="square">
            <a:spAutoFit/>
          </a:bodyPr>
          <a:lstStyle/>
          <a:p>
            <a:pPr algn="thaiDist">
              <a:lnSpc>
                <a:spcPct val="120000"/>
              </a:lnSpc>
            </a:pPr>
            <a:r>
              <a:rPr lang="pt-BR" sz="1600" b="1" dirty="0" smtClean="0">
                <a:solidFill>
                  <a:srgbClr val="262626"/>
                </a:solidFill>
              </a:rPr>
              <a:t>Os alunos entenderão as diferenças entre as economias linear e circular e como os ciclos naturais podem nos ensinar a projetar de forma mais circular. Eles desenvolverão a capacidade de pensar sobre a vida plena dos produtos que usamos em nossas vidas diárias e estabelecerão as bases para poder redesenhar os sistemas. Os alunos entenderão os 5 tipos diferentes de modelos de negócios de economia circular e identificarão como esses modelos praticam os 3 princípios da economia circular. </a:t>
            </a:r>
            <a:endParaRPr lang="pt-BR" sz="1600" b="1" dirty="0">
              <a:solidFill>
                <a:srgbClr val="262626"/>
              </a:solidFill>
            </a:endParaRPr>
          </a:p>
        </p:txBody>
      </p:sp>
      <p:sp>
        <p:nvSpPr>
          <p:cNvPr id="6" name="Rounded Rectangle 5">
            <a:extLst>
              <a:ext uri="{FF2B5EF4-FFF2-40B4-BE49-F238E27FC236}">
                <a16:creationId xmlns="" xmlns:a16="http://schemas.microsoft.com/office/drawing/2014/main" id="{FD9AA248-B0AF-F84E-94F8-0CF855A300AF}"/>
              </a:ext>
            </a:extLst>
          </p:cNvPr>
          <p:cNvSpPr/>
          <p:nvPr/>
        </p:nvSpPr>
        <p:spPr>
          <a:xfrm>
            <a:off x="313764" y="1462601"/>
            <a:ext cx="11371732" cy="1610379"/>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Oval 12">
            <a:extLst>
              <a:ext uri="{FF2B5EF4-FFF2-40B4-BE49-F238E27FC236}">
                <a16:creationId xmlns="" xmlns:a16="http://schemas.microsoft.com/office/drawing/2014/main" id="{AFD3679D-4E6B-824C-8459-CC5623869861}"/>
              </a:ext>
            </a:extLst>
          </p:cNvPr>
          <p:cNvSpPr/>
          <p:nvPr/>
        </p:nvSpPr>
        <p:spPr>
          <a:xfrm>
            <a:off x="1181181" y="3411644"/>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 xmlns:a16="http://schemas.microsoft.com/office/drawing/2014/main" id="{6AF8E32D-9947-CF40-B17C-19E63D868AE9}"/>
              </a:ext>
            </a:extLst>
          </p:cNvPr>
          <p:cNvSpPr/>
          <p:nvPr/>
        </p:nvSpPr>
        <p:spPr>
          <a:xfrm>
            <a:off x="1127544" y="3411644"/>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 xmlns:a16="http://schemas.microsoft.com/office/drawing/2014/main" id="{A09C8872-CA45-934A-B4B7-1B49C3EB120A}"/>
              </a:ext>
            </a:extLst>
          </p:cNvPr>
          <p:cNvSpPr/>
          <p:nvPr/>
        </p:nvSpPr>
        <p:spPr>
          <a:xfrm>
            <a:off x="1172128" y="3391592"/>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9" name="Bent-Up Arrow 8">
            <a:extLst>
              <a:ext uri="{FF2B5EF4-FFF2-40B4-BE49-F238E27FC236}">
                <a16:creationId xmlns="" xmlns:a16="http://schemas.microsoft.com/office/drawing/2014/main" id="{7E685EE8-20F6-2244-87AD-51209B6BB19A}"/>
              </a:ext>
            </a:extLst>
          </p:cNvPr>
          <p:cNvSpPr/>
          <p:nvPr/>
        </p:nvSpPr>
        <p:spPr>
          <a:xfrm rot="5400000">
            <a:off x="586952" y="3354363"/>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4" name="Group 3">
            <a:extLst>
              <a:ext uri="{FF2B5EF4-FFF2-40B4-BE49-F238E27FC236}">
                <a16:creationId xmlns="" xmlns:a16="http://schemas.microsoft.com/office/drawing/2014/main" id="{6F9EA621-D5A8-0775-5705-71EE1D10BC88}"/>
              </a:ext>
            </a:extLst>
          </p:cNvPr>
          <p:cNvGrpSpPr/>
          <p:nvPr/>
        </p:nvGrpSpPr>
        <p:grpSpPr>
          <a:xfrm>
            <a:off x="1127544" y="4694604"/>
            <a:ext cx="443210" cy="424732"/>
            <a:chOff x="1123489" y="4518559"/>
            <a:chExt cx="443210" cy="424732"/>
          </a:xfrm>
        </p:grpSpPr>
        <p:sp>
          <p:nvSpPr>
            <p:cNvPr id="18" name="Oval 17">
              <a:extLst>
                <a:ext uri="{FF2B5EF4-FFF2-40B4-BE49-F238E27FC236}">
                  <a16:creationId xmlns="" xmlns:a16="http://schemas.microsoft.com/office/drawing/2014/main" id="{29FF3893-EED7-864D-8322-60945ABF4897}"/>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 xmlns:a16="http://schemas.microsoft.com/office/drawing/2014/main" id="{D546FFE0-AC33-634C-9CF5-2A183710E4D7}"/>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 xmlns:a16="http://schemas.microsoft.com/office/drawing/2014/main" id="{21ADB98F-BBCE-D348-A0D8-68BD5406CE7D}"/>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32" name="Rounded Rectangle 31">
            <a:extLst>
              <a:ext uri="{FF2B5EF4-FFF2-40B4-BE49-F238E27FC236}">
                <a16:creationId xmlns="" xmlns:a16="http://schemas.microsoft.com/office/drawing/2014/main" id="{03D80DED-07FA-7648-A98B-006FFF2CC66F}"/>
              </a:ext>
            </a:extLst>
          </p:cNvPr>
          <p:cNvSpPr/>
          <p:nvPr/>
        </p:nvSpPr>
        <p:spPr>
          <a:xfrm>
            <a:off x="1850065" y="185126"/>
            <a:ext cx="893273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 xmlns:a16="http://schemas.microsoft.com/office/drawing/2014/main" id="{AE593411-CF70-804B-88B7-4B861BF579DE}"/>
              </a:ext>
            </a:extLst>
          </p:cNvPr>
          <p:cNvSpPr/>
          <p:nvPr/>
        </p:nvSpPr>
        <p:spPr>
          <a:xfrm>
            <a:off x="1850065" y="185126"/>
            <a:ext cx="893273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 xmlns:a16="http://schemas.microsoft.com/office/drawing/2014/main" id="{C098EEBB-9906-934A-AAC3-1F3847C7F9B7}"/>
              </a:ext>
            </a:extLst>
          </p:cNvPr>
          <p:cNvSpPr txBox="1"/>
          <p:nvPr/>
        </p:nvSpPr>
        <p:spPr>
          <a:xfrm>
            <a:off x="1850065" y="294106"/>
            <a:ext cx="8932730"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21" name="TextBox 20">
            <a:extLst>
              <a:ext uri="{FF2B5EF4-FFF2-40B4-BE49-F238E27FC236}">
                <a16:creationId xmlns=""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sp>
        <p:nvSpPr>
          <p:cNvPr id="2" name="TextBox 1">
            <a:extLst>
              <a:ext uri="{FF2B5EF4-FFF2-40B4-BE49-F238E27FC236}">
                <a16:creationId xmlns="" xmlns:a16="http://schemas.microsoft.com/office/drawing/2014/main" id="{0BF3EB42-512E-A6D0-BB25-BB93278D6C69}"/>
              </a:ext>
            </a:extLst>
          </p:cNvPr>
          <p:cNvSpPr txBox="1"/>
          <p:nvPr/>
        </p:nvSpPr>
        <p:spPr>
          <a:xfrm>
            <a:off x="1850065" y="4611814"/>
            <a:ext cx="9563605" cy="646331"/>
          </a:xfrm>
          <a:prstGeom prst="rect">
            <a:avLst/>
          </a:prstGeom>
          <a:noFill/>
        </p:spPr>
        <p:txBody>
          <a:bodyPr wrap="square" rtlCol="0">
            <a:spAutoFit/>
          </a:bodyPr>
          <a:lstStyle/>
          <a:p>
            <a:r>
              <a:rPr lang="pt-BR" b="1" dirty="0" smtClean="0"/>
              <a:t>Imprima os 4 folhetos: </a:t>
            </a:r>
            <a:r>
              <a:rPr lang="pt-BR" dirty="0" smtClean="0"/>
              <a:t>1. Cartões de Visita Circulares; 2. Estudo de Caso de Negócio Circular;                     3. Áreas de Circularidade; 4. Mapa Circular do Ciclo de Vida.</a:t>
            </a:r>
            <a:endParaRPr lang="pt-BR" dirty="0"/>
          </a:p>
        </p:txBody>
      </p:sp>
      <p:sp>
        <p:nvSpPr>
          <p:cNvPr id="22" name="Rectangle 21">
            <a:extLst>
              <a:ext uri="{FF2B5EF4-FFF2-40B4-BE49-F238E27FC236}">
                <a16:creationId xmlns="" xmlns:a16="http://schemas.microsoft.com/office/drawing/2014/main" id="{F354A1AE-A825-3A1D-2CDB-E5E70CB20476}"/>
              </a:ext>
            </a:extLst>
          </p:cNvPr>
          <p:cNvSpPr/>
          <p:nvPr/>
        </p:nvSpPr>
        <p:spPr>
          <a:xfrm>
            <a:off x="1850065" y="3356325"/>
            <a:ext cx="9734687" cy="1089529"/>
          </a:xfrm>
          <a:prstGeom prst="rect">
            <a:avLst/>
          </a:prstGeom>
        </p:spPr>
        <p:txBody>
          <a:bodyPr wrap="square">
            <a:spAutoFit/>
          </a:bodyPr>
          <a:lstStyle/>
          <a:p>
            <a:pPr algn="thaiDist">
              <a:lnSpc>
                <a:spcPct val="120000"/>
              </a:lnSpc>
            </a:pPr>
            <a:r>
              <a:rPr lang="pt-BR" b="1" dirty="0" smtClean="0">
                <a:solidFill>
                  <a:srgbClr val="262626"/>
                </a:solidFill>
              </a:rPr>
              <a:t>Exiba os slides da aula para a classe e crie uma discussão sobre o que eles já sabem sobre as economias lineares versus circulares e introduza o conceito de mapeamento do ciclo de vida do produto. </a:t>
            </a:r>
            <a:r>
              <a:rPr lang="pt-BR" dirty="0" smtClean="0">
                <a:solidFill>
                  <a:srgbClr val="262626"/>
                </a:solidFill>
              </a:rPr>
              <a:t>Faça aos alunos as perguntas orientadoras nas anotações do slide do PowerPoint.</a:t>
            </a:r>
            <a:endParaRPr lang="pt-BR" dirty="0">
              <a:solidFill>
                <a:srgbClr val="262626"/>
              </a:solidFill>
            </a:endParaRPr>
          </a:p>
        </p:txBody>
      </p:sp>
      <p:grpSp>
        <p:nvGrpSpPr>
          <p:cNvPr id="23" name="Group 22">
            <a:extLst>
              <a:ext uri="{FF2B5EF4-FFF2-40B4-BE49-F238E27FC236}">
                <a16:creationId xmlns="" xmlns:a16="http://schemas.microsoft.com/office/drawing/2014/main" id="{DA71F637-82A4-2802-3239-CDD95218AF67}"/>
              </a:ext>
            </a:extLst>
          </p:cNvPr>
          <p:cNvGrpSpPr/>
          <p:nvPr/>
        </p:nvGrpSpPr>
        <p:grpSpPr>
          <a:xfrm>
            <a:off x="1127544" y="5794908"/>
            <a:ext cx="443210" cy="424732"/>
            <a:chOff x="1123489" y="4518559"/>
            <a:chExt cx="443210" cy="424732"/>
          </a:xfrm>
        </p:grpSpPr>
        <p:sp>
          <p:nvSpPr>
            <p:cNvPr id="24" name="Oval 23">
              <a:extLst>
                <a:ext uri="{FF2B5EF4-FFF2-40B4-BE49-F238E27FC236}">
                  <a16:creationId xmlns="" xmlns:a16="http://schemas.microsoft.com/office/drawing/2014/main" id="{46BAAEB5-0297-8758-CC3F-BDCE115CEA5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Oval 24">
              <a:extLst>
                <a:ext uri="{FF2B5EF4-FFF2-40B4-BE49-F238E27FC236}">
                  <a16:creationId xmlns="" xmlns:a16="http://schemas.microsoft.com/office/drawing/2014/main" id="{431D6718-0680-6CE3-C3A6-D9271D6808F6}"/>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Rectangle 25">
              <a:extLst>
                <a:ext uri="{FF2B5EF4-FFF2-40B4-BE49-F238E27FC236}">
                  <a16:creationId xmlns="" xmlns:a16="http://schemas.microsoft.com/office/drawing/2014/main" id="{7D686B15-FE9A-3495-8B32-E39A6E06DFA2}"/>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27" name="TextBox 26">
            <a:extLst>
              <a:ext uri="{FF2B5EF4-FFF2-40B4-BE49-F238E27FC236}">
                <a16:creationId xmlns="" xmlns:a16="http://schemas.microsoft.com/office/drawing/2014/main" id="{ABCCC2FF-C636-2D45-ABE0-ABD12AD961B0}"/>
              </a:ext>
            </a:extLst>
          </p:cNvPr>
          <p:cNvSpPr txBox="1"/>
          <p:nvPr/>
        </p:nvSpPr>
        <p:spPr>
          <a:xfrm>
            <a:off x="1850065" y="5673015"/>
            <a:ext cx="9563605" cy="757130"/>
          </a:xfrm>
          <a:prstGeom prst="rect">
            <a:avLst/>
          </a:prstGeom>
          <a:noFill/>
        </p:spPr>
        <p:txBody>
          <a:bodyPr wrap="square" rtlCol="0">
            <a:spAutoFit/>
          </a:bodyPr>
          <a:lstStyle/>
          <a:p>
            <a:pPr algn="thaiDist">
              <a:lnSpc>
                <a:spcPct val="120000"/>
              </a:lnSpc>
            </a:pPr>
            <a:r>
              <a:rPr lang="pt-BR" b="1" dirty="0" smtClean="0">
                <a:solidFill>
                  <a:srgbClr val="262626"/>
                </a:solidFill>
              </a:rPr>
              <a:t>Siga as etapas no próximo slide </a:t>
            </a:r>
            <a:r>
              <a:rPr lang="pt-BR" dirty="0" smtClean="0">
                <a:solidFill>
                  <a:srgbClr val="262626"/>
                </a:solidFill>
              </a:rPr>
              <a:t>e</a:t>
            </a:r>
            <a:r>
              <a:rPr lang="pt-BR" b="1" dirty="0" smtClean="0">
                <a:solidFill>
                  <a:srgbClr val="262626"/>
                </a:solidFill>
              </a:rPr>
              <a:t> </a:t>
            </a:r>
            <a:r>
              <a:rPr lang="pt-BR" dirty="0" smtClean="0"/>
              <a:t>nas anotações do professor nos slides 16 e 18 para conduzir a atividade da classe</a:t>
            </a:r>
            <a:r>
              <a:rPr lang="pt-BR" dirty="0" smtClean="0">
                <a:solidFill>
                  <a:srgbClr val="262626"/>
                </a:solidFill>
              </a:rPr>
              <a:t>.</a:t>
            </a:r>
            <a:endParaRPr lang="pt-BR" dirty="0">
              <a:solidFill>
                <a:srgbClr val="262626"/>
              </a:solidFill>
            </a:endParaRPr>
          </a:p>
        </p:txBody>
      </p:sp>
      <p:sp>
        <p:nvSpPr>
          <p:cNvPr id="7" name="Slide Number Placeholder 6">
            <a:extLst>
              <a:ext uri="{FF2B5EF4-FFF2-40B4-BE49-F238E27FC236}">
                <a16:creationId xmlns="" xmlns:a16="http://schemas.microsoft.com/office/drawing/2014/main" id="{67C98A3E-3A31-D78C-3873-7CBA22BEBCAE}"/>
              </a:ext>
            </a:extLst>
          </p:cNvPr>
          <p:cNvSpPr>
            <a:spLocks noGrp="1"/>
          </p:cNvSpPr>
          <p:nvPr>
            <p:ph type="sldNum" sz="quarter" idx="12"/>
          </p:nvPr>
        </p:nvSpPr>
        <p:spPr/>
        <p:txBody>
          <a:bodyPr/>
          <a:lstStyle/>
          <a:p>
            <a:fld id="{A49FEDE7-8061-9B4D-88A1-7EA83A94C31B}" type="slidenum">
              <a:rPr lang="pt-BR" smtClean="0"/>
              <a:t>2</a:t>
            </a:fld>
            <a:endParaRPr lang="pt-BR" dirty="0"/>
          </a:p>
        </p:txBody>
      </p:sp>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 xmlns:a16="http://schemas.microsoft.com/office/drawing/2014/main" id="{C5FB9B07-2C9C-8A4F-A32C-ED14DE9560C2}"/>
              </a:ext>
            </a:extLst>
          </p:cNvPr>
          <p:cNvSpPr/>
          <p:nvPr/>
        </p:nvSpPr>
        <p:spPr>
          <a:xfrm>
            <a:off x="323617" y="1464528"/>
            <a:ext cx="6528445"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 xmlns:a16="http://schemas.microsoft.com/office/drawing/2014/main" id="{99517891-8C27-C14F-822D-D6BE71B4E90C}"/>
              </a:ext>
            </a:extLst>
          </p:cNvPr>
          <p:cNvSpPr/>
          <p:nvPr/>
        </p:nvSpPr>
        <p:spPr>
          <a:xfrm>
            <a:off x="506503" y="1456997"/>
            <a:ext cx="6440562" cy="424732"/>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 xmlns:a16="http://schemas.microsoft.com/office/drawing/2014/main" id="{E83BA1D4-BD4C-B44F-89BF-B15505F3EBB5}"/>
              </a:ext>
            </a:extLst>
          </p:cNvPr>
          <p:cNvSpPr/>
          <p:nvPr/>
        </p:nvSpPr>
        <p:spPr>
          <a:xfrm>
            <a:off x="323617" y="1944704"/>
            <a:ext cx="11544765" cy="2751522"/>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t>Comunicar soluções que reduzam o impacto dos seres humanos na terra, água, ar e / ou outros seres vivos no ambiente local. As coisas que as pessoas fazem podem afetar o mundo ao seu redor. Mas elas podem fazer escolhas que reduzam seus impactos na terra, água, ar e outros seres vivos</a:t>
            </a:r>
            <a:r>
              <a:rPr lang="pt-BR" sz="1600" dirty="0" smtClean="0">
                <a:solidFill>
                  <a:srgbClr val="262626"/>
                </a:solidFill>
              </a:rPr>
              <a:t>.</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da Língua Inglesa e Alfabetização: </a:t>
            </a:r>
            <a:r>
              <a:rPr lang="pt-BR" sz="1600" dirty="0" smtClean="0">
                <a:solidFill>
                  <a:srgbClr val="262626"/>
                </a:solidFill>
              </a:rPr>
              <a:t>Participe de conversas colaborativas com diversos parceiros sobre tópicos e textos. Seguir regras acordadas para as discussões. Use palavras e frases adquiridas através de conversas, lendo e sendo lido e respondendo a textos. </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cs typeface="Calibri"/>
                <a:sym typeface="Calibri"/>
              </a:rPr>
              <a:t>Estudos Sociais - Pessoas, Lugares e Ambientes: </a:t>
            </a:r>
            <a:r>
              <a:rPr lang="pt-BR" sz="1600" dirty="0" smtClean="0">
                <a:solidFill>
                  <a:srgbClr val="262626"/>
                </a:solidFill>
                <a:cs typeface="Calibri"/>
                <a:sym typeface="Calibri"/>
              </a:rPr>
              <a:t>O estudo de pessoas, lugares e ambientes nos permite compreender o relação entre as populações humanas e o mundo físico. </a:t>
            </a: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 xmlns:a16="http://schemas.microsoft.com/office/drawing/2014/main" id="{B3D3BBA8-E2E4-CF45-BF72-B5B052BCB00C}"/>
              </a:ext>
            </a:extLst>
          </p:cNvPr>
          <p:cNvSpPr/>
          <p:nvPr/>
        </p:nvSpPr>
        <p:spPr>
          <a:xfrm>
            <a:off x="323618" y="4858152"/>
            <a:ext cx="3060850"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 xmlns:a16="http://schemas.microsoft.com/office/drawing/2014/main" id="{279E0FEB-CD14-B84F-9CC0-A073E335659C}"/>
              </a:ext>
            </a:extLst>
          </p:cNvPr>
          <p:cNvSpPr/>
          <p:nvPr/>
        </p:nvSpPr>
        <p:spPr>
          <a:xfrm>
            <a:off x="506504" y="4850621"/>
            <a:ext cx="2793098" cy="424732"/>
          </a:xfrm>
          <a:prstGeom prst="rect">
            <a:avLst/>
          </a:prstGeom>
        </p:spPr>
        <p:txBody>
          <a:bodyPr wrap="square">
            <a:spAutoFit/>
          </a:bodyPr>
          <a:lstStyle/>
          <a:p>
            <a:pPr algn="thaiDist">
              <a:lnSpc>
                <a:spcPct val="120000"/>
              </a:lnSpc>
            </a:pPr>
            <a:r>
              <a:rPr lang="pt-BR" b="1" dirty="0" smtClean="0">
                <a:solidFill>
                  <a:schemeClr val="bg1"/>
                </a:solidFill>
              </a:rPr>
              <a:t>Alinhamento dos ODS</a:t>
            </a:r>
            <a:endParaRPr lang="pt-BR" b="1" dirty="0">
              <a:solidFill>
                <a:schemeClr val="bg1"/>
              </a:solidFill>
            </a:endParaRPr>
          </a:p>
        </p:txBody>
      </p:sp>
      <p:sp>
        <p:nvSpPr>
          <p:cNvPr id="15" name="Rounded Rectangle 14">
            <a:extLst>
              <a:ext uri="{FF2B5EF4-FFF2-40B4-BE49-F238E27FC236}">
                <a16:creationId xmlns="" xmlns:a16="http://schemas.microsoft.com/office/drawing/2014/main" id="{650BA5B6-8EAD-5A45-94A6-2C8EA009B9C0}"/>
              </a:ext>
            </a:extLst>
          </p:cNvPr>
          <p:cNvSpPr/>
          <p:nvPr/>
        </p:nvSpPr>
        <p:spPr>
          <a:xfrm>
            <a:off x="2018805" y="185126"/>
            <a:ext cx="8217725"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 xmlns:a16="http://schemas.microsoft.com/office/drawing/2014/main" id="{A39FBF4C-9127-4740-A7DD-AB280895D434}"/>
              </a:ext>
            </a:extLst>
          </p:cNvPr>
          <p:cNvSpPr/>
          <p:nvPr/>
        </p:nvSpPr>
        <p:spPr>
          <a:xfrm>
            <a:off x="2018805" y="185126"/>
            <a:ext cx="821772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 xmlns:a16="http://schemas.microsoft.com/office/drawing/2014/main" id="{8EBFCA84-3E35-AA4F-B39D-FB84F113376F}"/>
              </a:ext>
            </a:extLst>
          </p:cNvPr>
          <p:cNvSpPr txBox="1"/>
          <p:nvPr/>
        </p:nvSpPr>
        <p:spPr>
          <a:xfrm>
            <a:off x="2018804" y="294106"/>
            <a:ext cx="8217725"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18" name="TextBox 17">
            <a:extLst>
              <a:ext uri="{FF2B5EF4-FFF2-40B4-BE49-F238E27FC236}">
                <a16:creationId xmlns=""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a:extLst>
              <a:ext uri="{FF2B5EF4-FFF2-40B4-BE49-F238E27FC236}">
                <a16:creationId xmlns="" xmlns:a16="http://schemas.microsoft.com/office/drawing/2014/main" id="{03229818-0A75-21BC-1321-408514AF871F}"/>
              </a:ext>
            </a:extLst>
          </p:cNvPr>
          <p:cNvPicPr>
            <a:picLocks noChangeAspect="1"/>
          </p:cNvPicPr>
          <p:nvPr/>
        </p:nvPicPr>
        <p:blipFill>
          <a:blip r:embed="rId5"/>
          <a:stretch>
            <a:fillRect/>
          </a:stretch>
        </p:blipFill>
        <p:spPr>
          <a:xfrm>
            <a:off x="2725098" y="5362362"/>
            <a:ext cx="1149009" cy="1149009"/>
          </a:xfrm>
          <a:prstGeom prst="rect">
            <a:avLst/>
          </a:prstGeom>
        </p:spPr>
      </p:pic>
      <p:sp>
        <p:nvSpPr>
          <p:cNvPr id="2" name="Slide Number Placeholder 1">
            <a:extLst>
              <a:ext uri="{FF2B5EF4-FFF2-40B4-BE49-F238E27FC236}">
                <a16:creationId xmlns="" xmlns:a16="http://schemas.microsoft.com/office/drawing/2014/main" id="{34579F62-20DC-A410-F55B-7DCC89DFD810}"/>
              </a:ext>
            </a:extLst>
          </p:cNvPr>
          <p:cNvSpPr>
            <a:spLocks noGrp="1"/>
          </p:cNvSpPr>
          <p:nvPr>
            <p:ph type="sldNum" sz="quarter" idx="12"/>
          </p:nvPr>
        </p:nvSpPr>
        <p:spPr/>
        <p:txBody>
          <a:bodyPr/>
          <a:lstStyle/>
          <a:p>
            <a:fld id="{A49FEDE7-8061-9B4D-88A1-7EA83A94C31B}" type="slidenum">
              <a:rPr lang="pt-BR" smtClean="0"/>
              <a:t>3</a:t>
            </a:fld>
            <a:endParaRPr lang="pt-BR" dirty="0"/>
          </a:p>
        </p:txBody>
      </p:sp>
      <p:pic>
        <p:nvPicPr>
          <p:cNvPr id="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040" y="543266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51" y="5410257"/>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192" y="5421368"/>
            <a:ext cx="787124" cy="3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 xmlns:a16="http://schemas.microsoft.com/office/drawing/2014/main" id="{80363ACC-C934-CE7E-FC41-F43DB1A46182}"/>
              </a:ext>
            </a:extLst>
          </p:cNvPr>
          <p:cNvGrpSpPr/>
          <p:nvPr/>
        </p:nvGrpSpPr>
        <p:grpSpPr>
          <a:xfrm>
            <a:off x="4356399" y="5142506"/>
            <a:ext cx="6547513" cy="1338812"/>
            <a:chOff x="4790164" y="5101971"/>
            <a:chExt cx="6979920" cy="1490877"/>
          </a:xfrm>
        </p:grpSpPr>
        <p:sp>
          <p:nvSpPr>
            <p:cNvPr id="20" name="Rounded Rectangle 19">
              <a:extLst>
                <a:ext uri="{FF2B5EF4-FFF2-40B4-BE49-F238E27FC236}">
                  <a16:creationId xmlns="" xmlns:a16="http://schemas.microsoft.com/office/drawing/2014/main" id="{3DB2D0DE-B522-BFCD-30F5-4B2015C6726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1" name="Rounded Rectangle 20">
              <a:extLst>
                <a:ext uri="{FF2B5EF4-FFF2-40B4-BE49-F238E27FC236}">
                  <a16:creationId xmlns="" xmlns:a16="http://schemas.microsoft.com/office/drawing/2014/main" id="{B0C12FB0-B3A3-A8A8-9B2E-FD1EEB586D9C}"/>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 </a:t>
              </a:r>
            </a:p>
            <a:p>
              <a:pPr algn="ctr"/>
              <a:endParaRPr lang="pt-BR" dirty="0"/>
            </a:p>
          </p:txBody>
        </p:sp>
        <p:sp>
          <p:nvSpPr>
            <p:cNvPr id="22" name="TextBox 21">
              <a:extLst>
                <a:ext uri="{FF2B5EF4-FFF2-40B4-BE49-F238E27FC236}">
                  <a16:creationId xmlns="" xmlns:a16="http://schemas.microsoft.com/office/drawing/2014/main" id="{507E8A8A-7C77-3234-B709-020E9C0B414A}"/>
                </a:ext>
              </a:extLst>
            </p:cNvPr>
            <p:cNvSpPr txBox="1"/>
            <p:nvPr/>
          </p:nvSpPr>
          <p:spPr>
            <a:xfrm>
              <a:off x="6956554" y="5101971"/>
              <a:ext cx="4280197" cy="411281"/>
            </a:xfrm>
            <a:prstGeom prst="rect">
              <a:avLst/>
            </a:prstGeom>
            <a:noFill/>
          </p:spPr>
          <p:txBody>
            <a:bodyPr wrap="square" rtlCol="0">
              <a:spAutoFit/>
            </a:bodyPr>
            <a:lstStyle/>
            <a:p>
              <a:r>
                <a:rPr lang="pt-BR" b="1" dirty="0" smtClean="0">
                  <a:solidFill>
                    <a:schemeClr val="bg1"/>
                  </a:solidFill>
                </a:rPr>
                <a:t>Aula flexível e adaptativa</a:t>
              </a:r>
              <a:endParaRPr lang="pt-BR" b="1" dirty="0">
                <a:solidFill>
                  <a:schemeClr val="bg1"/>
                </a:solidFill>
              </a:endParaRPr>
            </a:p>
          </p:txBody>
        </p:sp>
      </p:grpSp>
      <p:sp>
        <p:nvSpPr>
          <p:cNvPr id="23" name="CaixaDeTexto 1"/>
          <p:cNvSpPr txBox="1"/>
          <p:nvPr/>
        </p:nvSpPr>
        <p:spPr>
          <a:xfrm>
            <a:off x="1904142" y="5417973"/>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24" name="CaixaDeTexto 1"/>
          <p:cNvSpPr txBox="1"/>
          <p:nvPr/>
        </p:nvSpPr>
        <p:spPr>
          <a:xfrm>
            <a:off x="710917" y="5411170"/>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sp>
        <p:nvSpPr>
          <p:cNvPr id="32" name="CaixaDeTexto 1"/>
          <p:cNvSpPr txBox="1"/>
          <p:nvPr/>
        </p:nvSpPr>
        <p:spPr>
          <a:xfrm>
            <a:off x="3016016" y="5347016"/>
            <a:ext cx="876445" cy="539043"/>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TRABALHO DECENTE E CRESCIMENTO ECONÔMICO</a:t>
            </a:r>
            <a:endParaRPr lang="pt-BR" sz="700" dirty="0">
              <a:solidFill>
                <a:schemeClr val="bg1"/>
              </a:solidFill>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15" name="Rounded Rectangle 14">
            <a:extLst>
              <a:ext uri="{FF2B5EF4-FFF2-40B4-BE49-F238E27FC236}">
                <a16:creationId xmlns=""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A Aula </a:t>
            </a:r>
            <a:endParaRPr lang="pt-BR" sz="3200" b="1" dirty="0">
              <a:solidFill>
                <a:schemeClr val="bg1"/>
              </a:solidFill>
            </a:endParaRPr>
          </a:p>
        </p:txBody>
      </p:sp>
      <p:sp>
        <p:nvSpPr>
          <p:cNvPr id="22" name="Oval 21">
            <a:extLst>
              <a:ext uri="{FF2B5EF4-FFF2-40B4-BE49-F238E27FC236}">
                <a16:creationId xmlns=""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Oval 22">
            <a:extLst>
              <a:ext uri="{FF2B5EF4-FFF2-40B4-BE49-F238E27FC236}">
                <a16:creationId xmlns=""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Rectangle 23">
            <a:extLst>
              <a:ext uri="{FF2B5EF4-FFF2-40B4-BE49-F238E27FC236}">
                <a16:creationId xmlns="" xmlns:a16="http://schemas.microsoft.com/office/drawing/2014/main" id="{9D6C8663-DB1F-4247-809A-B287EA418546}"/>
              </a:ext>
            </a:extLst>
          </p:cNvPr>
          <p:cNvSpPr/>
          <p:nvPr/>
        </p:nvSpPr>
        <p:spPr>
          <a:xfrm>
            <a:off x="404919" y="1429076"/>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17" name="TextBox 16">
            <a:extLst>
              <a:ext uri="{FF2B5EF4-FFF2-40B4-BE49-F238E27FC236}">
                <a16:creationId xmlns=""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30 - 45 minutos</a:t>
            </a:r>
            <a:endParaRPr lang="pt-BR" sz="1400" b="1" dirty="0">
              <a:solidFill>
                <a:schemeClr val="bg1"/>
              </a:solidFill>
            </a:endParaRPr>
          </a:p>
        </p:txBody>
      </p:sp>
      <p:sp>
        <p:nvSpPr>
          <p:cNvPr id="18" name="Oval 17">
            <a:extLst>
              <a:ext uri="{FF2B5EF4-FFF2-40B4-BE49-F238E27FC236}">
                <a16:creationId xmlns="" xmlns:a16="http://schemas.microsoft.com/office/drawing/2014/main" id="{9D3C16D2-3D7B-DC40-88C7-DE4F305BF499}"/>
              </a:ext>
            </a:extLst>
          </p:cNvPr>
          <p:cNvSpPr/>
          <p:nvPr/>
        </p:nvSpPr>
        <p:spPr>
          <a:xfrm>
            <a:off x="413972" y="263248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Oval 18">
            <a:extLst>
              <a:ext uri="{FF2B5EF4-FFF2-40B4-BE49-F238E27FC236}">
                <a16:creationId xmlns="" xmlns:a16="http://schemas.microsoft.com/office/drawing/2014/main" id="{9DAB2145-ECFA-6647-A9B6-729C703AD8DB}"/>
              </a:ext>
            </a:extLst>
          </p:cNvPr>
          <p:cNvSpPr/>
          <p:nvPr/>
        </p:nvSpPr>
        <p:spPr>
          <a:xfrm>
            <a:off x="360335" y="263248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ctangle 19">
            <a:extLst>
              <a:ext uri="{FF2B5EF4-FFF2-40B4-BE49-F238E27FC236}">
                <a16:creationId xmlns="" xmlns:a16="http://schemas.microsoft.com/office/drawing/2014/main" id="{9D8FA13B-529B-584E-8CBD-62424A9A1833}"/>
              </a:ext>
            </a:extLst>
          </p:cNvPr>
          <p:cNvSpPr/>
          <p:nvPr/>
        </p:nvSpPr>
        <p:spPr>
          <a:xfrm>
            <a:off x="404919" y="2612435"/>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29" name="Oval 28">
            <a:extLst>
              <a:ext uri="{FF2B5EF4-FFF2-40B4-BE49-F238E27FC236}">
                <a16:creationId xmlns="" xmlns:a16="http://schemas.microsoft.com/office/drawing/2014/main" id="{755BA79C-90D1-2146-A38F-4EEB52007357}"/>
              </a:ext>
            </a:extLst>
          </p:cNvPr>
          <p:cNvSpPr/>
          <p:nvPr/>
        </p:nvSpPr>
        <p:spPr>
          <a:xfrm>
            <a:off x="413972" y="357927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Oval 29">
            <a:extLst>
              <a:ext uri="{FF2B5EF4-FFF2-40B4-BE49-F238E27FC236}">
                <a16:creationId xmlns="" xmlns:a16="http://schemas.microsoft.com/office/drawing/2014/main" id="{B4BFBE7D-8EB6-824A-8F39-97CD133462C3}"/>
              </a:ext>
            </a:extLst>
          </p:cNvPr>
          <p:cNvSpPr/>
          <p:nvPr/>
        </p:nvSpPr>
        <p:spPr>
          <a:xfrm>
            <a:off x="360335" y="3579279"/>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 xmlns:a16="http://schemas.microsoft.com/office/drawing/2014/main" id="{78EDCEFF-66E5-8941-B13E-98BF7B5FCB9C}"/>
              </a:ext>
            </a:extLst>
          </p:cNvPr>
          <p:cNvSpPr/>
          <p:nvPr/>
        </p:nvSpPr>
        <p:spPr>
          <a:xfrm>
            <a:off x="404919" y="3559227"/>
            <a:ext cx="301686" cy="424732"/>
          </a:xfrm>
          <a:prstGeom prst="rect">
            <a:avLst/>
          </a:prstGeom>
        </p:spPr>
        <p:txBody>
          <a:bodyPr wrap="squar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25" name="TextBox 24">
            <a:extLst>
              <a:ext uri="{FF2B5EF4-FFF2-40B4-BE49-F238E27FC236}">
                <a16:creationId xmlns="" xmlns:a16="http://schemas.microsoft.com/office/drawing/2014/main" id="{95018C86-1B0A-CEC8-568D-83217C0B6EEB}"/>
              </a:ext>
            </a:extLst>
          </p:cNvPr>
          <p:cNvSpPr txBox="1"/>
          <p:nvPr/>
        </p:nvSpPr>
        <p:spPr>
          <a:xfrm>
            <a:off x="911773" y="1449128"/>
            <a:ext cx="10919892" cy="646331"/>
          </a:xfrm>
          <a:prstGeom prst="rect">
            <a:avLst/>
          </a:prstGeom>
          <a:noFill/>
        </p:spPr>
        <p:txBody>
          <a:bodyPr wrap="square">
            <a:spAutoFit/>
          </a:bodyPr>
          <a:lstStyle/>
          <a:p>
            <a:r>
              <a:rPr lang="pt-BR" dirty="0"/>
              <a:t>Os alunos receberão o </a:t>
            </a:r>
            <a:r>
              <a:rPr lang="pt-BR" b="1" dirty="0"/>
              <a:t>folheto Estudo de Caso de Negócio Circular </a:t>
            </a:r>
            <a:r>
              <a:rPr lang="pt-BR" dirty="0"/>
              <a:t>com nove perguntas que responderão com base no cartão de visita circular que escolherem. Permita que eles façam suas próprias pesquisas on-line, se precisarem</a:t>
            </a:r>
            <a:r>
              <a:rPr lang="pt-BR" b="0" dirty="0" smtClean="0"/>
              <a:t>.</a:t>
            </a:r>
            <a:endParaRPr lang="pt-BR" b="0" dirty="0"/>
          </a:p>
        </p:txBody>
      </p:sp>
      <p:sp>
        <p:nvSpPr>
          <p:cNvPr id="26" name="TextBox 25">
            <a:extLst>
              <a:ext uri="{FF2B5EF4-FFF2-40B4-BE49-F238E27FC236}">
                <a16:creationId xmlns="" xmlns:a16="http://schemas.microsoft.com/office/drawing/2014/main" id="{585763E4-2C08-5819-030E-F5222BF6B722}"/>
              </a:ext>
            </a:extLst>
          </p:cNvPr>
          <p:cNvSpPr txBox="1"/>
          <p:nvPr/>
        </p:nvSpPr>
        <p:spPr>
          <a:xfrm>
            <a:off x="911773" y="2573710"/>
            <a:ext cx="10974483" cy="646331"/>
          </a:xfrm>
          <a:prstGeom prst="rect">
            <a:avLst/>
          </a:prstGeom>
          <a:noFill/>
        </p:spPr>
        <p:txBody>
          <a:bodyPr wrap="square">
            <a:spAutoFit/>
          </a:bodyPr>
          <a:lstStyle/>
          <a:p>
            <a:pPr lvl="0">
              <a:defRPr/>
            </a:pPr>
            <a:r>
              <a:rPr lang="pt-BR" b="1" dirty="0" smtClean="0"/>
              <a:t>Distribua os folhetos de cartão de visita circulares</a:t>
            </a:r>
            <a:r>
              <a:rPr lang="pt-BR" dirty="0" smtClean="0"/>
              <a:t> e peça aos alunos que selecionem um dos cinco negócios circulares que usarão para a análise de seus casos</a:t>
            </a:r>
            <a:r>
              <a:rPr lang="pt-BR" b="0" dirty="0" smtClean="0"/>
              <a:t>.</a:t>
            </a:r>
            <a:endParaRPr lang="pt-BR" b="0" dirty="0"/>
          </a:p>
        </p:txBody>
      </p:sp>
      <p:sp>
        <p:nvSpPr>
          <p:cNvPr id="28" name="TextBox 27">
            <a:extLst>
              <a:ext uri="{FF2B5EF4-FFF2-40B4-BE49-F238E27FC236}">
                <a16:creationId xmlns="" xmlns:a16="http://schemas.microsoft.com/office/drawing/2014/main" id="{84EB0607-22A0-6BD5-0F7F-D3103A739C4F}"/>
              </a:ext>
            </a:extLst>
          </p:cNvPr>
          <p:cNvSpPr txBox="1"/>
          <p:nvPr/>
        </p:nvSpPr>
        <p:spPr>
          <a:xfrm>
            <a:off x="911774" y="3615817"/>
            <a:ext cx="11129806" cy="923330"/>
          </a:xfrm>
          <a:prstGeom prst="rect">
            <a:avLst/>
          </a:prstGeom>
          <a:noFill/>
        </p:spPr>
        <p:txBody>
          <a:bodyPr wrap="square">
            <a:spAutoFit/>
          </a:bodyPr>
          <a:lstStyle/>
          <a:p>
            <a:pPr lvl="0"/>
            <a:r>
              <a:rPr lang="pt-BR" dirty="0" smtClean="0"/>
              <a:t>Depois de terem respondido todas as perguntas para o estudo de caso, eles </a:t>
            </a:r>
            <a:r>
              <a:rPr lang="pt-BR" b="1" dirty="0" smtClean="0"/>
              <a:t>mapearão as áreas de circularidade </a:t>
            </a:r>
            <a:r>
              <a:rPr lang="pt-BR" dirty="0" smtClean="0"/>
              <a:t>encontradas em seu caso de negócios. O folheto consistirá nos 5 estágios lineares do ciclo de vida de um produto e fará com que eles desenhem as setas indicando os tipos de circularidade usados em seu caso de negócios</a:t>
            </a:r>
            <a:r>
              <a:rPr lang="pt-BR" sz="1800" b="0" i="0" u="none" strike="noStrike" dirty="0" smtClean="0">
                <a:solidFill>
                  <a:schemeClr val="dk1"/>
                </a:solidFill>
                <a:latin typeface="Calibri"/>
                <a:ea typeface="Calibri"/>
                <a:cs typeface="Calibri"/>
                <a:sym typeface="Calibri"/>
              </a:rPr>
              <a:t>.</a:t>
            </a:r>
            <a:endParaRPr lang="pt-BR" sz="1800" b="0" i="0" u="none" strike="noStrike"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 xmlns:a16="http://schemas.microsoft.com/office/drawing/2014/main" id="{BBC981CF-6F02-C735-540C-7DD9D5EC35F4}"/>
              </a:ext>
            </a:extLst>
          </p:cNvPr>
          <p:cNvSpPr>
            <a:spLocks noGrp="1"/>
          </p:cNvSpPr>
          <p:nvPr>
            <p:ph type="sldNum" sz="quarter" idx="12"/>
          </p:nvPr>
        </p:nvSpPr>
        <p:spPr/>
        <p:txBody>
          <a:bodyPr/>
          <a:lstStyle/>
          <a:p>
            <a:fld id="{A49FEDE7-8061-9B4D-88A1-7EA83A94C31B}" type="slidenum">
              <a:rPr lang="pt-BR" smtClean="0"/>
              <a:t>4</a:t>
            </a:fld>
            <a:endParaRPr lang="pt-BR" dirty="0"/>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 xmlns:a16="http://schemas.microsoft.com/office/drawing/2014/main"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5</a:t>
            </a:fld>
            <a:endParaRPr lang="pt-BR" dirty="0"/>
          </a:p>
        </p:txBody>
      </p:sp>
      <p:pic>
        <p:nvPicPr>
          <p:cNvPr id="6" name="Picture 5" descr="Graphical user interface, text, application&#10;&#10;Description automatically generated">
            <a:extLst>
              <a:ext uri="{FF2B5EF4-FFF2-40B4-BE49-F238E27FC236}">
                <a16:creationId xmlns=""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 xmlns:a16="http://schemas.microsoft.com/office/drawing/2014/main" id="{F8BF3BB3-C63A-A041-A0EE-BF0395BA6DC5}"/>
              </a:ext>
            </a:extLst>
          </p:cNvPr>
          <p:cNvSpPr/>
          <p:nvPr/>
        </p:nvSpPr>
        <p:spPr>
          <a:xfrm>
            <a:off x="2101931" y="185126"/>
            <a:ext cx="8158349"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ounded Rectangle 8">
            <a:extLst>
              <a:ext uri="{FF2B5EF4-FFF2-40B4-BE49-F238E27FC236}">
                <a16:creationId xmlns="" xmlns:a16="http://schemas.microsoft.com/office/drawing/2014/main" id="{B3831DC3-9D13-224B-9697-EB5922B7AF1E}"/>
              </a:ext>
            </a:extLst>
          </p:cNvPr>
          <p:cNvSpPr/>
          <p:nvPr/>
        </p:nvSpPr>
        <p:spPr>
          <a:xfrm>
            <a:off x="2101931" y="185126"/>
            <a:ext cx="815834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Box 9">
            <a:extLst>
              <a:ext uri="{FF2B5EF4-FFF2-40B4-BE49-F238E27FC236}">
                <a16:creationId xmlns="" xmlns:a16="http://schemas.microsoft.com/office/drawing/2014/main" id="{08A1ABBE-FB80-4F49-AFDB-B91C23547E80}"/>
              </a:ext>
            </a:extLst>
          </p:cNvPr>
          <p:cNvSpPr txBox="1"/>
          <p:nvPr/>
        </p:nvSpPr>
        <p:spPr>
          <a:xfrm>
            <a:off x="2101932" y="294106"/>
            <a:ext cx="8158348" cy="584775"/>
          </a:xfrm>
          <a:prstGeom prst="rect">
            <a:avLst/>
          </a:prstGeom>
          <a:noFill/>
        </p:spPr>
        <p:txBody>
          <a:bodyPr wrap="square" rtlCol="0">
            <a:spAutoFit/>
          </a:bodyPr>
          <a:lstStyle/>
          <a:p>
            <a:pPr algn="ctr"/>
            <a:r>
              <a:rPr lang="pt-BR" sz="3200" b="1" dirty="0" smtClean="0">
                <a:solidFill>
                  <a:schemeClr val="bg1"/>
                </a:solidFill>
              </a:rPr>
              <a:t>Preparar a Apresentação do PowerPoint</a:t>
            </a:r>
            <a:endParaRPr lang="pt-BR" sz="3200" b="1" dirty="0">
              <a:solidFill>
                <a:schemeClr val="bg1"/>
              </a:solidFill>
            </a:endParaRPr>
          </a:p>
        </p:txBody>
      </p:sp>
      <p:sp>
        <p:nvSpPr>
          <p:cNvPr id="12" name="Rectangle 11">
            <a:extLst>
              <a:ext uri="{FF2B5EF4-FFF2-40B4-BE49-F238E27FC236}">
                <a16:creationId xmlns="" xmlns:a16="http://schemas.microsoft.com/office/drawing/2014/main"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BR" sz="2000" dirty="0" smtClean="0"/>
              <a:t>Quando estiver pronto para apresentar as aulas à sua turma, clique em</a:t>
            </a:r>
            <a:r>
              <a:rPr lang="pt-BR" sz="2000" b="1" dirty="0" smtClean="0"/>
              <a:t> Apresentação de Slides</a:t>
            </a:r>
            <a:r>
              <a:rPr lang="pt-BR" sz="2000" dirty="0" smtClean="0"/>
              <a:t> na barra de menus superior e selecione</a:t>
            </a:r>
            <a:r>
              <a:rPr lang="pt-BR" sz="2000" b="1" dirty="0" smtClean="0"/>
              <a:t> Modo de Exibição do Apresentador.</a:t>
            </a:r>
            <a:r>
              <a:rPr lang="pt-BR" sz="2000" dirty="0" smtClean="0"/>
              <a:t> No modo de exibição do Apresentador, você pode ver suas anotações enquanto o público vê apenas seus slides</a:t>
            </a:r>
            <a:r>
              <a:rPr lang="pt-BR" sz="2000" dirty="0" smtClean="0">
                <a:solidFill>
                  <a:srgbClr val="262626"/>
                </a:solidFill>
              </a:rPr>
              <a:t>.</a:t>
            </a:r>
            <a:endParaRPr lang="pt-BR" sz="2000" b="1" dirty="0">
              <a:solidFill>
                <a:srgbClr val="262626"/>
              </a:solidFill>
            </a:endParaRPr>
          </a:p>
        </p:txBody>
      </p:sp>
      <p:sp>
        <p:nvSpPr>
          <p:cNvPr id="13" name="Rectangle 12">
            <a:extLst>
              <a:ext uri="{FF2B5EF4-FFF2-40B4-BE49-F238E27FC236}">
                <a16:creationId xmlns="" xmlns:a16="http://schemas.microsoft.com/office/drawing/2014/main"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smtClean="0">
                <a:solidFill>
                  <a:srgbClr val="262626"/>
                </a:solidFill>
              </a:rPr>
              <a:t>As anotações aparecem em um painel à direita. O texto deve aparecer automaticamente e uma barra de rolagem vertical aparecerá se necessário. Você também pode alterar o tamanho do texto no Painel de anotações usando os dois botões no canto inferior esquerdo canto do painel Notas. </a:t>
            </a:r>
            <a:endParaRPr lang="pt-BR"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9" y="327691"/>
            <a:ext cx="4926842"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Linear</a:t>
            </a:r>
            <a:endParaRPr lang="pt-BR" dirty="0"/>
          </a:p>
        </p:txBody>
      </p:sp>
      <p:sp>
        <p:nvSpPr>
          <p:cNvPr id="163" name="Google Shape;163;p6"/>
          <p:cNvSpPr txBox="1"/>
          <p:nvPr/>
        </p:nvSpPr>
        <p:spPr>
          <a:xfrm>
            <a:off x="6773842" y="327691"/>
            <a:ext cx="4926838" cy="70784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Circular</a:t>
            </a:r>
            <a:endParaRPr lang="pt-B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4000" b="1" i="0" u="none" strike="noStrike" cap="none" dirty="0" smtClean="0">
                <a:solidFill>
                  <a:schemeClr val="dk1"/>
                </a:solidFill>
                <a:latin typeface="Calibri"/>
                <a:ea typeface="Calibri"/>
                <a:cs typeface="Calibri"/>
                <a:sym typeface="Calibri"/>
              </a:rPr>
              <a:t>VS</a:t>
            </a:r>
            <a:endParaRPr lang="pt-BR" dirty="0"/>
          </a:p>
        </p:txBody>
      </p:sp>
      <p:sp>
        <p:nvSpPr>
          <p:cNvPr id="2" name="Slide Number Placeholder 1">
            <a:extLst>
              <a:ext uri="{FF2B5EF4-FFF2-40B4-BE49-F238E27FC236}">
                <a16:creationId xmlns=""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6</a:t>
            </a:fld>
            <a:endParaRPr lang="pt-BR" dirty="0"/>
          </a:p>
        </p:txBody>
      </p:sp>
      <p:grpSp>
        <p:nvGrpSpPr>
          <p:cNvPr id="13" name="Grupo 12"/>
          <p:cNvGrpSpPr/>
          <p:nvPr/>
        </p:nvGrpSpPr>
        <p:grpSpPr>
          <a:xfrm>
            <a:off x="653527" y="1510638"/>
            <a:ext cx="4438650" cy="4000500"/>
            <a:chOff x="6511216" y="1470067"/>
            <a:chExt cx="4438650" cy="4000500"/>
          </a:xfrm>
        </p:grpSpPr>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16" y="1470067"/>
              <a:ext cx="4438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ixaDeTexto 14"/>
            <p:cNvSpPr txBox="1"/>
            <p:nvPr/>
          </p:nvSpPr>
          <p:spPr>
            <a:xfrm>
              <a:off x="6594143" y="2060813"/>
              <a:ext cx="1276119" cy="3262432"/>
            </a:xfrm>
            <a:prstGeom prst="rect">
              <a:avLst/>
            </a:prstGeom>
            <a:noFill/>
          </p:spPr>
          <p:txBody>
            <a:bodyPr wrap="none" rtlCol="0">
              <a:spAutoFit/>
            </a:bodyPr>
            <a:lstStyle/>
            <a:p>
              <a:pPr algn="ctr"/>
              <a:r>
                <a:rPr lang="pt-BR" sz="2000" b="1" dirty="0" smtClean="0">
                  <a:solidFill>
                    <a:schemeClr val="bg1"/>
                  </a:solidFill>
                </a:rPr>
                <a:t>PEGAR</a:t>
              </a:r>
            </a:p>
            <a:p>
              <a:pPr algn="ctr"/>
              <a:endParaRPr lang="pt-BR" sz="2000" b="1" dirty="0" smtClean="0">
                <a:solidFill>
                  <a:schemeClr val="bg1"/>
                </a:solidFill>
              </a:endParaRPr>
            </a:p>
            <a:p>
              <a:pPr algn="ctr"/>
              <a:endParaRPr lang="pt-BR" sz="2000" b="1" dirty="0">
                <a:solidFill>
                  <a:schemeClr val="bg1"/>
                </a:solidFill>
              </a:endParaRPr>
            </a:p>
            <a:p>
              <a:pPr algn="ctr"/>
              <a:endParaRPr lang="pt-BR" sz="2800" b="1" dirty="0" smtClean="0">
                <a:solidFill>
                  <a:schemeClr val="bg1"/>
                </a:solidFill>
              </a:endParaRPr>
            </a:p>
            <a:p>
              <a:pPr algn="ctr"/>
              <a:r>
                <a:rPr lang="pt-BR" sz="2000" b="1" dirty="0" smtClean="0">
                  <a:solidFill>
                    <a:schemeClr val="bg1"/>
                  </a:solidFill>
                </a:rPr>
                <a:t>FAZER</a:t>
              </a:r>
            </a:p>
            <a:p>
              <a:pPr algn="ctr"/>
              <a:endParaRPr lang="pt-BR" sz="2000" b="1" dirty="0" smtClean="0">
                <a:solidFill>
                  <a:schemeClr val="bg1"/>
                </a:solidFill>
              </a:endParaRPr>
            </a:p>
            <a:p>
              <a:pPr algn="ctr"/>
              <a:endParaRPr lang="pt-BR" sz="2000" b="1" dirty="0">
                <a:solidFill>
                  <a:schemeClr val="bg1"/>
                </a:solidFill>
              </a:endParaRPr>
            </a:p>
            <a:p>
              <a:pPr algn="ctr"/>
              <a:endParaRPr lang="pt-BR" sz="2000" b="1" dirty="0" smtClean="0">
                <a:solidFill>
                  <a:schemeClr val="bg1"/>
                </a:solidFill>
              </a:endParaRPr>
            </a:p>
            <a:p>
              <a:pPr algn="ctr"/>
              <a:endParaRPr lang="pt-BR" sz="1100" b="1" dirty="0">
                <a:solidFill>
                  <a:schemeClr val="bg1"/>
                </a:solidFill>
              </a:endParaRPr>
            </a:p>
            <a:p>
              <a:pPr algn="ctr"/>
              <a:r>
                <a:rPr lang="pt-BR" sz="2000" b="1" dirty="0" smtClean="0">
                  <a:solidFill>
                    <a:schemeClr val="bg1"/>
                  </a:solidFill>
                </a:rPr>
                <a:t>DESCARTE</a:t>
              </a:r>
            </a:p>
          </p:txBody>
        </p:sp>
      </p:grpSp>
      <p:grpSp>
        <p:nvGrpSpPr>
          <p:cNvPr id="16" name="Grupo 15"/>
          <p:cNvGrpSpPr/>
          <p:nvPr/>
        </p:nvGrpSpPr>
        <p:grpSpPr>
          <a:xfrm>
            <a:off x="6996484" y="1399968"/>
            <a:ext cx="4362450" cy="4419600"/>
            <a:chOff x="491319" y="1510638"/>
            <a:chExt cx="4362450" cy="4419600"/>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9" y="1510638"/>
              <a:ext cx="4362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aixaDeTexto 17"/>
            <p:cNvSpPr txBox="1"/>
            <p:nvPr/>
          </p:nvSpPr>
          <p:spPr>
            <a:xfrm rot="19939255">
              <a:off x="1300538" y="2212111"/>
              <a:ext cx="1094980" cy="369332"/>
            </a:xfrm>
            <a:prstGeom prst="rect">
              <a:avLst/>
            </a:prstGeom>
            <a:noFill/>
          </p:spPr>
          <p:txBody>
            <a:bodyPr wrap="none" rtlCol="0">
              <a:spAutoFit/>
            </a:bodyPr>
            <a:lstStyle/>
            <a:p>
              <a:r>
                <a:rPr lang="pt-BR" b="1" dirty="0" smtClean="0">
                  <a:solidFill>
                    <a:schemeClr val="bg1"/>
                  </a:solidFill>
                </a:rPr>
                <a:t>RECICLAR</a:t>
              </a:r>
            </a:p>
          </p:txBody>
        </p:sp>
        <p:sp>
          <p:nvSpPr>
            <p:cNvPr id="19" name="CaixaDeTexto 18"/>
            <p:cNvSpPr txBox="1"/>
            <p:nvPr/>
          </p:nvSpPr>
          <p:spPr>
            <a:xfrm rot="1675433">
              <a:off x="1685355" y="5089422"/>
              <a:ext cx="599844" cy="369332"/>
            </a:xfrm>
            <a:prstGeom prst="rect">
              <a:avLst/>
            </a:prstGeom>
            <a:noFill/>
          </p:spPr>
          <p:txBody>
            <a:bodyPr wrap="none" rtlCol="0">
              <a:spAutoFit/>
            </a:bodyPr>
            <a:lstStyle/>
            <a:p>
              <a:r>
                <a:rPr lang="pt-BR" b="1" dirty="0" smtClean="0">
                  <a:solidFill>
                    <a:schemeClr val="bg1"/>
                  </a:solidFill>
                </a:rPr>
                <a:t>USO</a:t>
              </a:r>
              <a:endParaRPr lang="pt-BR" b="1" dirty="0">
                <a:solidFill>
                  <a:schemeClr val="bg1"/>
                </a:solidFill>
              </a:endParaRPr>
            </a:p>
          </p:txBody>
        </p:sp>
        <p:sp>
          <p:nvSpPr>
            <p:cNvPr id="20" name="CaixaDeTexto 19"/>
            <p:cNvSpPr txBox="1"/>
            <p:nvPr/>
          </p:nvSpPr>
          <p:spPr>
            <a:xfrm rot="4513025">
              <a:off x="3916906" y="3285278"/>
              <a:ext cx="769506" cy="369332"/>
            </a:xfrm>
            <a:prstGeom prst="rect">
              <a:avLst/>
            </a:prstGeom>
            <a:noFill/>
          </p:spPr>
          <p:txBody>
            <a:bodyPr wrap="none" rtlCol="0">
              <a:spAutoFit/>
            </a:bodyPr>
            <a:lstStyle/>
            <a:p>
              <a:r>
                <a:rPr lang="pt-BR" b="1" dirty="0" smtClean="0">
                  <a:solidFill>
                    <a:schemeClr val="bg1"/>
                  </a:solidFill>
                </a:rPr>
                <a:t>FAZER</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Linear</a:t>
            </a:r>
            <a:endParaRPr lang="pt-BR" dirty="0"/>
          </a:p>
        </p:txBody>
      </p:sp>
      <p:sp>
        <p:nvSpPr>
          <p:cNvPr id="2" name="Slide Number Placeholder 1">
            <a:extLst>
              <a:ext uri="{FF2B5EF4-FFF2-40B4-BE49-F238E27FC236}">
                <a16:creationId xmlns=""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7</a:t>
            </a:fld>
            <a:endParaRPr lang="pt-BR" dirty="0"/>
          </a:p>
        </p:txBody>
      </p:sp>
      <p:pic>
        <p:nvPicPr>
          <p:cNvPr id="9"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650" y="1732235"/>
            <a:ext cx="894042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1446663" y="1675138"/>
            <a:ext cx="1733265" cy="646331"/>
          </a:xfrm>
          <a:prstGeom prst="rect">
            <a:avLst/>
          </a:prstGeom>
          <a:noFill/>
        </p:spPr>
        <p:txBody>
          <a:bodyPr wrap="square" rtlCol="0">
            <a:spAutoFit/>
          </a:bodyPr>
          <a:lstStyle/>
          <a:p>
            <a:pPr algn="ctr"/>
            <a:r>
              <a:rPr lang="pt-BR" sz="1800" b="1" dirty="0" smtClean="0">
                <a:solidFill>
                  <a:srgbClr val="FFC91D"/>
                </a:solidFill>
              </a:rPr>
              <a:t>Extração de Matéria-Prima</a:t>
            </a:r>
            <a:endParaRPr lang="pt-BR" sz="1800" dirty="0" smtClean="0">
              <a:solidFill>
                <a:srgbClr val="FFC91D"/>
              </a:solidFill>
            </a:endParaRPr>
          </a:p>
        </p:txBody>
      </p:sp>
      <p:sp>
        <p:nvSpPr>
          <p:cNvPr id="11" name="CaixaDeTexto 10"/>
          <p:cNvSpPr txBox="1"/>
          <p:nvPr/>
        </p:nvSpPr>
        <p:spPr>
          <a:xfrm>
            <a:off x="3316406" y="1675063"/>
            <a:ext cx="1774209" cy="646331"/>
          </a:xfrm>
          <a:prstGeom prst="rect">
            <a:avLst/>
          </a:prstGeom>
          <a:noFill/>
        </p:spPr>
        <p:txBody>
          <a:bodyPr wrap="square" rtlCol="0">
            <a:spAutoFit/>
          </a:bodyPr>
          <a:lstStyle/>
          <a:p>
            <a:pPr algn="ctr"/>
            <a:r>
              <a:rPr lang="pt-BR" sz="1800" b="1" dirty="0" smtClean="0">
                <a:solidFill>
                  <a:srgbClr val="00CCFF"/>
                </a:solidFill>
              </a:rPr>
              <a:t>Fabricação e Produção</a:t>
            </a:r>
            <a:endParaRPr lang="pt-BR" sz="1800" dirty="0" smtClean="0">
              <a:solidFill>
                <a:srgbClr val="00CCFF"/>
              </a:solidFill>
            </a:endParaRPr>
          </a:p>
        </p:txBody>
      </p:sp>
      <p:sp>
        <p:nvSpPr>
          <p:cNvPr id="12" name="CaixaDeTexto 11"/>
          <p:cNvSpPr txBox="1"/>
          <p:nvPr/>
        </p:nvSpPr>
        <p:spPr>
          <a:xfrm>
            <a:off x="5178523" y="1667095"/>
            <a:ext cx="1795483" cy="646331"/>
          </a:xfrm>
          <a:prstGeom prst="rect">
            <a:avLst/>
          </a:prstGeom>
          <a:noFill/>
        </p:spPr>
        <p:txBody>
          <a:bodyPr wrap="square" rtlCol="0">
            <a:spAutoFit/>
          </a:bodyPr>
          <a:lstStyle/>
          <a:p>
            <a:pPr algn="ctr"/>
            <a:r>
              <a:rPr lang="pt-BR" sz="1800" b="1" dirty="0" smtClean="0">
                <a:solidFill>
                  <a:srgbClr val="00CC99"/>
                </a:solidFill>
              </a:rPr>
              <a:t>Pacote e Distribuição</a:t>
            </a:r>
            <a:endParaRPr lang="pt-BR" sz="1800" dirty="0" smtClean="0">
              <a:solidFill>
                <a:srgbClr val="00CC99"/>
              </a:solidFill>
            </a:endParaRPr>
          </a:p>
        </p:txBody>
      </p:sp>
      <p:sp>
        <p:nvSpPr>
          <p:cNvPr id="13" name="CaixaDeTexto 12"/>
          <p:cNvSpPr txBox="1"/>
          <p:nvPr/>
        </p:nvSpPr>
        <p:spPr>
          <a:xfrm>
            <a:off x="7076364" y="1930894"/>
            <a:ext cx="1740090" cy="369332"/>
          </a:xfrm>
          <a:prstGeom prst="rect">
            <a:avLst/>
          </a:prstGeom>
          <a:noFill/>
        </p:spPr>
        <p:txBody>
          <a:bodyPr wrap="square" rtlCol="0">
            <a:spAutoFit/>
          </a:bodyPr>
          <a:lstStyle/>
          <a:p>
            <a:pPr algn="ctr"/>
            <a:r>
              <a:rPr lang="pt-BR" sz="1800" b="1" dirty="0" smtClean="0">
                <a:solidFill>
                  <a:srgbClr val="006666"/>
                </a:solidFill>
              </a:rPr>
              <a:t>Uso</a:t>
            </a:r>
            <a:endParaRPr lang="pt-BR" sz="1800" dirty="0" smtClean="0">
              <a:solidFill>
                <a:srgbClr val="006666"/>
              </a:solidFill>
            </a:endParaRPr>
          </a:p>
        </p:txBody>
      </p:sp>
      <p:sp>
        <p:nvSpPr>
          <p:cNvPr id="14" name="CaixaDeTexto 13"/>
          <p:cNvSpPr txBox="1"/>
          <p:nvPr/>
        </p:nvSpPr>
        <p:spPr>
          <a:xfrm>
            <a:off x="8968452" y="1937579"/>
            <a:ext cx="1676802" cy="369332"/>
          </a:xfrm>
          <a:prstGeom prst="rect">
            <a:avLst/>
          </a:prstGeom>
          <a:noFill/>
        </p:spPr>
        <p:txBody>
          <a:bodyPr wrap="square" rtlCol="0">
            <a:spAutoFit/>
          </a:bodyPr>
          <a:lstStyle/>
          <a:p>
            <a:pPr algn="ctr"/>
            <a:r>
              <a:rPr lang="pt-BR" sz="1800" b="1" dirty="0" smtClean="0">
                <a:solidFill>
                  <a:srgbClr val="333300"/>
                </a:solidFill>
              </a:rPr>
              <a:t>Descarte</a:t>
            </a:r>
            <a:endParaRPr lang="pt-BR" sz="1800" dirty="0">
              <a:solidFill>
                <a:srgbClr val="33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86"/>
          </a:xfrm>
          <a:prstGeom prst="rect">
            <a:avLst/>
          </a:prstGeom>
          <a:noFill/>
          <a:ln>
            <a:noFill/>
          </a:ln>
        </p:spPr>
        <p:txBody>
          <a:bodyPr spcFirstLastPara="1" wrap="square" lIns="91425" tIns="45700" rIns="91425" bIns="45700" anchor="t" anchorCtr="0">
            <a:spAutoFit/>
          </a:bodyPr>
          <a:lstStyle/>
          <a:p>
            <a:pPr lvl="0" algn="ctr"/>
            <a:r>
              <a:rPr lang="pt-BR" sz="4000" b="1" dirty="0" smtClean="0">
                <a:solidFill>
                  <a:schemeClr val="lt1"/>
                </a:solidFill>
                <a:ea typeface="Calibri"/>
                <a:cs typeface="Calibri"/>
                <a:sym typeface="Calibri"/>
              </a:rPr>
              <a:t>Economia Circular</a:t>
            </a:r>
            <a:endParaRPr lang="pt-BR" dirty="0"/>
          </a:p>
        </p:txBody>
      </p:sp>
      <p:sp>
        <p:nvSpPr>
          <p:cNvPr id="2" name="Slide Number Placeholder 1">
            <a:extLst>
              <a:ext uri="{FF2B5EF4-FFF2-40B4-BE49-F238E27FC236}">
                <a16:creationId xmlns=""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8</a:t>
            </a:fld>
            <a:endParaRPr lang="pt-BR" dirty="0"/>
          </a:p>
        </p:txBody>
      </p:sp>
      <p:pic>
        <p:nvPicPr>
          <p:cNvPr id="8"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16" y="1644202"/>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951" y="1657850"/>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767" y="3916907"/>
            <a:ext cx="2171132" cy="76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912" y="5482314"/>
            <a:ext cx="217113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321" y="3911649"/>
            <a:ext cx="2824351" cy="75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2786270" y="1793476"/>
            <a:ext cx="1733265" cy="646331"/>
          </a:xfrm>
          <a:prstGeom prst="rect">
            <a:avLst/>
          </a:prstGeom>
          <a:noFill/>
        </p:spPr>
        <p:txBody>
          <a:bodyPr wrap="square" rtlCol="0">
            <a:spAutoFit/>
          </a:bodyPr>
          <a:lstStyle/>
          <a:p>
            <a:pPr algn="ctr"/>
            <a:r>
              <a:rPr lang="pt-BR" sz="1800" b="1" dirty="0">
                <a:solidFill>
                  <a:srgbClr val="FFC91D"/>
                </a:solidFill>
              </a:rPr>
              <a:t>Extração Responsável</a:t>
            </a:r>
          </a:p>
        </p:txBody>
      </p:sp>
      <p:sp>
        <p:nvSpPr>
          <p:cNvPr id="10" name="CaixaDeTexto 9"/>
          <p:cNvSpPr txBox="1"/>
          <p:nvPr/>
        </p:nvSpPr>
        <p:spPr>
          <a:xfrm>
            <a:off x="7465291" y="1801656"/>
            <a:ext cx="2777642" cy="646331"/>
          </a:xfrm>
          <a:prstGeom prst="rect">
            <a:avLst/>
          </a:prstGeom>
          <a:noFill/>
        </p:spPr>
        <p:txBody>
          <a:bodyPr wrap="square" rtlCol="0">
            <a:spAutoFit/>
          </a:bodyPr>
          <a:lstStyle/>
          <a:p>
            <a:pPr algn="ctr"/>
            <a:r>
              <a:rPr lang="pt-BR" sz="1800" b="1" dirty="0">
                <a:solidFill>
                  <a:srgbClr val="00CCFF"/>
                </a:solidFill>
              </a:rPr>
              <a:t>Fabricado para considerar o ciclo de vida</a:t>
            </a:r>
          </a:p>
        </p:txBody>
      </p:sp>
      <p:sp>
        <p:nvSpPr>
          <p:cNvPr id="11" name="CaixaDeTexto 10"/>
          <p:cNvSpPr txBox="1"/>
          <p:nvPr/>
        </p:nvSpPr>
        <p:spPr>
          <a:xfrm>
            <a:off x="8023766" y="3483417"/>
            <a:ext cx="2711528" cy="646331"/>
          </a:xfrm>
          <a:prstGeom prst="rect">
            <a:avLst/>
          </a:prstGeom>
          <a:noFill/>
        </p:spPr>
        <p:txBody>
          <a:bodyPr wrap="square" rtlCol="0">
            <a:spAutoFit/>
          </a:bodyPr>
          <a:lstStyle/>
          <a:p>
            <a:pPr algn="ctr"/>
            <a:r>
              <a:rPr lang="pt-BR" sz="1800" b="1" dirty="0">
                <a:solidFill>
                  <a:srgbClr val="00CC99"/>
                </a:solidFill>
              </a:rPr>
              <a:t>Embalagem Minimizada e Distribuição Localizada</a:t>
            </a:r>
          </a:p>
        </p:txBody>
      </p:sp>
      <p:sp>
        <p:nvSpPr>
          <p:cNvPr id="12" name="CaixaDeTexto 11"/>
          <p:cNvSpPr txBox="1"/>
          <p:nvPr/>
        </p:nvSpPr>
        <p:spPr>
          <a:xfrm>
            <a:off x="2307434" y="3822053"/>
            <a:ext cx="1740090" cy="646331"/>
          </a:xfrm>
          <a:prstGeom prst="rect">
            <a:avLst/>
          </a:prstGeom>
          <a:noFill/>
        </p:spPr>
        <p:txBody>
          <a:bodyPr wrap="square" rtlCol="0">
            <a:spAutoFit/>
          </a:bodyPr>
          <a:lstStyle/>
          <a:p>
            <a:pPr algn="ctr"/>
            <a:r>
              <a:rPr lang="pt-BR" sz="1800" b="1" dirty="0">
                <a:solidFill>
                  <a:srgbClr val="006666"/>
                </a:solidFill>
              </a:rPr>
              <a:t>Reciclado de volta ao sistema</a:t>
            </a:r>
          </a:p>
        </p:txBody>
      </p:sp>
      <p:sp>
        <p:nvSpPr>
          <p:cNvPr id="13" name="CaixaDeTexto 12"/>
          <p:cNvSpPr txBox="1"/>
          <p:nvPr/>
        </p:nvSpPr>
        <p:spPr>
          <a:xfrm>
            <a:off x="5196098" y="5495947"/>
            <a:ext cx="1741246" cy="646331"/>
          </a:xfrm>
          <a:prstGeom prst="rect">
            <a:avLst/>
          </a:prstGeom>
          <a:noFill/>
        </p:spPr>
        <p:txBody>
          <a:bodyPr wrap="none" rtlCol="0">
            <a:spAutoFit/>
          </a:bodyPr>
          <a:lstStyle/>
          <a:p>
            <a:r>
              <a:rPr lang="pt-BR" sz="1800" b="1" dirty="0" smtClean="0">
                <a:solidFill>
                  <a:srgbClr val="009999"/>
                </a:solidFill>
              </a:rPr>
              <a:t>Usar e Reutilizar</a:t>
            </a:r>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B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36706"/>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smtClean="0">
                <a:solidFill>
                  <a:schemeClr val="lt1"/>
                </a:solidFill>
                <a:ea typeface="Calibri"/>
                <a:cs typeface="Calibri"/>
                <a:sym typeface="Calibri"/>
              </a:rPr>
              <a:t>Mapeamento do Ciclo de Vida</a:t>
            </a:r>
            <a:endParaRPr lang="pt-BR" dirty="0"/>
          </a:p>
        </p:txBody>
      </p:sp>
      <p:sp>
        <p:nvSpPr>
          <p:cNvPr id="3" name="Slide Number Placeholder 2">
            <a:extLst>
              <a:ext uri="{FF2B5EF4-FFF2-40B4-BE49-F238E27FC236}">
                <a16:creationId xmlns=""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pt-BR" smtClean="0"/>
              <a:t>9</a:t>
            </a:fld>
            <a:endParaRPr lang="pt-BR" dirty="0"/>
          </a:p>
        </p:txBody>
      </p:sp>
      <p:pic>
        <p:nvPicPr>
          <p:cNvPr id="1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grpSp>
        <p:nvGrpSpPr>
          <p:cNvPr id="32" name="Grupo 31"/>
          <p:cNvGrpSpPr/>
          <p:nvPr/>
        </p:nvGrpSpPr>
        <p:grpSpPr>
          <a:xfrm>
            <a:off x="5447724" y="2426443"/>
            <a:ext cx="2188612" cy="732555"/>
            <a:chOff x="3439618" y="2355848"/>
            <a:chExt cx="2188612" cy="732555"/>
          </a:xfrm>
        </p:grpSpPr>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840" y="2392736"/>
              <a:ext cx="2133390" cy="69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aixaDeTexto 33"/>
            <p:cNvSpPr txBox="1"/>
            <p:nvPr/>
          </p:nvSpPr>
          <p:spPr>
            <a:xfrm>
              <a:off x="3439618" y="2355848"/>
              <a:ext cx="184731" cy="369332"/>
            </a:xfrm>
            <a:prstGeom prst="rect">
              <a:avLst/>
            </a:prstGeom>
            <a:noFill/>
          </p:spPr>
          <p:txBody>
            <a:bodyPr wrap="none" rtlCol="0">
              <a:spAutoFit/>
            </a:bodyPr>
            <a:lstStyle/>
            <a:p>
              <a:endParaRPr lang="pt-BR" sz="1800" b="1" dirty="0">
                <a:solidFill>
                  <a:srgbClr val="29C7F7"/>
                </a:solidFill>
              </a:endParaRPr>
            </a:p>
          </p:txBody>
        </p:sp>
      </p:grpSp>
      <p:pic>
        <p:nvPicPr>
          <p:cNvPr id="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474" y="5231583"/>
            <a:ext cx="1484787" cy="8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aixaDeTexto 39"/>
          <p:cNvSpPr txBox="1"/>
          <p:nvPr/>
        </p:nvSpPr>
        <p:spPr>
          <a:xfrm>
            <a:off x="1247128" y="4092488"/>
            <a:ext cx="10419936" cy="430887"/>
          </a:xfrm>
          <a:prstGeom prst="rect">
            <a:avLst/>
          </a:prstGeom>
          <a:noFill/>
        </p:spPr>
        <p:txBody>
          <a:bodyPr wrap="square" rtlCol="0">
            <a:spAutoFit/>
          </a:bodyPr>
          <a:lstStyle/>
          <a:p>
            <a:r>
              <a:rPr lang="pt-BR" sz="2200" b="1" dirty="0" smtClean="0">
                <a:solidFill>
                  <a:schemeClr val="bg1"/>
                </a:solidFill>
              </a:rPr>
              <a:t>1. Extração            2. Produção          3. Distribuição              4. Uso                5. Descarte</a:t>
            </a:r>
            <a:endParaRPr lang="pt-BR" sz="2200" b="1" dirty="0">
              <a:solidFill>
                <a:schemeClr val="bg1"/>
              </a:solidFill>
            </a:endParaRPr>
          </a:p>
        </p:txBody>
      </p:sp>
      <p:grpSp>
        <p:nvGrpSpPr>
          <p:cNvPr id="44" name="Grupo 43"/>
          <p:cNvGrpSpPr/>
          <p:nvPr/>
        </p:nvGrpSpPr>
        <p:grpSpPr>
          <a:xfrm>
            <a:off x="1893184" y="1341177"/>
            <a:ext cx="9236883" cy="4653313"/>
            <a:chOff x="1931996" y="1355464"/>
            <a:chExt cx="9236883" cy="4653313"/>
          </a:xfrm>
        </p:grpSpPr>
        <p:pic>
          <p:nvPicPr>
            <p:cNvPr id="4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CaixaDeTexto 40"/>
            <p:cNvSpPr txBox="1"/>
            <p:nvPr/>
          </p:nvSpPr>
          <p:spPr>
            <a:xfrm>
              <a:off x="5364565" y="2374222"/>
              <a:ext cx="2091534"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29C7F7"/>
                  </a:solidFill>
                </a:rPr>
                <a:t>Remanufacturado</a:t>
              </a:r>
              <a:endParaRPr lang="pt-BR" b="1" dirty="0">
                <a:solidFill>
                  <a:srgbClr val="29C7F7"/>
                </a:solidFill>
              </a:endParaRPr>
            </a:p>
          </p:txBody>
        </p:sp>
        <p:sp>
          <p:nvSpPr>
            <p:cNvPr id="47" name="CaixaDeTexto 36"/>
            <p:cNvSpPr txBox="1"/>
            <p:nvPr/>
          </p:nvSpPr>
          <p:spPr>
            <a:xfrm>
              <a:off x="3721884" y="2167563"/>
              <a:ext cx="1012841"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FEC92A"/>
                  </a:solidFill>
                </a:rPr>
                <a:t>Reciclar</a:t>
              </a:r>
              <a:endParaRPr lang="pt-BR" sz="2000" b="1" dirty="0">
                <a:solidFill>
                  <a:srgbClr val="4ABE98"/>
                </a:solidFill>
              </a:endParaRPr>
            </a:p>
          </p:txBody>
        </p:sp>
        <p:sp>
          <p:nvSpPr>
            <p:cNvPr id="48" name="CaixaDeTexto 43"/>
            <p:cNvSpPr txBox="1"/>
            <p:nvPr/>
          </p:nvSpPr>
          <p:spPr>
            <a:xfrm>
              <a:off x="8167345" y="2687129"/>
              <a:ext cx="1243610"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chemeClr val="tx1">
                      <a:lumMod val="75000"/>
                      <a:lumOff val="25000"/>
                    </a:schemeClr>
                  </a:solidFill>
                </a:rPr>
                <a:t>Reutilizar </a:t>
              </a:r>
              <a:endParaRPr lang="pt-BR" sz="2000" b="1" dirty="0">
                <a:solidFill>
                  <a:schemeClr val="tx1">
                    <a:lumMod val="75000"/>
                    <a:lumOff val="25000"/>
                  </a:schemeClr>
                </a:solidFill>
              </a:endParaRPr>
            </a:p>
          </p:txBody>
        </p:sp>
        <p:pic>
          <p:nvPicPr>
            <p:cNvPr id="4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CaixaDeTexto 31"/>
            <p:cNvSpPr txBox="1"/>
            <p:nvPr/>
          </p:nvSpPr>
          <p:spPr>
            <a:xfrm>
              <a:off x="10014396" y="5089108"/>
              <a:ext cx="1154483" cy="369332"/>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chemeClr val="tx1">
                      <a:lumMod val="75000"/>
                      <a:lumOff val="25000"/>
                    </a:schemeClr>
                  </a:solidFill>
                </a:rPr>
                <a:t>Composto</a:t>
              </a:r>
              <a:endParaRPr lang="pt-BR" b="1" dirty="0">
                <a:solidFill>
                  <a:schemeClr val="tx1">
                    <a:lumMod val="75000"/>
                    <a:lumOff val="25000"/>
                  </a:schemeClr>
                </a:solidFill>
              </a:endParaRPr>
            </a:p>
          </p:txBody>
        </p:sp>
        <p:sp>
          <p:nvSpPr>
            <p:cNvPr id="51" name="CaixaDeTexto 30"/>
            <p:cNvSpPr txBox="1"/>
            <p:nvPr/>
          </p:nvSpPr>
          <p:spPr>
            <a:xfrm>
              <a:off x="7800474" y="5085447"/>
              <a:ext cx="1417311" cy="92333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52" name="CaixaDeTexto 34"/>
            <p:cNvSpPr txBox="1"/>
            <p:nvPr/>
          </p:nvSpPr>
          <p:spPr>
            <a:xfrm>
              <a:off x="6213986" y="5104497"/>
              <a:ext cx="1027012" cy="646331"/>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13894</TotalTime>
  <Words>2510</Words>
  <Application>Microsoft Office PowerPoint</Application>
  <PresentationFormat>Personalizar</PresentationFormat>
  <Paragraphs>340</Paragraphs>
  <Slides>18</Slides>
  <Notes>15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 Light</vt:lpstr>
      <vt:lpstr>Times New Roman</vt:lpstr>
      <vt:lpstr>Calibri</vt:lpstr>
      <vt:lpstr>SimSun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kikasp30.af@gmail.com</cp:lastModifiedBy>
  <cp:revision>173</cp:revision>
  <dcterms:created xsi:type="dcterms:W3CDTF">2022-01-20T09:13:45Z</dcterms:created>
  <dcterms:modified xsi:type="dcterms:W3CDTF">2022-12-01T19:11:21Z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4085470</vt:lpwstr>
  </property>
  <property fmtid="{D5CDD505-2E9C-101B-9397-08002B2CF9AE}" pid="3" name="NXPowerLiteSettings">
    <vt:lpwstr>F700052003A000</vt:lpwstr>
  </property>
  <property fmtid="{D5CDD505-2E9C-101B-9397-08002B2CF9AE}" pid="4" name="NXPowerLiteVersion">
    <vt:lpwstr>D9.1.2</vt:lpwstr>
  </property>
</Properties>
</file>