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handoutMasterIdLst>
    <p:handoutMasterId r:id="rId23"/>
  </p:handoutMasterIdLst>
  <p:sldIdLst>
    <p:sldId id="256" r:id="rId2"/>
    <p:sldId id="257" r:id="rId3"/>
    <p:sldId id="258" r:id="rId4"/>
    <p:sldId id="259" r:id="rId5"/>
    <p:sldId id="332" r:id="rId6"/>
    <p:sldId id="261" r:id="rId7"/>
    <p:sldId id="356" r:id="rId8"/>
    <p:sldId id="263" r:id="rId9"/>
    <p:sldId id="265" r:id="rId10"/>
    <p:sldId id="333" r:id="rId11"/>
    <p:sldId id="335" r:id="rId12"/>
    <p:sldId id="336" r:id="rId13"/>
    <p:sldId id="337" r:id="rId14"/>
    <p:sldId id="290" r:id="rId15"/>
    <p:sldId id="295" r:id="rId16"/>
    <p:sldId id="297" r:id="rId17"/>
    <p:sldId id="266" r:id="rId18"/>
    <p:sldId id="267" r:id="rId19"/>
    <p:sldId id="306" r:id="rId20"/>
    <p:sldId id="299"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jiHTs3Cp3f6moLCvRHm8vXQRx2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77"/>
    <p:restoredTop sz="45950" autoAdjust="0"/>
  </p:normalViewPr>
  <p:slideViewPr>
    <p:cSldViewPr snapToGrid="0" snapToObjects="1">
      <p:cViewPr varScale="1">
        <p:scale>
          <a:sx n="47" d="100"/>
          <a:sy n="47" d="100"/>
        </p:scale>
        <p:origin x="272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7E8F48-7B4B-BBFB-A7E0-A5E50606B1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E75ACF5-C513-B450-347F-48B65DDDB4B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FB8E19-6550-D84B-91C5-5005F8C32FC8}" type="datetimeFigureOut">
              <a:rPr lang="en-US" smtClean="0"/>
              <a:t>7/28/22</a:t>
            </a:fld>
            <a:endParaRPr lang="en-US" dirty="0"/>
          </a:p>
        </p:txBody>
      </p:sp>
      <p:sp>
        <p:nvSpPr>
          <p:cNvPr id="4" name="Footer Placeholder 3">
            <a:extLst>
              <a:ext uri="{FF2B5EF4-FFF2-40B4-BE49-F238E27FC236}">
                <a16:creationId xmlns:a16="http://schemas.microsoft.com/office/drawing/2014/main" id="{4DC762F8-66E4-8611-CAF6-B4EDB6B51D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3258403-1CC4-3067-4850-E3AE077F2DD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E5E1FF-3DCE-5D45-8CCE-F1AE5D760654}" type="slidenum">
              <a:rPr lang="en-US" smtClean="0"/>
              <a:t>‹#›</a:t>
            </a:fld>
            <a:endParaRPr lang="en-US" dirty="0"/>
          </a:p>
        </p:txBody>
      </p:sp>
    </p:spTree>
    <p:extLst>
      <p:ext uri="{BB962C8B-B14F-4D97-AF65-F5344CB8AC3E}">
        <p14:creationId xmlns:p14="http://schemas.microsoft.com/office/powerpoint/2010/main" val="386063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(Slide duration: 3 minutes)</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Answers</a:t>
            </a:r>
            <a:r>
              <a:rPr lang="en-US" dirty="0"/>
              <a:t>:</a:t>
            </a:r>
          </a:p>
          <a:p>
            <a:pPr marL="0" lvl="0" indent="0" algn="l" rtl="0">
              <a:spcBef>
                <a:spcPts val="0"/>
              </a:spcBef>
              <a:spcAft>
                <a:spcPts val="0"/>
              </a:spcAft>
              <a:buNone/>
            </a:pPr>
            <a:r>
              <a:rPr lang="en-US" dirty="0"/>
              <a:t>Waste either ends up in a landfill or leaks into the environment as litter. </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Ask students:</a:t>
            </a:r>
          </a:p>
          <a:p>
            <a:pPr marL="0" lvl="0" indent="0" algn="l" rtl="0">
              <a:spcBef>
                <a:spcPts val="0"/>
              </a:spcBef>
              <a:spcAft>
                <a:spcPts val="0"/>
              </a:spcAft>
              <a:buNone/>
            </a:pPr>
            <a:r>
              <a:rPr lang="en-US" dirty="0"/>
              <a:t>Have you seen waste in places it should not be?</a:t>
            </a:r>
          </a:p>
          <a:p>
            <a:pPr marL="0" lvl="0" indent="0" algn="l" rtl="0">
              <a:spcBef>
                <a:spcPts val="0"/>
              </a:spcBef>
              <a:spcAft>
                <a:spcPts val="0"/>
              </a:spcAft>
              <a:buNone/>
            </a:pPr>
            <a:r>
              <a:rPr lang="en-US" dirty="0"/>
              <a:t>How do you think waste got there?</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Answers:</a:t>
            </a:r>
          </a:p>
          <a:p>
            <a:pPr marL="0" lvl="0" indent="0" algn="l" rtl="0">
              <a:spcBef>
                <a:spcPts val="0"/>
              </a:spcBef>
              <a:spcAft>
                <a:spcPts val="0"/>
              </a:spcAft>
              <a:buNone/>
            </a:pPr>
            <a:r>
              <a:rPr lang="en-US" dirty="0"/>
              <a:t>Yes, I have seen plastic bags on the beach. Plastic bags can easily fall from a waste bin and blow onto the beach. </a:t>
            </a:r>
          </a:p>
          <a:p>
            <a:pPr marL="0" lvl="0" indent="0" algn="l" rtl="0">
              <a:spcBef>
                <a:spcPts val="0"/>
              </a:spcBef>
              <a:spcAft>
                <a:spcPts val="0"/>
              </a:spcAft>
              <a:buNone/>
            </a:pPr>
            <a:r>
              <a:rPr lang="en-US" dirty="0"/>
              <a:t>*Ask them for additional examples.</a:t>
            </a:r>
          </a:p>
        </p:txBody>
      </p:sp>
      <p:sp>
        <p:nvSpPr>
          <p:cNvPr id="230" name="Google Shape;23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(Slide duration: 3-5 minutes)</a:t>
            </a:r>
          </a:p>
          <a:p>
            <a:endParaRPr lang="en-US" b="1" dirty="0"/>
          </a:p>
          <a:p>
            <a:r>
              <a:rPr lang="en-US" b="1" dirty="0"/>
              <a:t>Ask students:</a:t>
            </a:r>
          </a:p>
          <a:p>
            <a:r>
              <a:rPr lang="en-US" b="0" dirty="0"/>
              <a:t>What is a landfill?</a:t>
            </a:r>
          </a:p>
          <a:p>
            <a:r>
              <a:rPr lang="en-US" b="0" dirty="0"/>
              <a:t>Do recyclable items belong here? Why?</a:t>
            </a:r>
          </a:p>
          <a:p>
            <a:r>
              <a:rPr lang="en-US" b="0" dirty="0"/>
              <a:t>What does belong here?</a:t>
            </a:r>
          </a:p>
          <a:p>
            <a:r>
              <a:rPr lang="en-US" b="0" dirty="0"/>
              <a:t>Using your 5 senses, what would you experience? (smell, touch, taste, see, hear)</a:t>
            </a:r>
          </a:p>
          <a:p>
            <a:endParaRPr lang="en-US" b="0" dirty="0"/>
          </a:p>
          <a:p>
            <a:r>
              <a:rPr lang="en-US" b="1" dirty="0"/>
              <a:t>Answers: </a:t>
            </a:r>
          </a:p>
          <a:p>
            <a:r>
              <a:rPr lang="en-US" b="0" dirty="0"/>
              <a:t>A landfill is a site where people dump their general waste materials into the ground or into a giant pile. </a:t>
            </a:r>
          </a:p>
          <a:p>
            <a:r>
              <a:rPr lang="en-US" b="0" dirty="0"/>
              <a:t>No, recycling does not belong here. Only items that cannot be recycled need to be put into the landfill. </a:t>
            </a:r>
          </a:p>
          <a:p>
            <a:endParaRPr lang="en-US" b="1" dirty="0"/>
          </a:p>
          <a:p>
            <a:pPr marL="0" lvl="0" indent="0" algn="l" rtl="0">
              <a:spcBef>
                <a:spcPts val="0"/>
              </a:spcBef>
              <a:spcAft>
                <a:spcPts val="0"/>
              </a:spcAft>
              <a:buNone/>
            </a:pPr>
            <a:endParaRPr dirty="0"/>
          </a:p>
        </p:txBody>
      </p:sp>
      <p:sp>
        <p:nvSpPr>
          <p:cNvPr id="237" name="Google Shape;23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(Slide duration: 3-5 minutes)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1" i="0" u="none" strike="noStrike" cap="none" dirty="0">
              <a:solidFill>
                <a:srgbClr val="262626"/>
              </a:solidFill>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rgbClr val="262626"/>
                </a:solidFill>
                <a:latin typeface="Calibri"/>
                <a:ea typeface="Calibri"/>
                <a:cs typeface="Calibri"/>
                <a:sym typeface="Calibri"/>
              </a:rPr>
              <a:t>Ask students: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262626"/>
                </a:solidFill>
                <a:latin typeface="Calibri"/>
                <a:ea typeface="Calibri"/>
                <a:cs typeface="Calibri"/>
                <a:sym typeface="Calibri"/>
              </a:rPr>
              <a:t>Where does waste in our ocean come from?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262626"/>
                </a:solidFill>
                <a:latin typeface="Calibri"/>
                <a:ea typeface="Calibri"/>
                <a:cs typeface="Calibri"/>
                <a:sym typeface="Calibri"/>
              </a:rPr>
              <a:t>What can we do to prevent waste getting into nature?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rgbClr val="262626"/>
              </a:solidFill>
              <a:latin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rgbClr val="262626"/>
                </a:solidFill>
                <a:latin typeface="Calibri"/>
                <a:cs typeface="Calibri"/>
                <a:sym typeface="Calibri"/>
              </a:rPr>
              <a:t>Answers</a:t>
            </a:r>
            <a:r>
              <a:rPr lang="en-US" sz="1200" b="0" i="0" u="none" strike="noStrike" cap="none" dirty="0">
                <a:solidFill>
                  <a:srgbClr val="262626"/>
                </a:solidFill>
                <a:latin typeface="Calibri"/>
                <a:cs typeface="Calibri"/>
                <a:sym typeface="Calibri"/>
              </a:rPr>
              <a:t>:</a:t>
            </a:r>
            <a:endParaRPr lang="en-US" dirty="0"/>
          </a:p>
          <a:p>
            <a:r>
              <a:rPr lang="en-US" dirty="0"/>
              <a:t>If waste does not get recycled or is not properly disposed of, it can leak into our rivers and waterways that flow into the ocean. Proper disposal and recycling can help prevent waste from entering our natural world.</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37975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(Slide duration: 3-5 minutes)</a:t>
            </a:r>
          </a:p>
          <a:p>
            <a:endParaRPr lang="en-US" b="1" dirty="0"/>
          </a:p>
          <a:p>
            <a:r>
              <a:rPr lang="en-US" b="1" dirty="0"/>
              <a:t>Tells students:</a:t>
            </a:r>
          </a:p>
          <a:p>
            <a:r>
              <a:rPr lang="en-US" dirty="0"/>
              <a:t>Let’s now follow the journey of littered food packaging that was not properly recycled, which entered the ocean in 6 steps. </a:t>
            </a:r>
          </a:p>
          <a:p>
            <a:endParaRPr lang="en-US" dirty="0"/>
          </a:p>
          <a:p>
            <a:pPr marL="228600" indent="-228600">
              <a:buAutoNum type="arabicPeriod"/>
            </a:pPr>
            <a:r>
              <a:rPr lang="en-US" dirty="0"/>
              <a:t>When people leave food packaging on the ground it is called “litter”. It can also fall from trash bins by accident.</a:t>
            </a:r>
          </a:p>
          <a:p>
            <a:pPr marL="228600" indent="-228600">
              <a:buAutoNum type="arabicPeriod"/>
            </a:pPr>
            <a:r>
              <a:rPr lang="en-US" dirty="0"/>
              <a:t>Packaging on the ground then can flow into storm drains along the street.</a:t>
            </a:r>
          </a:p>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14</a:t>
            </a:fld>
            <a:endParaRPr lang="en-TH"/>
          </a:p>
        </p:txBody>
      </p:sp>
    </p:spTree>
    <p:extLst>
      <p:ext uri="{BB962C8B-B14F-4D97-AF65-F5344CB8AC3E}">
        <p14:creationId xmlns:p14="http://schemas.microsoft.com/office/powerpoint/2010/main" val="3697586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(Slide duration: 3-5 minutes)</a:t>
            </a:r>
          </a:p>
          <a:p>
            <a:endParaRPr lang="en-US" b="1" dirty="0"/>
          </a:p>
          <a:p>
            <a:r>
              <a:rPr lang="en-US" b="1" dirty="0"/>
              <a:t>Tell students:</a:t>
            </a:r>
          </a:p>
          <a:p>
            <a:r>
              <a:rPr lang="en-US" dirty="0"/>
              <a:t>3. Once the littered food packaging enters the storm drain it is then flushed into local waterways.</a:t>
            </a:r>
          </a:p>
          <a:p>
            <a:r>
              <a:rPr lang="en-US" dirty="0"/>
              <a:t>4. Waterways are access points to rivers where the drainage water and everything in it flows into local river systems, such as our littered food packaging. </a:t>
            </a:r>
          </a:p>
        </p:txBody>
      </p:sp>
      <p:sp>
        <p:nvSpPr>
          <p:cNvPr id="4" name="Slide Number Placeholder 3"/>
          <p:cNvSpPr>
            <a:spLocks noGrp="1"/>
          </p:cNvSpPr>
          <p:nvPr>
            <p:ph type="sldNum" sz="quarter" idx="5"/>
          </p:nvPr>
        </p:nvSpPr>
        <p:spPr/>
        <p:txBody>
          <a:bodyPr/>
          <a:lstStyle/>
          <a:p>
            <a:fld id="{FF836C94-7932-4F42-B085-F387E238C945}" type="slidenum">
              <a:rPr lang="en-TH" smtClean="0"/>
              <a:t>15</a:t>
            </a:fld>
            <a:endParaRPr lang="en-TH"/>
          </a:p>
        </p:txBody>
      </p:sp>
    </p:spTree>
    <p:extLst>
      <p:ext uri="{BB962C8B-B14F-4D97-AF65-F5344CB8AC3E}">
        <p14:creationId xmlns:p14="http://schemas.microsoft.com/office/powerpoint/2010/main" val="3397577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(Slide duration: 3-5 minutes)</a:t>
            </a:r>
          </a:p>
          <a:p>
            <a:endParaRPr lang="en-US" b="1" dirty="0"/>
          </a:p>
          <a:p>
            <a:r>
              <a:rPr lang="en-US" b="1" dirty="0"/>
              <a:t>Tell students:</a:t>
            </a:r>
          </a:p>
          <a:p>
            <a:r>
              <a:rPr lang="en-US" dirty="0"/>
              <a:t>5. Those smaller river systems converge together into larger rivers that feed directly into the ocean.</a:t>
            </a:r>
          </a:p>
          <a:p>
            <a:r>
              <a:rPr lang="en-US" dirty="0"/>
              <a:t>6. Ocean currents are all connected and send all waste to large ”waste islands” like the south pacific garbage patch (a giant area of floating waste that resembles an island). A waste island is not an island with beaches and land, rather a waste island is an accumulation of waste that forms a giant floating garbage patch that resembles a floating waste island. </a:t>
            </a:r>
          </a:p>
          <a:p>
            <a:endParaRPr lang="en-US" dirty="0"/>
          </a:p>
          <a:p>
            <a:r>
              <a:rPr lang="en-US" dirty="0"/>
              <a:t>Understanding how systems work and how materials flow in the linear system is important in building the circular economy. </a:t>
            </a:r>
          </a:p>
          <a:p>
            <a:endParaRPr lang="en-US" dirty="0"/>
          </a:p>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16</a:t>
            </a:fld>
            <a:endParaRPr lang="en-TH"/>
          </a:p>
        </p:txBody>
      </p:sp>
    </p:spTree>
    <p:extLst>
      <p:ext uri="{BB962C8B-B14F-4D97-AF65-F5344CB8AC3E}">
        <p14:creationId xmlns:p14="http://schemas.microsoft.com/office/powerpoint/2010/main" val="3042602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Tell students:</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For the class activity students will organize into groups to create a life cycle map for an everyday product. </a:t>
            </a:r>
            <a:endParaRPr dirty="0"/>
          </a:p>
          <a:p>
            <a:pPr marL="0" lvl="0" indent="0" algn="l" rtl="0">
              <a:spcBef>
                <a:spcPts val="0"/>
              </a:spcBef>
              <a:spcAft>
                <a:spcPts val="0"/>
              </a:spcAft>
              <a:buNone/>
            </a:pPr>
            <a:br>
              <a:rPr lang="en-US" sz="1200" b="0" i="0" u="none" strike="noStrike" dirty="0">
                <a:solidFill>
                  <a:schemeClr val="dk1"/>
                </a:solidFill>
                <a:latin typeface="Calibri"/>
                <a:ea typeface="Calibri"/>
                <a:cs typeface="Calibri"/>
                <a:sym typeface="Calibri"/>
              </a:rPr>
            </a:br>
            <a:r>
              <a:rPr lang="en-US" sz="1200" b="1" i="0" u="none" strike="noStrike" dirty="0">
                <a:solidFill>
                  <a:schemeClr val="dk1"/>
                </a:solidFill>
                <a:latin typeface="Calibri"/>
                <a:ea typeface="Calibri"/>
                <a:cs typeface="Calibri"/>
                <a:sym typeface="Calibri"/>
              </a:rPr>
              <a:t>Step 1</a:t>
            </a:r>
            <a:r>
              <a:rPr lang="en-US" sz="1200" b="0" i="0" u="none" strike="noStrike" dirty="0">
                <a:solidFill>
                  <a:schemeClr val="dk1"/>
                </a:solidFill>
                <a:latin typeface="Calibri"/>
                <a:ea typeface="Calibri"/>
                <a:cs typeface="Calibri"/>
                <a:sym typeface="Calibri"/>
              </a:rPr>
              <a:t>: Organize into groups of 3-5 and choose a product card from the deck or any product your group knows a little about.</a:t>
            </a:r>
            <a:endParaRPr dirty="0"/>
          </a:p>
          <a:p>
            <a:pPr marL="0" lvl="0" indent="0" algn="l" rtl="0">
              <a:spcBef>
                <a:spcPts val="0"/>
              </a:spcBef>
              <a:spcAft>
                <a:spcPts val="0"/>
              </a:spcAft>
              <a:buNone/>
            </a:pPr>
            <a:br>
              <a:rPr lang="en-US" sz="1200" b="0" i="0" u="none" strike="noStrike" dirty="0">
                <a:solidFill>
                  <a:schemeClr val="dk1"/>
                </a:solidFill>
                <a:latin typeface="Calibri"/>
                <a:ea typeface="Calibri"/>
                <a:cs typeface="Calibri"/>
                <a:sym typeface="Calibri"/>
              </a:rPr>
            </a:br>
            <a:r>
              <a:rPr lang="en-US" sz="1200" b="1" i="0" u="none" strike="noStrike" dirty="0">
                <a:solidFill>
                  <a:schemeClr val="dk1"/>
                </a:solidFill>
                <a:latin typeface="Calibri"/>
                <a:ea typeface="Calibri"/>
                <a:cs typeface="Calibri"/>
                <a:sym typeface="Calibri"/>
              </a:rPr>
              <a:t>Step 2</a:t>
            </a:r>
            <a:r>
              <a:rPr lang="en-US" sz="1200" b="0" i="0" u="none" strike="noStrike" dirty="0">
                <a:solidFill>
                  <a:schemeClr val="dk1"/>
                </a:solidFill>
                <a:latin typeface="Calibri"/>
                <a:ea typeface="Calibri"/>
                <a:cs typeface="Calibri"/>
                <a:sym typeface="Calibri"/>
              </a:rPr>
              <a:t>: Each group has a large piece of paper or uses the handout provided and lists out the 5 different life cycle stages: 1. Material extraction;  2. Production;  3. Distribution;  4. Usage; and 5. Disposal.</a:t>
            </a:r>
            <a:br>
              <a:rPr lang="en-US" dirty="0"/>
            </a:br>
            <a:br>
              <a:rPr lang="en-US" dirty="0"/>
            </a:b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p:txBody>
      </p:sp>
      <p:sp>
        <p:nvSpPr>
          <p:cNvPr id="216" name="Google Shape;21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Step 3</a:t>
            </a:r>
            <a:r>
              <a:rPr lang="en-US" sz="1200" b="0" i="0" u="none" strike="noStrike" dirty="0">
                <a:solidFill>
                  <a:schemeClr val="dk1"/>
                </a:solidFill>
                <a:latin typeface="Calibri"/>
                <a:ea typeface="Calibri"/>
                <a:cs typeface="Calibri"/>
                <a:sym typeface="Calibri"/>
              </a:rPr>
              <a:t>: Each group will document with sticky notes (some will draw pictures, others write lists) the entire life cycle of the product, from start to finish. Groups can use the completed handout of the soft drink bottle as an example. There should be a time limit of 20 minutes.</a:t>
            </a:r>
            <a:endParaRPr dirty="0"/>
          </a:p>
          <a:p>
            <a:pPr marL="0" lvl="0" indent="0" algn="l" rtl="0">
              <a:spcBef>
                <a:spcPts val="0"/>
              </a:spcBef>
              <a:spcAft>
                <a:spcPts val="0"/>
              </a:spcAft>
              <a:buNone/>
            </a:pPr>
            <a:br>
              <a:rPr lang="en-US" sz="1200" b="0" i="0" u="none" strike="noStrike" dirty="0">
                <a:solidFill>
                  <a:schemeClr val="dk1"/>
                </a:solidFill>
                <a:latin typeface="Calibri"/>
                <a:ea typeface="Calibri"/>
                <a:cs typeface="Calibri"/>
                <a:sym typeface="Calibri"/>
              </a:rPr>
            </a:br>
            <a:r>
              <a:rPr lang="en-US" sz="1200" b="1" i="0" u="none" strike="noStrike" dirty="0">
                <a:solidFill>
                  <a:schemeClr val="dk1"/>
                </a:solidFill>
                <a:latin typeface="Calibri"/>
                <a:ea typeface="Calibri"/>
                <a:cs typeface="Calibri"/>
                <a:sym typeface="Calibri"/>
              </a:rPr>
              <a:t>Step 4</a:t>
            </a:r>
            <a:r>
              <a:rPr lang="en-US" sz="1200" b="0" i="0" u="none" strike="noStrike" dirty="0">
                <a:solidFill>
                  <a:schemeClr val="dk1"/>
                </a:solidFill>
                <a:latin typeface="Calibri"/>
                <a:ea typeface="Calibri"/>
                <a:cs typeface="Calibri"/>
                <a:sym typeface="Calibri"/>
              </a:rPr>
              <a:t>: Start your life cycle map with the list of materials used to make the product and find out how they are extracted and processed. When consumers buy it how many times do they use it? Use the Internet to research this or make some good guesses. When you get to the end-of-life, think through all the possibilities such as landfill, littering and recycling. Think critically about where the item will likely end up. </a:t>
            </a:r>
            <a:endParaRPr dirty="0"/>
          </a:p>
          <a:p>
            <a:pPr marL="0" lvl="0" indent="0" algn="l" rtl="0">
              <a:spcBef>
                <a:spcPts val="0"/>
              </a:spcBef>
              <a:spcAft>
                <a:spcPts val="0"/>
              </a:spcAft>
              <a:buNone/>
            </a:pPr>
            <a:br>
              <a:rPr lang="en-US" sz="1200" b="0" i="0" u="none" strike="noStrike" dirty="0">
                <a:solidFill>
                  <a:schemeClr val="dk1"/>
                </a:solidFill>
                <a:latin typeface="Calibri"/>
                <a:ea typeface="Calibri"/>
                <a:cs typeface="Calibri"/>
                <a:sym typeface="Calibri"/>
              </a:rPr>
            </a:br>
            <a:r>
              <a:rPr lang="en-US" sz="1200" b="1" i="0" u="none" strike="noStrike" dirty="0">
                <a:solidFill>
                  <a:schemeClr val="dk1"/>
                </a:solidFill>
                <a:latin typeface="Calibri"/>
                <a:ea typeface="Calibri"/>
                <a:cs typeface="Calibri"/>
                <a:sym typeface="Calibri"/>
              </a:rPr>
              <a:t>Step 5</a:t>
            </a:r>
            <a:r>
              <a:rPr lang="en-US" sz="1200" b="0" i="0" u="none" strike="noStrike" dirty="0">
                <a:solidFill>
                  <a:schemeClr val="dk1"/>
                </a:solidFill>
                <a:latin typeface="Calibri"/>
                <a:ea typeface="Calibri"/>
                <a:cs typeface="Calibri"/>
                <a:sym typeface="Calibri"/>
              </a:rPr>
              <a:t>: Lastly, identify one or more </a:t>
            </a:r>
            <a:r>
              <a:rPr lang="en-US" sz="1200" b="1" i="0" u="none" strike="noStrike" dirty="0">
                <a:solidFill>
                  <a:schemeClr val="dk1"/>
                </a:solidFill>
                <a:latin typeface="Calibri"/>
                <a:ea typeface="Calibri"/>
                <a:cs typeface="Calibri"/>
                <a:sym typeface="Calibri"/>
              </a:rPr>
              <a:t>circular opportunities</a:t>
            </a:r>
            <a:r>
              <a:rPr lang="en-US" sz="1200" b="0" i="0" u="none" strike="noStrike" dirty="0">
                <a:solidFill>
                  <a:schemeClr val="dk1"/>
                </a:solidFill>
                <a:latin typeface="Calibri"/>
                <a:ea typeface="Calibri"/>
                <a:cs typeface="Calibri"/>
                <a:sym typeface="Calibri"/>
              </a:rPr>
              <a:t> for this product. Could this product be reused in some way? Can it be recycled? If so, what can it be recycled into? What would you change about this product to allow it to be more circular? </a:t>
            </a:r>
            <a:endParaRPr dirty="0"/>
          </a:p>
          <a:p>
            <a:pPr marL="0" lvl="0" indent="0" algn="l" rtl="0">
              <a:spcBef>
                <a:spcPts val="0"/>
              </a:spcBef>
              <a:spcAft>
                <a:spcPts val="0"/>
              </a:spcAft>
              <a:buNone/>
            </a:pPr>
            <a:br>
              <a:rPr lang="en-US" sz="1200" b="0" i="0" u="none" strike="noStrike" dirty="0">
                <a:solidFill>
                  <a:schemeClr val="dk1"/>
                </a:solidFill>
                <a:latin typeface="Calibri"/>
                <a:ea typeface="Calibri"/>
                <a:cs typeface="Calibri"/>
                <a:sym typeface="Calibri"/>
              </a:rPr>
            </a:br>
            <a:r>
              <a:rPr lang="en-US" sz="1200" b="0" i="0" u="none" strike="noStrike" dirty="0">
                <a:solidFill>
                  <a:schemeClr val="dk1"/>
                </a:solidFill>
                <a:latin typeface="Calibri"/>
                <a:ea typeface="Calibri"/>
                <a:cs typeface="Calibri"/>
                <a:sym typeface="Calibri"/>
              </a:rPr>
              <a:t>When the groups complete their maps, everyone will share what was discovered about their product’s life cycle. </a:t>
            </a:r>
            <a:endParaRPr dirty="0"/>
          </a:p>
          <a:p>
            <a:pPr marL="0" lvl="0" indent="0" algn="l" rtl="0">
              <a:spcBef>
                <a:spcPts val="0"/>
              </a:spcBef>
              <a:spcAft>
                <a:spcPts val="0"/>
              </a:spcAft>
              <a:buNone/>
            </a:pPr>
            <a:br>
              <a:rPr lang="en-US" sz="1200" b="0" i="0" u="none" strike="noStrike" dirty="0">
                <a:solidFill>
                  <a:schemeClr val="dk1"/>
                </a:solidFill>
                <a:latin typeface="Calibri"/>
                <a:ea typeface="Calibri"/>
                <a:cs typeface="Calibri"/>
                <a:sym typeface="Calibri"/>
              </a:rPr>
            </a:br>
            <a:r>
              <a:rPr lang="en-US" sz="1200" b="1" i="0" u="none" strike="noStrike" dirty="0">
                <a:solidFill>
                  <a:schemeClr val="dk1"/>
                </a:solidFill>
                <a:latin typeface="Calibri"/>
                <a:ea typeface="Calibri"/>
                <a:cs typeface="Calibri"/>
                <a:sym typeface="Calibri"/>
              </a:rPr>
              <a:t>*Teachers may want to display or print out the example soft drink bottle life cycle map while students are doing the exercise.</a:t>
            </a:r>
            <a:endParaRPr b="1" dirty="0"/>
          </a:p>
        </p:txBody>
      </p:sp>
      <p:sp>
        <p:nvSpPr>
          <p:cNvPr id="235" name="Google Shape;23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Tell students:</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Show students the product options to choose from. Pass out the handout and allow them to choose. </a:t>
            </a:r>
            <a:endParaRPr sz="1200" b="0" i="0" u="none" strike="noStrike" dirty="0">
              <a:solidFill>
                <a:schemeClr val="dk1"/>
              </a:solidFill>
              <a:latin typeface="Calibri"/>
              <a:ea typeface="Calibri"/>
              <a:cs typeface="Calibri"/>
              <a:sym typeface="Calibri"/>
            </a:endParaRPr>
          </a:p>
        </p:txBody>
      </p:sp>
      <p:sp>
        <p:nvSpPr>
          <p:cNvPr id="216" name="Google Shape;21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dirty="0"/>
          </a:p>
        </p:txBody>
      </p:sp>
    </p:spTree>
    <p:extLst>
      <p:ext uri="{BB962C8B-B14F-4D97-AF65-F5344CB8AC3E}">
        <p14:creationId xmlns:p14="http://schemas.microsoft.com/office/powerpoint/2010/main" val="544492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b="1" dirty="0"/>
          </a:p>
        </p:txBody>
      </p:sp>
      <p:sp>
        <p:nvSpPr>
          <p:cNvPr id="4" name="Slide Number Placeholder 3"/>
          <p:cNvSpPr>
            <a:spLocks noGrp="1"/>
          </p:cNvSpPr>
          <p:nvPr>
            <p:ph type="sldNum" sz="quarter" idx="5"/>
          </p:nvPr>
        </p:nvSpPr>
        <p:spPr/>
        <p:txBody>
          <a:bodyPr/>
          <a:lstStyle/>
          <a:p>
            <a:fld id="{FF836C94-7932-4F42-B085-F387E238C945}" type="slidenum">
              <a:rPr lang="en-TH" smtClean="0"/>
              <a:t>20</a:t>
            </a:fld>
            <a:endParaRPr lang="en-TH"/>
          </a:p>
        </p:txBody>
      </p:sp>
    </p:spTree>
    <p:extLst>
      <p:ext uri="{BB962C8B-B14F-4D97-AF65-F5344CB8AC3E}">
        <p14:creationId xmlns:p14="http://schemas.microsoft.com/office/powerpoint/2010/main" val="4286221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9" name="Google Shape;1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5" name="Google Shape;12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(Slide duration: 5min)</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Tell students:</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How we approach our </a:t>
            </a:r>
            <a:r>
              <a:rPr lang="en-US" sz="1200" b="1" i="0" u="none" strike="noStrike" dirty="0">
                <a:solidFill>
                  <a:schemeClr val="dk1"/>
                </a:solidFill>
                <a:latin typeface="Calibri"/>
                <a:ea typeface="Calibri"/>
                <a:cs typeface="Calibri"/>
                <a:sym typeface="Calibri"/>
              </a:rPr>
              <a:t>systems of production and consumption</a:t>
            </a:r>
            <a:r>
              <a:rPr lang="en-US" sz="1200" b="0" i="0" u="none" strike="noStrike" dirty="0">
                <a:solidFill>
                  <a:schemeClr val="dk1"/>
                </a:solidFill>
                <a:latin typeface="Calibri"/>
                <a:ea typeface="Calibri"/>
                <a:cs typeface="Calibri"/>
                <a:sym typeface="Calibri"/>
              </a:rPr>
              <a:t> is important to </a:t>
            </a:r>
            <a:r>
              <a:rPr lang="en-US" dirty="0"/>
              <a:t>understand</a:t>
            </a:r>
            <a:r>
              <a:rPr lang="en-US" sz="1200" b="0" i="0" u="none" strike="noStrike" dirty="0">
                <a:solidFill>
                  <a:schemeClr val="dk1"/>
                </a:solidFill>
                <a:latin typeface="Calibri"/>
                <a:ea typeface="Calibri"/>
                <a:cs typeface="Calibri"/>
                <a:sym typeface="Calibri"/>
              </a:rPr>
              <a:t> when discussing how to fight climate change and to become a more sustainable world. The planet’s resources are finite, so it is crucial that people, governments and companies work together to use them more responsibly.</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A linear economy</a:t>
            </a:r>
            <a:r>
              <a:rPr lang="en-US" sz="1200" b="0" i="0" u="none" strike="noStrike" dirty="0">
                <a:solidFill>
                  <a:schemeClr val="dk1"/>
                </a:solidFill>
                <a:latin typeface="Calibri"/>
                <a:ea typeface="Calibri"/>
                <a:cs typeface="Calibri"/>
                <a:sym typeface="Calibri"/>
              </a:rPr>
              <a:t> is our traditional model that follows the “take-make-dispose” model where raw materials are collected, then manufactured and transformed into products we use until they are finally discarded as waste either in a landfill or into our natural environment. This model gives no concern for their ecological footprint and its consequences. It prioritizes profit over sustainability, with products made to be thrown away once they have been used.</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A circular economy</a:t>
            </a:r>
            <a:r>
              <a:rPr lang="en-US" sz="1200" b="0" i="0" u="none" strike="noStrike" dirty="0">
                <a:solidFill>
                  <a:schemeClr val="dk1"/>
                </a:solidFill>
                <a:latin typeface="Calibri"/>
                <a:ea typeface="Calibri"/>
                <a:cs typeface="Calibri"/>
                <a:sym typeface="Calibri"/>
              </a:rPr>
              <a:t> (also referred to as circularity and CE) is a model of production and consumption which involves sharing, leasing, reusing, repairing, refurbishing and recycling existing materials and products for as long as possible. It is a model designed to have as little impact as possible on the environment by leaving less of a footprint through keeping items in a closed loop system.</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Questions for students:</a:t>
            </a: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1.  What is an example of a product from the linear and circular economies? </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ANSWER</a:t>
            </a:r>
            <a:r>
              <a:rPr lang="en-US" sz="1200" b="0" i="0" u="none" strike="noStrike" dirty="0">
                <a:solidFill>
                  <a:schemeClr val="dk1"/>
                </a:solidFill>
                <a:latin typeface="Calibri"/>
                <a:ea typeface="Calibri"/>
                <a:cs typeface="Calibri"/>
                <a:sym typeface="Calibri"/>
              </a:rPr>
              <a:t>: Linear = Food packaging film on broccoli, Circular: Car ride-sharing or PET plastic bottle recycling.</a:t>
            </a:r>
          </a:p>
          <a:p>
            <a:pPr marL="0" lvl="0" indent="0" algn="l" rtl="0">
              <a:spcBef>
                <a:spcPts val="0"/>
              </a:spcBef>
              <a:spcAft>
                <a:spcPts val="0"/>
              </a:spcAft>
              <a:buNone/>
            </a:pP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2.  How is the linear model harming the planet? </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ANSWER</a:t>
            </a:r>
            <a:r>
              <a:rPr lang="en-US" sz="1200" b="0" i="0" u="none" strike="noStrike" dirty="0">
                <a:solidFill>
                  <a:schemeClr val="dk1"/>
                </a:solidFill>
                <a:latin typeface="Calibri"/>
                <a:ea typeface="Calibri"/>
                <a:cs typeface="Calibri"/>
                <a:sym typeface="Calibri"/>
              </a:rPr>
              <a:t>: Waste accumulates in the landfills or leaks into the environment as litter. Finite natural resources are depleted.</a:t>
            </a:r>
          </a:p>
          <a:p>
            <a:pPr marL="0" lvl="0" indent="0" algn="l" rtl="0">
              <a:spcBef>
                <a:spcPts val="0"/>
              </a:spcBef>
              <a:spcAft>
                <a:spcPts val="0"/>
              </a:spcAft>
              <a:buNone/>
            </a:pP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3.  How can the circular economy help fight climate change? </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ANSWER</a:t>
            </a:r>
            <a:r>
              <a:rPr lang="en-US" sz="1200" b="0" i="0" u="none" strike="noStrike" dirty="0">
                <a:solidFill>
                  <a:schemeClr val="dk1"/>
                </a:solidFill>
                <a:latin typeface="Calibri"/>
                <a:ea typeface="Calibri"/>
                <a:cs typeface="Calibri"/>
                <a:sym typeface="Calibri"/>
              </a:rPr>
              <a:t>: It keeps natural resources in use with no need to extract more. It also reduces waste leakage into the environment as litter. </a:t>
            </a:r>
            <a:endParaRPr dirty="0"/>
          </a:p>
          <a:p>
            <a:pPr marL="0" lvl="0" indent="0" algn="l" rtl="0">
              <a:spcBef>
                <a:spcPts val="0"/>
              </a:spcBef>
              <a:spcAft>
                <a:spcPts val="0"/>
              </a:spcAft>
              <a:buNone/>
            </a:pPr>
            <a:br>
              <a:rPr lang="en-US" dirty="0"/>
            </a:br>
            <a:br>
              <a:rPr lang="en-US" dirty="0"/>
            </a:b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p:txBody>
      </p:sp>
      <p:sp>
        <p:nvSpPr>
          <p:cNvPr id="157" name="Google Shape;15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dirty="0">
                <a:solidFill>
                  <a:schemeClr val="dk1"/>
                </a:solidFill>
                <a:latin typeface="Calibri"/>
                <a:ea typeface="Calibri"/>
                <a:cs typeface="Calibri"/>
                <a:sym typeface="Calibri"/>
              </a:rPr>
              <a:t>(Slide duration: 5min)</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Tell students:</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The linear economy is designed to extract raw materials from nature, process them into usable goods, and then discard them either into a landfill, burned in an incinerator or leaked somewhere in nature (usually by accident and considered litter). This linear system can be wasteful, and the losses result in negative environmental impacts, which is not currently accounted for in any of our economic measurement tools. When we consume a product we should consider the end-of-life options for it. If the product ends up in a landfill, is that a bad thing? Can it be recycled? Can I reuse this? Can I repurpose it in some way?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Questions for students:</a:t>
            </a:r>
            <a:r>
              <a:rPr lang="en-US" sz="1200" b="0" i="0" u="none" strike="noStrike"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Why would a system be designed in this way? </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ANSWER</a:t>
            </a:r>
            <a:r>
              <a:rPr lang="en-US" sz="1200" b="0" i="0" u="none" strike="noStrike" dirty="0">
                <a:solidFill>
                  <a:schemeClr val="dk1"/>
                </a:solidFill>
                <a:latin typeface="Calibri"/>
                <a:ea typeface="Calibri"/>
                <a:cs typeface="Calibri"/>
                <a:sym typeface="Calibri"/>
              </a:rPr>
              <a:t>: Value is created in the current economic system by producing and selling as many products as possible. Profit over the planet.</a:t>
            </a:r>
          </a:p>
          <a:p>
            <a:pPr marL="0" lvl="0" indent="0" algn="l" rtl="0">
              <a:spcBef>
                <a:spcPts val="0"/>
              </a:spcBef>
              <a:spcAft>
                <a:spcPts val="0"/>
              </a:spcAft>
              <a:buNone/>
            </a:pPr>
            <a:endParaRPr lang="en-US" sz="1200" b="0" i="0" u="none" strike="noStrike" dirty="0">
              <a:solidFill>
                <a:schemeClr val="dk1"/>
              </a:solidFill>
              <a:latin typeface="Calibri"/>
              <a:cs typeface="Calibri"/>
              <a:sym typeface="Calibri"/>
            </a:endParaRPr>
          </a:p>
          <a:p>
            <a:pPr marL="0" lvl="0" indent="0" algn="l" rtl="0">
              <a:spcBef>
                <a:spcPts val="0"/>
              </a:spcBef>
              <a:spcAft>
                <a:spcPts val="0"/>
              </a:spcAft>
              <a:buNone/>
            </a:pPr>
            <a:r>
              <a:rPr lang="en-US" sz="1200" b="0" i="0" u="none" strike="noStrike" dirty="0">
                <a:solidFill>
                  <a:schemeClr val="dk1"/>
                </a:solidFill>
                <a:latin typeface="Calibri"/>
                <a:cs typeface="Calibri"/>
                <a:sym typeface="Calibri"/>
              </a:rPr>
              <a:t>What is a problem with this model?</a:t>
            </a: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ANSWER</a:t>
            </a:r>
            <a:r>
              <a:rPr lang="en-US" sz="1200" b="0" i="0" u="none" strike="noStrike" dirty="0">
                <a:solidFill>
                  <a:schemeClr val="dk1"/>
                </a:solidFill>
                <a:latin typeface="Calibri"/>
                <a:ea typeface="Calibri"/>
                <a:cs typeface="Calibri"/>
                <a:sym typeface="Calibri"/>
              </a:rPr>
              <a:t>: It creates a lot of waste which often enters the environment as litter. Landfills release large amounts of methane gas, which contribute to global warming. </a:t>
            </a:r>
            <a:br>
              <a:rPr lang="en-US" dirty="0"/>
            </a:br>
            <a:br>
              <a:rPr lang="en-US" dirty="0"/>
            </a:b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p:txBody>
      </p:sp>
      <p:sp>
        <p:nvSpPr>
          <p:cNvPr id="171" name="Google Shape;17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dirty="0">
                <a:solidFill>
                  <a:schemeClr val="dk1"/>
                </a:solidFill>
                <a:latin typeface="Calibri"/>
                <a:ea typeface="Calibri"/>
                <a:cs typeface="Calibri"/>
                <a:sym typeface="Calibri"/>
              </a:rPr>
              <a:t>(Slide duration: 5min)</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Tell students:</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The circular economy is a systems solution framework that tackles global challenges like climate change, biodiversity loss, waste, and pollution. A model of production and </a:t>
            </a:r>
            <a:r>
              <a:rPr lang="en-US" sz="1200" b="0" i="0" u="none" strike="noStrike" dirty="0">
                <a:solidFill>
                  <a:srgbClr val="262626"/>
                </a:solidFill>
                <a:latin typeface="Calibri"/>
                <a:ea typeface="Calibri"/>
                <a:cs typeface="Calibri"/>
                <a:sym typeface="Calibri"/>
              </a:rPr>
              <a:t>consumption </a:t>
            </a:r>
            <a:r>
              <a:rPr lang="en-US" sz="1200" b="0" i="0" u="none" strike="noStrike" dirty="0">
                <a:solidFill>
                  <a:schemeClr val="dk1"/>
                </a:solidFill>
                <a:latin typeface="Calibri"/>
                <a:ea typeface="Calibri"/>
                <a:cs typeface="Calibri"/>
                <a:sym typeface="Calibri"/>
              </a:rPr>
              <a:t>which involves sharing, leasing, reusing, repairing, refurbishing and recycling existing materials and products for as long as possible. Companies who want to be more circular should aim to design and make products that:</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b="0" i="0" u="none" strike="noStrike" dirty="0">
                <a:solidFill>
                  <a:schemeClr val="dk1"/>
                </a:solidFill>
                <a:latin typeface="Calibri"/>
                <a:ea typeface="Calibri"/>
                <a:cs typeface="Calibri"/>
                <a:sym typeface="Calibri"/>
              </a:rPr>
              <a:t>Eliminate waste</a:t>
            </a:r>
            <a:endParaRPr dirty="0"/>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dirty="0">
                <a:solidFill>
                  <a:schemeClr val="dk1"/>
                </a:solidFill>
                <a:latin typeface="Calibri"/>
                <a:ea typeface="Calibri"/>
                <a:cs typeface="Calibri"/>
                <a:sym typeface="Calibri"/>
              </a:rPr>
              <a:t>Keep materials in use</a:t>
            </a:r>
            <a:endParaRPr dirty="0"/>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dirty="0">
                <a:solidFill>
                  <a:schemeClr val="dk1"/>
                </a:solidFill>
                <a:latin typeface="Calibri"/>
                <a:ea typeface="Calibri"/>
                <a:cs typeface="Calibri"/>
                <a:sym typeface="Calibri"/>
              </a:rPr>
              <a:t>Regenerate natural systems</a:t>
            </a:r>
            <a:br>
              <a:rPr lang="en-US" dirty="0"/>
            </a:b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Ask students:</a:t>
            </a:r>
            <a:r>
              <a:rPr lang="en-US" sz="1200" b="0" i="0" u="none" strike="noStrike"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What is an example of a circular product or service?</a:t>
            </a:r>
          </a:p>
          <a:p>
            <a:pPr marL="0" lvl="0" indent="0" algn="l" rtl="0">
              <a:spcBef>
                <a:spcPts val="0"/>
              </a:spcBef>
              <a:spcAft>
                <a:spcPts val="0"/>
              </a:spcAft>
              <a:buNone/>
            </a:pP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Answer</a:t>
            </a:r>
            <a:r>
              <a:rPr lang="en-US" sz="1200" b="0" i="0" u="none" strike="noStrike" dirty="0">
                <a:solidFill>
                  <a:schemeClr val="dk1"/>
                </a:solidFill>
                <a:latin typeface="Calibri"/>
                <a:ea typeface="Calibri"/>
                <a:cs typeface="Calibri"/>
                <a:sym typeface="Calibri"/>
              </a:rPr>
              <a:t>: Refill stations (shops where you bring your bottle to refill with shampoo or soap)</a:t>
            </a:r>
            <a:endParaRPr sz="1200" b="0" i="0" u="none" strike="noStrike" dirty="0">
              <a:solidFill>
                <a:schemeClr val="dk1"/>
              </a:solidFill>
              <a:latin typeface="Calibri"/>
              <a:ea typeface="Calibri"/>
              <a:cs typeface="Calibri"/>
              <a:sym typeface="Calibri"/>
            </a:endParaRPr>
          </a:p>
        </p:txBody>
      </p:sp>
      <p:sp>
        <p:nvSpPr>
          <p:cNvPr id="180" name="Google Shape;18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5min)</a:t>
            </a:r>
          </a:p>
          <a:p>
            <a:pPr marL="0" lvl="0" indent="0" algn="l" rtl="0">
              <a:spcBef>
                <a:spcPts val="0"/>
              </a:spcBef>
              <a:spcAft>
                <a:spcPts val="0"/>
              </a:spcAft>
              <a:buNone/>
            </a:pPr>
            <a:endParaRPr lang="en-US"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Tell students: </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The major stages of a product’s life can be mapped in both linear and circular ways. We can assess the life cycle by identifying the 5 key stages of a product’s life: </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228600" lvl="0" indent="-228600" algn="l" rtl="0">
              <a:spcBef>
                <a:spcPts val="0"/>
              </a:spcBef>
              <a:spcAft>
                <a:spcPts val="0"/>
              </a:spcAft>
              <a:buAutoNum type="arabicPeriod"/>
            </a:pPr>
            <a:r>
              <a:rPr lang="en-US" sz="1200" b="1" i="0" u="none" strike="noStrike" dirty="0">
                <a:solidFill>
                  <a:schemeClr val="dk1"/>
                </a:solidFill>
                <a:latin typeface="Calibri"/>
                <a:ea typeface="Calibri"/>
                <a:cs typeface="Calibri"/>
                <a:sym typeface="Calibri"/>
              </a:rPr>
              <a:t>Material extraction </a:t>
            </a:r>
            <a:r>
              <a:rPr lang="en-US" sz="1200" b="0" i="0" u="none" strike="noStrike" dirty="0">
                <a:solidFill>
                  <a:schemeClr val="dk1"/>
                </a:solidFill>
                <a:latin typeface="Calibri"/>
                <a:ea typeface="Calibri"/>
                <a:cs typeface="Calibri"/>
                <a:sym typeface="Calibri"/>
              </a:rPr>
              <a:t>is how and where raw materials are removed from natural sources.</a:t>
            </a:r>
          </a:p>
          <a:p>
            <a:pPr marL="228600" lvl="0" indent="-228600" algn="l" rtl="0">
              <a:spcBef>
                <a:spcPts val="0"/>
              </a:spcBef>
              <a:spcAft>
                <a:spcPts val="0"/>
              </a:spcAft>
              <a:buAutoNum type="arabicPeriod"/>
            </a:pPr>
            <a:r>
              <a:rPr lang="en-US" sz="1200" b="1" i="0" u="none" strike="noStrike" dirty="0">
                <a:solidFill>
                  <a:schemeClr val="dk1"/>
                </a:solidFill>
                <a:latin typeface="Calibri"/>
                <a:ea typeface="Calibri"/>
                <a:cs typeface="Calibri"/>
                <a:sym typeface="Calibri"/>
              </a:rPr>
              <a:t>Production </a:t>
            </a:r>
            <a:r>
              <a:rPr lang="en-US" sz="1200" b="0" i="0" u="none" strike="noStrike" dirty="0">
                <a:solidFill>
                  <a:schemeClr val="dk1"/>
                </a:solidFill>
                <a:latin typeface="Calibri"/>
                <a:ea typeface="Calibri"/>
                <a:cs typeface="Calibri"/>
                <a:sym typeface="Calibri"/>
              </a:rPr>
              <a:t>of the raw materials into a product. </a:t>
            </a:r>
          </a:p>
          <a:p>
            <a:pPr marL="228600" lvl="0" indent="-228600" algn="l" rtl="0">
              <a:spcBef>
                <a:spcPts val="0"/>
              </a:spcBef>
              <a:spcAft>
                <a:spcPts val="0"/>
              </a:spcAft>
              <a:buAutoNum type="arabicPeriod"/>
            </a:pPr>
            <a:r>
              <a:rPr lang="en-US" sz="1200" b="1" i="0" u="none" strike="noStrike" dirty="0">
                <a:solidFill>
                  <a:schemeClr val="dk1"/>
                </a:solidFill>
                <a:latin typeface="Calibri"/>
                <a:ea typeface="Calibri"/>
                <a:cs typeface="Calibri"/>
                <a:sym typeface="Calibri"/>
              </a:rPr>
              <a:t>Finished products are distributed </a:t>
            </a:r>
            <a:r>
              <a:rPr lang="en-US" sz="1200" b="0" i="0" u="none" strike="noStrike" dirty="0">
                <a:solidFill>
                  <a:schemeClr val="dk1"/>
                </a:solidFill>
                <a:latin typeface="Calibri"/>
                <a:ea typeface="Calibri"/>
                <a:cs typeface="Calibri"/>
                <a:sym typeface="Calibri"/>
              </a:rPr>
              <a:t>to places where customers can purchase the product. </a:t>
            </a:r>
          </a:p>
          <a:p>
            <a:pPr marL="228600" lvl="0" indent="-228600" algn="l" rtl="0">
              <a:spcBef>
                <a:spcPts val="0"/>
              </a:spcBef>
              <a:spcAft>
                <a:spcPts val="0"/>
              </a:spcAft>
              <a:buAutoNum type="arabicPeriod"/>
            </a:pPr>
            <a:r>
              <a:rPr lang="en-US" sz="1200" b="1" i="0" u="none" strike="noStrike" dirty="0">
                <a:solidFill>
                  <a:schemeClr val="dk1"/>
                </a:solidFill>
                <a:latin typeface="Calibri"/>
                <a:ea typeface="Calibri"/>
                <a:cs typeface="Calibri"/>
                <a:sym typeface="Calibri"/>
              </a:rPr>
              <a:t>Customers use </a:t>
            </a:r>
            <a:r>
              <a:rPr lang="en-US" sz="1200" b="0" i="0" u="none" strike="noStrike" dirty="0">
                <a:solidFill>
                  <a:schemeClr val="dk1"/>
                </a:solidFill>
                <a:latin typeface="Calibri"/>
                <a:ea typeface="Calibri"/>
                <a:cs typeface="Calibri"/>
                <a:sym typeface="Calibri"/>
              </a:rPr>
              <a:t>the product.</a:t>
            </a:r>
          </a:p>
          <a:p>
            <a:pPr marL="228600" lvl="0" indent="-228600" algn="l" rtl="0">
              <a:spcBef>
                <a:spcPts val="0"/>
              </a:spcBef>
              <a:spcAft>
                <a:spcPts val="0"/>
              </a:spcAft>
              <a:buAutoNum type="arabicPeriod"/>
            </a:pPr>
            <a:r>
              <a:rPr lang="en-US" sz="1200" b="1" i="0" u="none" strike="noStrike" dirty="0">
                <a:solidFill>
                  <a:schemeClr val="dk1"/>
                </a:solidFill>
                <a:latin typeface="Calibri"/>
                <a:ea typeface="Calibri"/>
                <a:cs typeface="Calibri"/>
                <a:sym typeface="Calibri"/>
              </a:rPr>
              <a:t>The product is then disposed </a:t>
            </a:r>
            <a:r>
              <a:rPr lang="en-US" sz="1200" b="0" i="0" u="none" strike="noStrike" dirty="0">
                <a:solidFill>
                  <a:schemeClr val="dk1"/>
                </a:solidFill>
                <a:latin typeface="Calibri"/>
                <a:ea typeface="Calibri"/>
                <a:cs typeface="Calibri"/>
                <a:sym typeface="Calibri"/>
              </a:rPr>
              <a:t>of after use. </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By looking at a product's entire life cycle, from materials extraction to end-of-life management, we can find new opportunities to reduce environmental impacts, conserve resources, and reduce costs. Instead of the linear “take-make-waste” system of the 5 stages, we can build in circularity through closed loops that keep these materials and products in use. </a:t>
            </a:r>
          </a:p>
          <a:p>
            <a:pPr marL="0" lvl="0" indent="0" algn="l" rtl="0">
              <a:spcBef>
                <a:spcPts val="0"/>
              </a:spcBef>
              <a:spcAft>
                <a:spcPts val="0"/>
              </a:spcAft>
              <a:buNone/>
            </a:pPr>
            <a:endParaRPr lang="en-US"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Circularity means rethinking the linear use cycle of a product or service with a beginning, middle, and end. If a product or service is truly circular, it will never actually have an end to its life, but continuously take a new form. Mapping this journey will ensure that your product is staying in a useful state for as long as possible and adds value at every stage. </a:t>
            </a:r>
            <a:endParaRPr dirty="0"/>
          </a:p>
          <a:p>
            <a:pPr marL="0" lvl="0" indent="0" algn="l" rtl="0">
              <a:spcBef>
                <a:spcPts val="0"/>
              </a:spcBef>
              <a:spcAft>
                <a:spcPts val="0"/>
              </a:spcAft>
              <a:buNone/>
            </a:pPr>
            <a:br>
              <a:rPr lang="en-US" sz="1200" b="0" i="0" u="none" strike="noStrike" dirty="0">
                <a:solidFill>
                  <a:schemeClr val="dk1"/>
                </a:solidFill>
                <a:latin typeface="Calibri"/>
                <a:ea typeface="Calibri"/>
                <a:cs typeface="Calibri"/>
                <a:sym typeface="Calibri"/>
              </a:rPr>
            </a:br>
            <a:r>
              <a:rPr lang="en-US" sz="1200" b="0" i="0" u="none" strike="noStrike" dirty="0">
                <a:solidFill>
                  <a:schemeClr val="dk1"/>
                </a:solidFill>
                <a:latin typeface="Calibri"/>
                <a:ea typeface="Calibri"/>
                <a:cs typeface="Calibri"/>
                <a:sym typeface="Calibri"/>
              </a:rPr>
              <a:t>It is not only about </a:t>
            </a:r>
            <a:r>
              <a:rPr lang="en-US" sz="1200" b="1" i="0" u="none" strike="noStrike" dirty="0">
                <a:solidFill>
                  <a:schemeClr val="dk1"/>
                </a:solidFill>
                <a:latin typeface="Calibri"/>
                <a:ea typeface="Calibri"/>
                <a:cs typeface="Calibri"/>
                <a:sym typeface="Calibri"/>
              </a:rPr>
              <a:t>recycling</a:t>
            </a:r>
            <a:r>
              <a:rPr lang="en-US" sz="1200" b="0" i="0" u="none" strike="noStrike" dirty="0">
                <a:solidFill>
                  <a:schemeClr val="dk1"/>
                </a:solidFill>
                <a:latin typeface="Calibri"/>
                <a:ea typeface="Calibri"/>
                <a:cs typeface="Calibri"/>
                <a:sym typeface="Calibri"/>
              </a:rPr>
              <a:t>; it is really about redesigning the entire product or service delivery model so that human beings get the things they need without negatively impacting the natural systems that sustain us all.</a:t>
            </a:r>
            <a:endParaRPr dirty="0"/>
          </a:p>
          <a:p>
            <a:pPr marL="0" lvl="0" indent="0" algn="l" rtl="0">
              <a:spcBef>
                <a:spcPts val="0"/>
              </a:spcBef>
              <a:spcAft>
                <a:spcPts val="0"/>
              </a:spcAft>
              <a:buNone/>
            </a:pPr>
            <a:br>
              <a:rPr lang="en-US" sz="1200" b="0" i="0" u="none" strike="noStrike" dirty="0">
                <a:solidFill>
                  <a:schemeClr val="dk1"/>
                </a:solidFill>
                <a:latin typeface="Calibri"/>
                <a:ea typeface="Calibri"/>
                <a:cs typeface="Calibri"/>
                <a:sym typeface="Calibri"/>
              </a:rPr>
            </a:br>
            <a:r>
              <a:rPr lang="en-US" sz="1200" b="0" i="0" u="none" strike="noStrike" dirty="0">
                <a:solidFill>
                  <a:schemeClr val="dk1"/>
                </a:solidFill>
                <a:latin typeface="Calibri"/>
                <a:ea typeface="Calibri"/>
                <a:cs typeface="Calibri"/>
                <a:sym typeface="Calibri"/>
              </a:rPr>
              <a:t>The exciting thing is that this is happening all around the world; people of all types are changing their lifestyles and companies are redesigning their products to be more circular. These types of changes mean designing products to be</a:t>
            </a:r>
            <a:r>
              <a:rPr lang="en-US" sz="1200" b="1" i="0" u="none" strike="noStrike" dirty="0">
                <a:solidFill>
                  <a:schemeClr val="dk1"/>
                </a:solidFill>
                <a:latin typeface="Calibri"/>
                <a:ea typeface="Calibri"/>
                <a:cs typeface="Calibri"/>
                <a:sym typeface="Calibri"/>
              </a:rPr>
              <a:t> reused</a:t>
            </a:r>
            <a:r>
              <a:rPr lang="en-US" sz="1200" b="0" i="0" u="none" strike="noStrike" dirty="0">
                <a:solidFill>
                  <a:schemeClr val="dk1"/>
                </a:solidFill>
                <a:latin typeface="Calibri"/>
                <a:ea typeface="Calibri"/>
                <a:cs typeface="Calibri"/>
                <a:sym typeface="Calibri"/>
              </a:rPr>
              <a:t> and </a:t>
            </a:r>
            <a:r>
              <a:rPr lang="en-US" sz="1200" b="1" i="0" u="none" strike="noStrike" dirty="0">
                <a:solidFill>
                  <a:schemeClr val="dk1"/>
                </a:solidFill>
                <a:latin typeface="Calibri"/>
                <a:ea typeface="Calibri"/>
                <a:cs typeface="Calibri"/>
                <a:sym typeface="Calibri"/>
              </a:rPr>
              <a:t>rethinking</a:t>
            </a:r>
            <a:r>
              <a:rPr lang="en-US" sz="1200" b="0" i="0" u="none" strike="noStrike" dirty="0">
                <a:solidFill>
                  <a:schemeClr val="dk1"/>
                </a:solidFill>
                <a:latin typeface="Calibri"/>
                <a:ea typeface="Calibri"/>
                <a:cs typeface="Calibri"/>
                <a:sym typeface="Calibri"/>
              </a:rPr>
              <a:t> the way we deliver functionality to the market. They also include encouraging </a:t>
            </a:r>
            <a:r>
              <a:rPr lang="en-US" sz="1200" b="1" i="0" u="none" strike="noStrike" dirty="0">
                <a:solidFill>
                  <a:schemeClr val="dk1"/>
                </a:solidFill>
                <a:latin typeface="Calibri"/>
                <a:ea typeface="Calibri"/>
                <a:cs typeface="Calibri"/>
                <a:sym typeface="Calibri"/>
              </a:rPr>
              <a:t>repair</a:t>
            </a:r>
            <a:r>
              <a:rPr lang="en-US" sz="1200" b="0" i="0" u="none" strike="noStrike" dirty="0">
                <a:solidFill>
                  <a:schemeClr val="dk1"/>
                </a:solidFill>
                <a:latin typeface="Calibri"/>
                <a:ea typeface="Calibri"/>
                <a:cs typeface="Calibri"/>
                <a:sym typeface="Calibri"/>
              </a:rPr>
              <a:t> through better support services, </a:t>
            </a:r>
            <a:r>
              <a:rPr lang="en-US" sz="1200" b="1" i="0" u="none" strike="noStrike" dirty="0">
                <a:solidFill>
                  <a:schemeClr val="dk1"/>
                </a:solidFill>
                <a:latin typeface="Calibri"/>
                <a:ea typeface="Calibri"/>
                <a:cs typeface="Calibri"/>
                <a:sym typeface="Calibri"/>
              </a:rPr>
              <a:t>return</a:t>
            </a:r>
            <a:r>
              <a:rPr lang="en-US" sz="1200" b="0" i="0" u="none" strike="noStrike" dirty="0">
                <a:solidFill>
                  <a:schemeClr val="dk1"/>
                </a:solidFill>
                <a:latin typeface="Calibri"/>
                <a:ea typeface="Calibri"/>
                <a:cs typeface="Calibri"/>
                <a:sym typeface="Calibri"/>
              </a:rPr>
              <a:t> or take-back programs, </a:t>
            </a:r>
            <a:r>
              <a:rPr lang="en-US" sz="1200" b="1" i="0" u="none" strike="noStrike" dirty="0">
                <a:solidFill>
                  <a:schemeClr val="dk1"/>
                </a:solidFill>
                <a:latin typeface="Calibri"/>
                <a:ea typeface="Calibri"/>
                <a:cs typeface="Calibri"/>
                <a:sym typeface="Calibri"/>
              </a:rPr>
              <a:t>refill</a:t>
            </a:r>
            <a:r>
              <a:rPr lang="en-US" sz="1200" b="0" i="0" u="none" strike="noStrike" dirty="0">
                <a:solidFill>
                  <a:schemeClr val="dk1"/>
                </a:solidFill>
                <a:latin typeface="Calibri"/>
                <a:ea typeface="Calibri"/>
                <a:cs typeface="Calibri"/>
                <a:sym typeface="Calibri"/>
              </a:rPr>
              <a:t> services that encourage the use of the same container more than once, and products being designed to be </a:t>
            </a:r>
            <a:r>
              <a:rPr lang="en-US" sz="1200" b="1" i="0" u="none" strike="noStrike" dirty="0">
                <a:solidFill>
                  <a:schemeClr val="dk1"/>
                </a:solidFill>
                <a:latin typeface="Calibri"/>
                <a:ea typeface="Calibri"/>
                <a:cs typeface="Calibri"/>
                <a:sym typeface="Calibri"/>
              </a:rPr>
              <a:t>remanufactured</a:t>
            </a:r>
            <a:r>
              <a:rPr lang="en-US" sz="1200" b="0" i="0" u="none" strike="noStrike" dirty="0">
                <a:solidFill>
                  <a:schemeClr val="dk1"/>
                </a:solidFill>
                <a:latin typeface="Calibri"/>
                <a:ea typeface="Calibri"/>
                <a:cs typeface="Calibri"/>
                <a:sym typeface="Calibri"/>
              </a:rPr>
              <a:t> to be returned to nature through </a:t>
            </a:r>
            <a:r>
              <a:rPr lang="en-US" sz="1200" b="1" i="0" u="none" strike="noStrike" dirty="0">
                <a:solidFill>
                  <a:schemeClr val="dk1"/>
                </a:solidFill>
                <a:latin typeface="Calibri"/>
                <a:ea typeface="Calibri"/>
                <a:cs typeface="Calibri"/>
                <a:sym typeface="Calibri"/>
              </a:rPr>
              <a:t>composting</a:t>
            </a:r>
            <a:r>
              <a:rPr lang="en-US" sz="1200" b="0" i="0" u="none" strike="noStrike" dirty="0">
                <a:solidFill>
                  <a:schemeClr val="dk1"/>
                </a:solidFill>
                <a:latin typeface="Calibri"/>
                <a:ea typeface="Calibri"/>
                <a:cs typeface="Calibri"/>
                <a:sym typeface="Calibri"/>
              </a:rPr>
              <a:t>. </a:t>
            </a:r>
            <a:endParaRPr dirty="0"/>
          </a:p>
          <a:p>
            <a:pPr marL="0" lvl="0" indent="0" algn="l" rtl="0">
              <a:spcBef>
                <a:spcPts val="0"/>
              </a:spcBef>
              <a:spcAft>
                <a:spcPts val="0"/>
              </a:spcAft>
              <a:buNone/>
            </a:pPr>
            <a:br>
              <a:rPr lang="en-US" dirty="0"/>
            </a:br>
            <a:r>
              <a:rPr lang="en-US" b="1" dirty="0"/>
              <a:t>Ask students:</a:t>
            </a:r>
          </a:p>
          <a:p>
            <a:pPr marL="0" lvl="0" indent="0" algn="l" rtl="0">
              <a:spcBef>
                <a:spcPts val="0"/>
              </a:spcBef>
              <a:spcAft>
                <a:spcPts val="0"/>
              </a:spcAft>
              <a:buNone/>
            </a:pPr>
            <a:r>
              <a:rPr lang="en-US" dirty="0"/>
              <a:t>Can you give me an example of a product designed under one of the “Re” models of a circular product or service?</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Tell students: </a:t>
            </a:r>
          </a:p>
          <a:p>
            <a:pPr marL="0" lvl="0" indent="0" algn="l" rtl="0">
              <a:spcBef>
                <a:spcPts val="0"/>
              </a:spcBef>
              <a:spcAft>
                <a:spcPts val="0"/>
              </a:spcAft>
              <a:buNone/>
            </a:pPr>
            <a:r>
              <a:rPr lang="en-US" b="1" dirty="0"/>
              <a:t>Click 1: </a:t>
            </a:r>
            <a:br>
              <a:rPr lang="en-US" dirty="0"/>
            </a:br>
            <a:r>
              <a:rPr lang="en-US" dirty="0"/>
              <a:t>-PET plastic bottles can be </a:t>
            </a:r>
            <a:r>
              <a:rPr lang="en-US" b="1" dirty="0"/>
              <a:t>recycled</a:t>
            </a:r>
            <a:r>
              <a:rPr lang="en-US" dirty="0"/>
              <a:t> back into the same plastic bottle over and over. </a:t>
            </a:r>
          </a:p>
          <a:p>
            <a:pPr marL="0" lvl="0" indent="0" algn="l" rtl="0">
              <a:spcBef>
                <a:spcPts val="0"/>
              </a:spcBef>
              <a:spcAft>
                <a:spcPts val="0"/>
              </a:spcAft>
              <a:buNone/>
            </a:pPr>
            <a:r>
              <a:rPr lang="en-US" b="1" dirty="0"/>
              <a:t>Click 2: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-Bed frames are designed into key main parts and if one breaks the manufacturer can easily </a:t>
            </a:r>
            <a:r>
              <a:rPr lang="en-US" b="0" dirty="0"/>
              <a:t>disassemble the parts and </a:t>
            </a:r>
            <a:r>
              <a:rPr lang="en-US" dirty="0"/>
              <a:t>replace that single part and remanufacture the bed, preventing the customer from having to buy a whole new one. The old part can be broken down and reused into a new part. </a:t>
            </a:r>
          </a:p>
          <a:p>
            <a:pPr marL="0" lvl="0" indent="0" algn="l" rtl="0">
              <a:spcBef>
                <a:spcPts val="0"/>
              </a:spcBef>
              <a:spcAft>
                <a:spcPts val="0"/>
              </a:spcAft>
              <a:buNone/>
            </a:pPr>
            <a:r>
              <a:rPr lang="en-US" b="1" dirty="0"/>
              <a:t>Click 3: </a:t>
            </a:r>
          </a:p>
          <a:p>
            <a:pPr marL="0" lvl="0" indent="0" algn="l" rtl="0">
              <a:spcBef>
                <a:spcPts val="0"/>
              </a:spcBef>
              <a:spcAft>
                <a:spcPts val="0"/>
              </a:spcAft>
              <a:buNone/>
            </a:pPr>
            <a:r>
              <a:rPr lang="en-US" dirty="0"/>
              <a:t>-Buying clothes secondhand is a way to </a:t>
            </a:r>
            <a:r>
              <a:rPr lang="en-US" b="1" dirty="0"/>
              <a:t>reuse</a:t>
            </a:r>
            <a:r>
              <a:rPr lang="en-US" dirty="0"/>
              <a:t> old discarded clothes giving new value and extending its life. </a:t>
            </a: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Click 4: </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-Shops can offer </a:t>
            </a:r>
            <a:r>
              <a:rPr lang="en-US" sz="1200" b="1" i="0" u="none" strike="noStrike" dirty="0">
                <a:solidFill>
                  <a:schemeClr val="dk1"/>
                </a:solidFill>
                <a:latin typeface="Calibri"/>
                <a:ea typeface="Calibri"/>
                <a:cs typeface="Calibri"/>
                <a:sym typeface="Calibri"/>
              </a:rPr>
              <a:t>refill</a:t>
            </a:r>
            <a:r>
              <a:rPr lang="en-US" sz="1200" b="0" i="0" u="none" strike="noStrike" dirty="0">
                <a:solidFill>
                  <a:schemeClr val="dk1"/>
                </a:solidFill>
                <a:latin typeface="Calibri"/>
                <a:ea typeface="Calibri"/>
                <a:cs typeface="Calibri"/>
                <a:sym typeface="Calibri"/>
              </a:rPr>
              <a:t> options for household items like shampoo and soap, allowing customers to bring their own container instead of buying shampoo in a new bottle each time. </a:t>
            </a: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Click 5: </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-Old jeans could be brought back to a store for a discount on their next purchase, in exchange the brand can </a:t>
            </a:r>
            <a:r>
              <a:rPr lang="en-US" sz="1200" b="1" i="0" u="none" strike="noStrike" dirty="0">
                <a:solidFill>
                  <a:schemeClr val="dk1"/>
                </a:solidFill>
                <a:latin typeface="Calibri"/>
                <a:ea typeface="Calibri"/>
                <a:cs typeface="Calibri"/>
                <a:sym typeface="Calibri"/>
              </a:rPr>
              <a:t>repair</a:t>
            </a:r>
            <a:r>
              <a:rPr lang="en-US" sz="1200" b="0" i="0" u="none" strike="noStrike" dirty="0">
                <a:solidFill>
                  <a:schemeClr val="dk1"/>
                </a:solidFill>
                <a:latin typeface="Calibri"/>
                <a:ea typeface="Calibri"/>
                <a:cs typeface="Calibri"/>
                <a:sym typeface="Calibri"/>
              </a:rPr>
              <a:t> and </a:t>
            </a:r>
            <a:r>
              <a:rPr lang="en-US" sz="1200" b="1" i="0" u="none" strike="noStrike" dirty="0">
                <a:solidFill>
                  <a:schemeClr val="dk1"/>
                </a:solidFill>
                <a:latin typeface="Calibri"/>
                <a:ea typeface="Calibri"/>
                <a:cs typeface="Calibri"/>
                <a:sym typeface="Calibri"/>
              </a:rPr>
              <a:t>repurpose</a:t>
            </a:r>
            <a:r>
              <a:rPr lang="en-US" sz="1200" b="0" i="0" u="none" strike="noStrike" dirty="0">
                <a:solidFill>
                  <a:schemeClr val="dk1"/>
                </a:solidFill>
                <a:latin typeface="Calibri"/>
                <a:ea typeface="Calibri"/>
                <a:cs typeface="Calibri"/>
                <a:sym typeface="Calibri"/>
              </a:rPr>
              <a:t> the material to be remade into new clothes. </a:t>
            </a: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Click 6: </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-Using compostable seaweed-based film on fresh produce at the grocery store to replace single use packaging.</a:t>
            </a:r>
            <a:endParaRPr sz="1200" b="0" i="0" u="none" strike="noStrike" dirty="0">
              <a:solidFill>
                <a:schemeClr val="dk1"/>
              </a:solidFill>
              <a:latin typeface="Calibri"/>
              <a:ea typeface="Calibri"/>
              <a:cs typeface="Calibri"/>
              <a:sym typeface="Calibri"/>
            </a:endParaRPr>
          </a:p>
        </p:txBody>
      </p:sp>
      <p:sp>
        <p:nvSpPr>
          <p:cNvPr id="200" name="Google Shape;20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dirty="0">
                <a:solidFill>
                  <a:schemeClr val="dk1"/>
                </a:solidFill>
                <a:latin typeface="Calibri"/>
                <a:ea typeface="Calibri"/>
                <a:cs typeface="Calibri"/>
                <a:sym typeface="Calibri"/>
              </a:rPr>
              <a:t>(Slide duration: 5min)</a:t>
            </a:r>
          </a:p>
          <a:p>
            <a:pPr marL="0" lvl="0" indent="0" algn="l" rtl="0">
              <a:spcBef>
                <a:spcPts val="0"/>
              </a:spcBef>
              <a:spcAft>
                <a:spcPts val="0"/>
              </a:spcAft>
              <a:buNone/>
            </a:pPr>
            <a:endParaRPr lang="en-US"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Tell students:</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Sometimes products that are intended to be circular can end up in the linear system. This means that even though the product was intended to remain in the circular economy loop, it somehow ends up being improperly disposed. When waste is not managed properly it will either end up in a landfill, incinerated (burned), or leaked into nature. </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Ask students:</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What are some examples of </a:t>
            </a:r>
            <a:r>
              <a:rPr lang="en-US" sz="1200" b="1" i="0" u="none" strike="noStrike" dirty="0">
                <a:solidFill>
                  <a:schemeClr val="dk1"/>
                </a:solidFill>
                <a:latin typeface="Calibri"/>
                <a:ea typeface="Calibri"/>
                <a:cs typeface="Calibri"/>
                <a:sym typeface="Calibri"/>
              </a:rPr>
              <a:t>how</a:t>
            </a:r>
            <a:r>
              <a:rPr lang="en-US" sz="1200" b="0" i="0" u="none" strike="noStrike" dirty="0">
                <a:solidFill>
                  <a:schemeClr val="dk1"/>
                </a:solidFill>
                <a:latin typeface="Calibri"/>
                <a:ea typeface="Calibri"/>
                <a:cs typeface="Calibri"/>
                <a:sym typeface="Calibri"/>
              </a:rPr>
              <a:t> an item intended to stay in the “closed loop” of the circular economy can end up being disposed of in the linear economy? </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Answers: </a:t>
            </a:r>
          </a:p>
          <a:p>
            <a:pPr marL="228600" lvl="0" indent="-228600" algn="l" rtl="0">
              <a:spcBef>
                <a:spcPts val="0"/>
              </a:spcBef>
              <a:spcAft>
                <a:spcPts val="0"/>
              </a:spcAft>
              <a:buAutoNum type="arabicPeriod"/>
            </a:pPr>
            <a:r>
              <a:rPr lang="en-US" sz="1200" b="1" i="0" u="none" strike="noStrike" dirty="0">
                <a:solidFill>
                  <a:schemeClr val="dk1"/>
                </a:solidFill>
                <a:latin typeface="Calibri"/>
                <a:ea typeface="Calibri"/>
                <a:cs typeface="Calibri"/>
                <a:sym typeface="Calibri"/>
              </a:rPr>
              <a:t>Littering</a:t>
            </a:r>
            <a:r>
              <a:rPr lang="en-US" sz="1200" b="0" i="0" u="none" strike="noStrike" dirty="0">
                <a:solidFill>
                  <a:schemeClr val="dk1"/>
                </a:solidFill>
                <a:latin typeface="Calibri"/>
                <a:ea typeface="Calibri"/>
                <a:cs typeface="Calibri"/>
                <a:sym typeface="Calibri"/>
              </a:rPr>
              <a:t> : incorrect disposal of waste in the open environment</a:t>
            </a:r>
          </a:p>
          <a:p>
            <a:pPr marL="228600" lvl="0" indent="-228600" algn="l" rtl="0">
              <a:spcBef>
                <a:spcPts val="0"/>
              </a:spcBef>
              <a:spcAft>
                <a:spcPts val="0"/>
              </a:spcAft>
              <a:buAutoNum type="arabicPeriod"/>
            </a:pPr>
            <a:r>
              <a:rPr lang="en-US" sz="1200" b="1" i="0" u="none" strike="noStrike" dirty="0">
                <a:solidFill>
                  <a:schemeClr val="dk1"/>
                </a:solidFill>
                <a:latin typeface="Calibri"/>
                <a:ea typeface="Calibri"/>
                <a:cs typeface="Calibri"/>
                <a:sym typeface="Calibri"/>
              </a:rPr>
              <a:t>Open dumping</a:t>
            </a:r>
            <a:r>
              <a:rPr lang="en-US" sz="1200" b="0" i="0" u="none" strike="noStrike" dirty="0">
                <a:solidFill>
                  <a:schemeClr val="dk1"/>
                </a:solidFill>
                <a:latin typeface="Calibri"/>
                <a:ea typeface="Calibri"/>
                <a:cs typeface="Calibri"/>
                <a:sym typeface="Calibri"/>
              </a:rPr>
              <a:t>: the intentional and illegal dumping of waste </a:t>
            </a:r>
          </a:p>
          <a:p>
            <a:pPr marL="228600" lvl="0" indent="-228600" algn="l" rtl="0">
              <a:spcBef>
                <a:spcPts val="0"/>
              </a:spcBef>
              <a:spcAft>
                <a:spcPts val="0"/>
              </a:spcAft>
              <a:buAutoNum type="arabicPeriod"/>
            </a:pPr>
            <a:r>
              <a:rPr lang="en-US" sz="1200" b="1" i="0" u="none" strike="noStrike" dirty="0">
                <a:solidFill>
                  <a:schemeClr val="dk1"/>
                </a:solidFill>
                <a:latin typeface="Calibri"/>
                <a:ea typeface="Calibri"/>
                <a:cs typeface="Calibri"/>
                <a:sym typeface="Calibri"/>
              </a:rPr>
              <a:t>Contamination</a:t>
            </a:r>
            <a:r>
              <a:rPr lang="en-US" sz="1200" b="0" i="0" u="none" strike="noStrike" dirty="0">
                <a:solidFill>
                  <a:schemeClr val="dk1"/>
                </a:solidFill>
                <a:latin typeface="Calibri"/>
                <a:ea typeface="Calibri"/>
                <a:cs typeface="Calibri"/>
                <a:sym typeface="Calibri"/>
              </a:rPr>
              <a:t>: organic waste and other types of containments make it impossible to recycle materials that are intended to be recyclable</a:t>
            </a:r>
          </a:p>
          <a:p>
            <a:pPr marL="228600" lvl="0" indent="-228600" algn="l" rtl="0">
              <a:spcBef>
                <a:spcPts val="0"/>
              </a:spcBef>
              <a:spcAft>
                <a:spcPts val="0"/>
              </a:spcAft>
              <a:buAutoNum type="arabicPeriod"/>
            </a:pPr>
            <a:r>
              <a:rPr lang="en-US" sz="1200" b="1" i="0" u="none" strike="noStrike" dirty="0">
                <a:solidFill>
                  <a:schemeClr val="dk1"/>
                </a:solidFill>
                <a:latin typeface="Calibri"/>
                <a:ea typeface="Calibri"/>
                <a:cs typeface="Calibri"/>
                <a:sym typeface="Calibri"/>
              </a:rPr>
              <a:t>Lack of sorting and collection at the source</a:t>
            </a:r>
            <a:r>
              <a:rPr lang="en-US" sz="1200" b="0" i="0" u="none" strike="noStrike" dirty="0">
                <a:solidFill>
                  <a:schemeClr val="dk1"/>
                </a:solidFill>
                <a:latin typeface="Calibri"/>
                <a:ea typeface="Calibri"/>
                <a:cs typeface="Calibri"/>
                <a:sym typeface="Calibri"/>
              </a:rPr>
              <a:t>: by not separating waste items into the proper waste and recycle bins prevent circular items from staying in the loop</a:t>
            </a:r>
          </a:p>
          <a:p>
            <a:pPr marL="228600" lvl="0" indent="-228600" algn="l" rtl="0">
              <a:spcBef>
                <a:spcPts val="0"/>
              </a:spcBef>
              <a:spcAft>
                <a:spcPts val="0"/>
              </a:spcAft>
              <a:buAutoNum type="arabicPeriod"/>
            </a:pPr>
            <a:r>
              <a:rPr lang="en-US" sz="1200" b="1" i="0" u="none" strike="noStrike" dirty="0">
                <a:solidFill>
                  <a:schemeClr val="dk1"/>
                </a:solidFill>
                <a:latin typeface="Calibri"/>
                <a:ea typeface="Calibri"/>
                <a:cs typeface="Calibri"/>
                <a:sym typeface="Calibri"/>
              </a:rPr>
              <a:t>Being wasteful</a:t>
            </a:r>
            <a:r>
              <a:rPr lang="en-US" sz="1200" b="0" i="0" u="none" strike="noStrike" dirty="0">
                <a:solidFill>
                  <a:schemeClr val="dk1"/>
                </a:solidFill>
                <a:latin typeface="Calibri"/>
                <a:ea typeface="Calibri"/>
                <a:cs typeface="Calibri"/>
                <a:sym typeface="Calibri"/>
              </a:rPr>
              <a:t>: overusing and consuming </a:t>
            </a:r>
            <a:r>
              <a:rPr lang="en-US" sz="1200" b="0" i="0" u="none" strike="noStrike" cap="none" dirty="0">
                <a:solidFill>
                  <a:schemeClr val="dk1"/>
                </a:solidFill>
                <a:effectLst/>
                <a:latin typeface="Calibri"/>
                <a:ea typeface="Calibri"/>
                <a:cs typeface="Calibri"/>
                <a:sym typeface="Calibri"/>
              </a:rPr>
              <a:t>carelessly, extravagantly, or to no purpose</a:t>
            </a: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FontTx/>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FontTx/>
              <a:buNone/>
            </a:pPr>
            <a:r>
              <a:rPr lang="en-US" sz="1200" b="1" i="0" u="none" strike="noStrike" dirty="0">
                <a:solidFill>
                  <a:schemeClr val="dk1"/>
                </a:solidFill>
                <a:latin typeface="Calibri"/>
                <a:ea typeface="Calibri"/>
                <a:cs typeface="Calibri"/>
                <a:sym typeface="Calibri"/>
              </a:rPr>
              <a:t>Tell students:</a:t>
            </a:r>
          </a:p>
          <a:p>
            <a:pPr marL="0" lvl="0" indent="0" algn="l" rtl="0">
              <a:spcBef>
                <a:spcPts val="0"/>
              </a:spcBef>
              <a:spcAft>
                <a:spcPts val="0"/>
              </a:spcAft>
              <a:buFontTx/>
              <a:buNone/>
            </a:pPr>
            <a:r>
              <a:rPr lang="en-US" sz="1200" b="0" i="0" u="none" strike="noStrike" dirty="0">
                <a:solidFill>
                  <a:schemeClr val="dk1"/>
                </a:solidFill>
                <a:latin typeface="Calibri"/>
                <a:ea typeface="Calibri"/>
                <a:cs typeface="Calibri"/>
                <a:sym typeface="Calibri"/>
              </a:rPr>
              <a:t>The mismanagement of waste can result in waste leakage, which is when waste materials find a way into our natural environment and move along our natural systems. Sometimes those materials move all the way from land to sea making it challenging to recover. Let’s examine the flow of waste on the next slides.</a:t>
            </a:r>
          </a:p>
        </p:txBody>
      </p:sp>
      <p:sp>
        <p:nvSpPr>
          <p:cNvPr id="189" name="Google Shape;18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dirty="0"/>
          </a:p>
        </p:txBody>
      </p:sp>
    </p:spTree>
    <p:extLst>
      <p:ext uri="{BB962C8B-B14F-4D97-AF65-F5344CB8AC3E}">
        <p14:creationId xmlns:p14="http://schemas.microsoft.com/office/powerpoint/2010/main" val="3923547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 name="Google Shape;1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 name="Google Shape;3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9" name="Google Shape;3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 name="Google Shape;4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2"/>
          <p:cNvSpPr>
            <a:spLocks noGrp="1"/>
          </p:cNvSpPr>
          <p:nvPr>
            <p:ph type="pic" idx="2"/>
          </p:nvPr>
        </p:nvSpPr>
        <p:spPr>
          <a:xfrm>
            <a:off x="5183188" y="987425"/>
            <a:ext cx="6172200" cy="4873625"/>
          </a:xfrm>
          <a:prstGeom prst="rect">
            <a:avLst/>
          </a:prstGeom>
          <a:noFill/>
          <a:ln>
            <a:noFill/>
          </a:ln>
        </p:spPr>
      </p:sp>
      <p:sp>
        <p:nvSpPr>
          <p:cNvPr id="68" name="Google Shape;68;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30.pn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jpe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Text&#10;&#10;Description automatically generated with medium confidence"/>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 name="Slide Number Placeholder 1">
            <a:extLst>
              <a:ext uri="{FF2B5EF4-FFF2-40B4-BE49-F238E27FC236}">
                <a16:creationId xmlns:a16="http://schemas.microsoft.com/office/drawing/2014/main" id="{8A076EA6-EDE5-E428-5E93-AF912805C36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9" descr="A picture containing text, people&#10;&#10;Description automatically generated"/>
          <p:cNvPicPr preferRelativeResize="0"/>
          <p:nvPr/>
        </p:nvPicPr>
        <p:blipFill rotWithShape="1">
          <a:blip r:embed="rId3">
            <a:alphaModFix/>
          </a:blip>
          <a:srcRect/>
          <a:stretch/>
        </p:blipFill>
        <p:spPr>
          <a:xfrm>
            <a:off x="0" y="22004"/>
            <a:ext cx="12192000" cy="6858000"/>
          </a:xfrm>
          <a:prstGeom prst="rect">
            <a:avLst/>
          </a:prstGeom>
          <a:noFill/>
          <a:ln>
            <a:noFill/>
          </a:ln>
        </p:spPr>
      </p:pic>
      <p:sp>
        <p:nvSpPr>
          <p:cNvPr id="192" name="Google Shape;192;p9"/>
          <p:cNvSpPr/>
          <p:nvPr/>
        </p:nvSpPr>
        <p:spPr>
          <a:xfrm>
            <a:off x="1327355" y="483407"/>
            <a:ext cx="9495565"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93" name="Google Shape;193;p9"/>
          <p:cNvSpPr/>
          <p:nvPr/>
        </p:nvSpPr>
        <p:spPr>
          <a:xfrm>
            <a:off x="1327355" y="375251"/>
            <a:ext cx="9495565"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94" name="Google Shape;194;p9"/>
          <p:cNvSpPr txBox="1"/>
          <p:nvPr/>
        </p:nvSpPr>
        <p:spPr>
          <a:xfrm>
            <a:off x="1416759" y="400535"/>
            <a:ext cx="949556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lt1"/>
                </a:solidFill>
                <a:latin typeface="Calibri"/>
                <a:ea typeface="Calibri"/>
                <a:cs typeface="Calibri"/>
                <a:sym typeface="Calibri"/>
              </a:rPr>
              <a:t>Circular products can end up in linear systems</a:t>
            </a:r>
            <a:endParaRPr dirty="0"/>
          </a:p>
        </p:txBody>
      </p:sp>
      <p:pic>
        <p:nvPicPr>
          <p:cNvPr id="3" name="Picture 2" descr="Chart, sunburst chart&#10;&#10;Description automatically generated">
            <a:extLst>
              <a:ext uri="{FF2B5EF4-FFF2-40B4-BE49-F238E27FC236}">
                <a16:creationId xmlns:a16="http://schemas.microsoft.com/office/drawing/2014/main" id="{512C6D30-FC36-7F47-9F1D-4CDBDECFBEE2}"/>
              </a:ext>
            </a:extLst>
          </p:cNvPr>
          <p:cNvPicPr>
            <a:picLocks noChangeAspect="1"/>
          </p:cNvPicPr>
          <p:nvPr/>
        </p:nvPicPr>
        <p:blipFill rotWithShape="1">
          <a:blip r:embed="rId4"/>
          <a:srcRect r="25" b="11"/>
          <a:stretch/>
        </p:blipFill>
        <p:spPr>
          <a:xfrm>
            <a:off x="0" y="1326883"/>
            <a:ext cx="4742452" cy="4583115"/>
          </a:xfrm>
          <a:prstGeom prst="rect">
            <a:avLst/>
          </a:prstGeom>
        </p:spPr>
      </p:pic>
      <p:sp>
        <p:nvSpPr>
          <p:cNvPr id="4" name="Right Arrow 3">
            <a:extLst>
              <a:ext uri="{FF2B5EF4-FFF2-40B4-BE49-F238E27FC236}">
                <a16:creationId xmlns:a16="http://schemas.microsoft.com/office/drawing/2014/main" id="{600CB847-E86F-6347-B431-61D99C8F5ACE}"/>
              </a:ext>
            </a:extLst>
          </p:cNvPr>
          <p:cNvSpPr/>
          <p:nvPr/>
        </p:nvSpPr>
        <p:spPr>
          <a:xfrm>
            <a:off x="5355769" y="3429000"/>
            <a:ext cx="2239347" cy="508518"/>
          </a:xfrm>
          <a:prstGeom prst="rightArrow">
            <a:avLst/>
          </a:prstGeom>
          <a:solidFill>
            <a:schemeClr val="tx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7" name="TextBox 16">
            <a:extLst>
              <a:ext uri="{FF2B5EF4-FFF2-40B4-BE49-F238E27FC236}">
                <a16:creationId xmlns:a16="http://schemas.microsoft.com/office/drawing/2014/main" id="{18B6D59A-AD2E-EF44-97D5-78ADE01DC813}"/>
              </a:ext>
            </a:extLst>
          </p:cNvPr>
          <p:cNvSpPr txBox="1"/>
          <p:nvPr/>
        </p:nvSpPr>
        <p:spPr>
          <a:xfrm>
            <a:off x="5355769" y="2620007"/>
            <a:ext cx="2052320" cy="830997"/>
          </a:xfrm>
          <a:prstGeom prst="rect">
            <a:avLst/>
          </a:prstGeom>
          <a:noFill/>
        </p:spPr>
        <p:txBody>
          <a:bodyPr wrap="square" rtlCol="0">
            <a:spAutoFit/>
          </a:bodyPr>
          <a:lstStyle/>
          <a:p>
            <a:pPr algn="ctr"/>
            <a:r>
              <a:rPr lang="en-US" sz="2400" b="1" dirty="0">
                <a:latin typeface="Calibri" panose="020F0502020204030204" pitchFamily="34" charset="0"/>
                <a:cs typeface="Calibri" panose="020F0502020204030204" pitchFamily="34" charset="0"/>
              </a:rPr>
              <a:t>Mismanaged </a:t>
            </a:r>
          </a:p>
          <a:p>
            <a:pPr algn="ctr"/>
            <a:r>
              <a:rPr lang="en-US" sz="2400" b="1" dirty="0">
                <a:latin typeface="Calibri" panose="020F0502020204030204" pitchFamily="34" charset="0"/>
                <a:cs typeface="Calibri" panose="020F0502020204030204" pitchFamily="34" charset="0"/>
              </a:rPr>
              <a:t>Waste</a:t>
            </a:r>
          </a:p>
        </p:txBody>
      </p:sp>
      <p:sp>
        <p:nvSpPr>
          <p:cNvPr id="20" name="TextBox 19">
            <a:extLst>
              <a:ext uri="{FF2B5EF4-FFF2-40B4-BE49-F238E27FC236}">
                <a16:creationId xmlns:a16="http://schemas.microsoft.com/office/drawing/2014/main" id="{579BC58B-A734-354A-AD79-27095195F905}"/>
              </a:ext>
            </a:extLst>
          </p:cNvPr>
          <p:cNvSpPr txBox="1"/>
          <p:nvPr/>
        </p:nvSpPr>
        <p:spPr>
          <a:xfrm>
            <a:off x="8302507" y="5404495"/>
            <a:ext cx="1198880" cy="461665"/>
          </a:xfrm>
          <a:prstGeom prst="rect">
            <a:avLst/>
          </a:prstGeom>
          <a:noFill/>
        </p:spPr>
        <p:txBody>
          <a:bodyPr wrap="square" rtlCol="0">
            <a:spAutoFit/>
          </a:bodyPr>
          <a:lstStyle/>
          <a:p>
            <a:pPr algn="ctr"/>
            <a:r>
              <a:rPr lang="en-US" sz="2400" b="1" dirty="0">
                <a:latin typeface="Calibri" panose="020F0502020204030204" pitchFamily="34" charset="0"/>
                <a:cs typeface="Calibri" panose="020F0502020204030204" pitchFamily="34" charset="0"/>
              </a:rPr>
              <a:t>Nature</a:t>
            </a:r>
          </a:p>
        </p:txBody>
      </p:sp>
      <p:pic>
        <p:nvPicPr>
          <p:cNvPr id="8" name="Picture 7" descr="Logo, icon&#10;&#10;Description automatically generated">
            <a:extLst>
              <a:ext uri="{FF2B5EF4-FFF2-40B4-BE49-F238E27FC236}">
                <a16:creationId xmlns:a16="http://schemas.microsoft.com/office/drawing/2014/main" id="{DE053019-1E1B-B04C-8529-F82D0B12DF06}"/>
              </a:ext>
            </a:extLst>
          </p:cNvPr>
          <p:cNvPicPr>
            <a:picLocks noChangeAspect="1"/>
          </p:cNvPicPr>
          <p:nvPr/>
        </p:nvPicPr>
        <p:blipFill>
          <a:blip r:embed="rId5"/>
          <a:stretch>
            <a:fillRect/>
          </a:stretch>
        </p:blipFill>
        <p:spPr>
          <a:xfrm>
            <a:off x="10150060" y="4021918"/>
            <a:ext cx="1401238" cy="1401238"/>
          </a:xfrm>
          <a:prstGeom prst="rect">
            <a:avLst/>
          </a:prstGeom>
        </p:spPr>
      </p:pic>
      <p:sp>
        <p:nvSpPr>
          <p:cNvPr id="24" name="TextBox 23">
            <a:extLst>
              <a:ext uri="{FF2B5EF4-FFF2-40B4-BE49-F238E27FC236}">
                <a16:creationId xmlns:a16="http://schemas.microsoft.com/office/drawing/2014/main" id="{EE4A1C70-082C-C940-AB88-849488FC14A0}"/>
              </a:ext>
            </a:extLst>
          </p:cNvPr>
          <p:cNvSpPr txBox="1"/>
          <p:nvPr/>
        </p:nvSpPr>
        <p:spPr>
          <a:xfrm>
            <a:off x="9975130" y="5404494"/>
            <a:ext cx="1770224" cy="461665"/>
          </a:xfrm>
          <a:prstGeom prst="rect">
            <a:avLst/>
          </a:prstGeom>
          <a:noFill/>
        </p:spPr>
        <p:txBody>
          <a:bodyPr wrap="square" rtlCol="0">
            <a:spAutoFit/>
          </a:bodyPr>
          <a:lstStyle/>
          <a:p>
            <a:pPr algn="ctr"/>
            <a:r>
              <a:rPr lang="en-US" sz="2400" b="1" dirty="0">
                <a:latin typeface="Calibri" panose="020F0502020204030204" pitchFamily="34" charset="0"/>
                <a:cs typeface="Calibri" panose="020F0502020204030204" pitchFamily="34" charset="0"/>
              </a:rPr>
              <a:t>Incinerator</a:t>
            </a:r>
          </a:p>
        </p:txBody>
      </p:sp>
      <p:pic>
        <p:nvPicPr>
          <p:cNvPr id="10" name="Picture 9" descr="Icon&#10;&#10;Description automatically generated">
            <a:extLst>
              <a:ext uri="{FF2B5EF4-FFF2-40B4-BE49-F238E27FC236}">
                <a16:creationId xmlns:a16="http://schemas.microsoft.com/office/drawing/2014/main" id="{31E38AFC-B92D-8D46-A379-897FD19611B0}"/>
              </a:ext>
            </a:extLst>
          </p:cNvPr>
          <p:cNvPicPr>
            <a:picLocks noChangeAspect="1"/>
          </p:cNvPicPr>
          <p:nvPr/>
        </p:nvPicPr>
        <p:blipFill>
          <a:blip r:embed="rId6"/>
          <a:stretch>
            <a:fillRect/>
          </a:stretch>
        </p:blipFill>
        <p:spPr>
          <a:xfrm>
            <a:off x="8174793" y="3952569"/>
            <a:ext cx="1401238" cy="1401238"/>
          </a:xfrm>
          <a:prstGeom prst="rect">
            <a:avLst/>
          </a:prstGeom>
        </p:spPr>
      </p:pic>
      <p:pic>
        <p:nvPicPr>
          <p:cNvPr id="12" name="Picture 11" descr="A picture containing text, headdress, helmet&#10;&#10;Description automatically generated">
            <a:extLst>
              <a:ext uri="{FF2B5EF4-FFF2-40B4-BE49-F238E27FC236}">
                <a16:creationId xmlns:a16="http://schemas.microsoft.com/office/drawing/2014/main" id="{0C6AE767-6503-7147-A30A-D6B67260BCE2}"/>
              </a:ext>
            </a:extLst>
          </p:cNvPr>
          <p:cNvPicPr>
            <a:picLocks noChangeAspect="1"/>
          </p:cNvPicPr>
          <p:nvPr/>
        </p:nvPicPr>
        <p:blipFill>
          <a:blip r:embed="rId7"/>
          <a:stretch>
            <a:fillRect/>
          </a:stretch>
        </p:blipFill>
        <p:spPr>
          <a:xfrm>
            <a:off x="9024471" y="1380872"/>
            <a:ext cx="1788886" cy="1788886"/>
          </a:xfrm>
          <a:prstGeom prst="rect">
            <a:avLst/>
          </a:prstGeom>
        </p:spPr>
      </p:pic>
      <p:sp>
        <p:nvSpPr>
          <p:cNvPr id="28" name="TextBox 27">
            <a:extLst>
              <a:ext uri="{FF2B5EF4-FFF2-40B4-BE49-F238E27FC236}">
                <a16:creationId xmlns:a16="http://schemas.microsoft.com/office/drawing/2014/main" id="{6EC4DD42-7C0A-8843-8D6B-762F10F0D3D0}"/>
              </a:ext>
            </a:extLst>
          </p:cNvPr>
          <p:cNvSpPr txBox="1"/>
          <p:nvPr/>
        </p:nvSpPr>
        <p:spPr>
          <a:xfrm>
            <a:off x="9099116" y="3020864"/>
            <a:ext cx="1770224" cy="461665"/>
          </a:xfrm>
          <a:prstGeom prst="rect">
            <a:avLst/>
          </a:prstGeom>
          <a:noFill/>
        </p:spPr>
        <p:txBody>
          <a:bodyPr wrap="square" rtlCol="0">
            <a:spAutoFit/>
          </a:bodyPr>
          <a:lstStyle/>
          <a:p>
            <a:pPr algn="ctr"/>
            <a:r>
              <a:rPr lang="en-US" sz="2400" b="1" dirty="0">
                <a:latin typeface="Calibri" panose="020F0502020204030204" pitchFamily="34" charset="0"/>
                <a:cs typeface="Calibri" panose="020F0502020204030204" pitchFamily="34" charset="0"/>
              </a:rPr>
              <a:t>Landfill</a:t>
            </a:r>
          </a:p>
        </p:txBody>
      </p:sp>
      <p:sp>
        <p:nvSpPr>
          <p:cNvPr id="2" name="Slide Number Placeholder 1">
            <a:extLst>
              <a:ext uri="{FF2B5EF4-FFF2-40B4-BE49-F238E27FC236}">
                <a16:creationId xmlns:a16="http://schemas.microsoft.com/office/drawing/2014/main" id="{4D0DE340-FE99-6928-64CE-73E876942FC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dirty="0"/>
          </a:p>
        </p:txBody>
      </p:sp>
    </p:spTree>
    <p:extLst>
      <p:ext uri="{BB962C8B-B14F-4D97-AF65-F5344CB8AC3E}">
        <p14:creationId xmlns:p14="http://schemas.microsoft.com/office/powerpoint/2010/main" val="886626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7" descr="A picture containing text, wall&#10;&#10;Description automatically generated"/>
          <p:cNvPicPr preferRelativeResize="0"/>
          <p:nvPr/>
        </p:nvPicPr>
        <p:blipFill rotWithShape="1">
          <a:blip r:embed="rId3">
            <a:alphaModFix/>
          </a:blip>
          <a:srcRect/>
          <a:stretch/>
        </p:blipFill>
        <p:spPr>
          <a:xfrm>
            <a:off x="0" y="0"/>
            <a:ext cx="12192000" cy="6858000"/>
          </a:xfrm>
          <a:prstGeom prst="rect">
            <a:avLst/>
          </a:prstGeom>
          <a:solidFill>
            <a:srgbClr val="3AC69D"/>
          </a:solidFill>
          <a:ln>
            <a:noFill/>
          </a:ln>
        </p:spPr>
      </p:pic>
      <p:pic>
        <p:nvPicPr>
          <p:cNvPr id="233" name="Google Shape;233;p7" descr="A picture containing text, basketball, sport&#10;&#10;Description automatically generated"/>
          <p:cNvPicPr preferRelativeResize="0"/>
          <p:nvPr/>
        </p:nvPicPr>
        <p:blipFill rotWithShape="1">
          <a:blip r:embed="rId4">
            <a:alphaModFix/>
          </a:blip>
          <a:srcRect/>
          <a:stretch/>
        </p:blipFill>
        <p:spPr>
          <a:xfrm>
            <a:off x="1136463" y="-79829"/>
            <a:ext cx="9919074" cy="7017657"/>
          </a:xfrm>
          <a:prstGeom prst="rect">
            <a:avLst/>
          </a:prstGeom>
          <a:noFill/>
          <a:ln>
            <a:noFill/>
          </a:ln>
        </p:spPr>
      </p:pic>
      <p:sp>
        <p:nvSpPr>
          <p:cNvPr id="234" name="Google Shape;234;p7"/>
          <p:cNvSpPr txBox="1"/>
          <p:nvPr/>
        </p:nvSpPr>
        <p:spPr>
          <a:xfrm>
            <a:off x="988800" y="1297425"/>
            <a:ext cx="10516200" cy="3324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000" b="1" dirty="0">
                <a:solidFill>
                  <a:schemeClr val="lt1"/>
                </a:solidFill>
                <a:latin typeface="Calibri"/>
                <a:ea typeface="Calibri"/>
                <a:cs typeface="Calibri"/>
                <a:sym typeface="Calibri"/>
              </a:rPr>
              <a:t>Where does your </a:t>
            </a:r>
            <a:endParaRPr sz="7000" b="1" dirty="0">
              <a:solidFill>
                <a:schemeClr val="lt1"/>
              </a:solidFill>
              <a:latin typeface="Calibri"/>
              <a:ea typeface="Calibri"/>
              <a:cs typeface="Calibri"/>
              <a:sym typeface="Calibri"/>
            </a:endParaRPr>
          </a:p>
          <a:p>
            <a:pPr marL="0" marR="0" lvl="0" indent="0" algn="ctr" rtl="0">
              <a:spcBef>
                <a:spcPts val="0"/>
              </a:spcBef>
              <a:spcAft>
                <a:spcPts val="0"/>
              </a:spcAft>
              <a:buNone/>
            </a:pPr>
            <a:r>
              <a:rPr lang="en-US" sz="7000" b="1" dirty="0">
                <a:solidFill>
                  <a:schemeClr val="lt1"/>
                </a:solidFill>
                <a:latin typeface="Calibri"/>
                <a:ea typeface="Calibri"/>
                <a:cs typeface="Calibri"/>
                <a:sym typeface="Calibri"/>
              </a:rPr>
              <a:t>waste go if you </a:t>
            </a:r>
            <a:endParaRPr sz="7000" b="1" dirty="0">
              <a:solidFill>
                <a:schemeClr val="lt1"/>
              </a:solidFill>
              <a:latin typeface="Calibri"/>
              <a:ea typeface="Calibri"/>
              <a:cs typeface="Calibri"/>
              <a:sym typeface="Calibri"/>
            </a:endParaRPr>
          </a:p>
          <a:p>
            <a:pPr marL="0" marR="0" lvl="0" indent="0" algn="ctr" rtl="0">
              <a:spcBef>
                <a:spcPts val="0"/>
              </a:spcBef>
              <a:spcAft>
                <a:spcPts val="0"/>
              </a:spcAft>
              <a:buNone/>
            </a:pPr>
            <a:r>
              <a:rPr lang="en-US" sz="7000" b="1" dirty="0">
                <a:solidFill>
                  <a:schemeClr val="lt1"/>
                </a:solidFill>
                <a:latin typeface="Calibri"/>
                <a:ea typeface="Calibri"/>
                <a:cs typeface="Calibri"/>
                <a:sym typeface="Calibri"/>
              </a:rPr>
              <a:t>do not recycle?</a:t>
            </a:r>
            <a:endParaRPr sz="1200" dirty="0"/>
          </a:p>
        </p:txBody>
      </p:sp>
      <p:sp>
        <p:nvSpPr>
          <p:cNvPr id="2" name="Slide Number Placeholder 1">
            <a:extLst>
              <a:ext uri="{FF2B5EF4-FFF2-40B4-BE49-F238E27FC236}">
                <a16:creationId xmlns:a16="http://schemas.microsoft.com/office/drawing/2014/main" id="{018B771F-2072-FD4E-B63C-A003EDD5F71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8"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40" name="Google Shape;240;p8"/>
          <p:cNvSpPr/>
          <p:nvPr/>
        </p:nvSpPr>
        <p:spPr>
          <a:xfrm>
            <a:off x="4974184" y="2117894"/>
            <a:ext cx="6728456" cy="752726"/>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41" name="Google Shape;241;p8"/>
          <p:cNvPicPr preferRelativeResize="0"/>
          <p:nvPr/>
        </p:nvPicPr>
        <p:blipFill rotWithShape="1">
          <a:blip r:embed="rId4">
            <a:alphaModFix/>
          </a:blip>
          <a:srcRect r="22" b="-29"/>
          <a:stretch/>
        </p:blipFill>
        <p:spPr>
          <a:xfrm>
            <a:off x="1095853" y="718191"/>
            <a:ext cx="9291874" cy="923940"/>
          </a:xfrm>
          <a:prstGeom prst="rect">
            <a:avLst/>
          </a:prstGeom>
          <a:noFill/>
          <a:ln>
            <a:noFill/>
          </a:ln>
        </p:spPr>
      </p:pic>
      <p:sp>
        <p:nvSpPr>
          <p:cNvPr id="242" name="Google Shape;242;p8"/>
          <p:cNvSpPr txBox="1"/>
          <p:nvPr/>
        </p:nvSpPr>
        <p:spPr>
          <a:xfrm>
            <a:off x="548477" y="168433"/>
            <a:ext cx="1109504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rgbClr val="262626"/>
                </a:solidFill>
                <a:latin typeface="Calibri"/>
                <a:ea typeface="Calibri"/>
                <a:cs typeface="Calibri"/>
                <a:sym typeface="Calibri"/>
              </a:rPr>
              <a:t>Where does our waste go?</a:t>
            </a:r>
            <a:endParaRPr dirty="0"/>
          </a:p>
        </p:txBody>
      </p:sp>
      <p:pic>
        <p:nvPicPr>
          <p:cNvPr id="243" name="Google Shape;243;p8" descr="A picture containing sky, outdoor, grass, hill&#10;&#10;Description automatically generated"/>
          <p:cNvPicPr preferRelativeResize="0"/>
          <p:nvPr/>
        </p:nvPicPr>
        <p:blipFill rotWithShape="1">
          <a:blip r:embed="rId5">
            <a:alphaModFix/>
          </a:blip>
          <a:srcRect r="21" b="-13"/>
          <a:stretch/>
        </p:blipFill>
        <p:spPr>
          <a:xfrm>
            <a:off x="411512" y="1852843"/>
            <a:ext cx="4185300" cy="3495359"/>
          </a:xfrm>
          <a:prstGeom prst="rect">
            <a:avLst/>
          </a:prstGeom>
          <a:noFill/>
          <a:ln>
            <a:noFill/>
          </a:ln>
        </p:spPr>
      </p:pic>
      <p:sp>
        <p:nvSpPr>
          <p:cNvPr id="244" name="Google Shape;244;p8"/>
          <p:cNvSpPr/>
          <p:nvPr/>
        </p:nvSpPr>
        <p:spPr>
          <a:xfrm>
            <a:off x="5162870" y="2206806"/>
            <a:ext cx="6539770" cy="57490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800" b="1" i="0" u="none" strike="noStrike" cap="none" dirty="0">
                <a:solidFill>
                  <a:schemeClr val="lt1"/>
                </a:solidFill>
                <a:latin typeface="Calibri"/>
                <a:ea typeface="Calibri"/>
                <a:cs typeface="Calibri"/>
                <a:sym typeface="Calibri"/>
              </a:rPr>
              <a:t>Most of our garbage goes to local landfills</a:t>
            </a:r>
            <a:endParaRPr sz="2800" b="0" i="0" u="none" strike="noStrike" cap="none" dirty="0">
              <a:solidFill>
                <a:schemeClr val="lt1"/>
              </a:solidFill>
              <a:latin typeface="Calibri"/>
              <a:ea typeface="Calibri"/>
              <a:cs typeface="Calibri"/>
              <a:sym typeface="Calibri"/>
            </a:endParaRPr>
          </a:p>
        </p:txBody>
      </p:sp>
      <p:sp>
        <p:nvSpPr>
          <p:cNvPr id="245" name="Google Shape;245;p8"/>
          <p:cNvSpPr/>
          <p:nvPr/>
        </p:nvSpPr>
        <p:spPr>
          <a:xfrm>
            <a:off x="4974184" y="3118472"/>
            <a:ext cx="6917142" cy="193895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20000"/>
              </a:lnSpc>
              <a:spcBef>
                <a:spcPts val="0"/>
              </a:spcBef>
              <a:spcAft>
                <a:spcPts val="0"/>
              </a:spcAft>
              <a:buClr>
                <a:srgbClr val="3AC69D"/>
              </a:buClr>
              <a:buSzPts val="3000"/>
              <a:buFont typeface="Arial"/>
              <a:buChar char="•"/>
            </a:pPr>
            <a:r>
              <a:rPr lang="en-US" sz="2000" b="0" i="0" u="none" strike="noStrike" cap="none" dirty="0">
                <a:solidFill>
                  <a:srgbClr val="262626"/>
                </a:solidFill>
                <a:latin typeface="Calibri"/>
                <a:ea typeface="Calibri"/>
                <a:cs typeface="Calibri"/>
                <a:sym typeface="Calibri"/>
              </a:rPr>
              <a:t>Landfills hold layers of different kinds of waste, but some of this waste does not belong here and will take hundreds of years to disappear.</a:t>
            </a:r>
            <a:endParaRPr dirty="0"/>
          </a:p>
          <a:p>
            <a:pPr marL="285750" marR="0" lvl="0" indent="-285750" algn="l" rtl="0">
              <a:lnSpc>
                <a:spcPct val="120000"/>
              </a:lnSpc>
              <a:spcBef>
                <a:spcPts val="0"/>
              </a:spcBef>
              <a:spcAft>
                <a:spcPts val="0"/>
              </a:spcAft>
              <a:buClr>
                <a:srgbClr val="3AC69D"/>
              </a:buClr>
              <a:buSzPts val="3000"/>
              <a:buFont typeface="Arial"/>
              <a:buChar char="•"/>
            </a:pPr>
            <a:r>
              <a:rPr lang="en-US" sz="2000" b="0" i="0" u="none" strike="noStrike" cap="none" dirty="0">
                <a:solidFill>
                  <a:srgbClr val="262626"/>
                </a:solidFill>
                <a:latin typeface="Calibri"/>
                <a:ea typeface="Calibri"/>
                <a:cs typeface="Calibri"/>
                <a:sym typeface="Calibri"/>
              </a:rPr>
              <a:t>Landfills bring hazards such as </a:t>
            </a:r>
            <a:r>
              <a:rPr lang="en-US" sz="2000" b="1" i="0" u="none" strike="noStrike" cap="none" dirty="0">
                <a:solidFill>
                  <a:srgbClr val="262626"/>
                </a:solidFill>
                <a:latin typeface="Calibri"/>
                <a:ea typeface="Calibri"/>
                <a:cs typeface="Calibri"/>
                <a:sym typeface="Calibri"/>
              </a:rPr>
              <a:t>odor, smoke, noise, bugs, and water supply contamination.</a:t>
            </a:r>
            <a:endParaRPr dirty="0"/>
          </a:p>
        </p:txBody>
      </p:sp>
      <p:sp>
        <p:nvSpPr>
          <p:cNvPr id="2" name="Slide Number Placeholder 1">
            <a:extLst>
              <a:ext uri="{FF2B5EF4-FFF2-40B4-BE49-F238E27FC236}">
                <a16:creationId xmlns:a16="http://schemas.microsoft.com/office/drawing/2014/main" id="{B22F75AD-0F04-0746-9D91-464974137B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0" y="0"/>
            <a:ext cx="12192000" cy="6858000"/>
          </a:xfrm>
          <a:prstGeom prst="rect">
            <a:avLst/>
          </a:prstGeom>
        </p:spPr>
      </p:pic>
      <p:pic>
        <p:nvPicPr>
          <p:cNvPr id="36" name="Picture 35" descr="Background pattern&#10;&#10;Description automatically generated with medium confidence">
            <a:extLst>
              <a:ext uri="{FF2B5EF4-FFF2-40B4-BE49-F238E27FC236}">
                <a16:creationId xmlns:a16="http://schemas.microsoft.com/office/drawing/2014/main" id="{6A108558-8A64-D24B-B3CB-57472F9F5540}"/>
              </a:ext>
            </a:extLst>
          </p:cNvPr>
          <p:cNvPicPr>
            <a:picLocks noChangeAspect="1"/>
          </p:cNvPicPr>
          <p:nvPr/>
        </p:nvPicPr>
        <p:blipFill>
          <a:blip r:embed="rId4"/>
          <a:stretch>
            <a:fillRect/>
          </a:stretch>
        </p:blipFill>
        <p:spPr>
          <a:xfrm>
            <a:off x="4303247" y="1895062"/>
            <a:ext cx="7678402" cy="4066094"/>
          </a:xfrm>
          <a:prstGeom prst="rect">
            <a:avLst/>
          </a:prstGeom>
        </p:spPr>
      </p:pic>
      <p:sp>
        <p:nvSpPr>
          <p:cNvPr id="31" name="TextBox 30">
            <a:extLst>
              <a:ext uri="{FF2B5EF4-FFF2-40B4-BE49-F238E27FC236}">
                <a16:creationId xmlns:a16="http://schemas.microsoft.com/office/drawing/2014/main" id="{36ABB6CF-9771-3240-92F2-FE98553AC34F}"/>
              </a:ext>
            </a:extLst>
          </p:cNvPr>
          <p:cNvSpPr txBox="1"/>
          <p:nvPr/>
        </p:nvSpPr>
        <p:spPr>
          <a:xfrm>
            <a:off x="8173903" y="2738006"/>
            <a:ext cx="4018097" cy="1384995"/>
          </a:xfrm>
          <a:prstGeom prst="rect">
            <a:avLst/>
          </a:prstGeom>
          <a:noFill/>
        </p:spPr>
        <p:txBody>
          <a:bodyPr wrap="square" rtlCol="0">
            <a:spAutoFit/>
          </a:bodyPr>
          <a:lstStyle/>
          <a:p>
            <a:pPr algn="ctr"/>
            <a:r>
              <a:rPr lang="en-US" sz="2800" b="1" dirty="0">
                <a:solidFill>
                  <a:schemeClr val="bg1"/>
                </a:solidFill>
                <a:latin typeface="Calibri" panose="020F0502020204030204" pitchFamily="34" charset="0"/>
                <a:ea typeface="SimSun" panose="02010600030101010101" pitchFamily="2" charset="-122"/>
                <a:cs typeface="Calibri" panose="020F0502020204030204" pitchFamily="34" charset="0"/>
              </a:rPr>
              <a:t>Most waste in </a:t>
            </a:r>
          </a:p>
          <a:p>
            <a:pPr algn="ctr"/>
            <a:r>
              <a:rPr lang="en-US" sz="2800" b="1" dirty="0">
                <a:solidFill>
                  <a:schemeClr val="bg1"/>
                </a:solidFill>
                <a:latin typeface="Calibri" panose="020F0502020204030204" pitchFamily="34" charset="0"/>
                <a:ea typeface="SimSun" panose="02010600030101010101" pitchFamily="2" charset="-122"/>
                <a:cs typeface="Calibri" panose="020F0502020204030204" pitchFamily="34" charset="0"/>
              </a:rPr>
              <a:t>the ocean comes </a:t>
            </a:r>
          </a:p>
          <a:p>
            <a:pPr algn="ctr"/>
            <a:r>
              <a:rPr lang="en-US" sz="2800" b="1" dirty="0">
                <a:solidFill>
                  <a:schemeClr val="bg1"/>
                </a:solidFill>
                <a:latin typeface="Calibri" panose="020F0502020204030204" pitchFamily="34" charset="0"/>
                <a:ea typeface="SimSun" panose="02010600030101010101" pitchFamily="2" charset="-122"/>
                <a:cs typeface="Calibri" panose="020F0502020204030204" pitchFamily="34" charset="0"/>
              </a:rPr>
              <a:t>from humans on land.</a:t>
            </a:r>
          </a:p>
        </p:txBody>
      </p:sp>
      <p:pic>
        <p:nvPicPr>
          <p:cNvPr id="38" name="Picture 37" descr="A silhouette of a city&#10;&#10;Description automatically generated with low confidence">
            <a:extLst>
              <a:ext uri="{FF2B5EF4-FFF2-40B4-BE49-F238E27FC236}">
                <a16:creationId xmlns:a16="http://schemas.microsoft.com/office/drawing/2014/main" id="{1F60AF62-99EA-DE4E-9EFA-AF4CF043A94A}"/>
              </a:ext>
            </a:extLst>
          </p:cNvPr>
          <p:cNvPicPr>
            <a:picLocks noChangeAspect="1"/>
          </p:cNvPicPr>
          <p:nvPr/>
        </p:nvPicPr>
        <p:blipFill rotWithShape="1">
          <a:blip r:embed="rId5"/>
          <a:srcRect r="27" b="98"/>
          <a:stretch/>
        </p:blipFill>
        <p:spPr>
          <a:xfrm>
            <a:off x="150967" y="1325107"/>
            <a:ext cx="3923343" cy="2291188"/>
          </a:xfrm>
          <a:prstGeom prst="rect">
            <a:avLst/>
          </a:prstGeom>
        </p:spPr>
      </p:pic>
      <p:sp>
        <p:nvSpPr>
          <p:cNvPr id="39" name="Bent-Up Arrow 38">
            <a:extLst>
              <a:ext uri="{FF2B5EF4-FFF2-40B4-BE49-F238E27FC236}">
                <a16:creationId xmlns:a16="http://schemas.microsoft.com/office/drawing/2014/main" id="{9655DF98-E703-5342-A91E-155AE514B943}"/>
              </a:ext>
            </a:extLst>
          </p:cNvPr>
          <p:cNvSpPr/>
          <p:nvPr/>
        </p:nvSpPr>
        <p:spPr>
          <a:xfrm rot="5400000">
            <a:off x="3173955" y="3063623"/>
            <a:ext cx="506704" cy="1612054"/>
          </a:xfrm>
          <a:prstGeom prst="bentUpArrow">
            <a:avLst>
              <a:gd name="adj1" fmla="val 25000"/>
              <a:gd name="adj2" fmla="val 23640"/>
              <a:gd name="adj3" fmla="val 25000"/>
            </a:avLst>
          </a:prstGeom>
          <a:solidFill>
            <a:srgbClr val="29C7F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 name="Slide Number Placeholder 1">
            <a:extLst>
              <a:ext uri="{FF2B5EF4-FFF2-40B4-BE49-F238E27FC236}">
                <a16:creationId xmlns:a16="http://schemas.microsoft.com/office/drawing/2014/main" id="{4E69ACB9-BB9E-7B48-AA91-778C547C68C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
        <p:nvSpPr>
          <p:cNvPr id="16" name="Right Arrow 15">
            <a:extLst>
              <a:ext uri="{FF2B5EF4-FFF2-40B4-BE49-F238E27FC236}">
                <a16:creationId xmlns:a16="http://schemas.microsoft.com/office/drawing/2014/main" id="{521B7036-2D31-F527-7CBE-E57726B445E6}"/>
              </a:ext>
            </a:extLst>
          </p:cNvPr>
          <p:cNvSpPr/>
          <p:nvPr/>
        </p:nvSpPr>
        <p:spPr>
          <a:xfrm rot="3373779">
            <a:off x="5007757" y="3647439"/>
            <a:ext cx="637784" cy="401558"/>
          </a:xfrm>
          <a:prstGeom prst="rightArrow">
            <a:avLst/>
          </a:prstGeom>
          <a:solidFill>
            <a:srgbClr val="29C7F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a:extLst>
              <a:ext uri="{FF2B5EF4-FFF2-40B4-BE49-F238E27FC236}">
                <a16:creationId xmlns:a16="http://schemas.microsoft.com/office/drawing/2014/main" id="{43F8F358-70A2-A8E9-DD6B-35E868D01060}"/>
              </a:ext>
            </a:extLst>
          </p:cNvPr>
          <p:cNvSpPr/>
          <p:nvPr/>
        </p:nvSpPr>
        <p:spPr>
          <a:xfrm rot="21255288">
            <a:off x="6810249" y="4421677"/>
            <a:ext cx="692869" cy="393399"/>
          </a:xfrm>
          <a:prstGeom prst="rightArrow">
            <a:avLst/>
          </a:prstGeom>
          <a:solidFill>
            <a:srgbClr val="29C7F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a:extLst>
              <a:ext uri="{FF2B5EF4-FFF2-40B4-BE49-F238E27FC236}">
                <a16:creationId xmlns:a16="http://schemas.microsoft.com/office/drawing/2014/main" id="{8433578E-32AE-018F-BD97-FADEB429B29B}"/>
              </a:ext>
            </a:extLst>
          </p:cNvPr>
          <p:cNvSpPr/>
          <p:nvPr/>
        </p:nvSpPr>
        <p:spPr>
          <a:xfrm rot="20006906">
            <a:off x="6371625" y="3730253"/>
            <a:ext cx="607639" cy="414350"/>
          </a:xfrm>
          <a:prstGeom prst="rightArrow">
            <a:avLst/>
          </a:prstGeom>
          <a:solidFill>
            <a:srgbClr val="29C7F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a:extLst>
              <a:ext uri="{FF2B5EF4-FFF2-40B4-BE49-F238E27FC236}">
                <a16:creationId xmlns:a16="http://schemas.microsoft.com/office/drawing/2014/main" id="{DE90206C-1563-0994-89BD-BAF9828506D2}"/>
              </a:ext>
            </a:extLst>
          </p:cNvPr>
          <p:cNvSpPr/>
          <p:nvPr/>
        </p:nvSpPr>
        <p:spPr>
          <a:xfrm>
            <a:off x="4418313" y="4136946"/>
            <a:ext cx="688326" cy="391384"/>
          </a:xfrm>
          <a:prstGeom prst="rightArrow">
            <a:avLst/>
          </a:prstGeom>
          <a:solidFill>
            <a:srgbClr val="29C7F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3F355F62-5957-174A-D18C-7CFA6BC1EE93}"/>
              </a:ext>
            </a:extLst>
          </p:cNvPr>
          <p:cNvGrpSpPr/>
          <p:nvPr/>
        </p:nvGrpSpPr>
        <p:grpSpPr>
          <a:xfrm>
            <a:off x="548477" y="168433"/>
            <a:ext cx="11095045" cy="1473698"/>
            <a:chOff x="548477" y="168433"/>
            <a:chExt cx="11095045" cy="1473698"/>
          </a:xfrm>
        </p:grpSpPr>
        <p:pic>
          <p:nvPicPr>
            <p:cNvPr id="15" name="Google Shape;251;p9">
              <a:extLst>
                <a:ext uri="{FF2B5EF4-FFF2-40B4-BE49-F238E27FC236}">
                  <a16:creationId xmlns:a16="http://schemas.microsoft.com/office/drawing/2014/main" id="{95EF0517-6A83-A328-16E7-329F228FC960}"/>
                </a:ext>
              </a:extLst>
            </p:cNvPr>
            <p:cNvPicPr preferRelativeResize="0"/>
            <p:nvPr/>
          </p:nvPicPr>
          <p:blipFill rotWithShape="1">
            <a:blip r:embed="rId6">
              <a:alphaModFix/>
            </a:blip>
            <a:srcRect r="22" b="-29"/>
            <a:stretch/>
          </p:blipFill>
          <p:spPr>
            <a:xfrm>
              <a:off x="1255510" y="718191"/>
              <a:ext cx="9291874" cy="923940"/>
            </a:xfrm>
            <a:prstGeom prst="rect">
              <a:avLst/>
            </a:prstGeom>
            <a:noFill/>
            <a:ln>
              <a:noFill/>
            </a:ln>
          </p:spPr>
        </p:pic>
        <p:sp>
          <p:nvSpPr>
            <p:cNvPr id="17" name="Google Shape;252;p9">
              <a:extLst>
                <a:ext uri="{FF2B5EF4-FFF2-40B4-BE49-F238E27FC236}">
                  <a16:creationId xmlns:a16="http://schemas.microsoft.com/office/drawing/2014/main" id="{2DB1893B-9EF6-13A0-3B68-7E78DB1118AB}"/>
                </a:ext>
              </a:extLst>
            </p:cNvPr>
            <p:cNvSpPr txBox="1"/>
            <p:nvPr/>
          </p:nvSpPr>
          <p:spPr>
            <a:xfrm>
              <a:off x="548477" y="168433"/>
              <a:ext cx="1109504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rgbClr val="262626"/>
                  </a:solidFill>
                  <a:latin typeface="Calibri"/>
                  <a:ea typeface="Calibri"/>
                  <a:cs typeface="Calibri"/>
                  <a:sym typeface="Calibri"/>
                </a:rPr>
                <a:t>Where does our waste go?</a:t>
              </a:r>
              <a:endParaRPr dirty="0"/>
            </a:p>
          </p:txBody>
        </p:sp>
      </p:grpSp>
    </p:spTree>
    <p:extLst>
      <p:ext uri="{BB962C8B-B14F-4D97-AF65-F5344CB8AC3E}">
        <p14:creationId xmlns:p14="http://schemas.microsoft.com/office/powerpoint/2010/main" val="2761910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0" y="0"/>
            <a:ext cx="12192000" cy="6858000"/>
          </a:xfrm>
          <a:prstGeom prst="rect">
            <a:avLst/>
          </a:prstGeom>
          <a:solidFill>
            <a:srgbClr val="29C7F7"/>
          </a:solidFill>
        </p:spPr>
      </p:pic>
      <p:sp>
        <p:nvSpPr>
          <p:cNvPr id="11" name="Rounded Rectangle 10">
            <a:extLst>
              <a:ext uri="{FF2B5EF4-FFF2-40B4-BE49-F238E27FC236}">
                <a16:creationId xmlns:a16="http://schemas.microsoft.com/office/drawing/2014/main" id="{46F49E69-DF65-1F41-99CE-ADEFF4D0B4DE}"/>
              </a:ext>
            </a:extLst>
          </p:cNvPr>
          <p:cNvSpPr/>
          <p:nvPr/>
        </p:nvSpPr>
        <p:spPr>
          <a:xfrm>
            <a:off x="267036" y="387751"/>
            <a:ext cx="5051997" cy="1013582"/>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6" name="TextBox 5">
            <a:extLst>
              <a:ext uri="{FF2B5EF4-FFF2-40B4-BE49-F238E27FC236}">
                <a16:creationId xmlns:a16="http://schemas.microsoft.com/office/drawing/2014/main" id="{3761F021-734D-6843-96C8-D75D6EF74CB6}"/>
              </a:ext>
            </a:extLst>
          </p:cNvPr>
          <p:cNvSpPr txBox="1"/>
          <p:nvPr/>
        </p:nvSpPr>
        <p:spPr>
          <a:xfrm>
            <a:off x="0" y="503621"/>
            <a:ext cx="5586071" cy="830997"/>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1. People leave waste on the ground </a:t>
            </a:r>
          </a:p>
          <a:p>
            <a:pPr algn="ctr"/>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or it falls from a trash bin.</a:t>
            </a:r>
          </a:p>
        </p:txBody>
      </p:sp>
      <p:pic>
        <p:nvPicPr>
          <p:cNvPr id="13" name="Picture 12">
            <a:extLst>
              <a:ext uri="{FF2B5EF4-FFF2-40B4-BE49-F238E27FC236}">
                <a16:creationId xmlns:a16="http://schemas.microsoft.com/office/drawing/2014/main" id="{3011A56C-70CE-0045-910C-0606CC6F1A0D}"/>
              </a:ext>
            </a:extLst>
          </p:cNvPr>
          <p:cNvPicPr>
            <a:picLocks noChangeAspect="1"/>
          </p:cNvPicPr>
          <p:nvPr/>
        </p:nvPicPr>
        <p:blipFill>
          <a:blip r:embed="rId4"/>
          <a:stretch>
            <a:fillRect/>
          </a:stretch>
        </p:blipFill>
        <p:spPr>
          <a:xfrm>
            <a:off x="378000" y="1783730"/>
            <a:ext cx="4935808" cy="3290539"/>
          </a:xfrm>
          <a:prstGeom prst="rect">
            <a:avLst/>
          </a:prstGeom>
        </p:spPr>
      </p:pic>
      <p:sp>
        <p:nvSpPr>
          <p:cNvPr id="15" name="Right Arrow 14">
            <a:extLst>
              <a:ext uri="{FF2B5EF4-FFF2-40B4-BE49-F238E27FC236}">
                <a16:creationId xmlns:a16="http://schemas.microsoft.com/office/drawing/2014/main" id="{159FD9C3-6B7F-3844-BB98-4413B2ED6FA7}"/>
              </a:ext>
            </a:extLst>
          </p:cNvPr>
          <p:cNvSpPr/>
          <p:nvPr/>
        </p:nvSpPr>
        <p:spPr>
          <a:xfrm>
            <a:off x="5586071" y="2842298"/>
            <a:ext cx="1180262" cy="584616"/>
          </a:xfrm>
          <a:prstGeom prst="rightArrow">
            <a:avLst/>
          </a:prstGeom>
          <a:solidFill>
            <a:srgbClr val="29C7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8" name="Rounded Rectangle 17">
            <a:extLst>
              <a:ext uri="{FF2B5EF4-FFF2-40B4-BE49-F238E27FC236}">
                <a16:creationId xmlns:a16="http://schemas.microsoft.com/office/drawing/2014/main" id="{35778802-0FDB-A844-8DFC-327F172F6EE6}"/>
              </a:ext>
            </a:extLst>
          </p:cNvPr>
          <p:cNvSpPr/>
          <p:nvPr/>
        </p:nvSpPr>
        <p:spPr>
          <a:xfrm>
            <a:off x="6876143" y="384032"/>
            <a:ext cx="5051997" cy="1013582"/>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TextBox 18">
            <a:extLst>
              <a:ext uri="{FF2B5EF4-FFF2-40B4-BE49-F238E27FC236}">
                <a16:creationId xmlns:a16="http://schemas.microsoft.com/office/drawing/2014/main" id="{933C0B05-76DC-2948-B92C-0F3861689D57}"/>
              </a:ext>
            </a:extLst>
          </p:cNvPr>
          <p:cNvSpPr txBox="1"/>
          <p:nvPr/>
        </p:nvSpPr>
        <p:spPr>
          <a:xfrm>
            <a:off x="6609107" y="499902"/>
            <a:ext cx="5586071" cy="830997"/>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2. When it rains waste flows into </a:t>
            </a:r>
          </a:p>
          <a:p>
            <a:pPr algn="ctr"/>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storm drains.</a:t>
            </a:r>
          </a:p>
        </p:txBody>
      </p:sp>
      <p:pic>
        <p:nvPicPr>
          <p:cNvPr id="20" name="Picture 19">
            <a:extLst>
              <a:ext uri="{FF2B5EF4-FFF2-40B4-BE49-F238E27FC236}">
                <a16:creationId xmlns:a16="http://schemas.microsoft.com/office/drawing/2014/main" id="{691C7150-B20F-5542-98E9-B306C97DD6D0}"/>
              </a:ext>
            </a:extLst>
          </p:cNvPr>
          <p:cNvPicPr>
            <a:picLocks noChangeAspect="1"/>
          </p:cNvPicPr>
          <p:nvPr/>
        </p:nvPicPr>
        <p:blipFill>
          <a:blip r:embed="rId5"/>
          <a:stretch>
            <a:fillRect/>
          </a:stretch>
        </p:blipFill>
        <p:spPr>
          <a:xfrm>
            <a:off x="6876143" y="1781645"/>
            <a:ext cx="4936272" cy="3290539"/>
          </a:xfrm>
          <a:prstGeom prst="rect">
            <a:avLst/>
          </a:prstGeom>
        </p:spPr>
      </p:pic>
      <p:sp>
        <p:nvSpPr>
          <p:cNvPr id="2" name="Slide Number Placeholder 1">
            <a:extLst>
              <a:ext uri="{FF2B5EF4-FFF2-40B4-BE49-F238E27FC236}">
                <a16:creationId xmlns:a16="http://schemas.microsoft.com/office/drawing/2014/main" id="{C676C8C6-A139-0C58-A04D-592459E831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dirty="0"/>
          </a:p>
        </p:txBody>
      </p:sp>
    </p:spTree>
    <p:extLst>
      <p:ext uri="{BB962C8B-B14F-4D97-AF65-F5344CB8AC3E}">
        <p14:creationId xmlns:p14="http://schemas.microsoft.com/office/powerpoint/2010/main" val="3243502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0" y="0"/>
            <a:ext cx="12192000" cy="6858000"/>
          </a:xfrm>
          <a:prstGeom prst="rect">
            <a:avLst/>
          </a:prstGeom>
          <a:solidFill>
            <a:srgbClr val="29C7F7"/>
          </a:solidFill>
        </p:spPr>
      </p:pic>
      <p:sp>
        <p:nvSpPr>
          <p:cNvPr id="11" name="Rounded Rectangle 10">
            <a:extLst>
              <a:ext uri="{FF2B5EF4-FFF2-40B4-BE49-F238E27FC236}">
                <a16:creationId xmlns:a16="http://schemas.microsoft.com/office/drawing/2014/main" id="{46F49E69-DF65-1F41-99CE-ADEFF4D0B4DE}"/>
              </a:ext>
            </a:extLst>
          </p:cNvPr>
          <p:cNvSpPr/>
          <p:nvPr/>
        </p:nvSpPr>
        <p:spPr>
          <a:xfrm>
            <a:off x="267036" y="387751"/>
            <a:ext cx="5051997" cy="1013582"/>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6" name="TextBox 5">
            <a:extLst>
              <a:ext uri="{FF2B5EF4-FFF2-40B4-BE49-F238E27FC236}">
                <a16:creationId xmlns:a16="http://schemas.microsoft.com/office/drawing/2014/main" id="{3761F021-734D-6843-96C8-D75D6EF74CB6}"/>
              </a:ext>
            </a:extLst>
          </p:cNvPr>
          <p:cNvSpPr txBox="1"/>
          <p:nvPr/>
        </p:nvSpPr>
        <p:spPr>
          <a:xfrm>
            <a:off x="0" y="503621"/>
            <a:ext cx="5586071" cy="830997"/>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3. The storm drain feeds into </a:t>
            </a:r>
          </a:p>
          <a:p>
            <a:pPr algn="ctr"/>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local waterways.</a:t>
            </a:r>
          </a:p>
        </p:txBody>
      </p:sp>
      <p:sp>
        <p:nvSpPr>
          <p:cNvPr id="15" name="Right Arrow 14">
            <a:extLst>
              <a:ext uri="{FF2B5EF4-FFF2-40B4-BE49-F238E27FC236}">
                <a16:creationId xmlns:a16="http://schemas.microsoft.com/office/drawing/2014/main" id="{159FD9C3-6B7F-3844-BB98-4413B2ED6FA7}"/>
              </a:ext>
            </a:extLst>
          </p:cNvPr>
          <p:cNvSpPr/>
          <p:nvPr/>
        </p:nvSpPr>
        <p:spPr>
          <a:xfrm>
            <a:off x="5586071" y="2842298"/>
            <a:ext cx="1180262" cy="584616"/>
          </a:xfrm>
          <a:prstGeom prst="rightArrow">
            <a:avLst/>
          </a:prstGeom>
          <a:solidFill>
            <a:srgbClr val="29C7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8" name="Rounded Rectangle 17">
            <a:extLst>
              <a:ext uri="{FF2B5EF4-FFF2-40B4-BE49-F238E27FC236}">
                <a16:creationId xmlns:a16="http://schemas.microsoft.com/office/drawing/2014/main" id="{35778802-0FDB-A844-8DFC-327F172F6EE6}"/>
              </a:ext>
            </a:extLst>
          </p:cNvPr>
          <p:cNvSpPr/>
          <p:nvPr/>
        </p:nvSpPr>
        <p:spPr>
          <a:xfrm>
            <a:off x="6876143" y="384032"/>
            <a:ext cx="5051997" cy="1013582"/>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TextBox 18">
            <a:extLst>
              <a:ext uri="{FF2B5EF4-FFF2-40B4-BE49-F238E27FC236}">
                <a16:creationId xmlns:a16="http://schemas.microsoft.com/office/drawing/2014/main" id="{933C0B05-76DC-2948-B92C-0F3861689D57}"/>
              </a:ext>
            </a:extLst>
          </p:cNvPr>
          <p:cNvSpPr txBox="1"/>
          <p:nvPr/>
        </p:nvSpPr>
        <p:spPr>
          <a:xfrm>
            <a:off x="6609107" y="499902"/>
            <a:ext cx="5586071" cy="830997"/>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4. Those waterways then feed </a:t>
            </a:r>
          </a:p>
          <a:p>
            <a:pPr algn="ctr"/>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into local rivers.</a:t>
            </a:r>
          </a:p>
        </p:txBody>
      </p:sp>
      <p:pic>
        <p:nvPicPr>
          <p:cNvPr id="3" name="Picture 2" descr="A picture containing outdoor, nature, rock&#10;&#10;Description automatically generated">
            <a:extLst>
              <a:ext uri="{FF2B5EF4-FFF2-40B4-BE49-F238E27FC236}">
                <a16:creationId xmlns:a16="http://schemas.microsoft.com/office/drawing/2014/main" id="{C739436A-64C8-124F-B4B4-FA37D7DF5DDC}"/>
              </a:ext>
            </a:extLst>
          </p:cNvPr>
          <p:cNvPicPr>
            <a:picLocks noChangeAspect="1"/>
          </p:cNvPicPr>
          <p:nvPr/>
        </p:nvPicPr>
        <p:blipFill>
          <a:blip r:embed="rId4"/>
          <a:stretch>
            <a:fillRect/>
          </a:stretch>
        </p:blipFill>
        <p:spPr>
          <a:xfrm>
            <a:off x="351792" y="1810746"/>
            <a:ext cx="4882487" cy="3345458"/>
          </a:xfrm>
          <a:prstGeom prst="rect">
            <a:avLst/>
          </a:prstGeom>
        </p:spPr>
      </p:pic>
      <p:pic>
        <p:nvPicPr>
          <p:cNvPr id="5" name="Picture 4">
            <a:extLst>
              <a:ext uri="{FF2B5EF4-FFF2-40B4-BE49-F238E27FC236}">
                <a16:creationId xmlns:a16="http://schemas.microsoft.com/office/drawing/2014/main" id="{BA8AB7C0-07C6-DF43-B264-0EA0A0FAA522}"/>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Effect>
                      <a14:saturation sat="66000"/>
                    </a14:imgEffect>
                  </a14:imgLayer>
                </a14:imgProps>
              </a:ext>
            </a:extLst>
          </a:blip>
          <a:stretch>
            <a:fillRect/>
          </a:stretch>
        </p:blipFill>
        <p:spPr>
          <a:xfrm>
            <a:off x="7118125" y="1697623"/>
            <a:ext cx="4611175" cy="3458581"/>
          </a:xfrm>
          <a:prstGeom prst="rect">
            <a:avLst/>
          </a:prstGeom>
        </p:spPr>
      </p:pic>
      <p:sp>
        <p:nvSpPr>
          <p:cNvPr id="2" name="Slide Number Placeholder 1">
            <a:extLst>
              <a:ext uri="{FF2B5EF4-FFF2-40B4-BE49-F238E27FC236}">
                <a16:creationId xmlns:a16="http://schemas.microsoft.com/office/drawing/2014/main" id="{89C69F9C-BC5E-E532-486E-9F6D0ADD37A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dirty="0"/>
          </a:p>
        </p:txBody>
      </p:sp>
    </p:spTree>
    <p:extLst>
      <p:ext uri="{BB962C8B-B14F-4D97-AF65-F5344CB8AC3E}">
        <p14:creationId xmlns:p14="http://schemas.microsoft.com/office/powerpoint/2010/main" val="2992971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0" y="0"/>
            <a:ext cx="12192000" cy="6858000"/>
          </a:xfrm>
          <a:prstGeom prst="rect">
            <a:avLst/>
          </a:prstGeom>
          <a:solidFill>
            <a:srgbClr val="29C7F7"/>
          </a:solidFill>
        </p:spPr>
      </p:pic>
      <p:sp>
        <p:nvSpPr>
          <p:cNvPr id="11" name="Rounded Rectangle 10">
            <a:extLst>
              <a:ext uri="{FF2B5EF4-FFF2-40B4-BE49-F238E27FC236}">
                <a16:creationId xmlns:a16="http://schemas.microsoft.com/office/drawing/2014/main" id="{46F49E69-DF65-1F41-99CE-ADEFF4D0B4DE}"/>
              </a:ext>
            </a:extLst>
          </p:cNvPr>
          <p:cNvSpPr/>
          <p:nvPr/>
        </p:nvSpPr>
        <p:spPr>
          <a:xfrm>
            <a:off x="267036" y="387751"/>
            <a:ext cx="5051997" cy="1013582"/>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6" name="TextBox 5">
            <a:extLst>
              <a:ext uri="{FF2B5EF4-FFF2-40B4-BE49-F238E27FC236}">
                <a16:creationId xmlns:a16="http://schemas.microsoft.com/office/drawing/2014/main" id="{3761F021-734D-6843-96C8-D75D6EF74CB6}"/>
              </a:ext>
            </a:extLst>
          </p:cNvPr>
          <p:cNvSpPr txBox="1"/>
          <p:nvPr/>
        </p:nvSpPr>
        <p:spPr>
          <a:xfrm>
            <a:off x="0" y="684567"/>
            <a:ext cx="5586071" cy="461665"/>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5. Rivers flow into the ocean.</a:t>
            </a:r>
          </a:p>
        </p:txBody>
      </p:sp>
      <p:sp>
        <p:nvSpPr>
          <p:cNvPr id="15" name="Right Arrow 14">
            <a:extLst>
              <a:ext uri="{FF2B5EF4-FFF2-40B4-BE49-F238E27FC236}">
                <a16:creationId xmlns:a16="http://schemas.microsoft.com/office/drawing/2014/main" id="{159FD9C3-6B7F-3844-BB98-4413B2ED6FA7}"/>
              </a:ext>
            </a:extLst>
          </p:cNvPr>
          <p:cNvSpPr/>
          <p:nvPr/>
        </p:nvSpPr>
        <p:spPr>
          <a:xfrm>
            <a:off x="5449216" y="2844384"/>
            <a:ext cx="1180262" cy="584616"/>
          </a:xfrm>
          <a:prstGeom prst="rightArrow">
            <a:avLst/>
          </a:prstGeom>
          <a:solidFill>
            <a:srgbClr val="29C7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8" name="Rounded Rectangle 17">
            <a:extLst>
              <a:ext uri="{FF2B5EF4-FFF2-40B4-BE49-F238E27FC236}">
                <a16:creationId xmlns:a16="http://schemas.microsoft.com/office/drawing/2014/main" id="{35778802-0FDB-A844-8DFC-327F172F6EE6}"/>
              </a:ext>
            </a:extLst>
          </p:cNvPr>
          <p:cNvSpPr/>
          <p:nvPr/>
        </p:nvSpPr>
        <p:spPr>
          <a:xfrm>
            <a:off x="6745077" y="384032"/>
            <a:ext cx="5322209" cy="1013582"/>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TextBox 18">
            <a:extLst>
              <a:ext uri="{FF2B5EF4-FFF2-40B4-BE49-F238E27FC236}">
                <a16:creationId xmlns:a16="http://schemas.microsoft.com/office/drawing/2014/main" id="{933C0B05-76DC-2948-B92C-0F3861689D57}"/>
              </a:ext>
            </a:extLst>
          </p:cNvPr>
          <p:cNvSpPr txBox="1"/>
          <p:nvPr/>
        </p:nvSpPr>
        <p:spPr>
          <a:xfrm>
            <a:off x="6609107" y="499902"/>
            <a:ext cx="5586071" cy="830997"/>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6. Ocean currents send waste around the world and create “waste islands”.</a:t>
            </a:r>
          </a:p>
        </p:txBody>
      </p:sp>
      <p:pic>
        <p:nvPicPr>
          <p:cNvPr id="4" name="Picture 3" descr="An aerial view of a beach&#10;&#10;Description automatically generated with low confidence">
            <a:extLst>
              <a:ext uri="{FF2B5EF4-FFF2-40B4-BE49-F238E27FC236}">
                <a16:creationId xmlns:a16="http://schemas.microsoft.com/office/drawing/2014/main" id="{AEC64384-5960-2A4D-ACEA-0C2FF2DD33F9}"/>
              </a:ext>
            </a:extLst>
          </p:cNvPr>
          <p:cNvPicPr>
            <a:picLocks noChangeAspect="1"/>
          </p:cNvPicPr>
          <p:nvPr/>
        </p:nvPicPr>
        <p:blipFill>
          <a:blip r:embed="rId4"/>
          <a:stretch>
            <a:fillRect/>
          </a:stretch>
        </p:blipFill>
        <p:spPr>
          <a:xfrm>
            <a:off x="267036" y="1700142"/>
            <a:ext cx="5000099" cy="3308586"/>
          </a:xfrm>
          <a:prstGeom prst="rect">
            <a:avLst/>
          </a:prstGeom>
        </p:spPr>
      </p:pic>
      <p:pic>
        <p:nvPicPr>
          <p:cNvPr id="3" name="Picture 2" descr="Map&#10;&#10;Description automatically generated">
            <a:extLst>
              <a:ext uri="{FF2B5EF4-FFF2-40B4-BE49-F238E27FC236}">
                <a16:creationId xmlns:a16="http://schemas.microsoft.com/office/drawing/2014/main" id="{1AD8EBDD-B5DE-4642-9CB0-43C065F4D5DF}"/>
              </a:ext>
            </a:extLst>
          </p:cNvPr>
          <p:cNvPicPr>
            <a:picLocks noChangeAspect="1"/>
          </p:cNvPicPr>
          <p:nvPr/>
        </p:nvPicPr>
        <p:blipFill>
          <a:blip r:embed="rId5"/>
          <a:stretch>
            <a:fillRect/>
          </a:stretch>
        </p:blipFill>
        <p:spPr>
          <a:xfrm>
            <a:off x="6745077" y="1700142"/>
            <a:ext cx="5197065" cy="3302000"/>
          </a:xfrm>
          <a:prstGeom prst="rect">
            <a:avLst/>
          </a:prstGeom>
        </p:spPr>
      </p:pic>
      <p:sp>
        <p:nvSpPr>
          <p:cNvPr id="2" name="Slide Number Placeholder 1">
            <a:extLst>
              <a:ext uri="{FF2B5EF4-FFF2-40B4-BE49-F238E27FC236}">
                <a16:creationId xmlns:a16="http://schemas.microsoft.com/office/drawing/2014/main" id="{CE8CB1C7-DDD7-115A-01C1-96A8CF8875F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dirty="0"/>
          </a:p>
        </p:txBody>
      </p:sp>
    </p:spTree>
    <p:extLst>
      <p:ext uri="{BB962C8B-B14F-4D97-AF65-F5344CB8AC3E}">
        <p14:creationId xmlns:p14="http://schemas.microsoft.com/office/powerpoint/2010/main" val="2616028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1" descr="A picture containing text, people&#10;&#10;Description automatically generated"/>
          <p:cNvPicPr preferRelativeResize="0"/>
          <p:nvPr/>
        </p:nvPicPr>
        <p:blipFill rotWithShape="1">
          <a:blip r:embed="rId3">
            <a:alphaModFix/>
          </a:blip>
          <a:srcRect/>
          <a:stretch/>
        </p:blipFill>
        <p:spPr>
          <a:xfrm>
            <a:off x="-4680" y="0"/>
            <a:ext cx="12192000" cy="6858000"/>
          </a:xfrm>
          <a:prstGeom prst="rect">
            <a:avLst/>
          </a:prstGeom>
          <a:noFill/>
          <a:ln>
            <a:noFill/>
          </a:ln>
        </p:spPr>
      </p:pic>
      <p:sp>
        <p:nvSpPr>
          <p:cNvPr id="219" name="Google Shape;219;p11"/>
          <p:cNvSpPr/>
          <p:nvPr/>
        </p:nvSpPr>
        <p:spPr>
          <a:xfrm>
            <a:off x="1327355" y="376727"/>
            <a:ext cx="9495565"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20" name="Google Shape;220;p11"/>
          <p:cNvSpPr/>
          <p:nvPr/>
        </p:nvSpPr>
        <p:spPr>
          <a:xfrm>
            <a:off x="1327355" y="268571"/>
            <a:ext cx="9495565"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21" name="Google Shape;221;p11"/>
          <p:cNvSpPr txBox="1"/>
          <p:nvPr/>
        </p:nvSpPr>
        <p:spPr>
          <a:xfrm>
            <a:off x="1416759" y="293855"/>
            <a:ext cx="949556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chemeClr val="lt1"/>
                </a:solidFill>
                <a:latin typeface="Calibri"/>
                <a:ea typeface="Calibri"/>
                <a:cs typeface="Calibri"/>
                <a:sym typeface="Calibri"/>
              </a:rPr>
              <a:t>Class Activity: L</a:t>
            </a:r>
            <a:r>
              <a:rPr lang="en-US" sz="3600" b="1" i="0" u="none" strike="noStrike" cap="none" dirty="0">
                <a:solidFill>
                  <a:schemeClr val="lt1"/>
                </a:solidFill>
                <a:latin typeface="Calibri"/>
                <a:ea typeface="Calibri"/>
                <a:cs typeface="Calibri"/>
                <a:sym typeface="Calibri"/>
              </a:rPr>
              <a:t>ife </a:t>
            </a:r>
            <a:r>
              <a:rPr lang="en-US" sz="3600" b="1" dirty="0">
                <a:solidFill>
                  <a:schemeClr val="lt1"/>
                </a:solidFill>
                <a:latin typeface="Calibri"/>
                <a:ea typeface="Calibri"/>
                <a:cs typeface="Calibri"/>
                <a:sym typeface="Calibri"/>
              </a:rPr>
              <a:t>C</a:t>
            </a:r>
            <a:r>
              <a:rPr lang="en-US" sz="3600" b="1" i="0" u="none" strike="noStrike" cap="none" dirty="0">
                <a:solidFill>
                  <a:schemeClr val="lt1"/>
                </a:solidFill>
                <a:latin typeface="Calibri"/>
                <a:ea typeface="Calibri"/>
                <a:cs typeface="Calibri"/>
                <a:sym typeface="Calibri"/>
              </a:rPr>
              <a:t>ycle </a:t>
            </a:r>
            <a:r>
              <a:rPr lang="en-US" sz="3600" b="1" dirty="0">
                <a:solidFill>
                  <a:schemeClr val="lt1"/>
                </a:solidFill>
                <a:latin typeface="Calibri"/>
                <a:ea typeface="Calibri"/>
                <a:cs typeface="Calibri"/>
                <a:sym typeface="Calibri"/>
              </a:rPr>
              <a:t>M</a:t>
            </a:r>
            <a:r>
              <a:rPr lang="en-US" sz="3600" b="1" i="0" u="none" strike="noStrike" cap="none" dirty="0">
                <a:solidFill>
                  <a:schemeClr val="lt1"/>
                </a:solidFill>
                <a:latin typeface="Calibri"/>
                <a:ea typeface="Calibri"/>
                <a:cs typeface="Calibri"/>
                <a:sym typeface="Calibri"/>
              </a:rPr>
              <a:t>ap</a:t>
            </a:r>
            <a:endParaRPr dirty="0"/>
          </a:p>
        </p:txBody>
      </p:sp>
      <p:sp>
        <p:nvSpPr>
          <p:cNvPr id="222" name="Google Shape;222;p11"/>
          <p:cNvSpPr/>
          <p:nvPr/>
        </p:nvSpPr>
        <p:spPr>
          <a:xfrm>
            <a:off x="714214" y="1307171"/>
            <a:ext cx="1815153" cy="5354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400" b="1" i="0" u="none" strike="noStrike" cap="none" dirty="0">
                <a:solidFill>
                  <a:srgbClr val="262626"/>
                </a:solidFill>
                <a:latin typeface="Calibri"/>
                <a:ea typeface="Calibri"/>
                <a:cs typeface="Calibri"/>
                <a:sym typeface="Calibri"/>
              </a:rPr>
              <a:t>Group:</a:t>
            </a:r>
            <a:endParaRPr sz="2400" b="1" i="0" u="none" strike="noStrike" cap="none" dirty="0">
              <a:solidFill>
                <a:srgbClr val="262626"/>
              </a:solidFill>
              <a:latin typeface="Calibri"/>
              <a:ea typeface="Calibri"/>
              <a:cs typeface="Calibri"/>
              <a:sym typeface="Calibri"/>
            </a:endParaRPr>
          </a:p>
        </p:txBody>
      </p:sp>
      <p:cxnSp>
        <p:nvCxnSpPr>
          <p:cNvPr id="223" name="Google Shape;223;p11"/>
          <p:cNvCxnSpPr/>
          <p:nvPr/>
        </p:nvCxnSpPr>
        <p:spPr>
          <a:xfrm>
            <a:off x="849609" y="1678900"/>
            <a:ext cx="2263515" cy="0"/>
          </a:xfrm>
          <a:prstGeom prst="straightConnector1">
            <a:avLst/>
          </a:prstGeom>
          <a:noFill/>
          <a:ln w="19050" cap="flat" cmpd="sng">
            <a:solidFill>
              <a:srgbClr val="262626"/>
            </a:solidFill>
            <a:prstDash val="solid"/>
            <a:miter lim="800000"/>
            <a:headEnd type="none" w="sm" len="sm"/>
            <a:tailEnd type="none" w="sm" len="sm"/>
          </a:ln>
        </p:spPr>
      </p:cxnSp>
      <p:sp>
        <p:nvSpPr>
          <p:cNvPr id="224" name="Google Shape;224;p11"/>
          <p:cNvSpPr/>
          <p:nvPr/>
        </p:nvSpPr>
        <p:spPr>
          <a:xfrm>
            <a:off x="8703133" y="1307171"/>
            <a:ext cx="1815153" cy="505972"/>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400" b="1" i="0" u="none" strike="noStrike" cap="none" dirty="0">
                <a:solidFill>
                  <a:srgbClr val="262626"/>
                </a:solidFill>
                <a:latin typeface="Calibri"/>
                <a:ea typeface="Calibri"/>
                <a:cs typeface="Calibri"/>
                <a:sym typeface="Calibri"/>
              </a:rPr>
              <a:t>Product:</a:t>
            </a:r>
            <a:endParaRPr sz="2400" b="1" i="0" u="none" strike="noStrike" cap="none" dirty="0">
              <a:solidFill>
                <a:srgbClr val="262626"/>
              </a:solidFill>
              <a:latin typeface="Calibri"/>
              <a:ea typeface="Calibri"/>
              <a:cs typeface="Calibri"/>
              <a:sym typeface="Calibri"/>
            </a:endParaRPr>
          </a:p>
        </p:txBody>
      </p:sp>
      <p:cxnSp>
        <p:nvCxnSpPr>
          <p:cNvPr id="225" name="Google Shape;225;p11"/>
          <p:cNvCxnSpPr/>
          <p:nvPr/>
        </p:nvCxnSpPr>
        <p:spPr>
          <a:xfrm>
            <a:off x="8838528" y="1678900"/>
            <a:ext cx="2263515" cy="0"/>
          </a:xfrm>
          <a:prstGeom prst="straightConnector1">
            <a:avLst/>
          </a:prstGeom>
          <a:noFill/>
          <a:ln w="19050" cap="flat" cmpd="sng">
            <a:solidFill>
              <a:srgbClr val="262626"/>
            </a:solidFill>
            <a:prstDash val="solid"/>
            <a:miter lim="800000"/>
            <a:headEnd type="none" w="sm" len="sm"/>
            <a:tailEnd type="none" w="sm" len="sm"/>
          </a:ln>
        </p:spPr>
      </p:cxnSp>
      <p:pic>
        <p:nvPicPr>
          <p:cNvPr id="226" name="Google Shape;226;p11"/>
          <p:cNvPicPr preferRelativeResize="0"/>
          <p:nvPr/>
        </p:nvPicPr>
        <p:blipFill rotWithShape="1">
          <a:blip r:embed="rId4">
            <a:alphaModFix/>
          </a:blip>
          <a:srcRect b="53"/>
          <a:stretch/>
        </p:blipFill>
        <p:spPr>
          <a:xfrm>
            <a:off x="304150" y="1716028"/>
            <a:ext cx="11583700" cy="1181106"/>
          </a:xfrm>
          <a:prstGeom prst="rect">
            <a:avLst/>
          </a:prstGeom>
          <a:noFill/>
          <a:ln>
            <a:noFill/>
          </a:ln>
        </p:spPr>
      </p:pic>
      <p:cxnSp>
        <p:nvCxnSpPr>
          <p:cNvPr id="227" name="Google Shape;227;p11"/>
          <p:cNvCxnSpPr/>
          <p:nvPr/>
        </p:nvCxnSpPr>
        <p:spPr>
          <a:xfrm>
            <a:off x="2938072" y="2773182"/>
            <a:ext cx="0" cy="1924842"/>
          </a:xfrm>
          <a:prstGeom prst="straightConnector1">
            <a:avLst/>
          </a:prstGeom>
          <a:noFill/>
          <a:ln w="19050" cap="flat" cmpd="sng">
            <a:solidFill>
              <a:srgbClr val="262626"/>
            </a:solidFill>
            <a:prstDash val="solid"/>
            <a:miter lim="800000"/>
            <a:headEnd type="none" w="sm" len="sm"/>
            <a:tailEnd type="none" w="sm" len="sm"/>
          </a:ln>
        </p:spPr>
      </p:cxnSp>
      <p:sp>
        <p:nvSpPr>
          <p:cNvPr id="228" name="Google Shape;228;p11"/>
          <p:cNvSpPr/>
          <p:nvPr/>
        </p:nvSpPr>
        <p:spPr>
          <a:xfrm>
            <a:off x="3878858" y="4847924"/>
            <a:ext cx="4381711" cy="505972"/>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400" b="1" i="0" u="sng" strike="noStrike" cap="none" dirty="0">
                <a:solidFill>
                  <a:srgbClr val="262626"/>
                </a:solidFill>
                <a:latin typeface="Calibri"/>
                <a:ea typeface="Calibri"/>
                <a:cs typeface="Calibri"/>
                <a:sym typeface="Calibri"/>
              </a:rPr>
              <a:t>Opportunities for Circularity</a:t>
            </a:r>
            <a:endParaRPr sz="2400" b="1" i="0" u="sng" strike="noStrike" cap="none" dirty="0">
              <a:solidFill>
                <a:srgbClr val="262626"/>
              </a:solidFill>
              <a:latin typeface="Calibri"/>
              <a:ea typeface="Calibri"/>
              <a:cs typeface="Calibri"/>
              <a:sym typeface="Calibri"/>
            </a:endParaRPr>
          </a:p>
        </p:txBody>
      </p:sp>
      <p:cxnSp>
        <p:nvCxnSpPr>
          <p:cNvPr id="229" name="Google Shape;229;p11"/>
          <p:cNvCxnSpPr/>
          <p:nvPr/>
        </p:nvCxnSpPr>
        <p:spPr>
          <a:xfrm>
            <a:off x="4979233" y="2773182"/>
            <a:ext cx="0" cy="1924842"/>
          </a:xfrm>
          <a:prstGeom prst="straightConnector1">
            <a:avLst/>
          </a:prstGeom>
          <a:noFill/>
          <a:ln w="19050" cap="flat" cmpd="sng">
            <a:solidFill>
              <a:srgbClr val="262626"/>
            </a:solidFill>
            <a:prstDash val="solid"/>
            <a:miter lim="800000"/>
            <a:headEnd type="none" w="sm" len="sm"/>
            <a:tailEnd type="none" w="sm" len="sm"/>
          </a:ln>
        </p:spPr>
      </p:cxnSp>
      <p:cxnSp>
        <p:nvCxnSpPr>
          <p:cNvPr id="230" name="Google Shape;230;p11"/>
          <p:cNvCxnSpPr/>
          <p:nvPr/>
        </p:nvCxnSpPr>
        <p:spPr>
          <a:xfrm>
            <a:off x="7080355" y="2773182"/>
            <a:ext cx="0" cy="1924842"/>
          </a:xfrm>
          <a:prstGeom prst="straightConnector1">
            <a:avLst/>
          </a:prstGeom>
          <a:noFill/>
          <a:ln w="19050" cap="flat" cmpd="sng">
            <a:solidFill>
              <a:srgbClr val="262626"/>
            </a:solidFill>
            <a:prstDash val="solid"/>
            <a:miter lim="800000"/>
            <a:headEnd type="none" w="sm" len="sm"/>
            <a:tailEnd type="none" w="sm" len="sm"/>
          </a:ln>
        </p:spPr>
      </p:cxnSp>
      <p:cxnSp>
        <p:nvCxnSpPr>
          <p:cNvPr id="231" name="Google Shape;231;p11"/>
          <p:cNvCxnSpPr/>
          <p:nvPr/>
        </p:nvCxnSpPr>
        <p:spPr>
          <a:xfrm>
            <a:off x="9136506" y="2773182"/>
            <a:ext cx="0" cy="1924842"/>
          </a:xfrm>
          <a:prstGeom prst="straightConnector1">
            <a:avLst/>
          </a:prstGeom>
          <a:noFill/>
          <a:ln w="19050" cap="flat" cmpd="sng">
            <a:solidFill>
              <a:srgbClr val="262626"/>
            </a:solidFill>
            <a:prstDash val="solid"/>
            <a:miter lim="800000"/>
            <a:headEnd type="none" w="sm" len="sm"/>
            <a:tailEnd type="none" w="sm" len="sm"/>
          </a:ln>
        </p:spPr>
      </p:cxnSp>
      <p:sp>
        <p:nvSpPr>
          <p:cNvPr id="2" name="Slide Number Placeholder 1">
            <a:extLst>
              <a:ext uri="{FF2B5EF4-FFF2-40B4-BE49-F238E27FC236}">
                <a16:creationId xmlns:a16="http://schemas.microsoft.com/office/drawing/2014/main" id="{A794AAC9-7F60-846A-21C6-439BBBFE6F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12"/>
          <p:cNvPicPr preferRelativeResize="0"/>
          <p:nvPr/>
        </p:nvPicPr>
        <p:blipFill rotWithShape="1">
          <a:blip r:embed="rId3">
            <a:alphaModFix/>
          </a:blip>
          <a:srcRect/>
          <a:stretch/>
        </p:blipFill>
        <p:spPr>
          <a:xfrm>
            <a:off x="-3728" y="5103"/>
            <a:ext cx="12192000" cy="6858000"/>
          </a:xfrm>
          <a:prstGeom prst="rect">
            <a:avLst/>
          </a:prstGeom>
          <a:noFill/>
          <a:ln>
            <a:noFill/>
          </a:ln>
        </p:spPr>
      </p:pic>
      <p:sp>
        <p:nvSpPr>
          <p:cNvPr id="238" name="Google Shape;238;p12"/>
          <p:cNvSpPr/>
          <p:nvPr/>
        </p:nvSpPr>
        <p:spPr>
          <a:xfrm>
            <a:off x="714214" y="347051"/>
            <a:ext cx="1060689"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i="0" u="none" strike="noStrike" cap="none" dirty="0">
                <a:solidFill>
                  <a:srgbClr val="262626"/>
                </a:solidFill>
                <a:latin typeface="Calibri"/>
                <a:ea typeface="Calibri"/>
                <a:cs typeface="Calibri"/>
                <a:sym typeface="Calibri"/>
              </a:rPr>
              <a:t>Group:</a:t>
            </a:r>
            <a:endParaRPr sz="1800" b="1" i="0" u="none" strike="noStrike" cap="none" dirty="0">
              <a:solidFill>
                <a:srgbClr val="262626"/>
              </a:solidFill>
              <a:latin typeface="Calibri"/>
              <a:ea typeface="Calibri"/>
              <a:cs typeface="Calibri"/>
              <a:sym typeface="Calibri"/>
            </a:endParaRPr>
          </a:p>
        </p:txBody>
      </p:sp>
      <p:cxnSp>
        <p:nvCxnSpPr>
          <p:cNvPr id="239" name="Google Shape;239;p12"/>
          <p:cNvCxnSpPr/>
          <p:nvPr/>
        </p:nvCxnSpPr>
        <p:spPr>
          <a:xfrm>
            <a:off x="840189" y="659513"/>
            <a:ext cx="2263515" cy="0"/>
          </a:xfrm>
          <a:prstGeom prst="straightConnector1">
            <a:avLst/>
          </a:prstGeom>
          <a:noFill/>
          <a:ln w="12700" cap="flat" cmpd="sng">
            <a:solidFill>
              <a:srgbClr val="262626"/>
            </a:solidFill>
            <a:prstDash val="solid"/>
            <a:miter lim="800000"/>
            <a:headEnd type="none" w="sm" len="sm"/>
            <a:tailEnd type="none" w="sm" len="sm"/>
          </a:ln>
        </p:spPr>
      </p:cxnSp>
      <p:sp>
        <p:nvSpPr>
          <p:cNvPr id="240" name="Google Shape;240;p12"/>
          <p:cNvSpPr/>
          <p:nvPr/>
        </p:nvSpPr>
        <p:spPr>
          <a:xfrm>
            <a:off x="7960013" y="337626"/>
            <a:ext cx="1815153" cy="402546"/>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i="0" u="none" strike="noStrike" cap="none" dirty="0">
                <a:solidFill>
                  <a:srgbClr val="262626"/>
                </a:solidFill>
                <a:latin typeface="Calibri"/>
                <a:ea typeface="Calibri"/>
                <a:cs typeface="Calibri"/>
                <a:sym typeface="Calibri"/>
              </a:rPr>
              <a:t>Product:</a:t>
            </a:r>
            <a:endParaRPr sz="1800" b="1" i="0" u="none" strike="noStrike" cap="none" dirty="0">
              <a:solidFill>
                <a:srgbClr val="262626"/>
              </a:solidFill>
              <a:latin typeface="Calibri"/>
              <a:ea typeface="Calibri"/>
              <a:cs typeface="Calibri"/>
              <a:sym typeface="Calibri"/>
            </a:endParaRPr>
          </a:p>
        </p:txBody>
      </p:sp>
      <p:cxnSp>
        <p:nvCxnSpPr>
          <p:cNvPr id="241" name="Google Shape;241;p12"/>
          <p:cNvCxnSpPr/>
          <p:nvPr/>
        </p:nvCxnSpPr>
        <p:spPr>
          <a:xfrm>
            <a:off x="8077200" y="650088"/>
            <a:ext cx="3395932" cy="0"/>
          </a:xfrm>
          <a:prstGeom prst="straightConnector1">
            <a:avLst/>
          </a:prstGeom>
          <a:noFill/>
          <a:ln w="12700" cap="flat" cmpd="sng">
            <a:solidFill>
              <a:srgbClr val="262626"/>
            </a:solidFill>
            <a:prstDash val="solid"/>
            <a:miter lim="800000"/>
            <a:headEnd type="none" w="sm" len="sm"/>
            <a:tailEnd type="none" w="sm" len="sm"/>
          </a:ln>
        </p:spPr>
      </p:cxnSp>
      <p:sp>
        <p:nvSpPr>
          <p:cNvPr id="242" name="Google Shape;242;p12"/>
          <p:cNvSpPr/>
          <p:nvPr/>
        </p:nvSpPr>
        <p:spPr>
          <a:xfrm>
            <a:off x="1708820" y="284266"/>
            <a:ext cx="526251" cy="505972"/>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400" b="1" i="0" u="none" strike="noStrike" cap="none" dirty="0">
                <a:solidFill>
                  <a:srgbClr val="262626"/>
                </a:solidFill>
                <a:latin typeface="Calibri"/>
                <a:ea typeface="Calibri"/>
                <a:cs typeface="Calibri"/>
                <a:sym typeface="Calibri"/>
              </a:rPr>
              <a:t>3</a:t>
            </a:r>
            <a:endParaRPr sz="2400" b="1" i="0" u="none" strike="noStrike" cap="none" dirty="0">
              <a:solidFill>
                <a:srgbClr val="262626"/>
              </a:solidFill>
              <a:latin typeface="Calibri"/>
              <a:ea typeface="Calibri"/>
              <a:cs typeface="Calibri"/>
              <a:sym typeface="Calibri"/>
            </a:endParaRPr>
          </a:p>
        </p:txBody>
      </p:sp>
      <p:sp>
        <p:nvSpPr>
          <p:cNvPr id="243" name="Google Shape;243;p12"/>
          <p:cNvSpPr/>
          <p:nvPr/>
        </p:nvSpPr>
        <p:spPr>
          <a:xfrm>
            <a:off x="8791533" y="234200"/>
            <a:ext cx="2953774" cy="5354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400" b="1" i="0" u="none" strike="noStrike" cap="none" dirty="0">
                <a:solidFill>
                  <a:srgbClr val="262626"/>
                </a:solidFill>
                <a:latin typeface="Calibri"/>
                <a:ea typeface="Calibri"/>
                <a:cs typeface="Calibri"/>
                <a:sym typeface="Calibri"/>
              </a:rPr>
              <a:t>12oz Soft drink bottle</a:t>
            </a:r>
            <a:endParaRPr sz="2400" b="1" i="0" u="none" strike="noStrike" cap="none" dirty="0">
              <a:solidFill>
                <a:srgbClr val="262626"/>
              </a:solidFill>
              <a:latin typeface="Calibri"/>
              <a:ea typeface="Calibri"/>
              <a:cs typeface="Calibri"/>
              <a:sym typeface="Calibri"/>
            </a:endParaRPr>
          </a:p>
        </p:txBody>
      </p:sp>
      <p:pic>
        <p:nvPicPr>
          <p:cNvPr id="244" name="Google Shape;244;p12" descr="Graphical user interface&#10;&#10;Description automatically generated"/>
          <p:cNvPicPr preferRelativeResize="0"/>
          <p:nvPr/>
        </p:nvPicPr>
        <p:blipFill rotWithShape="1">
          <a:blip r:embed="rId4">
            <a:alphaModFix/>
          </a:blip>
          <a:srcRect b="-120"/>
          <a:stretch/>
        </p:blipFill>
        <p:spPr>
          <a:xfrm>
            <a:off x="0" y="1790110"/>
            <a:ext cx="12192000" cy="981584"/>
          </a:xfrm>
          <a:prstGeom prst="rect">
            <a:avLst/>
          </a:prstGeom>
          <a:noFill/>
          <a:ln>
            <a:noFill/>
          </a:ln>
        </p:spPr>
      </p:pic>
      <p:pic>
        <p:nvPicPr>
          <p:cNvPr id="245" name="Google Shape;245;p12" descr="Text&#10;&#10;Description automatically generated"/>
          <p:cNvPicPr preferRelativeResize="0"/>
          <p:nvPr/>
        </p:nvPicPr>
        <p:blipFill rotWithShape="1">
          <a:blip r:embed="rId5">
            <a:alphaModFix/>
          </a:blip>
          <a:srcRect/>
          <a:stretch/>
        </p:blipFill>
        <p:spPr>
          <a:xfrm>
            <a:off x="906601" y="769786"/>
            <a:ext cx="8266908" cy="1339755"/>
          </a:xfrm>
          <a:prstGeom prst="rect">
            <a:avLst/>
          </a:prstGeom>
          <a:noFill/>
          <a:ln>
            <a:noFill/>
          </a:ln>
        </p:spPr>
      </p:pic>
      <p:pic>
        <p:nvPicPr>
          <p:cNvPr id="246" name="Google Shape;246;p12" descr="Logo&#10;&#10;Description automatically generated"/>
          <p:cNvPicPr preferRelativeResize="0"/>
          <p:nvPr/>
        </p:nvPicPr>
        <p:blipFill rotWithShape="1">
          <a:blip r:embed="rId6">
            <a:alphaModFix/>
          </a:blip>
          <a:srcRect/>
          <a:stretch/>
        </p:blipFill>
        <p:spPr>
          <a:xfrm>
            <a:off x="5562600" y="1327422"/>
            <a:ext cx="2514600" cy="711200"/>
          </a:xfrm>
          <a:prstGeom prst="rect">
            <a:avLst/>
          </a:prstGeom>
          <a:noFill/>
          <a:ln>
            <a:noFill/>
          </a:ln>
        </p:spPr>
      </p:pic>
      <p:cxnSp>
        <p:nvCxnSpPr>
          <p:cNvPr id="247" name="Google Shape;247;p12"/>
          <p:cNvCxnSpPr/>
          <p:nvPr/>
        </p:nvCxnSpPr>
        <p:spPr>
          <a:xfrm>
            <a:off x="2770432" y="2727462"/>
            <a:ext cx="0" cy="2332218"/>
          </a:xfrm>
          <a:prstGeom prst="straightConnector1">
            <a:avLst/>
          </a:prstGeom>
          <a:noFill/>
          <a:ln w="19050" cap="flat" cmpd="sng">
            <a:solidFill>
              <a:srgbClr val="262626"/>
            </a:solidFill>
            <a:prstDash val="solid"/>
            <a:miter lim="800000"/>
            <a:headEnd type="none" w="sm" len="sm"/>
            <a:tailEnd type="none" w="sm" len="sm"/>
          </a:ln>
        </p:spPr>
      </p:cxnSp>
      <p:cxnSp>
        <p:nvCxnSpPr>
          <p:cNvPr id="248" name="Google Shape;248;p12"/>
          <p:cNvCxnSpPr/>
          <p:nvPr/>
        </p:nvCxnSpPr>
        <p:spPr>
          <a:xfrm>
            <a:off x="4919272" y="2708412"/>
            <a:ext cx="0" cy="2332218"/>
          </a:xfrm>
          <a:prstGeom prst="straightConnector1">
            <a:avLst/>
          </a:prstGeom>
          <a:noFill/>
          <a:ln w="19050" cap="flat" cmpd="sng">
            <a:solidFill>
              <a:srgbClr val="262626"/>
            </a:solidFill>
            <a:prstDash val="solid"/>
            <a:miter lim="800000"/>
            <a:headEnd type="none" w="sm" len="sm"/>
            <a:tailEnd type="none" w="sm" len="sm"/>
          </a:ln>
        </p:spPr>
      </p:cxnSp>
      <p:cxnSp>
        <p:nvCxnSpPr>
          <p:cNvPr id="249" name="Google Shape;249;p12"/>
          <p:cNvCxnSpPr/>
          <p:nvPr/>
        </p:nvCxnSpPr>
        <p:spPr>
          <a:xfrm>
            <a:off x="7129072" y="2670312"/>
            <a:ext cx="0" cy="2332218"/>
          </a:xfrm>
          <a:prstGeom prst="straightConnector1">
            <a:avLst/>
          </a:prstGeom>
          <a:noFill/>
          <a:ln w="19050" cap="flat" cmpd="sng">
            <a:solidFill>
              <a:srgbClr val="262626"/>
            </a:solidFill>
            <a:prstDash val="solid"/>
            <a:miter lim="800000"/>
            <a:headEnd type="none" w="sm" len="sm"/>
            <a:tailEnd type="none" w="sm" len="sm"/>
          </a:ln>
        </p:spPr>
      </p:cxnSp>
      <p:cxnSp>
        <p:nvCxnSpPr>
          <p:cNvPr id="250" name="Google Shape;250;p12"/>
          <p:cNvCxnSpPr/>
          <p:nvPr/>
        </p:nvCxnSpPr>
        <p:spPr>
          <a:xfrm>
            <a:off x="9277912" y="2689362"/>
            <a:ext cx="0" cy="2332218"/>
          </a:xfrm>
          <a:prstGeom prst="straightConnector1">
            <a:avLst/>
          </a:prstGeom>
          <a:noFill/>
          <a:ln w="19050" cap="flat" cmpd="sng">
            <a:solidFill>
              <a:srgbClr val="262626"/>
            </a:solidFill>
            <a:prstDash val="solid"/>
            <a:miter lim="800000"/>
            <a:headEnd type="none" w="sm" len="sm"/>
            <a:tailEnd type="none" w="sm" len="sm"/>
          </a:ln>
        </p:spPr>
      </p:cxnSp>
      <p:sp>
        <p:nvSpPr>
          <p:cNvPr id="251" name="Google Shape;251;p12"/>
          <p:cNvSpPr/>
          <p:nvPr/>
        </p:nvSpPr>
        <p:spPr>
          <a:xfrm>
            <a:off x="3905144" y="5248826"/>
            <a:ext cx="4381711"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sng" strike="noStrike" cap="none" dirty="0">
                <a:solidFill>
                  <a:srgbClr val="262626"/>
                </a:solidFill>
                <a:latin typeface="Calibri"/>
                <a:ea typeface="Calibri"/>
                <a:cs typeface="Calibri"/>
                <a:sym typeface="Calibri"/>
              </a:rPr>
              <a:t>Opportunities for Circularity</a:t>
            </a:r>
            <a:endParaRPr sz="1800" b="1" i="0" u="sng" strike="noStrike" cap="none" dirty="0">
              <a:solidFill>
                <a:srgbClr val="262626"/>
              </a:solidFill>
              <a:latin typeface="Calibri"/>
              <a:ea typeface="Calibri"/>
              <a:cs typeface="Calibri"/>
              <a:sym typeface="Calibri"/>
            </a:endParaRPr>
          </a:p>
        </p:txBody>
      </p:sp>
      <p:sp>
        <p:nvSpPr>
          <p:cNvPr id="252" name="Google Shape;252;p12"/>
          <p:cNvSpPr/>
          <p:nvPr/>
        </p:nvSpPr>
        <p:spPr>
          <a:xfrm>
            <a:off x="1197635" y="5617844"/>
            <a:ext cx="9872927" cy="830956"/>
          </a:xfrm>
          <a:prstGeom prst="rect">
            <a:avLst/>
          </a:prstGeom>
          <a:noFill/>
          <a:ln>
            <a:noFill/>
          </a:ln>
        </p:spPr>
        <p:txBody>
          <a:bodyPr spcFirstLastPara="1" wrap="square" lIns="91425" tIns="45700" rIns="91425" bIns="45700" anchor="t" anchorCtr="0">
            <a:spAutoFit/>
          </a:bodyPr>
          <a:lstStyle/>
          <a:p>
            <a:pPr>
              <a:lnSpc>
                <a:spcPct val="120000"/>
              </a:lnSpc>
            </a:pPr>
            <a:r>
              <a:rPr lang="en-US" sz="2000" b="1" i="0" u="none" strike="noStrike" cap="none" dirty="0">
                <a:solidFill>
                  <a:srgbClr val="ECC11B"/>
                </a:solidFill>
                <a:latin typeface="Calibri"/>
                <a:ea typeface="Calibri"/>
                <a:cs typeface="Calibri"/>
                <a:sym typeface="Calibri"/>
              </a:rPr>
              <a:t>#1 </a:t>
            </a:r>
            <a:r>
              <a:rPr lang="en-US" sz="1800" dirty="0">
                <a:latin typeface="Calibri" panose="020F0502020204030204" pitchFamily="34" charset="0"/>
                <a:cs typeface="Calibri" panose="020F0502020204030204" pitchFamily="34" charset="0"/>
              </a:rPr>
              <a:t>Recycle to make new bottles or yarn.</a:t>
            </a:r>
          </a:p>
          <a:p>
            <a:pPr lvl="0" algn="ctr">
              <a:lnSpc>
                <a:spcPct val="120000"/>
              </a:lnSpc>
            </a:pPr>
            <a:endParaRPr sz="2000" b="1" i="0" u="none" strike="noStrike" cap="none" dirty="0">
              <a:solidFill>
                <a:srgbClr val="ECC11B"/>
              </a:solidFill>
              <a:latin typeface="Calibri"/>
              <a:ea typeface="Calibri"/>
              <a:cs typeface="Calibri"/>
              <a:sym typeface="Calibri"/>
            </a:endParaRPr>
          </a:p>
        </p:txBody>
      </p:sp>
      <p:sp>
        <p:nvSpPr>
          <p:cNvPr id="253" name="Google Shape;253;p12"/>
          <p:cNvSpPr/>
          <p:nvPr/>
        </p:nvSpPr>
        <p:spPr>
          <a:xfrm>
            <a:off x="714214" y="6042658"/>
            <a:ext cx="7696968" cy="830956"/>
          </a:xfrm>
          <a:prstGeom prst="rect">
            <a:avLst/>
          </a:prstGeom>
          <a:noFill/>
          <a:ln>
            <a:noFill/>
          </a:ln>
        </p:spPr>
        <p:txBody>
          <a:bodyPr spcFirstLastPara="1" wrap="square" lIns="91425" tIns="45700" rIns="91425" bIns="45700" anchor="t" anchorCtr="0">
            <a:spAutoFit/>
          </a:bodyPr>
          <a:lstStyle/>
          <a:p>
            <a:pPr algn="ctr">
              <a:lnSpc>
                <a:spcPct val="120000"/>
              </a:lnSpc>
            </a:pPr>
            <a:r>
              <a:rPr lang="en-US" sz="2000" b="1" i="0" u="none" strike="noStrike" cap="none" dirty="0">
                <a:solidFill>
                  <a:srgbClr val="4ABE98"/>
                </a:solidFill>
                <a:latin typeface="Calibri"/>
                <a:ea typeface="Calibri"/>
                <a:cs typeface="Calibri"/>
                <a:sym typeface="Calibri"/>
              </a:rPr>
              <a:t>#2 </a:t>
            </a:r>
            <a:r>
              <a:rPr lang="en-US" sz="1800" dirty="0">
                <a:latin typeface="Calibri" panose="020F0502020204030204" pitchFamily="34" charset="0"/>
                <a:cs typeface="Calibri" panose="020F0502020204030204" pitchFamily="34" charset="0"/>
              </a:rPr>
              <a:t>Use the old bottle at a refill station for your shampoo or bath soap</a:t>
            </a:r>
            <a:r>
              <a:rPr lang="en-US" dirty="0"/>
              <a:t>.</a:t>
            </a:r>
          </a:p>
          <a:p>
            <a:pPr marL="0" marR="0" lvl="0" indent="0" algn="ctr" rtl="0">
              <a:lnSpc>
                <a:spcPct val="120000"/>
              </a:lnSpc>
              <a:spcBef>
                <a:spcPts val="0"/>
              </a:spcBef>
              <a:spcAft>
                <a:spcPts val="0"/>
              </a:spcAft>
              <a:buNone/>
            </a:pPr>
            <a:endParaRPr sz="2000" b="1" i="0" u="none" strike="noStrike" cap="none" dirty="0">
              <a:solidFill>
                <a:srgbClr val="ECC11B"/>
              </a:solidFill>
              <a:latin typeface="Calibri"/>
              <a:ea typeface="Calibri"/>
              <a:cs typeface="Calibri"/>
              <a:sym typeface="Calibri"/>
            </a:endParaRPr>
          </a:p>
        </p:txBody>
      </p:sp>
      <p:grpSp>
        <p:nvGrpSpPr>
          <p:cNvPr id="2" name="Group 1">
            <a:extLst>
              <a:ext uri="{FF2B5EF4-FFF2-40B4-BE49-F238E27FC236}">
                <a16:creationId xmlns:a16="http://schemas.microsoft.com/office/drawing/2014/main" id="{74877290-6D61-A94F-989E-5D12F18A71F6}"/>
              </a:ext>
            </a:extLst>
          </p:cNvPr>
          <p:cNvGrpSpPr/>
          <p:nvPr/>
        </p:nvGrpSpPr>
        <p:grpSpPr>
          <a:xfrm>
            <a:off x="546056" y="2571053"/>
            <a:ext cx="10927076" cy="2585283"/>
            <a:chOff x="560634" y="2283671"/>
            <a:chExt cx="10927076" cy="2585283"/>
          </a:xfrm>
        </p:grpSpPr>
        <p:sp>
          <p:nvSpPr>
            <p:cNvPr id="254" name="Google Shape;254;p12"/>
            <p:cNvSpPr/>
            <p:nvPr/>
          </p:nvSpPr>
          <p:spPr>
            <a:xfrm>
              <a:off x="560634" y="2283671"/>
              <a:ext cx="2148838" cy="20312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dirty="0">
                  <a:solidFill>
                    <a:schemeClr val="dk1"/>
                  </a:solidFill>
                  <a:latin typeface="Calibri"/>
                  <a:ea typeface="Calibri"/>
                  <a:cs typeface="Calibri"/>
                  <a:sym typeface="Calibri"/>
                </a:rPr>
                <a:t>Oil </a:t>
              </a:r>
              <a:r>
                <a:rPr lang="en-US" sz="1800" dirty="0">
                  <a:solidFill>
                    <a:schemeClr val="dk1"/>
                  </a:solidFill>
                  <a:latin typeface="Calibri"/>
                  <a:ea typeface="Calibri"/>
                  <a:cs typeface="Calibri"/>
                  <a:sym typeface="Calibri"/>
                </a:rPr>
                <a:t>and bio-feedstock is</a:t>
              </a:r>
              <a:r>
                <a:rPr lang="en-US" sz="1800" b="0" i="0" u="none" strike="noStrike" cap="none" dirty="0">
                  <a:solidFill>
                    <a:schemeClr val="dk1"/>
                  </a:solidFill>
                  <a:latin typeface="Calibri"/>
                  <a:ea typeface="Calibri"/>
                  <a:cs typeface="Calibri"/>
                  <a:sym typeface="Calibri"/>
                </a:rPr>
                <a:t> extracted from the earth. </a:t>
              </a:r>
              <a:r>
                <a:rPr lang="en-US" sz="1800" dirty="0">
                  <a:solidFill>
                    <a:schemeClr val="dk1"/>
                  </a:solidFill>
                  <a:latin typeface="Calibri"/>
                  <a:ea typeface="Calibri"/>
                  <a:cs typeface="Calibri"/>
                  <a:sym typeface="Calibri"/>
                </a:rPr>
                <a:t>It</a:t>
              </a:r>
              <a:r>
                <a:rPr lang="en-US" sz="1800" b="0" i="0" u="none" strike="noStrike" cap="none" dirty="0">
                  <a:solidFill>
                    <a:schemeClr val="dk1"/>
                  </a:solidFill>
                  <a:latin typeface="Calibri"/>
                  <a:ea typeface="Calibri"/>
                  <a:cs typeface="Calibri"/>
                  <a:sym typeface="Calibri"/>
                </a:rPr>
                <a:t> is then cleaned and refined into small pellets for new products. </a:t>
              </a:r>
              <a:endParaRPr sz="1800" dirty="0">
                <a:solidFill>
                  <a:schemeClr val="dk1"/>
                </a:solidFill>
                <a:latin typeface="Calibri"/>
                <a:ea typeface="Calibri"/>
                <a:cs typeface="Calibri"/>
                <a:sym typeface="Calibri"/>
              </a:endParaRPr>
            </a:p>
          </p:txBody>
        </p:sp>
        <p:sp>
          <p:nvSpPr>
            <p:cNvPr id="255" name="Google Shape;255;p12"/>
            <p:cNvSpPr/>
            <p:nvPr/>
          </p:nvSpPr>
          <p:spPr>
            <a:xfrm>
              <a:off x="2914087" y="2283671"/>
              <a:ext cx="1908241" cy="2585283"/>
            </a:xfrm>
            <a:prstGeom prst="rect">
              <a:avLst/>
            </a:prstGeom>
            <a:noFill/>
            <a:ln>
              <a:noFill/>
            </a:ln>
          </p:spPr>
          <p:txBody>
            <a:bodyPr spcFirstLastPara="1" wrap="square" lIns="91425" tIns="45700" rIns="91425" bIns="45700" anchor="t" anchorCtr="0">
              <a:spAutoFit/>
            </a:bodyPr>
            <a:lstStyle/>
            <a:p>
              <a:r>
                <a:rPr lang="en-US" sz="1800" dirty="0">
                  <a:latin typeface="Calibri" panose="020F0502020204030204" pitchFamily="34" charset="0"/>
                  <a:cs typeface="Calibri" panose="020F0502020204030204" pitchFamily="34" charset="0"/>
                </a:rPr>
                <a:t>The factory melts</a:t>
              </a:r>
            </a:p>
            <a:p>
              <a:r>
                <a:rPr lang="en-US" sz="1800" dirty="0">
                  <a:latin typeface="Calibri" panose="020F0502020204030204" pitchFamily="34" charset="0"/>
                  <a:cs typeface="Calibri" panose="020F0502020204030204" pitchFamily="34" charset="0"/>
                </a:rPr>
                <a:t>the pellets into a</a:t>
              </a:r>
            </a:p>
            <a:p>
              <a:r>
                <a:rPr lang="en-US" sz="1800" dirty="0">
                  <a:latin typeface="Calibri" panose="020F0502020204030204" pitchFamily="34" charset="0"/>
                  <a:cs typeface="Calibri" panose="020F0502020204030204" pitchFamily="34" charset="0"/>
                </a:rPr>
                <a:t>mold that creates</a:t>
              </a:r>
            </a:p>
            <a:p>
              <a:r>
                <a:rPr lang="en-US" sz="1800" dirty="0">
                  <a:latin typeface="Calibri" panose="020F0502020204030204" pitchFamily="34" charset="0"/>
                  <a:cs typeface="Calibri" panose="020F0502020204030204" pitchFamily="34" charset="0"/>
                </a:rPr>
                <a:t>the bottles. Soft</a:t>
              </a:r>
            </a:p>
            <a:p>
              <a:r>
                <a:rPr lang="en-US" sz="1800" dirty="0">
                  <a:latin typeface="Calibri" panose="020F0502020204030204" pitchFamily="34" charset="0"/>
                  <a:cs typeface="Calibri" panose="020F0502020204030204" pitchFamily="34" charset="0"/>
                </a:rPr>
                <a:t>drink bottles are</a:t>
              </a:r>
            </a:p>
            <a:p>
              <a:r>
                <a:rPr lang="en-US" sz="1800" dirty="0">
                  <a:latin typeface="Calibri" panose="020F0502020204030204" pitchFamily="34" charset="0"/>
                  <a:cs typeface="Calibri" panose="020F0502020204030204" pitchFamily="34" charset="0"/>
                </a:rPr>
                <a:t>brought to the</a:t>
              </a:r>
            </a:p>
            <a:p>
              <a:r>
                <a:rPr lang="en-US" sz="1800" dirty="0">
                  <a:latin typeface="Calibri" panose="020F0502020204030204" pitchFamily="34" charset="0"/>
                  <a:cs typeface="Calibri" panose="020F0502020204030204" pitchFamily="34" charset="0"/>
                </a:rPr>
                <a:t>bottling factory</a:t>
              </a:r>
            </a:p>
            <a:p>
              <a:r>
                <a:rPr lang="en-US" sz="1800" dirty="0">
                  <a:latin typeface="Calibri" panose="020F0502020204030204" pitchFamily="34" charset="0"/>
                  <a:cs typeface="Calibri" panose="020F0502020204030204" pitchFamily="34" charset="0"/>
                </a:rPr>
                <a:t>where they are</a:t>
              </a:r>
            </a:p>
            <a:p>
              <a:r>
                <a:rPr lang="en-US" sz="1800" dirty="0">
                  <a:latin typeface="Calibri" panose="020F0502020204030204" pitchFamily="34" charset="0"/>
                  <a:cs typeface="Calibri" panose="020F0502020204030204" pitchFamily="34" charset="0"/>
                </a:rPr>
                <a:t>filled.</a:t>
              </a:r>
            </a:p>
          </p:txBody>
        </p:sp>
        <p:sp>
          <p:nvSpPr>
            <p:cNvPr id="256" name="Google Shape;256;p12"/>
            <p:cNvSpPr/>
            <p:nvPr/>
          </p:nvSpPr>
          <p:spPr>
            <a:xfrm>
              <a:off x="5070052" y="2283671"/>
              <a:ext cx="2073597" cy="1754286"/>
            </a:xfrm>
            <a:prstGeom prst="rect">
              <a:avLst/>
            </a:prstGeom>
            <a:noFill/>
            <a:ln>
              <a:noFill/>
            </a:ln>
          </p:spPr>
          <p:txBody>
            <a:bodyPr spcFirstLastPara="1" wrap="square" lIns="91425" tIns="45700" rIns="91425" bIns="45700" anchor="t" anchorCtr="0">
              <a:spAutoFit/>
            </a:bodyPr>
            <a:lstStyle/>
            <a:p>
              <a:r>
                <a:rPr lang="en-US" sz="1800" dirty="0">
                  <a:latin typeface="Calibri" panose="020F0502020204030204" pitchFamily="34" charset="0"/>
                  <a:cs typeface="Calibri" panose="020F0502020204030204" pitchFamily="34" charset="0"/>
                </a:rPr>
                <a:t>The soft drink</a:t>
              </a:r>
            </a:p>
            <a:p>
              <a:r>
                <a:rPr lang="en-US" sz="1800" dirty="0">
                  <a:latin typeface="Calibri" panose="020F0502020204030204" pitchFamily="34" charset="0"/>
                  <a:cs typeface="Calibri" panose="020F0502020204030204" pitchFamily="34" charset="0"/>
                </a:rPr>
                <a:t>bottles are</a:t>
              </a:r>
            </a:p>
            <a:p>
              <a:r>
                <a:rPr lang="en-US" sz="1800" dirty="0">
                  <a:latin typeface="Calibri" panose="020F0502020204030204" pitchFamily="34" charset="0"/>
                  <a:cs typeface="Calibri" panose="020F0502020204030204" pitchFamily="34" charset="0"/>
                </a:rPr>
                <a:t>transported to</a:t>
              </a:r>
            </a:p>
            <a:p>
              <a:r>
                <a:rPr lang="en-US" sz="1800" dirty="0">
                  <a:latin typeface="Calibri" panose="020F0502020204030204" pitchFamily="34" charset="0"/>
                  <a:cs typeface="Calibri" panose="020F0502020204030204" pitchFamily="34" charset="0"/>
                </a:rPr>
                <a:t>stores for customers</a:t>
              </a:r>
            </a:p>
            <a:p>
              <a:r>
                <a:rPr lang="en-US" sz="1800" dirty="0">
                  <a:latin typeface="Calibri" panose="020F0502020204030204" pitchFamily="34" charset="0"/>
                  <a:cs typeface="Calibri" panose="020F0502020204030204" pitchFamily="34" charset="0"/>
                </a:rPr>
                <a:t>to purchase.</a:t>
              </a:r>
            </a:p>
          </p:txBody>
        </p:sp>
        <p:sp>
          <p:nvSpPr>
            <p:cNvPr id="257" name="Google Shape;257;p12"/>
            <p:cNvSpPr/>
            <p:nvPr/>
          </p:nvSpPr>
          <p:spPr>
            <a:xfrm>
              <a:off x="7279852" y="2283671"/>
              <a:ext cx="1908241" cy="1477287"/>
            </a:xfrm>
            <a:prstGeom prst="rect">
              <a:avLst/>
            </a:prstGeom>
            <a:noFill/>
            <a:ln>
              <a:noFill/>
            </a:ln>
          </p:spPr>
          <p:txBody>
            <a:bodyPr spcFirstLastPara="1" wrap="square" lIns="91425" tIns="45700" rIns="91425" bIns="45700" anchor="t" anchorCtr="0">
              <a:spAutoFit/>
            </a:bodyPr>
            <a:lstStyle/>
            <a:p>
              <a:r>
                <a:rPr lang="en-US" sz="1800" dirty="0">
                  <a:latin typeface="Calibri" panose="020F0502020204030204" pitchFamily="34" charset="0"/>
                  <a:cs typeface="Calibri" panose="020F0502020204030204" pitchFamily="34" charset="0"/>
                </a:rPr>
                <a:t>Customers</a:t>
              </a:r>
            </a:p>
            <a:p>
              <a:r>
                <a:rPr lang="en-US" sz="1800" dirty="0">
                  <a:latin typeface="Calibri" panose="020F0502020204030204" pitchFamily="34" charset="0"/>
                  <a:cs typeface="Calibri" panose="020F0502020204030204" pitchFamily="34" charset="0"/>
                </a:rPr>
                <a:t>purchase the soft</a:t>
              </a:r>
            </a:p>
            <a:p>
              <a:r>
                <a:rPr lang="en-US" sz="1800" dirty="0">
                  <a:latin typeface="Calibri" panose="020F0502020204030204" pitchFamily="34" charset="0"/>
                  <a:cs typeface="Calibri" panose="020F0502020204030204" pitchFamily="34" charset="0"/>
                </a:rPr>
                <a:t>drink bottles from</a:t>
              </a:r>
            </a:p>
            <a:p>
              <a:r>
                <a:rPr lang="en-US" sz="1800" dirty="0">
                  <a:latin typeface="Calibri" panose="020F0502020204030204" pitchFamily="34" charset="0"/>
                  <a:cs typeface="Calibri" panose="020F0502020204030204" pitchFamily="34" charset="0"/>
                </a:rPr>
                <a:t>the store for</a:t>
              </a:r>
            </a:p>
            <a:p>
              <a:r>
                <a:rPr lang="en-US" sz="1800" dirty="0">
                  <a:latin typeface="Calibri" panose="020F0502020204030204" pitchFamily="34" charset="0"/>
                  <a:cs typeface="Calibri" panose="020F0502020204030204" pitchFamily="34" charset="0"/>
                </a:rPr>
                <a:t>consumption.</a:t>
              </a:r>
            </a:p>
          </p:txBody>
        </p:sp>
        <p:sp>
          <p:nvSpPr>
            <p:cNvPr id="258" name="Google Shape;258;p12"/>
            <p:cNvSpPr/>
            <p:nvPr/>
          </p:nvSpPr>
          <p:spPr>
            <a:xfrm>
              <a:off x="9338872" y="2283671"/>
              <a:ext cx="2148838" cy="1200288"/>
            </a:xfrm>
            <a:prstGeom prst="rect">
              <a:avLst/>
            </a:prstGeom>
            <a:noFill/>
            <a:ln>
              <a:noFill/>
            </a:ln>
          </p:spPr>
          <p:txBody>
            <a:bodyPr spcFirstLastPara="1" wrap="square" lIns="91425" tIns="45700" rIns="91425" bIns="45700" anchor="t" anchorCtr="0">
              <a:spAutoFit/>
            </a:bodyPr>
            <a:lstStyle/>
            <a:p>
              <a:r>
                <a:rPr lang="en-US" sz="1800" dirty="0">
                  <a:latin typeface="Calibri" panose="020F0502020204030204" pitchFamily="34" charset="0"/>
                  <a:cs typeface="Calibri" panose="020F0502020204030204" pitchFamily="34" charset="0"/>
                </a:rPr>
                <a:t>After consumption,</a:t>
              </a:r>
            </a:p>
            <a:p>
              <a:r>
                <a:rPr lang="en-US" sz="1800" dirty="0">
                  <a:latin typeface="Calibri" panose="020F0502020204030204" pitchFamily="34" charset="0"/>
                  <a:cs typeface="Calibri" panose="020F0502020204030204" pitchFamily="34" charset="0"/>
                </a:rPr>
                <a:t>the bottles are</a:t>
              </a:r>
            </a:p>
            <a:p>
              <a:r>
                <a:rPr lang="en-US" sz="1800" dirty="0">
                  <a:latin typeface="Calibri" panose="020F0502020204030204" pitchFamily="34" charset="0"/>
                  <a:cs typeface="Calibri" panose="020F0502020204030204" pitchFamily="34" charset="0"/>
                </a:rPr>
                <a:t>disposed of by the</a:t>
              </a:r>
            </a:p>
            <a:p>
              <a:r>
                <a:rPr lang="en-US" sz="1800" dirty="0">
                  <a:latin typeface="Calibri" panose="020F0502020204030204" pitchFamily="34" charset="0"/>
                  <a:cs typeface="Calibri" panose="020F0502020204030204" pitchFamily="34" charset="0"/>
                </a:rPr>
                <a:t>consumer.</a:t>
              </a:r>
            </a:p>
          </p:txBody>
        </p:sp>
      </p:grpSp>
      <p:sp>
        <p:nvSpPr>
          <p:cNvPr id="3" name="Slide Number Placeholder 2">
            <a:extLst>
              <a:ext uri="{FF2B5EF4-FFF2-40B4-BE49-F238E27FC236}">
                <a16:creationId xmlns:a16="http://schemas.microsoft.com/office/drawing/2014/main" id="{236E755D-BBBB-AA10-528B-E3520B0E66A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1" descr="A picture containing text, people&#10;&#10;Description automatically generated"/>
          <p:cNvPicPr preferRelativeResize="0"/>
          <p:nvPr/>
        </p:nvPicPr>
        <p:blipFill rotWithShape="1">
          <a:blip r:embed="rId3">
            <a:alphaModFix/>
          </a:blip>
          <a:srcRect/>
          <a:stretch/>
        </p:blipFill>
        <p:spPr>
          <a:xfrm>
            <a:off x="-4680" y="0"/>
            <a:ext cx="12192000" cy="6858000"/>
          </a:xfrm>
          <a:prstGeom prst="rect">
            <a:avLst/>
          </a:prstGeom>
          <a:noFill/>
          <a:ln>
            <a:noFill/>
          </a:ln>
        </p:spPr>
      </p:pic>
      <p:pic>
        <p:nvPicPr>
          <p:cNvPr id="5" name="Picture 4" descr="A picture containing text&#10;&#10;Description automatically generated">
            <a:extLst>
              <a:ext uri="{FF2B5EF4-FFF2-40B4-BE49-F238E27FC236}">
                <a16:creationId xmlns:a16="http://schemas.microsoft.com/office/drawing/2014/main" id="{548727FB-9D98-984D-8F06-305CE9065ABE}"/>
              </a:ext>
            </a:extLst>
          </p:cNvPr>
          <p:cNvPicPr>
            <a:picLocks noChangeAspect="1"/>
          </p:cNvPicPr>
          <p:nvPr/>
        </p:nvPicPr>
        <p:blipFill>
          <a:blip r:embed="rId4"/>
          <a:stretch>
            <a:fillRect/>
          </a:stretch>
        </p:blipFill>
        <p:spPr>
          <a:xfrm>
            <a:off x="1463040" y="250169"/>
            <a:ext cx="9814559" cy="5638822"/>
          </a:xfrm>
          <a:prstGeom prst="rect">
            <a:avLst/>
          </a:prstGeom>
        </p:spPr>
      </p:pic>
      <p:sp>
        <p:nvSpPr>
          <p:cNvPr id="2" name="Slide Number Placeholder 1">
            <a:extLst>
              <a:ext uri="{FF2B5EF4-FFF2-40B4-BE49-F238E27FC236}">
                <a16:creationId xmlns:a16="http://schemas.microsoft.com/office/drawing/2014/main" id="{C24BF249-4838-1CD4-E616-3CCFDA3BDD1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dirty="0"/>
          </a:p>
        </p:txBody>
      </p:sp>
    </p:spTree>
    <p:extLst>
      <p:ext uri="{BB962C8B-B14F-4D97-AF65-F5344CB8AC3E}">
        <p14:creationId xmlns:p14="http://schemas.microsoft.com/office/powerpoint/2010/main" val="2959364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4" name="Google Shape;94;p2"/>
          <p:cNvSpPr/>
          <p:nvPr/>
        </p:nvSpPr>
        <p:spPr>
          <a:xfrm>
            <a:off x="506503" y="1628708"/>
            <a:ext cx="10907167" cy="1274155"/>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600" b="1" i="0" u="none" strike="noStrike" cap="none" dirty="0">
                <a:solidFill>
                  <a:srgbClr val="262626"/>
                </a:solidFill>
                <a:latin typeface="Calibri"/>
                <a:ea typeface="Calibri"/>
                <a:cs typeface="Calibri"/>
                <a:sym typeface="Calibri"/>
              </a:rPr>
              <a:t>Students will understand the differences between the linear and circular economies and how products and materials move through </a:t>
            </a:r>
            <a:r>
              <a:rPr lang="en-US" sz="1600" b="1" dirty="0">
                <a:solidFill>
                  <a:srgbClr val="262626"/>
                </a:solidFill>
                <a:latin typeface="Calibri"/>
                <a:ea typeface="Calibri"/>
                <a:cs typeface="Calibri"/>
                <a:sym typeface="Calibri"/>
              </a:rPr>
              <a:t>a</a:t>
            </a:r>
            <a:r>
              <a:rPr lang="en-US" sz="1600" b="1" i="0" u="none" strike="noStrike" cap="none" dirty="0">
                <a:solidFill>
                  <a:srgbClr val="262626"/>
                </a:solidFill>
                <a:latin typeface="Calibri"/>
                <a:ea typeface="Calibri"/>
                <a:cs typeface="Calibri"/>
                <a:sym typeface="Calibri"/>
              </a:rPr>
              <a:t> life cycle. They will develop the ability to think about the full life of the things that we use in our daily lives and set the groundwork for being able to redesign systems. Everyday objects are fascinating in their complexity, and this helps us conceptualize the way the linear system works and how to start making the products we use more circular.</a:t>
            </a:r>
            <a:endParaRPr dirty="0"/>
          </a:p>
        </p:txBody>
      </p:sp>
      <p:sp>
        <p:nvSpPr>
          <p:cNvPr id="95" name="Google Shape;95;p2"/>
          <p:cNvSpPr/>
          <p:nvPr/>
        </p:nvSpPr>
        <p:spPr>
          <a:xfrm>
            <a:off x="313764" y="1462601"/>
            <a:ext cx="11371732" cy="1610379"/>
          </a:xfrm>
          <a:prstGeom prst="roundRect">
            <a:avLst>
              <a:gd name="adj" fmla="val 16667"/>
            </a:avLst>
          </a:prstGeom>
          <a:noFill/>
          <a:ln w="31750" cap="flat" cmpd="sng">
            <a:solidFill>
              <a:srgbClr val="29C7F7"/>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6" name="Google Shape;96;p2"/>
          <p:cNvSpPr/>
          <p:nvPr/>
        </p:nvSpPr>
        <p:spPr>
          <a:xfrm>
            <a:off x="1181181" y="3411644"/>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7" name="Google Shape;97;p2"/>
          <p:cNvSpPr/>
          <p:nvPr/>
        </p:nvSpPr>
        <p:spPr>
          <a:xfrm>
            <a:off x="1127544" y="3411644"/>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8" name="Google Shape;98;p2"/>
          <p:cNvSpPr/>
          <p:nvPr/>
        </p:nvSpPr>
        <p:spPr>
          <a:xfrm>
            <a:off x="1172128" y="3391592"/>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chemeClr val="lt1"/>
                </a:solidFill>
                <a:latin typeface="Calibri"/>
                <a:ea typeface="Calibri"/>
                <a:cs typeface="Calibri"/>
                <a:sym typeface="Calibri"/>
              </a:rPr>
              <a:t>1</a:t>
            </a:r>
            <a:endParaRPr dirty="0"/>
          </a:p>
        </p:txBody>
      </p:sp>
      <p:sp>
        <p:nvSpPr>
          <p:cNvPr id="99" name="Google Shape;99;p2"/>
          <p:cNvSpPr/>
          <p:nvPr/>
        </p:nvSpPr>
        <p:spPr>
          <a:xfrm rot="5400000">
            <a:off x="586952" y="3354363"/>
            <a:ext cx="402546" cy="301686"/>
          </a:xfrm>
          <a:prstGeom prst="bentUpArrow">
            <a:avLst>
              <a:gd name="adj1" fmla="val 25000"/>
              <a:gd name="adj2" fmla="val 25000"/>
              <a:gd name="adj3" fmla="val 25000"/>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2" name="Group 1">
            <a:extLst>
              <a:ext uri="{FF2B5EF4-FFF2-40B4-BE49-F238E27FC236}">
                <a16:creationId xmlns:a16="http://schemas.microsoft.com/office/drawing/2014/main" id="{0BE7736A-4D8A-F2CD-1152-39A562E3EDDF}"/>
              </a:ext>
            </a:extLst>
          </p:cNvPr>
          <p:cNvGrpSpPr/>
          <p:nvPr/>
        </p:nvGrpSpPr>
        <p:grpSpPr>
          <a:xfrm>
            <a:off x="1123489" y="4518559"/>
            <a:ext cx="443210" cy="409625"/>
            <a:chOff x="1123489" y="4518559"/>
            <a:chExt cx="443210" cy="409625"/>
          </a:xfrm>
        </p:grpSpPr>
        <p:sp>
          <p:nvSpPr>
            <p:cNvPr id="100" name="Google Shape;100;p2"/>
            <p:cNvSpPr/>
            <p:nvPr/>
          </p:nvSpPr>
          <p:spPr>
            <a:xfrm>
              <a:off x="1177126" y="4538611"/>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1" name="Google Shape;101;p2"/>
            <p:cNvSpPr/>
            <p:nvPr/>
          </p:nvSpPr>
          <p:spPr>
            <a:xfrm>
              <a:off x="1123489" y="4538611"/>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2" name="Google Shape;102;p2"/>
            <p:cNvSpPr/>
            <p:nvPr/>
          </p:nvSpPr>
          <p:spPr>
            <a:xfrm>
              <a:off x="1168073" y="4518559"/>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chemeClr val="lt1"/>
                  </a:solidFill>
                  <a:latin typeface="Calibri"/>
                  <a:ea typeface="Calibri"/>
                  <a:cs typeface="Calibri"/>
                  <a:sym typeface="Calibri"/>
                </a:rPr>
                <a:t>2</a:t>
              </a:r>
              <a:endParaRPr dirty="0"/>
            </a:p>
          </p:txBody>
        </p:sp>
      </p:grpSp>
      <p:sp>
        <p:nvSpPr>
          <p:cNvPr id="103" name="Google Shape;103;p2"/>
          <p:cNvSpPr/>
          <p:nvPr/>
        </p:nvSpPr>
        <p:spPr>
          <a:xfrm>
            <a:off x="2606040" y="185126"/>
            <a:ext cx="6979920" cy="99413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4" name="Google Shape;104;p2"/>
          <p:cNvSpPr/>
          <p:nvPr/>
        </p:nvSpPr>
        <p:spPr>
          <a:xfrm>
            <a:off x="2606040" y="185126"/>
            <a:ext cx="6979920"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5" name="Google Shape;105;p2"/>
          <p:cNvSpPr txBox="1"/>
          <p:nvPr/>
        </p:nvSpPr>
        <p:spPr>
          <a:xfrm>
            <a:off x="2794681" y="294106"/>
            <a:ext cx="6602638"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chemeClr val="lt1"/>
                </a:solidFill>
                <a:latin typeface="Calibri"/>
                <a:ea typeface="Calibri"/>
                <a:cs typeface="Calibri"/>
                <a:sym typeface="Calibri"/>
              </a:rPr>
              <a:t>Lesson Prep &amp; Curriculum Alignment </a:t>
            </a:r>
            <a:endParaRPr dirty="0"/>
          </a:p>
        </p:txBody>
      </p:sp>
      <p:sp>
        <p:nvSpPr>
          <p:cNvPr id="106" name="Google Shape;106;p2"/>
          <p:cNvSpPr txBox="1"/>
          <p:nvPr/>
        </p:nvSpPr>
        <p:spPr>
          <a:xfrm>
            <a:off x="2794681" y="901959"/>
            <a:ext cx="660263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i="0" u="none" strike="noStrike" cap="none" dirty="0">
                <a:solidFill>
                  <a:schemeClr val="lt1"/>
                </a:solidFill>
                <a:latin typeface="Calibri"/>
                <a:ea typeface="Calibri"/>
                <a:cs typeface="Calibri"/>
                <a:sym typeface="Calibri"/>
              </a:rPr>
              <a:t>Prep time: 10 – 15 minutes</a:t>
            </a:r>
            <a:endParaRPr b="1" dirty="0"/>
          </a:p>
        </p:txBody>
      </p:sp>
      <p:sp>
        <p:nvSpPr>
          <p:cNvPr id="16" name="Rectangle 15">
            <a:extLst>
              <a:ext uri="{FF2B5EF4-FFF2-40B4-BE49-F238E27FC236}">
                <a16:creationId xmlns:a16="http://schemas.microsoft.com/office/drawing/2014/main" id="{A80943B9-EAC2-7A8A-2B32-3488778EDD50}"/>
              </a:ext>
            </a:extLst>
          </p:cNvPr>
          <p:cNvSpPr/>
          <p:nvPr/>
        </p:nvSpPr>
        <p:spPr>
          <a:xfrm>
            <a:off x="1698190" y="3356325"/>
            <a:ext cx="9734687" cy="959045"/>
          </a:xfrm>
          <a:prstGeom prst="rect">
            <a:avLst/>
          </a:prstGeom>
        </p:spPr>
        <p:txBody>
          <a:bodyPr wrap="square">
            <a:spAutoFit/>
          </a:bodyPr>
          <a:lstStyle/>
          <a:p>
            <a:pPr algn="thaiDist">
              <a:lnSpc>
                <a:spcPct val="120000"/>
              </a:lnSpc>
            </a:pPr>
            <a:r>
              <a:rPr lang="en-US" sz="1600" b="1" dirty="0">
                <a:solidFill>
                  <a:srgbClr val="262626"/>
                </a:solidFill>
              </a:rPr>
              <a:t>Display the lesson slides for the class and create a discussion about what they already know about the linear vs circular economies and introduce the concept of product lifecycle mapping. </a:t>
            </a:r>
            <a:r>
              <a:rPr lang="en-US" sz="1600" dirty="0">
                <a:solidFill>
                  <a:srgbClr val="262626"/>
                </a:solidFill>
              </a:rPr>
              <a:t>Ask students the guiding questions in the PowerPoint slide notes.</a:t>
            </a:r>
          </a:p>
        </p:txBody>
      </p:sp>
      <p:sp>
        <p:nvSpPr>
          <p:cNvPr id="18" name="Rectangle 17">
            <a:extLst>
              <a:ext uri="{FF2B5EF4-FFF2-40B4-BE49-F238E27FC236}">
                <a16:creationId xmlns:a16="http://schemas.microsoft.com/office/drawing/2014/main" id="{D9AD8B01-7A6D-FDE7-8D44-E2FE66C2E6D2}"/>
              </a:ext>
            </a:extLst>
          </p:cNvPr>
          <p:cNvSpPr/>
          <p:nvPr/>
        </p:nvSpPr>
        <p:spPr>
          <a:xfrm>
            <a:off x="1698189" y="4575250"/>
            <a:ext cx="9734687" cy="656077"/>
          </a:xfrm>
          <a:prstGeom prst="rect">
            <a:avLst/>
          </a:prstGeom>
        </p:spPr>
        <p:txBody>
          <a:bodyPr wrap="square">
            <a:spAutoFit/>
          </a:bodyPr>
          <a:lstStyle/>
          <a:p>
            <a:pPr algn="thaiDist">
              <a:lnSpc>
                <a:spcPct val="120000"/>
              </a:lnSpc>
            </a:pPr>
            <a:r>
              <a:rPr lang="en-US" sz="1600" b="1" dirty="0">
                <a:solidFill>
                  <a:srgbClr val="262626"/>
                </a:solidFill>
              </a:rPr>
              <a:t>Print out the 4 handouts: </a:t>
            </a:r>
            <a:r>
              <a:rPr lang="en-US" sz="1600" dirty="0">
                <a:solidFill>
                  <a:srgbClr val="262626"/>
                </a:solidFill>
              </a:rPr>
              <a:t>1. Product Cards 2. Product Lifecycle Map 3. Circular Lifecycle Map 4. Example Lifecycle Map</a:t>
            </a:r>
          </a:p>
        </p:txBody>
      </p:sp>
      <p:grpSp>
        <p:nvGrpSpPr>
          <p:cNvPr id="21" name="Group 20">
            <a:extLst>
              <a:ext uri="{FF2B5EF4-FFF2-40B4-BE49-F238E27FC236}">
                <a16:creationId xmlns:a16="http://schemas.microsoft.com/office/drawing/2014/main" id="{699AF946-F79D-B047-F4F4-B02D09B24F85}"/>
              </a:ext>
            </a:extLst>
          </p:cNvPr>
          <p:cNvGrpSpPr/>
          <p:nvPr/>
        </p:nvGrpSpPr>
        <p:grpSpPr>
          <a:xfrm>
            <a:off x="1123489" y="5568526"/>
            <a:ext cx="443210" cy="424691"/>
            <a:chOff x="1123489" y="4518559"/>
            <a:chExt cx="443210" cy="424691"/>
          </a:xfrm>
        </p:grpSpPr>
        <p:sp>
          <p:nvSpPr>
            <p:cNvPr id="22" name="Google Shape;100;p2">
              <a:extLst>
                <a:ext uri="{FF2B5EF4-FFF2-40B4-BE49-F238E27FC236}">
                  <a16:creationId xmlns:a16="http://schemas.microsoft.com/office/drawing/2014/main" id="{70E0E126-4CD7-88E4-DF74-86E9441E4834}"/>
                </a:ext>
              </a:extLst>
            </p:cNvPr>
            <p:cNvSpPr/>
            <p:nvPr/>
          </p:nvSpPr>
          <p:spPr>
            <a:xfrm>
              <a:off x="1177126" y="4538611"/>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3" name="Google Shape;101;p2">
              <a:extLst>
                <a:ext uri="{FF2B5EF4-FFF2-40B4-BE49-F238E27FC236}">
                  <a16:creationId xmlns:a16="http://schemas.microsoft.com/office/drawing/2014/main" id="{C6093045-7503-DFB0-F434-35B002E6B68C}"/>
                </a:ext>
              </a:extLst>
            </p:cNvPr>
            <p:cNvSpPr/>
            <p:nvPr/>
          </p:nvSpPr>
          <p:spPr>
            <a:xfrm>
              <a:off x="1123489" y="4538611"/>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4" name="Google Shape;102;p2">
              <a:extLst>
                <a:ext uri="{FF2B5EF4-FFF2-40B4-BE49-F238E27FC236}">
                  <a16:creationId xmlns:a16="http://schemas.microsoft.com/office/drawing/2014/main" id="{D083134A-C65F-06C3-9C28-822433F6D24C}"/>
                </a:ext>
              </a:extLst>
            </p:cNvPr>
            <p:cNvSpPr/>
            <p:nvPr/>
          </p:nvSpPr>
          <p:spPr>
            <a:xfrm>
              <a:off x="1168073" y="4518559"/>
              <a:ext cx="301686"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a:solidFill>
                    <a:schemeClr val="lt1"/>
                  </a:solidFill>
                  <a:latin typeface="Calibri"/>
                  <a:cs typeface="Calibri"/>
                  <a:sym typeface="Calibri"/>
                </a:rPr>
                <a:t>3</a:t>
              </a:r>
              <a:endParaRPr dirty="0"/>
            </a:p>
          </p:txBody>
        </p:sp>
      </p:grpSp>
      <p:sp>
        <p:nvSpPr>
          <p:cNvPr id="25" name="Rectangle 24">
            <a:extLst>
              <a:ext uri="{FF2B5EF4-FFF2-40B4-BE49-F238E27FC236}">
                <a16:creationId xmlns:a16="http://schemas.microsoft.com/office/drawing/2014/main" id="{850B8983-0AD7-04C4-1948-DF62677C6311}"/>
              </a:ext>
            </a:extLst>
          </p:cNvPr>
          <p:cNvSpPr/>
          <p:nvPr/>
        </p:nvSpPr>
        <p:spPr>
          <a:xfrm>
            <a:off x="1698189" y="5567402"/>
            <a:ext cx="9734687" cy="656077"/>
          </a:xfrm>
          <a:prstGeom prst="rect">
            <a:avLst/>
          </a:prstGeom>
        </p:spPr>
        <p:txBody>
          <a:bodyPr wrap="square">
            <a:spAutoFit/>
          </a:bodyPr>
          <a:lstStyle/>
          <a:p>
            <a:pPr algn="thaiDist">
              <a:lnSpc>
                <a:spcPct val="120000"/>
              </a:lnSpc>
            </a:pPr>
            <a:r>
              <a:rPr lang="en-US" sz="1600" b="1" dirty="0">
                <a:solidFill>
                  <a:srgbClr val="262626"/>
                </a:solidFill>
              </a:rPr>
              <a:t>Follow the steps on the next slide </a:t>
            </a:r>
            <a:r>
              <a:rPr lang="en-US" sz="1600" dirty="0">
                <a:solidFill>
                  <a:srgbClr val="262626"/>
                </a:solidFill>
              </a:rPr>
              <a:t>and in the teacher notes in slides 17 and 20 to conduct the class activity </a:t>
            </a:r>
          </a:p>
        </p:txBody>
      </p:sp>
      <p:sp>
        <p:nvSpPr>
          <p:cNvPr id="3" name="Slide Number Placeholder 2">
            <a:extLst>
              <a:ext uri="{FF2B5EF4-FFF2-40B4-BE49-F238E27FC236}">
                <a16:creationId xmlns:a16="http://schemas.microsoft.com/office/drawing/2014/main" id="{0F195BB5-00EA-87FE-98AB-5C2F578FE3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0"/>
            <a:ext cx="12192000" cy="6858000"/>
          </a:xfrm>
          <a:prstGeom prst="rect">
            <a:avLst/>
          </a:prstGeom>
        </p:spPr>
      </p:pic>
      <p:sp>
        <p:nvSpPr>
          <p:cNvPr id="25" name="Rectangle 24">
            <a:extLst>
              <a:ext uri="{FF2B5EF4-FFF2-40B4-BE49-F238E27FC236}">
                <a16:creationId xmlns:a16="http://schemas.microsoft.com/office/drawing/2014/main" id="{51FFE875-61C7-534D-980C-DC3A4B940AEB}"/>
              </a:ext>
            </a:extLst>
          </p:cNvPr>
          <p:cNvSpPr/>
          <p:nvPr/>
        </p:nvSpPr>
        <p:spPr>
          <a:xfrm>
            <a:off x="365761" y="1059906"/>
            <a:ext cx="11399520" cy="3431709"/>
          </a:xfrm>
          <a:prstGeom prst="rect">
            <a:avLst/>
          </a:prstGeom>
        </p:spPr>
        <p:txBody>
          <a:bodyPr wrap="square">
            <a:spAutoFit/>
          </a:bodyPr>
          <a:lstStyle/>
          <a:p>
            <a:pPr lvl="0"/>
            <a:r>
              <a:rPr lang="en-US" sz="1450" b="1" dirty="0">
                <a:solidFill>
                  <a:schemeClr val="dk1"/>
                </a:solidFill>
                <a:latin typeface="Calibri"/>
                <a:ea typeface="Calibri"/>
                <a:cs typeface="Calibri"/>
                <a:sym typeface="Calibri"/>
              </a:rPr>
              <a:t>Step 1</a:t>
            </a:r>
            <a:r>
              <a:rPr lang="en-US" sz="1450" dirty="0">
                <a:solidFill>
                  <a:schemeClr val="dk1"/>
                </a:solidFill>
                <a:latin typeface="Calibri"/>
                <a:ea typeface="Calibri"/>
                <a:cs typeface="Calibri"/>
                <a:sym typeface="Calibri"/>
              </a:rPr>
              <a:t>: Organize into </a:t>
            </a:r>
            <a:r>
              <a:rPr lang="en-US" sz="1450" b="1" dirty="0">
                <a:solidFill>
                  <a:schemeClr val="dk1"/>
                </a:solidFill>
                <a:latin typeface="Calibri"/>
                <a:ea typeface="Calibri"/>
                <a:cs typeface="Calibri"/>
                <a:sym typeface="Calibri"/>
              </a:rPr>
              <a:t>groups of 3-5 </a:t>
            </a:r>
            <a:r>
              <a:rPr lang="en-US" sz="1450" dirty="0">
                <a:solidFill>
                  <a:schemeClr val="dk1"/>
                </a:solidFill>
                <a:latin typeface="Calibri"/>
                <a:ea typeface="Calibri"/>
                <a:cs typeface="Calibri"/>
                <a:sym typeface="Calibri"/>
              </a:rPr>
              <a:t>and choose a product card from the deck or any product your group knows a little about. Give out each of the four handouts to each group.</a:t>
            </a:r>
            <a:endParaRPr lang="en-US" sz="1450" dirty="0"/>
          </a:p>
          <a:p>
            <a:pPr lvl="0"/>
            <a:br>
              <a:rPr lang="en-US" sz="1450" dirty="0">
                <a:solidFill>
                  <a:schemeClr val="dk1"/>
                </a:solidFill>
                <a:latin typeface="Calibri"/>
                <a:ea typeface="Calibri"/>
                <a:cs typeface="Calibri"/>
                <a:sym typeface="Calibri"/>
              </a:rPr>
            </a:br>
            <a:r>
              <a:rPr lang="en-US" sz="1450" b="1" dirty="0">
                <a:solidFill>
                  <a:schemeClr val="dk1"/>
                </a:solidFill>
                <a:latin typeface="Calibri"/>
                <a:ea typeface="Calibri"/>
                <a:cs typeface="Calibri"/>
                <a:sym typeface="Calibri"/>
              </a:rPr>
              <a:t>Step 2</a:t>
            </a:r>
            <a:r>
              <a:rPr lang="en-US" sz="1450" dirty="0">
                <a:solidFill>
                  <a:schemeClr val="dk1"/>
                </a:solidFill>
                <a:latin typeface="Calibri"/>
                <a:ea typeface="Calibri"/>
                <a:cs typeface="Calibri"/>
                <a:sym typeface="Calibri"/>
              </a:rPr>
              <a:t>: Each group has a large piece of paper or uses the handout provided and list the 5 different life cycle stages </a:t>
            </a:r>
            <a:r>
              <a:rPr lang="en-US" sz="1450" b="1" dirty="0">
                <a:solidFill>
                  <a:schemeClr val="dk1"/>
                </a:solidFill>
                <a:latin typeface="Calibri"/>
                <a:ea typeface="Calibri"/>
                <a:cs typeface="Calibri"/>
                <a:sym typeface="Calibri"/>
              </a:rPr>
              <a:t>1. Material extraction  2. Production  3. Distribution  4. Usage 5. Disposal</a:t>
            </a:r>
          </a:p>
          <a:p>
            <a:pPr lvl="0"/>
            <a:endParaRPr lang="en-US" sz="1450" dirty="0">
              <a:solidFill>
                <a:schemeClr val="dk1"/>
              </a:solidFill>
              <a:latin typeface="Calibri"/>
              <a:cs typeface="Calibri"/>
              <a:sym typeface="Calibri"/>
            </a:endParaRPr>
          </a:p>
          <a:p>
            <a:pPr lvl="0"/>
            <a:r>
              <a:rPr lang="en-US" sz="1450" b="1" dirty="0">
                <a:solidFill>
                  <a:schemeClr val="dk1"/>
                </a:solidFill>
                <a:latin typeface="Calibri"/>
                <a:ea typeface="Calibri"/>
                <a:cs typeface="Calibri"/>
                <a:sym typeface="Calibri"/>
              </a:rPr>
              <a:t>Step 3</a:t>
            </a:r>
            <a:r>
              <a:rPr lang="en-US" sz="1450" dirty="0">
                <a:solidFill>
                  <a:schemeClr val="dk1"/>
                </a:solidFill>
                <a:latin typeface="Calibri"/>
                <a:ea typeface="Calibri"/>
                <a:cs typeface="Calibri"/>
                <a:sym typeface="Calibri"/>
              </a:rPr>
              <a:t>: Each group will document with sticky notes (some will draw pictures, others write lists) the entire life cycle of the product, from start to finish. </a:t>
            </a:r>
          </a:p>
          <a:p>
            <a:pPr lvl="0"/>
            <a:br>
              <a:rPr lang="en-US" sz="1450" dirty="0">
                <a:solidFill>
                  <a:schemeClr val="dk1"/>
                </a:solidFill>
                <a:latin typeface="Calibri"/>
                <a:ea typeface="Calibri"/>
                <a:cs typeface="Calibri"/>
                <a:sym typeface="Calibri"/>
              </a:rPr>
            </a:br>
            <a:r>
              <a:rPr lang="en-US" sz="1450" b="1" dirty="0">
                <a:solidFill>
                  <a:schemeClr val="dk1"/>
                </a:solidFill>
                <a:latin typeface="Calibri"/>
                <a:ea typeface="Calibri"/>
                <a:cs typeface="Calibri"/>
                <a:sym typeface="Calibri"/>
              </a:rPr>
              <a:t>Step 4</a:t>
            </a:r>
            <a:r>
              <a:rPr lang="en-US" sz="1450" dirty="0">
                <a:solidFill>
                  <a:schemeClr val="dk1"/>
                </a:solidFill>
                <a:latin typeface="Calibri"/>
                <a:ea typeface="Calibri"/>
                <a:cs typeface="Calibri"/>
                <a:sym typeface="Calibri"/>
              </a:rPr>
              <a:t>: Use the lifecycle water bottle example as a key to help guide students. </a:t>
            </a:r>
          </a:p>
          <a:p>
            <a:pPr lvl="0"/>
            <a:br>
              <a:rPr lang="en-US" sz="1450" dirty="0">
                <a:solidFill>
                  <a:schemeClr val="dk1"/>
                </a:solidFill>
                <a:latin typeface="Calibri"/>
                <a:ea typeface="Calibri"/>
                <a:cs typeface="Calibri"/>
                <a:sym typeface="Calibri"/>
              </a:rPr>
            </a:br>
            <a:r>
              <a:rPr lang="en-US" sz="1450" b="1" dirty="0">
                <a:solidFill>
                  <a:schemeClr val="dk1"/>
                </a:solidFill>
                <a:latin typeface="Calibri"/>
                <a:ea typeface="Calibri"/>
                <a:cs typeface="Calibri"/>
                <a:sym typeface="Calibri"/>
              </a:rPr>
              <a:t>Step 5</a:t>
            </a:r>
            <a:r>
              <a:rPr lang="en-US" sz="1450" dirty="0">
                <a:solidFill>
                  <a:schemeClr val="dk1"/>
                </a:solidFill>
                <a:latin typeface="Calibri"/>
                <a:ea typeface="Calibri"/>
                <a:cs typeface="Calibri"/>
                <a:sym typeface="Calibri"/>
              </a:rPr>
              <a:t>: Lastly, identify one or more </a:t>
            </a:r>
            <a:r>
              <a:rPr lang="en-US" sz="1450" b="1" dirty="0">
                <a:solidFill>
                  <a:schemeClr val="dk1"/>
                </a:solidFill>
                <a:latin typeface="Calibri"/>
                <a:ea typeface="Calibri"/>
                <a:cs typeface="Calibri"/>
                <a:sym typeface="Calibri"/>
              </a:rPr>
              <a:t>circular opportunities</a:t>
            </a:r>
            <a:r>
              <a:rPr lang="en-US" sz="1450" dirty="0">
                <a:solidFill>
                  <a:schemeClr val="dk1"/>
                </a:solidFill>
                <a:latin typeface="Calibri"/>
                <a:ea typeface="Calibri"/>
                <a:cs typeface="Calibri"/>
                <a:sym typeface="Calibri"/>
              </a:rPr>
              <a:t> for this product. </a:t>
            </a:r>
            <a:endParaRPr lang="en-US" sz="1450" dirty="0"/>
          </a:p>
          <a:p>
            <a:pPr lvl="0"/>
            <a:br>
              <a:rPr lang="en-US" sz="1450" dirty="0">
                <a:solidFill>
                  <a:schemeClr val="dk1"/>
                </a:solidFill>
                <a:latin typeface="Calibri"/>
                <a:ea typeface="Calibri"/>
                <a:cs typeface="Calibri"/>
                <a:sym typeface="Calibri"/>
              </a:rPr>
            </a:br>
            <a:r>
              <a:rPr lang="en-US" sz="1450" dirty="0">
                <a:solidFill>
                  <a:schemeClr val="dk1"/>
                </a:solidFill>
                <a:latin typeface="Calibri"/>
                <a:ea typeface="Calibri"/>
                <a:cs typeface="Calibri"/>
                <a:sym typeface="Calibri"/>
              </a:rPr>
              <a:t>When the groups complete their maps, everyone will share what was discovered about their product’s life cycle. </a:t>
            </a:r>
            <a:endParaRPr lang="en-US" sz="1450" dirty="0"/>
          </a:p>
          <a:p>
            <a:pPr lvl="0"/>
            <a:r>
              <a:rPr lang="en-US" sz="1450" b="1" dirty="0">
                <a:solidFill>
                  <a:schemeClr val="dk1"/>
                </a:solidFill>
                <a:latin typeface="Calibri"/>
                <a:ea typeface="Calibri"/>
                <a:cs typeface="Calibri"/>
                <a:sym typeface="Calibri"/>
              </a:rPr>
              <a:t>*Teachers may want to display or print out the example plastic bottle life cycle map while students are doing the exercise.</a:t>
            </a:r>
            <a:endParaRPr lang="en-US" sz="1450" b="1" dirty="0"/>
          </a:p>
          <a:p>
            <a:pPr lvl="0"/>
            <a:endParaRPr lang="en-US" sz="1400" dirty="0">
              <a:solidFill>
                <a:srgbClr val="262626"/>
              </a:solidFill>
            </a:endParaRPr>
          </a:p>
        </p:txBody>
      </p:sp>
      <p:sp>
        <p:nvSpPr>
          <p:cNvPr id="29" name="Rounded Rectangle 28">
            <a:extLst>
              <a:ext uri="{FF2B5EF4-FFF2-40B4-BE49-F238E27FC236}">
                <a16:creationId xmlns:a16="http://schemas.microsoft.com/office/drawing/2014/main" id="{14A2CAC3-9A08-6B43-862A-D2DA19CB66DA}"/>
              </a:ext>
            </a:extLst>
          </p:cNvPr>
          <p:cNvSpPr/>
          <p:nvPr/>
        </p:nvSpPr>
        <p:spPr>
          <a:xfrm>
            <a:off x="2606040" y="185126"/>
            <a:ext cx="6979920" cy="800131"/>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0" name="Rounded Rectangle 29">
            <a:extLst>
              <a:ext uri="{FF2B5EF4-FFF2-40B4-BE49-F238E27FC236}">
                <a16:creationId xmlns:a16="http://schemas.microsoft.com/office/drawing/2014/main" id="{6E9000C4-0BCC-2D4C-8FB0-13D9E9AC95BE}"/>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1" name="TextBox 30">
            <a:extLst>
              <a:ext uri="{FF2B5EF4-FFF2-40B4-BE49-F238E27FC236}">
                <a16:creationId xmlns:a16="http://schemas.microsoft.com/office/drawing/2014/main" id="{734C321A-37F2-5B48-9C2A-468A7B63A14C}"/>
              </a:ext>
            </a:extLst>
          </p:cNvPr>
          <p:cNvSpPr txBox="1"/>
          <p:nvPr/>
        </p:nvSpPr>
        <p:spPr>
          <a:xfrm>
            <a:off x="2983322" y="294106"/>
            <a:ext cx="6225356" cy="584775"/>
          </a:xfrm>
          <a:prstGeom prst="rect">
            <a:avLst/>
          </a:prstGeom>
          <a:noFill/>
        </p:spPr>
        <p:txBody>
          <a:bodyPr wrap="square" rtlCol="0">
            <a:spAutoFit/>
          </a:bodyPr>
          <a:lstStyle/>
          <a:p>
            <a:pPr algn="ctr"/>
            <a:r>
              <a:rPr lang="en-US" sz="3200" b="1" dirty="0">
                <a:solidFill>
                  <a:schemeClr val="bg1"/>
                </a:solidFill>
              </a:rPr>
              <a:t>Next Steps</a:t>
            </a:r>
          </a:p>
        </p:txBody>
      </p:sp>
      <p:pic>
        <p:nvPicPr>
          <p:cNvPr id="6" name="Picture 5" descr="A picture containing graphical user interface&#10;&#10;Description automatically generated">
            <a:extLst>
              <a:ext uri="{FF2B5EF4-FFF2-40B4-BE49-F238E27FC236}">
                <a16:creationId xmlns:a16="http://schemas.microsoft.com/office/drawing/2014/main" id="{D933A3FC-CF0A-5E20-91F4-B5FB60E63848}"/>
              </a:ext>
            </a:extLst>
          </p:cNvPr>
          <p:cNvPicPr>
            <a:picLocks noChangeAspect="1"/>
          </p:cNvPicPr>
          <p:nvPr/>
        </p:nvPicPr>
        <p:blipFill>
          <a:blip r:embed="rId4"/>
          <a:stretch>
            <a:fillRect/>
          </a:stretch>
        </p:blipFill>
        <p:spPr>
          <a:xfrm>
            <a:off x="191559" y="4488328"/>
            <a:ext cx="2563156" cy="1782220"/>
          </a:xfrm>
          <a:prstGeom prst="rect">
            <a:avLst/>
          </a:prstGeom>
        </p:spPr>
      </p:pic>
      <p:pic>
        <p:nvPicPr>
          <p:cNvPr id="8" name="Picture 7" descr="Timeline&#10;&#10;Description automatically generated">
            <a:extLst>
              <a:ext uri="{FF2B5EF4-FFF2-40B4-BE49-F238E27FC236}">
                <a16:creationId xmlns:a16="http://schemas.microsoft.com/office/drawing/2014/main" id="{14083A0A-7FDE-79FE-AFD4-9854FCED0AA9}"/>
              </a:ext>
            </a:extLst>
          </p:cNvPr>
          <p:cNvPicPr>
            <a:picLocks noChangeAspect="1"/>
          </p:cNvPicPr>
          <p:nvPr/>
        </p:nvPicPr>
        <p:blipFill>
          <a:blip r:embed="rId5"/>
          <a:stretch>
            <a:fillRect/>
          </a:stretch>
        </p:blipFill>
        <p:spPr>
          <a:xfrm>
            <a:off x="2862545" y="4472806"/>
            <a:ext cx="2853518" cy="1847031"/>
          </a:xfrm>
          <a:prstGeom prst="rect">
            <a:avLst/>
          </a:prstGeom>
        </p:spPr>
      </p:pic>
      <p:pic>
        <p:nvPicPr>
          <p:cNvPr id="12" name="Picture 11" descr="Diagram&#10;&#10;Description automatically generated">
            <a:extLst>
              <a:ext uri="{FF2B5EF4-FFF2-40B4-BE49-F238E27FC236}">
                <a16:creationId xmlns:a16="http://schemas.microsoft.com/office/drawing/2014/main" id="{FC1C9DA4-D2AC-B66B-8708-A0659945E569}"/>
              </a:ext>
            </a:extLst>
          </p:cNvPr>
          <p:cNvPicPr>
            <a:picLocks noChangeAspect="1"/>
          </p:cNvPicPr>
          <p:nvPr/>
        </p:nvPicPr>
        <p:blipFill>
          <a:blip r:embed="rId6"/>
          <a:stretch>
            <a:fillRect/>
          </a:stretch>
        </p:blipFill>
        <p:spPr>
          <a:xfrm>
            <a:off x="5815380" y="4488328"/>
            <a:ext cx="2858807" cy="1830356"/>
          </a:xfrm>
          <a:prstGeom prst="rect">
            <a:avLst/>
          </a:prstGeom>
        </p:spPr>
      </p:pic>
      <p:pic>
        <p:nvPicPr>
          <p:cNvPr id="14" name="Picture 13" descr="Diagram&#10;&#10;Description automatically generated">
            <a:extLst>
              <a:ext uri="{FF2B5EF4-FFF2-40B4-BE49-F238E27FC236}">
                <a16:creationId xmlns:a16="http://schemas.microsoft.com/office/drawing/2014/main" id="{46FC46D6-00F8-780F-EFCA-73F91470B235}"/>
              </a:ext>
            </a:extLst>
          </p:cNvPr>
          <p:cNvPicPr>
            <a:picLocks noChangeAspect="1"/>
          </p:cNvPicPr>
          <p:nvPr/>
        </p:nvPicPr>
        <p:blipFill>
          <a:blip r:embed="rId7"/>
          <a:stretch>
            <a:fillRect/>
          </a:stretch>
        </p:blipFill>
        <p:spPr>
          <a:xfrm>
            <a:off x="8788744" y="4459069"/>
            <a:ext cx="3211697" cy="1840738"/>
          </a:xfrm>
          <a:prstGeom prst="rect">
            <a:avLst/>
          </a:prstGeom>
        </p:spPr>
      </p:pic>
      <p:sp>
        <p:nvSpPr>
          <p:cNvPr id="2" name="Slide Number Placeholder 1">
            <a:extLst>
              <a:ext uri="{FF2B5EF4-FFF2-40B4-BE49-F238E27FC236}">
                <a16:creationId xmlns:a16="http://schemas.microsoft.com/office/drawing/2014/main" id="{ADFDAAA1-5CEF-DDFE-E7BA-FF9606CB27D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dirty="0"/>
          </a:p>
        </p:txBody>
      </p:sp>
    </p:spTree>
    <p:extLst>
      <p:ext uri="{BB962C8B-B14F-4D97-AF65-F5344CB8AC3E}">
        <p14:creationId xmlns:p14="http://schemas.microsoft.com/office/powerpoint/2010/main" val="171576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110"/>
        <p:cNvGrpSpPr/>
        <p:nvPr/>
      </p:nvGrpSpPr>
      <p:grpSpPr>
        <a:xfrm>
          <a:off x="0" y="0"/>
          <a:ext cx="0" cy="0"/>
          <a:chOff x="0" y="0"/>
          <a:chExt cx="0" cy="0"/>
        </a:xfrm>
      </p:grpSpPr>
      <p:pic>
        <p:nvPicPr>
          <p:cNvPr id="111" name="Google Shape;111;p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12" name="Google Shape;112;p3"/>
          <p:cNvSpPr/>
          <p:nvPr/>
        </p:nvSpPr>
        <p:spPr>
          <a:xfrm>
            <a:off x="323617" y="1464528"/>
            <a:ext cx="5410203" cy="417055"/>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3" name="Google Shape;113;p3"/>
          <p:cNvSpPr/>
          <p:nvPr/>
        </p:nvSpPr>
        <p:spPr>
          <a:xfrm>
            <a:off x="506503" y="1456997"/>
            <a:ext cx="5410203" cy="402546"/>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800" b="1" i="0" u="none" strike="noStrike" cap="none" dirty="0">
                <a:solidFill>
                  <a:schemeClr val="lt1"/>
                </a:solidFill>
                <a:latin typeface="Calibri"/>
                <a:ea typeface="Calibri"/>
                <a:cs typeface="Calibri"/>
                <a:sym typeface="Calibri"/>
              </a:rPr>
              <a:t>Key Learning Outcomes and Curriculum Alignment:</a:t>
            </a:r>
            <a:endParaRPr sz="1800" b="1" i="0" u="none" strike="noStrike" cap="none" dirty="0">
              <a:solidFill>
                <a:schemeClr val="lt1"/>
              </a:solidFill>
              <a:latin typeface="Calibri"/>
              <a:ea typeface="Calibri"/>
              <a:cs typeface="Calibri"/>
              <a:sym typeface="Calibri"/>
            </a:endParaRPr>
          </a:p>
        </p:txBody>
      </p:sp>
      <p:sp>
        <p:nvSpPr>
          <p:cNvPr id="114" name="Google Shape;114;p3"/>
          <p:cNvSpPr/>
          <p:nvPr/>
        </p:nvSpPr>
        <p:spPr>
          <a:xfrm>
            <a:off x="262657" y="2049634"/>
            <a:ext cx="11544765" cy="2456017"/>
          </a:xfrm>
          <a:prstGeom prst="rect">
            <a:avLst/>
          </a:prstGeom>
          <a:noFill/>
          <a:ln>
            <a:noFill/>
          </a:ln>
        </p:spPr>
        <p:txBody>
          <a:bodyPr spcFirstLastPara="1" wrap="square" lIns="91425" tIns="45700" rIns="91425" bIns="45700" anchor="t" anchorCtr="0">
            <a:spAutoFit/>
          </a:bodyPr>
          <a:lstStyle/>
          <a:p>
            <a:pPr marL="171450" marR="0" lvl="0" indent="-171450" algn="just" rtl="0">
              <a:lnSpc>
                <a:spcPct val="120000"/>
              </a:lnSpc>
              <a:spcBef>
                <a:spcPts val="0"/>
              </a:spcBef>
              <a:spcAft>
                <a:spcPts val="0"/>
              </a:spcAft>
              <a:buClr>
                <a:srgbClr val="3AC69D"/>
              </a:buClr>
              <a:buSzPts val="2400"/>
              <a:buFont typeface="Arial"/>
              <a:buChar char="•"/>
            </a:pPr>
            <a:r>
              <a:rPr lang="en-US" sz="1600" b="1" i="0" u="none" strike="noStrike" cap="none" dirty="0">
                <a:solidFill>
                  <a:srgbClr val="262626"/>
                </a:solidFill>
                <a:latin typeface="Calibri"/>
                <a:ea typeface="Calibri"/>
                <a:cs typeface="Calibri"/>
                <a:sym typeface="Calibri"/>
              </a:rPr>
              <a:t>Science - Earth and Human Activity: </a:t>
            </a:r>
            <a:r>
              <a:rPr lang="en-US" sz="1600" b="0" i="0" u="none" strike="noStrike" cap="none" dirty="0">
                <a:solidFill>
                  <a:srgbClr val="262626"/>
                </a:solidFill>
                <a:latin typeface="Calibri"/>
                <a:ea typeface="Calibri"/>
                <a:cs typeface="Calibri"/>
                <a:sym typeface="Calibri"/>
              </a:rPr>
              <a:t>Communicate solutions that will reduce the impact of humans on the land, water, air, and/or other living things in the local environment. Things that people do can affect the world around them. But they can make choices that reduce their impacts on the land, water, air, and other living things.</a:t>
            </a:r>
            <a:endParaRPr dirty="0"/>
          </a:p>
          <a:p>
            <a:pPr marL="171450" marR="0" lvl="0" indent="-171450" algn="just" rtl="0">
              <a:lnSpc>
                <a:spcPct val="120000"/>
              </a:lnSpc>
              <a:spcBef>
                <a:spcPts val="0"/>
              </a:spcBef>
              <a:spcAft>
                <a:spcPts val="0"/>
              </a:spcAft>
              <a:buClr>
                <a:srgbClr val="3AC69D"/>
              </a:buClr>
              <a:buSzPts val="2400"/>
              <a:buFont typeface="Arial"/>
              <a:buChar char="•"/>
            </a:pPr>
            <a:r>
              <a:rPr lang="en-US" sz="1600" b="1" i="0" u="none" strike="noStrike" cap="none" dirty="0">
                <a:solidFill>
                  <a:srgbClr val="262626"/>
                </a:solidFill>
                <a:latin typeface="Calibri"/>
                <a:ea typeface="Calibri"/>
                <a:cs typeface="Calibri"/>
                <a:sym typeface="Calibri"/>
              </a:rPr>
              <a:t>English Language Arts and Literacy: </a:t>
            </a:r>
            <a:r>
              <a:rPr lang="en-US" sz="1600" b="0" i="0" u="none" strike="noStrike" cap="none" dirty="0">
                <a:solidFill>
                  <a:srgbClr val="262626"/>
                </a:solidFill>
                <a:latin typeface="Calibri"/>
                <a:ea typeface="Calibri"/>
                <a:cs typeface="Calibri"/>
                <a:sym typeface="Calibri"/>
              </a:rPr>
              <a:t>Participate in collaborative conversations with diverse partners about topics and texts. Follow agreed-upon rules for discussions. Use words and phrases acquired through conversations, reading and being read to, and responding to texts. Participate in collaborative discussion in groups with diverse partners on topics and issues, expressing ideas clearly.</a:t>
            </a:r>
          </a:p>
          <a:p>
            <a:pPr marL="171450" marR="0" lvl="0" indent="-171450" algn="just" rtl="0">
              <a:lnSpc>
                <a:spcPct val="120000"/>
              </a:lnSpc>
              <a:spcBef>
                <a:spcPts val="0"/>
              </a:spcBef>
              <a:spcAft>
                <a:spcPts val="0"/>
              </a:spcAft>
              <a:buClr>
                <a:srgbClr val="3AC69D"/>
              </a:buClr>
              <a:buSzPts val="2400"/>
              <a:buFont typeface="Arial"/>
              <a:buChar char="•"/>
            </a:pPr>
            <a:r>
              <a:rPr lang="en-US" sz="1600" b="1" dirty="0">
                <a:solidFill>
                  <a:srgbClr val="262626"/>
                </a:solidFill>
                <a:latin typeface="Calibri"/>
                <a:cs typeface="Calibri"/>
                <a:sym typeface="Calibri"/>
              </a:rPr>
              <a:t>Social Studies - People, Places, and Environments: </a:t>
            </a:r>
            <a:r>
              <a:rPr lang="en-US" sz="1600" dirty="0">
                <a:solidFill>
                  <a:srgbClr val="262626"/>
                </a:solidFill>
                <a:latin typeface="Calibri"/>
                <a:cs typeface="Calibri"/>
                <a:sym typeface="Calibri"/>
              </a:rPr>
              <a:t>The study of people, places, and environments enables us to understand the relationship between human populations and the physical world. </a:t>
            </a:r>
            <a:endParaRPr dirty="0"/>
          </a:p>
        </p:txBody>
      </p:sp>
      <p:pic>
        <p:nvPicPr>
          <p:cNvPr id="115" name="Google Shape;115;p3" descr="A picture containing table&#10;&#10;Description automatically generated"/>
          <p:cNvPicPr preferRelativeResize="0"/>
          <p:nvPr/>
        </p:nvPicPr>
        <p:blipFill rotWithShape="1">
          <a:blip r:embed="rId4">
            <a:alphaModFix/>
          </a:blip>
          <a:srcRect/>
          <a:stretch/>
        </p:blipFill>
        <p:spPr>
          <a:xfrm>
            <a:off x="431786" y="5360664"/>
            <a:ext cx="1149009" cy="1149009"/>
          </a:xfrm>
          <a:prstGeom prst="rect">
            <a:avLst/>
          </a:prstGeom>
          <a:noFill/>
          <a:ln>
            <a:noFill/>
          </a:ln>
        </p:spPr>
      </p:pic>
      <p:pic>
        <p:nvPicPr>
          <p:cNvPr id="116" name="Google Shape;116;p3" descr="A picture containing icon&#10;&#10;Description automatically generated"/>
          <p:cNvPicPr preferRelativeResize="0"/>
          <p:nvPr/>
        </p:nvPicPr>
        <p:blipFill rotWithShape="1">
          <a:blip r:embed="rId5">
            <a:alphaModFix/>
          </a:blip>
          <a:srcRect/>
          <a:stretch/>
        </p:blipFill>
        <p:spPr>
          <a:xfrm>
            <a:off x="1580795" y="5360663"/>
            <a:ext cx="1149009" cy="1149009"/>
          </a:xfrm>
          <a:prstGeom prst="rect">
            <a:avLst/>
          </a:prstGeom>
          <a:noFill/>
          <a:ln>
            <a:noFill/>
          </a:ln>
        </p:spPr>
      </p:pic>
      <p:sp>
        <p:nvSpPr>
          <p:cNvPr id="117" name="Google Shape;117;p3"/>
          <p:cNvSpPr/>
          <p:nvPr/>
        </p:nvSpPr>
        <p:spPr>
          <a:xfrm>
            <a:off x="323618" y="4723242"/>
            <a:ext cx="2096853" cy="417055"/>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8" name="Google Shape;118;p3"/>
          <p:cNvSpPr/>
          <p:nvPr/>
        </p:nvSpPr>
        <p:spPr>
          <a:xfrm>
            <a:off x="506504" y="4715711"/>
            <a:ext cx="1712262" cy="402546"/>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800" b="1" i="0" u="none" strike="noStrike" cap="none" dirty="0">
                <a:solidFill>
                  <a:schemeClr val="lt1"/>
                </a:solidFill>
                <a:latin typeface="Calibri"/>
                <a:ea typeface="Calibri"/>
                <a:cs typeface="Calibri"/>
                <a:sym typeface="Calibri"/>
              </a:rPr>
              <a:t>SDG Alignment</a:t>
            </a:r>
            <a:endParaRPr sz="1800" b="1" i="0" u="none" strike="noStrike" cap="none" dirty="0">
              <a:solidFill>
                <a:schemeClr val="lt1"/>
              </a:solidFill>
              <a:latin typeface="Calibri"/>
              <a:ea typeface="Calibri"/>
              <a:cs typeface="Calibri"/>
              <a:sym typeface="Calibri"/>
            </a:endParaRPr>
          </a:p>
        </p:txBody>
      </p:sp>
      <p:sp>
        <p:nvSpPr>
          <p:cNvPr id="119" name="Google Shape;119;p3"/>
          <p:cNvSpPr/>
          <p:nvPr/>
        </p:nvSpPr>
        <p:spPr>
          <a:xfrm>
            <a:off x="2606040" y="185126"/>
            <a:ext cx="6979920" cy="99413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0" name="Google Shape;120;p3"/>
          <p:cNvSpPr/>
          <p:nvPr/>
        </p:nvSpPr>
        <p:spPr>
          <a:xfrm>
            <a:off x="2606040" y="185126"/>
            <a:ext cx="6979920"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1" name="Google Shape;121;p3"/>
          <p:cNvSpPr txBox="1"/>
          <p:nvPr/>
        </p:nvSpPr>
        <p:spPr>
          <a:xfrm>
            <a:off x="2794681" y="294106"/>
            <a:ext cx="6602638"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chemeClr val="lt1"/>
                </a:solidFill>
                <a:latin typeface="Calibri"/>
                <a:ea typeface="Calibri"/>
                <a:cs typeface="Calibri"/>
                <a:sym typeface="Calibri"/>
              </a:rPr>
              <a:t>Lesson Prep &amp; Curriculum Alignment </a:t>
            </a:r>
            <a:endParaRPr dirty="0"/>
          </a:p>
        </p:txBody>
      </p:sp>
      <p:sp>
        <p:nvSpPr>
          <p:cNvPr id="122" name="Google Shape;122;p3"/>
          <p:cNvSpPr txBox="1"/>
          <p:nvPr/>
        </p:nvSpPr>
        <p:spPr>
          <a:xfrm>
            <a:off x="2794681" y="901959"/>
            <a:ext cx="660263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i="0" u="none" strike="noStrike" cap="none" dirty="0">
                <a:solidFill>
                  <a:schemeClr val="lt1"/>
                </a:solidFill>
                <a:latin typeface="Calibri"/>
                <a:ea typeface="Calibri"/>
                <a:cs typeface="Calibri"/>
                <a:sym typeface="Calibri"/>
              </a:rPr>
              <a:t>Prep time: 10 – 15 minutes</a:t>
            </a:r>
            <a:endParaRPr dirty="0"/>
          </a:p>
        </p:txBody>
      </p:sp>
      <p:pic>
        <p:nvPicPr>
          <p:cNvPr id="3" name="Picture 2" descr="Logo&#10;&#10;Description automatically generated with low confidence">
            <a:extLst>
              <a:ext uri="{FF2B5EF4-FFF2-40B4-BE49-F238E27FC236}">
                <a16:creationId xmlns:a16="http://schemas.microsoft.com/office/drawing/2014/main" id="{8678927C-6FF5-C860-C426-CE748489C1AF}"/>
              </a:ext>
            </a:extLst>
          </p:cNvPr>
          <p:cNvPicPr>
            <a:picLocks noChangeAspect="1"/>
          </p:cNvPicPr>
          <p:nvPr/>
        </p:nvPicPr>
        <p:blipFill>
          <a:blip r:embed="rId6"/>
          <a:stretch>
            <a:fillRect/>
          </a:stretch>
        </p:blipFill>
        <p:spPr>
          <a:xfrm>
            <a:off x="2729804" y="5363607"/>
            <a:ext cx="1149009" cy="1149009"/>
          </a:xfrm>
          <a:prstGeom prst="rect">
            <a:avLst/>
          </a:prstGeom>
        </p:spPr>
      </p:pic>
      <p:grpSp>
        <p:nvGrpSpPr>
          <p:cNvPr id="15" name="Group 14">
            <a:extLst>
              <a:ext uri="{FF2B5EF4-FFF2-40B4-BE49-F238E27FC236}">
                <a16:creationId xmlns:a16="http://schemas.microsoft.com/office/drawing/2014/main" id="{362A840F-E54C-8452-04C0-D084E4C254D4}"/>
              </a:ext>
            </a:extLst>
          </p:cNvPr>
          <p:cNvGrpSpPr/>
          <p:nvPr/>
        </p:nvGrpSpPr>
        <p:grpSpPr>
          <a:xfrm>
            <a:off x="4510164" y="5078230"/>
            <a:ext cx="6547513" cy="1338812"/>
            <a:chOff x="4790164" y="5101971"/>
            <a:chExt cx="6979920" cy="1490877"/>
          </a:xfrm>
        </p:grpSpPr>
        <p:sp>
          <p:nvSpPr>
            <p:cNvPr id="16" name="Rounded Rectangle 15">
              <a:extLst>
                <a:ext uri="{FF2B5EF4-FFF2-40B4-BE49-F238E27FC236}">
                  <a16:creationId xmlns:a16="http://schemas.microsoft.com/office/drawing/2014/main" id="{68315B98-4F86-9F2F-1092-A1D7F26CD77F}"/>
                </a:ext>
              </a:extLst>
            </p:cNvPr>
            <p:cNvSpPr/>
            <p:nvPr/>
          </p:nvSpPr>
          <p:spPr>
            <a:xfrm>
              <a:off x="4790164" y="5162929"/>
              <a:ext cx="6979920" cy="1069167"/>
            </a:xfrm>
            <a:prstGeom prst="roundRect">
              <a:avLst/>
            </a:prstGeom>
            <a:solidFill>
              <a:srgbClr val="29C7F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rgbClr val="29C7F7"/>
                </a:solidFill>
                <a:highlight>
                  <a:srgbClr val="29C7F7"/>
                </a:highlight>
              </a:endParaRPr>
            </a:p>
            <a:p>
              <a:pPr algn="ctr"/>
              <a:endParaRPr lang="en-TH">
                <a:solidFill>
                  <a:srgbClr val="29C7F7"/>
                </a:solidFill>
                <a:highlight>
                  <a:srgbClr val="29C7F7"/>
                </a:highlight>
              </a:endParaRPr>
            </a:p>
          </p:txBody>
        </p:sp>
        <p:sp>
          <p:nvSpPr>
            <p:cNvPr id="17" name="Rounded Rectangle 16">
              <a:extLst>
                <a:ext uri="{FF2B5EF4-FFF2-40B4-BE49-F238E27FC236}">
                  <a16:creationId xmlns:a16="http://schemas.microsoft.com/office/drawing/2014/main" id="{6E82D6AA-50B7-7BAE-F83F-F60CAFB225DD}"/>
                </a:ext>
              </a:extLst>
            </p:cNvPr>
            <p:cNvSpPr/>
            <p:nvPr/>
          </p:nvSpPr>
          <p:spPr>
            <a:xfrm>
              <a:off x="4790164" y="5443839"/>
              <a:ext cx="6979920" cy="1149009"/>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p>
            <a:p>
              <a:r>
                <a:rPr lang="en-US" sz="1300" b="1" dirty="0"/>
                <a:t>Lesson plans are designed to be flexible and responsive to the evolving needs of your classroom. Lessons are editable and customizable to meet the different individual student and classroom contexts. A PowerPoint version with teacher instructions and a printable PDF lesson are available for download. </a:t>
              </a:r>
            </a:p>
            <a:p>
              <a:pPr algn="ctr"/>
              <a:endParaRPr lang="en-TH"/>
            </a:p>
          </p:txBody>
        </p:sp>
        <p:sp>
          <p:nvSpPr>
            <p:cNvPr id="18" name="TextBox 17">
              <a:extLst>
                <a:ext uri="{FF2B5EF4-FFF2-40B4-BE49-F238E27FC236}">
                  <a16:creationId xmlns:a16="http://schemas.microsoft.com/office/drawing/2014/main" id="{DA4785FE-B0B1-F7FA-C6F3-CFEA6DDA6B95}"/>
                </a:ext>
              </a:extLst>
            </p:cNvPr>
            <p:cNvSpPr txBox="1"/>
            <p:nvPr/>
          </p:nvSpPr>
          <p:spPr>
            <a:xfrm>
              <a:off x="6956554" y="5101971"/>
              <a:ext cx="4280197" cy="376739"/>
            </a:xfrm>
            <a:prstGeom prst="rect">
              <a:avLst/>
            </a:prstGeom>
            <a:noFill/>
          </p:spPr>
          <p:txBody>
            <a:bodyPr wrap="square" rtlCol="0">
              <a:spAutoFit/>
            </a:bodyPr>
            <a:lstStyle/>
            <a:p>
              <a:r>
                <a:rPr lang="en-US" b="1" dirty="0">
                  <a:solidFill>
                    <a:schemeClr val="bg1"/>
                  </a:solidFill>
                </a:rPr>
                <a:t>Flexible and adaptive lesson</a:t>
              </a:r>
            </a:p>
          </p:txBody>
        </p:sp>
      </p:grpSp>
      <p:sp>
        <p:nvSpPr>
          <p:cNvPr id="2" name="Slide Number Placeholder 1">
            <a:extLst>
              <a:ext uri="{FF2B5EF4-FFF2-40B4-BE49-F238E27FC236}">
                <a16:creationId xmlns:a16="http://schemas.microsoft.com/office/drawing/2014/main" id="{002FF6CB-424F-D300-7741-440E4EF235D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126"/>
        <p:cNvGrpSpPr/>
        <p:nvPr/>
      </p:nvGrpSpPr>
      <p:grpSpPr>
        <a:xfrm>
          <a:off x="0" y="0"/>
          <a:ext cx="0" cy="0"/>
          <a:chOff x="0" y="0"/>
          <a:chExt cx="0" cy="0"/>
        </a:xfrm>
      </p:grpSpPr>
      <p:pic>
        <p:nvPicPr>
          <p:cNvPr id="127" name="Google Shape;127;p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28" name="Google Shape;128;p4"/>
          <p:cNvSpPr/>
          <p:nvPr/>
        </p:nvSpPr>
        <p:spPr>
          <a:xfrm>
            <a:off x="2606040" y="185126"/>
            <a:ext cx="6979920" cy="991698"/>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9" name="Google Shape;129;p4"/>
          <p:cNvSpPr/>
          <p:nvPr/>
        </p:nvSpPr>
        <p:spPr>
          <a:xfrm>
            <a:off x="2606040" y="185126"/>
            <a:ext cx="6979920"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30" name="Google Shape;130;p4"/>
          <p:cNvSpPr txBox="1"/>
          <p:nvPr/>
        </p:nvSpPr>
        <p:spPr>
          <a:xfrm>
            <a:off x="2983322" y="294106"/>
            <a:ext cx="622535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chemeClr val="lt1"/>
                </a:solidFill>
                <a:latin typeface="Calibri"/>
                <a:ea typeface="Calibri"/>
                <a:cs typeface="Calibri"/>
                <a:sym typeface="Calibri"/>
              </a:rPr>
              <a:t>The Lesson </a:t>
            </a:r>
            <a:endParaRPr dirty="0"/>
          </a:p>
        </p:txBody>
      </p:sp>
      <p:sp>
        <p:nvSpPr>
          <p:cNvPr id="131" name="Google Shape;131;p4"/>
          <p:cNvSpPr/>
          <p:nvPr/>
        </p:nvSpPr>
        <p:spPr>
          <a:xfrm>
            <a:off x="413972" y="1449128"/>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32" name="Google Shape;132;p4"/>
          <p:cNvSpPr/>
          <p:nvPr/>
        </p:nvSpPr>
        <p:spPr>
          <a:xfrm>
            <a:off x="360335" y="1449128"/>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33" name="Google Shape;133;p4"/>
          <p:cNvSpPr/>
          <p:nvPr/>
        </p:nvSpPr>
        <p:spPr>
          <a:xfrm>
            <a:off x="404919" y="1429076"/>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chemeClr val="lt1"/>
                </a:solidFill>
                <a:latin typeface="Calibri"/>
                <a:ea typeface="Calibri"/>
                <a:cs typeface="Calibri"/>
                <a:sym typeface="Calibri"/>
              </a:rPr>
              <a:t>1</a:t>
            </a:r>
            <a:endParaRPr dirty="0"/>
          </a:p>
        </p:txBody>
      </p:sp>
      <p:sp>
        <p:nvSpPr>
          <p:cNvPr id="138" name="Google Shape;138;p4"/>
          <p:cNvSpPr txBox="1"/>
          <p:nvPr/>
        </p:nvSpPr>
        <p:spPr>
          <a:xfrm>
            <a:off x="2794681" y="901959"/>
            <a:ext cx="660263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i="0" u="none" strike="noStrike" cap="none" dirty="0">
                <a:solidFill>
                  <a:schemeClr val="lt1"/>
                </a:solidFill>
                <a:latin typeface="Calibri"/>
                <a:ea typeface="Calibri"/>
                <a:cs typeface="Calibri"/>
                <a:sym typeface="Calibri"/>
              </a:rPr>
              <a:t>Lesson duration: 45 - 60 minutes</a:t>
            </a:r>
            <a:endParaRPr dirty="0"/>
          </a:p>
        </p:txBody>
      </p:sp>
      <p:grpSp>
        <p:nvGrpSpPr>
          <p:cNvPr id="5" name="Group 4">
            <a:extLst>
              <a:ext uri="{FF2B5EF4-FFF2-40B4-BE49-F238E27FC236}">
                <a16:creationId xmlns:a16="http://schemas.microsoft.com/office/drawing/2014/main" id="{46027563-BB0D-A04B-917D-90EBFC270838}"/>
              </a:ext>
            </a:extLst>
          </p:cNvPr>
          <p:cNvGrpSpPr/>
          <p:nvPr/>
        </p:nvGrpSpPr>
        <p:grpSpPr>
          <a:xfrm>
            <a:off x="355740" y="2278916"/>
            <a:ext cx="443210" cy="409625"/>
            <a:chOff x="360335" y="2612435"/>
            <a:chExt cx="443210" cy="409625"/>
          </a:xfrm>
        </p:grpSpPr>
        <p:sp>
          <p:nvSpPr>
            <p:cNvPr id="139" name="Google Shape;139;p4"/>
            <p:cNvSpPr/>
            <p:nvPr/>
          </p:nvSpPr>
          <p:spPr>
            <a:xfrm>
              <a:off x="413972" y="2632487"/>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40" name="Google Shape;140;p4"/>
            <p:cNvSpPr/>
            <p:nvPr/>
          </p:nvSpPr>
          <p:spPr>
            <a:xfrm>
              <a:off x="360335" y="2632487"/>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41" name="Google Shape;141;p4"/>
            <p:cNvSpPr/>
            <p:nvPr/>
          </p:nvSpPr>
          <p:spPr>
            <a:xfrm>
              <a:off x="404919" y="2612435"/>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chemeClr val="lt1"/>
                  </a:solidFill>
                  <a:latin typeface="Calibri"/>
                  <a:ea typeface="Calibri"/>
                  <a:cs typeface="Calibri"/>
                  <a:sym typeface="Calibri"/>
                </a:rPr>
                <a:t>2</a:t>
              </a:r>
              <a:endParaRPr dirty="0"/>
            </a:p>
          </p:txBody>
        </p:sp>
      </p:grpSp>
      <p:sp>
        <p:nvSpPr>
          <p:cNvPr id="2" name="TextBox 1">
            <a:extLst>
              <a:ext uri="{FF2B5EF4-FFF2-40B4-BE49-F238E27FC236}">
                <a16:creationId xmlns:a16="http://schemas.microsoft.com/office/drawing/2014/main" id="{07726446-1A6F-1E43-A17D-5F9762BE5A1D}"/>
              </a:ext>
            </a:extLst>
          </p:cNvPr>
          <p:cNvSpPr txBox="1"/>
          <p:nvPr/>
        </p:nvSpPr>
        <p:spPr>
          <a:xfrm>
            <a:off x="991705" y="1449128"/>
            <a:ext cx="10667785" cy="861774"/>
          </a:xfrm>
          <a:prstGeom prst="rect">
            <a:avLst/>
          </a:prstGeom>
          <a:noFill/>
        </p:spPr>
        <p:txBody>
          <a:bodyPr wrap="square" rtlCol="0">
            <a:spAutoFit/>
          </a:bodyPr>
          <a:lstStyle/>
          <a:p>
            <a:r>
              <a:rPr lang="en-US" sz="1800" b="1" dirty="0">
                <a:solidFill>
                  <a:schemeClr val="dk1"/>
                </a:solidFill>
                <a:latin typeface="Calibri"/>
                <a:ea typeface="Calibri"/>
                <a:cs typeface="Calibri"/>
                <a:sym typeface="Calibri"/>
              </a:rPr>
              <a:t>Organize into groups of 3-5 </a:t>
            </a:r>
            <a:r>
              <a:rPr lang="en-US" sz="1800" dirty="0">
                <a:solidFill>
                  <a:schemeClr val="dk1"/>
                </a:solidFill>
                <a:latin typeface="Calibri"/>
                <a:ea typeface="Calibri"/>
                <a:cs typeface="Calibri"/>
                <a:sym typeface="Calibri"/>
              </a:rPr>
              <a:t>and choose a product card from the deck or use any product the group knows a little about.</a:t>
            </a:r>
            <a:endParaRPr lang="en-US" sz="1800" dirty="0"/>
          </a:p>
          <a:p>
            <a:endParaRPr lang="en-US" dirty="0"/>
          </a:p>
        </p:txBody>
      </p:sp>
      <p:sp>
        <p:nvSpPr>
          <p:cNvPr id="24" name="TextBox 23">
            <a:extLst>
              <a:ext uri="{FF2B5EF4-FFF2-40B4-BE49-F238E27FC236}">
                <a16:creationId xmlns:a16="http://schemas.microsoft.com/office/drawing/2014/main" id="{71EC5C77-E450-734D-B941-139C256B60E4}"/>
              </a:ext>
            </a:extLst>
          </p:cNvPr>
          <p:cNvSpPr txBox="1"/>
          <p:nvPr/>
        </p:nvSpPr>
        <p:spPr>
          <a:xfrm>
            <a:off x="991705" y="3068945"/>
            <a:ext cx="10721422" cy="1138773"/>
          </a:xfrm>
          <a:prstGeom prst="rect">
            <a:avLst/>
          </a:prstGeom>
          <a:noFill/>
        </p:spPr>
        <p:txBody>
          <a:bodyPr wrap="square" rtlCol="0">
            <a:spAutoFit/>
          </a:bodyPr>
          <a:lstStyle/>
          <a:p>
            <a:pPr lvl="0"/>
            <a:r>
              <a:rPr lang="en-US" sz="1800" dirty="0">
                <a:solidFill>
                  <a:schemeClr val="dk1"/>
                </a:solidFill>
                <a:latin typeface="Calibri"/>
                <a:ea typeface="Calibri"/>
                <a:cs typeface="Calibri"/>
                <a:sym typeface="Calibri"/>
              </a:rPr>
              <a:t>Each group will </a:t>
            </a:r>
            <a:r>
              <a:rPr lang="en-US" sz="1800" b="1" dirty="0">
                <a:solidFill>
                  <a:schemeClr val="dk1"/>
                </a:solidFill>
                <a:latin typeface="Calibri"/>
                <a:ea typeface="Calibri"/>
                <a:cs typeface="Calibri"/>
                <a:sym typeface="Calibri"/>
              </a:rPr>
              <a:t>document with sticky notes </a:t>
            </a:r>
            <a:r>
              <a:rPr lang="en-US" sz="1800" dirty="0">
                <a:solidFill>
                  <a:schemeClr val="dk1"/>
                </a:solidFill>
                <a:latin typeface="Calibri"/>
                <a:ea typeface="Calibri"/>
                <a:cs typeface="Calibri"/>
                <a:sym typeface="Calibri"/>
              </a:rPr>
              <a:t>(some will draw pictures, others write lists) the entire life cycle of the product, from start to finish. Groups can use the completed handout of the soft drink bottle as an example. There should be a time limit of 20 minutes.</a:t>
            </a:r>
            <a:endParaRPr lang="en-US" sz="1800" dirty="0"/>
          </a:p>
          <a:p>
            <a:endParaRPr lang="en-US" dirty="0"/>
          </a:p>
        </p:txBody>
      </p:sp>
      <p:sp>
        <p:nvSpPr>
          <p:cNvPr id="26" name="TextBox 25">
            <a:extLst>
              <a:ext uri="{FF2B5EF4-FFF2-40B4-BE49-F238E27FC236}">
                <a16:creationId xmlns:a16="http://schemas.microsoft.com/office/drawing/2014/main" id="{73BDC532-E581-4647-A507-6CF80A673744}"/>
              </a:ext>
            </a:extLst>
          </p:cNvPr>
          <p:cNvSpPr txBox="1"/>
          <p:nvPr/>
        </p:nvSpPr>
        <p:spPr>
          <a:xfrm>
            <a:off x="1017010" y="2207171"/>
            <a:ext cx="10744533" cy="646331"/>
          </a:xfrm>
          <a:prstGeom prst="rect">
            <a:avLst/>
          </a:prstGeom>
          <a:noFill/>
        </p:spPr>
        <p:txBody>
          <a:bodyPr wrap="square">
            <a:spAutoFit/>
          </a:bodyPr>
          <a:lstStyle/>
          <a:p>
            <a:r>
              <a:rPr lang="en-US" sz="1800" b="0" i="0" u="none" strike="noStrike" dirty="0">
                <a:solidFill>
                  <a:schemeClr val="dk1"/>
                </a:solidFill>
                <a:latin typeface="Calibri"/>
                <a:ea typeface="Calibri"/>
                <a:cs typeface="Calibri"/>
                <a:sym typeface="Calibri"/>
              </a:rPr>
              <a:t>Each group has a large piece of paper or uses the </a:t>
            </a:r>
            <a:r>
              <a:rPr lang="en-US" sz="1800" b="1" i="0" u="none" strike="noStrike" dirty="0">
                <a:solidFill>
                  <a:schemeClr val="dk1"/>
                </a:solidFill>
                <a:latin typeface="Calibri"/>
                <a:ea typeface="Calibri"/>
                <a:cs typeface="Calibri"/>
                <a:sym typeface="Calibri"/>
              </a:rPr>
              <a:t>lifecycle map handout </a:t>
            </a:r>
            <a:r>
              <a:rPr lang="en-US" sz="1800" b="0" i="0" u="none" strike="noStrike" dirty="0">
                <a:solidFill>
                  <a:schemeClr val="dk1"/>
                </a:solidFill>
                <a:latin typeface="Calibri"/>
                <a:ea typeface="Calibri"/>
                <a:cs typeface="Calibri"/>
                <a:sym typeface="Calibri"/>
              </a:rPr>
              <a:t>provided and lists the 5 different life cycle stages: 1. Material extraction;  2. Production;  3. Distribution;  4. Usage; 5. Disposal.</a:t>
            </a:r>
            <a:endParaRPr lang="en-US" sz="1800" dirty="0"/>
          </a:p>
        </p:txBody>
      </p:sp>
      <p:sp>
        <p:nvSpPr>
          <p:cNvPr id="28" name="TextBox 27">
            <a:extLst>
              <a:ext uri="{FF2B5EF4-FFF2-40B4-BE49-F238E27FC236}">
                <a16:creationId xmlns:a16="http://schemas.microsoft.com/office/drawing/2014/main" id="{840DA3E0-55C9-674C-949C-7E3FEA021C39}"/>
              </a:ext>
            </a:extLst>
          </p:cNvPr>
          <p:cNvSpPr txBox="1"/>
          <p:nvPr/>
        </p:nvSpPr>
        <p:spPr>
          <a:xfrm>
            <a:off x="938068" y="4288425"/>
            <a:ext cx="10721422" cy="1200329"/>
          </a:xfrm>
          <a:prstGeom prst="rect">
            <a:avLst/>
          </a:prstGeom>
          <a:noFill/>
        </p:spPr>
        <p:txBody>
          <a:bodyPr wrap="square">
            <a:spAutoFit/>
          </a:bodyPr>
          <a:lstStyle/>
          <a:p>
            <a:pPr marL="0" lvl="0" indent="0" algn="l" rtl="0">
              <a:spcBef>
                <a:spcPts val="0"/>
              </a:spcBef>
              <a:spcAft>
                <a:spcPts val="0"/>
              </a:spcAft>
              <a:buNone/>
            </a:pPr>
            <a:r>
              <a:rPr lang="en-US" sz="1800" b="1" i="0" u="none" strike="noStrike" dirty="0">
                <a:solidFill>
                  <a:schemeClr val="dk1"/>
                </a:solidFill>
                <a:latin typeface="Calibri"/>
                <a:ea typeface="Calibri"/>
                <a:cs typeface="Calibri"/>
                <a:sym typeface="Calibri"/>
              </a:rPr>
              <a:t>Start your life cycle map </a:t>
            </a:r>
            <a:r>
              <a:rPr lang="en-US" sz="1800" b="0" i="0" u="none" strike="noStrike" dirty="0">
                <a:solidFill>
                  <a:schemeClr val="dk1"/>
                </a:solidFill>
                <a:latin typeface="Calibri"/>
                <a:ea typeface="Calibri"/>
                <a:cs typeface="Calibri"/>
                <a:sym typeface="Calibri"/>
              </a:rPr>
              <a:t>with the list of materials used to make the product and find out how they are extracted and processed. When consumers buy it how many times do they use it? Use the Internet to research this or have the students make some good guesses. When you get to the end-of-life, think </a:t>
            </a:r>
            <a:r>
              <a:rPr lang="en-US" sz="1800" b="1" i="0" u="none" strike="noStrike" dirty="0">
                <a:solidFill>
                  <a:schemeClr val="dk1"/>
                </a:solidFill>
                <a:latin typeface="Calibri"/>
                <a:ea typeface="Calibri"/>
                <a:cs typeface="Calibri"/>
                <a:sym typeface="Calibri"/>
              </a:rPr>
              <a:t>through</a:t>
            </a:r>
            <a:r>
              <a:rPr lang="en-US" sz="1800" b="0" i="0" u="none" strike="noStrike" dirty="0">
                <a:solidFill>
                  <a:schemeClr val="dk1"/>
                </a:solidFill>
                <a:latin typeface="Calibri"/>
                <a:ea typeface="Calibri"/>
                <a:cs typeface="Calibri"/>
                <a:sym typeface="Calibri"/>
              </a:rPr>
              <a:t> all the possibilities such as landfill, littering and recycling. Think critically about where the item will likely end up. </a:t>
            </a:r>
            <a:endParaRPr lang="en-US" sz="1800" dirty="0"/>
          </a:p>
        </p:txBody>
      </p:sp>
      <p:grpSp>
        <p:nvGrpSpPr>
          <p:cNvPr id="30" name="Group 29">
            <a:extLst>
              <a:ext uri="{FF2B5EF4-FFF2-40B4-BE49-F238E27FC236}">
                <a16:creationId xmlns:a16="http://schemas.microsoft.com/office/drawing/2014/main" id="{BED3523E-4F30-4842-955F-8710CA123DB8}"/>
              </a:ext>
            </a:extLst>
          </p:cNvPr>
          <p:cNvGrpSpPr/>
          <p:nvPr/>
        </p:nvGrpSpPr>
        <p:grpSpPr>
          <a:xfrm>
            <a:off x="369224" y="3148807"/>
            <a:ext cx="443210" cy="424691"/>
            <a:chOff x="360335" y="2612435"/>
            <a:chExt cx="443210" cy="424691"/>
          </a:xfrm>
        </p:grpSpPr>
        <p:sp>
          <p:nvSpPr>
            <p:cNvPr id="31" name="Google Shape;139;p4">
              <a:extLst>
                <a:ext uri="{FF2B5EF4-FFF2-40B4-BE49-F238E27FC236}">
                  <a16:creationId xmlns:a16="http://schemas.microsoft.com/office/drawing/2014/main" id="{1BEED7E6-6D6C-5B4F-B107-D09A365B773E}"/>
                </a:ext>
              </a:extLst>
            </p:cNvPr>
            <p:cNvSpPr/>
            <p:nvPr/>
          </p:nvSpPr>
          <p:spPr>
            <a:xfrm>
              <a:off x="413972" y="2632487"/>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2" name="Google Shape;140;p4">
              <a:extLst>
                <a:ext uri="{FF2B5EF4-FFF2-40B4-BE49-F238E27FC236}">
                  <a16:creationId xmlns:a16="http://schemas.microsoft.com/office/drawing/2014/main" id="{B1CEE07D-BB08-6147-A038-1189CF35CDE7}"/>
                </a:ext>
              </a:extLst>
            </p:cNvPr>
            <p:cNvSpPr/>
            <p:nvPr/>
          </p:nvSpPr>
          <p:spPr>
            <a:xfrm>
              <a:off x="360335" y="2632487"/>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3" name="Google Shape;141;p4">
              <a:extLst>
                <a:ext uri="{FF2B5EF4-FFF2-40B4-BE49-F238E27FC236}">
                  <a16:creationId xmlns:a16="http://schemas.microsoft.com/office/drawing/2014/main" id="{9054C2DE-2025-F544-920D-069F610B1440}"/>
                </a:ext>
              </a:extLst>
            </p:cNvPr>
            <p:cNvSpPr/>
            <p:nvPr/>
          </p:nvSpPr>
          <p:spPr>
            <a:xfrm>
              <a:off x="404919" y="2612435"/>
              <a:ext cx="301686"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a:solidFill>
                    <a:schemeClr val="lt1"/>
                  </a:solidFill>
                  <a:latin typeface="Calibri"/>
                  <a:cs typeface="Calibri"/>
                  <a:sym typeface="Calibri"/>
                </a:rPr>
                <a:t>3</a:t>
              </a:r>
              <a:endParaRPr dirty="0"/>
            </a:p>
          </p:txBody>
        </p:sp>
      </p:grpSp>
      <p:grpSp>
        <p:nvGrpSpPr>
          <p:cNvPr id="34" name="Group 33">
            <a:extLst>
              <a:ext uri="{FF2B5EF4-FFF2-40B4-BE49-F238E27FC236}">
                <a16:creationId xmlns:a16="http://schemas.microsoft.com/office/drawing/2014/main" id="{19A199BF-A336-E24E-8503-1265F10FF019}"/>
              </a:ext>
            </a:extLst>
          </p:cNvPr>
          <p:cNvGrpSpPr/>
          <p:nvPr/>
        </p:nvGrpSpPr>
        <p:grpSpPr>
          <a:xfrm>
            <a:off x="360335" y="4356162"/>
            <a:ext cx="443210" cy="424691"/>
            <a:chOff x="360335" y="2612435"/>
            <a:chExt cx="443210" cy="424691"/>
          </a:xfrm>
        </p:grpSpPr>
        <p:sp>
          <p:nvSpPr>
            <p:cNvPr id="35" name="Google Shape;139;p4">
              <a:extLst>
                <a:ext uri="{FF2B5EF4-FFF2-40B4-BE49-F238E27FC236}">
                  <a16:creationId xmlns:a16="http://schemas.microsoft.com/office/drawing/2014/main" id="{B9CAD8D2-1DCF-194E-B5B1-8203C1BA19C8}"/>
                </a:ext>
              </a:extLst>
            </p:cNvPr>
            <p:cNvSpPr/>
            <p:nvPr/>
          </p:nvSpPr>
          <p:spPr>
            <a:xfrm>
              <a:off x="413972" y="2632487"/>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6" name="Google Shape;140;p4">
              <a:extLst>
                <a:ext uri="{FF2B5EF4-FFF2-40B4-BE49-F238E27FC236}">
                  <a16:creationId xmlns:a16="http://schemas.microsoft.com/office/drawing/2014/main" id="{E264F68D-E606-9946-8B09-7492DC01A5EB}"/>
                </a:ext>
              </a:extLst>
            </p:cNvPr>
            <p:cNvSpPr/>
            <p:nvPr/>
          </p:nvSpPr>
          <p:spPr>
            <a:xfrm>
              <a:off x="360335" y="2632487"/>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7" name="Google Shape;141;p4">
              <a:extLst>
                <a:ext uri="{FF2B5EF4-FFF2-40B4-BE49-F238E27FC236}">
                  <a16:creationId xmlns:a16="http://schemas.microsoft.com/office/drawing/2014/main" id="{F264B6AC-22C5-2E42-B33C-D219FA0F5CBB}"/>
                </a:ext>
              </a:extLst>
            </p:cNvPr>
            <p:cNvSpPr/>
            <p:nvPr/>
          </p:nvSpPr>
          <p:spPr>
            <a:xfrm>
              <a:off x="404919" y="2612435"/>
              <a:ext cx="301686"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a:solidFill>
                    <a:schemeClr val="lt1"/>
                  </a:solidFill>
                  <a:latin typeface="Calibri"/>
                  <a:cs typeface="Calibri"/>
                  <a:sym typeface="Calibri"/>
                </a:rPr>
                <a:t>4</a:t>
              </a:r>
              <a:endParaRPr dirty="0"/>
            </a:p>
          </p:txBody>
        </p:sp>
      </p:grpSp>
      <p:grpSp>
        <p:nvGrpSpPr>
          <p:cNvPr id="38" name="Group 37">
            <a:extLst>
              <a:ext uri="{FF2B5EF4-FFF2-40B4-BE49-F238E27FC236}">
                <a16:creationId xmlns:a16="http://schemas.microsoft.com/office/drawing/2014/main" id="{A921052C-D1ED-D540-9476-7C858613B7F7}"/>
              </a:ext>
            </a:extLst>
          </p:cNvPr>
          <p:cNvGrpSpPr/>
          <p:nvPr/>
        </p:nvGrpSpPr>
        <p:grpSpPr>
          <a:xfrm>
            <a:off x="353355" y="5752636"/>
            <a:ext cx="443210" cy="424691"/>
            <a:chOff x="360335" y="2612435"/>
            <a:chExt cx="443210" cy="424691"/>
          </a:xfrm>
        </p:grpSpPr>
        <p:sp>
          <p:nvSpPr>
            <p:cNvPr id="39" name="Google Shape;139;p4">
              <a:extLst>
                <a:ext uri="{FF2B5EF4-FFF2-40B4-BE49-F238E27FC236}">
                  <a16:creationId xmlns:a16="http://schemas.microsoft.com/office/drawing/2014/main" id="{0F437E7F-71F0-C348-8725-08AB6AF91B31}"/>
                </a:ext>
              </a:extLst>
            </p:cNvPr>
            <p:cNvSpPr/>
            <p:nvPr/>
          </p:nvSpPr>
          <p:spPr>
            <a:xfrm>
              <a:off x="413972" y="2632487"/>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0" name="Google Shape;140;p4">
              <a:extLst>
                <a:ext uri="{FF2B5EF4-FFF2-40B4-BE49-F238E27FC236}">
                  <a16:creationId xmlns:a16="http://schemas.microsoft.com/office/drawing/2014/main" id="{921E8A14-10C5-A544-9AFB-FBDD322045B1}"/>
                </a:ext>
              </a:extLst>
            </p:cNvPr>
            <p:cNvSpPr/>
            <p:nvPr/>
          </p:nvSpPr>
          <p:spPr>
            <a:xfrm>
              <a:off x="360335" y="2632487"/>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1" name="Google Shape;141;p4">
              <a:extLst>
                <a:ext uri="{FF2B5EF4-FFF2-40B4-BE49-F238E27FC236}">
                  <a16:creationId xmlns:a16="http://schemas.microsoft.com/office/drawing/2014/main" id="{1A82E390-493D-D344-A121-DCD1B59824DA}"/>
                </a:ext>
              </a:extLst>
            </p:cNvPr>
            <p:cNvSpPr/>
            <p:nvPr/>
          </p:nvSpPr>
          <p:spPr>
            <a:xfrm>
              <a:off x="404919" y="2612435"/>
              <a:ext cx="301686"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a:solidFill>
                    <a:schemeClr val="lt1"/>
                  </a:solidFill>
                  <a:latin typeface="Calibri"/>
                  <a:cs typeface="Calibri"/>
                  <a:sym typeface="Calibri"/>
                </a:rPr>
                <a:t>5</a:t>
              </a:r>
              <a:endParaRPr dirty="0"/>
            </a:p>
          </p:txBody>
        </p:sp>
      </p:grpSp>
      <p:sp>
        <p:nvSpPr>
          <p:cNvPr id="43" name="TextBox 42">
            <a:extLst>
              <a:ext uri="{FF2B5EF4-FFF2-40B4-BE49-F238E27FC236}">
                <a16:creationId xmlns:a16="http://schemas.microsoft.com/office/drawing/2014/main" id="{0A54C10C-C9A4-C345-B029-599D03C0D2C0}"/>
              </a:ext>
            </a:extLst>
          </p:cNvPr>
          <p:cNvSpPr txBox="1"/>
          <p:nvPr/>
        </p:nvSpPr>
        <p:spPr>
          <a:xfrm>
            <a:off x="938068" y="5752636"/>
            <a:ext cx="10502092" cy="923330"/>
          </a:xfrm>
          <a:prstGeom prst="rect">
            <a:avLst/>
          </a:prstGeom>
          <a:noFill/>
        </p:spPr>
        <p:txBody>
          <a:bodyPr wrap="square">
            <a:spAutoFit/>
          </a:bodyPr>
          <a:lstStyle/>
          <a:p>
            <a:r>
              <a:rPr lang="en-US" sz="1800" b="0" i="0" u="none" strike="noStrike" dirty="0">
                <a:solidFill>
                  <a:schemeClr val="dk1"/>
                </a:solidFill>
                <a:latin typeface="Calibri"/>
                <a:ea typeface="Calibri"/>
                <a:cs typeface="Calibri"/>
                <a:sym typeface="Calibri"/>
              </a:rPr>
              <a:t>Lastly, </a:t>
            </a:r>
            <a:r>
              <a:rPr lang="en-US" sz="1800" b="1" i="0" u="none" strike="noStrike" dirty="0">
                <a:solidFill>
                  <a:schemeClr val="dk1"/>
                </a:solidFill>
                <a:latin typeface="Calibri"/>
                <a:ea typeface="Calibri"/>
                <a:cs typeface="Calibri"/>
                <a:sym typeface="Calibri"/>
              </a:rPr>
              <a:t>identify one or more circular opportunities</a:t>
            </a:r>
            <a:r>
              <a:rPr lang="en-US" sz="1800" b="0" i="0" u="none" strike="noStrike" dirty="0">
                <a:solidFill>
                  <a:schemeClr val="dk1"/>
                </a:solidFill>
                <a:latin typeface="Calibri"/>
                <a:ea typeface="Calibri"/>
                <a:cs typeface="Calibri"/>
                <a:sym typeface="Calibri"/>
              </a:rPr>
              <a:t> for this product. Could this product be reused in some way? Can it be recycled, if so, what can it be recycled into? What would you change about this product to allow it to be more circular? </a:t>
            </a:r>
            <a:endParaRPr lang="en-US" sz="1800" dirty="0"/>
          </a:p>
        </p:txBody>
      </p:sp>
      <p:sp>
        <p:nvSpPr>
          <p:cNvPr id="3" name="Slide Number Placeholder 2">
            <a:extLst>
              <a:ext uri="{FF2B5EF4-FFF2-40B4-BE49-F238E27FC236}">
                <a16:creationId xmlns:a16="http://schemas.microsoft.com/office/drawing/2014/main" id="{7CBFC514-EF18-36CD-F61E-CB4BAE0E78D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5B06CE6-5620-C24B-87A6-7ACD2A2C3D2A}"/>
              </a:ext>
            </a:extLst>
          </p:cNvPr>
          <p:cNvPicPr>
            <a:picLocks noChangeAspect="1"/>
          </p:cNvPicPr>
          <p:nvPr/>
        </p:nvPicPr>
        <p:blipFill>
          <a:blip r:embed="rId2"/>
          <a:stretch>
            <a:fillRect/>
          </a:stretch>
        </p:blipFill>
        <p:spPr>
          <a:xfrm>
            <a:off x="0" y="46429"/>
            <a:ext cx="12192000" cy="6858000"/>
          </a:xfrm>
          <a:prstGeom prst="rect">
            <a:avLst/>
          </a:prstGeom>
        </p:spPr>
      </p:pic>
      <p:sp>
        <p:nvSpPr>
          <p:cNvPr id="4" name="Slide Number Placeholder 3">
            <a:extLst>
              <a:ext uri="{FF2B5EF4-FFF2-40B4-BE49-F238E27FC236}">
                <a16:creationId xmlns:a16="http://schemas.microsoft.com/office/drawing/2014/main" id="{A3D62F3F-16C6-8B43-9EFC-79F70BDAA77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dirty="0"/>
          </a:p>
        </p:txBody>
      </p:sp>
      <p:pic>
        <p:nvPicPr>
          <p:cNvPr id="6" name="Picture 5" descr="Graphical user interface, text, application&#10;&#10;Description automatically generated">
            <a:extLst>
              <a:ext uri="{FF2B5EF4-FFF2-40B4-BE49-F238E27FC236}">
                <a16:creationId xmlns:a16="http://schemas.microsoft.com/office/drawing/2014/main" id="{876888BF-7A3E-9245-930C-196C5896F84A}"/>
              </a:ext>
            </a:extLst>
          </p:cNvPr>
          <p:cNvPicPr>
            <a:picLocks noChangeAspect="1"/>
          </p:cNvPicPr>
          <p:nvPr/>
        </p:nvPicPr>
        <p:blipFill rotWithShape="1">
          <a:blip r:embed="rId3"/>
          <a:srcRect r="21856" b="73164"/>
          <a:stretch/>
        </p:blipFill>
        <p:spPr>
          <a:xfrm>
            <a:off x="929898" y="2611806"/>
            <a:ext cx="7919634" cy="1146875"/>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B2F55DB0-5598-2448-921D-B24AB0E1E82D}"/>
              </a:ext>
            </a:extLst>
          </p:cNvPr>
          <p:cNvPicPr>
            <a:picLocks noChangeAspect="1"/>
          </p:cNvPicPr>
          <p:nvPr/>
        </p:nvPicPr>
        <p:blipFill rotWithShape="1">
          <a:blip r:embed="rId3"/>
          <a:srcRect l="50975" t="38442" r="-13" b="17"/>
          <a:stretch/>
        </p:blipFill>
        <p:spPr>
          <a:xfrm>
            <a:off x="6739913" y="4091552"/>
            <a:ext cx="4969790" cy="2629923"/>
          </a:xfrm>
          <a:prstGeom prst="rect">
            <a:avLst/>
          </a:prstGeom>
        </p:spPr>
      </p:pic>
      <p:sp>
        <p:nvSpPr>
          <p:cNvPr id="8" name="Rounded Rectangle 7">
            <a:extLst>
              <a:ext uri="{FF2B5EF4-FFF2-40B4-BE49-F238E27FC236}">
                <a16:creationId xmlns:a16="http://schemas.microsoft.com/office/drawing/2014/main" id="{F8BF3BB3-C63A-A041-A0EE-BF0395BA6DC5}"/>
              </a:ext>
            </a:extLst>
          </p:cNvPr>
          <p:cNvSpPr/>
          <p:nvPr/>
        </p:nvSpPr>
        <p:spPr>
          <a:xfrm>
            <a:off x="2606040"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9" name="Rounded Rectangle 8">
            <a:extLst>
              <a:ext uri="{FF2B5EF4-FFF2-40B4-BE49-F238E27FC236}">
                <a16:creationId xmlns:a16="http://schemas.microsoft.com/office/drawing/2014/main" id="{B3831DC3-9D13-224B-9697-EB5922B7AF1E}"/>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0" name="TextBox 9">
            <a:extLst>
              <a:ext uri="{FF2B5EF4-FFF2-40B4-BE49-F238E27FC236}">
                <a16:creationId xmlns:a16="http://schemas.microsoft.com/office/drawing/2014/main" id="{08A1ABBE-FB80-4F49-AFDB-B91C23547E80}"/>
              </a:ext>
            </a:extLst>
          </p:cNvPr>
          <p:cNvSpPr txBox="1"/>
          <p:nvPr/>
        </p:nvSpPr>
        <p:spPr>
          <a:xfrm>
            <a:off x="2389496" y="294106"/>
            <a:ext cx="7413008" cy="584775"/>
          </a:xfrm>
          <a:prstGeom prst="rect">
            <a:avLst/>
          </a:prstGeom>
          <a:noFill/>
        </p:spPr>
        <p:txBody>
          <a:bodyPr wrap="square" rtlCol="0">
            <a:spAutoFit/>
          </a:bodyPr>
          <a:lstStyle/>
          <a:p>
            <a:pPr algn="ctr"/>
            <a:r>
              <a:rPr lang="en-US" sz="3200" b="1" dirty="0">
                <a:solidFill>
                  <a:schemeClr val="bg1"/>
                </a:solidFill>
                <a:latin typeface="Calibri" panose="020F0502020204030204" pitchFamily="34" charset="0"/>
                <a:cs typeface="Calibri" panose="020F0502020204030204" pitchFamily="34" charset="0"/>
              </a:rPr>
              <a:t>Prepare the PowerPoint presentation</a:t>
            </a:r>
          </a:p>
        </p:txBody>
      </p:sp>
      <p:sp>
        <p:nvSpPr>
          <p:cNvPr id="12" name="Rectangle 11">
            <a:extLst>
              <a:ext uri="{FF2B5EF4-FFF2-40B4-BE49-F238E27FC236}">
                <a16:creationId xmlns:a16="http://schemas.microsoft.com/office/drawing/2014/main" id="{F13677AE-C9C9-B847-8408-00ED0B8AD7C3}"/>
              </a:ext>
            </a:extLst>
          </p:cNvPr>
          <p:cNvSpPr/>
          <p:nvPr/>
        </p:nvSpPr>
        <p:spPr>
          <a:xfrm>
            <a:off x="323617" y="1247462"/>
            <a:ext cx="11361877" cy="1175706"/>
          </a:xfrm>
          <a:prstGeom prst="rect">
            <a:avLst/>
          </a:prstGeom>
        </p:spPr>
        <p:txBody>
          <a:bodyPr wrap="square">
            <a:spAutoFit/>
          </a:bodyPr>
          <a:lstStyle/>
          <a:p>
            <a:pPr algn="thaiDist">
              <a:lnSpc>
                <a:spcPct val="120000"/>
              </a:lnSpc>
              <a:buClr>
                <a:srgbClr val="3AC69D"/>
              </a:buClr>
              <a:buSzPct val="150000"/>
            </a:pPr>
            <a:r>
              <a:rPr lang="en-US" sz="2000" dirty="0">
                <a:solidFill>
                  <a:srgbClr val="262626"/>
                </a:solidFill>
                <a:latin typeface="Calibri" panose="020F0502020204030204" pitchFamily="34" charset="0"/>
                <a:cs typeface="Calibri" panose="020F0502020204030204" pitchFamily="34" charset="0"/>
              </a:rPr>
              <a:t>When you are ready to present the lessons to your class click on </a:t>
            </a:r>
            <a:r>
              <a:rPr lang="en-US" sz="2000" b="1" dirty="0">
                <a:solidFill>
                  <a:srgbClr val="262626"/>
                </a:solidFill>
                <a:latin typeface="Calibri" panose="020F0502020204030204" pitchFamily="34" charset="0"/>
                <a:cs typeface="Calibri" panose="020F0502020204030204" pitchFamily="34" charset="0"/>
              </a:rPr>
              <a:t>Slide Show </a:t>
            </a:r>
            <a:r>
              <a:rPr lang="en-US" sz="2000" dirty="0">
                <a:solidFill>
                  <a:srgbClr val="262626"/>
                </a:solidFill>
                <a:latin typeface="Calibri" panose="020F0502020204030204" pitchFamily="34" charset="0"/>
                <a:cs typeface="Calibri" panose="020F0502020204030204" pitchFamily="34" charset="0"/>
              </a:rPr>
              <a:t>on the top menu bar then select </a:t>
            </a:r>
            <a:r>
              <a:rPr lang="en-US" sz="2000" b="1" dirty="0">
                <a:solidFill>
                  <a:srgbClr val="262626"/>
                </a:solidFill>
                <a:latin typeface="Calibri" panose="020F0502020204030204" pitchFamily="34" charset="0"/>
                <a:cs typeface="Calibri" panose="020F0502020204030204" pitchFamily="34" charset="0"/>
              </a:rPr>
              <a:t>Presenter View. </a:t>
            </a:r>
            <a:r>
              <a:rPr lang="en-US" sz="2000" dirty="0">
                <a:solidFill>
                  <a:srgbClr val="262626"/>
                </a:solidFill>
                <a:latin typeface="Calibri" panose="020F0502020204030204" pitchFamily="34" charset="0"/>
                <a:cs typeface="Calibri" panose="020F0502020204030204" pitchFamily="34" charset="0"/>
              </a:rPr>
              <a:t>In Presenter view, you can see your notes as you present while the audience see only your slides.</a:t>
            </a:r>
            <a:endParaRPr lang="en-US" sz="2000" b="1" dirty="0">
              <a:solidFill>
                <a:srgbClr val="262626"/>
              </a:solidFill>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5C2A69C5-08AB-AB4C-9CAB-15E14B203C91}"/>
              </a:ext>
            </a:extLst>
          </p:cNvPr>
          <p:cNvSpPr/>
          <p:nvPr/>
        </p:nvSpPr>
        <p:spPr>
          <a:xfrm>
            <a:off x="323616" y="3978315"/>
            <a:ext cx="6092681" cy="1914370"/>
          </a:xfrm>
          <a:prstGeom prst="rect">
            <a:avLst/>
          </a:prstGeom>
        </p:spPr>
        <p:txBody>
          <a:bodyPr wrap="square">
            <a:spAutoFit/>
          </a:bodyPr>
          <a:lstStyle/>
          <a:p>
            <a:pPr algn="thaiDist">
              <a:lnSpc>
                <a:spcPct val="120000"/>
              </a:lnSpc>
              <a:buClr>
                <a:srgbClr val="3AC69D"/>
              </a:buClr>
              <a:buSzPct val="150000"/>
            </a:pPr>
            <a:r>
              <a:rPr lang="en-US" sz="2000" dirty="0">
                <a:solidFill>
                  <a:srgbClr val="262626"/>
                </a:solidFill>
                <a:latin typeface="Calibri" panose="020F0502020204030204" pitchFamily="34" charset="0"/>
                <a:cs typeface="Calibri" panose="020F0502020204030204" pitchFamily="34" charset="0"/>
              </a:rPr>
              <a:t>The notes appear in a pane on the right. The text should wrap automatically, and a vertical scroll bar appears if necessary. You can also change the size of the text in the Notes pane by using the two buttons at the lower left corner of the Notes pane. </a:t>
            </a:r>
            <a:endParaRPr lang="en-US" sz="2000" b="1" dirty="0">
              <a:solidFill>
                <a:srgbClr val="26262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8967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6"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0" name="Google Shape;160;p6"/>
          <p:cNvSpPr/>
          <p:nvPr/>
        </p:nvSpPr>
        <p:spPr>
          <a:xfrm>
            <a:off x="491319" y="313974"/>
            <a:ext cx="4926842"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1" name="Google Shape;161;p6"/>
          <p:cNvSpPr/>
          <p:nvPr/>
        </p:nvSpPr>
        <p:spPr>
          <a:xfrm>
            <a:off x="6773841" y="313974"/>
            <a:ext cx="4926839"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2" name="Google Shape;162;p6"/>
          <p:cNvSpPr txBox="1"/>
          <p:nvPr/>
        </p:nvSpPr>
        <p:spPr>
          <a:xfrm>
            <a:off x="1133623" y="327691"/>
            <a:ext cx="3642234"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Calibri"/>
                <a:ea typeface="Calibri"/>
                <a:cs typeface="Calibri"/>
                <a:sym typeface="Calibri"/>
              </a:rPr>
              <a:t>Linear Economy</a:t>
            </a:r>
            <a:endParaRPr dirty="0"/>
          </a:p>
        </p:txBody>
      </p:sp>
      <p:sp>
        <p:nvSpPr>
          <p:cNvPr id="163" name="Google Shape;163;p6"/>
          <p:cNvSpPr txBox="1"/>
          <p:nvPr/>
        </p:nvSpPr>
        <p:spPr>
          <a:xfrm>
            <a:off x="7268980" y="327691"/>
            <a:ext cx="3936559"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Calibri"/>
                <a:ea typeface="Calibri"/>
                <a:cs typeface="Calibri"/>
                <a:sym typeface="Calibri"/>
              </a:rPr>
              <a:t>Circular Economy</a:t>
            </a:r>
            <a:endParaRPr dirty="0"/>
          </a:p>
        </p:txBody>
      </p:sp>
      <p:cxnSp>
        <p:nvCxnSpPr>
          <p:cNvPr id="164" name="Google Shape;164;p6"/>
          <p:cNvCxnSpPr/>
          <p:nvPr/>
        </p:nvCxnSpPr>
        <p:spPr>
          <a:xfrm>
            <a:off x="6063726" y="1297021"/>
            <a:ext cx="0" cy="4528539"/>
          </a:xfrm>
          <a:prstGeom prst="straightConnector1">
            <a:avLst/>
          </a:prstGeom>
          <a:noFill/>
          <a:ln w="34925" cap="flat" cmpd="sng">
            <a:solidFill>
              <a:srgbClr val="262626"/>
            </a:solidFill>
            <a:prstDash val="dot"/>
            <a:miter lim="800000"/>
            <a:headEnd type="none" w="sm" len="sm"/>
            <a:tailEnd type="none" w="sm" len="sm"/>
          </a:ln>
        </p:spPr>
      </p:cxnSp>
      <p:sp>
        <p:nvSpPr>
          <p:cNvPr id="165" name="Google Shape;165;p6"/>
          <p:cNvSpPr txBox="1"/>
          <p:nvPr/>
        </p:nvSpPr>
        <p:spPr>
          <a:xfrm>
            <a:off x="5324874" y="341408"/>
            <a:ext cx="1548778"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dk1"/>
                </a:solidFill>
                <a:latin typeface="Calibri"/>
                <a:ea typeface="Calibri"/>
                <a:cs typeface="Calibri"/>
                <a:sym typeface="Calibri"/>
              </a:rPr>
              <a:t>VS</a:t>
            </a:r>
            <a:endParaRPr dirty="0"/>
          </a:p>
        </p:txBody>
      </p:sp>
      <p:pic>
        <p:nvPicPr>
          <p:cNvPr id="166" name="Google Shape;166;p6" descr="Graphical user interface, website&#10;&#10;Description automatically generated"/>
          <p:cNvPicPr preferRelativeResize="0"/>
          <p:nvPr/>
        </p:nvPicPr>
        <p:blipFill rotWithShape="1">
          <a:blip r:embed="rId4">
            <a:alphaModFix/>
          </a:blip>
          <a:srcRect r="-25" b="15"/>
          <a:stretch/>
        </p:blipFill>
        <p:spPr>
          <a:xfrm>
            <a:off x="398032" y="1459286"/>
            <a:ext cx="4926842" cy="4309009"/>
          </a:xfrm>
          <a:prstGeom prst="rect">
            <a:avLst/>
          </a:prstGeom>
          <a:noFill/>
          <a:ln>
            <a:noFill/>
          </a:ln>
        </p:spPr>
      </p:pic>
      <p:pic>
        <p:nvPicPr>
          <p:cNvPr id="167" name="Google Shape;167;p6" descr="A screenshot of a video game&#10;&#10;Description automatically generated with medium confidence"/>
          <p:cNvPicPr preferRelativeResize="0"/>
          <p:nvPr/>
        </p:nvPicPr>
        <p:blipFill rotWithShape="1">
          <a:blip r:embed="rId5">
            <a:alphaModFix/>
          </a:blip>
          <a:srcRect r="28" b="2"/>
          <a:stretch/>
        </p:blipFill>
        <p:spPr>
          <a:xfrm>
            <a:off x="6926242" y="1297021"/>
            <a:ext cx="4614758" cy="4528540"/>
          </a:xfrm>
          <a:prstGeom prst="rect">
            <a:avLst/>
          </a:prstGeom>
          <a:noFill/>
          <a:ln>
            <a:noFill/>
          </a:ln>
        </p:spPr>
      </p:pic>
      <p:sp>
        <p:nvSpPr>
          <p:cNvPr id="2" name="Slide Number Placeholder 1">
            <a:extLst>
              <a:ext uri="{FF2B5EF4-FFF2-40B4-BE49-F238E27FC236}">
                <a16:creationId xmlns:a16="http://schemas.microsoft.com/office/drawing/2014/main" id="{F669D08C-66E5-29FE-0516-CB21AE658A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7"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74" name="Google Shape;174;p7"/>
          <p:cNvSpPr/>
          <p:nvPr/>
        </p:nvSpPr>
        <p:spPr>
          <a:xfrm>
            <a:off x="1757082" y="313974"/>
            <a:ext cx="8480612"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75" name="Google Shape;175;p7"/>
          <p:cNvSpPr txBox="1"/>
          <p:nvPr/>
        </p:nvSpPr>
        <p:spPr>
          <a:xfrm>
            <a:off x="2502170" y="309762"/>
            <a:ext cx="718766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Calibri"/>
                <a:ea typeface="Calibri"/>
                <a:cs typeface="Calibri"/>
                <a:sym typeface="Calibri"/>
              </a:rPr>
              <a:t>Linear Economy</a:t>
            </a:r>
            <a:endParaRPr dirty="0"/>
          </a:p>
        </p:txBody>
      </p:sp>
      <p:pic>
        <p:nvPicPr>
          <p:cNvPr id="176" name="Google Shape;176;p7" descr="Timeline&#10;&#10;Description automatically generated"/>
          <p:cNvPicPr preferRelativeResize="0"/>
          <p:nvPr/>
        </p:nvPicPr>
        <p:blipFill rotWithShape="1">
          <a:blip r:embed="rId4">
            <a:alphaModFix/>
          </a:blip>
          <a:srcRect b="-3"/>
          <a:stretch/>
        </p:blipFill>
        <p:spPr>
          <a:xfrm>
            <a:off x="960169" y="1474695"/>
            <a:ext cx="10271662" cy="3761128"/>
          </a:xfrm>
          <a:prstGeom prst="rect">
            <a:avLst/>
          </a:prstGeom>
          <a:noFill/>
          <a:ln>
            <a:noFill/>
          </a:ln>
        </p:spPr>
      </p:pic>
      <p:sp>
        <p:nvSpPr>
          <p:cNvPr id="2" name="Slide Number Placeholder 1">
            <a:extLst>
              <a:ext uri="{FF2B5EF4-FFF2-40B4-BE49-F238E27FC236}">
                <a16:creationId xmlns:a16="http://schemas.microsoft.com/office/drawing/2014/main" id="{623987B7-18B8-677E-9BB9-52BA3B30A73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8"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83" name="Google Shape;183;p8"/>
          <p:cNvSpPr/>
          <p:nvPr/>
        </p:nvSpPr>
        <p:spPr>
          <a:xfrm>
            <a:off x="1757082" y="268571"/>
            <a:ext cx="8480612"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84" name="Google Shape;184;p8"/>
          <p:cNvSpPr txBox="1"/>
          <p:nvPr/>
        </p:nvSpPr>
        <p:spPr>
          <a:xfrm>
            <a:off x="2502170" y="264359"/>
            <a:ext cx="718766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Calibri"/>
                <a:ea typeface="Calibri"/>
                <a:cs typeface="Calibri"/>
                <a:sym typeface="Calibri"/>
              </a:rPr>
              <a:t>Circular Economy</a:t>
            </a:r>
            <a:endParaRPr dirty="0"/>
          </a:p>
        </p:txBody>
      </p:sp>
      <p:pic>
        <p:nvPicPr>
          <p:cNvPr id="185" name="Google Shape;185;p8" descr="Diagram&#10;&#10;Description automatically generated"/>
          <p:cNvPicPr preferRelativeResize="0"/>
          <p:nvPr/>
        </p:nvPicPr>
        <p:blipFill rotWithShape="1">
          <a:blip r:embed="rId4">
            <a:alphaModFix/>
          </a:blip>
          <a:srcRect/>
          <a:stretch/>
        </p:blipFill>
        <p:spPr>
          <a:xfrm>
            <a:off x="891369" y="556864"/>
            <a:ext cx="10212038" cy="5742000"/>
          </a:xfrm>
          <a:prstGeom prst="rect">
            <a:avLst/>
          </a:prstGeom>
          <a:noFill/>
          <a:ln>
            <a:noFill/>
          </a:ln>
        </p:spPr>
      </p:pic>
      <p:sp>
        <p:nvSpPr>
          <p:cNvPr id="2" name="Slide Number Placeholder 1">
            <a:extLst>
              <a:ext uri="{FF2B5EF4-FFF2-40B4-BE49-F238E27FC236}">
                <a16:creationId xmlns:a16="http://schemas.microsoft.com/office/drawing/2014/main" id="{5D3C621E-987E-0184-4F7D-04C6D7ED73C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10"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grpSp>
        <p:nvGrpSpPr>
          <p:cNvPr id="2" name="Group 1">
            <a:extLst>
              <a:ext uri="{FF2B5EF4-FFF2-40B4-BE49-F238E27FC236}">
                <a16:creationId xmlns:a16="http://schemas.microsoft.com/office/drawing/2014/main" id="{A954F9F8-B533-CE4C-A787-F714FC37478A}"/>
              </a:ext>
            </a:extLst>
          </p:cNvPr>
          <p:cNvGrpSpPr/>
          <p:nvPr/>
        </p:nvGrpSpPr>
        <p:grpSpPr>
          <a:xfrm>
            <a:off x="1348217" y="392771"/>
            <a:ext cx="9495565" cy="915193"/>
            <a:chOff x="1348217" y="463109"/>
            <a:chExt cx="9495565" cy="915193"/>
          </a:xfrm>
        </p:grpSpPr>
        <p:sp>
          <p:nvSpPr>
            <p:cNvPr id="203" name="Google Shape;203;p10"/>
            <p:cNvSpPr/>
            <p:nvPr/>
          </p:nvSpPr>
          <p:spPr>
            <a:xfrm>
              <a:off x="1348217" y="642982"/>
              <a:ext cx="9495565"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04" name="Google Shape;204;p10"/>
            <p:cNvSpPr/>
            <p:nvPr/>
          </p:nvSpPr>
          <p:spPr>
            <a:xfrm>
              <a:off x="1348217" y="463109"/>
              <a:ext cx="9495565"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sp>
        <p:nvSpPr>
          <p:cNvPr id="205" name="Google Shape;205;p10"/>
          <p:cNvSpPr txBox="1"/>
          <p:nvPr/>
        </p:nvSpPr>
        <p:spPr>
          <a:xfrm>
            <a:off x="1348217" y="519831"/>
            <a:ext cx="949556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lt1"/>
                </a:solidFill>
                <a:latin typeface="Calibri"/>
                <a:ea typeface="Calibri"/>
                <a:cs typeface="Calibri"/>
                <a:sym typeface="Calibri"/>
              </a:rPr>
              <a:t>Life Cycle Mapping</a:t>
            </a:r>
            <a:endParaRPr dirty="0"/>
          </a:p>
        </p:txBody>
      </p:sp>
      <p:pic>
        <p:nvPicPr>
          <p:cNvPr id="206" name="Google Shape;206;p10" descr="Graphical user interface, application&#10;&#10;Description automatically generated"/>
          <p:cNvPicPr preferRelativeResize="0"/>
          <p:nvPr/>
        </p:nvPicPr>
        <p:blipFill rotWithShape="1">
          <a:blip r:embed="rId4">
            <a:alphaModFix/>
          </a:blip>
          <a:srcRect b="40"/>
          <a:stretch/>
        </p:blipFill>
        <p:spPr>
          <a:xfrm>
            <a:off x="432619" y="3501378"/>
            <a:ext cx="11562735" cy="1118974"/>
          </a:xfrm>
          <a:prstGeom prst="rect">
            <a:avLst/>
          </a:prstGeom>
          <a:noFill/>
          <a:ln>
            <a:noFill/>
          </a:ln>
        </p:spPr>
      </p:pic>
      <p:pic>
        <p:nvPicPr>
          <p:cNvPr id="207" name="Google Shape;207;p10" descr="A picture containing shape&#10;&#10;Description automatically generated"/>
          <p:cNvPicPr preferRelativeResize="0"/>
          <p:nvPr/>
        </p:nvPicPr>
        <p:blipFill rotWithShape="1">
          <a:blip r:embed="rId5">
            <a:alphaModFix/>
          </a:blip>
          <a:srcRect r="32" b="79"/>
          <a:stretch/>
        </p:blipFill>
        <p:spPr>
          <a:xfrm>
            <a:off x="5802290" y="4556465"/>
            <a:ext cx="1674270" cy="1289632"/>
          </a:xfrm>
          <a:prstGeom prst="rect">
            <a:avLst/>
          </a:prstGeom>
          <a:noFill/>
          <a:ln>
            <a:noFill/>
          </a:ln>
        </p:spPr>
      </p:pic>
      <p:pic>
        <p:nvPicPr>
          <p:cNvPr id="208" name="Google Shape;208;p10" descr="A picture containing shape&#10;&#10;Description automatically generated"/>
          <p:cNvPicPr preferRelativeResize="0"/>
          <p:nvPr/>
        </p:nvPicPr>
        <p:blipFill rotWithShape="1">
          <a:blip r:embed="rId6">
            <a:alphaModFix/>
          </a:blip>
          <a:srcRect r="61" b="38"/>
          <a:stretch/>
        </p:blipFill>
        <p:spPr>
          <a:xfrm>
            <a:off x="7471790" y="4504225"/>
            <a:ext cx="1813471" cy="1583916"/>
          </a:xfrm>
          <a:prstGeom prst="rect">
            <a:avLst/>
          </a:prstGeom>
          <a:noFill/>
          <a:ln>
            <a:noFill/>
          </a:ln>
        </p:spPr>
      </p:pic>
      <p:pic>
        <p:nvPicPr>
          <p:cNvPr id="209" name="Google Shape;209;p10" descr="A picture containing diagram&#10;&#10;Description automatically generated"/>
          <p:cNvPicPr preferRelativeResize="0"/>
          <p:nvPr/>
        </p:nvPicPr>
        <p:blipFill rotWithShape="1">
          <a:blip r:embed="rId7">
            <a:alphaModFix/>
          </a:blip>
          <a:srcRect r="37" b="-57"/>
          <a:stretch/>
        </p:blipFill>
        <p:spPr>
          <a:xfrm>
            <a:off x="9972329" y="4513268"/>
            <a:ext cx="1136762" cy="1052764"/>
          </a:xfrm>
          <a:prstGeom prst="rect">
            <a:avLst/>
          </a:prstGeom>
          <a:noFill/>
          <a:ln>
            <a:noFill/>
          </a:ln>
        </p:spPr>
      </p:pic>
      <p:pic>
        <p:nvPicPr>
          <p:cNvPr id="210" name="Google Shape;210;p10" descr="A picture containing graphical user interface&#10;&#10;Description automatically generated"/>
          <p:cNvPicPr preferRelativeResize="0"/>
          <p:nvPr/>
        </p:nvPicPr>
        <p:blipFill rotWithShape="1">
          <a:blip r:embed="rId8">
            <a:alphaModFix/>
          </a:blip>
          <a:srcRect r="-15" b="39"/>
          <a:stretch/>
        </p:blipFill>
        <p:spPr>
          <a:xfrm>
            <a:off x="7874611" y="2789657"/>
            <a:ext cx="2217195" cy="854669"/>
          </a:xfrm>
          <a:prstGeom prst="rect">
            <a:avLst/>
          </a:prstGeom>
          <a:noFill/>
          <a:ln>
            <a:noFill/>
          </a:ln>
        </p:spPr>
      </p:pic>
      <p:pic>
        <p:nvPicPr>
          <p:cNvPr id="211" name="Google Shape;211;p10" descr="A picture containing diagram&#10;&#10;Description automatically generated"/>
          <p:cNvPicPr preferRelativeResize="0"/>
          <p:nvPr/>
        </p:nvPicPr>
        <p:blipFill rotWithShape="1">
          <a:blip r:embed="rId9">
            <a:alphaModFix/>
          </a:blip>
          <a:srcRect r="-26" b="-55"/>
          <a:stretch/>
        </p:blipFill>
        <p:spPr>
          <a:xfrm>
            <a:off x="3713710" y="1935277"/>
            <a:ext cx="6399361" cy="1779251"/>
          </a:xfrm>
          <a:prstGeom prst="rect">
            <a:avLst/>
          </a:prstGeom>
          <a:noFill/>
          <a:ln>
            <a:noFill/>
          </a:ln>
        </p:spPr>
      </p:pic>
      <p:pic>
        <p:nvPicPr>
          <p:cNvPr id="212" name="Google Shape;212;p10" descr="Diagram&#10;&#10;Description automatically generated with low confidence"/>
          <p:cNvPicPr preferRelativeResize="0"/>
          <p:nvPr/>
        </p:nvPicPr>
        <p:blipFill rotWithShape="1">
          <a:blip r:embed="rId10">
            <a:alphaModFix/>
          </a:blip>
          <a:srcRect r="-14" b="50"/>
          <a:stretch/>
        </p:blipFill>
        <p:spPr>
          <a:xfrm>
            <a:off x="1759954" y="1014260"/>
            <a:ext cx="8332284" cy="2756954"/>
          </a:xfrm>
          <a:prstGeom prst="rect">
            <a:avLst/>
          </a:prstGeom>
          <a:noFill/>
          <a:ln>
            <a:noFill/>
          </a:ln>
        </p:spPr>
      </p:pic>
      <p:sp>
        <p:nvSpPr>
          <p:cNvPr id="3" name="Slide Number Placeholder 2">
            <a:extLst>
              <a:ext uri="{FF2B5EF4-FFF2-40B4-BE49-F238E27FC236}">
                <a16:creationId xmlns:a16="http://schemas.microsoft.com/office/drawing/2014/main" id="{DAE62CB5-79D2-C7A2-FBAA-DE6EE585EB80}"/>
              </a:ext>
            </a:extLst>
          </p:cNvPr>
          <p:cNvSpPr>
            <a:spLocks noGrp="1"/>
          </p:cNvSpPr>
          <p:nvPr>
            <p:ph type="sldNum" sz="quarter" idx="12"/>
          </p:nvPr>
        </p:nvSpPr>
        <p:spPr/>
        <p:txBody>
          <a:bodyPr/>
          <a:lstStyle/>
          <a:p>
            <a:fld id="{A49FEDE7-8061-9B4D-88A1-7EA83A94C31B}" type="slidenum">
              <a:rPr lang="en-TH" smtClean="0"/>
              <a:t>9</a:t>
            </a:fld>
            <a:endParaRPr lang="en-T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 calcmode="lin" valueType="num">
                                      <p:cBhvr additive="base">
                                        <p:cTn id="7" dur="500" fill="hold"/>
                                        <p:tgtEl>
                                          <p:spTgt spid="212"/>
                                        </p:tgtEl>
                                        <p:attrNameLst>
                                          <p:attrName>ppt_x</p:attrName>
                                        </p:attrNameLst>
                                      </p:cBhvr>
                                      <p:tavLst>
                                        <p:tav tm="0">
                                          <p:val>
                                            <p:strVal val="#ppt_x"/>
                                          </p:val>
                                        </p:tav>
                                        <p:tav tm="100000">
                                          <p:val>
                                            <p:strVal val="#ppt_x"/>
                                          </p:val>
                                        </p:tav>
                                      </p:tavLst>
                                    </p:anim>
                                    <p:anim calcmode="lin" valueType="num">
                                      <p:cBhvr additive="base">
                                        <p:cTn id="8" dur="500" fill="hold"/>
                                        <p:tgtEl>
                                          <p:spTgt spid="2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1"/>
                                        </p:tgtEl>
                                        <p:attrNameLst>
                                          <p:attrName>style.visibility</p:attrName>
                                        </p:attrNameLst>
                                      </p:cBhvr>
                                      <p:to>
                                        <p:strVal val="visible"/>
                                      </p:to>
                                    </p:set>
                                    <p:anim calcmode="lin" valueType="num">
                                      <p:cBhvr additive="base">
                                        <p:cTn id="13" dur="500" fill="hold"/>
                                        <p:tgtEl>
                                          <p:spTgt spid="211"/>
                                        </p:tgtEl>
                                        <p:attrNameLst>
                                          <p:attrName>ppt_x</p:attrName>
                                        </p:attrNameLst>
                                      </p:cBhvr>
                                      <p:tavLst>
                                        <p:tav tm="0">
                                          <p:val>
                                            <p:strVal val="#ppt_x"/>
                                          </p:val>
                                        </p:tav>
                                        <p:tav tm="100000">
                                          <p:val>
                                            <p:strVal val="#ppt_x"/>
                                          </p:val>
                                        </p:tav>
                                      </p:tavLst>
                                    </p:anim>
                                    <p:anim calcmode="lin" valueType="num">
                                      <p:cBhvr additive="base">
                                        <p:cTn id="14" dur="500" fill="hold"/>
                                        <p:tgtEl>
                                          <p:spTgt spid="2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0"/>
                                        </p:tgtEl>
                                        <p:attrNameLst>
                                          <p:attrName>style.visibility</p:attrName>
                                        </p:attrNameLst>
                                      </p:cBhvr>
                                      <p:to>
                                        <p:strVal val="visible"/>
                                      </p:to>
                                    </p:set>
                                    <p:anim calcmode="lin" valueType="num">
                                      <p:cBhvr additive="base">
                                        <p:cTn id="19" dur="500" fill="hold"/>
                                        <p:tgtEl>
                                          <p:spTgt spid="210"/>
                                        </p:tgtEl>
                                        <p:attrNameLst>
                                          <p:attrName>ppt_x</p:attrName>
                                        </p:attrNameLst>
                                      </p:cBhvr>
                                      <p:tavLst>
                                        <p:tav tm="0">
                                          <p:val>
                                            <p:strVal val="#ppt_x"/>
                                          </p:val>
                                        </p:tav>
                                        <p:tav tm="100000">
                                          <p:val>
                                            <p:strVal val="#ppt_x"/>
                                          </p:val>
                                        </p:tav>
                                      </p:tavLst>
                                    </p:anim>
                                    <p:anim calcmode="lin" valueType="num">
                                      <p:cBhvr additive="base">
                                        <p:cTn id="20" dur="500" fill="hold"/>
                                        <p:tgtEl>
                                          <p:spTgt spid="2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7"/>
                                        </p:tgtEl>
                                        <p:attrNameLst>
                                          <p:attrName>style.visibility</p:attrName>
                                        </p:attrNameLst>
                                      </p:cBhvr>
                                      <p:to>
                                        <p:strVal val="visible"/>
                                      </p:to>
                                    </p:set>
                                    <p:anim calcmode="lin" valueType="num">
                                      <p:cBhvr additive="base">
                                        <p:cTn id="25" dur="500" fill="hold"/>
                                        <p:tgtEl>
                                          <p:spTgt spid="207"/>
                                        </p:tgtEl>
                                        <p:attrNameLst>
                                          <p:attrName>ppt_x</p:attrName>
                                        </p:attrNameLst>
                                      </p:cBhvr>
                                      <p:tavLst>
                                        <p:tav tm="0">
                                          <p:val>
                                            <p:strVal val="#ppt_x"/>
                                          </p:val>
                                        </p:tav>
                                        <p:tav tm="100000">
                                          <p:val>
                                            <p:strVal val="#ppt_x"/>
                                          </p:val>
                                        </p:tav>
                                      </p:tavLst>
                                    </p:anim>
                                    <p:anim calcmode="lin" valueType="num">
                                      <p:cBhvr additive="base">
                                        <p:cTn id="26" dur="500" fill="hold"/>
                                        <p:tgtEl>
                                          <p:spTgt spid="20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8"/>
                                        </p:tgtEl>
                                        <p:attrNameLst>
                                          <p:attrName>style.visibility</p:attrName>
                                        </p:attrNameLst>
                                      </p:cBhvr>
                                      <p:to>
                                        <p:strVal val="visible"/>
                                      </p:to>
                                    </p:set>
                                    <p:anim calcmode="lin" valueType="num">
                                      <p:cBhvr additive="base">
                                        <p:cTn id="31" dur="500" fill="hold"/>
                                        <p:tgtEl>
                                          <p:spTgt spid="208"/>
                                        </p:tgtEl>
                                        <p:attrNameLst>
                                          <p:attrName>ppt_x</p:attrName>
                                        </p:attrNameLst>
                                      </p:cBhvr>
                                      <p:tavLst>
                                        <p:tav tm="0">
                                          <p:val>
                                            <p:strVal val="#ppt_x"/>
                                          </p:val>
                                        </p:tav>
                                        <p:tav tm="100000">
                                          <p:val>
                                            <p:strVal val="#ppt_x"/>
                                          </p:val>
                                        </p:tav>
                                      </p:tavLst>
                                    </p:anim>
                                    <p:anim calcmode="lin" valueType="num">
                                      <p:cBhvr additive="base">
                                        <p:cTn id="32" dur="500" fill="hold"/>
                                        <p:tgtEl>
                                          <p:spTgt spid="20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9"/>
                                        </p:tgtEl>
                                        <p:attrNameLst>
                                          <p:attrName>style.visibility</p:attrName>
                                        </p:attrNameLst>
                                      </p:cBhvr>
                                      <p:to>
                                        <p:strVal val="visible"/>
                                      </p:to>
                                    </p:set>
                                    <p:anim calcmode="lin" valueType="num">
                                      <p:cBhvr additive="base">
                                        <p:cTn id="37" dur="500" fill="hold"/>
                                        <p:tgtEl>
                                          <p:spTgt spid="209"/>
                                        </p:tgtEl>
                                        <p:attrNameLst>
                                          <p:attrName>ppt_x</p:attrName>
                                        </p:attrNameLst>
                                      </p:cBhvr>
                                      <p:tavLst>
                                        <p:tav tm="0">
                                          <p:val>
                                            <p:strVal val="#ppt_x"/>
                                          </p:val>
                                        </p:tav>
                                        <p:tav tm="100000">
                                          <p:val>
                                            <p:strVal val="#ppt_x"/>
                                          </p:val>
                                        </p:tav>
                                      </p:tavLst>
                                    </p:anim>
                                    <p:anim calcmode="lin" valueType="num">
                                      <p:cBhvr additive="base">
                                        <p:cTn id="38" dur="500" fill="hold"/>
                                        <p:tgtEl>
                                          <p:spTgt spid="2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2199</TotalTime>
  <Words>3709</Words>
  <Application>Microsoft Macintosh PowerPoint</Application>
  <PresentationFormat>Widescreen</PresentationFormat>
  <Paragraphs>295</Paragraphs>
  <Slides>20</Slides>
  <Notes>19</Notes>
  <HiddenSlides>5</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Supamith PONGPIPAT</dc:creator>
  <cp:lastModifiedBy>Microsoft Office User</cp:lastModifiedBy>
  <cp:revision>99</cp:revision>
  <dcterms:created xsi:type="dcterms:W3CDTF">2022-01-20T09:13:45Z</dcterms:created>
  <dcterms:modified xsi:type="dcterms:W3CDTF">2022-07-28T07:53:36Z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8749542</vt:lpwstr>
  </property>
  <property fmtid="{D5CDD505-2E9C-101B-9397-08002B2CF9AE}" pid="3" name="NXPowerLiteSettings">
    <vt:lpwstr>F700052003A000</vt:lpwstr>
  </property>
  <property fmtid="{D5CDD505-2E9C-101B-9397-08002B2CF9AE}" pid="4" name="NXPowerLiteVersion">
    <vt:lpwstr>D9.1.2</vt:lpwstr>
  </property>
</Properties>
</file>