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4" r:id="rId2"/>
    <p:sldId id="269" r:id="rId3"/>
    <p:sldId id="277" r:id="rId4"/>
    <p:sldId id="270" r:id="rId5"/>
    <p:sldId id="332" r:id="rId6"/>
    <p:sldId id="261" r:id="rId7"/>
    <p:sldId id="357" r:id="rId8"/>
    <p:sldId id="358" r:id="rId9"/>
    <p:sldId id="265" r:id="rId10"/>
    <p:sldId id="355" r:id="rId11"/>
    <p:sldId id="336" r:id="rId12"/>
    <p:sldId id="337" r:id="rId13"/>
    <p:sldId id="338" r:id="rId14"/>
    <p:sldId id="339" r:id="rId15"/>
    <p:sldId id="340" r:id="rId16"/>
    <p:sldId id="347" r:id="rId17"/>
    <p:sldId id="346" r:id="rId18"/>
    <p:sldId id="334"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4ABE98"/>
    <a:srgbClr val="262626"/>
    <a:srgbClr val="138F82"/>
    <a:srgbClr val="FEC92A"/>
    <a:srgbClr val="FFE300"/>
    <a:srgbClr val="0C5751"/>
    <a:srgbClr val="DE8926"/>
    <a:srgbClr val="633211"/>
    <a:srgbClr val="ECC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788" autoAdjust="0"/>
  </p:normalViewPr>
  <p:slideViewPr>
    <p:cSldViewPr snapToGrid="0" snapToObjects="1">
      <p:cViewPr varScale="1">
        <p:scale>
          <a:sx n="93" d="100"/>
          <a:sy n="93" d="100"/>
        </p:scale>
        <p:origin x="216" y="592"/>
      </p:cViewPr>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7/28/22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a:t>
            </a:fld>
            <a:endParaRPr lang="en-TH"/>
          </a:p>
        </p:txBody>
      </p:sp>
    </p:spTree>
    <p:extLst>
      <p:ext uri="{BB962C8B-B14F-4D97-AF65-F5344CB8AC3E}">
        <p14:creationId xmlns:p14="http://schemas.microsoft.com/office/powerpoint/2010/main" val="385818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
            </a:r>
            <a:r>
              <a:rPr lang="en-TH" sz="1200" kern="1200" dirty="0">
                <a:solidFill>
                  <a:schemeClr val="tx1"/>
                </a:solidFill>
                <a:effectLst/>
                <a:latin typeface="+mn-lt"/>
                <a:ea typeface="+mn-ea"/>
                <a:cs typeface="+mn-cs"/>
              </a:rPr>
              <a:t>ustomers can get a discount on </a:t>
            </a:r>
            <a:r>
              <a:rPr lang="en-US" sz="1200" kern="1200" dirty="0">
                <a:solidFill>
                  <a:schemeClr val="tx1"/>
                </a:solidFill>
                <a:effectLst/>
                <a:latin typeface="+mn-lt"/>
                <a:ea typeface="+mn-ea"/>
                <a:cs typeface="+mn-cs"/>
              </a:rPr>
              <a:t>future </a:t>
            </a:r>
            <a:r>
              <a:rPr lang="en-TH" sz="1200" kern="1200" dirty="0">
                <a:solidFill>
                  <a:schemeClr val="tx1"/>
                </a:solidFill>
                <a:effectLst/>
                <a:latin typeface="+mn-lt"/>
                <a:ea typeface="+mn-ea"/>
                <a:cs typeface="+mn-cs"/>
              </a:rPr>
              <a:t>purchases by </a:t>
            </a:r>
            <a:r>
              <a:rPr lang="en-US" sz="1200" kern="1200" dirty="0">
                <a:solidFill>
                  <a:schemeClr val="tx1"/>
                </a:solidFill>
                <a:effectLst/>
                <a:latin typeface="+mn-lt"/>
                <a:ea typeface="+mn-ea"/>
                <a:cs typeface="+mn-cs"/>
              </a:rPr>
              <a:t>bringing </a:t>
            </a:r>
            <a:r>
              <a:rPr lang="en-TH" sz="1200" kern="1200" dirty="0">
                <a:solidFill>
                  <a:schemeClr val="tx1"/>
                </a:solidFill>
                <a:effectLst/>
                <a:latin typeface="+mn-lt"/>
                <a:ea typeface="+mn-ea"/>
                <a:cs typeface="+mn-cs"/>
              </a:rPr>
              <a:t>their old gear</a:t>
            </a:r>
            <a:r>
              <a:rPr lang="en-US" sz="1200" kern="1200" dirty="0">
                <a:solidFill>
                  <a:schemeClr val="tx1"/>
                </a:solidFill>
                <a:effectLst/>
                <a:latin typeface="+mn-lt"/>
                <a:ea typeface="+mn-ea"/>
                <a:cs typeface="+mn-cs"/>
              </a:rPr>
              <a:t> back and</a:t>
            </a:r>
            <a:r>
              <a:rPr lang="en-TH" sz="1200" kern="1200" dirty="0">
                <a:solidFill>
                  <a:schemeClr val="tx1"/>
                </a:solidFill>
                <a:effectLst/>
                <a:latin typeface="+mn-lt"/>
                <a:ea typeface="+mn-ea"/>
                <a:cs typeface="+mn-cs"/>
              </a:rPr>
              <a:t> the brand will then repair and restore before </a:t>
            </a:r>
            <a:r>
              <a:rPr lang="en-US" sz="1200" kern="1200" dirty="0">
                <a:solidFill>
                  <a:schemeClr val="tx1"/>
                </a:solidFill>
                <a:effectLst/>
                <a:latin typeface="+mn-lt"/>
                <a:ea typeface="+mn-ea"/>
                <a:cs typeface="+mn-cs"/>
              </a:rPr>
              <a:t>re</a:t>
            </a:r>
            <a:r>
              <a:rPr lang="en-TH" sz="1200" kern="1200" dirty="0">
                <a:solidFill>
                  <a:schemeClr val="tx1"/>
                </a:solidFill>
                <a:effectLst/>
                <a:latin typeface="+mn-lt"/>
                <a:ea typeface="+mn-ea"/>
                <a:cs typeface="+mn-cs"/>
              </a:rPr>
              <a:t>selling it</a:t>
            </a:r>
            <a:r>
              <a:rPr lang="en-US" sz="1200" kern="1200" dirty="0">
                <a:solidFill>
                  <a:schemeClr val="tx1"/>
                </a:solidFill>
                <a:effectLst/>
                <a:latin typeface="+mn-lt"/>
                <a:ea typeface="+mn-ea"/>
                <a:cs typeface="+mn-cs"/>
              </a:rPr>
              <a:t>. This extends the life of the garment that would otherwise be disposed. More brands are taking responsibility for the end-of-life options for the products they sell. </a:t>
            </a: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82097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Rideshar</a:t>
            </a:r>
            <a:r>
              <a:rPr lang="en-US" sz="1200" kern="1200" dirty="0">
                <a:solidFill>
                  <a:schemeClr val="tx1"/>
                </a:solidFill>
                <a:effectLst/>
                <a:latin typeface="+mn-lt"/>
                <a:ea typeface="+mn-ea"/>
                <a:cs typeface="+mn-cs"/>
              </a:rPr>
              <a:t>ing</a:t>
            </a:r>
            <a:r>
              <a:rPr lang="en-TH" sz="1200" kern="1200" dirty="0">
                <a:solidFill>
                  <a:schemeClr val="tx1"/>
                </a:solidFill>
                <a:effectLst/>
                <a:latin typeface="+mn-lt"/>
                <a:ea typeface="+mn-ea"/>
                <a:cs typeface="+mn-cs"/>
              </a:rPr>
              <a:t> functions on the principle of </a:t>
            </a:r>
            <a:r>
              <a:rPr lang="en-US" sz="1200" kern="1200" dirty="0">
                <a:solidFill>
                  <a:schemeClr val="tx1"/>
                </a:solidFill>
                <a:effectLst/>
                <a:latin typeface="+mn-lt"/>
                <a:ea typeface="+mn-ea"/>
                <a:cs typeface="+mn-cs"/>
              </a:rPr>
              <a:t>owners </a:t>
            </a:r>
            <a:r>
              <a:rPr lang="en-TH" sz="1200" kern="1200" dirty="0">
                <a:solidFill>
                  <a:schemeClr val="tx1"/>
                </a:solidFill>
                <a:effectLst/>
                <a:latin typeface="+mn-lt"/>
                <a:ea typeface="+mn-ea"/>
                <a:cs typeface="+mn-cs"/>
              </a:rPr>
              <a:t>sharing </a:t>
            </a:r>
            <a:r>
              <a:rPr lang="en-US" sz="1200" kern="1200" dirty="0">
                <a:solidFill>
                  <a:schemeClr val="tx1"/>
                </a:solidFill>
                <a:effectLst/>
                <a:latin typeface="+mn-lt"/>
                <a:ea typeface="+mn-ea"/>
                <a:cs typeface="+mn-cs"/>
              </a:rPr>
              <a:t>their assets</a:t>
            </a:r>
            <a:r>
              <a:rPr lang="en-TH" sz="1200" kern="1200" dirty="0">
                <a:solidFill>
                  <a:schemeClr val="tx1"/>
                </a:solidFill>
                <a:effectLst/>
                <a:latin typeface="+mn-lt"/>
                <a:ea typeface="+mn-ea"/>
                <a:cs typeface="+mn-cs"/>
              </a:rPr>
              <a:t>, fuel, and time</a:t>
            </a:r>
            <a:r>
              <a:rPr lang="en-US" sz="1200" kern="1200" dirty="0">
                <a:solidFill>
                  <a:schemeClr val="tx1"/>
                </a:solidFill>
                <a:effectLst/>
                <a:latin typeface="+mn-lt"/>
                <a:ea typeface="+mn-ea"/>
                <a:cs typeface="+mn-cs"/>
              </a:rPr>
              <a:t> with others in exchange for money. A company provides a platform where private car owners can offer their car and a ride to people who need one. S</a:t>
            </a:r>
            <a:r>
              <a:rPr lang="en-TH" sz="1200" kern="1200" dirty="0">
                <a:solidFill>
                  <a:schemeClr val="tx1"/>
                </a:solidFill>
                <a:effectLst/>
                <a:latin typeface="+mn-lt"/>
                <a:ea typeface="+mn-ea"/>
                <a:cs typeface="+mn-cs"/>
              </a:rPr>
              <a:t>haring a vehicle maximizes utility from one unit produced while reducing the emissions from redundant manufacturing.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197508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Clothing rental models can provide customers with access to a variety of clothes while decreasing the demand for new clothing production. Short-term rental models offer a compelling value proposition, particularly when taking changing customer needs into consideration. Examples include short-term use, practical requirements, or fast evolving fashion preferences. New short-term and subscription rental models are already emerging within the industry.</a:t>
            </a: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83648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1" dirty="0"/>
              <a:t>For the class activity they will conduct a circular business case study. </a:t>
            </a:r>
          </a:p>
          <a:p>
            <a:endParaRPr lang="en-US" b="1" dirty="0"/>
          </a:p>
          <a:p>
            <a:pPr marL="228600" indent="-228600">
              <a:buAutoNum type="arabicPeriod"/>
            </a:pPr>
            <a:r>
              <a:rPr lang="en-US" b="0" dirty="0"/>
              <a:t>They will receive the Circular Business Case Study handout with nine questions that they will answer based on the circular business card they choose. Allow them to do their own research online if they need.</a:t>
            </a:r>
          </a:p>
          <a:p>
            <a:pPr marL="0" indent="0">
              <a:buFontTx/>
              <a:buNone/>
            </a:pPr>
            <a:endParaRPr lang="en-US" b="0" dirty="0"/>
          </a:p>
          <a:p>
            <a:pPr marL="0" indent="0">
              <a:buFontTx/>
              <a:buNone/>
            </a:pPr>
            <a:endParaRPr lang="en-US" b="0" dirty="0"/>
          </a:p>
          <a:p>
            <a:pPr marL="0" indent="0">
              <a:buFontTx/>
              <a:buNone/>
            </a:pPr>
            <a:r>
              <a:rPr lang="en-US" b="1" dirty="0"/>
              <a:t>*Step 2 is on the next slide</a:t>
            </a: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307292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Distribute the 5 circular business card handouts and have students select one of the five circular businesses they will use for their case analysis. They will read the circular business card to answer the 9-question case study.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108658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*click the slide 6 times </a:t>
            </a:r>
            <a:r>
              <a:rPr lang="en-US" sz="1200" b="0" i="0" u="none" strike="noStrike" dirty="0">
                <a:solidFill>
                  <a:schemeClr val="dk1"/>
                </a:solidFill>
                <a:latin typeface="+mn-lt"/>
                <a:ea typeface="Calibri"/>
                <a:cs typeface="Calibri"/>
                <a:sym typeface="Calibri"/>
              </a:rPr>
              <a:t>to reveal the 9 different ways a business can use circularity.</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3. Once they have answered all the questions for the case study, they will map the areas of circularity found in their business case. The handout will consist of the 5 linear stages of a product’s lifecycle and students can draw in the arrows indicating the kinds of circularity used in their business case.</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How are businesses creating more circularity?</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en-TH" sz="1200" b="1" kern="1200">
                <a:solidFill>
                  <a:schemeClr val="tx1"/>
                </a:solidFill>
                <a:effectLst/>
                <a:latin typeface="+mn-lt"/>
                <a:ea typeface="+mn-ea"/>
                <a:cs typeface="+mn-cs"/>
              </a:rPr>
              <a:t>Circular </a:t>
            </a:r>
            <a:r>
              <a:rPr lang="en-TH" sz="1200" b="1" kern="1200" dirty="0">
                <a:solidFill>
                  <a:schemeClr val="tx1"/>
                </a:solidFill>
                <a:effectLst/>
                <a:latin typeface="+mn-lt"/>
                <a:ea typeface="+mn-ea"/>
                <a:cs typeface="+mn-cs"/>
              </a:rPr>
              <a:t>Supplies: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TH" sz="1200" kern="1200" dirty="0">
                <a:solidFill>
                  <a:schemeClr val="tx1"/>
                </a:solidFill>
                <a:effectLst/>
                <a:latin typeface="+mn-lt"/>
                <a:ea typeface="+mn-ea"/>
                <a:cs typeface="+mn-cs"/>
              </a:rPr>
              <a:t>roducts made from fully renewable, recyclable, or biodegradable resource inputs. </a:t>
            </a: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offer to extend the life of an otherwise discarded product through repairing, upgrading, or </a:t>
            </a:r>
            <a:r>
              <a:rPr lang="en-TH"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en-TH" sz="1200" kern="1200">
                <a:solidFill>
                  <a:schemeClr val="tx1"/>
                </a:solidFill>
                <a:effectLst/>
                <a:latin typeface="+mn-lt"/>
                <a:ea typeface="+mn-ea"/>
                <a:cs typeface="+mn-cs"/>
              </a:rPr>
              <a:t>back </a:t>
            </a:r>
            <a:r>
              <a:rPr lang="en-TH" sz="1200" kern="1200" dirty="0">
                <a:solidFill>
                  <a:schemeClr val="tx1"/>
                </a:solidFill>
                <a:effectLst/>
                <a:latin typeface="+mn-lt"/>
                <a:ea typeface="+mn-ea"/>
                <a:cs typeface="+mn-cs"/>
              </a:rPr>
              <a:t>into the loop.</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en-TH"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 Products that are used by one or more </a:t>
            </a:r>
            <a:r>
              <a:rPr lang="en-TH"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en-TH"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shoe company wants to make </a:t>
            </a:r>
            <a:r>
              <a:rPr lang="en-TH" sz="1200"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their shoes using fully recycled materials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PET plastic bottles can be recycled into polyester and made into thread or woven fabrics that can make performance gear such as athletic shoes. The shoes will be made using </a:t>
            </a:r>
            <a:r>
              <a:rPr lang="en-TH" sz="1200" b="0" kern="1200" dirty="0">
                <a:solidFill>
                  <a:schemeClr val="tx1"/>
                </a:solidFill>
                <a:effectLst/>
                <a:latin typeface="+mn-lt"/>
                <a:ea typeface="+mn-ea"/>
                <a:cs typeface="+mn-cs"/>
              </a:rPr>
              <a:t>recycled polyester (rPET)</a:t>
            </a:r>
            <a:r>
              <a:rPr lang="en-US" sz="1200" b="0" kern="1200" dirty="0">
                <a:solidFill>
                  <a:schemeClr val="tx1"/>
                </a:solidFill>
                <a:effectLst/>
                <a:latin typeface="+mn-lt"/>
                <a:ea typeface="+mn-ea"/>
                <a:cs typeface="+mn-cs"/>
              </a:rPr>
              <a:t>, and after use the customer can return it to the company where they are recycled again into other shoe parts.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methane produced in landfills can be recycled and used for the production of electricity and thermal energy, effectively diverting waste from landfills and eliminating tons of greenhouse gas emissions. The waste-to-energy operator may receive revenue for receiving waste as an alternative to the cost of disposing of waste in a landfill.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42731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FC39B395-69B1-5746-B230-74040C3922F2}" type="datetime1">
              <a:rPr lang="en-US" smtClean="0"/>
              <a:t>7/28/22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830F451C-C9DE-A542-9221-EE1302C8235B}" type="datetime1">
              <a:rPr lang="en-US" smtClean="0"/>
              <a:t>7/28/22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5FD2FDBC-7524-0F43-A132-4F9FBD8815B9}" type="datetime1">
              <a:rPr lang="en-US" smtClean="0"/>
              <a:t>7/28/22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16553971-40C9-7949-8712-30290D71D924}" type="datetime1">
              <a:rPr lang="en-US" smtClean="0"/>
              <a:t>7/28/22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1B3FA97E-0FA2-A941-9691-E89A7CF6F5B8}" type="datetime1">
              <a:rPr lang="en-US" smtClean="0"/>
              <a:t>7/28/22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CAE0B1C4-6070-7F4B-B345-BE0CCF955347}" type="datetime1">
              <a:rPr lang="en-US" smtClean="0"/>
              <a:t>7/28/22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067918F5-125B-EF40-9DF8-BB69173E0930}" type="datetime1">
              <a:rPr lang="en-US" smtClean="0"/>
              <a:t>7/28/22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F7BAEFF6-FCA3-B143-B841-1A000B33F963}" type="datetime1">
              <a:rPr lang="en-US" smtClean="0"/>
              <a:t>7/28/22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FC9C2DC3-8DE2-4242-9517-6FC328376F22}" type="datetime1">
              <a:rPr lang="en-US" smtClean="0"/>
              <a:t>7/28/22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0663CA31-EA5B-3B49-BE0F-BDD5C002D45C}" type="datetime1">
              <a:rPr lang="en-US" smtClean="0"/>
              <a:t>7/28/22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D3E1284D-7202-8B41-8F93-306216CC2527}" type="datetime1">
              <a:rPr lang="en-US" smtClean="0"/>
              <a:t>7/28/22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72BF8-9AFD-5F4E-97CF-F10F7B4EBD86}" type="datetime1">
              <a:rPr lang="en-US" smtClean="0"/>
              <a:t>7/28/22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913EC35D-CF83-174B-94CE-798008FD1F01}"/>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72EE06C-0752-81F3-6821-66F4553AF563}"/>
              </a:ext>
            </a:extLst>
          </p:cNvPr>
          <p:cNvSpPr>
            <a:spLocks noGrp="1"/>
          </p:cNvSpPr>
          <p:nvPr>
            <p:ph type="sldNum" sz="quarter" idx="12"/>
          </p:nvPr>
        </p:nvSpPr>
        <p:spPr/>
        <p:txBody>
          <a:bodyPr/>
          <a:lstStyle/>
          <a:p>
            <a:fld id="{A49FEDE7-8061-9B4D-88A1-7EA83A94C31B}" type="slidenum">
              <a:rPr lang="en-TH" smtClean="0"/>
              <a:t>1</a:t>
            </a:fld>
            <a:endParaRPr lang="en-TH"/>
          </a:p>
        </p:txBody>
      </p:sp>
      <p:pic>
        <p:nvPicPr>
          <p:cNvPr id="5" name="Picture 4">
            <a:extLst>
              <a:ext uri="{FF2B5EF4-FFF2-40B4-BE49-F238E27FC236}">
                <a16:creationId xmlns:a16="http://schemas.microsoft.com/office/drawing/2014/main" id="{638AA782-3B64-B5FA-F61C-F0832D13F0FA}"/>
              </a:ext>
            </a:extLst>
          </p:cNvPr>
          <p:cNvPicPr>
            <a:picLocks noChangeAspect="1"/>
          </p:cNvPicPr>
          <p:nvPr/>
        </p:nvPicPr>
        <p:blipFill>
          <a:blip r:embed="rId4"/>
          <a:stretch>
            <a:fillRect/>
          </a:stretch>
        </p:blipFill>
        <p:spPr>
          <a:xfrm>
            <a:off x="4250872" y="5390243"/>
            <a:ext cx="457200" cy="584200"/>
          </a:xfrm>
          <a:prstGeom prst="rect">
            <a:avLst/>
          </a:prstGeom>
        </p:spPr>
      </p:pic>
      <p:sp>
        <p:nvSpPr>
          <p:cNvPr id="6" name="TextBox 5">
            <a:extLst>
              <a:ext uri="{FF2B5EF4-FFF2-40B4-BE49-F238E27FC236}">
                <a16:creationId xmlns:a16="http://schemas.microsoft.com/office/drawing/2014/main" id="{9B8297D5-6513-E49C-7C8C-0C1C58424E2D}"/>
              </a:ext>
            </a:extLst>
          </p:cNvPr>
          <p:cNvSpPr txBox="1"/>
          <p:nvPr/>
        </p:nvSpPr>
        <p:spPr>
          <a:xfrm>
            <a:off x="4398905" y="5224594"/>
            <a:ext cx="228600" cy="923330"/>
          </a:xfrm>
          <a:prstGeom prst="rect">
            <a:avLst/>
          </a:prstGeom>
          <a:noFill/>
        </p:spPr>
        <p:txBody>
          <a:bodyPr wrap="square" rtlCol="0">
            <a:spAutoFit/>
          </a:bodyPr>
          <a:lstStyle/>
          <a:p>
            <a:r>
              <a:rPr lang="en-US" sz="5400" b="1" dirty="0">
                <a:cs typeface="Calibri Light" panose="020F0302020204030204" pitchFamily="34" charset="0"/>
              </a:rPr>
              <a:t>t</a:t>
            </a:r>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785468" y="1447401"/>
            <a:ext cx="1901629" cy="830997"/>
          </a:xfrm>
          <a:prstGeom prst="rect">
            <a:avLst/>
          </a:prstGeom>
          <a:noFill/>
        </p:spPr>
        <p:txBody>
          <a:bodyPr wrap="square" rtlCol="0">
            <a:spAutoFit/>
          </a:bodyPr>
          <a:lstStyle/>
          <a:p>
            <a:pPr algn="ctr"/>
            <a:r>
              <a:rPr lang="en-US" sz="2400" b="1" dirty="0"/>
              <a:t>Circular</a:t>
            </a:r>
          </a:p>
          <a:p>
            <a:pPr algn="ctr"/>
            <a:r>
              <a:rPr lang="en-US" sz="2400" b="1" dirty="0"/>
              <a:t>Supplies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12235" y="1447401"/>
            <a:ext cx="1901629" cy="830997"/>
          </a:xfrm>
          <a:prstGeom prst="rect">
            <a:avLst/>
          </a:prstGeom>
          <a:noFill/>
        </p:spPr>
        <p:txBody>
          <a:bodyPr wrap="square" rtlCol="0">
            <a:spAutoFit/>
          </a:bodyPr>
          <a:lstStyle/>
          <a:p>
            <a:pPr algn="ctr"/>
            <a:r>
              <a:rPr lang="en-US" sz="2400" b="1" dirty="0"/>
              <a:t>Resource</a:t>
            </a:r>
          </a:p>
          <a:p>
            <a:pPr algn="ctr"/>
            <a:r>
              <a:rPr lang="en-US" sz="2400" b="1" dirty="0"/>
              <a:t>Recovery</a:t>
            </a:r>
          </a:p>
        </p:txBody>
      </p:sp>
      <p:sp>
        <p:nvSpPr>
          <p:cNvPr id="16" name="TextBox 15">
            <a:extLst>
              <a:ext uri="{FF2B5EF4-FFF2-40B4-BE49-F238E27FC236}">
                <a16:creationId xmlns:a16="http://schemas.microsoft.com/office/drawing/2014/main" id="{F304574B-A261-BE4F-95D6-C682FD92A54E}"/>
              </a:ext>
            </a:extLst>
          </p:cNvPr>
          <p:cNvSpPr txBox="1"/>
          <p:nvPr/>
        </p:nvSpPr>
        <p:spPr>
          <a:xfrm>
            <a:off x="5281130" y="1436368"/>
            <a:ext cx="1901629" cy="830997"/>
          </a:xfrm>
          <a:prstGeom prst="rect">
            <a:avLst/>
          </a:prstGeom>
          <a:noFill/>
        </p:spPr>
        <p:txBody>
          <a:bodyPr wrap="square" rtlCol="0">
            <a:spAutoFit/>
          </a:bodyPr>
          <a:lstStyle/>
          <a:p>
            <a:pPr algn="ctr"/>
            <a:r>
              <a:rPr lang="en-US" sz="2400" b="1" dirty="0"/>
              <a:t>Product Life</a:t>
            </a:r>
          </a:p>
          <a:p>
            <a:pPr algn="ctr"/>
            <a:r>
              <a:rPr lang="en-US" sz="2400" b="1" dirty="0"/>
              <a:t>Extension</a:t>
            </a:r>
          </a:p>
        </p:txBody>
      </p:sp>
      <p:sp>
        <p:nvSpPr>
          <p:cNvPr id="17" name="TextBox 16">
            <a:extLst>
              <a:ext uri="{FF2B5EF4-FFF2-40B4-BE49-F238E27FC236}">
                <a16:creationId xmlns:a16="http://schemas.microsoft.com/office/drawing/2014/main" id="{0563B1E1-0E64-C94A-A8C0-EC86E77FB670}"/>
              </a:ext>
            </a:extLst>
          </p:cNvPr>
          <p:cNvSpPr txBox="1"/>
          <p:nvPr/>
        </p:nvSpPr>
        <p:spPr>
          <a:xfrm>
            <a:off x="7041482" y="1436368"/>
            <a:ext cx="1901629" cy="830997"/>
          </a:xfrm>
          <a:prstGeom prst="rect">
            <a:avLst/>
          </a:prstGeom>
          <a:noFill/>
        </p:spPr>
        <p:txBody>
          <a:bodyPr wrap="square" rtlCol="0">
            <a:spAutoFit/>
          </a:bodyPr>
          <a:lstStyle/>
          <a:p>
            <a:pPr algn="ctr"/>
            <a:r>
              <a:rPr lang="en-US" sz="2400" b="1" dirty="0"/>
              <a:t>Sharing</a:t>
            </a:r>
          </a:p>
          <a:p>
            <a:pPr algn="ctr"/>
            <a:r>
              <a:rPr lang="en-US" sz="2400" b="1" dirty="0"/>
              <a:t>Platform</a:t>
            </a:r>
          </a:p>
        </p:txBody>
      </p:sp>
      <p:sp>
        <p:nvSpPr>
          <p:cNvPr id="18" name="TextBox 17">
            <a:extLst>
              <a:ext uri="{FF2B5EF4-FFF2-40B4-BE49-F238E27FC236}">
                <a16:creationId xmlns:a16="http://schemas.microsoft.com/office/drawing/2014/main" id="{B4A40B76-E97A-6149-9E10-6104DC1E8EB6}"/>
              </a:ext>
            </a:extLst>
          </p:cNvPr>
          <p:cNvSpPr txBox="1"/>
          <p:nvPr/>
        </p:nvSpPr>
        <p:spPr>
          <a:xfrm>
            <a:off x="8713344" y="1436368"/>
            <a:ext cx="1901629" cy="830997"/>
          </a:xfrm>
          <a:prstGeom prst="rect">
            <a:avLst/>
          </a:prstGeom>
          <a:noFill/>
        </p:spPr>
        <p:txBody>
          <a:bodyPr wrap="square" rtlCol="0">
            <a:spAutoFit/>
          </a:bodyPr>
          <a:lstStyle/>
          <a:p>
            <a:pPr algn="ctr"/>
            <a:r>
              <a:rPr lang="en-US" sz="2400" b="1" dirty="0"/>
              <a:t>Product As</a:t>
            </a:r>
          </a:p>
          <a:p>
            <a:pPr algn="ctr"/>
            <a:r>
              <a:rPr lang="en-US" sz="2400" b="1" dirty="0"/>
              <a:t>A Service</a:t>
            </a:r>
          </a:p>
        </p:txBody>
      </p:sp>
      <p:sp>
        <p:nvSpPr>
          <p:cNvPr id="19" name="TextBox 18">
            <a:extLst>
              <a:ext uri="{FF2B5EF4-FFF2-40B4-BE49-F238E27FC236}">
                <a16:creationId xmlns:a16="http://schemas.microsoft.com/office/drawing/2014/main" id="{B3E8CCFD-182B-7546-BE75-88445AAD58F8}"/>
              </a:ext>
            </a:extLst>
          </p:cNvPr>
          <p:cNvSpPr txBox="1"/>
          <p:nvPr/>
        </p:nvSpPr>
        <p:spPr>
          <a:xfrm>
            <a:off x="1903796" y="4528210"/>
            <a:ext cx="1644247" cy="1384995"/>
          </a:xfrm>
          <a:prstGeom prst="rect">
            <a:avLst/>
          </a:prstGeom>
          <a:noFill/>
        </p:spPr>
        <p:txBody>
          <a:bodyPr wrap="square" rtlCol="0">
            <a:spAutoFit/>
          </a:bodyPr>
          <a:lstStyle/>
          <a:p>
            <a:r>
              <a:rPr lang="en-US" sz="1400" dirty="0"/>
              <a:t>Products made from fully renewable, recyclable, or biodegradable resource inputs.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294351" y="4528212"/>
            <a:ext cx="1901629" cy="1846659"/>
          </a:xfrm>
          <a:prstGeom prst="rect">
            <a:avLst/>
          </a:prstGeom>
          <a:noFill/>
        </p:spPr>
        <p:txBody>
          <a:bodyPr wrap="square" rtlCol="0">
            <a:spAutoFit/>
          </a:bodyPr>
          <a:lstStyle/>
          <a:p>
            <a:r>
              <a:rPr lang="en-US" sz="1400" dirty="0"/>
              <a:t>Services that work to eliminate resources, materials, or waste from leaking into the environment and maximizing the value of it to reenter the loop.</a:t>
            </a:r>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127467" y="4528211"/>
            <a:ext cx="2128079" cy="1384995"/>
          </a:xfrm>
          <a:prstGeom prst="rect">
            <a:avLst/>
          </a:prstGeom>
          <a:noFill/>
        </p:spPr>
        <p:txBody>
          <a:bodyPr wrap="square" rtlCol="0">
            <a:spAutoFit/>
          </a:bodyPr>
          <a:lstStyle/>
          <a:p>
            <a:r>
              <a:rPr lang="en-US" sz="1400" dirty="0"/>
              <a:t>Services that offer to extend the life of an otherwise discarded product through repairing, upgrading, or reselling back into the loop.</a:t>
            </a:r>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600438"/>
          </a:xfrm>
          <a:prstGeom prst="rect">
            <a:avLst/>
          </a:prstGeom>
          <a:noFill/>
        </p:spPr>
        <p:txBody>
          <a:bodyPr wrap="square" rtlCol="0">
            <a:spAutoFit/>
          </a:bodyPr>
          <a:lstStyle/>
          <a:p>
            <a:r>
              <a:rPr lang="en-US" sz="1400" dirty="0"/>
              <a:t>Sharing platforms allow people to collaborate and share a product amongst themselves without singular ownership by the customer.</a:t>
            </a:r>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169551"/>
          </a:xfrm>
          <a:prstGeom prst="rect">
            <a:avLst/>
          </a:prstGeom>
          <a:noFill/>
        </p:spPr>
        <p:txBody>
          <a:bodyPr wrap="square" rtlCol="0">
            <a:spAutoFit/>
          </a:bodyPr>
          <a:lstStyle/>
          <a:p>
            <a:r>
              <a:rPr lang="en-US" sz="1400" dirty="0"/>
              <a:t>Products that are used by one or more customers as a pay-as-you-use arrangement.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275605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Circular Supplies: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Shoes made from plastic</a:t>
            </a:r>
          </a:p>
        </p:txBody>
      </p:sp>
      <p:pic>
        <p:nvPicPr>
          <p:cNvPr id="4" name="Picture 3" descr="Icon&#10;&#10;Description automatically generated">
            <a:extLst>
              <a:ext uri="{FF2B5EF4-FFF2-40B4-BE49-F238E27FC236}">
                <a16:creationId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id="{3000CD38-90FF-9A7A-27B9-021A5314B815}"/>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174250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Resource Recovery: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Waste to energy</a:t>
            </a:r>
          </a:p>
        </p:txBody>
      </p:sp>
      <p:pic>
        <p:nvPicPr>
          <p:cNvPr id="3" name="Picture 2" descr="Icon&#10;&#10;Description automatically generated">
            <a:extLst>
              <a:ext uri="{FF2B5EF4-FFF2-40B4-BE49-F238E27FC236}">
                <a16:creationId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id="{BE8C0624-1665-7E33-15CB-0B37A50DF59B}"/>
              </a:ext>
            </a:extLst>
          </p:cNvPr>
          <p:cNvPicPr>
            <a:picLocks noChangeAspect="1"/>
          </p:cNvPicPr>
          <p:nvPr/>
        </p:nvPicPr>
        <p:blipFill>
          <a:blip r:embed="rId6"/>
          <a:stretch>
            <a:fillRect/>
          </a:stretch>
        </p:blipFill>
        <p:spPr>
          <a:xfrm>
            <a:off x="4434793" y="1598740"/>
            <a:ext cx="6477785" cy="3639798"/>
          </a:xfrm>
          <a:prstGeom prst="rect">
            <a:avLst/>
          </a:prstGeom>
        </p:spPr>
      </p:pic>
      <p:sp>
        <p:nvSpPr>
          <p:cNvPr id="2" name="Slide Number Placeholder 1">
            <a:extLst>
              <a:ext uri="{FF2B5EF4-FFF2-40B4-BE49-F238E27FC236}">
                <a16:creationId xmlns:a16="http://schemas.microsoft.com/office/drawing/2014/main" id="{C7D833D0-F549-C68D-3245-2B8D9B479F55}"/>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03647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Product Life Extension: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Takeback &amp; repair service </a:t>
            </a:r>
          </a:p>
        </p:txBody>
      </p:sp>
      <p:pic>
        <p:nvPicPr>
          <p:cNvPr id="4" name="Picture 3" descr="Logo&#10;&#10;Description automatically generated">
            <a:extLst>
              <a:ext uri="{FF2B5EF4-FFF2-40B4-BE49-F238E27FC236}">
                <a16:creationId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id="{9F40EEA6-9B2E-98BC-3146-B81B11456568}"/>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39035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Sharing Platform: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Ridesharing</a:t>
            </a:r>
          </a:p>
        </p:txBody>
      </p:sp>
      <p:pic>
        <p:nvPicPr>
          <p:cNvPr id="3" name="Picture 2">
            <a:extLst>
              <a:ext uri="{FF2B5EF4-FFF2-40B4-BE49-F238E27FC236}">
                <a16:creationId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id="{8D6A4FF5-1F07-6D15-3642-F1E26041CA01}"/>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77646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Product As A Service: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Clothing rental </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id="{DC93742D-549B-3CA4-FFEA-09D011AC99A8}"/>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228520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id="{0131D771-BD27-2940-A06F-7EAD4A527134}"/>
              </a:ext>
            </a:extLst>
          </p:cNvPr>
          <p:cNvSpPr/>
          <p:nvPr/>
        </p:nvSpPr>
        <p:spPr>
          <a:xfrm>
            <a:off x="986740" y="1619820"/>
            <a:ext cx="4413816" cy="368114"/>
          </a:xfrm>
          <a:prstGeom prst="rect">
            <a:avLst/>
          </a:prstGeom>
        </p:spPr>
        <p:txBody>
          <a:bodyPr wrap="square">
            <a:spAutoFit/>
          </a:bodyPr>
          <a:lstStyle/>
          <a:p>
            <a:pPr algn="thaiDist">
              <a:lnSpc>
                <a:spcPct val="120000"/>
              </a:lnSpc>
            </a:pPr>
            <a:r>
              <a:rPr lang="en-US" sz="1600" b="1" dirty="0">
                <a:solidFill>
                  <a:srgbClr val="262626"/>
                </a:solidFill>
              </a:rPr>
              <a:t>What does the company do?</a:t>
            </a:r>
            <a:endParaRPr lang="en-US" sz="1600" dirty="0">
              <a:solidFill>
                <a:srgbClr val="262626"/>
              </a:solidFill>
            </a:endParaRPr>
          </a:p>
        </p:txBody>
      </p:sp>
      <p:sp>
        <p:nvSpPr>
          <p:cNvPr id="6" name="Oval 5">
            <a:extLst>
              <a:ext uri="{FF2B5EF4-FFF2-40B4-BE49-F238E27FC236}">
                <a16:creationId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Oval 6">
            <a:extLst>
              <a:ext uri="{FF2B5EF4-FFF2-40B4-BE49-F238E27FC236}">
                <a16:creationId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id="{8E50E6D3-F610-5E4E-9BB0-10874CDA5603}"/>
              </a:ext>
            </a:extLst>
          </p:cNvPr>
          <p:cNvSpPr/>
          <p:nvPr/>
        </p:nvSpPr>
        <p:spPr>
          <a:xfrm>
            <a:off x="1327355" y="483407"/>
            <a:ext cx="9495565"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5C254FA2-E5E7-3745-86BA-683928C839E6}"/>
              </a:ext>
            </a:extLst>
          </p:cNvPr>
          <p:cNvSpPr/>
          <p:nvPr/>
        </p:nvSpPr>
        <p:spPr>
          <a:xfrm>
            <a:off x="1327355" y="375251"/>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E89F8863-0DC9-3147-BFC9-CF9FFEE9CF65}"/>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Class Activity: Circular Business Case Study</a:t>
            </a:r>
          </a:p>
        </p:txBody>
      </p:sp>
      <p:cxnSp>
        <p:nvCxnSpPr>
          <p:cNvPr id="12" name="Straight Connector 11">
            <a:extLst>
              <a:ext uri="{FF2B5EF4-FFF2-40B4-BE49-F238E27FC236}">
                <a16:creationId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15F2E5-43BB-404B-868B-8921A589F1C5}"/>
              </a:ext>
            </a:extLst>
          </p:cNvPr>
          <p:cNvSpPr/>
          <p:nvPr/>
        </p:nvSpPr>
        <p:spPr>
          <a:xfrm>
            <a:off x="986739" y="2434499"/>
            <a:ext cx="5109261" cy="368114"/>
          </a:xfrm>
          <a:prstGeom prst="rect">
            <a:avLst/>
          </a:prstGeom>
        </p:spPr>
        <p:txBody>
          <a:bodyPr wrap="square">
            <a:spAutoFit/>
          </a:bodyPr>
          <a:lstStyle/>
          <a:p>
            <a:pPr>
              <a:lnSpc>
                <a:spcPct val="120000"/>
              </a:lnSpc>
            </a:pPr>
            <a:r>
              <a:rPr lang="en-US" sz="1600" b="1" dirty="0">
                <a:solidFill>
                  <a:srgbClr val="262626"/>
                </a:solidFill>
              </a:rPr>
              <a:t>Do they offer goods, services, or both to their customers?</a:t>
            </a:r>
          </a:p>
        </p:txBody>
      </p:sp>
      <p:sp>
        <p:nvSpPr>
          <p:cNvPr id="17" name="Oval 16">
            <a:extLst>
              <a:ext uri="{FF2B5EF4-FFF2-40B4-BE49-F238E27FC236}">
                <a16:creationId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id="{907DCA88-A82A-624C-BB6F-9399CF2D3EE7}"/>
              </a:ext>
            </a:extLst>
          </p:cNvPr>
          <p:cNvSpPr/>
          <p:nvPr/>
        </p:nvSpPr>
        <p:spPr>
          <a:xfrm>
            <a:off x="986739" y="3301437"/>
            <a:ext cx="5109261" cy="663580"/>
          </a:xfrm>
          <a:prstGeom prst="rect">
            <a:avLst/>
          </a:prstGeom>
        </p:spPr>
        <p:txBody>
          <a:bodyPr wrap="square">
            <a:spAutoFit/>
          </a:bodyPr>
          <a:lstStyle/>
          <a:p>
            <a:pPr>
              <a:lnSpc>
                <a:spcPct val="120000"/>
              </a:lnSpc>
            </a:pPr>
            <a:r>
              <a:rPr lang="en-US" sz="1600" b="1" dirty="0">
                <a:solidFill>
                  <a:srgbClr val="262626"/>
                </a:solidFill>
              </a:rPr>
              <a:t>Which of the 5 circular economy business models does the company utilize?</a:t>
            </a:r>
          </a:p>
        </p:txBody>
      </p:sp>
      <p:sp>
        <p:nvSpPr>
          <p:cNvPr id="29" name="Oval 28">
            <a:extLst>
              <a:ext uri="{FF2B5EF4-FFF2-40B4-BE49-F238E27FC236}">
                <a16:creationId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41B95F4-D4F2-9740-94B7-7927B342196D}"/>
              </a:ext>
            </a:extLst>
          </p:cNvPr>
          <p:cNvSpPr/>
          <p:nvPr/>
        </p:nvSpPr>
        <p:spPr>
          <a:xfrm>
            <a:off x="986739" y="4423289"/>
            <a:ext cx="5109261" cy="663580"/>
          </a:xfrm>
          <a:prstGeom prst="rect">
            <a:avLst/>
          </a:prstGeom>
        </p:spPr>
        <p:txBody>
          <a:bodyPr wrap="square">
            <a:spAutoFit/>
          </a:bodyPr>
          <a:lstStyle/>
          <a:p>
            <a:pPr>
              <a:lnSpc>
                <a:spcPct val="120000"/>
              </a:lnSpc>
            </a:pPr>
            <a:r>
              <a:rPr lang="en-US" sz="1600" b="1" dirty="0">
                <a:solidFill>
                  <a:srgbClr val="262626"/>
                </a:solidFill>
              </a:rPr>
              <a:t>What linear problem is the company trying to solve through circularity?</a:t>
            </a:r>
          </a:p>
        </p:txBody>
      </p:sp>
      <p:sp>
        <p:nvSpPr>
          <p:cNvPr id="33" name="Oval 32">
            <a:extLst>
              <a:ext uri="{FF2B5EF4-FFF2-40B4-BE49-F238E27FC236}">
                <a16:creationId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id="{30A5E9EC-E0FB-1D4C-9FD2-BC35CBDF8B7E}"/>
              </a:ext>
            </a:extLst>
          </p:cNvPr>
          <p:cNvSpPr/>
          <p:nvPr/>
        </p:nvSpPr>
        <p:spPr>
          <a:xfrm>
            <a:off x="986739" y="5578637"/>
            <a:ext cx="5109261" cy="663580"/>
          </a:xfrm>
          <a:prstGeom prst="rect">
            <a:avLst/>
          </a:prstGeom>
        </p:spPr>
        <p:txBody>
          <a:bodyPr wrap="square">
            <a:spAutoFit/>
          </a:bodyPr>
          <a:lstStyle/>
          <a:p>
            <a:pPr>
              <a:lnSpc>
                <a:spcPct val="120000"/>
              </a:lnSpc>
            </a:pPr>
            <a:r>
              <a:rPr lang="en-US" sz="1600" b="1" dirty="0">
                <a:solidFill>
                  <a:srgbClr val="262626"/>
                </a:solidFill>
              </a:rPr>
              <a:t>How do they keep materials in a closed loop system? </a:t>
            </a:r>
          </a:p>
          <a:p>
            <a:pPr>
              <a:lnSpc>
                <a:spcPct val="120000"/>
              </a:lnSpc>
            </a:pPr>
            <a:r>
              <a:rPr lang="en-US" sz="1600" b="1" dirty="0">
                <a:solidFill>
                  <a:srgbClr val="262626"/>
                </a:solidFill>
              </a:rPr>
              <a:t>(E.g., recycle plastic bottles to make new products).</a:t>
            </a:r>
          </a:p>
        </p:txBody>
      </p:sp>
      <p:sp>
        <p:nvSpPr>
          <p:cNvPr id="37" name="Oval 36">
            <a:extLst>
              <a:ext uri="{FF2B5EF4-FFF2-40B4-BE49-F238E27FC236}">
                <a16:creationId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id="{9D5097E6-BEB9-CF4E-8A5F-8D140FC07BF9}"/>
              </a:ext>
            </a:extLst>
          </p:cNvPr>
          <p:cNvSpPr/>
          <p:nvPr/>
        </p:nvSpPr>
        <p:spPr>
          <a:xfrm>
            <a:off x="6963654" y="1608682"/>
            <a:ext cx="4413816" cy="368114"/>
          </a:xfrm>
          <a:prstGeom prst="rect">
            <a:avLst/>
          </a:prstGeom>
        </p:spPr>
        <p:txBody>
          <a:bodyPr wrap="square">
            <a:spAutoFit/>
          </a:bodyPr>
          <a:lstStyle/>
          <a:p>
            <a:pPr algn="thaiDist">
              <a:lnSpc>
                <a:spcPct val="120000"/>
              </a:lnSpc>
            </a:pPr>
            <a:r>
              <a:rPr lang="en-US" sz="1600" b="1" dirty="0">
                <a:solidFill>
                  <a:srgbClr val="262626"/>
                </a:solidFill>
              </a:rPr>
              <a:t>How do they reduce or eliminate waste?</a:t>
            </a:r>
          </a:p>
        </p:txBody>
      </p:sp>
      <p:sp>
        <p:nvSpPr>
          <p:cNvPr id="56" name="Oval 55">
            <a:extLst>
              <a:ext uri="{FF2B5EF4-FFF2-40B4-BE49-F238E27FC236}">
                <a16:creationId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Oval 56">
            <a:extLst>
              <a:ext uri="{FF2B5EF4-FFF2-40B4-BE49-F238E27FC236}">
                <a16:creationId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id="{71EC5DE4-47D4-2149-86A2-8B629FC1F9C4}"/>
              </a:ext>
            </a:extLst>
          </p:cNvPr>
          <p:cNvSpPr/>
          <p:nvPr/>
        </p:nvSpPr>
        <p:spPr>
          <a:xfrm>
            <a:off x="6963653" y="2405073"/>
            <a:ext cx="5109261" cy="663580"/>
          </a:xfrm>
          <a:prstGeom prst="rect">
            <a:avLst/>
          </a:prstGeom>
        </p:spPr>
        <p:txBody>
          <a:bodyPr wrap="square">
            <a:spAutoFit/>
          </a:bodyPr>
          <a:lstStyle/>
          <a:p>
            <a:pPr>
              <a:lnSpc>
                <a:spcPct val="120000"/>
              </a:lnSpc>
            </a:pPr>
            <a:r>
              <a:rPr lang="en-US" sz="1600" b="1" dirty="0">
                <a:solidFill>
                  <a:srgbClr val="262626"/>
                </a:solidFill>
              </a:rPr>
              <a:t>Does their business model help regenerate natural systems?</a:t>
            </a:r>
          </a:p>
        </p:txBody>
      </p:sp>
      <p:sp>
        <p:nvSpPr>
          <p:cNvPr id="60" name="Oval 59">
            <a:extLst>
              <a:ext uri="{FF2B5EF4-FFF2-40B4-BE49-F238E27FC236}">
                <a16:creationId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Oval 60">
            <a:extLst>
              <a:ext uri="{FF2B5EF4-FFF2-40B4-BE49-F238E27FC236}">
                <a16:creationId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2" name="Rectangle 61">
            <a:extLst>
              <a:ext uri="{FF2B5EF4-FFF2-40B4-BE49-F238E27FC236}">
                <a16:creationId xmlns:a16="http://schemas.microsoft.com/office/drawing/2014/main"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3" name="Rectangle 62">
            <a:extLst>
              <a:ext uri="{FF2B5EF4-FFF2-40B4-BE49-F238E27FC236}">
                <a16:creationId xmlns:a16="http://schemas.microsoft.com/office/drawing/2014/main" id="{18B2F601-CA1B-F74A-94C5-1610B2B5EFE0}"/>
              </a:ext>
            </a:extLst>
          </p:cNvPr>
          <p:cNvSpPr/>
          <p:nvPr/>
        </p:nvSpPr>
        <p:spPr>
          <a:xfrm>
            <a:off x="6963653" y="3469634"/>
            <a:ext cx="5109261" cy="663580"/>
          </a:xfrm>
          <a:prstGeom prst="rect">
            <a:avLst/>
          </a:prstGeom>
        </p:spPr>
        <p:txBody>
          <a:bodyPr wrap="square">
            <a:spAutoFit/>
          </a:bodyPr>
          <a:lstStyle/>
          <a:p>
            <a:pPr>
              <a:lnSpc>
                <a:spcPct val="120000"/>
              </a:lnSpc>
            </a:pPr>
            <a:r>
              <a:rPr lang="en-US" sz="1600" b="1" dirty="0">
                <a:solidFill>
                  <a:srgbClr val="262626"/>
                </a:solidFill>
              </a:rPr>
              <a:t>What added value do they offer customers and the </a:t>
            </a:r>
          </a:p>
          <a:p>
            <a:pPr>
              <a:lnSpc>
                <a:spcPct val="120000"/>
              </a:lnSpc>
            </a:pPr>
            <a:r>
              <a:rPr lang="en-US" sz="1600" b="1" dirty="0">
                <a:solidFill>
                  <a:srgbClr val="262626"/>
                </a:solidFill>
              </a:rPr>
              <a:t>environment with their circular model?</a:t>
            </a:r>
          </a:p>
        </p:txBody>
      </p:sp>
      <p:sp>
        <p:nvSpPr>
          <p:cNvPr id="64" name="Oval 63">
            <a:extLst>
              <a:ext uri="{FF2B5EF4-FFF2-40B4-BE49-F238E27FC236}">
                <a16:creationId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Oval 64">
            <a:extLst>
              <a:ext uri="{FF2B5EF4-FFF2-40B4-BE49-F238E27FC236}">
                <a16:creationId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6" name="Rectangle 65">
            <a:extLst>
              <a:ext uri="{FF2B5EF4-FFF2-40B4-BE49-F238E27FC236}">
                <a16:creationId xmlns:a16="http://schemas.microsoft.com/office/drawing/2014/main"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id="{4206F70B-B257-8D4A-B822-F8FEA5E06D5C}"/>
              </a:ext>
            </a:extLst>
          </p:cNvPr>
          <p:cNvSpPr/>
          <p:nvPr/>
        </p:nvSpPr>
        <p:spPr>
          <a:xfrm>
            <a:off x="6963653" y="4591486"/>
            <a:ext cx="5109261" cy="663580"/>
          </a:xfrm>
          <a:prstGeom prst="rect">
            <a:avLst/>
          </a:prstGeom>
        </p:spPr>
        <p:txBody>
          <a:bodyPr wrap="square">
            <a:spAutoFit/>
          </a:bodyPr>
          <a:lstStyle/>
          <a:p>
            <a:pPr>
              <a:lnSpc>
                <a:spcPct val="120000"/>
              </a:lnSpc>
            </a:pPr>
            <a:r>
              <a:rPr lang="en-US" sz="1600" b="1" dirty="0">
                <a:solidFill>
                  <a:srgbClr val="262626"/>
                </a:solidFill>
              </a:rPr>
              <a:t>As a designer, how could you help make their business even more circular?</a:t>
            </a:r>
          </a:p>
        </p:txBody>
      </p:sp>
      <p:sp>
        <p:nvSpPr>
          <p:cNvPr id="68" name="Oval 67">
            <a:extLst>
              <a:ext uri="{FF2B5EF4-FFF2-40B4-BE49-F238E27FC236}">
                <a16:creationId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Oval 68">
            <a:extLst>
              <a:ext uri="{FF2B5EF4-FFF2-40B4-BE49-F238E27FC236}">
                <a16:creationId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0" name="Rectangle 69">
            <a:extLst>
              <a:ext uri="{FF2B5EF4-FFF2-40B4-BE49-F238E27FC236}">
                <a16:creationId xmlns:a16="http://schemas.microsoft.com/office/drawing/2014/main"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id="{B98505DE-ECE7-B83F-E802-EE5C93874A88}"/>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64945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en-TH"/>
          </a:p>
        </p:txBody>
      </p:sp>
      <p:sp>
        <p:nvSpPr>
          <p:cNvPr id="2" name="Slide Number Placeholder 1">
            <a:extLst>
              <a:ext uri="{FF2B5EF4-FFF2-40B4-BE49-F238E27FC236}">
                <a16:creationId xmlns:a16="http://schemas.microsoft.com/office/drawing/2014/main" id="{9EA4664D-9D18-0AAF-41DE-1FD8D62A6E27}"/>
              </a:ext>
            </a:extLst>
          </p:cNvPr>
          <p:cNvSpPr>
            <a:spLocks noGrp="1"/>
          </p:cNvSpPr>
          <p:nvPr>
            <p:ph type="sldNum" sz="quarter" idx="12"/>
          </p:nvPr>
        </p:nvSpPr>
        <p:spPr/>
        <p:txBody>
          <a:bodyPr/>
          <a:lstStyle/>
          <a:p>
            <a:fld id="{A49FEDE7-8061-9B4D-88A1-7EA83A94C31B}" type="slidenum">
              <a:rPr lang="en-TH" smtClean="0"/>
              <a:t>17</a:t>
            </a:fld>
            <a:endParaRPr lang="en-TH"/>
          </a:p>
        </p:txBody>
      </p:sp>
      <p:pic>
        <p:nvPicPr>
          <p:cNvPr id="6" name="Picture 5">
            <a:extLst>
              <a:ext uri="{FF2B5EF4-FFF2-40B4-BE49-F238E27FC236}">
                <a16:creationId xmlns:a16="http://schemas.microsoft.com/office/drawing/2014/main" id="{A8DDF5C2-2ECD-58DC-0698-998AB0721228}"/>
              </a:ext>
            </a:extLst>
          </p:cNvPr>
          <p:cNvPicPr>
            <a:picLocks noChangeAspect="1"/>
          </p:cNvPicPr>
          <p:nvPr/>
        </p:nvPicPr>
        <p:blipFill>
          <a:blip r:embed="rId4"/>
          <a:stretch>
            <a:fillRect/>
          </a:stretch>
        </p:blipFill>
        <p:spPr>
          <a:xfrm>
            <a:off x="1489718" y="56871"/>
            <a:ext cx="9704934" cy="6858000"/>
          </a:xfrm>
          <a:prstGeom prst="rect">
            <a:avLst/>
          </a:prstGeom>
        </p:spPr>
      </p:pic>
    </p:spTree>
    <p:extLst>
      <p:ext uri="{BB962C8B-B14F-4D97-AF65-F5344CB8AC3E}">
        <p14:creationId xmlns:p14="http://schemas.microsoft.com/office/powerpoint/2010/main" val="409874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Identify areas of circularity</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0600A5CA-A984-E6DC-32F1-691C15AA3853}"/>
              </a:ext>
            </a:extLst>
          </p:cNvPr>
          <p:cNvSpPr>
            <a:spLocks noGrp="1"/>
          </p:cNvSpPr>
          <p:nvPr>
            <p:ph type="sldNum" sz="quarter" idx="12"/>
          </p:nvPr>
        </p:nvSpPr>
        <p:spPr/>
        <p:txBody>
          <a:bodyPr/>
          <a:lstStyle/>
          <a:p>
            <a:fld id="{A49FEDE7-8061-9B4D-88A1-7EA83A94C31B}" type="slidenum">
              <a:rPr lang="en-TH" smtClean="0"/>
              <a:t>18</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54511"/>
          </a:xfrm>
          <a:prstGeom prst="rect">
            <a:avLst/>
          </a:prstGeom>
        </p:spPr>
        <p:txBody>
          <a:bodyPr wrap="square">
            <a:spAutoFit/>
          </a:bodyPr>
          <a:lstStyle/>
          <a:p>
            <a:pPr algn="thaiDist">
              <a:lnSpc>
                <a:spcPct val="120000"/>
              </a:lnSpc>
            </a:pPr>
            <a:r>
              <a:rPr lang="en-US" sz="1600" b="1" dirty="0">
                <a:solidFill>
                  <a:srgbClr val="262626"/>
                </a:solidFill>
              </a:rPr>
              <a:t>Students will understand the differences between the linear and circular economies and how natural cycles can teach us to design more circularly. They will develop the ability to think about the full life of the products that we use in our daily lives and set the groundwork for being able to redesign systems. Students will understand the 5 different types of circular economy business models and identify how these models practice the 3 principles of the circular economy.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39159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 name="Group 3">
            <a:extLst>
              <a:ext uri="{FF2B5EF4-FFF2-40B4-BE49-F238E27FC236}">
                <a16:creationId xmlns:a16="http://schemas.microsoft.com/office/drawing/2014/main" id="{6F9EA621-D5A8-0775-5705-71EE1D10BC88}"/>
              </a:ext>
            </a:extLst>
          </p:cNvPr>
          <p:cNvGrpSpPr/>
          <p:nvPr/>
        </p:nvGrpSpPr>
        <p:grpSpPr>
          <a:xfrm>
            <a:off x="1127544" y="4694604"/>
            <a:ext cx="443210" cy="409625"/>
            <a:chOff x="1123489" y="4518559"/>
            <a:chExt cx="443210" cy="409625"/>
          </a:xfrm>
        </p:grpSpPr>
        <p:sp>
          <p:nvSpPr>
            <p:cNvPr id="18" name="Oval 17">
              <a:extLst>
                <a:ext uri="{FF2B5EF4-FFF2-40B4-BE49-F238E27FC236}">
                  <a16:creationId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2" name="TextBox 1">
            <a:extLst>
              <a:ext uri="{FF2B5EF4-FFF2-40B4-BE49-F238E27FC236}">
                <a16:creationId xmlns:a16="http://schemas.microsoft.com/office/drawing/2014/main" id="{0BF3EB42-512E-A6D0-BB25-BB93278D6C69}"/>
              </a:ext>
            </a:extLst>
          </p:cNvPr>
          <p:cNvSpPr txBox="1"/>
          <p:nvPr/>
        </p:nvSpPr>
        <p:spPr>
          <a:xfrm>
            <a:off x="1850065" y="4611814"/>
            <a:ext cx="9563605" cy="646331"/>
          </a:xfrm>
          <a:prstGeom prst="rect">
            <a:avLst/>
          </a:prstGeom>
          <a:noFill/>
        </p:spPr>
        <p:txBody>
          <a:bodyPr wrap="square" rtlCol="0">
            <a:spAutoFit/>
          </a:bodyPr>
          <a:lstStyle/>
          <a:p>
            <a:r>
              <a:rPr lang="en-US" b="1" dirty="0"/>
              <a:t>Print out the 4 handouts: </a:t>
            </a:r>
            <a:r>
              <a:rPr lang="en-US" dirty="0"/>
              <a:t>1. Circular Business Cards; 2. Circular Business Case Study; 3. Areas of Circularity; 4. Circular Lifecycle Map.</a:t>
            </a:r>
          </a:p>
        </p:txBody>
      </p:sp>
      <p:sp>
        <p:nvSpPr>
          <p:cNvPr id="22" name="Rectangle 21">
            <a:extLst>
              <a:ext uri="{FF2B5EF4-FFF2-40B4-BE49-F238E27FC236}">
                <a16:creationId xmlns:a16="http://schemas.microsoft.com/office/drawing/2014/main" id="{F354A1AE-A825-3A1D-2CDB-E5E70CB20476}"/>
              </a:ext>
            </a:extLst>
          </p:cNvPr>
          <p:cNvSpPr/>
          <p:nvPr/>
        </p:nvSpPr>
        <p:spPr>
          <a:xfrm>
            <a:off x="1850065" y="3356325"/>
            <a:ext cx="9734687" cy="1067343"/>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about what they already know about the linear vs circular economies and introduce the concept of product lifecycle mapping. </a:t>
            </a:r>
            <a:r>
              <a:rPr lang="en-US" dirty="0">
                <a:solidFill>
                  <a:srgbClr val="262626"/>
                </a:solidFill>
              </a:rPr>
              <a:t>Ask students the guiding questions in the PowerPoint slide notes.</a:t>
            </a:r>
          </a:p>
        </p:txBody>
      </p:sp>
      <p:grpSp>
        <p:nvGrpSpPr>
          <p:cNvPr id="23" name="Group 22">
            <a:extLst>
              <a:ext uri="{FF2B5EF4-FFF2-40B4-BE49-F238E27FC236}">
                <a16:creationId xmlns:a16="http://schemas.microsoft.com/office/drawing/2014/main" id="{DA71F637-82A4-2802-3239-CDD95218AF67}"/>
              </a:ext>
            </a:extLst>
          </p:cNvPr>
          <p:cNvGrpSpPr/>
          <p:nvPr/>
        </p:nvGrpSpPr>
        <p:grpSpPr>
          <a:xfrm>
            <a:off x="1127544" y="5794908"/>
            <a:ext cx="443210" cy="409625"/>
            <a:chOff x="1123489" y="4518559"/>
            <a:chExt cx="443210" cy="409625"/>
          </a:xfrm>
        </p:grpSpPr>
        <p:sp>
          <p:nvSpPr>
            <p:cNvPr id="24" name="Oval 23">
              <a:extLst>
                <a:ext uri="{FF2B5EF4-FFF2-40B4-BE49-F238E27FC236}">
                  <a16:creationId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Oval 24">
              <a:extLst>
                <a:ext uri="{FF2B5EF4-FFF2-40B4-BE49-F238E27FC236}">
                  <a16:creationId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D686B15-FE9A-3495-8B32-E39A6E06DFA2}"/>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ABCCC2FF-C636-2D45-ABE0-ABD12AD961B0}"/>
              </a:ext>
            </a:extLst>
          </p:cNvPr>
          <p:cNvSpPr txBox="1"/>
          <p:nvPr/>
        </p:nvSpPr>
        <p:spPr>
          <a:xfrm>
            <a:off x="1850065" y="5673015"/>
            <a:ext cx="9563605" cy="734945"/>
          </a:xfrm>
          <a:prstGeom prst="rect">
            <a:avLst/>
          </a:prstGeom>
          <a:noFill/>
        </p:spPr>
        <p:txBody>
          <a:bodyPr wrap="square" rtlCol="0">
            <a:spAutoFit/>
          </a:bodyPr>
          <a:lstStyle/>
          <a:p>
            <a:pPr algn="thaiDist">
              <a:lnSpc>
                <a:spcPct val="120000"/>
              </a:lnSpc>
            </a:pPr>
            <a:r>
              <a:rPr lang="en-US" b="1" dirty="0">
                <a:solidFill>
                  <a:srgbClr val="262626"/>
                </a:solidFill>
              </a:rPr>
              <a:t>Follow the steps on the next slide </a:t>
            </a:r>
            <a:r>
              <a:rPr lang="en-US" dirty="0">
                <a:solidFill>
                  <a:srgbClr val="262626"/>
                </a:solidFill>
              </a:rPr>
              <a:t>and in the teacher notes in slides 16 and 18 to conduct the class activity.</a:t>
            </a:r>
          </a:p>
        </p:txBody>
      </p:sp>
      <p:sp>
        <p:nvSpPr>
          <p:cNvPr id="7" name="Slide Number Placeholder 6">
            <a:extLst>
              <a:ext uri="{FF2B5EF4-FFF2-40B4-BE49-F238E27FC236}">
                <a16:creationId xmlns:a16="http://schemas.microsoft.com/office/drawing/2014/main" id="{67C98A3E-3A31-D78C-3873-7CBA22BEBCAE}"/>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1944704"/>
            <a:ext cx="11544765" cy="3027239"/>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 </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85815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5062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a:extLst>
              <a:ext uri="{FF2B5EF4-FFF2-40B4-BE49-F238E27FC236}">
                <a16:creationId xmlns:a16="http://schemas.microsoft.com/office/drawing/2014/main" id="{03229818-0A75-21BC-1321-408514AF871F}"/>
              </a:ext>
            </a:extLst>
          </p:cNvPr>
          <p:cNvPicPr>
            <a:picLocks noChangeAspect="1"/>
          </p:cNvPicPr>
          <p:nvPr/>
        </p:nvPicPr>
        <p:blipFill>
          <a:blip r:embed="rId5"/>
          <a:stretch>
            <a:fillRect/>
          </a:stretch>
        </p:blipFill>
        <p:spPr>
          <a:xfrm>
            <a:off x="2725098" y="5362362"/>
            <a:ext cx="1149009" cy="1149009"/>
          </a:xfrm>
          <a:prstGeom prst="rect">
            <a:avLst/>
          </a:prstGeom>
        </p:spPr>
      </p:pic>
      <p:sp>
        <p:nvSpPr>
          <p:cNvPr id="2" name="Slide Number Placeholder 1">
            <a:extLst>
              <a:ext uri="{FF2B5EF4-FFF2-40B4-BE49-F238E27FC236}">
                <a16:creationId xmlns:a16="http://schemas.microsoft.com/office/drawing/2014/main" id="{34579F62-20DC-A410-F55B-7DCC89DFD810}"/>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80363ACC-C934-CE7E-FC41-F43DB1A46182}"/>
              </a:ext>
            </a:extLst>
          </p:cNvPr>
          <p:cNvGrpSpPr/>
          <p:nvPr/>
        </p:nvGrpSpPr>
        <p:grpSpPr>
          <a:xfrm>
            <a:off x="4356399" y="5142506"/>
            <a:ext cx="6547513" cy="1338812"/>
            <a:chOff x="4790164" y="5101971"/>
            <a:chExt cx="6979920" cy="1490877"/>
          </a:xfrm>
        </p:grpSpPr>
        <p:sp>
          <p:nvSpPr>
            <p:cNvPr id="20" name="Rounded Rectangle 19">
              <a:extLst>
                <a:ext uri="{FF2B5EF4-FFF2-40B4-BE49-F238E27FC236}">
                  <a16:creationId xmlns:a16="http://schemas.microsoft.com/office/drawing/2014/main" id="{3DB2D0DE-B522-BFCD-30F5-4B2015C6726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B0C12FB0-B3A3-A8A8-9B2E-FD1EEB586D9C}"/>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507E8A8A-7C77-3234-B709-020E9C0B414A}"/>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30 - 45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261243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355922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TextBox 24">
            <a:extLst>
              <a:ext uri="{FF2B5EF4-FFF2-40B4-BE49-F238E27FC236}">
                <a16:creationId xmlns:a16="http://schemas.microsoft.com/office/drawing/2014/main" id="{95018C86-1B0A-CEC8-568D-83217C0B6EEB}"/>
              </a:ext>
            </a:extLst>
          </p:cNvPr>
          <p:cNvSpPr txBox="1"/>
          <p:nvPr/>
        </p:nvSpPr>
        <p:spPr>
          <a:xfrm>
            <a:off x="911773" y="1449128"/>
            <a:ext cx="10919892" cy="646331"/>
          </a:xfrm>
          <a:prstGeom prst="rect">
            <a:avLst/>
          </a:prstGeom>
          <a:noFill/>
        </p:spPr>
        <p:txBody>
          <a:bodyPr wrap="square">
            <a:spAutoFit/>
          </a:bodyPr>
          <a:lstStyle/>
          <a:p>
            <a:r>
              <a:rPr lang="en-US" dirty="0"/>
              <a:t>Students</a:t>
            </a:r>
            <a:r>
              <a:rPr lang="en-US" b="0" dirty="0"/>
              <a:t> will receive the </a:t>
            </a:r>
            <a:r>
              <a:rPr lang="en-US" b="1" dirty="0"/>
              <a:t>Circular Business Case Study handout </a:t>
            </a:r>
            <a:r>
              <a:rPr lang="en-US" b="0" dirty="0"/>
              <a:t>with nine questions that they will answer based on the circular business card they choose. Allow them to do their own research online if they need.</a:t>
            </a:r>
          </a:p>
        </p:txBody>
      </p:sp>
      <p:sp>
        <p:nvSpPr>
          <p:cNvPr id="26" name="TextBox 25">
            <a:extLst>
              <a:ext uri="{FF2B5EF4-FFF2-40B4-BE49-F238E27FC236}">
                <a16:creationId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Distribute the circular business card handouts </a:t>
            </a:r>
            <a:r>
              <a:rPr lang="en-US" b="0" dirty="0"/>
              <a:t>and have students select one of the five circular businesses they will use for their case analysis.</a:t>
            </a:r>
          </a:p>
        </p:txBody>
      </p:sp>
      <p:sp>
        <p:nvSpPr>
          <p:cNvPr id="28" name="TextBox 27">
            <a:extLst>
              <a:ext uri="{FF2B5EF4-FFF2-40B4-BE49-F238E27FC236}">
                <a16:creationId xmlns:a16="http://schemas.microsoft.com/office/drawing/2014/main" id="{84EB0607-22A0-6BD5-0F7F-D3103A739C4F}"/>
              </a:ext>
            </a:extLst>
          </p:cNvPr>
          <p:cNvSpPr txBox="1"/>
          <p:nvPr/>
        </p:nvSpPr>
        <p:spPr>
          <a:xfrm>
            <a:off x="911773" y="3615817"/>
            <a:ext cx="11418933" cy="923330"/>
          </a:xfrm>
          <a:prstGeom prst="rect">
            <a:avLst/>
          </a:prstGeom>
          <a:noFill/>
        </p:spPr>
        <p:txBody>
          <a:bodyPr wrap="square">
            <a:spAutoFit/>
          </a:bodyPr>
          <a:lstStyle/>
          <a:p>
            <a:pPr marL="0" lvl="0" indent="0" algn="l" rtl="0">
              <a:spcBef>
                <a:spcPts val="0"/>
              </a:spcBef>
              <a:spcAft>
                <a:spcPts val="0"/>
              </a:spcAft>
              <a:buNone/>
            </a:pPr>
            <a:r>
              <a:rPr lang="en-US" sz="1800" b="0" i="0" u="none" strike="noStrike" dirty="0">
                <a:solidFill>
                  <a:schemeClr val="dk1"/>
                </a:solidFill>
                <a:latin typeface="Calibri"/>
                <a:ea typeface="Calibri"/>
                <a:cs typeface="Calibri"/>
                <a:sym typeface="Calibri"/>
              </a:rPr>
              <a:t>Once they have answered all the questions for the case study they will </a:t>
            </a:r>
            <a:r>
              <a:rPr lang="en-US" sz="1800" b="1" i="0" u="none" strike="noStrike" dirty="0">
                <a:solidFill>
                  <a:schemeClr val="dk1"/>
                </a:solidFill>
                <a:latin typeface="Calibri"/>
                <a:ea typeface="Calibri"/>
                <a:cs typeface="Calibri"/>
                <a:sym typeface="Calibri"/>
              </a:rPr>
              <a:t>map the areas of circularity </a:t>
            </a:r>
            <a:r>
              <a:rPr lang="en-US" sz="1800" i="0" u="none" strike="noStrike" dirty="0">
                <a:solidFill>
                  <a:schemeClr val="dk1"/>
                </a:solidFill>
                <a:latin typeface="Calibri"/>
                <a:ea typeface="Calibri"/>
                <a:cs typeface="Calibri"/>
                <a:sym typeface="Calibri"/>
              </a:rPr>
              <a:t>found</a:t>
            </a:r>
            <a:r>
              <a:rPr lang="en-US" sz="1800" b="1" i="0" u="none" strike="noStrike" dirty="0">
                <a:solidFill>
                  <a:schemeClr val="dk1"/>
                </a:solidFill>
                <a:latin typeface="Calibri"/>
                <a:ea typeface="Calibri"/>
                <a:cs typeface="Calibri"/>
                <a:sym typeface="Calibri"/>
              </a:rPr>
              <a:t> </a:t>
            </a:r>
            <a:r>
              <a:rPr lang="en-US" sz="1800" b="0" i="0" u="none" strike="noStrike" dirty="0">
                <a:solidFill>
                  <a:schemeClr val="dk1"/>
                </a:solidFill>
                <a:latin typeface="Calibri"/>
                <a:ea typeface="Calibri"/>
                <a:cs typeface="Calibri"/>
                <a:sym typeface="Calibri"/>
              </a:rPr>
              <a:t>in their business case. The handout will consist of the 5 linear stages of a product’s lifecycle and have them draw in the arrows indicating the kinds of circularity used in their business case.</a:t>
            </a:r>
          </a:p>
        </p:txBody>
      </p:sp>
      <p:sp>
        <p:nvSpPr>
          <p:cNvPr id="2" name="Slide Number Placeholder 1">
            <a:extLst>
              <a:ext uri="{FF2B5EF4-FFF2-40B4-BE49-F238E27FC236}">
                <a16:creationId xmlns:a16="http://schemas.microsoft.com/office/drawing/2014/main" id="{BBC981CF-6F02-C735-540C-7DD9D5EC35F4}"/>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Life Cycle Mapping</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9</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13747</TotalTime>
  <Words>2931</Words>
  <Application>Microsoft Macintosh PowerPoint</Application>
  <PresentationFormat>Widescreen</PresentationFormat>
  <Paragraphs>234</Paragraphs>
  <Slides>18</Slides>
  <Notes>15</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142</cp:revision>
  <dcterms:created xsi:type="dcterms:W3CDTF">2022-01-20T09:13:45Z</dcterms:created>
  <dcterms:modified xsi:type="dcterms:W3CDTF">2022-07-28T07:58:50Z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4085470</vt:lpwstr>
  </property>
  <property fmtid="{D5CDD505-2E9C-101B-9397-08002B2CF9AE}" pid="3" name="NXPowerLiteSettings">
    <vt:lpwstr>F700052003A000</vt:lpwstr>
  </property>
  <property fmtid="{D5CDD505-2E9C-101B-9397-08002B2CF9AE}" pid="4" name="NXPowerLiteVersion">
    <vt:lpwstr>D9.1.2</vt:lpwstr>
  </property>
</Properties>
</file>