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281" r:id="rId2"/>
    <p:sldId id="257" r:id="rId3"/>
    <p:sldId id="258" r:id="rId4"/>
    <p:sldId id="259" r:id="rId5"/>
    <p:sldId id="340" r:id="rId6"/>
    <p:sldId id="360" r:id="rId7"/>
    <p:sldId id="356" r:id="rId8"/>
    <p:sldId id="263" r:id="rId9"/>
    <p:sldId id="265" r:id="rId10"/>
    <p:sldId id="333" r:id="rId11"/>
    <p:sldId id="335" r:id="rId12"/>
    <p:sldId id="336" r:id="rId13"/>
    <p:sldId id="337" r:id="rId14"/>
    <p:sldId id="357" r:id="rId15"/>
    <p:sldId id="358" r:id="rId16"/>
    <p:sldId id="297" r:id="rId17"/>
    <p:sldId id="266" r:id="rId18"/>
    <p:sldId id="267" r:id="rId19"/>
    <p:sldId id="306" r:id="rId20"/>
    <p:sldId id="299"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iHTs3Cp3f6moLCvRHm8vXQRx2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8B7F"/>
    <a:srgbClr val="00CC99"/>
    <a:srgbClr val="33CCFF"/>
    <a:srgbClr val="0C8E6C"/>
    <a:srgbClr val="006666"/>
    <a:srgbClr val="009999"/>
    <a:srgbClr val="017D6E"/>
    <a:srgbClr val="01A18E"/>
    <a:srgbClr val="014F46"/>
    <a:srgbClr val="FFC8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25" autoAdjust="0"/>
    <p:restoredTop sz="90909" autoAdjust="0"/>
  </p:normalViewPr>
  <p:slideViewPr>
    <p:cSldViewPr snapToGrid="0" snapToObjects="1">
      <p:cViewPr varScale="1">
        <p:scale>
          <a:sx n="58" d="100"/>
          <a:sy n="58" d="100"/>
        </p:scale>
        <p:origin x="7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7E8F48-7B4B-BBFB-A7E0-A5E50606B1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E75ACF5-C513-B450-347F-48B65DDDB4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FB8E19-6550-D84B-91C5-5005F8C32FC8}" type="datetimeFigureOut">
              <a:rPr lang="en-US" smtClean="0"/>
              <a:t>10/16/2022</a:t>
            </a:fld>
            <a:endParaRPr lang="en-US" dirty="0"/>
          </a:p>
        </p:txBody>
      </p:sp>
      <p:sp>
        <p:nvSpPr>
          <p:cNvPr id="4" name="Footer Placeholder 3">
            <a:extLst>
              <a:ext uri="{FF2B5EF4-FFF2-40B4-BE49-F238E27FC236}">
                <a16:creationId xmlns:a16="http://schemas.microsoft.com/office/drawing/2014/main" id="{4DC762F8-66E4-8611-CAF6-B4EDB6B51D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3258403-1CC4-3067-4850-E3AE077F2D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E5E1FF-3DCE-5D45-8CCE-F1AE5D760654}" type="slidenum">
              <a:rPr lang="en-US" smtClean="0"/>
              <a:t>‹#›</a:t>
            </a:fld>
            <a:endParaRPr lang="en-US" dirty="0"/>
          </a:p>
        </p:txBody>
      </p:sp>
    </p:spTree>
    <p:extLst>
      <p:ext uri="{BB962C8B-B14F-4D97-AF65-F5344CB8AC3E}">
        <p14:creationId xmlns:p14="http://schemas.microsoft.com/office/powerpoint/2010/main" val="386063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75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A veces, los productos que pretenden ser circulares pueden terminar en el sistema lineal. Esto significa que a pesar de que el producto estaba destinado a permanecer en el ciclo de la economía circular, de alguna manera termina siendo desechado de manera incorrecta. Cuando los desechos no se gestionan adecuadamente, terminarán en un vertedero, se incinerarán (quemarán) o se filtrarán a la naturaleza</a:t>
            </a:r>
            <a:r>
              <a:rPr lang="es-ES" sz="1200" b="1" i="0" u="none" strike="noStrike" dirty="0">
                <a:solidFill>
                  <a:schemeClr val="dk1"/>
                </a:solidFill>
                <a:latin typeface="Calibri"/>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¿Cuáles son algunos ejemplos de cómo un artículo destinado a permanecer en la “Rueda" de la economía circular puede terminar siendo desechado en la economía lineal?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Respuestas: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Tirar basura: </a:t>
            </a:r>
            <a:r>
              <a:rPr lang="es-ES" sz="1200" b="0" i="0" u="none" strike="noStrike" dirty="0">
                <a:solidFill>
                  <a:schemeClr val="dk1"/>
                </a:solidFill>
                <a:latin typeface="Calibri"/>
                <a:ea typeface="Calibri"/>
                <a:cs typeface="Calibri"/>
                <a:sym typeface="Calibri"/>
              </a:rPr>
              <a:t>eliminación incorrecta de residuos en el medio ambiente.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Vertedero a cielo abierto: </a:t>
            </a:r>
            <a:r>
              <a:rPr lang="es-ES" sz="1200" b="0" i="0" u="none" strike="noStrike" dirty="0">
                <a:solidFill>
                  <a:schemeClr val="dk1"/>
                </a:solidFill>
                <a:latin typeface="Calibri"/>
                <a:ea typeface="Calibri"/>
                <a:cs typeface="Calibri"/>
                <a:sym typeface="Calibri"/>
              </a:rPr>
              <a:t>el vertido intencionado e ilegal de residuos en terrenos o tiraderos clandestinos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Contaminación: </a:t>
            </a:r>
            <a:r>
              <a:rPr lang="es-ES" sz="1200" b="0" i="0" u="none" strike="noStrike" dirty="0">
                <a:solidFill>
                  <a:schemeClr val="dk1"/>
                </a:solidFill>
                <a:latin typeface="Calibri"/>
                <a:ea typeface="Calibri"/>
                <a:cs typeface="Calibri"/>
                <a:sym typeface="Calibri"/>
              </a:rPr>
              <a:t>los residuos orgánicos y otros tipos de contenciones imposibilitan el reciclaje de materiales que pretenden ser reciclables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Falta de clasificación y recolección en la fuente: </a:t>
            </a:r>
            <a:r>
              <a:rPr lang="es-ES" sz="1200" b="0" i="0" u="none" strike="noStrike" dirty="0">
                <a:solidFill>
                  <a:schemeClr val="dk1"/>
                </a:solidFill>
                <a:latin typeface="Calibri"/>
                <a:ea typeface="Calibri"/>
                <a:cs typeface="Calibri"/>
                <a:sym typeface="Calibri"/>
              </a:rPr>
              <a:t>al no separar los artículos de desecho en los contenedores de basura y reciclaje adecuados, se evita que los artículos circulares permanezcan en el circuito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Ser derrochador: </a:t>
            </a:r>
            <a:r>
              <a:rPr lang="es-ES" sz="1200" b="0" i="0" u="none" strike="noStrike" dirty="0">
                <a:solidFill>
                  <a:schemeClr val="dk1"/>
                </a:solidFill>
                <a:latin typeface="Calibri"/>
                <a:ea typeface="Calibri"/>
                <a:cs typeface="Calibri"/>
                <a:sym typeface="Calibri"/>
              </a:rPr>
              <a:t>usar en exceso y consumir sin cuidado, de manera extravagante o sin ningún propósito.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0"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La mala gestión de los desechos puede dar lugar a fugas de residuos, que es cuando los materiales de desecho encuentran una forma de ingresar a nuestro entorno natural y se mueven a lo largo de nuestros sistemas naturales. A veces, esos materiales se mueven desde la tierra hasta el mar, lo que dificulta su recuperación. Examinemos el flujo de residuos en las siguientes diapositivas.</a:t>
            </a:r>
            <a:endParaRPr lang="en-US" sz="1200" b="0" i="0" u="none" strike="noStrike" dirty="0">
              <a:solidFill>
                <a:schemeClr val="dk1"/>
              </a:solidFill>
              <a:latin typeface="Calibri"/>
              <a:ea typeface="Calibri"/>
              <a:cs typeface="Calibri"/>
              <a:sym typeface="Calibri"/>
            </a:endParaRPr>
          </a:p>
        </p:txBody>
      </p:sp>
      <p:sp>
        <p:nvSpPr>
          <p:cNvPr id="189" name="Google Shape;1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extLst>
      <p:ext uri="{BB962C8B-B14F-4D97-AF65-F5344CB8AC3E}">
        <p14:creationId xmlns:p14="http://schemas.microsoft.com/office/powerpoint/2010/main" val="3923547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1" dirty="0"/>
              <a:t>(Duración de la diapositiva: 3 minutos)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1" dirty="0"/>
              <a:t>Respuestas: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0" dirty="0"/>
              <a:t>Los desechos terminan en un vertedero o se filtran al medio ambiente como basura.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1" dirty="0"/>
              <a:t>Pregunte a los estudiantes: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0" dirty="0"/>
              <a:t>¿Ha visto basura en lugares donde no debería haber?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0" dirty="0"/>
              <a:t>¿Cómo crees que llegaron los residuos allí?</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1" dirty="0"/>
              <a:t>Respuestas: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0" dirty="0"/>
              <a:t>Sí, he visto bolsas de plástico en la playa. Las bolsas de plástico pueden caer fácilmente de un contenedor de basura y volar a la playa.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1" dirty="0"/>
              <a:t>*Pídales ejemplos adicionales.</a:t>
            </a:r>
            <a:endParaRPr lang="en-US" dirty="0"/>
          </a:p>
        </p:txBody>
      </p:sp>
      <p:sp>
        <p:nvSpPr>
          <p:cNvPr id="230" name="Google Shape;2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1" dirty="0"/>
              <a:t>(Duración de la diapositiva: 3-5 minutos)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1" dirty="0"/>
              <a:t>Pregunte a los estudiantes: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0" dirty="0"/>
              <a:t>¿Qué es un vertedero?</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0" dirty="0"/>
              <a:t>¿Los artículos reciclables pueden estar en un vertedero? ¿Por qué?</a:t>
            </a:r>
            <a:endParaRPr lang="es-ES"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1" dirty="0"/>
              <a:t>Usando tus 5 sentidos, </a:t>
            </a:r>
            <a:r>
              <a:rPr lang="es-ES" b="0" dirty="0"/>
              <a:t>¿Qué experimentarías? (olfatear, tocar, probar, ver, oír)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1" dirty="0"/>
              <a:t>Respuestas: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0" dirty="0"/>
              <a:t>Un vertedero es un sitio donde las personas tiran sus materiales de desecho generales, generalmente en el suelo.</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0" dirty="0"/>
              <a:t>No, el reciclaje no pertenece aquí. </a:t>
            </a:r>
            <a:endParaRPr b="0" dirty="0"/>
          </a:p>
        </p:txBody>
      </p:sp>
      <p:sp>
        <p:nvSpPr>
          <p:cNvPr id="237" name="Google Shape;2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1" dirty="0"/>
              <a:t>(Duración de la diapositiva: 3-5 minutos)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1" dirty="0"/>
              <a:t>Pregunte a los estudiantes: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0" dirty="0"/>
              <a:t>¿De dónde provienen los desechos en nuestro océano?</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0" dirty="0"/>
              <a:t>¿Qué podemos hacer para evitar que los residuos lleguen a la naturaleza?</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1" dirty="0"/>
              <a:t>Respuestas: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0" dirty="0"/>
              <a:t>Si los desechos no se reciclan o no se eliminan adecuadamente, pueden filtrarse en nuestros ríos y vías fluviales que desembocan en el océano. La eliminación y el reciclaje adecuados pueden ayudar a evitar que los desechos ingresen a nuestro mundo natural.</a:t>
            </a:r>
            <a:endParaRPr lang="en-US" b="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7975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2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Sigamos ahora la ruta de los envases de alimentos de los humanos que accidentalmente ingresan al océano, esto incluye 6 pasos.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Las personas dejan envases de alimentos en el suelo llamados "basura" o pueden caerse de los contenedores de basura.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Los envases de alimentos en el suelo luego fluyen hacia los desagües pluviales a lo largo de la calle.</a:t>
            </a:r>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14</a:t>
            </a:fld>
            <a:endParaRPr lang="en-TH"/>
          </a:p>
        </p:txBody>
      </p:sp>
    </p:spTree>
    <p:extLst>
      <p:ext uri="{BB962C8B-B14F-4D97-AF65-F5344CB8AC3E}">
        <p14:creationId xmlns:p14="http://schemas.microsoft.com/office/powerpoint/2010/main" val="3697586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(Duración de la diapositiva: 2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3. </a:t>
            </a:r>
            <a:r>
              <a:rPr lang="es-ES" b="0" dirty="0"/>
              <a:t>Una vez que un empaque de alimentos ingresa al desagüe pluvial, se descarga en las vías fluviales locales.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4.</a:t>
            </a:r>
            <a:r>
              <a:rPr lang="es-ES" b="0" dirty="0"/>
              <a:t> Las vías fluviales son puntos de acceso a los ríos donde toda esa agua de drenaje y todo lo que contiene, como nuestros envases de alimentos, fluye hacia los sistemas fluviales locales.</a:t>
            </a:r>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en-TH" smtClean="0"/>
              <a:t>15</a:t>
            </a:fld>
            <a:endParaRPr lang="en-TH"/>
          </a:p>
        </p:txBody>
      </p:sp>
    </p:spTree>
    <p:extLst>
      <p:ext uri="{BB962C8B-B14F-4D97-AF65-F5344CB8AC3E}">
        <p14:creationId xmlns:p14="http://schemas.microsoft.com/office/powerpoint/2010/main" val="3397577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a:t>
            </a:r>
            <a:r>
              <a:rPr lang="es-ES" b="1" dirty="0"/>
              <a:t>Duración de la diapositiva: 3-5 minutos)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1" dirty="0"/>
              <a:t>Diga a los estudiantes: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0" dirty="0"/>
              <a:t>5. Los sistemas fluviales más pequeños convergen en ríos más grandes, que a su vez, desembocan directamente en el océano.</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b="0" dirty="0"/>
              <a:t>6. Las corrientes oceánicas están todas conectadas y envían millones de residuos a grandes "islas de desechos" como el parche de basura del Pacífico Sur. La isla baldía no es en realidad una isla con playa, sino una gran pila de basura que flota en el océano, tan grande que parece una isla real.</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b="0" dirty="0"/>
          </a:p>
          <a:p>
            <a:r>
              <a:rPr lang="es-ES" dirty="0"/>
              <a:t>Comprender cómo funcionan los sistemas y cómo fluyen los materiales en el sistema lineal es importante para construir la economía circular.</a:t>
            </a:r>
            <a:endParaRPr lang="en-US" dirty="0"/>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16</a:t>
            </a:fld>
            <a:endParaRPr lang="en-TH"/>
          </a:p>
        </p:txBody>
      </p:sp>
    </p:spTree>
    <p:extLst>
      <p:ext uri="{BB962C8B-B14F-4D97-AF65-F5344CB8AC3E}">
        <p14:creationId xmlns:p14="http://schemas.microsoft.com/office/powerpoint/2010/main" val="3042602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Diga a los estudiantes:</a:t>
            </a: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Para la actividad de clase, los estudiantes se organizarán en grupos para crear un mapa del ciclo de vida de un producto cotidiano.</a:t>
            </a:r>
          </a:p>
          <a:p>
            <a:pPr marL="0" lvl="0" indent="0" algn="l" rtl="0">
              <a:spcBef>
                <a:spcPts val="0"/>
              </a:spcBef>
              <a:spcAft>
                <a:spcPts val="0"/>
              </a:spcAft>
              <a:buNone/>
            </a:pPr>
            <a:endParaRPr lang="es-E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Paso 1: Organícese en grupos de 3 a 5 y elijan una tarjeta de producto del paquete de tarjetas o cualquier producto del que su grupo sepa un poco.</a:t>
            </a: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Paso 2: Cada grupo tiene una hoja de papel grande o usa el documento provisto y enumera las 5 etapas diferentes del ciclo de vida:</a:t>
            </a:r>
          </a:p>
          <a:p>
            <a:pPr marL="0" lvl="0" indent="0" algn="l" rtl="0">
              <a:spcBef>
                <a:spcPts val="0"/>
              </a:spcBef>
              <a:spcAft>
                <a:spcPts val="0"/>
              </a:spcAft>
              <a:buNone/>
            </a:pPr>
            <a:endParaRPr lang="es-E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 1. Extracción de material; 2. Producción; 3. Distribución; 4. Uso; y 5. Disposición.</a:t>
            </a:r>
            <a:br>
              <a:rPr lang="en-US" dirty="0"/>
            </a:b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216" name="Google Shape;21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Paso 3</a:t>
            </a:r>
            <a:r>
              <a:rPr lang="es-ES" sz="1200" b="0" i="0" u="none" strike="noStrike" dirty="0">
                <a:solidFill>
                  <a:schemeClr val="dk1"/>
                </a:solidFill>
                <a:latin typeface="Calibri"/>
                <a:ea typeface="Calibri"/>
                <a:cs typeface="Calibri"/>
                <a:sym typeface="Calibri"/>
              </a:rPr>
              <a:t>: cada grupo documentará con notas adhesivas (algunos harán dibujos, otros escribirán listas) todo el ciclo de vida del producto, de principio a fin. Los grupos pueden usar el documento completo de la botella de refresco como ejemplo. Debe haber un límite de tiempo de 20 minutos.</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Paso 4: </a:t>
            </a:r>
            <a:r>
              <a:rPr lang="es-ES" sz="1200" b="0" i="0" u="none" strike="noStrike" dirty="0">
                <a:solidFill>
                  <a:schemeClr val="dk1"/>
                </a:solidFill>
                <a:latin typeface="Calibri"/>
                <a:ea typeface="Calibri"/>
                <a:cs typeface="Calibri"/>
                <a:sym typeface="Calibri"/>
              </a:rPr>
              <a:t>comience su mapa del ciclo de vida con la lista de materiales utilizados para fabricar el producto y descubra cómo se extraen y procesan. Cuando los consumidores lo compran, ¿cuántas veces lo usan? Usen el internet para investigar esto o haga algunas buenas conjeturas. Cuando llegue al final de su vida útil, piense en todas las posibilidades, como vertederos, tirar basura y reciclar. Piense críticamente sobre dónde probablemente terminará el artículo.</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Paso 5: Por último, identifique una o más oportunidades circulares para este producto. ¿Se podría reutilizar este producto de alguna manera? ¿Se puede reciclar? Si es así, ¿en qué se puede reciclar? ¿Qué cambiarías de este producto para que fuera más circular?</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Cuando los grupos completen sus mapas, todos compartirán lo que descubrieron sobre el ciclo de vida de su producto.</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*Es posible que los maestros deseen mostrar o imprimir el mapa del ciclo de vida de la botella de refresco de ejemplo mientras los estudiantes realizan el ejercicio.</a:t>
            </a:r>
            <a:endParaRPr b="1" dirty="0"/>
          </a:p>
        </p:txBody>
      </p:sp>
      <p:sp>
        <p:nvSpPr>
          <p:cNvPr id="235" name="Google Shape;23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Diga a los estudiantes:</a:t>
            </a: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Muestre a los estudiantes las opciones de productos para elegir. Distribuya el folleto y permítales elegir.</a:t>
            </a:r>
            <a:endParaRPr lang="en-US" sz="1200" b="0" i="0" u="none" strike="noStrike" dirty="0">
              <a:solidFill>
                <a:schemeClr val="dk1"/>
              </a:solidFill>
              <a:latin typeface="Calibri"/>
              <a:ea typeface="Calibri"/>
              <a:cs typeface="Calibri"/>
              <a:sym typeface="Calibri"/>
            </a:endParaRPr>
          </a:p>
        </p:txBody>
      </p:sp>
      <p:sp>
        <p:nvSpPr>
          <p:cNvPr id="216" name="Google Shape;21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extLst>
      <p:ext uri="{BB962C8B-B14F-4D97-AF65-F5344CB8AC3E}">
        <p14:creationId xmlns:p14="http://schemas.microsoft.com/office/powerpoint/2010/main" val="54449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1" dirty="0"/>
          </a:p>
        </p:txBody>
      </p:sp>
      <p:sp>
        <p:nvSpPr>
          <p:cNvPr id="4" name="Slide Number Placeholder 3"/>
          <p:cNvSpPr>
            <a:spLocks noGrp="1"/>
          </p:cNvSpPr>
          <p:nvPr>
            <p:ph type="sldNum" sz="quarter" idx="5"/>
          </p:nvPr>
        </p:nvSpPr>
        <p:spPr/>
        <p:txBody>
          <a:bodyPr/>
          <a:lstStyle/>
          <a:p>
            <a:fld id="{FF836C94-7932-4F42-B085-F387E238C945}" type="slidenum">
              <a:rPr lang="en-TH" smtClean="0"/>
              <a:t>20</a:t>
            </a:fld>
            <a:endParaRPr lang="en-TH"/>
          </a:p>
        </p:txBody>
      </p:sp>
    </p:spTree>
    <p:extLst>
      <p:ext uri="{BB962C8B-B14F-4D97-AF65-F5344CB8AC3E}">
        <p14:creationId xmlns:p14="http://schemas.microsoft.com/office/powerpoint/2010/main" val="428622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33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(Duración de la diapositiva: 5 min)</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Diga a los estudiantes:</a:t>
            </a: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Es importante comprender cómo abordamos nuestros sistemas de producción y consumo, al analizar cómo combatir el cambio climático y convertirnos en un mundo más sostenible. Los recursos del planeta son finitos, por lo que es crucial que las personas, los gobiernos y las empresas trabajen juntos para usarlos de manera más responsable.</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Una economía lineal es nuestro modelo tradicional que sigue los pasos </a:t>
            </a:r>
            <a:r>
              <a:rPr lang="es-ES" sz="1200" b="0" i="0" u="none" strike="noStrike" dirty="0" err="1">
                <a:solidFill>
                  <a:schemeClr val="dk1"/>
                </a:solidFill>
                <a:latin typeface="Calibri"/>
                <a:ea typeface="Calibri"/>
                <a:cs typeface="Calibri"/>
                <a:sym typeface="Calibri"/>
              </a:rPr>
              <a:t>de"tomar</a:t>
            </a:r>
            <a:r>
              <a:rPr lang="es-ES" sz="1200" b="0" i="0" u="none" strike="noStrike" dirty="0">
                <a:solidFill>
                  <a:schemeClr val="dk1"/>
                </a:solidFill>
                <a:latin typeface="Calibri"/>
                <a:ea typeface="Calibri"/>
                <a:cs typeface="Calibri"/>
                <a:sym typeface="Calibri"/>
              </a:rPr>
              <a:t>-hacer-desechar“, donde las materias primas se recolectan, luego se fabrican y se transforman en productos que usamos, hasta que finalmente se descartan como desechos en un vertedero o en nuestro entorno natural. Este modelo no se preocupa por la huella ecológica y sus consecuencias. Prioriza el beneficio sobre la sostenibilidad, con productos hechos para desecharse una vez que se han utilizado.</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Una economía circular (también denominada circularidad y CE) es un modelo de producción y consumo que implica compartir, arrendar, reutilizar, reparar, restaurar y reciclar materiales y productos existentes durante el mayor tiempo posible. Es un modelo diseñado para tener el menor impacto posible en el medio ambiente, al dejar menos huella ecológica al mantener los artículos en un sistema de circuito cerrado.</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Preguntas para los estudiantes:</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1. ¿Cuál es un ejemplo de un producto de las economías lineal y circular?</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          RESPUESTA: Lineal = </a:t>
            </a:r>
            <a:r>
              <a:rPr lang="es-ES" sz="1200" b="0" i="0" u="none" strike="noStrike" dirty="0">
                <a:solidFill>
                  <a:schemeClr val="dk1"/>
                </a:solidFill>
                <a:latin typeface="Calibri"/>
                <a:ea typeface="Calibri"/>
                <a:cs typeface="Calibri"/>
                <a:sym typeface="Calibri"/>
              </a:rPr>
              <a:t>Película de envasado de alimentos sobre brócoli.  </a:t>
            </a:r>
            <a:r>
              <a:rPr lang="es-ES" sz="1200" b="1" i="0" u="none" strike="noStrike" dirty="0">
                <a:solidFill>
                  <a:schemeClr val="dk1"/>
                </a:solidFill>
                <a:latin typeface="Calibri"/>
                <a:ea typeface="Calibri"/>
                <a:cs typeface="Calibri"/>
                <a:sym typeface="Calibri"/>
              </a:rPr>
              <a:t>Circular: </a:t>
            </a:r>
            <a:r>
              <a:rPr lang="es-ES" sz="1200" b="0" i="0" u="none" strike="noStrike" dirty="0">
                <a:solidFill>
                  <a:schemeClr val="dk1"/>
                </a:solidFill>
                <a:latin typeface="Calibri"/>
                <a:ea typeface="Calibri"/>
                <a:cs typeface="Calibri"/>
                <a:sym typeface="Calibri"/>
              </a:rPr>
              <a:t>Coche compartido o reciclaje de botellas de plástico PET</a:t>
            </a:r>
            <a:r>
              <a:rPr lang="es-ES" sz="1200" b="1"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2. ¿Cómo daña el modelo lineal al planeta?</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          RESPUESTA: </a:t>
            </a:r>
            <a:r>
              <a:rPr lang="es-ES" sz="1200" b="0" i="0" u="none" strike="noStrike" dirty="0">
                <a:solidFill>
                  <a:schemeClr val="dk1"/>
                </a:solidFill>
                <a:latin typeface="Calibri"/>
                <a:ea typeface="Calibri"/>
                <a:cs typeface="Calibri"/>
                <a:sym typeface="Calibri"/>
              </a:rPr>
              <a:t>Los residuos se acumulan en los vertederos o se filtran al medio ambiente en forma de basura. Los recursos naturales finitos se agotan.</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3. ¿Cómo puede ayudar la economía circular a luchar contra el cambio climático?</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          RESPUESTA: </a:t>
            </a:r>
            <a:r>
              <a:rPr lang="es-ES" sz="1200" b="0" i="0" u="none" strike="noStrike" dirty="0">
                <a:solidFill>
                  <a:schemeClr val="dk1"/>
                </a:solidFill>
                <a:latin typeface="Calibri"/>
                <a:ea typeface="Calibri"/>
                <a:cs typeface="Calibri"/>
                <a:sym typeface="Calibri"/>
              </a:rPr>
              <a:t>Mantiene los recursos naturales en uso sin necesidad de extraer más. También reduce la fuga de desechos al medio ambiente en forma de    basura.</a:t>
            </a:r>
            <a:endParaRPr sz="1200" b="0" i="0" u="none" strike="noStrike" dirty="0">
              <a:solidFill>
                <a:schemeClr val="dk1"/>
              </a:solidFill>
              <a:latin typeface="Calibri"/>
              <a:ea typeface="Calibri"/>
              <a:cs typeface="Calibri"/>
              <a:sym typeface="Calibri"/>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La economía lineal está diseñada para extraer materias primas de la naturaleza, procesarlas en bienes utilizables y luego desecharlas en un vertedero, quemarlas en un incinerador o filtrarlas en algún lugar de la naturaleza (generalmente por accidente y considerada basura). Este sistema lineal puede implica mayor desperdicio, y las pérdidas resultan en impactos ambientales negativos, que actualmente no se contabilizan en ninguna de nuestras herramientas de medición económica. Cuando consumimos un producto debemos considerar las opciones de fin de vida del mismo. Si el producto termina en un vertedero, ¿Es eso algo malo? ¿Se puede reciclar? ¿Puedo reutilizar esto? ¿Puedo reutilizarlo de alguna manera?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Preguntas para los estudiantes: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¿Por qué se diseñaría un sistema de esta manera?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RESPUESTA: </a:t>
            </a:r>
            <a:r>
              <a:rPr lang="es-ES" sz="1200" b="0" i="0" u="none" strike="noStrike" dirty="0">
                <a:solidFill>
                  <a:schemeClr val="dk1"/>
                </a:solidFill>
                <a:latin typeface="Calibri"/>
                <a:ea typeface="Calibri"/>
                <a:cs typeface="Calibri"/>
                <a:sym typeface="Calibri"/>
              </a:rPr>
              <a:t>El valor se crea en el sistema económico actual al producir y vender tantos productos como sea posible. Beneficio sobre el planeta</a:t>
            </a:r>
            <a:r>
              <a:rPr lang="es-ES" sz="1200" b="1" i="0" u="none" strike="noStrike" dirty="0">
                <a:solidFill>
                  <a:schemeClr val="dk1"/>
                </a:solidFill>
                <a:latin typeface="Calibri"/>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¿Cuál es el problema con este modelo?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RESPUESTA: </a:t>
            </a:r>
            <a:r>
              <a:rPr lang="es-ES" sz="1200" b="0" i="0" u="none" strike="noStrike" dirty="0">
                <a:solidFill>
                  <a:schemeClr val="dk1"/>
                </a:solidFill>
                <a:latin typeface="Calibri"/>
                <a:ea typeface="Calibri"/>
                <a:cs typeface="Calibri"/>
                <a:sym typeface="Calibri"/>
              </a:rPr>
              <a:t>Crea una gran cantidad de desechos que a menudo ingresan al medio ambiente como basura. Los vertederos liberan grandes cantidades de gas metano, que contribuyen al calentamiento global.</a:t>
            </a:r>
            <a:endParaRPr sz="1200" b="0" i="0" u="none" strike="noStrike" dirty="0">
              <a:solidFill>
                <a:schemeClr val="dk1"/>
              </a:solidFill>
              <a:latin typeface="Calibri"/>
              <a:ea typeface="Calibri"/>
              <a:cs typeface="Calibri"/>
              <a:sym typeface="Calibri"/>
            </a:endParaRPr>
          </a:p>
        </p:txBody>
      </p:sp>
      <p:sp>
        <p:nvSpPr>
          <p:cNvPr id="171" name="Google Shape;1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La economía circular es una solución de sistemas que aborda desafíos globales como el cambio climático, la pérdida de biodiversidad, los desechos y la contaminación. Es un modelo de producción y consumo que implica </a:t>
            </a:r>
            <a:r>
              <a:rPr lang="es-ES" sz="1200" b="1" i="0" u="none" strike="noStrike" dirty="0">
                <a:solidFill>
                  <a:schemeClr val="dk1"/>
                </a:solidFill>
                <a:latin typeface="Calibri"/>
                <a:ea typeface="Calibri"/>
                <a:cs typeface="Calibri"/>
                <a:sym typeface="Calibri"/>
              </a:rPr>
              <a:t>compartir, arrendar, reutilizar, reparar, renovar y reciclar </a:t>
            </a:r>
            <a:r>
              <a:rPr lang="es-ES" sz="1200" b="0" i="0" u="none" strike="noStrike" dirty="0">
                <a:solidFill>
                  <a:schemeClr val="dk1"/>
                </a:solidFill>
                <a:latin typeface="Calibri"/>
                <a:ea typeface="Calibri"/>
                <a:cs typeface="Calibri"/>
                <a:sym typeface="Calibri"/>
              </a:rPr>
              <a:t>materiales y productos existentes durante el mayor tiempo posible. Las empresas que quieren ser más circulares deben aspirar a diseñar y fabricar productos que: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0"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Eliminen residuos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Mantengan los materiales en uso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Regeneren los sistemas naturales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dirty="0">
                <a:solidFill>
                  <a:schemeClr val="dk1"/>
                </a:solidFill>
                <a:latin typeface="Calibri"/>
                <a:ea typeface="Calibri"/>
                <a:cs typeface="Calibri"/>
                <a:sym typeface="Calibri"/>
              </a:rPr>
              <a:t>¿Cuál es un ejemplo de un producto o servicio circular?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200" b="1"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dirty="0">
                <a:solidFill>
                  <a:schemeClr val="dk1"/>
                </a:solidFill>
                <a:latin typeface="Calibri"/>
                <a:ea typeface="Calibri"/>
                <a:cs typeface="Calibri"/>
                <a:sym typeface="Calibri"/>
              </a:rPr>
              <a:t>Respuesta: </a:t>
            </a:r>
            <a:r>
              <a:rPr lang="es-ES" sz="1200" b="0" i="0" u="none" strike="noStrike" dirty="0">
                <a:solidFill>
                  <a:schemeClr val="dk1"/>
                </a:solidFill>
                <a:latin typeface="Calibri"/>
                <a:ea typeface="Calibri"/>
                <a:cs typeface="Calibri"/>
                <a:sym typeface="Calibri"/>
              </a:rPr>
              <a:t>Estaciones de recarga (tiendas donde llevas tu botella para rellenar con champú o jabón)</a:t>
            </a:r>
            <a:endParaRPr sz="1200" b="0" i="0" u="none" strike="noStrike" dirty="0">
              <a:solidFill>
                <a:schemeClr val="dk1"/>
              </a:solidFill>
              <a:latin typeface="Calibri"/>
              <a:ea typeface="Calibri"/>
              <a:cs typeface="Calibri"/>
              <a:sym typeface="Calibri"/>
            </a:endParaRPr>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Las principales etapas de la vida de un producto se pueden mapear de forma lineal y circular. Podemos evaluar el ciclo de vida identificando las 5 etapas clave de la vida de un producto: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Extracción de materias primas de fuentes naturales.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Producción de las materias primas en un producto.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productos terminados se distribuyen a lugares donde los clientes pueden comprarlos.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clientes utilizan el producto.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El producto se desecha después de su uso.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Al observar el ciclo de vida completo de un producto, desde la extracción de materiales hasta la gestión del final de su vida útil, podemos encontrar nuevas oportunidades para reducir los impactos ambientales, conservar los recursos y reducir los costos. En lugar del sistema lineal de "tomar-hacer-desperdiciar" de las 5 etapas, podemos construir en circularidad a través de circuitos cerrados que mantienen estos materiales y productos en uso.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Circularidad significa repensar el ciclo de uso lineal de un producto o servicio desde al principio hasta el final. Si un producto o servicio es verdaderamente circular, en realidad nunca tendrá un final, sino que continuamente tomará una nueva forma. El mapeo de este viaje garantizará que el producto </a:t>
            </a:r>
            <a:r>
              <a:rPr lang="es-ES" sz="1200" b="0" i="0" u="none" strike="noStrike" dirty="0" err="1">
                <a:solidFill>
                  <a:schemeClr val="dk1"/>
                </a:solidFill>
                <a:latin typeface="+mn-lt"/>
                <a:ea typeface="Calibri"/>
                <a:cs typeface="Calibri"/>
                <a:sym typeface="Calibri"/>
              </a:rPr>
              <a:t>permanecedrá</a:t>
            </a:r>
            <a:r>
              <a:rPr lang="es-ES" sz="1200" b="0" i="0" u="none" strike="noStrike" dirty="0">
                <a:solidFill>
                  <a:schemeClr val="dk1"/>
                </a:solidFill>
                <a:latin typeface="+mn-lt"/>
                <a:ea typeface="Calibri"/>
                <a:cs typeface="Calibri"/>
                <a:sym typeface="Calibri"/>
              </a:rPr>
              <a:t> en un estado útil durante el mayor tiempo posible y agregará valor en cada etapa.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No se trata solo de reciclar; se trata realmente de rediseñar todo el modelo de entrega de productos o servicios para que los seres humanos obtengan las cosas que necesitan sin afectar negativamente los sistemas naturales que nos sostienen.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 emocionante es que esto está sucediendo en todo el mundo; personas de todo tipo están cambiando sus estilos de vida y las empresas están rediseñando sus productos para que sean más circulares. Este tipo de cambios significa diseñar productos para ser reutilizados y repensar la forma en la que brindamos funcionalidad al mercado. También incluyen fomentar la reparación a través de mejores servicios de apoyo, programas de devolución o recuperación, servicios de recarga que fomentan el uso del mismo contenedor más de una vez y productos diseñados para ser refabricados y ser devueltos a la naturaleza a través del compostaje.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¿Me puede dar un ejemplo de un producto diseñado bajo uno de los modelos "Re" de un producto o servicio circular?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1: -</a:t>
            </a:r>
            <a:r>
              <a:rPr lang="es-ES" sz="1200" b="0" i="0" u="none" strike="noStrike" dirty="0">
                <a:solidFill>
                  <a:schemeClr val="dk1"/>
                </a:solidFill>
                <a:latin typeface="+mn-lt"/>
                <a:ea typeface="Calibri"/>
                <a:cs typeface="Calibri"/>
                <a:sym typeface="Calibri"/>
              </a:rPr>
              <a:t>Las botellas de plástico PET se pueden reciclar en la misma botella de plástico una y otra vez.</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2:</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Los armazones de cama están diseñados en piezas principales clave y, si una se rompe, el fabricante puede desmontar fácilmente las piezas y reemplazar esa única pieza y volver a fabricar la cama, lo que evita que el cliente tenga que comprar una completamente nueva. La parte vieja se puede descomponer y reutilizar en una parte nueva</a:t>
            </a:r>
            <a:r>
              <a:rPr lang="es-ES" sz="1200" b="1" i="0" u="none" strike="noStrike" dirty="0">
                <a:solidFill>
                  <a:schemeClr val="dk1"/>
                </a:solidFill>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3:</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Comprar ropa de segunda mano es una forma de reutilizar ropa vieja desechada dándole un nuevo valor y alargando su vida.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4:</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Las tiendas pueden ofrecer opciones de recarga para artículos del hogar como champú y jabón, lo que permite a los clientes traer su propio recipiente en lugar de comprar champú en una botella nueva cada vez.</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5:</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Los jeans viejos podrían devolverse a una tienda para obtener un descuento en su próxima compra, a cambio, la marca puede reparar y reutilizar el material para convertirlo en ropa nueva.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6:</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Usar una película </a:t>
            </a:r>
            <a:r>
              <a:rPr lang="es-ES" sz="1200" b="0" i="0" u="none" strike="noStrike" dirty="0" err="1">
                <a:solidFill>
                  <a:schemeClr val="dk1"/>
                </a:solidFill>
                <a:latin typeface="+mn-lt"/>
                <a:ea typeface="Calibri"/>
                <a:cs typeface="Calibri"/>
                <a:sym typeface="Calibri"/>
              </a:rPr>
              <a:t>compostable</a:t>
            </a:r>
            <a:r>
              <a:rPr lang="es-ES" sz="1200" b="0" i="0" u="none" strike="noStrike" dirty="0">
                <a:solidFill>
                  <a:schemeClr val="dk1"/>
                </a:solidFill>
                <a:latin typeface="+mn-lt"/>
                <a:ea typeface="Calibri"/>
                <a:cs typeface="Calibri"/>
                <a:sym typeface="Calibri"/>
              </a:rPr>
              <a:t> a base de algas marinas en productos frescos en la tienda de comestibles para reemplazar los envases de un solo uso</a:t>
            </a:r>
            <a:r>
              <a:rPr lang="es-ES" sz="1200" b="1" i="0" u="none" strike="noStrike" dirty="0">
                <a:solidFill>
                  <a:schemeClr val="dk1"/>
                </a:solidFill>
                <a:latin typeface="+mn-lt"/>
                <a:ea typeface="Calibri"/>
                <a:cs typeface="Calibri"/>
                <a:sym typeface="Calibri"/>
              </a:rPr>
              <a:t>.</a:t>
            </a:r>
            <a:endParaRPr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jpe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11" name="Group 10">
            <a:extLst>
              <a:ext uri="{FF2B5EF4-FFF2-40B4-BE49-F238E27FC236}">
                <a16:creationId xmlns:a16="http://schemas.microsoft.com/office/drawing/2014/main" id="{9C1E5169-5C6C-CC0E-2F68-9A24492019F2}"/>
              </a:ext>
            </a:extLst>
          </p:cNvPr>
          <p:cNvGrpSpPr/>
          <p:nvPr/>
        </p:nvGrpSpPr>
        <p:grpSpPr>
          <a:xfrm>
            <a:off x="0" y="76200"/>
            <a:ext cx="12192000" cy="6858000"/>
            <a:chOff x="0" y="0"/>
            <a:chExt cx="12192000" cy="6858000"/>
          </a:xfrm>
        </p:grpSpPr>
        <p:sp>
          <p:nvSpPr>
            <p:cNvPr id="6" name="TextBox 5">
              <a:extLst>
                <a:ext uri="{FF2B5EF4-FFF2-40B4-BE49-F238E27FC236}">
                  <a16:creationId xmlns:a16="http://schemas.microsoft.com/office/drawing/2014/main" id="{A8F161FA-FAAD-2F62-1F3B-AB5DDA842458}"/>
                </a:ext>
              </a:extLst>
            </p:cNvPr>
            <p:cNvSpPr txBox="1"/>
            <p:nvPr/>
          </p:nvSpPr>
          <p:spPr>
            <a:xfrm flipH="1">
              <a:off x="2264226" y="5163623"/>
              <a:ext cx="7815944" cy="923330"/>
            </a:xfrm>
            <a:prstGeom prst="rect">
              <a:avLst/>
            </a:prstGeom>
            <a:solidFill>
              <a:srgbClr val="F0F0F0"/>
            </a:solidFill>
          </p:spPr>
          <p:txBody>
            <a:bodyPr wrap="square" rtlCol="0">
              <a:spAutoFit/>
            </a:bodyPr>
            <a:lstStyle/>
            <a:p>
              <a:r>
                <a:rPr lang="en-US" sz="5400" dirty="0" err="1"/>
                <a:t>Introducción</a:t>
              </a:r>
              <a:r>
                <a:rPr lang="en-US" sz="5400" dirty="0"/>
                <a:t> al </a:t>
              </a:r>
              <a:r>
                <a:rPr lang="en-US" sz="5400" dirty="0" err="1"/>
                <a:t>Reciclaje</a:t>
              </a:r>
              <a:endParaRPr lang="es-MX" sz="5400" dirty="0"/>
            </a:p>
          </p:txBody>
        </p:sp>
        <p:sp>
          <p:nvSpPr>
            <p:cNvPr id="7" name="TextBox 6">
              <a:extLst>
                <a:ext uri="{FF2B5EF4-FFF2-40B4-BE49-F238E27FC236}">
                  <a16:creationId xmlns:a16="http://schemas.microsoft.com/office/drawing/2014/main" id="{6E98E733-E911-7A50-9CC2-BE7493F314D0}"/>
                </a:ext>
              </a:extLst>
            </p:cNvPr>
            <p:cNvSpPr txBox="1"/>
            <p:nvPr/>
          </p:nvSpPr>
          <p:spPr>
            <a:xfrm flipH="1">
              <a:off x="3744686" y="6074233"/>
              <a:ext cx="4963884" cy="461665"/>
            </a:xfrm>
            <a:prstGeom prst="rect">
              <a:avLst/>
            </a:prstGeom>
            <a:solidFill>
              <a:srgbClr val="F0F0F0"/>
            </a:solidFill>
          </p:spPr>
          <p:txBody>
            <a:bodyPr wrap="square" rtlCol="0">
              <a:spAutoFit/>
            </a:bodyPr>
            <a:lstStyle/>
            <a:p>
              <a:pPr algn="ctr"/>
              <a:r>
                <a:rPr lang="en-US" sz="2400" dirty="0"/>
                <a:t>Nivel 1 </a:t>
              </a:r>
              <a:r>
                <a:rPr lang="en-US" sz="2400" dirty="0" err="1"/>
                <a:t>Clase</a:t>
              </a:r>
              <a:r>
                <a:rPr lang="en-US" sz="2400" dirty="0"/>
                <a:t> para </a:t>
              </a:r>
              <a:r>
                <a:rPr lang="en-US" sz="2400" dirty="0" err="1"/>
                <a:t>Principiantes</a:t>
              </a:r>
              <a:r>
                <a:rPr lang="en-US" sz="2400" dirty="0"/>
                <a:t> </a:t>
              </a:r>
              <a:endParaRPr lang="es-MX" sz="2400" dirty="0"/>
            </a:p>
          </p:txBody>
        </p:sp>
        <p:grpSp>
          <p:nvGrpSpPr>
            <p:cNvPr id="8" name="Group 7">
              <a:extLst>
                <a:ext uri="{FF2B5EF4-FFF2-40B4-BE49-F238E27FC236}">
                  <a16:creationId xmlns:a16="http://schemas.microsoft.com/office/drawing/2014/main" id="{EC9D9EA8-1C6E-5A3D-BE23-FC4468F3F266}"/>
                </a:ext>
              </a:extLst>
            </p:cNvPr>
            <p:cNvGrpSpPr/>
            <p:nvPr/>
          </p:nvGrpSpPr>
          <p:grpSpPr>
            <a:xfrm>
              <a:off x="0" y="0"/>
              <a:ext cx="12192000" cy="6858000"/>
              <a:chOff x="0" y="0"/>
              <a:chExt cx="12192000" cy="6858000"/>
            </a:xfrm>
          </p:grpSpPr>
          <p:pic>
            <p:nvPicPr>
              <p:cNvPr id="3" name="Picture 2" descr="Text&#10;&#10;Description automatically generated with medium confidence">
                <a:extLst>
                  <a:ext uri="{FF2B5EF4-FFF2-40B4-BE49-F238E27FC236}">
                    <a16:creationId xmlns:a16="http://schemas.microsoft.com/office/drawing/2014/main" id="{C6716C24-835F-734E-8637-233514F15B37}"/>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768A1EE-C4A8-33F3-042F-8DA1F1AF37B9}"/>
                  </a:ext>
                </a:extLst>
              </p:cNvPr>
              <p:cNvSpPr txBox="1"/>
              <p:nvPr/>
            </p:nvSpPr>
            <p:spPr>
              <a:xfrm>
                <a:off x="1461187" y="371060"/>
                <a:ext cx="4765441" cy="3539430"/>
              </a:xfrm>
              <a:prstGeom prst="rect">
                <a:avLst/>
              </a:prstGeom>
              <a:solidFill>
                <a:srgbClr val="F0F0F0"/>
              </a:solidFill>
            </p:spPr>
            <p:txBody>
              <a:bodyPr wrap="square" rtlCol="0">
                <a:spAutoFit/>
              </a:bodyPr>
              <a:lstStyle/>
              <a:p>
                <a:r>
                  <a:rPr lang="en-US" sz="4000" b="1" dirty="0" err="1">
                    <a:latin typeface="72 Condensed" panose="020B0506030000000003" pitchFamily="34" charset="0"/>
                    <a:cs typeface="72 Condensed" panose="020B0506030000000003" pitchFamily="34" charset="0"/>
                  </a:rPr>
                  <a:t>Convertirse</a:t>
                </a:r>
                <a:r>
                  <a:rPr lang="en-US" sz="4000" b="1" dirty="0">
                    <a:latin typeface="72 Condensed" panose="020B0506030000000003" pitchFamily="34" charset="0"/>
                    <a:cs typeface="72 Condensed" panose="020B0506030000000003" pitchFamily="34" charset="0"/>
                  </a:rPr>
                  <a:t> en</a:t>
                </a:r>
              </a:p>
              <a:p>
                <a:r>
                  <a:rPr lang="en-US" sz="7200" dirty="0" err="1">
                    <a:solidFill>
                      <a:srgbClr val="00B0F0"/>
                    </a:solidFill>
                    <a:latin typeface="Yu Gothic UI Semilight" panose="020B0400000000000000" pitchFamily="34" charset="-128"/>
                    <a:ea typeface="Yu Gothic UI Semilight" panose="020B0400000000000000" pitchFamily="34" charset="-128"/>
                  </a:rPr>
                  <a:t>Héroe</a:t>
                </a:r>
                <a:r>
                  <a:rPr lang="en-US" sz="7200" dirty="0">
                    <a:solidFill>
                      <a:srgbClr val="00B0F0"/>
                    </a:solidFill>
                    <a:latin typeface="Yu Gothic UI Semilight" panose="020B0400000000000000" pitchFamily="34" charset="-128"/>
                    <a:ea typeface="Yu Gothic UI Semilight" panose="020B0400000000000000" pitchFamily="34" charset="-128"/>
                  </a:rPr>
                  <a:t> </a:t>
                </a:r>
              </a:p>
              <a:p>
                <a:r>
                  <a:rPr lang="en-US" sz="4000" dirty="0">
                    <a:solidFill>
                      <a:srgbClr val="00B0F0"/>
                    </a:solidFill>
                    <a:latin typeface="Yu Gothic UI Semilight" panose="020B0400000000000000" pitchFamily="34" charset="-128"/>
                    <a:ea typeface="Yu Gothic UI Semilight" panose="020B0400000000000000" pitchFamily="34" charset="-128"/>
                  </a:rPr>
                  <a:t>de </a:t>
                </a:r>
                <a:r>
                  <a:rPr lang="en-US" sz="4000" dirty="0" err="1">
                    <a:solidFill>
                      <a:srgbClr val="00B0F0"/>
                    </a:solidFill>
                    <a:latin typeface="Yu Gothic UI Semilight" panose="020B0400000000000000" pitchFamily="34" charset="-128"/>
                    <a:ea typeface="Yu Gothic UI Semilight" panose="020B0400000000000000" pitchFamily="34" charset="-128"/>
                  </a:rPr>
                  <a:t>los</a:t>
                </a:r>
                <a:endParaRPr lang="en-US" sz="4000" dirty="0">
                  <a:solidFill>
                    <a:srgbClr val="00B0F0"/>
                  </a:solidFill>
                  <a:latin typeface="Yu Gothic UI Semilight" panose="020B0400000000000000" pitchFamily="34" charset="-128"/>
                  <a:ea typeface="Yu Gothic UI Semilight" panose="020B0400000000000000" pitchFamily="34" charset="-128"/>
                </a:endParaRPr>
              </a:p>
              <a:p>
                <a:r>
                  <a:rPr lang="en-US" sz="7200" dirty="0" err="1">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rPr>
                  <a:t>Residuos</a:t>
                </a:r>
                <a:endParaRPr lang="es-MX" sz="7200" dirty="0">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endParaRPr>
              </a:p>
            </p:txBody>
          </p:sp>
          <p:sp>
            <p:nvSpPr>
              <p:cNvPr id="4" name="TextBox 3">
                <a:extLst>
                  <a:ext uri="{FF2B5EF4-FFF2-40B4-BE49-F238E27FC236}">
                    <a16:creationId xmlns:a16="http://schemas.microsoft.com/office/drawing/2014/main" id="{5D216327-A19B-C89E-22D9-5362E1A6C1D3}"/>
                  </a:ext>
                </a:extLst>
              </p:cNvPr>
              <p:cNvSpPr txBox="1"/>
              <p:nvPr/>
            </p:nvSpPr>
            <p:spPr>
              <a:xfrm>
                <a:off x="1606213" y="4133276"/>
                <a:ext cx="4184986" cy="584775"/>
              </a:xfrm>
              <a:prstGeom prst="rect">
                <a:avLst/>
              </a:prstGeom>
              <a:solidFill>
                <a:srgbClr val="39C79D"/>
              </a:solidFill>
              <a:ln>
                <a:solidFill>
                  <a:srgbClr val="39C79D"/>
                </a:solidFill>
              </a:ln>
            </p:spPr>
            <p:txBody>
              <a:bodyPr wrap="square" rtlCol="0">
                <a:spAutoFit/>
              </a:bodyPr>
              <a:lstStyle/>
              <a:p>
                <a:pPr algn="ctr"/>
                <a:r>
                  <a:rPr lang="en-US" sz="3200" b="1" dirty="0">
                    <a:solidFill>
                      <a:schemeClr val="bg1"/>
                    </a:solidFill>
                  </a:rPr>
                  <a:t>REDUCE A CERO</a:t>
                </a:r>
                <a:endParaRPr lang="es-MX" sz="3200" b="1" dirty="0">
                  <a:solidFill>
                    <a:schemeClr val="bg1"/>
                  </a:solidFill>
                </a:endParaRPr>
              </a:p>
            </p:txBody>
          </p:sp>
          <p:pic>
            <p:nvPicPr>
              <p:cNvPr id="5" name="Picture 4">
                <a:extLst>
                  <a:ext uri="{FF2B5EF4-FFF2-40B4-BE49-F238E27FC236}">
                    <a16:creationId xmlns:a16="http://schemas.microsoft.com/office/drawing/2014/main" id="{89DD8B1D-7901-12B1-4388-E390E729A173}"/>
                  </a:ext>
                </a:extLst>
              </p:cNvPr>
              <p:cNvPicPr>
                <a:picLocks noChangeAspect="1"/>
              </p:cNvPicPr>
              <p:nvPr/>
            </p:nvPicPr>
            <p:blipFill>
              <a:blip r:embed="rId4"/>
              <a:stretch>
                <a:fillRect/>
              </a:stretch>
            </p:blipFill>
            <p:spPr>
              <a:xfrm>
                <a:off x="4818251" y="366273"/>
                <a:ext cx="1408377" cy="490558"/>
              </a:xfrm>
              <a:prstGeom prst="rect">
                <a:avLst/>
              </a:prstGeom>
              <a:solidFill>
                <a:schemeClr val="bg1"/>
              </a:solidFill>
              <a:ln>
                <a:solidFill>
                  <a:schemeClr val="accent1">
                    <a:lumMod val="20000"/>
                    <a:lumOff val="80000"/>
                  </a:schemeClr>
                </a:solidFill>
              </a:ln>
            </p:spPr>
          </p:pic>
        </p:grpSp>
        <p:sp>
          <p:nvSpPr>
            <p:cNvPr id="9" name="TextBox 8">
              <a:extLst>
                <a:ext uri="{FF2B5EF4-FFF2-40B4-BE49-F238E27FC236}">
                  <a16:creationId xmlns:a16="http://schemas.microsoft.com/office/drawing/2014/main" id="{D683A8DA-135E-D8F4-18CF-10FBEB1C63CD}"/>
                </a:ext>
              </a:extLst>
            </p:cNvPr>
            <p:cNvSpPr txBox="1"/>
            <p:nvPr/>
          </p:nvSpPr>
          <p:spPr>
            <a:xfrm>
              <a:off x="1461188" y="5249304"/>
              <a:ext cx="8709906" cy="707886"/>
            </a:xfrm>
            <a:prstGeom prst="rect">
              <a:avLst/>
            </a:prstGeom>
            <a:solidFill>
              <a:srgbClr val="F0F0F0"/>
            </a:solidFill>
          </p:spPr>
          <p:txBody>
            <a:bodyPr wrap="square" rtlCol="0">
              <a:spAutoFit/>
            </a:bodyPr>
            <a:lstStyle/>
            <a:p>
              <a:pPr algn="ctr"/>
              <a:r>
                <a:rPr lang="en-US" sz="4000" b="1" dirty="0" err="1"/>
                <a:t>Ciclo</a:t>
              </a:r>
              <a:r>
                <a:rPr lang="en-US" sz="4000" b="1" dirty="0"/>
                <a:t> de Vida Lineal vs Circular</a:t>
              </a:r>
              <a:endParaRPr lang="es-MX" sz="4000" b="1" dirty="0"/>
            </a:p>
          </p:txBody>
        </p:sp>
        <p:sp>
          <p:nvSpPr>
            <p:cNvPr id="10" name="TextBox 9">
              <a:extLst>
                <a:ext uri="{FF2B5EF4-FFF2-40B4-BE49-F238E27FC236}">
                  <a16:creationId xmlns:a16="http://schemas.microsoft.com/office/drawing/2014/main" id="{BA578E2C-EC15-97E7-7C3A-2649E6A4A1F1}"/>
                </a:ext>
              </a:extLst>
            </p:cNvPr>
            <p:cNvSpPr txBox="1"/>
            <p:nvPr/>
          </p:nvSpPr>
          <p:spPr>
            <a:xfrm>
              <a:off x="2264226" y="6017172"/>
              <a:ext cx="7906867" cy="461665"/>
            </a:xfrm>
            <a:prstGeom prst="rect">
              <a:avLst/>
            </a:prstGeom>
            <a:solidFill>
              <a:srgbClr val="F0F0F0"/>
            </a:solidFill>
          </p:spPr>
          <p:txBody>
            <a:bodyPr wrap="square" rtlCol="0">
              <a:spAutoFit/>
            </a:bodyPr>
            <a:lstStyle/>
            <a:p>
              <a:pPr algn="ctr"/>
              <a:r>
                <a:rPr lang="en-US" sz="2400" dirty="0"/>
                <a:t>Nivel 4: </a:t>
              </a:r>
              <a:r>
                <a:rPr lang="en-US" sz="2400" dirty="0" err="1"/>
                <a:t>Lección</a:t>
              </a:r>
              <a:r>
                <a:rPr lang="en-US" sz="2400" dirty="0"/>
                <a:t> para </a:t>
              </a:r>
              <a:r>
                <a:rPr lang="en-US" sz="2400" dirty="0" err="1"/>
                <a:t>Principiantes</a:t>
              </a:r>
              <a:r>
                <a:rPr lang="en-US" sz="2400" dirty="0"/>
                <a:t> </a:t>
              </a:r>
              <a:endParaRPr lang="es-MX" sz="2400" dirty="0"/>
            </a:p>
          </p:txBody>
        </p:sp>
      </p:grpSp>
    </p:spTree>
    <p:extLst>
      <p:ext uri="{BB962C8B-B14F-4D97-AF65-F5344CB8AC3E}">
        <p14:creationId xmlns:p14="http://schemas.microsoft.com/office/powerpoint/2010/main" val="3159139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9" descr="A picture containing text, people&#10;&#10;Description automatically generated"/>
          <p:cNvPicPr preferRelativeResize="0"/>
          <p:nvPr/>
        </p:nvPicPr>
        <p:blipFill rotWithShape="1">
          <a:blip r:embed="rId3">
            <a:alphaModFix/>
          </a:blip>
          <a:srcRect/>
          <a:stretch/>
        </p:blipFill>
        <p:spPr>
          <a:xfrm>
            <a:off x="-6688" y="0"/>
            <a:ext cx="12192000" cy="6858000"/>
          </a:xfrm>
          <a:prstGeom prst="rect">
            <a:avLst/>
          </a:prstGeom>
          <a:noFill/>
          <a:ln>
            <a:noFill/>
          </a:ln>
        </p:spPr>
      </p:pic>
      <p:sp>
        <p:nvSpPr>
          <p:cNvPr id="192" name="Google Shape;192;p9"/>
          <p:cNvSpPr/>
          <p:nvPr/>
        </p:nvSpPr>
        <p:spPr>
          <a:xfrm>
            <a:off x="1327355" y="483407"/>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3" name="Google Shape;193;p9"/>
          <p:cNvSpPr/>
          <p:nvPr/>
        </p:nvSpPr>
        <p:spPr>
          <a:xfrm>
            <a:off x="645459" y="375251"/>
            <a:ext cx="1090583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4" name="Google Shape;194;p9"/>
          <p:cNvSpPr txBox="1"/>
          <p:nvPr/>
        </p:nvSpPr>
        <p:spPr>
          <a:xfrm>
            <a:off x="739158" y="327836"/>
            <a:ext cx="1034121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chemeClr val="lt1"/>
                </a:solidFill>
                <a:latin typeface="Calibri"/>
                <a:cs typeface="Calibri"/>
                <a:sym typeface="Calibri"/>
              </a:rPr>
              <a:t>Productos</a:t>
            </a:r>
            <a:r>
              <a:rPr lang="en-US" sz="3600" b="1" dirty="0">
                <a:solidFill>
                  <a:schemeClr val="lt1"/>
                </a:solidFill>
                <a:latin typeface="Calibri"/>
                <a:cs typeface="Calibri"/>
                <a:sym typeface="Calibri"/>
              </a:rPr>
              <a:t> circulares </a:t>
            </a:r>
            <a:r>
              <a:rPr lang="en-US" sz="3600" b="1" dirty="0" err="1">
                <a:solidFill>
                  <a:schemeClr val="lt1"/>
                </a:solidFill>
                <a:latin typeface="Calibri"/>
                <a:cs typeface="Calibri"/>
                <a:sym typeface="Calibri"/>
              </a:rPr>
              <a:t>terminan</a:t>
            </a:r>
            <a:r>
              <a:rPr lang="en-US" sz="3600" b="1" dirty="0">
                <a:solidFill>
                  <a:schemeClr val="lt1"/>
                </a:solidFill>
                <a:latin typeface="Calibri"/>
                <a:cs typeface="Calibri"/>
                <a:sym typeface="Calibri"/>
              </a:rPr>
              <a:t> en </a:t>
            </a:r>
            <a:r>
              <a:rPr lang="en-US" sz="3600" b="1" dirty="0" err="1">
                <a:solidFill>
                  <a:schemeClr val="lt1"/>
                </a:solidFill>
                <a:latin typeface="Calibri"/>
                <a:cs typeface="Calibri"/>
                <a:sym typeface="Calibri"/>
              </a:rPr>
              <a:t>sistemas</a:t>
            </a:r>
            <a:r>
              <a:rPr lang="en-US" sz="3600" b="1" dirty="0">
                <a:solidFill>
                  <a:schemeClr val="lt1"/>
                </a:solidFill>
                <a:latin typeface="Calibri"/>
                <a:cs typeface="Calibri"/>
                <a:sym typeface="Calibri"/>
              </a:rPr>
              <a:t> </a:t>
            </a:r>
            <a:r>
              <a:rPr lang="en-US" sz="3600" b="1" dirty="0" err="1">
                <a:solidFill>
                  <a:schemeClr val="lt1"/>
                </a:solidFill>
                <a:latin typeface="Calibri"/>
                <a:cs typeface="Calibri"/>
                <a:sym typeface="Calibri"/>
              </a:rPr>
              <a:t>lineales</a:t>
            </a:r>
            <a:endParaRPr dirty="0"/>
          </a:p>
        </p:txBody>
      </p:sp>
      <p:sp>
        <p:nvSpPr>
          <p:cNvPr id="2" name="Slide Number Placeholder 1">
            <a:extLst>
              <a:ext uri="{FF2B5EF4-FFF2-40B4-BE49-F238E27FC236}">
                <a16:creationId xmlns:a16="http://schemas.microsoft.com/office/drawing/2014/main" id="{4D0DE340-FE99-6928-64CE-73E876942F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grpSp>
        <p:nvGrpSpPr>
          <p:cNvPr id="5" name="Group 4">
            <a:extLst>
              <a:ext uri="{FF2B5EF4-FFF2-40B4-BE49-F238E27FC236}">
                <a16:creationId xmlns:a16="http://schemas.microsoft.com/office/drawing/2014/main" id="{2822F6EA-BCE4-C5EB-41D5-6B509BCFE799}"/>
              </a:ext>
            </a:extLst>
          </p:cNvPr>
          <p:cNvGrpSpPr/>
          <p:nvPr/>
        </p:nvGrpSpPr>
        <p:grpSpPr>
          <a:xfrm>
            <a:off x="0" y="1362053"/>
            <a:ext cx="11745354" cy="4583115"/>
            <a:chOff x="0" y="1362053"/>
            <a:chExt cx="11745354" cy="4583115"/>
          </a:xfrm>
        </p:grpSpPr>
        <p:pic>
          <p:nvPicPr>
            <p:cNvPr id="3" name="Picture 2" descr="Chart, sunburst chart&#10;&#10;Description automatically generated">
              <a:extLst>
                <a:ext uri="{FF2B5EF4-FFF2-40B4-BE49-F238E27FC236}">
                  <a16:creationId xmlns:a16="http://schemas.microsoft.com/office/drawing/2014/main" id="{512C6D30-FC36-7F47-9F1D-4CDBDECFBEE2}"/>
                </a:ext>
              </a:extLst>
            </p:cNvPr>
            <p:cNvPicPr>
              <a:picLocks noChangeAspect="1"/>
            </p:cNvPicPr>
            <p:nvPr/>
          </p:nvPicPr>
          <p:blipFill rotWithShape="1">
            <a:blip r:embed="rId4"/>
            <a:srcRect r="25" b="11"/>
            <a:stretch/>
          </p:blipFill>
          <p:spPr>
            <a:xfrm>
              <a:off x="0" y="1362053"/>
              <a:ext cx="4742452" cy="4583115"/>
            </a:xfrm>
            <a:prstGeom prst="rect">
              <a:avLst/>
            </a:prstGeom>
          </p:spPr>
        </p:pic>
        <p:sp>
          <p:nvSpPr>
            <p:cNvPr id="4" name="Right Arrow 3">
              <a:extLst>
                <a:ext uri="{FF2B5EF4-FFF2-40B4-BE49-F238E27FC236}">
                  <a16:creationId xmlns:a16="http://schemas.microsoft.com/office/drawing/2014/main" id="{600CB847-E86F-6347-B431-61D99C8F5ACE}"/>
                </a:ext>
              </a:extLst>
            </p:cNvPr>
            <p:cNvSpPr/>
            <p:nvPr/>
          </p:nvSpPr>
          <p:spPr>
            <a:xfrm>
              <a:off x="5355769" y="3429000"/>
              <a:ext cx="2239347" cy="508518"/>
            </a:xfrm>
            <a:prstGeom prst="rightArrow">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TextBox 16">
              <a:extLst>
                <a:ext uri="{FF2B5EF4-FFF2-40B4-BE49-F238E27FC236}">
                  <a16:creationId xmlns:a16="http://schemas.microsoft.com/office/drawing/2014/main" id="{18B6D59A-AD2E-EF44-97D5-78ADE01DC813}"/>
                </a:ext>
              </a:extLst>
            </p:cNvPr>
            <p:cNvSpPr txBox="1"/>
            <p:nvPr/>
          </p:nvSpPr>
          <p:spPr>
            <a:xfrm>
              <a:off x="5355769" y="2620007"/>
              <a:ext cx="2052320" cy="830997"/>
            </a:xfrm>
            <a:prstGeom prst="rect">
              <a:avLst/>
            </a:prstGeom>
            <a:noFill/>
          </p:spPr>
          <p:txBody>
            <a:bodyPr wrap="square" rtlCol="0">
              <a:spAutoFit/>
            </a:bodyPr>
            <a:lstStyle/>
            <a:p>
              <a:pPr algn="ctr"/>
              <a:r>
                <a:rPr lang="en-US" sz="2400" b="1" dirty="0" err="1">
                  <a:latin typeface="Calibri" panose="020F0502020204030204" pitchFamily="34" charset="0"/>
                  <a:cs typeface="Calibri" panose="020F0502020204030204" pitchFamily="34" charset="0"/>
                </a:rPr>
                <a:t>Residuos</a:t>
              </a:r>
              <a:r>
                <a:rPr lang="en-US" sz="2400" b="1" dirty="0">
                  <a:latin typeface="Calibri" panose="020F0502020204030204" pitchFamily="34" charset="0"/>
                  <a:cs typeface="Calibri" panose="020F0502020204030204" pitchFamily="34" charset="0"/>
                </a:rPr>
                <a:t> mal </a:t>
              </a:r>
              <a:r>
                <a:rPr lang="en-US" sz="2400" b="1" dirty="0" err="1">
                  <a:latin typeface="Calibri" panose="020F0502020204030204" pitchFamily="34" charset="0"/>
                  <a:cs typeface="Calibri" panose="020F0502020204030204" pitchFamily="34" charset="0"/>
                </a:rPr>
                <a:t>Manejados</a:t>
              </a:r>
              <a:endParaRPr lang="en-US" sz="24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579BC58B-A734-354A-AD79-27095195F905}"/>
                </a:ext>
              </a:extLst>
            </p:cNvPr>
            <p:cNvSpPr txBox="1"/>
            <p:nvPr/>
          </p:nvSpPr>
          <p:spPr>
            <a:xfrm>
              <a:off x="8117441" y="5404495"/>
              <a:ext cx="1770224" cy="461665"/>
            </a:xfrm>
            <a:prstGeom prst="rect">
              <a:avLst/>
            </a:prstGeom>
            <a:noFill/>
          </p:spPr>
          <p:txBody>
            <a:bodyPr wrap="square" rtlCol="0">
              <a:spAutoFit/>
            </a:bodyPr>
            <a:lstStyle/>
            <a:p>
              <a:pPr algn="ctr"/>
              <a:r>
                <a:rPr lang="en-US" sz="2400" b="1" dirty="0" err="1">
                  <a:latin typeface="Calibri" panose="020F0502020204030204" pitchFamily="34" charset="0"/>
                  <a:cs typeface="Calibri" panose="020F0502020204030204" pitchFamily="34" charset="0"/>
                </a:rPr>
                <a:t>Naturaleza</a:t>
              </a:r>
              <a:endParaRPr lang="en-US" sz="2400" b="1" dirty="0">
                <a:latin typeface="Calibri" panose="020F0502020204030204" pitchFamily="34" charset="0"/>
                <a:cs typeface="Calibri" panose="020F0502020204030204" pitchFamily="34" charset="0"/>
              </a:endParaRPr>
            </a:p>
          </p:txBody>
        </p:sp>
        <p:pic>
          <p:nvPicPr>
            <p:cNvPr id="8" name="Picture 7" descr="Logo, icon&#10;&#10;Description automatically generated">
              <a:extLst>
                <a:ext uri="{FF2B5EF4-FFF2-40B4-BE49-F238E27FC236}">
                  <a16:creationId xmlns:a16="http://schemas.microsoft.com/office/drawing/2014/main" id="{DE053019-1E1B-B04C-8529-F82D0B12DF06}"/>
                </a:ext>
              </a:extLst>
            </p:cNvPr>
            <p:cNvPicPr>
              <a:picLocks noChangeAspect="1"/>
            </p:cNvPicPr>
            <p:nvPr/>
          </p:nvPicPr>
          <p:blipFill>
            <a:blip r:embed="rId5"/>
            <a:stretch>
              <a:fillRect/>
            </a:stretch>
          </p:blipFill>
          <p:spPr>
            <a:xfrm>
              <a:off x="10150060" y="4021918"/>
              <a:ext cx="1401238" cy="1401238"/>
            </a:xfrm>
            <a:prstGeom prst="rect">
              <a:avLst/>
            </a:prstGeom>
          </p:spPr>
        </p:pic>
        <p:sp>
          <p:nvSpPr>
            <p:cNvPr id="24" name="TextBox 23">
              <a:extLst>
                <a:ext uri="{FF2B5EF4-FFF2-40B4-BE49-F238E27FC236}">
                  <a16:creationId xmlns:a16="http://schemas.microsoft.com/office/drawing/2014/main" id="{EE4A1C70-082C-C940-AB88-849488FC14A0}"/>
                </a:ext>
              </a:extLst>
            </p:cNvPr>
            <p:cNvSpPr txBox="1"/>
            <p:nvPr/>
          </p:nvSpPr>
          <p:spPr>
            <a:xfrm>
              <a:off x="9975130" y="5404494"/>
              <a:ext cx="1770224" cy="461665"/>
            </a:xfrm>
            <a:prstGeom prst="rect">
              <a:avLst/>
            </a:prstGeom>
            <a:noFill/>
          </p:spPr>
          <p:txBody>
            <a:bodyPr wrap="square" rtlCol="0">
              <a:spAutoFit/>
            </a:bodyPr>
            <a:lstStyle/>
            <a:p>
              <a:pPr algn="ctr"/>
              <a:r>
                <a:rPr lang="en-US" sz="2400" b="1" dirty="0" err="1">
                  <a:latin typeface="Calibri" panose="020F0502020204030204" pitchFamily="34" charset="0"/>
                  <a:cs typeface="Calibri" panose="020F0502020204030204" pitchFamily="34" charset="0"/>
                </a:rPr>
                <a:t>Incinerador</a:t>
              </a:r>
              <a:endParaRPr lang="en-US" sz="2400" b="1" dirty="0">
                <a:latin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31E38AFC-B92D-8D46-A379-897FD19611B0}"/>
                </a:ext>
              </a:extLst>
            </p:cNvPr>
            <p:cNvPicPr>
              <a:picLocks noChangeAspect="1"/>
            </p:cNvPicPr>
            <p:nvPr/>
          </p:nvPicPr>
          <p:blipFill>
            <a:blip r:embed="rId6"/>
            <a:stretch>
              <a:fillRect/>
            </a:stretch>
          </p:blipFill>
          <p:spPr>
            <a:xfrm>
              <a:off x="8174793" y="3952569"/>
              <a:ext cx="1401238" cy="1401238"/>
            </a:xfrm>
            <a:prstGeom prst="rect">
              <a:avLst/>
            </a:prstGeom>
          </p:spPr>
        </p:pic>
        <p:pic>
          <p:nvPicPr>
            <p:cNvPr id="12" name="Picture 11" descr="A picture containing text, headdress, helmet&#10;&#10;Description automatically generated">
              <a:extLst>
                <a:ext uri="{FF2B5EF4-FFF2-40B4-BE49-F238E27FC236}">
                  <a16:creationId xmlns:a16="http://schemas.microsoft.com/office/drawing/2014/main" id="{0C6AE767-6503-7147-A30A-D6B67260BCE2}"/>
                </a:ext>
              </a:extLst>
            </p:cNvPr>
            <p:cNvPicPr>
              <a:picLocks noChangeAspect="1"/>
            </p:cNvPicPr>
            <p:nvPr/>
          </p:nvPicPr>
          <p:blipFill>
            <a:blip r:embed="rId7"/>
            <a:stretch>
              <a:fillRect/>
            </a:stretch>
          </p:blipFill>
          <p:spPr>
            <a:xfrm>
              <a:off x="9024471" y="1380872"/>
              <a:ext cx="1788886" cy="1788886"/>
            </a:xfrm>
            <a:prstGeom prst="rect">
              <a:avLst/>
            </a:prstGeom>
          </p:spPr>
        </p:pic>
        <p:sp>
          <p:nvSpPr>
            <p:cNvPr id="28" name="TextBox 27">
              <a:extLst>
                <a:ext uri="{FF2B5EF4-FFF2-40B4-BE49-F238E27FC236}">
                  <a16:creationId xmlns:a16="http://schemas.microsoft.com/office/drawing/2014/main" id="{6EC4DD42-7C0A-8843-8D6B-762F10F0D3D0}"/>
                </a:ext>
              </a:extLst>
            </p:cNvPr>
            <p:cNvSpPr txBox="1"/>
            <p:nvPr/>
          </p:nvSpPr>
          <p:spPr>
            <a:xfrm>
              <a:off x="9099116" y="3020864"/>
              <a:ext cx="1770224" cy="461665"/>
            </a:xfrm>
            <a:prstGeom prst="rect">
              <a:avLst/>
            </a:prstGeom>
            <a:noFill/>
          </p:spPr>
          <p:txBody>
            <a:bodyPr wrap="square" rtlCol="0">
              <a:spAutoFit/>
            </a:bodyPr>
            <a:lstStyle/>
            <a:p>
              <a:pPr algn="ctr"/>
              <a:r>
                <a:rPr lang="en-US" sz="2400" b="1" dirty="0" err="1">
                  <a:latin typeface="Calibri" panose="020F0502020204030204" pitchFamily="34" charset="0"/>
                  <a:cs typeface="Calibri" panose="020F0502020204030204" pitchFamily="34" charset="0"/>
                </a:rPr>
                <a:t>Vertedero</a:t>
              </a:r>
              <a:endParaRPr lang="en-US" sz="2400" b="1"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5411614-A941-F74E-B91C-6B8192A00F8D}"/>
                </a:ext>
              </a:extLst>
            </p:cNvPr>
            <p:cNvSpPr txBox="1"/>
            <p:nvPr/>
          </p:nvSpPr>
          <p:spPr>
            <a:xfrm>
              <a:off x="316422" y="5229357"/>
              <a:ext cx="1268719" cy="307777"/>
            </a:xfrm>
            <a:prstGeom prst="rect">
              <a:avLst/>
            </a:prstGeom>
            <a:noFill/>
          </p:spPr>
          <p:txBody>
            <a:bodyPr wrap="square" rtlCol="0">
              <a:spAutoFit/>
            </a:bodyPr>
            <a:lstStyle/>
            <a:p>
              <a:pPr algn="ctr"/>
              <a:r>
                <a:rPr lang="es-ES" b="1" dirty="0"/>
                <a:t>RECICLAR</a:t>
              </a:r>
              <a:endParaRPr lang="es-MX" b="1" dirty="0"/>
            </a:p>
          </p:txBody>
        </p:sp>
        <p:sp>
          <p:nvSpPr>
            <p:cNvPr id="18" name="TextBox 17">
              <a:extLst>
                <a:ext uri="{FF2B5EF4-FFF2-40B4-BE49-F238E27FC236}">
                  <a16:creationId xmlns:a16="http://schemas.microsoft.com/office/drawing/2014/main" id="{B79B3D17-01F0-B3FB-E03A-F894BE51EF6D}"/>
                </a:ext>
              </a:extLst>
            </p:cNvPr>
            <p:cNvSpPr txBox="1"/>
            <p:nvPr/>
          </p:nvSpPr>
          <p:spPr>
            <a:xfrm>
              <a:off x="3981974" y="5223340"/>
              <a:ext cx="1268719" cy="307777"/>
            </a:xfrm>
            <a:prstGeom prst="rect">
              <a:avLst/>
            </a:prstGeom>
            <a:noFill/>
          </p:spPr>
          <p:txBody>
            <a:bodyPr wrap="square" rtlCol="0">
              <a:spAutoFit/>
            </a:bodyPr>
            <a:lstStyle/>
            <a:p>
              <a:pPr algn="ctr"/>
              <a:r>
                <a:rPr lang="es-ES" b="1" dirty="0"/>
                <a:t>REPARAR</a:t>
              </a:r>
              <a:endParaRPr lang="es-MX" b="1" dirty="0"/>
            </a:p>
          </p:txBody>
        </p:sp>
        <p:sp>
          <p:nvSpPr>
            <p:cNvPr id="19" name="TextBox 18">
              <a:extLst>
                <a:ext uri="{FF2B5EF4-FFF2-40B4-BE49-F238E27FC236}">
                  <a16:creationId xmlns:a16="http://schemas.microsoft.com/office/drawing/2014/main" id="{530FC842-88CC-0040-BDB0-20A9EF6F92A9}"/>
                </a:ext>
              </a:extLst>
            </p:cNvPr>
            <p:cNvSpPr txBox="1"/>
            <p:nvPr/>
          </p:nvSpPr>
          <p:spPr>
            <a:xfrm>
              <a:off x="182370" y="1915551"/>
              <a:ext cx="1268719" cy="307777"/>
            </a:xfrm>
            <a:prstGeom prst="rect">
              <a:avLst/>
            </a:prstGeom>
            <a:noFill/>
          </p:spPr>
          <p:txBody>
            <a:bodyPr wrap="square" rtlCol="0">
              <a:spAutoFit/>
            </a:bodyPr>
            <a:lstStyle/>
            <a:p>
              <a:pPr algn="ctr"/>
              <a:r>
                <a:rPr lang="es-ES" b="1" dirty="0"/>
                <a:t>REUSAR</a:t>
              </a:r>
              <a:endParaRPr lang="es-MX" b="1" dirty="0"/>
            </a:p>
          </p:txBody>
        </p:sp>
        <p:sp>
          <p:nvSpPr>
            <p:cNvPr id="21" name="TextBox 20">
              <a:extLst>
                <a:ext uri="{FF2B5EF4-FFF2-40B4-BE49-F238E27FC236}">
                  <a16:creationId xmlns:a16="http://schemas.microsoft.com/office/drawing/2014/main" id="{1A3DF3F7-B9E6-0B70-387A-8F4FBEF7FC1F}"/>
                </a:ext>
              </a:extLst>
            </p:cNvPr>
            <p:cNvSpPr txBox="1"/>
            <p:nvPr/>
          </p:nvSpPr>
          <p:spPr>
            <a:xfrm>
              <a:off x="4165859" y="1979604"/>
              <a:ext cx="1268719" cy="307777"/>
            </a:xfrm>
            <a:prstGeom prst="rect">
              <a:avLst/>
            </a:prstGeom>
            <a:noFill/>
          </p:spPr>
          <p:txBody>
            <a:bodyPr wrap="square" rtlCol="0">
              <a:spAutoFit/>
            </a:bodyPr>
            <a:lstStyle/>
            <a:p>
              <a:pPr algn="ctr"/>
              <a:r>
                <a:rPr lang="es-ES" b="1" dirty="0"/>
                <a:t>RELLENAR</a:t>
              </a:r>
              <a:endParaRPr lang="es-MX" b="1" dirty="0"/>
            </a:p>
          </p:txBody>
        </p:sp>
      </p:grpSp>
    </p:spTree>
    <p:extLst>
      <p:ext uri="{BB962C8B-B14F-4D97-AF65-F5344CB8AC3E}">
        <p14:creationId xmlns:p14="http://schemas.microsoft.com/office/powerpoint/2010/main" val="88662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7" descr="A picture containing text, wall&#10;&#10;Description automatically generated"/>
          <p:cNvPicPr preferRelativeResize="0"/>
          <p:nvPr/>
        </p:nvPicPr>
        <p:blipFill rotWithShape="1">
          <a:blip r:embed="rId3">
            <a:alphaModFix/>
          </a:blip>
          <a:srcRect/>
          <a:stretch/>
        </p:blipFill>
        <p:spPr>
          <a:xfrm>
            <a:off x="0" y="0"/>
            <a:ext cx="12192000" cy="6858000"/>
          </a:xfrm>
          <a:prstGeom prst="rect">
            <a:avLst/>
          </a:prstGeom>
          <a:solidFill>
            <a:srgbClr val="3AC69D"/>
          </a:solidFill>
          <a:ln>
            <a:noFill/>
          </a:ln>
        </p:spPr>
      </p:pic>
      <p:pic>
        <p:nvPicPr>
          <p:cNvPr id="233" name="Google Shape;233;p7" descr="A picture containing text, basketball, sport&#10;&#10;Description automatically generated"/>
          <p:cNvPicPr preferRelativeResize="0"/>
          <p:nvPr/>
        </p:nvPicPr>
        <p:blipFill rotWithShape="1">
          <a:blip r:embed="rId4">
            <a:alphaModFix/>
          </a:blip>
          <a:srcRect/>
          <a:stretch/>
        </p:blipFill>
        <p:spPr>
          <a:xfrm>
            <a:off x="1136463" y="-79829"/>
            <a:ext cx="9919074" cy="7017657"/>
          </a:xfrm>
          <a:prstGeom prst="rect">
            <a:avLst/>
          </a:prstGeom>
          <a:noFill/>
          <a:ln>
            <a:noFill/>
          </a:ln>
        </p:spPr>
      </p:pic>
      <p:sp>
        <p:nvSpPr>
          <p:cNvPr id="234" name="Google Shape;234;p7"/>
          <p:cNvSpPr txBox="1"/>
          <p:nvPr/>
        </p:nvSpPr>
        <p:spPr>
          <a:xfrm>
            <a:off x="1987062" y="1258419"/>
            <a:ext cx="8475786" cy="33239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000" b="1" dirty="0">
                <a:solidFill>
                  <a:schemeClr val="lt1"/>
                </a:solidFill>
                <a:latin typeface="Calibri"/>
                <a:ea typeface="Calibri"/>
                <a:cs typeface="Calibri"/>
                <a:sym typeface="Calibri"/>
              </a:rPr>
              <a:t>¿</a:t>
            </a:r>
            <a:r>
              <a:rPr lang="en-US" sz="7000" b="1" dirty="0" err="1">
                <a:solidFill>
                  <a:schemeClr val="lt1"/>
                </a:solidFill>
                <a:latin typeface="Calibri"/>
                <a:ea typeface="Calibri"/>
                <a:cs typeface="Calibri"/>
                <a:sym typeface="Calibri"/>
              </a:rPr>
              <a:t>Qué</a:t>
            </a:r>
            <a:r>
              <a:rPr lang="en-US" sz="7000" b="1" dirty="0">
                <a:solidFill>
                  <a:schemeClr val="lt1"/>
                </a:solidFill>
                <a:latin typeface="Calibri"/>
                <a:ea typeface="Calibri"/>
                <a:cs typeface="Calibri"/>
                <a:sym typeface="Calibri"/>
              </a:rPr>
              <a:t> </a:t>
            </a:r>
            <a:r>
              <a:rPr lang="en-US" sz="7000" b="1" dirty="0" err="1">
                <a:solidFill>
                  <a:schemeClr val="lt1"/>
                </a:solidFill>
                <a:latin typeface="Calibri"/>
                <a:ea typeface="Calibri"/>
                <a:cs typeface="Calibri"/>
                <a:sym typeface="Calibri"/>
              </a:rPr>
              <a:t>pasa</a:t>
            </a:r>
            <a:r>
              <a:rPr lang="en-US" sz="7000" b="1" dirty="0">
                <a:solidFill>
                  <a:schemeClr val="lt1"/>
                </a:solidFill>
                <a:latin typeface="Calibri"/>
                <a:ea typeface="Calibri"/>
                <a:cs typeface="Calibri"/>
                <a:sym typeface="Calibri"/>
              </a:rPr>
              <a:t> con la </a:t>
            </a:r>
            <a:r>
              <a:rPr lang="en-US" sz="7000" b="1" dirty="0" err="1">
                <a:solidFill>
                  <a:schemeClr val="lt1"/>
                </a:solidFill>
                <a:latin typeface="Calibri"/>
                <a:ea typeface="Calibri"/>
                <a:cs typeface="Calibri"/>
                <a:sym typeface="Calibri"/>
              </a:rPr>
              <a:t>basura</a:t>
            </a:r>
            <a:r>
              <a:rPr lang="en-US" sz="7000" b="1" dirty="0">
                <a:solidFill>
                  <a:schemeClr val="lt1"/>
                </a:solidFill>
                <a:latin typeface="Calibri"/>
                <a:ea typeface="Calibri"/>
                <a:cs typeface="Calibri"/>
                <a:sym typeface="Calibri"/>
              </a:rPr>
              <a:t> </a:t>
            </a:r>
            <a:r>
              <a:rPr lang="en-US" sz="7000" b="1" dirty="0" err="1">
                <a:solidFill>
                  <a:schemeClr val="lt1"/>
                </a:solidFill>
                <a:latin typeface="Calibri"/>
                <a:ea typeface="Calibri"/>
                <a:cs typeface="Calibri"/>
                <a:sym typeface="Calibri"/>
              </a:rPr>
              <a:t>cuando</a:t>
            </a:r>
            <a:r>
              <a:rPr lang="en-US" sz="7000" b="1" dirty="0">
                <a:solidFill>
                  <a:schemeClr val="lt1"/>
                </a:solidFill>
                <a:latin typeface="Calibri"/>
                <a:ea typeface="Calibri"/>
                <a:cs typeface="Calibri"/>
                <a:sym typeface="Calibri"/>
              </a:rPr>
              <a:t> no </a:t>
            </a:r>
            <a:r>
              <a:rPr lang="en-US" sz="7000" b="1" dirty="0" err="1">
                <a:solidFill>
                  <a:schemeClr val="lt1"/>
                </a:solidFill>
                <a:latin typeface="Calibri"/>
                <a:ea typeface="Calibri"/>
                <a:cs typeface="Calibri"/>
                <a:sym typeface="Calibri"/>
              </a:rPr>
              <a:t>reciclamos</a:t>
            </a:r>
            <a:r>
              <a:rPr lang="en-US" sz="7000" b="1" dirty="0">
                <a:solidFill>
                  <a:schemeClr val="lt1"/>
                </a:solidFill>
                <a:latin typeface="Calibri"/>
                <a:ea typeface="Calibri"/>
                <a:cs typeface="Calibri"/>
                <a:sym typeface="Calibri"/>
              </a:rPr>
              <a:t>?</a:t>
            </a:r>
            <a:endParaRPr sz="1200" dirty="0"/>
          </a:p>
        </p:txBody>
      </p:sp>
      <p:sp>
        <p:nvSpPr>
          <p:cNvPr id="2" name="Slide Number Placeholder 1">
            <a:extLst>
              <a:ext uri="{FF2B5EF4-FFF2-40B4-BE49-F238E27FC236}">
                <a16:creationId xmlns:a16="http://schemas.microsoft.com/office/drawing/2014/main" id="{018B771F-2072-FD4E-B63C-A003EDD5F7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8"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0" name="Google Shape;240;p8"/>
          <p:cNvSpPr/>
          <p:nvPr/>
        </p:nvSpPr>
        <p:spPr>
          <a:xfrm>
            <a:off x="4974184" y="2117894"/>
            <a:ext cx="6728456" cy="752726"/>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1" name="Google Shape;241;p8"/>
          <p:cNvPicPr preferRelativeResize="0"/>
          <p:nvPr/>
        </p:nvPicPr>
        <p:blipFill rotWithShape="1">
          <a:blip r:embed="rId4">
            <a:alphaModFix/>
          </a:blip>
          <a:srcRect r="22" b="-29"/>
          <a:stretch/>
        </p:blipFill>
        <p:spPr>
          <a:xfrm>
            <a:off x="1095853" y="718191"/>
            <a:ext cx="9291874" cy="923940"/>
          </a:xfrm>
          <a:prstGeom prst="rect">
            <a:avLst/>
          </a:prstGeom>
          <a:noFill/>
          <a:ln>
            <a:noFill/>
          </a:ln>
        </p:spPr>
      </p:pic>
      <p:sp>
        <p:nvSpPr>
          <p:cNvPr id="242" name="Google Shape;242;p8"/>
          <p:cNvSpPr txBox="1"/>
          <p:nvPr/>
        </p:nvSpPr>
        <p:spPr>
          <a:xfrm>
            <a:off x="548477" y="168433"/>
            <a:ext cx="1109504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262626"/>
                </a:solidFill>
                <a:latin typeface="Calibri"/>
                <a:ea typeface="Calibri"/>
                <a:cs typeface="Calibri"/>
                <a:sym typeface="Calibri"/>
              </a:rPr>
              <a:t>¿</a:t>
            </a:r>
            <a:r>
              <a:rPr lang="en-US" sz="4000" b="1" dirty="0" err="1">
                <a:solidFill>
                  <a:srgbClr val="262626"/>
                </a:solidFill>
                <a:latin typeface="Calibri"/>
                <a:ea typeface="Calibri"/>
                <a:cs typeface="Calibri"/>
                <a:sym typeface="Calibri"/>
              </a:rPr>
              <a:t>En</a:t>
            </a:r>
            <a:r>
              <a:rPr lang="en-US" sz="4000" b="1" dirty="0">
                <a:solidFill>
                  <a:srgbClr val="262626"/>
                </a:solidFill>
                <a:latin typeface="Calibri"/>
                <a:ea typeface="Calibri"/>
                <a:cs typeface="Calibri"/>
                <a:sym typeface="Calibri"/>
              </a:rPr>
              <a:t> </a:t>
            </a:r>
            <a:r>
              <a:rPr lang="en-US" sz="4000" b="1" dirty="0" err="1">
                <a:solidFill>
                  <a:srgbClr val="262626"/>
                </a:solidFill>
                <a:latin typeface="Calibri"/>
                <a:ea typeface="Calibri"/>
                <a:cs typeface="Calibri"/>
                <a:sym typeface="Calibri"/>
              </a:rPr>
              <a:t>dónde</a:t>
            </a:r>
            <a:r>
              <a:rPr lang="en-US" sz="4000" b="1" dirty="0">
                <a:solidFill>
                  <a:srgbClr val="262626"/>
                </a:solidFill>
                <a:latin typeface="Calibri"/>
                <a:ea typeface="Calibri"/>
                <a:cs typeface="Calibri"/>
                <a:sym typeface="Calibri"/>
              </a:rPr>
              <a:t> </a:t>
            </a:r>
            <a:r>
              <a:rPr lang="en-US" sz="4000" b="1" dirty="0" err="1">
                <a:solidFill>
                  <a:srgbClr val="262626"/>
                </a:solidFill>
                <a:latin typeface="Calibri"/>
                <a:ea typeface="Calibri"/>
                <a:cs typeface="Calibri"/>
                <a:sym typeface="Calibri"/>
              </a:rPr>
              <a:t>terminar</a:t>
            </a:r>
            <a:r>
              <a:rPr lang="en-US" sz="4000" b="1" dirty="0">
                <a:solidFill>
                  <a:srgbClr val="262626"/>
                </a:solidFill>
                <a:latin typeface="Calibri"/>
                <a:ea typeface="Calibri"/>
                <a:cs typeface="Calibri"/>
                <a:sym typeface="Calibri"/>
              </a:rPr>
              <a:t> la </a:t>
            </a:r>
            <a:r>
              <a:rPr lang="en-US" sz="4000" b="1" dirty="0" err="1">
                <a:solidFill>
                  <a:srgbClr val="262626"/>
                </a:solidFill>
                <a:latin typeface="Calibri"/>
                <a:ea typeface="Calibri"/>
                <a:cs typeface="Calibri"/>
                <a:sym typeface="Calibri"/>
              </a:rPr>
              <a:t>basura</a:t>
            </a:r>
            <a:r>
              <a:rPr lang="en-US" sz="4000" b="1" i="0" u="none" strike="noStrike" cap="none" dirty="0">
                <a:solidFill>
                  <a:srgbClr val="262626"/>
                </a:solidFill>
                <a:latin typeface="Calibri"/>
                <a:ea typeface="Calibri"/>
                <a:cs typeface="Calibri"/>
                <a:sym typeface="Calibri"/>
              </a:rPr>
              <a:t>?</a:t>
            </a:r>
            <a:endParaRPr dirty="0"/>
          </a:p>
        </p:txBody>
      </p:sp>
      <p:pic>
        <p:nvPicPr>
          <p:cNvPr id="243" name="Google Shape;243;p8" descr="A picture containing sky, outdoor, grass, hill&#10;&#10;Description automatically generated"/>
          <p:cNvPicPr preferRelativeResize="0"/>
          <p:nvPr/>
        </p:nvPicPr>
        <p:blipFill rotWithShape="1">
          <a:blip r:embed="rId5">
            <a:alphaModFix/>
          </a:blip>
          <a:srcRect r="21" b="-13"/>
          <a:stretch/>
        </p:blipFill>
        <p:spPr>
          <a:xfrm>
            <a:off x="411512" y="1852843"/>
            <a:ext cx="4185300" cy="3495359"/>
          </a:xfrm>
          <a:prstGeom prst="rect">
            <a:avLst/>
          </a:prstGeom>
          <a:noFill/>
          <a:ln>
            <a:noFill/>
          </a:ln>
        </p:spPr>
      </p:pic>
      <p:sp>
        <p:nvSpPr>
          <p:cNvPr id="244" name="Google Shape;244;p8"/>
          <p:cNvSpPr/>
          <p:nvPr/>
        </p:nvSpPr>
        <p:spPr>
          <a:xfrm>
            <a:off x="5030178" y="2206806"/>
            <a:ext cx="6917142"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dirty="0">
                <a:solidFill>
                  <a:schemeClr val="lt1"/>
                </a:solidFill>
                <a:latin typeface="Calibri"/>
                <a:ea typeface="Calibri"/>
                <a:cs typeface="Calibri"/>
                <a:sym typeface="Calibri"/>
              </a:rPr>
              <a:t>La </a:t>
            </a:r>
            <a:r>
              <a:rPr lang="en-US" sz="2800" b="1" dirty="0" err="1">
                <a:solidFill>
                  <a:schemeClr val="lt1"/>
                </a:solidFill>
                <a:latin typeface="Calibri"/>
                <a:ea typeface="Calibri"/>
                <a:cs typeface="Calibri"/>
                <a:sym typeface="Calibri"/>
              </a:rPr>
              <a:t>mayoría</a:t>
            </a:r>
            <a:r>
              <a:rPr lang="en-US" sz="2800" b="1" dirty="0">
                <a:solidFill>
                  <a:schemeClr val="lt1"/>
                </a:solidFill>
                <a:latin typeface="Calibri"/>
                <a:ea typeface="Calibri"/>
                <a:cs typeface="Calibri"/>
                <a:sym typeface="Calibri"/>
              </a:rPr>
              <a:t> de la </a:t>
            </a:r>
            <a:r>
              <a:rPr lang="en-US" sz="2800" b="1" dirty="0" err="1">
                <a:solidFill>
                  <a:schemeClr val="lt1"/>
                </a:solidFill>
                <a:latin typeface="Calibri"/>
                <a:ea typeface="Calibri"/>
                <a:cs typeface="Calibri"/>
                <a:sym typeface="Calibri"/>
              </a:rPr>
              <a:t>basura</a:t>
            </a:r>
            <a:r>
              <a:rPr lang="en-US" sz="2800" b="1" dirty="0">
                <a:solidFill>
                  <a:schemeClr val="lt1"/>
                </a:solidFill>
                <a:latin typeface="Calibri"/>
                <a:ea typeface="Calibri"/>
                <a:cs typeface="Calibri"/>
                <a:sym typeface="Calibri"/>
              </a:rPr>
              <a:t> </a:t>
            </a:r>
            <a:r>
              <a:rPr lang="en-US" sz="2800" b="1" dirty="0" err="1">
                <a:solidFill>
                  <a:schemeClr val="lt1"/>
                </a:solidFill>
                <a:latin typeface="Calibri"/>
                <a:ea typeface="Calibri"/>
                <a:cs typeface="Calibri"/>
                <a:sym typeface="Calibri"/>
              </a:rPr>
              <a:t>va</a:t>
            </a:r>
            <a:r>
              <a:rPr lang="en-US" sz="2800" b="1" dirty="0">
                <a:solidFill>
                  <a:schemeClr val="lt1"/>
                </a:solidFill>
                <a:latin typeface="Calibri"/>
                <a:ea typeface="Calibri"/>
                <a:cs typeface="Calibri"/>
                <a:sym typeface="Calibri"/>
              </a:rPr>
              <a:t> a </a:t>
            </a:r>
            <a:r>
              <a:rPr lang="en-US" sz="2800" b="1" dirty="0" err="1">
                <a:solidFill>
                  <a:schemeClr val="lt1"/>
                </a:solidFill>
                <a:latin typeface="Calibri"/>
                <a:ea typeface="Calibri"/>
                <a:cs typeface="Calibri"/>
                <a:sym typeface="Calibri"/>
              </a:rPr>
              <a:t>los</a:t>
            </a:r>
            <a:r>
              <a:rPr lang="en-US" sz="2800" b="1" dirty="0">
                <a:solidFill>
                  <a:schemeClr val="lt1"/>
                </a:solidFill>
                <a:latin typeface="Calibri"/>
                <a:ea typeface="Calibri"/>
                <a:cs typeface="Calibri"/>
                <a:sym typeface="Calibri"/>
              </a:rPr>
              <a:t> </a:t>
            </a:r>
            <a:r>
              <a:rPr lang="en-US" sz="2800" b="1" dirty="0" err="1">
                <a:solidFill>
                  <a:schemeClr val="lt1"/>
                </a:solidFill>
                <a:latin typeface="Calibri"/>
                <a:ea typeface="Calibri"/>
                <a:cs typeface="Calibri"/>
                <a:sym typeface="Calibri"/>
              </a:rPr>
              <a:t>vertederos</a:t>
            </a:r>
            <a:r>
              <a:rPr lang="en-US" sz="2800" b="1" dirty="0">
                <a:solidFill>
                  <a:schemeClr val="lt1"/>
                </a:solidFill>
                <a:latin typeface="Calibri"/>
                <a:ea typeface="Calibri"/>
                <a:cs typeface="Calibri"/>
                <a:sym typeface="Calibri"/>
              </a:rPr>
              <a:t>:</a:t>
            </a:r>
            <a:endParaRPr sz="2800" b="0" i="0" u="none" strike="noStrike" cap="none" dirty="0">
              <a:solidFill>
                <a:schemeClr val="lt1"/>
              </a:solidFill>
              <a:latin typeface="Calibri"/>
              <a:ea typeface="Calibri"/>
              <a:cs typeface="Calibri"/>
              <a:sym typeface="Calibri"/>
            </a:endParaRPr>
          </a:p>
        </p:txBody>
      </p:sp>
      <p:sp>
        <p:nvSpPr>
          <p:cNvPr id="245" name="Google Shape;245;p8"/>
          <p:cNvSpPr/>
          <p:nvPr/>
        </p:nvSpPr>
        <p:spPr>
          <a:xfrm>
            <a:off x="4974184" y="3118472"/>
            <a:ext cx="6917142" cy="193895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0000"/>
              </a:lnSpc>
              <a:spcBef>
                <a:spcPts val="0"/>
              </a:spcBef>
              <a:spcAft>
                <a:spcPts val="0"/>
              </a:spcAft>
              <a:buClr>
                <a:srgbClr val="3AC69D"/>
              </a:buClr>
              <a:buSzPts val="3000"/>
              <a:buFont typeface="Arial"/>
              <a:buChar char="•"/>
            </a:pPr>
            <a:r>
              <a:rPr lang="es-ES" sz="2000" b="0" i="0" u="none" strike="noStrike" cap="none" dirty="0">
                <a:solidFill>
                  <a:srgbClr val="262626"/>
                </a:solidFill>
                <a:latin typeface="Calibri"/>
                <a:ea typeface="Calibri"/>
                <a:cs typeface="Calibri"/>
                <a:sym typeface="Calibri"/>
              </a:rPr>
              <a:t>Los vertederos contienen capas de diferentes tipos de desechos, pero algunos de estos desechos no pertenecen allí y tardarán cientos de años en desaparecer.</a:t>
            </a:r>
          </a:p>
          <a:p>
            <a:pPr marL="285750" marR="0" lvl="0" indent="-285750" algn="l" rtl="0">
              <a:lnSpc>
                <a:spcPct val="120000"/>
              </a:lnSpc>
              <a:spcBef>
                <a:spcPts val="0"/>
              </a:spcBef>
              <a:spcAft>
                <a:spcPts val="0"/>
              </a:spcAft>
              <a:buClr>
                <a:srgbClr val="3AC69D"/>
              </a:buClr>
              <a:buSzPts val="3000"/>
              <a:buFont typeface="Arial"/>
              <a:buChar char="•"/>
            </a:pPr>
            <a:r>
              <a:rPr lang="es-ES" sz="2000" b="0" i="0" u="none" strike="noStrike" cap="none" dirty="0">
                <a:solidFill>
                  <a:srgbClr val="262626"/>
                </a:solidFill>
                <a:latin typeface="Calibri"/>
                <a:ea typeface="Calibri"/>
                <a:cs typeface="Calibri"/>
                <a:sym typeface="Calibri"/>
              </a:rPr>
              <a:t>Los vertederos implican riesgos como </a:t>
            </a:r>
            <a:r>
              <a:rPr lang="es-ES" sz="2000" b="1" i="0" u="none" strike="noStrike" cap="none" dirty="0">
                <a:solidFill>
                  <a:srgbClr val="262626"/>
                </a:solidFill>
                <a:latin typeface="Calibri"/>
                <a:ea typeface="Calibri"/>
                <a:cs typeface="Calibri"/>
                <a:sym typeface="Calibri"/>
              </a:rPr>
              <a:t>olor, humo, ruido, insectos y contaminación </a:t>
            </a:r>
            <a:r>
              <a:rPr lang="es-ES" sz="2000" b="0" i="0" u="none" strike="noStrike" cap="none" dirty="0">
                <a:solidFill>
                  <a:srgbClr val="262626"/>
                </a:solidFill>
                <a:latin typeface="Calibri"/>
                <a:ea typeface="Calibri"/>
                <a:cs typeface="Calibri"/>
                <a:sym typeface="Calibri"/>
              </a:rPr>
              <a:t>del suministro de agua.</a:t>
            </a:r>
            <a:endParaRPr dirty="0"/>
          </a:p>
        </p:txBody>
      </p:sp>
      <p:sp>
        <p:nvSpPr>
          <p:cNvPr id="2" name="Slide Number Placeholder 1">
            <a:extLst>
              <a:ext uri="{FF2B5EF4-FFF2-40B4-BE49-F238E27FC236}">
                <a16:creationId xmlns:a16="http://schemas.microsoft.com/office/drawing/2014/main" id="{B22F75AD-0F04-0746-9D91-464974137B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36" name="Picture 35" descr="Background pattern&#10;&#10;Description automatically generated with medium confidence">
            <a:extLst>
              <a:ext uri="{FF2B5EF4-FFF2-40B4-BE49-F238E27FC236}">
                <a16:creationId xmlns:a16="http://schemas.microsoft.com/office/drawing/2014/main" id="{6A108558-8A64-D24B-B3CB-57472F9F5540}"/>
              </a:ext>
            </a:extLst>
          </p:cNvPr>
          <p:cNvPicPr>
            <a:picLocks noChangeAspect="1"/>
          </p:cNvPicPr>
          <p:nvPr/>
        </p:nvPicPr>
        <p:blipFill>
          <a:blip r:embed="rId4"/>
          <a:stretch>
            <a:fillRect/>
          </a:stretch>
        </p:blipFill>
        <p:spPr>
          <a:xfrm>
            <a:off x="4303247" y="1895062"/>
            <a:ext cx="7678402" cy="4066094"/>
          </a:xfrm>
          <a:prstGeom prst="rect">
            <a:avLst/>
          </a:prstGeom>
        </p:spPr>
      </p:pic>
      <p:sp>
        <p:nvSpPr>
          <p:cNvPr id="31" name="TextBox 30">
            <a:extLst>
              <a:ext uri="{FF2B5EF4-FFF2-40B4-BE49-F238E27FC236}">
                <a16:creationId xmlns:a16="http://schemas.microsoft.com/office/drawing/2014/main" id="{36ABB6CF-9771-3240-92F2-FE98553AC34F}"/>
              </a:ext>
            </a:extLst>
          </p:cNvPr>
          <p:cNvSpPr txBox="1"/>
          <p:nvPr/>
        </p:nvSpPr>
        <p:spPr>
          <a:xfrm>
            <a:off x="8173903" y="2738006"/>
            <a:ext cx="4018097" cy="1815882"/>
          </a:xfrm>
          <a:prstGeom prst="rect">
            <a:avLst/>
          </a:prstGeom>
          <a:noFill/>
        </p:spPr>
        <p:txBody>
          <a:bodyPr wrap="square" rtlCol="0">
            <a:spAutoFit/>
          </a:bodyPr>
          <a:lstStyle/>
          <a:p>
            <a:pPr algn="ctr"/>
            <a:r>
              <a:rPr lang="en-US" sz="2800" b="1" dirty="0">
                <a:solidFill>
                  <a:schemeClr val="bg1"/>
                </a:solidFill>
                <a:latin typeface="Calibri" panose="020F0502020204030204" pitchFamily="34" charset="0"/>
                <a:ea typeface="SimSun" panose="02010600030101010101" pitchFamily="2" charset="-122"/>
                <a:cs typeface="Calibri" panose="020F0502020204030204" pitchFamily="34" charset="0"/>
              </a:rPr>
              <a:t>La mayor </a:t>
            </a:r>
            <a:r>
              <a:rPr lang="en-US" sz="2800" b="1" dirty="0" err="1">
                <a:solidFill>
                  <a:schemeClr val="bg1"/>
                </a:solidFill>
                <a:latin typeface="Calibri" panose="020F0502020204030204" pitchFamily="34" charset="0"/>
                <a:ea typeface="SimSun" panose="02010600030101010101" pitchFamily="2" charset="-122"/>
                <a:cs typeface="Calibri" panose="020F0502020204030204" pitchFamily="34" charset="0"/>
              </a:rPr>
              <a:t>parte</a:t>
            </a:r>
            <a:r>
              <a:rPr lang="en-US" sz="2800" b="1" dirty="0">
                <a:solidFill>
                  <a:schemeClr val="bg1"/>
                </a:solidFill>
                <a:latin typeface="Calibri" panose="020F0502020204030204" pitchFamily="34" charset="0"/>
                <a:ea typeface="SimSun" panose="02010600030101010101" pitchFamily="2" charset="-122"/>
                <a:cs typeface="Calibri" panose="020F0502020204030204" pitchFamily="34" charset="0"/>
              </a:rPr>
              <a:t> de la </a:t>
            </a:r>
            <a:r>
              <a:rPr lang="en-US" sz="2800" b="1" dirty="0" err="1">
                <a:solidFill>
                  <a:schemeClr val="bg1"/>
                </a:solidFill>
                <a:latin typeface="Calibri" panose="020F0502020204030204" pitchFamily="34" charset="0"/>
                <a:ea typeface="SimSun" panose="02010600030101010101" pitchFamily="2" charset="-122"/>
                <a:cs typeface="Calibri" panose="020F0502020204030204" pitchFamily="34" charset="0"/>
              </a:rPr>
              <a:t>basura</a:t>
            </a:r>
            <a:r>
              <a:rPr lang="en-US" sz="2800" b="1"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2800" b="1" dirty="0" err="1">
                <a:solidFill>
                  <a:schemeClr val="bg1"/>
                </a:solidFill>
                <a:latin typeface="Calibri" panose="020F0502020204030204" pitchFamily="34" charset="0"/>
                <a:ea typeface="SimSun" panose="02010600030101010101" pitchFamily="2" charset="-122"/>
                <a:cs typeface="Calibri" panose="020F0502020204030204" pitchFamily="34" charset="0"/>
              </a:rPr>
              <a:t>en</a:t>
            </a:r>
            <a:r>
              <a:rPr lang="en-US" sz="2800" b="1"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2800" b="1" dirty="0" err="1">
                <a:solidFill>
                  <a:schemeClr val="bg1"/>
                </a:solidFill>
                <a:latin typeface="Calibri" panose="020F0502020204030204" pitchFamily="34" charset="0"/>
                <a:ea typeface="SimSun" panose="02010600030101010101" pitchFamily="2" charset="-122"/>
                <a:cs typeface="Calibri" panose="020F0502020204030204" pitchFamily="34" charset="0"/>
              </a:rPr>
              <a:t>los</a:t>
            </a:r>
            <a:r>
              <a:rPr lang="en-US" sz="2800" b="1"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2800" b="1" dirty="0" err="1">
                <a:solidFill>
                  <a:schemeClr val="bg1"/>
                </a:solidFill>
                <a:latin typeface="Calibri" panose="020F0502020204030204" pitchFamily="34" charset="0"/>
                <a:ea typeface="SimSun" panose="02010600030101010101" pitchFamily="2" charset="-122"/>
                <a:cs typeface="Calibri" panose="020F0502020204030204" pitchFamily="34" charset="0"/>
              </a:rPr>
              <a:t>Océanos</a:t>
            </a:r>
            <a:r>
              <a:rPr lang="en-US" sz="2800" b="1"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2800" b="1" dirty="0" err="1">
                <a:solidFill>
                  <a:schemeClr val="bg1"/>
                </a:solidFill>
                <a:latin typeface="Calibri" panose="020F0502020204030204" pitchFamily="34" charset="0"/>
                <a:ea typeface="SimSun" panose="02010600030101010101" pitchFamily="2" charset="-122"/>
                <a:cs typeface="Calibri" panose="020F0502020204030204" pitchFamily="34" charset="0"/>
              </a:rPr>
              <a:t>proviene</a:t>
            </a:r>
            <a:r>
              <a:rPr lang="en-US" sz="2800" b="1" dirty="0">
                <a:solidFill>
                  <a:schemeClr val="bg1"/>
                </a:solidFill>
                <a:latin typeface="Calibri" panose="020F0502020204030204" pitchFamily="34" charset="0"/>
                <a:ea typeface="SimSun" panose="02010600030101010101" pitchFamily="2" charset="-122"/>
                <a:cs typeface="Calibri" panose="020F0502020204030204" pitchFamily="34" charset="0"/>
              </a:rPr>
              <a:t> de la </a:t>
            </a:r>
            <a:r>
              <a:rPr lang="en-US" sz="2800" b="1" dirty="0" err="1">
                <a:solidFill>
                  <a:schemeClr val="bg1"/>
                </a:solidFill>
                <a:latin typeface="Calibri" panose="020F0502020204030204" pitchFamily="34" charset="0"/>
                <a:ea typeface="SimSun" panose="02010600030101010101" pitchFamily="2" charset="-122"/>
                <a:cs typeface="Calibri" panose="020F0502020204030204" pitchFamily="34" charset="0"/>
              </a:rPr>
              <a:t>actividad</a:t>
            </a:r>
            <a:r>
              <a:rPr lang="en-US" sz="2800" b="1"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2800" b="1" dirty="0" err="1">
                <a:solidFill>
                  <a:schemeClr val="bg1"/>
                </a:solidFill>
                <a:latin typeface="Calibri" panose="020F0502020204030204" pitchFamily="34" charset="0"/>
                <a:ea typeface="SimSun" panose="02010600030101010101" pitchFamily="2" charset="-122"/>
                <a:cs typeface="Calibri" panose="020F0502020204030204" pitchFamily="34" charset="0"/>
              </a:rPr>
              <a:t>humana</a:t>
            </a:r>
            <a:r>
              <a:rPr lang="en-US" sz="2800" b="1"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2800" b="1" dirty="0" err="1">
                <a:solidFill>
                  <a:schemeClr val="bg1"/>
                </a:solidFill>
                <a:latin typeface="Calibri" panose="020F0502020204030204" pitchFamily="34" charset="0"/>
                <a:ea typeface="SimSun" panose="02010600030101010101" pitchFamily="2" charset="-122"/>
                <a:cs typeface="Calibri" panose="020F0502020204030204" pitchFamily="34" charset="0"/>
              </a:rPr>
              <a:t>en</a:t>
            </a:r>
            <a:r>
              <a:rPr lang="en-US" sz="2800" b="1" dirty="0">
                <a:solidFill>
                  <a:schemeClr val="bg1"/>
                </a:solidFill>
                <a:latin typeface="Calibri" panose="020F0502020204030204" pitchFamily="34" charset="0"/>
                <a:ea typeface="SimSun" panose="02010600030101010101" pitchFamily="2" charset="-122"/>
                <a:cs typeface="Calibri" panose="020F0502020204030204" pitchFamily="34" charset="0"/>
              </a:rPr>
              <a:t> la tierra.</a:t>
            </a:r>
          </a:p>
        </p:txBody>
      </p:sp>
      <p:pic>
        <p:nvPicPr>
          <p:cNvPr id="38" name="Picture 37" descr="A silhouette of a city&#10;&#10;Description automatically generated with low confidence">
            <a:extLst>
              <a:ext uri="{FF2B5EF4-FFF2-40B4-BE49-F238E27FC236}">
                <a16:creationId xmlns:a16="http://schemas.microsoft.com/office/drawing/2014/main" id="{1F60AF62-99EA-DE4E-9EFA-AF4CF043A94A}"/>
              </a:ext>
            </a:extLst>
          </p:cNvPr>
          <p:cNvPicPr>
            <a:picLocks noChangeAspect="1"/>
          </p:cNvPicPr>
          <p:nvPr/>
        </p:nvPicPr>
        <p:blipFill rotWithShape="1">
          <a:blip r:embed="rId5"/>
          <a:srcRect r="27" b="98"/>
          <a:stretch/>
        </p:blipFill>
        <p:spPr>
          <a:xfrm>
            <a:off x="150967" y="1325107"/>
            <a:ext cx="3923343" cy="2291188"/>
          </a:xfrm>
          <a:prstGeom prst="rect">
            <a:avLst/>
          </a:prstGeom>
        </p:spPr>
      </p:pic>
      <p:sp>
        <p:nvSpPr>
          <p:cNvPr id="39" name="Bent-Up Arrow 38">
            <a:extLst>
              <a:ext uri="{FF2B5EF4-FFF2-40B4-BE49-F238E27FC236}">
                <a16:creationId xmlns:a16="http://schemas.microsoft.com/office/drawing/2014/main" id="{9655DF98-E703-5342-A91E-155AE514B943}"/>
              </a:ext>
            </a:extLst>
          </p:cNvPr>
          <p:cNvSpPr/>
          <p:nvPr/>
        </p:nvSpPr>
        <p:spPr>
          <a:xfrm rot="5400000">
            <a:off x="3173955" y="3063623"/>
            <a:ext cx="506704" cy="1612054"/>
          </a:xfrm>
          <a:prstGeom prst="bentUpArrow">
            <a:avLst>
              <a:gd name="adj1" fmla="val 25000"/>
              <a:gd name="adj2" fmla="val 23640"/>
              <a:gd name="adj3" fmla="val 25000"/>
            </a:avLst>
          </a:prstGeom>
          <a:solidFill>
            <a:srgbClr val="29C7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 name="Slide Number Placeholder 1">
            <a:extLst>
              <a:ext uri="{FF2B5EF4-FFF2-40B4-BE49-F238E27FC236}">
                <a16:creationId xmlns:a16="http://schemas.microsoft.com/office/drawing/2014/main" id="{4E69ACB9-BB9E-7B48-AA91-778C547C68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16" name="Right Arrow 15">
            <a:extLst>
              <a:ext uri="{FF2B5EF4-FFF2-40B4-BE49-F238E27FC236}">
                <a16:creationId xmlns:a16="http://schemas.microsoft.com/office/drawing/2014/main" id="{521B7036-2D31-F527-7CBE-E57726B445E6}"/>
              </a:ext>
            </a:extLst>
          </p:cNvPr>
          <p:cNvSpPr/>
          <p:nvPr/>
        </p:nvSpPr>
        <p:spPr>
          <a:xfrm rot="3373779">
            <a:off x="5007757" y="3647439"/>
            <a:ext cx="637784" cy="401558"/>
          </a:xfrm>
          <a:prstGeom prst="rightArrow">
            <a:avLst/>
          </a:prstGeom>
          <a:solidFill>
            <a:srgbClr val="29C7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43F8F358-70A2-A8E9-DD6B-35E868D01060}"/>
              </a:ext>
            </a:extLst>
          </p:cNvPr>
          <p:cNvSpPr/>
          <p:nvPr/>
        </p:nvSpPr>
        <p:spPr>
          <a:xfrm rot="21255288">
            <a:off x="6810249" y="4421677"/>
            <a:ext cx="692869" cy="393399"/>
          </a:xfrm>
          <a:prstGeom prst="rightArrow">
            <a:avLst/>
          </a:prstGeom>
          <a:solidFill>
            <a:srgbClr val="29C7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a:extLst>
              <a:ext uri="{FF2B5EF4-FFF2-40B4-BE49-F238E27FC236}">
                <a16:creationId xmlns:a16="http://schemas.microsoft.com/office/drawing/2014/main" id="{8433578E-32AE-018F-BD97-FADEB429B29B}"/>
              </a:ext>
            </a:extLst>
          </p:cNvPr>
          <p:cNvSpPr/>
          <p:nvPr/>
        </p:nvSpPr>
        <p:spPr>
          <a:xfrm rot="20006906">
            <a:off x="6371625" y="3730253"/>
            <a:ext cx="607639" cy="414350"/>
          </a:xfrm>
          <a:prstGeom prst="rightArrow">
            <a:avLst/>
          </a:prstGeom>
          <a:solidFill>
            <a:srgbClr val="29C7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DE90206C-1563-0994-89BD-BAF9828506D2}"/>
              </a:ext>
            </a:extLst>
          </p:cNvPr>
          <p:cNvSpPr/>
          <p:nvPr/>
        </p:nvSpPr>
        <p:spPr>
          <a:xfrm>
            <a:off x="4418313" y="4136946"/>
            <a:ext cx="688326" cy="391384"/>
          </a:xfrm>
          <a:prstGeom prst="rightArrow">
            <a:avLst/>
          </a:prstGeom>
          <a:solidFill>
            <a:srgbClr val="29C7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F355F62-5957-174A-D18C-7CFA6BC1EE93}"/>
              </a:ext>
            </a:extLst>
          </p:cNvPr>
          <p:cNvGrpSpPr/>
          <p:nvPr/>
        </p:nvGrpSpPr>
        <p:grpSpPr>
          <a:xfrm>
            <a:off x="548477" y="168433"/>
            <a:ext cx="11095045" cy="1473698"/>
            <a:chOff x="548477" y="168433"/>
            <a:chExt cx="11095045" cy="1473698"/>
          </a:xfrm>
        </p:grpSpPr>
        <p:pic>
          <p:nvPicPr>
            <p:cNvPr id="15" name="Google Shape;251;p9">
              <a:extLst>
                <a:ext uri="{FF2B5EF4-FFF2-40B4-BE49-F238E27FC236}">
                  <a16:creationId xmlns:a16="http://schemas.microsoft.com/office/drawing/2014/main" id="{95EF0517-6A83-A328-16E7-329F228FC960}"/>
                </a:ext>
              </a:extLst>
            </p:cNvPr>
            <p:cNvPicPr preferRelativeResize="0"/>
            <p:nvPr/>
          </p:nvPicPr>
          <p:blipFill rotWithShape="1">
            <a:blip r:embed="rId6">
              <a:alphaModFix/>
            </a:blip>
            <a:srcRect r="22" b="-29"/>
            <a:stretch/>
          </p:blipFill>
          <p:spPr>
            <a:xfrm>
              <a:off x="1255510" y="718191"/>
              <a:ext cx="9291874" cy="923940"/>
            </a:xfrm>
            <a:prstGeom prst="rect">
              <a:avLst/>
            </a:prstGeom>
            <a:noFill/>
            <a:ln>
              <a:noFill/>
            </a:ln>
          </p:spPr>
        </p:pic>
        <p:sp>
          <p:nvSpPr>
            <p:cNvPr id="17" name="Google Shape;252;p9">
              <a:extLst>
                <a:ext uri="{FF2B5EF4-FFF2-40B4-BE49-F238E27FC236}">
                  <a16:creationId xmlns:a16="http://schemas.microsoft.com/office/drawing/2014/main" id="{2DB1893B-9EF6-13A0-3B68-7E78DB1118AB}"/>
                </a:ext>
              </a:extLst>
            </p:cNvPr>
            <p:cNvSpPr txBox="1"/>
            <p:nvPr/>
          </p:nvSpPr>
          <p:spPr>
            <a:xfrm>
              <a:off x="548477" y="168433"/>
              <a:ext cx="1109504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262626"/>
                  </a:solidFill>
                  <a:latin typeface="Calibri"/>
                  <a:ea typeface="Calibri"/>
                  <a:cs typeface="Calibri"/>
                  <a:sym typeface="Calibri"/>
                </a:rPr>
                <a:t>¿</a:t>
              </a:r>
              <a:r>
                <a:rPr lang="en-US" sz="4000" b="1" dirty="0" err="1">
                  <a:solidFill>
                    <a:srgbClr val="262626"/>
                  </a:solidFill>
                  <a:latin typeface="Calibri"/>
                  <a:ea typeface="Calibri"/>
                  <a:cs typeface="Calibri"/>
                  <a:sym typeface="Calibri"/>
                </a:rPr>
                <a:t>En</a:t>
              </a:r>
              <a:r>
                <a:rPr lang="en-US" sz="4000" b="1" dirty="0">
                  <a:solidFill>
                    <a:srgbClr val="262626"/>
                  </a:solidFill>
                  <a:latin typeface="Calibri"/>
                  <a:ea typeface="Calibri"/>
                  <a:cs typeface="Calibri"/>
                  <a:sym typeface="Calibri"/>
                </a:rPr>
                <a:t> </a:t>
              </a:r>
              <a:r>
                <a:rPr lang="en-US" sz="4000" b="1" dirty="0" err="1">
                  <a:solidFill>
                    <a:srgbClr val="262626"/>
                  </a:solidFill>
                  <a:latin typeface="Calibri"/>
                  <a:ea typeface="Calibri"/>
                  <a:cs typeface="Calibri"/>
                  <a:sym typeface="Calibri"/>
                </a:rPr>
                <a:t>dónde</a:t>
              </a:r>
              <a:r>
                <a:rPr lang="en-US" sz="4000" b="1" dirty="0">
                  <a:solidFill>
                    <a:srgbClr val="262626"/>
                  </a:solidFill>
                  <a:latin typeface="Calibri"/>
                  <a:ea typeface="Calibri"/>
                  <a:cs typeface="Calibri"/>
                  <a:sym typeface="Calibri"/>
                </a:rPr>
                <a:t> termina la </a:t>
              </a:r>
              <a:r>
                <a:rPr lang="en-US" sz="4000" b="1" dirty="0" err="1">
                  <a:solidFill>
                    <a:srgbClr val="262626"/>
                  </a:solidFill>
                  <a:latin typeface="Calibri"/>
                  <a:ea typeface="Calibri"/>
                  <a:cs typeface="Calibri"/>
                  <a:sym typeface="Calibri"/>
                </a:rPr>
                <a:t>basura</a:t>
              </a:r>
              <a:r>
                <a:rPr lang="en-US" sz="4000" b="1" i="0" u="none" strike="noStrike" cap="none" dirty="0">
                  <a:solidFill>
                    <a:srgbClr val="262626"/>
                  </a:solidFill>
                  <a:latin typeface="Calibri"/>
                  <a:ea typeface="Calibri"/>
                  <a:cs typeface="Calibri"/>
                  <a:sym typeface="Calibri"/>
                </a:rPr>
                <a:t>?</a:t>
              </a:r>
              <a:endParaRPr dirty="0"/>
            </a:p>
          </p:txBody>
        </p:sp>
      </p:grpSp>
    </p:spTree>
    <p:extLst>
      <p:ext uri="{BB962C8B-B14F-4D97-AF65-F5344CB8AC3E}">
        <p14:creationId xmlns:p14="http://schemas.microsoft.com/office/powerpoint/2010/main" val="276191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a:solidFill>
            <a:srgbClr val="29C7F7"/>
          </a:solidFill>
        </p:spPr>
      </p:pic>
      <p:sp>
        <p:nvSpPr>
          <p:cNvPr id="11" name="Rounded Rectangle 10">
            <a:extLst>
              <a:ext uri="{FF2B5EF4-FFF2-40B4-BE49-F238E27FC236}">
                <a16:creationId xmlns:a16="http://schemas.microsoft.com/office/drawing/2014/main" id="{46F49E69-DF65-1F41-99CE-ADEFF4D0B4DE}"/>
              </a:ext>
            </a:extLst>
          </p:cNvPr>
          <p:cNvSpPr/>
          <p:nvPr/>
        </p:nvSpPr>
        <p:spPr>
          <a:xfrm>
            <a:off x="267036" y="387751"/>
            <a:ext cx="5051997" cy="101358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 name="TextBox 5">
            <a:extLst>
              <a:ext uri="{FF2B5EF4-FFF2-40B4-BE49-F238E27FC236}">
                <a16:creationId xmlns:a16="http://schemas.microsoft.com/office/drawing/2014/main" id="{3761F021-734D-6843-96C8-D75D6EF74CB6}"/>
              </a:ext>
            </a:extLst>
          </p:cNvPr>
          <p:cNvSpPr txBox="1"/>
          <p:nvPr/>
        </p:nvSpPr>
        <p:spPr>
          <a:xfrm>
            <a:off x="0" y="503621"/>
            <a:ext cx="5586071"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1. </a:t>
            </a:r>
            <a:r>
              <a:rPr lang="es-ES" sz="2400" b="1" dirty="0">
                <a:solidFill>
                  <a:schemeClr val="bg1"/>
                </a:solidFill>
                <a:latin typeface="Calibri" panose="020F0502020204030204" pitchFamily="34" charset="0"/>
                <a:ea typeface="SimSun" panose="02010600030101010101" pitchFamily="2" charset="-122"/>
                <a:cs typeface="Calibri" panose="020F0502020204030204" pitchFamily="34" charset="0"/>
              </a:rPr>
              <a:t>La gente deja basura en el suelo.</a:t>
            </a:r>
          </a:p>
          <a:p>
            <a:pPr algn="ctr"/>
            <a:r>
              <a:rPr lang="es-ES" sz="2400" b="1" dirty="0">
                <a:solidFill>
                  <a:schemeClr val="bg1"/>
                </a:solidFill>
                <a:latin typeface="Calibri" panose="020F0502020204030204" pitchFamily="34" charset="0"/>
                <a:ea typeface="SimSun" panose="02010600030101010101" pitchFamily="2" charset="-122"/>
                <a:cs typeface="Calibri" panose="020F0502020204030204" pitchFamily="34" charset="0"/>
              </a:rPr>
              <a:t>o esta se cae del basurero.</a:t>
            </a:r>
            <a:endPar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pic>
        <p:nvPicPr>
          <p:cNvPr id="13" name="Picture 12">
            <a:extLst>
              <a:ext uri="{FF2B5EF4-FFF2-40B4-BE49-F238E27FC236}">
                <a16:creationId xmlns:a16="http://schemas.microsoft.com/office/drawing/2014/main" id="{3011A56C-70CE-0045-910C-0606CC6F1A0D}"/>
              </a:ext>
            </a:extLst>
          </p:cNvPr>
          <p:cNvPicPr>
            <a:picLocks noChangeAspect="1"/>
          </p:cNvPicPr>
          <p:nvPr/>
        </p:nvPicPr>
        <p:blipFill>
          <a:blip r:embed="rId4"/>
          <a:stretch>
            <a:fillRect/>
          </a:stretch>
        </p:blipFill>
        <p:spPr>
          <a:xfrm>
            <a:off x="378000" y="1783730"/>
            <a:ext cx="4935808" cy="3290539"/>
          </a:xfrm>
          <a:prstGeom prst="rect">
            <a:avLst/>
          </a:prstGeom>
        </p:spPr>
      </p:pic>
      <p:sp>
        <p:nvSpPr>
          <p:cNvPr id="15" name="Right Arrow 14">
            <a:extLst>
              <a:ext uri="{FF2B5EF4-FFF2-40B4-BE49-F238E27FC236}">
                <a16:creationId xmlns:a16="http://schemas.microsoft.com/office/drawing/2014/main" id="{159FD9C3-6B7F-3844-BB98-4413B2ED6FA7}"/>
              </a:ext>
            </a:extLst>
          </p:cNvPr>
          <p:cNvSpPr/>
          <p:nvPr/>
        </p:nvSpPr>
        <p:spPr>
          <a:xfrm>
            <a:off x="5586071" y="2842298"/>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35778802-0FDB-A844-8DFC-327F172F6EE6}"/>
              </a:ext>
            </a:extLst>
          </p:cNvPr>
          <p:cNvSpPr/>
          <p:nvPr/>
        </p:nvSpPr>
        <p:spPr>
          <a:xfrm>
            <a:off x="6467303" y="384032"/>
            <a:ext cx="5460838" cy="101358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933C0B05-76DC-2948-B92C-0F3861689D57}"/>
              </a:ext>
            </a:extLst>
          </p:cNvPr>
          <p:cNvSpPr txBox="1"/>
          <p:nvPr/>
        </p:nvSpPr>
        <p:spPr>
          <a:xfrm>
            <a:off x="6551243" y="475324"/>
            <a:ext cx="5586071"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2. </a:t>
            </a:r>
            <a:r>
              <a:rPr lang="es-ES" sz="2400" b="1" dirty="0">
                <a:solidFill>
                  <a:schemeClr val="bg1"/>
                </a:solidFill>
                <a:latin typeface="Calibri" panose="020F0502020204030204" pitchFamily="34" charset="0"/>
                <a:ea typeface="SimSun" panose="02010600030101010101" pitchFamily="2" charset="-122"/>
                <a:cs typeface="Calibri" panose="020F0502020204030204" pitchFamily="34" charset="0"/>
              </a:rPr>
              <a:t> Cuando llueve, los desechos fluyen hacia los desagües pluviales.</a:t>
            </a:r>
            <a:endPar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pic>
        <p:nvPicPr>
          <p:cNvPr id="20" name="Picture 19">
            <a:extLst>
              <a:ext uri="{FF2B5EF4-FFF2-40B4-BE49-F238E27FC236}">
                <a16:creationId xmlns:a16="http://schemas.microsoft.com/office/drawing/2014/main" id="{691C7150-B20F-5542-98E9-B306C97DD6D0}"/>
              </a:ext>
            </a:extLst>
          </p:cNvPr>
          <p:cNvPicPr>
            <a:picLocks noChangeAspect="1"/>
          </p:cNvPicPr>
          <p:nvPr/>
        </p:nvPicPr>
        <p:blipFill>
          <a:blip r:embed="rId5"/>
          <a:stretch>
            <a:fillRect/>
          </a:stretch>
        </p:blipFill>
        <p:spPr>
          <a:xfrm>
            <a:off x="6876143" y="1781645"/>
            <a:ext cx="4936272" cy="3290539"/>
          </a:xfrm>
          <a:prstGeom prst="rect">
            <a:avLst/>
          </a:prstGeom>
        </p:spPr>
      </p:pic>
      <p:sp>
        <p:nvSpPr>
          <p:cNvPr id="2" name="Slide Number Placeholder 1">
            <a:extLst>
              <a:ext uri="{FF2B5EF4-FFF2-40B4-BE49-F238E27FC236}">
                <a16:creationId xmlns:a16="http://schemas.microsoft.com/office/drawing/2014/main" id="{F83EB780-EDF9-FA0F-7D90-22CE77EBB08A}"/>
              </a:ext>
            </a:extLst>
          </p:cNvPr>
          <p:cNvSpPr>
            <a:spLocks noGrp="1"/>
          </p:cNvSpPr>
          <p:nvPr>
            <p:ph type="sldNum" sz="quarter" idx="12"/>
          </p:nvPr>
        </p:nvSpPr>
        <p:spPr/>
        <p:txBody>
          <a:bodyPr/>
          <a:lstStyle/>
          <a:p>
            <a:fld id="{A49FEDE7-8061-9B4D-88A1-7EA83A94C31B}" type="slidenum">
              <a:rPr lang="en-TH" smtClean="0"/>
              <a:t>14</a:t>
            </a:fld>
            <a:endParaRPr lang="en-TH"/>
          </a:p>
        </p:txBody>
      </p:sp>
    </p:spTree>
    <p:extLst>
      <p:ext uri="{BB962C8B-B14F-4D97-AF65-F5344CB8AC3E}">
        <p14:creationId xmlns:p14="http://schemas.microsoft.com/office/powerpoint/2010/main" val="3788460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a:solidFill>
            <a:srgbClr val="29C7F7"/>
          </a:solidFill>
        </p:spPr>
      </p:pic>
      <p:sp>
        <p:nvSpPr>
          <p:cNvPr id="11" name="Rounded Rectangle 10">
            <a:extLst>
              <a:ext uri="{FF2B5EF4-FFF2-40B4-BE49-F238E27FC236}">
                <a16:creationId xmlns:a16="http://schemas.microsoft.com/office/drawing/2014/main" id="{46F49E69-DF65-1F41-99CE-ADEFF4D0B4DE}"/>
              </a:ext>
            </a:extLst>
          </p:cNvPr>
          <p:cNvSpPr/>
          <p:nvPr/>
        </p:nvSpPr>
        <p:spPr>
          <a:xfrm>
            <a:off x="267036" y="387751"/>
            <a:ext cx="5051997" cy="101358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 name="TextBox 5">
            <a:extLst>
              <a:ext uri="{FF2B5EF4-FFF2-40B4-BE49-F238E27FC236}">
                <a16:creationId xmlns:a16="http://schemas.microsoft.com/office/drawing/2014/main" id="{3761F021-734D-6843-96C8-D75D6EF74CB6}"/>
              </a:ext>
            </a:extLst>
          </p:cNvPr>
          <p:cNvSpPr txBox="1"/>
          <p:nvPr/>
        </p:nvSpPr>
        <p:spPr>
          <a:xfrm>
            <a:off x="511517" y="475324"/>
            <a:ext cx="5586071" cy="830997"/>
          </a:xfrm>
          <a:prstGeom prst="rect">
            <a:avLst/>
          </a:prstGeom>
          <a:noFill/>
        </p:spPr>
        <p:txBody>
          <a:bodyPr wrap="square" rtlCol="0">
            <a:spAutoFit/>
          </a:bodyPr>
          <a:lstStyle/>
          <a:p>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3. </a:t>
            </a:r>
            <a:r>
              <a:rPr lang="es-ES" sz="2400" b="1" dirty="0">
                <a:solidFill>
                  <a:schemeClr val="bg1"/>
                </a:solidFill>
                <a:latin typeface="Calibri" panose="020F0502020204030204" pitchFamily="34" charset="0"/>
                <a:ea typeface="SimSun" panose="02010600030101010101" pitchFamily="2" charset="-122"/>
                <a:cs typeface="Calibri" panose="020F0502020204030204" pitchFamily="34" charset="0"/>
              </a:rPr>
              <a:t>El desagüe pluvial desemboca en</a:t>
            </a:r>
          </a:p>
          <a:p>
            <a:r>
              <a:rPr lang="es-ES" sz="2400" b="1" dirty="0">
                <a:solidFill>
                  <a:schemeClr val="bg1"/>
                </a:solidFill>
                <a:latin typeface="Calibri" panose="020F0502020204030204" pitchFamily="34" charset="0"/>
                <a:ea typeface="SimSun" panose="02010600030101010101" pitchFamily="2" charset="-122"/>
                <a:cs typeface="Calibri" panose="020F0502020204030204" pitchFamily="34" charset="0"/>
              </a:rPr>
              <a:t>vías de agua locales.</a:t>
            </a:r>
            <a:endPar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sp>
        <p:nvSpPr>
          <p:cNvPr id="15" name="Right Arrow 14">
            <a:extLst>
              <a:ext uri="{FF2B5EF4-FFF2-40B4-BE49-F238E27FC236}">
                <a16:creationId xmlns:a16="http://schemas.microsoft.com/office/drawing/2014/main" id="{159FD9C3-6B7F-3844-BB98-4413B2ED6FA7}"/>
              </a:ext>
            </a:extLst>
          </p:cNvPr>
          <p:cNvSpPr/>
          <p:nvPr/>
        </p:nvSpPr>
        <p:spPr>
          <a:xfrm>
            <a:off x="5586071" y="2842298"/>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35778802-0FDB-A844-8DFC-327F172F6EE6}"/>
              </a:ext>
            </a:extLst>
          </p:cNvPr>
          <p:cNvSpPr/>
          <p:nvPr/>
        </p:nvSpPr>
        <p:spPr>
          <a:xfrm>
            <a:off x="6876143" y="384032"/>
            <a:ext cx="5051997" cy="101358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933C0B05-76DC-2948-B92C-0F3861689D57}"/>
              </a:ext>
            </a:extLst>
          </p:cNvPr>
          <p:cNvSpPr txBox="1"/>
          <p:nvPr/>
        </p:nvSpPr>
        <p:spPr>
          <a:xfrm>
            <a:off x="7249377" y="499902"/>
            <a:ext cx="5586071" cy="830997"/>
          </a:xfrm>
          <a:prstGeom prst="rect">
            <a:avLst/>
          </a:prstGeom>
          <a:noFill/>
        </p:spPr>
        <p:txBody>
          <a:bodyPr wrap="square" rtlCol="0">
            <a:spAutoFit/>
          </a:bodyPr>
          <a:lstStyle/>
          <a:p>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4. A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su</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vez</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 las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vías</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 de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agua</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 locales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desembocan</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en</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los</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ríos</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a:t>
            </a:r>
          </a:p>
        </p:txBody>
      </p:sp>
      <p:pic>
        <p:nvPicPr>
          <p:cNvPr id="3" name="Picture 2" descr="A picture containing outdoor, nature, rock&#10;&#10;Description automatically generated">
            <a:extLst>
              <a:ext uri="{FF2B5EF4-FFF2-40B4-BE49-F238E27FC236}">
                <a16:creationId xmlns:a16="http://schemas.microsoft.com/office/drawing/2014/main" id="{C739436A-64C8-124F-B4B4-FA37D7DF5DDC}"/>
              </a:ext>
            </a:extLst>
          </p:cNvPr>
          <p:cNvPicPr>
            <a:picLocks noChangeAspect="1"/>
          </p:cNvPicPr>
          <p:nvPr/>
        </p:nvPicPr>
        <p:blipFill>
          <a:blip r:embed="rId4"/>
          <a:stretch>
            <a:fillRect/>
          </a:stretch>
        </p:blipFill>
        <p:spPr>
          <a:xfrm>
            <a:off x="351792" y="1810746"/>
            <a:ext cx="4882487" cy="3345458"/>
          </a:xfrm>
          <a:prstGeom prst="rect">
            <a:avLst/>
          </a:prstGeom>
        </p:spPr>
      </p:pic>
      <p:pic>
        <p:nvPicPr>
          <p:cNvPr id="5" name="Picture 4">
            <a:extLst>
              <a:ext uri="{FF2B5EF4-FFF2-40B4-BE49-F238E27FC236}">
                <a16:creationId xmlns:a16="http://schemas.microsoft.com/office/drawing/2014/main" id="{BA8AB7C0-07C6-DF43-B264-0EA0A0FAA522}"/>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Lst>
          </a:blip>
          <a:stretch>
            <a:fillRect/>
          </a:stretch>
        </p:blipFill>
        <p:spPr>
          <a:xfrm>
            <a:off x="7118125" y="1697623"/>
            <a:ext cx="4611175" cy="3458581"/>
          </a:xfrm>
          <a:prstGeom prst="rect">
            <a:avLst/>
          </a:prstGeom>
        </p:spPr>
      </p:pic>
      <p:sp>
        <p:nvSpPr>
          <p:cNvPr id="2" name="Slide Number Placeholder 1">
            <a:extLst>
              <a:ext uri="{FF2B5EF4-FFF2-40B4-BE49-F238E27FC236}">
                <a16:creationId xmlns:a16="http://schemas.microsoft.com/office/drawing/2014/main" id="{0AFA77B9-979E-AEDB-0E7C-3C1BFD65EEDA}"/>
              </a:ext>
            </a:extLst>
          </p:cNvPr>
          <p:cNvSpPr>
            <a:spLocks noGrp="1"/>
          </p:cNvSpPr>
          <p:nvPr>
            <p:ph type="sldNum" sz="quarter" idx="12"/>
          </p:nvPr>
        </p:nvSpPr>
        <p:spPr/>
        <p:txBody>
          <a:bodyPr/>
          <a:lstStyle/>
          <a:p>
            <a:fld id="{A49FEDE7-8061-9B4D-88A1-7EA83A94C31B}" type="slidenum">
              <a:rPr lang="en-TH" smtClean="0"/>
              <a:t>15</a:t>
            </a:fld>
            <a:endParaRPr lang="en-TH"/>
          </a:p>
        </p:txBody>
      </p:sp>
    </p:spTree>
    <p:extLst>
      <p:ext uri="{BB962C8B-B14F-4D97-AF65-F5344CB8AC3E}">
        <p14:creationId xmlns:p14="http://schemas.microsoft.com/office/powerpoint/2010/main" val="2068610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a:solidFill>
            <a:srgbClr val="29C7F7"/>
          </a:solidFill>
        </p:spPr>
      </p:pic>
      <p:sp>
        <p:nvSpPr>
          <p:cNvPr id="11" name="Rounded Rectangle 10">
            <a:extLst>
              <a:ext uri="{FF2B5EF4-FFF2-40B4-BE49-F238E27FC236}">
                <a16:creationId xmlns:a16="http://schemas.microsoft.com/office/drawing/2014/main" id="{46F49E69-DF65-1F41-99CE-ADEFF4D0B4DE}"/>
              </a:ext>
            </a:extLst>
          </p:cNvPr>
          <p:cNvSpPr/>
          <p:nvPr/>
        </p:nvSpPr>
        <p:spPr>
          <a:xfrm>
            <a:off x="267036" y="387751"/>
            <a:ext cx="5051997" cy="101358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Right Arrow 14">
            <a:extLst>
              <a:ext uri="{FF2B5EF4-FFF2-40B4-BE49-F238E27FC236}">
                <a16:creationId xmlns:a16="http://schemas.microsoft.com/office/drawing/2014/main" id="{159FD9C3-6B7F-3844-BB98-4413B2ED6FA7}"/>
              </a:ext>
            </a:extLst>
          </p:cNvPr>
          <p:cNvSpPr/>
          <p:nvPr/>
        </p:nvSpPr>
        <p:spPr>
          <a:xfrm>
            <a:off x="5449216" y="2844384"/>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35778802-0FDB-A844-8DFC-327F172F6EE6}"/>
              </a:ext>
            </a:extLst>
          </p:cNvPr>
          <p:cNvSpPr/>
          <p:nvPr/>
        </p:nvSpPr>
        <p:spPr>
          <a:xfrm>
            <a:off x="6745077" y="384032"/>
            <a:ext cx="5322209" cy="101358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4" name="Picture 3" descr="An aerial view of a beach&#10;&#10;Description automatically generated with low confidence">
            <a:extLst>
              <a:ext uri="{FF2B5EF4-FFF2-40B4-BE49-F238E27FC236}">
                <a16:creationId xmlns:a16="http://schemas.microsoft.com/office/drawing/2014/main" id="{AEC64384-5960-2A4D-ACEA-0C2FF2DD33F9}"/>
              </a:ext>
            </a:extLst>
          </p:cNvPr>
          <p:cNvPicPr>
            <a:picLocks noChangeAspect="1"/>
          </p:cNvPicPr>
          <p:nvPr/>
        </p:nvPicPr>
        <p:blipFill>
          <a:blip r:embed="rId4"/>
          <a:stretch>
            <a:fillRect/>
          </a:stretch>
        </p:blipFill>
        <p:spPr>
          <a:xfrm>
            <a:off x="267036" y="1700142"/>
            <a:ext cx="5000099" cy="3308586"/>
          </a:xfrm>
          <a:prstGeom prst="rect">
            <a:avLst/>
          </a:prstGeom>
        </p:spPr>
      </p:pic>
      <p:pic>
        <p:nvPicPr>
          <p:cNvPr id="3" name="Picture 2" descr="Map&#10;&#10;Description automatically generated">
            <a:extLst>
              <a:ext uri="{FF2B5EF4-FFF2-40B4-BE49-F238E27FC236}">
                <a16:creationId xmlns:a16="http://schemas.microsoft.com/office/drawing/2014/main" id="{1AD8EBDD-B5DE-4642-9CB0-43C065F4D5DF}"/>
              </a:ext>
            </a:extLst>
          </p:cNvPr>
          <p:cNvPicPr>
            <a:picLocks noChangeAspect="1"/>
          </p:cNvPicPr>
          <p:nvPr/>
        </p:nvPicPr>
        <p:blipFill>
          <a:blip r:embed="rId5"/>
          <a:stretch>
            <a:fillRect/>
          </a:stretch>
        </p:blipFill>
        <p:spPr>
          <a:xfrm>
            <a:off x="6745077" y="1700142"/>
            <a:ext cx="5197065" cy="3302000"/>
          </a:xfrm>
          <a:prstGeom prst="rect">
            <a:avLst/>
          </a:prstGeom>
        </p:spPr>
      </p:pic>
      <p:sp>
        <p:nvSpPr>
          <p:cNvPr id="2" name="Slide Number Placeholder 1">
            <a:extLst>
              <a:ext uri="{FF2B5EF4-FFF2-40B4-BE49-F238E27FC236}">
                <a16:creationId xmlns:a16="http://schemas.microsoft.com/office/drawing/2014/main" id="{CE8CB1C7-DDD7-115A-01C1-96A8CF8875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
        <p:nvSpPr>
          <p:cNvPr id="12" name="TextBox 11">
            <a:extLst>
              <a:ext uri="{FF2B5EF4-FFF2-40B4-BE49-F238E27FC236}">
                <a16:creationId xmlns:a16="http://schemas.microsoft.com/office/drawing/2014/main" id="{2F5FC5C4-4F6E-8F36-91E6-5DEA9308D4A8}"/>
              </a:ext>
            </a:extLst>
          </p:cNvPr>
          <p:cNvSpPr txBox="1"/>
          <p:nvPr/>
        </p:nvSpPr>
        <p:spPr>
          <a:xfrm>
            <a:off x="0" y="684567"/>
            <a:ext cx="5586071" cy="46166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5. Los Ríos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desembocan</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en</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el</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océano</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a:t>
            </a:r>
          </a:p>
        </p:txBody>
      </p:sp>
      <p:sp>
        <p:nvSpPr>
          <p:cNvPr id="13" name="TextBox 12">
            <a:extLst>
              <a:ext uri="{FF2B5EF4-FFF2-40B4-BE49-F238E27FC236}">
                <a16:creationId xmlns:a16="http://schemas.microsoft.com/office/drawing/2014/main" id="{C2C5A599-7548-C800-3519-488EF7A6DEC9}"/>
              </a:ext>
            </a:extLst>
          </p:cNvPr>
          <p:cNvSpPr txBox="1"/>
          <p:nvPr/>
        </p:nvSpPr>
        <p:spPr>
          <a:xfrm>
            <a:off x="6605932" y="290658"/>
            <a:ext cx="5609618" cy="1200329"/>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6. Las Corrientes del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océano</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envían</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 la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basura</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 a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otras</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partes</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 del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mundo</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 y se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crean</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islas</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 de </a:t>
            </a:r>
            <a:r>
              <a:rPr lang="en-US" sz="2400" b="1" dirty="0" err="1">
                <a:solidFill>
                  <a:schemeClr val="bg1"/>
                </a:solidFill>
                <a:latin typeface="Calibri" panose="020F0502020204030204" pitchFamily="34" charset="0"/>
                <a:ea typeface="SimSun" panose="02010600030101010101" pitchFamily="2" charset="-122"/>
                <a:cs typeface="Calibri" panose="020F0502020204030204" pitchFamily="34" charset="0"/>
              </a:rPr>
              <a:t>basura</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a:t>
            </a:r>
          </a:p>
        </p:txBody>
      </p:sp>
    </p:spTree>
    <p:extLst>
      <p:ext uri="{BB962C8B-B14F-4D97-AF65-F5344CB8AC3E}">
        <p14:creationId xmlns:p14="http://schemas.microsoft.com/office/powerpoint/2010/main" val="2616028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1" descr="A picture containing text, people&#10;&#10;Description automatically generated"/>
          <p:cNvPicPr preferRelativeResize="0"/>
          <p:nvPr/>
        </p:nvPicPr>
        <p:blipFill rotWithShape="1">
          <a:blip r:embed="rId3">
            <a:alphaModFix/>
          </a:blip>
          <a:srcRect/>
          <a:stretch/>
        </p:blipFill>
        <p:spPr>
          <a:xfrm>
            <a:off x="68541" y="0"/>
            <a:ext cx="12192000" cy="6858000"/>
          </a:xfrm>
          <a:prstGeom prst="rect">
            <a:avLst/>
          </a:prstGeom>
          <a:noFill/>
          <a:ln>
            <a:noFill/>
          </a:ln>
        </p:spPr>
      </p:pic>
      <p:sp>
        <p:nvSpPr>
          <p:cNvPr id="219" name="Google Shape;219;p11"/>
          <p:cNvSpPr/>
          <p:nvPr/>
        </p:nvSpPr>
        <p:spPr>
          <a:xfrm>
            <a:off x="1327355" y="376727"/>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20" name="Google Shape;220;p11"/>
          <p:cNvSpPr/>
          <p:nvPr/>
        </p:nvSpPr>
        <p:spPr>
          <a:xfrm>
            <a:off x="1327355" y="268571"/>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21" name="Google Shape;221;p11"/>
          <p:cNvSpPr txBox="1"/>
          <p:nvPr/>
        </p:nvSpPr>
        <p:spPr>
          <a:xfrm>
            <a:off x="1416759" y="293855"/>
            <a:ext cx="949556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chemeClr val="lt1"/>
                </a:solidFill>
                <a:latin typeface="Calibri"/>
                <a:ea typeface="Calibri"/>
                <a:cs typeface="Calibri"/>
                <a:sym typeface="Calibri"/>
              </a:rPr>
              <a:t>Actividad</a:t>
            </a:r>
            <a:r>
              <a:rPr lang="en-US" sz="3600" b="1" dirty="0">
                <a:solidFill>
                  <a:schemeClr val="lt1"/>
                </a:solidFill>
                <a:latin typeface="Calibri"/>
                <a:ea typeface="Calibri"/>
                <a:cs typeface="Calibri"/>
                <a:sym typeface="Calibri"/>
              </a:rPr>
              <a:t> de </a:t>
            </a:r>
            <a:r>
              <a:rPr lang="en-US" sz="3600" b="1" dirty="0" err="1">
                <a:solidFill>
                  <a:schemeClr val="lt1"/>
                </a:solidFill>
                <a:latin typeface="Calibri"/>
                <a:ea typeface="Calibri"/>
                <a:cs typeface="Calibri"/>
                <a:sym typeface="Calibri"/>
              </a:rPr>
              <a:t>Clase</a:t>
            </a:r>
            <a:r>
              <a:rPr lang="en-US" sz="3600" b="1" dirty="0">
                <a:solidFill>
                  <a:schemeClr val="lt1"/>
                </a:solidFill>
                <a:latin typeface="Calibri"/>
                <a:ea typeface="Calibri"/>
                <a:cs typeface="Calibri"/>
                <a:sym typeface="Calibri"/>
              </a:rPr>
              <a:t>: </a:t>
            </a:r>
            <a:r>
              <a:rPr lang="en-US" sz="3600" b="1" dirty="0" err="1">
                <a:solidFill>
                  <a:schemeClr val="lt1"/>
                </a:solidFill>
                <a:latin typeface="Calibri"/>
                <a:ea typeface="Calibri"/>
                <a:cs typeface="Calibri"/>
                <a:sym typeface="Calibri"/>
              </a:rPr>
              <a:t>Mapa</a:t>
            </a:r>
            <a:r>
              <a:rPr lang="en-US" sz="3600" b="1" dirty="0">
                <a:solidFill>
                  <a:schemeClr val="lt1"/>
                </a:solidFill>
                <a:latin typeface="Calibri"/>
                <a:ea typeface="Calibri"/>
                <a:cs typeface="Calibri"/>
                <a:sym typeface="Calibri"/>
              </a:rPr>
              <a:t> del </a:t>
            </a:r>
            <a:r>
              <a:rPr lang="en-US" sz="3600" b="1" dirty="0" err="1">
                <a:solidFill>
                  <a:schemeClr val="lt1"/>
                </a:solidFill>
                <a:latin typeface="Calibri"/>
                <a:ea typeface="Calibri"/>
                <a:cs typeface="Calibri"/>
                <a:sym typeface="Calibri"/>
              </a:rPr>
              <a:t>Ciclo</a:t>
            </a:r>
            <a:r>
              <a:rPr lang="en-US" sz="3600" b="1" dirty="0">
                <a:solidFill>
                  <a:schemeClr val="lt1"/>
                </a:solidFill>
                <a:latin typeface="Calibri"/>
                <a:ea typeface="Calibri"/>
                <a:cs typeface="Calibri"/>
                <a:sym typeface="Calibri"/>
              </a:rPr>
              <a:t> de Vida</a:t>
            </a:r>
            <a:endParaRPr dirty="0"/>
          </a:p>
        </p:txBody>
      </p:sp>
      <p:sp>
        <p:nvSpPr>
          <p:cNvPr id="2" name="Slide Number Placeholder 1">
            <a:extLst>
              <a:ext uri="{FF2B5EF4-FFF2-40B4-BE49-F238E27FC236}">
                <a16:creationId xmlns:a16="http://schemas.microsoft.com/office/drawing/2014/main" id="{A794AAC9-7F60-846A-21C6-439BBBFE6F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grpSp>
        <p:nvGrpSpPr>
          <p:cNvPr id="4" name="Group 3">
            <a:extLst>
              <a:ext uri="{FF2B5EF4-FFF2-40B4-BE49-F238E27FC236}">
                <a16:creationId xmlns:a16="http://schemas.microsoft.com/office/drawing/2014/main" id="{27F6F86B-DF84-ACE1-3114-76B5F90B1158}"/>
              </a:ext>
            </a:extLst>
          </p:cNvPr>
          <p:cNvGrpSpPr/>
          <p:nvPr/>
        </p:nvGrpSpPr>
        <p:grpSpPr>
          <a:xfrm>
            <a:off x="318457" y="1252676"/>
            <a:ext cx="11583700" cy="4125309"/>
            <a:chOff x="318457" y="1252676"/>
            <a:chExt cx="11583700" cy="4125309"/>
          </a:xfrm>
        </p:grpSpPr>
        <p:sp>
          <p:nvSpPr>
            <p:cNvPr id="222" name="Google Shape;222;p11"/>
            <p:cNvSpPr/>
            <p:nvPr/>
          </p:nvSpPr>
          <p:spPr>
            <a:xfrm>
              <a:off x="714214" y="1307171"/>
              <a:ext cx="1815153" cy="5354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1" i="0" u="none" strike="noStrike" cap="none" dirty="0">
                  <a:solidFill>
                    <a:srgbClr val="262626"/>
                  </a:solidFill>
                  <a:latin typeface="Calibri"/>
                  <a:ea typeface="Calibri"/>
                  <a:cs typeface="Calibri"/>
                  <a:sym typeface="Calibri"/>
                </a:rPr>
                <a:t>Grupo:</a:t>
              </a:r>
              <a:endParaRPr sz="2400" b="1" i="0" u="none" strike="noStrike" cap="none" dirty="0">
                <a:solidFill>
                  <a:srgbClr val="262626"/>
                </a:solidFill>
                <a:latin typeface="Calibri"/>
                <a:ea typeface="Calibri"/>
                <a:cs typeface="Calibri"/>
                <a:sym typeface="Calibri"/>
              </a:endParaRPr>
            </a:p>
          </p:txBody>
        </p:sp>
        <p:cxnSp>
          <p:nvCxnSpPr>
            <p:cNvPr id="223" name="Google Shape;223;p11"/>
            <p:cNvCxnSpPr/>
            <p:nvPr/>
          </p:nvCxnSpPr>
          <p:spPr>
            <a:xfrm>
              <a:off x="1806314" y="1678900"/>
              <a:ext cx="2263515" cy="0"/>
            </a:xfrm>
            <a:prstGeom prst="straightConnector1">
              <a:avLst/>
            </a:prstGeom>
            <a:noFill/>
            <a:ln w="19050" cap="flat" cmpd="sng">
              <a:solidFill>
                <a:srgbClr val="262626"/>
              </a:solidFill>
              <a:prstDash val="solid"/>
              <a:miter lim="800000"/>
              <a:headEnd type="none" w="sm" len="sm"/>
              <a:tailEnd type="none" w="sm" len="sm"/>
            </a:ln>
          </p:spPr>
        </p:cxnSp>
        <p:sp>
          <p:nvSpPr>
            <p:cNvPr id="224" name="Google Shape;224;p11"/>
            <p:cNvSpPr/>
            <p:nvPr/>
          </p:nvSpPr>
          <p:spPr>
            <a:xfrm>
              <a:off x="7717836" y="1252676"/>
              <a:ext cx="1815153" cy="5354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1" i="0" u="none" strike="noStrike" cap="none" dirty="0" err="1">
                  <a:solidFill>
                    <a:srgbClr val="262626"/>
                  </a:solidFill>
                  <a:latin typeface="Calibri"/>
                  <a:ea typeface="Calibri"/>
                  <a:cs typeface="Calibri"/>
                  <a:sym typeface="Calibri"/>
                </a:rPr>
                <a:t>Producto</a:t>
              </a:r>
              <a:r>
                <a:rPr lang="en-US" sz="2400" b="1" i="0" u="none" strike="noStrike" cap="none" dirty="0">
                  <a:solidFill>
                    <a:srgbClr val="262626"/>
                  </a:solidFill>
                  <a:latin typeface="Calibri"/>
                  <a:ea typeface="Calibri"/>
                  <a:cs typeface="Calibri"/>
                  <a:sym typeface="Calibri"/>
                </a:rPr>
                <a:t>:</a:t>
              </a:r>
              <a:endParaRPr sz="2400" b="1" i="0" u="none" strike="noStrike" cap="none" dirty="0">
                <a:solidFill>
                  <a:srgbClr val="262626"/>
                </a:solidFill>
                <a:latin typeface="Calibri"/>
                <a:ea typeface="Calibri"/>
                <a:cs typeface="Calibri"/>
                <a:sym typeface="Calibri"/>
              </a:endParaRPr>
            </a:p>
          </p:txBody>
        </p:sp>
        <p:cxnSp>
          <p:nvCxnSpPr>
            <p:cNvPr id="225" name="Google Shape;225;p11"/>
            <p:cNvCxnSpPr/>
            <p:nvPr/>
          </p:nvCxnSpPr>
          <p:spPr>
            <a:xfrm>
              <a:off x="9107122" y="1678900"/>
              <a:ext cx="2263515" cy="0"/>
            </a:xfrm>
            <a:prstGeom prst="straightConnector1">
              <a:avLst/>
            </a:prstGeom>
            <a:noFill/>
            <a:ln w="19050" cap="flat" cmpd="sng">
              <a:solidFill>
                <a:srgbClr val="262626"/>
              </a:solidFill>
              <a:prstDash val="solid"/>
              <a:miter lim="800000"/>
              <a:headEnd type="none" w="sm" len="sm"/>
              <a:tailEnd type="none" w="sm" len="sm"/>
            </a:ln>
          </p:spPr>
        </p:cxnSp>
        <p:cxnSp>
          <p:nvCxnSpPr>
            <p:cNvPr id="227" name="Google Shape;227;p11"/>
            <p:cNvCxnSpPr/>
            <p:nvPr/>
          </p:nvCxnSpPr>
          <p:spPr>
            <a:xfrm>
              <a:off x="2990827" y="2773182"/>
              <a:ext cx="0" cy="1924842"/>
            </a:xfrm>
            <a:prstGeom prst="straightConnector1">
              <a:avLst/>
            </a:prstGeom>
            <a:noFill/>
            <a:ln w="19050" cap="flat" cmpd="sng">
              <a:solidFill>
                <a:srgbClr val="262626"/>
              </a:solidFill>
              <a:prstDash val="solid"/>
              <a:miter lim="800000"/>
              <a:headEnd type="none" w="sm" len="sm"/>
              <a:tailEnd type="none" w="sm" len="sm"/>
            </a:ln>
          </p:spPr>
        </p:cxnSp>
        <p:sp>
          <p:nvSpPr>
            <p:cNvPr id="228" name="Google Shape;228;p11"/>
            <p:cNvSpPr/>
            <p:nvPr/>
          </p:nvSpPr>
          <p:spPr>
            <a:xfrm>
              <a:off x="3177601" y="4842494"/>
              <a:ext cx="6355388"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sng" strike="noStrike" cap="none" dirty="0" err="1">
                  <a:solidFill>
                    <a:srgbClr val="262626"/>
                  </a:solidFill>
                  <a:latin typeface="Calibri"/>
                  <a:ea typeface="Calibri"/>
                  <a:cs typeface="Calibri"/>
                  <a:sym typeface="Calibri"/>
                </a:rPr>
                <a:t>Oportunidades</a:t>
              </a:r>
              <a:r>
                <a:rPr lang="en-US" sz="2400" b="1" i="0" u="sng" strike="noStrike" cap="none" dirty="0">
                  <a:solidFill>
                    <a:srgbClr val="262626"/>
                  </a:solidFill>
                  <a:latin typeface="Calibri"/>
                  <a:ea typeface="Calibri"/>
                  <a:cs typeface="Calibri"/>
                  <a:sym typeface="Calibri"/>
                </a:rPr>
                <a:t> para </a:t>
              </a:r>
              <a:r>
                <a:rPr lang="en-US" sz="2400" b="1" i="0" u="sng" strike="noStrike" cap="none" dirty="0" err="1">
                  <a:solidFill>
                    <a:srgbClr val="262626"/>
                  </a:solidFill>
                  <a:latin typeface="Calibri"/>
                  <a:ea typeface="Calibri"/>
                  <a:cs typeface="Calibri"/>
                  <a:sym typeface="Calibri"/>
                </a:rPr>
                <a:t>Generar</a:t>
              </a:r>
              <a:r>
                <a:rPr lang="en-US" sz="2400" b="1" i="0" u="sng" strike="noStrike" cap="none" dirty="0">
                  <a:solidFill>
                    <a:srgbClr val="262626"/>
                  </a:solidFill>
                  <a:latin typeface="Calibri"/>
                  <a:ea typeface="Calibri"/>
                  <a:cs typeface="Calibri"/>
                  <a:sym typeface="Calibri"/>
                </a:rPr>
                <a:t> </a:t>
              </a:r>
              <a:r>
                <a:rPr lang="en-US" sz="2400" b="1" i="0" u="sng" strike="noStrike" cap="none" dirty="0" err="1">
                  <a:solidFill>
                    <a:srgbClr val="262626"/>
                  </a:solidFill>
                  <a:latin typeface="Calibri"/>
                  <a:ea typeface="Calibri"/>
                  <a:cs typeface="Calibri"/>
                  <a:sym typeface="Calibri"/>
                </a:rPr>
                <a:t>Circularidad</a:t>
              </a:r>
              <a:endParaRPr sz="2400" b="1" i="0" u="sng" strike="noStrike" cap="none" dirty="0">
                <a:solidFill>
                  <a:srgbClr val="262626"/>
                </a:solidFill>
                <a:latin typeface="Calibri"/>
                <a:ea typeface="Calibri"/>
                <a:cs typeface="Calibri"/>
                <a:sym typeface="Calibri"/>
              </a:endParaRPr>
            </a:p>
          </p:txBody>
        </p:sp>
        <p:cxnSp>
          <p:nvCxnSpPr>
            <p:cNvPr id="229" name="Google Shape;229;p11"/>
            <p:cNvCxnSpPr/>
            <p:nvPr/>
          </p:nvCxnSpPr>
          <p:spPr>
            <a:xfrm>
              <a:off x="4979233" y="2773182"/>
              <a:ext cx="0" cy="1924842"/>
            </a:xfrm>
            <a:prstGeom prst="straightConnector1">
              <a:avLst/>
            </a:prstGeom>
            <a:noFill/>
            <a:ln w="19050" cap="flat" cmpd="sng">
              <a:solidFill>
                <a:srgbClr val="262626"/>
              </a:solidFill>
              <a:prstDash val="solid"/>
              <a:miter lim="800000"/>
              <a:headEnd type="none" w="sm" len="sm"/>
              <a:tailEnd type="none" w="sm" len="sm"/>
            </a:ln>
          </p:spPr>
        </p:cxnSp>
        <p:cxnSp>
          <p:nvCxnSpPr>
            <p:cNvPr id="230" name="Google Shape;230;p11"/>
            <p:cNvCxnSpPr/>
            <p:nvPr/>
          </p:nvCxnSpPr>
          <p:spPr>
            <a:xfrm>
              <a:off x="7080355" y="2773182"/>
              <a:ext cx="0" cy="1924842"/>
            </a:xfrm>
            <a:prstGeom prst="straightConnector1">
              <a:avLst/>
            </a:prstGeom>
            <a:noFill/>
            <a:ln w="19050" cap="flat" cmpd="sng">
              <a:solidFill>
                <a:srgbClr val="262626"/>
              </a:solidFill>
              <a:prstDash val="solid"/>
              <a:miter lim="800000"/>
              <a:headEnd type="none" w="sm" len="sm"/>
              <a:tailEnd type="none" w="sm" len="sm"/>
            </a:ln>
          </p:spPr>
        </p:cxnSp>
        <p:cxnSp>
          <p:nvCxnSpPr>
            <p:cNvPr id="231" name="Google Shape;231;p11"/>
            <p:cNvCxnSpPr/>
            <p:nvPr/>
          </p:nvCxnSpPr>
          <p:spPr>
            <a:xfrm>
              <a:off x="9136506" y="2773182"/>
              <a:ext cx="0" cy="1924842"/>
            </a:xfrm>
            <a:prstGeom prst="straightConnector1">
              <a:avLst/>
            </a:prstGeom>
            <a:noFill/>
            <a:ln w="19050" cap="flat" cmpd="sng">
              <a:solidFill>
                <a:srgbClr val="262626"/>
              </a:solidFill>
              <a:prstDash val="solid"/>
              <a:miter lim="800000"/>
              <a:headEnd type="none" w="sm" len="sm"/>
              <a:tailEnd type="none" w="sm" len="sm"/>
            </a:ln>
          </p:spPr>
        </p:cxnSp>
        <p:grpSp>
          <p:nvGrpSpPr>
            <p:cNvPr id="3" name="Group 2">
              <a:extLst>
                <a:ext uri="{FF2B5EF4-FFF2-40B4-BE49-F238E27FC236}">
                  <a16:creationId xmlns:a16="http://schemas.microsoft.com/office/drawing/2014/main" id="{DA09363B-3584-5FBB-4F68-AA170BD24766}"/>
                </a:ext>
              </a:extLst>
            </p:cNvPr>
            <p:cNvGrpSpPr/>
            <p:nvPr/>
          </p:nvGrpSpPr>
          <p:grpSpPr>
            <a:xfrm>
              <a:off x="318457" y="1855919"/>
              <a:ext cx="11583700" cy="1181106"/>
              <a:chOff x="318457" y="1855919"/>
              <a:chExt cx="11583700" cy="1181106"/>
            </a:xfrm>
          </p:grpSpPr>
          <p:pic>
            <p:nvPicPr>
              <p:cNvPr id="226" name="Google Shape;226;p11"/>
              <p:cNvPicPr preferRelativeResize="0"/>
              <p:nvPr/>
            </p:nvPicPr>
            <p:blipFill rotWithShape="1">
              <a:blip r:embed="rId4">
                <a:alphaModFix/>
              </a:blip>
              <a:srcRect b="53"/>
              <a:stretch/>
            </p:blipFill>
            <p:spPr>
              <a:xfrm>
                <a:off x="318457" y="1855919"/>
                <a:ext cx="11583700" cy="1181106"/>
              </a:xfrm>
              <a:prstGeom prst="rect">
                <a:avLst/>
              </a:prstGeom>
              <a:noFill/>
              <a:ln>
                <a:noFill/>
              </a:ln>
            </p:spPr>
          </p:pic>
          <p:sp>
            <p:nvSpPr>
              <p:cNvPr id="17" name="TextBox 16">
                <a:extLst>
                  <a:ext uri="{FF2B5EF4-FFF2-40B4-BE49-F238E27FC236}">
                    <a16:creationId xmlns:a16="http://schemas.microsoft.com/office/drawing/2014/main" id="{EFD77B5F-B29F-50AF-2980-1B90F78FFE77}"/>
                  </a:ext>
                </a:extLst>
              </p:cNvPr>
              <p:cNvSpPr txBox="1"/>
              <p:nvPr/>
            </p:nvSpPr>
            <p:spPr>
              <a:xfrm>
                <a:off x="1132072" y="2290021"/>
                <a:ext cx="1721567" cy="369332"/>
              </a:xfrm>
              <a:prstGeom prst="rect">
                <a:avLst/>
              </a:prstGeom>
              <a:solidFill>
                <a:srgbClr val="FFC000"/>
              </a:solidFill>
            </p:spPr>
            <p:txBody>
              <a:bodyPr wrap="square" rtlCol="0">
                <a:spAutoFit/>
              </a:bodyPr>
              <a:lstStyle/>
              <a:p>
                <a:pPr algn="ctr"/>
                <a:r>
                  <a:rPr lang="es-ES" sz="1800" b="1" dirty="0">
                    <a:solidFill>
                      <a:schemeClr val="bg1"/>
                    </a:solidFill>
                  </a:rPr>
                  <a:t>1. Extracción</a:t>
                </a:r>
                <a:endParaRPr lang="es-MX" sz="1800" b="1" dirty="0">
                  <a:solidFill>
                    <a:schemeClr val="bg1"/>
                  </a:solidFill>
                </a:endParaRPr>
              </a:p>
            </p:txBody>
          </p:sp>
          <p:sp>
            <p:nvSpPr>
              <p:cNvPr id="18" name="TextBox 17">
                <a:extLst>
                  <a:ext uri="{FF2B5EF4-FFF2-40B4-BE49-F238E27FC236}">
                    <a16:creationId xmlns:a16="http://schemas.microsoft.com/office/drawing/2014/main" id="{AD801670-B06D-6634-7E36-8DA4DD1E24E0}"/>
                  </a:ext>
                </a:extLst>
              </p:cNvPr>
              <p:cNvSpPr txBox="1"/>
              <p:nvPr/>
            </p:nvSpPr>
            <p:spPr>
              <a:xfrm>
                <a:off x="3058392" y="2269234"/>
                <a:ext cx="1953783" cy="369332"/>
              </a:xfrm>
              <a:prstGeom prst="rect">
                <a:avLst/>
              </a:prstGeom>
              <a:solidFill>
                <a:srgbClr val="33CCFF"/>
              </a:solidFill>
            </p:spPr>
            <p:txBody>
              <a:bodyPr wrap="square" rtlCol="0">
                <a:spAutoFit/>
              </a:bodyPr>
              <a:lstStyle/>
              <a:p>
                <a:pPr algn="ctr"/>
                <a:r>
                  <a:rPr lang="es-ES" sz="1800" b="1" dirty="0">
                    <a:solidFill>
                      <a:schemeClr val="bg1"/>
                    </a:solidFill>
                  </a:rPr>
                  <a:t>2. Producción</a:t>
                </a:r>
                <a:endParaRPr lang="es-MX" sz="1800" b="1" dirty="0">
                  <a:solidFill>
                    <a:schemeClr val="bg1"/>
                  </a:solidFill>
                </a:endParaRPr>
              </a:p>
            </p:txBody>
          </p:sp>
          <p:sp>
            <p:nvSpPr>
              <p:cNvPr id="19" name="TextBox 18">
                <a:extLst>
                  <a:ext uri="{FF2B5EF4-FFF2-40B4-BE49-F238E27FC236}">
                    <a16:creationId xmlns:a16="http://schemas.microsoft.com/office/drawing/2014/main" id="{9AC72776-F9CE-08B5-5731-52D6875FF6BC}"/>
                  </a:ext>
                </a:extLst>
              </p:cNvPr>
              <p:cNvSpPr txBox="1"/>
              <p:nvPr/>
            </p:nvSpPr>
            <p:spPr>
              <a:xfrm>
                <a:off x="5133415" y="2290022"/>
                <a:ext cx="1953783" cy="369332"/>
              </a:xfrm>
              <a:prstGeom prst="rect">
                <a:avLst/>
              </a:prstGeom>
              <a:solidFill>
                <a:srgbClr val="00CC99"/>
              </a:solidFill>
            </p:spPr>
            <p:txBody>
              <a:bodyPr wrap="square" rtlCol="0">
                <a:spAutoFit/>
              </a:bodyPr>
              <a:lstStyle/>
              <a:p>
                <a:pPr algn="ctr"/>
                <a:r>
                  <a:rPr lang="es-ES" sz="1800" b="1" dirty="0">
                    <a:solidFill>
                      <a:schemeClr val="bg1"/>
                    </a:solidFill>
                  </a:rPr>
                  <a:t>3. Distribución</a:t>
                </a:r>
                <a:endParaRPr lang="es-MX" sz="1800" b="1" dirty="0">
                  <a:solidFill>
                    <a:schemeClr val="bg1"/>
                  </a:solidFill>
                </a:endParaRPr>
              </a:p>
            </p:txBody>
          </p:sp>
          <p:sp>
            <p:nvSpPr>
              <p:cNvPr id="20" name="TextBox 19">
                <a:extLst>
                  <a:ext uri="{FF2B5EF4-FFF2-40B4-BE49-F238E27FC236}">
                    <a16:creationId xmlns:a16="http://schemas.microsoft.com/office/drawing/2014/main" id="{C3D18D7D-FD87-D33B-C46B-489C45D09919}"/>
                  </a:ext>
                </a:extLst>
              </p:cNvPr>
              <p:cNvSpPr txBox="1"/>
              <p:nvPr/>
            </p:nvSpPr>
            <p:spPr>
              <a:xfrm>
                <a:off x="7523175" y="2263443"/>
                <a:ext cx="1271689" cy="369332"/>
              </a:xfrm>
              <a:prstGeom prst="rect">
                <a:avLst/>
              </a:prstGeom>
              <a:solidFill>
                <a:srgbClr val="0F8B7F"/>
              </a:solidFill>
            </p:spPr>
            <p:txBody>
              <a:bodyPr wrap="square" rtlCol="0">
                <a:spAutoFit/>
              </a:bodyPr>
              <a:lstStyle/>
              <a:p>
                <a:pPr algn="ctr"/>
                <a:r>
                  <a:rPr lang="es-ES" sz="1800" b="1" dirty="0">
                    <a:solidFill>
                      <a:schemeClr val="bg1"/>
                    </a:solidFill>
                  </a:rPr>
                  <a:t>4. Uso</a:t>
                </a:r>
                <a:endParaRPr lang="es-MX" sz="1800" b="1" dirty="0">
                  <a:solidFill>
                    <a:schemeClr val="bg1"/>
                  </a:solidFill>
                </a:endParaRPr>
              </a:p>
            </p:txBody>
          </p:sp>
          <p:sp>
            <p:nvSpPr>
              <p:cNvPr id="21" name="TextBox 20">
                <a:extLst>
                  <a:ext uri="{FF2B5EF4-FFF2-40B4-BE49-F238E27FC236}">
                    <a16:creationId xmlns:a16="http://schemas.microsoft.com/office/drawing/2014/main" id="{56B150FB-1E44-2C99-C668-4C7EE22BA620}"/>
                  </a:ext>
                </a:extLst>
              </p:cNvPr>
              <p:cNvSpPr txBox="1"/>
              <p:nvPr/>
            </p:nvSpPr>
            <p:spPr>
              <a:xfrm>
                <a:off x="9386423" y="2296675"/>
                <a:ext cx="1806233" cy="369332"/>
              </a:xfrm>
              <a:prstGeom prst="rect">
                <a:avLst/>
              </a:prstGeom>
              <a:solidFill>
                <a:schemeClr val="tx1">
                  <a:lumMod val="75000"/>
                  <a:lumOff val="25000"/>
                </a:schemeClr>
              </a:solidFill>
            </p:spPr>
            <p:txBody>
              <a:bodyPr wrap="square" rtlCol="0">
                <a:spAutoFit/>
              </a:bodyPr>
              <a:lstStyle/>
              <a:p>
                <a:pPr algn="ctr"/>
                <a:r>
                  <a:rPr lang="es-ES" sz="1800" b="1" dirty="0">
                    <a:solidFill>
                      <a:schemeClr val="bg1"/>
                    </a:solidFill>
                  </a:rPr>
                  <a:t>5. Disposición</a:t>
                </a:r>
                <a:endParaRPr lang="es-MX" sz="1800" b="1" dirty="0">
                  <a:solidFill>
                    <a:schemeClr val="bg1"/>
                  </a:solidFill>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2"/>
          <p:cNvPicPr preferRelativeResize="0"/>
          <p:nvPr/>
        </p:nvPicPr>
        <p:blipFill rotWithShape="1">
          <a:blip r:embed="rId3">
            <a:alphaModFix/>
          </a:blip>
          <a:srcRect/>
          <a:stretch/>
        </p:blipFill>
        <p:spPr>
          <a:xfrm>
            <a:off x="8961" y="2912"/>
            <a:ext cx="12192000" cy="6858000"/>
          </a:xfrm>
          <a:prstGeom prst="rect">
            <a:avLst/>
          </a:prstGeom>
          <a:noFill/>
          <a:ln>
            <a:noFill/>
          </a:ln>
        </p:spPr>
      </p:pic>
      <p:sp>
        <p:nvSpPr>
          <p:cNvPr id="253" name="Google Shape;253;p12"/>
          <p:cNvSpPr/>
          <p:nvPr/>
        </p:nvSpPr>
        <p:spPr>
          <a:xfrm>
            <a:off x="-506422" y="6231680"/>
            <a:ext cx="8583622" cy="830956"/>
          </a:xfrm>
          <a:prstGeom prst="rect">
            <a:avLst/>
          </a:prstGeom>
          <a:noFill/>
          <a:ln>
            <a:noFill/>
          </a:ln>
        </p:spPr>
        <p:txBody>
          <a:bodyPr spcFirstLastPara="1" wrap="square" lIns="91425" tIns="45700" rIns="91425" bIns="45700" anchor="t" anchorCtr="0">
            <a:spAutoFit/>
          </a:bodyPr>
          <a:lstStyle/>
          <a:p>
            <a:pPr algn="ctr">
              <a:lnSpc>
                <a:spcPct val="120000"/>
              </a:lnSpc>
            </a:pPr>
            <a:r>
              <a:rPr lang="en-US" sz="2000" b="1" i="0" u="none" strike="noStrike" cap="none" dirty="0">
                <a:solidFill>
                  <a:srgbClr val="4ABE98"/>
                </a:solidFill>
                <a:latin typeface="Calibri"/>
                <a:ea typeface="Calibri"/>
                <a:cs typeface="Calibri"/>
                <a:sym typeface="Calibri"/>
              </a:rPr>
              <a:t>#2 </a:t>
            </a:r>
            <a:r>
              <a:rPr lang="es-ES" sz="1800" dirty="0">
                <a:latin typeface="Calibri" panose="020F0502020204030204" pitchFamily="34" charset="0"/>
                <a:cs typeface="Calibri" panose="020F0502020204030204" pitchFamily="34" charset="0"/>
              </a:rPr>
              <a:t>Use la botella vieja para rellenarla de champú o jabón</a:t>
            </a:r>
            <a:r>
              <a:rPr lang="en-US" dirty="0"/>
              <a:t>.</a:t>
            </a:r>
          </a:p>
          <a:p>
            <a:pPr marL="0" marR="0" lvl="0" indent="0" algn="ctr" rtl="0">
              <a:lnSpc>
                <a:spcPct val="120000"/>
              </a:lnSpc>
              <a:spcBef>
                <a:spcPts val="0"/>
              </a:spcBef>
              <a:spcAft>
                <a:spcPts val="0"/>
              </a:spcAft>
              <a:buNone/>
            </a:pPr>
            <a:endParaRPr sz="2000" b="1" i="0" u="none" strike="noStrike" cap="none" dirty="0">
              <a:solidFill>
                <a:srgbClr val="ECC11B"/>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236E755D-BBBB-AA10-528B-E3520B0E66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grpSp>
        <p:nvGrpSpPr>
          <p:cNvPr id="6" name="Group 5">
            <a:extLst>
              <a:ext uri="{FF2B5EF4-FFF2-40B4-BE49-F238E27FC236}">
                <a16:creationId xmlns:a16="http://schemas.microsoft.com/office/drawing/2014/main" id="{BBEA1D38-D193-E912-E85B-C9654E7A585B}"/>
              </a:ext>
            </a:extLst>
          </p:cNvPr>
          <p:cNvGrpSpPr/>
          <p:nvPr/>
        </p:nvGrpSpPr>
        <p:grpSpPr>
          <a:xfrm>
            <a:off x="0" y="197300"/>
            <a:ext cx="12192000" cy="6177141"/>
            <a:chOff x="0" y="197300"/>
            <a:chExt cx="12192000" cy="6177141"/>
          </a:xfrm>
        </p:grpSpPr>
        <p:sp>
          <p:nvSpPr>
            <p:cNvPr id="238" name="Google Shape;238;p12"/>
            <p:cNvSpPr/>
            <p:nvPr/>
          </p:nvSpPr>
          <p:spPr>
            <a:xfrm>
              <a:off x="714214" y="347051"/>
              <a:ext cx="1060689"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Grupo:</a:t>
              </a:r>
              <a:endParaRPr sz="1800" b="1" i="0" u="none" strike="noStrike" cap="none" dirty="0">
                <a:solidFill>
                  <a:srgbClr val="262626"/>
                </a:solidFill>
                <a:latin typeface="Calibri"/>
                <a:ea typeface="Calibri"/>
                <a:cs typeface="Calibri"/>
                <a:sym typeface="Calibri"/>
              </a:endParaRPr>
            </a:p>
          </p:txBody>
        </p:sp>
        <p:cxnSp>
          <p:nvCxnSpPr>
            <p:cNvPr id="239" name="Google Shape;239;p12"/>
            <p:cNvCxnSpPr/>
            <p:nvPr/>
          </p:nvCxnSpPr>
          <p:spPr>
            <a:xfrm>
              <a:off x="840189" y="659513"/>
              <a:ext cx="2263515" cy="0"/>
            </a:xfrm>
            <a:prstGeom prst="straightConnector1">
              <a:avLst/>
            </a:prstGeom>
            <a:noFill/>
            <a:ln w="12700" cap="flat" cmpd="sng">
              <a:solidFill>
                <a:srgbClr val="262626"/>
              </a:solidFill>
              <a:prstDash val="solid"/>
              <a:miter lim="800000"/>
              <a:headEnd type="none" w="sm" len="sm"/>
              <a:tailEnd type="none" w="sm" len="sm"/>
            </a:ln>
          </p:spPr>
        </p:cxnSp>
        <p:sp>
          <p:nvSpPr>
            <p:cNvPr id="240" name="Google Shape;240;p12"/>
            <p:cNvSpPr/>
            <p:nvPr/>
          </p:nvSpPr>
          <p:spPr>
            <a:xfrm>
              <a:off x="7060130" y="304127"/>
              <a:ext cx="1815153"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i="0" u="none" strike="noStrike" cap="none" dirty="0" err="1">
                  <a:solidFill>
                    <a:srgbClr val="262626"/>
                  </a:solidFill>
                  <a:latin typeface="Calibri"/>
                  <a:ea typeface="Calibri"/>
                  <a:cs typeface="Calibri"/>
                  <a:sym typeface="Calibri"/>
                </a:rPr>
                <a:t>Producto</a:t>
              </a:r>
              <a:r>
                <a:rPr lang="en-US" sz="1800" b="1" i="0" u="none" strike="noStrike" cap="none" dirty="0">
                  <a:solidFill>
                    <a:srgbClr val="262626"/>
                  </a:solidFill>
                  <a:latin typeface="Calibri"/>
                  <a:ea typeface="Calibri"/>
                  <a:cs typeface="Calibri"/>
                  <a:sym typeface="Calibri"/>
                </a:rPr>
                <a:t>:</a:t>
              </a:r>
              <a:endParaRPr sz="1800" b="1" i="0" u="none" strike="noStrike" cap="none" dirty="0">
                <a:solidFill>
                  <a:srgbClr val="262626"/>
                </a:solidFill>
                <a:latin typeface="Calibri"/>
                <a:ea typeface="Calibri"/>
                <a:cs typeface="Calibri"/>
                <a:sym typeface="Calibri"/>
              </a:endParaRPr>
            </a:p>
          </p:txBody>
        </p:sp>
        <p:cxnSp>
          <p:nvCxnSpPr>
            <p:cNvPr id="241" name="Google Shape;241;p12"/>
            <p:cNvCxnSpPr/>
            <p:nvPr/>
          </p:nvCxnSpPr>
          <p:spPr>
            <a:xfrm>
              <a:off x="8077200" y="650088"/>
              <a:ext cx="3395932" cy="0"/>
            </a:xfrm>
            <a:prstGeom prst="straightConnector1">
              <a:avLst/>
            </a:prstGeom>
            <a:noFill/>
            <a:ln w="12700" cap="flat" cmpd="sng">
              <a:solidFill>
                <a:srgbClr val="262626"/>
              </a:solidFill>
              <a:prstDash val="solid"/>
              <a:miter lim="800000"/>
              <a:headEnd type="none" w="sm" len="sm"/>
              <a:tailEnd type="none" w="sm" len="sm"/>
            </a:ln>
          </p:spPr>
        </p:cxnSp>
        <p:sp>
          <p:nvSpPr>
            <p:cNvPr id="242" name="Google Shape;242;p12"/>
            <p:cNvSpPr/>
            <p:nvPr/>
          </p:nvSpPr>
          <p:spPr>
            <a:xfrm>
              <a:off x="1708820" y="284266"/>
              <a:ext cx="526251"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a:solidFill>
                    <a:srgbClr val="262626"/>
                  </a:solidFill>
                  <a:latin typeface="Calibri"/>
                  <a:ea typeface="Calibri"/>
                  <a:cs typeface="Calibri"/>
                  <a:sym typeface="Calibri"/>
                </a:rPr>
                <a:t>3</a:t>
              </a:r>
              <a:endParaRPr sz="2000" b="1" i="0" u="none" strike="noStrike" cap="none" dirty="0">
                <a:solidFill>
                  <a:srgbClr val="262626"/>
                </a:solidFill>
                <a:latin typeface="Calibri"/>
                <a:ea typeface="Calibri"/>
                <a:cs typeface="Calibri"/>
                <a:sym typeface="Calibri"/>
              </a:endParaRPr>
            </a:p>
          </p:txBody>
        </p:sp>
        <p:sp>
          <p:nvSpPr>
            <p:cNvPr id="243" name="Google Shape;243;p12"/>
            <p:cNvSpPr/>
            <p:nvPr/>
          </p:nvSpPr>
          <p:spPr>
            <a:xfrm>
              <a:off x="8296188" y="197300"/>
              <a:ext cx="3395932" cy="461624"/>
            </a:xfrm>
            <a:prstGeom prst="rect">
              <a:avLst/>
            </a:prstGeom>
            <a:noFill/>
            <a:ln>
              <a:noFill/>
            </a:ln>
          </p:spPr>
          <p:txBody>
            <a:bodyPr spcFirstLastPara="1" wrap="square" lIns="91425" tIns="45700" rIns="91425" bIns="45700" anchor="t" anchorCtr="0">
              <a:spAutoFit/>
            </a:bodyPr>
            <a:lstStyle/>
            <a:p>
              <a:pPr marL="0" marR="0" lvl="0" indent="0" rtl="0">
                <a:lnSpc>
                  <a:spcPct val="120000"/>
                </a:lnSpc>
                <a:spcBef>
                  <a:spcPts val="0"/>
                </a:spcBef>
                <a:spcAft>
                  <a:spcPts val="0"/>
                </a:spcAft>
                <a:buNone/>
              </a:pPr>
              <a:r>
                <a:rPr lang="en-US" sz="2000" b="1" dirty="0" err="1">
                  <a:solidFill>
                    <a:srgbClr val="262626"/>
                  </a:solidFill>
                  <a:latin typeface="Calibri"/>
                  <a:ea typeface="Calibri"/>
                  <a:cs typeface="Calibri"/>
                  <a:sym typeface="Calibri"/>
                </a:rPr>
                <a:t>Botella</a:t>
              </a:r>
              <a:r>
                <a:rPr lang="en-US" sz="2000" b="1" dirty="0">
                  <a:solidFill>
                    <a:srgbClr val="262626"/>
                  </a:solidFill>
                  <a:latin typeface="Calibri"/>
                  <a:ea typeface="Calibri"/>
                  <a:cs typeface="Calibri"/>
                  <a:sym typeface="Calibri"/>
                </a:rPr>
                <a:t> de </a:t>
              </a:r>
              <a:r>
                <a:rPr lang="en-US" sz="2000" b="1" dirty="0" err="1">
                  <a:solidFill>
                    <a:srgbClr val="262626"/>
                  </a:solidFill>
                  <a:latin typeface="Calibri"/>
                  <a:ea typeface="Calibri"/>
                  <a:cs typeface="Calibri"/>
                  <a:sym typeface="Calibri"/>
                </a:rPr>
                <a:t>Refresco</a:t>
              </a:r>
              <a:r>
                <a:rPr lang="en-US" sz="2000" b="1" dirty="0">
                  <a:solidFill>
                    <a:srgbClr val="262626"/>
                  </a:solidFill>
                  <a:latin typeface="Calibri"/>
                  <a:ea typeface="Calibri"/>
                  <a:cs typeface="Calibri"/>
                  <a:sym typeface="Calibri"/>
                </a:rPr>
                <a:t> de 12oz</a:t>
              </a:r>
              <a:endParaRPr sz="2000" b="1" i="0" u="none" strike="noStrike" cap="none" dirty="0">
                <a:solidFill>
                  <a:srgbClr val="262626"/>
                </a:solidFill>
                <a:latin typeface="Calibri"/>
                <a:ea typeface="Calibri"/>
                <a:cs typeface="Calibri"/>
                <a:sym typeface="Calibri"/>
              </a:endParaRPr>
            </a:p>
          </p:txBody>
        </p:sp>
        <p:pic>
          <p:nvPicPr>
            <p:cNvPr id="244" name="Google Shape;244;p12" descr="Graphical user interface&#10;&#10;Description automatically generated"/>
            <p:cNvPicPr preferRelativeResize="0"/>
            <p:nvPr/>
          </p:nvPicPr>
          <p:blipFill rotWithShape="1">
            <a:blip r:embed="rId4">
              <a:alphaModFix/>
            </a:blip>
            <a:srcRect b="-120"/>
            <a:stretch/>
          </p:blipFill>
          <p:spPr>
            <a:xfrm>
              <a:off x="0" y="1790110"/>
              <a:ext cx="12192000" cy="981584"/>
            </a:xfrm>
            <a:prstGeom prst="rect">
              <a:avLst/>
            </a:prstGeom>
            <a:noFill/>
            <a:ln>
              <a:noFill/>
            </a:ln>
          </p:spPr>
        </p:pic>
        <p:pic>
          <p:nvPicPr>
            <p:cNvPr id="245" name="Google Shape;245;p12" descr="Text&#10;&#10;Description automatically generated"/>
            <p:cNvPicPr preferRelativeResize="0"/>
            <p:nvPr/>
          </p:nvPicPr>
          <p:blipFill rotWithShape="1">
            <a:blip r:embed="rId5">
              <a:alphaModFix/>
            </a:blip>
            <a:srcRect/>
            <a:stretch/>
          </p:blipFill>
          <p:spPr>
            <a:xfrm>
              <a:off x="906601" y="769786"/>
              <a:ext cx="8266908" cy="1339755"/>
            </a:xfrm>
            <a:prstGeom prst="rect">
              <a:avLst/>
            </a:prstGeom>
            <a:noFill/>
            <a:ln>
              <a:noFill/>
            </a:ln>
          </p:spPr>
        </p:pic>
        <p:pic>
          <p:nvPicPr>
            <p:cNvPr id="246" name="Google Shape;246;p12" descr="Logo&#10;&#10;Description automatically generated"/>
            <p:cNvPicPr preferRelativeResize="0"/>
            <p:nvPr/>
          </p:nvPicPr>
          <p:blipFill rotWithShape="1">
            <a:blip r:embed="rId6">
              <a:alphaModFix/>
            </a:blip>
            <a:srcRect/>
            <a:stretch/>
          </p:blipFill>
          <p:spPr>
            <a:xfrm>
              <a:off x="5562600" y="1327422"/>
              <a:ext cx="2514600" cy="711200"/>
            </a:xfrm>
            <a:prstGeom prst="rect">
              <a:avLst/>
            </a:prstGeom>
            <a:noFill/>
            <a:ln>
              <a:noFill/>
            </a:ln>
          </p:spPr>
        </p:pic>
        <p:cxnSp>
          <p:nvCxnSpPr>
            <p:cNvPr id="247" name="Google Shape;247;p12"/>
            <p:cNvCxnSpPr/>
            <p:nvPr/>
          </p:nvCxnSpPr>
          <p:spPr>
            <a:xfrm>
              <a:off x="2770432" y="2727462"/>
              <a:ext cx="0" cy="2332218"/>
            </a:xfrm>
            <a:prstGeom prst="straightConnector1">
              <a:avLst/>
            </a:prstGeom>
            <a:noFill/>
            <a:ln w="19050" cap="flat" cmpd="sng">
              <a:solidFill>
                <a:srgbClr val="262626"/>
              </a:solidFill>
              <a:prstDash val="solid"/>
              <a:miter lim="800000"/>
              <a:headEnd type="none" w="sm" len="sm"/>
              <a:tailEnd type="none" w="sm" len="sm"/>
            </a:ln>
          </p:spPr>
        </p:cxnSp>
        <p:cxnSp>
          <p:nvCxnSpPr>
            <p:cNvPr id="248" name="Google Shape;248;p12"/>
            <p:cNvCxnSpPr/>
            <p:nvPr/>
          </p:nvCxnSpPr>
          <p:spPr>
            <a:xfrm>
              <a:off x="4919272" y="2708412"/>
              <a:ext cx="0" cy="2332218"/>
            </a:xfrm>
            <a:prstGeom prst="straightConnector1">
              <a:avLst/>
            </a:prstGeom>
            <a:noFill/>
            <a:ln w="19050" cap="flat" cmpd="sng">
              <a:solidFill>
                <a:srgbClr val="262626"/>
              </a:solidFill>
              <a:prstDash val="solid"/>
              <a:miter lim="800000"/>
              <a:headEnd type="none" w="sm" len="sm"/>
              <a:tailEnd type="none" w="sm" len="sm"/>
            </a:ln>
          </p:spPr>
        </p:cxnSp>
        <p:cxnSp>
          <p:nvCxnSpPr>
            <p:cNvPr id="249" name="Google Shape;249;p12"/>
            <p:cNvCxnSpPr/>
            <p:nvPr/>
          </p:nvCxnSpPr>
          <p:spPr>
            <a:xfrm>
              <a:off x="7129072" y="2670312"/>
              <a:ext cx="0" cy="2332218"/>
            </a:xfrm>
            <a:prstGeom prst="straightConnector1">
              <a:avLst/>
            </a:prstGeom>
            <a:noFill/>
            <a:ln w="19050" cap="flat" cmpd="sng">
              <a:solidFill>
                <a:srgbClr val="262626"/>
              </a:solidFill>
              <a:prstDash val="solid"/>
              <a:miter lim="800000"/>
              <a:headEnd type="none" w="sm" len="sm"/>
              <a:tailEnd type="none" w="sm" len="sm"/>
            </a:ln>
          </p:spPr>
        </p:cxnSp>
        <p:cxnSp>
          <p:nvCxnSpPr>
            <p:cNvPr id="250" name="Google Shape;250;p12"/>
            <p:cNvCxnSpPr/>
            <p:nvPr/>
          </p:nvCxnSpPr>
          <p:spPr>
            <a:xfrm>
              <a:off x="9277912" y="2689362"/>
              <a:ext cx="0" cy="2332218"/>
            </a:xfrm>
            <a:prstGeom prst="straightConnector1">
              <a:avLst/>
            </a:prstGeom>
            <a:noFill/>
            <a:ln w="19050" cap="flat" cmpd="sng">
              <a:solidFill>
                <a:srgbClr val="262626"/>
              </a:solidFill>
              <a:prstDash val="solid"/>
              <a:miter lim="800000"/>
              <a:headEnd type="none" w="sm" len="sm"/>
              <a:tailEnd type="none" w="sm" len="sm"/>
            </a:ln>
          </p:spPr>
        </p:cxnSp>
        <p:sp>
          <p:nvSpPr>
            <p:cNvPr id="251" name="Google Shape;251;p12"/>
            <p:cNvSpPr/>
            <p:nvPr/>
          </p:nvSpPr>
          <p:spPr>
            <a:xfrm>
              <a:off x="3905144" y="5248826"/>
              <a:ext cx="4381711"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sng" strike="noStrike" cap="none" dirty="0" err="1">
                  <a:solidFill>
                    <a:srgbClr val="262626"/>
                  </a:solidFill>
                  <a:latin typeface="Calibri"/>
                  <a:ea typeface="Calibri"/>
                  <a:cs typeface="Calibri"/>
                  <a:sym typeface="Calibri"/>
                </a:rPr>
                <a:t>Oportunidades</a:t>
              </a:r>
              <a:r>
                <a:rPr lang="en-US" sz="1800" b="1" i="0" u="sng" strike="noStrike" cap="none" dirty="0">
                  <a:solidFill>
                    <a:srgbClr val="262626"/>
                  </a:solidFill>
                  <a:latin typeface="Calibri"/>
                  <a:ea typeface="Calibri"/>
                  <a:cs typeface="Calibri"/>
                  <a:sym typeface="Calibri"/>
                </a:rPr>
                <a:t> de </a:t>
              </a:r>
              <a:r>
                <a:rPr lang="en-US" sz="1800" b="1" i="0" u="sng" strike="noStrike" cap="none" dirty="0" err="1">
                  <a:solidFill>
                    <a:srgbClr val="262626"/>
                  </a:solidFill>
                  <a:latin typeface="Calibri"/>
                  <a:ea typeface="Calibri"/>
                  <a:cs typeface="Calibri"/>
                  <a:sym typeface="Calibri"/>
                </a:rPr>
                <a:t>Circularidad</a:t>
              </a:r>
              <a:endParaRPr sz="1800" b="1" i="0" u="sng" strike="noStrike" cap="none" dirty="0">
                <a:solidFill>
                  <a:srgbClr val="262626"/>
                </a:solidFill>
                <a:latin typeface="Calibri"/>
                <a:ea typeface="Calibri"/>
                <a:cs typeface="Calibri"/>
                <a:sym typeface="Calibri"/>
              </a:endParaRPr>
            </a:p>
          </p:txBody>
        </p:sp>
        <p:sp>
          <p:nvSpPr>
            <p:cNvPr id="252" name="Google Shape;252;p12"/>
            <p:cNvSpPr/>
            <p:nvPr/>
          </p:nvSpPr>
          <p:spPr>
            <a:xfrm>
              <a:off x="961180" y="5912817"/>
              <a:ext cx="9872927" cy="461624"/>
            </a:xfrm>
            <a:prstGeom prst="rect">
              <a:avLst/>
            </a:prstGeom>
            <a:noFill/>
            <a:ln>
              <a:noFill/>
            </a:ln>
          </p:spPr>
          <p:txBody>
            <a:bodyPr spcFirstLastPara="1" wrap="square" lIns="91425" tIns="45700" rIns="91425" bIns="45700" anchor="t" anchorCtr="0">
              <a:spAutoFit/>
            </a:bodyPr>
            <a:lstStyle/>
            <a:p>
              <a:pPr>
                <a:lnSpc>
                  <a:spcPct val="120000"/>
                </a:lnSpc>
              </a:pPr>
              <a:r>
                <a:rPr lang="en-US" sz="2000" b="1" i="0" u="none" strike="noStrike" cap="none" dirty="0">
                  <a:solidFill>
                    <a:srgbClr val="ECC11B"/>
                  </a:solidFill>
                  <a:latin typeface="Calibri"/>
                  <a:ea typeface="Calibri"/>
                  <a:cs typeface="Calibri"/>
                  <a:sym typeface="Calibri"/>
                </a:rPr>
                <a:t>#1 </a:t>
              </a:r>
              <a:r>
                <a:rPr lang="es-ES" sz="1800" dirty="0">
                  <a:latin typeface="Calibri" panose="020F0502020204030204" pitchFamily="34" charset="0"/>
                  <a:cs typeface="Calibri" panose="020F0502020204030204" pitchFamily="34" charset="0"/>
                </a:rPr>
                <a:t>Reciclar para hacer nuevas botellas o hilo.</a:t>
              </a:r>
              <a:endParaRPr sz="2000" b="1" i="0" u="none" strike="noStrike" cap="none" dirty="0">
                <a:solidFill>
                  <a:srgbClr val="ECC11B"/>
                </a:solidFill>
                <a:latin typeface="Calibri"/>
                <a:ea typeface="Calibri"/>
                <a:cs typeface="Calibri"/>
                <a:sym typeface="Calibri"/>
              </a:endParaRPr>
            </a:p>
          </p:txBody>
        </p:sp>
        <p:grpSp>
          <p:nvGrpSpPr>
            <p:cNvPr id="5" name="Group 4">
              <a:extLst>
                <a:ext uri="{FF2B5EF4-FFF2-40B4-BE49-F238E27FC236}">
                  <a16:creationId xmlns:a16="http://schemas.microsoft.com/office/drawing/2014/main" id="{A2FB9CEE-673C-DFE8-592B-2F1B8F62061E}"/>
                </a:ext>
              </a:extLst>
            </p:cNvPr>
            <p:cNvGrpSpPr/>
            <p:nvPr/>
          </p:nvGrpSpPr>
          <p:grpSpPr>
            <a:xfrm>
              <a:off x="632462" y="2967602"/>
              <a:ext cx="10927076" cy="2308284"/>
              <a:chOff x="632462" y="2967602"/>
              <a:chExt cx="10927076" cy="2308284"/>
            </a:xfrm>
          </p:grpSpPr>
          <p:sp>
            <p:nvSpPr>
              <p:cNvPr id="254" name="Google Shape;254;p12"/>
              <p:cNvSpPr/>
              <p:nvPr/>
            </p:nvSpPr>
            <p:spPr>
              <a:xfrm>
                <a:off x="632462" y="2967602"/>
                <a:ext cx="2148838"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b="0" i="0" u="none" strike="noStrike" cap="none" dirty="0">
                    <a:solidFill>
                      <a:schemeClr val="dk1"/>
                    </a:solidFill>
                    <a:latin typeface="Calibri"/>
                    <a:ea typeface="Calibri"/>
                    <a:cs typeface="Calibri"/>
                    <a:sym typeface="Calibri"/>
                  </a:rPr>
                  <a:t>El petróleo y la materia prima biológica se extraen de la tierra. Luego se limpian y se refinan en pequeños gránulos para nuevos productos.</a:t>
                </a:r>
                <a:endParaRPr sz="1600" dirty="0">
                  <a:solidFill>
                    <a:schemeClr val="dk1"/>
                  </a:solidFill>
                  <a:latin typeface="Calibri"/>
                  <a:ea typeface="Calibri"/>
                  <a:cs typeface="Calibri"/>
                  <a:sym typeface="Calibri"/>
                </a:endParaRPr>
              </a:p>
            </p:txBody>
          </p:sp>
          <p:sp>
            <p:nvSpPr>
              <p:cNvPr id="255" name="Google Shape;255;p12"/>
              <p:cNvSpPr/>
              <p:nvPr/>
            </p:nvSpPr>
            <p:spPr>
              <a:xfrm>
                <a:off x="2985915" y="2967602"/>
                <a:ext cx="1908241" cy="2308284"/>
              </a:xfrm>
              <a:prstGeom prst="rect">
                <a:avLst/>
              </a:prstGeom>
              <a:noFill/>
              <a:ln>
                <a:noFill/>
              </a:ln>
            </p:spPr>
            <p:txBody>
              <a:bodyPr spcFirstLastPara="1" wrap="square" lIns="91425" tIns="45700" rIns="91425" bIns="45700" anchor="t" anchorCtr="0">
                <a:spAutoFit/>
              </a:bodyPr>
              <a:lstStyle/>
              <a:p>
                <a:r>
                  <a:rPr lang="es-ES" sz="1600" dirty="0">
                    <a:latin typeface="Calibri" panose="020F0502020204030204" pitchFamily="34" charset="0"/>
                    <a:cs typeface="Calibri" panose="020F0502020204030204" pitchFamily="34" charset="0"/>
                  </a:rPr>
                  <a:t>La fábrica  derrite</a:t>
                </a:r>
              </a:p>
              <a:p>
                <a:r>
                  <a:rPr lang="es-ES" sz="1600" dirty="0">
                    <a:latin typeface="Calibri" panose="020F0502020204030204" pitchFamily="34" charset="0"/>
                    <a:cs typeface="Calibri" panose="020F0502020204030204" pitchFamily="34" charset="0"/>
                  </a:rPr>
                  <a:t>los gránulos en un</a:t>
                </a:r>
              </a:p>
              <a:p>
                <a:r>
                  <a:rPr lang="es-ES" sz="1600" dirty="0">
                    <a:latin typeface="Calibri" panose="020F0502020204030204" pitchFamily="34" charset="0"/>
                    <a:cs typeface="Calibri" panose="020F0502020204030204" pitchFamily="34" charset="0"/>
                  </a:rPr>
                  <a:t>molde que crea</a:t>
                </a:r>
              </a:p>
              <a:p>
                <a:r>
                  <a:rPr lang="es-ES" sz="1600" dirty="0">
                    <a:latin typeface="Calibri" panose="020F0502020204030204" pitchFamily="34" charset="0"/>
                    <a:cs typeface="Calibri" panose="020F0502020204030204" pitchFamily="34" charset="0"/>
                  </a:rPr>
                  <a:t>las botellas. Las</a:t>
                </a:r>
              </a:p>
              <a:p>
                <a:r>
                  <a:rPr lang="es-ES" sz="1600" dirty="0">
                    <a:latin typeface="Calibri" panose="020F0502020204030204" pitchFamily="34" charset="0"/>
                    <a:cs typeface="Calibri" panose="020F0502020204030204" pitchFamily="34" charset="0"/>
                  </a:rPr>
                  <a:t>botellas de bebida son llevadas a la</a:t>
                </a:r>
              </a:p>
              <a:p>
                <a:r>
                  <a:rPr lang="es-ES" sz="1600" dirty="0">
                    <a:latin typeface="Calibri" panose="020F0502020204030204" pitchFamily="34" charset="0"/>
                    <a:cs typeface="Calibri" panose="020F0502020204030204" pitchFamily="34" charset="0"/>
                  </a:rPr>
                  <a:t>fábrica de embotellado, en donde son llenadas.</a:t>
                </a:r>
              </a:p>
            </p:txBody>
          </p:sp>
          <p:sp>
            <p:nvSpPr>
              <p:cNvPr id="256" name="Google Shape;256;p12"/>
              <p:cNvSpPr/>
              <p:nvPr/>
            </p:nvSpPr>
            <p:spPr>
              <a:xfrm>
                <a:off x="5141880" y="2967602"/>
                <a:ext cx="2073597" cy="1323399"/>
              </a:xfrm>
              <a:prstGeom prst="rect">
                <a:avLst/>
              </a:prstGeom>
              <a:noFill/>
              <a:ln>
                <a:noFill/>
              </a:ln>
            </p:spPr>
            <p:txBody>
              <a:bodyPr spcFirstLastPara="1" wrap="square" lIns="91425" tIns="45700" rIns="91425" bIns="45700" anchor="t" anchorCtr="0">
                <a:spAutoFit/>
              </a:bodyPr>
              <a:lstStyle/>
              <a:p>
                <a:r>
                  <a:rPr lang="es-ES" sz="1600" dirty="0">
                    <a:latin typeface="Calibri" panose="020F0502020204030204" pitchFamily="34" charset="0"/>
                    <a:cs typeface="Calibri" panose="020F0502020204030204" pitchFamily="34" charset="0"/>
                  </a:rPr>
                  <a:t>Las botellas con refresco son</a:t>
                </a:r>
              </a:p>
              <a:p>
                <a:r>
                  <a:rPr lang="es-ES" sz="1600" dirty="0">
                    <a:latin typeface="Calibri" panose="020F0502020204030204" pitchFamily="34" charset="0"/>
                    <a:cs typeface="Calibri" panose="020F0502020204030204" pitchFamily="34" charset="0"/>
                  </a:rPr>
                  <a:t>transportadas a las</a:t>
                </a:r>
              </a:p>
              <a:p>
                <a:r>
                  <a:rPr lang="es-ES" sz="1600" dirty="0">
                    <a:latin typeface="Calibri" panose="020F0502020204030204" pitchFamily="34" charset="0"/>
                    <a:cs typeface="Calibri" panose="020F0502020204030204" pitchFamily="34" charset="0"/>
                  </a:rPr>
                  <a:t>tiendas para que los clientes las compren.</a:t>
                </a:r>
              </a:p>
            </p:txBody>
          </p:sp>
          <p:sp>
            <p:nvSpPr>
              <p:cNvPr id="257" name="Google Shape;257;p12"/>
              <p:cNvSpPr/>
              <p:nvPr/>
            </p:nvSpPr>
            <p:spPr>
              <a:xfrm>
                <a:off x="7351680" y="2967602"/>
                <a:ext cx="1908241" cy="1323399"/>
              </a:xfrm>
              <a:prstGeom prst="rect">
                <a:avLst/>
              </a:prstGeom>
              <a:noFill/>
              <a:ln>
                <a:noFill/>
              </a:ln>
            </p:spPr>
            <p:txBody>
              <a:bodyPr spcFirstLastPara="1" wrap="square" lIns="91425" tIns="45700" rIns="91425" bIns="45700" anchor="t" anchorCtr="0">
                <a:spAutoFit/>
              </a:bodyPr>
              <a:lstStyle/>
              <a:p>
                <a:r>
                  <a:rPr lang="es-ES" sz="1600" dirty="0">
                    <a:latin typeface="Calibri" panose="020F0502020204030204" pitchFamily="34" charset="0"/>
                    <a:cs typeface="Calibri" panose="020F0502020204030204" pitchFamily="34" charset="0"/>
                  </a:rPr>
                  <a:t>Los clientes compran los refrescos embotellados en las tiendas de consumo.</a:t>
                </a:r>
              </a:p>
            </p:txBody>
          </p:sp>
          <p:sp>
            <p:nvSpPr>
              <p:cNvPr id="258" name="Google Shape;258;p12"/>
              <p:cNvSpPr/>
              <p:nvPr/>
            </p:nvSpPr>
            <p:spPr>
              <a:xfrm>
                <a:off x="9410700" y="2967602"/>
                <a:ext cx="2148838" cy="1077178"/>
              </a:xfrm>
              <a:prstGeom prst="rect">
                <a:avLst/>
              </a:prstGeom>
              <a:noFill/>
              <a:ln>
                <a:noFill/>
              </a:ln>
            </p:spPr>
            <p:txBody>
              <a:bodyPr spcFirstLastPara="1" wrap="square" lIns="91425" tIns="45700" rIns="91425" bIns="45700" anchor="t" anchorCtr="0">
                <a:spAutoFit/>
              </a:bodyPr>
              <a:lstStyle/>
              <a:p>
                <a:r>
                  <a:rPr lang="en-US" sz="1600" dirty="0">
                    <a:latin typeface="Calibri" panose="020F0502020204030204" pitchFamily="34" charset="0"/>
                    <a:cs typeface="Calibri" panose="020F0502020204030204" pitchFamily="34" charset="0"/>
                  </a:rPr>
                  <a:t>Una </a:t>
                </a:r>
                <a:r>
                  <a:rPr lang="en-US" sz="1600" dirty="0" err="1">
                    <a:latin typeface="Calibri" panose="020F0502020204030204" pitchFamily="34" charset="0"/>
                    <a:cs typeface="Calibri" panose="020F0502020204030204" pitchFamily="34" charset="0"/>
                  </a:rPr>
                  <a:t>vez</a:t>
                </a:r>
                <a:r>
                  <a:rPr lang="en-US" sz="1600" dirty="0">
                    <a:latin typeface="Calibri" panose="020F0502020204030204" pitchFamily="34" charset="0"/>
                    <a:cs typeface="Calibri" panose="020F0502020204030204" pitchFamily="34" charset="0"/>
                  </a:rPr>
                  <a:t> que </a:t>
                </a:r>
                <a:r>
                  <a:rPr lang="en-US" sz="1600" dirty="0" err="1">
                    <a:latin typeface="Calibri" panose="020F0502020204030204" pitchFamily="34" charset="0"/>
                    <a:cs typeface="Calibri" panose="020F0502020204030204" pitchFamily="34" charset="0"/>
                  </a:rPr>
                  <a:t>los</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refrescos</a:t>
                </a:r>
                <a:r>
                  <a:rPr lang="en-US" sz="1600" dirty="0">
                    <a:latin typeface="Calibri" panose="020F0502020204030204" pitchFamily="34" charset="0"/>
                    <a:cs typeface="Calibri" panose="020F0502020204030204" pitchFamily="34" charset="0"/>
                  </a:rPr>
                  <a:t> se </a:t>
                </a:r>
                <a:r>
                  <a:rPr lang="en-US" sz="1600" dirty="0" err="1">
                    <a:latin typeface="Calibri" panose="020F0502020204030204" pitchFamily="34" charset="0"/>
                    <a:cs typeface="Calibri" panose="020F0502020204030204" pitchFamily="34" charset="0"/>
                  </a:rPr>
                  <a:t>consumen</a:t>
                </a:r>
                <a:r>
                  <a:rPr lang="en-US" sz="1600" dirty="0">
                    <a:latin typeface="Calibri" panose="020F0502020204030204" pitchFamily="34" charset="0"/>
                    <a:cs typeface="Calibri" panose="020F0502020204030204" pitchFamily="34" charset="0"/>
                  </a:rPr>
                  <a:t>, las </a:t>
                </a:r>
                <a:r>
                  <a:rPr lang="en-US" sz="1600" dirty="0" err="1">
                    <a:latin typeface="Calibri" panose="020F0502020204030204" pitchFamily="34" charset="0"/>
                    <a:cs typeface="Calibri" panose="020F0502020204030204" pitchFamily="34" charset="0"/>
                  </a:rPr>
                  <a:t>botellas</a:t>
                </a:r>
                <a:r>
                  <a:rPr lang="en-US" sz="1600" dirty="0">
                    <a:latin typeface="Calibri" panose="020F0502020204030204" pitchFamily="34" charset="0"/>
                    <a:cs typeface="Calibri" panose="020F0502020204030204" pitchFamily="34" charset="0"/>
                  </a:rPr>
                  <a:t> son </a:t>
                </a:r>
                <a:r>
                  <a:rPr lang="en-US" sz="1600" dirty="0" err="1">
                    <a:latin typeface="Calibri" panose="020F0502020204030204" pitchFamily="34" charset="0"/>
                    <a:cs typeface="Calibri" panose="020F0502020204030204" pitchFamily="34" charset="0"/>
                  </a:rPr>
                  <a:t>desechadas</a:t>
                </a:r>
                <a:r>
                  <a:rPr lang="en-US" sz="1600" dirty="0">
                    <a:latin typeface="Calibri" panose="020F0502020204030204" pitchFamily="34" charset="0"/>
                    <a:cs typeface="Calibri" panose="020F0502020204030204" pitchFamily="34" charset="0"/>
                  </a:rPr>
                  <a:t>.</a:t>
                </a:r>
              </a:p>
            </p:txBody>
          </p:sp>
        </p:grpSp>
        <p:sp>
          <p:nvSpPr>
            <p:cNvPr id="26" name="TextBox 25">
              <a:extLst>
                <a:ext uri="{FF2B5EF4-FFF2-40B4-BE49-F238E27FC236}">
                  <a16:creationId xmlns:a16="http://schemas.microsoft.com/office/drawing/2014/main" id="{68AE9F2B-28DE-486E-C60D-36B5A2BF8856}"/>
                </a:ext>
              </a:extLst>
            </p:cNvPr>
            <p:cNvSpPr txBox="1"/>
            <p:nvPr/>
          </p:nvSpPr>
          <p:spPr>
            <a:xfrm>
              <a:off x="840189" y="2028294"/>
              <a:ext cx="1743980" cy="400110"/>
            </a:xfrm>
            <a:prstGeom prst="rect">
              <a:avLst/>
            </a:prstGeom>
            <a:solidFill>
              <a:srgbClr val="FFC000"/>
            </a:solidFill>
          </p:spPr>
          <p:txBody>
            <a:bodyPr wrap="square" rtlCol="0">
              <a:spAutoFit/>
            </a:bodyPr>
            <a:lstStyle/>
            <a:p>
              <a:r>
                <a:rPr lang="es-ES" sz="2000" dirty="0">
                  <a:solidFill>
                    <a:schemeClr val="bg1"/>
                  </a:solidFill>
                </a:rPr>
                <a:t>1. Extracción</a:t>
              </a:r>
              <a:endParaRPr lang="es-MX" sz="2000" dirty="0">
                <a:solidFill>
                  <a:schemeClr val="bg1"/>
                </a:solidFill>
              </a:endParaRPr>
            </a:p>
          </p:txBody>
        </p:sp>
        <p:sp>
          <p:nvSpPr>
            <p:cNvPr id="27" name="TextBox 26">
              <a:extLst>
                <a:ext uri="{FF2B5EF4-FFF2-40B4-BE49-F238E27FC236}">
                  <a16:creationId xmlns:a16="http://schemas.microsoft.com/office/drawing/2014/main" id="{BC92E6B8-781A-0EEC-CC3D-7B86697C5F54}"/>
                </a:ext>
              </a:extLst>
            </p:cNvPr>
            <p:cNvSpPr txBox="1"/>
            <p:nvPr/>
          </p:nvSpPr>
          <p:spPr>
            <a:xfrm>
              <a:off x="3068045" y="2054884"/>
              <a:ext cx="1743980" cy="369332"/>
            </a:xfrm>
            <a:prstGeom prst="rect">
              <a:avLst/>
            </a:prstGeom>
            <a:solidFill>
              <a:srgbClr val="33CCFF"/>
            </a:solidFill>
          </p:spPr>
          <p:txBody>
            <a:bodyPr wrap="square" rtlCol="0">
              <a:spAutoFit/>
            </a:bodyPr>
            <a:lstStyle/>
            <a:p>
              <a:r>
                <a:rPr lang="es-ES" sz="1800" dirty="0">
                  <a:solidFill>
                    <a:schemeClr val="bg1"/>
                  </a:solidFill>
                </a:rPr>
                <a:t>2. Producción</a:t>
              </a:r>
              <a:endParaRPr lang="es-MX" sz="1800" dirty="0">
                <a:solidFill>
                  <a:schemeClr val="bg1"/>
                </a:solidFill>
              </a:endParaRPr>
            </a:p>
          </p:txBody>
        </p:sp>
        <p:sp>
          <p:nvSpPr>
            <p:cNvPr id="28" name="TextBox 27">
              <a:extLst>
                <a:ext uri="{FF2B5EF4-FFF2-40B4-BE49-F238E27FC236}">
                  <a16:creationId xmlns:a16="http://schemas.microsoft.com/office/drawing/2014/main" id="{6F429849-F195-74F4-3A7A-C1BA47064C27}"/>
                </a:ext>
              </a:extLst>
            </p:cNvPr>
            <p:cNvSpPr txBox="1"/>
            <p:nvPr/>
          </p:nvSpPr>
          <p:spPr>
            <a:xfrm>
              <a:off x="5141880" y="2018391"/>
              <a:ext cx="1845384" cy="400110"/>
            </a:xfrm>
            <a:prstGeom prst="rect">
              <a:avLst/>
            </a:prstGeom>
            <a:solidFill>
              <a:srgbClr val="00CC99"/>
            </a:solidFill>
          </p:spPr>
          <p:txBody>
            <a:bodyPr wrap="square" rtlCol="0">
              <a:spAutoFit/>
            </a:bodyPr>
            <a:lstStyle/>
            <a:p>
              <a:r>
                <a:rPr lang="es-ES" sz="2000" dirty="0">
                  <a:solidFill>
                    <a:srgbClr val="01A18E"/>
                  </a:solidFill>
                </a:rPr>
                <a:t>3. Distribución</a:t>
              </a:r>
              <a:endParaRPr lang="es-MX" sz="2000" dirty="0">
                <a:solidFill>
                  <a:srgbClr val="01A18E"/>
                </a:solidFill>
              </a:endParaRPr>
            </a:p>
          </p:txBody>
        </p:sp>
        <p:sp>
          <p:nvSpPr>
            <p:cNvPr id="29" name="TextBox 28">
              <a:extLst>
                <a:ext uri="{FF2B5EF4-FFF2-40B4-BE49-F238E27FC236}">
                  <a16:creationId xmlns:a16="http://schemas.microsoft.com/office/drawing/2014/main" id="{06FA9AF1-4197-C1E3-1EAF-29EF4FD70E0B}"/>
                </a:ext>
              </a:extLst>
            </p:cNvPr>
            <p:cNvSpPr txBox="1"/>
            <p:nvPr/>
          </p:nvSpPr>
          <p:spPr>
            <a:xfrm>
              <a:off x="7628869" y="2044525"/>
              <a:ext cx="1281436" cy="369332"/>
            </a:xfrm>
            <a:prstGeom prst="rect">
              <a:avLst/>
            </a:prstGeom>
            <a:solidFill>
              <a:srgbClr val="0F8B7F"/>
            </a:solidFill>
          </p:spPr>
          <p:txBody>
            <a:bodyPr wrap="square" rtlCol="0">
              <a:spAutoFit/>
            </a:bodyPr>
            <a:lstStyle/>
            <a:p>
              <a:r>
                <a:rPr lang="es-ES" sz="1800" dirty="0">
                  <a:solidFill>
                    <a:schemeClr val="bg1"/>
                  </a:solidFill>
                </a:rPr>
                <a:t>4. Uso</a:t>
              </a:r>
              <a:endParaRPr lang="es-MX" sz="1800" dirty="0">
                <a:solidFill>
                  <a:schemeClr val="bg1"/>
                </a:solidFill>
              </a:endParaRPr>
            </a:p>
          </p:txBody>
        </p:sp>
        <p:sp>
          <p:nvSpPr>
            <p:cNvPr id="30" name="TextBox 29">
              <a:extLst>
                <a:ext uri="{FF2B5EF4-FFF2-40B4-BE49-F238E27FC236}">
                  <a16:creationId xmlns:a16="http://schemas.microsoft.com/office/drawing/2014/main" id="{C55B6432-F8F4-6324-2A13-3E669C2F8C13}"/>
                </a:ext>
              </a:extLst>
            </p:cNvPr>
            <p:cNvSpPr txBox="1"/>
            <p:nvPr/>
          </p:nvSpPr>
          <p:spPr>
            <a:xfrm>
              <a:off x="9704280" y="2038622"/>
              <a:ext cx="1581119" cy="369332"/>
            </a:xfrm>
            <a:prstGeom prst="rect">
              <a:avLst/>
            </a:prstGeom>
            <a:solidFill>
              <a:schemeClr val="tx1">
                <a:lumMod val="85000"/>
                <a:lumOff val="15000"/>
              </a:schemeClr>
            </a:solidFill>
          </p:spPr>
          <p:txBody>
            <a:bodyPr wrap="square" rtlCol="0">
              <a:spAutoFit/>
            </a:bodyPr>
            <a:lstStyle/>
            <a:p>
              <a:r>
                <a:rPr lang="es-ES" sz="1800" dirty="0">
                  <a:solidFill>
                    <a:schemeClr val="bg1"/>
                  </a:solidFill>
                </a:rPr>
                <a:t>5.Disposición</a:t>
              </a:r>
              <a:endParaRPr lang="es-MX" sz="1800" dirty="0">
                <a:solidFill>
                  <a:schemeClr val="bg1"/>
                </a:solidFill>
              </a:endParaRPr>
            </a:p>
          </p:txBody>
        </p:sp>
        <p:sp>
          <p:nvSpPr>
            <p:cNvPr id="31" name="TextBox 30">
              <a:extLst>
                <a:ext uri="{FF2B5EF4-FFF2-40B4-BE49-F238E27FC236}">
                  <a16:creationId xmlns:a16="http://schemas.microsoft.com/office/drawing/2014/main" id="{A1C804C7-C0F6-B983-4E58-B7D22D233C5B}"/>
                </a:ext>
              </a:extLst>
            </p:cNvPr>
            <p:cNvSpPr txBox="1"/>
            <p:nvPr/>
          </p:nvSpPr>
          <p:spPr>
            <a:xfrm>
              <a:off x="4729192" y="699941"/>
              <a:ext cx="1526993" cy="338554"/>
            </a:xfrm>
            <a:prstGeom prst="rect">
              <a:avLst/>
            </a:prstGeom>
            <a:solidFill>
              <a:schemeClr val="bg1">
                <a:lumMod val="95000"/>
              </a:schemeClr>
            </a:solidFill>
          </p:spPr>
          <p:txBody>
            <a:bodyPr wrap="square" rtlCol="0">
              <a:spAutoFit/>
            </a:bodyPr>
            <a:lstStyle/>
            <a:p>
              <a:r>
                <a:rPr lang="es-ES" sz="1600" dirty="0">
                  <a:solidFill>
                    <a:srgbClr val="FFC000"/>
                  </a:solidFill>
                </a:rPr>
                <a:t>#1.Reciclar</a:t>
              </a:r>
              <a:endParaRPr lang="es-MX" sz="1600" dirty="0">
                <a:solidFill>
                  <a:srgbClr val="FFC000"/>
                </a:solidFill>
              </a:endParaRPr>
            </a:p>
          </p:txBody>
        </p:sp>
        <p:sp>
          <p:nvSpPr>
            <p:cNvPr id="32" name="TextBox 31">
              <a:extLst>
                <a:ext uri="{FF2B5EF4-FFF2-40B4-BE49-F238E27FC236}">
                  <a16:creationId xmlns:a16="http://schemas.microsoft.com/office/drawing/2014/main" id="{01B72541-4E01-C1FC-CFAE-D27BC723F99F}"/>
                </a:ext>
              </a:extLst>
            </p:cNvPr>
            <p:cNvSpPr txBox="1"/>
            <p:nvPr/>
          </p:nvSpPr>
          <p:spPr>
            <a:xfrm>
              <a:off x="5837696" y="1285542"/>
              <a:ext cx="1291375" cy="338554"/>
            </a:xfrm>
            <a:prstGeom prst="rect">
              <a:avLst/>
            </a:prstGeom>
            <a:solidFill>
              <a:schemeClr val="bg1">
                <a:lumMod val="95000"/>
              </a:schemeClr>
            </a:solidFill>
          </p:spPr>
          <p:txBody>
            <a:bodyPr wrap="square" rtlCol="0">
              <a:spAutoFit/>
            </a:bodyPr>
            <a:lstStyle/>
            <a:p>
              <a:r>
                <a:rPr lang="es-ES" sz="1600" dirty="0">
                  <a:solidFill>
                    <a:srgbClr val="00CC99"/>
                  </a:solidFill>
                </a:rPr>
                <a:t>#2. Rellenar</a:t>
              </a:r>
              <a:endParaRPr lang="es-MX" sz="1600" dirty="0">
                <a:solidFill>
                  <a:srgbClr val="00CC99"/>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1"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 name="Slide Number Placeholder 1">
            <a:extLst>
              <a:ext uri="{FF2B5EF4-FFF2-40B4-BE49-F238E27FC236}">
                <a16:creationId xmlns:a16="http://schemas.microsoft.com/office/drawing/2014/main" id="{C24BF249-4838-1CD4-E616-3CCFDA3BDD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grpSp>
        <p:nvGrpSpPr>
          <p:cNvPr id="11" name="Group 10">
            <a:extLst>
              <a:ext uri="{FF2B5EF4-FFF2-40B4-BE49-F238E27FC236}">
                <a16:creationId xmlns:a16="http://schemas.microsoft.com/office/drawing/2014/main" id="{35040B92-CD4D-7B2A-0A84-933653A05D09}"/>
              </a:ext>
            </a:extLst>
          </p:cNvPr>
          <p:cNvGrpSpPr/>
          <p:nvPr/>
        </p:nvGrpSpPr>
        <p:grpSpPr>
          <a:xfrm>
            <a:off x="1184040" y="651026"/>
            <a:ext cx="9814559" cy="5638822"/>
            <a:chOff x="1463040" y="136525"/>
            <a:chExt cx="9814559" cy="5638822"/>
          </a:xfrm>
        </p:grpSpPr>
        <p:pic>
          <p:nvPicPr>
            <p:cNvPr id="5" name="Picture 4" descr="A picture containing text&#10;&#10;Description automatically generated">
              <a:extLst>
                <a:ext uri="{FF2B5EF4-FFF2-40B4-BE49-F238E27FC236}">
                  <a16:creationId xmlns:a16="http://schemas.microsoft.com/office/drawing/2014/main" id="{548727FB-9D98-984D-8F06-305CE9065ABE}"/>
                </a:ext>
              </a:extLst>
            </p:cNvPr>
            <p:cNvPicPr>
              <a:picLocks noChangeAspect="1"/>
            </p:cNvPicPr>
            <p:nvPr/>
          </p:nvPicPr>
          <p:blipFill>
            <a:blip r:embed="rId4"/>
            <a:stretch>
              <a:fillRect/>
            </a:stretch>
          </p:blipFill>
          <p:spPr>
            <a:xfrm>
              <a:off x="1463040" y="136525"/>
              <a:ext cx="9814559" cy="5638822"/>
            </a:xfrm>
            <a:prstGeom prst="rect">
              <a:avLst/>
            </a:prstGeom>
          </p:spPr>
        </p:pic>
        <p:sp>
          <p:nvSpPr>
            <p:cNvPr id="3" name="TextBox 2">
              <a:extLst>
                <a:ext uri="{FF2B5EF4-FFF2-40B4-BE49-F238E27FC236}">
                  <a16:creationId xmlns:a16="http://schemas.microsoft.com/office/drawing/2014/main" id="{89DF1BCB-8A7F-6BD4-3A56-38DFAB846197}"/>
                </a:ext>
              </a:extLst>
            </p:cNvPr>
            <p:cNvSpPr txBox="1"/>
            <p:nvPr/>
          </p:nvSpPr>
          <p:spPr>
            <a:xfrm flipH="1">
              <a:off x="4255483" y="2402537"/>
              <a:ext cx="1835837" cy="323165"/>
            </a:xfrm>
            <a:prstGeom prst="rect">
              <a:avLst/>
            </a:prstGeom>
            <a:solidFill>
              <a:schemeClr val="bg1">
                <a:lumMod val="95000"/>
              </a:schemeClr>
            </a:solidFill>
          </p:spPr>
          <p:txBody>
            <a:bodyPr wrap="square" rtlCol="0">
              <a:spAutoFit/>
            </a:bodyPr>
            <a:lstStyle/>
            <a:p>
              <a:r>
                <a:rPr lang="en-US" sz="1500" dirty="0" err="1"/>
                <a:t>Llanta</a:t>
              </a:r>
              <a:r>
                <a:rPr lang="en-US" sz="1500" dirty="0"/>
                <a:t> para </a:t>
              </a:r>
              <a:r>
                <a:rPr lang="en-US" sz="1500" dirty="0" err="1"/>
                <a:t>carro</a:t>
              </a:r>
              <a:endParaRPr lang="es-MX" sz="1500" dirty="0"/>
            </a:p>
          </p:txBody>
        </p:sp>
        <p:sp>
          <p:nvSpPr>
            <p:cNvPr id="4" name="TextBox 3">
              <a:extLst>
                <a:ext uri="{FF2B5EF4-FFF2-40B4-BE49-F238E27FC236}">
                  <a16:creationId xmlns:a16="http://schemas.microsoft.com/office/drawing/2014/main" id="{874D8BBD-9509-D64C-0A25-BDD2153AD840}"/>
                </a:ext>
              </a:extLst>
            </p:cNvPr>
            <p:cNvSpPr txBox="1"/>
            <p:nvPr/>
          </p:nvSpPr>
          <p:spPr>
            <a:xfrm flipH="1">
              <a:off x="1780731" y="2409799"/>
              <a:ext cx="1835837" cy="323165"/>
            </a:xfrm>
            <a:prstGeom prst="rect">
              <a:avLst/>
            </a:prstGeom>
            <a:solidFill>
              <a:schemeClr val="bg1">
                <a:lumMod val="95000"/>
              </a:schemeClr>
            </a:solidFill>
          </p:spPr>
          <p:txBody>
            <a:bodyPr wrap="square" rtlCol="0">
              <a:spAutoFit/>
            </a:bodyPr>
            <a:lstStyle/>
            <a:p>
              <a:r>
                <a:rPr lang="en-US" sz="1500" dirty="0" err="1"/>
                <a:t>Tenis</a:t>
              </a:r>
              <a:r>
                <a:rPr lang="en-US" sz="1500" dirty="0"/>
                <a:t> para </a:t>
              </a:r>
              <a:r>
                <a:rPr lang="en-US" sz="1500" dirty="0" err="1"/>
                <a:t>deporte</a:t>
              </a:r>
              <a:endParaRPr lang="es-MX" sz="1500" dirty="0"/>
            </a:p>
          </p:txBody>
        </p:sp>
        <p:sp>
          <p:nvSpPr>
            <p:cNvPr id="6" name="TextBox 5">
              <a:extLst>
                <a:ext uri="{FF2B5EF4-FFF2-40B4-BE49-F238E27FC236}">
                  <a16:creationId xmlns:a16="http://schemas.microsoft.com/office/drawing/2014/main" id="{60CF4AC0-5AD3-1F0F-421B-6CC531C9E05A}"/>
                </a:ext>
              </a:extLst>
            </p:cNvPr>
            <p:cNvSpPr txBox="1"/>
            <p:nvPr/>
          </p:nvSpPr>
          <p:spPr>
            <a:xfrm flipH="1">
              <a:off x="9064281" y="2392301"/>
              <a:ext cx="1835837" cy="323165"/>
            </a:xfrm>
            <a:prstGeom prst="rect">
              <a:avLst/>
            </a:prstGeom>
            <a:solidFill>
              <a:schemeClr val="bg1">
                <a:lumMod val="95000"/>
              </a:schemeClr>
            </a:solidFill>
          </p:spPr>
          <p:txBody>
            <a:bodyPr wrap="square" rtlCol="0">
              <a:spAutoFit/>
            </a:bodyPr>
            <a:lstStyle/>
            <a:p>
              <a:pPr algn="ctr"/>
              <a:r>
                <a:rPr lang="en-US" sz="1500" dirty="0" err="1"/>
                <a:t>Teléfono</a:t>
              </a:r>
              <a:r>
                <a:rPr lang="en-US" sz="1500" dirty="0"/>
                <a:t> </a:t>
              </a:r>
              <a:r>
                <a:rPr lang="en-US" sz="1500" dirty="0" err="1"/>
                <a:t>celular</a:t>
              </a:r>
              <a:endParaRPr lang="es-MX" sz="1500" dirty="0"/>
            </a:p>
          </p:txBody>
        </p:sp>
        <p:sp>
          <p:nvSpPr>
            <p:cNvPr id="7" name="TextBox 6">
              <a:extLst>
                <a:ext uri="{FF2B5EF4-FFF2-40B4-BE49-F238E27FC236}">
                  <a16:creationId xmlns:a16="http://schemas.microsoft.com/office/drawing/2014/main" id="{BBFC962F-4478-CCF8-9274-96229F8E92BD}"/>
                </a:ext>
              </a:extLst>
            </p:cNvPr>
            <p:cNvSpPr txBox="1"/>
            <p:nvPr/>
          </p:nvSpPr>
          <p:spPr>
            <a:xfrm flipH="1">
              <a:off x="1780731" y="5205137"/>
              <a:ext cx="1835837" cy="323165"/>
            </a:xfrm>
            <a:prstGeom prst="rect">
              <a:avLst/>
            </a:prstGeom>
            <a:solidFill>
              <a:schemeClr val="bg1">
                <a:lumMod val="95000"/>
              </a:schemeClr>
            </a:solidFill>
          </p:spPr>
          <p:txBody>
            <a:bodyPr wrap="square" rtlCol="0">
              <a:spAutoFit/>
            </a:bodyPr>
            <a:lstStyle/>
            <a:p>
              <a:r>
                <a:rPr lang="en-US" sz="1500" dirty="0" err="1"/>
                <a:t>Playera</a:t>
              </a:r>
              <a:r>
                <a:rPr lang="en-US" sz="1500" dirty="0"/>
                <a:t> de </a:t>
              </a:r>
              <a:r>
                <a:rPr lang="en-US" sz="1500" dirty="0" err="1"/>
                <a:t>algodón</a:t>
              </a:r>
              <a:endParaRPr lang="es-MX" sz="1500" dirty="0"/>
            </a:p>
          </p:txBody>
        </p:sp>
        <p:sp>
          <p:nvSpPr>
            <p:cNvPr id="8" name="TextBox 7">
              <a:extLst>
                <a:ext uri="{FF2B5EF4-FFF2-40B4-BE49-F238E27FC236}">
                  <a16:creationId xmlns:a16="http://schemas.microsoft.com/office/drawing/2014/main" id="{88ECE35C-E283-4BFE-199A-AE5E2B67DB89}"/>
                </a:ext>
              </a:extLst>
            </p:cNvPr>
            <p:cNvSpPr txBox="1"/>
            <p:nvPr/>
          </p:nvSpPr>
          <p:spPr>
            <a:xfrm flipH="1">
              <a:off x="4306170" y="5044469"/>
              <a:ext cx="1556235" cy="553998"/>
            </a:xfrm>
            <a:prstGeom prst="rect">
              <a:avLst/>
            </a:prstGeom>
            <a:solidFill>
              <a:schemeClr val="bg1">
                <a:lumMod val="95000"/>
              </a:schemeClr>
            </a:solidFill>
          </p:spPr>
          <p:txBody>
            <a:bodyPr wrap="square" rtlCol="0">
              <a:spAutoFit/>
            </a:bodyPr>
            <a:lstStyle/>
            <a:p>
              <a:pPr algn="ctr"/>
              <a:r>
                <a:rPr lang="en-US" sz="1500" dirty="0" err="1"/>
                <a:t>Empaque</a:t>
              </a:r>
              <a:r>
                <a:rPr lang="en-US" sz="1500" dirty="0"/>
                <a:t> para</a:t>
              </a:r>
            </a:p>
            <a:p>
              <a:pPr algn="ctr"/>
              <a:r>
                <a:rPr lang="en-US" sz="1500" dirty="0"/>
                <a:t> comida</a:t>
              </a:r>
              <a:endParaRPr lang="es-MX" sz="1500" dirty="0"/>
            </a:p>
          </p:txBody>
        </p:sp>
        <p:sp>
          <p:nvSpPr>
            <p:cNvPr id="9" name="TextBox 8">
              <a:extLst>
                <a:ext uri="{FF2B5EF4-FFF2-40B4-BE49-F238E27FC236}">
                  <a16:creationId xmlns:a16="http://schemas.microsoft.com/office/drawing/2014/main" id="{178D7CB2-C0C3-0A9D-7762-6DF0CFEC941F}"/>
                </a:ext>
              </a:extLst>
            </p:cNvPr>
            <p:cNvSpPr txBox="1"/>
            <p:nvPr/>
          </p:nvSpPr>
          <p:spPr>
            <a:xfrm flipH="1">
              <a:off x="6799683" y="2161468"/>
              <a:ext cx="1556235" cy="553998"/>
            </a:xfrm>
            <a:prstGeom prst="rect">
              <a:avLst/>
            </a:prstGeom>
            <a:solidFill>
              <a:schemeClr val="bg1">
                <a:lumMod val="95000"/>
              </a:schemeClr>
            </a:solidFill>
          </p:spPr>
          <p:txBody>
            <a:bodyPr wrap="square" rtlCol="0">
              <a:spAutoFit/>
            </a:bodyPr>
            <a:lstStyle/>
            <a:p>
              <a:pPr algn="ctr"/>
              <a:r>
                <a:rPr lang="en-US" sz="1500" dirty="0"/>
                <a:t>Base de </a:t>
              </a:r>
              <a:r>
                <a:rPr lang="en-US" sz="1500" dirty="0" err="1"/>
                <a:t>Cama</a:t>
              </a:r>
              <a:r>
                <a:rPr lang="en-US" sz="1500" dirty="0"/>
                <a:t> de </a:t>
              </a:r>
              <a:r>
                <a:rPr lang="en-US" sz="1500" dirty="0" err="1"/>
                <a:t>madera</a:t>
              </a:r>
              <a:endParaRPr lang="es-MX" sz="1500" dirty="0"/>
            </a:p>
          </p:txBody>
        </p:sp>
      </p:grpSp>
    </p:spTree>
    <p:extLst>
      <p:ext uri="{BB962C8B-B14F-4D97-AF65-F5344CB8AC3E}">
        <p14:creationId xmlns:p14="http://schemas.microsoft.com/office/powerpoint/2010/main" val="295936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4" name="Google Shape;94;p2"/>
          <p:cNvSpPr/>
          <p:nvPr/>
        </p:nvSpPr>
        <p:spPr>
          <a:xfrm>
            <a:off x="506503" y="1488487"/>
            <a:ext cx="10907167"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s-ES" sz="1600" b="1" i="0" u="none" strike="noStrike" cap="none" dirty="0">
                <a:solidFill>
                  <a:srgbClr val="262626"/>
                </a:solidFill>
                <a:latin typeface="Calibri"/>
                <a:ea typeface="Calibri"/>
                <a:cs typeface="Calibri"/>
                <a:sym typeface="Calibri"/>
              </a:rPr>
              <a:t>Los estudiantes asimilarán las diferencias entre las economías lineales y circulares, así cómo los productos y materiales que se mueven a través de un ciclo de vida. Desarrollarán la capacidad de pensar acerca de las cosas que usamos en nuestra vida diaria y sentarán las bases para poder rediseñar sistemas. Los objetos cotidianos son fascinantes por su complejidad, y esto nos ayuda a conceptualizar la forma en que funciona el sistema lineal, así como a reflexionar cómo podemos hacer que los productos que usamos sean más circulares.</a:t>
            </a:r>
            <a:endParaRPr dirty="0"/>
          </a:p>
        </p:txBody>
      </p:sp>
      <p:sp>
        <p:nvSpPr>
          <p:cNvPr id="95" name="Google Shape;95;p2"/>
          <p:cNvSpPr/>
          <p:nvPr/>
        </p:nvSpPr>
        <p:spPr>
          <a:xfrm>
            <a:off x="313764" y="1462601"/>
            <a:ext cx="11371732" cy="1610379"/>
          </a:xfrm>
          <a:prstGeom prst="roundRect">
            <a:avLst>
              <a:gd name="adj" fmla="val 16667"/>
            </a:avLst>
          </a:prstGeom>
          <a:noFill/>
          <a:ln w="31750" cap="flat" cmpd="sng">
            <a:solidFill>
              <a:srgbClr val="29C7F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6" name="Google Shape;96;p2"/>
          <p:cNvSpPr/>
          <p:nvPr/>
        </p:nvSpPr>
        <p:spPr>
          <a:xfrm>
            <a:off x="1181181" y="3411644"/>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7" name="Google Shape;97;p2"/>
          <p:cNvSpPr/>
          <p:nvPr/>
        </p:nvSpPr>
        <p:spPr>
          <a:xfrm>
            <a:off x="1127544" y="3411644"/>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8" name="Google Shape;98;p2"/>
          <p:cNvSpPr/>
          <p:nvPr/>
        </p:nvSpPr>
        <p:spPr>
          <a:xfrm>
            <a:off x="1172128" y="3391592"/>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1</a:t>
            </a:r>
            <a:endParaRPr dirty="0"/>
          </a:p>
        </p:txBody>
      </p:sp>
      <p:sp>
        <p:nvSpPr>
          <p:cNvPr id="99" name="Google Shape;99;p2"/>
          <p:cNvSpPr/>
          <p:nvPr/>
        </p:nvSpPr>
        <p:spPr>
          <a:xfrm rot="5400000">
            <a:off x="586952" y="3354363"/>
            <a:ext cx="402546" cy="301686"/>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0BE7736A-4D8A-F2CD-1152-39A562E3EDDF}"/>
              </a:ext>
            </a:extLst>
          </p:cNvPr>
          <p:cNvGrpSpPr/>
          <p:nvPr/>
        </p:nvGrpSpPr>
        <p:grpSpPr>
          <a:xfrm>
            <a:off x="1123489" y="4518559"/>
            <a:ext cx="443210" cy="409625"/>
            <a:chOff x="1123489" y="4518559"/>
            <a:chExt cx="443210" cy="409625"/>
          </a:xfrm>
        </p:grpSpPr>
        <p:sp>
          <p:nvSpPr>
            <p:cNvPr id="100" name="Google Shape;100;p2"/>
            <p:cNvSpPr/>
            <p:nvPr/>
          </p:nvSpPr>
          <p:spPr>
            <a:xfrm>
              <a:off x="1177126" y="4538611"/>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1" name="Google Shape;101;p2"/>
            <p:cNvSpPr/>
            <p:nvPr/>
          </p:nvSpPr>
          <p:spPr>
            <a:xfrm>
              <a:off x="1123489" y="453861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2" name="Google Shape;102;p2"/>
            <p:cNvSpPr/>
            <p:nvPr/>
          </p:nvSpPr>
          <p:spPr>
            <a:xfrm>
              <a:off x="1168073" y="4518559"/>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2</a:t>
              </a:r>
              <a:endParaRPr dirty="0"/>
            </a:p>
          </p:txBody>
        </p:sp>
      </p:grpSp>
      <p:sp>
        <p:nvSpPr>
          <p:cNvPr id="103" name="Google Shape;103;p2"/>
          <p:cNvSpPr/>
          <p:nvPr/>
        </p:nvSpPr>
        <p:spPr>
          <a:xfrm>
            <a:off x="2606040" y="185126"/>
            <a:ext cx="6979920"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4" name="Google Shape;104;p2"/>
          <p:cNvSpPr/>
          <p:nvPr/>
        </p:nvSpPr>
        <p:spPr>
          <a:xfrm>
            <a:off x="1570753" y="185126"/>
            <a:ext cx="9176963"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6" name="Google Shape;106;p2"/>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err="1">
                <a:solidFill>
                  <a:schemeClr val="lt1"/>
                </a:solidFill>
                <a:latin typeface="Calibri"/>
                <a:ea typeface="Calibri"/>
                <a:cs typeface="Calibri"/>
                <a:sym typeface="Calibri"/>
              </a:rPr>
              <a:t>Tiempo</a:t>
            </a:r>
            <a:r>
              <a:rPr lang="en-US" b="1" dirty="0">
                <a:solidFill>
                  <a:schemeClr val="lt1"/>
                </a:solidFill>
                <a:latin typeface="Calibri"/>
                <a:ea typeface="Calibri"/>
                <a:cs typeface="Calibri"/>
                <a:sym typeface="Calibri"/>
              </a:rPr>
              <a:t> de </a:t>
            </a:r>
            <a:r>
              <a:rPr lang="en-US" b="1" dirty="0" err="1">
                <a:solidFill>
                  <a:schemeClr val="lt1"/>
                </a:solidFill>
                <a:latin typeface="Calibri"/>
                <a:ea typeface="Calibri"/>
                <a:cs typeface="Calibri"/>
                <a:sym typeface="Calibri"/>
              </a:rPr>
              <a:t>Preparación</a:t>
            </a:r>
            <a:r>
              <a:rPr lang="en-US" sz="1400" b="1" i="0" u="none" strike="noStrike" cap="none" dirty="0">
                <a:solidFill>
                  <a:schemeClr val="lt1"/>
                </a:solidFill>
                <a:latin typeface="Calibri"/>
                <a:ea typeface="Calibri"/>
                <a:cs typeface="Calibri"/>
                <a:sym typeface="Calibri"/>
              </a:rPr>
              <a:t>: 10 – 15 </a:t>
            </a:r>
            <a:r>
              <a:rPr lang="en-US" sz="1400" b="1" i="0" u="none" strike="noStrike" cap="none" dirty="0" err="1">
                <a:solidFill>
                  <a:schemeClr val="lt1"/>
                </a:solidFill>
                <a:latin typeface="Calibri"/>
                <a:ea typeface="Calibri"/>
                <a:cs typeface="Calibri"/>
                <a:sym typeface="Calibri"/>
              </a:rPr>
              <a:t>minutos</a:t>
            </a:r>
            <a:endParaRPr b="1" dirty="0"/>
          </a:p>
        </p:txBody>
      </p:sp>
      <p:sp>
        <p:nvSpPr>
          <p:cNvPr id="16" name="Rectangle 15">
            <a:extLst>
              <a:ext uri="{FF2B5EF4-FFF2-40B4-BE49-F238E27FC236}">
                <a16:creationId xmlns:a16="http://schemas.microsoft.com/office/drawing/2014/main" id="{A80943B9-EAC2-7A8A-2B32-3488778EDD50}"/>
              </a:ext>
            </a:extLst>
          </p:cNvPr>
          <p:cNvSpPr/>
          <p:nvPr/>
        </p:nvSpPr>
        <p:spPr>
          <a:xfrm>
            <a:off x="1698190" y="3271551"/>
            <a:ext cx="9734687" cy="1247008"/>
          </a:xfrm>
          <a:prstGeom prst="rect">
            <a:avLst/>
          </a:prstGeom>
        </p:spPr>
        <p:txBody>
          <a:bodyPr wrap="square">
            <a:spAutoFit/>
          </a:bodyPr>
          <a:lstStyle/>
          <a:p>
            <a:pPr algn="thaiDist">
              <a:lnSpc>
                <a:spcPct val="120000"/>
              </a:lnSpc>
            </a:pPr>
            <a:r>
              <a:rPr lang="es-ES" sz="1600" b="1" dirty="0">
                <a:solidFill>
                  <a:srgbClr val="262626"/>
                </a:solidFill>
              </a:rPr>
              <a:t>Muestre las diapositivas de la lección a la clase y genere una discusión acerca de lo que saben respecto a las economías lineales VS. las circulares; e introduzca el concepto de mapeo del ciclo de vida de producto. Cuestione a los estudiantes utilizando las preguntas guía, en las notas de las diapositivas de PowerPoint.</a:t>
            </a:r>
            <a:endParaRPr lang="en-US" sz="1600" dirty="0">
              <a:solidFill>
                <a:srgbClr val="262626"/>
              </a:solidFill>
            </a:endParaRPr>
          </a:p>
        </p:txBody>
      </p:sp>
      <p:sp>
        <p:nvSpPr>
          <p:cNvPr id="18" name="Rectangle 17">
            <a:extLst>
              <a:ext uri="{FF2B5EF4-FFF2-40B4-BE49-F238E27FC236}">
                <a16:creationId xmlns:a16="http://schemas.microsoft.com/office/drawing/2014/main" id="{D9AD8B01-7A6D-FDE7-8D44-E2FE66C2E6D2}"/>
              </a:ext>
            </a:extLst>
          </p:cNvPr>
          <p:cNvSpPr/>
          <p:nvPr/>
        </p:nvSpPr>
        <p:spPr>
          <a:xfrm>
            <a:off x="1698189" y="4575250"/>
            <a:ext cx="9734687" cy="656077"/>
          </a:xfrm>
          <a:prstGeom prst="rect">
            <a:avLst/>
          </a:prstGeom>
        </p:spPr>
        <p:txBody>
          <a:bodyPr wrap="square">
            <a:spAutoFit/>
          </a:bodyPr>
          <a:lstStyle/>
          <a:p>
            <a:pPr algn="thaiDist">
              <a:lnSpc>
                <a:spcPct val="120000"/>
              </a:lnSpc>
            </a:pPr>
            <a:r>
              <a:rPr lang="en-US" sz="1600" b="1" dirty="0" err="1">
                <a:solidFill>
                  <a:srgbClr val="262626"/>
                </a:solidFill>
              </a:rPr>
              <a:t>Imprima</a:t>
            </a:r>
            <a:r>
              <a:rPr lang="en-US" sz="1600" b="1" dirty="0">
                <a:solidFill>
                  <a:srgbClr val="262626"/>
                </a:solidFill>
              </a:rPr>
              <a:t> 4 </a:t>
            </a:r>
            <a:r>
              <a:rPr lang="en-US" sz="1600" b="1" dirty="0" err="1">
                <a:solidFill>
                  <a:srgbClr val="262626"/>
                </a:solidFill>
              </a:rPr>
              <a:t>documentos</a:t>
            </a:r>
            <a:r>
              <a:rPr lang="en-US" sz="1600" b="1" dirty="0">
                <a:solidFill>
                  <a:srgbClr val="262626"/>
                </a:solidFill>
              </a:rPr>
              <a:t>: </a:t>
            </a:r>
            <a:r>
              <a:rPr lang="en-US" sz="1600" dirty="0">
                <a:solidFill>
                  <a:srgbClr val="262626"/>
                </a:solidFill>
              </a:rPr>
              <a:t>1. Cartas de </a:t>
            </a:r>
            <a:r>
              <a:rPr lang="en-US" sz="1600" dirty="0" err="1">
                <a:solidFill>
                  <a:srgbClr val="262626"/>
                </a:solidFill>
              </a:rPr>
              <a:t>productos</a:t>
            </a:r>
            <a:r>
              <a:rPr lang="en-US" sz="1600" dirty="0">
                <a:solidFill>
                  <a:srgbClr val="262626"/>
                </a:solidFill>
              </a:rPr>
              <a:t> 2. </a:t>
            </a:r>
            <a:r>
              <a:rPr lang="en-US" sz="1600" dirty="0" err="1">
                <a:solidFill>
                  <a:srgbClr val="262626"/>
                </a:solidFill>
              </a:rPr>
              <a:t>Mapa</a:t>
            </a:r>
            <a:r>
              <a:rPr lang="en-US" sz="1600" dirty="0">
                <a:solidFill>
                  <a:srgbClr val="262626"/>
                </a:solidFill>
              </a:rPr>
              <a:t> del </a:t>
            </a:r>
            <a:r>
              <a:rPr lang="en-US" sz="1600" dirty="0" err="1">
                <a:solidFill>
                  <a:srgbClr val="262626"/>
                </a:solidFill>
              </a:rPr>
              <a:t>Ciclo</a:t>
            </a:r>
            <a:r>
              <a:rPr lang="en-US" sz="1600" dirty="0">
                <a:solidFill>
                  <a:srgbClr val="262626"/>
                </a:solidFill>
              </a:rPr>
              <a:t> de Vida del </a:t>
            </a:r>
            <a:r>
              <a:rPr lang="en-US" sz="1600" dirty="0" err="1">
                <a:solidFill>
                  <a:srgbClr val="262626"/>
                </a:solidFill>
              </a:rPr>
              <a:t>Producto</a:t>
            </a:r>
            <a:r>
              <a:rPr lang="en-US" sz="1600" dirty="0">
                <a:solidFill>
                  <a:srgbClr val="262626"/>
                </a:solidFill>
              </a:rPr>
              <a:t> 3. </a:t>
            </a:r>
            <a:r>
              <a:rPr lang="en-US" sz="1600" dirty="0" err="1">
                <a:solidFill>
                  <a:srgbClr val="262626"/>
                </a:solidFill>
              </a:rPr>
              <a:t>Mapa</a:t>
            </a:r>
            <a:r>
              <a:rPr lang="en-US" sz="1600" dirty="0">
                <a:solidFill>
                  <a:srgbClr val="262626"/>
                </a:solidFill>
              </a:rPr>
              <a:t> del </a:t>
            </a:r>
            <a:r>
              <a:rPr lang="en-US" sz="1600" dirty="0" err="1">
                <a:solidFill>
                  <a:srgbClr val="262626"/>
                </a:solidFill>
              </a:rPr>
              <a:t>Ciclo</a:t>
            </a:r>
            <a:r>
              <a:rPr lang="en-US" sz="1600" dirty="0">
                <a:solidFill>
                  <a:srgbClr val="262626"/>
                </a:solidFill>
              </a:rPr>
              <a:t> de Vida Circular 4. </a:t>
            </a:r>
            <a:r>
              <a:rPr lang="en-US" sz="1600" dirty="0" err="1">
                <a:solidFill>
                  <a:srgbClr val="262626"/>
                </a:solidFill>
              </a:rPr>
              <a:t>Ejemplo</a:t>
            </a:r>
            <a:r>
              <a:rPr lang="en-US" sz="1600" dirty="0">
                <a:solidFill>
                  <a:srgbClr val="262626"/>
                </a:solidFill>
              </a:rPr>
              <a:t> del </a:t>
            </a:r>
            <a:r>
              <a:rPr lang="en-US" sz="1600" dirty="0" err="1">
                <a:solidFill>
                  <a:srgbClr val="262626"/>
                </a:solidFill>
              </a:rPr>
              <a:t>Mapa</a:t>
            </a:r>
            <a:r>
              <a:rPr lang="en-US" sz="1600" dirty="0">
                <a:solidFill>
                  <a:srgbClr val="262626"/>
                </a:solidFill>
              </a:rPr>
              <a:t> del </a:t>
            </a:r>
            <a:r>
              <a:rPr lang="en-US" sz="1600" dirty="0" err="1">
                <a:solidFill>
                  <a:srgbClr val="262626"/>
                </a:solidFill>
              </a:rPr>
              <a:t>Ciclo</a:t>
            </a:r>
            <a:r>
              <a:rPr lang="en-US" sz="1600" dirty="0">
                <a:solidFill>
                  <a:srgbClr val="262626"/>
                </a:solidFill>
              </a:rPr>
              <a:t> de Vida</a:t>
            </a:r>
          </a:p>
        </p:txBody>
      </p:sp>
      <p:grpSp>
        <p:nvGrpSpPr>
          <p:cNvPr id="21" name="Group 20">
            <a:extLst>
              <a:ext uri="{FF2B5EF4-FFF2-40B4-BE49-F238E27FC236}">
                <a16:creationId xmlns:a16="http://schemas.microsoft.com/office/drawing/2014/main" id="{699AF946-F79D-B047-F4F4-B02D09B24F85}"/>
              </a:ext>
            </a:extLst>
          </p:cNvPr>
          <p:cNvGrpSpPr/>
          <p:nvPr/>
        </p:nvGrpSpPr>
        <p:grpSpPr>
          <a:xfrm>
            <a:off x="1123489" y="5568526"/>
            <a:ext cx="443210" cy="424691"/>
            <a:chOff x="1123489" y="4518559"/>
            <a:chExt cx="443210" cy="424691"/>
          </a:xfrm>
        </p:grpSpPr>
        <p:sp>
          <p:nvSpPr>
            <p:cNvPr id="22" name="Google Shape;100;p2">
              <a:extLst>
                <a:ext uri="{FF2B5EF4-FFF2-40B4-BE49-F238E27FC236}">
                  <a16:creationId xmlns:a16="http://schemas.microsoft.com/office/drawing/2014/main" id="{70E0E126-4CD7-88E4-DF74-86E9441E4834}"/>
                </a:ext>
              </a:extLst>
            </p:cNvPr>
            <p:cNvSpPr/>
            <p:nvPr/>
          </p:nvSpPr>
          <p:spPr>
            <a:xfrm>
              <a:off x="1177126" y="4538611"/>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3" name="Google Shape;101;p2">
              <a:extLst>
                <a:ext uri="{FF2B5EF4-FFF2-40B4-BE49-F238E27FC236}">
                  <a16:creationId xmlns:a16="http://schemas.microsoft.com/office/drawing/2014/main" id="{C6093045-7503-DFB0-F434-35B002E6B68C}"/>
                </a:ext>
              </a:extLst>
            </p:cNvPr>
            <p:cNvSpPr/>
            <p:nvPr/>
          </p:nvSpPr>
          <p:spPr>
            <a:xfrm>
              <a:off x="1123489" y="453861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4" name="Google Shape;102;p2">
              <a:extLst>
                <a:ext uri="{FF2B5EF4-FFF2-40B4-BE49-F238E27FC236}">
                  <a16:creationId xmlns:a16="http://schemas.microsoft.com/office/drawing/2014/main" id="{D083134A-C65F-06C3-9C28-822433F6D24C}"/>
                </a:ext>
              </a:extLst>
            </p:cNvPr>
            <p:cNvSpPr/>
            <p:nvPr/>
          </p:nvSpPr>
          <p:spPr>
            <a:xfrm>
              <a:off x="1168073" y="4518559"/>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chemeClr val="lt1"/>
                  </a:solidFill>
                  <a:latin typeface="Calibri"/>
                  <a:cs typeface="Calibri"/>
                  <a:sym typeface="Calibri"/>
                </a:rPr>
                <a:t>3</a:t>
              </a:r>
              <a:endParaRPr dirty="0"/>
            </a:p>
          </p:txBody>
        </p:sp>
      </p:grpSp>
      <p:sp>
        <p:nvSpPr>
          <p:cNvPr id="25" name="Rectangle 24">
            <a:extLst>
              <a:ext uri="{FF2B5EF4-FFF2-40B4-BE49-F238E27FC236}">
                <a16:creationId xmlns:a16="http://schemas.microsoft.com/office/drawing/2014/main" id="{850B8983-0AD7-04C4-1948-DF62677C6311}"/>
              </a:ext>
            </a:extLst>
          </p:cNvPr>
          <p:cNvSpPr/>
          <p:nvPr/>
        </p:nvSpPr>
        <p:spPr>
          <a:xfrm>
            <a:off x="1698189" y="5567402"/>
            <a:ext cx="9734687" cy="656077"/>
          </a:xfrm>
          <a:prstGeom prst="rect">
            <a:avLst/>
          </a:prstGeom>
        </p:spPr>
        <p:txBody>
          <a:bodyPr wrap="square">
            <a:spAutoFit/>
          </a:bodyPr>
          <a:lstStyle/>
          <a:p>
            <a:pPr algn="thaiDist">
              <a:lnSpc>
                <a:spcPct val="120000"/>
              </a:lnSpc>
            </a:pPr>
            <a:r>
              <a:rPr lang="es-ES" sz="1600" b="1" dirty="0">
                <a:solidFill>
                  <a:srgbClr val="262626"/>
                </a:solidFill>
              </a:rPr>
              <a:t>Siga los pasos de la siguiente diapositiva y así como las notas del maestro de las diapositivas 17 y 20,  para realizar la actividad de clase.</a:t>
            </a:r>
            <a:endParaRPr lang="en-US" sz="1600" dirty="0">
              <a:solidFill>
                <a:srgbClr val="262626"/>
              </a:solidFill>
            </a:endParaRPr>
          </a:p>
        </p:txBody>
      </p:sp>
      <p:sp>
        <p:nvSpPr>
          <p:cNvPr id="3" name="Slide Number Placeholder 2">
            <a:extLst>
              <a:ext uri="{FF2B5EF4-FFF2-40B4-BE49-F238E27FC236}">
                <a16:creationId xmlns:a16="http://schemas.microsoft.com/office/drawing/2014/main" id="{0F195BB5-00EA-87FE-98AB-5C2F578FE3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
        <p:nvSpPr>
          <p:cNvPr id="26" name="Google Shape;107;p2">
            <a:extLst>
              <a:ext uri="{FF2B5EF4-FFF2-40B4-BE49-F238E27FC236}">
                <a16:creationId xmlns:a16="http://schemas.microsoft.com/office/drawing/2014/main" id="{1E06804C-2E36-2F26-3709-F9265129C960}"/>
              </a:ext>
            </a:extLst>
          </p:cNvPr>
          <p:cNvSpPr txBox="1"/>
          <p:nvPr/>
        </p:nvSpPr>
        <p:spPr>
          <a:xfrm>
            <a:off x="1303075" y="161033"/>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51FFE875-61C7-534D-980C-DC3A4B940AEB}"/>
              </a:ext>
            </a:extLst>
          </p:cNvPr>
          <p:cNvSpPr/>
          <p:nvPr/>
        </p:nvSpPr>
        <p:spPr>
          <a:xfrm>
            <a:off x="365761" y="1097744"/>
            <a:ext cx="11399520" cy="3885679"/>
          </a:xfrm>
          <a:prstGeom prst="rect">
            <a:avLst/>
          </a:prstGeom>
        </p:spPr>
        <p:txBody>
          <a:bodyPr wrap="square">
            <a:spAutoFit/>
          </a:bodyPr>
          <a:lstStyle/>
          <a:p>
            <a:pPr lvl="0"/>
            <a:r>
              <a:rPr lang="es-ES" sz="1450" b="1" dirty="0">
                <a:solidFill>
                  <a:schemeClr val="dk1"/>
                </a:solidFill>
                <a:latin typeface="Calibri"/>
                <a:ea typeface="Calibri"/>
                <a:cs typeface="Calibri"/>
                <a:sym typeface="Calibri"/>
              </a:rPr>
              <a:t>Paso 1: Organice a los estudiantes en grupos de 3 a 5 y elija una tarjeta de producto del bloque, o cualquier producto del que su grupo sepa un poco. Distribuya cada uno de los cuatro documentos a cada grupo.</a:t>
            </a:r>
          </a:p>
          <a:p>
            <a:pPr lvl="0"/>
            <a:endParaRPr lang="es-ES" sz="1450" b="1" dirty="0">
              <a:solidFill>
                <a:schemeClr val="dk1"/>
              </a:solidFill>
              <a:latin typeface="Calibri"/>
              <a:ea typeface="Calibri"/>
              <a:cs typeface="Calibri"/>
              <a:sym typeface="Calibri"/>
            </a:endParaRPr>
          </a:p>
          <a:p>
            <a:pPr lvl="0"/>
            <a:r>
              <a:rPr lang="es-ES" sz="1450" b="1" dirty="0">
                <a:solidFill>
                  <a:schemeClr val="dk1"/>
                </a:solidFill>
                <a:latin typeface="Calibri"/>
                <a:ea typeface="Calibri"/>
                <a:cs typeface="Calibri"/>
                <a:sym typeface="Calibri"/>
              </a:rPr>
              <a:t>Paso 2: cada grupo tiene una hoja de papel grande o utiliza el documento provisto y enumera las 5 etapas diferentes del ciclo de vida 1. Extracción de materiales  2. Producción  3. Distribución  4. Uso 5. Eliminación/Desecho.</a:t>
            </a:r>
          </a:p>
          <a:p>
            <a:pPr lvl="0"/>
            <a:endParaRPr lang="es-ES" sz="1450" b="1" dirty="0">
              <a:solidFill>
                <a:schemeClr val="dk1"/>
              </a:solidFill>
              <a:latin typeface="Calibri"/>
              <a:ea typeface="Calibri"/>
              <a:cs typeface="Calibri"/>
              <a:sym typeface="Calibri"/>
            </a:endParaRPr>
          </a:p>
          <a:p>
            <a:pPr lvl="0"/>
            <a:r>
              <a:rPr lang="es-ES" sz="1450" b="1" dirty="0">
                <a:solidFill>
                  <a:schemeClr val="dk1"/>
                </a:solidFill>
                <a:latin typeface="Calibri"/>
                <a:ea typeface="Calibri"/>
                <a:cs typeface="Calibri"/>
                <a:sym typeface="Calibri"/>
              </a:rPr>
              <a:t>Paso 3: Cada grupo documentará con notas adhesivas (algunos harán dibujos, otros escribirán listas) todo el ciclo de vida del producto, de principio a fin.</a:t>
            </a:r>
          </a:p>
          <a:p>
            <a:pPr lvl="0"/>
            <a:endParaRPr lang="es-ES" sz="1450" b="1" dirty="0">
              <a:solidFill>
                <a:schemeClr val="dk1"/>
              </a:solidFill>
              <a:latin typeface="Calibri"/>
              <a:ea typeface="Calibri"/>
              <a:cs typeface="Calibri"/>
              <a:sym typeface="Calibri"/>
            </a:endParaRPr>
          </a:p>
          <a:p>
            <a:pPr lvl="0"/>
            <a:r>
              <a:rPr lang="es-ES" sz="1450" b="1" dirty="0">
                <a:solidFill>
                  <a:schemeClr val="dk1"/>
                </a:solidFill>
                <a:latin typeface="Calibri"/>
                <a:ea typeface="Calibri"/>
                <a:cs typeface="Calibri"/>
                <a:sym typeface="Calibri"/>
              </a:rPr>
              <a:t>Paso 4: Use el ejemplo de la botella de agua del ciclo de vida, como apoyo para guiar a los estudiantes.</a:t>
            </a:r>
          </a:p>
          <a:p>
            <a:pPr lvl="0"/>
            <a:endParaRPr lang="es-ES" sz="1450" b="1" dirty="0">
              <a:solidFill>
                <a:schemeClr val="dk1"/>
              </a:solidFill>
              <a:latin typeface="Calibri"/>
              <a:ea typeface="Calibri"/>
              <a:cs typeface="Calibri"/>
              <a:sym typeface="Calibri"/>
            </a:endParaRPr>
          </a:p>
          <a:p>
            <a:pPr lvl="0"/>
            <a:r>
              <a:rPr lang="es-ES" sz="1450" b="1" dirty="0">
                <a:solidFill>
                  <a:schemeClr val="dk1"/>
                </a:solidFill>
                <a:latin typeface="Calibri"/>
                <a:ea typeface="Calibri"/>
                <a:cs typeface="Calibri"/>
                <a:sym typeface="Calibri"/>
              </a:rPr>
              <a:t>Paso 5: Por último, identifique una o más oportunidades circulares para este producto.</a:t>
            </a:r>
          </a:p>
          <a:p>
            <a:pPr lvl="0"/>
            <a:endParaRPr lang="es-ES" sz="1450" b="1" dirty="0">
              <a:solidFill>
                <a:schemeClr val="dk1"/>
              </a:solidFill>
              <a:latin typeface="Calibri"/>
              <a:ea typeface="Calibri"/>
              <a:cs typeface="Calibri"/>
              <a:sym typeface="Calibri"/>
            </a:endParaRPr>
          </a:p>
          <a:p>
            <a:pPr lvl="0"/>
            <a:r>
              <a:rPr lang="es-ES" sz="1450" b="1" dirty="0">
                <a:solidFill>
                  <a:schemeClr val="dk1"/>
                </a:solidFill>
                <a:latin typeface="Calibri"/>
                <a:ea typeface="Calibri"/>
                <a:cs typeface="Calibri"/>
                <a:sym typeface="Calibri"/>
              </a:rPr>
              <a:t>Cuando los grupos completen sus mapas, todos compartirán lo que descubrieron sobre el ciclo de vida de su producto.</a:t>
            </a:r>
          </a:p>
          <a:p>
            <a:pPr lvl="0"/>
            <a:endParaRPr lang="es-ES" sz="1450" b="1" dirty="0">
              <a:solidFill>
                <a:schemeClr val="dk1"/>
              </a:solidFill>
              <a:latin typeface="Calibri"/>
              <a:ea typeface="Calibri"/>
              <a:cs typeface="Calibri"/>
              <a:sym typeface="Calibri"/>
            </a:endParaRPr>
          </a:p>
          <a:p>
            <a:pPr lvl="0"/>
            <a:r>
              <a:rPr lang="es-ES" sz="1450" b="1" dirty="0">
                <a:solidFill>
                  <a:schemeClr val="dk1"/>
                </a:solidFill>
                <a:latin typeface="Calibri"/>
                <a:ea typeface="Calibri"/>
                <a:cs typeface="Calibri"/>
                <a:sym typeface="Calibri"/>
              </a:rPr>
              <a:t>*Es posible que los maestros deseen mostrar o imprimir el ejemplo del mapa del ciclo de vida de una botella de plástico, mientras los estudiantes realizan el ejercicio.</a:t>
            </a:r>
            <a:endParaRPr lang="en-US" sz="1400" dirty="0">
              <a:solidFill>
                <a:srgbClr val="262626"/>
              </a:solidFill>
            </a:endParaRPr>
          </a:p>
        </p:txBody>
      </p:sp>
      <p:sp>
        <p:nvSpPr>
          <p:cNvPr id="29" name="Rounded Rectangle 28">
            <a:extLst>
              <a:ext uri="{FF2B5EF4-FFF2-40B4-BE49-F238E27FC236}">
                <a16:creationId xmlns:a16="http://schemas.microsoft.com/office/drawing/2014/main" id="{14A2CAC3-9A08-6B43-862A-D2DA19CB66DA}"/>
              </a:ext>
            </a:extLst>
          </p:cNvPr>
          <p:cNvSpPr/>
          <p:nvPr/>
        </p:nvSpPr>
        <p:spPr>
          <a:xfrm>
            <a:off x="2606040" y="185126"/>
            <a:ext cx="6979920" cy="800131"/>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ounded Rectangle 29">
            <a:extLst>
              <a:ext uri="{FF2B5EF4-FFF2-40B4-BE49-F238E27FC236}">
                <a16:creationId xmlns:a16="http://schemas.microsoft.com/office/drawing/2014/main" id="{6E9000C4-0BCC-2D4C-8FB0-13D9E9AC95B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TextBox 30">
            <a:extLst>
              <a:ext uri="{FF2B5EF4-FFF2-40B4-BE49-F238E27FC236}">
                <a16:creationId xmlns:a16="http://schemas.microsoft.com/office/drawing/2014/main" id="{734C321A-37F2-5B48-9C2A-468A7B63A14C}"/>
              </a:ext>
            </a:extLst>
          </p:cNvPr>
          <p:cNvSpPr txBox="1"/>
          <p:nvPr/>
        </p:nvSpPr>
        <p:spPr>
          <a:xfrm>
            <a:off x="2983322" y="294106"/>
            <a:ext cx="6225356" cy="584775"/>
          </a:xfrm>
          <a:prstGeom prst="rect">
            <a:avLst/>
          </a:prstGeom>
          <a:noFill/>
        </p:spPr>
        <p:txBody>
          <a:bodyPr wrap="square" rtlCol="0">
            <a:spAutoFit/>
          </a:bodyPr>
          <a:lstStyle/>
          <a:p>
            <a:pPr algn="ctr"/>
            <a:r>
              <a:rPr lang="en-US" sz="3200" b="1" dirty="0" err="1">
                <a:solidFill>
                  <a:schemeClr val="bg1"/>
                </a:solidFill>
              </a:rPr>
              <a:t>Próximos</a:t>
            </a:r>
            <a:r>
              <a:rPr lang="en-US" sz="3200" b="1" dirty="0">
                <a:solidFill>
                  <a:schemeClr val="bg1"/>
                </a:solidFill>
              </a:rPr>
              <a:t> Pasos</a:t>
            </a:r>
          </a:p>
        </p:txBody>
      </p:sp>
      <p:pic>
        <p:nvPicPr>
          <p:cNvPr id="6" name="Picture 5" descr="A picture containing graphical user interface&#10;&#10;Description automatically generated">
            <a:extLst>
              <a:ext uri="{FF2B5EF4-FFF2-40B4-BE49-F238E27FC236}">
                <a16:creationId xmlns:a16="http://schemas.microsoft.com/office/drawing/2014/main" id="{D933A3FC-CF0A-5E20-91F4-B5FB60E63848}"/>
              </a:ext>
            </a:extLst>
          </p:cNvPr>
          <p:cNvPicPr>
            <a:picLocks noChangeAspect="1"/>
          </p:cNvPicPr>
          <p:nvPr/>
        </p:nvPicPr>
        <p:blipFill>
          <a:blip r:embed="rId4"/>
          <a:stretch>
            <a:fillRect/>
          </a:stretch>
        </p:blipFill>
        <p:spPr>
          <a:xfrm>
            <a:off x="100210" y="5003689"/>
            <a:ext cx="2563156" cy="1782220"/>
          </a:xfrm>
          <a:prstGeom prst="rect">
            <a:avLst/>
          </a:prstGeom>
        </p:spPr>
      </p:pic>
      <p:pic>
        <p:nvPicPr>
          <p:cNvPr id="8" name="Picture 7" descr="Timeline&#10;&#10;Description automatically generated">
            <a:extLst>
              <a:ext uri="{FF2B5EF4-FFF2-40B4-BE49-F238E27FC236}">
                <a16:creationId xmlns:a16="http://schemas.microsoft.com/office/drawing/2014/main" id="{14083A0A-7FDE-79FE-AFD4-9854FCED0AA9}"/>
              </a:ext>
            </a:extLst>
          </p:cNvPr>
          <p:cNvPicPr>
            <a:picLocks noChangeAspect="1"/>
          </p:cNvPicPr>
          <p:nvPr/>
        </p:nvPicPr>
        <p:blipFill>
          <a:blip r:embed="rId5"/>
          <a:stretch>
            <a:fillRect/>
          </a:stretch>
        </p:blipFill>
        <p:spPr>
          <a:xfrm>
            <a:off x="2816424" y="4915658"/>
            <a:ext cx="2853518" cy="1847031"/>
          </a:xfrm>
          <a:prstGeom prst="rect">
            <a:avLst/>
          </a:prstGeom>
        </p:spPr>
      </p:pic>
      <p:pic>
        <p:nvPicPr>
          <p:cNvPr id="12" name="Picture 11" descr="Diagram&#10;&#10;Description automatically generated">
            <a:extLst>
              <a:ext uri="{FF2B5EF4-FFF2-40B4-BE49-F238E27FC236}">
                <a16:creationId xmlns:a16="http://schemas.microsoft.com/office/drawing/2014/main" id="{FC1C9DA4-D2AC-B66B-8708-A0659945E569}"/>
              </a:ext>
            </a:extLst>
          </p:cNvPr>
          <p:cNvPicPr>
            <a:picLocks noChangeAspect="1"/>
          </p:cNvPicPr>
          <p:nvPr/>
        </p:nvPicPr>
        <p:blipFill>
          <a:blip r:embed="rId6"/>
          <a:stretch>
            <a:fillRect/>
          </a:stretch>
        </p:blipFill>
        <p:spPr>
          <a:xfrm>
            <a:off x="5815380" y="4992262"/>
            <a:ext cx="2858807" cy="1830356"/>
          </a:xfrm>
          <a:prstGeom prst="rect">
            <a:avLst/>
          </a:prstGeom>
        </p:spPr>
      </p:pic>
      <p:pic>
        <p:nvPicPr>
          <p:cNvPr id="14" name="Picture 13" descr="Diagram&#10;&#10;Description automatically generated">
            <a:extLst>
              <a:ext uri="{FF2B5EF4-FFF2-40B4-BE49-F238E27FC236}">
                <a16:creationId xmlns:a16="http://schemas.microsoft.com/office/drawing/2014/main" id="{46FC46D6-00F8-780F-EFCA-73F91470B235}"/>
              </a:ext>
            </a:extLst>
          </p:cNvPr>
          <p:cNvPicPr>
            <a:picLocks noChangeAspect="1"/>
          </p:cNvPicPr>
          <p:nvPr/>
        </p:nvPicPr>
        <p:blipFill>
          <a:blip r:embed="rId7"/>
          <a:stretch>
            <a:fillRect/>
          </a:stretch>
        </p:blipFill>
        <p:spPr>
          <a:xfrm>
            <a:off x="8827245" y="4921951"/>
            <a:ext cx="3211697" cy="1840738"/>
          </a:xfrm>
          <a:prstGeom prst="rect">
            <a:avLst/>
          </a:prstGeom>
        </p:spPr>
      </p:pic>
      <p:sp>
        <p:nvSpPr>
          <p:cNvPr id="2" name="Slide Number Placeholder 1">
            <a:extLst>
              <a:ext uri="{FF2B5EF4-FFF2-40B4-BE49-F238E27FC236}">
                <a16:creationId xmlns:a16="http://schemas.microsoft.com/office/drawing/2014/main" id="{ADFDAAA1-5CEF-DDFE-E7BA-FF9606CB27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extLst>
      <p:ext uri="{BB962C8B-B14F-4D97-AF65-F5344CB8AC3E}">
        <p14:creationId xmlns:p14="http://schemas.microsoft.com/office/powerpoint/2010/main" val="17157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2" name="Google Shape;112;p3"/>
          <p:cNvSpPr/>
          <p:nvPr/>
        </p:nvSpPr>
        <p:spPr>
          <a:xfrm>
            <a:off x="323618" y="1464528"/>
            <a:ext cx="7009512" cy="566951"/>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3" name="Google Shape;113;p3"/>
          <p:cNvSpPr/>
          <p:nvPr/>
        </p:nvSpPr>
        <p:spPr>
          <a:xfrm>
            <a:off x="323618" y="1478917"/>
            <a:ext cx="6826626"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dirty="0" err="1">
                <a:solidFill>
                  <a:schemeClr val="lt1"/>
                </a:solidFill>
                <a:latin typeface="Calibri"/>
                <a:ea typeface="Calibri"/>
                <a:cs typeface="Calibri"/>
                <a:sym typeface="Calibri"/>
              </a:rPr>
              <a:t>Resultados</a:t>
            </a:r>
            <a:r>
              <a:rPr lang="en-US" sz="1800" b="1" dirty="0">
                <a:solidFill>
                  <a:schemeClr val="lt1"/>
                </a:solidFill>
                <a:latin typeface="Calibri"/>
                <a:ea typeface="Calibri"/>
                <a:cs typeface="Calibri"/>
                <a:sym typeface="Calibri"/>
              </a:rPr>
              <a:t> de </a:t>
            </a:r>
            <a:r>
              <a:rPr lang="en-US" sz="1800" b="1" dirty="0" err="1">
                <a:solidFill>
                  <a:schemeClr val="lt1"/>
                </a:solidFill>
                <a:latin typeface="Calibri"/>
                <a:ea typeface="Calibri"/>
                <a:cs typeface="Calibri"/>
                <a:sym typeface="Calibri"/>
              </a:rPr>
              <a:t>Aprendizaje</a:t>
            </a:r>
            <a:r>
              <a:rPr lang="en-US" sz="1800" b="1" dirty="0">
                <a:solidFill>
                  <a:schemeClr val="lt1"/>
                </a:solidFill>
                <a:latin typeface="Calibri"/>
                <a:ea typeface="Calibri"/>
                <a:cs typeface="Calibri"/>
                <a:sym typeface="Calibri"/>
              </a:rPr>
              <a:t> </a:t>
            </a:r>
            <a:r>
              <a:rPr lang="en-US" sz="1800" b="1" dirty="0" err="1">
                <a:solidFill>
                  <a:schemeClr val="lt1"/>
                </a:solidFill>
                <a:latin typeface="Calibri"/>
                <a:ea typeface="Calibri"/>
                <a:cs typeface="Calibri"/>
                <a:sym typeface="Calibri"/>
              </a:rPr>
              <a:t>Esperados</a:t>
            </a:r>
            <a:r>
              <a:rPr lang="en-US" sz="1800" b="1" dirty="0">
                <a:solidFill>
                  <a:schemeClr val="lt1"/>
                </a:solidFill>
                <a:latin typeface="Calibri"/>
                <a:ea typeface="Calibri"/>
                <a:cs typeface="Calibri"/>
                <a:sym typeface="Calibri"/>
              </a:rPr>
              <a:t> y </a:t>
            </a:r>
            <a:r>
              <a:rPr lang="en-US" sz="1800" b="1" dirty="0" err="1">
                <a:solidFill>
                  <a:schemeClr val="lt1"/>
                </a:solidFill>
                <a:latin typeface="Calibri"/>
                <a:ea typeface="Calibri"/>
                <a:cs typeface="Calibri"/>
                <a:sym typeface="Calibri"/>
              </a:rPr>
              <a:t>Alineación</a:t>
            </a:r>
            <a:r>
              <a:rPr lang="en-US" sz="1800" b="1" dirty="0">
                <a:solidFill>
                  <a:schemeClr val="lt1"/>
                </a:solidFill>
                <a:latin typeface="Calibri"/>
                <a:ea typeface="Calibri"/>
                <a:cs typeface="Calibri"/>
                <a:sym typeface="Calibri"/>
              </a:rPr>
              <a:t> con la </a:t>
            </a:r>
            <a:r>
              <a:rPr lang="en-US" sz="1800" b="1" dirty="0" err="1">
                <a:solidFill>
                  <a:schemeClr val="lt1"/>
                </a:solidFill>
                <a:latin typeface="Calibri"/>
                <a:ea typeface="Calibri"/>
                <a:cs typeface="Calibri"/>
                <a:sym typeface="Calibri"/>
              </a:rPr>
              <a:t>Currícula</a:t>
            </a:r>
            <a:endParaRPr sz="1800" b="1" i="0" u="none" strike="noStrike" cap="none" dirty="0">
              <a:solidFill>
                <a:schemeClr val="lt1"/>
              </a:solidFill>
              <a:latin typeface="Calibri"/>
              <a:ea typeface="Calibri"/>
              <a:cs typeface="Calibri"/>
              <a:sym typeface="Calibri"/>
            </a:endParaRPr>
          </a:p>
        </p:txBody>
      </p:sp>
      <p:sp>
        <p:nvSpPr>
          <p:cNvPr id="114" name="Google Shape;114;p3"/>
          <p:cNvSpPr/>
          <p:nvPr/>
        </p:nvSpPr>
        <p:spPr>
          <a:xfrm>
            <a:off x="262657" y="2049634"/>
            <a:ext cx="11544765" cy="2160551"/>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Ciencia</a:t>
            </a:r>
            <a:r>
              <a:rPr lang="en-US" sz="1600" b="1" i="0" u="none" strike="noStrike" cap="none" dirty="0">
                <a:solidFill>
                  <a:srgbClr val="262626"/>
                </a:solidFill>
                <a:latin typeface="Calibri"/>
                <a:ea typeface="Calibri"/>
                <a:cs typeface="Calibri"/>
                <a:sym typeface="Calibri"/>
              </a:rPr>
              <a:t> – </a:t>
            </a:r>
            <a:r>
              <a:rPr lang="en-US" sz="1600" b="1" dirty="0">
                <a:solidFill>
                  <a:srgbClr val="262626"/>
                </a:solidFill>
                <a:latin typeface="Calibri"/>
                <a:ea typeface="Calibri"/>
                <a:cs typeface="Calibri"/>
                <a:sym typeface="Calibri"/>
              </a:rPr>
              <a:t>Tierra y </a:t>
            </a:r>
            <a:r>
              <a:rPr lang="en-US" sz="1600" b="1" dirty="0" err="1">
                <a:solidFill>
                  <a:srgbClr val="262626"/>
                </a:solidFill>
                <a:latin typeface="Calibri"/>
                <a:ea typeface="Calibri"/>
                <a:cs typeface="Calibri"/>
                <a:sym typeface="Calibri"/>
              </a:rPr>
              <a:t>Actividad</a:t>
            </a:r>
            <a:r>
              <a:rPr lang="en-US" sz="1600" b="1" dirty="0">
                <a:solidFill>
                  <a:srgbClr val="262626"/>
                </a:solidFill>
                <a:latin typeface="Calibri"/>
                <a:ea typeface="Calibri"/>
                <a:cs typeface="Calibri"/>
                <a:sym typeface="Calibri"/>
              </a:rPr>
              <a:t> Humana</a:t>
            </a:r>
            <a:r>
              <a:rPr lang="en-US" sz="1600" b="1" i="0" u="none" strike="noStrike" cap="none" dirty="0">
                <a:solidFill>
                  <a:srgbClr val="262626"/>
                </a:solidFill>
                <a:latin typeface="Calibri"/>
                <a:ea typeface="Calibri"/>
                <a:cs typeface="Calibri"/>
                <a:sym typeface="Calibri"/>
              </a:rPr>
              <a:t>: </a:t>
            </a:r>
            <a:r>
              <a:rPr lang="es-ES" sz="1600" dirty="0">
                <a:solidFill>
                  <a:srgbClr val="262626"/>
                </a:solidFill>
                <a:latin typeface="Calibri"/>
                <a:ea typeface="Calibri"/>
                <a:cs typeface="Calibri"/>
                <a:sym typeface="Calibri"/>
              </a:rPr>
              <a:t>Co</a:t>
            </a:r>
            <a:r>
              <a:rPr lang="es-ES" sz="1600" b="0" i="0" u="none" strike="noStrike" cap="none" dirty="0">
                <a:solidFill>
                  <a:srgbClr val="262626"/>
                </a:solidFill>
                <a:latin typeface="Calibri"/>
                <a:ea typeface="Calibri"/>
                <a:cs typeface="Calibri"/>
                <a:sym typeface="Calibri"/>
              </a:rPr>
              <a:t>municar soluciones que reducirán el impacto de los seres humanos en la tierra, el agua, el aire y/u otros seres vivos en el entorno local. Lo que hacen las personas puede afectar el mundo que las rodea, aunque pueden tomar decisiones que reduzcan sus impactos</a:t>
            </a:r>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Idioma</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Español</a:t>
            </a:r>
            <a:r>
              <a:rPr lang="en-US" sz="1600" b="1" dirty="0">
                <a:solidFill>
                  <a:srgbClr val="262626"/>
                </a:solidFill>
                <a:latin typeface="Calibri"/>
                <a:ea typeface="Calibri"/>
                <a:cs typeface="Calibri"/>
                <a:sym typeface="Calibri"/>
              </a:rPr>
              <a:t>, </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Arte</a:t>
            </a:r>
            <a:r>
              <a:rPr lang="en-US" sz="1600" b="1" i="0" u="none" strike="noStrike" cap="none" dirty="0">
                <a:solidFill>
                  <a:srgbClr val="262626"/>
                </a:solidFill>
                <a:latin typeface="Calibri"/>
                <a:ea typeface="Calibri"/>
                <a:cs typeface="Calibri"/>
                <a:sym typeface="Calibri"/>
              </a:rPr>
              <a:t> y </a:t>
            </a:r>
            <a:r>
              <a:rPr lang="en-US" sz="1600" b="1" i="0" u="none" strike="noStrike" cap="none" dirty="0" err="1">
                <a:solidFill>
                  <a:srgbClr val="262626"/>
                </a:solidFill>
                <a:latin typeface="Calibri"/>
                <a:ea typeface="Calibri"/>
                <a:cs typeface="Calibri"/>
                <a:sym typeface="Calibri"/>
              </a:rPr>
              <a:t>Alfabetismo</a:t>
            </a:r>
            <a:r>
              <a:rPr lang="en-US" sz="1600" b="1" i="0" u="none" strike="noStrike" cap="none" dirty="0">
                <a:solidFill>
                  <a:srgbClr val="262626"/>
                </a:solidFill>
                <a:latin typeface="Calibri"/>
                <a:ea typeface="Calibri"/>
                <a:cs typeface="Calibri"/>
                <a:sym typeface="Calibri"/>
              </a:rPr>
              <a:t>: </a:t>
            </a:r>
            <a:r>
              <a:rPr lang="es-ES" sz="1600" b="0" i="0" u="none" strike="noStrike" cap="none" dirty="0">
                <a:solidFill>
                  <a:srgbClr val="262626"/>
                </a:solidFill>
                <a:latin typeface="Calibri"/>
                <a:ea typeface="Calibri"/>
                <a:cs typeface="Calibri"/>
                <a:sym typeface="Calibri"/>
              </a:rPr>
              <a:t>Participar de manera efectiva en conversaciones colaborativas (uno a uno, en grupos y dirigidas por maestros) construyendo ideas en equipo y transmitiéndolas con claridad. Siga las reglas acordadas para las discusiones.</a:t>
            </a:r>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cs typeface="Calibri"/>
                <a:sym typeface="Calibri"/>
              </a:rPr>
              <a:t>Estudios</a:t>
            </a:r>
            <a:r>
              <a:rPr lang="en-US" sz="1600" b="1" dirty="0">
                <a:solidFill>
                  <a:srgbClr val="262626"/>
                </a:solidFill>
                <a:latin typeface="Calibri"/>
                <a:cs typeface="Calibri"/>
                <a:sym typeface="Calibri"/>
              </a:rPr>
              <a:t> </a:t>
            </a:r>
            <a:r>
              <a:rPr lang="en-US" sz="1600" b="1" dirty="0" err="1">
                <a:solidFill>
                  <a:srgbClr val="262626"/>
                </a:solidFill>
                <a:latin typeface="Calibri"/>
                <a:cs typeface="Calibri"/>
                <a:sym typeface="Calibri"/>
              </a:rPr>
              <a:t>Sociales</a:t>
            </a:r>
            <a:r>
              <a:rPr lang="en-US" sz="1600" b="1" dirty="0">
                <a:solidFill>
                  <a:srgbClr val="262626"/>
                </a:solidFill>
                <a:latin typeface="Calibri"/>
                <a:cs typeface="Calibri"/>
                <a:sym typeface="Calibri"/>
              </a:rPr>
              <a:t>  - </a:t>
            </a:r>
            <a:r>
              <a:rPr lang="en-US" sz="1600" b="1" dirty="0" err="1">
                <a:solidFill>
                  <a:srgbClr val="262626"/>
                </a:solidFill>
                <a:latin typeface="Calibri"/>
                <a:cs typeface="Calibri"/>
                <a:sym typeface="Calibri"/>
              </a:rPr>
              <a:t>Gente</a:t>
            </a:r>
            <a:r>
              <a:rPr lang="en-US" sz="1600" b="1" dirty="0">
                <a:solidFill>
                  <a:srgbClr val="262626"/>
                </a:solidFill>
                <a:latin typeface="Calibri"/>
                <a:cs typeface="Calibri"/>
                <a:sym typeface="Calibri"/>
              </a:rPr>
              <a:t>, </a:t>
            </a:r>
            <a:r>
              <a:rPr lang="en-US" sz="1600" b="1" dirty="0" err="1">
                <a:solidFill>
                  <a:srgbClr val="262626"/>
                </a:solidFill>
                <a:latin typeface="Calibri"/>
                <a:cs typeface="Calibri"/>
                <a:sym typeface="Calibri"/>
              </a:rPr>
              <a:t>Lugares</a:t>
            </a:r>
            <a:r>
              <a:rPr lang="en-US" sz="1600" b="1" dirty="0">
                <a:solidFill>
                  <a:srgbClr val="262626"/>
                </a:solidFill>
                <a:latin typeface="Calibri"/>
                <a:cs typeface="Calibri"/>
                <a:sym typeface="Calibri"/>
              </a:rPr>
              <a:t>, y </a:t>
            </a:r>
            <a:r>
              <a:rPr lang="en-US" sz="1600" b="1" dirty="0" err="1">
                <a:solidFill>
                  <a:srgbClr val="262626"/>
                </a:solidFill>
                <a:latin typeface="Calibri"/>
                <a:cs typeface="Calibri"/>
                <a:sym typeface="Calibri"/>
              </a:rPr>
              <a:t>Entornos</a:t>
            </a:r>
            <a:r>
              <a:rPr lang="en-US" sz="1600" b="1" dirty="0">
                <a:solidFill>
                  <a:srgbClr val="262626"/>
                </a:solidFill>
                <a:latin typeface="Calibri"/>
                <a:cs typeface="Calibri"/>
                <a:sym typeface="Calibri"/>
              </a:rPr>
              <a:t>: </a:t>
            </a:r>
            <a:r>
              <a:rPr lang="es-ES" sz="1600" dirty="0">
                <a:solidFill>
                  <a:srgbClr val="262626"/>
                </a:solidFill>
                <a:latin typeface="Calibri"/>
                <a:cs typeface="Calibri"/>
                <a:sym typeface="Calibri"/>
              </a:rPr>
              <a:t>El estudio de personas, lugares y entornos nos permite comprender la relación entre las poblaciones humanas y el mundo físico.</a:t>
            </a:r>
            <a:endParaRPr dirty="0"/>
          </a:p>
        </p:txBody>
      </p:sp>
      <p:pic>
        <p:nvPicPr>
          <p:cNvPr id="115" name="Google Shape;115;p3" descr="A picture containing table&#10;&#10;Description automatically generated"/>
          <p:cNvPicPr preferRelativeResize="0"/>
          <p:nvPr/>
        </p:nvPicPr>
        <p:blipFill rotWithShape="1">
          <a:blip r:embed="rId4">
            <a:alphaModFix/>
          </a:blip>
          <a:srcRect/>
          <a:stretch/>
        </p:blipFill>
        <p:spPr>
          <a:xfrm>
            <a:off x="431786" y="5360664"/>
            <a:ext cx="1149009" cy="1149009"/>
          </a:xfrm>
          <a:prstGeom prst="rect">
            <a:avLst/>
          </a:prstGeom>
          <a:noFill/>
          <a:ln>
            <a:noFill/>
          </a:ln>
        </p:spPr>
      </p:pic>
      <p:pic>
        <p:nvPicPr>
          <p:cNvPr id="116" name="Google Shape;116;p3" descr="A picture containing icon&#10;&#10;Description automatically generated"/>
          <p:cNvPicPr preferRelativeResize="0"/>
          <p:nvPr/>
        </p:nvPicPr>
        <p:blipFill rotWithShape="1">
          <a:blip r:embed="rId5">
            <a:alphaModFix/>
          </a:blip>
          <a:srcRect/>
          <a:stretch/>
        </p:blipFill>
        <p:spPr>
          <a:xfrm>
            <a:off x="1580795" y="5360663"/>
            <a:ext cx="1149009" cy="1149009"/>
          </a:xfrm>
          <a:prstGeom prst="rect">
            <a:avLst/>
          </a:prstGeom>
          <a:noFill/>
          <a:ln>
            <a:noFill/>
          </a:ln>
        </p:spPr>
      </p:pic>
      <p:sp>
        <p:nvSpPr>
          <p:cNvPr id="117" name="Google Shape;117;p3"/>
          <p:cNvSpPr/>
          <p:nvPr/>
        </p:nvSpPr>
        <p:spPr>
          <a:xfrm>
            <a:off x="323618" y="4723243"/>
            <a:ext cx="3555195" cy="354988"/>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9" name="Google Shape;119;p3"/>
          <p:cNvSpPr/>
          <p:nvPr/>
        </p:nvSpPr>
        <p:spPr>
          <a:xfrm>
            <a:off x="2606040" y="185126"/>
            <a:ext cx="6979920"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0" name="Google Shape;120;p3"/>
          <p:cNvSpPr/>
          <p:nvPr/>
        </p:nvSpPr>
        <p:spPr>
          <a:xfrm>
            <a:off x="1165859" y="185126"/>
            <a:ext cx="9891817"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2" name="Google Shape;122;p3"/>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err="1">
                <a:solidFill>
                  <a:schemeClr val="lt1"/>
                </a:solidFill>
                <a:latin typeface="Calibri"/>
                <a:ea typeface="Calibri"/>
                <a:cs typeface="Calibri"/>
                <a:sym typeface="Calibri"/>
              </a:rPr>
              <a:t>Tiempo</a:t>
            </a:r>
            <a:r>
              <a:rPr lang="en-US" b="1" dirty="0">
                <a:solidFill>
                  <a:schemeClr val="lt1"/>
                </a:solidFill>
                <a:latin typeface="Calibri"/>
                <a:ea typeface="Calibri"/>
                <a:cs typeface="Calibri"/>
                <a:sym typeface="Calibri"/>
              </a:rPr>
              <a:t> de </a:t>
            </a:r>
            <a:r>
              <a:rPr lang="en-US" b="1" dirty="0" err="1">
                <a:solidFill>
                  <a:schemeClr val="lt1"/>
                </a:solidFill>
                <a:latin typeface="Calibri"/>
                <a:ea typeface="Calibri"/>
                <a:cs typeface="Calibri"/>
                <a:sym typeface="Calibri"/>
              </a:rPr>
              <a:t>preparación</a:t>
            </a:r>
            <a:r>
              <a:rPr lang="en-US" sz="1400" b="1" i="0" u="none" strike="noStrike" cap="none" dirty="0">
                <a:solidFill>
                  <a:schemeClr val="lt1"/>
                </a:solidFill>
                <a:latin typeface="Calibri"/>
                <a:ea typeface="Calibri"/>
                <a:cs typeface="Calibri"/>
                <a:sym typeface="Calibri"/>
              </a:rPr>
              <a:t>: 10 – 15 </a:t>
            </a:r>
            <a:r>
              <a:rPr lang="en-US" sz="1400" b="1" i="0" u="none" strike="noStrike" cap="none" dirty="0" err="1">
                <a:solidFill>
                  <a:schemeClr val="lt1"/>
                </a:solidFill>
                <a:latin typeface="Calibri"/>
                <a:ea typeface="Calibri"/>
                <a:cs typeface="Calibri"/>
                <a:sym typeface="Calibri"/>
              </a:rPr>
              <a:t>minutos</a:t>
            </a:r>
            <a:endParaRPr dirty="0"/>
          </a:p>
        </p:txBody>
      </p:sp>
      <p:pic>
        <p:nvPicPr>
          <p:cNvPr id="3" name="Picture 2" descr="Logo&#10;&#10;Description automatically generated with low confidence">
            <a:extLst>
              <a:ext uri="{FF2B5EF4-FFF2-40B4-BE49-F238E27FC236}">
                <a16:creationId xmlns:a16="http://schemas.microsoft.com/office/drawing/2014/main" id="{8678927C-6FF5-C860-C426-CE748489C1AF}"/>
              </a:ext>
            </a:extLst>
          </p:cNvPr>
          <p:cNvPicPr>
            <a:picLocks noChangeAspect="1"/>
          </p:cNvPicPr>
          <p:nvPr/>
        </p:nvPicPr>
        <p:blipFill>
          <a:blip r:embed="rId6"/>
          <a:stretch>
            <a:fillRect/>
          </a:stretch>
        </p:blipFill>
        <p:spPr>
          <a:xfrm>
            <a:off x="2729804" y="5363607"/>
            <a:ext cx="1149009" cy="1149009"/>
          </a:xfrm>
          <a:prstGeom prst="rect">
            <a:avLst/>
          </a:prstGeom>
        </p:spPr>
      </p:pic>
      <p:sp>
        <p:nvSpPr>
          <p:cNvPr id="2" name="Slide Number Placeholder 1">
            <a:extLst>
              <a:ext uri="{FF2B5EF4-FFF2-40B4-BE49-F238E27FC236}">
                <a16:creationId xmlns:a16="http://schemas.microsoft.com/office/drawing/2014/main" id="{002FF6CB-424F-D300-7741-440E4EF235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
        <p:nvSpPr>
          <p:cNvPr id="20" name="Google Shape;107;p2">
            <a:extLst>
              <a:ext uri="{FF2B5EF4-FFF2-40B4-BE49-F238E27FC236}">
                <a16:creationId xmlns:a16="http://schemas.microsoft.com/office/drawing/2014/main" id="{755C42ED-969B-BAA5-5577-3100542DE38D}"/>
              </a:ext>
            </a:extLst>
          </p:cNvPr>
          <p:cNvSpPr txBox="1"/>
          <p:nvPr/>
        </p:nvSpPr>
        <p:spPr>
          <a:xfrm>
            <a:off x="1303075" y="161033"/>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
        <p:nvSpPr>
          <p:cNvPr id="21" name="Rectangle 20">
            <a:extLst>
              <a:ext uri="{FF2B5EF4-FFF2-40B4-BE49-F238E27FC236}">
                <a16:creationId xmlns:a16="http://schemas.microsoft.com/office/drawing/2014/main" id="{33E161F0-7228-ACE2-E4FB-429B4630976D}"/>
              </a:ext>
            </a:extLst>
          </p:cNvPr>
          <p:cNvSpPr/>
          <p:nvPr/>
        </p:nvSpPr>
        <p:spPr>
          <a:xfrm>
            <a:off x="409721" y="4699464"/>
            <a:ext cx="2889934" cy="360612"/>
          </a:xfrm>
          <a:prstGeom prst="rect">
            <a:avLst/>
          </a:prstGeom>
        </p:spPr>
        <p:txBody>
          <a:bodyPr wrap="square">
            <a:spAutoFit/>
          </a:bodyPr>
          <a:lstStyle/>
          <a:p>
            <a:pPr algn="thaiDist">
              <a:lnSpc>
                <a:spcPct val="120000"/>
              </a:lnSpc>
            </a:pPr>
            <a:r>
              <a:rPr lang="en-US" sz="1600" b="1" dirty="0" err="1">
                <a:solidFill>
                  <a:schemeClr val="bg1"/>
                </a:solidFill>
              </a:rPr>
              <a:t>Alineación</a:t>
            </a:r>
            <a:r>
              <a:rPr lang="en-US" sz="1600" b="1" dirty="0">
                <a:solidFill>
                  <a:schemeClr val="bg1"/>
                </a:solidFill>
              </a:rPr>
              <a:t> con </a:t>
            </a:r>
            <a:r>
              <a:rPr lang="en-US" sz="1600" b="1" dirty="0" err="1">
                <a:solidFill>
                  <a:schemeClr val="bg1"/>
                </a:solidFill>
              </a:rPr>
              <a:t>los</a:t>
            </a:r>
            <a:r>
              <a:rPr lang="en-US" sz="1600" b="1" dirty="0">
                <a:solidFill>
                  <a:schemeClr val="bg1"/>
                </a:solidFill>
              </a:rPr>
              <a:t> ODS</a:t>
            </a:r>
            <a:endParaRPr lang="en-TH" sz="1600" b="1" dirty="0">
              <a:solidFill>
                <a:schemeClr val="bg1"/>
              </a:solidFill>
            </a:endParaRPr>
          </a:p>
        </p:txBody>
      </p:sp>
      <p:grpSp>
        <p:nvGrpSpPr>
          <p:cNvPr id="22" name="Group 21">
            <a:extLst>
              <a:ext uri="{FF2B5EF4-FFF2-40B4-BE49-F238E27FC236}">
                <a16:creationId xmlns:a16="http://schemas.microsoft.com/office/drawing/2014/main" id="{E15B42F8-0155-27B2-86BF-4471BE02DCBC}"/>
              </a:ext>
            </a:extLst>
          </p:cNvPr>
          <p:cNvGrpSpPr/>
          <p:nvPr/>
        </p:nvGrpSpPr>
        <p:grpSpPr>
          <a:xfrm>
            <a:off x="4545447" y="4691712"/>
            <a:ext cx="6979920" cy="1897510"/>
            <a:chOff x="4790164" y="5101971"/>
            <a:chExt cx="6979920" cy="1897510"/>
          </a:xfrm>
        </p:grpSpPr>
        <p:sp>
          <p:nvSpPr>
            <p:cNvPr id="23" name="Rounded Rectangle 18">
              <a:extLst>
                <a:ext uri="{FF2B5EF4-FFF2-40B4-BE49-F238E27FC236}">
                  <a16:creationId xmlns:a16="http://schemas.microsoft.com/office/drawing/2014/main" id="{C9611E0C-7E14-86DD-8D25-0C43DCA98E8E}"/>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24" name="Rounded Rectangle 22">
              <a:extLst>
                <a:ext uri="{FF2B5EF4-FFF2-40B4-BE49-F238E27FC236}">
                  <a16:creationId xmlns:a16="http://schemas.microsoft.com/office/drawing/2014/main" id="{9672479A-B714-E923-24EC-85E055FA35A8}"/>
                </a:ext>
              </a:extLst>
            </p:cNvPr>
            <p:cNvSpPr/>
            <p:nvPr/>
          </p:nvSpPr>
          <p:spPr>
            <a:xfrm>
              <a:off x="4790164" y="5443839"/>
              <a:ext cx="6979920" cy="1555642"/>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s-ES" sz="1600" b="1" dirty="0"/>
                <a:t>Los planes de lecciones están diseñados para ser flexibles y receptivos a las necesidades de su salón de clases. Las lecciones son editables y personalizables para cumplir con los diferentes contextos individuales de estudiantes y aulas. Están disponibles para descargar una versión de PowerPoint con instrucciones para el maestro y una lección en PDF imprimible.</a:t>
              </a:r>
            </a:p>
            <a:p>
              <a:pPr algn="ctr"/>
              <a:endParaRPr lang="en-TH" dirty="0"/>
            </a:p>
          </p:txBody>
        </p:sp>
        <p:sp>
          <p:nvSpPr>
            <p:cNvPr id="25" name="TextBox 24">
              <a:extLst>
                <a:ext uri="{FF2B5EF4-FFF2-40B4-BE49-F238E27FC236}">
                  <a16:creationId xmlns:a16="http://schemas.microsoft.com/office/drawing/2014/main" id="{B5A08A2D-33C1-71E1-85A1-7FA391B9956B}"/>
                </a:ext>
              </a:extLst>
            </p:cNvPr>
            <p:cNvSpPr txBox="1"/>
            <p:nvPr/>
          </p:nvSpPr>
          <p:spPr>
            <a:xfrm>
              <a:off x="6956553" y="5101971"/>
              <a:ext cx="4280196" cy="338554"/>
            </a:xfrm>
            <a:prstGeom prst="rect">
              <a:avLst/>
            </a:prstGeom>
            <a:noFill/>
          </p:spPr>
          <p:txBody>
            <a:bodyPr wrap="square" rtlCol="0">
              <a:spAutoFit/>
            </a:bodyPr>
            <a:lstStyle/>
            <a:p>
              <a:r>
                <a:rPr lang="en-US" sz="1600" b="1" dirty="0" err="1">
                  <a:solidFill>
                    <a:schemeClr val="bg1"/>
                  </a:solidFill>
                </a:rPr>
                <a:t>Lecciones</a:t>
              </a:r>
              <a:r>
                <a:rPr lang="en-US" sz="1600" b="1" dirty="0">
                  <a:solidFill>
                    <a:schemeClr val="bg1"/>
                  </a:solidFill>
                </a:rPr>
                <a:t> Flexibles y </a:t>
              </a:r>
              <a:r>
                <a:rPr lang="en-US" sz="1600" b="1" dirty="0" err="1">
                  <a:solidFill>
                    <a:schemeClr val="bg1"/>
                  </a:solidFill>
                </a:rPr>
                <a:t>Adaptables</a:t>
              </a:r>
              <a:endParaRPr lang="en-US" sz="1600" b="1" dirty="0">
                <a:solidFill>
                  <a:schemeClr val="bg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26"/>
        <p:cNvGrpSpPr/>
        <p:nvPr/>
      </p:nvGrpSpPr>
      <p:grpSpPr>
        <a:xfrm>
          <a:off x="0" y="0"/>
          <a:ext cx="0" cy="0"/>
          <a:chOff x="0" y="0"/>
          <a:chExt cx="0" cy="0"/>
        </a:xfrm>
      </p:grpSpPr>
      <p:pic>
        <p:nvPicPr>
          <p:cNvPr id="127" name="Google Shape;127;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8" name="Google Shape;128;p4"/>
          <p:cNvSpPr/>
          <p:nvPr/>
        </p:nvSpPr>
        <p:spPr>
          <a:xfrm>
            <a:off x="2606040" y="185126"/>
            <a:ext cx="6979920" cy="991698"/>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9" name="Google Shape;129;p4"/>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0" name="Google Shape;130;p4"/>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Calibri"/>
                <a:ea typeface="Calibri"/>
                <a:cs typeface="Calibri"/>
                <a:sym typeface="Calibri"/>
              </a:rPr>
              <a:t>La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t>
            </a:r>
            <a:endParaRPr dirty="0"/>
          </a:p>
        </p:txBody>
      </p:sp>
      <p:sp>
        <p:nvSpPr>
          <p:cNvPr id="131" name="Google Shape;131;p4"/>
          <p:cNvSpPr/>
          <p:nvPr/>
        </p:nvSpPr>
        <p:spPr>
          <a:xfrm>
            <a:off x="413972" y="1449128"/>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2" name="Google Shape;132;p4"/>
          <p:cNvSpPr/>
          <p:nvPr/>
        </p:nvSpPr>
        <p:spPr>
          <a:xfrm>
            <a:off x="360335" y="1449128"/>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3" name="Google Shape;133;p4"/>
          <p:cNvSpPr/>
          <p:nvPr/>
        </p:nvSpPr>
        <p:spPr>
          <a:xfrm>
            <a:off x="404919" y="1429076"/>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1</a:t>
            </a:r>
            <a:endParaRPr dirty="0"/>
          </a:p>
        </p:txBody>
      </p:sp>
      <p:sp>
        <p:nvSpPr>
          <p:cNvPr id="138" name="Google Shape;138;p4"/>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err="1">
                <a:solidFill>
                  <a:schemeClr val="lt1"/>
                </a:solidFill>
                <a:latin typeface="Calibri"/>
                <a:ea typeface="Calibri"/>
                <a:cs typeface="Calibri"/>
                <a:sym typeface="Calibri"/>
              </a:rPr>
              <a:t>Duración</a:t>
            </a:r>
            <a:r>
              <a:rPr lang="en-US" b="1" dirty="0">
                <a:solidFill>
                  <a:schemeClr val="lt1"/>
                </a:solidFill>
                <a:latin typeface="Calibri"/>
                <a:ea typeface="Calibri"/>
                <a:cs typeface="Calibri"/>
                <a:sym typeface="Calibri"/>
              </a:rPr>
              <a:t> de la </a:t>
            </a:r>
            <a:r>
              <a:rPr lang="en-US" b="1" dirty="0" err="1">
                <a:solidFill>
                  <a:schemeClr val="lt1"/>
                </a:solidFill>
                <a:latin typeface="Calibri"/>
                <a:ea typeface="Calibri"/>
                <a:cs typeface="Calibri"/>
                <a:sym typeface="Calibri"/>
              </a:rPr>
              <a:t>lección</a:t>
            </a:r>
            <a:r>
              <a:rPr lang="en-US" sz="1400" b="1" i="0" u="none" strike="noStrike" cap="none" dirty="0">
                <a:solidFill>
                  <a:schemeClr val="lt1"/>
                </a:solidFill>
                <a:latin typeface="Calibri"/>
                <a:ea typeface="Calibri"/>
                <a:cs typeface="Calibri"/>
                <a:sym typeface="Calibri"/>
              </a:rPr>
              <a:t>: 45 - 60 </a:t>
            </a:r>
            <a:r>
              <a:rPr lang="en-US" sz="1400" b="1" i="0" u="none" strike="noStrike" cap="none" dirty="0" err="1">
                <a:solidFill>
                  <a:schemeClr val="lt1"/>
                </a:solidFill>
                <a:latin typeface="Calibri"/>
                <a:ea typeface="Calibri"/>
                <a:cs typeface="Calibri"/>
                <a:sym typeface="Calibri"/>
              </a:rPr>
              <a:t>minutos</a:t>
            </a:r>
            <a:endParaRPr dirty="0"/>
          </a:p>
        </p:txBody>
      </p:sp>
      <p:grpSp>
        <p:nvGrpSpPr>
          <p:cNvPr id="5" name="Group 4">
            <a:extLst>
              <a:ext uri="{FF2B5EF4-FFF2-40B4-BE49-F238E27FC236}">
                <a16:creationId xmlns:a16="http://schemas.microsoft.com/office/drawing/2014/main" id="{46027563-BB0D-A04B-917D-90EBFC270838}"/>
              </a:ext>
            </a:extLst>
          </p:cNvPr>
          <p:cNvGrpSpPr/>
          <p:nvPr/>
        </p:nvGrpSpPr>
        <p:grpSpPr>
          <a:xfrm>
            <a:off x="355740" y="2278916"/>
            <a:ext cx="443210" cy="409625"/>
            <a:chOff x="360335" y="2612435"/>
            <a:chExt cx="443210" cy="409625"/>
          </a:xfrm>
        </p:grpSpPr>
        <p:sp>
          <p:nvSpPr>
            <p:cNvPr id="139" name="Google Shape;139;p4"/>
            <p:cNvSpPr/>
            <p:nvPr/>
          </p:nvSpPr>
          <p:spPr>
            <a:xfrm>
              <a:off x="413972" y="263248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0" name="Google Shape;140;p4"/>
            <p:cNvSpPr/>
            <p:nvPr/>
          </p:nvSpPr>
          <p:spPr>
            <a:xfrm>
              <a:off x="360335" y="263248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1" name="Google Shape;141;p4"/>
            <p:cNvSpPr/>
            <p:nvPr/>
          </p:nvSpPr>
          <p:spPr>
            <a:xfrm>
              <a:off x="404919" y="2612435"/>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2</a:t>
              </a:r>
              <a:endParaRPr dirty="0"/>
            </a:p>
          </p:txBody>
        </p:sp>
      </p:grpSp>
      <p:sp>
        <p:nvSpPr>
          <p:cNvPr id="2" name="TextBox 1">
            <a:extLst>
              <a:ext uri="{FF2B5EF4-FFF2-40B4-BE49-F238E27FC236}">
                <a16:creationId xmlns:a16="http://schemas.microsoft.com/office/drawing/2014/main" id="{07726446-1A6F-1E43-A17D-5F9762BE5A1D}"/>
              </a:ext>
            </a:extLst>
          </p:cNvPr>
          <p:cNvSpPr txBox="1"/>
          <p:nvPr/>
        </p:nvSpPr>
        <p:spPr>
          <a:xfrm>
            <a:off x="991705" y="1449128"/>
            <a:ext cx="10667785" cy="646331"/>
          </a:xfrm>
          <a:prstGeom prst="rect">
            <a:avLst/>
          </a:prstGeom>
          <a:noFill/>
        </p:spPr>
        <p:txBody>
          <a:bodyPr wrap="square" rtlCol="0">
            <a:spAutoFit/>
          </a:bodyPr>
          <a:lstStyle/>
          <a:p>
            <a:r>
              <a:rPr lang="es-ES" sz="1800" dirty="0">
                <a:solidFill>
                  <a:schemeClr val="dk1"/>
                </a:solidFill>
                <a:latin typeface="Calibri"/>
                <a:ea typeface="Calibri"/>
                <a:cs typeface="Calibri"/>
                <a:sym typeface="Calibri"/>
              </a:rPr>
              <a:t>Organice a los estudiantes en grupos de 3 a 5 y elija una tarjeta de producto del bloque de tarjetas, o elija un  producto del cual el grupo sepa un poco</a:t>
            </a:r>
            <a:r>
              <a:rPr lang="es-ES" sz="1800" b="1" dirty="0">
                <a:solidFill>
                  <a:schemeClr val="dk1"/>
                </a:solidFill>
                <a:latin typeface="Calibri"/>
                <a:ea typeface="Calibri"/>
                <a:cs typeface="Calibri"/>
                <a:sym typeface="Calibri"/>
              </a:rPr>
              <a:t>.</a:t>
            </a:r>
            <a:endParaRPr lang="en-US" dirty="0"/>
          </a:p>
        </p:txBody>
      </p:sp>
      <p:sp>
        <p:nvSpPr>
          <p:cNvPr id="24" name="TextBox 23">
            <a:extLst>
              <a:ext uri="{FF2B5EF4-FFF2-40B4-BE49-F238E27FC236}">
                <a16:creationId xmlns:a16="http://schemas.microsoft.com/office/drawing/2014/main" id="{71EC5C77-E450-734D-B941-139C256B60E4}"/>
              </a:ext>
            </a:extLst>
          </p:cNvPr>
          <p:cNvSpPr txBox="1"/>
          <p:nvPr/>
        </p:nvSpPr>
        <p:spPr>
          <a:xfrm>
            <a:off x="938068" y="3096767"/>
            <a:ext cx="10721422" cy="923330"/>
          </a:xfrm>
          <a:prstGeom prst="rect">
            <a:avLst/>
          </a:prstGeom>
          <a:noFill/>
        </p:spPr>
        <p:txBody>
          <a:bodyPr wrap="square" rtlCol="0">
            <a:spAutoFit/>
          </a:bodyPr>
          <a:lstStyle/>
          <a:p>
            <a:pPr lvl="0"/>
            <a:r>
              <a:rPr lang="es-ES" sz="1800" dirty="0">
                <a:solidFill>
                  <a:schemeClr val="dk1"/>
                </a:solidFill>
                <a:latin typeface="Calibri"/>
                <a:ea typeface="Calibri"/>
                <a:cs typeface="Calibri"/>
                <a:sym typeface="Calibri"/>
              </a:rPr>
              <a:t>Cada grupo documentará con notas adhesivas (algunos harán dibujos, otros escribirán listas) todo el ciclo de vida de un producto, de principio a fin. Los grupos pueden usar el documento de la botella de refresco como ejemplo. Deberá haber un límite de tiempo de 20 minutos.</a:t>
            </a:r>
          </a:p>
        </p:txBody>
      </p:sp>
      <p:sp>
        <p:nvSpPr>
          <p:cNvPr id="26" name="TextBox 25">
            <a:extLst>
              <a:ext uri="{FF2B5EF4-FFF2-40B4-BE49-F238E27FC236}">
                <a16:creationId xmlns:a16="http://schemas.microsoft.com/office/drawing/2014/main" id="{73BDC532-E581-4647-A507-6CF80A673744}"/>
              </a:ext>
            </a:extLst>
          </p:cNvPr>
          <p:cNvSpPr txBox="1"/>
          <p:nvPr/>
        </p:nvSpPr>
        <p:spPr>
          <a:xfrm>
            <a:off x="1017010" y="2145615"/>
            <a:ext cx="10744533" cy="923330"/>
          </a:xfrm>
          <a:prstGeom prst="rect">
            <a:avLst/>
          </a:prstGeom>
          <a:noFill/>
        </p:spPr>
        <p:txBody>
          <a:bodyPr wrap="square">
            <a:spAutoFit/>
          </a:bodyPr>
          <a:lstStyle/>
          <a:p>
            <a:r>
              <a:rPr lang="es-ES" sz="1800" b="0" i="0" u="none" strike="noStrike" dirty="0">
                <a:solidFill>
                  <a:schemeClr val="dk1"/>
                </a:solidFill>
                <a:latin typeface="Calibri"/>
                <a:ea typeface="Calibri"/>
                <a:cs typeface="Calibri"/>
                <a:sym typeface="Calibri"/>
              </a:rPr>
              <a:t>Cada grupo debe de tener una hoja de papel grande o usar el mapa del ciclo de vida provisto y enumera las 5 etapas diferentes del ciclo de vida: 1. Extracción de materiales; 2. Producción; 3. Distribución; 4. Uso; 5. Eliminación.</a:t>
            </a:r>
            <a:endParaRPr lang="en-US" sz="1800" dirty="0"/>
          </a:p>
        </p:txBody>
      </p:sp>
      <p:sp>
        <p:nvSpPr>
          <p:cNvPr id="28" name="TextBox 27">
            <a:extLst>
              <a:ext uri="{FF2B5EF4-FFF2-40B4-BE49-F238E27FC236}">
                <a16:creationId xmlns:a16="http://schemas.microsoft.com/office/drawing/2014/main" id="{840DA3E0-55C9-674C-949C-7E3FEA021C39}"/>
              </a:ext>
            </a:extLst>
          </p:cNvPr>
          <p:cNvSpPr txBox="1"/>
          <p:nvPr/>
        </p:nvSpPr>
        <p:spPr>
          <a:xfrm>
            <a:off x="866457" y="4142792"/>
            <a:ext cx="10721422" cy="1477328"/>
          </a:xfrm>
          <a:prstGeom prst="rect">
            <a:avLst/>
          </a:prstGeom>
          <a:noFill/>
        </p:spPr>
        <p:txBody>
          <a:bodyPr wrap="square">
            <a:spAutoFit/>
          </a:bodyPr>
          <a:lstStyle/>
          <a:p>
            <a:pPr marL="0" lvl="0" indent="0" algn="l" rtl="0">
              <a:spcBef>
                <a:spcPts val="0"/>
              </a:spcBef>
              <a:spcAft>
                <a:spcPts val="0"/>
              </a:spcAft>
              <a:buNone/>
            </a:pPr>
            <a:r>
              <a:rPr lang="es-ES" sz="1800" i="0" u="none" strike="noStrike" dirty="0">
                <a:solidFill>
                  <a:schemeClr val="dk1"/>
                </a:solidFill>
                <a:latin typeface="Calibri"/>
                <a:ea typeface="Calibri"/>
                <a:cs typeface="Calibri"/>
                <a:sym typeface="Calibri"/>
              </a:rPr>
              <a:t>Comience su mapa del ciclo de vida con la lista de materiales utilizados para fabricar el producto y descubra cómo se extraen y procesan. Cuando los consumidores lo compran, ¿cuántas veces lo usan?; use el </a:t>
            </a:r>
            <a:r>
              <a:rPr lang="es-ES" sz="1800" dirty="0">
                <a:solidFill>
                  <a:schemeClr val="dk1"/>
                </a:solidFill>
                <a:latin typeface="Calibri"/>
                <a:ea typeface="Calibri"/>
                <a:cs typeface="Calibri"/>
                <a:sym typeface="Calibri"/>
              </a:rPr>
              <a:t>i</a:t>
            </a:r>
            <a:r>
              <a:rPr lang="es-ES" sz="1800" i="0" u="none" strike="noStrike" dirty="0">
                <a:solidFill>
                  <a:schemeClr val="dk1"/>
                </a:solidFill>
                <a:latin typeface="Calibri"/>
                <a:ea typeface="Calibri"/>
                <a:cs typeface="Calibri"/>
                <a:sym typeface="Calibri"/>
              </a:rPr>
              <a:t>nternet para investigar esto o haga que los estudiantes desarrollen conjeturas. Cuando llegue al final de su vida útil, piense en todas las posibilidades, como vertederos, tirar basura y reciclar. </a:t>
            </a:r>
            <a:r>
              <a:rPr lang="es-ES" sz="1800" dirty="0">
                <a:solidFill>
                  <a:schemeClr val="dk1"/>
                </a:solidFill>
                <a:latin typeface="Calibri"/>
                <a:ea typeface="Calibri"/>
                <a:cs typeface="Calibri"/>
                <a:sym typeface="Calibri"/>
              </a:rPr>
              <a:t>Se debe analizar </a:t>
            </a:r>
            <a:r>
              <a:rPr lang="es-ES" sz="1800" i="0" u="none" strike="noStrike" dirty="0">
                <a:solidFill>
                  <a:schemeClr val="dk1"/>
                </a:solidFill>
                <a:latin typeface="Calibri"/>
                <a:ea typeface="Calibri"/>
                <a:cs typeface="Calibri"/>
                <a:sym typeface="Calibri"/>
              </a:rPr>
              <a:t> críticamente en dónde terminará el artículo.</a:t>
            </a:r>
            <a:endParaRPr lang="en-US" sz="1800" dirty="0"/>
          </a:p>
        </p:txBody>
      </p:sp>
      <p:grpSp>
        <p:nvGrpSpPr>
          <p:cNvPr id="30" name="Group 29">
            <a:extLst>
              <a:ext uri="{FF2B5EF4-FFF2-40B4-BE49-F238E27FC236}">
                <a16:creationId xmlns:a16="http://schemas.microsoft.com/office/drawing/2014/main" id="{BED3523E-4F30-4842-955F-8710CA123DB8}"/>
              </a:ext>
            </a:extLst>
          </p:cNvPr>
          <p:cNvGrpSpPr/>
          <p:nvPr/>
        </p:nvGrpSpPr>
        <p:grpSpPr>
          <a:xfrm>
            <a:off x="369224" y="3148807"/>
            <a:ext cx="443210" cy="424691"/>
            <a:chOff x="360335" y="2612435"/>
            <a:chExt cx="443210" cy="424691"/>
          </a:xfrm>
        </p:grpSpPr>
        <p:sp>
          <p:nvSpPr>
            <p:cNvPr id="31" name="Google Shape;139;p4">
              <a:extLst>
                <a:ext uri="{FF2B5EF4-FFF2-40B4-BE49-F238E27FC236}">
                  <a16:creationId xmlns:a16="http://schemas.microsoft.com/office/drawing/2014/main" id="{1BEED7E6-6D6C-5B4F-B107-D09A365B773E}"/>
                </a:ext>
              </a:extLst>
            </p:cNvPr>
            <p:cNvSpPr/>
            <p:nvPr/>
          </p:nvSpPr>
          <p:spPr>
            <a:xfrm>
              <a:off x="413972" y="263248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2" name="Google Shape;140;p4">
              <a:extLst>
                <a:ext uri="{FF2B5EF4-FFF2-40B4-BE49-F238E27FC236}">
                  <a16:creationId xmlns:a16="http://schemas.microsoft.com/office/drawing/2014/main" id="{B1CEE07D-BB08-6147-A038-1189CF35CDE7}"/>
                </a:ext>
              </a:extLst>
            </p:cNvPr>
            <p:cNvSpPr/>
            <p:nvPr/>
          </p:nvSpPr>
          <p:spPr>
            <a:xfrm>
              <a:off x="360335" y="263248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3" name="Google Shape;141;p4">
              <a:extLst>
                <a:ext uri="{FF2B5EF4-FFF2-40B4-BE49-F238E27FC236}">
                  <a16:creationId xmlns:a16="http://schemas.microsoft.com/office/drawing/2014/main" id="{9054C2DE-2025-F544-920D-069F610B1440}"/>
                </a:ext>
              </a:extLst>
            </p:cNvPr>
            <p:cNvSpPr/>
            <p:nvPr/>
          </p:nvSpPr>
          <p:spPr>
            <a:xfrm>
              <a:off x="404919" y="2612435"/>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chemeClr val="lt1"/>
                  </a:solidFill>
                  <a:latin typeface="Calibri"/>
                  <a:cs typeface="Calibri"/>
                  <a:sym typeface="Calibri"/>
                </a:rPr>
                <a:t>3</a:t>
              </a:r>
              <a:endParaRPr dirty="0"/>
            </a:p>
          </p:txBody>
        </p:sp>
      </p:grpSp>
      <p:grpSp>
        <p:nvGrpSpPr>
          <p:cNvPr id="34" name="Group 33">
            <a:extLst>
              <a:ext uri="{FF2B5EF4-FFF2-40B4-BE49-F238E27FC236}">
                <a16:creationId xmlns:a16="http://schemas.microsoft.com/office/drawing/2014/main" id="{19A199BF-A336-E24E-8503-1265F10FF019}"/>
              </a:ext>
            </a:extLst>
          </p:cNvPr>
          <p:cNvGrpSpPr/>
          <p:nvPr/>
        </p:nvGrpSpPr>
        <p:grpSpPr>
          <a:xfrm>
            <a:off x="360335" y="4356162"/>
            <a:ext cx="443210" cy="424691"/>
            <a:chOff x="360335" y="2612435"/>
            <a:chExt cx="443210" cy="424691"/>
          </a:xfrm>
        </p:grpSpPr>
        <p:sp>
          <p:nvSpPr>
            <p:cNvPr id="35" name="Google Shape;139;p4">
              <a:extLst>
                <a:ext uri="{FF2B5EF4-FFF2-40B4-BE49-F238E27FC236}">
                  <a16:creationId xmlns:a16="http://schemas.microsoft.com/office/drawing/2014/main" id="{B9CAD8D2-1DCF-194E-B5B1-8203C1BA19C8}"/>
                </a:ext>
              </a:extLst>
            </p:cNvPr>
            <p:cNvSpPr/>
            <p:nvPr/>
          </p:nvSpPr>
          <p:spPr>
            <a:xfrm>
              <a:off x="413972" y="263248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6" name="Google Shape;140;p4">
              <a:extLst>
                <a:ext uri="{FF2B5EF4-FFF2-40B4-BE49-F238E27FC236}">
                  <a16:creationId xmlns:a16="http://schemas.microsoft.com/office/drawing/2014/main" id="{E264F68D-E606-9946-8B09-7492DC01A5EB}"/>
                </a:ext>
              </a:extLst>
            </p:cNvPr>
            <p:cNvSpPr/>
            <p:nvPr/>
          </p:nvSpPr>
          <p:spPr>
            <a:xfrm>
              <a:off x="360335" y="263248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7" name="Google Shape;141;p4">
              <a:extLst>
                <a:ext uri="{FF2B5EF4-FFF2-40B4-BE49-F238E27FC236}">
                  <a16:creationId xmlns:a16="http://schemas.microsoft.com/office/drawing/2014/main" id="{F264B6AC-22C5-2E42-B33C-D219FA0F5CBB}"/>
                </a:ext>
              </a:extLst>
            </p:cNvPr>
            <p:cNvSpPr/>
            <p:nvPr/>
          </p:nvSpPr>
          <p:spPr>
            <a:xfrm>
              <a:off x="404919" y="2612435"/>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chemeClr val="lt1"/>
                  </a:solidFill>
                  <a:latin typeface="Calibri"/>
                  <a:cs typeface="Calibri"/>
                  <a:sym typeface="Calibri"/>
                </a:rPr>
                <a:t>4</a:t>
              </a:r>
              <a:endParaRPr dirty="0"/>
            </a:p>
          </p:txBody>
        </p:sp>
      </p:grpSp>
      <p:grpSp>
        <p:nvGrpSpPr>
          <p:cNvPr id="38" name="Group 37">
            <a:extLst>
              <a:ext uri="{FF2B5EF4-FFF2-40B4-BE49-F238E27FC236}">
                <a16:creationId xmlns:a16="http://schemas.microsoft.com/office/drawing/2014/main" id="{A921052C-D1ED-D540-9476-7C858613B7F7}"/>
              </a:ext>
            </a:extLst>
          </p:cNvPr>
          <p:cNvGrpSpPr/>
          <p:nvPr/>
        </p:nvGrpSpPr>
        <p:grpSpPr>
          <a:xfrm>
            <a:off x="353355" y="5752636"/>
            <a:ext cx="443210" cy="424691"/>
            <a:chOff x="360335" y="2612435"/>
            <a:chExt cx="443210" cy="424691"/>
          </a:xfrm>
        </p:grpSpPr>
        <p:sp>
          <p:nvSpPr>
            <p:cNvPr id="39" name="Google Shape;139;p4">
              <a:extLst>
                <a:ext uri="{FF2B5EF4-FFF2-40B4-BE49-F238E27FC236}">
                  <a16:creationId xmlns:a16="http://schemas.microsoft.com/office/drawing/2014/main" id="{0F437E7F-71F0-C348-8725-08AB6AF91B31}"/>
                </a:ext>
              </a:extLst>
            </p:cNvPr>
            <p:cNvSpPr/>
            <p:nvPr/>
          </p:nvSpPr>
          <p:spPr>
            <a:xfrm>
              <a:off x="413972" y="263248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 name="Google Shape;140;p4">
              <a:extLst>
                <a:ext uri="{FF2B5EF4-FFF2-40B4-BE49-F238E27FC236}">
                  <a16:creationId xmlns:a16="http://schemas.microsoft.com/office/drawing/2014/main" id="{921E8A14-10C5-A544-9AFB-FBDD322045B1}"/>
                </a:ext>
              </a:extLst>
            </p:cNvPr>
            <p:cNvSpPr/>
            <p:nvPr/>
          </p:nvSpPr>
          <p:spPr>
            <a:xfrm>
              <a:off x="360335" y="263248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 name="Google Shape;141;p4">
              <a:extLst>
                <a:ext uri="{FF2B5EF4-FFF2-40B4-BE49-F238E27FC236}">
                  <a16:creationId xmlns:a16="http://schemas.microsoft.com/office/drawing/2014/main" id="{1A82E390-493D-D344-A121-DCD1B59824DA}"/>
                </a:ext>
              </a:extLst>
            </p:cNvPr>
            <p:cNvSpPr/>
            <p:nvPr/>
          </p:nvSpPr>
          <p:spPr>
            <a:xfrm>
              <a:off x="404919" y="2612435"/>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chemeClr val="lt1"/>
                  </a:solidFill>
                  <a:latin typeface="Calibri"/>
                  <a:cs typeface="Calibri"/>
                  <a:sym typeface="Calibri"/>
                </a:rPr>
                <a:t>5</a:t>
              </a:r>
              <a:endParaRPr dirty="0"/>
            </a:p>
          </p:txBody>
        </p:sp>
      </p:grpSp>
      <p:sp>
        <p:nvSpPr>
          <p:cNvPr id="43" name="TextBox 42">
            <a:extLst>
              <a:ext uri="{FF2B5EF4-FFF2-40B4-BE49-F238E27FC236}">
                <a16:creationId xmlns:a16="http://schemas.microsoft.com/office/drawing/2014/main" id="{0A54C10C-C9A4-C345-B029-599D03C0D2C0}"/>
              </a:ext>
            </a:extLst>
          </p:cNvPr>
          <p:cNvSpPr txBox="1"/>
          <p:nvPr/>
        </p:nvSpPr>
        <p:spPr>
          <a:xfrm>
            <a:off x="938068" y="5752636"/>
            <a:ext cx="10502092" cy="923330"/>
          </a:xfrm>
          <a:prstGeom prst="rect">
            <a:avLst/>
          </a:prstGeom>
          <a:noFill/>
        </p:spPr>
        <p:txBody>
          <a:bodyPr wrap="square">
            <a:spAutoFit/>
          </a:bodyPr>
          <a:lstStyle/>
          <a:p>
            <a:r>
              <a:rPr lang="es-ES" sz="1800" b="0" i="0" u="none" strike="noStrike" dirty="0">
                <a:solidFill>
                  <a:schemeClr val="dk1"/>
                </a:solidFill>
                <a:latin typeface="Calibri"/>
                <a:ea typeface="Calibri"/>
                <a:cs typeface="Calibri"/>
                <a:sym typeface="Calibri"/>
              </a:rPr>
              <a:t>Por último, identifique una o más oportunidades circulares para el producto. ¿se podría reutilizar este producto de alguna manera? ¿se puede reciclar?; Si es así, ¿en qué se puede reciclar? ¿qué cambiarías de este producto para que fuera más circular?</a:t>
            </a:r>
            <a:endParaRPr lang="en-US" sz="1800" dirty="0"/>
          </a:p>
        </p:txBody>
      </p:sp>
      <p:sp>
        <p:nvSpPr>
          <p:cNvPr id="3" name="Slide Number Placeholder 2">
            <a:extLst>
              <a:ext uri="{FF2B5EF4-FFF2-40B4-BE49-F238E27FC236}">
                <a16:creationId xmlns:a16="http://schemas.microsoft.com/office/drawing/2014/main" id="{7CBFC514-EF18-36CD-F61E-CB4BAE0E78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3"/>
          <a:stretch>
            <a:fillRect/>
          </a:stretch>
        </p:blipFill>
        <p:spPr>
          <a:xfrm>
            <a:off x="0" y="0"/>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15" name="Picture 14" descr="Graphical user interface, text, application&#10;&#10;Description automatically generated">
            <a:extLst>
              <a:ext uri="{FF2B5EF4-FFF2-40B4-BE49-F238E27FC236}">
                <a16:creationId xmlns:a16="http://schemas.microsoft.com/office/drawing/2014/main" id="{2DA1694E-78E7-564E-A720-250B8C92BFEC}"/>
              </a:ext>
            </a:extLst>
          </p:cNvPr>
          <p:cNvPicPr>
            <a:picLocks noChangeAspect="1"/>
          </p:cNvPicPr>
          <p:nvPr/>
        </p:nvPicPr>
        <p:blipFill rotWithShape="1">
          <a:blip r:embed="rId4"/>
          <a:srcRect r="21856" b="73164"/>
          <a:stretch/>
        </p:blipFill>
        <p:spPr>
          <a:xfrm>
            <a:off x="2044737" y="2056509"/>
            <a:ext cx="7919634" cy="1146875"/>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575F6D79-C1A6-524D-AEBE-F0759709A4AD}"/>
              </a:ext>
            </a:extLst>
          </p:cNvPr>
          <p:cNvPicPr>
            <a:picLocks noChangeAspect="1"/>
          </p:cNvPicPr>
          <p:nvPr/>
        </p:nvPicPr>
        <p:blipFill rotWithShape="1">
          <a:blip r:embed="rId4"/>
          <a:srcRect l="50975" t="38442" r="-13" b="17"/>
          <a:stretch/>
        </p:blipFill>
        <p:spPr>
          <a:xfrm>
            <a:off x="6610103" y="3396005"/>
            <a:ext cx="4969790" cy="2629923"/>
          </a:xfrm>
          <a:prstGeom prst="rect">
            <a:avLst/>
          </a:prstGeom>
        </p:spPr>
      </p:pic>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Prepare la </a:t>
            </a:r>
            <a:r>
              <a:rPr lang="en-US" sz="3200" b="1" dirty="0" err="1">
                <a:solidFill>
                  <a:schemeClr val="bg1"/>
                </a:solidFill>
                <a:latin typeface="Calibri" panose="020F0502020204030204" pitchFamily="34" charset="0"/>
                <a:cs typeface="Calibri" panose="020F0502020204030204" pitchFamily="34" charset="0"/>
              </a:rPr>
              <a:t>Presentación</a:t>
            </a:r>
            <a:r>
              <a:rPr lang="en-US" sz="3200" b="1" dirty="0">
                <a:solidFill>
                  <a:schemeClr val="bg1"/>
                </a:solidFill>
                <a:latin typeface="Calibri" panose="020F0502020204030204" pitchFamily="34" charset="0"/>
                <a:cs typeface="Calibri" panose="020F0502020204030204" pitchFamily="34" charset="0"/>
              </a:rPr>
              <a:t> de Power Point</a:t>
            </a:r>
          </a:p>
        </p:txBody>
      </p:sp>
      <p:sp>
        <p:nvSpPr>
          <p:cNvPr id="20" name="Rectangle 19">
            <a:extLst>
              <a:ext uri="{FF2B5EF4-FFF2-40B4-BE49-F238E27FC236}">
                <a16:creationId xmlns:a16="http://schemas.microsoft.com/office/drawing/2014/main" id="{21DD8050-3094-B04D-A576-35FDCA5DC53A}"/>
              </a:ext>
            </a:extLst>
          </p:cNvPr>
          <p:cNvSpPr/>
          <p:nvPr/>
        </p:nvSpPr>
        <p:spPr>
          <a:xfrm>
            <a:off x="323616" y="1056704"/>
            <a:ext cx="11361877" cy="968278"/>
          </a:xfrm>
          <a:prstGeom prst="rect">
            <a:avLst/>
          </a:prstGeom>
        </p:spPr>
        <p:txBody>
          <a:bodyPr wrap="square">
            <a:spAutoFit/>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Cuando esté listo para presentar las lección a su clase, haga clic en “presentación de diapositivas” en la barra de menú superior y luego seleccione “vista de presentador”. En la “vista moderador”, puede ver sus notas mientras presenta, aunque la audiencia solo verá sus diapositivas.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323616" y="3234911"/>
            <a:ext cx="6092681" cy="1561005"/>
          </a:xfrm>
          <a:prstGeom prst="rect">
            <a:avLst/>
          </a:prstGeom>
        </p:spPr>
        <p:txBody>
          <a:bodyPr wrap="square">
            <a:spAutoFit/>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Las notas aparecen en un panel a la derecha. El texto debe ajustarse automáticamente y se puede utilizar la barra de desplazamiento vertical, si es necesario. También puede cambiar el tamaño del texto en el panel de notas usando los dos botones en la esquina inferior izquierda del mismo panel.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80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6"/>
          <p:cNvSpPr/>
          <p:nvPr/>
        </p:nvSpPr>
        <p:spPr>
          <a:xfrm>
            <a:off x="491319" y="313974"/>
            <a:ext cx="492684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6"/>
          <p:cNvSpPr/>
          <p:nvPr/>
        </p:nvSpPr>
        <p:spPr>
          <a:xfrm>
            <a:off x="6773841" y="313974"/>
            <a:ext cx="492683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2" name="Google Shape;162;p6"/>
          <p:cNvSpPr txBox="1"/>
          <p:nvPr/>
        </p:nvSpPr>
        <p:spPr>
          <a:xfrm>
            <a:off x="1133623" y="327691"/>
            <a:ext cx="3642234"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Economía</a:t>
            </a:r>
            <a:r>
              <a:rPr lang="en-US" sz="4000" b="1" dirty="0">
                <a:solidFill>
                  <a:schemeClr val="lt1"/>
                </a:solidFill>
                <a:latin typeface="Calibri"/>
                <a:cs typeface="Calibri"/>
                <a:sym typeface="Calibri"/>
              </a:rPr>
              <a:t> </a:t>
            </a:r>
            <a:r>
              <a:rPr lang="en-US" sz="4000" b="1" dirty="0" err="1">
                <a:solidFill>
                  <a:schemeClr val="lt1"/>
                </a:solidFill>
                <a:latin typeface="Calibri"/>
                <a:cs typeface="Calibri"/>
                <a:sym typeface="Calibri"/>
              </a:rPr>
              <a:t>Líneal</a:t>
            </a:r>
            <a:endParaRPr dirty="0"/>
          </a:p>
        </p:txBody>
      </p:sp>
      <p:sp>
        <p:nvSpPr>
          <p:cNvPr id="163" name="Google Shape;163;p6"/>
          <p:cNvSpPr txBox="1"/>
          <p:nvPr/>
        </p:nvSpPr>
        <p:spPr>
          <a:xfrm>
            <a:off x="6857930" y="327691"/>
            <a:ext cx="485847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Economía</a:t>
            </a:r>
            <a:r>
              <a:rPr lang="en-US" sz="4000" b="1" dirty="0">
                <a:solidFill>
                  <a:schemeClr val="lt1"/>
                </a:solidFill>
                <a:latin typeface="Calibri"/>
                <a:cs typeface="Calibri"/>
                <a:sym typeface="Calibri"/>
              </a:rPr>
              <a:t> Circular</a:t>
            </a:r>
            <a:endParaRPr dirty="0"/>
          </a:p>
        </p:txBody>
      </p:sp>
      <p:cxnSp>
        <p:nvCxnSpPr>
          <p:cNvPr id="164" name="Google Shape;164;p6"/>
          <p:cNvCxnSpPr/>
          <p:nvPr/>
        </p:nvCxnSpPr>
        <p:spPr>
          <a:xfrm>
            <a:off x="6063726" y="1297021"/>
            <a:ext cx="0" cy="4528539"/>
          </a:xfrm>
          <a:prstGeom prst="straightConnector1">
            <a:avLst/>
          </a:prstGeom>
          <a:noFill/>
          <a:ln w="34925" cap="flat" cmpd="sng">
            <a:solidFill>
              <a:srgbClr val="262626"/>
            </a:solidFill>
            <a:prstDash val="dot"/>
            <a:miter lim="800000"/>
            <a:headEnd type="none" w="sm" len="sm"/>
            <a:tailEnd type="none" w="sm" len="sm"/>
          </a:ln>
        </p:spPr>
      </p:cxnSp>
      <p:sp>
        <p:nvSpPr>
          <p:cNvPr id="165" name="Google Shape;165;p6"/>
          <p:cNvSpPr txBox="1"/>
          <p:nvPr/>
        </p:nvSpPr>
        <p:spPr>
          <a:xfrm>
            <a:off x="5324874" y="341408"/>
            <a:ext cx="154877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dk1"/>
                </a:solidFill>
                <a:latin typeface="Calibri"/>
                <a:ea typeface="Calibri"/>
                <a:cs typeface="Calibri"/>
                <a:sym typeface="Calibri"/>
              </a:rPr>
              <a:t>VS</a:t>
            </a:r>
            <a:endParaRPr dirty="0"/>
          </a:p>
        </p:txBody>
      </p:sp>
      <p:pic>
        <p:nvPicPr>
          <p:cNvPr id="167" name="Google Shape;167;p6" descr="A screenshot of a video game&#10;&#10;Description automatically generated with medium confidence"/>
          <p:cNvPicPr preferRelativeResize="0"/>
          <p:nvPr/>
        </p:nvPicPr>
        <p:blipFill rotWithShape="1">
          <a:blip r:embed="rId4">
            <a:alphaModFix/>
          </a:blip>
          <a:srcRect r="28" b="2"/>
          <a:stretch/>
        </p:blipFill>
        <p:spPr>
          <a:xfrm>
            <a:off x="6926242" y="1297021"/>
            <a:ext cx="4614758" cy="4528540"/>
          </a:xfrm>
          <a:prstGeom prst="rect">
            <a:avLst/>
          </a:prstGeom>
          <a:noFill/>
          <a:ln>
            <a:noFill/>
          </a:ln>
        </p:spPr>
      </p:pic>
      <p:sp>
        <p:nvSpPr>
          <p:cNvPr id="2" name="Slide Number Placeholder 1">
            <a:extLst>
              <a:ext uri="{FF2B5EF4-FFF2-40B4-BE49-F238E27FC236}">
                <a16:creationId xmlns:a16="http://schemas.microsoft.com/office/drawing/2014/main" id="{F669D08C-66E5-29FE-0516-CB21AE658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
        <p:nvSpPr>
          <p:cNvPr id="4" name="TextBox 3">
            <a:extLst>
              <a:ext uri="{FF2B5EF4-FFF2-40B4-BE49-F238E27FC236}">
                <a16:creationId xmlns:a16="http://schemas.microsoft.com/office/drawing/2014/main" id="{C7E31C72-6F7E-FEED-D6C9-B2852CC19340}"/>
              </a:ext>
            </a:extLst>
          </p:cNvPr>
          <p:cNvSpPr txBox="1"/>
          <p:nvPr/>
        </p:nvSpPr>
        <p:spPr>
          <a:xfrm>
            <a:off x="7033593" y="1570555"/>
            <a:ext cx="1371669" cy="369332"/>
          </a:xfrm>
          <a:prstGeom prst="rect">
            <a:avLst/>
          </a:prstGeom>
          <a:noFill/>
        </p:spPr>
        <p:txBody>
          <a:bodyPr wrap="square" rtlCol="0">
            <a:spAutoFit/>
          </a:bodyPr>
          <a:lstStyle/>
          <a:p>
            <a:r>
              <a:rPr lang="es-ES" b="1" dirty="0"/>
              <a:t>RECICLAR </a:t>
            </a:r>
            <a:endParaRPr lang="es-MX" b="1" dirty="0"/>
          </a:p>
        </p:txBody>
      </p:sp>
      <p:sp>
        <p:nvSpPr>
          <p:cNvPr id="16" name="TextBox 15">
            <a:extLst>
              <a:ext uri="{FF2B5EF4-FFF2-40B4-BE49-F238E27FC236}">
                <a16:creationId xmlns:a16="http://schemas.microsoft.com/office/drawing/2014/main" id="{B4B4F0C4-1E30-80BF-705B-781220F416CC}"/>
              </a:ext>
            </a:extLst>
          </p:cNvPr>
          <p:cNvSpPr txBox="1"/>
          <p:nvPr/>
        </p:nvSpPr>
        <p:spPr>
          <a:xfrm>
            <a:off x="7238931" y="5253202"/>
            <a:ext cx="1371669" cy="369332"/>
          </a:xfrm>
          <a:prstGeom prst="rect">
            <a:avLst/>
          </a:prstGeom>
          <a:noFill/>
        </p:spPr>
        <p:txBody>
          <a:bodyPr wrap="square" rtlCol="0">
            <a:spAutoFit/>
          </a:bodyPr>
          <a:lstStyle/>
          <a:p>
            <a:r>
              <a:rPr lang="es-ES" b="1" dirty="0"/>
              <a:t>USAR</a:t>
            </a:r>
            <a:endParaRPr lang="es-MX" b="1" dirty="0"/>
          </a:p>
        </p:txBody>
      </p:sp>
      <p:sp>
        <p:nvSpPr>
          <p:cNvPr id="17" name="TextBox 16">
            <a:extLst>
              <a:ext uri="{FF2B5EF4-FFF2-40B4-BE49-F238E27FC236}">
                <a16:creationId xmlns:a16="http://schemas.microsoft.com/office/drawing/2014/main" id="{F9C3C273-2E57-2FF7-72DF-F5AA89DBC6CA}"/>
              </a:ext>
            </a:extLst>
          </p:cNvPr>
          <p:cNvSpPr txBox="1"/>
          <p:nvPr/>
        </p:nvSpPr>
        <p:spPr>
          <a:xfrm>
            <a:off x="11251588" y="3253513"/>
            <a:ext cx="1371669" cy="369332"/>
          </a:xfrm>
          <a:prstGeom prst="rect">
            <a:avLst/>
          </a:prstGeom>
          <a:noFill/>
        </p:spPr>
        <p:txBody>
          <a:bodyPr wrap="square" rtlCol="0">
            <a:spAutoFit/>
          </a:bodyPr>
          <a:lstStyle/>
          <a:p>
            <a:r>
              <a:rPr lang="es-ES" b="1" dirty="0"/>
              <a:t>HACER</a:t>
            </a:r>
            <a:endParaRPr lang="es-MX" b="1" dirty="0"/>
          </a:p>
        </p:txBody>
      </p:sp>
      <p:grpSp>
        <p:nvGrpSpPr>
          <p:cNvPr id="7" name="Group 6">
            <a:extLst>
              <a:ext uri="{FF2B5EF4-FFF2-40B4-BE49-F238E27FC236}">
                <a16:creationId xmlns:a16="http://schemas.microsoft.com/office/drawing/2014/main" id="{883C6284-C9AA-C7C8-6BAD-FC80E1776892}"/>
              </a:ext>
            </a:extLst>
          </p:cNvPr>
          <p:cNvGrpSpPr/>
          <p:nvPr/>
        </p:nvGrpSpPr>
        <p:grpSpPr>
          <a:xfrm>
            <a:off x="705627" y="1459049"/>
            <a:ext cx="4926842" cy="4309009"/>
            <a:chOff x="705627" y="1459049"/>
            <a:chExt cx="4926842" cy="4309009"/>
          </a:xfrm>
        </p:grpSpPr>
        <p:pic>
          <p:nvPicPr>
            <p:cNvPr id="166" name="Google Shape;166;p6" descr="Graphical user interface, website&#10;&#10;Description automatically generated"/>
            <p:cNvPicPr preferRelativeResize="0"/>
            <p:nvPr/>
          </p:nvPicPr>
          <p:blipFill rotWithShape="1">
            <a:blip r:embed="rId5">
              <a:alphaModFix/>
            </a:blip>
            <a:srcRect r="-25" b="15"/>
            <a:stretch/>
          </p:blipFill>
          <p:spPr>
            <a:xfrm>
              <a:off x="705627" y="1459049"/>
              <a:ext cx="4926842" cy="4309009"/>
            </a:xfrm>
            <a:prstGeom prst="rect">
              <a:avLst/>
            </a:prstGeom>
            <a:noFill/>
            <a:ln>
              <a:noFill/>
            </a:ln>
          </p:spPr>
        </p:pic>
        <p:sp>
          <p:nvSpPr>
            <p:cNvPr id="3" name="TextBox 2">
              <a:extLst>
                <a:ext uri="{FF2B5EF4-FFF2-40B4-BE49-F238E27FC236}">
                  <a16:creationId xmlns:a16="http://schemas.microsoft.com/office/drawing/2014/main" id="{AF1D9280-94A0-C837-59F2-6F3F2C3C6644}"/>
                </a:ext>
              </a:extLst>
            </p:cNvPr>
            <p:cNvSpPr txBox="1"/>
            <p:nvPr/>
          </p:nvSpPr>
          <p:spPr>
            <a:xfrm>
              <a:off x="1187330" y="2244350"/>
              <a:ext cx="1073732" cy="369332"/>
            </a:xfrm>
            <a:prstGeom prst="rect">
              <a:avLst/>
            </a:prstGeom>
            <a:solidFill>
              <a:srgbClr val="29C7F7"/>
            </a:solidFill>
          </p:spPr>
          <p:txBody>
            <a:bodyPr wrap="square" rtlCol="0">
              <a:spAutoFit/>
            </a:bodyPr>
            <a:lstStyle/>
            <a:p>
              <a:r>
                <a:rPr lang="es-ES" sz="1800" b="1" dirty="0">
                  <a:solidFill>
                    <a:schemeClr val="bg1"/>
                  </a:solidFill>
                </a:rPr>
                <a:t>TOMAR</a:t>
              </a:r>
              <a:endParaRPr lang="es-MX" sz="1800" b="1" dirty="0">
                <a:solidFill>
                  <a:schemeClr val="bg1"/>
                </a:solidFill>
              </a:endParaRPr>
            </a:p>
          </p:txBody>
        </p:sp>
        <p:sp>
          <p:nvSpPr>
            <p:cNvPr id="5" name="TextBox 4">
              <a:extLst>
                <a:ext uri="{FF2B5EF4-FFF2-40B4-BE49-F238E27FC236}">
                  <a16:creationId xmlns:a16="http://schemas.microsoft.com/office/drawing/2014/main" id="{79B2E490-7CE3-E1B0-0D3A-68E0F64F0C06}"/>
                </a:ext>
              </a:extLst>
            </p:cNvPr>
            <p:cNvSpPr txBox="1"/>
            <p:nvPr/>
          </p:nvSpPr>
          <p:spPr>
            <a:xfrm>
              <a:off x="1133623" y="3561290"/>
              <a:ext cx="1072661" cy="369332"/>
            </a:xfrm>
            <a:prstGeom prst="rect">
              <a:avLst/>
            </a:prstGeom>
            <a:solidFill>
              <a:srgbClr val="4ABE98"/>
            </a:solidFill>
          </p:spPr>
          <p:txBody>
            <a:bodyPr wrap="square" rtlCol="0">
              <a:spAutoFit/>
            </a:bodyPr>
            <a:lstStyle/>
            <a:p>
              <a:r>
                <a:rPr lang="es-ES" sz="1800" b="1" dirty="0">
                  <a:solidFill>
                    <a:schemeClr val="bg1"/>
                  </a:solidFill>
                </a:rPr>
                <a:t>HACER</a:t>
              </a:r>
              <a:endParaRPr lang="es-MX" sz="1800" b="1" dirty="0">
                <a:solidFill>
                  <a:schemeClr val="bg1"/>
                </a:solidFill>
              </a:endParaRPr>
            </a:p>
          </p:txBody>
        </p:sp>
        <p:sp>
          <p:nvSpPr>
            <p:cNvPr id="6" name="TextBox 5">
              <a:extLst>
                <a:ext uri="{FF2B5EF4-FFF2-40B4-BE49-F238E27FC236}">
                  <a16:creationId xmlns:a16="http://schemas.microsoft.com/office/drawing/2014/main" id="{719215CB-129D-9935-63C5-18D381E440EB}"/>
                </a:ext>
              </a:extLst>
            </p:cNvPr>
            <p:cNvSpPr txBox="1"/>
            <p:nvPr/>
          </p:nvSpPr>
          <p:spPr>
            <a:xfrm>
              <a:off x="1042968" y="4883870"/>
              <a:ext cx="1361383" cy="338554"/>
            </a:xfrm>
            <a:prstGeom prst="rect">
              <a:avLst/>
            </a:prstGeom>
            <a:solidFill>
              <a:schemeClr val="tx1">
                <a:lumMod val="75000"/>
                <a:lumOff val="25000"/>
              </a:schemeClr>
            </a:solidFill>
          </p:spPr>
          <p:txBody>
            <a:bodyPr wrap="square" rtlCol="0">
              <a:spAutoFit/>
            </a:bodyPr>
            <a:lstStyle/>
            <a:p>
              <a:r>
                <a:rPr lang="es-ES" sz="1600" b="1" dirty="0">
                  <a:solidFill>
                    <a:schemeClr val="bg1"/>
                  </a:solidFill>
                </a:rPr>
                <a:t>DISPONER</a:t>
              </a:r>
              <a:endParaRPr lang="es-MX" sz="1600" b="1" dirty="0">
                <a:solidFill>
                  <a:schemeClr val="bg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7" descr="A picture containing text, people&#10;&#10;Description automatically generated"/>
          <p:cNvPicPr preferRelativeResize="0"/>
          <p:nvPr/>
        </p:nvPicPr>
        <p:blipFill rotWithShape="1">
          <a:blip r:embed="rId3">
            <a:alphaModFix/>
          </a:blip>
          <a:srcRect/>
          <a:stretch/>
        </p:blipFill>
        <p:spPr>
          <a:xfrm>
            <a:off x="20018" y="0"/>
            <a:ext cx="12192000" cy="6858000"/>
          </a:xfrm>
          <a:prstGeom prst="rect">
            <a:avLst/>
          </a:prstGeom>
          <a:noFill/>
          <a:ln>
            <a:noFill/>
          </a:ln>
        </p:spPr>
      </p:pic>
      <p:sp>
        <p:nvSpPr>
          <p:cNvPr id="174" name="Google Shape;174;p7"/>
          <p:cNvSpPr/>
          <p:nvPr/>
        </p:nvSpPr>
        <p:spPr>
          <a:xfrm>
            <a:off x="1757082" y="313974"/>
            <a:ext cx="848061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5" name="Google Shape;175;p7"/>
          <p:cNvSpPr txBox="1"/>
          <p:nvPr/>
        </p:nvSpPr>
        <p:spPr>
          <a:xfrm>
            <a:off x="2502170" y="309762"/>
            <a:ext cx="718766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Economía</a:t>
            </a:r>
            <a:r>
              <a:rPr lang="en-US" sz="4000" b="1" dirty="0">
                <a:solidFill>
                  <a:schemeClr val="lt1"/>
                </a:solidFill>
                <a:latin typeface="Calibri"/>
                <a:cs typeface="Calibri"/>
                <a:sym typeface="Calibri"/>
              </a:rPr>
              <a:t> </a:t>
            </a:r>
            <a:r>
              <a:rPr lang="en-US" sz="4000" b="1" dirty="0" err="1">
                <a:solidFill>
                  <a:schemeClr val="lt1"/>
                </a:solidFill>
                <a:latin typeface="Calibri"/>
                <a:cs typeface="Calibri"/>
                <a:sym typeface="Calibri"/>
              </a:rPr>
              <a:t>Líneal</a:t>
            </a:r>
            <a:endParaRPr dirty="0"/>
          </a:p>
        </p:txBody>
      </p:sp>
      <p:sp>
        <p:nvSpPr>
          <p:cNvPr id="2" name="Slide Number Placeholder 1">
            <a:extLst>
              <a:ext uri="{FF2B5EF4-FFF2-40B4-BE49-F238E27FC236}">
                <a16:creationId xmlns:a16="http://schemas.microsoft.com/office/drawing/2014/main" id="{623987B7-18B8-677E-9BB9-52BA3B30A7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grpSp>
        <p:nvGrpSpPr>
          <p:cNvPr id="4" name="Group 3">
            <a:extLst>
              <a:ext uri="{FF2B5EF4-FFF2-40B4-BE49-F238E27FC236}">
                <a16:creationId xmlns:a16="http://schemas.microsoft.com/office/drawing/2014/main" id="{B2AA066E-20EE-10ED-8F6B-00A0607ED25D}"/>
              </a:ext>
            </a:extLst>
          </p:cNvPr>
          <p:cNvGrpSpPr/>
          <p:nvPr/>
        </p:nvGrpSpPr>
        <p:grpSpPr>
          <a:xfrm>
            <a:off x="980187" y="1667075"/>
            <a:ext cx="10271662" cy="3761128"/>
            <a:chOff x="980187" y="1667075"/>
            <a:chExt cx="10271662" cy="3761128"/>
          </a:xfrm>
        </p:grpSpPr>
        <p:pic>
          <p:nvPicPr>
            <p:cNvPr id="176" name="Google Shape;176;p7" descr="Timeline&#10;&#10;Description automatically generated"/>
            <p:cNvPicPr preferRelativeResize="0"/>
            <p:nvPr/>
          </p:nvPicPr>
          <p:blipFill rotWithShape="1">
            <a:blip r:embed="rId4">
              <a:alphaModFix/>
            </a:blip>
            <a:srcRect b="-3"/>
            <a:stretch/>
          </p:blipFill>
          <p:spPr>
            <a:xfrm>
              <a:off x="980187" y="1667075"/>
              <a:ext cx="10271662" cy="3761128"/>
            </a:xfrm>
            <a:prstGeom prst="rect">
              <a:avLst/>
            </a:prstGeom>
            <a:noFill/>
            <a:ln>
              <a:noFill/>
            </a:ln>
          </p:spPr>
        </p:pic>
        <p:sp>
          <p:nvSpPr>
            <p:cNvPr id="3" name="TextBox 2">
              <a:extLst>
                <a:ext uri="{FF2B5EF4-FFF2-40B4-BE49-F238E27FC236}">
                  <a16:creationId xmlns:a16="http://schemas.microsoft.com/office/drawing/2014/main" id="{0BFB2602-CF98-2005-3BC1-7FD2E2AE893D}"/>
                </a:ext>
              </a:extLst>
            </p:cNvPr>
            <p:cNvSpPr txBox="1"/>
            <p:nvPr/>
          </p:nvSpPr>
          <p:spPr>
            <a:xfrm>
              <a:off x="1438703" y="1854211"/>
              <a:ext cx="1904293" cy="584775"/>
            </a:xfrm>
            <a:prstGeom prst="rect">
              <a:avLst/>
            </a:prstGeom>
            <a:solidFill>
              <a:schemeClr val="bg1">
                <a:lumMod val="95000"/>
              </a:schemeClr>
            </a:solidFill>
          </p:spPr>
          <p:txBody>
            <a:bodyPr wrap="square" rtlCol="0">
              <a:spAutoFit/>
            </a:bodyPr>
            <a:lstStyle/>
            <a:p>
              <a:pPr algn="ctr"/>
              <a:r>
                <a:rPr lang="es-ES" sz="1600" b="1" dirty="0">
                  <a:solidFill>
                    <a:schemeClr val="accent4">
                      <a:lumMod val="75000"/>
                    </a:schemeClr>
                  </a:solidFill>
                </a:rPr>
                <a:t>Extracción de material crudo</a:t>
              </a:r>
              <a:endParaRPr lang="es-MX" sz="1600" b="1" dirty="0">
                <a:solidFill>
                  <a:schemeClr val="accent4">
                    <a:lumMod val="75000"/>
                  </a:schemeClr>
                </a:solidFill>
              </a:endParaRPr>
            </a:p>
          </p:txBody>
        </p:sp>
        <p:sp>
          <p:nvSpPr>
            <p:cNvPr id="8" name="TextBox 7">
              <a:extLst>
                <a:ext uri="{FF2B5EF4-FFF2-40B4-BE49-F238E27FC236}">
                  <a16:creationId xmlns:a16="http://schemas.microsoft.com/office/drawing/2014/main" id="{B562D1F3-523B-46E4-D159-874165E209E9}"/>
                </a:ext>
              </a:extLst>
            </p:cNvPr>
            <p:cNvSpPr txBox="1"/>
            <p:nvPr/>
          </p:nvSpPr>
          <p:spPr>
            <a:xfrm>
              <a:off x="3210587" y="1921586"/>
              <a:ext cx="1904293" cy="584775"/>
            </a:xfrm>
            <a:prstGeom prst="rect">
              <a:avLst/>
            </a:prstGeom>
            <a:solidFill>
              <a:schemeClr val="bg1">
                <a:lumMod val="95000"/>
              </a:schemeClr>
            </a:solidFill>
          </p:spPr>
          <p:txBody>
            <a:bodyPr wrap="square" rtlCol="0">
              <a:spAutoFit/>
            </a:bodyPr>
            <a:lstStyle/>
            <a:p>
              <a:pPr algn="ctr"/>
              <a:r>
                <a:rPr lang="es-ES" sz="1600" b="1" dirty="0">
                  <a:solidFill>
                    <a:srgbClr val="00B0F0"/>
                  </a:solidFill>
                </a:rPr>
                <a:t>Manufactura y producción</a:t>
              </a:r>
              <a:endParaRPr lang="es-MX" sz="1600" b="1" dirty="0">
                <a:solidFill>
                  <a:srgbClr val="00B0F0"/>
                </a:solidFill>
              </a:endParaRPr>
            </a:p>
          </p:txBody>
        </p:sp>
        <p:sp>
          <p:nvSpPr>
            <p:cNvPr id="9" name="TextBox 8">
              <a:extLst>
                <a:ext uri="{FF2B5EF4-FFF2-40B4-BE49-F238E27FC236}">
                  <a16:creationId xmlns:a16="http://schemas.microsoft.com/office/drawing/2014/main" id="{BAE6E948-CDD0-ABB0-D398-D5984ABB958F}"/>
                </a:ext>
              </a:extLst>
            </p:cNvPr>
            <p:cNvSpPr txBox="1"/>
            <p:nvPr/>
          </p:nvSpPr>
          <p:spPr>
            <a:xfrm>
              <a:off x="5142920" y="1899277"/>
              <a:ext cx="1904293" cy="584775"/>
            </a:xfrm>
            <a:prstGeom prst="rect">
              <a:avLst/>
            </a:prstGeom>
            <a:solidFill>
              <a:schemeClr val="bg1">
                <a:lumMod val="95000"/>
              </a:schemeClr>
            </a:solidFill>
          </p:spPr>
          <p:txBody>
            <a:bodyPr wrap="square" rtlCol="0">
              <a:spAutoFit/>
            </a:bodyPr>
            <a:lstStyle/>
            <a:p>
              <a:pPr algn="ctr"/>
              <a:r>
                <a:rPr lang="es-ES" sz="1600" b="1" dirty="0">
                  <a:solidFill>
                    <a:srgbClr val="00CC99"/>
                  </a:solidFill>
                </a:rPr>
                <a:t>Empaque y distribución</a:t>
              </a:r>
              <a:endParaRPr lang="es-MX" sz="1600" b="1" dirty="0">
                <a:solidFill>
                  <a:srgbClr val="00CC99"/>
                </a:solidFill>
              </a:endParaRPr>
            </a:p>
          </p:txBody>
        </p:sp>
        <p:sp>
          <p:nvSpPr>
            <p:cNvPr id="10" name="TextBox 9">
              <a:extLst>
                <a:ext uri="{FF2B5EF4-FFF2-40B4-BE49-F238E27FC236}">
                  <a16:creationId xmlns:a16="http://schemas.microsoft.com/office/drawing/2014/main" id="{C1895444-BFCB-948C-5727-2339628B8D06}"/>
                </a:ext>
              </a:extLst>
            </p:cNvPr>
            <p:cNvSpPr txBox="1"/>
            <p:nvPr/>
          </p:nvSpPr>
          <p:spPr>
            <a:xfrm>
              <a:off x="7047213" y="2013538"/>
              <a:ext cx="1904293" cy="338554"/>
            </a:xfrm>
            <a:prstGeom prst="rect">
              <a:avLst/>
            </a:prstGeom>
            <a:solidFill>
              <a:schemeClr val="bg1">
                <a:lumMod val="95000"/>
              </a:schemeClr>
            </a:solidFill>
          </p:spPr>
          <p:txBody>
            <a:bodyPr wrap="square" rtlCol="0">
              <a:spAutoFit/>
            </a:bodyPr>
            <a:lstStyle/>
            <a:p>
              <a:pPr algn="ctr"/>
              <a:r>
                <a:rPr lang="es-ES" sz="1600" b="1" dirty="0">
                  <a:solidFill>
                    <a:srgbClr val="00CC99"/>
                  </a:solidFill>
                </a:rPr>
                <a:t>Uso</a:t>
              </a:r>
              <a:endParaRPr lang="es-MX" sz="1600" b="1" dirty="0">
                <a:solidFill>
                  <a:srgbClr val="00CC99"/>
                </a:solidFill>
              </a:endParaRPr>
            </a:p>
          </p:txBody>
        </p:sp>
        <p:sp>
          <p:nvSpPr>
            <p:cNvPr id="11" name="TextBox 10">
              <a:extLst>
                <a:ext uri="{FF2B5EF4-FFF2-40B4-BE49-F238E27FC236}">
                  <a16:creationId xmlns:a16="http://schemas.microsoft.com/office/drawing/2014/main" id="{0A155F89-5047-83AC-6909-1D429D9548D0}"/>
                </a:ext>
              </a:extLst>
            </p:cNvPr>
            <p:cNvSpPr txBox="1"/>
            <p:nvPr/>
          </p:nvSpPr>
          <p:spPr>
            <a:xfrm>
              <a:off x="8904102" y="2022387"/>
              <a:ext cx="1904293" cy="338554"/>
            </a:xfrm>
            <a:prstGeom prst="rect">
              <a:avLst/>
            </a:prstGeom>
            <a:solidFill>
              <a:schemeClr val="bg1">
                <a:lumMod val="95000"/>
              </a:schemeClr>
            </a:solidFill>
          </p:spPr>
          <p:txBody>
            <a:bodyPr wrap="square" rtlCol="0">
              <a:spAutoFit/>
            </a:bodyPr>
            <a:lstStyle/>
            <a:p>
              <a:pPr algn="ctr"/>
              <a:r>
                <a:rPr lang="es-ES" sz="1600" b="1" dirty="0">
                  <a:solidFill>
                    <a:schemeClr val="tx1">
                      <a:lumMod val="65000"/>
                      <a:lumOff val="35000"/>
                    </a:schemeClr>
                  </a:solidFill>
                </a:rPr>
                <a:t>Disposición</a:t>
              </a:r>
              <a:endParaRPr lang="es-MX" sz="1600" b="1" dirty="0">
                <a:solidFill>
                  <a:schemeClr val="tx1">
                    <a:lumMod val="65000"/>
                    <a:lumOff val="35000"/>
                  </a:schemeClr>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8" descr="A picture containing text, people&#10;&#10;Description automatically generated"/>
          <p:cNvPicPr preferRelativeResize="0"/>
          <p:nvPr/>
        </p:nvPicPr>
        <p:blipFill rotWithShape="1">
          <a:blip r:embed="rId3">
            <a:alphaModFix/>
          </a:blip>
          <a:srcRect/>
          <a:stretch/>
        </p:blipFill>
        <p:spPr>
          <a:xfrm>
            <a:off x="0" y="-12533"/>
            <a:ext cx="12192000" cy="6858000"/>
          </a:xfrm>
          <a:prstGeom prst="rect">
            <a:avLst/>
          </a:prstGeom>
          <a:noFill/>
          <a:ln>
            <a:noFill/>
          </a:ln>
        </p:spPr>
      </p:pic>
      <p:sp>
        <p:nvSpPr>
          <p:cNvPr id="183" name="Google Shape;183;p8"/>
          <p:cNvSpPr/>
          <p:nvPr/>
        </p:nvSpPr>
        <p:spPr>
          <a:xfrm>
            <a:off x="1757082" y="268571"/>
            <a:ext cx="8480612"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4" name="Google Shape;184;p8"/>
          <p:cNvSpPr txBox="1"/>
          <p:nvPr/>
        </p:nvSpPr>
        <p:spPr>
          <a:xfrm>
            <a:off x="2502170" y="264359"/>
            <a:ext cx="718766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Economía</a:t>
            </a:r>
            <a:r>
              <a:rPr lang="en-US" sz="4000" b="1" dirty="0">
                <a:solidFill>
                  <a:schemeClr val="lt1"/>
                </a:solidFill>
                <a:latin typeface="Calibri"/>
                <a:cs typeface="Calibri"/>
                <a:sym typeface="Calibri"/>
              </a:rPr>
              <a:t> Circular</a:t>
            </a:r>
            <a:endParaRPr dirty="0"/>
          </a:p>
        </p:txBody>
      </p:sp>
      <p:pic>
        <p:nvPicPr>
          <p:cNvPr id="185" name="Google Shape;185;p8" descr="Diagram&#10;&#10;Description automatically generated"/>
          <p:cNvPicPr preferRelativeResize="0"/>
          <p:nvPr/>
        </p:nvPicPr>
        <p:blipFill rotWithShape="1">
          <a:blip r:embed="rId4">
            <a:alphaModFix/>
          </a:blip>
          <a:srcRect/>
          <a:stretch/>
        </p:blipFill>
        <p:spPr>
          <a:xfrm>
            <a:off x="989981" y="284009"/>
            <a:ext cx="10212038" cy="5742000"/>
          </a:xfrm>
          <a:prstGeom prst="rect">
            <a:avLst/>
          </a:prstGeom>
          <a:noFill/>
          <a:ln>
            <a:noFill/>
          </a:ln>
        </p:spPr>
      </p:pic>
      <p:sp>
        <p:nvSpPr>
          <p:cNvPr id="2" name="Slide Number Placeholder 1">
            <a:extLst>
              <a:ext uri="{FF2B5EF4-FFF2-40B4-BE49-F238E27FC236}">
                <a16:creationId xmlns:a16="http://schemas.microsoft.com/office/drawing/2014/main" id="{5D3C621E-987E-0184-4F7D-04C6D7ED73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grpSp>
        <p:nvGrpSpPr>
          <p:cNvPr id="4" name="Group 3">
            <a:extLst>
              <a:ext uri="{FF2B5EF4-FFF2-40B4-BE49-F238E27FC236}">
                <a16:creationId xmlns:a16="http://schemas.microsoft.com/office/drawing/2014/main" id="{4B991817-F8E7-BFF7-BBB4-396390A79155}"/>
              </a:ext>
            </a:extLst>
          </p:cNvPr>
          <p:cNvGrpSpPr/>
          <p:nvPr/>
        </p:nvGrpSpPr>
        <p:grpSpPr>
          <a:xfrm>
            <a:off x="1807134" y="1302738"/>
            <a:ext cx="9598447" cy="4379033"/>
            <a:chOff x="1807134" y="1302738"/>
            <a:chExt cx="9598447" cy="4379033"/>
          </a:xfrm>
        </p:grpSpPr>
        <p:sp>
          <p:nvSpPr>
            <p:cNvPr id="7" name="TextBox 6">
              <a:extLst>
                <a:ext uri="{FF2B5EF4-FFF2-40B4-BE49-F238E27FC236}">
                  <a16:creationId xmlns:a16="http://schemas.microsoft.com/office/drawing/2014/main" id="{BB2DD34D-9005-5A82-8C8D-EE1D07B90237}"/>
                </a:ext>
              </a:extLst>
            </p:cNvPr>
            <p:cNvSpPr txBox="1"/>
            <p:nvPr/>
          </p:nvSpPr>
          <p:spPr>
            <a:xfrm>
              <a:off x="2762007" y="1369711"/>
              <a:ext cx="1904293" cy="646331"/>
            </a:xfrm>
            <a:prstGeom prst="rect">
              <a:avLst/>
            </a:prstGeom>
            <a:solidFill>
              <a:schemeClr val="bg1">
                <a:lumMod val="95000"/>
              </a:schemeClr>
            </a:solidFill>
          </p:spPr>
          <p:txBody>
            <a:bodyPr wrap="square" rtlCol="0">
              <a:spAutoFit/>
            </a:bodyPr>
            <a:lstStyle/>
            <a:p>
              <a:pPr algn="ctr"/>
              <a:r>
                <a:rPr lang="es-ES" sz="1800" b="1" dirty="0">
                  <a:solidFill>
                    <a:srgbClr val="FFC819"/>
                  </a:solidFill>
                </a:rPr>
                <a:t>Extracción responsable</a:t>
              </a:r>
              <a:endParaRPr lang="es-MX" sz="1800" b="1" dirty="0">
                <a:solidFill>
                  <a:srgbClr val="FFC819"/>
                </a:solidFill>
              </a:endParaRPr>
            </a:p>
          </p:txBody>
        </p:sp>
        <p:sp>
          <p:nvSpPr>
            <p:cNvPr id="8" name="TextBox 7">
              <a:extLst>
                <a:ext uri="{FF2B5EF4-FFF2-40B4-BE49-F238E27FC236}">
                  <a16:creationId xmlns:a16="http://schemas.microsoft.com/office/drawing/2014/main" id="{E33A9191-0F84-6929-CBFB-73F6B44D8C16}"/>
                </a:ext>
              </a:extLst>
            </p:cNvPr>
            <p:cNvSpPr txBox="1"/>
            <p:nvPr/>
          </p:nvSpPr>
          <p:spPr>
            <a:xfrm>
              <a:off x="7758839" y="1302738"/>
              <a:ext cx="2683549" cy="923330"/>
            </a:xfrm>
            <a:prstGeom prst="rect">
              <a:avLst/>
            </a:prstGeom>
            <a:solidFill>
              <a:schemeClr val="bg1">
                <a:lumMod val="95000"/>
              </a:schemeClr>
            </a:solidFill>
          </p:spPr>
          <p:txBody>
            <a:bodyPr wrap="square" rtlCol="0">
              <a:spAutoFit/>
            </a:bodyPr>
            <a:lstStyle/>
            <a:p>
              <a:pPr algn="ctr"/>
              <a:r>
                <a:rPr lang="es-ES" sz="1800" b="1" dirty="0">
                  <a:solidFill>
                    <a:srgbClr val="33CCFF"/>
                  </a:solidFill>
                </a:rPr>
                <a:t>Productos hechos considerando el ciclo de vida</a:t>
              </a:r>
              <a:endParaRPr lang="es-MX" sz="1800" b="1" dirty="0">
                <a:solidFill>
                  <a:srgbClr val="33CCFF"/>
                </a:solidFill>
              </a:endParaRPr>
            </a:p>
          </p:txBody>
        </p:sp>
        <p:sp>
          <p:nvSpPr>
            <p:cNvPr id="9" name="TextBox 8">
              <a:extLst>
                <a:ext uri="{FF2B5EF4-FFF2-40B4-BE49-F238E27FC236}">
                  <a16:creationId xmlns:a16="http://schemas.microsoft.com/office/drawing/2014/main" id="{3F9BA09C-7EC6-D6BB-95E4-148BF280EBD6}"/>
                </a:ext>
              </a:extLst>
            </p:cNvPr>
            <p:cNvSpPr txBox="1"/>
            <p:nvPr/>
          </p:nvSpPr>
          <p:spPr>
            <a:xfrm>
              <a:off x="1807134" y="3494610"/>
              <a:ext cx="2503269" cy="923330"/>
            </a:xfrm>
            <a:prstGeom prst="rect">
              <a:avLst/>
            </a:prstGeom>
            <a:solidFill>
              <a:schemeClr val="bg1">
                <a:lumMod val="95000"/>
              </a:schemeClr>
            </a:solidFill>
          </p:spPr>
          <p:txBody>
            <a:bodyPr wrap="square" rtlCol="0">
              <a:spAutoFit/>
            </a:bodyPr>
            <a:lstStyle/>
            <a:p>
              <a:pPr algn="ctr"/>
              <a:r>
                <a:rPr lang="es-ES" sz="1800" b="1" dirty="0">
                  <a:solidFill>
                    <a:srgbClr val="014F46"/>
                  </a:solidFill>
                </a:rPr>
                <a:t>Las piezas recicladas regresan al sistema</a:t>
              </a:r>
              <a:endParaRPr lang="es-MX" sz="1800" b="1" dirty="0">
                <a:solidFill>
                  <a:srgbClr val="014F46"/>
                </a:solidFill>
              </a:endParaRPr>
            </a:p>
          </p:txBody>
        </p:sp>
        <p:sp>
          <p:nvSpPr>
            <p:cNvPr id="10" name="TextBox 9">
              <a:extLst>
                <a:ext uri="{FF2B5EF4-FFF2-40B4-BE49-F238E27FC236}">
                  <a16:creationId xmlns:a16="http://schemas.microsoft.com/office/drawing/2014/main" id="{0537A037-9A7D-C6C3-B646-377227422900}"/>
                </a:ext>
              </a:extLst>
            </p:cNvPr>
            <p:cNvSpPr txBox="1"/>
            <p:nvPr/>
          </p:nvSpPr>
          <p:spPr>
            <a:xfrm>
              <a:off x="8079903" y="3650686"/>
              <a:ext cx="3325678" cy="646331"/>
            </a:xfrm>
            <a:prstGeom prst="rect">
              <a:avLst/>
            </a:prstGeom>
            <a:solidFill>
              <a:schemeClr val="bg1">
                <a:lumMod val="95000"/>
              </a:schemeClr>
            </a:solidFill>
          </p:spPr>
          <p:txBody>
            <a:bodyPr wrap="square" rtlCol="0">
              <a:spAutoFit/>
            </a:bodyPr>
            <a:lstStyle/>
            <a:p>
              <a:pPr algn="ctr"/>
              <a:r>
                <a:rPr lang="es-ES" sz="1800" b="1" dirty="0">
                  <a:solidFill>
                    <a:srgbClr val="00CC99"/>
                  </a:solidFill>
                </a:rPr>
                <a:t>Se minimiza el empacado y la distribución es localizada</a:t>
              </a:r>
              <a:endParaRPr lang="es-MX" sz="1800" b="1" dirty="0">
                <a:solidFill>
                  <a:srgbClr val="00CC99"/>
                </a:solidFill>
              </a:endParaRPr>
            </a:p>
          </p:txBody>
        </p:sp>
        <p:sp>
          <p:nvSpPr>
            <p:cNvPr id="3" name="TextBox 2">
              <a:extLst>
                <a:ext uri="{FF2B5EF4-FFF2-40B4-BE49-F238E27FC236}">
                  <a16:creationId xmlns:a16="http://schemas.microsoft.com/office/drawing/2014/main" id="{8EA10576-C3CE-7F6C-921E-370C9665DAD5}"/>
                </a:ext>
              </a:extLst>
            </p:cNvPr>
            <p:cNvSpPr txBox="1"/>
            <p:nvPr/>
          </p:nvSpPr>
          <p:spPr>
            <a:xfrm>
              <a:off x="4980296" y="5312439"/>
              <a:ext cx="2231407" cy="369332"/>
            </a:xfrm>
            <a:prstGeom prst="rect">
              <a:avLst/>
            </a:prstGeom>
            <a:solidFill>
              <a:schemeClr val="bg1">
                <a:lumMod val="95000"/>
              </a:schemeClr>
            </a:solidFill>
          </p:spPr>
          <p:txBody>
            <a:bodyPr wrap="square" rtlCol="0">
              <a:spAutoFit/>
            </a:bodyPr>
            <a:lstStyle/>
            <a:p>
              <a:pPr algn="ctr"/>
              <a:r>
                <a:rPr lang="es-ES" sz="1800" b="1" dirty="0">
                  <a:solidFill>
                    <a:srgbClr val="01A18E"/>
                  </a:solidFill>
                </a:rPr>
                <a:t>Uso y Reúso </a:t>
              </a:r>
              <a:endParaRPr lang="es-MX" sz="1800" b="1" dirty="0">
                <a:solidFill>
                  <a:srgbClr val="01A18E"/>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descr="A picture containing text, people&#10;&#10;Description automatically generated"/>
          <p:cNvPicPr preferRelativeResize="0"/>
          <p:nvPr/>
        </p:nvPicPr>
        <p:blipFill rotWithShape="1">
          <a:blip r:embed="rId3">
            <a:alphaModFix/>
          </a:blip>
          <a:srcRect/>
          <a:stretch/>
        </p:blipFill>
        <p:spPr>
          <a:xfrm>
            <a:off x="53862" y="-37038"/>
            <a:ext cx="12192000" cy="6858000"/>
          </a:xfrm>
          <a:prstGeom prst="rect">
            <a:avLst/>
          </a:prstGeom>
          <a:noFill/>
          <a:ln>
            <a:noFill/>
          </a:ln>
        </p:spPr>
      </p:pic>
      <p:grpSp>
        <p:nvGrpSpPr>
          <p:cNvPr id="6" name="Group 5">
            <a:extLst>
              <a:ext uri="{FF2B5EF4-FFF2-40B4-BE49-F238E27FC236}">
                <a16:creationId xmlns:a16="http://schemas.microsoft.com/office/drawing/2014/main" id="{DE1CB8DC-B6B3-9569-E7DA-430F54DBAA34}"/>
              </a:ext>
            </a:extLst>
          </p:cNvPr>
          <p:cNvGrpSpPr/>
          <p:nvPr/>
        </p:nvGrpSpPr>
        <p:grpSpPr>
          <a:xfrm>
            <a:off x="1348217" y="392771"/>
            <a:ext cx="9495565" cy="915193"/>
            <a:chOff x="1348217" y="392771"/>
            <a:chExt cx="9495565" cy="915193"/>
          </a:xfrm>
        </p:grpSpPr>
        <p:sp>
          <p:nvSpPr>
            <p:cNvPr id="203" name="Google Shape;203;p10"/>
            <p:cNvSpPr/>
            <p:nvPr/>
          </p:nvSpPr>
          <p:spPr>
            <a:xfrm>
              <a:off x="1348217" y="572644"/>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392771"/>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519831"/>
            <a:ext cx="949556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chemeClr val="lt1"/>
                </a:solidFill>
                <a:latin typeface="Calibri"/>
                <a:cs typeface="Calibri"/>
                <a:sym typeface="Calibri"/>
              </a:rPr>
              <a:t>Mapa</a:t>
            </a:r>
            <a:r>
              <a:rPr lang="en-US" sz="3600" b="1" dirty="0">
                <a:solidFill>
                  <a:schemeClr val="lt1"/>
                </a:solidFill>
                <a:latin typeface="Calibri"/>
                <a:cs typeface="Calibri"/>
                <a:sym typeface="Calibri"/>
              </a:rPr>
              <a:t> del </a:t>
            </a:r>
            <a:r>
              <a:rPr lang="en-US" sz="3600" b="1" dirty="0" err="1">
                <a:solidFill>
                  <a:schemeClr val="lt1"/>
                </a:solidFill>
                <a:latin typeface="Calibri"/>
                <a:cs typeface="Calibri"/>
                <a:sym typeface="Calibri"/>
              </a:rPr>
              <a:t>Ciclo</a:t>
            </a:r>
            <a:r>
              <a:rPr lang="en-US" sz="3600" b="1" dirty="0">
                <a:solidFill>
                  <a:schemeClr val="lt1"/>
                </a:solidFill>
                <a:latin typeface="Calibri"/>
                <a:cs typeface="Calibri"/>
                <a:sym typeface="Calibri"/>
              </a:rPr>
              <a:t> de Vida</a:t>
            </a:r>
            <a:endParaRPr dirty="0"/>
          </a:p>
        </p:txBody>
      </p:sp>
      <p:pic>
        <p:nvPicPr>
          <p:cNvPr id="212" name="Google Shape;212;p10" descr="Diagram&#10;&#10;Description automatically generated with low confidence"/>
          <p:cNvPicPr preferRelativeResize="0"/>
          <p:nvPr/>
        </p:nvPicPr>
        <p:blipFill rotWithShape="1">
          <a:blip r:embed="rId4">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id="{DAE62CB5-79D2-C7A2-FBAA-DE6EE585EB80}"/>
              </a:ext>
            </a:extLst>
          </p:cNvPr>
          <p:cNvSpPr>
            <a:spLocks noGrp="1"/>
          </p:cNvSpPr>
          <p:nvPr>
            <p:ph type="sldNum" sz="quarter" idx="12"/>
          </p:nvPr>
        </p:nvSpPr>
        <p:spPr/>
        <p:txBody>
          <a:bodyPr/>
          <a:lstStyle/>
          <a:p>
            <a:fld id="{A49FEDE7-8061-9B4D-88A1-7EA83A94C31B}" type="slidenum">
              <a:rPr lang="en-TH" smtClean="0"/>
              <a:t>9</a:t>
            </a:fld>
            <a:endParaRPr lang="en-TH"/>
          </a:p>
        </p:txBody>
      </p:sp>
      <p:grpSp>
        <p:nvGrpSpPr>
          <p:cNvPr id="5" name="Group 4">
            <a:extLst>
              <a:ext uri="{FF2B5EF4-FFF2-40B4-BE49-F238E27FC236}">
                <a16:creationId xmlns:a16="http://schemas.microsoft.com/office/drawing/2014/main" id="{6053E132-4425-FE64-4B4E-D6BD21329B8D}"/>
              </a:ext>
            </a:extLst>
          </p:cNvPr>
          <p:cNvGrpSpPr/>
          <p:nvPr/>
        </p:nvGrpSpPr>
        <p:grpSpPr>
          <a:xfrm>
            <a:off x="432619" y="1935277"/>
            <a:ext cx="11562735" cy="4152864"/>
            <a:chOff x="432619" y="1935277"/>
            <a:chExt cx="11562735" cy="4152864"/>
          </a:xfrm>
        </p:grpSpPr>
        <p:pic>
          <p:nvPicPr>
            <p:cNvPr id="208" name="Google Shape;208;p10" descr="A picture containing shape&#10;&#10;Description automatically generated"/>
            <p:cNvPicPr preferRelativeResize="0"/>
            <p:nvPr/>
          </p:nvPicPr>
          <p:blipFill rotWithShape="1">
            <a:blip r:embed="rId5">
              <a:alphaModFix/>
            </a:blip>
            <a:srcRect r="61" b="38"/>
            <a:stretch/>
          </p:blipFill>
          <p:spPr>
            <a:xfrm>
              <a:off x="7471790" y="4504225"/>
              <a:ext cx="1813471" cy="1583916"/>
            </a:xfrm>
            <a:prstGeom prst="rect">
              <a:avLst/>
            </a:prstGeom>
            <a:noFill/>
            <a:ln>
              <a:noFill/>
            </a:ln>
          </p:spPr>
        </p:pic>
        <p:grpSp>
          <p:nvGrpSpPr>
            <p:cNvPr id="2" name="Group 1">
              <a:extLst>
                <a:ext uri="{FF2B5EF4-FFF2-40B4-BE49-F238E27FC236}">
                  <a16:creationId xmlns:a16="http://schemas.microsoft.com/office/drawing/2014/main" id="{4DF495D8-30F8-0ED1-7C38-16A954F09C6E}"/>
                </a:ext>
              </a:extLst>
            </p:cNvPr>
            <p:cNvGrpSpPr/>
            <p:nvPr/>
          </p:nvGrpSpPr>
          <p:grpSpPr>
            <a:xfrm>
              <a:off x="432619" y="1935277"/>
              <a:ext cx="11562735" cy="4077315"/>
              <a:chOff x="432619" y="1935277"/>
              <a:chExt cx="11562735" cy="4077315"/>
            </a:xfrm>
          </p:grpSpPr>
          <p:pic>
            <p:nvPicPr>
              <p:cNvPr id="206" name="Google Shape;206;p10" descr="Graphical user interface, application&#10;&#10;Description automatically generated"/>
              <p:cNvPicPr preferRelativeResize="0"/>
              <p:nvPr/>
            </p:nvPicPr>
            <p:blipFill rotWithShape="1">
              <a:blip r:embed="rId6">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7">
                <a:alphaModFix/>
              </a:blip>
              <a:srcRect r="32" b="79"/>
              <a:stretch/>
            </p:blipFill>
            <p:spPr>
              <a:xfrm>
                <a:off x="5802290" y="4556465"/>
                <a:ext cx="1674270" cy="1289632"/>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8">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9">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10">
                <a:alphaModFix/>
              </a:blip>
              <a:srcRect r="-26" b="-55"/>
              <a:stretch/>
            </p:blipFill>
            <p:spPr>
              <a:xfrm>
                <a:off x="3713710" y="1935277"/>
                <a:ext cx="6399361" cy="1779251"/>
              </a:xfrm>
              <a:prstGeom prst="rect">
                <a:avLst/>
              </a:prstGeom>
              <a:noFill/>
              <a:ln>
                <a:noFill/>
              </a:ln>
            </p:spPr>
          </p:pic>
          <p:sp>
            <p:nvSpPr>
              <p:cNvPr id="4" name="TextBox 3">
                <a:extLst>
                  <a:ext uri="{FF2B5EF4-FFF2-40B4-BE49-F238E27FC236}">
                    <a16:creationId xmlns:a16="http://schemas.microsoft.com/office/drawing/2014/main" id="{EF3434B6-0A20-F391-4C15-DA1BFE7E78E3}"/>
                  </a:ext>
                </a:extLst>
              </p:cNvPr>
              <p:cNvSpPr txBox="1"/>
              <p:nvPr/>
            </p:nvSpPr>
            <p:spPr>
              <a:xfrm>
                <a:off x="3408344" y="2386377"/>
                <a:ext cx="1268719" cy="369332"/>
              </a:xfrm>
              <a:prstGeom prst="rect">
                <a:avLst/>
              </a:prstGeom>
              <a:solidFill>
                <a:schemeClr val="accent3">
                  <a:lumMod val="20000"/>
                  <a:lumOff val="80000"/>
                </a:schemeClr>
              </a:solidFill>
            </p:spPr>
            <p:txBody>
              <a:bodyPr wrap="square" rtlCol="0">
                <a:spAutoFit/>
              </a:bodyPr>
              <a:lstStyle/>
              <a:p>
                <a:pPr algn="ctr"/>
                <a:r>
                  <a:rPr lang="es-ES" sz="1800" dirty="0">
                    <a:solidFill>
                      <a:srgbClr val="FFC819"/>
                    </a:solidFill>
                  </a:rPr>
                  <a:t>Reciclar</a:t>
                </a:r>
                <a:endParaRPr lang="es-MX" sz="1800" dirty="0">
                  <a:solidFill>
                    <a:srgbClr val="FFC819"/>
                  </a:solidFill>
                </a:endParaRPr>
              </a:p>
            </p:txBody>
          </p:sp>
          <p:sp>
            <p:nvSpPr>
              <p:cNvPr id="16" name="TextBox 15">
                <a:extLst>
                  <a:ext uri="{FF2B5EF4-FFF2-40B4-BE49-F238E27FC236}">
                    <a16:creationId xmlns:a16="http://schemas.microsoft.com/office/drawing/2014/main" id="{D5DBFBB7-F161-62C5-8EB6-0DD9815B4614}"/>
                  </a:ext>
                </a:extLst>
              </p:cNvPr>
              <p:cNvSpPr txBox="1"/>
              <p:nvPr/>
            </p:nvSpPr>
            <p:spPr>
              <a:xfrm>
                <a:off x="5517291" y="2449048"/>
                <a:ext cx="2148213" cy="369332"/>
              </a:xfrm>
              <a:prstGeom prst="rect">
                <a:avLst/>
              </a:prstGeom>
              <a:solidFill>
                <a:schemeClr val="accent3">
                  <a:lumMod val="20000"/>
                  <a:lumOff val="80000"/>
                </a:schemeClr>
              </a:solidFill>
            </p:spPr>
            <p:txBody>
              <a:bodyPr wrap="square" rtlCol="0">
                <a:spAutoFit/>
              </a:bodyPr>
              <a:lstStyle/>
              <a:p>
                <a:pPr algn="ctr"/>
                <a:r>
                  <a:rPr lang="es-ES" sz="1800" b="1" dirty="0">
                    <a:solidFill>
                      <a:srgbClr val="33CCFF"/>
                    </a:solidFill>
                  </a:rPr>
                  <a:t>Remanufacturar</a:t>
                </a:r>
                <a:endParaRPr lang="es-MX" sz="1800" b="1" dirty="0">
                  <a:solidFill>
                    <a:srgbClr val="33CCFF"/>
                  </a:solidFill>
                </a:endParaRPr>
              </a:p>
            </p:txBody>
          </p:sp>
          <p:sp>
            <p:nvSpPr>
              <p:cNvPr id="17" name="TextBox 16">
                <a:extLst>
                  <a:ext uri="{FF2B5EF4-FFF2-40B4-BE49-F238E27FC236}">
                    <a16:creationId xmlns:a16="http://schemas.microsoft.com/office/drawing/2014/main" id="{BD3578A6-4239-53AF-A0D6-965AB44C6823}"/>
                  </a:ext>
                </a:extLst>
              </p:cNvPr>
              <p:cNvSpPr txBox="1"/>
              <p:nvPr/>
            </p:nvSpPr>
            <p:spPr>
              <a:xfrm>
                <a:off x="7928770" y="2671463"/>
                <a:ext cx="934111" cy="369332"/>
              </a:xfrm>
              <a:prstGeom prst="rect">
                <a:avLst/>
              </a:prstGeom>
              <a:solidFill>
                <a:schemeClr val="accent3">
                  <a:lumMod val="20000"/>
                  <a:lumOff val="80000"/>
                </a:schemeClr>
              </a:solidFill>
            </p:spPr>
            <p:txBody>
              <a:bodyPr wrap="square" rtlCol="0">
                <a:spAutoFit/>
              </a:bodyPr>
              <a:lstStyle/>
              <a:p>
                <a:pPr algn="ctr"/>
                <a:r>
                  <a:rPr lang="es-ES" sz="1800" dirty="0">
                    <a:solidFill>
                      <a:srgbClr val="014F46"/>
                    </a:solidFill>
                  </a:rPr>
                  <a:t>Reusar</a:t>
                </a:r>
                <a:endParaRPr lang="es-MX" sz="1800" dirty="0">
                  <a:solidFill>
                    <a:srgbClr val="014F46"/>
                  </a:solidFill>
                </a:endParaRPr>
              </a:p>
            </p:txBody>
          </p:sp>
          <p:sp>
            <p:nvSpPr>
              <p:cNvPr id="18" name="TextBox 17">
                <a:extLst>
                  <a:ext uri="{FF2B5EF4-FFF2-40B4-BE49-F238E27FC236}">
                    <a16:creationId xmlns:a16="http://schemas.microsoft.com/office/drawing/2014/main" id="{07FF1984-4759-CE2E-CDEF-3415C394E2E2}"/>
                  </a:ext>
                </a:extLst>
              </p:cNvPr>
              <p:cNvSpPr txBox="1"/>
              <p:nvPr/>
            </p:nvSpPr>
            <p:spPr>
              <a:xfrm>
                <a:off x="5517291" y="5226309"/>
                <a:ext cx="1813471" cy="584775"/>
              </a:xfrm>
              <a:prstGeom prst="rect">
                <a:avLst/>
              </a:prstGeom>
              <a:solidFill>
                <a:schemeClr val="bg1">
                  <a:lumMod val="95000"/>
                </a:schemeClr>
              </a:solidFill>
            </p:spPr>
            <p:txBody>
              <a:bodyPr wrap="square" rtlCol="0">
                <a:spAutoFit/>
              </a:bodyPr>
              <a:lstStyle/>
              <a:p>
                <a:pPr algn="ctr"/>
                <a:r>
                  <a:rPr lang="es-ES" sz="1600" dirty="0">
                    <a:solidFill>
                      <a:srgbClr val="00CC99"/>
                    </a:solidFill>
                  </a:rPr>
                  <a:t>Rellenar y regresar</a:t>
                </a:r>
                <a:endParaRPr lang="es-MX" sz="1600" dirty="0">
                  <a:solidFill>
                    <a:srgbClr val="00CC99"/>
                  </a:solidFill>
                </a:endParaRPr>
              </a:p>
            </p:txBody>
          </p:sp>
          <p:sp>
            <p:nvSpPr>
              <p:cNvPr id="19" name="TextBox 18">
                <a:extLst>
                  <a:ext uri="{FF2B5EF4-FFF2-40B4-BE49-F238E27FC236}">
                    <a16:creationId xmlns:a16="http://schemas.microsoft.com/office/drawing/2014/main" id="{1B381194-2324-06CC-C667-D155BFF9EBA8}"/>
                  </a:ext>
                </a:extLst>
              </p:cNvPr>
              <p:cNvSpPr txBox="1"/>
              <p:nvPr/>
            </p:nvSpPr>
            <p:spPr>
              <a:xfrm>
                <a:off x="7787526" y="5181595"/>
                <a:ext cx="1407045" cy="830997"/>
              </a:xfrm>
              <a:prstGeom prst="rect">
                <a:avLst/>
              </a:prstGeom>
              <a:solidFill>
                <a:schemeClr val="bg1">
                  <a:lumMod val="95000"/>
                </a:schemeClr>
              </a:solidFill>
            </p:spPr>
            <p:txBody>
              <a:bodyPr wrap="square" rtlCol="0">
                <a:spAutoFit/>
              </a:bodyPr>
              <a:lstStyle/>
              <a:p>
                <a:pPr algn="ctr"/>
                <a:r>
                  <a:rPr lang="es-ES" sz="1600" b="1" dirty="0">
                    <a:solidFill>
                      <a:srgbClr val="017D6E"/>
                    </a:solidFill>
                  </a:rPr>
                  <a:t>Repare</a:t>
                </a:r>
              </a:p>
              <a:p>
                <a:pPr algn="ctr"/>
                <a:r>
                  <a:rPr lang="es-ES" sz="1600" b="1" dirty="0">
                    <a:solidFill>
                      <a:srgbClr val="017D6E"/>
                    </a:solidFill>
                  </a:rPr>
                  <a:t>Reutilice</a:t>
                </a:r>
              </a:p>
              <a:p>
                <a:pPr algn="ctr"/>
                <a:r>
                  <a:rPr lang="es-ES" sz="1600" b="1" dirty="0">
                    <a:solidFill>
                      <a:srgbClr val="017D6E"/>
                    </a:solidFill>
                  </a:rPr>
                  <a:t>Regale</a:t>
                </a:r>
                <a:endParaRPr lang="es-MX" sz="1600" b="1" dirty="0">
                  <a:solidFill>
                    <a:srgbClr val="017D6E"/>
                  </a:solidFill>
                </a:endParaRPr>
              </a:p>
            </p:txBody>
          </p:sp>
          <p:sp>
            <p:nvSpPr>
              <p:cNvPr id="20" name="TextBox 19">
                <a:extLst>
                  <a:ext uri="{FF2B5EF4-FFF2-40B4-BE49-F238E27FC236}">
                    <a16:creationId xmlns:a16="http://schemas.microsoft.com/office/drawing/2014/main" id="{7D9DA6B4-D853-F9BC-0E2C-9B710B9836F9}"/>
                  </a:ext>
                </a:extLst>
              </p:cNvPr>
              <p:cNvSpPr txBox="1"/>
              <p:nvPr/>
            </p:nvSpPr>
            <p:spPr>
              <a:xfrm>
                <a:off x="9481073" y="5186198"/>
                <a:ext cx="1813471" cy="369332"/>
              </a:xfrm>
              <a:prstGeom prst="rect">
                <a:avLst/>
              </a:prstGeom>
              <a:solidFill>
                <a:schemeClr val="bg1">
                  <a:lumMod val="95000"/>
                </a:schemeClr>
              </a:solidFill>
            </p:spPr>
            <p:txBody>
              <a:bodyPr wrap="square" rtlCol="0">
                <a:spAutoFit/>
              </a:bodyPr>
              <a:lstStyle/>
              <a:p>
                <a:pPr algn="ctr"/>
                <a:r>
                  <a:rPr lang="es-ES" sz="1800" dirty="0" err="1"/>
                  <a:t>Compostear</a:t>
                </a:r>
                <a:endParaRPr lang="es-MX" sz="1800" dirty="0"/>
              </a:p>
            </p:txBody>
          </p:sp>
          <p:sp>
            <p:nvSpPr>
              <p:cNvPr id="21" name="TextBox 20">
                <a:extLst>
                  <a:ext uri="{FF2B5EF4-FFF2-40B4-BE49-F238E27FC236}">
                    <a16:creationId xmlns:a16="http://schemas.microsoft.com/office/drawing/2014/main" id="{F0531434-5A08-D0ED-B3F4-E197FDEFE102}"/>
                  </a:ext>
                </a:extLst>
              </p:cNvPr>
              <p:cNvSpPr txBox="1"/>
              <p:nvPr/>
            </p:nvSpPr>
            <p:spPr>
              <a:xfrm>
                <a:off x="1213482" y="4597772"/>
                <a:ext cx="1743980" cy="369332"/>
              </a:xfrm>
              <a:prstGeom prst="rect">
                <a:avLst/>
              </a:prstGeom>
              <a:noFill/>
            </p:spPr>
            <p:txBody>
              <a:bodyPr wrap="square" rtlCol="0">
                <a:spAutoFit/>
              </a:bodyPr>
              <a:lstStyle/>
              <a:p>
                <a:pPr algn="ctr"/>
                <a:r>
                  <a:rPr lang="es-ES" sz="1800" dirty="0"/>
                  <a:t>1.Extracción</a:t>
                </a:r>
                <a:endParaRPr lang="es-MX" sz="1800" dirty="0"/>
              </a:p>
            </p:txBody>
          </p:sp>
          <p:sp>
            <p:nvSpPr>
              <p:cNvPr id="22" name="TextBox 21">
                <a:extLst>
                  <a:ext uri="{FF2B5EF4-FFF2-40B4-BE49-F238E27FC236}">
                    <a16:creationId xmlns:a16="http://schemas.microsoft.com/office/drawing/2014/main" id="{B2DA4383-10A4-BA18-78D4-1E90535F1EBF}"/>
                  </a:ext>
                </a:extLst>
              </p:cNvPr>
              <p:cNvSpPr txBox="1"/>
              <p:nvPr/>
            </p:nvSpPr>
            <p:spPr>
              <a:xfrm>
                <a:off x="3043821" y="4588858"/>
                <a:ext cx="1743980" cy="369332"/>
              </a:xfrm>
              <a:prstGeom prst="rect">
                <a:avLst/>
              </a:prstGeom>
              <a:noFill/>
            </p:spPr>
            <p:txBody>
              <a:bodyPr wrap="square" rtlCol="0">
                <a:spAutoFit/>
              </a:bodyPr>
              <a:lstStyle/>
              <a:p>
                <a:pPr algn="ctr"/>
                <a:r>
                  <a:rPr lang="es-ES" sz="1800" dirty="0"/>
                  <a:t>2. Producción</a:t>
                </a:r>
                <a:endParaRPr lang="es-MX" sz="1800" dirty="0"/>
              </a:p>
            </p:txBody>
          </p:sp>
          <p:sp>
            <p:nvSpPr>
              <p:cNvPr id="23" name="TextBox 22">
                <a:extLst>
                  <a:ext uri="{FF2B5EF4-FFF2-40B4-BE49-F238E27FC236}">
                    <a16:creationId xmlns:a16="http://schemas.microsoft.com/office/drawing/2014/main" id="{5B4E8CA9-CA4F-6CEA-F99A-7A7D6D6E3F77}"/>
                  </a:ext>
                </a:extLst>
              </p:cNvPr>
              <p:cNvSpPr txBox="1"/>
              <p:nvPr/>
            </p:nvSpPr>
            <p:spPr>
              <a:xfrm>
                <a:off x="5303722" y="4552038"/>
                <a:ext cx="1743980" cy="369332"/>
              </a:xfrm>
              <a:prstGeom prst="rect">
                <a:avLst/>
              </a:prstGeom>
              <a:noFill/>
            </p:spPr>
            <p:txBody>
              <a:bodyPr wrap="square" rtlCol="0">
                <a:spAutoFit/>
              </a:bodyPr>
              <a:lstStyle/>
              <a:p>
                <a:pPr algn="ctr"/>
                <a:r>
                  <a:rPr lang="es-ES" sz="1800" dirty="0"/>
                  <a:t>3. Distribución</a:t>
                </a:r>
                <a:endParaRPr lang="es-MX" sz="1800" dirty="0"/>
              </a:p>
            </p:txBody>
          </p:sp>
          <p:sp>
            <p:nvSpPr>
              <p:cNvPr id="24" name="TextBox 23">
                <a:extLst>
                  <a:ext uri="{FF2B5EF4-FFF2-40B4-BE49-F238E27FC236}">
                    <a16:creationId xmlns:a16="http://schemas.microsoft.com/office/drawing/2014/main" id="{1A5B1457-3A5E-50CA-CBBF-1FF0BFCC27AC}"/>
                  </a:ext>
                </a:extLst>
              </p:cNvPr>
              <p:cNvSpPr txBox="1"/>
              <p:nvPr/>
            </p:nvSpPr>
            <p:spPr>
              <a:xfrm>
                <a:off x="7768923" y="4520721"/>
                <a:ext cx="970653" cy="369332"/>
              </a:xfrm>
              <a:prstGeom prst="rect">
                <a:avLst/>
              </a:prstGeom>
              <a:noFill/>
            </p:spPr>
            <p:txBody>
              <a:bodyPr wrap="square" rtlCol="0">
                <a:spAutoFit/>
              </a:bodyPr>
              <a:lstStyle/>
              <a:p>
                <a:pPr algn="ctr"/>
                <a:r>
                  <a:rPr lang="es-ES" sz="1800" dirty="0"/>
                  <a:t>4. Uso</a:t>
                </a:r>
                <a:endParaRPr lang="es-MX" sz="1800" dirty="0"/>
              </a:p>
            </p:txBody>
          </p:sp>
          <p:sp>
            <p:nvSpPr>
              <p:cNvPr id="25" name="TextBox 24">
                <a:extLst>
                  <a:ext uri="{FF2B5EF4-FFF2-40B4-BE49-F238E27FC236}">
                    <a16:creationId xmlns:a16="http://schemas.microsoft.com/office/drawing/2014/main" id="{8E62022E-1C5B-D7E6-B592-82F57D3C6684}"/>
                  </a:ext>
                </a:extLst>
              </p:cNvPr>
              <p:cNvSpPr txBox="1"/>
              <p:nvPr/>
            </p:nvSpPr>
            <p:spPr>
              <a:xfrm>
                <a:off x="9229355" y="4541752"/>
                <a:ext cx="2040367" cy="369332"/>
              </a:xfrm>
              <a:prstGeom prst="rect">
                <a:avLst/>
              </a:prstGeom>
              <a:noFill/>
            </p:spPr>
            <p:txBody>
              <a:bodyPr wrap="square" rtlCol="0">
                <a:spAutoFit/>
              </a:bodyPr>
              <a:lstStyle/>
              <a:p>
                <a:pPr algn="ctr"/>
                <a:r>
                  <a:rPr lang="es-ES" sz="1800" dirty="0"/>
                  <a:t>5. Disposición</a:t>
                </a:r>
                <a:endParaRPr lang="es-MX" sz="18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fill="hold"/>
                                        <p:tgtEl>
                                          <p:spTgt spid="212"/>
                                        </p:tgtEl>
                                        <p:attrNameLst>
                                          <p:attrName>ppt_x</p:attrName>
                                        </p:attrNameLst>
                                      </p:cBhvr>
                                      <p:tavLst>
                                        <p:tav tm="0">
                                          <p:val>
                                            <p:strVal val="#ppt_x"/>
                                          </p:val>
                                        </p:tav>
                                        <p:tav tm="100000">
                                          <p:val>
                                            <p:strVal val="#ppt_x"/>
                                          </p:val>
                                        </p:tav>
                                      </p:tavLst>
                                    </p:anim>
                                    <p:anim calcmode="lin" valueType="num">
                                      <p:cBhvr additive="base">
                                        <p:cTn id="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5225</TotalTime>
  <Words>4210</Words>
  <Application>Microsoft Office PowerPoint</Application>
  <PresentationFormat>Widescreen</PresentationFormat>
  <Paragraphs>346</Paragraphs>
  <Slides>20</Slides>
  <Notes>20</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Yu Gothic UI Semilight</vt:lpstr>
      <vt:lpstr>72 Condensed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Barron Trejo, Ma Luz</cp:lastModifiedBy>
  <cp:revision>143</cp:revision>
  <dcterms:created xsi:type="dcterms:W3CDTF">2022-01-20T09:13:45Z</dcterms:created>
  <dcterms:modified xsi:type="dcterms:W3CDTF">2022-10-17T02:44:26Z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8749542</vt:lpwstr>
  </property>
  <property fmtid="{D5CDD505-2E9C-101B-9397-08002B2CF9AE}" pid="3" name="NXPowerLiteSettings">
    <vt:lpwstr>F700052003A000</vt:lpwstr>
  </property>
  <property fmtid="{D5CDD505-2E9C-101B-9397-08002B2CF9AE}" pid="4" name="NXPowerLiteVersion">
    <vt:lpwstr>D9.1.2</vt:lpwstr>
  </property>
</Properties>
</file>