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81" r:id="rId2"/>
    <p:sldId id="269" r:id="rId3"/>
    <p:sldId id="258" r:id="rId4"/>
    <p:sldId id="270" r:id="rId5"/>
    <p:sldId id="359" r:id="rId6"/>
    <p:sldId id="360" r:id="rId7"/>
    <p:sldId id="363" r:id="rId8"/>
    <p:sldId id="364" r:id="rId9"/>
    <p:sldId id="265" r:id="rId10"/>
    <p:sldId id="362" r:id="rId11"/>
    <p:sldId id="336" r:id="rId12"/>
    <p:sldId id="337" r:id="rId13"/>
    <p:sldId id="338" r:id="rId14"/>
    <p:sldId id="339" r:id="rId15"/>
    <p:sldId id="340" r:id="rId16"/>
    <p:sldId id="347" r:id="rId17"/>
    <p:sldId id="346" r:id="rId18"/>
    <p:sldId id="365" r:id="rId19"/>
  </p:sldIdLst>
  <p:sldSz cx="12192000" cy="6858000"/>
  <p:notesSz cx="6858000" cy="9144000"/>
  <p:embeddedFontLst>
    <p:embeddedFont>
      <p:font typeface="72 Condensed" panose="020B0506030000000003" pitchFamily="34" charset="0"/>
      <p:regular r:id="rId21"/>
      <p:bold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Yu Gothic UI Semilight" panose="020B0400000000000000" pitchFamily="34" charset="-128"/>
      <p:regular r:id="rId29"/>
    </p:embeddedFont>
  </p:embeddedFontLst>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BE98"/>
    <a:srgbClr val="29C7F7"/>
    <a:srgbClr val="262626"/>
    <a:srgbClr val="138F82"/>
    <a:srgbClr val="FEC92A"/>
    <a:srgbClr val="FFE300"/>
    <a:srgbClr val="0C5751"/>
    <a:srgbClr val="DE8926"/>
    <a:srgbClr val="633211"/>
    <a:srgbClr val="ECC1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71121" autoAdjust="0"/>
  </p:normalViewPr>
  <p:slideViewPr>
    <p:cSldViewPr snapToGrid="0" snapToObjects="1">
      <p:cViewPr varScale="1">
        <p:scale>
          <a:sx n="40" d="100"/>
          <a:sy n="40" d="100"/>
        </p:scale>
        <p:origin x="1008" y="54"/>
      </p:cViewPr>
      <p:guideLst/>
    </p:cSldViewPr>
  </p:slideViewPr>
  <p:outlineViewPr>
    <p:cViewPr>
      <p:scale>
        <a:sx n="33" d="100"/>
        <a:sy n="33" d="100"/>
      </p:scale>
      <p:origin x="0" y="0"/>
    </p:cViewPr>
  </p:outlineViewPr>
  <p:notesTextViewPr>
    <p:cViewPr>
      <p:scale>
        <a:sx n="95" d="100"/>
        <a:sy n="9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5B08E-49FE-9B41-A970-922B7A72581F}" type="datetimeFigureOut">
              <a:rPr lang="en-TH" smtClean="0"/>
              <a:t>10/17/2022</a:t>
            </a:fld>
            <a:endParaRPr lang="en-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36C94-7932-4F42-B085-F387E238C945}" type="slidenum">
              <a:rPr lang="en-TH" smtClean="0"/>
              <a:t>‹#›</a:t>
            </a:fld>
            <a:endParaRPr lang="en-TH"/>
          </a:p>
        </p:txBody>
      </p:sp>
    </p:spTree>
    <p:extLst>
      <p:ext uri="{BB962C8B-B14F-4D97-AF65-F5344CB8AC3E}">
        <p14:creationId xmlns:p14="http://schemas.microsoft.com/office/powerpoint/2010/main" val="4284092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4751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3-5min)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Una empresa de calzado quiere fabricar todos sus zapatos con materiales totalmente reciclados. Las botellas de plástico PET se pueden reciclar y generar poliéster, y se pueden convertir en hilos o telas tejidas para fabricar equipo de alto rendimiento, como calzado deportivo. Los zapatos se fabricarán con poliéster reciclado (</a:t>
            </a:r>
            <a:r>
              <a:rPr lang="es-ES" sz="1200" b="0" i="0" u="none" strike="noStrike" dirty="0" err="1">
                <a:solidFill>
                  <a:schemeClr val="dk1"/>
                </a:solidFill>
                <a:latin typeface="+mn-lt"/>
                <a:ea typeface="Calibri"/>
                <a:cs typeface="Calibri"/>
                <a:sym typeface="Calibri"/>
              </a:rPr>
              <a:t>rPET</a:t>
            </a:r>
            <a:r>
              <a:rPr lang="es-ES" sz="1200" b="0" i="0" u="none" strike="noStrike" dirty="0">
                <a:solidFill>
                  <a:schemeClr val="dk1"/>
                </a:solidFill>
                <a:latin typeface="+mn-lt"/>
                <a:ea typeface="Calibri"/>
                <a:cs typeface="Calibri"/>
                <a:sym typeface="Calibri"/>
              </a:rPr>
              <a:t>), y después de su uso, el cliente puede devolverlo a la empresa, donde ciertas partes del calzado se reciclan nuevamente.</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11</a:t>
            </a:fld>
            <a:endParaRPr lang="en-TH"/>
          </a:p>
        </p:txBody>
      </p:sp>
    </p:spTree>
    <p:extLst>
      <p:ext uri="{BB962C8B-B14F-4D97-AF65-F5344CB8AC3E}">
        <p14:creationId xmlns:p14="http://schemas.microsoft.com/office/powerpoint/2010/main" val="517711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3-5min)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El metano producido en los vertederos se puede reciclar y utilizar para la producción de electricidad y energía térmica; lo cual reduce toneladas de emisiones de gases de efecto invernadero. El operador que convierte residuos en energía, puede recibir ingresos por acopiar residuos que se pueden convertir en energía.</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12</a:t>
            </a:fld>
            <a:endParaRPr lang="en-TH"/>
          </a:p>
        </p:txBody>
      </p:sp>
    </p:spTree>
    <p:extLst>
      <p:ext uri="{BB962C8B-B14F-4D97-AF65-F5344CB8AC3E}">
        <p14:creationId xmlns:p14="http://schemas.microsoft.com/office/powerpoint/2010/main" val="4273137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3-5min)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Los clientes pueden obtener un descuento en compras futuras al devolver su equipo antiguo y la marca lo reparará y restaurará antes de revenderlo. Esto prolonga la vida útil de la prenda que, de otro modo, se desecharía. Más marcas están asumiendo la responsabilidad este tipo de  opciones, de fin de alargar la vida útil de los productos.</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13</a:t>
            </a:fld>
            <a:endParaRPr lang="en-TH"/>
          </a:p>
        </p:txBody>
      </p:sp>
    </p:spTree>
    <p:extLst>
      <p:ext uri="{BB962C8B-B14F-4D97-AF65-F5344CB8AC3E}">
        <p14:creationId xmlns:p14="http://schemas.microsoft.com/office/powerpoint/2010/main" val="820973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3-5min)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El viaje compartido funciona de acuerdo el principio de que los propietarios comparten sus activos, combustible y tiempo con otros, a cambio de dinero. Una empresa proporciona una plataforma en la que los propietarios de automóviles privados pueden ofrecer su automóvil y transporte a las personas que lo necesitan. Compartir un vehículo maximiza la utilidad de una unidad producida mientras reduce las emisiones de la fabricación continua.</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14</a:t>
            </a:fld>
            <a:endParaRPr lang="en-TH"/>
          </a:p>
        </p:txBody>
      </p:sp>
    </p:spTree>
    <p:extLst>
      <p:ext uri="{BB962C8B-B14F-4D97-AF65-F5344CB8AC3E}">
        <p14:creationId xmlns:p14="http://schemas.microsoft.com/office/powerpoint/2010/main" val="1975087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3-5min)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Los modelos de alquiler de ropa pueden proporcionar a los clientes acceso a una variedad de prendas y, al mismo tiempo, disminuir la demanda de producción de ropa nueva. Los modelos de alquiler a corto plazo ofrecen una propuesta de valor atractiva, especialmente cuando se tienen en cuenta las necesidades cambiantes de los clientes. Los ejemplos incluyen uso a corto plazo, requisitos prácticos o preferencias de moda en rápida evolución. Dentro de la industria ya están surgiendo nuevos modelos de alquiler a corto plazo y por suscripción.</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15</a:t>
            </a:fld>
            <a:endParaRPr lang="en-TH"/>
          </a:p>
        </p:txBody>
      </p:sp>
    </p:spTree>
    <p:extLst>
      <p:ext uri="{BB962C8B-B14F-4D97-AF65-F5344CB8AC3E}">
        <p14:creationId xmlns:p14="http://schemas.microsoft.com/office/powerpoint/2010/main" val="2836481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Diga a los estudiantes:</a:t>
            </a:r>
          </a:p>
          <a:p>
            <a:r>
              <a:rPr lang="es-ES" b="0" dirty="0"/>
              <a:t>Para la actividad de clase, realizarán un estudio de caso empresarial  de negocio circular.</a:t>
            </a:r>
          </a:p>
          <a:p>
            <a:endParaRPr lang="es-ES" b="1" dirty="0"/>
          </a:p>
          <a:p>
            <a:r>
              <a:rPr lang="es-ES" b="1" dirty="0"/>
              <a:t>1</a:t>
            </a:r>
            <a:r>
              <a:rPr lang="es-ES" b="0" dirty="0"/>
              <a:t>. Recibirán el documento de estudio de caso de negocio circular, el cual incluye nueve preguntas que responderán en función de la tarjeta de negocio circular que elijan. Permítales hacer su propia investigación en el internet si lo necesitan.</a:t>
            </a:r>
          </a:p>
          <a:p>
            <a:endParaRPr lang="es-ES" b="1" dirty="0"/>
          </a:p>
          <a:p>
            <a:endParaRPr lang="es-ES" b="1" dirty="0"/>
          </a:p>
          <a:p>
            <a:r>
              <a:rPr lang="es-ES" b="1" dirty="0"/>
              <a:t>*</a:t>
            </a:r>
            <a:r>
              <a:rPr lang="es-ES" b="0" dirty="0"/>
              <a:t>El paso 2 está en la siguiente diapositiva</a:t>
            </a:r>
            <a:endParaRPr lang="en-US" b="0" dirty="0"/>
          </a:p>
        </p:txBody>
      </p:sp>
      <p:sp>
        <p:nvSpPr>
          <p:cNvPr id="4" name="Slide Number Placeholder 3"/>
          <p:cNvSpPr>
            <a:spLocks noGrp="1"/>
          </p:cNvSpPr>
          <p:nvPr>
            <p:ph type="sldNum" sz="quarter" idx="5"/>
          </p:nvPr>
        </p:nvSpPr>
        <p:spPr/>
        <p:txBody>
          <a:bodyPr/>
          <a:lstStyle/>
          <a:p>
            <a:fld id="{FF836C94-7932-4F42-B085-F387E238C945}" type="slidenum">
              <a:rPr lang="en-TH" smtClean="0"/>
              <a:t>16</a:t>
            </a:fld>
            <a:endParaRPr lang="en-TH"/>
          </a:p>
        </p:txBody>
      </p:sp>
    </p:spTree>
    <p:extLst>
      <p:ext uri="{BB962C8B-B14F-4D97-AF65-F5344CB8AC3E}">
        <p14:creationId xmlns:p14="http://schemas.microsoft.com/office/powerpoint/2010/main" val="3072929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2. </a:t>
            </a:r>
            <a:r>
              <a:rPr lang="es-ES" b="0" dirty="0"/>
              <a:t>Distribuya los folletos de las 5 tarjetas comerciales circulares y pida a los estudiantes que seleccionen una de las cinco empresas circulares que usarán para realizar el análisis. Leerán la tarjeta de presentación circular para responder el estudio de caso que incluye 9 preguntas.</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17</a:t>
            </a:fld>
            <a:endParaRPr lang="en-TH"/>
          </a:p>
        </p:txBody>
      </p:sp>
    </p:spTree>
    <p:extLst>
      <p:ext uri="{BB962C8B-B14F-4D97-AF65-F5344CB8AC3E}">
        <p14:creationId xmlns:p14="http://schemas.microsoft.com/office/powerpoint/2010/main" val="1086587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Las principales etapas de la vida de un producto se pueden mapear de forma lineal y circular. Podemos evaluar el ciclo de vida identificando las 5 etapas clave de la vida de un producto: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Extracción de materias primas de fuentes naturales.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Producción de las materias primas en un producto.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Los productos terminados se distribuyen a lugares donde los clientes pueden comprarlos.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Los clientes utilizan el producto.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El producto se desecha después de su uso.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Al observar el ciclo de vida completo de un producto, desde la extracción de materiales hasta la gestión del final de su vida útil, podemos encontrar nuevas oportunidades para reducir los impactos ambientales, conservar los recursos y reducir los costos. En lugar del sistema lineal de "tomar-hacer-desperdiciar" de las 5 etapas, podemos construir en circularidad a través de circuitos cerrados que mantienen estos materiales y productos en uso.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Circularidad significa repensar el ciclo de uso lineal de un producto o servicio desde al principio hasta el final. Si un producto o servicio es verdaderamente circular, en realidad nunca tendrá un final, sino que continuamente tomará una nueva forma. El mapeo de este viaje garantizará que el producto </a:t>
            </a:r>
            <a:r>
              <a:rPr lang="es-ES" sz="1200" b="0" i="0" u="none" strike="noStrike" dirty="0" err="1">
                <a:solidFill>
                  <a:schemeClr val="dk1"/>
                </a:solidFill>
                <a:latin typeface="+mn-lt"/>
                <a:ea typeface="Calibri"/>
                <a:cs typeface="Calibri"/>
                <a:sym typeface="Calibri"/>
              </a:rPr>
              <a:t>permanecedrá</a:t>
            </a:r>
            <a:r>
              <a:rPr lang="es-ES" sz="1200" b="0" i="0" u="none" strike="noStrike" dirty="0">
                <a:solidFill>
                  <a:schemeClr val="dk1"/>
                </a:solidFill>
                <a:latin typeface="+mn-lt"/>
                <a:ea typeface="Calibri"/>
                <a:cs typeface="Calibri"/>
                <a:sym typeface="Calibri"/>
              </a:rPr>
              <a:t> en un estado útil durante el mayor tiempo posible y agregará valor en cada etapa.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No se trata solo de reciclar; se trata realmente de rediseñar todo el modelo de entrega de productos o servicios para que los seres humanos obtengan las cosas que necesitan sin afectar negativamente los sistemas naturales que nos sostienen.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 emocionante es que esto está sucediendo en todo el mundo; personas de todo tipo están cambiando sus estilos de vida y las empresas están rediseñando sus productos para que sean más circulares. Este tipo de cambios significa diseñar productos para ser reutilizados y repensar la forma en la que brindamos funcionalidad al mercado. También incluyen fomentar la reparación a través de mejores servicios de apoyo, programas de devolución o recuperación, servicios de recarga que fomentan el uso del mismo contenedor más de una vez y productos diseñados para ser refabricados y ser devueltos a la naturaleza a través del compostaje.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¿Me puede dar un ejemplo de un producto diseñado bajo uno de los modelos "Re" de un producto o servicio circular?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1: -</a:t>
            </a:r>
            <a:r>
              <a:rPr lang="es-ES" sz="1200" b="0" i="0" u="none" strike="noStrike" dirty="0">
                <a:solidFill>
                  <a:schemeClr val="dk1"/>
                </a:solidFill>
                <a:latin typeface="+mn-lt"/>
                <a:ea typeface="Calibri"/>
                <a:cs typeface="Calibri"/>
                <a:sym typeface="Calibri"/>
              </a:rPr>
              <a:t>Las botellas de plástico PET se pueden reciclar en la misma botella de plástico una y otra vez.</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2:</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Los armazones de cama están diseñados en piezas principales clave y, si una se rompe, el fabricante puede desmontar fácilmente las piezas y reemplazar esa única pieza y volver a fabricar la cama, lo que evita que el cliente tenga que comprar una completamente nueva. La parte vieja se puede descomponer y reutilizar en una parte nueva</a:t>
            </a:r>
            <a:r>
              <a:rPr lang="es-ES" sz="1200" b="1" i="0" u="none" strike="noStrike" dirty="0">
                <a:solidFill>
                  <a:schemeClr val="dk1"/>
                </a:solidFill>
                <a:latin typeface="+mn-lt"/>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3:</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Comprar ropa de segunda mano es una forma de reutilizar ropa vieja desechada dándole un nuevo valor y alargando su vida.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4:</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Las tiendas pueden ofrecer opciones de recarga para artículos del hogar como champú y jabón, lo que permite a los clientes traer su propio recipiente en lugar de comprar champú en una botella nueva cada vez.</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5:</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Los jeans viejos podrían devolverse a una tienda para obtener un descuento en su próxima compra, a cambio, la marca puede reparar y reutilizar el material para convertirlo en ropa nueva.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6:</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Usar una película </a:t>
            </a:r>
            <a:r>
              <a:rPr lang="es-ES" sz="1200" b="0" i="0" u="none" strike="noStrike" dirty="0" err="1">
                <a:solidFill>
                  <a:schemeClr val="dk1"/>
                </a:solidFill>
                <a:latin typeface="+mn-lt"/>
                <a:ea typeface="Calibri"/>
                <a:cs typeface="Calibri"/>
                <a:sym typeface="Calibri"/>
              </a:rPr>
              <a:t>compostable</a:t>
            </a:r>
            <a:r>
              <a:rPr lang="es-ES" sz="1200" b="0" i="0" u="none" strike="noStrike" dirty="0">
                <a:solidFill>
                  <a:schemeClr val="dk1"/>
                </a:solidFill>
                <a:latin typeface="+mn-lt"/>
                <a:ea typeface="Calibri"/>
                <a:cs typeface="Calibri"/>
                <a:sym typeface="Calibri"/>
              </a:rPr>
              <a:t> a base de algas marinas en productos frescos en la tienda de comestibles para reemplazar los envases de un solo uso</a:t>
            </a:r>
            <a:r>
              <a:rPr lang="es-ES" sz="1200" b="1" i="0" u="none" strike="noStrike" dirty="0">
                <a:solidFill>
                  <a:schemeClr val="dk1"/>
                </a:solidFill>
                <a:latin typeface="+mn-lt"/>
                <a:ea typeface="Calibri"/>
                <a:cs typeface="Calibri"/>
                <a:sym typeface="Calibri"/>
              </a:rPr>
              <a:t>.</a:t>
            </a:r>
            <a:endParaRPr sz="1200" b="0" i="0" u="none" strike="noStrike" dirty="0">
              <a:solidFill>
                <a:schemeClr val="dk1"/>
              </a:solidFill>
              <a:latin typeface="Calibri"/>
              <a:ea typeface="Calibri"/>
              <a:cs typeface="Calibri"/>
              <a:sym typeface="Calibri"/>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extLst>
      <p:ext uri="{BB962C8B-B14F-4D97-AF65-F5344CB8AC3E}">
        <p14:creationId xmlns:p14="http://schemas.microsoft.com/office/powerpoint/2010/main" val="507832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2</a:t>
            </a:fld>
            <a:endParaRPr lang="en-TH"/>
          </a:p>
        </p:txBody>
      </p:sp>
    </p:spTree>
    <p:extLst>
      <p:ext uri="{BB962C8B-B14F-4D97-AF65-F5344CB8AC3E}">
        <p14:creationId xmlns:p14="http://schemas.microsoft.com/office/powerpoint/2010/main" val="422177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5336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(Duración de la diapositiva: 5 min)</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Diga a los estudiantes:</a:t>
            </a:r>
          </a:p>
          <a:p>
            <a:pPr marL="0" lvl="0" indent="0" algn="l" rtl="0">
              <a:spcBef>
                <a:spcPts val="0"/>
              </a:spcBef>
              <a:spcAft>
                <a:spcPts val="0"/>
              </a:spcAft>
              <a:buNone/>
            </a:pPr>
            <a:r>
              <a:rPr lang="es-ES" sz="1200" b="0" i="0" u="none" strike="noStrike" dirty="0">
                <a:solidFill>
                  <a:schemeClr val="dk1"/>
                </a:solidFill>
                <a:latin typeface="Calibri"/>
                <a:ea typeface="Calibri"/>
                <a:cs typeface="Calibri"/>
                <a:sym typeface="Calibri"/>
              </a:rPr>
              <a:t>Es importante comprender cómo abordamos nuestros sistemas de producción y consumo, al analizar cómo combatir el cambio climático y convertirnos en un mundo más sostenible. Los recursos del planeta son finitos, por lo que es crucial que las personas, los gobiernos y las empresas trabajen juntos para usarlos de manera más responsable.</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0" i="0" u="none" strike="noStrike" dirty="0">
                <a:solidFill>
                  <a:schemeClr val="dk1"/>
                </a:solidFill>
                <a:latin typeface="Calibri"/>
                <a:ea typeface="Calibri"/>
                <a:cs typeface="Calibri"/>
                <a:sym typeface="Calibri"/>
              </a:rPr>
              <a:t>Una economía lineal es nuestro modelo tradicional que sigue los pasos </a:t>
            </a:r>
            <a:r>
              <a:rPr lang="es-ES" sz="1200" b="0" i="0" u="none" strike="noStrike" dirty="0" err="1">
                <a:solidFill>
                  <a:schemeClr val="dk1"/>
                </a:solidFill>
                <a:latin typeface="Calibri"/>
                <a:ea typeface="Calibri"/>
                <a:cs typeface="Calibri"/>
                <a:sym typeface="Calibri"/>
              </a:rPr>
              <a:t>de"tomar</a:t>
            </a:r>
            <a:r>
              <a:rPr lang="es-ES" sz="1200" b="0" i="0" u="none" strike="noStrike" dirty="0">
                <a:solidFill>
                  <a:schemeClr val="dk1"/>
                </a:solidFill>
                <a:latin typeface="Calibri"/>
                <a:ea typeface="Calibri"/>
                <a:cs typeface="Calibri"/>
                <a:sym typeface="Calibri"/>
              </a:rPr>
              <a:t>-hacer-desechar“, donde las materias primas se recolectan, luego se fabrican y se transforman en productos que usamos, hasta que finalmente se descartan como desechos en un vertedero o en nuestro entorno natural. Este modelo no se preocupa por la huella ecológica y sus consecuencias. Prioriza el beneficio sobre la sostenibilidad, con productos hechos para desecharse una vez que se han utilizado.</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0" i="0" u="none" strike="noStrike" dirty="0">
                <a:solidFill>
                  <a:schemeClr val="dk1"/>
                </a:solidFill>
                <a:latin typeface="Calibri"/>
                <a:ea typeface="Calibri"/>
                <a:cs typeface="Calibri"/>
                <a:sym typeface="Calibri"/>
              </a:rPr>
              <a:t>Una economía circular (también denominada circularidad y CE) es un modelo de producción y consumo que implica compartir, arrendar, reutilizar, reparar, restaurar y reciclar materiales y productos existentes durante el mayor tiempo posible. Es un modelo diseñado para tener el menor impacto posible en el medio ambiente, al dejar menos huella ecológica al mantener los artículos en un sistema de circuito cerrado.</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Preguntas para los estudiantes:</a:t>
            </a: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1. ¿Cuál es un ejemplo de un producto de las economías lineal y circular?</a:t>
            </a: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          RESPUESTA: Lineal = </a:t>
            </a:r>
            <a:r>
              <a:rPr lang="es-ES" sz="1200" b="0" i="0" u="none" strike="noStrike" dirty="0">
                <a:solidFill>
                  <a:schemeClr val="dk1"/>
                </a:solidFill>
                <a:latin typeface="Calibri"/>
                <a:ea typeface="Calibri"/>
                <a:cs typeface="Calibri"/>
                <a:sym typeface="Calibri"/>
              </a:rPr>
              <a:t>Película de envasado de alimentos sobre brócoli.  </a:t>
            </a:r>
            <a:r>
              <a:rPr lang="es-ES" sz="1200" b="1" i="0" u="none" strike="noStrike" dirty="0">
                <a:solidFill>
                  <a:schemeClr val="dk1"/>
                </a:solidFill>
                <a:latin typeface="Calibri"/>
                <a:ea typeface="Calibri"/>
                <a:cs typeface="Calibri"/>
                <a:sym typeface="Calibri"/>
              </a:rPr>
              <a:t>Circular: </a:t>
            </a:r>
            <a:r>
              <a:rPr lang="es-ES" sz="1200" b="0" i="0" u="none" strike="noStrike" dirty="0">
                <a:solidFill>
                  <a:schemeClr val="dk1"/>
                </a:solidFill>
                <a:latin typeface="Calibri"/>
                <a:ea typeface="Calibri"/>
                <a:cs typeface="Calibri"/>
                <a:sym typeface="Calibri"/>
              </a:rPr>
              <a:t>Coche compartido o reciclaje de botellas de plástico PET</a:t>
            </a:r>
            <a:r>
              <a:rPr lang="es-ES" sz="1200" b="1"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2. ¿Cómo daña el modelo lineal al planeta?</a:t>
            </a: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          RESPUESTA: </a:t>
            </a:r>
            <a:r>
              <a:rPr lang="es-ES" sz="1200" b="0" i="0" u="none" strike="noStrike" dirty="0">
                <a:solidFill>
                  <a:schemeClr val="dk1"/>
                </a:solidFill>
                <a:latin typeface="Calibri"/>
                <a:ea typeface="Calibri"/>
                <a:cs typeface="Calibri"/>
                <a:sym typeface="Calibri"/>
              </a:rPr>
              <a:t>Los residuos se acumulan en los vertederos o se filtran al medio ambiente en forma de basura. Los recursos naturales finitos se agotan.</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3. ¿Cómo puede ayudar la economía circular a luchar contra el cambio climático?</a:t>
            </a: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          RESPUESTA: </a:t>
            </a:r>
            <a:r>
              <a:rPr lang="es-ES" sz="1200" b="0" i="0" u="none" strike="noStrike" dirty="0">
                <a:solidFill>
                  <a:schemeClr val="dk1"/>
                </a:solidFill>
                <a:latin typeface="Calibri"/>
                <a:ea typeface="Calibri"/>
                <a:cs typeface="Calibri"/>
                <a:sym typeface="Calibri"/>
              </a:rPr>
              <a:t>Mantiene los recursos naturales en uso sin necesidad de extraer más. También reduce la fuga de desechos al medio ambiente en forma de    basura.</a:t>
            </a:r>
            <a:endParaRPr sz="1200" b="0" i="0" u="none" strike="noStrike" dirty="0">
              <a:solidFill>
                <a:schemeClr val="dk1"/>
              </a:solidFill>
              <a:latin typeface="Calibri"/>
              <a:ea typeface="Calibri"/>
              <a:cs typeface="Calibri"/>
              <a:sym typeface="Calibri"/>
            </a:endParaRPr>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(Duración de la diapositiva: 5 min)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200" b="1"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dirty="0">
                <a:solidFill>
                  <a:schemeClr val="dk1"/>
                </a:solidFill>
                <a:latin typeface="Calibri"/>
                <a:ea typeface="Calibri"/>
                <a:cs typeface="Calibri"/>
                <a:sym typeface="Calibri"/>
              </a:rPr>
              <a:t>La economía lineal está diseñada para extraer materias primas de la naturaleza, procesarlas en bienes utilizables y luego desecharlas en un vertedero, quemarlas en un incinerador o filtrarlas en algún lugar de la naturaleza (generalmente por accidente y considerada basura). Este sistema lineal puede implica mayor desperdicio, y las pérdidas resultan en impactos ambientales negativos, que actualmente no se contabilizan en ninguna de nuestras herramientas de medición económica. Cuando consumimos un producto debemos considerar las opciones de fin de vida del mismo. Si el producto termina en un vertedero, ¿Es eso algo malo? ¿Se puede reciclar? ¿Puedo reutilizar esto? ¿Puedo reutilizarlo de alguna manera?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200" b="1"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Preguntas para los estudiantes: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dirty="0">
                <a:solidFill>
                  <a:schemeClr val="dk1"/>
                </a:solidFill>
                <a:latin typeface="Calibri"/>
                <a:ea typeface="Calibri"/>
                <a:cs typeface="Calibri"/>
                <a:sym typeface="Calibri"/>
              </a:rPr>
              <a:t>¿Por qué se diseñaría un sistema de esta manera?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RESPUESTA: </a:t>
            </a:r>
            <a:r>
              <a:rPr lang="es-ES" sz="1200" b="0" i="0" u="none" strike="noStrike" dirty="0">
                <a:solidFill>
                  <a:schemeClr val="dk1"/>
                </a:solidFill>
                <a:latin typeface="Calibri"/>
                <a:ea typeface="Calibri"/>
                <a:cs typeface="Calibri"/>
                <a:sym typeface="Calibri"/>
              </a:rPr>
              <a:t>El valor se crea en el sistema económico actual al producir y vender tantos productos como sea posible. Beneficio sobre el planeta</a:t>
            </a:r>
            <a:r>
              <a:rPr lang="es-ES" sz="1200" b="1" i="0" u="none" strike="noStrike" dirty="0">
                <a:solidFill>
                  <a:schemeClr val="dk1"/>
                </a:solidFill>
                <a:latin typeface="Calibri"/>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200" b="1"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dirty="0">
                <a:solidFill>
                  <a:schemeClr val="dk1"/>
                </a:solidFill>
                <a:latin typeface="Calibri"/>
                <a:ea typeface="Calibri"/>
                <a:cs typeface="Calibri"/>
                <a:sym typeface="Calibri"/>
              </a:rPr>
              <a:t>¿Cuál es el problema con este modelo?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RESPUESTA: </a:t>
            </a:r>
            <a:r>
              <a:rPr lang="es-ES" sz="1200" b="0" i="0" u="none" strike="noStrike" dirty="0">
                <a:solidFill>
                  <a:schemeClr val="dk1"/>
                </a:solidFill>
                <a:latin typeface="Calibri"/>
                <a:ea typeface="Calibri"/>
                <a:cs typeface="Calibri"/>
                <a:sym typeface="Calibri"/>
              </a:rPr>
              <a:t>Crea una gran cantidad de desechos que a menudo ingresan al medio ambiente como basura. Los vertederos liberan grandes cantidades de gas metano, que contribuyen al calentamiento global.</a:t>
            </a:r>
            <a:endParaRPr sz="1200" b="0" i="0" u="none" strike="noStrike" dirty="0">
              <a:solidFill>
                <a:schemeClr val="dk1"/>
              </a:solidFill>
              <a:latin typeface="Calibri"/>
              <a:ea typeface="Calibri"/>
              <a:cs typeface="Calibri"/>
              <a:sym typeface="Calibri"/>
            </a:endParaRPr>
          </a:p>
        </p:txBody>
      </p:sp>
      <p:sp>
        <p:nvSpPr>
          <p:cNvPr id="171" name="Google Shape;17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(Duración de la diapositiva: 5 min)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200" b="1"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dirty="0">
                <a:solidFill>
                  <a:schemeClr val="dk1"/>
                </a:solidFill>
                <a:latin typeface="Calibri"/>
                <a:ea typeface="Calibri"/>
                <a:cs typeface="Calibri"/>
                <a:sym typeface="Calibri"/>
              </a:rPr>
              <a:t>La economía circular es una solución de sistemas que aborda desafíos globales como el cambio climático, la pérdida de biodiversidad, los desechos y la contaminación. Es un modelo de producción y consumo que implica </a:t>
            </a:r>
            <a:r>
              <a:rPr lang="es-ES" sz="1200" b="1" i="0" u="none" strike="noStrike" dirty="0">
                <a:solidFill>
                  <a:schemeClr val="dk1"/>
                </a:solidFill>
                <a:latin typeface="Calibri"/>
                <a:ea typeface="Calibri"/>
                <a:cs typeface="Calibri"/>
                <a:sym typeface="Calibri"/>
              </a:rPr>
              <a:t>compartir, arrendar, reutilizar, reparar, renovar y reciclar </a:t>
            </a:r>
            <a:r>
              <a:rPr lang="es-ES" sz="1200" b="0" i="0" u="none" strike="noStrike" dirty="0">
                <a:solidFill>
                  <a:schemeClr val="dk1"/>
                </a:solidFill>
                <a:latin typeface="Calibri"/>
                <a:ea typeface="Calibri"/>
                <a:cs typeface="Calibri"/>
                <a:sym typeface="Calibri"/>
              </a:rPr>
              <a:t>materiales y productos existentes durante el mayor tiempo posible. Las empresas que quieren ser más circulares deben aspirar a diseñar y fabricar productos que: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200" b="0"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dirty="0">
                <a:solidFill>
                  <a:schemeClr val="dk1"/>
                </a:solidFill>
                <a:latin typeface="Calibri"/>
                <a:ea typeface="Calibri"/>
                <a:cs typeface="Calibri"/>
                <a:sym typeface="Calibri"/>
              </a:rPr>
              <a:t>Eliminen residuos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dirty="0">
                <a:solidFill>
                  <a:schemeClr val="dk1"/>
                </a:solidFill>
                <a:latin typeface="Calibri"/>
                <a:ea typeface="Calibri"/>
                <a:cs typeface="Calibri"/>
                <a:sym typeface="Calibri"/>
              </a:rPr>
              <a:t>Mantengan los materiales en uso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dirty="0">
                <a:solidFill>
                  <a:schemeClr val="dk1"/>
                </a:solidFill>
                <a:latin typeface="Calibri"/>
                <a:ea typeface="Calibri"/>
                <a:cs typeface="Calibri"/>
                <a:sym typeface="Calibri"/>
              </a:rPr>
              <a:t>Regeneren los sistemas naturales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200" b="1"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Pregunte a los estudiantes: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dirty="0">
                <a:solidFill>
                  <a:schemeClr val="dk1"/>
                </a:solidFill>
                <a:latin typeface="Calibri"/>
                <a:ea typeface="Calibri"/>
                <a:cs typeface="Calibri"/>
                <a:sym typeface="Calibri"/>
              </a:rPr>
              <a:t>¿Cuál es un ejemplo de un producto o servicio circular?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200" b="1"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Respuesta: </a:t>
            </a:r>
            <a:r>
              <a:rPr lang="es-ES" sz="1200" b="0" i="0" u="none" strike="noStrike" dirty="0">
                <a:solidFill>
                  <a:schemeClr val="dk1"/>
                </a:solidFill>
                <a:latin typeface="Calibri"/>
                <a:ea typeface="Calibri"/>
                <a:cs typeface="Calibri"/>
                <a:sym typeface="Calibri"/>
              </a:rPr>
              <a:t>Estaciones de recarga (tiendas donde llevas tu botella para rellenar con champú o jabón)</a:t>
            </a:r>
            <a:endParaRPr sz="1200" b="0" i="0" u="none" strike="noStrike" dirty="0">
              <a:solidFill>
                <a:schemeClr val="dk1"/>
              </a:solidFill>
              <a:latin typeface="Calibri"/>
              <a:ea typeface="Calibri"/>
              <a:cs typeface="Calibri"/>
              <a:sym typeface="Calibri"/>
            </a:endParaRPr>
          </a:p>
        </p:txBody>
      </p:sp>
      <p:sp>
        <p:nvSpPr>
          <p:cNvPr id="180" name="Google Shape;18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Las principales etapas de la vida de un producto se pueden mapear de forma lineal y circular. Podemos evaluar el ciclo de vida identificando las 5 etapas clave de la vida de un producto: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Extracción de materias primas de fuentes naturales.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Producción de las materias primas en un producto.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Los productos terminados se distribuyen a lugares donde los clientes pueden comprarlos.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Los clientes utilizan el producto.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El producto se desecha después de su uso.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Al observar el ciclo de vida completo de un producto, desde la extracción de materiales hasta la gestión del final de su vida útil, podemos encontrar nuevas oportunidades para reducir los impactos ambientales, conservar los recursos y reducir los costos. En lugar del sistema lineal de "tomar-hacer-desperdiciar" de las 5 etapas, podemos construir en circularidad a través de circuitos cerrados que mantienen estos materiales y productos en uso.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Circularidad significa repensar el ciclo de uso lineal de un producto o servicio desde al principio hasta el final. Si un producto o servicio es verdaderamente circular, en realidad nunca tendrá un final, sino que continuamente tomará una nueva forma. El mapeo de este viaje garantizará que el producto </a:t>
            </a:r>
            <a:r>
              <a:rPr lang="es-ES" sz="1200" b="0" i="0" u="none" strike="noStrike" dirty="0" err="1">
                <a:solidFill>
                  <a:schemeClr val="dk1"/>
                </a:solidFill>
                <a:latin typeface="+mn-lt"/>
                <a:ea typeface="Calibri"/>
                <a:cs typeface="Calibri"/>
                <a:sym typeface="Calibri"/>
              </a:rPr>
              <a:t>permanecedrá</a:t>
            </a:r>
            <a:r>
              <a:rPr lang="es-ES" sz="1200" b="0" i="0" u="none" strike="noStrike" dirty="0">
                <a:solidFill>
                  <a:schemeClr val="dk1"/>
                </a:solidFill>
                <a:latin typeface="+mn-lt"/>
                <a:ea typeface="Calibri"/>
                <a:cs typeface="Calibri"/>
                <a:sym typeface="Calibri"/>
              </a:rPr>
              <a:t> en un estado útil durante el mayor tiempo posible y agregará valor en cada etapa.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No se trata solo de reciclar; se trata realmente de rediseñar todo el modelo de entrega de productos o servicios para que los seres humanos obtengan las cosas que necesitan sin afectar negativamente los sistemas naturales que nos sostienen.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 emocionante es que esto está sucediendo en todo el mundo; personas de todo tipo están cambiando sus estilos de vida y las empresas están rediseñando sus productos para que sean más circulares. Este tipo de cambios significa diseñar productos para ser reutilizados y repensar la forma en la que brindamos funcionalidad al mercado. También incluyen fomentar la reparación a través de mejores servicios de apoyo, programas de devolución o recuperación, servicios de recarga que fomentan el uso del mismo contenedor más de una vez y productos diseñados para ser refabricados y ser devueltos a la naturaleza a través del compostaje.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¿Me puede dar un ejemplo de un producto diseñado bajo uno de los modelos "Re" de un producto o servicio circular?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1: -</a:t>
            </a:r>
            <a:r>
              <a:rPr lang="es-ES" sz="1200" b="0" i="0" u="none" strike="noStrike" dirty="0">
                <a:solidFill>
                  <a:schemeClr val="dk1"/>
                </a:solidFill>
                <a:latin typeface="+mn-lt"/>
                <a:ea typeface="Calibri"/>
                <a:cs typeface="Calibri"/>
                <a:sym typeface="Calibri"/>
              </a:rPr>
              <a:t>Las botellas de plástico PET se pueden reciclar en la misma botella de plástico una y otra vez.</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2:</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Los armazones de cama están diseñados en piezas principales clave y, si una se rompe, el fabricante puede desmontar fácilmente las piezas y reemplazar esa única pieza y volver a fabricar la cama, lo que evita que el cliente tenga que comprar una completamente nueva. La parte vieja se puede descomponer y reutilizar en una parte nueva</a:t>
            </a:r>
            <a:r>
              <a:rPr lang="es-ES" sz="1200" b="1" i="0" u="none" strike="noStrike" dirty="0">
                <a:solidFill>
                  <a:schemeClr val="dk1"/>
                </a:solidFill>
                <a:latin typeface="+mn-lt"/>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3:</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Comprar ropa de segunda mano es una forma de reutilizar ropa vieja desechada dándole un nuevo valor y alargando su vida.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4:</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Las tiendas pueden ofrecer opciones de recarga para artículos del hogar como champú y jabón, lo que permite a los clientes traer su propio recipiente en lugar de comprar champú en una botella nueva cada vez.</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5:</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Los jeans viejos podrían devolverse a una tienda para obtener un descuento en su próxima compra, a cambio, la marca puede reparar y reutilizar el material para convertirlo en ropa nueva.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6:</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Usar una película </a:t>
            </a:r>
            <a:r>
              <a:rPr lang="es-ES" sz="1200" b="0" i="0" u="none" strike="noStrike" dirty="0" err="1">
                <a:solidFill>
                  <a:schemeClr val="dk1"/>
                </a:solidFill>
                <a:latin typeface="+mn-lt"/>
                <a:ea typeface="Calibri"/>
                <a:cs typeface="Calibri"/>
                <a:sym typeface="Calibri"/>
              </a:rPr>
              <a:t>compostable</a:t>
            </a:r>
            <a:r>
              <a:rPr lang="es-ES" sz="1200" b="0" i="0" u="none" strike="noStrike" dirty="0">
                <a:solidFill>
                  <a:schemeClr val="dk1"/>
                </a:solidFill>
                <a:latin typeface="+mn-lt"/>
                <a:ea typeface="Calibri"/>
                <a:cs typeface="Calibri"/>
                <a:sym typeface="Calibri"/>
              </a:rPr>
              <a:t> a base de algas marinas en productos frescos en la tienda de comestibles para reemplazar los envases de un solo uso</a:t>
            </a:r>
            <a:r>
              <a:rPr lang="es-ES" sz="1200" b="1" i="0" u="none" strike="noStrike" dirty="0">
                <a:solidFill>
                  <a:schemeClr val="dk1"/>
                </a:solidFill>
                <a:latin typeface="+mn-lt"/>
                <a:ea typeface="Calibri"/>
                <a:cs typeface="Calibri"/>
                <a:sym typeface="Calibri"/>
              </a:rPr>
              <a:t>.</a:t>
            </a:r>
            <a:endParaRPr sz="1200" b="0" i="0" u="none" strike="noStrike" dirty="0">
              <a:solidFill>
                <a:schemeClr val="dk1"/>
              </a:solidFill>
              <a:latin typeface="Calibri"/>
              <a:ea typeface="Calibri"/>
              <a:cs typeface="Calibri"/>
              <a:sym typeface="Calibri"/>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¿Cómo están las empresas creando más circularidad?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Hay cinco modelos de negocios básicos que están generando la economía circular.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Suministros circulares: </a:t>
            </a:r>
            <a:r>
              <a:rPr lang="es-ES" sz="1200" b="0" i="0" u="none" strike="noStrike" dirty="0">
                <a:solidFill>
                  <a:schemeClr val="dk1"/>
                </a:solidFill>
                <a:latin typeface="+mn-lt"/>
                <a:ea typeface="Calibri"/>
                <a:cs typeface="Calibri"/>
                <a:sym typeface="Calibri"/>
              </a:rPr>
              <a:t>productos fabricados con insumos de recursos totalmente renovables, reciclables o biodegradables.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Recuperación de recursos: </a:t>
            </a:r>
            <a:r>
              <a:rPr lang="es-ES" sz="1200" b="0" i="0" u="none" strike="noStrike" dirty="0">
                <a:solidFill>
                  <a:schemeClr val="dk1"/>
                </a:solidFill>
                <a:latin typeface="+mn-lt"/>
                <a:ea typeface="Calibri"/>
                <a:cs typeface="Calibri"/>
                <a:sym typeface="Calibri"/>
              </a:rPr>
              <a:t>servicios que trabajan para eliminar la filtraciones de materiales y residuos al medio ambiente, así como maximizar el valor de los mismos para volver a entrar en el circuito.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Extensión de la vida útil del producto: </a:t>
            </a:r>
            <a:r>
              <a:rPr lang="es-ES" sz="1200" b="0" i="0" u="none" strike="noStrike" dirty="0">
                <a:solidFill>
                  <a:schemeClr val="dk1"/>
                </a:solidFill>
                <a:latin typeface="+mn-lt"/>
                <a:ea typeface="Calibri"/>
                <a:cs typeface="Calibri"/>
                <a:sym typeface="Calibri"/>
              </a:rPr>
              <a:t>servicios que ofrecen extender la vida útil de un producto mediante su reparación, actualización o reventa, ya que de otro modo se desecharía.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Plataforma para compartir: </a:t>
            </a:r>
            <a:r>
              <a:rPr lang="es-ES" sz="1200" b="0" i="0" u="none" strike="noStrike" dirty="0">
                <a:solidFill>
                  <a:schemeClr val="dk1"/>
                </a:solidFill>
                <a:latin typeface="+mn-lt"/>
                <a:ea typeface="Calibri"/>
                <a:cs typeface="Calibri"/>
                <a:sym typeface="Calibri"/>
              </a:rPr>
              <a:t>las plataformas para compartir permiten que las personas colaboren y compartan un producto entre ellas sin que el cliente sea el único propietario</a:t>
            </a:r>
            <a:r>
              <a:rPr lang="es-ES" sz="1200" b="1" i="0" u="none" strike="noStrike" dirty="0">
                <a:solidFill>
                  <a:schemeClr val="dk1"/>
                </a:solidFill>
                <a:latin typeface="+mn-lt"/>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Producto como servicio: </a:t>
            </a:r>
            <a:r>
              <a:rPr lang="es-ES" sz="1200" b="0" i="0" u="none" strike="noStrike" dirty="0">
                <a:solidFill>
                  <a:schemeClr val="dk1"/>
                </a:solidFill>
                <a:latin typeface="+mn-lt"/>
                <a:ea typeface="Calibri"/>
                <a:cs typeface="Calibri"/>
                <a:sym typeface="Calibri"/>
              </a:rPr>
              <a:t>productos que utilizan uno o más clientes a través de un acuerdo de pago por uso (</a:t>
            </a:r>
            <a:r>
              <a:rPr lang="es-ES" sz="1200" b="0" i="0" u="none" strike="noStrike" dirty="0" err="1">
                <a:solidFill>
                  <a:schemeClr val="dk1"/>
                </a:solidFill>
                <a:latin typeface="+mn-lt"/>
                <a:ea typeface="Calibri"/>
                <a:cs typeface="Calibri"/>
                <a:sym typeface="Calibri"/>
              </a:rPr>
              <a:t>pay</a:t>
            </a:r>
            <a:r>
              <a:rPr lang="es-ES" sz="1200" b="0" i="0" u="none" strike="noStrike" dirty="0">
                <a:solidFill>
                  <a:schemeClr val="dk1"/>
                </a:solidFill>
                <a:latin typeface="+mn-lt"/>
                <a:ea typeface="Calibri"/>
                <a:cs typeface="Calibri"/>
                <a:sym typeface="Calibri"/>
              </a:rPr>
              <a:t> as </a:t>
            </a:r>
            <a:r>
              <a:rPr lang="es-ES" sz="1200" b="0" i="0" u="none" strike="noStrike" dirty="0" err="1">
                <a:solidFill>
                  <a:schemeClr val="dk1"/>
                </a:solidFill>
                <a:latin typeface="+mn-lt"/>
                <a:ea typeface="Calibri"/>
                <a:cs typeface="Calibri"/>
                <a:sym typeface="Calibri"/>
              </a:rPr>
              <a:t>you</a:t>
            </a:r>
            <a:r>
              <a:rPr lang="es-ES" sz="1200" b="0" i="0" u="none" strike="noStrike" dirty="0">
                <a:solidFill>
                  <a:schemeClr val="dk1"/>
                </a:solidFill>
                <a:latin typeface="+mn-lt"/>
                <a:ea typeface="Calibri"/>
                <a:cs typeface="Calibri"/>
                <a:sym typeface="Calibri"/>
              </a:rPr>
              <a:t> </a:t>
            </a:r>
            <a:r>
              <a:rPr lang="es-ES" sz="1200" b="0" i="0" u="none" strike="noStrike" dirty="0" err="1">
                <a:solidFill>
                  <a:schemeClr val="dk1"/>
                </a:solidFill>
                <a:latin typeface="+mn-lt"/>
                <a:ea typeface="Calibri"/>
                <a:cs typeface="Calibri"/>
                <a:sym typeface="Calibri"/>
              </a:rPr>
              <a:t>go</a:t>
            </a:r>
            <a:r>
              <a:rPr lang="es-ES" sz="1200" b="0" i="0" u="none" strike="noStrike" dirty="0">
                <a:solidFill>
                  <a:schemeClr val="dk1"/>
                </a:solidFill>
                <a:latin typeface="+mn-lt"/>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Las siguientes diapositivas resaltarán algunos ejemplos del mundo real de cada modelo de negocio circular en la práctica.</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10</a:t>
            </a:fld>
            <a:endParaRPr lang="en-TH"/>
          </a:p>
        </p:txBody>
      </p:sp>
    </p:spTree>
    <p:extLst>
      <p:ext uri="{BB962C8B-B14F-4D97-AF65-F5344CB8AC3E}">
        <p14:creationId xmlns:p14="http://schemas.microsoft.com/office/powerpoint/2010/main" val="2639071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D4EE1-B63B-BE4E-AB16-70CF45BFF3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H"/>
          </a:p>
        </p:txBody>
      </p:sp>
      <p:sp>
        <p:nvSpPr>
          <p:cNvPr id="3" name="Subtitle 2">
            <a:extLst>
              <a:ext uri="{FF2B5EF4-FFF2-40B4-BE49-F238E27FC236}">
                <a16:creationId xmlns:a16="http://schemas.microsoft.com/office/drawing/2014/main" id="{468E83AC-8122-1644-AEC9-00CF172D7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H"/>
          </a:p>
        </p:txBody>
      </p:sp>
      <p:sp>
        <p:nvSpPr>
          <p:cNvPr id="4" name="Date Placeholder 3">
            <a:extLst>
              <a:ext uri="{FF2B5EF4-FFF2-40B4-BE49-F238E27FC236}">
                <a16:creationId xmlns:a16="http://schemas.microsoft.com/office/drawing/2014/main" id="{E9C5C580-8688-F04F-AEF5-7EBF26FF174D}"/>
              </a:ext>
            </a:extLst>
          </p:cNvPr>
          <p:cNvSpPr>
            <a:spLocks noGrp="1"/>
          </p:cNvSpPr>
          <p:nvPr>
            <p:ph type="dt" sz="half" idx="10"/>
          </p:nvPr>
        </p:nvSpPr>
        <p:spPr/>
        <p:txBody>
          <a:bodyPr/>
          <a:lstStyle/>
          <a:p>
            <a:fld id="{FC39B395-69B1-5746-B230-74040C3922F2}" type="datetime1">
              <a:rPr lang="en-US" smtClean="0"/>
              <a:t>10/17/2022</a:t>
            </a:fld>
            <a:endParaRPr lang="en-TH"/>
          </a:p>
        </p:txBody>
      </p:sp>
      <p:sp>
        <p:nvSpPr>
          <p:cNvPr id="5" name="Footer Placeholder 4">
            <a:extLst>
              <a:ext uri="{FF2B5EF4-FFF2-40B4-BE49-F238E27FC236}">
                <a16:creationId xmlns:a16="http://schemas.microsoft.com/office/drawing/2014/main" id="{0AABADA4-210D-CE4A-BD85-FD6AA125F9DA}"/>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E80D8F17-A845-ED46-8F21-2433E2F39FF4}"/>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45799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9353-1F88-1D45-8C1C-4355B17879EE}"/>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B9DEE624-D473-ED48-AA04-97E74408F6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5793C11D-502C-284A-A48F-A273D4D9D23F}"/>
              </a:ext>
            </a:extLst>
          </p:cNvPr>
          <p:cNvSpPr>
            <a:spLocks noGrp="1"/>
          </p:cNvSpPr>
          <p:nvPr>
            <p:ph type="dt" sz="half" idx="10"/>
          </p:nvPr>
        </p:nvSpPr>
        <p:spPr/>
        <p:txBody>
          <a:bodyPr/>
          <a:lstStyle/>
          <a:p>
            <a:fld id="{830F451C-C9DE-A542-9221-EE1302C8235B}" type="datetime1">
              <a:rPr lang="en-US" smtClean="0"/>
              <a:t>10/17/2022</a:t>
            </a:fld>
            <a:endParaRPr lang="en-TH"/>
          </a:p>
        </p:txBody>
      </p:sp>
      <p:sp>
        <p:nvSpPr>
          <p:cNvPr id="5" name="Footer Placeholder 4">
            <a:extLst>
              <a:ext uri="{FF2B5EF4-FFF2-40B4-BE49-F238E27FC236}">
                <a16:creationId xmlns:a16="http://schemas.microsoft.com/office/drawing/2014/main" id="{1C679FD9-B53B-E442-83C2-20C0B6B24E8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E90758E4-E1DD-924B-B957-FF18BB9973ED}"/>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78138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780E8C-BA96-7A4E-9059-AF2646CBF4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EFB0D4B5-EBDA-3541-9C72-E257B12A8E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F0BFC34-9CDA-3242-B269-740CB1C9BEE7}"/>
              </a:ext>
            </a:extLst>
          </p:cNvPr>
          <p:cNvSpPr>
            <a:spLocks noGrp="1"/>
          </p:cNvSpPr>
          <p:nvPr>
            <p:ph type="dt" sz="half" idx="10"/>
          </p:nvPr>
        </p:nvSpPr>
        <p:spPr/>
        <p:txBody>
          <a:bodyPr/>
          <a:lstStyle/>
          <a:p>
            <a:fld id="{5FD2FDBC-7524-0F43-A132-4F9FBD8815B9}" type="datetime1">
              <a:rPr lang="en-US" smtClean="0"/>
              <a:t>10/17/2022</a:t>
            </a:fld>
            <a:endParaRPr lang="en-TH"/>
          </a:p>
        </p:txBody>
      </p:sp>
      <p:sp>
        <p:nvSpPr>
          <p:cNvPr id="5" name="Footer Placeholder 4">
            <a:extLst>
              <a:ext uri="{FF2B5EF4-FFF2-40B4-BE49-F238E27FC236}">
                <a16:creationId xmlns:a16="http://schemas.microsoft.com/office/drawing/2014/main" id="{517E7131-C714-B643-BE1C-791BC99CAA2C}"/>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974C7A4E-8F3F-1948-9834-53B02456DDD3}"/>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45261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A306-E8A0-6E46-98A5-5EBC53D04E49}"/>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444BBE89-CE52-9A43-A1CD-94B7EAC2B3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0E9ADE00-9568-1B48-AC35-40BE2CFC0BEA}"/>
              </a:ext>
            </a:extLst>
          </p:cNvPr>
          <p:cNvSpPr>
            <a:spLocks noGrp="1"/>
          </p:cNvSpPr>
          <p:nvPr>
            <p:ph type="dt" sz="half" idx="10"/>
          </p:nvPr>
        </p:nvSpPr>
        <p:spPr/>
        <p:txBody>
          <a:bodyPr/>
          <a:lstStyle/>
          <a:p>
            <a:fld id="{16553971-40C9-7949-8712-30290D71D924}" type="datetime1">
              <a:rPr lang="en-US" smtClean="0"/>
              <a:t>10/17/2022</a:t>
            </a:fld>
            <a:endParaRPr lang="en-TH"/>
          </a:p>
        </p:txBody>
      </p:sp>
      <p:sp>
        <p:nvSpPr>
          <p:cNvPr id="5" name="Footer Placeholder 4">
            <a:extLst>
              <a:ext uri="{FF2B5EF4-FFF2-40B4-BE49-F238E27FC236}">
                <a16:creationId xmlns:a16="http://schemas.microsoft.com/office/drawing/2014/main" id="{8A732A25-E56F-AF42-9AED-F53632C4DC03}"/>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FD3C3453-816D-954B-914F-D9827F5E17DA}"/>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83434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B7E60-B47C-6A44-A7A4-923BA1261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710C1A69-5D44-1C4A-BCF3-F6815A3EEB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1A92E3-C7E8-E64F-A51E-7A0944ABEBBB}"/>
              </a:ext>
            </a:extLst>
          </p:cNvPr>
          <p:cNvSpPr>
            <a:spLocks noGrp="1"/>
          </p:cNvSpPr>
          <p:nvPr>
            <p:ph type="dt" sz="half" idx="10"/>
          </p:nvPr>
        </p:nvSpPr>
        <p:spPr/>
        <p:txBody>
          <a:bodyPr/>
          <a:lstStyle/>
          <a:p>
            <a:fld id="{1B3FA97E-0FA2-A941-9691-E89A7CF6F5B8}" type="datetime1">
              <a:rPr lang="en-US" smtClean="0"/>
              <a:t>10/17/2022</a:t>
            </a:fld>
            <a:endParaRPr lang="en-TH"/>
          </a:p>
        </p:txBody>
      </p:sp>
      <p:sp>
        <p:nvSpPr>
          <p:cNvPr id="5" name="Footer Placeholder 4">
            <a:extLst>
              <a:ext uri="{FF2B5EF4-FFF2-40B4-BE49-F238E27FC236}">
                <a16:creationId xmlns:a16="http://schemas.microsoft.com/office/drawing/2014/main" id="{4E3446C1-019E-CE4E-BFAA-A9AF435513E6}"/>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958D03C4-D89F-AA41-B821-D34587A6E0C7}"/>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96417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B5BC-9016-3D45-9547-72C1BF6EF7DA}"/>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6FB8070C-A2E8-F14D-9023-1F99A50BF0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8238C457-F509-2442-94DD-5807E13835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806ABCBF-8E5F-A94E-8A8F-BF412A299764}"/>
              </a:ext>
            </a:extLst>
          </p:cNvPr>
          <p:cNvSpPr>
            <a:spLocks noGrp="1"/>
          </p:cNvSpPr>
          <p:nvPr>
            <p:ph type="dt" sz="half" idx="10"/>
          </p:nvPr>
        </p:nvSpPr>
        <p:spPr/>
        <p:txBody>
          <a:bodyPr/>
          <a:lstStyle/>
          <a:p>
            <a:fld id="{CAE0B1C4-6070-7F4B-B345-BE0CCF955347}" type="datetime1">
              <a:rPr lang="en-US" smtClean="0"/>
              <a:t>10/17/2022</a:t>
            </a:fld>
            <a:endParaRPr lang="en-TH"/>
          </a:p>
        </p:txBody>
      </p:sp>
      <p:sp>
        <p:nvSpPr>
          <p:cNvPr id="6" name="Footer Placeholder 5">
            <a:extLst>
              <a:ext uri="{FF2B5EF4-FFF2-40B4-BE49-F238E27FC236}">
                <a16:creationId xmlns:a16="http://schemas.microsoft.com/office/drawing/2014/main" id="{AA0B4626-C681-3D43-B5BE-F389511DADED}"/>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D8D8A2FC-C8D3-F244-9F64-970979A6B0EC}"/>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367039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34E86-3A6C-C54B-B09B-BF6E20D2C368}"/>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A92C87BF-7195-D147-A93B-1C624D164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79DA5A-5647-0447-92CF-8D3AAC94FA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98E97727-395C-634B-9D65-B848AD911A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7CA8E-8E04-1F40-93C2-14E18EF6A7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663E6C74-5F1D-F441-A9B1-9918AF355FEE}"/>
              </a:ext>
            </a:extLst>
          </p:cNvPr>
          <p:cNvSpPr>
            <a:spLocks noGrp="1"/>
          </p:cNvSpPr>
          <p:nvPr>
            <p:ph type="dt" sz="half" idx="10"/>
          </p:nvPr>
        </p:nvSpPr>
        <p:spPr/>
        <p:txBody>
          <a:bodyPr/>
          <a:lstStyle/>
          <a:p>
            <a:fld id="{067918F5-125B-EF40-9DF8-BB69173E0930}" type="datetime1">
              <a:rPr lang="en-US" smtClean="0"/>
              <a:t>10/17/2022</a:t>
            </a:fld>
            <a:endParaRPr lang="en-TH"/>
          </a:p>
        </p:txBody>
      </p:sp>
      <p:sp>
        <p:nvSpPr>
          <p:cNvPr id="8" name="Footer Placeholder 7">
            <a:extLst>
              <a:ext uri="{FF2B5EF4-FFF2-40B4-BE49-F238E27FC236}">
                <a16:creationId xmlns:a16="http://schemas.microsoft.com/office/drawing/2014/main" id="{209EFF62-DEEE-724C-961B-71B4FD266B81}"/>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C1A10A5F-7BF0-D34E-B035-8F889E4A406E}"/>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402432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C917-8E66-DA46-87AD-0D4FE4FBD335}"/>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9EF16F3C-2804-544F-93A2-AFF36EBB4FCC}"/>
              </a:ext>
            </a:extLst>
          </p:cNvPr>
          <p:cNvSpPr>
            <a:spLocks noGrp="1"/>
          </p:cNvSpPr>
          <p:nvPr>
            <p:ph type="dt" sz="half" idx="10"/>
          </p:nvPr>
        </p:nvSpPr>
        <p:spPr/>
        <p:txBody>
          <a:bodyPr/>
          <a:lstStyle/>
          <a:p>
            <a:fld id="{F7BAEFF6-FCA3-B143-B841-1A000B33F963}" type="datetime1">
              <a:rPr lang="en-US" smtClean="0"/>
              <a:t>10/17/2022</a:t>
            </a:fld>
            <a:endParaRPr lang="en-TH"/>
          </a:p>
        </p:txBody>
      </p:sp>
      <p:sp>
        <p:nvSpPr>
          <p:cNvPr id="4" name="Footer Placeholder 3">
            <a:extLst>
              <a:ext uri="{FF2B5EF4-FFF2-40B4-BE49-F238E27FC236}">
                <a16:creationId xmlns:a16="http://schemas.microsoft.com/office/drawing/2014/main" id="{DF51ED7C-B9BF-384A-AE8E-FCB71492EFED}"/>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7DA27A65-C328-9747-9354-5DE747C5269C}"/>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77804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124F51-B099-2540-B1F5-841C439AF9D9}"/>
              </a:ext>
            </a:extLst>
          </p:cNvPr>
          <p:cNvSpPr>
            <a:spLocks noGrp="1"/>
          </p:cNvSpPr>
          <p:nvPr>
            <p:ph type="dt" sz="half" idx="10"/>
          </p:nvPr>
        </p:nvSpPr>
        <p:spPr/>
        <p:txBody>
          <a:bodyPr/>
          <a:lstStyle/>
          <a:p>
            <a:fld id="{FC9C2DC3-8DE2-4242-9517-6FC328376F22}" type="datetime1">
              <a:rPr lang="en-US" smtClean="0"/>
              <a:t>10/17/2022</a:t>
            </a:fld>
            <a:endParaRPr lang="en-TH"/>
          </a:p>
        </p:txBody>
      </p:sp>
      <p:sp>
        <p:nvSpPr>
          <p:cNvPr id="3" name="Footer Placeholder 2">
            <a:extLst>
              <a:ext uri="{FF2B5EF4-FFF2-40B4-BE49-F238E27FC236}">
                <a16:creationId xmlns:a16="http://schemas.microsoft.com/office/drawing/2014/main" id="{0ABAB8C5-D0A9-2641-B5D1-1D5EAF60CC0F}"/>
              </a:ext>
            </a:extLst>
          </p:cNvPr>
          <p:cNvSpPr>
            <a:spLocks noGrp="1"/>
          </p:cNvSpPr>
          <p:nvPr>
            <p:ph type="ftr" sz="quarter" idx="11"/>
          </p:nvPr>
        </p:nvSpPr>
        <p:spPr/>
        <p:txBody>
          <a:bodyPr/>
          <a:lstStyle/>
          <a:p>
            <a:endParaRPr lang="en-TH"/>
          </a:p>
        </p:txBody>
      </p:sp>
      <p:sp>
        <p:nvSpPr>
          <p:cNvPr id="4" name="Slide Number Placeholder 3">
            <a:extLst>
              <a:ext uri="{FF2B5EF4-FFF2-40B4-BE49-F238E27FC236}">
                <a16:creationId xmlns:a16="http://schemas.microsoft.com/office/drawing/2014/main" id="{C89179B9-10E4-8441-B2EF-62F864569CDF}"/>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39882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AA05-E0BE-8447-819C-2B901F15DA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3CF21126-0100-4047-A9CE-705FCF5EE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0AB8D933-AF40-5A4E-8336-57DD2EB14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9AD089-2996-E346-8C1D-71682D63D2E8}"/>
              </a:ext>
            </a:extLst>
          </p:cNvPr>
          <p:cNvSpPr>
            <a:spLocks noGrp="1"/>
          </p:cNvSpPr>
          <p:nvPr>
            <p:ph type="dt" sz="half" idx="10"/>
          </p:nvPr>
        </p:nvSpPr>
        <p:spPr/>
        <p:txBody>
          <a:bodyPr/>
          <a:lstStyle/>
          <a:p>
            <a:fld id="{0663CA31-EA5B-3B49-BE0F-BDD5C002D45C}" type="datetime1">
              <a:rPr lang="en-US" smtClean="0"/>
              <a:t>10/17/2022</a:t>
            </a:fld>
            <a:endParaRPr lang="en-TH"/>
          </a:p>
        </p:txBody>
      </p:sp>
      <p:sp>
        <p:nvSpPr>
          <p:cNvPr id="6" name="Footer Placeholder 5">
            <a:extLst>
              <a:ext uri="{FF2B5EF4-FFF2-40B4-BE49-F238E27FC236}">
                <a16:creationId xmlns:a16="http://schemas.microsoft.com/office/drawing/2014/main" id="{B72C6E69-B142-1243-89F8-CD508324FC7E}"/>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AC7970FB-6E61-684F-8886-DB1F30150432}"/>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816793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32D-D4B0-484E-B628-1DC55366C9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22445EC6-3D67-FF4D-A80C-8A98978AE1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004CA7B1-529B-E54D-8974-0AAB1C28B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B30F5F-5C6A-A041-808D-0A335F5923A7}"/>
              </a:ext>
            </a:extLst>
          </p:cNvPr>
          <p:cNvSpPr>
            <a:spLocks noGrp="1"/>
          </p:cNvSpPr>
          <p:nvPr>
            <p:ph type="dt" sz="half" idx="10"/>
          </p:nvPr>
        </p:nvSpPr>
        <p:spPr/>
        <p:txBody>
          <a:bodyPr/>
          <a:lstStyle/>
          <a:p>
            <a:fld id="{D3E1284D-7202-8B41-8F93-306216CC2527}" type="datetime1">
              <a:rPr lang="en-US" smtClean="0"/>
              <a:t>10/17/2022</a:t>
            </a:fld>
            <a:endParaRPr lang="en-TH"/>
          </a:p>
        </p:txBody>
      </p:sp>
      <p:sp>
        <p:nvSpPr>
          <p:cNvPr id="6" name="Footer Placeholder 5">
            <a:extLst>
              <a:ext uri="{FF2B5EF4-FFF2-40B4-BE49-F238E27FC236}">
                <a16:creationId xmlns:a16="http://schemas.microsoft.com/office/drawing/2014/main" id="{071704A5-CF76-9F42-946A-611430647A72}"/>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0C7F2FC2-9EDD-6141-8CBD-154CE102E1D4}"/>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26926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766240-0D24-CB47-BA65-BD2D1054BD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86156FCB-3A1A-DB40-A5E3-7304EE4B69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5D0FDEF-F205-F14A-942F-B36FC972BE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72BF8-9AFD-5F4E-97CF-F10F7B4EBD86}" type="datetime1">
              <a:rPr lang="en-US" smtClean="0"/>
              <a:t>10/17/2022</a:t>
            </a:fld>
            <a:endParaRPr lang="en-TH"/>
          </a:p>
        </p:txBody>
      </p:sp>
      <p:sp>
        <p:nvSpPr>
          <p:cNvPr id="5" name="Footer Placeholder 4">
            <a:extLst>
              <a:ext uri="{FF2B5EF4-FFF2-40B4-BE49-F238E27FC236}">
                <a16:creationId xmlns:a16="http://schemas.microsoft.com/office/drawing/2014/main" id="{C5ADBDFC-38D0-E74E-92BD-28AC6110F0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F3FE4F6D-7E08-2040-A059-38E1E2646A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FEDE7-8061-9B4D-88A1-7EA83A94C31B}" type="slidenum">
              <a:rPr lang="en-TH" smtClean="0"/>
              <a:t>‹#›</a:t>
            </a:fld>
            <a:endParaRPr lang="en-TH"/>
          </a:p>
        </p:txBody>
      </p:sp>
    </p:spTree>
    <p:extLst>
      <p:ext uri="{BB962C8B-B14F-4D97-AF65-F5344CB8AC3E}">
        <p14:creationId xmlns:p14="http://schemas.microsoft.com/office/powerpoint/2010/main" val="89270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jpe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emf"/><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jpe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jpe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11" name="Group 10">
            <a:extLst>
              <a:ext uri="{FF2B5EF4-FFF2-40B4-BE49-F238E27FC236}">
                <a16:creationId xmlns:a16="http://schemas.microsoft.com/office/drawing/2014/main" id="{9C1E5169-5C6C-CC0E-2F68-9A24492019F2}"/>
              </a:ext>
            </a:extLst>
          </p:cNvPr>
          <p:cNvGrpSpPr/>
          <p:nvPr/>
        </p:nvGrpSpPr>
        <p:grpSpPr>
          <a:xfrm>
            <a:off x="0" y="0"/>
            <a:ext cx="12192000" cy="6858000"/>
            <a:chOff x="0" y="0"/>
            <a:chExt cx="12192000" cy="6858000"/>
          </a:xfrm>
        </p:grpSpPr>
        <p:sp>
          <p:nvSpPr>
            <p:cNvPr id="6" name="TextBox 5">
              <a:extLst>
                <a:ext uri="{FF2B5EF4-FFF2-40B4-BE49-F238E27FC236}">
                  <a16:creationId xmlns:a16="http://schemas.microsoft.com/office/drawing/2014/main" id="{A8F161FA-FAAD-2F62-1F3B-AB5DDA842458}"/>
                </a:ext>
              </a:extLst>
            </p:cNvPr>
            <p:cNvSpPr txBox="1"/>
            <p:nvPr/>
          </p:nvSpPr>
          <p:spPr>
            <a:xfrm flipH="1">
              <a:off x="2264226" y="5163623"/>
              <a:ext cx="7815944" cy="923330"/>
            </a:xfrm>
            <a:prstGeom prst="rect">
              <a:avLst/>
            </a:prstGeom>
            <a:solidFill>
              <a:srgbClr val="F0F0F0"/>
            </a:solidFill>
          </p:spPr>
          <p:txBody>
            <a:bodyPr wrap="square" rtlCol="0">
              <a:spAutoFit/>
            </a:bodyPr>
            <a:lstStyle/>
            <a:p>
              <a:r>
                <a:rPr lang="en-US" sz="5400" dirty="0" err="1"/>
                <a:t>Introducción</a:t>
              </a:r>
              <a:r>
                <a:rPr lang="en-US" sz="5400" dirty="0"/>
                <a:t> al </a:t>
              </a:r>
              <a:r>
                <a:rPr lang="en-US" sz="5400" dirty="0" err="1"/>
                <a:t>Reciclaje</a:t>
              </a:r>
              <a:endParaRPr lang="es-MX" sz="5400" dirty="0"/>
            </a:p>
          </p:txBody>
        </p:sp>
        <p:sp>
          <p:nvSpPr>
            <p:cNvPr id="7" name="TextBox 6">
              <a:extLst>
                <a:ext uri="{FF2B5EF4-FFF2-40B4-BE49-F238E27FC236}">
                  <a16:creationId xmlns:a16="http://schemas.microsoft.com/office/drawing/2014/main" id="{6E98E733-E911-7A50-9CC2-BE7493F314D0}"/>
                </a:ext>
              </a:extLst>
            </p:cNvPr>
            <p:cNvSpPr txBox="1"/>
            <p:nvPr/>
          </p:nvSpPr>
          <p:spPr>
            <a:xfrm flipH="1">
              <a:off x="3744686" y="6074233"/>
              <a:ext cx="4963884" cy="461665"/>
            </a:xfrm>
            <a:prstGeom prst="rect">
              <a:avLst/>
            </a:prstGeom>
            <a:solidFill>
              <a:srgbClr val="F0F0F0"/>
            </a:solidFill>
          </p:spPr>
          <p:txBody>
            <a:bodyPr wrap="square" rtlCol="0">
              <a:spAutoFit/>
            </a:bodyPr>
            <a:lstStyle/>
            <a:p>
              <a:pPr algn="ctr"/>
              <a:r>
                <a:rPr lang="en-US" sz="2400" dirty="0"/>
                <a:t>Nivel 1 </a:t>
              </a:r>
              <a:r>
                <a:rPr lang="en-US" sz="2400" dirty="0" err="1"/>
                <a:t>Clase</a:t>
              </a:r>
              <a:r>
                <a:rPr lang="en-US" sz="2400" dirty="0"/>
                <a:t> para </a:t>
              </a:r>
              <a:r>
                <a:rPr lang="en-US" sz="2400" dirty="0" err="1"/>
                <a:t>Principiantes</a:t>
              </a:r>
              <a:r>
                <a:rPr lang="en-US" sz="2400" dirty="0"/>
                <a:t> </a:t>
              </a:r>
              <a:endParaRPr lang="es-MX" sz="2400" dirty="0"/>
            </a:p>
          </p:txBody>
        </p:sp>
        <p:grpSp>
          <p:nvGrpSpPr>
            <p:cNvPr id="8" name="Group 7">
              <a:extLst>
                <a:ext uri="{FF2B5EF4-FFF2-40B4-BE49-F238E27FC236}">
                  <a16:creationId xmlns:a16="http://schemas.microsoft.com/office/drawing/2014/main" id="{EC9D9EA8-1C6E-5A3D-BE23-FC4468F3F266}"/>
                </a:ext>
              </a:extLst>
            </p:cNvPr>
            <p:cNvGrpSpPr/>
            <p:nvPr/>
          </p:nvGrpSpPr>
          <p:grpSpPr>
            <a:xfrm>
              <a:off x="0" y="0"/>
              <a:ext cx="12192000" cy="6858000"/>
              <a:chOff x="0" y="0"/>
              <a:chExt cx="12192000" cy="6858000"/>
            </a:xfrm>
          </p:grpSpPr>
          <p:pic>
            <p:nvPicPr>
              <p:cNvPr id="3" name="Picture 2" descr="Text&#10;&#10;Description automatically generated with medium confidence">
                <a:extLst>
                  <a:ext uri="{FF2B5EF4-FFF2-40B4-BE49-F238E27FC236}">
                    <a16:creationId xmlns:a16="http://schemas.microsoft.com/office/drawing/2014/main" id="{C6716C24-835F-734E-8637-233514F15B37}"/>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768A1EE-C4A8-33F3-042F-8DA1F1AF37B9}"/>
                  </a:ext>
                </a:extLst>
              </p:cNvPr>
              <p:cNvSpPr txBox="1"/>
              <p:nvPr/>
            </p:nvSpPr>
            <p:spPr>
              <a:xfrm>
                <a:off x="1461187" y="371060"/>
                <a:ext cx="4765441" cy="3539430"/>
              </a:xfrm>
              <a:prstGeom prst="rect">
                <a:avLst/>
              </a:prstGeom>
              <a:solidFill>
                <a:srgbClr val="F0F0F0"/>
              </a:solidFill>
            </p:spPr>
            <p:txBody>
              <a:bodyPr wrap="square" rtlCol="0">
                <a:spAutoFit/>
              </a:bodyPr>
              <a:lstStyle/>
              <a:p>
                <a:r>
                  <a:rPr lang="en-US" sz="4000" b="1" dirty="0" err="1">
                    <a:latin typeface="72 Condensed" panose="020B0506030000000003" pitchFamily="34" charset="0"/>
                    <a:cs typeface="72 Condensed" panose="020B0506030000000003" pitchFamily="34" charset="0"/>
                  </a:rPr>
                  <a:t>Convertirse</a:t>
                </a:r>
                <a:r>
                  <a:rPr lang="en-US" sz="4000" b="1" dirty="0">
                    <a:latin typeface="72 Condensed" panose="020B0506030000000003" pitchFamily="34" charset="0"/>
                    <a:cs typeface="72 Condensed" panose="020B0506030000000003" pitchFamily="34" charset="0"/>
                  </a:rPr>
                  <a:t> en</a:t>
                </a:r>
              </a:p>
              <a:p>
                <a:r>
                  <a:rPr lang="en-US" sz="7200" dirty="0" err="1">
                    <a:solidFill>
                      <a:srgbClr val="00B0F0"/>
                    </a:solidFill>
                    <a:latin typeface="Yu Gothic UI Semilight" panose="020B0400000000000000" pitchFamily="34" charset="-128"/>
                    <a:ea typeface="Yu Gothic UI Semilight" panose="020B0400000000000000" pitchFamily="34" charset="-128"/>
                  </a:rPr>
                  <a:t>Héroe</a:t>
                </a:r>
                <a:r>
                  <a:rPr lang="en-US" sz="7200" dirty="0">
                    <a:solidFill>
                      <a:srgbClr val="00B0F0"/>
                    </a:solidFill>
                    <a:latin typeface="Yu Gothic UI Semilight" panose="020B0400000000000000" pitchFamily="34" charset="-128"/>
                    <a:ea typeface="Yu Gothic UI Semilight" panose="020B0400000000000000" pitchFamily="34" charset="-128"/>
                  </a:rPr>
                  <a:t> </a:t>
                </a:r>
              </a:p>
              <a:p>
                <a:r>
                  <a:rPr lang="en-US" sz="4000" dirty="0">
                    <a:solidFill>
                      <a:srgbClr val="00B0F0"/>
                    </a:solidFill>
                    <a:latin typeface="Yu Gothic UI Semilight" panose="020B0400000000000000" pitchFamily="34" charset="-128"/>
                    <a:ea typeface="Yu Gothic UI Semilight" panose="020B0400000000000000" pitchFamily="34" charset="-128"/>
                  </a:rPr>
                  <a:t>de </a:t>
                </a:r>
                <a:r>
                  <a:rPr lang="en-US" sz="4000" dirty="0" err="1">
                    <a:solidFill>
                      <a:srgbClr val="00B0F0"/>
                    </a:solidFill>
                    <a:latin typeface="Yu Gothic UI Semilight" panose="020B0400000000000000" pitchFamily="34" charset="-128"/>
                    <a:ea typeface="Yu Gothic UI Semilight" panose="020B0400000000000000" pitchFamily="34" charset="-128"/>
                  </a:rPr>
                  <a:t>los</a:t>
                </a:r>
                <a:endParaRPr lang="en-US" sz="4000" dirty="0">
                  <a:solidFill>
                    <a:srgbClr val="00B0F0"/>
                  </a:solidFill>
                  <a:latin typeface="Yu Gothic UI Semilight" panose="020B0400000000000000" pitchFamily="34" charset="-128"/>
                  <a:ea typeface="Yu Gothic UI Semilight" panose="020B0400000000000000" pitchFamily="34" charset="-128"/>
                </a:endParaRPr>
              </a:p>
              <a:p>
                <a:r>
                  <a:rPr lang="en-US" sz="7200" dirty="0" err="1">
                    <a:solidFill>
                      <a:srgbClr val="00B0F0"/>
                    </a:solidFill>
                    <a:latin typeface="Yu Gothic UI Semilight" panose="020B0400000000000000" pitchFamily="34" charset="-128"/>
                    <a:ea typeface="Yu Gothic UI Semilight" panose="020B0400000000000000" pitchFamily="34" charset="-128"/>
                    <a:cs typeface="Cavolini" panose="03000502040302020204" pitchFamily="66" charset="0"/>
                  </a:rPr>
                  <a:t>Residuos</a:t>
                </a:r>
                <a:endParaRPr lang="es-MX" sz="7200" dirty="0">
                  <a:solidFill>
                    <a:srgbClr val="00B0F0"/>
                  </a:solidFill>
                  <a:latin typeface="Yu Gothic UI Semilight" panose="020B0400000000000000" pitchFamily="34" charset="-128"/>
                  <a:ea typeface="Yu Gothic UI Semilight" panose="020B0400000000000000" pitchFamily="34" charset="-128"/>
                  <a:cs typeface="Cavolini" panose="03000502040302020204" pitchFamily="66" charset="0"/>
                </a:endParaRPr>
              </a:p>
            </p:txBody>
          </p:sp>
          <p:sp>
            <p:nvSpPr>
              <p:cNvPr id="4" name="TextBox 3">
                <a:extLst>
                  <a:ext uri="{FF2B5EF4-FFF2-40B4-BE49-F238E27FC236}">
                    <a16:creationId xmlns:a16="http://schemas.microsoft.com/office/drawing/2014/main" id="{5D216327-A19B-C89E-22D9-5362E1A6C1D3}"/>
                  </a:ext>
                </a:extLst>
              </p:cNvPr>
              <p:cNvSpPr txBox="1"/>
              <p:nvPr/>
            </p:nvSpPr>
            <p:spPr>
              <a:xfrm>
                <a:off x="1606213" y="4133276"/>
                <a:ext cx="4184986" cy="584775"/>
              </a:xfrm>
              <a:prstGeom prst="rect">
                <a:avLst/>
              </a:prstGeom>
              <a:solidFill>
                <a:srgbClr val="39C79D"/>
              </a:solidFill>
              <a:ln>
                <a:solidFill>
                  <a:srgbClr val="39C79D"/>
                </a:solidFill>
              </a:ln>
            </p:spPr>
            <p:txBody>
              <a:bodyPr wrap="square" rtlCol="0">
                <a:spAutoFit/>
              </a:bodyPr>
              <a:lstStyle/>
              <a:p>
                <a:pPr algn="ctr"/>
                <a:r>
                  <a:rPr lang="en-US" sz="3200" b="1" dirty="0">
                    <a:solidFill>
                      <a:schemeClr val="bg1"/>
                    </a:solidFill>
                  </a:rPr>
                  <a:t>REDUCE A CERO</a:t>
                </a:r>
                <a:endParaRPr lang="es-MX" sz="3200" b="1" dirty="0">
                  <a:solidFill>
                    <a:schemeClr val="bg1"/>
                  </a:solidFill>
                </a:endParaRPr>
              </a:p>
            </p:txBody>
          </p:sp>
          <p:pic>
            <p:nvPicPr>
              <p:cNvPr id="5" name="Picture 4">
                <a:extLst>
                  <a:ext uri="{FF2B5EF4-FFF2-40B4-BE49-F238E27FC236}">
                    <a16:creationId xmlns:a16="http://schemas.microsoft.com/office/drawing/2014/main" id="{89DD8B1D-7901-12B1-4388-E390E729A173}"/>
                  </a:ext>
                </a:extLst>
              </p:cNvPr>
              <p:cNvPicPr>
                <a:picLocks noChangeAspect="1"/>
              </p:cNvPicPr>
              <p:nvPr/>
            </p:nvPicPr>
            <p:blipFill>
              <a:blip r:embed="rId4"/>
              <a:stretch>
                <a:fillRect/>
              </a:stretch>
            </p:blipFill>
            <p:spPr>
              <a:xfrm>
                <a:off x="4818251" y="366273"/>
                <a:ext cx="1408377" cy="490558"/>
              </a:xfrm>
              <a:prstGeom prst="rect">
                <a:avLst/>
              </a:prstGeom>
              <a:solidFill>
                <a:schemeClr val="bg1"/>
              </a:solidFill>
              <a:ln>
                <a:solidFill>
                  <a:schemeClr val="accent1">
                    <a:lumMod val="20000"/>
                    <a:lumOff val="80000"/>
                  </a:schemeClr>
                </a:solidFill>
              </a:ln>
            </p:spPr>
          </p:pic>
        </p:grpSp>
        <p:sp>
          <p:nvSpPr>
            <p:cNvPr id="9" name="TextBox 8">
              <a:extLst>
                <a:ext uri="{FF2B5EF4-FFF2-40B4-BE49-F238E27FC236}">
                  <a16:creationId xmlns:a16="http://schemas.microsoft.com/office/drawing/2014/main" id="{D683A8DA-135E-D8F4-18CF-10FBEB1C63CD}"/>
                </a:ext>
              </a:extLst>
            </p:cNvPr>
            <p:cNvSpPr txBox="1"/>
            <p:nvPr/>
          </p:nvSpPr>
          <p:spPr>
            <a:xfrm>
              <a:off x="1461188" y="5249304"/>
              <a:ext cx="8709906" cy="707886"/>
            </a:xfrm>
            <a:prstGeom prst="rect">
              <a:avLst/>
            </a:prstGeom>
            <a:solidFill>
              <a:srgbClr val="F0F0F0"/>
            </a:solidFill>
          </p:spPr>
          <p:txBody>
            <a:bodyPr wrap="square" rtlCol="0">
              <a:spAutoFit/>
            </a:bodyPr>
            <a:lstStyle/>
            <a:p>
              <a:pPr algn="ctr"/>
              <a:r>
                <a:rPr lang="en-US" sz="4000" b="1" dirty="0" err="1"/>
                <a:t>Crear</a:t>
              </a:r>
              <a:r>
                <a:rPr lang="en-US" sz="4000" b="1" dirty="0"/>
                <a:t> </a:t>
              </a:r>
              <a:r>
                <a:rPr lang="en-US" sz="4000" b="1" dirty="0" err="1"/>
                <a:t>una</a:t>
              </a:r>
              <a:r>
                <a:rPr lang="en-US" sz="4000" b="1" dirty="0"/>
                <a:t> </a:t>
              </a:r>
              <a:r>
                <a:rPr lang="en-US" sz="4000" b="1" dirty="0" err="1"/>
                <a:t>Economía</a:t>
              </a:r>
              <a:r>
                <a:rPr lang="en-US" sz="4000" b="1" dirty="0"/>
                <a:t> Circular</a:t>
              </a:r>
              <a:endParaRPr lang="es-MX" sz="4000" b="1" dirty="0"/>
            </a:p>
          </p:txBody>
        </p:sp>
        <p:sp>
          <p:nvSpPr>
            <p:cNvPr id="10" name="TextBox 9">
              <a:extLst>
                <a:ext uri="{FF2B5EF4-FFF2-40B4-BE49-F238E27FC236}">
                  <a16:creationId xmlns:a16="http://schemas.microsoft.com/office/drawing/2014/main" id="{BA578E2C-EC15-97E7-7C3A-2649E6A4A1F1}"/>
                </a:ext>
              </a:extLst>
            </p:cNvPr>
            <p:cNvSpPr txBox="1"/>
            <p:nvPr/>
          </p:nvSpPr>
          <p:spPr>
            <a:xfrm>
              <a:off x="2264226" y="6017172"/>
              <a:ext cx="7906867" cy="461665"/>
            </a:xfrm>
            <a:prstGeom prst="rect">
              <a:avLst/>
            </a:prstGeom>
            <a:solidFill>
              <a:srgbClr val="F0F0F0"/>
            </a:solidFill>
          </p:spPr>
          <p:txBody>
            <a:bodyPr wrap="square" rtlCol="0">
              <a:spAutoFit/>
            </a:bodyPr>
            <a:lstStyle/>
            <a:p>
              <a:pPr algn="ctr"/>
              <a:r>
                <a:rPr lang="en-US" sz="2400" dirty="0"/>
                <a:t>Nivel 4: </a:t>
              </a:r>
              <a:r>
                <a:rPr lang="en-US" sz="2400" dirty="0" err="1"/>
                <a:t>Lección</a:t>
              </a:r>
              <a:r>
                <a:rPr lang="en-US" sz="2400" dirty="0"/>
                <a:t> para </a:t>
              </a:r>
              <a:r>
                <a:rPr lang="en-US" sz="2400" dirty="0" err="1"/>
                <a:t>Intermedios</a:t>
              </a:r>
              <a:r>
                <a:rPr lang="en-US" sz="2400" dirty="0"/>
                <a:t> </a:t>
              </a:r>
              <a:endParaRPr lang="es-MX" sz="2400" dirty="0"/>
            </a:p>
          </p:txBody>
        </p:sp>
      </p:grpSp>
    </p:spTree>
    <p:extLst>
      <p:ext uri="{BB962C8B-B14F-4D97-AF65-F5344CB8AC3E}">
        <p14:creationId xmlns:p14="http://schemas.microsoft.com/office/powerpoint/2010/main" val="3159139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descr="Logo&#10;&#10;Description automatically generated">
            <a:extLst>
              <a:ext uri="{FF2B5EF4-FFF2-40B4-BE49-F238E27FC236}">
                <a16:creationId xmlns:a16="http://schemas.microsoft.com/office/drawing/2014/main" id="{FD3E70F0-D052-5A40-9AF0-63C3B687FDBD}"/>
              </a:ext>
            </a:extLst>
          </p:cNvPr>
          <p:cNvPicPr>
            <a:picLocks noChangeAspect="1"/>
          </p:cNvPicPr>
          <p:nvPr/>
        </p:nvPicPr>
        <p:blipFill>
          <a:blip r:embed="rId4"/>
          <a:stretch>
            <a:fillRect/>
          </a:stretch>
        </p:blipFill>
        <p:spPr>
          <a:xfrm>
            <a:off x="1300752" y="518013"/>
            <a:ext cx="9715727" cy="5465096"/>
          </a:xfrm>
          <a:prstGeom prst="rect">
            <a:avLst/>
          </a:prstGeom>
        </p:spPr>
      </p:pic>
      <p:sp>
        <p:nvSpPr>
          <p:cNvPr id="13" name="Rounded Rectangle 12">
            <a:extLst>
              <a:ext uri="{FF2B5EF4-FFF2-40B4-BE49-F238E27FC236}">
                <a16:creationId xmlns:a16="http://schemas.microsoft.com/office/drawing/2014/main"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TextBox 14">
            <a:extLst>
              <a:ext uri="{FF2B5EF4-FFF2-40B4-BE49-F238E27FC236}">
                <a16:creationId xmlns:a16="http://schemas.microsoft.com/office/drawing/2014/main"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en-US" sz="3600" b="1" dirty="0">
                <a:solidFill>
                  <a:schemeClr val="bg1"/>
                </a:solidFill>
              </a:rPr>
              <a:t>5 </a:t>
            </a:r>
            <a:r>
              <a:rPr lang="en-US" sz="3600" b="1" dirty="0" err="1">
                <a:solidFill>
                  <a:schemeClr val="bg1"/>
                </a:solidFill>
              </a:rPr>
              <a:t>Modelos</a:t>
            </a:r>
            <a:r>
              <a:rPr lang="en-US" sz="3600" b="1" dirty="0">
                <a:solidFill>
                  <a:schemeClr val="bg1"/>
                </a:solidFill>
              </a:rPr>
              <a:t> de </a:t>
            </a:r>
            <a:r>
              <a:rPr lang="en-US" sz="3600" b="1" dirty="0" err="1">
                <a:solidFill>
                  <a:schemeClr val="bg1"/>
                </a:solidFill>
              </a:rPr>
              <a:t>Negocio</a:t>
            </a:r>
            <a:r>
              <a:rPr lang="en-US" sz="3600" b="1" dirty="0">
                <a:solidFill>
                  <a:schemeClr val="bg1"/>
                </a:solidFill>
              </a:rPr>
              <a:t> Circulares</a:t>
            </a:r>
          </a:p>
        </p:txBody>
      </p:sp>
      <p:sp>
        <p:nvSpPr>
          <p:cNvPr id="11" name="TextBox 10">
            <a:extLst>
              <a:ext uri="{FF2B5EF4-FFF2-40B4-BE49-F238E27FC236}">
                <a16:creationId xmlns:a16="http://schemas.microsoft.com/office/drawing/2014/main" id="{C8906053-1C32-5C4C-BD37-D50AA5FAF8A5}"/>
              </a:ext>
            </a:extLst>
          </p:cNvPr>
          <p:cNvSpPr txBox="1"/>
          <p:nvPr/>
        </p:nvSpPr>
        <p:spPr>
          <a:xfrm>
            <a:off x="1804015" y="1312608"/>
            <a:ext cx="1901629" cy="707886"/>
          </a:xfrm>
          <a:prstGeom prst="rect">
            <a:avLst/>
          </a:prstGeom>
          <a:noFill/>
        </p:spPr>
        <p:txBody>
          <a:bodyPr wrap="square" rtlCol="0">
            <a:spAutoFit/>
          </a:bodyPr>
          <a:lstStyle/>
          <a:p>
            <a:pPr algn="ctr"/>
            <a:r>
              <a:rPr lang="en-US" sz="2000" b="1" dirty="0" err="1"/>
              <a:t>Suministros</a:t>
            </a:r>
            <a:endParaRPr lang="en-US" sz="2000" b="1" dirty="0"/>
          </a:p>
          <a:p>
            <a:pPr algn="ctr"/>
            <a:r>
              <a:rPr lang="en-US" sz="2000" b="1" dirty="0"/>
              <a:t>Circulares</a:t>
            </a:r>
          </a:p>
        </p:txBody>
      </p:sp>
      <p:sp>
        <p:nvSpPr>
          <p:cNvPr id="12" name="TextBox 11">
            <a:extLst>
              <a:ext uri="{FF2B5EF4-FFF2-40B4-BE49-F238E27FC236}">
                <a16:creationId xmlns:a16="http://schemas.microsoft.com/office/drawing/2014/main" id="{5E11BDB3-C350-DE44-8723-8C426A201718}"/>
              </a:ext>
            </a:extLst>
          </p:cNvPr>
          <p:cNvSpPr txBox="1"/>
          <p:nvPr/>
        </p:nvSpPr>
        <p:spPr>
          <a:xfrm>
            <a:off x="3596607" y="1317644"/>
            <a:ext cx="1901629" cy="707886"/>
          </a:xfrm>
          <a:prstGeom prst="rect">
            <a:avLst/>
          </a:prstGeom>
          <a:noFill/>
        </p:spPr>
        <p:txBody>
          <a:bodyPr wrap="square" rtlCol="0">
            <a:spAutoFit/>
          </a:bodyPr>
          <a:lstStyle/>
          <a:p>
            <a:pPr algn="ctr"/>
            <a:r>
              <a:rPr lang="en-US" sz="2000" b="1" dirty="0" err="1"/>
              <a:t>Recuperación</a:t>
            </a:r>
            <a:r>
              <a:rPr lang="en-US" sz="2000" b="1" dirty="0"/>
              <a:t> de </a:t>
            </a:r>
            <a:r>
              <a:rPr lang="en-US" sz="2000" b="1" dirty="0" err="1"/>
              <a:t>Recursos</a:t>
            </a:r>
            <a:endParaRPr lang="en-US" sz="2000" b="1" dirty="0"/>
          </a:p>
        </p:txBody>
      </p:sp>
      <p:sp>
        <p:nvSpPr>
          <p:cNvPr id="16" name="TextBox 15">
            <a:extLst>
              <a:ext uri="{FF2B5EF4-FFF2-40B4-BE49-F238E27FC236}">
                <a16:creationId xmlns:a16="http://schemas.microsoft.com/office/drawing/2014/main" id="{F304574B-A261-BE4F-95D6-C682FD92A54E}"/>
              </a:ext>
            </a:extLst>
          </p:cNvPr>
          <p:cNvSpPr txBox="1"/>
          <p:nvPr/>
        </p:nvSpPr>
        <p:spPr>
          <a:xfrm>
            <a:off x="5311472" y="1155022"/>
            <a:ext cx="1901629" cy="1015663"/>
          </a:xfrm>
          <a:prstGeom prst="rect">
            <a:avLst/>
          </a:prstGeom>
          <a:noFill/>
        </p:spPr>
        <p:txBody>
          <a:bodyPr wrap="square" rtlCol="0">
            <a:spAutoFit/>
          </a:bodyPr>
          <a:lstStyle/>
          <a:p>
            <a:pPr algn="ctr"/>
            <a:r>
              <a:rPr lang="en-US" sz="2000" b="1" dirty="0" err="1"/>
              <a:t>Extensión</a:t>
            </a:r>
            <a:r>
              <a:rPr lang="en-US" sz="2000" b="1" dirty="0"/>
              <a:t> de Vida de un </a:t>
            </a:r>
            <a:r>
              <a:rPr lang="en-US" sz="2000" b="1" dirty="0" err="1"/>
              <a:t>Producto</a:t>
            </a:r>
            <a:endParaRPr lang="en-US" sz="2000" b="1" dirty="0"/>
          </a:p>
        </p:txBody>
      </p:sp>
      <p:sp>
        <p:nvSpPr>
          <p:cNvPr id="17" name="TextBox 16">
            <a:extLst>
              <a:ext uri="{FF2B5EF4-FFF2-40B4-BE49-F238E27FC236}">
                <a16:creationId xmlns:a16="http://schemas.microsoft.com/office/drawing/2014/main" id="{0563B1E1-0E64-C94A-A8C0-EC86E77FB670}"/>
              </a:ext>
            </a:extLst>
          </p:cNvPr>
          <p:cNvSpPr txBox="1"/>
          <p:nvPr/>
        </p:nvSpPr>
        <p:spPr>
          <a:xfrm>
            <a:off x="6968673" y="1233845"/>
            <a:ext cx="1901629" cy="707886"/>
          </a:xfrm>
          <a:prstGeom prst="rect">
            <a:avLst/>
          </a:prstGeom>
          <a:noFill/>
        </p:spPr>
        <p:txBody>
          <a:bodyPr wrap="square" rtlCol="0">
            <a:spAutoFit/>
          </a:bodyPr>
          <a:lstStyle/>
          <a:p>
            <a:pPr algn="ctr"/>
            <a:r>
              <a:rPr lang="en-US" sz="2000" b="1" dirty="0" err="1"/>
              <a:t>Plataformas</a:t>
            </a:r>
            <a:r>
              <a:rPr lang="en-US" sz="2000" b="1" dirty="0"/>
              <a:t> </a:t>
            </a:r>
            <a:r>
              <a:rPr lang="en-US" sz="2000" b="1" dirty="0" err="1"/>
              <a:t>Compartidas</a:t>
            </a:r>
            <a:endParaRPr lang="en-US" sz="2000" b="1" dirty="0"/>
          </a:p>
        </p:txBody>
      </p:sp>
      <p:sp>
        <p:nvSpPr>
          <p:cNvPr id="18" name="TextBox 17">
            <a:extLst>
              <a:ext uri="{FF2B5EF4-FFF2-40B4-BE49-F238E27FC236}">
                <a16:creationId xmlns:a16="http://schemas.microsoft.com/office/drawing/2014/main" id="{B4A40B76-E97A-6149-9E10-6104DC1E8EB6}"/>
              </a:ext>
            </a:extLst>
          </p:cNvPr>
          <p:cNvSpPr txBox="1"/>
          <p:nvPr/>
        </p:nvSpPr>
        <p:spPr>
          <a:xfrm>
            <a:off x="8760987" y="1271642"/>
            <a:ext cx="1901629" cy="707886"/>
          </a:xfrm>
          <a:prstGeom prst="rect">
            <a:avLst/>
          </a:prstGeom>
          <a:noFill/>
        </p:spPr>
        <p:txBody>
          <a:bodyPr wrap="square" rtlCol="0">
            <a:spAutoFit/>
          </a:bodyPr>
          <a:lstStyle/>
          <a:p>
            <a:pPr algn="ctr"/>
            <a:r>
              <a:rPr lang="en-US" sz="2000" b="1" dirty="0" err="1"/>
              <a:t>Producto</a:t>
            </a:r>
            <a:r>
              <a:rPr lang="en-US" sz="2000" b="1" dirty="0"/>
              <a:t> </a:t>
            </a:r>
            <a:r>
              <a:rPr lang="en-US" sz="2000" b="1" dirty="0" err="1"/>
              <a:t>como</a:t>
            </a:r>
            <a:r>
              <a:rPr lang="en-US" sz="2000" b="1" dirty="0"/>
              <a:t> </a:t>
            </a:r>
            <a:r>
              <a:rPr lang="en-US" sz="2000" b="1" dirty="0" err="1"/>
              <a:t>Servicio</a:t>
            </a:r>
            <a:endParaRPr lang="en-US" sz="2000" b="1" dirty="0"/>
          </a:p>
        </p:txBody>
      </p:sp>
      <p:sp>
        <p:nvSpPr>
          <p:cNvPr id="19" name="TextBox 18">
            <a:extLst>
              <a:ext uri="{FF2B5EF4-FFF2-40B4-BE49-F238E27FC236}">
                <a16:creationId xmlns:a16="http://schemas.microsoft.com/office/drawing/2014/main" id="{B3E8CCFD-182B-7546-BE75-88445AAD58F8}"/>
              </a:ext>
            </a:extLst>
          </p:cNvPr>
          <p:cNvSpPr txBox="1"/>
          <p:nvPr/>
        </p:nvSpPr>
        <p:spPr>
          <a:xfrm>
            <a:off x="1741088" y="4318854"/>
            <a:ext cx="1644247" cy="1015663"/>
          </a:xfrm>
          <a:prstGeom prst="rect">
            <a:avLst/>
          </a:prstGeom>
          <a:noFill/>
        </p:spPr>
        <p:txBody>
          <a:bodyPr wrap="square" rtlCol="0">
            <a:spAutoFit/>
          </a:bodyPr>
          <a:lstStyle/>
          <a:p>
            <a:r>
              <a:rPr lang="es-ES" sz="1200" dirty="0"/>
              <a:t>Productos fabricados con insumos de recursos totalmente renovables, reciclables o biodegradables</a:t>
            </a:r>
            <a:r>
              <a:rPr lang="en-US" sz="1200" dirty="0"/>
              <a:t>. </a:t>
            </a:r>
          </a:p>
        </p:txBody>
      </p:sp>
      <p:sp>
        <p:nvSpPr>
          <p:cNvPr id="20" name="TextBox 19">
            <a:extLst>
              <a:ext uri="{FF2B5EF4-FFF2-40B4-BE49-F238E27FC236}">
                <a16:creationId xmlns:a16="http://schemas.microsoft.com/office/drawing/2014/main" id="{0D0B666F-CA8C-2C43-B8C8-36C6A3FC5375}"/>
              </a:ext>
            </a:extLst>
          </p:cNvPr>
          <p:cNvSpPr txBox="1"/>
          <p:nvPr/>
        </p:nvSpPr>
        <p:spPr>
          <a:xfrm>
            <a:off x="3409843" y="4345715"/>
            <a:ext cx="1901629" cy="1569660"/>
          </a:xfrm>
          <a:prstGeom prst="rect">
            <a:avLst/>
          </a:prstGeom>
          <a:noFill/>
        </p:spPr>
        <p:txBody>
          <a:bodyPr wrap="square" rtlCol="0">
            <a:spAutoFit/>
          </a:bodyPr>
          <a:lstStyle/>
          <a:p>
            <a:r>
              <a:rPr lang="es-ES" sz="1200" dirty="0"/>
              <a:t>Servicios que funcionan para evitar que los recursos materiales o desechos se filtren en el medio ambiente; y se maximiza su valor para volver a entrar en el circuito.</a:t>
            </a:r>
            <a:endParaRPr lang="en-US" sz="1200" dirty="0"/>
          </a:p>
          <a:p>
            <a:pPr algn="ctr"/>
            <a:endParaRPr lang="en-US" sz="1200" dirty="0"/>
          </a:p>
        </p:txBody>
      </p:sp>
      <p:sp>
        <p:nvSpPr>
          <p:cNvPr id="21" name="TextBox 20">
            <a:extLst>
              <a:ext uri="{FF2B5EF4-FFF2-40B4-BE49-F238E27FC236}">
                <a16:creationId xmlns:a16="http://schemas.microsoft.com/office/drawing/2014/main" id="{BFB2B9B0-85A2-184C-A010-C9AB347BC029}"/>
              </a:ext>
            </a:extLst>
          </p:cNvPr>
          <p:cNvSpPr txBox="1"/>
          <p:nvPr/>
        </p:nvSpPr>
        <p:spPr>
          <a:xfrm>
            <a:off x="5294610" y="4345715"/>
            <a:ext cx="1882327" cy="1384995"/>
          </a:xfrm>
          <a:prstGeom prst="rect">
            <a:avLst/>
          </a:prstGeom>
          <a:noFill/>
        </p:spPr>
        <p:txBody>
          <a:bodyPr wrap="square" rtlCol="0">
            <a:spAutoFit/>
          </a:bodyPr>
          <a:lstStyle/>
          <a:p>
            <a:r>
              <a:rPr lang="es-ES" sz="1200" dirty="0"/>
              <a:t>Servicios que ofrecen extender la vida útil de un producto que de otro modo se desecharía mediante la reparación, actualización o reventa en el circuito.</a:t>
            </a:r>
            <a:endParaRPr lang="en-US" sz="1200" dirty="0"/>
          </a:p>
        </p:txBody>
      </p:sp>
      <p:sp>
        <p:nvSpPr>
          <p:cNvPr id="22" name="TextBox 21">
            <a:extLst>
              <a:ext uri="{FF2B5EF4-FFF2-40B4-BE49-F238E27FC236}">
                <a16:creationId xmlns:a16="http://schemas.microsoft.com/office/drawing/2014/main" id="{FCC65F51-F608-1C41-85A0-46E849E5839E}"/>
              </a:ext>
            </a:extLst>
          </p:cNvPr>
          <p:cNvSpPr txBox="1"/>
          <p:nvPr/>
        </p:nvSpPr>
        <p:spPr>
          <a:xfrm>
            <a:off x="7092350" y="4528210"/>
            <a:ext cx="1901629" cy="1200329"/>
          </a:xfrm>
          <a:prstGeom prst="rect">
            <a:avLst/>
          </a:prstGeom>
          <a:noFill/>
        </p:spPr>
        <p:txBody>
          <a:bodyPr wrap="square" rtlCol="0">
            <a:spAutoFit/>
          </a:bodyPr>
          <a:lstStyle/>
          <a:p>
            <a:r>
              <a:rPr lang="es-ES" sz="1200" dirty="0"/>
              <a:t>Las plataformas para compartir permiten que las personas colaboren y compartan un producto entre ellos sin la propiedad exclusiva del cliente.</a:t>
            </a:r>
            <a:endParaRPr lang="en-US" sz="1200" dirty="0"/>
          </a:p>
        </p:txBody>
      </p:sp>
      <p:sp>
        <p:nvSpPr>
          <p:cNvPr id="23" name="TextBox 22">
            <a:extLst>
              <a:ext uri="{FF2B5EF4-FFF2-40B4-BE49-F238E27FC236}">
                <a16:creationId xmlns:a16="http://schemas.microsoft.com/office/drawing/2014/main" id="{F65BA6F7-AA83-5348-ADDB-F2B45B85C684}"/>
              </a:ext>
            </a:extLst>
          </p:cNvPr>
          <p:cNvSpPr txBox="1"/>
          <p:nvPr/>
        </p:nvSpPr>
        <p:spPr>
          <a:xfrm>
            <a:off x="8921888" y="4528210"/>
            <a:ext cx="1625354" cy="1015663"/>
          </a:xfrm>
          <a:prstGeom prst="rect">
            <a:avLst/>
          </a:prstGeom>
          <a:noFill/>
        </p:spPr>
        <p:txBody>
          <a:bodyPr wrap="square" rtlCol="0">
            <a:spAutoFit/>
          </a:bodyPr>
          <a:lstStyle/>
          <a:p>
            <a:r>
              <a:rPr lang="es-ES" sz="1200" dirty="0"/>
              <a:t>Productos que son utilizados por uno o más clientes como un acuerdo de pago por uso.</a:t>
            </a:r>
            <a:r>
              <a:rPr lang="en-US" sz="1200" dirty="0"/>
              <a:t>. </a:t>
            </a:r>
          </a:p>
        </p:txBody>
      </p:sp>
      <p:sp>
        <p:nvSpPr>
          <p:cNvPr id="2" name="Slide Number Placeholder 1">
            <a:extLst>
              <a:ext uri="{FF2B5EF4-FFF2-40B4-BE49-F238E27FC236}">
                <a16:creationId xmlns:a16="http://schemas.microsoft.com/office/drawing/2014/main" id="{16C307CF-A56C-A1B7-A063-961127FAC894}"/>
              </a:ext>
            </a:extLst>
          </p:cNvPr>
          <p:cNvSpPr>
            <a:spLocks noGrp="1"/>
          </p:cNvSpPr>
          <p:nvPr>
            <p:ph type="sldNum" sz="quarter" idx="12"/>
          </p:nvPr>
        </p:nvSpPr>
        <p:spPr/>
        <p:txBody>
          <a:bodyPr/>
          <a:lstStyle/>
          <a:p>
            <a:fld id="{A49FEDE7-8061-9B4D-88A1-7EA83A94C31B}" type="slidenum">
              <a:rPr lang="en-TH" smtClean="0"/>
              <a:t>10</a:t>
            </a:fld>
            <a:endParaRPr lang="en-TH"/>
          </a:p>
        </p:txBody>
      </p:sp>
    </p:spTree>
    <p:extLst>
      <p:ext uri="{BB962C8B-B14F-4D97-AF65-F5344CB8AC3E}">
        <p14:creationId xmlns:p14="http://schemas.microsoft.com/office/powerpoint/2010/main" val="386105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718191"/>
            <a:ext cx="9291874" cy="707886"/>
          </a:xfrm>
          <a:prstGeom prst="rect">
            <a:avLst/>
          </a:prstGeom>
        </p:spPr>
      </p:pic>
      <p:sp>
        <p:nvSpPr>
          <p:cNvPr id="10" name="TextBox 9">
            <a:extLst>
              <a:ext uri="{FF2B5EF4-FFF2-40B4-BE49-F238E27FC236}">
                <a16:creationId xmlns:a16="http://schemas.microsoft.com/office/drawing/2014/main" id="{8E021AB0-A917-3F46-A673-5C11A3262A0A}"/>
              </a:ext>
            </a:extLst>
          </p:cNvPr>
          <p:cNvSpPr txBox="1"/>
          <p:nvPr/>
        </p:nvSpPr>
        <p:spPr>
          <a:xfrm>
            <a:off x="548477" y="168433"/>
            <a:ext cx="11095045" cy="707886"/>
          </a:xfrm>
          <a:prstGeom prst="rect">
            <a:avLst/>
          </a:prstGeom>
          <a:noFill/>
        </p:spPr>
        <p:txBody>
          <a:bodyPr wrap="square" rtlCol="0">
            <a:spAutoFit/>
          </a:bodyPr>
          <a:lstStyle/>
          <a:p>
            <a:pPr algn="ct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Suministros</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Circulares: </a:t>
            </a:r>
            <a:r>
              <a:rPr lang="en-US" sz="4000" b="1" dirty="0" err="1">
                <a:solidFill>
                  <a:srgbClr val="4ABE98"/>
                </a:solidFill>
                <a:latin typeface="Calibri" panose="020F0502020204030204" pitchFamily="34" charset="0"/>
                <a:ea typeface="SimSun" panose="02010600030101010101" pitchFamily="2" charset="-122"/>
                <a:cs typeface="Calibri" panose="020F0502020204030204" pitchFamily="34" charset="0"/>
              </a:rPr>
              <a:t>Zapatos</a:t>
            </a:r>
            <a:r>
              <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4ABE98"/>
                </a:solidFill>
                <a:latin typeface="Calibri" panose="020F0502020204030204" pitchFamily="34" charset="0"/>
                <a:ea typeface="SimSun" panose="02010600030101010101" pitchFamily="2" charset="-122"/>
                <a:cs typeface="Calibri" panose="020F0502020204030204" pitchFamily="34" charset="0"/>
              </a:rPr>
              <a:t>Hechos</a:t>
            </a:r>
            <a:r>
              <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rPr>
              <a:t> de </a:t>
            </a:r>
            <a:r>
              <a:rPr lang="en-US" sz="4000" b="1" dirty="0" err="1">
                <a:solidFill>
                  <a:srgbClr val="4ABE98"/>
                </a:solidFill>
                <a:latin typeface="Calibri" panose="020F0502020204030204" pitchFamily="34" charset="0"/>
                <a:ea typeface="SimSun" panose="02010600030101010101" pitchFamily="2" charset="-122"/>
                <a:cs typeface="Calibri" panose="020F0502020204030204" pitchFamily="34" charset="0"/>
              </a:rPr>
              <a:t>Plástico</a:t>
            </a:r>
            <a:endPar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endParaRPr>
          </a:p>
        </p:txBody>
      </p:sp>
      <p:pic>
        <p:nvPicPr>
          <p:cNvPr id="4" name="Picture 3" descr="Icon&#10;&#10;Description automatically generated">
            <a:extLst>
              <a:ext uri="{FF2B5EF4-FFF2-40B4-BE49-F238E27FC236}">
                <a16:creationId xmlns:a16="http://schemas.microsoft.com/office/drawing/2014/main" id="{4BC9A0E1-75C9-7A4A-A555-1E16ECA0DE9E}"/>
              </a:ext>
            </a:extLst>
          </p:cNvPr>
          <p:cNvPicPr>
            <a:picLocks noChangeAspect="1"/>
          </p:cNvPicPr>
          <p:nvPr/>
        </p:nvPicPr>
        <p:blipFill>
          <a:blip r:embed="rId5"/>
          <a:stretch>
            <a:fillRect/>
          </a:stretch>
        </p:blipFill>
        <p:spPr>
          <a:xfrm>
            <a:off x="430566" y="1670346"/>
            <a:ext cx="5400543" cy="3780380"/>
          </a:xfrm>
          <a:prstGeom prst="rect">
            <a:avLst/>
          </a:prstGeom>
        </p:spPr>
      </p:pic>
      <p:pic>
        <p:nvPicPr>
          <p:cNvPr id="9" name="Picture 8" descr="A picture containing ground, outdoor&#10;&#10;Description automatically generated">
            <a:extLst>
              <a:ext uri="{FF2B5EF4-FFF2-40B4-BE49-F238E27FC236}">
                <a16:creationId xmlns:a16="http://schemas.microsoft.com/office/drawing/2014/main" id="{6E33CC01-7355-9146-93F5-7990EF3A13CA}"/>
              </a:ext>
            </a:extLst>
          </p:cNvPr>
          <p:cNvPicPr>
            <a:picLocks noChangeAspect="1"/>
          </p:cNvPicPr>
          <p:nvPr/>
        </p:nvPicPr>
        <p:blipFill>
          <a:blip r:embed="rId6"/>
          <a:stretch>
            <a:fillRect/>
          </a:stretch>
        </p:blipFill>
        <p:spPr>
          <a:xfrm>
            <a:off x="5901447" y="1521391"/>
            <a:ext cx="3651251" cy="4078290"/>
          </a:xfrm>
          <a:prstGeom prst="rect">
            <a:avLst/>
          </a:prstGeom>
        </p:spPr>
      </p:pic>
      <p:sp>
        <p:nvSpPr>
          <p:cNvPr id="2" name="Slide Number Placeholder 1">
            <a:extLst>
              <a:ext uri="{FF2B5EF4-FFF2-40B4-BE49-F238E27FC236}">
                <a16:creationId xmlns:a16="http://schemas.microsoft.com/office/drawing/2014/main" id="{3000CD38-90FF-9A7A-27B9-021A5314B815}"/>
              </a:ext>
            </a:extLst>
          </p:cNvPr>
          <p:cNvSpPr>
            <a:spLocks noGrp="1"/>
          </p:cNvSpPr>
          <p:nvPr>
            <p:ph type="sldNum" sz="quarter" idx="12"/>
          </p:nvPr>
        </p:nvSpPr>
        <p:spPr/>
        <p:txBody>
          <a:bodyPr/>
          <a:lstStyle/>
          <a:p>
            <a:fld id="{A49FEDE7-8061-9B4D-88A1-7EA83A94C31B}" type="slidenum">
              <a:rPr lang="en-TH" smtClean="0"/>
              <a:t>11</a:t>
            </a:fld>
            <a:endParaRPr lang="en-TH"/>
          </a:p>
        </p:txBody>
      </p:sp>
    </p:spTree>
    <p:extLst>
      <p:ext uri="{BB962C8B-B14F-4D97-AF65-F5344CB8AC3E}">
        <p14:creationId xmlns:p14="http://schemas.microsoft.com/office/powerpoint/2010/main" val="1742501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718191"/>
            <a:ext cx="9291874" cy="637366"/>
          </a:xfrm>
          <a:prstGeom prst="rect">
            <a:avLst/>
          </a:prstGeom>
        </p:spPr>
      </p:pic>
      <p:sp>
        <p:nvSpPr>
          <p:cNvPr id="10" name="TextBox 9">
            <a:extLst>
              <a:ext uri="{FF2B5EF4-FFF2-40B4-BE49-F238E27FC236}">
                <a16:creationId xmlns:a16="http://schemas.microsoft.com/office/drawing/2014/main" id="{8E021AB0-A917-3F46-A673-5C11A3262A0A}"/>
              </a:ext>
            </a:extLst>
          </p:cNvPr>
          <p:cNvSpPr txBox="1"/>
          <p:nvPr/>
        </p:nvSpPr>
        <p:spPr>
          <a:xfrm>
            <a:off x="548477" y="168433"/>
            <a:ext cx="11095045" cy="707886"/>
          </a:xfrm>
          <a:prstGeom prst="rect">
            <a:avLst/>
          </a:prstGeom>
          <a:noFill/>
        </p:spPr>
        <p:txBody>
          <a:bodyPr wrap="square" rtlCol="0">
            <a:spAutoFit/>
          </a:bodyPr>
          <a:lstStyle/>
          <a:p>
            <a:pPr algn="ct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Recuperación</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de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Recursos</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4ABE98"/>
                </a:solidFill>
                <a:latin typeface="Calibri" panose="020F0502020204030204" pitchFamily="34" charset="0"/>
                <a:ea typeface="SimSun" panose="02010600030101010101" pitchFamily="2" charset="-122"/>
                <a:cs typeface="Calibri" panose="020F0502020204030204" pitchFamily="34" charset="0"/>
              </a:rPr>
              <a:t>Desechos</a:t>
            </a:r>
            <a:r>
              <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rPr>
              <a:t> a </a:t>
            </a:r>
            <a:r>
              <a:rPr lang="en-US" sz="4000" b="1" dirty="0" err="1">
                <a:solidFill>
                  <a:srgbClr val="4ABE98"/>
                </a:solidFill>
                <a:latin typeface="Calibri" panose="020F0502020204030204" pitchFamily="34" charset="0"/>
                <a:ea typeface="SimSun" panose="02010600030101010101" pitchFamily="2" charset="-122"/>
                <a:cs typeface="Calibri" panose="020F0502020204030204" pitchFamily="34" charset="0"/>
              </a:rPr>
              <a:t>Energía</a:t>
            </a:r>
            <a:endPar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endParaRPr>
          </a:p>
        </p:txBody>
      </p:sp>
      <p:pic>
        <p:nvPicPr>
          <p:cNvPr id="3" name="Picture 2" descr="Icon&#10;&#10;Description automatically generated">
            <a:extLst>
              <a:ext uri="{FF2B5EF4-FFF2-40B4-BE49-F238E27FC236}">
                <a16:creationId xmlns:a16="http://schemas.microsoft.com/office/drawing/2014/main" id="{7F3F9EF6-ADEC-A74E-BBEC-12F6E04AE208}"/>
              </a:ext>
            </a:extLst>
          </p:cNvPr>
          <p:cNvPicPr>
            <a:picLocks noChangeAspect="1"/>
          </p:cNvPicPr>
          <p:nvPr/>
        </p:nvPicPr>
        <p:blipFill>
          <a:blip r:embed="rId5"/>
          <a:stretch>
            <a:fillRect/>
          </a:stretch>
        </p:blipFill>
        <p:spPr>
          <a:xfrm>
            <a:off x="-422031" y="1619462"/>
            <a:ext cx="5647859" cy="3953501"/>
          </a:xfrm>
          <a:prstGeom prst="rect">
            <a:avLst/>
          </a:prstGeom>
        </p:spPr>
      </p:pic>
      <p:pic>
        <p:nvPicPr>
          <p:cNvPr id="4" name="Picture 3" descr="A picture containing text, car, outdoor, van&#10;&#10;Description automatically generated">
            <a:extLst>
              <a:ext uri="{FF2B5EF4-FFF2-40B4-BE49-F238E27FC236}">
                <a16:creationId xmlns:a16="http://schemas.microsoft.com/office/drawing/2014/main" id="{BE8C0624-1665-7E33-15CB-0B37A50DF59B}"/>
              </a:ext>
            </a:extLst>
          </p:cNvPr>
          <p:cNvPicPr>
            <a:picLocks noChangeAspect="1"/>
          </p:cNvPicPr>
          <p:nvPr/>
        </p:nvPicPr>
        <p:blipFill>
          <a:blip r:embed="rId6"/>
          <a:stretch>
            <a:fillRect/>
          </a:stretch>
        </p:blipFill>
        <p:spPr>
          <a:xfrm>
            <a:off x="4434793" y="1598740"/>
            <a:ext cx="6477785" cy="3639798"/>
          </a:xfrm>
          <a:prstGeom prst="rect">
            <a:avLst/>
          </a:prstGeom>
        </p:spPr>
      </p:pic>
      <p:sp>
        <p:nvSpPr>
          <p:cNvPr id="2" name="Slide Number Placeholder 1">
            <a:extLst>
              <a:ext uri="{FF2B5EF4-FFF2-40B4-BE49-F238E27FC236}">
                <a16:creationId xmlns:a16="http://schemas.microsoft.com/office/drawing/2014/main" id="{C7D833D0-F549-C68D-3245-2B8D9B479F55}"/>
              </a:ext>
            </a:extLst>
          </p:cNvPr>
          <p:cNvSpPr>
            <a:spLocks noGrp="1"/>
          </p:cNvSpPr>
          <p:nvPr>
            <p:ph type="sldNum" sz="quarter" idx="12"/>
          </p:nvPr>
        </p:nvSpPr>
        <p:spPr/>
        <p:txBody>
          <a:bodyPr/>
          <a:lstStyle/>
          <a:p>
            <a:fld id="{A49FEDE7-8061-9B4D-88A1-7EA83A94C31B}" type="slidenum">
              <a:rPr lang="en-TH" smtClean="0"/>
              <a:t>12</a:t>
            </a:fld>
            <a:endParaRPr lang="en-TH"/>
          </a:p>
        </p:txBody>
      </p:sp>
    </p:spTree>
    <p:extLst>
      <p:ext uri="{BB962C8B-B14F-4D97-AF65-F5344CB8AC3E}">
        <p14:creationId xmlns:p14="http://schemas.microsoft.com/office/powerpoint/2010/main" val="3036472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718191"/>
            <a:ext cx="9291874" cy="707886"/>
          </a:xfrm>
          <a:prstGeom prst="rect">
            <a:avLst/>
          </a:prstGeom>
        </p:spPr>
      </p:pic>
      <p:sp>
        <p:nvSpPr>
          <p:cNvPr id="10" name="TextBox 9">
            <a:extLst>
              <a:ext uri="{FF2B5EF4-FFF2-40B4-BE49-F238E27FC236}">
                <a16:creationId xmlns:a16="http://schemas.microsoft.com/office/drawing/2014/main" id="{8E021AB0-A917-3F46-A673-5C11A3262A0A}"/>
              </a:ext>
            </a:extLst>
          </p:cNvPr>
          <p:cNvSpPr txBox="1"/>
          <p:nvPr/>
        </p:nvSpPr>
        <p:spPr>
          <a:xfrm>
            <a:off x="-228600" y="316538"/>
            <a:ext cx="12649200" cy="707886"/>
          </a:xfrm>
          <a:prstGeom prst="rect">
            <a:avLst/>
          </a:prstGeom>
          <a:noFill/>
        </p:spPr>
        <p:txBody>
          <a:bodyPr wrap="square" rtlCol="0">
            <a:spAutoFit/>
          </a:bodyPr>
          <a:lstStyle/>
          <a:p>
            <a:pPr algn="ct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Extensión</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de la Vida de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Producto</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4ABE98"/>
                </a:solidFill>
                <a:latin typeface="Calibri" panose="020F0502020204030204" pitchFamily="34" charset="0"/>
                <a:ea typeface="SimSun" panose="02010600030101010101" pitchFamily="2" charset="-122"/>
                <a:cs typeface="Calibri" panose="020F0502020204030204" pitchFamily="34" charset="0"/>
              </a:rPr>
              <a:t>Reparar</a:t>
            </a:r>
            <a:r>
              <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4ABE98"/>
                </a:solidFill>
                <a:latin typeface="Calibri" panose="020F0502020204030204" pitchFamily="34" charset="0"/>
                <a:ea typeface="SimSun" panose="02010600030101010101" pitchFamily="2" charset="-122"/>
                <a:cs typeface="Calibri" panose="020F0502020204030204" pitchFamily="34" charset="0"/>
              </a:rPr>
              <a:t>el</a:t>
            </a:r>
            <a:r>
              <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4ABE98"/>
                </a:solidFill>
                <a:latin typeface="Calibri" panose="020F0502020204030204" pitchFamily="34" charset="0"/>
                <a:ea typeface="SimSun" panose="02010600030101010101" pitchFamily="2" charset="-122"/>
                <a:cs typeface="Calibri" panose="020F0502020204030204" pitchFamily="34" charset="0"/>
              </a:rPr>
              <a:t>producto</a:t>
            </a:r>
            <a:endPar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endParaRPr>
          </a:p>
        </p:txBody>
      </p:sp>
      <p:pic>
        <p:nvPicPr>
          <p:cNvPr id="4" name="Picture 3" descr="Logo&#10;&#10;Description automatically generated">
            <a:extLst>
              <a:ext uri="{FF2B5EF4-FFF2-40B4-BE49-F238E27FC236}">
                <a16:creationId xmlns:a16="http://schemas.microsoft.com/office/drawing/2014/main" id="{373DBD3B-B055-3C42-8D61-BBC0175F639E}"/>
              </a:ext>
            </a:extLst>
          </p:cNvPr>
          <p:cNvPicPr>
            <a:picLocks noChangeAspect="1"/>
          </p:cNvPicPr>
          <p:nvPr/>
        </p:nvPicPr>
        <p:blipFill>
          <a:blip r:embed="rId5"/>
          <a:stretch>
            <a:fillRect/>
          </a:stretch>
        </p:blipFill>
        <p:spPr>
          <a:xfrm>
            <a:off x="-859515" y="1212718"/>
            <a:ext cx="6667178" cy="4667024"/>
          </a:xfrm>
          <a:prstGeom prst="rect">
            <a:avLst/>
          </a:prstGeom>
        </p:spPr>
      </p:pic>
      <p:pic>
        <p:nvPicPr>
          <p:cNvPr id="3" name="Picture 2" descr="A picture containing person&#10;&#10;Description automatically generated">
            <a:extLst>
              <a:ext uri="{FF2B5EF4-FFF2-40B4-BE49-F238E27FC236}">
                <a16:creationId xmlns:a16="http://schemas.microsoft.com/office/drawing/2014/main" id="{160F2BB5-7849-7312-2F13-438A02BC379A}"/>
              </a:ext>
            </a:extLst>
          </p:cNvPr>
          <p:cNvPicPr>
            <a:picLocks noChangeAspect="1"/>
          </p:cNvPicPr>
          <p:nvPr/>
        </p:nvPicPr>
        <p:blipFill>
          <a:blip r:embed="rId6"/>
          <a:stretch>
            <a:fillRect/>
          </a:stretch>
        </p:blipFill>
        <p:spPr>
          <a:xfrm>
            <a:off x="4997301" y="1762476"/>
            <a:ext cx="5731714" cy="3596333"/>
          </a:xfrm>
          <a:prstGeom prst="rect">
            <a:avLst/>
          </a:prstGeom>
        </p:spPr>
      </p:pic>
      <p:sp>
        <p:nvSpPr>
          <p:cNvPr id="2" name="Slide Number Placeholder 1">
            <a:extLst>
              <a:ext uri="{FF2B5EF4-FFF2-40B4-BE49-F238E27FC236}">
                <a16:creationId xmlns:a16="http://schemas.microsoft.com/office/drawing/2014/main" id="{9F40EEA6-9B2E-98BC-3146-B81B11456568}"/>
              </a:ext>
            </a:extLst>
          </p:cNvPr>
          <p:cNvSpPr>
            <a:spLocks noGrp="1"/>
          </p:cNvSpPr>
          <p:nvPr>
            <p:ph type="sldNum" sz="quarter" idx="12"/>
          </p:nvPr>
        </p:nvSpPr>
        <p:spPr/>
        <p:txBody>
          <a:bodyPr/>
          <a:lstStyle/>
          <a:p>
            <a:fld id="{A49FEDE7-8061-9B4D-88A1-7EA83A94C31B}" type="slidenum">
              <a:rPr lang="en-TH" smtClean="0"/>
              <a:t>13</a:t>
            </a:fld>
            <a:endParaRPr lang="en-TH"/>
          </a:p>
        </p:txBody>
      </p:sp>
    </p:spTree>
    <p:extLst>
      <p:ext uri="{BB962C8B-B14F-4D97-AF65-F5344CB8AC3E}">
        <p14:creationId xmlns:p14="http://schemas.microsoft.com/office/powerpoint/2010/main" val="3390352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718191"/>
            <a:ext cx="9291874" cy="707886"/>
          </a:xfrm>
          <a:prstGeom prst="rect">
            <a:avLst/>
          </a:prstGeom>
        </p:spPr>
      </p:pic>
      <p:sp>
        <p:nvSpPr>
          <p:cNvPr id="10" name="TextBox 9">
            <a:extLst>
              <a:ext uri="{FF2B5EF4-FFF2-40B4-BE49-F238E27FC236}">
                <a16:creationId xmlns:a16="http://schemas.microsoft.com/office/drawing/2014/main" id="{8E021AB0-A917-3F46-A673-5C11A3262A0A}"/>
              </a:ext>
            </a:extLst>
          </p:cNvPr>
          <p:cNvSpPr txBox="1"/>
          <p:nvPr/>
        </p:nvSpPr>
        <p:spPr>
          <a:xfrm>
            <a:off x="548477" y="168433"/>
            <a:ext cx="11095045" cy="707886"/>
          </a:xfrm>
          <a:prstGeom prst="rect">
            <a:avLst/>
          </a:prstGeom>
          <a:noFill/>
        </p:spPr>
        <p:txBody>
          <a:bodyPr wrap="square" rtlCol="0">
            <a:spAutoFit/>
          </a:bodyPr>
          <a:lstStyle/>
          <a:p>
            <a:pPr algn="ct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Compartir</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plataformas</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rPr>
              <a:t>Rides </a:t>
            </a:r>
            <a:r>
              <a:rPr lang="en-US" sz="4000" b="1" dirty="0" err="1">
                <a:solidFill>
                  <a:srgbClr val="4ABE98"/>
                </a:solidFill>
                <a:latin typeface="Calibri" panose="020F0502020204030204" pitchFamily="34" charset="0"/>
                <a:ea typeface="SimSun" panose="02010600030101010101" pitchFamily="2" charset="-122"/>
                <a:cs typeface="Calibri" panose="020F0502020204030204" pitchFamily="34" charset="0"/>
              </a:rPr>
              <a:t>Grupales</a:t>
            </a:r>
            <a:r>
              <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rPr>
              <a:t> </a:t>
            </a:r>
          </a:p>
        </p:txBody>
      </p:sp>
      <p:pic>
        <p:nvPicPr>
          <p:cNvPr id="3" name="Picture 2">
            <a:extLst>
              <a:ext uri="{FF2B5EF4-FFF2-40B4-BE49-F238E27FC236}">
                <a16:creationId xmlns:a16="http://schemas.microsoft.com/office/drawing/2014/main" id="{8DD81FBA-8193-6D42-8807-079981722E43}"/>
              </a:ext>
            </a:extLst>
          </p:cNvPr>
          <p:cNvPicPr>
            <a:picLocks noChangeAspect="1"/>
          </p:cNvPicPr>
          <p:nvPr/>
        </p:nvPicPr>
        <p:blipFill>
          <a:blip r:embed="rId5"/>
          <a:stretch>
            <a:fillRect/>
          </a:stretch>
        </p:blipFill>
        <p:spPr>
          <a:xfrm>
            <a:off x="-562708" y="1643821"/>
            <a:ext cx="6096079" cy="4267256"/>
          </a:xfrm>
          <a:prstGeom prst="rect">
            <a:avLst/>
          </a:prstGeom>
        </p:spPr>
      </p:pic>
      <p:pic>
        <p:nvPicPr>
          <p:cNvPr id="7" name="Picture 6" descr="A picture containing person, cellphone&#10;&#10;Description automatically generated">
            <a:extLst>
              <a:ext uri="{FF2B5EF4-FFF2-40B4-BE49-F238E27FC236}">
                <a16:creationId xmlns:a16="http://schemas.microsoft.com/office/drawing/2014/main" id="{028128ED-CF78-BC49-873C-C24774E831EF}"/>
              </a:ext>
            </a:extLst>
          </p:cNvPr>
          <p:cNvPicPr>
            <a:picLocks noChangeAspect="1"/>
          </p:cNvPicPr>
          <p:nvPr/>
        </p:nvPicPr>
        <p:blipFill>
          <a:blip r:embed="rId6"/>
          <a:stretch>
            <a:fillRect/>
          </a:stretch>
        </p:blipFill>
        <p:spPr>
          <a:xfrm>
            <a:off x="4675123" y="1514378"/>
            <a:ext cx="6183021" cy="4169944"/>
          </a:xfrm>
          <a:prstGeom prst="rect">
            <a:avLst/>
          </a:prstGeom>
        </p:spPr>
      </p:pic>
      <p:sp>
        <p:nvSpPr>
          <p:cNvPr id="2" name="Slide Number Placeholder 1">
            <a:extLst>
              <a:ext uri="{FF2B5EF4-FFF2-40B4-BE49-F238E27FC236}">
                <a16:creationId xmlns:a16="http://schemas.microsoft.com/office/drawing/2014/main" id="{8D6A4FF5-1F07-6D15-3642-F1E26041CA01}"/>
              </a:ext>
            </a:extLst>
          </p:cNvPr>
          <p:cNvSpPr>
            <a:spLocks noGrp="1"/>
          </p:cNvSpPr>
          <p:nvPr>
            <p:ph type="sldNum" sz="quarter" idx="12"/>
          </p:nvPr>
        </p:nvSpPr>
        <p:spPr/>
        <p:txBody>
          <a:bodyPr/>
          <a:lstStyle/>
          <a:p>
            <a:fld id="{A49FEDE7-8061-9B4D-88A1-7EA83A94C31B}" type="slidenum">
              <a:rPr lang="en-TH" smtClean="0"/>
              <a:t>14</a:t>
            </a:fld>
            <a:endParaRPr lang="en-TH"/>
          </a:p>
        </p:txBody>
      </p:sp>
    </p:spTree>
    <p:extLst>
      <p:ext uri="{BB962C8B-B14F-4D97-AF65-F5344CB8AC3E}">
        <p14:creationId xmlns:p14="http://schemas.microsoft.com/office/powerpoint/2010/main" val="776465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718191"/>
            <a:ext cx="9291874" cy="707886"/>
          </a:xfrm>
          <a:prstGeom prst="rect">
            <a:avLst/>
          </a:prstGeom>
        </p:spPr>
      </p:pic>
      <p:sp>
        <p:nvSpPr>
          <p:cNvPr id="10" name="TextBox 9">
            <a:extLst>
              <a:ext uri="{FF2B5EF4-FFF2-40B4-BE49-F238E27FC236}">
                <a16:creationId xmlns:a16="http://schemas.microsoft.com/office/drawing/2014/main" id="{8E021AB0-A917-3F46-A673-5C11A3262A0A}"/>
              </a:ext>
            </a:extLst>
          </p:cNvPr>
          <p:cNvSpPr txBox="1"/>
          <p:nvPr/>
        </p:nvSpPr>
        <p:spPr>
          <a:xfrm>
            <a:off x="548477" y="168433"/>
            <a:ext cx="11095045" cy="707886"/>
          </a:xfrm>
          <a:prstGeom prst="rect">
            <a:avLst/>
          </a:prstGeom>
          <a:noFill/>
        </p:spPr>
        <p:txBody>
          <a:bodyPr wrap="square" rtlCol="0">
            <a:spAutoFit/>
          </a:bodyPr>
          <a:lstStyle/>
          <a:p>
            <a:pPr algn="ct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Productos</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como</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Servicio</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4ABE98"/>
                </a:solidFill>
                <a:latin typeface="Calibri" panose="020F0502020204030204" pitchFamily="34" charset="0"/>
                <a:ea typeface="SimSun" panose="02010600030101010101" pitchFamily="2" charset="-122"/>
                <a:cs typeface="Calibri" panose="020F0502020204030204" pitchFamily="34" charset="0"/>
              </a:rPr>
              <a:t>Renta</a:t>
            </a:r>
            <a:r>
              <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rPr>
              <a:t> de </a:t>
            </a:r>
            <a:r>
              <a:rPr lang="en-US" sz="4000" b="1" dirty="0" err="1">
                <a:solidFill>
                  <a:srgbClr val="4ABE98"/>
                </a:solidFill>
                <a:latin typeface="Calibri" panose="020F0502020204030204" pitchFamily="34" charset="0"/>
                <a:ea typeface="SimSun" panose="02010600030101010101" pitchFamily="2" charset="-122"/>
                <a:cs typeface="Calibri" panose="020F0502020204030204" pitchFamily="34" charset="0"/>
              </a:rPr>
              <a:t>Ropa</a:t>
            </a:r>
            <a:r>
              <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rPr>
              <a:t> </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endPar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endParaRPr>
          </a:p>
        </p:txBody>
      </p:sp>
      <p:pic>
        <p:nvPicPr>
          <p:cNvPr id="4" name="Picture 3">
            <a:extLst>
              <a:ext uri="{FF2B5EF4-FFF2-40B4-BE49-F238E27FC236}">
                <a16:creationId xmlns:a16="http://schemas.microsoft.com/office/drawing/2014/main" id="{938FF20A-E952-844D-A568-C911613655CF}"/>
              </a:ext>
            </a:extLst>
          </p:cNvPr>
          <p:cNvPicPr>
            <a:picLocks noChangeAspect="1"/>
          </p:cNvPicPr>
          <p:nvPr/>
        </p:nvPicPr>
        <p:blipFill>
          <a:blip r:embed="rId5"/>
          <a:stretch>
            <a:fillRect/>
          </a:stretch>
        </p:blipFill>
        <p:spPr>
          <a:xfrm>
            <a:off x="-744708" y="1521611"/>
            <a:ext cx="6300380" cy="4410266"/>
          </a:xfrm>
          <a:prstGeom prst="rect">
            <a:avLst/>
          </a:prstGeom>
        </p:spPr>
      </p:pic>
      <p:pic>
        <p:nvPicPr>
          <p:cNvPr id="13" name="Picture 12" descr="A picture containing person&#10;&#10;Description automatically generated">
            <a:extLst>
              <a:ext uri="{FF2B5EF4-FFF2-40B4-BE49-F238E27FC236}">
                <a16:creationId xmlns:a16="http://schemas.microsoft.com/office/drawing/2014/main" id="{D789ED78-E43D-9F43-A570-342EAB1171C9}"/>
              </a:ext>
            </a:extLst>
          </p:cNvPr>
          <p:cNvPicPr>
            <a:picLocks noChangeAspect="1"/>
          </p:cNvPicPr>
          <p:nvPr/>
        </p:nvPicPr>
        <p:blipFill>
          <a:blip r:embed="rId6"/>
          <a:stretch>
            <a:fillRect/>
          </a:stretch>
        </p:blipFill>
        <p:spPr>
          <a:xfrm>
            <a:off x="4947138" y="1606905"/>
            <a:ext cx="5955586" cy="3970750"/>
          </a:xfrm>
          <a:prstGeom prst="rect">
            <a:avLst/>
          </a:prstGeom>
        </p:spPr>
      </p:pic>
      <p:sp>
        <p:nvSpPr>
          <p:cNvPr id="2" name="Slide Number Placeholder 1">
            <a:extLst>
              <a:ext uri="{FF2B5EF4-FFF2-40B4-BE49-F238E27FC236}">
                <a16:creationId xmlns:a16="http://schemas.microsoft.com/office/drawing/2014/main" id="{DC93742D-549B-3CA4-FFEA-09D011AC99A8}"/>
              </a:ext>
            </a:extLst>
          </p:cNvPr>
          <p:cNvSpPr>
            <a:spLocks noGrp="1"/>
          </p:cNvSpPr>
          <p:nvPr>
            <p:ph type="sldNum" sz="quarter" idx="12"/>
          </p:nvPr>
        </p:nvSpPr>
        <p:spPr/>
        <p:txBody>
          <a:bodyPr/>
          <a:lstStyle/>
          <a:p>
            <a:fld id="{A49FEDE7-8061-9B4D-88A1-7EA83A94C31B}" type="slidenum">
              <a:rPr lang="en-TH" smtClean="0"/>
              <a:t>15</a:t>
            </a:fld>
            <a:endParaRPr lang="en-TH"/>
          </a:p>
        </p:txBody>
      </p:sp>
    </p:spTree>
    <p:extLst>
      <p:ext uri="{BB962C8B-B14F-4D97-AF65-F5344CB8AC3E}">
        <p14:creationId xmlns:p14="http://schemas.microsoft.com/office/powerpoint/2010/main" val="2285203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ED0F7A-EB75-6042-B7B8-8CC0A97FA5EC}"/>
              </a:ext>
            </a:extLst>
          </p:cNvPr>
          <p:cNvPicPr>
            <a:picLocks noChangeAspect="1"/>
          </p:cNvPicPr>
          <p:nvPr/>
        </p:nvPicPr>
        <p:blipFill>
          <a:blip r:embed="rId3"/>
          <a:stretch>
            <a:fillRect/>
          </a:stretch>
        </p:blipFill>
        <p:spPr>
          <a:xfrm>
            <a:off x="-20863" y="0"/>
            <a:ext cx="12192000" cy="6858000"/>
          </a:xfrm>
          <a:prstGeom prst="rect">
            <a:avLst/>
          </a:prstGeom>
        </p:spPr>
      </p:pic>
      <p:sp>
        <p:nvSpPr>
          <p:cNvPr id="5" name="Rectangle 4">
            <a:extLst>
              <a:ext uri="{FF2B5EF4-FFF2-40B4-BE49-F238E27FC236}">
                <a16:creationId xmlns:a16="http://schemas.microsoft.com/office/drawing/2014/main" id="{0131D771-BD27-2940-A06F-7EAD4A527134}"/>
              </a:ext>
            </a:extLst>
          </p:cNvPr>
          <p:cNvSpPr/>
          <p:nvPr/>
        </p:nvSpPr>
        <p:spPr>
          <a:xfrm>
            <a:off x="986740" y="1619820"/>
            <a:ext cx="4413816" cy="368114"/>
          </a:xfrm>
          <a:prstGeom prst="rect">
            <a:avLst/>
          </a:prstGeom>
        </p:spPr>
        <p:txBody>
          <a:bodyPr wrap="square">
            <a:spAutoFit/>
          </a:bodyPr>
          <a:lstStyle/>
          <a:p>
            <a:pPr algn="thaiDist">
              <a:lnSpc>
                <a:spcPct val="120000"/>
              </a:lnSpc>
            </a:pPr>
            <a:r>
              <a:rPr lang="en-US" sz="1600" b="1" dirty="0">
                <a:solidFill>
                  <a:srgbClr val="262626"/>
                </a:solidFill>
              </a:rPr>
              <a:t>¿</a:t>
            </a:r>
            <a:r>
              <a:rPr lang="en-US" sz="1600" b="1" dirty="0" err="1">
                <a:solidFill>
                  <a:srgbClr val="262626"/>
                </a:solidFill>
              </a:rPr>
              <a:t>Qué</a:t>
            </a:r>
            <a:r>
              <a:rPr lang="en-US" sz="1600" b="1" dirty="0">
                <a:solidFill>
                  <a:srgbClr val="262626"/>
                </a:solidFill>
              </a:rPr>
              <a:t> </a:t>
            </a:r>
            <a:r>
              <a:rPr lang="en-US" sz="1600" b="1" dirty="0" err="1">
                <a:solidFill>
                  <a:srgbClr val="262626"/>
                </a:solidFill>
              </a:rPr>
              <a:t>hace</a:t>
            </a:r>
            <a:r>
              <a:rPr lang="en-US" sz="1600" b="1" dirty="0">
                <a:solidFill>
                  <a:srgbClr val="262626"/>
                </a:solidFill>
              </a:rPr>
              <a:t> la </a:t>
            </a:r>
            <a:r>
              <a:rPr lang="en-US" sz="1600" b="1" dirty="0" err="1">
                <a:solidFill>
                  <a:srgbClr val="262626"/>
                </a:solidFill>
              </a:rPr>
              <a:t>compañía</a:t>
            </a:r>
            <a:r>
              <a:rPr lang="en-US" sz="1600" b="1" dirty="0">
                <a:solidFill>
                  <a:srgbClr val="262626"/>
                </a:solidFill>
              </a:rPr>
              <a:t>?</a:t>
            </a:r>
            <a:endParaRPr lang="en-US" sz="1600" dirty="0">
              <a:solidFill>
                <a:srgbClr val="262626"/>
              </a:solidFill>
            </a:endParaRPr>
          </a:p>
        </p:txBody>
      </p:sp>
      <p:sp>
        <p:nvSpPr>
          <p:cNvPr id="6" name="Oval 5">
            <a:extLst>
              <a:ext uri="{FF2B5EF4-FFF2-40B4-BE49-F238E27FC236}">
                <a16:creationId xmlns:a16="http://schemas.microsoft.com/office/drawing/2014/main" id="{853EFCA5-DD69-B54D-B9E5-A0B5426C4E20}"/>
              </a:ext>
            </a:extLst>
          </p:cNvPr>
          <p:cNvSpPr/>
          <p:nvPr/>
        </p:nvSpPr>
        <p:spPr>
          <a:xfrm>
            <a:off x="484882" y="1588406"/>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7" name="Oval 6">
            <a:extLst>
              <a:ext uri="{FF2B5EF4-FFF2-40B4-BE49-F238E27FC236}">
                <a16:creationId xmlns:a16="http://schemas.microsoft.com/office/drawing/2014/main" id="{B00509D2-9DFC-E14D-88E2-B95F823AF692}"/>
              </a:ext>
            </a:extLst>
          </p:cNvPr>
          <p:cNvSpPr/>
          <p:nvPr/>
        </p:nvSpPr>
        <p:spPr>
          <a:xfrm>
            <a:off x="431245" y="1588406"/>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Rectangle 7">
            <a:extLst>
              <a:ext uri="{FF2B5EF4-FFF2-40B4-BE49-F238E27FC236}">
                <a16:creationId xmlns:a16="http://schemas.microsoft.com/office/drawing/2014/main" id="{6054CF2C-2066-2D49-B04C-6AEC9E6DF36B}"/>
              </a:ext>
            </a:extLst>
          </p:cNvPr>
          <p:cNvSpPr/>
          <p:nvPr/>
        </p:nvSpPr>
        <p:spPr>
          <a:xfrm>
            <a:off x="475829" y="1568354"/>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a:t>
            </a:r>
          </a:p>
        </p:txBody>
      </p:sp>
      <p:sp>
        <p:nvSpPr>
          <p:cNvPr id="9" name="Rounded Rectangle 8">
            <a:extLst>
              <a:ext uri="{FF2B5EF4-FFF2-40B4-BE49-F238E27FC236}">
                <a16:creationId xmlns:a16="http://schemas.microsoft.com/office/drawing/2014/main" id="{8E50E6D3-F610-5E4E-9BB0-10874CDA5603}"/>
              </a:ext>
            </a:extLst>
          </p:cNvPr>
          <p:cNvSpPr/>
          <p:nvPr/>
        </p:nvSpPr>
        <p:spPr>
          <a:xfrm>
            <a:off x="1327355" y="483407"/>
            <a:ext cx="9495565" cy="735320"/>
          </a:xfrm>
          <a:prstGeom prst="roundRect">
            <a:avLst/>
          </a:prstGeom>
          <a:solidFill>
            <a:srgbClr val="4AB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Rounded Rectangle 9">
            <a:extLst>
              <a:ext uri="{FF2B5EF4-FFF2-40B4-BE49-F238E27FC236}">
                <a16:creationId xmlns:a16="http://schemas.microsoft.com/office/drawing/2014/main" id="{5C254FA2-E5E7-3745-86BA-683928C839E6}"/>
              </a:ext>
            </a:extLst>
          </p:cNvPr>
          <p:cNvSpPr/>
          <p:nvPr/>
        </p:nvSpPr>
        <p:spPr>
          <a:xfrm>
            <a:off x="484883" y="375251"/>
            <a:ext cx="11192768"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TextBox 10">
            <a:extLst>
              <a:ext uri="{FF2B5EF4-FFF2-40B4-BE49-F238E27FC236}">
                <a16:creationId xmlns:a16="http://schemas.microsoft.com/office/drawing/2014/main" id="{E89F8863-0DC9-3147-BFC9-CF9FFEE9CF65}"/>
              </a:ext>
            </a:extLst>
          </p:cNvPr>
          <p:cNvSpPr txBox="1"/>
          <p:nvPr/>
        </p:nvSpPr>
        <p:spPr>
          <a:xfrm>
            <a:off x="490679" y="464240"/>
            <a:ext cx="10863121" cy="646331"/>
          </a:xfrm>
          <a:prstGeom prst="rect">
            <a:avLst/>
          </a:prstGeom>
          <a:noFill/>
        </p:spPr>
        <p:txBody>
          <a:bodyPr wrap="square" rtlCol="0">
            <a:spAutoFit/>
          </a:bodyPr>
          <a:lstStyle/>
          <a:p>
            <a:pPr algn="ctr"/>
            <a:r>
              <a:rPr lang="en-US" sz="3600" b="1" dirty="0" err="1">
                <a:solidFill>
                  <a:schemeClr val="bg1"/>
                </a:solidFill>
              </a:rPr>
              <a:t>Actividad</a:t>
            </a:r>
            <a:r>
              <a:rPr lang="en-US" sz="3600" b="1" dirty="0">
                <a:solidFill>
                  <a:schemeClr val="bg1"/>
                </a:solidFill>
              </a:rPr>
              <a:t> de </a:t>
            </a:r>
            <a:r>
              <a:rPr lang="en-US" sz="3600" b="1" dirty="0" err="1">
                <a:solidFill>
                  <a:schemeClr val="bg1"/>
                </a:solidFill>
              </a:rPr>
              <a:t>Clase</a:t>
            </a:r>
            <a:r>
              <a:rPr lang="en-US" sz="3600" b="1" dirty="0">
                <a:solidFill>
                  <a:schemeClr val="bg1"/>
                </a:solidFill>
              </a:rPr>
              <a:t>: Caso de </a:t>
            </a:r>
            <a:r>
              <a:rPr lang="en-US" sz="3600" b="1" dirty="0" err="1">
                <a:solidFill>
                  <a:schemeClr val="bg1"/>
                </a:solidFill>
              </a:rPr>
              <a:t>Estudio</a:t>
            </a:r>
            <a:r>
              <a:rPr lang="en-US" sz="3600" b="1" dirty="0">
                <a:solidFill>
                  <a:schemeClr val="bg1"/>
                </a:solidFill>
              </a:rPr>
              <a:t> de </a:t>
            </a:r>
            <a:r>
              <a:rPr lang="en-US" sz="3600" b="1" dirty="0" err="1">
                <a:solidFill>
                  <a:schemeClr val="bg1"/>
                </a:solidFill>
              </a:rPr>
              <a:t>Negocio</a:t>
            </a:r>
            <a:r>
              <a:rPr lang="en-US" sz="3600" b="1" dirty="0">
                <a:solidFill>
                  <a:schemeClr val="bg1"/>
                </a:solidFill>
              </a:rPr>
              <a:t> Circular</a:t>
            </a:r>
          </a:p>
        </p:txBody>
      </p:sp>
      <p:cxnSp>
        <p:nvCxnSpPr>
          <p:cNvPr id="12" name="Straight Connector 11">
            <a:extLst>
              <a:ext uri="{FF2B5EF4-FFF2-40B4-BE49-F238E27FC236}">
                <a16:creationId xmlns:a16="http://schemas.microsoft.com/office/drawing/2014/main" id="{210E7137-954D-B143-877A-448820791829}"/>
              </a:ext>
            </a:extLst>
          </p:cNvPr>
          <p:cNvCxnSpPr/>
          <p:nvPr/>
        </p:nvCxnSpPr>
        <p:spPr>
          <a:xfrm>
            <a:off x="6096000" y="1568354"/>
            <a:ext cx="0" cy="4854217"/>
          </a:xfrm>
          <a:prstGeom prst="line">
            <a:avLst/>
          </a:prstGeom>
          <a:ln w="28575">
            <a:solidFill>
              <a:srgbClr val="29C7F7"/>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A15F2E5-43BB-404B-868B-8921A589F1C5}"/>
              </a:ext>
            </a:extLst>
          </p:cNvPr>
          <p:cNvSpPr/>
          <p:nvPr/>
        </p:nvSpPr>
        <p:spPr>
          <a:xfrm>
            <a:off x="986739" y="2434499"/>
            <a:ext cx="5109261" cy="368114"/>
          </a:xfrm>
          <a:prstGeom prst="rect">
            <a:avLst/>
          </a:prstGeom>
        </p:spPr>
        <p:txBody>
          <a:bodyPr wrap="square">
            <a:spAutoFit/>
          </a:bodyPr>
          <a:lstStyle/>
          <a:p>
            <a:pPr>
              <a:lnSpc>
                <a:spcPct val="120000"/>
              </a:lnSpc>
            </a:pPr>
            <a:r>
              <a:rPr lang="en-US" sz="1600" b="1" dirty="0">
                <a:solidFill>
                  <a:srgbClr val="262626"/>
                </a:solidFill>
              </a:rPr>
              <a:t>¿</a:t>
            </a:r>
            <a:r>
              <a:rPr lang="en-US" sz="1600" b="1" dirty="0" err="1">
                <a:solidFill>
                  <a:srgbClr val="262626"/>
                </a:solidFill>
              </a:rPr>
              <a:t>Ofrecen</a:t>
            </a:r>
            <a:r>
              <a:rPr lang="en-US" sz="1600" b="1" dirty="0">
                <a:solidFill>
                  <a:srgbClr val="262626"/>
                </a:solidFill>
              </a:rPr>
              <a:t> </a:t>
            </a:r>
            <a:r>
              <a:rPr lang="en-US" sz="1600" b="1" dirty="0" err="1">
                <a:solidFill>
                  <a:srgbClr val="262626"/>
                </a:solidFill>
              </a:rPr>
              <a:t>productos</a:t>
            </a:r>
            <a:r>
              <a:rPr lang="en-US" sz="1600" b="1" dirty="0">
                <a:solidFill>
                  <a:srgbClr val="262626"/>
                </a:solidFill>
              </a:rPr>
              <a:t> o </a:t>
            </a:r>
            <a:r>
              <a:rPr lang="en-US" sz="1600" b="1" dirty="0" err="1">
                <a:solidFill>
                  <a:srgbClr val="262626"/>
                </a:solidFill>
              </a:rPr>
              <a:t>servicios</a:t>
            </a:r>
            <a:r>
              <a:rPr lang="en-US" sz="1600" b="1" dirty="0">
                <a:solidFill>
                  <a:srgbClr val="262626"/>
                </a:solidFill>
              </a:rPr>
              <a:t>, o ambos?</a:t>
            </a:r>
          </a:p>
        </p:txBody>
      </p:sp>
      <p:sp>
        <p:nvSpPr>
          <p:cNvPr id="17" name="Oval 16">
            <a:extLst>
              <a:ext uri="{FF2B5EF4-FFF2-40B4-BE49-F238E27FC236}">
                <a16:creationId xmlns:a16="http://schemas.microsoft.com/office/drawing/2014/main" id="{0BD70756-B11A-AF43-A8DE-0FFC2D2ECBD5}"/>
              </a:ext>
            </a:extLst>
          </p:cNvPr>
          <p:cNvSpPr/>
          <p:nvPr/>
        </p:nvSpPr>
        <p:spPr>
          <a:xfrm>
            <a:off x="484882" y="2421373"/>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Oval 17">
            <a:extLst>
              <a:ext uri="{FF2B5EF4-FFF2-40B4-BE49-F238E27FC236}">
                <a16:creationId xmlns:a16="http://schemas.microsoft.com/office/drawing/2014/main" id="{5FF3009A-1087-DB41-9225-A9A9AAC5F10D}"/>
              </a:ext>
            </a:extLst>
          </p:cNvPr>
          <p:cNvSpPr/>
          <p:nvPr/>
        </p:nvSpPr>
        <p:spPr>
          <a:xfrm>
            <a:off x="431245" y="2421373"/>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Rectangle 18">
            <a:extLst>
              <a:ext uri="{FF2B5EF4-FFF2-40B4-BE49-F238E27FC236}">
                <a16:creationId xmlns:a16="http://schemas.microsoft.com/office/drawing/2014/main" id="{079AD4A8-B459-114B-AF3C-7DD491DC42E5}"/>
              </a:ext>
            </a:extLst>
          </p:cNvPr>
          <p:cNvSpPr/>
          <p:nvPr/>
        </p:nvSpPr>
        <p:spPr>
          <a:xfrm>
            <a:off x="475829" y="2401321"/>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2</a:t>
            </a:r>
          </a:p>
        </p:txBody>
      </p:sp>
      <p:sp>
        <p:nvSpPr>
          <p:cNvPr id="28" name="Rectangle 27">
            <a:extLst>
              <a:ext uri="{FF2B5EF4-FFF2-40B4-BE49-F238E27FC236}">
                <a16:creationId xmlns:a16="http://schemas.microsoft.com/office/drawing/2014/main" id="{907DCA88-A82A-624C-BB6F-9399CF2D3EE7}"/>
              </a:ext>
            </a:extLst>
          </p:cNvPr>
          <p:cNvSpPr/>
          <p:nvPr/>
        </p:nvSpPr>
        <p:spPr>
          <a:xfrm>
            <a:off x="986739" y="3301437"/>
            <a:ext cx="5109261" cy="663580"/>
          </a:xfrm>
          <a:prstGeom prst="rect">
            <a:avLst/>
          </a:prstGeom>
        </p:spPr>
        <p:txBody>
          <a:bodyPr wrap="square">
            <a:spAutoFit/>
          </a:bodyPr>
          <a:lstStyle/>
          <a:p>
            <a:pPr>
              <a:lnSpc>
                <a:spcPct val="120000"/>
              </a:lnSpc>
            </a:pPr>
            <a:r>
              <a:rPr lang="es-ES" sz="1600" b="1" dirty="0">
                <a:solidFill>
                  <a:srgbClr val="262626"/>
                </a:solidFill>
              </a:rPr>
              <a:t>¿Cuál de los 5 modelos de negocio de economía circular utiliza la empresa?</a:t>
            </a:r>
            <a:endParaRPr lang="en-US" sz="1600" b="1" dirty="0">
              <a:solidFill>
                <a:srgbClr val="262626"/>
              </a:solidFill>
            </a:endParaRPr>
          </a:p>
        </p:txBody>
      </p:sp>
      <p:sp>
        <p:nvSpPr>
          <p:cNvPr id="29" name="Oval 28">
            <a:extLst>
              <a:ext uri="{FF2B5EF4-FFF2-40B4-BE49-F238E27FC236}">
                <a16:creationId xmlns:a16="http://schemas.microsoft.com/office/drawing/2014/main" id="{54337D57-91EE-9C4F-886F-EBFD35C64891}"/>
              </a:ext>
            </a:extLst>
          </p:cNvPr>
          <p:cNvSpPr/>
          <p:nvPr/>
        </p:nvSpPr>
        <p:spPr>
          <a:xfrm>
            <a:off x="484882" y="330659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Oval 29">
            <a:extLst>
              <a:ext uri="{FF2B5EF4-FFF2-40B4-BE49-F238E27FC236}">
                <a16:creationId xmlns:a16="http://schemas.microsoft.com/office/drawing/2014/main" id="{5917FF38-BDDB-B444-98DB-92C4B3C76960}"/>
              </a:ext>
            </a:extLst>
          </p:cNvPr>
          <p:cNvSpPr/>
          <p:nvPr/>
        </p:nvSpPr>
        <p:spPr>
          <a:xfrm>
            <a:off x="431245" y="3306599"/>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Rectangle 30">
            <a:extLst>
              <a:ext uri="{FF2B5EF4-FFF2-40B4-BE49-F238E27FC236}">
                <a16:creationId xmlns:a16="http://schemas.microsoft.com/office/drawing/2014/main" id="{95B30DE1-2CF2-9541-BD67-58650B543D2A}"/>
              </a:ext>
            </a:extLst>
          </p:cNvPr>
          <p:cNvSpPr/>
          <p:nvPr/>
        </p:nvSpPr>
        <p:spPr>
          <a:xfrm>
            <a:off x="475829" y="3286547"/>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3</a:t>
            </a:r>
          </a:p>
        </p:txBody>
      </p:sp>
      <p:sp>
        <p:nvSpPr>
          <p:cNvPr id="32" name="Rectangle 31">
            <a:extLst>
              <a:ext uri="{FF2B5EF4-FFF2-40B4-BE49-F238E27FC236}">
                <a16:creationId xmlns:a16="http://schemas.microsoft.com/office/drawing/2014/main" id="{D41B95F4-D4F2-9740-94B7-7927B342196D}"/>
              </a:ext>
            </a:extLst>
          </p:cNvPr>
          <p:cNvSpPr/>
          <p:nvPr/>
        </p:nvSpPr>
        <p:spPr>
          <a:xfrm>
            <a:off x="986739" y="4423289"/>
            <a:ext cx="5109261" cy="663580"/>
          </a:xfrm>
          <a:prstGeom prst="rect">
            <a:avLst/>
          </a:prstGeom>
        </p:spPr>
        <p:txBody>
          <a:bodyPr wrap="square">
            <a:spAutoFit/>
          </a:bodyPr>
          <a:lstStyle/>
          <a:p>
            <a:pPr>
              <a:lnSpc>
                <a:spcPct val="120000"/>
              </a:lnSpc>
            </a:pPr>
            <a:r>
              <a:rPr lang="en-US" sz="1600" b="1" dirty="0">
                <a:solidFill>
                  <a:srgbClr val="262626"/>
                </a:solidFill>
              </a:rPr>
              <a:t>¿</a:t>
            </a:r>
            <a:r>
              <a:rPr lang="en-US" sz="1600" b="1" dirty="0" err="1">
                <a:solidFill>
                  <a:srgbClr val="262626"/>
                </a:solidFill>
              </a:rPr>
              <a:t>Qué</a:t>
            </a:r>
            <a:r>
              <a:rPr lang="en-US" sz="1600" b="1" dirty="0">
                <a:solidFill>
                  <a:srgbClr val="262626"/>
                </a:solidFill>
              </a:rPr>
              <a:t> </a:t>
            </a:r>
            <a:r>
              <a:rPr lang="en-US" sz="1600" b="1" dirty="0" err="1">
                <a:solidFill>
                  <a:srgbClr val="262626"/>
                </a:solidFill>
              </a:rPr>
              <a:t>problema</a:t>
            </a:r>
            <a:r>
              <a:rPr lang="en-US" sz="1600" b="1" dirty="0">
                <a:solidFill>
                  <a:srgbClr val="262626"/>
                </a:solidFill>
              </a:rPr>
              <a:t> lineal </a:t>
            </a:r>
            <a:r>
              <a:rPr lang="en-US" sz="1600" b="1" dirty="0" err="1">
                <a:solidFill>
                  <a:srgbClr val="262626"/>
                </a:solidFill>
              </a:rPr>
              <a:t>está</a:t>
            </a:r>
            <a:r>
              <a:rPr lang="en-US" sz="1600" b="1" dirty="0">
                <a:solidFill>
                  <a:srgbClr val="262626"/>
                </a:solidFill>
              </a:rPr>
              <a:t> </a:t>
            </a:r>
            <a:r>
              <a:rPr lang="en-US" sz="1600" b="1" dirty="0" err="1">
                <a:solidFill>
                  <a:srgbClr val="262626"/>
                </a:solidFill>
              </a:rPr>
              <a:t>tratando</a:t>
            </a:r>
            <a:r>
              <a:rPr lang="en-US" sz="1600" b="1" dirty="0">
                <a:solidFill>
                  <a:srgbClr val="262626"/>
                </a:solidFill>
              </a:rPr>
              <a:t> de resolver la </a:t>
            </a:r>
            <a:r>
              <a:rPr lang="en-US" sz="1600" b="1" dirty="0" err="1">
                <a:solidFill>
                  <a:srgbClr val="262626"/>
                </a:solidFill>
              </a:rPr>
              <a:t>empresa</a:t>
            </a:r>
            <a:r>
              <a:rPr lang="en-US" sz="1600" b="1" dirty="0">
                <a:solidFill>
                  <a:srgbClr val="262626"/>
                </a:solidFill>
              </a:rPr>
              <a:t> a </a:t>
            </a:r>
            <a:r>
              <a:rPr lang="en-US" sz="1600" b="1" dirty="0" err="1">
                <a:solidFill>
                  <a:srgbClr val="262626"/>
                </a:solidFill>
              </a:rPr>
              <a:t>través</a:t>
            </a:r>
            <a:r>
              <a:rPr lang="en-US" sz="1600" b="1" dirty="0">
                <a:solidFill>
                  <a:srgbClr val="262626"/>
                </a:solidFill>
              </a:rPr>
              <a:t> de la </a:t>
            </a:r>
            <a:r>
              <a:rPr lang="en-US" sz="1600" b="1" dirty="0" err="1">
                <a:solidFill>
                  <a:srgbClr val="262626"/>
                </a:solidFill>
              </a:rPr>
              <a:t>circularidad</a:t>
            </a:r>
            <a:r>
              <a:rPr lang="en-US" sz="1600" b="1" dirty="0">
                <a:solidFill>
                  <a:srgbClr val="262626"/>
                </a:solidFill>
              </a:rPr>
              <a:t>?</a:t>
            </a:r>
          </a:p>
        </p:txBody>
      </p:sp>
      <p:sp>
        <p:nvSpPr>
          <p:cNvPr id="33" name="Oval 32">
            <a:extLst>
              <a:ext uri="{FF2B5EF4-FFF2-40B4-BE49-F238E27FC236}">
                <a16:creationId xmlns:a16="http://schemas.microsoft.com/office/drawing/2014/main" id="{BD52352A-374C-3741-9371-850B860E7F2C}"/>
              </a:ext>
            </a:extLst>
          </p:cNvPr>
          <p:cNvSpPr/>
          <p:nvPr/>
        </p:nvSpPr>
        <p:spPr>
          <a:xfrm>
            <a:off x="484882" y="442845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4" name="Oval 33">
            <a:extLst>
              <a:ext uri="{FF2B5EF4-FFF2-40B4-BE49-F238E27FC236}">
                <a16:creationId xmlns:a16="http://schemas.microsoft.com/office/drawing/2014/main" id="{BC518D9E-A668-1F41-91C2-84A303D4EC7F}"/>
              </a:ext>
            </a:extLst>
          </p:cNvPr>
          <p:cNvSpPr/>
          <p:nvPr/>
        </p:nvSpPr>
        <p:spPr>
          <a:xfrm>
            <a:off x="431245" y="442845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5" name="Rectangle 34">
            <a:extLst>
              <a:ext uri="{FF2B5EF4-FFF2-40B4-BE49-F238E27FC236}">
                <a16:creationId xmlns:a16="http://schemas.microsoft.com/office/drawing/2014/main" id="{95F9E579-5056-F444-9AAA-053AD0EBF792}"/>
              </a:ext>
            </a:extLst>
          </p:cNvPr>
          <p:cNvSpPr/>
          <p:nvPr/>
        </p:nvSpPr>
        <p:spPr>
          <a:xfrm>
            <a:off x="475829" y="4408399"/>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4</a:t>
            </a:r>
          </a:p>
        </p:txBody>
      </p:sp>
      <p:sp>
        <p:nvSpPr>
          <p:cNvPr id="36" name="Rectangle 35">
            <a:extLst>
              <a:ext uri="{FF2B5EF4-FFF2-40B4-BE49-F238E27FC236}">
                <a16:creationId xmlns:a16="http://schemas.microsoft.com/office/drawing/2014/main" id="{30A5E9EC-E0FB-1D4C-9FD2-BC35CBDF8B7E}"/>
              </a:ext>
            </a:extLst>
          </p:cNvPr>
          <p:cNvSpPr/>
          <p:nvPr/>
        </p:nvSpPr>
        <p:spPr>
          <a:xfrm>
            <a:off x="986739" y="5578637"/>
            <a:ext cx="5109261" cy="958980"/>
          </a:xfrm>
          <a:prstGeom prst="rect">
            <a:avLst/>
          </a:prstGeom>
        </p:spPr>
        <p:txBody>
          <a:bodyPr wrap="square">
            <a:spAutoFit/>
          </a:bodyPr>
          <a:lstStyle/>
          <a:p>
            <a:pPr>
              <a:lnSpc>
                <a:spcPct val="120000"/>
              </a:lnSpc>
            </a:pPr>
            <a:r>
              <a:rPr lang="es-ES" sz="1600" b="1" dirty="0">
                <a:solidFill>
                  <a:srgbClr val="262626"/>
                </a:solidFill>
              </a:rPr>
              <a:t>¿Cómo mantienen los materiales en un sistema de circuito cerrado? (Ej., reciclar botellas de plástico para hacer nuevos productos).</a:t>
            </a:r>
            <a:endParaRPr lang="en-US" sz="1600" b="1" dirty="0">
              <a:solidFill>
                <a:srgbClr val="262626"/>
              </a:solidFill>
            </a:endParaRPr>
          </a:p>
        </p:txBody>
      </p:sp>
      <p:sp>
        <p:nvSpPr>
          <p:cNvPr id="37" name="Oval 36">
            <a:extLst>
              <a:ext uri="{FF2B5EF4-FFF2-40B4-BE49-F238E27FC236}">
                <a16:creationId xmlns:a16="http://schemas.microsoft.com/office/drawing/2014/main" id="{A06C8083-C4A4-4A47-9A6B-919512694165}"/>
              </a:ext>
            </a:extLst>
          </p:cNvPr>
          <p:cNvSpPr/>
          <p:nvPr/>
        </p:nvSpPr>
        <p:spPr>
          <a:xfrm>
            <a:off x="484882" y="558379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Oval 37">
            <a:extLst>
              <a:ext uri="{FF2B5EF4-FFF2-40B4-BE49-F238E27FC236}">
                <a16:creationId xmlns:a16="http://schemas.microsoft.com/office/drawing/2014/main" id="{3E898E22-B27D-7A45-AA5A-D8EFAA9E9353}"/>
              </a:ext>
            </a:extLst>
          </p:cNvPr>
          <p:cNvSpPr/>
          <p:nvPr/>
        </p:nvSpPr>
        <p:spPr>
          <a:xfrm>
            <a:off x="431245" y="5583799"/>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9" name="Rectangle 38">
            <a:extLst>
              <a:ext uri="{FF2B5EF4-FFF2-40B4-BE49-F238E27FC236}">
                <a16:creationId xmlns:a16="http://schemas.microsoft.com/office/drawing/2014/main" id="{C4EF3036-85B2-7F4F-B427-807B06F6C42A}"/>
              </a:ext>
            </a:extLst>
          </p:cNvPr>
          <p:cNvSpPr/>
          <p:nvPr/>
        </p:nvSpPr>
        <p:spPr>
          <a:xfrm>
            <a:off x="475829" y="5563747"/>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5</a:t>
            </a:r>
          </a:p>
        </p:txBody>
      </p:sp>
      <p:sp>
        <p:nvSpPr>
          <p:cNvPr id="55" name="Rectangle 54">
            <a:extLst>
              <a:ext uri="{FF2B5EF4-FFF2-40B4-BE49-F238E27FC236}">
                <a16:creationId xmlns:a16="http://schemas.microsoft.com/office/drawing/2014/main" id="{9D5097E6-BEB9-CF4E-8A5F-8D140FC07BF9}"/>
              </a:ext>
            </a:extLst>
          </p:cNvPr>
          <p:cNvSpPr/>
          <p:nvPr/>
        </p:nvSpPr>
        <p:spPr>
          <a:xfrm>
            <a:off x="6963654" y="1608682"/>
            <a:ext cx="4413816" cy="368114"/>
          </a:xfrm>
          <a:prstGeom prst="rect">
            <a:avLst/>
          </a:prstGeom>
        </p:spPr>
        <p:txBody>
          <a:bodyPr wrap="square">
            <a:spAutoFit/>
          </a:bodyPr>
          <a:lstStyle/>
          <a:p>
            <a:pPr algn="thaiDist">
              <a:lnSpc>
                <a:spcPct val="120000"/>
              </a:lnSpc>
            </a:pPr>
            <a:r>
              <a:rPr lang="es-ES" sz="1600" b="1" dirty="0">
                <a:solidFill>
                  <a:srgbClr val="262626"/>
                </a:solidFill>
              </a:rPr>
              <a:t>¿Cómo reducen o eliminan los residuos?</a:t>
            </a:r>
            <a:endParaRPr lang="en-US" sz="1600" b="1" dirty="0">
              <a:solidFill>
                <a:srgbClr val="262626"/>
              </a:solidFill>
            </a:endParaRPr>
          </a:p>
        </p:txBody>
      </p:sp>
      <p:sp>
        <p:nvSpPr>
          <p:cNvPr id="56" name="Oval 55">
            <a:extLst>
              <a:ext uri="{FF2B5EF4-FFF2-40B4-BE49-F238E27FC236}">
                <a16:creationId xmlns:a16="http://schemas.microsoft.com/office/drawing/2014/main" id="{F5FDEA2C-6E5F-6441-9A6E-AAB7841D6911}"/>
              </a:ext>
            </a:extLst>
          </p:cNvPr>
          <p:cNvSpPr/>
          <p:nvPr/>
        </p:nvSpPr>
        <p:spPr>
          <a:xfrm>
            <a:off x="6461796" y="157726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7" name="Oval 56">
            <a:extLst>
              <a:ext uri="{FF2B5EF4-FFF2-40B4-BE49-F238E27FC236}">
                <a16:creationId xmlns:a16="http://schemas.microsoft.com/office/drawing/2014/main" id="{8E0378CC-DA39-8B4D-9ADE-5A88D5720BA1}"/>
              </a:ext>
            </a:extLst>
          </p:cNvPr>
          <p:cNvSpPr/>
          <p:nvPr/>
        </p:nvSpPr>
        <p:spPr>
          <a:xfrm>
            <a:off x="6408159" y="157726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8" name="Rectangle 57">
            <a:extLst>
              <a:ext uri="{FF2B5EF4-FFF2-40B4-BE49-F238E27FC236}">
                <a16:creationId xmlns:a16="http://schemas.microsoft.com/office/drawing/2014/main" id="{351ACB1F-327C-D64B-8A16-85FDE61059F8}"/>
              </a:ext>
            </a:extLst>
          </p:cNvPr>
          <p:cNvSpPr/>
          <p:nvPr/>
        </p:nvSpPr>
        <p:spPr>
          <a:xfrm>
            <a:off x="6452743" y="1557216"/>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6</a:t>
            </a:r>
          </a:p>
        </p:txBody>
      </p:sp>
      <p:sp>
        <p:nvSpPr>
          <p:cNvPr id="59" name="Rectangle 58">
            <a:extLst>
              <a:ext uri="{FF2B5EF4-FFF2-40B4-BE49-F238E27FC236}">
                <a16:creationId xmlns:a16="http://schemas.microsoft.com/office/drawing/2014/main" id="{71EC5DE4-47D4-2149-86A2-8B629FC1F9C4}"/>
              </a:ext>
            </a:extLst>
          </p:cNvPr>
          <p:cNvSpPr/>
          <p:nvPr/>
        </p:nvSpPr>
        <p:spPr>
          <a:xfrm>
            <a:off x="6963653" y="2405073"/>
            <a:ext cx="5109261" cy="663580"/>
          </a:xfrm>
          <a:prstGeom prst="rect">
            <a:avLst/>
          </a:prstGeom>
        </p:spPr>
        <p:txBody>
          <a:bodyPr wrap="square">
            <a:spAutoFit/>
          </a:bodyPr>
          <a:lstStyle/>
          <a:p>
            <a:pPr>
              <a:lnSpc>
                <a:spcPct val="120000"/>
              </a:lnSpc>
            </a:pPr>
            <a:r>
              <a:rPr lang="es-ES" sz="1600" b="1" dirty="0">
                <a:solidFill>
                  <a:srgbClr val="262626"/>
                </a:solidFill>
              </a:rPr>
              <a:t>¿Su modelo de negocio ayuda a regenerar los sistemas naturales?</a:t>
            </a:r>
            <a:endParaRPr lang="en-US" sz="1600" b="1" dirty="0">
              <a:solidFill>
                <a:srgbClr val="262626"/>
              </a:solidFill>
            </a:endParaRPr>
          </a:p>
        </p:txBody>
      </p:sp>
      <p:sp>
        <p:nvSpPr>
          <p:cNvPr id="60" name="Oval 59">
            <a:extLst>
              <a:ext uri="{FF2B5EF4-FFF2-40B4-BE49-F238E27FC236}">
                <a16:creationId xmlns:a16="http://schemas.microsoft.com/office/drawing/2014/main" id="{084D973C-A4C1-3743-B22C-8CE8259E6096}"/>
              </a:ext>
            </a:extLst>
          </p:cNvPr>
          <p:cNvSpPr/>
          <p:nvPr/>
        </p:nvSpPr>
        <p:spPr>
          <a:xfrm>
            <a:off x="6461796" y="2410235"/>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1" name="Oval 60">
            <a:extLst>
              <a:ext uri="{FF2B5EF4-FFF2-40B4-BE49-F238E27FC236}">
                <a16:creationId xmlns:a16="http://schemas.microsoft.com/office/drawing/2014/main" id="{C992E6FC-D5FE-8E49-BC25-3AAE3E323831}"/>
              </a:ext>
            </a:extLst>
          </p:cNvPr>
          <p:cNvSpPr/>
          <p:nvPr/>
        </p:nvSpPr>
        <p:spPr>
          <a:xfrm>
            <a:off x="6408159" y="2410235"/>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2" name="Rectangle 61">
            <a:extLst>
              <a:ext uri="{FF2B5EF4-FFF2-40B4-BE49-F238E27FC236}">
                <a16:creationId xmlns:a16="http://schemas.microsoft.com/office/drawing/2014/main" id="{A2F59BC9-F4CF-AC49-A73F-22272C5E47D5}"/>
              </a:ext>
            </a:extLst>
          </p:cNvPr>
          <p:cNvSpPr/>
          <p:nvPr/>
        </p:nvSpPr>
        <p:spPr>
          <a:xfrm>
            <a:off x="6452743" y="2390183"/>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7</a:t>
            </a:r>
          </a:p>
        </p:txBody>
      </p:sp>
      <p:sp>
        <p:nvSpPr>
          <p:cNvPr id="64" name="Oval 63">
            <a:extLst>
              <a:ext uri="{FF2B5EF4-FFF2-40B4-BE49-F238E27FC236}">
                <a16:creationId xmlns:a16="http://schemas.microsoft.com/office/drawing/2014/main" id="{0438DCB8-34C4-A54E-BC38-281E31868667}"/>
              </a:ext>
            </a:extLst>
          </p:cNvPr>
          <p:cNvSpPr/>
          <p:nvPr/>
        </p:nvSpPr>
        <p:spPr>
          <a:xfrm>
            <a:off x="6461796" y="345650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5" name="Oval 64">
            <a:extLst>
              <a:ext uri="{FF2B5EF4-FFF2-40B4-BE49-F238E27FC236}">
                <a16:creationId xmlns:a16="http://schemas.microsoft.com/office/drawing/2014/main" id="{0D4AA5B4-9DC6-7748-AA3A-2876291332EA}"/>
              </a:ext>
            </a:extLst>
          </p:cNvPr>
          <p:cNvSpPr/>
          <p:nvPr/>
        </p:nvSpPr>
        <p:spPr>
          <a:xfrm>
            <a:off x="6408159" y="345650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6" name="Rectangle 65">
            <a:extLst>
              <a:ext uri="{FF2B5EF4-FFF2-40B4-BE49-F238E27FC236}">
                <a16:creationId xmlns:a16="http://schemas.microsoft.com/office/drawing/2014/main" id="{DFCD7BDB-C7AD-6E4A-B4E9-4481375747A4}"/>
              </a:ext>
            </a:extLst>
          </p:cNvPr>
          <p:cNvSpPr/>
          <p:nvPr/>
        </p:nvSpPr>
        <p:spPr>
          <a:xfrm>
            <a:off x="6452743" y="3436456"/>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8</a:t>
            </a:r>
          </a:p>
        </p:txBody>
      </p:sp>
      <p:sp>
        <p:nvSpPr>
          <p:cNvPr id="67" name="Rectangle 66">
            <a:extLst>
              <a:ext uri="{FF2B5EF4-FFF2-40B4-BE49-F238E27FC236}">
                <a16:creationId xmlns:a16="http://schemas.microsoft.com/office/drawing/2014/main" id="{4206F70B-B257-8D4A-B822-F8FEA5E06D5C}"/>
              </a:ext>
            </a:extLst>
          </p:cNvPr>
          <p:cNvSpPr/>
          <p:nvPr/>
        </p:nvSpPr>
        <p:spPr>
          <a:xfrm>
            <a:off x="6963653" y="4591486"/>
            <a:ext cx="5109261" cy="663580"/>
          </a:xfrm>
          <a:prstGeom prst="rect">
            <a:avLst/>
          </a:prstGeom>
        </p:spPr>
        <p:txBody>
          <a:bodyPr wrap="square">
            <a:spAutoFit/>
          </a:bodyPr>
          <a:lstStyle/>
          <a:p>
            <a:pPr>
              <a:lnSpc>
                <a:spcPct val="120000"/>
              </a:lnSpc>
            </a:pPr>
            <a:r>
              <a:rPr lang="es-ES" sz="1600" b="1" dirty="0">
                <a:solidFill>
                  <a:srgbClr val="262626"/>
                </a:solidFill>
              </a:rPr>
              <a:t>Como diseñador, ¿cómo podría ayudar a que su negocio sea aún más circular?</a:t>
            </a:r>
            <a:endParaRPr lang="en-US" sz="1600" b="1" dirty="0">
              <a:solidFill>
                <a:srgbClr val="262626"/>
              </a:solidFill>
            </a:endParaRPr>
          </a:p>
        </p:txBody>
      </p:sp>
      <p:sp>
        <p:nvSpPr>
          <p:cNvPr id="68" name="Oval 67">
            <a:extLst>
              <a:ext uri="{FF2B5EF4-FFF2-40B4-BE49-F238E27FC236}">
                <a16:creationId xmlns:a16="http://schemas.microsoft.com/office/drawing/2014/main" id="{A7124F70-B93C-2A45-B4EB-00294FC6FF71}"/>
              </a:ext>
            </a:extLst>
          </p:cNvPr>
          <p:cNvSpPr/>
          <p:nvPr/>
        </p:nvSpPr>
        <p:spPr>
          <a:xfrm>
            <a:off x="6461796" y="4578360"/>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9" name="Oval 68">
            <a:extLst>
              <a:ext uri="{FF2B5EF4-FFF2-40B4-BE49-F238E27FC236}">
                <a16:creationId xmlns:a16="http://schemas.microsoft.com/office/drawing/2014/main" id="{53993F58-5718-9A4C-A950-7B7FD45B6BBD}"/>
              </a:ext>
            </a:extLst>
          </p:cNvPr>
          <p:cNvSpPr/>
          <p:nvPr/>
        </p:nvSpPr>
        <p:spPr>
          <a:xfrm>
            <a:off x="6408159" y="4578360"/>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70" name="Rectangle 69">
            <a:extLst>
              <a:ext uri="{FF2B5EF4-FFF2-40B4-BE49-F238E27FC236}">
                <a16:creationId xmlns:a16="http://schemas.microsoft.com/office/drawing/2014/main" id="{55741174-D056-B44A-8C95-18C3BD9DD187}"/>
              </a:ext>
            </a:extLst>
          </p:cNvPr>
          <p:cNvSpPr/>
          <p:nvPr/>
        </p:nvSpPr>
        <p:spPr>
          <a:xfrm>
            <a:off x="6452743" y="4558308"/>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9</a:t>
            </a:r>
          </a:p>
        </p:txBody>
      </p:sp>
      <p:sp>
        <p:nvSpPr>
          <p:cNvPr id="2" name="Slide Number Placeholder 1">
            <a:extLst>
              <a:ext uri="{FF2B5EF4-FFF2-40B4-BE49-F238E27FC236}">
                <a16:creationId xmlns:a16="http://schemas.microsoft.com/office/drawing/2014/main" id="{B98505DE-ECE7-B83F-E802-EE5C93874A88}"/>
              </a:ext>
            </a:extLst>
          </p:cNvPr>
          <p:cNvSpPr>
            <a:spLocks noGrp="1"/>
          </p:cNvSpPr>
          <p:nvPr>
            <p:ph type="sldNum" sz="quarter" idx="12"/>
          </p:nvPr>
        </p:nvSpPr>
        <p:spPr/>
        <p:txBody>
          <a:bodyPr/>
          <a:lstStyle/>
          <a:p>
            <a:fld id="{A49FEDE7-8061-9B4D-88A1-7EA83A94C31B}" type="slidenum">
              <a:rPr lang="en-TH" smtClean="0"/>
              <a:t>16</a:t>
            </a:fld>
            <a:endParaRPr lang="en-TH"/>
          </a:p>
        </p:txBody>
      </p:sp>
      <p:sp>
        <p:nvSpPr>
          <p:cNvPr id="45" name="TextBox 44">
            <a:extLst>
              <a:ext uri="{FF2B5EF4-FFF2-40B4-BE49-F238E27FC236}">
                <a16:creationId xmlns:a16="http://schemas.microsoft.com/office/drawing/2014/main" id="{C17E4491-E037-94BC-8FA1-0D7E550EF1A1}"/>
              </a:ext>
            </a:extLst>
          </p:cNvPr>
          <p:cNvSpPr txBox="1"/>
          <p:nvPr/>
        </p:nvSpPr>
        <p:spPr>
          <a:xfrm>
            <a:off x="6991318" y="3347320"/>
            <a:ext cx="6229350" cy="615553"/>
          </a:xfrm>
          <a:prstGeom prst="rect">
            <a:avLst/>
          </a:prstGeom>
          <a:noFill/>
        </p:spPr>
        <p:txBody>
          <a:bodyPr wrap="square">
            <a:spAutoFit/>
          </a:bodyPr>
          <a:lstStyle/>
          <a:p>
            <a:r>
              <a:rPr lang="es-ES" sz="1600" b="1" dirty="0"/>
              <a:t>¿Qué valor añadido ofrecen a los clientes y al</a:t>
            </a:r>
          </a:p>
          <a:p>
            <a:r>
              <a:rPr lang="es-ES" sz="1600" b="1" dirty="0"/>
              <a:t>entorno con su modelo circular</a:t>
            </a:r>
            <a:r>
              <a:rPr lang="es-ES" dirty="0"/>
              <a:t>?</a:t>
            </a:r>
            <a:endParaRPr lang="es-MX" dirty="0"/>
          </a:p>
        </p:txBody>
      </p:sp>
    </p:spTree>
    <p:extLst>
      <p:ext uri="{BB962C8B-B14F-4D97-AF65-F5344CB8AC3E}">
        <p14:creationId xmlns:p14="http://schemas.microsoft.com/office/powerpoint/2010/main" val="649459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343633A-0D8A-C743-8CA5-BBF267E0A4B7}"/>
              </a:ext>
            </a:extLst>
          </p:cNvPr>
          <p:cNvPicPr>
            <a:picLocks noChangeAspect="1"/>
          </p:cNvPicPr>
          <p:nvPr/>
        </p:nvPicPr>
        <p:blipFill>
          <a:blip r:embed="rId3"/>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9EA4664D-9D18-0AAF-41DE-1FD8D62A6E27}"/>
              </a:ext>
            </a:extLst>
          </p:cNvPr>
          <p:cNvSpPr>
            <a:spLocks noGrp="1"/>
          </p:cNvSpPr>
          <p:nvPr>
            <p:ph type="sldNum" sz="quarter" idx="12"/>
          </p:nvPr>
        </p:nvSpPr>
        <p:spPr/>
        <p:txBody>
          <a:bodyPr/>
          <a:lstStyle/>
          <a:p>
            <a:fld id="{A49FEDE7-8061-9B4D-88A1-7EA83A94C31B}" type="slidenum">
              <a:rPr lang="en-TH" smtClean="0"/>
              <a:t>17</a:t>
            </a:fld>
            <a:endParaRPr lang="en-TH"/>
          </a:p>
        </p:txBody>
      </p:sp>
      <p:pic>
        <p:nvPicPr>
          <p:cNvPr id="6" name="Picture 5">
            <a:extLst>
              <a:ext uri="{FF2B5EF4-FFF2-40B4-BE49-F238E27FC236}">
                <a16:creationId xmlns:a16="http://schemas.microsoft.com/office/drawing/2014/main" id="{A8DDF5C2-2ECD-58DC-0698-998AB0721228}"/>
              </a:ext>
            </a:extLst>
          </p:cNvPr>
          <p:cNvPicPr>
            <a:picLocks noChangeAspect="1"/>
          </p:cNvPicPr>
          <p:nvPr/>
        </p:nvPicPr>
        <p:blipFill>
          <a:blip r:embed="rId4"/>
          <a:stretch>
            <a:fillRect/>
          </a:stretch>
        </p:blipFill>
        <p:spPr>
          <a:xfrm>
            <a:off x="1489718" y="136525"/>
            <a:ext cx="9704934" cy="6858000"/>
          </a:xfrm>
          <a:prstGeom prst="rect">
            <a:avLst/>
          </a:prstGeom>
        </p:spPr>
      </p:pic>
      <p:grpSp>
        <p:nvGrpSpPr>
          <p:cNvPr id="18" name="Group 17">
            <a:extLst>
              <a:ext uri="{FF2B5EF4-FFF2-40B4-BE49-F238E27FC236}">
                <a16:creationId xmlns:a16="http://schemas.microsoft.com/office/drawing/2014/main" id="{D9B7169B-171B-139E-26A5-54D00B34463A}"/>
              </a:ext>
            </a:extLst>
          </p:cNvPr>
          <p:cNvGrpSpPr/>
          <p:nvPr/>
        </p:nvGrpSpPr>
        <p:grpSpPr>
          <a:xfrm>
            <a:off x="2262348" y="490013"/>
            <a:ext cx="7960175" cy="6311116"/>
            <a:chOff x="2262348" y="490013"/>
            <a:chExt cx="7960175" cy="6311116"/>
          </a:xfrm>
        </p:grpSpPr>
        <p:sp>
          <p:nvSpPr>
            <p:cNvPr id="4" name="TextBox 3">
              <a:extLst>
                <a:ext uri="{FF2B5EF4-FFF2-40B4-BE49-F238E27FC236}">
                  <a16:creationId xmlns:a16="http://schemas.microsoft.com/office/drawing/2014/main" id="{5084D025-D3A8-4541-A977-E2AA6A7C75C8}"/>
                </a:ext>
              </a:extLst>
            </p:cNvPr>
            <p:cNvSpPr txBox="1"/>
            <p:nvPr/>
          </p:nvSpPr>
          <p:spPr>
            <a:xfrm>
              <a:off x="3378631" y="6431797"/>
              <a:ext cx="184731" cy="369332"/>
            </a:xfrm>
            <a:prstGeom prst="rect">
              <a:avLst/>
            </a:prstGeom>
            <a:noFill/>
          </p:spPr>
          <p:txBody>
            <a:bodyPr wrap="none" rtlCol="0">
              <a:spAutoFit/>
            </a:bodyPr>
            <a:lstStyle/>
            <a:p>
              <a:endParaRPr lang="en-TH"/>
            </a:p>
          </p:txBody>
        </p:sp>
        <p:pic>
          <p:nvPicPr>
            <p:cNvPr id="5" name="Picture 4">
              <a:extLst>
                <a:ext uri="{FF2B5EF4-FFF2-40B4-BE49-F238E27FC236}">
                  <a16:creationId xmlns:a16="http://schemas.microsoft.com/office/drawing/2014/main" id="{9D0FA3CF-C8C5-18DF-CBEF-9AB6BE20501C}"/>
                </a:ext>
              </a:extLst>
            </p:cNvPr>
            <p:cNvPicPr>
              <a:picLocks noChangeAspect="1"/>
            </p:cNvPicPr>
            <p:nvPr/>
          </p:nvPicPr>
          <p:blipFill>
            <a:blip r:embed="rId5"/>
            <a:stretch>
              <a:fillRect/>
            </a:stretch>
          </p:blipFill>
          <p:spPr>
            <a:xfrm>
              <a:off x="3614603" y="3704965"/>
              <a:ext cx="2335861" cy="3016509"/>
            </a:xfrm>
            <a:prstGeom prst="rect">
              <a:avLst/>
            </a:prstGeom>
          </p:spPr>
        </p:pic>
        <p:pic>
          <p:nvPicPr>
            <p:cNvPr id="8" name="Picture 7">
              <a:extLst>
                <a:ext uri="{FF2B5EF4-FFF2-40B4-BE49-F238E27FC236}">
                  <a16:creationId xmlns:a16="http://schemas.microsoft.com/office/drawing/2014/main" id="{16F11B74-F55B-202E-0AA7-27B4F38EAFF9}"/>
                </a:ext>
              </a:extLst>
            </p:cNvPr>
            <p:cNvPicPr>
              <a:picLocks noChangeAspect="1"/>
            </p:cNvPicPr>
            <p:nvPr/>
          </p:nvPicPr>
          <p:blipFill>
            <a:blip r:embed="rId6"/>
            <a:stretch>
              <a:fillRect/>
            </a:stretch>
          </p:blipFill>
          <p:spPr>
            <a:xfrm>
              <a:off x="6452477" y="3704965"/>
              <a:ext cx="2290974" cy="3000635"/>
            </a:xfrm>
            <a:prstGeom prst="rect">
              <a:avLst/>
            </a:prstGeom>
          </p:spPr>
        </p:pic>
        <p:pic>
          <p:nvPicPr>
            <p:cNvPr id="10" name="Picture 9">
              <a:extLst>
                <a:ext uri="{FF2B5EF4-FFF2-40B4-BE49-F238E27FC236}">
                  <a16:creationId xmlns:a16="http://schemas.microsoft.com/office/drawing/2014/main" id="{20EC95D3-85A0-020B-0B89-4C6BDD6D52E1}"/>
                </a:ext>
              </a:extLst>
            </p:cNvPr>
            <p:cNvPicPr>
              <a:picLocks noChangeAspect="1"/>
            </p:cNvPicPr>
            <p:nvPr/>
          </p:nvPicPr>
          <p:blipFill>
            <a:blip r:embed="rId7"/>
            <a:stretch>
              <a:fillRect/>
            </a:stretch>
          </p:blipFill>
          <p:spPr>
            <a:xfrm>
              <a:off x="2262348" y="535341"/>
              <a:ext cx="2270381" cy="2970736"/>
            </a:xfrm>
            <a:prstGeom prst="rect">
              <a:avLst/>
            </a:prstGeom>
          </p:spPr>
        </p:pic>
        <p:pic>
          <p:nvPicPr>
            <p:cNvPr id="14" name="Picture 13">
              <a:extLst>
                <a:ext uri="{FF2B5EF4-FFF2-40B4-BE49-F238E27FC236}">
                  <a16:creationId xmlns:a16="http://schemas.microsoft.com/office/drawing/2014/main" id="{906544F2-0289-103C-4459-2DD52ED7EB4D}"/>
                </a:ext>
              </a:extLst>
            </p:cNvPr>
            <p:cNvPicPr>
              <a:picLocks noChangeAspect="1"/>
            </p:cNvPicPr>
            <p:nvPr/>
          </p:nvPicPr>
          <p:blipFill>
            <a:blip r:embed="rId8"/>
            <a:stretch>
              <a:fillRect/>
            </a:stretch>
          </p:blipFill>
          <p:spPr>
            <a:xfrm>
              <a:off x="5088206" y="535341"/>
              <a:ext cx="2270381" cy="2953028"/>
            </a:xfrm>
            <a:prstGeom prst="rect">
              <a:avLst/>
            </a:prstGeom>
          </p:spPr>
        </p:pic>
        <p:pic>
          <p:nvPicPr>
            <p:cNvPr id="16" name="Picture 15">
              <a:extLst>
                <a:ext uri="{FF2B5EF4-FFF2-40B4-BE49-F238E27FC236}">
                  <a16:creationId xmlns:a16="http://schemas.microsoft.com/office/drawing/2014/main" id="{99FB9422-D1BF-A23C-971C-1C4197FAF3B3}"/>
                </a:ext>
              </a:extLst>
            </p:cNvPr>
            <p:cNvPicPr>
              <a:picLocks noChangeAspect="1"/>
            </p:cNvPicPr>
            <p:nvPr/>
          </p:nvPicPr>
          <p:blipFill>
            <a:blip r:embed="rId9"/>
            <a:stretch>
              <a:fillRect/>
            </a:stretch>
          </p:blipFill>
          <p:spPr>
            <a:xfrm>
              <a:off x="7903137" y="490013"/>
              <a:ext cx="2319386" cy="3050582"/>
            </a:xfrm>
            <a:prstGeom prst="rect">
              <a:avLst/>
            </a:prstGeom>
          </p:spPr>
        </p:pic>
      </p:grpSp>
    </p:spTree>
    <p:extLst>
      <p:ext uri="{BB962C8B-B14F-4D97-AF65-F5344CB8AC3E}">
        <p14:creationId xmlns:p14="http://schemas.microsoft.com/office/powerpoint/2010/main" val="4098745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0" descr="A picture containing text, people&#10;&#10;Description automatically generated"/>
          <p:cNvPicPr preferRelativeResize="0"/>
          <p:nvPr/>
        </p:nvPicPr>
        <p:blipFill rotWithShape="1">
          <a:blip r:embed="rId3">
            <a:alphaModFix/>
          </a:blip>
          <a:srcRect/>
          <a:stretch/>
        </p:blipFill>
        <p:spPr>
          <a:xfrm>
            <a:off x="53862" y="-37038"/>
            <a:ext cx="12192000" cy="6858000"/>
          </a:xfrm>
          <a:prstGeom prst="rect">
            <a:avLst/>
          </a:prstGeom>
          <a:noFill/>
          <a:ln>
            <a:noFill/>
          </a:ln>
        </p:spPr>
      </p:pic>
      <p:grpSp>
        <p:nvGrpSpPr>
          <p:cNvPr id="6" name="Group 5">
            <a:extLst>
              <a:ext uri="{FF2B5EF4-FFF2-40B4-BE49-F238E27FC236}">
                <a16:creationId xmlns:a16="http://schemas.microsoft.com/office/drawing/2014/main" id="{DE1CB8DC-B6B3-9569-E7DA-430F54DBAA34}"/>
              </a:ext>
            </a:extLst>
          </p:cNvPr>
          <p:cNvGrpSpPr/>
          <p:nvPr/>
        </p:nvGrpSpPr>
        <p:grpSpPr>
          <a:xfrm>
            <a:off x="1348217" y="392771"/>
            <a:ext cx="9495565" cy="915193"/>
            <a:chOff x="1348217" y="392771"/>
            <a:chExt cx="9495565" cy="915193"/>
          </a:xfrm>
        </p:grpSpPr>
        <p:sp>
          <p:nvSpPr>
            <p:cNvPr id="203" name="Google Shape;203;p10"/>
            <p:cNvSpPr/>
            <p:nvPr/>
          </p:nvSpPr>
          <p:spPr>
            <a:xfrm>
              <a:off x="1348217" y="572644"/>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392771"/>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519831"/>
            <a:ext cx="949556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a:solidFill>
                  <a:schemeClr val="lt1"/>
                </a:solidFill>
                <a:latin typeface="Calibri"/>
                <a:cs typeface="Calibri"/>
                <a:sym typeface="Calibri"/>
              </a:rPr>
              <a:t>Identifique</a:t>
            </a:r>
            <a:r>
              <a:rPr lang="en-US" sz="3600" b="1" dirty="0">
                <a:solidFill>
                  <a:schemeClr val="lt1"/>
                </a:solidFill>
                <a:latin typeface="Calibri"/>
                <a:cs typeface="Calibri"/>
                <a:sym typeface="Calibri"/>
              </a:rPr>
              <a:t> </a:t>
            </a:r>
            <a:r>
              <a:rPr lang="en-US" sz="3600" b="1" dirty="0" err="1">
                <a:solidFill>
                  <a:schemeClr val="lt1"/>
                </a:solidFill>
                <a:latin typeface="Calibri"/>
                <a:cs typeface="Calibri"/>
                <a:sym typeface="Calibri"/>
              </a:rPr>
              <a:t>Áreas</a:t>
            </a:r>
            <a:r>
              <a:rPr lang="en-US" sz="3600" b="1" dirty="0">
                <a:solidFill>
                  <a:schemeClr val="lt1"/>
                </a:solidFill>
                <a:latin typeface="Calibri"/>
                <a:cs typeface="Calibri"/>
                <a:sym typeface="Calibri"/>
              </a:rPr>
              <a:t> de </a:t>
            </a:r>
            <a:r>
              <a:rPr lang="en-US" sz="3600" b="1" dirty="0" err="1">
                <a:solidFill>
                  <a:schemeClr val="lt1"/>
                </a:solidFill>
                <a:latin typeface="Calibri"/>
                <a:cs typeface="Calibri"/>
                <a:sym typeface="Calibri"/>
              </a:rPr>
              <a:t>Circularidad</a:t>
            </a:r>
            <a:endParaRPr dirty="0"/>
          </a:p>
        </p:txBody>
      </p:sp>
      <p:pic>
        <p:nvPicPr>
          <p:cNvPr id="212" name="Google Shape;212;p10" descr="Diagram&#10;&#10;Description automatically generated with low confidence"/>
          <p:cNvPicPr preferRelativeResize="0"/>
          <p:nvPr/>
        </p:nvPicPr>
        <p:blipFill rotWithShape="1">
          <a:blip r:embed="rId4">
            <a:alphaModFix/>
          </a:blip>
          <a:srcRect r="-14" b="50"/>
          <a:stretch/>
        </p:blipFill>
        <p:spPr>
          <a:xfrm>
            <a:off x="1759954" y="1014260"/>
            <a:ext cx="8332284" cy="2756954"/>
          </a:xfrm>
          <a:prstGeom prst="rect">
            <a:avLst/>
          </a:prstGeom>
          <a:noFill/>
          <a:ln>
            <a:noFill/>
          </a:ln>
        </p:spPr>
      </p:pic>
      <p:sp>
        <p:nvSpPr>
          <p:cNvPr id="3" name="Slide Number Placeholder 2">
            <a:extLst>
              <a:ext uri="{FF2B5EF4-FFF2-40B4-BE49-F238E27FC236}">
                <a16:creationId xmlns:a16="http://schemas.microsoft.com/office/drawing/2014/main" id="{DAE62CB5-79D2-C7A2-FBAA-DE6EE585EB80}"/>
              </a:ext>
            </a:extLst>
          </p:cNvPr>
          <p:cNvSpPr>
            <a:spLocks noGrp="1"/>
          </p:cNvSpPr>
          <p:nvPr>
            <p:ph type="sldNum" sz="quarter" idx="12"/>
          </p:nvPr>
        </p:nvSpPr>
        <p:spPr/>
        <p:txBody>
          <a:bodyPr/>
          <a:lstStyle/>
          <a:p>
            <a:fld id="{A49FEDE7-8061-9B4D-88A1-7EA83A94C31B}" type="slidenum">
              <a:rPr lang="en-TH" smtClean="0"/>
              <a:t>18</a:t>
            </a:fld>
            <a:endParaRPr lang="en-TH"/>
          </a:p>
        </p:txBody>
      </p:sp>
      <p:grpSp>
        <p:nvGrpSpPr>
          <p:cNvPr id="5" name="Group 4">
            <a:extLst>
              <a:ext uri="{FF2B5EF4-FFF2-40B4-BE49-F238E27FC236}">
                <a16:creationId xmlns:a16="http://schemas.microsoft.com/office/drawing/2014/main" id="{6053E132-4425-FE64-4B4E-D6BD21329B8D}"/>
              </a:ext>
            </a:extLst>
          </p:cNvPr>
          <p:cNvGrpSpPr/>
          <p:nvPr/>
        </p:nvGrpSpPr>
        <p:grpSpPr>
          <a:xfrm>
            <a:off x="432619" y="1935277"/>
            <a:ext cx="11562735" cy="4152864"/>
            <a:chOff x="432619" y="1935277"/>
            <a:chExt cx="11562735" cy="4152864"/>
          </a:xfrm>
        </p:grpSpPr>
        <p:pic>
          <p:nvPicPr>
            <p:cNvPr id="208" name="Google Shape;208;p10" descr="A picture containing shape&#10;&#10;Description automatically generated"/>
            <p:cNvPicPr preferRelativeResize="0"/>
            <p:nvPr/>
          </p:nvPicPr>
          <p:blipFill rotWithShape="1">
            <a:blip r:embed="rId5">
              <a:alphaModFix/>
            </a:blip>
            <a:srcRect r="61" b="38"/>
            <a:stretch/>
          </p:blipFill>
          <p:spPr>
            <a:xfrm>
              <a:off x="7471790" y="4504225"/>
              <a:ext cx="1813471" cy="1583916"/>
            </a:xfrm>
            <a:prstGeom prst="rect">
              <a:avLst/>
            </a:prstGeom>
            <a:noFill/>
            <a:ln>
              <a:noFill/>
            </a:ln>
          </p:spPr>
        </p:pic>
        <p:grpSp>
          <p:nvGrpSpPr>
            <p:cNvPr id="2" name="Group 1">
              <a:extLst>
                <a:ext uri="{FF2B5EF4-FFF2-40B4-BE49-F238E27FC236}">
                  <a16:creationId xmlns:a16="http://schemas.microsoft.com/office/drawing/2014/main" id="{4DF495D8-30F8-0ED1-7C38-16A954F09C6E}"/>
                </a:ext>
              </a:extLst>
            </p:cNvPr>
            <p:cNvGrpSpPr/>
            <p:nvPr/>
          </p:nvGrpSpPr>
          <p:grpSpPr>
            <a:xfrm>
              <a:off x="432619" y="1935277"/>
              <a:ext cx="11562735" cy="4077315"/>
              <a:chOff x="432619" y="1935277"/>
              <a:chExt cx="11562735" cy="4077315"/>
            </a:xfrm>
          </p:grpSpPr>
          <p:pic>
            <p:nvPicPr>
              <p:cNvPr id="206" name="Google Shape;206;p10" descr="Graphical user interface, application&#10;&#10;Description automatically generated"/>
              <p:cNvPicPr preferRelativeResize="0"/>
              <p:nvPr/>
            </p:nvPicPr>
            <p:blipFill rotWithShape="1">
              <a:blip r:embed="rId6">
                <a:alphaModFix/>
              </a:blip>
              <a:srcRect b="40"/>
              <a:stretch/>
            </p:blipFill>
            <p:spPr>
              <a:xfrm>
                <a:off x="432619" y="3501378"/>
                <a:ext cx="11562735" cy="1118974"/>
              </a:xfrm>
              <a:prstGeom prst="rect">
                <a:avLst/>
              </a:prstGeom>
              <a:noFill/>
              <a:ln>
                <a:noFill/>
              </a:ln>
            </p:spPr>
          </p:pic>
          <p:pic>
            <p:nvPicPr>
              <p:cNvPr id="207" name="Google Shape;207;p10" descr="A picture containing shape&#10;&#10;Description automatically generated"/>
              <p:cNvPicPr preferRelativeResize="0"/>
              <p:nvPr/>
            </p:nvPicPr>
            <p:blipFill rotWithShape="1">
              <a:blip r:embed="rId7">
                <a:alphaModFix/>
              </a:blip>
              <a:srcRect r="32" b="79"/>
              <a:stretch/>
            </p:blipFill>
            <p:spPr>
              <a:xfrm>
                <a:off x="5802290" y="4556465"/>
                <a:ext cx="1674270" cy="1289632"/>
              </a:xfrm>
              <a:prstGeom prst="rect">
                <a:avLst/>
              </a:prstGeom>
              <a:noFill/>
              <a:ln>
                <a:noFill/>
              </a:ln>
            </p:spPr>
          </p:pic>
          <p:pic>
            <p:nvPicPr>
              <p:cNvPr id="209" name="Google Shape;209;p10" descr="A picture containing diagram&#10;&#10;Description automatically generated"/>
              <p:cNvPicPr preferRelativeResize="0"/>
              <p:nvPr/>
            </p:nvPicPr>
            <p:blipFill rotWithShape="1">
              <a:blip r:embed="rId8">
                <a:alphaModFix/>
              </a:blip>
              <a:srcRect r="37" b="-57"/>
              <a:stretch/>
            </p:blipFill>
            <p:spPr>
              <a:xfrm>
                <a:off x="9972329" y="4513268"/>
                <a:ext cx="1136762" cy="1052764"/>
              </a:xfrm>
              <a:prstGeom prst="rect">
                <a:avLst/>
              </a:prstGeom>
              <a:noFill/>
              <a:ln>
                <a:noFill/>
              </a:ln>
            </p:spPr>
          </p:pic>
          <p:pic>
            <p:nvPicPr>
              <p:cNvPr id="210" name="Google Shape;210;p10" descr="A picture containing graphical user interface&#10;&#10;Description automatically generated"/>
              <p:cNvPicPr preferRelativeResize="0"/>
              <p:nvPr/>
            </p:nvPicPr>
            <p:blipFill rotWithShape="1">
              <a:blip r:embed="rId9">
                <a:alphaModFix/>
              </a:blip>
              <a:srcRect r="-15" b="39"/>
              <a:stretch/>
            </p:blipFill>
            <p:spPr>
              <a:xfrm>
                <a:off x="7874611" y="2789657"/>
                <a:ext cx="2217195" cy="854669"/>
              </a:xfrm>
              <a:prstGeom prst="rect">
                <a:avLst/>
              </a:prstGeom>
              <a:noFill/>
              <a:ln>
                <a:noFill/>
              </a:ln>
            </p:spPr>
          </p:pic>
          <p:pic>
            <p:nvPicPr>
              <p:cNvPr id="211" name="Google Shape;211;p10" descr="A picture containing diagram&#10;&#10;Description automatically generated"/>
              <p:cNvPicPr preferRelativeResize="0"/>
              <p:nvPr/>
            </p:nvPicPr>
            <p:blipFill rotWithShape="1">
              <a:blip r:embed="rId10">
                <a:alphaModFix/>
              </a:blip>
              <a:srcRect r="-26" b="-55"/>
              <a:stretch/>
            </p:blipFill>
            <p:spPr>
              <a:xfrm>
                <a:off x="3713710" y="1935277"/>
                <a:ext cx="6399361" cy="1779251"/>
              </a:xfrm>
              <a:prstGeom prst="rect">
                <a:avLst/>
              </a:prstGeom>
              <a:noFill/>
              <a:ln>
                <a:noFill/>
              </a:ln>
            </p:spPr>
          </p:pic>
          <p:sp>
            <p:nvSpPr>
              <p:cNvPr id="4" name="TextBox 3">
                <a:extLst>
                  <a:ext uri="{FF2B5EF4-FFF2-40B4-BE49-F238E27FC236}">
                    <a16:creationId xmlns:a16="http://schemas.microsoft.com/office/drawing/2014/main" id="{EF3434B6-0A20-F391-4C15-DA1BFE7E78E3}"/>
                  </a:ext>
                </a:extLst>
              </p:cNvPr>
              <p:cNvSpPr txBox="1"/>
              <p:nvPr/>
            </p:nvSpPr>
            <p:spPr>
              <a:xfrm>
                <a:off x="3408344" y="2386377"/>
                <a:ext cx="1268719" cy="369332"/>
              </a:xfrm>
              <a:prstGeom prst="rect">
                <a:avLst/>
              </a:prstGeom>
              <a:solidFill>
                <a:schemeClr val="accent3">
                  <a:lumMod val="20000"/>
                  <a:lumOff val="80000"/>
                </a:schemeClr>
              </a:solidFill>
            </p:spPr>
            <p:txBody>
              <a:bodyPr wrap="square" rtlCol="0">
                <a:spAutoFit/>
              </a:bodyPr>
              <a:lstStyle/>
              <a:p>
                <a:pPr algn="ctr"/>
                <a:r>
                  <a:rPr lang="es-ES" sz="1800" dirty="0">
                    <a:solidFill>
                      <a:srgbClr val="FFC819"/>
                    </a:solidFill>
                  </a:rPr>
                  <a:t>Reciclar</a:t>
                </a:r>
                <a:endParaRPr lang="es-MX" sz="1800" dirty="0">
                  <a:solidFill>
                    <a:srgbClr val="FFC819"/>
                  </a:solidFill>
                </a:endParaRPr>
              </a:p>
            </p:txBody>
          </p:sp>
          <p:sp>
            <p:nvSpPr>
              <p:cNvPr id="16" name="TextBox 15">
                <a:extLst>
                  <a:ext uri="{FF2B5EF4-FFF2-40B4-BE49-F238E27FC236}">
                    <a16:creationId xmlns:a16="http://schemas.microsoft.com/office/drawing/2014/main" id="{D5DBFBB7-F161-62C5-8EB6-0DD9815B4614}"/>
                  </a:ext>
                </a:extLst>
              </p:cNvPr>
              <p:cNvSpPr txBox="1"/>
              <p:nvPr/>
            </p:nvSpPr>
            <p:spPr>
              <a:xfrm>
                <a:off x="5517291" y="2449048"/>
                <a:ext cx="2148213" cy="369332"/>
              </a:xfrm>
              <a:prstGeom prst="rect">
                <a:avLst/>
              </a:prstGeom>
              <a:solidFill>
                <a:schemeClr val="accent3">
                  <a:lumMod val="20000"/>
                  <a:lumOff val="80000"/>
                </a:schemeClr>
              </a:solidFill>
            </p:spPr>
            <p:txBody>
              <a:bodyPr wrap="square" rtlCol="0">
                <a:spAutoFit/>
              </a:bodyPr>
              <a:lstStyle/>
              <a:p>
                <a:pPr algn="ctr"/>
                <a:r>
                  <a:rPr lang="es-ES" sz="1800" b="1" dirty="0">
                    <a:solidFill>
                      <a:srgbClr val="33CCFF"/>
                    </a:solidFill>
                  </a:rPr>
                  <a:t>Remanufacturar</a:t>
                </a:r>
                <a:endParaRPr lang="es-MX" sz="1800" b="1" dirty="0">
                  <a:solidFill>
                    <a:srgbClr val="33CCFF"/>
                  </a:solidFill>
                </a:endParaRPr>
              </a:p>
            </p:txBody>
          </p:sp>
          <p:sp>
            <p:nvSpPr>
              <p:cNvPr id="17" name="TextBox 16">
                <a:extLst>
                  <a:ext uri="{FF2B5EF4-FFF2-40B4-BE49-F238E27FC236}">
                    <a16:creationId xmlns:a16="http://schemas.microsoft.com/office/drawing/2014/main" id="{BD3578A6-4239-53AF-A0D6-965AB44C6823}"/>
                  </a:ext>
                </a:extLst>
              </p:cNvPr>
              <p:cNvSpPr txBox="1"/>
              <p:nvPr/>
            </p:nvSpPr>
            <p:spPr>
              <a:xfrm>
                <a:off x="7928770" y="2671463"/>
                <a:ext cx="934111" cy="369332"/>
              </a:xfrm>
              <a:prstGeom prst="rect">
                <a:avLst/>
              </a:prstGeom>
              <a:solidFill>
                <a:schemeClr val="accent3">
                  <a:lumMod val="20000"/>
                  <a:lumOff val="80000"/>
                </a:schemeClr>
              </a:solidFill>
            </p:spPr>
            <p:txBody>
              <a:bodyPr wrap="square" rtlCol="0">
                <a:spAutoFit/>
              </a:bodyPr>
              <a:lstStyle/>
              <a:p>
                <a:pPr algn="ctr"/>
                <a:r>
                  <a:rPr lang="es-ES" sz="1800" dirty="0">
                    <a:solidFill>
                      <a:srgbClr val="014F46"/>
                    </a:solidFill>
                  </a:rPr>
                  <a:t>Reusar</a:t>
                </a:r>
                <a:endParaRPr lang="es-MX" sz="1800" dirty="0">
                  <a:solidFill>
                    <a:srgbClr val="014F46"/>
                  </a:solidFill>
                </a:endParaRPr>
              </a:p>
            </p:txBody>
          </p:sp>
          <p:sp>
            <p:nvSpPr>
              <p:cNvPr id="18" name="TextBox 17">
                <a:extLst>
                  <a:ext uri="{FF2B5EF4-FFF2-40B4-BE49-F238E27FC236}">
                    <a16:creationId xmlns:a16="http://schemas.microsoft.com/office/drawing/2014/main" id="{07FF1984-4759-CE2E-CDEF-3415C394E2E2}"/>
                  </a:ext>
                </a:extLst>
              </p:cNvPr>
              <p:cNvSpPr txBox="1"/>
              <p:nvPr/>
            </p:nvSpPr>
            <p:spPr>
              <a:xfrm>
                <a:off x="5517291" y="5226309"/>
                <a:ext cx="1813471" cy="584775"/>
              </a:xfrm>
              <a:prstGeom prst="rect">
                <a:avLst/>
              </a:prstGeom>
              <a:solidFill>
                <a:schemeClr val="bg1">
                  <a:lumMod val="95000"/>
                </a:schemeClr>
              </a:solidFill>
            </p:spPr>
            <p:txBody>
              <a:bodyPr wrap="square" rtlCol="0">
                <a:spAutoFit/>
              </a:bodyPr>
              <a:lstStyle/>
              <a:p>
                <a:pPr algn="ctr"/>
                <a:r>
                  <a:rPr lang="es-ES" sz="1600" dirty="0">
                    <a:solidFill>
                      <a:srgbClr val="00CC99"/>
                    </a:solidFill>
                  </a:rPr>
                  <a:t>Rellenar y regresar</a:t>
                </a:r>
                <a:endParaRPr lang="es-MX" sz="1600" dirty="0">
                  <a:solidFill>
                    <a:srgbClr val="00CC99"/>
                  </a:solidFill>
                </a:endParaRPr>
              </a:p>
            </p:txBody>
          </p:sp>
          <p:sp>
            <p:nvSpPr>
              <p:cNvPr id="19" name="TextBox 18">
                <a:extLst>
                  <a:ext uri="{FF2B5EF4-FFF2-40B4-BE49-F238E27FC236}">
                    <a16:creationId xmlns:a16="http://schemas.microsoft.com/office/drawing/2014/main" id="{1B381194-2324-06CC-C667-D155BFF9EBA8}"/>
                  </a:ext>
                </a:extLst>
              </p:cNvPr>
              <p:cNvSpPr txBox="1"/>
              <p:nvPr/>
            </p:nvSpPr>
            <p:spPr>
              <a:xfrm>
                <a:off x="7787526" y="5181595"/>
                <a:ext cx="1407045" cy="830997"/>
              </a:xfrm>
              <a:prstGeom prst="rect">
                <a:avLst/>
              </a:prstGeom>
              <a:solidFill>
                <a:schemeClr val="bg1">
                  <a:lumMod val="95000"/>
                </a:schemeClr>
              </a:solidFill>
            </p:spPr>
            <p:txBody>
              <a:bodyPr wrap="square" rtlCol="0">
                <a:spAutoFit/>
              </a:bodyPr>
              <a:lstStyle/>
              <a:p>
                <a:pPr algn="ctr"/>
                <a:r>
                  <a:rPr lang="es-ES" sz="1600" b="1" dirty="0">
                    <a:solidFill>
                      <a:srgbClr val="017D6E"/>
                    </a:solidFill>
                  </a:rPr>
                  <a:t>Repare</a:t>
                </a:r>
              </a:p>
              <a:p>
                <a:pPr algn="ctr"/>
                <a:r>
                  <a:rPr lang="es-ES" sz="1600" b="1" dirty="0">
                    <a:solidFill>
                      <a:srgbClr val="017D6E"/>
                    </a:solidFill>
                  </a:rPr>
                  <a:t>Reutilice</a:t>
                </a:r>
              </a:p>
              <a:p>
                <a:pPr algn="ctr"/>
                <a:r>
                  <a:rPr lang="es-ES" sz="1600" b="1" dirty="0">
                    <a:solidFill>
                      <a:srgbClr val="017D6E"/>
                    </a:solidFill>
                  </a:rPr>
                  <a:t>Regale</a:t>
                </a:r>
                <a:endParaRPr lang="es-MX" sz="1600" b="1" dirty="0">
                  <a:solidFill>
                    <a:srgbClr val="017D6E"/>
                  </a:solidFill>
                </a:endParaRPr>
              </a:p>
            </p:txBody>
          </p:sp>
          <p:sp>
            <p:nvSpPr>
              <p:cNvPr id="20" name="TextBox 19">
                <a:extLst>
                  <a:ext uri="{FF2B5EF4-FFF2-40B4-BE49-F238E27FC236}">
                    <a16:creationId xmlns:a16="http://schemas.microsoft.com/office/drawing/2014/main" id="{7D9DA6B4-D853-F9BC-0E2C-9B710B9836F9}"/>
                  </a:ext>
                </a:extLst>
              </p:cNvPr>
              <p:cNvSpPr txBox="1"/>
              <p:nvPr/>
            </p:nvSpPr>
            <p:spPr>
              <a:xfrm>
                <a:off x="9481073" y="5186198"/>
                <a:ext cx="1813471" cy="369332"/>
              </a:xfrm>
              <a:prstGeom prst="rect">
                <a:avLst/>
              </a:prstGeom>
              <a:solidFill>
                <a:schemeClr val="bg1">
                  <a:lumMod val="95000"/>
                </a:schemeClr>
              </a:solidFill>
            </p:spPr>
            <p:txBody>
              <a:bodyPr wrap="square" rtlCol="0">
                <a:spAutoFit/>
              </a:bodyPr>
              <a:lstStyle/>
              <a:p>
                <a:pPr algn="ctr"/>
                <a:r>
                  <a:rPr lang="es-ES" sz="1800" dirty="0" err="1"/>
                  <a:t>Compostear</a:t>
                </a:r>
                <a:endParaRPr lang="es-MX" sz="1800" dirty="0"/>
              </a:p>
            </p:txBody>
          </p:sp>
          <p:sp>
            <p:nvSpPr>
              <p:cNvPr id="21" name="TextBox 20">
                <a:extLst>
                  <a:ext uri="{FF2B5EF4-FFF2-40B4-BE49-F238E27FC236}">
                    <a16:creationId xmlns:a16="http://schemas.microsoft.com/office/drawing/2014/main" id="{F0531434-5A08-D0ED-B3F4-E197FDEFE102}"/>
                  </a:ext>
                </a:extLst>
              </p:cNvPr>
              <p:cNvSpPr txBox="1"/>
              <p:nvPr/>
            </p:nvSpPr>
            <p:spPr>
              <a:xfrm>
                <a:off x="1213482" y="4597772"/>
                <a:ext cx="1743980" cy="369332"/>
              </a:xfrm>
              <a:prstGeom prst="rect">
                <a:avLst/>
              </a:prstGeom>
              <a:noFill/>
            </p:spPr>
            <p:txBody>
              <a:bodyPr wrap="square" rtlCol="0">
                <a:spAutoFit/>
              </a:bodyPr>
              <a:lstStyle/>
              <a:p>
                <a:pPr algn="ctr"/>
                <a:r>
                  <a:rPr lang="es-ES" sz="1800" dirty="0"/>
                  <a:t>1.Extracción</a:t>
                </a:r>
                <a:endParaRPr lang="es-MX" sz="1800" dirty="0"/>
              </a:p>
            </p:txBody>
          </p:sp>
          <p:sp>
            <p:nvSpPr>
              <p:cNvPr id="22" name="TextBox 21">
                <a:extLst>
                  <a:ext uri="{FF2B5EF4-FFF2-40B4-BE49-F238E27FC236}">
                    <a16:creationId xmlns:a16="http://schemas.microsoft.com/office/drawing/2014/main" id="{B2DA4383-10A4-BA18-78D4-1E90535F1EBF}"/>
                  </a:ext>
                </a:extLst>
              </p:cNvPr>
              <p:cNvSpPr txBox="1"/>
              <p:nvPr/>
            </p:nvSpPr>
            <p:spPr>
              <a:xfrm>
                <a:off x="3043821" y="4588858"/>
                <a:ext cx="1743980" cy="369332"/>
              </a:xfrm>
              <a:prstGeom prst="rect">
                <a:avLst/>
              </a:prstGeom>
              <a:noFill/>
            </p:spPr>
            <p:txBody>
              <a:bodyPr wrap="square" rtlCol="0">
                <a:spAutoFit/>
              </a:bodyPr>
              <a:lstStyle/>
              <a:p>
                <a:pPr algn="ctr"/>
                <a:r>
                  <a:rPr lang="es-ES" sz="1800" dirty="0"/>
                  <a:t>2. Producción</a:t>
                </a:r>
                <a:endParaRPr lang="es-MX" sz="1800" dirty="0"/>
              </a:p>
            </p:txBody>
          </p:sp>
          <p:sp>
            <p:nvSpPr>
              <p:cNvPr id="23" name="TextBox 22">
                <a:extLst>
                  <a:ext uri="{FF2B5EF4-FFF2-40B4-BE49-F238E27FC236}">
                    <a16:creationId xmlns:a16="http://schemas.microsoft.com/office/drawing/2014/main" id="{5B4E8CA9-CA4F-6CEA-F99A-7A7D6D6E3F77}"/>
                  </a:ext>
                </a:extLst>
              </p:cNvPr>
              <p:cNvSpPr txBox="1"/>
              <p:nvPr/>
            </p:nvSpPr>
            <p:spPr>
              <a:xfrm>
                <a:off x="5303722" y="4552038"/>
                <a:ext cx="1743980" cy="369332"/>
              </a:xfrm>
              <a:prstGeom prst="rect">
                <a:avLst/>
              </a:prstGeom>
              <a:noFill/>
            </p:spPr>
            <p:txBody>
              <a:bodyPr wrap="square" rtlCol="0">
                <a:spAutoFit/>
              </a:bodyPr>
              <a:lstStyle/>
              <a:p>
                <a:pPr algn="ctr"/>
                <a:r>
                  <a:rPr lang="es-ES" sz="1800" dirty="0"/>
                  <a:t>3. Distribución</a:t>
                </a:r>
                <a:endParaRPr lang="es-MX" sz="1800" dirty="0"/>
              </a:p>
            </p:txBody>
          </p:sp>
          <p:sp>
            <p:nvSpPr>
              <p:cNvPr id="24" name="TextBox 23">
                <a:extLst>
                  <a:ext uri="{FF2B5EF4-FFF2-40B4-BE49-F238E27FC236}">
                    <a16:creationId xmlns:a16="http://schemas.microsoft.com/office/drawing/2014/main" id="{1A5B1457-3A5E-50CA-CBBF-1FF0BFCC27AC}"/>
                  </a:ext>
                </a:extLst>
              </p:cNvPr>
              <p:cNvSpPr txBox="1"/>
              <p:nvPr/>
            </p:nvSpPr>
            <p:spPr>
              <a:xfrm>
                <a:off x="7768923" y="4520721"/>
                <a:ext cx="970653" cy="369332"/>
              </a:xfrm>
              <a:prstGeom prst="rect">
                <a:avLst/>
              </a:prstGeom>
              <a:noFill/>
            </p:spPr>
            <p:txBody>
              <a:bodyPr wrap="square" rtlCol="0">
                <a:spAutoFit/>
              </a:bodyPr>
              <a:lstStyle/>
              <a:p>
                <a:pPr algn="ctr"/>
                <a:r>
                  <a:rPr lang="es-ES" sz="1800" dirty="0"/>
                  <a:t>4. Uso</a:t>
                </a:r>
                <a:endParaRPr lang="es-MX" sz="1800" dirty="0"/>
              </a:p>
            </p:txBody>
          </p:sp>
          <p:sp>
            <p:nvSpPr>
              <p:cNvPr id="25" name="TextBox 24">
                <a:extLst>
                  <a:ext uri="{FF2B5EF4-FFF2-40B4-BE49-F238E27FC236}">
                    <a16:creationId xmlns:a16="http://schemas.microsoft.com/office/drawing/2014/main" id="{8E62022E-1C5B-D7E6-B592-82F57D3C6684}"/>
                  </a:ext>
                </a:extLst>
              </p:cNvPr>
              <p:cNvSpPr txBox="1"/>
              <p:nvPr/>
            </p:nvSpPr>
            <p:spPr>
              <a:xfrm>
                <a:off x="9229355" y="4541752"/>
                <a:ext cx="2040367" cy="369332"/>
              </a:xfrm>
              <a:prstGeom prst="rect">
                <a:avLst/>
              </a:prstGeom>
              <a:noFill/>
            </p:spPr>
            <p:txBody>
              <a:bodyPr wrap="square" rtlCol="0">
                <a:spAutoFit/>
              </a:bodyPr>
              <a:lstStyle/>
              <a:p>
                <a:pPr algn="ctr"/>
                <a:r>
                  <a:rPr lang="es-ES" sz="1800" dirty="0"/>
                  <a:t>5. Disposición</a:t>
                </a:r>
                <a:endParaRPr lang="es-MX" sz="1800" dirty="0"/>
              </a:p>
            </p:txBody>
          </p:sp>
        </p:grpSp>
      </p:grpSp>
    </p:spTree>
    <p:extLst>
      <p:ext uri="{BB962C8B-B14F-4D97-AF65-F5344CB8AC3E}">
        <p14:creationId xmlns:p14="http://schemas.microsoft.com/office/powerpoint/2010/main" val="97071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additive="base">
                                        <p:cTn id="7" dur="500" fill="hold"/>
                                        <p:tgtEl>
                                          <p:spTgt spid="212"/>
                                        </p:tgtEl>
                                        <p:attrNameLst>
                                          <p:attrName>ppt_x</p:attrName>
                                        </p:attrNameLst>
                                      </p:cBhvr>
                                      <p:tavLst>
                                        <p:tav tm="0">
                                          <p:val>
                                            <p:strVal val="#ppt_x"/>
                                          </p:val>
                                        </p:tav>
                                        <p:tav tm="100000">
                                          <p:val>
                                            <p:strVal val="#ppt_x"/>
                                          </p:val>
                                        </p:tav>
                                      </p:tavLst>
                                    </p:anim>
                                    <p:anim calcmode="lin" valueType="num">
                                      <p:cBhvr additive="base">
                                        <p:cTn id="8"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171BC68-CC43-2B4D-BB8F-888BEB7BEB09}"/>
              </a:ext>
            </a:extLst>
          </p:cNvPr>
          <p:cNvSpPr/>
          <p:nvPr/>
        </p:nvSpPr>
        <p:spPr>
          <a:xfrm>
            <a:off x="446633" y="1493081"/>
            <a:ext cx="10907167" cy="1254446"/>
          </a:xfrm>
          <a:prstGeom prst="rect">
            <a:avLst/>
          </a:prstGeom>
        </p:spPr>
        <p:txBody>
          <a:bodyPr wrap="square">
            <a:spAutoFit/>
          </a:bodyPr>
          <a:lstStyle/>
          <a:p>
            <a:pPr algn="thaiDist">
              <a:lnSpc>
                <a:spcPct val="120000"/>
              </a:lnSpc>
            </a:pPr>
            <a:r>
              <a:rPr lang="es-ES" sz="1600" b="1" dirty="0">
                <a:solidFill>
                  <a:srgbClr val="262626"/>
                </a:solidFill>
              </a:rPr>
              <a:t>Los estudiantes asimilarán las diferencias entre la economía lineal y la circular,  y como los ciclos naturales nos enseñan a diseñar productos circulares. Desarrollarán la capacidad de pensar en el ciclo de vida completo de los productos que usamos en nuestra vida diaria y sentarán las bases para poder rediseñar sistemas. Asimismo, comprenderán los 5 modelos de negocio de economía circular e identificarán cómo estos modelos practican los 3 principios de la economía circular.</a:t>
            </a:r>
            <a:endParaRPr lang="en-US" sz="1600" b="1" dirty="0">
              <a:solidFill>
                <a:srgbClr val="262626"/>
              </a:solidFill>
            </a:endParaRPr>
          </a:p>
        </p:txBody>
      </p:sp>
      <p:sp>
        <p:nvSpPr>
          <p:cNvPr id="6" name="Rounded Rectangle 5">
            <a:extLst>
              <a:ext uri="{FF2B5EF4-FFF2-40B4-BE49-F238E27FC236}">
                <a16:creationId xmlns:a16="http://schemas.microsoft.com/office/drawing/2014/main" id="{FD9AA248-B0AF-F84E-94F8-0CF855A300AF}"/>
              </a:ext>
            </a:extLst>
          </p:cNvPr>
          <p:cNvSpPr/>
          <p:nvPr/>
        </p:nvSpPr>
        <p:spPr>
          <a:xfrm>
            <a:off x="313764" y="1462601"/>
            <a:ext cx="11371732" cy="1610379"/>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3" name="Oval 12">
            <a:extLst>
              <a:ext uri="{FF2B5EF4-FFF2-40B4-BE49-F238E27FC236}">
                <a16:creationId xmlns:a16="http://schemas.microsoft.com/office/drawing/2014/main" id="{AFD3679D-4E6B-824C-8459-CC5623869861}"/>
              </a:ext>
            </a:extLst>
          </p:cNvPr>
          <p:cNvSpPr/>
          <p:nvPr/>
        </p:nvSpPr>
        <p:spPr>
          <a:xfrm>
            <a:off x="1181181" y="3411644"/>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Oval 10">
            <a:extLst>
              <a:ext uri="{FF2B5EF4-FFF2-40B4-BE49-F238E27FC236}">
                <a16:creationId xmlns:a16="http://schemas.microsoft.com/office/drawing/2014/main" id="{6AF8E32D-9947-CF40-B17C-19E63D868AE9}"/>
              </a:ext>
            </a:extLst>
          </p:cNvPr>
          <p:cNvSpPr/>
          <p:nvPr/>
        </p:nvSpPr>
        <p:spPr>
          <a:xfrm>
            <a:off x="1127544" y="3411644"/>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Rectangle 11">
            <a:extLst>
              <a:ext uri="{FF2B5EF4-FFF2-40B4-BE49-F238E27FC236}">
                <a16:creationId xmlns:a16="http://schemas.microsoft.com/office/drawing/2014/main" id="{A09C8872-CA45-934A-B4B7-1B49C3EB120A}"/>
              </a:ext>
            </a:extLst>
          </p:cNvPr>
          <p:cNvSpPr/>
          <p:nvPr/>
        </p:nvSpPr>
        <p:spPr>
          <a:xfrm>
            <a:off x="1172128" y="3391592"/>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sp>
        <p:nvSpPr>
          <p:cNvPr id="9" name="Bent-Up Arrow 8">
            <a:extLst>
              <a:ext uri="{FF2B5EF4-FFF2-40B4-BE49-F238E27FC236}">
                <a16:creationId xmlns:a16="http://schemas.microsoft.com/office/drawing/2014/main" id="{7E685EE8-20F6-2244-87AD-51209B6BB19A}"/>
              </a:ext>
            </a:extLst>
          </p:cNvPr>
          <p:cNvSpPr/>
          <p:nvPr/>
        </p:nvSpPr>
        <p:spPr>
          <a:xfrm rot="5400000">
            <a:off x="586952" y="3354363"/>
            <a:ext cx="402546" cy="301686"/>
          </a:xfrm>
          <a:prstGeom prst="bentUp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4" name="Group 3">
            <a:extLst>
              <a:ext uri="{FF2B5EF4-FFF2-40B4-BE49-F238E27FC236}">
                <a16:creationId xmlns:a16="http://schemas.microsoft.com/office/drawing/2014/main" id="{6F9EA621-D5A8-0775-5705-71EE1D10BC88}"/>
              </a:ext>
            </a:extLst>
          </p:cNvPr>
          <p:cNvGrpSpPr/>
          <p:nvPr/>
        </p:nvGrpSpPr>
        <p:grpSpPr>
          <a:xfrm>
            <a:off x="1127544" y="4694604"/>
            <a:ext cx="443210" cy="409625"/>
            <a:chOff x="1123489" y="4518559"/>
            <a:chExt cx="443210" cy="409625"/>
          </a:xfrm>
        </p:grpSpPr>
        <p:sp>
          <p:nvSpPr>
            <p:cNvPr id="18" name="Oval 17">
              <a:extLst>
                <a:ext uri="{FF2B5EF4-FFF2-40B4-BE49-F238E27FC236}">
                  <a16:creationId xmlns:a16="http://schemas.microsoft.com/office/drawing/2014/main" id="{29FF3893-EED7-864D-8322-60945ABF4897}"/>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Oval 18">
              <a:extLst>
                <a:ext uri="{FF2B5EF4-FFF2-40B4-BE49-F238E27FC236}">
                  <a16:creationId xmlns:a16="http://schemas.microsoft.com/office/drawing/2014/main" id="{D546FFE0-AC33-634C-9CF5-2A183710E4D7}"/>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0" name="Rectangle 19">
              <a:extLst>
                <a:ext uri="{FF2B5EF4-FFF2-40B4-BE49-F238E27FC236}">
                  <a16:creationId xmlns:a16="http://schemas.microsoft.com/office/drawing/2014/main" id="{21ADB98F-BBCE-D348-A0D8-68BD5406CE7D}"/>
                </a:ext>
              </a:extLst>
            </p:cNvPr>
            <p:cNvSpPr/>
            <p:nvPr/>
          </p:nvSpPr>
          <p:spPr>
            <a:xfrm>
              <a:off x="1168073" y="451855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grpSp>
      <p:sp>
        <p:nvSpPr>
          <p:cNvPr id="32" name="Rounded Rectangle 31">
            <a:extLst>
              <a:ext uri="{FF2B5EF4-FFF2-40B4-BE49-F238E27FC236}">
                <a16:creationId xmlns:a16="http://schemas.microsoft.com/office/drawing/2014/main" id="{03D80DED-07FA-7648-A98B-006FFF2CC66F}"/>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3" name="Rounded Rectangle 32">
            <a:extLst>
              <a:ext uri="{FF2B5EF4-FFF2-40B4-BE49-F238E27FC236}">
                <a16:creationId xmlns:a16="http://schemas.microsoft.com/office/drawing/2014/main" id="{AE593411-CF70-804B-88B7-4B861BF579DE}"/>
              </a:ext>
            </a:extLst>
          </p:cNvPr>
          <p:cNvSpPr/>
          <p:nvPr/>
        </p:nvSpPr>
        <p:spPr>
          <a:xfrm>
            <a:off x="939068" y="185126"/>
            <a:ext cx="9845046"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1" name="TextBox 20">
            <a:extLst>
              <a:ext uri="{FF2B5EF4-FFF2-40B4-BE49-F238E27FC236}">
                <a16:creationId xmlns:a16="http://schemas.microsoft.com/office/drawing/2014/main"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en-US" sz="1400" b="1" dirty="0" err="1">
                <a:solidFill>
                  <a:schemeClr val="bg1"/>
                </a:solidFill>
              </a:rPr>
              <a:t>Tiempo</a:t>
            </a:r>
            <a:r>
              <a:rPr lang="en-US" sz="1400" b="1" dirty="0">
                <a:solidFill>
                  <a:schemeClr val="bg1"/>
                </a:solidFill>
              </a:rPr>
              <a:t> de </a:t>
            </a:r>
            <a:r>
              <a:rPr lang="en-US" sz="1400" b="1" dirty="0" err="1">
                <a:solidFill>
                  <a:schemeClr val="bg1"/>
                </a:solidFill>
              </a:rPr>
              <a:t>Preparación</a:t>
            </a:r>
            <a:r>
              <a:rPr lang="en-US" sz="1400" b="1" dirty="0">
                <a:solidFill>
                  <a:schemeClr val="bg1"/>
                </a:solidFill>
              </a:rPr>
              <a:t>: 10 – 15 </a:t>
            </a:r>
            <a:r>
              <a:rPr lang="en-US" sz="1400" b="1" dirty="0" err="1">
                <a:solidFill>
                  <a:schemeClr val="bg1"/>
                </a:solidFill>
              </a:rPr>
              <a:t>minutos</a:t>
            </a:r>
            <a:endParaRPr lang="en-US" sz="1400" b="1" dirty="0">
              <a:solidFill>
                <a:schemeClr val="bg1"/>
              </a:solidFill>
            </a:endParaRPr>
          </a:p>
        </p:txBody>
      </p:sp>
      <p:grpSp>
        <p:nvGrpSpPr>
          <p:cNvPr id="23" name="Group 22">
            <a:extLst>
              <a:ext uri="{FF2B5EF4-FFF2-40B4-BE49-F238E27FC236}">
                <a16:creationId xmlns:a16="http://schemas.microsoft.com/office/drawing/2014/main" id="{DA71F637-82A4-2802-3239-CDD95218AF67}"/>
              </a:ext>
            </a:extLst>
          </p:cNvPr>
          <p:cNvGrpSpPr/>
          <p:nvPr/>
        </p:nvGrpSpPr>
        <p:grpSpPr>
          <a:xfrm>
            <a:off x="1127544" y="5794908"/>
            <a:ext cx="443210" cy="409625"/>
            <a:chOff x="1123489" y="4518559"/>
            <a:chExt cx="443210" cy="409625"/>
          </a:xfrm>
        </p:grpSpPr>
        <p:sp>
          <p:nvSpPr>
            <p:cNvPr id="24" name="Oval 23">
              <a:extLst>
                <a:ext uri="{FF2B5EF4-FFF2-40B4-BE49-F238E27FC236}">
                  <a16:creationId xmlns:a16="http://schemas.microsoft.com/office/drawing/2014/main" id="{46BAAEB5-0297-8758-CC3F-BDCE115CEA54}"/>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5" name="Oval 24">
              <a:extLst>
                <a:ext uri="{FF2B5EF4-FFF2-40B4-BE49-F238E27FC236}">
                  <a16:creationId xmlns:a16="http://schemas.microsoft.com/office/drawing/2014/main" id="{431D6718-0680-6CE3-C3A6-D9271D6808F6}"/>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6" name="Rectangle 25">
              <a:extLst>
                <a:ext uri="{FF2B5EF4-FFF2-40B4-BE49-F238E27FC236}">
                  <a16:creationId xmlns:a16="http://schemas.microsoft.com/office/drawing/2014/main" id="{7D686B15-FE9A-3495-8B32-E39A6E06DFA2}"/>
                </a:ext>
              </a:extLst>
            </p:cNvPr>
            <p:cNvSpPr/>
            <p:nvPr/>
          </p:nvSpPr>
          <p:spPr>
            <a:xfrm>
              <a:off x="1168073" y="451855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grpSp>
      <p:sp>
        <p:nvSpPr>
          <p:cNvPr id="27" name="TextBox 26">
            <a:extLst>
              <a:ext uri="{FF2B5EF4-FFF2-40B4-BE49-F238E27FC236}">
                <a16:creationId xmlns:a16="http://schemas.microsoft.com/office/drawing/2014/main" id="{ABCCC2FF-C636-2D45-ABE0-ABD12AD961B0}"/>
              </a:ext>
            </a:extLst>
          </p:cNvPr>
          <p:cNvSpPr txBox="1"/>
          <p:nvPr/>
        </p:nvSpPr>
        <p:spPr>
          <a:xfrm>
            <a:off x="1850065" y="5673015"/>
            <a:ext cx="9563605" cy="734945"/>
          </a:xfrm>
          <a:prstGeom prst="rect">
            <a:avLst/>
          </a:prstGeom>
          <a:noFill/>
        </p:spPr>
        <p:txBody>
          <a:bodyPr wrap="square" rtlCol="0">
            <a:spAutoFit/>
          </a:bodyPr>
          <a:lstStyle/>
          <a:p>
            <a:pPr algn="thaiDist">
              <a:lnSpc>
                <a:spcPct val="120000"/>
              </a:lnSpc>
            </a:pPr>
            <a:r>
              <a:rPr lang="es-ES" b="1" dirty="0">
                <a:solidFill>
                  <a:srgbClr val="262626"/>
                </a:solidFill>
              </a:rPr>
              <a:t>Siga los pasos en la siguiente diapositiva </a:t>
            </a:r>
            <a:r>
              <a:rPr lang="es-ES" dirty="0">
                <a:solidFill>
                  <a:srgbClr val="262626"/>
                </a:solidFill>
              </a:rPr>
              <a:t>y en las notas del maestro en las diapositivas 16 y 18 para realizar la actividad de clase.</a:t>
            </a:r>
            <a:endParaRPr lang="en-US" dirty="0">
              <a:solidFill>
                <a:srgbClr val="262626"/>
              </a:solidFill>
            </a:endParaRPr>
          </a:p>
        </p:txBody>
      </p:sp>
      <p:sp>
        <p:nvSpPr>
          <p:cNvPr id="7" name="Slide Number Placeholder 6">
            <a:extLst>
              <a:ext uri="{FF2B5EF4-FFF2-40B4-BE49-F238E27FC236}">
                <a16:creationId xmlns:a16="http://schemas.microsoft.com/office/drawing/2014/main" id="{67C98A3E-3A31-D78C-3873-7CBA22BEBCAE}"/>
              </a:ext>
            </a:extLst>
          </p:cNvPr>
          <p:cNvSpPr>
            <a:spLocks noGrp="1"/>
          </p:cNvSpPr>
          <p:nvPr>
            <p:ph type="sldNum" sz="quarter" idx="12"/>
          </p:nvPr>
        </p:nvSpPr>
        <p:spPr/>
        <p:txBody>
          <a:bodyPr/>
          <a:lstStyle/>
          <a:p>
            <a:fld id="{A49FEDE7-8061-9B4D-88A1-7EA83A94C31B}" type="slidenum">
              <a:rPr lang="en-TH" smtClean="0"/>
              <a:t>2</a:t>
            </a:fld>
            <a:endParaRPr lang="en-TH"/>
          </a:p>
        </p:txBody>
      </p:sp>
      <p:sp>
        <p:nvSpPr>
          <p:cNvPr id="28" name="Google Shape;107;p2">
            <a:extLst>
              <a:ext uri="{FF2B5EF4-FFF2-40B4-BE49-F238E27FC236}">
                <a16:creationId xmlns:a16="http://schemas.microsoft.com/office/drawing/2014/main" id="{A65A91DF-39ED-8C81-1749-273538449D7D}"/>
              </a:ext>
            </a:extLst>
          </p:cNvPr>
          <p:cNvSpPr txBox="1"/>
          <p:nvPr/>
        </p:nvSpPr>
        <p:spPr>
          <a:xfrm>
            <a:off x="1127544" y="264252"/>
            <a:ext cx="9585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ea typeface="Calibri"/>
                <a:cs typeface="Calibri"/>
                <a:sym typeface="Calibri"/>
              </a:rPr>
              <a:t>Preparación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&amp; </a:t>
            </a:r>
            <a:r>
              <a:rPr lang="en-US" sz="3200" b="1" dirty="0" err="1">
                <a:solidFill>
                  <a:schemeClr val="lt1"/>
                </a:solidFill>
                <a:latin typeface="Calibri"/>
                <a:ea typeface="Calibri"/>
                <a:cs typeface="Calibri"/>
                <a:sym typeface="Calibri"/>
              </a:rPr>
              <a:t>Alineación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Currícula</a:t>
            </a:r>
            <a:endParaRPr dirty="0"/>
          </a:p>
        </p:txBody>
      </p:sp>
      <p:sp>
        <p:nvSpPr>
          <p:cNvPr id="29" name="TextBox 28">
            <a:extLst>
              <a:ext uri="{FF2B5EF4-FFF2-40B4-BE49-F238E27FC236}">
                <a16:creationId xmlns:a16="http://schemas.microsoft.com/office/drawing/2014/main" id="{98E31B72-C8BB-987D-6757-66AE50BB9748}"/>
              </a:ext>
            </a:extLst>
          </p:cNvPr>
          <p:cNvSpPr txBox="1"/>
          <p:nvPr/>
        </p:nvSpPr>
        <p:spPr>
          <a:xfrm>
            <a:off x="1705592" y="3284611"/>
            <a:ext cx="9849025" cy="830997"/>
          </a:xfrm>
          <a:prstGeom prst="rect">
            <a:avLst/>
          </a:prstGeom>
          <a:noFill/>
        </p:spPr>
        <p:txBody>
          <a:bodyPr wrap="square">
            <a:spAutoFit/>
          </a:bodyPr>
          <a:lstStyle/>
          <a:p>
            <a:r>
              <a:rPr lang="es-ES" sz="1600" b="1" dirty="0"/>
              <a:t>Muestre las diapositivas de la lección a la clase y genere una discusión acerca de lo que saben respecto a las economías lineales VS. las circulares</a:t>
            </a:r>
            <a:r>
              <a:rPr lang="es-ES" sz="1600" dirty="0"/>
              <a:t>; e introduzca el concepto de mapeo del ciclo de vida de producto. Cuestione a los estudiantes utilizando las preguntas guía, en las notas de las diapositivas de PowerPoint.</a:t>
            </a:r>
          </a:p>
        </p:txBody>
      </p:sp>
      <p:sp>
        <p:nvSpPr>
          <p:cNvPr id="31" name="Rectangle 30">
            <a:extLst>
              <a:ext uri="{FF2B5EF4-FFF2-40B4-BE49-F238E27FC236}">
                <a16:creationId xmlns:a16="http://schemas.microsoft.com/office/drawing/2014/main" id="{4B171F62-1B66-ACE2-8346-8C5BDD69A667}"/>
              </a:ext>
            </a:extLst>
          </p:cNvPr>
          <p:cNvSpPr/>
          <p:nvPr/>
        </p:nvSpPr>
        <p:spPr>
          <a:xfrm>
            <a:off x="1698189" y="4575250"/>
            <a:ext cx="9734687" cy="656077"/>
          </a:xfrm>
          <a:prstGeom prst="rect">
            <a:avLst/>
          </a:prstGeom>
        </p:spPr>
        <p:txBody>
          <a:bodyPr wrap="square">
            <a:spAutoFit/>
          </a:bodyPr>
          <a:lstStyle/>
          <a:p>
            <a:pPr algn="thaiDist">
              <a:lnSpc>
                <a:spcPct val="120000"/>
              </a:lnSpc>
            </a:pPr>
            <a:r>
              <a:rPr lang="en-US" sz="1600" b="1" dirty="0" err="1">
                <a:solidFill>
                  <a:srgbClr val="262626"/>
                </a:solidFill>
              </a:rPr>
              <a:t>Imprima</a:t>
            </a:r>
            <a:r>
              <a:rPr lang="en-US" sz="1600" b="1" dirty="0">
                <a:solidFill>
                  <a:srgbClr val="262626"/>
                </a:solidFill>
              </a:rPr>
              <a:t> 4 </a:t>
            </a:r>
            <a:r>
              <a:rPr lang="en-US" sz="1600" b="1" dirty="0" err="1">
                <a:solidFill>
                  <a:srgbClr val="262626"/>
                </a:solidFill>
              </a:rPr>
              <a:t>documentos</a:t>
            </a:r>
            <a:r>
              <a:rPr lang="en-US" sz="1600" b="1" dirty="0">
                <a:solidFill>
                  <a:srgbClr val="262626"/>
                </a:solidFill>
              </a:rPr>
              <a:t>: </a:t>
            </a:r>
            <a:r>
              <a:rPr lang="en-US" sz="1600" dirty="0">
                <a:solidFill>
                  <a:srgbClr val="262626"/>
                </a:solidFill>
              </a:rPr>
              <a:t>1. Cartas de </a:t>
            </a:r>
            <a:r>
              <a:rPr lang="en-US" sz="1600" dirty="0" err="1">
                <a:solidFill>
                  <a:srgbClr val="262626"/>
                </a:solidFill>
              </a:rPr>
              <a:t>productos</a:t>
            </a:r>
            <a:r>
              <a:rPr lang="en-US" sz="1600" dirty="0">
                <a:solidFill>
                  <a:srgbClr val="262626"/>
                </a:solidFill>
              </a:rPr>
              <a:t> 2. </a:t>
            </a:r>
            <a:r>
              <a:rPr lang="en-US" sz="1600" dirty="0" err="1">
                <a:solidFill>
                  <a:srgbClr val="262626"/>
                </a:solidFill>
              </a:rPr>
              <a:t>Mapa</a:t>
            </a:r>
            <a:r>
              <a:rPr lang="en-US" sz="1600" dirty="0">
                <a:solidFill>
                  <a:srgbClr val="262626"/>
                </a:solidFill>
              </a:rPr>
              <a:t> del </a:t>
            </a:r>
            <a:r>
              <a:rPr lang="en-US" sz="1600" dirty="0" err="1">
                <a:solidFill>
                  <a:srgbClr val="262626"/>
                </a:solidFill>
              </a:rPr>
              <a:t>Ciclo</a:t>
            </a:r>
            <a:r>
              <a:rPr lang="en-US" sz="1600" dirty="0">
                <a:solidFill>
                  <a:srgbClr val="262626"/>
                </a:solidFill>
              </a:rPr>
              <a:t> de Vida del </a:t>
            </a:r>
            <a:r>
              <a:rPr lang="en-US" sz="1600" dirty="0" err="1">
                <a:solidFill>
                  <a:srgbClr val="262626"/>
                </a:solidFill>
              </a:rPr>
              <a:t>Producto</a:t>
            </a:r>
            <a:r>
              <a:rPr lang="en-US" sz="1600" dirty="0">
                <a:solidFill>
                  <a:srgbClr val="262626"/>
                </a:solidFill>
              </a:rPr>
              <a:t> 3. </a:t>
            </a:r>
            <a:r>
              <a:rPr lang="en-US" sz="1600" dirty="0" err="1">
                <a:solidFill>
                  <a:srgbClr val="262626"/>
                </a:solidFill>
              </a:rPr>
              <a:t>Mapa</a:t>
            </a:r>
            <a:r>
              <a:rPr lang="en-US" sz="1600" dirty="0">
                <a:solidFill>
                  <a:srgbClr val="262626"/>
                </a:solidFill>
              </a:rPr>
              <a:t> del </a:t>
            </a:r>
            <a:r>
              <a:rPr lang="en-US" sz="1600" dirty="0" err="1">
                <a:solidFill>
                  <a:srgbClr val="262626"/>
                </a:solidFill>
              </a:rPr>
              <a:t>Ciclo</a:t>
            </a:r>
            <a:r>
              <a:rPr lang="en-US" sz="1600" dirty="0">
                <a:solidFill>
                  <a:srgbClr val="262626"/>
                </a:solidFill>
              </a:rPr>
              <a:t> de Vida Circular 4. </a:t>
            </a:r>
            <a:r>
              <a:rPr lang="en-US" sz="1600" dirty="0" err="1">
                <a:solidFill>
                  <a:srgbClr val="262626"/>
                </a:solidFill>
              </a:rPr>
              <a:t>Ejemplo</a:t>
            </a:r>
            <a:r>
              <a:rPr lang="en-US" sz="1600" dirty="0">
                <a:solidFill>
                  <a:srgbClr val="262626"/>
                </a:solidFill>
              </a:rPr>
              <a:t> del </a:t>
            </a:r>
            <a:r>
              <a:rPr lang="en-US" sz="1600" dirty="0" err="1">
                <a:solidFill>
                  <a:srgbClr val="262626"/>
                </a:solidFill>
              </a:rPr>
              <a:t>Mapa</a:t>
            </a:r>
            <a:r>
              <a:rPr lang="en-US" sz="1600" dirty="0">
                <a:solidFill>
                  <a:srgbClr val="262626"/>
                </a:solidFill>
              </a:rPr>
              <a:t> del </a:t>
            </a:r>
            <a:r>
              <a:rPr lang="en-US" sz="1600" dirty="0" err="1">
                <a:solidFill>
                  <a:srgbClr val="262626"/>
                </a:solidFill>
              </a:rPr>
              <a:t>Ciclo</a:t>
            </a:r>
            <a:r>
              <a:rPr lang="en-US" sz="1600" dirty="0">
                <a:solidFill>
                  <a:srgbClr val="262626"/>
                </a:solidFill>
              </a:rPr>
              <a:t> de Vida</a:t>
            </a:r>
          </a:p>
        </p:txBody>
      </p:sp>
    </p:spTree>
    <p:extLst>
      <p:ext uri="{BB962C8B-B14F-4D97-AF65-F5344CB8AC3E}">
        <p14:creationId xmlns:p14="http://schemas.microsoft.com/office/powerpoint/2010/main" val="286996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10"/>
        <p:cNvGrpSpPr/>
        <p:nvPr/>
      </p:nvGrpSpPr>
      <p:grpSpPr>
        <a:xfrm>
          <a:off x="0" y="0"/>
          <a:ext cx="0" cy="0"/>
          <a:chOff x="0" y="0"/>
          <a:chExt cx="0" cy="0"/>
        </a:xfrm>
      </p:grpSpPr>
      <p:pic>
        <p:nvPicPr>
          <p:cNvPr id="111" name="Google Shape;111;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2" name="Google Shape;112;p3"/>
          <p:cNvSpPr/>
          <p:nvPr/>
        </p:nvSpPr>
        <p:spPr>
          <a:xfrm>
            <a:off x="323617" y="1464528"/>
            <a:ext cx="6979920" cy="504533"/>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4" name="Google Shape;114;p3"/>
          <p:cNvSpPr/>
          <p:nvPr/>
        </p:nvSpPr>
        <p:spPr>
          <a:xfrm>
            <a:off x="262657" y="2049634"/>
            <a:ext cx="11544765" cy="2160551"/>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ea typeface="Calibri"/>
                <a:cs typeface="Calibri"/>
                <a:sym typeface="Calibri"/>
              </a:rPr>
              <a:t>Ciencia</a:t>
            </a:r>
            <a:r>
              <a:rPr lang="en-US" sz="1600" b="1" i="0" u="none" strike="noStrike" cap="none" dirty="0">
                <a:solidFill>
                  <a:srgbClr val="262626"/>
                </a:solidFill>
                <a:latin typeface="Calibri"/>
                <a:ea typeface="Calibri"/>
                <a:cs typeface="Calibri"/>
                <a:sym typeface="Calibri"/>
              </a:rPr>
              <a:t> – </a:t>
            </a:r>
            <a:r>
              <a:rPr lang="en-US" sz="1600" b="1" dirty="0">
                <a:solidFill>
                  <a:srgbClr val="262626"/>
                </a:solidFill>
                <a:latin typeface="Calibri"/>
                <a:ea typeface="Calibri"/>
                <a:cs typeface="Calibri"/>
                <a:sym typeface="Calibri"/>
              </a:rPr>
              <a:t>Tierra y </a:t>
            </a:r>
            <a:r>
              <a:rPr lang="en-US" sz="1600" b="1" dirty="0" err="1">
                <a:solidFill>
                  <a:srgbClr val="262626"/>
                </a:solidFill>
                <a:latin typeface="Calibri"/>
                <a:ea typeface="Calibri"/>
                <a:cs typeface="Calibri"/>
                <a:sym typeface="Calibri"/>
              </a:rPr>
              <a:t>Actividad</a:t>
            </a:r>
            <a:r>
              <a:rPr lang="en-US" sz="1600" b="1" dirty="0">
                <a:solidFill>
                  <a:srgbClr val="262626"/>
                </a:solidFill>
                <a:latin typeface="Calibri"/>
                <a:ea typeface="Calibri"/>
                <a:cs typeface="Calibri"/>
                <a:sym typeface="Calibri"/>
              </a:rPr>
              <a:t> Humana</a:t>
            </a:r>
            <a:r>
              <a:rPr lang="en-US" sz="1600" b="1" i="0" u="none" strike="noStrike" cap="none" dirty="0">
                <a:solidFill>
                  <a:srgbClr val="262626"/>
                </a:solidFill>
                <a:latin typeface="Calibri"/>
                <a:ea typeface="Calibri"/>
                <a:cs typeface="Calibri"/>
                <a:sym typeface="Calibri"/>
              </a:rPr>
              <a:t>: </a:t>
            </a:r>
            <a:r>
              <a:rPr lang="es-ES" sz="1600" dirty="0">
                <a:solidFill>
                  <a:srgbClr val="262626"/>
                </a:solidFill>
                <a:latin typeface="Calibri"/>
                <a:ea typeface="Calibri"/>
                <a:cs typeface="Calibri"/>
                <a:sym typeface="Calibri"/>
              </a:rPr>
              <a:t>Co</a:t>
            </a:r>
            <a:r>
              <a:rPr lang="es-ES" sz="1600" b="0" i="0" u="none" strike="noStrike" cap="none" dirty="0">
                <a:solidFill>
                  <a:srgbClr val="262626"/>
                </a:solidFill>
                <a:latin typeface="Calibri"/>
                <a:ea typeface="Calibri"/>
                <a:cs typeface="Calibri"/>
                <a:sym typeface="Calibri"/>
              </a:rPr>
              <a:t>municar soluciones que reducirán el impacto de los seres humanos en la tierra, el agua, el aire y/u otros seres vivos en el entorno local. Lo que hacen las personas puede afectar el mundo que las rodea, aunque pueden tomar decisiones que reduzcan sus impactos</a:t>
            </a:r>
          </a:p>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ea typeface="Calibri"/>
                <a:cs typeface="Calibri"/>
                <a:sym typeface="Calibri"/>
              </a:rPr>
              <a:t>Idioma</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Español</a:t>
            </a:r>
            <a:r>
              <a:rPr lang="en-US" sz="1600" b="1" dirty="0">
                <a:solidFill>
                  <a:srgbClr val="262626"/>
                </a:solidFill>
                <a:latin typeface="Calibri"/>
                <a:ea typeface="Calibri"/>
                <a:cs typeface="Calibri"/>
                <a:sym typeface="Calibri"/>
              </a:rPr>
              <a:t>, </a:t>
            </a:r>
            <a:r>
              <a:rPr lang="en-US" sz="1600" b="1" i="0" u="none" strike="noStrike" cap="none" dirty="0">
                <a:solidFill>
                  <a:srgbClr val="262626"/>
                </a:solidFill>
                <a:latin typeface="Calibri"/>
                <a:ea typeface="Calibri"/>
                <a:cs typeface="Calibri"/>
                <a:sym typeface="Calibri"/>
              </a:rPr>
              <a:t> </a:t>
            </a:r>
            <a:r>
              <a:rPr lang="en-US" sz="1600" b="1" i="0" u="none" strike="noStrike" cap="none" dirty="0" err="1">
                <a:solidFill>
                  <a:srgbClr val="262626"/>
                </a:solidFill>
                <a:latin typeface="Calibri"/>
                <a:ea typeface="Calibri"/>
                <a:cs typeface="Calibri"/>
                <a:sym typeface="Calibri"/>
              </a:rPr>
              <a:t>Arte</a:t>
            </a:r>
            <a:r>
              <a:rPr lang="en-US" sz="1600" b="1" i="0" u="none" strike="noStrike" cap="none" dirty="0">
                <a:solidFill>
                  <a:srgbClr val="262626"/>
                </a:solidFill>
                <a:latin typeface="Calibri"/>
                <a:ea typeface="Calibri"/>
                <a:cs typeface="Calibri"/>
                <a:sym typeface="Calibri"/>
              </a:rPr>
              <a:t> y </a:t>
            </a:r>
            <a:r>
              <a:rPr lang="en-US" sz="1600" b="1" i="0" u="none" strike="noStrike" cap="none" dirty="0" err="1">
                <a:solidFill>
                  <a:srgbClr val="262626"/>
                </a:solidFill>
                <a:latin typeface="Calibri"/>
                <a:ea typeface="Calibri"/>
                <a:cs typeface="Calibri"/>
                <a:sym typeface="Calibri"/>
              </a:rPr>
              <a:t>Alfabetismo</a:t>
            </a:r>
            <a:r>
              <a:rPr lang="en-US" sz="1600" b="1" i="0" u="none" strike="noStrike" cap="none" dirty="0">
                <a:solidFill>
                  <a:srgbClr val="262626"/>
                </a:solidFill>
                <a:latin typeface="Calibri"/>
                <a:ea typeface="Calibri"/>
                <a:cs typeface="Calibri"/>
                <a:sym typeface="Calibri"/>
              </a:rPr>
              <a:t>: </a:t>
            </a:r>
            <a:r>
              <a:rPr lang="es-ES" sz="1600" b="0" i="0" u="none" strike="noStrike" cap="none" dirty="0">
                <a:solidFill>
                  <a:srgbClr val="262626"/>
                </a:solidFill>
                <a:latin typeface="Calibri"/>
                <a:ea typeface="Calibri"/>
                <a:cs typeface="Calibri"/>
                <a:sym typeface="Calibri"/>
              </a:rPr>
              <a:t>Participar de manera efectiva en conversaciones colaborativas (uno a uno, en grupos y dirigidas por maestros) construyendo ideas en equipo y transmitiéndolas con claridad. Siga las reglas acordadas para las discusiones.</a:t>
            </a:r>
          </a:p>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cs typeface="Calibri"/>
                <a:sym typeface="Calibri"/>
              </a:rPr>
              <a:t>Estudios</a:t>
            </a:r>
            <a:r>
              <a:rPr lang="en-US" sz="1600" b="1" dirty="0">
                <a:solidFill>
                  <a:srgbClr val="262626"/>
                </a:solidFill>
                <a:latin typeface="Calibri"/>
                <a:cs typeface="Calibri"/>
                <a:sym typeface="Calibri"/>
              </a:rPr>
              <a:t> </a:t>
            </a:r>
            <a:r>
              <a:rPr lang="en-US" sz="1600" b="1" dirty="0" err="1">
                <a:solidFill>
                  <a:srgbClr val="262626"/>
                </a:solidFill>
                <a:latin typeface="Calibri"/>
                <a:cs typeface="Calibri"/>
                <a:sym typeface="Calibri"/>
              </a:rPr>
              <a:t>Sociales</a:t>
            </a:r>
            <a:r>
              <a:rPr lang="en-US" sz="1600" b="1" dirty="0">
                <a:solidFill>
                  <a:srgbClr val="262626"/>
                </a:solidFill>
                <a:latin typeface="Calibri"/>
                <a:cs typeface="Calibri"/>
                <a:sym typeface="Calibri"/>
              </a:rPr>
              <a:t>  - </a:t>
            </a:r>
            <a:r>
              <a:rPr lang="en-US" sz="1600" b="1" dirty="0" err="1">
                <a:solidFill>
                  <a:srgbClr val="262626"/>
                </a:solidFill>
                <a:latin typeface="Calibri"/>
                <a:cs typeface="Calibri"/>
                <a:sym typeface="Calibri"/>
              </a:rPr>
              <a:t>Gente</a:t>
            </a:r>
            <a:r>
              <a:rPr lang="en-US" sz="1600" b="1" dirty="0">
                <a:solidFill>
                  <a:srgbClr val="262626"/>
                </a:solidFill>
                <a:latin typeface="Calibri"/>
                <a:cs typeface="Calibri"/>
                <a:sym typeface="Calibri"/>
              </a:rPr>
              <a:t>, </a:t>
            </a:r>
            <a:r>
              <a:rPr lang="en-US" sz="1600" b="1" dirty="0" err="1">
                <a:solidFill>
                  <a:srgbClr val="262626"/>
                </a:solidFill>
                <a:latin typeface="Calibri"/>
                <a:cs typeface="Calibri"/>
                <a:sym typeface="Calibri"/>
              </a:rPr>
              <a:t>Lugares</a:t>
            </a:r>
            <a:r>
              <a:rPr lang="en-US" sz="1600" b="1" dirty="0">
                <a:solidFill>
                  <a:srgbClr val="262626"/>
                </a:solidFill>
                <a:latin typeface="Calibri"/>
                <a:cs typeface="Calibri"/>
                <a:sym typeface="Calibri"/>
              </a:rPr>
              <a:t>, y </a:t>
            </a:r>
            <a:r>
              <a:rPr lang="en-US" sz="1600" b="1" dirty="0" err="1">
                <a:solidFill>
                  <a:srgbClr val="262626"/>
                </a:solidFill>
                <a:latin typeface="Calibri"/>
                <a:cs typeface="Calibri"/>
                <a:sym typeface="Calibri"/>
              </a:rPr>
              <a:t>Entornos</a:t>
            </a:r>
            <a:r>
              <a:rPr lang="en-US" sz="1600" b="1" dirty="0">
                <a:solidFill>
                  <a:srgbClr val="262626"/>
                </a:solidFill>
                <a:latin typeface="Calibri"/>
                <a:cs typeface="Calibri"/>
                <a:sym typeface="Calibri"/>
              </a:rPr>
              <a:t>: </a:t>
            </a:r>
            <a:r>
              <a:rPr lang="es-ES" sz="1600" dirty="0">
                <a:solidFill>
                  <a:srgbClr val="262626"/>
                </a:solidFill>
                <a:latin typeface="Calibri"/>
                <a:cs typeface="Calibri"/>
                <a:sym typeface="Calibri"/>
              </a:rPr>
              <a:t>El estudio de personas, lugares y entornos nos permite comprender la relación entre las poblaciones humanas y el mundo físico.</a:t>
            </a:r>
            <a:endParaRPr dirty="0"/>
          </a:p>
        </p:txBody>
      </p:sp>
      <p:pic>
        <p:nvPicPr>
          <p:cNvPr id="115" name="Google Shape;115;p3" descr="A picture containing table&#10;&#10;Description automatically generated"/>
          <p:cNvPicPr preferRelativeResize="0"/>
          <p:nvPr/>
        </p:nvPicPr>
        <p:blipFill rotWithShape="1">
          <a:blip r:embed="rId4">
            <a:alphaModFix/>
          </a:blip>
          <a:srcRect/>
          <a:stretch/>
        </p:blipFill>
        <p:spPr>
          <a:xfrm>
            <a:off x="431786" y="5360664"/>
            <a:ext cx="1149009" cy="1149009"/>
          </a:xfrm>
          <a:prstGeom prst="rect">
            <a:avLst/>
          </a:prstGeom>
          <a:noFill/>
          <a:ln>
            <a:noFill/>
          </a:ln>
        </p:spPr>
      </p:pic>
      <p:pic>
        <p:nvPicPr>
          <p:cNvPr id="116" name="Google Shape;116;p3" descr="A picture containing icon&#10;&#10;Description automatically generated"/>
          <p:cNvPicPr preferRelativeResize="0"/>
          <p:nvPr/>
        </p:nvPicPr>
        <p:blipFill rotWithShape="1">
          <a:blip r:embed="rId5">
            <a:alphaModFix/>
          </a:blip>
          <a:srcRect/>
          <a:stretch/>
        </p:blipFill>
        <p:spPr>
          <a:xfrm>
            <a:off x="1580795" y="5360663"/>
            <a:ext cx="1149009" cy="1149009"/>
          </a:xfrm>
          <a:prstGeom prst="rect">
            <a:avLst/>
          </a:prstGeom>
          <a:noFill/>
          <a:ln>
            <a:noFill/>
          </a:ln>
        </p:spPr>
      </p:pic>
      <p:sp>
        <p:nvSpPr>
          <p:cNvPr id="117" name="Google Shape;117;p3"/>
          <p:cNvSpPr/>
          <p:nvPr/>
        </p:nvSpPr>
        <p:spPr>
          <a:xfrm>
            <a:off x="323618" y="4723243"/>
            <a:ext cx="3555195" cy="354988"/>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9" name="Google Shape;119;p3"/>
          <p:cNvSpPr/>
          <p:nvPr/>
        </p:nvSpPr>
        <p:spPr>
          <a:xfrm>
            <a:off x="2606040" y="185126"/>
            <a:ext cx="6979920" cy="99413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0" name="Google Shape;120;p3"/>
          <p:cNvSpPr/>
          <p:nvPr/>
        </p:nvSpPr>
        <p:spPr>
          <a:xfrm>
            <a:off x="1165859" y="185126"/>
            <a:ext cx="9891817"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2" name="Google Shape;122;p3"/>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err="1">
                <a:solidFill>
                  <a:schemeClr val="lt1"/>
                </a:solidFill>
                <a:latin typeface="Calibri"/>
                <a:ea typeface="Calibri"/>
                <a:cs typeface="Calibri"/>
                <a:sym typeface="Calibri"/>
              </a:rPr>
              <a:t>Tiempo</a:t>
            </a:r>
            <a:r>
              <a:rPr lang="en-US" b="1" dirty="0">
                <a:solidFill>
                  <a:schemeClr val="lt1"/>
                </a:solidFill>
                <a:latin typeface="Calibri"/>
                <a:ea typeface="Calibri"/>
                <a:cs typeface="Calibri"/>
                <a:sym typeface="Calibri"/>
              </a:rPr>
              <a:t> de </a:t>
            </a:r>
            <a:r>
              <a:rPr lang="en-US" b="1" dirty="0" err="1">
                <a:solidFill>
                  <a:schemeClr val="lt1"/>
                </a:solidFill>
                <a:latin typeface="Calibri"/>
                <a:ea typeface="Calibri"/>
                <a:cs typeface="Calibri"/>
                <a:sym typeface="Calibri"/>
              </a:rPr>
              <a:t>preparación</a:t>
            </a:r>
            <a:r>
              <a:rPr lang="en-US" sz="1400" b="1" i="0" u="none" strike="noStrike" cap="none" dirty="0">
                <a:solidFill>
                  <a:schemeClr val="lt1"/>
                </a:solidFill>
                <a:latin typeface="Calibri"/>
                <a:ea typeface="Calibri"/>
                <a:cs typeface="Calibri"/>
                <a:sym typeface="Calibri"/>
              </a:rPr>
              <a:t>: 10 – 15 </a:t>
            </a:r>
            <a:r>
              <a:rPr lang="en-US" sz="1400" b="1" i="0" u="none" strike="noStrike" cap="none" dirty="0" err="1">
                <a:solidFill>
                  <a:schemeClr val="lt1"/>
                </a:solidFill>
                <a:latin typeface="Calibri"/>
                <a:ea typeface="Calibri"/>
                <a:cs typeface="Calibri"/>
                <a:sym typeface="Calibri"/>
              </a:rPr>
              <a:t>minutos</a:t>
            </a:r>
            <a:endParaRPr dirty="0"/>
          </a:p>
        </p:txBody>
      </p:sp>
      <p:pic>
        <p:nvPicPr>
          <p:cNvPr id="3" name="Picture 2" descr="Logo&#10;&#10;Description automatically generated with low confidence">
            <a:extLst>
              <a:ext uri="{FF2B5EF4-FFF2-40B4-BE49-F238E27FC236}">
                <a16:creationId xmlns:a16="http://schemas.microsoft.com/office/drawing/2014/main" id="{8678927C-6FF5-C860-C426-CE748489C1AF}"/>
              </a:ext>
            </a:extLst>
          </p:cNvPr>
          <p:cNvPicPr>
            <a:picLocks noChangeAspect="1"/>
          </p:cNvPicPr>
          <p:nvPr/>
        </p:nvPicPr>
        <p:blipFill>
          <a:blip r:embed="rId6"/>
          <a:stretch>
            <a:fillRect/>
          </a:stretch>
        </p:blipFill>
        <p:spPr>
          <a:xfrm>
            <a:off x="2729804" y="5363607"/>
            <a:ext cx="1149009" cy="1149009"/>
          </a:xfrm>
          <a:prstGeom prst="rect">
            <a:avLst/>
          </a:prstGeom>
        </p:spPr>
      </p:pic>
      <p:sp>
        <p:nvSpPr>
          <p:cNvPr id="2" name="Slide Number Placeholder 1">
            <a:extLst>
              <a:ext uri="{FF2B5EF4-FFF2-40B4-BE49-F238E27FC236}">
                <a16:creationId xmlns:a16="http://schemas.microsoft.com/office/drawing/2014/main" id="{002FF6CB-424F-D300-7741-440E4EF235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
        <p:nvSpPr>
          <p:cNvPr id="20" name="Google Shape;107;p2">
            <a:extLst>
              <a:ext uri="{FF2B5EF4-FFF2-40B4-BE49-F238E27FC236}">
                <a16:creationId xmlns:a16="http://schemas.microsoft.com/office/drawing/2014/main" id="{755C42ED-969B-BAA5-5577-3100542DE38D}"/>
              </a:ext>
            </a:extLst>
          </p:cNvPr>
          <p:cNvSpPr txBox="1"/>
          <p:nvPr/>
        </p:nvSpPr>
        <p:spPr>
          <a:xfrm>
            <a:off x="1303075" y="161033"/>
            <a:ext cx="9585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ea typeface="Calibri"/>
                <a:cs typeface="Calibri"/>
                <a:sym typeface="Calibri"/>
              </a:rPr>
              <a:t>Preparación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&amp; </a:t>
            </a:r>
            <a:r>
              <a:rPr lang="en-US" sz="3200" b="1" dirty="0" err="1">
                <a:solidFill>
                  <a:schemeClr val="lt1"/>
                </a:solidFill>
                <a:latin typeface="Calibri"/>
                <a:ea typeface="Calibri"/>
                <a:cs typeface="Calibri"/>
                <a:sym typeface="Calibri"/>
              </a:rPr>
              <a:t>Alineación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Currícula</a:t>
            </a:r>
            <a:endParaRPr dirty="0"/>
          </a:p>
        </p:txBody>
      </p:sp>
      <p:sp>
        <p:nvSpPr>
          <p:cNvPr id="21" name="Rectangle 20">
            <a:extLst>
              <a:ext uri="{FF2B5EF4-FFF2-40B4-BE49-F238E27FC236}">
                <a16:creationId xmlns:a16="http://schemas.microsoft.com/office/drawing/2014/main" id="{33E161F0-7228-ACE2-E4FB-429B4630976D}"/>
              </a:ext>
            </a:extLst>
          </p:cNvPr>
          <p:cNvSpPr/>
          <p:nvPr/>
        </p:nvSpPr>
        <p:spPr>
          <a:xfrm>
            <a:off x="409721" y="4699464"/>
            <a:ext cx="2889934" cy="360612"/>
          </a:xfrm>
          <a:prstGeom prst="rect">
            <a:avLst/>
          </a:prstGeom>
        </p:spPr>
        <p:txBody>
          <a:bodyPr wrap="square">
            <a:spAutoFit/>
          </a:bodyPr>
          <a:lstStyle/>
          <a:p>
            <a:pPr algn="thaiDist">
              <a:lnSpc>
                <a:spcPct val="120000"/>
              </a:lnSpc>
            </a:pPr>
            <a:r>
              <a:rPr lang="en-US" sz="1600" b="1" dirty="0" err="1">
                <a:solidFill>
                  <a:schemeClr val="bg1"/>
                </a:solidFill>
              </a:rPr>
              <a:t>Alineación</a:t>
            </a:r>
            <a:r>
              <a:rPr lang="en-US" sz="1600" b="1" dirty="0">
                <a:solidFill>
                  <a:schemeClr val="bg1"/>
                </a:solidFill>
              </a:rPr>
              <a:t> con </a:t>
            </a:r>
            <a:r>
              <a:rPr lang="en-US" sz="1600" b="1" dirty="0" err="1">
                <a:solidFill>
                  <a:schemeClr val="bg1"/>
                </a:solidFill>
              </a:rPr>
              <a:t>los</a:t>
            </a:r>
            <a:r>
              <a:rPr lang="en-US" sz="1600" b="1" dirty="0">
                <a:solidFill>
                  <a:schemeClr val="bg1"/>
                </a:solidFill>
              </a:rPr>
              <a:t> ODS</a:t>
            </a:r>
            <a:endParaRPr lang="en-TH" sz="1600" b="1" dirty="0">
              <a:solidFill>
                <a:schemeClr val="bg1"/>
              </a:solidFill>
            </a:endParaRPr>
          </a:p>
        </p:txBody>
      </p:sp>
      <p:grpSp>
        <p:nvGrpSpPr>
          <p:cNvPr id="22" name="Group 21">
            <a:extLst>
              <a:ext uri="{FF2B5EF4-FFF2-40B4-BE49-F238E27FC236}">
                <a16:creationId xmlns:a16="http://schemas.microsoft.com/office/drawing/2014/main" id="{E15B42F8-0155-27B2-86BF-4471BE02DCBC}"/>
              </a:ext>
            </a:extLst>
          </p:cNvPr>
          <p:cNvGrpSpPr/>
          <p:nvPr/>
        </p:nvGrpSpPr>
        <p:grpSpPr>
          <a:xfrm>
            <a:off x="4545447" y="4691712"/>
            <a:ext cx="6979920" cy="1897510"/>
            <a:chOff x="4790164" y="5101971"/>
            <a:chExt cx="6979920" cy="1897510"/>
          </a:xfrm>
        </p:grpSpPr>
        <p:sp>
          <p:nvSpPr>
            <p:cNvPr id="23" name="Rounded Rectangle 18">
              <a:extLst>
                <a:ext uri="{FF2B5EF4-FFF2-40B4-BE49-F238E27FC236}">
                  <a16:creationId xmlns:a16="http://schemas.microsoft.com/office/drawing/2014/main" id="{C9611E0C-7E14-86DD-8D25-0C43DCA98E8E}"/>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en-TH">
                <a:solidFill>
                  <a:srgbClr val="29C7F7"/>
                </a:solidFill>
                <a:highlight>
                  <a:srgbClr val="29C7F7"/>
                </a:highlight>
              </a:endParaRPr>
            </a:p>
          </p:txBody>
        </p:sp>
        <p:sp>
          <p:nvSpPr>
            <p:cNvPr id="24" name="Rounded Rectangle 22">
              <a:extLst>
                <a:ext uri="{FF2B5EF4-FFF2-40B4-BE49-F238E27FC236}">
                  <a16:creationId xmlns:a16="http://schemas.microsoft.com/office/drawing/2014/main" id="{9672479A-B714-E923-24EC-85E055FA35A8}"/>
                </a:ext>
              </a:extLst>
            </p:cNvPr>
            <p:cNvSpPr/>
            <p:nvPr/>
          </p:nvSpPr>
          <p:spPr>
            <a:xfrm>
              <a:off x="4790164" y="5443839"/>
              <a:ext cx="6979920" cy="1555642"/>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es-ES" sz="1600" b="1" dirty="0"/>
                <a:t>Los planes de lecciones están diseñados para ser flexibles y receptivos a las necesidades de su salón de clases. Las lecciones son editables y personalizables para cumplir con los diferentes contextos individuales de estudiantes y aulas. Están disponibles para descargar una versión de PowerPoint con instrucciones para el maestro y una lección en PDF imprimible.</a:t>
              </a:r>
            </a:p>
            <a:p>
              <a:pPr algn="ctr"/>
              <a:endParaRPr lang="en-TH" dirty="0"/>
            </a:p>
          </p:txBody>
        </p:sp>
        <p:sp>
          <p:nvSpPr>
            <p:cNvPr id="25" name="TextBox 24">
              <a:extLst>
                <a:ext uri="{FF2B5EF4-FFF2-40B4-BE49-F238E27FC236}">
                  <a16:creationId xmlns:a16="http://schemas.microsoft.com/office/drawing/2014/main" id="{B5A08A2D-33C1-71E1-85A1-7FA391B9956B}"/>
                </a:ext>
              </a:extLst>
            </p:cNvPr>
            <p:cNvSpPr txBox="1"/>
            <p:nvPr/>
          </p:nvSpPr>
          <p:spPr>
            <a:xfrm>
              <a:off x="6956553" y="5101971"/>
              <a:ext cx="4280196" cy="338554"/>
            </a:xfrm>
            <a:prstGeom prst="rect">
              <a:avLst/>
            </a:prstGeom>
            <a:noFill/>
          </p:spPr>
          <p:txBody>
            <a:bodyPr wrap="square" rtlCol="0">
              <a:spAutoFit/>
            </a:bodyPr>
            <a:lstStyle/>
            <a:p>
              <a:r>
                <a:rPr lang="en-US" sz="1600" b="1" dirty="0" err="1">
                  <a:solidFill>
                    <a:schemeClr val="bg1"/>
                  </a:solidFill>
                </a:rPr>
                <a:t>Lecciones</a:t>
              </a:r>
              <a:r>
                <a:rPr lang="en-US" sz="1600" b="1" dirty="0">
                  <a:solidFill>
                    <a:schemeClr val="bg1"/>
                  </a:solidFill>
                </a:rPr>
                <a:t> Flexibles y </a:t>
              </a:r>
              <a:r>
                <a:rPr lang="en-US" sz="1600" b="1" dirty="0" err="1">
                  <a:solidFill>
                    <a:schemeClr val="bg1"/>
                  </a:solidFill>
                </a:rPr>
                <a:t>Adaptables</a:t>
              </a:r>
              <a:endParaRPr lang="en-US" sz="1600" b="1" dirty="0">
                <a:solidFill>
                  <a:schemeClr val="bg1"/>
                </a:solidFill>
              </a:endParaRPr>
            </a:p>
          </p:txBody>
        </p:sp>
      </p:grpSp>
      <p:sp>
        <p:nvSpPr>
          <p:cNvPr id="27" name="Google Shape;113;p3">
            <a:extLst>
              <a:ext uri="{FF2B5EF4-FFF2-40B4-BE49-F238E27FC236}">
                <a16:creationId xmlns:a16="http://schemas.microsoft.com/office/drawing/2014/main" id="{39783083-109A-10CE-D6F6-91CE11ACD956}"/>
              </a:ext>
            </a:extLst>
          </p:cNvPr>
          <p:cNvSpPr/>
          <p:nvPr/>
        </p:nvSpPr>
        <p:spPr>
          <a:xfrm>
            <a:off x="346902" y="1519695"/>
            <a:ext cx="6826626" cy="42469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800" b="1" dirty="0" err="1">
                <a:solidFill>
                  <a:schemeClr val="lt1"/>
                </a:solidFill>
                <a:latin typeface="Calibri"/>
                <a:ea typeface="Calibri"/>
                <a:cs typeface="Calibri"/>
                <a:sym typeface="Calibri"/>
              </a:rPr>
              <a:t>Resultados</a:t>
            </a:r>
            <a:r>
              <a:rPr lang="en-US" sz="1800" b="1" dirty="0">
                <a:solidFill>
                  <a:schemeClr val="lt1"/>
                </a:solidFill>
                <a:latin typeface="Calibri"/>
                <a:ea typeface="Calibri"/>
                <a:cs typeface="Calibri"/>
                <a:sym typeface="Calibri"/>
              </a:rPr>
              <a:t> de </a:t>
            </a:r>
            <a:r>
              <a:rPr lang="en-US" sz="1800" b="1" dirty="0" err="1">
                <a:solidFill>
                  <a:schemeClr val="lt1"/>
                </a:solidFill>
                <a:latin typeface="Calibri"/>
                <a:ea typeface="Calibri"/>
                <a:cs typeface="Calibri"/>
                <a:sym typeface="Calibri"/>
              </a:rPr>
              <a:t>Aprendizaje</a:t>
            </a:r>
            <a:r>
              <a:rPr lang="en-US" sz="1800" b="1" dirty="0">
                <a:solidFill>
                  <a:schemeClr val="lt1"/>
                </a:solidFill>
                <a:latin typeface="Calibri"/>
                <a:ea typeface="Calibri"/>
                <a:cs typeface="Calibri"/>
                <a:sym typeface="Calibri"/>
              </a:rPr>
              <a:t> </a:t>
            </a:r>
            <a:r>
              <a:rPr lang="en-US" sz="1800" b="1" dirty="0" err="1">
                <a:solidFill>
                  <a:schemeClr val="lt1"/>
                </a:solidFill>
                <a:latin typeface="Calibri"/>
                <a:ea typeface="Calibri"/>
                <a:cs typeface="Calibri"/>
                <a:sym typeface="Calibri"/>
              </a:rPr>
              <a:t>Esperados</a:t>
            </a:r>
            <a:r>
              <a:rPr lang="en-US" sz="1800" b="1" dirty="0">
                <a:solidFill>
                  <a:schemeClr val="lt1"/>
                </a:solidFill>
                <a:latin typeface="Calibri"/>
                <a:ea typeface="Calibri"/>
                <a:cs typeface="Calibri"/>
                <a:sym typeface="Calibri"/>
              </a:rPr>
              <a:t> y </a:t>
            </a:r>
            <a:r>
              <a:rPr lang="en-US" sz="1800" b="1" dirty="0" err="1">
                <a:solidFill>
                  <a:schemeClr val="lt1"/>
                </a:solidFill>
                <a:latin typeface="Calibri"/>
                <a:ea typeface="Calibri"/>
                <a:cs typeface="Calibri"/>
                <a:sym typeface="Calibri"/>
              </a:rPr>
              <a:t>Alineación</a:t>
            </a:r>
            <a:r>
              <a:rPr lang="en-US" sz="1800" b="1" dirty="0">
                <a:solidFill>
                  <a:schemeClr val="lt1"/>
                </a:solidFill>
                <a:latin typeface="Calibri"/>
                <a:ea typeface="Calibri"/>
                <a:cs typeface="Calibri"/>
                <a:sym typeface="Calibri"/>
              </a:rPr>
              <a:t> con la </a:t>
            </a:r>
            <a:r>
              <a:rPr lang="en-US" sz="1800" b="1" dirty="0" err="1">
                <a:solidFill>
                  <a:schemeClr val="lt1"/>
                </a:solidFill>
                <a:latin typeface="Calibri"/>
                <a:ea typeface="Calibri"/>
                <a:cs typeface="Calibri"/>
                <a:sym typeface="Calibri"/>
              </a:rPr>
              <a:t>Currícula</a:t>
            </a:r>
            <a:endParaRPr sz="18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2"/>
          <a:stretch>
            <a:fillRect/>
          </a:stretch>
        </p:blipFill>
        <p:spPr>
          <a:xfrm>
            <a:off x="0" y="0"/>
            <a:ext cx="12192000" cy="6858000"/>
          </a:xfrm>
          <a:prstGeom prst="rect">
            <a:avLst/>
          </a:prstGeom>
        </p:spPr>
      </p:pic>
      <p:sp>
        <p:nvSpPr>
          <p:cNvPr id="15" name="Rounded Rectangle 14">
            <a:extLst>
              <a:ext uri="{FF2B5EF4-FFF2-40B4-BE49-F238E27FC236}">
                <a16:creationId xmlns:a16="http://schemas.microsoft.com/office/drawing/2014/main"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TextBox 7">
            <a:extLst>
              <a:ext uri="{FF2B5EF4-FFF2-40B4-BE49-F238E27FC236}">
                <a16:creationId xmlns:a16="http://schemas.microsoft.com/office/drawing/2014/main"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en-US" sz="3200" b="1" dirty="0">
                <a:solidFill>
                  <a:schemeClr val="bg1"/>
                </a:solidFill>
              </a:rPr>
              <a:t>La </a:t>
            </a:r>
            <a:r>
              <a:rPr lang="en-US" sz="3200" b="1" dirty="0" err="1">
                <a:solidFill>
                  <a:schemeClr val="bg1"/>
                </a:solidFill>
              </a:rPr>
              <a:t>Lección</a:t>
            </a:r>
            <a:r>
              <a:rPr lang="en-US" sz="3200" b="1" dirty="0">
                <a:solidFill>
                  <a:schemeClr val="bg1"/>
                </a:solidFill>
              </a:rPr>
              <a:t> </a:t>
            </a:r>
          </a:p>
        </p:txBody>
      </p:sp>
      <p:sp>
        <p:nvSpPr>
          <p:cNvPr id="22" name="Oval 21">
            <a:extLst>
              <a:ext uri="{FF2B5EF4-FFF2-40B4-BE49-F238E27FC236}">
                <a16:creationId xmlns:a16="http://schemas.microsoft.com/office/drawing/2014/main" id="{1A8141C0-5C65-C54B-B99F-F7A3DD1C2725}"/>
              </a:ext>
            </a:extLst>
          </p:cNvPr>
          <p:cNvSpPr/>
          <p:nvPr/>
        </p:nvSpPr>
        <p:spPr>
          <a:xfrm>
            <a:off x="413972" y="144912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Oval 22">
            <a:extLst>
              <a:ext uri="{FF2B5EF4-FFF2-40B4-BE49-F238E27FC236}">
                <a16:creationId xmlns:a16="http://schemas.microsoft.com/office/drawing/2014/main" id="{6DE15013-44B3-074B-97E9-A65290DF3E17}"/>
              </a:ext>
            </a:extLst>
          </p:cNvPr>
          <p:cNvSpPr/>
          <p:nvPr/>
        </p:nvSpPr>
        <p:spPr>
          <a:xfrm>
            <a:off x="360335" y="144912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ectangle 23">
            <a:extLst>
              <a:ext uri="{FF2B5EF4-FFF2-40B4-BE49-F238E27FC236}">
                <a16:creationId xmlns:a16="http://schemas.microsoft.com/office/drawing/2014/main" id="{9D6C8663-DB1F-4247-809A-B287EA418546}"/>
              </a:ext>
            </a:extLst>
          </p:cNvPr>
          <p:cNvSpPr/>
          <p:nvPr/>
        </p:nvSpPr>
        <p:spPr>
          <a:xfrm>
            <a:off x="404919" y="1429076"/>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a:t>
            </a:r>
          </a:p>
        </p:txBody>
      </p:sp>
      <p:sp>
        <p:nvSpPr>
          <p:cNvPr id="17" name="TextBox 16">
            <a:extLst>
              <a:ext uri="{FF2B5EF4-FFF2-40B4-BE49-F238E27FC236}">
                <a16:creationId xmlns:a16="http://schemas.microsoft.com/office/drawing/2014/main"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en-US" sz="1400" b="1" dirty="0" err="1">
                <a:solidFill>
                  <a:schemeClr val="bg1"/>
                </a:solidFill>
              </a:rPr>
              <a:t>Duración</a:t>
            </a:r>
            <a:r>
              <a:rPr lang="en-US" sz="1400" b="1" dirty="0">
                <a:solidFill>
                  <a:schemeClr val="bg1"/>
                </a:solidFill>
              </a:rPr>
              <a:t> de la </a:t>
            </a:r>
            <a:r>
              <a:rPr lang="en-US" sz="1400" b="1" dirty="0" err="1">
                <a:solidFill>
                  <a:schemeClr val="bg1"/>
                </a:solidFill>
              </a:rPr>
              <a:t>lección</a:t>
            </a:r>
            <a:r>
              <a:rPr lang="en-US" sz="1400" b="1" dirty="0">
                <a:solidFill>
                  <a:schemeClr val="bg1"/>
                </a:solidFill>
              </a:rPr>
              <a:t>: 30 - 45 </a:t>
            </a:r>
            <a:r>
              <a:rPr lang="en-US" sz="1400" b="1" dirty="0" err="1">
                <a:solidFill>
                  <a:schemeClr val="bg1"/>
                </a:solidFill>
              </a:rPr>
              <a:t>minutos</a:t>
            </a:r>
            <a:endParaRPr lang="en-US" sz="1400" b="1" dirty="0">
              <a:solidFill>
                <a:schemeClr val="bg1"/>
              </a:solidFill>
            </a:endParaRPr>
          </a:p>
        </p:txBody>
      </p:sp>
      <p:sp>
        <p:nvSpPr>
          <p:cNvPr id="18" name="Oval 17">
            <a:extLst>
              <a:ext uri="{FF2B5EF4-FFF2-40B4-BE49-F238E27FC236}">
                <a16:creationId xmlns:a16="http://schemas.microsoft.com/office/drawing/2014/main" id="{9D3C16D2-3D7B-DC40-88C7-DE4F305BF499}"/>
              </a:ext>
            </a:extLst>
          </p:cNvPr>
          <p:cNvSpPr/>
          <p:nvPr/>
        </p:nvSpPr>
        <p:spPr>
          <a:xfrm>
            <a:off x="413972" y="263248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Oval 18">
            <a:extLst>
              <a:ext uri="{FF2B5EF4-FFF2-40B4-BE49-F238E27FC236}">
                <a16:creationId xmlns:a16="http://schemas.microsoft.com/office/drawing/2014/main" id="{9DAB2145-ECFA-6647-A9B6-729C703AD8DB}"/>
              </a:ext>
            </a:extLst>
          </p:cNvPr>
          <p:cNvSpPr/>
          <p:nvPr/>
        </p:nvSpPr>
        <p:spPr>
          <a:xfrm>
            <a:off x="360335" y="263248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0" name="Rectangle 19">
            <a:extLst>
              <a:ext uri="{FF2B5EF4-FFF2-40B4-BE49-F238E27FC236}">
                <a16:creationId xmlns:a16="http://schemas.microsoft.com/office/drawing/2014/main" id="{9D8FA13B-529B-584E-8CBD-62424A9A1833}"/>
              </a:ext>
            </a:extLst>
          </p:cNvPr>
          <p:cNvSpPr/>
          <p:nvPr/>
        </p:nvSpPr>
        <p:spPr>
          <a:xfrm>
            <a:off x="404919" y="2612435"/>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2</a:t>
            </a:r>
          </a:p>
        </p:txBody>
      </p:sp>
      <p:sp>
        <p:nvSpPr>
          <p:cNvPr id="29" name="Oval 28">
            <a:extLst>
              <a:ext uri="{FF2B5EF4-FFF2-40B4-BE49-F238E27FC236}">
                <a16:creationId xmlns:a16="http://schemas.microsoft.com/office/drawing/2014/main" id="{755BA79C-90D1-2146-A38F-4EEB52007357}"/>
              </a:ext>
            </a:extLst>
          </p:cNvPr>
          <p:cNvSpPr/>
          <p:nvPr/>
        </p:nvSpPr>
        <p:spPr>
          <a:xfrm>
            <a:off x="413972" y="357927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Oval 29">
            <a:extLst>
              <a:ext uri="{FF2B5EF4-FFF2-40B4-BE49-F238E27FC236}">
                <a16:creationId xmlns:a16="http://schemas.microsoft.com/office/drawing/2014/main" id="{B4BFBE7D-8EB6-824A-8F39-97CD133462C3}"/>
              </a:ext>
            </a:extLst>
          </p:cNvPr>
          <p:cNvSpPr/>
          <p:nvPr/>
        </p:nvSpPr>
        <p:spPr>
          <a:xfrm>
            <a:off x="360335" y="3579279"/>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Rectangle 30">
            <a:extLst>
              <a:ext uri="{FF2B5EF4-FFF2-40B4-BE49-F238E27FC236}">
                <a16:creationId xmlns:a16="http://schemas.microsoft.com/office/drawing/2014/main" id="{78EDCEFF-66E5-8941-B13E-98BF7B5FCB9C}"/>
              </a:ext>
            </a:extLst>
          </p:cNvPr>
          <p:cNvSpPr/>
          <p:nvPr/>
        </p:nvSpPr>
        <p:spPr>
          <a:xfrm>
            <a:off x="404919" y="3559227"/>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3</a:t>
            </a:r>
          </a:p>
        </p:txBody>
      </p:sp>
      <p:sp>
        <p:nvSpPr>
          <p:cNvPr id="25" name="TextBox 24">
            <a:extLst>
              <a:ext uri="{FF2B5EF4-FFF2-40B4-BE49-F238E27FC236}">
                <a16:creationId xmlns:a16="http://schemas.microsoft.com/office/drawing/2014/main" id="{95018C86-1B0A-CEC8-568D-83217C0B6EEB}"/>
              </a:ext>
            </a:extLst>
          </p:cNvPr>
          <p:cNvSpPr txBox="1"/>
          <p:nvPr/>
        </p:nvSpPr>
        <p:spPr>
          <a:xfrm>
            <a:off x="911773" y="1449128"/>
            <a:ext cx="10919892" cy="923330"/>
          </a:xfrm>
          <a:prstGeom prst="rect">
            <a:avLst/>
          </a:prstGeom>
          <a:noFill/>
        </p:spPr>
        <p:txBody>
          <a:bodyPr wrap="square">
            <a:spAutoFit/>
          </a:bodyPr>
          <a:lstStyle/>
          <a:p>
            <a:pPr algn="just"/>
            <a:r>
              <a:rPr lang="es-ES" dirty="0"/>
              <a:t>Los estudiantes recibirán el documento de estudio de caso de negocios circulares con nueve preguntas que responderán, en función de la tarjeta de negocios circular que elijan. Permítales hacer su propia investigación en el internet, si así lo requieren.</a:t>
            </a:r>
            <a:endParaRPr lang="en-US" b="0" dirty="0"/>
          </a:p>
        </p:txBody>
      </p:sp>
      <p:sp>
        <p:nvSpPr>
          <p:cNvPr id="26" name="TextBox 25">
            <a:extLst>
              <a:ext uri="{FF2B5EF4-FFF2-40B4-BE49-F238E27FC236}">
                <a16:creationId xmlns:a16="http://schemas.microsoft.com/office/drawing/2014/main" id="{585763E4-2C08-5819-030E-F5222BF6B722}"/>
              </a:ext>
            </a:extLst>
          </p:cNvPr>
          <p:cNvSpPr txBox="1"/>
          <p:nvPr/>
        </p:nvSpPr>
        <p:spPr>
          <a:xfrm>
            <a:off x="911773" y="2573710"/>
            <a:ext cx="1097448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Distribuya los documentos de tarjetas de negocios circulares y pida a los estudiantes que seleccionen una de las cinco empresas que usarán para el análisis de caso.</a:t>
            </a:r>
            <a:endParaRPr lang="en-US" dirty="0"/>
          </a:p>
        </p:txBody>
      </p:sp>
      <p:sp>
        <p:nvSpPr>
          <p:cNvPr id="28" name="TextBox 27">
            <a:extLst>
              <a:ext uri="{FF2B5EF4-FFF2-40B4-BE49-F238E27FC236}">
                <a16:creationId xmlns:a16="http://schemas.microsoft.com/office/drawing/2014/main" id="{84EB0607-22A0-6BD5-0F7F-D3103A739C4F}"/>
              </a:ext>
            </a:extLst>
          </p:cNvPr>
          <p:cNvSpPr txBox="1"/>
          <p:nvPr/>
        </p:nvSpPr>
        <p:spPr>
          <a:xfrm>
            <a:off x="911773" y="3615817"/>
            <a:ext cx="11418933" cy="923330"/>
          </a:xfrm>
          <a:prstGeom prst="rect">
            <a:avLst/>
          </a:prstGeom>
          <a:noFill/>
        </p:spPr>
        <p:txBody>
          <a:bodyPr wrap="square">
            <a:spAutoFit/>
          </a:bodyPr>
          <a:lstStyle/>
          <a:p>
            <a:pPr marL="0" lvl="0" indent="0" algn="l" rtl="0">
              <a:spcBef>
                <a:spcPts val="0"/>
              </a:spcBef>
              <a:spcAft>
                <a:spcPts val="0"/>
              </a:spcAft>
              <a:buNone/>
            </a:pPr>
            <a:r>
              <a:rPr lang="es-ES" sz="1800" b="0" i="0" u="none" strike="noStrike" dirty="0">
                <a:solidFill>
                  <a:schemeClr val="dk1"/>
                </a:solidFill>
                <a:latin typeface="Calibri"/>
                <a:ea typeface="Calibri"/>
                <a:cs typeface="Calibri"/>
                <a:sym typeface="Calibri"/>
              </a:rPr>
              <a:t>Una vez que hayan respondido todas las preguntas para el caso de estudio, mapearán las áreas de circularidad encontradas en el caso analizado. El documento considera  las 5 etapas lineales del ciclo de vida de un producto y </a:t>
            </a:r>
            <a:r>
              <a:rPr lang="es-ES" dirty="0">
                <a:solidFill>
                  <a:schemeClr val="dk1"/>
                </a:solidFill>
                <a:latin typeface="Calibri"/>
                <a:ea typeface="Calibri"/>
                <a:cs typeface="Calibri"/>
                <a:sym typeface="Calibri"/>
              </a:rPr>
              <a:t>en este se solicitará </a:t>
            </a:r>
            <a:r>
              <a:rPr lang="es-ES" sz="1800" b="0" i="0" u="none" strike="noStrike" dirty="0">
                <a:solidFill>
                  <a:schemeClr val="dk1"/>
                </a:solidFill>
                <a:latin typeface="Calibri"/>
                <a:ea typeface="Calibri"/>
                <a:cs typeface="Calibri"/>
                <a:sym typeface="Calibri"/>
              </a:rPr>
              <a:t>que dibujen flechas indicando los tipos de circularidad utilizados en su caso de negocios.</a:t>
            </a:r>
            <a:endParaRPr lang="en-US" sz="1800" b="0" i="0" u="none" strike="noStrike"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BBC981CF-6F02-C735-540C-7DD9D5EC35F4}"/>
              </a:ext>
            </a:extLst>
          </p:cNvPr>
          <p:cNvSpPr>
            <a:spLocks noGrp="1"/>
          </p:cNvSpPr>
          <p:nvPr>
            <p:ph type="sldNum" sz="quarter" idx="12"/>
          </p:nvPr>
        </p:nvSpPr>
        <p:spPr/>
        <p:txBody>
          <a:bodyPr/>
          <a:lstStyle/>
          <a:p>
            <a:fld id="{A49FEDE7-8061-9B4D-88A1-7EA83A94C31B}" type="slidenum">
              <a:rPr lang="en-TH" smtClean="0"/>
              <a:t>4</a:t>
            </a:fld>
            <a:endParaRPr lang="en-TH"/>
          </a:p>
        </p:txBody>
      </p:sp>
    </p:spTree>
    <p:extLst>
      <p:ext uri="{BB962C8B-B14F-4D97-AF65-F5344CB8AC3E}">
        <p14:creationId xmlns:p14="http://schemas.microsoft.com/office/powerpoint/2010/main" val="63719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835E1B-68F1-2B46-95E2-12FDF3CFA713}"/>
              </a:ext>
            </a:extLst>
          </p:cNvPr>
          <p:cNvPicPr>
            <a:picLocks noChangeAspect="1"/>
          </p:cNvPicPr>
          <p:nvPr/>
        </p:nvPicPr>
        <p:blipFill>
          <a:blip r:embed="rId3"/>
          <a:stretch>
            <a:fillRect/>
          </a:stretch>
        </p:blipFill>
        <p:spPr>
          <a:xfrm>
            <a:off x="0" y="0"/>
            <a:ext cx="12192000" cy="6858000"/>
          </a:xfrm>
          <a:prstGeom prst="rect">
            <a:avLst/>
          </a:prstGeom>
        </p:spPr>
      </p:pic>
      <p:sp>
        <p:nvSpPr>
          <p:cNvPr id="14" name="Slide Number Placeholder 3">
            <a:extLst>
              <a:ext uri="{FF2B5EF4-FFF2-40B4-BE49-F238E27FC236}">
                <a16:creationId xmlns:a16="http://schemas.microsoft.com/office/drawing/2014/main" id="{203DDFB3-6D59-A14A-BE61-EA5F497B703B}"/>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15" name="Picture 14" descr="Graphical user interface, text, application&#10;&#10;Description automatically generated">
            <a:extLst>
              <a:ext uri="{FF2B5EF4-FFF2-40B4-BE49-F238E27FC236}">
                <a16:creationId xmlns:a16="http://schemas.microsoft.com/office/drawing/2014/main" id="{2DA1694E-78E7-564E-A720-250B8C92BFEC}"/>
              </a:ext>
            </a:extLst>
          </p:cNvPr>
          <p:cNvPicPr>
            <a:picLocks noChangeAspect="1"/>
          </p:cNvPicPr>
          <p:nvPr/>
        </p:nvPicPr>
        <p:blipFill rotWithShape="1">
          <a:blip r:embed="rId4"/>
          <a:srcRect r="21856" b="73164"/>
          <a:stretch/>
        </p:blipFill>
        <p:spPr>
          <a:xfrm>
            <a:off x="2044737" y="2056509"/>
            <a:ext cx="7919634" cy="1146875"/>
          </a:xfrm>
          <a:prstGeom prst="rect">
            <a:avLst/>
          </a:prstGeom>
        </p:spPr>
      </p:pic>
      <p:pic>
        <p:nvPicPr>
          <p:cNvPr id="16" name="Picture 15" descr="Graphical user interface, text, application&#10;&#10;Description automatically generated">
            <a:extLst>
              <a:ext uri="{FF2B5EF4-FFF2-40B4-BE49-F238E27FC236}">
                <a16:creationId xmlns:a16="http://schemas.microsoft.com/office/drawing/2014/main" id="{575F6D79-C1A6-524D-AEBE-F0759709A4AD}"/>
              </a:ext>
            </a:extLst>
          </p:cNvPr>
          <p:cNvPicPr>
            <a:picLocks noChangeAspect="1"/>
          </p:cNvPicPr>
          <p:nvPr/>
        </p:nvPicPr>
        <p:blipFill rotWithShape="1">
          <a:blip r:embed="rId4"/>
          <a:srcRect l="50975" t="38442" r="-13" b="17"/>
          <a:stretch/>
        </p:blipFill>
        <p:spPr>
          <a:xfrm>
            <a:off x="6610103" y="3396005"/>
            <a:ext cx="4969790" cy="2629923"/>
          </a:xfrm>
          <a:prstGeom prst="rect">
            <a:avLst/>
          </a:prstGeom>
        </p:spPr>
      </p:pic>
      <p:sp>
        <p:nvSpPr>
          <p:cNvPr id="17" name="Rounded Rectangle 16">
            <a:extLst>
              <a:ext uri="{FF2B5EF4-FFF2-40B4-BE49-F238E27FC236}">
                <a16:creationId xmlns:a16="http://schemas.microsoft.com/office/drawing/2014/main" id="{E1C58300-AB33-2949-B2B1-1F1E1662997D}"/>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ounded Rectangle 17">
            <a:extLst>
              <a:ext uri="{FF2B5EF4-FFF2-40B4-BE49-F238E27FC236}">
                <a16:creationId xmlns:a16="http://schemas.microsoft.com/office/drawing/2014/main" id="{E23EAF2D-430A-3647-BA71-366646E5D4E6}"/>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TextBox 18">
            <a:extLst>
              <a:ext uri="{FF2B5EF4-FFF2-40B4-BE49-F238E27FC236}">
                <a16:creationId xmlns:a16="http://schemas.microsoft.com/office/drawing/2014/main" id="{690BB800-226F-CD4A-815D-DCCCEFEF61E4}"/>
              </a:ext>
            </a:extLst>
          </p:cNvPr>
          <p:cNvSpPr txBox="1"/>
          <p:nvPr/>
        </p:nvSpPr>
        <p:spPr>
          <a:xfrm>
            <a:off x="2357461" y="294106"/>
            <a:ext cx="7477078" cy="584775"/>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Prepare la </a:t>
            </a:r>
            <a:r>
              <a:rPr lang="en-US" sz="3200" b="1" dirty="0" err="1">
                <a:solidFill>
                  <a:schemeClr val="bg1"/>
                </a:solidFill>
                <a:latin typeface="Calibri" panose="020F0502020204030204" pitchFamily="34" charset="0"/>
                <a:cs typeface="Calibri" panose="020F0502020204030204" pitchFamily="34" charset="0"/>
              </a:rPr>
              <a:t>Presentación</a:t>
            </a:r>
            <a:r>
              <a:rPr lang="en-US" sz="3200" b="1" dirty="0">
                <a:solidFill>
                  <a:schemeClr val="bg1"/>
                </a:solidFill>
                <a:latin typeface="Calibri" panose="020F0502020204030204" pitchFamily="34" charset="0"/>
                <a:cs typeface="Calibri" panose="020F0502020204030204" pitchFamily="34" charset="0"/>
              </a:rPr>
              <a:t> de Power Point</a:t>
            </a:r>
          </a:p>
        </p:txBody>
      </p:sp>
      <p:sp>
        <p:nvSpPr>
          <p:cNvPr id="20" name="Rectangle 19">
            <a:extLst>
              <a:ext uri="{FF2B5EF4-FFF2-40B4-BE49-F238E27FC236}">
                <a16:creationId xmlns:a16="http://schemas.microsoft.com/office/drawing/2014/main" id="{21DD8050-3094-B04D-A576-35FDCA5DC53A}"/>
              </a:ext>
            </a:extLst>
          </p:cNvPr>
          <p:cNvSpPr/>
          <p:nvPr/>
        </p:nvSpPr>
        <p:spPr>
          <a:xfrm>
            <a:off x="323616" y="1056704"/>
            <a:ext cx="11361877" cy="968278"/>
          </a:xfrm>
          <a:prstGeom prst="rect">
            <a:avLst/>
          </a:prstGeom>
        </p:spPr>
        <p:txBody>
          <a:bodyPr wrap="square">
            <a:spAutoFit/>
          </a:bodyPr>
          <a:lstStyle/>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Cuando esté listo para presentar las lección a su clase, haga clic en “presentación de diapositivas” en la barra de menú superior y luego seleccione “vista de presentador”. En la “vista moderador”, puede ver sus notas mientras presenta, aunque la audiencia solo verá sus diapositivas.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9AE55B15-8C0F-384C-8C19-E0135F5D0E05}"/>
              </a:ext>
            </a:extLst>
          </p:cNvPr>
          <p:cNvSpPr/>
          <p:nvPr/>
        </p:nvSpPr>
        <p:spPr>
          <a:xfrm>
            <a:off x="323616" y="3234911"/>
            <a:ext cx="6092681" cy="1561005"/>
          </a:xfrm>
          <a:prstGeom prst="rect">
            <a:avLst/>
          </a:prstGeom>
        </p:spPr>
        <p:txBody>
          <a:bodyPr wrap="square">
            <a:spAutoFit/>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Las notas aparecen en un panel a la derecha. El texto debe ajustarse automáticamente y se puede utilizar la barra de desplazamiento vertical, si es necesario. También puede cambiar el tamaño del texto en el panel de notas usando los dos botones en la esquina inferior izquierda del mismo panel.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2807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6"/>
          <p:cNvSpPr/>
          <p:nvPr/>
        </p:nvSpPr>
        <p:spPr>
          <a:xfrm>
            <a:off x="491319" y="313974"/>
            <a:ext cx="4926842"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1" name="Google Shape;161;p6"/>
          <p:cNvSpPr/>
          <p:nvPr/>
        </p:nvSpPr>
        <p:spPr>
          <a:xfrm>
            <a:off x="6773841" y="313974"/>
            <a:ext cx="492683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2" name="Google Shape;162;p6"/>
          <p:cNvSpPr txBox="1"/>
          <p:nvPr/>
        </p:nvSpPr>
        <p:spPr>
          <a:xfrm>
            <a:off x="1133623" y="327691"/>
            <a:ext cx="3642234"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Economía</a:t>
            </a:r>
            <a:r>
              <a:rPr lang="en-US" sz="4000" b="1" dirty="0">
                <a:solidFill>
                  <a:schemeClr val="lt1"/>
                </a:solidFill>
                <a:latin typeface="Calibri"/>
                <a:cs typeface="Calibri"/>
                <a:sym typeface="Calibri"/>
              </a:rPr>
              <a:t> </a:t>
            </a:r>
            <a:r>
              <a:rPr lang="en-US" sz="4000" b="1" dirty="0" err="1">
                <a:solidFill>
                  <a:schemeClr val="lt1"/>
                </a:solidFill>
                <a:latin typeface="Calibri"/>
                <a:cs typeface="Calibri"/>
                <a:sym typeface="Calibri"/>
              </a:rPr>
              <a:t>Líneal</a:t>
            </a:r>
            <a:endParaRPr dirty="0"/>
          </a:p>
        </p:txBody>
      </p:sp>
      <p:sp>
        <p:nvSpPr>
          <p:cNvPr id="163" name="Google Shape;163;p6"/>
          <p:cNvSpPr txBox="1"/>
          <p:nvPr/>
        </p:nvSpPr>
        <p:spPr>
          <a:xfrm>
            <a:off x="6857930" y="327691"/>
            <a:ext cx="4858473"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Economía</a:t>
            </a:r>
            <a:r>
              <a:rPr lang="en-US" sz="4000" b="1" dirty="0">
                <a:solidFill>
                  <a:schemeClr val="lt1"/>
                </a:solidFill>
                <a:latin typeface="Calibri"/>
                <a:cs typeface="Calibri"/>
                <a:sym typeface="Calibri"/>
              </a:rPr>
              <a:t> Circular</a:t>
            </a:r>
            <a:endParaRPr dirty="0"/>
          </a:p>
        </p:txBody>
      </p:sp>
      <p:cxnSp>
        <p:nvCxnSpPr>
          <p:cNvPr id="164" name="Google Shape;164;p6"/>
          <p:cNvCxnSpPr/>
          <p:nvPr/>
        </p:nvCxnSpPr>
        <p:spPr>
          <a:xfrm>
            <a:off x="6063726" y="1297021"/>
            <a:ext cx="0" cy="4528539"/>
          </a:xfrm>
          <a:prstGeom prst="straightConnector1">
            <a:avLst/>
          </a:prstGeom>
          <a:noFill/>
          <a:ln w="34925" cap="flat" cmpd="sng">
            <a:solidFill>
              <a:srgbClr val="262626"/>
            </a:solidFill>
            <a:prstDash val="dot"/>
            <a:miter lim="800000"/>
            <a:headEnd type="none" w="sm" len="sm"/>
            <a:tailEnd type="none" w="sm" len="sm"/>
          </a:ln>
        </p:spPr>
      </p:cxnSp>
      <p:sp>
        <p:nvSpPr>
          <p:cNvPr id="165" name="Google Shape;165;p6"/>
          <p:cNvSpPr txBox="1"/>
          <p:nvPr/>
        </p:nvSpPr>
        <p:spPr>
          <a:xfrm>
            <a:off x="5324874" y="341408"/>
            <a:ext cx="154877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dk1"/>
                </a:solidFill>
                <a:latin typeface="Calibri"/>
                <a:ea typeface="Calibri"/>
                <a:cs typeface="Calibri"/>
                <a:sym typeface="Calibri"/>
              </a:rPr>
              <a:t>VS</a:t>
            </a:r>
            <a:endParaRPr dirty="0"/>
          </a:p>
        </p:txBody>
      </p:sp>
      <p:pic>
        <p:nvPicPr>
          <p:cNvPr id="167" name="Google Shape;167;p6" descr="A screenshot of a video game&#10;&#10;Description automatically generated with medium confidence"/>
          <p:cNvPicPr preferRelativeResize="0"/>
          <p:nvPr/>
        </p:nvPicPr>
        <p:blipFill rotWithShape="1">
          <a:blip r:embed="rId4">
            <a:alphaModFix/>
          </a:blip>
          <a:srcRect r="28" b="2"/>
          <a:stretch/>
        </p:blipFill>
        <p:spPr>
          <a:xfrm>
            <a:off x="6926242" y="1297021"/>
            <a:ext cx="4614758" cy="4528540"/>
          </a:xfrm>
          <a:prstGeom prst="rect">
            <a:avLst/>
          </a:prstGeom>
          <a:noFill/>
          <a:ln>
            <a:noFill/>
          </a:ln>
        </p:spPr>
      </p:pic>
      <p:sp>
        <p:nvSpPr>
          <p:cNvPr id="2" name="Slide Number Placeholder 1">
            <a:extLst>
              <a:ext uri="{FF2B5EF4-FFF2-40B4-BE49-F238E27FC236}">
                <a16:creationId xmlns:a16="http://schemas.microsoft.com/office/drawing/2014/main" id="{F669D08C-66E5-29FE-0516-CB21AE658A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
        <p:nvSpPr>
          <p:cNvPr id="4" name="TextBox 3">
            <a:extLst>
              <a:ext uri="{FF2B5EF4-FFF2-40B4-BE49-F238E27FC236}">
                <a16:creationId xmlns:a16="http://schemas.microsoft.com/office/drawing/2014/main" id="{C7E31C72-6F7E-FEED-D6C9-B2852CC19340}"/>
              </a:ext>
            </a:extLst>
          </p:cNvPr>
          <p:cNvSpPr txBox="1"/>
          <p:nvPr/>
        </p:nvSpPr>
        <p:spPr>
          <a:xfrm>
            <a:off x="7033593" y="1570555"/>
            <a:ext cx="1371669" cy="369332"/>
          </a:xfrm>
          <a:prstGeom prst="rect">
            <a:avLst/>
          </a:prstGeom>
          <a:noFill/>
        </p:spPr>
        <p:txBody>
          <a:bodyPr wrap="square" rtlCol="0">
            <a:spAutoFit/>
          </a:bodyPr>
          <a:lstStyle/>
          <a:p>
            <a:r>
              <a:rPr lang="es-ES" b="1" dirty="0"/>
              <a:t>RECICLAR </a:t>
            </a:r>
            <a:endParaRPr lang="es-MX" b="1" dirty="0"/>
          </a:p>
        </p:txBody>
      </p:sp>
      <p:sp>
        <p:nvSpPr>
          <p:cNvPr id="16" name="TextBox 15">
            <a:extLst>
              <a:ext uri="{FF2B5EF4-FFF2-40B4-BE49-F238E27FC236}">
                <a16:creationId xmlns:a16="http://schemas.microsoft.com/office/drawing/2014/main" id="{B4B4F0C4-1E30-80BF-705B-781220F416CC}"/>
              </a:ext>
            </a:extLst>
          </p:cNvPr>
          <p:cNvSpPr txBox="1"/>
          <p:nvPr/>
        </p:nvSpPr>
        <p:spPr>
          <a:xfrm>
            <a:off x="7238931" y="5253202"/>
            <a:ext cx="1371669" cy="369332"/>
          </a:xfrm>
          <a:prstGeom prst="rect">
            <a:avLst/>
          </a:prstGeom>
          <a:noFill/>
        </p:spPr>
        <p:txBody>
          <a:bodyPr wrap="square" rtlCol="0">
            <a:spAutoFit/>
          </a:bodyPr>
          <a:lstStyle/>
          <a:p>
            <a:r>
              <a:rPr lang="es-ES" b="1" dirty="0"/>
              <a:t>USAR</a:t>
            </a:r>
            <a:endParaRPr lang="es-MX" b="1" dirty="0"/>
          </a:p>
        </p:txBody>
      </p:sp>
      <p:sp>
        <p:nvSpPr>
          <p:cNvPr id="17" name="TextBox 16">
            <a:extLst>
              <a:ext uri="{FF2B5EF4-FFF2-40B4-BE49-F238E27FC236}">
                <a16:creationId xmlns:a16="http://schemas.microsoft.com/office/drawing/2014/main" id="{F9C3C273-2E57-2FF7-72DF-F5AA89DBC6CA}"/>
              </a:ext>
            </a:extLst>
          </p:cNvPr>
          <p:cNvSpPr txBox="1"/>
          <p:nvPr/>
        </p:nvSpPr>
        <p:spPr>
          <a:xfrm>
            <a:off x="11251588" y="3253513"/>
            <a:ext cx="1371669" cy="369332"/>
          </a:xfrm>
          <a:prstGeom prst="rect">
            <a:avLst/>
          </a:prstGeom>
          <a:noFill/>
        </p:spPr>
        <p:txBody>
          <a:bodyPr wrap="square" rtlCol="0">
            <a:spAutoFit/>
          </a:bodyPr>
          <a:lstStyle/>
          <a:p>
            <a:r>
              <a:rPr lang="es-ES" b="1" dirty="0"/>
              <a:t>HACER</a:t>
            </a:r>
            <a:endParaRPr lang="es-MX" b="1" dirty="0"/>
          </a:p>
        </p:txBody>
      </p:sp>
      <p:grpSp>
        <p:nvGrpSpPr>
          <p:cNvPr id="7" name="Group 6">
            <a:extLst>
              <a:ext uri="{FF2B5EF4-FFF2-40B4-BE49-F238E27FC236}">
                <a16:creationId xmlns:a16="http://schemas.microsoft.com/office/drawing/2014/main" id="{883C6284-C9AA-C7C8-6BAD-FC80E1776892}"/>
              </a:ext>
            </a:extLst>
          </p:cNvPr>
          <p:cNvGrpSpPr/>
          <p:nvPr/>
        </p:nvGrpSpPr>
        <p:grpSpPr>
          <a:xfrm>
            <a:off x="705627" y="1459049"/>
            <a:ext cx="4926842" cy="4309009"/>
            <a:chOff x="705627" y="1459049"/>
            <a:chExt cx="4926842" cy="4309009"/>
          </a:xfrm>
        </p:grpSpPr>
        <p:pic>
          <p:nvPicPr>
            <p:cNvPr id="166" name="Google Shape;166;p6" descr="Graphical user interface, website&#10;&#10;Description automatically generated"/>
            <p:cNvPicPr preferRelativeResize="0"/>
            <p:nvPr/>
          </p:nvPicPr>
          <p:blipFill rotWithShape="1">
            <a:blip r:embed="rId5">
              <a:alphaModFix/>
            </a:blip>
            <a:srcRect r="-25" b="15"/>
            <a:stretch/>
          </p:blipFill>
          <p:spPr>
            <a:xfrm>
              <a:off x="705627" y="1459049"/>
              <a:ext cx="4926842" cy="4309009"/>
            </a:xfrm>
            <a:prstGeom prst="rect">
              <a:avLst/>
            </a:prstGeom>
            <a:noFill/>
            <a:ln>
              <a:noFill/>
            </a:ln>
          </p:spPr>
        </p:pic>
        <p:sp>
          <p:nvSpPr>
            <p:cNvPr id="3" name="TextBox 2">
              <a:extLst>
                <a:ext uri="{FF2B5EF4-FFF2-40B4-BE49-F238E27FC236}">
                  <a16:creationId xmlns:a16="http://schemas.microsoft.com/office/drawing/2014/main" id="{AF1D9280-94A0-C837-59F2-6F3F2C3C6644}"/>
                </a:ext>
              </a:extLst>
            </p:cNvPr>
            <p:cNvSpPr txBox="1"/>
            <p:nvPr/>
          </p:nvSpPr>
          <p:spPr>
            <a:xfrm>
              <a:off x="1187330" y="2244350"/>
              <a:ext cx="1072661" cy="400110"/>
            </a:xfrm>
            <a:prstGeom prst="rect">
              <a:avLst/>
            </a:prstGeom>
            <a:solidFill>
              <a:srgbClr val="29C7F7"/>
            </a:solidFill>
          </p:spPr>
          <p:txBody>
            <a:bodyPr wrap="square" rtlCol="0">
              <a:spAutoFit/>
            </a:bodyPr>
            <a:lstStyle/>
            <a:p>
              <a:r>
                <a:rPr lang="es-ES" sz="2000" dirty="0">
                  <a:solidFill>
                    <a:schemeClr val="bg1"/>
                  </a:solidFill>
                </a:rPr>
                <a:t>TOMAR</a:t>
              </a:r>
              <a:endParaRPr lang="es-MX" sz="2000" dirty="0">
                <a:solidFill>
                  <a:schemeClr val="bg1"/>
                </a:solidFill>
              </a:endParaRPr>
            </a:p>
          </p:txBody>
        </p:sp>
        <p:sp>
          <p:nvSpPr>
            <p:cNvPr id="5" name="TextBox 4">
              <a:extLst>
                <a:ext uri="{FF2B5EF4-FFF2-40B4-BE49-F238E27FC236}">
                  <a16:creationId xmlns:a16="http://schemas.microsoft.com/office/drawing/2014/main" id="{79B2E490-7CE3-E1B0-0D3A-68E0F64F0C06}"/>
                </a:ext>
              </a:extLst>
            </p:cNvPr>
            <p:cNvSpPr txBox="1"/>
            <p:nvPr/>
          </p:nvSpPr>
          <p:spPr>
            <a:xfrm>
              <a:off x="1133623" y="3561290"/>
              <a:ext cx="1072661" cy="400110"/>
            </a:xfrm>
            <a:prstGeom prst="rect">
              <a:avLst/>
            </a:prstGeom>
            <a:solidFill>
              <a:srgbClr val="4ABE98"/>
            </a:solidFill>
          </p:spPr>
          <p:txBody>
            <a:bodyPr wrap="square" rtlCol="0">
              <a:spAutoFit/>
            </a:bodyPr>
            <a:lstStyle/>
            <a:p>
              <a:r>
                <a:rPr lang="es-ES" sz="2000" dirty="0">
                  <a:solidFill>
                    <a:schemeClr val="bg1"/>
                  </a:solidFill>
                </a:rPr>
                <a:t>HACER</a:t>
              </a:r>
              <a:endParaRPr lang="es-MX" sz="2000" dirty="0">
                <a:solidFill>
                  <a:schemeClr val="bg1"/>
                </a:solidFill>
              </a:endParaRPr>
            </a:p>
          </p:txBody>
        </p:sp>
        <p:sp>
          <p:nvSpPr>
            <p:cNvPr id="6" name="TextBox 5">
              <a:extLst>
                <a:ext uri="{FF2B5EF4-FFF2-40B4-BE49-F238E27FC236}">
                  <a16:creationId xmlns:a16="http://schemas.microsoft.com/office/drawing/2014/main" id="{719215CB-129D-9935-63C5-18D381E440EB}"/>
                </a:ext>
              </a:extLst>
            </p:cNvPr>
            <p:cNvSpPr txBox="1"/>
            <p:nvPr/>
          </p:nvSpPr>
          <p:spPr>
            <a:xfrm>
              <a:off x="1042968" y="4883870"/>
              <a:ext cx="1361383" cy="369332"/>
            </a:xfrm>
            <a:prstGeom prst="rect">
              <a:avLst/>
            </a:prstGeom>
            <a:solidFill>
              <a:schemeClr val="tx1">
                <a:lumMod val="75000"/>
                <a:lumOff val="25000"/>
              </a:schemeClr>
            </a:solidFill>
          </p:spPr>
          <p:txBody>
            <a:bodyPr wrap="square" rtlCol="0">
              <a:spAutoFit/>
            </a:bodyPr>
            <a:lstStyle/>
            <a:p>
              <a:r>
                <a:rPr lang="es-ES" dirty="0">
                  <a:solidFill>
                    <a:schemeClr val="bg1"/>
                  </a:solidFill>
                </a:rPr>
                <a:t>DISPONER</a:t>
              </a:r>
              <a:endParaRPr lang="es-MX" dirty="0">
                <a:solidFill>
                  <a:schemeClr val="bg1"/>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7" descr="A picture containing text, people&#10;&#10;Description automatically generated"/>
          <p:cNvPicPr preferRelativeResize="0"/>
          <p:nvPr/>
        </p:nvPicPr>
        <p:blipFill rotWithShape="1">
          <a:blip r:embed="rId3">
            <a:alphaModFix/>
          </a:blip>
          <a:srcRect/>
          <a:stretch/>
        </p:blipFill>
        <p:spPr>
          <a:xfrm>
            <a:off x="20018" y="-8313"/>
            <a:ext cx="12192000" cy="6858000"/>
          </a:xfrm>
          <a:prstGeom prst="rect">
            <a:avLst/>
          </a:prstGeom>
          <a:noFill/>
          <a:ln>
            <a:noFill/>
          </a:ln>
        </p:spPr>
      </p:pic>
      <p:sp>
        <p:nvSpPr>
          <p:cNvPr id="174" name="Google Shape;174;p7"/>
          <p:cNvSpPr/>
          <p:nvPr/>
        </p:nvSpPr>
        <p:spPr>
          <a:xfrm>
            <a:off x="1757082" y="313974"/>
            <a:ext cx="8480612"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5" name="Google Shape;175;p7"/>
          <p:cNvSpPr txBox="1"/>
          <p:nvPr/>
        </p:nvSpPr>
        <p:spPr>
          <a:xfrm>
            <a:off x="2502170" y="309762"/>
            <a:ext cx="718766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Economía</a:t>
            </a:r>
            <a:r>
              <a:rPr lang="en-US" sz="4000" b="1" dirty="0">
                <a:solidFill>
                  <a:schemeClr val="lt1"/>
                </a:solidFill>
                <a:latin typeface="Calibri"/>
                <a:cs typeface="Calibri"/>
                <a:sym typeface="Calibri"/>
              </a:rPr>
              <a:t> </a:t>
            </a:r>
            <a:r>
              <a:rPr lang="en-US" sz="4000" b="1" dirty="0" err="1">
                <a:solidFill>
                  <a:schemeClr val="lt1"/>
                </a:solidFill>
                <a:latin typeface="Calibri"/>
                <a:cs typeface="Calibri"/>
                <a:sym typeface="Calibri"/>
              </a:rPr>
              <a:t>Líneal</a:t>
            </a:r>
            <a:endParaRPr dirty="0"/>
          </a:p>
        </p:txBody>
      </p:sp>
      <p:sp>
        <p:nvSpPr>
          <p:cNvPr id="2" name="Slide Number Placeholder 1">
            <a:extLst>
              <a:ext uri="{FF2B5EF4-FFF2-40B4-BE49-F238E27FC236}">
                <a16:creationId xmlns:a16="http://schemas.microsoft.com/office/drawing/2014/main" id="{623987B7-18B8-677E-9BB9-52BA3B30A7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grpSp>
        <p:nvGrpSpPr>
          <p:cNvPr id="4" name="Group 3">
            <a:extLst>
              <a:ext uri="{FF2B5EF4-FFF2-40B4-BE49-F238E27FC236}">
                <a16:creationId xmlns:a16="http://schemas.microsoft.com/office/drawing/2014/main" id="{B2AA066E-20EE-10ED-8F6B-00A0607ED25D}"/>
              </a:ext>
            </a:extLst>
          </p:cNvPr>
          <p:cNvGrpSpPr/>
          <p:nvPr/>
        </p:nvGrpSpPr>
        <p:grpSpPr>
          <a:xfrm>
            <a:off x="980187" y="1667075"/>
            <a:ext cx="10271662" cy="3761128"/>
            <a:chOff x="980187" y="1667075"/>
            <a:chExt cx="10271662" cy="3761128"/>
          </a:xfrm>
        </p:grpSpPr>
        <p:pic>
          <p:nvPicPr>
            <p:cNvPr id="176" name="Google Shape;176;p7" descr="Timeline&#10;&#10;Description automatically generated"/>
            <p:cNvPicPr preferRelativeResize="0"/>
            <p:nvPr/>
          </p:nvPicPr>
          <p:blipFill rotWithShape="1">
            <a:blip r:embed="rId4">
              <a:alphaModFix/>
            </a:blip>
            <a:srcRect b="-3"/>
            <a:stretch/>
          </p:blipFill>
          <p:spPr>
            <a:xfrm>
              <a:off x="980187" y="1667075"/>
              <a:ext cx="10271662" cy="3761128"/>
            </a:xfrm>
            <a:prstGeom prst="rect">
              <a:avLst/>
            </a:prstGeom>
            <a:noFill/>
            <a:ln>
              <a:noFill/>
            </a:ln>
          </p:spPr>
        </p:pic>
        <p:sp>
          <p:nvSpPr>
            <p:cNvPr id="3" name="TextBox 2">
              <a:extLst>
                <a:ext uri="{FF2B5EF4-FFF2-40B4-BE49-F238E27FC236}">
                  <a16:creationId xmlns:a16="http://schemas.microsoft.com/office/drawing/2014/main" id="{0BFB2602-CF98-2005-3BC1-7FD2E2AE893D}"/>
                </a:ext>
              </a:extLst>
            </p:cNvPr>
            <p:cNvSpPr txBox="1"/>
            <p:nvPr/>
          </p:nvSpPr>
          <p:spPr>
            <a:xfrm>
              <a:off x="1438703" y="1854211"/>
              <a:ext cx="1904293" cy="707886"/>
            </a:xfrm>
            <a:prstGeom prst="rect">
              <a:avLst/>
            </a:prstGeom>
            <a:solidFill>
              <a:schemeClr val="bg1">
                <a:lumMod val="95000"/>
              </a:schemeClr>
            </a:solidFill>
          </p:spPr>
          <p:txBody>
            <a:bodyPr wrap="square" rtlCol="0">
              <a:spAutoFit/>
            </a:bodyPr>
            <a:lstStyle/>
            <a:p>
              <a:pPr algn="ctr"/>
              <a:r>
                <a:rPr lang="es-ES" sz="2000" b="1" dirty="0">
                  <a:solidFill>
                    <a:schemeClr val="accent4">
                      <a:lumMod val="75000"/>
                    </a:schemeClr>
                  </a:solidFill>
                </a:rPr>
                <a:t>Extracción de material crudo</a:t>
              </a:r>
              <a:endParaRPr lang="es-MX" sz="2000" b="1" dirty="0">
                <a:solidFill>
                  <a:schemeClr val="accent4">
                    <a:lumMod val="75000"/>
                  </a:schemeClr>
                </a:solidFill>
              </a:endParaRPr>
            </a:p>
          </p:txBody>
        </p:sp>
        <p:sp>
          <p:nvSpPr>
            <p:cNvPr id="8" name="TextBox 7">
              <a:extLst>
                <a:ext uri="{FF2B5EF4-FFF2-40B4-BE49-F238E27FC236}">
                  <a16:creationId xmlns:a16="http://schemas.microsoft.com/office/drawing/2014/main" id="{B562D1F3-523B-46E4-D159-874165E209E9}"/>
                </a:ext>
              </a:extLst>
            </p:cNvPr>
            <p:cNvSpPr txBox="1"/>
            <p:nvPr/>
          </p:nvSpPr>
          <p:spPr>
            <a:xfrm>
              <a:off x="3210587" y="1921586"/>
              <a:ext cx="1904293" cy="707886"/>
            </a:xfrm>
            <a:prstGeom prst="rect">
              <a:avLst/>
            </a:prstGeom>
            <a:solidFill>
              <a:schemeClr val="bg1">
                <a:lumMod val="95000"/>
              </a:schemeClr>
            </a:solidFill>
          </p:spPr>
          <p:txBody>
            <a:bodyPr wrap="square" rtlCol="0">
              <a:spAutoFit/>
            </a:bodyPr>
            <a:lstStyle/>
            <a:p>
              <a:pPr algn="ctr"/>
              <a:r>
                <a:rPr lang="es-ES" sz="2000" b="1" dirty="0">
                  <a:solidFill>
                    <a:srgbClr val="00B0F0"/>
                  </a:solidFill>
                </a:rPr>
                <a:t>Manufactura y producción</a:t>
              </a:r>
              <a:endParaRPr lang="es-MX" sz="2000" b="1" dirty="0">
                <a:solidFill>
                  <a:srgbClr val="00B0F0"/>
                </a:solidFill>
              </a:endParaRPr>
            </a:p>
          </p:txBody>
        </p:sp>
        <p:sp>
          <p:nvSpPr>
            <p:cNvPr id="9" name="TextBox 8">
              <a:extLst>
                <a:ext uri="{FF2B5EF4-FFF2-40B4-BE49-F238E27FC236}">
                  <a16:creationId xmlns:a16="http://schemas.microsoft.com/office/drawing/2014/main" id="{BAE6E948-CDD0-ABB0-D398-D5984ABB958F}"/>
                </a:ext>
              </a:extLst>
            </p:cNvPr>
            <p:cNvSpPr txBox="1"/>
            <p:nvPr/>
          </p:nvSpPr>
          <p:spPr>
            <a:xfrm>
              <a:off x="5142920" y="1899277"/>
              <a:ext cx="1904293" cy="707886"/>
            </a:xfrm>
            <a:prstGeom prst="rect">
              <a:avLst/>
            </a:prstGeom>
            <a:solidFill>
              <a:schemeClr val="bg1">
                <a:lumMod val="95000"/>
              </a:schemeClr>
            </a:solidFill>
          </p:spPr>
          <p:txBody>
            <a:bodyPr wrap="square" rtlCol="0">
              <a:spAutoFit/>
            </a:bodyPr>
            <a:lstStyle/>
            <a:p>
              <a:pPr algn="ctr"/>
              <a:r>
                <a:rPr lang="es-ES" sz="2000" b="1" dirty="0">
                  <a:solidFill>
                    <a:srgbClr val="00CC99"/>
                  </a:solidFill>
                </a:rPr>
                <a:t>Empaque y distribución</a:t>
              </a:r>
              <a:endParaRPr lang="es-MX" sz="2000" b="1" dirty="0">
                <a:solidFill>
                  <a:srgbClr val="00CC99"/>
                </a:solidFill>
              </a:endParaRPr>
            </a:p>
          </p:txBody>
        </p:sp>
        <p:sp>
          <p:nvSpPr>
            <p:cNvPr id="10" name="TextBox 9">
              <a:extLst>
                <a:ext uri="{FF2B5EF4-FFF2-40B4-BE49-F238E27FC236}">
                  <a16:creationId xmlns:a16="http://schemas.microsoft.com/office/drawing/2014/main" id="{C1895444-BFCB-948C-5727-2339628B8D06}"/>
                </a:ext>
              </a:extLst>
            </p:cNvPr>
            <p:cNvSpPr txBox="1"/>
            <p:nvPr/>
          </p:nvSpPr>
          <p:spPr>
            <a:xfrm>
              <a:off x="7047213" y="2013538"/>
              <a:ext cx="1904293" cy="400110"/>
            </a:xfrm>
            <a:prstGeom prst="rect">
              <a:avLst/>
            </a:prstGeom>
            <a:solidFill>
              <a:schemeClr val="bg1">
                <a:lumMod val="95000"/>
              </a:schemeClr>
            </a:solidFill>
          </p:spPr>
          <p:txBody>
            <a:bodyPr wrap="square" rtlCol="0">
              <a:spAutoFit/>
            </a:bodyPr>
            <a:lstStyle/>
            <a:p>
              <a:pPr algn="ctr"/>
              <a:r>
                <a:rPr lang="es-ES" sz="2000" b="1" dirty="0">
                  <a:solidFill>
                    <a:srgbClr val="00CC99"/>
                  </a:solidFill>
                </a:rPr>
                <a:t>Uso</a:t>
              </a:r>
              <a:endParaRPr lang="es-MX" sz="2000" b="1" dirty="0">
                <a:solidFill>
                  <a:srgbClr val="00CC99"/>
                </a:solidFill>
              </a:endParaRPr>
            </a:p>
          </p:txBody>
        </p:sp>
        <p:sp>
          <p:nvSpPr>
            <p:cNvPr id="11" name="TextBox 10">
              <a:extLst>
                <a:ext uri="{FF2B5EF4-FFF2-40B4-BE49-F238E27FC236}">
                  <a16:creationId xmlns:a16="http://schemas.microsoft.com/office/drawing/2014/main" id="{0A155F89-5047-83AC-6909-1D429D9548D0}"/>
                </a:ext>
              </a:extLst>
            </p:cNvPr>
            <p:cNvSpPr txBox="1"/>
            <p:nvPr/>
          </p:nvSpPr>
          <p:spPr>
            <a:xfrm>
              <a:off x="8904102" y="2022387"/>
              <a:ext cx="1904293" cy="400110"/>
            </a:xfrm>
            <a:prstGeom prst="rect">
              <a:avLst/>
            </a:prstGeom>
            <a:solidFill>
              <a:schemeClr val="bg1">
                <a:lumMod val="95000"/>
              </a:schemeClr>
            </a:solidFill>
          </p:spPr>
          <p:txBody>
            <a:bodyPr wrap="square" rtlCol="0">
              <a:spAutoFit/>
            </a:bodyPr>
            <a:lstStyle/>
            <a:p>
              <a:pPr algn="ctr"/>
              <a:r>
                <a:rPr lang="es-ES" sz="2000" b="1" dirty="0">
                  <a:solidFill>
                    <a:schemeClr val="tx1">
                      <a:lumMod val="65000"/>
                      <a:lumOff val="35000"/>
                    </a:schemeClr>
                  </a:solidFill>
                </a:rPr>
                <a:t>Disposición</a:t>
              </a:r>
              <a:endParaRPr lang="es-MX" sz="2000" b="1" dirty="0">
                <a:solidFill>
                  <a:schemeClr val="tx1">
                    <a:lumMod val="65000"/>
                    <a:lumOff val="35000"/>
                  </a:schemeClr>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8" descr="A picture containing text, people&#10;&#10;Description automatically generated"/>
          <p:cNvPicPr preferRelativeResize="0"/>
          <p:nvPr/>
        </p:nvPicPr>
        <p:blipFill rotWithShape="1">
          <a:blip r:embed="rId3">
            <a:alphaModFix/>
          </a:blip>
          <a:srcRect/>
          <a:stretch/>
        </p:blipFill>
        <p:spPr>
          <a:xfrm>
            <a:off x="0" y="-12533"/>
            <a:ext cx="12192000" cy="6858000"/>
          </a:xfrm>
          <a:prstGeom prst="rect">
            <a:avLst/>
          </a:prstGeom>
          <a:noFill/>
          <a:ln>
            <a:noFill/>
          </a:ln>
        </p:spPr>
      </p:pic>
      <p:sp>
        <p:nvSpPr>
          <p:cNvPr id="183" name="Google Shape;183;p8"/>
          <p:cNvSpPr/>
          <p:nvPr/>
        </p:nvSpPr>
        <p:spPr>
          <a:xfrm>
            <a:off x="1757082" y="268571"/>
            <a:ext cx="8480612"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4" name="Google Shape;184;p8"/>
          <p:cNvSpPr txBox="1"/>
          <p:nvPr/>
        </p:nvSpPr>
        <p:spPr>
          <a:xfrm>
            <a:off x="2502170" y="264359"/>
            <a:ext cx="718766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Economía</a:t>
            </a:r>
            <a:r>
              <a:rPr lang="en-US" sz="4000" b="1" dirty="0">
                <a:solidFill>
                  <a:schemeClr val="lt1"/>
                </a:solidFill>
                <a:latin typeface="Calibri"/>
                <a:cs typeface="Calibri"/>
                <a:sym typeface="Calibri"/>
              </a:rPr>
              <a:t> Circular</a:t>
            </a:r>
            <a:endParaRPr dirty="0"/>
          </a:p>
        </p:txBody>
      </p:sp>
      <p:pic>
        <p:nvPicPr>
          <p:cNvPr id="185" name="Google Shape;185;p8" descr="Diagram&#10;&#10;Description automatically generated"/>
          <p:cNvPicPr preferRelativeResize="0"/>
          <p:nvPr/>
        </p:nvPicPr>
        <p:blipFill rotWithShape="1">
          <a:blip r:embed="rId4">
            <a:alphaModFix/>
          </a:blip>
          <a:srcRect/>
          <a:stretch/>
        </p:blipFill>
        <p:spPr>
          <a:xfrm>
            <a:off x="989981" y="284009"/>
            <a:ext cx="10212038" cy="5742000"/>
          </a:xfrm>
          <a:prstGeom prst="rect">
            <a:avLst/>
          </a:prstGeom>
          <a:noFill/>
          <a:ln>
            <a:noFill/>
          </a:ln>
        </p:spPr>
      </p:pic>
      <p:sp>
        <p:nvSpPr>
          <p:cNvPr id="2" name="Slide Number Placeholder 1">
            <a:extLst>
              <a:ext uri="{FF2B5EF4-FFF2-40B4-BE49-F238E27FC236}">
                <a16:creationId xmlns:a16="http://schemas.microsoft.com/office/drawing/2014/main" id="{5D3C621E-987E-0184-4F7D-04C6D7ED73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grpSp>
        <p:nvGrpSpPr>
          <p:cNvPr id="4" name="Group 3">
            <a:extLst>
              <a:ext uri="{FF2B5EF4-FFF2-40B4-BE49-F238E27FC236}">
                <a16:creationId xmlns:a16="http://schemas.microsoft.com/office/drawing/2014/main" id="{4B991817-F8E7-BFF7-BBB4-396390A79155}"/>
              </a:ext>
            </a:extLst>
          </p:cNvPr>
          <p:cNvGrpSpPr/>
          <p:nvPr/>
        </p:nvGrpSpPr>
        <p:grpSpPr>
          <a:xfrm>
            <a:off x="1807134" y="1302738"/>
            <a:ext cx="9598447" cy="4379033"/>
            <a:chOff x="1807134" y="1302738"/>
            <a:chExt cx="9598447" cy="4379033"/>
          </a:xfrm>
        </p:grpSpPr>
        <p:sp>
          <p:nvSpPr>
            <p:cNvPr id="7" name="TextBox 6">
              <a:extLst>
                <a:ext uri="{FF2B5EF4-FFF2-40B4-BE49-F238E27FC236}">
                  <a16:creationId xmlns:a16="http://schemas.microsoft.com/office/drawing/2014/main" id="{BB2DD34D-9005-5A82-8C8D-EE1D07B90237}"/>
                </a:ext>
              </a:extLst>
            </p:cNvPr>
            <p:cNvSpPr txBox="1"/>
            <p:nvPr/>
          </p:nvSpPr>
          <p:spPr>
            <a:xfrm>
              <a:off x="2762007" y="1369711"/>
              <a:ext cx="1904293" cy="646331"/>
            </a:xfrm>
            <a:prstGeom prst="rect">
              <a:avLst/>
            </a:prstGeom>
            <a:solidFill>
              <a:schemeClr val="bg1">
                <a:lumMod val="95000"/>
              </a:schemeClr>
            </a:solidFill>
          </p:spPr>
          <p:txBody>
            <a:bodyPr wrap="square" rtlCol="0">
              <a:spAutoFit/>
            </a:bodyPr>
            <a:lstStyle/>
            <a:p>
              <a:pPr algn="ctr"/>
              <a:r>
                <a:rPr lang="es-ES" sz="1800" b="1" dirty="0">
                  <a:solidFill>
                    <a:srgbClr val="FFC819"/>
                  </a:solidFill>
                </a:rPr>
                <a:t>Extracción responsable</a:t>
              </a:r>
              <a:endParaRPr lang="es-MX" sz="1800" b="1" dirty="0">
                <a:solidFill>
                  <a:srgbClr val="FFC819"/>
                </a:solidFill>
              </a:endParaRPr>
            </a:p>
          </p:txBody>
        </p:sp>
        <p:sp>
          <p:nvSpPr>
            <p:cNvPr id="8" name="TextBox 7">
              <a:extLst>
                <a:ext uri="{FF2B5EF4-FFF2-40B4-BE49-F238E27FC236}">
                  <a16:creationId xmlns:a16="http://schemas.microsoft.com/office/drawing/2014/main" id="{E33A9191-0F84-6929-CBFB-73F6B44D8C16}"/>
                </a:ext>
              </a:extLst>
            </p:cNvPr>
            <p:cNvSpPr txBox="1"/>
            <p:nvPr/>
          </p:nvSpPr>
          <p:spPr>
            <a:xfrm>
              <a:off x="7758839" y="1302738"/>
              <a:ext cx="2683549" cy="923330"/>
            </a:xfrm>
            <a:prstGeom prst="rect">
              <a:avLst/>
            </a:prstGeom>
            <a:solidFill>
              <a:schemeClr val="bg1">
                <a:lumMod val="95000"/>
              </a:schemeClr>
            </a:solidFill>
          </p:spPr>
          <p:txBody>
            <a:bodyPr wrap="square" rtlCol="0">
              <a:spAutoFit/>
            </a:bodyPr>
            <a:lstStyle/>
            <a:p>
              <a:pPr algn="ctr"/>
              <a:r>
                <a:rPr lang="es-ES" sz="1800" b="1" dirty="0">
                  <a:solidFill>
                    <a:srgbClr val="33CCFF"/>
                  </a:solidFill>
                </a:rPr>
                <a:t>Productos hechos considerando el ciclo de vida</a:t>
              </a:r>
              <a:endParaRPr lang="es-MX" sz="1800" b="1" dirty="0">
                <a:solidFill>
                  <a:srgbClr val="33CCFF"/>
                </a:solidFill>
              </a:endParaRPr>
            </a:p>
          </p:txBody>
        </p:sp>
        <p:sp>
          <p:nvSpPr>
            <p:cNvPr id="9" name="TextBox 8">
              <a:extLst>
                <a:ext uri="{FF2B5EF4-FFF2-40B4-BE49-F238E27FC236}">
                  <a16:creationId xmlns:a16="http://schemas.microsoft.com/office/drawing/2014/main" id="{3F9BA09C-7EC6-D6BB-95E4-148BF280EBD6}"/>
                </a:ext>
              </a:extLst>
            </p:cNvPr>
            <p:cNvSpPr txBox="1"/>
            <p:nvPr/>
          </p:nvSpPr>
          <p:spPr>
            <a:xfrm>
              <a:off x="1807134" y="3494610"/>
              <a:ext cx="2503269" cy="923330"/>
            </a:xfrm>
            <a:prstGeom prst="rect">
              <a:avLst/>
            </a:prstGeom>
            <a:solidFill>
              <a:schemeClr val="bg1">
                <a:lumMod val="95000"/>
              </a:schemeClr>
            </a:solidFill>
          </p:spPr>
          <p:txBody>
            <a:bodyPr wrap="square" rtlCol="0">
              <a:spAutoFit/>
            </a:bodyPr>
            <a:lstStyle/>
            <a:p>
              <a:pPr algn="ctr"/>
              <a:r>
                <a:rPr lang="es-ES" sz="1800" b="1" dirty="0">
                  <a:solidFill>
                    <a:srgbClr val="014F46"/>
                  </a:solidFill>
                </a:rPr>
                <a:t>Las piezas recicladas regresan al sistema</a:t>
              </a:r>
              <a:endParaRPr lang="es-MX" sz="1800" b="1" dirty="0">
                <a:solidFill>
                  <a:srgbClr val="014F46"/>
                </a:solidFill>
              </a:endParaRPr>
            </a:p>
          </p:txBody>
        </p:sp>
        <p:sp>
          <p:nvSpPr>
            <p:cNvPr id="10" name="TextBox 9">
              <a:extLst>
                <a:ext uri="{FF2B5EF4-FFF2-40B4-BE49-F238E27FC236}">
                  <a16:creationId xmlns:a16="http://schemas.microsoft.com/office/drawing/2014/main" id="{0537A037-9A7D-C6C3-B646-377227422900}"/>
                </a:ext>
              </a:extLst>
            </p:cNvPr>
            <p:cNvSpPr txBox="1"/>
            <p:nvPr/>
          </p:nvSpPr>
          <p:spPr>
            <a:xfrm>
              <a:off x="8079903" y="3650686"/>
              <a:ext cx="3325678" cy="646331"/>
            </a:xfrm>
            <a:prstGeom prst="rect">
              <a:avLst/>
            </a:prstGeom>
            <a:solidFill>
              <a:schemeClr val="bg1">
                <a:lumMod val="95000"/>
              </a:schemeClr>
            </a:solidFill>
          </p:spPr>
          <p:txBody>
            <a:bodyPr wrap="square" rtlCol="0">
              <a:spAutoFit/>
            </a:bodyPr>
            <a:lstStyle/>
            <a:p>
              <a:pPr algn="ctr"/>
              <a:r>
                <a:rPr lang="es-ES" sz="1800" b="1" dirty="0">
                  <a:solidFill>
                    <a:srgbClr val="00CC99"/>
                  </a:solidFill>
                </a:rPr>
                <a:t>Se minimiza el empacado y la distribución es localizada</a:t>
              </a:r>
              <a:endParaRPr lang="es-MX" sz="1800" b="1" dirty="0">
                <a:solidFill>
                  <a:srgbClr val="00CC99"/>
                </a:solidFill>
              </a:endParaRPr>
            </a:p>
          </p:txBody>
        </p:sp>
        <p:sp>
          <p:nvSpPr>
            <p:cNvPr id="3" name="TextBox 2">
              <a:extLst>
                <a:ext uri="{FF2B5EF4-FFF2-40B4-BE49-F238E27FC236}">
                  <a16:creationId xmlns:a16="http://schemas.microsoft.com/office/drawing/2014/main" id="{8EA10576-C3CE-7F6C-921E-370C9665DAD5}"/>
                </a:ext>
              </a:extLst>
            </p:cNvPr>
            <p:cNvSpPr txBox="1"/>
            <p:nvPr/>
          </p:nvSpPr>
          <p:spPr>
            <a:xfrm>
              <a:off x="4980296" y="5312439"/>
              <a:ext cx="2231407" cy="369332"/>
            </a:xfrm>
            <a:prstGeom prst="rect">
              <a:avLst/>
            </a:prstGeom>
            <a:solidFill>
              <a:schemeClr val="bg1">
                <a:lumMod val="95000"/>
              </a:schemeClr>
            </a:solidFill>
          </p:spPr>
          <p:txBody>
            <a:bodyPr wrap="square" rtlCol="0">
              <a:spAutoFit/>
            </a:bodyPr>
            <a:lstStyle/>
            <a:p>
              <a:pPr algn="ctr"/>
              <a:r>
                <a:rPr lang="es-ES" sz="1800" b="1" dirty="0">
                  <a:solidFill>
                    <a:srgbClr val="01A18E"/>
                  </a:solidFill>
                </a:rPr>
                <a:t>Uso y Reúso </a:t>
              </a:r>
              <a:endParaRPr lang="es-MX" sz="1800" b="1" dirty="0">
                <a:solidFill>
                  <a:srgbClr val="01A18E"/>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0" descr="A picture containing text, people&#10;&#10;Description automatically generated"/>
          <p:cNvPicPr preferRelativeResize="0"/>
          <p:nvPr/>
        </p:nvPicPr>
        <p:blipFill rotWithShape="1">
          <a:blip r:embed="rId3">
            <a:alphaModFix/>
          </a:blip>
          <a:srcRect/>
          <a:stretch/>
        </p:blipFill>
        <p:spPr>
          <a:xfrm>
            <a:off x="53862" y="-37038"/>
            <a:ext cx="12192000" cy="6858000"/>
          </a:xfrm>
          <a:prstGeom prst="rect">
            <a:avLst/>
          </a:prstGeom>
          <a:noFill/>
          <a:ln>
            <a:noFill/>
          </a:ln>
        </p:spPr>
      </p:pic>
      <p:grpSp>
        <p:nvGrpSpPr>
          <p:cNvPr id="6" name="Group 5">
            <a:extLst>
              <a:ext uri="{FF2B5EF4-FFF2-40B4-BE49-F238E27FC236}">
                <a16:creationId xmlns:a16="http://schemas.microsoft.com/office/drawing/2014/main" id="{DE1CB8DC-B6B3-9569-E7DA-430F54DBAA34}"/>
              </a:ext>
            </a:extLst>
          </p:cNvPr>
          <p:cNvGrpSpPr/>
          <p:nvPr/>
        </p:nvGrpSpPr>
        <p:grpSpPr>
          <a:xfrm>
            <a:off x="1348217" y="392771"/>
            <a:ext cx="9495565" cy="915193"/>
            <a:chOff x="1348217" y="392771"/>
            <a:chExt cx="9495565" cy="915193"/>
          </a:xfrm>
        </p:grpSpPr>
        <p:sp>
          <p:nvSpPr>
            <p:cNvPr id="203" name="Google Shape;203;p10"/>
            <p:cNvSpPr/>
            <p:nvPr/>
          </p:nvSpPr>
          <p:spPr>
            <a:xfrm>
              <a:off x="1348217" y="572644"/>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392771"/>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519831"/>
            <a:ext cx="949556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a:solidFill>
                  <a:schemeClr val="lt1"/>
                </a:solidFill>
                <a:latin typeface="Calibri"/>
                <a:cs typeface="Calibri"/>
                <a:sym typeface="Calibri"/>
              </a:rPr>
              <a:t>Mapa</a:t>
            </a:r>
            <a:r>
              <a:rPr lang="en-US" sz="3600" b="1" dirty="0">
                <a:solidFill>
                  <a:schemeClr val="lt1"/>
                </a:solidFill>
                <a:latin typeface="Calibri"/>
                <a:cs typeface="Calibri"/>
                <a:sym typeface="Calibri"/>
              </a:rPr>
              <a:t> del </a:t>
            </a:r>
            <a:r>
              <a:rPr lang="en-US" sz="3600" b="1" dirty="0" err="1">
                <a:solidFill>
                  <a:schemeClr val="lt1"/>
                </a:solidFill>
                <a:latin typeface="Calibri"/>
                <a:cs typeface="Calibri"/>
                <a:sym typeface="Calibri"/>
              </a:rPr>
              <a:t>Ciclo</a:t>
            </a:r>
            <a:r>
              <a:rPr lang="en-US" sz="3600" b="1" dirty="0">
                <a:solidFill>
                  <a:schemeClr val="lt1"/>
                </a:solidFill>
                <a:latin typeface="Calibri"/>
                <a:cs typeface="Calibri"/>
                <a:sym typeface="Calibri"/>
              </a:rPr>
              <a:t> de Vida</a:t>
            </a:r>
            <a:endParaRPr dirty="0"/>
          </a:p>
        </p:txBody>
      </p:sp>
      <p:pic>
        <p:nvPicPr>
          <p:cNvPr id="212" name="Google Shape;212;p10" descr="Diagram&#10;&#10;Description automatically generated with low confidence"/>
          <p:cNvPicPr preferRelativeResize="0"/>
          <p:nvPr/>
        </p:nvPicPr>
        <p:blipFill rotWithShape="1">
          <a:blip r:embed="rId4">
            <a:alphaModFix/>
          </a:blip>
          <a:srcRect r="-14" b="50"/>
          <a:stretch/>
        </p:blipFill>
        <p:spPr>
          <a:xfrm>
            <a:off x="1759954" y="1014260"/>
            <a:ext cx="8332284" cy="2756954"/>
          </a:xfrm>
          <a:prstGeom prst="rect">
            <a:avLst/>
          </a:prstGeom>
          <a:noFill/>
          <a:ln>
            <a:noFill/>
          </a:ln>
        </p:spPr>
      </p:pic>
      <p:sp>
        <p:nvSpPr>
          <p:cNvPr id="3" name="Slide Number Placeholder 2">
            <a:extLst>
              <a:ext uri="{FF2B5EF4-FFF2-40B4-BE49-F238E27FC236}">
                <a16:creationId xmlns:a16="http://schemas.microsoft.com/office/drawing/2014/main" id="{DAE62CB5-79D2-C7A2-FBAA-DE6EE585EB80}"/>
              </a:ext>
            </a:extLst>
          </p:cNvPr>
          <p:cNvSpPr>
            <a:spLocks noGrp="1"/>
          </p:cNvSpPr>
          <p:nvPr>
            <p:ph type="sldNum" sz="quarter" idx="12"/>
          </p:nvPr>
        </p:nvSpPr>
        <p:spPr/>
        <p:txBody>
          <a:bodyPr/>
          <a:lstStyle/>
          <a:p>
            <a:fld id="{A49FEDE7-8061-9B4D-88A1-7EA83A94C31B}" type="slidenum">
              <a:rPr lang="en-TH" smtClean="0"/>
              <a:t>9</a:t>
            </a:fld>
            <a:endParaRPr lang="en-TH"/>
          </a:p>
        </p:txBody>
      </p:sp>
      <p:grpSp>
        <p:nvGrpSpPr>
          <p:cNvPr id="5" name="Group 4">
            <a:extLst>
              <a:ext uri="{FF2B5EF4-FFF2-40B4-BE49-F238E27FC236}">
                <a16:creationId xmlns:a16="http://schemas.microsoft.com/office/drawing/2014/main" id="{6053E132-4425-FE64-4B4E-D6BD21329B8D}"/>
              </a:ext>
            </a:extLst>
          </p:cNvPr>
          <p:cNvGrpSpPr/>
          <p:nvPr/>
        </p:nvGrpSpPr>
        <p:grpSpPr>
          <a:xfrm>
            <a:off x="432619" y="1935277"/>
            <a:ext cx="11562735" cy="4152864"/>
            <a:chOff x="432619" y="1935277"/>
            <a:chExt cx="11562735" cy="4152864"/>
          </a:xfrm>
        </p:grpSpPr>
        <p:pic>
          <p:nvPicPr>
            <p:cNvPr id="208" name="Google Shape;208;p10" descr="A picture containing shape&#10;&#10;Description automatically generated"/>
            <p:cNvPicPr preferRelativeResize="0"/>
            <p:nvPr/>
          </p:nvPicPr>
          <p:blipFill rotWithShape="1">
            <a:blip r:embed="rId5">
              <a:alphaModFix/>
            </a:blip>
            <a:srcRect r="61" b="38"/>
            <a:stretch/>
          </p:blipFill>
          <p:spPr>
            <a:xfrm>
              <a:off x="7471790" y="4504225"/>
              <a:ext cx="1813471" cy="1583916"/>
            </a:xfrm>
            <a:prstGeom prst="rect">
              <a:avLst/>
            </a:prstGeom>
            <a:noFill/>
            <a:ln>
              <a:noFill/>
            </a:ln>
          </p:spPr>
        </p:pic>
        <p:grpSp>
          <p:nvGrpSpPr>
            <p:cNvPr id="2" name="Group 1">
              <a:extLst>
                <a:ext uri="{FF2B5EF4-FFF2-40B4-BE49-F238E27FC236}">
                  <a16:creationId xmlns:a16="http://schemas.microsoft.com/office/drawing/2014/main" id="{4DF495D8-30F8-0ED1-7C38-16A954F09C6E}"/>
                </a:ext>
              </a:extLst>
            </p:cNvPr>
            <p:cNvGrpSpPr/>
            <p:nvPr/>
          </p:nvGrpSpPr>
          <p:grpSpPr>
            <a:xfrm>
              <a:off x="432619" y="1935277"/>
              <a:ext cx="11562735" cy="4077315"/>
              <a:chOff x="432619" y="1935277"/>
              <a:chExt cx="11562735" cy="4077315"/>
            </a:xfrm>
          </p:grpSpPr>
          <p:pic>
            <p:nvPicPr>
              <p:cNvPr id="206" name="Google Shape;206;p10" descr="Graphical user interface, application&#10;&#10;Description automatically generated"/>
              <p:cNvPicPr preferRelativeResize="0"/>
              <p:nvPr/>
            </p:nvPicPr>
            <p:blipFill rotWithShape="1">
              <a:blip r:embed="rId6">
                <a:alphaModFix/>
              </a:blip>
              <a:srcRect b="40"/>
              <a:stretch/>
            </p:blipFill>
            <p:spPr>
              <a:xfrm>
                <a:off x="432619" y="3501378"/>
                <a:ext cx="11562735" cy="1118974"/>
              </a:xfrm>
              <a:prstGeom prst="rect">
                <a:avLst/>
              </a:prstGeom>
              <a:noFill/>
              <a:ln>
                <a:noFill/>
              </a:ln>
            </p:spPr>
          </p:pic>
          <p:pic>
            <p:nvPicPr>
              <p:cNvPr id="207" name="Google Shape;207;p10" descr="A picture containing shape&#10;&#10;Description automatically generated"/>
              <p:cNvPicPr preferRelativeResize="0"/>
              <p:nvPr/>
            </p:nvPicPr>
            <p:blipFill rotWithShape="1">
              <a:blip r:embed="rId7">
                <a:alphaModFix/>
              </a:blip>
              <a:srcRect r="32" b="79"/>
              <a:stretch/>
            </p:blipFill>
            <p:spPr>
              <a:xfrm>
                <a:off x="5802290" y="4556465"/>
                <a:ext cx="1674270" cy="1289632"/>
              </a:xfrm>
              <a:prstGeom prst="rect">
                <a:avLst/>
              </a:prstGeom>
              <a:noFill/>
              <a:ln>
                <a:noFill/>
              </a:ln>
            </p:spPr>
          </p:pic>
          <p:pic>
            <p:nvPicPr>
              <p:cNvPr id="209" name="Google Shape;209;p10" descr="A picture containing diagram&#10;&#10;Description automatically generated"/>
              <p:cNvPicPr preferRelativeResize="0"/>
              <p:nvPr/>
            </p:nvPicPr>
            <p:blipFill rotWithShape="1">
              <a:blip r:embed="rId8">
                <a:alphaModFix/>
              </a:blip>
              <a:srcRect r="37" b="-57"/>
              <a:stretch/>
            </p:blipFill>
            <p:spPr>
              <a:xfrm>
                <a:off x="9972329" y="4513268"/>
                <a:ext cx="1136762" cy="1052764"/>
              </a:xfrm>
              <a:prstGeom prst="rect">
                <a:avLst/>
              </a:prstGeom>
              <a:noFill/>
              <a:ln>
                <a:noFill/>
              </a:ln>
            </p:spPr>
          </p:pic>
          <p:pic>
            <p:nvPicPr>
              <p:cNvPr id="210" name="Google Shape;210;p10" descr="A picture containing graphical user interface&#10;&#10;Description automatically generated"/>
              <p:cNvPicPr preferRelativeResize="0"/>
              <p:nvPr/>
            </p:nvPicPr>
            <p:blipFill rotWithShape="1">
              <a:blip r:embed="rId9">
                <a:alphaModFix/>
              </a:blip>
              <a:srcRect r="-15" b="39"/>
              <a:stretch/>
            </p:blipFill>
            <p:spPr>
              <a:xfrm>
                <a:off x="7874611" y="2789657"/>
                <a:ext cx="2217195" cy="854669"/>
              </a:xfrm>
              <a:prstGeom prst="rect">
                <a:avLst/>
              </a:prstGeom>
              <a:noFill/>
              <a:ln>
                <a:noFill/>
              </a:ln>
            </p:spPr>
          </p:pic>
          <p:pic>
            <p:nvPicPr>
              <p:cNvPr id="211" name="Google Shape;211;p10" descr="A picture containing diagram&#10;&#10;Description automatically generated"/>
              <p:cNvPicPr preferRelativeResize="0"/>
              <p:nvPr/>
            </p:nvPicPr>
            <p:blipFill rotWithShape="1">
              <a:blip r:embed="rId10">
                <a:alphaModFix/>
              </a:blip>
              <a:srcRect r="-26" b="-55"/>
              <a:stretch/>
            </p:blipFill>
            <p:spPr>
              <a:xfrm>
                <a:off x="3713710" y="1935277"/>
                <a:ext cx="6399361" cy="1779251"/>
              </a:xfrm>
              <a:prstGeom prst="rect">
                <a:avLst/>
              </a:prstGeom>
              <a:noFill/>
              <a:ln>
                <a:noFill/>
              </a:ln>
            </p:spPr>
          </p:pic>
          <p:sp>
            <p:nvSpPr>
              <p:cNvPr id="4" name="TextBox 3">
                <a:extLst>
                  <a:ext uri="{FF2B5EF4-FFF2-40B4-BE49-F238E27FC236}">
                    <a16:creationId xmlns:a16="http://schemas.microsoft.com/office/drawing/2014/main" id="{EF3434B6-0A20-F391-4C15-DA1BFE7E78E3}"/>
                  </a:ext>
                </a:extLst>
              </p:cNvPr>
              <p:cNvSpPr txBox="1"/>
              <p:nvPr/>
            </p:nvSpPr>
            <p:spPr>
              <a:xfrm>
                <a:off x="3408344" y="2386377"/>
                <a:ext cx="1268719" cy="369332"/>
              </a:xfrm>
              <a:prstGeom prst="rect">
                <a:avLst/>
              </a:prstGeom>
              <a:solidFill>
                <a:schemeClr val="accent3">
                  <a:lumMod val="20000"/>
                  <a:lumOff val="80000"/>
                </a:schemeClr>
              </a:solidFill>
            </p:spPr>
            <p:txBody>
              <a:bodyPr wrap="square" rtlCol="0">
                <a:spAutoFit/>
              </a:bodyPr>
              <a:lstStyle/>
              <a:p>
                <a:pPr algn="ctr"/>
                <a:r>
                  <a:rPr lang="es-ES" sz="1800" dirty="0">
                    <a:solidFill>
                      <a:srgbClr val="FFC819"/>
                    </a:solidFill>
                  </a:rPr>
                  <a:t>Reciclar</a:t>
                </a:r>
                <a:endParaRPr lang="es-MX" sz="1800" dirty="0">
                  <a:solidFill>
                    <a:srgbClr val="FFC819"/>
                  </a:solidFill>
                </a:endParaRPr>
              </a:p>
            </p:txBody>
          </p:sp>
          <p:sp>
            <p:nvSpPr>
              <p:cNvPr id="16" name="TextBox 15">
                <a:extLst>
                  <a:ext uri="{FF2B5EF4-FFF2-40B4-BE49-F238E27FC236}">
                    <a16:creationId xmlns:a16="http://schemas.microsoft.com/office/drawing/2014/main" id="{D5DBFBB7-F161-62C5-8EB6-0DD9815B4614}"/>
                  </a:ext>
                </a:extLst>
              </p:cNvPr>
              <p:cNvSpPr txBox="1"/>
              <p:nvPr/>
            </p:nvSpPr>
            <p:spPr>
              <a:xfrm>
                <a:off x="5517291" y="2449048"/>
                <a:ext cx="2148213" cy="369332"/>
              </a:xfrm>
              <a:prstGeom prst="rect">
                <a:avLst/>
              </a:prstGeom>
              <a:solidFill>
                <a:schemeClr val="accent3">
                  <a:lumMod val="20000"/>
                  <a:lumOff val="80000"/>
                </a:schemeClr>
              </a:solidFill>
            </p:spPr>
            <p:txBody>
              <a:bodyPr wrap="square" rtlCol="0">
                <a:spAutoFit/>
              </a:bodyPr>
              <a:lstStyle/>
              <a:p>
                <a:pPr algn="ctr"/>
                <a:r>
                  <a:rPr lang="es-ES" sz="1800" b="1" dirty="0">
                    <a:solidFill>
                      <a:srgbClr val="33CCFF"/>
                    </a:solidFill>
                  </a:rPr>
                  <a:t>Remanufacturar</a:t>
                </a:r>
                <a:endParaRPr lang="es-MX" sz="1800" b="1" dirty="0">
                  <a:solidFill>
                    <a:srgbClr val="33CCFF"/>
                  </a:solidFill>
                </a:endParaRPr>
              </a:p>
            </p:txBody>
          </p:sp>
          <p:sp>
            <p:nvSpPr>
              <p:cNvPr id="17" name="TextBox 16">
                <a:extLst>
                  <a:ext uri="{FF2B5EF4-FFF2-40B4-BE49-F238E27FC236}">
                    <a16:creationId xmlns:a16="http://schemas.microsoft.com/office/drawing/2014/main" id="{BD3578A6-4239-53AF-A0D6-965AB44C6823}"/>
                  </a:ext>
                </a:extLst>
              </p:cNvPr>
              <p:cNvSpPr txBox="1"/>
              <p:nvPr/>
            </p:nvSpPr>
            <p:spPr>
              <a:xfrm>
                <a:off x="7928770" y="2671463"/>
                <a:ext cx="934111" cy="369332"/>
              </a:xfrm>
              <a:prstGeom prst="rect">
                <a:avLst/>
              </a:prstGeom>
              <a:solidFill>
                <a:schemeClr val="accent3">
                  <a:lumMod val="20000"/>
                  <a:lumOff val="80000"/>
                </a:schemeClr>
              </a:solidFill>
            </p:spPr>
            <p:txBody>
              <a:bodyPr wrap="square" rtlCol="0">
                <a:spAutoFit/>
              </a:bodyPr>
              <a:lstStyle/>
              <a:p>
                <a:pPr algn="ctr"/>
                <a:r>
                  <a:rPr lang="es-ES" sz="1800" dirty="0">
                    <a:solidFill>
                      <a:srgbClr val="014F46"/>
                    </a:solidFill>
                  </a:rPr>
                  <a:t>Reusar</a:t>
                </a:r>
                <a:endParaRPr lang="es-MX" sz="1800" dirty="0">
                  <a:solidFill>
                    <a:srgbClr val="014F46"/>
                  </a:solidFill>
                </a:endParaRPr>
              </a:p>
            </p:txBody>
          </p:sp>
          <p:sp>
            <p:nvSpPr>
              <p:cNvPr id="18" name="TextBox 17">
                <a:extLst>
                  <a:ext uri="{FF2B5EF4-FFF2-40B4-BE49-F238E27FC236}">
                    <a16:creationId xmlns:a16="http://schemas.microsoft.com/office/drawing/2014/main" id="{07FF1984-4759-CE2E-CDEF-3415C394E2E2}"/>
                  </a:ext>
                </a:extLst>
              </p:cNvPr>
              <p:cNvSpPr txBox="1"/>
              <p:nvPr/>
            </p:nvSpPr>
            <p:spPr>
              <a:xfrm>
                <a:off x="5517291" y="5226309"/>
                <a:ext cx="1813471" cy="584775"/>
              </a:xfrm>
              <a:prstGeom prst="rect">
                <a:avLst/>
              </a:prstGeom>
              <a:solidFill>
                <a:schemeClr val="bg1">
                  <a:lumMod val="95000"/>
                </a:schemeClr>
              </a:solidFill>
            </p:spPr>
            <p:txBody>
              <a:bodyPr wrap="square" rtlCol="0">
                <a:spAutoFit/>
              </a:bodyPr>
              <a:lstStyle/>
              <a:p>
                <a:pPr algn="ctr"/>
                <a:r>
                  <a:rPr lang="es-ES" sz="1600" dirty="0">
                    <a:solidFill>
                      <a:srgbClr val="00CC99"/>
                    </a:solidFill>
                  </a:rPr>
                  <a:t>Rellenar y regresar</a:t>
                </a:r>
                <a:endParaRPr lang="es-MX" sz="1600" dirty="0">
                  <a:solidFill>
                    <a:srgbClr val="00CC99"/>
                  </a:solidFill>
                </a:endParaRPr>
              </a:p>
            </p:txBody>
          </p:sp>
          <p:sp>
            <p:nvSpPr>
              <p:cNvPr id="19" name="TextBox 18">
                <a:extLst>
                  <a:ext uri="{FF2B5EF4-FFF2-40B4-BE49-F238E27FC236}">
                    <a16:creationId xmlns:a16="http://schemas.microsoft.com/office/drawing/2014/main" id="{1B381194-2324-06CC-C667-D155BFF9EBA8}"/>
                  </a:ext>
                </a:extLst>
              </p:cNvPr>
              <p:cNvSpPr txBox="1"/>
              <p:nvPr/>
            </p:nvSpPr>
            <p:spPr>
              <a:xfrm>
                <a:off x="7787526" y="5181595"/>
                <a:ext cx="1407045" cy="830997"/>
              </a:xfrm>
              <a:prstGeom prst="rect">
                <a:avLst/>
              </a:prstGeom>
              <a:solidFill>
                <a:schemeClr val="bg1">
                  <a:lumMod val="95000"/>
                </a:schemeClr>
              </a:solidFill>
            </p:spPr>
            <p:txBody>
              <a:bodyPr wrap="square" rtlCol="0">
                <a:spAutoFit/>
              </a:bodyPr>
              <a:lstStyle/>
              <a:p>
                <a:pPr algn="ctr"/>
                <a:r>
                  <a:rPr lang="es-ES" sz="1600" b="1" dirty="0">
                    <a:solidFill>
                      <a:srgbClr val="017D6E"/>
                    </a:solidFill>
                  </a:rPr>
                  <a:t>Repare</a:t>
                </a:r>
              </a:p>
              <a:p>
                <a:pPr algn="ctr"/>
                <a:r>
                  <a:rPr lang="es-ES" sz="1600" b="1" dirty="0">
                    <a:solidFill>
                      <a:srgbClr val="017D6E"/>
                    </a:solidFill>
                  </a:rPr>
                  <a:t>Reutilice</a:t>
                </a:r>
              </a:p>
              <a:p>
                <a:pPr algn="ctr"/>
                <a:r>
                  <a:rPr lang="es-ES" sz="1600" b="1" dirty="0">
                    <a:solidFill>
                      <a:srgbClr val="017D6E"/>
                    </a:solidFill>
                  </a:rPr>
                  <a:t>Regale</a:t>
                </a:r>
                <a:endParaRPr lang="es-MX" sz="1600" b="1" dirty="0">
                  <a:solidFill>
                    <a:srgbClr val="017D6E"/>
                  </a:solidFill>
                </a:endParaRPr>
              </a:p>
            </p:txBody>
          </p:sp>
          <p:sp>
            <p:nvSpPr>
              <p:cNvPr id="20" name="TextBox 19">
                <a:extLst>
                  <a:ext uri="{FF2B5EF4-FFF2-40B4-BE49-F238E27FC236}">
                    <a16:creationId xmlns:a16="http://schemas.microsoft.com/office/drawing/2014/main" id="{7D9DA6B4-D853-F9BC-0E2C-9B710B9836F9}"/>
                  </a:ext>
                </a:extLst>
              </p:cNvPr>
              <p:cNvSpPr txBox="1"/>
              <p:nvPr/>
            </p:nvSpPr>
            <p:spPr>
              <a:xfrm>
                <a:off x="9481073" y="5186198"/>
                <a:ext cx="1813471" cy="369332"/>
              </a:xfrm>
              <a:prstGeom prst="rect">
                <a:avLst/>
              </a:prstGeom>
              <a:solidFill>
                <a:schemeClr val="bg1">
                  <a:lumMod val="95000"/>
                </a:schemeClr>
              </a:solidFill>
            </p:spPr>
            <p:txBody>
              <a:bodyPr wrap="square" rtlCol="0">
                <a:spAutoFit/>
              </a:bodyPr>
              <a:lstStyle/>
              <a:p>
                <a:pPr algn="ctr"/>
                <a:r>
                  <a:rPr lang="es-ES" sz="1800" dirty="0" err="1"/>
                  <a:t>Compostear</a:t>
                </a:r>
                <a:endParaRPr lang="es-MX" sz="1800" dirty="0"/>
              </a:p>
            </p:txBody>
          </p:sp>
          <p:sp>
            <p:nvSpPr>
              <p:cNvPr id="21" name="TextBox 20">
                <a:extLst>
                  <a:ext uri="{FF2B5EF4-FFF2-40B4-BE49-F238E27FC236}">
                    <a16:creationId xmlns:a16="http://schemas.microsoft.com/office/drawing/2014/main" id="{F0531434-5A08-D0ED-B3F4-E197FDEFE102}"/>
                  </a:ext>
                </a:extLst>
              </p:cNvPr>
              <p:cNvSpPr txBox="1"/>
              <p:nvPr/>
            </p:nvSpPr>
            <p:spPr>
              <a:xfrm>
                <a:off x="1213482" y="4597772"/>
                <a:ext cx="1743980" cy="369332"/>
              </a:xfrm>
              <a:prstGeom prst="rect">
                <a:avLst/>
              </a:prstGeom>
              <a:noFill/>
            </p:spPr>
            <p:txBody>
              <a:bodyPr wrap="square" rtlCol="0">
                <a:spAutoFit/>
              </a:bodyPr>
              <a:lstStyle/>
              <a:p>
                <a:pPr algn="ctr"/>
                <a:r>
                  <a:rPr lang="es-ES" sz="1800" dirty="0"/>
                  <a:t>1.Extracción</a:t>
                </a:r>
                <a:endParaRPr lang="es-MX" sz="1800" dirty="0"/>
              </a:p>
            </p:txBody>
          </p:sp>
          <p:sp>
            <p:nvSpPr>
              <p:cNvPr id="22" name="TextBox 21">
                <a:extLst>
                  <a:ext uri="{FF2B5EF4-FFF2-40B4-BE49-F238E27FC236}">
                    <a16:creationId xmlns:a16="http://schemas.microsoft.com/office/drawing/2014/main" id="{B2DA4383-10A4-BA18-78D4-1E90535F1EBF}"/>
                  </a:ext>
                </a:extLst>
              </p:cNvPr>
              <p:cNvSpPr txBox="1"/>
              <p:nvPr/>
            </p:nvSpPr>
            <p:spPr>
              <a:xfrm>
                <a:off x="3043821" y="4588858"/>
                <a:ext cx="1743980" cy="369332"/>
              </a:xfrm>
              <a:prstGeom prst="rect">
                <a:avLst/>
              </a:prstGeom>
              <a:noFill/>
            </p:spPr>
            <p:txBody>
              <a:bodyPr wrap="square" rtlCol="0">
                <a:spAutoFit/>
              </a:bodyPr>
              <a:lstStyle/>
              <a:p>
                <a:pPr algn="ctr"/>
                <a:r>
                  <a:rPr lang="es-ES" sz="1800" dirty="0"/>
                  <a:t>2. Producción</a:t>
                </a:r>
                <a:endParaRPr lang="es-MX" sz="1800" dirty="0"/>
              </a:p>
            </p:txBody>
          </p:sp>
          <p:sp>
            <p:nvSpPr>
              <p:cNvPr id="23" name="TextBox 22">
                <a:extLst>
                  <a:ext uri="{FF2B5EF4-FFF2-40B4-BE49-F238E27FC236}">
                    <a16:creationId xmlns:a16="http://schemas.microsoft.com/office/drawing/2014/main" id="{5B4E8CA9-CA4F-6CEA-F99A-7A7D6D6E3F77}"/>
                  </a:ext>
                </a:extLst>
              </p:cNvPr>
              <p:cNvSpPr txBox="1"/>
              <p:nvPr/>
            </p:nvSpPr>
            <p:spPr>
              <a:xfrm>
                <a:off x="5303722" y="4552038"/>
                <a:ext cx="1743980" cy="369332"/>
              </a:xfrm>
              <a:prstGeom prst="rect">
                <a:avLst/>
              </a:prstGeom>
              <a:noFill/>
            </p:spPr>
            <p:txBody>
              <a:bodyPr wrap="square" rtlCol="0">
                <a:spAutoFit/>
              </a:bodyPr>
              <a:lstStyle/>
              <a:p>
                <a:pPr algn="ctr"/>
                <a:r>
                  <a:rPr lang="es-ES" sz="1800" dirty="0"/>
                  <a:t>3. Distribución</a:t>
                </a:r>
                <a:endParaRPr lang="es-MX" sz="1800" dirty="0"/>
              </a:p>
            </p:txBody>
          </p:sp>
          <p:sp>
            <p:nvSpPr>
              <p:cNvPr id="24" name="TextBox 23">
                <a:extLst>
                  <a:ext uri="{FF2B5EF4-FFF2-40B4-BE49-F238E27FC236}">
                    <a16:creationId xmlns:a16="http://schemas.microsoft.com/office/drawing/2014/main" id="{1A5B1457-3A5E-50CA-CBBF-1FF0BFCC27AC}"/>
                  </a:ext>
                </a:extLst>
              </p:cNvPr>
              <p:cNvSpPr txBox="1"/>
              <p:nvPr/>
            </p:nvSpPr>
            <p:spPr>
              <a:xfrm>
                <a:off x="7768923" y="4520721"/>
                <a:ext cx="970653" cy="369332"/>
              </a:xfrm>
              <a:prstGeom prst="rect">
                <a:avLst/>
              </a:prstGeom>
              <a:noFill/>
            </p:spPr>
            <p:txBody>
              <a:bodyPr wrap="square" rtlCol="0">
                <a:spAutoFit/>
              </a:bodyPr>
              <a:lstStyle/>
              <a:p>
                <a:pPr algn="ctr"/>
                <a:r>
                  <a:rPr lang="es-ES" sz="1800" dirty="0"/>
                  <a:t>4. Uso</a:t>
                </a:r>
                <a:endParaRPr lang="es-MX" sz="1800" dirty="0"/>
              </a:p>
            </p:txBody>
          </p:sp>
          <p:sp>
            <p:nvSpPr>
              <p:cNvPr id="25" name="TextBox 24">
                <a:extLst>
                  <a:ext uri="{FF2B5EF4-FFF2-40B4-BE49-F238E27FC236}">
                    <a16:creationId xmlns:a16="http://schemas.microsoft.com/office/drawing/2014/main" id="{8E62022E-1C5B-D7E6-B592-82F57D3C6684}"/>
                  </a:ext>
                </a:extLst>
              </p:cNvPr>
              <p:cNvSpPr txBox="1"/>
              <p:nvPr/>
            </p:nvSpPr>
            <p:spPr>
              <a:xfrm>
                <a:off x="9229355" y="4541752"/>
                <a:ext cx="2040367" cy="369332"/>
              </a:xfrm>
              <a:prstGeom prst="rect">
                <a:avLst/>
              </a:prstGeom>
              <a:noFill/>
            </p:spPr>
            <p:txBody>
              <a:bodyPr wrap="square" rtlCol="0">
                <a:spAutoFit/>
              </a:bodyPr>
              <a:lstStyle/>
              <a:p>
                <a:pPr algn="ctr"/>
                <a:r>
                  <a:rPr lang="es-ES" sz="1800" dirty="0"/>
                  <a:t>5. Disposición</a:t>
                </a:r>
                <a:endParaRPr lang="es-MX" sz="18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additive="base">
                                        <p:cTn id="7" dur="500" fill="hold"/>
                                        <p:tgtEl>
                                          <p:spTgt spid="212"/>
                                        </p:tgtEl>
                                        <p:attrNameLst>
                                          <p:attrName>ppt_x</p:attrName>
                                        </p:attrNameLst>
                                      </p:cBhvr>
                                      <p:tavLst>
                                        <p:tav tm="0">
                                          <p:val>
                                            <p:strVal val="#ppt_x"/>
                                          </p:val>
                                        </p:tav>
                                        <p:tav tm="100000">
                                          <p:val>
                                            <p:strVal val="#ppt_x"/>
                                          </p:val>
                                        </p:tav>
                                      </p:tavLst>
                                    </p:anim>
                                    <p:anim calcmode="lin" valueType="num">
                                      <p:cBhvr additive="base">
                                        <p:cTn id="8"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14074</TotalTime>
  <Words>3962</Words>
  <Application>Microsoft Office PowerPoint</Application>
  <PresentationFormat>Widescreen</PresentationFormat>
  <Paragraphs>306</Paragraphs>
  <Slides>18</Slides>
  <Notes>17</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Yu Gothic UI Semilight</vt:lpstr>
      <vt:lpstr>Calibri</vt:lpstr>
      <vt:lpstr>72 Condensed</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Supamith PONGPIPAT</dc:creator>
  <cp:lastModifiedBy>Barron Trejo, Ma Luz</cp:lastModifiedBy>
  <cp:revision>162</cp:revision>
  <dcterms:created xsi:type="dcterms:W3CDTF">2022-01-20T09:13:45Z</dcterms:created>
  <dcterms:modified xsi:type="dcterms:W3CDTF">2022-10-18T03:40:37Z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4085470</vt:lpwstr>
  </property>
  <property fmtid="{D5CDD505-2E9C-101B-9397-08002B2CF9AE}" pid="3" name="NXPowerLiteSettings">
    <vt:lpwstr>F700052003A000</vt:lpwstr>
  </property>
  <property fmtid="{D5CDD505-2E9C-101B-9397-08002B2CF9AE}" pid="4" name="NXPowerLiteVersion">
    <vt:lpwstr>D9.1.2</vt:lpwstr>
  </property>
</Properties>
</file>