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48" r:id="rId1"/>
  </p:sldMasterIdLst>
  <p:notesMasterIdLst>
    <p:notesMasterId r:id="rId26"/>
  </p:notesMasterIdLst>
  <p:sldIdLst>
    <p:sldId id="264" r:id="rId2"/>
    <p:sldId id="269" r:id="rId3"/>
    <p:sldId id="277" r:id="rId4"/>
    <p:sldId id="270" r:id="rId5"/>
    <p:sldId id="278" r:id="rId6"/>
    <p:sldId id="358" r:id="rId7"/>
    <p:sldId id="359" r:id="rId8"/>
    <p:sldId id="360" r:id="rId9"/>
    <p:sldId id="352" r:id="rId10"/>
    <p:sldId id="336" r:id="rId11"/>
    <p:sldId id="331" r:id="rId12"/>
    <p:sldId id="337" r:id="rId13"/>
    <p:sldId id="338" r:id="rId14"/>
    <p:sldId id="339" r:id="rId15"/>
    <p:sldId id="340" r:id="rId16"/>
    <p:sldId id="341" r:id="rId17"/>
    <p:sldId id="342" r:id="rId18"/>
    <p:sldId id="353" r:id="rId19"/>
    <p:sldId id="349" r:id="rId20"/>
    <p:sldId id="315" r:id="rId21"/>
    <p:sldId id="351" r:id="rId22"/>
    <p:sldId id="344" r:id="rId23"/>
    <p:sldId id="334" r:id="rId24"/>
    <p:sldId id="354" r:id="rId25"/>
  </p:sldIdLst>
  <p:sldSz cx="12192000" cy="6858000"/>
  <p:notesSz cx="6858000" cy="9144000"/>
  <p:embeddedFontLst>
    <p:embeddedFont>
      <p:font typeface="Arial Black" panose="020B0A04020102020204" pitchFamily="34" charset="0"/>
      <p:bold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libri Light" panose="020F0302020204030204" pitchFamily="34" charset="0"/>
      <p:regular r:id="rId32"/>
      <p:italic r:id="rId33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BE98"/>
    <a:srgbClr val="138F82"/>
    <a:srgbClr val="29C7F7"/>
    <a:srgbClr val="005751"/>
    <a:srgbClr val="DE8900"/>
    <a:srgbClr val="ECC100"/>
    <a:srgbClr val="262626"/>
    <a:srgbClr val="FEC92A"/>
    <a:srgbClr val="FFE300"/>
    <a:srgbClr val="0C57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1" autoAdjust="0"/>
    <p:restoredTop sz="68719" autoAdjust="0"/>
  </p:normalViewPr>
  <p:slideViewPr>
    <p:cSldViewPr snapToGrid="0" snapToObjects="1">
      <p:cViewPr varScale="1">
        <p:scale>
          <a:sx n="78" d="100"/>
          <a:sy n="78" d="100"/>
        </p:scale>
        <p:origin x="188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E5B08E-49FE-9B41-A970-922B7A72581F}" type="datetimeFigureOut">
              <a:rPr lang="x-none" smtClean="0"/>
              <a:t>2023-03-31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36C94-7932-4F42-B085-F387E238C94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84092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ZMIEŃ SIĘ W BOHATERA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ZREDUKUJ DO ZERA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Wyzwanie: projekt o charakterze okrężnym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Poziom 4 lekcja dla zaawansowanych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36C94-7932-4F42-B085-F387E238C945}" type="slidenum">
              <a:rPr lang="x-none" smtClean="0"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629052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(Czas wyświetlania slajdu: 5 min.)</a:t>
            </a:r>
            <a:endParaRPr lang="en-US" sz="1200" b="1" i="0" u="none" strike="noStrik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Powiedz uczniom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Jak zatem należy projektować nowe produkty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usługi dla ludzi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Innowacyjne rozwiązania pomagają wyeliminować bolączki klientów związane z potrzebami emocjonalnymi i funkcjonalnymi.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Tworząc nowe rozwiązania dla klientów możemy stosować proces projektowania zwany „myśleniem projektowym”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Myślenie projektowe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metoda projektowania, w której podejście do rozwiązywania problemów bazuje na rozwiązaniach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Jest to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niezwykle przydatne przy rozwiązywaniu skomplikowanych problemów dzięki zrozumieniu ludzkich potrzeb, przeformułowaniu problemu poprzez postawienie człowieka w centrum, generowaniu wielu pomysłów podczas burzy mózgów i praktycznemu podejściu do tworzenia prototypów i testowania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Pięć etapów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x-none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pl-PL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Empatyzuj</a:t>
            </a:r>
            <a:r>
              <a:rPr lang="x-none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pl-P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pl-P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etap, w którym poznajemy docelowych odbiorców</a:t>
            </a:r>
            <a:r>
              <a:rPr lang="x-non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Kto będzie korzystać z naszego produktu lub usługi</a:t>
            </a:r>
            <a:r>
              <a:rPr lang="x-non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Definiuj</a:t>
            </a:r>
            <a:r>
              <a:rPr lang="x-none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pl-P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Ustal</a:t>
            </a:r>
            <a:r>
              <a:rPr lang="pl-P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kluczowe pytania i problemy, którymi planujesz się zająć w toku projektowania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Generuj pomysły</a:t>
            </a:r>
            <a:r>
              <a:rPr lang="x-none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pl-P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Mając</a:t>
            </a:r>
            <a:r>
              <a:rPr lang="pl-P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przed oczami docelowych odbiorców, swobodnie generuj pomysły podczas burzy mózgów, aby pomóc rozwiązywać problemy odbiorców</a:t>
            </a:r>
            <a:r>
              <a:rPr lang="x-non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Twórz prototypy</a:t>
            </a:r>
            <a:r>
              <a:rPr lang="x-none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pl-P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Skonstruuj</a:t>
            </a:r>
            <a:r>
              <a:rPr lang="pl-P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produkt o minimalnym zestawie niezbędnych cech, który będzie można przetestować</a:t>
            </a:r>
            <a:r>
              <a:rPr lang="x-non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Testuj</a:t>
            </a:r>
            <a:r>
              <a:rPr lang="x-none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pl-P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Przetestu</a:t>
            </a:r>
            <a:r>
              <a:rPr lang="pl-P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 swoje pomysły i uzyskaj opinie bezpośrednio od klientów, których problemy starasz się rozwiązać</a:t>
            </a:r>
            <a:r>
              <a:rPr lang="x-non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br>
              <a:rPr lang="en-US" dirty="0"/>
            </a:b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36C94-7932-4F42-B085-F387E238C945}" type="slidenum">
              <a:rPr lang="x-none" smtClean="0"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147028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(Czas wyświetlania slajdu: 5 min.)</a:t>
            </a:r>
          </a:p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Powiedz uczniom: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Przyjrzyjmy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się firmie działającej w modelu okrężnym (wypożyczalni odzieży) i prześledźmy 5 etapów myślenia projektowego, żeby lepiej je zrozumieć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Przykład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wypożyczalnia</a:t>
            </a:r>
            <a:r>
              <a:rPr lang="pl-PL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odzieży</a:t>
            </a:r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Niemal połowa młodych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ludzi twierdzi, że w swoim podejściu do mody chciałaby być bardziej przyjazna dla środowiska, jednak dla większości priorytetem są ceny. Użytkownicy w Stanach Zjednoczonych przeciętnie kupują tygodniowo co najmniej jedną rzecz z popularnych marek odzieżowych i wydają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35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$.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Dzięki modelowi wypożyczalni z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przystępnymi cenami klienci mogą wydawać mniej, a przy tym nie zapełniają szaf ubraniami, których nie używają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Usługa ta zapewnia klientom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elastyczność, gdyż otrzymują oni do wyboru wiele ubrań i mogą decydować, jak długo chcą je mieć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Zapytaj uczniów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Jakie aspekty emocjonalne i funkcjonalne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wiążą się z tą usługą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Odpowiedzi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Ludzie chcą być bardziej przyjaźni dla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środowiska, ale też ubierać się tak jak chcą, nie wydając przy tym za dużo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Usługa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wypożyczania zapewnia im dostęp do ubrań, które chcą nosić, bez wygórowanej ceny i bez konieczności kupowania większej ilości ubrań, które założą tylko kilka razy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Dodatkowo oznacza to mniejszy bałagan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 szafie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36C94-7932-4F42-B085-F387E238C945}" type="slidenum">
              <a:rPr lang="x-none" smtClean="0"/>
              <a:t>12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177117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(Czas wyświetlania slajdu: 3 min.)</a:t>
            </a:r>
          </a:p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Powiedz uczniom: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Pierwszy etap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procesu myślenia projektowego to empatyczne zrozumienie problemu, który staramy się rozwiązać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Polega to na zasięganiu porad specjalistów,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żeby lepiej poznać dany obszar poprzez obserwację, zaangażowanie i współodczuwanie z ludźmi, aby zrozumieć ich doświadczenia i </a:t>
            </a:r>
            <a:r>
              <a:rPr lang="pl-PL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motywację, a także zanurzenie się w środowisku fizycznym, aby móc bardziej dogłębnie i osobiście zrozumieć daną problematykę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procesie projektowania,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 którym człowieka stawia się w centrum, czyli takim jak myślenie projektowe, e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mpatia jest bardzo istotna.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Dzięki empatii osoby praktykujące myślenie projektowe mogą odłożyć na bok swój własny światopogląd i uzyskać wgląd w użytkowników i ich potrzeby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th-T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zależności od ograniczeń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czasowych na tym etapie zbiera się wiele informacji, które będą wykorzystywane w etapie kolejnym i które pozwolą jak najlepiej zrozumieć użytkowników, ich potrzeby i problemy, z powodu których ma powstać dany produkt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Zapytaj uczniów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Kto byłby idealnym klientem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dla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naszej przykładowej wypożyczalni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odzieży i co motywowałoby tę osobę do korzystania z tej usługi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Odpowiedzi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Motywacją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jest chęć zaoszczędzenia pieniędzy i dostęp do ubrań, które chce się nosić, żeby się dobrze czuć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typ klienta jest też wrażliwy na koszty i nie chce ciągle wydawać dużych kwot, żeby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kupować nowe ubrania i zapychać sobie szafę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36C94-7932-4F42-B085-F387E238C945}" type="slidenum">
              <a:rPr lang="x-none" smtClean="0"/>
              <a:t>13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26310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(Czas wyświetlania slajdu: 3 min.)</a:t>
            </a:r>
          </a:p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Powiedz uczniom: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etapie definiowania zbiera się w całość informacje opracowane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zebrane na etapie </a:t>
            </a:r>
            <a:r>
              <a:rPr lang="pl-PL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empatyzacji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właśnie teraz będziemy analizować swoje obserwacje i je podsumowywać, aby zdefiniować główne problemy, które wraz z zespołem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wychwyciliśmy do tego momentu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Należy starać się zdefiniować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problem jednym zdaniem, w taki sposób, aby człowiek był w centrum, i aby opis nie był zbyt zawiły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Etap definiowania pomaga projektantom zebrać świetne pomysły i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 ten sposób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określić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cechy, funkcje i inne elementy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które pozwolą im rozwiązać problemy albo co najmniej pozwolą użytkownikom bez wysiłku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rozwiązać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problemy samodzielnie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etapie definiowania zaczynamy przechodzić do etapu trzeciego, czyli generowania pomysłów, zadając pytania, które ułatwią poszukiwanie pomysłów na rozwiązania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Zapytaj uczniów</a:t>
            </a:r>
            <a:endParaRPr lang="en-US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Jakie są ich potrzeby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Odpowiedzi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pl-P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Chcą dostępu do modnych</a:t>
            </a:r>
            <a:r>
              <a:rPr lang="pl-P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ubrań za niską cenę bez konieczności posiadania ich na własność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36C94-7932-4F42-B085-F387E238C945}" type="slidenum">
              <a:rPr lang="x-none" smtClean="0"/>
              <a:t>14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365519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(Czas wyświetlania slajdu: 3 min.)</a:t>
            </a:r>
          </a:p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Powiedz uczniom:</a:t>
            </a:r>
          </a:p>
          <a:p>
            <a:pPr rtl="0"/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Jako projektanci jesteście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już gotowi, żeby zacząć generować pomysły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Swoich użytkowników i ich potrzeby zrozumieliście na etapie </a:t>
            </a:r>
            <a:r>
              <a:rPr lang="pl-P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empatyzacji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swoje obserwacje przeanalizowaliście i podsumowaliście na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etapie definiowania, w efekcie końcowym otrzymując opis problemu, który stawia człowieka w centrum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Dysponując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tak solidną podbudową, razem z zespołem możecie teraz zacząć myśleć nieszablonowo, żeby znaleźć nowe rozwiązania dla problemu, który opisaliście, i możecie zacząć poszukiwać innych spojrzeń na ten problem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rtl="0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Ważne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jest, aby na początku fazy generowania pomysłów, zebrać jak najwięcej pomysłów czy też rozwiązań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Wszystkie pomysły są dobre i pomogą rozruszać burzę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mózgów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 ma złych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pomysłów, każdy pomysł może doprowadzić do sukcesu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rtl="0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Łatwiej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zrobić z pomocą karteczek naklejanych na tablicę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36C94-7932-4F42-B085-F387E238C945}" type="slidenum">
              <a:rPr lang="x-none" smtClean="0"/>
              <a:t>15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125834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(Czas wyświetlania slajdu: 3 min.)</a:t>
            </a:r>
          </a:p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Powiedz uczniom:</a:t>
            </a:r>
          </a:p>
          <a:p>
            <a:pPr rtl="0"/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Teraz zespół projektowy stworzy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niedrogie, uproszczone wersje produktu albo konkretnych cech, którymi produkt się charakteryzuje, żeby móc sprawdzić rozwiązania wygenerowane na poprzednim etapie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Prototypy można udostępniać i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testować w obrębie zespołu i w niewielkich grupach osób spoza zespołu projektowego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potrzeby naszego ćwiczenia możemy przedstawić swoje pomysły reszcie klasy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poznać ich zdanie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rtl="0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Jest to faza doświadczalna, której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celem jest znalezienie jak najlepszego rozwiązania dla każdego z problemów ustalonych na pierwszych trzech etapach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Rozwiązania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są wbudowane w prototypy i są one kolejno sprawdzane i albo zatwierdzane, ulepszane i badane ponownie, albo odrzucane na podstawie doświadczeń użytkowników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koniec tego etapu zespół projektowy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będzie wiedzieć więcej o ograniczeniach charakterystycznych dla produktu oraz występujących problemów, a także uzyska lepsze wyobrażenie o tym, jak faktyczni użytkownicy postępowaliby, co by myśleli i co by czuli mając do czynienia z produktem końcowym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rtl="0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36C94-7932-4F42-B085-F387E238C945}" type="slidenum">
              <a:rPr lang="x-none" smtClean="0"/>
              <a:t>16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847532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(Czas wyświetlania slajdu: 5 min.)</a:t>
            </a:r>
          </a:p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Powiedz uczniom:</a:t>
            </a:r>
          </a:p>
          <a:p>
            <a:pPr rtl="0"/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Projektanci albo osoby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dokonujące oceny rygorystycznie testują kompletny produkt, wykorzystując najlepsze rozwiązania, na które wskazała faza tworzenia prototypów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ostatni etap modelu 5-etapowego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lecz jest to proces iteracyjny, co oznacza, że efekty uzyskane w fazie testowania często wykorzystuje się do przedefiniowania jednego lub większej liczby problemów i pomagają one zrozumieć użytkowników, warunków użytkowania, ludzkich opinii,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zachowań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odczuć oraz ułatwiają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empatyzację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tej fazie również dokonuje się zmian i korekt, aby odrzucić 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pewne rozwiązania i jak najbardziej dogłębnie zrozumieć produkt i jego użytkowników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właśnie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teraz musimy zapewnić dopasowanie produktu do rynku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rtl="0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36C94-7932-4F42-B085-F387E238C945}" type="slidenum">
              <a:rPr lang="x-none" smtClean="0"/>
              <a:t>17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52972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(Czas wyświetlania slajdu: 5 min.)</a:t>
            </a:r>
          </a:p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Powiedz uczniom:</a:t>
            </a:r>
          </a:p>
          <a:p>
            <a:pPr rtl="0"/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Ćwiczenie z myślenia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projektowego pozwoliło nam ustalić pewne kwestie kluczowe na każdym etapie procesu 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myślenia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projektowego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rtl="0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pl-PL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Zapytaj uczniów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rtl="0"/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Czy możecie dopisać coś jeszcze na pustych karteczkach?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pl-PL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Odpowiedzi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rtl="0"/>
            <a:r>
              <a:rPr lang="pl-PL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Empatyzacja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bałagan w szafie od nadmiaru ubrań</a:t>
            </a:r>
            <a:endParaRPr lang="en-US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Definiowanie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chce mieć ubrań na własność przez długie okresy</a:t>
            </a: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Generowanie pomysłów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naprawy i ponownej sprzedaży</a:t>
            </a: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Tworzenie</a:t>
            </a:r>
            <a:r>
              <a:rPr lang="pl-PL" sz="1200" b="1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prototypów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Stworzyć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mikrowypożyczalnię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 swoim pokoju, w mediach społecznościowych albo jak najtaniej</a:t>
            </a: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Testowanie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Spróbować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sprzedać produkt lub usługę w postaci prototypu rzeczywistym potencjalnym klientom i uzyskać rzeczywiste opinie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36C94-7932-4F42-B085-F387E238C945}" type="slidenum">
              <a:rPr lang="x-none" smtClean="0"/>
              <a:t>18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976870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(Czas wyświetlania slajdu: 3 min.)</a:t>
            </a:r>
          </a:p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Powiedz uczniom: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których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etapach mapy cyklu życia nasza wypożyczalnia odzieży osiągnęła okrężny sposób działania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Zapytaj uczniów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Jakie</a:t>
            </a:r>
            <a:r>
              <a:rPr lang="pl-PL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modele okrężne występują w naszej firmie odzieżowej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Właściciel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odzieży </a:t>
            </a:r>
            <a:r>
              <a:rPr lang="pl-PL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zmieniają przeznaczenie </a:t>
            </a:r>
            <a:r>
              <a:rPr lang="pl-P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swoich starych ubrań sprzedając je lub oddając do sklepu zamiast je wyrzucić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AutoNum type="arabicPeriod"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Sklep udostępnia klientom ubrania do 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wypożyczenia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AutoNum type="arabicPeriod"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Kiedy klient przestanie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używać tych ubrań, </a:t>
            </a:r>
            <a:r>
              <a:rPr lang="pl-PL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zwraca </a:t>
            </a:r>
            <a:r>
              <a:rPr lang="pl-P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 do sklepu, a sklep </a:t>
            </a:r>
            <a:r>
              <a:rPr lang="pl-PL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wypożycza </a:t>
            </a:r>
            <a:r>
              <a:rPr lang="pl-P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 kolejnemu klientowi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36C94-7932-4F42-B085-F387E238C945}" type="slidenum">
              <a:rPr lang="x-none" smtClean="0"/>
              <a:t>19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050352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Powiedz</a:t>
            </a:r>
            <a:r>
              <a:rPr lang="pl-PL" b="1" baseline="0" dirty="0"/>
              <a:t> uczniom</a:t>
            </a:r>
            <a:r>
              <a:rPr lang="en-US" b="1" dirty="0"/>
              <a:t>: </a:t>
            </a:r>
          </a:p>
          <a:p>
            <a:r>
              <a:rPr lang="pl-PL" b="0" dirty="0"/>
              <a:t>W tym ćwiczeniu</a:t>
            </a:r>
            <a:r>
              <a:rPr lang="pl-PL" b="0" baseline="0" dirty="0"/>
              <a:t> uczniowie będą pracować w grupach i przeprojektowywać istniejący produkt z użyciem rozwiązania lepiej wpisującego się w gospodarkę okrężną</a:t>
            </a:r>
            <a:r>
              <a:rPr lang="en-US" b="0" dirty="0"/>
              <a:t>. </a:t>
            </a:r>
            <a:r>
              <a:rPr lang="pl-PL" b="0" dirty="0"/>
              <a:t>Będą stosować myślenie</a:t>
            </a:r>
            <a:r>
              <a:rPr lang="pl-PL" b="0" baseline="0" dirty="0"/>
              <a:t> projektowe i </a:t>
            </a:r>
            <a:r>
              <a:rPr lang="pl-PL" b="0" baseline="0"/>
              <a:t>wykorzystają jeden </a:t>
            </a:r>
            <a:r>
              <a:rPr lang="pl-PL" b="0" baseline="0" dirty="0"/>
              <a:t>z modeli projektowania okrężnego, żeby skonstruować produkt albo usługę dla wybranego przez siebie produktu</a:t>
            </a:r>
            <a:r>
              <a:rPr lang="en-US" b="0" dirty="0"/>
              <a:t>. </a:t>
            </a:r>
            <a:r>
              <a:rPr lang="pl-PL" b="0" dirty="0"/>
              <a:t>Wybiorą</a:t>
            </a:r>
            <a:r>
              <a:rPr lang="pl-PL" b="0" baseline="0" dirty="0"/>
              <a:t> jeden z produktów o liniowym cyklu życia i zastanowią się, co w nim zmienić, żeby lepiej wpisywał się w gospodarkę okrężną</a:t>
            </a:r>
            <a:r>
              <a:rPr lang="en-US" b="0" dirty="0"/>
              <a:t>. </a:t>
            </a: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36C94-7932-4F42-B085-F387E238C945}" type="slidenum">
              <a:rPr lang="x-none" smtClean="0"/>
              <a:t>20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0711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36C94-7932-4F42-B085-F387E238C945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002936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Powiedz uczniom</a:t>
            </a:r>
            <a:r>
              <a:rPr lang="en-US" b="1" dirty="0"/>
              <a:t>:</a:t>
            </a:r>
          </a:p>
          <a:p>
            <a:r>
              <a:rPr lang="pl-PL" b="0" dirty="0"/>
              <a:t>Niech</a:t>
            </a:r>
            <a:r>
              <a:rPr lang="pl-PL" b="0" baseline="0" dirty="0"/>
              <a:t> uczniowie wybiorą jeden z produktów, dla których potrzebne jest rozwiązanie o charakterze okrężnym</a:t>
            </a:r>
            <a:r>
              <a:rPr lang="en-US" b="0" dirty="0"/>
              <a:t>. </a:t>
            </a:r>
            <a:r>
              <a:rPr lang="pl-PL" b="0" dirty="0"/>
              <a:t>Wyjaśnij</a:t>
            </a:r>
            <a:r>
              <a:rPr lang="pl-PL" b="0" baseline="0" dirty="0"/>
              <a:t> problem liniowości dla każdego z produktów</a:t>
            </a:r>
            <a:r>
              <a:rPr lang="en-US" b="0" dirty="0"/>
              <a:t>.</a:t>
            </a:r>
          </a:p>
          <a:p>
            <a:endParaRPr lang="en-US" b="0" dirty="0"/>
          </a:p>
          <a:p>
            <a:r>
              <a:rPr lang="en-US" b="0" dirty="0"/>
              <a:t>1. </a:t>
            </a:r>
            <a:r>
              <a:rPr lang="pl-PL" b="1" dirty="0"/>
              <a:t>Jednorazowe</a:t>
            </a:r>
            <a:r>
              <a:rPr lang="pl-PL" b="1" baseline="0" dirty="0"/>
              <a:t> saszetki z keczupem</a:t>
            </a:r>
            <a:r>
              <a:rPr lang="en-US" b="1" dirty="0"/>
              <a:t>:</a:t>
            </a:r>
          </a:p>
          <a:p>
            <a:r>
              <a:rPr lang="en-US" b="1" dirty="0"/>
              <a:t>Problem</a:t>
            </a:r>
            <a:r>
              <a:rPr lang="en-US" b="0" dirty="0"/>
              <a:t>: </a:t>
            </a:r>
            <a:r>
              <a:rPr lang="pl-PL" b="0" dirty="0"/>
              <a:t>Używa</a:t>
            </a:r>
            <a:r>
              <a:rPr lang="pl-PL" b="0" baseline="0" dirty="0"/>
              <a:t> się ich tylko raz, a następnie wyrzuca</a:t>
            </a:r>
            <a:r>
              <a:rPr lang="en-US" b="0" dirty="0"/>
              <a:t>. </a:t>
            </a:r>
            <a:r>
              <a:rPr lang="pl-PL" b="0" dirty="0"/>
              <a:t>Nie nadają się do recyklingu,</a:t>
            </a:r>
            <a:r>
              <a:rPr lang="pl-PL" b="0" baseline="0" dirty="0"/>
              <a:t> bo są wykonane z materiałów kilkuwarstwowych</a:t>
            </a:r>
            <a:r>
              <a:rPr lang="en-US" b="0" dirty="0"/>
              <a:t>. </a:t>
            </a:r>
            <a:r>
              <a:rPr lang="pl-PL" b="0" dirty="0"/>
              <a:t>Czy da się zaoferować klientom keczup w inny sposób,</a:t>
            </a:r>
            <a:r>
              <a:rPr lang="pl-PL" b="0" baseline="0" dirty="0"/>
              <a:t> bez tworzenia tylu śmieci</a:t>
            </a:r>
            <a:r>
              <a:rPr lang="en-US" b="0" dirty="0"/>
              <a:t>?</a:t>
            </a:r>
          </a:p>
          <a:p>
            <a:endParaRPr lang="en-US" b="0" dirty="0"/>
          </a:p>
          <a:p>
            <a:r>
              <a:rPr lang="en-US" b="0" dirty="0"/>
              <a:t>2. </a:t>
            </a:r>
            <a:r>
              <a:rPr lang="pl-PL" b="1" dirty="0"/>
              <a:t>Drogi</a:t>
            </a:r>
            <a:r>
              <a:rPr lang="pl-PL" b="1" baseline="0" dirty="0"/>
              <a:t> </a:t>
            </a:r>
            <a:r>
              <a:rPr lang="en-US" b="1" dirty="0"/>
              <a:t>laptop </a:t>
            </a:r>
            <a:r>
              <a:rPr lang="pl-PL" b="1" dirty="0"/>
              <a:t>lub telefon</a:t>
            </a:r>
            <a:r>
              <a:rPr lang="pl-PL" b="1" baseline="0" dirty="0"/>
              <a:t> komórkowy</a:t>
            </a:r>
            <a:r>
              <a:rPr lang="en-US" b="1" dirty="0"/>
              <a:t>:</a:t>
            </a:r>
          </a:p>
          <a:p>
            <a:r>
              <a:rPr lang="en-US" b="1" dirty="0"/>
              <a:t>Problem: </a:t>
            </a:r>
            <a:r>
              <a:rPr lang="pl-PL" b="0" dirty="0"/>
              <a:t>Komputery</a:t>
            </a:r>
            <a:r>
              <a:rPr lang="pl-PL" b="0" baseline="0" dirty="0"/>
              <a:t> i telefony komórkowe czasem z różnych przyczyn się psują i często nie naprawia się ich, a więc ludzie kupują nowy sprzęt</a:t>
            </a:r>
            <a:r>
              <a:rPr lang="en-US" b="0" dirty="0"/>
              <a:t>. </a:t>
            </a:r>
            <a:r>
              <a:rPr lang="pl-PL" b="0" dirty="0"/>
              <a:t>Ponadto</a:t>
            </a:r>
            <a:r>
              <a:rPr lang="pl-PL" b="0" baseline="0" dirty="0"/>
              <a:t> w komputerach znajdują się cenne metale i materiały nadające się do recyklingu, których nie da się w łatwy sposób odzyskać</a:t>
            </a:r>
            <a:r>
              <a:rPr lang="en-US" b="0" dirty="0"/>
              <a:t>. </a:t>
            </a:r>
            <a:r>
              <a:rPr lang="pl-PL" b="0" dirty="0"/>
              <a:t>Mówimy tu o „elektrośmieciach”</a:t>
            </a:r>
            <a:r>
              <a:rPr lang="en-US" b="0" dirty="0"/>
              <a:t>. </a:t>
            </a:r>
            <a:r>
              <a:rPr lang="pl-PL" b="0" dirty="0"/>
              <a:t>Jak możemy ulepszyć albo skonstruować</a:t>
            </a:r>
            <a:r>
              <a:rPr lang="pl-PL" b="0" baseline="0" dirty="0"/>
              <a:t> produkt, żeby był on trwalszy i żeby można było wykorzystać ponownie te jego elementy, które nadają się do recyklingu</a:t>
            </a:r>
            <a:r>
              <a:rPr lang="en-US" b="0" dirty="0"/>
              <a:t>?</a:t>
            </a:r>
          </a:p>
          <a:p>
            <a:endParaRPr lang="en-US" b="0" dirty="0"/>
          </a:p>
          <a:p>
            <a:r>
              <a:rPr lang="en-US" b="0" dirty="0"/>
              <a:t>3. </a:t>
            </a:r>
            <a:r>
              <a:rPr lang="pl-PL" b="1" dirty="0"/>
              <a:t>Ubranka dla niemowląt</a:t>
            </a:r>
            <a:r>
              <a:rPr lang="en-US" b="1" dirty="0"/>
              <a:t>:</a:t>
            </a:r>
          </a:p>
          <a:p>
            <a:r>
              <a:rPr lang="en-US" b="1" dirty="0"/>
              <a:t>Problem: </a:t>
            </a:r>
            <a:r>
              <a:rPr lang="pl-PL" b="0" dirty="0"/>
              <a:t>Niemowlęta</a:t>
            </a:r>
            <a:r>
              <a:rPr lang="pl-PL" b="0" baseline="0" dirty="0"/>
              <a:t> szybko rosną i wyrastają z ubrań znacznie szybciej niż dorośli</a:t>
            </a:r>
            <a:r>
              <a:rPr lang="en-US" b="0" dirty="0"/>
              <a:t>, </a:t>
            </a:r>
            <a:r>
              <a:rPr lang="pl-PL" b="0" dirty="0"/>
              <a:t>przez</a:t>
            </a:r>
            <a:r>
              <a:rPr lang="pl-PL" b="0" baseline="0" dirty="0"/>
              <a:t> co rodzicom zostaje mnóstwo dziecięcych ubranek, z których nie mogą już korzystać</a:t>
            </a:r>
            <a:r>
              <a:rPr lang="en-US" b="0" dirty="0"/>
              <a:t>. </a:t>
            </a:r>
            <a:r>
              <a:rPr lang="pl-PL" b="0" dirty="0"/>
              <a:t>Czy da się zmniejszyć</a:t>
            </a:r>
            <a:r>
              <a:rPr lang="pl-PL" b="0" baseline="0" dirty="0"/>
              <a:t> ilość odpadów z ubranek dla dzieci dzięki usłudze, w ramach których można by się nimi dzielić z inną rodziną</a:t>
            </a:r>
            <a:r>
              <a:rPr lang="en-US" b="0" dirty="0"/>
              <a:t>?</a:t>
            </a:r>
          </a:p>
          <a:p>
            <a:endParaRPr lang="en-US" b="1" dirty="0"/>
          </a:p>
          <a:p>
            <a:r>
              <a:rPr lang="en-US" b="0" dirty="0"/>
              <a:t>4. </a:t>
            </a:r>
            <a:r>
              <a:rPr lang="pl-PL" b="1" dirty="0"/>
              <a:t>Folia</a:t>
            </a:r>
            <a:r>
              <a:rPr lang="pl-PL" b="1" baseline="0" dirty="0"/>
              <a:t> do żywności</a:t>
            </a:r>
            <a:r>
              <a:rPr lang="en-US" b="1" dirty="0"/>
              <a:t>:</a:t>
            </a:r>
          </a:p>
          <a:p>
            <a:r>
              <a:rPr lang="en-US" b="1" dirty="0"/>
              <a:t>Problem: </a:t>
            </a:r>
            <a:r>
              <a:rPr lang="pl-PL" b="0" dirty="0"/>
              <a:t>Sklepy</a:t>
            </a:r>
            <a:r>
              <a:rPr lang="pl-PL" b="0" baseline="0" dirty="0"/>
              <a:t> spożywcze używają folii do pakowania świeżej żywności, żeby przedłużyć jej świeżość i zapobiegać marnowaniu jedzenia</a:t>
            </a:r>
            <a:r>
              <a:rPr lang="en-US" b="0" dirty="0"/>
              <a:t>. </a:t>
            </a:r>
            <a:r>
              <a:rPr lang="pl-PL" b="0" dirty="0"/>
              <a:t>Ten cienki materiał nie nadaje</a:t>
            </a:r>
            <a:r>
              <a:rPr lang="pl-PL" b="0" baseline="0" dirty="0"/>
              <a:t> się do recyklingu i po zakupie żywności i przyniesieniu jej do domu klient się go pozbywa</a:t>
            </a:r>
            <a:r>
              <a:rPr lang="en-US" b="0" dirty="0"/>
              <a:t>. </a:t>
            </a:r>
            <a:r>
              <a:rPr lang="pl-PL" b="0" dirty="0"/>
              <a:t>Folię się wyrzuca, nie oddaje się jej do recyklingu</a:t>
            </a:r>
            <a:r>
              <a:rPr lang="en-US" b="0" dirty="0"/>
              <a:t>. </a:t>
            </a:r>
            <a:r>
              <a:rPr lang="pl-PL" b="0" dirty="0"/>
              <a:t>Czy da się utrzymywać świeżość żywości </a:t>
            </a:r>
            <a:r>
              <a:rPr lang="pl-PL" b="0" baseline="0" dirty="0"/>
              <a:t>i zapobiegać marnowaniu jedzenia </a:t>
            </a:r>
            <a:r>
              <a:rPr lang="pl-PL" b="0" dirty="0"/>
              <a:t>w inny sposób,</a:t>
            </a:r>
            <a:r>
              <a:rPr lang="pl-PL" b="0" baseline="0" dirty="0"/>
              <a:t> bez stosowania cienkiej folii</a:t>
            </a:r>
            <a:r>
              <a:rPr lang="en-US" b="0" dirty="0"/>
              <a:t>?</a:t>
            </a:r>
          </a:p>
          <a:p>
            <a:endParaRPr lang="en-US" b="0" dirty="0"/>
          </a:p>
          <a:p>
            <a:r>
              <a:rPr lang="en-US" b="0" dirty="0"/>
              <a:t>5. </a:t>
            </a:r>
            <a:r>
              <a:rPr lang="pl-PL" b="1" dirty="0"/>
              <a:t>Opakowania</a:t>
            </a:r>
            <a:r>
              <a:rPr lang="pl-PL" b="1" baseline="0" dirty="0"/>
              <a:t> jednorazowe przy zakupie orzechów czy jedzenia w sklepie</a:t>
            </a:r>
            <a:r>
              <a:rPr lang="en-US" b="1" dirty="0"/>
              <a:t>:</a:t>
            </a:r>
          </a:p>
          <a:p>
            <a:r>
              <a:rPr lang="en-US" b="1" dirty="0"/>
              <a:t>Problem</a:t>
            </a:r>
            <a:r>
              <a:rPr lang="en-US" b="0" dirty="0"/>
              <a:t>: </a:t>
            </a:r>
            <a:r>
              <a:rPr lang="pl-PL" b="0" baseline="0" dirty="0"/>
              <a:t>Przy zakupie pewnych produktów s</a:t>
            </a:r>
            <a:r>
              <a:rPr lang="pl-PL" b="0" dirty="0"/>
              <a:t>klepy</a:t>
            </a:r>
            <a:r>
              <a:rPr lang="pl-PL" b="0" baseline="0" dirty="0"/>
              <a:t> spożywcze często proponują opakowania jednorazowe, które mają być wykorzystane tylko raz. Czy jest jakiś lepszy sposób na zakup orzechów czy innego rodzaju jedzenia w sklepie bez korzystania z opakowań jednorazowych</a:t>
            </a:r>
            <a:r>
              <a:rPr lang="en-US" b="0" dirty="0"/>
              <a:t>?</a:t>
            </a:r>
          </a:p>
          <a:p>
            <a:endParaRPr lang="en-US" b="1" dirty="0"/>
          </a:p>
          <a:p>
            <a:r>
              <a:rPr lang="en-US" b="0" dirty="0"/>
              <a:t>6. </a:t>
            </a:r>
            <a:r>
              <a:rPr lang="pl-PL" b="1" dirty="0"/>
              <a:t>Gumowe</a:t>
            </a:r>
            <a:r>
              <a:rPr lang="pl-PL" b="1" baseline="0" dirty="0"/>
              <a:t> japonki</a:t>
            </a:r>
            <a:r>
              <a:rPr lang="en-US" b="1" dirty="0"/>
              <a:t>: </a:t>
            </a:r>
          </a:p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Problem: 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Japonki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są wykonane z gumy i nie nadają się do recyklingu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Czy jest jakieś lepsze rozwiązanie na koniec cyklu ich życia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Czy da się zachować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tę gumę i wykorzystać ją do innego celu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36C94-7932-4F42-B085-F387E238C945}" type="slidenum">
              <a:rPr lang="x-none" smtClean="0"/>
              <a:t>21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040596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Powiedz uczniom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rtl="0"/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Uczniowie otrzymają materiały dotyczące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myślenia projektowego, ale w miarę możliwości na potrzeby tej części ćwiczenia narysujcie schemat myślenia projektowego na dużej tablicy i wypełniajcie go naklejanymi karteczkami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36C94-7932-4F42-B085-F387E238C945}" type="slidenum">
              <a:rPr lang="x-none" smtClean="0"/>
              <a:t>22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976870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Recykling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Ponowny przerób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Ponowne użycie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Pozyskiwanie surowców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Produkcja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Dystrybucja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Użytkowanie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Utylizacja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Uzupełnienie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Zwrot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Naprawa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Inne zastosowanie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Przekazanie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Kompost</a:t>
            </a:r>
          </a:p>
          <a:p>
            <a:endParaRPr lang="pl-PL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Powiedz uczniom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mapie liniowego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cyklu życia produktu uczniowie będą rysować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strzałki wskazujące formy gospodarki okrężnej zastosowane w proponowanym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przez nich modelu działalności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Powiedz uczniom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rtl="0"/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Uczniowie naszkicują pomysł na docelowy projekt produktu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charakterze okrężnym na materiałach „rozwiązanie okrężne”. Niech każda grupa zaprezentuje swój nowy produkt reszcie klasy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36C94-7932-4F42-B085-F387E238C945}" type="slidenum">
              <a:rPr lang="x-none" smtClean="0"/>
              <a:t>24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62914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36C94-7932-4F42-B085-F387E238C945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74806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336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pl-PL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Czas wyświetlania</a:t>
            </a:r>
            <a:r>
              <a:rPr lang="pl-PL" sz="1200" b="1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slajdu</a:t>
            </a:r>
            <a:r>
              <a:rPr lang="en-US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5</a:t>
            </a:r>
            <a:r>
              <a:rPr lang="pl-PL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</a:t>
            </a:r>
            <a:r>
              <a:rPr lang="pl-PL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Powiedz uczniom</a:t>
            </a:r>
            <a:r>
              <a:rPr lang="en-US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Kiedy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mówimy o sposobach na walkę ze zmianami klimatu i na zapewnienie światu większej równowagi, ważne jest, aby rozumieć podejście do </a:t>
            </a:r>
            <a:r>
              <a:rPr lang="pl-PL" sz="1200" b="1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systemów produkcji i konsumpcji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Zasoby naszej planety są ograniczone,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istotna jest zatem współpraca ludzi, rządów państw i firm, aby korzystać z tych zasobów bardziej odpowiedzialnie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Gospodarka liniowa </a:t>
            </a: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nasz tradycyjny model, w którym wykorzystuje się schemat „weź – stwórz – wyrzuć”, czyli taki, gdzie pozyskuje się surowce, następnie przerabia się je na produkty, które użytkujemy, a w końcu pozbywamy się ich jako śmieci i trafiają albo na wysypisko, albo do środowiska naturalnego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model nie uwzględnia śladu ekologicznego produktów i jego skutków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Stawia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zyski ponad ekologią, a wytworzone produkty po użyciu mają zostać wyrzucone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Gospodarka okrężna 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zwana również gospodarką obiegu zamkniętego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model produkcji i konsumpcji, który uwzględnia współdzielenie, wynajem,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ponowne użycie, naprawę, modernizację i recykling istniejących materiałów i produktów przez jak najdłuższy czas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 model jest tak pomyślany,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aby wywierać jak najmniejszy wpływ na środowisko, a to dzięki temu, że produkty utrzymywane w obiegu zamkniętym mają mniejszy ślad ekologiczny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Pytania do uczniów</a:t>
            </a:r>
            <a:r>
              <a:rPr lang="en-US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 </a:t>
            </a: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Jaki możecie podać przykład produktu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 gospodarki liniowej i okrężnej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 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</a:t>
            </a:r>
            <a:r>
              <a:rPr lang="pl-PL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ODPOWIEDŹ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Liniowa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folia do żywności, w którą pakowane są brokuły.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Okrężna – wspólne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przejazdy samochodem albo recykling butelek z 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 </a:t>
            </a: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 jaki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sposób model liniowy szkodzi naszej planecie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 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</a:t>
            </a:r>
            <a:r>
              <a:rPr lang="pl-PL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ODPOWIEDŹ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Odpady gromadzą się na wysypiskach albo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przenikają jako śmieci do środowiska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Kurczą się zasoby naturalne, których ilość jest 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ograniczona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 </a:t>
            </a: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 jaki sposób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gospodarka okrężna pomaga walczyć ze zmianami klimatu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 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</a:t>
            </a:r>
            <a:r>
              <a:rPr lang="pl-PL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ODPOWIEDŹ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Zasoby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naturalne pozostają w użyciu i nie ma potrzeby pozyskiwania ich większej ilości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Ponadto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mniej odpadów przenika jako śmieci do środowiska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dirty="0"/>
            </a:br>
            <a:br>
              <a:rPr lang="en-US" dirty="0"/>
            </a:br>
            <a:endParaRPr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0" i="0" u="none" strike="noStrik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Recykling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0" i="0" u="none" strike="noStrik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Ponowny przerób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0" i="0" u="none" strike="noStrik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Ponowne użycie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0" i="0" u="none" strike="noStrik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1.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Pozyskiwanie surowców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0" i="0" u="none" strike="noStrik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2. Produkcja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0" i="0" u="none" strike="noStrik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3. Dystrybucja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0" i="0" u="none" strike="noStrik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4. Użytkowanie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0" i="0" u="none" strike="noStrik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5. Utylizacja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b="0" i="0" u="none" strike="noStrik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0" i="0" u="none" strike="noStrik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Uzupełnienie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0" i="0" u="none" strike="noStrik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Zwrot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b="0" i="0" u="none" strike="noStrik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0" i="0" u="none" strike="noStrik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Naprawa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0" i="0" u="none" strike="noStrik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Inne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zastosowanie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0" i="0" u="none" strike="noStrike" baseline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Przekazanie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b="0" i="0" u="none" strike="noStrike" baseline="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0" i="0" u="none" strike="noStrike" baseline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Kompost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b="0" i="0" u="none" strike="noStrik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b="1" i="0" u="none" strike="noStrik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(Czas wyświetlania slajdu: 5 min.)</a:t>
            </a:r>
            <a:endParaRPr lang="en-US" sz="1200" b="1" i="0" u="none" strike="noStrik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1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Powiedz uczniom</a:t>
            </a:r>
            <a:r>
              <a:rPr lang="en-US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Mapa głównych etapów cyklu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życia produktu może mieć zarówno formę liniową, jak i okrężną. Cykl życia produktu możemy oceniać na podstawie jego 5 najważniejszych etapów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l-PL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Wydobycie surowców </a:t>
            </a: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sposób i miejsce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pobrania surowców ze źródeł naturalnych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l-PL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Produkcja </a:t>
            </a: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produktu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 surowców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l-PL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Dystrybucja wyrobów</a:t>
            </a:r>
            <a:r>
              <a:rPr lang="pl-PL" sz="1200" b="1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gotowych 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miejsc, gdzie klienci mogą kupić produkt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l-PL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Klienci</a:t>
            </a:r>
            <a:r>
              <a:rPr lang="pl-PL" sz="1200" b="1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użytkują 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produkt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l-PL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Produkt</a:t>
            </a:r>
            <a:r>
              <a:rPr lang="pl-PL" sz="1200" b="1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zostaje zutylizowany 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 zużyciu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Przyglądając się całemu cyklowi życia produktu,</a:t>
            </a:r>
            <a:r>
              <a:rPr lang="pl-PL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od wydobycia surowców do postępowania na koniec cyklu, możemy znaleźć nowe możliwości ograniczenia wpływu na środowisko, oszczędzania zasobów i redukcji kosztów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pl-PL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Zamiast pięciostopniowego liniowego systemu „weź – stwórz – wyrzuć” możemy budować</a:t>
            </a:r>
            <a:r>
              <a:rPr lang="pl-PL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system okrężny poprzez zamykanie obiegu, dzięki czemu surowce i produkty pozostaną w użyciu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System okrężny oznacza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nowy pomysł na liniowy cykl użytkowania produktu lub usługi, który ma początek, środek i koniec. Produkty czy usługi o charakterze prawdziwie okrężnym tak naprawdę nigdy zakończą życia, lecz stale będą przybierać nowe formy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Stworzenie mapy tej drogi zagwarantuje,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że dany produkt pozostanie jak najdłużej zdatny do użytku i na każdym etapie będzie zwiększać wartość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Nie chodzi tylko o </a:t>
            </a:r>
            <a:r>
              <a:rPr lang="en-US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recycling</a:t>
            </a: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 rzeczywistości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chodzi o przeprojektowanie całego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modelu dostaw produktów czy usług, tak aby ludzie otrzymywali potrzebne im rzeczy bez negatywnych konsekwencji dla systemów naturalnych, które utrzymują nas wszystkich przy życiu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Niesamowite,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że dzieje się to na całym świecie, przeróżni ludzie zmieniają styl życia, a firmy przeprojektowują produkty, aby lepiej wpisywały się one w system okrężny. Tego rodzaju zmiany oznaczają, że produkty projektuje się tak, aby </a:t>
            </a:r>
            <a:r>
              <a:rPr lang="pl-PL" sz="1200" b="1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używać ich wielokrotnie</a:t>
            </a: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</a:t>
            </a:r>
            <a:r>
              <a:rPr lang="pl-PL" sz="1200" b="1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zmienia się spojrzenie 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to, w jaki sposób dostarcza się funkcjonalność na rynek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Zmiany te obejmują również zachęcanie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lang="pl-PL" sz="1200" b="1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napraw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dzięki poprawie usług wsparcia, programy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zwrotu</a:t>
            </a:r>
            <a:r>
              <a:rPr lang="pl-PL" sz="1200" b="1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czy też odbioru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usługi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ponowneg</a:t>
            </a:r>
            <a:r>
              <a:rPr lang="pl-PL" sz="1200" b="1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napełniania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które zachęcają do wielokrotnego korzystania z tego samego pojemnika, i projektowanie produktów z możliwością </a:t>
            </a:r>
            <a:r>
              <a:rPr lang="pl-PL" sz="1200" b="1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przerobu 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 sposób umożliwiający ich powrót do środowiska naturalnego dzięki </a:t>
            </a:r>
            <a:r>
              <a:rPr lang="pl-PL" sz="1200" b="1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kompostowaniu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 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dirty="0"/>
            </a:br>
            <a:r>
              <a:rPr lang="pl-PL" b="1" dirty="0"/>
              <a:t>Zapytaj uczniów</a:t>
            </a:r>
            <a:r>
              <a:rPr lang="en-US" b="1" dirty="0"/>
              <a:t>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Czy możecie podać przykład</a:t>
            </a:r>
            <a:r>
              <a:rPr lang="pl-PL" baseline="0" dirty="0"/>
              <a:t> produktu zaprojektowanego zgodnie z jednym z modeli systemu produktów i usług o charakterze okrężnym</a:t>
            </a:r>
            <a:r>
              <a:rPr lang="en-US" dirty="0"/>
              <a:t>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/>
              <a:t>Powiedz uczniom</a:t>
            </a:r>
            <a:r>
              <a:rPr lang="en-US" b="1" dirty="0"/>
              <a:t>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/>
              <a:t>Klik </a:t>
            </a:r>
            <a:r>
              <a:rPr lang="en-US" b="1" dirty="0"/>
              <a:t>1: </a:t>
            </a:r>
            <a:br>
              <a:rPr lang="en-US" dirty="0"/>
            </a:br>
            <a:r>
              <a:rPr lang="en-US" dirty="0"/>
              <a:t>-</a:t>
            </a:r>
            <a:r>
              <a:rPr lang="pl-PL" dirty="0"/>
              <a:t>Butelki</a:t>
            </a:r>
            <a:r>
              <a:rPr lang="pl-PL" baseline="0" dirty="0"/>
              <a:t> z tworzywa </a:t>
            </a:r>
            <a:r>
              <a:rPr lang="en-US" dirty="0"/>
              <a:t>PET </a:t>
            </a:r>
            <a:r>
              <a:rPr lang="pl-PL" dirty="0"/>
              <a:t>można </a:t>
            </a:r>
            <a:r>
              <a:rPr lang="pl-PL" b="1" dirty="0" err="1"/>
              <a:t>recyklingować</a:t>
            </a:r>
            <a:r>
              <a:rPr lang="pl-PL" b="1" baseline="0" dirty="0"/>
              <a:t> </a:t>
            </a:r>
            <a:r>
              <a:rPr lang="pl-PL" b="0" baseline="0" dirty="0"/>
              <a:t>i wielokrotnie przerabiać na takie same butelki</a:t>
            </a:r>
            <a:r>
              <a:rPr lang="en-US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/>
              <a:t>Klik </a:t>
            </a:r>
            <a:r>
              <a:rPr lang="en-US" b="1" dirty="0"/>
              <a:t>2: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-</a:t>
            </a:r>
            <a:r>
              <a:rPr lang="pl-PL" dirty="0"/>
              <a:t>Stelaże łóżek składa</a:t>
            </a:r>
            <a:r>
              <a:rPr lang="pl-PL" baseline="0" dirty="0"/>
              <a:t> się z kilku głównych części i jeśli jeden z nich się złamie, to producent może łatwo rozmontować te części, wymienić jedną z nich </a:t>
            </a:r>
            <a:r>
              <a:rPr lang="pl-PL" dirty="0"/>
              <a:t>i przerobić</a:t>
            </a:r>
            <a:r>
              <a:rPr lang="pl-PL" baseline="0" dirty="0"/>
              <a:t> łóżko, dzięki czemu klient nie będzie zmuszony do zakupu całego nowego łóżka</a:t>
            </a:r>
            <a:r>
              <a:rPr lang="en-US" dirty="0"/>
              <a:t>. </a:t>
            </a:r>
            <a:r>
              <a:rPr lang="pl-PL" dirty="0"/>
              <a:t>Starą część można rozmontować i zastosować do</a:t>
            </a:r>
            <a:r>
              <a:rPr lang="pl-PL" baseline="0" dirty="0"/>
              <a:t> wyrobu nowej części</a:t>
            </a:r>
            <a:r>
              <a:rPr lang="en-US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/>
              <a:t>Klik </a:t>
            </a:r>
            <a:r>
              <a:rPr lang="en-US" b="1" dirty="0"/>
              <a:t>3: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</a:t>
            </a:r>
            <a:r>
              <a:rPr lang="pl-PL" dirty="0"/>
              <a:t>Kupowanie odzieży</a:t>
            </a:r>
            <a:r>
              <a:rPr lang="pl-PL" baseline="0" dirty="0"/>
              <a:t> z drugiej ręki to sposób na </a:t>
            </a:r>
            <a:r>
              <a:rPr lang="pl-PL" b="1" baseline="0" dirty="0"/>
              <a:t>ponowne użycie </a:t>
            </a:r>
            <a:r>
              <a:rPr lang="pl-PL" b="0" baseline="0" dirty="0"/>
              <a:t>starych, wyrzuconych ubrań, przez co zyskują one nową wartość i dłuższe życie</a:t>
            </a:r>
            <a:r>
              <a:rPr lang="en-US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/>
              <a:t>Klik </a:t>
            </a:r>
            <a:r>
              <a:rPr lang="en-US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Sklepy mogą oferować opcję </a:t>
            </a:r>
            <a:r>
              <a:rPr lang="pl-PL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ponownego napełniania </a:t>
            </a: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artykułów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domowego użytku, jak szampon czy mydło, klienci mogą tam przychodzić z własnym pojemnikiem zamiast kupować za każdym razem szampon w nowej butelce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/>
              <a:t>Klik </a:t>
            </a:r>
            <a:r>
              <a:rPr lang="en-US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Stare dżinsy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można by oddawać do sklepu w zamian za zniżkę na nowy zakup, a producent może je </a:t>
            </a:r>
            <a:r>
              <a:rPr lang="pl-PL" sz="1200" b="1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naprawić 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albo </a:t>
            </a:r>
            <a:r>
              <a:rPr lang="pl-PL" sz="1200" b="1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wykorzystać materiał w innym celu, 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przerabiając go na nowe ubrania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/>
              <a:t>Klik </a:t>
            </a:r>
            <a:r>
              <a:rPr lang="en-US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Pakowanie świeżej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żywności w sklepie spożywczym w </a:t>
            </a:r>
            <a:r>
              <a:rPr lang="pl-PL" sz="1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kompostowalną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folię na bazie wodorostów zamiast w opakowania jednorazowego użytku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(</a:t>
            </a:r>
            <a:r>
              <a:rPr lang="pl-PL" sz="1200" b="1" i="0" u="none" strike="noStrik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Czas wyświetlania slajdu</a:t>
            </a:r>
            <a:r>
              <a:rPr lang="en-US" sz="1200" b="1" i="0" u="none" strike="noStrik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: 5</a:t>
            </a:r>
            <a:r>
              <a:rPr lang="pl-PL" sz="1200" b="1" i="0" u="none" strike="noStrik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min</a:t>
            </a:r>
            <a:r>
              <a:rPr lang="pl-PL" sz="1200" b="1" i="0" u="none" strike="noStrik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.</a:t>
            </a:r>
            <a:r>
              <a:rPr lang="en-US" sz="1200" b="1" i="0" u="none" strike="noStrik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)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Zapytaj uczniów</a:t>
            </a:r>
            <a:r>
              <a:rPr lang="x-none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Jak firm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 rozszerzają zasięg gospodarki okrężnej</a:t>
            </a:r>
            <a:r>
              <a:rPr lang="x-non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x-non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Powiedz</a:t>
            </a:r>
            <a:r>
              <a:rPr lang="pl-PL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uczniom</a:t>
            </a:r>
            <a:r>
              <a:rPr lang="x-none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Istnieje pięć podstawowych modeli działalności,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które tworzą gospodarkę okrężną</a:t>
            </a:r>
            <a:r>
              <a:rPr lang="x-non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 dirty="0"/>
              <a:t>Surowce o charakterze okrężnym</a:t>
            </a:r>
            <a:r>
              <a:rPr lang="x-none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x-non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dirty="0"/>
              <a:t>Produkty wykonane z surowców w pełni odnawialnych, zdatnych do recyklingu albo biodegradowalnych</a:t>
            </a:r>
            <a:r>
              <a:rPr lang="x-non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Odzysk</a:t>
            </a:r>
            <a:r>
              <a:rPr lang="pl-PL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zasobów</a:t>
            </a:r>
            <a:r>
              <a:rPr lang="x-non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pl-PL" sz="1200" dirty="0"/>
              <a:t>Usługi, w których eliminuje się przenikanie zasobów, materiałów i odpadów do środowiska i maksymalizuje wartość tego, co wraca do obiegu</a:t>
            </a:r>
            <a:r>
              <a:rPr lang="x-non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Dłuższe życie produktów</a:t>
            </a:r>
            <a:r>
              <a:rPr lang="x-non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pl-PL" sz="1200" dirty="0"/>
              <a:t>Usługi, które umożliwiają przedłużenie życia produktu, który zostałby wyrzucony, dzięki naprawie, ulepszeniu albo odprzedaży do ponownego wprowadzenia w obieg</a:t>
            </a:r>
            <a:r>
              <a:rPr lang="x-non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Platformy</a:t>
            </a:r>
            <a:r>
              <a:rPr lang="pl-PL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umożliwiające współdzielenie</a:t>
            </a:r>
            <a:r>
              <a:rPr lang="x-non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pl-PL" sz="1200" dirty="0"/>
              <a:t>Platformy do współdzielenia umożliwiają ludziom współpracę i współdzielenie produktu, bez posiadania na wyłączność</a:t>
            </a:r>
            <a:r>
              <a:rPr lang="x-non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Produkt jako usługa</a:t>
            </a:r>
            <a:r>
              <a:rPr lang="x-non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pl-PL" sz="1200" dirty="0"/>
              <a:t>Produkty, z których korzysta jeden lub większa liczba klientów na zasadzie opłaty za użytkowanie</a:t>
            </a:r>
            <a:r>
              <a:rPr lang="x-non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Kolejne slajdy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przedstawiają wzięte z realnego życia przykłady poszczególnych modeli działalności o charakterze okrężnym w praktyce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36C94-7932-4F42-B085-F387E238C945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39071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Platforma umożliwiająca współdzielenie: Wspólne przejazdy samochodem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Odzysk surowców: Energia ze śmieci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Produkt jako usługa: Wypożyczalnie odzieży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Surowce o charakterze okrężnym: Buty wykonane z tworzywa sztucznego</a:t>
            </a:r>
            <a:b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Dłuższe życie produktów: Usługa odbioru i naprawy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b="1" i="0" u="none" strike="noStrik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(Czas wyświetlania slajdu: 3 min.)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Zapytaj uczniów</a:t>
            </a:r>
            <a:r>
              <a:rPr lang="x-non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Jakie możecie podać prawdziwe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przykłady każdego modelu działalności</a:t>
            </a:r>
            <a:r>
              <a:rPr lang="x-non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Czy przychodzą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wam do głowy jakieś firmy wcielające w życie któreś z tych zasad gospodarki okrężnej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x-non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Odpowiedzi</a:t>
            </a:r>
            <a:r>
              <a:rPr lang="x-non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Surowce o charakterze okrężnym: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Buty wykonane z tworzywa PET w pełni pochodzącego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 recyklingu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Odzysk surowców</a:t>
            </a:r>
            <a:r>
              <a:rPr lang="x-non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Odpady,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które nie nadają się do recyklingu, nie trafiają na wysypisko, lecz do elektrowni, która przetwarza śmieci na prąd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Dłuższe życie produktów</a:t>
            </a:r>
            <a:r>
              <a:rPr lang="x-non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Firma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naprawi ubrania albo przyjmie je jako dary, a następnie rzeczy te zostaną naprawione i sprzedane ponownie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Platforma umożliwiająca współdzielenie</a:t>
            </a:r>
            <a:r>
              <a:rPr lang="x-non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Platforma internetowa, na której właściciele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mieszkań mogą za opłatą wynajmować swoje mieszkania na krótkie okresy, dzięki czemu mogą zarabiać na mieszkaniach, z których nie korzystają, a najemcy zyskują inne opcje niż hotel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Produkt jako usługa</a:t>
            </a:r>
            <a:r>
              <a:rPr lang="x-non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Wypożyczalnia odzieży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daje klientom elastyczną możliwość noszenia modnych ubrań za niską cenę, bez konieczności kupowania ich na własność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rtl="0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36C94-7932-4F42-B085-F387E238C945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77819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(Czas wyświetlania slajdu: 5 min.)</a:t>
            </a:r>
            <a:endParaRPr lang="en-US" sz="1200" b="1" i="0" u="none" strike="noStrik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rtl="0"/>
            <a:endParaRPr lang="en-US" b="1" dirty="0"/>
          </a:p>
          <a:p>
            <a:pPr rtl="0"/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Powiedz uczniom:</a:t>
            </a:r>
            <a:endParaRPr lang="en-US" b="1" dirty="0"/>
          </a:p>
          <a:p>
            <a:pPr rtl="0"/>
            <a:r>
              <a:rPr lang="pl-PL" b="0" dirty="0"/>
              <a:t>Projektując nowy</a:t>
            </a:r>
            <a:r>
              <a:rPr lang="pl-PL" b="0" baseline="0" dirty="0"/>
              <a:t> produkt czy usługę musimy rozumieć docelowych odbiorców</a:t>
            </a:r>
            <a:r>
              <a:rPr lang="en-US" b="0" dirty="0"/>
              <a:t>. </a:t>
            </a:r>
            <a:r>
              <a:rPr lang="pl-PL" b="0" dirty="0"/>
              <a:t>Ludzie kupują i użytkują produkty z różnych przyczyn, a naszym zadaniem jako projektantów jest rozumieć ich problemy</a:t>
            </a:r>
            <a:r>
              <a:rPr lang="pl-PL" b="0" baseline="0" dirty="0"/>
              <a:t> i pomagać je rozwiązywać</a:t>
            </a:r>
            <a:r>
              <a:rPr lang="en-US" b="0" dirty="0"/>
              <a:t>. </a:t>
            </a:r>
            <a:r>
              <a:rPr lang="pl-PL" b="0" dirty="0"/>
              <a:t>Motywacja do zakupu produktu lub</a:t>
            </a:r>
            <a:r>
              <a:rPr lang="pl-PL" b="0" baseline="0" dirty="0"/>
              <a:t> korzystania z usługi będzie się wiązać z dwoma aspektami</a:t>
            </a:r>
            <a:r>
              <a:rPr lang="en-US" b="0" dirty="0"/>
              <a:t>: </a:t>
            </a:r>
            <a:r>
              <a:rPr lang="pl-PL" b="1" dirty="0"/>
              <a:t>emocjonalnym</a:t>
            </a:r>
            <a:r>
              <a:rPr lang="pl-PL" b="1" baseline="0" dirty="0"/>
              <a:t> i funkcjonalnym</a:t>
            </a:r>
            <a:r>
              <a:rPr lang="en-US" b="0" dirty="0"/>
              <a:t>. </a:t>
            </a:r>
            <a:r>
              <a:rPr lang="pl-PL" b="0" dirty="0"/>
              <a:t>Określenie potrzeb i pragnień klientów</a:t>
            </a:r>
            <a:r>
              <a:rPr lang="pl-PL" b="0" baseline="0" dirty="0"/>
              <a:t> pomoże nadać kształt korzyściom, które będziemy dla nich tworzyć</a:t>
            </a:r>
            <a:r>
              <a:rPr lang="en-US" b="0" dirty="0"/>
              <a:t>.  </a:t>
            </a:r>
          </a:p>
          <a:p>
            <a:pPr rtl="0"/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Korzyści emocjonalne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dają klientom pozytywne odczucia po zakupie  czy przy użytkowaniu konkretnej marki. Dzięki nim doświadczenie posiadania i korzystania z danej marki jest bogatsze i głębsze</a:t>
            </a:r>
            <a:r>
              <a:rPr lang="en-U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-</a:t>
            </a:r>
            <a:r>
              <a:rPr lang="pl-PL" sz="1200" b="1" dirty="0"/>
              <a:t>Do</a:t>
            </a:r>
            <a:r>
              <a:rPr lang="pl-PL" sz="1200" b="1" baseline="0" dirty="0"/>
              <a:t> przykładów korzyści emocjonalnych </a:t>
            </a:r>
            <a:r>
              <a:rPr lang="pl-PL" sz="1200" b="0" baseline="0" dirty="0"/>
              <a:t>należy czynnik „dobrego samopoczucia” przy zakupie żywności z etykietą </a:t>
            </a:r>
            <a:r>
              <a:rPr lang="en-US" sz="1200" dirty="0"/>
              <a:t>fair</a:t>
            </a:r>
            <a:r>
              <a:rPr lang="pl-PL" sz="1200" baseline="0" dirty="0"/>
              <a:t> </a:t>
            </a:r>
            <a:r>
              <a:rPr lang="en-US" sz="1200" dirty="0"/>
              <a:t>trade </a:t>
            </a:r>
            <a:r>
              <a:rPr lang="pl-PL" sz="1200" dirty="0"/>
              <a:t>albo przy datkach</a:t>
            </a:r>
            <a:r>
              <a:rPr lang="pl-PL" sz="1200" baseline="0" dirty="0"/>
              <a:t> na cele dobroczynne, takie jak Fundacja Czerwonego Krzyża</a:t>
            </a:r>
            <a:r>
              <a:rPr lang="en-US" sz="1200" dirty="0"/>
              <a:t>. </a:t>
            </a:r>
            <a:r>
              <a:rPr lang="pl-PL" sz="1200" dirty="0"/>
              <a:t>Korzyści emocjonalne zaczęło również przynosić kupowanie produktów lokalnych, z</a:t>
            </a:r>
            <a:r>
              <a:rPr lang="pl-PL" sz="1200" baseline="0" dirty="0"/>
              <a:t> tym że większość marek w tych obszarach to marki niszowe, które obecnie nie są znane poza gronem ich entuzjastów</a:t>
            </a:r>
            <a:r>
              <a:rPr lang="en-US" sz="120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Korzyści funkcjonalne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wynikają z cechy produktu, która zapewnia klientowi użyteczność funkcjonalną. Celem jest wybór korzyści funkcjonalnych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największej sile oddziaływania na klientów i zapewnienie sobie mocnej pozycji w stosunku do konkurencji</a:t>
            </a:r>
            <a:r>
              <a:rPr lang="en-US" sz="1200" dirty="0"/>
              <a:t>. </a:t>
            </a:r>
            <a:r>
              <a:rPr lang="pl-PL" sz="1200" dirty="0"/>
              <a:t>Ważne jest jedna, aby pamiętać, że często</a:t>
            </a:r>
            <a:r>
              <a:rPr lang="pl-PL" sz="1200" baseline="0" dirty="0"/>
              <a:t> trudno jest się wyróżniać za sprawą </a:t>
            </a:r>
            <a:r>
              <a:rPr lang="pl-PL" sz="1200" dirty="0"/>
              <a:t>korzyści funkcjonalnych,</a:t>
            </a:r>
            <a:r>
              <a:rPr lang="pl-PL" sz="1200" baseline="0" dirty="0"/>
              <a:t> łatwo je powielać i mogą one zmniejszać elastyczność strategiczną</a:t>
            </a:r>
            <a:r>
              <a:rPr lang="en-U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-</a:t>
            </a:r>
            <a:r>
              <a:rPr lang="pl-PL" sz="1200" b="1" dirty="0"/>
              <a:t>Do</a:t>
            </a:r>
            <a:r>
              <a:rPr lang="pl-PL" sz="1200" b="1" baseline="0" dirty="0"/>
              <a:t> przykładów korzyści funkcjonalnych </a:t>
            </a:r>
            <a:r>
              <a:rPr lang="pl-PL" sz="1200" b="0" baseline="0" dirty="0"/>
              <a:t>należą możliwości obliczeniowe smartfonu, ugaszenie pragnienia dzięki butelce wody i ciepło wełnianego swetra</a:t>
            </a:r>
            <a:r>
              <a:rPr lang="en-US" sz="120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rtl="0"/>
            <a:endParaRPr lang="en-US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36C94-7932-4F42-B085-F387E238C945}" type="slidenum">
              <a:rPr lang="x-none" smtClean="0"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60818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D4EE1-B63B-BE4E-AB16-70CF45BFF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8E83AC-8122-1644-AEC9-00CF172D73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5C580-8688-F04F-AEF5-7EBF26FF1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F6300-8D63-624E-993F-95BCF3D3DD67}" type="datetime1">
              <a:rPr lang="en-US" smtClean="0"/>
              <a:t>3/31/2023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ABADA4-210D-CE4A-BD85-FD6AA125F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D8F17-A845-ED46-8F21-2433E2F39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EDE7-8061-9B4D-88A1-7EA83A94C31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57998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39353-1F88-1D45-8C1C-4355B1787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DEE624-D473-ED48-AA04-97E74408F6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93C11D-502C-284A-A48F-A273D4D9D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CA44-C51D-9644-A2AF-F67B93DF612C}" type="datetime1">
              <a:rPr lang="en-US" smtClean="0"/>
              <a:t>3/31/2023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79FD9-B53B-E442-83C2-20C0B6B24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758E4-E1DD-924B-B957-FF18BB997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EDE7-8061-9B4D-88A1-7EA83A94C31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81388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780E8C-BA96-7A4E-9059-AF2646CBF4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B0D4B5-EBDA-3541-9C72-E257B12A8E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0BFC34-9CDA-3242-B269-740CB1C9B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428B1-CDC5-C74D-A9FC-36C1858CFAC1}" type="datetime1">
              <a:rPr lang="en-US" smtClean="0"/>
              <a:t>3/31/2023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7E7131-C714-B643-BE1C-791BC99CA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4C7A4E-8F3F-1948-9834-53B02456D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EDE7-8061-9B4D-88A1-7EA83A94C31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52616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EA306-E8A0-6E46-98A5-5EBC53D04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BBE89-CE52-9A43-A1CD-94B7EAC2B3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9ADE00-9568-1B48-AC35-40BE2CFC0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35F34-97E8-5643-B688-91C9FA22988C}" type="datetime1">
              <a:rPr lang="en-US" smtClean="0"/>
              <a:t>3/31/2023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32A25-E56F-AF42-9AED-F53632C4D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C3453-816D-954B-914F-D9827F5E1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EDE7-8061-9B4D-88A1-7EA83A94C31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34348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B7E60-B47C-6A44-A7A4-923BA1261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0C1A69-5D44-1C4A-BCF3-F6815A3EE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A92E3-C7E8-E64F-A51E-7A0944ABE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99D1-539A-AB40-95F1-20A11C31B9C2}" type="datetime1">
              <a:rPr lang="en-US" smtClean="0"/>
              <a:t>3/31/2023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446C1-019E-CE4E-BFAA-A9AF43551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D03C4-D89F-AA41-B821-D34587A6E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EDE7-8061-9B4D-88A1-7EA83A94C31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64179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AB5BC-9016-3D45-9547-72C1BF6EF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8070C-A2E8-F14D-9023-1F99A50BF0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38C457-F509-2442-94DD-5807E1383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6ABCBF-8E5F-A94E-8A8F-BF412A299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E73AE-BB4C-9F46-9AAF-2082F436EE82}" type="datetime1">
              <a:rPr lang="en-US" smtClean="0"/>
              <a:t>3/31/2023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0B4626-C681-3D43-B5BE-F389511DA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D8A2FC-C8D3-F244-9F64-970979A6B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EDE7-8061-9B4D-88A1-7EA83A94C31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67039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34E86-3A6C-C54B-B09B-BF6E20D2C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2C87BF-7195-D147-A93B-1C624D1640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79DA5A-5647-0447-92CF-8D3AAC94FA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E97727-395C-634B-9D65-B848AD911A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27CA8E-8E04-1F40-93C2-14E18EF6A7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3E6C74-5F1D-F441-A9B1-9918AF355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A74B-8A85-4B4F-B70B-68B14A06F309}" type="datetime1">
              <a:rPr lang="en-US" smtClean="0"/>
              <a:t>3/31/2023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9EFF62-DEEE-724C-961B-71B4FD266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A10A5F-7BF0-D34E-B035-8F889E4A4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EDE7-8061-9B4D-88A1-7EA83A94C31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24321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5C917-8E66-DA46-87AD-0D4FE4FBD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F16F3C-2804-544F-93A2-AFF36EBB4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839F-6EFE-AB47-9AC5-4AD38FED0C34}" type="datetime1">
              <a:rPr lang="en-US" smtClean="0"/>
              <a:t>3/31/2023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51ED7C-B9BF-384A-AE8E-FCB71492E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A27A65-C328-9747-9354-5DE747C52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EDE7-8061-9B4D-88A1-7EA83A94C31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78047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124F51-B099-2540-B1F5-841C439AF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7828-FD00-F946-878D-BEAEBF955820}" type="datetime1">
              <a:rPr lang="en-US" smtClean="0"/>
              <a:t>3/31/2023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BAB8C5-D0A9-2641-B5D1-1D5EAF60C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9179B9-10E4-8441-B2EF-62F864569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EDE7-8061-9B4D-88A1-7EA83A94C31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98822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9AA05-E0BE-8447-819C-2B901F15D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21126-0100-4047-A9CE-705FCF5EE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B8D933-AF40-5A4E-8336-57DD2EB147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9AD089-2996-E346-8C1D-71682D63D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87C5-DD79-EA48-8FE7-AD13A5A04D5E}" type="datetime1">
              <a:rPr lang="en-US" smtClean="0"/>
              <a:t>3/31/2023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2C6E69-B142-1243-89F8-CD508324F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7970FB-6E61-684F-8886-DB1F30150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EDE7-8061-9B4D-88A1-7EA83A94C31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16793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3F32D-D4B0-484E-B628-1DC55366C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445EC6-3D67-FF4D-A80C-8A98978AE1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4CA7B1-529B-E54D-8974-0AAB1C28B4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B30F5F-5C6A-A041-808D-0A335F592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9D0AC-F57A-844E-95B5-0EDB5CF55EE8}" type="datetime1">
              <a:rPr lang="en-US" smtClean="0"/>
              <a:t>3/31/2023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1704A5-CF76-9F42-946A-611430647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7F2FC2-9EDD-6141-8CBD-154CE102E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EDE7-8061-9B4D-88A1-7EA83A94C31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69268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66240-0D24-CB47-BA65-BD2D1054B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156FCB-3A1A-DB40-A5E3-7304EE4B6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0FDEF-F205-F14A-942F-B36FC972BE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EE0EC-7D84-1F48-BB7E-44B409B41706}" type="datetime1">
              <a:rPr lang="en-US" smtClean="0"/>
              <a:t>3/31/2023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DBDFC-38D0-E74E-92BD-28AC6110F0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E4F6D-7E08-2040-A059-38E1E2646A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FEDE7-8061-9B4D-88A1-7EA83A94C31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9270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0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41.jp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35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36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37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38.pn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39.pn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39.png"/><Relationship Id="rId3" Type="http://schemas.openxmlformats.org/officeDocument/2006/relationships/image" Target="../media/image20.jpeg"/><Relationship Id="rId7" Type="http://schemas.openxmlformats.org/officeDocument/2006/relationships/image" Target="../media/image36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38.png"/><Relationship Id="rId5" Type="http://schemas.openxmlformats.org/officeDocument/2006/relationships/image" Target="../media/image35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2.jpeg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10" Type="http://schemas.openxmlformats.org/officeDocument/2006/relationships/image" Target="../media/image61.jpeg"/><Relationship Id="rId4" Type="http://schemas.openxmlformats.org/officeDocument/2006/relationships/image" Target="../media/image40.png"/><Relationship Id="rId9" Type="http://schemas.openxmlformats.org/officeDocument/2006/relationships/image" Target="../media/image6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39.png"/><Relationship Id="rId3" Type="http://schemas.openxmlformats.org/officeDocument/2006/relationships/image" Target="../media/image20.jpeg"/><Relationship Id="rId7" Type="http://schemas.openxmlformats.org/officeDocument/2006/relationships/image" Target="../media/image36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38.png"/><Relationship Id="rId5" Type="http://schemas.openxmlformats.org/officeDocument/2006/relationships/image" Target="../media/image35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jpeg"/><Relationship Id="rId3" Type="http://schemas.openxmlformats.org/officeDocument/2006/relationships/image" Target="../media/image2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43BCDF26-32FC-6A49-B104-566E8F6B16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23CC9A-E880-0A5F-996A-F58708C0D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EDE7-8061-9B4D-88A1-7EA83A94C31B}" type="slidenum">
              <a:rPr lang="x-none" smtClean="0"/>
              <a:t>1</a:t>
            </a:fld>
            <a:endParaRPr lang="x-none"/>
          </a:p>
        </p:txBody>
      </p:sp>
      <p:sp>
        <p:nvSpPr>
          <p:cNvPr id="3" name="pole tekstowe 3">
            <a:extLst>
              <a:ext uri="{FF2B5EF4-FFF2-40B4-BE49-F238E27FC236}">
                <a16:creationId xmlns:a16="http://schemas.microsoft.com/office/drawing/2014/main" id="{DD599912-AD8C-9052-F401-3704BE3BB4EA}"/>
              </a:ext>
            </a:extLst>
          </p:cNvPr>
          <p:cNvSpPr txBox="1"/>
          <p:nvPr/>
        </p:nvSpPr>
        <p:spPr>
          <a:xfrm>
            <a:off x="1929997" y="5389877"/>
            <a:ext cx="8052203" cy="1308050"/>
          </a:xfrm>
          <a:prstGeom prst="rect">
            <a:avLst/>
          </a:prstGeom>
          <a:solidFill>
            <a:srgbClr val="F2EFEA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Wyzwanie: projekt o charakterze okrężnym</a:t>
            </a:r>
          </a:p>
          <a:p>
            <a:endParaRPr lang="pl-PL" sz="1100" dirty="0">
              <a:latin typeface="Arial Black" panose="020B0A04020102020204" pitchFamily="34" charset="0"/>
            </a:endParaRPr>
          </a:p>
          <a:p>
            <a:r>
              <a:rPr lang="pl-PL" sz="2400" dirty="0">
                <a:latin typeface="Arial Black" panose="020B0A04020102020204" pitchFamily="34" charset="0"/>
              </a:rPr>
              <a:t>Poziom 4 Lekcja </a:t>
            </a:r>
            <a:r>
              <a:rPr lang="pl-PL" sz="2400" dirty="0">
                <a:latin typeface="Arial Black" panose="020B0A04020102020204" pitchFamily="34" charset="0"/>
                <a:sym typeface="Calibri"/>
              </a:rPr>
              <a:t>dla </a:t>
            </a:r>
            <a:r>
              <a:rPr lang="pl-PL" sz="2400" dirty="0">
                <a:latin typeface="Arial Black" panose="020B0A04020102020204" pitchFamily="34" charset="0"/>
              </a:rPr>
              <a:t>zaawansowanych</a:t>
            </a:r>
          </a:p>
          <a:p>
            <a:endParaRPr lang="pl-PL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71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people&#10;&#10;Description automatically generated">
            <a:extLst>
              <a:ext uri="{FF2B5EF4-FFF2-40B4-BE49-F238E27FC236}">
                <a16:creationId xmlns:a16="http://schemas.microsoft.com/office/drawing/2014/main" id="{22832E7C-7327-5545-B860-F8D37FA81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190" y="0"/>
            <a:ext cx="12192000" cy="6858000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BAC0AD8-43C5-1148-B372-2D185F2C94CE}"/>
              </a:ext>
            </a:extLst>
          </p:cNvPr>
          <p:cNvSpPr/>
          <p:nvPr/>
        </p:nvSpPr>
        <p:spPr>
          <a:xfrm>
            <a:off x="1327355" y="376727"/>
            <a:ext cx="9495565" cy="735320"/>
          </a:xfrm>
          <a:prstGeom prst="roundRect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17CDCA7-F9B9-DE49-983B-CA1A74A43676}"/>
              </a:ext>
            </a:extLst>
          </p:cNvPr>
          <p:cNvSpPr/>
          <p:nvPr/>
        </p:nvSpPr>
        <p:spPr>
          <a:xfrm>
            <a:off x="1327355" y="268571"/>
            <a:ext cx="9495565" cy="735320"/>
          </a:xfrm>
          <a:prstGeom prst="roundRect">
            <a:avLst/>
          </a:prstGeom>
          <a:solidFill>
            <a:srgbClr val="3AC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2DC31B-3F06-B645-8973-D2EA489DF8AB}"/>
              </a:ext>
            </a:extLst>
          </p:cNvPr>
          <p:cNvSpPr txBox="1"/>
          <p:nvPr/>
        </p:nvSpPr>
        <p:spPr>
          <a:xfrm>
            <a:off x="1416759" y="293855"/>
            <a:ext cx="9495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>
                <a:solidFill>
                  <a:schemeClr val="bg1"/>
                </a:solidFill>
              </a:rPr>
              <a:t>Korzyści emocjonalne a korzyści funkcjonalne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11" name="Picture 10" descr="A person holding a heart&#10;&#10;Description automatically generated with low confidence">
            <a:extLst>
              <a:ext uri="{FF2B5EF4-FFF2-40B4-BE49-F238E27FC236}">
                <a16:creationId xmlns:a16="http://schemas.microsoft.com/office/drawing/2014/main" id="{1E6484AA-DDB5-424D-B594-855C8A59CA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37" b="33"/>
          <a:stretch/>
        </p:blipFill>
        <p:spPr>
          <a:xfrm>
            <a:off x="3310241" y="1297746"/>
            <a:ext cx="2275963" cy="4583030"/>
          </a:xfrm>
          <a:prstGeom prst="rect">
            <a:avLst/>
          </a:prstGeom>
        </p:spPr>
      </p:pic>
      <p:pic>
        <p:nvPicPr>
          <p:cNvPr id="15" name="Picture 14" descr="A picture containing vector graphics, silhouette, light&#10;&#10;Description automatically generated">
            <a:extLst>
              <a:ext uri="{FF2B5EF4-FFF2-40B4-BE49-F238E27FC236}">
                <a16:creationId xmlns:a16="http://schemas.microsoft.com/office/drawing/2014/main" id="{1115DDA2-5935-7C42-BFE5-0E02F5B3ED3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11" b="-37"/>
          <a:stretch/>
        </p:blipFill>
        <p:spPr>
          <a:xfrm>
            <a:off x="5355099" y="1968628"/>
            <a:ext cx="3111370" cy="404930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1B44E74-4C73-4442-AAD5-0CA6F0554DDF}"/>
              </a:ext>
            </a:extLst>
          </p:cNvPr>
          <p:cNvSpPr txBox="1"/>
          <p:nvPr/>
        </p:nvSpPr>
        <p:spPr>
          <a:xfrm>
            <a:off x="492013" y="2876130"/>
            <a:ext cx="24005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b="1" dirty="0">
                <a:solidFill>
                  <a:srgbClr val="29C7F7"/>
                </a:solidFill>
              </a:rPr>
              <a:t>Korzyści emocjonalne </a:t>
            </a:r>
            <a:r>
              <a:rPr lang="pl-PL" sz="2200" dirty="0"/>
              <a:t>dają klientom pozytywne odczucia po zakupie  czy przy użytkowaniu konkretnej marki</a:t>
            </a:r>
            <a:r>
              <a:rPr lang="en-US" sz="2200" dirty="0"/>
              <a:t>.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D1E6231F-7178-584D-951B-A9C6049441AB}"/>
              </a:ext>
            </a:extLst>
          </p:cNvPr>
          <p:cNvSpPr/>
          <p:nvPr/>
        </p:nvSpPr>
        <p:spPr>
          <a:xfrm>
            <a:off x="239151" y="2767974"/>
            <a:ext cx="2608439" cy="3019098"/>
          </a:xfrm>
          <a:prstGeom prst="roundRect">
            <a:avLst/>
          </a:prstGeom>
          <a:noFill/>
          <a:ln w="31750">
            <a:solidFill>
              <a:srgbClr val="29C7F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CFDDCA2-AF12-9345-BE5A-395021FEA485}"/>
              </a:ext>
            </a:extLst>
          </p:cNvPr>
          <p:cNvSpPr txBox="1"/>
          <p:nvPr/>
        </p:nvSpPr>
        <p:spPr>
          <a:xfrm>
            <a:off x="8760400" y="1968628"/>
            <a:ext cx="247333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b="1" dirty="0">
                <a:solidFill>
                  <a:srgbClr val="4ABE98"/>
                </a:solidFill>
              </a:rPr>
              <a:t>Korzyści funkcjonalne </a:t>
            </a:r>
            <a:r>
              <a:rPr lang="pl-PL" sz="2200" dirty="0"/>
              <a:t>wynikają z cechy produktu, która zapewnia klientowi użyteczność funkcjonalną</a:t>
            </a:r>
            <a:r>
              <a:rPr lang="en-US" sz="2200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FFE68ECA-745C-5E40-874C-9A92C64280E0}"/>
              </a:ext>
            </a:extLst>
          </p:cNvPr>
          <p:cNvSpPr/>
          <p:nvPr/>
        </p:nvSpPr>
        <p:spPr>
          <a:xfrm>
            <a:off x="8567225" y="1853044"/>
            <a:ext cx="2708709" cy="2578280"/>
          </a:xfrm>
          <a:prstGeom prst="roundRect">
            <a:avLst/>
          </a:prstGeom>
          <a:noFill/>
          <a:ln w="31750">
            <a:solidFill>
              <a:srgbClr val="4ABE9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C5AC52-B8E5-D229-BDB4-F551E7273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EDE7-8061-9B4D-88A1-7EA83A94C31B}" type="slidenum">
              <a:rPr lang="x-none" smtClean="0"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45205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text, people&#10;&#10;Description automatically generated">
            <a:extLst>
              <a:ext uri="{FF2B5EF4-FFF2-40B4-BE49-F238E27FC236}">
                <a16:creationId xmlns:a16="http://schemas.microsoft.com/office/drawing/2014/main" id="{D9B17D72-7C97-EA46-9365-B75FF6E2C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2" name="Picture 41" descr="Icon&#10;&#10;Description automatically generated">
            <a:extLst>
              <a:ext uri="{FF2B5EF4-FFF2-40B4-BE49-F238E27FC236}">
                <a16:creationId xmlns:a16="http://schemas.microsoft.com/office/drawing/2014/main" id="{4CD83A5C-AD02-2E4A-BDC1-E4FA5C91E6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-17"/>
          <a:stretch/>
        </p:blipFill>
        <p:spPr>
          <a:xfrm>
            <a:off x="-372741" y="2395945"/>
            <a:ext cx="12895755" cy="2847180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3047212-D388-D547-A9E0-6C3ADA2B1DC8}"/>
              </a:ext>
            </a:extLst>
          </p:cNvPr>
          <p:cNvSpPr/>
          <p:nvPr/>
        </p:nvSpPr>
        <p:spPr>
          <a:xfrm>
            <a:off x="1327355" y="483407"/>
            <a:ext cx="9495565" cy="735320"/>
          </a:xfrm>
          <a:prstGeom prst="roundRect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DFC350A-23A4-3F47-8FB4-584707C12239}"/>
              </a:ext>
            </a:extLst>
          </p:cNvPr>
          <p:cNvSpPr/>
          <p:nvPr/>
        </p:nvSpPr>
        <p:spPr>
          <a:xfrm>
            <a:off x="1327355" y="375251"/>
            <a:ext cx="9495565" cy="735320"/>
          </a:xfrm>
          <a:prstGeom prst="roundRect">
            <a:avLst/>
          </a:prstGeom>
          <a:solidFill>
            <a:srgbClr val="3AC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6DDCA8-68FD-E942-93CA-6D0EA6F42E90}"/>
              </a:ext>
            </a:extLst>
          </p:cNvPr>
          <p:cNvSpPr txBox="1"/>
          <p:nvPr/>
        </p:nvSpPr>
        <p:spPr>
          <a:xfrm>
            <a:off x="1416759" y="400535"/>
            <a:ext cx="9495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>
                <a:solidFill>
                  <a:schemeClr val="bg1"/>
                </a:solidFill>
              </a:rPr>
              <a:t>Projektowanie o charakterze okrężnym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EE9F86-BA5A-014C-9CB2-FC9354DF1B7D}"/>
              </a:ext>
            </a:extLst>
          </p:cNvPr>
          <p:cNvSpPr txBox="1"/>
          <p:nvPr/>
        </p:nvSpPr>
        <p:spPr>
          <a:xfrm>
            <a:off x="1416759" y="1257583"/>
            <a:ext cx="9495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rgbClr val="4ABE98"/>
                </a:solidFill>
              </a:rPr>
              <a:t>Myślenie projektowe</a:t>
            </a:r>
            <a:endParaRPr lang="en-US" sz="2800" b="1" dirty="0">
              <a:solidFill>
                <a:srgbClr val="4ABE98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071EE1-645C-7048-989F-8EA8CF3BC97E}"/>
              </a:ext>
            </a:extLst>
          </p:cNvPr>
          <p:cNvSpPr txBox="1"/>
          <p:nvPr/>
        </p:nvSpPr>
        <p:spPr>
          <a:xfrm>
            <a:off x="438150" y="3853999"/>
            <a:ext cx="2013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err="1">
                <a:solidFill>
                  <a:schemeClr val="bg1"/>
                </a:solidFill>
              </a:rPr>
              <a:t>Empatyzuj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87EE9A5F-06D8-6F4C-ABD5-0C78AD710F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1907" y="3168005"/>
            <a:ext cx="560090" cy="56009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DFAFE16-19D3-C64D-A33F-7EF7A47FE2D1}"/>
              </a:ext>
            </a:extLst>
          </p:cNvPr>
          <p:cNvSpPr txBox="1"/>
          <p:nvPr/>
        </p:nvSpPr>
        <p:spPr>
          <a:xfrm>
            <a:off x="2784911" y="3853999"/>
            <a:ext cx="2013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chemeClr val="bg1"/>
                </a:solidFill>
              </a:rPr>
              <a:t>Definiuj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FB5C04-B52B-C44C-9DFB-C6234B979FAD}"/>
              </a:ext>
            </a:extLst>
          </p:cNvPr>
          <p:cNvSpPr txBox="1"/>
          <p:nvPr/>
        </p:nvSpPr>
        <p:spPr>
          <a:xfrm>
            <a:off x="5095380" y="3693043"/>
            <a:ext cx="2013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chemeClr val="bg1"/>
                </a:solidFill>
              </a:rPr>
              <a:t>Generuj pomysły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253195-0304-1747-A87D-65DC3B960E57}"/>
              </a:ext>
            </a:extLst>
          </p:cNvPr>
          <p:cNvSpPr txBox="1"/>
          <p:nvPr/>
        </p:nvSpPr>
        <p:spPr>
          <a:xfrm>
            <a:off x="7522837" y="3721593"/>
            <a:ext cx="1907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Twórz prototypy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8503DCF-A218-DB42-9ABD-730198E123CD}"/>
              </a:ext>
            </a:extLst>
          </p:cNvPr>
          <p:cNvSpPr txBox="1"/>
          <p:nvPr/>
        </p:nvSpPr>
        <p:spPr>
          <a:xfrm>
            <a:off x="9761404" y="3868369"/>
            <a:ext cx="2013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chemeClr val="bg1"/>
                </a:solidFill>
              </a:rPr>
              <a:t>Testuj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6005E38-C4B7-A04A-8981-4C359EA97F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7672" y="3196547"/>
            <a:ext cx="560091" cy="560091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0DBFF0F3-1008-8C47-BDE9-3ABC2D4EB5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8024" y="3097191"/>
            <a:ext cx="707765" cy="707765"/>
          </a:xfrm>
          <a:prstGeom prst="rect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968070B0-F125-884B-8D57-D248E14CBE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50361" y="3175999"/>
            <a:ext cx="565265" cy="565265"/>
          </a:xfrm>
          <a:prstGeom prst="rect">
            <a:avLst/>
          </a:prstGeom>
        </p:spPr>
      </p:pic>
      <p:pic>
        <p:nvPicPr>
          <p:cNvPr id="35" name="Picture 34" descr="Icon&#10;&#10;Description automatically generated">
            <a:extLst>
              <a:ext uri="{FF2B5EF4-FFF2-40B4-BE49-F238E27FC236}">
                <a16:creationId xmlns:a16="http://schemas.microsoft.com/office/drawing/2014/main" id="{C5482EE5-2DF8-5749-AF33-3995372E0D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00562" y="3089475"/>
            <a:ext cx="759387" cy="759387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0F5740D1-1956-944C-A478-5BFDC8F54D77}"/>
              </a:ext>
            </a:extLst>
          </p:cNvPr>
          <p:cNvSpPr txBox="1"/>
          <p:nvPr/>
        </p:nvSpPr>
        <p:spPr>
          <a:xfrm>
            <a:off x="295919" y="2154882"/>
            <a:ext cx="224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Poznaj odbiorców</a:t>
            </a:r>
            <a:r>
              <a:rPr lang="en-US" b="1" dirty="0"/>
              <a:t>.</a:t>
            </a:r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3CAA952-9FB8-194D-ABAC-7488D07170D5}"/>
              </a:ext>
            </a:extLst>
          </p:cNvPr>
          <p:cNvSpPr txBox="1"/>
          <p:nvPr/>
        </p:nvSpPr>
        <p:spPr>
          <a:xfrm>
            <a:off x="2677281" y="4886343"/>
            <a:ext cx="224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Sprecyzuj kluczowe pytania</a:t>
            </a:r>
            <a:r>
              <a:rPr lang="en-US" b="1" dirty="0"/>
              <a:t>.</a:t>
            </a:r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2D8ACC0-18FF-864A-85D6-340AB2291489}"/>
              </a:ext>
            </a:extLst>
          </p:cNvPr>
          <p:cNvSpPr txBox="1"/>
          <p:nvPr/>
        </p:nvSpPr>
        <p:spPr>
          <a:xfrm>
            <a:off x="5043701" y="1934280"/>
            <a:ext cx="2241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Przeprowadź burzę mózgów i stwórz rozwiązania</a:t>
            </a:r>
            <a:r>
              <a:rPr lang="en-US" b="1" dirty="0"/>
              <a:t>.</a:t>
            </a:r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880E4BF-91C8-524D-908C-2A25C0F1ABDF}"/>
              </a:ext>
            </a:extLst>
          </p:cNvPr>
          <p:cNvSpPr txBox="1"/>
          <p:nvPr/>
        </p:nvSpPr>
        <p:spPr>
          <a:xfrm>
            <a:off x="7312153" y="4889504"/>
            <a:ext cx="2241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Skonstruuj modele dla jednego lub większej liczby pomysłów</a:t>
            </a:r>
            <a:r>
              <a:rPr lang="en-US" b="1" dirty="0"/>
              <a:t>.</a:t>
            </a:r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E6F6288-EA1D-D349-AF17-92AA2435F213}"/>
              </a:ext>
            </a:extLst>
          </p:cNvPr>
          <p:cNvSpPr txBox="1"/>
          <p:nvPr/>
        </p:nvSpPr>
        <p:spPr>
          <a:xfrm>
            <a:off x="9669537" y="1891598"/>
            <a:ext cx="2241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Testuj pomysły i sprawdź opinie użytkowników</a:t>
            </a:r>
            <a:r>
              <a:rPr lang="en-US" b="1" dirty="0"/>
              <a:t>.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93E005-F202-1F86-CEE4-091174725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EDE7-8061-9B4D-88A1-7EA83A94C31B}" type="slidenum">
              <a:rPr lang="x-none" smtClean="0"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61133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people&#10;&#10;Description automatically generated">
            <a:extLst>
              <a:ext uri="{FF2B5EF4-FFF2-40B4-BE49-F238E27FC236}">
                <a16:creationId xmlns:a16="http://schemas.microsoft.com/office/drawing/2014/main" id="{22832E7C-7327-5545-B860-F8D37FA81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E2DBD1-B289-8045-A104-5191A34078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" b="25"/>
          <a:stretch/>
        </p:blipFill>
        <p:spPr>
          <a:xfrm>
            <a:off x="1255510" y="820351"/>
            <a:ext cx="9291874" cy="578926"/>
          </a:xfrm>
          <a:prstGeom prst="rect">
            <a:avLst/>
          </a:prstGeom>
        </p:spPr>
      </p:pic>
      <p:pic>
        <p:nvPicPr>
          <p:cNvPr id="5" name="Picture 4" descr="A picture containing person, indoor, clothes, clothing&#10;&#10;Description automatically generated">
            <a:extLst>
              <a:ext uri="{FF2B5EF4-FFF2-40B4-BE49-F238E27FC236}">
                <a16:creationId xmlns:a16="http://schemas.microsoft.com/office/drawing/2014/main" id="{21DAB18B-F4EE-CC4D-ACCB-8D1DCBCB11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5775" y="1666672"/>
            <a:ext cx="4871601" cy="36605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0FBE7C5-C66F-484B-BC48-E8B3E7E95DA8}"/>
              </a:ext>
            </a:extLst>
          </p:cNvPr>
          <p:cNvSpPr txBox="1"/>
          <p:nvPr/>
        </p:nvSpPr>
        <p:spPr>
          <a:xfrm>
            <a:off x="1255509" y="276447"/>
            <a:ext cx="9860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/>
              <a:t>Produkt jako usługa</a:t>
            </a:r>
            <a:r>
              <a:rPr lang="en-US" sz="4000" b="1" dirty="0"/>
              <a:t>: </a:t>
            </a:r>
            <a:r>
              <a:rPr lang="pl-PL" sz="4000" b="1" dirty="0">
                <a:solidFill>
                  <a:srgbClr val="29C7F7"/>
                </a:solidFill>
              </a:rPr>
              <a:t>Wypożyczalnia odzieży</a:t>
            </a:r>
            <a:endParaRPr lang="en-US" sz="4000" b="1" dirty="0">
              <a:solidFill>
                <a:srgbClr val="29C7F7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FDA32E9-B2D3-6441-AD58-C6868A081E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36697" y="1260780"/>
            <a:ext cx="6432697" cy="450288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26E56B-BCA5-A7DE-25CC-09B6B7C93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EDE7-8061-9B4D-88A1-7EA83A94C31B}" type="slidenum">
              <a:rPr lang="x-none" smtClean="0"/>
              <a:t>12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42501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text, people&#10;&#10;Description automatically generated">
            <a:extLst>
              <a:ext uri="{FF2B5EF4-FFF2-40B4-BE49-F238E27FC236}">
                <a16:creationId xmlns:a16="http://schemas.microsoft.com/office/drawing/2014/main" id="{D9B17D72-7C97-EA46-9365-B75FF6E2C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Shape, circle&#10;&#10;Description automatically generated">
            <a:extLst>
              <a:ext uri="{FF2B5EF4-FFF2-40B4-BE49-F238E27FC236}">
                <a16:creationId xmlns:a16="http://schemas.microsoft.com/office/drawing/2014/main" id="{9D41DD6A-2E1C-5C42-8351-1E988FEC09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724" y="146956"/>
            <a:ext cx="3617250" cy="25320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CE5D235-70C9-CC40-93C4-4704956BD37A}"/>
              </a:ext>
            </a:extLst>
          </p:cNvPr>
          <p:cNvSpPr txBox="1"/>
          <p:nvPr/>
        </p:nvSpPr>
        <p:spPr>
          <a:xfrm>
            <a:off x="949860" y="1095305"/>
            <a:ext cx="1796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Etap </a:t>
            </a:r>
            <a:r>
              <a:rPr lang="pl-PL" sz="2000" b="1" dirty="0" err="1">
                <a:solidFill>
                  <a:schemeClr val="bg1"/>
                </a:solidFill>
              </a:rPr>
              <a:t>empatyzacji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DFC9E826-5962-D149-95B8-57F835BBC0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8648" y="534991"/>
            <a:ext cx="560090" cy="560090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62737D0-54AB-2D4E-A8AD-651C6D3D11D0}"/>
              </a:ext>
            </a:extLst>
          </p:cNvPr>
          <p:cNvSpPr/>
          <p:nvPr/>
        </p:nvSpPr>
        <p:spPr>
          <a:xfrm>
            <a:off x="3423557" y="377484"/>
            <a:ext cx="7954736" cy="1353346"/>
          </a:xfrm>
          <a:prstGeom prst="roundRect">
            <a:avLst/>
          </a:prstGeom>
          <a:noFill/>
          <a:ln w="31750">
            <a:solidFill>
              <a:srgbClr val="ECC1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01E31B-5F62-0D48-9A2E-A7C04A387D73}"/>
              </a:ext>
            </a:extLst>
          </p:cNvPr>
          <p:cNvSpPr txBox="1"/>
          <p:nvPr/>
        </p:nvSpPr>
        <p:spPr>
          <a:xfrm>
            <a:off x="3543298" y="577117"/>
            <a:ext cx="7609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Poznaj odbiorców, dla których projektujesz, poprzez obserwację i wywiad</a:t>
            </a:r>
            <a:r>
              <a:rPr lang="en-US" b="1" dirty="0"/>
              <a:t>. </a:t>
            </a:r>
          </a:p>
          <a:p>
            <a:pPr marL="285750" indent="-285750">
              <a:buClr>
                <a:srgbClr val="ECC100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b="1" i="1" dirty="0"/>
              <a:t>Kim jest mój użytkownik</a:t>
            </a:r>
            <a:r>
              <a:rPr lang="en-US" b="1" i="1" dirty="0"/>
              <a:t>? </a:t>
            </a:r>
          </a:p>
          <a:p>
            <a:pPr marL="285750" indent="-285750">
              <a:buClr>
                <a:srgbClr val="ECC100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b="1" i="1" dirty="0"/>
              <a:t>Co jest dla tej osoby ważne</a:t>
            </a:r>
            <a:r>
              <a:rPr lang="en-US" b="1" i="1" dirty="0"/>
              <a:t>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377E24-3167-984D-BA12-4093179CF5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3557" y="1878295"/>
            <a:ext cx="6023237" cy="401549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F3EEB9-54F5-4B02-11F4-B2B255DC2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EDE7-8061-9B4D-88A1-7EA83A94C31B}" type="slidenum">
              <a:rPr lang="x-none" smtClean="0"/>
              <a:t>13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48797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text, people&#10;&#10;Description automatically generated">
            <a:extLst>
              <a:ext uri="{FF2B5EF4-FFF2-40B4-BE49-F238E27FC236}">
                <a16:creationId xmlns:a16="http://schemas.microsoft.com/office/drawing/2014/main" id="{D9B17D72-7C97-EA46-9365-B75FF6E2C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6DD193D5-7D8D-DB4B-9C4F-F07970BF41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9442" y="-221406"/>
            <a:ext cx="3963505" cy="27744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346C573-49D2-9345-B64B-ED0D2BF150B9}"/>
              </a:ext>
            </a:extLst>
          </p:cNvPr>
          <p:cNvSpPr txBox="1"/>
          <p:nvPr/>
        </p:nvSpPr>
        <p:spPr>
          <a:xfrm>
            <a:off x="884321" y="1130667"/>
            <a:ext cx="2041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Etap definiowania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C477854-E176-6B40-8604-CC6985D3D486}"/>
              </a:ext>
            </a:extLst>
          </p:cNvPr>
          <p:cNvSpPr/>
          <p:nvPr/>
        </p:nvSpPr>
        <p:spPr>
          <a:xfrm>
            <a:off x="3423557" y="511235"/>
            <a:ext cx="7954736" cy="943221"/>
          </a:xfrm>
          <a:prstGeom prst="roundRect">
            <a:avLst/>
          </a:prstGeom>
          <a:noFill/>
          <a:ln w="31750">
            <a:solidFill>
              <a:srgbClr val="DE89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774CCB-D6C5-0643-BC9C-209ED143C4AB}"/>
              </a:ext>
            </a:extLst>
          </p:cNvPr>
          <p:cNvSpPr txBox="1"/>
          <p:nvPr/>
        </p:nvSpPr>
        <p:spPr>
          <a:xfrm>
            <a:off x="3543298" y="531126"/>
            <a:ext cx="7609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Stwórz punkt widzenia, który opiera się na potrzebach użytkowników i spostrzeżeniach ich dotyczących</a:t>
            </a:r>
            <a:r>
              <a:rPr lang="en-US" b="1" dirty="0"/>
              <a:t>. </a:t>
            </a:r>
          </a:p>
          <a:p>
            <a:pPr marL="285750" indent="-285750">
              <a:buClr>
                <a:srgbClr val="DE8900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b="1" i="1" dirty="0"/>
              <a:t>Jakie są ich potrzeby</a:t>
            </a:r>
            <a:r>
              <a:rPr lang="en-US" b="1" i="1" dirty="0"/>
              <a:t>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69E9EF6-72E3-1E4F-8404-7573F2BA25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6608" y="605730"/>
            <a:ext cx="560091" cy="560091"/>
          </a:xfrm>
          <a:prstGeom prst="rect">
            <a:avLst/>
          </a:prstGeom>
        </p:spPr>
      </p:pic>
      <p:pic>
        <p:nvPicPr>
          <p:cNvPr id="4" name="Picture 3" descr="A picture containing person, indoor, standing&#10;&#10;Description automatically generated">
            <a:extLst>
              <a:ext uri="{FF2B5EF4-FFF2-40B4-BE49-F238E27FC236}">
                <a16:creationId xmlns:a16="http://schemas.microsoft.com/office/drawing/2014/main" id="{90FDD740-D7D7-8A48-BE97-1C489184C2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3557" y="1639052"/>
            <a:ext cx="6230806" cy="415387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339D09-D0DA-256F-8F61-B7BBA2920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EDE7-8061-9B4D-88A1-7EA83A94C31B}" type="slidenum">
              <a:rPr lang="x-none" smtClean="0"/>
              <a:t>14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84868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text, people&#10;&#10;Description automatically generated">
            <a:extLst>
              <a:ext uri="{FF2B5EF4-FFF2-40B4-BE49-F238E27FC236}">
                <a16:creationId xmlns:a16="http://schemas.microsoft.com/office/drawing/2014/main" id="{D9B17D72-7C97-EA46-9365-B75FF6E2C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Shape, circle&#10;&#10;Description automatically generated">
            <a:extLst>
              <a:ext uri="{FF2B5EF4-FFF2-40B4-BE49-F238E27FC236}">
                <a16:creationId xmlns:a16="http://schemas.microsoft.com/office/drawing/2014/main" id="{B46ED677-9E7C-AD46-8954-C6EAD38EF1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94770" y="182406"/>
            <a:ext cx="4213098" cy="29491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116D5CA-C7AE-FD48-84A8-94BBA65331A4}"/>
              </a:ext>
            </a:extLst>
          </p:cNvPr>
          <p:cNvSpPr txBox="1"/>
          <p:nvPr/>
        </p:nvSpPr>
        <p:spPr>
          <a:xfrm>
            <a:off x="813707" y="1127125"/>
            <a:ext cx="2013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Etap generowania pomysłów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9205986-0338-1C47-AF62-4FCFE0522EDA}"/>
              </a:ext>
            </a:extLst>
          </p:cNvPr>
          <p:cNvSpPr/>
          <p:nvPr/>
        </p:nvSpPr>
        <p:spPr>
          <a:xfrm>
            <a:off x="3423557" y="450636"/>
            <a:ext cx="7954736" cy="975828"/>
          </a:xfrm>
          <a:prstGeom prst="roundRect">
            <a:avLst/>
          </a:prstGeom>
          <a:noFill/>
          <a:ln w="31750">
            <a:solidFill>
              <a:srgbClr val="29C7F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C9A8AC-0D1E-5640-94E9-015B30D911B4}"/>
              </a:ext>
            </a:extLst>
          </p:cNvPr>
          <p:cNvSpPr txBox="1"/>
          <p:nvPr/>
        </p:nvSpPr>
        <p:spPr>
          <a:xfrm>
            <a:off x="3543298" y="450636"/>
            <a:ext cx="7609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Zorganizuj burzę mózgów i niech powstanie jak najwięcej kreatywnych rozwiązań</a:t>
            </a:r>
            <a:r>
              <a:rPr lang="en-US" b="1" dirty="0"/>
              <a:t>.</a:t>
            </a:r>
          </a:p>
          <a:p>
            <a:pPr marL="285750" indent="-285750">
              <a:buClr>
                <a:srgbClr val="29C7F7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b="1" i="1" dirty="0"/>
              <a:t>Szalone pomysły mile widziane</a:t>
            </a:r>
            <a:r>
              <a:rPr lang="en-US" b="1" i="1" dirty="0"/>
              <a:t>!</a:t>
            </a: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3E852B02-54A4-7343-9F07-B927069A58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1341" y="527057"/>
            <a:ext cx="618356" cy="618356"/>
          </a:xfrm>
          <a:prstGeom prst="rect">
            <a:avLst/>
          </a:prstGeom>
        </p:spPr>
      </p:pic>
      <p:pic>
        <p:nvPicPr>
          <p:cNvPr id="5" name="Picture 4" descr="A person looking at a blue board&#10;&#10;Description automatically generated with low confidence">
            <a:extLst>
              <a:ext uri="{FF2B5EF4-FFF2-40B4-BE49-F238E27FC236}">
                <a16:creationId xmlns:a16="http://schemas.microsoft.com/office/drawing/2014/main" id="{1FF3AD4E-70C9-5941-B9A0-B6C966CB5AE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-1"/>
          <a:stretch/>
        </p:blipFill>
        <p:spPr>
          <a:xfrm>
            <a:off x="3423558" y="1656991"/>
            <a:ext cx="6344482" cy="407785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E4980F-49DB-84AA-8976-375BD950C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EDE7-8061-9B4D-88A1-7EA83A94C31B}" type="slidenum">
              <a:rPr lang="x-none" smtClean="0"/>
              <a:t>15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88317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text, people&#10;&#10;Description automatically generated">
            <a:extLst>
              <a:ext uri="{FF2B5EF4-FFF2-40B4-BE49-F238E27FC236}">
                <a16:creationId xmlns:a16="http://schemas.microsoft.com/office/drawing/2014/main" id="{D9B17D72-7C97-EA46-9365-B75FF6E2C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7FE47848-54BF-3045-B1DE-8EB9FBC4EB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72716" y="-104652"/>
            <a:ext cx="4025861" cy="28181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841CB-5B5B-B648-A62A-AF5F0F437575}"/>
              </a:ext>
            </a:extLst>
          </p:cNvPr>
          <p:cNvSpPr txBox="1"/>
          <p:nvPr/>
        </p:nvSpPr>
        <p:spPr>
          <a:xfrm>
            <a:off x="813707" y="1223554"/>
            <a:ext cx="2013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Etap tworzenia prototypów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EAA606D-A92C-4146-BCFC-2B9F2DF971AA}"/>
              </a:ext>
            </a:extLst>
          </p:cNvPr>
          <p:cNvSpPr/>
          <p:nvPr/>
        </p:nvSpPr>
        <p:spPr>
          <a:xfrm>
            <a:off x="3423557" y="511235"/>
            <a:ext cx="7954736" cy="1226125"/>
          </a:xfrm>
          <a:prstGeom prst="roundRect">
            <a:avLst/>
          </a:prstGeom>
          <a:noFill/>
          <a:ln w="31750">
            <a:solidFill>
              <a:srgbClr val="4ABE9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B7F174-137B-A148-A502-618B1934C47B}"/>
              </a:ext>
            </a:extLst>
          </p:cNvPr>
          <p:cNvSpPr txBox="1"/>
          <p:nvPr/>
        </p:nvSpPr>
        <p:spPr>
          <a:xfrm>
            <a:off x="3543298" y="537031"/>
            <a:ext cx="76091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Zbuduj modele jednego lub większej liczby swoich pomysłów i udostępnij je innym</a:t>
            </a:r>
            <a:r>
              <a:rPr lang="en-US" b="1" dirty="0"/>
              <a:t>.</a:t>
            </a:r>
          </a:p>
          <a:p>
            <a:pPr marL="285750" indent="-285750">
              <a:buClr>
                <a:srgbClr val="4ABE98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b="1" i="1" dirty="0"/>
              <a:t>Jak mogę zaprezentować swój pomysł</a:t>
            </a:r>
            <a:r>
              <a:rPr lang="en-US" b="1" i="1" dirty="0"/>
              <a:t>?</a:t>
            </a:r>
          </a:p>
          <a:p>
            <a:pPr marL="285750" indent="-285750">
              <a:buClr>
                <a:srgbClr val="4ABE98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b="1" i="1" dirty="0"/>
              <a:t>Pamiętaj</a:t>
            </a:r>
            <a:r>
              <a:rPr lang="en-US" b="1" i="1" dirty="0"/>
              <a:t>: </a:t>
            </a:r>
            <a:r>
              <a:rPr lang="pl-PL" b="1" i="1" dirty="0"/>
              <a:t>Prototyp to tylko wstępny szkic</a:t>
            </a:r>
            <a:r>
              <a:rPr lang="en-US" b="1" i="1" dirty="0"/>
              <a:t>!</a:t>
            </a: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4D4940CD-537A-9743-BE72-FF639EBD3E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7726" y="698745"/>
            <a:ext cx="565265" cy="565265"/>
          </a:xfrm>
          <a:prstGeom prst="rect">
            <a:avLst/>
          </a:prstGeom>
        </p:spPr>
      </p:pic>
      <p:pic>
        <p:nvPicPr>
          <p:cNvPr id="4" name="Picture 3" descr="A picture containing text, table, indoor, wall&#10;&#10;Description automatically generated">
            <a:extLst>
              <a:ext uri="{FF2B5EF4-FFF2-40B4-BE49-F238E27FC236}">
                <a16:creationId xmlns:a16="http://schemas.microsoft.com/office/drawing/2014/main" id="{244EF8DB-FFBD-CD47-B8B9-A813028552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3557" y="1811693"/>
            <a:ext cx="6103215" cy="406881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2773CD-9F73-9317-BE61-613836121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EDE7-8061-9B4D-88A1-7EA83A94C31B}" type="slidenum">
              <a:rPr lang="x-none" smtClean="0"/>
              <a:t>16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42874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text, people&#10;&#10;Description automatically generated">
            <a:extLst>
              <a:ext uri="{FF2B5EF4-FFF2-40B4-BE49-F238E27FC236}">
                <a16:creationId xmlns:a16="http://schemas.microsoft.com/office/drawing/2014/main" id="{D9B17D72-7C97-EA46-9365-B75FF6E2C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Shape, circle&#10;&#10;Description automatically generated">
            <a:extLst>
              <a:ext uri="{FF2B5EF4-FFF2-40B4-BE49-F238E27FC236}">
                <a16:creationId xmlns:a16="http://schemas.microsoft.com/office/drawing/2014/main" id="{0C9AB137-8C51-B640-9714-9A7688E537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6009" y="146270"/>
            <a:ext cx="3759307" cy="26315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31B392A-E6AF-694C-B156-8B5E83BB0371}"/>
              </a:ext>
            </a:extLst>
          </p:cNvPr>
          <p:cNvSpPr txBox="1"/>
          <p:nvPr/>
        </p:nvSpPr>
        <p:spPr>
          <a:xfrm>
            <a:off x="813707" y="1127125"/>
            <a:ext cx="1690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Etap testowania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4572DD8-2ABA-D14E-BDF7-BBDE40204771}"/>
              </a:ext>
            </a:extLst>
          </p:cNvPr>
          <p:cNvSpPr/>
          <p:nvPr/>
        </p:nvSpPr>
        <p:spPr>
          <a:xfrm>
            <a:off x="3423557" y="377484"/>
            <a:ext cx="7954736" cy="1158708"/>
          </a:xfrm>
          <a:prstGeom prst="roundRect">
            <a:avLst/>
          </a:prstGeom>
          <a:noFill/>
          <a:ln w="31750">
            <a:solidFill>
              <a:srgbClr val="00575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EDE6D4-2055-244D-90B2-7143B868F565}"/>
              </a:ext>
            </a:extLst>
          </p:cNvPr>
          <p:cNvSpPr txBox="1"/>
          <p:nvPr/>
        </p:nvSpPr>
        <p:spPr>
          <a:xfrm>
            <a:off x="3543298" y="359282"/>
            <a:ext cx="76091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Podziel się pomysłem w formie prototypu z właściwymi użytkownikami, żeby poznać ich zdanie</a:t>
            </a:r>
            <a:r>
              <a:rPr lang="en-US" b="1" dirty="0"/>
              <a:t>.</a:t>
            </a:r>
          </a:p>
          <a:p>
            <a:pPr marL="285750" indent="-285750">
              <a:buClr>
                <a:srgbClr val="005751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b="1" i="1" dirty="0"/>
              <a:t>Co się sprawdziło</a:t>
            </a:r>
            <a:r>
              <a:rPr lang="en-US" b="1" i="1" dirty="0"/>
              <a:t>?</a:t>
            </a:r>
          </a:p>
          <a:p>
            <a:pPr marL="285750" indent="-285750">
              <a:buClr>
                <a:srgbClr val="005751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b="1" i="1" dirty="0"/>
              <a:t>Co się nie sprawdziło</a:t>
            </a:r>
            <a:r>
              <a:rPr lang="en-US" b="1" i="1" dirty="0"/>
              <a:t>?</a:t>
            </a: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381AF340-48D7-4D47-B195-2B685C77B5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6789" y="531760"/>
            <a:ext cx="603839" cy="603839"/>
          </a:xfrm>
          <a:prstGeom prst="rect">
            <a:avLst/>
          </a:prstGeom>
        </p:spPr>
      </p:pic>
      <p:pic>
        <p:nvPicPr>
          <p:cNvPr id="10" name="Picture 9" descr="A picture containing person&#10;&#10;Description automatically generated">
            <a:extLst>
              <a:ext uri="{FF2B5EF4-FFF2-40B4-BE49-F238E27FC236}">
                <a16:creationId xmlns:a16="http://schemas.microsoft.com/office/drawing/2014/main" id="{819C52F2-B27B-544E-A83E-6ABC5A74F3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3557" y="1764820"/>
            <a:ext cx="6039420" cy="402664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36FC7E-1EB9-ADBD-72A3-8C8EAE304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EDE7-8061-9B4D-88A1-7EA83A94C31B}" type="slidenum">
              <a:rPr lang="x-none" smtClean="0"/>
              <a:t>17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70262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text, people&#10;&#10;Description automatically generated">
            <a:extLst>
              <a:ext uri="{FF2B5EF4-FFF2-40B4-BE49-F238E27FC236}">
                <a16:creationId xmlns:a16="http://schemas.microsoft.com/office/drawing/2014/main" id="{D9B17D72-7C97-EA46-9365-B75FF6E2C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735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B35EA8-AE13-D046-A99C-77261C6851D1}"/>
              </a:ext>
            </a:extLst>
          </p:cNvPr>
          <p:cNvSpPr txBox="1"/>
          <p:nvPr/>
        </p:nvSpPr>
        <p:spPr>
          <a:xfrm>
            <a:off x="-734786" y="15022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29BB0EC-7465-D149-8583-9E4A5D087C2D}"/>
              </a:ext>
            </a:extLst>
          </p:cNvPr>
          <p:cNvGrpSpPr/>
          <p:nvPr/>
        </p:nvGrpSpPr>
        <p:grpSpPr>
          <a:xfrm>
            <a:off x="47984" y="-39612"/>
            <a:ext cx="12192000" cy="2072086"/>
            <a:chOff x="15110" y="1255080"/>
            <a:chExt cx="12192000" cy="207208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6634FC6C-9E25-0C41-913B-1CDC4AA7FED0}"/>
                </a:ext>
              </a:extLst>
            </p:cNvPr>
            <p:cNvGrpSpPr/>
            <p:nvPr/>
          </p:nvGrpSpPr>
          <p:grpSpPr>
            <a:xfrm>
              <a:off x="15110" y="1327443"/>
              <a:ext cx="2693835" cy="1942740"/>
              <a:chOff x="-339086" y="57880"/>
              <a:chExt cx="4055196" cy="2838637"/>
            </a:xfrm>
          </p:grpSpPr>
          <p:pic>
            <p:nvPicPr>
              <p:cNvPr id="24" name="Picture 23" descr="Shape, circle&#10;&#10;Description automatically generated">
                <a:extLst>
                  <a:ext uri="{FF2B5EF4-FFF2-40B4-BE49-F238E27FC236}">
                    <a16:creationId xmlns:a16="http://schemas.microsoft.com/office/drawing/2014/main" id="{1FB779E1-A80A-8341-86F4-8A027737A1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339086" y="57880"/>
                <a:ext cx="4055196" cy="2838637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37D44FF-4F9F-E845-BD6D-EB21CF0A1D0B}"/>
                  </a:ext>
                </a:extLst>
              </p:cNvPr>
              <p:cNvSpPr txBox="1"/>
              <p:nvPr/>
            </p:nvSpPr>
            <p:spPr>
              <a:xfrm>
                <a:off x="813708" y="1198701"/>
                <a:ext cx="2013304" cy="717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pl-PL" sz="1600" b="1" dirty="0">
                    <a:solidFill>
                      <a:schemeClr val="bg1"/>
                    </a:solidFill>
                  </a:rPr>
                  <a:t>Etap </a:t>
                </a:r>
                <a:r>
                  <a:rPr lang="pl-PL" sz="1600" b="1" dirty="0" err="1">
                    <a:solidFill>
                      <a:schemeClr val="bg1"/>
                    </a:solidFill>
                  </a:rPr>
                  <a:t>empatyzacji</a:t>
                </a:r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27" name="Picture 26" descr="Icon&#10;&#10;Description automatically generated">
                <a:extLst>
                  <a:ext uri="{FF2B5EF4-FFF2-40B4-BE49-F238E27FC236}">
                    <a16:creationId xmlns:a16="http://schemas.microsoft.com/office/drawing/2014/main" id="{B841C860-42A7-F443-8338-0DA880AAEE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97464" y="539105"/>
                <a:ext cx="560090" cy="560090"/>
              </a:xfrm>
              <a:prstGeom prst="rect">
                <a:avLst/>
              </a:prstGeom>
            </p:spPr>
          </p:pic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A0B3B4D-A6CD-6B40-8C74-CE70967C97DE}"/>
                </a:ext>
              </a:extLst>
            </p:cNvPr>
            <p:cNvGrpSpPr/>
            <p:nvPr/>
          </p:nvGrpSpPr>
          <p:grpSpPr>
            <a:xfrm>
              <a:off x="2355026" y="1276120"/>
              <a:ext cx="2803567" cy="1962498"/>
              <a:chOff x="-213609" y="-80722"/>
              <a:chExt cx="4037297" cy="2826109"/>
            </a:xfrm>
          </p:grpSpPr>
          <p:pic>
            <p:nvPicPr>
              <p:cNvPr id="30" name="Picture 29" descr="Icon&#10;&#10;Description automatically generated">
                <a:extLst>
                  <a:ext uri="{FF2B5EF4-FFF2-40B4-BE49-F238E27FC236}">
                    <a16:creationId xmlns:a16="http://schemas.microsoft.com/office/drawing/2014/main" id="{2209E108-2FAC-9B4E-BEA7-436FA3969E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213609" y="-80722"/>
                <a:ext cx="4037297" cy="2826109"/>
              </a:xfrm>
              <a:prstGeom prst="rect">
                <a:avLst/>
              </a:prstGeom>
            </p:spPr>
          </p:pic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C075DCE-7C5F-1145-9324-AA36D37C6CCF}"/>
                  </a:ext>
                </a:extLst>
              </p:cNvPr>
              <p:cNvSpPr txBox="1"/>
              <p:nvPr/>
            </p:nvSpPr>
            <p:spPr>
              <a:xfrm>
                <a:off x="841075" y="1268657"/>
                <a:ext cx="2013305" cy="707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1600" b="1" dirty="0" err="1">
                    <a:solidFill>
                      <a:schemeClr val="bg1"/>
                    </a:solidFill>
                  </a:rPr>
                  <a:t>Etap</a:t>
                </a:r>
                <a:r>
                  <a:rPr lang="en-US" sz="1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1600" b="1" dirty="0" err="1">
                    <a:solidFill>
                      <a:schemeClr val="bg1"/>
                    </a:solidFill>
                  </a:rPr>
                  <a:t>definiowania</a:t>
                </a:r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721D2854-0257-7B47-A14E-E96C2A87D8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40313" y="681751"/>
                <a:ext cx="560091" cy="560091"/>
              </a:xfrm>
              <a:prstGeom prst="rect">
                <a:avLst/>
              </a:prstGeom>
            </p:spPr>
          </p:pic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BBE30CF-9C88-7741-B129-9B5DC5C92DCB}"/>
                </a:ext>
              </a:extLst>
            </p:cNvPr>
            <p:cNvGrpSpPr/>
            <p:nvPr/>
          </p:nvGrpSpPr>
          <p:grpSpPr>
            <a:xfrm>
              <a:off x="4827407" y="1392252"/>
              <a:ext cx="2764163" cy="1934914"/>
              <a:chOff x="-114379" y="237132"/>
              <a:chExt cx="3846035" cy="2692225"/>
            </a:xfrm>
          </p:grpSpPr>
          <p:pic>
            <p:nvPicPr>
              <p:cNvPr id="34" name="Picture 33" descr="Shape, circle&#10;&#10;Description automatically generated">
                <a:extLst>
                  <a:ext uri="{FF2B5EF4-FFF2-40B4-BE49-F238E27FC236}">
                    <a16:creationId xmlns:a16="http://schemas.microsoft.com/office/drawing/2014/main" id="{4E70C4BF-E485-DD48-B8CC-87C17C3556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114379" y="237132"/>
                <a:ext cx="3846035" cy="2692225"/>
              </a:xfrm>
              <a:prstGeom prst="rect">
                <a:avLst/>
              </a:prstGeom>
            </p:spPr>
          </p:pic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2004B53-104F-ED4B-ACB5-8DD58266ECED}"/>
                  </a:ext>
                </a:extLst>
              </p:cNvPr>
              <p:cNvSpPr txBox="1"/>
              <p:nvPr/>
            </p:nvSpPr>
            <p:spPr>
              <a:xfrm>
                <a:off x="880396" y="1172565"/>
                <a:ext cx="2013304" cy="957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1600" b="1" dirty="0" err="1">
                    <a:solidFill>
                      <a:schemeClr val="bg1"/>
                    </a:solidFill>
                  </a:rPr>
                  <a:t>Etap</a:t>
                </a:r>
                <a:r>
                  <a:rPr lang="en-US" sz="1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1600" b="1" dirty="0" err="1">
                    <a:solidFill>
                      <a:schemeClr val="bg1"/>
                    </a:solidFill>
                  </a:rPr>
                  <a:t>generowania</a:t>
                </a:r>
                <a:r>
                  <a:rPr lang="en-US" sz="1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1600" b="1" dirty="0" err="1">
                    <a:solidFill>
                      <a:schemeClr val="bg1"/>
                    </a:solidFill>
                  </a:rPr>
                  <a:t>pomysłów</a:t>
                </a:r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43" name="Picture 42" descr="Icon&#10;&#10;Description automatically generated">
                <a:extLst>
                  <a:ext uri="{FF2B5EF4-FFF2-40B4-BE49-F238E27FC236}">
                    <a16:creationId xmlns:a16="http://schemas.microsoft.com/office/drawing/2014/main" id="{A0BBABFC-8C43-2648-859A-FACBE82113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21341" y="527057"/>
                <a:ext cx="618356" cy="618356"/>
              </a:xfrm>
              <a:prstGeom prst="rect">
                <a:avLst/>
              </a:prstGeom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5D7BFE4-4BAC-CE4D-BF5C-D5A979C81EEE}"/>
                </a:ext>
              </a:extLst>
            </p:cNvPr>
            <p:cNvGrpSpPr/>
            <p:nvPr/>
          </p:nvGrpSpPr>
          <p:grpSpPr>
            <a:xfrm>
              <a:off x="7148079" y="1255080"/>
              <a:ext cx="2878719" cy="2015103"/>
              <a:chOff x="-252445" y="-103755"/>
              <a:chExt cx="4025568" cy="2817897"/>
            </a:xfrm>
          </p:grpSpPr>
          <p:pic>
            <p:nvPicPr>
              <p:cNvPr id="44" name="Picture 43" descr="Icon&#10;&#10;Description automatically generated">
                <a:extLst>
                  <a:ext uri="{FF2B5EF4-FFF2-40B4-BE49-F238E27FC236}">
                    <a16:creationId xmlns:a16="http://schemas.microsoft.com/office/drawing/2014/main" id="{F232DCCD-6640-B247-A663-8273640D0A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252445" y="-103755"/>
                <a:ext cx="4025568" cy="2817897"/>
              </a:xfrm>
              <a:prstGeom prst="rect">
                <a:avLst/>
              </a:prstGeom>
            </p:spPr>
          </p:pic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8A77836-DEB2-3548-8A97-D1C8A4B530AA}"/>
                  </a:ext>
                </a:extLst>
              </p:cNvPr>
              <p:cNvSpPr txBox="1"/>
              <p:nvPr/>
            </p:nvSpPr>
            <p:spPr>
              <a:xfrm>
                <a:off x="813707" y="1205524"/>
                <a:ext cx="2013304" cy="962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1600" b="1" dirty="0" err="1">
                    <a:solidFill>
                      <a:schemeClr val="bg1"/>
                    </a:solidFill>
                  </a:rPr>
                  <a:t>Etap</a:t>
                </a:r>
                <a:r>
                  <a:rPr lang="en-US" sz="1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1600" b="1" dirty="0" err="1">
                    <a:solidFill>
                      <a:schemeClr val="bg1"/>
                    </a:solidFill>
                  </a:rPr>
                  <a:t>tworzenia</a:t>
                </a:r>
                <a:r>
                  <a:rPr lang="en-US" sz="1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1600" b="1" dirty="0" err="1">
                    <a:solidFill>
                      <a:schemeClr val="bg1"/>
                    </a:solidFill>
                  </a:rPr>
                  <a:t>prototypów</a:t>
                </a:r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46" name="Picture 45" descr="Icon&#10;&#10;Description automatically generated">
                <a:extLst>
                  <a:ext uri="{FF2B5EF4-FFF2-40B4-BE49-F238E27FC236}">
                    <a16:creationId xmlns:a16="http://schemas.microsoft.com/office/drawing/2014/main" id="{A76FC784-37E8-0B4C-9B3C-B404791FC9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37726" y="656540"/>
                <a:ext cx="565265" cy="565265"/>
              </a:xfrm>
              <a:prstGeom prst="rect">
                <a:avLst/>
              </a:prstGeom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0805A39-C0E2-774E-90A7-D0E4E709EEB7}"/>
                </a:ext>
              </a:extLst>
            </p:cNvPr>
            <p:cNvGrpSpPr/>
            <p:nvPr/>
          </p:nvGrpSpPr>
          <p:grpSpPr>
            <a:xfrm>
              <a:off x="9428817" y="1367481"/>
              <a:ext cx="2778293" cy="1944806"/>
              <a:chOff x="-177407" y="174694"/>
              <a:chExt cx="3911418" cy="2737993"/>
            </a:xfrm>
          </p:grpSpPr>
          <p:pic>
            <p:nvPicPr>
              <p:cNvPr id="47" name="Picture 46" descr="Shape, circle&#10;&#10;Description automatically generated">
                <a:extLst>
                  <a:ext uri="{FF2B5EF4-FFF2-40B4-BE49-F238E27FC236}">
                    <a16:creationId xmlns:a16="http://schemas.microsoft.com/office/drawing/2014/main" id="{E0E9B734-55B1-AD43-9DF7-643EC0EFED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-177407" y="174694"/>
                <a:ext cx="3911418" cy="2737993"/>
              </a:xfrm>
              <a:prstGeom prst="rect">
                <a:avLst/>
              </a:prstGeom>
            </p:spPr>
          </p:pic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FD9746D-B8F9-5F4D-9318-DFEC6D6EEF33}"/>
                  </a:ext>
                </a:extLst>
              </p:cNvPr>
              <p:cNvSpPr txBox="1"/>
              <p:nvPr/>
            </p:nvSpPr>
            <p:spPr>
              <a:xfrm>
                <a:off x="813707" y="1178849"/>
                <a:ext cx="2013303" cy="761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b="1" dirty="0" err="1">
                    <a:solidFill>
                      <a:schemeClr val="bg1"/>
                    </a:solidFill>
                  </a:rPr>
                  <a:t>Etap</a:t>
                </a:r>
                <a:r>
                  <a:rPr lang="en-US" b="1" dirty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>
                    <a:solidFill>
                      <a:schemeClr val="bg1"/>
                    </a:solidFill>
                  </a:rPr>
                  <a:t>testowania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49" name="Picture 48" descr="Icon&#10;&#10;Description automatically generated">
                <a:extLst>
                  <a:ext uri="{FF2B5EF4-FFF2-40B4-BE49-F238E27FC236}">
                    <a16:creationId xmlns:a16="http://schemas.microsoft.com/office/drawing/2014/main" id="{54F4B5A8-2D45-D043-827F-642303FF49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95529" y="559862"/>
                <a:ext cx="603839" cy="603839"/>
              </a:xfrm>
              <a:prstGeom prst="rect">
                <a:avLst/>
              </a:prstGeom>
            </p:spPr>
          </p:pic>
        </p:grpSp>
      </p:grp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DEC86F35-7166-4642-A7C6-21CEE8E82292}"/>
              </a:ext>
            </a:extLst>
          </p:cNvPr>
          <p:cNvSpPr/>
          <p:nvPr/>
        </p:nvSpPr>
        <p:spPr>
          <a:xfrm>
            <a:off x="359229" y="1804827"/>
            <a:ext cx="2155375" cy="3959160"/>
          </a:xfrm>
          <a:prstGeom prst="roundRect">
            <a:avLst/>
          </a:prstGeom>
          <a:noFill/>
          <a:ln w="31750">
            <a:solidFill>
              <a:srgbClr val="ECC1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5E0429E9-42A7-BF4E-B5D0-3D69E238DEF4}"/>
              </a:ext>
            </a:extLst>
          </p:cNvPr>
          <p:cNvSpPr/>
          <p:nvPr/>
        </p:nvSpPr>
        <p:spPr>
          <a:xfrm>
            <a:off x="2689759" y="1804827"/>
            <a:ext cx="2155375" cy="3968162"/>
          </a:xfrm>
          <a:prstGeom prst="roundRect">
            <a:avLst/>
          </a:prstGeom>
          <a:noFill/>
          <a:ln w="31750">
            <a:solidFill>
              <a:srgbClr val="DE89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898BF707-E848-4240-9B8D-1FFD473CBBC2}"/>
              </a:ext>
            </a:extLst>
          </p:cNvPr>
          <p:cNvSpPr/>
          <p:nvPr/>
        </p:nvSpPr>
        <p:spPr>
          <a:xfrm>
            <a:off x="5066297" y="1830445"/>
            <a:ext cx="2155375" cy="3943353"/>
          </a:xfrm>
          <a:prstGeom prst="roundRect">
            <a:avLst/>
          </a:prstGeom>
          <a:noFill/>
          <a:ln w="31750">
            <a:solidFill>
              <a:srgbClr val="29C7F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A3D2A0FC-E59D-8E4B-95CB-C68D34A8A3A5}"/>
              </a:ext>
            </a:extLst>
          </p:cNvPr>
          <p:cNvSpPr/>
          <p:nvPr/>
        </p:nvSpPr>
        <p:spPr>
          <a:xfrm>
            <a:off x="7440879" y="1804826"/>
            <a:ext cx="2155375" cy="3957717"/>
          </a:xfrm>
          <a:prstGeom prst="roundRect">
            <a:avLst/>
          </a:prstGeom>
          <a:noFill/>
          <a:ln w="31750">
            <a:solidFill>
              <a:srgbClr val="4ABE9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109C89AD-4C62-8C47-9953-08054ED699CB}"/>
              </a:ext>
            </a:extLst>
          </p:cNvPr>
          <p:cNvSpPr/>
          <p:nvPr/>
        </p:nvSpPr>
        <p:spPr>
          <a:xfrm>
            <a:off x="9771409" y="1804826"/>
            <a:ext cx="2155375" cy="3964567"/>
          </a:xfrm>
          <a:prstGeom prst="roundRect">
            <a:avLst/>
          </a:prstGeom>
          <a:noFill/>
          <a:ln w="31750">
            <a:solidFill>
              <a:srgbClr val="00575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CABC8C-2334-DB44-6370-69E82955ED23}"/>
              </a:ext>
            </a:extLst>
          </p:cNvPr>
          <p:cNvSpPr/>
          <p:nvPr/>
        </p:nvSpPr>
        <p:spPr>
          <a:xfrm>
            <a:off x="616688" y="2254102"/>
            <a:ext cx="1297172" cy="97819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8B2216-AC16-CF12-90E2-46CF9DAB248E}"/>
              </a:ext>
            </a:extLst>
          </p:cNvPr>
          <p:cNvSpPr txBox="1"/>
          <p:nvPr/>
        </p:nvSpPr>
        <p:spPr>
          <a:xfrm>
            <a:off x="644746" y="2283013"/>
            <a:ext cx="1242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Kupujący oszczędny </a:t>
            </a:r>
            <a:endParaRPr lang="en-US" b="1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7DC22C9-5D7C-FCF2-B173-311B85E257DF}"/>
              </a:ext>
            </a:extLst>
          </p:cNvPr>
          <p:cNvSpPr/>
          <p:nvPr/>
        </p:nvSpPr>
        <p:spPr>
          <a:xfrm>
            <a:off x="1025992" y="3506030"/>
            <a:ext cx="1297172" cy="978196"/>
          </a:xfrm>
          <a:prstGeom prst="rect">
            <a:avLst/>
          </a:prstGeom>
          <a:solidFill>
            <a:srgbClr val="FF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DE1A9BF-FC65-9A32-FFD4-25AA4EBD3768}"/>
              </a:ext>
            </a:extLst>
          </p:cNvPr>
          <p:cNvSpPr txBox="1"/>
          <p:nvPr/>
        </p:nvSpPr>
        <p:spPr>
          <a:xfrm>
            <a:off x="1037154" y="3562237"/>
            <a:ext cx="13873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Nosi najnowszą modę</a:t>
            </a:r>
            <a:endParaRPr lang="en-US" sz="1600" b="1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CAB9FAE-4CD5-3284-4EA0-B2707C25255C}"/>
              </a:ext>
            </a:extLst>
          </p:cNvPr>
          <p:cNvSpPr/>
          <p:nvPr/>
        </p:nvSpPr>
        <p:spPr>
          <a:xfrm>
            <a:off x="5329865" y="2283013"/>
            <a:ext cx="1453124" cy="978196"/>
          </a:xfrm>
          <a:prstGeom prst="rect">
            <a:avLst/>
          </a:prstGeom>
          <a:solidFill>
            <a:srgbClr val="FF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5E65BCA-08E0-6332-3EEB-BD932CEFF543}"/>
              </a:ext>
            </a:extLst>
          </p:cNvPr>
          <p:cNvSpPr txBox="1"/>
          <p:nvPr/>
        </p:nvSpPr>
        <p:spPr>
          <a:xfrm>
            <a:off x="5377204" y="2327705"/>
            <a:ext cx="1453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Wypożyczać ubrania klientom</a:t>
            </a:r>
            <a:endParaRPr lang="en-US" sz="1600" b="1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4CBE9C2-F790-1129-D439-57EF28D00F2B}"/>
              </a:ext>
            </a:extLst>
          </p:cNvPr>
          <p:cNvSpPr/>
          <p:nvPr/>
        </p:nvSpPr>
        <p:spPr>
          <a:xfrm>
            <a:off x="5272218" y="3496644"/>
            <a:ext cx="1297172" cy="978196"/>
          </a:xfrm>
          <a:prstGeom prst="rect">
            <a:avLst/>
          </a:prstGeom>
          <a:solidFill>
            <a:srgbClr val="FF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9289A73-9BBB-7F53-7B25-D4D0B80CC317}"/>
              </a:ext>
            </a:extLst>
          </p:cNvPr>
          <p:cNvSpPr/>
          <p:nvPr/>
        </p:nvSpPr>
        <p:spPr>
          <a:xfrm>
            <a:off x="3234909" y="3794573"/>
            <a:ext cx="1297172" cy="978196"/>
          </a:xfrm>
          <a:prstGeom prst="rect">
            <a:avLst/>
          </a:prstGeom>
          <a:solidFill>
            <a:srgbClr val="FF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15792B1-C6D6-061F-9A77-DDFC0C16D79D}"/>
              </a:ext>
            </a:extLst>
          </p:cNvPr>
          <p:cNvSpPr/>
          <p:nvPr/>
        </p:nvSpPr>
        <p:spPr>
          <a:xfrm>
            <a:off x="2989183" y="4866300"/>
            <a:ext cx="1177732" cy="742219"/>
          </a:xfrm>
          <a:prstGeom prst="rect">
            <a:avLst/>
          </a:prstGeom>
          <a:solidFill>
            <a:srgbClr val="FF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09DCED2-2F5C-8BDC-DEFC-B899B38D5BCA}"/>
              </a:ext>
            </a:extLst>
          </p:cNvPr>
          <p:cNvSpPr/>
          <p:nvPr/>
        </p:nvSpPr>
        <p:spPr>
          <a:xfrm>
            <a:off x="7677525" y="2263497"/>
            <a:ext cx="1503382" cy="978196"/>
          </a:xfrm>
          <a:prstGeom prst="rect">
            <a:avLst/>
          </a:prstGeom>
          <a:solidFill>
            <a:srgbClr val="FF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1E03E76-137D-0557-1422-D5DEA25EE5B4}"/>
              </a:ext>
            </a:extLst>
          </p:cNvPr>
          <p:cNvSpPr/>
          <p:nvPr/>
        </p:nvSpPr>
        <p:spPr>
          <a:xfrm>
            <a:off x="7580900" y="4293367"/>
            <a:ext cx="1804223" cy="1266979"/>
          </a:xfrm>
          <a:prstGeom prst="rect">
            <a:avLst/>
          </a:prstGeom>
          <a:solidFill>
            <a:srgbClr val="FF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FC3ABB8-FB86-57A1-4644-8994397DE7F6}"/>
              </a:ext>
            </a:extLst>
          </p:cNvPr>
          <p:cNvSpPr/>
          <p:nvPr/>
        </p:nvSpPr>
        <p:spPr>
          <a:xfrm>
            <a:off x="10209029" y="3948314"/>
            <a:ext cx="1387388" cy="1391956"/>
          </a:xfrm>
          <a:prstGeom prst="rect">
            <a:avLst/>
          </a:prstGeom>
          <a:solidFill>
            <a:srgbClr val="FF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8BB281C-05EC-EFCB-441B-60CB52A97EBB}"/>
              </a:ext>
            </a:extLst>
          </p:cNvPr>
          <p:cNvSpPr txBox="1"/>
          <p:nvPr/>
        </p:nvSpPr>
        <p:spPr>
          <a:xfrm>
            <a:off x="3295717" y="3762554"/>
            <a:ext cx="12821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Chce dostępu do modnych ubrań</a:t>
            </a:r>
            <a:endParaRPr lang="en-US" sz="1600" b="1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C3EE804-5A0F-E135-362F-46BB9BF47972}"/>
              </a:ext>
            </a:extLst>
          </p:cNvPr>
          <p:cNvSpPr/>
          <p:nvPr/>
        </p:nvSpPr>
        <p:spPr>
          <a:xfrm>
            <a:off x="2989183" y="2185592"/>
            <a:ext cx="1448965" cy="1294134"/>
          </a:xfrm>
          <a:prstGeom prst="rect">
            <a:avLst/>
          </a:prstGeom>
          <a:solidFill>
            <a:srgbClr val="FF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F578169-38CD-2CB5-C85E-5DCB02703D60}"/>
              </a:ext>
            </a:extLst>
          </p:cNvPr>
          <p:cNvSpPr txBox="1"/>
          <p:nvPr/>
        </p:nvSpPr>
        <p:spPr>
          <a:xfrm>
            <a:off x="3040669" y="2130815"/>
            <a:ext cx="14935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Nie chce zapychać szafy rzeczami, których nie używa</a:t>
            </a:r>
            <a:endParaRPr lang="en-US" sz="1600" b="1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2DFB56B-78D1-E00E-78F6-0B846B672439}"/>
              </a:ext>
            </a:extLst>
          </p:cNvPr>
          <p:cNvSpPr/>
          <p:nvPr/>
        </p:nvSpPr>
        <p:spPr>
          <a:xfrm>
            <a:off x="5635005" y="4601451"/>
            <a:ext cx="1297172" cy="978196"/>
          </a:xfrm>
          <a:prstGeom prst="rect">
            <a:avLst/>
          </a:prstGeom>
          <a:solidFill>
            <a:srgbClr val="FF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BDC3D48-FC1C-D56E-4360-763E8EB1C06B}"/>
              </a:ext>
            </a:extLst>
          </p:cNvPr>
          <p:cNvSpPr txBox="1"/>
          <p:nvPr/>
        </p:nvSpPr>
        <p:spPr>
          <a:xfrm>
            <a:off x="5630118" y="4630323"/>
            <a:ext cx="1554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Sprzedawać tanio modne ubrania</a:t>
            </a:r>
            <a:endParaRPr lang="en-US" sz="1600" b="1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3C0CD91-41BD-8880-96F0-176C94B7D436}"/>
              </a:ext>
            </a:extLst>
          </p:cNvPr>
          <p:cNvSpPr/>
          <p:nvPr/>
        </p:nvSpPr>
        <p:spPr>
          <a:xfrm>
            <a:off x="714412" y="4630323"/>
            <a:ext cx="1297172" cy="978196"/>
          </a:xfrm>
          <a:prstGeom prst="rect">
            <a:avLst/>
          </a:prstGeom>
          <a:solidFill>
            <a:srgbClr val="FF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37639AC-D2E1-C91B-4905-0106DA4C7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EDE7-8061-9B4D-88A1-7EA83A94C31B}" type="slidenum">
              <a:rPr lang="x-none" smtClean="0"/>
              <a:t>18</a:t>
            </a:fld>
            <a:endParaRPr lang="x-none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78787E3-5529-6933-B1A6-CA8A2079F418}"/>
              </a:ext>
            </a:extLst>
          </p:cNvPr>
          <p:cNvSpPr txBox="1"/>
          <p:nvPr/>
        </p:nvSpPr>
        <p:spPr>
          <a:xfrm>
            <a:off x="7570600" y="4327691"/>
            <a:ext cx="19316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Stworzyć małą stacjonarną wypożyczalnię dla rodziny i znajomych</a:t>
            </a:r>
            <a:endParaRPr lang="en-US" sz="1600" b="1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681F11F-3A09-08BE-0EC9-A736A87EBE29}"/>
              </a:ext>
            </a:extLst>
          </p:cNvPr>
          <p:cNvSpPr/>
          <p:nvPr/>
        </p:nvSpPr>
        <p:spPr>
          <a:xfrm>
            <a:off x="9907403" y="1965269"/>
            <a:ext cx="1823241" cy="1540761"/>
          </a:xfrm>
          <a:prstGeom prst="rect">
            <a:avLst/>
          </a:prstGeom>
          <a:solidFill>
            <a:srgbClr val="FF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Pożyczać ubrania od znajomych                     </a:t>
            </a:r>
            <a:r>
              <a:rPr kumimoji="0" lang="pl-PL" sz="1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 wypożyczać je innym znajomym za niewielką opłatą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3026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people&#10;&#10;Description automatically generated">
            <a:extLst>
              <a:ext uri="{FF2B5EF4-FFF2-40B4-BE49-F238E27FC236}">
                <a16:creationId xmlns:a16="http://schemas.microsoft.com/office/drawing/2014/main" id="{22832E7C-7327-5545-B860-F8D37FA81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Google Shape;206;p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3906E4A-F84A-9C40-883F-33F0547EDFB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b="40"/>
          <a:stretch/>
        </p:blipFill>
        <p:spPr>
          <a:xfrm>
            <a:off x="314629" y="2869513"/>
            <a:ext cx="11562735" cy="11189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8181E81-D1BC-4241-AF79-83DC18BA1094}"/>
              </a:ext>
            </a:extLst>
          </p:cNvPr>
          <p:cNvGrpSpPr/>
          <p:nvPr/>
        </p:nvGrpSpPr>
        <p:grpSpPr>
          <a:xfrm>
            <a:off x="1348215" y="265697"/>
            <a:ext cx="9495565" cy="915193"/>
            <a:chOff x="1348217" y="463109"/>
            <a:chExt cx="9495565" cy="915193"/>
          </a:xfrm>
        </p:grpSpPr>
        <p:sp>
          <p:nvSpPr>
            <p:cNvPr id="14" name="Google Shape;203;p10">
              <a:extLst>
                <a:ext uri="{FF2B5EF4-FFF2-40B4-BE49-F238E27FC236}">
                  <a16:creationId xmlns:a16="http://schemas.microsoft.com/office/drawing/2014/main" id="{FF2B9C41-F397-E246-A8EB-0AC21F6EFF52}"/>
                </a:ext>
              </a:extLst>
            </p:cNvPr>
            <p:cNvSpPr/>
            <p:nvPr/>
          </p:nvSpPr>
          <p:spPr>
            <a:xfrm>
              <a:off x="1348217" y="642982"/>
              <a:ext cx="9495565" cy="735320"/>
            </a:xfrm>
            <a:prstGeom prst="roundRect">
              <a:avLst>
                <a:gd name="adj" fmla="val 16667"/>
              </a:avLst>
            </a:prstGeom>
            <a:solidFill>
              <a:srgbClr val="29C7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204;p10">
              <a:extLst>
                <a:ext uri="{FF2B5EF4-FFF2-40B4-BE49-F238E27FC236}">
                  <a16:creationId xmlns:a16="http://schemas.microsoft.com/office/drawing/2014/main" id="{9053B14D-7DBD-3A4F-9890-4FB144E4FD80}"/>
                </a:ext>
              </a:extLst>
            </p:cNvPr>
            <p:cNvSpPr/>
            <p:nvPr/>
          </p:nvSpPr>
          <p:spPr>
            <a:xfrm>
              <a:off x="1348217" y="463109"/>
              <a:ext cx="9495565" cy="735320"/>
            </a:xfrm>
            <a:prstGeom prst="roundRect">
              <a:avLst>
                <a:gd name="adj" fmla="val 16667"/>
              </a:avLst>
            </a:prstGeom>
            <a:solidFill>
              <a:srgbClr val="3AC6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AFEE7F4-245B-AE4B-8EC2-0278173DBDA8}"/>
              </a:ext>
            </a:extLst>
          </p:cNvPr>
          <p:cNvSpPr txBox="1"/>
          <p:nvPr/>
        </p:nvSpPr>
        <p:spPr>
          <a:xfrm>
            <a:off x="1348215" y="328495"/>
            <a:ext cx="9495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chemeClr val="bg1"/>
                </a:solidFill>
              </a:rPr>
              <a:t>Obszary okrężne w działalności wypożyczalni odzieży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38F64F6A-F0ED-164C-BDD4-D2F3E2CB4C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1318" y="4001128"/>
            <a:ext cx="1712913" cy="1138583"/>
          </a:xfrm>
          <a:prstGeom prst="rect">
            <a:avLst/>
          </a:prstGeom>
        </p:spPr>
      </p:pic>
      <p:pic>
        <p:nvPicPr>
          <p:cNvPr id="5" name="Picture 4" descr="Shape, circle&#10;&#10;Description automatically generated">
            <a:extLst>
              <a:ext uri="{FF2B5EF4-FFF2-40B4-BE49-F238E27FC236}">
                <a16:creationId xmlns:a16="http://schemas.microsoft.com/office/drawing/2014/main" id="{D036C480-D4D7-1945-992B-C3487A4694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3056" y="3663240"/>
            <a:ext cx="1712913" cy="113858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DD4FB57-CDBD-0640-B724-2A1BCE3F2B90}"/>
              </a:ext>
            </a:extLst>
          </p:cNvPr>
          <p:cNvSpPr txBox="1"/>
          <p:nvPr/>
        </p:nvSpPr>
        <p:spPr>
          <a:xfrm>
            <a:off x="5727877" y="4494442"/>
            <a:ext cx="1084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4ABE98"/>
                </a:solidFill>
              </a:rPr>
              <a:t>Zwrot</a:t>
            </a:r>
            <a:endParaRPr lang="en-US" dirty="0">
              <a:solidFill>
                <a:srgbClr val="4ABE98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253D04-327B-8F4F-9FD0-AC98E11FDDA6}"/>
              </a:ext>
            </a:extLst>
          </p:cNvPr>
          <p:cNvSpPr txBox="1"/>
          <p:nvPr/>
        </p:nvSpPr>
        <p:spPr>
          <a:xfrm>
            <a:off x="7124532" y="4494442"/>
            <a:ext cx="1638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138F82"/>
                </a:solidFill>
              </a:rPr>
              <a:t>Naprawa</a:t>
            </a:r>
            <a:endParaRPr lang="en-US" b="1" dirty="0">
              <a:solidFill>
                <a:srgbClr val="138F82"/>
              </a:solidFill>
            </a:endParaRPr>
          </a:p>
          <a:p>
            <a:r>
              <a:rPr lang="pl-PL" b="1" dirty="0">
                <a:solidFill>
                  <a:srgbClr val="138F82"/>
                </a:solidFill>
              </a:rPr>
              <a:t>Zmiana przeznaczenia</a:t>
            </a:r>
            <a:endParaRPr lang="en-US" b="1" dirty="0">
              <a:solidFill>
                <a:srgbClr val="138F82"/>
              </a:solidFill>
            </a:endParaRPr>
          </a:p>
        </p:txBody>
      </p:sp>
      <p:pic>
        <p:nvPicPr>
          <p:cNvPr id="20" name="Picture 19" descr="Shape, circle&#10;&#10;Description automatically generated">
            <a:extLst>
              <a:ext uri="{FF2B5EF4-FFF2-40B4-BE49-F238E27FC236}">
                <a16:creationId xmlns:a16="http://schemas.microsoft.com/office/drawing/2014/main" id="{0F6BE76B-DDED-E346-B6A3-236AC335EF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5889014" y="1794744"/>
            <a:ext cx="2075112" cy="137933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3D8C1B1-2141-2E46-B0AE-D7B4A8952730}"/>
              </a:ext>
            </a:extLst>
          </p:cNvPr>
          <p:cNvSpPr txBox="1"/>
          <p:nvPr/>
        </p:nvSpPr>
        <p:spPr>
          <a:xfrm>
            <a:off x="5996575" y="1830108"/>
            <a:ext cx="1859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138F82"/>
                </a:solidFill>
              </a:rPr>
              <a:t>Wypożyczanie</a:t>
            </a:r>
            <a:endParaRPr lang="en-US" b="1" dirty="0">
              <a:solidFill>
                <a:srgbClr val="138F82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6D4513-820D-FC5A-A6F2-AEB144FA3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EDE7-8061-9B4D-88A1-7EA83A94C31B}" type="slidenum">
              <a:rPr lang="x-none" smtClean="0"/>
              <a:t>19</a:t>
            </a:fld>
            <a:endParaRPr lang="x-none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B529CAA6-0F62-F0EB-A44B-50BAF1E255A7}"/>
              </a:ext>
            </a:extLst>
          </p:cNvPr>
          <p:cNvSpPr txBox="1"/>
          <p:nvPr/>
        </p:nvSpPr>
        <p:spPr>
          <a:xfrm>
            <a:off x="1083053" y="3068197"/>
            <a:ext cx="1783972" cy="646331"/>
          </a:xfrm>
          <a:prstGeom prst="rect">
            <a:avLst/>
          </a:prstGeom>
          <a:solidFill>
            <a:srgbClr val="ECC1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800" b="1" dirty="0">
                <a:solidFill>
                  <a:srgbClr val="FFFFFF"/>
                </a:solidFill>
              </a:rPr>
              <a:t>1. Pozyskanie surowców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A908A2F5-30D0-2D28-A4CC-ADD251805C49}"/>
              </a:ext>
            </a:extLst>
          </p:cNvPr>
          <p:cNvSpPr txBox="1"/>
          <p:nvPr/>
        </p:nvSpPr>
        <p:spPr>
          <a:xfrm>
            <a:off x="3181655" y="3263130"/>
            <a:ext cx="1783972" cy="400110"/>
          </a:xfrm>
          <a:prstGeom prst="rect">
            <a:avLst/>
          </a:prstGeom>
          <a:solidFill>
            <a:srgbClr val="29C7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FFFFFF"/>
                </a:solidFill>
              </a:rPr>
              <a:t>2. Produkcja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27CBB143-4D10-D007-9EC0-A33FDFE06127}"/>
              </a:ext>
            </a:extLst>
          </p:cNvPr>
          <p:cNvSpPr txBox="1"/>
          <p:nvPr/>
        </p:nvSpPr>
        <p:spPr>
          <a:xfrm>
            <a:off x="5214045" y="3244334"/>
            <a:ext cx="1875230" cy="369332"/>
          </a:xfrm>
          <a:prstGeom prst="rect">
            <a:avLst/>
          </a:prstGeom>
          <a:solidFill>
            <a:srgbClr val="3AC69D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800" b="1" dirty="0">
                <a:solidFill>
                  <a:srgbClr val="FFFFFF"/>
                </a:solidFill>
              </a:rPr>
              <a:t>3. Dystrybucja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68E83600-A3AC-3B3B-5979-E777E8D86EC6}"/>
              </a:ext>
            </a:extLst>
          </p:cNvPr>
          <p:cNvSpPr txBox="1"/>
          <p:nvPr/>
        </p:nvSpPr>
        <p:spPr>
          <a:xfrm>
            <a:off x="7270491" y="3279119"/>
            <a:ext cx="1783972" cy="338554"/>
          </a:xfrm>
          <a:prstGeom prst="rect">
            <a:avLst/>
          </a:prstGeom>
          <a:solidFill>
            <a:srgbClr val="008E8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rgbClr val="FFFFFF"/>
                </a:solidFill>
              </a:rPr>
              <a:t>4. Użytkowanie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5BF07DED-1487-BEA1-2D14-B3444AB5E023}"/>
              </a:ext>
            </a:extLst>
          </p:cNvPr>
          <p:cNvSpPr txBox="1"/>
          <p:nvPr/>
        </p:nvSpPr>
        <p:spPr>
          <a:xfrm>
            <a:off x="9394139" y="3248341"/>
            <a:ext cx="1783972" cy="400110"/>
          </a:xfrm>
          <a:prstGeom prst="rect">
            <a:avLst/>
          </a:prstGeom>
          <a:solidFill>
            <a:srgbClr val="43444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FFFFFF"/>
                </a:solidFill>
              </a:rPr>
              <a:t>5. Utylizacja</a:t>
            </a:r>
          </a:p>
        </p:txBody>
      </p:sp>
    </p:spTree>
    <p:extLst>
      <p:ext uri="{BB962C8B-B14F-4D97-AF65-F5344CB8AC3E}">
        <p14:creationId xmlns:p14="http://schemas.microsoft.com/office/powerpoint/2010/main" val="681079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C6657B-1248-6B4D-AE85-8670C18C8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28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171BC68-CC43-2B4D-BB8F-888BEB7BEB09}"/>
              </a:ext>
            </a:extLst>
          </p:cNvPr>
          <p:cNvSpPr/>
          <p:nvPr/>
        </p:nvSpPr>
        <p:spPr>
          <a:xfrm>
            <a:off x="506503" y="1628708"/>
            <a:ext cx="10907167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20000"/>
              </a:lnSpc>
            </a:pPr>
            <a:r>
              <a:rPr lang="pl-PL" sz="1600" b="1" dirty="0">
                <a:solidFill>
                  <a:srgbClr val="262626"/>
                </a:solidFill>
              </a:rPr>
              <a:t>Uczniowie będą stosować strategie okrężne, aby rozwiązać problem liniowości dotyczący produktu codziennego użytku</a:t>
            </a:r>
            <a:r>
              <a:rPr lang="en-US" sz="1600" b="1" dirty="0">
                <a:solidFill>
                  <a:srgbClr val="262626"/>
                </a:solidFill>
              </a:rPr>
              <a:t>. </a:t>
            </a:r>
            <a:r>
              <a:rPr lang="pl-PL" sz="1600" b="1" dirty="0">
                <a:solidFill>
                  <a:srgbClr val="262626"/>
                </a:solidFill>
              </a:rPr>
              <a:t>Praca będzie polegała na ćwiczeniu z myślenia projektowego i wskazaniu rozwiązań okrężnych dzięki przemyśleniu funkcjonalnych i emocjonalnych potrzeb klienta</a:t>
            </a:r>
            <a:r>
              <a:rPr lang="en-US" sz="1600" b="1" dirty="0">
                <a:solidFill>
                  <a:srgbClr val="262626"/>
                </a:solidFill>
              </a:rPr>
              <a:t>. </a:t>
            </a:r>
            <a:endParaRPr lang="en-US" sz="1600" b="1" dirty="0">
              <a:solidFill>
                <a:srgbClr val="262626"/>
              </a:solidFill>
              <a:highlight>
                <a:srgbClr val="FFE3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D9AA248-B0AF-F84E-94F8-0CF855A300AF}"/>
              </a:ext>
            </a:extLst>
          </p:cNvPr>
          <p:cNvSpPr/>
          <p:nvPr/>
        </p:nvSpPr>
        <p:spPr>
          <a:xfrm>
            <a:off x="313764" y="1462602"/>
            <a:ext cx="11371732" cy="994130"/>
          </a:xfrm>
          <a:prstGeom prst="roundRect">
            <a:avLst/>
          </a:prstGeom>
          <a:noFill/>
          <a:ln w="31750">
            <a:solidFill>
              <a:srgbClr val="29C7F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03D80DED-07FA-7648-A98B-006FFF2CC66F}"/>
              </a:ext>
            </a:extLst>
          </p:cNvPr>
          <p:cNvSpPr/>
          <p:nvPr/>
        </p:nvSpPr>
        <p:spPr>
          <a:xfrm>
            <a:off x="2606040" y="185126"/>
            <a:ext cx="6979920" cy="994130"/>
          </a:xfrm>
          <a:prstGeom prst="roundRect">
            <a:avLst/>
          </a:prstGeom>
          <a:solidFill>
            <a:srgbClr val="3AC69D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AE593411-CF70-804B-88B7-4B861BF579DE}"/>
              </a:ext>
            </a:extLst>
          </p:cNvPr>
          <p:cNvSpPr/>
          <p:nvPr/>
        </p:nvSpPr>
        <p:spPr>
          <a:xfrm>
            <a:off x="2606040" y="185126"/>
            <a:ext cx="6979920" cy="735320"/>
          </a:xfrm>
          <a:prstGeom prst="roundRect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098EEBB-9906-934A-AAC3-1F3847C7F9B7}"/>
              </a:ext>
            </a:extLst>
          </p:cNvPr>
          <p:cNvSpPr txBox="1"/>
          <p:nvPr/>
        </p:nvSpPr>
        <p:spPr>
          <a:xfrm>
            <a:off x="2606040" y="294106"/>
            <a:ext cx="6791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Przygotowanie do lekcji i powiązanie z programem nauczania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578BCDC-8719-EB47-ABEF-3276125F0C98}"/>
              </a:ext>
            </a:extLst>
          </p:cNvPr>
          <p:cNvSpPr txBox="1"/>
          <p:nvPr/>
        </p:nvSpPr>
        <p:spPr>
          <a:xfrm>
            <a:off x="2794681" y="901959"/>
            <a:ext cx="6602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chemeClr val="bg1"/>
                </a:solidFill>
              </a:rPr>
              <a:t>Czas przygotowania: 10 - 15 minut</a:t>
            </a:r>
            <a:endParaRPr lang="en-US" sz="1400" b="1" dirty="0">
              <a:solidFill>
                <a:schemeClr val="bg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98B54B6-5E31-4136-D2C9-581E4ADC425B}"/>
              </a:ext>
            </a:extLst>
          </p:cNvPr>
          <p:cNvGrpSpPr/>
          <p:nvPr/>
        </p:nvGrpSpPr>
        <p:grpSpPr>
          <a:xfrm>
            <a:off x="1127544" y="2821206"/>
            <a:ext cx="443210" cy="409625"/>
            <a:chOff x="1123489" y="4518559"/>
            <a:chExt cx="443210" cy="40962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6A6DB13-79F1-AE30-6293-DD27B792A0C4}"/>
                </a:ext>
              </a:extLst>
            </p:cNvPr>
            <p:cNvSpPr/>
            <p:nvPr/>
          </p:nvSpPr>
          <p:spPr>
            <a:xfrm>
              <a:off x="1177126" y="4538611"/>
              <a:ext cx="389573" cy="389573"/>
            </a:xfrm>
            <a:prstGeom prst="ellipse">
              <a:avLst/>
            </a:prstGeom>
            <a:solidFill>
              <a:srgbClr val="3AC6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1725D9F-1FF7-2A59-42ED-1915497F9BFE}"/>
                </a:ext>
              </a:extLst>
            </p:cNvPr>
            <p:cNvSpPr/>
            <p:nvPr/>
          </p:nvSpPr>
          <p:spPr>
            <a:xfrm>
              <a:off x="1123489" y="4538611"/>
              <a:ext cx="389573" cy="389573"/>
            </a:xfrm>
            <a:prstGeom prst="ellipse">
              <a:avLst/>
            </a:prstGeom>
            <a:solidFill>
              <a:srgbClr val="29C7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02CEE0D-438A-F0EA-41A3-3079CAEAB613}"/>
                </a:ext>
              </a:extLst>
            </p:cNvPr>
            <p:cNvSpPr/>
            <p:nvPr/>
          </p:nvSpPr>
          <p:spPr>
            <a:xfrm>
              <a:off x="1168073" y="4518559"/>
              <a:ext cx="301686" cy="4025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b="1" dirty="0">
                  <a:solidFill>
                    <a:schemeClr val="bg1"/>
                  </a:solidFill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870AF715-963E-890C-644C-D3EB0839A1B0}"/>
              </a:ext>
            </a:extLst>
          </p:cNvPr>
          <p:cNvSpPr/>
          <p:nvPr/>
        </p:nvSpPr>
        <p:spPr>
          <a:xfrm>
            <a:off x="1653335" y="2725492"/>
            <a:ext cx="9734687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20000"/>
              </a:lnSpc>
            </a:pPr>
            <a:r>
              <a:rPr lang="pl-PL" b="1" dirty="0">
                <a:solidFill>
                  <a:srgbClr val="262626"/>
                </a:solidFill>
              </a:rPr>
              <a:t>Wyświetl slajdy z materiałami lekcyjnymi i zainicjuj rozmowę o tym, co uczniowie już wiedzą na temat modeli działalności okrężnej i wprowadź pojęcie myślenia projektowego, które pozwala wskazywać rozwiązania problemów klientów</a:t>
            </a:r>
            <a:r>
              <a:rPr lang="en-US" b="1" dirty="0">
                <a:solidFill>
                  <a:srgbClr val="262626"/>
                </a:solidFill>
              </a:rPr>
              <a:t>. </a:t>
            </a:r>
            <a:r>
              <a:rPr lang="pl-PL" dirty="0">
                <a:solidFill>
                  <a:srgbClr val="262626"/>
                </a:solidFill>
              </a:rPr>
              <a:t>Zadawaj uczniom pytania nakierowujące wskazane w notatkach pod slajdami w prezentacji </a:t>
            </a:r>
            <a:r>
              <a:rPr lang="en-US" dirty="0">
                <a:solidFill>
                  <a:srgbClr val="262626"/>
                </a:solidFill>
              </a:rPr>
              <a:t>PowerPoint.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C9CC610-8B79-61D6-4953-2C980AA171DE}"/>
              </a:ext>
            </a:extLst>
          </p:cNvPr>
          <p:cNvGrpSpPr/>
          <p:nvPr/>
        </p:nvGrpSpPr>
        <p:grpSpPr>
          <a:xfrm>
            <a:off x="1127544" y="4133736"/>
            <a:ext cx="443210" cy="409625"/>
            <a:chOff x="1123489" y="4518559"/>
            <a:chExt cx="443210" cy="409625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A5B3949-9F98-FF95-2501-F06C094D83A9}"/>
                </a:ext>
              </a:extLst>
            </p:cNvPr>
            <p:cNvSpPr/>
            <p:nvPr/>
          </p:nvSpPr>
          <p:spPr>
            <a:xfrm>
              <a:off x="1177126" y="4538611"/>
              <a:ext cx="389573" cy="389573"/>
            </a:xfrm>
            <a:prstGeom prst="ellipse">
              <a:avLst/>
            </a:prstGeom>
            <a:solidFill>
              <a:srgbClr val="3AC6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B2CA497-A370-4DB5-665E-1A4E5B71C1B3}"/>
                </a:ext>
              </a:extLst>
            </p:cNvPr>
            <p:cNvSpPr/>
            <p:nvPr/>
          </p:nvSpPr>
          <p:spPr>
            <a:xfrm>
              <a:off x="1123489" y="4538611"/>
              <a:ext cx="389573" cy="389573"/>
            </a:xfrm>
            <a:prstGeom prst="ellipse">
              <a:avLst/>
            </a:prstGeom>
            <a:solidFill>
              <a:srgbClr val="29C7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99359E1-22B4-A3AC-8C62-F93FF16A92A3}"/>
                </a:ext>
              </a:extLst>
            </p:cNvPr>
            <p:cNvSpPr/>
            <p:nvPr/>
          </p:nvSpPr>
          <p:spPr>
            <a:xfrm>
              <a:off x="1168073" y="4518559"/>
              <a:ext cx="301686" cy="4025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b="1" dirty="0">
                  <a:solidFill>
                    <a:schemeClr val="bg1"/>
                  </a:solidFill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6CEEED15-E030-B851-387E-BEDDC975919D}"/>
              </a:ext>
            </a:extLst>
          </p:cNvPr>
          <p:cNvSpPr/>
          <p:nvPr/>
        </p:nvSpPr>
        <p:spPr>
          <a:xfrm>
            <a:off x="1678983" y="4061595"/>
            <a:ext cx="9734687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20000"/>
              </a:lnSpc>
            </a:pPr>
            <a:r>
              <a:rPr lang="pl-PL" b="1" dirty="0"/>
              <a:t>Wydrukuj 5 materiałów: </a:t>
            </a:r>
            <a:r>
              <a:rPr lang="pl-PL" dirty="0"/>
              <a:t>1. Myślenie projektowe 2. Obszary gospodarki okrężnej 3. Mapę okrężnego cyklu życia 4. Rozwiązanie okrężne 5 Wyzwanie: projekt o charakterze okrężnym</a:t>
            </a:r>
            <a:endParaRPr lang="en-US" dirty="0"/>
          </a:p>
          <a:p>
            <a:pPr algn="thaiDist">
              <a:lnSpc>
                <a:spcPct val="120000"/>
              </a:lnSpc>
            </a:pP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DE30190-9C9E-E831-84ED-A6A0E62A469A}"/>
              </a:ext>
            </a:extLst>
          </p:cNvPr>
          <p:cNvSpPr txBox="1"/>
          <p:nvPr/>
        </p:nvSpPr>
        <p:spPr>
          <a:xfrm>
            <a:off x="1714153" y="5133122"/>
            <a:ext cx="956360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lnSpc>
                <a:spcPct val="120000"/>
              </a:lnSpc>
            </a:pPr>
            <a:r>
              <a:rPr lang="pl-PL" b="1" dirty="0">
                <a:solidFill>
                  <a:srgbClr val="262626"/>
                </a:solidFill>
              </a:rPr>
              <a:t>Przeprowadź ćwiczenie według kroków przedstawionych na następnym slajdzie </a:t>
            </a:r>
            <a:r>
              <a:rPr lang="pl-PL" dirty="0">
                <a:solidFill>
                  <a:srgbClr val="262626"/>
                </a:solidFill>
              </a:rPr>
              <a:t>i w notatkach dla nauczyciela na slajdach 20 do 24.</a:t>
            </a:r>
            <a:r>
              <a:rPr lang="en-US" dirty="0">
                <a:solidFill>
                  <a:srgbClr val="262626"/>
                </a:solidFill>
              </a:rPr>
              <a:t> 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F23A18D-0C78-5D87-B30E-573274111414}"/>
              </a:ext>
            </a:extLst>
          </p:cNvPr>
          <p:cNvGrpSpPr/>
          <p:nvPr/>
        </p:nvGrpSpPr>
        <p:grpSpPr>
          <a:xfrm>
            <a:off x="1162714" y="5177090"/>
            <a:ext cx="443210" cy="409625"/>
            <a:chOff x="1123489" y="4518559"/>
            <a:chExt cx="443210" cy="409625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CB1637B-1F49-7F13-739D-8DF5492C1859}"/>
                </a:ext>
              </a:extLst>
            </p:cNvPr>
            <p:cNvSpPr/>
            <p:nvPr/>
          </p:nvSpPr>
          <p:spPr>
            <a:xfrm>
              <a:off x="1177126" y="4538611"/>
              <a:ext cx="389573" cy="389573"/>
            </a:xfrm>
            <a:prstGeom prst="ellipse">
              <a:avLst/>
            </a:prstGeom>
            <a:solidFill>
              <a:srgbClr val="3AC6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6490A38-E927-FBAC-6B8A-AD6C65B83E89}"/>
                </a:ext>
              </a:extLst>
            </p:cNvPr>
            <p:cNvSpPr/>
            <p:nvPr/>
          </p:nvSpPr>
          <p:spPr>
            <a:xfrm>
              <a:off x="1123489" y="4538611"/>
              <a:ext cx="389573" cy="389573"/>
            </a:xfrm>
            <a:prstGeom prst="ellipse">
              <a:avLst/>
            </a:prstGeom>
            <a:solidFill>
              <a:srgbClr val="29C7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7FC44A8-8730-DC89-BEEC-B4DDE5862A79}"/>
                </a:ext>
              </a:extLst>
            </p:cNvPr>
            <p:cNvSpPr/>
            <p:nvPr/>
          </p:nvSpPr>
          <p:spPr>
            <a:xfrm>
              <a:off x="1168073" y="4518559"/>
              <a:ext cx="301686" cy="4025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b="1" dirty="0">
                  <a:solidFill>
                    <a:schemeClr val="bg1"/>
                  </a:solidFill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09E763-8F4F-BB3C-F6EA-93C526776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EDE7-8061-9B4D-88A1-7EA83A94C31B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699645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people&#10;&#10;Description automatically generated">
            <a:extLst>
              <a:ext uri="{FF2B5EF4-FFF2-40B4-BE49-F238E27FC236}">
                <a16:creationId xmlns:a16="http://schemas.microsoft.com/office/drawing/2014/main" id="{A904F6A8-8037-4D4A-A062-5112F713C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B8FDFF8A-1B31-1048-9B4E-6FE09AF1E7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" b="37"/>
          <a:stretch/>
        </p:blipFill>
        <p:spPr>
          <a:xfrm>
            <a:off x="4106000" y="1878994"/>
            <a:ext cx="3821373" cy="17840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7E80E25-E5B9-AB42-B170-AC76ADDEDC92}"/>
              </a:ext>
            </a:extLst>
          </p:cNvPr>
          <p:cNvSpPr/>
          <p:nvPr/>
        </p:nvSpPr>
        <p:spPr>
          <a:xfrm>
            <a:off x="4307842" y="2447817"/>
            <a:ext cx="34176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9C7F7"/>
              </a:buClr>
              <a:buSzPct val="200000"/>
              <a:tabLst>
                <a:tab pos="531813" algn="l"/>
              </a:tabLst>
            </a:pPr>
            <a:r>
              <a:rPr lang="pl-PL" sz="4000" b="1" dirty="0">
                <a:solidFill>
                  <a:schemeClr val="bg1"/>
                </a:solidFill>
              </a:rPr>
              <a:t>Ćwiczenie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15" name="Picture 14" descr="Shape, arrow&#10;&#10;Description automatically generated">
            <a:extLst>
              <a:ext uri="{FF2B5EF4-FFF2-40B4-BE49-F238E27FC236}">
                <a16:creationId xmlns:a16="http://schemas.microsoft.com/office/drawing/2014/main" id="{5A3C4F53-A954-0041-AC46-2F902EABF5C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21" b="-13"/>
          <a:stretch/>
        </p:blipFill>
        <p:spPr>
          <a:xfrm>
            <a:off x="6566242" y="3685820"/>
            <a:ext cx="1468344" cy="960836"/>
          </a:xfrm>
          <a:prstGeom prst="rect">
            <a:avLst/>
          </a:prstGeom>
        </p:spPr>
      </p:pic>
      <p:pic>
        <p:nvPicPr>
          <p:cNvPr id="16" name="Picture 15" descr="Shape, arrow&#10;&#10;Description automatically generated">
            <a:extLst>
              <a:ext uri="{FF2B5EF4-FFF2-40B4-BE49-F238E27FC236}">
                <a16:creationId xmlns:a16="http://schemas.microsoft.com/office/drawing/2014/main" id="{C7C12777-4020-3140-A977-D9A24347F5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21" b="-13"/>
          <a:stretch/>
        </p:blipFill>
        <p:spPr>
          <a:xfrm rot="838411" flipV="1">
            <a:off x="6637362" y="795792"/>
            <a:ext cx="1167648" cy="1328016"/>
          </a:xfrm>
          <a:prstGeom prst="rect">
            <a:avLst/>
          </a:prstGeom>
        </p:spPr>
      </p:pic>
      <p:pic>
        <p:nvPicPr>
          <p:cNvPr id="18" name="Picture 17" descr="A picture containing arrow&#10;&#10;Description automatically generated">
            <a:extLst>
              <a:ext uri="{FF2B5EF4-FFF2-40B4-BE49-F238E27FC236}">
                <a16:creationId xmlns:a16="http://schemas.microsoft.com/office/drawing/2014/main" id="{5055AFA9-3E4E-3041-92AF-60ABDD3B528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-27" b="48"/>
          <a:stretch/>
        </p:blipFill>
        <p:spPr>
          <a:xfrm rot="8100000">
            <a:off x="3078210" y="2966566"/>
            <a:ext cx="1199552" cy="429149"/>
          </a:xfrm>
          <a:prstGeom prst="rect">
            <a:avLst/>
          </a:prstGeom>
        </p:spPr>
      </p:pic>
      <p:pic>
        <p:nvPicPr>
          <p:cNvPr id="19" name="Picture 18" descr="A picture containing arrow&#10;&#10;Description automatically generated">
            <a:extLst>
              <a:ext uri="{FF2B5EF4-FFF2-40B4-BE49-F238E27FC236}">
                <a16:creationId xmlns:a16="http://schemas.microsoft.com/office/drawing/2014/main" id="{449DEAF4-1081-2648-AECB-8E59F7DB97F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-27" b="48"/>
          <a:stretch/>
        </p:blipFill>
        <p:spPr>
          <a:xfrm rot="12600000" flipV="1">
            <a:off x="3030313" y="1721777"/>
            <a:ext cx="1401292" cy="711272"/>
          </a:xfrm>
          <a:prstGeom prst="rect">
            <a:avLst/>
          </a:prstGeom>
        </p:spPr>
      </p:pic>
      <p:pic>
        <p:nvPicPr>
          <p:cNvPr id="24" name="Picture 23" descr="A picture containing arrow&#10;&#10;Description automatically generated">
            <a:extLst>
              <a:ext uri="{FF2B5EF4-FFF2-40B4-BE49-F238E27FC236}">
                <a16:creationId xmlns:a16="http://schemas.microsoft.com/office/drawing/2014/main" id="{B2BD7C39-3FA3-C54E-9ABD-4DB50ED51C5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-27" b="48"/>
          <a:stretch/>
        </p:blipFill>
        <p:spPr>
          <a:xfrm rot="199676" flipV="1">
            <a:off x="7737907" y="2055784"/>
            <a:ext cx="1138142" cy="45948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6352C9E-229E-9D48-B876-AB234FEFC8AC}"/>
              </a:ext>
            </a:extLst>
          </p:cNvPr>
          <p:cNvSpPr/>
          <p:nvPr/>
        </p:nvSpPr>
        <p:spPr>
          <a:xfrm>
            <a:off x="1124788" y="407780"/>
            <a:ext cx="382137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9C7F7"/>
              </a:buClr>
              <a:buSzPct val="200000"/>
              <a:tabLst>
                <a:tab pos="531813" algn="l"/>
              </a:tabLst>
            </a:pPr>
            <a:r>
              <a:rPr lang="pl-PL" sz="2000" b="1" dirty="0">
                <a:solidFill>
                  <a:srgbClr val="262626"/>
                </a:solidFill>
              </a:rPr>
              <a:t>Podziel uczniów na grupy po 3-5 osób i przygotuj tablicę do rysowania albo skorzystaj z materiałów „myślenie projektowe”.</a:t>
            </a:r>
            <a:r>
              <a:rPr lang="en-US" sz="2000" b="1" dirty="0">
                <a:solidFill>
                  <a:srgbClr val="262626"/>
                </a:solidFill>
              </a:rPr>
              <a:t> 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C74FF92-2782-6444-9353-A4E573DCA434}"/>
              </a:ext>
            </a:extLst>
          </p:cNvPr>
          <p:cNvSpPr/>
          <p:nvPr/>
        </p:nvSpPr>
        <p:spPr>
          <a:xfrm>
            <a:off x="588221" y="579142"/>
            <a:ext cx="416991" cy="416991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C87D6C3-9B47-EA4E-BA0A-1F768C7A4E53}"/>
              </a:ext>
            </a:extLst>
          </p:cNvPr>
          <p:cNvSpPr/>
          <p:nvPr/>
        </p:nvSpPr>
        <p:spPr>
          <a:xfrm>
            <a:off x="534584" y="579142"/>
            <a:ext cx="416991" cy="416991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68FF08F-6911-5A43-A48F-0A8FB1001104}"/>
              </a:ext>
            </a:extLst>
          </p:cNvPr>
          <p:cNvSpPr/>
          <p:nvPr/>
        </p:nvSpPr>
        <p:spPr>
          <a:xfrm>
            <a:off x="568788" y="539038"/>
            <a:ext cx="382787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solidFill>
                  <a:schemeClr val="bg1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C67ABB0-C572-5D4B-9FA4-9D9B4B7CF4DD}"/>
              </a:ext>
            </a:extLst>
          </p:cNvPr>
          <p:cNvSpPr/>
          <p:nvPr/>
        </p:nvSpPr>
        <p:spPr>
          <a:xfrm>
            <a:off x="1181136" y="3569133"/>
            <a:ext cx="4754372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29C7F7"/>
              </a:buClr>
              <a:buSzPct val="200000"/>
              <a:tabLst>
                <a:tab pos="531813" algn="l"/>
              </a:tabLst>
            </a:pPr>
            <a:r>
              <a:rPr lang="pl-PL" sz="2000" b="1" dirty="0">
                <a:solidFill>
                  <a:srgbClr val="262626"/>
                </a:solidFill>
              </a:rPr>
              <a:t>Wybierz jeden z następujących produktów</a:t>
            </a:r>
            <a:endParaRPr lang="en-US" b="1" dirty="0">
              <a:solidFill>
                <a:srgbClr val="262626"/>
              </a:solidFill>
            </a:endParaRPr>
          </a:p>
          <a:p>
            <a:pPr marL="285750" indent="-285750">
              <a:buClr>
                <a:srgbClr val="29C7F7"/>
              </a:buClr>
              <a:buSzPct val="200000"/>
              <a:buFont typeface="Arial" panose="020B0604020202020204" pitchFamily="34" charset="0"/>
              <a:buChar char="•"/>
              <a:tabLst>
                <a:tab pos="531813" algn="l"/>
              </a:tabLst>
            </a:pPr>
            <a:r>
              <a:rPr lang="pl-PL" sz="1600" b="1" dirty="0">
                <a:solidFill>
                  <a:srgbClr val="262626"/>
                </a:solidFill>
              </a:rPr>
              <a:t>Jednorazowe saszetki z keczupem</a:t>
            </a:r>
          </a:p>
          <a:p>
            <a:pPr marL="285750" indent="-285750">
              <a:buClr>
                <a:srgbClr val="29C7F7"/>
              </a:buClr>
              <a:buSzPct val="200000"/>
              <a:buFont typeface="Arial" panose="020B0604020202020204" pitchFamily="34" charset="0"/>
              <a:buChar char="•"/>
              <a:tabLst>
                <a:tab pos="531813" algn="l"/>
              </a:tabLst>
            </a:pPr>
            <a:r>
              <a:rPr lang="pl-PL" sz="1600" b="1" dirty="0">
                <a:solidFill>
                  <a:srgbClr val="262626"/>
                </a:solidFill>
              </a:rPr>
              <a:t>Drogi laptop lub telefon komórkowy</a:t>
            </a:r>
          </a:p>
          <a:p>
            <a:pPr marL="285750" indent="-285750">
              <a:buClr>
                <a:srgbClr val="29C7F7"/>
              </a:buClr>
              <a:buSzPct val="200000"/>
              <a:buFont typeface="Arial" panose="020B0604020202020204" pitchFamily="34" charset="0"/>
              <a:buChar char="•"/>
              <a:tabLst>
                <a:tab pos="531813" algn="l"/>
              </a:tabLst>
            </a:pPr>
            <a:r>
              <a:rPr lang="pl-PL" sz="1600" b="1" dirty="0">
                <a:solidFill>
                  <a:srgbClr val="262626"/>
                </a:solidFill>
              </a:rPr>
              <a:t>Ubranka dla niemowląt</a:t>
            </a:r>
          </a:p>
          <a:p>
            <a:pPr marL="285750" indent="-285750">
              <a:buClr>
                <a:srgbClr val="29C7F7"/>
              </a:buClr>
              <a:buSzPct val="200000"/>
              <a:buFont typeface="Arial" panose="020B0604020202020204" pitchFamily="34" charset="0"/>
              <a:buChar char="•"/>
              <a:tabLst>
                <a:tab pos="531813" algn="l"/>
              </a:tabLst>
            </a:pPr>
            <a:r>
              <a:rPr lang="pl-PL" sz="1600" b="1" dirty="0">
                <a:solidFill>
                  <a:srgbClr val="262626"/>
                </a:solidFill>
              </a:rPr>
              <a:t>Folia do żywności</a:t>
            </a:r>
          </a:p>
          <a:p>
            <a:pPr marL="285750" indent="-285750">
              <a:buClr>
                <a:srgbClr val="29C7F7"/>
              </a:buClr>
              <a:buSzPct val="200000"/>
              <a:buFont typeface="Arial" panose="020B0604020202020204" pitchFamily="34" charset="0"/>
              <a:buChar char="•"/>
              <a:tabLst>
                <a:tab pos="531813" algn="l"/>
              </a:tabLst>
            </a:pPr>
            <a:r>
              <a:rPr lang="pl-PL" sz="1600" b="1" dirty="0">
                <a:solidFill>
                  <a:srgbClr val="262626"/>
                </a:solidFill>
              </a:rPr>
              <a:t>Małe jednorazowe opakowania do orzechów czy warzyw</a:t>
            </a:r>
          </a:p>
          <a:p>
            <a:pPr marL="285750" indent="-285750">
              <a:buClr>
                <a:srgbClr val="29C7F7"/>
              </a:buClr>
              <a:buSzPct val="200000"/>
              <a:buFont typeface="Arial" panose="020B0604020202020204" pitchFamily="34" charset="0"/>
              <a:buChar char="•"/>
              <a:tabLst>
                <a:tab pos="531813" algn="l"/>
              </a:tabLst>
            </a:pPr>
            <a:r>
              <a:rPr lang="pl-PL" sz="1600" b="1" dirty="0">
                <a:solidFill>
                  <a:srgbClr val="262626"/>
                </a:solidFill>
              </a:rPr>
              <a:t>Japonki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66A7BAF-A4C2-C443-A688-404ADC507F88}"/>
              </a:ext>
            </a:extLst>
          </p:cNvPr>
          <p:cNvSpPr/>
          <p:nvPr/>
        </p:nvSpPr>
        <p:spPr>
          <a:xfrm>
            <a:off x="644569" y="3564994"/>
            <a:ext cx="416991" cy="416991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2AA50C4-213A-EC40-94A3-85AB3E457F4F}"/>
              </a:ext>
            </a:extLst>
          </p:cNvPr>
          <p:cNvSpPr/>
          <p:nvPr/>
        </p:nvSpPr>
        <p:spPr>
          <a:xfrm>
            <a:off x="590932" y="3564994"/>
            <a:ext cx="416991" cy="416991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D651D7A-0DED-8D41-8593-8C9E1626B237}"/>
              </a:ext>
            </a:extLst>
          </p:cNvPr>
          <p:cNvSpPr/>
          <p:nvPr/>
        </p:nvSpPr>
        <p:spPr>
          <a:xfrm>
            <a:off x="625136" y="3524890"/>
            <a:ext cx="382787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solidFill>
                  <a:schemeClr val="bg1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4C9C7FA-D424-8748-AB28-F911041205B0}"/>
              </a:ext>
            </a:extLst>
          </p:cNvPr>
          <p:cNvSpPr/>
          <p:nvPr/>
        </p:nvSpPr>
        <p:spPr>
          <a:xfrm>
            <a:off x="8315734" y="542337"/>
            <a:ext cx="38213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9C7F7"/>
              </a:buClr>
              <a:buSzPct val="200000"/>
              <a:tabLst>
                <a:tab pos="531813" algn="l"/>
              </a:tabLst>
            </a:pPr>
            <a:r>
              <a:rPr lang="pl-PL" sz="2000" b="1" dirty="0">
                <a:solidFill>
                  <a:srgbClr val="262626"/>
                </a:solidFill>
              </a:rPr>
              <a:t>Przy pomocy materiałów „myślenie projektowe” opracujcie rozwiązanie okrężne dla danego produktu</a:t>
            </a:r>
            <a:r>
              <a:rPr lang="en-US" sz="2000" b="1" dirty="0">
                <a:solidFill>
                  <a:srgbClr val="262626"/>
                </a:solidFill>
              </a:rPr>
              <a:t>.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395670C-9D43-E243-83F8-720A2E1343BA}"/>
              </a:ext>
            </a:extLst>
          </p:cNvPr>
          <p:cNvSpPr/>
          <p:nvPr/>
        </p:nvSpPr>
        <p:spPr>
          <a:xfrm>
            <a:off x="7779167" y="538198"/>
            <a:ext cx="416991" cy="416991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19285F3-F119-E440-9F9D-7048882351A3}"/>
              </a:ext>
            </a:extLst>
          </p:cNvPr>
          <p:cNvSpPr/>
          <p:nvPr/>
        </p:nvSpPr>
        <p:spPr>
          <a:xfrm>
            <a:off x="7725530" y="538198"/>
            <a:ext cx="416991" cy="416991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288AEB2-1B55-A343-BF5B-3BD67EFFBDCB}"/>
              </a:ext>
            </a:extLst>
          </p:cNvPr>
          <p:cNvSpPr/>
          <p:nvPr/>
        </p:nvSpPr>
        <p:spPr>
          <a:xfrm>
            <a:off x="7759734" y="498094"/>
            <a:ext cx="382787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solidFill>
                  <a:schemeClr val="bg1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D222119-9C7A-DD4A-BB8B-5C001F24175A}"/>
              </a:ext>
            </a:extLst>
          </p:cNvPr>
          <p:cNvSpPr/>
          <p:nvPr/>
        </p:nvSpPr>
        <p:spPr>
          <a:xfrm>
            <a:off x="8950023" y="2625947"/>
            <a:ext cx="30833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9C7F7"/>
              </a:buClr>
              <a:buSzPct val="200000"/>
              <a:tabLst>
                <a:tab pos="531813" algn="l"/>
              </a:tabLst>
            </a:pPr>
            <a:r>
              <a:rPr lang="pl-PL" sz="2000" b="1" dirty="0">
                <a:solidFill>
                  <a:srgbClr val="262626"/>
                </a:solidFill>
              </a:rPr>
              <a:t>Zastosujcie dla danego produktu jeden lub więcej modeli o charakterze okrężnym.</a:t>
            </a:r>
            <a:endParaRPr lang="en-US" sz="2000" b="1" dirty="0">
              <a:solidFill>
                <a:srgbClr val="262626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EC76242-FE76-E244-A854-F95F32D030E6}"/>
              </a:ext>
            </a:extLst>
          </p:cNvPr>
          <p:cNvSpPr/>
          <p:nvPr/>
        </p:nvSpPr>
        <p:spPr>
          <a:xfrm>
            <a:off x="8413456" y="2621808"/>
            <a:ext cx="416991" cy="416991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09280F1-D825-A24C-A7A7-3F0FC93921F3}"/>
              </a:ext>
            </a:extLst>
          </p:cNvPr>
          <p:cNvSpPr/>
          <p:nvPr/>
        </p:nvSpPr>
        <p:spPr>
          <a:xfrm>
            <a:off x="8359819" y="2621808"/>
            <a:ext cx="416991" cy="416991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1EC2918-D5B9-EF42-8C62-55B845A41DF4}"/>
              </a:ext>
            </a:extLst>
          </p:cNvPr>
          <p:cNvSpPr/>
          <p:nvPr/>
        </p:nvSpPr>
        <p:spPr>
          <a:xfrm>
            <a:off x="8394023" y="2581704"/>
            <a:ext cx="382787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solidFill>
                  <a:schemeClr val="bg1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800FED5-9BB5-9444-B867-F43BF762E41E}"/>
              </a:ext>
            </a:extLst>
          </p:cNvPr>
          <p:cNvSpPr/>
          <p:nvPr/>
        </p:nvSpPr>
        <p:spPr>
          <a:xfrm>
            <a:off x="8730635" y="4319381"/>
            <a:ext cx="33680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9C7F7"/>
              </a:buClr>
              <a:buSzPct val="200000"/>
              <a:tabLst>
                <a:tab pos="531813" algn="l"/>
              </a:tabLst>
            </a:pPr>
            <a:r>
              <a:rPr lang="pl-PL" sz="2000" b="1" dirty="0">
                <a:solidFill>
                  <a:srgbClr val="262626"/>
                </a:solidFill>
              </a:rPr>
              <a:t>Podzielcie się pomysłami na przeprojektowanie produktów z uwzględnieniem zasad gospodarki okrężnej</a:t>
            </a:r>
            <a:r>
              <a:rPr lang="en-US" sz="2000" b="1" dirty="0">
                <a:solidFill>
                  <a:srgbClr val="262626"/>
                </a:solidFill>
              </a:rPr>
              <a:t>.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1B235EA-6B3B-2F49-AB6F-3510D9FD8719}"/>
              </a:ext>
            </a:extLst>
          </p:cNvPr>
          <p:cNvSpPr/>
          <p:nvPr/>
        </p:nvSpPr>
        <p:spPr>
          <a:xfrm>
            <a:off x="8128753" y="4331571"/>
            <a:ext cx="416991" cy="416991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B251C4B-E997-554A-A923-E984F789D584}"/>
              </a:ext>
            </a:extLst>
          </p:cNvPr>
          <p:cNvSpPr/>
          <p:nvPr/>
        </p:nvSpPr>
        <p:spPr>
          <a:xfrm>
            <a:off x="8075116" y="4331571"/>
            <a:ext cx="416991" cy="416991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99D8995-31D6-514F-A614-551F4B4348A1}"/>
              </a:ext>
            </a:extLst>
          </p:cNvPr>
          <p:cNvSpPr/>
          <p:nvPr/>
        </p:nvSpPr>
        <p:spPr>
          <a:xfrm>
            <a:off x="8109320" y="4291467"/>
            <a:ext cx="382787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solidFill>
                  <a:schemeClr val="bg1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EF1F10-BC91-E64D-2A46-4A6CCC832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EDE7-8061-9B4D-88A1-7EA83A94C31B}" type="slidenum">
              <a:rPr lang="x-none" smtClean="0"/>
              <a:t>20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201762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90FD1F0-8D69-DA46-B5BF-43765CCE5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24657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B35EA8-AE13-D046-A99C-77261C6851D1}"/>
              </a:ext>
            </a:extLst>
          </p:cNvPr>
          <p:cNvSpPr txBox="1"/>
          <p:nvPr/>
        </p:nvSpPr>
        <p:spPr>
          <a:xfrm>
            <a:off x="-734786" y="15022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8C9442-842B-5D40-80C7-C226600B0F8D}"/>
              </a:ext>
            </a:extLst>
          </p:cNvPr>
          <p:cNvSpPr txBox="1"/>
          <p:nvPr/>
        </p:nvSpPr>
        <p:spPr>
          <a:xfrm>
            <a:off x="1499536" y="140011"/>
            <a:ext cx="9165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/>
              <a:t>Wybierz produkt, który przeprojektujesz</a:t>
            </a:r>
            <a:endParaRPr lang="en-US" sz="4000" b="1" dirty="0">
              <a:solidFill>
                <a:srgbClr val="29C7F7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AC70CC6-E9F0-0E4B-AC9C-5D5F9F317C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" b="25"/>
          <a:stretch/>
        </p:blipFill>
        <p:spPr>
          <a:xfrm>
            <a:off x="1255510" y="820351"/>
            <a:ext cx="9291874" cy="5789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7B0ABA-AD61-9E48-8001-EE9083E3F90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3"/>
          <a:stretch/>
        </p:blipFill>
        <p:spPr>
          <a:xfrm>
            <a:off x="602945" y="1871560"/>
            <a:ext cx="3234754" cy="2059951"/>
          </a:xfrm>
          <a:prstGeom prst="rect">
            <a:avLst/>
          </a:prstGeom>
        </p:spPr>
      </p:pic>
      <p:pic>
        <p:nvPicPr>
          <p:cNvPr id="7" name="Picture 6" descr="A picture containing text, bunch, different, arranged&#10;&#10;Description automatically generated">
            <a:extLst>
              <a:ext uri="{FF2B5EF4-FFF2-40B4-BE49-F238E27FC236}">
                <a16:creationId xmlns:a16="http://schemas.microsoft.com/office/drawing/2014/main" id="{F68700F0-9444-104C-8A21-09C551A23AD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2" b="21"/>
          <a:stretch/>
        </p:blipFill>
        <p:spPr>
          <a:xfrm>
            <a:off x="8139659" y="1871560"/>
            <a:ext cx="3511550" cy="2059951"/>
          </a:xfrm>
          <a:prstGeom prst="rect">
            <a:avLst/>
          </a:prstGeom>
        </p:spPr>
      </p:pic>
      <p:pic>
        <p:nvPicPr>
          <p:cNvPr id="10" name="Picture 9" descr="A closet full of clothes&#10;&#10;Description automatically generated with medium confidence">
            <a:extLst>
              <a:ext uri="{FF2B5EF4-FFF2-40B4-BE49-F238E27FC236}">
                <a16:creationId xmlns:a16="http://schemas.microsoft.com/office/drawing/2014/main" id="{459111A7-5E06-DF49-9CA5-920B3955CD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945" y="4316504"/>
            <a:ext cx="3234754" cy="2156503"/>
          </a:xfrm>
          <a:prstGeom prst="rect">
            <a:avLst/>
          </a:prstGeom>
        </p:spPr>
      </p:pic>
      <p:pic>
        <p:nvPicPr>
          <p:cNvPr id="23" name="Picture 22" descr="A picture containing vegetable&#10;&#10;Description automatically generated">
            <a:extLst>
              <a:ext uri="{FF2B5EF4-FFF2-40B4-BE49-F238E27FC236}">
                <a16:creationId xmlns:a16="http://schemas.microsoft.com/office/drawing/2014/main" id="{C3D570D8-25AB-3E44-AFB0-5E89C9D4DA2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41"/>
          <a:stretch/>
        </p:blipFill>
        <p:spPr>
          <a:xfrm>
            <a:off x="4353888" y="4316503"/>
            <a:ext cx="3326917" cy="2157395"/>
          </a:xfrm>
          <a:prstGeom prst="rect">
            <a:avLst/>
          </a:prstGeom>
        </p:spPr>
      </p:pic>
      <p:pic>
        <p:nvPicPr>
          <p:cNvPr id="25" name="Picture 24" descr="A pair of sandals on a beach&#10;&#10;Description automatically generated with medium confidence">
            <a:extLst>
              <a:ext uri="{FF2B5EF4-FFF2-40B4-BE49-F238E27FC236}">
                <a16:creationId xmlns:a16="http://schemas.microsoft.com/office/drawing/2014/main" id="{EBC610BA-53E7-BB46-B5C0-B0FE0462E22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-11"/>
          <a:stretch/>
        </p:blipFill>
        <p:spPr>
          <a:xfrm>
            <a:off x="8139659" y="4315612"/>
            <a:ext cx="3511550" cy="215739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CA6DAE5-077F-FB4A-BDEC-C66D2A20958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13"/>
          <a:stretch/>
        </p:blipFill>
        <p:spPr>
          <a:xfrm>
            <a:off x="4332236" y="1880767"/>
            <a:ext cx="3399368" cy="20599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19F88C-CA63-C713-C0F1-B6A93CA22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EDE7-8061-9B4D-88A1-7EA83A94C31B}" type="slidenum">
              <a:rPr lang="x-none" smtClean="0"/>
              <a:t>21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596423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text, people&#10;&#10;Description automatically generated">
            <a:extLst>
              <a:ext uri="{FF2B5EF4-FFF2-40B4-BE49-F238E27FC236}">
                <a16:creationId xmlns:a16="http://schemas.microsoft.com/office/drawing/2014/main" id="{D9B17D72-7C97-EA46-9365-B75FF6E2C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B35EA8-AE13-D046-A99C-77261C6851D1}"/>
              </a:ext>
            </a:extLst>
          </p:cNvPr>
          <p:cNvSpPr txBox="1"/>
          <p:nvPr/>
        </p:nvSpPr>
        <p:spPr>
          <a:xfrm>
            <a:off x="-734786" y="15022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DEC86F35-7166-4642-A7C6-21CEE8E82292}"/>
              </a:ext>
            </a:extLst>
          </p:cNvPr>
          <p:cNvSpPr/>
          <p:nvPr/>
        </p:nvSpPr>
        <p:spPr>
          <a:xfrm>
            <a:off x="359229" y="1804827"/>
            <a:ext cx="2155375" cy="3959160"/>
          </a:xfrm>
          <a:prstGeom prst="roundRect">
            <a:avLst/>
          </a:prstGeom>
          <a:noFill/>
          <a:ln w="31750">
            <a:solidFill>
              <a:srgbClr val="ECC1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5E0429E9-42A7-BF4E-B5D0-3D69E238DEF4}"/>
              </a:ext>
            </a:extLst>
          </p:cNvPr>
          <p:cNvSpPr/>
          <p:nvPr/>
        </p:nvSpPr>
        <p:spPr>
          <a:xfrm>
            <a:off x="2689759" y="1804827"/>
            <a:ext cx="2155375" cy="3968162"/>
          </a:xfrm>
          <a:prstGeom prst="roundRect">
            <a:avLst/>
          </a:prstGeom>
          <a:noFill/>
          <a:ln w="31750">
            <a:solidFill>
              <a:srgbClr val="DE89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898BF707-E848-4240-9B8D-1FFD473CBBC2}"/>
              </a:ext>
            </a:extLst>
          </p:cNvPr>
          <p:cNvSpPr/>
          <p:nvPr/>
        </p:nvSpPr>
        <p:spPr>
          <a:xfrm>
            <a:off x="5066297" y="1830445"/>
            <a:ext cx="2155375" cy="3943353"/>
          </a:xfrm>
          <a:prstGeom prst="roundRect">
            <a:avLst/>
          </a:prstGeom>
          <a:noFill/>
          <a:ln w="31750">
            <a:solidFill>
              <a:srgbClr val="29C7F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A3D2A0FC-E59D-8E4B-95CB-C68D34A8A3A5}"/>
              </a:ext>
            </a:extLst>
          </p:cNvPr>
          <p:cNvSpPr/>
          <p:nvPr/>
        </p:nvSpPr>
        <p:spPr>
          <a:xfrm>
            <a:off x="7440879" y="1804826"/>
            <a:ext cx="2155375" cy="3957717"/>
          </a:xfrm>
          <a:prstGeom prst="roundRect">
            <a:avLst/>
          </a:prstGeom>
          <a:noFill/>
          <a:ln w="31750">
            <a:solidFill>
              <a:srgbClr val="4ABE9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109C89AD-4C62-8C47-9953-08054ED699CB}"/>
              </a:ext>
            </a:extLst>
          </p:cNvPr>
          <p:cNvSpPr/>
          <p:nvPr/>
        </p:nvSpPr>
        <p:spPr>
          <a:xfrm>
            <a:off x="9771409" y="1804826"/>
            <a:ext cx="2155375" cy="3964567"/>
          </a:xfrm>
          <a:prstGeom prst="roundRect">
            <a:avLst/>
          </a:prstGeom>
          <a:noFill/>
          <a:ln w="31750">
            <a:solidFill>
              <a:srgbClr val="00575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7AA696-67F5-3F4B-5C00-B91F8857B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EDE7-8061-9B4D-88A1-7EA83A94C31B}" type="slidenum">
              <a:rPr lang="x-none" smtClean="0"/>
              <a:t>22</a:t>
            </a:fld>
            <a:endParaRPr lang="x-none"/>
          </a:p>
        </p:txBody>
      </p:sp>
      <p:grpSp>
        <p:nvGrpSpPr>
          <p:cNvPr id="10" name="Group 7">
            <a:extLst>
              <a:ext uri="{FF2B5EF4-FFF2-40B4-BE49-F238E27FC236}">
                <a16:creationId xmlns:a16="http://schemas.microsoft.com/office/drawing/2014/main" id="{9A3CD25F-27F0-0DC9-D413-9DAD31AAC7E5}"/>
              </a:ext>
            </a:extLst>
          </p:cNvPr>
          <p:cNvGrpSpPr/>
          <p:nvPr/>
        </p:nvGrpSpPr>
        <p:grpSpPr>
          <a:xfrm>
            <a:off x="47984" y="-120820"/>
            <a:ext cx="12192000" cy="2072086"/>
            <a:chOff x="15110" y="1255080"/>
            <a:chExt cx="12192000" cy="2072086"/>
          </a:xfrm>
        </p:grpSpPr>
        <p:grpSp>
          <p:nvGrpSpPr>
            <p:cNvPr id="11" name="Group 1">
              <a:extLst>
                <a:ext uri="{FF2B5EF4-FFF2-40B4-BE49-F238E27FC236}">
                  <a16:creationId xmlns:a16="http://schemas.microsoft.com/office/drawing/2014/main" id="{22CC5BDB-0B92-BF91-5B40-9CA352839D86}"/>
                </a:ext>
              </a:extLst>
            </p:cNvPr>
            <p:cNvGrpSpPr/>
            <p:nvPr/>
          </p:nvGrpSpPr>
          <p:grpSpPr>
            <a:xfrm>
              <a:off x="15110" y="1327443"/>
              <a:ext cx="2693835" cy="1942740"/>
              <a:chOff x="-339086" y="57880"/>
              <a:chExt cx="4055196" cy="2838637"/>
            </a:xfrm>
          </p:grpSpPr>
          <p:pic>
            <p:nvPicPr>
              <p:cNvPr id="36" name="Picture 23" descr="Shape, circle&#10;&#10;Description automatically generated">
                <a:extLst>
                  <a:ext uri="{FF2B5EF4-FFF2-40B4-BE49-F238E27FC236}">
                    <a16:creationId xmlns:a16="http://schemas.microsoft.com/office/drawing/2014/main" id="{2AC2523F-D5ED-D634-D643-A09B9D11FD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339086" y="57880"/>
                <a:ext cx="4055196" cy="2838637"/>
              </a:xfrm>
              <a:prstGeom prst="rect">
                <a:avLst/>
              </a:prstGeom>
            </p:spPr>
          </p:pic>
          <p:sp>
            <p:nvSpPr>
              <p:cNvPr id="37" name="TextBox 24">
                <a:extLst>
                  <a:ext uri="{FF2B5EF4-FFF2-40B4-BE49-F238E27FC236}">
                    <a16:creationId xmlns:a16="http://schemas.microsoft.com/office/drawing/2014/main" id="{37BAC247-E1AA-2038-627C-AD671320948C}"/>
                  </a:ext>
                </a:extLst>
              </p:cNvPr>
              <p:cNvSpPr txBox="1"/>
              <p:nvPr/>
            </p:nvSpPr>
            <p:spPr>
              <a:xfrm>
                <a:off x="813708" y="1198701"/>
                <a:ext cx="2013304" cy="717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pl-PL" sz="1600" b="1" dirty="0">
                    <a:solidFill>
                      <a:schemeClr val="bg1"/>
                    </a:solidFill>
                  </a:rPr>
                  <a:t>Etap </a:t>
                </a:r>
                <a:r>
                  <a:rPr lang="pl-PL" sz="1600" b="1" dirty="0" err="1">
                    <a:solidFill>
                      <a:schemeClr val="bg1"/>
                    </a:solidFill>
                  </a:rPr>
                  <a:t>empatyzacji</a:t>
                </a:r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38" name="Picture 26" descr="Icon&#10;&#10;Description automatically generated">
                <a:extLst>
                  <a:ext uri="{FF2B5EF4-FFF2-40B4-BE49-F238E27FC236}">
                    <a16:creationId xmlns:a16="http://schemas.microsoft.com/office/drawing/2014/main" id="{D8A316A9-45AB-F3E1-817C-2470896628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97464" y="539105"/>
                <a:ext cx="560090" cy="560090"/>
              </a:xfrm>
              <a:prstGeom prst="rect">
                <a:avLst/>
              </a:prstGeom>
            </p:spPr>
          </p:pic>
        </p:grpSp>
        <p:grpSp>
          <p:nvGrpSpPr>
            <p:cNvPr id="12" name="Group 3">
              <a:extLst>
                <a:ext uri="{FF2B5EF4-FFF2-40B4-BE49-F238E27FC236}">
                  <a16:creationId xmlns:a16="http://schemas.microsoft.com/office/drawing/2014/main" id="{95BF7221-887B-04C3-A67C-A8960AB387E2}"/>
                </a:ext>
              </a:extLst>
            </p:cNvPr>
            <p:cNvGrpSpPr/>
            <p:nvPr/>
          </p:nvGrpSpPr>
          <p:grpSpPr>
            <a:xfrm>
              <a:off x="2355026" y="1276120"/>
              <a:ext cx="2803567" cy="1962498"/>
              <a:chOff x="-213609" y="-80722"/>
              <a:chExt cx="4037297" cy="2826109"/>
            </a:xfrm>
          </p:grpSpPr>
          <p:pic>
            <p:nvPicPr>
              <p:cNvPr id="29" name="Picture 29" descr="Icon&#10;&#10;Description automatically generated">
                <a:extLst>
                  <a:ext uri="{FF2B5EF4-FFF2-40B4-BE49-F238E27FC236}">
                    <a16:creationId xmlns:a16="http://schemas.microsoft.com/office/drawing/2014/main" id="{8CAECAA1-3604-FB35-DEC6-851BF3DB98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213609" y="-80722"/>
                <a:ext cx="4037297" cy="2826109"/>
              </a:xfrm>
              <a:prstGeom prst="rect">
                <a:avLst/>
              </a:prstGeom>
            </p:spPr>
          </p:pic>
          <p:sp>
            <p:nvSpPr>
              <p:cNvPr id="33" name="TextBox 30">
                <a:extLst>
                  <a:ext uri="{FF2B5EF4-FFF2-40B4-BE49-F238E27FC236}">
                    <a16:creationId xmlns:a16="http://schemas.microsoft.com/office/drawing/2014/main" id="{014AE446-AB09-EE43-553E-BBCCB7329494}"/>
                  </a:ext>
                </a:extLst>
              </p:cNvPr>
              <p:cNvSpPr txBox="1"/>
              <p:nvPr/>
            </p:nvSpPr>
            <p:spPr>
              <a:xfrm>
                <a:off x="841075" y="1268657"/>
                <a:ext cx="2013305" cy="707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1600" b="1" dirty="0" err="1">
                    <a:solidFill>
                      <a:schemeClr val="bg1"/>
                    </a:solidFill>
                  </a:rPr>
                  <a:t>Etap</a:t>
                </a:r>
                <a:r>
                  <a:rPr lang="en-US" sz="1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1600" b="1" dirty="0" err="1">
                    <a:solidFill>
                      <a:schemeClr val="bg1"/>
                    </a:solidFill>
                  </a:rPr>
                  <a:t>definiowania</a:t>
                </a:r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35" name="Picture 31">
                <a:extLst>
                  <a:ext uri="{FF2B5EF4-FFF2-40B4-BE49-F238E27FC236}">
                    <a16:creationId xmlns:a16="http://schemas.microsoft.com/office/drawing/2014/main" id="{60759EA1-3C02-8F95-593B-42C7DACC57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40313" y="681751"/>
                <a:ext cx="560091" cy="560091"/>
              </a:xfrm>
              <a:prstGeom prst="rect">
                <a:avLst/>
              </a:prstGeom>
            </p:spPr>
          </p:pic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026E72A-F2CA-BF9A-7DA3-8B2E38881B95}"/>
                </a:ext>
              </a:extLst>
            </p:cNvPr>
            <p:cNvGrpSpPr/>
            <p:nvPr/>
          </p:nvGrpSpPr>
          <p:grpSpPr>
            <a:xfrm>
              <a:off x="4827407" y="1392252"/>
              <a:ext cx="2764163" cy="1934914"/>
              <a:chOff x="-114379" y="237132"/>
              <a:chExt cx="3846035" cy="2692225"/>
            </a:xfrm>
          </p:grpSpPr>
          <p:pic>
            <p:nvPicPr>
              <p:cNvPr id="23" name="Picture 33" descr="Shape, circle&#10;&#10;Description automatically generated">
                <a:extLst>
                  <a:ext uri="{FF2B5EF4-FFF2-40B4-BE49-F238E27FC236}">
                    <a16:creationId xmlns:a16="http://schemas.microsoft.com/office/drawing/2014/main" id="{32BFF3D2-4559-A91D-BAC7-A5626017FD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114379" y="237132"/>
                <a:ext cx="3846035" cy="2692225"/>
              </a:xfrm>
              <a:prstGeom prst="rect">
                <a:avLst/>
              </a:prstGeom>
            </p:spPr>
          </p:pic>
          <p:sp>
            <p:nvSpPr>
              <p:cNvPr id="26" name="TextBox 40">
                <a:extLst>
                  <a:ext uri="{FF2B5EF4-FFF2-40B4-BE49-F238E27FC236}">
                    <a16:creationId xmlns:a16="http://schemas.microsoft.com/office/drawing/2014/main" id="{22B2ACBD-7DFC-5E60-7CF9-1B3C54D391B8}"/>
                  </a:ext>
                </a:extLst>
              </p:cNvPr>
              <p:cNvSpPr txBox="1"/>
              <p:nvPr/>
            </p:nvSpPr>
            <p:spPr>
              <a:xfrm>
                <a:off x="880396" y="1172565"/>
                <a:ext cx="2013304" cy="957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1600" b="1" dirty="0" err="1">
                    <a:solidFill>
                      <a:schemeClr val="bg1"/>
                    </a:solidFill>
                  </a:rPr>
                  <a:t>Etap</a:t>
                </a:r>
                <a:r>
                  <a:rPr lang="en-US" sz="1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1600" b="1" dirty="0" err="1">
                    <a:solidFill>
                      <a:schemeClr val="bg1"/>
                    </a:solidFill>
                  </a:rPr>
                  <a:t>generowania</a:t>
                </a:r>
                <a:r>
                  <a:rPr lang="en-US" sz="1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1600" b="1" dirty="0" err="1">
                    <a:solidFill>
                      <a:schemeClr val="bg1"/>
                    </a:solidFill>
                  </a:rPr>
                  <a:t>pomysłów</a:t>
                </a:r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28" name="Picture 42" descr="Icon&#10;&#10;Description automatically generated">
                <a:extLst>
                  <a:ext uri="{FF2B5EF4-FFF2-40B4-BE49-F238E27FC236}">
                    <a16:creationId xmlns:a16="http://schemas.microsoft.com/office/drawing/2014/main" id="{A410B1B5-F74C-9137-EA62-8FEB033418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21341" y="527057"/>
                <a:ext cx="618356" cy="618356"/>
              </a:xfrm>
              <a:prstGeom prst="rect">
                <a:avLst/>
              </a:prstGeom>
            </p:spPr>
          </p:pic>
        </p:grpSp>
        <p:grpSp>
          <p:nvGrpSpPr>
            <p:cNvPr id="14" name="Group 5">
              <a:extLst>
                <a:ext uri="{FF2B5EF4-FFF2-40B4-BE49-F238E27FC236}">
                  <a16:creationId xmlns:a16="http://schemas.microsoft.com/office/drawing/2014/main" id="{BEBEDF21-BDD2-F643-541E-6E2750FD5355}"/>
                </a:ext>
              </a:extLst>
            </p:cNvPr>
            <p:cNvGrpSpPr/>
            <p:nvPr/>
          </p:nvGrpSpPr>
          <p:grpSpPr>
            <a:xfrm>
              <a:off x="7148079" y="1255080"/>
              <a:ext cx="2878719" cy="2015103"/>
              <a:chOff x="-252445" y="-103755"/>
              <a:chExt cx="4025568" cy="2817897"/>
            </a:xfrm>
          </p:grpSpPr>
          <p:pic>
            <p:nvPicPr>
              <p:cNvPr id="20" name="Picture 43" descr="Icon&#10;&#10;Description automatically generated">
                <a:extLst>
                  <a:ext uri="{FF2B5EF4-FFF2-40B4-BE49-F238E27FC236}">
                    <a16:creationId xmlns:a16="http://schemas.microsoft.com/office/drawing/2014/main" id="{DF3B81A1-EB24-9F98-8E35-3D19C53D13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252445" y="-103755"/>
                <a:ext cx="4025568" cy="2817897"/>
              </a:xfrm>
              <a:prstGeom prst="rect">
                <a:avLst/>
              </a:prstGeom>
            </p:spPr>
          </p:pic>
          <p:sp>
            <p:nvSpPr>
              <p:cNvPr id="21" name="TextBox 44">
                <a:extLst>
                  <a:ext uri="{FF2B5EF4-FFF2-40B4-BE49-F238E27FC236}">
                    <a16:creationId xmlns:a16="http://schemas.microsoft.com/office/drawing/2014/main" id="{5ABC34DA-78AE-50F2-A567-01994ECACB67}"/>
                  </a:ext>
                </a:extLst>
              </p:cNvPr>
              <p:cNvSpPr txBox="1"/>
              <p:nvPr/>
            </p:nvSpPr>
            <p:spPr>
              <a:xfrm>
                <a:off x="813707" y="1205524"/>
                <a:ext cx="2013304" cy="962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1600" b="1" dirty="0" err="1">
                    <a:solidFill>
                      <a:schemeClr val="bg1"/>
                    </a:solidFill>
                  </a:rPr>
                  <a:t>Etap</a:t>
                </a:r>
                <a:r>
                  <a:rPr lang="en-US" sz="1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1600" b="1" dirty="0" err="1">
                    <a:solidFill>
                      <a:schemeClr val="bg1"/>
                    </a:solidFill>
                  </a:rPr>
                  <a:t>tworzenia</a:t>
                </a:r>
                <a:r>
                  <a:rPr lang="en-US" sz="1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1600" b="1" dirty="0" err="1">
                    <a:solidFill>
                      <a:schemeClr val="bg1"/>
                    </a:solidFill>
                  </a:rPr>
                  <a:t>prototypów</a:t>
                </a:r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22" name="Picture 45" descr="Icon&#10;&#10;Description automatically generated">
                <a:extLst>
                  <a:ext uri="{FF2B5EF4-FFF2-40B4-BE49-F238E27FC236}">
                    <a16:creationId xmlns:a16="http://schemas.microsoft.com/office/drawing/2014/main" id="{667CCB6F-5E44-EE83-5A6A-CF6FCAD9A5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37726" y="656540"/>
                <a:ext cx="565265" cy="565265"/>
              </a:xfrm>
              <a:prstGeom prst="rect">
                <a:avLst/>
              </a:prstGeom>
            </p:spPr>
          </p:pic>
        </p:grpSp>
        <p:grpSp>
          <p:nvGrpSpPr>
            <p:cNvPr id="15" name="Group 6">
              <a:extLst>
                <a:ext uri="{FF2B5EF4-FFF2-40B4-BE49-F238E27FC236}">
                  <a16:creationId xmlns:a16="http://schemas.microsoft.com/office/drawing/2014/main" id="{733A0633-1928-F525-F4FC-5F0D209E426D}"/>
                </a:ext>
              </a:extLst>
            </p:cNvPr>
            <p:cNvGrpSpPr/>
            <p:nvPr/>
          </p:nvGrpSpPr>
          <p:grpSpPr>
            <a:xfrm>
              <a:off x="9428817" y="1367481"/>
              <a:ext cx="2778293" cy="1944806"/>
              <a:chOff x="-177407" y="174694"/>
              <a:chExt cx="3911418" cy="2737993"/>
            </a:xfrm>
          </p:grpSpPr>
          <p:pic>
            <p:nvPicPr>
              <p:cNvPr id="17" name="Picture 46" descr="Shape, circle&#10;&#10;Description automatically generated">
                <a:extLst>
                  <a:ext uri="{FF2B5EF4-FFF2-40B4-BE49-F238E27FC236}">
                    <a16:creationId xmlns:a16="http://schemas.microsoft.com/office/drawing/2014/main" id="{14A6BB50-C0A4-CD02-2A1D-7141968128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-177407" y="174694"/>
                <a:ext cx="3911418" cy="2737993"/>
              </a:xfrm>
              <a:prstGeom prst="rect">
                <a:avLst/>
              </a:prstGeom>
            </p:spPr>
          </p:pic>
          <p:sp>
            <p:nvSpPr>
              <p:cNvPr id="18" name="TextBox 47">
                <a:extLst>
                  <a:ext uri="{FF2B5EF4-FFF2-40B4-BE49-F238E27FC236}">
                    <a16:creationId xmlns:a16="http://schemas.microsoft.com/office/drawing/2014/main" id="{67926669-8ED1-FECD-8F2D-8C74A9F3044D}"/>
                  </a:ext>
                </a:extLst>
              </p:cNvPr>
              <p:cNvSpPr txBox="1"/>
              <p:nvPr/>
            </p:nvSpPr>
            <p:spPr>
              <a:xfrm>
                <a:off x="813707" y="1178849"/>
                <a:ext cx="2013303" cy="761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b="1" dirty="0" err="1">
                    <a:solidFill>
                      <a:schemeClr val="bg1"/>
                    </a:solidFill>
                  </a:rPr>
                  <a:t>Etap</a:t>
                </a:r>
                <a:r>
                  <a:rPr lang="en-US" b="1" dirty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>
                    <a:solidFill>
                      <a:schemeClr val="bg1"/>
                    </a:solidFill>
                  </a:rPr>
                  <a:t>testowania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9" name="Picture 48" descr="Icon&#10;&#10;Description automatically generated">
                <a:extLst>
                  <a:ext uri="{FF2B5EF4-FFF2-40B4-BE49-F238E27FC236}">
                    <a16:creationId xmlns:a16="http://schemas.microsoft.com/office/drawing/2014/main" id="{2A4EAF87-BD4B-40ED-4C7E-FD452DF0E4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95529" y="559862"/>
                <a:ext cx="603839" cy="60383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1280017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B05B34B-4D45-9F4D-917B-4AFAF4AA3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530"/>
            <a:ext cx="1219200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954F9F8-B533-CE4C-A787-F714FC37478A}"/>
              </a:ext>
            </a:extLst>
          </p:cNvPr>
          <p:cNvGrpSpPr/>
          <p:nvPr/>
        </p:nvGrpSpPr>
        <p:grpSpPr>
          <a:xfrm>
            <a:off x="1348217" y="353381"/>
            <a:ext cx="9495565" cy="915193"/>
            <a:chOff x="1348217" y="463109"/>
            <a:chExt cx="9495565" cy="915193"/>
          </a:xfrm>
        </p:grpSpPr>
        <p:sp>
          <p:nvSpPr>
            <p:cNvPr id="203" name="Google Shape;203;p10"/>
            <p:cNvSpPr/>
            <p:nvPr/>
          </p:nvSpPr>
          <p:spPr>
            <a:xfrm>
              <a:off x="1348217" y="642982"/>
              <a:ext cx="9495565" cy="735320"/>
            </a:xfrm>
            <a:prstGeom prst="roundRect">
              <a:avLst>
                <a:gd name="adj" fmla="val 16667"/>
              </a:avLst>
            </a:prstGeom>
            <a:solidFill>
              <a:srgbClr val="29C7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0"/>
            <p:cNvSpPr/>
            <p:nvPr/>
          </p:nvSpPr>
          <p:spPr>
            <a:xfrm>
              <a:off x="1348217" y="463109"/>
              <a:ext cx="9495565" cy="735320"/>
            </a:xfrm>
            <a:prstGeom prst="roundRect">
              <a:avLst>
                <a:gd name="adj" fmla="val 16667"/>
              </a:avLst>
            </a:prstGeom>
            <a:solidFill>
              <a:srgbClr val="3AC6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5" name="Google Shape;205;p10"/>
          <p:cNvSpPr txBox="1"/>
          <p:nvPr/>
        </p:nvSpPr>
        <p:spPr>
          <a:xfrm>
            <a:off x="1348217" y="446679"/>
            <a:ext cx="949556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Mapa okrężnego cyklu życia</a:t>
            </a:r>
            <a:endParaRPr dirty="0"/>
          </a:p>
        </p:txBody>
      </p:sp>
      <p:pic>
        <p:nvPicPr>
          <p:cNvPr id="206" name="Google Shape;206;p10" descr="Graphical user interface, applicati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b="40"/>
          <a:stretch/>
        </p:blipFill>
        <p:spPr>
          <a:xfrm>
            <a:off x="432619" y="3501378"/>
            <a:ext cx="11562735" cy="1118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0" descr="A picture containing shap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r="32" b="79"/>
          <a:stretch/>
        </p:blipFill>
        <p:spPr>
          <a:xfrm>
            <a:off x="5802290" y="4556465"/>
            <a:ext cx="1674270" cy="1289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0" descr="A picture containing shape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r="61" b="38"/>
          <a:stretch/>
        </p:blipFill>
        <p:spPr>
          <a:xfrm>
            <a:off x="7471790" y="4504225"/>
            <a:ext cx="1813471" cy="1583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0" descr="A picture containing diagram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 r="37" b="-57"/>
          <a:stretch/>
        </p:blipFill>
        <p:spPr>
          <a:xfrm>
            <a:off x="9972329" y="4513268"/>
            <a:ext cx="1136762" cy="1052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0" descr="A picture containing graphical user interface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 r="-15" b="39"/>
          <a:stretch/>
        </p:blipFill>
        <p:spPr>
          <a:xfrm>
            <a:off x="7874611" y="2789657"/>
            <a:ext cx="2217195" cy="854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0" descr="A picture containing diagram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 r="-26" b="-55"/>
          <a:stretch/>
        </p:blipFill>
        <p:spPr>
          <a:xfrm>
            <a:off x="3713710" y="1935277"/>
            <a:ext cx="6399361" cy="1779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0" descr="Diagram&#10;&#10;Description automatically generated with low confidence"/>
          <p:cNvPicPr preferRelativeResize="0"/>
          <p:nvPr/>
        </p:nvPicPr>
        <p:blipFill rotWithShape="1">
          <a:blip r:embed="rId10">
            <a:alphaModFix/>
          </a:blip>
          <a:srcRect r="-14" b="50"/>
          <a:stretch/>
        </p:blipFill>
        <p:spPr>
          <a:xfrm>
            <a:off x="1759954" y="1014260"/>
            <a:ext cx="8332284" cy="275695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00A5CA-A984-E6DC-32F1-691C15AA3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EDE7-8061-9B4D-88A1-7EA83A94C31B}" type="slidenum">
              <a:rPr lang="x-none" smtClean="0"/>
              <a:t>23</a:t>
            </a:fld>
            <a:endParaRPr lang="x-none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B5178E27-B5D7-F8E7-3730-178D3D27DCE4}"/>
              </a:ext>
            </a:extLst>
          </p:cNvPr>
          <p:cNvSpPr txBox="1"/>
          <p:nvPr/>
        </p:nvSpPr>
        <p:spPr>
          <a:xfrm>
            <a:off x="3456326" y="2364084"/>
            <a:ext cx="1195187" cy="338554"/>
          </a:xfrm>
          <a:prstGeom prst="rect">
            <a:avLst/>
          </a:prstGeom>
          <a:solidFill>
            <a:srgbClr val="F2EE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rgbClr val="ECC100"/>
                </a:solidFill>
              </a:rPr>
              <a:t>Recykling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25A0707D-B94B-1324-0306-8998D279D3D8}"/>
              </a:ext>
            </a:extLst>
          </p:cNvPr>
          <p:cNvSpPr txBox="1"/>
          <p:nvPr/>
        </p:nvSpPr>
        <p:spPr>
          <a:xfrm>
            <a:off x="5504573" y="2465041"/>
            <a:ext cx="2035916" cy="338554"/>
          </a:xfrm>
          <a:prstGeom prst="rect">
            <a:avLst/>
          </a:prstGeom>
          <a:solidFill>
            <a:srgbClr val="F2EE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rgbClr val="29C7F7"/>
                </a:solidFill>
              </a:rPr>
              <a:t>Ponowny przerób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1C1A01F4-8B98-46C0-B6AD-1536F92D13A2}"/>
              </a:ext>
            </a:extLst>
          </p:cNvPr>
          <p:cNvSpPr txBox="1"/>
          <p:nvPr/>
        </p:nvSpPr>
        <p:spPr>
          <a:xfrm>
            <a:off x="7298479" y="2783436"/>
            <a:ext cx="1659835" cy="276999"/>
          </a:xfrm>
          <a:prstGeom prst="rect">
            <a:avLst/>
          </a:prstGeom>
          <a:solidFill>
            <a:srgbClr val="F2EE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rgbClr val="434444"/>
                </a:solidFill>
              </a:rPr>
              <a:t>Ponowne użycie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7ED9084-BA1D-B460-CDF4-E6D1DB7924DC}"/>
              </a:ext>
            </a:extLst>
          </p:cNvPr>
          <p:cNvSpPr txBox="1"/>
          <p:nvPr/>
        </p:nvSpPr>
        <p:spPr>
          <a:xfrm>
            <a:off x="5640167" y="5240448"/>
            <a:ext cx="1658312" cy="646331"/>
          </a:xfrm>
          <a:prstGeom prst="rect">
            <a:avLst/>
          </a:prstGeom>
          <a:solidFill>
            <a:srgbClr val="F2EE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800" b="1" dirty="0">
                <a:solidFill>
                  <a:srgbClr val="3AC69D"/>
                </a:solidFill>
              </a:rPr>
              <a:t>Uzupełnienie</a:t>
            </a:r>
          </a:p>
          <a:p>
            <a:pPr algn="ctr"/>
            <a:r>
              <a:rPr lang="pl-PL" sz="1800" b="1" dirty="0">
                <a:solidFill>
                  <a:srgbClr val="3AC69D"/>
                </a:solidFill>
              </a:rPr>
              <a:t>Zwrot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103A314C-891D-7CF5-10DF-1F1DCC0D1584}"/>
              </a:ext>
            </a:extLst>
          </p:cNvPr>
          <p:cNvSpPr txBox="1"/>
          <p:nvPr/>
        </p:nvSpPr>
        <p:spPr>
          <a:xfrm>
            <a:off x="7416496" y="5199876"/>
            <a:ext cx="2081198" cy="830997"/>
          </a:xfrm>
          <a:prstGeom prst="rect">
            <a:avLst/>
          </a:prstGeom>
          <a:solidFill>
            <a:srgbClr val="F2EE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rgbClr val="008E82"/>
                </a:solidFill>
              </a:rPr>
              <a:t>Naprawa</a:t>
            </a:r>
          </a:p>
          <a:p>
            <a:pPr algn="ctr"/>
            <a:r>
              <a:rPr lang="pl-PL" sz="1600" b="1" dirty="0">
                <a:solidFill>
                  <a:srgbClr val="008E82"/>
                </a:solidFill>
              </a:rPr>
              <a:t>Inne zastosowanie</a:t>
            </a:r>
          </a:p>
          <a:p>
            <a:pPr algn="ctr"/>
            <a:r>
              <a:rPr lang="pl-PL" sz="1600" b="1" dirty="0">
                <a:solidFill>
                  <a:srgbClr val="008E82"/>
                </a:solidFill>
              </a:rPr>
              <a:t>Przekazanie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2979EC0E-A288-9B5F-905B-74E4127EF811}"/>
              </a:ext>
            </a:extLst>
          </p:cNvPr>
          <p:cNvSpPr txBox="1"/>
          <p:nvPr/>
        </p:nvSpPr>
        <p:spPr>
          <a:xfrm>
            <a:off x="9761256" y="5174912"/>
            <a:ext cx="1659835" cy="400110"/>
          </a:xfrm>
          <a:prstGeom prst="rect">
            <a:avLst/>
          </a:prstGeom>
          <a:solidFill>
            <a:srgbClr val="F2EE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434444"/>
                </a:solidFill>
              </a:rPr>
              <a:t>Kompost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820F3FB2-7E51-C905-F649-4D32BC1E9A3D}"/>
              </a:ext>
            </a:extLst>
          </p:cNvPr>
          <p:cNvSpPr txBox="1"/>
          <p:nvPr/>
        </p:nvSpPr>
        <p:spPr>
          <a:xfrm>
            <a:off x="1207776" y="3714528"/>
            <a:ext cx="1783972" cy="646331"/>
          </a:xfrm>
          <a:prstGeom prst="rect">
            <a:avLst/>
          </a:prstGeom>
          <a:solidFill>
            <a:srgbClr val="ECC1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800" b="1" dirty="0">
                <a:solidFill>
                  <a:srgbClr val="FFFFFF"/>
                </a:solidFill>
              </a:rPr>
              <a:t>1. Pozyskanie surowców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D6E74C3B-2079-F6E1-54D6-4A3B2EC0808A}"/>
              </a:ext>
            </a:extLst>
          </p:cNvPr>
          <p:cNvSpPr txBox="1"/>
          <p:nvPr/>
        </p:nvSpPr>
        <p:spPr>
          <a:xfrm>
            <a:off x="3263298" y="3848257"/>
            <a:ext cx="1875231" cy="400110"/>
          </a:xfrm>
          <a:prstGeom prst="rect">
            <a:avLst/>
          </a:prstGeom>
          <a:solidFill>
            <a:srgbClr val="29C7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FFFFFF"/>
                </a:solidFill>
              </a:rPr>
              <a:t>2. Produkcja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DD12A661-29C2-B46E-B138-260FD52634AA}"/>
              </a:ext>
            </a:extLst>
          </p:cNvPr>
          <p:cNvSpPr txBox="1"/>
          <p:nvPr/>
        </p:nvSpPr>
        <p:spPr>
          <a:xfrm>
            <a:off x="5322000" y="3842825"/>
            <a:ext cx="1875230" cy="369332"/>
          </a:xfrm>
          <a:prstGeom prst="rect">
            <a:avLst/>
          </a:prstGeom>
          <a:solidFill>
            <a:srgbClr val="3AC69D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800" b="1" dirty="0">
                <a:solidFill>
                  <a:srgbClr val="FFFFFF"/>
                </a:solidFill>
              </a:rPr>
              <a:t>3. Dystrybucja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FA759901-0C7D-61B5-36D8-4F7A742BC36A}"/>
              </a:ext>
            </a:extLst>
          </p:cNvPr>
          <p:cNvSpPr txBox="1"/>
          <p:nvPr/>
        </p:nvSpPr>
        <p:spPr>
          <a:xfrm>
            <a:off x="7393798" y="3905738"/>
            <a:ext cx="1783972" cy="338554"/>
          </a:xfrm>
          <a:prstGeom prst="rect">
            <a:avLst/>
          </a:prstGeom>
          <a:solidFill>
            <a:srgbClr val="008E8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rgbClr val="FFFFFF"/>
                </a:solidFill>
              </a:rPr>
              <a:t>4. Użytkowanie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43E37760-2231-D2BC-F5E6-375A6458A762}"/>
              </a:ext>
            </a:extLst>
          </p:cNvPr>
          <p:cNvSpPr txBox="1"/>
          <p:nvPr/>
        </p:nvSpPr>
        <p:spPr>
          <a:xfrm>
            <a:off x="9527482" y="3857088"/>
            <a:ext cx="1783972" cy="400110"/>
          </a:xfrm>
          <a:prstGeom prst="rect">
            <a:avLst/>
          </a:prstGeom>
          <a:solidFill>
            <a:srgbClr val="43444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FFFFFF"/>
                </a:solidFill>
              </a:rPr>
              <a:t>5. Utylizacja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9B35EA8-AE13-D046-A99C-77261C6851D1}"/>
              </a:ext>
            </a:extLst>
          </p:cNvPr>
          <p:cNvSpPr txBox="1"/>
          <p:nvPr/>
        </p:nvSpPr>
        <p:spPr>
          <a:xfrm>
            <a:off x="-734786" y="15022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91FC036-B9E8-4832-FF1D-165CA9ACB7A3}"/>
              </a:ext>
            </a:extLst>
          </p:cNvPr>
          <p:cNvCxnSpPr/>
          <p:nvPr/>
        </p:nvCxnSpPr>
        <p:spPr>
          <a:xfrm>
            <a:off x="6424246" y="2063262"/>
            <a:ext cx="0" cy="29542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3" descr="A person writing on a piece of paper&#10;&#10;Description automatically generated with medium confidence">
            <a:extLst>
              <a:ext uri="{FF2B5EF4-FFF2-40B4-BE49-F238E27FC236}">
                <a16:creationId xmlns:a16="http://schemas.microsoft.com/office/drawing/2014/main" id="{EE705FB4-A1D8-9B76-3E58-78F6A059C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4610" y="-1055277"/>
            <a:ext cx="12423913" cy="828260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359101-4210-B6F1-4C84-9D8FFD3E6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EDE7-8061-9B4D-88A1-7EA83A94C31B}" type="slidenum">
              <a:rPr lang="x-none" smtClean="0"/>
              <a:t>24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26811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C6657B-1248-6B4D-AE85-8670C18C8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C5FB9B07-2C9C-8A4F-A32C-ED14DE9560C2}"/>
              </a:ext>
            </a:extLst>
          </p:cNvPr>
          <p:cNvSpPr/>
          <p:nvPr/>
        </p:nvSpPr>
        <p:spPr>
          <a:xfrm>
            <a:off x="323617" y="1464528"/>
            <a:ext cx="5410203" cy="417055"/>
          </a:xfrm>
          <a:prstGeom prst="roundRect">
            <a:avLst/>
          </a:prstGeom>
          <a:solidFill>
            <a:srgbClr val="3AC69D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9517891-8C27-C14F-822D-D6BE71B4E90C}"/>
              </a:ext>
            </a:extLst>
          </p:cNvPr>
          <p:cNvSpPr/>
          <p:nvPr/>
        </p:nvSpPr>
        <p:spPr>
          <a:xfrm>
            <a:off x="506503" y="1456997"/>
            <a:ext cx="5410203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20000"/>
              </a:lnSpc>
            </a:pPr>
            <a:r>
              <a:rPr lang="pl-PL" sz="1400" b="1" dirty="0">
                <a:solidFill>
                  <a:schemeClr val="bg1"/>
                </a:solidFill>
              </a:rPr>
              <a:t>Najważniejsze efekty nauczania i powiązanie z programem nauczania</a:t>
            </a:r>
            <a:r>
              <a:rPr lang="en-US" sz="1400" b="1" dirty="0">
                <a:solidFill>
                  <a:schemeClr val="bg1"/>
                </a:solidFill>
              </a:rPr>
              <a:t>:</a:t>
            </a:r>
            <a:endParaRPr lang="x-none" sz="1400" b="1">
              <a:solidFill>
                <a:schemeClr val="bg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83BA1D4-BD4C-B44F-89BF-B15505F3EBB5}"/>
              </a:ext>
            </a:extLst>
          </p:cNvPr>
          <p:cNvSpPr/>
          <p:nvPr/>
        </p:nvSpPr>
        <p:spPr>
          <a:xfrm>
            <a:off x="323617" y="2049634"/>
            <a:ext cx="1136187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thaiDist">
              <a:lnSpc>
                <a:spcPct val="120000"/>
              </a:lnSpc>
              <a:buClr>
                <a:srgbClr val="3AC69D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rgbClr val="262626"/>
                </a:solidFill>
              </a:rPr>
              <a:t>Przyroda – Ziemia i działalność człowieka: </a:t>
            </a:r>
            <a:r>
              <a:rPr lang="pl-PL" sz="1600" dirty="0">
                <a:solidFill>
                  <a:srgbClr val="262626"/>
                </a:solidFill>
              </a:rPr>
              <a:t>Informowanie o rozwiązaniach, które zmniejszają wpływ wywierany przez człowieka na glebę, wodę, powietrze i/lub inne organizmy żywe w środowisku lokalnym. Czynności wykonywane przez ludzi mogą wpływać na otaczający ich świat. Ludzie mogą jednak dokonywać wyborów, które zmniejszają ich wpływ na glebę, wodę, powietrze i inne organizmy żywe.</a:t>
            </a:r>
            <a:endParaRPr lang="en-US" sz="1600" dirty="0">
              <a:solidFill>
                <a:srgbClr val="262626"/>
              </a:solidFill>
            </a:endParaRPr>
          </a:p>
          <a:p>
            <a:pPr marL="171450" indent="-171450" algn="thaiDist">
              <a:lnSpc>
                <a:spcPct val="120000"/>
              </a:lnSpc>
              <a:buClr>
                <a:srgbClr val="3AC69D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rgbClr val="262626"/>
                </a:solidFill>
              </a:rPr>
              <a:t>Umiejętności i biegłość w zakresie języka angielskiego: </a:t>
            </a:r>
            <a:r>
              <a:rPr lang="pl-PL" sz="1600" dirty="0">
                <a:solidFill>
                  <a:srgbClr val="262626"/>
                </a:solidFill>
              </a:rPr>
              <a:t>Udział w rozmowach dotyczących zagadnień i tekstów we współpracy z różnymi partnerami. Przestrzeganie ustalonych reguł w rozmowach. Stosowanie słów i zwrotów poznanych podczas rozmów, czytania, słuchania i reagowania na teksty.</a:t>
            </a:r>
            <a:endParaRPr lang="en-US" sz="1600" dirty="0">
              <a:solidFill>
                <a:srgbClr val="262626"/>
              </a:solidFill>
            </a:endParaRPr>
          </a:p>
          <a:p>
            <a:pPr marL="171450" indent="-171450" algn="thaiDist">
              <a:lnSpc>
                <a:spcPct val="120000"/>
              </a:lnSpc>
              <a:buClr>
                <a:srgbClr val="3AC69D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rgbClr val="262626"/>
                </a:solidFill>
                <a:cs typeface="Calibri"/>
                <a:sym typeface="Calibri"/>
              </a:rPr>
              <a:t>Nauki społeczne – ludzie, miejsca i środowiska: </a:t>
            </a:r>
            <a:r>
              <a:rPr lang="pl-PL" sz="1600" dirty="0">
                <a:solidFill>
                  <a:srgbClr val="262626"/>
                </a:solidFill>
                <a:cs typeface="Calibri"/>
                <a:sym typeface="Calibri"/>
              </a:rPr>
              <a:t>Uczniowie uczą się o ludziach, miejscach i środowiskach, co umożliwia im zrozumienie relacji pomiędzy populacjami ludzkimi a światem fizycznym.</a:t>
            </a:r>
            <a:r>
              <a:rPr lang="en-US" sz="1600" dirty="0">
                <a:solidFill>
                  <a:srgbClr val="262626"/>
                </a:solidFill>
                <a:cs typeface="Calibri"/>
                <a:sym typeface="Calibri"/>
              </a:rPr>
              <a:t> </a:t>
            </a:r>
            <a:endParaRPr lang="en-US" sz="1600" dirty="0"/>
          </a:p>
          <a:p>
            <a:pPr marL="171450" indent="-171450" algn="thaiDist">
              <a:lnSpc>
                <a:spcPct val="120000"/>
              </a:lnSpc>
              <a:buClr>
                <a:srgbClr val="3AC69D"/>
              </a:buClr>
              <a:buSzPct val="150000"/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262626"/>
              </a:solidFill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B3D3BBA8-E2E4-CF45-BF72-B5B052BCB00C}"/>
              </a:ext>
            </a:extLst>
          </p:cNvPr>
          <p:cNvSpPr/>
          <p:nvPr/>
        </p:nvSpPr>
        <p:spPr>
          <a:xfrm>
            <a:off x="371942" y="4888094"/>
            <a:ext cx="3728096" cy="505378"/>
          </a:xfrm>
          <a:prstGeom prst="roundRect">
            <a:avLst/>
          </a:prstGeom>
          <a:solidFill>
            <a:srgbClr val="3AC69D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79E0FEB-CD14-B84F-9CC0-A073E335659C}"/>
              </a:ext>
            </a:extLst>
          </p:cNvPr>
          <p:cNvSpPr/>
          <p:nvPr/>
        </p:nvSpPr>
        <p:spPr>
          <a:xfrm>
            <a:off x="456347" y="4888239"/>
            <a:ext cx="3692015" cy="40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20000"/>
              </a:lnSpc>
            </a:pPr>
            <a:r>
              <a:rPr lang="pl-PL" b="1" dirty="0">
                <a:solidFill>
                  <a:schemeClr val="bg1"/>
                </a:solidFill>
              </a:rPr>
              <a:t>Cele zrównoważonego rozwoju</a:t>
            </a:r>
            <a:endParaRPr lang="x-none" b="1" dirty="0">
              <a:solidFill>
                <a:schemeClr val="bg1"/>
              </a:solidFill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50BA5B6-8EAD-5A45-94A6-2C8EA009B9C0}"/>
              </a:ext>
            </a:extLst>
          </p:cNvPr>
          <p:cNvSpPr/>
          <p:nvPr/>
        </p:nvSpPr>
        <p:spPr>
          <a:xfrm>
            <a:off x="2606040" y="185126"/>
            <a:ext cx="6979920" cy="994130"/>
          </a:xfrm>
          <a:prstGeom prst="roundRect">
            <a:avLst/>
          </a:prstGeom>
          <a:solidFill>
            <a:srgbClr val="3AC69D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39FBF4C-9127-4740-A7DD-AB280895D434}"/>
              </a:ext>
            </a:extLst>
          </p:cNvPr>
          <p:cNvSpPr/>
          <p:nvPr/>
        </p:nvSpPr>
        <p:spPr>
          <a:xfrm>
            <a:off x="2606040" y="185126"/>
            <a:ext cx="6979920" cy="735320"/>
          </a:xfrm>
          <a:prstGeom prst="roundRect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BFCA84-3E35-AA4F-B39D-FB84F113376F}"/>
              </a:ext>
            </a:extLst>
          </p:cNvPr>
          <p:cNvSpPr txBox="1"/>
          <p:nvPr/>
        </p:nvSpPr>
        <p:spPr>
          <a:xfrm>
            <a:off x="2606040" y="294106"/>
            <a:ext cx="6791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2000" b="1" dirty="0">
                <a:solidFill>
                  <a:prstClr val="white"/>
                </a:solidFill>
              </a:rPr>
              <a:t>Przygotowanie do lekcji i powiązanie z programem nauczania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9CD571-A741-D540-AD6D-622A537A4DA6}"/>
              </a:ext>
            </a:extLst>
          </p:cNvPr>
          <p:cNvSpPr txBox="1"/>
          <p:nvPr/>
        </p:nvSpPr>
        <p:spPr>
          <a:xfrm>
            <a:off x="2794681" y="901959"/>
            <a:ext cx="6602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chemeClr val="bg1"/>
                </a:solidFill>
              </a:rPr>
              <a:t>Czas przygotowania: 10 - 15 minut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300990-1EA7-2579-0F24-409146681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EDE7-8061-9B4D-88A1-7EA83A94C31B}" type="slidenum">
              <a:rPr lang="x-none" smtClean="0"/>
              <a:t>3</a:t>
            </a:fld>
            <a:endParaRPr lang="x-none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5D6C96B-0570-5805-75B8-FB74B9A4A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201" y="5414156"/>
            <a:ext cx="1045420" cy="104542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207530E-55DB-98FE-23F1-057E4E5A19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6259" y="5409396"/>
            <a:ext cx="1061333" cy="1054939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B30FC1CC-E044-A477-A113-1CDD44E384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9566" y="5409396"/>
            <a:ext cx="1054939" cy="1054939"/>
          </a:xfrm>
          <a:prstGeom prst="rect">
            <a:avLst/>
          </a:prstGeom>
        </p:spPr>
      </p:pic>
      <p:grpSp>
        <p:nvGrpSpPr>
          <p:cNvPr id="4" name="Group 23">
            <a:extLst>
              <a:ext uri="{FF2B5EF4-FFF2-40B4-BE49-F238E27FC236}">
                <a16:creationId xmlns:a16="http://schemas.microsoft.com/office/drawing/2014/main" id="{1C95BB45-34FC-C42C-2472-A43E0B59A2D4}"/>
              </a:ext>
            </a:extLst>
          </p:cNvPr>
          <p:cNvGrpSpPr/>
          <p:nvPr/>
        </p:nvGrpSpPr>
        <p:grpSpPr>
          <a:xfrm>
            <a:off x="5430988" y="4989132"/>
            <a:ext cx="5346212" cy="1467026"/>
            <a:chOff x="4790164" y="5144469"/>
            <a:chExt cx="6979920" cy="1487643"/>
          </a:xfrm>
        </p:grpSpPr>
        <p:sp>
          <p:nvSpPr>
            <p:cNvPr id="8" name="Rounded Rectangle 24">
              <a:extLst>
                <a:ext uri="{FF2B5EF4-FFF2-40B4-BE49-F238E27FC236}">
                  <a16:creationId xmlns:a16="http://schemas.microsoft.com/office/drawing/2014/main" id="{FB801DA1-456B-15E4-AF65-58C01CE4D0D6}"/>
                </a:ext>
              </a:extLst>
            </p:cNvPr>
            <p:cNvSpPr/>
            <p:nvPr/>
          </p:nvSpPr>
          <p:spPr>
            <a:xfrm>
              <a:off x="4790164" y="5162929"/>
              <a:ext cx="6979920" cy="1069167"/>
            </a:xfrm>
            <a:prstGeom prst="roundRect">
              <a:avLst/>
            </a:prstGeom>
            <a:solidFill>
              <a:srgbClr val="29C7F7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29C7F7"/>
                </a:solidFill>
                <a:highlight>
                  <a:srgbClr val="29C7F7"/>
                </a:highlight>
              </a:endParaRPr>
            </a:p>
            <a:p>
              <a:pPr algn="ctr"/>
              <a:endParaRPr lang="x-none">
                <a:solidFill>
                  <a:srgbClr val="29C7F7"/>
                </a:solidFill>
                <a:highlight>
                  <a:srgbClr val="29C7F7"/>
                </a:highlight>
              </a:endParaRPr>
            </a:p>
          </p:txBody>
        </p:sp>
        <p:sp>
          <p:nvSpPr>
            <p:cNvPr id="9" name="Rounded Rectangle 25">
              <a:extLst>
                <a:ext uri="{FF2B5EF4-FFF2-40B4-BE49-F238E27FC236}">
                  <a16:creationId xmlns:a16="http://schemas.microsoft.com/office/drawing/2014/main" id="{4EC05DF4-5115-CC69-6A1D-CB319A62DB99}"/>
                </a:ext>
              </a:extLst>
            </p:cNvPr>
            <p:cNvSpPr/>
            <p:nvPr/>
          </p:nvSpPr>
          <p:spPr>
            <a:xfrm>
              <a:off x="4790164" y="5443839"/>
              <a:ext cx="6979920" cy="1188273"/>
            </a:xfrm>
            <a:prstGeom prst="roundRect">
              <a:avLst/>
            </a:prstGeom>
            <a:solidFill>
              <a:srgbClr val="3AC69D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/>
            </a:p>
            <a:p>
              <a:r>
                <a:rPr lang="pl-PL" sz="1200" b="1" dirty="0"/>
                <a:t>Konspekty są tak pomyślane, aby były elastyczne i pozwalały reagować na potrzeby, ewoluując podczas lekcji</a:t>
              </a:r>
              <a:r>
                <a:rPr lang="en-US" sz="1200" b="1" dirty="0"/>
                <a:t>. </a:t>
              </a:r>
              <a:r>
                <a:rPr lang="pl-PL" sz="1200" b="1" dirty="0"/>
                <a:t>Lekcje można edytować i dostosowywać do różnych indywidualnych kontekstów związanych z uczniami i środowiskiem lekcyjnym</a:t>
              </a:r>
              <a:r>
                <a:rPr lang="en-US" sz="1200" b="1" dirty="0"/>
                <a:t>. </a:t>
              </a:r>
              <a:r>
                <a:rPr lang="pl-PL" sz="1200" b="1" dirty="0"/>
                <a:t>Dostępna do pobrania jest wersja </a:t>
              </a:r>
              <a:r>
                <a:rPr lang="en-US" sz="1200" b="1" dirty="0"/>
                <a:t>PowerPoint </a:t>
              </a:r>
              <a:r>
                <a:rPr lang="pl-PL" sz="1200" b="1" dirty="0"/>
                <a:t>z instrukcjami dla nauczyciela oraz lekcja w formacie </a:t>
              </a:r>
              <a:r>
                <a:rPr lang="en-US" sz="1200" b="1" dirty="0"/>
                <a:t>PDF </a:t>
              </a:r>
              <a:r>
                <a:rPr lang="pl-PL" sz="1200" b="1" dirty="0"/>
                <a:t>do wydruku</a:t>
              </a:r>
              <a:r>
                <a:rPr lang="en-US" sz="1200" b="1" dirty="0"/>
                <a:t>. </a:t>
              </a:r>
            </a:p>
            <a:p>
              <a:pPr algn="ctr"/>
              <a:endParaRPr lang="x-none" dirty="0"/>
            </a:p>
          </p:txBody>
        </p:sp>
        <p:sp>
          <p:nvSpPr>
            <p:cNvPr id="10" name="TextBox 26">
              <a:extLst>
                <a:ext uri="{FF2B5EF4-FFF2-40B4-BE49-F238E27FC236}">
                  <a16:creationId xmlns:a16="http://schemas.microsoft.com/office/drawing/2014/main" id="{E3D4D79E-D784-23F7-9576-7F0137AE4E20}"/>
                </a:ext>
              </a:extLst>
            </p:cNvPr>
            <p:cNvSpPr txBox="1"/>
            <p:nvPr/>
          </p:nvSpPr>
          <p:spPr>
            <a:xfrm>
              <a:off x="6200878" y="5144469"/>
              <a:ext cx="5017393" cy="2993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b="1" dirty="0">
                  <a:solidFill>
                    <a:schemeClr val="bg1"/>
                  </a:solidFill>
                </a:rPr>
                <a:t>Lekcja elastyczna, z możliwością dostosowania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8116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C6657B-1248-6B4D-AE85-8670C18C8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24657" cy="6858000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8A53F07-8687-3F40-9382-41085D07CD38}"/>
              </a:ext>
            </a:extLst>
          </p:cNvPr>
          <p:cNvSpPr/>
          <p:nvPr/>
        </p:nvSpPr>
        <p:spPr>
          <a:xfrm>
            <a:off x="2606040" y="185126"/>
            <a:ext cx="6979920" cy="991698"/>
          </a:xfrm>
          <a:prstGeom prst="roundRect">
            <a:avLst/>
          </a:prstGeom>
          <a:solidFill>
            <a:srgbClr val="3AC69D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DE8D3A3-57EC-FF49-A6E8-ADD4234945CA}"/>
              </a:ext>
            </a:extLst>
          </p:cNvPr>
          <p:cNvSpPr/>
          <p:nvPr/>
        </p:nvSpPr>
        <p:spPr>
          <a:xfrm>
            <a:off x="2606040" y="185126"/>
            <a:ext cx="6979920" cy="735320"/>
          </a:xfrm>
          <a:prstGeom prst="roundRect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3938BB-E533-A545-8C65-E6C820BBFD6B}"/>
              </a:ext>
            </a:extLst>
          </p:cNvPr>
          <p:cNvSpPr txBox="1"/>
          <p:nvPr/>
        </p:nvSpPr>
        <p:spPr>
          <a:xfrm>
            <a:off x="2983322" y="294106"/>
            <a:ext cx="6225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chemeClr val="bg1"/>
                </a:solidFill>
              </a:rPr>
              <a:t>Lekcja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E38A4A-937F-F74F-A584-D7EB77830D3F}"/>
              </a:ext>
            </a:extLst>
          </p:cNvPr>
          <p:cNvSpPr txBox="1"/>
          <p:nvPr/>
        </p:nvSpPr>
        <p:spPr>
          <a:xfrm>
            <a:off x="2794681" y="901959"/>
            <a:ext cx="6602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chemeClr val="bg1"/>
                </a:solidFill>
              </a:rPr>
              <a:t>Czas trwania lekcji</a:t>
            </a:r>
            <a:r>
              <a:rPr lang="en-US" sz="1400" b="1" dirty="0">
                <a:solidFill>
                  <a:schemeClr val="bg1"/>
                </a:solidFill>
              </a:rPr>
              <a:t>: 25 - 30 </a:t>
            </a:r>
            <a:r>
              <a:rPr lang="en-US" sz="1400" b="1" dirty="0" err="1">
                <a:solidFill>
                  <a:schemeClr val="bg1"/>
                </a:solidFill>
              </a:rPr>
              <a:t>minut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99A8FAD-CBCC-8947-88ED-286647F3314A}"/>
              </a:ext>
            </a:extLst>
          </p:cNvPr>
          <p:cNvSpPr txBox="1"/>
          <p:nvPr/>
        </p:nvSpPr>
        <p:spPr>
          <a:xfrm>
            <a:off x="1282300" y="1434461"/>
            <a:ext cx="962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262626"/>
                </a:solidFill>
              </a:rPr>
              <a:t>Podziel uczniów na grupy po </a:t>
            </a:r>
            <a:r>
              <a:rPr lang="en-US" b="1" dirty="0">
                <a:solidFill>
                  <a:srgbClr val="262626"/>
                </a:solidFill>
              </a:rPr>
              <a:t>3-5 </a:t>
            </a:r>
            <a:r>
              <a:rPr lang="pl-PL" b="1" dirty="0">
                <a:solidFill>
                  <a:srgbClr val="262626"/>
                </a:solidFill>
              </a:rPr>
              <a:t>osób </a:t>
            </a:r>
            <a:r>
              <a:rPr lang="pl-PL" dirty="0">
                <a:solidFill>
                  <a:srgbClr val="262626"/>
                </a:solidFill>
              </a:rPr>
              <a:t>i przygotuj tablicę do rysowania albo skorzystaj z materiałów „myślenie projektowe”</a:t>
            </a:r>
            <a:r>
              <a:rPr lang="en-US" dirty="0">
                <a:solidFill>
                  <a:srgbClr val="262626"/>
                </a:solidFill>
              </a:rPr>
              <a:t>. </a:t>
            </a:r>
            <a:r>
              <a:rPr lang="pl-PL" dirty="0">
                <a:solidFill>
                  <a:srgbClr val="262626"/>
                </a:solidFill>
              </a:rPr>
              <a:t>Zalecane jest przeprowadzenie ćwiczenia z myślenia projektowego z użyciem dużej tablicy i naklejanych karteczek</a:t>
            </a:r>
            <a:r>
              <a:rPr lang="en-US" dirty="0">
                <a:solidFill>
                  <a:srgbClr val="262626"/>
                </a:solidFill>
              </a:rPr>
              <a:t>.</a:t>
            </a:r>
          </a:p>
          <a:p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F85B226-A8E0-D640-A16A-AE4D21CD29F9}"/>
              </a:ext>
            </a:extLst>
          </p:cNvPr>
          <p:cNvSpPr txBox="1"/>
          <p:nvPr/>
        </p:nvSpPr>
        <p:spPr>
          <a:xfrm>
            <a:off x="1282300" y="2214569"/>
            <a:ext cx="8870646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29C7F7"/>
              </a:buClr>
              <a:buSzPct val="200000"/>
              <a:tabLst>
                <a:tab pos="531813" algn="l"/>
              </a:tabLst>
            </a:pPr>
            <a:r>
              <a:rPr lang="pl-PL" b="1" dirty="0">
                <a:solidFill>
                  <a:srgbClr val="262626"/>
                </a:solidFill>
              </a:rPr>
              <a:t>Wybierz jeden z następujących produktów</a:t>
            </a:r>
            <a:endParaRPr lang="en-US" b="1" dirty="0">
              <a:solidFill>
                <a:srgbClr val="262626"/>
              </a:solidFill>
            </a:endParaRPr>
          </a:p>
          <a:p>
            <a:pPr marL="285750" indent="-285750">
              <a:buClr>
                <a:srgbClr val="29C7F7"/>
              </a:buClr>
              <a:buSzPct val="200000"/>
              <a:buFont typeface="Arial" panose="020B0604020202020204" pitchFamily="34" charset="0"/>
              <a:buChar char="•"/>
              <a:tabLst>
                <a:tab pos="531813" algn="l"/>
              </a:tabLst>
            </a:pPr>
            <a:r>
              <a:rPr lang="pl-PL" dirty="0">
                <a:solidFill>
                  <a:srgbClr val="262626"/>
                </a:solidFill>
              </a:rPr>
              <a:t>Jednorazowe saszetki z keczupem</a:t>
            </a:r>
            <a:endParaRPr lang="en-US" dirty="0">
              <a:solidFill>
                <a:srgbClr val="262626"/>
              </a:solidFill>
            </a:endParaRPr>
          </a:p>
          <a:p>
            <a:pPr marL="285750" indent="-285750">
              <a:buClr>
                <a:srgbClr val="29C7F7"/>
              </a:buClr>
              <a:buSzPct val="200000"/>
              <a:buFont typeface="Arial" panose="020B0604020202020204" pitchFamily="34" charset="0"/>
              <a:buChar char="•"/>
              <a:tabLst>
                <a:tab pos="531813" algn="l"/>
              </a:tabLst>
            </a:pPr>
            <a:r>
              <a:rPr lang="pl-PL" dirty="0">
                <a:solidFill>
                  <a:srgbClr val="262626"/>
                </a:solidFill>
              </a:rPr>
              <a:t>Drogi </a:t>
            </a:r>
            <a:r>
              <a:rPr lang="en-US" dirty="0">
                <a:solidFill>
                  <a:srgbClr val="262626"/>
                </a:solidFill>
              </a:rPr>
              <a:t>laptop </a:t>
            </a:r>
            <a:r>
              <a:rPr lang="pl-PL" dirty="0">
                <a:solidFill>
                  <a:srgbClr val="262626"/>
                </a:solidFill>
              </a:rPr>
              <a:t>lub telefon komórkowy</a:t>
            </a:r>
            <a:endParaRPr lang="en-US" dirty="0">
              <a:solidFill>
                <a:srgbClr val="262626"/>
              </a:solidFill>
            </a:endParaRPr>
          </a:p>
          <a:p>
            <a:pPr marL="285750" indent="-285750">
              <a:buClr>
                <a:srgbClr val="29C7F7"/>
              </a:buClr>
              <a:buSzPct val="200000"/>
              <a:buFont typeface="Arial" panose="020B0604020202020204" pitchFamily="34" charset="0"/>
              <a:buChar char="•"/>
              <a:tabLst>
                <a:tab pos="531813" algn="l"/>
              </a:tabLst>
            </a:pPr>
            <a:r>
              <a:rPr lang="pl-PL" dirty="0">
                <a:solidFill>
                  <a:srgbClr val="262626"/>
                </a:solidFill>
              </a:rPr>
              <a:t>Ubranka dla niemowląt</a:t>
            </a:r>
            <a:endParaRPr lang="en-US" dirty="0">
              <a:solidFill>
                <a:srgbClr val="262626"/>
              </a:solidFill>
            </a:endParaRPr>
          </a:p>
          <a:p>
            <a:pPr marL="285750" indent="-285750">
              <a:buClr>
                <a:srgbClr val="29C7F7"/>
              </a:buClr>
              <a:buSzPct val="200000"/>
              <a:buFont typeface="Arial" panose="020B0604020202020204" pitchFamily="34" charset="0"/>
              <a:buChar char="•"/>
              <a:tabLst>
                <a:tab pos="531813" algn="l"/>
              </a:tabLst>
            </a:pPr>
            <a:r>
              <a:rPr lang="pl-PL" dirty="0">
                <a:solidFill>
                  <a:srgbClr val="262626"/>
                </a:solidFill>
              </a:rPr>
              <a:t>Folia do żywności</a:t>
            </a:r>
            <a:endParaRPr lang="en-US" dirty="0">
              <a:solidFill>
                <a:srgbClr val="262626"/>
              </a:solidFill>
            </a:endParaRPr>
          </a:p>
          <a:p>
            <a:pPr marL="285750" indent="-285750">
              <a:buClr>
                <a:srgbClr val="29C7F7"/>
              </a:buClr>
              <a:buSzPct val="200000"/>
              <a:buFont typeface="Arial" panose="020B0604020202020204" pitchFamily="34" charset="0"/>
              <a:buChar char="•"/>
              <a:tabLst>
                <a:tab pos="531813" algn="l"/>
              </a:tabLst>
            </a:pPr>
            <a:r>
              <a:rPr lang="pl-PL" dirty="0">
                <a:solidFill>
                  <a:srgbClr val="262626"/>
                </a:solidFill>
              </a:rPr>
              <a:t>Małe jednorazowe opakowania do orzechów czy warzyw</a:t>
            </a:r>
            <a:endParaRPr lang="en-US" dirty="0">
              <a:solidFill>
                <a:srgbClr val="262626"/>
              </a:solidFill>
            </a:endParaRPr>
          </a:p>
          <a:p>
            <a:pPr marL="285750" indent="-285750">
              <a:buClr>
                <a:srgbClr val="29C7F7"/>
              </a:buClr>
              <a:buSzPct val="200000"/>
              <a:buFont typeface="Arial" panose="020B0604020202020204" pitchFamily="34" charset="0"/>
              <a:buChar char="•"/>
              <a:tabLst>
                <a:tab pos="531813" algn="l"/>
              </a:tabLst>
            </a:pPr>
            <a:r>
              <a:rPr lang="pl-PL" dirty="0">
                <a:solidFill>
                  <a:srgbClr val="262626"/>
                </a:solidFill>
              </a:rPr>
              <a:t>Japonki</a:t>
            </a:r>
            <a:endParaRPr lang="en-US" dirty="0">
              <a:solidFill>
                <a:srgbClr val="262626"/>
              </a:solidFill>
            </a:endParaRPr>
          </a:p>
          <a:p>
            <a:endParaRPr lang="en-US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0D0CADA-993B-824F-BF1E-BF91B2EDB3BF}"/>
              </a:ext>
            </a:extLst>
          </p:cNvPr>
          <p:cNvSpPr/>
          <p:nvPr/>
        </p:nvSpPr>
        <p:spPr>
          <a:xfrm>
            <a:off x="716859" y="1658982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EBBCBC1-C8AC-124D-9E85-925ED5FF4E05}"/>
              </a:ext>
            </a:extLst>
          </p:cNvPr>
          <p:cNvSpPr/>
          <p:nvPr/>
        </p:nvSpPr>
        <p:spPr>
          <a:xfrm>
            <a:off x="663222" y="1658982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E7A05C9-9A72-B146-85C5-EF61D44CC809}"/>
              </a:ext>
            </a:extLst>
          </p:cNvPr>
          <p:cNvSpPr/>
          <p:nvPr/>
        </p:nvSpPr>
        <p:spPr>
          <a:xfrm>
            <a:off x="707806" y="1638930"/>
            <a:ext cx="301686" cy="4025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2C0A7DC-442F-B249-92C1-742F65FB273D}"/>
              </a:ext>
            </a:extLst>
          </p:cNvPr>
          <p:cNvSpPr/>
          <p:nvPr/>
        </p:nvSpPr>
        <p:spPr>
          <a:xfrm>
            <a:off x="716859" y="2310768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F64759B-CE29-104E-AA59-5405D1B5B774}"/>
              </a:ext>
            </a:extLst>
          </p:cNvPr>
          <p:cNvSpPr/>
          <p:nvPr/>
        </p:nvSpPr>
        <p:spPr>
          <a:xfrm>
            <a:off x="663222" y="2310768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682A563-3FEE-2144-96BD-DD2DA9B27BE5}"/>
              </a:ext>
            </a:extLst>
          </p:cNvPr>
          <p:cNvSpPr/>
          <p:nvPr/>
        </p:nvSpPr>
        <p:spPr>
          <a:xfrm>
            <a:off x="707806" y="2290716"/>
            <a:ext cx="301686" cy="4025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4955088-A423-E349-B980-A25E78831568}"/>
              </a:ext>
            </a:extLst>
          </p:cNvPr>
          <p:cNvSpPr txBox="1"/>
          <p:nvPr/>
        </p:nvSpPr>
        <p:spPr>
          <a:xfrm>
            <a:off x="1282300" y="4554274"/>
            <a:ext cx="1007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262626"/>
                </a:solidFill>
              </a:rPr>
              <a:t>Przy pomocy materiałów „myślenie projektowe” i „mapa cyklu życia” </a:t>
            </a:r>
            <a:r>
              <a:rPr lang="pl-PL" dirty="0">
                <a:solidFill>
                  <a:srgbClr val="262626"/>
                </a:solidFill>
              </a:rPr>
              <a:t>opracujcie rozwiązanie okrężne dla danego produktu</a:t>
            </a:r>
            <a:r>
              <a:rPr lang="en-US" dirty="0">
                <a:solidFill>
                  <a:srgbClr val="262626"/>
                </a:solidFill>
              </a:rPr>
              <a:t>. 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2D999FF-62A8-4D4C-B9F4-FAB8457B67B4}"/>
              </a:ext>
            </a:extLst>
          </p:cNvPr>
          <p:cNvSpPr/>
          <p:nvPr/>
        </p:nvSpPr>
        <p:spPr>
          <a:xfrm>
            <a:off x="716859" y="4523901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C4E612F-3F76-0A4B-834A-1B231AE35B30}"/>
              </a:ext>
            </a:extLst>
          </p:cNvPr>
          <p:cNvSpPr/>
          <p:nvPr/>
        </p:nvSpPr>
        <p:spPr>
          <a:xfrm>
            <a:off x="663222" y="4523901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F4562AF-FBD4-574B-9D90-D01C35E2DE21}"/>
              </a:ext>
            </a:extLst>
          </p:cNvPr>
          <p:cNvSpPr/>
          <p:nvPr/>
        </p:nvSpPr>
        <p:spPr>
          <a:xfrm>
            <a:off x="707806" y="4503849"/>
            <a:ext cx="301686" cy="4025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64E5E03-422A-0F4B-AAE4-04BFCBF5E471}"/>
              </a:ext>
            </a:extLst>
          </p:cNvPr>
          <p:cNvSpPr txBox="1"/>
          <p:nvPr/>
        </p:nvSpPr>
        <p:spPr>
          <a:xfrm>
            <a:off x="1282299" y="5219070"/>
            <a:ext cx="9627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262626"/>
                </a:solidFill>
              </a:rPr>
              <a:t>Zastosujcie dla danego produktu jeden lub więcej modeli o charakterze okrężnym</a:t>
            </a:r>
            <a:r>
              <a:rPr lang="en-US" b="1" dirty="0">
                <a:solidFill>
                  <a:srgbClr val="262626"/>
                </a:solidFill>
              </a:rPr>
              <a:t>. </a:t>
            </a:r>
            <a:r>
              <a:rPr lang="pl-PL" b="1" dirty="0">
                <a:solidFill>
                  <a:srgbClr val="262626"/>
                </a:solidFill>
              </a:rPr>
              <a:t>Po skończeniu ćwiczenia zachęć uczniów do podzielenia się swoimi innowacjami okrężnymi z resztą klasy</a:t>
            </a:r>
            <a:r>
              <a:rPr lang="en-US" b="1" dirty="0">
                <a:solidFill>
                  <a:srgbClr val="262626"/>
                </a:solidFill>
              </a:rPr>
              <a:t>. 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62F56BF-B131-CC4B-BA13-8188CAA74AC3}"/>
              </a:ext>
            </a:extLst>
          </p:cNvPr>
          <p:cNvSpPr/>
          <p:nvPr/>
        </p:nvSpPr>
        <p:spPr>
          <a:xfrm>
            <a:off x="716859" y="5188697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C895B5BF-BA8C-2A4B-BEEF-D7F2A0679929}"/>
              </a:ext>
            </a:extLst>
          </p:cNvPr>
          <p:cNvSpPr/>
          <p:nvPr/>
        </p:nvSpPr>
        <p:spPr>
          <a:xfrm>
            <a:off x="663222" y="5188697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F17830E-E5A8-BC44-A4BA-A6EA5805F8B2}"/>
              </a:ext>
            </a:extLst>
          </p:cNvPr>
          <p:cNvSpPr/>
          <p:nvPr/>
        </p:nvSpPr>
        <p:spPr>
          <a:xfrm>
            <a:off x="707806" y="5168645"/>
            <a:ext cx="301686" cy="4025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C639B9-1825-7E45-8701-F0C96B577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EDE7-8061-9B4D-88A1-7EA83A94C31B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37195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2835E1B-68F1-2B46-95E2-12FDF3CFA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78" y="-41497"/>
            <a:ext cx="12192000" cy="6858000"/>
          </a:xfrm>
          <a:prstGeom prst="rect">
            <a:avLst/>
          </a:prstGeom>
        </p:spPr>
      </p:pic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203DDFB3-6D59-A14A-BE61-EA5F497B703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1C58300-AB33-2949-B2B1-1F1E1662997D}"/>
              </a:ext>
            </a:extLst>
          </p:cNvPr>
          <p:cNvSpPr/>
          <p:nvPr/>
        </p:nvSpPr>
        <p:spPr>
          <a:xfrm>
            <a:off x="2606040" y="185126"/>
            <a:ext cx="6979920" cy="874017"/>
          </a:xfrm>
          <a:prstGeom prst="roundRect">
            <a:avLst/>
          </a:prstGeom>
          <a:solidFill>
            <a:srgbClr val="3AC69D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23EAF2D-430A-3647-BA71-366646E5D4E6}"/>
              </a:ext>
            </a:extLst>
          </p:cNvPr>
          <p:cNvSpPr/>
          <p:nvPr/>
        </p:nvSpPr>
        <p:spPr>
          <a:xfrm>
            <a:off x="2606040" y="185126"/>
            <a:ext cx="6979920" cy="735320"/>
          </a:xfrm>
          <a:prstGeom prst="roundRect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0BB800-226F-CD4A-815D-DCCCEFEF61E4}"/>
              </a:ext>
            </a:extLst>
          </p:cNvPr>
          <p:cNvSpPr txBox="1"/>
          <p:nvPr/>
        </p:nvSpPr>
        <p:spPr>
          <a:xfrm>
            <a:off x="2357461" y="294106"/>
            <a:ext cx="7477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Przygotuj prezentację 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PowerPoint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1DD8050-3094-B04D-A576-35FDCA5DC53A}"/>
              </a:ext>
            </a:extLst>
          </p:cNvPr>
          <p:cNvSpPr/>
          <p:nvPr/>
        </p:nvSpPr>
        <p:spPr>
          <a:xfrm>
            <a:off x="323616" y="1157454"/>
            <a:ext cx="11361877" cy="2396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20000"/>
              </a:lnSpc>
              <a:buClr>
                <a:srgbClr val="3AC69D"/>
              </a:buClr>
              <a:buSzPct val="150000"/>
            </a:pPr>
            <a:r>
              <a:rPr lang="pl-PL" sz="1800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Gdy jesteś gotowy(a), aby zaprezentować lekcje uczniom, kliknij </a:t>
            </a:r>
            <a:r>
              <a:rPr lang="pl-PL" sz="18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pokaz slajdów </a:t>
            </a:r>
            <a:r>
              <a:rPr lang="pl-PL" sz="1800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 góry paska menu, a następnie wybierz </a:t>
            </a:r>
            <a:r>
              <a:rPr lang="pl-PL" sz="18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„Od początku”. </a:t>
            </a:r>
          </a:p>
          <a:p>
            <a:pPr algn="thaiDist">
              <a:lnSpc>
                <a:spcPct val="120000"/>
              </a:lnSpc>
              <a:buClr>
                <a:srgbClr val="3AC69D"/>
              </a:buClr>
              <a:buSzPct val="150000"/>
            </a:pPr>
            <a:endParaRPr lang="pl-PL" sz="1800" b="1" dirty="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thaiDist">
              <a:lnSpc>
                <a:spcPct val="120000"/>
              </a:lnSpc>
              <a:buClr>
                <a:srgbClr val="3AC69D"/>
              </a:buClr>
              <a:buSzPct val="150000"/>
            </a:pPr>
            <a:endParaRPr lang="pl-PL" sz="1800" b="1" dirty="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thaiDist">
              <a:lnSpc>
                <a:spcPct val="120000"/>
              </a:lnSpc>
              <a:buClr>
                <a:srgbClr val="3AC69D"/>
              </a:buClr>
              <a:buSzPct val="150000"/>
            </a:pPr>
            <a:r>
              <a:rPr lang="pl-PL" sz="1800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Następnie naprowadź kursor „myszy” na lewy, dolny róg prezentacji. </a:t>
            </a:r>
          </a:p>
          <a:p>
            <a:pPr algn="thaiDist">
              <a:lnSpc>
                <a:spcPct val="120000"/>
              </a:lnSpc>
              <a:buClr>
                <a:srgbClr val="3AC69D"/>
              </a:buClr>
              <a:buSzPct val="150000"/>
            </a:pPr>
            <a:r>
              <a:rPr lang="pl-PL" sz="1800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 rozwinięciu opcji zaznaczonej w zielonym kółku wybierz „Pokaż widok prezentera”. W widoku prezentera podczas prezentacji widzisz swoje notatki, a odbiorcy widzą tylko prezentację</a:t>
            </a:r>
            <a:r>
              <a:rPr lang="en-US" sz="1800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b="1" dirty="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AE55B15-8C0F-384C-8C19-E0135F5D0E05}"/>
              </a:ext>
            </a:extLst>
          </p:cNvPr>
          <p:cNvSpPr/>
          <p:nvPr/>
        </p:nvSpPr>
        <p:spPr>
          <a:xfrm>
            <a:off x="228366" y="3551539"/>
            <a:ext cx="60926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20000"/>
              </a:lnSpc>
              <a:buClr>
                <a:srgbClr val="3AC69D"/>
              </a:buClr>
              <a:buSzPct val="150000"/>
            </a:pPr>
            <a:r>
              <a:rPr lang="pl-PL" sz="1800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Notatki wyświetlają się w okienku po prawej stronie</a:t>
            </a:r>
            <a:r>
              <a:rPr lang="en-US" sz="1800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l-PL" sz="1800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Tekst powinien się zawijać automatycznie, a w razie potrzeby wyświetla się pionowy pasek przewijania. Możesz też zmienić rozmiar tekstu w okienku notatek, używając dwóch przycisków w lewym dolnym rogu tego okienka</a:t>
            </a:r>
            <a:r>
              <a:rPr lang="en-US" sz="1800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1800" b="1" dirty="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F82AD04-3FBD-C4CC-07E3-8DA745D79C82}"/>
              </a:ext>
            </a:extLst>
          </p:cNvPr>
          <p:cNvGrpSpPr/>
          <p:nvPr/>
        </p:nvGrpSpPr>
        <p:grpSpPr>
          <a:xfrm>
            <a:off x="838200" y="5248204"/>
            <a:ext cx="5346212" cy="1467026"/>
            <a:chOff x="4790164" y="5144469"/>
            <a:chExt cx="6979920" cy="1487643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847C55BC-B4BB-49DA-C4B7-A5AD5ACA7B93}"/>
                </a:ext>
              </a:extLst>
            </p:cNvPr>
            <p:cNvSpPr/>
            <p:nvPr/>
          </p:nvSpPr>
          <p:spPr>
            <a:xfrm>
              <a:off x="4790164" y="5162929"/>
              <a:ext cx="6979920" cy="1069167"/>
            </a:xfrm>
            <a:prstGeom prst="roundRect">
              <a:avLst/>
            </a:prstGeom>
            <a:solidFill>
              <a:srgbClr val="29C7F7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29C7F7"/>
                </a:solidFill>
                <a:highlight>
                  <a:srgbClr val="29C7F7"/>
                </a:highlight>
              </a:endParaRPr>
            </a:p>
            <a:p>
              <a:pPr algn="ctr"/>
              <a:endParaRPr lang="x-none">
                <a:solidFill>
                  <a:srgbClr val="29C7F7"/>
                </a:solidFill>
                <a:highlight>
                  <a:srgbClr val="29C7F7"/>
                </a:highlight>
              </a:endParaRP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3B869F95-CB7F-A28E-A53A-8FCA98029232}"/>
                </a:ext>
              </a:extLst>
            </p:cNvPr>
            <p:cNvSpPr/>
            <p:nvPr/>
          </p:nvSpPr>
          <p:spPr>
            <a:xfrm>
              <a:off x="4790164" y="5443839"/>
              <a:ext cx="6979920" cy="1188273"/>
            </a:xfrm>
            <a:prstGeom prst="roundRect">
              <a:avLst/>
            </a:prstGeom>
            <a:solidFill>
              <a:srgbClr val="3AC69D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/>
            </a:p>
            <a:p>
              <a:r>
                <a:rPr lang="pl-PL" sz="1200" b="1" dirty="0"/>
                <a:t>Konspekty są tak pomyślane, aby były elastyczne i pozwalały reagować na potrzeby, ewoluując podczas lekcji</a:t>
              </a:r>
              <a:r>
                <a:rPr lang="en-US" sz="1200" b="1" dirty="0"/>
                <a:t>. </a:t>
              </a:r>
              <a:r>
                <a:rPr lang="pl-PL" sz="1200" b="1" dirty="0"/>
                <a:t>Lekcje można edytować i dostosowywać do różnych indywidualnych kontekstów związanych z uczniami i środowiskiem lekcyjnym</a:t>
              </a:r>
              <a:r>
                <a:rPr lang="en-US" sz="1200" b="1" dirty="0"/>
                <a:t>. </a:t>
              </a:r>
              <a:r>
                <a:rPr lang="pl-PL" sz="1200" b="1" dirty="0"/>
                <a:t>Dostępna do pobrania jest wersja </a:t>
              </a:r>
              <a:r>
                <a:rPr lang="en-US" sz="1200" b="1" dirty="0"/>
                <a:t>PowerPoint </a:t>
              </a:r>
              <a:r>
                <a:rPr lang="pl-PL" sz="1200" b="1" dirty="0"/>
                <a:t>z instrukcjami dla nauczyciela oraz lekcja w formacie </a:t>
              </a:r>
              <a:r>
                <a:rPr lang="en-US" sz="1200" b="1" dirty="0"/>
                <a:t>PDF </a:t>
              </a:r>
              <a:r>
                <a:rPr lang="pl-PL" sz="1200" b="1" dirty="0"/>
                <a:t>do wydruku</a:t>
              </a:r>
              <a:r>
                <a:rPr lang="en-US" sz="1200" b="1" dirty="0"/>
                <a:t>. </a:t>
              </a:r>
            </a:p>
            <a:p>
              <a:pPr algn="ctr"/>
              <a:endParaRPr lang="x-none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1C31B22-B6D1-9508-6720-85A50E1CEDF8}"/>
                </a:ext>
              </a:extLst>
            </p:cNvPr>
            <p:cNvSpPr txBox="1"/>
            <p:nvPr/>
          </p:nvSpPr>
          <p:spPr>
            <a:xfrm>
              <a:off x="6200878" y="5144469"/>
              <a:ext cx="5017393" cy="2993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b="1" dirty="0">
                  <a:solidFill>
                    <a:schemeClr val="bg1"/>
                  </a:solidFill>
                </a:rPr>
                <a:t>Lekcja elastyczna, z możliwością dostosowania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7" name="Obraz 6">
            <a:extLst>
              <a:ext uri="{FF2B5EF4-FFF2-40B4-BE49-F238E27FC236}">
                <a16:creationId xmlns:a16="http://schemas.microsoft.com/office/drawing/2014/main" id="{7B2CCEDC-823D-46D5-9DAE-A33BC2183A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714" y="1857727"/>
            <a:ext cx="6223183" cy="607262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D6A55A91-37B5-4991-B27D-B497D638E6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750" y="1775798"/>
            <a:ext cx="2838450" cy="6096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F8879D7-84F0-46C0-A943-38A9CCA48D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1796" y="3565629"/>
            <a:ext cx="5408132" cy="295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622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6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6"/>
          <p:cNvSpPr/>
          <p:nvPr/>
        </p:nvSpPr>
        <p:spPr>
          <a:xfrm>
            <a:off x="491319" y="313974"/>
            <a:ext cx="4926842" cy="73532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6"/>
          <p:cNvSpPr/>
          <p:nvPr/>
        </p:nvSpPr>
        <p:spPr>
          <a:xfrm>
            <a:off x="6773841" y="313974"/>
            <a:ext cx="4926839" cy="73532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6"/>
          <p:cNvSpPr txBox="1"/>
          <p:nvPr/>
        </p:nvSpPr>
        <p:spPr>
          <a:xfrm>
            <a:off x="491318" y="327691"/>
            <a:ext cx="4833555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Gospodarka liniowa</a:t>
            </a:r>
            <a:endParaRPr dirty="0"/>
          </a:p>
        </p:txBody>
      </p:sp>
      <p:sp>
        <p:nvSpPr>
          <p:cNvPr id="163" name="Google Shape;163;p6"/>
          <p:cNvSpPr txBox="1"/>
          <p:nvPr/>
        </p:nvSpPr>
        <p:spPr>
          <a:xfrm>
            <a:off x="6926242" y="327691"/>
            <a:ext cx="461475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Gospodarka okrężna</a:t>
            </a:r>
            <a:endParaRPr dirty="0"/>
          </a:p>
        </p:txBody>
      </p:sp>
      <p:cxnSp>
        <p:nvCxnSpPr>
          <p:cNvPr id="164" name="Google Shape;164;p6"/>
          <p:cNvCxnSpPr/>
          <p:nvPr/>
        </p:nvCxnSpPr>
        <p:spPr>
          <a:xfrm>
            <a:off x="6063726" y="1297021"/>
            <a:ext cx="0" cy="4528539"/>
          </a:xfrm>
          <a:prstGeom prst="straightConnector1">
            <a:avLst/>
          </a:prstGeom>
          <a:noFill/>
          <a:ln w="34925" cap="flat" cmpd="sng">
            <a:solidFill>
              <a:srgbClr val="262626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165" name="Google Shape;165;p6"/>
          <p:cNvSpPr txBox="1"/>
          <p:nvPr/>
        </p:nvSpPr>
        <p:spPr>
          <a:xfrm>
            <a:off x="5324874" y="341408"/>
            <a:ext cx="154877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dirty="0"/>
          </a:p>
        </p:txBody>
      </p:sp>
      <p:pic>
        <p:nvPicPr>
          <p:cNvPr id="166" name="Google Shape;166;p6" descr="Graphical user interface, websit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r="-25" b="15"/>
          <a:stretch/>
        </p:blipFill>
        <p:spPr>
          <a:xfrm>
            <a:off x="398032" y="1459286"/>
            <a:ext cx="4926842" cy="4309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6" descr="A screenshot of a video game&#10;&#10;Description automatically generated with medium confidence"/>
          <p:cNvPicPr preferRelativeResize="0"/>
          <p:nvPr/>
        </p:nvPicPr>
        <p:blipFill rotWithShape="1">
          <a:blip r:embed="rId5">
            <a:alphaModFix/>
          </a:blip>
          <a:srcRect r="28" b="2"/>
          <a:stretch/>
        </p:blipFill>
        <p:spPr>
          <a:xfrm>
            <a:off x="6926242" y="1297021"/>
            <a:ext cx="4614758" cy="45285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69D08C-66E5-29FE-0516-CB21AE658A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8C777CB7-4141-F7A0-2104-4C8DB8F6DBEB}"/>
              </a:ext>
            </a:extLst>
          </p:cNvPr>
          <p:cNvSpPr txBox="1"/>
          <p:nvPr/>
        </p:nvSpPr>
        <p:spPr>
          <a:xfrm>
            <a:off x="983974" y="2216426"/>
            <a:ext cx="914400" cy="369332"/>
          </a:xfrm>
          <a:prstGeom prst="rect">
            <a:avLst/>
          </a:prstGeom>
          <a:solidFill>
            <a:srgbClr val="29C7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800" b="1" dirty="0">
                <a:solidFill>
                  <a:schemeClr val="bg1"/>
                </a:solidFill>
              </a:rPr>
              <a:t>WEŹ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CE0263A3-07A8-6956-9A47-E89469301CC8}"/>
              </a:ext>
            </a:extLst>
          </p:cNvPr>
          <p:cNvSpPr txBox="1"/>
          <p:nvPr/>
        </p:nvSpPr>
        <p:spPr>
          <a:xfrm>
            <a:off x="818321" y="3584315"/>
            <a:ext cx="1249017" cy="369332"/>
          </a:xfrm>
          <a:prstGeom prst="rect">
            <a:avLst/>
          </a:prstGeom>
          <a:solidFill>
            <a:srgbClr val="3AC69D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800" b="1" dirty="0">
                <a:solidFill>
                  <a:schemeClr val="bg1"/>
                </a:solidFill>
              </a:rPr>
              <a:t>STWÓRZ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2DE6E03-A305-F2AB-64D9-43A7F3245270}"/>
              </a:ext>
            </a:extLst>
          </p:cNvPr>
          <p:cNvSpPr txBox="1"/>
          <p:nvPr/>
        </p:nvSpPr>
        <p:spPr>
          <a:xfrm>
            <a:off x="818321" y="4935639"/>
            <a:ext cx="1249017" cy="369332"/>
          </a:xfrm>
          <a:prstGeom prst="rect">
            <a:avLst/>
          </a:prstGeom>
          <a:solidFill>
            <a:srgbClr val="43444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800" b="1" dirty="0">
                <a:solidFill>
                  <a:schemeClr val="bg1"/>
                </a:solidFill>
              </a:rPr>
              <a:t>WYRZUĆ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3DF9F226-9E0B-9DA0-E7D3-6F5735A07DF6}"/>
              </a:ext>
            </a:extLst>
          </p:cNvPr>
          <p:cNvSpPr txBox="1"/>
          <p:nvPr/>
        </p:nvSpPr>
        <p:spPr>
          <a:xfrm rot="19592018">
            <a:off x="7678480" y="2085620"/>
            <a:ext cx="1357935" cy="261610"/>
          </a:xfrm>
          <a:prstGeom prst="rect">
            <a:avLst/>
          </a:prstGeom>
          <a:solidFill>
            <a:srgbClr val="00C7B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>
                <a:solidFill>
                  <a:schemeClr val="bg1"/>
                </a:solidFill>
              </a:rPr>
              <a:t>ZRECYKLINGUJ</a:t>
            </a:r>
            <a:endParaRPr lang="pl-PL" sz="1000" b="1" dirty="0">
              <a:solidFill>
                <a:schemeClr val="bg1"/>
              </a:solidFill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ABDFC374-57BA-BDC2-E496-BA5B17FC1D63}"/>
              </a:ext>
            </a:extLst>
          </p:cNvPr>
          <p:cNvSpPr txBox="1"/>
          <p:nvPr/>
        </p:nvSpPr>
        <p:spPr>
          <a:xfrm rot="1915439">
            <a:off x="7748323" y="4916009"/>
            <a:ext cx="1281062" cy="276999"/>
          </a:xfrm>
          <a:prstGeom prst="rect">
            <a:avLst/>
          </a:prstGeom>
          <a:solidFill>
            <a:srgbClr val="00C7B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chemeClr val="bg1"/>
                </a:solidFill>
              </a:rPr>
              <a:t>UŻYWAJ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977C99A-31DF-A907-C0ED-508D4DF44E93}"/>
              </a:ext>
            </a:extLst>
          </p:cNvPr>
          <p:cNvSpPr txBox="1"/>
          <p:nvPr/>
        </p:nvSpPr>
        <p:spPr>
          <a:xfrm rot="5036946">
            <a:off x="10356493" y="3290499"/>
            <a:ext cx="914400" cy="276999"/>
          </a:xfrm>
          <a:prstGeom prst="rect">
            <a:avLst/>
          </a:prstGeom>
          <a:solidFill>
            <a:srgbClr val="00C7B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chemeClr val="bg1"/>
                </a:solidFill>
              </a:rPr>
              <a:t>STWÓRZ</a:t>
            </a:r>
          </a:p>
        </p:txBody>
      </p:sp>
    </p:spTree>
    <p:extLst>
      <p:ext uri="{BB962C8B-B14F-4D97-AF65-F5344CB8AC3E}">
        <p14:creationId xmlns:p14="http://schemas.microsoft.com/office/powerpoint/2010/main" val="4059734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10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954F9F8-B533-CE4C-A787-F714FC37478A}"/>
              </a:ext>
            </a:extLst>
          </p:cNvPr>
          <p:cNvGrpSpPr/>
          <p:nvPr/>
        </p:nvGrpSpPr>
        <p:grpSpPr>
          <a:xfrm>
            <a:off x="1348217" y="392771"/>
            <a:ext cx="9495565" cy="915193"/>
            <a:chOff x="1348217" y="463109"/>
            <a:chExt cx="9495565" cy="915193"/>
          </a:xfrm>
        </p:grpSpPr>
        <p:sp>
          <p:nvSpPr>
            <p:cNvPr id="203" name="Google Shape;203;p10"/>
            <p:cNvSpPr/>
            <p:nvPr/>
          </p:nvSpPr>
          <p:spPr>
            <a:xfrm>
              <a:off x="1348217" y="642982"/>
              <a:ext cx="9495565" cy="735320"/>
            </a:xfrm>
            <a:prstGeom prst="roundRect">
              <a:avLst>
                <a:gd name="adj" fmla="val 16667"/>
              </a:avLst>
            </a:prstGeom>
            <a:solidFill>
              <a:srgbClr val="29C7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0"/>
            <p:cNvSpPr/>
            <p:nvPr/>
          </p:nvSpPr>
          <p:spPr>
            <a:xfrm>
              <a:off x="1348217" y="463109"/>
              <a:ext cx="9495565" cy="735320"/>
            </a:xfrm>
            <a:prstGeom prst="roundRect">
              <a:avLst>
                <a:gd name="adj" fmla="val 16667"/>
              </a:avLst>
            </a:prstGeom>
            <a:solidFill>
              <a:srgbClr val="3AC6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5" name="Google Shape;205;p10"/>
          <p:cNvSpPr txBox="1"/>
          <p:nvPr/>
        </p:nvSpPr>
        <p:spPr>
          <a:xfrm>
            <a:off x="1348217" y="519831"/>
            <a:ext cx="949556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Mapa cyklu życia</a:t>
            </a:r>
            <a:endParaRPr dirty="0"/>
          </a:p>
        </p:txBody>
      </p:sp>
      <p:pic>
        <p:nvPicPr>
          <p:cNvPr id="206" name="Google Shape;206;p10" descr="Graphical user interface, applicati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b="40"/>
          <a:stretch/>
        </p:blipFill>
        <p:spPr>
          <a:xfrm>
            <a:off x="432619" y="3501378"/>
            <a:ext cx="11562735" cy="1118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0" descr="A picture containing shap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r="32" b="79"/>
          <a:stretch/>
        </p:blipFill>
        <p:spPr>
          <a:xfrm>
            <a:off x="5802290" y="4556465"/>
            <a:ext cx="1674270" cy="1289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0" descr="A picture containing shape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r="61" b="38"/>
          <a:stretch/>
        </p:blipFill>
        <p:spPr>
          <a:xfrm>
            <a:off x="7471790" y="4504225"/>
            <a:ext cx="1813471" cy="1583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0" descr="A picture containing diagram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 r="37" b="-57"/>
          <a:stretch/>
        </p:blipFill>
        <p:spPr>
          <a:xfrm>
            <a:off x="9972329" y="4513268"/>
            <a:ext cx="1136762" cy="1052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0" descr="A picture containing graphical user interface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 r="-15" b="39"/>
          <a:stretch/>
        </p:blipFill>
        <p:spPr>
          <a:xfrm>
            <a:off x="7874611" y="2789657"/>
            <a:ext cx="2217195" cy="854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0" descr="A picture containing diagram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 r="-26" b="-55"/>
          <a:stretch/>
        </p:blipFill>
        <p:spPr>
          <a:xfrm>
            <a:off x="3713710" y="1935277"/>
            <a:ext cx="6399361" cy="1779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0" descr="Diagram&#10;&#10;Description automatically generated with low confidence"/>
          <p:cNvPicPr preferRelativeResize="0"/>
          <p:nvPr/>
        </p:nvPicPr>
        <p:blipFill rotWithShape="1">
          <a:blip r:embed="rId10">
            <a:alphaModFix/>
          </a:blip>
          <a:srcRect r="-14" b="50"/>
          <a:stretch/>
        </p:blipFill>
        <p:spPr>
          <a:xfrm>
            <a:off x="1759954" y="1014260"/>
            <a:ext cx="8332284" cy="275695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E62CB5-79D2-C7A2-FBAA-DE6EE585E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EDE7-8061-9B4D-88A1-7EA83A94C31B}" type="slidenum">
              <a:rPr lang="x-none" smtClean="0"/>
              <a:t>7</a:t>
            </a:fld>
            <a:endParaRPr lang="x-none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19B18067-3F06-FD90-4B98-48A5C8204EF0}"/>
              </a:ext>
            </a:extLst>
          </p:cNvPr>
          <p:cNvSpPr txBox="1"/>
          <p:nvPr/>
        </p:nvSpPr>
        <p:spPr>
          <a:xfrm>
            <a:off x="3456326" y="2364084"/>
            <a:ext cx="1195187" cy="338554"/>
          </a:xfrm>
          <a:prstGeom prst="rect">
            <a:avLst/>
          </a:prstGeom>
          <a:solidFill>
            <a:srgbClr val="F2EE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rgbClr val="ECC100"/>
                </a:solidFill>
              </a:rPr>
              <a:t>Recykling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4E7A9A1-45A8-63AB-7F83-2571FF542FE6}"/>
              </a:ext>
            </a:extLst>
          </p:cNvPr>
          <p:cNvSpPr txBox="1"/>
          <p:nvPr/>
        </p:nvSpPr>
        <p:spPr>
          <a:xfrm>
            <a:off x="5504573" y="2465041"/>
            <a:ext cx="2035916" cy="338554"/>
          </a:xfrm>
          <a:prstGeom prst="rect">
            <a:avLst/>
          </a:prstGeom>
          <a:solidFill>
            <a:srgbClr val="F2EE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rgbClr val="29C7F7"/>
                </a:solidFill>
              </a:rPr>
              <a:t>Ponowny przerób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EA1DA53F-0B7D-E74A-ECA5-702BF30674BC}"/>
              </a:ext>
            </a:extLst>
          </p:cNvPr>
          <p:cNvSpPr txBox="1"/>
          <p:nvPr/>
        </p:nvSpPr>
        <p:spPr>
          <a:xfrm>
            <a:off x="7298479" y="2783436"/>
            <a:ext cx="1659835" cy="276999"/>
          </a:xfrm>
          <a:prstGeom prst="rect">
            <a:avLst/>
          </a:prstGeom>
          <a:solidFill>
            <a:srgbClr val="F2EE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rgbClr val="434444"/>
                </a:solidFill>
              </a:rPr>
              <a:t>Ponowne użycie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A3867136-0620-7EEF-3735-852B122A0898}"/>
              </a:ext>
            </a:extLst>
          </p:cNvPr>
          <p:cNvSpPr txBox="1"/>
          <p:nvPr/>
        </p:nvSpPr>
        <p:spPr>
          <a:xfrm>
            <a:off x="5640167" y="5240448"/>
            <a:ext cx="1658312" cy="646331"/>
          </a:xfrm>
          <a:prstGeom prst="rect">
            <a:avLst/>
          </a:prstGeom>
          <a:solidFill>
            <a:srgbClr val="F2EE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800" b="1" dirty="0">
                <a:solidFill>
                  <a:srgbClr val="3AC69D"/>
                </a:solidFill>
              </a:rPr>
              <a:t>Uzupełnienie</a:t>
            </a:r>
          </a:p>
          <a:p>
            <a:pPr algn="ctr"/>
            <a:r>
              <a:rPr lang="pl-PL" sz="1800" b="1" dirty="0">
                <a:solidFill>
                  <a:srgbClr val="3AC69D"/>
                </a:solidFill>
              </a:rPr>
              <a:t>Zwrot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995EC13-0DFA-5A2C-5CD7-F797EB555EAF}"/>
              </a:ext>
            </a:extLst>
          </p:cNvPr>
          <p:cNvSpPr txBox="1"/>
          <p:nvPr/>
        </p:nvSpPr>
        <p:spPr>
          <a:xfrm>
            <a:off x="7416496" y="5199876"/>
            <a:ext cx="2081198" cy="830997"/>
          </a:xfrm>
          <a:prstGeom prst="rect">
            <a:avLst/>
          </a:prstGeom>
          <a:solidFill>
            <a:srgbClr val="F2EE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rgbClr val="008E82"/>
                </a:solidFill>
              </a:rPr>
              <a:t>Naprawa</a:t>
            </a:r>
          </a:p>
          <a:p>
            <a:pPr algn="ctr"/>
            <a:r>
              <a:rPr lang="pl-PL" sz="1600" b="1" dirty="0">
                <a:solidFill>
                  <a:srgbClr val="008E82"/>
                </a:solidFill>
              </a:rPr>
              <a:t>Inne zastosowanie</a:t>
            </a:r>
          </a:p>
          <a:p>
            <a:pPr algn="ctr"/>
            <a:r>
              <a:rPr lang="pl-PL" sz="1600" b="1" dirty="0">
                <a:solidFill>
                  <a:srgbClr val="008E82"/>
                </a:solidFill>
              </a:rPr>
              <a:t>Przekazanie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6B03CA00-D397-1CCC-9AF7-6788CC247B78}"/>
              </a:ext>
            </a:extLst>
          </p:cNvPr>
          <p:cNvSpPr txBox="1"/>
          <p:nvPr/>
        </p:nvSpPr>
        <p:spPr>
          <a:xfrm>
            <a:off x="9761256" y="5174912"/>
            <a:ext cx="1659835" cy="400110"/>
          </a:xfrm>
          <a:prstGeom prst="rect">
            <a:avLst/>
          </a:prstGeom>
          <a:solidFill>
            <a:srgbClr val="F2EE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434444"/>
                </a:solidFill>
              </a:rPr>
              <a:t>Kompost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7A7551DE-3E12-1ADB-B659-535B0FBDAB15}"/>
              </a:ext>
            </a:extLst>
          </p:cNvPr>
          <p:cNvSpPr txBox="1"/>
          <p:nvPr/>
        </p:nvSpPr>
        <p:spPr>
          <a:xfrm>
            <a:off x="1207776" y="3714528"/>
            <a:ext cx="1783972" cy="646331"/>
          </a:xfrm>
          <a:prstGeom prst="rect">
            <a:avLst/>
          </a:prstGeom>
          <a:solidFill>
            <a:srgbClr val="ECC1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800" b="1" dirty="0">
                <a:solidFill>
                  <a:srgbClr val="FFFFFF"/>
                </a:solidFill>
              </a:rPr>
              <a:t>1. Pozyskanie surowców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3FBB67B6-DE3D-CDF7-280F-5E2297444BEB}"/>
              </a:ext>
            </a:extLst>
          </p:cNvPr>
          <p:cNvSpPr txBox="1"/>
          <p:nvPr/>
        </p:nvSpPr>
        <p:spPr>
          <a:xfrm>
            <a:off x="3263298" y="3848257"/>
            <a:ext cx="1875231" cy="400110"/>
          </a:xfrm>
          <a:prstGeom prst="rect">
            <a:avLst/>
          </a:prstGeom>
          <a:solidFill>
            <a:srgbClr val="29C7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FFFFFF"/>
                </a:solidFill>
              </a:rPr>
              <a:t>2. Produkcja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3A0AE69C-1DC6-3575-E919-FB4865025104}"/>
              </a:ext>
            </a:extLst>
          </p:cNvPr>
          <p:cNvSpPr txBox="1"/>
          <p:nvPr/>
        </p:nvSpPr>
        <p:spPr>
          <a:xfrm>
            <a:off x="5322000" y="3842825"/>
            <a:ext cx="1875230" cy="369332"/>
          </a:xfrm>
          <a:prstGeom prst="rect">
            <a:avLst/>
          </a:prstGeom>
          <a:solidFill>
            <a:srgbClr val="3AC69D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800" b="1" dirty="0">
                <a:solidFill>
                  <a:srgbClr val="FFFFFF"/>
                </a:solidFill>
              </a:rPr>
              <a:t>3. Dystrybucja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159DCBB0-E6A5-0691-8A10-FC35A35CAE4D}"/>
              </a:ext>
            </a:extLst>
          </p:cNvPr>
          <p:cNvSpPr txBox="1"/>
          <p:nvPr/>
        </p:nvSpPr>
        <p:spPr>
          <a:xfrm>
            <a:off x="7393798" y="3905738"/>
            <a:ext cx="1783972" cy="338554"/>
          </a:xfrm>
          <a:prstGeom prst="rect">
            <a:avLst/>
          </a:prstGeom>
          <a:solidFill>
            <a:srgbClr val="008E8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rgbClr val="FFFFFF"/>
                </a:solidFill>
              </a:rPr>
              <a:t>4. Użytkowanie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5426F8A3-C25C-6FF1-2614-2E8F75F52FF3}"/>
              </a:ext>
            </a:extLst>
          </p:cNvPr>
          <p:cNvSpPr txBox="1"/>
          <p:nvPr/>
        </p:nvSpPr>
        <p:spPr>
          <a:xfrm>
            <a:off x="9527482" y="3857088"/>
            <a:ext cx="1783972" cy="400110"/>
          </a:xfrm>
          <a:prstGeom prst="rect">
            <a:avLst/>
          </a:prstGeom>
          <a:solidFill>
            <a:srgbClr val="43444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FFFFFF"/>
                </a:solidFill>
              </a:rPr>
              <a:t>5. Utylizacja</a:t>
            </a:r>
          </a:p>
        </p:txBody>
      </p:sp>
    </p:spTree>
    <p:extLst>
      <p:ext uri="{BB962C8B-B14F-4D97-AF65-F5344CB8AC3E}">
        <p14:creationId xmlns:p14="http://schemas.microsoft.com/office/powerpoint/2010/main" val="186030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people&#10;&#10;Description automatically generated">
            <a:extLst>
              <a:ext uri="{FF2B5EF4-FFF2-40B4-BE49-F238E27FC236}">
                <a16:creationId xmlns:a16="http://schemas.microsoft.com/office/drawing/2014/main" id="{22832E7C-7327-5545-B860-F8D37FA81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D3E70F0-D052-5A40-9AF0-63C3B687FD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0752" y="518013"/>
            <a:ext cx="9715727" cy="5465096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3047212-D388-D547-A9E0-6C3ADA2B1DC8}"/>
              </a:ext>
            </a:extLst>
          </p:cNvPr>
          <p:cNvSpPr/>
          <p:nvPr/>
        </p:nvSpPr>
        <p:spPr>
          <a:xfrm>
            <a:off x="1327355" y="483407"/>
            <a:ext cx="9495565" cy="735320"/>
          </a:xfrm>
          <a:prstGeom prst="roundRect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DFC350A-23A4-3F47-8FB4-584707C12239}"/>
              </a:ext>
            </a:extLst>
          </p:cNvPr>
          <p:cNvSpPr/>
          <p:nvPr/>
        </p:nvSpPr>
        <p:spPr>
          <a:xfrm>
            <a:off x="1327355" y="375251"/>
            <a:ext cx="9495565" cy="735320"/>
          </a:xfrm>
          <a:prstGeom prst="roundRect">
            <a:avLst/>
          </a:prstGeom>
          <a:solidFill>
            <a:srgbClr val="3AC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6DDCA8-68FD-E942-93CA-6D0EA6F42E90}"/>
              </a:ext>
            </a:extLst>
          </p:cNvPr>
          <p:cNvSpPr txBox="1"/>
          <p:nvPr/>
        </p:nvSpPr>
        <p:spPr>
          <a:xfrm>
            <a:off x="1416759" y="400535"/>
            <a:ext cx="9495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>
                <a:solidFill>
                  <a:schemeClr val="bg1"/>
                </a:solidFill>
              </a:rPr>
              <a:t>Pięć modeli działalności w gospodarce okrężnej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906053-1C32-5C4C-BD37-D50AA5FAF8A5}"/>
              </a:ext>
            </a:extLst>
          </p:cNvPr>
          <p:cNvSpPr txBox="1"/>
          <p:nvPr/>
        </p:nvSpPr>
        <p:spPr>
          <a:xfrm>
            <a:off x="1751883" y="1289168"/>
            <a:ext cx="1901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Surowce o charakterze okrężnym</a:t>
            </a:r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11BDB3-C350-DE44-8723-8C426A201718}"/>
              </a:ext>
            </a:extLst>
          </p:cNvPr>
          <p:cNvSpPr txBox="1"/>
          <p:nvPr/>
        </p:nvSpPr>
        <p:spPr>
          <a:xfrm>
            <a:off x="3512235" y="1447401"/>
            <a:ext cx="1901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Odzysk zasobów</a:t>
            </a:r>
            <a:endParaRPr lang="en-US" sz="24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04574B-A261-BE4F-95D6-C682FD92A54E}"/>
              </a:ext>
            </a:extLst>
          </p:cNvPr>
          <p:cNvSpPr txBox="1"/>
          <p:nvPr/>
        </p:nvSpPr>
        <p:spPr>
          <a:xfrm>
            <a:off x="5281130" y="1436368"/>
            <a:ext cx="1901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Dłuższe życie produktów</a:t>
            </a:r>
            <a:endParaRPr lang="en-US" sz="24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63B1E1-0E64-C94A-A8C0-EC86E77FB670}"/>
              </a:ext>
            </a:extLst>
          </p:cNvPr>
          <p:cNvSpPr txBox="1"/>
          <p:nvPr/>
        </p:nvSpPr>
        <p:spPr>
          <a:xfrm>
            <a:off x="7041482" y="1436368"/>
            <a:ext cx="1901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Platform</a:t>
            </a:r>
            <a:r>
              <a:rPr lang="pl-PL" b="1" dirty="0"/>
              <a:t>y umożliwiające współdzielenie</a:t>
            </a:r>
            <a:endParaRPr lang="en-US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A40B76-E97A-6149-9E10-6104DC1E8EB6}"/>
              </a:ext>
            </a:extLst>
          </p:cNvPr>
          <p:cNvSpPr txBox="1"/>
          <p:nvPr/>
        </p:nvSpPr>
        <p:spPr>
          <a:xfrm>
            <a:off x="8713344" y="1436368"/>
            <a:ext cx="1901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Produkt jako usługa</a:t>
            </a:r>
            <a:endParaRPr lang="en-US" sz="24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E8CCFD-182B-7546-BE75-88445AAD58F8}"/>
              </a:ext>
            </a:extLst>
          </p:cNvPr>
          <p:cNvSpPr txBox="1"/>
          <p:nvPr/>
        </p:nvSpPr>
        <p:spPr>
          <a:xfrm>
            <a:off x="1368285" y="4343062"/>
            <a:ext cx="17267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Produkty wykonane z surowców w pełni odnawialnych, zdatnych do recyklingu albo biodegradowalnych</a:t>
            </a:r>
            <a:r>
              <a:rPr lang="en-US" sz="1400" dirty="0"/>
              <a:t>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0B666F-CA8C-2C43-B8C8-36C6A3FC5375}"/>
              </a:ext>
            </a:extLst>
          </p:cNvPr>
          <p:cNvSpPr txBox="1"/>
          <p:nvPr/>
        </p:nvSpPr>
        <p:spPr>
          <a:xfrm>
            <a:off x="3316071" y="4296853"/>
            <a:ext cx="19016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Usługi, w których eliminuje się przenikanie zasobów, materiałów i odpadów do środowiska i maksymalizuje wartość tego, co wraca do obiegu</a:t>
            </a:r>
            <a:r>
              <a:rPr lang="en-US" sz="1400" dirty="0"/>
              <a:t>.</a:t>
            </a:r>
          </a:p>
          <a:p>
            <a:pPr algn="ctr"/>
            <a:endParaRPr lang="en-US" sz="1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FB2B9B0-85A2-184C-A010-C9AB347BC029}"/>
              </a:ext>
            </a:extLst>
          </p:cNvPr>
          <p:cNvSpPr txBox="1"/>
          <p:nvPr/>
        </p:nvSpPr>
        <p:spPr>
          <a:xfrm>
            <a:off x="5217700" y="4370873"/>
            <a:ext cx="21280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Usługi, które umożliwiają przedłużenie życia produktu, który zostałby wyrzucony, dzięki naprawie, ulepszeniu albo odprzedaży do ponownego wprowadzenia w obieg</a:t>
            </a:r>
            <a:r>
              <a:rPr lang="en-US" sz="1400" dirty="0"/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C65F51-F608-1C41-85A0-46E849E5839E}"/>
              </a:ext>
            </a:extLst>
          </p:cNvPr>
          <p:cNvSpPr txBox="1"/>
          <p:nvPr/>
        </p:nvSpPr>
        <p:spPr>
          <a:xfrm>
            <a:off x="7345779" y="4353848"/>
            <a:ext cx="19016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Platformy do współdzielenia umożliwiają ludziom współpracę i współdzielenie produktu, bez posiadania na wyłączność</a:t>
            </a:r>
            <a:r>
              <a:rPr lang="en-US" sz="1400" dirty="0"/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5BA6F7-AA83-5348-ADDB-F2B45B85C684}"/>
              </a:ext>
            </a:extLst>
          </p:cNvPr>
          <p:cNvSpPr txBox="1"/>
          <p:nvPr/>
        </p:nvSpPr>
        <p:spPr>
          <a:xfrm>
            <a:off x="9169523" y="4500462"/>
            <a:ext cx="16253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Produkty, z których korzysta jeden lub większa liczba klientów na zasadzie opłaty za użytkowanie</a:t>
            </a:r>
            <a:r>
              <a:rPr lang="en-US" sz="1400" dirty="0"/>
              <a:t>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C307CF-A56C-A1B7-A063-961127FAC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EDE7-8061-9B4D-88A1-7EA83A94C31B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0163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48909C43-34B9-E649-833C-EA40DFE76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657" y="-6412"/>
            <a:ext cx="12224657" cy="6858000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3047212-D388-D547-A9E0-6C3ADA2B1DC8}"/>
              </a:ext>
            </a:extLst>
          </p:cNvPr>
          <p:cNvSpPr/>
          <p:nvPr/>
        </p:nvSpPr>
        <p:spPr>
          <a:xfrm>
            <a:off x="1327355" y="483407"/>
            <a:ext cx="9495565" cy="735320"/>
          </a:xfrm>
          <a:prstGeom prst="roundRect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DFC350A-23A4-3F47-8FB4-584707C12239}"/>
              </a:ext>
            </a:extLst>
          </p:cNvPr>
          <p:cNvSpPr/>
          <p:nvPr/>
        </p:nvSpPr>
        <p:spPr>
          <a:xfrm>
            <a:off x="1327355" y="375251"/>
            <a:ext cx="9495565" cy="735320"/>
          </a:xfrm>
          <a:prstGeom prst="roundRect">
            <a:avLst/>
          </a:prstGeom>
          <a:solidFill>
            <a:srgbClr val="3AC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6DDCA8-68FD-E942-93CA-6D0EA6F42E90}"/>
              </a:ext>
            </a:extLst>
          </p:cNvPr>
          <p:cNvSpPr txBox="1"/>
          <p:nvPr/>
        </p:nvSpPr>
        <p:spPr>
          <a:xfrm>
            <a:off x="1416759" y="400535"/>
            <a:ext cx="9495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>
                <a:solidFill>
                  <a:schemeClr val="bg1"/>
                </a:solidFill>
              </a:rPr>
              <a:t>Pięć modeli działalności w gospodarce okrężnej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4DFFC9-9672-844A-9807-1CA032E453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5599" y="1945438"/>
            <a:ext cx="2500907" cy="1670417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109C6EA1-65B9-B546-AD1A-32D60C484AC1}"/>
              </a:ext>
            </a:extLst>
          </p:cNvPr>
          <p:cNvSpPr/>
          <p:nvPr/>
        </p:nvSpPr>
        <p:spPr>
          <a:xfrm>
            <a:off x="2107641" y="2232362"/>
            <a:ext cx="1195121" cy="1195121"/>
          </a:xfrm>
          <a:prstGeom prst="ellipse">
            <a:avLst/>
          </a:prstGeom>
          <a:noFill/>
          <a:ln w="190500">
            <a:solidFill>
              <a:srgbClr val="29C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6" name="Picture 25" descr="Shape&#10;&#10;Description automatically generated with medium confidence">
            <a:extLst>
              <a:ext uri="{FF2B5EF4-FFF2-40B4-BE49-F238E27FC236}">
                <a16:creationId xmlns:a16="http://schemas.microsoft.com/office/drawing/2014/main" id="{9967EC71-59A3-E743-886A-C5F9A3AC01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0478" y="2475199"/>
            <a:ext cx="709446" cy="709446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754D8CF1-82E2-A44C-A629-B36C7F375B45}"/>
              </a:ext>
            </a:extLst>
          </p:cNvPr>
          <p:cNvSpPr/>
          <p:nvPr/>
        </p:nvSpPr>
        <p:spPr>
          <a:xfrm>
            <a:off x="422154" y="4855266"/>
            <a:ext cx="1195121" cy="1195121"/>
          </a:xfrm>
          <a:prstGeom prst="ellipse">
            <a:avLst/>
          </a:prstGeom>
          <a:noFill/>
          <a:ln w="190500">
            <a:solidFill>
              <a:srgbClr val="29C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A5CDE40A-22C3-D44D-9B67-F3F222A4C81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564" t="10226" r="20361" b="16908"/>
          <a:stretch/>
        </p:blipFill>
        <p:spPr>
          <a:xfrm>
            <a:off x="560390" y="5057013"/>
            <a:ext cx="918648" cy="793176"/>
          </a:xfrm>
          <a:prstGeom prst="rect">
            <a:avLst/>
          </a:prstGeom>
        </p:spPr>
      </p:pic>
      <p:pic>
        <p:nvPicPr>
          <p:cNvPr id="42" name="Picture 41" descr="A picture containing person&#10;&#10;Description automatically generated">
            <a:extLst>
              <a:ext uri="{FF2B5EF4-FFF2-40B4-BE49-F238E27FC236}">
                <a16:creationId xmlns:a16="http://schemas.microsoft.com/office/drawing/2014/main" id="{378E5460-971C-BF45-8B8A-F155DAC8A92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759" r="6804"/>
          <a:stretch/>
        </p:blipFill>
        <p:spPr>
          <a:xfrm>
            <a:off x="1807162" y="4602759"/>
            <a:ext cx="2236737" cy="1667423"/>
          </a:xfrm>
          <a:prstGeom prst="rect">
            <a:avLst/>
          </a:prstGeom>
        </p:spPr>
      </p:pic>
      <p:sp>
        <p:nvSpPr>
          <p:cNvPr id="45" name="Oval 44">
            <a:extLst>
              <a:ext uri="{FF2B5EF4-FFF2-40B4-BE49-F238E27FC236}">
                <a16:creationId xmlns:a16="http://schemas.microsoft.com/office/drawing/2014/main" id="{34EA13C2-A8C9-F145-AC10-DEB05B786F70}"/>
              </a:ext>
            </a:extLst>
          </p:cNvPr>
          <p:cNvSpPr/>
          <p:nvPr/>
        </p:nvSpPr>
        <p:spPr>
          <a:xfrm>
            <a:off x="6605523" y="2227467"/>
            <a:ext cx="1195121" cy="1195121"/>
          </a:xfrm>
          <a:prstGeom prst="ellipse">
            <a:avLst/>
          </a:prstGeom>
          <a:noFill/>
          <a:ln w="190500">
            <a:solidFill>
              <a:srgbClr val="29C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48" name="Picture 47" descr="Icon&#10;&#10;Description automatically generated">
            <a:extLst>
              <a:ext uri="{FF2B5EF4-FFF2-40B4-BE49-F238E27FC236}">
                <a16:creationId xmlns:a16="http://schemas.microsoft.com/office/drawing/2014/main" id="{FC8E6DC1-3496-134F-83B7-DF2CFACB51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84219" y="2407759"/>
            <a:ext cx="812744" cy="812744"/>
          </a:xfrm>
          <a:prstGeom prst="rect">
            <a:avLst/>
          </a:prstGeom>
        </p:spPr>
      </p:pic>
      <p:sp>
        <p:nvSpPr>
          <p:cNvPr id="56" name="Oval 55">
            <a:extLst>
              <a:ext uri="{FF2B5EF4-FFF2-40B4-BE49-F238E27FC236}">
                <a16:creationId xmlns:a16="http://schemas.microsoft.com/office/drawing/2014/main" id="{F8E62818-C397-564C-9A45-49CC0A694184}"/>
              </a:ext>
            </a:extLst>
          </p:cNvPr>
          <p:cNvSpPr/>
          <p:nvPr/>
        </p:nvSpPr>
        <p:spPr>
          <a:xfrm>
            <a:off x="4467697" y="4852618"/>
            <a:ext cx="1195121" cy="1195121"/>
          </a:xfrm>
          <a:prstGeom prst="ellipse">
            <a:avLst/>
          </a:prstGeom>
          <a:noFill/>
          <a:ln w="190500">
            <a:solidFill>
              <a:srgbClr val="29C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60" name="Picture 59" descr="Icon&#10;&#10;Description automatically generated">
            <a:extLst>
              <a:ext uri="{FF2B5EF4-FFF2-40B4-BE49-F238E27FC236}">
                <a16:creationId xmlns:a16="http://schemas.microsoft.com/office/drawing/2014/main" id="{79D303A1-DDE3-BD4D-A2C8-814D3D810C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09240" y="5094161"/>
            <a:ext cx="712034" cy="712034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D57E5E71-5BCE-0A41-ACB5-EA7FF150EF9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5"/>
          <a:stretch/>
        </p:blipFill>
        <p:spPr>
          <a:xfrm>
            <a:off x="5907757" y="4560059"/>
            <a:ext cx="1834662" cy="1658271"/>
          </a:xfrm>
          <a:prstGeom prst="rect">
            <a:avLst/>
          </a:prstGeom>
        </p:spPr>
      </p:pic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9BD99122-D863-2A48-A074-9BA939E43C8E}"/>
              </a:ext>
            </a:extLst>
          </p:cNvPr>
          <p:cNvSpPr/>
          <p:nvPr/>
        </p:nvSpPr>
        <p:spPr>
          <a:xfrm>
            <a:off x="2132140" y="1620262"/>
            <a:ext cx="3113628" cy="273531"/>
          </a:xfrm>
          <a:prstGeom prst="roundRect">
            <a:avLst/>
          </a:prstGeom>
          <a:solidFill>
            <a:srgbClr val="3AC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72E9F0F-12EE-C543-9213-0886BCF626DC}"/>
              </a:ext>
            </a:extLst>
          </p:cNvPr>
          <p:cNvSpPr txBox="1"/>
          <p:nvPr/>
        </p:nvSpPr>
        <p:spPr>
          <a:xfrm>
            <a:off x="1741411" y="1339249"/>
            <a:ext cx="4042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/>
              <a:t>Platforma umożliwiająca współdzielenie</a:t>
            </a:r>
            <a:r>
              <a:rPr lang="en-US" sz="1600" b="1" dirty="0"/>
              <a:t>:   </a:t>
            </a:r>
            <a:r>
              <a:rPr lang="pl-PL" sz="1600" b="1" dirty="0">
                <a:solidFill>
                  <a:schemeClr val="bg1"/>
                </a:solidFill>
              </a:rPr>
              <a:t>Wspólne przejazdy samochodem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C6DA1444-2973-AB4B-AC8B-C1A2A4B7C7B0}"/>
              </a:ext>
            </a:extLst>
          </p:cNvPr>
          <p:cNvSpPr/>
          <p:nvPr/>
        </p:nvSpPr>
        <p:spPr>
          <a:xfrm>
            <a:off x="8715638" y="1461453"/>
            <a:ext cx="1534426" cy="338554"/>
          </a:xfrm>
          <a:prstGeom prst="roundRect">
            <a:avLst/>
          </a:prstGeom>
          <a:solidFill>
            <a:srgbClr val="3AC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A338866-62C4-BC4E-BFB8-AD557186169F}"/>
              </a:ext>
            </a:extLst>
          </p:cNvPr>
          <p:cNvSpPr txBox="1"/>
          <p:nvPr/>
        </p:nvSpPr>
        <p:spPr>
          <a:xfrm>
            <a:off x="6457782" y="1463910"/>
            <a:ext cx="4223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/>
              <a:t>Odzysk surowców</a:t>
            </a:r>
            <a:r>
              <a:rPr lang="en-US" sz="1600" b="1" dirty="0"/>
              <a:t>:    </a:t>
            </a:r>
            <a:r>
              <a:rPr lang="pl-PL" sz="1600" b="1" dirty="0">
                <a:solidFill>
                  <a:schemeClr val="bg1"/>
                </a:solidFill>
              </a:rPr>
              <a:t>Energia ze śmieci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BE2AEBF4-4B6B-E749-BE53-C654432A0D8C}"/>
              </a:ext>
            </a:extLst>
          </p:cNvPr>
          <p:cNvSpPr/>
          <p:nvPr/>
        </p:nvSpPr>
        <p:spPr>
          <a:xfrm>
            <a:off x="1999621" y="4090004"/>
            <a:ext cx="2125559" cy="367998"/>
          </a:xfrm>
          <a:prstGeom prst="roundRect">
            <a:avLst/>
          </a:prstGeom>
          <a:solidFill>
            <a:srgbClr val="3AC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09C8291-CD80-FF46-9BCC-66184E819D23}"/>
              </a:ext>
            </a:extLst>
          </p:cNvPr>
          <p:cNvSpPr txBox="1"/>
          <p:nvPr/>
        </p:nvSpPr>
        <p:spPr>
          <a:xfrm>
            <a:off x="0" y="4091478"/>
            <a:ext cx="4125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/>
              <a:t>Produ</a:t>
            </a:r>
            <a:r>
              <a:rPr lang="pl-PL" sz="1600" b="1" dirty="0" err="1"/>
              <a:t>kt</a:t>
            </a:r>
            <a:r>
              <a:rPr lang="pl-PL" sz="1600" b="1" dirty="0"/>
              <a:t> jako usługa</a:t>
            </a:r>
            <a:r>
              <a:rPr lang="en-US" sz="1600" b="1" dirty="0"/>
              <a:t>:    </a:t>
            </a:r>
            <a:r>
              <a:rPr lang="pl-PL" sz="1600" b="1" dirty="0">
                <a:solidFill>
                  <a:schemeClr val="bg1"/>
                </a:solidFill>
              </a:rPr>
              <a:t>Wypożyczanie odzieży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4915964C-842A-5844-A1E4-A96E29B2799F}"/>
              </a:ext>
            </a:extLst>
          </p:cNvPr>
          <p:cNvSpPr/>
          <p:nvPr/>
        </p:nvSpPr>
        <p:spPr>
          <a:xfrm>
            <a:off x="4627175" y="4138953"/>
            <a:ext cx="3478124" cy="301120"/>
          </a:xfrm>
          <a:prstGeom prst="roundRect">
            <a:avLst/>
          </a:prstGeom>
          <a:solidFill>
            <a:srgbClr val="3AC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94E9112-F037-C744-A4F7-38C373C83987}"/>
              </a:ext>
            </a:extLst>
          </p:cNvPr>
          <p:cNvSpPr txBox="1"/>
          <p:nvPr/>
        </p:nvSpPr>
        <p:spPr>
          <a:xfrm>
            <a:off x="4238429" y="3845621"/>
            <a:ext cx="4223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/>
              <a:t>Surowce o charakterze okrężnym</a:t>
            </a:r>
            <a:r>
              <a:rPr lang="en-US" sz="1600" b="1" dirty="0"/>
              <a:t>:  </a:t>
            </a:r>
            <a:endParaRPr lang="pl-PL" sz="1600" b="1" dirty="0"/>
          </a:p>
          <a:p>
            <a:pPr algn="ctr"/>
            <a:r>
              <a:rPr lang="pl-PL" sz="1600" b="1" dirty="0">
                <a:solidFill>
                  <a:schemeClr val="bg1"/>
                </a:solidFill>
              </a:rPr>
              <a:t>Buty wykonane z tworzywa sztucznego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D8404D60-3666-9849-9549-BCEC5B709B06}"/>
              </a:ext>
            </a:extLst>
          </p:cNvPr>
          <p:cNvSpPr/>
          <p:nvPr/>
        </p:nvSpPr>
        <p:spPr>
          <a:xfrm>
            <a:off x="9593855" y="4107686"/>
            <a:ext cx="2326614" cy="338554"/>
          </a:xfrm>
          <a:prstGeom prst="roundRect">
            <a:avLst/>
          </a:prstGeom>
          <a:solidFill>
            <a:srgbClr val="3AC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4679F4B-8D37-D648-8EB2-7E095C3A1492}"/>
              </a:ext>
            </a:extLst>
          </p:cNvPr>
          <p:cNvSpPr txBox="1"/>
          <p:nvPr/>
        </p:nvSpPr>
        <p:spPr>
          <a:xfrm>
            <a:off x="8218548" y="3984575"/>
            <a:ext cx="1387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/>
              <a:t>Dalsze życie produktów</a:t>
            </a:r>
            <a:r>
              <a:rPr lang="en-US" sz="1600" b="1" dirty="0"/>
              <a:t>: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5E28285-0677-BF44-8F62-22DACD61AAA4}"/>
              </a:ext>
            </a:extLst>
          </p:cNvPr>
          <p:cNvSpPr txBox="1"/>
          <p:nvPr/>
        </p:nvSpPr>
        <p:spPr>
          <a:xfrm>
            <a:off x="9513025" y="4101519"/>
            <a:ext cx="2490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chemeClr val="bg1"/>
                </a:solidFill>
              </a:rPr>
              <a:t>Usługa odbioru i naprawy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523D0EE-E876-5844-8C0E-20E201D68F46}"/>
              </a:ext>
            </a:extLst>
          </p:cNvPr>
          <p:cNvSpPr/>
          <p:nvPr/>
        </p:nvSpPr>
        <p:spPr>
          <a:xfrm>
            <a:off x="8296337" y="4852618"/>
            <a:ext cx="1195121" cy="1195121"/>
          </a:xfrm>
          <a:prstGeom prst="ellipse">
            <a:avLst/>
          </a:prstGeom>
          <a:noFill/>
          <a:ln w="190500">
            <a:solidFill>
              <a:srgbClr val="29C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73" name="Picture 72" descr="Logo&#10;&#10;Description automatically generated">
            <a:extLst>
              <a:ext uri="{FF2B5EF4-FFF2-40B4-BE49-F238E27FC236}">
                <a16:creationId xmlns:a16="http://schemas.microsoft.com/office/drawing/2014/main" id="{10BEB59B-9097-D341-9FFD-86E7E1FCEF9F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61" b="-53"/>
          <a:stretch/>
        </p:blipFill>
        <p:spPr>
          <a:xfrm>
            <a:off x="8384089" y="4947999"/>
            <a:ext cx="1056645" cy="1005017"/>
          </a:xfrm>
          <a:prstGeom prst="rect">
            <a:avLst/>
          </a:prstGeom>
        </p:spPr>
      </p:pic>
      <p:pic>
        <p:nvPicPr>
          <p:cNvPr id="75" name="Picture 74" descr="A person looking at a machine&#10;&#10;Description automatically generated with low confidence">
            <a:extLst>
              <a:ext uri="{FF2B5EF4-FFF2-40B4-BE49-F238E27FC236}">
                <a16:creationId xmlns:a16="http://schemas.microsoft.com/office/drawing/2014/main" id="{4038660B-435C-C74B-ADA6-DA9CE7DD9634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b="-1"/>
          <a:stretch/>
        </p:blipFill>
        <p:spPr>
          <a:xfrm>
            <a:off x="9773077" y="4557018"/>
            <a:ext cx="2013273" cy="1668422"/>
          </a:xfrm>
          <a:prstGeom prst="rect">
            <a:avLst/>
          </a:prstGeom>
        </p:spPr>
      </p:pic>
      <p:pic>
        <p:nvPicPr>
          <p:cNvPr id="3" name="Picture 2" descr="A picture containing text, car, outdoor, van&#10;&#10;Description automatically generated">
            <a:extLst>
              <a:ext uri="{FF2B5EF4-FFF2-40B4-BE49-F238E27FC236}">
                <a16:creationId xmlns:a16="http://schemas.microsoft.com/office/drawing/2014/main" id="{31C4D7C2-C0AB-7A32-4BA4-401351780F5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05299" y="1980833"/>
            <a:ext cx="2846868" cy="159962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91A9B1-51E7-703F-2E99-541259E64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EDE7-8061-9B4D-88A1-7EA83A94C31B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51777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13E1A2706926046992B4250558F01A5" ma:contentTypeVersion="12" ma:contentTypeDescription="Utwórz nowy dokument." ma:contentTypeScope="" ma:versionID="91f25869a802c7903a1cbabcce24e90d">
  <xsd:schema xmlns:xsd="http://www.w3.org/2001/XMLSchema" xmlns:xs="http://www.w3.org/2001/XMLSchema" xmlns:p="http://schemas.microsoft.com/office/2006/metadata/properties" xmlns:ns2="b3cf53fe-5709-4881-86bb-a98b574c97a7" xmlns:ns3="add40845-5173-4435-b647-193b811b2a3e" targetNamespace="http://schemas.microsoft.com/office/2006/metadata/properties" ma:root="true" ma:fieldsID="9fcf2155dfd89c352a8bdf69f3c9d1cd" ns2:_="" ns3:_="">
    <xsd:import namespace="b3cf53fe-5709-4881-86bb-a98b574c97a7"/>
    <xsd:import namespace="add40845-5173-4435-b647-193b811b2a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cf53fe-5709-4881-86bb-a98b574c97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Tagi obrazów" ma:readOnly="false" ma:fieldId="{5cf76f15-5ced-4ddc-b409-7134ff3c332f}" ma:taxonomyMulti="true" ma:sspId="43890b14-0df8-462d-827d-ee3b8107f1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d40845-5173-4435-b647-193b811b2a3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77e61f1-a9ac-4268-885e-d44bdb337131}" ma:internalName="TaxCatchAll" ma:showField="CatchAllData" ma:web="add40845-5173-4435-b647-193b811b2a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dd40845-5173-4435-b647-193b811b2a3e" xsi:nil="true"/>
    <lcf76f155ced4ddcb4097134ff3c332f xmlns="b3cf53fe-5709-4881-86bb-a98b574c97a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25E79D1-D509-469D-B0DB-452520CF3D94}"/>
</file>

<file path=customXml/itemProps2.xml><?xml version="1.0" encoding="utf-8"?>
<ds:datastoreItem xmlns:ds="http://schemas.openxmlformats.org/officeDocument/2006/customXml" ds:itemID="{E8D8A7E9-AFD7-43A2-9C5E-D9407EA139C9}"/>
</file>

<file path=customXml/itemProps3.xml><?xml version="1.0" encoding="utf-8"?>
<ds:datastoreItem xmlns:ds="http://schemas.openxmlformats.org/officeDocument/2006/customXml" ds:itemID="{11B3DAA2-E2E3-4337-B5E1-0E6F5430485E}"/>
</file>

<file path=docProps/app.xml><?xml version="1.0" encoding="utf-8"?>
<Properties xmlns="http://schemas.openxmlformats.org/officeDocument/2006/extended-properties" xmlns:vt="http://schemas.openxmlformats.org/officeDocument/2006/docPropsVTypes">
  <TotalTime>27028</TotalTime>
  <Words>4933</Words>
  <Application>Microsoft Office PowerPoint</Application>
  <PresentationFormat>Panoramiczny</PresentationFormat>
  <Paragraphs>492</Paragraphs>
  <Slides>24</Slides>
  <Notes>23</Notes>
  <HiddenSlides>4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9" baseType="lpstr">
      <vt:lpstr>Calibri</vt:lpstr>
      <vt:lpstr>Arial</vt:lpstr>
      <vt:lpstr>Arial Black</vt:lpstr>
      <vt:lpstr>Calibri Light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Supamith PONGPIPAT</dc:creator>
  <cp:lastModifiedBy>Katarzyna Godyń-Zakrzewska</cp:lastModifiedBy>
  <cp:revision>261</cp:revision>
  <dcterms:created xsi:type="dcterms:W3CDTF">2022-01-20T09:13:45Z</dcterms:created>
  <dcterms:modified xsi:type="dcterms:W3CDTF">2023-03-31T12:54:28Z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3154524</vt:lpwstr>
  </property>
  <property fmtid="{D5CDD505-2E9C-101B-9397-08002B2CF9AE}" pid="3" name="NXPowerLiteSettings">
    <vt:lpwstr>F700052003A000</vt:lpwstr>
  </property>
  <property fmtid="{D5CDD505-2E9C-101B-9397-08002B2CF9AE}" pid="4" name="NXPowerLiteVersion">
    <vt:lpwstr>D9.1.2</vt:lpwstr>
  </property>
  <property fmtid="{D5CDD505-2E9C-101B-9397-08002B2CF9AE}" pid="5" name="ContentTypeId">
    <vt:lpwstr>0x010100B13E1A2706926046992B4250558F01A5</vt:lpwstr>
  </property>
</Properties>
</file>