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78" r:id="rId6"/>
    <p:sldId id="261" r:id="rId7"/>
    <p:sldId id="356" r:id="rId8"/>
    <p:sldId id="263" r:id="rId9"/>
    <p:sldId id="265" r:id="rId10"/>
    <p:sldId id="333" r:id="rId11"/>
    <p:sldId id="358" r:id="rId12"/>
    <p:sldId id="359" r:id="rId13"/>
    <p:sldId id="360" r:id="rId14"/>
    <p:sldId id="361" r:id="rId15"/>
    <p:sldId id="362" r:id="rId16"/>
    <p:sldId id="297" r:id="rId17"/>
    <p:sldId id="266" r:id="rId18"/>
    <p:sldId id="267" r:id="rId19"/>
    <p:sldId id="306" r:id="rId20"/>
    <p:sldId id="299"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kcja domyślna" id="{481407F3-7211-4B79-A3BF-2F176D0B74C6}">
          <p14:sldIdLst>
            <p14:sldId id="256"/>
            <p14:sldId id="257"/>
            <p14:sldId id="258"/>
            <p14:sldId id="259"/>
            <p14:sldId id="278"/>
            <p14:sldId id="261"/>
            <p14:sldId id="356"/>
            <p14:sldId id="263"/>
          </p14:sldIdLst>
        </p14:section>
        <p14:section name="Sekcja bez tytułu" id="{4FC5E479-80B8-4625-8E23-3EE2568A8C73}">
          <p14:sldIdLst>
            <p14:sldId id="265"/>
            <p14:sldId id="333"/>
            <p14:sldId id="358"/>
            <p14:sldId id="359"/>
            <p14:sldId id="360"/>
            <p14:sldId id="361"/>
            <p14:sldId id="362"/>
            <p14:sldId id="297"/>
            <p14:sldId id="266"/>
            <p14:sldId id="267"/>
            <p14:sldId id="306"/>
            <p14:sldId id="29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jiHTs3Cp3f6moLCvRHm8vXQRx2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BEA"/>
    <a:srgbClr val="4ABD98"/>
    <a:srgbClr val="ECC01C"/>
    <a:srgbClr val="F3F0EB"/>
    <a:srgbClr val="36C6F4"/>
    <a:srgbClr val="434444"/>
    <a:srgbClr val="F0EDE8"/>
    <a:srgbClr val="008E82"/>
    <a:srgbClr val="3AC69D"/>
    <a:srgbClr val="29C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75541" autoAdjust="0"/>
  </p:normalViewPr>
  <p:slideViewPr>
    <p:cSldViewPr snapToGrid="0" snapToObjects="1">
      <p:cViewPr varScale="1">
        <p:scale>
          <a:sx n="75" d="100"/>
          <a:sy n="75" d="100"/>
        </p:scale>
        <p:origin x="20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7E8F48-7B4B-BBFB-A7E0-A5E50606B1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E75ACF5-C513-B450-347F-48B65DDDB4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FB8E19-6550-D84B-91C5-5005F8C32FC8}" type="datetimeFigureOut">
              <a:rPr lang="en-US" smtClean="0"/>
              <a:t>3/31/2023</a:t>
            </a:fld>
            <a:endParaRPr lang="en-US" dirty="0"/>
          </a:p>
        </p:txBody>
      </p:sp>
      <p:sp>
        <p:nvSpPr>
          <p:cNvPr id="4" name="Footer Placeholder 3">
            <a:extLst>
              <a:ext uri="{FF2B5EF4-FFF2-40B4-BE49-F238E27FC236}">
                <a16:creationId xmlns:a16="http://schemas.microsoft.com/office/drawing/2014/main" id="{4DC762F8-66E4-8611-CAF6-B4EDB6B51D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3258403-1CC4-3067-4850-E3AE077F2D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E5E1FF-3DCE-5D45-8CCE-F1AE5D760654}" type="slidenum">
              <a:rPr lang="en-US" smtClean="0"/>
              <a:t>‹#›</a:t>
            </a:fld>
            <a:endParaRPr lang="en-US" dirty="0"/>
          </a:p>
        </p:txBody>
      </p:sp>
    </p:spTree>
    <p:extLst>
      <p:ext uri="{BB962C8B-B14F-4D97-AF65-F5344CB8AC3E}">
        <p14:creationId xmlns:p14="http://schemas.microsoft.com/office/powerpoint/2010/main" val="386063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9911202"/>
      </p:ext>
    </p:extLst>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pl-PL" dirty="0"/>
              <a:t>ZMIEŃ SIĘ W BOHATERA</a:t>
            </a:r>
          </a:p>
          <a:p>
            <a:pPr marL="0" lvl="0" indent="0" algn="l" rtl="0">
              <a:spcBef>
                <a:spcPts val="0"/>
              </a:spcBef>
              <a:spcAft>
                <a:spcPts val="0"/>
              </a:spcAft>
              <a:buNone/>
            </a:pPr>
            <a:r>
              <a:rPr lang="pl-PL" dirty="0"/>
              <a:t>ZREDUKUJ DO ZERA</a:t>
            </a:r>
          </a:p>
          <a:p>
            <a:pPr marL="0" lvl="0" indent="0" algn="l" rtl="0">
              <a:spcBef>
                <a:spcPts val="0"/>
              </a:spcBef>
              <a:spcAft>
                <a:spcPts val="0"/>
              </a:spcAft>
              <a:buNone/>
            </a:pPr>
            <a:r>
              <a:rPr lang="pl-PL" dirty="0"/>
              <a:t>Liniowy</a:t>
            </a:r>
            <a:r>
              <a:rPr lang="pl-PL" baseline="0" dirty="0"/>
              <a:t> i okrężny cykl życia produktów</a:t>
            </a:r>
            <a:endParaRPr lang="pl-PL" dirty="0"/>
          </a:p>
          <a:p>
            <a:pPr marL="0" lvl="0" indent="0" algn="l" rtl="0">
              <a:spcBef>
                <a:spcPts val="0"/>
              </a:spcBef>
              <a:spcAft>
                <a:spcPts val="0"/>
              </a:spcAft>
              <a:buNone/>
            </a:pPr>
            <a:r>
              <a:rPr lang="pl-PL" dirty="0"/>
              <a:t>Poziom 4 lekcja dla</a:t>
            </a:r>
            <a:r>
              <a:rPr lang="pl-PL" baseline="0" dirty="0"/>
              <a:t> początkujących</a:t>
            </a:r>
            <a:endParaRPr lang="pl-PL" dirty="0"/>
          </a:p>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l-PL" sz="1200" b="1" i="0" u="none" strike="noStrike" cap="none" dirty="0">
                <a:solidFill>
                  <a:schemeClr val="dk1"/>
                </a:solidFill>
                <a:effectLst/>
                <a:latin typeface="Calibri"/>
                <a:ea typeface="Calibri"/>
                <a:cs typeface="Calibri"/>
                <a:sym typeface="Calibri"/>
              </a:rPr>
              <a:t>(Czas wyświetlania slajdu: 5 min.)</a:t>
            </a:r>
            <a:endParaRPr lang="en-U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pl-PL" sz="1200" b="1" i="0" u="none" strike="noStrike" dirty="0">
                <a:solidFill>
                  <a:schemeClr val="dk1"/>
                </a:solidFill>
                <a:latin typeface="Calibri"/>
                <a:ea typeface="Calibri"/>
                <a:cs typeface="Calibri"/>
                <a:sym typeface="Calibri"/>
              </a:rPr>
              <a:t>Powiedz uczniom</a:t>
            </a:r>
            <a:r>
              <a:rPr lang="en-US" sz="1200" b="1"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r>
              <a:rPr lang="pl-PL" sz="1200" b="0" i="0" u="none" strike="noStrike" dirty="0">
                <a:solidFill>
                  <a:schemeClr val="dk1"/>
                </a:solidFill>
                <a:latin typeface="Calibri"/>
                <a:ea typeface="Calibri"/>
                <a:cs typeface="Calibri"/>
                <a:sym typeface="Calibri"/>
              </a:rPr>
              <a:t>Czasem produkty, które w założeniach mają przynależeć</a:t>
            </a:r>
            <a:r>
              <a:rPr lang="pl-PL" sz="1200" b="0" i="0" u="none" strike="noStrike" baseline="0" dirty="0">
                <a:solidFill>
                  <a:schemeClr val="dk1"/>
                </a:solidFill>
                <a:latin typeface="Calibri"/>
                <a:ea typeface="Calibri"/>
                <a:cs typeface="Calibri"/>
                <a:sym typeface="Calibri"/>
              </a:rPr>
              <a:t> do cyklu okrężnego, mogą trafić do systemu liniowego</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Oznacza to, że mimo iż produkt w założeniach miał pozostać w obiegu zamkniętym gospodarki okrężnej,</a:t>
            </a:r>
            <a:r>
              <a:rPr lang="pl-PL" sz="1200" b="0" i="0" u="none" strike="noStrike" baseline="0" dirty="0">
                <a:solidFill>
                  <a:schemeClr val="dk1"/>
                </a:solidFill>
                <a:latin typeface="Calibri"/>
                <a:ea typeface="Calibri"/>
                <a:cs typeface="Calibri"/>
                <a:sym typeface="Calibri"/>
              </a:rPr>
              <a:t> zostaje on w jakiś sposób nieprawidłowo zutylizowany</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Nieprawidłowo</a:t>
            </a:r>
            <a:r>
              <a:rPr lang="pl-PL" sz="1200" b="0" i="0" u="none" strike="noStrike" baseline="0" dirty="0">
                <a:solidFill>
                  <a:schemeClr val="dk1"/>
                </a:solidFill>
                <a:latin typeface="Calibri"/>
                <a:ea typeface="Calibri"/>
                <a:cs typeface="Calibri"/>
                <a:sym typeface="Calibri"/>
              </a:rPr>
              <a:t> zagospodarowane odpady albo trafią na wysypisko, zostaną spalone, albo przedostaną się do środowiska</a:t>
            </a:r>
            <a:r>
              <a:rPr lang="en-US" sz="1200" b="0" i="0" u="none" strike="noStrike" dirty="0">
                <a:solidFill>
                  <a:schemeClr val="dk1"/>
                </a:solidFill>
                <a:latin typeface="Calibri"/>
                <a:ea typeface="Calibri"/>
                <a:cs typeface="Calibri"/>
                <a:sym typeface="Calibri"/>
              </a:rPr>
              <a:t>. </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pl-PL" sz="1200" b="1" i="0" u="none" strike="noStrike" dirty="0">
                <a:solidFill>
                  <a:schemeClr val="dk1"/>
                </a:solidFill>
                <a:latin typeface="Calibri"/>
                <a:ea typeface="Calibri"/>
                <a:cs typeface="Calibri"/>
                <a:sym typeface="Calibri"/>
              </a:rPr>
              <a:t>Zapytaj uczniów</a:t>
            </a:r>
            <a:r>
              <a:rPr lang="en-US" sz="1200" b="1"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r>
              <a:rPr lang="pl-PL" sz="1200" b="0" i="0" u="none" strike="noStrike" baseline="0" dirty="0">
                <a:solidFill>
                  <a:schemeClr val="dk1"/>
                </a:solidFill>
                <a:latin typeface="Calibri"/>
                <a:ea typeface="Calibri"/>
                <a:cs typeface="Calibri"/>
                <a:sym typeface="Calibri"/>
              </a:rPr>
              <a:t>Przykładowo </a:t>
            </a:r>
            <a:r>
              <a:rPr lang="pl-PL" sz="1200" b="1" i="0" u="none" strike="noStrike" baseline="0" dirty="0">
                <a:solidFill>
                  <a:schemeClr val="dk1"/>
                </a:solidFill>
                <a:latin typeface="Calibri"/>
                <a:ea typeface="Calibri"/>
                <a:cs typeface="Calibri"/>
                <a:sym typeface="Calibri"/>
              </a:rPr>
              <a:t>w jaki sposób</a:t>
            </a:r>
            <a:r>
              <a:rPr lang="pl-PL" sz="1200" b="0" i="0" u="none" strike="noStrike" baseline="0" dirty="0">
                <a:solidFill>
                  <a:schemeClr val="dk1"/>
                </a:solidFill>
                <a:latin typeface="Calibri"/>
                <a:ea typeface="Calibri"/>
                <a:cs typeface="Calibri"/>
                <a:sym typeface="Calibri"/>
              </a:rPr>
              <a:t> rzecz, która w założeniach miała pozostać w „obiegu zamkniętym” gospodarki okrężnej, może trafić do utylizacji w gospodarce liniowej</a:t>
            </a:r>
            <a:r>
              <a:rPr lang="en-US" sz="1200" b="0" i="0" u="none" strike="noStrike" dirty="0">
                <a:solidFill>
                  <a:schemeClr val="dk1"/>
                </a:solidFill>
                <a:latin typeface="Calibri"/>
                <a:ea typeface="Calibri"/>
                <a:cs typeface="Calibri"/>
                <a:sym typeface="Calibri"/>
              </a:rPr>
              <a:t>? </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pl-PL" sz="1200" b="1" i="0" u="none" strike="noStrike" dirty="0">
                <a:solidFill>
                  <a:schemeClr val="dk1"/>
                </a:solidFill>
                <a:latin typeface="Calibri"/>
                <a:ea typeface="Calibri"/>
                <a:cs typeface="Calibri"/>
                <a:sym typeface="Calibri"/>
              </a:rPr>
              <a:t>Odpowiedzi</a:t>
            </a:r>
            <a:r>
              <a:rPr lang="en-US" sz="1200" b="1" i="0" u="none" strike="noStrike" dirty="0">
                <a:solidFill>
                  <a:schemeClr val="dk1"/>
                </a:solidFill>
                <a:latin typeface="Calibri"/>
                <a:ea typeface="Calibri"/>
                <a:cs typeface="Calibri"/>
                <a:sym typeface="Calibri"/>
              </a:rPr>
              <a:t>: </a:t>
            </a:r>
          </a:p>
          <a:p>
            <a:pPr marL="228600" lvl="0" indent="-228600" algn="l" rtl="0">
              <a:spcBef>
                <a:spcPts val="0"/>
              </a:spcBef>
              <a:spcAft>
                <a:spcPts val="0"/>
              </a:spcAft>
              <a:buAutoNum type="arabicPeriod"/>
            </a:pPr>
            <a:r>
              <a:rPr lang="pl-PL" sz="1200" b="1" i="0" u="none" strike="noStrike" dirty="0">
                <a:solidFill>
                  <a:schemeClr val="dk1"/>
                </a:solidFill>
                <a:latin typeface="Calibri"/>
                <a:ea typeface="Calibri"/>
                <a:cs typeface="Calibri"/>
                <a:sym typeface="Calibri"/>
              </a:rPr>
              <a:t>Śmiecenie</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nieprawidłowa</a:t>
            </a:r>
            <a:r>
              <a:rPr lang="pl-PL" sz="1200" b="0" i="0" u="none" strike="noStrike" baseline="0" dirty="0">
                <a:solidFill>
                  <a:schemeClr val="dk1"/>
                </a:solidFill>
                <a:latin typeface="Calibri"/>
                <a:ea typeface="Calibri"/>
                <a:cs typeface="Calibri"/>
                <a:sym typeface="Calibri"/>
              </a:rPr>
              <a:t> utylizacja odpadów wprost w środowisku naturalnym</a:t>
            </a:r>
            <a:endParaRPr lang="en-US" sz="1200" b="0" i="0" u="none" strike="noStrike" dirty="0">
              <a:solidFill>
                <a:schemeClr val="dk1"/>
              </a:solidFill>
              <a:latin typeface="Calibri"/>
              <a:ea typeface="Calibri"/>
              <a:cs typeface="Calibri"/>
              <a:sym typeface="Calibri"/>
            </a:endParaRPr>
          </a:p>
          <a:p>
            <a:pPr marL="228600" lvl="0" indent="-228600" algn="l" rtl="0">
              <a:spcBef>
                <a:spcPts val="0"/>
              </a:spcBef>
              <a:spcAft>
                <a:spcPts val="0"/>
              </a:spcAft>
              <a:buAutoNum type="arabicPeriod"/>
            </a:pPr>
            <a:r>
              <a:rPr lang="pl-PL" sz="1200" b="1" i="0" u="none" strike="noStrike" dirty="0">
                <a:solidFill>
                  <a:schemeClr val="dk1"/>
                </a:solidFill>
                <a:latin typeface="Calibri"/>
                <a:ea typeface="Calibri"/>
                <a:cs typeface="Calibri"/>
                <a:sym typeface="Calibri"/>
              </a:rPr>
              <a:t>Nielegalne</a:t>
            </a:r>
            <a:r>
              <a:rPr lang="pl-PL" sz="1200" b="1" i="0" u="none" strike="noStrike" baseline="0" dirty="0">
                <a:solidFill>
                  <a:schemeClr val="dk1"/>
                </a:solidFill>
                <a:latin typeface="Calibri"/>
                <a:ea typeface="Calibri"/>
                <a:cs typeface="Calibri"/>
                <a:sym typeface="Calibri"/>
              </a:rPr>
              <a:t> wywózki</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celowe</a:t>
            </a:r>
            <a:r>
              <a:rPr lang="pl-PL" sz="1200" b="0" i="0" u="none" strike="noStrike" baseline="0" dirty="0">
                <a:solidFill>
                  <a:schemeClr val="dk1"/>
                </a:solidFill>
                <a:latin typeface="Calibri"/>
                <a:ea typeface="Calibri"/>
                <a:cs typeface="Calibri"/>
                <a:sym typeface="Calibri"/>
              </a:rPr>
              <a:t> i niezgodne z prawem wywózki odpadów</a:t>
            </a:r>
            <a:endParaRPr lang="en-US" sz="1200" b="0" i="0" u="none" strike="noStrike" dirty="0">
              <a:solidFill>
                <a:schemeClr val="dk1"/>
              </a:solidFill>
              <a:latin typeface="Calibri"/>
              <a:ea typeface="Calibri"/>
              <a:cs typeface="Calibri"/>
              <a:sym typeface="Calibri"/>
            </a:endParaRPr>
          </a:p>
          <a:p>
            <a:pPr marL="228600" lvl="0" indent="-228600" algn="l" rtl="0">
              <a:spcBef>
                <a:spcPts val="0"/>
              </a:spcBef>
              <a:spcAft>
                <a:spcPts val="0"/>
              </a:spcAft>
              <a:buAutoNum type="arabicPeriod"/>
            </a:pPr>
            <a:r>
              <a:rPr lang="pl-PL" sz="1200" b="1" i="0" u="none" strike="noStrike" dirty="0">
                <a:solidFill>
                  <a:schemeClr val="dk1"/>
                </a:solidFill>
                <a:latin typeface="Calibri"/>
                <a:ea typeface="Calibri"/>
                <a:cs typeface="Calibri"/>
                <a:sym typeface="Calibri"/>
              </a:rPr>
              <a:t>Zanieczyszczenie</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odpady</a:t>
            </a:r>
            <a:r>
              <a:rPr lang="pl-PL" sz="1200" b="0" i="0" u="none" strike="noStrike" baseline="0" dirty="0">
                <a:solidFill>
                  <a:schemeClr val="dk1"/>
                </a:solidFill>
                <a:latin typeface="Calibri"/>
                <a:ea typeface="Calibri"/>
                <a:cs typeface="Calibri"/>
                <a:sym typeface="Calibri"/>
              </a:rPr>
              <a:t> organiczne i innego rodzaju zanieczyszczenia uniemożliwiają recykling materiałów, które są przeznaczone do recyklingu</a:t>
            </a:r>
            <a:endParaRPr lang="en-US" sz="1200" b="0" i="0" u="none" strike="noStrike" dirty="0">
              <a:solidFill>
                <a:schemeClr val="dk1"/>
              </a:solidFill>
              <a:latin typeface="Calibri"/>
              <a:ea typeface="Calibri"/>
              <a:cs typeface="Calibri"/>
              <a:sym typeface="Calibri"/>
            </a:endParaRPr>
          </a:p>
          <a:p>
            <a:pPr marL="228600" lvl="0" indent="-228600" algn="l" rtl="0">
              <a:spcBef>
                <a:spcPts val="0"/>
              </a:spcBef>
              <a:spcAft>
                <a:spcPts val="0"/>
              </a:spcAft>
              <a:buAutoNum type="arabicPeriod"/>
            </a:pPr>
            <a:r>
              <a:rPr lang="pl-PL" sz="1200" b="1" i="0" u="none" strike="noStrike" dirty="0">
                <a:solidFill>
                  <a:schemeClr val="dk1"/>
                </a:solidFill>
                <a:latin typeface="Calibri"/>
                <a:ea typeface="Calibri"/>
                <a:cs typeface="Calibri"/>
                <a:sym typeface="Calibri"/>
              </a:rPr>
              <a:t>Brak sortowania i odbioru posortowanych odpadów u źródła</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brak rozdzielania</a:t>
            </a:r>
            <a:r>
              <a:rPr lang="pl-PL" sz="1200" b="0" i="0" u="none" strike="noStrike" baseline="0" dirty="0">
                <a:solidFill>
                  <a:schemeClr val="dk1"/>
                </a:solidFill>
                <a:latin typeface="Calibri"/>
                <a:ea typeface="Calibri"/>
                <a:cs typeface="Calibri"/>
                <a:sym typeface="Calibri"/>
              </a:rPr>
              <a:t> odpadów na właściwe pojemniki na odpady i recykling uniemożliwia utrzymanie w obiegu produktów należących do cyklu okrężnego</a:t>
            </a:r>
            <a:endParaRPr lang="en-US" sz="1200" b="0" i="0" u="none" strike="noStrike" dirty="0">
              <a:solidFill>
                <a:schemeClr val="dk1"/>
              </a:solidFill>
              <a:latin typeface="Calibri"/>
              <a:ea typeface="Calibri"/>
              <a:cs typeface="Calibri"/>
              <a:sym typeface="Calibri"/>
            </a:endParaRPr>
          </a:p>
          <a:p>
            <a:pPr marL="228600" lvl="0" indent="-228600" algn="l" rtl="0">
              <a:spcBef>
                <a:spcPts val="0"/>
              </a:spcBef>
              <a:spcAft>
                <a:spcPts val="0"/>
              </a:spcAft>
              <a:buAutoNum type="arabicPeriod"/>
            </a:pPr>
            <a:r>
              <a:rPr lang="pl-PL" sz="1200" b="1" i="0" u="none" strike="noStrike" dirty="0">
                <a:solidFill>
                  <a:schemeClr val="dk1"/>
                </a:solidFill>
                <a:latin typeface="Calibri"/>
                <a:ea typeface="Calibri"/>
                <a:cs typeface="Calibri"/>
                <a:sym typeface="Calibri"/>
              </a:rPr>
              <a:t>Marnotrawstwo</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brak umiaru i bezmyślna,</a:t>
            </a:r>
            <a:r>
              <a:rPr lang="pl-PL" sz="1200" b="0" i="0" u="none" strike="noStrike" baseline="0" dirty="0">
                <a:solidFill>
                  <a:schemeClr val="dk1"/>
                </a:solidFill>
                <a:latin typeface="Calibri"/>
                <a:ea typeface="Calibri"/>
                <a:cs typeface="Calibri"/>
                <a:sym typeface="Calibri"/>
              </a:rPr>
              <a:t> rozrzutna czy też bezcelowa konsumpcja</a:t>
            </a: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FontTx/>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FontTx/>
              <a:buNone/>
            </a:pPr>
            <a:r>
              <a:rPr lang="pl-PL" sz="1200" b="1" i="0" u="none" strike="noStrike" dirty="0">
                <a:solidFill>
                  <a:schemeClr val="dk1"/>
                </a:solidFill>
                <a:latin typeface="Calibri"/>
                <a:ea typeface="Calibri"/>
                <a:cs typeface="Calibri"/>
                <a:sym typeface="Calibri"/>
              </a:rPr>
              <a:t>Powiedz uczniom</a:t>
            </a:r>
            <a:r>
              <a:rPr lang="en-US" sz="1200" b="1" i="0" u="none" strike="noStrike" dirty="0">
                <a:solidFill>
                  <a:schemeClr val="dk1"/>
                </a:solidFill>
                <a:latin typeface="Calibri"/>
                <a:ea typeface="Calibri"/>
                <a:cs typeface="Calibri"/>
                <a:sym typeface="Calibri"/>
              </a:rPr>
              <a:t>:</a:t>
            </a:r>
          </a:p>
          <a:p>
            <a:pPr marL="0" lvl="0" indent="0" algn="l" rtl="0">
              <a:spcBef>
                <a:spcPts val="0"/>
              </a:spcBef>
              <a:spcAft>
                <a:spcPts val="0"/>
              </a:spcAft>
              <a:buFontTx/>
              <a:buNone/>
            </a:pPr>
            <a:r>
              <a:rPr lang="pl-PL" sz="1200" b="0" i="0" u="none" strike="noStrike" dirty="0">
                <a:solidFill>
                  <a:schemeClr val="dk1"/>
                </a:solidFill>
                <a:latin typeface="Calibri"/>
                <a:ea typeface="Calibri"/>
                <a:cs typeface="Calibri"/>
                <a:sym typeface="Calibri"/>
              </a:rPr>
              <a:t>Źle zagospodarowane</a:t>
            </a:r>
            <a:r>
              <a:rPr lang="pl-PL" sz="1200" b="0" i="0" u="none" strike="noStrike" baseline="0" dirty="0">
                <a:solidFill>
                  <a:schemeClr val="dk1"/>
                </a:solidFill>
                <a:latin typeface="Calibri"/>
                <a:ea typeface="Calibri"/>
                <a:cs typeface="Calibri"/>
                <a:sym typeface="Calibri"/>
              </a:rPr>
              <a:t> odpady mogą w konsekwencji przedostawać się do środowiska, czyli trafiać do środowiska naturalnego i przemieszczać się w systemach naturalnych</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Czasem materiały takie przemieszczają się z lądu aż do morza,</a:t>
            </a:r>
            <a:r>
              <a:rPr lang="pl-PL" sz="1200" b="0" i="0" u="none" strike="noStrike" baseline="0" dirty="0">
                <a:solidFill>
                  <a:schemeClr val="dk1"/>
                </a:solidFill>
                <a:latin typeface="Calibri"/>
                <a:ea typeface="Calibri"/>
                <a:cs typeface="Calibri"/>
                <a:sym typeface="Calibri"/>
              </a:rPr>
              <a:t> skąd trudno je usunąć</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Na kolejnych slajdach prześledzimy,</a:t>
            </a:r>
            <a:r>
              <a:rPr lang="pl-PL" sz="1200" b="0" i="0" u="none" strike="noStrike" baseline="0" dirty="0">
                <a:solidFill>
                  <a:schemeClr val="dk1"/>
                </a:solidFill>
                <a:latin typeface="Calibri"/>
                <a:ea typeface="Calibri"/>
                <a:cs typeface="Calibri"/>
                <a:sym typeface="Calibri"/>
              </a:rPr>
              <a:t> jak się </a:t>
            </a:r>
            <a:r>
              <a:rPr lang="pl-PL" sz="1200" b="0" i="0" u="none" strike="noStrike" dirty="0">
                <a:solidFill>
                  <a:schemeClr val="dk1"/>
                </a:solidFill>
                <a:latin typeface="Calibri"/>
                <a:ea typeface="Calibri"/>
                <a:cs typeface="Calibri"/>
                <a:sym typeface="Calibri"/>
              </a:rPr>
              <a:t>przemieszczają</a:t>
            </a:r>
            <a:r>
              <a:rPr lang="pl-PL" sz="1200" b="0" i="0" u="none" strike="noStrike" baseline="0" dirty="0">
                <a:solidFill>
                  <a:schemeClr val="dk1"/>
                </a:solidFill>
                <a:latin typeface="Calibri"/>
                <a:ea typeface="Calibri"/>
                <a:cs typeface="Calibri"/>
                <a:sym typeface="Calibri"/>
              </a:rPr>
              <a:t> odpady</a:t>
            </a:r>
            <a:r>
              <a:rPr lang="en-US" sz="1200" b="0" i="0" u="none" strike="noStrike" dirty="0">
                <a:solidFill>
                  <a:schemeClr val="dk1"/>
                </a:solidFill>
                <a:latin typeface="Calibri"/>
                <a:ea typeface="Calibri"/>
                <a:cs typeface="Calibri"/>
                <a:sym typeface="Calibri"/>
              </a:rPr>
              <a:t>.</a:t>
            </a:r>
          </a:p>
        </p:txBody>
      </p:sp>
      <p:sp>
        <p:nvSpPr>
          <p:cNvPr id="189" name="Google Shape;18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extLst>
      <p:ext uri="{BB962C8B-B14F-4D97-AF65-F5344CB8AC3E}">
        <p14:creationId xmlns:p14="http://schemas.microsoft.com/office/powerpoint/2010/main" val="3923547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pl-PL" sz="1200" b="1" i="0" u="none" strike="noStrike" cap="none" dirty="0">
                <a:solidFill>
                  <a:schemeClr val="dk1"/>
                </a:solidFill>
                <a:effectLst/>
                <a:latin typeface="Calibri"/>
                <a:ea typeface="Calibri"/>
                <a:cs typeface="Calibri"/>
                <a:sym typeface="Calibri"/>
              </a:rPr>
              <a:t>(Czas wyświetlania slajdu: 3 minuty)</a:t>
            </a:r>
            <a:endParaRPr b="1" dirty="0"/>
          </a:p>
          <a:p>
            <a:pPr marL="0" lvl="0" indent="0" algn="l" rtl="0">
              <a:lnSpc>
                <a:spcPct val="100000"/>
              </a:lnSpc>
              <a:spcBef>
                <a:spcPts val="0"/>
              </a:spcBef>
              <a:spcAft>
                <a:spcPts val="0"/>
              </a:spcAft>
              <a:buSzPts val="1400"/>
              <a:buNone/>
            </a:pPr>
            <a:endParaRPr lang="pl-PL" b="1" dirty="0"/>
          </a:p>
          <a:p>
            <a:pPr marL="0" lvl="0" indent="0" algn="l" rtl="0">
              <a:lnSpc>
                <a:spcPct val="100000"/>
              </a:lnSpc>
              <a:spcBef>
                <a:spcPts val="0"/>
              </a:spcBef>
              <a:spcAft>
                <a:spcPts val="0"/>
              </a:spcAft>
              <a:buSzPts val="1400"/>
              <a:buNone/>
            </a:pPr>
            <a:r>
              <a:rPr lang="pl-PL" b="1" dirty="0"/>
              <a:t>Odpowiedzi</a:t>
            </a:r>
            <a:r>
              <a:rPr lang="en-US" dirty="0"/>
              <a:t>:</a:t>
            </a:r>
            <a:endParaRPr dirty="0"/>
          </a:p>
          <a:p>
            <a:pPr marL="0" lvl="0" indent="0" algn="l" rtl="0">
              <a:lnSpc>
                <a:spcPct val="100000"/>
              </a:lnSpc>
              <a:spcBef>
                <a:spcPts val="0"/>
              </a:spcBef>
              <a:spcAft>
                <a:spcPts val="0"/>
              </a:spcAft>
              <a:buSzPts val="1400"/>
              <a:buNone/>
            </a:pPr>
            <a:r>
              <a:rPr lang="pl-PL" dirty="0"/>
              <a:t>Śmieci albo trafiają na składowisko, albo przedostają</a:t>
            </a:r>
            <a:r>
              <a:rPr lang="pl-PL" baseline="0" dirty="0"/>
              <a:t> się do środowiska i je zanieczyszczają</a:t>
            </a:r>
            <a:r>
              <a:rPr lang="en-US" dirty="0"/>
              <a:t>.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pl-PL" b="1" dirty="0"/>
              <a:t>Zapytaj uczniów</a:t>
            </a:r>
            <a:r>
              <a:rPr lang="en-US" b="1" dirty="0"/>
              <a:t>:</a:t>
            </a:r>
            <a:endParaRPr dirty="0"/>
          </a:p>
          <a:p>
            <a:pPr marL="0" lvl="0" indent="0" algn="l" rtl="0">
              <a:lnSpc>
                <a:spcPct val="100000"/>
              </a:lnSpc>
              <a:spcBef>
                <a:spcPts val="0"/>
              </a:spcBef>
              <a:spcAft>
                <a:spcPts val="0"/>
              </a:spcAft>
              <a:buSzPts val="1400"/>
              <a:buNone/>
            </a:pPr>
            <a:r>
              <a:rPr lang="pl-PL" dirty="0"/>
              <a:t>Czy widzieliście śmieci w miejscach, w których nie powinno ich być</a:t>
            </a:r>
            <a:r>
              <a:rPr lang="en-US" dirty="0"/>
              <a:t>?</a:t>
            </a:r>
            <a:endParaRPr dirty="0"/>
          </a:p>
          <a:p>
            <a:pPr marL="0" lvl="0" indent="0" algn="l" rtl="0">
              <a:lnSpc>
                <a:spcPct val="100000"/>
              </a:lnSpc>
              <a:spcBef>
                <a:spcPts val="0"/>
              </a:spcBef>
              <a:spcAft>
                <a:spcPts val="0"/>
              </a:spcAft>
              <a:buSzPts val="1400"/>
              <a:buNone/>
            </a:pPr>
            <a:r>
              <a:rPr lang="pl-PL" dirty="0"/>
              <a:t>Jak sądzicie, w jaki sposób te śmieci się tam</a:t>
            </a:r>
            <a:r>
              <a:rPr lang="pl-PL" baseline="0" dirty="0"/>
              <a:t> dostały</a:t>
            </a:r>
            <a:r>
              <a:rPr lang="en-US" dirty="0"/>
              <a: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pl-PL" b="1" dirty="0"/>
              <a:t>Odpowiedzi</a:t>
            </a:r>
            <a:r>
              <a:rPr lang="en-US" b="1" dirty="0"/>
              <a:t>:</a:t>
            </a:r>
            <a:endParaRPr dirty="0"/>
          </a:p>
          <a:p>
            <a:pPr marL="0" lvl="0" indent="0" algn="l" rtl="0">
              <a:lnSpc>
                <a:spcPct val="100000"/>
              </a:lnSpc>
              <a:spcBef>
                <a:spcPts val="0"/>
              </a:spcBef>
              <a:spcAft>
                <a:spcPts val="0"/>
              </a:spcAft>
              <a:buSzPts val="1400"/>
              <a:buNone/>
            </a:pPr>
            <a:r>
              <a:rPr lang="pl-PL" dirty="0"/>
              <a:t>Tak</a:t>
            </a:r>
            <a:r>
              <a:rPr lang="en-US" dirty="0"/>
              <a:t>, </a:t>
            </a:r>
            <a:r>
              <a:rPr lang="pl-PL" dirty="0"/>
              <a:t>widziałem(</a:t>
            </a:r>
            <a:r>
              <a:rPr lang="pl-PL" dirty="0" err="1"/>
              <a:t>am</a:t>
            </a:r>
            <a:r>
              <a:rPr lang="pl-PL" dirty="0"/>
              <a:t>)</a:t>
            </a:r>
            <a:r>
              <a:rPr lang="pl-PL" baseline="0" dirty="0"/>
              <a:t> torebki foliowe na plaży</a:t>
            </a:r>
            <a:r>
              <a:rPr lang="en-US" dirty="0"/>
              <a:t>. </a:t>
            </a:r>
            <a:r>
              <a:rPr lang="pl-PL" dirty="0"/>
              <a:t>T</a:t>
            </a:r>
            <a:r>
              <a:rPr lang="pl-PL" baseline="0" dirty="0"/>
              <a:t>orebki foliowe łatwo wydostają się z kosza na śmieci i wiatr przewiewa je na plażę</a:t>
            </a:r>
            <a:r>
              <a:rPr lang="en-US" dirty="0"/>
              <a:t>. </a:t>
            </a:r>
            <a:endParaRPr dirty="0"/>
          </a:p>
          <a:p>
            <a:pPr marL="0" lvl="0" indent="0" algn="l" rtl="0">
              <a:lnSpc>
                <a:spcPct val="100000"/>
              </a:lnSpc>
              <a:spcBef>
                <a:spcPts val="0"/>
              </a:spcBef>
              <a:spcAft>
                <a:spcPts val="0"/>
              </a:spcAft>
              <a:buSzPts val="1400"/>
              <a:buNone/>
            </a:pPr>
            <a:r>
              <a:rPr lang="en-US" dirty="0"/>
              <a:t>*</a:t>
            </a:r>
            <a:r>
              <a:rPr lang="pl-PL" dirty="0"/>
              <a:t>Poproś uczniów o</a:t>
            </a:r>
            <a:r>
              <a:rPr lang="pl-PL" baseline="0" dirty="0"/>
              <a:t> inne przykłady</a:t>
            </a:r>
            <a:r>
              <a:rPr lang="en-US" dirty="0"/>
              <a:t>.</a:t>
            </a:r>
            <a:endParaRPr dirty="0"/>
          </a:p>
        </p:txBody>
      </p:sp>
      <p:sp>
        <p:nvSpPr>
          <p:cNvPr id="323" name="Google Shape;3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pl-PL" sz="1200" b="1" i="0" u="none" strike="noStrike" cap="none" dirty="0">
                <a:solidFill>
                  <a:schemeClr val="dk1"/>
                </a:solidFill>
                <a:effectLst/>
                <a:latin typeface="Calibri"/>
                <a:ea typeface="Calibri"/>
                <a:cs typeface="Calibri"/>
                <a:sym typeface="Calibri"/>
              </a:rPr>
              <a:t>(Czas wyświetlania slajdu: 3-5 minut)</a:t>
            </a:r>
            <a:endParaRPr dirty="0"/>
          </a:p>
          <a:p>
            <a:pPr marL="457200" marR="0" lvl="0" indent="-228600" algn="l" rtl="0">
              <a:lnSpc>
                <a:spcPct val="100000"/>
              </a:lnSpc>
              <a:spcBef>
                <a:spcPts val="0"/>
              </a:spcBef>
              <a:spcAft>
                <a:spcPts val="0"/>
              </a:spcAft>
              <a:buSzPts val="1400"/>
              <a:buNone/>
            </a:pPr>
            <a:endParaRPr b="1" dirty="0"/>
          </a:p>
          <a:p>
            <a:pPr marL="457200" marR="0" lvl="0" indent="-228600" algn="l" rtl="0">
              <a:lnSpc>
                <a:spcPct val="100000"/>
              </a:lnSpc>
              <a:spcBef>
                <a:spcPts val="0"/>
              </a:spcBef>
              <a:spcAft>
                <a:spcPts val="0"/>
              </a:spcAft>
              <a:buSzPts val="1400"/>
              <a:buNone/>
            </a:pPr>
            <a:r>
              <a:rPr lang="pl-PL" sz="1200" b="1" i="0" u="none" strike="noStrike" cap="none" dirty="0">
                <a:solidFill>
                  <a:schemeClr val="dk1"/>
                </a:solidFill>
                <a:effectLst/>
                <a:latin typeface="Calibri"/>
                <a:ea typeface="Calibri"/>
                <a:cs typeface="Calibri"/>
                <a:sym typeface="Calibri"/>
              </a:rPr>
              <a:t>Zapytaj uczniów</a:t>
            </a:r>
            <a:r>
              <a:rPr lang="en-US" b="1" dirty="0"/>
              <a:t>:</a:t>
            </a:r>
            <a:endParaRPr dirty="0"/>
          </a:p>
          <a:p>
            <a:r>
              <a:rPr lang="pl-PL" sz="1200" b="0" i="0" u="none" strike="noStrike" cap="none" dirty="0">
                <a:solidFill>
                  <a:schemeClr val="dk1"/>
                </a:solidFill>
                <a:effectLst/>
                <a:latin typeface="Calibri"/>
                <a:ea typeface="Calibri"/>
                <a:cs typeface="Calibri"/>
                <a:sym typeface="Calibri"/>
              </a:rPr>
              <a:t>Co to jest składowisko?</a:t>
            </a:r>
          </a:p>
          <a:p>
            <a:r>
              <a:rPr lang="pl-PL" sz="1200" b="0" i="0" u="none" strike="noStrike" cap="none" dirty="0">
                <a:solidFill>
                  <a:schemeClr val="dk1"/>
                </a:solidFill>
                <a:effectLst/>
                <a:latin typeface="Calibri"/>
                <a:ea typeface="Calibri"/>
                <a:cs typeface="Calibri"/>
                <a:sym typeface="Calibri"/>
              </a:rPr>
              <a:t>Czy to jest odpowiednie miejsce dla przedmiotów nadających się do recyklingu? Dlaczego?</a:t>
            </a:r>
          </a:p>
          <a:p>
            <a:r>
              <a:rPr lang="pl-PL" sz="1200" b="0" i="0" u="none" strike="noStrike" cap="none" dirty="0">
                <a:solidFill>
                  <a:schemeClr val="dk1"/>
                </a:solidFill>
                <a:effectLst/>
                <a:latin typeface="Calibri"/>
                <a:ea typeface="Calibri"/>
                <a:cs typeface="Calibri"/>
                <a:sym typeface="Calibri"/>
              </a:rPr>
              <a:t>Co powinno tu trafiać?</a:t>
            </a:r>
          </a:p>
          <a:p>
            <a:pPr marL="457200" marR="0" lvl="0" indent="-228600" algn="l" rtl="0">
              <a:lnSpc>
                <a:spcPct val="100000"/>
              </a:lnSpc>
              <a:spcBef>
                <a:spcPts val="0"/>
              </a:spcBef>
              <a:spcAft>
                <a:spcPts val="0"/>
              </a:spcAft>
              <a:buSzPts val="1400"/>
              <a:buNone/>
            </a:pPr>
            <a:r>
              <a:rPr lang="pl-PL" b="0" dirty="0"/>
              <a:t>Co odczuwalibyście tam swoimi</a:t>
            </a:r>
            <a:r>
              <a:rPr lang="pl-PL" b="0" baseline="0" dirty="0"/>
              <a:t> 5 zmysłami (węch, dotyk, smak, wzrok, słuch</a:t>
            </a:r>
            <a:r>
              <a:rPr lang="en-US" b="0" dirty="0"/>
              <a:t>)</a:t>
            </a:r>
            <a:endParaRPr dirty="0"/>
          </a:p>
          <a:p>
            <a:pPr marL="457200" marR="0" lvl="0" indent="-228600" algn="l" rtl="0">
              <a:lnSpc>
                <a:spcPct val="100000"/>
              </a:lnSpc>
              <a:spcBef>
                <a:spcPts val="0"/>
              </a:spcBef>
              <a:spcAft>
                <a:spcPts val="0"/>
              </a:spcAft>
              <a:buSzPts val="1400"/>
              <a:buNone/>
            </a:pPr>
            <a:endParaRPr b="0" dirty="0"/>
          </a:p>
          <a:p>
            <a:pPr marL="457200" marR="0" lvl="0" indent="-228600" algn="l" rtl="0">
              <a:lnSpc>
                <a:spcPct val="100000"/>
              </a:lnSpc>
              <a:spcBef>
                <a:spcPts val="0"/>
              </a:spcBef>
              <a:spcAft>
                <a:spcPts val="0"/>
              </a:spcAft>
              <a:buSzPts val="1400"/>
              <a:buNone/>
            </a:pPr>
            <a:r>
              <a:rPr lang="pl-PL" b="1" dirty="0"/>
              <a:t>Odpowiedzi</a:t>
            </a:r>
            <a:r>
              <a:rPr lang="en-US" b="1" dirty="0"/>
              <a:t>: </a:t>
            </a:r>
            <a:endParaRPr dirty="0"/>
          </a:p>
          <a:p>
            <a:r>
              <a:rPr lang="pl-PL" sz="1200" b="0" i="0" u="none" strike="noStrike" cap="none" dirty="0">
                <a:solidFill>
                  <a:schemeClr val="dk1"/>
                </a:solidFill>
                <a:effectLst/>
                <a:latin typeface="Calibri"/>
                <a:ea typeface="Calibri"/>
                <a:cs typeface="Calibri"/>
                <a:sym typeface="Calibri"/>
              </a:rPr>
              <a:t>Składowisko to miejsce, gdzie ludzie składują odpady ogólne w ziemi albo na ogromnej stercie. </a:t>
            </a:r>
          </a:p>
          <a:p>
            <a:r>
              <a:rPr lang="pl-PL" sz="1200" b="0" i="0" u="none" strike="noStrike" cap="none" dirty="0">
                <a:solidFill>
                  <a:schemeClr val="dk1"/>
                </a:solidFill>
                <a:effectLst/>
                <a:latin typeface="Calibri"/>
                <a:ea typeface="Calibri"/>
                <a:cs typeface="Calibri"/>
                <a:sym typeface="Calibri"/>
              </a:rPr>
              <a:t>Nie, to nie jest odpowiednie miejsce dla przedmiotów nadających się do recyklingu. Na składowisko powinny trafiać tylko rzeczy, które nie nadają się do recyklingu.</a:t>
            </a:r>
            <a:endParaRPr b="1" dirty="0"/>
          </a:p>
          <a:p>
            <a:pPr marL="0" lvl="0" indent="0" algn="l" rtl="0">
              <a:lnSpc>
                <a:spcPct val="100000"/>
              </a:lnSpc>
              <a:spcBef>
                <a:spcPts val="0"/>
              </a:spcBef>
              <a:spcAft>
                <a:spcPts val="0"/>
              </a:spcAft>
              <a:buSzPts val="1400"/>
              <a:buNone/>
            </a:pPr>
            <a:endParaRPr dirty="0"/>
          </a:p>
        </p:txBody>
      </p:sp>
      <p:sp>
        <p:nvSpPr>
          <p:cNvPr id="331" name="Google Shape;33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pl-PL" sz="1200" b="1" i="0" u="none" strike="noStrike" cap="none" dirty="0">
                <a:solidFill>
                  <a:schemeClr val="dk1"/>
                </a:solidFill>
                <a:effectLst/>
                <a:latin typeface="Calibri"/>
                <a:ea typeface="Calibri"/>
                <a:cs typeface="Calibri"/>
                <a:sym typeface="Calibri"/>
              </a:rPr>
              <a:t>(Czas wyświetlania slajdu: 3-5 minut)</a:t>
            </a:r>
            <a:endParaRPr dirty="0"/>
          </a:p>
          <a:p>
            <a:pPr marL="457200" marR="0" lvl="0" indent="-228600" algn="l" rtl="0">
              <a:lnSpc>
                <a:spcPct val="100000"/>
              </a:lnSpc>
              <a:spcBef>
                <a:spcPts val="0"/>
              </a:spcBef>
              <a:spcAft>
                <a:spcPts val="0"/>
              </a:spcAft>
              <a:buClr>
                <a:srgbClr val="000000"/>
              </a:buClr>
              <a:buSzPts val="1400"/>
              <a:buFont typeface="Arial"/>
              <a:buNone/>
            </a:pPr>
            <a:endParaRPr sz="1200" b="1" i="0" u="none" strike="noStrike" cap="none" dirty="0">
              <a:solidFill>
                <a:srgbClr val="262626"/>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pl-PL" sz="1200" b="1" i="0" u="none" strike="noStrike" cap="none" dirty="0">
                <a:solidFill>
                  <a:srgbClr val="262626"/>
                </a:solidFill>
                <a:latin typeface="Calibri"/>
                <a:ea typeface="Calibri"/>
                <a:cs typeface="Calibri"/>
                <a:sym typeface="Calibri"/>
              </a:rPr>
              <a:t>Zapytaj uczniów</a:t>
            </a:r>
            <a:r>
              <a:rPr lang="en-US" sz="1200" b="1" i="0" u="none" strike="noStrike" cap="none" dirty="0">
                <a:solidFill>
                  <a:srgbClr val="262626"/>
                </a:solidFill>
                <a:latin typeface="Calibri"/>
                <a:ea typeface="Calibri"/>
                <a:cs typeface="Calibri"/>
                <a:sym typeface="Calibri"/>
              </a:rPr>
              <a:t>:</a:t>
            </a:r>
            <a:endParaRPr dirty="0"/>
          </a:p>
          <a:p>
            <a:pPr marL="457200" marR="0" lvl="0" indent="-228600" algn="l" rtl="0">
              <a:lnSpc>
                <a:spcPct val="100000"/>
              </a:lnSpc>
              <a:spcBef>
                <a:spcPts val="0"/>
              </a:spcBef>
              <a:spcAft>
                <a:spcPts val="0"/>
              </a:spcAft>
              <a:buClr>
                <a:srgbClr val="000000"/>
              </a:buClr>
              <a:buSzPts val="1400"/>
              <a:buFont typeface="Arial"/>
              <a:buNone/>
            </a:pPr>
            <a:r>
              <a:rPr lang="pl-PL" sz="1200" b="0" i="0" u="none" strike="noStrike" cap="none" dirty="0">
                <a:solidFill>
                  <a:srgbClr val="262626"/>
                </a:solidFill>
                <a:latin typeface="Calibri"/>
                <a:ea typeface="Calibri"/>
                <a:cs typeface="Calibri"/>
                <a:sym typeface="Calibri"/>
              </a:rPr>
              <a:t>Skąd biorą się śmieci w naszych oceanach</a:t>
            </a:r>
            <a:r>
              <a:rPr lang="en-US" sz="1200" b="0" i="0" u="none" strike="noStrike" cap="none" dirty="0">
                <a:solidFill>
                  <a:srgbClr val="262626"/>
                </a:solidFill>
                <a:latin typeface="Calibri"/>
                <a:ea typeface="Calibri"/>
                <a:cs typeface="Calibri"/>
                <a:sym typeface="Calibri"/>
              </a:rPr>
              <a:t>? </a:t>
            </a:r>
            <a:endParaRPr dirty="0"/>
          </a:p>
          <a:p>
            <a:pPr marL="457200" marR="0" lvl="0" indent="-228600" algn="l" rtl="0">
              <a:lnSpc>
                <a:spcPct val="100000"/>
              </a:lnSpc>
              <a:spcBef>
                <a:spcPts val="0"/>
              </a:spcBef>
              <a:spcAft>
                <a:spcPts val="0"/>
              </a:spcAft>
              <a:buClr>
                <a:srgbClr val="000000"/>
              </a:buClr>
              <a:buSzPts val="1400"/>
              <a:buFont typeface="Arial"/>
              <a:buNone/>
            </a:pPr>
            <a:r>
              <a:rPr lang="pl-PL" sz="1200" b="0" i="0" u="none" strike="noStrike" cap="none" dirty="0">
                <a:solidFill>
                  <a:srgbClr val="262626"/>
                </a:solidFill>
                <a:latin typeface="Calibri"/>
                <a:ea typeface="Calibri"/>
                <a:cs typeface="Calibri"/>
                <a:sym typeface="Calibri"/>
              </a:rPr>
              <a:t>Co możemy zrobić, żeby zapobiegać przedostawaniu się śmieci do środowisk</a:t>
            </a:r>
            <a:r>
              <a:rPr lang="pl-PL" sz="1200" b="0" i="0" u="none" strike="noStrike" cap="none" baseline="0" dirty="0">
                <a:solidFill>
                  <a:srgbClr val="262626"/>
                </a:solidFill>
                <a:latin typeface="Calibri"/>
                <a:ea typeface="Calibri"/>
                <a:cs typeface="Calibri"/>
                <a:sym typeface="Calibri"/>
              </a:rPr>
              <a:t>a naturalnego</a:t>
            </a:r>
            <a:r>
              <a:rPr lang="en-US" sz="1200" b="0" i="0" u="none" strike="noStrike" cap="none" dirty="0">
                <a:solidFill>
                  <a:srgbClr val="262626"/>
                </a:solidFill>
                <a:latin typeface="Calibri"/>
                <a:ea typeface="Calibri"/>
                <a:cs typeface="Calibri"/>
                <a:sym typeface="Calibri"/>
              </a:rPr>
              <a:t>?</a:t>
            </a:r>
            <a:endParaRPr dirty="0"/>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rgbClr val="262626"/>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pl-PL" sz="1200" b="1" i="0" u="none" strike="noStrike" cap="none" dirty="0">
                <a:solidFill>
                  <a:srgbClr val="262626"/>
                </a:solidFill>
                <a:latin typeface="Calibri"/>
                <a:ea typeface="Calibri"/>
                <a:cs typeface="Calibri"/>
                <a:sym typeface="Calibri"/>
              </a:rPr>
              <a:t>Odpowiedzi</a:t>
            </a:r>
            <a:r>
              <a:rPr lang="en-US" sz="1200" b="0" i="0" u="none" strike="noStrike" cap="none" dirty="0">
                <a:solidFill>
                  <a:srgbClr val="262626"/>
                </a:solidFill>
                <a:latin typeface="Calibri"/>
                <a:ea typeface="Calibri"/>
                <a:cs typeface="Calibri"/>
                <a:sym typeface="Calibri"/>
              </a:rPr>
              <a:t>:</a:t>
            </a:r>
            <a:endParaRPr lang="pl-PL"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pl-PL" dirty="0"/>
              <a:t>Kiedy</a:t>
            </a:r>
            <a:r>
              <a:rPr lang="pl-PL" baseline="0" dirty="0"/>
              <a:t> śmieci nie są </a:t>
            </a:r>
            <a:r>
              <a:rPr lang="pl-PL" baseline="0" dirty="0" err="1"/>
              <a:t>recyklingowane</a:t>
            </a:r>
            <a:r>
              <a:rPr lang="pl-PL" baseline="0" dirty="0"/>
              <a:t> albo prawidłowo wyrzucane, mogą się przedostawać do rzek i kanałów, które wpadają do mórz i oceanów</a:t>
            </a:r>
            <a:r>
              <a:rPr lang="en-US" dirty="0"/>
              <a:t>.</a:t>
            </a:r>
            <a:r>
              <a:rPr lang="pl-PL" dirty="0"/>
              <a:t> Prawidłowe wyrzucanie śmieci i recykling mogą</a:t>
            </a:r>
            <a:r>
              <a:rPr lang="pl-PL" baseline="0" dirty="0"/>
              <a:t> pomóc uniknąć przedostawania się śmieci do środowiska naturalnego</a:t>
            </a:r>
            <a:r>
              <a:rPr lang="en-US" dirty="0"/>
              <a:t>.</a:t>
            </a:r>
            <a:endParaRPr dirty="0"/>
          </a:p>
        </p:txBody>
      </p:sp>
      <p:sp>
        <p:nvSpPr>
          <p:cNvPr id="344" name="Google Shape;34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(Czas wyświetlania slajdu: 3-5 minut)</a:t>
            </a:r>
          </a:p>
          <a:p>
            <a:endParaRPr lang="en-US" b="1" dirty="0"/>
          </a:p>
          <a:p>
            <a:r>
              <a:rPr lang="pl-PL" b="1" dirty="0"/>
              <a:t>Powiedz  uczniom</a:t>
            </a:r>
            <a:r>
              <a:rPr lang="en-US" b="1" dirty="0"/>
              <a:t>:</a:t>
            </a:r>
          </a:p>
          <a:p>
            <a:r>
              <a:rPr lang="pl-PL" dirty="0"/>
              <a:t>Prześledźmy teraz w</a:t>
            </a:r>
            <a:r>
              <a:rPr lang="pl-PL" baseline="0" dirty="0"/>
              <a:t> 6 krokach </a:t>
            </a:r>
            <a:r>
              <a:rPr lang="pl-PL" dirty="0"/>
              <a:t>drogę, jaką opakowanie po jedzeniu, czyli śmieć, które nie zostało prawidłowo </a:t>
            </a:r>
            <a:r>
              <a:rPr lang="pl-PL" dirty="0" err="1"/>
              <a:t>zrecyklingowane</a:t>
            </a:r>
            <a:r>
              <a:rPr lang="pl-PL" dirty="0"/>
              <a:t>, </a:t>
            </a:r>
            <a:r>
              <a:rPr lang="pl-PL" baseline="0" dirty="0"/>
              <a:t>trafia do oceanu</a:t>
            </a:r>
            <a:r>
              <a:rPr lang="en-US" dirty="0"/>
              <a:t>. </a:t>
            </a:r>
          </a:p>
          <a:p>
            <a:endParaRPr lang="en-US" dirty="0"/>
          </a:p>
          <a:p>
            <a:pPr marL="228600" marR="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pl-PL" dirty="0"/>
              <a:t>Kiedy</a:t>
            </a:r>
            <a:r>
              <a:rPr lang="pl-PL" baseline="0" dirty="0"/>
              <a:t> l</a:t>
            </a:r>
            <a:r>
              <a:rPr lang="pl-PL" dirty="0"/>
              <a:t>udzie</a:t>
            </a:r>
            <a:r>
              <a:rPr lang="pl-PL" baseline="0" dirty="0"/>
              <a:t> zostawiają opakowanie po jedzeniu na ziemi, nazywa się je „śmieciem”. Może ono też przypadkowo wypaść z kosza na śmieci</a:t>
            </a:r>
            <a:r>
              <a:rPr lang="en-US" dirty="0"/>
              <a:t>.</a:t>
            </a:r>
          </a:p>
          <a:p>
            <a:pPr marL="228600" indent="-228600">
              <a:buAutoNum type="arabicPeriod"/>
            </a:pPr>
            <a:r>
              <a:rPr lang="pl-PL" dirty="0"/>
              <a:t>Leżące na ziemi</a:t>
            </a:r>
            <a:r>
              <a:rPr lang="pl-PL" baseline="0" dirty="0"/>
              <a:t> opakowanie może następnie spłynąć do kanalizacji deszczowej wzdłuż ulicy</a:t>
            </a:r>
            <a:r>
              <a:rPr lang="en-US" dirty="0"/>
              <a:t>.</a:t>
            </a:r>
          </a:p>
          <a:p>
            <a:pPr marL="228600" indent="-228600">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14</a:t>
            </a:fld>
            <a:endParaRPr lang="x-none"/>
          </a:p>
        </p:txBody>
      </p:sp>
    </p:spTree>
    <p:extLst>
      <p:ext uri="{BB962C8B-B14F-4D97-AF65-F5344CB8AC3E}">
        <p14:creationId xmlns:p14="http://schemas.microsoft.com/office/powerpoint/2010/main" val="3697586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mn-ea"/>
                <a:cs typeface="+mn-cs"/>
              </a:rPr>
              <a:t>(Czas wyświetlania slajdu: 3-5 minut)</a:t>
            </a:r>
            <a:endParaRPr lang="en-US" b="1" dirty="0"/>
          </a:p>
          <a:p>
            <a:endParaRPr lang="en-US" b="1" dirty="0"/>
          </a:p>
          <a:p>
            <a:r>
              <a:rPr lang="pl-PL" b="1" dirty="0"/>
              <a:t>Powiedz uczniom</a:t>
            </a:r>
            <a:r>
              <a:rPr lang="en-US" b="1" dirty="0"/>
              <a:t>:</a:t>
            </a:r>
          </a:p>
          <a:p>
            <a:r>
              <a:rPr lang="en-US" dirty="0"/>
              <a:t>3. </a:t>
            </a:r>
            <a:r>
              <a:rPr lang="pl-PL" dirty="0"/>
              <a:t>Gdy opakowanie po jedzeniu trafi do kanalizacji</a:t>
            </a:r>
            <a:r>
              <a:rPr lang="pl-PL" baseline="0" dirty="0"/>
              <a:t> deszczowej, to spływa nią do lokalnych cieków wodnych</a:t>
            </a:r>
            <a:r>
              <a:rPr lang="en-US" dirty="0"/>
              <a:t>.</a:t>
            </a:r>
          </a:p>
          <a:p>
            <a:r>
              <a:rPr lang="en-US" dirty="0"/>
              <a:t>4. </a:t>
            </a:r>
            <a:r>
              <a:rPr lang="pl-PL" dirty="0"/>
              <a:t>Cieki wodne</a:t>
            </a:r>
            <a:r>
              <a:rPr lang="pl-PL" baseline="0" dirty="0"/>
              <a:t> stanowią punkty dostępu do rzek, przez które cała woda deszczowa i wszystko, co się w niej znajduje, jak na przykład opakowania po naszym jedzeniu, spływa do lokalnych </a:t>
            </a:r>
            <a:r>
              <a:rPr lang="pl-PL" sz="1200" kern="1200" dirty="0">
                <a:solidFill>
                  <a:schemeClr val="tx1"/>
                </a:solidFill>
                <a:effectLst/>
                <a:latin typeface="+mn-lt"/>
                <a:ea typeface="+mn-ea"/>
                <a:cs typeface="+mn-cs"/>
              </a:rPr>
              <a:t>sieci rzecznych</a:t>
            </a:r>
            <a:r>
              <a:rPr lang="en-US" dirty="0"/>
              <a:t>. </a:t>
            </a:r>
          </a:p>
        </p:txBody>
      </p:sp>
      <p:sp>
        <p:nvSpPr>
          <p:cNvPr id="4" name="Slide Number Placeholder 3"/>
          <p:cNvSpPr>
            <a:spLocks noGrp="1"/>
          </p:cNvSpPr>
          <p:nvPr>
            <p:ph type="sldNum" sz="quarter" idx="5"/>
          </p:nvPr>
        </p:nvSpPr>
        <p:spPr/>
        <p:txBody>
          <a:bodyPr/>
          <a:lstStyle/>
          <a:p>
            <a:fld id="{FF836C94-7932-4F42-B085-F387E238C945}" type="slidenum">
              <a:rPr lang="x-none" smtClean="0"/>
              <a:t>15</a:t>
            </a:fld>
            <a:endParaRPr lang="x-none"/>
          </a:p>
        </p:txBody>
      </p:sp>
    </p:spTree>
    <p:extLst>
      <p:ext uri="{BB962C8B-B14F-4D97-AF65-F5344CB8AC3E}">
        <p14:creationId xmlns:p14="http://schemas.microsoft.com/office/powerpoint/2010/main" val="3397577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i="0" u="none" strike="noStrike" kern="1200" cap="none" dirty="0">
                <a:solidFill>
                  <a:schemeClr val="tx1"/>
                </a:solidFill>
                <a:effectLst/>
                <a:latin typeface="Calibri"/>
                <a:ea typeface="Calibri"/>
                <a:cs typeface="Calibri"/>
                <a:sym typeface="Calibri"/>
              </a:rPr>
              <a:t>(Czas wyświetlania slajdu: 3-5 minut)</a:t>
            </a:r>
            <a:endParaRPr lang="en-US" b="1" dirty="0"/>
          </a:p>
          <a:p>
            <a:endParaRPr lang="en-US" b="1" dirty="0"/>
          </a:p>
          <a:p>
            <a:r>
              <a:rPr lang="pl-PL" b="1" dirty="0"/>
              <a:t>Powiedz uczniom</a:t>
            </a:r>
            <a:r>
              <a:rPr lang="en-US" b="1" dirty="0"/>
              <a:t>:</a:t>
            </a:r>
          </a:p>
          <a:p>
            <a:r>
              <a:rPr lang="en-US" dirty="0"/>
              <a:t>5. </a:t>
            </a:r>
            <a:r>
              <a:rPr lang="pl-PL" dirty="0"/>
              <a:t>Sieci mniejszych rzek</a:t>
            </a:r>
            <a:r>
              <a:rPr lang="pl-PL" baseline="0" dirty="0"/>
              <a:t> łączą się w większe rzeki, które uchodzą bezpośrednio do oceanów</a:t>
            </a:r>
            <a:r>
              <a:rPr lang="en-US" dirty="0"/>
              <a:t>.</a:t>
            </a:r>
          </a:p>
          <a:p>
            <a:r>
              <a:rPr lang="en-US" dirty="0"/>
              <a:t>6. </a:t>
            </a:r>
            <a:r>
              <a:rPr lang="pl-PL" dirty="0"/>
              <a:t>Prądy oceaniczne są ze sobą powiązane i przenoszą</a:t>
            </a:r>
            <a:r>
              <a:rPr lang="pl-PL" baseline="0" dirty="0"/>
              <a:t> wszystkie śmieci, tworząc z nich wielkie „wyspy śmieci”, takie plama śmieci na południowym Pacyfiku (gigantyczny obszar pokryty unoszącymi się na wodzie śmieciami, który przypomina wyspę)</a:t>
            </a:r>
            <a:r>
              <a:rPr lang="en-US" dirty="0"/>
              <a:t>. </a:t>
            </a:r>
            <a:r>
              <a:rPr lang="pl-PL" dirty="0"/>
              <a:t>Wyspa śmieci t</a:t>
            </a:r>
            <a:r>
              <a:rPr lang="pl-PL" baseline="0" dirty="0"/>
              <a:t>o nie jest tak naprawdę wyspa z plażami i lądem, ale skupisko odpadów, które tworzy plamę pływających śmieci, która przypomina pływającą wyspę</a:t>
            </a:r>
            <a:r>
              <a:rPr lang="en-US" dirty="0"/>
              <a:t>. </a:t>
            </a:r>
            <a:endParaRPr lang="pl-PL" dirty="0"/>
          </a:p>
          <a:p>
            <a:endParaRPr lang="en-US" dirty="0"/>
          </a:p>
          <a:p>
            <a:r>
              <a:rPr lang="pl-PL" dirty="0"/>
              <a:t>Dla </a:t>
            </a:r>
            <a:r>
              <a:rPr lang="pl-PL" baseline="0" dirty="0"/>
              <a:t>budowania </a:t>
            </a:r>
            <a:r>
              <a:rPr lang="pl-PL" dirty="0"/>
              <a:t>gospodarki okrężnej</a:t>
            </a:r>
            <a:r>
              <a:rPr lang="pl-PL" baseline="0" dirty="0"/>
              <a:t> ważne jest, aby </a:t>
            </a:r>
            <a:r>
              <a:rPr lang="pl-PL" dirty="0"/>
              <a:t>rozumieć, jak działają</a:t>
            </a:r>
            <a:r>
              <a:rPr lang="pl-PL" baseline="0" dirty="0"/>
              <a:t> systemy i jaką drogę pokonują materiały w systemie liniowym</a:t>
            </a:r>
            <a:r>
              <a:rPr lang="en-US" dirty="0"/>
              <a:t>. </a:t>
            </a:r>
          </a:p>
        </p:txBody>
      </p:sp>
      <p:sp>
        <p:nvSpPr>
          <p:cNvPr id="4" name="Slide Number Placeholder 3"/>
          <p:cNvSpPr>
            <a:spLocks noGrp="1"/>
          </p:cNvSpPr>
          <p:nvPr>
            <p:ph type="sldNum" sz="quarter" idx="5"/>
          </p:nvPr>
        </p:nvSpPr>
        <p:spPr/>
        <p:txBody>
          <a:bodyPr/>
          <a:lstStyle/>
          <a:p>
            <a:fld id="{FF836C94-7932-4F42-B085-F387E238C945}" type="slidenum">
              <a:rPr lang="x-none" smtClean="0"/>
              <a:t>16</a:t>
            </a:fld>
            <a:endParaRPr lang="x-none"/>
          </a:p>
        </p:txBody>
      </p:sp>
    </p:spTree>
    <p:extLst>
      <p:ext uri="{BB962C8B-B14F-4D97-AF65-F5344CB8AC3E}">
        <p14:creationId xmlns:p14="http://schemas.microsoft.com/office/powerpoint/2010/main" val="3042602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sz="1200" b="1" i="0" u="none" strike="noStrike" dirty="0">
                <a:solidFill>
                  <a:schemeClr val="dk1"/>
                </a:solidFill>
                <a:latin typeface="Calibri"/>
                <a:ea typeface="Calibri"/>
                <a:cs typeface="Calibri"/>
                <a:sym typeface="Calibri"/>
              </a:rPr>
              <a:t>Powiedz uczniom</a:t>
            </a:r>
            <a:r>
              <a:rPr lang="en-US" sz="1200" b="1"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r>
              <a:rPr lang="pl-PL" sz="1200" b="0" i="0" u="none" strike="noStrike" dirty="0">
                <a:solidFill>
                  <a:schemeClr val="dk1"/>
                </a:solidFill>
                <a:latin typeface="Calibri"/>
                <a:ea typeface="Calibri"/>
                <a:cs typeface="Calibri"/>
                <a:sym typeface="Calibri"/>
              </a:rPr>
              <a:t>W ramach ćwiczenia uczniowie podzielą się na grupy i stworzą mapę cyklu życia dla produktu codziennego użytku</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br>
              <a:rPr lang="en-US" sz="1200" b="0" i="0" u="none" strike="noStrike" dirty="0">
                <a:solidFill>
                  <a:schemeClr val="dk1"/>
                </a:solidFill>
                <a:latin typeface="Calibri"/>
                <a:ea typeface="Calibri"/>
                <a:cs typeface="Calibri"/>
                <a:sym typeface="Calibri"/>
              </a:rPr>
            </a:br>
            <a:r>
              <a:rPr lang="pl-PL" sz="1200" b="1" i="0" u="none" strike="noStrike" dirty="0">
                <a:solidFill>
                  <a:schemeClr val="dk1"/>
                </a:solidFill>
                <a:latin typeface="Calibri"/>
                <a:ea typeface="Calibri"/>
                <a:cs typeface="Calibri"/>
                <a:sym typeface="Calibri"/>
              </a:rPr>
              <a:t>Krok</a:t>
            </a:r>
            <a:r>
              <a:rPr lang="pl-PL" sz="1200" b="1" i="0" u="none" strike="noStrike" baseline="0" dirty="0">
                <a:solidFill>
                  <a:schemeClr val="dk1"/>
                </a:solidFill>
                <a:latin typeface="Calibri"/>
                <a:ea typeface="Calibri"/>
                <a:cs typeface="Calibri"/>
                <a:sym typeface="Calibri"/>
              </a:rPr>
              <a:t> </a:t>
            </a:r>
            <a:r>
              <a:rPr lang="en-US" sz="1200" b="1" i="0" u="none" strike="noStrike" dirty="0">
                <a:solidFill>
                  <a:schemeClr val="dk1"/>
                </a:solidFill>
                <a:latin typeface="Calibri"/>
                <a:ea typeface="Calibri"/>
                <a:cs typeface="Calibri"/>
                <a:sym typeface="Calibri"/>
              </a:rPr>
              <a:t>1</a:t>
            </a:r>
            <a:r>
              <a:rPr lang="en-US" sz="1200" b="0" i="0" u="none" strike="noStrike" dirty="0">
                <a:solidFill>
                  <a:schemeClr val="dk1"/>
                </a:solidFill>
                <a:latin typeface="Calibri"/>
                <a:ea typeface="Calibri"/>
                <a:cs typeface="Calibri"/>
                <a:sym typeface="Calibri"/>
              </a:rPr>
              <a:t>: </a:t>
            </a:r>
            <a:r>
              <a:rPr lang="pl-PL" sz="1200" b="0" i="0" u="none" strike="noStrike" cap="none" dirty="0">
                <a:solidFill>
                  <a:schemeClr val="dk1"/>
                </a:solidFill>
                <a:effectLst/>
                <a:latin typeface="Calibri"/>
                <a:ea typeface="Calibri"/>
                <a:cs typeface="Calibri"/>
                <a:sym typeface="Calibri"/>
              </a:rPr>
              <a:t>Podziel uczniów na grupy po 3-5 osób  wybierz z talii kartę z produktem albo wykorzystaj dowolny produkt, na</a:t>
            </a:r>
            <a:r>
              <a:rPr lang="pl-PL" sz="1200" b="0" i="0" u="none" strike="noStrike" cap="none" baseline="0" dirty="0">
                <a:solidFill>
                  <a:schemeClr val="dk1"/>
                </a:solidFill>
                <a:effectLst/>
                <a:latin typeface="Calibri"/>
                <a:ea typeface="Calibri"/>
                <a:cs typeface="Calibri"/>
                <a:sym typeface="Calibri"/>
              </a:rPr>
              <a:t> temat którego </a:t>
            </a:r>
            <a:r>
              <a:rPr lang="pl-PL" sz="1200" b="0" i="0" u="none" strike="noStrike" cap="none" dirty="0">
                <a:solidFill>
                  <a:schemeClr val="dk1"/>
                </a:solidFill>
                <a:effectLst/>
                <a:latin typeface="Calibri"/>
                <a:ea typeface="Calibri"/>
                <a:cs typeface="Calibri"/>
                <a:sym typeface="Calibri"/>
              </a:rPr>
              <a:t>grupa coś wie</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None/>
            </a:pPr>
            <a:br>
              <a:rPr lang="en-US" sz="1200" b="0" i="0" u="none" strike="noStrike" dirty="0">
                <a:solidFill>
                  <a:schemeClr val="dk1"/>
                </a:solidFill>
                <a:latin typeface="Calibri"/>
                <a:ea typeface="Calibri"/>
                <a:cs typeface="Calibri"/>
                <a:sym typeface="Calibri"/>
              </a:rPr>
            </a:br>
            <a:r>
              <a:rPr lang="pl-PL" sz="1200" b="1" i="0" u="none" strike="noStrike" dirty="0">
                <a:solidFill>
                  <a:schemeClr val="dk1"/>
                </a:solidFill>
                <a:latin typeface="Calibri"/>
                <a:ea typeface="Calibri"/>
                <a:cs typeface="Calibri"/>
                <a:sym typeface="Calibri"/>
              </a:rPr>
              <a:t>Krok</a:t>
            </a:r>
            <a:r>
              <a:rPr lang="pl-PL" sz="1200" b="1" i="0" u="none" strike="noStrike" baseline="0" dirty="0">
                <a:solidFill>
                  <a:schemeClr val="dk1"/>
                </a:solidFill>
                <a:latin typeface="Calibri"/>
                <a:ea typeface="Calibri"/>
                <a:cs typeface="Calibri"/>
                <a:sym typeface="Calibri"/>
              </a:rPr>
              <a:t> </a:t>
            </a:r>
            <a:r>
              <a:rPr lang="en-US" sz="1200" b="1" i="0" u="none" strike="noStrike" dirty="0">
                <a:solidFill>
                  <a:schemeClr val="dk1"/>
                </a:solidFill>
                <a:latin typeface="Calibri"/>
                <a:ea typeface="Calibri"/>
                <a:cs typeface="Calibri"/>
                <a:sym typeface="Calibri"/>
              </a:rPr>
              <a:t>2</a:t>
            </a:r>
            <a:r>
              <a:rPr lang="en-US" sz="1200" b="0" i="0" u="none" strike="noStrike" dirty="0">
                <a:solidFill>
                  <a:schemeClr val="dk1"/>
                </a:solidFill>
                <a:latin typeface="Calibri"/>
                <a:ea typeface="Calibri"/>
                <a:cs typeface="Calibri"/>
                <a:sym typeface="Calibri"/>
              </a:rPr>
              <a:t>: </a:t>
            </a:r>
            <a:r>
              <a:rPr lang="pl-PL" sz="1200" b="0" i="0" u="none" strike="noStrike" cap="none" dirty="0">
                <a:solidFill>
                  <a:schemeClr val="dk1"/>
                </a:solidFill>
                <a:effectLst/>
                <a:latin typeface="Calibri"/>
                <a:ea typeface="Calibri"/>
                <a:cs typeface="Calibri"/>
                <a:sym typeface="Calibri"/>
              </a:rPr>
              <a:t>Każda grupa otrzymuje duży arkusz papieru albo korzysta z rozdanych materiałów i wypisuje 5 etapów cyklu życia: 1. Wydobycie surowca;  2. Produkcja;  3. Dystrybucja;  4. Użytkowanie; 5. Utylizacja.</a:t>
            </a:r>
            <a:endParaRPr lang="pl-PL" dirty="0"/>
          </a:p>
          <a:p>
            <a:endParaRPr lang="pl-PL"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br>
              <a:rPr lang="en-US" dirty="0"/>
            </a:b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216" name="Google Shape;21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sz="1200" b="1" i="0" u="none" strike="noStrike" dirty="0">
                <a:solidFill>
                  <a:schemeClr val="dk1"/>
                </a:solidFill>
                <a:latin typeface="Calibri"/>
                <a:ea typeface="Calibri"/>
                <a:cs typeface="Calibri"/>
                <a:sym typeface="Calibri"/>
              </a:rPr>
              <a:t>Krok</a:t>
            </a:r>
            <a:r>
              <a:rPr lang="pl-PL" sz="1200" b="1" i="0" u="none" strike="noStrike" baseline="0" dirty="0">
                <a:solidFill>
                  <a:schemeClr val="dk1"/>
                </a:solidFill>
                <a:latin typeface="Calibri"/>
                <a:ea typeface="Calibri"/>
                <a:cs typeface="Calibri"/>
                <a:sym typeface="Calibri"/>
              </a:rPr>
              <a:t> </a:t>
            </a:r>
            <a:r>
              <a:rPr lang="en-US" sz="1200" b="1" i="0" u="none" strike="noStrike" dirty="0">
                <a:solidFill>
                  <a:schemeClr val="dk1"/>
                </a:solidFill>
                <a:latin typeface="Calibri"/>
                <a:ea typeface="Calibri"/>
                <a:cs typeface="Calibri"/>
                <a:sym typeface="Calibri"/>
              </a:rPr>
              <a:t>3</a:t>
            </a:r>
            <a:r>
              <a:rPr lang="en-US" sz="1200" b="0" i="0" u="none" strike="noStrike" dirty="0">
                <a:solidFill>
                  <a:schemeClr val="dk1"/>
                </a:solidFill>
                <a:latin typeface="Calibri"/>
                <a:ea typeface="Calibri"/>
                <a:cs typeface="Calibri"/>
                <a:sym typeface="Calibri"/>
              </a:rPr>
              <a:t>: </a:t>
            </a:r>
            <a:r>
              <a:rPr lang="pl-PL" sz="1200" b="0" i="0" u="none" strike="noStrike" cap="none" dirty="0">
                <a:solidFill>
                  <a:schemeClr val="dk1"/>
                </a:solidFill>
                <a:effectLst/>
                <a:latin typeface="Calibri"/>
                <a:ea typeface="Calibri"/>
                <a:cs typeface="Calibri"/>
                <a:sym typeface="Calibri"/>
              </a:rPr>
              <a:t>Każda grupa dokumentuje przy użyciu naklejanych karteczek (niektórzy będą rysować obrazki, inni spiszą listy) cały cykl życia produktu od początku do końca. Jako przykład grupy mogą wykorzystać wypełnioną kartę dotyczącą butelki po napoju. Należy wyznaczyć limit czasu – 20 minut. </a:t>
            </a:r>
            <a:endParaRPr dirty="0"/>
          </a:p>
          <a:p>
            <a:pPr marL="0" lvl="0" indent="0" algn="l" rtl="0">
              <a:spcBef>
                <a:spcPts val="0"/>
              </a:spcBef>
              <a:spcAft>
                <a:spcPts val="0"/>
              </a:spcAft>
              <a:buNone/>
            </a:pPr>
            <a:br>
              <a:rPr lang="en-US" sz="1200" b="0" i="0" u="none" strike="noStrike" dirty="0">
                <a:solidFill>
                  <a:schemeClr val="dk1"/>
                </a:solidFill>
                <a:latin typeface="Calibri"/>
                <a:ea typeface="Calibri"/>
                <a:cs typeface="Calibri"/>
                <a:sym typeface="Calibri"/>
              </a:rPr>
            </a:br>
            <a:r>
              <a:rPr lang="pl-PL" sz="1200" b="1" i="0" u="none" strike="noStrike" dirty="0">
                <a:solidFill>
                  <a:schemeClr val="dk1"/>
                </a:solidFill>
                <a:latin typeface="Calibri"/>
                <a:ea typeface="Calibri"/>
                <a:cs typeface="Calibri"/>
                <a:sym typeface="Calibri"/>
              </a:rPr>
              <a:t>Krok</a:t>
            </a:r>
            <a:r>
              <a:rPr lang="pl-PL" sz="1200" b="1" i="0" u="none" strike="noStrike" baseline="0" dirty="0">
                <a:solidFill>
                  <a:schemeClr val="dk1"/>
                </a:solidFill>
                <a:latin typeface="Calibri"/>
                <a:ea typeface="Calibri"/>
                <a:cs typeface="Calibri"/>
                <a:sym typeface="Calibri"/>
              </a:rPr>
              <a:t> </a:t>
            </a:r>
            <a:r>
              <a:rPr lang="en-US" sz="1200" b="1" i="0" u="none" strike="noStrike" dirty="0">
                <a:solidFill>
                  <a:schemeClr val="dk1"/>
                </a:solidFill>
                <a:latin typeface="Calibri"/>
                <a:ea typeface="Calibri"/>
                <a:cs typeface="Calibri"/>
                <a:sym typeface="Calibri"/>
              </a:rPr>
              <a:t>4</a:t>
            </a:r>
            <a:r>
              <a:rPr lang="en-US" sz="1200" b="0" i="0" u="none" strike="noStrike" dirty="0">
                <a:solidFill>
                  <a:schemeClr val="dk1"/>
                </a:solidFill>
                <a:latin typeface="Calibri"/>
                <a:ea typeface="Calibri"/>
                <a:cs typeface="Calibri"/>
                <a:sym typeface="Calibri"/>
              </a:rPr>
              <a:t>: </a:t>
            </a:r>
            <a:r>
              <a:rPr lang="pl-PL" sz="1200" b="0" i="0" u="none" strike="noStrike" cap="none" dirty="0">
                <a:solidFill>
                  <a:schemeClr val="dk1"/>
                </a:solidFill>
                <a:effectLst/>
                <a:latin typeface="Calibri"/>
                <a:ea typeface="Calibri"/>
                <a:cs typeface="Calibri"/>
                <a:sym typeface="Calibri"/>
              </a:rPr>
              <a:t>Tworzenie mapy cyklu życia zaczyna się od listy surowców stosowanych do produkcji i sprawdzenia, w jaki sposób się je pozyskuje i przetwarza. Jak konsumenci kupią ten produkt, to ile razy z niego korzystają? Sprawdźcie to w Internecie albo niech uczniowie postarają się zgadnąć. Kiedy dotrzecie do końca cyklu życia, zastanówcie się nad wszystkimi możliwościami, takimi jak wysypisko, śmiecenie i recykling. Przemyślcie krytycznie, dokąd najprawdopodobniej trafi dana rzecz.</a:t>
            </a:r>
          </a:p>
          <a:p>
            <a:pPr marL="0" lvl="0" indent="0" algn="l" rtl="0">
              <a:spcBef>
                <a:spcPts val="0"/>
              </a:spcBef>
              <a:spcAft>
                <a:spcPts val="0"/>
              </a:spcAft>
              <a:buNone/>
            </a:pPr>
            <a:br>
              <a:rPr lang="en-US" sz="1200" b="0" i="0" u="none" strike="noStrike" dirty="0">
                <a:solidFill>
                  <a:schemeClr val="dk1"/>
                </a:solidFill>
                <a:latin typeface="Calibri"/>
                <a:ea typeface="Calibri"/>
                <a:cs typeface="Calibri"/>
                <a:sym typeface="Calibri"/>
              </a:rPr>
            </a:br>
            <a:r>
              <a:rPr lang="pl-PL" sz="1200" b="1" i="0" u="none" strike="noStrike" dirty="0">
                <a:solidFill>
                  <a:schemeClr val="dk1"/>
                </a:solidFill>
                <a:latin typeface="Calibri"/>
                <a:ea typeface="Calibri"/>
                <a:cs typeface="Calibri"/>
                <a:sym typeface="Calibri"/>
              </a:rPr>
              <a:t>Krok</a:t>
            </a:r>
            <a:r>
              <a:rPr lang="pl-PL" sz="1200" b="1" i="0" u="none" strike="noStrike" baseline="0" dirty="0">
                <a:solidFill>
                  <a:schemeClr val="dk1"/>
                </a:solidFill>
                <a:latin typeface="Calibri"/>
                <a:ea typeface="Calibri"/>
                <a:cs typeface="Calibri"/>
                <a:sym typeface="Calibri"/>
              </a:rPr>
              <a:t> </a:t>
            </a:r>
            <a:r>
              <a:rPr lang="en-US" sz="1200" b="1" i="0" u="none" strike="noStrike" dirty="0">
                <a:solidFill>
                  <a:schemeClr val="dk1"/>
                </a:solidFill>
                <a:latin typeface="Calibri"/>
                <a:ea typeface="Calibri"/>
                <a:cs typeface="Calibri"/>
                <a:sym typeface="Calibri"/>
              </a:rPr>
              <a:t>5</a:t>
            </a:r>
            <a:r>
              <a:rPr lang="en-US" sz="1200" b="0" i="0" u="none" strike="noStrike" dirty="0">
                <a:solidFill>
                  <a:schemeClr val="dk1"/>
                </a:solidFill>
                <a:latin typeface="Calibri"/>
                <a:ea typeface="Calibri"/>
                <a:cs typeface="Calibri"/>
                <a:sym typeface="Calibri"/>
              </a:rPr>
              <a:t>: </a:t>
            </a:r>
            <a:r>
              <a:rPr lang="pl-PL" sz="1200" b="0" i="0" u="none" strike="noStrike" cap="none" dirty="0">
                <a:solidFill>
                  <a:schemeClr val="dk1"/>
                </a:solidFill>
                <a:effectLst/>
                <a:latin typeface="Calibri"/>
                <a:ea typeface="Calibri"/>
                <a:cs typeface="Calibri"/>
                <a:sym typeface="Calibri"/>
              </a:rPr>
              <a:t>Na koniec wskażcie dla tego produktu jedną albo więcej </a:t>
            </a:r>
            <a:r>
              <a:rPr lang="pl-PL" sz="1200" b="1" i="0" u="none" strike="noStrike" cap="none" dirty="0">
                <a:solidFill>
                  <a:schemeClr val="dk1"/>
                </a:solidFill>
                <a:effectLst/>
                <a:latin typeface="Calibri"/>
                <a:ea typeface="Calibri"/>
                <a:cs typeface="Calibri"/>
                <a:sym typeface="Calibri"/>
              </a:rPr>
              <a:t>szans na okrężny cykl życia</a:t>
            </a:r>
            <a:r>
              <a:rPr lang="pl-PL" sz="1200" b="0" i="0" u="none" strike="noStrike" cap="none" dirty="0">
                <a:solidFill>
                  <a:schemeClr val="dk1"/>
                </a:solidFill>
                <a:effectLst/>
                <a:latin typeface="Calibri"/>
                <a:ea typeface="Calibri"/>
                <a:cs typeface="Calibri"/>
                <a:sym typeface="Calibri"/>
              </a:rPr>
              <a:t>. Czy tego produktu można w jakiś sposób użyć ponownie? Czy można go oddać do recyklingu, a jeśli tak, to na co można go przerobić? Co byście zmienili w tym produkcie, żeby lepiej pasował do gospodarki okrężnej? </a:t>
            </a:r>
            <a:r>
              <a:rPr lang="en-US" sz="1200" b="0" i="0" u="none" strike="noStrike" dirty="0">
                <a:solidFill>
                  <a:schemeClr val="dk1"/>
                </a:solidFill>
                <a:latin typeface="Calibri"/>
                <a:ea typeface="Calibri"/>
                <a:cs typeface="Calibri"/>
                <a:sym typeface="Calibri"/>
              </a:rPr>
              <a:t> </a:t>
            </a:r>
            <a:endParaRPr lang="pl-PL"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lang="pl-PL"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pl-PL" sz="1200" b="0" i="0" u="none" strike="noStrike" dirty="0">
                <a:solidFill>
                  <a:schemeClr val="dk1"/>
                </a:solidFill>
                <a:latin typeface="Calibri"/>
                <a:ea typeface="Calibri"/>
                <a:cs typeface="Calibri"/>
                <a:sym typeface="Calibri"/>
              </a:rPr>
              <a:t>Kiedy mapy będą gotowe, wszyscy podzielą</a:t>
            </a:r>
            <a:r>
              <a:rPr lang="pl-PL" sz="1200" b="0" i="0" u="none" strike="noStrike" baseline="0" dirty="0">
                <a:solidFill>
                  <a:schemeClr val="dk1"/>
                </a:solidFill>
                <a:latin typeface="Calibri"/>
                <a:ea typeface="Calibri"/>
                <a:cs typeface="Calibri"/>
                <a:sym typeface="Calibri"/>
              </a:rPr>
              <a:t> się tym, czego dowiedzieli się o cyklu życia swojego produktu</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br>
              <a:rPr lang="en-US" sz="1200" b="0" i="0" u="none" strike="noStrike" dirty="0">
                <a:solidFill>
                  <a:schemeClr val="dk1"/>
                </a:solidFill>
                <a:latin typeface="Calibri"/>
                <a:ea typeface="Calibri"/>
                <a:cs typeface="Calibri"/>
                <a:sym typeface="Calibri"/>
              </a:rPr>
            </a:br>
            <a:r>
              <a:rPr lang="en-US" sz="1200" b="1" i="0" u="none" strike="noStrike" dirty="0">
                <a:solidFill>
                  <a:schemeClr val="dk1"/>
                </a:solidFill>
                <a:latin typeface="Calibri"/>
                <a:ea typeface="Calibri"/>
                <a:cs typeface="Calibri"/>
                <a:sym typeface="Calibri"/>
              </a:rPr>
              <a:t>*</a:t>
            </a:r>
            <a:r>
              <a:rPr lang="pl-PL" sz="1200" b="1" i="0" u="none" strike="noStrike" dirty="0">
                <a:solidFill>
                  <a:schemeClr val="dk1"/>
                </a:solidFill>
                <a:latin typeface="Calibri"/>
                <a:ea typeface="Calibri"/>
                <a:cs typeface="Calibri"/>
                <a:sym typeface="Calibri"/>
              </a:rPr>
              <a:t>Na potrzeby tego ćwiczenia nauczyciel</a:t>
            </a:r>
            <a:r>
              <a:rPr lang="pl-PL" sz="1200" b="1" i="0" u="none" strike="noStrike" baseline="0" dirty="0">
                <a:solidFill>
                  <a:schemeClr val="dk1"/>
                </a:solidFill>
                <a:latin typeface="Calibri"/>
                <a:ea typeface="Calibri"/>
                <a:cs typeface="Calibri"/>
                <a:sym typeface="Calibri"/>
              </a:rPr>
              <a:t> może wyświetlać przykład cyklu życia butelki do napoju albo wydrukować ten materiał</a:t>
            </a:r>
            <a:r>
              <a:rPr lang="en-US" sz="1200" b="1" i="0" u="none" strike="noStrike" dirty="0">
                <a:solidFill>
                  <a:schemeClr val="dk1"/>
                </a:solidFill>
                <a:latin typeface="Calibri"/>
                <a:ea typeface="Calibri"/>
                <a:cs typeface="Calibri"/>
                <a:sym typeface="Calibri"/>
              </a:rPr>
              <a:t>.</a:t>
            </a:r>
            <a:endParaRPr b="1" dirty="0"/>
          </a:p>
        </p:txBody>
      </p:sp>
      <p:sp>
        <p:nvSpPr>
          <p:cNvPr id="235" name="Google Shape;23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sz="1200" b="1" i="0" u="none" strike="noStrike" dirty="0">
                <a:solidFill>
                  <a:schemeClr val="dk1"/>
                </a:solidFill>
                <a:latin typeface="Calibri"/>
                <a:ea typeface="Calibri"/>
                <a:cs typeface="Calibri"/>
                <a:sym typeface="Calibri"/>
              </a:rPr>
              <a:t>Powiedz uczniom</a:t>
            </a:r>
            <a:r>
              <a:rPr lang="en-US" sz="1200" b="1"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r>
              <a:rPr lang="pl-PL" sz="1200" b="0" i="0" u="none" strike="noStrike" dirty="0">
                <a:solidFill>
                  <a:schemeClr val="dk1"/>
                </a:solidFill>
                <a:latin typeface="Calibri"/>
                <a:ea typeface="Calibri"/>
                <a:cs typeface="Calibri"/>
                <a:sym typeface="Calibri"/>
              </a:rPr>
              <a:t>Pokaż uczniom opcje produktów do wyboru</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Rozdaj materiały i</a:t>
            </a:r>
            <a:r>
              <a:rPr lang="pl-PL" sz="1200" b="0" i="0" u="none" strike="noStrike" baseline="0" dirty="0">
                <a:solidFill>
                  <a:schemeClr val="dk1"/>
                </a:solidFill>
                <a:latin typeface="Calibri"/>
                <a:ea typeface="Calibri"/>
                <a:cs typeface="Calibri"/>
                <a:sym typeface="Calibri"/>
              </a:rPr>
              <a:t> pozwól uczniom wybrać</a:t>
            </a:r>
            <a:r>
              <a:rPr lang="en-US" sz="1200" b="0" i="0" u="none" strike="noStrike" dirty="0">
                <a:solidFill>
                  <a:schemeClr val="dk1"/>
                </a:solidFill>
                <a:latin typeface="Calibri"/>
                <a:ea typeface="Calibri"/>
                <a:cs typeface="Calibri"/>
                <a:sym typeface="Calibri"/>
              </a:rPr>
              <a:t>. </a:t>
            </a:r>
            <a:endParaRPr sz="1200" b="0" i="0" u="none" strike="noStrike" dirty="0">
              <a:solidFill>
                <a:schemeClr val="dk1"/>
              </a:solidFill>
              <a:latin typeface="Calibri"/>
              <a:ea typeface="Calibri"/>
              <a:cs typeface="Calibri"/>
              <a:sym typeface="Calibri"/>
            </a:endParaRPr>
          </a:p>
        </p:txBody>
      </p:sp>
      <p:sp>
        <p:nvSpPr>
          <p:cNvPr id="216" name="Google Shape;21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dirty="0"/>
          </a:p>
        </p:txBody>
      </p:sp>
    </p:spTree>
    <p:extLst>
      <p:ext uri="{BB962C8B-B14F-4D97-AF65-F5344CB8AC3E}">
        <p14:creationId xmlns:p14="http://schemas.microsoft.com/office/powerpoint/2010/main" val="544492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1" dirty="0"/>
          </a:p>
        </p:txBody>
      </p:sp>
      <p:sp>
        <p:nvSpPr>
          <p:cNvPr id="4" name="Slide Number Placeholder 3"/>
          <p:cNvSpPr>
            <a:spLocks noGrp="1"/>
          </p:cNvSpPr>
          <p:nvPr>
            <p:ph type="sldNum" sz="quarter" idx="5"/>
          </p:nvPr>
        </p:nvSpPr>
        <p:spPr/>
        <p:txBody>
          <a:bodyPr/>
          <a:lstStyle/>
          <a:p>
            <a:fld id="{FF836C94-7932-4F42-B085-F387E238C945}" type="slidenum">
              <a:rPr lang="x-none" smtClean="0"/>
              <a:t>20</a:t>
            </a:fld>
            <a:endParaRPr lang="x-none"/>
          </a:p>
        </p:txBody>
      </p:sp>
    </p:spTree>
    <p:extLst>
      <p:ext uri="{BB962C8B-B14F-4D97-AF65-F5344CB8AC3E}">
        <p14:creationId xmlns:p14="http://schemas.microsoft.com/office/powerpoint/2010/main" val="4286221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5336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t>
            </a:r>
            <a:r>
              <a:rPr lang="pl-PL" sz="1200" b="1" i="0" u="none" strike="noStrike" dirty="0">
                <a:solidFill>
                  <a:schemeClr val="dk1"/>
                </a:solidFill>
                <a:latin typeface="Calibri"/>
                <a:ea typeface="Calibri"/>
                <a:cs typeface="Calibri"/>
                <a:sym typeface="Calibri"/>
              </a:rPr>
              <a:t>Czas wyświetlania</a:t>
            </a:r>
            <a:r>
              <a:rPr lang="pl-PL" sz="1200" b="1" i="0" u="none" strike="noStrike" baseline="0" dirty="0">
                <a:solidFill>
                  <a:schemeClr val="dk1"/>
                </a:solidFill>
                <a:latin typeface="Calibri"/>
                <a:ea typeface="Calibri"/>
                <a:cs typeface="Calibri"/>
                <a:sym typeface="Calibri"/>
              </a:rPr>
              <a:t> slajdu</a:t>
            </a:r>
            <a:r>
              <a:rPr lang="en-US" sz="1200" b="1" i="0" u="none" strike="noStrike" dirty="0">
                <a:solidFill>
                  <a:schemeClr val="dk1"/>
                </a:solidFill>
                <a:latin typeface="Calibri"/>
                <a:ea typeface="Calibri"/>
                <a:cs typeface="Calibri"/>
                <a:sym typeface="Calibri"/>
              </a:rPr>
              <a:t>: 5</a:t>
            </a:r>
            <a:r>
              <a:rPr lang="pl-PL" sz="1200" b="1" i="0" u="none" strike="noStrike" dirty="0">
                <a:solidFill>
                  <a:schemeClr val="dk1"/>
                </a:solidFill>
                <a:latin typeface="Calibri"/>
                <a:ea typeface="Calibri"/>
                <a:cs typeface="Calibri"/>
                <a:sym typeface="Calibri"/>
              </a:rPr>
              <a:t> </a:t>
            </a:r>
            <a:r>
              <a:rPr lang="en-US" sz="1200" b="1" i="0" u="none" strike="noStrike" dirty="0">
                <a:solidFill>
                  <a:schemeClr val="dk1"/>
                </a:solidFill>
                <a:latin typeface="Calibri"/>
                <a:ea typeface="Calibri"/>
                <a:cs typeface="Calibri"/>
                <a:sym typeface="Calibri"/>
              </a:rPr>
              <a:t>min</a:t>
            </a:r>
            <a:r>
              <a:rPr lang="pl-PL" sz="1200" b="1" i="0" u="none" strike="noStrike" dirty="0">
                <a:solidFill>
                  <a:schemeClr val="dk1"/>
                </a:solidFill>
                <a:latin typeface="Calibri"/>
                <a:ea typeface="Calibri"/>
                <a:cs typeface="Calibri"/>
                <a:sym typeface="Calibri"/>
              </a:rPr>
              <a:t>.</a:t>
            </a:r>
            <a:r>
              <a:rPr lang="en-US" sz="1200" b="1"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pl-PL" sz="1200" b="1" i="0" u="none" strike="noStrike" dirty="0">
                <a:solidFill>
                  <a:schemeClr val="dk1"/>
                </a:solidFill>
                <a:latin typeface="Calibri"/>
                <a:ea typeface="Calibri"/>
                <a:cs typeface="Calibri"/>
                <a:sym typeface="Calibri"/>
              </a:rPr>
              <a:t>Powiedz uczniom</a:t>
            </a:r>
            <a:r>
              <a:rPr lang="en-US" sz="1200" b="1"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r>
              <a:rPr lang="pl-PL" sz="1200" b="0" i="0" u="none" strike="noStrike" dirty="0">
                <a:solidFill>
                  <a:schemeClr val="dk1"/>
                </a:solidFill>
                <a:latin typeface="Calibri"/>
                <a:ea typeface="Calibri"/>
                <a:cs typeface="Calibri"/>
                <a:sym typeface="Calibri"/>
              </a:rPr>
              <a:t>Kiedy</a:t>
            </a:r>
            <a:r>
              <a:rPr lang="pl-PL" sz="1200" b="0" i="0" u="none" strike="noStrike" baseline="0" dirty="0">
                <a:solidFill>
                  <a:schemeClr val="dk1"/>
                </a:solidFill>
                <a:latin typeface="Calibri"/>
                <a:ea typeface="Calibri"/>
                <a:cs typeface="Calibri"/>
                <a:sym typeface="Calibri"/>
              </a:rPr>
              <a:t> mówimy o sposobach na walkę ze zmianami klimatu i na zapewnienie światu większej równowagi, ważne jest, aby rozumieć podejście do </a:t>
            </a:r>
            <a:r>
              <a:rPr lang="pl-PL" sz="1200" b="1" i="0" u="none" strike="noStrike" baseline="0" dirty="0">
                <a:solidFill>
                  <a:schemeClr val="dk1"/>
                </a:solidFill>
                <a:latin typeface="Calibri"/>
                <a:ea typeface="Calibri"/>
                <a:cs typeface="Calibri"/>
                <a:sym typeface="Calibri"/>
              </a:rPr>
              <a:t>systemów produkcji i konsumpcji</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Zasoby naszej planety są ograniczone,</a:t>
            </a:r>
            <a:r>
              <a:rPr lang="pl-PL" sz="1200" b="0" i="0" u="none" strike="noStrike" baseline="0" dirty="0">
                <a:solidFill>
                  <a:schemeClr val="dk1"/>
                </a:solidFill>
                <a:latin typeface="Calibri"/>
                <a:ea typeface="Calibri"/>
                <a:cs typeface="Calibri"/>
                <a:sym typeface="Calibri"/>
              </a:rPr>
              <a:t> istotna jest zatem współpraca ludzi, rządów państw i firm, aby korzystać z tych zasobów bardziej odpowiedzialnie</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pl-PL" sz="1200" b="1" i="0" u="none" strike="noStrike" dirty="0">
                <a:solidFill>
                  <a:schemeClr val="dk1"/>
                </a:solidFill>
                <a:latin typeface="Calibri"/>
                <a:ea typeface="Calibri"/>
                <a:cs typeface="Calibri"/>
                <a:sym typeface="Calibri"/>
              </a:rPr>
              <a:t>Gospodarka liniowa </a:t>
            </a:r>
            <a:r>
              <a:rPr lang="pl-PL" sz="1200" b="0" i="0" u="none" strike="noStrike" dirty="0">
                <a:solidFill>
                  <a:schemeClr val="dk1"/>
                </a:solidFill>
                <a:latin typeface="Calibri"/>
                <a:ea typeface="Calibri"/>
                <a:cs typeface="Calibri"/>
                <a:sym typeface="Calibri"/>
              </a:rPr>
              <a:t>to</a:t>
            </a:r>
            <a:r>
              <a:rPr lang="pl-PL" sz="1200" b="0" i="0" u="none" strike="noStrike" baseline="0" dirty="0">
                <a:solidFill>
                  <a:schemeClr val="dk1"/>
                </a:solidFill>
                <a:latin typeface="Calibri"/>
                <a:ea typeface="Calibri"/>
                <a:cs typeface="Calibri"/>
                <a:sym typeface="Calibri"/>
              </a:rPr>
              <a:t> nasz tradycyjny model, w którym wykorzystuje się schemat „weź – stwórz – wyrzuć”, czyli taki, gdzie pozyskuje się surowce, następnie przerabia się je na produkty, które użytkujemy, a w końcu pozbywamy się ich jako śmieci i trafiają albo na wysypisko, albo do środowiska naturalnego</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Ten</a:t>
            </a:r>
            <a:r>
              <a:rPr lang="pl-PL" sz="1200" b="0" i="0" u="none" strike="noStrike" baseline="0" dirty="0">
                <a:solidFill>
                  <a:schemeClr val="dk1"/>
                </a:solidFill>
                <a:latin typeface="Calibri"/>
                <a:ea typeface="Calibri"/>
                <a:cs typeface="Calibri"/>
                <a:sym typeface="Calibri"/>
              </a:rPr>
              <a:t> model nie uwzględnia śladu ekologicznego produktów i jego skutków</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Stawia</a:t>
            </a:r>
            <a:r>
              <a:rPr lang="pl-PL" sz="1200" b="0" i="0" u="none" strike="noStrike" baseline="0" dirty="0">
                <a:solidFill>
                  <a:schemeClr val="dk1"/>
                </a:solidFill>
                <a:latin typeface="Calibri"/>
                <a:ea typeface="Calibri"/>
                <a:cs typeface="Calibri"/>
                <a:sym typeface="Calibri"/>
              </a:rPr>
              <a:t> zyski ponad ekologią, a wytworzone produkty po użyciu mają zostać wyrzucone</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pl-PL" sz="1200" b="1" i="0" u="none" strike="noStrike" dirty="0">
                <a:solidFill>
                  <a:schemeClr val="dk1"/>
                </a:solidFill>
                <a:latin typeface="Calibri"/>
                <a:ea typeface="Calibri"/>
                <a:cs typeface="Calibri"/>
                <a:sym typeface="Calibri"/>
              </a:rPr>
              <a:t>Gospodarka okrężna </a:t>
            </a:r>
            <a:r>
              <a:rPr lang="en-US" sz="1200" b="0" i="0" u="none" strike="noStrike" dirty="0">
                <a:solidFill>
                  <a:schemeClr val="dk1"/>
                </a:solidFill>
                <a:latin typeface="Calibri"/>
                <a:ea typeface="Calibri"/>
                <a:cs typeface="Calibri"/>
                <a:sym typeface="Calibri"/>
              </a:rPr>
              <a:t>(</a:t>
            </a:r>
            <a:r>
              <a:rPr lang="pl-PL" sz="1200" b="0" i="0" u="none" strike="noStrike" dirty="0">
                <a:solidFill>
                  <a:schemeClr val="dk1"/>
                </a:solidFill>
                <a:latin typeface="Calibri"/>
                <a:ea typeface="Calibri"/>
                <a:cs typeface="Calibri"/>
                <a:sym typeface="Calibri"/>
              </a:rPr>
              <a:t>zwana również gospodarką obiegu zamkniętego</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to model produkcji i konsumpcji, który uwzględnia współdzielenie, wynajem,</a:t>
            </a:r>
            <a:r>
              <a:rPr lang="pl-PL" sz="1200" b="0" i="0" u="none" strike="noStrike" baseline="0" dirty="0">
                <a:solidFill>
                  <a:schemeClr val="dk1"/>
                </a:solidFill>
                <a:latin typeface="Calibri"/>
                <a:ea typeface="Calibri"/>
                <a:cs typeface="Calibri"/>
                <a:sym typeface="Calibri"/>
              </a:rPr>
              <a:t> ponowne użycie, naprawę, modernizację i recykling istniejących materiałów i produktów przez jak najdłuższy czas</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Ten model jest tak pomyślany,</a:t>
            </a:r>
            <a:r>
              <a:rPr lang="pl-PL" sz="1200" b="0" i="0" u="none" strike="noStrike" baseline="0" dirty="0">
                <a:solidFill>
                  <a:schemeClr val="dk1"/>
                </a:solidFill>
                <a:latin typeface="Calibri"/>
                <a:ea typeface="Calibri"/>
                <a:cs typeface="Calibri"/>
                <a:sym typeface="Calibri"/>
              </a:rPr>
              <a:t> aby wywierać jak najmniejszy wpływ na środowisko, a to dzięki temu, że produkty utrzymywane w obiegu zamkniętym mają mniejszy ślad ekologiczny</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pl-PL" sz="1200" b="1" i="0" u="none" strike="noStrike" dirty="0">
                <a:solidFill>
                  <a:schemeClr val="dk1"/>
                </a:solidFill>
                <a:latin typeface="Calibri"/>
                <a:ea typeface="Calibri"/>
                <a:cs typeface="Calibri"/>
                <a:sym typeface="Calibri"/>
              </a:rPr>
              <a:t>Pytania do uczniów</a:t>
            </a:r>
            <a:r>
              <a:rPr lang="en-US" sz="1200" b="1" i="0" u="none" strike="noStrike" dirty="0">
                <a:solidFill>
                  <a:schemeClr val="dk1"/>
                </a:solidFill>
                <a:latin typeface="Calibri"/>
                <a:ea typeface="Calibri"/>
                <a:cs typeface="Calibri"/>
                <a:sym typeface="Calibri"/>
              </a:rPr>
              <a:t>:</a:t>
            </a: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1.  </a:t>
            </a:r>
            <a:r>
              <a:rPr lang="pl-PL" sz="1200" b="0" i="0" u="none" strike="noStrike" dirty="0">
                <a:solidFill>
                  <a:schemeClr val="dk1"/>
                </a:solidFill>
                <a:latin typeface="Calibri"/>
                <a:ea typeface="Calibri"/>
                <a:cs typeface="Calibri"/>
                <a:sym typeface="Calibri"/>
              </a:rPr>
              <a:t>Jaki możecie podać przykład produktu</a:t>
            </a:r>
            <a:r>
              <a:rPr lang="pl-PL" sz="1200" b="0" i="0" u="none" strike="noStrike" baseline="0" dirty="0">
                <a:solidFill>
                  <a:schemeClr val="dk1"/>
                </a:solidFill>
                <a:latin typeface="Calibri"/>
                <a:ea typeface="Calibri"/>
                <a:cs typeface="Calibri"/>
                <a:sym typeface="Calibri"/>
              </a:rPr>
              <a:t> z gospodarki liniowej i okrężnej</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t>
            </a:r>
            <a:r>
              <a:rPr lang="pl-PL" sz="1200" b="1" i="0" u="none" strike="noStrike" dirty="0">
                <a:solidFill>
                  <a:schemeClr val="dk1"/>
                </a:solidFill>
                <a:latin typeface="Calibri"/>
                <a:ea typeface="Calibri"/>
                <a:cs typeface="Calibri"/>
                <a:sym typeface="Calibri"/>
              </a:rPr>
              <a:t>ODPOWIEDŹ</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Liniowa</a:t>
            </a:r>
            <a:r>
              <a:rPr lang="pl-PL" sz="1200" b="0" i="0" u="none" strike="noStrike" baseline="0" dirty="0">
                <a:solidFill>
                  <a:schemeClr val="dk1"/>
                </a:solidFill>
                <a:latin typeface="Calibri"/>
                <a:ea typeface="Calibri"/>
                <a:cs typeface="Calibri"/>
                <a:sym typeface="Calibri"/>
              </a:rPr>
              <a:t> – folia do żywności, w którą pakowane są brokuły.</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Okrężna – wspólne</a:t>
            </a:r>
            <a:r>
              <a:rPr lang="pl-PL" sz="1200" b="0" i="0" u="none" strike="noStrike" baseline="0" dirty="0">
                <a:solidFill>
                  <a:schemeClr val="dk1"/>
                </a:solidFill>
                <a:latin typeface="Calibri"/>
                <a:ea typeface="Calibri"/>
                <a:cs typeface="Calibri"/>
                <a:sym typeface="Calibri"/>
              </a:rPr>
              <a:t> przejazdy samochodem albo recykling butelek z </a:t>
            </a:r>
            <a:r>
              <a:rPr lang="en-US" sz="1200" b="0" i="0" u="none" strike="noStrike" dirty="0">
                <a:solidFill>
                  <a:schemeClr val="dk1"/>
                </a:solidFill>
                <a:latin typeface="Calibri"/>
                <a:ea typeface="Calibri"/>
                <a:cs typeface="Calibri"/>
                <a:sym typeface="Calibri"/>
              </a:rPr>
              <a:t>PET.</a:t>
            </a:r>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2.  </a:t>
            </a:r>
            <a:r>
              <a:rPr lang="pl-PL" sz="1200" b="0" i="0" u="none" strike="noStrike" dirty="0">
                <a:solidFill>
                  <a:schemeClr val="dk1"/>
                </a:solidFill>
                <a:latin typeface="Calibri"/>
                <a:ea typeface="Calibri"/>
                <a:cs typeface="Calibri"/>
                <a:sym typeface="Calibri"/>
              </a:rPr>
              <a:t>W jaki</a:t>
            </a:r>
            <a:r>
              <a:rPr lang="pl-PL" sz="1200" b="0" i="0" u="none" strike="noStrike" baseline="0" dirty="0">
                <a:solidFill>
                  <a:schemeClr val="dk1"/>
                </a:solidFill>
                <a:latin typeface="Calibri"/>
                <a:ea typeface="Calibri"/>
                <a:cs typeface="Calibri"/>
                <a:sym typeface="Calibri"/>
              </a:rPr>
              <a:t> sposób model liniowy szkodzi naszej planecie</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t>
            </a:r>
            <a:r>
              <a:rPr lang="pl-PL" sz="1200" b="1" i="0" u="none" strike="noStrike" dirty="0">
                <a:solidFill>
                  <a:schemeClr val="dk1"/>
                </a:solidFill>
                <a:latin typeface="Calibri"/>
                <a:ea typeface="Calibri"/>
                <a:cs typeface="Calibri"/>
                <a:sym typeface="Calibri"/>
              </a:rPr>
              <a:t>ODPOWIEDŹ</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Odpady gromadzą się na wysypiskach albo</a:t>
            </a:r>
            <a:r>
              <a:rPr lang="pl-PL" sz="1200" b="0" i="0" u="none" strike="noStrike" baseline="0" dirty="0">
                <a:solidFill>
                  <a:schemeClr val="dk1"/>
                </a:solidFill>
                <a:latin typeface="Calibri"/>
                <a:ea typeface="Calibri"/>
                <a:cs typeface="Calibri"/>
                <a:sym typeface="Calibri"/>
              </a:rPr>
              <a:t> przenikają jako śmieci do środowiska</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Kurczą się zasoby naturalne, których ilość jest </a:t>
            </a:r>
            <a:r>
              <a:rPr lang="pl-PL" sz="1200" b="0" i="0" u="none" strike="noStrike" baseline="0" dirty="0">
                <a:solidFill>
                  <a:schemeClr val="dk1"/>
                </a:solidFill>
                <a:latin typeface="Calibri"/>
                <a:ea typeface="Calibri"/>
                <a:cs typeface="Calibri"/>
                <a:sym typeface="Calibri"/>
              </a:rPr>
              <a:t>ograniczona</a:t>
            </a:r>
            <a:r>
              <a:rPr lang="en-US" sz="1200" b="0"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3.  </a:t>
            </a:r>
            <a:r>
              <a:rPr lang="pl-PL" sz="1200" b="0" i="0" u="none" strike="noStrike" dirty="0">
                <a:solidFill>
                  <a:schemeClr val="dk1"/>
                </a:solidFill>
                <a:latin typeface="Calibri"/>
                <a:ea typeface="Calibri"/>
                <a:cs typeface="Calibri"/>
                <a:sym typeface="Calibri"/>
              </a:rPr>
              <a:t>W jaki sposób</a:t>
            </a:r>
            <a:r>
              <a:rPr lang="pl-PL" sz="1200" b="0" i="0" u="none" strike="noStrike" baseline="0" dirty="0">
                <a:solidFill>
                  <a:schemeClr val="dk1"/>
                </a:solidFill>
                <a:latin typeface="Calibri"/>
                <a:ea typeface="Calibri"/>
                <a:cs typeface="Calibri"/>
                <a:sym typeface="Calibri"/>
              </a:rPr>
              <a:t> gospodarka okrężna pomaga walczyć ze zmianami klimatu</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t>
            </a:r>
            <a:r>
              <a:rPr lang="pl-PL" sz="1200" b="1" i="0" u="none" strike="noStrike" dirty="0">
                <a:solidFill>
                  <a:schemeClr val="dk1"/>
                </a:solidFill>
                <a:latin typeface="Calibri"/>
                <a:ea typeface="Calibri"/>
                <a:cs typeface="Calibri"/>
                <a:sym typeface="Calibri"/>
              </a:rPr>
              <a:t>ODPOWIEDŹ</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Zasoby</a:t>
            </a:r>
            <a:r>
              <a:rPr lang="pl-PL" sz="1200" b="0" i="0" u="none" strike="noStrike" baseline="0" dirty="0">
                <a:solidFill>
                  <a:schemeClr val="dk1"/>
                </a:solidFill>
                <a:latin typeface="Calibri"/>
                <a:ea typeface="Calibri"/>
                <a:cs typeface="Calibri"/>
                <a:sym typeface="Calibri"/>
              </a:rPr>
              <a:t> naturalne pozostają w użyciu i nie ma potrzeby pozyskiwania ich większej ilości</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Ponadto</a:t>
            </a:r>
            <a:r>
              <a:rPr lang="pl-PL" sz="1200" b="0" i="0" u="none" strike="noStrike" baseline="0" dirty="0">
                <a:solidFill>
                  <a:schemeClr val="dk1"/>
                </a:solidFill>
                <a:latin typeface="Calibri"/>
                <a:ea typeface="Calibri"/>
                <a:cs typeface="Calibri"/>
                <a:sym typeface="Calibri"/>
              </a:rPr>
              <a:t> mniej odpadów przenika jako śmieci do środowiska</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br>
              <a:rPr lang="en-US" dirty="0"/>
            </a:br>
            <a:br>
              <a:rPr lang="en-US" dirty="0"/>
            </a:b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chemeClr val="dk1"/>
                </a:solidFill>
                <a:latin typeface="Calibri"/>
                <a:ea typeface="Calibri"/>
                <a:cs typeface="Calibri"/>
                <a:sym typeface="Calibri"/>
              </a:rPr>
              <a:t>(</a:t>
            </a:r>
            <a:r>
              <a:rPr lang="pl-PL" sz="1200" b="1" i="0" u="none" strike="noStrike" dirty="0">
                <a:solidFill>
                  <a:schemeClr val="dk1"/>
                </a:solidFill>
                <a:latin typeface="Calibri"/>
                <a:ea typeface="Calibri"/>
                <a:cs typeface="Calibri"/>
                <a:sym typeface="Calibri"/>
              </a:rPr>
              <a:t>Czas wyświetlania slajdu</a:t>
            </a:r>
            <a:r>
              <a:rPr lang="en-US" sz="1200" b="1" i="0" u="none" strike="noStrike" dirty="0">
                <a:solidFill>
                  <a:schemeClr val="dk1"/>
                </a:solidFill>
                <a:latin typeface="Calibri"/>
                <a:ea typeface="Calibri"/>
                <a:cs typeface="Calibri"/>
                <a:sym typeface="Calibri"/>
              </a:rPr>
              <a:t>: 5</a:t>
            </a:r>
            <a:r>
              <a:rPr lang="pl-PL" sz="1200" b="1" i="0" u="none" strike="noStrike" dirty="0">
                <a:solidFill>
                  <a:schemeClr val="dk1"/>
                </a:solidFill>
                <a:latin typeface="Calibri"/>
                <a:ea typeface="Calibri"/>
                <a:cs typeface="Calibri"/>
                <a:sym typeface="Calibri"/>
              </a:rPr>
              <a:t> </a:t>
            </a:r>
            <a:r>
              <a:rPr lang="en-US" sz="1200" b="1" i="0" u="none" strike="noStrike" dirty="0">
                <a:solidFill>
                  <a:schemeClr val="dk1"/>
                </a:solidFill>
                <a:latin typeface="Calibri"/>
                <a:ea typeface="Calibri"/>
                <a:cs typeface="Calibri"/>
                <a:sym typeface="Calibri"/>
              </a:rPr>
              <a:t>min</a:t>
            </a:r>
            <a:r>
              <a:rPr lang="pl-PL" sz="1200" b="1" i="0" u="none" strike="noStrike" dirty="0">
                <a:solidFill>
                  <a:schemeClr val="dk1"/>
                </a:solidFill>
                <a:latin typeface="Calibri"/>
                <a:ea typeface="Calibri"/>
                <a:cs typeface="Calibri"/>
                <a:sym typeface="Calibri"/>
              </a:rPr>
              <a:t>.</a:t>
            </a:r>
            <a:r>
              <a:rPr lang="en-US" sz="1200" b="1"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pl-PL" sz="1200" b="1" i="0" u="none" strike="noStrike" dirty="0">
                <a:solidFill>
                  <a:schemeClr val="dk1"/>
                </a:solidFill>
                <a:latin typeface="Calibri"/>
                <a:ea typeface="Calibri"/>
                <a:cs typeface="Calibri"/>
                <a:sym typeface="Calibri"/>
              </a:rPr>
              <a:t>Powiedz uczniom</a:t>
            </a:r>
            <a:r>
              <a:rPr lang="en-US" sz="1200" b="1"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r>
              <a:rPr lang="pl-PL" sz="1200" b="0" i="0" u="none" strike="noStrike" dirty="0">
                <a:solidFill>
                  <a:schemeClr val="dk1"/>
                </a:solidFill>
                <a:latin typeface="Calibri"/>
                <a:ea typeface="Calibri"/>
                <a:cs typeface="Calibri"/>
                <a:sym typeface="Calibri"/>
              </a:rPr>
              <a:t>W gospodarce</a:t>
            </a:r>
            <a:r>
              <a:rPr lang="pl-PL" sz="1200" b="0" i="0" u="none" strike="noStrike" baseline="0"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liniowej</a:t>
            </a:r>
            <a:r>
              <a:rPr lang="pl-PL" sz="1200" b="0" i="0" u="none" strike="noStrike" baseline="0" dirty="0">
                <a:solidFill>
                  <a:schemeClr val="dk1"/>
                </a:solidFill>
                <a:latin typeface="Calibri"/>
                <a:ea typeface="Calibri"/>
                <a:cs typeface="Calibri"/>
                <a:sym typeface="Calibri"/>
              </a:rPr>
              <a:t> pozyskuje się surowce ze środowiska naturalnego, przetwarza się je na dobra użytkowe, a następnie albo wywozi się je na wysypisko, albo spala w spalarni, albo też przedostają się gdzieś do środowiska naturalnego (zazwyczaj przypadkowo i uznaje się je za śmieci</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Taki</a:t>
            </a:r>
            <a:r>
              <a:rPr lang="pl-PL" sz="1200" b="0" i="0" u="none" strike="noStrike" baseline="0" dirty="0">
                <a:solidFill>
                  <a:schemeClr val="dk1"/>
                </a:solidFill>
                <a:latin typeface="Calibri"/>
                <a:ea typeface="Calibri"/>
                <a:cs typeface="Calibri"/>
                <a:sym typeface="Calibri"/>
              </a:rPr>
              <a:t> system liniowy może być nieekonomiczny, a konsekwencją strat jest negatywny wpływ na środowisko, którego obecnie nie bierze się pod uwagę w żadnych narzędziach do pomiaru wyników ekonomicznych</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Jako konsumenci </a:t>
            </a:r>
            <a:r>
              <a:rPr lang="pl-PL" sz="1200" b="0" i="0" u="none" strike="noStrike" baseline="0" dirty="0">
                <a:solidFill>
                  <a:schemeClr val="dk1"/>
                </a:solidFill>
                <a:latin typeface="Calibri"/>
                <a:ea typeface="Calibri"/>
                <a:cs typeface="Calibri"/>
                <a:sym typeface="Calibri"/>
              </a:rPr>
              <a:t>produktów powinniśmy brać pod uwagę opcje na koniec jego cyklu życia</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Jeśli produkt trafi na wysypisko, czy to będzie coś złego</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Czy</a:t>
            </a:r>
            <a:r>
              <a:rPr lang="pl-PL" sz="1200" b="0" i="0" u="none" strike="noStrike" baseline="0" dirty="0">
                <a:solidFill>
                  <a:schemeClr val="dk1"/>
                </a:solidFill>
                <a:latin typeface="Calibri"/>
                <a:ea typeface="Calibri"/>
                <a:cs typeface="Calibri"/>
                <a:sym typeface="Calibri"/>
              </a:rPr>
              <a:t> nadaje się on do recyklingu</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Czy mogę go użyć ponownie</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Czy mogę go wykorzystać do jakiegoś</a:t>
            </a:r>
            <a:r>
              <a:rPr lang="pl-PL" sz="1200" b="0" i="0" u="none" strike="noStrike" baseline="0" dirty="0">
                <a:solidFill>
                  <a:schemeClr val="dk1"/>
                </a:solidFill>
                <a:latin typeface="Calibri"/>
                <a:ea typeface="Calibri"/>
                <a:cs typeface="Calibri"/>
                <a:sym typeface="Calibri"/>
              </a:rPr>
              <a:t> innego celu</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pl-PL" sz="1200" b="1" i="0" u="none" strike="noStrike" dirty="0">
                <a:solidFill>
                  <a:schemeClr val="dk1"/>
                </a:solidFill>
                <a:latin typeface="Calibri"/>
                <a:ea typeface="Calibri"/>
                <a:cs typeface="Calibri"/>
                <a:sym typeface="Calibri"/>
              </a:rPr>
              <a:t>Pytania do uczniów</a:t>
            </a:r>
            <a:r>
              <a:rPr lang="en-US" sz="1200" b="1" i="0" u="none" strike="noStrike" dirty="0">
                <a:solidFill>
                  <a:schemeClr val="dk1"/>
                </a:solidFill>
                <a:latin typeface="Calibri"/>
                <a:ea typeface="Calibri"/>
                <a:cs typeface="Calibri"/>
                <a:sym typeface="Calibri"/>
              </a:rPr>
              <a:t>:</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pl-PL" sz="1200" b="0" i="0" u="none" strike="noStrike" dirty="0">
                <a:solidFill>
                  <a:schemeClr val="dk1"/>
                </a:solidFill>
                <a:latin typeface="Calibri"/>
                <a:ea typeface="Calibri"/>
                <a:cs typeface="Calibri"/>
                <a:sym typeface="Calibri"/>
              </a:rPr>
              <a:t>Dlaczego system</a:t>
            </a:r>
            <a:r>
              <a:rPr lang="pl-PL" sz="1200" b="0" i="0" u="none" strike="noStrike" baseline="0" dirty="0">
                <a:solidFill>
                  <a:schemeClr val="dk1"/>
                </a:solidFill>
                <a:latin typeface="Calibri"/>
                <a:ea typeface="Calibri"/>
                <a:cs typeface="Calibri"/>
                <a:sym typeface="Calibri"/>
              </a:rPr>
              <a:t> został pomyślany w ten sposób?</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t>
            </a:r>
            <a:r>
              <a:rPr lang="pl-PL" sz="1200" b="1" i="0" u="none" strike="noStrike" dirty="0">
                <a:solidFill>
                  <a:schemeClr val="dk1"/>
                </a:solidFill>
                <a:latin typeface="Calibri"/>
                <a:ea typeface="Calibri"/>
                <a:cs typeface="Calibri"/>
                <a:sym typeface="Calibri"/>
              </a:rPr>
              <a:t>ODPOWIEDŹ</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W</a:t>
            </a:r>
            <a:r>
              <a:rPr lang="pl-PL" sz="1200" b="0" i="0" u="none" strike="noStrike" baseline="0" dirty="0">
                <a:solidFill>
                  <a:schemeClr val="dk1"/>
                </a:solidFill>
                <a:latin typeface="Calibri"/>
                <a:ea typeface="Calibri"/>
                <a:cs typeface="Calibri"/>
                <a:sym typeface="Calibri"/>
              </a:rPr>
              <a:t> obecnym systemie gospodarczym wartość tworzy się poprzez produkcję i sprzedaż jak największej ilości produktów</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Zysk przeważa nad dobrem planety</a:t>
            </a:r>
            <a:r>
              <a:rPr lang="en-US" sz="1200" b="0"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endParaRPr lang="en-US" sz="1200" b="0" i="0" u="none" strike="noStrike" dirty="0">
              <a:solidFill>
                <a:schemeClr val="dk1"/>
              </a:solidFill>
              <a:latin typeface="Calibri"/>
              <a:cs typeface="Calibri"/>
              <a:sym typeface="Calibri"/>
            </a:endParaRPr>
          </a:p>
          <a:p>
            <a:pPr marL="0" lvl="0" indent="0" algn="l" rtl="0">
              <a:spcBef>
                <a:spcPts val="0"/>
              </a:spcBef>
              <a:spcAft>
                <a:spcPts val="0"/>
              </a:spcAft>
              <a:buNone/>
            </a:pPr>
            <a:r>
              <a:rPr lang="pl-PL" sz="1200" b="0" i="0" u="none" strike="noStrike" dirty="0">
                <a:solidFill>
                  <a:schemeClr val="dk1"/>
                </a:solidFill>
                <a:latin typeface="Calibri"/>
                <a:cs typeface="Calibri"/>
                <a:sym typeface="Calibri"/>
              </a:rPr>
              <a:t>Na czym polega problem z tym modelem</a:t>
            </a:r>
            <a:r>
              <a:rPr lang="en-US" sz="1200" b="0" i="0" u="none" strike="noStrike" dirty="0">
                <a:solidFill>
                  <a:schemeClr val="dk1"/>
                </a:solidFill>
                <a:latin typeface="Calibri"/>
                <a:cs typeface="Calibri"/>
                <a:sym typeface="Calibri"/>
              </a:rPr>
              <a:t>?</a:t>
            </a: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t>
            </a:r>
            <a:r>
              <a:rPr lang="pl-PL" sz="1200" b="1" i="0" u="none" strike="noStrike" dirty="0">
                <a:solidFill>
                  <a:schemeClr val="dk1"/>
                </a:solidFill>
                <a:latin typeface="Calibri"/>
                <a:ea typeface="Calibri"/>
                <a:cs typeface="Calibri"/>
                <a:sym typeface="Calibri"/>
              </a:rPr>
              <a:t>ODPOWIEDŹ</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Generuje on wielkie</a:t>
            </a:r>
            <a:r>
              <a:rPr lang="pl-PL" sz="1200" b="0" i="0" u="none" strike="noStrike" baseline="0" dirty="0">
                <a:solidFill>
                  <a:schemeClr val="dk1"/>
                </a:solidFill>
                <a:latin typeface="Calibri"/>
                <a:ea typeface="Calibri"/>
                <a:cs typeface="Calibri"/>
                <a:sym typeface="Calibri"/>
              </a:rPr>
              <a:t> ilości odpadów, które często przedostają się do środowiska jako śmieci</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Składowiska odpadów wydzielają</a:t>
            </a:r>
            <a:r>
              <a:rPr lang="pl-PL" sz="1200" b="0" i="0" u="none" strike="noStrike" baseline="0" dirty="0">
                <a:solidFill>
                  <a:schemeClr val="dk1"/>
                </a:solidFill>
                <a:latin typeface="Calibri"/>
                <a:ea typeface="Calibri"/>
                <a:cs typeface="Calibri"/>
                <a:sym typeface="Calibri"/>
              </a:rPr>
              <a:t> ogromne ilości metanu – gazu, który przyczynia się do globalnego ocieplenia</a:t>
            </a:r>
            <a:r>
              <a:rPr lang="en-US" sz="1200" b="0" i="0" u="none" strike="noStrike" dirty="0">
                <a:solidFill>
                  <a:schemeClr val="dk1"/>
                </a:solidFill>
                <a:latin typeface="Calibri"/>
                <a:ea typeface="Calibri"/>
                <a:cs typeface="Calibri"/>
                <a:sym typeface="Calibri"/>
              </a:rPr>
              <a:t>. </a:t>
            </a:r>
            <a:br>
              <a:rPr lang="en-US" dirty="0"/>
            </a:br>
            <a:br>
              <a:rPr lang="en-US" dirty="0"/>
            </a:b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171" name="Google Shape;17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l-PL" sz="1200" b="1" i="0" u="none" strike="noStrike" cap="none" dirty="0">
                <a:solidFill>
                  <a:schemeClr val="dk1"/>
                </a:solidFill>
                <a:effectLst/>
                <a:latin typeface="Calibri"/>
                <a:ea typeface="Calibri"/>
                <a:cs typeface="Calibri"/>
                <a:sym typeface="Calibri"/>
              </a:rPr>
              <a:t>(Czas wyświetlania slajdu: 5 min.)</a:t>
            </a:r>
            <a:endParaRPr lang="en-U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pl-PL" sz="1200" b="1" i="0" u="none" strike="noStrike" dirty="0">
                <a:solidFill>
                  <a:schemeClr val="dk1"/>
                </a:solidFill>
                <a:latin typeface="Calibri"/>
                <a:ea typeface="Calibri"/>
                <a:cs typeface="Calibri"/>
                <a:sym typeface="Calibri"/>
              </a:rPr>
              <a:t>Powiedz uczniom</a:t>
            </a:r>
            <a:r>
              <a:rPr lang="en-US" sz="1200" b="1"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r>
              <a:rPr lang="pl-PL" sz="1200" b="0" i="0" u="none" strike="noStrike" dirty="0">
                <a:solidFill>
                  <a:schemeClr val="dk1"/>
                </a:solidFill>
                <a:latin typeface="Calibri"/>
                <a:ea typeface="Calibri"/>
                <a:cs typeface="Calibri"/>
                <a:sym typeface="Calibri"/>
              </a:rPr>
              <a:t>Gospodarka okrężna to rozwiązanie systemowe, które mierzy się z globalnymi wyzwaniami,</a:t>
            </a:r>
            <a:r>
              <a:rPr lang="pl-PL" sz="1200" b="0" i="0" u="none" strike="noStrike" baseline="0" dirty="0">
                <a:solidFill>
                  <a:schemeClr val="dk1"/>
                </a:solidFill>
                <a:latin typeface="Calibri"/>
                <a:ea typeface="Calibri"/>
                <a:cs typeface="Calibri"/>
                <a:sym typeface="Calibri"/>
              </a:rPr>
              <a:t> takimi jak zmiany klimatu, zanik bioróżnorodności, śmieci i zanieczyszczenie środowiska</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To model produkcji</a:t>
            </a:r>
            <a:r>
              <a:rPr lang="pl-PL" sz="1200" b="0" i="0" u="none" strike="noStrike" baseline="0" dirty="0">
                <a:solidFill>
                  <a:schemeClr val="dk1"/>
                </a:solidFill>
                <a:latin typeface="Calibri"/>
                <a:ea typeface="Calibri"/>
                <a:cs typeface="Calibri"/>
                <a:sym typeface="Calibri"/>
              </a:rPr>
              <a:t> i konsumpcji, </a:t>
            </a:r>
            <a:r>
              <a:rPr lang="pl-PL" sz="1200" b="0" i="0" u="none" strike="noStrike" cap="none" dirty="0">
                <a:solidFill>
                  <a:schemeClr val="dk1"/>
                </a:solidFill>
                <a:effectLst/>
                <a:latin typeface="Calibri"/>
                <a:ea typeface="Calibri"/>
                <a:cs typeface="Calibri"/>
                <a:sym typeface="Calibri"/>
              </a:rPr>
              <a:t>który uwzględnia współdzielenie, wynajem, ponowne użycie, naprawę, modernizację i recykling istniejących materiałów i produktów przez jak najdłuższy czas. Firmy, które chcą</a:t>
            </a:r>
            <a:r>
              <a:rPr lang="pl-PL" sz="1200" b="0" i="0" u="none" strike="noStrike" cap="none" baseline="0" dirty="0">
                <a:solidFill>
                  <a:schemeClr val="dk1"/>
                </a:solidFill>
                <a:effectLst/>
                <a:latin typeface="Calibri"/>
                <a:ea typeface="Calibri"/>
                <a:cs typeface="Calibri"/>
                <a:sym typeface="Calibri"/>
              </a:rPr>
              <a:t> iść w stronę obiegu zamkniętego, powinny starać się projektować i tworzyć produkty, które</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pl-PL" sz="1200" b="0" i="0" u="none" strike="noStrike" dirty="0">
                <a:solidFill>
                  <a:schemeClr val="dk1"/>
                </a:solidFill>
                <a:latin typeface="Calibri"/>
                <a:ea typeface="Calibri"/>
                <a:cs typeface="Calibri"/>
                <a:sym typeface="Calibri"/>
              </a:rPr>
              <a:t>Eliminują odpady</a:t>
            </a:r>
            <a:endParaRPr dirty="0"/>
          </a:p>
          <a:p>
            <a:pPr marL="171450" marR="0" lvl="0" indent="-171450" algn="l" rtl="0">
              <a:lnSpc>
                <a:spcPct val="100000"/>
              </a:lnSpc>
              <a:spcBef>
                <a:spcPts val="0"/>
              </a:spcBef>
              <a:spcAft>
                <a:spcPts val="0"/>
              </a:spcAft>
              <a:buClr>
                <a:schemeClr val="dk1"/>
              </a:buClr>
              <a:buSzPts val="1200"/>
              <a:buFont typeface="Arial"/>
              <a:buChar char="•"/>
            </a:pPr>
            <a:r>
              <a:rPr lang="pl-PL" sz="1200" b="0" i="0" u="none" strike="noStrike" dirty="0">
                <a:solidFill>
                  <a:schemeClr val="dk1"/>
                </a:solidFill>
                <a:latin typeface="Calibri"/>
                <a:ea typeface="Calibri"/>
                <a:cs typeface="Calibri"/>
                <a:sym typeface="Calibri"/>
              </a:rPr>
              <a:t>Utrzymują </a:t>
            </a:r>
            <a:r>
              <a:rPr lang="pl-PL" sz="1200" b="0" i="0" u="none" strike="noStrike" baseline="0" dirty="0">
                <a:solidFill>
                  <a:schemeClr val="dk1"/>
                </a:solidFill>
                <a:latin typeface="Calibri"/>
                <a:ea typeface="Calibri"/>
                <a:cs typeface="Calibri"/>
                <a:sym typeface="Calibri"/>
              </a:rPr>
              <a:t>surowce w obiegu</a:t>
            </a:r>
            <a:endParaRPr dirty="0"/>
          </a:p>
          <a:p>
            <a:pPr marL="171450" marR="0" lvl="0" indent="-171450" algn="l" rtl="0">
              <a:lnSpc>
                <a:spcPct val="100000"/>
              </a:lnSpc>
              <a:spcBef>
                <a:spcPts val="0"/>
              </a:spcBef>
              <a:spcAft>
                <a:spcPts val="0"/>
              </a:spcAft>
              <a:buClr>
                <a:schemeClr val="dk1"/>
              </a:buClr>
              <a:buSzPts val="1200"/>
              <a:buFont typeface="Arial"/>
              <a:buChar char="•"/>
            </a:pPr>
            <a:r>
              <a:rPr lang="pl-PL" sz="1200" b="0" i="0" u="none" strike="noStrike" dirty="0">
                <a:solidFill>
                  <a:schemeClr val="dk1"/>
                </a:solidFill>
                <a:latin typeface="Calibri"/>
                <a:ea typeface="Calibri"/>
                <a:cs typeface="Calibri"/>
                <a:sym typeface="Calibri"/>
              </a:rPr>
              <a:t>Pozwalają przyrodzie</a:t>
            </a:r>
            <a:r>
              <a:rPr lang="pl-PL" sz="1200" b="0" i="0" u="none" strike="noStrike" baseline="0" dirty="0">
                <a:solidFill>
                  <a:schemeClr val="dk1"/>
                </a:solidFill>
                <a:latin typeface="Calibri"/>
                <a:ea typeface="Calibri"/>
                <a:cs typeface="Calibri"/>
                <a:sym typeface="Calibri"/>
              </a:rPr>
              <a:t> się odradzać</a:t>
            </a:r>
            <a:br>
              <a:rPr lang="en-US" dirty="0"/>
            </a:br>
            <a:endParaRPr dirty="0"/>
          </a:p>
          <a:p>
            <a:pPr marL="0" lvl="0" indent="0" algn="l" rtl="0">
              <a:spcBef>
                <a:spcPts val="0"/>
              </a:spcBef>
              <a:spcAft>
                <a:spcPts val="0"/>
              </a:spcAft>
              <a:buNone/>
            </a:pPr>
            <a:r>
              <a:rPr lang="pl-PL" sz="1200" b="1" i="0" u="none" strike="noStrike" dirty="0">
                <a:solidFill>
                  <a:schemeClr val="dk1"/>
                </a:solidFill>
                <a:latin typeface="Calibri"/>
                <a:ea typeface="Calibri"/>
                <a:cs typeface="Calibri"/>
                <a:sym typeface="Calibri"/>
              </a:rPr>
              <a:t>Zapytaj uczniów</a:t>
            </a:r>
            <a:r>
              <a:rPr lang="en-US" sz="1200" b="1" i="0" u="none" strike="noStrike" dirty="0">
                <a:solidFill>
                  <a:schemeClr val="dk1"/>
                </a:solidFill>
                <a:latin typeface="Calibri"/>
                <a:ea typeface="Calibri"/>
                <a:cs typeface="Calibri"/>
                <a:sym typeface="Calibri"/>
              </a:rPr>
              <a:t>:</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pl-PL" sz="1200" b="0" i="0" u="none" strike="noStrike" dirty="0">
                <a:solidFill>
                  <a:schemeClr val="dk1"/>
                </a:solidFill>
                <a:latin typeface="Calibri"/>
                <a:ea typeface="Calibri"/>
                <a:cs typeface="Calibri"/>
                <a:sym typeface="Calibri"/>
              </a:rPr>
              <a:t>Jaki</a:t>
            </a:r>
            <a:r>
              <a:rPr lang="pl-PL" sz="1200" b="0" i="0" u="none" strike="noStrike" baseline="0" dirty="0">
                <a:solidFill>
                  <a:schemeClr val="dk1"/>
                </a:solidFill>
                <a:latin typeface="Calibri"/>
                <a:ea typeface="Calibri"/>
                <a:cs typeface="Calibri"/>
                <a:sym typeface="Calibri"/>
              </a:rPr>
              <a:t> możecie podać przykład produktu czy usługi z gospodarki okrężnej</a:t>
            </a:r>
            <a:r>
              <a:rPr lang="en-US" sz="1200" b="0"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endParaRPr dirty="0"/>
          </a:p>
          <a:p>
            <a:pPr marL="0" lvl="0" indent="0" algn="l" rtl="0">
              <a:spcBef>
                <a:spcPts val="0"/>
              </a:spcBef>
              <a:spcAft>
                <a:spcPts val="0"/>
              </a:spcAft>
              <a:buNone/>
            </a:pPr>
            <a:r>
              <a:rPr lang="pl-PL" sz="1200" b="1" i="0" u="none" strike="noStrike" dirty="0">
                <a:solidFill>
                  <a:schemeClr val="dk1"/>
                </a:solidFill>
                <a:latin typeface="Calibri"/>
                <a:ea typeface="Calibri"/>
                <a:cs typeface="Calibri"/>
                <a:sym typeface="Calibri"/>
              </a:rPr>
              <a:t>Odpowiedź</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Stacje „</a:t>
            </a:r>
            <a:r>
              <a:rPr lang="pl-PL" sz="1200" b="0" i="0" u="none" strike="noStrike" dirty="0" err="1">
                <a:solidFill>
                  <a:schemeClr val="dk1"/>
                </a:solidFill>
                <a:latin typeface="Calibri"/>
                <a:ea typeface="Calibri"/>
                <a:cs typeface="Calibri"/>
                <a:sym typeface="Calibri"/>
              </a:rPr>
              <a:t>refill</a:t>
            </a:r>
            <a:r>
              <a:rPr lang="pl-PL" sz="1200" b="0" i="0" u="none" strike="noStrike" dirty="0">
                <a:solidFill>
                  <a:schemeClr val="dk1"/>
                </a:solidFill>
                <a:latin typeface="Calibri"/>
                <a:ea typeface="Calibri"/>
                <a:cs typeface="Calibri"/>
                <a:sym typeface="Calibri"/>
              </a:rPr>
              <a:t>” </a:t>
            </a:r>
            <a:r>
              <a:rPr lang="en-US" sz="1200" b="0" i="0" u="none" strike="noStrike" dirty="0">
                <a:solidFill>
                  <a:schemeClr val="dk1"/>
                </a:solidFill>
                <a:latin typeface="Calibri"/>
                <a:ea typeface="Calibri"/>
                <a:cs typeface="Calibri"/>
                <a:sym typeface="Calibri"/>
              </a:rPr>
              <a:t>(</a:t>
            </a:r>
            <a:r>
              <a:rPr lang="pl-PL" sz="1200" b="0" i="0" u="none" strike="noStrike" dirty="0">
                <a:solidFill>
                  <a:schemeClr val="dk1"/>
                </a:solidFill>
                <a:latin typeface="Calibri"/>
                <a:ea typeface="Calibri"/>
                <a:cs typeface="Calibri"/>
                <a:sym typeface="Calibri"/>
              </a:rPr>
              <a:t>sklepy, do których można przyjść z własną butelką i napełnić</a:t>
            </a:r>
            <a:r>
              <a:rPr lang="pl-PL" sz="1200" b="0" i="0" u="none" strike="noStrike" baseline="0" dirty="0">
                <a:solidFill>
                  <a:schemeClr val="dk1"/>
                </a:solidFill>
                <a:latin typeface="Calibri"/>
                <a:ea typeface="Calibri"/>
                <a:cs typeface="Calibri"/>
                <a:sym typeface="Calibri"/>
              </a:rPr>
              <a:t> ją szamponem czy mydłem</a:t>
            </a:r>
            <a:r>
              <a:rPr lang="en-US" sz="1200" b="0" i="0" u="none" strike="noStrike" dirty="0">
                <a:solidFill>
                  <a:schemeClr val="dk1"/>
                </a:solidFill>
                <a:latin typeface="Calibri"/>
                <a:ea typeface="Calibri"/>
                <a:cs typeface="Calibri"/>
                <a:sym typeface="Calibri"/>
              </a:rPr>
              <a:t>)</a:t>
            </a:r>
            <a:endParaRPr sz="1200" b="0" i="0" u="none" strike="noStrike" dirty="0">
              <a:solidFill>
                <a:schemeClr val="dk1"/>
              </a:solidFill>
              <a:latin typeface="Calibri"/>
              <a:ea typeface="Calibri"/>
              <a:cs typeface="Calibri"/>
              <a:sym typeface="Calibri"/>
            </a:endParaRPr>
          </a:p>
        </p:txBody>
      </p:sp>
      <p:sp>
        <p:nvSpPr>
          <p:cNvPr id="180" name="Google Shape;18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i="0" u="none" strike="noStrike" cap="none" dirty="0">
                <a:solidFill>
                  <a:schemeClr val="dk1"/>
                </a:solidFill>
                <a:effectLst/>
                <a:latin typeface="Calibri"/>
                <a:ea typeface="Calibri"/>
                <a:cs typeface="Calibri"/>
                <a:sym typeface="Calibri"/>
              </a:rPr>
              <a:t>(Czas wyświetlania slajdu: 5 min.)</a:t>
            </a:r>
            <a:endParaRPr lang="en-US" sz="1200" b="1" i="0" u="none" strike="noStrike" dirty="0">
              <a:solidFill>
                <a:schemeClr val="dk1"/>
              </a:solidFill>
              <a:latin typeface="+mn-lt"/>
              <a:ea typeface="Calibri"/>
              <a:cs typeface="Calibri"/>
              <a:sym typeface="Calibri"/>
            </a:endParaRPr>
          </a:p>
          <a:p>
            <a:pPr marL="0" lvl="0" indent="0" algn="l" rtl="0">
              <a:spcBef>
                <a:spcPts val="0"/>
              </a:spcBef>
              <a:spcAft>
                <a:spcPts val="0"/>
              </a:spcAft>
              <a:buNone/>
            </a:pPr>
            <a:endParaRPr lang="en-U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pl-PL" sz="1200" b="1" i="0" u="none" strike="noStrike" dirty="0">
                <a:solidFill>
                  <a:schemeClr val="dk1"/>
                </a:solidFill>
                <a:latin typeface="Calibri"/>
                <a:ea typeface="Calibri"/>
                <a:cs typeface="Calibri"/>
                <a:sym typeface="Calibri"/>
              </a:rPr>
              <a:t>Powiedz uczniom</a:t>
            </a:r>
            <a:r>
              <a:rPr lang="en-US" sz="1200" b="1" i="0" u="none" strike="noStrike" dirty="0">
                <a:solidFill>
                  <a:schemeClr val="dk1"/>
                </a:solidFill>
                <a:latin typeface="Calibri"/>
                <a:ea typeface="Calibri"/>
                <a:cs typeface="Calibri"/>
                <a:sym typeface="Calibri"/>
              </a:rPr>
              <a:t>: </a:t>
            </a:r>
          </a:p>
          <a:p>
            <a:pPr marL="0" lvl="0" indent="0" algn="l" rtl="0">
              <a:spcBef>
                <a:spcPts val="0"/>
              </a:spcBef>
              <a:spcAft>
                <a:spcPts val="0"/>
              </a:spcAft>
              <a:buNone/>
            </a:pPr>
            <a:r>
              <a:rPr lang="pl-PL" sz="1200" b="0" i="0" u="none" strike="noStrike" dirty="0">
                <a:solidFill>
                  <a:schemeClr val="dk1"/>
                </a:solidFill>
                <a:latin typeface="Calibri"/>
                <a:ea typeface="Calibri"/>
                <a:cs typeface="Calibri"/>
                <a:sym typeface="Calibri"/>
              </a:rPr>
              <a:t>Mapa głównych etapów cyklu</a:t>
            </a:r>
            <a:r>
              <a:rPr lang="pl-PL" sz="1200" b="0" i="0" u="none" strike="noStrike" baseline="0" dirty="0">
                <a:solidFill>
                  <a:schemeClr val="dk1"/>
                </a:solidFill>
                <a:latin typeface="Calibri"/>
                <a:ea typeface="Calibri"/>
                <a:cs typeface="Calibri"/>
                <a:sym typeface="Calibri"/>
              </a:rPr>
              <a:t> życia produktu może mieć zarówno formę liniową, jak i okrężną. Cykl życia produktu możemy oceniać na podstawie jego 5 najważniejszych etapów</a:t>
            </a:r>
            <a:r>
              <a:rPr lang="en-US" sz="1200" b="0" i="0" u="none" strike="noStrike" dirty="0">
                <a:solidFill>
                  <a:schemeClr val="dk1"/>
                </a:solidFill>
                <a:latin typeface="Calibri"/>
                <a:ea typeface="Calibri"/>
                <a:cs typeface="Calibri"/>
                <a:sym typeface="Calibri"/>
              </a:rPr>
              <a:t>: </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228600" lvl="0" indent="-228600" algn="l" rtl="0">
              <a:spcBef>
                <a:spcPts val="0"/>
              </a:spcBef>
              <a:spcAft>
                <a:spcPts val="0"/>
              </a:spcAft>
              <a:buAutoNum type="arabicPeriod"/>
            </a:pPr>
            <a:r>
              <a:rPr lang="pl-PL" sz="1200" b="1" i="0" u="none" strike="noStrike" dirty="0">
                <a:solidFill>
                  <a:schemeClr val="dk1"/>
                </a:solidFill>
                <a:latin typeface="Calibri"/>
                <a:ea typeface="Calibri"/>
                <a:cs typeface="Calibri"/>
                <a:sym typeface="Calibri"/>
              </a:rPr>
              <a:t>Wydobycie surowców </a:t>
            </a:r>
            <a:r>
              <a:rPr lang="pl-PL" sz="1200" b="0" i="0" u="none" strike="noStrike" dirty="0">
                <a:solidFill>
                  <a:schemeClr val="dk1"/>
                </a:solidFill>
                <a:latin typeface="Calibri"/>
                <a:ea typeface="Calibri"/>
                <a:cs typeface="Calibri"/>
                <a:sym typeface="Calibri"/>
              </a:rPr>
              <a:t>to sposób i miejsce</a:t>
            </a:r>
            <a:r>
              <a:rPr lang="pl-PL" sz="1200" b="0" i="0" u="none" strike="noStrike" baseline="0" dirty="0">
                <a:solidFill>
                  <a:schemeClr val="dk1"/>
                </a:solidFill>
                <a:latin typeface="Calibri"/>
                <a:ea typeface="Calibri"/>
                <a:cs typeface="Calibri"/>
                <a:sym typeface="Calibri"/>
              </a:rPr>
              <a:t> pobrania surowców ze źródeł naturalnych</a:t>
            </a:r>
            <a:r>
              <a:rPr lang="en-US" sz="1200" b="0" i="0" u="none" strike="noStrike" dirty="0">
                <a:solidFill>
                  <a:schemeClr val="dk1"/>
                </a:solidFill>
                <a:latin typeface="Calibri"/>
                <a:ea typeface="Calibri"/>
                <a:cs typeface="Calibri"/>
                <a:sym typeface="Calibri"/>
              </a:rPr>
              <a:t>.</a:t>
            </a:r>
          </a:p>
          <a:p>
            <a:pPr marL="228600" lvl="0" indent="-228600" algn="l" rtl="0">
              <a:spcBef>
                <a:spcPts val="0"/>
              </a:spcBef>
              <a:spcAft>
                <a:spcPts val="0"/>
              </a:spcAft>
              <a:buAutoNum type="arabicPeriod"/>
            </a:pPr>
            <a:r>
              <a:rPr lang="pl-PL" sz="1200" b="1" i="0" u="none" strike="noStrike" dirty="0">
                <a:solidFill>
                  <a:schemeClr val="dk1"/>
                </a:solidFill>
                <a:latin typeface="Calibri"/>
                <a:ea typeface="Calibri"/>
                <a:cs typeface="Calibri"/>
                <a:sym typeface="Calibri"/>
              </a:rPr>
              <a:t>Produkcja </a:t>
            </a:r>
            <a:r>
              <a:rPr lang="pl-PL" sz="1200" b="0" i="0" u="none" strike="noStrike" dirty="0">
                <a:solidFill>
                  <a:schemeClr val="dk1"/>
                </a:solidFill>
                <a:latin typeface="Calibri"/>
                <a:ea typeface="Calibri"/>
                <a:cs typeface="Calibri"/>
                <a:sym typeface="Calibri"/>
              </a:rPr>
              <a:t>produktu</a:t>
            </a:r>
            <a:r>
              <a:rPr lang="pl-PL" sz="1200" b="0" i="0" u="none" strike="noStrike" baseline="0" dirty="0">
                <a:solidFill>
                  <a:schemeClr val="dk1"/>
                </a:solidFill>
                <a:latin typeface="Calibri"/>
                <a:ea typeface="Calibri"/>
                <a:cs typeface="Calibri"/>
                <a:sym typeface="Calibri"/>
              </a:rPr>
              <a:t> z surowców</a:t>
            </a:r>
            <a:r>
              <a:rPr lang="en-US" sz="1200" b="0" i="0" u="none" strike="noStrike" dirty="0">
                <a:solidFill>
                  <a:schemeClr val="dk1"/>
                </a:solidFill>
                <a:latin typeface="Calibri"/>
                <a:ea typeface="Calibri"/>
                <a:cs typeface="Calibri"/>
                <a:sym typeface="Calibri"/>
              </a:rPr>
              <a:t>. </a:t>
            </a:r>
          </a:p>
          <a:p>
            <a:pPr marL="228600" lvl="0" indent="-228600" algn="l" rtl="0">
              <a:spcBef>
                <a:spcPts val="0"/>
              </a:spcBef>
              <a:spcAft>
                <a:spcPts val="0"/>
              </a:spcAft>
              <a:buAutoNum type="arabicPeriod"/>
            </a:pPr>
            <a:r>
              <a:rPr lang="pl-PL" sz="1200" b="1" i="0" u="none" strike="noStrike" dirty="0">
                <a:solidFill>
                  <a:schemeClr val="dk1"/>
                </a:solidFill>
                <a:latin typeface="Calibri"/>
                <a:ea typeface="Calibri"/>
                <a:cs typeface="Calibri"/>
                <a:sym typeface="Calibri"/>
              </a:rPr>
              <a:t>Dystrybucja wyrobów</a:t>
            </a:r>
            <a:r>
              <a:rPr lang="pl-PL" sz="1200" b="1" i="0" u="none" strike="noStrike" baseline="0" dirty="0">
                <a:solidFill>
                  <a:schemeClr val="dk1"/>
                </a:solidFill>
                <a:latin typeface="Calibri"/>
                <a:ea typeface="Calibri"/>
                <a:cs typeface="Calibri"/>
                <a:sym typeface="Calibri"/>
              </a:rPr>
              <a:t> gotowych </a:t>
            </a:r>
            <a:r>
              <a:rPr lang="pl-PL" sz="1200" b="0" i="0" u="none" strike="noStrike" baseline="0" dirty="0">
                <a:solidFill>
                  <a:schemeClr val="dk1"/>
                </a:solidFill>
                <a:latin typeface="Calibri"/>
                <a:ea typeface="Calibri"/>
                <a:cs typeface="Calibri"/>
                <a:sym typeface="Calibri"/>
              </a:rPr>
              <a:t>do miejsc, gdzie klienci mogą kupić produkt</a:t>
            </a:r>
            <a:r>
              <a:rPr lang="en-US" sz="1200" b="0" i="0" u="none" strike="noStrike" dirty="0">
                <a:solidFill>
                  <a:schemeClr val="dk1"/>
                </a:solidFill>
                <a:latin typeface="Calibri"/>
                <a:ea typeface="Calibri"/>
                <a:cs typeface="Calibri"/>
                <a:sym typeface="Calibri"/>
              </a:rPr>
              <a:t>. </a:t>
            </a:r>
          </a:p>
          <a:p>
            <a:pPr marL="228600" lvl="0" indent="-228600" algn="l" rtl="0">
              <a:spcBef>
                <a:spcPts val="0"/>
              </a:spcBef>
              <a:spcAft>
                <a:spcPts val="0"/>
              </a:spcAft>
              <a:buAutoNum type="arabicPeriod"/>
            </a:pPr>
            <a:r>
              <a:rPr lang="pl-PL" sz="1200" b="1" i="0" u="none" strike="noStrike" dirty="0">
                <a:solidFill>
                  <a:schemeClr val="dk1"/>
                </a:solidFill>
                <a:latin typeface="Calibri"/>
                <a:ea typeface="Calibri"/>
                <a:cs typeface="Calibri"/>
                <a:sym typeface="Calibri"/>
              </a:rPr>
              <a:t>Klienci</a:t>
            </a:r>
            <a:r>
              <a:rPr lang="pl-PL" sz="1200" b="1" i="0" u="none" strike="noStrike" baseline="0" dirty="0">
                <a:solidFill>
                  <a:schemeClr val="dk1"/>
                </a:solidFill>
                <a:latin typeface="Calibri"/>
                <a:ea typeface="Calibri"/>
                <a:cs typeface="Calibri"/>
                <a:sym typeface="Calibri"/>
              </a:rPr>
              <a:t> użytkują </a:t>
            </a:r>
            <a:r>
              <a:rPr lang="pl-PL" sz="1200" b="0" i="0" u="none" strike="noStrike" baseline="0" dirty="0">
                <a:solidFill>
                  <a:schemeClr val="dk1"/>
                </a:solidFill>
                <a:latin typeface="Calibri"/>
                <a:ea typeface="Calibri"/>
                <a:cs typeface="Calibri"/>
                <a:sym typeface="Calibri"/>
              </a:rPr>
              <a:t>produkt</a:t>
            </a:r>
            <a:r>
              <a:rPr lang="en-US" sz="1200" b="0" i="0" u="none" strike="noStrike" dirty="0">
                <a:solidFill>
                  <a:schemeClr val="dk1"/>
                </a:solidFill>
                <a:latin typeface="Calibri"/>
                <a:ea typeface="Calibri"/>
                <a:cs typeface="Calibri"/>
                <a:sym typeface="Calibri"/>
              </a:rPr>
              <a:t>.</a:t>
            </a:r>
          </a:p>
          <a:p>
            <a:pPr marL="228600" lvl="0" indent="-228600" algn="l" rtl="0">
              <a:spcBef>
                <a:spcPts val="0"/>
              </a:spcBef>
              <a:spcAft>
                <a:spcPts val="0"/>
              </a:spcAft>
              <a:buAutoNum type="arabicPeriod"/>
            </a:pPr>
            <a:r>
              <a:rPr lang="pl-PL" sz="1200" b="1" i="0" u="none" strike="noStrike" dirty="0">
                <a:solidFill>
                  <a:schemeClr val="dk1"/>
                </a:solidFill>
                <a:latin typeface="Calibri"/>
                <a:ea typeface="Calibri"/>
                <a:cs typeface="Calibri"/>
                <a:sym typeface="Calibri"/>
              </a:rPr>
              <a:t>Produkt</a:t>
            </a:r>
            <a:r>
              <a:rPr lang="pl-PL" sz="1200" b="1" i="0" u="none" strike="noStrike" baseline="0" dirty="0">
                <a:solidFill>
                  <a:schemeClr val="dk1"/>
                </a:solidFill>
                <a:latin typeface="Calibri"/>
                <a:ea typeface="Calibri"/>
                <a:cs typeface="Calibri"/>
                <a:sym typeface="Calibri"/>
              </a:rPr>
              <a:t> zostaje zutylizowany </a:t>
            </a:r>
            <a:r>
              <a:rPr lang="pl-PL" sz="1200" b="0" i="0" u="none" strike="noStrike" baseline="0" dirty="0">
                <a:solidFill>
                  <a:schemeClr val="dk1"/>
                </a:solidFill>
                <a:latin typeface="Calibri"/>
                <a:ea typeface="Calibri"/>
                <a:cs typeface="Calibri"/>
                <a:sym typeface="Calibri"/>
              </a:rPr>
              <a:t>po zużyciu</a:t>
            </a:r>
            <a:r>
              <a:rPr lang="en-US" sz="1200" b="0" i="0" u="none" strike="noStrike" dirty="0">
                <a:solidFill>
                  <a:schemeClr val="dk1"/>
                </a:solidFill>
                <a:latin typeface="Calibri"/>
                <a:ea typeface="Calibri"/>
                <a:cs typeface="Calibri"/>
                <a:sym typeface="Calibri"/>
              </a:rPr>
              <a:t>. </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pl-PL" sz="1200" b="0" i="0" u="none" strike="noStrike" cap="none" dirty="0">
                <a:solidFill>
                  <a:schemeClr val="dk1"/>
                </a:solidFill>
                <a:effectLst/>
                <a:latin typeface="Calibri"/>
                <a:ea typeface="Calibri"/>
                <a:cs typeface="Calibri"/>
                <a:sym typeface="Calibri"/>
              </a:rPr>
              <a:t>Przyglądając się całemu cyklowi życia produktu,</a:t>
            </a:r>
            <a:r>
              <a:rPr lang="pl-PL" sz="1200" b="0" i="0" u="none" strike="noStrike" cap="none" baseline="0" dirty="0">
                <a:solidFill>
                  <a:schemeClr val="dk1"/>
                </a:solidFill>
                <a:effectLst/>
                <a:latin typeface="Calibri"/>
                <a:ea typeface="Calibri"/>
                <a:cs typeface="Calibri"/>
                <a:sym typeface="Calibri"/>
              </a:rPr>
              <a:t> od wydobycia surowców do postępowania na koniec cyklu, możemy znaleźć nowe możliwości ograniczenia wpływu na środowisko, oszczędzania zasobów i redukcji kosztów</a:t>
            </a:r>
            <a:r>
              <a:rPr lang="en-US" sz="1200" b="0" i="0" u="none" strike="noStrike" cap="none" dirty="0">
                <a:solidFill>
                  <a:schemeClr val="dk1"/>
                </a:solidFill>
                <a:effectLst/>
                <a:latin typeface="Calibri"/>
                <a:ea typeface="Calibri"/>
                <a:cs typeface="Calibri"/>
                <a:sym typeface="Calibri"/>
              </a:rPr>
              <a:t>. </a:t>
            </a:r>
            <a:r>
              <a:rPr lang="pl-PL" sz="1200" b="0" i="0" u="none" strike="noStrike" cap="none" dirty="0">
                <a:solidFill>
                  <a:schemeClr val="dk1"/>
                </a:solidFill>
                <a:effectLst/>
                <a:latin typeface="Calibri"/>
                <a:ea typeface="Calibri"/>
                <a:cs typeface="Calibri"/>
                <a:sym typeface="Calibri"/>
              </a:rPr>
              <a:t>Zamiast pięciostopniowego liniowego systemu „weź – stwórz – wyrzuć” możemy budować</a:t>
            </a:r>
            <a:r>
              <a:rPr lang="pl-PL" sz="1200" b="0" i="0" u="none" strike="noStrike" cap="none" baseline="0" dirty="0">
                <a:solidFill>
                  <a:schemeClr val="dk1"/>
                </a:solidFill>
                <a:effectLst/>
                <a:latin typeface="Calibri"/>
                <a:ea typeface="Calibri"/>
                <a:cs typeface="Calibri"/>
                <a:sym typeface="Calibri"/>
              </a:rPr>
              <a:t> system okrężny poprzez zamykanie obiegu, dzięki czemu surowce i produkty pozostaną w użyciu</a:t>
            </a:r>
            <a:r>
              <a:rPr lang="en-US"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pl-PL" sz="1200" b="0" i="0" u="none" strike="noStrike" dirty="0">
                <a:solidFill>
                  <a:schemeClr val="dk1"/>
                </a:solidFill>
                <a:latin typeface="Calibri"/>
                <a:ea typeface="Calibri"/>
                <a:cs typeface="Calibri"/>
                <a:sym typeface="Calibri"/>
              </a:rPr>
              <a:t>System okrężny oznacza</a:t>
            </a:r>
            <a:r>
              <a:rPr lang="pl-PL" sz="1200" b="0" i="0" u="none" strike="noStrike" baseline="0" dirty="0">
                <a:solidFill>
                  <a:schemeClr val="dk1"/>
                </a:solidFill>
                <a:latin typeface="Calibri"/>
                <a:ea typeface="Calibri"/>
                <a:cs typeface="Calibri"/>
                <a:sym typeface="Calibri"/>
              </a:rPr>
              <a:t> nowy pomysł na liniowy cykl użytkowania produktu lub usługi, który ma początek, środek i koniec. Produkty czy usługi o charakterze prawdziwie okrężnym tak naprawdę nigdy zakończą życia, lecz stale będą przybierać nowe formy</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Stworzenie mapy tej drogi zagwarantuje,</a:t>
            </a:r>
            <a:r>
              <a:rPr lang="pl-PL" sz="1200" b="0" i="0" u="none" strike="noStrike" baseline="0" dirty="0">
                <a:solidFill>
                  <a:schemeClr val="dk1"/>
                </a:solidFill>
                <a:latin typeface="Calibri"/>
                <a:ea typeface="Calibri"/>
                <a:cs typeface="Calibri"/>
                <a:sym typeface="Calibri"/>
              </a:rPr>
              <a:t> że dany produkt pozostanie jak najdłużej zdatny do użytku i na każdym etapie będzie zwiększać wartość</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br>
              <a:rPr lang="en-US" sz="1200" b="0" i="0" u="none" strike="noStrike" dirty="0">
                <a:solidFill>
                  <a:schemeClr val="dk1"/>
                </a:solidFill>
                <a:latin typeface="Calibri"/>
                <a:ea typeface="Calibri"/>
                <a:cs typeface="Calibri"/>
                <a:sym typeface="Calibri"/>
              </a:rPr>
            </a:br>
            <a:r>
              <a:rPr lang="pl-PL" sz="1200" b="0" i="0" u="none" strike="noStrike" dirty="0">
                <a:solidFill>
                  <a:schemeClr val="dk1"/>
                </a:solidFill>
                <a:latin typeface="Calibri"/>
                <a:ea typeface="Calibri"/>
                <a:cs typeface="Calibri"/>
                <a:sym typeface="Calibri"/>
              </a:rPr>
              <a:t>Nie chodzi tylko o </a:t>
            </a:r>
            <a:r>
              <a:rPr lang="en-US" sz="1200" b="1" i="0" u="none" strike="noStrike" dirty="0">
                <a:solidFill>
                  <a:schemeClr val="dk1"/>
                </a:solidFill>
                <a:latin typeface="Calibri"/>
                <a:ea typeface="Calibri"/>
                <a:cs typeface="Calibri"/>
                <a:sym typeface="Calibri"/>
              </a:rPr>
              <a:t>recycling</a:t>
            </a:r>
            <a:r>
              <a:rPr lang="pl-PL" sz="1200" b="0" i="0" u="none" strike="noStrike" dirty="0">
                <a:solidFill>
                  <a:schemeClr val="dk1"/>
                </a:solidFill>
                <a:latin typeface="Calibri"/>
                <a:ea typeface="Calibri"/>
                <a:cs typeface="Calibri"/>
                <a:sym typeface="Calibri"/>
              </a:rPr>
              <a:t>,</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w rzeczywistości</a:t>
            </a:r>
            <a:r>
              <a:rPr lang="pl-PL" sz="1200" b="0" i="0" u="none" strike="noStrike" baseline="0"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chodzi o przeprojektowanie całego</a:t>
            </a:r>
            <a:r>
              <a:rPr lang="pl-PL" sz="1200" b="0" i="0" u="none" strike="noStrike" baseline="0" dirty="0">
                <a:solidFill>
                  <a:schemeClr val="dk1"/>
                </a:solidFill>
                <a:latin typeface="Calibri"/>
                <a:ea typeface="Calibri"/>
                <a:cs typeface="Calibri"/>
                <a:sym typeface="Calibri"/>
              </a:rPr>
              <a:t> modelu dostaw produktów czy usług, tak aby ludzie otrzymywali potrzebne im rzeczy bez negatywnych konsekwencji dla systemów naturalnych, które utrzymują nas wszystkich przy życiu</a:t>
            </a:r>
            <a:r>
              <a:rPr lang="en-US" sz="1200" b="0" i="0" u="none" strike="noStrike" dirty="0">
                <a:solidFill>
                  <a:schemeClr val="dk1"/>
                </a:solidFill>
                <a:latin typeface="Calibri"/>
                <a:ea typeface="Calibri"/>
                <a:cs typeface="Calibri"/>
                <a:sym typeface="Calibri"/>
              </a:rPr>
              <a:t>.</a:t>
            </a:r>
            <a:endParaRPr dirty="0"/>
          </a:p>
          <a:p>
            <a:pPr marL="0" lvl="0" indent="0" algn="l" rtl="0">
              <a:spcBef>
                <a:spcPts val="0"/>
              </a:spcBef>
              <a:spcAft>
                <a:spcPts val="0"/>
              </a:spcAft>
              <a:buNone/>
            </a:pPr>
            <a:br>
              <a:rPr lang="en-US" sz="1200" b="0" i="0" u="none" strike="noStrike" dirty="0">
                <a:solidFill>
                  <a:schemeClr val="dk1"/>
                </a:solidFill>
                <a:latin typeface="Calibri"/>
                <a:ea typeface="Calibri"/>
                <a:cs typeface="Calibri"/>
                <a:sym typeface="Calibri"/>
              </a:rPr>
            </a:br>
            <a:r>
              <a:rPr lang="pl-PL" sz="1200" b="0" i="0" u="none" strike="noStrike" dirty="0">
                <a:solidFill>
                  <a:schemeClr val="dk1"/>
                </a:solidFill>
                <a:latin typeface="Calibri"/>
                <a:ea typeface="Calibri"/>
                <a:cs typeface="Calibri"/>
                <a:sym typeface="Calibri"/>
              </a:rPr>
              <a:t>Niesamowite,</a:t>
            </a:r>
            <a:r>
              <a:rPr lang="pl-PL" sz="1200" b="0" i="0" u="none" strike="noStrike" baseline="0" dirty="0">
                <a:solidFill>
                  <a:schemeClr val="dk1"/>
                </a:solidFill>
                <a:latin typeface="Calibri"/>
                <a:ea typeface="Calibri"/>
                <a:cs typeface="Calibri"/>
                <a:sym typeface="Calibri"/>
              </a:rPr>
              <a:t> że dzieje się to na całym świecie, przeróżni ludzie zmieniają styl życia, a firmy przeprojektowują produkty, aby lepiej wpisywały się one w system okrężny. Tego rodzaju zmiany oznaczają, że produkty projektuje się tak, aby </a:t>
            </a:r>
            <a:r>
              <a:rPr lang="pl-PL" sz="1200" b="1" i="0" u="none" strike="noStrike" baseline="0" dirty="0">
                <a:solidFill>
                  <a:schemeClr val="dk1"/>
                </a:solidFill>
                <a:latin typeface="Calibri"/>
                <a:ea typeface="Calibri"/>
                <a:cs typeface="Calibri"/>
                <a:sym typeface="Calibri"/>
              </a:rPr>
              <a:t>używać ich wielokrotnie</a:t>
            </a:r>
            <a:r>
              <a:rPr lang="pl-PL" sz="1200" b="0" i="0" u="none" strike="noStrike" dirty="0">
                <a:solidFill>
                  <a:schemeClr val="dk1"/>
                </a:solidFill>
                <a:latin typeface="Calibri"/>
                <a:ea typeface="Calibri"/>
                <a:cs typeface="Calibri"/>
                <a:sym typeface="Calibri"/>
              </a:rPr>
              <a:t>,</a:t>
            </a:r>
            <a:r>
              <a:rPr lang="pl-PL" sz="1200" b="0" i="0" u="none" strike="noStrike" baseline="0" dirty="0">
                <a:solidFill>
                  <a:schemeClr val="dk1"/>
                </a:solidFill>
                <a:latin typeface="Calibri"/>
                <a:ea typeface="Calibri"/>
                <a:cs typeface="Calibri"/>
                <a:sym typeface="Calibri"/>
              </a:rPr>
              <a:t> i </a:t>
            </a:r>
            <a:r>
              <a:rPr lang="pl-PL" sz="1200" b="1" i="0" u="none" strike="noStrike" baseline="0" dirty="0">
                <a:solidFill>
                  <a:schemeClr val="dk1"/>
                </a:solidFill>
                <a:latin typeface="Calibri"/>
                <a:ea typeface="Calibri"/>
                <a:cs typeface="Calibri"/>
                <a:sym typeface="Calibri"/>
              </a:rPr>
              <a:t>zmienia się spojrzenie </a:t>
            </a:r>
            <a:r>
              <a:rPr lang="pl-PL" sz="1200" b="0" i="0" u="none" strike="noStrike" baseline="0" dirty="0">
                <a:solidFill>
                  <a:schemeClr val="dk1"/>
                </a:solidFill>
                <a:latin typeface="Calibri"/>
                <a:ea typeface="Calibri"/>
                <a:cs typeface="Calibri"/>
                <a:sym typeface="Calibri"/>
              </a:rPr>
              <a:t>na to, w jaki sposób dostarcza się funkcjonalność na rynek</a:t>
            </a:r>
            <a:r>
              <a:rPr lang="en-US" sz="1200" b="0" i="0" u="none" strike="noStrike" dirty="0">
                <a:solidFill>
                  <a:schemeClr val="dk1"/>
                </a:solidFill>
                <a:latin typeface="Calibri"/>
                <a:ea typeface="Calibri"/>
                <a:cs typeface="Calibri"/>
                <a:sym typeface="Calibri"/>
              </a:rPr>
              <a:t>. </a:t>
            </a:r>
            <a:r>
              <a:rPr lang="pl-PL" sz="1200" b="0" i="0" u="none" strike="noStrike" dirty="0">
                <a:solidFill>
                  <a:schemeClr val="dk1"/>
                </a:solidFill>
                <a:latin typeface="Calibri"/>
                <a:ea typeface="Calibri"/>
                <a:cs typeface="Calibri"/>
                <a:sym typeface="Calibri"/>
              </a:rPr>
              <a:t>Zmiany te obejmują również zachęcanie</a:t>
            </a:r>
            <a:r>
              <a:rPr lang="pl-PL" sz="1200" b="0" i="0" u="none" strike="noStrike" baseline="0" dirty="0">
                <a:solidFill>
                  <a:schemeClr val="dk1"/>
                </a:solidFill>
                <a:latin typeface="Calibri"/>
                <a:ea typeface="Calibri"/>
                <a:cs typeface="Calibri"/>
                <a:sym typeface="Calibri"/>
              </a:rPr>
              <a:t> do </a:t>
            </a:r>
            <a:r>
              <a:rPr lang="pl-PL" sz="1200" b="1" i="0" u="none" strike="noStrike" baseline="0" dirty="0">
                <a:solidFill>
                  <a:schemeClr val="dk1"/>
                </a:solidFill>
                <a:latin typeface="Calibri"/>
                <a:ea typeface="Calibri"/>
                <a:cs typeface="Calibri"/>
                <a:sym typeface="Calibri"/>
              </a:rPr>
              <a:t>napraw</a:t>
            </a:r>
            <a:r>
              <a:rPr lang="pl-PL" sz="1200" b="0" i="0" u="none" strike="noStrike" baseline="0" dirty="0">
                <a:solidFill>
                  <a:schemeClr val="dk1"/>
                </a:solidFill>
                <a:latin typeface="Calibri"/>
                <a:ea typeface="Calibri"/>
                <a:cs typeface="Calibri"/>
                <a:sym typeface="Calibri"/>
              </a:rPr>
              <a:t> dzięki poprawie usług wsparcia, programy</a:t>
            </a:r>
            <a:r>
              <a:rPr lang="en-US" sz="1200" b="0" i="0" u="none" strike="noStrike" dirty="0">
                <a:solidFill>
                  <a:schemeClr val="dk1"/>
                </a:solidFill>
                <a:latin typeface="Calibri"/>
                <a:ea typeface="Calibri"/>
                <a:cs typeface="Calibri"/>
                <a:sym typeface="Calibri"/>
              </a:rPr>
              <a:t> </a:t>
            </a:r>
            <a:r>
              <a:rPr lang="pl-PL" sz="1200" b="1" i="0" u="none" strike="noStrike" dirty="0">
                <a:solidFill>
                  <a:schemeClr val="dk1"/>
                </a:solidFill>
                <a:latin typeface="Calibri"/>
                <a:ea typeface="Calibri"/>
                <a:cs typeface="Calibri"/>
                <a:sym typeface="Calibri"/>
              </a:rPr>
              <a:t>zwrotu</a:t>
            </a:r>
            <a:r>
              <a:rPr lang="pl-PL" sz="1200" b="1" i="0" u="none" strike="noStrike" baseline="0" dirty="0">
                <a:solidFill>
                  <a:schemeClr val="dk1"/>
                </a:solidFill>
                <a:latin typeface="Calibri"/>
                <a:ea typeface="Calibri"/>
                <a:cs typeface="Calibri"/>
                <a:sym typeface="Calibri"/>
              </a:rPr>
              <a:t> </a:t>
            </a:r>
            <a:r>
              <a:rPr lang="pl-PL" sz="1200" b="0" i="0" u="none" strike="noStrike" baseline="0" dirty="0">
                <a:solidFill>
                  <a:schemeClr val="dk1"/>
                </a:solidFill>
                <a:latin typeface="Calibri"/>
                <a:ea typeface="Calibri"/>
                <a:cs typeface="Calibri"/>
                <a:sym typeface="Calibri"/>
              </a:rPr>
              <a:t>czy też odbioru</a:t>
            </a:r>
            <a:r>
              <a:rPr lang="en-US" sz="1200" b="0" i="0" u="none" strike="noStrike" dirty="0">
                <a:solidFill>
                  <a:schemeClr val="dk1"/>
                </a:solidFill>
                <a:latin typeface="Calibri"/>
                <a:ea typeface="Calibri"/>
                <a:cs typeface="Calibri"/>
                <a:sym typeface="Calibri"/>
              </a:rPr>
              <a:t>,</a:t>
            </a:r>
            <a:r>
              <a:rPr lang="pl-PL" sz="1200" b="0" i="0" u="none" strike="noStrike" dirty="0">
                <a:solidFill>
                  <a:schemeClr val="dk1"/>
                </a:solidFill>
                <a:latin typeface="Calibri"/>
                <a:ea typeface="Calibri"/>
                <a:cs typeface="Calibri"/>
                <a:sym typeface="Calibri"/>
              </a:rPr>
              <a:t> usługi</a:t>
            </a:r>
            <a:r>
              <a:rPr lang="en-US" sz="1200" b="0" i="0" u="none" strike="noStrike" dirty="0">
                <a:solidFill>
                  <a:schemeClr val="dk1"/>
                </a:solidFill>
                <a:latin typeface="Calibri"/>
                <a:ea typeface="Calibri"/>
                <a:cs typeface="Calibri"/>
                <a:sym typeface="Calibri"/>
              </a:rPr>
              <a:t> </a:t>
            </a:r>
            <a:r>
              <a:rPr lang="pl-PL" sz="1200" b="1" i="0" u="none" strike="noStrike" dirty="0">
                <a:solidFill>
                  <a:schemeClr val="dk1"/>
                </a:solidFill>
                <a:latin typeface="Calibri"/>
                <a:ea typeface="Calibri"/>
                <a:cs typeface="Calibri"/>
                <a:sym typeface="Calibri"/>
              </a:rPr>
              <a:t>ponowneg</a:t>
            </a:r>
            <a:r>
              <a:rPr lang="pl-PL" sz="1200" b="1" i="0" u="none" strike="noStrike" baseline="0" dirty="0">
                <a:solidFill>
                  <a:schemeClr val="dk1"/>
                </a:solidFill>
                <a:latin typeface="Calibri"/>
                <a:ea typeface="Calibri"/>
                <a:cs typeface="Calibri"/>
                <a:sym typeface="Calibri"/>
              </a:rPr>
              <a:t>o napełniania</a:t>
            </a:r>
            <a:r>
              <a:rPr lang="pl-PL" sz="1200" b="0" i="0" u="none" strike="noStrike" baseline="0" dirty="0">
                <a:solidFill>
                  <a:schemeClr val="dk1"/>
                </a:solidFill>
                <a:latin typeface="Calibri"/>
                <a:ea typeface="Calibri"/>
                <a:cs typeface="Calibri"/>
                <a:sym typeface="Calibri"/>
              </a:rPr>
              <a:t>, które zachęcają do wielokrotnego korzystania z tego samego pojemnika, i projektowanie produktów z możliwością </a:t>
            </a:r>
            <a:r>
              <a:rPr lang="pl-PL" sz="1200" b="1" i="0" u="none" strike="noStrike" baseline="0" dirty="0">
                <a:solidFill>
                  <a:schemeClr val="dk1"/>
                </a:solidFill>
                <a:latin typeface="Calibri"/>
                <a:ea typeface="Calibri"/>
                <a:cs typeface="Calibri"/>
                <a:sym typeface="Calibri"/>
              </a:rPr>
              <a:t>przerobu </a:t>
            </a:r>
            <a:r>
              <a:rPr lang="pl-PL" sz="1200" b="0" i="0" u="none" strike="noStrike" baseline="0" dirty="0">
                <a:solidFill>
                  <a:schemeClr val="dk1"/>
                </a:solidFill>
                <a:latin typeface="Calibri"/>
                <a:ea typeface="Calibri"/>
                <a:cs typeface="Calibri"/>
                <a:sym typeface="Calibri"/>
              </a:rPr>
              <a:t>w sposób umożliwiający ich powrót do środowiska naturalnego dzięki </a:t>
            </a:r>
            <a:r>
              <a:rPr lang="pl-PL" sz="1200" b="1" i="0" u="none" strike="noStrike" baseline="0" dirty="0">
                <a:solidFill>
                  <a:schemeClr val="dk1"/>
                </a:solidFill>
                <a:latin typeface="Calibri"/>
                <a:ea typeface="Calibri"/>
                <a:cs typeface="Calibri"/>
                <a:sym typeface="Calibri"/>
              </a:rPr>
              <a:t>kompostowaniu</a:t>
            </a:r>
            <a:r>
              <a:rPr lang="en-US"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br>
              <a:rPr lang="en-US" dirty="0"/>
            </a:br>
            <a:r>
              <a:rPr lang="pl-PL" b="1" dirty="0"/>
              <a:t>Zapytaj uczniów</a:t>
            </a:r>
            <a:r>
              <a:rPr lang="en-US" b="1" dirty="0"/>
              <a:t>:</a:t>
            </a:r>
          </a:p>
          <a:p>
            <a:pPr marL="0" lvl="0" indent="0" algn="l" rtl="0">
              <a:spcBef>
                <a:spcPts val="0"/>
              </a:spcBef>
              <a:spcAft>
                <a:spcPts val="0"/>
              </a:spcAft>
              <a:buNone/>
            </a:pPr>
            <a:r>
              <a:rPr lang="pl-PL" dirty="0"/>
              <a:t>Czy możecie podać przykład</a:t>
            </a:r>
            <a:r>
              <a:rPr lang="pl-PL" baseline="0" dirty="0"/>
              <a:t> produktu zaprojektowanego zgodnie z jednym z modeli systemu produktów i usług o charakterze okrężnym</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pl-PL" b="1" dirty="0"/>
              <a:t>Powiedz uczniom</a:t>
            </a:r>
            <a:r>
              <a:rPr lang="en-US" b="1" dirty="0"/>
              <a:t>: </a:t>
            </a:r>
          </a:p>
          <a:p>
            <a:pPr marL="0" lvl="0" indent="0" algn="l" rtl="0">
              <a:spcBef>
                <a:spcPts val="0"/>
              </a:spcBef>
              <a:spcAft>
                <a:spcPts val="0"/>
              </a:spcAft>
              <a:buNone/>
            </a:pPr>
            <a:r>
              <a:rPr lang="pl-PL" b="1" dirty="0"/>
              <a:t>Klik </a:t>
            </a:r>
            <a:r>
              <a:rPr lang="en-US" b="1" dirty="0"/>
              <a:t>1: </a:t>
            </a:r>
            <a:br>
              <a:rPr lang="en-US" dirty="0"/>
            </a:br>
            <a:r>
              <a:rPr lang="en-US" dirty="0"/>
              <a:t>-</a:t>
            </a:r>
            <a:r>
              <a:rPr lang="pl-PL" dirty="0"/>
              <a:t>Butelki</a:t>
            </a:r>
            <a:r>
              <a:rPr lang="pl-PL" baseline="0" dirty="0"/>
              <a:t> z tworzywa </a:t>
            </a:r>
            <a:r>
              <a:rPr lang="en-US" dirty="0"/>
              <a:t>PET </a:t>
            </a:r>
            <a:r>
              <a:rPr lang="pl-PL" dirty="0"/>
              <a:t>można </a:t>
            </a:r>
            <a:r>
              <a:rPr lang="pl-PL" b="1" dirty="0" err="1"/>
              <a:t>recyklingować</a:t>
            </a:r>
            <a:r>
              <a:rPr lang="pl-PL" b="1" baseline="0" dirty="0"/>
              <a:t> </a:t>
            </a:r>
            <a:r>
              <a:rPr lang="pl-PL" b="0" baseline="0" dirty="0"/>
              <a:t>i wielokrotnie przerabiać na takie same butelki</a:t>
            </a:r>
            <a:r>
              <a:rPr lang="en-US" dirty="0"/>
              <a:t>. </a:t>
            </a:r>
          </a:p>
          <a:p>
            <a:pPr marL="0" lvl="0" indent="0" algn="l" rtl="0">
              <a:spcBef>
                <a:spcPts val="0"/>
              </a:spcBef>
              <a:spcAft>
                <a:spcPts val="0"/>
              </a:spcAft>
              <a:buNone/>
            </a:pPr>
            <a:r>
              <a:rPr lang="pl-PL" b="1" dirty="0"/>
              <a:t>Klik </a:t>
            </a:r>
            <a:r>
              <a:rPr lang="en-US" b="1" dirty="0"/>
              <a:t>2: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t>
            </a:r>
            <a:r>
              <a:rPr lang="pl-PL" dirty="0"/>
              <a:t>Stelaże łóżek składa</a:t>
            </a:r>
            <a:r>
              <a:rPr lang="pl-PL" baseline="0" dirty="0"/>
              <a:t> się z kilku głównych części i jeśli jeden z nich się złamie, to producent może łatwo rozmontować te części, wymienić jedną z nich </a:t>
            </a:r>
            <a:r>
              <a:rPr lang="pl-PL" dirty="0"/>
              <a:t>i przerobić</a:t>
            </a:r>
            <a:r>
              <a:rPr lang="pl-PL" baseline="0" dirty="0"/>
              <a:t> łóżko, dzięki czemu klient nie będzie zmuszony do zakupu całego nowego łóżka</a:t>
            </a:r>
            <a:r>
              <a:rPr lang="en-US" dirty="0"/>
              <a:t>. </a:t>
            </a:r>
            <a:r>
              <a:rPr lang="pl-PL" dirty="0"/>
              <a:t>Starą część można rozmontować i zastosować do</a:t>
            </a:r>
            <a:r>
              <a:rPr lang="pl-PL" baseline="0" dirty="0"/>
              <a:t> wyrobu nowej części</a:t>
            </a:r>
            <a:r>
              <a:rPr lang="en-US" dirty="0"/>
              <a:t>. </a:t>
            </a:r>
          </a:p>
          <a:p>
            <a:pPr marL="0" lvl="0" indent="0" algn="l" rtl="0">
              <a:spcBef>
                <a:spcPts val="0"/>
              </a:spcBef>
              <a:spcAft>
                <a:spcPts val="0"/>
              </a:spcAft>
              <a:buNone/>
            </a:pPr>
            <a:r>
              <a:rPr lang="pl-PL" b="1" dirty="0"/>
              <a:t>Klik </a:t>
            </a:r>
            <a:r>
              <a:rPr lang="en-US" b="1" dirty="0"/>
              <a:t>3: </a:t>
            </a:r>
          </a:p>
          <a:p>
            <a:pPr marL="0" lvl="0" indent="0" algn="l" rtl="0">
              <a:spcBef>
                <a:spcPts val="0"/>
              </a:spcBef>
              <a:spcAft>
                <a:spcPts val="0"/>
              </a:spcAft>
              <a:buNone/>
            </a:pPr>
            <a:r>
              <a:rPr lang="en-US" dirty="0"/>
              <a:t>-</a:t>
            </a:r>
            <a:r>
              <a:rPr lang="pl-PL" dirty="0"/>
              <a:t>Kupowanie odzieży</a:t>
            </a:r>
            <a:r>
              <a:rPr lang="pl-PL" baseline="0" dirty="0"/>
              <a:t> z drugiej ręki to sposób na </a:t>
            </a:r>
            <a:r>
              <a:rPr lang="pl-PL" b="1" baseline="0" dirty="0"/>
              <a:t>ponowne użycie </a:t>
            </a:r>
            <a:r>
              <a:rPr lang="pl-PL" b="0" baseline="0" dirty="0"/>
              <a:t>starych, wyrzuconych ubrań, przez co zyskują one nową wartość i dłuższe życie</a:t>
            </a:r>
            <a:r>
              <a:rPr lang="en-US" dirty="0"/>
              <a:t>. </a:t>
            </a:r>
          </a:p>
          <a:p>
            <a:pPr marL="0" lvl="0" indent="0" algn="l" rtl="0">
              <a:spcBef>
                <a:spcPts val="0"/>
              </a:spcBef>
              <a:spcAft>
                <a:spcPts val="0"/>
              </a:spcAft>
              <a:buNone/>
            </a:pPr>
            <a:r>
              <a:rPr lang="pl-PL" b="1" dirty="0"/>
              <a:t>Klik </a:t>
            </a:r>
            <a:r>
              <a:rPr lang="en-US" sz="1200" b="1" i="0" u="none" strike="noStrike" dirty="0">
                <a:solidFill>
                  <a:schemeClr val="dk1"/>
                </a:solidFill>
                <a:latin typeface="Calibri"/>
                <a:ea typeface="Calibri"/>
                <a:cs typeface="Calibri"/>
                <a:sym typeface="Calibri"/>
              </a:rPr>
              <a:t>4: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a:t>
            </a:r>
            <a:r>
              <a:rPr lang="pl-PL" sz="1200" b="0" i="0" u="none" strike="noStrike" dirty="0">
                <a:solidFill>
                  <a:schemeClr val="dk1"/>
                </a:solidFill>
                <a:latin typeface="Calibri"/>
                <a:ea typeface="Calibri"/>
                <a:cs typeface="Calibri"/>
                <a:sym typeface="Calibri"/>
              </a:rPr>
              <a:t>Sklepy mogą oferować opcję </a:t>
            </a:r>
            <a:r>
              <a:rPr lang="pl-PL" sz="1200" b="1" i="0" u="none" strike="noStrike" dirty="0">
                <a:solidFill>
                  <a:schemeClr val="dk1"/>
                </a:solidFill>
                <a:latin typeface="Calibri"/>
                <a:ea typeface="Calibri"/>
                <a:cs typeface="Calibri"/>
                <a:sym typeface="Calibri"/>
              </a:rPr>
              <a:t>ponownego napełniania </a:t>
            </a:r>
            <a:r>
              <a:rPr lang="pl-PL" sz="1200" b="0" i="0" u="none" strike="noStrike" dirty="0">
                <a:solidFill>
                  <a:schemeClr val="dk1"/>
                </a:solidFill>
                <a:latin typeface="Calibri"/>
                <a:ea typeface="Calibri"/>
                <a:cs typeface="Calibri"/>
                <a:sym typeface="Calibri"/>
              </a:rPr>
              <a:t>artykułów</a:t>
            </a:r>
            <a:r>
              <a:rPr lang="pl-PL" sz="1200" b="0" i="0" u="none" strike="noStrike" baseline="0" dirty="0">
                <a:solidFill>
                  <a:schemeClr val="dk1"/>
                </a:solidFill>
                <a:latin typeface="Calibri"/>
                <a:ea typeface="Calibri"/>
                <a:cs typeface="Calibri"/>
                <a:sym typeface="Calibri"/>
              </a:rPr>
              <a:t> domowego użytku, jak szampon czy mydło, klienci mogą tam przychodzić z własnym pojemnikiem zamiast kupować za każdym razem szampon w nowej butelce</a:t>
            </a:r>
            <a:r>
              <a:rPr lang="en-US" sz="1200" b="0" i="0" u="none" strike="noStrike" dirty="0">
                <a:solidFill>
                  <a:schemeClr val="dk1"/>
                </a:solidFill>
                <a:latin typeface="Calibri"/>
                <a:ea typeface="Calibri"/>
                <a:cs typeface="Calibri"/>
                <a:sym typeface="Calibri"/>
              </a:rPr>
              <a:t>. </a:t>
            </a:r>
          </a:p>
          <a:p>
            <a:pPr marL="0" lvl="0" indent="0" algn="l" rtl="0">
              <a:spcBef>
                <a:spcPts val="0"/>
              </a:spcBef>
              <a:spcAft>
                <a:spcPts val="0"/>
              </a:spcAft>
              <a:buNone/>
            </a:pPr>
            <a:r>
              <a:rPr lang="pl-PL" b="1" dirty="0"/>
              <a:t>Klik </a:t>
            </a:r>
            <a:r>
              <a:rPr lang="en-US" sz="1200" b="1" i="0" u="none" strike="noStrike" dirty="0">
                <a:solidFill>
                  <a:schemeClr val="dk1"/>
                </a:solidFill>
                <a:latin typeface="Calibri"/>
                <a:ea typeface="Calibri"/>
                <a:cs typeface="Calibri"/>
                <a:sym typeface="Calibri"/>
              </a:rPr>
              <a:t>5: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a:t>
            </a:r>
            <a:r>
              <a:rPr lang="pl-PL" sz="1200" b="0" i="0" u="none" strike="noStrike" dirty="0">
                <a:solidFill>
                  <a:schemeClr val="dk1"/>
                </a:solidFill>
                <a:latin typeface="Calibri"/>
                <a:ea typeface="Calibri"/>
                <a:cs typeface="Calibri"/>
                <a:sym typeface="Calibri"/>
              </a:rPr>
              <a:t>Stare dżinsy</a:t>
            </a:r>
            <a:r>
              <a:rPr lang="pl-PL" sz="1200" b="0" i="0" u="none" strike="noStrike" baseline="0" dirty="0">
                <a:solidFill>
                  <a:schemeClr val="dk1"/>
                </a:solidFill>
                <a:latin typeface="Calibri"/>
                <a:ea typeface="Calibri"/>
                <a:cs typeface="Calibri"/>
                <a:sym typeface="Calibri"/>
              </a:rPr>
              <a:t> można by oddawać do sklepu w zamian za zniżkę na nowy zakup, a producent może je </a:t>
            </a:r>
            <a:r>
              <a:rPr lang="pl-PL" sz="1200" b="1" i="0" u="none" strike="noStrike" baseline="0" dirty="0">
                <a:solidFill>
                  <a:schemeClr val="dk1"/>
                </a:solidFill>
                <a:latin typeface="Calibri"/>
                <a:ea typeface="Calibri"/>
                <a:cs typeface="Calibri"/>
                <a:sym typeface="Calibri"/>
              </a:rPr>
              <a:t>naprawić </a:t>
            </a:r>
            <a:r>
              <a:rPr lang="pl-PL" sz="1200" b="0" i="0" u="none" strike="noStrike" baseline="0" dirty="0">
                <a:solidFill>
                  <a:schemeClr val="dk1"/>
                </a:solidFill>
                <a:latin typeface="Calibri"/>
                <a:ea typeface="Calibri"/>
                <a:cs typeface="Calibri"/>
                <a:sym typeface="Calibri"/>
              </a:rPr>
              <a:t>albo </a:t>
            </a:r>
            <a:r>
              <a:rPr lang="pl-PL" sz="1200" b="1" i="0" u="none" strike="noStrike" baseline="0" dirty="0">
                <a:solidFill>
                  <a:schemeClr val="dk1"/>
                </a:solidFill>
                <a:latin typeface="Calibri"/>
                <a:ea typeface="Calibri"/>
                <a:cs typeface="Calibri"/>
                <a:sym typeface="Calibri"/>
              </a:rPr>
              <a:t>wykorzystać materiał w innym celu, </a:t>
            </a:r>
            <a:r>
              <a:rPr lang="pl-PL" sz="1200" b="0" i="0" u="none" strike="noStrike" baseline="0" dirty="0">
                <a:solidFill>
                  <a:schemeClr val="dk1"/>
                </a:solidFill>
                <a:latin typeface="Calibri"/>
                <a:ea typeface="Calibri"/>
                <a:cs typeface="Calibri"/>
                <a:sym typeface="Calibri"/>
              </a:rPr>
              <a:t>przerabiając go na nowe ubrania</a:t>
            </a:r>
            <a:r>
              <a:rPr lang="en-US" sz="1200" b="0" i="0" u="none" strike="noStrike" dirty="0">
                <a:solidFill>
                  <a:schemeClr val="dk1"/>
                </a:solidFill>
                <a:latin typeface="Calibri"/>
                <a:ea typeface="Calibri"/>
                <a:cs typeface="Calibri"/>
                <a:sym typeface="Calibri"/>
              </a:rPr>
              <a:t>. </a:t>
            </a:r>
          </a:p>
          <a:p>
            <a:pPr marL="0" lvl="0" indent="0" algn="l" rtl="0">
              <a:spcBef>
                <a:spcPts val="0"/>
              </a:spcBef>
              <a:spcAft>
                <a:spcPts val="0"/>
              </a:spcAft>
              <a:buNone/>
            </a:pPr>
            <a:r>
              <a:rPr lang="pl-PL" b="1" dirty="0"/>
              <a:t>Klik </a:t>
            </a:r>
            <a:r>
              <a:rPr lang="en-US" sz="1200" b="1" i="0" u="none" strike="noStrike" dirty="0">
                <a:solidFill>
                  <a:schemeClr val="dk1"/>
                </a:solidFill>
                <a:latin typeface="Calibri"/>
                <a:ea typeface="Calibri"/>
                <a:cs typeface="Calibri"/>
                <a:sym typeface="Calibri"/>
              </a:rPr>
              <a:t>6: </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a:t>
            </a:r>
            <a:r>
              <a:rPr lang="pl-PL" sz="1200" b="0" i="0" u="none" strike="noStrike" dirty="0">
                <a:solidFill>
                  <a:schemeClr val="dk1"/>
                </a:solidFill>
                <a:latin typeface="Calibri"/>
                <a:ea typeface="Calibri"/>
                <a:cs typeface="Calibri"/>
                <a:sym typeface="Calibri"/>
              </a:rPr>
              <a:t>Pakowanie świeżej</a:t>
            </a:r>
            <a:r>
              <a:rPr lang="pl-PL" sz="1200" b="0" i="0" u="none" strike="noStrike" baseline="0" dirty="0">
                <a:solidFill>
                  <a:schemeClr val="dk1"/>
                </a:solidFill>
                <a:latin typeface="Calibri"/>
                <a:ea typeface="Calibri"/>
                <a:cs typeface="Calibri"/>
                <a:sym typeface="Calibri"/>
              </a:rPr>
              <a:t> żywności w sklepie spożywczym w </a:t>
            </a:r>
            <a:r>
              <a:rPr lang="pl-PL" sz="1200" b="0" i="0" u="none" strike="noStrike" dirty="0" err="1">
                <a:solidFill>
                  <a:schemeClr val="dk1"/>
                </a:solidFill>
                <a:latin typeface="Calibri"/>
                <a:ea typeface="Calibri"/>
                <a:cs typeface="Calibri"/>
                <a:sym typeface="Calibri"/>
              </a:rPr>
              <a:t>kompostowalną</a:t>
            </a:r>
            <a:r>
              <a:rPr lang="pl-PL" sz="1200" b="0" i="0" u="none" strike="noStrike" baseline="0" dirty="0">
                <a:solidFill>
                  <a:schemeClr val="dk1"/>
                </a:solidFill>
                <a:latin typeface="Calibri"/>
                <a:ea typeface="Calibri"/>
                <a:cs typeface="Calibri"/>
                <a:sym typeface="Calibri"/>
              </a:rPr>
              <a:t> folię na bazie wodorostów zamiast w opakowania jednorazowego użytku</a:t>
            </a:r>
            <a:r>
              <a:rPr lang="en-US" sz="1200" b="0" i="0" u="none" strike="noStrike" dirty="0">
                <a:solidFill>
                  <a:schemeClr val="dk1"/>
                </a:solidFill>
                <a:latin typeface="Calibri"/>
                <a:ea typeface="Calibri"/>
                <a:cs typeface="Calibri"/>
                <a:sym typeface="Calibri"/>
              </a:rPr>
              <a:t>.</a:t>
            </a:r>
            <a:endParaRPr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D4EE1-B63B-BE4E-AB16-70CF45BFF3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468E83AC-8122-1644-AEC9-00CF172D7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E9C5C580-8688-F04F-AEF5-7EBF26FF174D}"/>
              </a:ext>
            </a:extLst>
          </p:cNvPr>
          <p:cNvSpPr>
            <a:spLocks noGrp="1"/>
          </p:cNvSpPr>
          <p:nvPr>
            <p:ph type="dt" sz="half" idx="10"/>
          </p:nvPr>
        </p:nvSpPr>
        <p:spPr/>
        <p:txBody>
          <a:bodyPr/>
          <a:lstStyle/>
          <a:p>
            <a:fld id="{FC39B395-69B1-5746-B230-74040C3922F2}" type="datetime1">
              <a:rPr lang="en-US" smtClean="0"/>
              <a:t>3/31/2023</a:t>
            </a:fld>
            <a:endParaRPr lang="x-none"/>
          </a:p>
        </p:txBody>
      </p:sp>
      <p:sp>
        <p:nvSpPr>
          <p:cNvPr id="5" name="Footer Placeholder 4">
            <a:extLst>
              <a:ext uri="{FF2B5EF4-FFF2-40B4-BE49-F238E27FC236}">
                <a16:creationId xmlns:a16="http://schemas.microsoft.com/office/drawing/2014/main" id="{0AABADA4-210D-CE4A-BD85-FD6AA125F9D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E80D8F17-A845-ED46-8F21-2433E2F39FF4}"/>
              </a:ext>
            </a:extLst>
          </p:cNvPr>
          <p:cNvSpPr>
            <a:spLocks noGrp="1"/>
          </p:cNvSpPr>
          <p:nvPr>
            <p:ph type="sldNum" sz="quarter" idx="12"/>
          </p:nvPr>
        </p:nvSpPr>
        <p:spPr/>
        <p:txBody>
          <a:bodyPr/>
          <a:lstStyle/>
          <a:p>
            <a:fld id="{A49FEDE7-8061-9B4D-88A1-7EA83A94C31B}" type="slidenum">
              <a:rPr lang="x-none" smtClean="0"/>
              <a:t>‹#›</a:t>
            </a:fld>
            <a:endParaRPr lang="x-none"/>
          </a:p>
        </p:txBody>
      </p:sp>
    </p:spTree>
    <p:extLst>
      <p:ext uri="{BB962C8B-B14F-4D97-AF65-F5344CB8AC3E}">
        <p14:creationId xmlns:p14="http://schemas.microsoft.com/office/powerpoint/2010/main" val="408207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jpe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Text&#10;&#10;Description automatically generated with medium confidence"/>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 name="Slide Number Placeholder 1">
            <a:extLst>
              <a:ext uri="{FF2B5EF4-FFF2-40B4-BE49-F238E27FC236}">
                <a16:creationId xmlns:a16="http://schemas.microsoft.com/office/drawing/2014/main" id="{8A076EA6-EDE5-E428-5E93-AF912805C3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dirty="0"/>
          </a:p>
        </p:txBody>
      </p:sp>
      <p:sp>
        <p:nvSpPr>
          <p:cNvPr id="3" name="pole tekstowe 3">
            <a:extLst>
              <a:ext uri="{FF2B5EF4-FFF2-40B4-BE49-F238E27FC236}">
                <a16:creationId xmlns:a16="http://schemas.microsoft.com/office/drawing/2014/main" id="{57D3515D-B07A-3FF1-490B-6B08A773BC72}"/>
              </a:ext>
            </a:extLst>
          </p:cNvPr>
          <p:cNvSpPr txBox="1"/>
          <p:nvPr/>
        </p:nvSpPr>
        <p:spPr>
          <a:xfrm>
            <a:off x="1929997" y="5365284"/>
            <a:ext cx="8052203" cy="1308050"/>
          </a:xfrm>
          <a:prstGeom prst="rect">
            <a:avLst/>
          </a:prstGeom>
          <a:solidFill>
            <a:srgbClr val="F2EFEA"/>
          </a:solidFill>
        </p:spPr>
        <p:txBody>
          <a:bodyPr wrap="squar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r>
              <a:rPr lang="pl-PL" sz="2000" dirty="0"/>
              <a:t>Liniowy</a:t>
            </a:r>
            <a:r>
              <a:rPr lang="pl-PL" sz="2000" baseline="0" dirty="0"/>
              <a:t> i okrężny cykl życia produktów</a:t>
            </a:r>
            <a:endParaRPr lang="pl-PL" sz="2000" dirty="0"/>
          </a:p>
          <a:p>
            <a:endParaRPr lang="pl-PL" sz="1100" dirty="0">
              <a:latin typeface="Arial Black" panose="020B0A04020102020204" pitchFamily="34" charset="0"/>
            </a:endParaRPr>
          </a:p>
          <a:p>
            <a:r>
              <a:rPr lang="pl-PL" sz="2400" dirty="0">
                <a:latin typeface="Arial Black" panose="020B0A04020102020204" pitchFamily="34" charset="0"/>
              </a:rPr>
              <a:t>Poziom 4 Lekcja </a:t>
            </a:r>
            <a:r>
              <a:rPr lang="pl-PL" sz="2400" dirty="0">
                <a:latin typeface="Arial Black" panose="020B0A04020102020204" pitchFamily="34" charset="0"/>
                <a:sym typeface="Calibri"/>
              </a:rPr>
              <a:t>dla </a:t>
            </a:r>
            <a:r>
              <a:rPr lang="pl-PL" sz="2400" dirty="0">
                <a:latin typeface="Arial Black" panose="020B0A04020102020204" pitchFamily="34" charset="0"/>
              </a:rPr>
              <a:t>poczatkujących</a:t>
            </a:r>
          </a:p>
          <a:p>
            <a:endParaRPr lang="pl-PL" sz="2400" dirty="0">
              <a:latin typeface="Arial Black" panose="020B0A04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9" descr="A picture containing text, people&#10;&#10;Description automatically generated"/>
          <p:cNvPicPr preferRelativeResize="0"/>
          <p:nvPr/>
        </p:nvPicPr>
        <p:blipFill rotWithShape="1">
          <a:blip r:embed="rId3">
            <a:alphaModFix/>
          </a:blip>
          <a:srcRect/>
          <a:stretch/>
        </p:blipFill>
        <p:spPr>
          <a:xfrm>
            <a:off x="0" y="22004"/>
            <a:ext cx="12192000" cy="6858000"/>
          </a:xfrm>
          <a:prstGeom prst="rect">
            <a:avLst/>
          </a:prstGeom>
          <a:noFill/>
          <a:ln>
            <a:noFill/>
          </a:ln>
        </p:spPr>
      </p:pic>
      <p:sp>
        <p:nvSpPr>
          <p:cNvPr id="192" name="Google Shape;192;p9"/>
          <p:cNvSpPr/>
          <p:nvPr/>
        </p:nvSpPr>
        <p:spPr>
          <a:xfrm>
            <a:off x="1327355" y="483407"/>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3" name="Google Shape;193;p9"/>
          <p:cNvSpPr/>
          <p:nvPr/>
        </p:nvSpPr>
        <p:spPr>
          <a:xfrm>
            <a:off x="1327355" y="375251"/>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4" name="Google Shape;194;p9"/>
          <p:cNvSpPr txBox="1"/>
          <p:nvPr/>
        </p:nvSpPr>
        <p:spPr>
          <a:xfrm>
            <a:off x="1416759" y="400535"/>
            <a:ext cx="9495565"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2800" b="1" i="0" u="none" strike="noStrike" cap="none" dirty="0">
                <a:solidFill>
                  <a:schemeClr val="lt1"/>
                </a:solidFill>
                <a:latin typeface="Calibri"/>
                <a:ea typeface="Calibri"/>
                <a:cs typeface="Calibri"/>
                <a:sym typeface="Calibri"/>
              </a:rPr>
              <a:t>Produkty cyklu okrężnego mogą trafiać do systemów liniowych</a:t>
            </a:r>
            <a:endParaRPr sz="1100" dirty="0"/>
          </a:p>
        </p:txBody>
      </p:sp>
      <p:pic>
        <p:nvPicPr>
          <p:cNvPr id="3" name="Picture 2" descr="Chart, sunburst chart&#10;&#10;Description automatically generated">
            <a:extLst>
              <a:ext uri="{FF2B5EF4-FFF2-40B4-BE49-F238E27FC236}">
                <a16:creationId xmlns:a16="http://schemas.microsoft.com/office/drawing/2014/main" id="{512C6D30-FC36-7F47-9F1D-4CDBDECFBEE2}"/>
              </a:ext>
            </a:extLst>
          </p:cNvPr>
          <p:cNvPicPr>
            <a:picLocks noChangeAspect="1"/>
          </p:cNvPicPr>
          <p:nvPr/>
        </p:nvPicPr>
        <p:blipFill rotWithShape="1">
          <a:blip r:embed="rId4"/>
          <a:srcRect r="25" b="11"/>
          <a:stretch/>
        </p:blipFill>
        <p:spPr>
          <a:xfrm>
            <a:off x="-164156" y="1326883"/>
            <a:ext cx="4742452" cy="4583115"/>
          </a:xfrm>
          <a:prstGeom prst="rect">
            <a:avLst/>
          </a:prstGeom>
        </p:spPr>
      </p:pic>
      <p:sp>
        <p:nvSpPr>
          <p:cNvPr id="4" name="Right Arrow 3">
            <a:extLst>
              <a:ext uri="{FF2B5EF4-FFF2-40B4-BE49-F238E27FC236}">
                <a16:creationId xmlns:a16="http://schemas.microsoft.com/office/drawing/2014/main" id="{600CB847-E86F-6347-B431-61D99C8F5ACE}"/>
              </a:ext>
            </a:extLst>
          </p:cNvPr>
          <p:cNvSpPr/>
          <p:nvPr/>
        </p:nvSpPr>
        <p:spPr>
          <a:xfrm>
            <a:off x="5184458" y="3540847"/>
            <a:ext cx="2239347" cy="508518"/>
          </a:xfrm>
          <a:prstGeom prst="rightArrow">
            <a:avLst/>
          </a:pr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TextBox 16">
            <a:extLst>
              <a:ext uri="{FF2B5EF4-FFF2-40B4-BE49-F238E27FC236}">
                <a16:creationId xmlns:a16="http://schemas.microsoft.com/office/drawing/2014/main" id="{18B6D59A-AD2E-EF44-97D5-78ADE01DC813}"/>
              </a:ext>
            </a:extLst>
          </p:cNvPr>
          <p:cNvSpPr txBox="1"/>
          <p:nvPr/>
        </p:nvSpPr>
        <p:spPr>
          <a:xfrm>
            <a:off x="4884743" y="2275315"/>
            <a:ext cx="2705100" cy="1200329"/>
          </a:xfrm>
          <a:prstGeom prst="rect">
            <a:avLst/>
          </a:prstGeom>
          <a:noFill/>
        </p:spPr>
        <p:txBody>
          <a:bodyPr wrap="square" rtlCol="0">
            <a:spAutoFit/>
          </a:bodyPr>
          <a:lstStyle/>
          <a:p>
            <a:pPr algn="ctr"/>
            <a:r>
              <a:rPr lang="pl-PL" sz="2400" b="1" dirty="0">
                <a:latin typeface="Calibri" panose="020F0502020204030204" pitchFamily="34" charset="0"/>
                <a:cs typeface="Calibri" panose="020F0502020204030204" pitchFamily="34" charset="0"/>
              </a:rPr>
              <a:t>Źle zagospodarowane odpady</a:t>
            </a:r>
            <a:endParaRPr lang="en-US" sz="24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579BC58B-A734-354A-AD79-27095195F905}"/>
              </a:ext>
            </a:extLst>
          </p:cNvPr>
          <p:cNvSpPr txBox="1"/>
          <p:nvPr/>
        </p:nvSpPr>
        <p:spPr>
          <a:xfrm>
            <a:off x="8029968" y="5373614"/>
            <a:ext cx="1690887" cy="461665"/>
          </a:xfrm>
          <a:prstGeom prst="rect">
            <a:avLst/>
          </a:prstGeom>
          <a:noFill/>
        </p:spPr>
        <p:txBody>
          <a:bodyPr wrap="square" rtlCol="0">
            <a:spAutoFit/>
          </a:bodyPr>
          <a:lstStyle/>
          <a:p>
            <a:pPr algn="ctr"/>
            <a:r>
              <a:rPr lang="pl-PL" sz="2400" b="1" dirty="0">
                <a:latin typeface="Calibri" panose="020F0502020204030204" pitchFamily="34" charset="0"/>
                <a:cs typeface="Calibri" panose="020F0502020204030204" pitchFamily="34" charset="0"/>
              </a:rPr>
              <a:t>Środowisko</a:t>
            </a:r>
            <a:endParaRPr lang="en-US" sz="2400" b="1" dirty="0">
              <a:latin typeface="Calibri" panose="020F0502020204030204" pitchFamily="34" charset="0"/>
              <a:cs typeface="Calibri" panose="020F0502020204030204" pitchFamily="34" charset="0"/>
            </a:endParaRPr>
          </a:p>
        </p:txBody>
      </p:sp>
      <p:pic>
        <p:nvPicPr>
          <p:cNvPr id="8" name="Picture 7" descr="Logo, icon&#10;&#10;Description automatically generated">
            <a:extLst>
              <a:ext uri="{FF2B5EF4-FFF2-40B4-BE49-F238E27FC236}">
                <a16:creationId xmlns:a16="http://schemas.microsoft.com/office/drawing/2014/main" id="{DE053019-1E1B-B04C-8529-F82D0B12DF06}"/>
              </a:ext>
            </a:extLst>
          </p:cNvPr>
          <p:cNvPicPr>
            <a:picLocks noChangeAspect="1"/>
          </p:cNvPicPr>
          <p:nvPr/>
        </p:nvPicPr>
        <p:blipFill>
          <a:blip r:embed="rId5"/>
          <a:stretch>
            <a:fillRect/>
          </a:stretch>
        </p:blipFill>
        <p:spPr>
          <a:xfrm>
            <a:off x="10150060" y="4021918"/>
            <a:ext cx="1401238" cy="1401238"/>
          </a:xfrm>
          <a:prstGeom prst="rect">
            <a:avLst/>
          </a:prstGeom>
        </p:spPr>
      </p:pic>
      <p:sp>
        <p:nvSpPr>
          <p:cNvPr id="24" name="TextBox 23">
            <a:extLst>
              <a:ext uri="{FF2B5EF4-FFF2-40B4-BE49-F238E27FC236}">
                <a16:creationId xmlns:a16="http://schemas.microsoft.com/office/drawing/2014/main" id="{EE4A1C70-082C-C940-AB88-849488FC14A0}"/>
              </a:ext>
            </a:extLst>
          </p:cNvPr>
          <p:cNvSpPr txBox="1"/>
          <p:nvPr/>
        </p:nvSpPr>
        <p:spPr>
          <a:xfrm>
            <a:off x="9975130" y="5404494"/>
            <a:ext cx="1770224" cy="461665"/>
          </a:xfrm>
          <a:prstGeom prst="rect">
            <a:avLst/>
          </a:prstGeom>
          <a:noFill/>
        </p:spPr>
        <p:txBody>
          <a:bodyPr wrap="square" rtlCol="0">
            <a:spAutoFit/>
          </a:bodyPr>
          <a:lstStyle/>
          <a:p>
            <a:pPr algn="ctr"/>
            <a:r>
              <a:rPr lang="pl-PL" sz="2400" b="1" dirty="0">
                <a:latin typeface="Calibri" panose="020F0502020204030204" pitchFamily="34" charset="0"/>
                <a:cs typeface="Calibri" panose="020F0502020204030204" pitchFamily="34" charset="0"/>
              </a:rPr>
              <a:t>Spalarnia</a:t>
            </a:r>
            <a:endParaRPr lang="en-US" sz="2400" b="1" dirty="0">
              <a:latin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31E38AFC-B92D-8D46-A379-897FD19611B0}"/>
              </a:ext>
            </a:extLst>
          </p:cNvPr>
          <p:cNvPicPr>
            <a:picLocks noChangeAspect="1"/>
          </p:cNvPicPr>
          <p:nvPr/>
        </p:nvPicPr>
        <p:blipFill>
          <a:blip r:embed="rId6"/>
          <a:stretch>
            <a:fillRect/>
          </a:stretch>
        </p:blipFill>
        <p:spPr>
          <a:xfrm>
            <a:off x="8174793" y="3952569"/>
            <a:ext cx="1401238" cy="1401238"/>
          </a:xfrm>
          <a:prstGeom prst="rect">
            <a:avLst/>
          </a:prstGeom>
        </p:spPr>
      </p:pic>
      <p:pic>
        <p:nvPicPr>
          <p:cNvPr id="12" name="Picture 11" descr="A picture containing text, headdress, helmet&#10;&#10;Description automatically generated">
            <a:extLst>
              <a:ext uri="{FF2B5EF4-FFF2-40B4-BE49-F238E27FC236}">
                <a16:creationId xmlns:a16="http://schemas.microsoft.com/office/drawing/2014/main" id="{0C6AE767-6503-7147-A30A-D6B67260BCE2}"/>
              </a:ext>
            </a:extLst>
          </p:cNvPr>
          <p:cNvPicPr>
            <a:picLocks noChangeAspect="1"/>
          </p:cNvPicPr>
          <p:nvPr/>
        </p:nvPicPr>
        <p:blipFill>
          <a:blip r:embed="rId7"/>
          <a:stretch>
            <a:fillRect/>
          </a:stretch>
        </p:blipFill>
        <p:spPr>
          <a:xfrm>
            <a:off x="9024471" y="1380872"/>
            <a:ext cx="1788886" cy="1788886"/>
          </a:xfrm>
          <a:prstGeom prst="rect">
            <a:avLst/>
          </a:prstGeom>
        </p:spPr>
      </p:pic>
      <p:sp>
        <p:nvSpPr>
          <p:cNvPr id="28" name="TextBox 27">
            <a:extLst>
              <a:ext uri="{FF2B5EF4-FFF2-40B4-BE49-F238E27FC236}">
                <a16:creationId xmlns:a16="http://schemas.microsoft.com/office/drawing/2014/main" id="{6EC4DD42-7C0A-8843-8D6B-762F10F0D3D0}"/>
              </a:ext>
            </a:extLst>
          </p:cNvPr>
          <p:cNvSpPr txBox="1"/>
          <p:nvPr/>
        </p:nvSpPr>
        <p:spPr>
          <a:xfrm>
            <a:off x="9099116" y="3020864"/>
            <a:ext cx="1770224" cy="461665"/>
          </a:xfrm>
          <a:prstGeom prst="rect">
            <a:avLst/>
          </a:prstGeom>
          <a:noFill/>
        </p:spPr>
        <p:txBody>
          <a:bodyPr wrap="square" rtlCol="0">
            <a:spAutoFit/>
          </a:bodyPr>
          <a:lstStyle/>
          <a:p>
            <a:pPr algn="ctr"/>
            <a:r>
              <a:rPr lang="pl-PL" sz="2400" b="1" dirty="0">
                <a:latin typeface="Calibri" panose="020F0502020204030204" pitchFamily="34" charset="0"/>
                <a:cs typeface="Calibri" panose="020F0502020204030204" pitchFamily="34" charset="0"/>
              </a:rPr>
              <a:t>Wysypisko</a:t>
            </a:r>
            <a:endParaRPr lang="en-US" sz="2400" b="1"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4D0DE340-FE99-6928-64CE-73E876942F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
        <p:nvSpPr>
          <p:cNvPr id="5" name="pole tekstowe 4">
            <a:extLst>
              <a:ext uri="{FF2B5EF4-FFF2-40B4-BE49-F238E27FC236}">
                <a16:creationId xmlns:a16="http://schemas.microsoft.com/office/drawing/2014/main" id="{163015C5-3DE2-038F-4530-81276260D9C7}"/>
              </a:ext>
            </a:extLst>
          </p:cNvPr>
          <p:cNvSpPr txBox="1"/>
          <p:nvPr/>
        </p:nvSpPr>
        <p:spPr>
          <a:xfrm rot="19154324">
            <a:off x="400985" y="1662916"/>
            <a:ext cx="1015774" cy="523220"/>
          </a:xfrm>
          <a:prstGeom prst="rect">
            <a:avLst/>
          </a:prstGeom>
          <a:noFill/>
          <a:ln>
            <a:noFill/>
          </a:ln>
        </p:spPr>
        <p:txBody>
          <a:bodyPr wrap="square" rtlCol="0">
            <a:spAutoFit/>
          </a:bodyPr>
          <a:lstStyle/>
          <a:p>
            <a:pPr algn="ctr"/>
            <a:r>
              <a:rPr lang="pl-PL" dirty="0">
                <a:solidFill>
                  <a:schemeClr val="tx1">
                    <a:lumMod val="75000"/>
                    <a:lumOff val="25000"/>
                  </a:schemeClr>
                </a:solidFill>
              </a:rPr>
              <a:t>Ponowne użycie</a:t>
            </a:r>
          </a:p>
        </p:txBody>
      </p:sp>
      <p:sp>
        <p:nvSpPr>
          <p:cNvPr id="11" name="pole tekstowe 10">
            <a:extLst>
              <a:ext uri="{FF2B5EF4-FFF2-40B4-BE49-F238E27FC236}">
                <a16:creationId xmlns:a16="http://schemas.microsoft.com/office/drawing/2014/main" id="{6ECC2A31-FAC5-DFA2-6424-C02582473E71}"/>
              </a:ext>
            </a:extLst>
          </p:cNvPr>
          <p:cNvSpPr txBox="1"/>
          <p:nvPr/>
        </p:nvSpPr>
        <p:spPr>
          <a:xfrm rot="3158382">
            <a:off x="3714179" y="1967288"/>
            <a:ext cx="1192032" cy="523220"/>
          </a:xfrm>
          <a:prstGeom prst="rect">
            <a:avLst/>
          </a:prstGeom>
          <a:noFill/>
          <a:ln>
            <a:noFill/>
          </a:ln>
        </p:spPr>
        <p:txBody>
          <a:bodyPr wrap="square" rtlCol="0">
            <a:spAutoFit/>
          </a:bodyPr>
          <a:lstStyle/>
          <a:p>
            <a:pPr algn="ctr"/>
            <a:r>
              <a:rPr lang="pl-PL" dirty="0">
                <a:solidFill>
                  <a:schemeClr val="tx1">
                    <a:lumMod val="75000"/>
                    <a:lumOff val="25000"/>
                  </a:schemeClr>
                </a:solidFill>
              </a:rPr>
              <a:t>Ponowne napełnienie</a:t>
            </a:r>
          </a:p>
        </p:txBody>
      </p:sp>
      <p:sp>
        <p:nvSpPr>
          <p:cNvPr id="13" name="pole tekstowe 12">
            <a:extLst>
              <a:ext uri="{FF2B5EF4-FFF2-40B4-BE49-F238E27FC236}">
                <a16:creationId xmlns:a16="http://schemas.microsoft.com/office/drawing/2014/main" id="{82F0100D-4D54-58D8-E0DB-07EF85E091C0}"/>
              </a:ext>
            </a:extLst>
          </p:cNvPr>
          <p:cNvSpPr txBox="1"/>
          <p:nvPr/>
        </p:nvSpPr>
        <p:spPr>
          <a:xfrm rot="18767484">
            <a:off x="3591783" y="4906442"/>
            <a:ext cx="1015774" cy="307777"/>
          </a:xfrm>
          <a:prstGeom prst="rect">
            <a:avLst/>
          </a:prstGeom>
          <a:noFill/>
          <a:ln>
            <a:noFill/>
          </a:ln>
        </p:spPr>
        <p:txBody>
          <a:bodyPr wrap="square" rtlCol="0">
            <a:spAutoFit/>
          </a:bodyPr>
          <a:lstStyle/>
          <a:p>
            <a:r>
              <a:rPr lang="pl-PL" dirty="0">
                <a:solidFill>
                  <a:schemeClr val="tx1">
                    <a:lumMod val="75000"/>
                    <a:lumOff val="25000"/>
                  </a:schemeClr>
                </a:solidFill>
              </a:rPr>
              <a:t>Naprawa</a:t>
            </a:r>
          </a:p>
        </p:txBody>
      </p:sp>
      <p:sp>
        <p:nvSpPr>
          <p:cNvPr id="15" name="pole tekstowe 14">
            <a:extLst>
              <a:ext uri="{FF2B5EF4-FFF2-40B4-BE49-F238E27FC236}">
                <a16:creationId xmlns:a16="http://schemas.microsoft.com/office/drawing/2014/main" id="{E1FC1B7D-0777-31B8-B992-1674E3F39A38}"/>
              </a:ext>
            </a:extLst>
          </p:cNvPr>
          <p:cNvSpPr txBox="1"/>
          <p:nvPr/>
        </p:nvSpPr>
        <p:spPr>
          <a:xfrm rot="2716393">
            <a:off x="442985" y="4942828"/>
            <a:ext cx="1015774" cy="307777"/>
          </a:xfrm>
          <a:prstGeom prst="rect">
            <a:avLst/>
          </a:prstGeom>
          <a:noFill/>
          <a:ln>
            <a:noFill/>
          </a:ln>
        </p:spPr>
        <p:txBody>
          <a:bodyPr wrap="square" rtlCol="0">
            <a:spAutoFit/>
          </a:bodyPr>
          <a:lstStyle/>
          <a:p>
            <a:r>
              <a:rPr lang="pl-PL" dirty="0">
                <a:solidFill>
                  <a:schemeClr val="tx1">
                    <a:lumMod val="75000"/>
                    <a:lumOff val="25000"/>
                  </a:schemeClr>
                </a:solidFill>
              </a:rPr>
              <a:t>Recykling</a:t>
            </a:r>
          </a:p>
        </p:txBody>
      </p:sp>
    </p:spTree>
    <p:extLst>
      <p:ext uri="{BB962C8B-B14F-4D97-AF65-F5344CB8AC3E}">
        <p14:creationId xmlns:p14="http://schemas.microsoft.com/office/powerpoint/2010/main" val="88662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7" descr="A picture containing text, wall&#10;&#10;Description automatically generated"/>
          <p:cNvPicPr preferRelativeResize="0"/>
          <p:nvPr/>
        </p:nvPicPr>
        <p:blipFill rotWithShape="1">
          <a:blip r:embed="rId3">
            <a:alphaModFix/>
          </a:blip>
          <a:srcRect/>
          <a:stretch/>
        </p:blipFill>
        <p:spPr>
          <a:xfrm>
            <a:off x="0" y="0"/>
            <a:ext cx="12192000" cy="6858000"/>
          </a:xfrm>
          <a:prstGeom prst="rect">
            <a:avLst/>
          </a:prstGeom>
          <a:solidFill>
            <a:srgbClr val="3AC69D"/>
          </a:solidFill>
          <a:ln>
            <a:noFill/>
          </a:ln>
        </p:spPr>
      </p:pic>
      <p:pic>
        <p:nvPicPr>
          <p:cNvPr id="326" name="Google Shape;326;p7" descr="A picture containing text, basketball, sport&#10;&#10;Description automatically generated"/>
          <p:cNvPicPr preferRelativeResize="0"/>
          <p:nvPr/>
        </p:nvPicPr>
        <p:blipFill rotWithShape="1">
          <a:blip r:embed="rId4">
            <a:alphaModFix/>
          </a:blip>
          <a:srcRect/>
          <a:stretch/>
        </p:blipFill>
        <p:spPr>
          <a:xfrm>
            <a:off x="1136463" y="-79829"/>
            <a:ext cx="9919074" cy="7017657"/>
          </a:xfrm>
          <a:prstGeom prst="rect">
            <a:avLst/>
          </a:prstGeom>
          <a:noFill/>
          <a:ln>
            <a:noFill/>
          </a:ln>
        </p:spPr>
      </p:pic>
      <p:sp>
        <p:nvSpPr>
          <p:cNvPr id="327" name="Google Shape;327;p7"/>
          <p:cNvSpPr txBox="1"/>
          <p:nvPr/>
        </p:nvSpPr>
        <p:spPr>
          <a:xfrm>
            <a:off x="988800" y="1297425"/>
            <a:ext cx="10516200" cy="33239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0"/>
              <a:buFont typeface="Arial"/>
              <a:buNone/>
            </a:pPr>
            <a:r>
              <a:rPr lang="pl-PL" sz="7000" b="1" i="0" u="none" strike="noStrike" cap="none" dirty="0">
                <a:solidFill>
                  <a:schemeClr val="lt1"/>
                </a:solidFill>
                <a:latin typeface="Calibri"/>
                <a:ea typeface="Calibri"/>
                <a:cs typeface="Calibri"/>
                <a:sym typeface="Calibri"/>
              </a:rPr>
              <a:t>Dokąd trafiają twoje śmieci, gdy ich nie </a:t>
            </a:r>
            <a:r>
              <a:rPr lang="pl-PL" sz="7000" b="1" i="0" u="none" strike="noStrike" cap="none" dirty="0" err="1">
                <a:solidFill>
                  <a:schemeClr val="lt1"/>
                </a:solidFill>
                <a:latin typeface="Calibri"/>
                <a:ea typeface="Calibri"/>
                <a:cs typeface="Calibri"/>
                <a:sym typeface="Calibri"/>
              </a:rPr>
              <a:t>recyklingujesz</a:t>
            </a:r>
            <a:r>
              <a:rPr lang="en-US" sz="7000" b="1" i="0" u="none" strike="noStrike" cap="none" dirty="0">
                <a:solidFill>
                  <a:schemeClr val="lt1"/>
                </a:solidFill>
                <a:latin typeface="Calibri"/>
                <a:ea typeface="Calibri"/>
                <a:cs typeface="Calibri"/>
                <a:sym typeface="Calibri"/>
              </a:rPr>
              <a:t>?</a:t>
            </a:r>
            <a:endParaRPr sz="1200" b="0" i="0" u="none" strike="noStrike" cap="none" dirty="0">
              <a:solidFill>
                <a:srgbClr val="000000"/>
              </a:solidFill>
              <a:latin typeface="Arial"/>
              <a:ea typeface="Arial"/>
              <a:cs typeface="Arial"/>
              <a:sym typeface="Arial"/>
            </a:endParaRPr>
          </a:p>
        </p:txBody>
      </p:sp>
      <p:sp>
        <p:nvSpPr>
          <p:cNvPr id="328" name="Google Shape;32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Tree>
    <p:extLst>
      <p:ext uri="{BB962C8B-B14F-4D97-AF65-F5344CB8AC3E}">
        <p14:creationId xmlns:p14="http://schemas.microsoft.com/office/powerpoint/2010/main" val="1394866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8"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34" name="Google Shape;334;p8"/>
          <p:cNvSpPr/>
          <p:nvPr/>
        </p:nvSpPr>
        <p:spPr>
          <a:xfrm>
            <a:off x="4974184" y="2117894"/>
            <a:ext cx="6728456" cy="752726"/>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5" name="Google Shape;335;p8"/>
          <p:cNvPicPr preferRelativeResize="0"/>
          <p:nvPr/>
        </p:nvPicPr>
        <p:blipFill rotWithShape="1">
          <a:blip r:embed="rId4">
            <a:alphaModFix/>
          </a:blip>
          <a:srcRect r="22" b="-29"/>
          <a:stretch/>
        </p:blipFill>
        <p:spPr>
          <a:xfrm>
            <a:off x="1095853" y="718191"/>
            <a:ext cx="9291874" cy="923940"/>
          </a:xfrm>
          <a:prstGeom prst="rect">
            <a:avLst/>
          </a:prstGeom>
          <a:noFill/>
          <a:ln>
            <a:noFill/>
          </a:ln>
        </p:spPr>
      </p:pic>
      <p:sp>
        <p:nvSpPr>
          <p:cNvPr id="336" name="Google Shape;336;p8"/>
          <p:cNvSpPr txBox="1"/>
          <p:nvPr/>
        </p:nvSpPr>
        <p:spPr>
          <a:xfrm>
            <a:off x="548477" y="168433"/>
            <a:ext cx="11095045"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pl-PL" sz="4000" b="1" i="0" u="none" strike="noStrike" cap="none" dirty="0">
                <a:solidFill>
                  <a:srgbClr val="262626"/>
                </a:solidFill>
                <a:latin typeface="Calibri"/>
                <a:ea typeface="Calibri"/>
                <a:cs typeface="Calibri"/>
                <a:sym typeface="Calibri"/>
              </a:rPr>
              <a:t>Dokąd trafiają nasze śmieci</a:t>
            </a:r>
            <a:r>
              <a:rPr lang="en-US" sz="4000" b="1" i="0" u="none" strike="noStrike" cap="none" dirty="0">
                <a:solidFill>
                  <a:srgbClr val="262626"/>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pic>
        <p:nvPicPr>
          <p:cNvPr id="337" name="Google Shape;337;p8" descr="A picture containing sky, outdoor, grass, hill&#10;&#10;Description automatically generated"/>
          <p:cNvPicPr preferRelativeResize="0"/>
          <p:nvPr/>
        </p:nvPicPr>
        <p:blipFill rotWithShape="1">
          <a:blip r:embed="rId5">
            <a:alphaModFix/>
          </a:blip>
          <a:srcRect r="21" b="-13"/>
          <a:stretch/>
        </p:blipFill>
        <p:spPr>
          <a:xfrm>
            <a:off x="411512" y="1852843"/>
            <a:ext cx="4185300" cy="3495359"/>
          </a:xfrm>
          <a:prstGeom prst="rect">
            <a:avLst/>
          </a:prstGeom>
          <a:noFill/>
          <a:ln>
            <a:noFill/>
          </a:ln>
        </p:spPr>
      </p:pic>
      <p:sp>
        <p:nvSpPr>
          <p:cNvPr id="338" name="Google Shape;338;p8"/>
          <p:cNvSpPr/>
          <p:nvPr/>
        </p:nvSpPr>
        <p:spPr>
          <a:xfrm>
            <a:off x="5162870" y="2206806"/>
            <a:ext cx="6539770" cy="4616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2800"/>
              <a:buFont typeface="Arial"/>
              <a:buNone/>
            </a:pPr>
            <a:r>
              <a:rPr lang="pl-PL" sz="2000" b="1" i="0" u="none" strike="noStrike" cap="none" dirty="0">
                <a:solidFill>
                  <a:schemeClr val="lt1"/>
                </a:solidFill>
                <a:latin typeface="Calibri"/>
                <a:ea typeface="Calibri"/>
                <a:cs typeface="Calibri"/>
                <a:sym typeface="Calibri"/>
              </a:rPr>
              <a:t>Większość naszych śmieci trafia na pobliskie składowiska</a:t>
            </a:r>
            <a:endParaRPr sz="2000" b="0" i="0" u="none" strike="noStrike" cap="none" dirty="0">
              <a:solidFill>
                <a:schemeClr val="lt1"/>
              </a:solidFill>
              <a:latin typeface="Calibri"/>
              <a:ea typeface="Calibri"/>
              <a:cs typeface="Calibri"/>
              <a:sym typeface="Calibri"/>
            </a:endParaRPr>
          </a:p>
        </p:txBody>
      </p:sp>
      <p:sp>
        <p:nvSpPr>
          <p:cNvPr id="339" name="Google Shape;339;p8"/>
          <p:cNvSpPr/>
          <p:nvPr/>
        </p:nvSpPr>
        <p:spPr>
          <a:xfrm>
            <a:off x="4974184" y="3118472"/>
            <a:ext cx="6917142" cy="193895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20000"/>
              </a:lnSpc>
              <a:spcBef>
                <a:spcPts val="0"/>
              </a:spcBef>
              <a:spcAft>
                <a:spcPts val="0"/>
              </a:spcAft>
              <a:buClr>
                <a:srgbClr val="3AC69D"/>
              </a:buClr>
              <a:buSzPts val="3000"/>
              <a:buFont typeface="Arial"/>
              <a:buChar char="•"/>
            </a:pPr>
            <a:r>
              <a:rPr lang="pl-PL" sz="2000" b="0" i="0" u="none" strike="noStrike" cap="none" dirty="0">
                <a:solidFill>
                  <a:srgbClr val="262626"/>
                </a:solidFill>
                <a:latin typeface="Calibri"/>
                <a:ea typeface="Calibri"/>
                <a:cs typeface="Calibri"/>
                <a:sym typeface="Calibri"/>
              </a:rPr>
              <a:t>Na składowiskach zalegają warstwy różnego rodzaju odpadów, ale niektóre z tych odpadó</a:t>
            </a:r>
            <a:r>
              <a:rPr lang="pl-PL" sz="2000" dirty="0">
                <a:solidFill>
                  <a:srgbClr val="262626"/>
                </a:solidFill>
                <a:latin typeface="Calibri"/>
                <a:ea typeface="Calibri"/>
                <a:cs typeface="Calibri"/>
                <a:sym typeface="Calibri"/>
              </a:rPr>
              <a:t>w nie powinny się tu znaleźć i nie znikną przez setki lat</a:t>
            </a:r>
            <a:r>
              <a:rPr lang="en-US" sz="2000" b="0" i="0" u="none" strike="noStrike" cap="none" dirty="0">
                <a:solidFill>
                  <a:srgbClr val="262626"/>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rgbClr val="3AC69D"/>
              </a:buClr>
              <a:buSzPts val="3000"/>
              <a:buFont typeface="Arial"/>
              <a:buChar char="•"/>
            </a:pPr>
            <a:r>
              <a:rPr lang="pl-PL" sz="2000" b="0" i="0" u="none" strike="noStrike" cap="none" dirty="0">
                <a:solidFill>
                  <a:srgbClr val="262626"/>
                </a:solidFill>
                <a:latin typeface="Calibri"/>
                <a:ea typeface="Calibri"/>
                <a:cs typeface="Calibri"/>
                <a:sym typeface="Calibri"/>
              </a:rPr>
              <a:t>Ze składowiskami wiążą się zagrożenia, taki jak </a:t>
            </a:r>
            <a:r>
              <a:rPr lang="pl-PL" sz="2000" b="1" dirty="0">
                <a:solidFill>
                  <a:srgbClr val="262626"/>
                </a:solidFill>
                <a:latin typeface="Calibri"/>
                <a:ea typeface="Calibri"/>
                <a:cs typeface="Calibri"/>
                <a:sym typeface="Calibri"/>
              </a:rPr>
              <a:t>zapach</a:t>
            </a:r>
            <a:r>
              <a:rPr lang="en-US" sz="2000" b="1" i="0" u="none" strike="noStrike" cap="none" dirty="0">
                <a:solidFill>
                  <a:srgbClr val="262626"/>
                </a:solidFill>
                <a:latin typeface="Calibri"/>
                <a:ea typeface="Calibri"/>
                <a:cs typeface="Calibri"/>
                <a:sym typeface="Calibri"/>
              </a:rPr>
              <a:t>, </a:t>
            </a:r>
            <a:r>
              <a:rPr lang="pl-PL" sz="2000" b="1" i="0" u="none" strike="noStrike" cap="none" dirty="0">
                <a:solidFill>
                  <a:srgbClr val="262626"/>
                </a:solidFill>
                <a:latin typeface="Calibri"/>
                <a:ea typeface="Calibri"/>
                <a:cs typeface="Calibri"/>
                <a:sym typeface="Calibri"/>
              </a:rPr>
              <a:t>dym</a:t>
            </a:r>
            <a:r>
              <a:rPr lang="en-US" sz="2000" b="1" i="0" u="none" strike="noStrike" cap="none" dirty="0">
                <a:solidFill>
                  <a:srgbClr val="262626"/>
                </a:solidFill>
                <a:latin typeface="Calibri"/>
                <a:ea typeface="Calibri"/>
                <a:cs typeface="Calibri"/>
                <a:sym typeface="Calibri"/>
              </a:rPr>
              <a:t>, </a:t>
            </a:r>
            <a:r>
              <a:rPr lang="pl-PL" sz="2000" b="1" i="0" u="none" strike="noStrike" cap="none" dirty="0">
                <a:solidFill>
                  <a:srgbClr val="262626"/>
                </a:solidFill>
                <a:latin typeface="Calibri"/>
                <a:ea typeface="Calibri"/>
                <a:cs typeface="Calibri"/>
                <a:sym typeface="Calibri"/>
              </a:rPr>
              <a:t>hałas</a:t>
            </a:r>
            <a:r>
              <a:rPr lang="en-US" sz="2000" b="1" i="0" u="none" strike="noStrike" cap="none" dirty="0">
                <a:solidFill>
                  <a:srgbClr val="262626"/>
                </a:solidFill>
                <a:latin typeface="Calibri"/>
                <a:ea typeface="Calibri"/>
                <a:cs typeface="Calibri"/>
                <a:sym typeface="Calibri"/>
              </a:rPr>
              <a:t>, </a:t>
            </a:r>
            <a:r>
              <a:rPr lang="pl-PL" sz="2000" b="1" i="0" u="none" strike="noStrike" cap="none" dirty="0">
                <a:solidFill>
                  <a:srgbClr val="262626"/>
                </a:solidFill>
                <a:latin typeface="Calibri"/>
                <a:ea typeface="Calibri"/>
                <a:cs typeface="Calibri"/>
                <a:sym typeface="Calibri"/>
              </a:rPr>
              <a:t>robactwo i zanieczyszczenie wód</a:t>
            </a:r>
            <a:r>
              <a:rPr lang="en-US" sz="2000" b="1" i="0" u="none" strike="noStrike" cap="none" dirty="0">
                <a:solidFill>
                  <a:srgbClr val="262626"/>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340" name="Google Shape;34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Tree>
    <p:extLst>
      <p:ext uri="{BB962C8B-B14F-4D97-AF65-F5344CB8AC3E}">
        <p14:creationId xmlns:p14="http://schemas.microsoft.com/office/powerpoint/2010/main" val="2680862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25"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47" name="Google Shape;347;p25" descr="Background pattern&#10;&#10;Description automatically generated with medium confidence"/>
          <p:cNvPicPr preferRelativeResize="0"/>
          <p:nvPr/>
        </p:nvPicPr>
        <p:blipFill rotWithShape="1">
          <a:blip r:embed="rId4">
            <a:alphaModFix/>
          </a:blip>
          <a:srcRect/>
          <a:stretch/>
        </p:blipFill>
        <p:spPr>
          <a:xfrm>
            <a:off x="4303247" y="1895062"/>
            <a:ext cx="7678402" cy="4066094"/>
          </a:xfrm>
          <a:prstGeom prst="rect">
            <a:avLst/>
          </a:prstGeom>
          <a:noFill/>
          <a:ln>
            <a:noFill/>
          </a:ln>
        </p:spPr>
      </p:pic>
      <p:sp>
        <p:nvSpPr>
          <p:cNvPr id="348" name="Google Shape;348;p25"/>
          <p:cNvSpPr txBox="1"/>
          <p:nvPr/>
        </p:nvSpPr>
        <p:spPr>
          <a:xfrm>
            <a:off x="8173903" y="2738006"/>
            <a:ext cx="4018097"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l-PL" sz="2800" b="1" i="0" u="none" strike="noStrike" cap="none" dirty="0">
                <a:solidFill>
                  <a:schemeClr val="lt1"/>
                </a:solidFill>
                <a:latin typeface="Calibri"/>
                <a:ea typeface="Calibri"/>
                <a:cs typeface="Calibri"/>
                <a:sym typeface="Calibri"/>
              </a:rPr>
              <a:t>Większość śmieci w oceanach pochodzi od ludzi na lądzie</a:t>
            </a:r>
            <a:r>
              <a:rPr lang="en-US" sz="2800" b="1" i="0" u="none" strike="noStrike" cap="none" dirty="0">
                <a:solidFill>
                  <a:schemeClr val="lt1"/>
                </a:solidFill>
                <a:latin typeface="Calibri"/>
                <a:ea typeface="Calibri"/>
                <a:cs typeface="Calibri"/>
                <a:sym typeface="Calibri"/>
              </a:rPr>
              <a:t>.</a:t>
            </a:r>
            <a:endParaRPr dirty="0"/>
          </a:p>
        </p:txBody>
      </p:sp>
      <p:pic>
        <p:nvPicPr>
          <p:cNvPr id="349" name="Google Shape;349;p25" descr="A silhouette of a city&#10;&#10;Description automatically generated with low confidence"/>
          <p:cNvPicPr preferRelativeResize="0"/>
          <p:nvPr/>
        </p:nvPicPr>
        <p:blipFill rotWithShape="1">
          <a:blip r:embed="rId5">
            <a:alphaModFix/>
          </a:blip>
          <a:srcRect r="27" b="98"/>
          <a:stretch/>
        </p:blipFill>
        <p:spPr>
          <a:xfrm>
            <a:off x="150967" y="1325107"/>
            <a:ext cx="3923343" cy="2291188"/>
          </a:xfrm>
          <a:prstGeom prst="rect">
            <a:avLst/>
          </a:prstGeom>
          <a:noFill/>
          <a:ln>
            <a:noFill/>
          </a:ln>
        </p:spPr>
      </p:pic>
      <p:sp>
        <p:nvSpPr>
          <p:cNvPr id="350" name="Google Shape;350;p25"/>
          <p:cNvSpPr/>
          <p:nvPr/>
        </p:nvSpPr>
        <p:spPr>
          <a:xfrm rot="5400000">
            <a:off x="3173955" y="3063623"/>
            <a:ext cx="506704" cy="1612054"/>
          </a:xfrm>
          <a:prstGeom prst="bentUpArrow">
            <a:avLst>
              <a:gd name="adj1" fmla="val 25000"/>
              <a:gd name="adj2" fmla="val 23640"/>
              <a:gd name="adj3" fmla="val 25000"/>
            </a:avLst>
          </a:prstGeom>
          <a:solidFill>
            <a:srgbClr val="29C7F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1" name="Google Shape;35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
        <p:nvSpPr>
          <p:cNvPr id="352" name="Google Shape;352;p25"/>
          <p:cNvSpPr/>
          <p:nvPr/>
        </p:nvSpPr>
        <p:spPr>
          <a:xfrm rot="3373779">
            <a:off x="5007757" y="3647439"/>
            <a:ext cx="637784" cy="401558"/>
          </a:xfrm>
          <a:prstGeom prst="rightArrow">
            <a:avLst>
              <a:gd name="adj1" fmla="val 50000"/>
              <a:gd name="adj2" fmla="val 50000"/>
            </a:avLst>
          </a:prstGeom>
          <a:solidFill>
            <a:srgbClr val="29C7F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3" name="Google Shape;353;p25"/>
          <p:cNvSpPr/>
          <p:nvPr/>
        </p:nvSpPr>
        <p:spPr>
          <a:xfrm rot="-344712">
            <a:off x="6810249" y="4421677"/>
            <a:ext cx="692869" cy="393399"/>
          </a:xfrm>
          <a:prstGeom prst="rightArrow">
            <a:avLst>
              <a:gd name="adj1" fmla="val 50000"/>
              <a:gd name="adj2" fmla="val 50000"/>
            </a:avLst>
          </a:prstGeom>
          <a:solidFill>
            <a:srgbClr val="29C7F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4" name="Google Shape;354;p25"/>
          <p:cNvSpPr/>
          <p:nvPr/>
        </p:nvSpPr>
        <p:spPr>
          <a:xfrm rot="-1593094">
            <a:off x="6371625" y="3730253"/>
            <a:ext cx="607639" cy="414350"/>
          </a:xfrm>
          <a:prstGeom prst="rightArrow">
            <a:avLst>
              <a:gd name="adj1" fmla="val 50000"/>
              <a:gd name="adj2" fmla="val 50000"/>
            </a:avLst>
          </a:prstGeom>
          <a:solidFill>
            <a:srgbClr val="29C7F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5" name="Google Shape;355;p25"/>
          <p:cNvSpPr/>
          <p:nvPr/>
        </p:nvSpPr>
        <p:spPr>
          <a:xfrm>
            <a:off x="4418313" y="4136946"/>
            <a:ext cx="688326" cy="391384"/>
          </a:xfrm>
          <a:prstGeom prst="rightArrow">
            <a:avLst>
              <a:gd name="adj1" fmla="val 50000"/>
              <a:gd name="adj2" fmla="val 50000"/>
            </a:avLst>
          </a:prstGeom>
          <a:solidFill>
            <a:srgbClr val="29C7F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56" name="Google Shape;356;p25"/>
          <p:cNvGrpSpPr/>
          <p:nvPr/>
        </p:nvGrpSpPr>
        <p:grpSpPr>
          <a:xfrm>
            <a:off x="548477" y="168433"/>
            <a:ext cx="11095045" cy="1473698"/>
            <a:chOff x="548477" y="168433"/>
            <a:chExt cx="11095045" cy="1473698"/>
          </a:xfrm>
        </p:grpSpPr>
        <p:pic>
          <p:nvPicPr>
            <p:cNvPr id="357" name="Google Shape;357;p25"/>
            <p:cNvPicPr preferRelativeResize="0"/>
            <p:nvPr/>
          </p:nvPicPr>
          <p:blipFill rotWithShape="1">
            <a:blip r:embed="rId6">
              <a:alphaModFix/>
            </a:blip>
            <a:srcRect r="22" b="-29"/>
            <a:stretch/>
          </p:blipFill>
          <p:spPr>
            <a:xfrm>
              <a:off x="1255510" y="718191"/>
              <a:ext cx="9291874" cy="923940"/>
            </a:xfrm>
            <a:prstGeom prst="rect">
              <a:avLst/>
            </a:prstGeom>
            <a:noFill/>
            <a:ln>
              <a:noFill/>
            </a:ln>
          </p:spPr>
        </p:pic>
        <p:sp>
          <p:nvSpPr>
            <p:cNvPr id="358" name="Google Shape;358;p25"/>
            <p:cNvSpPr txBox="1"/>
            <p:nvPr/>
          </p:nvSpPr>
          <p:spPr>
            <a:xfrm>
              <a:off x="548477" y="168433"/>
              <a:ext cx="11095045" cy="707846"/>
            </a:xfrm>
            <a:prstGeom prst="rect">
              <a:avLst/>
            </a:prstGeom>
            <a:noFill/>
            <a:ln>
              <a:noFill/>
            </a:ln>
          </p:spPr>
          <p:txBody>
            <a:bodyPr spcFirstLastPara="1" wrap="square" lIns="91425" tIns="45700" rIns="91425" bIns="45700" anchor="t" anchorCtr="0">
              <a:spAutoFit/>
            </a:bodyPr>
            <a:lstStyle/>
            <a:p>
              <a:pPr lvl="0" algn="ctr">
                <a:buSzPts val="4000"/>
              </a:pPr>
              <a:r>
                <a:rPr lang="pl-PL" sz="4000" b="1" dirty="0">
                  <a:solidFill>
                    <a:srgbClr val="262626"/>
                  </a:solidFill>
                  <a:latin typeface="Calibri"/>
                  <a:ea typeface="Calibri"/>
                  <a:cs typeface="Calibri"/>
                  <a:sym typeface="Calibri"/>
                </a:rPr>
                <a:t>Dokąd trafiają nasze śmieci</a:t>
              </a:r>
              <a:r>
                <a:rPr lang="en-US" sz="4000" b="1" i="0" u="none" strike="noStrike" cap="none" dirty="0">
                  <a:solidFill>
                    <a:srgbClr val="262626"/>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10817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a:solidFill>
            <a:srgbClr val="29C7F7"/>
          </a:solidFill>
        </p:spPr>
      </p:pic>
      <p:sp>
        <p:nvSpPr>
          <p:cNvPr id="11" name="Rounded Rectangle 10">
            <a:extLst>
              <a:ext uri="{FF2B5EF4-FFF2-40B4-BE49-F238E27FC236}">
                <a16:creationId xmlns:a16="http://schemas.microsoft.com/office/drawing/2014/main" id="{46F49E69-DF65-1F41-99CE-ADEFF4D0B4DE}"/>
              </a:ext>
            </a:extLst>
          </p:cNvPr>
          <p:cNvSpPr/>
          <p:nvPr/>
        </p:nvSpPr>
        <p:spPr>
          <a:xfrm>
            <a:off x="267036" y="387751"/>
            <a:ext cx="5051997" cy="1013582"/>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id="{3761F021-734D-6843-96C8-D75D6EF74CB6}"/>
              </a:ext>
            </a:extLst>
          </p:cNvPr>
          <p:cNvSpPr txBox="1"/>
          <p:nvPr/>
        </p:nvSpPr>
        <p:spPr>
          <a:xfrm>
            <a:off x="0" y="503621"/>
            <a:ext cx="5586071"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1. </a:t>
            </a:r>
            <a:r>
              <a:rPr lang="pl-PL" sz="2400" b="1" dirty="0">
                <a:solidFill>
                  <a:schemeClr val="bg1"/>
                </a:solidFill>
                <a:latin typeface="Calibri" panose="020F0502020204030204" pitchFamily="34" charset="0"/>
                <a:ea typeface="SimSun" panose="02010600030101010101" pitchFamily="2" charset="-122"/>
                <a:cs typeface="Calibri" panose="020F0502020204030204" pitchFamily="34" charset="0"/>
              </a:rPr>
              <a:t>Ludzie zostawiają śmieci na ziemi</a:t>
            </a:r>
            <a:endPar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endParaRPr>
          </a:p>
          <a:p>
            <a:pPr algn="ctr"/>
            <a:r>
              <a:rPr lang="pl-PL" sz="2400" b="1" dirty="0">
                <a:solidFill>
                  <a:schemeClr val="bg1"/>
                </a:solidFill>
                <a:latin typeface="Calibri" panose="020F0502020204030204" pitchFamily="34" charset="0"/>
                <a:ea typeface="SimSun" panose="02010600030101010101" pitchFamily="2" charset="-122"/>
                <a:cs typeface="Calibri" panose="020F0502020204030204" pitchFamily="34" charset="0"/>
              </a:rPr>
              <a:t>albo wysypują się one z pojemnika</a:t>
            </a: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a:t>
            </a:r>
          </a:p>
        </p:txBody>
      </p:sp>
      <p:pic>
        <p:nvPicPr>
          <p:cNvPr id="13" name="Picture 12">
            <a:extLst>
              <a:ext uri="{FF2B5EF4-FFF2-40B4-BE49-F238E27FC236}">
                <a16:creationId xmlns:a16="http://schemas.microsoft.com/office/drawing/2014/main" id="{3011A56C-70CE-0045-910C-0606CC6F1A0D}"/>
              </a:ext>
            </a:extLst>
          </p:cNvPr>
          <p:cNvPicPr>
            <a:picLocks noChangeAspect="1"/>
          </p:cNvPicPr>
          <p:nvPr/>
        </p:nvPicPr>
        <p:blipFill>
          <a:blip r:embed="rId4"/>
          <a:stretch>
            <a:fillRect/>
          </a:stretch>
        </p:blipFill>
        <p:spPr>
          <a:xfrm>
            <a:off x="378000" y="1783730"/>
            <a:ext cx="4935808" cy="3290539"/>
          </a:xfrm>
          <a:prstGeom prst="rect">
            <a:avLst/>
          </a:prstGeom>
        </p:spPr>
      </p:pic>
      <p:sp>
        <p:nvSpPr>
          <p:cNvPr id="15" name="Right Arrow 14">
            <a:extLst>
              <a:ext uri="{FF2B5EF4-FFF2-40B4-BE49-F238E27FC236}">
                <a16:creationId xmlns:a16="http://schemas.microsoft.com/office/drawing/2014/main" id="{159FD9C3-6B7F-3844-BB98-4413B2ED6FA7}"/>
              </a:ext>
            </a:extLst>
          </p:cNvPr>
          <p:cNvSpPr/>
          <p:nvPr/>
        </p:nvSpPr>
        <p:spPr>
          <a:xfrm>
            <a:off x="5586071" y="2842298"/>
            <a:ext cx="1180262" cy="584616"/>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Rounded Rectangle 17">
            <a:extLst>
              <a:ext uri="{FF2B5EF4-FFF2-40B4-BE49-F238E27FC236}">
                <a16:creationId xmlns:a16="http://schemas.microsoft.com/office/drawing/2014/main" id="{35778802-0FDB-A844-8DFC-327F172F6EE6}"/>
              </a:ext>
            </a:extLst>
          </p:cNvPr>
          <p:cNvSpPr/>
          <p:nvPr/>
        </p:nvSpPr>
        <p:spPr>
          <a:xfrm>
            <a:off x="6876143" y="384032"/>
            <a:ext cx="5051997" cy="101358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TextBox 18">
            <a:extLst>
              <a:ext uri="{FF2B5EF4-FFF2-40B4-BE49-F238E27FC236}">
                <a16:creationId xmlns:a16="http://schemas.microsoft.com/office/drawing/2014/main" id="{933C0B05-76DC-2948-B92C-0F3861689D57}"/>
              </a:ext>
            </a:extLst>
          </p:cNvPr>
          <p:cNvSpPr txBox="1"/>
          <p:nvPr/>
        </p:nvSpPr>
        <p:spPr>
          <a:xfrm>
            <a:off x="6609107" y="499902"/>
            <a:ext cx="5586071"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2. </a:t>
            </a:r>
            <a:r>
              <a:rPr lang="pl-PL" sz="2400" b="1" dirty="0">
                <a:solidFill>
                  <a:schemeClr val="bg1"/>
                </a:solidFill>
                <a:latin typeface="Calibri" panose="020F0502020204030204" pitchFamily="34" charset="0"/>
                <a:ea typeface="SimSun" panose="02010600030101010101" pitchFamily="2" charset="-122"/>
                <a:cs typeface="Calibri" panose="020F0502020204030204" pitchFamily="34" charset="0"/>
              </a:rPr>
              <a:t>W czasie deszczu śmieci spływają do kanalizacji deszczowej</a:t>
            </a: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a:t>
            </a:r>
          </a:p>
        </p:txBody>
      </p:sp>
      <p:pic>
        <p:nvPicPr>
          <p:cNvPr id="20" name="Picture 19">
            <a:extLst>
              <a:ext uri="{FF2B5EF4-FFF2-40B4-BE49-F238E27FC236}">
                <a16:creationId xmlns:a16="http://schemas.microsoft.com/office/drawing/2014/main" id="{691C7150-B20F-5542-98E9-B306C97DD6D0}"/>
              </a:ext>
            </a:extLst>
          </p:cNvPr>
          <p:cNvPicPr>
            <a:picLocks noChangeAspect="1"/>
          </p:cNvPicPr>
          <p:nvPr/>
        </p:nvPicPr>
        <p:blipFill>
          <a:blip r:embed="rId5"/>
          <a:stretch>
            <a:fillRect/>
          </a:stretch>
        </p:blipFill>
        <p:spPr>
          <a:xfrm>
            <a:off x="6876143" y="1781645"/>
            <a:ext cx="4936272" cy="3290539"/>
          </a:xfrm>
          <a:prstGeom prst="rect">
            <a:avLst/>
          </a:prstGeom>
        </p:spPr>
      </p:pic>
      <p:sp>
        <p:nvSpPr>
          <p:cNvPr id="2" name="Slide Number Placeholder 1">
            <a:extLst>
              <a:ext uri="{FF2B5EF4-FFF2-40B4-BE49-F238E27FC236}">
                <a16:creationId xmlns:a16="http://schemas.microsoft.com/office/drawing/2014/main" id="{F83EB780-EDF9-FA0F-7D90-22CE77EBB08A}"/>
              </a:ext>
            </a:extLst>
          </p:cNvPr>
          <p:cNvSpPr>
            <a:spLocks noGrp="1"/>
          </p:cNvSpPr>
          <p:nvPr>
            <p:ph type="sldNum" sz="quarter" idx="12"/>
          </p:nvPr>
        </p:nvSpPr>
        <p:spPr/>
        <p:txBody>
          <a:bodyPr/>
          <a:lstStyle/>
          <a:p>
            <a:fld id="{A49FEDE7-8061-9B4D-88A1-7EA83A94C31B}" type="slidenum">
              <a:rPr lang="x-none" smtClean="0"/>
              <a:t>14</a:t>
            </a:fld>
            <a:endParaRPr lang="x-none"/>
          </a:p>
        </p:txBody>
      </p:sp>
    </p:spTree>
    <p:extLst>
      <p:ext uri="{BB962C8B-B14F-4D97-AF65-F5344CB8AC3E}">
        <p14:creationId xmlns:p14="http://schemas.microsoft.com/office/powerpoint/2010/main" val="3190353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a:solidFill>
            <a:srgbClr val="29C7F7"/>
          </a:solidFill>
        </p:spPr>
      </p:pic>
      <p:sp>
        <p:nvSpPr>
          <p:cNvPr id="11" name="Rounded Rectangle 10">
            <a:extLst>
              <a:ext uri="{FF2B5EF4-FFF2-40B4-BE49-F238E27FC236}">
                <a16:creationId xmlns:a16="http://schemas.microsoft.com/office/drawing/2014/main" id="{46F49E69-DF65-1F41-99CE-ADEFF4D0B4DE}"/>
              </a:ext>
            </a:extLst>
          </p:cNvPr>
          <p:cNvSpPr/>
          <p:nvPr/>
        </p:nvSpPr>
        <p:spPr>
          <a:xfrm>
            <a:off x="267036" y="387751"/>
            <a:ext cx="5051997" cy="1013582"/>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id="{3761F021-734D-6843-96C8-D75D6EF74CB6}"/>
              </a:ext>
            </a:extLst>
          </p:cNvPr>
          <p:cNvSpPr txBox="1"/>
          <p:nvPr/>
        </p:nvSpPr>
        <p:spPr>
          <a:xfrm>
            <a:off x="0" y="503621"/>
            <a:ext cx="5586071"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3. </a:t>
            </a:r>
            <a:r>
              <a:rPr lang="pl-PL" sz="2400" b="1" dirty="0">
                <a:solidFill>
                  <a:schemeClr val="bg1"/>
                </a:solidFill>
                <a:latin typeface="Calibri" panose="020F0502020204030204" pitchFamily="34" charset="0"/>
                <a:ea typeface="SimSun" panose="02010600030101010101" pitchFamily="2" charset="-122"/>
                <a:cs typeface="Calibri" panose="020F0502020204030204" pitchFamily="34" charset="0"/>
              </a:rPr>
              <a:t>Kanalizacja deszczowa zasila lokalne cieki wodne</a:t>
            </a: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a:t>
            </a:r>
          </a:p>
        </p:txBody>
      </p:sp>
      <p:sp>
        <p:nvSpPr>
          <p:cNvPr id="15" name="Right Arrow 14">
            <a:extLst>
              <a:ext uri="{FF2B5EF4-FFF2-40B4-BE49-F238E27FC236}">
                <a16:creationId xmlns:a16="http://schemas.microsoft.com/office/drawing/2014/main" id="{159FD9C3-6B7F-3844-BB98-4413B2ED6FA7}"/>
              </a:ext>
            </a:extLst>
          </p:cNvPr>
          <p:cNvSpPr/>
          <p:nvPr/>
        </p:nvSpPr>
        <p:spPr>
          <a:xfrm>
            <a:off x="5586071" y="2842298"/>
            <a:ext cx="1180262" cy="584616"/>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Rounded Rectangle 17">
            <a:extLst>
              <a:ext uri="{FF2B5EF4-FFF2-40B4-BE49-F238E27FC236}">
                <a16:creationId xmlns:a16="http://schemas.microsoft.com/office/drawing/2014/main" id="{35778802-0FDB-A844-8DFC-327F172F6EE6}"/>
              </a:ext>
            </a:extLst>
          </p:cNvPr>
          <p:cNvSpPr/>
          <p:nvPr/>
        </p:nvSpPr>
        <p:spPr>
          <a:xfrm>
            <a:off x="6609107" y="384032"/>
            <a:ext cx="5496754" cy="101358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TextBox 18">
            <a:extLst>
              <a:ext uri="{FF2B5EF4-FFF2-40B4-BE49-F238E27FC236}">
                <a16:creationId xmlns:a16="http://schemas.microsoft.com/office/drawing/2014/main" id="{933C0B05-76DC-2948-B92C-0F3861689D57}"/>
              </a:ext>
            </a:extLst>
          </p:cNvPr>
          <p:cNvSpPr txBox="1"/>
          <p:nvPr/>
        </p:nvSpPr>
        <p:spPr>
          <a:xfrm>
            <a:off x="6609107" y="499902"/>
            <a:ext cx="5586071" cy="461665"/>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4. </a:t>
            </a:r>
            <a:r>
              <a:rPr lang="pl-PL" sz="2400" b="1" dirty="0">
                <a:solidFill>
                  <a:schemeClr val="bg1"/>
                </a:solidFill>
                <a:latin typeface="Calibri" panose="020F0502020204030204" pitchFamily="34" charset="0"/>
                <a:ea typeface="SimSun" panose="02010600030101010101" pitchFamily="2" charset="-122"/>
                <a:cs typeface="Calibri" panose="020F0502020204030204" pitchFamily="34" charset="0"/>
              </a:rPr>
              <a:t>Cieki te następnie zasilają lokalne rzeki</a:t>
            </a: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a:t>
            </a:r>
          </a:p>
        </p:txBody>
      </p:sp>
      <p:pic>
        <p:nvPicPr>
          <p:cNvPr id="3" name="Picture 2" descr="A picture containing outdoor, nature, rock&#10;&#10;Description automatically generated">
            <a:extLst>
              <a:ext uri="{FF2B5EF4-FFF2-40B4-BE49-F238E27FC236}">
                <a16:creationId xmlns:a16="http://schemas.microsoft.com/office/drawing/2014/main" id="{C739436A-64C8-124F-B4B4-FA37D7DF5DDC}"/>
              </a:ext>
            </a:extLst>
          </p:cNvPr>
          <p:cNvPicPr>
            <a:picLocks noChangeAspect="1"/>
          </p:cNvPicPr>
          <p:nvPr/>
        </p:nvPicPr>
        <p:blipFill>
          <a:blip r:embed="rId4"/>
          <a:stretch>
            <a:fillRect/>
          </a:stretch>
        </p:blipFill>
        <p:spPr>
          <a:xfrm>
            <a:off x="351792" y="1810746"/>
            <a:ext cx="4882487" cy="3345458"/>
          </a:xfrm>
          <a:prstGeom prst="rect">
            <a:avLst/>
          </a:prstGeom>
        </p:spPr>
      </p:pic>
      <p:pic>
        <p:nvPicPr>
          <p:cNvPr id="5" name="Picture 4">
            <a:extLst>
              <a:ext uri="{FF2B5EF4-FFF2-40B4-BE49-F238E27FC236}">
                <a16:creationId xmlns:a16="http://schemas.microsoft.com/office/drawing/2014/main" id="{BA8AB7C0-07C6-DF43-B264-0EA0A0FAA522}"/>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Effect>
                      <a14:saturation sat="66000"/>
                    </a14:imgEffect>
                  </a14:imgLayer>
                </a14:imgProps>
              </a:ext>
            </a:extLst>
          </a:blip>
          <a:stretch>
            <a:fillRect/>
          </a:stretch>
        </p:blipFill>
        <p:spPr>
          <a:xfrm>
            <a:off x="7118125" y="1697623"/>
            <a:ext cx="4611175" cy="3458581"/>
          </a:xfrm>
          <a:prstGeom prst="rect">
            <a:avLst/>
          </a:prstGeom>
        </p:spPr>
      </p:pic>
      <p:sp>
        <p:nvSpPr>
          <p:cNvPr id="2" name="Slide Number Placeholder 1">
            <a:extLst>
              <a:ext uri="{FF2B5EF4-FFF2-40B4-BE49-F238E27FC236}">
                <a16:creationId xmlns:a16="http://schemas.microsoft.com/office/drawing/2014/main" id="{0AFA77B9-979E-AEDB-0E7C-3C1BFD65EEDA}"/>
              </a:ext>
            </a:extLst>
          </p:cNvPr>
          <p:cNvSpPr>
            <a:spLocks noGrp="1"/>
          </p:cNvSpPr>
          <p:nvPr>
            <p:ph type="sldNum" sz="quarter" idx="12"/>
          </p:nvPr>
        </p:nvSpPr>
        <p:spPr/>
        <p:txBody>
          <a:bodyPr/>
          <a:lstStyle/>
          <a:p>
            <a:fld id="{A49FEDE7-8061-9B4D-88A1-7EA83A94C31B}" type="slidenum">
              <a:rPr lang="x-none" smtClean="0"/>
              <a:t>15</a:t>
            </a:fld>
            <a:endParaRPr lang="x-none"/>
          </a:p>
        </p:txBody>
      </p:sp>
    </p:spTree>
    <p:extLst>
      <p:ext uri="{BB962C8B-B14F-4D97-AF65-F5344CB8AC3E}">
        <p14:creationId xmlns:p14="http://schemas.microsoft.com/office/powerpoint/2010/main" val="3046099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a:solidFill>
            <a:srgbClr val="29C7F7"/>
          </a:solidFill>
        </p:spPr>
      </p:pic>
      <p:sp>
        <p:nvSpPr>
          <p:cNvPr id="11" name="Rounded Rectangle 10">
            <a:extLst>
              <a:ext uri="{FF2B5EF4-FFF2-40B4-BE49-F238E27FC236}">
                <a16:creationId xmlns:a16="http://schemas.microsoft.com/office/drawing/2014/main" id="{46F49E69-DF65-1F41-99CE-ADEFF4D0B4DE}"/>
              </a:ext>
            </a:extLst>
          </p:cNvPr>
          <p:cNvSpPr/>
          <p:nvPr/>
        </p:nvSpPr>
        <p:spPr>
          <a:xfrm>
            <a:off x="267036" y="387751"/>
            <a:ext cx="5051997" cy="1013582"/>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id="{3761F021-734D-6843-96C8-D75D6EF74CB6}"/>
              </a:ext>
            </a:extLst>
          </p:cNvPr>
          <p:cNvSpPr txBox="1"/>
          <p:nvPr/>
        </p:nvSpPr>
        <p:spPr>
          <a:xfrm>
            <a:off x="0" y="684567"/>
            <a:ext cx="5586071" cy="461665"/>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5. </a:t>
            </a:r>
            <a:r>
              <a:rPr lang="pl-PL" sz="2400" b="1" dirty="0">
                <a:solidFill>
                  <a:schemeClr val="bg1"/>
                </a:solidFill>
                <a:latin typeface="Calibri" panose="020F0502020204030204" pitchFamily="34" charset="0"/>
                <a:ea typeface="SimSun" panose="02010600030101010101" pitchFamily="2" charset="-122"/>
                <a:cs typeface="Calibri" panose="020F0502020204030204" pitchFamily="34" charset="0"/>
              </a:rPr>
              <a:t>Rzeki uchodzą do oceanów</a:t>
            </a: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a:t>
            </a:r>
          </a:p>
        </p:txBody>
      </p:sp>
      <p:sp>
        <p:nvSpPr>
          <p:cNvPr id="15" name="Right Arrow 14">
            <a:extLst>
              <a:ext uri="{FF2B5EF4-FFF2-40B4-BE49-F238E27FC236}">
                <a16:creationId xmlns:a16="http://schemas.microsoft.com/office/drawing/2014/main" id="{159FD9C3-6B7F-3844-BB98-4413B2ED6FA7}"/>
              </a:ext>
            </a:extLst>
          </p:cNvPr>
          <p:cNvSpPr/>
          <p:nvPr/>
        </p:nvSpPr>
        <p:spPr>
          <a:xfrm>
            <a:off x="5449216" y="2844384"/>
            <a:ext cx="1180262" cy="584616"/>
          </a:xfrm>
          <a:prstGeom prst="rightArrow">
            <a:avLst/>
          </a:prstGeom>
          <a:solidFill>
            <a:srgbClr val="29C7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Rounded Rectangle 17">
            <a:extLst>
              <a:ext uri="{FF2B5EF4-FFF2-40B4-BE49-F238E27FC236}">
                <a16:creationId xmlns:a16="http://schemas.microsoft.com/office/drawing/2014/main" id="{35778802-0FDB-A844-8DFC-327F172F6EE6}"/>
              </a:ext>
            </a:extLst>
          </p:cNvPr>
          <p:cNvSpPr/>
          <p:nvPr/>
        </p:nvSpPr>
        <p:spPr>
          <a:xfrm>
            <a:off x="6745077" y="384032"/>
            <a:ext cx="5322209" cy="1013582"/>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TextBox 18">
            <a:extLst>
              <a:ext uri="{FF2B5EF4-FFF2-40B4-BE49-F238E27FC236}">
                <a16:creationId xmlns:a16="http://schemas.microsoft.com/office/drawing/2014/main" id="{933C0B05-76DC-2948-B92C-0F3861689D57}"/>
              </a:ext>
            </a:extLst>
          </p:cNvPr>
          <p:cNvSpPr txBox="1"/>
          <p:nvPr/>
        </p:nvSpPr>
        <p:spPr>
          <a:xfrm>
            <a:off x="6609107" y="499902"/>
            <a:ext cx="5586071"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6. </a:t>
            </a:r>
            <a:r>
              <a:rPr lang="pl-PL" sz="2400" b="1" dirty="0">
                <a:solidFill>
                  <a:schemeClr val="bg1"/>
                </a:solidFill>
                <a:latin typeface="Calibri" panose="020F0502020204030204" pitchFamily="34" charset="0"/>
                <a:ea typeface="SimSun" panose="02010600030101010101" pitchFamily="2" charset="-122"/>
                <a:cs typeface="Calibri" panose="020F0502020204030204" pitchFamily="34" charset="0"/>
              </a:rPr>
              <a:t>Prądy oceaniczne roznoszą śmieci po całym świecie i tworzą „wyspy śmieci”.</a:t>
            </a:r>
            <a:endPar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pic>
        <p:nvPicPr>
          <p:cNvPr id="4" name="Picture 3" descr="An aerial view of a beach&#10;&#10;Description automatically generated with low confidence">
            <a:extLst>
              <a:ext uri="{FF2B5EF4-FFF2-40B4-BE49-F238E27FC236}">
                <a16:creationId xmlns:a16="http://schemas.microsoft.com/office/drawing/2014/main" id="{AEC64384-5960-2A4D-ACEA-0C2FF2DD33F9}"/>
              </a:ext>
            </a:extLst>
          </p:cNvPr>
          <p:cNvPicPr>
            <a:picLocks noChangeAspect="1"/>
          </p:cNvPicPr>
          <p:nvPr/>
        </p:nvPicPr>
        <p:blipFill>
          <a:blip r:embed="rId4"/>
          <a:stretch>
            <a:fillRect/>
          </a:stretch>
        </p:blipFill>
        <p:spPr>
          <a:xfrm>
            <a:off x="267036" y="1700142"/>
            <a:ext cx="5000099" cy="3308586"/>
          </a:xfrm>
          <a:prstGeom prst="rect">
            <a:avLst/>
          </a:prstGeom>
        </p:spPr>
      </p:pic>
      <p:pic>
        <p:nvPicPr>
          <p:cNvPr id="3" name="Picture 2" descr="Map&#10;&#10;Description automatically generated">
            <a:extLst>
              <a:ext uri="{FF2B5EF4-FFF2-40B4-BE49-F238E27FC236}">
                <a16:creationId xmlns:a16="http://schemas.microsoft.com/office/drawing/2014/main" id="{1AD8EBDD-B5DE-4642-9CB0-43C065F4D5DF}"/>
              </a:ext>
            </a:extLst>
          </p:cNvPr>
          <p:cNvPicPr>
            <a:picLocks noChangeAspect="1"/>
          </p:cNvPicPr>
          <p:nvPr/>
        </p:nvPicPr>
        <p:blipFill>
          <a:blip r:embed="rId5"/>
          <a:stretch>
            <a:fillRect/>
          </a:stretch>
        </p:blipFill>
        <p:spPr>
          <a:xfrm>
            <a:off x="6745077" y="1700142"/>
            <a:ext cx="5197065" cy="3302000"/>
          </a:xfrm>
          <a:prstGeom prst="rect">
            <a:avLst/>
          </a:prstGeom>
        </p:spPr>
      </p:pic>
      <p:sp>
        <p:nvSpPr>
          <p:cNvPr id="2" name="Slide Number Placeholder 1">
            <a:extLst>
              <a:ext uri="{FF2B5EF4-FFF2-40B4-BE49-F238E27FC236}">
                <a16:creationId xmlns:a16="http://schemas.microsoft.com/office/drawing/2014/main" id="{CE8CB1C7-DDD7-115A-01C1-96A8CF8875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Tree>
    <p:extLst>
      <p:ext uri="{BB962C8B-B14F-4D97-AF65-F5344CB8AC3E}">
        <p14:creationId xmlns:p14="http://schemas.microsoft.com/office/powerpoint/2010/main" val="2616028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1" descr="A picture containing text, people&#10;&#10;Description automatically generated"/>
          <p:cNvPicPr preferRelativeResize="0"/>
          <p:nvPr/>
        </p:nvPicPr>
        <p:blipFill rotWithShape="1">
          <a:blip r:embed="rId3">
            <a:alphaModFix/>
          </a:blip>
          <a:srcRect/>
          <a:stretch/>
        </p:blipFill>
        <p:spPr>
          <a:xfrm>
            <a:off x="-4680" y="0"/>
            <a:ext cx="12192000" cy="6858000"/>
          </a:xfrm>
          <a:prstGeom prst="rect">
            <a:avLst/>
          </a:prstGeom>
          <a:noFill/>
          <a:ln>
            <a:noFill/>
          </a:ln>
        </p:spPr>
      </p:pic>
      <p:sp>
        <p:nvSpPr>
          <p:cNvPr id="219" name="Google Shape;219;p11"/>
          <p:cNvSpPr/>
          <p:nvPr/>
        </p:nvSpPr>
        <p:spPr>
          <a:xfrm>
            <a:off x="1327355" y="376727"/>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20" name="Google Shape;220;p11"/>
          <p:cNvSpPr/>
          <p:nvPr/>
        </p:nvSpPr>
        <p:spPr>
          <a:xfrm>
            <a:off x="1327355" y="268571"/>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21" name="Google Shape;221;p11"/>
          <p:cNvSpPr txBox="1"/>
          <p:nvPr/>
        </p:nvSpPr>
        <p:spPr>
          <a:xfrm>
            <a:off x="1416759" y="293855"/>
            <a:ext cx="949556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3600" b="1" dirty="0">
                <a:solidFill>
                  <a:schemeClr val="lt1"/>
                </a:solidFill>
                <a:latin typeface="Calibri"/>
                <a:ea typeface="Calibri"/>
                <a:cs typeface="Calibri"/>
                <a:sym typeface="Calibri"/>
              </a:rPr>
              <a:t>Ćwiczenie</a:t>
            </a:r>
            <a:r>
              <a:rPr lang="en-US" sz="3600" b="1" dirty="0">
                <a:solidFill>
                  <a:schemeClr val="lt1"/>
                </a:solidFill>
                <a:latin typeface="Calibri"/>
                <a:ea typeface="Calibri"/>
                <a:cs typeface="Calibri"/>
                <a:sym typeface="Calibri"/>
              </a:rPr>
              <a:t>: </a:t>
            </a:r>
            <a:r>
              <a:rPr lang="pl-PL" sz="3600" b="1" dirty="0">
                <a:solidFill>
                  <a:schemeClr val="lt1"/>
                </a:solidFill>
                <a:latin typeface="Calibri"/>
                <a:ea typeface="Calibri"/>
                <a:cs typeface="Calibri"/>
                <a:sym typeface="Calibri"/>
              </a:rPr>
              <a:t>Mapa cyklu życia produktu</a:t>
            </a:r>
            <a:endParaRPr dirty="0"/>
          </a:p>
        </p:txBody>
      </p:sp>
      <p:sp>
        <p:nvSpPr>
          <p:cNvPr id="222" name="Google Shape;222;p11"/>
          <p:cNvSpPr/>
          <p:nvPr/>
        </p:nvSpPr>
        <p:spPr>
          <a:xfrm>
            <a:off x="714214" y="1307171"/>
            <a:ext cx="1815153" cy="5354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pl-PL" sz="2400" b="1" i="0" u="none" strike="noStrike" cap="none" dirty="0">
                <a:solidFill>
                  <a:srgbClr val="262626"/>
                </a:solidFill>
                <a:latin typeface="Calibri"/>
                <a:ea typeface="Calibri"/>
                <a:cs typeface="Calibri"/>
                <a:sym typeface="Calibri"/>
              </a:rPr>
              <a:t>Grupa</a:t>
            </a:r>
            <a:r>
              <a:rPr lang="en-US" sz="2400" b="1" i="0" u="none" strike="noStrike" cap="none" dirty="0">
                <a:solidFill>
                  <a:srgbClr val="262626"/>
                </a:solidFill>
                <a:latin typeface="Calibri"/>
                <a:ea typeface="Calibri"/>
                <a:cs typeface="Calibri"/>
                <a:sym typeface="Calibri"/>
              </a:rPr>
              <a:t>:</a:t>
            </a:r>
            <a:endParaRPr sz="2400" b="1" i="0" u="none" strike="noStrike" cap="none" dirty="0">
              <a:solidFill>
                <a:srgbClr val="262626"/>
              </a:solidFill>
              <a:latin typeface="Calibri"/>
              <a:ea typeface="Calibri"/>
              <a:cs typeface="Calibri"/>
              <a:sym typeface="Calibri"/>
            </a:endParaRPr>
          </a:p>
        </p:txBody>
      </p:sp>
      <p:cxnSp>
        <p:nvCxnSpPr>
          <p:cNvPr id="223" name="Google Shape;223;p11"/>
          <p:cNvCxnSpPr/>
          <p:nvPr/>
        </p:nvCxnSpPr>
        <p:spPr>
          <a:xfrm>
            <a:off x="849609" y="1678900"/>
            <a:ext cx="2263515" cy="0"/>
          </a:xfrm>
          <a:prstGeom prst="straightConnector1">
            <a:avLst/>
          </a:prstGeom>
          <a:noFill/>
          <a:ln w="19050" cap="flat" cmpd="sng">
            <a:solidFill>
              <a:srgbClr val="262626"/>
            </a:solidFill>
            <a:prstDash val="solid"/>
            <a:miter lim="800000"/>
            <a:headEnd type="none" w="sm" len="sm"/>
            <a:tailEnd type="none" w="sm" len="sm"/>
          </a:ln>
        </p:spPr>
      </p:cxnSp>
      <p:sp>
        <p:nvSpPr>
          <p:cNvPr id="224" name="Google Shape;224;p11"/>
          <p:cNvSpPr/>
          <p:nvPr/>
        </p:nvSpPr>
        <p:spPr>
          <a:xfrm>
            <a:off x="8703133" y="1307171"/>
            <a:ext cx="1815153" cy="5354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pl-PL" sz="2400" b="1" i="0" u="none" strike="noStrike" cap="none" dirty="0">
                <a:solidFill>
                  <a:srgbClr val="262626"/>
                </a:solidFill>
                <a:latin typeface="Calibri"/>
                <a:ea typeface="Calibri"/>
                <a:cs typeface="Calibri"/>
                <a:sym typeface="Calibri"/>
              </a:rPr>
              <a:t>Produkt</a:t>
            </a:r>
            <a:r>
              <a:rPr lang="en-US" sz="2400" b="1" i="0" u="none" strike="noStrike" cap="none" dirty="0">
                <a:solidFill>
                  <a:srgbClr val="262626"/>
                </a:solidFill>
                <a:latin typeface="Calibri"/>
                <a:ea typeface="Calibri"/>
                <a:cs typeface="Calibri"/>
                <a:sym typeface="Calibri"/>
              </a:rPr>
              <a:t>:</a:t>
            </a:r>
            <a:endParaRPr sz="2400" b="1" i="0" u="none" strike="noStrike" cap="none" dirty="0">
              <a:solidFill>
                <a:srgbClr val="262626"/>
              </a:solidFill>
              <a:latin typeface="Calibri"/>
              <a:ea typeface="Calibri"/>
              <a:cs typeface="Calibri"/>
              <a:sym typeface="Calibri"/>
            </a:endParaRPr>
          </a:p>
        </p:txBody>
      </p:sp>
      <p:cxnSp>
        <p:nvCxnSpPr>
          <p:cNvPr id="225" name="Google Shape;225;p11"/>
          <p:cNvCxnSpPr/>
          <p:nvPr/>
        </p:nvCxnSpPr>
        <p:spPr>
          <a:xfrm>
            <a:off x="8838528" y="1678900"/>
            <a:ext cx="2263515" cy="0"/>
          </a:xfrm>
          <a:prstGeom prst="straightConnector1">
            <a:avLst/>
          </a:prstGeom>
          <a:noFill/>
          <a:ln w="19050" cap="flat" cmpd="sng">
            <a:solidFill>
              <a:srgbClr val="262626"/>
            </a:solidFill>
            <a:prstDash val="solid"/>
            <a:miter lim="800000"/>
            <a:headEnd type="none" w="sm" len="sm"/>
            <a:tailEnd type="none" w="sm" len="sm"/>
          </a:ln>
        </p:spPr>
      </p:cxnSp>
      <p:pic>
        <p:nvPicPr>
          <p:cNvPr id="226" name="Google Shape;226;p11"/>
          <p:cNvPicPr preferRelativeResize="0"/>
          <p:nvPr/>
        </p:nvPicPr>
        <p:blipFill rotWithShape="1">
          <a:blip r:embed="rId4">
            <a:alphaModFix/>
          </a:blip>
          <a:srcRect b="53"/>
          <a:stretch/>
        </p:blipFill>
        <p:spPr>
          <a:xfrm>
            <a:off x="304150" y="1716028"/>
            <a:ext cx="11583700" cy="1181106"/>
          </a:xfrm>
          <a:prstGeom prst="rect">
            <a:avLst/>
          </a:prstGeom>
          <a:noFill/>
          <a:ln>
            <a:noFill/>
          </a:ln>
        </p:spPr>
      </p:pic>
      <p:cxnSp>
        <p:nvCxnSpPr>
          <p:cNvPr id="227" name="Google Shape;227;p11"/>
          <p:cNvCxnSpPr/>
          <p:nvPr/>
        </p:nvCxnSpPr>
        <p:spPr>
          <a:xfrm>
            <a:off x="2938072" y="2773182"/>
            <a:ext cx="0" cy="1924842"/>
          </a:xfrm>
          <a:prstGeom prst="straightConnector1">
            <a:avLst/>
          </a:prstGeom>
          <a:noFill/>
          <a:ln w="19050" cap="flat" cmpd="sng">
            <a:solidFill>
              <a:srgbClr val="262626"/>
            </a:solidFill>
            <a:prstDash val="solid"/>
            <a:miter lim="800000"/>
            <a:headEnd type="none" w="sm" len="sm"/>
            <a:tailEnd type="none" w="sm" len="sm"/>
          </a:ln>
        </p:spPr>
      </p:cxnSp>
      <p:sp>
        <p:nvSpPr>
          <p:cNvPr id="228" name="Google Shape;228;p11"/>
          <p:cNvSpPr/>
          <p:nvPr/>
        </p:nvSpPr>
        <p:spPr>
          <a:xfrm>
            <a:off x="3878858" y="4847924"/>
            <a:ext cx="4381711" cy="535491"/>
          </a:xfrm>
          <a:prstGeom prst="rect">
            <a:avLst/>
          </a:prstGeom>
          <a:noFill/>
          <a:ln>
            <a:noFill/>
          </a:ln>
        </p:spPr>
        <p:txBody>
          <a:bodyPr spcFirstLastPara="1" wrap="square" lIns="91425" tIns="45700" rIns="91425" bIns="45700" anchor="t" anchorCtr="0">
            <a:spAutoFit/>
          </a:bodyPr>
          <a:lstStyle/>
          <a:p>
            <a:pPr lvl="0" algn="ctr">
              <a:lnSpc>
                <a:spcPct val="120000"/>
              </a:lnSpc>
            </a:pPr>
            <a:r>
              <a:rPr lang="pl-PL" sz="2400" b="1" u="sng" dirty="0">
                <a:solidFill>
                  <a:srgbClr val="262626"/>
                </a:solidFill>
                <a:latin typeface="Calibri"/>
                <a:ea typeface="Calibri"/>
                <a:cs typeface="Calibri"/>
                <a:sym typeface="Calibri"/>
              </a:rPr>
              <a:t>Szansa na okrężny cykl życia</a:t>
            </a:r>
            <a:endParaRPr sz="2400" b="1" i="0" u="sng" strike="noStrike" cap="none" dirty="0">
              <a:solidFill>
                <a:srgbClr val="262626"/>
              </a:solidFill>
              <a:latin typeface="Calibri"/>
              <a:ea typeface="Calibri"/>
              <a:cs typeface="Calibri"/>
              <a:sym typeface="Calibri"/>
            </a:endParaRPr>
          </a:p>
        </p:txBody>
      </p:sp>
      <p:cxnSp>
        <p:nvCxnSpPr>
          <p:cNvPr id="229" name="Google Shape;229;p11"/>
          <p:cNvCxnSpPr/>
          <p:nvPr/>
        </p:nvCxnSpPr>
        <p:spPr>
          <a:xfrm>
            <a:off x="4979233" y="2773182"/>
            <a:ext cx="0" cy="1924842"/>
          </a:xfrm>
          <a:prstGeom prst="straightConnector1">
            <a:avLst/>
          </a:prstGeom>
          <a:noFill/>
          <a:ln w="19050" cap="flat" cmpd="sng">
            <a:solidFill>
              <a:srgbClr val="262626"/>
            </a:solidFill>
            <a:prstDash val="solid"/>
            <a:miter lim="800000"/>
            <a:headEnd type="none" w="sm" len="sm"/>
            <a:tailEnd type="none" w="sm" len="sm"/>
          </a:ln>
        </p:spPr>
      </p:cxnSp>
      <p:cxnSp>
        <p:nvCxnSpPr>
          <p:cNvPr id="230" name="Google Shape;230;p11"/>
          <p:cNvCxnSpPr/>
          <p:nvPr/>
        </p:nvCxnSpPr>
        <p:spPr>
          <a:xfrm>
            <a:off x="7080355" y="2773182"/>
            <a:ext cx="0" cy="1924842"/>
          </a:xfrm>
          <a:prstGeom prst="straightConnector1">
            <a:avLst/>
          </a:prstGeom>
          <a:noFill/>
          <a:ln w="19050" cap="flat" cmpd="sng">
            <a:solidFill>
              <a:srgbClr val="262626"/>
            </a:solidFill>
            <a:prstDash val="solid"/>
            <a:miter lim="800000"/>
            <a:headEnd type="none" w="sm" len="sm"/>
            <a:tailEnd type="none" w="sm" len="sm"/>
          </a:ln>
        </p:spPr>
      </p:cxnSp>
      <p:cxnSp>
        <p:nvCxnSpPr>
          <p:cNvPr id="231" name="Google Shape;231;p11"/>
          <p:cNvCxnSpPr/>
          <p:nvPr/>
        </p:nvCxnSpPr>
        <p:spPr>
          <a:xfrm>
            <a:off x="9136506" y="2773182"/>
            <a:ext cx="0" cy="1924842"/>
          </a:xfrm>
          <a:prstGeom prst="straightConnector1">
            <a:avLst/>
          </a:prstGeom>
          <a:noFill/>
          <a:ln w="19050" cap="flat" cmpd="sng">
            <a:solidFill>
              <a:srgbClr val="262626"/>
            </a:solidFill>
            <a:prstDash val="solid"/>
            <a:miter lim="800000"/>
            <a:headEnd type="none" w="sm" len="sm"/>
            <a:tailEnd type="none" w="sm" len="sm"/>
          </a:ln>
        </p:spPr>
      </p:cxnSp>
      <p:sp>
        <p:nvSpPr>
          <p:cNvPr id="2" name="Slide Number Placeholder 1">
            <a:extLst>
              <a:ext uri="{FF2B5EF4-FFF2-40B4-BE49-F238E27FC236}">
                <a16:creationId xmlns:a16="http://schemas.microsoft.com/office/drawing/2014/main" id="{A794AAC9-7F60-846A-21C6-439BBBFE6F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
        <p:nvSpPr>
          <p:cNvPr id="3" name="pole tekstowe 2">
            <a:extLst>
              <a:ext uri="{FF2B5EF4-FFF2-40B4-BE49-F238E27FC236}">
                <a16:creationId xmlns:a16="http://schemas.microsoft.com/office/drawing/2014/main" id="{FE6C866A-EE43-15AA-1D5F-0FE6EDC96AFD}"/>
              </a:ext>
            </a:extLst>
          </p:cNvPr>
          <p:cNvSpPr txBox="1"/>
          <p:nvPr/>
        </p:nvSpPr>
        <p:spPr>
          <a:xfrm>
            <a:off x="1089380" y="1999387"/>
            <a:ext cx="1783972" cy="646331"/>
          </a:xfrm>
          <a:prstGeom prst="rect">
            <a:avLst/>
          </a:prstGeom>
          <a:solidFill>
            <a:srgbClr val="ECC100"/>
          </a:solidFill>
        </p:spPr>
        <p:txBody>
          <a:bodyPr wrap="square" rtlCol="0">
            <a:spAutoFit/>
          </a:bodyPr>
          <a:lstStyle/>
          <a:p>
            <a:pPr algn="ctr"/>
            <a:r>
              <a:rPr lang="pl-PL" sz="1800" b="1" dirty="0">
                <a:solidFill>
                  <a:srgbClr val="FFFFFF"/>
                </a:solidFill>
              </a:rPr>
              <a:t>1. Pozyskanie surowca</a:t>
            </a:r>
          </a:p>
        </p:txBody>
      </p:sp>
      <p:sp>
        <p:nvSpPr>
          <p:cNvPr id="4" name="pole tekstowe 3">
            <a:extLst>
              <a:ext uri="{FF2B5EF4-FFF2-40B4-BE49-F238E27FC236}">
                <a16:creationId xmlns:a16="http://schemas.microsoft.com/office/drawing/2014/main" id="{5F048592-A438-FAAF-C07C-B13DEC628912}"/>
              </a:ext>
            </a:extLst>
          </p:cNvPr>
          <p:cNvSpPr txBox="1"/>
          <p:nvPr/>
        </p:nvSpPr>
        <p:spPr>
          <a:xfrm>
            <a:off x="3104002" y="2122497"/>
            <a:ext cx="1875231" cy="400110"/>
          </a:xfrm>
          <a:prstGeom prst="rect">
            <a:avLst/>
          </a:prstGeom>
          <a:solidFill>
            <a:srgbClr val="29C7F7"/>
          </a:solidFill>
        </p:spPr>
        <p:txBody>
          <a:bodyPr wrap="square" rtlCol="0">
            <a:spAutoFit/>
          </a:bodyPr>
          <a:lstStyle/>
          <a:p>
            <a:pPr algn="ctr"/>
            <a:r>
              <a:rPr lang="pl-PL" sz="2000" b="1" dirty="0">
                <a:solidFill>
                  <a:srgbClr val="FFFFFF"/>
                </a:solidFill>
              </a:rPr>
              <a:t>2. Produkcja</a:t>
            </a:r>
          </a:p>
        </p:txBody>
      </p:sp>
      <p:sp>
        <p:nvSpPr>
          <p:cNvPr id="5" name="pole tekstowe 4">
            <a:extLst>
              <a:ext uri="{FF2B5EF4-FFF2-40B4-BE49-F238E27FC236}">
                <a16:creationId xmlns:a16="http://schemas.microsoft.com/office/drawing/2014/main" id="{ABE70096-F679-3A67-AA85-52670E915769}"/>
              </a:ext>
            </a:extLst>
          </p:cNvPr>
          <p:cNvSpPr txBox="1"/>
          <p:nvPr/>
        </p:nvSpPr>
        <p:spPr>
          <a:xfrm>
            <a:off x="5205125" y="2137886"/>
            <a:ext cx="1875230" cy="369332"/>
          </a:xfrm>
          <a:prstGeom prst="rect">
            <a:avLst/>
          </a:prstGeom>
          <a:solidFill>
            <a:srgbClr val="3AC69D"/>
          </a:solidFill>
        </p:spPr>
        <p:txBody>
          <a:bodyPr wrap="square" rtlCol="0">
            <a:spAutoFit/>
          </a:bodyPr>
          <a:lstStyle/>
          <a:p>
            <a:pPr algn="ctr"/>
            <a:r>
              <a:rPr lang="pl-PL" sz="1800" b="1" dirty="0">
                <a:solidFill>
                  <a:srgbClr val="FFFFFF"/>
                </a:solidFill>
              </a:rPr>
              <a:t>3. Dystrybucja</a:t>
            </a:r>
          </a:p>
        </p:txBody>
      </p:sp>
      <p:sp>
        <p:nvSpPr>
          <p:cNvPr id="6" name="pole tekstowe 5">
            <a:extLst>
              <a:ext uri="{FF2B5EF4-FFF2-40B4-BE49-F238E27FC236}">
                <a16:creationId xmlns:a16="http://schemas.microsoft.com/office/drawing/2014/main" id="{789D37D4-5A61-97AB-7ABC-FDB47A08C341}"/>
              </a:ext>
            </a:extLst>
          </p:cNvPr>
          <p:cNvSpPr txBox="1"/>
          <p:nvPr/>
        </p:nvSpPr>
        <p:spPr>
          <a:xfrm>
            <a:off x="7306247" y="2146465"/>
            <a:ext cx="1783972" cy="338554"/>
          </a:xfrm>
          <a:prstGeom prst="rect">
            <a:avLst/>
          </a:prstGeom>
          <a:solidFill>
            <a:srgbClr val="008E82"/>
          </a:solidFill>
        </p:spPr>
        <p:txBody>
          <a:bodyPr wrap="square" rtlCol="0">
            <a:spAutoFit/>
          </a:bodyPr>
          <a:lstStyle/>
          <a:p>
            <a:pPr algn="ctr"/>
            <a:r>
              <a:rPr lang="pl-PL" sz="1600" b="1" dirty="0">
                <a:solidFill>
                  <a:srgbClr val="FFFFFF"/>
                </a:solidFill>
              </a:rPr>
              <a:t>4. Użytkowanie</a:t>
            </a:r>
          </a:p>
        </p:txBody>
      </p:sp>
      <p:sp>
        <p:nvSpPr>
          <p:cNvPr id="7" name="pole tekstowe 6">
            <a:extLst>
              <a:ext uri="{FF2B5EF4-FFF2-40B4-BE49-F238E27FC236}">
                <a16:creationId xmlns:a16="http://schemas.microsoft.com/office/drawing/2014/main" id="{D64ACA9F-97F8-4237-B828-3CD85E71AAE8}"/>
              </a:ext>
            </a:extLst>
          </p:cNvPr>
          <p:cNvSpPr txBox="1"/>
          <p:nvPr/>
        </p:nvSpPr>
        <p:spPr>
          <a:xfrm>
            <a:off x="9399049" y="2117753"/>
            <a:ext cx="1783972" cy="400110"/>
          </a:xfrm>
          <a:prstGeom prst="rect">
            <a:avLst/>
          </a:prstGeom>
          <a:solidFill>
            <a:srgbClr val="434444"/>
          </a:solidFill>
        </p:spPr>
        <p:txBody>
          <a:bodyPr wrap="square" rtlCol="0">
            <a:spAutoFit/>
          </a:bodyPr>
          <a:lstStyle/>
          <a:p>
            <a:pPr algn="ctr"/>
            <a:r>
              <a:rPr lang="pl-PL" sz="2000" b="1" dirty="0">
                <a:solidFill>
                  <a:srgbClr val="FFFFFF"/>
                </a:solidFill>
              </a:rPr>
              <a:t>5. Utylizacja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12"/>
          <p:cNvPicPr preferRelativeResize="0"/>
          <p:nvPr/>
        </p:nvPicPr>
        <p:blipFill rotWithShape="1">
          <a:blip r:embed="rId3">
            <a:alphaModFix/>
          </a:blip>
          <a:srcRect/>
          <a:stretch/>
        </p:blipFill>
        <p:spPr>
          <a:xfrm>
            <a:off x="-3728" y="5103"/>
            <a:ext cx="12192000" cy="6858000"/>
          </a:xfrm>
          <a:prstGeom prst="rect">
            <a:avLst/>
          </a:prstGeom>
          <a:noFill/>
          <a:ln>
            <a:noFill/>
          </a:ln>
        </p:spPr>
      </p:pic>
      <p:sp>
        <p:nvSpPr>
          <p:cNvPr id="238" name="Google Shape;238;p12"/>
          <p:cNvSpPr/>
          <p:nvPr/>
        </p:nvSpPr>
        <p:spPr>
          <a:xfrm>
            <a:off x="714214" y="347051"/>
            <a:ext cx="1060689"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pl-PL" sz="1800" b="1" i="0" u="none" strike="noStrike" cap="none" dirty="0">
                <a:solidFill>
                  <a:srgbClr val="262626"/>
                </a:solidFill>
                <a:latin typeface="Calibri"/>
                <a:ea typeface="Calibri"/>
                <a:cs typeface="Calibri"/>
                <a:sym typeface="Calibri"/>
              </a:rPr>
              <a:t>Grupa</a:t>
            </a:r>
            <a:r>
              <a:rPr lang="en-US" sz="1800" b="1" i="0" u="none" strike="noStrike" cap="none" dirty="0">
                <a:solidFill>
                  <a:srgbClr val="262626"/>
                </a:solidFill>
                <a:latin typeface="Calibri"/>
                <a:ea typeface="Calibri"/>
                <a:cs typeface="Calibri"/>
                <a:sym typeface="Calibri"/>
              </a:rPr>
              <a:t>:</a:t>
            </a:r>
            <a:endParaRPr sz="1800" b="1" i="0" u="none" strike="noStrike" cap="none" dirty="0">
              <a:solidFill>
                <a:srgbClr val="262626"/>
              </a:solidFill>
              <a:latin typeface="Calibri"/>
              <a:ea typeface="Calibri"/>
              <a:cs typeface="Calibri"/>
              <a:sym typeface="Calibri"/>
            </a:endParaRPr>
          </a:p>
        </p:txBody>
      </p:sp>
      <p:cxnSp>
        <p:nvCxnSpPr>
          <p:cNvPr id="239" name="Google Shape;239;p12"/>
          <p:cNvCxnSpPr/>
          <p:nvPr/>
        </p:nvCxnSpPr>
        <p:spPr>
          <a:xfrm>
            <a:off x="840189" y="659513"/>
            <a:ext cx="2263515" cy="0"/>
          </a:xfrm>
          <a:prstGeom prst="straightConnector1">
            <a:avLst/>
          </a:prstGeom>
          <a:noFill/>
          <a:ln w="12700" cap="flat" cmpd="sng">
            <a:solidFill>
              <a:srgbClr val="262626"/>
            </a:solidFill>
            <a:prstDash val="solid"/>
            <a:miter lim="800000"/>
            <a:headEnd type="none" w="sm" len="sm"/>
            <a:tailEnd type="none" w="sm" len="sm"/>
          </a:ln>
        </p:spPr>
      </p:cxnSp>
      <p:sp>
        <p:nvSpPr>
          <p:cNvPr id="240" name="Google Shape;240;p12"/>
          <p:cNvSpPr/>
          <p:nvPr/>
        </p:nvSpPr>
        <p:spPr>
          <a:xfrm>
            <a:off x="7960013" y="337626"/>
            <a:ext cx="1815153"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pl-PL" sz="1800" b="1" i="0" u="none" strike="noStrike" cap="none" dirty="0">
                <a:solidFill>
                  <a:srgbClr val="262626"/>
                </a:solidFill>
                <a:latin typeface="Calibri"/>
                <a:ea typeface="Calibri"/>
                <a:cs typeface="Calibri"/>
                <a:sym typeface="Calibri"/>
              </a:rPr>
              <a:t>Produkt</a:t>
            </a:r>
            <a:r>
              <a:rPr lang="en-US" sz="1800" b="1" i="0" u="none" strike="noStrike" cap="none" dirty="0">
                <a:solidFill>
                  <a:srgbClr val="262626"/>
                </a:solidFill>
                <a:latin typeface="Calibri"/>
                <a:ea typeface="Calibri"/>
                <a:cs typeface="Calibri"/>
                <a:sym typeface="Calibri"/>
              </a:rPr>
              <a:t>:</a:t>
            </a:r>
            <a:endParaRPr sz="1800" b="1" i="0" u="none" strike="noStrike" cap="none" dirty="0">
              <a:solidFill>
                <a:srgbClr val="262626"/>
              </a:solidFill>
              <a:latin typeface="Calibri"/>
              <a:ea typeface="Calibri"/>
              <a:cs typeface="Calibri"/>
              <a:sym typeface="Calibri"/>
            </a:endParaRPr>
          </a:p>
        </p:txBody>
      </p:sp>
      <p:cxnSp>
        <p:nvCxnSpPr>
          <p:cNvPr id="241" name="Google Shape;241;p12"/>
          <p:cNvCxnSpPr/>
          <p:nvPr/>
        </p:nvCxnSpPr>
        <p:spPr>
          <a:xfrm>
            <a:off x="8077200" y="650088"/>
            <a:ext cx="3395932" cy="0"/>
          </a:xfrm>
          <a:prstGeom prst="straightConnector1">
            <a:avLst/>
          </a:prstGeom>
          <a:noFill/>
          <a:ln w="12700" cap="flat" cmpd="sng">
            <a:solidFill>
              <a:srgbClr val="262626"/>
            </a:solidFill>
            <a:prstDash val="solid"/>
            <a:miter lim="800000"/>
            <a:headEnd type="none" w="sm" len="sm"/>
            <a:tailEnd type="none" w="sm" len="sm"/>
          </a:ln>
        </p:spPr>
      </p:cxnSp>
      <p:sp>
        <p:nvSpPr>
          <p:cNvPr id="242" name="Google Shape;242;p12"/>
          <p:cNvSpPr/>
          <p:nvPr/>
        </p:nvSpPr>
        <p:spPr>
          <a:xfrm>
            <a:off x="1708820" y="284266"/>
            <a:ext cx="526251" cy="50597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i="0" u="none" strike="noStrike" cap="none" dirty="0">
                <a:solidFill>
                  <a:srgbClr val="262626"/>
                </a:solidFill>
                <a:latin typeface="Calibri"/>
                <a:ea typeface="Calibri"/>
                <a:cs typeface="Calibri"/>
                <a:sym typeface="Calibri"/>
              </a:rPr>
              <a:t>3</a:t>
            </a:r>
            <a:endParaRPr sz="2400" b="1" i="0" u="none" strike="noStrike" cap="none" dirty="0">
              <a:solidFill>
                <a:srgbClr val="262626"/>
              </a:solidFill>
              <a:latin typeface="Calibri"/>
              <a:ea typeface="Calibri"/>
              <a:cs typeface="Calibri"/>
              <a:sym typeface="Calibri"/>
            </a:endParaRPr>
          </a:p>
        </p:txBody>
      </p:sp>
      <p:sp>
        <p:nvSpPr>
          <p:cNvPr id="243" name="Google Shape;243;p12"/>
          <p:cNvSpPr/>
          <p:nvPr/>
        </p:nvSpPr>
        <p:spPr>
          <a:xfrm>
            <a:off x="8791533" y="234200"/>
            <a:ext cx="2953774" cy="978689"/>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l-PL" sz="2400" b="1" dirty="0">
                <a:solidFill>
                  <a:srgbClr val="262626"/>
                </a:solidFill>
                <a:latin typeface="Calibri"/>
                <a:ea typeface="Calibri"/>
                <a:cs typeface="Calibri"/>
                <a:sym typeface="Calibri"/>
              </a:rPr>
              <a:t>Butelka po napoju o pojemności 350 ml</a:t>
            </a:r>
            <a:endParaRPr sz="2400" b="1" i="0" u="none" strike="noStrike" cap="none" dirty="0">
              <a:solidFill>
                <a:srgbClr val="262626"/>
              </a:solidFill>
              <a:latin typeface="Calibri"/>
              <a:ea typeface="Calibri"/>
              <a:cs typeface="Calibri"/>
              <a:sym typeface="Calibri"/>
            </a:endParaRPr>
          </a:p>
        </p:txBody>
      </p:sp>
      <p:pic>
        <p:nvPicPr>
          <p:cNvPr id="244" name="Google Shape;244;p12" descr="Graphical user interface&#10;&#10;Description automatically generated"/>
          <p:cNvPicPr preferRelativeResize="0"/>
          <p:nvPr/>
        </p:nvPicPr>
        <p:blipFill rotWithShape="1">
          <a:blip r:embed="rId4">
            <a:alphaModFix/>
          </a:blip>
          <a:srcRect b="-120"/>
          <a:stretch/>
        </p:blipFill>
        <p:spPr>
          <a:xfrm>
            <a:off x="0" y="1790110"/>
            <a:ext cx="12192000" cy="981584"/>
          </a:xfrm>
          <a:prstGeom prst="rect">
            <a:avLst/>
          </a:prstGeom>
          <a:noFill/>
          <a:ln>
            <a:noFill/>
          </a:ln>
        </p:spPr>
      </p:pic>
      <p:pic>
        <p:nvPicPr>
          <p:cNvPr id="245" name="Google Shape;245;p12" descr="Text&#10;&#10;Description automatically generated"/>
          <p:cNvPicPr preferRelativeResize="0"/>
          <p:nvPr/>
        </p:nvPicPr>
        <p:blipFill rotWithShape="1">
          <a:blip r:embed="rId5">
            <a:alphaModFix/>
          </a:blip>
          <a:srcRect/>
          <a:stretch/>
        </p:blipFill>
        <p:spPr>
          <a:xfrm>
            <a:off x="906601" y="769786"/>
            <a:ext cx="8266908" cy="1339755"/>
          </a:xfrm>
          <a:prstGeom prst="rect">
            <a:avLst/>
          </a:prstGeom>
          <a:noFill/>
          <a:ln>
            <a:noFill/>
          </a:ln>
        </p:spPr>
      </p:pic>
      <p:pic>
        <p:nvPicPr>
          <p:cNvPr id="246" name="Google Shape;246;p12" descr="Logo&#10;&#10;Description automatically generated"/>
          <p:cNvPicPr preferRelativeResize="0"/>
          <p:nvPr/>
        </p:nvPicPr>
        <p:blipFill rotWithShape="1">
          <a:blip r:embed="rId6">
            <a:alphaModFix/>
          </a:blip>
          <a:srcRect/>
          <a:stretch/>
        </p:blipFill>
        <p:spPr>
          <a:xfrm>
            <a:off x="5562600" y="1327422"/>
            <a:ext cx="2514600" cy="711200"/>
          </a:xfrm>
          <a:prstGeom prst="rect">
            <a:avLst/>
          </a:prstGeom>
          <a:noFill/>
          <a:ln>
            <a:noFill/>
          </a:ln>
        </p:spPr>
      </p:pic>
      <p:cxnSp>
        <p:nvCxnSpPr>
          <p:cNvPr id="247" name="Google Shape;247;p12"/>
          <p:cNvCxnSpPr/>
          <p:nvPr/>
        </p:nvCxnSpPr>
        <p:spPr>
          <a:xfrm>
            <a:off x="2770432" y="2727462"/>
            <a:ext cx="0" cy="2332218"/>
          </a:xfrm>
          <a:prstGeom prst="straightConnector1">
            <a:avLst/>
          </a:prstGeom>
          <a:noFill/>
          <a:ln w="19050" cap="flat" cmpd="sng">
            <a:solidFill>
              <a:srgbClr val="262626"/>
            </a:solidFill>
            <a:prstDash val="solid"/>
            <a:miter lim="800000"/>
            <a:headEnd type="none" w="sm" len="sm"/>
            <a:tailEnd type="none" w="sm" len="sm"/>
          </a:ln>
        </p:spPr>
      </p:cxnSp>
      <p:cxnSp>
        <p:nvCxnSpPr>
          <p:cNvPr id="248" name="Google Shape;248;p12"/>
          <p:cNvCxnSpPr/>
          <p:nvPr/>
        </p:nvCxnSpPr>
        <p:spPr>
          <a:xfrm>
            <a:off x="4919272" y="2708412"/>
            <a:ext cx="0" cy="2332218"/>
          </a:xfrm>
          <a:prstGeom prst="straightConnector1">
            <a:avLst/>
          </a:prstGeom>
          <a:noFill/>
          <a:ln w="19050" cap="flat" cmpd="sng">
            <a:solidFill>
              <a:srgbClr val="262626"/>
            </a:solidFill>
            <a:prstDash val="solid"/>
            <a:miter lim="800000"/>
            <a:headEnd type="none" w="sm" len="sm"/>
            <a:tailEnd type="none" w="sm" len="sm"/>
          </a:ln>
        </p:spPr>
      </p:cxnSp>
      <p:cxnSp>
        <p:nvCxnSpPr>
          <p:cNvPr id="249" name="Google Shape;249;p12"/>
          <p:cNvCxnSpPr/>
          <p:nvPr/>
        </p:nvCxnSpPr>
        <p:spPr>
          <a:xfrm>
            <a:off x="7129072" y="2670312"/>
            <a:ext cx="0" cy="2332218"/>
          </a:xfrm>
          <a:prstGeom prst="straightConnector1">
            <a:avLst/>
          </a:prstGeom>
          <a:noFill/>
          <a:ln w="19050" cap="flat" cmpd="sng">
            <a:solidFill>
              <a:srgbClr val="262626"/>
            </a:solidFill>
            <a:prstDash val="solid"/>
            <a:miter lim="800000"/>
            <a:headEnd type="none" w="sm" len="sm"/>
            <a:tailEnd type="none" w="sm" len="sm"/>
          </a:ln>
        </p:spPr>
      </p:cxnSp>
      <p:cxnSp>
        <p:nvCxnSpPr>
          <p:cNvPr id="250" name="Google Shape;250;p12"/>
          <p:cNvCxnSpPr/>
          <p:nvPr/>
        </p:nvCxnSpPr>
        <p:spPr>
          <a:xfrm>
            <a:off x="9277912" y="2689362"/>
            <a:ext cx="0" cy="2332218"/>
          </a:xfrm>
          <a:prstGeom prst="straightConnector1">
            <a:avLst/>
          </a:prstGeom>
          <a:noFill/>
          <a:ln w="19050" cap="flat" cmpd="sng">
            <a:solidFill>
              <a:srgbClr val="262626"/>
            </a:solidFill>
            <a:prstDash val="solid"/>
            <a:miter lim="800000"/>
            <a:headEnd type="none" w="sm" len="sm"/>
            <a:tailEnd type="none" w="sm" len="sm"/>
          </a:ln>
        </p:spPr>
      </p:cxnSp>
      <p:sp>
        <p:nvSpPr>
          <p:cNvPr id="251" name="Google Shape;251;p12"/>
          <p:cNvSpPr/>
          <p:nvPr/>
        </p:nvSpPr>
        <p:spPr>
          <a:xfrm>
            <a:off x="3905144" y="5248826"/>
            <a:ext cx="4381711" cy="424691"/>
          </a:xfrm>
          <a:prstGeom prst="rect">
            <a:avLst/>
          </a:prstGeom>
          <a:noFill/>
          <a:ln>
            <a:noFill/>
          </a:ln>
        </p:spPr>
        <p:txBody>
          <a:bodyPr spcFirstLastPara="1" wrap="square" lIns="91425" tIns="45700" rIns="91425" bIns="45700" anchor="t" anchorCtr="0">
            <a:spAutoFit/>
          </a:bodyPr>
          <a:lstStyle/>
          <a:p>
            <a:pPr lvl="0" algn="ctr">
              <a:lnSpc>
                <a:spcPct val="120000"/>
              </a:lnSpc>
            </a:pPr>
            <a:r>
              <a:rPr lang="en-US" sz="1800" b="1" u="sng" dirty="0" err="1">
                <a:solidFill>
                  <a:srgbClr val="262626"/>
                </a:solidFill>
                <a:latin typeface="Calibri"/>
                <a:ea typeface="Calibri"/>
                <a:cs typeface="Calibri"/>
                <a:sym typeface="Calibri"/>
              </a:rPr>
              <a:t>Szansa</a:t>
            </a:r>
            <a:r>
              <a:rPr lang="en-US" sz="1800" b="1" u="sng" dirty="0">
                <a:solidFill>
                  <a:srgbClr val="262626"/>
                </a:solidFill>
                <a:latin typeface="Calibri"/>
                <a:ea typeface="Calibri"/>
                <a:cs typeface="Calibri"/>
                <a:sym typeface="Calibri"/>
              </a:rPr>
              <a:t> </a:t>
            </a:r>
            <a:r>
              <a:rPr lang="en-US" sz="1800" b="1" u="sng" dirty="0" err="1">
                <a:solidFill>
                  <a:srgbClr val="262626"/>
                </a:solidFill>
                <a:latin typeface="Calibri"/>
                <a:ea typeface="Calibri"/>
                <a:cs typeface="Calibri"/>
                <a:sym typeface="Calibri"/>
              </a:rPr>
              <a:t>na</a:t>
            </a:r>
            <a:r>
              <a:rPr lang="en-US" sz="1800" b="1" u="sng" dirty="0">
                <a:solidFill>
                  <a:srgbClr val="262626"/>
                </a:solidFill>
                <a:latin typeface="Calibri"/>
                <a:ea typeface="Calibri"/>
                <a:cs typeface="Calibri"/>
                <a:sym typeface="Calibri"/>
              </a:rPr>
              <a:t> </a:t>
            </a:r>
            <a:r>
              <a:rPr lang="pl-PL" sz="1800" b="1" u="sng" dirty="0">
                <a:solidFill>
                  <a:srgbClr val="262626"/>
                </a:solidFill>
                <a:latin typeface="Calibri"/>
                <a:ea typeface="Calibri"/>
                <a:cs typeface="Calibri"/>
                <a:sym typeface="Calibri"/>
              </a:rPr>
              <a:t>okrężny cykl życia</a:t>
            </a:r>
            <a:endParaRPr sz="1800" b="1" i="0" u="sng" strike="noStrike" cap="none" dirty="0">
              <a:solidFill>
                <a:srgbClr val="262626"/>
              </a:solidFill>
              <a:latin typeface="Calibri"/>
              <a:ea typeface="Calibri"/>
              <a:cs typeface="Calibri"/>
              <a:sym typeface="Calibri"/>
            </a:endParaRPr>
          </a:p>
        </p:txBody>
      </p:sp>
      <p:sp>
        <p:nvSpPr>
          <p:cNvPr id="252" name="Google Shape;252;p12"/>
          <p:cNvSpPr/>
          <p:nvPr/>
        </p:nvSpPr>
        <p:spPr>
          <a:xfrm>
            <a:off x="1197635" y="5617844"/>
            <a:ext cx="9872927" cy="830956"/>
          </a:xfrm>
          <a:prstGeom prst="rect">
            <a:avLst/>
          </a:prstGeom>
          <a:noFill/>
          <a:ln>
            <a:noFill/>
          </a:ln>
        </p:spPr>
        <p:txBody>
          <a:bodyPr spcFirstLastPara="1" wrap="square" lIns="91425" tIns="45700" rIns="91425" bIns="45700" anchor="t" anchorCtr="0">
            <a:spAutoFit/>
          </a:bodyPr>
          <a:lstStyle/>
          <a:p>
            <a:pPr>
              <a:lnSpc>
                <a:spcPct val="120000"/>
              </a:lnSpc>
            </a:pPr>
            <a:r>
              <a:rPr lang="en-US" sz="2000" b="1" i="0" u="none" strike="noStrike" cap="none" dirty="0">
                <a:solidFill>
                  <a:srgbClr val="ECC11B"/>
                </a:solidFill>
                <a:latin typeface="Calibri"/>
                <a:ea typeface="Calibri"/>
                <a:cs typeface="Calibri"/>
                <a:sym typeface="Calibri"/>
              </a:rPr>
              <a:t>#1 </a:t>
            </a:r>
            <a:r>
              <a:rPr lang="pl-PL" sz="1800" dirty="0">
                <a:latin typeface="Calibri" panose="020F0502020204030204" pitchFamily="34" charset="0"/>
                <a:ea typeface="Calibri"/>
                <a:cs typeface="Calibri" panose="020F0502020204030204" pitchFamily="34" charset="0"/>
              </a:rPr>
              <a:t>Recykling i przeróbka na nowe butelki albo włókna</a:t>
            </a:r>
            <a:r>
              <a:rPr lang="en-US" sz="1800" dirty="0">
                <a:latin typeface="Calibri" panose="020F0502020204030204" pitchFamily="34" charset="0"/>
                <a:cs typeface="Calibri" panose="020F0502020204030204" pitchFamily="34" charset="0"/>
              </a:rPr>
              <a:t>.</a:t>
            </a:r>
          </a:p>
          <a:p>
            <a:pPr lvl="0" algn="ctr">
              <a:lnSpc>
                <a:spcPct val="120000"/>
              </a:lnSpc>
            </a:pPr>
            <a:endParaRPr sz="2000" b="1" i="0" u="none" strike="noStrike" cap="none" dirty="0">
              <a:solidFill>
                <a:srgbClr val="ECC11B"/>
              </a:solidFill>
              <a:latin typeface="Calibri"/>
              <a:ea typeface="Calibri"/>
              <a:cs typeface="Calibri"/>
              <a:sym typeface="Calibri"/>
            </a:endParaRPr>
          </a:p>
        </p:txBody>
      </p:sp>
      <p:sp>
        <p:nvSpPr>
          <p:cNvPr id="253" name="Google Shape;253;p12"/>
          <p:cNvSpPr/>
          <p:nvPr/>
        </p:nvSpPr>
        <p:spPr>
          <a:xfrm>
            <a:off x="714214" y="6042658"/>
            <a:ext cx="7696968" cy="1163355"/>
          </a:xfrm>
          <a:prstGeom prst="rect">
            <a:avLst/>
          </a:prstGeom>
          <a:noFill/>
          <a:ln>
            <a:noFill/>
          </a:ln>
        </p:spPr>
        <p:txBody>
          <a:bodyPr spcFirstLastPara="1" wrap="square" lIns="91425" tIns="45700" rIns="91425" bIns="45700" anchor="t" anchorCtr="0">
            <a:spAutoFit/>
          </a:bodyPr>
          <a:lstStyle/>
          <a:p>
            <a:pPr algn="ctr">
              <a:lnSpc>
                <a:spcPct val="120000"/>
              </a:lnSpc>
            </a:pPr>
            <a:r>
              <a:rPr lang="en-US" sz="2000" b="1" i="0" u="none" strike="noStrike" cap="none" dirty="0">
                <a:solidFill>
                  <a:srgbClr val="4ABE98"/>
                </a:solidFill>
                <a:latin typeface="Calibri"/>
                <a:ea typeface="Calibri"/>
                <a:cs typeface="Calibri"/>
                <a:sym typeface="Calibri"/>
              </a:rPr>
              <a:t>#2 </a:t>
            </a:r>
            <a:r>
              <a:rPr lang="pl-PL" sz="1800" dirty="0">
                <a:latin typeface="Calibri" panose="020F0502020204030204" pitchFamily="34" charset="0"/>
                <a:ea typeface="Calibri"/>
                <a:cs typeface="Calibri" panose="020F0502020204030204" pitchFamily="34" charset="0"/>
              </a:rPr>
              <a:t>Wykorzystanie butelki w stacji „</a:t>
            </a:r>
            <a:r>
              <a:rPr lang="en-US" sz="1800" dirty="0">
                <a:latin typeface="Calibri" panose="020F0502020204030204" pitchFamily="34" charset="0"/>
                <a:cs typeface="Calibri" panose="020F0502020204030204" pitchFamily="34" charset="0"/>
              </a:rPr>
              <a:t>refill</a:t>
            </a:r>
            <a:r>
              <a:rPr lang="pl-PL" sz="1800" dirty="0">
                <a:latin typeface="Calibri" panose="020F0502020204030204" pitchFamily="34" charset="0"/>
                <a:cs typeface="Calibri" panose="020F0502020204030204" pitchFamily="34" charset="0"/>
              </a:rPr>
              <a:t>”</a:t>
            </a:r>
            <a:r>
              <a:rPr lang="en-US" sz="1800" dirty="0">
                <a:latin typeface="Calibri" panose="020F0502020204030204" pitchFamily="34" charset="0"/>
                <a:cs typeface="Calibri" panose="020F0502020204030204" pitchFamily="34" charset="0"/>
              </a:rPr>
              <a:t> </a:t>
            </a:r>
            <a:r>
              <a:rPr lang="pl-PL" sz="1800" dirty="0">
                <a:latin typeface="Calibri" panose="020F0502020204030204" pitchFamily="34" charset="0"/>
                <a:cs typeface="Calibri" panose="020F0502020204030204" pitchFamily="34" charset="0"/>
              </a:rPr>
              <a:t>i napełnienie jej szamponem czy płynem do kąpieli</a:t>
            </a:r>
            <a:r>
              <a:rPr lang="en-US" dirty="0"/>
              <a:t>.</a:t>
            </a:r>
          </a:p>
          <a:p>
            <a:pPr marL="0" marR="0" lvl="0" indent="0" algn="ctr" rtl="0">
              <a:lnSpc>
                <a:spcPct val="120000"/>
              </a:lnSpc>
              <a:spcBef>
                <a:spcPts val="0"/>
              </a:spcBef>
              <a:spcAft>
                <a:spcPts val="0"/>
              </a:spcAft>
              <a:buNone/>
            </a:pPr>
            <a:endParaRPr sz="2000" b="1" i="0" u="none" strike="noStrike" cap="none" dirty="0">
              <a:solidFill>
                <a:srgbClr val="ECC11B"/>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74877290-6D61-A94F-989E-5D12F18A71F6}"/>
              </a:ext>
            </a:extLst>
          </p:cNvPr>
          <p:cNvGrpSpPr/>
          <p:nvPr/>
        </p:nvGrpSpPr>
        <p:grpSpPr>
          <a:xfrm>
            <a:off x="546056" y="2571053"/>
            <a:ext cx="10927076" cy="2585283"/>
            <a:chOff x="560634" y="2283671"/>
            <a:chExt cx="10927076" cy="2585283"/>
          </a:xfrm>
        </p:grpSpPr>
        <p:sp>
          <p:nvSpPr>
            <p:cNvPr id="254" name="Google Shape;254;p12"/>
            <p:cNvSpPr/>
            <p:nvPr/>
          </p:nvSpPr>
          <p:spPr>
            <a:xfrm>
              <a:off x="560634" y="2283671"/>
              <a:ext cx="2148838" cy="25852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1800" b="0" i="0" u="none" strike="noStrike" cap="none" dirty="0">
                  <a:solidFill>
                    <a:schemeClr val="dk1"/>
                  </a:solidFill>
                  <a:latin typeface="Calibri"/>
                  <a:ea typeface="Calibri"/>
                  <a:cs typeface="Calibri"/>
                  <a:sym typeface="Calibri"/>
                </a:rPr>
                <a:t>Ropę i surowce </a:t>
              </a:r>
              <a:r>
                <a:rPr lang="pl-PL" sz="1800" b="0" i="0" u="none" strike="noStrike" cap="none" dirty="0" err="1">
                  <a:solidFill>
                    <a:schemeClr val="dk1"/>
                  </a:solidFill>
                  <a:latin typeface="Calibri"/>
                  <a:ea typeface="Calibri"/>
                  <a:cs typeface="Calibri"/>
                  <a:sym typeface="Calibri"/>
                </a:rPr>
                <a:t>biopochodne</a:t>
              </a:r>
              <a:r>
                <a:rPr lang="pl-PL" sz="1800" b="0" i="0" u="none" strike="noStrike" cap="none" dirty="0">
                  <a:solidFill>
                    <a:schemeClr val="dk1"/>
                  </a:solidFill>
                  <a:latin typeface="Calibri"/>
                  <a:ea typeface="Calibri"/>
                  <a:cs typeface="Calibri"/>
                  <a:sym typeface="Calibri"/>
                </a:rPr>
                <a:t> wydobywa się z ziemi</a:t>
              </a:r>
              <a:r>
                <a:rPr lang="en-US" sz="1800" b="0" i="0" u="none" strike="noStrike" cap="none" dirty="0">
                  <a:solidFill>
                    <a:schemeClr val="dk1"/>
                  </a:solidFill>
                  <a:latin typeface="Calibri"/>
                  <a:ea typeface="Calibri"/>
                  <a:cs typeface="Calibri"/>
                  <a:sym typeface="Calibri"/>
                </a:rPr>
                <a:t>. </a:t>
              </a:r>
              <a:r>
                <a:rPr lang="pl-PL" sz="1800" b="0" i="0" u="none" strike="noStrike" cap="none" dirty="0">
                  <a:solidFill>
                    <a:schemeClr val="dk1"/>
                  </a:solidFill>
                  <a:latin typeface="Calibri"/>
                  <a:ea typeface="Calibri"/>
                  <a:cs typeface="Calibri"/>
                  <a:sym typeface="Calibri"/>
                </a:rPr>
                <a:t>Następnie oczyszcza się je i rafinuje i powstaje drobny granulat do wyrobu nowych produktów</a:t>
              </a:r>
              <a:r>
                <a:rPr lang="en-US" sz="1800" b="0" i="0" u="none" strike="noStrike" cap="none"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
          <p:nvSpPr>
            <p:cNvPr id="255" name="Google Shape;255;p12"/>
            <p:cNvSpPr/>
            <p:nvPr/>
          </p:nvSpPr>
          <p:spPr>
            <a:xfrm>
              <a:off x="2914087" y="2283671"/>
              <a:ext cx="1908241" cy="2585283"/>
            </a:xfrm>
            <a:prstGeom prst="rect">
              <a:avLst/>
            </a:prstGeom>
            <a:noFill/>
            <a:ln>
              <a:noFill/>
            </a:ln>
          </p:spPr>
          <p:txBody>
            <a:bodyPr spcFirstLastPara="1" wrap="square" lIns="91425" tIns="45700" rIns="91425" bIns="45700" anchor="t" anchorCtr="0">
              <a:spAutoFit/>
            </a:bodyPr>
            <a:lstStyle/>
            <a:p>
              <a:r>
                <a:rPr lang="pl-PL" sz="1800" dirty="0">
                  <a:latin typeface="Calibri" panose="020F0502020204030204" pitchFamily="34" charset="0"/>
                  <a:cs typeface="Calibri" panose="020F0502020204030204" pitchFamily="34" charset="0"/>
                </a:rPr>
                <a:t>Fabryka przetapia granulat i wlewa go do formy, z której powstają butelki</a:t>
              </a:r>
              <a:r>
                <a:rPr lang="en-US" sz="1800" dirty="0">
                  <a:latin typeface="Calibri" panose="020F0502020204030204" pitchFamily="34" charset="0"/>
                  <a:cs typeface="Calibri" panose="020F0502020204030204" pitchFamily="34" charset="0"/>
                </a:rPr>
                <a:t>. </a:t>
              </a:r>
              <a:r>
                <a:rPr lang="pl-PL" sz="1800" dirty="0">
                  <a:latin typeface="Calibri" panose="020F0502020204030204" pitchFamily="34" charset="0"/>
                  <a:cs typeface="Calibri" panose="020F0502020204030204" pitchFamily="34" charset="0"/>
                </a:rPr>
                <a:t>Butelki do napojów przewozi się do rozlewni, w której zostają one napełnione</a:t>
              </a:r>
              <a:r>
                <a:rPr lang="en-US" sz="1800" dirty="0">
                  <a:latin typeface="Calibri" panose="020F0502020204030204" pitchFamily="34" charset="0"/>
                  <a:cs typeface="Calibri" panose="020F0502020204030204" pitchFamily="34" charset="0"/>
                </a:rPr>
                <a:t>.</a:t>
              </a:r>
            </a:p>
          </p:txBody>
        </p:sp>
        <p:sp>
          <p:nvSpPr>
            <p:cNvPr id="256" name="Google Shape;256;p12"/>
            <p:cNvSpPr/>
            <p:nvPr/>
          </p:nvSpPr>
          <p:spPr>
            <a:xfrm>
              <a:off x="5070052" y="2283671"/>
              <a:ext cx="2073597" cy="1200288"/>
            </a:xfrm>
            <a:prstGeom prst="rect">
              <a:avLst/>
            </a:prstGeom>
            <a:noFill/>
            <a:ln>
              <a:noFill/>
            </a:ln>
          </p:spPr>
          <p:txBody>
            <a:bodyPr spcFirstLastPara="1" wrap="square" lIns="91425" tIns="45700" rIns="91425" bIns="45700" anchor="t" anchorCtr="0">
              <a:spAutoFit/>
            </a:bodyPr>
            <a:lstStyle/>
            <a:p>
              <a:r>
                <a:rPr lang="pl-PL" sz="1800" dirty="0">
                  <a:latin typeface="Calibri" panose="020F0502020204030204" pitchFamily="34" charset="0"/>
                  <a:cs typeface="Calibri" panose="020F0502020204030204" pitchFamily="34" charset="0"/>
                </a:rPr>
                <a:t>Butelki z napojami przewozi się do sklepów, gdzie kupują je klienci</a:t>
              </a:r>
              <a:r>
                <a:rPr lang="en-US" sz="1800" dirty="0">
                  <a:latin typeface="Calibri" panose="020F0502020204030204" pitchFamily="34" charset="0"/>
                  <a:cs typeface="Calibri" panose="020F0502020204030204" pitchFamily="34" charset="0"/>
                </a:rPr>
                <a:t>.</a:t>
              </a:r>
            </a:p>
          </p:txBody>
        </p:sp>
        <p:sp>
          <p:nvSpPr>
            <p:cNvPr id="257" name="Google Shape;257;p12"/>
            <p:cNvSpPr/>
            <p:nvPr/>
          </p:nvSpPr>
          <p:spPr>
            <a:xfrm>
              <a:off x="7279852" y="2283671"/>
              <a:ext cx="1908241" cy="1200288"/>
            </a:xfrm>
            <a:prstGeom prst="rect">
              <a:avLst/>
            </a:prstGeom>
            <a:noFill/>
            <a:ln>
              <a:noFill/>
            </a:ln>
          </p:spPr>
          <p:txBody>
            <a:bodyPr spcFirstLastPara="1" wrap="square" lIns="91425" tIns="45700" rIns="91425" bIns="45700" anchor="t" anchorCtr="0">
              <a:spAutoFit/>
            </a:bodyPr>
            <a:lstStyle/>
            <a:p>
              <a:r>
                <a:rPr lang="pl-PL" sz="1800" dirty="0">
                  <a:latin typeface="Calibri" panose="020F0502020204030204" pitchFamily="34" charset="0"/>
                  <a:cs typeface="Calibri" panose="020F0502020204030204" pitchFamily="34" charset="0"/>
                </a:rPr>
                <a:t>Klienci kupują w sklepie butelki z napojami do spożycia</a:t>
              </a:r>
              <a:r>
                <a:rPr lang="en-US" sz="1800" dirty="0">
                  <a:latin typeface="Calibri" panose="020F0502020204030204" pitchFamily="34" charset="0"/>
                  <a:cs typeface="Calibri" panose="020F0502020204030204" pitchFamily="34" charset="0"/>
                </a:rPr>
                <a:t>.</a:t>
              </a:r>
            </a:p>
          </p:txBody>
        </p:sp>
        <p:sp>
          <p:nvSpPr>
            <p:cNvPr id="258" name="Google Shape;258;p12"/>
            <p:cNvSpPr/>
            <p:nvPr/>
          </p:nvSpPr>
          <p:spPr>
            <a:xfrm>
              <a:off x="9338872" y="2283671"/>
              <a:ext cx="2148838" cy="1200288"/>
            </a:xfrm>
            <a:prstGeom prst="rect">
              <a:avLst/>
            </a:prstGeom>
            <a:noFill/>
            <a:ln>
              <a:noFill/>
            </a:ln>
          </p:spPr>
          <p:txBody>
            <a:bodyPr spcFirstLastPara="1" wrap="square" lIns="91425" tIns="45700" rIns="91425" bIns="45700" anchor="t" anchorCtr="0">
              <a:spAutoFit/>
            </a:bodyPr>
            <a:lstStyle/>
            <a:p>
              <a:r>
                <a:rPr lang="pl-PL" sz="1800" dirty="0">
                  <a:latin typeface="Calibri" panose="020F0502020204030204" pitchFamily="34" charset="0"/>
                  <a:cs typeface="Calibri" panose="020F0502020204030204" pitchFamily="34" charset="0"/>
                </a:rPr>
                <a:t>Po spożyciu napoju konsumenci pozbywają się butelek</a:t>
              </a:r>
              <a:r>
                <a:rPr lang="en-US" sz="1800" dirty="0">
                  <a:latin typeface="Calibri" panose="020F0502020204030204" pitchFamily="34" charset="0"/>
                  <a:cs typeface="Calibri" panose="020F0502020204030204" pitchFamily="34" charset="0"/>
                </a:rPr>
                <a:t>.</a:t>
              </a:r>
            </a:p>
          </p:txBody>
        </p:sp>
      </p:grpSp>
      <p:sp>
        <p:nvSpPr>
          <p:cNvPr id="3" name="Slide Number Placeholder 2">
            <a:extLst>
              <a:ext uri="{FF2B5EF4-FFF2-40B4-BE49-F238E27FC236}">
                <a16:creationId xmlns:a16="http://schemas.microsoft.com/office/drawing/2014/main" id="{236E755D-BBBB-AA10-528B-E3520B0E66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
        <p:nvSpPr>
          <p:cNvPr id="4" name="pole tekstowe 3">
            <a:extLst>
              <a:ext uri="{FF2B5EF4-FFF2-40B4-BE49-F238E27FC236}">
                <a16:creationId xmlns:a16="http://schemas.microsoft.com/office/drawing/2014/main" id="{D0826EC8-7A0A-7C64-E428-9FC83BC6D862}"/>
              </a:ext>
            </a:extLst>
          </p:cNvPr>
          <p:cNvSpPr txBox="1"/>
          <p:nvPr/>
        </p:nvSpPr>
        <p:spPr>
          <a:xfrm>
            <a:off x="9569828" y="2001745"/>
            <a:ext cx="1783972" cy="400110"/>
          </a:xfrm>
          <a:prstGeom prst="rect">
            <a:avLst/>
          </a:prstGeom>
          <a:solidFill>
            <a:srgbClr val="434444"/>
          </a:solidFill>
        </p:spPr>
        <p:txBody>
          <a:bodyPr wrap="square" rtlCol="0">
            <a:spAutoFit/>
          </a:bodyPr>
          <a:lstStyle/>
          <a:p>
            <a:pPr algn="ctr"/>
            <a:r>
              <a:rPr lang="pl-PL" sz="2000" b="1" dirty="0">
                <a:solidFill>
                  <a:srgbClr val="FFFFFF"/>
                </a:solidFill>
              </a:rPr>
              <a:t>5. Utylizacja</a:t>
            </a:r>
          </a:p>
        </p:txBody>
      </p:sp>
      <p:sp>
        <p:nvSpPr>
          <p:cNvPr id="5" name="pole tekstowe 4">
            <a:extLst>
              <a:ext uri="{FF2B5EF4-FFF2-40B4-BE49-F238E27FC236}">
                <a16:creationId xmlns:a16="http://schemas.microsoft.com/office/drawing/2014/main" id="{891B9FE2-EC6C-449E-6082-861EB3D0DFC5}"/>
              </a:ext>
            </a:extLst>
          </p:cNvPr>
          <p:cNvSpPr txBox="1"/>
          <p:nvPr/>
        </p:nvSpPr>
        <p:spPr>
          <a:xfrm>
            <a:off x="7389537" y="2025029"/>
            <a:ext cx="1783972" cy="338554"/>
          </a:xfrm>
          <a:prstGeom prst="rect">
            <a:avLst/>
          </a:prstGeom>
          <a:solidFill>
            <a:srgbClr val="008E82"/>
          </a:solidFill>
        </p:spPr>
        <p:txBody>
          <a:bodyPr wrap="square" rtlCol="0">
            <a:spAutoFit/>
          </a:bodyPr>
          <a:lstStyle/>
          <a:p>
            <a:pPr algn="ctr"/>
            <a:r>
              <a:rPr lang="pl-PL" sz="1600" b="1" dirty="0">
                <a:solidFill>
                  <a:srgbClr val="FFFFFF"/>
                </a:solidFill>
              </a:rPr>
              <a:t>4. Użytkowanie</a:t>
            </a:r>
          </a:p>
        </p:txBody>
      </p:sp>
      <p:sp>
        <p:nvSpPr>
          <p:cNvPr id="6" name="pole tekstowe 5">
            <a:extLst>
              <a:ext uri="{FF2B5EF4-FFF2-40B4-BE49-F238E27FC236}">
                <a16:creationId xmlns:a16="http://schemas.microsoft.com/office/drawing/2014/main" id="{54B6A900-BE50-F639-22DF-84144872FAAC}"/>
              </a:ext>
            </a:extLst>
          </p:cNvPr>
          <p:cNvSpPr txBox="1"/>
          <p:nvPr/>
        </p:nvSpPr>
        <p:spPr>
          <a:xfrm>
            <a:off x="5154657" y="2009640"/>
            <a:ext cx="1875230" cy="369332"/>
          </a:xfrm>
          <a:prstGeom prst="rect">
            <a:avLst/>
          </a:prstGeom>
          <a:solidFill>
            <a:srgbClr val="4ABD98"/>
          </a:solidFill>
        </p:spPr>
        <p:txBody>
          <a:bodyPr wrap="square" rtlCol="0">
            <a:spAutoFit/>
          </a:bodyPr>
          <a:lstStyle/>
          <a:p>
            <a:pPr algn="ctr"/>
            <a:r>
              <a:rPr lang="pl-PL" sz="1800" b="1" dirty="0">
                <a:solidFill>
                  <a:srgbClr val="FFFFFF"/>
                </a:solidFill>
              </a:rPr>
              <a:t>3. Dystrybucja</a:t>
            </a:r>
          </a:p>
        </p:txBody>
      </p:sp>
      <p:sp>
        <p:nvSpPr>
          <p:cNvPr id="7" name="pole tekstowe 6">
            <a:extLst>
              <a:ext uri="{FF2B5EF4-FFF2-40B4-BE49-F238E27FC236}">
                <a16:creationId xmlns:a16="http://schemas.microsoft.com/office/drawing/2014/main" id="{CD08F1F7-C85A-7750-5A7C-0FFA661DF9B2}"/>
              </a:ext>
            </a:extLst>
          </p:cNvPr>
          <p:cNvSpPr txBox="1"/>
          <p:nvPr/>
        </p:nvSpPr>
        <p:spPr>
          <a:xfrm>
            <a:off x="2990802" y="1994251"/>
            <a:ext cx="1875231" cy="400110"/>
          </a:xfrm>
          <a:prstGeom prst="rect">
            <a:avLst/>
          </a:prstGeom>
          <a:solidFill>
            <a:srgbClr val="29C7F7"/>
          </a:solidFill>
        </p:spPr>
        <p:txBody>
          <a:bodyPr wrap="square" rtlCol="0">
            <a:spAutoFit/>
          </a:bodyPr>
          <a:lstStyle/>
          <a:p>
            <a:pPr algn="ctr"/>
            <a:r>
              <a:rPr lang="pl-PL" sz="2000" b="1" dirty="0">
                <a:solidFill>
                  <a:srgbClr val="FFFFFF"/>
                </a:solidFill>
              </a:rPr>
              <a:t>2. Produkcja</a:t>
            </a:r>
          </a:p>
        </p:txBody>
      </p:sp>
      <p:sp>
        <p:nvSpPr>
          <p:cNvPr id="8" name="pole tekstowe 7">
            <a:extLst>
              <a:ext uri="{FF2B5EF4-FFF2-40B4-BE49-F238E27FC236}">
                <a16:creationId xmlns:a16="http://schemas.microsoft.com/office/drawing/2014/main" id="{6C6E88B4-A890-EABA-C895-2B60C2DD0C22}"/>
              </a:ext>
            </a:extLst>
          </p:cNvPr>
          <p:cNvSpPr txBox="1"/>
          <p:nvPr/>
        </p:nvSpPr>
        <p:spPr>
          <a:xfrm>
            <a:off x="742257" y="1958203"/>
            <a:ext cx="1959921" cy="523220"/>
          </a:xfrm>
          <a:prstGeom prst="rect">
            <a:avLst/>
          </a:prstGeom>
          <a:solidFill>
            <a:srgbClr val="ECC100"/>
          </a:solidFill>
        </p:spPr>
        <p:txBody>
          <a:bodyPr wrap="square" rtlCol="0">
            <a:spAutoFit/>
          </a:bodyPr>
          <a:lstStyle/>
          <a:p>
            <a:pPr algn="ctr"/>
            <a:r>
              <a:rPr lang="pl-PL" b="1" dirty="0">
                <a:solidFill>
                  <a:srgbClr val="FFFFFF"/>
                </a:solidFill>
              </a:rPr>
              <a:t>1. Pozyskanie surowca</a:t>
            </a:r>
          </a:p>
        </p:txBody>
      </p:sp>
      <p:sp>
        <p:nvSpPr>
          <p:cNvPr id="9" name="pole tekstowe 8">
            <a:extLst>
              <a:ext uri="{FF2B5EF4-FFF2-40B4-BE49-F238E27FC236}">
                <a16:creationId xmlns:a16="http://schemas.microsoft.com/office/drawing/2014/main" id="{41ADAD35-5FF1-9F3A-A7F2-97F19D5AB107}"/>
              </a:ext>
            </a:extLst>
          </p:cNvPr>
          <p:cNvSpPr txBox="1"/>
          <p:nvPr/>
        </p:nvSpPr>
        <p:spPr>
          <a:xfrm>
            <a:off x="4700864" y="759321"/>
            <a:ext cx="1433234" cy="307777"/>
          </a:xfrm>
          <a:prstGeom prst="rect">
            <a:avLst/>
          </a:prstGeom>
          <a:solidFill>
            <a:srgbClr val="F3F0EB"/>
          </a:solidFill>
        </p:spPr>
        <p:txBody>
          <a:bodyPr wrap="square" rtlCol="0">
            <a:spAutoFit/>
          </a:bodyPr>
          <a:lstStyle/>
          <a:p>
            <a:pPr algn="ctr"/>
            <a:r>
              <a:rPr lang="pl-PL" b="1" dirty="0">
                <a:solidFill>
                  <a:srgbClr val="ECC01C"/>
                </a:solidFill>
              </a:rPr>
              <a:t>#1 Recykling</a:t>
            </a:r>
          </a:p>
        </p:txBody>
      </p:sp>
      <p:sp>
        <p:nvSpPr>
          <p:cNvPr id="10" name="pole tekstowe 9">
            <a:extLst>
              <a:ext uri="{FF2B5EF4-FFF2-40B4-BE49-F238E27FC236}">
                <a16:creationId xmlns:a16="http://schemas.microsoft.com/office/drawing/2014/main" id="{7D97FED5-C361-A026-4279-B468331048A5}"/>
              </a:ext>
            </a:extLst>
          </p:cNvPr>
          <p:cNvSpPr txBox="1"/>
          <p:nvPr/>
        </p:nvSpPr>
        <p:spPr>
          <a:xfrm>
            <a:off x="5154657" y="1339864"/>
            <a:ext cx="2073596" cy="276999"/>
          </a:xfrm>
          <a:prstGeom prst="rect">
            <a:avLst/>
          </a:prstGeom>
          <a:solidFill>
            <a:srgbClr val="F3F0EB"/>
          </a:solidFill>
        </p:spPr>
        <p:txBody>
          <a:bodyPr wrap="square" rtlCol="0">
            <a:spAutoFit/>
          </a:bodyPr>
          <a:lstStyle/>
          <a:p>
            <a:pPr algn="ctr"/>
            <a:r>
              <a:rPr lang="pl-PL" sz="1200" b="1" dirty="0">
                <a:solidFill>
                  <a:srgbClr val="4ABD98"/>
                </a:solidFill>
              </a:rPr>
              <a:t>#2 Ponowne napełnienie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1" descr="A picture containing text, people&#10;&#10;Description automatically generated"/>
          <p:cNvPicPr preferRelativeResize="0"/>
          <p:nvPr/>
        </p:nvPicPr>
        <p:blipFill rotWithShape="1">
          <a:blip r:embed="rId3">
            <a:alphaModFix/>
          </a:blip>
          <a:srcRect/>
          <a:stretch/>
        </p:blipFill>
        <p:spPr>
          <a:xfrm>
            <a:off x="-4680" y="0"/>
            <a:ext cx="12192000" cy="6858000"/>
          </a:xfrm>
          <a:prstGeom prst="rect">
            <a:avLst/>
          </a:prstGeom>
          <a:noFill/>
          <a:ln>
            <a:noFill/>
          </a:ln>
        </p:spPr>
      </p:pic>
      <p:pic>
        <p:nvPicPr>
          <p:cNvPr id="5" name="Picture 4" descr="A picture containing text&#10;&#10;Description automatically generated">
            <a:extLst>
              <a:ext uri="{FF2B5EF4-FFF2-40B4-BE49-F238E27FC236}">
                <a16:creationId xmlns:a16="http://schemas.microsoft.com/office/drawing/2014/main" id="{548727FB-9D98-984D-8F06-305CE9065ABE}"/>
              </a:ext>
            </a:extLst>
          </p:cNvPr>
          <p:cNvPicPr>
            <a:picLocks noChangeAspect="1"/>
          </p:cNvPicPr>
          <p:nvPr/>
        </p:nvPicPr>
        <p:blipFill>
          <a:blip r:embed="rId4"/>
          <a:stretch>
            <a:fillRect/>
          </a:stretch>
        </p:blipFill>
        <p:spPr>
          <a:xfrm>
            <a:off x="1463040" y="250169"/>
            <a:ext cx="9814559" cy="5638822"/>
          </a:xfrm>
          <a:prstGeom prst="rect">
            <a:avLst/>
          </a:prstGeom>
        </p:spPr>
      </p:pic>
      <p:sp>
        <p:nvSpPr>
          <p:cNvPr id="2" name="Slide Number Placeholder 1">
            <a:extLst>
              <a:ext uri="{FF2B5EF4-FFF2-40B4-BE49-F238E27FC236}">
                <a16:creationId xmlns:a16="http://schemas.microsoft.com/office/drawing/2014/main" id="{C24BF249-4838-1CD4-E616-3CCFDA3BDD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sp>
        <p:nvSpPr>
          <p:cNvPr id="3" name="pole tekstowe 2">
            <a:extLst>
              <a:ext uri="{FF2B5EF4-FFF2-40B4-BE49-F238E27FC236}">
                <a16:creationId xmlns:a16="http://schemas.microsoft.com/office/drawing/2014/main" id="{25A2CF22-B9F7-8FAC-FD40-1B871DF3CFAE}"/>
              </a:ext>
            </a:extLst>
          </p:cNvPr>
          <p:cNvSpPr txBox="1"/>
          <p:nvPr/>
        </p:nvSpPr>
        <p:spPr>
          <a:xfrm>
            <a:off x="1918252" y="2450162"/>
            <a:ext cx="1518364" cy="307777"/>
          </a:xfrm>
          <a:prstGeom prst="rect">
            <a:avLst/>
          </a:prstGeom>
          <a:solidFill>
            <a:srgbClr val="F0EBEA"/>
          </a:solidFill>
        </p:spPr>
        <p:txBody>
          <a:bodyPr wrap="none" rtlCol="0">
            <a:spAutoFit/>
          </a:bodyPr>
          <a:lstStyle/>
          <a:p>
            <a:r>
              <a:rPr lang="pl-PL" dirty="0"/>
              <a:t>Buty do biegania</a:t>
            </a:r>
          </a:p>
        </p:txBody>
      </p:sp>
      <p:sp>
        <p:nvSpPr>
          <p:cNvPr id="4" name="pole tekstowe 3">
            <a:extLst>
              <a:ext uri="{FF2B5EF4-FFF2-40B4-BE49-F238E27FC236}">
                <a16:creationId xmlns:a16="http://schemas.microsoft.com/office/drawing/2014/main" id="{A07D5997-6B5C-DE28-21EC-68CB22346D2D}"/>
              </a:ext>
            </a:extLst>
          </p:cNvPr>
          <p:cNvSpPr txBox="1"/>
          <p:nvPr/>
        </p:nvSpPr>
        <p:spPr>
          <a:xfrm>
            <a:off x="4175411" y="2450161"/>
            <a:ext cx="1915909" cy="307777"/>
          </a:xfrm>
          <a:prstGeom prst="rect">
            <a:avLst/>
          </a:prstGeom>
          <a:solidFill>
            <a:srgbClr val="F0EBEA"/>
          </a:solidFill>
        </p:spPr>
        <p:txBody>
          <a:bodyPr wrap="none" rtlCol="0">
            <a:spAutoFit/>
          </a:bodyPr>
          <a:lstStyle/>
          <a:p>
            <a:r>
              <a:rPr lang="pl-PL" dirty="0"/>
              <a:t>Opony samochodowe</a:t>
            </a:r>
          </a:p>
        </p:txBody>
      </p:sp>
      <p:sp>
        <p:nvSpPr>
          <p:cNvPr id="6" name="pole tekstowe 5">
            <a:extLst>
              <a:ext uri="{FF2B5EF4-FFF2-40B4-BE49-F238E27FC236}">
                <a16:creationId xmlns:a16="http://schemas.microsoft.com/office/drawing/2014/main" id="{34177398-8E56-39C4-48BE-21800B8DA578}"/>
              </a:ext>
            </a:extLst>
          </p:cNvPr>
          <p:cNvSpPr txBox="1"/>
          <p:nvPr/>
        </p:nvSpPr>
        <p:spPr>
          <a:xfrm>
            <a:off x="6693507" y="2342439"/>
            <a:ext cx="1731066" cy="523220"/>
          </a:xfrm>
          <a:prstGeom prst="rect">
            <a:avLst/>
          </a:prstGeom>
          <a:solidFill>
            <a:srgbClr val="F0EBEA"/>
          </a:solidFill>
        </p:spPr>
        <p:txBody>
          <a:bodyPr wrap="square" rtlCol="0">
            <a:spAutoFit/>
          </a:bodyPr>
          <a:lstStyle/>
          <a:p>
            <a:pPr algn="ctr"/>
            <a:r>
              <a:rPr lang="pl-PL" dirty="0"/>
              <a:t>Drewniany stelaż łóżka</a:t>
            </a:r>
          </a:p>
        </p:txBody>
      </p:sp>
      <p:sp>
        <p:nvSpPr>
          <p:cNvPr id="7" name="pole tekstowe 6">
            <a:extLst>
              <a:ext uri="{FF2B5EF4-FFF2-40B4-BE49-F238E27FC236}">
                <a16:creationId xmlns:a16="http://schemas.microsoft.com/office/drawing/2014/main" id="{27E35D74-111C-DCD6-0DD3-1780F1A5DD05}"/>
              </a:ext>
            </a:extLst>
          </p:cNvPr>
          <p:cNvSpPr txBox="1"/>
          <p:nvPr/>
        </p:nvSpPr>
        <p:spPr>
          <a:xfrm>
            <a:off x="9154405" y="2440219"/>
            <a:ext cx="1736373" cy="307777"/>
          </a:xfrm>
          <a:prstGeom prst="rect">
            <a:avLst/>
          </a:prstGeom>
          <a:solidFill>
            <a:srgbClr val="F0EBEA"/>
          </a:solidFill>
        </p:spPr>
        <p:txBody>
          <a:bodyPr wrap="none" rtlCol="0">
            <a:spAutoFit/>
          </a:bodyPr>
          <a:lstStyle/>
          <a:p>
            <a:r>
              <a:rPr lang="pl-PL" dirty="0"/>
              <a:t>Telefon komórkowy</a:t>
            </a:r>
          </a:p>
        </p:txBody>
      </p:sp>
      <p:sp>
        <p:nvSpPr>
          <p:cNvPr id="8" name="pole tekstowe 7">
            <a:extLst>
              <a:ext uri="{FF2B5EF4-FFF2-40B4-BE49-F238E27FC236}">
                <a16:creationId xmlns:a16="http://schemas.microsoft.com/office/drawing/2014/main" id="{A5FC9DF6-3994-AB55-BE82-77CE7D1293C5}"/>
              </a:ext>
            </a:extLst>
          </p:cNvPr>
          <p:cNvSpPr txBox="1"/>
          <p:nvPr/>
        </p:nvSpPr>
        <p:spPr>
          <a:xfrm>
            <a:off x="1743524" y="5266249"/>
            <a:ext cx="1867819" cy="307777"/>
          </a:xfrm>
          <a:prstGeom prst="rect">
            <a:avLst/>
          </a:prstGeom>
          <a:solidFill>
            <a:srgbClr val="F0EBEA"/>
          </a:solidFill>
        </p:spPr>
        <p:txBody>
          <a:bodyPr wrap="none" rtlCol="0">
            <a:spAutoFit/>
          </a:bodyPr>
          <a:lstStyle/>
          <a:p>
            <a:r>
              <a:rPr lang="pl-PL" dirty="0"/>
              <a:t>Koszulka bawełniana</a:t>
            </a:r>
          </a:p>
        </p:txBody>
      </p:sp>
      <p:sp>
        <p:nvSpPr>
          <p:cNvPr id="9" name="pole tekstowe 8">
            <a:extLst>
              <a:ext uri="{FF2B5EF4-FFF2-40B4-BE49-F238E27FC236}">
                <a16:creationId xmlns:a16="http://schemas.microsoft.com/office/drawing/2014/main" id="{7163CB72-588A-7C50-D117-A0A4D2B1BEB0}"/>
              </a:ext>
            </a:extLst>
          </p:cNvPr>
          <p:cNvSpPr txBox="1"/>
          <p:nvPr/>
        </p:nvSpPr>
        <p:spPr>
          <a:xfrm>
            <a:off x="4247645" y="5125946"/>
            <a:ext cx="1771439" cy="523220"/>
          </a:xfrm>
          <a:prstGeom prst="rect">
            <a:avLst/>
          </a:prstGeom>
          <a:solidFill>
            <a:srgbClr val="F0EBEA"/>
          </a:solidFill>
        </p:spPr>
        <p:txBody>
          <a:bodyPr wrap="square" rtlCol="0">
            <a:spAutoFit/>
          </a:bodyPr>
          <a:lstStyle/>
          <a:p>
            <a:pPr algn="ctr"/>
            <a:r>
              <a:rPr lang="pl-PL" dirty="0"/>
              <a:t>Opakowania do żywności</a:t>
            </a:r>
          </a:p>
        </p:txBody>
      </p:sp>
    </p:spTree>
    <p:extLst>
      <p:ext uri="{BB962C8B-B14F-4D97-AF65-F5344CB8AC3E}">
        <p14:creationId xmlns:p14="http://schemas.microsoft.com/office/powerpoint/2010/main" val="2959364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4" name="Google Shape;94;p2"/>
          <p:cNvSpPr/>
          <p:nvPr/>
        </p:nvSpPr>
        <p:spPr>
          <a:xfrm>
            <a:off x="525709" y="1491772"/>
            <a:ext cx="10907167"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pl-PL" sz="1600" b="1" i="0" u="none" strike="noStrike" cap="none" dirty="0">
                <a:solidFill>
                  <a:srgbClr val="262626"/>
                </a:solidFill>
                <a:latin typeface="Calibri"/>
                <a:ea typeface="Calibri"/>
                <a:cs typeface="Calibri"/>
                <a:sym typeface="Calibri"/>
              </a:rPr>
              <a:t>Uczniowie zrozumieją różnice pomiędzy gospodarką liniową i okrężną oraz drogę, jaką produkty i materiały pokonują w swoim cyklu życia</a:t>
            </a:r>
            <a:r>
              <a:rPr lang="en-US" sz="1600" b="1" i="0" u="none" strike="noStrike" cap="none" dirty="0">
                <a:solidFill>
                  <a:srgbClr val="262626"/>
                </a:solidFill>
                <a:latin typeface="Calibri"/>
                <a:ea typeface="Calibri"/>
                <a:cs typeface="Calibri"/>
                <a:sym typeface="Calibri"/>
              </a:rPr>
              <a:t>. </a:t>
            </a:r>
            <a:r>
              <a:rPr lang="pl-PL" sz="1600" b="1" i="0" u="none" strike="noStrike" cap="none" dirty="0">
                <a:solidFill>
                  <a:srgbClr val="262626"/>
                </a:solidFill>
                <a:latin typeface="Calibri"/>
                <a:ea typeface="Calibri"/>
                <a:cs typeface="Calibri"/>
                <a:sym typeface="Calibri"/>
              </a:rPr>
              <a:t>Rozwiną umiejętność myślenia o pełnym cyklu życia przedmiotów używanych w codziennych życiu i przygotują grunt do umiejętności przekształcania systemów</a:t>
            </a:r>
            <a:r>
              <a:rPr lang="en-US" sz="1600" b="1" i="0" u="none" strike="noStrike" cap="none" dirty="0">
                <a:solidFill>
                  <a:srgbClr val="262626"/>
                </a:solidFill>
                <a:latin typeface="Calibri"/>
                <a:ea typeface="Calibri"/>
                <a:cs typeface="Calibri"/>
                <a:sym typeface="Calibri"/>
              </a:rPr>
              <a:t>. </a:t>
            </a:r>
            <a:r>
              <a:rPr lang="pl-PL" sz="1600" b="1" i="0" u="none" strike="noStrike" cap="none" dirty="0">
                <a:solidFill>
                  <a:srgbClr val="262626"/>
                </a:solidFill>
                <a:latin typeface="Calibri"/>
                <a:ea typeface="Calibri"/>
                <a:cs typeface="Calibri"/>
                <a:sym typeface="Calibri"/>
              </a:rPr>
              <a:t>Przedmioty codziennego użytku są fascynujące w swojej złożoności i to pomaga nam zwizualizować sobie sposób działania systemu liniowego i wyobrazić sobie, że produkty, któryc</a:t>
            </a:r>
            <a:r>
              <a:rPr lang="pl-PL" sz="1600" b="1" dirty="0">
                <a:solidFill>
                  <a:srgbClr val="262626"/>
                </a:solidFill>
                <a:latin typeface="Calibri"/>
                <a:ea typeface="Calibri"/>
                <a:cs typeface="Calibri"/>
                <a:sym typeface="Calibri"/>
              </a:rPr>
              <a:t>h używamy, mogą się zbliżyć do cyklu okrężnego</a:t>
            </a:r>
            <a:r>
              <a:rPr lang="en-US" sz="1600" b="1" i="0" u="none" strike="noStrike" cap="none" dirty="0">
                <a:solidFill>
                  <a:srgbClr val="262626"/>
                </a:solidFill>
                <a:latin typeface="Calibri"/>
                <a:ea typeface="Calibri"/>
                <a:cs typeface="Calibri"/>
                <a:sym typeface="Calibri"/>
              </a:rPr>
              <a:t>.</a:t>
            </a:r>
            <a:endParaRPr dirty="0"/>
          </a:p>
        </p:txBody>
      </p:sp>
      <p:sp>
        <p:nvSpPr>
          <p:cNvPr id="95" name="Google Shape;95;p2"/>
          <p:cNvSpPr/>
          <p:nvPr/>
        </p:nvSpPr>
        <p:spPr>
          <a:xfrm>
            <a:off x="313764" y="1462601"/>
            <a:ext cx="11371732" cy="1610379"/>
          </a:xfrm>
          <a:prstGeom prst="roundRect">
            <a:avLst>
              <a:gd name="adj" fmla="val 16667"/>
            </a:avLst>
          </a:prstGeom>
          <a:noFill/>
          <a:ln w="31750" cap="flat" cmpd="sng">
            <a:solidFill>
              <a:srgbClr val="29C7F7"/>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6" name="Google Shape;96;p2"/>
          <p:cNvSpPr/>
          <p:nvPr/>
        </p:nvSpPr>
        <p:spPr>
          <a:xfrm>
            <a:off x="1181181" y="3411644"/>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7" name="Google Shape;97;p2"/>
          <p:cNvSpPr/>
          <p:nvPr/>
        </p:nvSpPr>
        <p:spPr>
          <a:xfrm>
            <a:off x="1127544" y="3411644"/>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8" name="Google Shape;98;p2"/>
          <p:cNvSpPr/>
          <p:nvPr/>
        </p:nvSpPr>
        <p:spPr>
          <a:xfrm>
            <a:off x="1172128" y="3391592"/>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1</a:t>
            </a:r>
            <a:endParaRPr dirty="0"/>
          </a:p>
        </p:txBody>
      </p:sp>
      <p:sp>
        <p:nvSpPr>
          <p:cNvPr id="99" name="Google Shape;99;p2"/>
          <p:cNvSpPr/>
          <p:nvPr/>
        </p:nvSpPr>
        <p:spPr>
          <a:xfrm rot="5400000">
            <a:off x="586952" y="3354363"/>
            <a:ext cx="402546" cy="301686"/>
          </a:xfrm>
          <a:prstGeom prst="bentUpArrow">
            <a:avLst>
              <a:gd name="adj1" fmla="val 25000"/>
              <a:gd name="adj2" fmla="val 25000"/>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0BE7736A-4D8A-F2CD-1152-39A562E3EDDF}"/>
              </a:ext>
            </a:extLst>
          </p:cNvPr>
          <p:cNvGrpSpPr/>
          <p:nvPr/>
        </p:nvGrpSpPr>
        <p:grpSpPr>
          <a:xfrm>
            <a:off x="1123489" y="4518559"/>
            <a:ext cx="443210" cy="409625"/>
            <a:chOff x="1123489" y="4518559"/>
            <a:chExt cx="443210" cy="409625"/>
          </a:xfrm>
        </p:grpSpPr>
        <p:sp>
          <p:nvSpPr>
            <p:cNvPr id="100" name="Google Shape;100;p2"/>
            <p:cNvSpPr/>
            <p:nvPr/>
          </p:nvSpPr>
          <p:spPr>
            <a:xfrm>
              <a:off x="1177126" y="4538611"/>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1" name="Google Shape;101;p2"/>
            <p:cNvSpPr/>
            <p:nvPr/>
          </p:nvSpPr>
          <p:spPr>
            <a:xfrm>
              <a:off x="1123489" y="4538611"/>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2" name="Google Shape;102;p2"/>
            <p:cNvSpPr/>
            <p:nvPr/>
          </p:nvSpPr>
          <p:spPr>
            <a:xfrm>
              <a:off x="1168073" y="4518559"/>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2</a:t>
              </a:r>
              <a:endParaRPr dirty="0"/>
            </a:p>
          </p:txBody>
        </p:sp>
      </p:grpSp>
      <p:sp>
        <p:nvSpPr>
          <p:cNvPr id="103" name="Google Shape;103;p2"/>
          <p:cNvSpPr/>
          <p:nvPr/>
        </p:nvSpPr>
        <p:spPr>
          <a:xfrm>
            <a:off x="2606040" y="185126"/>
            <a:ext cx="6979920" cy="99413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4" name="Google Shape;104;p2"/>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5" name="Google Shape;105;p2"/>
          <p:cNvSpPr txBox="1"/>
          <p:nvPr/>
        </p:nvSpPr>
        <p:spPr>
          <a:xfrm>
            <a:off x="2606040" y="294106"/>
            <a:ext cx="6791279" cy="400069"/>
          </a:xfrm>
          <a:prstGeom prst="rect">
            <a:avLst/>
          </a:prstGeom>
          <a:noFill/>
          <a:ln>
            <a:noFill/>
          </a:ln>
        </p:spPr>
        <p:txBody>
          <a:bodyPr spcFirstLastPara="1" wrap="square" lIns="91425" tIns="45700" rIns="91425" bIns="45700" anchor="t" anchorCtr="0">
            <a:spAutoFit/>
          </a:bodyPr>
          <a:lstStyle/>
          <a:p>
            <a:pPr lvl="0" algn="ctr"/>
            <a:r>
              <a:rPr lang="pl-PL" sz="2000" b="1" dirty="0">
                <a:solidFill>
                  <a:schemeClr val="lt1"/>
                </a:solidFill>
                <a:latin typeface="Calibri"/>
                <a:ea typeface="Calibri"/>
                <a:cs typeface="Calibri"/>
                <a:sym typeface="Calibri"/>
              </a:rPr>
              <a:t>Przygotowanie do lekcji i powiązanie z programem nauczania</a:t>
            </a:r>
            <a:endParaRPr sz="1050" dirty="0"/>
          </a:p>
        </p:txBody>
      </p:sp>
      <p:sp>
        <p:nvSpPr>
          <p:cNvPr id="106" name="Google Shape;106;p2"/>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lvl="0" algn="ctr"/>
            <a:r>
              <a:rPr lang="pl-PL" b="1" dirty="0">
                <a:solidFill>
                  <a:schemeClr val="lt1"/>
                </a:solidFill>
                <a:latin typeface="Calibri"/>
                <a:ea typeface="Calibri"/>
                <a:cs typeface="Calibri"/>
                <a:sym typeface="Calibri"/>
              </a:rPr>
              <a:t>Czas przygotowania: 10 - 15 minut</a:t>
            </a:r>
            <a:endParaRPr b="1" dirty="0"/>
          </a:p>
        </p:txBody>
      </p:sp>
      <p:sp>
        <p:nvSpPr>
          <p:cNvPr id="16" name="Rectangle 15">
            <a:extLst>
              <a:ext uri="{FF2B5EF4-FFF2-40B4-BE49-F238E27FC236}">
                <a16:creationId xmlns:a16="http://schemas.microsoft.com/office/drawing/2014/main" id="{A80943B9-EAC2-7A8A-2B32-3488778EDD50}"/>
              </a:ext>
            </a:extLst>
          </p:cNvPr>
          <p:cNvSpPr/>
          <p:nvPr/>
        </p:nvSpPr>
        <p:spPr>
          <a:xfrm>
            <a:off x="1698190" y="3356325"/>
            <a:ext cx="9734687" cy="978729"/>
          </a:xfrm>
          <a:prstGeom prst="rect">
            <a:avLst/>
          </a:prstGeom>
        </p:spPr>
        <p:txBody>
          <a:bodyPr wrap="square">
            <a:spAutoFit/>
          </a:bodyPr>
          <a:lstStyle/>
          <a:p>
            <a:pPr algn="thaiDist">
              <a:lnSpc>
                <a:spcPct val="120000"/>
              </a:lnSpc>
            </a:pPr>
            <a:r>
              <a:rPr lang="pl-PL" sz="1600" b="1" dirty="0">
                <a:solidFill>
                  <a:srgbClr val="262626"/>
                </a:solidFill>
              </a:rPr>
              <a:t>Wyświetl slajdy z materiałami lekcyjnymi i zainicjuj rozmowę o tym, co uczniowie już wiedzą na temat gospodarki liniowej i okrężnej i wprowadź pojęcie mapy cyklu życia produktu</a:t>
            </a:r>
            <a:r>
              <a:rPr lang="en-US" sz="1600" b="1" dirty="0">
                <a:solidFill>
                  <a:srgbClr val="262626"/>
                </a:solidFill>
              </a:rPr>
              <a:t>. </a:t>
            </a:r>
            <a:r>
              <a:rPr lang="pl-PL" sz="1600" dirty="0">
                <a:solidFill>
                  <a:srgbClr val="262626"/>
                </a:solidFill>
              </a:rPr>
              <a:t>Zadawaj uczniom pytania nakierowujące wskazane w notatkach pod slajdami w prezentacji PowerPoint</a:t>
            </a:r>
            <a:r>
              <a:rPr lang="en-US" sz="1600" dirty="0">
                <a:solidFill>
                  <a:srgbClr val="262626"/>
                </a:solidFill>
              </a:rPr>
              <a:t>.</a:t>
            </a:r>
          </a:p>
        </p:txBody>
      </p:sp>
      <p:sp>
        <p:nvSpPr>
          <p:cNvPr id="18" name="Rectangle 17">
            <a:extLst>
              <a:ext uri="{FF2B5EF4-FFF2-40B4-BE49-F238E27FC236}">
                <a16:creationId xmlns:a16="http://schemas.microsoft.com/office/drawing/2014/main" id="{D9AD8B01-7A6D-FDE7-8D44-E2FE66C2E6D2}"/>
              </a:ext>
            </a:extLst>
          </p:cNvPr>
          <p:cNvSpPr/>
          <p:nvPr/>
        </p:nvSpPr>
        <p:spPr>
          <a:xfrm>
            <a:off x="1698189" y="4575250"/>
            <a:ext cx="9734687" cy="656077"/>
          </a:xfrm>
          <a:prstGeom prst="rect">
            <a:avLst/>
          </a:prstGeom>
        </p:spPr>
        <p:txBody>
          <a:bodyPr wrap="square">
            <a:spAutoFit/>
          </a:bodyPr>
          <a:lstStyle/>
          <a:p>
            <a:pPr algn="thaiDist">
              <a:lnSpc>
                <a:spcPct val="120000"/>
              </a:lnSpc>
            </a:pPr>
            <a:r>
              <a:rPr lang="pl-PL" sz="1600" b="1" dirty="0">
                <a:solidFill>
                  <a:srgbClr val="262626"/>
                </a:solidFill>
              </a:rPr>
              <a:t>Wydrukuj </a:t>
            </a:r>
            <a:r>
              <a:rPr lang="en-US" sz="1600" b="1" dirty="0">
                <a:solidFill>
                  <a:srgbClr val="262626"/>
                </a:solidFill>
              </a:rPr>
              <a:t>4 </a:t>
            </a:r>
            <a:r>
              <a:rPr lang="pl-PL" sz="1600" b="1" dirty="0">
                <a:solidFill>
                  <a:srgbClr val="262626"/>
                </a:solidFill>
              </a:rPr>
              <a:t>materiały</a:t>
            </a:r>
            <a:r>
              <a:rPr lang="en-US" sz="1600" b="1" dirty="0">
                <a:solidFill>
                  <a:srgbClr val="262626"/>
                </a:solidFill>
              </a:rPr>
              <a:t>: </a:t>
            </a:r>
            <a:r>
              <a:rPr lang="en-US" sz="1600" dirty="0">
                <a:solidFill>
                  <a:srgbClr val="262626"/>
                </a:solidFill>
              </a:rPr>
              <a:t>1. </a:t>
            </a:r>
            <a:r>
              <a:rPr lang="pl-PL" sz="1600" dirty="0">
                <a:solidFill>
                  <a:srgbClr val="262626"/>
                </a:solidFill>
              </a:rPr>
              <a:t>Karty z produktami </a:t>
            </a:r>
            <a:r>
              <a:rPr lang="en-US" sz="1600" dirty="0">
                <a:solidFill>
                  <a:srgbClr val="262626"/>
                </a:solidFill>
              </a:rPr>
              <a:t>2. </a:t>
            </a:r>
            <a:r>
              <a:rPr lang="pl-PL" sz="1600" dirty="0">
                <a:solidFill>
                  <a:srgbClr val="262626"/>
                </a:solidFill>
              </a:rPr>
              <a:t>Mapę cyklu życia produktu </a:t>
            </a:r>
            <a:r>
              <a:rPr lang="en-US" sz="1600" dirty="0">
                <a:solidFill>
                  <a:srgbClr val="262626"/>
                </a:solidFill>
              </a:rPr>
              <a:t>3. </a:t>
            </a:r>
            <a:r>
              <a:rPr lang="pl-PL" sz="1600" dirty="0">
                <a:solidFill>
                  <a:srgbClr val="262626"/>
                </a:solidFill>
              </a:rPr>
              <a:t>Mapę okrężnego cyklu życia </a:t>
            </a:r>
            <a:r>
              <a:rPr lang="en-US" sz="1600" dirty="0">
                <a:solidFill>
                  <a:srgbClr val="262626"/>
                </a:solidFill>
              </a:rPr>
              <a:t>4. </a:t>
            </a:r>
            <a:r>
              <a:rPr lang="pl-PL" sz="1600" dirty="0">
                <a:solidFill>
                  <a:srgbClr val="262626"/>
                </a:solidFill>
              </a:rPr>
              <a:t>Przykładową mapę cyklu życia</a:t>
            </a:r>
            <a:endParaRPr lang="en-US" sz="1600" dirty="0">
              <a:solidFill>
                <a:srgbClr val="262626"/>
              </a:solidFill>
            </a:endParaRPr>
          </a:p>
        </p:txBody>
      </p:sp>
      <p:grpSp>
        <p:nvGrpSpPr>
          <p:cNvPr id="21" name="Group 20">
            <a:extLst>
              <a:ext uri="{FF2B5EF4-FFF2-40B4-BE49-F238E27FC236}">
                <a16:creationId xmlns:a16="http://schemas.microsoft.com/office/drawing/2014/main" id="{699AF946-F79D-B047-F4F4-B02D09B24F85}"/>
              </a:ext>
            </a:extLst>
          </p:cNvPr>
          <p:cNvGrpSpPr/>
          <p:nvPr/>
        </p:nvGrpSpPr>
        <p:grpSpPr>
          <a:xfrm>
            <a:off x="1123489" y="5568526"/>
            <a:ext cx="443210" cy="424691"/>
            <a:chOff x="1123489" y="4518559"/>
            <a:chExt cx="443210" cy="424691"/>
          </a:xfrm>
        </p:grpSpPr>
        <p:sp>
          <p:nvSpPr>
            <p:cNvPr id="22" name="Google Shape;100;p2">
              <a:extLst>
                <a:ext uri="{FF2B5EF4-FFF2-40B4-BE49-F238E27FC236}">
                  <a16:creationId xmlns:a16="http://schemas.microsoft.com/office/drawing/2014/main" id="{70E0E126-4CD7-88E4-DF74-86E9441E4834}"/>
                </a:ext>
              </a:extLst>
            </p:cNvPr>
            <p:cNvSpPr/>
            <p:nvPr/>
          </p:nvSpPr>
          <p:spPr>
            <a:xfrm>
              <a:off x="1177126" y="4538611"/>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3" name="Google Shape;101;p2">
              <a:extLst>
                <a:ext uri="{FF2B5EF4-FFF2-40B4-BE49-F238E27FC236}">
                  <a16:creationId xmlns:a16="http://schemas.microsoft.com/office/drawing/2014/main" id="{C6093045-7503-DFB0-F434-35B002E6B68C}"/>
                </a:ext>
              </a:extLst>
            </p:cNvPr>
            <p:cNvSpPr/>
            <p:nvPr/>
          </p:nvSpPr>
          <p:spPr>
            <a:xfrm>
              <a:off x="1123489" y="4538611"/>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4" name="Google Shape;102;p2">
              <a:extLst>
                <a:ext uri="{FF2B5EF4-FFF2-40B4-BE49-F238E27FC236}">
                  <a16:creationId xmlns:a16="http://schemas.microsoft.com/office/drawing/2014/main" id="{D083134A-C65F-06C3-9C28-822433F6D24C}"/>
                </a:ext>
              </a:extLst>
            </p:cNvPr>
            <p:cNvSpPr/>
            <p:nvPr/>
          </p:nvSpPr>
          <p:spPr>
            <a:xfrm>
              <a:off x="1168073" y="4518559"/>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a:solidFill>
                    <a:schemeClr val="lt1"/>
                  </a:solidFill>
                  <a:latin typeface="Calibri"/>
                  <a:cs typeface="Calibri"/>
                  <a:sym typeface="Calibri"/>
                </a:rPr>
                <a:t>3</a:t>
              </a:r>
              <a:endParaRPr dirty="0"/>
            </a:p>
          </p:txBody>
        </p:sp>
      </p:grpSp>
      <p:sp>
        <p:nvSpPr>
          <p:cNvPr id="25" name="Rectangle 24">
            <a:extLst>
              <a:ext uri="{FF2B5EF4-FFF2-40B4-BE49-F238E27FC236}">
                <a16:creationId xmlns:a16="http://schemas.microsoft.com/office/drawing/2014/main" id="{850B8983-0AD7-04C4-1948-DF62677C6311}"/>
              </a:ext>
            </a:extLst>
          </p:cNvPr>
          <p:cNvSpPr/>
          <p:nvPr/>
        </p:nvSpPr>
        <p:spPr>
          <a:xfrm>
            <a:off x="1698189" y="5567402"/>
            <a:ext cx="9734687" cy="656077"/>
          </a:xfrm>
          <a:prstGeom prst="rect">
            <a:avLst/>
          </a:prstGeom>
        </p:spPr>
        <p:txBody>
          <a:bodyPr wrap="square">
            <a:spAutoFit/>
          </a:bodyPr>
          <a:lstStyle/>
          <a:p>
            <a:pPr algn="thaiDist">
              <a:lnSpc>
                <a:spcPct val="120000"/>
              </a:lnSpc>
            </a:pPr>
            <a:r>
              <a:rPr lang="pl-PL" sz="1600" dirty="0">
                <a:solidFill>
                  <a:srgbClr val="262626"/>
                </a:solidFill>
              </a:rPr>
              <a:t>Przeprowadź ćwiczenie </a:t>
            </a:r>
            <a:r>
              <a:rPr lang="pl-PL" sz="1600" b="1" dirty="0">
                <a:solidFill>
                  <a:srgbClr val="262626"/>
                </a:solidFill>
              </a:rPr>
              <a:t>według kroków przedstawionych na następnym slajdzie </a:t>
            </a:r>
            <a:r>
              <a:rPr lang="pl-PL" sz="1600" dirty="0">
                <a:solidFill>
                  <a:srgbClr val="262626"/>
                </a:solidFill>
              </a:rPr>
              <a:t>i w notatkach dla nauczyciela na slajdach </a:t>
            </a:r>
            <a:r>
              <a:rPr lang="en-US" sz="1600" dirty="0">
                <a:solidFill>
                  <a:srgbClr val="262626"/>
                </a:solidFill>
              </a:rPr>
              <a:t>17 </a:t>
            </a:r>
            <a:r>
              <a:rPr lang="pl-PL" sz="1600" dirty="0">
                <a:solidFill>
                  <a:srgbClr val="262626"/>
                </a:solidFill>
              </a:rPr>
              <a:t>i </a:t>
            </a:r>
            <a:r>
              <a:rPr lang="en-US" sz="1600" dirty="0">
                <a:solidFill>
                  <a:srgbClr val="262626"/>
                </a:solidFill>
              </a:rPr>
              <a:t>20</a:t>
            </a:r>
          </a:p>
        </p:txBody>
      </p:sp>
      <p:sp>
        <p:nvSpPr>
          <p:cNvPr id="3" name="Slide Number Placeholder 2">
            <a:extLst>
              <a:ext uri="{FF2B5EF4-FFF2-40B4-BE49-F238E27FC236}">
                <a16:creationId xmlns:a16="http://schemas.microsoft.com/office/drawing/2014/main" id="{0F195BB5-00EA-87FE-98AB-5C2F578FE3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25" name="Rectangle 24">
            <a:extLst>
              <a:ext uri="{FF2B5EF4-FFF2-40B4-BE49-F238E27FC236}">
                <a16:creationId xmlns:a16="http://schemas.microsoft.com/office/drawing/2014/main" id="{51FFE875-61C7-534D-980C-DC3A4B940AEB}"/>
              </a:ext>
            </a:extLst>
          </p:cNvPr>
          <p:cNvSpPr/>
          <p:nvPr/>
        </p:nvSpPr>
        <p:spPr>
          <a:xfrm>
            <a:off x="365761" y="1059906"/>
            <a:ext cx="11399520" cy="3216265"/>
          </a:xfrm>
          <a:prstGeom prst="rect">
            <a:avLst/>
          </a:prstGeom>
        </p:spPr>
        <p:txBody>
          <a:bodyPr wrap="square">
            <a:spAutoFit/>
          </a:bodyPr>
          <a:lstStyle/>
          <a:p>
            <a:pPr lvl="0"/>
            <a:r>
              <a:rPr lang="pl-PL" sz="1450" b="1" dirty="0">
                <a:solidFill>
                  <a:schemeClr val="dk1"/>
                </a:solidFill>
                <a:latin typeface="Calibri"/>
                <a:ea typeface="Calibri"/>
                <a:cs typeface="Calibri"/>
                <a:sym typeface="Calibri"/>
              </a:rPr>
              <a:t>Krok 1: </a:t>
            </a:r>
            <a:r>
              <a:rPr lang="pl-PL" sz="1450" dirty="0">
                <a:solidFill>
                  <a:schemeClr val="dk1"/>
                </a:solidFill>
                <a:latin typeface="Calibri"/>
                <a:ea typeface="Calibri"/>
                <a:cs typeface="Calibri"/>
                <a:sym typeface="Calibri"/>
              </a:rPr>
              <a:t>Podziel uczniów na grupy po 3-5 osób  wybierz z talii kartę z produktem albo wykorzystaj dowolny produkt, na temat którego grupa coś wie.</a:t>
            </a:r>
          </a:p>
          <a:p>
            <a:pPr lvl="0"/>
            <a:endParaRPr lang="pl-PL" sz="1450" dirty="0">
              <a:solidFill>
                <a:schemeClr val="dk1"/>
              </a:solidFill>
              <a:latin typeface="Calibri"/>
              <a:ea typeface="Calibri"/>
              <a:cs typeface="Calibri"/>
              <a:sym typeface="Calibri"/>
            </a:endParaRPr>
          </a:p>
          <a:p>
            <a:pPr lvl="0"/>
            <a:r>
              <a:rPr lang="pl-PL" sz="1450" b="1" dirty="0">
                <a:solidFill>
                  <a:schemeClr val="dk1"/>
                </a:solidFill>
                <a:latin typeface="Calibri"/>
                <a:ea typeface="Calibri"/>
                <a:cs typeface="Calibri"/>
                <a:sym typeface="Calibri"/>
              </a:rPr>
              <a:t>Krok 2: </a:t>
            </a:r>
            <a:r>
              <a:rPr lang="pl-PL" sz="1450" dirty="0">
                <a:solidFill>
                  <a:schemeClr val="dk1"/>
                </a:solidFill>
                <a:latin typeface="Calibri"/>
                <a:ea typeface="Calibri"/>
                <a:cs typeface="Calibri"/>
                <a:sym typeface="Calibri"/>
              </a:rPr>
              <a:t>Każda grupa otrzymuje duży arkusz papieru albo korzysta z rozdanych materiałów i wypisuje 5 etapów cyklu życia: </a:t>
            </a:r>
            <a:r>
              <a:rPr lang="pl-PL" sz="1450" b="1" dirty="0">
                <a:solidFill>
                  <a:schemeClr val="dk1"/>
                </a:solidFill>
                <a:latin typeface="Calibri"/>
                <a:ea typeface="Calibri"/>
                <a:cs typeface="Calibri"/>
                <a:sym typeface="Calibri"/>
              </a:rPr>
              <a:t>1. Wydobycie surowca;  2. Produkcja;  3. Dystrybucja;  4. Użytkowanie; 5. Utylizacja.</a:t>
            </a:r>
          </a:p>
          <a:p>
            <a:pPr lvl="0"/>
            <a:endParaRPr lang="pl-PL" sz="1450" dirty="0">
              <a:solidFill>
                <a:schemeClr val="dk1"/>
              </a:solidFill>
              <a:latin typeface="Calibri"/>
              <a:ea typeface="Calibri"/>
              <a:cs typeface="Calibri"/>
              <a:sym typeface="Calibri"/>
            </a:endParaRPr>
          </a:p>
          <a:p>
            <a:pPr lvl="0"/>
            <a:r>
              <a:rPr lang="pl-PL" sz="1450" b="1" dirty="0">
                <a:solidFill>
                  <a:schemeClr val="dk1"/>
                </a:solidFill>
                <a:latin typeface="Calibri"/>
                <a:ea typeface="Calibri"/>
                <a:cs typeface="Calibri"/>
                <a:sym typeface="Calibri"/>
              </a:rPr>
              <a:t>Krok 3: </a:t>
            </a:r>
            <a:r>
              <a:rPr lang="pl-PL" sz="1450" dirty="0">
                <a:solidFill>
                  <a:schemeClr val="dk1"/>
                </a:solidFill>
                <a:latin typeface="Calibri"/>
                <a:ea typeface="Calibri"/>
                <a:cs typeface="Calibri"/>
                <a:sym typeface="Calibri"/>
              </a:rPr>
              <a:t>Każda grupa dokumentuje przy użyciu naklejanych karteczek (niektórzy będą rysować obrazki, inni spiszą listy) cały cykl życia produktu od początku do końca. </a:t>
            </a:r>
          </a:p>
          <a:p>
            <a:pPr lvl="0"/>
            <a:br>
              <a:rPr lang="en-US" sz="1450" dirty="0">
                <a:solidFill>
                  <a:schemeClr val="dk1"/>
                </a:solidFill>
                <a:latin typeface="Calibri"/>
                <a:ea typeface="Calibri"/>
                <a:cs typeface="Calibri"/>
                <a:sym typeface="Calibri"/>
              </a:rPr>
            </a:br>
            <a:r>
              <a:rPr lang="pl-PL" sz="1450" b="1" dirty="0">
                <a:solidFill>
                  <a:schemeClr val="dk1"/>
                </a:solidFill>
                <a:latin typeface="Calibri"/>
                <a:ea typeface="Calibri"/>
                <a:cs typeface="Calibri"/>
                <a:sym typeface="Calibri"/>
              </a:rPr>
              <a:t>Krok </a:t>
            </a:r>
            <a:r>
              <a:rPr lang="en-US" sz="1450" b="1" dirty="0">
                <a:solidFill>
                  <a:schemeClr val="dk1"/>
                </a:solidFill>
                <a:latin typeface="Calibri"/>
                <a:ea typeface="Calibri"/>
                <a:cs typeface="Calibri"/>
                <a:sym typeface="Calibri"/>
              </a:rPr>
              <a:t>4</a:t>
            </a:r>
            <a:r>
              <a:rPr lang="en-US" sz="1450" dirty="0">
                <a:solidFill>
                  <a:schemeClr val="dk1"/>
                </a:solidFill>
                <a:latin typeface="Calibri"/>
                <a:ea typeface="Calibri"/>
                <a:cs typeface="Calibri"/>
                <a:sym typeface="Calibri"/>
              </a:rPr>
              <a:t>: </a:t>
            </a:r>
            <a:r>
              <a:rPr lang="pl-PL" sz="1450" dirty="0">
                <a:solidFill>
                  <a:schemeClr val="dk1"/>
                </a:solidFill>
                <a:latin typeface="Calibri"/>
                <a:ea typeface="Calibri"/>
                <a:cs typeface="Calibri"/>
                <a:sym typeface="Calibri"/>
              </a:rPr>
              <a:t>Aby ukierunkować uczniów, wykorzystaj przykład cyklu życia butelki na wodę</a:t>
            </a:r>
            <a:r>
              <a:rPr lang="en-US" sz="1450" dirty="0">
                <a:solidFill>
                  <a:schemeClr val="dk1"/>
                </a:solidFill>
                <a:latin typeface="Calibri"/>
                <a:ea typeface="Calibri"/>
                <a:cs typeface="Calibri"/>
                <a:sym typeface="Calibri"/>
              </a:rPr>
              <a:t>. </a:t>
            </a:r>
          </a:p>
          <a:p>
            <a:pPr lvl="0"/>
            <a:br>
              <a:rPr lang="en-US" sz="1450" dirty="0">
                <a:solidFill>
                  <a:schemeClr val="dk1"/>
                </a:solidFill>
                <a:latin typeface="Calibri"/>
                <a:ea typeface="Calibri"/>
                <a:cs typeface="Calibri"/>
                <a:sym typeface="Calibri"/>
              </a:rPr>
            </a:br>
            <a:r>
              <a:rPr lang="pl-PL" sz="1450" b="1" dirty="0">
                <a:solidFill>
                  <a:schemeClr val="dk1"/>
                </a:solidFill>
                <a:latin typeface="Calibri"/>
                <a:ea typeface="Calibri"/>
                <a:cs typeface="Calibri"/>
                <a:sym typeface="Calibri"/>
              </a:rPr>
              <a:t>Krok </a:t>
            </a:r>
            <a:r>
              <a:rPr lang="en-US" sz="1450" b="1" dirty="0">
                <a:solidFill>
                  <a:schemeClr val="dk1"/>
                </a:solidFill>
                <a:latin typeface="Calibri"/>
                <a:ea typeface="Calibri"/>
                <a:cs typeface="Calibri"/>
                <a:sym typeface="Calibri"/>
              </a:rPr>
              <a:t>5</a:t>
            </a:r>
            <a:r>
              <a:rPr lang="en-US" sz="1450" dirty="0">
                <a:solidFill>
                  <a:schemeClr val="dk1"/>
                </a:solidFill>
                <a:latin typeface="Calibri"/>
                <a:ea typeface="Calibri"/>
                <a:cs typeface="Calibri"/>
                <a:sym typeface="Calibri"/>
              </a:rPr>
              <a:t>: </a:t>
            </a:r>
            <a:r>
              <a:rPr lang="pl-PL" sz="1450" dirty="0">
                <a:solidFill>
                  <a:schemeClr val="dk1"/>
                </a:solidFill>
                <a:latin typeface="Calibri"/>
                <a:ea typeface="Calibri"/>
                <a:cs typeface="Calibri"/>
                <a:sym typeface="Calibri"/>
              </a:rPr>
              <a:t>Na koniec wskażcie dla tego produktu jedną albo więcej </a:t>
            </a:r>
            <a:r>
              <a:rPr lang="pl-PL" sz="1450" b="1" dirty="0">
                <a:solidFill>
                  <a:schemeClr val="dk1"/>
                </a:solidFill>
                <a:latin typeface="Calibri"/>
                <a:ea typeface="Calibri"/>
                <a:cs typeface="Calibri"/>
                <a:sym typeface="Calibri"/>
              </a:rPr>
              <a:t>szans na okrężny cykl życia</a:t>
            </a:r>
            <a:r>
              <a:rPr lang="pl-PL" sz="1450" dirty="0">
                <a:solidFill>
                  <a:schemeClr val="dk1"/>
                </a:solidFill>
                <a:latin typeface="Calibri"/>
                <a:ea typeface="Calibri"/>
                <a:cs typeface="Calibri"/>
                <a:sym typeface="Calibri"/>
              </a:rPr>
              <a:t>. </a:t>
            </a:r>
            <a:endParaRPr lang="en-US" sz="1450" dirty="0"/>
          </a:p>
          <a:p>
            <a:pPr lvl="0"/>
            <a:br>
              <a:rPr lang="en-US" sz="1450" dirty="0">
                <a:solidFill>
                  <a:schemeClr val="dk1"/>
                </a:solidFill>
                <a:latin typeface="Calibri"/>
                <a:ea typeface="Calibri"/>
                <a:cs typeface="Calibri"/>
                <a:sym typeface="Calibri"/>
              </a:rPr>
            </a:br>
            <a:r>
              <a:rPr lang="pl-PL" sz="1450" dirty="0">
                <a:solidFill>
                  <a:schemeClr val="dk1"/>
                </a:solidFill>
                <a:latin typeface="Calibri"/>
                <a:ea typeface="Calibri"/>
                <a:cs typeface="Calibri"/>
                <a:sym typeface="Calibri"/>
              </a:rPr>
              <a:t>Kiedy mapy będą gotowe, wszyscy podzielą się tym, czego dowiedzieli się o cyklu życia swojego produktu. </a:t>
            </a:r>
          </a:p>
          <a:p>
            <a:pPr lvl="0"/>
            <a:r>
              <a:rPr lang="pl-PL" sz="1450" b="1" dirty="0">
                <a:solidFill>
                  <a:schemeClr val="dk1"/>
                </a:solidFill>
                <a:latin typeface="Calibri"/>
                <a:ea typeface="Calibri"/>
                <a:cs typeface="Calibri"/>
                <a:sym typeface="Calibri"/>
              </a:rPr>
              <a:t>*Na potrzeby tego ćwiczenia nauczyciel może wyświetlać przykład cyklu życia butelki do napoju albo wydrukować ten materiał.</a:t>
            </a:r>
          </a:p>
        </p:txBody>
      </p:sp>
      <p:sp>
        <p:nvSpPr>
          <p:cNvPr id="29" name="Rounded Rectangle 28">
            <a:extLst>
              <a:ext uri="{FF2B5EF4-FFF2-40B4-BE49-F238E27FC236}">
                <a16:creationId xmlns:a16="http://schemas.microsoft.com/office/drawing/2014/main" id="{14A2CAC3-9A08-6B43-862A-D2DA19CB66DA}"/>
              </a:ext>
            </a:extLst>
          </p:cNvPr>
          <p:cNvSpPr/>
          <p:nvPr/>
        </p:nvSpPr>
        <p:spPr>
          <a:xfrm>
            <a:off x="2606040" y="185126"/>
            <a:ext cx="6979920" cy="800131"/>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0" name="Rounded Rectangle 29">
            <a:extLst>
              <a:ext uri="{FF2B5EF4-FFF2-40B4-BE49-F238E27FC236}">
                <a16:creationId xmlns:a16="http://schemas.microsoft.com/office/drawing/2014/main" id="{6E9000C4-0BCC-2D4C-8FB0-13D9E9AC95B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1" name="TextBox 30">
            <a:extLst>
              <a:ext uri="{FF2B5EF4-FFF2-40B4-BE49-F238E27FC236}">
                <a16:creationId xmlns:a16="http://schemas.microsoft.com/office/drawing/2014/main" id="{734C321A-37F2-5B48-9C2A-468A7B63A14C}"/>
              </a:ext>
            </a:extLst>
          </p:cNvPr>
          <p:cNvSpPr txBox="1"/>
          <p:nvPr/>
        </p:nvSpPr>
        <p:spPr>
          <a:xfrm>
            <a:off x="2983322" y="294106"/>
            <a:ext cx="6225356" cy="584775"/>
          </a:xfrm>
          <a:prstGeom prst="rect">
            <a:avLst/>
          </a:prstGeom>
          <a:noFill/>
        </p:spPr>
        <p:txBody>
          <a:bodyPr wrap="square" rtlCol="0">
            <a:spAutoFit/>
          </a:bodyPr>
          <a:lstStyle/>
          <a:p>
            <a:pPr algn="ctr"/>
            <a:r>
              <a:rPr lang="pl-PL" sz="3200" b="1" dirty="0">
                <a:solidFill>
                  <a:schemeClr val="bg1"/>
                </a:solidFill>
              </a:rPr>
              <a:t>Kolejne kroki</a:t>
            </a:r>
            <a:endParaRPr lang="en-US" sz="3200" b="1" dirty="0">
              <a:solidFill>
                <a:schemeClr val="bg1"/>
              </a:solidFill>
            </a:endParaRPr>
          </a:p>
        </p:txBody>
      </p:sp>
      <p:pic>
        <p:nvPicPr>
          <p:cNvPr id="6" name="Picture 5" descr="A picture containing graphical user interface&#10;&#10;Description automatically generated">
            <a:extLst>
              <a:ext uri="{FF2B5EF4-FFF2-40B4-BE49-F238E27FC236}">
                <a16:creationId xmlns:a16="http://schemas.microsoft.com/office/drawing/2014/main" id="{D933A3FC-CF0A-5E20-91F4-B5FB60E63848}"/>
              </a:ext>
            </a:extLst>
          </p:cNvPr>
          <p:cNvPicPr>
            <a:picLocks noChangeAspect="1"/>
          </p:cNvPicPr>
          <p:nvPr/>
        </p:nvPicPr>
        <p:blipFill>
          <a:blip r:embed="rId4"/>
          <a:stretch>
            <a:fillRect/>
          </a:stretch>
        </p:blipFill>
        <p:spPr>
          <a:xfrm>
            <a:off x="191559" y="4488328"/>
            <a:ext cx="2563156" cy="1782220"/>
          </a:xfrm>
          <a:prstGeom prst="rect">
            <a:avLst/>
          </a:prstGeom>
        </p:spPr>
      </p:pic>
      <p:pic>
        <p:nvPicPr>
          <p:cNvPr id="8" name="Picture 7" descr="Timeline&#10;&#10;Description automatically generated">
            <a:extLst>
              <a:ext uri="{FF2B5EF4-FFF2-40B4-BE49-F238E27FC236}">
                <a16:creationId xmlns:a16="http://schemas.microsoft.com/office/drawing/2014/main" id="{14083A0A-7FDE-79FE-AFD4-9854FCED0AA9}"/>
              </a:ext>
            </a:extLst>
          </p:cNvPr>
          <p:cNvPicPr>
            <a:picLocks noChangeAspect="1"/>
          </p:cNvPicPr>
          <p:nvPr/>
        </p:nvPicPr>
        <p:blipFill>
          <a:blip r:embed="rId5"/>
          <a:stretch>
            <a:fillRect/>
          </a:stretch>
        </p:blipFill>
        <p:spPr>
          <a:xfrm>
            <a:off x="2862545" y="4472806"/>
            <a:ext cx="2853518" cy="1847031"/>
          </a:xfrm>
          <a:prstGeom prst="rect">
            <a:avLst/>
          </a:prstGeom>
        </p:spPr>
      </p:pic>
      <p:pic>
        <p:nvPicPr>
          <p:cNvPr id="12" name="Picture 11" descr="Diagram&#10;&#10;Description automatically generated">
            <a:extLst>
              <a:ext uri="{FF2B5EF4-FFF2-40B4-BE49-F238E27FC236}">
                <a16:creationId xmlns:a16="http://schemas.microsoft.com/office/drawing/2014/main" id="{FC1C9DA4-D2AC-B66B-8708-A0659945E569}"/>
              </a:ext>
            </a:extLst>
          </p:cNvPr>
          <p:cNvPicPr>
            <a:picLocks noChangeAspect="1"/>
          </p:cNvPicPr>
          <p:nvPr/>
        </p:nvPicPr>
        <p:blipFill>
          <a:blip r:embed="rId6"/>
          <a:stretch>
            <a:fillRect/>
          </a:stretch>
        </p:blipFill>
        <p:spPr>
          <a:xfrm>
            <a:off x="5815380" y="4488328"/>
            <a:ext cx="2858807" cy="1830356"/>
          </a:xfrm>
          <a:prstGeom prst="rect">
            <a:avLst/>
          </a:prstGeom>
        </p:spPr>
      </p:pic>
      <p:pic>
        <p:nvPicPr>
          <p:cNvPr id="14" name="Picture 13" descr="Diagram&#10;&#10;Description automatically generated">
            <a:extLst>
              <a:ext uri="{FF2B5EF4-FFF2-40B4-BE49-F238E27FC236}">
                <a16:creationId xmlns:a16="http://schemas.microsoft.com/office/drawing/2014/main" id="{46FC46D6-00F8-780F-EFCA-73F91470B235}"/>
              </a:ext>
            </a:extLst>
          </p:cNvPr>
          <p:cNvPicPr>
            <a:picLocks noChangeAspect="1"/>
          </p:cNvPicPr>
          <p:nvPr/>
        </p:nvPicPr>
        <p:blipFill>
          <a:blip r:embed="rId7"/>
          <a:stretch>
            <a:fillRect/>
          </a:stretch>
        </p:blipFill>
        <p:spPr>
          <a:xfrm>
            <a:off x="8788744" y="4459069"/>
            <a:ext cx="3211697" cy="1840738"/>
          </a:xfrm>
          <a:prstGeom prst="rect">
            <a:avLst/>
          </a:prstGeom>
        </p:spPr>
      </p:pic>
      <p:sp>
        <p:nvSpPr>
          <p:cNvPr id="2" name="Slide Number Placeholder 1">
            <a:extLst>
              <a:ext uri="{FF2B5EF4-FFF2-40B4-BE49-F238E27FC236}">
                <a16:creationId xmlns:a16="http://schemas.microsoft.com/office/drawing/2014/main" id="{ADFDAAA1-5CEF-DDFE-E7BA-FF9606CB27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Tree>
    <p:extLst>
      <p:ext uri="{BB962C8B-B14F-4D97-AF65-F5344CB8AC3E}">
        <p14:creationId xmlns:p14="http://schemas.microsoft.com/office/powerpoint/2010/main" val="171576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10"/>
        <p:cNvGrpSpPr/>
        <p:nvPr/>
      </p:nvGrpSpPr>
      <p:grpSpPr>
        <a:xfrm>
          <a:off x="0" y="0"/>
          <a:ext cx="0" cy="0"/>
          <a:chOff x="0" y="0"/>
          <a:chExt cx="0" cy="0"/>
        </a:xfrm>
      </p:grpSpPr>
      <p:pic>
        <p:nvPicPr>
          <p:cNvPr id="111" name="Google Shape;111;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2" name="Google Shape;112;p3"/>
          <p:cNvSpPr/>
          <p:nvPr/>
        </p:nvSpPr>
        <p:spPr>
          <a:xfrm>
            <a:off x="323617" y="1464528"/>
            <a:ext cx="5410203" cy="417055"/>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3" name="Google Shape;113;p3"/>
          <p:cNvSpPr/>
          <p:nvPr/>
        </p:nvSpPr>
        <p:spPr>
          <a:xfrm>
            <a:off x="506503" y="1456997"/>
            <a:ext cx="5410203" cy="350825"/>
          </a:xfrm>
          <a:prstGeom prst="rect">
            <a:avLst/>
          </a:prstGeom>
          <a:noFill/>
          <a:ln>
            <a:noFill/>
          </a:ln>
        </p:spPr>
        <p:txBody>
          <a:bodyPr spcFirstLastPara="1" wrap="square" lIns="91425" tIns="45700" rIns="91425" bIns="45700" anchor="t" anchorCtr="0">
            <a:spAutoFit/>
          </a:bodyPr>
          <a:lstStyle/>
          <a:p>
            <a:pPr lvl="0" algn="just">
              <a:lnSpc>
                <a:spcPct val="120000"/>
              </a:lnSpc>
            </a:pPr>
            <a:r>
              <a:rPr lang="pl-PL" b="1" dirty="0">
                <a:solidFill>
                  <a:schemeClr val="lt1"/>
                </a:solidFill>
                <a:latin typeface="Calibri"/>
                <a:ea typeface="Calibri"/>
                <a:cs typeface="Calibri"/>
                <a:sym typeface="Calibri"/>
              </a:rPr>
              <a:t>Najważniejsze efekty nauczania i powiązanie z programem nauczania</a:t>
            </a:r>
            <a:r>
              <a:rPr lang="en-US" b="1" i="0" u="none" strike="noStrike" cap="none" dirty="0">
                <a:solidFill>
                  <a:schemeClr val="lt1"/>
                </a:solidFill>
                <a:latin typeface="Calibri"/>
                <a:ea typeface="Calibri"/>
                <a:cs typeface="Calibri"/>
                <a:sym typeface="Calibri"/>
              </a:rPr>
              <a:t>:</a:t>
            </a:r>
            <a:endParaRPr b="1" i="0" u="none" strike="noStrike" cap="none" dirty="0">
              <a:solidFill>
                <a:schemeClr val="lt1"/>
              </a:solidFill>
              <a:latin typeface="Calibri"/>
              <a:ea typeface="Calibri"/>
              <a:cs typeface="Calibri"/>
              <a:sym typeface="Calibri"/>
            </a:endParaRPr>
          </a:p>
        </p:txBody>
      </p:sp>
      <p:sp>
        <p:nvSpPr>
          <p:cNvPr id="114" name="Google Shape;114;p3"/>
          <p:cNvSpPr/>
          <p:nvPr/>
        </p:nvSpPr>
        <p:spPr>
          <a:xfrm>
            <a:off x="262657" y="2049634"/>
            <a:ext cx="11544765" cy="2160551"/>
          </a:xfrm>
          <a:prstGeom prst="rect">
            <a:avLst/>
          </a:prstGeom>
          <a:noFill/>
          <a:ln>
            <a:noFill/>
          </a:ln>
        </p:spPr>
        <p:txBody>
          <a:bodyPr spcFirstLastPara="1" wrap="square" lIns="91425" tIns="45700" rIns="91425" bIns="45700" anchor="t" anchorCtr="0">
            <a:spAutoFit/>
          </a:bodyPr>
          <a:lstStyle/>
          <a:p>
            <a:pPr marL="171450" lvl="0" indent="-171450" algn="just">
              <a:lnSpc>
                <a:spcPct val="120000"/>
              </a:lnSpc>
              <a:buClr>
                <a:srgbClr val="3AC69D"/>
              </a:buClr>
              <a:buSzPts val="2400"/>
              <a:buFont typeface="Arial"/>
              <a:buChar char="•"/>
            </a:pPr>
            <a:r>
              <a:rPr lang="pl-PL" b="1" dirty="0">
                <a:solidFill>
                  <a:srgbClr val="262626"/>
                </a:solidFill>
                <a:latin typeface="Calibri"/>
                <a:ea typeface="Calibri"/>
                <a:cs typeface="Calibri"/>
                <a:sym typeface="Calibri"/>
              </a:rPr>
              <a:t>Przyroda – Ziemia i działalność człowieka: </a:t>
            </a:r>
            <a:r>
              <a:rPr lang="pl-PL" dirty="0">
                <a:solidFill>
                  <a:srgbClr val="262626"/>
                </a:solidFill>
                <a:latin typeface="Calibri"/>
                <a:ea typeface="Calibri"/>
                <a:cs typeface="Calibri"/>
                <a:sym typeface="Calibri"/>
              </a:rPr>
              <a:t>Informowanie o rozwiązaniach, które zmniejszają wpływ wywierany przez człowieka na glebę, wodę, powietrze i/lub inne organizmy żywe w środowisku lokalnym. Czynności wykonywane przez ludzi mogą wpływać na otaczający ich świat. Ludzie mogą jednak dokonywać wyborów, które zmniejszają ich wpływ na glebę, wodę, powietrze i inne organizmy żywe.</a:t>
            </a:r>
            <a:r>
              <a:rPr lang="en-US" b="0" i="0" u="none" strike="noStrike" cap="none" dirty="0">
                <a:solidFill>
                  <a:srgbClr val="262626"/>
                </a:solidFill>
                <a:latin typeface="Calibri"/>
                <a:ea typeface="Calibri"/>
                <a:cs typeface="Calibri"/>
                <a:sym typeface="Calibri"/>
              </a:rPr>
              <a:t> </a:t>
            </a:r>
            <a:endParaRPr sz="1200" dirty="0"/>
          </a:p>
          <a:p>
            <a:pPr marL="171450" lvl="0" indent="-171450" algn="just">
              <a:lnSpc>
                <a:spcPct val="120000"/>
              </a:lnSpc>
              <a:buClr>
                <a:srgbClr val="3AC69D"/>
              </a:buClr>
              <a:buSzPts val="2400"/>
              <a:buFont typeface="Arial"/>
              <a:buChar char="•"/>
            </a:pPr>
            <a:r>
              <a:rPr lang="pl-PL" b="1" dirty="0">
                <a:solidFill>
                  <a:srgbClr val="262626"/>
                </a:solidFill>
                <a:latin typeface="Calibri"/>
                <a:ea typeface="Calibri"/>
                <a:cs typeface="Calibri"/>
                <a:sym typeface="Calibri"/>
              </a:rPr>
              <a:t>Umiejętności i biegłość w zakresie języka angielskiego: </a:t>
            </a:r>
            <a:r>
              <a:rPr lang="pl-PL" dirty="0">
                <a:solidFill>
                  <a:srgbClr val="262626"/>
                </a:solidFill>
                <a:latin typeface="Calibri"/>
                <a:ea typeface="Calibri"/>
                <a:cs typeface="Calibri"/>
                <a:sym typeface="Calibri"/>
              </a:rPr>
              <a:t>Udział w rozmowach dotyczących zagadnień i tekstów we współpracy z różnymi partnerami. Przestrzeganie ustalonych reguł w rozmowach. Stosowanie słów i zwrotów poznanych podczas rozmów, czytania, słuchania i reagowania na teksty. Udział w dyskusjach grupowych dotyczących zagadnień i problemów we współpracy z różnymi partnerami, precyzyjne wyrażanie myśli</a:t>
            </a:r>
            <a:r>
              <a:rPr lang="en-US" b="0" i="0" u="none" strike="noStrike" cap="none" dirty="0">
                <a:solidFill>
                  <a:srgbClr val="262626"/>
                </a:solidFill>
                <a:latin typeface="Calibri"/>
                <a:ea typeface="Calibri"/>
                <a:cs typeface="Calibri"/>
                <a:sym typeface="Calibri"/>
              </a:rPr>
              <a:t>.</a:t>
            </a:r>
          </a:p>
          <a:p>
            <a:pPr marL="171450" lvl="0" indent="-171450" algn="just">
              <a:lnSpc>
                <a:spcPct val="120000"/>
              </a:lnSpc>
              <a:buClr>
                <a:srgbClr val="3AC69D"/>
              </a:buClr>
              <a:buSzPts val="2400"/>
              <a:buFont typeface="Arial"/>
              <a:buChar char="•"/>
            </a:pPr>
            <a:r>
              <a:rPr lang="pl-PL" b="1" dirty="0">
                <a:solidFill>
                  <a:srgbClr val="262626"/>
                </a:solidFill>
                <a:latin typeface="Calibri"/>
                <a:cs typeface="Calibri"/>
                <a:sym typeface="Calibri"/>
              </a:rPr>
              <a:t>Nauki społeczne – ludzie, miejsca i środowiska: </a:t>
            </a:r>
            <a:r>
              <a:rPr lang="pl-PL" dirty="0">
                <a:solidFill>
                  <a:srgbClr val="262626"/>
                </a:solidFill>
                <a:latin typeface="Calibri"/>
                <a:cs typeface="Calibri"/>
                <a:sym typeface="Calibri"/>
              </a:rPr>
              <a:t>Uczniowie uczą się o ludziach, miejscach i środowiskach, co umożliwia im zrozumienie relacji pomiędzy populacjami ludzkimi a światem fizycznym.</a:t>
            </a:r>
            <a:endParaRPr sz="1200" dirty="0"/>
          </a:p>
        </p:txBody>
      </p:sp>
      <p:sp>
        <p:nvSpPr>
          <p:cNvPr id="117" name="Google Shape;117;p3"/>
          <p:cNvSpPr/>
          <p:nvPr/>
        </p:nvSpPr>
        <p:spPr>
          <a:xfrm>
            <a:off x="323618" y="4723242"/>
            <a:ext cx="3686253" cy="586441"/>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8" name="Google Shape;118;p3"/>
          <p:cNvSpPr/>
          <p:nvPr/>
        </p:nvSpPr>
        <p:spPr>
          <a:xfrm>
            <a:off x="506503" y="4715712"/>
            <a:ext cx="3320509" cy="609357"/>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pl-PL" b="1" i="0" u="none" strike="noStrike" cap="none" dirty="0">
                <a:solidFill>
                  <a:schemeClr val="lt1"/>
                </a:solidFill>
                <a:latin typeface="Calibri"/>
                <a:ea typeface="Calibri"/>
                <a:cs typeface="Calibri"/>
                <a:sym typeface="Calibri"/>
              </a:rPr>
              <a:t>Powiązanie z Celami zrównoważonego Rozwoju</a:t>
            </a:r>
          </a:p>
        </p:txBody>
      </p:sp>
      <p:sp>
        <p:nvSpPr>
          <p:cNvPr id="119" name="Google Shape;119;p3"/>
          <p:cNvSpPr/>
          <p:nvPr/>
        </p:nvSpPr>
        <p:spPr>
          <a:xfrm>
            <a:off x="2606040" y="185126"/>
            <a:ext cx="6979920" cy="99413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0" name="Google Shape;120;p3"/>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1" name="Google Shape;121;p3"/>
          <p:cNvSpPr txBox="1"/>
          <p:nvPr/>
        </p:nvSpPr>
        <p:spPr>
          <a:xfrm>
            <a:off x="2794680" y="294106"/>
            <a:ext cx="6791279" cy="400069"/>
          </a:xfrm>
          <a:prstGeom prst="rect">
            <a:avLst/>
          </a:prstGeom>
          <a:noFill/>
          <a:ln>
            <a:noFill/>
          </a:ln>
        </p:spPr>
        <p:txBody>
          <a:bodyPr spcFirstLastPara="1" wrap="square" lIns="91425" tIns="45700" rIns="91425" bIns="45700" anchor="t" anchorCtr="0">
            <a:spAutoFit/>
          </a:bodyPr>
          <a:lstStyle/>
          <a:p>
            <a:pPr lvl="0" algn="ctr"/>
            <a:r>
              <a:rPr lang="pl-PL" sz="2000" b="1" dirty="0">
                <a:solidFill>
                  <a:schemeClr val="lt1"/>
                </a:solidFill>
                <a:latin typeface="Calibri"/>
                <a:ea typeface="Calibri"/>
                <a:cs typeface="Calibri"/>
                <a:sym typeface="Calibri"/>
              </a:rPr>
              <a:t>Przygotowanie do lekcji i powiązanie z programem nauczania</a:t>
            </a:r>
          </a:p>
        </p:txBody>
      </p:sp>
      <p:sp>
        <p:nvSpPr>
          <p:cNvPr id="122" name="Google Shape;122;p3"/>
          <p:cNvSpPr txBox="1"/>
          <p:nvPr/>
        </p:nvSpPr>
        <p:spPr>
          <a:xfrm>
            <a:off x="2794681" y="901959"/>
            <a:ext cx="6602638" cy="307736"/>
          </a:xfrm>
          <a:prstGeom prst="rect">
            <a:avLst/>
          </a:prstGeom>
          <a:noFill/>
          <a:ln>
            <a:noFill/>
          </a:ln>
        </p:spPr>
        <p:txBody>
          <a:bodyPr spcFirstLastPara="1" wrap="square" lIns="91425" tIns="45700" rIns="91425" bIns="45700" anchor="t" anchorCtr="0">
            <a:spAutoFit/>
          </a:bodyPr>
          <a:lstStyle/>
          <a:p>
            <a:pPr algn="ctr"/>
            <a:r>
              <a:rPr lang="pl-PL" b="1" dirty="0">
                <a:solidFill>
                  <a:schemeClr val="lt1"/>
                </a:solidFill>
                <a:latin typeface="Calibri"/>
                <a:ea typeface="Calibri"/>
                <a:cs typeface="Calibri"/>
                <a:sym typeface="Calibri"/>
              </a:rPr>
              <a:t>Czas przygotowania: 10 - 15 minut</a:t>
            </a:r>
            <a:endParaRPr lang="pl-PL" b="1" dirty="0"/>
          </a:p>
        </p:txBody>
      </p:sp>
      <p:grpSp>
        <p:nvGrpSpPr>
          <p:cNvPr id="15" name="Group 14">
            <a:extLst>
              <a:ext uri="{FF2B5EF4-FFF2-40B4-BE49-F238E27FC236}">
                <a16:creationId xmlns:a16="http://schemas.microsoft.com/office/drawing/2014/main" id="{362A840F-E54C-8452-04C0-D084E4C254D4}"/>
              </a:ext>
            </a:extLst>
          </p:cNvPr>
          <p:cNvGrpSpPr/>
          <p:nvPr/>
        </p:nvGrpSpPr>
        <p:grpSpPr>
          <a:xfrm>
            <a:off x="4510164" y="5078230"/>
            <a:ext cx="6547513" cy="1338812"/>
            <a:chOff x="4790164" y="5101971"/>
            <a:chExt cx="6979920" cy="1490877"/>
          </a:xfrm>
        </p:grpSpPr>
        <p:sp>
          <p:nvSpPr>
            <p:cNvPr id="16" name="Rounded Rectangle 15">
              <a:extLst>
                <a:ext uri="{FF2B5EF4-FFF2-40B4-BE49-F238E27FC236}">
                  <a16:creationId xmlns:a16="http://schemas.microsoft.com/office/drawing/2014/main" id="{68315B98-4F86-9F2F-1092-A1D7F26CD77F}"/>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x-none">
                <a:solidFill>
                  <a:srgbClr val="29C7F7"/>
                </a:solidFill>
                <a:highlight>
                  <a:srgbClr val="29C7F7"/>
                </a:highlight>
              </a:endParaRPr>
            </a:p>
          </p:txBody>
        </p:sp>
        <p:sp>
          <p:nvSpPr>
            <p:cNvPr id="17" name="Rounded Rectangle 16">
              <a:extLst>
                <a:ext uri="{FF2B5EF4-FFF2-40B4-BE49-F238E27FC236}">
                  <a16:creationId xmlns:a16="http://schemas.microsoft.com/office/drawing/2014/main" id="{6E82D6AA-50B7-7BAE-F83F-F60CAFB225DD}"/>
                </a:ext>
              </a:extLst>
            </p:cNvPr>
            <p:cNvSpPr/>
            <p:nvPr/>
          </p:nvSpPr>
          <p:spPr>
            <a:xfrm>
              <a:off x="4790164" y="5443839"/>
              <a:ext cx="6979920" cy="114900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pl-PL" sz="1300" b="1" dirty="0"/>
                <a:t>Konspekty są tak pomyślane, aby były elastyczne i pozwalały reagować na potrzeby ewoluujące podczas lekcji. Lekcje można edytować i dostosowywać do różnych indywidualnych kontekstów związanych z uczniami i środowiskiem lekcyjnym. Dostępna do pobrania jest wersja PowerPoint z instrukcjami dla nauczyciela oraz lekcja w formacie PDF do wydruku</a:t>
              </a:r>
              <a:r>
                <a:rPr lang="en-US" sz="1300" b="1" dirty="0"/>
                <a:t>. </a:t>
              </a:r>
            </a:p>
            <a:p>
              <a:pPr algn="ctr"/>
              <a:endParaRPr lang="x-none"/>
            </a:p>
          </p:txBody>
        </p:sp>
        <p:sp>
          <p:nvSpPr>
            <p:cNvPr id="18" name="TextBox 17">
              <a:extLst>
                <a:ext uri="{FF2B5EF4-FFF2-40B4-BE49-F238E27FC236}">
                  <a16:creationId xmlns:a16="http://schemas.microsoft.com/office/drawing/2014/main" id="{DA4785FE-B0B1-F7FA-C6F3-CFEA6DDA6B95}"/>
                </a:ext>
              </a:extLst>
            </p:cNvPr>
            <p:cNvSpPr txBox="1"/>
            <p:nvPr/>
          </p:nvSpPr>
          <p:spPr>
            <a:xfrm>
              <a:off x="6289596" y="5101971"/>
              <a:ext cx="4947155" cy="342735"/>
            </a:xfrm>
            <a:prstGeom prst="rect">
              <a:avLst/>
            </a:prstGeom>
            <a:noFill/>
          </p:spPr>
          <p:txBody>
            <a:bodyPr wrap="square" rtlCol="0">
              <a:spAutoFit/>
            </a:bodyPr>
            <a:lstStyle/>
            <a:p>
              <a:r>
                <a:rPr lang="pl-PL" b="1" dirty="0">
                  <a:solidFill>
                    <a:schemeClr val="bg1"/>
                  </a:solidFill>
                </a:rPr>
                <a:t>Lekcja elastyczna, z możliwością dostosowania</a:t>
              </a:r>
              <a:endParaRPr lang="en-US" b="1" dirty="0">
                <a:solidFill>
                  <a:schemeClr val="bg1"/>
                </a:solidFill>
              </a:endParaRPr>
            </a:p>
          </p:txBody>
        </p:sp>
      </p:grpSp>
      <p:sp>
        <p:nvSpPr>
          <p:cNvPr id="2" name="Slide Number Placeholder 1">
            <a:extLst>
              <a:ext uri="{FF2B5EF4-FFF2-40B4-BE49-F238E27FC236}">
                <a16:creationId xmlns:a16="http://schemas.microsoft.com/office/drawing/2014/main" id="{002FF6CB-424F-D300-7741-440E4EF235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pic>
        <p:nvPicPr>
          <p:cNvPr id="4" name="Obraz 3">
            <a:extLst>
              <a:ext uri="{FF2B5EF4-FFF2-40B4-BE49-F238E27FC236}">
                <a16:creationId xmlns:a16="http://schemas.microsoft.com/office/drawing/2014/main" id="{C743B925-A63A-4BE4-1ADB-AC807B4A664C}"/>
              </a:ext>
            </a:extLst>
          </p:cNvPr>
          <p:cNvPicPr>
            <a:picLocks noChangeAspect="1"/>
          </p:cNvPicPr>
          <p:nvPr/>
        </p:nvPicPr>
        <p:blipFill>
          <a:blip r:embed="rId4"/>
          <a:stretch>
            <a:fillRect/>
          </a:stretch>
        </p:blipFill>
        <p:spPr>
          <a:xfrm>
            <a:off x="469569" y="5311830"/>
            <a:ext cx="1045420" cy="1045420"/>
          </a:xfrm>
          <a:prstGeom prst="rect">
            <a:avLst/>
          </a:prstGeom>
        </p:spPr>
      </p:pic>
      <p:pic>
        <p:nvPicPr>
          <p:cNvPr id="5" name="Obraz 4">
            <a:extLst>
              <a:ext uri="{FF2B5EF4-FFF2-40B4-BE49-F238E27FC236}">
                <a16:creationId xmlns:a16="http://schemas.microsoft.com/office/drawing/2014/main" id="{42D46359-9291-D563-7FCB-86D2AECA80AA}"/>
              </a:ext>
            </a:extLst>
          </p:cNvPr>
          <p:cNvPicPr>
            <a:picLocks noChangeAspect="1"/>
          </p:cNvPicPr>
          <p:nvPr/>
        </p:nvPicPr>
        <p:blipFill>
          <a:blip r:embed="rId5"/>
          <a:stretch>
            <a:fillRect/>
          </a:stretch>
        </p:blipFill>
        <p:spPr>
          <a:xfrm>
            <a:off x="1544707" y="5309683"/>
            <a:ext cx="1061333" cy="1054939"/>
          </a:xfrm>
          <a:prstGeom prst="rect">
            <a:avLst/>
          </a:prstGeom>
        </p:spPr>
      </p:pic>
      <p:pic>
        <p:nvPicPr>
          <p:cNvPr id="6" name="Obraz 5">
            <a:extLst>
              <a:ext uri="{FF2B5EF4-FFF2-40B4-BE49-F238E27FC236}">
                <a16:creationId xmlns:a16="http://schemas.microsoft.com/office/drawing/2014/main" id="{3AD5D9C5-46BA-2DAF-4C33-20C1314B7A0D}"/>
              </a:ext>
            </a:extLst>
          </p:cNvPr>
          <p:cNvPicPr>
            <a:picLocks noChangeAspect="1"/>
          </p:cNvPicPr>
          <p:nvPr/>
        </p:nvPicPr>
        <p:blipFill>
          <a:blip r:embed="rId6"/>
          <a:stretch>
            <a:fillRect/>
          </a:stretch>
        </p:blipFill>
        <p:spPr>
          <a:xfrm>
            <a:off x="2600976" y="5311830"/>
            <a:ext cx="1045420" cy="105064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26"/>
        <p:cNvGrpSpPr/>
        <p:nvPr/>
      </p:nvGrpSpPr>
      <p:grpSpPr>
        <a:xfrm>
          <a:off x="0" y="0"/>
          <a:ext cx="0" cy="0"/>
          <a:chOff x="0" y="0"/>
          <a:chExt cx="0" cy="0"/>
        </a:xfrm>
      </p:grpSpPr>
      <p:pic>
        <p:nvPicPr>
          <p:cNvPr id="127" name="Google Shape;127;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8" name="Google Shape;128;p4"/>
          <p:cNvSpPr/>
          <p:nvPr/>
        </p:nvSpPr>
        <p:spPr>
          <a:xfrm>
            <a:off x="2606040" y="185126"/>
            <a:ext cx="6979920" cy="991698"/>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9" name="Google Shape;129;p4"/>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0" name="Google Shape;130;p4"/>
          <p:cNvSpPr txBox="1"/>
          <p:nvPr/>
        </p:nvSpPr>
        <p:spPr>
          <a:xfrm>
            <a:off x="2983322" y="294106"/>
            <a:ext cx="622535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3200" b="1" i="0" u="none" strike="noStrike" cap="none" dirty="0">
                <a:solidFill>
                  <a:schemeClr val="lt1"/>
                </a:solidFill>
                <a:latin typeface="Calibri"/>
                <a:ea typeface="Calibri"/>
                <a:cs typeface="Calibri"/>
                <a:sym typeface="Calibri"/>
              </a:rPr>
              <a:t>Lekcja</a:t>
            </a:r>
            <a:endParaRPr dirty="0"/>
          </a:p>
        </p:txBody>
      </p:sp>
      <p:sp>
        <p:nvSpPr>
          <p:cNvPr id="131" name="Google Shape;131;p4"/>
          <p:cNvSpPr/>
          <p:nvPr/>
        </p:nvSpPr>
        <p:spPr>
          <a:xfrm>
            <a:off x="413972" y="1449128"/>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2" name="Google Shape;132;p4"/>
          <p:cNvSpPr/>
          <p:nvPr/>
        </p:nvSpPr>
        <p:spPr>
          <a:xfrm>
            <a:off x="360335" y="1449128"/>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3" name="Google Shape;133;p4"/>
          <p:cNvSpPr/>
          <p:nvPr/>
        </p:nvSpPr>
        <p:spPr>
          <a:xfrm>
            <a:off x="404919" y="1429076"/>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1</a:t>
            </a:r>
            <a:endParaRPr dirty="0"/>
          </a:p>
        </p:txBody>
      </p:sp>
      <p:sp>
        <p:nvSpPr>
          <p:cNvPr id="138" name="Google Shape;138;p4"/>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1400" b="1" i="0" u="none" strike="noStrike" cap="none" dirty="0">
                <a:solidFill>
                  <a:schemeClr val="lt1"/>
                </a:solidFill>
                <a:latin typeface="Calibri"/>
                <a:ea typeface="Calibri"/>
                <a:cs typeface="Calibri"/>
                <a:sym typeface="Calibri"/>
              </a:rPr>
              <a:t>Czas trwania lekcji </a:t>
            </a:r>
            <a:r>
              <a:rPr lang="en-US" sz="1400" b="1" i="0" u="none" strike="noStrike" cap="none" dirty="0">
                <a:solidFill>
                  <a:schemeClr val="lt1"/>
                </a:solidFill>
                <a:latin typeface="Calibri"/>
                <a:ea typeface="Calibri"/>
                <a:cs typeface="Calibri"/>
                <a:sym typeface="Calibri"/>
              </a:rPr>
              <a:t>: 45 - 60 </a:t>
            </a:r>
            <a:r>
              <a:rPr lang="en-US" sz="1400" b="1" i="0" u="none" strike="noStrike" cap="none" dirty="0" err="1">
                <a:solidFill>
                  <a:schemeClr val="lt1"/>
                </a:solidFill>
                <a:latin typeface="Calibri"/>
                <a:ea typeface="Calibri"/>
                <a:cs typeface="Calibri"/>
                <a:sym typeface="Calibri"/>
              </a:rPr>
              <a:t>minut</a:t>
            </a:r>
            <a:endParaRPr dirty="0"/>
          </a:p>
        </p:txBody>
      </p:sp>
      <p:grpSp>
        <p:nvGrpSpPr>
          <p:cNvPr id="5" name="Group 4">
            <a:extLst>
              <a:ext uri="{FF2B5EF4-FFF2-40B4-BE49-F238E27FC236}">
                <a16:creationId xmlns:a16="http://schemas.microsoft.com/office/drawing/2014/main" id="{46027563-BB0D-A04B-917D-90EBFC270838}"/>
              </a:ext>
            </a:extLst>
          </p:cNvPr>
          <p:cNvGrpSpPr/>
          <p:nvPr/>
        </p:nvGrpSpPr>
        <p:grpSpPr>
          <a:xfrm>
            <a:off x="355740" y="2278916"/>
            <a:ext cx="443210" cy="409625"/>
            <a:chOff x="360335" y="2612435"/>
            <a:chExt cx="443210" cy="409625"/>
          </a:xfrm>
        </p:grpSpPr>
        <p:sp>
          <p:nvSpPr>
            <p:cNvPr id="139" name="Google Shape;139;p4"/>
            <p:cNvSpPr/>
            <p:nvPr/>
          </p:nvSpPr>
          <p:spPr>
            <a:xfrm>
              <a:off x="413972" y="2632487"/>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0" name="Google Shape;140;p4"/>
            <p:cNvSpPr/>
            <p:nvPr/>
          </p:nvSpPr>
          <p:spPr>
            <a:xfrm>
              <a:off x="360335" y="2632487"/>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1" name="Google Shape;141;p4"/>
            <p:cNvSpPr/>
            <p:nvPr/>
          </p:nvSpPr>
          <p:spPr>
            <a:xfrm>
              <a:off x="404919" y="2612435"/>
              <a:ext cx="301686"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2</a:t>
              </a:r>
              <a:endParaRPr dirty="0"/>
            </a:p>
          </p:txBody>
        </p:sp>
      </p:grpSp>
      <p:sp>
        <p:nvSpPr>
          <p:cNvPr id="2" name="TextBox 1">
            <a:extLst>
              <a:ext uri="{FF2B5EF4-FFF2-40B4-BE49-F238E27FC236}">
                <a16:creationId xmlns:a16="http://schemas.microsoft.com/office/drawing/2014/main" id="{07726446-1A6F-1E43-A17D-5F9762BE5A1D}"/>
              </a:ext>
            </a:extLst>
          </p:cNvPr>
          <p:cNvSpPr txBox="1"/>
          <p:nvPr/>
        </p:nvSpPr>
        <p:spPr>
          <a:xfrm>
            <a:off x="991705" y="1449128"/>
            <a:ext cx="10667785" cy="646331"/>
          </a:xfrm>
          <a:prstGeom prst="rect">
            <a:avLst/>
          </a:prstGeom>
          <a:noFill/>
        </p:spPr>
        <p:txBody>
          <a:bodyPr wrap="square" rtlCol="0">
            <a:spAutoFit/>
          </a:bodyPr>
          <a:lstStyle/>
          <a:p>
            <a:r>
              <a:rPr lang="pl-PL" sz="1800" b="1" dirty="0">
                <a:solidFill>
                  <a:schemeClr val="dk1"/>
                </a:solidFill>
                <a:latin typeface="Calibri"/>
                <a:ea typeface="Calibri"/>
                <a:cs typeface="Calibri"/>
                <a:sym typeface="Calibri"/>
              </a:rPr>
              <a:t>Podziel uczniów na grupy po </a:t>
            </a:r>
            <a:r>
              <a:rPr lang="en-US" sz="1800" b="1" dirty="0">
                <a:solidFill>
                  <a:schemeClr val="dk1"/>
                </a:solidFill>
                <a:latin typeface="Calibri"/>
                <a:ea typeface="Calibri"/>
                <a:cs typeface="Calibri"/>
                <a:sym typeface="Calibri"/>
              </a:rPr>
              <a:t>3-5 </a:t>
            </a:r>
            <a:r>
              <a:rPr lang="pl-PL" sz="1800" b="1" dirty="0">
                <a:solidFill>
                  <a:schemeClr val="dk1"/>
                </a:solidFill>
                <a:latin typeface="Calibri"/>
                <a:ea typeface="Calibri"/>
                <a:cs typeface="Calibri"/>
                <a:sym typeface="Calibri"/>
              </a:rPr>
              <a:t>osób </a:t>
            </a:r>
            <a:r>
              <a:rPr lang="pl-PL" sz="1800" dirty="0">
                <a:solidFill>
                  <a:schemeClr val="dk1"/>
                </a:solidFill>
                <a:latin typeface="Calibri"/>
                <a:ea typeface="Calibri"/>
                <a:cs typeface="Calibri"/>
                <a:sym typeface="Calibri"/>
              </a:rPr>
              <a:t> wybierz z talii kartę z produktem albo wykorzystaj dowolny produkt, na temat którego grupa coś wie</a:t>
            </a:r>
            <a:r>
              <a:rPr lang="en-US" sz="1800" dirty="0">
                <a:solidFill>
                  <a:schemeClr val="dk1"/>
                </a:solidFill>
                <a:latin typeface="Calibri"/>
                <a:ea typeface="Calibri"/>
                <a:cs typeface="Calibri"/>
                <a:sym typeface="Calibri"/>
              </a:rPr>
              <a:t>.</a:t>
            </a:r>
            <a:endParaRPr lang="en-US" sz="1800" dirty="0"/>
          </a:p>
        </p:txBody>
      </p:sp>
      <p:sp>
        <p:nvSpPr>
          <p:cNvPr id="24" name="TextBox 23">
            <a:extLst>
              <a:ext uri="{FF2B5EF4-FFF2-40B4-BE49-F238E27FC236}">
                <a16:creationId xmlns:a16="http://schemas.microsoft.com/office/drawing/2014/main" id="{71EC5C77-E450-734D-B941-139C256B60E4}"/>
              </a:ext>
            </a:extLst>
          </p:cNvPr>
          <p:cNvSpPr txBox="1"/>
          <p:nvPr/>
        </p:nvSpPr>
        <p:spPr>
          <a:xfrm>
            <a:off x="991705" y="3068945"/>
            <a:ext cx="10721422" cy="1138773"/>
          </a:xfrm>
          <a:prstGeom prst="rect">
            <a:avLst/>
          </a:prstGeom>
          <a:noFill/>
        </p:spPr>
        <p:txBody>
          <a:bodyPr wrap="square" rtlCol="0">
            <a:spAutoFit/>
          </a:bodyPr>
          <a:lstStyle/>
          <a:p>
            <a:pPr lvl="0"/>
            <a:r>
              <a:rPr lang="pl-PL" sz="1800" dirty="0">
                <a:solidFill>
                  <a:schemeClr val="dk1"/>
                </a:solidFill>
                <a:latin typeface="Calibri"/>
                <a:ea typeface="Calibri"/>
                <a:cs typeface="Calibri"/>
                <a:sym typeface="Calibri"/>
              </a:rPr>
              <a:t>Każda grupa </a:t>
            </a:r>
            <a:r>
              <a:rPr lang="pl-PL" sz="1800" b="1" dirty="0">
                <a:solidFill>
                  <a:schemeClr val="dk1"/>
                </a:solidFill>
                <a:latin typeface="Calibri"/>
                <a:ea typeface="Calibri"/>
                <a:cs typeface="Calibri"/>
                <a:sym typeface="Calibri"/>
              </a:rPr>
              <a:t>dokumentuje przy użyciu naklejanych karteczek </a:t>
            </a:r>
            <a:r>
              <a:rPr lang="en-US" sz="1800" dirty="0">
                <a:solidFill>
                  <a:schemeClr val="dk1"/>
                </a:solidFill>
                <a:latin typeface="Calibri"/>
                <a:ea typeface="Calibri"/>
                <a:cs typeface="Calibri"/>
                <a:sym typeface="Calibri"/>
              </a:rPr>
              <a:t>(</a:t>
            </a:r>
            <a:r>
              <a:rPr lang="pl-PL" sz="1800" dirty="0">
                <a:solidFill>
                  <a:schemeClr val="dk1"/>
                </a:solidFill>
                <a:latin typeface="Calibri"/>
                <a:ea typeface="Calibri"/>
                <a:cs typeface="Calibri"/>
                <a:sym typeface="Calibri"/>
              </a:rPr>
              <a:t>niektórzy będą rysować obrazki, inni spiszą listy</a:t>
            </a:r>
            <a:r>
              <a:rPr lang="en-US" sz="1800" dirty="0">
                <a:solidFill>
                  <a:schemeClr val="dk1"/>
                </a:solidFill>
                <a:latin typeface="Calibri"/>
                <a:ea typeface="Calibri"/>
                <a:cs typeface="Calibri"/>
                <a:sym typeface="Calibri"/>
              </a:rPr>
              <a:t>) </a:t>
            </a:r>
            <a:r>
              <a:rPr lang="pl-PL" sz="1800" dirty="0">
                <a:solidFill>
                  <a:schemeClr val="dk1"/>
                </a:solidFill>
                <a:latin typeface="Calibri"/>
                <a:ea typeface="Calibri"/>
                <a:cs typeface="Calibri"/>
                <a:sym typeface="Calibri"/>
              </a:rPr>
              <a:t>cały cykl życia produktu od początku do końca</a:t>
            </a:r>
            <a:r>
              <a:rPr lang="en-US" sz="1800" dirty="0">
                <a:solidFill>
                  <a:schemeClr val="dk1"/>
                </a:solidFill>
                <a:latin typeface="Calibri"/>
                <a:ea typeface="Calibri"/>
                <a:cs typeface="Calibri"/>
                <a:sym typeface="Calibri"/>
              </a:rPr>
              <a:t>. </a:t>
            </a:r>
            <a:r>
              <a:rPr lang="pl-PL" sz="1800" dirty="0">
                <a:solidFill>
                  <a:schemeClr val="dk1"/>
                </a:solidFill>
                <a:latin typeface="Calibri"/>
                <a:ea typeface="Calibri"/>
                <a:cs typeface="Calibri"/>
                <a:sym typeface="Calibri"/>
              </a:rPr>
              <a:t>Jako przykład grupy mogą wykorzystać wypełnioną kartę dotyczącą butelki po napoju</a:t>
            </a:r>
            <a:r>
              <a:rPr lang="en-US" sz="1800" dirty="0">
                <a:solidFill>
                  <a:schemeClr val="dk1"/>
                </a:solidFill>
                <a:latin typeface="Calibri"/>
                <a:ea typeface="Calibri"/>
                <a:cs typeface="Calibri"/>
                <a:sym typeface="Calibri"/>
              </a:rPr>
              <a:t>. </a:t>
            </a:r>
            <a:r>
              <a:rPr lang="pl-PL" sz="1800" dirty="0">
                <a:solidFill>
                  <a:schemeClr val="dk1"/>
                </a:solidFill>
                <a:latin typeface="Calibri"/>
                <a:ea typeface="Calibri"/>
                <a:cs typeface="Calibri"/>
                <a:sym typeface="Calibri"/>
              </a:rPr>
              <a:t>Należy wyznaczyć limit czasu – </a:t>
            </a:r>
            <a:r>
              <a:rPr lang="en-US" sz="1800" dirty="0">
                <a:solidFill>
                  <a:schemeClr val="dk1"/>
                </a:solidFill>
                <a:latin typeface="Calibri"/>
                <a:ea typeface="Calibri"/>
                <a:cs typeface="Calibri"/>
                <a:sym typeface="Calibri"/>
              </a:rPr>
              <a:t>20</a:t>
            </a:r>
            <a:r>
              <a:rPr lang="pl-PL" sz="1800" dirty="0">
                <a:solidFill>
                  <a:schemeClr val="dk1"/>
                </a:solidFill>
                <a:latin typeface="Calibri"/>
                <a:ea typeface="Calibri"/>
                <a:cs typeface="Calibri"/>
                <a:sym typeface="Calibri"/>
              </a:rPr>
              <a:t> minut</a:t>
            </a:r>
            <a:r>
              <a:rPr lang="en-US" sz="1800" dirty="0">
                <a:solidFill>
                  <a:schemeClr val="dk1"/>
                </a:solidFill>
                <a:latin typeface="Calibri"/>
                <a:ea typeface="Calibri"/>
                <a:cs typeface="Calibri"/>
                <a:sym typeface="Calibri"/>
              </a:rPr>
              <a:t>.</a:t>
            </a:r>
            <a:endParaRPr lang="en-US" sz="1800" dirty="0"/>
          </a:p>
          <a:p>
            <a:endParaRPr lang="en-US" dirty="0"/>
          </a:p>
        </p:txBody>
      </p:sp>
      <p:sp>
        <p:nvSpPr>
          <p:cNvPr id="26" name="TextBox 25">
            <a:extLst>
              <a:ext uri="{FF2B5EF4-FFF2-40B4-BE49-F238E27FC236}">
                <a16:creationId xmlns:a16="http://schemas.microsoft.com/office/drawing/2014/main" id="{73BDC532-E581-4647-A507-6CF80A673744}"/>
              </a:ext>
            </a:extLst>
          </p:cNvPr>
          <p:cNvSpPr txBox="1"/>
          <p:nvPr/>
        </p:nvSpPr>
        <p:spPr>
          <a:xfrm>
            <a:off x="1017010" y="2207171"/>
            <a:ext cx="10744533" cy="646331"/>
          </a:xfrm>
          <a:prstGeom prst="rect">
            <a:avLst/>
          </a:prstGeom>
          <a:noFill/>
        </p:spPr>
        <p:txBody>
          <a:bodyPr wrap="square">
            <a:spAutoFit/>
          </a:bodyPr>
          <a:lstStyle/>
          <a:p>
            <a:r>
              <a:rPr lang="pl-PL" sz="1800" b="0" i="0" u="none" strike="noStrike" dirty="0">
                <a:solidFill>
                  <a:schemeClr val="dk1"/>
                </a:solidFill>
                <a:latin typeface="Calibri"/>
                <a:ea typeface="Calibri"/>
                <a:cs typeface="Calibri"/>
                <a:sym typeface="Calibri"/>
              </a:rPr>
              <a:t>Każda grupa otrzymuje duży arkusz papieru albo korzysta z rozdanych </a:t>
            </a:r>
            <a:r>
              <a:rPr lang="pl-PL" sz="1800" b="1" i="0" u="none" strike="noStrike" dirty="0">
                <a:solidFill>
                  <a:schemeClr val="dk1"/>
                </a:solidFill>
                <a:latin typeface="Calibri"/>
                <a:ea typeface="Calibri"/>
                <a:cs typeface="Calibri"/>
                <a:sym typeface="Calibri"/>
              </a:rPr>
              <a:t>materiałów z mapą cyklu życia </a:t>
            </a:r>
            <a:r>
              <a:rPr lang="pl-PL" sz="1800" dirty="0">
                <a:solidFill>
                  <a:schemeClr val="dk1"/>
                </a:solidFill>
                <a:latin typeface="Calibri"/>
                <a:ea typeface="Calibri"/>
                <a:cs typeface="Calibri"/>
                <a:sym typeface="Calibri"/>
              </a:rPr>
              <a:t>i wypisuje </a:t>
            </a:r>
            <a:r>
              <a:rPr lang="en-US" sz="1800" b="0" i="0" u="none" strike="noStrike" dirty="0">
                <a:solidFill>
                  <a:schemeClr val="dk1"/>
                </a:solidFill>
                <a:latin typeface="Calibri"/>
                <a:ea typeface="Calibri"/>
                <a:cs typeface="Calibri"/>
                <a:sym typeface="Calibri"/>
              </a:rPr>
              <a:t>5 </a:t>
            </a:r>
            <a:r>
              <a:rPr lang="pl-PL" sz="1800" b="0" i="0" u="none" strike="noStrike" dirty="0">
                <a:solidFill>
                  <a:schemeClr val="dk1"/>
                </a:solidFill>
                <a:latin typeface="Calibri"/>
                <a:ea typeface="Calibri"/>
                <a:cs typeface="Calibri"/>
                <a:sym typeface="Calibri"/>
              </a:rPr>
              <a:t>etapó</a:t>
            </a:r>
            <a:r>
              <a:rPr lang="pl-PL" sz="1800" dirty="0">
                <a:solidFill>
                  <a:schemeClr val="dk1"/>
                </a:solidFill>
                <a:latin typeface="Calibri"/>
                <a:ea typeface="Calibri"/>
                <a:cs typeface="Calibri"/>
                <a:sym typeface="Calibri"/>
              </a:rPr>
              <a:t>w cyklu życia</a:t>
            </a:r>
            <a:r>
              <a:rPr lang="en-US" sz="1800" b="0" i="0" u="none" strike="noStrike" dirty="0">
                <a:solidFill>
                  <a:schemeClr val="dk1"/>
                </a:solidFill>
                <a:latin typeface="Calibri"/>
                <a:ea typeface="Calibri"/>
                <a:cs typeface="Calibri"/>
                <a:sym typeface="Calibri"/>
              </a:rPr>
              <a:t>: 1. </a:t>
            </a:r>
            <a:r>
              <a:rPr lang="pl-PL" sz="1800" b="0" i="0" u="none" strike="noStrike" dirty="0">
                <a:solidFill>
                  <a:schemeClr val="dk1"/>
                </a:solidFill>
                <a:latin typeface="Calibri"/>
                <a:ea typeface="Calibri"/>
                <a:cs typeface="Calibri"/>
                <a:sym typeface="Calibri"/>
              </a:rPr>
              <a:t>Pozyskanie surowca</a:t>
            </a:r>
            <a:r>
              <a:rPr lang="en-US" sz="1800" b="0" i="0" u="none" strike="noStrike" dirty="0">
                <a:solidFill>
                  <a:schemeClr val="dk1"/>
                </a:solidFill>
                <a:latin typeface="Calibri"/>
                <a:ea typeface="Calibri"/>
                <a:cs typeface="Calibri"/>
                <a:sym typeface="Calibri"/>
              </a:rPr>
              <a:t>;  2. </a:t>
            </a:r>
            <a:r>
              <a:rPr lang="pl-PL" sz="1800" b="0" i="0" u="none" strike="noStrike" dirty="0">
                <a:solidFill>
                  <a:schemeClr val="dk1"/>
                </a:solidFill>
                <a:latin typeface="Calibri"/>
                <a:ea typeface="Calibri"/>
                <a:cs typeface="Calibri"/>
                <a:sym typeface="Calibri"/>
              </a:rPr>
              <a:t>Produkcja</a:t>
            </a:r>
            <a:r>
              <a:rPr lang="en-US" sz="1800" b="0" i="0" u="none" strike="noStrike" dirty="0">
                <a:solidFill>
                  <a:schemeClr val="dk1"/>
                </a:solidFill>
                <a:latin typeface="Calibri"/>
                <a:ea typeface="Calibri"/>
                <a:cs typeface="Calibri"/>
                <a:sym typeface="Calibri"/>
              </a:rPr>
              <a:t>;  3. </a:t>
            </a:r>
            <a:r>
              <a:rPr lang="pl-PL" sz="1800" b="0" i="0" u="none" strike="noStrike" dirty="0">
                <a:solidFill>
                  <a:schemeClr val="dk1"/>
                </a:solidFill>
                <a:latin typeface="Calibri"/>
                <a:ea typeface="Calibri"/>
                <a:cs typeface="Calibri"/>
                <a:sym typeface="Calibri"/>
              </a:rPr>
              <a:t>Dystrybucja</a:t>
            </a:r>
            <a:r>
              <a:rPr lang="en-US" sz="1800" b="0" i="0" u="none" strike="noStrike" dirty="0">
                <a:solidFill>
                  <a:schemeClr val="dk1"/>
                </a:solidFill>
                <a:latin typeface="Calibri"/>
                <a:ea typeface="Calibri"/>
                <a:cs typeface="Calibri"/>
                <a:sym typeface="Calibri"/>
              </a:rPr>
              <a:t>;  4. </a:t>
            </a:r>
            <a:r>
              <a:rPr lang="pl-PL" sz="1800" dirty="0">
                <a:solidFill>
                  <a:schemeClr val="dk1"/>
                </a:solidFill>
                <a:latin typeface="Calibri"/>
                <a:ea typeface="Calibri"/>
                <a:cs typeface="Calibri"/>
                <a:sym typeface="Calibri"/>
              </a:rPr>
              <a:t>Użytkowanie</a:t>
            </a:r>
            <a:r>
              <a:rPr lang="en-US" sz="1800" b="0" i="0" u="none" strike="noStrike" dirty="0">
                <a:solidFill>
                  <a:schemeClr val="dk1"/>
                </a:solidFill>
                <a:latin typeface="Calibri"/>
                <a:ea typeface="Calibri"/>
                <a:cs typeface="Calibri"/>
                <a:sym typeface="Calibri"/>
              </a:rPr>
              <a:t>; 5. </a:t>
            </a:r>
            <a:r>
              <a:rPr lang="pl-PL" sz="1800" b="0" i="0" u="none" strike="noStrike" dirty="0">
                <a:solidFill>
                  <a:schemeClr val="dk1"/>
                </a:solidFill>
                <a:latin typeface="Calibri"/>
                <a:ea typeface="Calibri"/>
                <a:cs typeface="Calibri"/>
                <a:sym typeface="Calibri"/>
              </a:rPr>
              <a:t>Utylizacja</a:t>
            </a:r>
            <a:r>
              <a:rPr lang="en-US" sz="1800" b="0" i="0" u="none" strike="noStrike" dirty="0">
                <a:solidFill>
                  <a:schemeClr val="dk1"/>
                </a:solidFill>
                <a:latin typeface="Calibri"/>
                <a:ea typeface="Calibri"/>
                <a:cs typeface="Calibri"/>
                <a:sym typeface="Calibri"/>
              </a:rPr>
              <a:t>.</a:t>
            </a:r>
            <a:endParaRPr lang="en-US" sz="1800" dirty="0"/>
          </a:p>
        </p:txBody>
      </p:sp>
      <p:sp>
        <p:nvSpPr>
          <p:cNvPr id="28" name="TextBox 27">
            <a:extLst>
              <a:ext uri="{FF2B5EF4-FFF2-40B4-BE49-F238E27FC236}">
                <a16:creationId xmlns:a16="http://schemas.microsoft.com/office/drawing/2014/main" id="{840DA3E0-55C9-674C-949C-7E3FEA021C39}"/>
              </a:ext>
            </a:extLst>
          </p:cNvPr>
          <p:cNvSpPr txBox="1"/>
          <p:nvPr/>
        </p:nvSpPr>
        <p:spPr>
          <a:xfrm>
            <a:off x="938068" y="4288425"/>
            <a:ext cx="10721422" cy="1477328"/>
          </a:xfrm>
          <a:prstGeom prst="rect">
            <a:avLst/>
          </a:prstGeom>
          <a:noFill/>
        </p:spPr>
        <p:txBody>
          <a:bodyPr wrap="square">
            <a:spAutoFit/>
          </a:bodyPr>
          <a:lstStyle/>
          <a:p>
            <a:pPr marL="0" lvl="0" indent="0" algn="l" rtl="0">
              <a:spcBef>
                <a:spcPts val="0"/>
              </a:spcBef>
              <a:spcAft>
                <a:spcPts val="0"/>
              </a:spcAft>
              <a:buNone/>
            </a:pPr>
            <a:r>
              <a:rPr lang="pl-PL" sz="1800" b="1" i="0" u="none" strike="noStrike" dirty="0">
                <a:solidFill>
                  <a:schemeClr val="dk1"/>
                </a:solidFill>
                <a:latin typeface="Calibri"/>
                <a:ea typeface="Calibri"/>
                <a:cs typeface="Calibri"/>
                <a:sym typeface="Calibri"/>
              </a:rPr>
              <a:t>Tworzenie mapy cyklu życia zaczyna się </a:t>
            </a:r>
            <a:r>
              <a:rPr lang="pl-PL" sz="1800" dirty="0">
                <a:solidFill>
                  <a:schemeClr val="dk1"/>
                </a:solidFill>
                <a:latin typeface="Calibri"/>
                <a:ea typeface="Calibri"/>
                <a:cs typeface="Calibri"/>
                <a:sym typeface="Calibri"/>
              </a:rPr>
              <a:t>od listy surowców stosowanych do produkcji i sprawdzenia, w jaki sposób się je pozyskuje i przetwarza</a:t>
            </a:r>
            <a:r>
              <a:rPr lang="en-US" sz="1800" b="0" i="0" u="none" strike="noStrike" dirty="0">
                <a:solidFill>
                  <a:schemeClr val="dk1"/>
                </a:solidFill>
                <a:latin typeface="Calibri"/>
                <a:ea typeface="Calibri"/>
                <a:cs typeface="Calibri"/>
                <a:sym typeface="Calibri"/>
              </a:rPr>
              <a:t>. </a:t>
            </a:r>
            <a:r>
              <a:rPr lang="pl-PL" sz="1800" b="0" i="0" u="none" strike="noStrike" dirty="0">
                <a:solidFill>
                  <a:schemeClr val="dk1"/>
                </a:solidFill>
                <a:latin typeface="Calibri"/>
                <a:ea typeface="Calibri"/>
                <a:cs typeface="Calibri"/>
                <a:sym typeface="Calibri"/>
              </a:rPr>
              <a:t>Jak konsumenci kupią ten produkt, to ile razy z niego korzystają</a:t>
            </a:r>
            <a:r>
              <a:rPr lang="en-US" sz="1800" b="0" i="0" u="none" strike="noStrike" dirty="0">
                <a:solidFill>
                  <a:schemeClr val="dk1"/>
                </a:solidFill>
                <a:latin typeface="Calibri"/>
                <a:ea typeface="Calibri"/>
                <a:cs typeface="Calibri"/>
                <a:sym typeface="Calibri"/>
              </a:rPr>
              <a:t>? </a:t>
            </a:r>
            <a:r>
              <a:rPr lang="pl-PL" sz="1800" b="0" i="0" u="none" strike="noStrike" dirty="0">
                <a:solidFill>
                  <a:schemeClr val="dk1"/>
                </a:solidFill>
                <a:latin typeface="Calibri"/>
                <a:ea typeface="Calibri"/>
                <a:cs typeface="Calibri"/>
                <a:sym typeface="Calibri"/>
              </a:rPr>
              <a:t>Sprawdźcie to w Internecie albo niech uczniowie postarają się zgadnąć</a:t>
            </a:r>
            <a:r>
              <a:rPr lang="en-US" sz="1800" b="0" i="0" u="none" strike="noStrike" dirty="0">
                <a:solidFill>
                  <a:schemeClr val="dk1"/>
                </a:solidFill>
                <a:latin typeface="Calibri"/>
                <a:ea typeface="Calibri"/>
                <a:cs typeface="Calibri"/>
                <a:sym typeface="Calibri"/>
              </a:rPr>
              <a:t>. </a:t>
            </a:r>
            <a:r>
              <a:rPr lang="pl-PL" sz="1800" b="0" i="0" u="none" strike="noStrike" dirty="0">
                <a:solidFill>
                  <a:schemeClr val="dk1"/>
                </a:solidFill>
                <a:latin typeface="Calibri"/>
                <a:ea typeface="Calibri"/>
                <a:cs typeface="Calibri"/>
                <a:sym typeface="Calibri"/>
              </a:rPr>
              <a:t>Kiedy dotrzecie do końca cyklu życia, </a:t>
            </a:r>
            <a:r>
              <a:rPr lang="pl-PL" sz="1800" b="1" i="0" u="none" strike="noStrike" dirty="0">
                <a:solidFill>
                  <a:schemeClr val="dk1"/>
                </a:solidFill>
                <a:latin typeface="Calibri"/>
                <a:ea typeface="Calibri"/>
                <a:cs typeface="Calibri"/>
                <a:sym typeface="Calibri"/>
              </a:rPr>
              <a:t>zastanówcie się </a:t>
            </a:r>
            <a:r>
              <a:rPr lang="pl-PL" sz="1800" b="0" i="0" u="none" strike="noStrike" dirty="0">
                <a:solidFill>
                  <a:schemeClr val="dk1"/>
                </a:solidFill>
                <a:latin typeface="Calibri"/>
                <a:ea typeface="Calibri"/>
                <a:cs typeface="Calibri"/>
                <a:sym typeface="Calibri"/>
              </a:rPr>
              <a:t>nad wszystkimi możliwościami, takimi jak wysypisko, śmiecenie i recykling</a:t>
            </a:r>
            <a:r>
              <a:rPr lang="en-US" sz="1800" b="0" i="0" u="none" strike="noStrike" dirty="0">
                <a:solidFill>
                  <a:schemeClr val="dk1"/>
                </a:solidFill>
                <a:latin typeface="Calibri"/>
                <a:ea typeface="Calibri"/>
                <a:cs typeface="Calibri"/>
                <a:sym typeface="Calibri"/>
              </a:rPr>
              <a:t>. </a:t>
            </a:r>
            <a:r>
              <a:rPr lang="pl-PL" sz="1800" b="0" i="0" u="none" strike="noStrike" dirty="0">
                <a:solidFill>
                  <a:schemeClr val="dk1"/>
                </a:solidFill>
                <a:latin typeface="Calibri"/>
                <a:ea typeface="Calibri"/>
                <a:cs typeface="Calibri"/>
                <a:sym typeface="Calibri"/>
              </a:rPr>
              <a:t>Przemyślcie krytycznie, dokąd najprawdopodobniej trafi dana rzecz</a:t>
            </a:r>
            <a:r>
              <a:rPr lang="en-US" sz="1800" b="0" i="0" u="none" strike="noStrike" dirty="0">
                <a:solidFill>
                  <a:schemeClr val="dk1"/>
                </a:solidFill>
                <a:latin typeface="Calibri"/>
                <a:ea typeface="Calibri"/>
                <a:cs typeface="Calibri"/>
                <a:sym typeface="Calibri"/>
              </a:rPr>
              <a:t>. </a:t>
            </a:r>
            <a:endParaRPr lang="en-US" sz="1800" dirty="0"/>
          </a:p>
        </p:txBody>
      </p:sp>
      <p:grpSp>
        <p:nvGrpSpPr>
          <p:cNvPr id="30" name="Group 29">
            <a:extLst>
              <a:ext uri="{FF2B5EF4-FFF2-40B4-BE49-F238E27FC236}">
                <a16:creationId xmlns:a16="http://schemas.microsoft.com/office/drawing/2014/main" id="{BED3523E-4F30-4842-955F-8710CA123DB8}"/>
              </a:ext>
            </a:extLst>
          </p:cNvPr>
          <p:cNvGrpSpPr/>
          <p:nvPr/>
        </p:nvGrpSpPr>
        <p:grpSpPr>
          <a:xfrm>
            <a:off x="369224" y="3148807"/>
            <a:ext cx="443210" cy="424691"/>
            <a:chOff x="360335" y="2612435"/>
            <a:chExt cx="443210" cy="424691"/>
          </a:xfrm>
        </p:grpSpPr>
        <p:sp>
          <p:nvSpPr>
            <p:cNvPr id="31" name="Google Shape;139;p4">
              <a:extLst>
                <a:ext uri="{FF2B5EF4-FFF2-40B4-BE49-F238E27FC236}">
                  <a16:creationId xmlns:a16="http://schemas.microsoft.com/office/drawing/2014/main" id="{1BEED7E6-6D6C-5B4F-B107-D09A365B773E}"/>
                </a:ext>
              </a:extLst>
            </p:cNvPr>
            <p:cNvSpPr/>
            <p:nvPr/>
          </p:nvSpPr>
          <p:spPr>
            <a:xfrm>
              <a:off x="413972" y="2632487"/>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2" name="Google Shape;140;p4">
              <a:extLst>
                <a:ext uri="{FF2B5EF4-FFF2-40B4-BE49-F238E27FC236}">
                  <a16:creationId xmlns:a16="http://schemas.microsoft.com/office/drawing/2014/main" id="{B1CEE07D-BB08-6147-A038-1189CF35CDE7}"/>
                </a:ext>
              </a:extLst>
            </p:cNvPr>
            <p:cNvSpPr/>
            <p:nvPr/>
          </p:nvSpPr>
          <p:spPr>
            <a:xfrm>
              <a:off x="360335" y="2632487"/>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3" name="Google Shape;141;p4">
              <a:extLst>
                <a:ext uri="{FF2B5EF4-FFF2-40B4-BE49-F238E27FC236}">
                  <a16:creationId xmlns:a16="http://schemas.microsoft.com/office/drawing/2014/main" id="{9054C2DE-2025-F544-920D-069F610B1440}"/>
                </a:ext>
              </a:extLst>
            </p:cNvPr>
            <p:cNvSpPr/>
            <p:nvPr/>
          </p:nvSpPr>
          <p:spPr>
            <a:xfrm>
              <a:off x="404919" y="2612435"/>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a:solidFill>
                    <a:schemeClr val="lt1"/>
                  </a:solidFill>
                  <a:latin typeface="Calibri"/>
                  <a:cs typeface="Calibri"/>
                  <a:sym typeface="Calibri"/>
                </a:rPr>
                <a:t>3</a:t>
              </a:r>
              <a:endParaRPr dirty="0"/>
            </a:p>
          </p:txBody>
        </p:sp>
      </p:grpSp>
      <p:grpSp>
        <p:nvGrpSpPr>
          <p:cNvPr id="34" name="Group 33">
            <a:extLst>
              <a:ext uri="{FF2B5EF4-FFF2-40B4-BE49-F238E27FC236}">
                <a16:creationId xmlns:a16="http://schemas.microsoft.com/office/drawing/2014/main" id="{19A199BF-A336-E24E-8503-1265F10FF019}"/>
              </a:ext>
            </a:extLst>
          </p:cNvPr>
          <p:cNvGrpSpPr/>
          <p:nvPr/>
        </p:nvGrpSpPr>
        <p:grpSpPr>
          <a:xfrm>
            <a:off x="360335" y="4356162"/>
            <a:ext cx="443210" cy="424691"/>
            <a:chOff x="360335" y="2612435"/>
            <a:chExt cx="443210" cy="424691"/>
          </a:xfrm>
        </p:grpSpPr>
        <p:sp>
          <p:nvSpPr>
            <p:cNvPr id="35" name="Google Shape;139;p4">
              <a:extLst>
                <a:ext uri="{FF2B5EF4-FFF2-40B4-BE49-F238E27FC236}">
                  <a16:creationId xmlns:a16="http://schemas.microsoft.com/office/drawing/2014/main" id="{B9CAD8D2-1DCF-194E-B5B1-8203C1BA19C8}"/>
                </a:ext>
              </a:extLst>
            </p:cNvPr>
            <p:cNvSpPr/>
            <p:nvPr/>
          </p:nvSpPr>
          <p:spPr>
            <a:xfrm>
              <a:off x="413972" y="2632487"/>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6" name="Google Shape;140;p4">
              <a:extLst>
                <a:ext uri="{FF2B5EF4-FFF2-40B4-BE49-F238E27FC236}">
                  <a16:creationId xmlns:a16="http://schemas.microsoft.com/office/drawing/2014/main" id="{E264F68D-E606-9946-8B09-7492DC01A5EB}"/>
                </a:ext>
              </a:extLst>
            </p:cNvPr>
            <p:cNvSpPr/>
            <p:nvPr/>
          </p:nvSpPr>
          <p:spPr>
            <a:xfrm>
              <a:off x="360335" y="2632487"/>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7" name="Google Shape;141;p4">
              <a:extLst>
                <a:ext uri="{FF2B5EF4-FFF2-40B4-BE49-F238E27FC236}">
                  <a16:creationId xmlns:a16="http://schemas.microsoft.com/office/drawing/2014/main" id="{F264B6AC-22C5-2E42-B33C-D219FA0F5CBB}"/>
                </a:ext>
              </a:extLst>
            </p:cNvPr>
            <p:cNvSpPr/>
            <p:nvPr/>
          </p:nvSpPr>
          <p:spPr>
            <a:xfrm>
              <a:off x="404919" y="2612435"/>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a:solidFill>
                    <a:schemeClr val="lt1"/>
                  </a:solidFill>
                  <a:latin typeface="Calibri"/>
                  <a:cs typeface="Calibri"/>
                  <a:sym typeface="Calibri"/>
                </a:rPr>
                <a:t>4</a:t>
              </a:r>
              <a:endParaRPr dirty="0"/>
            </a:p>
          </p:txBody>
        </p:sp>
      </p:grpSp>
      <p:grpSp>
        <p:nvGrpSpPr>
          <p:cNvPr id="38" name="Group 37">
            <a:extLst>
              <a:ext uri="{FF2B5EF4-FFF2-40B4-BE49-F238E27FC236}">
                <a16:creationId xmlns:a16="http://schemas.microsoft.com/office/drawing/2014/main" id="{A921052C-D1ED-D540-9476-7C858613B7F7}"/>
              </a:ext>
            </a:extLst>
          </p:cNvPr>
          <p:cNvGrpSpPr/>
          <p:nvPr/>
        </p:nvGrpSpPr>
        <p:grpSpPr>
          <a:xfrm>
            <a:off x="353355" y="5752636"/>
            <a:ext cx="443210" cy="424691"/>
            <a:chOff x="360335" y="2612435"/>
            <a:chExt cx="443210" cy="424691"/>
          </a:xfrm>
        </p:grpSpPr>
        <p:sp>
          <p:nvSpPr>
            <p:cNvPr id="39" name="Google Shape;139;p4">
              <a:extLst>
                <a:ext uri="{FF2B5EF4-FFF2-40B4-BE49-F238E27FC236}">
                  <a16:creationId xmlns:a16="http://schemas.microsoft.com/office/drawing/2014/main" id="{0F437E7F-71F0-C348-8725-08AB6AF91B31}"/>
                </a:ext>
              </a:extLst>
            </p:cNvPr>
            <p:cNvSpPr/>
            <p:nvPr/>
          </p:nvSpPr>
          <p:spPr>
            <a:xfrm>
              <a:off x="413972" y="2632487"/>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0" name="Google Shape;140;p4">
              <a:extLst>
                <a:ext uri="{FF2B5EF4-FFF2-40B4-BE49-F238E27FC236}">
                  <a16:creationId xmlns:a16="http://schemas.microsoft.com/office/drawing/2014/main" id="{921E8A14-10C5-A544-9AFB-FBDD322045B1}"/>
                </a:ext>
              </a:extLst>
            </p:cNvPr>
            <p:cNvSpPr/>
            <p:nvPr/>
          </p:nvSpPr>
          <p:spPr>
            <a:xfrm>
              <a:off x="360335" y="2632487"/>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1" name="Google Shape;141;p4">
              <a:extLst>
                <a:ext uri="{FF2B5EF4-FFF2-40B4-BE49-F238E27FC236}">
                  <a16:creationId xmlns:a16="http://schemas.microsoft.com/office/drawing/2014/main" id="{1A82E390-493D-D344-A121-DCD1B59824DA}"/>
                </a:ext>
              </a:extLst>
            </p:cNvPr>
            <p:cNvSpPr/>
            <p:nvPr/>
          </p:nvSpPr>
          <p:spPr>
            <a:xfrm>
              <a:off x="404919" y="2612435"/>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dirty="0">
                  <a:solidFill>
                    <a:schemeClr val="lt1"/>
                  </a:solidFill>
                  <a:latin typeface="Calibri"/>
                  <a:cs typeface="Calibri"/>
                  <a:sym typeface="Calibri"/>
                </a:rPr>
                <a:t>5</a:t>
              </a:r>
              <a:endParaRPr dirty="0"/>
            </a:p>
          </p:txBody>
        </p:sp>
      </p:grpSp>
      <p:sp>
        <p:nvSpPr>
          <p:cNvPr id="43" name="TextBox 42">
            <a:extLst>
              <a:ext uri="{FF2B5EF4-FFF2-40B4-BE49-F238E27FC236}">
                <a16:creationId xmlns:a16="http://schemas.microsoft.com/office/drawing/2014/main" id="{0A54C10C-C9A4-C345-B029-599D03C0D2C0}"/>
              </a:ext>
            </a:extLst>
          </p:cNvPr>
          <p:cNvSpPr txBox="1"/>
          <p:nvPr/>
        </p:nvSpPr>
        <p:spPr>
          <a:xfrm>
            <a:off x="938068" y="5752636"/>
            <a:ext cx="10502092" cy="923330"/>
          </a:xfrm>
          <a:prstGeom prst="rect">
            <a:avLst/>
          </a:prstGeom>
          <a:noFill/>
        </p:spPr>
        <p:txBody>
          <a:bodyPr wrap="square">
            <a:spAutoFit/>
          </a:bodyPr>
          <a:lstStyle/>
          <a:p>
            <a:r>
              <a:rPr lang="pl-PL" sz="1800" b="0" i="0" u="none" strike="noStrike" dirty="0">
                <a:solidFill>
                  <a:schemeClr val="dk1"/>
                </a:solidFill>
                <a:latin typeface="Calibri"/>
                <a:ea typeface="Calibri"/>
                <a:cs typeface="Calibri"/>
                <a:sym typeface="Calibri"/>
              </a:rPr>
              <a:t>Na koniec </a:t>
            </a:r>
            <a:r>
              <a:rPr lang="pl-PL" sz="1800" dirty="0">
                <a:solidFill>
                  <a:schemeClr val="dk1"/>
                </a:solidFill>
                <a:latin typeface="Calibri"/>
                <a:ea typeface="Calibri"/>
                <a:cs typeface="Calibri"/>
                <a:sym typeface="Calibri"/>
              </a:rPr>
              <a:t>wskażcie dla tego produktu </a:t>
            </a:r>
            <a:r>
              <a:rPr lang="pl-PL" sz="1800" b="1" dirty="0">
                <a:solidFill>
                  <a:schemeClr val="dk1"/>
                </a:solidFill>
                <a:latin typeface="Calibri"/>
                <a:ea typeface="Calibri"/>
                <a:cs typeface="Calibri"/>
                <a:sym typeface="Calibri"/>
              </a:rPr>
              <a:t>jedną albo więcej szans na okrężny cykl życia</a:t>
            </a:r>
            <a:r>
              <a:rPr lang="en-US" sz="1800" b="0" i="0" u="none" strike="noStrike" dirty="0">
                <a:solidFill>
                  <a:schemeClr val="dk1"/>
                </a:solidFill>
                <a:latin typeface="Calibri"/>
                <a:ea typeface="Calibri"/>
                <a:cs typeface="Calibri"/>
                <a:sym typeface="Calibri"/>
              </a:rPr>
              <a:t>. </a:t>
            </a:r>
            <a:r>
              <a:rPr lang="pl-PL" sz="1800" b="0" i="0" u="none" strike="noStrike" dirty="0">
                <a:solidFill>
                  <a:schemeClr val="dk1"/>
                </a:solidFill>
                <a:latin typeface="Calibri"/>
                <a:ea typeface="Calibri"/>
                <a:cs typeface="Calibri"/>
                <a:sym typeface="Calibri"/>
              </a:rPr>
              <a:t>Czy tego produktu można w jakiś sposób użyć ponownie</a:t>
            </a:r>
            <a:r>
              <a:rPr lang="en-US" sz="1800" b="0" i="0" u="none" strike="noStrike" dirty="0">
                <a:solidFill>
                  <a:schemeClr val="dk1"/>
                </a:solidFill>
                <a:latin typeface="Calibri"/>
                <a:ea typeface="Calibri"/>
                <a:cs typeface="Calibri"/>
                <a:sym typeface="Calibri"/>
              </a:rPr>
              <a:t>? </a:t>
            </a:r>
            <a:r>
              <a:rPr lang="pl-PL" sz="1800" b="0" i="0" u="none" strike="noStrike" dirty="0">
                <a:solidFill>
                  <a:schemeClr val="dk1"/>
                </a:solidFill>
                <a:latin typeface="Calibri"/>
                <a:ea typeface="Calibri"/>
                <a:cs typeface="Calibri"/>
                <a:sym typeface="Calibri"/>
              </a:rPr>
              <a:t>Czy można go oddać do recyklingu, a jeśli tak, to na co można go przerobić</a:t>
            </a:r>
            <a:r>
              <a:rPr lang="en-US" sz="1800" b="0" i="0" u="none" strike="noStrike" dirty="0">
                <a:solidFill>
                  <a:schemeClr val="dk1"/>
                </a:solidFill>
                <a:latin typeface="Calibri"/>
                <a:ea typeface="Calibri"/>
                <a:cs typeface="Calibri"/>
                <a:sym typeface="Calibri"/>
              </a:rPr>
              <a:t>? </a:t>
            </a:r>
            <a:r>
              <a:rPr lang="pl-PL" sz="1800" b="0" i="0" u="none" strike="noStrike" dirty="0">
                <a:solidFill>
                  <a:schemeClr val="dk1"/>
                </a:solidFill>
                <a:latin typeface="Calibri"/>
                <a:ea typeface="Calibri"/>
                <a:cs typeface="Calibri"/>
                <a:sym typeface="Calibri"/>
              </a:rPr>
              <a:t>Co byście zmienili w tym produkcie, żeby lepiej pasował do gospodarki okrężnej?</a:t>
            </a:r>
            <a:r>
              <a:rPr lang="en-US" sz="1800" b="0" i="0" u="none" strike="noStrike" dirty="0">
                <a:solidFill>
                  <a:schemeClr val="dk1"/>
                </a:solidFill>
                <a:latin typeface="Calibri"/>
                <a:ea typeface="Calibri"/>
                <a:cs typeface="Calibri"/>
                <a:sym typeface="Calibri"/>
              </a:rPr>
              <a:t> </a:t>
            </a:r>
            <a:endParaRPr lang="en-US" sz="1800" dirty="0"/>
          </a:p>
        </p:txBody>
      </p:sp>
      <p:sp>
        <p:nvSpPr>
          <p:cNvPr id="3" name="Slide Number Placeholder 2">
            <a:extLst>
              <a:ext uri="{FF2B5EF4-FFF2-40B4-BE49-F238E27FC236}">
                <a16:creationId xmlns:a16="http://schemas.microsoft.com/office/drawing/2014/main" id="{7CBFC514-EF18-36CD-F61E-CB4BAE0E78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2835E1B-68F1-2B46-95E2-12FDF3CFA713}"/>
              </a:ext>
            </a:extLst>
          </p:cNvPr>
          <p:cNvPicPr>
            <a:picLocks noChangeAspect="1"/>
          </p:cNvPicPr>
          <p:nvPr/>
        </p:nvPicPr>
        <p:blipFill>
          <a:blip r:embed="rId3"/>
          <a:stretch>
            <a:fillRect/>
          </a:stretch>
        </p:blipFill>
        <p:spPr>
          <a:xfrm>
            <a:off x="-8878" y="-41497"/>
            <a:ext cx="12192000" cy="6858000"/>
          </a:xfrm>
          <a:prstGeom prst="rect">
            <a:avLst/>
          </a:prstGeom>
        </p:spPr>
      </p:pic>
      <p:sp>
        <p:nvSpPr>
          <p:cNvPr id="14" name="Slide Number Placeholder 3">
            <a:extLst>
              <a:ext uri="{FF2B5EF4-FFF2-40B4-BE49-F238E27FC236}">
                <a16:creationId xmlns:a16="http://schemas.microsoft.com/office/drawing/2014/main" id="{203DDFB3-6D59-A14A-BE61-EA5F497B703B}"/>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17" name="Rounded Rectangle 16">
            <a:extLst>
              <a:ext uri="{FF2B5EF4-FFF2-40B4-BE49-F238E27FC236}">
                <a16:creationId xmlns:a16="http://schemas.microsoft.com/office/drawing/2014/main" id="{E1C58300-AB33-2949-B2B1-1F1E1662997D}"/>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Rounded Rectangle 17">
            <a:extLst>
              <a:ext uri="{FF2B5EF4-FFF2-40B4-BE49-F238E27FC236}">
                <a16:creationId xmlns:a16="http://schemas.microsoft.com/office/drawing/2014/main" id="{E23EAF2D-430A-3647-BA71-366646E5D4E6}"/>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TextBox 18">
            <a:extLst>
              <a:ext uri="{FF2B5EF4-FFF2-40B4-BE49-F238E27FC236}">
                <a16:creationId xmlns:a16="http://schemas.microsoft.com/office/drawing/2014/main" id="{690BB800-226F-CD4A-815D-DCCCEFEF61E4}"/>
              </a:ext>
            </a:extLst>
          </p:cNvPr>
          <p:cNvSpPr txBox="1"/>
          <p:nvPr/>
        </p:nvSpPr>
        <p:spPr>
          <a:xfrm>
            <a:off x="2357461" y="294106"/>
            <a:ext cx="7477078" cy="584775"/>
          </a:xfrm>
          <a:prstGeom prst="rect">
            <a:avLst/>
          </a:prstGeom>
          <a:noFill/>
        </p:spPr>
        <p:txBody>
          <a:bodyPr wrap="square" rtlCol="0">
            <a:spAutoFit/>
          </a:bodyPr>
          <a:lstStyle/>
          <a:p>
            <a:pPr algn="ctr"/>
            <a:r>
              <a:rPr lang="pl-PL" sz="3200" b="1" dirty="0">
                <a:solidFill>
                  <a:schemeClr val="bg1"/>
                </a:solidFill>
                <a:latin typeface="Calibri" panose="020F0502020204030204" pitchFamily="34" charset="0"/>
                <a:cs typeface="Calibri" panose="020F0502020204030204" pitchFamily="34" charset="0"/>
              </a:rPr>
              <a:t>Przygotuj prezentację </a:t>
            </a:r>
            <a:r>
              <a:rPr lang="en-US" sz="3200" b="1" dirty="0">
                <a:solidFill>
                  <a:schemeClr val="bg1"/>
                </a:solidFill>
                <a:latin typeface="Calibri" panose="020F0502020204030204" pitchFamily="34" charset="0"/>
                <a:cs typeface="Calibri" panose="020F0502020204030204" pitchFamily="34" charset="0"/>
              </a:rPr>
              <a:t>PowerPoint</a:t>
            </a:r>
          </a:p>
        </p:txBody>
      </p:sp>
      <p:sp>
        <p:nvSpPr>
          <p:cNvPr id="20" name="Rectangle 19">
            <a:extLst>
              <a:ext uri="{FF2B5EF4-FFF2-40B4-BE49-F238E27FC236}">
                <a16:creationId xmlns:a16="http://schemas.microsoft.com/office/drawing/2014/main" id="{21DD8050-3094-B04D-A576-35FDCA5DC53A}"/>
              </a:ext>
            </a:extLst>
          </p:cNvPr>
          <p:cNvSpPr/>
          <p:nvPr/>
        </p:nvSpPr>
        <p:spPr>
          <a:xfrm>
            <a:off x="323616" y="1157454"/>
            <a:ext cx="11361877" cy="2396938"/>
          </a:xfrm>
          <a:prstGeom prst="rect">
            <a:avLst/>
          </a:prstGeom>
        </p:spPr>
        <p:txBody>
          <a:bodyPr wrap="square">
            <a:spAutoFit/>
          </a:bodyPr>
          <a:lstStyle/>
          <a:p>
            <a:pPr algn="thaiDist">
              <a:lnSpc>
                <a:spcPct val="120000"/>
              </a:lnSpc>
              <a:buClr>
                <a:srgbClr val="3AC69D"/>
              </a:buClr>
              <a:buSzPct val="150000"/>
            </a:pPr>
            <a:r>
              <a:rPr lang="pl-PL" sz="1800" dirty="0">
                <a:solidFill>
                  <a:srgbClr val="262626"/>
                </a:solidFill>
                <a:latin typeface="Calibri" panose="020F0502020204030204" pitchFamily="34" charset="0"/>
                <a:cs typeface="Calibri" panose="020F0502020204030204" pitchFamily="34" charset="0"/>
              </a:rPr>
              <a:t>Gdy jesteś gotowy(a), aby zaprezentować lekcje uczniom, kliknij </a:t>
            </a:r>
            <a:r>
              <a:rPr lang="pl-PL" sz="1800" b="1" dirty="0">
                <a:solidFill>
                  <a:srgbClr val="262626"/>
                </a:solidFill>
                <a:latin typeface="Calibri" panose="020F0502020204030204" pitchFamily="34" charset="0"/>
                <a:cs typeface="Calibri" panose="020F0502020204030204" pitchFamily="34" charset="0"/>
              </a:rPr>
              <a:t>pokaz slajdów </a:t>
            </a:r>
            <a:r>
              <a:rPr lang="pl-PL" sz="1800" dirty="0">
                <a:solidFill>
                  <a:srgbClr val="262626"/>
                </a:solidFill>
                <a:latin typeface="Calibri" panose="020F0502020204030204" pitchFamily="34" charset="0"/>
                <a:cs typeface="Calibri" panose="020F0502020204030204" pitchFamily="34" charset="0"/>
              </a:rPr>
              <a:t>u góry paska menu, a następnie wybierz </a:t>
            </a:r>
            <a:r>
              <a:rPr lang="pl-PL" sz="1800" b="1" dirty="0">
                <a:solidFill>
                  <a:srgbClr val="262626"/>
                </a:solidFill>
                <a:latin typeface="Calibri" panose="020F0502020204030204" pitchFamily="34" charset="0"/>
                <a:cs typeface="Calibri" panose="020F0502020204030204" pitchFamily="34" charset="0"/>
              </a:rPr>
              <a:t>„Od początku”. </a:t>
            </a:r>
          </a:p>
          <a:p>
            <a:pPr algn="thaiDist">
              <a:lnSpc>
                <a:spcPct val="120000"/>
              </a:lnSpc>
              <a:buClr>
                <a:srgbClr val="3AC69D"/>
              </a:buClr>
              <a:buSzPct val="150000"/>
            </a:pPr>
            <a:endParaRPr lang="pl-PL" sz="1800" b="1" dirty="0">
              <a:solidFill>
                <a:srgbClr val="262626"/>
              </a:solidFill>
              <a:latin typeface="Calibri" panose="020F0502020204030204" pitchFamily="34" charset="0"/>
              <a:cs typeface="Calibri" panose="020F0502020204030204" pitchFamily="34" charset="0"/>
            </a:endParaRPr>
          </a:p>
          <a:p>
            <a:pPr algn="thaiDist">
              <a:lnSpc>
                <a:spcPct val="120000"/>
              </a:lnSpc>
              <a:buClr>
                <a:srgbClr val="3AC69D"/>
              </a:buClr>
              <a:buSzPct val="150000"/>
            </a:pPr>
            <a:endParaRPr lang="pl-PL" sz="1800" b="1" dirty="0">
              <a:solidFill>
                <a:srgbClr val="262626"/>
              </a:solidFill>
              <a:latin typeface="Calibri" panose="020F0502020204030204" pitchFamily="34" charset="0"/>
              <a:cs typeface="Calibri" panose="020F0502020204030204" pitchFamily="34" charset="0"/>
            </a:endParaRPr>
          </a:p>
          <a:p>
            <a:pPr algn="thaiDist">
              <a:lnSpc>
                <a:spcPct val="120000"/>
              </a:lnSpc>
              <a:buClr>
                <a:srgbClr val="3AC69D"/>
              </a:buClr>
              <a:buSzPct val="150000"/>
            </a:pPr>
            <a:r>
              <a:rPr lang="pl-PL" sz="1800" dirty="0">
                <a:solidFill>
                  <a:srgbClr val="262626"/>
                </a:solidFill>
                <a:latin typeface="Calibri" panose="020F0502020204030204" pitchFamily="34" charset="0"/>
                <a:cs typeface="Calibri" panose="020F0502020204030204" pitchFamily="34" charset="0"/>
              </a:rPr>
              <a:t>Następnie naprowadź kursor „myszy” na lewy, dolny róg prezentacji. </a:t>
            </a:r>
          </a:p>
          <a:p>
            <a:pPr algn="thaiDist">
              <a:lnSpc>
                <a:spcPct val="120000"/>
              </a:lnSpc>
              <a:buClr>
                <a:srgbClr val="3AC69D"/>
              </a:buClr>
              <a:buSzPct val="150000"/>
            </a:pPr>
            <a:r>
              <a:rPr lang="pl-PL" sz="1800" dirty="0">
                <a:solidFill>
                  <a:srgbClr val="262626"/>
                </a:solidFill>
                <a:latin typeface="Calibri" panose="020F0502020204030204" pitchFamily="34" charset="0"/>
                <a:cs typeface="Calibri" panose="020F0502020204030204" pitchFamily="34" charset="0"/>
              </a:rPr>
              <a:t>Po rozwinięciu opcji zaznaczonej w zielonym kółku wybierz „Pokaż widok prezentera”. W widoku prezentera podczas prezentacji widzisz swoje notatki, a odbiorcy widzą tylko prezentację</a:t>
            </a:r>
            <a:r>
              <a:rPr lang="en-US" sz="1800" dirty="0">
                <a:solidFill>
                  <a:srgbClr val="262626"/>
                </a:solidFill>
                <a:latin typeface="Calibri" panose="020F0502020204030204" pitchFamily="34" charset="0"/>
                <a:cs typeface="Calibri" panose="020F0502020204030204" pitchFamily="34" charset="0"/>
              </a:rPr>
              <a:t>.</a:t>
            </a:r>
            <a:endParaRPr lang="en-US" sz="1800" b="1" dirty="0">
              <a:solidFill>
                <a:srgbClr val="262626"/>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9AE55B15-8C0F-384C-8C19-E0135F5D0E05}"/>
              </a:ext>
            </a:extLst>
          </p:cNvPr>
          <p:cNvSpPr/>
          <p:nvPr/>
        </p:nvSpPr>
        <p:spPr>
          <a:xfrm>
            <a:off x="228366" y="3551539"/>
            <a:ext cx="6092681" cy="1754326"/>
          </a:xfrm>
          <a:prstGeom prst="rect">
            <a:avLst/>
          </a:prstGeom>
        </p:spPr>
        <p:txBody>
          <a:bodyPr wrap="square">
            <a:spAutoFit/>
          </a:bodyPr>
          <a:lstStyle/>
          <a:p>
            <a:pPr algn="thaiDist">
              <a:lnSpc>
                <a:spcPct val="120000"/>
              </a:lnSpc>
              <a:buClr>
                <a:srgbClr val="3AC69D"/>
              </a:buClr>
              <a:buSzPct val="150000"/>
            </a:pPr>
            <a:r>
              <a:rPr lang="pl-PL" sz="1800" dirty="0">
                <a:solidFill>
                  <a:srgbClr val="262626"/>
                </a:solidFill>
                <a:latin typeface="Calibri" panose="020F0502020204030204" pitchFamily="34" charset="0"/>
                <a:cs typeface="Calibri" panose="020F0502020204030204" pitchFamily="34" charset="0"/>
              </a:rPr>
              <a:t>Notatki wyświetlają się w okienku po prawej stronie</a:t>
            </a:r>
            <a:r>
              <a:rPr lang="en-US" sz="1800" dirty="0">
                <a:solidFill>
                  <a:srgbClr val="262626"/>
                </a:solidFill>
                <a:latin typeface="Calibri" panose="020F0502020204030204" pitchFamily="34" charset="0"/>
                <a:cs typeface="Calibri" panose="020F0502020204030204" pitchFamily="34" charset="0"/>
              </a:rPr>
              <a:t>. </a:t>
            </a:r>
            <a:r>
              <a:rPr lang="pl-PL" sz="1800" dirty="0">
                <a:solidFill>
                  <a:srgbClr val="262626"/>
                </a:solidFill>
                <a:latin typeface="Calibri" panose="020F0502020204030204" pitchFamily="34" charset="0"/>
                <a:cs typeface="Calibri" panose="020F0502020204030204" pitchFamily="34" charset="0"/>
              </a:rPr>
              <a:t>Tekst powinien się zawijać automatycznie, a w razie potrzeby wyświetla się pionowy pasek przewijania. Możesz też zmienić rozmiar tekstu w okienku notatek, używając dwóch przycisków w lewym dolnym rogu tego okienka</a:t>
            </a:r>
            <a:r>
              <a:rPr lang="en-US" sz="1800" dirty="0">
                <a:solidFill>
                  <a:srgbClr val="262626"/>
                </a:solidFill>
                <a:latin typeface="Calibri" panose="020F0502020204030204" pitchFamily="34" charset="0"/>
                <a:cs typeface="Calibri" panose="020F0502020204030204" pitchFamily="34" charset="0"/>
              </a:rPr>
              <a:t>. </a:t>
            </a:r>
            <a:endParaRPr lang="en-US" sz="1800" b="1" dirty="0">
              <a:solidFill>
                <a:srgbClr val="262626"/>
              </a:solidFill>
              <a:latin typeface="Calibri" panose="020F0502020204030204" pitchFamily="34" charset="0"/>
              <a:cs typeface="Calibri" panose="020F0502020204030204" pitchFamily="34" charset="0"/>
            </a:endParaRPr>
          </a:p>
        </p:txBody>
      </p:sp>
      <p:grpSp>
        <p:nvGrpSpPr>
          <p:cNvPr id="24" name="Group 23">
            <a:extLst>
              <a:ext uri="{FF2B5EF4-FFF2-40B4-BE49-F238E27FC236}">
                <a16:creationId xmlns:a16="http://schemas.microsoft.com/office/drawing/2014/main" id="{0F82AD04-3FBD-C4CC-07E3-8DA745D79C82}"/>
              </a:ext>
            </a:extLst>
          </p:cNvPr>
          <p:cNvGrpSpPr/>
          <p:nvPr/>
        </p:nvGrpSpPr>
        <p:grpSpPr>
          <a:xfrm>
            <a:off x="838200" y="5248204"/>
            <a:ext cx="5346212" cy="1467026"/>
            <a:chOff x="4790164" y="5144469"/>
            <a:chExt cx="6979920" cy="1487643"/>
          </a:xfrm>
        </p:grpSpPr>
        <p:sp>
          <p:nvSpPr>
            <p:cNvPr id="25" name="Rounded Rectangle 24">
              <a:extLst>
                <a:ext uri="{FF2B5EF4-FFF2-40B4-BE49-F238E27FC236}">
                  <a16:creationId xmlns:a16="http://schemas.microsoft.com/office/drawing/2014/main" id="{847C55BC-B4BB-49DA-C4B7-A5AD5ACA7B93}"/>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x-none">
                <a:solidFill>
                  <a:srgbClr val="29C7F7"/>
                </a:solidFill>
                <a:highlight>
                  <a:srgbClr val="29C7F7"/>
                </a:highlight>
              </a:endParaRPr>
            </a:p>
          </p:txBody>
        </p:sp>
        <p:sp>
          <p:nvSpPr>
            <p:cNvPr id="26" name="Rounded Rectangle 25">
              <a:extLst>
                <a:ext uri="{FF2B5EF4-FFF2-40B4-BE49-F238E27FC236}">
                  <a16:creationId xmlns:a16="http://schemas.microsoft.com/office/drawing/2014/main" id="{3B869F95-CB7F-A28E-A53A-8FCA98029232}"/>
                </a:ext>
              </a:extLst>
            </p:cNvPr>
            <p:cNvSpPr/>
            <p:nvPr/>
          </p:nvSpPr>
          <p:spPr>
            <a:xfrm>
              <a:off x="4790164" y="5443839"/>
              <a:ext cx="6979920" cy="1188273"/>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pl-PL" sz="1200" b="1" dirty="0"/>
                <a:t>Konspekty są tak pomyślane, aby były elastyczne i pozwalały reagować na potrzeby, ewoluując podczas lekcji</a:t>
              </a:r>
              <a:r>
                <a:rPr lang="en-US" sz="1200" b="1" dirty="0"/>
                <a:t>. </a:t>
              </a:r>
              <a:r>
                <a:rPr lang="pl-PL" sz="1200" b="1" dirty="0"/>
                <a:t>Lekcje można edytować i dostosowywać do różnych indywidualnych kontekstów związanych z uczniami i środowiskiem lekcyjnym</a:t>
              </a:r>
              <a:r>
                <a:rPr lang="en-US" sz="1200" b="1" dirty="0"/>
                <a:t>. </a:t>
              </a:r>
              <a:r>
                <a:rPr lang="pl-PL" sz="1200" b="1" dirty="0"/>
                <a:t>Dostępna do pobrania jest wersja </a:t>
              </a:r>
              <a:r>
                <a:rPr lang="en-US" sz="1200" b="1" dirty="0"/>
                <a:t>PowerPoint </a:t>
              </a:r>
              <a:r>
                <a:rPr lang="pl-PL" sz="1200" b="1" dirty="0"/>
                <a:t>z instrukcjami dla nauczyciela oraz lekcja w formacie </a:t>
              </a:r>
              <a:r>
                <a:rPr lang="en-US" sz="1200" b="1" dirty="0"/>
                <a:t>PDF </a:t>
              </a:r>
              <a:r>
                <a:rPr lang="pl-PL" sz="1200" b="1" dirty="0"/>
                <a:t>do wydruku</a:t>
              </a:r>
              <a:r>
                <a:rPr lang="en-US" sz="1200" b="1" dirty="0"/>
                <a:t>. </a:t>
              </a:r>
            </a:p>
            <a:p>
              <a:pPr algn="ctr"/>
              <a:endParaRPr lang="x-none" dirty="0"/>
            </a:p>
          </p:txBody>
        </p:sp>
        <p:sp>
          <p:nvSpPr>
            <p:cNvPr id="27" name="TextBox 26">
              <a:extLst>
                <a:ext uri="{FF2B5EF4-FFF2-40B4-BE49-F238E27FC236}">
                  <a16:creationId xmlns:a16="http://schemas.microsoft.com/office/drawing/2014/main" id="{01C31B22-B6D1-9508-6720-85A50E1CEDF8}"/>
                </a:ext>
              </a:extLst>
            </p:cNvPr>
            <p:cNvSpPr txBox="1"/>
            <p:nvPr/>
          </p:nvSpPr>
          <p:spPr>
            <a:xfrm>
              <a:off x="6200878" y="5144469"/>
              <a:ext cx="5017393" cy="299370"/>
            </a:xfrm>
            <a:prstGeom prst="rect">
              <a:avLst/>
            </a:prstGeom>
            <a:noFill/>
          </p:spPr>
          <p:txBody>
            <a:bodyPr wrap="square" rtlCol="0">
              <a:spAutoFit/>
            </a:bodyPr>
            <a:lstStyle/>
            <a:p>
              <a:r>
                <a:rPr lang="pl-PL" sz="1200" b="1" dirty="0">
                  <a:solidFill>
                    <a:schemeClr val="bg1"/>
                  </a:solidFill>
                </a:rPr>
                <a:t>Lekcja elastyczna, z możliwością dostosowania</a:t>
              </a:r>
              <a:endParaRPr lang="en-US" sz="1200" b="1" dirty="0">
                <a:solidFill>
                  <a:schemeClr val="bg1"/>
                </a:solidFill>
              </a:endParaRPr>
            </a:p>
          </p:txBody>
        </p:sp>
      </p:grpSp>
      <p:pic>
        <p:nvPicPr>
          <p:cNvPr id="7" name="Obraz 6">
            <a:extLst>
              <a:ext uri="{FF2B5EF4-FFF2-40B4-BE49-F238E27FC236}">
                <a16:creationId xmlns:a16="http://schemas.microsoft.com/office/drawing/2014/main" id="{7B2CCEDC-823D-46D5-9DAE-A33BC2183AAB}"/>
              </a:ext>
            </a:extLst>
          </p:cNvPr>
          <p:cNvPicPr>
            <a:picLocks noChangeAspect="1"/>
          </p:cNvPicPr>
          <p:nvPr/>
        </p:nvPicPr>
        <p:blipFill>
          <a:blip r:embed="rId4"/>
          <a:stretch>
            <a:fillRect/>
          </a:stretch>
        </p:blipFill>
        <p:spPr>
          <a:xfrm>
            <a:off x="399714" y="1857727"/>
            <a:ext cx="6223183" cy="607262"/>
          </a:xfrm>
          <a:prstGeom prst="rect">
            <a:avLst/>
          </a:prstGeom>
        </p:spPr>
      </p:pic>
      <p:pic>
        <p:nvPicPr>
          <p:cNvPr id="12" name="Obraz 11">
            <a:extLst>
              <a:ext uri="{FF2B5EF4-FFF2-40B4-BE49-F238E27FC236}">
                <a16:creationId xmlns:a16="http://schemas.microsoft.com/office/drawing/2014/main" id="{D6A55A91-37B5-4991-B27D-B497D638E601}"/>
              </a:ext>
            </a:extLst>
          </p:cNvPr>
          <p:cNvPicPr>
            <a:picLocks noChangeAspect="1"/>
          </p:cNvPicPr>
          <p:nvPr/>
        </p:nvPicPr>
        <p:blipFill>
          <a:blip r:embed="rId5"/>
          <a:stretch>
            <a:fillRect/>
          </a:stretch>
        </p:blipFill>
        <p:spPr>
          <a:xfrm>
            <a:off x="7143750" y="1775798"/>
            <a:ext cx="2838450" cy="609600"/>
          </a:xfrm>
          <a:prstGeom prst="rect">
            <a:avLst/>
          </a:prstGeom>
        </p:spPr>
      </p:pic>
      <p:pic>
        <p:nvPicPr>
          <p:cNvPr id="23" name="Obraz 22">
            <a:extLst>
              <a:ext uri="{FF2B5EF4-FFF2-40B4-BE49-F238E27FC236}">
                <a16:creationId xmlns:a16="http://schemas.microsoft.com/office/drawing/2014/main" id="{DF8879D7-84F0-46C0-A943-38A9CCA48D2A}"/>
              </a:ext>
            </a:extLst>
          </p:cNvPr>
          <p:cNvPicPr>
            <a:picLocks noChangeAspect="1"/>
          </p:cNvPicPr>
          <p:nvPr/>
        </p:nvPicPr>
        <p:blipFill>
          <a:blip r:embed="rId6"/>
          <a:stretch>
            <a:fillRect/>
          </a:stretch>
        </p:blipFill>
        <p:spPr>
          <a:xfrm>
            <a:off x="6471796" y="3565629"/>
            <a:ext cx="5408132" cy="2951701"/>
          </a:xfrm>
          <a:prstGeom prst="rect">
            <a:avLst/>
          </a:prstGeom>
        </p:spPr>
      </p:pic>
    </p:spTree>
    <p:extLst>
      <p:ext uri="{BB962C8B-B14F-4D97-AF65-F5344CB8AC3E}">
        <p14:creationId xmlns:p14="http://schemas.microsoft.com/office/powerpoint/2010/main" val="1528622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6"/>
          <p:cNvSpPr/>
          <p:nvPr/>
        </p:nvSpPr>
        <p:spPr>
          <a:xfrm>
            <a:off x="491319" y="313974"/>
            <a:ext cx="492684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1" name="Google Shape;161;p6"/>
          <p:cNvSpPr/>
          <p:nvPr/>
        </p:nvSpPr>
        <p:spPr>
          <a:xfrm>
            <a:off x="6773841" y="313974"/>
            <a:ext cx="492683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2" name="Google Shape;162;p6"/>
          <p:cNvSpPr txBox="1"/>
          <p:nvPr/>
        </p:nvSpPr>
        <p:spPr>
          <a:xfrm>
            <a:off x="491318" y="327691"/>
            <a:ext cx="4833555"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4000" b="1" i="0" u="none" strike="noStrike" cap="none" dirty="0">
                <a:solidFill>
                  <a:schemeClr val="lt1"/>
                </a:solidFill>
                <a:latin typeface="Calibri"/>
                <a:ea typeface="Calibri"/>
                <a:cs typeface="Calibri"/>
                <a:sym typeface="Calibri"/>
              </a:rPr>
              <a:t>Gospodarka liniowa</a:t>
            </a:r>
            <a:endParaRPr dirty="0"/>
          </a:p>
        </p:txBody>
      </p:sp>
      <p:sp>
        <p:nvSpPr>
          <p:cNvPr id="163" name="Google Shape;163;p6"/>
          <p:cNvSpPr txBox="1"/>
          <p:nvPr/>
        </p:nvSpPr>
        <p:spPr>
          <a:xfrm>
            <a:off x="6926242" y="327691"/>
            <a:ext cx="4614758"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4000" b="1" i="0" u="none" strike="noStrike" cap="none" dirty="0">
                <a:solidFill>
                  <a:schemeClr val="lt1"/>
                </a:solidFill>
                <a:latin typeface="Calibri"/>
                <a:ea typeface="Calibri"/>
                <a:cs typeface="Calibri"/>
                <a:sym typeface="Calibri"/>
              </a:rPr>
              <a:t>Gospodarka okrężna</a:t>
            </a:r>
            <a:endParaRPr dirty="0"/>
          </a:p>
        </p:txBody>
      </p:sp>
      <p:cxnSp>
        <p:nvCxnSpPr>
          <p:cNvPr id="164" name="Google Shape;164;p6"/>
          <p:cNvCxnSpPr/>
          <p:nvPr/>
        </p:nvCxnSpPr>
        <p:spPr>
          <a:xfrm>
            <a:off x="6063726" y="1297021"/>
            <a:ext cx="0" cy="4528539"/>
          </a:xfrm>
          <a:prstGeom prst="straightConnector1">
            <a:avLst/>
          </a:prstGeom>
          <a:noFill/>
          <a:ln w="34925" cap="flat" cmpd="sng">
            <a:solidFill>
              <a:srgbClr val="262626"/>
            </a:solidFill>
            <a:prstDash val="dot"/>
            <a:miter lim="800000"/>
            <a:headEnd type="none" w="sm" len="sm"/>
            <a:tailEnd type="none" w="sm" len="sm"/>
          </a:ln>
        </p:spPr>
      </p:cxnSp>
      <p:sp>
        <p:nvSpPr>
          <p:cNvPr id="165" name="Google Shape;165;p6"/>
          <p:cNvSpPr txBox="1"/>
          <p:nvPr/>
        </p:nvSpPr>
        <p:spPr>
          <a:xfrm>
            <a:off x="5324874" y="341408"/>
            <a:ext cx="154877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4000" b="1" dirty="0">
                <a:solidFill>
                  <a:schemeClr val="dk1"/>
                </a:solidFill>
                <a:latin typeface="Calibri"/>
                <a:ea typeface="Calibri"/>
                <a:cs typeface="Calibri"/>
                <a:sym typeface="Calibri"/>
              </a:rPr>
              <a:t>a</a:t>
            </a:r>
            <a:endParaRPr dirty="0"/>
          </a:p>
        </p:txBody>
      </p:sp>
      <p:pic>
        <p:nvPicPr>
          <p:cNvPr id="166" name="Google Shape;166;p6" descr="Graphical user interface, website&#10;&#10;Description automatically generated"/>
          <p:cNvPicPr preferRelativeResize="0"/>
          <p:nvPr/>
        </p:nvPicPr>
        <p:blipFill rotWithShape="1">
          <a:blip r:embed="rId4">
            <a:alphaModFix/>
          </a:blip>
          <a:srcRect r="-25" b="15"/>
          <a:stretch/>
        </p:blipFill>
        <p:spPr>
          <a:xfrm>
            <a:off x="398032" y="1459286"/>
            <a:ext cx="4926842" cy="4309009"/>
          </a:xfrm>
          <a:prstGeom prst="rect">
            <a:avLst/>
          </a:prstGeom>
          <a:noFill/>
          <a:ln>
            <a:noFill/>
          </a:ln>
        </p:spPr>
      </p:pic>
      <p:pic>
        <p:nvPicPr>
          <p:cNvPr id="167" name="Google Shape;167;p6" descr="A screenshot of a video game&#10;&#10;Description automatically generated with medium confidence"/>
          <p:cNvPicPr preferRelativeResize="0"/>
          <p:nvPr/>
        </p:nvPicPr>
        <p:blipFill rotWithShape="1">
          <a:blip r:embed="rId5">
            <a:alphaModFix/>
          </a:blip>
          <a:srcRect r="28" b="2"/>
          <a:stretch/>
        </p:blipFill>
        <p:spPr>
          <a:xfrm>
            <a:off x="6926242" y="1297021"/>
            <a:ext cx="4614758" cy="4528540"/>
          </a:xfrm>
          <a:prstGeom prst="rect">
            <a:avLst/>
          </a:prstGeom>
          <a:noFill/>
          <a:ln>
            <a:noFill/>
          </a:ln>
        </p:spPr>
      </p:pic>
      <p:sp>
        <p:nvSpPr>
          <p:cNvPr id="2" name="Slide Number Placeholder 1">
            <a:extLst>
              <a:ext uri="{FF2B5EF4-FFF2-40B4-BE49-F238E27FC236}">
                <a16:creationId xmlns:a16="http://schemas.microsoft.com/office/drawing/2014/main" id="{F669D08C-66E5-29FE-0516-CB21AE658A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
        <p:nvSpPr>
          <p:cNvPr id="3" name="pole tekstowe 2">
            <a:extLst>
              <a:ext uri="{FF2B5EF4-FFF2-40B4-BE49-F238E27FC236}">
                <a16:creationId xmlns:a16="http://schemas.microsoft.com/office/drawing/2014/main" id="{46687E50-5C76-0045-9BB1-F11794FBC1EA}"/>
              </a:ext>
            </a:extLst>
          </p:cNvPr>
          <p:cNvSpPr txBox="1"/>
          <p:nvPr/>
        </p:nvSpPr>
        <p:spPr>
          <a:xfrm>
            <a:off x="983974" y="2216426"/>
            <a:ext cx="914400" cy="369332"/>
          </a:xfrm>
          <a:prstGeom prst="rect">
            <a:avLst/>
          </a:prstGeom>
          <a:solidFill>
            <a:srgbClr val="29C7F7"/>
          </a:solidFill>
        </p:spPr>
        <p:txBody>
          <a:bodyPr wrap="square" rtlCol="0">
            <a:spAutoFit/>
          </a:bodyPr>
          <a:lstStyle/>
          <a:p>
            <a:pPr algn="ctr"/>
            <a:r>
              <a:rPr lang="pl-PL" sz="1800" b="1" dirty="0">
                <a:solidFill>
                  <a:schemeClr val="bg1"/>
                </a:solidFill>
              </a:rPr>
              <a:t>WEŹ</a:t>
            </a:r>
          </a:p>
        </p:txBody>
      </p:sp>
      <p:sp>
        <p:nvSpPr>
          <p:cNvPr id="4" name="pole tekstowe 3">
            <a:extLst>
              <a:ext uri="{FF2B5EF4-FFF2-40B4-BE49-F238E27FC236}">
                <a16:creationId xmlns:a16="http://schemas.microsoft.com/office/drawing/2014/main" id="{6AA2F7D0-CF7E-9E89-28DC-D9CAB989301D}"/>
              </a:ext>
            </a:extLst>
          </p:cNvPr>
          <p:cNvSpPr txBox="1"/>
          <p:nvPr/>
        </p:nvSpPr>
        <p:spPr>
          <a:xfrm>
            <a:off x="818321" y="3584315"/>
            <a:ext cx="1249017" cy="369332"/>
          </a:xfrm>
          <a:prstGeom prst="rect">
            <a:avLst/>
          </a:prstGeom>
          <a:solidFill>
            <a:srgbClr val="3AC69D"/>
          </a:solidFill>
        </p:spPr>
        <p:txBody>
          <a:bodyPr wrap="square" rtlCol="0">
            <a:spAutoFit/>
          </a:bodyPr>
          <a:lstStyle/>
          <a:p>
            <a:pPr algn="ctr"/>
            <a:r>
              <a:rPr lang="pl-PL" sz="1800" b="1" dirty="0">
                <a:solidFill>
                  <a:schemeClr val="bg1"/>
                </a:solidFill>
              </a:rPr>
              <a:t>STWÓRZ</a:t>
            </a:r>
          </a:p>
        </p:txBody>
      </p:sp>
      <p:sp>
        <p:nvSpPr>
          <p:cNvPr id="5" name="pole tekstowe 4">
            <a:extLst>
              <a:ext uri="{FF2B5EF4-FFF2-40B4-BE49-F238E27FC236}">
                <a16:creationId xmlns:a16="http://schemas.microsoft.com/office/drawing/2014/main" id="{CD40E2A1-E3C1-FD74-CDED-B9E3AF765BEC}"/>
              </a:ext>
            </a:extLst>
          </p:cNvPr>
          <p:cNvSpPr txBox="1"/>
          <p:nvPr/>
        </p:nvSpPr>
        <p:spPr>
          <a:xfrm>
            <a:off x="818321" y="4935639"/>
            <a:ext cx="1249017" cy="369332"/>
          </a:xfrm>
          <a:prstGeom prst="rect">
            <a:avLst/>
          </a:prstGeom>
          <a:solidFill>
            <a:srgbClr val="434444"/>
          </a:solidFill>
        </p:spPr>
        <p:txBody>
          <a:bodyPr wrap="square" rtlCol="0">
            <a:spAutoFit/>
          </a:bodyPr>
          <a:lstStyle/>
          <a:p>
            <a:pPr algn="ctr"/>
            <a:r>
              <a:rPr lang="pl-PL" sz="1800" b="1" dirty="0">
                <a:solidFill>
                  <a:schemeClr val="bg1"/>
                </a:solidFill>
              </a:rPr>
              <a:t>WYRZUĆ</a:t>
            </a:r>
          </a:p>
        </p:txBody>
      </p:sp>
      <p:sp>
        <p:nvSpPr>
          <p:cNvPr id="6" name="pole tekstowe 5">
            <a:extLst>
              <a:ext uri="{FF2B5EF4-FFF2-40B4-BE49-F238E27FC236}">
                <a16:creationId xmlns:a16="http://schemas.microsoft.com/office/drawing/2014/main" id="{31E87622-4BD5-B649-94E9-94E3E0841991}"/>
              </a:ext>
            </a:extLst>
          </p:cNvPr>
          <p:cNvSpPr txBox="1"/>
          <p:nvPr/>
        </p:nvSpPr>
        <p:spPr>
          <a:xfrm rot="5036946">
            <a:off x="10356493" y="3290499"/>
            <a:ext cx="914400" cy="276999"/>
          </a:xfrm>
          <a:prstGeom prst="rect">
            <a:avLst/>
          </a:prstGeom>
          <a:solidFill>
            <a:srgbClr val="00C7B1"/>
          </a:solidFill>
        </p:spPr>
        <p:txBody>
          <a:bodyPr wrap="square" rtlCol="0">
            <a:spAutoFit/>
          </a:bodyPr>
          <a:lstStyle/>
          <a:p>
            <a:pPr algn="ctr"/>
            <a:r>
              <a:rPr lang="pl-PL" sz="1200" b="1" dirty="0">
                <a:solidFill>
                  <a:schemeClr val="bg1"/>
                </a:solidFill>
              </a:rPr>
              <a:t>STWÓRZ</a:t>
            </a:r>
          </a:p>
        </p:txBody>
      </p:sp>
      <p:sp>
        <p:nvSpPr>
          <p:cNvPr id="7" name="pole tekstowe 6">
            <a:extLst>
              <a:ext uri="{FF2B5EF4-FFF2-40B4-BE49-F238E27FC236}">
                <a16:creationId xmlns:a16="http://schemas.microsoft.com/office/drawing/2014/main" id="{90DC9670-B8B4-22A3-4F98-821106DBA335}"/>
              </a:ext>
            </a:extLst>
          </p:cNvPr>
          <p:cNvSpPr txBox="1"/>
          <p:nvPr/>
        </p:nvSpPr>
        <p:spPr>
          <a:xfrm rot="2237291">
            <a:off x="7716916" y="4907284"/>
            <a:ext cx="1281062" cy="276999"/>
          </a:xfrm>
          <a:prstGeom prst="rect">
            <a:avLst/>
          </a:prstGeom>
          <a:solidFill>
            <a:srgbClr val="00C7B1"/>
          </a:solidFill>
        </p:spPr>
        <p:txBody>
          <a:bodyPr wrap="square" rtlCol="0">
            <a:spAutoFit/>
          </a:bodyPr>
          <a:lstStyle/>
          <a:p>
            <a:pPr algn="ctr"/>
            <a:r>
              <a:rPr lang="pl-PL" sz="1200" b="1" dirty="0">
                <a:solidFill>
                  <a:schemeClr val="bg1"/>
                </a:solidFill>
              </a:rPr>
              <a:t>UŻYWAJ</a:t>
            </a:r>
          </a:p>
        </p:txBody>
      </p:sp>
      <p:sp>
        <p:nvSpPr>
          <p:cNvPr id="8" name="pole tekstowe 7">
            <a:extLst>
              <a:ext uri="{FF2B5EF4-FFF2-40B4-BE49-F238E27FC236}">
                <a16:creationId xmlns:a16="http://schemas.microsoft.com/office/drawing/2014/main" id="{26676E6B-3DE9-49A1-6A18-6C8ABE770D0A}"/>
              </a:ext>
            </a:extLst>
          </p:cNvPr>
          <p:cNvSpPr txBox="1"/>
          <p:nvPr/>
        </p:nvSpPr>
        <p:spPr>
          <a:xfrm rot="19592018">
            <a:off x="7678480" y="2085620"/>
            <a:ext cx="1357935" cy="261610"/>
          </a:xfrm>
          <a:prstGeom prst="rect">
            <a:avLst/>
          </a:prstGeom>
          <a:solidFill>
            <a:srgbClr val="00C7B1"/>
          </a:solidFill>
        </p:spPr>
        <p:txBody>
          <a:bodyPr wrap="square" rtlCol="0">
            <a:spAutoFit/>
          </a:bodyPr>
          <a:lstStyle/>
          <a:p>
            <a:pPr algn="ctr"/>
            <a:r>
              <a:rPr lang="pl-PL" sz="1100" b="1" dirty="0">
                <a:solidFill>
                  <a:schemeClr val="bg1"/>
                </a:solidFill>
              </a:rPr>
              <a:t>ZRECYKLINGUJ</a:t>
            </a:r>
            <a:endParaRPr lang="pl-PL" sz="1000"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7"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4" name="Google Shape;174;p7"/>
          <p:cNvSpPr/>
          <p:nvPr/>
        </p:nvSpPr>
        <p:spPr>
          <a:xfrm>
            <a:off x="1757082" y="313974"/>
            <a:ext cx="848061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5" name="Google Shape;175;p7"/>
          <p:cNvSpPr txBox="1"/>
          <p:nvPr/>
        </p:nvSpPr>
        <p:spPr>
          <a:xfrm>
            <a:off x="2502170" y="309762"/>
            <a:ext cx="718766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4000" b="1" dirty="0">
                <a:solidFill>
                  <a:schemeClr val="lt1"/>
                </a:solidFill>
                <a:latin typeface="Calibri"/>
                <a:ea typeface="Calibri"/>
                <a:cs typeface="Calibri"/>
                <a:sym typeface="Calibri"/>
              </a:rPr>
              <a:t>Gospodarka liniowa</a:t>
            </a:r>
            <a:endParaRPr dirty="0"/>
          </a:p>
        </p:txBody>
      </p:sp>
      <p:pic>
        <p:nvPicPr>
          <p:cNvPr id="176" name="Google Shape;176;p7" descr="Timeline&#10;&#10;Description automatically generated"/>
          <p:cNvPicPr preferRelativeResize="0"/>
          <p:nvPr/>
        </p:nvPicPr>
        <p:blipFill rotWithShape="1">
          <a:blip r:embed="rId4">
            <a:alphaModFix/>
          </a:blip>
          <a:srcRect b="-3"/>
          <a:stretch/>
        </p:blipFill>
        <p:spPr>
          <a:xfrm>
            <a:off x="960169" y="1474695"/>
            <a:ext cx="10271662" cy="3761128"/>
          </a:xfrm>
          <a:prstGeom prst="rect">
            <a:avLst/>
          </a:prstGeom>
          <a:noFill/>
          <a:ln>
            <a:noFill/>
          </a:ln>
        </p:spPr>
      </p:pic>
      <p:sp>
        <p:nvSpPr>
          <p:cNvPr id="2" name="Slide Number Placeholder 1">
            <a:extLst>
              <a:ext uri="{FF2B5EF4-FFF2-40B4-BE49-F238E27FC236}">
                <a16:creationId xmlns:a16="http://schemas.microsoft.com/office/drawing/2014/main" id="{623987B7-18B8-677E-9BB9-52BA3B30A7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
        <p:nvSpPr>
          <p:cNvPr id="3" name="pole tekstowe 2">
            <a:extLst>
              <a:ext uri="{FF2B5EF4-FFF2-40B4-BE49-F238E27FC236}">
                <a16:creationId xmlns:a16="http://schemas.microsoft.com/office/drawing/2014/main" id="{80A8D4CC-A72C-BDD5-B93C-78E7E81CD8B9}"/>
              </a:ext>
            </a:extLst>
          </p:cNvPr>
          <p:cNvSpPr txBox="1"/>
          <p:nvPr/>
        </p:nvSpPr>
        <p:spPr>
          <a:xfrm>
            <a:off x="1519330" y="1722783"/>
            <a:ext cx="1659835" cy="584775"/>
          </a:xfrm>
          <a:prstGeom prst="rect">
            <a:avLst/>
          </a:prstGeom>
          <a:solidFill>
            <a:srgbClr val="F2EEEB"/>
          </a:solidFill>
        </p:spPr>
        <p:txBody>
          <a:bodyPr wrap="square" rtlCol="0">
            <a:spAutoFit/>
          </a:bodyPr>
          <a:lstStyle/>
          <a:p>
            <a:pPr algn="ctr"/>
            <a:r>
              <a:rPr lang="pl-PL" sz="1600" b="1" dirty="0">
                <a:solidFill>
                  <a:srgbClr val="ECC100"/>
                </a:solidFill>
              </a:rPr>
              <a:t>Pozyskiwanie surowców</a:t>
            </a:r>
          </a:p>
        </p:txBody>
      </p:sp>
      <p:sp>
        <p:nvSpPr>
          <p:cNvPr id="4" name="pole tekstowe 3">
            <a:extLst>
              <a:ext uri="{FF2B5EF4-FFF2-40B4-BE49-F238E27FC236}">
                <a16:creationId xmlns:a16="http://schemas.microsoft.com/office/drawing/2014/main" id="{1B067160-340C-6341-157D-FF41B311E4C5}"/>
              </a:ext>
            </a:extLst>
          </p:cNvPr>
          <p:cNvSpPr txBox="1"/>
          <p:nvPr/>
        </p:nvSpPr>
        <p:spPr>
          <a:xfrm>
            <a:off x="3309417" y="1748730"/>
            <a:ext cx="1813788" cy="461665"/>
          </a:xfrm>
          <a:prstGeom prst="rect">
            <a:avLst/>
          </a:prstGeom>
          <a:solidFill>
            <a:srgbClr val="F2EEEB"/>
          </a:solidFill>
        </p:spPr>
        <p:txBody>
          <a:bodyPr wrap="square" rtlCol="0">
            <a:spAutoFit/>
          </a:bodyPr>
          <a:lstStyle/>
          <a:p>
            <a:pPr algn="ctr"/>
            <a:r>
              <a:rPr lang="pl-PL" sz="2400" b="1" dirty="0">
                <a:solidFill>
                  <a:srgbClr val="29C7F7"/>
                </a:solidFill>
              </a:rPr>
              <a:t>Produkcja</a:t>
            </a:r>
            <a:endParaRPr lang="pl-PL" sz="1800" b="1" dirty="0">
              <a:solidFill>
                <a:srgbClr val="29C7F7"/>
              </a:solidFill>
            </a:endParaRPr>
          </a:p>
        </p:txBody>
      </p:sp>
      <p:sp>
        <p:nvSpPr>
          <p:cNvPr id="5" name="pole tekstowe 4">
            <a:extLst>
              <a:ext uri="{FF2B5EF4-FFF2-40B4-BE49-F238E27FC236}">
                <a16:creationId xmlns:a16="http://schemas.microsoft.com/office/drawing/2014/main" id="{D9FAB8AF-8C6F-62B7-095B-1E0C00A0BDE9}"/>
              </a:ext>
            </a:extLst>
          </p:cNvPr>
          <p:cNvSpPr txBox="1"/>
          <p:nvPr/>
        </p:nvSpPr>
        <p:spPr>
          <a:xfrm>
            <a:off x="5266082" y="1692965"/>
            <a:ext cx="1659835" cy="584775"/>
          </a:xfrm>
          <a:prstGeom prst="rect">
            <a:avLst/>
          </a:prstGeom>
          <a:solidFill>
            <a:srgbClr val="F2EEEB"/>
          </a:solidFill>
        </p:spPr>
        <p:txBody>
          <a:bodyPr wrap="square" rtlCol="0">
            <a:spAutoFit/>
          </a:bodyPr>
          <a:lstStyle/>
          <a:p>
            <a:pPr algn="ctr"/>
            <a:r>
              <a:rPr lang="pl-PL" sz="1600" b="1" dirty="0">
                <a:solidFill>
                  <a:srgbClr val="3AC69D"/>
                </a:solidFill>
              </a:rPr>
              <a:t>Pakowanie i dystrybucja</a:t>
            </a:r>
          </a:p>
        </p:txBody>
      </p:sp>
      <p:sp>
        <p:nvSpPr>
          <p:cNvPr id="6" name="pole tekstowe 5">
            <a:extLst>
              <a:ext uri="{FF2B5EF4-FFF2-40B4-BE49-F238E27FC236}">
                <a16:creationId xmlns:a16="http://schemas.microsoft.com/office/drawing/2014/main" id="{544FAA41-D81A-2475-B843-06670FC30398}"/>
              </a:ext>
            </a:extLst>
          </p:cNvPr>
          <p:cNvSpPr txBox="1"/>
          <p:nvPr/>
        </p:nvSpPr>
        <p:spPr>
          <a:xfrm>
            <a:off x="6991043" y="1763085"/>
            <a:ext cx="1790086" cy="400110"/>
          </a:xfrm>
          <a:prstGeom prst="rect">
            <a:avLst/>
          </a:prstGeom>
          <a:solidFill>
            <a:srgbClr val="F2EEEB"/>
          </a:solidFill>
        </p:spPr>
        <p:txBody>
          <a:bodyPr wrap="square" rtlCol="0">
            <a:spAutoFit/>
          </a:bodyPr>
          <a:lstStyle/>
          <a:p>
            <a:pPr algn="ctr"/>
            <a:r>
              <a:rPr lang="pl-PL" sz="2000" b="1" dirty="0">
                <a:solidFill>
                  <a:srgbClr val="008E82"/>
                </a:solidFill>
              </a:rPr>
              <a:t>Użytkowanie</a:t>
            </a:r>
          </a:p>
        </p:txBody>
      </p:sp>
      <p:sp>
        <p:nvSpPr>
          <p:cNvPr id="7" name="pole tekstowe 6">
            <a:extLst>
              <a:ext uri="{FF2B5EF4-FFF2-40B4-BE49-F238E27FC236}">
                <a16:creationId xmlns:a16="http://schemas.microsoft.com/office/drawing/2014/main" id="{060933D7-8FE4-59F5-1384-D8711836700A}"/>
              </a:ext>
            </a:extLst>
          </p:cNvPr>
          <p:cNvSpPr txBox="1"/>
          <p:nvPr/>
        </p:nvSpPr>
        <p:spPr>
          <a:xfrm>
            <a:off x="8952452" y="1768216"/>
            <a:ext cx="1659835" cy="400110"/>
          </a:xfrm>
          <a:prstGeom prst="rect">
            <a:avLst/>
          </a:prstGeom>
          <a:solidFill>
            <a:srgbClr val="F2EEEB"/>
          </a:solidFill>
        </p:spPr>
        <p:txBody>
          <a:bodyPr wrap="square" rtlCol="0">
            <a:spAutoFit/>
          </a:bodyPr>
          <a:lstStyle/>
          <a:p>
            <a:pPr algn="ctr"/>
            <a:r>
              <a:rPr lang="pl-PL" sz="2000" b="1" dirty="0">
                <a:solidFill>
                  <a:srgbClr val="434444"/>
                </a:solidFill>
              </a:rPr>
              <a:t>Utylizacja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8"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3" name="Google Shape;183;p8"/>
          <p:cNvSpPr/>
          <p:nvPr/>
        </p:nvSpPr>
        <p:spPr>
          <a:xfrm>
            <a:off x="1757082" y="268571"/>
            <a:ext cx="8480612"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4" name="Google Shape;184;p8"/>
          <p:cNvSpPr txBox="1"/>
          <p:nvPr/>
        </p:nvSpPr>
        <p:spPr>
          <a:xfrm>
            <a:off x="2502170" y="264359"/>
            <a:ext cx="718766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4000" b="1" i="0" u="none" strike="noStrike" cap="none" dirty="0">
                <a:solidFill>
                  <a:schemeClr val="lt1"/>
                </a:solidFill>
                <a:latin typeface="Calibri"/>
                <a:ea typeface="Calibri"/>
                <a:cs typeface="Calibri"/>
                <a:sym typeface="Calibri"/>
              </a:rPr>
              <a:t>Gospodarka okrężna</a:t>
            </a:r>
            <a:endParaRPr dirty="0"/>
          </a:p>
        </p:txBody>
      </p:sp>
      <p:pic>
        <p:nvPicPr>
          <p:cNvPr id="185" name="Google Shape;185;p8" descr="Diagram&#10;&#10;Description automatically generated"/>
          <p:cNvPicPr preferRelativeResize="0"/>
          <p:nvPr/>
        </p:nvPicPr>
        <p:blipFill rotWithShape="1">
          <a:blip r:embed="rId4">
            <a:alphaModFix/>
          </a:blip>
          <a:srcRect/>
          <a:stretch/>
        </p:blipFill>
        <p:spPr>
          <a:xfrm>
            <a:off x="891369" y="556864"/>
            <a:ext cx="10212038" cy="5742000"/>
          </a:xfrm>
          <a:prstGeom prst="rect">
            <a:avLst/>
          </a:prstGeom>
          <a:noFill/>
          <a:ln>
            <a:noFill/>
          </a:ln>
        </p:spPr>
      </p:pic>
      <p:sp>
        <p:nvSpPr>
          <p:cNvPr id="2" name="Slide Number Placeholder 1">
            <a:extLst>
              <a:ext uri="{FF2B5EF4-FFF2-40B4-BE49-F238E27FC236}">
                <a16:creationId xmlns:a16="http://schemas.microsoft.com/office/drawing/2014/main" id="{5D3C621E-987E-0184-4F7D-04C6D7ED73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
        <p:nvSpPr>
          <p:cNvPr id="3" name="pole tekstowe 2">
            <a:extLst>
              <a:ext uri="{FF2B5EF4-FFF2-40B4-BE49-F238E27FC236}">
                <a16:creationId xmlns:a16="http://schemas.microsoft.com/office/drawing/2014/main" id="{6AF7A091-46D2-5111-0291-3344C14981B3}"/>
              </a:ext>
            </a:extLst>
          </p:cNvPr>
          <p:cNvSpPr txBox="1"/>
          <p:nvPr/>
        </p:nvSpPr>
        <p:spPr>
          <a:xfrm>
            <a:off x="2564182" y="1560755"/>
            <a:ext cx="1871047" cy="830997"/>
          </a:xfrm>
          <a:prstGeom prst="rect">
            <a:avLst/>
          </a:prstGeom>
          <a:solidFill>
            <a:srgbClr val="F2EEEB"/>
          </a:solidFill>
        </p:spPr>
        <p:txBody>
          <a:bodyPr wrap="square" rtlCol="0">
            <a:spAutoFit/>
          </a:bodyPr>
          <a:lstStyle/>
          <a:p>
            <a:pPr algn="ctr"/>
            <a:r>
              <a:rPr lang="pl-PL" sz="1600" b="1" dirty="0">
                <a:solidFill>
                  <a:srgbClr val="ECC100"/>
                </a:solidFill>
              </a:rPr>
              <a:t>Odpowiedzialne pozyskiwanie surowców</a:t>
            </a:r>
          </a:p>
        </p:txBody>
      </p:sp>
      <p:sp>
        <p:nvSpPr>
          <p:cNvPr id="4" name="pole tekstowe 3">
            <a:extLst>
              <a:ext uri="{FF2B5EF4-FFF2-40B4-BE49-F238E27FC236}">
                <a16:creationId xmlns:a16="http://schemas.microsoft.com/office/drawing/2014/main" id="{51C3E45E-D6D0-4A13-17C2-87FECB1D13CA}"/>
              </a:ext>
            </a:extLst>
          </p:cNvPr>
          <p:cNvSpPr txBox="1"/>
          <p:nvPr/>
        </p:nvSpPr>
        <p:spPr>
          <a:xfrm>
            <a:off x="7756772" y="1560755"/>
            <a:ext cx="2480922" cy="1015663"/>
          </a:xfrm>
          <a:prstGeom prst="rect">
            <a:avLst/>
          </a:prstGeom>
          <a:solidFill>
            <a:srgbClr val="F2EEEB"/>
          </a:solidFill>
        </p:spPr>
        <p:txBody>
          <a:bodyPr wrap="square" rtlCol="0">
            <a:spAutoFit/>
          </a:bodyPr>
          <a:lstStyle/>
          <a:p>
            <a:pPr algn="ctr"/>
            <a:r>
              <a:rPr lang="pl-PL" sz="2000" b="1" dirty="0">
                <a:solidFill>
                  <a:srgbClr val="29C7F7"/>
                </a:solidFill>
              </a:rPr>
              <a:t>Produkcja                         z uwzględnieniem cyklu życia</a:t>
            </a:r>
          </a:p>
        </p:txBody>
      </p:sp>
      <p:sp>
        <p:nvSpPr>
          <p:cNvPr id="5" name="pole tekstowe 4">
            <a:extLst>
              <a:ext uri="{FF2B5EF4-FFF2-40B4-BE49-F238E27FC236}">
                <a16:creationId xmlns:a16="http://schemas.microsoft.com/office/drawing/2014/main" id="{C564F891-C9B5-A011-A0F5-5565C5BF7296}"/>
              </a:ext>
            </a:extLst>
          </p:cNvPr>
          <p:cNvSpPr txBox="1"/>
          <p:nvPr/>
        </p:nvSpPr>
        <p:spPr>
          <a:xfrm>
            <a:off x="7984435" y="3875125"/>
            <a:ext cx="2948609" cy="646331"/>
          </a:xfrm>
          <a:prstGeom prst="rect">
            <a:avLst/>
          </a:prstGeom>
          <a:solidFill>
            <a:srgbClr val="F2EEEB"/>
          </a:solidFill>
        </p:spPr>
        <p:txBody>
          <a:bodyPr wrap="square" rtlCol="0">
            <a:spAutoFit/>
          </a:bodyPr>
          <a:lstStyle/>
          <a:p>
            <a:pPr algn="ctr"/>
            <a:r>
              <a:rPr lang="pl-PL" sz="1800" b="1" dirty="0">
                <a:solidFill>
                  <a:srgbClr val="3AC69D"/>
                </a:solidFill>
              </a:rPr>
              <a:t>Minimalizacja opakowań i dystrybucja lokalna</a:t>
            </a:r>
          </a:p>
        </p:txBody>
      </p:sp>
      <p:sp>
        <p:nvSpPr>
          <p:cNvPr id="6" name="pole tekstowe 5">
            <a:extLst>
              <a:ext uri="{FF2B5EF4-FFF2-40B4-BE49-F238E27FC236}">
                <a16:creationId xmlns:a16="http://schemas.microsoft.com/office/drawing/2014/main" id="{53C4762B-72AE-D0A7-A56F-479333BC6F6B}"/>
              </a:ext>
            </a:extLst>
          </p:cNvPr>
          <p:cNvSpPr txBox="1"/>
          <p:nvPr/>
        </p:nvSpPr>
        <p:spPr>
          <a:xfrm>
            <a:off x="4365246" y="5414605"/>
            <a:ext cx="3264284" cy="646331"/>
          </a:xfrm>
          <a:prstGeom prst="rect">
            <a:avLst/>
          </a:prstGeom>
          <a:solidFill>
            <a:srgbClr val="F2EEEB"/>
          </a:solidFill>
        </p:spPr>
        <p:txBody>
          <a:bodyPr wrap="square" rtlCol="0">
            <a:spAutoFit/>
          </a:bodyPr>
          <a:lstStyle/>
          <a:p>
            <a:pPr algn="ctr"/>
            <a:r>
              <a:rPr lang="pl-PL" sz="1800" b="1" dirty="0">
                <a:solidFill>
                  <a:srgbClr val="008E82"/>
                </a:solidFill>
              </a:rPr>
              <a:t>Użytkowanie i ponowne wykorzystanie</a:t>
            </a:r>
          </a:p>
        </p:txBody>
      </p:sp>
      <p:sp>
        <p:nvSpPr>
          <p:cNvPr id="7" name="pole tekstowe 6">
            <a:extLst>
              <a:ext uri="{FF2B5EF4-FFF2-40B4-BE49-F238E27FC236}">
                <a16:creationId xmlns:a16="http://schemas.microsoft.com/office/drawing/2014/main" id="{511D24E8-E597-A044-8141-F449F6CAFCC4}"/>
              </a:ext>
            </a:extLst>
          </p:cNvPr>
          <p:cNvSpPr txBox="1"/>
          <p:nvPr/>
        </p:nvSpPr>
        <p:spPr>
          <a:xfrm>
            <a:off x="1785654" y="3991365"/>
            <a:ext cx="2458575" cy="707886"/>
          </a:xfrm>
          <a:prstGeom prst="rect">
            <a:avLst/>
          </a:prstGeom>
          <a:solidFill>
            <a:srgbClr val="F2EEEB"/>
          </a:solidFill>
        </p:spPr>
        <p:txBody>
          <a:bodyPr wrap="square" rtlCol="0">
            <a:spAutoFit/>
          </a:bodyPr>
          <a:lstStyle/>
          <a:p>
            <a:pPr algn="ctr"/>
            <a:r>
              <a:rPr lang="pl-PL" sz="2000" b="1" dirty="0">
                <a:solidFill>
                  <a:srgbClr val="0D5751"/>
                </a:solidFill>
              </a:rPr>
              <a:t>Recykling i powrót do obiegu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6" name="pole tekstowe 5">
            <a:extLst>
              <a:ext uri="{FF2B5EF4-FFF2-40B4-BE49-F238E27FC236}">
                <a16:creationId xmlns:a16="http://schemas.microsoft.com/office/drawing/2014/main" id="{35A41EA0-DDF7-54BD-7393-77AD7CB43352}"/>
              </a:ext>
            </a:extLst>
          </p:cNvPr>
          <p:cNvSpPr txBox="1"/>
          <p:nvPr/>
        </p:nvSpPr>
        <p:spPr>
          <a:xfrm>
            <a:off x="8020493" y="2690822"/>
            <a:ext cx="847331" cy="430887"/>
          </a:xfrm>
          <a:prstGeom prst="rect">
            <a:avLst/>
          </a:prstGeom>
          <a:solidFill>
            <a:srgbClr val="F2EEEB"/>
          </a:solidFill>
        </p:spPr>
        <p:txBody>
          <a:bodyPr wrap="square" rtlCol="0">
            <a:spAutoFit/>
          </a:bodyPr>
          <a:lstStyle/>
          <a:p>
            <a:pPr algn="ctr"/>
            <a:r>
              <a:rPr lang="pl-PL" sz="1100" b="1" dirty="0">
                <a:solidFill>
                  <a:srgbClr val="434444"/>
                </a:solidFill>
              </a:rPr>
              <a:t>Ponowne użycie</a:t>
            </a:r>
          </a:p>
        </p:txBody>
      </p:sp>
      <p:pic>
        <p:nvPicPr>
          <p:cNvPr id="202" name="Google Shape;202;p10"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Group 1">
            <a:extLst>
              <a:ext uri="{FF2B5EF4-FFF2-40B4-BE49-F238E27FC236}">
                <a16:creationId xmlns:a16="http://schemas.microsoft.com/office/drawing/2014/main" id="{A954F9F8-B533-CE4C-A787-F714FC37478A}"/>
              </a:ext>
            </a:extLst>
          </p:cNvPr>
          <p:cNvGrpSpPr/>
          <p:nvPr/>
        </p:nvGrpSpPr>
        <p:grpSpPr>
          <a:xfrm>
            <a:off x="1348217" y="392771"/>
            <a:ext cx="9495565" cy="915193"/>
            <a:chOff x="1348217" y="463109"/>
            <a:chExt cx="9495565" cy="915193"/>
          </a:xfrm>
        </p:grpSpPr>
        <p:sp>
          <p:nvSpPr>
            <p:cNvPr id="203" name="Google Shape;203;p10"/>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519831"/>
            <a:ext cx="949556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l-PL" sz="3600" b="1" i="0" u="none" strike="noStrike" cap="none" dirty="0">
                <a:solidFill>
                  <a:schemeClr val="lt1"/>
                </a:solidFill>
                <a:latin typeface="Calibri"/>
                <a:ea typeface="Calibri"/>
                <a:cs typeface="Calibri"/>
                <a:sym typeface="Calibri"/>
              </a:rPr>
              <a:t>Mapa cyklu życia</a:t>
            </a:r>
            <a:endParaRPr dirty="0"/>
          </a:p>
        </p:txBody>
      </p:sp>
      <p:pic>
        <p:nvPicPr>
          <p:cNvPr id="206" name="Google Shape;206;p10" descr="Graphical user interface, application&#10;&#10;Description automatically generated"/>
          <p:cNvPicPr preferRelativeResize="0"/>
          <p:nvPr/>
        </p:nvPicPr>
        <p:blipFill rotWithShape="1">
          <a:blip r:embed="rId4">
            <a:alphaModFix/>
          </a:blip>
          <a:srcRect b="40"/>
          <a:stretch/>
        </p:blipFill>
        <p:spPr>
          <a:xfrm>
            <a:off x="432619" y="3501378"/>
            <a:ext cx="11562735" cy="1118974"/>
          </a:xfrm>
          <a:prstGeom prst="rect">
            <a:avLst/>
          </a:prstGeom>
          <a:noFill/>
          <a:ln>
            <a:noFill/>
          </a:ln>
        </p:spPr>
      </p:pic>
      <p:pic>
        <p:nvPicPr>
          <p:cNvPr id="207" name="Google Shape;207;p10" descr="A picture containing shape&#10;&#10;Description automatically generated"/>
          <p:cNvPicPr preferRelativeResize="0"/>
          <p:nvPr/>
        </p:nvPicPr>
        <p:blipFill rotWithShape="1">
          <a:blip r:embed="rId5">
            <a:alphaModFix/>
          </a:blip>
          <a:srcRect r="32" b="79"/>
          <a:stretch/>
        </p:blipFill>
        <p:spPr>
          <a:xfrm>
            <a:off x="5802290" y="4556465"/>
            <a:ext cx="1674270" cy="1289632"/>
          </a:xfrm>
          <a:prstGeom prst="rect">
            <a:avLst/>
          </a:prstGeom>
          <a:noFill/>
          <a:ln>
            <a:noFill/>
          </a:ln>
        </p:spPr>
      </p:pic>
      <p:pic>
        <p:nvPicPr>
          <p:cNvPr id="208" name="Google Shape;208;p10" descr="A picture containing shape&#10;&#10;Description automatically generated"/>
          <p:cNvPicPr preferRelativeResize="0"/>
          <p:nvPr/>
        </p:nvPicPr>
        <p:blipFill rotWithShape="1">
          <a:blip r:embed="rId6">
            <a:alphaModFix/>
          </a:blip>
          <a:srcRect r="61" b="38"/>
          <a:stretch/>
        </p:blipFill>
        <p:spPr>
          <a:xfrm>
            <a:off x="7471790" y="4504225"/>
            <a:ext cx="1813471" cy="1583916"/>
          </a:xfrm>
          <a:prstGeom prst="rect">
            <a:avLst/>
          </a:prstGeom>
          <a:noFill/>
          <a:ln>
            <a:noFill/>
          </a:ln>
        </p:spPr>
      </p:pic>
      <p:pic>
        <p:nvPicPr>
          <p:cNvPr id="209" name="Google Shape;209;p10" descr="A picture containing diagram&#10;&#10;Description automatically generated"/>
          <p:cNvPicPr preferRelativeResize="0"/>
          <p:nvPr/>
        </p:nvPicPr>
        <p:blipFill rotWithShape="1">
          <a:blip r:embed="rId7">
            <a:alphaModFix/>
          </a:blip>
          <a:srcRect r="37" b="-57"/>
          <a:stretch/>
        </p:blipFill>
        <p:spPr>
          <a:xfrm>
            <a:off x="9972329" y="4513268"/>
            <a:ext cx="1136762" cy="1052764"/>
          </a:xfrm>
          <a:prstGeom prst="rect">
            <a:avLst/>
          </a:prstGeom>
          <a:noFill/>
          <a:ln>
            <a:noFill/>
          </a:ln>
        </p:spPr>
      </p:pic>
      <p:pic>
        <p:nvPicPr>
          <p:cNvPr id="210" name="Google Shape;210;p10" descr="A picture containing graphical user interface&#10;&#10;Description automatically generated"/>
          <p:cNvPicPr preferRelativeResize="0"/>
          <p:nvPr/>
        </p:nvPicPr>
        <p:blipFill rotWithShape="1">
          <a:blip r:embed="rId8">
            <a:alphaModFix/>
          </a:blip>
          <a:srcRect r="-15" b="39"/>
          <a:stretch/>
        </p:blipFill>
        <p:spPr>
          <a:xfrm>
            <a:off x="7874611" y="2789657"/>
            <a:ext cx="2217195" cy="854669"/>
          </a:xfrm>
          <a:prstGeom prst="rect">
            <a:avLst/>
          </a:prstGeom>
          <a:noFill/>
          <a:ln>
            <a:noFill/>
          </a:ln>
        </p:spPr>
      </p:pic>
      <p:pic>
        <p:nvPicPr>
          <p:cNvPr id="211" name="Google Shape;211;p10" descr="A picture containing diagram&#10;&#10;Description automatically generated"/>
          <p:cNvPicPr preferRelativeResize="0"/>
          <p:nvPr/>
        </p:nvPicPr>
        <p:blipFill rotWithShape="1">
          <a:blip r:embed="rId9">
            <a:alphaModFix/>
          </a:blip>
          <a:srcRect r="-26" b="-55"/>
          <a:stretch/>
        </p:blipFill>
        <p:spPr>
          <a:xfrm>
            <a:off x="3713710" y="1935277"/>
            <a:ext cx="6399361" cy="1779251"/>
          </a:xfrm>
          <a:prstGeom prst="rect">
            <a:avLst/>
          </a:prstGeom>
          <a:noFill/>
          <a:ln>
            <a:noFill/>
          </a:ln>
        </p:spPr>
      </p:pic>
      <p:pic>
        <p:nvPicPr>
          <p:cNvPr id="212" name="Google Shape;212;p10" descr="Diagram&#10;&#10;Description automatically generated with low confidence"/>
          <p:cNvPicPr preferRelativeResize="0"/>
          <p:nvPr/>
        </p:nvPicPr>
        <p:blipFill rotWithShape="1">
          <a:blip r:embed="rId10">
            <a:alphaModFix/>
          </a:blip>
          <a:srcRect r="-14" b="50"/>
          <a:stretch/>
        </p:blipFill>
        <p:spPr>
          <a:xfrm>
            <a:off x="1759954" y="1014260"/>
            <a:ext cx="8332284" cy="2756954"/>
          </a:xfrm>
          <a:prstGeom prst="rect">
            <a:avLst/>
          </a:prstGeom>
          <a:noFill/>
          <a:ln>
            <a:noFill/>
          </a:ln>
        </p:spPr>
      </p:pic>
      <p:sp>
        <p:nvSpPr>
          <p:cNvPr id="3" name="Slide Number Placeholder 2">
            <a:extLst>
              <a:ext uri="{FF2B5EF4-FFF2-40B4-BE49-F238E27FC236}">
                <a16:creationId xmlns:a16="http://schemas.microsoft.com/office/drawing/2014/main" id="{DAE62CB5-79D2-C7A2-FBAA-DE6EE585EB80}"/>
              </a:ext>
            </a:extLst>
          </p:cNvPr>
          <p:cNvSpPr>
            <a:spLocks noGrp="1"/>
          </p:cNvSpPr>
          <p:nvPr>
            <p:ph type="sldNum" sz="quarter" idx="12"/>
          </p:nvPr>
        </p:nvSpPr>
        <p:spPr/>
        <p:txBody>
          <a:bodyPr/>
          <a:lstStyle/>
          <a:p>
            <a:fld id="{A49FEDE7-8061-9B4D-88A1-7EA83A94C31B}" type="slidenum">
              <a:rPr lang="x-none" smtClean="0"/>
              <a:t>9</a:t>
            </a:fld>
            <a:endParaRPr lang="x-none"/>
          </a:p>
        </p:txBody>
      </p:sp>
      <p:sp>
        <p:nvSpPr>
          <p:cNvPr id="4" name="pole tekstowe 3">
            <a:extLst>
              <a:ext uri="{FF2B5EF4-FFF2-40B4-BE49-F238E27FC236}">
                <a16:creationId xmlns:a16="http://schemas.microsoft.com/office/drawing/2014/main" id="{F94D8AA8-62A8-5A65-9B8D-492461C59543}"/>
              </a:ext>
            </a:extLst>
          </p:cNvPr>
          <p:cNvSpPr txBox="1"/>
          <p:nvPr/>
        </p:nvSpPr>
        <p:spPr>
          <a:xfrm>
            <a:off x="3456326" y="2364084"/>
            <a:ext cx="1195187" cy="338554"/>
          </a:xfrm>
          <a:prstGeom prst="rect">
            <a:avLst/>
          </a:prstGeom>
          <a:solidFill>
            <a:srgbClr val="F2EEEB"/>
          </a:solidFill>
        </p:spPr>
        <p:txBody>
          <a:bodyPr wrap="square" rtlCol="0">
            <a:spAutoFit/>
          </a:bodyPr>
          <a:lstStyle/>
          <a:p>
            <a:pPr algn="ctr"/>
            <a:r>
              <a:rPr lang="pl-PL" sz="1600" b="1" dirty="0">
                <a:solidFill>
                  <a:srgbClr val="ECC100"/>
                </a:solidFill>
              </a:rPr>
              <a:t>Recykling</a:t>
            </a:r>
          </a:p>
        </p:txBody>
      </p:sp>
      <p:sp>
        <p:nvSpPr>
          <p:cNvPr id="5" name="pole tekstowe 4">
            <a:extLst>
              <a:ext uri="{FF2B5EF4-FFF2-40B4-BE49-F238E27FC236}">
                <a16:creationId xmlns:a16="http://schemas.microsoft.com/office/drawing/2014/main" id="{EEB5388A-86CC-FD69-54B3-BE1021A54A82}"/>
              </a:ext>
            </a:extLst>
          </p:cNvPr>
          <p:cNvSpPr txBox="1"/>
          <p:nvPr/>
        </p:nvSpPr>
        <p:spPr>
          <a:xfrm>
            <a:off x="5504573" y="2465041"/>
            <a:ext cx="2035916" cy="338554"/>
          </a:xfrm>
          <a:prstGeom prst="rect">
            <a:avLst/>
          </a:prstGeom>
          <a:solidFill>
            <a:srgbClr val="F2EEEB"/>
          </a:solidFill>
        </p:spPr>
        <p:txBody>
          <a:bodyPr wrap="square" rtlCol="0">
            <a:spAutoFit/>
          </a:bodyPr>
          <a:lstStyle/>
          <a:p>
            <a:pPr algn="ctr"/>
            <a:r>
              <a:rPr lang="pl-PL" sz="1600" b="1" dirty="0">
                <a:solidFill>
                  <a:srgbClr val="29C7F7"/>
                </a:solidFill>
              </a:rPr>
              <a:t>Ponowny przerób</a:t>
            </a:r>
          </a:p>
        </p:txBody>
      </p:sp>
      <p:sp>
        <p:nvSpPr>
          <p:cNvPr id="7" name="pole tekstowe 6">
            <a:extLst>
              <a:ext uri="{FF2B5EF4-FFF2-40B4-BE49-F238E27FC236}">
                <a16:creationId xmlns:a16="http://schemas.microsoft.com/office/drawing/2014/main" id="{A95E08FF-D2A0-C199-0A36-97D9A966A362}"/>
              </a:ext>
            </a:extLst>
          </p:cNvPr>
          <p:cNvSpPr txBox="1"/>
          <p:nvPr/>
        </p:nvSpPr>
        <p:spPr>
          <a:xfrm>
            <a:off x="7298479" y="2783436"/>
            <a:ext cx="1659835" cy="276999"/>
          </a:xfrm>
          <a:prstGeom prst="rect">
            <a:avLst/>
          </a:prstGeom>
          <a:solidFill>
            <a:srgbClr val="F2EEEB"/>
          </a:solidFill>
        </p:spPr>
        <p:txBody>
          <a:bodyPr wrap="square" rtlCol="0">
            <a:spAutoFit/>
          </a:bodyPr>
          <a:lstStyle/>
          <a:p>
            <a:pPr algn="ctr"/>
            <a:r>
              <a:rPr lang="pl-PL" sz="1200" b="1" dirty="0">
                <a:solidFill>
                  <a:srgbClr val="434444"/>
                </a:solidFill>
              </a:rPr>
              <a:t>Ponowne użycie</a:t>
            </a:r>
          </a:p>
        </p:txBody>
      </p:sp>
      <p:sp>
        <p:nvSpPr>
          <p:cNvPr id="8" name="pole tekstowe 7">
            <a:extLst>
              <a:ext uri="{FF2B5EF4-FFF2-40B4-BE49-F238E27FC236}">
                <a16:creationId xmlns:a16="http://schemas.microsoft.com/office/drawing/2014/main" id="{D1918344-9E07-E7BA-F1AE-B733EA775C68}"/>
              </a:ext>
            </a:extLst>
          </p:cNvPr>
          <p:cNvSpPr txBox="1"/>
          <p:nvPr/>
        </p:nvSpPr>
        <p:spPr>
          <a:xfrm>
            <a:off x="1207776" y="3714528"/>
            <a:ext cx="1783972" cy="646331"/>
          </a:xfrm>
          <a:prstGeom prst="rect">
            <a:avLst/>
          </a:prstGeom>
          <a:solidFill>
            <a:srgbClr val="ECC100"/>
          </a:solidFill>
        </p:spPr>
        <p:txBody>
          <a:bodyPr wrap="square" rtlCol="0">
            <a:spAutoFit/>
          </a:bodyPr>
          <a:lstStyle/>
          <a:p>
            <a:pPr algn="ctr"/>
            <a:r>
              <a:rPr lang="pl-PL" sz="1800" b="1" dirty="0">
                <a:solidFill>
                  <a:srgbClr val="FFFFFF"/>
                </a:solidFill>
              </a:rPr>
              <a:t>1. Pozyskanie surowców</a:t>
            </a:r>
          </a:p>
        </p:txBody>
      </p:sp>
      <p:sp>
        <p:nvSpPr>
          <p:cNvPr id="9" name="pole tekstowe 8">
            <a:extLst>
              <a:ext uri="{FF2B5EF4-FFF2-40B4-BE49-F238E27FC236}">
                <a16:creationId xmlns:a16="http://schemas.microsoft.com/office/drawing/2014/main" id="{165454F8-7850-8CAB-AE82-F9756F914BA1}"/>
              </a:ext>
            </a:extLst>
          </p:cNvPr>
          <p:cNvSpPr txBox="1"/>
          <p:nvPr/>
        </p:nvSpPr>
        <p:spPr>
          <a:xfrm>
            <a:off x="3263298" y="3848257"/>
            <a:ext cx="1875231" cy="400110"/>
          </a:xfrm>
          <a:prstGeom prst="rect">
            <a:avLst/>
          </a:prstGeom>
          <a:solidFill>
            <a:srgbClr val="29C7F7"/>
          </a:solidFill>
        </p:spPr>
        <p:txBody>
          <a:bodyPr wrap="square" rtlCol="0">
            <a:spAutoFit/>
          </a:bodyPr>
          <a:lstStyle/>
          <a:p>
            <a:pPr algn="ctr"/>
            <a:r>
              <a:rPr lang="pl-PL" sz="2000" b="1" dirty="0">
                <a:solidFill>
                  <a:srgbClr val="FFFFFF"/>
                </a:solidFill>
              </a:rPr>
              <a:t>2. Produkcja</a:t>
            </a:r>
          </a:p>
        </p:txBody>
      </p:sp>
      <p:sp>
        <p:nvSpPr>
          <p:cNvPr id="10" name="pole tekstowe 9">
            <a:extLst>
              <a:ext uri="{FF2B5EF4-FFF2-40B4-BE49-F238E27FC236}">
                <a16:creationId xmlns:a16="http://schemas.microsoft.com/office/drawing/2014/main" id="{E3D6AC92-2271-711A-435E-C6FA7A75843E}"/>
              </a:ext>
            </a:extLst>
          </p:cNvPr>
          <p:cNvSpPr txBox="1"/>
          <p:nvPr/>
        </p:nvSpPr>
        <p:spPr>
          <a:xfrm>
            <a:off x="5322000" y="3842825"/>
            <a:ext cx="1875230" cy="369332"/>
          </a:xfrm>
          <a:prstGeom prst="rect">
            <a:avLst/>
          </a:prstGeom>
          <a:solidFill>
            <a:srgbClr val="3AC69D"/>
          </a:solidFill>
        </p:spPr>
        <p:txBody>
          <a:bodyPr wrap="square" rtlCol="0">
            <a:spAutoFit/>
          </a:bodyPr>
          <a:lstStyle/>
          <a:p>
            <a:pPr algn="ctr"/>
            <a:r>
              <a:rPr lang="pl-PL" sz="1800" b="1" dirty="0">
                <a:solidFill>
                  <a:srgbClr val="FFFFFF"/>
                </a:solidFill>
              </a:rPr>
              <a:t>3. Dystrybucja</a:t>
            </a:r>
          </a:p>
        </p:txBody>
      </p:sp>
      <p:sp>
        <p:nvSpPr>
          <p:cNvPr id="11" name="pole tekstowe 10">
            <a:extLst>
              <a:ext uri="{FF2B5EF4-FFF2-40B4-BE49-F238E27FC236}">
                <a16:creationId xmlns:a16="http://schemas.microsoft.com/office/drawing/2014/main" id="{BA99F849-5A56-905D-D5AD-D47677DEC549}"/>
              </a:ext>
            </a:extLst>
          </p:cNvPr>
          <p:cNvSpPr txBox="1"/>
          <p:nvPr/>
        </p:nvSpPr>
        <p:spPr>
          <a:xfrm>
            <a:off x="7393798" y="3905738"/>
            <a:ext cx="1783972" cy="338554"/>
          </a:xfrm>
          <a:prstGeom prst="rect">
            <a:avLst/>
          </a:prstGeom>
          <a:solidFill>
            <a:srgbClr val="008E82"/>
          </a:solidFill>
        </p:spPr>
        <p:txBody>
          <a:bodyPr wrap="square" rtlCol="0">
            <a:spAutoFit/>
          </a:bodyPr>
          <a:lstStyle/>
          <a:p>
            <a:pPr algn="ctr"/>
            <a:r>
              <a:rPr lang="pl-PL" sz="1600" b="1" dirty="0">
                <a:solidFill>
                  <a:srgbClr val="FFFFFF"/>
                </a:solidFill>
              </a:rPr>
              <a:t>4. Użytkowanie</a:t>
            </a:r>
          </a:p>
        </p:txBody>
      </p:sp>
      <p:sp>
        <p:nvSpPr>
          <p:cNvPr id="12" name="pole tekstowe 11">
            <a:extLst>
              <a:ext uri="{FF2B5EF4-FFF2-40B4-BE49-F238E27FC236}">
                <a16:creationId xmlns:a16="http://schemas.microsoft.com/office/drawing/2014/main" id="{DE8DC92F-C88A-E499-9D99-635549602C04}"/>
              </a:ext>
            </a:extLst>
          </p:cNvPr>
          <p:cNvSpPr txBox="1"/>
          <p:nvPr/>
        </p:nvSpPr>
        <p:spPr>
          <a:xfrm>
            <a:off x="9527482" y="3857088"/>
            <a:ext cx="1783972" cy="400110"/>
          </a:xfrm>
          <a:prstGeom prst="rect">
            <a:avLst/>
          </a:prstGeom>
          <a:solidFill>
            <a:srgbClr val="434444"/>
          </a:solidFill>
        </p:spPr>
        <p:txBody>
          <a:bodyPr wrap="square" rtlCol="0">
            <a:spAutoFit/>
          </a:bodyPr>
          <a:lstStyle/>
          <a:p>
            <a:pPr algn="ctr"/>
            <a:r>
              <a:rPr lang="pl-PL" sz="2000" b="1" dirty="0">
                <a:solidFill>
                  <a:srgbClr val="FFFFFF"/>
                </a:solidFill>
              </a:rPr>
              <a:t>5. Utylizacja</a:t>
            </a:r>
          </a:p>
        </p:txBody>
      </p:sp>
      <p:sp>
        <p:nvSpPr>
          <p:cNvPr id="13" name="pole tekstowe 12">
            <a:extLst>
              <a:ext uri="{FF2B5EF4-FFF2-40B4-BE49-F238E27FC236}">
                <a16:creationId xmlns:a16="http://schemas.microsoft.com/office/drawing/2014/main" id="{A28048EC-DE2D-8273-4D2A-133F5C488035}"/>
              </a:ext>
            </a:extLst>
          </p:cNvPr>
          <p:cNvSpPr txBox="1"/>
          <p:nvPr/>
        </p:nvSpPr>
        <p:spPr>
          <a:xfrm>
            <a:off x="5640167" y="5240448"/>
            <a:ext cx="1658312" cy="646331"/>
          </a:xfrm>
          <a:prstGeom prst="rect">
            <a:avLst/>
          </a:prstGeom>
          <a:solidFill>
            <a:srgbClr val="F2EEEB"/>
          </a:solidFill>
        </p:spPr>
        <p:txBody>
          <a:bodyPr wrap="square" rtlCol="0">
            <a:spAutoFit/>
          </a:bodyPr>
          <a:lstStyle/>
          <a:p>
            <a:pPr algn="ctr"/>
            <a:r>
              <a:rPr lang="pl-PL" sz="1800" b="1" dirty="0">
                <a:solidFill>
                  <a:srgbClr val="3AC69D"/>
                </a:solidFill>
              </a:rPr>
              <a:t>Uzupełnienie</a:t>
            </a:r>
          </a:p>
          <a:p>
            <a:pPr algn="ctr"/>
            <a:r>
              <a:rPr lang="pl-PL" sz="1800" b="1" dirty="0">
                <a:solidFill>
                  <a:srgbClr val="3AC69D"/>
                </a:solidFill>
              </a:rPr>
              <a:t>Zwrot</a:t>
            </a:r>
          </a:p>
        </p:txBody>
      </p:sp>
      <p:sp>
        <p:nvSpPr>
          <p:cNvPr id="14" name="pole tekstowe 13">
            <a:extLst>
              <a:ext uri="{FF2B5EF4-FFF2-40B4-BE49-F238E27FC236}">
                <a16:creationId xmlns:a16="http://schemas.microsoft.com/office/drawing/2014/main" id="{210BFFD1-695E-FAC3-611D-DFA323C5C8B7}"/>
              </a:ext>
            </a:extLst>
          </p:cNvPr>
          <p:cNvSpPr txBox="1"/>
          <p:nvPr/>
        </p:nvSpPr>
        <p:spPr>
          <a:xfrm>
            <a:off x="7416496" y="5199876"/>
            <a:ext cx="2081198" cy="830997"/>
          </a:xfrm>
          <a:prstGeom prst="rect">
            <a:avLst/>
          </a:prstGeom>
          <a:solidFill>
            <a:srgbClr val="F2EEEB"/>
          </a:solidFill>
        </p:spPr>
        <p:txBody>
          <a:bodyPr wrap="square" rtlCol="0">
            <a:spAutoFit/>
          </a:bodyPr>
          <a:lstStyle/>
          <a:p>
            <a:pPr algn="ctr"/>
            <a:r>
              <a:rPr lang="pl-PL" sz="1600" b="1" dirty="0">
                <a:solidFill>
                  <a:srgbClr val="008E82"/>
                </a:solidFill>
              </a:rPr>
              <a:t>Naprawa</a:t>
            </a:r>
          </a:p>
          <a:p>
            <a:pPr algn="ctr"/>
            <a:r>
              <a:rPr lang="pl-PL" sz="1600" b="1" dirty="0">
                <a:solidFill>
                  <a:srgbClr val="008E82"/>
                </a:solidFill>
              </a:rPr>
              <a:t>Inne zastosowanie</a:t>
            </a:r>
          </a:p>
          <a:p>
            <a:pPr algn="ctr"/>
            <a:r>
              <a:rPr lang="pl-PL" sz="1600" b="1" dirty="0">
                <a:solidFill>
                  <a:srgbClr val="008E82"/>
                </a:solidFill>
              </a:rPr>
              <a:t>Przekazanie</a:t>
            </a:r>
          </a:p>
        </p:txBody>
      </p:sp>
      <p:sp>
        <p:nvSpPr>
          <p:cNvPr id="15" name="pole tekstowe 14">
            <a:extLst>
              <a:ext uri="{FF2B5EF4-FFF2-40B4-BE49-F238E27FC236}">
                <a16:creationId xmlns:a16="http://schemas.microsoft.com/office/drawing/2014/main" id="{A06FB829-3C7D-9932-20DC-8138B6CDE6D4}"/>
              </a:ext>
            </a:extLst>
          </p:cNvPr>
          <p:cNvSpPr txBox="1"/>
          <p:nvPr/>
        </p:nvSpPr>
        <p:spPr>
          <a:xfrm>
            <a:off x="9761256" y="5174912"/>
            <a:ext cx="1659835" cy="400110"/>
          </a:xfrm>
          <a:prstGeom prst="rect">
            <a:avLst/>
          </a:prstGeom>
          <a:solidFill>
            <a:srgbClr val="F2EEEB"/>
          </a:solidFill>
        </p:spPr>
        <p:txBody>
          <a:bodyPr wrap="square" rtlCol="0">
            <a:spAutoFit/>
          </a:bodyPr>
          <a:lstStyle/>
          <a:p>
            <a:pPr algn="ctr"/>
            <a:r>
              <a:rPr lang="pl-PL" sz="2000" b="1" dirty="0">
                <a:solidFill>
                  <a:srgbClr val="434444"/>
                </a:solidFill>
              </a:rPr>
              <a:t>Kompost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additive="base">
                                        <p:cTn id="7" dur="500" fill="hold"/>
                                        <p:tgtEl>
                                          <p:spTgt spid="212"/>
                                        </p:tgtEl>
                                        <p:attrNameLst>
                                          <p:attrName>ppt_x</p:attrName>
                                        </p:attrNameLst>
                                      </p:cBhvr>
                                      <p:tavLst>
                                        <p:tav tm="0">
                                          <p:val>
                                            <p:strVal val="#ppt_x"/>
                                          </p:val>
                                        </p:tav>
                                        <p:tav tm="100000">
                                          <p:val>
                                            <p:strVal val="#ppt_x"/>
                                          </p:val>
                                        </p:tav>
                                      </p:tavLst>
                                    </p:anim>
                                    <p:anim calcmode="lin" valueType="num">
                                      <p:cBhvr additive="base">
                                        <p:cTn id="8"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1"/>
                                        </p:tgtEl>
                                        <p:attrNameLst>
                                          <p:attrName>style.visibility</p:attrName>
                                        </p:attrNameLst>
                                      </p:cBhvr>
                                      <p:to>
                                        <p:strVal val="visible"/>
                                      </p:to>
                                    </p:set>
                                    <p:anim calcmode="lin" valueType="num">
                                      <p:cBhvr additive="base">
                                        <p:cTn id="13" dur="500" fill="hold"/>
                                        <p:tgtEl>
                                          <p:spTgt spid="211"/>
                                        </p:tgtEl>
                                        <p:attrNameLst>
                                          <p:attrName>ppt_x</p:attrName>
                                        </p:attrNameLst>
                                      </p:cBhvr>
                                      <p:tavLst>
                                        <p:tav tm="0">
                                          <p:val>
                                            <p:strVal val="#ppt_x"/>
                                          </p:val>
                                        </p:tav>
                                        <p:tav tm="100000">
                                          <p:val>
                                            <p:strVal val="#ppt_x"/>
                                          </p:val>
                                        </p:tav>
                                      </p:tavLst>
                                    </p:anim>
                                    <p:anim calcmode="lin" valueType="num">
                                      <p:cBhvr additive="base">
                                        <p:cTn id="14" dur="500" fill="hold"/>
                                        <p:tgtEl>
                                          <p:spTgt spid="2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0"/>
                                        </p:tgtEl>
                                        <p:attrNameLst>
                                          <p:attrName>style.visibility</p:attrName>
                                        </p:attrNameLst>
                                      </p:cBhvr>
                                      <p:to>
                                        <p:strVal val="visible"/>
                                      </p:to>
                                    </p:set>
                                    <p:anim calcmode="lin" valueType="num">
                                      <p:cBhvr additive="base">
                                        <p:cTn id="19" dur="500" fill="hold"/>
                                        <p:tgtEl>
                                          <p:spTgt spid="210"/>
                                        </p:tgtEl>
                                        <p:attrNameLst>
                                          <p:attrName>ppt_x</p:attrName>
                                        </p:attrNameLst>
                                      </p:cBhvr>
                                      <p:tavLst>
                                        <p:tav tm="0">
                                          <p:val>
                                            <p:strVal val="#ppt_x"/>
                                          </p:val>
                                        </p:tav>
                                        <p:tav tm="100000">
                                          <p:val>
                                            <p:strVal val="#ppt_x"/>
                                          </p:val>
                                        </p:tav>
                                      </p:tavLst>
                                    </p:anim>
                                    <p:anim calcmode="lin" valueType="num">
                                      <p:cBhvr additive="base">
                                        <p:cTn id="20" dur="500" fill="hold"/>
                                        <p:tgtEl>
                                          <p:spTgt spid="2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7"/>
                                        </p:tgtEl>
                                        <p:attrNameLst>
                                          <p:attrName>style.visibility</p:attrName>
                                        </p:attrNameLst>
                                      </p:cBhvr>
                                      <p:to>
                                        <p:strVal val="visible"/>
                                      </p:to>
                                    </p:set>
                                    <p:anim calcmode="lin" valueType="num">
                                      <p:cBhvr additive="base">
                                        <p:cTn id="25" dur="500" fill="hold"/>
                                        <p:tgtEl>
                                          <p:spTgt spid="207"/>
                                        </p:tgtEl>
                                        <p:attrNameLst>
                                          <p:attrName>ppt_x</p:attrName>
                                        </p:attrNameLst>
                                      </p:cBhvr>
                                      <p:tavLst>
                                        <p:tav tm="0">
                                          <p:val>
                                            <p:strVal val="#ppt_x"/>
                                          </p:val>
                                        </p:tav>
                                        <p:tav tm="100000">
                                          <p:val>
                                            <p:strVal val="#ppt_x"/>
                                          </p:val>
                                        </p:tav>
                                      </p:tavLst>
                                    </p:anim>
                                    <p:anim calcmode="lin" valueType="num">
                                      <p:cBhvr additive="base">
                                        <p:cTn id="26" dur="500" fill="hold"/>
                                        <p:tgtEl>
                                          <p:spTgt spid="20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8"/>
                                        </p:tgtEl>
                                        <p:attrNameLst>
                                          <p:attrName>style.visibility</p:attrName>
                                        </p:attrNameLst>
                                      </p:cBhvr>
                                      <p:to>
                                        <p:strVal val="visible"/>
                                      </p:to>
                                    </p:set>
                                    <p:anim calcmode="lin" valueType="num">
                                      <p:cBhvr additive="base">
                                        <p:cTn id="31" dur="500" fill="hold"/>
                                        <p:tgtEl>
                                          <p:spTgt spid="208"/>
                                        </p:tgtEl>
                                        <p:attrNameLst>
                                          <p:attrName>ppt_x</p:attrName>
                                        </p:attrNameLst>
                                      </p:cBhvr>
                                      <p:tavLst>
                                        <p:tav tm="0">
                                          <p:val>
                                            <p:strVal val="#ppt_x"/>
                                          </p:val>
                                        </p:tav>
                                        <p:tav tm="100000">
                                          <p:val>
                                            <p:strVal val="#ppt_x"/>
                                          </p:val>
                                        </p:tav>
                                      </p:tavLst>
                                    </p:anim>
                                    <p:anim calcmode="lin" valueType="num">
                                      <p:cBhvr additive="base">
                                        <p:cTn id="3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9"/>
                                        </p:tgtEl>
                                        <p:attrNameLst>
                                          <p:attrName>style.visibility</p:attrName>
                                        </p:attrNameLst>
                                      </p:cBhvr>
                                      <p:to>
                                        <p:strVal val="visible"/>
                                      </p:to>
                                    </p:set>
                                    <p:anim calcmode="lin" valueType="num">
                                      <p:cBhvr additive="base">
                                        <p:cTn id="37" dur="500" fill="hold"/>
                                        <p:tgtEl>
                                          <p:spTgt spid="209"/>
                                        </p:tgtEl>
                                        <p:attrNameLst>
                                          <p:attrName>ppt_x</p:attrName>
                                        </p:attrNameLst>
                                      </p:cBhvr>
                                      <p:tavLst>
                                        <p:tav tm="0">
                                          <p:val>
                                            <p:strVal val="#ppt_x"/>
                                          </p:val>
                                        </p:tav>
                                        <p:tav tm="100000">
                                          <p:val>
                                            <p:strVal val="#ppt_x"/>
                                          </p:val>
                                        </p:tav>
                                      </p:tavLst>
                                    </p:anim>
                                    <p:anim calcmode="lin" valueType="num">
                                      <p:cBhvr additive="base">
                                        <p:cTn id="38"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13E1A2706926046992B4250558F01A5" ma:contentTypeVersion="12" ma:contentTypeDescription="Utwórz nowy dokument." ma:contentTypeScope="" ma:versionID="91f25869a802c7903a1cbabcce24e90d">
  <xsd:schema xmlns:xsd="http://www.w3.org/2001/XMLSchema" xmlns:xs="http://www.w3.org/2001/XMLSchema" xmlns:p="http://schemas.microsoft.com/office/2006/metadata/properties" xmlns:ns2="b3cf53fe-5709-4881-86bb-a98b574c97a7" xmlns:ns3="add40845-5173-4435-b647-193b811b2a3e" targetNamespace="http://schemas.microsoft.com/office/2006/metadata/properties" ma:root="true" ma:fieldsID="9fcf2155dfd89c352a8bdf69f3c9d1cd" ns2:_="" ns3:_="">
    <xsd:import namespace="b3cf53fe-5709-4881-86bb-a98b574c97a7"/>
    <xsd:import namespace="add40845-5173-4435-b647-193b811b2a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cf53fe-5709-4881-86bb-a98b574c9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Tagi obrazów" ma:readOnly="false" ma:fieldId="{5cf76f15-5ced-4ddc-b409-7134ff3c332f}" ma:taxonomyMulti="true" ma:sspId="43890b14-0df8-462d-827d-ee3b8107f11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d40845-5173-4435-b647-193b811b2a3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77e61f1-a9ac-4268-885e-d44bdb337131}" ma:internalName="TaxCatchAll" ma:showField="CatchAllData" ma:web="add40845-5173-4435-b647-193b811b2a3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dd40845-5173-4435-b647-193b811b2a3e" xsi:nil="true"/>
    <lcf76f155ced4ddcb4097134ff3c332f xmlns="b3cf53fe-5709-4881-86bb-a98b574c97a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DEB8E10-9202-47FB-835A-EFA5A1040DD5}"/>
</file>

<file path=customXml/itemProps2.xml><?xml version="1.0" encoding="utf-8"?>
<ds:datastoreItem xmlns:ds="http://schemas.openxmlformats.org/officeDocument/2006/customXml" ds:itemID="{FA17CAD0-16AD-4BA7-A7BD-2DA51F35E45B}"/>
</file>

<file path=customXml/itemProps3.xml><?xml version="1.0" encoding="utf-8"?>
<ds:datastoreItem xmlns:ds="http://schemas.openxmlformats.org/officeDocument/2006/customXml" ds:itemID="{F3428633-C529-4A55-9CA1-A41EBB7E38DC}"/>
</file>

<file path=docProps/app.xml><?xml version="1.0" encoding="utf-8"?>
<Properties xmlns="http://schemas.openxmlformats.org/officeDocument/2006/extended-properties" xmlns:vt="http://schemas.openxmlformats.org/officeDocument/2006/docPropsVTypes">
  <TotalTime>3045</TotalTime>
  <Words>3903</Words>
  <Application>Microsoft Office PowerPoint</Application>
  <PresentationFormat>Panoramiczny</PresentationFormat>
  <Paragraphs>339</Paragraphs>
  <Slides>20</Slides>
  <Notes>20</Notes>
  <HiddenSlides>5</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20</vt:i4>
      </vt:variant>
    </vt:vector>
  </HeadingPairs>
  <TitlesOfParts>
    <vt:vector size="24" baseType="lpstr">
      <vt:lpstr>Arial</vt:lpstr>
      <vt:lpstr>Arial Black</vt:lpstr>
      <vt:lpstr>Calibri</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Supamith PONGPIPAT</dc:creator>
  <cp:lastModifiedBy>Katarzyna Godyń-Zakrzewska</cp:lastModifiedBy>
  <cp:revision>160</cp:revision>
  <dcterms:created xsi:type="dcterms:W3CDTF">2022-01-20T09:13:45Z</dcterms:created>
  <dcterms:modified xsi:type="dcterms:W3CDTF">2023-03-31T12:51:56Z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8749542</vt:lpwstr>
  </property>
  <property fmtid="{D5CDD505-2E9C-101B-9397-08002B2CF9AE}" pid="3" name="NXPowerLiteSettings">
    <vt:lpwstr>F700052003A000</vt:lpwstr>
  </property>
  <property fmtid="{D5CDD505-2E9C-101B-9397-08002B2CF9AE}" pid="4" name="NXPowerLiteVersion">
    <vt:lpwstr>D9.1.2</vt:lpwstr>
  </property>
  <property fmtid="{D5CDD505-2E9C-101B-9397-08002B2CF9AE}" pid="5" name="ContentTypeId">
    <vt:lpwstr>0x010100B13E1A2706926046992B4250558F01A5</vt:lpwstr>
  </property>
</Properties>
</file>