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4" r:id="rId2"/>
    <p:sldId id="269" r:id="rId3"/>
    <p:sldId id="277" r:id="rId4"/>
    <p:sldId id="270" r:id="rId5"/>
    <p:sldId id="278" r:id="rId6"/>
    <p:sldId id="360" r:id="rId7"/>
    <p:sldId id="361" r:id="rId8"/>
    <p:sldId id="362" r:id="rId9"/>
    <p:sldId id="363" r:id="rId10"/>
    <p:sldId id="355" r:id="rId11"/>
    <p:sldId id="336" r:id="rId12"/>
    <p:sldId id="337" r:id="rId13"/>
    <p:sldId id="338" r:id="rId14"/>
    <p:sldId id="339" r:id="rId15"/>
    <p:sldId id="340" r:id="rId16"/>
    <p:sldId id="347" r:id="rId17"/>
    <p:sldId id="346" r:id="rId18"/>
    <p:sldId id="33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7F7"/>
    <a:srgbClr val="4ABE98"/>
    <a:srgbClr val="262626"/>
    <a:srgbClr val="138F82"/>
    <a:srgbClr val="FEC92A"/>
    <a:srgbClr val="FFE300"/>
    <a:srgbClr val="0C5751"/>
    <a:srgbClr val="DE8926"/>
    <a:srgbClr val="633211"/>
    <a:srgbClr val="ECC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68053" autoAdjust="0"/>
  </p:normalViewPr>
  <p:slideViewPr>
    <p:cSldViewPr snapToGrid="0" snapToObjects="1">
      <p:cViewPr varScale="1">
        <p:scale>
          <a:sx n="77" d="100"/>
          <a:sy n="77" d="100"/>
        </p:scale>
        <p:origin x="174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B08E-49FE-9B41-A970-922B7A72581F}" type="datetimeFigureOut">
              <a:rPr lang="x-none" smtClean="0"/>
              <a:t>2023-03-31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36C94-7932-4F42-B085-F387E238C94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409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ZMIEŃ SIĘ W BOHATERA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ZREDUKUJ DO ZERA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Tworzenie gospodarki okrężnej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4 lekcja dla średnio zaawansowanych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818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Metan powstający na wysypiskach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śmieci można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recyklingować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wykorzystywać do produkcji energii elektrycznej i cieplnej, skutecznie przekierowując odpady ze składowisk i eliminując emisje gazów cieplarnianych liczone w tonach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amiast kosztu ponoszonego za wywóz odpadów na składowisko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producent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energii ze śmieci może czerpać dochód z tytułu odbioru odpadów.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3137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Klienci mogą uzyskać zniżkę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następne zakupy zwracając starą odzież, którą producent naprawia albo odnawia, a następnie sprzedaje ponownie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Przedłuża to życie ubrania,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w przeciwnym razie zostałoby wyrzucone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Coraz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więcej marek poczuwa się do odpowiedzialności za możliwości dostępne z końcem cyklu życia sprzedawanych przez nie produktów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097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Wspólne przejazdy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samochodem funkcjonują na tej zasadzie, że właściciele dzielą się z innymi swoim pojazdem, paliwem i czasem w zamian za pieniądze. Firma udostępnia platformę, na której właściciele prywatnych samochodów mogą oferować swój samochód i podwózkę osobom, które tego potrzebują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Współdzielenie pojazdu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zwiększa użyteczność jednej wyprodukowanej sztuki, a przy tym zmniejsza emisje ze zbędnej produkcji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5087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min.)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Modele wypożyczalni odzieży mogą zapewnić klientom dostęp do różnego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rodzaju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ubrań,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jednocześnie zmniejszać zapotrzebowanie na produkcję nowej odzieży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Modele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wypożyczalni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krótkoterminowych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oferują kuszącą propozycję wartości, szczególnie jeśli uwzględnić zmieniające się potrzeby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Przykładem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może być krótki okres użytkowania, względy praktyczne czy szybko zmieniające się preferencje modowe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branży pojawiają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już nowe modele wypożyczalni krótkoterminowych i abonamentowych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48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  <a:endParaRPr lang="en-US" b="1" dirty="0"/>
          </a:p>
          <a:p>
            <a:r>
              <a:rPr lang="pl-PL" b="1" dirty="0"/>
              <a:t>W ramach</a:t>
            </a:r>
            <a:r>
              <a:rPr lang="pl-PL" b="1" baseline="0" dirty="0"/>
              <a:t> ćwiczenia uczniowie przeprowadzą studium przypadku z działalności w gospodarce okrężnej</a:t>
            </a:r>
            <a:r>
              <a:rPr lang="en-US" b="1" dirty="0"/>
              <a:t>. 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pl-PL" b="0" dirty="0"/>
              <a:t>Uczniowie otrzymają materiał studium przypadku z działalności w gospodarce okrężnej zawierający dziewięć pytań, na które odpowiedzą oni zgodnie z wybraną przez siebie wizytówką z działalności w gospodarce okrężnej. Jeśli zajdzie taka potrzeba, niech uczniowie samodzielnie poszukają informacji w Internecie.</a:t>
            </a:r>
            <a:endParaRPr lang="en-US" b="0" dirty="0"/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*</a:t>
            </a:r>
            <a:r>
              <a:rPr lang="pl-PL" b="1" dirty="0"/>
              <a:t>Krok </a:t>
            </a:r>
            <a:r>
              <a:rPr lang="en-US" b="1" dirty="0"/>
              <a:t>2 </a:t>
            </a:r>
            <a:r>
              <a:rPr lang="pl-PL" b="1" dirty="0"/>
              <a:t>przedstawiono na następnym</a:t>
            </a:r>
            <a:r>
              <a:rPr lang="pl-PL" b="1" baseline="0" dirty="0"/>
              <a:t> slajdzie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2929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2.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Rozdaj 5 wizytówek działalności w gospodarce okrężnej, niech uczniowie na potrzeby analizy przypadku wybiorą jedną z pięciu firm działających w gospodarce okrężnej</a:t>
            </a:r>
            <a:r>
              <a:rPr lang="en-US" b="0" dirty="0"/>
              <a:t>. </a:t>
            </a:r>
            <a:r>
              <a:rPr lang="pl-PL" b="0" dirty="0"/>
              <a:t>Aby</a:t>
            </a:r>
            <a:r>
              <a:rPr lang="pl-PL" b="0" baseline="0" dirty="0"/>
              <a:t> odpowiedzieć na 9 pytań w studium przypadku, uczniowie zapoznają się z treścią wizytówki</a:t>
            </a:r>
            <a:r>
              <a:rPr lang="en-US" b="0" dirty="0"/>
              <a:t>.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6587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Powiedz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*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kliknij slajd 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 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razy</a:t>
            </a:r>
            <a:r>
              <a:rPr lang="pl-PL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aby </a:t>
            </a:r>
            <a:r>
              <a:rPr lang="pl-PL" sz="1200" b="0" i="0" u="none" strike="noStrike" baseline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wyświetlić 9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różnych możliwości stosowania gospodarki okrężnej przez firmy</a:t>
            </a: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3.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Uczniowie odpowiedzą na wszystkie pytania w studium przypadku, a następnie sporządzą mapę obszarów okrężnych występujących w przypadku ich firmy. Materiały będą zawierać 5 etapów liniowych cyklu życia produktu, niech uczniowie narysują strzałki wskazujące formy gospodarki okrężnej stosowane w przypadku analizowanej przez nich firmy.</a:t>
            </a:r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17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Czas wyświetlania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slajdu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Kiedy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mówimy o sposobach na walkę ze zmianami klimatu i na zapewnienie światu większej równowagi, ważne jest, aby rozumieć podejście do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systemów produkcji i konsumpcji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Zasoby naszej planety są ograniczone,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istotna jest zatem współpraca ludzi, rządów państw i firm, aby korzystać z tych zasobów bardziej odpowiedzialnie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Gospodarka liniowa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nasz tradycyjny model, w którym wykorzystuje się schemat „weź – stwórz – wyrzuć”, czyli taki, gdzie pozyskuje się surowce, następnie przerabia się je na produkty, które użytkujemy, a w końcu pozbywamy się ich jako śmieci i trafiają albo na wysypisko, albo do środowiska naturalnego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nie uwzględnia śladu ekologicznego produktów i jego skutków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Stawia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zyski ponad ekologią, a wytworzone produkty po użyciu mają zostać wyrzucone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Gospodarka okrężna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zwana również gospodarką obiegu zamkniętego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model produkcji i konsumpcji, który uwzględnia współdzielenie, wynajem,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ponowne użycie, naprawę, modernizację i recykling istniejących materiałów i produktów przez jak najdłuższy czas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 model jest tak pomyślany,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aby wywierać jak najmniejszy wpływ na środowisko, a to dzięki temu, że produkty utrzymywane w obiegu zamkniętym mają mniejszy ślad ekologiczny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Pytania do uczniów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 możecie podać przykład produktu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gospodarki liniowej i okrężnej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Liniowa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folia do żywności, w którą pakowane są brokuły.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Okrężna – wspólne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przejazdy samochodem albo recykling butelek z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jaki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sposób model liniowy szkodzi naszej planecie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Odpady gromadzą się na wysypiskach albo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przenikają jako śmieci do środowiska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Kurczą się zasoby naturalne, których ilość jest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ograniczona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jaki sposób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gospodarka okrężna pomaga walczyć ze zmianami klimatu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Zasoby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naturalne pozostają w użyciu i nie ma potrzeby pozyskiwania ich większej ilości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Ponadto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mniej odpadów przenika jako śmieci do środowiska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Czas wyświetlania slajdu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gospodarce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liniowej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pozyskuje się surowce ze środowiska naturalnego, przetwarza się je na dobra użytkowe, a następnie albo wywozi się je na wysypisko, albo spala w spalarni, albo też przedostają się gdzieś do środowiska naturalnego (zazwyczaj przypadkowo i uznaje się je za śmieci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 liniowy może być nieekonomiczny, a konsekwencją strat jest negatywny wpływ na środowisko, którego obecnie nie bierze się pod uwagę w żadnych narzędziach do pomiaru wyników ekonomicznych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konsumenci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produktów powinniśmy brać pod uwagę opcje na koniec jego cyklu życia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Jeśli produkt trafi na wysypisko, czy to będzie coś złego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nadaje się on do recyklingu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mogę go użyć ponownie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mogę go wykorzystać do jakiegoś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innego celu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Pytania do uczniów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Dlaczego system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został pomyślany w ten sposób?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obecnym systemie gospodarczym wartość tworzy się poprzez produkcję i sprzedaż jak największej ilości produktów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Zysk przeważa nad dobrem planety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Na czym polega problem z tym modelem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Generuje on wielkie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ilości odpadów, które często przedostają się do środowiska jako śmieci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Składowiska odpadów wydzielają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ogromne ilości metanu – gazu, który przyczynia się do globalnego ocieplenia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dirty="0"/>
            </a:br>
            <a:br>
              <a:rPr lang="en-US" dirty="0"/>
            </a:b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Gospodarka okrężna to rozwiązanie systemowe, które mierzy się z globalnymi wyzwaniami,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takimi jak zmiany klimatu, zanik bioróżnorodności, śmieci i zanieczyszczenie środowiska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model produkcji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konsumpcji, 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który uwzględnia współdzielenie, wynajem, ponowne użycie, naprawę, modernizację i recykling istniejących materiałów i produktów przez jak najdłuższy czas. Firmy, które chcą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iść w stronę obiegu zamkniętego, powinny starać się projektować i tworzyć produkty, które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Eliminują odpady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Utrzymują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surowce w obiegu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Pozwalają przyrodzie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się odradzać</a:t>
            </a:r>
            <a:br>
              <a:rPr lang="en-US" dirty="0"/>
            </a:b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Zapytaj uczniów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możecie podać przykład produktu czy usługi z gospodarki okrężnej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Odpowiedź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Stacje „</a:t>
            </a:r>
            <a:r>
              <a:rPr lang="pl-PL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refill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sklepy, do których można przyjść z własną butelką i napełnić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ją szamponem czy mydłem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5 min.)</a:t>
            </a:r>
            <a:endParaRPr lang="en-US" sz="1200" b="1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Powiedz uczniom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 głównych etapów cyklu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życia produktu może mieć zarówno formę liniową, jak i okrężną. Cykl życia produktu możemy oceniać na podstawie jego 5 najważniejszych etapów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Wydobycie surowców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sposób i miejsce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pobrania surowców ze źródeł naturalnych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Produkcja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produktu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surowców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Dystrybucja wyrobów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gotowych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miejsc, gdzie klienci mogą kupić produkt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Klienci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użytkują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zostaje zutylizowany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zużyciu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Przyglądając się całemu cyklowi życia produktu,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od wydobycia surowców do postępowania na koniec cyklu, możemy znaleźć nowe możliwości ograniczenia wpływu na środowisko, oszczędzania zasobów i redukcji kosztów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Zamiast pięciostopniowego liniowego systemu „weź – stwórz – wyrzuć” możemy budować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system okrężny poprzez zamykanie obiegu, dzięki czemu surowce i produkty pozostaną w użyciu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okrężny oznacza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nowy pomysł na liniowy cykl użytkowania produktu lub usługi, który ma początek, środek i koniec. Produkty czy usługi o charakterze prawdziwie okrężnym tak naprawdę nigdy zakończą życia, lecz stale będą przybierać nowe formy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Stworzenie mapy tej drogi zagwarantuje,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że dany produkt pozostanie jak najdłużej zdatny do użytku i na każdym etapie będzie zwiększać wartość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chodzi tylko o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recycling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rzeczywistości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chodzi o przeprojektowanie całego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modelu dostaw produktów czy usług, tak aby ludzie otrzymywali potrzebne im rzeczy bez negatywnych konsekwencji dla systemów naturalnych, które utrzymują nas wszystkich przy życiu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Niesamowite,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że dzieje się to na całym świecie, przeróżni ludzie zmieniają styl życia, a firmy przeprojektowują produkty, aby lepiej wpisywały się one w system okrężny. Tego rodzaju zmiany oznaczają, że produkty projektuje się tak, aby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używać ich wielokrotnie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zmienia się spojrzenie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to, w jaki sposób dostarcza się funkcjonalność na rynek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Zmiany te obejmują również zachęcanie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napraw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dzięki poprawie usług wsparcia, programy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zwrotu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też odbioru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usługi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ponowneg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napełniania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które zachęcają do wielokrotnego korzystania z tego samego pojemnika, i projektowanie produktów z możliwością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przerobu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sposób umożliwiający ich powrót do środowiska naturalnego dzięki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kompostowaniu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możecie podać przykład</a:t>
            </a:r>
            <a:r>
              <a:rPr lang="pl-PL" baseline="0" dirty="0"/>
              <a:t> produktu zaprojektowanego zgodnie z jednym z modeli systemu produktów i usług o charakterze okrężnym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 uczniom</a:t>
            </a:r>
            <a:r>
              <a:rPr lang="en-US" b="1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1: </a:t>
            </a:r>
            <a:br>
              <a:rPr lang="en-US" dirty="0"/>
            </a:br>
            <a:r>
              <a:rPr lang="en-US" dirty="0"/>
              <a:t>-</a:t>
            </a:r>
            <a:r>
              <a:rPr lang="pl-PL" dirty="0"/>
              <a:t>Butelki</a:t>
            </a:r>
            <a:r>
              <a:rPr lang="pl-PL" baseline="0" dirty="0"/>
              <a:t> z tworzywa </a:t>
            </a:r>
            <a:r>
              <a:rPr lang="en-US" dirty="0"/>
              <a:t>PET </a:t>
            </a:r>
            <a:r>
              <a:rPr lang="pl-PL" dirty="0"/>
              <a:t>można </a:t>
            </a:r>
            <a:r>
              <a:rPr lang="pl-PL" b="1" dirty="0" err="1"/>
              <a:t>recyklingować</a:t>
            </a:r>
            <a:r>
              <a:rPr lang="pl-PL" b="1" baseline="0" dirty="0"/>
              <a:t> </a:t>
            </a:r>
            <a:r>
              <a:rPr lang="pl-PL" b="0" baseline="0" dirty="0"/>
              <a:t>i wielokrotnie przerabiać na takie same butelki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-</a:t>
            </a:r>
            <a:r>
              <a:rPr lang="pl-PL" dirty="0"/>
              <a:t>Stelaże łóżek składa</a:t>
            </a:r>
            <a:r>
              <a:rPr lang="pl-PL" baseline="0" dirty="0"/>
              <a:t> się z kilku głównych części i jeśli jeden z nich się złamie, to producent może łatwo rozmontować te części, wymienić jedną z nich </a:t>
            </a:r>
            <a:r>
              <a:rPr lang="pl-PL" dirty="0"/>
              <a:t>i przerobić</a:t>
            </a:r>
            <a:r>
              <a:rPr lang="pl-PL" baseline="0" dirty="0"/>
              <a:t> łóżko, dzięki czemu klient nie będzie zmuszony do zakupu całego nowego łóżka</a:t>
            </a:r>
            <a:r>
              <a:rPr lang="en-US" dirty="0"/>
              <a:t>. </a:t>
            </a:r>
            <a:r>
              <a:rPr lang="pl-PL" dirty="0"/>
              <a:t>Starą część można rozmontować i zastosować do</a:t>
            </a:r>
            <a:r>
              <a:rPr lang="pl-PL" baseline="0" dirty="0"/>
              <a:t> wyrobu nowej części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3: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pl-PL" dirty="0"/>
              <a:t>Kupowanie odzieży</a:t>
            </a:r>
            <a:r>
              <a:rPr lang="pl-PL" baseline="0" dirty="0"/>
              <a:t> z drugiej ręki to sposób na </a:t>
            </a:r>
            <a:r>
              <a:rPr lang="pl-PL" b="1" baseline="0" dirty="0"/>
              <a:t>ponowne użycie </a:t>
            </a:r>
            <a:r>
              <a:rPr lang="pl-PL" b="0" baseline="0" dirty="0"/>
              <a:t>starych, wyrzuconych ubrań, przez co zyskują one nową wartość i dłuższe życie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Sklepy mogą oferować opcję </a:t>
            </a:r>
            <a:r>
              <a:rPr lang="pl-PL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ponownego napełniania 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artykułów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domowego użytku, jak szampon czy mydło, klienci mogą tam przychodzić z własnym pojemnikiem zamiast kupować za każdym razem szampon w nowej butelce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Stare dżinsy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można by oddawać do sklepu w zamian za zniżkę na nowy zakup, a producent może je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naprawić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albo </a:t>
            </a:r>
            <a:r>
              <a:rPr lang="pl-PL" sz="1200" b="1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wykorzystać materiał w innym celu, 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przerabiając go na nowe ubrania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l-PL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Pakowanie świeżej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żywności w sklepie spożywczym w </a:t>
            </a:r>
            <a:r>
              <a:rPr lang="pl-PL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kompostowalną</a:t>
            </a:r>
            <a:r>
              <a:rPr lang="pl-PL" sz="1200" b="0" i="0" u="none" strike="noStrik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folię na bazie wodorostów zamiast w opakowania jednorazowego użytku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(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Czas wyświetlania slajdu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5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min</a:t>
            </a:r>
            <a:r>
              <a:rPr lang="pl-PL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 firm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rozszerzają zasięg gospodarki okrężnej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uczniom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Istnieje pięć podstawowych modeli działalności,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tworzą gospodarkę okrężną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Surowce o charakterze okrężnym</a:t>
            </a:r>
            <a:r>
              <a:rPr lang="x-non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dirty="0"/>
              <a:t>Produkty wykonane z surowców w pełni odnawialnych, zdatnych do recyklingu albo biodegradowalnych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zasobów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Usługi, w których eliminuje się przenikanie zasobów, materiałów i odpadów do środowiska i maksymalizuje wartość tego, co wraca do obiegu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Usługi, które umożliwiają przedłużenie życia produktu, który zostałby wyrzucony, dzięki naprawie, ulepszeniu albo odprzedaży do ponownego wprowadzenia w obieg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Platformy</a:t>
            </a:r>
            <a:r>
              <a:rPr lang="pl-P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umożliwiające współdzielenie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Platformy do współdzielenia umożliwiają ludziom współpracę i współdzielenie produktu, bez posiadania na wyłączność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dirty="0"/>
              <a:t>Produkty, z których korzysta jeden lub większa liczba klientów na zasadzie opłaty za użytkowanie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Kolejne slajdy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przedstawiają wzięte z realnego życia przykłady poszczególnych modeli działalności o charakterze okrężnym w praktyce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0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3-5 min.)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Producent obuwia chce wykonywać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wszystkie buty korzystając z materiałów pochodzących w pełni z recyklingu. Butelki z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można w drodze recyklingu przerabiać na poliester i przerabiać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nici lub tkaniny nadające się do wyrobu profesjonalnego sprzętu, takiego jak buty sportowe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 będą powstawać z poliestru z recyklingu </a:t>
            </a:r>
            <a:r>
              <a:rPr lang="x-none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x-non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rPET)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 ich zużyciu klient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będzie mógł je zwrócić do firmy, w której zostaną ponownie </a:t>
            </a:r>
            <a:r>
              <a:rPr lang="pl-PL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zrecyklingowane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przerobione na inne elementy obuwia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77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4EE1-B63B-BE4E-AB16-70CF45BFF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E83AC-8122-1644-AEC9-00CF172D7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5C580-8688-F04F-AEF5-7EBF26FF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B395-69B1-5746-B230-74040C3922F2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ADA4-210D-CE4A-BD85-FD6AA125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D8F17-A845-ED46-8F21-2433E2F3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799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9353-1F88-1D45-8C1C-4355B178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EE624-D473-ED48-AA04-97E74408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3C11D-502C-284A-A48F-A273D4D9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451C-C9DE-A542-9221-EE1302C8235B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9FD9-B53B-E442-83C2-20C0B6B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758E4-E1DD-924B-B957-FF18BB99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13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80E8C-BA96-7A4E-9059-AF2646CBF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0D4B5-EBDA-3541-9C72-E257B12A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FC34-9CDA-3242-B269-740CB1C9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FDBC-7524-0F43-A132-4F9FBD8815B9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7131-C714-B643-BE1C-791BC99C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7A4E-8F3F-1948-9834-53B02456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26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A306-E8A0-6E46-98A5-5EBC53D0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BE89-CE52-9A43-A1CD-94B7EAC2B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ADE00-9568-1B48-AC35-40BE2CFC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3971-40C9-7949-8712-30290D71D924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32A25-E56F-AF42-9AED-F53632C4D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C3453-816D-954B-914F-D9827F5E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34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7E60-B47C-6A44-A7A4-923BA126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C1A69-5D44-1C4A-BCF3-F6815A3E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92E3-C7E8-E64F-A51E-7A0944AB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A97E-0FA2-A941-9691-E89A7CF6F5B8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46C1-019E-CE4E-BFAA-A9AF4355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D03C4-D89F-AA41-B821-D34587A6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417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B5BC-9016-3D45-9547-72C1BF6E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070C-A2E8-F14D-9023-1F99A50BF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8C457-F509-2442-94DD-5807E1383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ABCBF-8E5F-A94E-8A8F-BF412A2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B1C4-6070-7F4B-B345-BE0CCF955347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4626-C681-3D43-B5BE-F389511D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8A2FC-C8D3-F244-9F64-970979A6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70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4E86-3A6C-C54B-B09B-BF6E20D2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C87BF-7195-D147-A93B-1C624D164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9DA5A-5647-0447-92CF-8D3AAC94F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97727-395C-634B-9D65-B848AD91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7CA8E-8E04-1F40-93C2-14E18EF6A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E6C74-5F1D-F441-A9B1-9918AF35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18F5-125B-EF40-9DF8-BB69173E0930}" type="datetime1">
              <a:rPr lang="en-US" smtClean="0"/>
              <a:t>3/31/2023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EFF62-DEEE-724C-961B-71B4FD26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10A5F-7BF0-D34E-B035-8F889E4A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432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C917-8E66-DA46-87AD-0D4FE4FB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16F3C-2804-544F-93A2-AFF36EBB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EFF6-FCA3-B143-B841-1A000B33F963}" type="datetime1">
              <a:rPr lang="en-US" smtClean="0"/>
              <a:t>3/31/2023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1ED7C-B9BF-384A-AE8E-FCB71492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27A65-C328-9747-9354-5DE747C5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804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24F51-B099-2540-B1F5-841C439A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2DC3-8DE2-4242-9517-6FC328376F22}" type="datetime1">
              <a:rPr lang="en-US" smtClean="0"/>
              <a:t>3/31/2023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AB8C5-D0A9-2641-B5D1-1D5EAF60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179B9-10E4-8441-B2EF-62F86456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82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AA05-E0BE-8447-819C-2B901F15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21126-0100-4047-A9CE-705FCF5E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8D933-AF40-5A4E-8336-57DD2EB1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AD089-2996-E346-8C1D-71682D63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CA31-EA5B-3B49-BE0F-BDD5C002D45C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C6E69-B142-1243-89F8-CD508324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970FB-6E61-684F-8886-DB1F3015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67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F32D-D4B0-484E-B628-1DC55366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45EC6-3D67-FF4D-A80C-8A98978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A7B1-529B-E54D-8974-0AAB1C28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30F5F-5C6A-A041-808D-0A335F59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284D-7202-8B41-8F93-306216CC2527}" type="datetime1">
              <a:rPr lang="en-US" smtClean="0"/>
              <a:t>3/31/2023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04A5-CF76-9F42-946A-61143064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F2FC2-9EDD-6141-8CBD-154CE102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26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66240-0D24-CB47-BA65-BD2D1054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56FCB-3A1A-DB40-A5E3-7304EE4B6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FDEF-F205-F14A-942F-B36FC972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2BF8-9AFD-5F4E-97CF-F10F7B4EBD86}" type="datetime1">
              <a:rPr lang="en-US" smtClean="0"/>
              <a:t>3/31/2023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DBDFC-38D0-E74E-92BD-28AC6110F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E4F6D-7E08-2040-A059-38E1E2646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EDE7-8061-9B4D-88A1-7EA83A94C31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270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13EC35D-CF83-174B-94CE-798008FD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2EE06C-0752-81F3-6821-66F4553A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AA782-3B64-B5FA-F61C-F0832D13F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872" y="5390243"/>
            <a:ext cx="457200" cy="58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297D5-6513-E49C-7C8C-0C1C58424E2D}"/>
              </a:ext>
            </a:extLst>
          </p:cNvPr>
          <p:cNvSpPr txBox="1"/>
          <p:nvPr/>
        </p:nvSpPr>
        <p:spPr>
          <a:xfrm>
            <a:off x="4398905" y="5224594"/>
            <a:ext cx="22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cs typeface="Calibri Light" panose="020F030202020403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507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D3E70F0-D052-5A40-9AF0-63C3B687F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752" y="518013"/>
            <a:ext cx="9715727" cy="5465096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047212-D388-D547-A9E0-6C3ADA2B1DC8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FC350A-23A4-3F47-8FB4-584707C12239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DDCA8-68FD-E942-93CA-6D0EA6F42E90}"/>
              </a:ext>
            </a:extLst>
          </p:cNvPr>
          <p:cNvSpPr txBox="1"/>
          <p:nvPr/>
        </p:nvSpPr>
        <p:spPr>
          <a:xfrm>
            <a:off x="1416759" y="400535"/>
            <a:ext cx="949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Pięć modeli działalności w gospodarce okrężnej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06053-1C32-5C4C-BD37-D50AA5FAF8A5}"/>
              </a:ext>
            </a:extLst>
          </p:cNvPr>
          <p:cNvSpPr txBox="1"/>
          <p:nvPr/>
        </p:nvSpPr>
        <p:spPr>
          <a:xfrm>
            <a:off x="1884617" y="1316612"/>
            <a:ext cx="190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Surowce o charakterze okrężnym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1BDB3-C350-DE44-8723-8C426A201718}"/>
              </a:ext>
            </a:extLst>
          </p:cNvPr>
          <p:cNvSpPr txBox="1"/>
          <p:nvPr/>
        </p:nvSpPr>
        <p:spPr>
          <a:xfrm>
            <a:off x="3512235" y="1447401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Odzysk zasobów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04574B-A261-BE4F-95D6-C682FD92A54E}"/>
              </a:ext>
            </a:extLst>
          </p:cNvPr>
          <p:cNvSpPr txBox="1"/>
          <p:nvPr/>
        </p:nvSpPr>
        <p:spPr>
          <a:xfrm>
            <a:off x="5281130" y="1436368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Dłuższe życie produktów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3B1E1-0E64-C94A-A8C0-EC86E77FB670}"/>
              </a:ext>
            </a:extLst>
          </p:cNvPr>
          <p:cNvSpPr txBox="1"/>
          <p:nvPr/>
        </p:nvSpPr>
        <p:spPr>
          <a:xfrm>
            <a:off x="7041482" y="1436368"/>
            <a:ext cx="190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Platform</a:t>
            </a:r>
            <a:r>
              <a:rPr lang="pl-PL" b="1" dirty="0"/>
              <a:t>y umożliwiające współdzielenie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40B76-E97A-6149-9E10-6104DC1E8EB6}"/>
              </a:ext>
            </a:extLst>
          </p:cNvPr>
          <p:cNvSpPr txBox="1"/>
          <p:nvPr/>
        </p:nvSpPr>
        <p:spPr>
          <a:xfrm>
            <a:off x="8713344" y="1436368"/>
            <a:ext cx="190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Produkt jako usługa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8CCFD-182B-7546-BE75-88445AAD58F8}"/>
              </a:ext>
            </a:extLst>
          </p:cNvPr>
          <p:cNvSpPr txBox="1"/>
          <p:nvPr/>
        </p:nvSpPr>
        <p:spPr>
          <a:xfrm>
            <a:off x="1607950" y="4378079"/>
            <a:ext cx="1726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Produkty wykonane z surowców w pełni odnawialnych, zdatnych do recyklingu albo biodegradowalnych</a:t>
            </a:r>
            <a:r>
              <a:rPr lang="en-US" sz="1400" dirty="0"/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0B666F-CA8C-2C43-B8C8-36C6A3FC5375}"/>
              </a:ext>
            </a:extLst>
          </p:cNvPr>
          <p:cNvSpPr txBox="1"/>
          <p:nvPr/>
        </p:nvSpPr>
        <p:spPr>
          <a:xfrm>
            <a:off x="3585399" y="4319615"/>
            <a:ext cx="1901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Usługi, w których eliminuje się przenikanie zasobów, materiałów i odpadów do środowiska i maksymalizuje wartość tego, co wraca do obiegu</a:t>
            </a:r>
            <a:r>
              <a:rPr lang="en-US" sz="1400" dirty="0"/>
              <a:t>.</a:t>
            </a:r>
          </a:p>
          <a:p>
            <a:pPr algn="ctr"/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2B9B0-85A2-184C-A010-C9AB347BC029}"/>
              </a:ext>
            </a:extLst>
          </p:cNvPr>
          <p:cNvSpPr txBox="1"/>
          <p:nvPr/>
        </p:nvSpPr>
        <p:spPr>
          <a:xfrm>
            <a:off x="5368682" y="4291820"/>
            <a:ext cx="2128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Usługi, które umożliwiają przedłużenie życia produktu, który zostałby wyrzucony, dzięki naprawie, ulepszeniu albo odprzedaży do ponownego wprowadzenia w obieg</a:t>
            </a:r>
            <a:r>
              <a:rPr lang="en-US" sz="14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65F51-F608-1C41-85A0-46E849E5839E}"/>
              </a:ext>
            </a:extLst>
          </p:cNvPr>
          <p:cNvSpPr txBox="1"/>
          <p:nvPr/>
        </p:nvSpPr>
        <p:spPr>
          <a:xfrm>
            <a:off x="7466992" y="4341707"/>
            <a:ext cx="1901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Platformy do współdzielenia umożliwiają ludziom współpracę i współdzielenie produktu, bez posiadania na wyłączność</a:t>
            </a:r>
            <a:r>
              <a:rPr lang="en-US" sz="1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BA6F7-AA83-5348-ADDB-F2B45B85C684}"/>
              </a:ext>
            </a:extLst>
          </p:cNvPr>
          <p:cNvSpPr txBox="1"/>
          <p:nvPr/>
        </p:nvSpPr>
        <p:spPr>
          <a:xfrm>
            <a:off x="9265894" y="4507264"/>
            <a:ext cx="1625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Produkty, z których korzysta jeden lub większa liczba klientów na zasadzie opłaty za użytkowanie</a:t>
            </a:r>
            <a:r>
              <a:rPr lang="en-US" sz="1400" dirty="0"/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307CF-A56C-A1B7-A063-961127FA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605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21AB0-A917-3F46-A673-5C11A3262A0A}"/>
              </a:ext>
            </a:extLst>
          </p:cNvPr>
          <p:cNvSpPr txBox="1"/>
          <p:nvPr/>
        </p:nvSpPr>
        <p:spPr>
          <a:xfrm>
            <a:off x="548477" y="168433"/>
            <a:ext cx="1109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Surowce o charakterze okrężnym</a:t>
            </a:r>
            <a:r>
              <a:rPr lang="en-US" sz="28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pl-PL" sz="2800" b="1" dirty="0">
                <a:solidFill>
                  <a:srgbClr val="4ABE98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Buty wykonane z tworzywa sztucznego</a:t>
            </a:r>
            <a:endParaRPr lang="en-US" sz="2800" b="1" dirty="0">
              <a:solidFill>
                <a:srgbClr val="4ABE98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C9A0E1-75C9-7A4A-A555-1E16ECA0D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6" y="1670346"/>
            <a:ext cx="5400543" cy="3780380"/>
          </a:xfrm>
          <a:prstGeom prst="rect">
            <a:avLst/>
          </a:prstGeom>
        </p:spPr>
      </p:pic>
      <p:pic>
        <p:nvPicPr>
          <p:cNvPr id="9" name="Picture 8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6E33CC01-7355-9146-93F5-7990EF3A1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47" y="1521391"/>
            <a:ext cx="3651251" cy="40782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0CD38-90FF-9A7A-27B9-021A5314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250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6373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21AB0-A917-3F46-A673-5C11A3262A0A}"/>
              </a:ext>
            </a:extLst>
          </p:cNvPr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Odzysk surowców</a:t>
            </a:r>
            <a:r>
              <a:rPr lang="en-US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pl-PL" sz="4000" b="1" dirty="0">
                <a:solidFill>
                  <a:srgbClr val="4ABE98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Energia ze śmieci</a:t>
            </a:r>
            <a:endParaRPr lang="en-US" sz="4000" b="1" dirty="0">
              <a:solidFill>
                <a:srgbClr val="4ABE98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F3F9EF6-ADEC-A74E-BBEC-12F6E04AE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2031" y="1619462"/>
            <a:ext cx="5647859" cy="3953501"/>
          </a:xfrm>
          <a:prstGeom prst="rect">
            <a:avLst/>
          </a:prstGeom>
        </p:spPr>
      </p:pic>
      <p:pic>
        <p:nvPicPr>
          <p:cNvPr id="4" name="Picture 3" descr="A picture containing text, car, outdoor, van&#10;&#10;Description automatically generated">
            <a:extLst>
              <a:ext uri="{FF2B5EF4-FFF2-40B4-BE49-F238E27FC236}">
                <a16:creationId xmlns:a16="http://schemas.microsoft.com/office/drawing/2014/main" id="{BE8C0624-1665-7E33-15CB-0B37A50DF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793" y="1598740"/>
            <a:ext cx="6477785" cy="36397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D833D0-F549-C68D-3245-2B8D9B47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47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21AB0-A917-3F46-A673-5C11A3262A0A}"/>
              </a:ext>
            </a:extLst>
          </p:cNvPr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Dłuższe życie produktów</a:t>
            </a:r>
            <a:r>
              <a:rPr lang="en-US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pl-PL" sz="4000" b="1" dirty="0">
                <a:solidFill>
                  <a:srgbClr val="4ABE98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Usługa odbioru i naprawy</a:t>
            </a:r>
            <a:endParaRPr lang="en-US" sz="4000" b="1" dirty="0">
              <a:solidFill>
                <a:srgbClr val="4ABE98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73DBD3B-B055-3C42-8D61-BBC0175F6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59515" y="1212718"/>
            <a:ext cx="6667178" cy="4667024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160F2BB5-7849-7312-2F13-438A02BC3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301" y="1762476"/>
            <a:ext cx="5731714" cy="35963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0EEA6-9B2E-98BC-3146-B81B1145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9035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21AB0-A917-3F46-A673-5C11A3262A0A}"/>
              </a:ext>
            </a:extLst>
          </p:cNvPr>
          <p:cNvSpPr txBox="1"/>
          <p:nvPr/>
        </p:nvSpPr>
        <p:spPr>
          <a:xfrm>
            <a:off x="548477" y="168433"/>
            <a:ext cx="1109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Platforma umożliwiająca współdzielenie</a:t>
            </a:r>
            <a:r>
              <a:rPr lang="en-US" sz="24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pl-PL" sz="2400" b="1" dirty="0">
                <a:solidFill>
                  <a:srgbClr val="4ABE98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Wspólne przejazdy samochodem</a:t>
            </a:r>
            <a:endParaRPr lang="en-US" sz="2400" b="1" dirty="0">
              <a:solidFill>
                <a:srgbClr val="4ABE98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81FBA-8193-6D42-8807-079981722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2708" y="1643821"/>
            <a:ext cx="6096079" cy="4267256"/>
          </a:xfrm>
          <a:prstGeom prst="rect">
            <a:avLst/>
          </a:prstGeom>
        </p:spPr>
      </p:pic>
      <p:pic>
        <p:nvPicPr>
          <p:cNvPr id="7" name="Picture 6" descr="A picture containing person, cellphone&#10;&#10;Description automatically generated">
            <a:extLst>
              <a:ext uri="{FF2B5EF4-FFF2-40B4-BE49-F238E27FC236}">
                <a16:creationId xmlns:a16="http://schemas.microsoft.com/office/drawing/2014/main" id="{028128ED-CF78-BC49-873C-C24774E83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123" y="1514378"/>
            <a:ext cx="6183021" cy="4169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6A4FF5-1F07-6D15-3642-F1E26041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646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21AB0-A917-3F46-A673-5C11A3262A0A}"/>
              </a:ext>
            </a:extLst>
          </p:cNvPr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Produkt jako usługa</a:t>
            </a:r>
            <a:r>
              <a:rPr lang="en-US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pl-PL" sz="4000" b="1" dirty="0">
                <a:solidFill>
                  <a:srgbClr val="4ABE98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Wypożyczalnie odzieży</a:t>
            </a:r>
            <a:endParaRPr lang="en-US" sz="4000" b="1" dirty="0">
              <a:solidFill>
                <a:srgbClr val="4ABE98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FF20A-E952-844D-A568-C91161365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708" y="1521611"/>
            <a:ext cx="6300380" cy="4410266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D789ED78-E43D-9F43-A570-342EAB117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138" y="1606905"/>
            <a:ext cx="5955586" cy="39707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93742D-549B-3CA4-FFEA-09D011AC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520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D0F7A-EB75-6042-B7B8-8CC0A97F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63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31D771-BD27-2940-A06F-7EAD4A527134}"/>
              </a:ext>
            </a:extLst>
          </p:cNvPr>
          <p:cNvSpPr/>
          <p:nvPr/>
        </p:nvSpPr>
        <p:spPr>
          <a:xfrm>
            <a:off x="986740" y="1619820"/>
            <a:ext cx="441381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Czym zajmuje się firma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53EFCA5-DD69-B54D-B9E5-A0B5426C4E20}"/>
              </a:ext>
            </a:extLst>
          </p:cNvPr>
          <p:cNvSpPr/>
          <p:nvPr/>
        </p:nvSpPr>
        <p:spPr>
          <a:xfrm>
            <a:off x="484882" y="15884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0509D2-9DFC-E14D-88E2-B95F823AF692}"/>
              </a:ext>
            </a:extLst>
          </p:cNvPr>
          <p:cNvSpPr/>
          <p:nvPr/>
        </p:nvSpPr>
        <p:spPr>
          <a:xfrm>
            <a:off x="431245" y="15884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4CF2C-2066-2D49-B04C-6AEC9E6DF36B}"/>
              </a:ext>
            </a:extLst>
          </p:cNvPr>
          <p:cNvSpPr/>
          <p:nvPr/>
        </p:nvSpPr>
        <p:spPr>
          <a:xfrm>
            <a:off x="475829" y="1568354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50E6D3-F610-5E4E-9BB0-10874CDA5603}"/>
              </a:ext>
            </a:extLst>
          </p:cNvPr>
          <p:cNvSpPr/>
          <p:nvPr/>
        </p:nvSpPr>
        <p:spPr>
          <a:xfrm>
            <a:off x="1327355" y="483407"/>
            <a:ext cx="9495565" cy="735320"/>
          </a:xfrm>
          <a:prstGeom prst="roundRect">
            <a:avLst/>
          </a:prstGeom>
          <a:solidFill>
            <a:srgbClr val="4AB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254FA2-E5E7-3745-86BA-683928C839E6}"/>
              </a:ext>
            </a:extLst>
          </p:cNvPr>
          <p:cNvSpPr/>
          <p:nvPr/>
        </p:nvSpPr>
        <p:spPr>
          <a:xfrm>
            <a:off x="1327355" y="375251"/>
            <a:ext cx="9495565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F8863-0DC9-3147-BFC9-CF9FFEE9CF65}"/>
              </a:ext>
            </a:extLst>
          </p:cNvPr>
          <p:cNvSpPr txBox="1"/>
          <p:nvPr/>
        </p:nvSpPr>
        <p:spPr>
          <a:xfrm>
            <a:off x="1416759" y="400535"/>
            <a:ext cx="949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Ćwiczenie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pl-PL" sz="2400" b="1" dirty="0">
                <a:solidFill>
                  <a:schemeClr val="bg1"/>
                </a:solidFill>
              </a:rPr>
              <a:t>studium przypadku z działalności w gospodarce okrężnej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0E7137-954D-B143-877A-448820791829}"/>
              </a:ext>
            </a:extLst>
          </p:cNvPr>
          <p:cNvCxnSpPr/>
          <p:nvPr/>
        </p:nvCxnSpPr>
        <p:spPr>
          <a:xfrm>
            <a:off x="6096000" y="1568354"/>
            <a:ext cx="0" cy="4854217"/>
          </a:xfrm>
          <a:prstGeom prst="line">
            <a:avLst/>
          </a:prstGeom>
          <a:ln w="28575">
            <a:solidFill>
              <a:srgbClr val="29C7F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5F2E5-43BB-404B-868B-8921A589F1C5}"/>
              </a:ext>
            </a:extLst>
          </p:cNvPr>
          <p:cNvSpPr/>
          <p:nvPr/>
        </p:nvSpPr>
        <p:spPr>
          <a:xfrm>
            <a:off x="986739" y="2434499"/>
            <a:ext cx="5109261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Czy oferuje klientom towary, usługi czy jedno i drugie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BD70756-B11A-AF43-A8DE-0FFC2D2ECBD5}"/>
              </a:ext>
            </a:extLst>
          </p:cNvPr>
          <p:cNvSpPr/>
          <p:nvPr/>
        </p:nvSpPr>
        <p:spPr>
          <a:xfrm>
            <a:off x="484882" y="2421373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F3009A-1087-DB41-9225-A9A9AAC5F10D}"/>
              </a:ext>
            </a:extLst>
          </p:cNvPr>
          <p:cNvSpPr/>
          <p:nvPr/>
        </p:nvSpPr>
        <p:spPr>
          <a:xfrm>
            <a:off x="431245" y="2421373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AD4A8-B459-114B-AF3C-7DD491DC42E5}"/>
              </a:ext>
            </a:extLst>
          </p:cNvPr>
          <p:cNvSpPr/>
          <p:nvPr/>
        </p:nvSpPr>
        <p:spPr>
          <a:xfrm>
            <a:off x="475829" y="2401321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7DCA88-A82A-624C-BB6F-9399CF2D3EE7}"/>
              </a:ext>
            </a:extLst>
          </p:cNvPr>
          <p:cNvSpPr/>
          <p:nvPr/>
        </p:nvSpPr>
        <p:spPr>
          <a:xfrm>
            <a:off x="986739" y="3301437"/>
            <a:ext cx="5109261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Z którego z 5 modeli działalności w gospodarce okrężnej firma korzysta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4337D57-91EE-9C4F-886F-EBFD35C64891}"/>
              </a:ext>
            </a:extLst>
          </p:cNvPr>
          <p:cNvSpPr/>
          <p:nvPr/>
        </p:nvSpPr>
        <p:spPr>
          <a:xfrm>
            <a:off x="484882" y="330659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17FF38-BDDB-B444-98DB-92C4B3C76960}"/>
              </a:ext>
            </a:extLst>
          </p:cNvPr>
          <p:cNvSpPr/>
          <p:nvPr/>
        </p:nvSpPr>
        <p:spPr>
          <a:xfrm>
            <a:off x="431245" y="330659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B30DE1-2CF2-9541-BD67-58650B543D2A}"/>
              </a:ext>
            </a:extLst>
          </p:cNvPr>
          <p:cNvSpPr/>
          <p:nvPr/>
        </p:nvSpPr>
        <p:spPr>
          <a:xfrm>
            <a:off x="475829" y="3286547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1B95F4-D4F2-9740-94B7-7927B342196D}"/>
              </a:ext>
            </a:extLst>
          </p:cNvPr>
          <p:cNvSpPr/>
          <p:nvPr/>
        </p:nvSpPr>
        <p:spPr>
          <a:xfrm>
            <a:off x="986739" y="4423289"/>
            <a:ext cx="5109261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Jaki problem związany z gospodarką liniową firma stara się rozwiązać dzięki gospodarce okrężnej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52352A-374C-3741-9371-850B860E7F2C}"/>
              </a:ext>
            </a:extLst>
          </p:cNvPr>
          <p:cNvSpPr/>
          <p:nvPr/>
        </p:nvSpPr>
        <p:spPr>
          <a:xfrm>
            <a:off x="484882" y="442845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518D9E-A668-1F41-91C2-84A303D4EC7F}"/>
              </a:ext>
            </a:extLst>
          </p:cNvPr>
          <p:cNvSpPr/>
          <p:nvPr/>
        </p:nvSpPr>
        <p:spPr>
          <a:xfrm>
            <a:off x="431245" y="442845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9E579-5056-F444-9AAA-053AD0EBF792}"/>
              </a:ext>
            </a:extLst>
          </p:cNvPr>
          <p:cNvSpPr/>
          <p:nvPr/>
        </p:nvSpPr>
        <p:spPr>
          <a:xfrm>
            <a:off x="475829" y="4408399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A5E9EC-E0FB-1D4C-9FD2-BC35CBDF8B7E}"/>
              </a:ext>
            </a:extLst>
          </p:cNvPr>
          <p:cNvSpPr/>
          <p:nvPr/>
        </p:nvSpPr>
        <p:spPr>
          <a:xfrm>
            <a:off x="986739" y="5578637"/>
            <a:ext cx="510926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W jaki sposób firma utrzymuje materiały w obiegu zamkniętym</a:t>
            </a:r>
            <a:r>
              <a:rPr lang="en-US" sz="1600" b="1" dirty="0">
                <a:solidFill>
                  <a:srgbClr val="262626"/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262626"/>
                </a:solidFill>
              </a:rPr>
              <a:t>(</a:t>
            </a:r>
            <a:r>
              <a:rPr lang="pl-PL" sz="1600" b="1" dirty="0">
                <a:solidFill>
                  <a:srgbClr val="262626"/>
                </a:solidFill>
              </a:rPr>
              <a:t>Np. recykling butelek plastikowych w celu wytwarzania nowych produktów</a:t>
            </a:r>
            <a:r>
              <a:rPr lang="en-US" sz="1600" b="1" dirty="0">
                <a:solidFill>
                  <a:srgbClr val="262626"/>
                </a:solidFill>
              </a:rPr>
              <a:t>).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6C8083-C4A4-4A47-9A6B-919512694165}"/>
              </a:ext>
            </a:extLst>
          </p:cNvPr>
          <p:cNvSpPr/>
          <p:nvPr/>
        </p:nvSpPr>
        <p:spPr>
          <a:xfrm>
            <a:off x="484882" y="558379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E898E22-B27D-7A45-AA5A-D8EFAA9E9353}"/>
              </a:ext>
            </a:extLst>
          </p:cNvPr>
          <p:cNvSpPr/>
          <p:nvPr/>
        </p:nvSpPr>
        <p:spPr>
          <a:xfrm>
            <a:off x="431245" y="558379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4EF3036-85B2-7F4F-B427-807B06F6C42A}"/>
              </a:ext>
            </a:extLst>
          </p:cNvPr>
          <p:cNvSpPr/>
          <p:nvPr/>
        </p:nvSpPr>
        <p:spPr>
          <a:xfrm>
            <a:off x="475829" y="5563747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D5097E6-BEB9-CF4E-8A5F-8D140FC07BF9}"/>
              </a:ext>
            </a:extLst>
          </p:cNvPr>
          <p:cNvSpPr/>
          <p:nvPr/>
        </p:nvSpPr>
        <p:spPr>
          <a:xfrm>
            <a:off x="6963654" y="1608682"/>
            <a:ext cx="441381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W jaki sposób firma redukuje ilość odpadów lub je eliminuje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5FDEA2C-6E5F-6441-9A6E-AAB7841D6911}"/>
              </a:ext>
            </a:extLst>
          </p:cNvPr>
          <p:cNvSpPr/>
          <p:nvPr/>
        </p:nvSpPr>
        <p:spPr>
          <a:xfrm>
            <a:off x="6461796" y="157726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E0378CC-DA39-8B4D-9ADE-5A88D5720BA1}"/>
              </a:ext>
            </a:extLst>
          </p:cNvPr>
          <p:cNvSpPr/>
          <p:nvPr/>
        </p:nvSpPr>
        <p:spPr>
          <a:xfrm>
            <a:off x="6408159" y="157726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51ACB1F-327C-D64B-8A16-85FDE61059F8}"/>
              </a:ext>
            </a:extLst>
          </p:cNvPr>
          <p:cNvSpPr/>
          <p:nvPr/>
        </p:nvSpPr>
        <p:spPr>
          <a:xfrm>
            <a:off x="6452743" y="1557216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1EC5DE4-47D4-2149-86A2-8B629FC1F9C4}"/>
              </a:ext>
            </a:extLst>
          </p:cNvPr>
          <p:cNvSpPr/>
          <p:nvPr/>
        </p:nvSpPr>
        <p:spPr>
          <a:xfrm>
            <a:off x="6963653" y="2405073"/>
            <a:ext cx="510926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Czy model działalności firmy sprzyja regeneracji środowiska naturalnego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84D973C-A4C1-3743-B22C-8CE8259E6096}"/>
              </a:ext>
            </a:extLst>
          </p:cNvPr>
          <p:cNvSpPr/>
          <p:nvPr/>
        </p:nvSpPr>
        <p:spPr>
          <a:xfrm>
            <a:off x="6461796" y="241023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992E6FC-D5FE-8E49-BC25-3AAE3E323831}"/>
              </a:ext>
            </a:extLst>
          </p:cNvPr>
          <p:cNvSpPr/>
          <p:nvPr/>
        </p:nvSpPr>
        <p:spPr>
          <a:xfrm>
            <a:off x="6408159" y="241023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F59BC9-F4CF-AC49-A73F-22272C5E47D5}"/>
              </a:ext>
            </a:extLst>
          </p:cNvPr>
          <p:cNvSpPr/>
          <p:nvPr/>
        </p:nvSpPr>
        <p:spPr>
          <a:xfrm>
            <a:off x="6452743" y="2390183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8B2F601-CA1B-F74A-94C5-1610B2B5EFE0}"/>
              </a:ext>
            </a:extLst>
          </p:cNvPr>
          <p:cNvSpPr/>
          <p:nvPr/>
        </p:nvSpPr>
        <p:spPr>
          <a:xfrm>
            <a:off x="6963653" y="3469634"/>
            <a:ext cx="5109261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Jaką wartość dodaną firma oferuje klientom i środowisku dzięki modelowi okrężnemu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438DCB8-34C4-A54E-BC38-281E31868667}"/>
              </a:ext>
            </a:extLst>
          </p:cNvPr>
          <p:cNvSpPr/>
          <p:nvPr/>
        </p:nvSpPr>
        <p:spPr>
          <a:xfrm>
            <a:off x="6461796" y="345650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D4AA5B4-9DC6-7748-AA3A-2876291332EA}"/>
              </a:ext>
            </a:extLst>
          </p:cNvPr>
          <p:cNvSpPr/>
          <p:nvPr/>
        </p:nvSpPr>
        <p:spPr>
          <a:xfrm>
            <a:off x="6408159" y="345650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CD7BDB-C7AD-6E4A-B4E9-4481375747A4}"/>
              </a:ext>
            </a:extLst>
          </p:cNvPr>
          <p:cNvSpPr/>
          <p:nvPr/>
        </p:nvSpPr>
        <p:spPr>
          <a:xfrm>
            <a:off x="6452743" y="3436456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206F70B-B257-8D4A-B822-F8FEA5E06D5C}"/>
              </a:ext>
            </a:extLst>
          </p:cNvPr>
          <p:cNvSpPr/>
          <p:nvPr/>
        </p:nvSpPr>
        <p:spPr>
          <a:xfrm>
            <a:off x="6963653" y="4591486"/>
            <a:ext cx="51092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Jak mógłbyś/mogłabyś pomóc jako projektant, żeby działalność firmy jeszcze lepiej wpisywała się w model okrężny</a:t>
            </a:r>
            <a:r>
              <a:rPr lang="en-US" sz="1600" b="1" dirty="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7124F70-B93C-2A45-B4EB-00294FC6FF71}"/>
              </a:ext>
            </a:extLst>
          </p:cNvPr>
          <p:cNvSpPr/>
          <p:nvPr/>
        </p:nvSpPr>
        <p:spPr>
          <a:xfrm>
            <a:off x="6461796" y="457836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3993F58-5718-9A4C-A950-7B7FD45B6BBD}"/>
              </a:ext>
            </a:extLst>
          </p:cNvPr>
          <p:cNvSpPr/>
          <p:nvPr/>
        </p:nvSpPr>
        <p:spPr>
          <a:xfrm>
            <a:off x="6408159" y="457836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741174-D056-B44A-8C95-18C3BD9DD187}"/>
              </a:ext>
            </a:extLst>
          </p:cNvPr>
          <p:cNvSpPr/>
          <p:nvPr/>
        </p:nvSpPr>
        <p:spPr>
          <a:xfrm>
            <a:off x="6452743" y="4558308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8505DE-ECE7-B83F-E802-EE5C9387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945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343633A-0D8A-C743-8CA5-BBF267E0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84D025-D3A8-4541-A977-E2AA6A7C75C8}"/>
              </a:ext>
            </a:extLst>
          </p:cNvPr>
          <p:cNvSpPr txBox="1"/>
          <p:nvPr/>
        </p:nvSpPr>
        <p:spPr>
          <a:xfrm>
            <a:off x="3378631" y="64317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4664D-9D18-0AAF-41DE-1FD8D62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17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DF5C2-2ECD-58DC-0698-998AB0721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718" y="56871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4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05B34B-4D45-9F4D-917B-4AFAF4AA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3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54F9F8-B533-CE4C-A787-F714FC37478A}"/>
              </a:ext>
            </a:extLst>
          </p:cNvPr>
          <p:cNvGrpSpPr/>
          <p:nvPr/>
        </p:nvGrpSpPr>
        <p:grpSpPr>
          <a:xfrm>
            <a:off x="1348217" y="353381"/>
            <a:ext cx="9495565" cy="915193"/>
            <a:chOff x="1348217" y="463109"/>
            <a:chExt cx="9495565" cy="915193"/>
          </a:xfrm>
        </p:grpSpPr>
        <p:sp>
          <p:nvSpPr>
            <p:cNvPr id="203" name="Google Shape;203;p10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348217" y="446679"/>
            <a:ext cx="94955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Obszary </a:t>
            </a:r>
            <a:r>
              <a:rPr lang="pl-PL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gospodarki okrężnej</a:t>
            </a:r>
            <a:endParaRPr dirty="0"/>
          </a:p>
        </p:txBody>
      </p:sp>
      <p:pic>
        <p:nvPicPr>
          <p:cNvPr id="206" name="Google Shape;206;p1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432619" y="3501378"/>
            <a:ext cx="11562735" cy="11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2" b="79"/>
          <a:stretch/>
        </p:blipFill>
        <p:spPr>
          <a:xfrm>
            <a:off x="5802290" y="4556465"/>
            <a:ext cx="1674270" cy="12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61" b="38"/>
          <a:stretch/>
        </p:blipFill>
        <p:spPr>
          <a:xfrm>
            <a:off x="7471790" y="4504225"/>
            <a:ext cx="1813471" cy="158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A picture containing 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37" b="-57"/>
          <a:stretch/>
        </p:blipFill>
        <p:spPr>
          <a:xfrm>
            <a:off x="9972329" y="4513268"/>
            <a:ext cx="1136762" cy="10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A picture containing graphical user interfa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r="-15" b="39"/>
          <a:stretch/>
        </p:blipFill>
        <p:spPr>
          <a:xfrm>
            <a:off x="7874611" y="2789657"/>
            <a:ext cx="2217195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A picture containing 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-26" b="-55"/>
          <a:stretch/>
        </p:blipFill>
        <p:spPr>
          <a:xfrm>
            <a:off x="3713710" y="1935277"/>
            <a:ext cx="6399361" cy="17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descr="Diagram&#10;&#10;Description automatically generated with low confidence"/>
          <p:cNvPicPr preferRelativeResize="0"/>
          <p:nvPr/>
        </p:nvPicPr>
        <p:blipFill rotWithShape="1">
          <a:blip r:embed="rId10">
            <a:alphaModFix/>
          </a:blip>
          <a:srcRect r="-14" b="50"/>
          <a:stretch/>
        </p:blipFill>
        <p:spPr>
          <a:xfrm>
            <a:off x="1759954" y="1014260"/>
            <a:ext cx="8332284" cy="27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0A5CA-A984-E6DC-32F1-691C15AA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18</a:t>
            </a:fld>
            <a:endParaRPr lang="x-none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C46BD3-106F-AFC7-A670-E6F1A203CD14}"/>
              </a:ext>
            </a:extLst>
          </p:cNvPr>
          <p:cNvSpPr txBox="1"/>
          <p:nvPr/>
        </p:nvSpPr>
        <p:spPr>
          <a:xfrm>
            <a:off x="1207776" y="3714528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323243C-3809-5079-EAE2-21AF03AA8693}"/>
              </a:ext>
            </a:extLst>
          </p:cNvPr>
          <p:cNvSpPr txBox="1"/>
          <p:nvPr/>
        </p:nvSpPr>
        <p:spPr>
          <a:xfrm>
            <a:off x="3263298" y="3848257"/>
            <a:ext cx="1875231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3978841-AE0F-3873-CB3B-8BDF6AE574B9}"/>
              </a:ext>
            </a:extLst>
          </p:cNvPr>
          <p:cNvSpPr txBox="1"/>
          <p:nvPr/>
        </p:nvSpPr>
        <p:spPr>
          <a:xfrm>
            <a:off x="5322000" y="3842825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35E654F-F95C-05A9-CF45-CF7B4989A8DB}"/>
              </a:ext>
            </a:extLst>
          </p:cNvPr>
          <p:cNvSpPr txBox="1"/>
          <p:nvPr/>
        </p:nvSpPr>
        <p:spPr>
          <a:xfrm>
            <a:off x="7393798" y="3905738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38FD4CE-08E0-4B35-C54F-D6E57E23D64D}"/>
              </a:ext>
            </a:extLst>
          </p:cNvPr>
          <p:cNvSpPr txBox="1"/>
          <p:nvPr/>
        </p:nvSpPr>
        <p:spPr>
          <a:xfrm>
            <a:off x="9527482" y="3857088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750CC0E-B44A-7DF3-E8EF-66DA1524ED01}"/>
              </a:ext>
            </a:extLst>
          </p:cNvPr>
          <p:cNvSpPr txBox="1"/>
          <p:nvPr/>
        </p:nvSpPr>
        <p:spPr>
          <a:xfrm>
            <a:off x="3456326" y="2364084"/>
            <a:ext cx="1195187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Recykling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EC8A7CC-8681-C6B9-E141-D113AD523AD1}"/>
              </a:ext>
            </a:extLst>
          </p:cNvPr>
          <p:cNvSpPr txBox="1"/>
          <p:nvPr/>
        </p:nvSpPr>
        <p:spPr>
          <a:xfrm>
            <a:off x="5504573" y="2465041"/>
            <a:ext cx="2035916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29C7F7"/>
                </a:solidFill>
              </a:rPr>
              <a:t>Ponowny przerób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0C4B319-20AC-D247-2F01-8D87D2B96FA9}"/>
              </a:ext>
            </a:extLst>
          </p:cNvPr>
          <p:cNvSpPr txBox="1"/>
          <p:nvPr/>
        </p:nvSpPr>
        <p:spPr>
          <a:xfrm>
            <a:off x="7298479" y="2783436"/>
            <a:ext cx="1659835" cy="276999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434444"/>
                </a:solidFill>
              </a:rPr>
              <a:t>Ponowne użycie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34EA6F-6FBF-24B4-7DAB-6130E6134A5E}"/>
              </a:ext>
            </a:extLst>
          </p:cNvPr>
          <p:cNvSpPr txBox="1"/>
          <p:nvPr/>
        </p:nvSpPr>
        <p:spPr>
          <a:xfrm>
            <a:off x="5640167" y="5240448"/>
            <a:ext cx="1658312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AC69D"/>
                </a:solidFill>
              </a:rPr>
              <a:t>Uzupełnienie</a:t>
            </a:r>
          </a:p>
          <a:p>
            <a:pPr algn="ctr"/>
            <a:r>
              <a:rPr lang="pl-PL" sz="1800" b="1" dirty="0">
                <a:solidFill>
                  <a:srgbClr val="3AC69D"/>
                </a:solidFill>
              </a:rPr>
              <a:t>Zwrot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FE2BA3D-DC30-E24C-8D5F-DF7BD664F643}"/>
              </a:ext>
            </a:extLst>
          </p:cNvPr>
          <p:cNvSpPr txBox="1"/>
          <p:nvPr/>
        </p:nvSpPr>
        <p:spPr>
          <a:xfrm>
            <a:off x="7416496" y="5199876"/>
            <a:ext cx="2081198" cy="830997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8E82"/>
                </a:solidFill>
              </a:rPr>
              <a:t>Naprawa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Inne zastosowanie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Przekazanie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E91FFD5-8819-A8FB-6361-139E859BB963}"/>
              </a:ext>
            </a:extLst>
          </p:cNvPr>
          <p:cNvSpPr txBox="1"/>
          <p:nvPr/>
        </p:nvSpPr>
        <p:spPr>
          <a:xfrm>
            <a:off x="9761256" y="5174912"/>
            <a:ext cx="1659835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34444"/>
                </a:solidFill>
              </a:rPr>
              <a:t>Kompost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71BC68-CC43-2B4D-BB8F-888BEB7BEB09}"/>
              </a:ext>
            </a:extLst>
          </p:cNvPr>
          <p:cNvSpPr/>
          <p:nvPr/>
        </p:nvSpPr>
        <p:spPr>
          <a:xfrm>
            <a:off x="506503" y="1628708"/>
            <a:ext cx="1090716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Uczniowie zrozumieją różnice pomiędzy gospodarką liniową i okrężną oraz jak możemy uczyć się projektowania okrężnego, wzorując się na systemach naturalnych. Rozwiną umiejętność myślenia o pełnym cyklu życia przedmiotów używanych w codziennym życiu i przygotują grunt do umiejętności przekształcania systemów. Uczniowie zrozumieją 5 różnych typów modeli działalności w gospodarce okrężnej i dowiedzą się, w jaki sposób modele te wcielają w życie 3 zasady gospodarki okrężnej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9AA248-B0AF-F84E-94F8-0CF855A300AF}"/>
              </a:ext>
            </a:extLst>
          </p:cNvPr>
          <p:cNvSpPr/>
          <p:nvPr/>
        </p:nvSpPr>
        <p:spPr>
          <a:xfrm>
            <a:off x="313764" y="1462601"/>
            <a:ext cx="11371732" cy="1610379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D3679D-4E6B-824C-8459-CC5623869861}"/>
              </a:ext>
            </a:extLst>
          </p:cNvPr>
          <p:cNvSpPr/>
          <p:nvPr/>
        </p:nvSpPr>
        <p:spPr>
          <a:xfrm>
            <a:off x="1181181" y="341164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F8E32D-9947-CF40-B17C-19E63D868AE9}"/>
              </a:ext>
            </a:extLst>
          </p:cNvPr>
          <p:cNvSpPr/>
          <p:nvPr/>
        </p:nvSpPr>
        <p:spPr>
          <a:xfrm>
            <a:off x="1127544" y="341164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C8872-CA45-934A-B4B7-1B49C3EB120A}"/>
              </a:ext>
            </a:extLst>
          </p:cNvPr>
          <p:cNvSpPr/>
          <p:nvPr/>
        </p:nvSpPr>
        <p:spPr>
          <a:xfrm>
            <a:off x="1172128" y="3391592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685EE8-20F6-2244-87AD-51209B6BB19A}"/>
              </a:ext>
            </a:extLst>
          </p:cNvPr>
          <p:cNvSpPr/>
          <p:nvPr/>
        </p:nvSpPr>
        <p:spPr>
          <a:xfrm rot="5400000">
            <a:off x="586952" y="3354363"/>
            <a:ext cx="402546" cy="301686"/>
          </a:xfrm>
          <a:prstGeom prst="bentUpArrow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9EA621-D5A8-0775-5705-71EE1D10BC88}"/>
              </a:ext>
            </a:extLst>
          </p:cNvPr>
          <p:cNvGrpSpPr/>
          <p:nvPr/>
        </p:nvGrpSpPr>
        <p:grpSpPr>
          <a:xfrm>
            <a:off x="1127544" y="4694604"/>
            <a:ext cx="443210" cy="409625"/>
            <a:chOff x="1123489" y="4518559"/>
            <a:chExt cx="443210" cy="4096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FF3893-EED7-864D-8322-60945ABF4897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46FFE0-AC33-634C-9CF5-2A183710E4D7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ADB98F-BBCE-D348-A0D8-68BD5406CE7D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3D80DED-07FA-7648-A98B-006FFF2CC66F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E593411-CF70-804B-88B7-4B861BF579DE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98EEBB-9906-934A-AAC3-1F3847C7F9B7}"/>
              </a:ext>
            </a:extLst>
          </p:cNvPr>
          <p:cNvSpPr txBox="1"/>
          <p:nvPr/>
        </p:nvSpPr>
        <p:spPr>
          <a:xfrm>
            <a:off x="260604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Przygotowanie do lekcji i powiązanie z programem nauczania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8BCDC-8719-EB47-ABEF-3276125F0C98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F3EB42-512E-A6D0-BB25-BB93278D6C69}"/>
              </a:ext>
            </a:extLst>
          </p:cNvPr>
          <p:cNvSpPr txBox="1"/>
          <p:nvPr/>
        </p:nvSpPr>
        <p:spPr>
          <a:xfrm>
            <a:off x="1850065" y="4611814"/>
            <a:ext cx="956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Wydrukuj </a:t>
            </a:r>
            <a:r>
              <a:rPr lang="en-US" b="1" dirty="0">
                <a:solidFill>
                  <a:srgbClr val="262626"/>
                </a:solidFill>
              </a:rPr>
              <a:t>4 </a:t>
            </a:r>
            <a:r>
              <a:rPr lang="pl-PL" b="1" dirty="0">
                <a:solidFill>
                  <a:srgbClr val="262626"/>
                </a:solidFill>
              </a:rPr>
              <a:t>materiały</a:t>
            </a:r>
            <a:r>
              <a:rPr lang="en-US" b="1" dirty="0">
                <a:solidFill>
                  <a:srgbClr val="262626"/>
                </a:solidFill>
              </a:rPr>
              <a:t>: </a:t>
            </a:r>
            <a:r>
              <a:rPr lang="en-US" dirty="0">
                <a:solidFill>
                  <a:srgbClr val="262626"/>
                </a:solidFill>
              </a:rPr>
              <a:t>1. </a:t>
            </a:r>
            <a:r>
              <a:rPr lang="pl-PL" dirty="0">
                <a:solidFill>
                  <a:srgbClr val="262626"/>
                </a:solidFill>
              </a:rPr>
              <a:t>Wizytówki </a:t>
            </a:r>
            <a:r>
              <a:rPr lang="pl-PL" dirty="0"/>
              <a:t>działalności w gospodarce okrężnej</a:t>
            </a:r>
            <a:r>
              <a:rPr lang="pl-PL" dirty="0">
                <a:solidFill>
                  <a:srgbClr val="262626"/>
                </a:solidFill>
              </a:rPr>
              <a:t>, </a:t>
            </a:r>
            <a:r>
              <a:rPr lang="en-US" dirty="0">
                <a:solidFill>
                  <a:srgbClr val="262626"/>
                </a:solidFill>
              </a:rPr>
              <a:t>2. </a:t>
            </a:r>
            <a:r>
              <a:rPr lang="pl-PL" dirty="0">
                <a:solidFill>
                  <a:srgbClr val="262626"/>
                </a:solidFill>
              </a:rPr>
              <a:t>Studium przypadku z działalności w gospodarce okrężnej, </a:t>
            </a:r>
            <a:r>
              <a:rPr lang="en-US" dirty="0">
                <a:solidFill>
                  <a:srgbClr val="262626"/>
                </a:solidFill>
              </a:rPr>
              <a:t>3. </a:t>
            </a:r>
            <a:r>
              <a:rPr lang="pl-PL" dirty="0">
                <a:solidFill>
                  <a:srgbClr val="262626"/>
                </a:solidFill>
              </a:rPr>
              <a:t>Obszary gospodarki okrężnej, </a:t>
            </a:r>
            <a:r>
              <a:rPr lang="en-US" dirty="0">
                <a:solidFill>
                  <a:srgbClr val="262626"/>
                </a:solidFill>
              </a:rPr>
              <a:t>4. </a:t>
            </a:r>
            <a:r>
              <a:rPr lang="pl-PL" dirty="0">
                <a:solidFill>
                  <a:srgbClr val="262626"/>
                </a:solidFill>
              </a:rPr>
              <a:t>Mapę okrężnego cyklu życia</a:t>
            </a:r>
            <a:r>
              <a:rPr lang="en-US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4A1AE-A825-3A1D-2CDB-E5E70CB20476}"/>
              </a:ext>
            </a:extLst>
          </p:cNvPr>
          <p:cNvSpPr/>
          <p:nvPr/>
        </p:nvSpPr>
        <p:spPr>
          <a:xfrm>
            <a:off x="1850065" y="3356325"/>
            <a:ext cx="9734687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>
                <a:solidFill>
                  <a:srgbClr val="262626"/>
                </a:solidFill>
              </a:rPr>
              <a:t>Wyświetl slajdy z materiałami lekcyjnymi i zainicjuj rozmowę o tym, co uczniowie już wiedzą na temat gospodarki liniowej i okrężnej i wprowadź pojęcie mapy cyklu życia produktu. </a:t>
            </a:r>
            <a:r>
              <a:rPr lang="pl-PL" dirty="0">
                <a:solidFill>
                  <a:srgbClr val="262626"/>
                </a:solidFill>
              </a:rPr>
              <a:t>Zadawaj uczniom pytania nakierowujące wskazane w notatkach pod slajdami w prezentacji PowerPoint.</a:t>
            </a:r>
            <a:endParaRPr lang="en-US" dirty="0">
              <a:solidFill>
                <a:srgbClr val="26262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71F637-82A4-2802-3239-CDD95218AF67}"/>
              </a:ext>
            </a:extLst>
          </p:cNvPr>
          <p:cNvGrpSpPr/>
          <p:nvPr/>
        </p:nvGrpSpPr>
        <p:grpSpPr>
          <a:xfrm>
            <a:off x="1127544" y="5794908"/>
            <a:ext cx="443210" cy="409625"/>
            <a:chOff x="1123489" y="4518559"/>
            <a:chExt cx="443210" cy="40962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6BAAEB5-0297-8758-CC3F-BDCE115CEA54}"/>
                </a:ext>
              </a:extLst>
            </p:cNvPr>
            <p:cNvSpPr/>
            <p:nvPr/>
          </p:nvSpPr>
          <p:spPr>
            <a:xfrm>
              <a:off x="1177126" y="4538611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1D6718-0680-6CE3-C3A6-D9271D6808F6}"/>
                </a:ext>
              </a:extLst>
            </p:cNvPr>
            <p:cNvSpPr/>
            <p:nvPr/>
          </p:nvSpPr>
          <p:spPr>
            <a:xfrm>
              <a:off x="1123489" y="453861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686B15-FE9A-3495-8B32-E39A6E06DFA2}"/>
                </a:ext>
              </a:extLst>
            </p:cNvPr>
            <p:cNvSpPr/>
            <p:nvPr/>
          </p:nvSpPr>
          <p:spPr>
            <a:xfrm>
              <a:off x="1168073" y="4518559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CCC2FF-C636-2D45-ABE0-ABD12AD961B0}"/>
              </a:ext>
            </a:extLst>
          </p:cNvPr>
          <p:cNvSpPr txBox="1"/>
          <p:nvPr/>
        </p:nvSpPr>
        <p:spPr>
          <a:xfrm>
            <a:off x="1850065" y="5673015"/>
            <a:ext cx="95636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dirty="0">
                <a:solidFill>
                  <a:srgbClr val="262626"/>
                </a:solidFill>
              </a:rPr>
              <a:t>Przeprowadź ćwiczenie </a:t>
            </a:r>
            <a:r>
              <a:rPr lang="pl-PL" b="1" dirty="0">
                <a:solidFill>
                  <a:srgbClr val="262626"/>
                </a:solidFill>
              </a:rPr>
              <a:t>według kroków przedstawionych na następnym slajdzie </a:t>
            </a:r>
            <a:r>
              <a:rPr lang="pl-PL" dirty="0">
                <a:solidFill>
                  <a:srgbClr val="262626"/>
                </a:solidFill>
              </a:rPr>
              <a:t>i w notatkach dla nauczyciela na slajdach </a:t>
            </a:r>
            <a:r>
              <a:rPr lang="en-US" dirty="0">
                <a:solidFill>
                  <a:srgbClr val="262626"/>
                </a:solidFill>
              </a:rPr>
              <a:t>1</a:t>
            </a:r>
            <a:r>
              <a:rPr lang="pl-PL" dirty="0">
                <a:solidFill>
                  <a:srgbClr val="262626"/>
                </a:solidFill>
              </a:rPr>
              <a:t>6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pl-PL" dirty="0">
                <a:solidFill>
                  <a:srgbClr val="262626"/>
                </a:solidFill>
              </a:rPr>
              <a:t>i 18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98A3E-3A31-D78C-3873-7CBA22BE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996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FB9B07-2C9C-8A4F-A32C-ED14DE9560C2}"/>
              </a:ext>
            </a:extLst>
          </p:cNvPr>
          <p:cNvSpPr/>
          <p:nvPr/>
        </p:nvSpPr>
        <p:spPr>
          <a:xfrm>
            <a:off x="323617" y="1464528"/>
            <a:ext cx="5410203" cy="417055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17891-8C27-C14F-822D-D6BE71B4E90C}"/>
              </a:ext>
            </a:extLst>
          </p:cNvPr>
          <p:cNvSpPr/>
          <p:nvPr/>
        </p:nvSpPr>
        <p:spPr>
          <a:xfrm>
            <a:off x="506503" y="1456997"/>
            <a:ext cx="5410203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Najważniejsze efekty nauczania i powiązanie z programem nauczania:</a:t>
            </a:r>
            <a:endParaRPr lang="x-none" sz="1400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BA1D4-BD4C-B44F-89BF-B15505F3EBB5}"/>
              </a:ext>
            </a:extLst>
          </p:cNvPr>
          <p:cNvSpPr/>
          <p:nvPr/>
        </p:nvSpPr>
        <p:spPr>
          <a:xfrm>
            <a:off x="323617" y="1944704"/>
            <a:ext cx="1154476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Przyroda – Ziemia i działalność człowieka: </a:t>
            </a:r>
            <a:r>
              <a:rPr lang="pl-PL" sz="1600" dirty="0">
                <a:solidFill>
                  <a:srgbClr val="262626"/>
                </a:solidFill>
              </a:rPr>
              <a:t>Informowanie o rozwiązaniach, które zmniejszają wpływ wywierany przez człowieka na glebę, wodę, powietrze i/lub inne organizmy żywe w środowisku lokalnym. Czynności wykonywane przez ludzi mogą wpływać na otaczający ich świat. Ludzie mogą jednak dokonywać wyborów, które zmniejszają ich wpływ na glebę, wodę, powietrze i inne organizmy żywe. 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Umiejętności i biegłość w zakresie języka angielskiego: </a:t>
            </a:r>
            <a:r>
              <a:rPr lang="pl-PL" sz="1600" dirty="0">
                <a:solidFill>
                  <a:srgbClr val="262626"/>
                </a:solidFill>
              </a:rPr>
              <a:t>Udział w rozmowach dotyczących zagadnień i tekstów we współpracy z różnymi partnerami. Przestrzeganie ustalonych reguł w rozmowach. Stosowanie słów i zwrotów poznanych podczas rozmów, czytania, słuchania i reagowania na teksty.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Nauki społeczne – ludzie, miejsca i środowiska: </a:t>
            </a:r>
            <a:r>
              <a:rPr lang="pl-PL" sz="1600" dirty="0">
                <a:solidFill>
                  <a:srgbClr val="262626"/>
                </a:solidFill>
              </a:rPr>
              <a:t>Uczniowie uczą się o ludziach, miejscach i środowiskach, co umożliwia im zrozumienie relacji pomiędzy populacjami ludzkimi a światem fizycznym</a:t>
            </a:r>
            <a:r>
              <a:rPr lang="en-US" sz="1600" dirty="0">
                <a:solidFill>
                  <a:srgbClr val="262626"/>
                </a:solidFill>
                <a:cs typeface="Calibri"/>
                <a:sym typeface="Calibri"/>
              </a:rPr>
              <a:t>. </a:t>
            </a:r>
            <a:endParaRPr lang="en-US" sz="1600" dirty="0"/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3D3BBA8-E2E4-CF45-BF72-B5B052BCB00C}"/>
              </a:ext>
            </a:extLst>
          </p:cNvPr>
          <p:cNvSpPr/>
          <p:nvPr/>
        </p:nvSpPr>
        <p:spPr>
          <a:xfrm>
            <a:off x="323618" y="4905875"/>
            <a:ext cx="3484294" cy="369332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0BA5B6-8EAD-5A45-94A6-2C8EA009B9C0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39FBF4C-9127-4740-A7DD-AB280895D434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FCA84-3E35-AA4F-B39D-FB84F113376F}"/>
              </a:ext>
            </a:extLst>
          </p:cNvPr>
          <p:cNvSpPr txBox="1"/>
          <p:nvPr/>
        </p:nvSpPr>
        <p:spPr>
          <a:xfrm>
            <a:off x="279468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b="1" dirty="0">
                <a:solidFill>
                  <a:prstClr val="white"/>
                </a:solidFill>
              </a:rPr>
              <a:t>Przygotowanie do lekcji i powiązanie z programem nauczania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CD571-A741-D540-AD6D-622A537A4DA6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79F62-20DC-A410-F55B-7DCC89DF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3</a:t>
            </a:fld>
            <a:endParaRPr lang="x-non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63ACC-C934-CE7E-FC41-F43DB1A46182}"/>
              </a:ext>
            </a:extLst>
          </p:cNvPr>
          <p:cNvGrpSpPr/>
          <p:nvPr/>
        </p:nvGrpSpPr>
        <p:grpSpPr>
          <a:xfrm>
            <a:off x="4356399" y="5142506"/>
            <a:ext cx="6547513" cy="1338812"/>
            <a:chOff x="4790164" y="5101971"/>
            <a:chExt cx="6979920" cy="149087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DB2D0DE-B522-BFCD-30F5-4B2015C6726D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0C12FB0-B3A3-A8A8-9B2E-FD1EEB586D9C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300" b="1" dirty="0"/>
                <a:t>Konspekty są tak pomyślane, aby były elastyczne i pozwalały reagować na potrzeby ewoluujące podczas lekcji. Lekcje można edytować i dostosowywać do różnych indywidualnych kontekstów związanych z uczniami i środowiskiem lekcyjnym. Dostępna do pobrania jest wersja PowerPoint z instrukcjami dla nauczyciela oraz lekcja w formacie PDF do wydruku.</a:t>
              </a:r>
              <a:r>
                <a:rPr lang="en-US" sz="1300" b="1" dirty="0"/>
                <a:t> </a:t>
              </a:r>
            </a:p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7E8A8A-7C77-3234-B709-020E9C0B414A}"/>
                </a:ext>
              </a:extLst>
            </p:cNvPr>
            <p:cNvSpPr txBox="1"/>
            <p:nvPr/>
          </p:nvSpPr>
          <p:spPr>
            <a:xfrm>
              <a:off x="6453516" y="5101971"/>
              <a:ext cx="5049604" cy="41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10231A57-5D60-CA64-119E-6C3848DF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01" y="5414156"/>
            <a:ext cx="1045420" cy="104542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BDEC224-76DC-C9E9-1527-88EDF1B0A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259" y="5409396"/>
            <a:ext cx="1061333" cy="105493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101A96-4A13-7E69-F03C-74CEBFE56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566" y="5409396"/>
            <a:ext cx="1054939" cy="1054939"/>
          </a:xfrm>
          <a:prstGeom prst="rect">
            <a:avLst/>
          </a:prstGeom>
        </p:spPr>
      </p:pic>
      <p:sp>
        <p:nvSpPr>
          <p:cNvPr id="4" name="Google Shape;118;p3">
            <a:extLst>
              <a:ext uri="{FF2B5EF4-FFF2-40B4-BE49-F238E27FC236}">
                <a16:creationId xmlns:a16="http://schemas.microsoft.com/office/drawing/2014/main" id="{B586A907-7F77-8E80-B172-35B34C2F34FE}"/>
              </a:ext>
            </a:extLst>
          </p:cNvPr>
          <p:cNvSpPr/>
          <p:nvPr/>
        </p:nvSpPr>
        <p:spPr>
          <a:xfrm>
            <a:off x="323616" y="4961315"/>
            <a:ext cx="332050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Powiązanie z Celami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16181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A53F07-8687-3F40-9382-41085D07CD38}"/>
              </a:ext>
            </a:extLst>
          </p:cNvPr>
          <p:cNvSpPr/>
          <p:nvPr/>
        </p:nvSpPr>
        <p:spPr>
          <a:xfrm>
            <a:off x="2606040" y="185126"/>
            <a:ext cx="6979920" cy="99169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E8D3A3-57EC-FF49-A6E8-ADD4234945CA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938BB-E533-A545-8C65-E6C820BBFD6B}"/>
              </a:ext>
            </a:extLst>
          </p:cNvPr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Lekcja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8141C0-5C65-C54B-B99F-F7A3DD1C2725}"/>
              </a:ext>
            </a:extLst>
          </p:cNvPr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E15013-44B3-074B-97E9-A65290DF3E17}"/>
              </a:ext>
            </a:extLst>
          </p:cNvPr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6C8663-DB1F-4247-809A-B287EA418546}"/>
              </a:ext>
            </a:extLst>
          </p:cNvPr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38A4A-937F-F74F-A584-D7EB77830D3F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trwania lekcji </a:t>
            </a:r>
            <a:r>
              <a:rPr lang="en-US" sz="1400" b="1" dirty="0">
                <a:solidFill>
                  <a:schemeClr val="bg1"/>
                </a:solidFill>
              </a:rPr>
              <a:t>: 30 - 45 </a:t>
            </a:r>
            <a:r>
              <a:rPr lang="en-US" sz="1400" b="1" dirty="0" err="1">
                <a:solidFill>
                  <a:schemeClr val="bg1"/>
                </a:solidFill>
              </a:rPr>
              <a:t>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3C16D2-3D7B-DC40-88C7-DE4F305BF499}"/>
              </a:ext>
            </a:extLst>
          </p:cNvPr>
          <p:cNvSpPr/>
          <p:nvPr/>
        </p:nvSpPr>
        <p:spPr>
          <a:xfrm>
            <a:off x="413972" y="263248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AB2145-ECFA-6647-A9B6-729C703AD8DB}"/>
              </a:ext>
            </a:extLst>
          </p:cNvPr>
          <p:cNvSpPr/>
          <p:nvPr/>
        </p:nvSpPr>
        <p:spPr>
          <a:xfrm>
            <a:off x="360335" y="263248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8FA13B-529B-584E-8CBD-62424A9A1833}"/>
              </a:ext>
            </a:extLst>
          </p:cNvPr>
          <p:cNvSpPr/>
          <p:nvPr/>
        </p:nvSpPr>
        <p:spPr>
          <a:xfrm>
            <a:off x="404919" y="2612435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5BA79C-90D1-2146-A38F-4EEB52007357}"/>
              </a:ext>
            </a:extLst>
          </p:cNvPr>
          <p:cNvSpPr/>
          <p:nvPr/>
        </p:nvSpPr>
        <p:spPr>
          <a:xfrm>
            <a:off x="413972" y="357927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BFBE7D-8EB6-824A-8F39-97CD133462C3}"/>
              </a:ext>
            </a:extLst>
          </p:cNvPr>
          <p:cNvSpPr/>
          <p:nvPr/>
        </p:nvSpPr>
        <p:spPr>
          <a:xfrm>
            <a:off x="360335" y="357927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EDCEFF-66E5-8941-B13E-98BF7B5FCB9C}"/>
              </a:ext>
            </a:extLst>
          </p:cNvPr>
          <p:cNvSpPr/>
          <p:nvPr/>
        </p:nvSpPr>
        <p:spPr>
          <a:xfrm>
            <a:off x="404919" y="3559227"/>
            <a:ext cx="30168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018C86-1B0A-CEC8-568D-83217C0B6EEB}"/>
              </a:ext>
            </a:extLst>
          </p:cNvPr>
          <p:cNvSpPr txBox="1"/>
          <p:nvPr/>
        </p:nvSpPr>
        <p:spPr>
          <a:xfrm>
            <a:off x="911773" y="1449128"/>
            <a:ext cx="10919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Uczniowie otrzymają </a:t>
            </a:r>
            <a:r>
              <a:rPr lang="pl-PL" b="1" dirty="0"/>
              <a:t>materiał studium przypadku z działalności w gospodarce okrężnej </a:t>
            </a:r>
            <a:r>
              <a:rPr lang="pl-PL" dirty="0"/>
              <a:t>zawierający dziewięć pytań, na które odpowiedzą oni zgodnie z wybraną przez siebie wizytówką działalności w gospodarce okrężnej</a:t>
            </a:r>
            <a:r>
              <a:rPr lang="en-US" b="0" dirty="0"/>
              <a:t>. </a:t>
            </a:r>
            <a:r>
              <a:rPr lang="pl-PL" b="0" dirty="0"/>
              <a:t>Jeśli zajdzie taka potrzeba, niec</a:t>
            </a:r>
            <a:r>
              <a:rPr lang="pl-PL" dirty="0"/>
              <a:t>h uczniowie samodzielnie poszukają informacji w Internecie</a:t>
            </a:r>
            <a:r>
              <a:rPr lang="en-US" b="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5763E4-2C08-5819-030E-F5222BF6B722}"/>
              </a:ext>
            </a:extLst>
          </p:cNvPr>
          <p:cNvSpPr txBox="1"/>
          <p:nvPr/>
        </p:nvSpPr>
        <p:spPr>
          <a:xfrm>
            <a:off x="911773" y="2573710"/>
            <a:ext cx="10974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b="1" dirty="0"/>
              <a:t>Rozdaj wizytówki działalności w gospodarce okrężnej,</a:t>
            </a:r>
            <a:r>
              <a:rPr lang="pl-PL" dirty="0"/>
              <a:t> niech uczniowie na potrzeby analizy przypadku wybiorą jedną z pięciu firm działających w gospodarce okrężnej</a:t>
            </a:r>
            <a:r>
              <a:rPr lang="en-US" b="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EB0607-22A0-6BD5-0F7F-D3103A739C4F}"/>
              </a:ext>
            </a:extLst>
          </p:cNvPr>
          <p:cNvSpPr txBox="1"/>
          <p:nvPr/>
        </p:nvSpPr>
        <p:spPr>
          <a:xfrm>
            <a:off x="911773" y="3615817"/>
            <a:ext cx="11418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Uczniowie odpowiedzą na wszystkie pytania w studium przypadku, a następnie sporządzą </a:t>
            </a:r>
            <a:r>
              <a:rPr lang="pl-PL" sz="1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mapę obszarów okrężnych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występujących w </a:t>
            </a:r>
            <a:r>
              <a:rPr lang="pl-PL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przypadku 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ich firmy</a:t>
            </a:r>
            <a:r>
              <a:rPr lang="en-US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Materiały będą zawierać 5 etapó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liniowych cyklu życia produktu, niech uczniowie narysują strzałki wskazujące formy gospodarki okrężnej stosowane w przypadku analizowanej przez nich firmy</a:t>
            </a:r>
            <a:r>
              <a:rPr lang="en-US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981CF-6F02-C735-540C-7DD9D5EC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71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-41497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 prezentację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228366" y="3551539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2AD04-3FBD-C4CC-07E3-8DA745D79C82}"/>
              </a:ext>
            </a:extLst>
          </p:cNvPr>
          <p:cNvGrpSpPr/>
          <p:nvPr/>
        </p:nvGrpSpPr>
        <p:grpSpPr>
          <a:xfrm>
            <a:off x="838200" y="5248204"/>
            <a:ext cx="5346212" cy="1467026"/>
            <a:chOff x="4790164" y="5144469"/>
            <a:chExt cx="6979920" cy="148764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47C55BC-B4BB-49DA-C4B7-A5AD5ACA7B9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869F95-CB7F-A28E-A53A-8FCA98029232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31B22-B6D1-9508-6720-85A50E1CEDF8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7B2CCEDC-823D-46D5-9DAE-A33BC218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6A55A91-37B5-4991-B27D-B497D638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775798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8879D7-84F0-46C0-A943-38A9CCA4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96" y="356562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491319" y="313974"/>
            <a:ext cx="492684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6773841" y="313974"/>
            <a:ext cx="492683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91318" y="327691"/>
            <a:ext cx="483355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liniowa</a:t>
            </a:r>
            <a:endParaRPr dirty="0"/>
          </a:p>
        </p:txBody>
      </p:sp>
      <p:sp>
        <p:nvSpPr>
          <p:cNvPr id="163" name="Google Shape;163;p6"/>
          <p:cNvSpPr txBox="1"/>
          <p:nvPr/>
        </p:nvSpPr>
        <p:spPr>
          <a:xfrm>
            <a:off x="6926242" y="327691"/>
            <a:ext cx="461475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okrężna</a:t>
            </a:r>
            <a:endParaRPr dirty="0"/>
          </a:p>
        </p:txBody>
      </p:sp>
      <p:cxnSp>
        <p:nvCxnSpPr>
          <p:cNvPr id="164" name="Google Shape;164;p6"/>
          <p:cNvCxnSpPr/>
          <p:nvPr/>
        </p:nvCxnSpPr>
        <p:spPr>
          <a:xfrm>
            <a:off x="6063726" y="1297021"/>
            <a:ext cx="0" cy="4528539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6"/>
          <p:cNvSpPr txBox="1"/>
          <p:nvPr/>
        </p:nvSpPr>
        <p:spPr>
          <a:xfrm>
            <a:off x="5324874" y="341408"/>
            <a:ext cx="15487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/>
          </a:p>
        </p:txBody>
      </p:sp>
      <p:pic>
        <p:nvPicPr>
          <p:cNvPr id="166" name="Google Shape;166;p6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-25" b="15"/>
          <a:stretch/>
        </p:blipFill>
        <p:spPr>
          <a:xfrm>
            <a:off x="398032" y="1459286"/>
            <a:ext cx="4926842" cy="430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A screenshot of a video gam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 r="28" b="2"/>
          <a:stretch/>
        </p:blipFill>
        <p:spPr>
          <a:xfrm>
            <a:off x="6926242" y="1297021"/>
            <a:ext cx="4614758" cy="452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9D08C-66E5-29FE-0516-CB21AE658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3546E1B-D09A-6B17-3955-CFCE69659370}"/>
              </a:ext>
            </a:extLst>
          </p:cNvPr>
          <p:cNvSpPr txBox="1"/>
          <p:nvPr/>
        </p:nvSpPr>
        <p:spPr>
          <a:xfrm>
            <a:off x="983974" y="2216426"/>
            <a:ext cx="914400" cy="369332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WEŹ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FC6674E-4AA8-B19E-B9C3-DE5A54795A85}"/>
              </a:ext>
            </a:extLst>
          </p:cNvPr>
          <p:cNvSpPr txBox="1"/>
          <p:nvPr/>
        </p:nvSpPr>
        <p:spPr>
          <a:xfrm>
            <a:off x="818321" y="3584315"/>
            <a:ext cx="1249017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STWÓRZ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5929BAB-C97A-180A-1A7B-984790E2762E}"/>
              </a:ext>
            </a:extLst>
          </p:cNvPr>
          <p:cNvSpPr txBox="1"/>
          <p:nvPr/>
        </p:nvSpPr>
        <p:spPr>
          <a:xfrm>
            <a:off x="818321" y="4935639"/>
            <a:ext cx="1249017" cy="369332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bg1"/>
                </a:solidFill>
              </a:rPr>
              <a:t>WYRZUĆ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6C0563-9368-80E6-F84A-88E4F7EB6FB4}"/>
              </a:ext>
            </a:extLst>
          </p:cNvPr>
          <p:cNvSpPr txBox="1"/>
          <p:nvPr/>
        </p:nvSpPr>
        <p:spPr>
          <a:xfrm rot="1915439">
            <a:off x="7748323" y="4916009"/>
            <a:ext cx="1281062" cy="276999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UŻYWAJ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DFC9AD-C8A8-05E7-1591-98A2ACDBC7F6}"/>
              </a:ext>
            </a:extLst>
          </p:cNvPr>
          <p:cNvSpPr txBox="1"/>
          <p:nvPr/>
        </p:nvSpPr>
        <p:spPr>
          <a:xfrm rot="5036946">
            <a:off x="10356493" y="3290499"/>
            <a:ext cx="914400" cy="276999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STWÓRZ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57F21B-A64F-CD81-52A9-28F9BC73E654}"/>
              </a:ext>
            </a:extLst>
          </p:cNvPr>
          <p:cNvSpPr txBox="1"/>
          <p:nvPr/>
        </p:nvSpPr>
        <p:spPr>
          <a:xfrm rot="19592018">
            <a:off x="7678480" y="2085620"/>
            <a:ext cx="1357935" cy="261610"/>
          </a:xfrm>
          <a:prstGeom prst="rect">
            <a:avLst/>
          </a:prstGeom>
          <a:solidFill>
            <a:srgbClr val="00C7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>
                <a:solidFill>
                  <a:schemeClr val="bg1"/>
                </a:solidFill>
              </a:rPr>
              <a:t>ZRECYKLINGUJ</a:t>
            </a:r>
            <a:endParaRPr lang="pl-PL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8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>
            <a:off x="1757082" y="313974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2502170" y="309762"/>
            <a:ext cx="71876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liniowa</a:t>
            </a:r>
            <a:endParaRPr dirty="0"/>
          </a:p>
        </p:txBody>
      </p:sp>
      <p:pic>
        <p:nvPicPr>
          <p:cNvPr id="176" name="Google Shape;176;p7" descr="Timeli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-3"/>
          <a:stretch/>
        </p:blipFill>
        <p:spPr>
          <a:xfrm>
            <a:off x="960169" y="1474695"/>
            <a:ext cx="10271662" cy="376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3987B7-18B8-677E-9BB9-52BA3B30A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A370AB7-2834-5A0F-EBDB-2F4C47D7324A}"/>
              </a:ext>
            </a:extLst>
          </p:cNvPr>
          <p:cNvSpPr txBox="1"/>
          <p:nvPr/>
        </p:nvSpPr>
        <p:spPr>
          <a:xfrm>
            <a:off x="1519330" y="1722783"/>
            <a:ext cx="1659835" cy="584775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Pozyskiwanie surowców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E6094A2-1ACE-D288-DDA4-DD0061319CC1}"/>
              </a:ext>
            </a:extLst>
          </p:cNvPr>
          <p:cNvSpPr txBox="1"/>
          <p:nvPr/>
        </p:nvSpPr>
        <p:spPr>
          <a:xfrm>
            <a:off x="3309417" y="1748730"/>
            <a:ext cx="1813788" cy="461665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29C7F7"/>
                </a:solidFill>
              </a:rPr>
              <a:t>Produkcja</a:t>
            </a:r>
            <a:endParaRPr lang="pl-PL" sz="1800" b="1" dirty="0">
              <a:solidFill>
                <a:srgbClr val="29C7F7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3B19637-84D5-6841-56ED-9567E2A4F4A9}"/>
              </a:ext>
            </a:extLst>
          </p:cNvPr>
          <p:cNvSpPr txBox="1"/>
          <p:nvPr/>
        </p:nvSpPr>
        <p:spPr>
          <a:xfrm>
            <a:off x="5266082" y="1692965"/>
            <a:ext cx="1659835" cy="584775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3AC69D"/>
                </a:solidFill>
              </a:rPr>
              <a:t>Pakowanie i dystrybucja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83E2BB0-1E1C-8A0E-3E93-B410AC2D2A51}"/>
              </a:ext>
            </a:extLst>
          </p:cNvPr>
          <p:cNvSpPr txBox="1"/>
          <p:nvPr/>
        </p:nvSpPr>
        <p:spPr>
          <a:xfrm>
            <a:off x="6991043" y="1763085"/>
            <a:ext cx="1790086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8E82"/>
                </a:solidFill>
              </a:rPr>
              <a:t>Użytkowanie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F789497-74BC-587E-7F25-B6FA0C6EBCEF}"/>
              </a:ext>
            </a:extLst>
          </p:cNvPr>
          <p:cNvSpPr txBox="1"/>
          <p:nvPr/>
        </p:nvSpPr>
        <p:spPr>
          <a:xfrm>
            <a:off x="8952452" y="1768216"/>
            <a:ext cx="1659835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34444"/>
                </a:solidFill>
              </a:rPr>
              <a:t>Utylizacja</a:t>
            </a:r>
          </a:p>
        </p:txBody>
      </p:sp>
    </p:spTree>
    <p:extLst>
      <p:ext uri="{BB962C8B-B14F-4D97-AF65-F5344CB8AC3E}">
        <p14:creationId xmlns:p14="http://schemas.microsoft.com/office/powerpoint/2010/main" val="131769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1757082" y="268571"/>
            <a:ext cx="8480612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2502170" y="264359"/>
            <a:ext cx="718766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Gospodarka okrężna</a:t>
            </a:r>
            <a:endParaRPr dirty="0"/>
          </a:p>
        </p:txBody>
      </p:sp>
      <p:pic>
        <p:nvPicPr>
          <p:cNvPr id="185" name="Google Shape;185;p8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369" y="556864"/>
            <a:ext cx="10212038" cy="57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C621E-987E-0184-4F7D-04C6D7ED7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BC97F5B-202F-FC83-4F95-C451935F9703}"/>
              </a:ext>
            </a:extLst>
          </p:cNvPr>
          <p:cNvSpPr txBox="1"/>
          <p:nvPr/>
        </p:nvSpPr>
        <p:spPr>
          <a:xfrm>
            <a:off x="2564182" y="1560755"/>
            <a:ext cx="1871047" cy="830997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Odpowiedzialne pozyskiwanie surowców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F4F3A31-BF5A-564B-B9B5-4CC2ADA50430}"/>
              </a:ext>
            </a:extLst>
          </p:cNvPr>
          <p:cNvSpPr txBox="1"/>
          <p:nvPr/>
        </p:nvSpPr>
        <p:spPr>
          <a:xfrm>
            <a:off x="7756772" y="1560755"/>
            <a:ext cx="2480922" cy="1015663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29C7F7"/>
                </a:solidFill>
              </a:rPr>
              <a:t>Produkcja z uwzględnieniem cyklu życia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689A336-5A58-E1D6-01B7-104072508807}"/>
              </a:ext>
            </a:extLst>
          </p:cNvPr>
          <p:cNvSpPr txBox="1"/>
          <p:nvPr/>
        </p:nvSpPr>
        <p:spPr>
          <a:xfrm>
            <a:off x="7984435" y="3875125"/>
            <a:ext cx="2948609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AC69D"/>
                </a:solidFill>
              </a:rPr>
              <a:t>Minimalizacja opakowań i dystrybucja lokalna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3C2DDA9-6C3D-9C87-3B1F-0A9C62D4D9BD}"/>
              </a:ext>
            </a:extLst>
          </p:cNvPr>
          <p:cNvSpPr txBox="1"/>
          <p:nvPr/>
        </p:nvSpPr>
        <p:spPr>
          <a:xfrm>
            <a:off x="4365246" y="5414605"/>
            <a:ext cx="3264284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008E82"/>
                </a:solidFill>
              </a:rPr>
              <a:t>Użytkowanie i ponowne wykorzystanie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141F88B-0D48-D677-4B12-C3915938AEF6}"/>
              </a:ext>
            </a:extLst>
          </p:cNvPr>
          <p:cNvSpPr txBox="1"/>
          <p:nvPr/>
        </p:nvSpPr>
        <p:spPr>
          <a:xfrm>
            <a:off x="1785654" y="3991365"/>
            <a:ext cx="2458575" cy="707886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D5751"/>
                </a:solidFill>
              </a:rPr>
              <a:t>Recykling i powrót do obiegu</a:t>
            </a:r>
          </a:p>
        </p:txBody>
      </p:sp>
    </p:spTree>
    <p:extLst>
      <p:ext uri="{BB962C8B-B14F-4D97-AF65-F5344CB8AC3E}">
        <p14:creationId xmlns:p14="http://schemas.microsoft.com/office/powerpoint/2010/main" val="93807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54F9F8-B533-CE4C-A787-F714FC37478A}"/>
              </a:ext>
            </a:extLst>
          </p:cNvPr>
          <p:cNvGrpSpPr/>
          <p:nvPr/>
        </p:nvGrpSpPr>
        <p:grpSpPr>
          <a:xfrm>
            <a:off x="1348217" y="392771"/>
            <a:ext cx="9495565" cy="915193"/>
            <a:chOff x="1348217" y="463109"/>
            <a:chExt cx="9495565" cy="915193"/>
          </a:xfrm>
        </p:grpSpPr>
        <p:sp>
          <p:nvSpPr>
            <p:cNvPr id="203" name="Google Shape;203;p10"/>
            <p:cNvSpPr/>
            <p:nvPr/>
          </p:nvSpPr>
          <p:spPr>
            <a:xfrm>
              <a:off x="1348217" y="642982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1348217" y="463109"/>
              <a:ext cx="9495565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1348217" y="519831"/>
            <a:ext cx="9495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Mapa cyklu życia</a:t>
            </a:r>
            <a:endParaRPr dirty="0"/>
          </a:p>
        </p:txBody>
      </p:sp>
      <p:pic>
        <p:nvPicPr>
          <p:cNvPr id="206" name="Google Shape;206;p1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40"/>
          <a:stretch/>
        </p:blipFill>
        <p:spPr>
          <a:xfrm>
            <a:off x="432619" y="3501378"/>
            <a:ext cx="11562735" cy="111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32" b="79"/>
          <a:stretch/>
        </p:blipFill>
        <p:spPr>
          <a:xfrm>
            <a:off x="5802290" y="4556465"/>
            <a:ext cx="1674270" cy="128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 descr="A picture containing shap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61" b="38"/>
          <a:stretch/>
        </p:blipFill>
        <p:spPr>
          <a:xfrm>
            <a:off x="7471790" y="4504225"/>
            <a:ext cx="1813471" cy="158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 descr="A picture containing 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r="37" b="-57"/>
          <a:stretch/>
        </p:blipFill>
        <p:spPr>
          <a:xfrm>
            <a:off x="9972329" y="4513268"/>
            <a:ext cx="1136762" cy="105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A picture containing graphical user interfac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 r="-15" b="39"/>
          <a:stretch/>
        </p:blipFill>
        <p:spPr>
          <a:xfrm>
            <a:off x="7874611" y="2789657"/>
            <a:ext cx="2217195" cy="8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 descr="A picture containing diagra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r="-26" b="-55"/>
          <a:stretch/>
        </p:blipFill>
        <p:spPr>
          <a:xfrm>
            <a:off x="3713710" y="1935277"/>
            <a:ext cx="6399361" cy="177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descr="Diagram&#10;&#10;Description automatically generated with low confidence"/>
          <p:cNvPicPr preferRelativeResize="0"/>
          <p:nvPr/>
        </p:nvPicPr>
        <p:blipFill rotWithShape="1">
          <a:blip r:embed="rId10">
            <a:alphaModFix/>
          </a:blip>
          <a:srcRect r="-14" b="50"/>
          <a:stretch/>
        </p:blipFill>
        <p:spPr>
          <a:xfrm>
            <a:off x="1759954" y="1014260"/>
            <a:ext cx="8332284" cy="275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E62CB5-79D2-C7A2-FBAA-DE6EE585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9</a:t>
            </a:fld>
            <a:endParaRPr lang="x-none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D486F1C-8FFB-11F6-9D21-A99BD7E155D9}"/>
              </a:ext>
            </a:extLst>
          </p:cNvPr>
          <p:cNvSpPr txBox="1"/>
          <p:nvPr/>
        </p:nvSpPr>
        <p:spPr>
          <a:xfrm>
            <a:off x="3456326" y="2364084"/>
            <a:ext cx="1195187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CC100"/>
                </a:solidFill>
              </a:rPr>
              <a:t>Recykling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704AB95-FDF0-E6F3-1676-27735A74AD2E}"/>
              </a:ext>
            </a:extLst>
          </p:cNvPr>
          <p:cNvSpPr txBox="1"/>
          <p:nvPr/>
        </p:nvSpPr>
        <p:spPr>
          <a:xfrm>
            <a:off x="5504573" y="2465041"/>
            <a:ext cx="2035916" cy="338554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29C7F7"/>
                </a:solidFill>
              </a:rPr>
              <a:t>Ponowny przerób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D2C16B0-0EB8-53CD-6EC5-202D4369EDD1}"/>
              </a:ext>
            </a:extLst>
          </p:cNvPr>
          <p:cNvSpPr txBox="1"/>
          <p:nvPr/>
        </p:nvSpPr>
        <p:spPr>
          <a:xfrm>
            <a:off x="7298479" y="2783436"/>
            <a:ext cx="1659835" cy="276999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434444"/>
                </a:solidFill>
              </a:rPr>
              <a:t>Ponowne użycie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C0A625-7901-DF8F-9BE8-92E097AF3752}"/>
              </a:ext>
            </a:extLst>
          </p:cNvPr>
          <p:cNvSpPr txBox="1"/>
          <p:nvPr/>
        </p:nvSpPr>
        <p:spPr>
          <a:xfrm>
            <a:off x="5640167" y="5240448"/>
            <a:ext cx="1658312" cy="646331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3AC69D"/>
                </a:solidFill>
              </a:rPr>
              <a:t>Uzupełnienie</a:t>
            </a:r>
          </a:p>
          <a:p>
            <a:pPr algn="ctr"/>
            <a:r>
              <a:rPr lang="pl-PL" sz="1800" b="1" dirty="0">
                <a:solidFill>
                  <a:srgbClr val="3AC69D"/>
                </a:solidFill>
              </a:rPr>
              <a:t>Zwrot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FA0F83-D728-04B1-8713-72C661E9B6B5}"/>
              </a:ext>
            </a:extLst>
          </p:cNvPr>
          <p:cNvSpPr txBox="1"/>
          <p:nvPr/>
        </p:nvSpPr>
        <p:spPr>
          <a:xfrm>
            <a:off x="7416496" y="5199876"/>
            <a:ext cx="2081198" cy="830997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8E82"/>
                </a:solidFill>
              </a:rPr>
              <a:t>Naprawa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Inne zastosowanie</a:t>
            </a:r>
          </a:p>
          <a:p>
            <a:pPr algn="ctr"/>
            <a:r>
              <a:rPr lang="pl-PL" sz="1600" b="1" dirty="0">
                <a:solidFill>
                  <a:srgbClr val="008E82"/>
                </a:solidFill>
              </a:rPr>
              <a:t>Przekazanie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2D27B32-2DFC-DBD1-1784-8858E37F9490}"/>
              </a:ext>
            </a:extLst>
          </p:cNvPr>
          <p:cNvSpPr txBox="1"/>
          <p:nvPr/>
        </p:nvSpPr>
        <p:spPr>
          <a:xfrm>
            <a:off x="9761256" y="5174912"/>
            <a:ext cx="1659835" cy="400110"/>
          </a:xfrm>
          <a:prstGeom prst="rect">
            <a:avLst/>
          </a:prstGeom>
          <a:solidFill>
            <a:srgbClr val="F2EE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34444"/>
                </a:solidFill>
              </a:rPr>
              <a:t>Kompost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EE12719-3B16-305C-6E83-C7AB54F250F6}"/>
              </a:ext>
            </a:extLst>
          </p:cNvPr>
          <p:cNvSpPr txBox="1"/>
          <p:nvPr/>
        </p:nvSpPr>
        <p:spPr>
          <a:xfrm>
            <a:off x="1207776" y="3714528"/>
            <a:ext cx="1783972" cy="646331"/>
          </a:xfrm>
          <a:prstGeom prst="rect">
            <a:avLst/>
          </a:prstGeom>
          <a:solidFill>
            <a:srgbClr val="ECC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1. Pozyskanie surowców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E505BFD-F4EC-CE40-F3A0-62E8ADB71B36}"/>
              </a:ext>
            </a:extLst>
          </p:cNvPr>
          <p:cNvSpPr txBox="1"/>
          <p:nvPr/>
        </p:nvSpPr>
        <p:spPr>
          <a:xfrm>
            <a:off x="3263298" y="3848257"/>
            <a:ext cx="1875231" cy="400110"/>
          </a:xfrm>
          <a:prstGeom prst="rect">
            <a:avLst/>
          </a:prstGeom>
          <a:solidFill>
            <a:srgbClr val="29C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2. Produkcja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0252D-AB77-C30A-7A48-436F905F568C}"/>
              </a:ext>
            </a:extLst>
          </p:cNvPr>
          <p:cNvSpPr txBox="1"/>
          <p:nvPr/>
        </p:nvSpPr>
        <p:spPr>
          <a:xfrm>
            <a:off x="5322000" y="3842825"/>
            <a:ext cx="1875230" cy="369332"/>
          </a:xfrm>
          <a:prstGeom prst="rect">
            <a:avLst/>
          </a:prstGeom>
          <a:solidFill>
            <a:srgbClr val="3AC6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rgbClr val="FFFFFF"/>
                </a:solidFill>
              </a:rPr>
              <a:t>3. Dystrybucja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6E82BA4-755C-80C8-58F3-9F4FAC4B95FD}"/>
              </a:ext>
            </a:extLst>
          </p:cNvPr>
          <p:cNvSpPr txBox="1"/>
          <p:nvPr/>
        </p:nvSpPr>
        <p:spPr>
          <a:xfrm>
            <a:off x="7393798" y="3905738"/>
            <a:ext cx="1783972" cy="338554"/>
          </a:xfrm>
          <a:prstGeom prst="rect">
            <a:avLst/>
          </a:prstGeom>
          <a:solidFill>
            <a:srgbClr val="008E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4. Użytkowanie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3435115-640E-4D57-ECF7-F994CDAD1C99}"/>
              </a:ext>
            </a:extLst>
          </p:cNvPr>
          <p:cNvSpPr txBox="1"/>
          <p:nvPr/>
        </p:nvSpPr>
        <p:spPr>
          <a:xfrm>
            <a:off x="9527482" y="3857088"/>
            <a:ext cx="1783972" cy="400110"/>
          </a:xfrm>
          <a:prstGeom prst="rect">
            <a:avLst/>
          </a:prstGeom>
          <a:solidFill>
            <a:srgbClr val="43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FFFF"/>
                </a:solidFill>
              </a:rPr>
              <a:t>5. Utylizacja</a:t>
            </a:r>
          </a:p>
        </p:txBody>
      </p:sp>
    </p:spTree>
    <p:extLst>
      <p:ext uri="{BB962C8B-B14F-4D97-AF65-F5344CB8AC3E}">
        <p14:creationId xmlns:p14="http://schemas.microsoft.com/office/powerpoint/2010/main" val="34222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090394-0EB3-4C66-8993-484402441BD2}"/>
</file>

<file path=customXml/itemProps2.xml><?xml version="1.0" encoding="utf-8"?>
<ds:datastoreItem xmlns:ds="http://schemas.openxmlformats.org/officeDocument/2006/customXml" ds:itemID="{7BF57238-F765-471E-BA19-D6587328DBF6}"/>
</file>

<file path=customXml/itemProps3.xml><?xml version="1.0" encoding="utf-8"?>
<ds:datastoreItem xmlns:ds="http://schemas.openxmlformats.org/officeDocument/2006/customXml" ds:itemID="{3B0C92D9-F61D-45E0-8168-C1BC37EDFCBE}"/>
</file>

<file path=docProps/app.xml><?xml version="1.0" encoding="utf-8"?>
<Properties xmlns="http://schemas.openxmlformats.org/officeDocument/2006/extended-properties" xmlns:vt="http://schemas.openxmlformats.org/officeDocument/2006/docPropsVTypes">
  <TotalTime>14240</TotalTime>
  <Words>3129</Words>
  <Application>Microsoft Office PowerPoint</Application>
  <PresentationFormat>Panoramiczny</PresentationFormat>
  <Paragraphs>283</Paragraphs>
  <Slides>18</Slides>
  <Notes>16</Notes>
  <HiddenSlides>4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Calibri</vt:lpstr>
      <vt:lpstr>Arial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Katarzyna Godyń-Zakrzewska</cp:lastModifiedBy>
  <cp:revision>187</cp:revision>
  <dcterms:created xsi:type="dcterms:W3CDTF">2022-01-20T09:13:45Z</dcterms:created>
  <dcterms:modified xsi:type="dcterms:W3CDTF">2023-03-31T10:05:34Z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4085470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