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Jti/FheHDG48utixJ5lAghkkK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แล้วเราจะออกแบบผลิตภัณฑ์และบริการใหม่ ๆ ให้กับผู้คนได้อย่างไร การแก้ปัญหาเชิงนวัตกรรมช่วยแก้ปัญหาของลูกค้าที่เกี่ยวข้องกับความต้องการด้านอารมณ์และการใช้สอยของพวกเขา ในการแก้ปัญหาเหล่านี้ให้ลูกค้า เราสามารถใช้กระบวนการออกแบบที่เรียกว่า “การคิดเชิงออกแบบ”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การคิดเชิงออกแบบ เป็นวิธีการออกแบบที่มุ่งหาทางออกให้กับการแก้ปัญหา ซึ่งเป็นประโยชน์อย่างยิ่งในการจัดการกับปัญหาที่ซับซ้อน โดยการทำความเข้าใจความต้องการของมนุษย์ โดยการวางกรอบปัญหาใหม่ในวิธีการที่ยึดคนเป็นศูนย์กลาง โดยการระดมความคิด และการปรับใช้วิธีการลงมือปฏิบัติในการทดสอบและการสร้างต้นแบบ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ขั้นตอนทั้งห้า: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เข้าใจ: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นี่คือขั้นตอนที่เราจะได้เรียนรู้เกี่ยวกับกลุ่มเป้าหมายของเรา ใครจะใช้ผลิตภัณฑ์หรือบริการของเรา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นิยาม: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ระบุคำถามและปัญหาหลักที่วางแผนจะแก้ไขในกระบวนการออกแบบ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สร้างสรรค์: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ให้นึกถึงกลุ่มเป้าหมาย แล้วระดมความคิดอย่างอิสระเพื่อช่วยแก้ไขปัญหาของพวกเขา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จำลอง: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สร้างสรรค์ผลิตภัณฑ์ที่สามารถนำไปทดสอบได้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ทดสอบ: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ทดสอบความคิดต่าง ๆ และรับฟังข้อเสนอแนะโดยตรงจากลูกค้าที่เรากำลังช่วยแก้ไขปัญหา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เรามาตรวจสอบโมเดลธุรกิจหมุนเวียน (การเช่าเสื้อผ้า) และขั้นตอนทั้ง 5 ขั้นตอนของกระบวนการคิดเชิงออกแบบ เพื่อทำความเข้าใจถึงกระบวนการนี้ให้ดีขึ้นอีกเล็กน้อย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ตัวอย่าง: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การเช่าเสื้อผ้า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เกือบครึ่งหนึ่งของคนหนุ่มสาวบอกว่าพวกเขาต้องการเป็นมิตรต่อสิ่งแวดล้อมมากขึ้นในด้านแฟชั่น แต่ส่วนมากบอกว่าราคาเป็นสิ่งสำคัญ โดยทั่วไปผู้ใช้ในสหรัฐอเมริกาจะซื้อสินค้าอย่างน้อยหนึ่งชิ้นต่อสัปดาห์จากแบรนด์เสื้อผ้าทั่วไป และใช้จ่ายเป็นเงิน $35 ด้วยการผสานโมเดลการเช่าเข้ากับราคาที่เข้าถึงได้ ทำให้ลูกค้ามีค่าใช้จ่ายน้อยลง และทำให้ตู้เสื้อผ้าของพวกเขาไม่เต็มไปด้วยเสื้อผ้าที่ไม่ได้ใช้งาน บริการนี้จะช่วยให้ลูกค้ามีความยืดหยุ่น โดยให้ลูกค้าเลือกชุดที่เหมาะสมและตัดสินใจว่าจะเก็บไว้นานเท่าใด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ลักษณะทางอารมณ์และการใช้สอยของบริการนี้คืออะไร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ผู้คนต้องการเป็นมิตรกับสิ่งแวดล้อมมากขึ้น แต่ก็ยังต้องการแต่งตัวตามที่พวกเขาต้องการโดยไม่ต้องเสียเงินมากเกินไป บริการให้เช่าช่วยให้พวกเขาสามารถเข้าถึงเสื้อผ้าที่พวกเขาต้องการสวมใส่ได้โดยไม่ต้องมีค่าใช้จ่าย หรือต้องซื้อเสื้อผ้าที่พวกเขาจะใช้เพียงไม่กี่ครั้ง และยังช่วยลดความเกะกะในตู้เสื้อผ้าอีกด้วย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ขั้นตอนแรกของกระบวนการคิดเชิงออกแบบ คือ การเข้าใจปัญหาที่กำลังพยายามแก้ไข ซึ่งเกี่ยวข้องกับการปรึกษาผู้เชี่ยวชาญเพื่อหาข้อมูลเพิ่มเติมเกี่ยวกับประเด็นที่น่ากังวล ผ่านการสังเกต การมีส่วนร่วม และการเข้าอกเข้าใจผู้อื่นเพื่อที่จะเข้าใจประสบการณ์และแรงจูงใจของพวกเขา รวมถึงการเอาตัวเองเข้าไปอยู่ในสภาพแวดล้อมทางกายภาพเพื่อให้เข้าใจปัญหาที่เกี่ยวข้องได้ลึกซึ้งยิ่งขึ้น การเข้าอกเข้าใจผู้อื่นเป็นสิ่งสำคัญต่อกระบวนการออกแบบที่เน้นมนุษย์เป็นศูนย์กลาง เช่น การคิดเชิงออกแบบ และความเข้าอกเข้าใจช่วยให้นักคิดเชิงออกแบบสามารถทิ้งสมมติฐานของตนเองเกี่ยวกับโลกออกไป เพื่อให้ได้ข้อมูลเชิงลึกเกี่ยวกับผู้ใช้และความต้องการของพวกเขา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ขั้นตอนนี้จะมีการรวบรวมข้อมูลจำนวนมากเพื่อใช้ในขั้นตอนถัดไปและเพื่อพัฒนาความเข้าใจที่ดีที่สุดเกี่ยวกับผู้ใช้ ความต้องการของพวกเขา และปัญหาที่อยู่เบื้องหลังการพัฒนาผลิตภัณฑ์นั้น ทั้งนี้ ขึ้นอยู่กับข้อจำกัดด้านเวลา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สำหรับตัวอย่างการเช่าเสื้อผ้า ใครจะเป็นลูกค้าที่ดีที่สุด และแรงจูงใจในการใช้บริการนี้คืออะไร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มีแรงจูงใจที่จะประหยัดเงินและเข้าถึงเสื้อผ้าที่พวกเขาต้องการสวมใส่ซึ่งทำให้พวกเขารู้สึกดี ลูกค้าประเภทนี้ยังคำนึงถึงต้นทุนและไม่ต้องการใช้จ่ายเงินจำนวนมากเพื่อซื้อเสื้อผ้าใหม่อยู่เรื่อย ๆ และทำให้รกตู้เสื้อผ้า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Google Shape;32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ในขั้นตอนของการนิยาม จะมีการรวบรวมข้อมูลที่สร้างและรวบรวมไว้ในระหว่างขั้นตอนการทำความเข้าใจ ในขั้นตอนนี้ จะมีการวิเคราะห์ข้อสังเกตและสังเคราะห์เข้าด้วยกันเพื่อระบุปัญหาหลักที่นักเรียนและกลุ่มของนักเรียนพบเจอจนถึงตอนนี้ ควรพยายามที่จะกำหนดปัญหาให้เป็นปัญหาข้อเดียวในลักษณะที่คนเป็นศูนย์กลางซึ่งไม่ซับซ้อนเกินไป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ขั้นตอนการนิยามจะช่วยให้นักออกแบบรวบรวมแนวคิดที่ดีในการสร้างคุณสมบัติ การใช้งาน และองค์ประกอบอื่น ๆ ที่จะช่วยให้สามารถแก้ไขปัญหาได้ หรืออย่างน้อยที่สุด ผู้ใช้สามารถแก้ไขปัญหาด้วยตนเองได้โดยไม่ยาก ในขั้นนิยาม จะได้เริ่มเดินหน้าสู่ขั้นที่สาม คือ การสร้างสรรค์ โดยการถามคำถามที่จะช่วยให้ค้นหาแนวคิดในการแก้ปัญหาโดยการถามคำถามชี้นำบางข้อ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ความต้องการของพวกเขาคืออะไร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ต้องการเข้าถึงเสื้อผ้าที่ทันสมัยด้วยงบประมาณที่จำกัด โดยไม่ต้องเป็นเจ้าของ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ตอนนี้ นักเรียนในฐานะที่เป็นนักออกแบบ มีความพร้อมแล้วที่จะเริ่มสร้างแนวคิดใหม่ ๆ นักเรียนได้ทำความเข้าใจผู้ใช้และความต้องการของพวกเขาในขั้นตอนการทำความเข้าใจ และได้วิเคราะห์และสังเคราะห์สิ่งที่ได้จากการสังเกตในขั้นของการนิยาม และจบด้วยการกำหนดปัญหาที่คนเป็นศูนย์กลาง ด้วยพื้นหลังที่แข็งแกร่งนี้ นักเรียนและกลุ่มของนักเรียนจะสามารถเริ่ม "คิดนอกกรอบ" เพื่อระบุวิธีแก้ไขปัญหาที่ได้กำหนดขึ้นมา และสามารถเริ่มมองหาวิธีอื่น ๆ ในการมองปัญหาได้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เรื่องสำคัญที่จะต้องได้แนวคิดหรือวิธีแก้ปัญหาให้มากที่สุดเท่าที่จะเป็นไปได้ในช่วงเริ่มต้นของขั้นตอนการสร้างสรรค์ แนวคิดทั้งหมดเป็นสิ่งที่ดีและจะช่วยให้การระดมความคิดดำเนินไปอย่างราบรื่น ไม่มีความคิดใด ๆ ที่ไม่ดี และความคิดใด ๆ ก็สามารถนำไปสู่ความคิดที่ดีได้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ขั้นตอนนี้อาจมีการใช้กระดาษสติ๊กโน้ตบนบอร์ดโปสเตอร์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ทีมออกแบบจะผลิตผลิตภัณฑ์ที่มีราคาไม่แพงหรือมีคุณสมบัติเฉพาะ เพื่อที่พวกเขาจะสามารถตรวจสอบการแก้ปัญหาที่เกิดขึ้นในขั้นตอนก่อนหน้านี้ได้ สามารถใช้ต้นแบบร่วมกันและทดสอบภายในทีม รวมทั้งกับกลุ่มคนกลุ่มเล็ก ๆ ที่ไม่ได้อยู่ในทีมออกแบบ สามารถนำเสนอความคิดเหล่านี้ต่อเพื่อนร่วมชั้นเรียนเพื่อรับฟังข้อเสนอแนะได้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นี่คือขั้นตอนการทดลอง และเป้าหมายคือการหาทางออกที่ดีที่สุดสำหรับปัญหาแต่ละปัญหาที่ระบุในระหว่างสามขั้นตอนแรก ทางออกจะถูกนำไปใช้กับต้นแบบ และจะถูกตรวจสอบและยอมรับ ปรับปรุง และตรวจสอบอีกครั้ง หรือปฏิเสธ โดยยึดตามประสบการณ์ของผู้ใช้ หลังจากจบขั้นตอนนี้ ทีมออกแบบจะมีแนวคิดที่ดีขึ้นเกี่ยวกับข้อจำกัดที่มีอยู่ในผลิตภัณฑ์และปัญหาที่เกิดขึ้น และมีมุมมองที่ชัดเจนขึ้นว่าผู้ใช้งานจริงจะประพฤติ คิด และรู้สึกอย่างไรเมื่อมีปฏิสัมพันธ์กับผลิตภัณฑ์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5" name="Google Shape;36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ออกแบบหรือผู้ประเมินผลทำการทดสอบผลิตภัณฑ์ทั้งหมดอย่างเคร่งครัดโดยใช้ทางออกที่ดีที่สุดที่ระบุในระหว่างขั้นตอนการสร้างต้นแบบ นี่เป็นขั้นตอนสุดท้ายของโมเดล 5 ขั้นตอน แต่เป็นกระบวนการที่เกิดขึ้นซ้ำและผลลัพธ์ที่เกิดขึ้นในระหว่างขั้นตอนการทดสอบมักจะถูกนำมาใช้เพื่อกำหนดปัญหาหนึ่งปัญหาหรือมากกว่านั้น และเพื่อแจ้งให้ผู้ใช้เกิดความเข้าใจ เงื่อนไขการใช้ ลักษณะการคิด การประพฤติ และความรู้สึกของบุคคล และแสดงความเห็นอกเห็นใจ ช่วงนี้ยังมีการปรับเปลี่ยนและการปรับปรุงเพื่อควบคุมวิธีแก้ปัญหาและทำความเข้าใจเกี่ยวกับผลิตภัณฑ์และผู้ใช้ให้มากที่สุดเท่าที่จะเป็นไปได้ นี่คือจุดที่เราต้องเชื่อมโยงความเหมาะสมของผลิตภัณฑ์/ตลาดเข้าด้วยกัน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จากแบบฝึกหัดการคิดเชิงออกแบบ เราสามารถกำหนดประเด็นสำคัญบางประการในแต่ละขั้นตอนของกระบวนการคิดเชิงออกแบบ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ให้นักเรียนเพิ่มประเด็นอื่น ๆ ลงไปในกระดาษสติ๊กโน้ต: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เข้าใจ: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มีตู้เสื้อผ้าที่เต็มไปด้วยเสื้อผ้า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นิยาม: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ไม่ต้องการเป็นเจ้าของเสื้อผ้าเป็นเวลานาน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สร้างสรรค์: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โครงการซ่อมแซมและขายต่อ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จำลอง: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สร้างร้านขนาดเล็กในห้องนอนบนสื่อสังคมออนไลน์หรือในราคาที่ถูกที่สุดเท่าที่จะเป็นไปได้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ทดสอบ: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พยายามขายผลิตภัณฑ์หรือบริการต้นแบบให้กับผู้ที่มีโอกาสเป็นลูกค้าจริง ๆ และรับฟังความคิดเห็นที่แท้จริง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ส่วนใดของแผนผังวงจรชีวิตที่บริษัทให้เช่าเสื้อผ้าของเราสร้างการหมุนเวียนขึ้นมา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บริษัทเสื้อผ้าของเราใช้โมเดลหมุนเวียนแบบไหน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เจ้าของเสื้อผ้า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เปลี่ยนเสื้อผ้าเก่า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ไปใช้ใหม่โดยการขายหรือบริจาคให้กับร้านและไม่เอาไปกำจัด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ร้านมีเสื้อผ้าให้ลูกค้า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เช่า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หลังจากลูกค้าใช้เสื้อผ้าเสร็จแล้ว พวกเขาจะนำกลับไปที่ร้านเพื่อให้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ร้านเช่า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ให้กับลูกค้ารายอื่น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สำหรับแบบฝึกหัดนี้ นักเรียนจะทำงานเป็นกลุ่มเพื่อออกแบบผลิตภัณฑ์ที่มีอยู่แล้ว ให้มีการหมุนเวียนมากขึ้น พวกเขาจะนำกระบวนการคิดเชิงออกแบบมาใช้ และใช้หนึ่งในโมเดลการออกแบบหมุนเวียนเพื่อสร้างผลิตภัณฑ์หรือบริการที่เป็นทางออกสำหรับผลิตภัณฑ์ที่พวกเขาเลือก พวกเขาจะเลือกหนึ่งในผลิตภัณฑ์เชิงเส้นตรงและพิจารณาถึงวิธีการออกแบบใหม่ให้เป็นเชิงหมุนเวียนมาก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ให้นักเรียนเลือกหนึ่งผลิตภัณฑ์ที่ต้องการทางออกแบบหมุนเวียน อธิบายปัญหาเชิงเส้นตรงของแต่ละผลิตภัณฑ์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1. 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ซองซอสมะเขือเทศแบบใช้ครั้งเดียว: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จะถูกนำไปใช้เพียงครั้งเดียวเท่านั้น และไม่สามารถรีไซเคิลได้เนื่องจากทำจากวัสดุแบบหลายชั้น มีวิธีที่ดีกว่าในการเสนอซอสมะเขือเทศให้กับลูกค้าโดยไม่มีของเสียหรือไม่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2. 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แล็ปท็อปหรือโทรศัพท์มือถือราคาแพง: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 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อมพิวเตอร์และโทรศัพท์มือถือบางครั้งอาจเสียหายด้วยเหตุผลหลายประการและบ่อยครั้งไม่ได้รับการซ่อมแซม ทำให้ต้องซื้อเครื่องใหม่ นอกจากนี้คอมพิวเตอร์ยังมีโลหะที่มีค่าและวัสดุที่รีไซเคิลได้อยู่ข้างในอุปกรณ์ แต่ไม่สามารถรีไซเคิลได้อย่างง่าย ซึ่งเรียกว่า“ขยะอิเล็กทรอนิกส์” เราจะขยายหรือสร้างผลิตภัณฑ์ที่มีอายุการใช้งานนานขึ้นได้อย่างไร และชิ้นส่วนใดที่สามารถนำมาใช้ได้อีกครั้ง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3. 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เสื้อผ้าเด็กทารก: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 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เด็กทารกเติบโตอย่างรวดเร็วและเสื้อผ้าจะคับไวกว่าผู้ใหญ่มาก ทำให้พ่อแม่มีเสื้อผ้าเด็กทารกจำนวนมากที่ไม่สามารถใช้ได้อีกต่อไป มีวิธีลดของเสียจากเสื้อผ้าเด็กทารกผ่านบริการที่สามารถแบ่งปันกับครอบครัวอื่นหรือไม่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4. 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ฟิล์มห่ออาหาร: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ฟิล์มห่ออาหารจะถูกใช้ที่ร้านขายของชำกับสินค้าสดเพื่อรักษาอายุการเก็บรักษาของอาหารและป้องกันอาหารเสีย วัสดุที่บางนี้ไม่สามารถนำมารีไซเคิลได้และจะถูกนำไปทิ้งเมื่อลูกค้าซื้อผลิตภัณฑ์และนำกลับบ้าน วัสดุห่อนี้ถูกทิ้งและไม่สามารถนำกลับไปรีไซเคิลได้ มีวิธีอื่นที่เราสามารถรักษาอายุการเก็บรักษาของอาหารและป้องกันอาหารเสียโดยไม่ใช้วัสดุห่ออาหารแบบบางนี้ได้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5. 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ใช้บรรจุภัณฑ์ที่ใช้ได้ครั้งเดียวเมื่อซื้อถั่วหรือผลิตภัณฑ์ที่ร้านขายของชำ: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ร้านขายของชำจะมีบรรจุภัณฑ์แบบใช้ครั้งเดียวสำหรับซื้อสินค้าบางอย่าง โดยมีจุดประสงค์ให้ใช้เพียงครั้งเดียวเท่านั้น มีวิธีที่ดีกว่าในการซื้อถั่วหรือผลิตภัณฑ์อื่น ๆ ที่ร้านขายของชำโดยไม่ใช้บรรจุภัณฑ์ที่ใช้ได้ครั้งเดียวหรือไม่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6. 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รองเท้าแตะทำจากยาง: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รองเท้าแตะทำจากยางและไม่สามารถรีไซเคิลได้ มีวิธีแก้ไขปัญหาเมื่อหมดอายุการใช้งานที่ดีกว่านี้หรือไม่ มีวิธีในการเก็บยางเพื่อใช้เป็นอย่างอื่นหรือไม่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3" name="Google Shape;49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พวกเขาจะได้รับเอกสารประกอบคำบรรยายเกี่ยวกับการคิดเชิงออกแบบ แต่ถ้าเป็นไปได้ ให้สร้างเค้าโครงการคิดเชิงออกแบบบนบอร์ดโปสเตอร์ขนาดใหญ่ และใช้กระดาษสติ๊กโน้ตสำหรับแบบฝึกหัดในส่วนนี้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9" name="Google Shape;50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เรียนจะได้ใช้แผนผังวงจรชีวิตแบบเส้นตรงเพื่อวาดลูกศรของการหมุนเวียนที่พวกเขาได้สร้างขึ้นจากโมเดลธุรกิจที่เสนอ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นักเรียนจะได้ร่างแนวคิดการออกแบบผลิตภัณฑ์หมุนเวียนที่เสร็จสมบูรณ์แล้วในเอกสาร “ทางออกที่มีการหมุนเวียน” ให้แต่ละกลุ่มนำเสนอผลิตภัณฑ์ใหม่ให้เพื่อนร่วมชั้นเรียน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1" name="Google Shape;56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ำเป็นจะต้องเข้าใจระบบการผลิตและการบริโภคเมื่อมีการพูดถึงวิธีที่จะต่อสู้กับการเปลี่ยนแปลงสภาพภูมิอากาศและการเป็นโลกที่ยั่งยืนมากขึ้น ทรัพยากรของโลกมีจำกัด ดังนั้น จึงเป็นเรื่องสำคัญที่ผู้คน รัฐบาล และบริษัทเอกชน จะทำงานร่วมกันเพื่อใช้ทรัพยากรเหล่านั้นอย่างมีความรับผิดชอบมากขึ้น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เศรษฐกิจเส้นตรง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เป็นโมเดลดั้งเดิมที่เป็นไปตามโมเดล “ใช้-ผลิต-ทิ้ง” ที่มีการรวบรวมวัตถุดิบ จากนั้นผลิตและเปลี่ยนเป็นผลิตภัณฑ์ที่เราใช้ จนในที่สุดจะถูกกำจัดทิ้งเป็นขยะในหลุมฝังกลบหรือในสภาพแวดล้อมทางธรรมชาติของเรา โมเดลนี้ไม่ได้ให้ความสำคัญกับรอยเท้านิเวศน์และผลที่ตามมา โดยให้ความสำคัญกับผลกำไรมากกว่าความยั่งยืน โดยผลิตภัณฑ์ที่ถูกสร้างขึ้นมาจะถูกทิ้งเมื่อถูกใช้งานแล้ว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เศรษฐกิจหมุนเวียน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โดยเป็นโมเดลที่ถูกออกแบบมาให้ส่งผลกระทบต่อสิ่งแวดล้อมน้อยที่สุดเท่าที่จะเป็นไปได้ โดยทิ้งร่องรอยให้น้อยที่สุด ผ่านการเก็บสิ่งของไว้ในระบบหมุนเวียนแบบปิด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1.  ตัวอย่างของผลิตภัณฑ์จากระบบเศรษฐกิจเส้นตรงและหมุนเวียนคืออะไร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เส้นตรง = ฟิล์มห่ออาหารบนบรอคโคลี, หมุนเวียน: การใช้รถร่วมกัน หรือ การรีไซเคิลขวดพลาสติก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2.  โมเดลเส้นตรงทำให้โลกเกิดความเสียหายอย่างไร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ขยะจะไปอยู่ในหลุมฝังกลบหรือรั่วไหลสู่สิ่งแวดล้อม ทรัพยากรธรรมชาติที่มีอยู่อย่างจำกัดจะหมดลง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3.  เศรษฐกิจหมุนเวียนสามารถช่วยต่อสู้กับการเปลี่ยนแปลงสภาพภูมิอากาศได้อย่างไร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ช่วยให้ทรัพยากรธรรมชาติถูกใช้งานโดยไม่จำเป็นต้องดึงมาใช้เพิ่มเติม และยังช่วยลดการรั่วไหลของขยะไปสู่สิ่งแวดล้อม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ขั้นตอนสำคัญสำหรับช่วงอายุของผลิตภัณฑ์สามารถกำหนดได้ทั้งแบบเส้นตรงและแบบหมุนเวียน เราสามารถประเมินวงจรชีวิตผลิตภัณฑ์ได้โดยการระบุ 5 ขั้นตอนหลักของอายุการใช้งานของผลิตภัณฑ์: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การสกัดวัตถุดิบ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คือ วิธีการในการนำวัตถุดิบออกจากแหล่งธรรมชาติ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การผลิต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วัตถุดิบให้กลายเป็นผลิตภัณฑ์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ผลิตภัณฑ์ที่เสร็จสมบูรณ์จะถูกกระจาย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ไปยังสถานที่ที่ลูกค้าสามารถซื้อผลิตภัณฑ์ได้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ลูกค้าใช้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จากนั้นผลิตภัณฑ์จะถูกกำจัด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หลังการใช้งาน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หากเราดูวงจรชีวิตผลิตภัณฑ์ทั้งหมดตั้งแต่การสกัดวัสดุไปจนถึงการจัดการเมื่อสิ้นอายุการใช้งาน เราจะพบโอกาสใหม่ ๆ ในการลดผลกระทบต่อสิ่งแวดล้อม อนุรักษ์ทรัพยากร และลดต้นทุน แทนที่จะเป็นระบบเส้นตรงแบบ "ใช้-ผลิต-ทิ้ง" ที่มี 5 ขั้นตอน เราสามารถสร้างการหมุนเวียนผ่านระบบปิด ซึ่งจะเก็บรวมรวมวัสดุและผลิตภัณฑ์เหล่านี้ไว้ใช้งานต่อไป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การหมุนเวียน คือการทบทวนวงจรการใช้งานแบบเส้นตรงของผลิตภัณฑ์หรือบริการ ให้มีจุดเริ่มต้น จุดกึ่งกลาง และจุดจบ ถ้าผลิตภัณฑ์หรือบริการมีการหมุนเวียนอย่างแท้จริง จะไม่มีวันหมดอายุ แต่จะมีรูปแบบใหม่อย่างต่อเนื่อง การทำแผนที่การเดินทางนี้จะช่วยให้มั่นใจได้ว่าผลิตภัณฑ์นั้นจะอยู่ในสถานะที่มีประโยชน์นานที่สุดเท่าที่จะเป็นไปได้ และเพิ่มคุณค่าในทุกขั้นตอน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สิ่งนี้ไม่ใช่แค่การ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เท่านั้น แต่ยังเป็นเรื่องของการออกแบบผลิตภัณฑ์หรือโมเดลการให้บริการทั้งหมดขึ้นมาใหม่ เพื่อที่มนุษย์จะได้ในสิ่งที่พวกเขาต้องการโดยไม่ส่งผลกระทบในเชิงลบต่อระบบธรรมชาติที่รักษาเราทุกคนไว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สิ่งที่น่าตื่นเต้น คือ สิ่งนี้เป็นสิ่งที่กำลังเกิดขึ้นทั่วโลก ผู้คนทุกประเภทต่างกำลังเปลี่ยนแปลงรูปแบบการดำเนินชีวิต และบริษัทเอกชนต่าง ๆ กำลังออกแบบผลิตภัณฑ์ให้มีการหมุนเวียนมากขึ้น การเปลี่ยนแปลงเหล่านี้หมายถึงการออกแบบผลิตภัณฑ์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ให้สามารถนำกลับมาใช้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ใหม่ 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การทบทวน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วิธีการที่เราส่งมอบฟังก์ชันการใช้งานไปยังตลาด นอกจากนี้ยังรวมถึงการส่งเสริม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ให้มีการซ่อมแซม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ด้วยบริการสนับสนุนที่ดีกว่า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โปรแกรมส่งคืน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หรือรับคืน บริการ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รีฟิล หรือเติม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 ที่สนับสนุนให้มีการใช้ภาชนะบรรจุเดียวกันมากกว่าหนึ่งครั้ง และผลิตภัณฑ์ที่ออกแบบ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มาเพื่อนำกลับสู่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ธรรมชาติโดยการ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ย่อยสลาย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ลองยกตัวอย่างผลิตภัณฑ์ที่ได้ถูกออกแบบภายใต้โมเดลผลิตภัณฑ์หมุนเวียน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 </a:t>
            </a: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ขวดพลาสติก PET เอามา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กลับมาเป็นขวดเดิมได้หลาย ๆ รอบ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-โครงเตียงได้รับการออกแบบให้มีชิ้นส่วนหลัก ๆ และหากมีส่วนใดที่ชำรุด ผู้ผลิตสามารถแยกชิ้นส่วนและเปลี่ยนชิ้นส่วนนั้นได้อย่างง่ายดาย ก็จะทำให้ลูกค้าไม่ต้องซื้อเตียงใหม่ ชิ้นส่วนเก่าสามารถแยกส่วนและนำกลับมาใช้ใหม่เป็นชิ้นส่วนใหม่ได้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3: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-การซื้อเสื้อผ้ามือสองเป็นวิธีหนึ่งในการนำเสื้อผ้าเก่าที่ทิ้งไป กลับมา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ใช้ใหม่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ซึ่งให้คุณค่าใหม่และยืดอายุการใช้งาน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4: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-ร้านค้าสามารถให้ตัวเลือกในการ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เติม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ของใช้ในครัวเรือน เช่น แชมพูและสบู่ เพื่อให้ลูกค้านำขวดบรรจุของตนเองมาใช้แทนการซื้อแชมพูขวดใหม่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5: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-กางเกงยีนส์ตัวเก่าสามารถนำกลับมาที่ร้านเพื่อรับส่วนลดในการซื้อครั้งต่อไป และแบรนด์อาจ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ซ่อมแซม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ปรับเปลี่ยน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วัสดุให้กลายเป็นเสื้อผ้าใหม่ได้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6: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ใช้ฟิล์มที่มีส่วนผสมของสาหร่ายที่สลายตัวได้ตามธรรมชาติเพื่อใช้กับของสดในร้านขายของชำเพื่อทดแทนบรรจุภัณฑ์ที่ใช้ได้ครั้ง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ธุรกิจสร้างการหมุนเวียนเพิ่มขึ้นได้อย่างไร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มีโมเดลธุรกิจหลักอยู่ 5 โมเดลที่กำลังสร้างระบบเศรษฐกิจหมุนเวียน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ผลิตภัณฑ์ทำจากทรัพยากรที่หมุนเวียน รีไซเคิลได้ หรือย่อยสลายได้ทางชีวภาพ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บริการที่ทำงานเพื่อกำจัดทรัพยากร วัสดุ หรือของเสีย ไม่ให้เกิดการรั่วไหลเข้าสู่สิ่งแวดล้อมและเพิ่มมูลค่าให้สูงสุดเพื่อเข้าสู่วงจรใหม่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บริการที่เสนอเพื่อยืดอายุการใช้งานของผลิตภัณฑ์ที่ถูกกำจัดทิ้งโดยการซ่อมแซม อัปเกรด หรือขายผลิตภัณฑ์นั้นกลับเข้าสู่วงจรใหม่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การแบ่งปันช่วยให้ผู้ใช้สามารถทำงานร่วมกันและใช้ผลิตภัณฑ์ร่วมกันได้โดยลูกค้าไม่ต้องเป็นเจ้าของคน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ผลิตภัณฑ์ที่ใช้โดยลูกค้าหนึ่งรายหรือมากกว่า ผ่านการจัดการแบบจ่ายตามการใช้งาน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สไลด์ถัดไปจะเน้นให้เห็นตัวอย่างในชีวิตจริงของโมเดลธุรกิจแบบหมุนเวียนแต่ละแบบในทางปฏิบัติ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ตัวอย่างในชีวิตจริงของแต่ละโมเดลธุรกิจมีอะไรบ้าง นักเรียนนึกถึงบริษัทที่ปฏิบัติตามหลักการหมุนเวียนเหล่านี้ได้บ้างหรือไม่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รองเท้าที่ทำจากวัสดุพลาสติก PET ที่รีไซเคิลมาทั้งหมด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ขยะที่ไม่สามารถรีไซเคิลได้จะถูกแปรสภาพจากหลุมฝังกลบไปยังโรงงานที่เปลี่ยนขยะเป็นพลังงาน เพื่อที่จะแปรรูปเป็นพลังงาน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บริษัทจะซ่อมแซมเสื้อผ้าหรือรับคืนเป็นการบริจาค และสินค้าเหล่านั้นจะได้รับการซ่อมแซมและนำกลับมาขายอีกครั้ง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แพลตฟอร์มออนไลน์ที่เจ้าของบ้านสามารถปล่อยเช่าบ้านให้ผู้เช่าในระยะสั้นโดยเก็บค่าธรรมเนียม ซึ่งช่วยให้พวกเขาสามารถสร้างรายได้จากพื้นที่พักอาศัยที่ไม่ได้ใช้งาน และให้ทางเลือกแก่ผู้เช่าที่นอกเหนือจากโรงแรม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การเช่าเสื้อผ้าช่วยให้ลูกค้ามีความยืดหยุ่นในการสวมใส่เสื้อผ้าที่ต้องการในราคาที่เข้าถึงได้ โดยไม่ต้องซื้อและเป็นเจ้าของเอง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เมื่อออกแบบผลิตภัณฑ์หรือบริการใหม่ เราจำเป็นต้องเข้าใจกลุ่มเป้าหมาย ผู้คนซื้อและใช้ผลิตภัณฑ์ด้วยเหตุผลหลายประการ และงานของเราในฐานะนักออกแบบคือการทำความเข้าใจปัญหาและช่วยแก้ไขปัญหาเหล่านั้น แรงจูงใจของพวกเขาในการซื้อสินค้าหรือใช้บริการจะมีอยู่สองด้านได้แก่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ด้านอารมณ์ และการใช้สอย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การระบุความต้องการและความปรารถนาของพวกเขาจะช่วยกำหนดรูปแบบผลประโยชน์ที่เราจะสร้างให้กับพวกเขา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ประโยชน์ด้านอารมณ์ ความรู้สึก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ทำให้ลูกค้ารู้สึกในทางบวกเมื่อซื้อหรือใช้แบรนด์ใดแบรนด์หนึ่ง ช่วยเพิ่มความสมบูรณ์และความลึกให้กับประสบการณ์การเป็นเจ้าของและการใช้แบรนด์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-ตัวอย่างประโยชน์ทางอารมณ์ ความรู้สึก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เช่น การรู้สึกดีเมื่อซื้อสินค้าอุปโภคบริโภคที่มีฉลากสินค้าที่เป็นธรรม หรือเมื่อบริจาคให้องค์กรการกุศล เช่น มูลนิธิกาชาด การซื้อสินค้าในท้องที่เริ่มมีประโยชน์ทางด้านอารมณ์ ความรู้สึก แม้ว่าแบรนด์ส่วนใหญ่ในพื้นที่เหล่านี้จะเป็นแบรนด์เฉพาะกลุ่มที่ปัจจุบันไม่ค่อยเป็นที่รู้จักนอกเหนือจากผู้ที่ชื่นชอบผลิตภัณฑ์ของพวกเขาเป็นพิเศษ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ประโยชน์ด้านการใช้สอย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จะขึ้นอยู่กับคุณลักษณะของผลิตภัณฑ์ที่ให้ประโยชน์ด้านการใช้งานแก่ลูกค้า เป้าหมายคือการเลือกประโยชน์ด้านการใช้งานที่มีประโยชน์ต่อลูกค้ามากที่สุด และมีการวางตำแหน่งหรือจุดยืนที่ดีเมื่อเทียบกับคู่แข่ง อย่างไรก็ตาม สิ่งสำคัญที่ต้องคำนึงถึง คือ ประโยชน์ด้านการใช้สอยมักไม่สามารถสร้างความแตกต่าง สามารถเลียนแบบได้ง่าย และอาจลดความยืดหยุ่น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-ตัวอย่างของประโยชน์ด้านการใช้สอย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ได้แก่ ความสามารถในการประมวลผลของสมาร์ทโฟน การดับความกระหายจากขวดน้ำ และความอบอุ่นของเสื้อขนสัตว์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6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8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openxmlformats.org/officeDocument/2006/relationships/image" Target="../media/image18.jpg"/><Relationship Id="rId7" Type="http://schemas.openxmlformats.org/officeDocument/2006/relationships/image" Target="../media/image3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10" Type="http://schemas.openxmlformats.org/officeDocument/2006/relationships/image" Target="../media/image59.jpg"/><Relationship Id="rId4" Type="http://schemas.openxmlformats.org/officeDocument/2006/relationships/image" Target="../media/image38.png"/><Relationship Id="rId9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openxmlformats.org/officeDocument/2006/relationships/image" Target="../media/image18.jpg"/><Relationship Id="rId7" Type="http://schemas.openxmlformats.org/officeDocument/2006/relationships/image" Target="../media/image3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2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1630141" y="5370010"/>
              <a:ext cx="8763938" cy="1169551"/>
              <a:chOff x="1630141" y="5370010"/>
              <a:chExt cx="8763938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1630141" y="5370010"/>
                <a:ext cx="8763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ความท้าทายในการออกแบบหมุนเวียน</a:t>
                </a:r>
                <a:endPara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3925343" y="6077896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4: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บทเรียนขั้นสูง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514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9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/>
          <p:nvPr/>
        </p:nvSpPr>
        <p:spPr>
          <a:xfrm>
            <a:off x="1327355" y="37672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1327355" y="26857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1416759" y="29385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อารมณ์ กับ การใช้สอย </a:t>
            </a:r>
            <a:endParaRPr/>
          </a:p>
        </p:txBody>
      </p:sp>
      <p:pic>
        <p:nvPicPr>
          <p:cNvPr id="278" name="Google Shape;278;p10" descr="A person holding a hear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r="-37" b="32"/>
          <a:stretch/>
        </p:blipFill>
        <p:spPr>
          <a:xfrm>
            <a:off x="3310241" y="1297746"/>
            <a:ext cx="2275963" cy="45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 descr="A picture containing vector graphics, silhouette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11" b="-37"/>
          <a:stretch/>
        </p:blipFill>
        <p:spPr>
          <a:xfrm>
            <a:off x="5355099" y="1968628"/>
            <a:ext cx="3111370" cy="404930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 txBox="1"/>
          <p:nvPr/>
        </p:nvSpPr>
        <p:spPr>
          <a:xfrm>
            <a:off x="399900" y="2986300"/>
            <a:ext cx="2823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ประโยชน์ด้านอารมณ์ ความรู้สึก </a:t>
            </a:r>
            <a:r>
              <a:rPr lang="th-TH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ทำให้ลูกค้ารู้สึกในทางบวกเมื่อซื้อหรือใช้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แบรนด์ใดแบรนด์หนึ่ง </a:t>
            </a:r>
            <a:endParaRPr/>
          </a:p>
        </p:txBody>
      </p:sp>
      <p:sp>
        <p:nvSpPr>
          <p:cNvPr id="281" name="Google Shape;281;p10"/>
          <p:cNvSpPr/>
          <p:nvPr/>
        </p:nvSpPr>
        <p:spPr>
          <a:xfrm>
            <a:off x="305900" y="2645325"/>
            <a:ext cx="2916900" cy="25884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8760400" y="2067700"/>
            <a:ext cx="2823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ประโยชน์ด้านการใช้สอย </a:t>
            </a:r>
            <a:r>
              <a:rPr lang="th-TH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จะขึ้นอยู่กับคุณลักษณะของผลิตภัณฑ์ที่ให้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ประโยชน์ด้านการใช้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งานแก่ลูกค้า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8627850" y="1861050"/>
            <a:ext cx="3006900" cy="25782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17"/>
          <a:stretch/>
        </p:blipFill>
        <p:spPr>
          <a:xfrm>
            <a:off x="-372741" y="2395945"/>
            <a:ext cx="12895755" cy="284718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1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Google Shape;294;p11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การออกแบบเพื่อการหมุนเวียน</a:t>
            </a:r>
            <a:endParaRPr/>
          </a:p>
        </p:txBody>
      </p:sp>
      <p:sp>
        <p:nvSpPr>
          <p:cNvPr id="295" name="Google Shape;295;p11"/>
          <p:cNvSpPr txBox="1"/>
          <p:nvPr/>
        </p:nvSpPr>
        <p:spPr>
          <a:xfrm>
            <a:off x="1416759" y="1257583"/>
            <a:ext cx="949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การคิดเชิงออกแบบ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438150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เข้าใจ</a:t>
            </a:r>
            <a:endParaRPr/>
          </a:p>
        </p:txBody>
      </p:sp>
      <p:pic>
        <p:nvPicPr>
          <p:cNvPr id="297" name="Google Shape;297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1907" y="3168005"/>
            <a:ext cx="560090" cy="5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1"/>
          <p:cNvSpPr txBox="1"/>
          <p:nvPr/>
        </p:nvSpPr>
        <p:spPr>
          <a:xfrm>
            <a:off x="2784911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นิยาม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5157889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สร้างสรรค์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7450935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จำลอง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9761404" y="386836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ทดสอบ</a:t>
            </a:r>
            <a:endParaRPr/>
          </a:p>
        </p:txBody>
      </p:sp>
      <p:pic>
        <p:nvPicPr>
          <p:cNvPr id="302" name="Google Shape;30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7672" y="3196547"/>
            <a:ext cx="560091" cy="56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8024" y="3097191"/>
            <a:ext cx="707765" cy="70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0361" y="3175999"/>
            <a:ext cx="565265" cy="56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00562" y="3089475"/>
            <a:ext cx="759387" cy="75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1"/>
          <p:cNvSpPr txBox="1"/>
          <p:nvPr/>
        </p:nvSpPr>
        <p:spPr>
          <a:xfrm>
            <a:off x="295919" y="2154882"/>
            <a:ext cx="2241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เรียนรู้เกี่ยวกับ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กลุ่มเป้าหมาย</a:t>
            </a:r>
            <a:endParaRPr/>
          </a:p>
        </p:txBody>
      </p:sp>
      <p:sp>
        <p:nvSpPr>
          <p:cNvPr id="307" name="Google Shape;307;p11"/>
          <p:cNvSpPr txBox="1"/>
          <p:nvPr/>
        </p:nvSpPr>
        <p:spPr>
          <a:xfrm>
            <a:off x="2677275" y="4886350"/>
            <a:ext cx="236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เพิ่มความเฉียบคม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ให้กับคำถามที่สำคัญ</a:t>
            </a:r>
            <a:endParaRPr/>
          </a:p>
        </p:txBody>
      </p:sp>
      <p:sp>
        <p:nvSpPr>
          <p:cNvPr id="308" name="Google Shape;308;p11"/>
          <p:cNvSpPr txBox="1"/>
          <p:nvPr/>
        </p:nvSpPr>
        <p:spPr>
          <a:xfrm>
            <a:off x="5043701" y="2158935"/>
            <a:ext cx="22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ระดมความคิดและ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สร้างวิธีแก้ปัญหา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7312153" y="4889504"/>
            <a:ext cx="224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สร้างตัวอย่างของ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หนึ่งแนวคิด หรือมากกว่านั้น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9669537" y="2165215"/>
            <a:ext cx="22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ทดสอบแนวคิดและ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รับคำติชมจากผู้ใช้</a:t>
            </a:r>
            <a:endParaRPr/>
          </a:p>
        </p:txBody>
      </p:sp>
      <p:sp>
        <p:nvSpPr>
          <p:cNvPr id="311" name="Google Shape;3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 descr="A picture containing person, indoor, clothes, cloth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5775" y="1666672"/>
            <a:ext cx="4871601" cy="36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 txBox="1"/>
          <p:nvPr/>
        </p:nvSpPr>
        <p:spPr>
          <a:xfrm>
            <a:off x="2254102" y="276447"/>
            <a:ext cx="80169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</a:t>
            </a:r>
            <a:r>
              <a:rPr lang="th-TH" sz="40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เช่าเสื้อผ้า </a:t>
            </a:r>
            <a:endParaRPr/>
          </a:p>
        </p:txBody>
      </p:sp>
      <p:pic>
        <p:nvPicPr>
          <p:cNvPr id="321" name="Google Shape;32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36697" y="1260780"/>
            <a:ext cx="6432697" cy="450288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6957"/>
            <a:ext cx="3423557" cy="239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813707" y="1127125"/>
            <a:ext cx="201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การเข้าใจ</a:t>
            </a:r>
            <a:endParaRPr sz="1000"/>
          </a:p>
        </p:txBody>
      </p:sp>
      <p:pic>
        <p:nvPicPr>
          <p:cNvPr id="331" name="Google Shape;331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7464" y="539105"/>
            <a:ext cx="560090" cy="5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/>
          <p:nvPr/>
        </p:nvSpPr>
        <p:spPr>
          <a:xfrm>
            <a:off x="3423557" y="377484"/>
            <a:ext cx="7954736" cy="1353346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CC1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3543298" y="449818"/>
            <a:ext cx="76091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เรียนรู้เกี่ยวกับผู้ใช้ที่ออกแบบผลิตภัณฑ์ให้ โดยการสังเกตและสัมภาษณ์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CC100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ผู้ใช้ของฉันคือใคร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CC100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คน ๆ นี้ให้ความสำคัญกับอะไร </a:t>
            </a:r>
            <a:endParaRPr/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878295"/>
            <a:ext cx="6023237" cy="401549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4333"/>
            <a:ext cx="3543298" cy="248030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4"/>
          <p:cNvSpPr txBox="1"/>
          <p:nvPr/>
        </p:nvSpPr>
        <p:spPr>
          <a:xfrm>
            <a:off x="813707" y="1223554"/>
            <a:ext cx="201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การนิยาม</a:t>
            </a:r>
            <a:endParaRPr sz="900"/>
          </a:p>
        </p:txBody>
      </p:sp>
      <p:sp>
        <p:nvSpPr>
          <p:cNvPr id="344" name="Google Shape;344;p14"/>
          <p:cNvSpPr/>
          <p:nvPr/>
        </p:nvSpPr>
        <p:spPr>
          <a:xfrm>
            <a:off x="3423557" y="511235"/>
            <a:ext cx="7954736" cy="943221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DE89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3543298" y="658213"/>
            <a:ext cx="7609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สร้างมุมมองตามความต้องการและข้อมูลเชิงลึกของผู้ใช้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DE8900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ความต้องการของพวกเขาคืออะไร</a:t>
            </a:r>
            <a:endParaRPr/>
          </a:p>
        </p:txBody>
      </p:sp>
      <p:pic>
        <p:nvPicPr>
          <p:cNvPr id="346" name="Google Shape;34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0313" y="681751"/>
            <a:ext cx="560091" cy="56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 descr="A picture containing person, indoor, stand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639052"/>
            <a:ext cx="6230806" cy="415387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70" y="146957"/>
            <a:ext cx="3423557" cy="239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5"/>
          <p:cNvSpPr txBox="1"/>
          <p:nvPr/>
        </p:nvSpPr>
        <p:spPr>
          <a:xfrm>
            <a:off x="813707" y="1127125"/>
            <a:ext cx="201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9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สร้างสรรค์</a:t>
            </a:r>
            <a:endParaRPr sz="900"/>
          </a:p>
        </p:txBody>
      </p:sp>
      <p:sp>
        <p:nvSpPr>
          <p:cNvPr id="357" name="Google Shape;357;p15"/>
          <p:cNvSpPr/>
          <p:nvPr/>
        </p:nvSpPr>
        <p:spPr>
          <a:xfrm>
            <a:off x="3423557" y="450636"/>
            <a:ext cx="7954736" cy="975828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3543298" y="596122"/>
            <a:ext cx="7609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ระดมความคิดและคิดหาวิธีแก้ปัญหาที่สร้างสรรค์ให้มากที่สุดเท่าที่จะทำได้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สนับสนุนความคิดแปลกใหม่!</a:t>
            </a:r>
            <a:endParaRPr/>
          </a:p>
        </p:txBody>
      </p:sp>
      <p:pic>
        <p:nvPicPr>
          <p:cNvPr id="359" name="Google Shape;35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1341" y="527057"/>
            <a:ext cx="618356" cy="6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5" descr="A person looking at a blue boar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b="-1"/>
          <a:stretch/>
        </p:blipFill>
        <p:spPr>
          <a:xfrm>
            <a:off x="3423558" y="1656991"/>
            <a:ext cx="6344482" cy="407785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4333"/>
            <a:ext cx="3543298" cy="248030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6"/>
          <p:cNvSpPr txBox="1"/>
          <p:nvPr/>
        </p:nvSpPr>
        <p:spPr>
          <a:xfrm>
            <a:off x="813707" y="1223554"/>
            <a:ext cx="2013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จำลอง</a:t>
            </a:r>
            <a:endParaRPr sz="1200"/>
          </a:p>
        </p:txBody>
      </p:sp>
      <p:sp>
        <p:nvSpPr>
          <p:cNvPr id="370" name="Google Shape;370;p16"/>
          <p:cNvSpPr/>
          <p:nvPr/>
        </p:nvSpPr>
        <p:spPr>
          <a:xfrm>
            <a:off x="3423557" y="511235"/>
            <a:ext cx="7954736" cy="122612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3543298" y="505813"/>
            <a:ext cx="760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สร้างตัวอย่างของหนึ่งแนวคิด เพื่อแสดงต่อผู้อื่น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ABE98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ฉันจะแสดงความคิดของฉันได้อย่างไร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ABE98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โปรดจำไว้ว่า : ต้นแบบเป็นเพียงแบบร่างเท่านั้น!</a:t>
            </a:r>
            <a:endParaRPr/>
          </a:p>
        </p:txBody>
      </p:sp>
      <p:pic>
        <p:nvPicPr>
          <p:cNvPr id="372" name="Google Shape;372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7726" y="698745"/>
            <a:ext cx="565265" cy="56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6" descr="A picture containing text, table, indoor, wal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934543"/>
            <a:ext cx="6103214" cy="406881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7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" y="146270"/>
            <a:ext cx="3464050" cy="24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7"/>
          <p:cNvSpPr txBox="1"/>
          <p:nvPr/>
        </p:nvSpPr>
        <p:spPr>
          <a:xfrm>
            <a:off x="813707" y="1127125"/>
            <a:ext cx="2013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ทดสอบ</a:t>
            </a:r>
            <a:endParaRPr sz="1200"/>
          </a:p>
        </p:txBody>
      </p:sp>
      <p:sp>
        <p:nvSpPr>
          <p:cNvPr id="383" name="Google Shape;383;p17"/>
          <p:cNvSpPr/>
          <p:nvPr/>
        </p:nvSpPr>
        <p:spPr>
          <a:xfrm>
            <a:off x="3423557" y="377484"/>
            <a:ext cx="7954736" cy="1158708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575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Google Shape;384;p17"/>
          <p:cNvSpPr txBox="1"/>
          <p:nvPr/>
        </p:nvSpPr>
        <p:spPr>
          <a:xfrm>
            <a:off x="3619498" y="352282"/>
            <a:ext cx="760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แบ่งปันต้นแบบกับผู้ใช้คนเดิมเพื่อขอคำติชม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751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อะไรที่ได้ผล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751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อะไรที่ไม่ได้ผล</a:t>
            </a:r>
            <a:endParaRPr/>
          </a:p>
        </p:txBody>
      </p:sp>
      <p:pic>
        <p:nvPicPr>
          <p:cNvPr id="385" name="Google Shape;385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529" y="559862"/>
            <a:ext cx="603839" cy="60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7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764820"/>
            <a:ext cx="6039420" cy="402664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8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95" name="Google Shape;395;p18"/>
          <p:cNvGrpSpPr/>
          <p:nvPr/>
        </p:nvGrpSpPr>
        <p:grpSpPr>
          <a:xfrm>
            <a:off x="241332" y="78020"/>
            <a:ext cx="11805304" cy="1773691"/>
            <a:chOff x="240362" y="1276120"/>
            <a:chExt cx="11805304" cy="1773691"/>
          </a:xfrm>
        </p:grpSpPr>
        <p:grpSp>
          <p:nvGrpSpPr>
            <p:cNvPr id="396" name="Google Shape;396;p18"/>
            <p:cNvGrpSpPr/>
            <p:nvPr/>
          </p:nvGrpSpPr>
          <p:grpSpPr>
            <a:xfrm>
              <a:off x="240362" y="1388407"/>
              <a:ext cx="2274242" cy="1640138"/>
              <a:chOff x="0" y="146957"/>
              <a:chExt cx="3423557" cy="2396490"/>
            </a:xfrm>
          </p:grpSpPr>
          <p:pic>
            <p:nvPicPr>
              <p:cNvPr id="397" name="Google Shape;397;p18" descr="Shape, circl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146957"/>
                <a:ext cx="3423557" cy="2396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8" name="Google Shape;398;p18"/>
              <p:cNvSpPr txBox="1"/>
              <p:nvPr/>
            </p:nvSpPr>
            <p:spPr>
              <a:xfrm>
                <a:off x="813708" y="1198701"/>
                <a:ext cx="2013304" cy="717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เข้าใจ</a:t>
                </a:r>
                <a:endParaRPr/>
              </a:p>
            </p:txBody>
          </p:sp>
          <p:pic>
            <p:nvPicPr>
              <p:cNvPr id="399" name="Google Shape;399;p18" descr="Ico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0" name="Google Shape;400;p18"/>
            <p:cNvGrpSpPr/>
            <p:nvPr/>
          </p:nvGrpSpPr>
          <p:grpSpPr>
            <a:xfrm>
              <a:off x="2503360" y="1280557"/>
              <a:ext cx="2460526" cy="1722369"/>
              <a:chOff x="0" y="-74333"/>
              <a:chExt cx="3543298" cy="2480309"/>
            </a:xfrm>
          </p:grpSpPr>
          <p:pic>
            <p:nvPicPr>
              <p:cNvPr id="401" name="Google Shape;401;p18" descr="Icon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-74333"/>
                <a:ext cx="3543298" cy="2480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2" name="Google Shape;402;p18"/>
              <p:cNvSpPr txBox="1"/>
              <p:nvPr/>
            </p:nvSpPr>
            <p:spPr>
              <a:xfrm>
                <a:off x="841074" y="1268657"/>
                <a:ext cx="2013305" cy="707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นิยาม</a:t>
                </a:r>
                <a:endParaRPr/>
              </a:p>
            </p:txBody>
          </p:sp>
          <p:pic>
            <p:nvPicPr>
              <p:cNvPr id="403" name="Google Shape;403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18"/>
            <p:cNvGrpSpPr/>
            <p:nvPr/>
          </p:nvGrpSpPr>
          <p:grpSpPr>
            <a:xfrm>
              <a:off x="4952641" y="1327443"/>
              <a:ext cx="2460526" cy="1722368"/>
              <a:chOff x="59870" y="146957"/>
              <a:chExt cx="3423557" cy="2396490"/>
            </a:xfrm>
          </p:grpSpPr>
          <p:pic>
            <p:nvPicPr>
              <p:cNvPr id="405" name="Google Shape;405;p18" descr="Shape, circle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870" y="146957"/>
                <a:ext cx="3423557" cy="2396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6" name="Google Shape;406;p18"/>
              <p:cNvSpPr txBox="1"/>
              <p:nvPr/>
            </p:nvSpPr>
            <p:spPr>
              <a:xfrm>
                <a:off x="813707" y="1172565"/>
                <a:ext cx="2013304" cy="752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สร้างสรรค์</a:t>
                </a:r>
                <a:endParaRPr/>
              </a:p>
            </p:txBody>
          </p:sp>
          <p:pic>
            <p:nvPicPr>
              <p:cNvPr id="407" name="Google Shape;407;p18" descr="Ico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8" name="Google Shape;408;p18"/>
            <p:cNvGrpSpPr/>
            <p:nvPr/>
          </p:nvGrpSpPr>
          <p:grpSpPr>
            <a:xfrm>
              <a:off x="7328604" y="1276120"/>
              <a:ext cx="2533844" cy="1773691"/>
              <a:chOff x="0" y="-74333"/>
              <a:chExt cx="3543298" cy="2480309"/>
            </a:xfrm>
          </p:grpSpPr>
          <p:pic>
            <p:nvPicPr>
              <p:cNvPr id="409" name="Google Shape;409;p18" descr="Icon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-74333"/>
                <a:ext cx="3543298" cy="2480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" name="Google Shape;410;p18"/>
              <p:cNvSpPr txBox="1"/>
              <p:nvPr/>
            </p:nvSpPr>
            <p:spPr>
              <a:xfrm>
                <a:off x="813707" y="1292058"/>
                <a:ext cx="2013304" cy="541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จำลอง</a:t>
                </a:r>
                <a:endParaRPr/>
              </a:p>
            </p:txBody>
          </p:sp>
          <p:pic>
            <p:nvPicPr>
              <p:cNvPr id="411" name="Google Shape;411;p18" descr="Icon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7726" y="698745"/>
                <a:ext cx="565265" cy="565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2" name="Google Shape;412;p18"/>
            <p:cNvGrpSpPr/>
            <p:nvPr/>
          </p:nvGrpSpPr>
          <p:grpSpPr>
            <a:xfrm>
              <a:off x="9585140" y="1318716"/>
              <a:ext cx="2460526" cy="1722369"/>
              <a:chOff x="42672" y="106040"/>
              <a:chExt cx="3464050" cy="2424835"/>
            </a:xfrm>
          </p:grpSpPr>
          <p:pic>
            <p:nvPicPr>
              <p:cNvPr id="413" name="Google Shape;413;p18" descr="Shape, circle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2672" y="106040"/>
                <a:ext cx="3464050" cy="24248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4" name="Google Shape;414;p18"/>
              <p:cNvSpPr txBox="1"/>
              <p:nvPr/>
            </p:nvSpPr>
            <p:spPr>
              <a:xfrm>
                <a:off x="813707" y="1178849"/>
                <a:ext cx="2013303" cy="541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ทดสอบ</a:t>
                </a:r>
                <a:endParaRPr/>
              </a:p>
            </p:txBody>
          </p:sp>
          <p:pic>
            <p:nvPicPr>
              <p:cNvPr id="415" name="Google Shape;415;p18" descr="Icon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16" name="Google Shape;416;p18"/>
          <p:cNvSpPr/>
          <p:nvPr/>
        </p:nvSpPr>
        <p:spPr>
          <a:xfrm>
            <a:off x="359229" y="1804827"/>
            <a:ext cx="2155375" cy="395916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CC1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2689759" y="1804827"/>
            <a:ext cx="2155375" cy="3968162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DE89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5066297" y="1830445"/>
            <a:ext cx="2155375" cy="394335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7440879" y="1804826"/>
            <a:ext cx="2155375" cy="395771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9771384" y="1871551"/>
            <a:ext cx="2155500" cy="39645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575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769088" y="2254102"/>
            <a:ext cx="1297200" cy="97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873346" y="2435413"/>
            <a:ext cx="124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ผู้ซื้อที่มีงบจำกัด </a:t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797392" y="3506030"/>
            <a:ext cx="12972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8"/>
          <p:cNvSpPr txBox="1"/>
          <p:nvPr/>
        </p:nvSpPr>
        <p:spPr>
          <a:xfrm>
            <a:off x="808554" y="3638437"/>
            <a:ext cx="138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สวมใส่เทรนด์แฟชั่นล่าสุด</a:t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>
            <a:off x="5406065" y="2283013"/>
            <a:ext cx="14532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5453404" y="2422990"/>
            <a:ext cx="145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ให้ลูกค้าเช่า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</a:t>
            </a: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3089549" y="3563725"/>
            <a:ext cx="14490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7594425" y="2290167"/>
            <a:ext cx="1804200" cy="12669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3091050" y="3621500"/>
            <a:ext cx="1449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ต้องการเข้าถึง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เสื้อผ้าที่ทัน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สมัย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3065383" y="2185592"/>
            <a:ext cx="1449000" cy="11592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3069153" y="2290186"/>
            <a:ext cx="1493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ไม่ต้องการให้ตู้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เสื้อผ้าเต็มไป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ด้วยของที่ไม่ใช้</a:t>
            </a: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5494418" y="3537039"/>
            <a:ext cx="12972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" name="Google Shape;433;p18"/>
          <p:cNvSpPr txBox="1"/>
          <p:nvPr/>
        </p:nvSpPr>
        <p:spPr>
          <a:xfrm>
            <a:off x="5436005" y="3733821"/>
            <a:ext cx="155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ขายเสื้อผ้าตาม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เทรนด์ราคาถูก </a:t>
            </a:r>
            <a:endParaRPr/>
          </a:p>
        </p:txBody>
      </p:sp>
      <p:sp>
        <p:nvSpPr>
          <p:cNvPr id="434" name="Google Shape;4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  <p:sp>
        <p:nvSpPr>
          <p:cNvPr id="435" name="Google Shape;435;p18"/>
          <p:cNvSpPr txBox="1"/>
          <p:nvPr/>
        </p:nvSpPr>
        <p:spPr>
          <a:xfrm>
            <a:off x="7657338" y="2290178"/>
            <a:ext cx="1814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สร้างร้านเช่าเสื้อผ้าออฟไลน์ขนาดเล็ก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ระหว่างกลุ่มเพื่อน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และครอบครัว</a:t>
            </a:r>
            <a:endParaRPr/>
          </a:p>
        </p:txBody>
      </p:sp>
      <p:sp>
        <p:nvSpPr>
          <p:cNvPr id="436" name="Google Shape;436;p18"/>
          <p:cNvSpPr/>
          <p:nvPr/>
        </p:nvSpPr>
        <p:spPr>
          <a:xfrm>
            <a:off x="9907425" y="2290175"/>
            <a:ext cx="1767300" cy="17736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ยืมเสื้อผ้าจากเพื่อนไปปล่อยเช่าให้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เพื่อนคนอื่น ๆ </a:t>
            </a: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และคิด</a:t>
            </a: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ค่าใช้จ่าย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เล็กน้อย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19"/>
          <p:cNvGrpSpPr/>
          <p:nvPr/>
        </p:nvGrpSpPr>
        <p:grpSpPr>
          <a:xfrm>
            <a:off x="1348215" y="265697"/>
            <a:ext cx="9495565" cy="915193"/>
            <a:chOff x="1348217" y="463109"/>
            <a:chExt cx="9495565" cy="915193"/>
          </a:xfrm>
        </p:grpSpPr>
        <p:sp>
          <p:nvSpPr>
            <p:cNvPr id="445" name="Google Shape;445;p19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9"/>
          <p:cNvSpPr txBox="1"/>
          <p:nvPr/>
        </p:nvSpPr>
        <p:spPr>
          <a:xfrm>
            <a:off x="2780760" y="328495"/>
            <a:ext cx="8063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ส่วนที่มีการหมุนเวียนของร้านเช่าเสื้อผ้า</a:t>
            </a:r>
            <a:endParaRPr sz="700"/>
          </a:p>
        </p:txBody>
      </p:sp>
      <p:pic>
        <p:nvPicPr>
          <p:cNvPr id="448" name="Google Shape;448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318" y="4001128"/>
            <a:ext cx="1712913" cy="113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9" descr="Shape,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056" y="3663240"/>
            <a:ext cx="1712913" cy="113858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9"/>
          <p:cNvSpPr txBox="1"/>
          <p:nvPr/>
        </p:nvSpPr>
        <p:spPr>
          <a:xfrm>
            <a:off x="5727877" y="4494442"/>
            <a:ext cx="1084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ส่งกลับ</a:t>
            </a:r>
            <a:endParaRPr/>
          </a:p>
        </p:txBody>
      </p:sp>
      <p:sp>
        <p:nvSpPr>
          <p:cNvPr id="451" name="Google Shape;451;p19"/>
          <p:cNvSpPr txBox="1"/>
          <p:nvPr/>
        </p:nvSpPr>
        <p:spPr>
          <a:xfrm>
            <a:off x="7124523" y="4494450"/>
            <a:ext cx="162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ซ่อมแซม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เปลี่ยนแปลง</a:t>
            </a:r>
            <a:endParaRPr/>
          </a:p>
        </p:txBody>
      </p:sp>
      <p:pic>
        <p:nvPicPr>
          <p:cNvPr id="452" name="Google Shape;452;p19" descr="Shape,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889014" y="1794744"/>
            <a:ext cx="2075112" cy="137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9"/>
          <p:cNvSpPr txBox="1"/>
          <p:nvPr/>
        </p:nvSpPr>
        <p:spPr>
          <a:xfrm>
            <a:off x="6598190" y="1830108"/>
            <a:ext cx="6567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เช่า</a:t>
            </a:r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8D8F7B-419A-7683-18A8-8899152737AC}"/>
              </a:ext>
            </a:extLst>
          </p:cNvPr>
          <p:cNvGrpSpPr/>
          <p:nvPr/>
        </p:nvGrpSpPr>
        <p:grpSpPr>
          <a:xfrm>
            <a:off x="-46042" y="2652231"/>
            <a:ext cx="12149064" cy="1728587"/>
            <a:chOff x="0" y="2496172"/>
            <a:chExt cx="12465934" cy="1865656"/>
          </a:xfrm>
        </p:grpSpPr>
        <p:pic>
          <p:nvPicPr>
            <p:cNvPr id="15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11886954-CFBA-E4B8-4606-B2C8044C47F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1C201C-8B45-5FCE-4110-262C8813C423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5381A6-7A72-6B13-22FB-FE12762BD592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D52F1-B3B6-2EEF-FF1D-641900CBA8D8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B593D4-BC62-C7B5-BBED-AE98DC78FD60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46F8E921-6337-A12F-E6C8-DEB6DEEAB4AA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1D697A8E-DB17-E5A2-21F6-BC0A275415A6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F65DAE24-9355-3C92-BFF6-A09862E71426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5A1C4C20-CF64-785C-BBEC-D8F9D4D81E6B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C5923E-6D0D-2026-298F-7474EE9C89C9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5F02A918-8185-14D7-7E23-30AB661479F3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2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506503" y="1628708"/>
            <a:ext cx="10907167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นักเรียนจะได้ใช้กลยุทธ์การหมุนเวียนเพื่อแก้ปัญหาเชิงเส้นตรงของผลิตภัณฑ์ที่ใช้ในชีวิตประจำวัน พวกเขาจะได้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ทำแบบฝึกหัดการคิดเชิงออกแบบเพื่อระบุโอกาสในการหมุนเวียน จากการสะท้อนของความต้องการด้านการใช้สอย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และด้านอารมณ์ของลูกค้า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313764" y="1615002"/>
            <a:ext cx="11371800" cy="9942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606051" y="185125"/>
            <a:ext cx="79254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06051" y="185125"/>
            <a:ext cx="79692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794674" y="294100"/>
            <a:ext cx="773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การเตรียมบทเรียนและการจัดเรียงหลักสูตรการศึกษา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1127544" y="2821206"/>
            <a:ext cx="443210" cy="409625"/>
            <a:chOff x="1123489" y="4518559"/>
            <a:chExt cx="443210" cy="409625"/>
          </a:xfrm>
        </p:grpSpPr>
        <p:sp>
          <p:nvSpPr>
            <p:cNvPr id="103" name="Google Shape;103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653335" y="2725492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โมเดลธุรกิจหมุนเวียน และแนะนำการคิดเชิงออกแบบเพื่อระบุทางออกสำหรับปัญหาของลูกค้า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127544" y="4133736"/>
            <a:ext cx="443210" cy="409625"/>
            <a:chOff x="1123489" y="4518559"/>
            <a:chExt cx="443210" cy="409625"/>
          </a:xfrm>
        </p:grpSpPr>
        <p:sp>
          <p:nvSpPr>
            <p:cNvPr id="108" name="Google Shape;108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1678983" y="4061595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ปริ๊นท์เอกสารประกอบคำบรรยาย 5 ชุด: 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การคิดเชิงออกแบบ 2. ส่วนที่มีการหมุนเวียน 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แผนผังวงจรชีวิตแบบหมุนเวียน 4. ทางออกแบบหมุนเวียน 5. ท้าให้ออกแบบหมุนเวียน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714153" y="5133122"/>
            <a:ext cx="9563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ทำตามขั้นตอนบนสไลด์ถัดไป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และในบันทึกย่อของครูในสไลด์ที่ 20 ถึง 24 เพื่อทำกิจกรรม</a:t>
            </a: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ในชั้นเรียน 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1162714" y="5177090"/>
            <a:ext cx="443210" cy="409625"/>
            <a:chOff x="1123489" y="4518559"/>
            <a:chExt cx="443210" cy="409625"/>
          </a:xfrm>
        </p:grpSpPr>
        <p:sp>
          <p:nvSpPr>
            <p:cNvPr id="114" name="Google Shape;114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0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6" b="37"/>
          <a:stretch/>
        </p:blipFill>
        <p:spPr>
          <a:xfrm>
            <a:off x="4106000" y="1878994"/>
            <a:ext cx="3821373" cy="17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0"/>
          <p:cNvSpPr/>
          <p:nvPr/>
        </p:nvSpPr>
        <p:spPr>
          <a:xfrm>
            <a:off x="4307842" y="2524017"/>
            <a:ext cx="341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กิจกรรมในชั้นเรียน</a:t>
            </a:r>
            <a:endParaRPr sz="100"/>
          </a:p>
        </p:txBody>
      </p:sp>
      <p:pic>
        <p:nvPicPr>
          <p:cNvPr id="463" name="Google Shape;463;p20" descr="Shape,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21" b="-13"/>
          <a:stretch/>
        </p:blipFill>
        <p:spPr>
          <a:xfrm>
            <a:off x="6566242" y="3685820"/>
            <a:ext cx="1468344" cy="96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0" descr="Shape,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21" b="-13"/>
          <a:stretch/>
        </p:blipFill>
        <p:spPr>
          <a:xfrm rot="-9961589" flipH="1">
            <a:off x="6637362" y="795792"/>
            <a:ext cx="1167648" cy="132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0" descr="A picture containing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7" b="47"/>
          <a:stretch/>
        </p:blipFill>
        <p:spPr>
          <a:xfrm rot="8100000">
            <a:off x="3078210" y="2966566"/>
            <a:ext cx="1199552" cy="42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0" descr="A picture containing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7" b="47"/>
          <a:stretch/>
        </p:blipFill>
        <p:spPr>
          <a:xfrm rot="1800000" flipH="1">
            <a:off x="3030313" y="1721777"/>
            <a:ext cx="1401292" cy="71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0" descr="A picture containing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7" b="47"/>
          <a:stretch/>
        </p:blipFill>
        <p:spPr>
          <a:xfrm rot="-10600324" flipH="1">
            <a:off x="7737907" y="2055784"/>
            <a:ext cx="1138142" cy="45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0"/>
          <p:cNvSpPr/>
          <p:nvPr/>
        </p:nvSpPr>
        <p:spPr>
          <a:xfrm>
            <a:off x="1124800" y="550625"/>
            <a:ext cx="4261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คน แล้วเตรียมบอร์ดโปสเตอร์ หรือใช้เอกสารการคิดเชิงออกแบบ </a:t>
            </a:r>
            <a:endParaRPr/>
          </a:p>
        </p:txBody>
      </p:sp>
      <p:sp>
        <p:nvSpPr>
          <p:cNvPr id="469" name="Google Shape;469;p20"/>
          <p:cNvSpPr/>
          <p:nvPr/>
        </p:nvSpPr>
        <p:spPr>
          <a:xfrm>
            <a:off x="588221" y="579142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534584" y="579142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568788" y="539038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72" name="Google Shape;472;p20"/>
          <p:cNvSpPr/>
          <p:nvPr/>
        </p:nvSpPr>
        <p:spPr>
          <a:xfrm>
            <a:off x="1124799" y="3565000"/>
            <a:ext cx="3941100" cy="2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เลือกหนึ่งในผลิตภัณฑ์ต่อไปนี้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ซองซอสมะเขือเทศแบบ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ใช้ครั้งเดียว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แล็ปท็อปหรือโทรศัพท์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มือถือราคาแพง: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เสื้อผ้าเด็กทารก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None/>
            </a:pP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644569" y="3564994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20"/>
          <p:cNvSpPr/>
          <p:nvPr/>
        </p:nvSpPr>
        <p:spPr>
          <a:xfrm>
            <a:off x="590932" y="3564994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p20"/>
          <p:cNvSpPr/>
          <p:nvPr/>
        </p:nvSpPr>
        <p:spPr>
          <a:xfrm>
            <a:off x="625136" y="3524890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76" name="Google Shape;476;p20"/>
          <p:cNvSpPr/>
          <p:nvPr/>
        </p:nvSpPr>
        <p:spPr>
          <a:xfrm>
            <a:off x="8196150" y="542325"/>
            <a:ext cx="3941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ใช้เอกสารการคิดเชิงออกแบบ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เพื่อพัฒนาทางออกแบบ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หมุนเวียนสำหรับผลิตภัณฑ์</a:t>
            </a:r>
            <a:endParaRPr/>
          </a:p>
        </p:txBody>
      </p:sp>
      <p:sp>
        <p:nvSpPr>
          <p:cNvPr id="477" name="Google Shape;477;p20"/>
          <p:cNvSpPr/>
          <p:nvPr/>
        </p:nvSpPr>
        <p:spPr>
          <a:xfrm>
            <a:off x="7779167" y="538198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7725530" y="538198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7759734" y="498094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80" name="Google Shape;480;p20"/>
          <p:cNvSpPr/>
          <p:nvPr/>
        </p:nvSpPr>
        <p:spPr>
          <a:xfrm>
            <a:off x="8888425" y="2625950"/>
            <a:ext cx="314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ใช้โมเดลการออกแบบ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หมุนเวียนอย่างน้อยหนึ่ง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โมเดลกับผลิตภัณฑ์</a:t>
            </a:r>
            <a:endParaRPr/>
          </a:p>
        </p:txBody>
      </p:sp>
      <p:sp>
        <p:nvSpPr>
          <p:cNvPr id="481" name="Google Shape;481;p20"/>
          <p:cNvSpPr/>
          <p:nvPr/>
        </p:nvSpPr>
        <p:spPr>
          <a:xfrm>
            <a:off x="8413456" y="2621808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Google Shape;482;p20"/>
          <p:cNvSpPr/>
          <p:nvPr/>
        </p:nvSpPr>
        <p:spPr>
          <a:xfrm>
            <a:off x="8359819" y="2621808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20"/>
          <p:cNvSpPr/>
          <p:nvPr/>
        </p:nvSpPr>
        <p:spPr>
          <a:xfrm>
            <a:off x="8394023" y="2581704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484" name="Google Shape;484;p20"/>
          <p:cNvSpPr/>
          <p:nvPr/>
        </p:nvSpPr>
        <p:spPr>
          <a:xfrm>
            <a:off x="8730625" y="4319375"/>
            <a:ext cx="33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แบ่งปันแนวคิดในการออก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แบบใหม่สำหรับเศรษฐกิจ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</a:t>
            </a:r>
            <a:endParaRPr/>
          </a:p>
        </p:txBody>
      </p:sp>
      <p:sp>
        <p:nvSpPr>
          <p:cNvPr id="485" name="Google Shape;485;p20"/>
          <p:cNvSpPr/>
          <p:nvPr/>
        </p:nvSpPr>
        <p:spPr>
          <a:xfrm>
            <a:off x="8128753" y="4331571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6" name="Google Shape;486;p20"/>
          <p:cNvSpPr/>
          <p:nvPr/>
        </p:nvSpPr>
        <p:spPr>
          <a:xfrm>
            <a:off x="8075116" y="4331571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7" name="Google Shape;487;p20"/>
          <p:cNvSpPr/>
          <p:nvPr/>
        </p:nvSpPr>
        <p:spPr>
          <a:xfrm>
            <a:off x="8109320" y="4291467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  <p:sp>
        <p:nvSpPr>
          <p:cNvPr id="489" name="Google Shape;489;p20"/>
          <p:cNvSpPr txBox="1"/>
          <p:nvPr/>
        </p:nvSpPr>
        <p:spPr>
          <a:xfrm>
            <a:off x="3645800" y="4041400"/>
            <a:ext cx="30000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ฟิล์มห่ออาหาร 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บรรจุภัณฑ์ขนาดเล็กใช้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ครั้งเดียวสำหรับถั่วหรือผัก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รองเท้าแตะ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1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Google Shape;497;p21"/>
          <p:cNvSpPr txBox="1"/>
          <p:nvPr/>
        </p:nvSpPr>
        <p:spPr>
          <a:xfrm>
            <a:off x="1499536" y="140011"/>
            <a:ext cx="916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เลือกผลิตภัณฑ์ที่จะออกแบบใหม่เพื่อการหมุนเวียน</a:t>
            </a:r>
            <a:r>
              <a:rPr lang="th-TH" sz="4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498" name="Google Shape;498;p21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/>
          <p:cNvPicPr preferRelativeResize="0"/>
          <p:nvPr/>
        </p:nvPicPr>
        <p:blipFill rotWithShape="1">
          <a:blip r:embed="rId5">
            <a:alphaModFix/>
          </a:blip>
          <a:srcRect r="13"/>
          <a:stretch/>
        </p:blipFill>
        <p:spPr>
          <a:xfrm>
            <a:off x="602945" y="1871560"/>
            <a:ext cx="3234754" cy="20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 descr="A picture containing text, bunch, different, arrange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2" b="21"/>
          <a:stretch/>
        </p:blipFill>
        <p:spPr>
          <a:xfrm>
            <a:off x="8139659" y="1871560"/>
            <a:ext cx="3511550" cy="20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 descr="A closet full of clothes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945" y="4316504"/>
            <a:ext cx="3234754" cy="215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 descr="A picture containing vegetab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41"/>
          <a:stretch/>
        </p:blipFill>
        <p:spPr>
          <a:xfrm>
            <a:off x="4353888" y="4316503"/>
            <a:ext cx="3326917" cy="215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1" descr="A pair of sandals on a beach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 r="-11"/>
          <a:stretch/>
        </p:blipFill>
        <p:spPr>
          <a:xfrm>
            <a:off x="8139659" y="4315612"/>
            <a:ext cx="3511550" cy="215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1"/>
          <p:cNvPicPr preferRelativeResize="0"/>
          <p:nvPr/>
        </p:nvPicPr>
        <p:blipFill rotWithShape="1">
          <a:blip r:embed="rId10">
            <a:alphaModFix/>
          </a:blip>
          <a:srcRect b="13"/>
          <a:stretch/>
        </p:blipFill>
        <p:spPr>
          <a:xfrm>
            <a:off x="4332236" y="1880767"/>
            <a:ext cx="3399368" cy="205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2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13" name="Google Shape;513;p22"/>
          <p:cNvGrpSpPr/>
          <p:nvPr/>
        </p:nvGrpSpPr>
        <p:grpSpPr>
          <a:xfrm>
            <a:off x="241332" y="78020"/>
            <a:ext cx="11805304" cy="1773691"/>
            <a:chOff x="240362" y="1276120"/>
            <a:chExt cx="11805304" cy="1773691"/>
          </a:xfrm>
        </p:grpSpPr>
        <p:grpSp>
          <p:nvGrpSpPr>
            <p:cNvPr id="514" name="Google Shape;514;p22"/>
            <p:cNvGrpSpPr/>
            <p:nvPr/>
          </p:nvGrpSpPr>
          <p:grpSpPr>
            <a:xfrm>
              <a:off x="240362" y="1388407"/>
              <a:ext cx="2274242" cy="1640138"/>
              <a:chOff x="0" y="146957"/>
              <a:chExt cx="3423557" cy="2396490"/>
            </a:xfrm>
          </p:grpSpPr>
          <p:pic>
            <p:nvPicPr>
              <p:cNvPr id="515" name="Google Shape;515;p22" descr="Shape, circl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146957"/>
                <a:ext cx="3423557" cy="2396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6" name="Google Shape;516;p22"/>
              <p:cNvSpPr txBox="1"/>
              <p:nvPr/>
            </p:nvSpPr>
            <p:spPr>
              <a:xfrm>
                <a:off x="813708" y="1198701"/>
                <a:ext cx="2013300" cy="6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 sz="1200"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เข้าใจ</a:t>
                </a:r>
                <a:endParaRPr sz="1200"/>
              </a:p>
            </p:txBody>
          </p:sp>
          <p:pic>
            <p:nvPicPr>
              <p:cNvPr id="517" name="Google Shape;517;p22" descr="Ico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22"/>
            <p:cNvGrpSpPr/>
            <p:nvPr/>
          </p:nvGrpSpPr>
          <p:grpSpPr>
            <a:xfrm>
              <a:off x="2503360" y="1280557"/>
              <a:ext cx="2460526" cy="1722369"/>
              <a:chOff x="0" y="-74333"/>
              <a:chExt cx="3543298" cy="2480309"/>
            </a:xfrm>
          </p:grpSpPr>
          <p:pic>
            <p:nvPicPr>
              <p:cNvPr id="519" name="Google Shape;519;p22" descr="Icon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-74333"/>
                <a:ext cx="3543298" cy="2480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0" name="Google Shape;520;p22"/>
              <p:cNvSpPr txBox="1"/>
              <p:nvPr/>
            </p:nvSpPr>
            <p:spPr>
              <a:xfrm>
                <a:off x="841074" y="1268657"/>
                <a:ext cx="2013300" cy="6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 sz="1200"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นิยาม</a:t>
                </a:r>
                <a:endParaRPr sz="1200"/>
              </a:p>
            </p:txBody>
          </p:sp>
          <p:pic>
            <p:nvPicPr>
              <p:cNvPr id="521" name="Google Shape;521;p2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2" name="Google Shape;522;p22"/>
            <p:cNvGrpSpPr/>
            <p:nvPr/>
          </p:nvGrpSpPr>
          <p:grpSpPr>
            <a:xfrm>
              <a:off x="4952641" y="1327443"/>
              <a:ext cx="2460526" cy="1722368"/>
              <a:chOff x="59870" y="146957"/>
              <a:chExt cx="3423557" cy="2396490"/>
            </a:xfrm>
          </p:grpSpPr>
          <p:pic>
            <p:nvPicPr>
              <p:cNvPr id="523" name="Google Shape;523;p22" descr="Shape, circle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870" y="146957"/>
                <a:ext cx="3423557" cy="2396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4" name="Google Shape;524;p22"/>
              <p:cNvSpPr txBox="1"/>
              <p:nvPr/>
            </p:nvSpPr>
            <p:spPr>
              <a:xfrm>
                <a:off x="813707" y="1172565"/>
                <a:ext cx="2013300" cy="60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 sz="1000"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สร้างสรรค์</a:t>
                </a:r>
                <a:endParaRPr sz="1000"/>
              </a:p>
            </p:txBody>
          </p:sp>
          <p:pic>
            <p:nvPicPr>
              <p:cNvPr id="525" name="Google Shape;525;p22" descr="Ico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6" name="Google Shape;526;p22"/>
            <p:cNvGrpSpPr/>
            <p:nvPr/>
          </p:nvGrpSpPr>
          <p:grpSpPr>
            <a:xfrm>
              <a:off x="7328604" y="1276120"/>
              <a:ext cx="2533844" cy="1773691"/>
              <a:chOff x="0" y="-74333"/>
              <a:chExt cx="3543298" cy="2480309"/>
            </a:xfrm>
          </p:grpSpPr>
          <p:pic>
            <p:nvPicPr>
              <p:cNvPr id="527" name="Google Shape;527;p22" descr="Icon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-74333"/>
                <a:ext cx="3543298" cy="2480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8" name="Google Shape;528;p22"/>
              <p:cNvSpPr txBox="1"/>
              <p:nvPr/>
            </p:nvSpPr>
            <p:spPr>
              <a:xfrm>
                <a:off x="813707" y="1292058"/>
                <a:ext cx="2013300" cy="6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5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 sz="1100"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5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จำลอง</a:t>
                </a:r>
                <a:endParaRPr sz="1100"/>
              </a:p>
            </p:txBody>
          </p:sp>
          <p:pic>
            <p:nvPicPr>
              <p:cNvPr id="529" name="Google Shape;529;p22" descr="Icon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7726" y="698745"/>
                <a:ext cx="565265" cy="565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22"/>
            <p:cNvGrpSpPr/>
            <p:nvPr/>
          </p:nvGrpSpPr>
          <p:grpSpPr>
            <a:xfrm>
              <a:off x="9585140" y="1318716"/>
              <a:ext cx="2460526" cy="1722369"/>
              <a:chOff x="42672" y="106040"/>
              <a:chExt cx="3464050" cy="2424835"/>
            </a:xfrm>
          </p:grpSpPr>
          <p:pic>
            <p:nvPicPr>
              <p:cNvPr id="531" name="Google Shape;531;p22" descr="Shape, circle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2672" y="106040"/>
                <a:ext cx="3464050" cy="24248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2" name="Google Shape;532;p22"/>
              <p:cNvSpPr txBox="1"/>
              <p:nvPr/>
            </p:nvSpPr>
            <p:spPr>
              <a:xfrm>
                <a:off x="813707" y="1178849"/>
                <a:ext cx="2013300" cy="6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 sz="1200"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ทดสอบ</a:t>
                </a:r>
                <a:endParaRPr sz="1200"/>
              </a:p>
            </p:txBody>
          </p:sp>
          <p:pic>
            <p:nvPicPr>
              <p:cNvPr id="533" name="Google Shape;533;p22" descr="Icon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34" name="Google Shape;534;p22"/>
          <p:cNvSpPr/>
          <p:nvPr/>
        </p:nvSpPr>
        <p:spPr>
          <a:xfrm>
            <a:off x="359229" y="1804827"/>
            <a:ext cx="2155375" cy="395916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CC1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5" name="Google Shape;535;p22"/>
          <p:cNvSpPr/>
          <p:nvPr/>
        </p:nvSpPr>
        <p:spPr>
          <a:xfrm>
            <a:off x="2689759" y="1804827"/>
            <a:ext cx="2155375" cy="3968162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DE89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6" name="Google Shape;536;p22"/>
          <p:cNvSpPr/>
          <p:nvPr/>
        </p:nvSpPr>
        <p:spPr>
          <a:xfrm>
            <a:off x="5066297" y="1830445"/>
            <a:ext cx="2155375" cy="394335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7" name="Google Shape;537;p22"/>
          <p:cNvSpPr/>
          <p:nvPr/>
        </p:nvSpPr>
        <p:spPr>
          <a:xfrm>
            <a:off x="7440879" y="1804826"/>
            <a:ext cx="2155375" cy="395771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Google Shape;538;p22"/>
          <p:cNvSpPr/>
          <p:nvPr/>
        </p:nvSpPr>
        <p:spPr>
          <a:xfrm>
            <a:off x="9771409" y="1804826"/>
            <a:ext cx="2155375" cy="396456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575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9" name="Google Shape;5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" name="Google Shape;546;p23"/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547" name="Google Shape;547;p23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3"/>
          <p:cNvSpPr txBox="1"/>
          <p:nvPr/>
        </p:nvSpPr>
        <p:spPr>
          <a:xfrm>
            <a:off x="1348217" y="446679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แผนผังวงจรชีวิตแบบหมุนเวียน</a:t>
            </a:r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B60A5-2EA8-21D7-9C1C-31B3062FF2BF}"/>
              </a:ext>
            </a:extLst>
          </p:cNvPr>
          <p:cNvGrpSpPr/>
          <p:nvPr/>
        </p:nvGrpSpPr>
        <p:grpSpPr>
          <a:xfrm>
            <a:off x="-230998" y="3336497"/>
            <a:ext cx="12465934" cy="1728587"/>
            <a:chOff x="0" y="2496172"/>
            <a:chExt cx="12465934" cy="1865656"/>
          </a:xfrm>
        </p:grpSpPr>
        <p:pic>
          <p:nvPicPr>
            <p:cNvPr id="3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916AD4A-299C-1DE7-985E-AD5AEA99F4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ADD812-E235-2D18-DAE7-69DD1C81EC9A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724593-FCA2-99CC-D893-6AE238F26029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4B7EEC-8B9C-E45F-37B4-08914F4875C1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27C00B-7E45-E7AA-FC5D-AA0834E75D42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1B09D2A2-28CE-DD1C-7F13-DF1187974879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DEC4C783-695C-9627-DB78-9BAB496792C4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F1AA8D88-D104-FB77-9302-AD05057EAA1C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77307A22-A960-57AE-F48D-1076672DAA57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F17A1D-2A0B-F4DA-0914-A7382C696002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0DA666DD-B31D-BD41-7EF3-BD3E94CF538F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E9C52D-BE56-35A1-B470-BE7F9C9BE75A}"/>
              </a:ext>
            </a:extLst>
          </p:cNvPr>
          <p:cNvGrpSpPr/>
          <p:nvPr/>
        </p:nvGrpSpPr>
        <p:grpSpPr>
          <a:xfrm>
            <a:off x="5553192" y="4589507"/>
            <a:ext cx="1674270" cy="1299234"/>
            <a:chOff x="5802290" y="4556465"/>
            <a:chExt cx="1674270" cy="1299234"/>
          </a:xfrm>
        </p:grpSpPr>
        <p:pic>
          <p:nvPicPr>
            <p:cNvPr id="15" name="Google Shape;374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CB1B53E-1131-F0ED-A9BB-54FB89CA931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-1" r="31" b="47317"/>
            <a:stretch/>
          </p:blipFill>
          <p:spPr>
            <a:xfrm>
              <a:off x="5802290" y="4556465"/>
              <a:ext cx="1674270" cy="679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BB558D-480B-DC36-CC78-B2C4943568F9}"/>
                </a:ext>
              </a:extLst>
            </p:cNvPr>
            <p:cNvSpPr txBox="1"/>
            <p:nvPr/>
          </p:nvSpPr>
          <p:spPr>
            <a:xfrm>
              <a:off x="6423084" y="520936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4ABD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BA975E-8444-128B-39B4-CADC21959458}"/>
              </a:ext>
            </a:extLst>
          </p:cNvPr>
          <p:cNvGrpSpPr/>
          <p:nvPr/>
        </p:nvGrpSpPr>
        <p:grpSpPr>
          <a:xfrm>
            <a:off x="7471790" y="4504225"/>
            <a:ext cx="1881954" cy="1544974"/>
            <a:chOff x="7471790" y="4504225"/>
            <a:chExt cx="1881954" cy="1544974"/>
          </a:xfrm>
        </p:grpSpPr>
        <p:pic>
          <p:nvPicPr>
            <p:cNvPr id="18" name="Google Shape;375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CB1373B-4D11-1496-F56C-5ADF0D55B36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60" b="55498"/>
            <a:stretch/>
          </p:blipFill>
          <p:spPr>
            <a:xfrm>
              <a:off x="7471790" y="4504225"/>
              <a:ext cx="1813471" cy="70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6E993-C1BC-82CF-A467-2986FAE69474}"/>
                </a:ext>
              </a:extLst>
            </p:cNvPr>
            <p:cNvSpPr txBox="1"/>
            <p:nvPr/>
          </p:nvSpPr>
          <p:spPr>
            <a:xfrm>
              <a:off x="8066212" y="5125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015B63-BB3C-CB37-18BD-386DC081D158}"/>
              </a:ext>
            </a:extLst>
          </p:cNvPr>
          <p:cNvGrpSpPr/>
          <p:nvPr/>
        </p:nvGrpSpPr>
        <p:grpSpPr>
          <a:xfrm>
            <a:off x="9972329" y="4513268"/>
            <a:ext cx="1136762" cy="1178243"/>
            <a:chOff x="9972329" y="4513268"/>
            <a:chExt cx="1136762" cy="1178243"/>
          </a:xfrm>
        </p:grpSpPr>
        <p:pic>
          <p:nvPicPr>
            <p:cNvPr id="21" name="Google Shape;376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BC4E8AA-90D9-6A9F-84ED-F5D01233A8D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-1" r="37" b="40138"/>
            <a:stretch/>
          </p:blipFill>
          <p:spPr>
            <a:xfrm>
              <a:off x="9972329" y="4513268"/>
              <a:ext cx="1136762" cy="629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8DD085-A2CA-07A4-AA79-52F134AB4B46}"/>
                </a:ext>
              </a:extLst>
            </p:cNvPr>
            <p:cNvSpPr txBox="1"/>
            <p:nvPr/>
          </p:nvSpPr>
          <p:spPr>
            <a:xfrm>
              <a:off x="10111596" y="5322179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6C1F1D-AB27-54E0-383A-5CBEC0274E84}"/>
              </a:ext>
            </a:extLst>
          </p:cNvPr>
          <p:cNvGrpSpPr/>
          <p:nvPr/>
        </p:nvGrpSpPr>
        <p:grpSpPr>
          <a:xfrm>
            <a:off x="1835827" y="1015272"/>
            <a:ext cx="8332284" cy="2756954"/>
            <a:chOff x="-620291" y="962674"/>
            <a:chExt cx="8332284" cy="2756954"/>
          </a:xfrm>
        </p:grpSpPr>
        <p:pic>
          <p:nvPicPr>
            <p:cNvPr id="24" name="Google Shape;379;p1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530D0308-26ED-1438-ADB6-E4296FD04E4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-13" b="50"/>
            <a:stretch/>
          </p:blipFill>
          <p:spPr>
            <a:xfrm>
              <a:off x="-620291" y="962674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A80FA06-3FD3-4590-8D73-D3928582D910}"/>
                </a:ext>
              </a:extLst>
            </p:cNvPr>
            <p:cNvGrpSpPr/>
            <p:nvPr/>
          </p:nvGrpSpPr>
          <p:grpSpPr>
            <a:xfrm>
              <a:off x="1071998" y="2252775"/>
              <a:ext cx="1183397" cy="547252"/>
              <a:chOff x="1071998" y="2252775"/>
              <a:chExt cx="1183397" cy="547252"/>
            </a:xfrm>
          </p:grpSpPr>
          <p:pic>
            <p:nvPicPr>
              <p:cNvPr id="26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05EDB37D-DA07-FFD1-9DF3-016BD6F57C20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27149" t="31871" r="60739" b="61652"/>
              <a:stretch/>
            </p:blipFill>
            <p:spPr>
              <a:xfrm>
                <a:off x="1071998" y="2355822"/>
                <a:ext cx="1183397" cy="444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2E76B6-0FEB-ECEC-49D2-460FF600C7BE}"/>
                  </a:ext>
                </a:extLst>
              </p:cNvPr>
              <p:cNvSpPr txBox="1"/>
              <p:nvPr/>
            </p:nvSpPr>
            <p:spPr>
              <a:xfrm>
                <a:off x="1081995" y="2252775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015ED8-195B-1068-73BE-F11F23C0B2CD}"/>
              </a:ext>
            </a:extLst>
          </p:cNvPr>
          <p:cNvGrpSpPr/>
          <p:nvPr/>
        </p:nvGrpSpPr>
        <p:grpSpPr>
          <a:xfrm>
            <a:off x="3710656" y="1898052"/>
            <a:ext cx="6399361" cy="1779251"/>
            <a:chOff x="3713710" y="1935277"/>
            <a:chExt cx="6399361" cy="1779251"/>
          </a:xfrm>
        </p:grpSpPr>
        <p:pic>
          <p:nvPicPr>
            <p:cNvPr id="29" name="Google Shape;378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F7C9D06-1EBD-DB8F-46DD-1BDD42A2B65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EAD4B728-5164-30AE-E5D6-C272385AE74D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27149" t="31871" r="60739" b="61652"/>
            <a:stretch/>
          </p:blipFill>
          <p:spPr>
            <a:xfrm>
              <a:off x="5556246" y="2495967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664F5C-7AC3-4C78-35D3-93C53AF2AB7C}"/>
                </a:ext>
              </a:extLst>
            </p:cNvPr>
            <p:cNvSpPr txBox="1"/>
            <p:nvPr/>
          </p:nvSpPr>
          <p:spPr>
            <a:xfrm>
              <a:off x="5325690" y="2647866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381DC3-1166-CD8F-DC3D-CE641D48F5DE}"/>
              </a:ext>
            </a:extLst>
          </p:cNvPr>
          <p:cNvGrpSpPr/>
          <p:nvPr/>
        </p:nvGrpSpPr>
        <p:grpSpPr>
          <a:xfrm>
            <a:off x="7717126" y="2708795"/>
            <a:ext cx="2374680" cy="935531"/>
            <a:chOff x="7717126" y="2708795"/>
            <a:chExt cx="2374680" cy="935531"/>
          </a:xfrm>
        </p:grpSpPr>
        <p:pic>
          <p:nvPicPr>
            <p:cNvPr id="33" name="Google Shape;377;p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53869A0-8995-7172-7D4F-4A774FA7CAFB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35D84E07-C392-1DD6-FCE4-E66C31A79C5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27149" t="31871" r="60739" b="61652"/>
            <a:stretch/>
          </p:blipFill>
          <p:spPr>
            <a:xfrm>
              <a:off x="8128477" y="2846117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DAE26C-BC5A-D81D-4878-3485077536B3}"/>
                </a:ext>
              </a:extLst>
            </p:cNvPr>
            <p:cNvSpPr txBox="1"/>
            <p:nvPr/>
          </p:nvSpPr>
          <p:spPr>
            <a:xfrm>
              <a:off x="7717126" y="27087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64" name="Google Shape;564;p24"/>
          <p:cNvCxnSpPr/>
          <p:nvPr/>
        </p:nvCxnSpPr>
        <p:spPr>
          <a:xfrm>
            <a:off x="6424246" y="2063262"/>
            <a:ext cx="0" cy="295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65" name="Google Shape;565;p24" descr="A person writing on a piece of pap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4610" y="-1055277"/>
            <a:ext cx="12423913" cy="828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323627" y="1464525"/>
            <a:ext cx="65472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506499" y="1457000"/>
            <a:ext cx="6547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323625" y="1897225"/>
            <a:ext cx="11649900" cy="27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   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จะทำให้เข้าใจความสัมพันธ์ระหว่างประชากรของมนุษย์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และลักษณะทางกายภาพของโลก </a:t>
            </a:r>
            <a:endParaRPr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6" name="Google Shape;126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323628" y="4875650"/>
            <a:ext cx="29430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06497" y="4868100"/>
            <a:ext cx="3011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2606051" y="185125"/>
            <a:ext cx="80346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2606050" y="185125"/>
            <a:ext cx="8034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2718474" y="294100"/>
            <a:ext cx="761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การเตรียมบทเรียนและการจัดเรียงหลักสูตรการศึกษา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4" name="Google Shape;134;p3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04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4477939" y="5117746"/>
            <a:ext cx="6829660" cy="1455990"/>
            <a:chOff x="4790166" y="5101971"/>
            <a:chExt cx="7280700" cy="1621364"/>
          </a:xfrm>
        </p:grpSpPr>
        <p:sp>
          <p:nvSpPr>
            <p:cNvPr id="137" name="Google Shape;137;p3"/>
            <p:cNvSpPr/>
            <p:nvPr/>
          </p:nvSpPr>
          <p:spPr>
            <a:xfrm>
              <a:off x="4790166" y="5162933"/>
              <a:ext cx="7280700" cy="10692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790166" y="5443835"/>
              <a:ext cx="7280700" cy="12795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</a:t>
              </a:r>
              <a:endParaRPr sz="1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6956554" y="5101971"/>
              <a:ext cx="4280197" cy="376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246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282300" y="1619025"/>
            <a:ext cx="484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แล้วเตรียมบอร์ดโปสเตอร์ </a:t>
            </a:r>
            <a:endParaRPr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หรือใช้เอกสารการคิดเชิงออกแบบ แนะนำให้ทำแบบฝึกหัด</a:t>
            </a:r>
            <a:endParaRPr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การคิดเชิงออกแบบโดยใช้บอร์ดโปสเตอร์กับสติ๊กโน้ต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1282300" y="2769850"/>
            <a:ext cx="42567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เลือกหนึ่งในผลิตภัณฑ์ต่อไปนี้</a:t>
            </a:r>
            <a:endParaRPr sz="10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ซองซอสมะเขือเทศแบบใช้ครั้งเดียว</a:t>
            </a:r>
            <a:endParaRPr sz="10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แล็ปท็อปหรือโทรศัพท์มือถือราคาแพง:</a:t>
            </a:r>
            <a:endParaRPr sz="10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เสื้อผ้าเด็กทารก</a:t>
            </a:r>
            <a:endParaRPr sz="10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ฟิล์มห่ออาหาร </a:t>
            </a:r>
            <a:endParaRPr sz="10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บรรจุภัณฑ์ขนาดเล็กใช้ครั้งเดียวสำหรับถั่วหรือผัก</a:t>
            </a:r>
            <a:endParaRPr sz="1000" dirty="0"/>
          </a:p>
          <a:p>
            <a:pPr marL="28575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รองเท้าแตะ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716797" y="2926268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63159" y="2926268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707749" y="291982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7334375" y="1637750"/>
            <a:ext cx="456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ใช้เอกสารการคิดเชิงออกแบบและแผนผังวงจรชีวิต </a:t>
            </a: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เพื่อพัฒนาทางออกแบบหมุนเวียนสำหรับผลิตภัณฑ์ </a:t>
            </a:r>
            <a:endParaRPr sz="1000" dirty="0"/>
          </a:p>
        </p:txBody>
      </p:sp>
      <p:sp>
        <p:nvSpPr>
          <p:cNvPr id="159" name="Google Shape;159;p4"/>
          <p:cNvSpPr/>
          <p:nvPr/>
        </p:nvSpPr>
        <p:spPr>
          <a:xfrm>
            <a:off x="6736659" y="1704501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683022" y="1704501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727606" y="1684449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7487375" y="2919825"/>
            <a:ext cx="4256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ใช้โมเดลการออกแบบหมุนเวียนอย่างน้อยหนึ่ง</a:t>
            </a:r>
            <a:endParaRPr b="1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โมเดลกับผลิตภัณฑ์ </a:t>
            </a:r>
            <a:endParaRPr b="1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เมื่อเสร็จแล้ว</a:t>
            </a: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กระตุ้นให้นักเรียนแลกเปลี่ยนนวัตกรรม</a:t>
            </a:r>
            <a:endParaRPr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แบบหมุนเวียนกับชั้นเรียน</a:t>
            </a:r>
            <a:r>
              <a:rPr lang="th-TH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000" dirty="0"/>
          </a:p>
        </p:txBody>
      </p:sp>
      <p:sp>
        <p:nvSpPr>
          <p:cNvPr id="163" name="Google Shape;163;p4"/>
          <p:cNvSpPr/>
          <p:nvPr/>
        </p:nvSpPr>
        <p:spPr>
          <a:xfrm>
            <a:off x="6780659" y="3121310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6736760" y="312364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6780656" y="311479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133623" y="327691"/>
            <a:ext cx="364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 sz="400"/>
          </a:p>
        </p:txBody>
      </p:sp>
      <p:sp>
        <p:nvSpPr>
          <p:cNvPr id="188" name="Google Shape;188;p6"/>
          <p:cNvSpPr txBox="1"/>
          <p:nvPr/>
        </p:nvSpPr>
        <p:spPr>
          <a:xfrm>
            <a:off x="7268980" y="327691"/>
            <a:ext cx="39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 sz="400"/>
          </a:p>
        </p:txBody>
      </p:sp>
      <p:cxnSp>
        <p:nvCxnSpPr>
          <p:cNvPr id="189" name="Google Shape;189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6"/>
          <p:cNvSpPr txBox="1"/>
          <p:nvPr/>
        </p:nvSpPr>
        <p:spPr>
          <a:xfrm>
            <a:off x="5324874" y="341408"/>
            <a:ext cx="1548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กับ</a:t>
            </a:r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A29E45-540F-1E69-FBBD-AE3F136AB237}"/>
              </a:ext>
            </a:extLst>
          </p:cNvPr>
          <p:cNvGrpSpPr/>
          <p:nvPr/>
        </p:nvGrpSpPr>
        <p:grpSpPr>
          <a:xfrm>
            <a:off x="398032" y="1459286"/>
            <a:ext cx="4926842" cy="4309009"/>
            <a:chOff x="398032" y="1459286"/>
            <a:chExt cx="4926842" cy="43090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3CDAB9D-171B-9A79-5E54-00C3047DD687}"/>
                </a:ext>
              </a:extLst>
            </p:cNvPr>
            <p:cNvGrpSpPr/>
            <p:nvPr/>
          </p:nvGrpSpPr>
          <p:grpSpPr>
            <a:xfrm>
              <a:off x="398032" y="1459286"/>
              <a:ext cx="4926842" cy="4309009"/>
              <a:chOff x="398032" y="1459286"/>
              <a:chExt cx="4926842" cy="4309009"/>
            </a:xfrm>
          </p:grpSpPr>
          <p:pic>
            <p:nvPicPr>
              <p:cNvPr id="7" name="Google Shape;198;p6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1D3BEFE2-0760-F36C-401A-70A4DE05D02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-24" b="15"/>
              <a:stretch/>
            </p:blipFill>
            <p:spPr>
              <a:xfrm>
                <a:off x="398032" y="1459286"/>
                <a:ext cx="4926842" cy="430900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2AB271-D381-6CEE-2015-D45EB7E961A6}"/>
                  </a:ext>
                </a:extLst>
              </p:cNvPr>
              <p:cNvGrpSpPr/>
              <p:nvPr/>
            </p:nvGrpSpPr>
            <p:grpSpPr>
              <a:xfrm>
                <a:off x="809945" y="2125397"/>
                <a:ext cx="1255159" cy="3193550"/>
                <a:chOff x="809945" y="2125397"/>
                <a:chExt cx="1255159" cy="319355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A506D4C-F967-CCCC-6DA5-1996671A9A6A}"/>
                    </a:ext>
                  </a:extLst>
                </p:cNvPr>
                <p:cNvSpPr/>
                <p:nvPr/>
              </p:nvSpPr>
              <p:spPr>
                <a:xfrm>
                  <a:off x="945223" y="2125397"/>
                  <a:ext cx="914400" cy="493160"/>
                </a:xfrm>
                <a:prstGeom prst="rect">
                  <a:avLst/>
                </a:prstGeom>
                <a:solidFill>
                  <a:srgbClr val="29C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CE5417-621A-21D7-E0EB-7DA9313B8EE6}"/>
                    </a:ext>
                  </a:extLst>
                </p:cNvPr>
                <p:cNvSpPr/>
                <p:nvPr/>
              </p:nvSpPr>
              <p:spPr>
                <a:xfrm>
                  <a:off x="945223" y="3513978"/>
                  <a:ext cx="914400" cy="493160"/>
                </a:xfrm>
                <a:prstGeom prst="rect">
                  <a:avLst/>
                </a:prstGeom>
                <a:solidFill>
                  <a:srgbClr val="3AC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910539-F048-3951-D093-02DE021F8FA9}"/>
                    </a:ext>
                  </a:extLst>
                </p:cNvPr>
                <p:cNvSpPr/>
                <p:nvPr/>
              </p:nvSpPr>
              <p:spPr>
                <a:xfrm>
                  <a:off x="809945" y="4902558"/>
                  <a:ext cx="1255159" cy="416389"/>
                </a:xfrm>
                <a:prstGeom prst="rect">
                  <a:avLst/>
                </a:prstGeom>
                <a:solidFill>
                  <a:srgbClr val="43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93CF77-E22D-F05B-8F98-46FA427B4AAA}"/>
                </a:ext>
              </a:extLst>
            </p:cNvPr>
            <p:cNvSpPr txBox="1"/>
            <p:nvPr/>
          </p:nvSpPr>
          <p:spPr>
            <a:xfrm>
              <a:off x="882724" y="2159840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นำไปใช้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D8F4C2-418A-DFE8-8947-B2FEE3CD60D8}"/>
                </a:ext>
              </a:extLst>
            </p:cNvPr>
            <p:cNvSpPr txBox="1"/>
            <p:nvPr/>
          </p:nvSpPr>
          <p:spPr>
            <a:xfrm>
              <a:off x="1072708" y="3509678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ผลิต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0B469B-FB27-C4B9-D047-F037EA15B2FC}"/>
                </a:ext>
              </a:extLst>
            </p:cNvPr>
            <p:cNvSpPr txBox="1"/>
            <p:nvPr/>
          </p:nvSpPr>
          <p:spPr>
            <a:xfrm>
              <a:off x="1025740" y="48479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กำจัด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7BBA78-0B55-1F87-8480-3832D7578137}"/>
              </a:ext>
            </a:extLst>
          </p:cNvPr>
          <p:cNvGrpSpPr/>
          <p:nvPr/>
        </p:nvGrpSpPr>
        <p:grpSpPr>
          <a:xfrm>
            <a:off x="6802579" y="1191485"/>
            <a:ext cx="4714780" cy="4625994"/>
            <a:chOff x="6802579" y="1191485"/>
            <a:chExt cx="4714780" cy="4625994"/>
          </a:xfrm>
        </p:grpSpPr>
        <p:pic>
          <p:nvPicPr>
            <p:cNvPr id="13" name="8589d862-01a1-43b9-a6a5-2c74cc62715f" descr="Image">
              <a:extLst>
                <a:ext uri="{FF2B5EF4-FFF2-40B4-BE49-F238E27FC236}">
                  <a16:creationId xmlns:a16="http://schemas.microsoft.com/office/drawing/2014/main" id="{146EFE7D-67F8-388C-2683-BE2811618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579" y="1191485"/>
              <a:ext cx="4714780" cy="46259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2420CE-4A32-D95B-70E6-EED138EB87E4}"/>
                </a:ext>
              </a:extLst>
            </p:cNvPr>
            <p:cNvGrpSpPr/>
            <p:nvPr/>
          </p:nvGrpSpPr>
          <p:grpSpPr>
            <a:xfrm>
              <a:off x="7570832" y="1963569"/>
              <a:ext cx="3492178" cy="3330547"/>
              <a:chOff x="7570832" y="1963569"/>
              <a:chExt cx="3492178" cy="333054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18126B-D677-021E-6408-356575BF8B7D}"/>
                  </a:ext>
                </a:extLst>
              </p:cNvPr>
              <p:cNvSpPr txBox="1"/>
              <p:nvPr/>
            </p:nvSpPr>
            <p:spPr>
              <a:xfrm rot="19570651">
                <a:off x="7570832" y="1963569"/>
                <a:ext cx="1051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รีไซเคิล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06CE70-8805-493B-63C1-73C10D939474}"/>
                  </a:ext>
                </a:extLst>
              </p:cNvPr>
              <p:cNvSpPr txBox="1"/>
              <p:nvPr/>
            </p:nvSpPr>
            <p:spPr>
              <a:xfrm rot="4822461">
                <a:off x="10476151" y="3120064"/>
                <a:ext cx="712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ผลิต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EA6A0F-79B4-D406-DF98-40549A7285FF}"/>
                  </a:ext>
                </a:extLst>
              </p:cNvPr>
              <p:cNvSpPr txBox="1"/>
              <p:nvPr/>
            </p:nvSpPr>
            <p:spPr>
              <a:xfrm rot="2148670">
                <a:off x="7727905" y="4832451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นำไปใช้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/>
          <p:cNvGrpSpPr/>
          <p:nvPr/>
        </p:nvGrpSpPr>
        <p:grpSpPr>
          <a:xfrm>
            <a:off x="1348217" y="392771"/>
            <a:ext cx="9495565" cy="915193"/>
            <a:chOff x="1348217" y="463109"/>
            <a:chExt cx="9495565" cy="915193"/>
          </a:xfrm>
        </p:grpSpPr>
        <p:sp>
          <p:nvSpPr>
            <p:cNvPr id="201" name="Google Shape;201;p7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การทำแผนผังวงจรชีวิต</a:t>
            </a:r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7AD9CE-4BEE-8DDB-E41D-12375F5FC49A}"/>
              </a:ext>
            </a:extLst>
          </p:cNvPr>
          <p:cNvGrpSpPr/>
          <p:nvPr/>
        </p:nvGrpSpPr>
        <p:grpSpPr>
          <a:xfrm>
            <a:off x="-230998" y="3336497"/>
            <a:ext cx="12465934" cy="1728587"/>
            <a:chOff x="0" y="2496172"/>
            <a:chExt cx="12465934" cy="1865656"/>
          </a:xfrm>
        </p:grpSpPr>
        <p:pic>
          <p:nvPicPr>
            <p:cNvPr id="5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168DCDE-2A93-92F0-5390-04772C8354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23B2C-DFD9-CE9D-B68B-F4C42B39F1E0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9C510B-2E3E-FD01-6B2F-FDE39009F6A6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EFB253-0E7E-4F36-62B8-E0BA72DF6E81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D2A90A-52B9-667D-37F8-15F0C79A3212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1B2F0B5E-0CCC-B1F6-D0C7-F23A414E791F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62BF2C54-80F8-EE18-C92A-0024C05351D7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F380ED83-7D1B-F43F-A84E-DFC533A27907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17B3094A-FFB2-19DB-6471-C51A80E49BF5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834CB4-A4E5-3E2D-FB87-5FE6841EC036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439D8A64-E516-3032-205B-7EE227ED9A81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B5F874-ECD7-FB68-7D5D-3583C4273ED5}"/>
              </a:ext>
            </a:extLst>
          </p:cNvPr>
          <p:cNvGrpSpPr/>
          <p:nvPr/>
        </p:nvGrpSpPr>
        <p:grpSpPr>
          <a:xfrm>
            <a:off x="5553192" y="4589507"/>
            <a:ext cx="1674270" cy="1299234"/>
            <a:chOff x="5802290" y="4556465"/>
            <a:chExt cx="1674270" cy="1299234"/>
          </a:xfrm>
        </p:grpSpPr>
        <p:pic>
          <p:nvPicPr>
            <p:cNvPr id="17" name="Google Shape;374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181887A-F4A9-692F-203B-0E8457F95FA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-1" r="31" b="47317"/>
            <a:stretch/>
          </p:blipFill>
          <p:spPr>
            <a:xfrm>
              <a:off x="5802290" y="4556465"/>
              <a:ext cx="1674270" cy="679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5EC03-75DD-95CC-B74E-9FDD9EF3E676}"/>
                </a:ext>
              </a:extLst>
            </p:cNvPr>
            <p:cNvSpPr txBox="1"/>
            <p:nvPr/>
          </p:nvSpPr>
          <p:spPr>
            <a:xfrm>
              <a:off x="6423084" y="520936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4ABD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CED4ED-6287-4A2C-9858-D8C22046B58F}"/>
              </a:ext>
            </a:extLst>
          </p:cNvPr>
          <p:cNvGrpSpPr/>
          <p:nvPr/>
        </p:nvGrpSpPr>
        <p:grpSpPr>
          <a:xfrm>
            <a:off x="7471790" y="4504225"/>
            <a:ext cx="1881954" cy="1544974"/>
            <a:chOff x="7471790" y="4504225"/>
            <a:chExt cx="1881954" cy="1544974"/>
          </a:xfrm>
        </p:grpSpPr>
        <p:pic>
          <p:nvPicPr>
            <p:cNvPr id="20" name="Google Shape;375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8FAB3E4-E1CA-D868-1A89-860D9484C0C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60" b="55498"/>
            <a:stretch/>
          </p:blipFill>
          <p:spPr>
            <a:xfrm>
              <a:off x="7471790" y="4504225"/>
              <a:ext cx="1813471" cy="70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75F2CF-DABA-9620-B5B0-C1B7275ECC06}"/>
                </a:ext>
              </a:extLst>
            </p:cNvPr>
            <p:cNvSpPr txBox="1"/>
            <p:nvPr/>
          </p:nvSpPr>
          <p:spPr>
            <a:xfrm>
              <a:off x="8066212" y="5125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74D37A-65B0-90EA-4617-68E40D4FB601}"/>
              </a:ext>
            </a:extLst>
          </p:cNvPr>
          <p:cNvGrpSpPr/>
          <p:nvPr/>
        </p:nvGrpSpPr>
        <p:grpSpPr>
          <a:xfrm>
            <a:off x="9972329" y="4513268"/>
            <a:ext cx="1136762" cy="1178243"/>
            <a:chOff x="9972329" y="4513268"/>
            <a:chExt cx="1136762" cy="1178243"/>
          </a:xfrm>
        </p:grpSpPr>
        <p:pic>
          <p:nvPicPr>
            <p:cNvPr id="23" name="Google Shape;376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D5EE1B3-ED8C-96CE-D909-875E3B03465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-1" r="37" b="40138"/>
            <a:stretch/>
          </p:blipFill>
          <p:spPr>
            <a:xfrm>
              <a:off x="9972329" y="4513268"/>
              <a:ext cx="1136762" cy="629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71FF32-FB14-95F9-80C1-CDEF434C8EC4}"/>
                </a:ext>
              </a:extLst>
            </p:cNvPr>
            <p:cNvSpPr txBox="1"/>
            <p:nvPr/>
          </p:nvSpPr>
          <p:spPr>
            <a:xfrm>
              <a:off x="10111596" y="5322179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9D187F-541B-2619-75EE-FF2BC942788D}"/>
              </a:ext>
            </a:extLst>
          </p:cNvPr>
          <p:cNvGrpSpPr/>
          <p:nvPr/>
        </p:nvGrpSpPr>
        <p:grpSpPr>
          <a:xfrm>
            <a:off x="1835827" y="1015272"/>
            <a:ext cx="8332284" cy="2756954"/>
            <a:chOff x="-620291" y="962674"/>
            <a:chExt cx="8332284" cy="2756954"/>
          </a:xfrm>
        </p:grpSpPr>
        <p:pic>
          <p:nvPicPr>
            <p:cNvPr id="26" name="Google Shape;379;p1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3B858CC4-C9B3-D30A-8841-543D2B61C9F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-13" b="50"/>
            <a:stretch/>
          </p:blipFill>
          <p:spPr>
            <a:xfrm>
              <a:off x="-620291" y="962674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A38DD8-B755-A800-5311-1A678AB17EA4}"/>
                </a:ext>
              </a:extLst>
            </p:cNvPr>
            <p:cNvGrpSpPr/>
            <p:nvPr/>
          </p:nvGrpSpPr>
          <p:grpSpPr>
            <a:xfrm>
              <a:off x="1071998" y="2252775"/>
              <a:ext cx="1183397" cy="547252"/>
              <a:chOff x="1071998" y="2252775"/>
              <a:chExt cx="1183397" cy="547252"/>
            </a:xfrm>
          </p:grpSpPr>
          <p:pic>
            <p:nvPicPr>
              <p:cNvPr id="28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5A17D1C5-FEEB-6BCB-9D6E-55D205BE30D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7149" t="31871" r="60739" b="61652"/>
              <a:stretch/>
            </p:blipFill>
            <p:spPr>
              <a:xfrm>
                <a:off x="1071998" y="2355822"/>
                <a:ext cx="1183397" cy="444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40E5AE-2F24-131A-6C97-6812B291FA13}"/>
                  </a:ext>
                </a:extLst>
              </p:cNvPr>
              <p:cNvSpPr txBox="1"/>
              <p:nvPr/>
            </p:nvSpPr>
            <p:spPr>
              <a:xfrm>
                <a:off x="1081995" y="2252775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DD4816-1D8B-CE45-6E3C-9D3F3117D350}"/>
              </a:ext>
            </a:extLst>
          </p:cNvPr>
          <p:cNvGrpSpPr/>
          <p:nvPr/>
        </p:nvGrpSpPr>
        <p:grpSpPr>
          <a:xfrm>
            <a:off x="3710656" y="1898052"/>
            <a:ext cx="6399361" cy="1779251"/>
            <a:chOff x="3713710" y="1935277"/>
            <a:chExt cx="6399361" cy="1779251"/>
          </a:xfrm>
        </p:grpSpPr>
        <p:pic>
          <p:nvPicPr>
            <p:cNvPr id="31" name="Google Shape;378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1C7A144-7CEA-0DD6-649A-ADA38EC6017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82BCA8C7-8CC8-7485-7576-B696E3A8091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56246" y="2495967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4C708-6F61-229C-C7B7-4B241D1D56B5}"/>
                </a:ext>
              </a:extLst>
            </p:cNvPr>
            <p:cNvSpPr txBox="1"/>
            <p:nvPr/>
          </p:nvSpPr>
          <p:spPr>
            <a:xfrm>
              <a:off x="5325690" y="2647866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7807AE-6959-9CCA-2D3E-13809E5ED986}"/>
              </a:ext>
            </a:extLst>
          </p:cNvPr>
          <p:cNvGrpSpPr/>
          <p:nvPr/>
        </p:nvGrpSpPr>
        <p:grpSpPr>
          <a:xfrm>
            <a:off x="7717126" y="2708795"/>
            <a:ext cx="2374680" cy="935531"/>
            <a:chOff x="7717126" y="2708795"/>
            <a:chExt cx="2374680" cy="935531"/>
          </a:xfrm>
        </p:grpSpPr>
        <p:pic>
          <p:nvPicPr>
            <p:cNvPr id="35" name="Google Shape;377;p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6057B98-AEEA-CD59-E8E1-4B8B92A4E85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28782BCB-2E38-2E1F-6624-20036BECD5B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28477" y="2846117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6F067D-C4A7-55C3-38F3-A8215132585F}"/>
                </a:ext>
              </a:extLst>
            </p:cNvPr>
            <p:cNvSpPr txBox="1"/>
            <p:nvPr/>
          </p:nvSpPr>
          <p:spPr>
            <a:xfrm>
              <a:off x="7717126" y="27087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752" y="518013"/>
            <a:ext cx="9715730" cy="546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1327355" y="483407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327355" y="375251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1416759" y="400535"/>
            <a:ext cx="949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โมเดลธุรกิจหมุนเวียนห้าประเภท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1775075" y="1709575"/>
            <a:ext cx="19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วัสดุทดแทน</a:t>
            </a:r>
            <a:endParaRPr sz="1000"/>
          </a:p>
        </p:txBody>
      </p:sp>
      <p:sp>
        <p:nvSpPr>
          <p:cNvPr id="223" name="Google Shape;223;p8"/>
          <p:cNvSpPr txBox="1"/>
          <p:nvPr/>
        </p:nvSpPr>
        <p:spPr>
          <a:xfrm>
            <a:off x="3147150" y="1523600"/>
            <a:ext cx="212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กลับมาผลิตใหม่</a:t>
            </a:r>
            <a:endParaRPr sz="1000"/>
          </a:p>
        </p:txBody>
      </p:sp>
      <p:sp>
        <p:nvSpPr>
          <p:cNvPr id="224" name="Google Shape;224;p8"/>
          <p:cNvSpPr txBox="1"/>
          <p:nvPr/>
        </p:nvSpPr>
        <p:spPr>
          <a:xfrm>
            <a:off x="5204925" y="1512575"/>
            <a:ext cx="2300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การยืดอายุการ</a:t>
            </a:r>
            <a:endParaRPr sz="20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ใช้งานผลิตภัณฑ์</a:t>
            </a:r>
            <a:endParaRPr sz="1000"/>
          </a:p>
        </p:txBody>
      </p:sp>
      <p:sp>
        <p:nvSpPr>
          <p:cNvPr id="225" name="Google Shape;225;p8"/>
          <p:cNvSpPr txBox="1"/>
          <p:nvPr/>
        </p:nvSpPr>
        <p:spPr>
          <a:xfrm>
            <a:off x="7041482" y="1512568"/>
            <a:ext cx="190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การแบ่งปัน</a:t>
            </a:r>
            <a:endParaRPr sz="1000"/>
          </a:p>
        </p:txBody>
      </p:sp>
      <p:sp>
        <p:nvSpPr>
          <p:cNvPr id="226" name="Google Shape;226;p8"/>
          <p:cNvSpPr txBox="1"/>
          <p:nvPr/>
        </p:nvSpPr>
        <p:spPr>
          <a:xfrm>
            <a:off x="8713344" y="1436368"/>
            <a:ext cx="190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ขายสินค้า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พร้อมบริการ</a:t>
            </a:r>
            <a:endParaRPr sz="1000"/>
          </a:p>
        </p:txBody>
      </p:sp>
      <p:sp>
        <p:nvSpPr>
          <p:cNvPr id="227" name="Google Shape;227;p8"/>
          <p:cNvSpPr txBox="1"/>
          <p:nvPr/>
        </p:nvSpPr>
        <p:spPr>
          <a:xfrm>
            <a:off x="1638700" y="4528200"/>
            <a:ext cx="1738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ผลิตภัณฑ์ทำจาก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ทรัพยากรที่หมุนเวียน รีไซเคิลได้ หรือ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ย่อยสลายได้ทาง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ชีวภาพ 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3386125" y="4528200"/>
            <a:ext cx="1824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บริการที่ทำงานเพื่อ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กำจัดทรัพยากร วัสดุ หรือของเสีย ไม่ให้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เกิดการรั่วไหลเข้าสู่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สิ่งแวดล้อมและเพิ่ม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มูลค่าให้สูงสุดเพื่อเข้า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สู่วงจรใหม่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127475" y="4528200"/>
            <a:ext cx="2041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บริการที่เสนอเพื่อยืดอายุ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การใช้งานของผลิตภัณฑ์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ที่ถูกกำจัดทิ้งโดยการ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ซ่อมแซม อัปเกรด หรือขายผลิตภัณฑ์นั้น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กลับเข้าสู่วงจรใหม่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7092350" y="4528210"/>
            <a:ext cx="1901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แพลตฟอร์มการแบ่งปันช่วยให้ผู้ใช้สามารถ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ทำงานร่วมกันและใช้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ผลิตภัณฑ์ร่วมกันได้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โดยลูกค้าไม่ต้องเป็น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เจ้าของคนเดียว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8921888" y="4528210"/>
            <a:ext cx="1625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ผลิตภัณฑ์ที่ใช้โดยลูกค้าหนึ่งรายหรือ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มากกว่า ผ่านการ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จัดการแบบจ่ายตามการใช้งาน 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657" y="-6412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โมเดลธุรกิจหมุนเวียนห้าประเภท</a:t>
            </a:r>
            <a:endParaRPr/>
          </a:p>
        </p:txBody>
      </p:sp>
      <p:pic>
        <p:nvPicPr>
          <p:cNvPr id="242" name="Google Shape;2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5599" y="2021638"/>
            <a:ext cx="2500907" cy="167041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/>
          <p:nvPr/>
        </p:nvSpPr>
        <p:spPr>
          <a:xfrm>
            <a:off x="2107641" y="2232362"/>
            <a:ext cx="1195121" cy="1195121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4" name="Google Shape;244;p9" descr="Shap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0478" y="2475199"/>
            <a:ext cx="709446" cy="70944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/>
          <p:nvPr/>
        </p:nvSpPr>
        <p:spPr>
          <a:xfrm>
            <a:off x="422154" y="4855266"/>
            <a:ext cx="1195121" cy="1195121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6">
            <a:alphaModFix/>
          </a:blip>
          <a:srcRect l="20564" t="10226" r="20361" b="16907"/>
          <a:stretch/>
        </p:blipFill>
        <p:spPr>
          <a:xfrm>
            <a:off x="560390" y="5057013"/>
            <a:ext cx="918648" cy="7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 descr="A picture containing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3759" r="6804"/>
          <a:stretch/>
        </p:blipFill>
        <p:spPr>
          <a:xfrm>
            <a:off x="1807150" y="4719475"/>
            <a:ext cx="2236750" cy="15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/>
          <p:nvPr/>
        </p:nvSpPr>
        <p:spPr>
          <a:xfrm>
            <a:off x="6605523" y="2227467"/>
            <a:ext cx="1195121" cy="1195121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9" name="Google Shape;249;p9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4219" y="2407759"/>
            <a:ext cx="812744" cy="81274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/>
          <p:nvPr/>
        </p:nvSpPr>
        <p:spPr>
          <a:xfrm>
            <a:off x="4467697" y="4852618"/>
            <a:ext cx="1195121" cy="1195121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1" name="Google Shape;251;p9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09240" y="5094161"/>
            <a:ext cx="712034" cy="71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10">
            <a:alphaModFix/>
          </a:blip>
          <a:srcRect b="5"/>
          <a:stretch/>
        </p:blipFill>
        <p:spPr>
          <a:xfrm>
            <a:off x="5907757" y="4560059"/>
            <a:ext cx="1834662" cy="165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/>
          <p:nvPr/>
        </p:nvSpPr>
        <p:spPr>
          <a:xfrm>
            <a:off x="1724500" y="1507900"/>
            <a:ext cx="4223400" cy="4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878575" y="1554475"/>
            <a:ext cx="422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แพลตฟอร์มการแบ่งปัน:   </a:t>
            </a: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การร่วมเดินทาง</a:t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6784275" y="1461450"/>
            <a:ext cx="4369800" cy="4818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6917532" y="1430610"/>
            <a:ext cx="422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การนำทรัพยากรกลับมาผลิตใหม่:    </a:t>
            </a: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การเปลี่ยนขยะเป็นพลังงาน</a:t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371434" y="4119450"/>
            <a:ext cx="3391200" cy="3384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-16891" y="4106451"/>
            <a:ext cx="412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   </a:t>
            </a: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เช่าเสื้อผ้า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4238803" y="4107675"/>
            <a:ext cx="3707100" cy="338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4020076" y="4101519"/>
            <a:ext cx="422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วัสดุทดแทน:   </a:t>
            </a: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รองเท้าที่ทำจากพลาสติก</a:t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8213275" y="3861375"/>
            <a:ext cx="3707100" cy="585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259126" y="3858675"/>
            <a:ext cx="190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การยืดอายุ การ</a:t>
            </a:r>
            <a:endParaRPr sz="1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ใช้งานผลิตภัณฑ์: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10127500" y="3872925"/>
            <a:ext cx="172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บริการรับคืน</a:t>
            </a:r>
            <a:endParaRPr sz="16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และซ่อมแซม</a:t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296337" y="4852618"/>
            <a:ext cx="1195121" cy="1195121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Google Shape;265;p9" descr="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60" b="-52"/>
          <a:stretch/>
        </p:blipFill>
        <p:spPr>
          <a:xfrm>
            <a:off x="8384089" y="4947999"/>
            <a:ext cx="1056645" cy="100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 descr="A person looking at a machine&#10;&#10;Description automatically generated with low confidence"/>
          <p:cNvPicPr preferRelativeResize="0"/>
          <p:nvPr/>
        </p:nvPicPr>
        <p:blipFill rotWithShape="1">
          <a:blip r:embed="rId12">
            <a:alphaModFix/>
          </a:blip>
          <a:srcRect b="-1"/>
          <a:stretch/>
        </p:blipFill>
        <p:spPr>
          <a:xfrm>
            <a:off x="9773077" y="4557018"/>
            <a:ext cx="2013273" cy="166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 descr="A picture containing text, car, outdoor, va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67150" y="2161838"/>
            <a:ext cx="2785025" cy="141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5404</Words>
  <Application>Microsoft Office PowerPoint</Application>
  <PresentationFormat>Widescreen</PresentationFormat>
  <Paragraphs>517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Tahoma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2</cp:revision>
  <dcterms:created xsi:type="dcterms:W3CDTF">2022-01-20T09:13:45Z</dcterms:created>
  <dcterms:modified xsi:type="dcterms:W3CDTF">2022-12-27T10:46:11Z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3154524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