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aW2FR8ER2JGqOggyAp+8+FwNR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82"/>
    <a:srgbClr val="3AC69D"/>
    <a:srgbClr val="434444"/>
    <a:srgbClr val="29C7F7"/>
    <a:srgbClr val="ECC100"/>
    <a:srgbClr val="4ABD98"/>
    <a:srgbClr val="0D5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926" autoAdjust="0"/>
  </p:normalViewPr>
  <p:slideViewPr>
    <p:cSldViewPr snapToGrid="0">
      <p:cViewPr varScale="1">
        <p:scale>
          <a:sx n="36" d="100"/>
          <a:sy n="36" d="100"/>
        </p:scale>
        <p:origin x="1820" y="80"/>
      </p:cViewPr>
      <p:guideLst/>
    </p:cSldViewPr>
  </p:slideViewPr>
  <p:notesTextViewPr>
    <p:cViewPr>
      <p:scale>
        <a:sx n="1" d="1"/>
        <a:sy n="1" d="1"/>
      </p:scale>
      <p:origin x="0" y="-403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ขยะจะไปอยู่ในหลุมฝังกลบหรือไม่ก็รั่วไหลสู่สิ่งแวดล้อม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เคยเห็นขยะในที่ ๆ ไม่ควรอยู่ไหม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คิดว่าขยะไปอยู่ที่นั่นได้ยังไง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เคยเห็นถุงพลาสติกบนชายหาด ถุงพลาสติกหล่นออกมาจากถังขยะได้ง่าย และพัดลงไปบนชายหาด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*สอบถามตัวอย่างเพิ่มเติม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หลุมฝังกลบคืออะไร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ของที่รีไซเคิลได้ ควรถูกทิ้งในนี้ไหม เพราะอะไร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อะไรที่ควรถูกทิ้งในนี้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จากประสาทสัมผัสทั้ง 5 คิดว่าจะรู้สึกยังไงบ้าง (ดมกลิ่น, สัมผัส, รส, การมองเห็น, การได้ยิน)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คำตอบ: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หลุมฝังกลบ คือ สถานที่ที่คนทิ้งขยะทั่วไปลงไปในดินหรือทิ้งเป็นกองใหญ่ ๆ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ของที่รีไซเคิลได้ ไม่ควรถูกทิ้งที่นี่ มีแค่ของที่รีไซเคิลไม่ได้ที่จะถูกทิ้งในหลุมฝังกลบ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8" name="Google Shape;2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ขยะในมหาสมุทรของเรามาจากที่ไหน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เราจะทำยังไงเพื่อป้องกันไม่ให้ขยะเข้าไปสู่ธรรมชาติ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ถ้าขยะไม่ได้ถูกรีไซเคิลหรือทิ้งอย่างเหมาะสม อาจรั่วไหลลงสู่แม่น้ำและทางน้ำที่ไหลลงสู่มหาสมุทร การทิ้งและรีไซเคิลอย่างเหมาะสมสามารถช่วยป้องกันของเสียไม่ให้เข้าสู่โลกทางธรรมชาติของเราได้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1" name="Google Shape;28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เรามาดูกันว่าบรรจุภัณฑ์อาหารที่ไม่ได้ถูกรีไซเคิล มีการรั่วไหลเข้าสู่มหาสมุทรอย่างไม่ตั้งใจได้อย่างไรใน 6 ขั้นตอน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เมื่อผู้คนทิ้งบรรจุภัณฑ์อาหารไว้บนพื้น มันจะกลายเป็น “เศษขยะ” หรือของเหล่านั้นอาจหล่นออกมาจากถังขยะโดยบังเอิญ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จากนั้นบรรจุภัณฑ์อาหารที่พื้นจะไหลลงสู่ท่อระบายน้ำฝนตามถนน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3. เมื่อบรรจุภัณฑ์อาหารที่เป็นเศษขยะเข้าสู่ท่อระบายน้ำฝน ก็จะถูกชะล้างไปตามทางน้ำ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4. ทางน้ำคือจุดเชื่อมต่อไปยังแม่น้ำ ซึ่งเป็นที่ที่น้ำที่รอการระบายและทุกอย่างที่อยู่ในนั้น เช่น เศษบรรจุภัณฑ์อาหารของเรา ไหลไปยังระบบแม่น้ำในพื้นที่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3" name="Google Shape;31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5. ระบบแม่น้ำขนาดเล็กเหล่านั้นรวมตัวกันเป็นแม่น้ำขนาดใหญ่ที่ไหลลงสู่มหาสมุทรโดยตรง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6. กระแสน้ำในมหาสมุทรล้วนเชื่อมต่อกันและส่งขยะทั้งหมดให้ไหลไปรวมกันเป็น “เกาะกองขยะ” เช่น แพขยะแปซิฟิก (ขยะลอยน้ำที่กินพื้นที่จำนวนมากจนคล้ายเกาะ) เกาะกองขยะ ไม่ใช่เกาะที่มีชายหาดและแผ่นดิน แต่เป็นการสะสมของขยะจนก่อตัวเป็นกองขยะลอยตัวขนาดใหญ่ที่คล้ายกับเกาะกองขยะที่ลอยตัวได้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การทำความเข้าใจเกี่ยวกับการทำงานของระบบต่าง ๆ และการไหลเวียนของวัสดุในระบบเส้นตรง มีความสำคัญต่อการสร้างเศรษฐกิจหมุนเวียน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Google Shape;32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สำหรับกิจกรรมในชั้นเรียน นักเรียนจะแบ่งกลุ่มเพื่อสร้างแผนผังวงจรชีวิตผลิตภัณฑ์สำหรับผลิตภัณฑ์ที่ใช้ในชีวิตประจำวัน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ขั้นตอนที่ 1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: แบ่งกลุ่มเป็นกลุ่มละ 3-5 คน แล้วเลือกการ์ดผลิตภัณฑ์จากกอง หรือผลิตภัณฑ์ที่เพื่อนในกลุ่มรู้จัก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ขั้นตอนที่ 2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: แต่ละกลุ่มจะได้กระดาษขนาดใหญ่ หรือใช้เอกสารที่แจกให้ และให้เขียนขั้นตอนของวงจรชีวิต 5 ขั้นตอน: 1. การสกัดวัสดุ; 2. การผลิต; 3. การกระจายสินค้า; 4. การใช้งาน; และ 5. การกำจัด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1" name="Google Shape;3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ขั้นตอนที่ 3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: แต่ละกลุ่มจะใช้กระดาษสติ๊กโน้ต (บางกลุ่มอาจวาดรูป และบางกลุ่มอาจเขียนชื่อรายการ) เพื่อบันทึกวงจรของผลิตภัณฑ์ตั้งแต่ต้นจนจบ แต่ละกลุ่มสามารถดูตัวอย่างจากเอกสารแจกที่เป็นตัวอย่างของขวดน้ำอัดลม ควรมีการจำกัดเวลาไว้ที่ 20 นาที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ขั้นตอนที่ 4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: เริ่มต้นการทำผังวงจรชีวิตด้วยการใส่ชื่อวัสดุที่ใช้สร้างผลิตภัณฑ์และค้นหาวิธีการสกัดและแปรรูป เมื่อผู้บริโภคซื้อ พวกเขาจะใช้กี่ครั้ง ใช้อินเทอร์เน็ตเพื่อค้นคว้าข้อมูลนี้ หรืออาจใช้การคาดเดา เมื่อหมดอายุการใช้งาน ให้นึกถึงความเป็นไปได้ทั้งหมด เช่น หลุมฝังกลบ การทิ้งขยะไม่เป็นที่เป็นทาง และการรีไซเคิล พิจารณาอย่างจริงจังว่าสิ่งของนั้นจะสิ้นสุดที่ไหน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ขั้นตอนที่ 5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: สุดท้าย ให้ระบุ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โอกาสในการหมุนเวียน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ผลิตภัณฑ์นี้อย่างน้อยหนึ่งอย่าง ผลิตภัณฑ์นี้สามารถนำกลับมาใช้ใหม่ได้ด้วยวิธีใดวิธีหนึ่งหรือไม่ ผลิตภัณฑ์นี้รีไซเคิลได้ไหม ถ้าได้ สามารถนำไปรีไซเคิลเป็นอะไรได้บ้าง จะเปลี่ยนแปลงอะไรเกี่ยวกับผลิตภัณฑ์นี้เพื่อให้ผลิตภัณฑ์นี้หมุนเวียนได้มากขึ้น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เมื่อกลุ่มต่าง ๆ ทำแผนผังเสร็จ ทุกคนจะได้แบ่งปันสิ่งที่ค้นพบเกี่ยวกับวงจรชีวิตผลิตภัณฑ์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*ครูอาจแสดงหรือปริ๊นท์ตัวอย่างแผนผังวงจรชีวิตของน้ำอัดลมในขณะที่นักเรียนกำลังทำแบบฝึกหัด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แสดงตัวเลือกผลิตภัณฑ์ให้นักเรียนเลือก แจกเอกสารและให้พวกเขาเลือก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398" name="Google Shape;39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ราจำเป็นจะต้องเข้าใจระบบการผลิตและการบริโภคเมื่อมีการพูดถึงวิธีที่จะต่อสู้กับการเปลี่ยนแปลงสภาพภูมิอากาศและการเป็นโลกที่ยั่งยืนมากขึ้น ทรัพยากรของโลกมีจำกัด ดังนั้น จึงเป็นเรื่องสำคัญที่ผู้คน รัฐบาล และบริษัทเอกชน จะทำงานร่วมกันเพื่อใช้ทรัพยากรเหล่านั้นอย่างมีความรับผิดชอบมากขึ้น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เศรษฐกิจเส้นตรง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เป็นโมเดลดั้งเดิมที่เป็นไปตามโมเดล “ใช้-ผลิต-ทิ้ง” ที่มีการรวบรวมวัตถุดิบ จากนั้นผลิตและเปลี่ยนเป็นผลิตภัณฑ์ที่เราใช้ จนในที่สุดจะถูกกำจัดทิ้งเป็นขยะในหลุมฝังกลบหรือในสภาพแวดล้อมทางธรรมชาติของเรา โมเดลนี้ไม่ได้ให้ความสำคัญกับรอยเท้านิเวศน์และผลที่ตามมา โดยให้ความสำคัญกับผลกำไรมากกว่าความยั่งยืน โดยผลิตภัณฑ์ที่ถูกสร้างขึ้นมาจะถูกทิ้งเมื่อถูกใช้งานแล้ว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เศรษฐกิจหมุนเวียน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เป็นโมเดลการผลิตและการบริโภคซึ่งเกี่ยวข้องกับการแบ่งปัน การเช่าซื้อ การนำมาใช้ใหม่ การซ่อมแซม การปรับปรุงใหม่ และการรีไซเคิลวัสดุและผลิตภัณฑ์ที่มีอยู่ให้นานที่สุดเท่าที่จะเป็นไปได้ โดยเป็นโมเดลที่ถูกออกแบบมาให้ส่งผลกระทบต่อสิ่งแวดล้อมน้อยที่สุดเท่าที่จะเป็นไปได้ โดยทิ้งร่องรอยให้น้อยที่สุด ผ่านการเก็บสิ่งของไว้ในระบบหมุนเวียนแบบปิด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คำถามสำหรับนักเรียน: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1.  ตัวอย่างของผลิตภัณฑ์จากระบบเศรษฐกิจเส้นตรงและหมุนเวียนคืออะไร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เส้นตรง = ฟิล์มห่ออาหารบนบรอคโคลี, หมุนเวียน: การใช้รถร่วมกัน หรือ การรีไซเคิลขวดพลาสติก PET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2.  โมเดลเส้นตรงทำให้โลกเกิดความเสียหายอย่างไร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ขยะจะไปอยู่ในหลุมฝังกลบหรือรั่วไหลสู่สิ่งแวดล้อม ทรัพยากรธรรมชาติที่มีอยู่อย่างจำกัดจะหมดลง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3.  เศรษฐกิจหมุนเวียนสามารถช่วยต่อสู้กับการเปลี่ยนแปลงสภาพภูมิอากาศได้อย่างไร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ช่วยให้ทรัพยากรธรรมชาติถูกใช้งานโดยไม่จำเป็นต้องดึงมาใช้เพิ่มเติม และยังช่วยลดการรั่วไหลของขยะไปสู่สิ่งแวดล้อม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เศรษฐกิจเส้นตรงถูกออกแบบมาเพื่อสกัดวัตถุดิบจากธรรมชาติ แปรรูปให้กลายเป็นสิ่งของที่ใช้งานได้ แล้วทิ้งที่หลุมฝังกลบ เผาในเตาเผาขยะ หรือรั่วไหลไปในธรรมชาติ (ส่วนมากเกิดจากความไม่ตั้งใจ และถือเป็นเศษขยะ) ระบบเส้นตรงนี้อาจเป็นการสิ้นเปลือง และการสูญเสียส่งผลให้เกิดผลกระทบต่อสิ่งแวดล้อมในทางลบ ซึ่งปัจจุบันยังไม่ได้นำมาใช้กับเครื่องมือวัดทางเศรษฐกิจใด ๆ ของเรา เมื่อเราใช้ผลิตภัณฑ์ เราควรคำนึงถึงว่าจุดสุดท้ายของผลิตภัณฑ์นั้นไปไหน ถ้าผลิตภัณฑ์ถูกทิ้งที่หลุมฝังกลบ ถือว่าเป็นสิ่งที่ไม่ดีหรือเปล่า ผลิตภัณฑ์นั้นรีไซเคิลได้ไหม นำมาใช้ใหม่ได้ไหม นำมาปรับใช้ในทางใดทางหนึ่งได้ไหม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คำถามสำหรับนักเรียน: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ทำไมระบบจึงถูกออกแบบมาในลักษณะนี้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         คำตอบ: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ระบบเศรษฐกิจปัจจุบันให้ค่ากับการผลิตและจำหน่ายผลิตภัณฑ์ให้มากที่สุดเท่าที่จะทำได้ และให้ความสำคัญกับผลกำไรมากกว่าโลก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ปัญหาของโมเดลนี้คืออะไร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         คำตอบ: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ก่อให้เกิดของเสียจำนวนมาก ซึ่งมักจะเข้าไปในสภาพแวดล้อมในรูปแบบของเศษขยะ หลุมฝังกลบปล่อยก๊าซมีเทนจำนวนมาก ซึ่งมีส่วนในการทำให้เกิดภาวะโลกร้อน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0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เศรษฐกิจหมุนเวียนเป็นทางออกสำหรับปัญหาระดับโลก เช่น การเปลี่ยนแปลงสภาพภูมิอากาศ การสูญเสียความหลากหลายทางชีวภาพ ของเสีย และมลพิษ เป็นโมเดลการผลิตและการบริโภคซึ่งเกี่ยวข้องกับการแบ่งปัน การเช่าซื้อ การนำมาใช้ใหม่ การซ่อมแซม การปรับปรุงใหม่ และการรีไซเคิลวัสดุและผลิตภัณฑ์ที่มีอยู่ให้นานที่สุดเท่าที่จะเป็นไปได้ บริษัทที่ต้องการให้มีการหมุนเวียนมากขึ้นควรตั้งเป้าที่จะออกแบบและสร้างผลิตภัณฑ์ที่: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∙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หลีกเลี่ยงการมีของเสีย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∙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พยายามให้วัตถุดิบ กลับมาใช้ได้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∙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สร้างระบบธรรมชาติขึ้นใหม่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ลองยกตัวอย่างผลิตภัณฑ์หรือบริการที่หมุนเวียน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คำตอบ: สถานีสำหรับการเติมผลิตภัณฑ์ (เป็นร้านค้าที่สามารถนำขวดมาเติมแชมพูหรือสบู่ให้เต็ม)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ขั้นตอนสำคัญสำหรับช่วงอายุของผลิตภัณฑ์สามารถกำหนดได้ทั้งแบบเส้นตรงและแบบหมุนเวียน เราสามารถประเมินวงจรชีวิตผลิตภัณฑ์ได้โดยการระบุ 5 ขั้นตอนหลักของอายุการใช้งานของผลิตภัณฑ์: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การสกัดวัตถุดิบ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คือ วิธีการในการนำวัตถุดิบออกจากแหล่งธรรมชาติ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การผลิต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วัตถุดิบให้กลายเป็นผลิตภัณฑ์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ผลิตภัณฑ์ที่เสร็จสมบูรณ์จะถูกกระจาย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ไปยังสถานที่ที่ลูกค้าสามารถซื้อผลิตภัณฑ์ได้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ลูกค้าใช้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ผลิตภัณฑ์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จากนั้นผลิตภัณฑ์จะถูกกำจัด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หลังการใช้งาน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หากเราดูวงจรชีวิตผลิตภัณฑ์ทั้งหมดตั้งแต่การสกัดวัสดุไปจนถึงการจัดการเมื่อสิ้นอายุการใช้งาน เราจะพบโอกาสใหม่ ๆ ในการลดผลกระทบต่อสิ่งแวดล้อม อนุรักษ์ทรัพยากร และลดต้นทุน แทนที่จะเป็นระบบเส้นตรงแบบ "ใช้-ผลิต-ทิ้ง" ที่มี 5 ขั้นตอน เราสามารถสร้างการหมุนเวียนผ่านระบบปิด ซึ่งจะเก็บรวมรวมวัสดุและผลิตภัณฑ์เหล่านี้ไว้ใช้งานต่อไป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การหมุนเวียน คือการทบทวนวงจรการใช้งานแบบเส้นตรงของผลิตภัณฑ์หรือบริการ ให้มีจุดเริ่มต้น จุดกึ่งกลาง และจุดจบ ถ้าผลิตภัณฑ์หรือบริการมีการหมุนเวียนอย่างแท้จริง จะไม่มีวันหมดอายุ แต่จะมีรูปแบบใหม่อย่างต่อเนื่อง การทำแผนที่การเดินทางนี้จะช่วยให้มั่นใจได้ว่าผลิตภัณฑ์นั้นจะอยู่ในสถานะที่มีประโยชน์นานที่สุดเท่าที่จะเป็นไปได้ และเพิ่มคุณค่าในทุกขั้นตอน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สิ่งนี้ไม่ใช่แค่การ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เท่านั้น แต่ยังเป็นเรื่องของการออกแบบผลิตภัณฑ์หรือโมเดลการให้บริการทั้งหมดขึ้นมาใหม่ เพื่อที่มนุษย์จะได้ในสิ่งที่พวกเขาต้องการโดยไม่ส่งผลกระทบในเชิงลบต่อระบบธรรมชาติที่รักษาเราทุกคนไว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สิ่งที่น่าตื่นเต้น คือ สิ่งนี้เป็นสิ่งที่กำลังเกิดขึ้นทั่วโลก ผู้คนทุกประเภทต่างกำลังเปลี่ยนแปลงรูปแบบการดำเนินชีวิต และบริษัทเอกชนต่าง ๆ กำลังออกแบบผลิตภัณฑ์ให้มีการหมุนเวียนมากขึ้น การเปลี่ยนแปลงเหล่านี้หมายถึงการออกแบบผลิตภัณฑ์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ให้สามารถนำกลับมาใช้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ใหม่ และ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การทบทวน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วิธีการที่เราส่งมอบฟังก์ชันการใช้งานไปยังตลาด นอกจากนี้ยังรวมถึงการส่งเสริม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ให้มีการซ่อมแซม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ด้วยบริการสนับสนุนที่ดีกว่า 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โปรแกรมส่งคืน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หรือรับคืน บริการ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รีฟิล หรือเติม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ผลิตภัณฑ์ ที่สนับสนุนให้มีการใช้ภาชนะบรรจุเดียวกันมากกว่าหนึ่งครั้ง และผลิตภัณฑ์ที่ออกแบบ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มาเพื่อนำกลับสู่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ธรรมชาติโดยการ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ย่อยสลาย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ลองยกตัวอย่างผลิตภัณฑ์ที่ได้ถูกออกแบบภายใต้โมเดลผลิตภัณฑ์หมุนเวียน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คลิก 1: </a:t>
            </a:r>
            <a:br>
              <a:rPr lang="en-US" sz="1800">
                <a:latin typeface="Tahoma"/>
                <a:ea typeface="Tahoma"/>
                <a:cs typeface="Tahoma"/>
                <a:sym typeface="Tahoma"/>
              </a:rPr>
            </a:b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ขวดพลาสติก PET เอามา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กลับมาเป็นขวดเดิมได้หลาย ๆ รอบ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คลิก 2: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-โครงเตียงได้รับการออกแบบให้มีชิ้นส่วนหลัก ๆ และหากมีส่วนใดที่ชำรุด ผู้ผลิตสามารถแยกชิ้นส่วนและเปลี่ยนชิ้นส่วนนั้นได้อย่างง่ายดาย ก็จะทำให้ลูกค้าไม่ต้องซื้อเตียงใหม่ ชิ้นส่วนเก่าสามารถแยกส่วนและนำกลับมาใช้ใหม่เป็นชิ้นส่วนใหม่ได้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คลิก 3: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-การซื้อเสื้อผ้ามือสองเป็นวิธีหนึ่งในการนำเสื้อผ้าเก่าที่ทิ้งไป กลับมา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ใช้ใหม่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ซึ่งให้คุณค่าใหม่และยืดอายุการใช้งาน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คลิก 4: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-ร้านค้าสามารถให้ตัวเลือกในการ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เติม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ของใช้ในครัวเรือน เช่น แชมพูและสบู่ เพื่อให้ลูกค้านำขวดบรรจุของตนเองมาใช้แทนการซื้อแชมพูขวดใหม่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คลิก 5: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-กางเกงยีนส์ตัวเก่าสามารถนำกลับมาที่ร้านเพื่อรับส่วนลดในการซื้อครั้งต่อไป และแบรนด์อาจ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ซ่อมแซม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และ</a:t>
            </a: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ปรับเปลี่ยน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วัสดุให้กลายเป็นเสื้อผ้าใหม่ได้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คลิก 6: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-ใช้ฟิล์มที่มีส่วนผสมของสาหร่ายที่สลายตัวได้ตามธรรมชาติเพื่อใช้กับของสดในร้านขายของชำเพื่อทดแทนบรรจุภัณฑ์ที่ใช้ได้ครั้ง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4" name="Google Shape;22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บางครั้งผลิตภัณฑ์ที่ตั้งใจจะให้มีการหมุนเวียน อาจกลายเป็นอยู่ในระบบเส้นตรง ซึ่งหมายความว่า แม้ว่าผลิตภัณฑ์นั้นจะถูกออกแบบมาให้อยู่ในระบบเศรษฐกิจแบบหมุนเวียน แต่ก็ยังมีการกำจัดทิ้งอย่างไม่เหมาะสมด้วยวิธีใดวิธีหนึ่ง เมื่อของเสียไม่ได้รับการจัดการอย่างเหมาะสม ก็จะสิ้นสุดลงในหลุมฝังกลบ เผาในเตาเผาขยะ หรือรั่วไหลสู่ธรรมชาติ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ลองยกตัวอย่างว่าสินค้าที่ถูกออกแบบมาให้อยู่ใน“ระบบปิด”ของเศรษฐกิจหมุนเวียน กลายเป็นถูกกำจัดในเศรษฐกิจเส้นตรงได้อย่างไร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คำตอบ: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การทิ้งขยะไม่เป็นที่เป็นทาง: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การทิ้งขยะในสิ่งแวดล้อมโดยผิดวิธี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การเทกอง: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การทิ้งขยะโดยเจตนาและผิดกฎหมาย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การปนเปื้อน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: ขยะอินทรีย์และขยะที่ปนเปื้อนชนิดอื่น ๆ ทำให้ไม่สามารถรีไซเคิลวัสดุที่รีไซเคิลได้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การขาดการคัดแยกและเก็บขยะจากแหล่งที่มา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: โดยการไม่แยกขยะใส่ถังขยะและถังขยะรีไซเคิลที่เหมาะสม ทำให้สิ่งของไม่สามารถหมุนเวียนได้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การสิ้นเปลือง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: การใช้ที่มากเกินไป และบริโภคอย่างไม่ระมัดระวัง ฟุ่มเฟือย หรือไม่มีวัตถุประสงค์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การจัดการของเสียที่ไม่ถูกต้องอาจส่งผลให้เกิดการรั่วไหลของขยะ ซึ่งเกิดขึ้นเมื่อขยะเข้าสู่สภาพแวดล้อมตามธรรมชาติของเราและเคลื่อนไปตามระบบธรรมชาติของเรา บางครั้งวัสดุเหล่านั้นก็เคลื่อนตัวจากบนบกสู่ทะเล ทำให้เป็นเรื่องยากที่จะฟื้นฟู เรามาตรวจสอบการไหลเวียนของขยะในสไลด์ถัดไป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2" name="Google Shape;24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6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9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5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30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7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5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1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1500298" y="5422202"/>
              <a:ext cx="9023624" cy="1169551"/>
              <a:chOff x="1500298" y="5422202"/>
              <a:chExt cx="9023624" cy="116955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1500298" y="5422202"/>
                <a:ext cx="902362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วงจรชีวิตแบบเส้นตรงกับแบบหมุนเวียน</a:t>
                </a:r>
                <a:endPara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3933790" y="6130088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4: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บทเรียนขั้นพื้นฐาน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550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0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1416759" y="400535"/>
            <a:ext cx="949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9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ผลิตภัณฑ์หมุนเวียน อาจกลายเป็นอยู่ในระบบเส้นตรง</a:t>
            </a:r>
            <a:endParaRPr sz="700"/>
          </a:p>
        </p:txBody>
      </p:sp>
      <p:sp>
        <p:nvSpPr>
          <p:cNvPr id="249" name="Google Shape;249;p27"/>
          <p:cNvSpPr/>
          <p:nvPr/>
        </p:nvSpPr>
        <p:spPr>
          <a:xfrm>
            <a:off x="5355769" y="3429000"/>
            <a:ext cx="2239347" cy="50851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5355769" y="2620007"/>
            <a:ext cx="2052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จัดการขยะ</a:t>
            </a:r>
            <a:endParaRPr sz="20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ผิดพลาด </a:t>
            </a: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51" name="Google Shape;251;p27"/>
          <p:cNvSpPr txBox="1"/>
          <p:nvPr/>
        </p:nvSpPr>
        <p:spPr>
          <a:xfrm>
            <a:off x="8100125" y="54045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ธรรมชาติ</a:t>
            </a:r>
            <a:endParaRPr/>
          </a:p>
        </p:txBody>
      </p:sp>
      <p:pic>
        <p:nvPicPr>
          <p:cNvPr id="252" name="Google Shape;252;p27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0060" y="4021918"/>
            <a:ext cx="1401238" cy="140123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7"/>
          <p:cNvSpPr txBox="1"/>
          <p:nvPr/>
        </p:nvSpPr>
        <p:spPr>
          <a:xfrm>
            <a:off x="9975130" y="5404494"/>
            <a:ext cx="17702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เตาเผาขยะ</a:t>
            </a:r>
            <a:endParaRPr/>
          </a:p>
        </p:txBody>
      </p:sp>
      <p:pic>
        <p:nvPicPr>
          <p:cNvPr id="254" name="Google Shape;254;p2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4793" y="3952569"/>
            <a:ext cx="1401238" cy="140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 descr="A picture containing text, headdress, helme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4471" y="1380872"/>
            <a:ext cx="1788886" cy="178888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9099127" y="3020875"/>
            <a:ext cx="21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หลุมฝังกลบ</a:t>
            </a:r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D5FE79-6198-171F-25EA-9607E4FD156F}"/>
              </a:ext>
            </a:extLst>
          </p:cNvPr>
          <p:cNvGrpSpPr/>
          <p:nvPr/>
        </p:nvGrpSpPr>
        <p:grpSpPr>
          <a:xfrm>
            <a:off x="215586" y="1489102"/>
            <a:ext cx="4742452" cy="4583115"/>
            <a:chOff x="0" y="1326883"/>
            <a:chExt cx="4742452" cy="45831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AE7893E-AC9F-EA83-CFE7-314A65E3BD84}"/>
                </a:ext>
              </a:extLst>
            </p:cNvPr>
            <p:cNvGrpSpPr/>
            <p:nvPr/>
          </p:nvGrpSpPr>
          <p:grpSpPr>
            <a:xfrm>
              <a:off x="0" y="1326883"/>
              <a:ext cx="4742452" cy="4583115"/>
              <a:chOff x="0" y="1326883"/>
              <a:chExt cx="4742452" cy="458311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3A05D20-6469-317E-6BC9-0CB3426037B2}"/>
                  </a:ext>
                </a:extLst>
              </p:cNvPr>
              <p:cNvGrpSpPr/>
              <p:nvPr/>
            </p:nvGrpSpPr>
            <p:grpSpPr>
              <a:xfrm>
                <a:off x="0" y="1326883"/>
                <a:ext cx="4742452" cy="4583115"/>
                <a:chOff x="0" y="1326883"/>
                <a:chExt cx="4742452" cy="4583115"/>
              </a:xfrm>
            </p:grpSpPr>
            <p:pic>
              <p:nvPicPr>
                <p:cNvPr id="248" name="Google Shape;248;p27" descr="Chart, sunburst chart&#10;&#10;Description automatically generated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r="25" b="11"/>
                <a:stretch/>
              </p:blipFill>
              <p:spPr>
                <a:xfrm>
                  <a:off x="0" y="1326883"/>
                  <a:ext cx="4742452" cy="45831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1709932-47A3-54F7-7BAD-1B58FD03569A}"/>
                    </a:ext>
                  </a:extLst>
                </p:cNvPr>
                <p:cNvSpPr/>
                <p:nvPr/>
              </p:nvSpPr>
              <p:spPr>
                <a:xfrm rot="18403694">
                  <a:off x="835154" y="2362736"/>
                  <a:ext cx="1183982" cy="381914"/>
                </a:xfrm>
                <a:prstGeom prst="rect">
                  <a:avLst/>
                </a:prstGeom>
                <a:solidFill>
                  <a:srgbClr val="29C7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FCAC30-5E88-C922-D116-90DA033FDF76}"/>
                  </a:ext>
                </a:extLst>
              </p:cNvPr>
              <p:cNvSpPr/>
              <p:nvPr/>
            </p:nvSpPr>
            <p:spPr>
              <a:xfrm rot="2661949">
                <a:off x="3257791" y="2286534"/>
                <a:ext cx="1183982" cy="381914"/>
              </a:xfrm>
              <a:prstGeom prst="rect">
                <a:avLst/>
              </a:prstGeom>
              <a:solidFill>
                <a:srgbClr val="0D57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EB8BE5-2505-9972-E70E-9F76A2721E47}"/>
                  </a:ext>
                </a:extLst>
              </p:cNvPr>
              <p:cNvSpPr/>
              <p:nvPr/>
            </p:nvSpPr>
            <p:spPr>
              <a:xfrm rot="18991525">
                <a:off x="3233299" y="4634698"/>
                <a:ext cx="1106940" cy="402023"/>
              </a:xfrm>
              <a:prstGeom prst="rect">
                <a:avLst/>
              </a:prstGeom>
              <a:solidFill>
                <a:srgbClr val="008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4FFC2E-A553-0BEB-DEAD-15B1C863E454}"/>
                  </a:ext>
                </a:extLst>
              </p:cNvPr>
              <p:cNvSpPr/>
              <p:nvPr/>
            </p:nvSpPr>
            <p:spPr>
              <a:xfrm rot="13578566">
                <a:off x="792153" y="4525172"/>
                <a:ext cx="1301053" cy="429966"/>
              </a:xfrm>
              <a:prstGeom prst="rect">
                <a:avLst/>
              </a:prstGeom>
              <a:solidFill>
                <a:srgbClr val="4ABD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8826B7-B886-B19C-72E6-D038A72286C8}"/>
                </a:ext>
              </a:extLst>
            </p:cNvPr>
            <p:cNvSpPr txBox="1"/>
            <p:nvPr/>
          </p:nvSpPr>
          <p:spPr>
            <a:xfrm rot="18924601">
              <a:off x="676538" y="2307701"/>
              <a:ext cx="16738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</a:rPr>
                <a:t>นำกลับมาใช้ซ้ำ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5A6D0A-33F9-0ADC-6CBC-15B7FD3AF9AF}"/>
                </a:ext>
              </a:extLst>
            </p:cNvPr>
            <p:cNvSpPr txBox="1"/>
            <p:nvPr/>
          </p:nvSpPr>
          <p:spPr>
            <a:xfrm rot="2578092">
              <a:off x="3423942" y="2266373"/>
              <a:ext cx="976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</a:rPr>
                <a:t>เติมเต็ม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8F8BAF-8282-401C-AAA5-1C226E5D8CCE}"/>
                </a:ext>
              </a:extLst>
            </p:cNvPr>
            <p:cNvSpPr txBox="1"/>
            <p:nvPr/>
          </p:nvSpPr>
          <p:spPr>
            <a:xfrm rot="19103939">
              <a:off x="3368303" y="4522481"/>
              <a:ext cx="1043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</a:rPr>
                <a:t>ซ่อมแซม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AEB1DE-1232-ED32-8D1A-5B70A71CB86B}"/>
                </a:ext>
              </a:extLst>
            </p:cNvPr>
            <p:cNvSpPr txBox="1"/>
            <p:nvPr/>
          </p:nvSpPr>
          <p:spPr>
            <a:xfrm rot="2732346">
              <a:off x="988869" y="4540100"/>
              <a:ext cx="907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</a:rPr>
                <a:t>รีไซเคิล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8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pic>
        <p:nvPicPr>
          <p:cNvPr id="263" name="Google Shape;263;p28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463" y="-79829"/>
            <a:ext cx="9919074" cy="701765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988800" y="1297425"/>
            <a:ext cx="105162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ขยะจะไป </a:t>
            </a:r>
            <a:endParaRPr sz="9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อยู่ที่ไหน </a:t>
            </a:r>
            <a:endParaRPr sz="9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ถ้าไม่รีไซเคิล</a:t>
            </a:r>
            <a:endParaRPr sz="900"/>
          </a:p>
        </p:txBody>
      </p:sp>
      <p:sp>
        <p:nvSpPr>
          <p:cNvPr id="265" name="Google Shape;26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/>
          <p:nvPr/>
        </p:nvSpPr>
        <p:spPr>
          <a:xfrm>
            <a:off x="4974184" y="2117894"/>
            <a:ext cx="6728456" cy="752726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9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095853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ขยะของเราจะไปอยู่ที่ไหน</a:t>
            </a:r>
            <a:endParaRPr/>
          </a:p>
        </p:txBody>
      </p:sp>
      <p:pic>
        <p:nvPicPr>
          <p:cNvPr id="274" name="Google Shape;274;p29" descr="A picture containing sky, outdoor, grass, hi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1" b="-13"/>
          <a:stretch/>
        </p:blipFill>
        <p:spPr>
          <a:xfrm>
            <a:off x="411512" y="1852843"/>
            <a:ext cx="4185300" cy="349535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/>
          <p:nvPr/>
        </p:nvSpPr>
        <p:spPr>
          <a:xfrm>
            <a:off x="5042650" y="2206800"/>
            <a:ext cx="6660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ขยะส่วนใหญ่ของเราจะเอาไปทิ้งไว้ที่หลุมฝังกลบในพื้นที่</a:t>
            </a:r>
            <a:endParaRPr sz="600"/>
          </a:p>
        </p:txBody>
      </p:sp>
      <p:sp>
        <p:nvSpPr>
          <p:cNvPr id="276" name="Google Shape;276;p29"/>
          <p:cNvSpPr/>
          <p:nvPr/>
        </p:nvSpPr>
        <p:spPr>
          <a:xfrm>
            <a:off x="4974184" y="3118472"/>
            <a:ext cx="691714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3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หลุมฝังกลบประกอบไปด้วยขยะหลายชนิด แต่ขยะบางอย่างไม่ควรจะอยู่ที่นี่ และจะต้องใช้เวลาหลายร้อยปีกว่าจะหายไป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3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หลุมฝังกลบทำให้เกิดอันตราย เช่น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กลิ่น ควัน เสียง แมลง และการปนเปื้อนของแหล่งน้ำ</a:t>
            </a:r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0" descr="Background patter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247" y="1895062"/>
            <a:ext cx="7678402" cy="40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0"/>
          <p:cNvSpPr txBox="1"/>
          <p:nvPr/>
        </p:nvSpPr>
        <p:spPr>
          <a:xfrm>
            <a:off x="8173903" y="2738006"/>
            <a:ext cx="401809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ขยะส่วนใหญ่ใน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มหาสมุทรมาจาก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มนุษย์ที่อยู่บนบก</a:t>
            </a:r>
            <a:endParaRPr/>
          </a:p>
        </p:txBody>
      </p:sp>
      <p:pic>
        <p:nvPicPr>
          <p:cNvPr id="286" name="Google Shape;286;p30" descr="A silhouette of a city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r="27" b="98"/>
          <a:stretch/>
        </p:blipFill>
        <p:spPr>
          <a:xfrm>
            <a:off x="150967" y="1325107"/>
            <a:ext cx="3923343" cy="229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0"/>
          <p:cNvSpPr/>
          <p:nvPr/>
        </p:nvSpPr>
        <p:spPr>
          <a:xfrm rot="5400000">
            <a:off x="3173955" y="3063623"/>
            <a:ext cx="506704" cy="1612054"/>
          </a:xfrm>
          <a:prstGeom prst="bentUpArrow">
            <a:avLst>
              <a:gd name="adj1" fmla="val 25000"/>
              <a:gd name="adj2" fmla="val 23640"/>
              <a:gd name="adj3" fmla="val 25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89" name="Google Shape;289;p30"/>
          <p:cNvSpPr/>
          <p:nvPr/>
        </p:nvSpPr>
        <p:spPr>
          <a:xfrm rot="3373779">
            <a:off x="5007757" y="3647439"/>
            <a:ext cx="637784" cy="4015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0"/>
          <p:cNvSpPr/>
          <p:nvPr/>
        </p:nvSpPr>
        <p:spPr>
          <a:xfrm rot="-344712">
            <a:off x="6810249" y="4421677"/>
            <a:ext cx="692869" cy="393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/>
          <p:nvPr/>
        </p:nvSpPr>
        <p:spPr>
          <a:xfrm rot="-1593094">
            <a:off x="6371625" y="3730253"/>
            <a:ext cx="607639" cy="4143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4418313" y="4136946"/>
            <a:ext cx="688326" cy="3913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30"/>
          <p:cNvGrpSpPr/>
          <p:nvPr/>
        </p:nvGrpSpPr>
        <p:grpSpPr>
          <a:xfrm>
            <a:off x="548477" y="168433"/>
            <a:ext cx="11095045" cy="1473698"/>
            <a:chOff x="548477" y="168433"/>
            <a:chExt cx="11095045" cy="1473698"/>
          </a:xfrm>
        </p:grpSpPr>
        <p:pic>
          <p:nvPicPr>
            <p:cNvPr id="294" name="Google Shape;294;p30"/>
            <p:cNvPicPr preferRelativeResize="0"/>
            <p:nvPr/>
          </p:nvPicPr>
          <p:blipFill rotWithShape="1">
            <a:blip r:embed="rId6">
              <a:alphaModFix/>
            </a:blip>
            <a:srcRect r="22" b="-29"/>
            <a:stretch/>
          </p:blipFill>
          <p:spPr>
            <a:xfrm>
              <a:off x="1255510" y="718191"/>
              <a:ext cx="9291874" cy="923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30"/>
            <p:cNvSpPr txBox="1"/>
            <p:nvPr/>
          </p:nvSpPr>
          <p:spPr>
            <a:xfrm>
              <a:off x="548477" y="168433"/>
              <a:ext cx="110950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ขยะของเราจะไปอยู่ที่ไหน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9C7F7"/>
          </a:solidFill>
          <a:ln>
            <a:noFill/>
          </a:ln>
        </p:spPr>
      </p:pic>
      <p:sp>
        <p:nvSpPr>
          <p:cNvPr id="302" name="Google Shape;302;p31"/>
          <p:cNvSpPr/>
          <p:nvPr/>
        </p:nvSpPr>
        <p:spPr>
          <a:xfrm>
            <a:off x="267036" y="387751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0" y="503621"/>
            <a:ext cx="55860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 ผู้คนทิ้งขยะไว้บนพื้น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หรือขยะตกจากถังขยะ</a:t>
            </a:r>
            <a:endParaRPr/>
          </a:p>
        </p:txBody>
      </p:sp>
      <p:pic>
        <p:nvPicPr>
          <p:cNvPr id="304" name="Google Shape;30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000" y="1783730"/>
            <a:ext cx="4935808" cy="329053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1"/>
          <p:cNvSpPr/>
          <p:nvPr/>
        </p:nvSpPr>
        <p:spPr>
          <a:xfrm>
            <a:off x="5586071" y="2842298"/>
            <a:ext cx="1180262" cy="5846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1"/>
          <p:cNvSpPr/>
          <p:nvPr/>
        </p:nvSpPr>
        <p:spPr>
          <a:xfrm>
            <a:off x="6876143" y="384032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6609107" y="499902"/>
            <a:ext cx="55860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 เมื่อฝนตก ขยะจะไหลเข้าสู่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ท่อระบายน้ำฝน</a:t>
            </a:r>
            <a:endParaRPr/>
          </a:p>
        </p:txBody>
      </p:sp>
      <p:pic>
        <p:nvPicPr>
          <p:cNvPr id="308" name="Google Shape;30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6143" y="1781645"/>
            <a:ext cx="4936272" cy="329053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9C7F7"/>
          </a:solidFill>
          <a:ln>
            <a:noFill/>
          </a:ln>
        </p:spPr>
      </p:pic>
      <p:sp>
        <p:nvSpPr>
          <p:cNvPr id="316" name="Google Shape;316;p32"/>
          <p:cNvSpPr/>
          <p:nvPr/>
        </p:nvSpPr>
        <p:spPr>
          <a:xfrm>
            <a:off x="267036" y="387751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0" y="503621"/>
            <a:ext cx="55860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 ท่อระบายน้ำฝนจะไหลเข้าไป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ในทางน้ำในพื้นที่</a:t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5586071" y="2842298"/>
            <a:ext cx="1180262" cy="5846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6876143" y="384032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6609107" y="499902"/>
            <a:ext cx="55860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 ทางน้ำเหล่านั้นจะไหลเข้าสู่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แม่น้ำในพื้นที่</a:t>
            </a:r>
            <a:endParaRPr/>
          </a:p>
        </p:txBody>
      </p:sp>
      <p:pic>
        <p:nvPicPr>
          <p:cNvPr id="321" name="Google Shape;321;p32" descr="A picture containing outdoor, nature, r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792" y="1810746"/>
            <a:ext cx="4882487" cy="334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125" y="1697623"/>
            <a:ext cx="4611175" cy="345858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3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9C7F7"/>
          </a:solidFill>
          <a:ln>
            <a:noFill/>
          </a:ln>
        </p:spPr>
      </p:pic>
      <p:sp>
        <p:nvSpPr>
          <p:cNvPr id="330" name="Google Shape;330;p33"/>
          <p:cNvSpPr/>
          <p:nvPr/>
        </p:nvSpPr>
        <p:spPr>
          <a:xfrm>
            <a:off x="267036" y="387751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0" y="684567"/>
            <a:ext cx="5586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5. แม่น้ำไหลลงสู่มหาสมุทร</a:t>
            </a:r>
            <a:endParaRPr/>
          </a:p>
        </p:txBody>
      </p:sp>
      <p:sp>
        <p:nvSpPr>
          <p:cNvPr id="332" name="Google Shape;332;p33"/>
          <p:cNvSpPr/>
          <p:nvPr/>
        </p:nvSpPr>
        <p:spPr>
          <a:xfrm>
            <a:off x="5449216" y="2844384"/>
            <a:ext cx="1180262" cy="5846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6481200" y="384025"/>
            <a:ext cx="5586000" cy="10137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3"/>
          <p:cNvSpPr txBox="1"/>
          <p:nvPr/>
        </p:nvSpPr>
        <p:spPr>
          <a:xfrm>
            <a:off x="6442725" y="311550"/>
            <a:ext cx="5698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6. </a:t>
            </a:r>
            <a:r>
              <a:rPr lang="en-US"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กระแสน้ำในมหาสมุทรส่งขยะไปทั่วโลกและสร้าง “เกาะกองขยะ”</a:t>
            </a:r>
            <a:endParaRPr sz="1000"/>
          </a:p>
        </p:txBody>
      </p:sp>
      <p:pic>
        <p:nvPicPr>
          <p:cNvPr id="335" name="Google Shape;335;p33" descr="An aerial view of a beach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036" y="1700142"/>
            <a:ext cx="5000099" cy="330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 descr="Map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5077" y="1700142"/>
            <a:ext cx="5197065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8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1"/>
          <p:cNvSpPr/>
          <p:nvPr/>
        </p:nvSpPr>
        <p:spPr>
          <a:xfrm>
            <a:off x="1327355" y="37672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1327355" y="26857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1416759" y="293855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กิจกรรมในชั้นเรียน: แผนผังวงจรชีวิต</a:t>
            </a:r>
            <a:endParaRPr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380B3B-20BD-04E1-F9E2-BDD67648A7EF}"/>
              </a:ext>
            </a:extLst>
          </p:cNvPr>
          <p:cNvGrpSpPr/>
          <p:nvPr/>
        </p:nvGrpSpPr>
        <p:grpSpPr>
          <a:xfrm>
            <a:off x="714214" y="1307171"/>
            <a:ext cx="2398910" cy="461624"/>
            <a:chOff x="714214" y="1307171"/>
            <a:chExt cx="2398910" cy="461624"/>
          </a:xfrm>
        </p:grpSpPr>
        <p:sp>
          <p:nvSpPr>
            <p:cNvPr id="347" name="Google Shape;347;p11"/>
            <p:cNvSpPr/>
            <p:nvPr/>
          </p:nvSpPr>
          <p:spPr>
            <a:xfrm>
              <a:off x="714214" y="1307171"/>
              <a:ext cx="181515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000" b="1" i="0" u="none" strike="noStrike" cap="none" dirty="0" err="1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กลุ่ม</a:t>
              </a:r>
              <a:r>
                <a:rPr lang="en-US" sz="2000" b="1" i="0" u="none" strike="noStrike" cap="none" dirty="0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:</a:t>
              </a:r>
              <a:endParaRPr sz="1200" dirty="0"/>
            </a:p>
          </p:txBody>
        </p:sp>
        <p:cxnSp>
          <p:nvCxnSpPr>
            <p:cNvPr id="348" name="Google Shape;348;p11"/>
            <p:cNvCxnSpPr/>
            <p:nvPr/>
          </p:nvCxnSpPr>
          <p:spPr>
            <a:xfrm>
              <a:off x="849609" y="1678900"/>
              <a:ext cx="2263515" cy="0"/>
            </a:xfrm>
            <a:prstGeom prst="straightConnector1">
              <a:avLst/>
            </a:prstGeom>
            <a:noFill/>
            <a:ln w="19050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182D9C-8D5C-1E98-010E-023160730CEE}"/>
              </a:ext>
            </a:extLst>
          </p:cNvPr>
          <p:cNvGrpSpPr/>
          <p:nvPr/>
        </p:nvGrpSpPr>
        <p:grpSpPr>
          <a:xfrm>
            <a:off x="7786720" y="1342235"/>
            <a:ext cx="3967132" cy="461624"/>
            <a:chOff x="8703133" y="1307171"/>
            <a:chExt cx="2852356" cy="461624"/>
          </a:xfrm>
        </p:grpSpPr>
        <p:sp>
          <p:nvSpPr>
            <p:cNvPr id="349" name="Google Shape;349;p11"/>
            <p:cNvSpPr/>
            <p:nvPr/>
          </p:nvSpPr>
          <p:spPr>
            <a:xfrm>
              <a:off x="8703133" y="1307171"/>
              <a:ext cx="181515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000" b="1" i="0" u="none" strike="noStrike" cap="none" dirty="0" err="1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ผลิตภัณฑ์</a:t>
              </a:r>
              <a:r>
                <a:rPr lang="en-US" sz="2000" b="1" i="0" u="none" strike="noStrike" cap="none" dirty="0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:</a:t>
              </a:r>
              <a:endParaRPr sz="1200" dirty="0"/>
            </a:p>
          </p:txBody>
        </p:sp>
        <p:cxnSp>
          <p:nvCxnSpPr>
            <p:cNvPr id="350" name="Google Shape;350;p11"/>
            <p:cNvCxnSpPr>
              <a:cxnSpLocks/>
            </p:cNvCxnSpPr>
            <p:nvPr/>
          </p:nvCxnSpPr>
          <p:spPr>
            <a:xfrm>
              <a:off x="8838528" y="1678900"/>
              <a:ext cx="2716961" cy="0"/>
            </a:xfrm>
            <a:prstGeom prst="straightConnector1">
              <a:avLst/>
            </a:prstGeom>
            <a:noFill/>
            <a:ln w="19050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3" name="Google Shape;353;p11"/>
          <p:cNvSpPr/>
          <p:nvPr/>
        </p:nvSpPr>
        <p:spPr>
          <a:xfrm>
            <a:off x="3878858" y="4847924"/>
            <a:ext cx="438171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sng" strike="noStrike" cap="none" dirty="0" err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โอกาสในการหมุนเวียน</a:t>
            </a:r>
            <a:endParaRPr sz="1200" dirty="0"/>
          </a:p>
        </p:txBody>
      </p:sp>
      <p:sp>
        <p:nvSpPr>
          <p:cNvPr id="357" name="Google Shape;3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0D968-F5E2-1CFA-A21C-3275F04F1479}"/>
              </a:ext>
            </a:extLst>
          </p:cNvPr>
          <p:cNvGrpSpPr/>
          <p:nvPr/>
        </p:nvGrpSpPr>
        <p:grpSpPr>
          <a:xfrm>
            <a:off x="68541" y="1768795"/>
            <a:ext cx="12192000" cy="3152673"/>
            <a:chOff x="0" y="1513909"/>
            <a:chExt cx="12192000" cy="3391277"/>
          </a:xfrm>
        </p:grpSpPr>
        <p:cxnSp>
          <p:nvCxnSpPr>
            <p:cNvPr id="11" name="Google Shape;373;p12">
              <a:extLst>
                <a:ext uri="{FF2B5EF4-FFF2-40B4-BE49-F238E27FC236}">
                  <a16:creationId xmlns:a16="http://schemas.microsoft.com/office/drawing/2014/main" id="{6CDB49D1-2FD0-36A0-B749-EFF8CD187DBB}"/>
                </a:ext>
              </a:extLst>
            </p:cNvPr>
            <p:cNvCxnSpPr/>
            <p:nvPr/>
          </p:nvCxnSpPr>
          <p:spPr>
            <a:xfrm>
              <a:off x="2774157" y="2462882"/>
              <a:ext cx="0" cy="2442304"/>
            </a:xfrm>
            <a:prstGeom prst="straightConnector1">
              <a:avLst/>
            </a:prstGeom>
            <a:noFill/>
            <a:ln w="19050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374;p12">
              <a:extLst>
                <a:ext uri="{FF2B5EF4-FFF2-40B4-BE49-F238E27FC236}">
                  <a16:creationId xmlns:a16="http://schemas.microsoft.com/office/drawing/2014/main" id="{CC79BC08-757A-EB16-2F66-D470AC462409}"/>
                </a:ext>
              </a:extLst>
            </p:cNvPr>
            <p:cNvCxnSpPr/>
            <p:nvPr/>
          </p:nvCxnSpPr>
          <p:spPr>
            <a:xfrm>
              <a:off x="4922997" y="2442933"/>
              <a:ext cx="0" cy="2442304"/>
            </a:xfrm>
            <a:prstGeom prst="straightConnector1">
              <a:avLst/>
            </a:prstGeom>
            <a:noFill/>
            <a:ln w="19050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375;p12">
              <a:extLst>
                <a:ext uri="{FF2B5EF4-FFF2-40B4-BE49-F238E27FC236}">
                  <a16:creationId xmlns:a16="http://schemas.microsoft.com/office/drawing/2014/main" id="{93D43930-C1F3-6113-14FE-E78988F35C75}"/>
                </a:ext>
              </a:extLst>
            </p:cNvPr>
            <p:cNvCxnSpPr/>
            <p:nvPr/>
          </p:nvCxnSpPr>
          <p:spPr>
            <a:xfrm>
              <a:off x="7132797" y="2403034"/>
              <a:ext cx="0" cy="2442304"/>
            </a:xfrm>
            <a:prstGeom prst="straightConnector1">
              <a:avLst/>
            </a:prstGeom>
            <a:noFill/>
            <a:ln w="19050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376;p12">
              <a:extLst>
                <a:ext uri="{FF2B5EF4-FFF2-40B4-BE49-F238E27FC236}">
                  <a16:creationId xmlns:a16="http://schemas.microsoft.com/office/drawing/2014/main" id="{B21EB733-475F-4D55-49E6-782F141270F8}"/>
                </a:ext>
              </a:extLst>
            </p:cNvPr>
            <p:cNvCxnSpPr/>
            <p:nvPr/>
          </p:nvCxnSpPr>
          <p:spPr>
            <a:xfrm>
              <a:off x="9281637" y="2422983"/>
              <a:ext cx="0" cy="2442304"/>
            </a:xfrm>
            <a:prstGeom prst="straightConnector1">
              <a:avLst/>
            </a:prstGeom>
            <a:noFill/>
            <a:ln w="19050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68EA5D9-D0B9-B1B9-943A-DAC1D38C19F2}"/>
                </a:ext>
              </a:extLst>
            </p:cNvPr>
            <p:cNvGrpSpPr/>
            <p:nvPr/>
          </p:nvGrpSpPr>
          <p:grpSpPr>
            <a:xfrm>
              <a:off x="0" y="1513909"/>
              <a:ext cx="12192000" cy="1027917"/>
              <a:chOff x="0" y="1513909"/>
              <a:chExt cx="12192000" cy="1027917"/>
            </a:xfrm>
          </p:grpSpPr>
          <p:pic>
            <p:nvPicPr>
              <p:cNvPr id="16" name="Google Shape;370;p12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FB074F5D-1CE9-6337-F9DB-F84BAB9B05C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-119"/>
              <a:stretch/>
            </p:blipFill>
            <p:spPr>
              <a:xfrm>
                <a:off x="0" y="1513909"/>
                <a:ext cx="12192000" cy="10279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0FEF3A-E756-8EC8-268D-F79C9A6BFD28}"/>
                  </a:ext>
                </a:extLst>
              </p:cNvPr>
              <p:cNvSpPr txBox="1"/>
              <p:nvPr/>
            </p:nvSpPr>
            <p:spPr>
              <a:xfrm>
                <a:off x="991724" y="1768245"/>
                <a:ext cx="1475768" cy="358839"/>
              </a:xfrm>
              <a:prstGeom prst="rect">
                <a:avLst/>
              </a:prstGeom>
              <a:solidFill>
                <a:srgbClr val="ECC100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4518FA-78C1-6106-FD80-9FCDF77CE4D6}"/>
                  </a:ext>
                </a:extLst>
              </p:cNvPr>
              <p:cNvSpPr txBox="1"/>
              <p:nvPr/>
            </p:nvSpPr>
            <p:spPr>
              <a:xfrm>
                <a:off x="941314" y="1753613"/>
                <a:ext cx="1208985" cy="35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th-TH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การสกัด</a:t>
                </a:r>
                <a:endPara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EBA157-5BC7-8E19-1F8C-FF5738EF115D}"/>
                  </a:ext>
                </a:extLst>
              </p:cNvPr>
              <p:cNvSpPr txBox="1"/>
              <p:nvPr/>
            </p:nvSpPr>
            <p:spPr>
              <a:xfrm>
                <a:off x="3090655" y="1789327"/>
                <a:ext cx="1587812" cy="354535"/>
              </a:xfrm>
              <a:prstGeom prst="rect">
                <a:avLst/>
              </a:prstGeom>
              <a:solidFill>
                <a:srgbClr val="29C7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th-TH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การผลิต</a:t>
                </a:r>
                <a:endPara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8B1262-0B84-0A9F-AB26-5AD11A3591C4}"/>
                  </a:ext>
                </a:extLst>
              </p:cNvPr>
              <p:cNvSpPr txBox="1"/>
              <p:nvPr/>
            </p:nvSpPr>
            <p:spPr>
              <a:xfrm>
                <a:off x="5099789" y="1788247"/>
                <a:ext cx="2018490" cy="354535"/>
              </a:xfrm>
              <a:prstGeom prst="rect">
                <a:avLst/>
              </a:prstGeom>
              <a:solidFill>
                <a:srgbClr val="4ABD9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th-TH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การกระจายสินค้า</a:t>
                </a:r>
                <a:endPara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C08651-C5EC-5A31-BFDA-938B3139C702}"/>
                  </a:ext>
                </a:extLst>
              </p:cNvPr>
              <p:cNvSpPr txBox="1"/>
              <p:nvPr/>
            </p:nvSpPr>
            <p:spPr>
              <a:xfrm>
                <a:off x="7380390" y="1784460"/>
                <a:ext cx="1866470" cy="354535"/>
              </a:xfrm>
              <a:prstGeom prst="rect">
                <a:avLst/>
              </a:prstGeom>
              <a:solidFill>
                <a:srgbClr val="008E8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th-TH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การใช้งาน</a:t>
                </a:r>
                <a:endPara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1F5E4F-EBC8-0828-6AD5-DD2A92600852}"/>
                  </a:ext>
                </a:extLst>
              </p:cNvPr>
              <p:cNvSpPr txBox="1"/>
              <p:nvPr/>
            </p:nvSpPr>
            <p:spPr>
              <a:xfrm>
                <a:off x="9647241" y="1781484"/>
                <a:ext cx="1714726" cy="354535"/>
              </a:xfrm>
              <a:prstGeom prst="rect">
                <a:avLst/>
              </a:prstGeom>
              <a:solidFill>
                <a:srgbClr val="43444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</a:t>
                </a:r>
                <a:r>
                  <a:rPr lang="th-TH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การกำจัด</a:t>
                </a:r>
                <a:endPara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87" y="-548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2"/>
          <p:cNvSpPr/>
          <p:nvPr/>
        </p:nvSpPr>
        <p:spPr>
          <a:xfrm>
            <a:off x="714214" y="347051"/>
            <a:ext cx="1060689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กลุ่ม:</a:t>
            </a:r>
            <a:endParaRPr/>
          </a:p>
        </p:txBody>
      </p:sp>
      <p:cxnSp>
        <p:nvCxnSpPr>
          <p:cNvPr id="365" name="Google Shape;365;p12"/>
          <p:cNvCxnSpPr/>
          <p:nvPr/>
        </p:nvCxnSpPr>
        <p:spPr>
          <a:xfrm>
            <a:off x="840189" y="659513"/>
            <a:ext cx="2263515" cy="0"/>
          </a:xfrm>
          <a:prstGeom prst="straightConnector1">
            <a:avLst/>
          </a:prstGeom>
          <a:noFill/>
          <a:ln w="127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12"/>
          <p:cNvSpPr/>
          <p:nvPr/>
        </p:nvSpPr>
        <p:spPr>
          <a:xfrm>
            <a:off x="7960013" y="337626"/>
            <a:ext cx="181515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ผลิตภัณฑ์:</a:t>
            </a:r>
            <a:endParaRPr/>
          </a:p>
        </p:txBody>
      </p:sp>
      <p:cxnSp>
        <p:nvCxnSpPr>
          <p:cNvPr id="367" name="Google Shape;367;p12"/>
          <p:cNvCxnSpPr/>
          <p:nvPr/>
        </p:nvCxnSpPr>
        <p:spPr>
          <a:xfrm>
            <a:off x="8077200" y="650088"/>
            <a:ext cx="3395932" cy="0"/>
          </a:xfrm>
          <a:prstGeom prst="straightConnector1">
            <a:avLst/>
          </a:prstGeom>
          <a:noFill/>
          <a:ln w="127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8" name="Google Shape;368;p12"/>
          <p:cNvSpPr/>
          <p:nvPr/>
        </p:nvSpPr>
        <p:spPr>
          <a:xfrm>
            <a:off x="1708820" y="284266"/>
            <a:ext cx="526251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369" name="Google Shape;369;p12"/>
          <p:cNvSpPr/>
          <p:nvPr/>
        </p:nvSpPr>
        <p:spPr>
          <a:xfrm>
            <a:off x="9020133" y="310400"/>
            <a:ext cx="2953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ขวดน้ำอัดลม 12 ออนซ์</a:t>
            </a:r>
            <a:endParaRPr sz="800"/>
          </a:p>
        </p:txBody>
      </p:sp>
      <p:pic>
        <p:nvPicPr>
          <p:cNvPr id="370" name="Google Shape;370;p12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-119"/>
          <a:stretch/>
        </p:blipFill>
        <p:spPr>
          <a:xfrm>
            <a:off x="-3725" y="1821264"/>
            <a:ext cx="12192000" cy="98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2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959" y="740172"/>
            <a:ext cx="8266908" cy="133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600" y="1327422"/>
            <a:ext cx="2514600" cy="7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"/>
          <p:cNvCxnSpPr/>
          <p:nvPr/>
        </p:nvCxnSpPr>
        <p:spPr>
          <a:xfrm>
            <a:off x="2770432" y="2727462"/>
            <a:ext cx="0" cy="2332218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12"/>
          <p:cNvCxnSpPr/>
          <p:nvPr/>
        </p:nvCxnSpPr>
        <p:spPr>
          <a:xfrm>
            <a:off x="4919272" y="2708412"/>
            <a:ext cx="0" cy="2332218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12"/>
          <p:cNvCxnSpPr/>
          <p:nvPr/>
        </p:nvCxnSpPr>
        <p:spPr>
          <a:xfrm>
            <a:off x="7129072" y="2670312"/>
            <a:ext cx="0" cy="2332218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12"/>
          <p:cNvCxnSpPr/>
          <p:nvPr/>
        </p:nvCxnSpPr>
        <p:spPr>
          <a:xfrm>
            <a:off x="9277912" y="2689362"/>
            <a:ext cx="0" cy="2332218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p12"/>
          <p:cNvSpPr/>
          <p:nvPr/>
        </p:nvSpPr>
        <p:spPr>
          <a:xfrm>
            <a:off x="3905144" y="5248826"/>
            <a:ext cx="4381711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โอกาสในการหมุนเวียน</a:t>
            </a:r>
            <a:endParaRPr/>
          </a:p>
        </p:txBody>
      </p:sp>
      <p:sp>
        <p:nvSpPr>
          <p:cNvPr id="378" name="Google Shape;378;p12"/>
          <p:cNvSpPr/>
          <p:nvPr/>
        </p:nvSpPr>
        <p:spPr>
          <a:xfrm>
            <a:off x="1168845" y="5678088"/>
            <a:ext cx="98729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ECC11B"/>
                </a:solidFill>
                <a:latin typeface="Tahoma"/>
                <a:ea typeface="Tahoma"/>
                <a:cs typeface="Tahoma"/>
                <a:sym typeface="Tahoma"/>
              </a:rPr>
              <a:t>#</a:t>
            </a:r>
            <a:r>
              <a:rPr lang="en-US" sz="2000" b="1" dirty="0">
                <a:solidFill>
                  <a:srgbClr val="ECC11B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000" b="1" i="0" u="none" strike="noStrike" cap="none" dirty="0">
                <a:solidFill>
                  <a:srgbClr val="ECC11B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รีไซเคิลเพื่อทำขวดหรือเส้นด้ายใหม่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ECC1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714214" y="6105760"/>
            <a:ext cx="76969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#2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ใช้ขวดแชมพูหรือสบู่เก่าที่สถานีเติมผลิตภัณฑ์</a:t>
            </a:r>
            <a:endParaRPr dirty="0"/>
          </a:p>
        </p:txBody>
      </p:sp>
      <p:sp>
        <p:nvSpPr>
          <p:cNvPr id="380" name="Google Shape;3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pSp>
        <p:nvGrpSpPr>
          <p:cNvPr id="381" name="Google Shape;381;p12"/>
          <p:cNvGrpSpPr/>
          <p:nvPr/>
        </p:nvGrpSpPr>
        <p:grpSpPr>
          <a:xfrm>
            <a:off x="431338" y="2694611"/>
            <a:ext cx="11041794" cy="2062066"/>
            <a:chOff x="445978" y="2283665"/>
            <a:chExt cx="11041794" cy="2062066"/>
          </a:xfrm>
        </p:grpSpPr>
        <p:sp>
          <p:nvSpPr>
            <p:cNvPr id="382" name="Google Shape;382;p12"/>
            <p:cNvSpPr/>
            <p:nvPr/>
          </p:nvSpPr>
          <p:spPr>
            <a:xfrm>
              <a:off x="2914078" y="2283668"/>
              <a:ext cx="1908300" cy="2062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โรงงานจะหลอม</a:t>
              </a:r>
              <a:endParaRPr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เม็ดเหล่านั้นใส่ลง</a:t>
              </a:r>
              <a:endParaRPr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ในแบบที่สร้างให้</a:t>
              </a:r>
              <a:endParaRPr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เป็นขวด </a:t>
              </a:r>
              <a:endParaRPr sz="120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ขวดน้ำอัดลมจะถูกส่งไปที่โรงงาน</a:t>
              </a:r>
              <a:endParaRPr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บรรจุขวดเพื่อที่จะบรรจุน้ำในขวด</a:t>
              </a:r>
              <a:endParaRPr sz="1200"/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5070053" y="2283665"/>
              <a:ext cx="20736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ขวดน้ำอัดลมจะถูก</a:t>
              </a:r>
              <a:endParaRPr sz="16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ส่งไปยังร้านค้า</a:t>
              </a:r>
              <a:endParaRPr sz="16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ให้ลูกค้าซื้อ</a:t>
              </a:r>
              <a:endParaRPr sz="1200" dirty="0"/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7279852" y="2283671"/>
              <a:ext cx="19083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ลูกค้าจะซื้อขวดน้ำอัดลมจากร้านค้า</a:t>
              </a:r>
              <a:endParaRPr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เพื่อดื่ม</a:t>
              </a:r>
              <a:endParaRPr sz="1200"/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9338872" y="2283671"/>
              <a:ext cx="21489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หลังจากการดื่ม ขวดจะถูกกำจัดโดย</a:t>
              </a:r>
              <a:endParaRPr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ผู้บริโภค</a:t>
              </a:r>
              <a:endParaRPr sz="1200"/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445978" y="2283668"/>
              <a:ext cx="2263500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น้ำมันและวัตถุดิบ</a:t>
              </a:r>
              <a:endParaRPr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ชีวภาพจะถูกดึงออกมาจากพื้นโลก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จากนั้น</a:t>
              </a:r>
              <a:endParaRPr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จะถูกทำความสะอาด</a:t>
              </a:r>
              <a:endParaRPr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และตกแต่งเป็นเม็ด</a:t>
              </a:r>
              <a:endParaRPr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เล็ก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ๆ </a:t>
              </a: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สำหรับ</a:t>
              </a:r>
              <a:endParaRPr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ผลิตภัณฑ์ใหม่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endParaRPr sz="1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AFEEDFE-F178-AE02-C736-38FE0543243B}"/>
              </a:ext>
            </a:extLst>
          </p:cNvPr>
          <p:cNvSpPr txBox="1"/>
          <p:nvPr/>
        </p:nvSpPr>
        <p:spPr>
          <a:xfrm>
            <a:off x="987999" y="2064136"/>
            <a:ext cx="1475768" cy="342664"/>
          </a:xfrm>
          <a:prstGeom prst="rect">
            <a:avLst/>
          </a:prstGeom>
          <a:solidFill>
            <a:srgbClr val="ECC1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57E54-3A4E-DD68-A0F2-489F1A8052A0}"/>
              </a:ext>
            </a:extLst>
          </p:cNvPr>
          <p:cNvSpPr txBox="1"/>
          <p:nvPr/>
        </p:nvSpPr>
        <p:spPr>
          <a:xfrm>
            <a:off x="937589" y="2050163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การสกัด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FD9D02-25A4-0099-AFD3-54E5FB69C20C}"/>
              </a:ext>
            </a:extLst>
          </p:cNvPr>
          <p:cNvSpPr txBox="1"/>
          <p:nvPr/>
        </p:nvSpPr>
        <p:spPr>
          <a:xfrm>
            <a:off x="3086930" y="2084268"/>
            <a:ext cx="1587812" cy="338554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21496-2B3C-CC6B-78A1-4106AC95DA6B}"/>
              </a:ext>
            </a:extLst>
          </p:cNvPr>
          <p:cNvSpPr txBox="1"/>
          <p:nvPr/>
        </p:nvSpPr>
        <p:spPr>
          <a:xfrm>
            <a:off x="5096064" y="2083236"/>
            <a:ext cx="2018490" cy="338554"/>
          </a:xfrm>
          <a:prstGeom prst="rect">
            <a:avLst/>
          </a:prstGeom>
          <a:solidFill>
            <a:srgbClr val="4ABD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การกระจายสินค้า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C6B2B-C6D8-84C5-0E24-2AA3466B5D4C}"/>
              </a:ext>
            </a:extLst>
          </p:cNvPr>
          <p:cNvSpPr txBox="1"/>
          <p:nvPr/>
        </p:nvSpPr>
        <p:spPr>
          <a:xfrm>
            <a:off x="7376665" y="2079620"/>
            <a:ext cx="1866470" cy="338554"/>
          </a:xfrm>
          <a:prstGeom prst="rect">
            <a:avLst/>
          </a:prstGeom>
          <a:solidFill>
            <a:srgbClr val="008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D19C17-B597-CE88-869F-70C6FD98F644}"/>
              </a:ext>
            </a:extLst>
          </p:cNvPr>
          <p:cNvSpPr txBox="1"/>
          <p:nvPr/>
        </p:nvSpPr>
        <p:spPr>
          <a:xfrm>
            <a:off x="9643516" y="2076778"/>
            <a:ext cx="1714726" cy="338554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การกำจัด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Google Shape;363;p12">
            <a:extLst>
              <a:ext uri="{FF2B5EF4-FFF2-40B4-BE49-F238E27FC236}">
                <a16:creationId xmlns:a16="http://schemas.microsoft.com/office/drawing/2014/main" id="{D53AFC31-550A-0E4E-463D-AE0F15FE5E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8107" t="91191"/>
          <a:stretch/>
        </p:blipFill>
        <p:spPr>
          <a:xfrm>
            <a:off x="5096064" y="797606"/>
            <a:ext cx="783045" cy="24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63;p12">
            <a:extLst>
              <a:ext uri="{FF2B5EF4-FFF2-40B4-BE49-F238E27FC236}">
                <a16:creationId xmlns:a16="http://schemas.microsoft.com/office/drawing/2014/main" id="{CC5553EA-58B6-CFB1-BB77-9D158B1E11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8107" t="91191"/>
          <a:stretch/>
        </p:blipFill>
        <p:spPr>
          <a:xfrm>
            <a:off x="6482167" y="1382573"/>
            <a:ext cx="783045" cy="24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1DDAA6-7460-ADC8-F36E-53576731066F}"/>
              </a:ext>
            </a:extLst>
          </p:cNvPr>
          <p:cNvSpPr txBox="1"/>
          <p:nvPr/>
        </p:nvSpPr>
        <p:spPr>
          <a:xfrm>
            <a:off x="5096064" y="734100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rgbClr val="ECC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รีไซเคิล</a:t>
            </a:r>
            <a:endParaRPr lang="en-US" sz="1600" b="1" dirty="0">
              <a:solidFill>
                <a:srgbClr val="ECC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53026-2422-5A85-E2E5-7820ADAB1AB0}"/>
              </a:ext>
            </a:extLst>
          </p:cNvPr>
          <p:cNvSpPr txBox="1"/>
          <p:nvPr/>
        </p:nvSpPr>
        <p:spPr>
          <a:xfrm>
            <a:off x="6427899" y="1330143"/>
            <a:ext cx="534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rgbClr val="3AC6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เติม</a:t>
            </a:r>
            <a:endParaRPr lang="en-US" sz="1600" b="1" dirty="0">
              <a:solidFill>
                <a:srgbClr val="3AC6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8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4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3040" y="250169"/>
            <a:ext cx="9814559" cy="563882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506503" y="1628708"/>
            <a:ext cx="10907167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นักเรียนจะเข้าใจความแตกต่างระหว่างเศรษฐกิจเส้นตรงและหมุนเวียน และวิธีการที่ผลิตภัณฑ์และวัสดุเคลื่อนที่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ผ่านวงจรชีวิต</a:t>
            </a:r>
            <a:r>
              <a:rPr lang="en-US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พวกเขาจะได้พัฒนาความสามารถในการคิดเกี่ยวกับชีวิตของสิ่งต่าง ๆ ที่ใช้ในชีวิตประจำวัน และกำหนดรากฐานสำหรับความสามารถในการออกแบบระบบใหม่ วัตถุที่ใช้ในชีวิตประจำวันมีความซับซ้อน และนั่นช่วยให้เราเข้าใจวิธีการทำงานของระบบเส้นตรง และวิธีการสร้างผลิตภัณฑ์ให้มีการหมุนเวียนมากขึ้น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313764" y="1462601"/>
            <a:ext cx="11371800" cy="16104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181181" y="3411644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27544" y="3411644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72128" y="3391592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 rot="5400000">
            <a:off x="586952" y="3354363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1123489" y="4518559"/>
            <a:ext cx="443210" cy="409625"/>
            <a:chOff x="1123489" y="4518559"/>
            <a:chExt cx="443210" cy="409625"/>
          </a:xfrm>
        </p:grpSpPr>
        <p:sp>
          <p:nvSpPr>
            <p:cNvPr id="102" name="Google Shape;102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05" name="Google Shape;105;p2"/>
          <p:cNvSpPr/>
          <p:nvPr/>
        </p:nvSpPr>
        <p:spPr>
          <a:xfrm>
            <a:off x="2606051" y="185125"/>
            <a:ext cx="79776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606051" y="185125"/>
            <a:ext cx="79776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794674" y="294100"/>
            <a:ext cx="8049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1698190" y="3356325"/>
            <a:ext cx="9734687" cy="9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แสดงสไลด์บทเรียนสำหรับชั้นเรียนและพูดคุยเกี่ยวกับสิ่งที่พวกเขารู้อยู่แล้วเกี่ยวกับเศรษฐกิจเส้นตรงและหมุนเวียน และแนะนำแนวคิดของแผนผังวงจรชีวิตผลิตภัณฑ์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ถามคำถามนำในบันทึกย่อในสไลด์ PowerPoint กับนักเรียน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1698189" y="4575250"/>
            <a:ext cx="9734687" cy="6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ปริ๊นท์เอกสารประกอบคำบรรยาย 4 ชุด: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1. การ์ดผลิตภัณฑ์ 2. แผนผังวงจรชีวิตผลิตภัณฑ์ </a:t>
            </a:r>
            <a:endParaRPr sz="16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3. แผนผังวงจรชีวิตแบบหมุนเวียน 4. ตัวอย่างแผนผังวงจรชีวิต</a:t>
            </a:r>
            <a:endParaRPr/>
          </a:p>
        </p:txBody>
      </p:sp>
      <p:grpSp>
        <p:nvGrpSpPr>
          <p:cNvPr id="111" name="Google Shape;111;p2"/>
          <p:cNvGrpSpPr/>
          <p:nvPr/>
        </p:nvGrpSpPr>
        <p:grpSpPr>
          <a:xfrm>
            <a:off x="1123489" y="5568526"/>
            <a:ext cx="443210" cy="424691"/>
            <a:chOff x="1123489" y="4518559"/>
            <a:chExt cx="443210" cy="424691"/>
          </a:xfrm>
        </p:grpSpPr>
        <p:sp>
          <p:nvSpPr>
            <p:cNvPr id="112" name="Google Shape;112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68073" y="4518559"/>
              <a:ext cx="301686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15" name="Google Shape;115;p2"/>
          <p:cNvSpPr/>
          <p:nvPr/>
        </p:nvSpPr>
        <p:spPr>
          <a:xfrm>
            <a:off x="1698189" y="5567402"/>
            <a:ext cx="9734687" cy="6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ทำตามขั้นตอนบนสไลด์ถัดไป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และในบันทึกย่อของครูในสไลด์ที่ 17 และ 20 เพื่อทำกิจกรรมในชั้นเรียน </a:t>
            </a: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5"/>
          <p:cNvSpPr/>
          <p:nvPr/>
        </p:nvSpPr>
        <p:spPr>
          <a:xfrm>
            <a:off x="365761" y="1059906"/>
            <a:ext cx="11399520" cy="343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ขั้นตอนที่ 1</a:t>
            </a:r>
            <a: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แบ่งกลุ่มเป็น</a:t>
            </a:r>
            <a:r>
              <a:rPr lang="en-US" sz="145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กลุ่มละ 3-5 คน</a:t>
            </a:r>
            <a: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แล้วเลือกการ์ดผลิตภัณฑ์จากกอง หรือผลิตภัณฑ์ที่เพื่อนในกลุ่มรู้จัก แจกเอกสารสี่ชุดให้แต่ละกลุ่ม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45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ขั้นตอนที่ 2</a:t>
            </a:r>
            <a: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แต่ละกลุ่มจะได้กระดาษขนาดใหญ่ หรือใช้เอกสารที่แจกให้ และให้เขียนขั้นตอนของวงจรชีวิต 5 ขั้นตอน </a:t>
            </a:r>
            <a:endParaRPr sz="145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</a:t>
            </a:r>
            <a:r>
              <a:rPr lang="en-US" sz="145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การสกัดวัสดุ 2. การผลิต 3.     การกระจายสินค้า 4. การใช้งาน 5. การกำจัด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ขั้นตอนที่ 3</a:t>
            </a:r>
            <a: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แต่ละกลุ่มจะใช้กระดาษสติ๊กโน้ต (บางกลุ่มอาจวาดรูป และบางกลุ่มอาจเขียนชื่อรายการ) เพื่อบันทึกวงจรของผลิตภัณฑ์ตั้งแต่ต้นจนจบ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45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ขั้นตอนที่ 4</a:t>
            </a:r>
            <a: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ใช้ตัวอย่างวงจรชีวิตขวดน้ำเพื่อช่วยในการแนะนำนักเรียน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45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ขั้นตอนที่ 5</a:t>
            </a:r>
            <a: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สุดท้าย ให้ระบุ </a:t>
            </a:r>
            <a:r>
              <a:rPr lang="en-US" sz="145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โอกาสในการหมุนเวียน </a:t>
            </a:r>
            <a: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ผลิตภัณฑ์นี้อย่างน้อยหนึ่งอย่าง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เมื่อกลุ่มต่าง ๆ ทำแผนผังเสร็จ ทุกคนจะได้แบ่งปันสิ่งที่ค้นพบเกี่ยวกับวงจรชีวิตผลิตภัณฑ์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*ครูอาจแสดงหรือปริ๊นท์ตัวอย่างแผนผังวงจรชีวิตของน้ำอัดลมในขณะที่นักเรียนกำลังทำแบบฝึกหัด*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5"/>
          <p:cNvSpPr/>
          <p:nvPr/>
        </p:nvSpPr>
        <p:spPr>
          <a:xfrm>
            <a:off x="2606040" y="185126"/>
            <a:ext cx="6979920" cy="800131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5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ขั้นตอนถัดไป</a:t>
            </a:r>
            <a:endParaRPr/>
          </a:p>
        </p:txBody>
      </p:sp>
      <p:pic>
        <p:nvPicPr>
          <p:cNvPr id="405" name="Google Shape;405;p35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860" y="4398442"/>
            <a:ext cx="2449603" cy="17032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09" name="Google Shape;40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965D3-21AA-0BBB-949D-DE874AFC4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861" y="4453580"/>
            <a:ext cx="2834777" cy="164812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91DE0-6F78-7845-91EE-95A41AD40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603" y="4431841"/>
            <a:ext cx="2959537" cy="166986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FECE49-A74A-231E-3D47-7C40C54D5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884" y="4426499"/>
            <a:ext cx="2910860" cy="167060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323626" y="1464525"/>
            <a:ext cx="64041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06500" y="1457000"/>
            <a:ext cx="6221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262650" y="1821025"/>
            <a:ext cx="11614200" cy="24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 เข้าร่วมการสนทนากลุ่มกับคู่สนทนาที่มีความหลากหลาย เกี่ยวกับหัวข้อและประเด็นต่าง ๆ โดยมีการแสดงออก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ถึงความเห็นของตัวเองได้อย่างชัดเจน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การศึกษาคน สถานที่ และสิ่งแวดล้อม จะทำให้เข้าใจความสัมพันธ์ระหว่าง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ประชากรของมนุษย์และลักษณะทางกายภาพของโลก </a:t>
            </a:r>
            <a:endParaRPr/>
          </a:p>
        </p:txBody>
      </p:sp>
      <p:pic>
        <p:nvPicPr>
          <p:cNvPr id="125" name="Google Shape;125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5892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589263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/>
          <p:nvPr/>
        </p:nvSpPr>
        <p:spPr>
          <a:xfrm>
            <a:off x="323629" y="5104250"/>
            <a:ext cx="34020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06498" y="5096699"/>
            <a:ext cx="2743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2606051" y="185125"/>
            <a:ext cx="76215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2606050" y="185125"/>
            <a:ext cx="76215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794674" y="294100"/>
            <a:ext cx="750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33" name="Google Shape;133;p3" descr="Logo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9804" y="5592207"/>
            <a:ext cx="1149009" cy="11490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3"/>
          <p:cNvGrpSpPr/>
          <p:nvPr/>
        </p:nvGrpSpPr>
        <p:grpSpPr>
          <a:xfrm>
            <a:off x="4510164" y="5132970"/>
            <a:ext cx="6844293" cy="1591164"/>
            <a:chOff x="4790164" y="5162929"/>
            <a:chExt cx="7296300" cy="1771891"/>
          </a:xfrm>
        </p:grpSpPr>
        <p:sp>
          <p:nvSpPr>
            <p:cNvPr id="135" name="Google Shape;135;p3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790164" y="5586920"/>
              <a:ext cx="7296300" cy="13479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</a:t>
              </a:r>
              <a:endPara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6956554" y="5271681"/>
              <a:ext cx="4280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  <p:sp>
        <p:nvSpPr>
          <p:cNvPr id="138" name="Google Shape;13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grpSp>
        <p:nvGrpSpPr>
          <p:cNvPr id="151" name="Google Shape;151;p4"/>
          <p:cNvGrpSpPr/>
          <p:nvPr/>
        </p:nvGrpSpPr>
        <p:grpSpPr>
          <a:xfrm>
            <a:off x="355740" y="2278916"/>
            <a:ext cx="443210" cy="409625"/>
            <a:chOff x="360335" y="2612435"/>
            <a:chExt cx="443210" cy="409625"/>
          </a:xfrm>
        </p:grpSpPr>
        <p:sp>
          <p:nvSpPr>
            <p:cNvPr id="152" name="Google Shape;152;p4"/>
            <p:cNvSpPr/>
            <p:nvPr/>
          </p:nvSpPr>
          <p:spPr>
            <a:xfrm>
              <a:off x="413972" y="2632487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60335" y="2632487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04919" y="2612435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55" name="Google Shape;155;p4"/>
          <p:cNvSpPr txBox="1"/>
          <p:nvPr/>
        </p:nvSpPr>
        <p:spPr>
          <a:xfrm>
            <a:off x="991705" y="1449128"/>
            <a:ext cx="1066778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คน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แล้วเลือกการ์ดผลิตภัณฑ์จากกอง หรือผลิตภัณฑ์ที่เพื่อนในกลุ่มรู้จัก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991705" y="3068945"/>
            <a:ext cx="1072142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แต่ละกลุ่มจะใช้กระดาษสติ๊กโน้ต (บางกลุ่มอาจวาดรูป และบางกลุ่มอาจเขียนชื่อรายการ) เพื่อบันทึกวงจรของผลิตภัณฑ์ตั้งแต่ต้นจนจบ แต่ละกลุ่มสามารถดูตัวอย่างจากเอกสารแจกที่เป็นตัวอย่างของขวดน้ำอัดลม ควรมีการจำกัดเวลาไว้ที่ 20 นาที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1017010" y="2207171"/>
            <a:ext cx="1074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แต่ละกลุ่มจะได้กระดาษขนาดใหญ่ หรือใช้เอกสาร </a:t>
            </a:r>
            <a:r>
              <a:rPr lang="en-US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แผนผังวงจรชีวิต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และให้เขียนขั้นตอนของวงจรชีวิต 5 ขั้นตอน: 1. การสกัดวัสดุ; 2. การผลิต; 3. การกระจายสินค้า; 4. การใช้งาน; 5. การกำจัด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938068" y="4288425"/>
            <a:ext cx="107214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เริ่มต้นการทำผังวงจรชีวิต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ด้วยการใส่ชื่อวัสดุที่ใช้สร้างผลิตภัณฑ์และค้นหาวิธีการสกัดและแปรรูป เมื่อผู้บริโภคซื้อ พวกเขาจะใช้กี่ครั้ง ใช้อินเทอร์เน็ตเพื่อค้นคว้าข้อมูลนี้ หรืออาจให้นักเรียนลองคาดเดา เมื่อหมดอายุการใช้งาน ให้นึกถึงความเป็นไปได้ทั้งหมด เช่น หลุมฝังกลบ การทิ้งขยะไม่เป็นที่เป็นทาง และการรีไซเคิล พิจารณาอย่างจริงจังว่าสิ่งของนั้นจะสิ้นสุดที่ไหน </a:t>
            </a:r>
            <a:endParaRPr/>
          </a:p>
        </p:txBody>
      </p:sp>
      <p:grpSp>
        <p:nvGrpSpPr>
          <p:cNvPr id="159" name="Google Shape;159;p4"/>
          <p:cNvGrpSpPr/>
          <p:nvPr/>
        </p:nvGrpSpPr>
        <p:grpSpPr>
          <a:xfrm>
            <a:off x="369224" y="3148807"/>
            <a:ext cx="443210" cy="424691"/>
            <a:chOff x="360335" y="2612435"/>
            <a:chExt cx="443210" cy="424691"/>
          </a:xfrm>
        </p:grpSpPr>
        <p:sp>
          <p:nvSpPr>
            <p:cNvPr id="160" name="Google Shape;160;p4"/>
            <p:cNvSpPr/>
            <p:nvPr/>
          </p:nvSpPr>
          <p:spPr>
            <a:xfrm>
              <a:off x="413972" y="2632487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60335" y="2632487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04919" y="2612435"/>
              <a:ext cx="301686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grpSp>
        <p:nvGrpSpPr>
          <p:cNvPr id="163" name="Google Shape;163;p4"/>
          <p:cNvGrpSpPr/>
          <p:nvPr/>
        </p:nvGrpSpPr>
        <p:grpSpPr>
          <a:xfrm>
            <a:off x="360335" y="4356162"/>
            <a:ext cx="443210" cy="424691"/>
            <a:chOff x="360335" y="2612435"/>
            <a:chExt cx="443210" cy="424691"/>
          </a:xfrm>
        </p:grpSpPr>
        <p:sp>
          <p:nvSpPr>
            <p:cNvPr id="164" name="Google Shape;164;p4"/>
            <p:cNvSpPr/>
            <p:nvPr/>
          </p:nvSpPr>
          <p:spPr>
            <a:xfrm>
              <a:off x="413972" y="2632487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60335" y="2632487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04919" y="2612435"/>
              <a:ext cx="301686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/>
            </a:p>
          </p:txBody>
        </p:sp>
      </p:grpSp>
      <p:grpSp>
        <p:nvGrpSpPr>
          <p:cNvPr id="167" name="Google Shape;167;p4"/>
          <p:cNvGrpSpPr/>
          <p:nvPr/>
        </p:nvGrpSpPr>
        <p:grpSpPr>
          <a:xfrm>
            <a:off x="353355" y="5752636"/>
            <a:ext cx="443210" cy="424691"/>
            <a:chOff x="360335" y="2612435"/>
            <a:chExt cx="443210" cy="424691"/>
          </a:xfrm>
        </p:grpSpPr>
        <p:sp>
          <p:nvSpPr>
            <p:cNvPr id="168" name="Google Shape;168;p4"/>
            <p:cNvSpPr/>
            <p:nvPr/>
          </p:nvSpPr>
          <p:spPr>
            <a:xfrm>
              <a:off x="413972" y="2632487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60335" y="2632487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04919" y="2612435"/>
              <a:ext cx="301686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5</a:t>
              </a:r>
              <a:endParaRPr/>
            </a:p>
          </p:txBody>
        </p:sp>
      </p:grpSp>
      <p:sp>
        <p:nvSpPr>
          <p:cNvPr id="171" name="Google Shape;171;p4"/>
          <p:cNvSpPr txBox="1"/>
          <p:nvPr/>
        </p:nvSpPr>
        <p:spPr>
          <a:xfrm>
            <a:off x="938068" y="5752636"/>
            <a:ext cx="105020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สุดท้าย </a:t>
            </a:r>
            <a:r>
              <a:rPr lang="en-US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ให้ระบุโอกาสในการหมุนเวียน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ผลิตภัณฑ์นี้อย่างน้อยหนึ่งอย่าง ผลิตภัณฑ์นี้สามารถนำกลับมาใช้ใหม่ได้ด้วยวิธีใดวิธีหนึ่งหรือไม่ สามารถนำมารีไซเคิลได้ไหม ถ้าได้ สามารถรีไซเคิลเป็นอะไรได้บ้าง จะเปลี่ยนแปลงอะไรเกี่ยวกับผลิตภัณฑ์นี้เพื่อให้ผลิตภัณฑ์นี้หมุนเวียนได้มากขึ้น </a:t>
            </a:r>
            <a:endParaRPr/>
          </a:p>
        </p:txBody>
      </p:sp>
      <p:sp>
        <p:nvSpPr>
          <p:cNvPr id="172" name="Google Shape;17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79" name="Google Shape;179;p2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2389496" y="294106"/>
            <a:ext cx="74130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/>
          <p:nvPr/>
        </p:nvSpPr>
        <p:spPr>
          <a:xfrm>
            <a:off x="491319" y="313974"/>
            <a:ext cx="492684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6773841" y="313974"/>
            <a:ext cx="492683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133623" y="327691"/>
            <a:ext cx="3642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เศรษฐกิจเส้นตรง</a:t>
            </a:r>
            <a:endParaRPr sz="600"/>
          </a:p>
        </p:txBody>
      </p:sp>
      <p:sp>
        <p:nvSpPr>
          <p:cNvPr id="195" name="Google Shape;195;p6"/>
          <p:cNvSpPr txBox="1"/>
          <p:nvPr/>
        </p:nvSpPr>
        <p:spPr>
          <a:xfrm>
            <a:off x="7268980" y="327691"/>
            <a:ext cx="393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เศรษฐกิจหมุนเวียน</a:t>
            </a:r>
            <a:endParaRPr sz="600"/>
          </a:p>
        </p:txBody>
      </p:sp>
      <p:cxnSp>
        <p:nvCxnSpPr>
          <p:cNvPr id="196" name="Google Shape;196;p6"/>
          <p:cNvCxnSpPr/>
          <p:nvPr/>
        </p:nvCxnSpPr>
        <p:spPr>
          <a:xfrm>
            <a:off x="6063726" y="1297021"/>
            <a:ext cx="0" cy="4528539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6"/>
          <p:cNvSpPr txBox="1"/>
          <p:nvPr/>
        </p:nvSpPr>
        <p:spPr>
          <a:xfrm>
            <a:off x="5324874" y="341408"/>
            <a:ext cx="154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กับ</a:t>
            </a:r>
            <a:endParaRPr sz="600"/>
          </a:p>
        </p:txBody>
      </p:sp>
      <p:sp>
        <p:nvSpPr>
          <p:cNvPr id="200" name="Google Shape;20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293E00-096D-F1F6-52A7-07DBF95CBFF6}"/>
              </a:ext>
            </a:extLst>
          </p:cNvPr>
          <p:cNvGrpSpPr/>
          <p:nvPr/>
        </p:nvGrpSpPr>
        <p:grpSpPr>
          <a:xfrm>
            <a:off x="398032" y="1459286"/>
            <a:ext cx="4926842" cy="4309009"/>
            <a:chOff x="398032" y="1459286"/>
            <a:chExt cx="4926842" cy="43090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09C3AE-F3E7-8602-FABD-FCD5ECC8D79C}"/>
                </a:ext>
              </a:extLst>
            </p:cNvPr>
            <p:cNvGrpSpPr/>
            <p:nvPr/>
          </p:nvGrpSpPr>
          <p:grpSpPr>
            <a:xfrm>
              <a:off x="398032" y="1459286"/>
              <a:ext cx="4926842" cy="4309009"/>
              <a:chOff x="398032" y="1459286"/>
              <a:chExt cx="4926842" cy="4309009"/>
            </a:xfrm>
          </p:grpSpPr>
          <p:pic>
            <p:nvPicPr>
              <p:cNvPr id="198" name="Google Shape;198;p6" descr="Graphical user interface, websit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r="-24" b="15"/>
              <a:stretch/>
            </p:blipFill>
            <p:spPr>
              <a:xfrm>
                <a:off x="398032" y="1459286"/>
                <a:ext cx="4926842" cy="430900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5CBA2CC-EFA2-65F0-F181-60928F7D39DA}"/>
                  </a:ext>
                </a:extLst>
              </p:cNvPr>
              <p:cNvGrpSpPr/>
              <p:nvPr/>
            </p:nvGrpSpPr>
            <p:grpSpPr>
              <a:xfrm>
                <a:off x="809945" y="2125397"/>
                <a:ext cx="1255159" cy="3193550"/>
                <a:chOff x="809945" y="2125397"/>
                <a:chExt cx="1255159" cy="319355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100CB93-885A-A924-52D5-752762C126B6}"/>
                    </a:ext>
                  </a:extLst>
                </p:cNvPr>
                <p:cNvSpPr/>
                <p:nvPr/>
              </p:nvSpPr>
              <p:spPr>
                <a:xfrm>
                  <a:off x="945223" y="2125397"/>
                  <a:ext cx="914400" cy="493160"/>
                </a:xfrm>
                <a:prstGeom prst="rect">
                  <a:avLst/>
                </a:prstGeom>
                <a:solidFill>
                  <a:srgbClr val="29C7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7B6D306-48CD-2AF6-49DB-D8781D2D862A}"/>
                    </a:ext>
                  </a:extLst>
                </p:cNvPr>
                <p:cNvSpPr/>
                <p:nvPr/>
              </p:nvSpPr>
              <p:spPr>
                <a:xfrm>
                  <a:off x="945223" y="3513978"/>
                  <a:ext cx="914400" cy="493160"/>
                </a:xfrm>
                <a:prstGeom prst="rect">
                  <a:avLst/>
                </a:prstGeom>
                <a:solidFill>
                  <a:srgbClr val="3AC6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BC7C40D-FDF3-91B3-B7AC-0FEE86F778F9}"/>
                    </a:ext>
                  </a:extLst>
                </p:cNvPr>
                <p:cNvSpPr/>
                <p:nvPr/>
              </p:nvSpPr>
              <p:spPr>
                <a:xfrm>
                  <a:off x="809945" y="4902558"/>
                  <a:ext cx="1255159" cy="416389"/>
                </a:xfrm>
                <a:prstGeom prst="rect">
                  <a:avLst/>
                </a:prstGeom>
                <a:solidFill>
                  <a:srgbClr val="43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C0DCB0-3657-0531-F212-AF7B003F7ACA}"/>
                </a:ext>
              </a:extLst>
            </p:cNvPr>
            <p:cNvSpPr txBox="1"/>
            <p:nvPr/>
          </p:nvSpPr>
          <p:spPr>
            <a:xfrm>
              <a:off x="882724" y="2159840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chemeClr val="bg1"/>
                  </a:solidFill>
                </a:rPr>
                <a:t>นำไปใช้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6E02B9-121F-24DE-77A2-F084F177B2D0}"/>
                </a:ext>
              </a:extLst>
            </p:cNvPr>
            <p:cNvSpPr txBox="1"/>
            <p:nvPr/>
          </p:nvSpPr>
          <p:spPr>
            <a:xfrm>
              <a:off x="1072708" y="3509678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chemeClr val="bg1"/>
                  </a:solidFill>
                </a:rPr>
                <a:t>ผลิต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AA07DB-DD82-9C63-A572-F0B9BDF80B82}"/>
                </a:ext>
              </a:extLst>
            </p:cNvPr>
            <p:cNvSpPr txBox="1"/>
            <p:nvPr/>
          </p:nvSpPr>
          <p:spPr>
            <a:xfrm>
              <a:off x="1025740" y="4847936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chemeClr val="bg1"/>
                  </a:solidFill>
                </a:rPr>
                <a:t>กำจัด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F80DA0-E4EB-40E8-C951-C1CA2B9DCD36}"/>
              </a:ext>
            </a:extLst>
          </p:cNvPr>
          <p:cNvGrpSpPr/>
          <p:nvPr/>
        </p:nvGrpSpPr>
        <p:grpSpPr>
          <a:xfrm>
            <a:off x="6802579" y="1191485"/>
            <a:ext cx="4714780" cy="4625994"/>
            <a:chOff x="6802579" y="1191485"/>
            <a:chExt cx="4714780" cy="4625994"/>
          </a:xfrm>
        </p:grpSpPr>
        <p:pic>
          <p:nvPicPr>
            <p:cNvPr id="15" name="8589d862-01a1-43b9-a6a5-2c74cc62715f" descr="Image">
              <a:extLst>
                <a:ext uri="{FF2B5EF4-FFF2-40B4-BE49-F238E27FC236}">
                  <a16:creationId xmlns:a16="http://schemas.microsoft.com/office/drawing/2014/main" id="{C80CC0BC-F4B6-F227-044E-88E2D6189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579" y="1191485"/>
              <a:ext cx="4714780" cy="46259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359AA4-7978-0A58-15B0-0FFA6A8D8A27}"/>
                </a:ext>
              </a:extLst>
            </p:cNvPr>
            <p:cNvGrpSpPr/>
            <p:nvPr/>
          </p:nvGrpSpPr>
          <p:grpSpPr>
            <a:xfrm>
              <a:off x="7570832" y="1963569"/>
              <a:ext cx="3492178" cy="3330547"/>
              <a:chOff x="7570832" y="1963569"/>
              <a:chExt cx="3492178" cy="333054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02C14-D984-6909-2CAC-44A4EBDE5687}"/>
                  </a:ext>
                </a:extLst>
              </p:cNvPr>
              <p:cNvSpPr txBox="1"/>
              <p:nvPr/>
            </p:nvSpPr>
            <p:spPr>
              <a:xfrm rot="19570651">
                <a:off x="7570832" y="1963569"/>
                <a:ext cx="1051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รีไซเคิล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FE4151-7930-9138-C89C-9DD92ED5F996}"/>
                  </a:ext>
                </a:extLst>
              </p:cNvPr>
              <p:cNvSpPr txBox="1"/>
              <p:nvPr/>
            </p:nvSpPr>
            <p:spPr>
              <a:xfrm rot="4822461">
                <a:off x="10476151" y="3120064"/>
                <a:ext cx="7120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ผลิต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DFBC76-AFEF-4E10-481D-C7568E2DBFD8}"/>
                  </a:ext>
                </a:extLst>
              </p:cNvPr>
              <p:cNvSpPr txBox="1"/>
              <p:nvPr/>
            </p:nvSpPr>
            <p:spPr>
              <a:xfrm rot="2148670">
                <a:off x="7727905" y="4832451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นำไปใช้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/>
          <p:nvPr/>
        </p:nvSpPr>
        <p:spPr>
          <a:xfrm>
            <a:off x="1757082" y="313974"/>
            <a:ext cx="848061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2502170" y="309762"/>
            <a:ext cx="71876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เศรษฐกิจเส้นตรง</a:t>
            </a:r>
            <a:endParaRPr dirty="0"/>
          </a:p>
        </p:txBody>
      </p:sp>
      <p:sp>
        <p:nvSpPr>
          <p:cNvPr id="210" name="Google Shape;2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838450-2E2E-0053-083F-19BD6549B086}"/>
              </a:ext>
            </a:extLst>
          </p:cNvPr>
          <p:cNvGrpSpPr/>
          <p:nvPr/>
        </p:nvGrpSpPr>
        <p:grpSpPr>
          <a:xfrm>
            <a:off x="960169" y="1723129"/>
            <a:ext cx="10271663" cy="3588893"/>
            <a:chOff x="960169" y="1723129"/>
            <a:chExt cx="10271663" cy="3588893"/>
          </a:xfrm>
        </p:grpSpPr>
        <p:pic>
          <p:nvPicPr>
            <p:cNvPr id="209" name="Google Shape;209;p26" descr="Timelin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t="22140" b="-2"/>
            <a:stretch/>
          </p:blipFill>
          <p:spPr>
            <a:xfrm>
              <a:off x="960169" y="2383603"/>
              <a:ext cx="10271663" cy="2928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94F95D-0F11-E6F4-E4D6-500151A87EC1}"/>
                </a:ext>
              </a:extLst>
            </p:cNvPr>
            <p:cNvSpPr txBox="1"/>
            <p:nvPr/>
          </p:nvSpPr>
          <p:spPr>
            <a:xfrm>
              <a:off x="1512454" y="2015122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สกัดวัตถุดิบ</a:t>
              </a:r>
              <a:endParaRPr lang="en-US" sz="2000" b="1" dirty="0">
                <a:solidFill>
                  <a:srgbClr val="ECC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24211A-0695-0C72-F1D1-BBBC3A7AE5FB}"/>
                </a:ext>
              </a:extLst>
            </p:cNvPr>
            <p:cNvSpPr txBox="1"/>
            <p:nvPr/>
          </p:nvSpPr>
          <p:spPr>
            <a:xfrm>
              <a:off x="3136032" y="2020388"/>
              <a:ext cx="2076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กระบวนการผลิต</a:t>
              </a:r>
              <a:endParaRPr lang="en-US" sz="20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15D214-03CB-381D-5E7C-DB7809D90CF3}"/>
                </a:ext>
              </a:extLst>
            </p:cNvPr>
            <p:cNvSpPr txBox="1"/>
            <p:nvPr/>
          </p:nvSpPr>
          <p:spPr>
            <a:xfrm>
              <a:off x="5143146" y="1723129"/>
              <a:ext cx="183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AC6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บรรจุและกระจายสินค้า</a:t>
              </a:r>
              <a:endParaRPr lang="en-US" sz="2000" b="1" dirty="0">
                <a:solidFill>
                  <a:srgbClr val="3AC6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9855BC-984B-904F-E347-7B2BA86D4DD4}"/>
                </a:ext>
              </a:extLst>
            </p:cNvPr>
            <p:cNvSpPr txBox="1"/>
            <p:nvPr/>
          </p:nvSpPr>
          <p:spPr>
            <a:xfrm>
              <a:off x="7166547" y="2030905"/>
              <a:ext cx="1569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นำไปใช้งาน</a:t>
              </a:r>
              <a:endParaRPr lang="en-US" sz="2000" b="1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037F56-5EBD-33E5-C874-93A335278895}"/>
                </a:ext>
              </a:extLst>
            </p:cNvPr>
            <p:cNvSpPr txBox="1"/>
            <p:nvPr/>
          </p:nvSpPr>
          <p:spPr>
            <a:xfrm>
              <a:off x="9407017" y="1975545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กำจัด</a:t>
              </a:r>
              <a:endParaRPr lang="en-US" sz="20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1757082" y="268571"/>
            <a:ext cx="8480612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2502170" y="264359"/>
            <a:ext cx="71876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เศรษฐกิจหมุนเวียน</a:t>
            </a:r>
            <a:endParaRPr/>
          </a:p>
        </p:txBody>
      </p:sp>
      <p:sp>
        <p:nvSpPr>
          <p:cNvPr id="220" name="Google Shape;2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BD3E97-BEBC-9D5E-9111-E9EA486A1AA1}"/>
              </a:ext>
            </a:extLst>
          </p:cNvPr>
          <p:cNvGrpSpPr/>
          <p:nvPr/>
        </p:nvGrpSpPr>
        <p:grpSpPr>
          <a:xfrm>
            <a:off x="891369" y="556864"/>
            <a:ext cx="10212038" cy="5742000"/>
            <a:chOff x="891369" y="556864"/>
            <a:chExt cx="10212038" cy="5742000"/>
          </a:xfrm>
        </p:grpSpPr>
        <p:pic>
          <p:nvPicPr>
            <p:cNvPr id="219" name="Google Shape;219;p8" descr="Diagram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1369" y="556864"/>
              <a:ext cx="10212038" cy="574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1017EC-FA0D-0B35-5952-A46BAE6034EA}"/>
                </a:ext>
              </a:extLst>
            </p:cNvPr>
            <p:cNvGrpSpPr/>
            <p:nvPr/>
          </p:nvGrpSpPr>
          <p:grpSpPr>
            <a:xfrm>
              <a:off x="1590704" y="1529109"/>
              <a:ext cx="9494717" cy="4432010"/>
              <a:chOff x="1590704" y="1529109"/>
              <a:chExt cx="9494717" cy="443201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57968EB-469C-4AEF-58AF-67E1967C37BF}"/>
                  </a:ext>
                </a:extLst>
              </p:cNvPr>
              <p:cNvGrpSpPr/>
              <p:nvPr/>
            </p:nvGrpSpPr>
            <p:grpSpPr>
              <a:xfrm>
                <a:off x="2229492" y="1529109"/>
                <a:ext cx="8810655" cy="4432010"/>
                <a:chOff x="2229492" y="1529109"/>
                <a:chExt cx="8810655" cy="4432010"/>
              </a:xfrm>
            </p:grpSpPr>
            <p:pic>
              <p:nvPicPr>
                <p:cNvPr id="7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08A6FF5C-E6A7-768C-C60D-D6318957665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7782911" y="1529109"/>
                  <a:ext cx="2525050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A6C37C7A-CB06-7468-EA35-A6CA7CAF779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8036450" y="3739260"/>
                  <a:ext cx="3003697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95A7AE1E-3AFB-96E8-A68D-31901369CBA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2229492" y="3990176"/>
                  <a:ext cx="1886262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1B1318A8-0570-66C8-5A87-E142DC87F07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5206788" y="5563691"/>
                  <a:ext cx="1778423" cy="3974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7F220738-928D-FAEE-DE0C-C324EDCD3B0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2957637" y="1656619"/>
                  <a:ext cx="1451453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A16B5B-1F88-46FF-7AE9-9C7DDD25E69A}"/>
                  </a:ext>
                </a:extLst>
              </p:cNvPr>
              <p:cNvSpPr txBox="1"/>
              <p:nvPr/>
            </p:nvSpPr>
            <p:spPr>
              <a:xfrm>
                <a:off x="1958758" y="1688529"/>
                <a:ext cx="25250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สกัดวัตถุดิบ </a:t>
                </a:r>
              </a:p>
              <a:p>
                <a:pPr algn="r"/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อย่างมีความรับผิดชอบ</a:t>
                </a:r>
                <a:endParaRPr lang="en-US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9C4ED5-71F4-82BF-1F88-4C397A925573}"/>
                  </a:ext>
                </a:extLst>
              </p:cNvPr>
              <p:cNvSpPr txBox="1"/>
              <p:nvPr/>
            </p:nvSpPr>
            <p:spPr>
              <a:xfrm>
                <a:off x="7910389" y="1652409"/>
                <a:ext cx="1982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b="1" dirty="0">
                    <a:solidFill>
                      <a:srgbClr val="29C7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ผลิตโดยคำนึงถึงวงจรชีวิต</a:t>
                </a:r>
                <a:endParaRPr lang="en-US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D05F2B-0F91-D0B1-077D-88FFC22ACC69}"/>
                  </a:ext>
                </a:extLst>
              </p:cNvPr>
              <p:cNvSpPr txBox="1"/>
              <p:nvPr/>
            </p:nvSpPr>
            <p:spPr>
              <a:xfrm>
                <a:off x="7991849" y="4040617"/>
                <a:ext cx="30935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b="1" dirty="0">
                    <a:solidFill>
                      <a:srgbClr val="3AC69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ลดการใช้บรรจุภัณฑ์และการจายสินค้าในพื้นที่</a:t>
                </a:r>
                <a:endParaRPr lang="en-US" sz="1800" b="1" dirty="0">
                  <a:solidFill>
                    <a:srgbClr val="3AC6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72BDED-B9F5-9F53-7179-C1792960F2A9}"/>
                  </a:ext>
                </a:extLst>
              </p:cNvPr>
              <p:cNvSpPr txBox="1"/>
              <p:nvPr/>
            </p:nvSpPr>
            <p:spPr>
              <a:xfrm>
                <a:off x="4762942" y="5506205"/>
                <a:ext cx="2414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008E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นำไปใช้งานและใช้ซ้ำ</a:t>
                </a:r>
                <a:endParaRPr lang="en-US" sz="1800" b="1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FE2D4-DE5B-8D03-FEC9-10F7744AEF31}"/>
                  </a:ext>
                </a:extLst>
              </p:cNvPr>
              <p:cNvSpPr txBox="1"/>
              <p:nvPr/>
            </p:nvSpPr>
            <p:spPr>
              <a:xfrm>
                <a:off x="1590704" y="3674239"/>
                <a:ext cx="2525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800" b="1" dirty="0">
                    <a:solidFill>
                      <a:srgbClr val="0D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นำกลับเข้าสู่กระบวนการรีไซเคิล</a:t>
                </a:r>
                <a:endParaRPr lang="en-US" sz="1800" b="1" dirty="0">
                  <a:solidFill>
                    <a:srgbClr val="0D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10"/>
          <p:cNvGrpSpPr/>
          <p:nvPr/>
        </p:nvGrpSpPr>
        <p:grpSpPr>
          <a:xfrm>
            <a:off x="1348217" y="392771"/>
            <a:ext cx="9495565" cy="915193"/>
            <a:chOff x="1348217" y="463109"/>
            <a:chExt cx="9495565" cy="915193"/>
          </a:xfrm>
        </p:grpSpPr>
        <p:sp>
          <p:nvSpPr>
            <p:cNvPr id="228" name="Google Shape;228;p10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0"/>
          <p:cNvSpPr txBox="1"/>
          <p:nvPr/>
        </p:nvSpPr>
        <p:spPr>
          <a:xfrm>
            <a:off x="1348217" y="519831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การทำแผนผังวงจรชีวิต</a:t>
            </a:r>
            <a:r>
              <a:rPr lang="th-TH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แบบหมุนเวียน</a:t>
            </a:r>
            <a:endParaRPr dirty="0"/>
          </a:p>
        </p:txBody>
      </p:sp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268E06-6D78-C0B2-C6E5-18234457B774}"/>
              </a:ext>
            </a:extLst>
          </p:cNvPr>
          <p:cNvGrpSpPr/>
          <p:nvPr/>
        </p:nvGrpSpPr>
        <p:grpSpPr>
          <a:xfrm>
            <a:off x="-430677" y="3353519"/>
            <a:ext cx="12465934" cy="1728587"/>
            <a:chOff x="0" y="2496173"/>
            <a:chExt cx="12465934" cy="1865655"/>
          </a:xfrm>
        </p:grpSpPr>
        <p:pic>
          <p:nvPicPr>
            <p:cNvPr id="10" name="Google Shape;370;p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C64889F-0BAF-46FB-9315-14BB2896CA0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9"/>
            <a:stretch/>
          </p:blipFill>
          <p:spPr>
            <a:xfrm>
              <a:off x="0" y="2496173"/>
              <a:ext cx="12465934" cy="1865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ED3E75-32B6-D789-E6B4-1C06787BEE48}"/>
                </a:ext>
              </a:extLst>
            </p:cNvPr>
            <p:cNvSpPr txBox="1"/>
            <p:nvPr/>
          </p:nvSpPr>
          <p:spPr>
            <a:xfrm>
              <a:off x="3134060" y="3050000"/>
              <a:ext cx="1804966" cy="461664"/>
            </a:xfrm>
            <a:prstGeom prst="rect">
              <a:avLst/>
            </a:prstGeom>
            <a:solidFill>
              <a:srgbClr val="29C7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การผลิต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032088-82A8-4D81-E74E-07CE215A05E1}"/>
                </a:ext>
              </a:extLst>
            </p:cNvPr>
            <p:cNvSpPr txBox="1"/>
            <p:nvPr/>
          </p:nvSpPr>
          <p:spPr>
            <a:xfrm>
              <a:off x="5214373" y="2994092"/>
              <a:ext cx="1936854" cy="764018"/>
            </a:xfrm>
            <a:prstGeom prst="rect">
              <a:avLst/>
            </a:prstGeom>
            <a:solidFill>
              <a:srgbClr val="4ABD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การกระจายสินค้า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19D199-D78A-E57B-E419-A1491D133411}"/>
                </a:ext>
              </a:extLst>
            </p:cNvPr>
            <p:cNvSpPr txBox="1"/>
            <p:nvPr/>
          </p:nvSpPr>
          <p:spPr>
            <a:xfrm>
              <a:off x="7499400" y="2954918"/>
              <a:ext cx="1908406" cy="830996"/>
            </a:xfrm>
            <a:prstGeom prst="rect">
              <a:avLst/>
            </a:prstGeom>
            <a:solidFill>
              <a:srgbClr val="008E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การใช้งาน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5BA4A3-E473-4617-3C0D-F6D58F4A5BDA}"/>
                </a:ext>
              </a:extLst>
            </p:cNvPr>
            <p:cNvSpPr txBox="1"/>
            <p:nvPr/>
          </p:nvSpPr>
          <p:spPr>
            <a:xfrm>
              <a:off x="844886" y="3050000"/>
              <a:ext cx="1804966" cy="461664"/>
            </a:xfrm>
            <a:prstGeom prst="rect">
              <a:avLst/>
            </a:prstGeom>
            <a:solidFill>
              <a:srgbClr val="ECC1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การสกัด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B460BAB8-845B-6235-6832-C016B2E44C27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43667" t="61351" r="43825" b="15568"/>
            <a:stretch/>
          </p:blipFill>
          <p:spPr>
            <a:xfrm>
              <a:off x="5481161" y="2881506"/>
              <a:ext cx="1198891" cy="810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585F5665-9FB8-F78F-ED42-8D52B003AC57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rcRect l="63269" t="58753" r="26707" b="15672"/>
            <a:stretch/>
          </p:blipFill>
          <p:spPr>
            <a:xfrm>
              <a:off x="7833091" y="2772743"/>
              <a:ext cx="960822" cy="8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F7EF66C8-5ED4-ABDF-9A5E-EEFC92194870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9185" t="58784" r="81575" b="13826"/>
            <a:stretch/>
          </p:blipFill>
          <p:spPr>
            <a:xfrm>
              <a:off x="1394849" y="2772741"/>
              <a:ext cx="885667" cy="9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B7399AC4-D554-E674-344A-A2126524293F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26651" t="58169" r="63433" b="14748"/>
            <a:stretch/>
          </p:blipFill>
          <p:spPr>
            <a:xfrm>
              <a:off x="3462352" y="2749590"/>
              <a:ext cx="950472" cy="950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6A79D3-7231-7BF0-3BC3-C67E8BA30604}"/>
                </a:ext>
              </a:extLst>
            </p:cNvPr>
            <p:cNvSpPr txBox="1"/>
            <p:nvPr/>
          </p:nvSpPr>
          <p:spPr>
            <a:xfrm>
              <a:off x="9755979" y="3094051"/>
              <a:ext cx="1908406" cy="461664"/>
            </a:xfrm>
            <a:prstGeom prst="rect">
              <a:avLst/>
            </a:prstGeom>
            <a:solidFill>
              <a:srgbClr val="43444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การกำจัด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DDDBDF49-FA9A-4311-1BD0-DE3ACD711B29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82525" t="59304" r="9700" b="13306"/>
            <a:stretch/>
          </p:blipFill>
          <p:spPr>
            <a:xfrm>
              <a:off x="10310856" y="2749591"/>
              <a:ext cx="745256" cy="96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A71949-47FC-82BF-39BB-8923CD011CA6}"/>
              </a:ext>
            </a:extLst>
          </p:cNvPr>
          <p:cNvGrpSpPr/>
          <p:nvPr/>
        </p:nvGrpSpPr>
        <p:grpSpPr>
          <a:xfrm>
            <a:off x="5802290" y="4556465"/>
            <a:ext cx="1674270" cy="1250801"/>
            <a:chOff x="5802290" y="4556465"/>
            <a:chExt cx="1674270" cy="1250801"/>
          </a:xfrm>
        </p:grpSpPr>
        <p:pic>
          <p:nvPicPr>
            <p:cNvPr id="232" name="Google Shape;232;p10" descr="A picture containing shap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-1" r="31" b="49491"/>
            <a:stretch/>
          </p:blipFill>
          <p:spPr>
            <a:xfrm>
              <a:off x="5802290" y="4556465"/>
              <a:ext cx="1674270" cy="6518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655B4E-F11A-3C82-6E1B-F8E149E8F32E}"/>
                </a:ext>
              </a:extLst>
            </p:cNvPr>
            <p:cNvSpPr txBox="1"/>
            <p:nvPr/>
          </p:nvSpPr>
          <p:spPr>
            <a:xfrm>
              <a:off x="6427952" y="5160935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3AC6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เติม</a:t>
              </a:r>
            </a:p>
            <a:p>
              <a:r>
                <a:rPr lang="th-TH" sz="1800" dirty="0">
                  <a:solidFill>
                    <a:srgbClr val="3AC6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ส่งคืน</a:t>
              </a:r>
              <a:endParaRPr lang="en-US" sz="1800" dirty="0">
                <a:solidFill>
                  <a:srgbClr val="3AC6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F0AB2F-3B4A-61FD-4D5F-77614A6ED69E}"/>
              </a:ext>
            </a:extLst>
          </p:cNvPr>
          <p:cNvGrpSpPr/>
          <p:nvPr/>
        </p:nvGrpSpPr>
        <p:grpSpPr>
          <a:xfrm>
            <a:off x="7471790" y="4504225"/>
            <a:ext cx="1917964" cy="1525841"/>
            <a:chOff x="7471790" y="4504225"/>
            <a:chExt cx="1917964" cy="1525841"/>
          </a:xfrm>
        </p:grpSpPr>
        <p:pic>
          <p:nvPicPr>
            <p:cNvPr id="233" name="Google Shape;233;p10" descr="A picture containing sha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r="60" b="55562"/>
            <a:stretch/>
          </p:blipFill>
          <p:spPr>
            <a:xfrm>
              <a:off x="7471790" y="4504225"/>
              <a:ext cx="1813471" cy="704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3D248C-43CE-0FF9-365E-7D88CB3DD681}"/>
                </a:ext>
              </a:extLst>
            </p:cNvPr>
            <p:cNvSpPr txBox="1"/>
            <p:nvPr/>
          </p:nvSpPr>
          <p:spPr>
            <a:xfrm>
              <a:off x="8102222" y="5106736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ซ่อมแซม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ปรับเปลี่ยน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ส่งต่อ</a:t>
              </a:r>
              <a:endParaRPr lang="en-US" sz="1800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5FC735-3AF2-977F-CAB4-10946D571CA9}"/>
              </a:ext>
            </a:extLst>
          </p:cNvPr>
          <p:cNvGrpSpPr/>
          <p:nvPr/>
        </p:nvGrpSpPr>
        <p:grpSpPr>
          <a:xfrm>
            <a:off x="2066825" y="1000634"/>
            <a:ext cx="8332284" cy="2756954"/>
            <a:chOff x="1759954" y="1014260"/>
            <a:chExt cx="8332284" cy="2756954"/>
          </a:xfrm>
        </p:grpSpPr>
        <p:pic>
          <p:nvPicPr>
            <p:cNvPr id="237" name="Google Shape;237;p10" descr="Diagram&#10;&#10;Description automatically generated with low confidence"/>
            <p:cNvPicPr preferRelativeResize="0"/>
            <p:nvPr/>
          </p:nvPicPr>
          <p:blipFill rotWithShape="1">
            <a:blip r:embed="rId8">
              <a:alphaModFix/>
            </a:blip>
            <a:srcRect r="-13" b="50"/>
            <a:stretch/>
          </p:blipFill>
          <p:spPr>
            <a:xfrm>
              <a:off x="1759954" y="1014260"/>
              <a:ext cx="8332284" cy="2756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CFEAEB95-2327-10A6-3A7E-72E3A3A9729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3444844" y="2406275"/>
              <a:ext cx="1183397" cy="444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C39DE0-BB17-0FF8-5724-C6A03A3EC49A}"/>
                </a:ext>
              </a:extLst>
            </p:cNvPr>
            <p:cNvSpPr txBox="1"/>
            <p:nvPr/>
          </p:nvSpPr>
          <p:spPr>
            <a:xfrm>
              <a:off x="3730934" y="2127638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รีไซเคิล</a:t>
              </a:r>
              <a:endParaRPr lang="en-US" sz="1800" b="1" dirty="0">
                <a:solidFill>
                  <a:srgbClr val="ECC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9C94A-255B-D84F-1DB0-B769B45639EF}"/>
              </a:ext>
            </a:extLst>
          </p:cNvPr>
          <p:cNvGrpSpPr/>
          <p:nvPr/>
        </p:nvGrpSpPr>
        <p:grpSpPr>
          <a:xfrm>
            <a:off x="3879179" y="1861823"/>
            <a:ext cx="6399361" cy="1779251"/>
            <a:chOff x="3713710" y="1935277"/>
            <a:chExt cx="6399361" cy="1779251"/>
          </a:xfrm>
        </p:grpSpPr>
        <p:pic>
          <p:nvPicPr>
            <p:cNvPr id="236" name="Google Shape;236;p10" descr="A picture containing diagram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r="-26" b="-55"/>
            <a:stretch/>
          </p:blipFill>
          <p:spPr>
            <a:xfrm>
              <a:off x="3713710" y="1935277"/>
              <a:ext cx="6399361" cy="1779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B8ACBB31-2C8C-A475-9126-A8C75CDE2D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5579629" y="2460766"/>
              <a:ext cx="1919771" cy="361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573FA7-1539-3DEF-0536-44F4EEB56AF5}"/>
                </a:ext>
              </a:extLst>
            </p:cNvPr>
            <p:cNvSpPr txBox="1"/>
            <p:nvPr/>
          </p:nvSpPr>
          <p:spPr>
            <a:xfrm>
              <a:off x="5305695" y="2534035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ผลิตซ้ำ</a:t>
              </a:r>
              <a:endParaRPr lang="en-US" sz="18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FB24BF-F0BF-056D-196F-2CA87814D7A4}"/>
              </a:ext>
            </a:extLst>
          </p:cNvPr>
          <p:cNvGrpSpPr/>
          <p:nvPr/>
        </p:nvGrpSpPr>
        <p:grpSpPr>
          <a:xfrm>
            <a:off x="7768266" y="2757746"/>
            <a:ext cx="2323540" cy="886580"/>
            <a:chOff x="7768266" y="2757746"/>
            <a:chExt cx="2323540" cy="886580"/>
          </a:xfrm>
        </p:grpSpPr>
        <p:pic>
          <p:nvPicPr>
            <p:cNvPr id="235" name="Google Shape;235;p10" descr="A picture containing graphical user interface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 r="-14" b="39"/>
            <a:stretch/>
          </p:blipFill>
          <p:spPr>
            <a:xfrm>
              <a:off x="7874611" y="2789657"/>
              <a:ext cx="2217195" cy="854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75E49457-F9BF-507C-6624-8CF56FBF287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8151860" y="2810916"/>
              <a:ext cx="737498" cy="216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416BFE-6D9B-A14F-1A05-FFD85F67268F}"/>
                </a:ext>
              </a:extLst>
            </p:cNvPr>
            <p:cNvSpPr txBox="1"/>
            <p:nvPr/>
          </p:nvSpPr>
          <p:spPr>
            <a:xfrm>
              <a:off x="7768266" y="2757746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นำมาใช้ซ้ำ</a:t>
              </a:r>
              <a:endParaRPr lang="en-US" sz="18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246FB9-D5BB-4647-275A-715B0FC57DCB}"/>
              </a:ext>
            </a:extLst>
          </p:cNvPr>
          <p:cNvGrpSpPr/>
          <p:nvPr/>
        </p:nvGrpSpPr>
        <p:grpSpPr>
          <a:xfrm>
            <a:off x="9817999" y="4556465"/>
            <a:ext cx="1262132" cy="1021215"/>
            <a:chOff x="9817999" y="4556465"/>
            <a:chExt cx="1262132" cy="1021215"/>
          </a:xfrm>
        </p:grpSpPr>
        <p:pic>
          <p:nvPicPr>
            <p:cNvPr id="234" name="Google Shape;234;p10" descr="A picture containing diagram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 r="37" b="39029"/>
            <a:stretch/>
          </p:blipFill>
          <p:spPr>
            <a:xfrm>
              <a:off x="9817999" y="4556465"/>
              <a:ext cx="1136762" cy="641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17858-CCF9-8F85-DA70-B5711D152E09}"/>
                </a:ext>
              </a:extLst>
            </p:cNvPr>
            <p:cNvSpPr txBox="1"/>
            <p:nvPr/>
          </p:nvSpPr>
          <p:spPr>
            <a:xfrm>
              <a:off x="10111596" y="5208348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สลายตัว</a:t>
              </a:r>
              <a:endParaRPr lang="en-US" sz="1800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4135</Words>
  <Application>Microsoft Office PowerPoint</Application>
  <PresentationFormat>Widescreen</PresentationFormat>
  <Paragraphs>355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Tahoma</vt:lpstr>
      <vt:lpstr>Arial</vt:lpstr>
      <vt:lpstr>Noto Sans Symbols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4</cp:revision>
  <dcterms:created xsi:type="dcterms:W3CDTF">2022-01-20T09:13:45Z</dcterms:created>
  <dcterms:modified xsi:type="dcterms:W3CDTF">2022-12-27T10:37:58Z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8749542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