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87" r:id="rId4"/>
    <p:sldId id="257" r:id="rId5"/>
    <p:sldId id="258" r:id="rId6"/>
    <p:sldId id="259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yIumGTDu13F5cEgyjDzXl3fug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82"/>
    <a:srgbClr val="4AB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>
        <p:scale>
          <a:sx n="69" d="100"/>
          <a:sy n="69" d="100"/>
        </p:scale>
        <p:origin x="540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บริษัทที่ผลิตรองเท้าต้องการผลิตรองเท้าทุกคู่โดยใช้วัสดุที่รีไซเคิลได้ทั้งหมด ขวดพลาสติก PET สามารถรีไซเคิลเป็นโพลีเอสเตอร์และทำเป็นเส้นใยหรือผ้าทอที่สามารถทำอุปกรณ์เสริมสมรรถนะได้ เช่น รองเท้ากีฬา รองเท้าจะผลิตโดยใช้โพลีเอสเตอร์รีไซเคิล (rPET) และหลังจากการใช้งาน ลูกค้าสามารถส่งคืนให้กับบริษัท โดยบริษัทจะนำไปรีไซเคิลเป็นชิ้นส่วนอื่น ๆ ของรองเท้า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" name="Google Shape;2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ก๊าซมีเทนที่ก่อตัวขึ้นจากหลุมฝังกลบ สามารถรีไซเคิลได้ และนำไปใช้เพื่อผลิตไฟฟ้าและพลังงานความร้อน ทำให้ขยะแปรสภาพได้อย่างมีประสิทธิภาพและช่วยขจัดการปล่อยก๊าซเรือนกระจกจำนวนมาก ผู้ดำเนินการเปลี่ยนขยะเป็นพลังงาน อาจได้รับรายได้จากการรับของเสียเป็นทางเลือกแทนการกำจัดของเสียในหลุมฝังกลบ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ลูกค้าจะได้รับส่วนลดสำหรับการซื้อของในครั้งถัดไป โดยการนำของเก่ากลับมาคืนให้ จากนั้นแบรนด์จะซ่อมแซมและทำการคืนสภาพก่อนที่จะนำไปขายต่อ ถือว่าเป็นการยืดอายุของเสื้อผ้าที่อาจจะต้องถูกทิ้ง แบรนด์ต่าง ๆ เริ่มมีความรับผิดชอบมากขึ้นในการให้ทางเลือกเมื่อหมดอายุการใช้งานผลิตภัณฑ์ที่พวกเขาขาย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การร่วมเดินทาง ทำงานบนหลักการที่เจ้าของแบ่งปันสินทรัพย์ เชื้อเพลิง และเวลา ร่วมกันกับผู้อื่นเพื่อแลกกับเงิน บริษัทจะจัดหาแพลตฟอร์มที่เจ้าของรถยนต์ส่วนตัวสามารถเสนอการบริการรถยนต์และการร่วมเดินทางให้แก่ผู้ที่ต้องการ การใช้รถร่วมกันช่วยเพิ่มประโยชน์สูงสุดจากการผลิตเพียงหน่วยเดียวในขณะที่ลดการปล่อยก๊าซจากการผลิตซ้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โมเดลการเช่าเสื้อผ้าทำให้ลูกค้าเข้าถึงเสื้อผ้าที่หลากหลาย ในขณะเดียวกันก็ลดความต้องการในการผลิตเสื้อผ้าใหม่ โมเดลการเช่าเสื้อผ้าระยะสั้นถือว่าเป็นข้อเสนอที่มีคุณค่า โดยเฉพาะเมื่อคำนึงถึงความต้องการของลูกค้าที่เปลี่ยนแปลง ตัวอย่างเช่น การใช้งานระยะสั้น ความต้องการที่ใช้งานได้จริง หรือแฟชั่นที่พัฒนาอย่างรวดเร็ว โมเดลใหม่ ๆ ในการเช่าระยะสั้นและแบบสมัครสมาชิกกำลังเกิดขึ้นแล้วในอุตสาหกรรมนี้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สำหรับกิจกรรมในชั้นเรียน พวกเขาจะได้ทำกรณีศึกษาสำหรับธุรกิจหมุนเวียน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พวกเขาจะได้รับเอกสารกรณีศึกษาสำหรับธุรกิจหมุนเวียน พร้อมคำถามเก้าข้อที่พวกเขาจะตอบตามการ์ดธุรกิจหมุนเวียนที่พวกเขาเลือก อนุญาตให้พวกเขาค้นหาข้อมูลออนไลน์ได้ ถ้าพวกเขาต้องการ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*ขั้นตอนที่ 2 อยู่ในสไลด์ถัดไป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0" name="Google Shape;31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2. แจกเอกสารการ์ดธุรกิจหมุนเวียน 5 ใบ และให้นักเรียนเลือกหนึ่งในห้าธุรกิจหมุนเวียนที่พวกเขาจะใช้ในการวิเคราะห์ พวกเขาจะได้อ่านการ์ดธุรกิจหมุนเวียนเพื่อตอบคำถาม 9 คำถามเกี่ยวกับกรณีศึกษา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*คลิกที่สไลด์ 6 ครั้ง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เพื่อแสดง 9 วิธีที่ธุรกิจสามารถใช้การหมุนเวียนได้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3. เมื่อตอบคำถามทั้งหมดสำหรับกรณีศึกษาแล้ว พวกเขาจะได้ทำแผนผังการหมุนเวียนที่พบในกรณีศึกษาทางธุรกิจ เอกสารแจกจะประกอบด้วยขั้นตอนเส้นตรง 5 ขั้นตอนของวงจรชีวิตผลิตภัณฑ์ และนักเรียนสามารถวาดลูกศรลงไประบุชนิดของการหมุนเวียนในกรณีศึกษาทางธุรกิจของตน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lang="th-TH"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lang="th-TH"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ราจำเป็นจะต้องเข้าใจระบบการผลิตและการบริโภคเมื่อมีการพูดถึงวิธีที่จะต่อสู้กับการเปลี่ยนแปลงสภาพภูมิอากาศและการเป็นโลกที่ยั่งยืนมากขึ้น ทรัพยากรของโลกมีจำกัด ดังนั้น จึงเป็นเรื่องสำคัญที่ผู้คน รัฐบาล และบริษัทเอกชน จะทำงานร่วมกันเพื่อใช้ทรัพยากรเหล่านั้นอย่างมีความรับผิดชอบมากขึ้น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เศรษฐกิจเส้นตรง 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เป็นโมเดลดั้งเดิมที่เป็นไปตามโมเดล “ใช้-ผลิต-ทิ้ง” ที่มีการรวบรวมวัตถุดิบ จากนั้นผลิตและเปลี่ยนเป็นผลิตภัณฑ์ที่เราใช้ จนในที่สุดจะถูกกำจัดทิ้งเป็นขยะในหลุมฝังกลบหรือในสภาพแวดล้อมทางธรรมชาติของเรา โมเดลนี้ไม่ได้ให้ความสำคัญกับรอยเท้านิเวศน์และผลที่ตามมา โดยให้ความสำคัญกับผลกำไรมากกว่าความยั่งยืน โดยผลิตภัณฑ์ที่ถูกสร้างขึ้นมาจะถูกทิ้งเมื่อถูกใช้งานแล้ว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เศรษฐกิจหมุนเวียน 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โดยเป็นโมเดลที่ถูกออกแบบมาให้ส่งผลกระทบต่อสิ่งแวดล้อมน้อยที่สุดเท่าที่จะเป็นไปได้ โดยทิ้งร่องรอยให้น้อยที่สุด ผ่านการเก็บสิ่งของไว้ในระบบหมุนเวียนแบบปิด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endParaRPr lang="th-TH"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1.  ตัวอย่างของผลิตภัณฑ์จากระบบเศรษฐกิจเส้นตรงและหมุนเวียนคืออะไร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เส้นตรง = ฟิล์มห่ออาหารบนบรอคโคลี, หมุนเวียน: การใช้รถร่วมกัน หรือ การรีไซเคิลขวดพลาสติก 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2.  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โมเดลเส้นตรงทำให้โลกเกิดความเสียหายอย่างไร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ขยะจะไปอยู่ในหลุมฝังกลบหรือรั่วไหลสู่สิ่งแวดล้อม ทรัพยากรธรรมชาติที่มีอยู่อย่างจำกัดจะหมดลง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3.  เศรษฐกิจหมุนเวียนสามารถช่วยต่อสู้กับการเปลี่ยนแปลงสภาพภูมิอากาศได้อย่างไร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          คำตอบ:</a:t>
            </a: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 ช่วยให้ทรัพยากรธรรมชาติถูกใช้งานโดยไม่จำเป็นต้องดึงมาใช้เพิ่มเติม และยังช่วยลดการรั่วไหลของขยะไปสู่สิ่งแวดล้อม </a:t>
            </a:r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เศรษฐกิจเส้นตรงถูกออกแบบมาเพื่อสกัดวัตถุดิบจากธรรมชาติ แปรรูปให้กลายเป็นสิ่งของที่ใช้งานได้ แล้วทิ้งที่หลุมฝังกลบ เผาในเตาเผาขยะ หรือรั่วไหลไปในธรรมชาติ (ส่วนมากเกิดจากความไม่ตั้งใจ และถือเป็นเศษขยะ) ระบบเส้นตรงนี้อาจเป็นการสิ้นเปลือง และการสูญเสียส่งผลให้เกิดผลกระทบต่อสิ่งแวดล้อมในทางลบ ซึ่งปัจจุบันยังไม่ได้นำมาใช้กับเครื่องมือวัดทางเศรษฐกิจใด ๆ ของเรา เมื่อเราใช้ผลิตภัณฑ์ เราควรคำนึงถึงว่าจุดสุดท้ายของผลิตภัณฑ์นั้นไปไหน ถ้าผลิตภัณฑ์ถูกทิ้งที่หลุมฝังกลบ ถือว่าเป็นสิ่งที่ไม่ดีหรือเปล่า ผลิตภัณฑ์นี้รีไซเคิลได้ไหม นำมาใช้ใหม่ได้ไหม นำมาปรับใช้ในทางใดทางหนึ่งได้ไหม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คำถามสำหรับนักเรียน: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ทำไมระบบจึงถูกออกแบบมาในลักษณะนี้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ระบบเศรษฐกิจปัจจุบันให้ค่ากับการผลิตและจำหน่ายผลิตภัณฑ์ให้มากที่สุดเท่าที่จะทำได้ และให้ความสำคัญกับผลกำไรมากกว่าโลก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ปัญหาของโมเดลนี้คืออะไร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         คำตอบ: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ก่อให้เกิดของเสียจำนวนมาก ซึ่งมักจะเข้าไปในสภาพแวดล้อมในรูปแบบของเศษขยะ หลุมฝังกลบปล่อยก๊าซมีเทนจำนวนมาก ซึ่งมีส่วนในการทำให้เกิดภาวะโลกร้อน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เศรษฐกิจหมุนเวียนเป็นทางออกสำหรับปัญหาระดับโลก เช่น การเปลี่ยนแปลงสภาพภูมิอากาศ การสูญเสียความหลากหลายทางชีวภาพ ของเสีย และมลพิษ เป็นโมเดลการผลิตและการบริโภคซึ่งเกี่ยวข้องกับการแบ่งปัน การเช่าซื้อ การนำมาใช้ใหม่ การซ่อมแซม การปรับปรุงใหม่ และการรีไซเคิลวัสดุและผลิตภัณฑ์ที่มีอยู่ให้นานที่สุดเท่าที่จะเป็นไปได้ บริษัทที่ต้องการให้มีการหมุนเวียนมากขึ้นควรตั้งเป้าที่จะออกแบบและสร้างผลิตภัณฑ์ที่: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หลีกเลี่ยงการมีของเสีย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พยายามให้วัตถุดิบ กลับมาใช้ได้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สร้างระบบธรรมชาติขึ้นใหม่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ลองยกตัวอย่างผลิตภัณฑ์หรือบริการที่หมุนเวียน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 สถานีสำหรับการเติมผลิตภัณฑ์ (เป็นร้านค้าที่สามารถนำขวดมาเติมแชมพูหรือสบู่ให้เต็ม)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ขั้นตอนสำคัญสำหรับช่วงอายุของผลิตภัณฑ์สามารถกำหนดได้ทั้งแบบเส้นตรงและแบบหมุนเวียน เราสามารถประเมินวงจรชีวิตผลิตภัณฑ์ได้โดยการระบุ 5 ขั้นตอนหลักของอายุการใช้งานของผลิตภัณฑ์: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การสกัดวัตถุดิบ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คือ วิธีการในการนำวัตถุดิบออกจากแหล่งธรรมชาติ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การผลิต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วัตถุดิบให้กลายเป็นผลิตภัณฑ์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ผลิตภัณฑ์ที่เสร็จสมบูรณ์จะถูกกระจาย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ไปยังสถานที่ที่ลูกค้าสามารถซื้อผลิตภัณฑ์ได้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ลูกค้าใช้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จากนั้นผลิตภัณฑ์จะถูกกำจัด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หลังการใช้งาน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หากเราดูวงจรชีวิตผลิตภัณฑ์ทั้งหมดตั้งแต่การสกัดวัสดุไปจนถึงการจัดการเมื่อสิ้นอายุการใช้งาน เราจะพบโอกาสใหม่ ๆ ในการลดผลกระทบต่อสิ่งแวดล้อม อนุรักษ์ทรัพยากร และลดต้นทุน แทนที่จะเป็นระบบเส้นตรงแบบ "ใช้-ผลิต-ทิ้ง" ที่มี 5 ขั้นตอน เราสามารถสร้างการหมุนเวียนผ่านระบบปิด ซึ่งจะเก็บรวมรวมวัสดุและผลิตภัณฑ์เหล่านี้ไว้ใช้งานต่อไป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การหมุนเวียน คือการทบทวนวงจรการใช้งานแบบเส้นตรงของผลิตภัณฑ์หรือบริการ ให้มีจุดเริ่มต้น จุดกึ่งกลาง และจุดจบ ถ้าผลิตภัณฑ์หรือบริการมีการหมุนเวียนอย่างแท้จริง จะไม่มีวันหมดอายุ แต่จะมีรูปแบบใหม่อย่างต่อเนื่อง การทำแผนที่การเดินทางนี้จะช่วยให้มั่นใจได้ว่าผลิตภัณฑ์นั้นจะอยู่ในสถานะที่มีประโยชน์นานที่สุดเท่าที่จะเป็นไปได้ และเพิ่มคุณค่าในทุกขั้นตอน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สิ่งนี้ไม่ใช่แค่การ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เท่านั้น แต่ยังเป็นเรื่องของการออกแบบผลิตภัณฑ์หรือโมเดลการให้บริการทั้งหมดขึ้นมาใหม่ เพื่อที่มนุษย์จะได้ในสิ่งที่พวกเขาต้องการโดยไม่ส่งผลกระทบในเชิงลบต่อระบบธรรมชาติที่รักษาเราทุกคนไว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สิ่งที่น่าตื่นเต้น คือ สิ่งนี้เป็นสิ่งที่กำลังเกิดขึ้นทั่วโลก ผู้คนทุกประเภทต่างกำลังเปลี่ยนแปลงรูปแบบการดำเนินชีวิต และบริษัทเอกชนต่าง ๆ กำลังออกแบบผลิตภัณฑ์ให้มีการหมุนเวียนมากขึ้น การเปลี่ยนแปลงเหล่านี้หมายถึงการออกแบบผลิตภัณฑ์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ให้สามารถนำกลับมาใช้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ใหม่ 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การทบทวน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วิธีการที่เราส่งมอบฟังก์ชันการใช้งานไปยังตลาด นอกจากนี้ยังรวมถึงการส่งเสริม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ให้มีการซ่อมแซม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ด้วยบริการสนับสนุนที่ดีกว่า 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โปรแกรมส่งคืน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หรือรับคืน บริการ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รีฟิล หรือเติม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ผลิตภัณฑ์ ที่สนับสนุนให้มีการใช้ภาชนะบรรจุเดียวกันมากกว่าหนึ่งครั้ง และผลิตภัณฑ์ที่ออกแบบ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มาเพื่อนำกลับสู่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ธรรมชาติโดยการ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แปรสภาพเป็นปุ๋ย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ลองยกตัวอย่างผลิตภัณฑ์ที่ได้ถูกออกแบบภายใต้โมเดลผลิตภัณฑ์หมุนเวียน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 </a:t>
            </a:r>
            <a:br>
              <a:rPr lang="th-TH" sz="1800">
                <a:latin typeface="Tahoma"/>
                <a:ea typeface="Tahoma"/>
                <a:cs typeface="Tahoma"/>
                <a:sym typeface="Tahoma"/>
              </a:rPr>
            </a:b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ขวดพลาสติก PET เอามา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กลับมาเป็นขวดเดิมได้หลาย ๆ รอบ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-โครงเตียงได้รับการออกแบบให้มีชิ้นส่วนหลัก ๆ และหากมีส่วนใดที่ชำรุด ผู้ผลิตสามารถแยกชิ้นส่วนและเปลี่ยนชิ้นส่วนนั้นได้อย่างง่ายดาย ก็จะทำให้ลูกค้าไม่ต้องซื้อเตียงใหม่ ชิ้นส่วนเก่าสามารถแยกส่วนและนำกลับมาใช้ใหม่เป็นชิ้นส่วนใหม่ได้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-การซื้อเสื้อผ้ามือสองเป็นวิธีหนึ่งในการนำเสื้อผ้าเก่าที่ทิ้งไป กลับมา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ใช้ใหม่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 ซึ่งให้คุณค่าใหม่และยืดอายุการใช้งาน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4: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-ร้านค้าสามารถให้ตัวเลือกในการ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เติม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ของใช้ในครัวเรือน เช่น แชมพูและสบู่ เพื่อให้ลูกค้านำขวดบรรจุของตนเองมาใช้แทนการซื้อแชมพูขวดใหม่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5: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-กางเกงยีนส์ตัวเก่าสามารถนำกลับมาที่ร้านเพื่อรับส่วนลดในการซื้อครั้งต่อไป และแบรนด์อาจ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ซ่อมแซม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และ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ปรับเปลี่ยน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วัสดุให้กลายเป็นเสื้อผ้าใหม่ได้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6: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-ใช้ฟิล์มที่มีส่วนผสมของสาหร่ายที่สลายตัวได้ตามธรรมชาติเพื่อใช้กับของสดในร้านขายของชำเพื่อทดแทนบรรจุภัณฑ์ที่ใช้ได้ครั้ง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ธุรกิจสร้างการหมุนเวียนเพิ่มขึ้นได้อย่างไร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มีโมเดลธุรกิจหลักอยู่ 5 โมเดลที่กำลังสร้างระบบเศรษฐกิจหมุนเวียน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วัสดุทดแทน: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ผลิตภัณฑ์ทำจากทรัพยากรที่หมุนเวียน รีไซเคิลได้ หรือย่อยสลายได้ทางชีวภาพ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บริการที่ทำงานเพื่อกำจัดทรัพยากร วัสดุ หรือของเสีย ไม่ให้เกิดการรั่วไหลเข้าสู่สิ่งแวดล้อมและเพิ่มมูลค่าให้สูงสุดเพื่อเข้าสู่วงจรใหม่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บริการที่เสนอเพื่อยืดอายุการใช้งานของผลิตภัณฑ์ที่ถูกกำจัดทิ้งโดยการซ่อมแซม อัปเกรด หรือขายผลิตภัณฑ์นั้นกลับเข้าสู่วงจรใหม่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แพลตฟอร์มการแบ่งปัน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แพลตฟอร์มการแบ่งปันช่วยให้ผู้ใช้สามารถทำงานร่วมกันและใช้ผลิตภัณฑ์ร่วมกันได้โดยลูกค้าไม่ต้องเป็นเจ้าของคนเดีย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ขายสินค้าพร้อมบริการ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ผลิตภัณฑ์ที่ใช้โดยลูกค้าหนึ่งรายหรือมากกว่า ผ่านการจัดการแบบจ่ายตามการใช้งาน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สไลด์ถัดไปจะเน้นให้เห็นตัวอย่างในชีวิตจริงของโมเดลธุรกิจแบบหมุนเวียนแต่ละแบบในทางปฏิบัติ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70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39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8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98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34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88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88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1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71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7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9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7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7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75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568195" y="5377425"/>
              <a:ext cx="6688049" cy="1177940"/>
              <a:chOff x="2568195" y="5377425"/>
              <a:chExt cx="6688049" cy="117794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568195" y="5377425"/>
                <a:ext cx="66880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3500" marR="0" lvl="0" indent="63500" algn="l" defTabSz="914400" rtl="0" eaLnBrk="1" fontAlgn="auto" latinLnBrk="0" hangingPunct="1">
                  <a:lnSpc>
                    <a:spcPct val="100000"/>
                  </a:lnSpc>
                  <a:spcBef>
                    <a:spcPts val="8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การสร้างเศรษฐกิจหมุนเวียน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3825453" y="6093700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4: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บทเรียนขั้นกลาง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45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โมเดลธุรกิจหมุนเวียนห้าประเภท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8F8D23-6DA1-B048-F0AD-176A9512D9E7}"/>
              </a:ext>
            </a:extLst>
          </p:cNvPr>
          <p:cNvGrpSpPr/>
          <p:nvPr/>
        </p:nvGrpSpPr>
        <p:grpSpPr>
          <a:xfrm>
            <a:off x="1115537" y="483812"/>
            <a:ext cx="9919199" cy="5764382"/>
            <a:chOff x="1136400" y="610918"/>
            <a:chExt cx="9919199" cy="5764382"/>
          </a:xfrm>
        </p:grpSpPr>
        <p:sp>
          <p:nvSpPr>
            <p:cNvPr id="247" name="Google Shape;247;p10"/>
            <p:cNvSpPr txBox="1"/>
            <p:nvPr/>
          </p:nvSpPr>
          <p:spPr>
            <a:xfrm>
              <a:off x="3386125" y="4528200"/>
              <a:ext cx="1824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บริการที่ทำงานเพื่อ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กำจัดทรัพยากร วัสดุ หรือของเสีย ไม่ให้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เกิดการรั่วไหลเข้าสู่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สิ่งแวดล้อมและเพิ่ม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มูลค่าให้สูงสุดเพื่อเข้า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สู่วงจรใหม่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D2FB4A-931D-C0E8-CD01-564EF6414874}"/>
                </a:ext>
              </a:extLst>
            </p:cNvPr>
            <p:cNvGrpSpPr/>
            <p:nvPr/>
          </p:nvGrpSpPr>
          <p:grpSpPr>
            <a:xfrm>
              <a:off x="1136400" y="610918"/>
              <a:ext cx="9919199" cy="5465096"/>
              <a:chOff x="1136400" y="610918"/>
              <a:chExt cx="9919199" cy="5465096"/>
            </a:xfrm>
          </p:grpSpPr>
          <p:pic>
            <p:nvPicPr>
              <p:cNvPr id="237" name="Google Shape;237;p10" descr="Logo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36400" y="610918"/>
                <a:ext cx="9919199" cy="546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1" name="Google Shape;241;p10"/>
              <p:cNvSpPr txBox="1"/>
              <p:nvPr/>
            </p:nvSpPr>
            <p:spPr>
              <a:xfrm>
                <a:off x="1592441" y="1839617"/>
                <a:ext cx="1901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วัสดุทดแทน</a:t>
                </a:r>
                <a:endParaRPr sz="1000" dirty="0"/>
              </a:p>
            </p:txBody>
          </p:sp>
          <p:sp>
            <p:nvSpPr>
              <p:cNvPr id="242" name="Google Shape;242;p10"/>
              <p:cNvSpPr txBox="1"/>
              <p:nvPr/>
            </p:nvSpPr>
            <p:spPr>
              <a:xfrm>
                <a:off x="3224784" y="1593782"/>
                <a:ext cx="2128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การนำทรัพยากร</a:t>
                </a:r>
                <a:endParaRPr sz="100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กลับมาผลิตใหม่</a:t>
                </a:r>
                <a:endParaRPr sz="1000" dirty="0"/>
              </a:p>
            </p:txBody>
          </p:sp>
          <p:sp>
            <p:nvSpPr>
              <p:cNvPr id="243" name="Google Shape;243;p10"/>
              <p:cNvSpPr txBox="1"/>
              <p:nvPr/>
            </p:nvSpPr>
            <p:spPr>
              <a:xfrm>
                <a:off x="5126484" y="1593875"/>
                <a:ext cx="2300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การยืดอายุการ</a:t>
                </a:r>
                <a:endParaRPr sz="2000" b="1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ใช้งานผลิตภัณฑ์</a:t>
                </a:r>
                <a:endParaRPr sz="1000" dirty="0"/>
              </a:p>
            </p:txBody>
          </p:sp>
          <p:sp>
            <p:nvSpPr>
              <p:cNvPr id="244" name="Google Shape;244;p10"/>
              <p:cNvSpPr txBox="1"/>
              <p:nvPr/>
            </p:nvSpPr>
            <p:spPr>
              <a:xfrm>
                <a:off x="7194294" y="1629503"/>
                <a:ext cx="1901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แพลตฟอร์ม</a:t>
                </a:r>
                <a:endParaRPr sz="100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การแบ่งปัน</a:t>
                </a:r>
                <a:endParaRPr sz="1000" dirty="0"/>
              </a:p>
            </p:txBody>
          </p:sp>
          <p:sp>
            <p:nvSpPr>
              <p:cNvPr id="245" name="Google Shape;245;p10"/>
              <p:cNvSpPr txBox="1"/>
              <p:nvPr/>
            </p:nvSpPr>
            <p:spPr>
              <a:xfrm>
                <a:off x="8871146" y="1621790"/>
                <a:ext cx="1901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ขายสินค้า</a:t>
                </a:r>
                <a:endParaRPr sz="100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พร้อมบริการ</a:t>
                </a:r>
                <a:endParaRPr sz="1000"/>
              </a:p>
            </p:txBody>
          </p:sp>
          <p:sp>
            <p:nvSpPr>
              <p:cNvPr id="246" name="Google Shape;246;p10"/>
              <p:cNvSpPr txBox="1"/>
              <p:nvPr/>
            </p:nvSpPr>
            <p:spPr>
              <a:xfrm>
                <a:off x="1638700" y="4528200"/>
                <a:ext cx="1738200" cy="116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ผลิตภัณฑ์ทำจาก</a:t>
                </a:r>
                <a:endParaRPr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ทรัพยากรที่หมุนเวียน รีไซเคิลได้ หรือ</a:t>
                </a:r>
                <a:endParaRPr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ย่อยสลายได้ทาง</a:t>
                </a:r>
                <a:endParaRPr sz="1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ชีวภาพ </a:t>
                </a:r>
                <a:endParaRPr dirty="0"/>
              </a:p>
            </p:txBody>
          </p:sp>
          <p:sp>
            <p:nvSpPr>
              <p:cNvPr id="248" name="Google Shape;248;p10"/>
              <p:cNvSpPr txBox="1"/>
              <p:nvPr/>
            </p:nvSpPr>
            <p:spPr>
              <a:xfrm>
                <a:off x="5127475" y="4528200"/>
                <a:ext cx="2041500" cy="138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บริการที่เสนอเพื่อยืดอายุ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การใช้งานของผลิตภัณฑ์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ที่ถูกกำจัดทิ้งโดยการ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ซ่อมแซม อัปเกรด หรือขายผลิตภัณฑ์นั้น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กลับเข้าสู่วงจรใหม่</a:t>
                </a:r>
                <a:endParaRPr/>
              </a:p>
            </p:txBody>
          </p:sp>
          <p:sp>
            <p:nvSpPr>
              <p:cNvPr id="249" name="Google Shape;249;p10"/>
              <p:cNvSpPr txBox="1"/>
              <p:nvPr/>
            </p:nvSpPr>
            <p:spPr>
              <a:xfrm>
                <a:off x="7092350" y="4528210"/>
                <a:ext cx="1901700" cy="138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แพลตฟอร์มการแบ่งปันช่วยให้ผู้ใช้สามารถ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ทำงานร่วมกันและใช้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ผลิตภัณฑ์ร่วมกันได้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โดยลูกค้าไม่ต้องเป็น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เจ้าของคนเดียว</a:t>
                </a:r>
                <a:endParaRPr/>
              </a:p>
            </p:txBody>
          </p:sp>
          <p:sp>
            <p:nvSpPr>
              <p:cNvPr id="250" name="Google Shape;250;p10"/>
              <p:cNvSpPr txBox="1"/>
              <p:nvPr/>
            </p:nvSpPr>
            <p:spPr>
              <a:xfrm>
                <a:off x="8921888" y="4528210"/>
                <a:ext cx="162535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ผลิตภัณฑ์ที่ใช้โดยลูกค้าหนึ่งรายหรือ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มากกว่า ผ่านการ</a:t>
                </a:r>
                <a:endParaRPr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จัดการแบบจ่ายตามการใช้งาน </a:t>
                </a:r>
                <a:endParaRPr/>
              </a:p>
            </p:txBody>
          </p:sp>
        </p:grpSp>
      </p:grpSp>
      <p:sp>
        <p:nvSpPr>
          <p:cNvPr id="251" name="Google Shape;2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548477" y="168433"/>
            <a:ext cx="1109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วัสดุทดแทน: </a:t>
            </a:r>
            <a:r>
              <a:rPr lang="th-TH" sz="36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รองเท้าที่ทำจากพลาสติก</a:t>
            </a:r>
            <a:endParaRPr sz="1000"/>
          </a:p>
        </p:txBody>
      </p:sp>
      <p:pic>
        <p:nvPicPr>
          <p:cNvPr id="260" name="Google Shape;260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566" y="1670346"/>
            <a:ext cx="5400543" cy="378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A picture containing ground, out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1447" y="1521391"/>
            <a:ext cx="3651251" cy="40782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63736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 txBox="1"/>
          <p:nvPr/>
        </p:nvSpPr>
        <p:spPr>
          <a:xfrm>
            <a:off x="548475" y="473224"/>
            <a:ext cx="11094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3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การนำทรัพยากรกลับมาผลิตใหม่</a:t>
            </a: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th-TH" sz="34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การเปลี่ยนขยะเป็นพลังงาน</a:t>
            </a:r>
            <a:endParaRPr sz="800">
              <a:solidFill>
                <a:srgbClr val="3AC69D"/>
              </a:solidFill>
            </a:endParaRPr>
          </a:p>
        </p:txBody>
      </p:sp>
      <p:pic>
        <p:nvPicPr>
          <p:cNvPr id="271" name="Google Shape;27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22031" y="1619462"/>
            <a:ext cx="5647859" cy="395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 descr="A picture containing text, car, outdoor, va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1650" y="2326975"/>
            <a:ext cx="6440924" cy="29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548475" y="549424"/>
            <a:ext cx="11094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5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การยืดอายุการใช้งานผลิตภัณฑ์: </a:t>
            </a:r>
            <a:r>
              <a:rPr lang="th-TH" sz="35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บริการรับคืนและซ่อมแซม </a:t>
            </a:r>
            <a:endParaRPr sz="900">
              <a:solidFill>
                <a:srgbClr val="3AC69D"/>
              </a:solidFill>
            </a:endParaRPr>
          </a:p>
        </p:txBody>
      </p:sp>
      <p:pic>
        <p:nvPicPr>
          <p:cNvPr id="282" name="Google Shape;282;p1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9515" y="1212718"/>
            <a:ext cx="6667178" cy="466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300" y="2086626"/>
            <a:ext cx="5731725" cy="32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4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แพลตฟอร์มการแบ่งปัน: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การร่วมเดินทาง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62708" y="1643821"/>
            <a:ext cx="6096079" cy="426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4" descr="A picture containing person, cell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123" y="1514378"/>
            <a:ext cx="6183021" cy="416994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ขายสินค้าพร้อมบริการ: </a:t>
            </a:r>
            <a:r>
              <a:rPr lang="th-TH" sz="4000" b="1">
                <a:solidFill>
                  <a:srgbClr val="4ABE98"/>
                </a:solidFill>
                <a:latin typeface="Tahoma"/>
                <a:ea typeface="Tahoma"/>
                <a:cs typeface="Tahoma"/>
                <a:sym typeface="Tahoma"/>
              </a:rPr>
              <a:t>การเช่าเสื้อผ้า </a:t>
            </a: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4708" y="1521611"/>
            <a:ext cx="6300380" cy="441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 descr="A picture containing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138" y="1606905"/>
            <a:ext cx="5955586" cy="3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86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/>
          <p:nvPr/>
        </p:nvSpPr>
        <p:spPr>
          <a:xfrm>
            <a:off x="986740" y="1619820"/>
            <a:ext cx="4413816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บริษัทนี้ทำธุรกิจอะไร</a:t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484882" y="15884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431245" y="15884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475829" y="15683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1327355" y="483407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4ABE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1327355" y="375251"/>
            <a:ext cx="949556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1416759" y="400535"/>
            <a:ext cx="949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กิจกรรมในชั้นเรียน: กรณีศึกษาธุรกิจหมุนเวียน</a:t>
            </a:r>
            <a:endParaRPr sz="3100"/>
          </a:p>
        </p:txBody>
      </p:sp>
      <p:cxnSp>
        <p:nvCxnSpPr>
          <p:cNvPr id="320" name="Google Shape;320;p16"/>
          <p:cNvCxnSpPr/>
          <p:nvPr/>
        </p:nvCxnSpPr>
        <p:spPr>
          <a:xfrm>
            <a:off x="6096000" y="1568354"/>
            <a:ext cx="0" cy="4854217"/>
          </a:xfrm>
          <a:prstGeom prst="straightConnector1">
            <a:avLst/>
          </a:prstGeom>
          <a:noFill/>
          <a:ln w="28575" cap="flat" cmpd="sng">
            <a:solidFill>
              <a:srgbClr val="29C7F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16"/>
          <p:cNvSpPr/>
          <p:nvPr/>
        </p:nvSpPr>
        <p:spPr>
          <a:xfrm>
            <a:off x="986739" y="2434499"/>
            <a:ext cx="5109261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บริษัทเสนอสินค้า บริการ หรือทั้งสองอย่างให้กับลูกค้า</a:t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484882" y="24213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431245" y="24213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475829" y="240132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986739" y="3301437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บริษัทใช้โมเดลธุรกิจเศรษฐกิจหมุนเวียนแบบใด ใน 5 รูปแบบ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484882" y="33065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31245" y="33065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475829" y="328654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986739" y="4423289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ปัญหาเชิงเส้นตรงที่บริษัทพยายามแก้ไขผ่านการ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หมุนเวียน คืออะไร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4882" y="442845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431245" y="442845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475829" y="440839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333" name="Google Shape;333;p16"/>
          <p:cNvSpPr/>
          <p:nvPr/>
        </p:nvSpPr>
        <p:spPr>
          <a:xfrm>
            <a:off x="986739" y="5578637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บริษัทมีการเก็บวัสดุไว้ในระบบปิดอย่างไร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(เช่น รีไซเคิลขวดพลาสติกเพื่อผลิตผลิตภัณฑ์ใหม่)</a:t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484882" y="55837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431245" y="55837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75829" y="556374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6963654" y="1608682"/>
            <a:ext cx="4413816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บริษัทมีการลดหรือกำจัดของเสียอย่างไร</a:t>
            </a:r>
            <a:endParaRPr/>
          </a:p>
        </p:txBody>
      </p:sp>
      <p:sp>
        <p:nvSpPr>
          <p:cNvPr id="338" name="Google Shape;338;p16"/>
          <p:cNvSpPr/>
          <p:nvPr/>
        </p:nvSpPr>
        <p:spPr>
          <a:xfrm>
            <a:off x="6461796" y="157726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6408159" y="157726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6452743" y="155721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/>
          </a:p>
        </p:txBody>
      </p:sp>
      <p:sp>
        <p:nvSpPr>
          <p:cNvPr id="341" name="Google Shape;341;p16"/>
          <p:cNvSpPr/>
          <p:nvPr/>
        </p:nvSpPr>
        <p:spPr>
          <a:xfrm>
            <a:off x="6963653" y="2405073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โมเดลธุรกิจช่วยสร้างระบบธรรมชาติขึ้นมาใหม่หรือไม่</a:t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6461796" y="241023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6408159" y="241023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6452743" y="239018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</p:txBody>
      </p:sp>
      <p:sp>
        <p:nvSpPr>
          <p:cNvPr id="345" name="Google Shape;345;p16"/>
          <p:cNvSpPr/>
          <p:nvPr/>
        </p:nvSpPr>
        <p:spPr>
          <a:xfrm>
            <a:off x="6963653" y="3469634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บริษัทได้มอบมูลค่าเพิ่มให้แก่ลูกค้า และสิ่งแวดล้อม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อย่างไรด้วยโมเดลหมุนเวียน</a:t>
            </a:r>
            <a:endParaRPr/>
          </a:p>
        </p:txBody>
      </p:sp>
      <p:sp>
        <p:nvSpPr>
          <p:cNvPr id="346" name="Google Shape;346;p16"/>
          <p:cNvSpPr/>
          <p:nvPr/>
        </p:nvSpPr>
        <p:spPr>
          <a:xfrm>
            <a:off x="6461796" y="345650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6408159" y="345650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6452743" y="343645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/>
          </a:p>
        </p:txBody>
      </p:sp>
      <p:sp>
        <p:nvSpPr>
          <p:cNvPr id="349" name="Google Shape;349;p16"/>
          <p:cNvSpPr/>
          <p:nvPr/>
        </p:nvSpPr>
        <p:spPr>
          <a:xfrm>
            <a:off x="6963653" y="4591486"/>
            <a:ext cx="5109261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ในฐานะผู้ออกแบบ นักเรียนจะช่วยให้ธุรกิจ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ของพวกเขาดำเนินไปอย่างหมุนเวียนมากขึ้นได้อย่างไร</a:t>
            </a:r>
            <a:endParaRPr/>
          </a:p>
        </p:txBody>
      </p:sp>
      <p:sp>
        <p:nvSpPr>
          <p:cNvPr id="350" name="Google Shape;350;p16"/>
          <p:cNvSpPr/>
          <p:nvPr/>
        </p:nvSpPr>
        <p:spPr>
          <a:xfrm>
            <a:off x="6461796" y="457836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6408159" y="457836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6452743" y="455830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/>
          </a:p>
        </p:txBody>
      </p:sp>
      <p:sp>
        <p:nvSpPr>
          <p:cNvPr id="353" name="Google Shape;3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7"/>
          <p:cNvSpPr txBox="1"/>
          <p:nvPr/>
        </p:nvSpPr>
        <p:spPr>
          <a:xfrm>
            <a:off x="3378631" y="64317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C133F-4F3B-429C-EAFF-5205FF3C4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95" y="235700"/>
            <a:ext cx="7699750" cy="64289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18"/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370" name="Google Shape;370;p18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8"/>
          <p:cNvSpPr txBox="1"/>
          <p:nvPr/>
        </p:nvSpPr>
        <p:spPr>
          <a:xfrm>
            <a:off x="1348217" y="446679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ระบุส่วนที่มีการหมุนเวียน</a:t>
            </a:r>
            <a:endParaRPr/>
          </a:p>
        </p:txBody>
      </p:sp>
      <p:sp>
        <p:nvSpPr>
          <p:cNvPr id="380" name="Google Shape;3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9064D6-7DDA-5531-B2AA-5974F42CB149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3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3865007-7DE4-2653-C48C-BAB8C98A66C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A7EE07-3995-90AD-2564-B769020A3AE8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E421E7-22BA-FF1D-66BD-6887FF3B68A8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3672DE-AED4-F0A2-4567-E72324258599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4A5AD3-0844-07FC-15D5-8E89C67E680C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BB96745F-F40B-7F2C-FE81-841762023700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35192F41-500E-FA53-F8F3-0EF5A9B7144A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6CD47541-9543-00A2-2C58-8E4A5A30290E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0A887E88-7FD1-39FE-B401-3D81C0EC4769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63339D-390C-F824-A2F8-47656B76C6B0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C2E482F9-2901-F652-0FCB-755B7B6A97DC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32B57C-C18D-A879-E3F2-0CE02E3D2E47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374" name="Google Shape;374;p18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AB8042-69DF-DAB9-C1B3-14A79046D399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AB7B9E-FDDA-4C9C-DBA2-F7029ED383E3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375" name="Google Shape;375;p18" descr="A picture containing sha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8579EE-B080-D320-8ED2-5EDAA15DBA24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D937AA-910B-0309-7F82-291B5E0BE1BE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376" name="Google Shape;376;p18" descr="A picture containing diagram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54C9C4-55F8-0AD6-FFF7-ACE9F05C87EE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8A9A971-C6B6-5298-709C-69222D5718E0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379" name="Google Shape;379;p18" descr="Diagram&#10;&#10;Description automatically generated with low confidence"/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8A5AC0-D79A-A3E7-FD43-5CE8623786BE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35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3775CD95-F99E-DAA5-CB4D-91176ACFC2BE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6435DA-1512-D8C4-E0DC-6C98470767BF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782186-7E21-14F8-EB10-BC35A6FE89E2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378" name="Google Shape;378;p18" descr="A picture containing diagram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EB896383-3650-5233-EF2D-6E0BE87F2E1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537D32-9C65-8779-C4AC-9F6745512890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7EEE20-57A2-8A3D-5527-B78572846C32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377" name="Google Shape;377;p18" descr="A picture containing graphical user interface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F93338EA-075B-6FC3-93D1-549788B20B6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E51C81-9E68-9784-7BCB-815D9EAC8F93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506503" y="1628708"/>
            <a:ext cx="10907167" cy="12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นักเรียนจะเข้าใจความแตกต่างระหว่างเศรษฐกิจเส้นตรงและหมุนเวียน และวิธีการที่วงจรธรรมชาติจะสอนให้เรา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ทำการออกแบบที่มีการหมุนเวียนมากขึ้น พวกเขาจะได้พัฒนาความสามารถในการคิดเกี่ยวกับชีวิตของผลิตภัณฑ์ต่าง ๆ ที่ใช้ในชีวิตประจำวันและกำหนดรากฐานสำหรับความสามารถในการออกแบบระบบใหม่ นักเรียนจะเข้าใจโมเดลธุรกิจ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เศรษฐกิจหมุนเวียนทั้ง 5 ประเภท และระบุได้ว่าโมเดลเหล่านี้ปฏิบัติตามหลักการ 3 ข้อของเศรษฐกิจหมุนเวียนอย่างไร 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313764" y="1386401"/>
            <a:ext cx="11371800" cy="16104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81181" y="341164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27544" y="341164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72128" y="339159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 rot="5400000">
            <a:off x="586952" y="335436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1127544" y="4694604"/>
            <a:ext cx="443210" cy="409625"/>
            <a:chOff x="1123489" y="4518559"/>
            <a:chExt cx="443210" cy="409625"/>
          </a:xfrm>
        </p:grpSpPr>
        <p:sp>
          <p:nvSpPr>
            <p:cNvPr id="106" name="Google Shape;106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2606051" y="185125"/>
            <a:ext cx="78009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606051" y="185125"/>
            <a:ext cx="78009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794674" y="294100"/>
            <a:ext cx="780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850065" y="4611814"/>
            <a:ext cx="956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ปริ๊นท์เอกสารประกอบคำบรรยาย 4 ชุด: </a:t>
            </a: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การ์ดธุรกิจหมุนเวียน; 2. กรณีศึกษาธุรกิจหมุนเวียน;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การหมุนเวียน; 4. แผนผังวงจรชีวิตแบบหมุนเวียน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850075" y="3356325"/>
            <a:ext cx="99318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เศรษฐกิจเส้นตรงและหมุนเวียน และแนะนำแนวคิดของแผนผังวงจรชีวิตผลิตภัณฑ์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1127544" y="5794908"/>
            <a:ext cx="443210" cy="409625"/>
            <a:chOff x="1123489" y="4518559"/>
            <a:chExt cx="443210" cy="409625"/>
          </a:xfrm>
        </p:grpSpPr>
        <p:sp>
          <p:nvSpPr>
            <p:cNvPr id="116" name="Google Shape;116;p2"/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119" name="Google Shape;119;p2"/>
          <p:cNvSpPr txBox="1"/>
          <p:nvPr/>
        </p:nvSpPr>
        <p:spPr>
          <a:xfrm>
            <a:off x="1850075" y="5825425"/>
            <a:ext cx="993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ทำตามขั้นตอนบนสไลด์ถัดไป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และในบันทึกย่อของครูในสไลด์ที่ 16 และ 18 เพื่อทำกิจกรรมในชั้นเรียน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323627" y="1464525"/>
            <a:ext cx="6463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06500" y="1457000"/>
            <a:ext cx="6387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323625" y="1944700"/>
            <a:ext cx="11683800" cy="30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 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สังคมศึกษา - คน สถานที่ และสิ่งแวดล้อม: </a:t>
            </a: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การศึกษาคน สถานที่ และสิ่งแวดล้อม จะทำให้เข้าใจความสัมพันธ์ระหว่างประชากรของมนุษย์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และลักษณะทางกายภาพของโลก </a:t>
            </a:r>
            <a:endParaRPr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None/>
            </a:pP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9" name="Google Shape;129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5130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5130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323625" y="5010550"/>
            <a:ext cx="29700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06497" y="5003025"/>
            <a:ext cx="2970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2606051" y="185125"/>
            <a:ext cx="77049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606051" y="185125"/>
            <a:ext cx="77049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794674" y="294100"/>
            <a:ext cx="751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5098" y="5514762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>
            <a:off x="4356177" y="5142338"/>
            <a:ext cx="6773314" cy="1466278"/>
            <a:chOff x="4790164" y="5101971"/>
            <a:chExt cx="6979920" cy="1490877"/>
          </a:xfrm>
        </p:grpSpPr>
        <p:sp>
          <p:nvSpPr>
            <p:cNvPr id="140" name="Google Shape;140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6956554" y="5101971"/>
              <a:ext cx="42801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30-45 นาที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413972" y="263248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360335" y="263248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404919" y="261243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413972" y="357927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360335" y="357927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404919" y="355922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911773" y="1449128"/>
            <a:ext cx="1092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นักเรียนจะได้รับ</a:t>
            </a: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เอกสารกรณีศึกษาธุรกิจหมุนเวียน</a:t>
            </a: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พร้อมคำถามเก้าข้อที่พวกเขาจะตอบตามการ์ด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ธุรกิจหมุนเวียนที่พวกเขาเลือก</a:t>
            </a:r>
            <a:r>
              <a:rPr lang="th-TH" sz="1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อนุญาตให้พวกเขาค้นหาข้อมูลออนไลน์ได้ ถ้าพวกเขาต้องการ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911773" y="2573710"/>
            <a:ext cx="109744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แจกเอกสารการ์ดธุรกิจหมุนเวียน</a:t>
            </a:r>
            <a:r>
              <a:rPr lang="th-TH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และให้นักเรียนเลือกหนึ่งในห้าธุรกิจหมุนเวียนที่พวกเขาจะใช้ในการวิเคราะห์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911773" y="3615817"/>
            <a:ext cx="114189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เมื่อตอบคำถามทั้งหมดสำหรับกรณีศึกษาแล้ว พวกเขาจะได้</a:t>
            </a:r>
            <a:r>
              <a:rPr lang="th-TH" sz="1800" b="1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ทำแผนผังการหมุนเวียน</a:t>
            </a:r>
            <a:r>
              <a:rPr lang="th-TH" sz="180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ที่พบในกรณีศึกษาทางธุรกิจ</a:t>
            </a:r>
            <a:r>
              <a:rPr lang="th-TH" sz="1800" b="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เอกสารแจกจะประกอบด้วยขั้นตอนเส้นตรง 5 ขั้นตอนของวงจรชีวิตผลิตภัณฑ์ และพวกเขาสามารถวาดลูกศร</a:t>
            </a:r>
            <a:endParaRPr sz="1800" b="0" i="0" u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th-TH" sz="1800" b="0" i="0" u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ลงไประบุชนิดของการหมุนเวียนในกรณีศึกษาทางธุรกิจของตน</a:t>
            </a:r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  <p:pic>
        <p:nvPicPr>
          <p:cNvPr id="171" name="Google Shape;171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133623" y="327691"/>
            <a:ext cx="3642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7268980" y="327691"/>
            <a:ext cx="393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6" name="Google Shape;196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/>
          <p:cNvSpPr txBox="1"/>
          <p:nvPr/>
        </p:nvSpPr>
        <p:spPr>
          <a:xfrm>
            <a:off x="5324874" y="341408"/>
            <a:ext cx="154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กับ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293E00-096D-F1F6-52A7-07DBF95CBFF6}"/>
              </a:ext>
            </a:extLst>
          </p:cNvPr>
          <p:cNvGrpSpPr/>
          <p:nvPr/>
        </p:nvGrpSpPr>
        <p:grpSpPr>
          <a:xfrm>
            <a:off x="398032" y="1459286"/>
            <a:ext cx="4926842" cy="4309009"/>
            <a:chOff x="398032" y="1459286"/>
            <a:chExt cx="4926842" cy="43090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09C3AE-F3E7-8602-FABD-FCD5ECC8D79C}"/>
                </a:ext>
              </a:extLst>
            </p:cNvPr>
            <p:cNvGrpSpPr/>
            <p:nvPr/>
          </p:nvGrpSpPr>
          <p:grpSpPr>
            <a:xfrm>
              <a:off x="398032" y="1459286"/>
              <a:ext cx="4926842" cy="4309009"/>
              <a:chOff x="398032" y="1459286"/>
              <a:chExt cx="4926842" cy="4309009"/>
            </a:xfrm>
          </p:grpSpPr>
          <p:pic>
            <p:nvPicPr>
              <p:cNvPr id="198" name="Google Shape;198;p6" descr="Graphical user interface, websit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r="-24" b="15"/>
              <a:stretch/>
            </p:blipFill>
            <p:spPr>
              <a:xfrm>
                <a:off x="398032" y="1459286"/>
                <a:ext cx="4926842" cy="430900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5CBA2CC-EFA2-65F0-F181-60928F7D39DA}"/>
                  </a:ext>
                </a:extLst>
              </p:cNvPr>
              <p:cNvGrpSpPr/>
              <p:nvPr/>
            </p:nvGrpSpPr>
            <p:grpSpPr>
              <a:xfrm>
                <a:off x="809945" y="2125397"/>
                <a:ext cx="1255159" cy="3193550"/>
                <a:chOff x="809945" y="2125397"/>
                <a:chExt cx="1255159" cy="319355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00CB93-885A-A924-52D5-752762C126B6}"/>
                    </a:ext>
                  </a:extLst>
                </p:cNvPr>
                <p:cNvSpPr/>
                <p:nvPr/>
              </p:nvSpPr>
              <p:spPr>
                <a:xfrm>
                  <a:off x="945223" y="2125397"/>
                  <a:ext cx="914400" cy="493160"/>
                </a:xfrm>
                <a:prstGeom prst="rect">
                  <a:avLst/>
                </a:prstGeom>
                <a:solidFill>
                  <a:srgbClr val="29C7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7B6D306-48CD-2AF6-49DB-D8781D2D862A}"/>
                    </a:ext>
                  </a:extLst>
                </p:cNvPr>
                <p:cNvSpPr/>
                <p:nvPr/>
              </p:nvSpPr>
              <p:spPr>
                <a:xfrm>
                  <a:off x="945223" y="3513978"/>
                  <a:ext cx="914400" cy="493160"/>
                </a:xfrm>
                <a:prstGeom prst="rect">
                  <a:avLst/>
                </a:prstGeom>
                <a:solidFill>
                  <a:srgbClr val="3AC6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BC7C40D-FDF3-91B3-B7AC-0FEE86F778F9}"/>
                    </a:ext>
                  </a:extLst>
                </p:cNvPr>
                <p:cNvSpPr/>
                <p:nvPr/>
              </p:nvSpPr>
              <p:spPr>
                <a:xfrm>
                  <a:off x="809945" y="4902558"/>
                  <a:ext cx="1255159" cy="416389"/>
                </a:xfrm>
                <a:prstGeom prst="rect">
                  <a:avLst/>
                </a:prstGeom>
                <a:solidFill>
                  <a:srgbClr val="43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C0DCB0-3657-0531-F212-AF7B003F7ACA}"/>
                </a:ext>
              </a:extLst>
            </p:cNvPr>
            <p:cNvSpPr txBox="1"/>
            <p:nvPr/>
          </p:nvSpPr>
          <p:spPr>
            <a:xfrm>
              <a:off x="882724" y="2159840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นำไปใช้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6E02B9-121F-24DE-77A2-F084F177B2D0}"/>
                </a:ext>
              </a:extLst>
            </p:cNvPr>
            <p:cNvSpPr txBox="1"/>
            <p:nvPr/>
          </p:nvSpPr>
          <p:spPr>
            <a:xfrm>
              <a:off x="1072708" y="3509678"/>
              <a:ext cx="712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ผลิต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AA07DB-DD82-9C63-A572-F0B9BDF80B82}"/>
                </a:ext>
              </a:extLst>
            </p:cNvPr>
            <p:cNvSpPr txBox="1"/>
            <p:nvPr/>
          </p:nvSpPr>
          <p:spPr>
            <a:xfrm>
              <a:off x="1025740" y="48479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sym typeface="Arial"/>
                </a:rPr>
                <a:t>กำจัด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6AE99-A981-245C-8592-5723964E526D}"/>
              </a:ext>
            </a:extLst>
          </p:cNvPr>
          <p:cNvGrpSpPr/>
          <p:nvPr/>
        </p:nvGrpSpPr>
        <p:grpSpPr>
          <a:xfrm>
            <a:off x="6802579" y="1191485"/>
            <a:ext cx="4714780" cy="4625994"/>
            <a:chOff x="6802579" y="1191485"/>
            <a:chExt cx="4714780" cy="4625994"/>
          </a:xfrm>
        </p:grpSpPr>
        <p:pic>
          <p:nvPicPr>
            <p:cNvPr id="15" name="8589d862-01a1-43b9-a6a5-2c74cc62715f" descr="Image">
              <a:extLst>
                <a:ext uri="{FF2B5EF4-FFF2-40B4-BE49-F238E27FC236}">
                  <a16:creationId xmlns:a16="http://schemas.microsoft.com/office/drawing/2014/main" id="{554F12F4-BE87-ACC9-4AC4-BAB02015D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579" y="1191485"/>
              <a:ext cx="4714780" cy="46259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DAA8C8-7F12-D330-036D-0D4785847236}"/>
                </a:ext>
              </a:extLst>
            </p:cNvPr>
            <p:cNvGrpSpPr/>
            <p:nvPr/>
          </p:nvGrpSpPr>
          <p:grpSpPr>
            <a:xfrm>
              <a:off x="7570832" y="1963569"/>
              <a:ext cx="3492178" cy="3330547"/>
              <a:chOff x="7570832" y="1963569"/>
              <a:chExt cx="3492178" cy="333054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0927E5-D70C-A6C8-6094-D525D22F148E}"/>
                  </a:ext>
                </a:extLst>
              </p:cNvPr>
              <p:cNvSpPr txBox="1"/>
              <p:nvPr/>
            </p:nvSpPr>
            <p:spPr>
              <a:xfrm rot="19570651">
                <a:off x="7570832" y="1963569"/>
                <a:ext cx="1051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รีไซเคิล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D5EB90-1765-A37A-6982-686B1F2F3875}"/>
                  </a:ext>
                </a:extLst>
              </p:cNvPr>
              <p:cNvSpPr txBox="1"/>
              <p:nvPr/>
            </p:nvSpPr>
            <p:spPr>
              <a:xfrm rot="4822461">
                <a:off x="10476151" y="3120064"/>
                <a:ext cx="712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ผลิต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A00520-D028-C74A-F79C-1C694F865B3E}"/>
                  </a:ext>
                </a:extLst>
              </p:cNvPr>
              <p:cNvSpPr txBox="1"/>
              <p:nvPr/>
            </p:nvSpPr>
            <p:spPr>
              <a:xfrm rot="2148670">
                <a:off x="7727905" y="4832451"/>
                <a:ext cx="1109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</a:rPr>
                  <a:t>นำไปใช้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757082" y="313974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2502170" y="309762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เศรษฐกิจเส้นตรง</a:t>
            </a:r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75B83-CA10-651F-E994-AE1642DBC8A9}"/>
              </a:ext>
            </a:extLst>
          </p:cNvPr>
          <p:cNvGrpSpPr/>
          <p:nvPr/>
        </p:nvGrpSpPr>
        <p:grpSpPr>
          <a:xfrm>
            <a:off x="960169" y="1723129"/>
            <a:ext cx="10271663" cy="3588893"/>
            <a:chOff x="960169" y="1723129"/>
            <a:chExt cx="10271663" cy="3588893"/>
          </a:xfrm>
        </p:grpSpPr>
        <p:pic>
          <p:nvPicPr>
            <p:cNvPr id="4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E2DD1C02-58F9-74D0-BF16-F49A3FF3865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2140" b="-2"/>
            <a:stretch/>
          </p:blipFill>
          <p:spPr>
            <a:xfrm>
              <a:off x="960169" y="2383603"/>
              <a:ext cx="10271663" cy="2928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BECBF6-E944-C44E-24AF-409B1563FC07}"/>
                </a:ext>
              </a:extLst>
            </p:cNvPr>
            <p:cNvSpPr txBox="1"/>
            <p:nvPr/>
          </p:nvSpPr>
          <p:spPr>
            <a:xfrm>
              <a:off x="1512454" y="2015122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สกัดวัตถุดิบ</a:t>
              </a:r>
              <a:endParaRPr lang="en-US" sz="2000" b="1" dirty="0">
                <a:solidFill>
                  <a:srgbClr val="ECC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628FD-3B84-33EC-C78F-828085C8A815}"/>
                </a:ext>
              </a:extLst>
            </p:cNvPr>
            <p:cNvSpPr txBox="1"/>
            <p:nvPr/>
          </p:nvSpPr>
          <p:spPr>
            <a:xfrm>
              <a:off x="3136032" y="2020388"/>
              <a:ext cx="207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กระบวนการผลิต</a:t>
              </a:r>
              <a:endParaRPr lang="en-US" sz="20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065FD8-9C84-B62D-717E-D316A3C6F9DF}"/>
                </a:ext>
              </a:extLst>
            </p:cNvPr>
            <p:cNvSpPr txBox="1"/>
            <p:nvPr/>
          </p:nvSpPr>
          <p:spPr>
            <a:xfrm>
              <a:off x="5143146" y="1723129"/>
              <a:ext cx="1839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บรรจุและกระจายสินค้า</a:t>
              </a:r>
              <a:endParaRPr lang="en-US" sz="2000" b="1" dirty="0">
                <a:solidFill>
                  <a:srgbClr val="3AC6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67CA16-C1B6-753D-BD9F-AE6AE35267CC}"/>
                </a:ext>
              </a:extLst>
            </p:cNvPr>
            <p:cNvSpPr txBox="1"/>
            <p:nvPr/>
          </p:nvSpPr>
          <p:spPr>
            <a:xfrm>
              <a:off x="7166547" y="2030905"/>
              <a:ext cx="15696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นำไปใช้งาน</a:t>
              </a:r>
              <a:endParaRPr lang="en-US" sz="2000" b="1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0F24E-5DD8-C168-7FE3-19CC2CDF7585}"/>
                </a:ext>
              </a:extLst>
            </p:cNvPr>
            <p:cNvSpPr txBox="1"/>
            <p:nvPr/>
          </p:nvSpPr>
          <p:spPr>
            <a:xfrm>
              <a:off x="9407017" y="1975545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กำจัด</a:t>
              </a:r>
              <a:endParaRPr lang="en-US" sz="20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/>
          <p:nvPr/>
        </p:nvSpPr>
        <p:spPr>
          <a:xfrm>
            <a:off x="1757082" y="268571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2502170" y="264359"/>
            <a:ext cx="71876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lang="th-TH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เศรษฐกิจหมุนเวียน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B8EB4-50B9-81C4-87EB-C1178B6E6142}"/>
              </a:ext>
            </a:extLst>
          </p:cNvPr>
          <p:cNvGrpSpPr/>
          <p:nvPr/>
        </p:nvGrpSpPr>
        <p:grpSpPr>
          <a:xfrm>
            <a:off x="1590703" y="1236604"/>
            <a:ext cx="9512703" cy="5062260"/>
            <a:chOff x="1590703" y="1236604"/>
            <a:chExt cx="9512703" cy="5062260"/>
          </a:xfrm>
        </p:grpSpPr>
        <p:pic>
          <p:nvPicPr>
            <p:cNvPr id="4" name="Google Shape;219;p8" descr="Diagram&#10;&#10;Description automatically generated">
              <a:extLst>
                <a:ext uri="{FF2B5EF4-FFF2-40B4-BE49-F238E27FC236}">
                  <a16:creationId xmlns:a16="http://schemas.microsoft.com/office/drawing/2014/main" id="{5D05D837-188A-589F-90D2-334B788ECD7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848" t="11838"/>
            <a:stretch/>
          </p:blipFill>
          <p:spPr>
            <a:xfrm>
              <a:off x="1590703" y="1236604"/>
              <a:ext cx="9512703" cy="50622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4FA22E-9DC7-7049-0076-C3DF018A321C}"/>
                </a:ext>
              </a:extLst>
            </p:cNvPr>
            <p:cNvGrpSpPr/>
            <p:nvPr/>
          </p:nvGrpSpPr>
          <p:grpSpPr>
            <a:xfrm>
              <a:off x="1590704" y="1529109"/>
              <a:ext cx="9494717" cy="4432010"/>
              <a:chOff x="1590704" y="1529109"/>
              <a:chExt cx="9494717" cy="443201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7DE95EB-47C0-BDFF-8E55-68A929D0507A}"/>
                  </a:ext>
                </a:extLst>
              </p:cNvPr>
              <p:cNvGrpSpPr/>
              <p:nvPr/>
            </p:nvGrpSpPr>
            <p:grpSpPr>
              <a:xfrm>
                <a:off x="2229492" y="1529109"/>
                <a:ext cx="8810655" cy="4432010"/>
                <a:chOff x="2229492" y="1529109"/>
                <a:chExt cx="8810655" cy="4432010"/>
              </a:xfrm>
            </p:grpSpPr>
            <p:pic>
              <p:nvPicPr>
                <p:cNvPr id="12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12D2CB47-D7B2-1C93-F35A-484B4A49BC1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7782911" y="1529109"/>
                  <a:ext cx="2525050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E2CEC281-09FE-A5BB-B9CE-72E4F157E9A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8036450" y="3739260"/>
                  <a:ext cx="3003697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4AA97341-A4C6-8502-EE22-03EA14FB460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229492" y="3990176"/>
                  <a:ext cx="1886262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0616729C-31C5-3861-D197-895F2ACC747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5206788" y="5563691"/>
                  <a:ext cx="1778423" cy="3974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" name="Google Shape;216;p8" descr="A picture containing text, people&#10;&#10;Description automatically generated">
                  <a:extLst>
                    <a:ext uri="{FF2B5EF4-FFF2-40B4-BE49-F238E27FC236}">
                      <a16:creationId xmlns:a16="http://schemas.microsoft.com/office/drawing/2014/main" id="{284CC86E-7B28-6C4F-6AB6-B4D9EE108A5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38504" t="23396" r="37205" b="50387"/>
                <a:stretch/>
              </p:blipFill>
              <p:spPr>
                <a:xfrm>
                  <a:off x="2957637" y="1656619"/>
                  <a:ext cx="1451453" cy="8087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41A631-1456-34F5-04EC-FDB095FFB11E}"/>
                  </a:ext>
                </a:extLst>
              </p:cNvPr>
              <p:cNvSpPr txBox="1"/>
              <p:nvPr/>
            </p:nvSpPr>
            <p:spPr>
              <a:xfrm>
                <a:off x="1958758" y="1688529"/>
                <a:ext cx="2525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สกัดวัตถุดิบ </a:t>
                </a:r>
              </a:p>
              <a:p>
                <a:pPr algn="r"/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อย่างมีความรับผิดชอบ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83B59-E84F-9FED-BA09-81887C919D36}"/>
                  </a:ext>
                </a:extLst>
              </p:cNvPr>
              <p:cNvSpPr txBox="1"/>
              <p:nvPr/>
            </p:nvSpPr>
            <p:spPr>
              <a:xfrm>
                <a:off x="7910389" y="1652409"/>
                <a:ext cx="1982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>
                    <a:solidFill>
                      <a:srgbClr val="29C7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ผลิตโดยคำนึงถึงวงจรชีวิต</a:t>
                </a:r>
                <a:endParaRPr lang="en-US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D06B5-8C5C-EE27-1FFE-D02466C85FD8}"/>
                  </a:ext>
                </a:extLst>
              </p:cNvPr>
              <p:cNvSpPr txBox="1"/>
              <p:nvPr/>
            </p:nvSpPr>
            <p:spPr>
              <a:xfrm>
                <a:off x="7991849" y="4040617"/>
                <a:ext cx="3093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b="1" dirty="0">
                    <a:solidFill>
                      <a:srgbClr val="3AC69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ลดการใช้บรรจุภัณฑ์และการจายสินค้าในพื้นที่</a:t>
                </a:r>
                <a:endParaRPr lang="en-US" sz="1800" b="1" dirty="0">
                  <a:solidFill>
                    <a:srgbClr val="3AC6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FA36B8-7BCE-8C16-6B5D-4C9FB1600561}"/>
                  </a:ext>
                </a:extLst>
              </p:cNvPr>
              <p:cNvSpPr txBox="1"/>
              <p:nvPr/>
            </p:nvSpPr>
            <p:spPr>
              <a:xfrm>
                <a:off x="4762942" y="5506205"/>
                <a:ext cx="2414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008E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นำไปใช้งานและใช้ซ้ำ</a:t>
                </a:r>
                <a:endParaRPr lang="en-US" sz="1800" b="1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5DE95A-F822-0728-23F0-69F3FF4684EC}"/>
                  </a:ext>
                </a:extLst>
              </p:cNvPr>
              <p:cNvSpPr txBox="1"/>
              <p:nvPr/>
            </p:nvSpPr>
            <p:spPr>
              <a:xfrm>
                <a:off x="1590704" y="3674239"/>
                <a:ext cx="2525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h-TH" sz="1800" b="1" dirty="0">
                    <a:solidFill>
                      <a:srgbClr val="0D575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นำกลับเข้าสู่กระบวนการรีไซเคิล</a:t>
                </a:r>
                <a:endParaRPr lang="en-US" sz="1800" b="1" dirty="0">
                  <a:solidFill>
                    <a:srgbClr val="0D57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9"/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20" name="Google Shape;220;p9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9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th-TH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การทำแผนผังวงจรชีวิต</a:t>
            </a:r>
            <a:endParaRPr/>
          </a:p>
        </p:txBody>
      </p:sp>
      <p:sp>
        <p:nvSpPr>
          <p:cNvPr id="230" name="Google Shape;2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BA298C-0D7F-60FB-DBB8-61C395F0841B}"/>
              </a:ext>
            </a:extLst>
          </p:cNvPr>
          <p:cNvGrpSpPr/>
          <p:nvPr/>
        </p:nvGrpSpPr>
        <p:grpSpPr>
          <a:xfrm>
            <a:off x="3444844" y="2520106"/>
            <a:ext cx="5444514" cy="620950"/>
            <a:chOff x="3444844" y="2406275"/>
            <a:chExt cx="5444514" cy="620950"/>
          </a:xfrm>
        </p:grpSpPr>
        <p:pic>
          <p:nvPicPr>
            <p:cNvPr id="17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9B6CE2F6-A04A-B2F7-EB3B-4DF6362D483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3444844" y="2406275"/>
              <a:ext cx="1183397" cy="444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EADC2062-1504-6EF7-BD65-D903089D72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79629" y="2460766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C75FA0BB-4635-FD05-C27B-EBE6AC1E10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51860" y="2810916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880E7C-A00B-C4E4-1442-9BBDE2A65AD9}"/>
              </a:ext>
            </a:extLst>
          </p:cNvPr>
          <p:cNvGrpSpPr/>
          <p:nvPr/>
        </p:nvGrpSpPr>
        <p:grpSpPr>
          <a:xfrm>
            <a:off x="-230998" y="3336497"/>
            <a:ext cx="12465934" cy="1728587"/>
            <a:chOff x="0" y="2496172"/>
            <a:chExt cx="12465934" cy="1865656"/>
          </a:xfrm>
        </p:grpSpPr>
        <p:pic>
          <p:nvPicPr>
            <p:cNvPr id="31" name="Google Shape;370;p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1D89E71-B6CD-BE31-D470-CDF567EC52C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-119"/>
            <a:stretch/>
          </p:blipFill>
          <p:spPr>
            <a:xfrm>
              <a:off x="0" y="2496172"/>
              <a:ext cx="12465934" cy="1865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173704-8ADC-6318-42C2-5C37D81074BE}"/>
                </a:ext>
              </a:extLst>
            </p:cNvPr>
            <p:cNvSpPr txBox="1"/>
            <p:nvPr/>
          </p:nvSpPr>
          <p:spPr>
            <a:xfrm>
              <a:off x="3134060" y="3049999"/>
              <a:ext cx="1804966" cy="461664"/>
            </a:xfrm>
            <a:prstGeom prst="rect">
              <a:avLst/>
            </a:prstGeom>
            <a:solidFill>
              <a:srgbClr val="29C7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การผลิต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175D0-C166-5EDE-9782-1906D249AFD1}"/>
                </a:ext>
              </a:extLst>
            </p:cNvPr>
            <p:cNvSpPr txBox="1"/>
            <p:nvPr/>
          </p:nvSpPr>
          <p:spPr>
            <a:xfrm>
              <a:off x="5214373" y="2994092"/>
              <a:ext cx="1936854" cy="764018"/>
            </a:xfrm>
            <a:prstGeom prst="rect">
              <a:avLst/>
            </a:prstGeom>
            <a:solidFill>
              <a:srgbClr val="4ABD9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การกระจายสินค้า</a:t>
              </a:r>
              <a:endPara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EC3407-8452-C671-AD59-1F940B726037}"/>
                </a:ext>
              </a:extLst>
            </p:cNvPr>
            <p:cNvSpPr txBox="1"/>
            <p:nvPr/>
          </p:nvSpPr>
          <p:spPr>
            <a:xfrm>
              <a:off x="7499400" y="2954918"/>
              <a:ext cx="1908406" cy="830996"/>
            </a:xfrm>
            <a:prstGeom prst="rect">
              <a:avLst/>
            </a:prstGeom>
            <a:solidFill>
              <a:srgbClr val="008E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การใช้งาน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4C338A-A2AD-E83E-50AB-959B6090C2DE}"/>
                </a:ext>
              </a:extLst>
            </p:cNvPr>
            <p:cNvSpPr txBox="1"/>
            <p:nvPr/>
          </p:nvSpPr>
          <p:spPr>
            <a:xfrm>
              <a:off x="844886" y="3049999"/>
              <a:ext cx="1804966" cy="461664"/>
            </a:xfrm>
            <a:prstGeom prst="rect">
              <a:avLst/>
            </a:prstGeom>
            <a:solidFill>
              <a:srgbClr val="ECC1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การสกัด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6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2774D718-7650-42FC-1D80-6DBCC8BECA7B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43667" t="61351" r="43825" b="15568"/>
            <a:stretch/>
          </p:blipFill>
          <p:spPr>
            <a:xfrm>
              <a:off x="5481161" y="2881505"/>
              <a:ext cx="1198891" cy="810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CA190ECE-C927-669A-8598-A2EFC0DC8D1C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50000"/>
            </a:blip>
            <a:srcRect l="63269" t="58753" r="26707" b="15672"/>
            <a:stretch/>
          </p:blipFill>
          <p:spPr>
            <a:xfrm>
              <a:off x="7833091" y="2772743"/>
              <a:ext cx="960822" cy="897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A46EA037-D07B-C4FB-1F4F-9FD9F8D8EA24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9185" t="58784" r="81575" b="13826"/>
            <a:stretch/>
          </p:blipFill>
          <p:spPr>
            <a:xfrm>
              <a:off x="1394849" y="2772741"/>
              <a:ext cx="885667" cy="96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FD667393-8323-6BD5-5190-E3578A9E6997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50000"/>
            </a:blip>
            <a:srcRect l="26651" t="58169" r="63433" b="14748"/>
            <a:stretch/>
          </p:blipFill>
          <p:spPr>
            <a:xfrm>
              <a:off x="3462352" y="2749591"/>
              <a:ext cx="950472" cy="950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D197C8C-FDC6-145C-26C7-7A62103A99A1}"/>
                </a:ext>
              </a:extLst>
            </p:cNvPr>
            <p:cNvSpPr txBox="1"/>
            <p:nvPr/>
          </p:nvSpPr>
          <p:spPr>
            <a:xfrm>
              <a:off x="9755979" y="3094052"/>
              <a:ext cx="1908406" cy="461664"/>
            </a:xfrm>
            <a:prstGeom prst="rect">
              <a:avLst/>
            </a:prstGeom>
            <a:solidFill>
              <a:srgbClr val="43444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การกำจัด</a:t>
              </a:r>
              <a:endPara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1" name="Google Shape;209;p26" descr="Timeline&#10;&#10;Description automatically generated">
              <a:extLst>
                <a:ext uri="{FF2B5EF4-FFF2-40B4-BE49-F238E27FC236}">
                  <a16:creationId xmlns:a16="http://schemas.microsoft.com/office/drawing/2014/main" id="{ABA15C02-3565-9447-E23E-6D8334F39A49}"/>
                </a:ext>
              </a:extLst>
            </p:cNvPr>
            <p:cNvPicPr preferRelativeResize="0"/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5000"/>
            </a:blip>
            <a:srcRect l="82525" t="59304" r="9700" b="13306"/>
            <a:stretch/>
          </p:blipFill>
          <p:spPr>
            <a:xfrm>
              <a:off x="10310856" y="2749591"/>
              <a:ext cx="745256" cy="96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D39690-D87E-1809-FEB3-BA504FFA5A27}"/>
              </a:ext>
            </a:extLst>
          </p:cNvPr>
          <p:cNvGrpSpPr/>
          <p:nvPr/>
        </p:nvGrpSpPr>
        <p:grpSpPr>
          <a:xfrm>
            <a:off x="5553192" y="4589507"/>
            <a:ext cx="1674270" cy="1299234"/>
            <a:chOff x="5802290" y="4556465"/>
            <a:chExt cx="1674270" cy="1299234"/>
          </a:xfrm>
        </p:grpSpPr>
        <p:pic>
          <p:nvPicPr>
            <p:cNvPr id="43" name="Google Shape;374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E44423C-FF2C-0316-3072-A9DCFDB79C7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-1" r="31" b="47317"/>
            <a:stretch/>
          </p:blipFill>
          <p:spPr>
            <a:xfrm>
              <a:off x="5802290" y="4556465"/>
              <a:ext cx="1674270" cy="679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519AAF-0F65-9ADD-4408-8A48DA1D130C}"/>
                </a:ext>
              </a:extLst>
            </p:cNvPr>
            <p:cNvSpPr txBox="1"/>
            <p:nvPr/>
          </p:nvSpPr>
          <p:spPr>
            <a:xfrm>
              <a:off x="6423084" y="5209368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เติม</a:t>
              </a:r>
            </a:p>
            <a:p>
              <a:r>
                <a:rPr lang="th-TH" sz="1800" dirty="0">
                  <a:solidFill>
                    <a:srgbClr val="4ABD9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ส่งคืน</a:t>
              </a:r>
              <a:endParaRPr lang="en-US" sz="1800" dirty="0">
                <a:solidFill>
                  <a:srgbClr val="4ABD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DA5FEC-D297-D3FB-952E-7A52BC70EC1B}"/>
              </a:ext>
            </a:extLst>
          </p:cNvPr>
          <p:cNvGrpSpPr/>
          <p:nvPr/>
        </p:nvGrpSpPr>
        <p:grpSpPr>
          <a:xfrm>
            <a:off x="7471790" y="4504225"/>
            <a:ext cx="1881954" cy="1544974"/>
            <a:chOff x="7471790" y="4504225"/>
            <a:chExt cx="1881954" cy="1544974"/>
          </a:xfrm>
        </p:grpSpPr>
        <p:pic>
          <p:nvPicPr>
            <p:cNvPr id="46" name="Google Shape;375;p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94FAFC-6218-868D-7E27-0396B3C8BA4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60" b="55498"/>
            <a:stretch/>
          </p:blipFill>
          <p:spPr>
            <a:xfrm>
              <a:off x="7471790" y="4504225"/>
              <a:ext cx="1813471" cy="705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DCCF61-7A72-9129-47EA-DC64F62FAAD5}"/>
                </a:ext>
              </a:extLst>
            </p:cNvPr>
            <p:cNvSpPr txBox="1"/>
            <p:nvPr/>
          </p:nvSpPr>
          <p:spPr>
            <a:xfrm>
              <a:off x="8066212" y="5125869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ซ่อมแซม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ปรับเปลี่ยน </a:t>
              </a:r>
            </a:p>
            <a:p>
              <a:r>
                <a:rPr lang="th-TH" sz="1800" dirty="0">
                  <a:solidFill>
                    <a:srgbClr val="008E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ส่งต่อ</a:t>
              </a:r>
              <a:endParaRPr lang="en-US" sz="1800" dirty="0">
                <a:solidFill>
                  <a:srgbClr val="008E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518E14-7C2E-68F6-4032-A2EC4F912BF8}"/>
              </a:ext>
            </a:extLst>
          </p:cNvPr>
          <p:cNvGrpSpPr/>
          <p:nvPr/>
        </p:nvGrpSpPr>
        <p:grpSpPr>
          <a:xfrm>
            <a:off x="9972329" y="4513268"/>
            <a:ext cx="1136762" cy="1178243"/>
            <a:chOff x="9972329" y="4513268"/>
            <a:chExt cx="1136762" cy="1178243"/>
          </a:xfrm>
        </p:grpSpPr>
        <p:pic>
          <p:nvPicPr>
            <p:cNvPr id="49" name="Google Shape;376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58E3B87-92D3-DD2B-23AF-8F43BCDEA9E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-1" r="37" b="40138"/>
            <a:stretch/>
          </p:blipFill>
          <p:spPr>
            <a:xfrm>
              <a:off x="9972329" y="4513268"/>
              <a:ext cx="1136762" cy="629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49A544-E224-AA20-F9B1-A1A84492A6FD}"/>
                </a:ext>
              </a:extLst>
            </p:cNvPr>
            <p:cNvSpPr txBox="1"/>
            <p:nvPr/>
          </p:nvSpPr>
          <p:spPr>
            <a:xfrm>
              <a:off x="10111596" y="5322179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สลายตัว</a:t>
              </a:r>
              <a:endParaRPr lang="en-US" sz="1800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95B2E3E-F84F-4F4B-90F8-32EF8A202703}"/>
              </a:ext>
            </a:extLst>
          </p:cNvPr>
          <p:cNvGrpSpPr/>
          <p:nvPr/>
        </p:nvGrpSpPr>
        <p:grpSpPr>
          <a:xfrm>
            <a:off x="1835827" y="1015272"/>
            <a:ext cx="8332284" cy="2756954"/>
            <a:chOff x="-620291" y="962674"/>
            <a:chExt cx="8332284" cy="2756954"/>
          </a:xfrm>
        </p:grpSpPr>
        <p:pic>
          <p:nvPicPr>
            <p:cNvPr id="52" name="Google Shape;379;p18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DE4CF4DB-8EB3-6DAA-7F1A-55A4EC72F7D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-13" b="50"/>
            <a:stretch/>
          </p:blipFill>
          <p:spPr>
            <a:xfrm>
              <a:off x="-620291" y="962674"/>
              <a:ext cx="8332284" cy="27569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26C999-91A2-9AEF-9B31-8BD4810C8CAE}"/>
                </a:ext>
              </a:extLst>
            </p:cNvPr>
            <p:cNvGrpSpPr/>
            <p:nvPr/>
          </p:nvGrpSpPr>
          <p:grpSpPr>
            <a:xfrm>
              <a:off x="1071998" y="2252775"/>
              <a:ext cx="1183397" cy="547252"/>
              <a:chOff x="1071998" y="2252775"/>
              <a:chExt cx="1183397" cy="547252"/>
            </a:xfrm>
          </p:grpSpPr>
          <p:pic>
            <p:nvPicPr>
              <p:cNvPr id="54" name="Google Shape;226;p10" descr="A picture containing text, people&#10;&#10;Description automatically generated">
                <a:extLst>
                  <a:ext uri="{FF2B5EF4-FFF2-40B4-BE49-F238E27FC236}">
                    <a16:creationId xmlns:a16="http://schemas.microsoft.com/office/drawing/2014/main" id="{2B16F9AB-18D7-3105-589C-65769BA1705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7149" t="31871" r="60739" b="61652"/>
              <a:stretch/>
            </p:blipFill>
            <p:spPr>
              <a:xfrm>
                <a:off x="1071998" y="2355822"/>
                <a:ext cx="1183397" cy="444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4B3681-B0FF-7381-213F-4BFA18159DF9}"/>
                  </a:ext>
                </a:extLst>
              </p:cNvPr>
              <p:cNvSpPr txBox="1"/>
              <p:nvPr/>
            </p:nvSpPr>
            <p:spPr>
              <a:xfrm>
                <a:off x="1081995" y="2252775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800" b="1" dirty="0">
                    <a:solidFill>
                      <a:srgbClr val="ECC1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รีไซเคิล</a:t>
                </a:r>
                <a:endParaRPr lang="en-US" sz="1800" b="1" dirty="0">
                  <a:solidFill>
                    <a:srgbClr val="ECC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5A248C-BCFD-2F09-1F81-525357E8421D}"/>
              </a:ext>
            </a:extLst>
          </p:cNvPr>
          <p:cNvGrpSpPr/>
          <p:nvPr/>
        </p:nvGrpSpPr>
        <p:grpSpPr>
          <a:xfrm>
            <a:off x="3710656" y="1898052"/>
            <a:ext cx="6399361" cy="1779251"/>
            <a:chOff x="3713710" y="1935277"/>
            <a:chExt cx="6399361" cy="1779251"/>
          </a:xfrm>
        </p:grpSpPr>
        <p:pic>
          <p:nvPicPr>
            <p:cNvPr id="57" name="Google Shape;378;p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620BB6F-8629-4426-0EB7-03D4F10C564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r="-26" b="-55"/>
            <a:stretch/>
          </p:blipFill>
          <p:spPr>
            <a:xfrm>
              <a:off x="3713710" y="1935277"/>
              <a:ext cx="6399361" cy="1779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2B693606-62C1-7FD2-BCA4-043A7936E3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5556246" y="2495967"/>
              <a:ext cx="1919771" cy="361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B4A02B-7C57-DA3A-26E4-3176413E5A12}"/>
                </a:ext>
              </a:extLst>
            </p:cNvPr>
            <p:cNvSpPr txBox="1"/>
            <p:nvPr/>
          </p:nvSpPr>
          <p:spPr>
            <a:xfrm>
              <a:off x="5325690" y="2647866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29C7F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ผลิตซ้ำ</a:t>
              </a:r>
              <a:endParaRPr lang="en-US" sz="1800" b="1" dirty="0">
                <a:solidFill>
                  <a:srgbClr val="29C7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B24E53-EFED-78F5-27FE-0EB81514E62A}"/>
              </a:ext>
            </a:extLst>
          </p:cNvPr>
          <p:cNvGrpSpPr/>
          <p:nvPr/>
        </p:nvGrpSpPr>
        <p:grpSpPr>
          <a:xfrm>
            <a:off x="7717126" y="2708795"/>
            <a:ext cx="2374680" cy="935531"/>
            <a:chOff x="7717126" y="2708795"/>
            <a:chExt cx="2374680" cy="935531"/>
          </a:xfrm>
        </p:grpSpPr>
        <p:pic>
          <p:nvPicPr>
            <p:cNvPr id="61" name="Google Shape;377;p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994ACA8-1E33-A505-A46A-4494AD49AA23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-14" b="39"/>
            <a:stretch/>
          </p:blipFill>
          <p:spPr>
            <a:xfrm>
              <a:off x="7874611" y="2789657"/>
              <a:ext cx="2217195" cy="854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226;p10" descr="A picture containing text, people&#10;&#10;Description automatically generated">
              <a:extLst>
                <a:ext uri="{FF2B5EF4-FFF2-40B4-BE49-F238E27FC236}">
                  <a16:creationId xmlns:a16="http://schemas.microsoft.com/office/drawing/2014/main" id="{E07C229A-0F3D-E713-D0FE-1E58419F69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7149" t="31871" r="60739" b="61652"/>
            <a:stretch/>
          </p:blipFill>
          <p:spPr>
            <a:xfrm>
              <a:off x="8128477" y="2846117"/>
              <a:ext cx="737498" cy="21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8BF539-D58A-CEC8-BBD0-51E690BA0B98}"/>
                </a:ext>
              </a:extLst>
            </p:cNvPr>
            <p:cNvSpPr txBox="1"/>
            <p:nvPr/>
          </p:nvSpPr>
          <p:spPr>
            <a:xfrm>
              <a:off x="7717126" y="270879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>
                  <a:solidFill>
                    <a:srgbClr val="4344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นำมาใช้ซ้ำ</a:t>
              </a:r>
              <a:endParaRPr lang="en-US" sz="1800" b="1" dirty="0">
                <a:solidFill>
                  <a:srgbClr val="43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3328</Words>
  <Application>Microsoft Office PowerPoint</Application>
  <PresentationFormat>Widescreen</PresentationFormat>
  <Paragraphs>312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Tahoma</vt:lpstr>
      <vt:lpstr>Arial</vt:lpstr>
      <vt:lpstr>Noto Sans Symbols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4</cp:revision>
  <dcterms:created xsi:type="dcterms:W3CDTF">2022-01-20T09:13:45Z</dcterms:created>
  <dcterms:modified xsi:type="dcterms:W3CDTF">2022-12-28T04:23:51Z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4085470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