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368" r:id="rId2"/>
    <p:sldId id="269" r:id="rId3"/>
    <p:sldId id="277" r:id="rId4"/>
    <p:sldId id="270" r:id="rId5"/>
    <p:sldId id="332" r:id="rId6"/>
    <p:sldId id="336" r:id="rId7"/>
    <p:sldId id="353" r:id="rId8"/>
    <p:sldId id="354" r:id="rId9"/>
    <p:sldId id="340" r:id="rId10"/>
    <p:sldId id="359" r:id="rId11"/>
    <p:sldId id="363" r:id="rId12"/>
    <p:sldId id="364" r:id="rId13"/>
    <p:sldId id="358" r:id="rId14"/>
    <p:sldId id="360" r:id="rId15"/>
    <p:sldId id="355" r:id="rId16"/>
    <p:sldId id="356" r:id="rId17"/>
    <p:sldId id="357" r:id="rId18"/>
    <p:sldId id="361" r:id="rId19"/>
    <p:sldId id="362" r:id="rId20"/>
    <p:sldId id="365" r:id="rId21"/>
    <p:sldId id="366" r:id="rId22"/>
    <p:sldId id="369" r:id="rId23"/>
    <p:sldId id="36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56"/>
    <a:srgbClr val="005250"/>
    <a:srgbClr val="29C7F7"/>
    <a:srgbClr val="21C18F"/>
    <a:srgbClr val="3AC69D"/>
    <a:srgbClr val="1FB788"/>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3" autoAdjust="0"/>
    <p:restoredTop sz="42651" autoAdjust="0"/>
  </p:normalViewPr>
  <p:slideViewPr>
    <p:cSldViewPr snapToGrid="0" snapToObjects="1">
      <p:cViewPr>
        <p:scale>
          <a:sx n="80" d="100"/>
          <a:sy n="80" d="100"/>
        </p:scale>
        <p:origin x="-732" y="-2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55F33E-B26A-814D-8E47-2606E182A9A6}" type="datetimeFigureOut">
              <a:rPr lang="en-US" smtClean="0"/>
              <a:t>12/1/2022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A548B3-7C32-D04A-9912-77168BDC7C59}" type="slidenum">
              <a:rPr lang="en-US" smtClean="0"/>
              <a:t>‹nº›</a:t>
            </a:fld>
            <a:endParaRPr lang="en-US" dirty="0"/>
          </a:p>
        </p:txBody>
      </p:sp>
    </p:spTree>
    <p:extLst>
      <p:ext uri="{BB962C8B-B14F-4D97-AF65-F5344CB8AC3E}">
        <p14:creationId xmlns:p14="http://schemas.microsoft.com/office/powerpoint/2010/main" val="1136285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A548B3-7C32-D04A-9912-77168BDC7C59}" type="slidenum">
              <a:rPr lang="en-US" smtClean="0"/>
              <a:t>1</a:t>
            </a:fld>
            <a:endParaRPr lang="en-US" dirty="0"/>
          </a:p>
        </p:txBody>
      </p:sp>
    </p:spTree>
    <p:extLst>
      <p:ext uri="{BB962C8B-B14F-4D97-AF65-F5344CB8AC3E}">
        <p14:creationId xmlns:p14="http://schemas.microsoft.com/office/powerpoint/2010/main" val="2368164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b="1" dirty="0"/>
              <a:t>The Circular Value Proposition (VP) is the value added as a result of the circularity of your business model. </a:t>
            </a:r>
            <a:r>
              <a:rPr lang="en-US" sz="1200" b="0" i="0" kern="1200" dirty="0">
                <a:solidFill>
                  <a:schemeClr val="tx1"/>
                </a:solidFill>
                <a:effectLst/>
                <a:latin typeface="+mn-lt"/>
                <a:ea typeface="+mn-ea"/>
                <a:cs typeface="+mn-cs"/>
              </a:rPr>
              <a:t>It represents your unique solution (product or service) for a problem faced by a customer segment or added benefits for the customer segment. A circular value proposition should be innovative or should be different from that of your competitors and it should have social and environmental benefits.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Circular Value Propositions </a:t>
            </a:r>
            <a:r>
              <a:rPr lang="en-US" sz="1200" b="0" i="0" kern="1200" dirty="0">
                <a:solidFill>
                  <a:schemeClr val="tx1"/>
                </a:solidFill>
                <a:effectLst/>
                <a:latin typeface="+mn-lt"/>
                <a:ea typeface="+mn-ea"/>
                <a:cs typeface="+mn-cs"/>
              </a:rPr>
              <a:t>can be either </a:t>
            </a:r>
            <a:r>
              <a:rPr lang="en-US" sz="1200" b="1" i="0" kern="1200" dirty="0">
                <a:solidFill>
                  <a:schemeClr val="tx1"/>
                </a:solidFill>
                <a:effectLst/>
                <a:latin typeface="+mn-lt"/>
                <a:ea typeface="+mn-ea"/>
                <a:cs typeface="+mn-cs"/>
              </a:rPr>
              <a:t>social (services to people with low-income and/or society) </a:t>
            </a:r>
            <a:r>
              <a:rPr lang="en-US" sz="1200" b="0" i="0" kern="1200" dirty="0">
                <a:solidFill>
                  <a:schemeClr val="tx1"/>
                </a:solidFill>
                <a:effectLst/>
                <a:latin typeface="+mn-lt"/>
                <a:ea typeface="+mn-ea"/>
                <a:cs typeface="+mn-cs"/>
              </a:rPr>
              <a:t>and/or </a:t>
            </a:r>
            <a:r>
              <a:rPr lang="en-US" sz="1200" b="1" i="0" kern="1200" dirty="0">
                <a:solidFill>
                  <a:schemeClr val="tx1"/>
                </a:solidFill>
                <a:effectLst/>
                <a:latin typeface="+mn-lt"/>
                <a:ea typeface="+mn-ea"/>
                <a:cs typeface="+mn-cs"/>
              </a:rPr>
              <a:t>environmental (regenerates ecosystems, diverts waste from the environment, etc.). </a:t>
            </a:r>
            <a:r>
              <a:rPr lang="en-US" sz="1200" b="0" i="0" kern="1200" dirty="0">
                <a:solidFill>
                  <a:schemeClr val="tx1"/>
                </a:solidFill>
                <a:effectLst/>
                <a:latin typeface="+mn-lt"/>
                <a:ea typeface="+mn-ea"/>
                <a:cs typeface="+mn-cs"/>
              </a:rPr>
              <a:t>Ideally, they should incorporate both!</a:t>
            </a:r>
          </a:p>
          <a:p>
            <a:endParaRPr lang="en-US" b="1" dirty="0"/>
          </a:p>
          <a:p>
            <a:r>
              <a:rPr lang="en-US" b="1" dirty="0"/>
              <a:t>Ask Students:</a:t>
            </a:r>
          </a:p>
          <a:p>
            <a:r>
              <a:rPr lang="en-US" b="0" dirty="0"/>
              <a:t>What is the Circular (VP) of our clothing rental business?</a:t>
            </a:r>
          </a:p>
          <a:p>
            <a:endParaRPr lang="en-US" b="1" dirty="0"/>
          </a:p>
          <a:p>
            <a:r>
              <a:rPr lang="en-US" b="1" dirty="0"/>
              <a:t>Answers:</a:t>
            </a:r>
          </a:p>
          <a:p>
            <a:r>
              <a:rPr lang="en-US" b="0" dirty="0"/>
              <a:t>We offer clothing options to communities with low-income and consumers, shipped to their door. Keeping clothes in circulation diverts textile waste from landfills and reduces the production of new textiles and ultimately future waste. </a:t>
            </a:r>
          </a:p>
        </p:txBody>
      </p:sp>
      <p:sp>
        <p:nvSpPr>
          <p:cNvPr id="4" name="Slide Number Placeholder 3"/>
          <p:cNvSpPr>
            <a:spLocks noGrp="1"/>
          </p:cNvSpPr>
          <p:nvPr>
            <p:ph type="sldNum" sz="quarter" idx="5"/>
          </p:nvPr>
        </p:nvSpPr>
        <p:spPr/>
        <p:txBody>
          <a:bodyPr/>
          <a:lstStyle/>
          <a:p>
            <a:fld id="{0EA548B3-7C32-D04A-9912-77168BDC7C59}" type="slidenum">
              <a:rPr lang="en-US" smtClean="0"/>
              <a:t>12</a:t>
            </a:fld>
            <a:endParaRPr lang="en-US" dirty="0"/>
          </a:p>
        </p:txBody>
      </p:sp>
    </p:spTree>
    <p:extLst>
      <p:ext uri="{BB962C8B-B14F-4D97-AF65-F5344CB8AC3E}">
        <p14:creationId xmlns:p14="http://schemas.microsoft.com/office/powerpoint/2010/main" val="213445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p>
          <a:p>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Customer Relationships </a:t>
            </a:r>
            <a:r>
              <a:rPr lang="en-US" sz="1200" b="0" i="0" kern="1200" dirty="0">
                <a:solidFill>
                  <a:schemeClr val="tx1"/>
                </a:solidFill>
                <a:effectLst/>
                <a:latin typeface="+mn-lt"/>
                <a:ea typeface="+mn-ea"/>
                <a:cs typeface="+mn-cs"/>
              </a:rPr>
              <a:t>segment is where you need to establish the type of relationship you will have with each of your customer segments and how you will interact with them throughout their journey with your company. There are several types of customer relationships: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Personal assistance:</a:t>
            </a:r>
            <a:r>
              <a:rPr lang="en-US" sz="1200" b="0" i="0" kern="1200" dirty="0">
                <a:solidFill>
                  <a:schemeClr val="tx1"/>
                </a:solidFill>
                <a:effectLst/>
                <a:latin typeface="+mn-lt"/>
                <a:ea typeface="+mn-ea"/>
                <a:cs typeface="+mn-cs"/>
              </a:rPr>
              <a:t> You interact with the customer in person or by email, through phone call, or other means.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Dedicated personal assistance: </a:t>
            </a:r>
            <a:r>
              <a:rPr lang="en-US" sz="1200" b="0" i="0" kern="1200" dirty="0">
                <a:solidFill>
                  <a:schemeClr val="tx1"/>
                </a:solidFill>
                <a:effectLst/>
                <a:latin typeface="+mn-lt"/>
                <a:ea typeface="+mn-ea"/>
                <a:cs typeface="+mn-cs"/>
              </a:rPr>
              <a:t>You assign a dedicated customer representative to an individual customer.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Self-service:</a:t>
            </a:r>
            <a:r>
              <a:rPr lang="en-US" sz="1200" b="0" i="0" kern="1200" dirty="0">
                <a:solidFill>
                  <a:schemeClr val="tx1"/>
                </a:solidFill>
                <a:effectLst/>
                <a:latin typeface="+mn-lt"/>
                <a:ea typeface="+mn-ea"/>
                <a:cs typeface="+mn-cs"/>
              </a:rPr>
              <a:t> Here you maintain no relationship with the customer but provide what the customer needs to help themselves.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Automated services:</a:t>
            </a:r>
            <a:r>
              <a:rPr lang="en-US" sz="1200" b="0" i="0" kern="1200" dirty="0">
                <a:solidFill>
                  <a:schemeClr val="tx1"/>
                </a:solidFill>
                <a:effectLst/>
                <a:latin typeface="+mn-lt"/>
                <a:ea typeface="+mn-ea"/>
                <a:cs typeface="+mn-cs"/>
              </a:rPr>
              <a:t> This includes automated processes or machinery that helps customers perform services themselves.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Communities:</a:t>
            </a:r>
            <a:r>
              <a:rPr lang="en-US" sz="1200" b="0" i="0" kern="1200" dirty="0">
                <a:solidFill>
                  <a:schemeClr val="tx1"/>
                </a:solidFill>
                <a:effectLst/>
                <a:latin typeface="+mn-lt"/>
                <a:ea typeface="+mn-ea"/>
                <a:cs typeface="+mn-cs"/>
              </a:rPr>
              <a:t> These include online communities where customers can help each other solve their own problems with regards to the product or service.</a:t>
            </a:r>
          </a:p>
          <a:p>
            <a:r>
              <a:rPr lang="en-US" sz="1200" b="0" i="0" kern="1200" dirty="0">
                <a:solidFill>
                  <a:schemeClr val="tx1"/>
                </a:solidFill>
                <a:effectLst/>
                <a:latin typeface="+mn-lt"/>
                <a:ea typeface="+mn-ea"/>
                <a:cs typeface="+mn-cs"/>
              </a:rPr>
              <a:t> </a:t>
            </a:r>
          </a:p>
          <a:p>
            <a:r>
              <a:rPr lang="en-US" sz="1200" b="1" i="0" kern="1200" dirty="0">
                <a:solidFill>
                  <a:schemeClr val="tx1"/>
                </a:solidFill>
                <a:effectLst/>
                <a:latin typeface="+mn-lt"/>
                <a:ea typeface="+mn-ea"/>
                <a:cs typeface="+mn-cs"/>
              </a:rPr>
              <a:t>Co-creation: </a:t>
            </a:r>
            <a:r>
              <a:rPr lang="en-US" sz="1200" b="0" i="0" kern="1200" dirty="0">
                <a:solidFill>
                  <a:schemeClr val="tx1"/>
                </a:solidFill>
                <a:effectLst/>
                <a:latin typeface="+mn-lt"/>
                <a:ea typeface="+mn-ea"/>
                <a:cs typeface="+mn-cs"/>
              </a:rPr>
              <a:t>Here the company allows the customer to get involved in the designing or development of the product. For example, YouTube has given its users the opportunity to create content for its audience. </a:t>
            </a:r>
          </a:p>
          <a:p>
            <a:endParaRPr lang="en-US" b="1" dirty="0"/>
          </a:p>
          <a:p>
            <a:r>
              <a:rPr lang="en-US" b="1" dirty="0"/>
              <a:t>Ask students:</a:t>
            </a:r>
          </a:p>
          <a:p>
            <a:r>
              <a:rPr lang="en-US" b="0" dirty="0"/>
              <a:t>What are the customer relationships that exist with our clothing rental company?</a:t>
            </a:r>
          </a:p>
          <a:p>
            <a:endParaRPr lang="en-US" b="1" dirty="0"/>
          </a:p>
          <a:p>
            <a:r>
              <a:rPr lang="en-US" b="1" dirty="0"/>
              <a:t>Answers:</a:t>
            </a:r>
          </a:p>
          <a:p>
            <a:r>
              <a:rPr lang="en-US" b="0" dirty="0"/>
              <a:t>We will have personalized relationships with customers communicating with them directly via email/phone/online chat to assist them.</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13</a:t>
            </a:fld>
            <a:endParaRPr lang="en-US" dirty="0"/>
          </a:p>
        </p:txBody>
      </p:sp>
    </p:spTree>
    <p:extLst>
      <p:ext uri="{BB962C8B-B14F-4D97-AF65-F5344CB8AC3E}">
        <p14:creationId xmlns:p14="http://schemas.microsoft.com/office/powerpoint/2010/main" val="2498803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Channels </a:t>
            </a:r>
            <a:r>
              <a:rPr lang="en-US" sz="1200" b="0" i="0" kern="1200" dirty="0">
                <a:solidFill>
                  <a:schemeClr val="tx1"/>
                </a:solidFill>
                <a:effectLst/>
                <a:latin typeface="+mn-lt"/>
                <a:ea typeface="+mn-ea"/>
                <a:cs typeface="+mn-cs"/>
              </a:rPr>
              <a:t>section is to describe how your company will communicate with and reach out to your customers. Channels are the touchpoints that let your customers connect with your company. Channels play a role in raising awareness of your product or service among customers and enable you to deliver your value propositions and products to them. Channels can also be used to allow customers the avenue to buy products or services and offer post-purchase support.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There are two types of channels: </a:t>
            </a:r>
          </a:p>
          <a:p>
            <a:r>
              <a:rPr lang="en-US" sz="1200" b="1" i="0" kern="1200" dirty="0">
                <a:solidFill>
                  <a:schemeClr val="tx1"/>
                </a:solidFill>
                <a:effectLst/>
                <a:latin typeface="+mn-lt"/>
                <a:ea typeface="+mn-ea"/>
                <a:cs typeface="+mn-cs"/>
              </a:rPr>
              <a:t>Owned channels:</a:t>
            </a:r>
            <a:r>
              <a:rPr lang="en-US" sz="1200" b="0" i="0" kern="1200" dirty="0">
                <a:solidFill>
                  <a:schemeClr val="tx1"/>
                </a:solidFill>
                <a:effectLst/>
                <a:latin typeface="+mn-lt"/>
                <a:ea typeface="+mn-ea"/>
                <a:cs typeface="+mn-cs"/>
              </a:rPr>
              <a:t> company website, social media sites, in-house sales, etc.</a:t>
            </a:r>
          </a:p>
          <a:p>
            <a:r>
              <a:rPr lang="en-US" sz="1200" b="1" i="0" kern="1200" dirty="0">
                <a:solidFill>
                  <a:schemeClr val="tx1"/>
                </a:solidFill>
                <a:effectLst/>
                <a:latin typeface="+mn-lt"/>
                <a:ea typeface="+mn-ea"/>
                <a:cs typeface="+mn-cs"/>
              </a:rPr>
              <a:t>Partner channels:</a:t>
            </a:r>
            <a:r>
              <a:rPr lang="en-US" sz="1200" b="0" i="0" kern="1200" dirty="0">
                <a:solidFill>
                  <a:schemeClr val="tx1"/>
                </a:solidFill>
                <a:effectLst/>
                <a:latin typeface="+mn-lt"/>
                <a:ea typeface="+mn-ea"/>
                <a:cs typeface="+mn-cs"/>
              </a:rPr>
              <a:t> partner-owned websites, wholesale distribution, retail, etc.</a:t>
            </a:r>
          </a:p>
          <a:p>
            <a:r>
              <a:rPr lang="en-US" dirty="0"/>
              <a:t/>
            </a:r>
            <a:br>
              <a:rPr lang="en-US" dirty="0"/>
            </a:br>
            <a:r>
              <a:rPr lang="en-US" b="1" dirty="0"/>
              <a:t>Ask students:</a:t>
            </a:r>
          </a:p>
          <a:p>
            <a:r>
              <a:rPr lang="en-US" b="0" dirty="0"/>
              <a:t>What are the channels that we will use with our clothing rental company?</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Answers:</a:t>
            </a:r>
          </a:p>
          <a:p>
            <a:r>
              <a:rPr lang="en-US" sz="1200" b="0" i="0" kern="1200" dirty="0">
                <a:solidFill>
                  <a:schemeClr val="tx1"/>
                </a:solidFill>
                <a:effectLst/>
                <a:latin typeface="+mn-lt"/>
                <a:ea typeface="+mn-ea"/>
                <a:cs typeface="+mn-cs"/>
              </a:rPr>
              <a:t>We will rent our clothes to customers through our website and linked social media platforms, as well as through our partner influencers.</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14</a:t>
            </a:fld>
            <a:endParaRPr lang="en-US" dirty="0"/>
          </a:p>
        </p:txBody>
      </p:sp>
    </p:spTree>
    <p:extLst>
      <p:ext uri="{BB962C8B-B14F-4D97-AF65-F5344CB8AC3E}">
        <p14:creationId xmlns:p14="http://schemas.microsoft.com/office/powerpoint/2010/main" val="1432614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p>
          <a:p>
            <a:r>
              <a:rPr lang="en-US" b="0" dirty="0"/>
              <a:t>The </a:t>
            </a:r>
            <a:r>
              <a:rPr lang="en-US" b="1" dirty="0"/>
              <a:t>Activities</a:t>
            </a:r>
            <a:r>
              <a:rPr lang="en-US" b="0" dirty="0"/>
              <a:t> segment indicates the things you do to run your business each day. </a:t>
            </a:r>
            <a:r>
              <a:rPr lang="en-US" sz="1200" b="0" i="0" kern="1200" dirty="0">
                <a:solidFill>
                  <a:schemeClr val="tx1"/>
                </a:solidFill>
                <a:effectLst/>
                <a:latin typeface="+mn-lt"/>
                <a:ea typeface="+mn-ea"/>
                <a:cs typeface="+mn-cs"/>
              </a:rPr>
              <a:t>These key activities should focus on fulfilling the value proposition, reaching customer segments and maintaining customer relationships, as well as generating revenue. </a:t>
            </a:r>
          </a:p>
          <a:p>
            <a:endParaRPr lang="en-US" b="0" dirty="0"/>
          </a:p>
          <a:p>
            <a:r>
              <a:rPr lang="en-US" b="1" dirty="0"/>
              <a:t>Ask Students: </a:t>
            </a:r>
          </a:p>
          <a:p>
            <a:r>
              <a:rPr lang="en-US" b="0" dirty="0"/>
              <a:t>What are the activities of our clothing rental business?</a:t>
            </a:r>
          </a:p>
          <a:p>
            <a:endParaRPr lang="en-US" b="1" dirty="0"/>
          </a:p>
          <a:p>
            <a:r>
              <a:rPr lang="en-US" b="1" dirty="0"/>
              <a:t>Answers:</a:t>
            </a:r>
          </a:p>
          <a:p>
            <a:r>
              <a:rPr lang="en-US" b="0" dirty="0"/>
              <a:t>Rent clothes to customers and provide them with the support they need.</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15</a:t>
            </a:fld>
            <a:endParaRPr lang="en-US" dirty="0"/>
          </a:p>
        </p:txBody>
      </p:sp>
    </p:spTree>
    <p:extLst>
      <p:ext uri="{BB962C8B-B14F-4D97-AF65-F5344CB8AC3E}">
        <p14:creationId xmlns:p14="http://schemas.microsoft.com/office/powerpoint/2010/main" val="3217784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p>
          <a:p>
            <a:r>
              <a:rPr lang="en-US" b="0" dirty="0"/>
              <a:t>The </a:t>
            </a:r>
            <a:r>
              <a:rPr lang="en-US" b="1" dirty="0"/>
              <a:t>Partners</a:t>
            </a:r>
            <a:r>
              <a:rPr lang="en-US" b="0" dirty="0"/>
              <a:t> segment indicates </a:t>
            </a:r>
            <a:r>
              <a:rPr lang="en-US" sz="1200" b="0" i="0" kern="1200" dirty="0">
                <a:solidFill>
                  <a:schemeClr val="tx1"/>
                </a:solidFill>
                <a:effectLst/>
                <a:latin typeface="+mn-lt"/>
                <a:ea typeface="+mn-ea"/>
                <a:cs typeface="+mn-cs"/>
              </a:rPr>
              <a:t>the external companies or suppliers that will help you carry out your key activities. These partnerships are made in order to reduce risks and acquire resources.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Who are the key partners of our clothing rental business?</a:t>
            </a:r>
            <a:endParaRPr lang="en-US" b="1" dirty="0"/>
          </a:p>
          <a:p>
            <a:endParaRPr lang="en-US" b="1" dirty="0"/>
          </a:p>
          <a:p>
            <a:r>
              <a:rPr lang="en-US" b="1" dirty="0"/>
              <a:t>Answers:</a:t>
            </a:r>
          </a:p>
          <a:p>
            <a:r>
              <a:rPr lang="en-US" b="0" dirty="0"/>
              <a:t>People who donate or sell their old clothes to us, and thrift stores who also provide clothing inventory. </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16</a:t>
            </a:fld>
            <a:endParaRPr lang="en-US" dirty="0"/>
          </a:p>
        </p:txBody>
      </p:sp>
    </p:spTree>
    <p:extLst>
      <p:ext uri="{BB962C8B-B14F-4D97-AF65-F5344CB8AC3E}">
        <p14:creationId xmlns:p14="http://schemas.microsoft.com/office/powerpoint/2010/main" val="1678061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p>
          <a:p>
            <a:r>
              <a:rPr lang="en-US" b="0" dirty="0"/>
              <a:t>The </a:t>
            </a:r>
            <a:r>
              <a:rPr lang="en-US" b="1" dirty="0"/>
              <a:t>Resources</a:t>
            </a:r>
            <a:r>
              <a:rPr lang="en-US" b="0" dirty="0"/>
              <a:t> segment indicates </a:t>
            </a:r>
            <a:r>
              <a:rPr lang="en-US" sz="1200" b="0" i="0" kern="1200" dirty="0">
                <a:solidFill>
                  <a:schemeClr val="tx1"/>
                </a:solidFill>
                <a:effectLst/>
                <a:latin typeface="+mn-lt"/>
                <a:ea typeface="+mn-ea"/>
                <a:cs typeface="+mn-cs"/>
              </a:rPr>
              <a:t>the main inputs you need to carry out your key activities in order to create your value proposition.  There are several types of key resources: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-Human</a:t>
            </a:r>
            <a:r>
              <a:rPr lang="en-US" sz="1200" b="0" i="0" kern="1200" dirty="0">
                <a:solidFill>
                  <a:schemeClr val="tx1"/>
                </a:solidFill>
                <a:effectLst/>
                <a:latin typeface="+mn-lt"/>
                <a:ea typeface="+mn-ea"/>
                <a:cs typeface="+mn-cs"/>
              </a:rPr>
              <a:t> (employees)</a:t>
            </a:r>
          </a:p>
          <a:p>
            <a:r>
              <a:rPr lang="en-US" sz="1200" b="1" i="0" kern="1200" dirty="0">
                <a:solidFill>
                  <a:schemeClr val="tx1"/>
                </a:solidFill>
                <a:effectLst/>
                <a:latin typeface="+mn-lt"/>
                <a:ea typeface="+mn-ea"/>
                <a:cs typeface="+mn-cs"/>
              </a:rPr>
              <a:t>-Financial</a:t>
            </a:r>
            <a:r>
              <a:rPr lang="en-US" sz="1200" b="0" i="0" kern="1200" dirty="0">
                <a:solidFill>
                  <a:schemeClr val="tx1"/>
                </a:solidFill>
                <a:effectLst/>
                <a:latin typeface="+mn-lt"/>
                <a:ea typeface="+mn-ea"/>
                <a:cs typeface="+mn-cs"/>
              </a:rPr>
              <a:t> (cash, lines of credit, etc.)</a:t>
            </a:r>
          </a:p>
          <a:p>
            <a:r>
              <a:rPr lang="en-US" sz="1200" b="1" i="0" kern="1200" dirty="0">
                <a:solidFill>
                  <a:schemeClr val="tx1"/>
                </a:solidFill>
                <a:effectLst/>
                <a:latin typeface="+mn-lt"/>
                <a:ea typeface="+mn-ea"/>
                <a:cs typeface="+mn-cs"/>
              </a:rPr>
              <a:t>-Intellectual </a:t>
            </a:r>
            <a:r>
              <a:rPr lang="en-US" sz="1200" b="0" i="0" kern="1200" dirty="0">
                <a:solidFill>
                  <a:schemeClr val="tx1"/>
                </a:solidFill>
                <a:effectLst/>
                <a:latin typeface="+mn-lt"/>
                <a:ea typeface="+mn-ea"/>
                <a:cs typeface="+mn-cs"/>
              </a:rPr>
              <a:t>(brand, patents, IP, copyright) </a:t>
            </a:r>
          </a:p>
          <a:p>
            <a:r>
              <a:rPr lang="en-US" sz="1200" b="1" i="0" kern="1200" dirty="0">
                <a:solidFill>
                  <a:schemeClr val="tx1"/>
                </a:solidFill>
                <a:effectLst/>
                <a:latin typeface="+mn-lt"/>
                <a:ea typeface="+mn-ea"/>
                <a:cs typeface="+mn-cs"/>
              </a:rPr>
              <a:t>-Physical</a:t>
            </a:r>
            <a:r>
              <a:rPr lang="en-US" sz="1200" b="0" i="0" kern="1200" dirty="0">
                <a:solidFill>
                  <a:schemeClr val="tx1"/>
                </a:solidFill>
                <a:effectLst/>
                <a:latin typeface="+mn-lt"/>
                <a:ea typeface="+mn-ea"/>
                <a:cs typeface="+mn-cs"/>
              </a:rPr>
              <a:t> (equipment, inventory, buildings)</a:t>
            </a:r>
          </a:p>
          <a:p>
            <a:endParaRPr lang="en-US" b="1" dirty="0"/>
          </a:p>
          <a:p>
            <a:r>
              <a:rPr lang="en-US" b="0" dirty="0"/>
              <a:t>What are the key resources for our clothing rental business?</a:t>
            </a:r>
          </a:p>
          <a:p>
            <a:endParaRPr lang="en-US" b="1" dirty="0"/>
          </a:p>
          <a:p>
            <a:r>
              <a:rPr lang="en-US" b="1" dirty="0"/>
              <a:t>Answers:</a:t>
            </a:r>
          </a:p>
          <a:p>
            <a:r>
              <a:rPr lang="en-US" b="0" dirty="0"/>
              <a:t>The clothing inventory we carry and the online shopping platform where we rent out our clothes. </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17</a:t>
            </a:fld>
            <a:endParaRPr lang="en-US" dirty="0"/>
          </a:p>
        </p:txBody>
      </p:sp>
    </p:spTree>
    <p:extLst>
      <p:ext uri="{BB962C8B-B14F-4D97-AF65-F5344CB8AC3E}">
        <p14:creationId xmlns:p14="http://schemas.microsoft.com/office/powerpoint/2010/main" val="319533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b="0" dirty="0"/>
              <a:t>In the </a:t>
            </a:r>
            <a:r>
              <a:rPr lang="en-US" b="1" dirty="0"/>
              <a:t>Costs </a:t>
            </a:r>
            <a:r>
              <a:rPr lang="en-US" b="0" dirty="0"/>
              <a:t>segment</a:t>
            </a:r>
            <a:r>
              <a:rPr lang="en-US" b="1" dirty="0"/>
              <a:t> </a:t>
            </a:r>
            <a:r>
              <a:rPr lang="en-US" sz="1200" b="0" i="0" kern="1200" dirty="0">
                <a:solidFill>
                  <a:schemeClr val="tx1"/>
                </a:solidFill>
                <a:effectLst/>
                <a:latin typeface="+mn-lt"/>
                <a:ea typeface="+mn-ea"/>
                <a:cs typeface="+mn-cs"/>
              </a:rPr>
              <a:t>you identify all the things you need to spend money on associated with operating your business model. You will need to focus on evaluating the cost of creating and delivering your value propositions, creating revenue streams, and maintaining customer relationships. And this will be easier to do so once you have defined your key resources, activities, and partners.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Businesses can either be </a:t>
            </a:r>
            <a:r>
              <a:rPr lang="en-US" sz="1200" b="1" i="0" kern="1200" dirty="0">
                <a:solidFill>
                  <a:schemeClr val="tx1"/>
                </a:solidFill>
                <a:effectLst/>
                <a:latin typeface="+mn-lt"/>
                <a:ea typeface="+mn-ea"/>
                <a:cs typeface="+mn-cs"/>
              </a:rPr>
              <a:t>cost-driven (focuses on minimizing costs whenever possible) </a:t>
            </a:r>
            <a:r>
              <a:rPr lang="en-US" sz="1200" b="0" i="0" kern="1200" dirty="0">
                <a:solidFill>
                  <a:schemeClr val="tx1"/>
                </a:solidFill>
                <a:effectLst/>
                <a:latin typeface="+mn-lt"/>
                <a:ea typeface="+mn-ea"/>
                <a:cs typeface="+mn-cs"/>
              </a:rPr>
              <a:t>and </a:t>
            </a:r>
            <a:r>
              <a:rPr lang="en-US" sz="1200" b="1" i="0" kern="1200" dirty="0">
                <a:solidFill>
                  <a:schemeClr val="tx1"/>
                </a:solidFill>
                <a:effectLst/>
                <a:latin typeface="+mn-lt"/>
                <a:ea typeface="+mn-ea"/>
                <a:cs typeface="+mn-cs"/>
              </a:rPr>
              <a:t>value-driven (focuses on providing maximum value to the customer). </a:t>
            </a:r>
            <a:r>
              <a:rPr lang="en-US" sz="1200" b="0" i="0" kern="1200" dirty="0">
                <a:solidFill>
                  <a:schemeClr val="tx1"/>
                </a:solidFill>
                <a:effectLst/>
                <a:latin typeface="+mn-lt"/>
                <a:ea typeface="+mn-ea"/>
                <a:cs typeface="+mn-cs"/>
              </a:rPr>
              <a:t>You should always try to do both.</a:t>
            </a:r>
            <a:endParaRPr lang="en-US" sz="1200" b="1" i="0" kern="1200" dirty="0">
              <a:solidFill>
                <a:schemeClr val="tx1"/>
              </a:solidFill>
              <a:effectLst/>
              <a:latin typeface="+mn-lt"/>
              <a:ea typeface="+mn-ea"/>
              <a:cs typeface="+mn-cs"/>
            </a:endParaRPr>
          </a:p>
          <a:p>
            <a:r>
              <a:rPr lang="en-US" dirty="0"/>
              <a:t/>
            </a:r>
            <a:br>
              <a:rPr lang="en-US" dirty="0"/>
            </a:br>
            <a:r>
              <a:rPr lang="en-US" b="1" dirty="0"/>
              <a:t>Ask students:</a:t>
            </a:r>
          </a:p>
          <a:p>
            <a:r>
              <a:rPr lang="en-US" b="0" dirty="0"/>
              <a:t>What are the costs we will face with our clothing rental company?</a:t>
            </a:r>
          </a:p>
          <a:p>
            <a:endParaRPr lang="en-US" b="0" dirty="0"/>
          </a:p>
          <a:p>
            <a:r>
              <a:rPr lang="en-US" b="1" dirty="0"/>
              <a:t>Answers:</a:t>
            </a:r>
          </a:p>
          <a:p>
            <a:r>
              <a:rPr lang="en-US" b="0" dirty="0"/>
              <a:t>We will spend money on developing and maintaining our website. We will also spend money on marketing and staff salaries.  An additional example is logistics and delivery costs for shipping out the clothes and ensuring they are returned.</a:t>
            </a:r>
          </a:p>
        </p:txBody>
      </p:sp>
      <p:sp>
        <p:nvSpPr>
          <p:cNvPr id="4" name="Slide Number Placeholder 3"/>
          <p:cNvSpPr>
            <a:spLocks noGrp="1"/>
          </p:cNvSpPr>
          <p:nvPr>
            <p:ph type="sldNum" sz="quarter" idx="5"/>
          </p:nvPr>
        </p:nvSpPr>
        <p:spPr/>
        <p:txBody>
          <a:bodyPr/>
          <a:lstStyle/>
          <a:p>
            <a:fld id="{0EA548B3-7C32-D04A-9912-77168BDC7C59}" type="slidenum">
              <a:rPr lang="en-US" smtClean="0"/>
              <a:t>18</a:t>
            </a:fld>
            <a:endParaRPr lang="en-US" dirty="0"/>
          </a:p>
        </p:txBody>
      </p:sp>
    </p:spTree>
    <p:extLst>
      <p:ext uri="{BB962C8B-B14F-4D97-AF65-F5344CB8AC3E}">
        <p14:creationId xmlns:p14="http://schemas.microsoft.com/office/powerpoint/2010/main" val="999571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b="0" dirty="0"/>
              <a:t>The</a:t>
            </a:r>
            <a:r>
              <a:rPr lang="en-US" b="1" dirty="0"/>
              <a:t> Revenue</a:t>
            </a:r>
            <a:r>
              <a:rPr lang="en-US" dirty="0"/>
              <a:t> segment </a:t>
            </a:r>
            <a:r>
              <a:rPr lang="en-US" sz="1200" b="0" i="0" kern="1200" dirty="0">
                <a:solidFill>
                  <a:schemeClr val="tx1"/>
                </a:solidFill>
                <a:effectLst/>
                <a:latin typeface="+mn-lt"/>
                <a:ea typeface="+mn-ea"/>
                <a:cs typeface="+mn-cs"/>
              </a:rPr>
              <a:t>is the source from which a company generates money by selling their product or service to the customers. And in this block, you should describe how you will earn revenue from your value propositions.  A revenue stream can belong to one of the following revenue models: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Transaction-based revenue:</a:t>
            </a:r>
            <a:r>
              <a:rPr lang="en-US" sz="1200" b="0" i="0" kern="1200" dirty="0">
                <a:solidFill>
                  <a:schemeClr val="tx1"/>
                </a:solidFill>
                <a:effectLst/>
                <a:latin typeface="+mn-lt"/>
                <a:ea typeface="+mn-ea"/>
                <a:cs typeface="+mn-cs"/>
              </a:rPr>
              <a:t> made from customers who make a one-time payment </a:t>
            </a:r>
          </a:p>
          <a:p>
            <a:r>
              <a:rPr lang="en-US" sz="1200" b="1" i="0" kern="1200" dirty="0">
                <a:solidFill>
                  <a:schemeClr val="tx1"/>
                </a:solidFill>
                <a:effectLst/>
                <a:latin typeface="+mn-lt"/>
                <a:ea typeface="+mn-ea"/>
                <a:cs typeface="+mn-cs"/>
              </a:rPr>
              <a:t>Recurring revenue:</a:t>
            </a:r>
            <a:r>
              <a:rPr lang="en-US" sz="1200" b="0" i="0" kern="1200" dirty="0">
                <a:solidFill>
                  <a:schemeClr val="tx1"/>
                </a:solidFill>
                <a:effectLst/>
                <a:latin typeface="+mn-lt"/>
                <a:ea typeface="+mn-ea"/>
                <a:cs typeface="+mn-cs"/>
              </a:rPr>
              <a:t> made from ongoing payments for continuing services or post-sale services</a:t>
            </a:r>
          </a:p>
          <a:p>
            <a:r>
              <a:rPr lang="en-US" dirty="0"/>
              <a:t/>
            </a:r>
            <a:br>
              <a:rPr lang="en-US" dirty="0"/>
            </a:br>
            <a:r>
              <a:rPr lang="en-US" b="1" dirty="0"/>
              <a:t>Ask students:</a:t>
            </a:r>
          </a:p>
          <a:p>
            <a:r>
              <a:rPr lang="en-US" b="0" dirty="0"/>
              <a:t>What are the sources of revenue for our clothing rental company?</a:t>
            </a:r>
          </a:p>
          <a:p>
            <a:endParaRPr lang="en-US" b="1" dirty="0"/>
          </a:p>
          <a:p>
            <a:r>
              <a:rPr lang="en-US" b="1" dirty="0"/>
              <a:t>Answers:</a:t>
            </a:r>
          </a:p>
          <a:p>
            <a:r>
              <a:rPr lang="en-US" b="0" dirty="0"/>
              <a:t>We will generate revenue from renting clothes as well as through a subscription model, where customers can have a set number of rentals per month or unlimited access to clothes for rent based on a monthly subscription payment.</a:t>
            </a: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19</a:t>
            </a:fld>
            <a:endParaRPr lang="en-US" dirty="0"/>
          </a:p>
        </p:txBody>
      </p:sp>
    </p:spTree>
    <p:extLst>
      <p:ext uri="{BB962C8B-B14F-4D97-AF65-F5344CB8AC3E}">
        <p14:creationId xmlns:p14="http://schemas.microsoft.com/office/powerpoint/2010/main" val="27422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b="1" dirty="0"/>
              <a:t>The Circular Innovation </a:t>
            </a:r>
            <a:r>
              <a:rPr lang="en-US" b="0" dirty="0"/>
              <a:t>segment is the type of circular economy strategy your business has created that sets you apart from the competition. There are 5 core circular models that can be implemented into a product or service:</a:t>
            </a:r>
          </a:p>
          <a:p>
            <a:pPr lvl="0"/>
            <a:endParaRPr lang="en-US" sz="1200" b="0" i="0" kern="1200" dirty="0">
              <a:solidFill>
                <a:schemeClr val="tx1"/>
              </a:solidFill>
              <a:effectLst/>
              <a:latin typeface="+mn-lt"/>
              <a:ea typeface="+mn-ea"/>
              <a:cs typeface="+mn-cs"/>
            </a:endParaRPr>
          </a:p>
          <a:p>
            <a:pPr lvl="0"/>
            <a:r>
              <a:rPr lang="x-none" sz="1200" b="1" kern="1200">
                <a:solidFill>
                  <a:schemeClr val="tx1"/>
                </a:solidFill>
                <a:effectLst/>
                <a:latin typeface="+mn-lt"/>
                <a:ea typeface="+mn-ea"/>
                <a:cs typeface="+mn-cs"/>
              </a:rPr>
              <a:t>Circular Supplies:</a:t>
            </a:r>
            <a:r>
              <a:rPr lang="x-none" sz="1200" kern="1200">
                <a:solidFill>
                  <a:schemeClr val="tx1"/>
                </a:solidFill>
                <a:effectLst/>
                <a:latin typeface="+mn-lt"/>
                <a:ea typeface="+mn-ea"/>
                <a:cs typeface="+mn-cs"/>
              </a:rPr>
              <a:t> </a:t>
            </a:r>
            <a:r>
              <a:rPr lang="en-US" sz="1200" kern="1200" dirty="0">
                <a:solidFill>
                  <a:schemeClr val="tx1"/>
                </a:solidFill>
                <a:effectLst/>
                <a:latin typeface="+mn-lt"/>
                <a:ea typeface="+mn-ea"/>
                <a:cs typeface="+mn-cs"/>
              </a:rPr>
              <a:t>P</a:t>
            </a:r>
            <a:r>
              <a:rPr lang="x-none" sz="1200" kern="1200">
                <a:solidFill>
                  <a:schemeClr val="tx1"/>
                </a:solidFill>
                <a:effectLst/>
                <a:latin typeface="+mn-lt"/>
                <a:ea typeface="+mn-ea"/>
                <a:cs typeface="+mn-cs"/>
              </a:rPr>
              <a:t>roducts made from fully renewable, recyclable, or biodegradable resource inputs. </a:t>
            </a:r>
            <a:endParaRPr lang="en-US" sz="1200" kern="1200" dirty="0">
              <a:solidFill>
                <a:schemeClr val="tx1"/>
              </a:solidFill>
              <a:effectLst/>
              <a:latin typeface="+mn-lt"/>
              <a:ea typeface="+mn-ea"/>
              <a:cs typeface="+mn-cs"/>
            </a:endParaRPr>
          </a:p>
          <a:p>
            <a:pPr lvl="0"/>
            <a:endParaRPr lang="en-US" sz="1200" b="0" kern="1200" dirty="0">
              <a:solidFill>
                <a:schemeClr val="tx1"/>
              </a:solidFill>
              <a:effectLst/>
              <a:latin typeface="+mn-lt"/>
              <a:ea typeface="+mn-ea"/>
              <a:cs typeface="+mn-cs"/>
            </a:endParaRPr>
          </a:p>
          <a:p>
            <a:pPr lvl="0"/>
            <a:r>
              <a:rPr lang="x-none" sz="1200" b="1" kern="1200">
                <a:solidFill>
                  <a:schemeClr val="tx1"/>
                </a:solidFill>
                <a:effectLst/>
                <a:latin typeface="+mn-lt"/>
                <a:ea typeface="+mn-ea"/>
                <a:cs typeface="+mn-cs"/>
              </a:rPr>
              <a:t>Resource Recovery</a:t>
            </a:r>
            <a:r>
              <a:rPr lang="x-none" sz="1200" kern="1200">
                <a:solidFill>
                  <a:schemeClr val="tx1"/>
                </a:solidFill>
                <a:effectLst/>
                <a:latin typeface="+mn-lt"/>
                <a:ea typeface="+mn-ea"/>
                <a:cs typeface="+mn-cs"/>
              </a:rPr>
              <a:t>: </a:t>
            </a:r>
            <a:r>
              <a:rPr lang="en-US" sz="1200" kern="1200" dirty="0">
                <a:solidFill>
                  <a:schemeClr val="tx1"/>
                </a:solidFill>
                <a:effectLst/>
                <a:latin typeface="+mn-lt"/>
                <a:ea typeface="+mn-ea"/>
                <a:cs typeface="+mn-cs"/>
              </a:rPr>
              <a:t>S</a:t>
            </a:r>
            <a:r>
              <a:rPr lang="x-none" sz="1200" kern="1200">
                <a:solidFill>
                  <a:schemeClr val="tx1"/>
                </a:solidFill>
                <a:effectLst/>
                <a:latin typeface="+mn-lt"/>
                <a:ea typeface="+mn-ea"/>
                <a:cs typeface="+mn-cs"/>
              </a:rPr>
              <a:t>ervices that work to eliminate resources, materials, or waste from leaking into the environment and maximizing the value of it to reenter the loop.</a:t>
            </a:r>
            <a:endParaRPr lang="en-US" sz="1200" kern="1200" dirty="0">
              <a:solidFill>
                <a:schemeClr val="tx1"/>
              </a:solidFill>
              <a:effectLst/>
              <a:latin typeface="+mn-lt"/>
              <a:ea typeface="+mn-ea"/>
              <a:cs typeface="+mn-cs"/>
            </a:endParaRPr>
          </a:p>
          <a:p>
            <a:pPr lvl="0"/>
            <a:endParaRPr lang="x-none" sz="1200" kern="1200">
              <a:solidFill>
                <a:schemeClr val="tx1"/>
              </a:solidFill>
              <a:effectLst/>
              <a:latin typeface="+mn-lt"/>
              <a:ea typeface="+mn-ea"/>
              <a:cs typeface="+mn-cs"/>
            </a:endParaRPr>
          </a:p>
          <a:p>
            <a:pPr lvl="0"/>
            <a:r>
              <a:rPr lang="x-none" sz="1200" b="1" kern="1200">
                <a:solidFill>
                  <a:schemeClr val="tx1"/>
                </a:solidFill>
                <a:effectLst/>
                <a:latin typeface="+mn-lt"/>
                <a:ea typeface="+mn-ea"/>
                <a:cs typeface="+mn-cs"/>
              </a:rPr>
              <a:t>Product Life Extension</a:t>
            </a:r>
            <a:r>
              <a:rPr lang="x-none" sz="1200" kern="1200">
                <a:solidFill>
                  <a:schemeClr val="tx1"/>
                </a:solidFill>
                <a:effectLst/>
                <a:latin typeface="+mn-lt"/>
                <a:ea typeface="+mn-ea"/>
                <a:cs typeface="+mn-cs"/>
              </a:rPr>
              <a:t>: </a:t>
            </a:r>
            <a:r>
              <a:rPr lang="en-US" sz="1200" kern="1200" dirty="0">
                <a:solidFill>
                  <a:schemeClr val="tx1"/>
                </a:solidFill>
                <a:effectLst/>
                <a:latin typeface="+mn-lt"/>
                <a:ea typeface="+mn-ea"/>
                <a:cs typeface="+mn-cs"/>
              </a:rPr>
              <a:t>S</a:t>
            </a:r>
            <a:r>
              <a:rPr lang="x-none" sz="1200" kern="1200">
                <a:solidFill>
                  <a:schemeClr val="tx1"/>
                </a:solidFill>
                <a:effectLst/>
                <a:latin typeface="+mn-lt"/>
                <a:ea typeface="+mn-ea"/>
                <a:cs typeface="+mn-cs"/>
              </a:rPr>
              <a:t>ervices that offer to extend the life of an otherwise discarded product through repairing, upgrading, or reselling back into the loop.</a:t>
            </a:r>
            <a:endParaRPr lang="en-US" sz="1200" kern="1200" dirty="0">
              <a:solidFill>
                <a:schemeClr val="tx1"/>
              </a:solidFill>
              <a:effectLst/>
              <a:latin typeface="+mn-lt"/>
              <a:ea typeface="+mn-ea"/>
              <a:cs typeface="+mn-cs"/>
            </a:endParaRPr>
          </a:p>
          <a:p>
            <a:pPr lvl="0"/>
            <a:endParaRPr lang="x-none" sz="1200" kern="1200">
              <a:solidFill>
                <a:schemeClr val="tx1"/>
              </a:solidFill>
              <a:effectLst/>
              <a:latin typeface="+mn-lt"/>
              <a:ea typeface="+mn-ea"/>
              <a:cs typeface="+mn-cs"/>
            </a:endParaRPr>
          </a:p>
          <a:p>
            <a:pPr lvl="0"/>
            <a:r>
              <a:rPr lang="x-none" sz="1200" b="1" kern="1200">
                <a:solidFill>
                  <a:schemeClr val="tx1"/>
                </a:solidFill>
                <a:effectLst/>
                <a:latin typeface="+mn-lt"/>
                <a:ea typeface="+mn-ea"/>
                <a:cs typeface="+mn-cs"/>
              </a:rPr>
              <a:t>Sharing Platform</a:t>
            </a:r>
            <a:r>
              <a:rPr lang="x-none" sz="1200" kern="1200">
                <a:solidFill>
                  <a:schemeClr val="tx1"/>
                </a:solidFill>
                <a:effectLst/>
                <a:latin typeface="+mn-lt"/>
                <a:ea typeface="+mn-ea"/>
                <a:cs typeface="+mn-cs"/>
              </a:rPr>
              <a:t>: </a:t>
            </a:r>
            <a:r>
              <a:rPr lang="en-US" sz="1200" kern="1200" dirty="0">
                <a:solidFill>
                  <a:schemeClr val="tx1"/>
                </a:solidFill>
                <a:effectLst/>
                <a:latin typeface="+mn-lt"/>
                <a:ea typeface="+mn-ea"/>
                <a:cs typeface="+mn-cs"/>
              </a:rPr>
              <a:t>S</a:t>
            </a:r>
            <a:r>
              <a:rPr lang="x-none" sz="1200" kern="1200">
                <a:solidFill>
                  <a:schemeClr val="tx1"/>
                </a:solidFill>
                <a:effectLst/>
                <a:latin typeface="+mn-lt"/>
                <a:ea typeface="+mn-ea"/>
                <a:cs typeface="+mn-cs"/>
              </a:rPr>
              <a:t>ervice platform</a:t>
            </a:r>
            <a:r>
              <a:rPr lang="en-US" sz="1200" kern="1200" dirty="0">
                <a:solidFill>
                  <a:schemeClr val="tx1"/>
                </a:solidFill>
                <a:effectLst/>
                <a:latin typeface="+mn-lt"/>
                <a:ea typeface="+mn-ea"/>
                <a:cs typeface="+mn-cs"/>
              </a:rPr>
              <a:t>s</a:t>
            </a:r>
            <a:r>
              <a:rPr lang="x-none" sz="1200" kern="1200">
                <a:solidFill>
                  <a:schemeClr val="tx1"/>
                </a:solidFill>
                <a:effectLst/>
                <a:latin typeface="+mn-lt"/>
                <a:ea typeface="+mn-ea"/>
                <a:cs typeface="+mn-cs"/>
              </a:rPr>
              <a:t> that allow people to collaborate and share a product amongst themselves without singular ownership by the customer.</a:t>
            </a:r>
            <a:endParaRPr lang="en-US" sz="1200" kern="1200" dirty="0">
              <a:solidFill>
                <a:schemeClr val="tx1"/>
              </a:solidFill>
              <a:effectLst/>
              <a:latin typeface="+mn-lt"/>
              <a:ea typeface="+mn-ea"/>
              <a:cs typeface="+mn-cs"/>
            </a:endParaRPr>
          </a:p>
          <a:p>
            <a:pPr lvl="0"/>
            <a:endParaRPr lang="x-none" sz="1200" kern="1200">
              <a:solidFill>
                <a:schemeClr val="tx1"/>
              </a:solidFill>
              <a:effectLst/>
              <a:latin typeface="+mn-lt"/>
              <a:ea typeface="+mn-ea"/>
              <a:cs typeface="+mn-cs"/>
            </a:endParaRPr>
          </a:p>
          <a:p>
            <a:pPr lvl="0"/>
            <a:r>
              <a:rPr lang="x-none" sz="1200" b="1" kern="1200">
                <a:solidFill>
                  <a:schemeClr val="tx1"/>
                </a:solidFill>
                <a:effectLst/>
                <a:latin typeface="+mn-lt"/>
                <a:ea typeface="+mn-ea"/>
                <a:cs typeface="+mn-cs"/>
              </a:rPr>
              <a:t>Product </a:t>
            </a:r>
            <a:r>
              <a:rPr lang="en-US" sz="1200" b="1" kern="1200" dirty="0">
                <a:solidFill>
                  <a:schemeClr val="tx1"/>
                </a:solidFill>
                <a:effectLst/>
                <a:latin typeface="+mn-lt"/>
                <a:ea typeface="+mn-ea"/>
                <a:cs typeface="+mn-cs"/>
              </a:rPr>
              <a:t>a</a:t>
            </a:r>
            <a:r>
              <a:rPr lang="x-none" sz="1200" b="1" kern="1200">
                <a:solidFill>
                  <a:schemeClr val="tx1"/>
                </a:solidFill>
                <a:effectLst/>
                <a:latin typeface="+mn-lt"/>
                <a:ea typeface="+mn-ea"/>
                <a:cs typeface="+mn-cs"/>
              </a:rPr>
              <a:t>s </a:t>
            </a:r>
            <a:r>
              <a:rPr lang="en-US" sz="1200" b="1" kern="1200" dirty="0">
                <a:solidFill>
                  <a:schemeClr val="tx1"/>
                </a:solidFill>
                <a:effectLst/>
                <a:latin typeface="+mn-lt"/>
                <a:ea typeface="+mn-ea"/>
                <a:cs typeface="+mn-cs"/>
              </a:rPr>
              <a:t>a</a:t>
            </a:r>
            <a:r>
              <a:rPr lang="x-none" sz="1200" b="1" kern="1200">
                <a:solidFill>
                  <a:schemeClr val="tx1"/>
                </a:solidFill>
                <a:effectLst/>
                <a:latin typeface="+mn-lt"/>
                <a:ea typeface="+mn-ea"/>
                <a:cs typeface="+mn-cs"/>
              </a:rPr>
              <a:t> Service</a:t>
            </a:r>
            <a:r>
              <a:rPr lang="x-none" sz="1200" kern="1200">
                <a:solidFill>
                  <a:schemeClr val="tx1"/>
                </a:solidFill>
                <a:effectLst/>
                <a:latin typeface="+mn-lt"/>
                <a:ea typeface="+mn-ea"/>
                <a:cs typeface="+mn-cs"/>
              </a:rPr>
              <a:t>: Products that are used by one or more customers t</a:t>
            </a:r>
            <a:r>
              <a:rPr lang="en-US" sz="1200" kern="1200" dirty="0">
                <a:solidFill>
                  <a:schemeClr val="tx1"/>
                </a:solidFill>
                <a:effectLst/>
                <a:latin typeface="+mn-lt"/>
                <a:ea typeface="+mn-ea"/>
                <a:cs typeface="+mn-cs"/>
              </a:rPr>
              <a:t>hr</a:t>
            </a:r>
            <a:r>
              <a:rPr lang="x-none" sz="1200" kern="1200">
                <a:solidFill>
                  <a:schemeClr val="tx1"/>
                </a:solidFill>
                <a:effectLst/>
                <a:latin typeface="+mn-lt"/>
                <a:ea typeface="+mn-ea"/>
                <a:cs typeface="+mn-cs"/>
              </a:rPr>
              <a:t>o</a:t>
            </a:r>
            <a:r>
              <a:rPr lang="en-US" sz="1200" kern="1200" dirty="0">
                <a:solidFill>
                  <a:schemeClr val="tx1"/>
                </a:solidFill>
                <a:effectLst/>
                <a:latin typeface="+mn-lt"/>
                <a:ea typeface="+mn-ea"/>
                <a:cs typeface="+mn-cs"/>
              </a:rPr>
              <a:t>ugh</a:t>
            </a:r>
            <a:r>
              <a:rPr lang="x-none" sz="1200" kern="1200">
                <a:solidFill>
                  <a:schemeClr val="tx1"/>
                </a:solidFill>
                <a:effectLst/>
                <a:latin typeface="+mn-lt"/>
                <a:ea typeface="+mn-ea"/>
                <a:cs typeface="+mn-cs"/>
              </a:rPr>
              <a:t> a pay-as-you-use arrangement. </a:t>
            </a:r>
            <a:endParaRPr lang="en-US" sz="1200" kern="1200" dirty="0">
              <a:solidFill>
                <a:schemeClr val="tx1"/>
              </a:solidFill>
              <a:effectLst/>
              <a:latin typeface="+mn-lt"/>
              <a:ea typeface="+mn-ea"/>
              <a:cs typeface="+mn-cs"/>
            </a:endParaRPr>
          </a:p>
          <a:p>
            <a:endParaRPr lang="en-US" b="0" dirty="0"/>
          </a:p>
          <a:p>
            <a:endParaRPr lang="en-US" b="0" dirty="0"/>
          </a:p>
          <a:p>
            <a:r>
              <a:rPr lang="en-US" b="1" dirty="0"/>
              <a:t>Ask Students:</a:t>
            </a:r>
          </a:p>
          <a:p>
            <a:r>
              <a:rPr lang="en-US" b="0" dirty="0"/>
              <a:t>What is the Circular Innovation of our clothing rental business?</a:t>
            </a:r>
          </a:p>
          <a:p>
            <a:endParaRPr lang="en-US" b="1" dirty="0"/>
          </a:p>
          <a:p>
            <a:r>
              <a:rPr lang="en-US" b="1" dirty="0"/>
              <a:t>Answers:</a:t>
            </a:r>
          </a:p>
          <a:p>
            <a:r>
              <a:rPr lang="en-US" b="0" dirty="0"/>
              <a:t>In the textile industry most businesses follow the linear model of ”make, take, and dispose”. By implementing a rental and repair model, clothes transition from being a product to a service, a sharing platform is created between fashion consumers, and the life of clothes are extended through repairs.</a:t>
            </a:r>
          </a:p>
        </p:txBody>
      </p:sp>
      <p:sp>
        <p:nvSpPr>
          <p:cNvPr id="4" name="Slide Number Placeholder 3"/>
          <p:cNvSpPr>
            <a:spLocks noGrp="1"/>
          </p:cNvSpPr>
          <p:nvPr>
            <p:ph type="sldNum" sz="quarter" idx="5"/>
          </p:nvPr>
        </p:nvSpPr>
        <p:spPr/>
        <p:txBody>
          <a:bodyPr/>
          <a:lstStyle/>
          <a:p>
            <a:fld id="{0EA548B3-7C32-D04A-9912-77168BDC7C59}" type="slidenum">
              <a:rPr lang="en-US" smtClean="0"/>
              <a:t>20</a:t>
            </a:fld>
            <a:endParaRPr lang="en-US" dirty="0"/>
          </a:p>
        </p:txBody>
      </p:sp>
    </p:spTree>
    <p:extLst>
      <p:ext uri="{BB962C8B-B14F-4D97-AF65-F5344CB8AC3E}">
        <p14:creationId xmlns:p14="http://schemas.microsoft.com/office/powerpoint/2010/main" val="3821353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b="1" dirty="0"/>
              <a:t>The End-of-Life </a:t>
            </a:r>
            <a:r>
              <a:rPr lang="en-US" b="0" dirty="0"/>
              <a:t>segment outlines ”how” we are going to keep resources in the circular loop model. You can think of this as a reverse logistics segment where you define how those products or services keep items in the loop. </a:t>
            </a:r>
            <a:endParaRPr lang="en-US" sz="1200" b="0" i="0" kern="1200" dirty="0">
              <a:solidFill>
                <a:schemeClr val="tx1"/>
              </a:solidFill>
              <a:effectLst/>
              <a:latin typeface="+mn-lt"/>
              <a:ea typeface="+mn-ea"/>
              <a:cs typeface="+mn-cs"/>
            </a:endParaRPr>
          </a:p>
          <a:p>
            <a:endParaRPr lang="en-US" b="1" dirty="0"/>
          </a:p>
          <a:p>
            <a:r>
              <a:rPr lang="en-US" b="1" dirty="0"/>
              <a:t>Ask Students:</a:t>
            </a:r>
          </a:p>
          <a:p>
            <a:r>
              <a:rPr lang="en-US" b="0" dirty="0"/>
              <a:t>What is the End-of-Life scenario of our clothing rental business model?</a:t>
            </a:r>
          </a:p>
          <a:p>
            <a:endParaRPr lang="en-US" b="1" dirty="0"/>
          </a:p>
          <a:p>
            <a:r>
              <a:rPr lang="en-US" b="1" dirty="0"/>
              <a:t>Answers:</a:t>
            </a:r>
          </a:p>
          <a:p>
            <a:r>
              <a:rPr lang="en-US" b="0" dirty="0"/>
              <a:t>In the textiles industry most businesses follow the linear model of ”make, take, and dispose”. By renting clothes instead of selling them we need a way to ensure the renters give us the clothes back. We will incentivize renters to return clothes through a subscription service or a deposit scheme without a subscription, and with each item returned, customers can earn store credit on their next rental. The shop will repair the clothes as needed to maintain their rental inventory. </a:t>
            </a: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21</a:t>
            </a:fld>
            <a:endParaRPr lang="en-US" dirty="0"/>
          </a:p>
        </p:txBody>
      </p:sp>
    </p:spTree>
    <p:extLst>
      <p:ext uri="{BB962C8B-B14F-4D97-AF65-F5344CB8AC3E}">
        <p14:creationId xmlns:p14="http://schemas.microsoft.com/office/powerpoint/2010/main" val="302495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A548B3-7C32-D04A-9912-77168BDC7C59}" type="slidenum">
              <a:rPr lang="en-US" smtClean="0"/>
              <a:t>2</a:t>
            </a:fld>
            <a:endParaRPr lang="en-US" dirty="0"/>
          </a:p>
        </p:txBody>
      </p:sp>
    </p:spTree>
    <p:extLst>
      <p:ext uri="{BB962C8B-B14F-4D97-AF65-F5344CB8AC3E}">
        <p14:creationId xmlns:p14="http://schemas.microsoft.com/office/powerpoint/2010/main" val="24162975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Tell Students:</a:t>
            </a:r>
          </a:p>
          <a:p>
            <a:r>
              <a:rPr lang="en-US" b="1" dirty="0"/>
              <a:t>Read through </a:t>
            </a:r>
            <a:r>
              <a:rPr lang="en-US" b="0" dirty="0"/>
              <a:t>the </a:t>
            </a:r>
            <a:r>
              <a:rPr lang="en-US" b="1" dirty="0"/>
              <a:t>“Redesign for Circularity” </a:t>
            </a:r>
            <a:r>
              <a:rPr lang="en-US" b="0" dirty="0"/>
              <a:t>handout and pick a business you would like to focus on to create a circular business model. Start to fill out your “</a:t>
            </a:r>
            <a:r>
              <a:rPr lang="en-US" b="1" dirty="0"/>
              <a:t>Circular Business Model Canvas” </a:t>
            </a:r>
            <a:r>
              <a:rPr lang="en-US" b="0" dirty="0"/>
              <a:t>with rough ideas in each of the boxes.</a:t>
            </a:r>
          </a:p>
          <a:p>
            <a:endParaRPr lang="en-US" b="0" dirty="0"/>
          </a:p>
          <a:p>
            <a:r>
              <a:rPr lang="en-US" b="1" dirty="0"/>
              <a:t>A good tip is to start with the customer segment box </a:t>
            </a:r>
            <a:r>
              <a:rPr lang="en-US" b="0" dirty="0"/>
              <a:t>so your work is user-focused, then move to the value proposition and circular value proposition. </a:t>
            </a:r>
          </a:p>
          <a:p>
            <a:endParaRPr lang="en-US" b="0" dirty="0"/>
          </a:p>
          <a:p>
            <a:r>
              <a:rPr lang="en-US" b="0" dirty="0"/>
              <a:t>When you have a rough draft of your canvas finished, sketch your new product out and present it to the class. </a:t>
            </a:r>
            <a:endParaRPr lang="en-US" b="1" dirty="0"/>
          </a:p>
        </p:txBody>
      </p:sp>
      <p:sp>
        <p:nvSpPr>
          <p:cNvPr id="4" name="Slide Number Placeholder 3"/>
          <p:cNvSpPr>
            <a:spLocks noGrp="1"/>
          </p:cNvSpPr>
          <p:nvPr>
            <p:ph type="sldNum" sz="quarter" idx="5"/>
          </p:nvPr>
        </p:nvSpPr>
        <p:spPr/>
        <p:txBody>
          <a:bodyPr/>
          <a:lstStyle/>
          <a:p>
            <a:fld id="{FF836C94-7932-4F42-B085-F387E238C945}" type="slidenum">
              <a:rPr lang="x-none" smtClean="0"/>
              <a:t>22</a:t>
            </a:fld>
            <a:endParaRPr lang="x-none"/>
          </a:p>
        </p:txBody>
      </p:sp>
    </p:spTree>
    <p:extLst>
      <p:ext uri="{BB962C8B-B14F-4D97-AF65-F5344CB8AC3E}">
        <p14:creationId xmlns:p14="http://schemas.microsoft.com/office/powerpoint/2010/main" val="19769985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Example of the Circular Business Model Canvas</a:t>
            </a:r>
          </a:p>
        </p:txBody>
      </p:sp>
      <p:sp>
        <p:nvSpPr>
          <p:cNvPr id="4" name="Slide Number Placeholder 3"/>
          <p:cNvSpPr>
            <a:spLocks noGrp="1"/>
          </p:cNvSpPr>
          <p:nvPr>
            <p:ph type="sldNum" sz="quarter" idx="5"/>
          </p:nvPr>
        </p:nvSpPr>
        <p:spPr/>
        <p:txBody>
          <a:bodyPr/>
          <a:lstStyle/>
          <a:p>
            <a:fld id="{0EA548B3-7C32-D04A-9912-77168BDC7C59}" type="slidenum">
              <a:rPr lang="en-US" smtClean="0"/>
              <a:t>23</a:t>
            </a:fld>
            <a:endParaRPr lang="en-US" dirty="0"/>
          </a:p>
        </p:txBody>
      </p:sp>
    </p:spTree>
    <p:extLst>
      <p:ext uri="{BB962C8B-B14F-4D97-AF65-F5344CB8AC3E}">
        <p14:creationId xmlns:p14="http://schemas.microsoft.com/office/powerpoint/2010/main" val="427946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836C94-7932-4F42-B085-F387E238C945}" type="slidenum">
              <a:rPr lang="x-none" smtClean="0"/>
              <a:t>4</a:t>
            </a:fld>
            <a:endParaRPr lang="x-none"/>
          </a:p>
        </p:txBody>
      </p:sp>
    </p:spTree>
    <p:extLst>
      <p:ext uri="{BB962C8B-B14F-4D97-AF65-F5344CB8AC3E}">
        <p14:creationId xmlns:p14="http://schemas.microsoft.com/office/powerpoint/2010/main" val="3874806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5 mins)</a:t>
            </a:r>
            <a:br>
              <a:rPr lang="en-US" b="1" dirty="0"/>
            </a:br>
            <a:r>
              <a:rPr lang="en-US" b="1" dirty="0"/>
              <a:t/>
            </a:r>
            <a:br>
              <a:rPr lang="en-US" b="1" dirty="0"/>
            </a:br>
            <a:r>
              <a:rPr lang="en-US" b="1" dirty="0"/>
              <a:t>Ask Students:</a:t>
            </a:r>
          </a:p>
          <a:p>
            <a:r>
              <a:rPr lang="en-US" b="0" dirty="0"/>
              <a:t>Has anyone heard of the Business Model Canvas? If so, what is it, and what is it used for?</a:t>
            </a:r>
          </a:p>
          <a:p>
            <a:endParaRPr lang="en-US" b="1" dirty="0"/>
          </a:p>
          <a:p>
            <a:r>
              <a:rPr lang="en-US" b="1" dirty="0"/>
              <a:t>Tell students: </a:t>
            </a:r>
          </a:p>
          <a:p>
            <a:pPr rtl="0" fontAlgn="base"/>
            <a:r>
              <a:rPr lang="en-US" sz="1200" b="0" i="0" kern="1200" dirty="0">
                <a:solidFill>
                  <a:schemeClr val="tx1"/>
                </a:solidFill>
                <a:effectLst/>
                <a:latin typeface="+mn-lt"/>
                <a:ea typeface="+mn-ea"/>
                <a:cs typeface="+mn-cs"/>
              </a:rPr>
              <a:t>The business model canvas is a visual representation of a business model, highlighting all key strategic factors. In other words, it is a general, holistic and complete overview of the company’s workings, customers, revenue streams and more.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business model canvas is a great tool to help you understand a business model in a straightforward, structured way. Using this canvas will lead to insights about the customers you serve, what value propositions are offered through what channels, and how your company makes money. You can also use the business model canvas to understand your own business model or that of a competitor.</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business model canvas is a shared language for describing, visualizing, assessing and changing business models. It describes the rationale of how an organization creates, delivers and captures value. The canvas consists of 9 key segments of a business:</a:t>
            </a:r>
          </a:p>
          <a:p>
            <a:endParaRPr lang="en-US" sz="1200" b="0" i="0" kern="1200" dirty="0">
              <a:solidFill>
                <a:schemeClr val="tx1"/>
              </a:solidFill>
              <a:effectLst/>
              <a:latin typeface="+mn-lt"/>
              <a:ea typeface="+mn-ea"/>
              <a:cs typeface="+mn-cs"/>
            </a:endParaRPr>
          </a:p>
          <a:p>
            <a:pPr marL="0" indent="0">
              <a:buFont typeface="+mj-lt"/>
              <a:buNone/>
            </a:pPr>
            <a:r>
              <a:rPr lang="en-US" sz="1200" b="1" i="0" kern="1200" dirty="0">
                <a:solidFill>
                  <a:schemeClr val="tx1"/>
                </a:solidFill>
                <a:effectLst/>
                <a:latin typeface="+mn-lt"/>
                <a:ea typeface="+mn-ea"/>
                <a:cs typeface="+mn-cs"/>
              </a:rPr>
              <a:t>1. Customer segments: </a:t>
            </a:r>
            <a:r>
              <a:rPr lang="en-US" sz="1200" b="0" i="0" kern="1200" dirty="0">
                <a:solidFill>
                  <a:schemeClr val="tx1"/>
                </a:solidFill>
                <a:effectLst/>
                <a:latin typeface="+mn-lt"/>
                <a:ea typeface="+mn-ea"/>
                <a:cs typeface="+mn-cs"/>
              </a:rPr>
              <a:t>List the top three types of customers. Look for the segments that provide the most revenue.</a:t>
            </a:r>
          </a:p>
          <a:p>
            <a:pPr marL="228600" indent="-228600">
              <a:buAutoNum type="arabicPeriod"/>
            </a:pP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2. Value proposition: </a:t>
            </a:r>
            <a:r>
              <a:rPr lang="en-US" sz="1200" b="0" i="0" kern="1200" dirty="0">
                <a:solidFill>
                  <a:schemeClr val="tx1"/>
                </a:solidFill>
                <a:effectLst/>
                <a:latin typeface="+mn-lt"/>
                <a:ea typeface="+mn-ea"/>
                <a:cs typeface="+mn-cs"/>
              </a:rPr>
              <a:t>What are your products and services? What is the job you get done for your customer?</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3. Revenue: </a:t>
            </a:r>
            <a:r>
              <a:rPr lang="en-US" sz="1200" b="0" i="0" kern="1200" dirty="0">
                <a:solidFill>
                  <a:schemeClr val="tx1"/>
                </a:solidFill>
                <a:effectLst/>
                <a:latin typeface="+mn-lt"/>
                <a:ea typeface="+mn-ea"/>
                <a:cs typeface="+mn-cs"/>
              </a:rPr>
              <a:t>List your top three revenue streams. If you do things for free but they could be monetized in the future, add them here too.</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4. Channels: </a:t>
            </a:r>
            <a:r>
              <a:rPr lang="en-US" sz="1200" b="0" i="0" kern="1200" dirty="0">
                <a:solidFill>
                  <a:schemeClr val="tx1"/>
                </a:solidFill>
                <a:effectLst/>
                <a:latin typeface="+mn-lt"/>
                <a:ea typeface="+mn-ea"/>
                <a:cs typeface="+mn-cs"/>
              </a:rPr>
              <a:t>How do you communicate with your customer? How do you deliver your product or service to them?</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5. Customer relationships: </a:t>
            </a:r>
            <a:r>
              <a:rPr lang="en-US" sz="1200" b="0" i="0" kern="1200" dirty="0">
                <a:solidFill>
                  <a:schemeClr val="tx1"/>
                </a:solidFill>
                <a:effectLst/>
                <a:latin typeface="+mn-lt"/>
                <a:ea typeface="+mn-ea"/>
                <a:cs typeface="+mn-cs"/>
              </a:rPr>
              <a:t>How our relationships and interactions are created and how do you maintain the relationship?</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6. Activities: </a:t>
            </a:r>
            <a:r>
              <a:rPr lang="en-US" sz="1200" b="0" i="0" kern="1200" dirty="0">
                <a:solidFill>
                  <a:schemeClr val="tx1"/>
                </a:solidFill>
                <a:effectLst/>
                <a:latin typeface="+mn-lt"/>
                <a:ea typeface="+mn-ea"/>
                <a:cs typeface="+mn-cs"/>
              </a:rPr>
              <a:t>What do you do every day to run your business model?</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7. Resources: </a:t>
            </a:r>
            <a:r>
              <a:rPr lang="en-US" sz="1200" b="0" i="0" kern="1200" dirty="0">
                <a:solidFill>
                  <a:schemeClr val="tx1"/>
                </a:solidFill>
                <a:effectLst/>
                <a:latin typeface="+mn-lt"/>
                <a:ea typeface="+mn-ea"/>
                <a:cs typeface="+mn-cs"/>
              </a:rPr>
              <a:t>The people, knowledge, means, and money you need to run your business.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8. Partners: </a:t>
            </a:r>
            <a:r>
              <a:rPr lang="en-US" sz="1200" b="0" i="0" kern="1200" dirty="0">
                <a:solidFill>
                  <a:schemeClr val="tx1"/>
                </a:solidFill>
                <a:effectLst/>
                <a:latin typeface="+mn-lt"/>
                <a:ea typeface="+mn-ea"/>
                <a:cs typeface="+mn-cs"/>
              </a:rPr>
              <a:t>List the partners that you cannot do business without.</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9. Cost : </a:t>
            </a:r>
            <a:r>
              <a:rPr lang="en-US" sz="1200" b="0" i="0" kern="1200" dirty="0">
                <a:solidFill>
                  <a:schemeClr val="tx1"/>
                </a:solidFill>
                <a:effectLst/>
                <a:latin typeface="+mn-lt"/>
                <a:ea typeface="+mn-ea"/>
                <a:cs typeface="+mn-cs"/>
              </a:rPr>
              <a:t>List your top costs by looking at activities and resources.</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6</a:t>
            </a:fld>
            <a:endParaRPr lang="en-US" dirty="0"/>
          </a:p>
        </p:txBody>
      </p:sp>
    </p:spTree>
    <p:extLst>
      <p:ext uri="{BB962C8B-B14F-4D97-AF65-F5344CB8AC3E}">
        <p14:creationId xmlns:p14="http://schemas.microsoft.com/office/powerpoint/2010/main" val="2822144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10 mins)</a:t>
            </a:r>
          </a:p>
          <a:p>
            <a:r>
              <a:rPr lang="en-US" sz="1200" b="1" i="0" kern="1200" dirty="0">
                <a:solidFill>
                  <a:schemeClr val="tx1"/>
                </a:solidFill>
                <a:effectLst/>
                <a:latin typeface="+mn-lt"/>
                <a:ea typeface="+mn-ea"/>
                <a:cs typeface="+mn-cs"/>
              </a:rPr>
              <a:t/>
            </a:r>
            <a:br>
              <a:rPr lang="en-US" sz="1200" b="1"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Tell students:</a:t>
            </a:r>
          </a:p>
          <a:p>
            <a:r>
              <a:rPr lang="en-US" sz="1200" b="0" i="0" kern="1200" dirty="0">
                <a:solidFill>
                  <a:schemeClr val="tx1"/>
                </a:solidFill>
                <a:effectLst/>
                <a:latin typeface="+mn-lt"/>
                <a:ea typeface="+mn-ea"/>
                <a:cs typeface="+mn-cs"/>
              </a:rPr>
              <a:t>Let’s use a home sharing platform as an example to fill in the business model canvas. </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Ask Students:</a:t>
            </a:r>
          </a:p>
          <a:p>
            <a:r>
              <a:rPr lang="en-US" sz="1200" b="1" i="0" kern="1200" dirty="0">
                <a:solidFill>
                  <a:schemeClr val="tx1"/>
                </a:solidFill>
                <a:effectLst/>
                <a:latin typeface="+mn-lt"/>
                <a:ea typeface="+mn-ea"/>
                <a:cs typeface="+mn-cs"/>
              </a:rPr>
              <a:t>1. Customer Segments: Who are their customers?</a:t>
            </a:r>
          </a:p>
          <a:p>
            <a:r>
              <a:rPr lang="en-US" sz="1200" b="0" i="0" kern="1200" dirty="0">
                <a:solidFill>
                  <a:schemeClr val="tx1"/>
                </a:solidFill>
                <a:effectLst/>
                <a:latin typeface="+mn-lt"/>
                <a:ea typeface="+mn-ea"/>
                <a:cs typeface="+mn-cs"/>
              </a:rPr>
              <a:t>There are two customer segments that define the home sharing platform business model.</a:t>
            </a:r>
          </a:p>
          <a:p>
            <a:r>
              <a:rPr lang="en-US" sz="1200" b="1" i="0" kern="1200" dirty="0">
                <a:solidFill>
                  <a:schemeClr val="tx1"/>
                </a:solidFill>
                <a:effectLst/>
                <a:latin typeface="+mn-lt"/>
                <a:ea typeface="+mn-ea"/>
                <a:cs typeface="+mn-cs"/>
              </a:rPr>
              <a:t>-Hosts</a:t>
            </a:r>
            <a:r>
              <a:rPr lang="en-US" sz="1200" b="0" i="0" kern="1200" dirty="0">
                <a:solidFill>
                  <a:schemeClr val="tx1"/>
                </a:solidFill>
                <a:effectLst/>
                <a:latin typeface="+mn-lt"/>
                <a:ea typeface="+mn-ea"/>
                <a:cs typeface="+mn-cs"/>
              </a:rPr>
              <a:t>: The people who have spaces available for rent and want to make money from that. In the app, they can include their properties under certain conditions, such as available period, check-in and out times, and other “rules”. </a:t>
            </a:r>
          </a:p>
          <a:p>
            <a:r>
              <a:rPr lang="en-US" sz="1200" b="1" i="0" kern="1200" dirty="0">
                <a:solidFill>
                  <a:schemeClr val="tx1"/>
                </a:solidFill>
                <a:effectLst/>
                <a:latin typeface="+mn-lt"/>
                <a:ea typeface="+mn-ea"/>
                <a:cs typeface="+mn-cs"/>
              </a:rPr>
              <a:t>-Guests</a:t>
            </a:r>
            <a:r>
              <a:rPr lang="en-US" sz="1200" b="0" i="0" kern="1200" dirty="0">
                <a:solidFill>
                  <a:schemeClr val="tx1"/>
                </a:solidFill>
                <a:effectLst/>
                <a:latin typeface="+mn-lt"/>
                <a:ea typeface="+mn-ea"/>
                <a:cs typeface="+mn-cs"/>
              </a:rPr>
              <a:t>: The people who are looking for a place to stay. They can search by location, type of property, price, among other filters that the app offers. They book and pay through the sharing platform.</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2. Value Proposition: What value does the company offer their customers?</a:t>
            </a:r>
          </a:p>
          <a:p>
            <a:r>
              <a:rPr lang="en-US" sz="1200" b="0" i="0" kern="1200" dirty="0">
                <a:solidFill>
                  <a:schemeClr val="tx1"/>
                </a:solidFill>
                <a:effectLst/>
                <a:latin typeface="+mn-lt"/>
                <a:ea typeface="+mn-ea"/>
                <a:cs typeface="+mn-cs"/>
              </a:rPr>
              <a:t>Their value proposition is different for each segment:</a:t>
            </a:r>
          </a:p>
          <a:p>
            <a:r>
              <a:rPr lang="en-US" sz="1200" b="1" i="0" kern="1200" dirty="0">
                <a:solidFill>
                  <a:schemeClr val="tx1"/>
                </a:solidFill>
                <a:effectLst/>
                <a:latin typeface="+mn-lt"/>
                <a:ea typeface="+mn-ea"/>
                <a:cs typeface="+mn-cs"/>
              </a:rPr>
              <a:t>-For Hosts</a:t>
            </a:r>
            <a:r>
              <a:rPr lang="en-US" sz="1200" b="0" i="0" kern="1200" dirty="0">
                <a:solidFill>
                  <a:schemeClr val="tx1"/>
                </a:solidFill>
                <a:effectLst/>
                <a:latin typeface="+mn-lt"/>
                <a:ea typeface="+mn-ea"/>
                <a:cs typeface="+mn-cs"/>
              </a:rPr>
              <a:t>: The biggest value proposition here is being able to make money through the platform. In addition, there are the benefits of doing so comfortably and safely, with total control over bookings and even insurance against damage and accidents. It also has the advantage of being able to check the profile of those who are requesting a reservation and the option to decline offers. All this with 24/7 support via phone, email and chat with company.</a:t>
            </a:r>
          </a:p>
          <a:p>
            <a:r>
              <a:rPr lang="en-US" sz="1200" b="1" i="0" kern="1200" dirty="0">
                <a:solidFill>
                  <a:schemeClr val="tx1"/>
                </a:solidFill>
                <a:effectLst/>
                <a:latin typeface="+mn-lt"/>
                <a:ea typeface="+mn-ea"/>
                <a:cs typeface="+mn-cs"/>
              </a:rPr>
              <a:t>-For Guests</a:t>
            </a:r>
            <a:r>
              <a:rPr lang="en-US" sz="1200" b="0" i="0" kern="1200" dirty="0">
                <a:solidFill>
                  <a:schemeClr val="tx1"/>
                </a:solidFill>
                <a:effectLst/>
                <a:latin typeface="+mn-lt"/>
                <a:ea typeface="+mn-ea"/>
                <a:cs typeface="+mn-cs"/>
              </a:rPr>
              <a:t>: The biggest value proposition here is to save money on hotel rooms or holiday rentals. In addition, the convenience of being able to choose a place according to all your preferences through your phone or computer and without having to negotiate with anyone. Furthermore, the traveler can also check the owner’s profile and, in some cases, exchange experiences with them during the stay. And finally, you have payment security through the platform.</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3. Channels: How does the sharing platform reach their customers?</a:t>
            </a:r>
          </a:p>
          <a:p>
            <a:r>
              <a:rPr lang="en-US" sz="1200" b="0" i="0" kern="1200" dirty="0">
                <a:solidFill>
                  <a:schemeClr val="tx1"/>
                </a:solidFill>
                <a:effectLst/>
                <a:latin typeface="+mn-lt"/>
                <a:ea typeface="+mn-ea"/>
                <a:cs typeface="+mn-cs"/>
              </a:rPr>
              <a:t>Its primary channels are the website and the app itself. In addition, the company uses social media, digital marketing, an affiliate model, and, of course, it benefits substantially from word of mouth.</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4. Customer Relationships: What kind of relationship does the company have with their customers?</a:t>
            </a:r>
          </a:p>
          <a:p>
            <a:r>
              <a:rPr lang="en-US" sz="1200" b="0" i="0" kern="1200" dirty="0">
                <a:solidFill>
                  <a:schemeClr val="tx1"/>
                </a:solidFill>
                <a:effectLst/>
                <a:latin typeface="+mn-lt"/>
                <a:ea typeface="+mn-ea"/>
                <a:cs typeface="+mn-cs"/>
              </a:rPr>
              <a:t>The sharing platform’s customer relationships are based on a high level of trust in transactions carried out through the company’s website and app. For this reason, the company acts strongly in the communication between the segments, to avoid damaging its name and reputation. If the brand is tarnished by any inconsistency, it will be easy for a competitor to take the lead. In this way, the company works to avoid conflicts, manages bad behavior and risks, ensures the protection of data and private information, and offers support to answer questions and solve problems. Its greatest customer relationship tool is the platform itself, which provides personalized recommendations and 24/7 customer service support.</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5. Revenue Streams: How do they make money?</a:t>
            </a:r>
          </a:p>
          <a:p>
            <a:r>
              <a:rPr lang="en-US" sz="1200" b="0" i="0" kern="1200" dirty="0">
                <a:solidFill>
                  <a:schemeClr val="tx1"/>
                </a:solidFill>
                <a:effectLst/>
                <a:latin typeface="+mn-lt"/>
                <a:ea typeface="+mn-ea"/>
                <a:cs typeface="+mn-cs"/>
              </a:rPr>
              <a:t>Host’s fees </a:t>
            </a:r>
          </a:p>
          <a:p>
            <a:r>
              <a:rPr lang="en-US" sz="1200" b="0" i="0" kern="1200" dirty="0">
                <a:solidFill>
                  <a:schemeClr val="tx1"/>
                </a:solidFill>
                <a:effectLst/>
                <a:latin typeface="+mn-lt"/>
                <a:ea typeface="+mn-ea"/>
                <a:cs typeface="+mn-cs"/>
              </a:rPr>
              <a:t>Travelers’ fees </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6. Key Resources: What does the sharing platform need to run the business?</a:t>
            </a:r>
          </a:p>
          <a:p>
            <a:r>
              <a:rPr lang="en-US" sz="1200" b="0" i="0" kern="1200" dirty="0">
                <a:solidFill>
                  <a:schemeClr val="tx1"/>
                </a:solidFill>
                <a:effectLst/>
                <a:latin typeface="+mn-lt"/>
                <a:ea typeface="+mn-ea"/>
                <a:cs typeface="+mn-cs"/>
              </a:rPr>
              <a:t>Among the company's</a:t>
            </a:r>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key resources are the platform and mobile app itself, the content generated by the partners, both the properties available and the assessments and reviews, its human resources including coders, marketing professionals, and other key personnel, and its algorithm.</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7. Key Activities: What does the company do to operate their business?</a:t>
            </a:r>
          </a:p>
          <a:p>
            <a:r>
              <a:rPr lang="en-US" sz="1200" b="0" i="0" kern="1200" dirty="0">
                <a:solidFill>
                  <a:schemeClr val="tx1"/>
                </a:solidFill>
                <a:effectLst/>
                <a:latin typeface="+mn-lt"/>
                <a:ea typeface="+mn-ea"/>
                <a:cs typeface="+mn-cs"/>
              </a:rPr>
              <a:t>Their main activity is the development and maintenance of the platform itself, where customer experiences takes place. Aside from that, other </a:t>
            </a:r>
            <a:r>
              <a:rPr lang="en-US" sz="1200" b="0" i="0" u="none" strike="noStrike" kern="1200" dirty="0">
                <a:solidFill>
                  <a:schemeClr val="tx1"/>
                </a:solidFill>
                <a:effectLst/>
                <a:latin typeface="+mn-lt"/>
                <a:ea typeface="+mn-ea"/>
                <a:cs typeface="+mn-cs"/>
              </a:rPr>
              <a:t>key activities</a:t>
            </a:r>
            <a:r>
              <a:rPr lang="en-US" sz="1200" b="0" i="0" kern="1200" dirty="0">
                <a:solidFill>
                  <a:schemeClr val="tx1"/>
                </a:solidFill>
                <a:effectLst/>
                <a:latin typeface="+mn-lt"/>
                <a:ea typeface="+mn-ea"/>
                <a:cs typeface="+mn-cs"/>
              </a:rPr>
              <a:t> include sales and marketing for acquiring new hosts and guests, information security for all partners and users, and customer service (on both sides), including conflict intermediation.</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8. Key Partners: Who does company need to help them operate?</a:t>
            </a:r>
          </a:p>
          <a:p>
            <a:r>
              <a:rPr lang="en-US" sz="1200" b="0" i="0" kern="1200" dirty="0">
                <a:solidFill>
                  <a:schemeClr val="tx1"/>
                </a:solidFill>
                <a:effectLst/>
                <a:latin typeface="+mn-lt"/>
                <a:ea typeface="+mn-ea"/>
                <a:cs typeface="+mn-cs"/>
              </a:rPr>
              <a:t>The company’s biggest key partners are its hosts, which can be private owners or hotels and inns, for example. If there were not any people interested in listing their rooms and properties in the app, the platform has no reason to exist. Other partners include professional photographers, who provide their services for the platform, insurance companies that secure the rental properties, as well as investors, who have made it possible to build the entire sharing platform structure.</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9. Cost Structure: What does it cost to run their business?</a:t>
            </a:r>
          </a:p>
          <a:p>
            <a:r>
              <a:rPr lang="en-US" sz="1200" b="0" i="0" kern="1200" dirty="0">
                <a:solidFill>
                  <a:schemeClr val="tx1"/>
                </a:solidFill>
                <a:effectLst/>
                <a:latin typeface="+mn-lt"/>
                <a:ea typeface="+mn-ea"/>
                <a:cs typeface="+mn-cs"/>
              </a:rPr>
              <a:t>The cost structure includes investment in all of its key activities and resources, as well as its channels. To name a selection: software maintenance and development, marketing, salaries, customer acquisition, insurance, credit card fees, and legal and administrative costs.</a:t>
            </a:r>
          </a:p>
        </p:txBody>
      </p:sp>
      <p:sp>
        <p:nvSpPr>
          <p:cNvPr id="4" name="Slide Number Placeholder 3"/>
          <p:cNvSpPr>
            <a:spLocks noGrp="1"/>
          </p:cNvSpPr>
          <p:nvPr>
            <p:ph type="sldNum" sz="quarter" idx="5"/>
          </p:nvPr>
        </p:nvSpPr>
        <p:spPr/>
        <p:txBody>
          <a:bodyPr/>
          <a:lstStyle/>
          <a:p>
            <a:fld id="{0EA548B3-7C32-D04A-9912-77168BDC7C59}" type="slidenum">
              <a:rPr lang="en-US" smtClean="0"/>
              <a:t>7</a:t>
            </a:fld>
            <a:endParaRPr lang="en-US" dirty="0"/>
          </a:p>
        </p:txBody>
      </p:sp>
    </p:spTree>
    <p:extLst>
      <p:ext uri="{BB962C8B-B14F-4D97-AF65-F5344CB8AC3E}">
        <p14:creationId xmlns:p14="http://schemas.microsoft.com/office/powerpoint/2010/main" val="3005548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5 mins)</a:t>
            </a:r>
            <a:br>
              <a:rPr lang="en-US" b="1" dirty="0"/>
            </a:br>
            <a:r>
              <a:rPr lang="en-US" b="1" dirty="0"/>
              <a:t/>
            </a:r>
            <a:br>
              <a:rPr lang="en-US" b="1" dirty="0"/>
            </a:br>
            <a:r>
              <a:rPr lang="en-US" b="1" dirty="0"/>
              <a:t>Tell students:</a:t>
            </a:r>
          </a:p>
          <a:p>
            <a:r>
              <a:rPr lang="en-US" dirty="0"/>
              <a:t>The Circular Business Model Canvas is the same as the more well-known Business Model Canvas but includes three additional segments that define what makes your business model circular. The principles of the </a:t>
            </a:r>
            <a:r>
              <a:rPr lang="en-US" sz="1200" b="0" i="0" kern="1200" dirty="0">
                <a:solidFill>
                  <a:schemeClr val="tx1"/>
                </a:solidFill>
                <a:effectLst/>
                <a:latin typeface="+mn-lt"/>
                <a:ea typeface="+mn-ea"/>
                <a:cs typeface="+mn-cs"/>
              </a:rPr>
              <a:t>Circular Economy (CE) aim to maintain the value of products, components, materials, and resources in the economy for as long as possible.</a:t>
            </a:r>
            <a:endParaRPr lang="en-US" dirty="0"/>
          </a:p>
          <a:p>
            <a:endParaRPr lang="en-US" dirty="0"/>
          </a:p>
          <a:p>
            <a:pPr marL="228600" indent="-228600">
              <a:buAutoNum type="arabicPeriod"/>
            </a:pPr>
            <a:r>
              <a:rPr lang="en-US" dirty="0"/>
              <a:t>The </a:t>
            </a:r>
            <a:r>
              <a:rPr lang="en-US" b="1" dirty="0"/>
              <a:t>Circular Innovation </a:t>
            </a:r>
            <a:r>
              <a:rPr lang="en-US" dirty="0"/>
              <a:t>segment defines the circular solution you are applying to a linear problem. </a:t>
            </a:r>
          </a:p>
          <a:p>
            <a:pPr marL="228600" indent="-228600">
              <a:buAutoNum type="arabicPeriod"/>
            </a:pPr>
            <a:r>
              <a:rPr lang="en-US" dirty="0"/>
              <a:t>The </a:t>
            </a:r>
            <a:r>
              <a:rPr lang="en-US" b="1" dirty="0"/>
              <a:t>End-of-Life</a:t>
            </a:r>
            <a:r>
              <a:rPr lang="en-US" dirty="0"/>
              <a:t> segment indicates what happens next once the product or service has been used. </a:t>
            </a:r>
          </a:p>
          <a:p>
            <a:pPr marL="228600" indent="-228600">
              <a:buAutoNum type="arabicPeriod"/>
            </a:pPr>
            <a:r>
              <a:rPr lang="en-US" dirty="0"/>
              <a:t>The </a:t>
            </a:r>
            <a:r>
              <a:rPr lang="en-US" b="1" dirty="0"/>
              <a:t>Circular Value Proposition </a:t>
            </a:r>
            <a:r>
              <a:rPr lang="en-US" dirty="0"/>
              <a:t>is the added value created from the </a:t>
            </a:r>
            <a:r>
              <a:rPr lang="en-US" b="1" dirty="0"/>
              <a:t>Circular Innovation.</a:t>
            </a:r>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8</a:t>
            </a:fld>
            <a:endParaRPr lang="en-US" dirty="0"/>
          </a:p>
        </p:txBody>
      </p:sp>
    </p:spTree>
    <p:extLst>
      <p:ext uri="{BB962C8B-B14F-4D97-AF65-F5344CB8AC3E}">
        <p14:creationId xmlns:p14="http://schemas.microsoft.com/office/powerpoint/2010/main" val="11198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5 mins)</a:t>
            </a:r>
          </a:p>
          <a:p>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r>
              <a:rPr lang="x-none" sz="1200" b="1" kern="1200" dirty="0">
                <a:solidFill>
                  <a:schemeClr val="tx1"/>
                </a:solidFill>
                <a:effectLst/>
                <a:latin typeface="+mn-lt"/>
                <a:ea typeface="+mn-ea"/>
                <a:cs typeface="+mn-cs"/>
              </a:rPr>
              <a:t>Tell students:</a:t>
            </a:r>
            <a:endParaRPr lang="en-US" sz="1200" b="1"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Let's go through a Circular Business Model Canvas using one of the circular business model examples: </a:t>
            </a:r>
            <a:r>
              <a:rPr lang="en-US" sz="1200" b="1" i="0" kern="1200" dirty="0">
                <a:solidFill>
                  <a:schemeClr val="tx1"/>
                </a:solidFill>
                <a:effectLst/>
                <a:latin typeface="+mn-lt"/>
                <a:ea typeface="+mn-ea"/>
                <a:cs typeface="+mn-cs"/>
              </a:rPr>
              <a:t>Clothing Rental (Product as a Service)</a:t>
            </a:r>
          </a:p>
          <a:p>
            <a:endParaRPr lang="en-US" sz="1200" b="1"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Clothing rental models can provide customers access to a variety of clothes while decreasing the demand for new clothing production. Short-term rental models offer a compelling value proposition, particularly when taking changing customer needs into consideration - examples include short term use, practical requirements, or fast evolving fashion preferences. New short-term and subscription rental models are already emerging within the industry.</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Let’s begin to fill in the business model canvas for our clothing business.</a:t>
            </a:r>
          </a:p>
        </p:txBody>
      </p:sp>
      <p:sp>
        <p:nvSpPr>
          <p:cNvPr id="4" name="Slide Number Placeholder 3"/>
          <p:cNvSpPr>
            <a:spLocks noGrp="1"/>
          </p:cNvSpPr>
          <p:nvPr>
            <p:ph type="sldNum" sz="quarter" idx="5"/>
          </p:nvPr>
        </p:nvSpPr>
        <p:spPr/>
        <p:txBody>
          <a:bodyPr/>
          <a:lstStyle/>
          <a:p>
            <a:fld id="{FF836C94-7932-4F42-B085-F387E238C945}" type="slidenum">
              <a:rPr lang="x-none" smtClean="0"/>
              <a:t>9</a:t>
            </a:fld>
            <a:endParaRPr lang="x-none"/>
          </a:p>
        </p:txBody>
      </p:sp>
    </p:spTree>
    <p:extLst>
      <p:ext uri="{BB962C8B-B14F-4D97-AF65-F5344CB8AC3E}">
        <p14:creationId xmlns:p14="http://schemas.microsoft.com/office/powerpoint/2010/main" val="2836481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Customer Segments </a:t>
            </a:r>
            <a:r>
              <a:rPr lang="en-US" sz="1200" b="0" i="0" kern="1200" dirty="0">
                <a:solidFill>
                  <a:schemeClr val="tx1"/>
                </a:solidFill>
                <a:effectLst/>
                <a:latin typeface="+mn-lt"/>
                <a:ea typeface="+mn-ea"/>
                <a:cs typeface="+mn-cs"/>
              </a:rPr>
              <a:t>section identifies the groups of people or companies that you are trying to target and sell your product or service to. There are different customer segments a business model can target.</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Mass market:</a:t>
            </a:r>
            <a:r>
              <a:rPr lang="en-US" sz="1200" b="0" i="0" kern="1200" dirty="0">
                <a:solidFill>
                  <a:schemeClr val="tx1"/>
                </a:solidFill>
                <a:effectLst/>
                <a:latin typeface="+mn-lt"/>
                <a:ea typeface="+mn-ea"/>
                <a:cs typeface="+mn-cs"/>
              </a:rPr>
              <a:t> A business model that focuses on mass markets does not group its customers into segments. Instead, it focuses on the general population or a large group of people with similar needs. For example, a product like a phone.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Niche market:</a:t>
            </a:r>
            <a:r>
              <a:rPr lang="en-US" sz="1200" b="0" i="0" kern="1200" dirty="0">
                <a:solidFill>
                  <a:schemeClr val="tx1"/>
                </a:solidFill>
                <a:effectLst/>
                <a:latin typeface="+mn-lt"/>
                <a:ea typeface="+mn-ea"/>
                <a:cs typeface="+mn-cs"/>
              </a:rPr>
              <a:t> Here the focus is centered on a specific group of people with unique needs and traits. Here the value propositions, distribution channels, and customer relationships should be customized to meet their specific requirements. An example would be buyers of sports shoes.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Segmented:</a:t>
            </a:r>
            <a:r>
              <a:rPr lang="en-US" sz="1200" b="0" i="0" kern="1200" dirty="0">
                <a:solidFill>
                  <a:schemeClr val="tx1"/>
                </a:solidFill>
                <a:effectLst/>
                <a:latin typeface="+mn-lt"/>
                <a:ea typeface="+mn-ea"/>
                <a:cs typeface="+mn-cs"/>
              </a:rPr>
              <a:t> Based on slightly different needs, there could be different groups within the main customer segment. Accordingly, you can create different value propositions, distribution channels, etc. to meet the different needs of these segments.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Diversified:</a:t>
            </a:r>
            <a:r>
              <a:rPr lang="en-US" sz="1200" b="0" i="0" kern="1200" dirty="0">
                <a:solidFill>
                  <a:schemeClr val="tx1"/>
                </a:solidFill>
                <a:effectLst/>
                <a:latin typeface="+mn-lt"/>
                <a:ea typeface="+mn-ea"/>
                <a:cs typeface="+mn-cs"/>
              </a:rPr>
              <a:t> A diversified market segment includes customers with very different needs.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Multi-sided markets:</a:t>
            </a:r>
            <a:r>
              <a:rPr lang="en-US" sz="1200" b="0" i="0" kern="1200" dirty="0">
                <a:solidFill>
                  <a:schemeClr val="tx1"/>
                </a:solidFill>
                <a:effectLst/>
                <a:latin typeface="+mn-lt"/>
                <a:ea typeface="+mn-ea"/>
                <a:cs typeface="+mn-cs"/>
              </a:rPr>
              <a:t> this includes interdependent customer segments. For example, a credit card company caters to both their credit card holders as well as merchants who accept those cards.</a:t>
            </a:r>
          </a:p>
          <a:p>
            <a:endParaRPr lang="en-US" sz="1200" b="0" i="0" kern="1200" dirty="0">
              <a:solidFill>
                <a:schemeClr val="tx1"/>
              </a:solidFill>
              <a:effectLst/>
              <a:latin typeface="+mn-lt"/>
              <a:ea typeface="+mn-ea"/>
              <a:cs typeface="+mn-cs"/>
            </a:endParaRPr>
          </a:p>
          <a:p>
            <a:r>
              <a:rPr lang="en-US" b="1" dirty="0"/>
              <a:t>Ask students:</a:t>
            </a:r>
          </a:p>
          <a:p>
            <a:r>
              <a:rPr lang="en-US" b="0" dirty="0"/>
              <a:t>Who are the customers of our clothing rental company?</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Answers:</a:t>
            </a:r>
          </a:p>
          <a:p>
            <a:r>
              <a:rPr lang="en-US" sz="1200" b="0" i="0" kern="1200" dirty="0">
                <a:solidFill>
                  <a:schemeClr val="tx1"/>
                </a:solidFill>
                <a:effectLst/>
                <a:latin typeface="+mn-lt"/>
                <a:ea typeface="+mn-ea"/>
                <a:cs typeface="+mn-cs"/>
              </a:rPr>
              <a:t>We will appeal to the mass market but will segment customers based on income, lifestyle, and shopping behavior. A specific example of one customer segment may be university students who are socially active and fashion-conscious, ecologically aware, and living on a budget.</a:t>
            </a:r>
          </a:p>
        </p:txBody>
      </p:sp>
      <p:sp>
        <p:nvSpPr>
          <p:cNvPr id="4" name="Slide Number Placeholder 3"/>
          <p:cNvSpPr>
            <a:spLocks noGrp="1"/>
          </p:cNvSpPr>
          <p:nvPr>
            <p:ph type="sldNum" sz="quarter" idx="5"/>
          </p:nvPr>
        </p:nvSpPr>
        <p:spPr/>
        <p:txBody>
          <a:bodyPr/>
          <a:lstStyle/>
          <a:p>
            <a:fld id="{0EA548B3-7C32-D04A-9912-77168BDC7C59}" type="slidenum">
              <a:rPr lang="en-US" smtClean="0"/>
              <a:t>10</a:t>
            </a:fld>
            <a:endParaRPr lang="en-US" dirty="0"/>
          </a:p>
        </p:txBody>
      </p:sp>
    </p:spTree>
    <p:extLst>
      <p:ext uri="{BB962C8B-B14F-4D97-AF65-F5344CB8AC3E}">
        <p14:creationId xmlns:p14="http://schemas.microsoft.com/office/powerpoint/2010/main" val="1384045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Duration: 3 mins)</a:t>
            </a:r>
          </a:p>
          <a:p>
            <a:endParaRPr lang="en-US" b="1" dirty="0"/>
          </a:p>
          <a:p>
            <a:r>
              <a:rPr lang="en-US" b="1" dirty="0"/>
              <a:t>Tell students</a:t>
            </a:r>
            <a:r>
              <a:rPr lang="en-US" b="0" dirty="0"/>
              <a:t>:</a:t>
            </a:r>
          </a:p>
          <a:p>
            <a:r>
              <a:rPr lang="en-US" b="1" dirty="0"/>
              <a:t>The Value Proposition (VP)</a:t>
            </a:r>
            <a:r>
              <a:rPr lang="en-US" dirty="0"/>
              <a:t> segment </a:t>
            </a:r>
            <a:r>
              <a:rPr lang="en-US" sz="1200" b="0" i="0" kern="1200" dirty="0">
                <a:solidFill>
                  <a:schemeClr val="tx1"/>
                </a:solidFill>
                <a:effectLst/>
                <a:latin typeface="+mn-lt"/>
                <a:ea typeface="+mn-ea"/>
                <a:cs typeface="+mn-cs"/>
              </a:rPr>
              <a:t>is the building block that is at the heart of the business model canvas. It represents your unique solution (product or service) for a problem faced by a customer segment, or that creates value for the customer segment. A value proposition should be unique or should be different from that of your competitors. If you are offering a new product, it should be innovative and disruptive. If you are offering a product that already exists in the market, it should stand out with new features and attributes.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Value propositions can be either </a:t>
            </a:r>
            <a:r>
              <a:rPr lang="en-US" sz="1200" b="1" i="0" kern="1200" dirty="0">
                <a:solidFill>
                  <a:schemeClr val="tx1"/>
                </a:solidFill>
                <a:effectLst/>
                <a:latin typeface="+mn-lt"/>
                <a:ea typeface="+mn-ea"/>
                <a:cs typeface="+mn-cs"/>
              </a:rPr>
              <a:t>quantitative (price and speed of service) or qualitative (customer experience or design).</a:t>
            </a:r>
          </a:p>
          <a:p>
            <a:endParaRPr lang="en-US" dirty="0"/>
          </a:p>
          <a:p>
            <a:r>
              <a:rPr lang="en-US" dirty="0"/>
              <a:t>A value proposition should also be </a:t>
            </a:r>
            <a:r>
              <a:rPr lang="en-US" b="1" dirty="0"/>
              <a:t>crucial, compelling, concrete, and credible. </a:t>
            </a:r>
            <a:r>
              <a:rPr lang="en-US" b="0" dirty="0"/>
              <a:t>This means that it should solve a customer pain point, it should have an ‘emotional pull’ for a customer, it should be tangible, and your business should be able to deliver it.</a:t>
            </a:r>
            <a:endParaRPr lang="en-US" dirty="0"/>
          </a:p>
          <a:p>
            <a:r>
              <a:rPr lang="en-US" dirty="0"/>
              <a:t/>
            </a:r>
            <a:br>
              <a:rPr lang="en-US" dirty="0"/>
            </a:br>
            <a:r>
              <a:rPr lang="en-US" b="1" dirty="0"/>
              <a:t>Ask students:</a:t>
            </a:r>
          </a:p>
          <a:p>
            <a:r>
              <a:rPr lang="en-US" dirty="0"/>
              <a:t>What is our clothing rental company’s value proposition?</a:t>
            </a:r>
          </a:p>
          <a:p>
            <a:endParaRPr lang="en-US" b="1" dirty="0"/>
          </a:p>
          <a:p>
            <a:r>
              <a:rPr lang="en-US" b="1" dirty="0"/>
              <a:t>Answers:</a:t>
            </a:r>
          </a:p>
          <a:p>
            <a:r>
              <a:rPr lang="en-US" b="0" dirty="0"/>
              <a:t>We offer stylish and trendy fashion on a budget without having to own clothes you will hardly wear. </a:t>
            </a:r>
          </a:p>
          <a:p>
            <a:endParaRPr lang="en-US" b="0" dirty="0"/>
          </a:p>
        </p:txBody>
      </p:sp>
      <p:sp>
        <p:nvSpPr>
          <p:cNvPr id="4" name="Slide Number Placeholder 3"/>
          <p:cNvSpPr>
            <a:spLocks noGrp="1"/>
          </p:cNvSpPr>
          <p:nvPr>
            <p:ph type="sldNum" sz="quarter" idx="5"/>
          </p:nvPr>
        </p:nvSpPr>
        <p:spPr/>
        <p:txBody>
          <a:bodyPr/>
          <a:lstStyle/>
          <a:p>
            <a:fld id="{0EA548B3-7C32-D04A-9912-77168BDC7C59}" type="slidenum">
              <a:rPr lang="en-US" smtClean="0"/>
              <a:t>11</a:t>
            </a:fld>
            <a:endParaRPr lang="en-US" dirty="0"/>
          </a:p>
        </p:txBody>
      </p:sp>
    </p:spTree>
    <p:extLst>
      <p:ext uri="{BB962C8B-B14F-4D97-AF65-F5344CB8AC3E}">
        <p14:creationId xmlns:p14="http://schemas.microsoft.com/office/powerpoint/2010/main" val="2093049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A554DE-4FE7-E994-2174-83F4C9865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51AF2EAA-577D-D7E1-D9DA-876C571617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4664A5D5-441C-32A0-7370-5302E6089364}"/>
              </a:ext>
            </a:extLst>
          </p:cNvPr>
          <p:cNvSpPr>
            <a:spLocks noGrp="1"/>
          </p:cNvSpPr>
          <p:nvPr>
            <p:ph type="dt" sz="half" idx="10"/>
          </p:nvPr>
        </p:nvSpPr>
        <p:spPr/>
        <p:txBody>
          <a:bodyPr/>
          <a:lstStyle/>
          <a:p>
            <a:fld id="{1B810FD2-DBE2-274A-9E87-E340C9702F1A}" type="datetimeFigureOut">
              <a:rPr lang="en-US" smtClean="0"/>
              <a:t>12/1/2022</a:t>
            </a:fld>
            <a:endParaRPr lang="en-US" dirty="0"/>
          </a:p>
        </p:txBody>
      </p:sp>
      <p:sp>
        <p:nvSpPr>
          <p:cNvPr id="5" name="Footer Placeholder 4">
            <a:extLst>
              <a:ext uri="{FF2B5EF4-FFF2-40B4-BE49-F238E27FC236}">
                <a16:creationId xmlns="" xmlns:a16="http://schemas.microsoft.com/office/drawing/2014/main" id="{4B5D64C3-0779-C194-03A6-7EA90DE17D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F5CAE13B-B945-F7E3-51B5-99C43C46F8D8}"/>
              </a:ext>
            </a:extLst>
          </p:cNvPr>
          <p:cNvSpPr>
            <a:spLocks noGrp="1"/>
          </p:cNvSpPr>
          <p:nvPr>
            <p:ph type="sldNum" sz="quarter" idx="12"/>
          </p:nvPr>
        </p:nvSpPr>
        <p:spPr/>
        <p:txBody>
          <a:bodyPr/>
          <a:lstStyle/>
          <a:p>
            <a:fld id="{9D5684D6-735E-A247-AB2A-697F19D02639}" type="slidenum">
              <a:rPr lang="en-US" smtClean="0"/>
              <a:t>‹nº›</a:t>
            </a:fld>
            <a:endParaRPr lang="en-US" dirty="0"/>
          </a:p>
        </p:txBody>
      </p:sp>
    </p:spTree>
    <p:extLst>
      <p:ext uri="{BB962C8B-B14F-4D97-AF65-F5344CB8AC3E}">
        <p14:creationId xmlns:p14="http://schemas.microsoft.com/office/powerpoint/2010/main" val="2881719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2B0CCD-53A9-06BB-63D4-F82021AD92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4F59FBFF-886E-304B-B01D-E1663088A4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B3DDF60-410B-ECB8-7AD1-B9B28E8AADB6}"/>
              </a:ext>
            </a:extLst>
          </p:cNvPr>
          <p:cNvSpPr>
            <a:spLocks noGrp="1"/>
          </p:cNvSpPr>
          <p:nvPr>
            <p:ph type="dt" sz="half" idx="10"/>
          </p:nvPr>
        </p:nvSpPr>
        <p:spPr/>
        <p:txBody>
          <a:bodyPr/>
          <a:lstStyle/>
          <a:p>
            <a:fld id="{1B810FD2-DBE2-274A-9E87-E340C9702F1A}" type="datetimeFigureOut">
              <a:rPr lang="en-US" smtClean="0"/>
              <a:t>12/1/2022</a:t>
            </a:fld>
            <a:endParaRPr lang="en-US" dirty="0"/>
          </a:p>
        </p:txBody>
      </p:sp>
      <p:sp>
        <p:nvSpPr>
          <p:cNvPr id="5" name="Footer Placeholder 4">
            <a:extLst>
              <a:ext uri="{FF2B5EF4-FFF2-40B4-BE49-F238E27FC236}">
                <a16:creationId xmlns="" xmlns:a16="http://schemas.microsoft.com/office/drawing/2014/main" id="{D8560770-D628-5F03-B3DB-9668621AB2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78F30DDF-CAF5-5D54-DDD9-544380265E01}"/>
              </a:ext>
            </a:extLst>
          </p:cNvPr>
          <p:cNvSpPr>
            <a:spLocks noGrp="1"/>
          </p:cNvSpPr>
          <p:nvPr>
            <p:ph type="sldNum" sz="quarter" idx="12"/>
          </p:nvPr>
        </p:nvSpPr>
        <p:spPr/>
        <p:txBody>
          <a:bodyPr/>
          <a:lstStyle/>
          <a:p>
            <a:fld id="{9D5684D6-735E-A247-AB2A-697F19D02639}" type="slidenum">
              <a:rPr lang="en-US" smtClean="0"/>
              <a:t>‹nº›</a:t>
            </a:fld>
            <a:endParaRPr lang="en-US" dirty="0"/>
          </a:p>
        </p:txBody>
      </p:sp>
    </p:spTree>
    <p:extLst>
      <p:ext uri="{BB962C8B-B14F-4D97-AF65-F5344CB8AC3E}">
        <p14:creationId xmlns:p14="http://schemas.microsoft.com/office/powerpoint/2010/main" val="397836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E056695-C4F8-E522-B01A-9F84E2F50B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36691980-6C5A-D92A-A0D0-9E6591B2E0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2C254D9-A8A8-C46D-DB72-06EA70FE33A8}"/>
              </a:ext>
            </a:extLst>
          </p:cNvPr>
          <p:cNvSpPr>
            <a:spLocks noGrp="1"/>
          </p:cNvSpPr>
          <p:nvPr>
            <p:ph type="dt" sz="half" idx="10"/>
          </p:nvPr>
        </p:nvSpPr>
        <p:spPr/>
        <p:txBody>
          <a:bodyPr/>
          <a:lstStyle/>
          <a:p>
            <a:fld id="{1B810FD2-DBE2-274A-9E87-E340C9702F1A}" type="datetimeFigureOut">
              <a:rPr lang="en-US" smtClean="0"/>
              <a:t>12/1/2022</a:t>
            </a:fld>
            <a:endParaRPr lang="en-US" dirty="0"/>
          </a:p>
        </p:txBody>
      </p:sp>
      <p:sp>
        <p:nvSpPr>
          <p:cNvPr id="5" name="Footer Placeholder 4">
            <a:extLst>
              <a:ext uri="{FF2B5EF4-FFF2-40B4-BE49-F238E27FC236}">
                <a16:creationId xmlns="" xmlns:a16="http://schemas.microsoft.com/office/drawing/2014/main" id="{6D7FFCE0-16C4-D65B-95A0-DF2E47C1C0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49F47FFA-658E-B709-EF05-69D4BB584834}"/>
              </a:ext>
            </a:extLst>
          </p:cNvPr>
          <p:cNvSpPr>
            <a:spLocks noGrp="1"/>
          </p:cNvSpPr>
          <p:nvPr>
            <p:ph type="sldNum" sz="quarter" idx="12"/>
          </p:nvPr>
        </p:nvSpPr>
        <p:spPr/>
        <p:txBody>
          <a:bodyPr/>
          <a:lstStyle/>
          <a:p>
            <a:fld id="{9D5684D6-735E-A247-AB2A-697F19D02639}" type="slidenum">
              <a:rPr lang="en-US" smtClean="0"/>
              <a:t>‹nº›</a:t>
            </a:fld>
            <a:endParaRPr lang="en-US" dirty="0"/>
          </a:p>
        </p:txBody>
      </p:sp>
    </p:spTree>
    <p:extLst>
      <p:ext uri="{BB962C8B-B14F-4D97-AF65-F5344CB8AC3E}">
        <p14:creationId xmlns:p14="http://schemas.microsoft.com/office/powerpoint/2010/main" val="353276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D68402-303B-59F9-88A7-B30BC87264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56334E1-D22D-5DE2-FDDF-E4A41FB134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C629CCE-F40C-A5DD-227F-877CA2EC31D1}"/>
              </a:ext>
            </a:extLst>
          </p:cNvPr>
          <p:cNvSpPr>
            <a:spLocks noGrp="1"/>
          </p:cNvSpPr>
          <p:nvPr>
            <p:ph type="dt" sz="half" idx="10"/>
          </p:nvPr>
        </p:nvSpPr>
        <p:spPr/>
        <p:txBody>
          <a:bodyPr/>
          <a:lstStyle/>
          <a:p>
            <a:fld id="{1B810FD2-DBE2-274A-9E87-E340C9702F1A}" type="datetimeFigureOut">
              <a:rPr lang="en-US" smtClean="0"/>
              <a:t>12/1/2022</a:t>
            </a:fld>
            <a:endParaRPr lang="en-US" dirty="0"/>
          </a:p>
        </p:txBody>
      </p:sp>
      <p:sp>
        <p:nvSpPr>
          <p:cNvPr id="5" name="Footer Placeholder 4">
            <a:extLst>
              <a:ext uri="{FF2B5EF4-FFF2-40B4-BE49-F238E27FC236}">
                <a16:creationId xmlns="" xmlns:a16="http://schemas.microsoft.com/office/drawing/2014/main" id="{86E4D76D-F8FE-58AC-6288-F77A63A2FB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20129F15-6159-818E-27E2-865FD5ED471F}"/>
              </a:ext>
            </a:extLst>
          </p:cNvPr>
          <p:cNvSpPr>
            <a:spLocks noGrp="1"/>
          </p:cNvSpPr>
          <p:nvPr>
            <p:ph type="sldNum" sz="quarter" idx="12"/>
          </p:nvPr>
        </p:nvSpPr>
        <p:spPr/>
        <p:txBody>
          <a:bodyPr/>
          <a:lstStyle/>
          <a:p>
            <a:fld id="{9D5684D6-735E-A247-AB2A-697F19D02639}" type="slidenum">
              <a:rPr lang="en-US" smtClean="0"/>
              <a:t>‹nº›</a:t>
            </a:fld>
            <a:endParaRPr lang="en-US" dirty="0"/>
          </a:p>
        </p:txBody>
      </p:sp>
    </p:spTree>
    <p:extLst>
      <p:ext uri="{BB962C8B-B14F-4D97-AF65-F5344CB8AC3E}">
        <p14:creationId xmlns:p14="http://schemas.microsoft.com/office/powerpoint/2010/main" val="123646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663C0F-4DE9-B7E1-5C5D-279E0A41B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3452582F-C5C9-5C7F-F33A-5249DB37C0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78165726-0567-CDCA-8CA6-A3DE812ADA72}"/>
              </a:ext>
            </a:extLst>
          </p:cNvPr>
          <p:cNvSpPr>
            <a:spLocks noGrp="1"/>
          </p:cNvSpPr>
          <p:nvPr>
            <p:ph type="dt" sz="half" idx="10"/>
          </p:nvPr>
        </p:nvSpPr>
        <p:spPr/>
        <p:txBody>
          <a:bodyPr/>
          <a:lstStyle/>
          <a:p>
            <a:fld id="{1B810FD2-DBE2-274A-9E87-E340C9702F1A}" type="datetimeFigureOut">
              <a:rPr lang="en-US" smtClean="0"/>
              <a:t>12/1/2022</a:t>
            </a:fld>
            <a:endParaRPr lang="en-US" dirty="0"/>
          </a:p>
        </p:txBody>
      </p:sp>
      <p:sp>
        <p:nvSpPr>
          <p:cNvPr id="5" name="Footer Placeholder 4">
            <a:extLst>
              <a:ext uri="{FF2B5EF4-FFF2-40B4-BE49-F238E27FC236}">
                <a16:creationId xmlns="" xmlns:a16="http://schemas.microsoft.com/office/drawing/2014/main" id="{7B2484C5-9BD1-59CB-905D-372634B2A7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8DDBED46-81F2-1304-ECB7-A3A663C552BF}"/>
              </a:ext>
            </a:extLst>
          </p:cNvPr>
          <p:cNvSpPr>
            <a:spLocks noGrp="1"/>
          </p:cNvSpPr>
          <p:nvPr>
            <p:ph type="sldNum" sz="quarter" idx="12"/>
          </p:nvPr>
        </p:nvSpPr>
        <p:spPr/>
        <p:txBody>
          <a:bodyPr/>
          <a:lstStyle/>
          <a:p>
            <a:fld id="{9D5684D6-735E-A247-AB2A-697F19D02639}" type="slidenum">
              <a:rPr lang="en-US" smtClean="0"/>
              <a:t>‹nº›</a:t>
            </a:fld>
            <a:endParaRPr lang="en-US" dirty="0"/>
          </a:p>
        </p:txBody>
      </p:sp>
    </p:spTree>
    <p:extLst>
      <p:ext uri="{BB962C8B-B14F-4D97-AF65-F5344CB8AC3E}">
        <p14:creationId xmlns:p14="http://schemas.microsoft.com/office/powerpoint/2010/main" val="534693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02925B-B885-9660-267A-CC2C15C1D7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38255BB-09D8-6BC4-A879-755B0E6456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3B8B31F-70BA-76A5-FD4C-7899BC68E8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AFD2EAD-DEF7-6DAF-0645-B55421D93366}"/>
              </a:ext>
            </a:extLst>
          </p:cNvPr>
          <p:cNvSpPr>
            <a:spLocks noGrp="1"/>
          </p:cNvSpPr>
          <p:nvPr>
            <p:ph type="dt" sz="half" idx="10"/>
          </p:nvPr>
        </p:nvSpPr>
        <p:spPr/>
        <p:txBody>
          <a:bodyPr/>
          <a:lstStyle/>
          <a:p>
            <a:fld id="{1B810FD2-DBE2-274A-9E87-E340C9702F1A}" type="datetimeFigureOut">
              <a:rPr lang="en-US" smtClean="0"/>
              <a:t>12/1/2022</a:t>
            </a:fld>
            <a:endParaRPr lang="en-US" dirty="0"/>
          </a:p>
        </p:txBody>
      </p:sp>
      <p:sp>
        <p:nvSpPr>
          <p:cNvPr id="6" name="Footer Placeholder 5">
            <a:extLst>
              <a:ext uri="{FF2B5EF4-FFF2-40B4-BE49-F238E27FC236}">
                <a16:creationId xmlns="" xmlns:a16="http://schemas.microsoft.com/office/drawing/2014/main" id="{B3A1A533-F9BD-DA7C-C0AB-AA68C3CDBF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170D8EE9-F8D8-2BFB-DBD1-D62DED02B1F9}"/>
              </a:ext>
            </a:extLst>
          </p:cNvPr>
          <p:cNvSpPr>
            <a:spLocks noGrp="1"/>
          </p:cNvSpPr>
          <p:nvPr>
            <p:ph type="sldNum" sz="quarter" idx="12"/>
          </p:nvPr>
        </p:nvSpPr>
        <p:spPr/>
        <p:txBody>
          <a:bodyPr/>
          <a:lstStyle/>
          <a:p>
            <a:fld id="{9D5684D6-735E-A247-AB2A-697F19D02639}" type="slidenum">
              <a:rPr lang="en-US" smtClean="0"/>
              <a:t>‹nº›</a:t>
            </a:fld>
            <a:endParaRPr lang="en-US" dirty="0"/>
          </a:p>
        </p:txBody>
      </p:sp>
    </p:spTree>
    <p:extLst>
      <p:ext uri="{BB962C8B-B14F-4D97-AF65-F5344CB8AC3E}">
        <p14:creationId xmlns:p14="http://schemas.microsoft.com/office/powerpoint/2010/main" val="181143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9090ED-8C11-C1CC-C2C2-A113DD40AF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5AC7566-5007-E8FA-63CD-E4AD889ED9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F10BAA5-F9FF-3409-DE3B-1BCDA69334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3003F901-FD62-A05C-8CC3-99ABD36C23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9CB05F94-1D8C-1AF0-9247-38635EC862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08F4B9A-6EF4-8A6F-9E06-2C41ED00E905}"/>
              </a:ext>
            </a:extLst>
          </p:cNvPr>
          <p:cNvSpPr>
            <a:spLocks noGrp="1"/>
          </p:cNvSpPr>
          <p:nvPr>
            <p:ph type="dt" sz="half" idx="10"/>
          </p:nvPr>
        </p:nvSpPr>
        <p:spPr/>
        <p:txBody>
          <a:bodyPr/>
          <a:lstStyle/>
          <a:p>
            <a:fld id="{1B810FD2-DBE2-274A-9E87-E340C9702F1A}" type="datetimeFigureOut">
              <a:rPr lang="en-US" smtClean="0"/>
              <a:t>12/1/2022</a:t>
            </a:fld>
            <a:endParaRPr lang="en-US" dirty="0"/>
          </a:p>
        </p:txBody>
      </p:sp>
      <p:sp>
        <p:nvSpPr>
          <p:cNvPr id="8" name="Footer Placeholder 7">
            <a:extLst>
              <a:ext uri="{FF2B5EF4-FFF2-40B4-BE49-F238E27FC236}">
                <a16:creationId xmlns="" xmlns:a16="http://schemas.microsoft.com/office/drawing/2014/main" id="{CF66E634-49DA-5E52-2A4B-9E605E87306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A6A13BED-621F-5405-A787-8DC7E23D4B08}"/>
              </a:ext>
            </a:extLst>
          </p:cNvPr>
          <p:cNvSpPr>
            <a:spLocks noGrp="1"/>
          </p:cNvSpPr>
          <p:nvPr>
            <p:ph type="sldNum" sz="quarter" idx="12"/>
          </p:nvPr>
        </p:nvSpPr>
        <p:spPr/>
        <p:txBody>
          <a:bodyPr/>
          <a:lstStyle/>
          <a:p>
            <a:fld id="{9D5684D6-735E-A247-AB2A-697F19D02639}" type="slidenum">
              <a:rPr lang="en-US" smtClean="0"/>
              <a:t>‹nº›</a:t>
            </a:fld>
            <a:endParaRPr lang="en-US" dirty="0"/>
          </a:p>
        </p:txBody>
      </p:sp>
    </p:spTree>
    <p:extLst>
      <p:ext uri="{BB962C8B-B14F-4D97-AF65-F5344CB8AC3E}">
        <p14:creationId xmlns:p14="http://schemas.microsoft.com/office/powerpoint/2010/main" val="4085352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6F6162-FDF6-DD8B-1F1F-C47AF754B5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8C641994-D81F-93A4-FC6C-AAD2FDD21EA9}"/>
              </a:ext>
            </a:extLst>
          </p:cNvPr>
          <p:cNvSpPr>
            <a:spLocks noGrp="1"/>
          </p:cNvSpPr>
          <p:nvPr>
            <p:ph type="dt" sz="half" idx="10"/>
          </p:nvPr>
        </p:nvSpPr>
        <p:spPr/>
        <p:txBody>
          <a:bodyPr/>
          <a:lstStyle/>
          <a:p>
            <a:fld id="{1B810FD2-DBE2-274A-9E87-E340C9702F1A}" type="datetimeFigureOut">
              <a:rPr lang="en-US" smtClean="0"/>
              <a:t>12/1/2022</a:t>
            </a:fld>
            <a:endParaRPr lang="en-US" dirty="0"/>
          </a:p>
        </p:txBody>
      </p:sp>
      <p:sp>
        <p:nvSpPr>
          <p:cNvPr id="4" name="Footer Placeholder 3">
            <a:extLst>
              <a:ext uri="{FF2B5EF4-FFF2-40B4-BE49-F238E27FC236}">
                <a16:creationId xmlns="" xmlns:a16="http://schemas.microsoft.com/office/drawing/2014/main" id="{C4DE3285-DA2F-1D40-237E-65D06D011C9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D9978B62-0BE1-F7A3-31D5-92CA7EDBE13A}"/>
              </a:ext>
            </a:extLst>
          </p:cNvPr>
          <p:cNvSpPr>
            <a:spLocks noGrp="1"/>
          </p:cNvSpPr>
          <p:nvPr>
            <p:ph type="sldNum" sz="quarter" idx="12"/>
          </p:nvPr>
        </p:nvSpPr>
        <p:spPr/>
        <p:txBody>
          <a:bodyPr/>
          <a:lstStyle/>
          <a:p>
            <a:fld id="{9D5684D6-735E-A247-AB2A-697F19D02639}" type="slidenum">
              <a:rPr lang="en-US" smtClean="0"/>
              <a:t>‹nº›</a:t>
            </a:fld>
            <a:endParaRPr lang="en-US" dirty="0"/>
          </a:p>
        </p:txBody>
      </p:sp>
    </p:spTree>
    <p:extLst>
      <p:ext uri="{BB962C8B-B14F-4D97-AF65-F5344CB8AC3E}">
        <p14:creationId xmlns:p14="http://schemas.microsoft.com/office/powerpoint/2010/main" val="1973885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5023254-D636-3307-101A-47447B5E9A4C}"/>
              </a:ext>
            </a:extLst>
          </p:cNvPr>
          <p:cNvSpPr>
            <a:spLocks noGrp="1"/>
          </p:cNvSpPr>
          <p:nvPr>
            <p:ph type="dt" sz="half" idx="10"/>
          </p:nvPr>
        </p:nvSpPr>
        <p:spPr/>
        <p:txBody>
          <a:bodyPr/>
          <a:lstStyle/>
          <a:p>
            <a:fld id="{1B810FD2-DBE2-274A-9E87-E340C9702F1A}" type="datetimeFigureOut">
              <a:rPr lang="en-US" smtClean="0"/>
              <a:t>12/1/2022</a:t>
            </a:fld>
            <a:endParaRPr lang="en-US" dirty="0"/>
          </a:p>
        </p:txBody>
      </p:sp>
      <p:sp>
        <p:nvSpPr>
          <p:cNvPr id="3" name="Footer Placeholder 2">
            <a:extLst>
              <a:ext uri="{FF2B5EF4-FFF2-40B4-BE49-F238E27FC236}">
                <a16:creationId xmlns="" xmlns:a16="http://schemas.microsoft.com/office/drawing/2014/main" id="{D7E4AF5E-F934-854E-55DA-79BA79E11C5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D26C9B2E-2F19-7D2F-FE0D-4EC6A19888D0}"/>
              </a:ext>
            </a:extLst>
          </p:cNvPr>
          <p:cNvSpPr>
            <a:spLocks noGrp="1"/>
          </p:cNvSpPr>
          <p:nvPr>
            <p:ph type="sldNum" sz="quarter" idx="12"/>
          </p:nvPr>
        </p:nvSpPr>
        <p:spPr/>
        <p:txBody>
          <a:bodyPr/>
          <a:lstStyle/>
          <a:p>
            <a:fld id="{9D5684D6-735E-A247-AB2A-697F19D02639}" type="slidenum">
              <a:rPr lang="en-US" smtClean="0"/>
              <a:t>‹nº›</a:t>
            </a:fld>
            <a:endParaRPr lang="en-US" dirty="0"/>
          </a:p>
        </p:txBody>
      </p:sp>
    </p:spTree>
    <p:extLst>
      <p:ext uri="{BB962C8B-B14F-4D97-AF65-F5344CB8AC3E}">
        <p14:creationId xmlns:p14="http://schemas.microsoft.com/office/powerpoint/2010/main" val="319278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FD8C51-E384-BA80-7EDB-F146046D5D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63781FC7-E6BE-2B18-BBBD-48225BB7DA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63F8D9C-424B-7B1E-6A9B-7594C1DAE6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4B5F67A0-1147-40D1-D291-A1AB6FBEE083}"/>
              </a:ext>
            </a:extLst>
          </p:cNvPr>
          <p:cNvSpPr>
            <a:spLocks noGrp="1"/>
          </p:cNvSpPr>
          <p:nvPr>
            <p:ph type="dt" sz="half" idx="10"/>
          </p:nvPr>
        </p:nvSpPr>
        <p:spPr/>
        <p:txBody>
          <a:bodyPr/>
          <a:lstStyle/>
          <a:p>
            <a:fld id="{1B810FD2-DBE2-274A-9E87-E340C9702F1A}" type="datetimeFigureOut">
              <a:rPr lang="en-US" smtClean="0"/>
              <a:t>12/1/2022</a:t>
            </a:fld>
            <a:endParaRPr lang="en-US" dirty="0"/>
          </a:p>
        </p:txBody>
      </p:sp>
      <p:sp>
        <p:nvSpPr>
          <p:cNvPr id="6" name="Footer Placeholder 5">
            <a:extLst>
              <a:ext uri="{FF2B5EF4-FFF2-40B4-BE49-F238E27FC236}">
                <a16:creationId xmlns="" xmlns:a16="http://schemas.microsoft.com/office/drawing/2014/main" id="{8C34F27E-7C3B-B6C8-0C4B-050D94E760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D8AD6DD5-4923-A700-F1C4-547B714ED1A8}"/>
              </a:ext>
            </a:extLst>
          </p:cNvPr>
          <p:cNvSpPr>
            <a:spLocks noGrp="1"/>
          </p:cNvSpPr>
          <p:nvPr>
            <p:ph type="sldNum" sz="quarter" idx="12"/>
          </p:nvPr>
        </p:nvSpPr>
        <p:spPr/>
        <p:txBody>
          <a:bodyPr/>
          <a:lstStyle/>
          <a:p>
            <a:fld id="{9D5684D6-735E-A247-AB2A-697F19D02639}" type="slidenum">
              <a:rPr lang="en-US" smtClean="0"/>
              <a:t>‹nº›</a:t>
            </a:fld>
            <a:endParaRPr lang="en-US" dirty="0"/>
          </a:p>
        </p:txBody>
      </p:sp>
    </p:spTree>
    <p:extLst>
      <p:ext uri="{BB962C8B-B14F-4D97-AF65-F5344CB8AC3E}">
        <p14:creationId xmlns:p14="http://schemas.microsoft.com/office/powerpoint/2010/main" val="21680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166DE0-63D6-A927-AEC0-618714CEF7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4B188A04-71D9-24C8-F675-4FCA3F5501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 xmlns:a16="http://schemas.microsoft.com/office/drawing/2014/main" id="{C164CF3B-ACF9-8E1D-90BD-B95D5D9FFB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C587EAE-5874-4799-855F-C08C78D75D32}"/>
              </a:ext>
            </a:extLst>
          </p:cNvPr>
          <p:cNvSpPr>
            <a:spLocks noGrp="1"/>
          </p:cNvSpPr>
          <p:nvPr>
            <p:ph type="dt" sz="half" idx="10"/>
          </p:nvPr>
        </p:nvSpPr>
        <p:spPr/>
        <p:txBody>
          <a:bodyPr/>
          <a:lstStyle/>
          <a:p>
            <a:fld id="{1B810FD2-DBE2-274A-9E87-E340C9702F1A}" type="datetimeFigureOut">
              <a:rPr lang="en-US" smtClean="0"/>
              <a:t>12/1/2022</a:t>
            </a:fld>
            <a:endParaRPr lang="en-US" dirty="0"/>
          </a:p>
        </p:txBody>
      </p:sp>
      <p:sp>
        <p:nvSpPr>
          <p:cNvPr id="6" name="Footer Placeholder 5">
            <a:extLst>
              <a:ext uri="{FF2B5EF4-FFF2-40B4-BE49-F238E27FC236}">
                <a16:creationId xmlns="" xmlns:a16="http://schemas.microsoft.com/office/drawing/2014/main" id="{4B4906F4-32A1-40D4-8D78-CCE8FFDD7C6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83E428DA-EAA9-393D-5BE7-C5E09AADB8D9}"/>
              </a:ext>
            </a:extLst>
          </p:cNvPr>
          <p:cNvSpPr>
            <a:spLocks noGrp="1"/>
          </p:cNvSpPr>
          <p:nvPr>
            <p:ph type="sldNum" sz="quarter" idx="12"/>
          </p:nvPr>
        </p:nvSpPr>
        <p:spPr/>
        <p:txBody>
          <a:bodyPr/>
          <a:lstStyle/>
          <a:p>
            <a:fld id="{9D5684D6-735E-A247-AB2A-697F19D02639}" type="slidenum">
              <a:rPr lang="en-US" smtClean="0"/>
              <a:t>‹nº›</a:t>
            </a:fld>
            <a:endParaRPr lang="en-US" dirty="0"/>
          </a:p>
        </p:txBody>
      </p:sp>
    </p:spTree>
    <p:extLst>
      <p:ext uri="{BB962C8B-B14F-4D97-AF65-F5344CB8AC3E}">
        <p14:creationId xmlns:p14="http://schemas.microsoft.com/office/powerpoint/2010/main" val="368661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A4A33B31-E4D1-5310-15CA-4B64CD3C5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4523A3BB-02EB-32A8-F373-11305C2042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8DCD42C-295A-D522-23A2-BDD0D36F6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10FD2-DBE2-274A-9E87-E340C9702F1A}" type="datetimeFigureOut">
              <a:rPr lang="en-US" smtClean="0"/>
              <a:t>12/1/2022</a:t>
            </a:fld>
            <a:endParaRPr lang="en-US" dirty="0"/>
          </a:p>
        </p:txBody>
      </p:sp>
      <p:sp>
        <p:nvSpPr>
          <p:cNvPr id="5" name="Footer Placeholder 4">
            <a:extLst>
              <a:ext uri="{FF2B5EF4-FFF2-40B4-BE49-F238E27FC236}">
                <a16:creationId xmlns="" xmlns:a16="http://schemas.microsoft.com/office/drawing/2014/main" id="{02F7CDFD-A9F6-D7CB-AB3F-3B4B60D81E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8B26D36B-F488-8E64-5F8D-75361A31C5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684D6-735E-A247-AB2A-697F19D02639}" type="slidenum">
              <a:rPr lang="en-US" smtClean="0"/>
              <a:t>‹nº›</a:t>
            </a:fld>
            <a:endParaRPr lang="en-US" dirty="0"/>
          </a:p>
        </p:txBody>
      </p:sp>
    </p:spTree>
    <p:extLst>
      <p:ext uri="{BB962C8B-B14F-4D97-AF65-F5344CB8AC3E}">
        <p14:creationId xmlns:p14="http://schemas.microsoft.com/office/powerpoint/2010/main" val="1332200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07D5AB69-DE79-A744-971F-0434239421D1}"/>
              </a:ext>
            </a:extLst>
          </p:cNvPr>
          <p:cNvPicPr>
            <a:picLocks noChangeAspect="1"/>
          </p:cNvPicPr>
          <p:nvPr/>
        </p:nvPicPr>
        <p:blipFill>
          <a:blip r:embed="rId3"/>
          <a:stretch>
            <a:fillRect/>
          </a:stretch>
        </p:blipFill>
        <p:spPr>
          <a:xfrm>
            <a:off x="0" y="0"/>
            <a:ext cx="12192000" cy="6858000"/>
          </a:xfrm>
          <a:prstGeom prst="rect">
            <a:avLst/>
          </a:prstGeo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6223" y="514164"/>
            <a:ext cx="2627055"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3723" y="5329103"/>
            <a:ext cx="8353431" cy="1327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ixaDeTexto 3"/>
          <p:cNvSpPr txBox="1"/>
          <p:nvPr/>
        </p:nvSpPr>
        <p:spPr>
          <a:xfrm>
            <a:off x="707085" y="5103478"/>
            <a:ext cx="9780114" cy="1261884"/>
          </a:xfrm>
          <a:prstGeom prst="rect">
            <a:avLst/>
          </a:prstGeom>
          <a:noFill/>
        </p:spPr>
        <p:txBody>
          <a:bodyPr wrap="none" rtlCol="0">
            <a:spAutoFit/>
          </a:bodyPr>
          <a:lstStyle/>
          <a:p>
            <a:pPr marL="158750" indent="0" algn="ctr">
              <a:buNone/>
            </a:pPr>
            <a:r>
              <a:rPr lang="pt-BR" sz="4800" b="1" dirty="0"/>
              <a:t>Economia Circular </a:t>
            </a:r>
            <a:r>
              <a:rPr lang="pt-BR" sz="4800" b="1" dirty="0" smtClean="0"/>
              <a:t>Canvas do Modelo</a:t>
            </a:r>
          </a:p>
          <a:p>
            <a:pPr marL="158750" indent="0" algn="ctr">
              <a:buNone/>
            </a:pPr>
            <a:r>
              <a:rPr lang="pt-BR" sz="2800" dirty="0" smtClean="0"/>
              <a:t>Aula Avançada de Nível 5</a:t>
            </a:r>
            <a:endParaRPr lang="pt-BR" sz="2800" dirty="0"/>
          </a:p>
        </p:txBody>
      </p:sp>
      <p:sp>
        <p:nvSpPr>
          <p:cNvPr id="3" name="CaixaDeTexto 2"/>
          <p:cNvSpPr txBox="1"/>
          <p:nvPr/>
        </p:nvSpPr>
        <p:spPr>
          <a:xfrm>
            <a:off x="1570247" y="529516"/>
            <a:ext cx="2280496" cy="523220"/>
          </a:xfrm>
          <a:prstGeom prst="rect">
            <a:avLst/>
          </a:prstGeom>
          <a:noFill/>
        </p:spPr>
        <p:txBody>
          <a:bodyPr wrap="none" rtlCol="0">
            <a:spAutoFit/>
          </a:bodyPr>
          <a:lstStyle/>
          <a:p>
            <a:r>
              <a:rPr lang="pt-BR" sz="2800" b="1" dirty="0" smtClean="0">
                <a:latin typeface="+mj-lt"/>
              </a:rPr>
              <a:t>TORNE-SE UM </a:t>
            </a:r>
            <a:endParaRPr lang="pt-BR" sz="2800" b="1" dirty="0">
              <a:latin typeface="+mj-lt"/>
            </a:endParaRPr>
          </a:p>
        </p:txBody>
      </p:sp>
    </p:spTree>
    <p:extLst>
      <p:ext uri="{BB962C8B-B14F-4D97-AF65-F5344CB8AC3E}">
        <p14:creationId xmlns:p14="http://schemas.microsoft.com/office/powerpoint/2010/main" val="4185024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ounded Rectangle 20">
            <a:extLst>
              <a:ext uri="{FF2B5EF4-FFF2-40B4-BE49-F238E27FC236}">
                <a16:creationId xmlns=""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TextBox 23">
            <a:extLst>
              <a:ext uri="{FF2B5EF4-FFF2-40B4-BE49-F238E27FC236}">
                <a16:creationId xmlns="" xmlns:a16="http://schemas.microsoft.com/office/drawing/2014/main" id="{B8D67499-7267-9348-8D27-97FF01885E6F}"/>
              </a:ext>
            </a:extLst>
          </p:cNvPr>
          <p:cNvSpPr txBox="1"/>
          <p:nvPr/>
        </p:nvSpPr>
        <p:spPr>
          <a:xfrm>
            <a:off x="2606040" y="294106"/>
            <a:ext cx="6979920"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27" name="Picture 26">
            <a:extLst>
              <a:ext uri="{FF2B5EF4-FFF2-40B4-BE49-F238E27FC236}">
                <a16:creationId xmlns=""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9" name="Rectangle 28">
            <a:extLst>
              <a:ext uri="{FF2B5EF4-FFF2-40B4-BE49-F238E27FC236}">
                <a16:creationId xmlns="" xmlns:a16="http://schemas.microsoft.com/office/drawing/2014/main" id="{ADA020CE-3547-564A-808B-6A66780D770D}"/>
              </a:ext>
            </a:extLst>
          </p:cNvPr>
          <p:cNvSpPr/>
          <p:nvPr/>
        </p:nvSpPr>
        <p:spPr>
          <a:xfrm>
            <a:off x="9401917" y="1255671"/>
            <a:ext cx="2217906" cy="318251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3" name="Rectangle 12">
            <a:extLst>
              <a:ext uri="{FF2B5EF4-FFF2-40B4-BE49-F238E27FC236}">
                <a16:creationId xmlns="" xmlns:a16="http://schemas.microsoft.com/office/drawing/2014/main" id="{97DE1F03-C06C-E025-5514-E4E46BB0D755}"/>
              </a:ext>
            </a:extLst>
          </p:cNvPr>
          <p:cNvSpPr/>
          <p:nvPr/>
        </p:nvSpPr>
        <p:spPr>
          <a:xfrm>
            <a:off x="9554716" y="1769423"/>
            <a:ext cx="1912309" cy="1664545"/>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endParaRPr lang="pt-BR" sz="1400" b="1" dirty="0" smtClean="0">
              <a:solidFill>
                <a:schemeClr val="tx1"/>
              </a:solidFill>
            </a:endParaRPr>
          </a:p>
          <a:p>
            <a:pPr algn="ctr">
              <a:spcBef>
                <a:spcPts val="300"/>
              </a:spcBef>
            </a:pPr>
            <a:r>
              <a:rPr lang="pt-BR" sz="1400" b="1" dirty="0" smtClean="0">
                <a:solidFill>
                  <a:schemeClr val="tx1"/>
                </a:solidFill>
              </a:rPr>
              <a:t>Comunidades de estudantes universitários com baixa renda</a:t>
            </a:r>
          </a:p>
          <a:p>
            <a:pPr algn="ctr"/>
            <a:r>
              <a:rPr lang="pt-BR" sz="1400" b="1" dirty="0" smtClean="0">
                <a:solidFill>
                  <a:schemeClr val="tx1"/>
                </a:solidFill>
              </a:rPr>
              <a:t>mercado de Massa e clientes segmentados (masculino/feminino)</a:t>
            </a:r>
          </a:p>
          <a:p>
            <a:pPr algn="ctr"/>
            <a:endParaRPr lang="pt-BR" sz="1400" b="1" dirty="0">
              <a:solidFill>
                <a:schemeClr val="tx1"/>
              </a:solidFill>
            </a:endParaRPr>
          </a:p>
        </p:txBody>
      </p:sp>
      <p:sp>
        <p:nvSpPr>
          <p:cNvPr id="9" name="CaixaDeTexto 8"/>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10" name="CaixaDeTexto 9"/>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11" name="CaixaDeTexto 10"/>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12" name="CaixaDeTexto 11"/>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14" name="CaixaDeTexto 13"/>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15" name="CaixaDeTexto 14"/>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16" name="CaixaDeTexto 15"/>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17" name="CaixaDeTexto 16"/>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19" name="CaixaDeTexto 18"/>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20" name="CaixaDeTexto 19"/>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22" name="CaixaDeTexto 21"/>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vida útil</a:t>
            </a:r>
          </a:p>
        </p:txBody>
      </p:sp>
      <p:cxnSp>
        <p:nvCxnSpPr>
          <p:cNvPr id="23" name="Conector reto 22"/>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6" name="CaixaDeTexto 25"/>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1914452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ounded Rectangle 20">
            <a:extLst>
              <a:ext uri="{FF2B5EF4-FFF2-40B4-BE49-F238E27FC236}">
                <a16:creationId xmlns=""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TextBox 23">
            <a:extLst>
              <a:ext uri="{FF2B5EF4-FFF2-40B4-BE49-F238E27FC236}">
                <a16:creationId xmlns="" xmlns:a16="http://schemas.microsoft.com/office/drawing/2014/main" id="{B8D67499-7267-9348-8D27-97FF01885E6F}"/>
              </a:ext>
            </a:extLst>
          </p:cNvPr>
          <p:cNvSpPr txBox="1"/>
          <p:nvPr/>
        </p:nvSpPr>
        <p:spPr>
          <a:xfrm>
            <a:off x="2606040" y="294106"/>
            <a:ext cx="6979920"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27" name="Picture 26">
            <a:extLst>
              <a:ext uri="{FF2B5EF4-FFF2-40B4-BE49-F238E27FC236}">
                <a16:creationId xmlns=""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19" name="Rectangle 18">
            <a:extLst>
              <a:ext uri="{FF2B5EF4-FFF2-40B4-BE49-F238E27FC236}">
                <a16:creationId xmlns="" xmlns:a16="http://schemas.microsoft.com/office/drawing/2014/main" id="{BB0C2070-5C04-894D-9780-B9C453C93E5F}"/>
              </a:ext>
            </a:extLst>
          </p:cNvPr>
          <p:cNvSpPr/>
          <p:nvPr/>
        </p:nvSpPr>
        <p:spPr>
          <a:xfrm>
            <a:off x="5141206" y="1708144"/>
            <a:ext cx="1912309" cy="1044466"/>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da moda em um orçamento sem ter que  possuir roupas que você dificilmente vai usar.</a:t>
            </a:r>
            <a:endParaRPr lang="pt-BR" sz="1400" b="1" dirty="0">
              <a:solidFill>
                <a:schemeClr val="tx1"/>
              </a:solidFill>
            </a:endParaRPr>
          </a:p>
        </p:txBody>
      </p:sp>
      <p:sp>
        <p:nvSpPr>
          <p:cNvPr id="20" name="Rectangle 19">
            <a:extLst>
              <a:ext uri="{FF2B5EF4-FFF2-40B4-BE49-F238E27FC236}">
                <a16:creationId xmlns="" xmlns:a16="http://schemas.microsoft.com/office/drawing/2014/main" id="{BAFB41F0-3B1D-3E4A-A9DC-DB5B8CD9590B}"/>
              </a:ext>
            </a:extLst>
          </p:cNvPr>
          <p:cNvSpPr/>
          <p:nvPr/>
        </p:nvSpPr>
        <p:spPr>
          <a:xfrm>
            <a:off x="4987047" y="1244269"/>
            <a:ext cx="2217906" cy="161693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3" name="Rectangle 22">
            <a:extLst>
              <a:ext uri="{FF2B5EF4-FFF2-40B4-BE49-F238E27FC236}">
                <a16:creationId xmlns="" xmlns:a16="http://schemas.microsoft.com/office/drawing/2014/main" id="{3B78148A-A566-8BF9-5569-D2815B7BA17C}"/>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400" b="1" dirty="0" smtClean="0">
              <a:solidFill>
                <a:schemeClr val="tx1"/>
              </a:solidFill>
            </a:endParaRPr>
          </a:p>
          <a:p>
            <a:pPr algn="ctr"/>
            <a:endParaRPr lang="pt-BR" sz="1400" b="1" dirty="0" smtClean="0">
              <a:solidFill>
                <a:schemeClr val="tx1"/>
              </a:solidFill>
            </a:endParaRPr>
          </a:p>
          <a:p>
            <a:pPr algn="ctr"/>
            <a:r>
              <a:rPr lang="pt-BR" sz="1400" b="1" dirty="0" smtClean="0">
                <a:solidFill>
                  <a:schemeClr val="tx1"/>
                </a:solidFill>
              </a:rPr>
              <a:t>Comunidades de estudantes universitários com baixa renda</a:t>
            </a:r>
          </a:p>
          <a:p>
            <a:pPr algn="ctr"/>
            <a:r>
              <a:rPr lang="pt-BR" sz="1400" b="1" dirty="0" smtClean="0">
                <a:solidFill>
                  <a:schemeClr val="tx1"/>
                </a:solidFill>
              </a:rPr>
              <a:t>mercado de Massa e clientes segmentados (masculino/feminino)</a:t>
            </a:r>
          </a:p>
          <a:p>
            <a:pPr algn="ctr"/>
            <a:endParaRPr lang="pt-BR" sz="1400" b="1" dirty="0" smtClean="0">
              <a:solidFill>
                <a:schemeClr val="tx1"/>
              </a:solidFill>
            </a:endParaRPr>
          </a:p>
          <a:p>
            <a:pPr algn="ctr"/>
            <a:endParaRPr lang="pt-BR" sz="1400" b="1" dirty="0">
              <a:solidFill>
                <a:schemeClr val="tx1"/>
              </a:solidFill>
            </a:endParaRPr>
          </a:p>
        </p:txBody>
      </p:sp>
      <p:sp>
        <p:nvSpPr>
          <p:cNvPr id="10" name="CaixaDeTexto 9"/>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11" name="CaixaDeTexto 10"/>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12" name="CaixaDeTexto 11"/>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13" name="CaixaDeTexto 12"/>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14" name="CaixaDeTexto 13"/>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15" name="CaixaDeTexto 14"/>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16" name="CaixaDeTexto 15"/>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17" name="CaixaDeTexto 16"/>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22" name="CaixaDeTexto 21"/>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25" name="CaixaDeTexto 24"/>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26" name="CaixaDeTexto 25"/>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a:t>
            </a:r>
            <a:r>
              <a:rPr lang="pt-BR" sz="1600" dirty="0" smtClean="0">
                <a:solidFill>
                  <a:schemeClr val="bg1"/>
                </a:solidFill>
              </a:rPr>
              <a:t>Vida Útil</a:t>
            </a:r>
            <a:endParaRPr lang="pt-BR" sz="1600" dirty="0">
              <a:solidFill>
                <a:schemeClr val="bg1"/>
              </a:solidFill>
            </a:endParaRPr>
          </a:p>
        </p:txBody>
      </p:sp>
      <p:cxnSp>
        <p:nvCxnSpPr>
          <p:cNvPr id="28" name="Conector reto 27"/>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9" name="CaixaDeTexto 28"/>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125127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ounded Rectangle 20">
            <a:extLst>
              <a:ext uri="{FF2B5EF4-FFF2-40B4-BE49-F238E27FC236}">
                <a16:creationId xmlns=""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TextBox 23">
            <a:extLst>
              <a:ext uri="{FF2B5EF4-FFF2-40B4-BE49-F238E27FC236}">
                <a16:creationId xmlns="" xmlns:a16="http://schemas.microsoft.com/office/drawing/2014/main" id="{B8D67499-7267-9348-8D27-97FF01885E6F}"/>
              </a:ext>
            </a:extLst>
          </p:cNvPr>
          <p:cNvSpPr txBox="1"/>
          <p:nvPr/>
        </p:nvSpPr>
        <p:spPr>
          <a:xfrm>
            <a:off x="2606040" y="294106"/>
            <a:ext cx="6948676"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27" name="Picture 26">
            <a:extLst>
              <a:ext uri="{FF2B5EF4-FFF2-40B4-BE49-F238E27FC236}">
                <a16:creationId xmlns=""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12" name="Rectangle 11">
            <a:extLst>
              <a:ext uri="{FF2B5EF4-FFF2-40B4-BE49-F238E27FC236}">
                <a16:creationId xmlns="" xmlns:a16="http://schemas.microsoft.com/office/drawing/2014/main" id="{D106726B-8906-1149-9145-F67006BEB61D}"/>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400" b="1" dirty="0" smtClean="0">
              <a:solidFill>
                <a:schemeClr val="tx1"/>
              </a:solidFill>
            </a:endParaRPr>
          </a:p>
          <a:p>
            <a:pPr algn="ctr"/>
            <a:r>
              <a:rPr lang="pt-BR" sz="1400" b="1" dirty="0" smtClean="0">
                <a:solidFill>
                  <a:schemeClr val="tx1"/>
                </a:solidFill>
              </a:rPr>
              <a:t>Comunidades de estudantes universitários com baixa renda</a:t>
            </a:r>
          </a:p>
          <a:p>
            <a:pPr algn="ctr"/>
            <a:r>
              <a:rPr lang="pt-BR" sz="1400" b="1" dirty="0" smtClean="0">
                <a:solidFill>
                  <a:schemeClr val="tx1"/>
                </a:solidFill>
              </a:rPr>
              <a:t>mercado de Massa e clientes segmentados (masculino/feminino)</a:t>
            </a:r>
          </a:p>
          <a:p>
            <a:pPr algn="ctr"/>
            <a:endParaRPr lang="pt-BR" sz="1400" b="1" dirty="0">
              <a:solidFill>
                <a:schemeClr val="tx1"/>
              </a:solidFill>
            </a:endParaRPr>
          </a:p>
        </p:txBody>
      </p:sp>
      <p:sp>
        <p:nvSpPr>
          <p:cNvPr id="20" name="Rectangle 19">
            <a:extLst>
              <a:ext uri="{FF2B5EF4-FFF2-40B4-BE49-F238E27FC236}">
                <a16:creationId xmlns="" xmlns:a16="http://schemas.microsoft.com/office/drawing/2014/main" id="{BAFB41F0-3B1D-3E4A-A9DC-DB5B8CD9590B}"/>
              </a:ext>
            </a:extLst>
          </p:cNvPr>
          <p:cNvSpPr/>
          <p:nvPr/>
        </p:nvSpPr>
        <p:spPr>
          <a:xfrm>
            <a:off x="4987047" y="2798947"/>
            <a:ext cx="2217906" cy="161693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3" name="Rectangle 22">
            <a:extLst>
              <a:ext uri="{FF2B5EF4-FFF2-40B4-BE49-F238E27FC236}">
                <a16:creationId xmlns="" xmlns:a16="http://schemas.microsoft.com/office/drawing/2014/main" id="{3C3C1D8C-4921-594E-919E-EEC8AB2EB491}"/>
              </a:ext>
            </a:extLst>
          </p:cNvPr>
          <p:cNvSpPr/>
          <p:nvPr/>
        </p:nvSpPr>
        <p:spPr>
          <a:xfrm>
            <a:off x="5139844" y="3362718"/>
            <a:ext cx="1912309" cy="82927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para pessoas de baixa renda, reduz o desperdício têxtil</a:t>
            </a:r>
            <a:endParaRPr lang="pt-BR" sz="1400" b="1" dirty="0">
              <a:solidFill>
                <a:schemeClr val="tx1"/>
              </a:solidFill>
            </a:endParaRPr>
          </a:p>
        </p:txBody>
      </p:sp>
      <p:sp>
        <p:nvSpPr>
          <p:cNvPr id="22" name="Rectangle 21">
            <a:extLst>
              <a:ext uri="{FF2B5EF4-FFF2-40B4-BE49-F238E27FC236}">
                <a16:creationId xmlns="" xmlns:a16="http://schemas.microsoft.com/office/drawing/2014/main" id="{CD69A413-5B1E-7178-1040-D1C7C7D6BF0C}"/>
              </a:ext>
            </a:extLst>
          </p:cNvPr>
          <p:cNvSpPr/>
          <p:nvPr/>
        </p:nvSpPr>
        <p:spPr>
          <a:xfrm>
            <a:off x="5141206" y="1696269"/>
            <a:ext cx="1912309" cy="1044466"/>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da moda em um orçamento sem ter Que  possuir roupas Que você dificilmente vai usar.</a:t>
            </a:r>
            <a:endParaRPr lang="pt-BR" sz="1400" b="1" dirty="0">
              <a:solidFill>
                <a:schemeClr val="tx1"/>
              </a:solidFill>
            </a:endParaRPr>
          </a:p>
        </p:txBody>
      </p:sp>
      <p:sp>
        <p:nvSpPr>
          <p:cNvPr id="11" name="CaixaDeTexto 10"/>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13" name="CaixaDeTexto 12"/>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14" name="CaixaDeTexto 13"/>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15" name="CaixaDeTexto 14"/>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16" name="CaixaDeTexto 15"/>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17" name="CaixaDeTexto 16"/>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19" name="CaixaDeTexto 18"/>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25" name="CaixaDeTexto 24"/>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26" name="CaixaDeTexto 25"/>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28" name="CaixaDeTexto 27"/>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29" name="CaixaDeTexto 28"/>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a:t>
            </a:r>
            <a:r>
              <a:rPr lang="pt-BR" sz="1600" dirty="0" smtClean="0">
                <a:solidFill>
                  <a:schemeClr val="bg1"/>
                </a:solidFill>
              </a:rPr>
              <a:t>Vida Útil</a:t>
            </a:r>
            <a:endParaRPr lang="pt-BR" sz="1600" dirty="0">
              <a:solidFill>
                <a:schemeClr val="bg1"/>
              </a:solidFill>
            </a:endParaRPr>
          </a:p>
        </p:txBody>
      </p:sp>
      <p:cxnSp>
        <p:nvCxnSpPr>
          <p:cNvPr id="30" name="Conector reto 29"/>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1" name="CaixaDeTexto 30"/>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227343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ounded Rectangle 20">
            <a:extLst>
              <a:ext uri="{FF2B5EF4-FFF2-40B4-BE49-F238E27FC236}">
                <a16:creationId xmlns=""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TextBox 23">
            <a:extLst>
              <a:ext uri="{FF2B5EF4-FFF2-40B4-BE49-F238E27FC236}">
                <a16:creationId xmlns="" xmlns:a16="http://schemas.microsoft.com/office/drawing/2014/main" id="{B8D67499-7267-9348-8D27-97FF01885E6F}"/>
              </a:ext>
            </a:extLst>
          </p:cNvPr>
          <p:cNvSpPr txBox="1"/>
          <p:nvPr/>
        </p:nvSpPr>
        <p:spPr>
          <a:xfrm>
            <a:off x="2606040" y="294106"/>
            <a:ext cx="6948676"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27" name="Picture 26">
            <a:extLst>
              <a:ext uri="{FF2B5EF4-FFF2-40B4-BE49-F238E27FC236}">
                <a16:creationId xmlns=""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9" name="Rectangle 28">
            <a:extLst>
              <a:ext uri="{FF2B5EF4-FFF2-40B4-BE49-F238E27FC236}">
                <a16:creationId xmlns="" xmlns:a16="http://schemas.microsoft.com/office/drawing/2014/main" id="{ADA020CE-3547-564A-808B-6A66780D770D}"/>
              </a:ext>
            </a:extLst>
          </p:cNvPr>
          <p:cNvSpPr/>
          <p:nvPr/>
        </p:nvSpPr>
        <p:spPr>
          <a:xfrm>
            <a:off x="7184011" y="1266571"/>
            <a:ext cx="2217906" cy="161693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ctangle 10">
            <a:extLst>
              <a:ext uri="{FF2B5EF4-FFF2-40B4-BE49-F238E27FC236}">
                <a16:creationId xmlns="" xmlns:a16="http://schemas.microsoft.com/office/drawing/2014/main" id="{4FA7C69F-5831-C446-917E-B16204D1D864}"/>
              </a:ext>
            </a:extLst>
          </p:cNvPr>
          <p:cNvSpPr/>
          <p:nvPr/>
        </p:nvSpPr>
        <p:spPr>
          <a:xfrm>
            <a:off x="7336810" y="194215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Suporte on-line costume</a:t>
            </a:r>
            <a:endParaRPr lang="pt-BR" sz="1400" b="1" dirty="0">
              <a:solidFill>
                <a:schemeClr val="tx1"/>
              </a:solidFill>
            </a:endParaRPr>
          </a:p>
        </p:txBody>
      </p:sp>
      <p:sp>
        <p:nvSpPr>
          <p:cNvPr id="14" name="Rectangle 13">
            <a:extLst>
              <a:ext uri="{FF2B5EF4-FFF2-40B4-BE49-F238E27FC236}">
                <a16:creationId xmlns="" xmlns:a16="http://schemas.microsoft.com/office/drawing/2014/main" id="{1F8813A5-23D6-3A70-1ABC-35562AD15475}"/>
              </a:ext>
            </a:extLst>
          </p:cNvPr>
          <p:cNvSpPr/>
          <p:nvPr/>
        </p:nvSpPr>
        <p:spPr>
          <a:xfrm>
            <a:off x="5139844" y="3359197"/>
            <a:ext cx="1912309" cy="880295"/>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para pessoas de baixa renda, reduz o desperdício têxtil</a:t>
            </a:r>
            <a:endParaRPr lang="pt-BR" sz="1400" b="1" dirty="0">
              <a:solidFill>
                <a:schemeClr val="tx1"/>
              </a:solidFill>
            </a:endParaRPr>
          </a:p>
        </p:txBody>
      </p:sp>
      <p:sp>
        <p:nvSpPr>
          <p:cNvPr id="15" name="Rectangle 14">
            <a:extLst>
              <a:ext uri="{FF2B5EF4-FFF2-40B4-BE49-F238E27FC236}">
                <a16:creationId xmlns="" xmlns:a16="http://schemas.microsoft.com/office/drawing/2014/main" id="{D33A86BA-1E77-382C-9733-612FCD9C2930}"/>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400" b="1" dirty="0" smtClean="0">
              <a:solidFill>
                <a:schemeClr val="tx1"/>
              </a:solidFill>
            </a:endParaRPr>
          </a:p>
          <a:p>
            <a:pPr algn="ctr"/>
            <a:r>
              <a:rPr lang="pt-BR" sz="1400" b="1" dirty="0" smtClean="0">
                <a:solidFill>
                  <a:schemeClr val="tx1"/>
                </a:solidFill>
              </a:rPr>
              <a:t>Comunidades de estudantes universitários com baixa renda</a:t>
            </a:r>
          </a:p>
          <a:p>
            <a:pPr algn="ctr"/>
            <a:r>
              <a:rPr lang="pt-BR" sz="1400" b="1" dirty="0" smtClean="0">
                <a:solidFill>
                  <a:schemeClr val="tx1"/>
                </a:solidFill>
              </a:rPr>
              <a:t>mercado de Massa e clientes segmentados (masculino/feminino)</a:t>
            </a:r>
          </a:p>
          <a:p>
            <a:pPr algn="ctr"/>
            <a:endParaRPr lang="pt-BR" sz="1400" b="1" dirty="0">
              <a:solidFill>
                <a:schemeClr val="tx1"/>
              </a:solidFill>
            </a:endParaRPr>
          </a:p>
        </p:txBody>
      </p:sp>
      <p:sp>
        <p:nvSpPr>
          <p:cNvPr id="16" name="Rectangle 15">
            <a:extLst>
              <a:ext uri="{FF2B5EF4-FFF2-40B4-BE49-F238E27FC236}">
                <a16:creationId xmlns="" xmlns:a16="http://schemas.microsoft.com/office/drawing/2014/main" id="{8A83A310-21E4-0BD6-6317-77D88B9C7F36}"/>
              </a:ext>
            </a:extLst>
          </p:cNvPr>
          <p:cNvSpPr/>
          <p:nvPr/>
        </p:nvSpPr>
        <p:spPr>
          <a:xfrm>
            <a:off x="5141206" y="1708144"/>
            <a:ext cx="1912309" cy="1044466"/>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da moda em um orçamento sem ter Que  possuir roupas Que você dificilmente vai usar.</a:t>
            </a:r>
            <a:endParaRPr lang="pt-BR" sz="1400" b="1" dirty="0">
              <a:solidFill>
                <a:schemeClr val="tx1"/>
              </a:solidFill>
            </a:endParaRPr>
          </a:p>
        </p:txBody>
      </p:sp>
      <p:sp>
        <p:nvSpPr>
          <p:cNvPr id="12" name="CaixaDeTexto 11"/>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13" name="CaixaDeTexto 12"/>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17" name="CaixaDeTexto 16"/>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19" name="CaixaDeTexto 18"/>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20" name="CaixaDeTexto 19"/>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22" name="CaixaDeTexto 21"/>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23" name="CaixaDeTexto 22"/>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25" name="CaixaDeTexto 24"/>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26" name="CaixaDeTexto 25"/>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28" name="CaixaDeTexto 27"/>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30" name="CaixaDeTexto 29"/>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a:t>
            </a:r>
            <a:r>
              <a:rPr lang="pt-BR" sz="1600" dirty="0" smtClean="0">
                <a:solidFill>
                  <a:schemeClr val="bg1"/>
                </a:solidFill>
              </a:rPr>
              <a:t>Vida Útil</a:t>
            </a:r>
            <a:endParaRPr lang="pt-BR" sz="1600" dirty="0">
              <a:solidFill>
                <a:schemeClr val="bg1"/>
              </a:solidFill>
            </a:endParaRPr>
          </a:p>
        </p:txBody>
      </p:sp>
      <p:cxnSp>
        <p:nvCxnSpPr>
          <p:cNvPr id="31" name="Conector reto 30"/>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2" name="CaixaDeTexto 31"/>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92323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ounded Rectangle 20">
            <a:extLst>
              <a:ext uri="{FF2B5EF4-FFF2-40B4-BE49-F238E27FC236}">
                <a16:creationId xmlns=""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TextBox 23">
            <a:extLst>
              <a:ext uri="{FF2B5EF4-FFF2-40B4-BE49-F238E27FC236}">
                <a16:creationId xmlns="" xmlns:a16="http://schemas.microsoft.com/office/drawing/2014/main" id="{B8D67499-7267-9348-8D27-97FF01885E6F}"/>
              </a:ext>
            </a:extLst>
          </p:cNvPr>
          <p:cNvSpPr txBox="1"/>
          <p:nvPr/>
        </p:nvSpPr>
        <p:spPr>
          <a:xfrm>
            <a:off x="2606040" y="294106"/>
            <a:ext cx="6948676"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27" name="Picture 26">
            <a:extLst>
              <a:ext uri="{FF2B5EF4-FFF2-40B4-BE49-F238E27FC236}">
                <a16:creationId xmlns=""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9" name="Rectangle 28">
            <a:extLst>
              <a:ext uri="{FF2B5EF4-FFF2-40B4-BE49-F238E27FC236}">
                <a16:creationId xmlns="" xmlns:a16="http://schemas.microsoft.com/office/drawing/2014/main" id="{ADA020CE-3547-564A-808B-6A66780D770D}"/>
              </a:ext>
            </a:extLst>
          </p:cNvPr>
          <p:cNvSpPr/>
          <p:nvPr/>
        </p:nvSpPr>
        <p:spPr>
          <a:xfrm>
            <a:off x="7184011" y="2821250"/>
            <a:ext cx="2217906" cy="161693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ctangle 10">
            <a:extLst>
              <a:ext uri="{FF2B5EF4-FFF2-40B4-BE49-F238E27FC236}">
                <a16:creationId xmlns="" xmlns:a16="http://schemas.microsoft.com/office/drawing/2014/main" id="{4FA7C69F-5831-C446-917E-B16204D1D864}"/>
              </a:ext>
            </a:extLst>
          </p:cNvPr>
          <p:cNvSpPr/>
          <p:nvPr/>
        </p:nvSpPr>
        <p:spPr>
          <a:xfrm>
            <a:off x="7336810" y="195402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Suporte on-line costume</a:t>
            </a:r>
            <a:endParaRPr lang="pt-BR" sz="1400" b="1" dirty="0">
              <a:solidFill>
                <a:schemeClr val="tx1"/>
              </a:solidFill>
            </a:endParaRPr>
          </a:p>
        </p:txBody>
      </p:sp>
      <p:sp>
        <p:nvSpPr>
          <p:cNvPr id="13" name="Rectangle 12">
            <a:extLst>
              <a:ext uri="{FF2B5EF4-FFF2-40B4-BE49-F238E27FC236}">
                <a16:creationId xmlns="" xmlns:a16="http://schemas.microsoft.com/office/drawing/2014/main" id="{1CF13479-983D-BA41-959F-5A1D987D9314}"/>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Plataforma online, mídias sociais, influenciadores</a:t>
            </a:r>
            <a:endParaRPr lang="pt-BR" sz="1400" b="1" dirty="0">
              <a:solidFill>
                <a:schemeClr val="tx1"/>
              </a:solidFill>
            </a:endParaRPr>
          </a:p>
        </p:txBody>
      </p:sp>
      <p:sp>
        <p:nvSpPr>
          <p:cNvPr id="16" name="Rectangle 15">
            <a:extLst>
              <a:ext uri="{FF2B5EF4-FFF2-40B4-BE49-F238E27FC236}">
                <a16:creationId xmlns="" xmlns:a16="http://schemas.microsoft.com/office/drawing/2014/main" id="{D88B6C6A-C0D5-A5A7-416D-111A4A468251}"/>
              </a:ext>
            </a:extLst>
          </p:cNvPr>
          <p:cNvSpPr/>
          <p:nvPr/>
        </p:nvSpPr>
        <p:spPr>
          <a:xfrm>
            <a:off x="5127969" y="3338968"/>
            <a:ext cx="1912309" cy="84385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para pessoas de baixa renda, reduz o desperdício têxtil</a:t>
            </a:r>
            <a:endParaRPr lang="pt-BR" sz="1400" b="1" dirty="0">
              <a:solidFill>
                <a:schemeClr val="tx1"/>
              </a:solidFill>
            </a:endParaRPr>
          </a:p>
        </p:txBody>
      </p:sp>
      <p:sp>
        <p:nvSpPr>
          <p:cNvPr id="17" name="Rectangle 16">
            <a:extLst>
              <a:ext uri="{FF2B5EF4-FFF2-40B4-BE49-F238E27FC236}">
                <a16:creationId xmlns="" xmlns:a16="http://schemas.microsoft.com/office/drawing/2014/main" id="{82B02E5E-405A-556D-606E-C2D9EC3622A4}"/>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400" b="1" dirty="0" smtClean="0">
              <a:solidFill>
                <a:schemeClr val="tx1"/>
              </a:solidFill>
            </a:endParaRPr>
          </a:p>
          <a:p>
            <a:pPr algn="ctr"/>
            <a:r>
              <a:rPr lang="pt-BR" sz="1400" b="1" dirty="0" smtClean="0">
                <a:solidFill>
                  <a:schemeClr val="tx1"/>
                </a:solidFill>
              </a:rPr>
              <a:t>Comunidades de estudantes universitários com baixa renda</a:t>
            </a:r>
          </a:p>
          <a:p>
            <a:pPr algn="ctr"/>
            <a:r>
              <a:rPr lang="pt-BR" sz="1400" b="1" dirty="0" smtClean="0">
                <a:solidFill>
                  <a:schemeClr val="tx1"/>
                </a:solidFill>
              </a:rPr>
              <a:t>mercado de Massa e clientes segmentados (masculino/feminino)</a:t>
            </a:r>
          </a:p>
          <a:p>
            <a:pPr algn="ctr"/>
            <a:endParaRPr lang="pt-BR" sz="1400" b="1" dirty="0">
              <a:solidFill>
                <a:schemeClr val="tx1"/>
              </a:solidFill>
            </a:endParaRPr>
          </a:p>
        </p:txBody>
      </p:sp>
      <p:sp>
        <p:nvSpPr>
          <p:cNvPr id="19" name="Rectangle 18">
            <a:extLst>
              <a:ext uri="{FF2B5EF4-FFF2-40B4-BE49-F238E27FC236}">
                <a16:creationId xmlns="" xmlns:a16="http://schemas.microsoft.com/office/drawing/2014/main" id="{16A72DC8-BD4C-74D0-190C-DF44276D3821}"/>
              </a:ext>
            </a:extLst>
          </p:cNvPr>
          <p:cNvSpPr/>
          <p:nvPr/>
        </p:nvSpPr>
        <p:spPr>
          <a:xfrm>
            <a:off x="5141206" y="1720019"/>
            <a:ext cx="1912309" cy="1044466"/>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da moda em um orçamento sem ter que  possuir roupas que você dificilmente vai usar.</a:t>
            </a:r>
            <a:endParaRPr lang="pt-BR" sz="1400" b="1" dirty="0">
              <a:solidFill>
                <a:schemeClr val="tx1"/>
              </a:solidFill>
            </a:endParaRPr>
          </a:p>
        </p:txBody>
      </p:sp>
      <p:sp>
        <p:nvSpPr>
          <p:cNvPr id="14" name="CaixaDeTexto 13"/>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15" name="CaixaDeTexto 14"/>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20" name="CaixaDeTexto 19"/>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22" name="CaixaDeTexto 21"/>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23" name="CaixaDeTexto 22"/>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25" name="CaixaDeTexto 24"/>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26" name="CaixaDeTexto 25"/>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28" name="CaixaDeTexto 27"/>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30" name="CaixaDeTexto 29"/>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31" name="CaixaDeTexto 30"/>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32" name="CaixaDeTexto 31"/>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a:t>
            </a:r>
            <a:r>
              <a:rPr lang="pt-BR" sz="1600" dirty="0" smtClean="0">
                <a:solidFill>
                  <a:schemeClr val="bg1"/>
                </a:solidFill>
              </a:rPr>
              <a:t>Vida Útil</a:t>
            </a:r>
            <a:endParaRPr lang="pt-BR" sz="1600" dirty="0">
              <a:solidFill>
                <a:schemeClr val="bg1"/>
              </a:solidFill>
            </a:endParaRPr>
          </a:p>
        </p:txBody>
      </p:sp>
      <p:cxnSp>
        <p:nvCxnSpPr>
          <p:cNvPr id="33" name="Conector reto 32"/>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4" name="CaixaDeTexto 33"/>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9282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ounded Rectangle 20">
            <a:extLst>
              <a:ext uri="{FF2B5EF4-FFF2-40B4-BE49-F238E27FC236}">
                <a16:creationId xmlns=""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TextBox 23">
            <a:extLst>
              <a:ext uri="{FF2B5EF4-FFF2-40B4-BE49-F238E27FC236}">
                <a16:creationId xmlns="" xmlns:a16="http://schemas.microsoft.com/office/drawing/2014/main" id="{B8D67499-7267-9348-8D27-97FF01885E6F}"/>
              </a:ext>
            </a:extLst>
          </p:cNvPr>
          <p:cNvSpPr txBox="1"/>
          <p:nvPr/>
        </p:nvSpPr>
        <p:spPr>
          <a:xfrm>
            <a:off x="2606040" y="294106"/>
            <a:ext cx="6948676"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27" name="Picture 26">
            <a:extLst>
              <a:ext uri="{FF2B5EF4-FFF2-40B4-BE49-F238E27FC236}">
                <a16:creationId xmlns=""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Alugar roupas para Clientes Suporte ao cliente </a:t>
            </a:r>
            <a:endParaRPr lang="pt-BR" sz="1400" b="1" dirty="0">
              <a:solidFill>
                <a:schemeClr val="tx1"/>
              </a:solidFill>
            </a:endParaRPr>
          </a:p>
        </p:txBody>
      </p:sp>
      <p:sp>
        <p:nvSpPr>
          <p:cNvPr id="29" name="Rectangle 28">
            <a:extLst>
              <a:ext uri="{FF2B5EF4-FFF2-40B4-BE49-F238E27FC236}">
                <a16:creationId xmlns="" xmlns:a16="http://schemas.microsoft.com/office/drawing/2014/main" id="{ADA020CE-3547-564A-808B-6A66780D770D}"/>
              </a:ext>
            </a:extLst>
          </p:cNvPr>
          <p:cNvSpPr/>
          <p:nvPr/>
        </p:nvSpPr>
        <p:spPr>
          <a:xfrm>
            <a:off x="2790082" y="1268019"/>
            <a:ext cx="2217906" cy="1620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9" name="Rectangle 8">
            <a:extLst>
              <a:ext uri="{FF2B5EF4-FFF2-40B4-BE49-F238E27FC236}">
                <a16:creationId xmlns="" xmlns:a16="http://schemas.microsoft.com/office/drawing/2014/main" id="{80F56353-D5C7-5088-AFA1-EEEBCBC0889F}"/>
              </a:ext>
            </a:extLst>
          </p:cNvPr>
          <p:cNvSpPr/>
          <p:nvPr/>
        </p:nvSpPr>
        <p:spPr>
          <a:xfrm>
            <a:off x="7336810" y="195402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Suporte on-line costume</a:t>
            </a:r>
            <a:endParaRPr lang="pt-BR" sz="1400" b="1" dirty="0">
              <a:solidFill>
                <a:schemeClr val="tx1"/>
              </a:solidFill>
            </a:endParaRPr>
          </a:p>
        </p:txBody>
      </p:sp>
      <p:sp>
        <p:nvSpPr>
          <p:cNvPr id="10" name="Rectangle 9">
            <a:extLst>
              <a:ext uri="{FF2B5EF4-FFF2-40B4-BE49-F238E27FC236}">
                <a16:creationId xmlns="" xmlns:a16="http://schemas.microsoft.com/office/drawing/2014/main" id="{F3519043-E1CE-2618-7DB1-1E4BCC31FB10}"/>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Plataforma online, mídias sociais, influenciadores</a:t>
            </a:r>
            <a:endParaRPr lang="pt-BR" sz="1400" b="1" dirty="0">
              <a:solidFill>
                <a:schemeClr val="tx1"/>
              </a:solidFill>
            </a:endParaRPr>
          </a:p>
        </p:txBody>
      </p:sp>
      <p:sp>
        <p:nvSpPr>
          <p:cNvPr id="13" name="Rectangle 12">
            <a:extLst>
              <a:ext uri="{FF2B5EF4-FFF2-40B4-BE49-F238E27FC236}">
                <a16:creationId xmlns="" xmlns:a16="http://schemas.microsoft.com/office/drawing/2014/main" id="{086815F7-DF69-0293-9705-A948A08D9D16}"/>
              </a:ext>
            </a:extLst>
          </p:cNvPr>
          <p:cNvSpPr/>
          <p:nvPr/>
        </p:nvSpPr>
        <p:spPr>
          <a:xfrm>
            <a:off x="5139844" y="3264032"/>
            <a:ext cx="1912309" cy="99003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para pessoas de baixa renda, reduz o desperdício têxtil</a:t>
            </a:r>
            <a:endParaRPr lang="pt-BR" sz="1400" b="1" dirty="0">
              <a:solidFill>
                <a:schemeClr val="tx1"/>
              </a:solidFill>
            </a:endParaRPr>
          </a:p>
        </p:txBody>
      </p:sp>
      <p:sp>
        <p:nvSpPr>
          <p:cNvPr id="14" name="Rectangle 13">
            <a:extLst>
              <a:ext uri="{FF2B5EF4-FFF2-40B4-BE49-F238E27FC236}">
                <a16:creationId xmlns="" xmlns:a16="http://schemas.microsoft.com/office/drawing/2014/main" id="{6FEBE6AA-A5C7-0966-B1F2-94F06B0A0F82}"/>
              </a:ext>
            </a:extLst>
          </p:cNvPr>
          <p:cNvSpPr/>
          <p:nvPr/>
        </p:nvSpPr>
        <p:spPr>
          <a:xfrm>
            <a:off x="9554716" y="1776841"/>
            <a:ext cx="1912309" cy="1722867"/>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400" b="1" dirty="0" smtClean="0">
              <a:solidFill>
                <a:schemeClr val="tx1"/>
              </a:solidFill>
            </a:endParaRPr>
          </a:p>
          <a:p>
            <a:pPr algn="ctr"/>
            <a:r>
              <a:rPr lang="pt-BR" sz="1400" b="1" dirty="0" smtClean="0">
                <a:solidFill>
                  <a:schemeClr val="tx1"/>
                </a:solidFill>
              </a:rPr>
              <a:t>Comunidades de estudantes universitários com baixa renda</a:t>
            </a:r>
          </a:p>
          <a:p>
            <a:pPr algn="ctr"/>
            <a:r>
              <a:rPr lang="pt-BR" sz="1400" b="1" dirty="0" smtClean="0">
                <a:solidFill>
                  <a:schemeClr val="tx1"/>
                </a:solidFill>
              </a:rPr>
              <a:t>mercado de Massa e clientes segmentados (masculino/feminino)</a:t>
            </a:r>
          </a:p>
          <a:p>
            <a:pPr algn="ctr"/>
            <a:endParaRPr lang="pt-BR" sz="1400" b="1" dirty="0">
              <a:solidFill>
                <a:schemeClr val="tx1"/>
              </a:solidFill>
            </a:endParaRPr>
          </a:p>
        </p:txBody>
      </p:sp>
      <p:sp>
        <p:nvSpPr>
          <p:cNvPr id="15" name="Rectangle 14">
            <a:extLst>
              <a:ext uri="{FF2B5EF4-FFF2-40B4-BE49-F238E27FC236}">
                <a16:creationId xmlns="" xmlns:a16="http://schemas.microsoft.com/office/drawing/2014/main" id="{A30516D1-D56A-8B7C-E2AA-4BD065A5900F}"/>
              </a:ext>
            </a:extLst>
          </p:cNvPr>
          <p:cNvSpPr/>
          <p:nvPr/>
        </p:nvSpPr>
        <p:spPr>
          <a:xfrm>
            <a:off x="5141206" y="1695618"/>
            <a:ext cx="1912309" cy="1056992"/>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da moda em um orçamento sem ter que  possuir roupas que você dificilmente vai usar.</a:t>
            </a:r>
            <a:endParaRPr lang="pt-BR" sz="1400" b="1" dirty="0">
              <a:solidFill>
                <a:schemeClr val="tx1"/>
              </a:solidFill>
            </a:endParaRPr>
          </a:p>
        </p:txBody>
      </p:sp>
      <p:sp>
        <p:nvSpPr>
          <p:cNvPr id="16" name="CaixaDeTexto 15"/>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17" name="CaixaDeTexto 16"/>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19" name="CaixaDeTexto 18"/>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20" name="CaixaDeTexto 19"/>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22" name="CaixaDeTexto 21"/>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23" name="CaixaDeTexto 22"/>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25" name="CaixaDeTexto 24"/>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26" name="CaixaDeTexto 25"/>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30" name="CaixaDeTexto 29"/>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31" name="CaixaDeTexto 30"/>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32" name="CaixaDeTexto 31"/>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a:t>
            </a:r>
            <a:r>
              <a:rPr lang="pt-BR" sz="1600" dirty="0" smtClean="0">
                <a:solidFill>
                  <a:schemeClr val="bg1"/>
                </a:solidFill>
              </a:rPr>
              <a:t>Vida </a:t>
            </a:r>
            <a:r>
              <a:rPr lang="pt-BR" sz="1600" dirty="0">
                <a:solidFill>
                  <a:schemeClr val="bg1"/>
                </a:solidFill>
              </a:rPr>
              <a:t>Ú</a:t>
            </a:r>
            <a:r>
              <a:rPr lang="pt-BR" sz="1600" dirty="0" smtClean="0">
                <a:solidFill>
                  <a:schemeClr val="bg1"/>
                </a:solidFill>
              </a:rPr>
              <a:t>til</a:t>
            </a:r>
            <a:endParaRPr lang="pt-BR" sz="1600" dirty="0">
              <a:solidFill>
                <a:schemeClr val="bg1"/>
              </a:solidFill>
            </a:endParaRPr>
          </a:p>
        </p:txBody>
      </p:sp>
      <p:cxnSp>
        <p:nvCxnSpPr>
          <p:cNvPr id="33" name="Conector reto 32"/>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4" name="CaixaDeTexto 33"/>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51082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ounded Rectangle 20">
            <a:extLst>
              <a:ext uri="{FF2B5EF4-FFF2-40B4-BE49-F238E27FC236}">
                <a16:creationId xmlns=""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TextBox 23">
            <a:extLst>
              <a:ext uri="{FF2B5EF4-FFF2-40B4-BE49-F238E27FC236}">
                <a16:creationId xmlns="" xmlns:a16="http://schemas.microsoft.com/office/drawing/2014/main" id="{B8D67499-7267-9348-8D27-97FF01885E6F}"/>
              </a:ext>
            </a:extLst>
          </p:cNvPr>
          <p:cNvSpPr txBox="1"/>
          <p:nvPr/>
        </p:nvSpPr>
        <p:spPr>
          <a:xfrm>
            <a:off x="2637284" y="294106"/>
            <a:ext cx="6917432"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27" name="Picture 26">
            <a:extLst>
              <a:ext uri="{FF2B5EF4-FFF2-40B4-BE49-F238E27FC236}">
                <a16:creationId xmlns=""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Alugar roupas para Clientes Suporte ao cliente </a:t>
            </a:r>
            <a:endParaRPr lang="pt-BR" sz="1400" b="1" dirty="0">
              <a:solidFill>
                <a:schemeClr val="tx1"/>
              </a:solidFill>
            </a:endParaRPr>
          </a:p>
        </p:txBody>
      </p:sp>
      <p:sp>
        <p:nvSpPr>
          <p:cNvPr id="29" name="Rectangle 28">
            <a:extLst>
              <a:ext uri="{FF2B5EF4-FFF2-40B4-BE49-F238E27FC236}">
                <a16:creationId xmlns="" xmlns:a16="http://schemas.microsoft.com/office/drawing/2014/main" id="{ADA020CE-3547-564A-808B-6A66780D770D}"/>
              </a:ext>
            </a:extLst>
          </p:cNvPr>
          <p:cNvSpPr/>
          <p:nvPr/>
        </p:nvSpPr>
        <p:spPr>
          <a:xfrm>
            <a:off x="583328" y="1255671"/>
            <a:ext cx="2217906" cy="318251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9" name="Rectangle 8">
            <a:extLst>
              <a:ext uri="{FF2B5EF4-FFF2-40B4-BE49-F238E27FC236}">
                <a16:creationId xmlns="" xmlns:a16="http://schemas.microsoft.com/office/drawing/2014/main" id="{1262FD34-1C8D-1148-9FD5-1FF9DB121844}"/>
              </a:ext>
            </a:extLst>
          </p:cNvPr>
          <p:cNvSpPr/>
          <p:nvPr/>
        </p:nvSpPr>
        <p:spPr>
          <a:xfrm>
            <a:off x="724975" y="1882776"/>
            <a:ext cx="1912309" cy="173021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a:solidFill>
                  <a:schemeClr val="tx1"/>
                </a:solidFill>
              </a:rPr>
              <a:t>Pessoas </a:t>
            </a:r>
            <a:r>
              <a:rPr lang="pt-BR" sz="1400" b="1" dirty="0" smtClean="0">
                <a:solidFill>
                  <a:schemeClr val="tx1"/>
                </a:solidFill>
              </a:rPr>
              <a:t>que </a:t>
            </a:r>
            <a:r>
              <a:rPr lang="pt-BR" sz="1400" b="1" dirty="0">
                <a:solidFill>
                  <a:schemeClr val="tx1"/>
                </a:solidFill>
              </a:rPr>
              <a:t>doam ou vendem suas roupas </a:t>
            </a:r>
            <a:r>
              <a:rPr lang="pt-BR" sz="1400" b="1" dirty="0" smtClean="0">
                <a:solidFill>
                  <a:schemeClr val="tx1"/>
                </a:solidFill>
              </a:rPr>
              <a:t>antigas. </a:t>
            </a:r>
            <a:endParaRPr lang="pt-BR" sz="1400" b="1" dirty="0">
              <a:solidFill>
                <a:schemeClr val="tx1"/>
              </a:solidFill>
            </a:endParaRPr>
          </a:p>
          <a:p>
            <a:pPr algn="ctr"/>
            <a:r>
              <a:rPr lang="pt-BR" sz="1400" b="1" dirty="0">
                <a:solidFill>
                  <a:schemeClr val="tx1"/>
                </a:solidFill>
              </a:rPr>
              <a:t> Brechós</a:t>
            </a:r>
          </a:p>
        </p:txBody>
      </p:sp>
      <p:sp>
        <p:nvSpPr>
          <p:cNvPr id="10" name="Rectangle 9">
            <a:extLst>
              <a:ext uri="{FF2B5EF4-FFF2-40B4-BE49-F238E27FC236}">
                <a16:creationId xmlns="" xmlns:a16="http://schemas.microsoft.com/office/drawing/2014/main" id="{8D2153DD-53B8-890F-366E-E2F28FB9004F}"/>
              </a:ext>
            </a:extLst>
          </p:cNvPr>
          <p:cNvSpPr/>
          <p:nvPr/>
        </p:nvSpPr>
        <p:spPr>
          <a:xfrm>
            <a:off x="7336810" y="195402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Suporte on-line costume</a:t>
            </a:r>
            <a:endParaRPr lang="pt-BR" sz="1400" b="1" dirty="0">
              <a:solidFill>
                <a:schemeClr val="tx1"/>
              </a:solidFill>
            </a:endParaRPr>
          </a:p>
        </p:txBody>
      </p:sp>
      <p:sp>
        <p:nvSpPr>
          <p:cNvPr id="11" name="Rectangle 10">
            <a:extLst>
              <a:ext uri="{FF2B5EF4-FFF2-40B4-BE49-F238E27FC236}">
                <a16:creationId xmlns="" xmlns:a16="http://schemas.microsoft.com/office/drawing/2014/main" id="{ACC19DD7-826D-3189-5333-00AFEA13C34A}"/>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Plataforma online, mídias sociais, influenciadores</a:t>
            </a:r>
            <a:endParaRPr lang="pt-BR" sz="1400" b="1" dirty="0">
              <a:solidFill>
                <a:schemeClr val="tx1"/>
              </a:solidFill>
            </a:endParaRPr>
          </a:p>
        </p:txBody>
      </p:sp>
      <p:sp>
        <p:nvSpPr>
          <p:cNvPr id="14" name="Rectangle 13">
            <a:extLst>
              <a:ext uri="{FF2B5EF4-FFF2-40B4-BE49-F238E27FC236}">
                <a16:creationId xmlns="" xmlns:a16="http://schemas.microsoft.com/office/drawing/2014/main" id="{336D00AA-5925-706B-2971-1E6B11EE9F93}"/>
              </a:ext>
            </a:extLst>
          </p:cNvPr>
          <p:cNvSpPr/>
          <p:nvPr/>
        </p:nvSpPr>
        <p:spPr>
          <a:xfrm>
            <a:off x="5139844" y="3338729"/>
            <a:ext cx="1912309" cy="855967"/>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para pessoas de baixa renda, reduz o desperdício têxtil</a:t>
            </a:r>
            <a:endParaRPr lang="pt-BR" sz="1400" b="1" dirty="0">
              <a:solidFill>
                <a:schemeClr val="tx1"/>
              </a:solidFill>
            </a:endParaRPr>
          </a:p>
        </p:txBody>
      </p:sp>
      <p:sp>
        <p:nvSpPr>
          <p:cNvPr id="15" name="Rectangle 14">
            <a:extLst>
              <a:ext uri="{FF2B5EF4-FFF2-40B4-BE49-F238E27FC236}">
                <a16:creationId xmlns="" xmlns:a16="http://schemas.microsoft.com/office/drawing/2014/main" id="{B6F31038-8691-FA91-15C8-D9EC4592618B}"/>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400" b="1" dirty="0" smtClean="0">
              <a:solidFill>
                <a:schemeClr val="tx1"/>
              </a:solidFill>
            </a:endParaRPr>
          </a:p>
          <a:p>
            <a:pPr algn="ctr"/>
            <a:r>
              <a:rPr lang="pt-BR" sz="1400" b="1" dirty="0" smtClean="0">
                <a:solidFill>
                  <a:schemeClr val="tx1"/>
                </a:solidFill>
              </a:rPr>
              <a:t>Comunidades de estudantes universitários com baixa renda</a:t>
            </a:r>
          </a:p>
          <a:p>
            <a:pPr algn="ctr"/>
            <a:r>
              <a:rPr lang="pt-BR" sz="1400" b="1" dirty="0" smtClean="0">
                <a:solidFill>
                  <a:schemeClr val="tx1"/>
                </a:solidFill>
              </a:rPr>
              <a:t>mercado de Massa e clientes segmentados (masculino/feminino)</a:t>
            </a:r>
          </a:p>
          <a:p>
            <a:pPr algn="ctr"/>
            <a:endParaRPr lang="pt-BR" sz="1400" b="1" dirty="0">
              <a:solidFill>
                <a:schemeClr val="tx1"/>
              </a:solidFill>
            </a:endParaRPr>
          </a:p>
        </p:txBody>
      </p:sp>
      <p:sp>
        <p:nvSpPr>
          <p:cNvPr id="16" name="Rectangle 15">
            <a:extLst>
              <a:ext uri="{FF2B5EF4-FFF2-40B4-BE49-F238E27FC236}">
                <a16:creationId xmlns="" xmlns:a16="http://schemas.microsoft.com/office/drawing/2014/main" id="{FD082A51-6C3E-D693-8436-66BCB0B4BB34}"/>
              </a:ext>
            </a:extLst>
          </p:cNvPr>
          <p:cNvSpPr/>
          <p:nvPr/>
        </p:nvSpPr>
        <p:spPr>
          <a:xfrm>
            <a:off x="5141206" y="1720019"/>
            <a:ext cx="1912309" cy="1044466"/>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da moda em um orçamento sem ter que  possuir roupas que você dificilmente vai usar.</a:t>
            </a:r>
            <a:endParaRPr lang="pt-BR" sz="1400" b="1" dirty="0">
              <a:solidFill>
                <a:schemeClr val="tx1"/>
              </a:solidFill>
            </a:endParaRPr>
          </a:p>
        </p:txBody>
      </p:sp>
      <p:sp>
        <p:nvSpPr>
          <p:cNvPr id="17" name="CaixaDeTexto 16"/>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19" name="CaixaDeTexto 18"/>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20" name="CaixaDeTexto 19"/>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22" name="CaixaDeTexto 21"/>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23" name="CaixaDeTexto 22"/>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25" name="CaixaDeTexto 24"/>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26" name="CaixaDeTexto 25"/>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30" name="CaixaDeTexto 29"/>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31" name="CaixaDeTexto 30"/>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32" name="CaixaDeTexto 31"/>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33" name="CaixaDeTexto 32"/>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Vida Útil</a:t>
            </a:r>
          </a:p>
        </p:txBody>
      </p:sp>
      <p:cxnSp>
        <p:nvCxnSpPr>
          <p:cNvPr id="34" name="Conector reto 33"/>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CaixaDeTexto 34"/>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329243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ounded Rectangle 20">
            <a:extLst>
              <a:ext uri="{FF2B5EF4-FFF2-40B4-BE49-F238E27FC236}">
                <a16:creationId xmlns=""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TextBox 23">
            <a:extLst>
              <a:ext uri="{FF2B5EF4-FFF2-40B4-BE49-F238E27FC236}">
                <a16:creationId xmlns="" xmlns:a16="http://schemas.microsoft.com/office/drawing/2014/main" id="{B8D67499-7267-9348-8D27-97FF01885E6F}"/>
              </a:ext>
            </a:extLst>
          </p:cNvPr>
          <p:cNvSpPr txBox="1"/>
          <p:nvPr/>
        </p:nvSpPr>
        <p:spPr>
          <a:xfrm>
            <a:off x="2637284" y="294106"/>
            <a:ext cx="6917432"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27" name="Picture 26">
            <a:extLst>
              <a:ext uri="{FF2B5EF4-FFF2-40B4-BE49-F238E27FC236}">
                <a16:creationId xmlns=""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Alugar roupas para Clientes Suporte ao cliente</a:t>
            </a:r>
            <a:endParaRPr lang="pt-BR" sz="1400" b="1" dirty="0">
              <a:solidFill>
                <a:schemeClr val="tx1"/>
              </a:solidFill>
            </a:endParaRPr>
          </a:p>
        </p:txBody>
      </p:sp>
      <p:sp>
        <p:nvSpPr>
          <p:cNvPr id="29" name="Rectangle 28">
            <a:extLst>
              <a:ext uri="{FF2B5EF4-FFF2-40B4-BE49-F238E27FC236}">
                <a16:creationId xmlns="" xmlns:a16="http://schemas.microsoft.com/office/drawing/2014/main" id="{ADA020CE-3547-564A-808B-6A66780D770D}"/>
              </a:ext>
            </a:extLst>
          </p:cNvPr>
          <p:cNvSpPr/>
          <p:nvPr/>
        </p:nvSpPr>
        <p:spPr>
          <a:xfrm>
            <a:off x="2790081" y="2821251"/>
            <a:ext cx="2217906" cy="161693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9" name="Rectangle 8">
            <a:extLst>
              <a:ext uri="{FF2B5EF4-FFF2-40B4-BE49-F238E27FC236}">
                <a16:creationId xmlns="" xmlns:a16="http://schemas.microsoft.com/office/drawing/2014/main" id="{1262FD34-1C8D-1148-9FD5-1FF9DB121844}"/>
              </a:ext>
            </a:extLst>
          </p:cNvPr>
          <p:cNvSpPr/>
          <p:nvPr/>
        </p:nvSpPr>
        <p:spPr>
          <a:xfrm>
            <a:off x="724975" y="1882776"/>
            <a:ext cx="1912309" cy="173021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a:solidFill>
                  <a:schemeClr val="tx1"/>
                </a:solidFill>
              </a:rPr>
              <a:t>Pessoas que doam ou vendem suas roupas antigas. </a:t>
            </a:r>
          </a:p>
          <a:p>
            <a:pPr algn="ctr"/>
            <a:r>
              <a:rPr lang="pt-BR" sz="1400" b="1" dirty="0">
                <a:solidFill>
                  <a:schemeClr val="tx1"/>
                </a:solidFill>
              </a:rPr>
              <a:t> Brechós</a:t>
            </a:r>
          </a:p>
        </p:txBody>
      </p:sp>
      <p:sp>
        <p:nvSpPr>
          <p:cNvPr id="10" name="Rectangle 9">
            <a:extLst>
              <a:ext uri="{FF2B5EF4-FFF2-40B4-BE49-F238E27FC236}">
                <a16:creationId xmlns="" xmlns:a16="http://schemas.microsoft.com/office/drawing/2014/main" id="{D6E174A6-227F-3843-8400-DA8188E66577}"/>
              </a:ext>
            </a:extLst>
          </p:cNvPr>
          <p:cNvSpPr/>
          <p:nvPr/>
        </p:nvSpPr>
        <p:spPr>
          <a:xfrm>
            <a:off x="2942880" y="3406698"/>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a:solidFill>
                  <a:schemeClr val="tx1"/>
                </a:solidFill>
              </a:rPr>
              <a:t>Inventário, Sites e plataforma de compras</a:t>
            </a:r>
          </a:p>
        </p:txBody>
      </p:sp>
      <p:sp>
        <p:nvSpPr>
          <p:cNvPr id="11" name="Rectangle 10">
            <a:extLst>
              <a:ext uri="{FF2B5EF4-FFF2-40B4-BE49-F238E27FC236}">
                <a16:creationId xmlns="" xmlns:a16="http://schemas.microsoft.com/office/drawing/2014/main" id="{8E407C5D-9100-A11F-653B-4727980D3963}"/>
              </a:ext>
            </a:extLst>
          </p:cNvPr>
          <p:cNvSpPr/>
          <p:nvPr/>
        </p:nvSpPr>
        <p:spPr>
          <a:xfrm>
            <a:off x="7336810" y="195402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Suporte on-line costume</a:t>
            </a:r>
            <a:endParaRPr lang="pt-BR" sz="1400" b="1" dirty="0">
              <a:solidFill>
                <a:schemeClr val="tx1"/>
              </a:solidFill>
            </a:endParaRPr>
          </a:p>
        </p:txBody>
      </p:sp>
      <p:sp>
        <p:nvSpPr>
          <p:cNvPr id="12" name="Rectangle 11">
            <a:extLst>
              <a:ext uri="{FF2B5EF4-FFF2-40B4-BE49-F238E27FC236}">
                <a16:creationId xmlns="" xmlns:a16="http://schemas.microsoft.com/office/drawing/2014/main" id="{247CDEF7-D135-AFEE-DD0E-A39D7BB20499}"/>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Plataforma online, mídias sociais, influenciadores</a:t>
            </a:r>
            <a:endParaRPr lang="pt-BR" sz="1400" b="1" dirty="0">
              <a:solidFill>
                <a:schemeClr val="tx1"/>
              </a:solidFill>
            </a:endParaRPr>
          </a:p>
        </p:txBody>
      </p:sp>
      <p:sp>
        <p:nvSpPr>
          <p:cNvPr id="15" name="Rectangle 14">
            <a:extLst>
              <a:ext uri="{FF2B5EF4-FFF2-40B4-BE49-F238E27FC236}">
                <a16:creationId xmlns="" xmlns:a16="http://schemas.microsoft.com/office/drawing/2014/main" id="{C96DB3E5-EC11-8CAD-D2C0-034FCF42334A}"/>
              </a:ext>
            </a:extLst>
          </p:cNvPr>
          <p:cNvSpPr/>
          <p:nvPr/>
        </p:nvSpPr>
        <p:spPr>
          <a:xfrm>
            <a:off x="5139844" y="3323573"/>
            <a:ext cx="1912309" cy="88029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para pessoas de baixa renda, reduz o desperdício têxtil</a:t>
            </a:r>
            <a:endParaRPr lang="pt-BR" sz="1400" b="1" dirty="0">
              <a:solidFill>
                <a:schemeClr val="tx1"/>
              </a:solidFill>
            </a:endParaRPr>
          </a:p>
        </p:txBody>
      </p:sp>
      <p:sp>
        <p:nvSpPr>
          <p:cNvPr id="16" name="Rectangle 15">
            <a:extLst>
              <a:ext uri="{FF2B5EF4-FFF2-40B4-BE49-F238E27FC236}">
                <a16:creationId xmlns="" xmlns:a16="http://schemas.microsoft.com/office/drawing/2014/main" id="{5A605003-2E74-9048-9ACE-35E34EC3D835}"/>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400" b="1" dirty="0" smtClean="0">
              <a:solidFill>
                <a:schemeClr val="tx1"/>
              </a:solidFill>
            </a:endParaRPr>
          </a:p>
          <a:p>
            <a:pPr algn="ctr"/>
            <a:r>
              <a:rPr lang="pt-BR" sz="1400" b="1" dirty="0" smtClean="0">
                <a:solidFill>
                  <a:schemeClr val="tx1"/>
                </a:solidFill>
              </a:rPr>
              <a:t>Comunidades de estudantes universitários com baixa renda</a:t>
            </a:r>
          </a:p>
          <a:p>
            <a:pPr algn="ctr"/>
            <a:r>
              <a:rPr lang="pt-BR" sz="1400" b="1" dirty="0" smtClean="0">
                <a:solidFill>
                  <a:schemeClr val="tx1"/>
                </a:solidFill>
              </a:rPr>
              <a:t>mercado de Massa e clientes segmentados (masculino/feminino)</a:t>
            </a:r>
          </a:p>
          <a:p>
            <a:pPr algn="ctr"/>
            <a:endParaRPr lang="pt-BR" sz="1400" b="1" dirty="0">
              <a:solidFill>
                <a:schemeClr val="tx1"/>
              </a:solidFill>
            </a:endParaRPr>
          </a:p>
        </p:txBody>
      </p:sp>
      <p:sp>
        <p:nvSpPr>
          <p:cNvPr id="17" name="Rectangle 16">
            <a:extLst>
              <a:ext uri="{FF2B5EF4-FFF2-40B4-BE49-F238E27FC236}">
                <a16:creationId xmlns="" xmlns:a16="http://schemas.microsoft.com/office/drawing/2014/main" id="{37B6D9E6-89A5-110D-51AC-B3A58B61C04A}"/>
              </a:ext>
            </a:extLst>
          </p:cNvPr>
          <p:cNvSpPr/>
          <p:nvPr/>
        </p:nvSpPr>
        <p:spPr>
          <a:xfrm>
            <a:off x="5141206" y="1708144"/>
            <a:ext cx="1912309" cy="1044466"/>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da moda em um orçamento sem ter que  possuir roupas que você dificilmente vai usar.</a:t>
            </a:r>
            <a:endParaRPr lang="pt-BR" sz="1400" b="1" dirty="0">
              <a:solidFill>
                <a:schemeClr val="tx1"/>
              </a:solidFill>
            </a:endParaRPr>
          </a:p>
        </p:txBody>
      </p:sp>
      <p:sp>
        <p:nvSpPr>
          <p:cNvPr id="19" name="CaixaDeTexto 18"/>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20" name="CaixaDeTexto 19"/>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22" name="CaixaDeTexto 21"/>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23" name="CaixaDeTexto 22"/>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25" name="CaixaDeTexto 24"/>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26" name="CaixaDeTexto 25"/>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30" name="CaixaDeTexto 29"/>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31" name="CaixaDeTexto 30"/>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32" name="CaixaDeTexto 31"/>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33" name="CaixaDeTexto 32"/>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34" name="CaixaDeTexto 33"/>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Vida Útil</a:t>
            </a:r>
          </a:p>
        </p:txBody>
      </p:sp>
      <p:cxnSp>
        <p:nvCxnSpPr>
          <p:cNvPr id="35" name="Conector reto 34"/>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CaixaDeTexto 35"/>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127121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ounded Rectangle 20">
            <a:extLst>
              <a:ext uri="{FF2B5EF4-FFF2-40B4-BE49-F238E27FC236}">
                <a16:creationId xmlns=""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TextBox 23">
            <a:extLst>
              <a:ext uri="{FF2B5EF4-FFF2-40B4-BE49-F238E27FC236}">
                <a16:creationId xmlns="" xmlns:a16="http://schemas.microsoft.com/office/drawing/2014/main" id="{B8D67499-7267-9348-8D27-97FF01885E6F}"/>
              </a:ext>
            </a:extLst>
          </p:cNvPr>
          <p:cNvSpPr txBox="1"/>
          <p:nvPr/>
        </p:nvSpPr>
        <p:spPr>
          <a:xfrm>
            <a:off x="2637284" y="294106"/>
            <a:ext cx="6948676"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27" name="Picture 26">
            <a:extLst>
              <a:ext uri="{FF2B5EF4-FFF2-40B4-BE49-F238E27FC236}">
                <a16:creationId xmlns=""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Alugar roupas para Clientes Suporte ao cliente</a:t>
            </a:r>
            <a:endParaRPr lang="pt-BR" sz="1400" b="1" dirty="0">
              <a:solidFill>
                <a:schemeClr val="tx1"/>
              </a:solidFill>
            </a:endParaRPr>
          </a:p>
        </p:txBody>
      </p:sp>
      <p:sp>
        <p:nvSpPr>
          <p:cNvPr id="29" name="Rectangle 28">
            <a:extLst>
              <a:ext uri="{FF2B5EF4-FFF2-40B4-BE49-F238E27FC236}">
                <a16:creationId xmlns="" xmlns:a16="http://schemas.microsoft.com/office/drawing/2014/main" id="{ADA020CE-3547-564A-808B-6A66780D770D}"/>
              </a:ext>
            </a:extLst>
          </p:cNvPr>
          <p:cNvSpPr/>
          <p:nvPr/>
        </p:nvSpPr>
        <p:spPr>
          <a:xfrm>
            <a:off x="595776" y="4401099"/>
            <a:ext cx="5500224" cy="117451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9" name="Rectangle 8">
            <a:extLst>
              <a:ext uri="{FF2B5EF4-FFF2-40B4-BE49-F238E27FC236}">
                <a16:creationId xmlns="" xmlns:a16="http://schemas.microsoft.com/office/drawing/2014/main" id="{1262FD34-1C8D-1148-9FD5-1FF9DB121844}"/>
              </a:ext>
            </a:extLst>
          </p:cNvPr>
          <p:cNvSpPr/>
          <p:nvPr/>
        </p:nvSpPr>
        <p:spPr>
          <a:xfrm>
            <a:off x="724975" y="1882776"/>
            <a:ext cx="1912309" cy="173021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a:solidFill>
                  <a:schemeClr val="tx1"/>
                </a:solidFill>
              </a:rPr>
              <a:t>Pessoas que doam ou vendem suas roupas antigas. </a:t>
            </a:r>
          </a:p>
          <a:p>
            <a:pPr algn="ctr"/>
            <a:r>
              <a:rPr lang="pt-BR" sz="1400" b="1" dirty="0">
                <a:solidFill>
                  <a:schemeClr val="tx1"/>
                </a:solidFill>
              </a:rPr>
              <a:t> Brechós</a:t>
            </a:r>
          </a:p>
        </p:txBody>
      </p:sp>
      <p:sp>
        <p:nvSpPr>
          <p:cNvPr id="10" name="Rectangle 9">
            <a:extLst>
              <a:ext uri="{FF2B5EF4-FFF2-40B4-BE49-F238E27FC236}">
                <a16:creationId xmlns="" xmlns:a16="http://schemas.microsoft.com/office/drawing/2014/main" id="{D6E174A6-227F-3843-8400-DA8188E66577}"/>
              </a:ext>
            </a:extLst>
          </p:cNvPr>
          <p:cNvSpPr/>
          <p:nvPr/>
        </p:nvSpPr>
        <p:spPr>
          <a:xfrm>
            <a:off x="2942880" y="3406698"/>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Inventário, Sites e plataforma de compras</a:t>
            </a:r>
            <a:endParaRPr lang="pt-BR" sz="1400" b="1" dirty="0">
              <a:solidFill>
                <a:schemeClr val="tx1"/>
              </a:solidFill>
            </a:endParaRPr>
          </a:p>
        </p:txBody>
      </p:sp>
      <p:sp>
        <p:nvSpPr>
          <p:cNvPr id="14" name="Rectangle 13">
            <a:extLst>
              <a:ext uri="{FF2B5EF4-FFF2-40B4-BE49-F238E27FC236}">
                <a16:creationId xmlns="" xmlns:a16="http://schemas.microsoft.com/office/drawing/2014/main" id="{44338FBA-ABBF-B242-97A3-1E97222F0906}"/>
              </a:ext>
            </a:extLst>
          </p:cNvPr>
          <p:cNvSpPr/>
          <p:nvPr/>
        </p:nvSpPr>
        <p:spPr>
          <a:xfrm>
            <a:off x="724975"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 Desenvolvimento e manutenção Plataforma Teia</a:t>
            </a:r>
            <a:endParaRPr lang="pt-BR" sz="1400" b="1" dirty="0">
              <a:solidFill>
                <a:schemeClr val="tx1"/>
              </a:solidFill>
            </a:endParaRPr>
          </a:p>
        </p:txBody>
      </p:sp>
      <p:sp>
        <p:nvSpPr>
          <p:cNvPr id="15" name="Rectangle 14">
            <a:extLst>
              <a:ext uri="{FF2B5EF4-FFF2-40B4-BE49-F238E27FC236}">
                <a16:creationId xmlns="" xmlns:a16="http://schemas.microsoft.com/office/drawing/2014/main" id="{2AE89C8F-0098-AE48-9193-45CAFC77703C}"/>
              </a:ext>
            </a:extLst>
          </p:cNvPr>
          <p:cNvSpPr/>
          <p:nvPr/>
        </p:nvSpPr>
        <p:spPr>
          <a:xfrm>
            <a:off x="3407658"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 Desenvolvimento e manutenção Plataforma Teia</a:t>
            </a:r>
            <a:endParaRPr lang="pt-BR" sz="1400" b="1" dirty="0">
              <a:solidFill>
                <a:schemeClr val="tx1"/>
              </a:solidFill>
            </a:endParaRPr>
          </a:p>
        </p:txBody>
      </p:sp>
      <p:sp>
        <p:nvSpPr>
          <p:cNvPr id="16" name="Rectangle 15">
            <a:extLst>
              <a:ext uri="{FF2B5EF4-FFF2-40B4-BE49-F238E27FC236}">
                <a16:creationId xmlns="" xmlns:a16="http://schemas.microsoft.com/office/drawing/2014/main" id="{B2D64936-6A70-E038-B9C7-95A6B4EAA2B1}"/>
              </a:ext>
            </a:extLst>
          </p:cNvPr>
          <p:cNvSpPr/>
          <p:nvPr/>
        </p:nvSpPr>
        <p:spPr>
          <a:xfrm>
            <a:off x="7336810" y="195402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Suporte on-line costume</a:t>
            </a:r>
            <a:endParaRPr lang="pt-BR" sz="1400" b="1" dirty="0">
              <a:solidFill>
                <a:schemeClr val="tx1"/>
              </a:solidFill>
            </a:endParaRPr>
          </a:p>
        </p:txBody>
      </p:sp>
      <p:sp>
        <p:nvSpPr>
          <p:cNvPr id="17" name="Rectangle 16">
            <a:extLst>
              <a:ext uri="{FF2B5EF4-FFF2-40B4-BE49-F238E27FC236}">
                <a16:creationId xmlns="" xmlns:a16="http://schemas.microsoft.com/office/drawing/2014/main" id="{B04B672A-B9B5-CE77-F033-8355D91756A5}"/>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Plataforma online, mídias sociais, influenciadores</a:t>
            </a:r>
            <a:endParaRPr lang="pt-BR" sz="1400" b="1" dirty="0">
              <a:solidFill>
                <a:schemeClr val="tx1"/>
              </a:solidFill>
            </a:endParaRPr>
          </a:p>
        </p:txBody>
      </p:sp>
      <p:sp>
        <p:nvSpPr>
          <p:cNvPr id="22" name="Rectangle 21">
            <a:extLst>
              <a:ext uri="{FF2B5EF4-FFF2-40B4-BE49-F238E27FC236}">
                <a16:creationId xmlns="" xmlns:a16="http://schemas.microsoft.com/office/drawing/2014/main" id="{0E218553-6DC0-7CB4-DBFF-A194DD98B6BC}"/>
              </a:ext>
            </a:extLst>
          </p:cNvPr>
          <p:cNvSpPr/>
          <p:nvPr/>
        </p:nvSpPr>
        <p:spPr>
          <a:xfrm>
            <a:off x="5139844" y="3362481"/>
            <a:ext cx="1912309" cy="808466"/>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para pessoas de baixa renda, reduz o desperdício têxtil</a:t>
            </a:r>
            <a:endParaRPr lang="pt-BR" sz="1400" b="1" dirty="0">
              <a:solidFill>
                <a:schemeClr val="tx1"/>
              </a:solidFill>
            </a:endParaRPr>
          </a:p>
        </p:txBody>
      </p:sp>
      <p:sp>
        <p:nvSpPr>
          <p:cNvPr id="23" name="Rectangle 22">
            <a:extLst>
              <a:ext uri="{FF2B5EF4-FFF2-40B4-BE49-F238E27FC236}">
                <a16:creationId xmlns="" xmlns:a16="http://schemas.microsoft.com/office/drawing/2014/main" id="{BD2A1F5D-6E3A-E204-ECA4-99402BFFFB1D}"/>
              </a:ext>
            </a:extLst>
          </p:cNvPr>
          <p:cNvSpPr/>
          <p:nvPr/>
        </p:nvSpPr>
        <p:spPr>
          <a:xfrm>
            <a:off x="9554716" y="1826243"/>
            <a:ext cx="1912309" cy="1655225"/>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400" b="1" dirty="0" smtClean="0">
              <a:solidFill>
                <a:schemeClr val="tx1"/>
              </a:solidFill>
            </a:endParaRPr>
          </a:p>
          <a:p>
            <a:pPr algn="ctr"/>
            <a:r>
              <a:rPr lang="pt-BR" sz="1400" b="1" dirty="0" smtClean="0">
                <a:solidFill>
                  <a:schemeClr val="tx1"/>
                </a:solidFill>
              </a:rPr>
              <a:t>Comunidades de estudantes universitários com baixa renda</a:t>
            </a:r>
          </a:p>
          <a:p>
            <a:pPr algn="ctr"/>
            <a:r>
              <a:rPr lang="pt-BR" sz="1400" b="1" dirty="0" smtClean="0">
                <a:solidFill>
                  <a:schemeClr val="tx1"/>
                </a:solidFill>
              </a:rPr>
              <a:t>mercado de Massa e clientes segmentados (masculino/feminino)</a:t>
            </a:r>
          </a:p>
          <a:p>
            <a:pPr algn="ctr"/>
            <a:endParaRPr lang="pt-BR" sz="1400" b="1" dirty="0">
              <a:solidFill>
                <a:schemeClr val="tx1"/>
              </a:solidFill>
            </a:endParaRPr>
          </a:p>
        </p:txBody>
      </p:sp>
      <p:sp>
        <p:nvSpPr>
          <p:cNvPr id="25" name="Rectangle 24">
            <a:extLst>
              <a:ext uri="{FF2B5EF4-FFF2-40B4-BE49-F238E27FC236}">
                <a16:creationId xmlns="" xmlns:a16="http://schemas.microsoft.com/office/drawing/2014/main" id="{91EC6A24-139E-FEF6-0F5F-AB3713256A7A}"/>
              </a:ext>
            </a:extLst>
          </p:cNvPr>
          <p:cNvSpPr/>
          <p:nvPr/>
        </p:nvSpPr>
        <p:spPr>
          <a:xfrm>
            <a:off x="5141206" y="1695618"/>
            <a:ext cx="1912309" cy="1056992"/>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da moda em um orçamento sem ter que  possuir roupas que você dificilmente vai usar.</a:t>
            </a:r>
            <a:endParaRPr lang="pt-BR" sz="1400" b="1" dirty="0">
              <a:solidFill>
                <a:schemeClr val="tx1"/>
              </a:solidFill>
            </a:endParaRPr>
          </a:p>
        </p:txBody>
      </p:sp>
      <p:sp>
        <p:nvSpPr>
          <p:cNvPr id="19" name="CaixaDeTexto 18"/>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20" name="CaixaDeTexto 19"/>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26" name="CaixaDeTexto 25"/>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30" name="CaixaDeTexto 29"/>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31" name="CaixaDeTexto 30"/>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32" name="CaixaDeTexto 31"/>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33" name="CaixaDeTexto 32"/>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34" name="CaixaDeTexto 33"/>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35" name="CaixaDeTexto 34"/>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36" name="CaixaDeTexto 35"/>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37" name="CaixaDeTexto 36"/>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Vida Útil</a:t>
            </a:r>
          </a:p>
        </p:txBody>
      </p:sp>
      <p:cxnSp>
        <p:nvCxnSpPr>
          <p:cNvPr id="38" name="Conector reto 37"/>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9" name="CaixaDeTexto 38"/>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36506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ounded Rectangle 20">
            <a:extLst>
              <a:ext uri="{FF2B5EF4-FFF2-40B4-BE49-F238E27FC236}">
                <a16:creationId xmlns=""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TextBox 23">
            <a:extLst>
              <a:ext uri="{FF2B5EF4-FFF2-40B4-BE49-F238E27FC236}">
                <a16:creationId xmlns="" xmlns:a16="http://schemas.microsoft.com/office/drawing/2014/main" id="{B8D67499-7267-9348-8D27-97FF01885E6F}"/>
              </a:ext>
            </a:extLst>
          </p:cNvPr>
          <p:cNvSpPr txBox="1"/>
          <p:nvPr/>
        </p:nvSpPr>
        <p:spPr>
          <a:xfrm>
            <a:off x="2606040" y="294106"/>
            <a:ext cx="6979920"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27" name="Picture 26">
            <a:extLst>
              <a:ext uri="{FF2B5EF4-FFF2-40B4-BE49-F238E27FC236}">
                <a16:creationId xmlns=""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Alugar roupas para Clientes Suporte ao cliente </a:t>
            </a:r>
            <a:endParaRPr lang="pt-BR" sz="1400" b="1" dirty="0">
              <a:solidFill>
                <a:schemeClr val="tx1"/>
              </a:solidFill>
            </a:endParaRPr>
          </a:p>
        </p:txBody>
      </p:sp>
      <p:sp>
        <p:nvSpPr>
          <p:cNvPr id="29" name="Rectangle 28">
            <a:extLst>
              <a:ext uri="{FF2B5EF4-FFF2-40B4-BE49-F238E27FC236}">
                <a16:creationId xmlns="" xmlns:a16="http://schemas.microsoft.com/office/drawing/2014/main" id="{ADA020CE-3547-564A-808B-6A66780D770D}"/>
              </a:ext>
            </a:extLst>
          </p:cNvPr>
          <p:cNvSpPr/>
          <p:nvPr/>
        </p:nvSpPr>
        <p:spPr>
          <a:xfrm>
            <a:off x="6088214" y="4401099"/>
            <a:ext cx="5500224" cy="117451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9" name="Rectangle 8">
            <a:extLst>
              <a:ext uri="{FF2B5EF4-FFF2-40B4-BE49-F238E27FC236}">
                <a16:creationId xmlns="" xmlns:a16="http://schemas.microsoft.com/office/drawing/2014/main" id="{1262FD34-1C8D-1148-9FD5-1FF9DB121844}"/>
              </a:ext>
            </a:extLst>
          </p:cNvPr>
          <p:cNvSpPr/>
          <p:nvPr/>
        </p:nvSpPr>
        <p:spPr>
          <a:xfrm>
            <a:off x="724975" y="1882776"/>
            <a:ext cx="1912309" cy="173021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a:solidFill>
                  <a:schemeClr val="tx1"/>
                </a:solidFill>
              </a:rPr>
              <a:t>Pessoas que doam ou vendem suas roupas antigas. </a:t>
            </a:r>
          </a:p>
          <a:p>
            <a:pPr algn="ctr"/>
            <a:r>
              <a:rPr lang="pt-BR" sz="1400" b="1" dirty="0">
                <a:solidFill>
                  <a:schemeClr val="tx1"/>
                </a:solidFill>
              </a:rPr>
              <a:t> Brechós</a:t>
            </a:r>
          </a:p>
        </p:txBody>
      </p:sp>
      <p:sp>
        <p:nvSpPr>
          <p:cNvPr id="10" name="Rectangle 9">
            <a:extLst>
              <a:ext uri="{FF2B5EF4-FFF2-40B4-BE49-F238E27FC236}">
                <a16:creationId xmlns="" xmlns:a16="http://schemas.microsoft.com/office/drawing/2014/main" id="{D6E174A6-227F-3843-8400-DA8188E66577}"/>
              </a:ext>
            </a:extLst>
          </p:cNvPr>
          <p:cNvSpPr/>
          <p:nvPr/>
        </p:nvSpPr>
        <p:spPr>
          <a:xfrm>
            <a:off x="2942880" y="3406698"/>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Inventário, Sites e plataforma de compras</a:t>
            </a:r>
            <a:endParaRPr lang="pt-BR" sz="1400" b="1" dirty="0">
              <a:solidFill>
                <a:schemeClr val="tx1"/>
              </a:solidFill>
            </a:endParaRPr>
          </a:p>
        </p:txBody>
      </p:sp>
      <p:sp>
        <p:nvSpPr>
          <p:cNvPr id="14" name="Rectangle 13">
            <a:extLst>
              <a:ext uri="{FF2B5EF4-FFF2-40B4-BE49-F238E27FC236}">
                <a16:creationId xmlns="" xmlns:a16="http://schemas.microsoft.com/office/drawing/2014/main" id="{44338FBA-ABBF-B242-97A3-1E97222F0906}"/>
              </a:ext>
            </a:extLst>
          </p:cNvPr>
          <p:cNvSpPr/>
          <p:nvPr/>
        </p:nvSpPr>
        <p:spPr>
          <a:xfrm>
            <a:off x="724975"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 Desenvolvimento e manutenção Plataforma Teia</a:t>
            </a:r>
            <a:endParaRPr lang="pt-BR" sz="1400" b="1" dirty="0">
              <a:solidFill>
                <a:schemeClr val="tx1"/>
              </a:solidFill>
            </a:endParaRPr>
          </a:p>
        </p:txBody>
      </p:sp>
      <p:sp>
        <p:nvSpPr>
          <p:cNvPr id="15" name="Rectangle 14">
            <a:extLst>
              <a:ext uri="{FF2B5EF4-FFF2-40B4-BE49-F238E27FC236}">
                <a16:creationId xmlns="" xmlns:a16="http://schemas.microsoft.com/office/drawing/2014/main" id="{2AE89C8F-0098-AE48-9193-45CAFC77703C}"/>
              </a:ext>
            </a:extLst>
          </p:cNvPr>
          <p:cNvSpPr/>
          <p:nvPr/>
        </p:nvSpPr>
        <p:spPr>
          <a:xfrm>
            <a:off x="3407658"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 Desenvolvimento e manutenção Plataforma Teia</a:t>
            </a:r>
            <a:endParaRPr lang="pt-BR" sz="1400" b="1" dirty="0">
              <a:solidFill>
                <a:schemeClr val="tx1"/>
              </a:solidFill>
            </a:endParaRPr>
          </a:p>
        </p:txBody>
      </p:sp>
      <p:sp>
        <p:nvSpPr>
          <p:cNvPr id="16" name="Rectangle 15">
            <a:extLst>
              <a:ext uri="{FF2B5EF4-FFF2-40B4-BE49-F238E27FC236}">
                <a16:creationId xmlns="" xmlns:a16="http://schemas.microsoft.com/office/drawing/2014/main" id="{D4434B26-3871-F641-B7B5-850C4347B8BF}"/>
              </a:ext>
            </a:extLst>
          </p:cNvPr>
          <p:cNvSpPr/>
          <p:nvPr/>
        </p:nvSpPr>
        <p:spPr>
          <a:xfrm>
            <a:off x="6202897"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Assinaturas</a:t>
            </a:r>
            <a:endParaRPr lang="pt-BR" sz="1400" b="1" dirty="0">
              <a:solidFill>
                <a:schemeClr val="tx1"/>
              </a:solidFill>
            </a:endParaRPr>
          </a:p>
        </p:txBody>
      </p:sp>
      <p:sp>
        <p:nvSpPr>
          <p:cNvPr id="17" name="Rectangle 16">
            <a:extLst>
              <a:ext uri="{FF2B5EF4-FFF2-40B4-BE49-F238E27FC236}">
                <a16:creationId xmlns="" xmlns:a16="http://schemas.microsoft.com/office/drawing/2014/main" id="{ED529221-6622-834C-9453-93B0AFA6B42A}"/>
              </a:ext>
            </a:extLst>
          </p:cNvPr>
          <p:cNvSpPr/>
          <p:nvPr/>
        </p:nvSpPr>
        <p:spPr>
          <a:xfrm>
            <a:off x="8885580"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Receita gerada pelo aluguel de roupas</a:t>
            </a:r>
            <a:endParaRPr lang="pt-BR" sz="1400" b="1" dirty="0">
              <a:solidFill>
                <a:schemeClr val="tx1"/>
              </a:solidFill>
            </a:endParaRPr>
          </a:p>
        </p:txBody>
      </p:sp>
      <p:sp>
        <p:nvSpPr>
          <p:cNvPr id="19" name="Rectangle 18">
            <a:extLst>
              <a:ext uri="{FF2B5EF4-FFF2-40B4-BE49-F238E27FC236}">
                <a16:creationId xmlns="" xmlns:a16="http://schemas.microsoft.com/office/drawing/2014/main" id="{9A77071D-4D05-3249-03A4-E579A029E386}"/>
              </a:ext>
            </a:extLst>
          </p:cNvPr>
          <p:cNvSpPr/>
          <p:nvPr/>
        </p:nvSpPr>
        <p:spPr>
          <a:xfrm>
            <a:off x="7336810" y="195402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Suporte on-line costume</a:t>
            </a:r>
            <a:endParaRPr lang="pt-BR" sz="1400" b="1" dirty="0">
              <a:solidFill>
                <a:schemeClr val="tx1"/>
              </a:solidFill>
            </a:endParaRPr>
          </a:p>
        </p:txBody>
      </p:sp>
      <p:sp>
        <p:nvSpPr>
          <p:cNvPr id="20" name="Rectangle 19">
            <a:extLst>
              <a:ext uri="{FF2B5EF4-FFF2-40B4-BE49-F238E27FC236}">
                <a16:creationId xmlns="" xmlns:a16="http://schemas.microsoft.com/office/drawing/2014/main" id="{35D5FA30-0F2E-2EE9-403C-7BFCC64A6C6E}"/>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 Plataforma online, mídias sociais, influenciadores</a:t>
            </a:r>
            <a:endParaRPr lang="pt-BR" sz="1400" b="1" dirty="0">
              <a:solidFill>
                <a:schemeClr val="tx1"/>
              </a:solidFill>
            </a:endParaRPr>
          </a:p>
        </p:txBody>
      </p:sp>
      <p:sp>
        <p:nvSpPr>
          <p:cNvPr id="25" name="Rectangle 24">
            <a:extLst>
              <a:ext uri="{FF2B5EF4-FFF2-40B4-BE49-F238E27FC236}">
                <a16:creationId xmlns="" xmlns:a16="http://schemas.microsoft.com/office/drawing/2014/main" id="{3C8A175F-160E-1E4D-43A6-567EDB09FB19}"/>
              </a:ext>
            </a:extLst>
          </p:cNvPr>
          <p:cNvSpPr/>
          <p:nvPr/>
        </p:nvSpPr>
        <p:spPr>
          <a:xfrm>
            <a:off x="5139844" y="340669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para pessoas de baixa renda, reduz o desperdício têxtil</a:t>
            </a:r>
            <a:endParaRPr lang="pt-BR" sz="1400" b="1" dirty="0">
              <a:solidFill>
                <a:schemeClr val="tx1"/>
              </a:solidFill>
            </a:endParaRPr>
          </a:p>
        </p:txBody>
      </p:sp>
      <p:sp>
        <p:nvSpPr>
          <p:cNvPr id="26" name="Rectangle 25">
            <a:extLst>
              <a:ext uri="{FF2B5EF4-FFF2-40B4-BE49-F238E27FC236}">
                <a16:creationId xmlns="" xmlns:a16="http://schemas.microsoft.com/office/drawing/2014/main" id="{1D1F724D-D17F-CCE9-BA8C-AF905D398B66}"/>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400" b="1" dirty="0" smtClean="0">
              <a:solidFill>
                <a:schemeClr val="tx1"/>
              </a:solidFill>
            </a:endParaRPr>
          </a:p>
          <a:p>
            <a:pPr algn="ctr"/>
            <a:endParaRPr lang="pt-BR" sz="1400" b="1" dirty="0">
              <a:solidFill>
                <a:schemeClr val="tx1"/>
              </a:solidFill>
            </a:endParaRPr>
          </a:p>
          <a:p>
            <a:pPr algn="ctr"/>
            <a:r>
              <a:rPr lang="pt-BR" sz="1400" b="1" dirty="0" smtClean="0">
                <a:solidFill>
                  <a:schemeClr val="tx1"/>
                </a:solidFill>
              </a:rPr>
              <a:t>Comunidades de estudantes universitários com baixa renda</a:t>
            </a:r>
          </a:p>
          <a:p>
            <a:pPr algn="ctr"/>
            <a:r>
              <a:rPr lang="pt-BR" sz="1400" b="1" dirty="0" smtClean="0">
                <a:solidFill>
                  <a:schemeClr val="tx1"/>
                </a:solidFill>
              </a:rPr>
              <a:t>mercado de Massa e clientes segmentados (masculino/feminino)</a:t>
            </a:r>
          </a:p>
          <a:p>
            <a:pPr algn="ctr"/>
            <a:endParaRPr lang="pt-BR" sz="1400" b="1" dirty="0" smtClean="0">
              <a:solidFill>
                <a:schemeClr val="tx1"/>
              </a:solidFill>
            </a:endParaRPr>
          </a:p>
          <a:p>
            <a:pPr algn="ctr"/>
            <a:endParaRPr lang="pt-BR" sz="1400" b="1" dirty="0">
              <a:solidFill>
                <a:schemeClr val="tx1"/>
              </a:solidFill>
            </a:endParaRPr>
          </a:p>
        </p:txBody>
      </p:sp>
      <p:sp>
        <p:nvSpPr>
          <p:cNvPr id="30" name="Rectangle 29">
            <a:extLst>
              <a:ext uri="{FF2B5EF4-FFF2-40B4-BE49-F238E27FC236}">
                <a16:creationId xmlns="" xmlns:a16="http://schemas.microsoft.com/office/drawing/2014/main" id="{1E628488-A5CA-1A99-793E-AE3A6679173F}"/>
              </a:ext>
            </a:extLst>
          </p:cNvPr>
          <p:cNvSpPr/>
          <p:nvPr/>
        </p:nvSpPr>
        <p:spPr>
          <a:xfrm>
            <a:off x="5141206" y="1695618"/>
            <a:ext cx="1912309" cy="1056992"/>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da moda em um orçamento sem ter que  possuir roupas que você dificilmente vai usar.</a:t>
            </a:r>
            <a:endParaRPr lang="pt-BR" sz="1400" b="1" dirty="0">
              <a:solidFill>
                <a:schemeClr val="tx1"/>
              </a:solidFill>
            </a:endParaRPr>
          </a:p>
        </p:txBody>
      </p:sp>
      <p:sp>
        <p:nvSpPr>
          <p:cNvPr id="22" name="CaixaDeTexto 21"/>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23" name="CaixaDeTexto 22"/>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31" name="CaixaDeTexto 30"/>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32" name="CaixaDeTexto 31"/>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33" name="CaixaDeTexto 32"/>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34" name="CaixaDeTexto 33"/>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35" name="CaixaDeTexto 34"/>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36" name="CaixaDeTexto 35"/>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37" name="CaixaDeTexto 36"/>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38" name="CaixaDeTexto 37"/>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39" name="CaixaDeTexto 38"/>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Vida Útil</a:t>
            </a:r>
          </a:p>
        </p:txBody>
      </p:sp>
      <p:cxnSp>
        <p:nvCxnSpPr>
          <p:cNvPr id="40" name="Conector reto 39"/>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1" name="CaixaDeTexto 40"/>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333710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ABC6657B-1248-6B4D-AE85-8670C18C8E1B}"/>
              </a:ext>
            </a:extLst>
          </p:cNvPr>
          <p:cNvPicPr>
            <a:picLocks noChangeAspect="1"/>
          </p:cNvPicPr>
          <p:nvPr/>
        </p:nvPicPr>
        <p:blipFill>
          <a:blip r:embed="rId3"/>
          <a:stretch>
            <a:fillRect/>
          </a:stretch>
        </p:blipFill>
        <p:spPr>
          <a:xfrm>
            <a:off x="0" y="0"/>
            <a:ext cx="12192000" cy="6858000"/>
          </a:xfrm>
          <a:prstGeom prst="rect">
            <a:avLst/>
          </a:prstGeom>
        </p:spPr>
      </p:pic>
      <p:sp>
        <p:nvSpPr>
          <p:cNvPr id="5" name="Rectangle 4">
            <a:extLst>
              <a:ext uri="{FF2B5EF4-FFF2-40B4-BE49-F238E27FC236}">
                <a16:creationId xmlns="" xmlns:a16="http://schemas.microsoft.com/office/drawing/2014/main" id="{5171BC68-CC43-2B4D-BB8F-888BEB7BEB09}"/>
              </a:ext>
            </a:extLst>
          </p:cNvPr>
          <p:cNvSpPr/>
          <p:nvPr/>
        </p:nvSpPr>
        <p:spPr>
          <a:xfrm>
            <a:off x="506503" y="1414958"/>
            <a:ext cx="10907167" cy="1569660"/>
          </a:xfrm>
          <a:prstGeom prst="rect">
            <a:avLst/>
          </a:prstGeom>
        </p:spPr>
        <p:txBody>
          <a:bodyPr wrap="square">
            <a:spAutoFit/>
          </a:bodyPr>
          <a:lstStyle/>
          <a:p>
            <a:pPr algn="thaiDist">
              <a:lnSpc>
                <a:spcPct val="120000"/>
              </a:lnSpc>
            </a:pPr>
            <a:r>
              <a:rPr lang="pt-BR" sz="1600" b="1" dirty="0" smtClean="0"/>
              <a:t>Os alunos aplicarão uma estratégia de design circular para resolver um problema de negócios lineares. Eles aprenderão o que é a ferramenta Canvas no modelo de negócios circulares e como usar uma para criar seu próprio modelo de negócio circular. Eles trabalharão em equipes de sua escolha para resolver um desafio de negócios existente e redesenharão o negócio usando a tela circular do modelo de negócios. Eles esboçarão seu modelo final de negócios para dar uma visão de como sua ideia de negócio é circular e, em seguida, compartilharão com o resto da classe</a:t>
            </a:r>
            <a:r>
              <a:rPr lang="pt-BR" sz="1600" b="1" dirty="0" smtClean="0">
                <a:solidFill>
                  <a:srgbClr val="262626"/>
                </a:solidFill>
              </a:rPr>
              <a:t>. </a:t>
            </a:r>
            <a:endParaRPr lang="pt-BR" sz="1600" b="1" dirty="0">
              <a:solidFill>
                <a:srgbClr val="262626"/>
              </a:solidFill>
              <a:highlight>
                <a:srgbClr val="FFE300"/>
              </a:highlight>
            </a:endParaRPr>
          </a:p>
        </p:txBody>
      </p:sp>
      <p:sp>
        <p:nvSpPr>
          <p:cNvPr id="6" name="Rounded Rectangle 5">
            <a:extLst>
              <a:ext uri="{FF2B5EF4-FFF2-40B4-BE49-F238E27FC236}">
                <a16:creationId xmlns="" xmlns:a16="http://schemas.microsoft.com/office/drawing/2014/main" id="{FD9AA248-B0AF-F84E-94F8-0CF855A300AF}"/>
              </a:ext>
            </a:extLst>
          </p:cNvPr>
          <p:cNvSpPr/>
          <p:nvPr/>
        </p:nvSpPr>
        <p:spPr>
          <a:xfrm>
            <a:off x="313764" y="1462601"/>
            <a:ext cx="11371732" cy="1480103"/>
          </a:xfrm>
          <a:prstGeom prst="roundRect">
            <a:avLst/>
          </a:prstGeom>
          <a:noFill/>
          <a:ln w="31750">
            <a:solidFill>
              <a:srgbClr val="29C7F7"/>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2" name="Rounded Rectangle 31">
            <a:extLst>
              <a:ext uri="{FF2B5EF4-FFF2-40B4-BE49-F238E27FC236}">
                <a16:creationId xmlns="" xmlns:a16="http://schemas.microsoft.com/office/drawing/2014/main" id="{03D80DED-07FA-7648-A98B-006FFF2CC66F}"/>
              </a:ext>
            </a:extLst>
          </p:cNvPr>
          <p:cNvSpPr/>
          <p:nvPr/>
        </p:nvSpPr>
        <p:spPr>
          <a:xfrm>
            <a:off x="2066306" y="185126"/>
            <a:ext cx="8383980" cy="994130"/>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3" name="Rounded Rectangle 32">
            <a:extLst>
              <a:ext uri="{FF2B5EF4-FFF2-40B4-BE49-F238E27FC236}">
                <a16:creationId xmlns="" xmlns:a16="http://schemas.microsoft.com/office/drawing/2014/main" id="{AE593411-CF70-804B-88B7-4B861BF579DE}"/>
              </a:ext>
            </a:extLst>
          </p:cNvPr>
          <p:cNvSpPr/>
          <p:nvPr/>
        </p:nvSpPr>
        <p:spPr>
          <a:xfrm>
            <a:off x="2066306" y="185126"/>
            <a:ext cx="838398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4" name="TextBox 33">
            <a:extLst>
              <a:ext uri="{FF2B5EF4-FFF2-40B4-BE49-F238E27FC236}">
                <a16:creationId xmlns="" xmlns:a16="http://schemas.microsoft.com/office/drawing/2014/main" id="{C098EEBB-9906-934A-AAC3-1F3847C7F9B7}"/>
              </a:ext>
            </a:extLst>
          </p:cNvPr>
          <p:cNvSpPr txBox="1"/>
          <p:nvPr/>
        </p:nvSpPr>
        <p:spPr>
          <a:xfrm>
            <a:off x="2066306" y="294106"/>
            <a:ext cx="8383980" cy="584775"/>
          </a:xfrm>
          <a:prstGeom prst="rect">
            <a:avLst/>
          </a:prstGeom>
          <a:noFill/>
        </p:spPr>
        <p:txBody>
          <a:bodyPr wrap="square" rtlCol="0">
            <a:spAutoFit/>
          </a:bodyPr>
          <a:lstStyle/>
          <a:p>
            <a:pPr algn="ctr"/>
            <a:r>
              <a:rPr lang="pt-BR" sz="3200" b="1" dirty="0" smtClean="0">
                <a:solidFill>
                  <a:schemeClr val="bg1"/>
                </a:solidFill>
              </a:rPr>
              <a:t>Preparação da Aula e Alinhamento Curricular</a:t>
            </a:r>
            <a:endParaRPr lang="pt-BR" sz="3200" b="1" dirty="0">
              <a:solidFill>
                <a:schemeClr val="bg1"/>
              </a:solidFill>
            </a:endParaRPr>
          </a:p>
        </p:txBody>
      </p:sp>
      <p:sp>
        <p:nvSpPr>
          <p:cNvPr id="21" name="TextBox 20">
            <a:extLst>
              <a:ext uri="{FF2B5EF4-FFF2-40B4-BE49-F238E27FC236}">
                <a16:creationId xmlns="" xmlns:a16="http://schemas.microsoft.com/office/drawing/2014/main" id="{A578BCDC-8719-EB47-ABEF-3276125F0C98}"/>
              </a:ext>
            </a:extLst>
          </p:cNvPr>
          <p:cNvSpPr txBox="1"/>
          <p:nvPr/>
        </p:nvSpPr>
        <p:spPr>
          <a:xfrm>
            <a:off x="2794681" y="901959"/>
            <a:ext cx="6602638" cy="307777"/>
          </a:xfrm>
          <a:prstGeom prst="rect">
            <a:avLst/>
          </a:prstGeom>
          <a:noFill/>
        </p:spPr>
        <p:txBody>
          <a:bodyPr wrap="square" rtlCol="0">
            <a:spAutoFit/>
          </a:bodyPr>
          <a:lstStyle/>
          <a:p>
            <a:pPr algn="ctr"/>
            <a:r>
              <a:rPr lang="pt-BR" sz="1400" b="1" dirty="0" smtClean="0">
                <a:solidFill>
                  <a:schemeClr val="bg1"/>
                </a:solidFill>
              </a:rPr>
              <a:t>Tempo de preparação: 10 – 15 minutos</a:t>
            </a:r>
            <a:endParaRPr lang="pt-BR" sz="1400" b="1" dirty="0">
              <a:solidFill>
                <a:schemeClr val="bg1"/>
              </a:solidFill>
            </a:endParaRPr>
          </a:p>
        </p:txBody>
      </p:sp>
      <p:grpSp>
        <p:nvGrpSpPr>
          <p:cNvPr id="9" name="Group 8">
            <a:extLst>
              <a:ext uri="{FF2B5EF4-FFF2-40B4-BE49-F238E27FC236}">
                <a16:creationId xmlns="" xmlns:a16="http://schemas.microsoft.com/office/drawing/2014/main" id="{5E5CEC13-4F72-87BC-D9DF-A33EC9698C48}"/>
              </a:ext>
            </a:extLst>
          </p:cNvPr>
          <p:cNvGrpSpPr/>
          <p:nvPr/>
        </p:nvGrpSpPr>
        <p:grpSpPr>
          <a:xfrm>
            <a:off x="712180" y="4586227"/>
            <a:ext cx="443210" cy="427913"/>
            <a:chOff x="663222" y="3355931"/>
            <a:chExt cx="443210" cy="427913"/>
          </a:xfrm>
        </p:grpSpPr>
        <p:sp>
          <p:nvSpPr>
            <p:cNvPr id="10" name="Oval 9">
              <a:extLst>
                <a:ext uri="{FF2B5EF4-FFF2-40B4-BE49-F238E27FC236}">
                  <a16:creationId xmlns="" xmlns:a16="http://schemas.microsoft.com/office/drawing/2014/main" id="{FDB79BEE-9F05-5AC4-0CCB-553BB49724AA}"/>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Oval 10">
              <a:extLst>
                <a:ext uri="{FF2B5EF4-FFF2-40B4-BE49-F238E27FC236}">
                  <a16:creationId xmlns="" xmlns:a16="http://schemas.microsoft.com/office/drawing/2014/main" id="{3067E27E-E84A-4317-DBE0-EC212FEE34E1}"/>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2" name="Rectangle 11">
              <a:extLst>
                <a:ext uri="{FF2B5EF4-FFF2-40B4-BE49-F238E27FC236}">
                  <a16:creationId xmlns="" xmlns:a16="http://schemas.microsoft.com/office/drawing/2014/main" id="{FBD07FB5-B631-3CE0-43D3-39B896FA2D3B}"/>
                </a:ext>
              </a:extLst>
            </p:cNvPr>
            <p:cNvSpPr/>
            <p:nvPr/>
          </p:nvSpPr>
          <p:spPr>
            <a:xfrm>
              <a:off x="731556" y="3355931"/>
              <a:ext cx="301686" cy="424732"/>
            </a:xfrm>
            <a:prstGeom prst="rect">
              <a:avLst/>
            </a:prstGeom>
          </p:spPr>
          <p:txBody>
            <a:bodyPr wrap="none">
              <a:spAutoFit/>
            </a:bodyPr>
            <a:lstStyle/>
            <a:p>
              <a:pPr algn="ctr">
                <a:lnSpc>
                  <a:spcPct val="120000"/>
                </a:lnSpc>
              </a:pPr>
              <a:r>
                <a:rPr lang="pt-BR" b="1" dirty="0" smtClean="0">
                  <a:solidFill>
                    <a:schemeClr val="bg1"/>
                  </a:solidFill>
                  <a:cs typeface="Arial" panose="020B0604020202020204" pitchFamily="34" charset="0"/>
                </a:rPr>
                <a:t>2</a:t>
              </a:r>
              <a:endParaRPr lang="pt-BR" b="1" dirty="0">
                <a:solidFill>
                  <a:schemeClr val="bg1"/>
                </a:solidFill>
                <a:cs typeface="Arial" panose="020B0604020202020204" pitchFamily="34" charset="0"/>
              </a:endParaRPr>
            </a:p>
          </p:txBody>
        </p:sp>
      </p:grpSp>
      <p:sp>
        <p:nvSpPr>
          <p:cNvPr id="14" name="Rectangle 13">
            <a:extLst>
              <a:ext uri="{FF2B5EF4-FFF2-40B4-BE49-F238E27FC236}">
                <a16:creationId xmlns="" xmlns:a16="http://schemas.microsoft.com/office/drawing/2014/main" id="{72AC7058-8F80-94D7-3F28-D74F03195D33}"/>
              </a:ext>
            </a:extLst>
          </p:cNvPr>
          <p:cNvSpPr/>
          <p:nvPr/>
        </p:nvSpPr>
        <p:spPr>
          <a:xfrm>
            <a:off x="1228656" y="3287271"/>
            <a:ext cx="9734687" cy="1089529"/>
          </a:xfrm>
          <a:prstGeom prst="rect">
            <a:avLst/>
          </a:prstGeom>
        </p:spPr>
        <p:txBody>
          <a:bodyPr wrap="square">
            <a:spAutoFit/>
          </a:bodyPr>
          <a:lstStyle/>
          <a:p>
            <a:pPr algn="thaiDist">
              <a:lnSpc>
                <a:spcPct val="120000"/>
              </a:lnSpc>
            </a:pPr>
            <a:r>
              <a:rPr lang="pt-BR" b="1" dirty="0" smtClean="0">
                <a:solidFill>
                  <a:srgbClr val="262626"/>
                </a:solidFill>
              </a:rPr>
              <a:t>Exiba os slides da aula e crie uma discussão sobre o que eles já sabem sobre modelos de negócios circulares e como identificar soluções para os problemas dos clientes. </a:t>
            </a:r>
            <a:r>
              <a:rPr lang="pt-BR" dirty="0" smtClean="0"/>
              <a:t>Faça aos alunos as perguntas orientadoras das anotações do slide do PowerPoint</a:t>
            </a:r>
            <a:r>
              <a:rPr lang="pt-BR" dirty="0" smtClean="0">
                <a:solidFill>
                  <a:srgbClr val="262626"/>
                </a:solidFill>
              </a:rPr>
              <a:t>.</a:t>
            </a:r>
            <a:endParaRPr lang="pt-BR" dirty="0">
              <a:solidFill>
                <a:srgbClr val="262626"/>
              </a:solidFill>
            </a:endParaRPr>
          </a:p>
        </p:txBody>
      </p:sp>
      <p:grpSp>
        <p:nvGrpSpPr>
          <p:cNvPr id="15" name="Group 14">
            <a:extLst>
              <a:ext uri="{FF2B5EF4-FFF2-40B4-BE49-F238E27FC236}">
                <a16:creationId xmlns="" xmlns:a16="http://schemas.microsoft.com/office/drawing/2014/main" id="{4478D716-B85F-88A3-AFD7-D0568C12D351}"/>
              </a:ext>
            </a:extLst>
          </p:cNvPr>
          <p:cNvGrpSpPr/>
          <p:nvPr/>
        </p:nvGrpSpPr>
        <p:grpSpPr>
          <a:xfrm>
            <a:off x="712256" y="3300532"/>
            <a:ext cx="443210" cy="427913"/>
            <a:chOff x="663222" y="3355931"/>
            <a:chExt cx="443210" cy="427913"/>
          </a:xfrm>
        </p:grpSpPr>
        <p:sp>
          <p:nvSpPr>
            <p:cNvPr id="16" name="Oval 15">
              <a:extLst>
                <a:ext uri="{FF2B5EF4-FFF2-40B4-BE49-F238E27FC236}">
                  <a16:creationId xmlns="" xmlns:a16="http://schemas.microsoft.com/office/drawing/2014/main" id="{7B16B6D5-D78A-B0D5-46F5-CD4C5F9F9D86}"/>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7" name="Oval 16">
              <a:extLst>
                <a:ext uri="{FF2B5EF4-FFF2-40B4-BE49-F238E27FC236}">
                  <a16:creationId xmlns="" xmlns:a16="http://schemas.microsoft.com/office/drawing/2014/main" id="{5A480FFF-4780-B5F0-2AC2-E21D80F756F7}"/>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8" name="Rectangle 17">
              <a:extLst>
                <a:ext uri="{FF2B5EF4-FFF2-40B4-BE49-F238E27FC236}">
                  <a16:creationId xmlns="" xmlns:a16="http://schemas.microsoft.com/office/drawing/2014/main" id="{E80940E8-22E6-C80E-6992-707F8FFD6958}"/>
                </a:ext>
              </a:extLst>
            </p:cNvPr>
            <p:cNvSpPr/>
            <p:nvPr/>
          </p:nvSpPr>
          <p:spPr>
            <a:xfrm>
              <a:off x="731556" y="3355931"/>
              <a:ext cx="301686" cy="424732"/>
            </a:xfrm>
            <a:prstGeom prst="rect">
              <a:avLst/>
            </a:prstGeom>
          </p:spPr>
          <p:txBody>
            <a:bodyPr wrap="none">
              <a:spAutoFit/>
            </a:bodyPr>
            <a:lstStyle/>
            <a:p>
              <a:pPr algn="ctr">
                <a:lnSpc>
                  <a:spcPct val="120000"/>
                </a:lnSpc>
              </a:pPr>
              <a:r>
                <a:rPr lang="pt-BR" b="1" dirty="0" smtClean="0">
                  <a:solidFill>
                    <a:schemeClr val="bg1"/>
                  </a:solidFill>
                  <a:cs typeface="Arial" panose="020B0604020202020204" pitchFamily="34" charset="0"/>
                </a:rPr>
                <a:t>1</a:t>
              </a:r>
              <a:endParaRPr lang="pt-BR" b="1" dirty="0">
                <a:solidFill>
                  <a:schemeClr val="bg1"/>
                </a:solidFill>
                <a:cs typeface="Arial" panose="020B0604020202020204" pitchFamily="34" charset="0"/>
              </a:endParaRPr>
            </a:p>
          </p:txBody>
        </p:sp>
      </p:grpSp>
      <p:sp>
        <p:nvSpPr>
          <p:cNvPr id="19" name="Rectangle 18">
            <a:extLst>
              <a:ext uri="{FF2B5EF4-FFF2-40B4-BE49-F238E27FC236}">
                <a16:creationId xmlns="" xmlns:a16="http://schemas.microsoft.com/office/drawing/2014/main" id="{9257F564-7545-F606-351E-54D5A87E1445}"/>
              </a:ext>
            </a:extLst>
          </p:cNvPr>
          <p:cNvSpPr/>
          <p:nvPr/>
        </p:nvSpPr>
        <p:spPr>
          <a:xfrm>
            <a:off x="1267916" y="4536811"/>
            <a:ext cx="9734687" cy="757130"/>
          </a:xfrm>
          <a:prstGeom prst="rect">
            <a:avLst/>
          </a:prstGeom>
        </p:spPr>
        <p:txBody>
          <a:bodyPr wrap="square">
            <a:spAutoFit/>
          </a:bodyPr>
          <a:lstStyle/>
          <a:p>
            <a:pPr algn="thaiDist">
              <a:lnSpc>
                <a:spcPct val="120000"/>
              </a:lnSpc>
            </a:pPr>
            <a:r>
              <a:rPr lang="pt-BR" b="1" dirty="0" smtClean="0"/>
              <a:t>Imprima o "Canvas do Modelo de Negócios Circular" e a "Solução Circular",</a:t>
            </a:r>
            <a:r>
              <a:rPr lang="pt-BR" dirty="0" smtClean="0"/>
              <a:t> um para cada equipe, juntamente com o  folheto </a:t>
            </a:r>
            <a:r>
              <a:rPr lang="pt-BR" b="1" dirty="0" smtClean="0"/>
              <a:t>"Redesenho para Circularidade</a:t>
            </a:r>
            <a:r>
              <a:rPr lang="pt-BR" dirty="0" smtClean="0"/>
              <a:t>". </a:t>
            </a:r>
            <a:endParaRPr lang="pt-BR" dirty="0">
              <a:solidFill>
                <a:srgbClr val="262626"/>
              </a:solidFill>
            </a:endParaRPr>
          </a:p>
        </p:txBody>
      </p:sp>
      <p:sp>
        <p:nvSpPr>
          <p:cNvPr id="20" name="TextBox 19">
            <a:extLst>
              <a:ext uri="{FF2B5EF4-FFF2-40B4-BE49-F238E27FC236}">
                <a16:creationId xmlns="" xmlns:a16="http://schemas.microsoft.com/office/drawing/2014/main" id="{870443D5-F53C-B910-E5A0-AB1541127325}"/>
              </a:ext>
            </a:extLst>
          </p:cNvPr>
          <p:cNvSpPr txBox="1"/>
          <p:nvPr/>
        </p:nvSpPr>
        <p:spPr>
          <a:xfrm>
            <a:off x="1314196" y="5414512"/>
            <a:ext cx="9563605" cy="1089529"/>
          </a:xfrm>
          <a:prstGeom prst="rect">
            <a:avLst/>
          </a:prstGeom>
          <a:noFill/>
        </p:spPr>
        <p:txBody>
          <a:bodyPr wrap="square" rtlCol="0">
            <a:spAutoFit/>
          </a:bodyPr>
          <a:lstStyle/>
          <a:p>
            <a:pPr algn="thaiDist">
              <a:lnSpc>
                <a:spcPct val="120000"/>
              </a:lnSpc>
            </a:pPr>
            <a:r>
              <a:rPr lang="pt-BR" b="1" dirty="0" smtClean="0"/>
              <a:t>Siga as instruções </a:t>
            </a:r>
            <a:r>
              <a:rPr lang="pt-BR" dirty="0" smtClean="0"/>
              <a:t>na aula sobre como preencher cada seção do </a:t>
            </a:r>
            <a:r>
              <a:rPr lang="pt-BR" b="1" dirty="0" smtClean="0"/>
              <a:t>"Canvas do Modelo de Negócios Circular".</a:t>
            </a:r>
            <a:r>
              <a:rPr lang="pt-BR" dirty="0" smtClean="0"/>
              <a:t> As anotações do slide na parte inferior de cada um deles terão instruções sobre como preencher a secção</a:t>
            </a:r>
            <a:r>
              <a:rPr lang="pt-BR" dirty="0" smtClean="0">
                <a:solidFill>
                  <a:srgbClr val="262626"/>
                </a:solidFill>
              </a:rPr>
              <a:t>. </a:t>
            </a:r>
            <a:endParaRPr lang="pt-BR" dirty="0">
              <a:solidFill>
                <a:srgbClr val="262626"/>
              </a:solidFill>
            </a:endParaRPr>
          </a:p>
        </p:txBody>
      </p:sp>
      <p:grpSp>
        <p:nvGrpSpPr>
          <p:cNvPr id="22" name="Group 21">
            <a:extLst>
              <a:ext uri="{FF2B5EF4-FFF2-40B4-BE49-F238E27FC236}">
                <a16:creationId xmlns="" xmlns:a16="http://schemas.microsoft.com/office/drawing/2014/main" id="{92FDCB1C-543A-F655-612D-629CAC1391BE}"/>
              </a:ext>
            </a:extLst>
          </p:cNvPr>
          <p:cNvGrpSpPr/>
          <p:nvPr/>
        </p:nvGrpSpPr>
        <p:grpSpPr>
          <a:xfrm>
            <a:off x="728635" y="5548861"/>
            <a:ext cx="443210" cy="427913"/>
            <a:chOff x="663222" y="3355931"/>
            <a:chExt cx="443210" cy="427913"/>
          </a:xfrm>
        </p:grpSpPr>
        <p:sp>
          <p:nvSpPr>
            <p:cNvPr id="23" name="Oval 22">
              <a:extLst>
                <a:ext uri="{FF2B5EF4-FFF2-40B4-BE49-F238E27FC236}">
                  <a16:creationId xmlns="" xmlns:a16="http://schemas.microsoft.com/office/drawing/2014/main" id="{82F847A7-5433-42DF-46B4-738F72A780AF}"/>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Oval 23">
              <a:extLst>
                <a:ext uri="{FF2B5EF4-FFF2-40B4-BE49-F238E27FC236}">
                  <a16:creationId xmlns="" xmlns:a16="http://schemas.microsoft.com/office/drawing/2014/main" id="{2F9A8BA4-D78C-4E92-F638-58983B0C7884}"/>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5" name="Rectangle 24">
              <a:extLst>
                <a:ext uri="{FF2B5EF4-FFF2-40B4-BE49-F238E27FC236}">
                  <a16:creationId xmlns="" xmlns:a16="http://schemas.microsoft.com/office/drawing/2014/main" id="{25CDE0F3-B01F-16AF-82C3-7056D7C2C88F}"/>
                </a:ext>
              </a:extLst>
            </p:cNvPr>
            <p:cNvSpPr/>
            <p:nvPr/>
          </p:nvSpPr>
          <p:spPr>
            <a:xfrm>
              <a:off x="731556" y="3355931"/>
              <a:ext cx="301686" cy="424732"/>
            </a:xfrm>
            <a:prstGeom prst="rect">
              <a:avLst/>
            </a:prstGeom>
          </p:spPr>
          <p:txBody>
            <a:bodyPr wrap="none">
              <a:spAutoFit/>
            </a:bodyPr>
            <a:lstStyle/>
            <a:p>
              <a:pPr algn="ctr">
                <a:lnSpc>
                  <a:spcPct val="120000"/>
                </a:lnSpc>
              </a:pPr>
              <a:r>
                <a:rPr lang="pt-BR" b="1" dirty="0" smtClean="0">
                  <a:solidFill>
                    <a:schemeClr val="bg1"/>
                  </a:solidFill>
                  <a:cs typeface="Arial" panose="020B0604020202020204" pitchFamily="34" charset="0"/>
                </a:rPr>
                <a:t>3</a:t>
              </a:r>
              <a:endParaRPr lang="pt-BR" b="1" dirty="0">
                <a:solidFill>
                  <a:schemeClr val="bg1"/>
                </a:solidFill>
                <a:cs typeface="Arial" panose="020B0604020202020204" pitchFamily="34" charset="0"/>
              </a:endParaRPr>
            </a:p>
          </p:txBody>
        </p:sp>
      </p:gr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6988" y="2602529"/>
            <a:ext cx="390525" cy="32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9964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ounded Rectangle 20">
            <a:extLst>
              <a:ext uri="{FF2B5EF4-FFF2-40B4-BE49-F238E27FC236}">
                <a16:creationId xmlns=""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TextBox 23">
            <a:extLst>
              <a:ext uri="{FF2B5EF4-FFF2-40B4-BE49-F238E27FC236}">
                <a16:creationId xmlns="" xmlns:a16="http://schemas.microsoft.com/office/drawing/2014/main" id="{B8D67499-7267-9348-8D27-97FF01885E6F}"/>
              </a:ext>
            </a:extLst>
          </p:cNvPr>
          <p:cNvSpPr txBox="1"/>
          <p:nvPr/>
        </p:nvSpPr>
        <p:spPr>
          <a:xfrm>
            <a:off x="2606040" y="294106"/>
            <a:ext cx="6979920"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27" name="Picture 26">
            <a:extLst>
              <a:ext uri="{FF2B5EF4-FFF2-40B4-BE49-F238E27FC236}">
                <a16:creationId xmlns=""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Alugar roupas para Clientes Suporte ao cliente </a:t>
            </a:r>
            <a:endParaRPr lang="pt-BR" sz="1400" b="1" dirty="0">
              <a:solidFill>
                <a:schemeClr val="tx1"/>
              </a:solidFill>
            </a:endParaRPr>
          </a:p>
        </p:txBody>
      </p:sp>
      <p:sp>
        <p:nvSpPr>
          <p:cNvPr id="9" name="Rectangle 8">
            <a:extLst>
              <a:ext uri="{FF2B5EF4-FFF2-40B4-BE49-F238E27FC236}">
                <a16:creationId xmlns="" xmlns:a16="http://schemas.microsoft.com/office/drawing/2014/main" id="{1262FD34-1C8D-1148-9FD5-1FF9DB121844}"/>
              </a:ext>
            </a:extLst>
          </p:cNvPr>
          <p:cNvSpPr/>
          <p:nvPr/>
        </p:nvSpPr>
        <p:spPr>
          <a:xfrm>
            <a:off x="724975" y="1882776"/>
            <a:ext cx="1912309" cy="173021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a:solidFill>
                  <a:schemeClr val="tx1"/>
                </a:solidFill>
              </a:rPr>
              <a:t>Pessoas que doam ou vendem suas roupas antigas. </a:t>
            </a:r>
          </a:p>
          <a:p>
            <a:pPr algn="ctr"/>
            <a:r>
              <a:rPr lang="pt-BR" sz="1400" b="1" dirty="0">
                <a:solidFill>
                  <a:schemeClr val="tx1"/>
                </a:solidFill>
              </a:rPr>
              <a:t> Brechós</a:t>
            </a:r>
          </a:p>
        </p:txBody>
      </p:sp>
      <p:sp>
        <p:nvSpPr>
          <p:cNvPr id="10" name="Rectangle 9">
            <a:extLst>
              <a:ext uri="{FF2B5EF4-FFF2-40B4-BE49-F238E27FC236}">
                <a16:creationId xmlns="" xmlns:a16="http://schemas.microsoft.com/office/drawing/2014/main" id="{D6E174A6-227F-3843-8400-DA8188E66577}"/>
              </a:ext>
            </a:extLst>
          </p:cNvPr>
          <p:cNvSpPr/>
          <p:nvPr/>
        </p:nvSpPr>
        <p:spPr>
          <a:xfrm>
            <a:off x="2942880" y="3406698"/>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Inventário, Sites e plataforma de compras</a:t>
            </a:r>
            <a:endParaRPr lang="pt-BR" sz="1400" b="1" dirty="0">
              <a:solidFill>
                <a:schemeClr val="tx1"/>
              </a:solidFill>
            </a:endParaRPr>
          </a:p>
        </p:txBody>
      </p:sp>
      <p:sp>
        <p:nvSpPr>
          <p:cNvPr id="14" name="Rectangle 13">
            <a:extLst>
              <a:ext uri="{FF2B5EF4-FFF2-40B4-BE49-F238E27FC236}">
                <a16:creationId xmlns="" xmlns:a16="http://schemas.microsoft.com/office/drawing/2014/main" id="{44338FBA-ABBF-B242-97A3-1E97222F0906}"/>
              </a:ext>
            </a:extLst>
          </p:cNvPr>
          <p:cNvSpPr/>
          <p:nvPr/>
        </p:nvSpPr>
        <p:spPr>
          <a:xfrm>
            <a:off x="724975"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Desenvolvimento e manutenção Plataforma Teia</a:t>
            </a:r>
            <a:endParaRPr lang="pt-BR" sz="1400" b="1" dirty="0">
              <a:solidFill>
                <a:schemeClr val="tx1"/>
              </a:solidFill>
            </a:endParaRPr>
          </a:p>
        </p:txBody>
      </p:sp>
      <p:sp>
        <p:nvSpPr>
          <p:cNvPr id="15" name="Rectangle 14">
            <a:extLst>
              <a:ext uri="{FF2B5EF4-FFF2-40B4-BE49-F238E27FC236}">
                <a16:creationId xmlns="" xmlns:a16="http://schemas.microsoft.com/office/drawing/2014/main" id="{2AE89C8F-0098-AE48-9193-45CAFC77703C}"/>
              </a:ext>
            </a:extLst>
          </p:cNvPr>
          <p:cNvSpPr/>
          <p:nvPr/>
        </p:nvSpPr>
        <p:spPr>
          <a:xfrm>
            <a:off x="3407658"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Desenvolvimento e manutenção Plataforma Teia</a:t>
            </a:r>
            <a:endParaRPr lang="pt-BR" sz="1400" b="1" dirty="0">
              <a:solidFill>
                <a:schemeClr val="tx1"/>
              </a:solidFill>
            </a:endParaRPr>
          </a:p>
        </p:txBody>
      </p:sp>
      <p:sp>
        <p:nvSpPr>
          <p:cNvPr id="16" name="Rectangle 15">
            <a:extLst>
              <a:ext uri="{FF2B5EF4-FFF2-40B4-BE49-F238E27FC236}">
                <a16:creationId xmlns="" xmlns:a16="http://schemas.microsoft.com/office/drawing/2014/main" id="{D4434B26-3871-F641-B7B5-850C4347B8BF}"/>
              </a:ext>
            </a:extLst>
          </p:cNvPr>
          <p:cNvSpPr/>
          <p:nvPr/>
        </p:nvSpPr>
        <p:spPr>
          <a:xfrm>
            <a:off x="6202897"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Assinaturas</a:t>
            </a:r>
            <a:endParaRPr lang="pt-BR" sz="1400" b="1" dirty="0">
              <a:solidFill>
                <a:schemeClr val="tx1"/>
              </a:solidFill>
            </a:endParaRPr>
          </a:p>
        </p:txBody>
      </p:sp>
      <p:sp>
        <p:nvSpPr>
          <p:cNvPr id="17" name="Rectangle 16">
            <a:extLst>
              <a:ext uri="{FF2B5EF4-FFF2-40B4-BE49-F238E27FC236}">
                <a16:creationId xmlns="" xmlns:a16="http://schemas.microsoft.com/office/drawing/2014/main" id="{ED529221-6622-834C-9453-93B0AFA6B42A}"/>
              </a:ext>
            </a:extLst>
          </p:cNvPr>
          <p:cNvSpPr/>
          <p:nvPr/>
        </p:nvSpPr>
        <p:spPr>
          <a:xfrm>
            <a:off x="8885580"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Receita gerada pelo aluguel de roupas</a:t>
            </a:r>
            <a:endParaRPr lang="pt-BR" sz="1400" b="1" dirty="0">
              <a:solidFill>
                <a:schemeClr val="tx1"/>
              </a:solidFill>
            </a:endParaRPr>
          </a:p>
        </p:txBody>
      </p:sp>
      <p:sp>
        <p:nvSpPr>
          <p:cNvPr id="22" name="Rectangle 21">
            <a:extLst>
              <a:ext uri="{FF2B5EF4-FFF2-40B4-BE49-F238E27FC236}">
                <a16:creationId xmlns="" xmlns:a16="http://schemas.microsoft.com/office/drawing/2014/main" id="{C7BD2217-4E07-9045-9074-1280A6829656}"/>
              </a:ext>
            </a:extLst>
          </p:cNvPr>
          <p:cNvSpPr/>
          <p:nvPr/>
        </p:nvSpPr>
        <p:spPr>
          <a:xfrm>
            <a:off x="2085269" y="6017485"/>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Produto como um serviço</a:t>
            </a:r>
            <a:endParaRPr lang="pt-BR" sz="1400" b="1" dirty="0">
              <a:solidFill>
                <a:schemeClr val="tx1"/>
              </a:solidFill>
            </a:endParaRPr>
          </a:p>
        </p:txBody>
      </p:sp>
      <p:sp>
        <p:nvSpPr>
          <p:cNvPr id="25" name="Rectangle 24">
            <a:extLst>
              <a:ext uri="{FF2B5EF4-FFF2-40B4-BE49-F238E27FC236}">
                <a16:creationId xmlns="" xmlns:a16="http://schemas.microsoft.com/office/drawing/2014/main" id="{32E17476-26B2-1D46-9BB4-06652ADEF468}"/>
              </a:ext>
            </a:extLst>
          </p:cNvPr>
          <p:cNvSpPr/>
          <p:nvPr/>
        </p:nvSpPr>
        <p:spPr>
          <a:xfrm>
            <a:off x="595776" y="5574185"/>
            <a:ext cx="5500224" cy="117451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6" name="Rectangle 25">
            <a:extLst>
              <a:ext uri="{FF2B5EF4-FFF2-40B4-BE49-F238E27FC236}">
                <a16:creationId xmlns="" xmlns:a16="http://schemas.microsoft.com/office/drawing/2014/main" id="{84718FB1-C9E1-1926-56A7-CBFE88778C65}"/>
              </a:ext>
            </a:extLst>
          </p:cNvPr>
          <p:cNvSpPr/>
          <p:nvPr/>
        </p:nvSpPr>
        <p:spPr>
          <a:xfrm>
            <a:off x="7336810" y="195402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Suporte on-line costume</a:t>
            </a:r>
            <a:endParaRPr lang="pt-BR" sz="1400" b="1" dirty="0">
              <a:solidFill>
                <a:schemeClr val="tx1"/>
              </a:solidFill>
            </a:endParaRPr>
          </a:p>
        </p:txBody>
      </p:sp>
      <p:sp>
        <p:nvSpPr>
          <p:cNvPr id="29" name="Rectangle 28">
            <a:extLst>
              <a:ext uri="{FF2B5EF4-FFF2-40B4-BE49-F238E27FC236}">
                <a16:creationId xmlns="" xmlns:a16="http://schemas.microsoft.com/office/drawing/2014/main" id="{C3ACF03A-9786-3B79-B556-393515E0E1C9}"/>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Plataforma online, mídias sociais, influenciadores</a:t>
            </a:r>
            <a:endParaRPr lang="pt-BR" sz="1400" b="1" dirty="0">
              <a:solidFill>
                <a:schemeClr val="tx1"/>
              </a:solidFill>
            </a:endParaRPr>
          </a:p>
        </p:txBody>
      </p:sp>
      <p:sp>
        <p:nvSpPr>
          <p:cNvPr id="32" name="Rectangle 31">
            <a:extLst>
              <a:ext uri="{FF2B5EF4-FFF2-40B4-BE49-F238E27FC236}">
                <a16:creationId xmlns="" xmlns:a16="http://schemas.microsoft.com/office/drawing/2014/main" id="{A962A6FC-FBE6-BAB3-A7D4-076EAE9DC209}"/>
              </a:ext>
            </a:extLst>
          </p:cNvPr>
          <p:cNvSpPr/>
          <p:nvPr/>
        </p:nvSpPr>
        <p:spPr>
          <a:xfrm>
            <a:off x="5139844" y="340669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para pessoas de baixa renda, reduz o desperdício têxtil</a:t>
            </a:r>
            <a:endParaRPr lang="pt-BR" sz="1400" b="1" dirty="0">
              <a:solidFill>
                <a:schemeClr val="tx1"/>
              </a:solidFill>
            </a:endParaRPr>
          </a:p>
        </p:txBody>
      </p:sp>
      <p:sp>
        <p:nvSpPr>
          <p:cNvPr id="33" name="Rectangle 32">
            <a:extLst>
              <a:ext uri="{FF2B5EF4-FFF2-40B4-BE49-F238E27FC236}">
                <a16:creationId xmlns="" xmlns:a16="http://schemas.microsoft.com/office/drawing/2014/main" id="{6C53CD96-8504-FDC7-D78C-F055F3B3A81A}"/>
              </a:ext>
            </a:extLst>
          </p:cNvPr>
          <p:cNvSpPr/>
          <p:nvPr/>
        </p:nvSpPr>
        <p:spPr>
          <a:xfrm>
            <a:off x="9554716" y="1882774"/>
            <a:ext cx="1912309" cy="1616934"/>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400" b="1" dirty="0" smtClean="0">
              <a:solidFill>
                <a:schemeClr val="tx1"/>
              </a:solidFill>
            </a:endParaRPr>
          </a:p>
          <a:p>
            <a:pPr algn="ctr"/>
            <a:r>
              <a:rPr lang="pt-BR" sz="1400" b="1" dirty="0" smtClean="0">
                <a:solidFill>
                  <a:schemeClr val="tx1"/>
                </a:solidFill>
              </a:rPr>
              <a:t>Comunidades de estudantes universitários com baixa renda</a:t>
            </a:r>
          </a:p>
          <a:p>
            <a:pPr algn="ctr"/>
            <a:r>
              <a:rPr lang="pt-BR" sz="1400" b="1" dirty="0" smtClean="0">
                <a:solidFill>
                  <a:schemeClr val="tx1"/>
                </a:solidFill>
              </a:rPr>
              <a:t>mercado de Massa e clientes segmentados (masculino/feminino)</a:t>
            </a:r>
          </a:p>
          <a:p>
            <a:pPr algn="ctr"/>
            <a:endParaRPr lang="pt-BR" sz="1400" b="1" dirty="0">
              <a:solidFill>
                <a:schemeClr val="tx1"/>
              </a:solidFill>
            </a:endParaRPr>
          </a:p>
        </p:txBody>
      </p:sp>
      <p:sp>
        <p:nvSpPr>
          <p:cNvPr id="34" name="Rectangle 33">
            <a:extLst>
              <a:ext uri="{FF2B5EF4-FFF2-40B4-BE49-F238E27FC236}">
                <a16:creationId xmlns="" xmlns:a16="http://schemas.microsoft.com/office/drawing/2014/main" id="{F3C5C8AC-F149-9AA8-9A46-E8AAF4565536}"/>
              </a:ext>
            </a:extLst>
          </p:cNvPr>
          <p:cNvSpPr/>
          <p:nvPr/>
        </p:nvSpPr>
        <p:spPr>
          <a:xfrm>
            <a:off x="5141206" y="1695618"/>
            <a:ext cx="1912309" cy="1056992"/>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da moda em um orçamento sem ter que  possuir roupas que você dificilmente vai usar.</a:t>
            </a:r>
            <a:endParaRPr lang="pt-BR" sz="1400" b="1" dirty="0">
              <a:solidFill>
                <a:schemeClr val="tx1"/>
              </a:solidFill>
            </a:endParaRPr>
          </a:p>
        </p:txBody>
      </p:sp>
      <p:sp>
        <p:nvSpPr>
          <p:cNvPr id="23" name="CaixaDeTexto 22"/>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30" name="CaixaDeTexto 29"/>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31" name="CaixaDeTexto 30"/>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35" name="CaixaDeTexto 34"/>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36" name="CaixaDeTexto 35"/>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37" name="CaixaDeTexto 36"/>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38" name="CaixaDeTexto 37"/>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39" name="CaixaDeTexto 38"/>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40" name="CaixaDeTexto 39"/>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41" name="CaixaDeTexto 40"/>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42" name="CaixaDeTexto 41"/>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Vida Útil</a:t>
            </a:r>
          </a:p>
        </p:txBody>
      </p:sp>
      <p:cxnSp>
        <p:nvCxnSpPr>
          <p:cNvPr id="43" name="Conector reto 42"/>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225062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18" name="Rounded Rectangle 17">
            <a:extLst>
              <a:ext uri="{FF2B5EF4-FFF2-40B4-BE49-F238E27FC236}">
                <a16:creationId xmlns="" xmlns:a16="http://schemas.microsoft.com/office/drawing/2014/main" id="{E2314CB2-C423-7746-A62C-E162ABAA2751}"/>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ounded Rectangle 20">
            <a:extLst>
              <a:ext uri="{FF2B5EF4-FFF2-40B4-BE49-F238E27FC236}">
                <a16:creationId xmlns="" xmlns:a16="http://schemas.microsoft.com/office/drawing/2014/main" id="{7051AA44-0B20-724D-B6ED-2D84834F62BF}"/>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TextBox 23">
            <a:extLst>
              <a:ext uri="{FF2B5EF4-FFF2-40B4-BE49-F238E27FC236}">
                <a16:creationId xmlns="" xmlns:a16="http://schemas.microsoft.com/office/drawing/2014/main" id="{B8D67499-7267-9348-8D27-97FF01885E6F}"/>
              </a:ext>
            </a:extLst>
          </p:cNvPr>
          <p:cNvSpPr txBox="1"/>
          <p:nvPr/>
        </p:nvSpPr>
        <p:spPr>
          <a:xfrm>
            <a:off x="2606040" y="294106"/>
            <a:ext cx="6979920"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27" name="Picture 26">
            <a:extLst>
              <a:ext uri="{FF2B5EF4-FFF2-40B4-BE49-F238E27FC236}">
                <a16:creationId xmlns="" xmlns:a16="http://schemas.microsoft.com/office/drawing/2014/main" id="{B6A752E5-7488-9245-A6C5-0DF203B3B58D}"/>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28" name="Rectangle 27">
            <a:extLst>
              <a:ext uri="{FF2B5EF4-FFF2-40B4-BE49-F238E27FC236}">
                <a16:creationId xmlns="" xmlns:a16="http://schemas.microsoft.com/office/drawing/2014/main" id="{B288671C-998A-004E-87EB-3DAAA9D3F9A8}"/>
              </a:ext>
            </a:extLst>
          </p:cNvPr>
          <p:cNvSpPr/>
          <p:nvPr/>
        </p:nvSpPr>
        <p:spPr>
          <a:xfrm>
            <a:off x="2942881" y="1882776"/>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Alugar roupas para Clientes Suporte ao cliente</a:t>
            </a:r>
            <a:endParaRPr lang="pt-BR" sz="1400" b="1" dirty="0">
              <a:solidFill>
                <a:schemeClr val="tx1"/>
              </a:solidFill>
            </a:endParaRPr>
          </a:p>
        </p:txBody>
      </p:sp>
      <p:sp>
        <p:nvSpPr>
          <p:cNvPr id="9" name="Rectangle 8">
            <a:extLst>
              <a:ext uri="{FF2B5EF4-FFF2-40B4-BE49-F238E27FC236}">
                <a16:creationId xmlns="" xmlns:a16="http://schemas.microsoft.com/office/drawing/2014/main" id="{1262FD34-1C8D-1148-9FD5-1FF9DB121844}"/>
              </a:ext>
            </a:extLst>
          </p:cNvPr>
          <p:cNvSpPr/>
          <p:nvPr/>
        </p:nvSpPr>
        <p:spPr>
          <a:xfrm>
            <a:off x="724975" y="1882776"/>
            <a:ext cx="1912309" cy="173021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a:solidFill>
                  <a:schemeClr val="tx1"/>
                </a:solidFill>
              </a:rPr>
              <a:t>Pessoas que doam ou vendem suas roupas antigas. </a:t>
            </a:r>
          </a:p>
          <a:p>
            <a:pPr algn="ctr"/>
            <a:r>
              <a:rPr lang="pt-BR" sz="1400" b="1" dirty="0">
                <a:solidFill>
                  <a:schemeClr val="tx1"/>
                </a:solidFill>
              </a:rPr>
              <a:t> Brechós</a:t>
            </a:r>
          </a:p>
        </p:txBody>
      </p:sp>
      <p:sp>
        <p:nvSpPr>
          <p:cNvPr id="10" name="Rectangle 9">
            <a:extLst>
              <a:ext uri="{FF2B5EF4-FFF2-40B4-BE49-F238E27FC236}">
                <a16:creationId xmlns="" xmlns:a16="http://schemas.microsoft.com/office/drawing/2014/main" id="{D6E174A6-227F-3843-8400-DA8188E66577}"/>
              </a:ext>
            </a:extLst>
          </p:cNvPr>
          <p:cNvSpPr/>
          <p:nvPr/>
        </p:nvSpPr>
        <p:spPr>
          <a:xfrm>
            <a:off x="2942880" y="3406698"/>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Inventário, Sites e plataforma de compras</a:t>
            </a:r>
            <a:endParaRPr lang="pt-BR" sz="1400" b="1" dirty="0">
              <a:solidFill>
                <a:schemeClr val="tx1"/>
              </a:solidFill>
            </a:endParaRPr>
          </a:p>
        </p:txBody>
      </p:sp>
      <p:sp>
        <p:nvSpPr>
          <p:cNvPr id="11" name="Rectangle 10">
            <a:extLst>
              <a:ext uri="{FF2B5EF4-FFF2-40B4-BE49-F238E27FC236}">
                <a16:creationId xmlns="" xmlns:a16="http://schemas.microsoft.com/office/drawing/2014/main" id="{4FA7C69F-5831-C446-917E-B16204D1D864}"/>
              </a:ext>
            </a:extLst>
          </p:cNvPr>
          <p:cNvSpPr/>
          <p:nvPr/>
        </p:nvSpPr>
        <p:spPr>
          <a:xfrm>
            <a:off x="7336810" y="195402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Suporte on-line costume</a:t>
            </a:r>
            <a:endParaRPr lang="pt-BR" sz="1400" b="1" dirty="0">
              <a:solidFill>
                <a:schemeClr val="tx1"/>
              </a:solidFill>
            </a:endParaRPr>
          </a:p>
        </p:txBody>
      </p:sp>
      <p:sp>
        <p:nvSpPr>
          <p:cNvPr id="13" name="Rectangle 12">
            <a:extLst>
              <a:ext uri="{FF2B5EF4-FFF2-40B4-BE49-F238E27FC236}">
                <a16:creationId xmlns="" xmlns:a16="http://schemas.microsoft.com/office/drawing/2014/main" id="{1CF13479-983D-BA41-959F-5A1D987D9314}"/>
              </a:ext>
            </a:extLst>
          </p:cNvPr>
          <p:cNvSpPr/>
          <p:nvPr/>
        </p:nvSpPr>
        <p:spPr>
          <a:xfrm>
            <a:off x="7336810" y="3362480"/>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Plataforma online, mídias sociais, influenciadores</a:t>
            </a:r>
            <a:endParaRPr lang="pt-BR" sz="1400" b="1" dirty="0">
              <a:solidFill>
                <a:schemeClr val="tx1"/>
              </a:solidFill>
            </a:endParaRPr>
          </a:p>
        </p:txBody>
      </p:sp>
      <p:sp>
        <p:nvSpPr>
          <p:cNvPr id="14" name="Rectangle 13">
            <a:extLst>
              <a:ext uri="{FF2B5EF4-FFF2-40B4-BE49-F238E27FC236}">
                <a16:creationId xmlns="" xmlns:a16="http://schemas.microsoft.com/office/drawing/2014/main" id="{44338FBA-ABBF-B242-97A3-1E97222F0906}"/>
              </a:ext>
            </a:extLst>
          </p:cNvPr>
          <p:cNvSpPr/>
          <p:nvPr/>
        </p:nvSpPr>
        <p:spPr>
          <a:xfrm>
            <a:off x="724975"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Desenvolvimento e manutenção Plataforma Teia</a:t>
            </a:r>
            <a:endParaRPr lang="pt-BR" sz="1400" b="1" dirty="0">
              <a:solidFill>
                <a:schemeClr val="tx1"/>
              </a:solidFill>
            </a:endParaRPr>
          </a:p>
        </p:txBody>
      </p:sp>
      <p:sp>
        <p:nvSpPr>
          <p:cNvPr id="15" name="Rectangle 14">
            <a:extLst>
              <a:ext uri="{FF2B5EF4-FFF2-40B4-BE49-F238E27FC236}">
                <a16:creationId xmlns="" xmlns:a16="http://schemas.microsoft.com/office/drawing/2014/main" id="{2AE89C8F-0098-AE48-9193-45CAFC77703C}"/>
              </a:ext>
            </a:extLst>
          </p:cNvPr>
          <p:cNvSpPr/>
          <p:nvPr/>
        </p:nvSpPr>
        <p:spPr>
          <a:xfrm>
            <a:off x="3407658"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Desenvolvimento e manutenção Plataforma Teia </a:t>
            </a:r>
            <a:endParaRPr lang="pt-BR" sz="1400" b="1" dirty="0">
              <a:solidFill>
                <a:schemeClr val="tx1"/>
              </a:solidFill>
            </a:endParaRPr>
          </a:p>
        </p:txBody>
      </p:sp>
      <p:sp>
        <p:nvSpPr>
          <p:cNvPr id="16" name="Rectangle 15">
            <a:extLst>
              <a:ext uri="{FF2B5EF4-FFF2-40B4-BE49-F238E27FC236}">
                <a16:creationId xmlns="" xmlns:a16="http://schemas.microsoft.com/office/drawing/2014/main" id="{D4434B26-3871-F641-B7B5-850C4347B8BF}"/>
              </a:ext>
            </a:extLst>
          </p:cNvPr>
          <p:cNvSpPr/>
          <p:nvPr/>
        </p:nvSpPr>
        <p:spPr>
          <a:xfrm>
            <a:off x="6202897" y="4840892"/>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Assinaturas</a:t>
            </a:r>
            <a:endParaRPr lang="pt-BR" sz="1400" b="1" dirty="0">
              <a:solidFill>
                <a:schemeClr val="tx1"/>
              </a:solidFill>
            </a:endParaRPr>
          </a:p>
        </p:txBody>
      </p:sp>
      <p:sp>
        <p:nvSpPr>
          <p:cNvPr id="17" name="Rectangle 16">
            <a:extLst>
              <a:ext uri="{FF2B5EF4-FFF2-40B4-BE49-F238E27FC236}">
                <a16:creationId xmlns="" xmlns:a16="http://schemas.microsoft.com/office/drawing/2014/main" id="{ED529221-6622-834C-9453-93B0AFA6B42A}"/>
              </a:ext>
            </a:extLst>
          </p:cNvPr>
          <p:cNvSpPr/>
          <p:nvPr/>
        </p:nvSpPr>
        <p:spPr>
          <a:xfrm>
            <a:off x="8885580" y="4840891"/>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Receita gerada pelo aluguel de roupas</a:t>
            </a:r>
            <a:endParaRPr lang="pt-BR" sz="1400" b="1" dirty="0">
              <a:solidFill>
                <a:schemeClr val="tx1"/>
              </a:solidFill>
            </a:endParaRPr>
          </a:p>
        </p:txBody>
      </p:sp>
      <p:sp>
        <p:nvSpPr>
          <p:cNvPr id="23" name="Rectangle 22">
            <a:extLst>
              <a:ext uri="{FF2B5EF4-FFF2-40B4-BE49-F238E27FC236}">
                <a16:creationId xmlns="" xmlns:a16="http://schemas.microsoft.com/office/drawing/2014/main" id="{3C3C1D8C-4921-594E-919E-EEC8AB2EB491}"/>
              </a:ext>
            </a:extLst>
          </p:cNvPr>
          <p:cNvSpPr/>
          <p:nvPr/>
        </p:nvSpPr>
        <p:spPr>
          <a:xfrm>
            <a:off x="5139844" y="3359198"/>
            <a:ext cx="1912309" cy="79716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para pessoas de baixa renda, reduz o desperdício têxtil</a:t>
            </a:r>
            <a:endParaRPr lang="pt-BR" sz="1400" b="1" dirty="0">
              <a:solidFill>
                <a:schemeClr val="tx1"/>
              </a:solidFill>
            </a:endParaRPr>
          </a:p>
        </p:txBody>
      </p:sp>
      <p:sp>
        <p:nvSpPr>
          <p:cNvPr id="22" name="Rectangle 21">
            <a:extLst>
              <a:ext uri="{FF2B5EF4-FFF2-40B4-BE49-F238E27FC236}">
                <a16:creationId xmlns="" xmlns:a16="http://schemas.microsoft.com/office/drawing/2014/main" id="{C7BD2217-4E07-9045-9074-1280A6829656}"/>
              </a:ext>
            </a:extLst>
          </p:cNvPr>
          <p:cNvSpPr/>
          <p:nvPr/>
        </p:nvSpPr>
        <p:spPr>
          <a:xfrm>
            <a:off x="2085269" y="6017485"/>
            <a:ext cx="2553484"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Produto como um serviço</a:t>
            </a:r>
            <a:endParaRPr lang="pt-BR" sz="1400" b="1" dirty="0">
              <a:solidFill>
                <a:schemeClr val="tx1"/>
              </a:solidFill>
            </a:endParaRPr>
          </a:p>
        </p:txBody>
      </p:sp>
      <p:sp>
        <p:nvSpPr>
          <p:cNvPr id="25" name="Rectangle 24">
            <a:extLst>
              <a:ext uri="{FF2B5EF4-FFF2-40B4-BE49-F238E27FC236}">
                <a16:creationId xmlns="" xmlns:a16="http://schemas.microsoft.com/office/drawing/2014/main" id="{32E17476-26B2-1D46-9BB4-06652ADEF468}"/>
              </a:ext>
            </a:extLst>
          </p:cNvPr>
          <p:cNvSpPr/>
          <p:nvPr/>
        </p:nvSpPr>
        <p:spPr>
          <a:xfrm>
            <a:off x="6089081" y="5574185"/>
            <a:ext cx="5500224" cy="117451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6" name="Rectangle 25">
            <a:extLst>
              <a:ext uri="{FF2B5EF4-FFF2-40B4-BE49-F238E27FC236}">
                <a16:creationId xmlns="" xmlns:a16="http://schemas.microsoft.com/office/drawing/2014/main" id="{F821D4B9-7D0F-DD44-B9FF-66894844A609}"/>
              </a:ext>
            </a:extLst>
          </p:cNvPr>
          <p:cNvSpPr/>
          <p:nvPr/>
        </p:nvSpPr>
        <p:spPr>
          <a:xfrm>
            <a:off x="6685808" y="6017485"/>
            <a:ext cx="4631375" cy="57860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Os locatários devolvem as roupas, reparam,  se necessário, e depois alugam novamente para outros clientes</a:t>
            </a:r>
            <a:endParaRPr lang="pt-BR" sz="1400" b="1" dirty="0">
              <a:solidFill>
                <a:schemeClr val="tx1"/>
              </a:solidFill>
            </a:endParaRPr>
          </a:p>
        </p:txBody>
      </p:sp>
      <p:sp>
        <p:nvSpPr>
          <p:cNvPr id="29" name="Rectangle 28">
            <a:extLst>
              <a:ext uri="{FF2B5EF4-FFF2-40B4-BE49-F238E27FC236}">
                <a16:creationId xmlns="" xmlns:a16="http://schemas.microsoft.com/office/drawing/2014/main" id="{B453B9E3-D213-B2E7-B566-81EB324E5B08}"/>
              </a:ext>
            </a:extLst>
          </p:cNvPr>
          <p:cNvSpPr/>
          <p:nvPr/>
        </p:nvSpPr>
        <p:spPr>
          <a:xfrm>
            <a:off x="9554716" y="1871865"/>
            <a:ext cx="1912309" cy="1627843"/>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400" b="1" dirty="0" smtClean="0">
              <a:solidFill>
                <a:schemeClr val="tx1"/>
              </a:solidFill>
            </a:endParaRPr>
          </a:p>
          <a:p>
            <a:pPr algn="ctr"/>
            <a:r>
              <a:rPr lang="pt-BR" sz="1400" b="1" dirty="0" smtClean="0">
                <a:solidFill>
                  <a:schemeClr val="tx1"/>
                </a:solidFill>
              </a:rPr>
              <a:t>Comunidades de estudantes universitários com baixa renda</a:t>
            </a:r>
          </a:p>
          <a:p>
            <a:pPr algn="ctr"/>
            <a:r>
              <a:rPr lang="pt-BR" sz="1400" b="1" dirty="0" smtClean="0">
                <a:solidFill>
                  <a:schemeClr val="tx1"/>
                </a:solidFill>
              </a:rPr>
              <a:t>mercado de Massa e clientes segmentados (masculino/feminino)</a:t>
            </a:r>
          </a:p>
          <a:p>
            <a:pPr algn="ctr"/>
            <a:endParaRPr lang="pt-BR" sz="1400" b="1" dirty="0">
              <a:solidFill>
                <a:schemeClr val="tx1"/>
              </a:solidFill>
            </a:endParaRPr>
          </a:p>
        </p:txBody>
      </p:sp>
      <p:sp>
        <p:nvSpPr>
          <p:cNvPr id="30" name="Rectangle 29">
            <a:extLst>
              <a:ext uri="{FF2B5EF4-FFF2-40B4-BE49-F238E27FC236}">
                <a16:creationId xmlns="" xmlns:a16="http://schemas.microsoft.com/office/drawing/2014/main" id="{B045F4E5-A130-5F21-6AEB-47FBE77663B7}"/>
              </a:ext>
            </a:extLst>
          </p:cNvPr>
          <p:cNvSpPr/>
          <p:nvPr/>
        </p:nvSpPr>
        <p:spPr>
          <a:xfrm>
            <a:off x="5141206" y="1672519"/>
            <a:ext cx="1912309" cy="1044466"/>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Roupas da moda em um orçamento sem ter que  possuir roupas que você dificilmente vai usar.</a:t>
            </a:r>
            <a:endParaRPr lang="pt-BR" sz="1400" b="1" dirty="0">
              <a:solidFill>
                <a:schemeClr val="tx1"/>
              </a:solidFill>
            </a:endParaRPr>
          </a:p>
        </p:txBody>
      </p:sp>
      <p:sp>
        <p:nvSpPr>
          <p:cNvPr id="31" name="CaixaDeTexto 30"/>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32" name="CaixaDeTexto 31"/>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33" name="CaixaDeTexto 32"/>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34" name="CaixaDeTexto 33"/>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35" name="CaixaDeTexto 34"/>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36" name="CaixaDeTexto 35"/>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37" name="CaixaDeTexto 36"/>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38" name="CaixaDeTexto 37"/>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39" name="CaixaDeTexto 38"/>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40" name="CaixaDeTexto 39"/>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41" name="CaixaDeTexto 40"/>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Vida Útil</a:t>
            </a:r>
          </a:p>
        </p:txBody>
      </p:sp>
      <p:cxnSp>
        <p:nvCxnSpPr>
          <p:cNvPr id="42" name="Conector reto 41"/>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3" name="CaixaDeTexto 42"/>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62489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ABC6657B-1248-6B4D-AE85-8670C18C8E1B}"/>
              </a:ext>
            </a:extLst>
          </p:cNvPr>
          <p:cNvPicPr>
            <a:picLocks noChangeAspect="1"/>
          </p:cNvPicPr>
          <p:nvPr/>
        </p:nvPicPr>
        <p:blipFill>
          <a:blip r:embed="rId3"/>
          <a:stretch>
            <a:fillRect/>
          </a:stretch>
        </p:blipFill>
        <p:spPr>
          <a:xfrm>
            <a:off x="0" y="37273"/>
            <a:ext cx="12224657" cy="6858000"/>
          </a:xfrm>
          <a:prstGeom prst="rect">
            <a:avLst/>
          </a:prstGeom>
        </p:spPr>
      </p:pic>
      <p:sp>
        <p:nvSpPr>
          <p:cNvPr id="15" name="Rounded Rectangle 14">
            <a:extLst>
              <a:ext uri="{FF2B5EF4-FFF2-40B4-BE49-F238E27FC236}">
                <a16:creationId xmlns="" xmlns:a16="http://schemas.microsoft.com/office/drawing/2014/main" id="{F8A53F07-8687-3F40-9382-41085D07CD38}"/>
              </a:ext>
            </a:extLst>
          </p:cNvPr>
          <p:cNvSpPr/>
          <p:nvPr/>
        </p:nvSpPr>
        <p:spPr>
          <a:xfrm>
            <a:off x="2606040" y="185126"/>
            <a:ext cx="6979920" cy="991698"/>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4" name="Rounded Rectangle 13">
            <a:extLst>
              <a:ext uri="{FF2B5EF4-FFF2-40B4-BE49-F238E27FC236}">
                <a16:creationId xmlns="" xmlns:a16="http://schemas.microsoft.com/office/drawing/2014/main" id="{6DE8D3A3-57EC-FF49-A6E8-ADD4234945CA}"/>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TextBox 7">
            <a:extLst>
              <a:ext uri="{FF2B5EF4-FFF2-40B4-BE49-F238E27FC236}">
                <a16:creationId xmlns="" xmlns:a16="http://schemas.microsoft.com/office/drawing/2014/main" id="{763938BB-E533-A545-8C65-E6C820BBFD6B}"/>
              </a:ext>
            </a:extLst>
          </p:cNvPr>
          <p:cNvSpPr txBox="1"/>
          <p:nvPr/>
        </p:nvSpPr>
        <p:spPr>
          <a:xfrm>
            <a:off x="2983322" y="294106"/>
            <a:ext cx="6225356" cy="584775"/>
          </a:xfrm>
          <a:prstGeom prst="rect">
            <a:avLst/>
          </a:prstGeom>
          <a:noFill/>
        </p:spPr>
        <p:txBody>
          <a:bodyPr wrap="square" rtlCol="0">
            <a:spAutoFit/>
          </a:bodyPr>
          <a:lstStyle/>
          <a:p>
            <a:pPr algn="ctr"/>
            <a:r>
              <a:rPr lang="pt-BR" sz="3200" b="1" dirty="0" smtClean="0">
                <a:solidFill>
                  <a:schemeClr val="bg1"/>
                </a:solidFill>
              </a:rPr>
              <a:t>A Atividade </a:t>
            </a:r>
            <a:endParaRPr lang="pt-BR" sz="3200" b="1" dirty="0">
              <a:solidFill>
                <a:schemeClr val="bg1"/>
              </a:solidFill>
            </a:endParaRPr>
          </a:p>
        </p:txBody>
      </p:sp>
      <p:sp>
        <p:nvSpPr>
          <p:cNvPr id="17" name="TextBox 16">
            <a:extLst>
              <a:ext uri="{FF2B5EF4-FFF2-40B4-BE49-F238E27FC236}">
                <a16:creationId xmlns="" xmlns:a16="http://schemas.microsoft.com/office/drawing/2014/main" id="{13E38A4A-937F-F74F-A584-D7EB77830D3F}"/>
              </a:ext>
            </a:extLst>
          </p:cNvPr>
          <p:cNvSpPr txBox="1"/>
          <p:nvPr/>
        </p:nvSpPr>
        <p:spPr>
          <a:xfrm>
            <a:off x="2794681" y="901959"/>
            <a:ext cx="6602638" cy="307777"/>
          </a:xfrm>
          <a:prstGeom prst="rect">
            <a:avLst/>
          </a:prstGeom>
          <a:noFill/>
        </p:spPr>
        <p:txBody>
          <a:bodyPr wrap="square" rtlCol="0">
            <a:spAutoFit/>
          </a:bodyPr>
          <a:lstStyle/>
          <a:p>
            <a:pPr algn="ctr"/>
            <a:r>
              <a:rPr lang="pt-BR" sz="1400" b="1" dirty="0" smtClean="0">
                <a:solidFill>
                  <a:schemeClr val="bg1"/>
                </a:solidFill>
              </a:rPr>
              <a:t>Duração da atividade: 30 minutos</a:t>
            </a:r>
            <a:endParaRPr lang="pt-BR" sz="1400" b="1" dirty="0">
              <a:solidFill>
                <a:schemeClr val="bg1"/>
              </a:solidFill>
            </a:endParaRPr>
          </a:p>
        </p:txBody>
      </p:sp>
      <p:sp>
        <p:nvSpPr>
          <p:cNvPr id="28" name="TextBox 27">
            <a:extLst>
              <a:ext uri="{FF2B5EF4-FFF2-40B4-BE49-F238E27FC236}">
                <a16:creationId xmlns="" xmlns:a16="http://schemas.microsoft.com/office/drawing/2014/main" id="{099A8FAD-CBCC-8947-88ED-286647F3314A}"/>
              </a:ext>
            </a:extLst>
          </p:cNvPr>
          <p:cNvSpPr txBox="1"/>
          <p:nvPr/>
        </p:nvSpPr>
        <p:spPr>
          <a:xfrm>
            <a:off x="1282300" y="2100835"/>
            <a:ext cx="9627400" cy="646331"/>
          </a:xfrm>
          <a:prstGeom prst="rect">
            <a:avLst/>
          </a:prstGeom>
          <a:noFill/>
        </p:spPr>
        <p:txBody>
          <a:bodyPr wrap="square" rtlCol="0">
            <a:spAutoFit/>
          </a:bodyPr>
          <a:lstStyle/>
          <a:p>
            <a:pPr lvl="0"/>
            <a:r>
              <a:rPr lang="pt-PT" b="1" dirty="0"/>
              <a:t>Divida em grupos de 3 a 5</a:t>
            </a:r>
            <a:r>
              <a:rPr lang="pt-PT" dirty="0"/>
              <a:t> e prepare um cartaz ou use a apostila </a:t>
            </a:r>
            <a:r>
              <a:rPr lang="pt-PT" b="1" dirty="0" smtClean="0"/>
              <a:t>"Modelo </a:t>
            </a:r>
            <a:r>
              <a:rPr lang="pt-PT" b="1" dirty="0"/>
              <a:t>de Negócio Circular Canvas</a:t>
            </a:r>
            <a:r>
              <a:rPr lang="pt-PT" b="1" dirty="0" smtClean="0"/>
              <a:t>" </a:t>
            </a:r>
            <a:r>
              <a:rPr lang="pt-PT" dirty="0" smtClean="0"/>
              <a:t>para </a:t>
            </a:r>
            <a:r>
              <a:rPr lang="pt-PT" dirty="0"/>
              <a:t>o exercício. Recomenda-se o uso de notas adesivas em um grande cartaz</a:t>
            </a:r>
            <a:r>
              <a:rPr lang="pt-BR" dirty="0" smtClean="0">
                <a:solidFill>
                  <a:srgbClr val="262626"/>
                </a:solidFill>
              </a:rPr>
              <a:t>.</a:t>
            </a:r>
            <a:endParaRPr lang="pt-BR" dirty="0">
              <a:solidFill>
                <a:srgbClr val="262626"/>
              </a:solidFill>
            </a:endParaRPr>
          </a:p>
        </p:txBody>
      </p:sp>
      <p:sp>
        <p:nvSpPr>
          <p:cNvPr id="32" name="TextBox 31">
            <a:extLst>
              <a:ext uri="{FF2B5EF4-FFF2-40B4-BE49-F238E27FC236}">
                <a16:creationId xmlns="" xmlns:a16="http://schemas.microsoft.com/office/drawing/2014/main" id="{5F85B226-A8E0-D640-A16A-AE4D21CD29F9}"/>
              </a:ext>
            </a:extLst>
          </p:cNvPr>
          <p:cNvSpPr txBox="1"/>
          <p:nvPr/>
        </p:nvSpPr>
        <p:spPr>
          <a:xfrm>
            <a:off x="1282299" y="2930074"/>
            <a:ext cx="8870646" cy="507831"/>
          </a:xfrm>
          <a:prstGeom prst="rect">
            <a:avLst/>
          </a:prstGeom>
          <a:noFill/>
        </p:spPr>
        <p:txBody>
          <a:bodyPr wrap="square" rtlCol="0">
            <a:spAutoFit/>
          </a:bodyPr>
          <a:lstStyle/>
          <a:p>
            <a:pPr>
              <a:lnSpc>
                <a:spcPct val="150000"/>
              </a:lnSpc>
              <a:buClr>
                <a:srgbClr val="29C7F7"/>
              </a:buClr>
              <a:buSzPct val="200000"/>
              <a:tabLst>
                <a:tab pos="531813" algn="l"/>
              </a:tabLst>
            </a:pPr>
            <a:r>
              <a:rPr lang="pt-BR" b="1" dirty="0" smtClean="0">
                <a:solidFill>
                  <a:srgbClr val="262626"/>
                </a:solidFill>
              </a:rPr>
              <a:t>Escolha um dos cenários do folheto "Redesenhar para circularidade" a utilizar para a tela.</a:t>
            </a:r>
            <a:endParaRPr lang="pt-BR" b="1" dirty="0">
              <a:solidFill>
                <a:srgbClr val="262626"/>
              </a:solidFill>
            </a:endParaRPr>
          </a:p>
        </p:txBody>
      </p:sp>
      <p:sp>
        <p:nvSpPr>
          <p:cNvPr id="53" name="Oval 52">
            <a:extLst>
              <a:ext uri="{FF2B5EF4-FFF2-40B4-BE49-F238E27FC236}">
                <a16:creationId xmlns="" xmlns:a16="http://schemas.microsoft.com/office/drawing/2014/main" id="{80D0CADA-993B-824F-BF1E-BF91B2EDB3BF}"/>
              </a:ext>
            </a:extLst>
          </p:cNvPr>
          <p:cNvSpPr/>
          <p:nvPr/>
        </p:nvSpPr>
        <p:spPr>
          <a:xfrm>
            <a:off x="716859" y="2070462"/>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4" name="Oval 53">
            <a:extLst>
              <a:ext uri="{FF2B5EF4-FFF2-40B4-BE49-F238E27FC236}">
                <a16:creationId xmlns="" xmlns:a16="http://schemas.microsoft.com/office/drawing/2014/main" id="{9EBBCBC1-C8AC-124D-9E85-925ED5FF4E05}"/>
              </a:ext>
            </a:extLst>
          </p:cNvPr>
          <p:cNvSpPr/>
          <p:nvPr/>
        </p:nvSpPr>
        <p:spPr>
          <a:xfrm>
            <a:off x="663222" y="2070462"/>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5" name="Rectangle 54">
            <a:extLst>
              <a:ext uri="{FF2B5EF4-FFF2-40B4-BE49-F238E27FC236}">
                <a16:creationId xmlns="" xmlns:a16="http://schemas.microsoft.com/office/drawing/2014/main" id="{9E7A05C9-9A72-B146-85C5-EF61D44CC809}"/>
              </a:ext>
            </a:extLst>
          </p:cNvPr>
          <p:cNvSpPr/>
          <p:nvPr/>
        </p:nvSpPr>
        <p:spPr>
          <a:xfrm>
            <a:off x="707806" y="2050410"/>
            <a:ext cx="301686" cy="424732"/>
          </a:xfrm>
          <a:prstGeom prst="rect">
            <a:avLst/>
          </a:prstGeom>
        </p:spPr>
        <p:txBody>
          <a:bodyPr wrap="none">
            <a:spAutoFit/>
          </a:bodyPr>
          <a:lstStyle/>
          <a:p>
            <a:pPr algn="ctr">
              <a:lnSpc>
                <a:spcPct val="120000"/>
              </a:lnSpc>
            </a:pPr>
            <a:r>
              <a:rPr lang="pt-BR" b="1" dirty="0" smtClean="0">
                <a:solidFill>
                  <a:schemeClr val="bg1"/>
                </a:solidFill>
                <a:cs typeface="Arial" panose="020B0604020202020204" pitchFamily="34" charset="0"/>
              </a:rPr>
              <a:t>1</a:t>
            </a:r>
            <a:endParaRPr lang="pt-BR" b="1" dirty="0">
              <a:solidFill>
                <a:schemeClr val="bg1"/>
              </a:solidFill>
              <a:cs typeface="Arial" panose="020B0604020202020204" pitchFamily="34" charset="0"/>
            </a:endParaRPr>
          </a:p>
        </p:txBody>
      </p:sp>
      <p:grpSp>
        <p:nvGrpSpPr>
          <p:cNvPr id="2" name="Group 1">
            <a:extLst>
              <a:ext uri="{FF2B5EF4-FFF2-40B4-BE49-F238E27FC236}">
                <a16:creationId xmlns="" xmlns:a16="http://schemas.microsoft.com/office/drawing/2014/main" id="{C434C557-5383-2358-635D-EF8155B7E4AE}"/>
              </a:ext>
            </a:extLst>
          </p:cNvPr>
          <p:cNvGrpSpPr/>
          <p:nvPr/>
        </p:nvGrpSpPr>
        <p:grpSpPr>
          <a:xfrm>
            <a:off x="647654" y="2985213"/>
            <a:ext cx="443210" cy="427913"/>
            <a:chOff x="663222" y="3355931"/>
            <a:chExt cx="443210" cy="427913"/>
          </a:xfrm>
        </p:grpSpPr>
        <p:sp>
          <p:nvSpPr>
            <p:cNvPr id="26" name="Oval 25">
              <a:extLst>
                <a:ext uri="{FF2B5EF4-FFF2-40B4-BE49-F238E27FC236}">
                  <a16:creationId xmlns="" xmlns:a16="http://schemas.microsoft.com/office/drawing/2014/main" id="{E2C0A7DC-442F-B249-92C1-742F65FB273D}"/>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9" name="Oval 28">
              <a:extLst>
                <a:ext uri="{FF2B5EF4-FFF2-40B4-BE49-F238E27FC236}">
                  <a16:creationId xmlns="" xmlns:a16="http://schemas.microsoft.com/office/drawing/2014/main" id="{5F64759B-CE29-104E-AA59-5405D1B5B774}"/>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0" name="Rectangle 29">
              <a:extLst>
                <a:ext uri="{FF2B5EF4-FFF2-40B4-BE49-F238E27FC236}">
                  <a16:creationId xmlns="" xmlns:a16="http://schemas.microsoft.com/office/drawing/2014/main" id="{9682A563-3FEE-2144-96BD-DD2DA9B27BE5}"/>
                </a:ext>
              </a:extLst>
            </p:cNvPr>
            <p:cNvSpPr/>
            <p:nvPr/>
          </p:nvSpPr>
          <p:spPr>
            <a:xfrm>
              <a:off x="731556" y="3355931"/>
              <a:ext cx="301686" cy="424732"/>
            </a:xfrm>
            <a:prstGeom prst="rect">
              <a:avLst/>
            </a:prstGeom>
          </p:spPr>
          <p:txBody>
            <a:bodyPr wrap="none">
              <a:spAutoFit/>
            </a:bodyPr>
            <a:lstStyle/>
            <a:p>
              <a:pPr algn="ctr">
                <a:lnSpc>
                  <a:spcPct val="120000"/>
                </a:lnSpc>
              </a:pPr>
              <a:r>
                <a:rPr lang="pt-BR" b="1" dirty="0" smtClean="0">
                  <a:solidFill>
                    <a:schemeClr val="bg1"/>
                  </a:solidFill>
                  <a:cs typeface="Arial" panose="020B0604020202020204" pitchFamily="34" charset="0"/>
                </a:rPr>
                <a:t>2</a:t>
              </a:r>
              <a:endParaRPr lang="pt-BR" b="1" dirty="0">
                <a:solidFill>
                  <a:schemeClr val="bg1"/>
                </a:solidFill>
                <a:cs typeface="Arial" panose="020B0604020202020204" pitchFamily="34" charset="0"/>
              </a:endParaRPr>
            </a:p>
          </p:txBody>
        </p:sp>
      </p:grpSp>
      <p:sp>
        <p:nvSpPr>
          <p:cNvPr id="37" name="Oval 36">
            <a:extLst>
              <a:ext uri="{FF2B5EF4-FFF2-40B4-BE49-F238E27FC236}">
                <a16:creationId xmlns="" xmlns:a16="http://schemas.microsoft.com/office/drawing/2014/main" id="{D2D999FF-62A8-4D4C-B9F4-FAB8457B67B4}"/>
              </a:ext>
            </a:extLst>
          </p:cNvPr>
          <p:cNvSpPr/>
          <p:nvPr/>
        </p:nvSpPr>
        <p:spPr>
          <a:xfrm>
            <a:off x="716859" y="486764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8" name="Oval 37">
            <a:extLst>
              <a:ext uri="{FF2B5EF4-FFF2-40B4-BE49-F238E27FC236}">
                <a16:creationId xmlns="" xmlns:a16="http://schemas.microsoft.com/office/drawing/2014/main" id="{7C4E612F-3F76-0A4B-834A-1B231AE35B30}"/>
              </a:ext>
            </a:extLst>
          </p:cNvPr>
          <p:cNvSpPr/>
          <p:nvPr/>
        </p:nvSpPr>
        <p:spPr>
          <a:xfrm>
            <a:off x="663222" y="4873737"/>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9" name="Rectangle 38">
            <a:extLst>
              <a:ext uri="{FF2B5EF4-FFF2-40B4-BE49-F238E27FC236}">
                <a16:creationId xmlns="" xmlns:a16="http://schemas.microsoft.com/office/drawing/2014/main" id="{AF4562AF-FBD4-574B-9D90-D01C35E2DE21}"/>
              </a:ext>
            </a:extLst>
          </p:cNvPr>
          <p:cNvSpPr/>
          <p:nvPr/>
        </p:nvSpPr>
        <p:spPr>
          <a:xfrm>
            <a:off x="707806" y="4863959"/>
            <a:ext cx="301686" cy="424732"/>
          </a:xfrm>
          <a:prstGeom prst="rect">
            <a:avLst/>
          </a:prstGeom>
        </p:spPr>
        <p:txBody>
          <a:bodyPr wrap="none">
            <a:spAutoFit/>
          </a:bodyPr>
          <a:lstStyle/>
          <a:p>
            <a:pPr algn="ctr">
              <a:lnSpc>
                <a:spcPct val="120000"/>
              </a:lnSpc>
            </a:pPr>
            <a:r>
              <a:rPr lang="pt-BR" b="1" dirty="0" smtClean="0">
                <a:solidFill>
                  <a:schemeClr val="bg1"/>
                </a:solidFill>
                <a:cs typeface="Arial" panose="020B0604020202020204" pitchFamily="34" charset="0"/>
              </a:rPr>
              <a:t>4</a:t>
            </a:r>
            <a:endParaRPr lang="pt-BR" b="1" dirty="0">
              <a:solidFill>
                <a:schemeClr val="bg1"/>
              </a:solidFill>
              <a:cs typeface="Arial" panose="020B0604020202020204" pitchFamily="34" charset="0"/>
            </a:endParaRPr>
          </a:p>
        </p:txBody>
      </p:sp>
      <p:sp>
        <p:nvSpPr>
          <p:cNvPr id="40" name="TextBox 39">
            <a:extLst>
              <a:ext uri="{FF2B5EF4-FFF2-40B4-BE49-F238E27FC236}">
                <a16:creationId xmlns="" xmlns:a16="http://schemas.microsoft.com/office/drawing/2014/main" id="{F64E5E03-422A-0F4B-AAE4-04BFCBF5E471}"/>
              </a:ext>
            </a:extLst>
          </p:cNvPr>
          <p:cNvSpPr txBox="1"/>
          <p:nvPr/>
        </p:nvSpPr>
        <p:spPr>
          <a:xfrm>
            <a:off x="1282299" y="4934056"/>
            <a:ext cx="9627399" cy="646331"/>
          </a:xfrm>
          <a:prstGeom prst="rect">
            <a:avLst/>
          </a:prstGeom>
          <a:noFill/>
        </p:spPr>
        <p:txBody>
          <a:bodyPr wrap="square" rtlCol="0">
            <a:spAutoFit/>
          </a:bodyPr>
          <a:lstStyle/>
          <a:p>
            <a:r>
              <a:rPr lang="pt-PT" b="1" dirty="0"/>
              <a:t>Quando terminar, esboce seu produto circular e modelo de negócios</a:t>
            </a:r>
            <a:r>
              <a:rPr lang="pt-PT" dirty="0"/>
              <a:t> e compartilhe suas inovações circulares com a classe</a:t>
            </a:r>
            <a:r>
              <a:rPr lang="pt-BR" dirty="0" smtClean="0">
                <a:solidFill>
                  <a:srgbClr val="262626"/>
                </a:solidFill>
              </a:rPr>
              <a:t>. </a:t>
            </a:r>
            <a:endParaRPr lang="pt-BR" dirty="0">
              <a:solidFill>
                <a:srgbClr val="262626"/>
              </a:solidFill>
            </a:endParaRPr>
          </a:p>
        </p:txBody>
      </p:sp>
      <p:grpSp>
        <p:nvGrpSpPr>
          <p:cNvPr id="24" name="Group 23">
            <a:extLst>
              <a:ext uri="{FF2B5EF4-FFF2-40B4-BE49-F238E27FC236}">
                <a16:creationId xmlns="" xmlns:a16="http://schemas.microsoft.com/office/drawing/2014/main" id="{C458E8A7-6706-75C8-0609-86F17CCE3C5B}"/>
              </a:ext>
            </a:extLst>
          </p:cNvPr>
          <p:cNvGrpSpPr/>
          <p:nvPr/>
        </p:nvGrpSpPr>
        <p:grpSpPr>
          <a:xfrm>
            <a:off x="645226" y="3912937"/>
            <a:ext cx="443210" cy="427913"/>
            <a:chOff x="663222" y="3355931"/>
            <a:chExt cx="443210" cy="427913"/>
          </a:xfrm>
        </p:grpSpPr>
        <p:sp>
          <p:nvSpPr>
            <p:cNvPr id="25" name="Oval 24">
              <a:extLst>
                <a:ext uri="{FF2B5EF4-FFF2-40B4-BE49-F238E27FC236}">
                  <a16:creationId xmlns="" xmlns:a16="http://schemas.microsoft.com/office/drawing/2014/main" id="{6D4B3B1C-4814-16BA-FB3F-FC2D60072526}"/>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7" name="Oval 26">
              <a:extLst>
                <a:ext uri="{FF2B5EF4-FFF2-40B4-BE49-F238E27FC236}">
                  <a16:creationId xmlns="" xmlns:a16="http://schemas.microsoft.com/office/drawing/2014/main" id="{5AB87CE2-6DDD-9427-15BB-B722105213DB}"/>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1" name="Rectangle 30">
              <a:extLst>
                <a:ext uri="{FF2B5EF4-FFF2-40B4-BE49-F238E27FC236}">
                  <a16:creationId xmlns="" xmlns:a16="http://schemas.microsoft.com/office/drawing/2014/main" id="{43F2049E-8F5F-6023-7114-9D510F3AC1D3}"/>
                </a:ext>
              </a:extLst>
            </p:cNvPr>
            <p:cNvSpPr/>
            <p:nvPr/>
          </p:nvSpPr>
          <p:spPr>
            <a:xfrm>
              <a:off x="731556" y="3355931"/>
              <a:ext cx="301686" cy="424732"/>
            </a:xfrm>
            <a:prstGeom prst="rect">
              <a:avLst/>
            </a:prstGeom>
          </p:spPr>
          <p:txBody>
            <a:bodyPr wrap="none">
              <a:spAutoFit/>
            </a:bodyPr>
            <a:lstStyle/>
            <a:p>
              <a:pPr algn="ctr">
                <a:lnSpc>
                  <a:spcPct val="120000"/>
                </a:lnSpc>
              </a:pPr>
              <a:r>
                <a:rPr lang="pt-BR" b="1" dirty="0" smtClean="0">
                  <a:solidFill>
                    <a:schemeClr val="bg1"/>
                  </a:solidFill>
                  <a:cs typeface="Arial" panose="020B0604020202020204" pitchFamily="34" charset="0"/>
                </a:rPr>
                <a:t>3</a:t>
              </a:r>
              <a:endParaRPr lang="pt-BR" b="1" dirty="0">
                <a:solidFill>
                  <a:schemeClr val="bg1"/>
                </a:solidFill>
                <a:cs typeface="Arial" panose="020B0604020202020204" pitchFamily="34" charset="0"/>
              </a:endParaRPr>
            </a:p>
          </p:txBody>
        </p:sp>
      </p:grpSp>
      <p:sp>
        <p:nvSpPr>
          <p:cNvPr id="33" name="TextBox 32">
            <a:extLst>
              <a:ext uri="{FF2B5EF4-FFF2-40B4-BE49-F238E27FC236}">
                <a16:creationId xmlns="" xmlns:a16="http://schemas.microsoft.com/office/drawing/2014/main" id="{7C9B89B1-0C6F-2EC8-FD5A-0D1CD0046A77}"/>
              </a:ext>
            </a:extLst>
          </p:cNvPr>
          <p:cNvSpPr txBox="1"/>
          <p:nvPr/>
        </p:nvSpPr>
        <p:spPr>
          <a:xfrm>
            <a:off x="1282300" y="3912608"/>
            <a:ext cx="9627398" cy="646331"/>
          </a:xfrm>
          <a:prstGeom prst="rect">
            <a:avLst/>
          </a:prstGeom>
          <a:noFill/>
        </p:spPr>
        <p:txBody>
          <a:bodyPr wrap="square" rtlCol="0">
            <a:spAutoFit/>
          </a:bodyPr>
          <a:lstStyle/>
          <a:p>
            <a:r>
              <a:rPr lang="pt-PT" b="1" dirty="0"/>
              <a:t>Preencha o </a:t>
            </a:r>
            <a:r>
              <a:rPr lang="pt-PT" b="1" dirty="0" smtClean="0"/>
              <a:t>"Modelo </a:t>
            </a:r>
            <a:r>
              <a:rPr lang="pt-PT" b="1" dirty="0"/>
              <a:t>de Negócio Circular </a:t>
            </a:r>
            <a:r>
              <a:rPr lang="pt-PT" b="1" dirty="0" smtClean="0"/>
              <a:t>Canvas" </a:t>
            </a:r>
            <a:r>
              <a:rPr lang="pt-PT" dirty="0"/>
              <a:t>no seu grupo e aplique um ou mais modelos de </a:t>
            </a:r>
            <a:r>
              <a:rPr lang="pt-PT" dirty="0" smtClean="0"/>
              <a:t>design </a:t>
            </a:r>
            <a:r>
              <a:rPr lang="pt-PT" dirty="0"/>
              <a:t>circular ao seu modelo de negócio</a:t>
            </a:r>
            <a:r>
              <a:rPr lang="pt-BR" dirty="0" smtClean="0">
                <a:solidFill>
                  <a:srgbClr val="262626"/>
                </a:solidFill>
              </a:rPr>
              <a:t>. </a:t>
            </a:r>
            <a:endParaRPr lang="pt-BR" dirty="0">
              <a:solidFill>
                <a:srgbClr val="262626"/>
              </a:solidFill>
            </a:endParaRPr>
          </a:p>
        </p:txBody>
      </p:sp>
    </p:spTree>
    <p:extLst>
      <p:ext uri="{BB962C8B-B14F-4D97-AF65-F5344CB8AC3E}">
        <p14:creationId xmlns:p14="http://schemas.microsoft.com/office/powerpoint/2010/main" val="26209150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30" name="Rounded Rectangle 29">
            <a:extLst>
              <a:ext uri="{FF2B5EF4-FFF2-40B4-BE49-F238E27FC236}">
                <a16:creationId xmlns="" xmlns:a16="http://schemas.microsoft.com/office/drawing/2014/main" id="{5F8501F4-CEB3-644F-BEC6-FB3AC5DFF55F}"/>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2" name="Rounded Rectangle 31">
            <a:extLst>
              <a:ext uri="{FF2B5EF4-FFF2-40B4-BE49-F238E27FC236}">
                <a16:creationId xmlns="" xmlns:a16="http://schemas.microsoft.com/office/drawing/2014/main" id="{7D226F7B-812B-274B-8AD1-5D9E1A6BFFC7}"/>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4" name="TextBox 33">
            <a:extLst>
              <a:ext uri="{FF2B5EF4-FFF2-40B4-BE49-F238E27FC236}">
                <a16:creationId xmlns="" xmlns:a16="http://schemas.microsoft.com/office/drawing/2014/main" id="{2005BFDD-2A31-E447-BB75-895F8DF66102}"/>
              </a:ext>
            </a:extLst>
          </p:cNvPr>
          <p:cNvSpPr txBox="1"/>
          <p:nvPr/>
        </p:nvSpPr>
        <p:spPr>
          <a:xfrm>
            <a:off x="2606040" y="294106"/>
            <a:ext cx="6979920"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3" name="Picture 2">
            <a:extLst>
              <a:ext uri="{FF2B5EF4-FFF2-40B4-BE49-F238E27FC236}">
                <a16:creationId xmlns="" xmlns:a16="http://schemas.microsoft.com/office/drawing/2014/main" id="{A4996F30-842D-8E4B-B2D2-48EC61723FFF}"/>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7" name="CaixaDeTexto 6"/>
          <p:cNvSpPr txBox="1"/>
          <p:nvPr/>
        </p:nvSpPr>
        <p:spPr>
          <a:xfrm>
            <a:off x="688771" y="1371992"/>
            <a:ext cx="2016000" cy="288000"/>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8" name="CaixaDeTexto 7"/>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9" name="CaixaDeTexto 8"/>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10" name="CaixaDeTexto 9"/>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11" name="CaixaDeTexto 10"/>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12" name="CaixaDeTexto 11"/>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13" name="CaixaDeTexto 12"/>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14" name="CaixaDeTexto 13"/>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sp>
        <p:nvSpPr>
          <p:cNvPr id="15" name="CaixaDeTexto 14"/>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16" name="CaixaDeTexto 15"/>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17" name="CaixaDeTexto 16"/>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Vida Útil</a:t>
            </a:r>
          </a:p>
        </p:txBody>
      </p:sp>
      <p:cxnSp>
        <p:nvCxnSpPr>
          <p:cNvPr id="18" name="Conector reto 17"/>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CaixaDeTexto 18"/>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1453261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ABC6657B-1248-6B4D-AE85-8670C18C8E1B}"/>
              </a:ext>
            </a:extLst>
          </p:cNvPr>
          <p:cNvPicPr>
            <a:picLocks noChangeAspect="1"/>
          </p:cNvPicPr>
          <p:nvPr/>
        </p:nvPicPr>
        <p:blipFill>
          <a:blip r:embed="rId2"/>
          <a:stretch>
            <a:fillRect/>
          </a:stretch>
        </p:blipFill>
        <p:spPr>
          <a:xfrm>
            <a:off x="0" y="0"/>
            <a:ext cx="12192000" cy="6858000"/>
          </a:xfrm>
          <a:prstGeom prst="rect">
            <a:avLst/>
          </a:prstGeom>
        </p:spPr>
      </p:pic>
      <p:sp>
        <p:nvSpPr>
          <p:cNvPr id="31" name="Rounded Rectangle 30">
            <a:extLst>
              <a:ext uri="{FF2B5EF4-FFF2-40B4-BE49-F238E27FC236}">
                <a16:creationId xmlns="" xmlns:a16="http://schemas.microsoft.com/office/drawing/2014/main" id="{C5FB9B07-2C9C-8A4F-A32C-ED14DE9560C2}"/>
              </a:ext>
            </a:extLst>
          </p:cNvPr>
          <p:cNvSpPr/>
          <p:nvPr/>
        </p:nvSpPr>
        <p:spPr>
          <a:xfrm>
            <a:off x="323617" y="1464528"/>
            <a:ext cx="6849079" cy="417055"/>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8" name="Rectangle 27">
            <a:extLst>
              <a:ext uri="{FF2B5EF4-FFF2-40B4-BE49-F238E27FC236}">
                <a16:creationId xmlns="" xmlns:a16="http://schemas.microsoft.com/office/drawing/2014/main" id="{99517891-8C27-C14F-822D-D6BE71B4E90C}"/>
              </a:ext>
            </a:extLst>
          </p:cNvPr>
          <p:cNvSpPr/>
          <p:nvPr/>
        </p:nvSpPr>
        <p:spPr>
          <a:xfrm>
            <a:off x="506503" y="1456997"/>
            <a:ext cx="6666193" cy="424732"/>
          </a:xfrm>
          <a:prstGeom prst="rect">
            <a:avLst/>
          </a:prstGeom>
        </p:spPr>
        <p:txBody>
          <a:bodyPr wrap="square">
            <a:spAutoFit/>
          </a:bodyPr>
          <a:lstStyle/>
          <a:p>
            <a:pPr algn="thaiDist">
              <a:lnSpc>
                <a:spcPct val="120000"/>
              </a:lnSpc>
            </a:pPr>
            <a:r>
              <a:rPr lang="pt-BR" b="1" dirty="0" smtClean="0">
                <a:solidFill>
                  <a:schemeClr val="bg1"/>
                </a:solidFill>
              </a:rPr>
              <a:t>Principais Resultados de Aprendizagem e Alinhamento Curricular:</a:t>
            </a:r>
            <a:endParaRPr lang="pt-BR" b="1" dirty="0">
              <a:solidFill>
                <a:schemeClr val="bg1"/>
              </a:solidFill>
            </a:endParaRPr>
          </a:p>
        </p:txBody>
      </p:sp>
      <p:sp>
        <p:nvSpPr>
          <p:cNvPr id="37" name="Rectangle 36">
            <a:extLst>
              <a:ext uri="{FF2B5EF4-FFF2-40B4-BE49-F238E27FC236}">
                <a16:creationId xmlns="" xmlns:a16="http://schemas.microsoft.com/office/drawing/2014/main" id="{E83BA1D4-BD4C-B44F-89BF-B15505F3EBB5}"/>
              </a:ext>
            </a:extLst>
          </p:cNvPr>
          <p:cNvSpPr/>
          <p:nvPr/>
        </p:nvSpPr>
        <p:spPr>
          <a:xfrm>
            <a:off x="323617" y="1926064"/>
            <a:ext cx="11361877" cy="3342453"/>
          </a:xfrm>
          <a:prstGeom prst="rect">
            <a:avLst/>
          </a:prstGeom>
        </p:spPr>
        <p:txBody>
          <a:bodyPr wrap="square">
            <a:spAutoFit/>
          </a:bodyPr>
          <a:lstStyle/>
          <a:p>
            <a:pPr marL="171450" indent="-171450" algn="thaiDist">
              <a:lnSpc>
                <a:spcPct val="120000"/>
              </a:lnSpc>
              <a:buClr>
                <a:srgbClr val="3AC69D"/>
              </a:buClr>
              <a:buSzPct val="150000"/>
              <a:buFont typeface="Arial" panose="020B0604020202020204" pitchFamily="34" charset="0"/>
              <a:buChar char="•"/>
            </a:pPr>
            <a:r>
              <a:rPr lang="pt-BR" sz="1600" b="1" dirty="0" smtClean="0">
                <a:solidFill>
                  <a:srgbClr val="262626"/>
                </a:solidFill>
                <a:cs typeface="Calibri"/>
                <a:sym typeface="Calibri"/>
              </a:rPr>
              <a:t>Ciência - Terra e Atividade Humana</a:t>
            </a:r>
            <a:r>
              <a:rPr lang="pt-BR" sz="1600" b="1" dirty="0" smtClean="0">
                <a:solidFill>
                  <a:srgbClr val="262626"/>
                </a:solidFill>
              </a:rPr>
              <a:t>: </a:t>
            </a:r>
            <a:r>
              <a:rPr lang="pt-BR" sz="1600" dirty="0" smtClean="0"/>
              <a:t>Comunicar soluções que reduzam o impacto dos seres humanos na terra, água, ar e / ou outros seres vivos no ambiente local. As coisas que as pessoas fazem podem afetar o mundo ao seu redor. Mas elas podem fazer escolhas que reduzam seus impactos na terra, água, ar e outros seres vivos</a:t>
            </a:r>
            <a:r>
              <a:rPr lang="pt-BR" sz="1600" dirty="0" smtClean="0">
                <a:solidFill>
                  <a:srgbClr val="262626"/>
                </a:solidFill>
              </a:rPr>
              <a:t>.</a:t>
            </a:r>
          </a:p>
          <a:p>
            <a:pPr marL="171450" indent="-171450" algn="thaiDist">
              <a:lnSpc>
                <a:spcPct val="120000"/>
              </a:lnSpc>
              <a:buClr>
                <a:srgbClr val="3AC69D"/>
              </a:buClr>
              <a:buSzPct val="150000"/>
              <a:buFont typeface="Arial" panose="020B0604020202020204" pitchFamily="34" charset="0"/>
              <a:buChar char="•"/>
            </a:pPr>
            <a:r>
              <a:rPr lang="pt-BR" sz="1600" b="1" dirty="0" smtClean="0">
                <a:solidFill>
                  <a:srgbClr val="262626"/>
                </a:solidFill>
                <a:cs typeface="Calibri"/>
                <a:sym typeface="Calibri"/>
              </a:rPr>
              <a:t>Artes da Língua Inglesa e Alfabetização</a:t>
            </a:r>
            <a:r>
              <a:rPr lang="pt-BR" sz="1600" b="1" dirty="0" smtClean="0">
                <a:solidFill>
                  <a:srgbClr val="262626"/>
                </a:solidFill>
              </a:rPr>
              <a:t>: </a:t>
            </a:r>
            <a:r>
              <a:rPr lang="pt-BR" sz="1600" dirty="0" smtClean="0">
                <a:solidFill>
                  <a:srgbClr val="262626"/>
                </a:solidFill>
              </a:rPr>
              <a:t>Participe de conversas colaborativas com diversos parceiros sobre tópicos e textos. Siga regras acordadas para as discussões. Use palavras e frases adquiridas através de conversas, lendo e sendo lido e respondendo a textos. Apresente informações, descobertas e evidências de apoio de forma clara, concisa e lógica, de modo que os ouvintes possam seguir a linha de raciocínio</a:t>
            </a:r>
            <a:r>
              <a:rPr lang="pt-BR" sz="1600" dirty="0" smtClean="0"/>
              <a:t>.</a:t>
            </a:r>
            <a:endParaRPr lang="pt-BR" sz="1600" dirty="0" smtClean="0">
              <a:solidFill>
                <a:srgbClr val="262626"/>
              </a:solidFill>
            </a:endParaRPr>
          </a:p>
          <a:p>
            <a:pPr marL="171450" indent="-171450" algn="thaiDist">
              <a:lnSpc>
                <a:spcPct val="120000"/>
              </a:lnSpc>
              <a:buClr>
                <a:srgbClr val="3AC69D"/>
              </a:buClr>
              <a:buSzPct val="150000"/>
              <a:buFont typeface="Arial" panose="020B0604020202020204" pitchFamily="34" charset="0"/>
              <a:buChar char="•"/>
            </a:pPr>
            <a:r>
              <a:rPr lang="pt-BR" sz="1600" b="1" dirty="0" smtClean="0">
                <a:solidFill>
                  <a:srgbClr val="262626"/>
                </a:solidFill>
                <a:cs typeface="Calibri"/>
                <a:sym typeface="Calibri"/>
              </a:rPr>
              <a:t>Estudos Sociais - Pessoas, Lugares e Ambientes: </a:t>
            </a:r>
            <a:r>
              <a:rPr lang="pt-BR" sz="1600" dirty="0" smtClean="0">
                <a:solidFill>
                  <a:srgbClr val="262626"/>
                </a:solidFill>
                <a:cs typeface="Calibri"/>
                <a:sym typeface="Calibri"/>
              </a:rPr>
              <a:t>O estudo de pessoas, lugares e ambientes nos permite entender a relação entre as populações humanas e o mundo físico. </a:t>
            </a:r>
            <a:endParaRPr lang="pt-BR" sz="1600" dirty="0" smtClean="0"/>
          </a:p>
          <a:p>
            <a:pPr marL="171450" indent="-171450" algn="thaiDist">
              <a:lnSpc>
                <a:spcPct val="120000"/>
              </a:lnSpc>
              <a:buClr>
                <a:srgbClr val="3AC69D"/>
              </a:buClr>
              <a:buSzPct val="150000"/>
              <a:buFont typeface="Arial" panose="020B0604020202020204" pitchFamily="34" charset="0"/>
              <a:buChar char="•"/>
            </a:pPr>
            <a:endParaRPr lang="pt-BR" sz="1600" dirty="0" smtClean="0">
              <a:solidFill>
                <a:srgbClr val="262626"/>
              </a:solidFill>
            </a:endParaRPr>
          </a:p>
          <a:p>
            <a:pPr marL="171450" indent="-171450" algn="thaiDist">
              <a:lnSpc>
                <a:spcPct val="120000"/>
              </a:lnSpc>
              <a:buClr>
                <a:srgbClr val="3AC69D"/>
              </a:buClr>
              <a:buSzPct val="150000"/>
              <a:buFont typeface="Arial" panose="020B0604020202020204" pitchFamily="34" charset="0"/>
              <a:buChar char="•"/>
            </a:pPr>
            <a:endParaRPr lang="pt-BR" sz="1600" dirty="0">
              <a:solidFill>
                <a:srgbClr val="262626"/>
              </a:solidFill>
            </a:endParaRPr>
          </a:p>
        </p:txBody>
      </p:sp>
      <p:pic>
        <p:nvPicPr>
          <p:cNvPr id="39" name="Picture 38" descr="A picture containing table&#10;&#10;Description automatically generated">
            <a:extLst>
              <a:ext uri="{FF2B5EF4-FFF2-40B4-BE49-F238E27FC236}">
                <a16:creationId xmlns="" xmlns:a16="http://schemas.microsoft.com/office/drawing/2014/main" id="{EB8B9B77-5B22-9846-BC3A-8BBE79F348B8}"/>
              </a:ext>
            </a:extLst>
          </p:cNvPr>
          <p:cNvPicPr>
            <a:picLocks noChangeAspect="1"/>
          </p:cNvPicPr>
          <p:nvPr/>
        </p:nvPicPr>
        <p:blipFill>
          <a:blip r:embed="rId3"/>
          <a:stretch>
            <a:fillRect/>
          </a:stretch>
        </p:blipFill>
        <p:spPr>
          <a:xfrm>
            <a:off x="431786" y="5360664"/>
            <a:ext cx="1149009" cy="1149009"/>
          </a:xfrm>
          <a:prstGeom prst="rect">
            <a:avLst/>
          </a:prstGeom>
        </p:spPr>
      </p:pic>
      <p:pic>
        <p:nvPicPr>
          <p:cNvPr id="41" name="Picture 40" descr="A picture containing icon&#10;&#10;Description automatically generated">
            <a:extLst>
              <a:ext uri="{FF2B5EF4-FFF2-40B4-BE49-F238E27FC236}">
                <a16:creationId xmlns="" xmlns:a16="http://schemas.microsoft.com/office/drawing/2014/main" id="{F18D82E9-E65C-CD45-B81C-867691A5CEE1}"/>
              </a:ext>
            </a:extLst>
          </p:cNvPr>
          <p:cNvPicPr>
            <a:picLocks noChangeAspect="1"/>
          </p:cNvPicPr>
          <p:nvPr/>
        </p:nvPicPr>
        <p:blipFill>
          <a:blip r:embed="rId4"/>
          <a:stretch>
            <a:fillRect/>
          </a:stretch>
        </p:blipFill>
        <p:spPr>
          <a:xfrm>
            <a:off x="1580795" y="5360663"/>
            <a:ext cx="1149009" cy="1149009"/>
          </a:xfrm>
          <a:prstGeom prst="rect">
            <a:avLst/>
          </a:prstGeom>
        </p:spPr>
      </p:pic>
      <p:sp>
        <p:nvSpPr>
          <p:cNvPr id="30" name="Rounded Rectangle 29">
            <a:extLst>
              <a:ext uri="{FF2B5EF4-FFF2-40B4-BE49-F238E27FC236}">
                <a16:creationId xmlns="" xmlns:a16="http://schemas.microsoft.com/office/drawing/2014/main" id="{B3D3BBA8-E2E4-CF45-BF72-B5B052BCB00C}"/>
              </a:ext>
            </a:extLst>
          </p:cNvPr>
          <p:cNvSpPr/>
          <p:nvPr/>
        </p:nvSpPr>
        <p:spPr>
          <a:xfrm>
            <a:off x="323618" y="4846812"/>
            <a:ext cx="2787717" cy="417055"/>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8" name="Rectangle 37">
            <a:extLst>
              <a:ext uri="{FF2B5EF4-FFF2-40B4-BE49-F238E27FC236}">
                <a16:creationId xmlns="" xmlns:a16="http://schemas.microsoft.com/office/drawing/2014/main" id="{279E0FEB-CD14-B84F-9CC0-A073E335659C}"/>
              </a:ext>
            </a:extLst>
          </p:cNvPr>
          <p:cNvSpPr/>
          <p:nvPr/>
        </p:nvSpPr>
        <p:spPr>
          <a:xfrm>
            <a:off x="506503" y="4839281"/>
            <a:ext cx="2604831" cy="424732"/>
          </a:xfrm>
          <a:prstGeom prst="rect">
            <a:avLst/>
          </a:prstGeom>
        </p:spPr>
        <p:txBody>
          <a:bodyPr wrap="square">
            <a:spAutoFit/>
          </a:bodyPr>
          <a:lstStyle/>
          <a:p>
            <a:pPr algn="thaiDist">
              <a:lnSpc>
                <a:spcPct val="120000"/>
              </a:lnSpc>
            </a:pPr>
            <a:r>
              <a:rPr lang="pt-BR" b="1" dirty="0" smtClean="0">
                <a:solidFill>
                  <a:schemeClr val="bg1"/>
                </a:solidFill>
              </a:rPr>
              <a:t>Alinhamento dos ODS</a:t>
            </a:r>
            <a:endParaRPr lang="pt-BR" b="1" dirty="0">
              <a:solidFill>
                <a:schemeClr val="bg1"/>
              </a:solidFill>
            </a:endParaRPr>
          </a:p>
        </p:txBody>
      </p:sp>
      <p:sp>
        <p:nvSpPr>
          <p:cNvPr id="15" name="Rounded Rectangle 14">
            <a:extLst>
              <a:ext uri="{FF2B5EF4-FFF2-40B4-BE49-F238E27FC236}">
                <a16:creationId xmlns="" xmlns:a16="http://schemas.microsoft.com/office/drawing/2014/main" id="{650BA5B6-8EAD-5A45-94A6-2C8EA009B9C0}"/>
              </a:ext>
            </a:extLst>
          </p:cNvPr>
          <p:cNvSpPr/>
          <p:nvPr/>
        </p:nvSpPr>
        <p:spPr>
          <a:xfrm>
            <a:off x="2155299" y="185126"/>
            <a:ext cx="8211859" cy="994130"/>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6" name="Rounded Rectangle 15">
            <a:extLst>
              <a:ext uri="{FF2B5EF4-FFF2-40B4-BE49-F238E27FC236}">
                <a16:creationId xmlns="" xmlns:a16="http://schemas.microsoft.com/office/drawing/2014/main" id="{A39FBF4C-9127-4740-A7DD-AB280895D434}"/>
              </a:ext>
            </a:extLst>
          </p:cNvPr>
          <p:cNvSpPr/>
          <p:nvPr/>
        </p:nvSpPr>
        <p:spPr>
          <a:xfrm>
            <a:off x="2155299" y="185126"/>
            <a:ext cx="8211859"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7" name="TextBox 16">
            <a:extLst>
              <a:ext uri="{FF2B5EF4-FFF2-40B4-BE49-F238E27FC236}">
                <a16:creationId xmlns="" xmlns:a16="http://schemas.microsoft.com/office/drawing/2014/main" id="{8EBFCA84-3E35-AA4F-B39D-FB84F113376F}"/>
              </a:ext>
            </a:extLst>
          </p:cNvPr>
          <p:cNvSpPr txBox="1"/>
          <p:nvPr/>
        </p:nvSpPr>
        <p:spPr>
          <a:xfrm>
            <a:off x="2155298" y="294106"/>
            <a:ext cx="8211859" cy="584775"/>
          </a:xfrm>
          <a:prstGeom prst="rect">
            <a:avLst/>
          </a:prstGeom>
          <a:noFill/>
        </p:spPr>
        <p:txBody>
          <a:bodyPr wrap="square" rtlCol="0">
            <a:spAutoFit/>
          </a:bodyPr>
          <a:lstStyle/>
          <a:p>
            <a:pPr algn="ctr"/>
            <a:r>
              <a:rPr lang="pt-BR" sz="3200" b="1" dirty="0" smtClean="0">
                <a:solidFill>
                  <a:schemeClr val="bg1"/>
                </a:solidFill>
              </a:rPr>
              <a:t>Preparação da Aula e Alinhamento Curricular</a:t>
            </a:r>
            <a:endParaRPr lang="pt-BR" sz="3200" b="1" dirty="0">
              <a:solidFill>
                <a:schemeClr val="bg1"/>
              </a:solidFill>
            </a:endParaRPr>
          </a:p>
        </p:txBody>
      </p:sp>
      <p:sp>
        <p:nvSpPr>
          <p:cNvPr id="18" name="TextBox 17">
            <a:extLst>
              <a:ext uri="{FF2B5EF4-FFF2-40B4-BE49-F238E27FC236}">
                <a16:creationId xmlns="" xmlns:a16="http://schemas.microsoft.com/office/drawing/2014/main" id="{AC9CD571-A741-D540-AD6D-622A537A4DA6}"/>
              </a:ext>
            </a:extLst>
          </p:cNvPr>
          <p:cNvSpPr txBox="1"/>
          <p:nvPr/>
        </p:nvSpPr>
        <p:spPr>
          <a:xfrm>
            <a:off x="2794681" y="901959"/>
            <a:ext cx="6602638" cy="307777"/>
          </a:xfrm>
          <a:prstGeom prst="rect">
            <a:avLst/>
          </a:prstGeom>
          <a:noFill/>
        </p:spPr>
        <p:txBody>
          <a:bodyPr wrap="square" rtlCol="0">
            <a:spAutoFit/>
          </a:bodyPr>
          <a:lstStyle/>
          <a:p>
            <a:pPr algn="ctr"/>
            <a:r>
              <a:rPr lang="pt-BR" sz="1400" b="1" dirty="0" smtClean="0">
                <a:solidFill>
                  <a:schemeClr val="bg1"/>
                </a:solidFill>
              </a:rPr>
              <a:t>Tempo de preparação: 10 – 15 minutos</a:t>
            </a:r>
            <a:endParaRPr lang="pt-BR" sz="1400" b="1" dirty="0">
              <a:solidFill>
                <a:schemeClr val="bg1"/>
              </a:solidFill>
            </a:endParaRPr>
          </a:p>
        </p:txBody>
      </p:sp>
      <p:pic>
        <p:nvPicPr>
          <p:cNvPr id="4" name="Picture 3" descr="Icon&#10;&#10;Description automatically generated with medium confidence">
            <a:extLst>
              <a:ext uri="{FF2B5EF4-FFF2-40B4-BE49-F238E27FC236}">
                <a16:creationId xmlns="" xmlns:a16="http://schemas.microsoft.com/office/drawing/2014/main" id="{C63EAAEC-6114-7EE8-38AD-947B9623484E}"/>
              </a:ext>
            </a:extLst>
          </p:cNvPr>
          <p:cNvPicPr>
            <a:picLocks noChangeAspect="1"/>
          </p:cNvPicPr>
          <p:nvPr/>
        </p:nvPicPr>
        <p:blipFill>
          <a:blip r:embed="rId5"/>
          <a:stretch>
            <a:fillRect/>
          </a:stretch>
        </p:blipFill>
        <p:spPr>
          <a:xfrm>
            <a:off x="2711876" y="5360662"/>
            <a:ext cx="1149009" cy="1149009"/>
          </a:xfrm>
          <a:prstGeom prst="rect">
            <a:avLst/>
          </a:prstGeom>
        </p:spPr>
      </p:pic>
      <p:grpSp>
        <p:nvGrpSpPr>
          <p:cNvPr id="19" name="Group 18">
            <a:extLst>
              <a:ext uri="{FF2B5EF4-FFF2-40B4-BE49-F238E27FC236}">
                <a16:creationId xmlns="" xmlns:a16="http://schemas.microsoft.com/office/drawing/2014/main" id="{D93C7608-850D-0A5D-1770-33A2880A1B29}"/>
              </a:ext>
            </a:extLst>
          </p:cNvPr>
          <p:cNvGrpSpPr/>
          <p:nvPr/>
        </p:nvGrpSpPr>
        <p:grpSpPr>
          <a:xfrm>
            <a:off x="4498643" y="5142506"/>
            <a:ext cx="6547513" cy="1338812"/>
            <a:chOff x="4790164" y="5101971"/>
            <a:chExt cx="6979920" cy="1490877"/>
          </a:xfrm>
        </p:grpSpPr>
        <p:sp>
          <p:nvSpPr>
            <p:cNvPr id="20" name="Rounded Rectangle 19">
              <a:extLst>
                <a:ext uri="{FF2B5EF4-FFF2-40B4-BE49-F238E27FC236}">
                  <a16:creationId xmlns="" xmlns:a16="http://schemas.microsoft.com/office/drawing/2014/main" id="{FA5B778E-B471-173B-6E5A-F7C828CF1ECA}"/>
                </a:ext>
              </a:extLst>
            </p:cNvPr>
            <p:cNvSpPr/>
            <p:nvPr/>
          </p:nvSpPr>
          <p:spPr>
            <a:xfrm>
              <a:off x="4790164" y="5162929"/>
              <a:ext cx="6979920" cy="1069167"/>
            </a:xfrm>
            <a:prstGeom prst="roundRect">
              <a:avLst/>
            </a:prstGeom>
            <a:solidFill>
              <a:srgbClr val="29C7F7"/>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sz="1600" dirty="0" smtClean="0">
                <a:solidFill>
                  <a:srgbClr val="29C7F7"/>
                </a:solidFill>
                <a:highlight>
                  <a:srgbClr val="29C7F7"/>
                </a:highlight>
              </a:endParaRPr>
            </a:p>
            <a:p>
              <a:pPr algn="ctr"/>
              <a:endParaRPr lang="pt-BR" dirty="0">
                <a:solidFill>
                  <a:srgbClr val="29C7F7"/>
                </a:solidFill>
                <a:highlight>
                  <a:srgbClr val="29C7F7"/>
                </a:highlight>
              </a:endParaRPr>
            </a:p>
          </p:txBody>
        </p:sp>
        <p:sp>
          <p:nvSpPr>
            <p:cNvPr id="21" name="Rounded Rectangle 20">
              <a:extLst>
                <a:ext uri="{FF2B5EF4-FFF2-40B4-BE49-F238E27FC236}">
                  <a16:creationId xmlns="" xmlns:a16="http://schemas.microsoft.com/office/drawing/2014/main" id="{5EFF3DAC-96B2-EAEE-B59D-4FA8CA238CBD}"/>
                </a:ext>
              </a:extLst>
            </p:cNvPr>
            <p:cNvSpPr/>
            <p:nvPr/>
          </p:nvSpPr>
          <p:spPr>
            <a:xfrm>
              <a:off x="4790164" y="5443839"/>
              <a:ext cx="6979920" cy="1149009"/>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sz="1600" dirty="0" smtClean="0"/>
            </a:p>
            <a:p>
              <a:r>
                <a:rPr lang="pt-BR" sz="1300" b="1" dirty="0" smtClean="0"/>
                <a:t>Os planos de aula são projetados para serem flexíveis e responsivos às necessidades em evolução da sua sala de aula. As aulas são editáveis e personalizáveis para atender aos diferentes contextos individuais dos alunos e da sala de aula. Uma versão do PowerPoint com instruções do professor e uma lição em PDF imprimível estão disponíveis para download. </a:t>
              </a:r>
            </a:p>
            <a:p>
              <a:pPr algn="ctr"/>
              <a:endParaRPr lang="pt-BR" dirty="0"/>
            </a:p>
          </p:txBody>
        </p:sp>
        <p:sp>
          <p:nvSpPr>
            <p:cNvPr id="22" name="TextBox 21">
              <a:extLst>
                <a:ext uri="{FF2B5EF4-FFF2-40B4-BE49-F238E27FC236}">
                  <a16:creationId xmlns="" xmlns:a16="http://schemas.microsoft.com/office/drawing/2014/main" id="{EC3C93AB-2CE2-3680-63C3-71F4EEB396D8}"/>
                </a:ext>
              </a:extLst>
            </p:cNvPr>
            <p:cNvSpPr txBox="1"/>
            <p:nvPr/>
          </p:nvSpPr>
          <p:spPr>
            <a:xfrm>
              <a:off x="6956554" y="5101971"/>
              <a:ext cx="4280197" cy="411281"/>
            </a:xfrm>
            <a:prstGeom prst="rect">
              <a:avLst/>
            </a:prstGeom>
            <a:noFill/>
          </p:spPr>
          <p:txBody>
            <a:bodyPr wrap="square" rtlCol="0">
              <a:spAutoFit/>
            </a:bodyPr>
            <a:lstStyle/>
            <a:p>
              <a:r>
                <a:rPr lang="pt-BR" b="1" dirty="0" smtClean="0">
                  <a:solidFill>
                    <a:schemeClr val="bg1"/>
                  </a:solidFill>
                </a:rPr>
                <a:t>Aula flexível e adaptativa</a:t>
              </a:r>
              <a:endParaRPr lang="pt-BR" b="1" dirty="0">
                <a:solidFill>
                  <a:schemeClr val="bg1"/>
                </a:solidFill>
              </a:endParaRPr>
            </a:p>
          </p:txBody>
        </p:sp>
      </p:grpSp>
      <p:pic>
        <p:nvPicPr>
          <p:cNvPr id="2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2165" y="5397040"/>
            <a:ext cx="812014" cy="4929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4851" y="5410257"/>
            <a:ext cx="915943" cy="41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04442" y="5421368"/>
            <a:ext cx="787124" cy="352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CaixaDeTexto 1"/>
          <p:cNvSpPr txBox="1"/>
          <p:nvPr/>
        </p:nvSpPr>
        <p:spPr>
          <a:xfrm>
            <a:off x="685245" y="5397040"/>
            <a:ext cx="823810" cy="415498"/>
          </a:xfrm>
          <a:prstGeom prst="rect">
            <a:avLst/>
          </a:prstGeom>
          <a:noFill/>
        </p:spPr>
        <p:txBody>
          <a:bodyPr wrap="square" lIns="0"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pt-BR" sz="700" dirty="0" smtClean="0">
                <a:solidFill>
                  <a:schemeClr val="bg1"/>
                </a:solidFill>
              </a:rPr>
              <a:t>CIDADES E COMUNIDADES SUSTENTÁVEIS</a:t>
            </a:r>
            <a:endParaRPr lang="pt-BR" sz="700" dirty="0">
              <a:solidFill>
                <a:schemeClr val="bg1"/>
              </a:solidFill>
            </a:endParaRPr>
          </a:p>
        </p:txBody>
      </p:sp>
      <p:sp>
        <p:nvSpPr>
          <p:cNvPr id="23" name="CaixaDeTexto 1"/>
          <p:cNvSpPr txBox="1"/>
          <p:nvPr/>
        </p:nvSpPr>
        <p:spPr>
          <a:xfrm>
            <a:off x="1882165" y="5390043"/>
            <a:ext cx="728103" cy="415498"/>
          </a:xfrm>
          <a:prstGeom prst="rect">
            <a:avLst/>
          </a:prstGeom>
          <a:noFill/>
        </p:spPr>
        <p:txBody>
          <a:bodyPr wrap="square" lIns="0" rIns="0"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pt-BR" sz="700" dirty="0" smtClean="0">
                <a:solidFill>
                  <a:schemeClr val="bg1"/>
                </a:solidFill>
              </a:rPr>
              <a:t>CONSUMO E PRODUÇÃO RESPONSÁVEIS</a:t>
            </a:r>
            <a:endParaRPr lang="pt-BR" sz="700" dirty="0">
              <a:solidFill>
                <a:schemeClr val="bg1"/>
              </a:solidFill>
            </a:endParaRPr>
          </a:p>
        </p:txBody>
      </p:sp>
      <p:sp>
        <p:nvSpPr>
          <p:cNvPr id="32" name="CaixaDeTexto 1"/>
          <p:cNvSpPr txBox="1"/>
          <p:nvPr/>
        </p:nvSpPr>
        <p:spPr>
          <a:xfrm>
            <a:off x="3016016" y="5347016"/>
            <a:ext cx="876445" cy="539043"/>
          </a:xfrm>
          <a:prstGeom prst="rect">
            <a:avLst/>
          </a:prstGeom>
          <a:noFill/>
        </p:spPr>
        <p:txBody>
          <a:bodyPr wrap="square" lIns="0" rIns="0"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pt-BR" sz="700" dirty="0" smtClean="0">
                <a:solidFill>
                  <a:schemeClr val="bg1"/>
                </a:solidFill>
              </a:rPr>
              <a:t>TRABALHO DECENTE E CRESCIMENTO ECONÔMICO</a:t>
            </a:r>
            <a:endParaRPr lang="pt-BR" sz="700" dirty="0">
              <a:solidFill>
                <a:schemeClr val="bg1"/>
              </a:solidFill>
            </a:endParaRPr>
          </a:p>
        </p:txBody>
      </p:sp>
    </p:spTree>
    <p:extLst>
      <p:ext uri="{BB962C8B-B14F-4D97-AF65-F5344CB8AC3E}">
        <p14:creationId xmlns:p14="http://schemas.microsoft.com/office/powerpoint/2010/main" val="1618116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ABC6657B-1248-6B4D-AE85-8670C18C8E1B}"/>
              </a:ext>
            </a:extLst>
          </p:cNvPr>
          <p:cNvPicPr>
            <a:picLocks noChangeAspect="1"/>
          </p:cNvPicPr>
          <p:nvPr/>
        </p:nvPicPr>
        <p:blipFill>
          <a:blip r:embed="rId3"/>
          <a:stretch>
            <a:fillRect/>
          </a:stretch>
        </p:blipFill>
        <p:spPr>
          <a:xfrm>
            <a:off x="0" y="37273"/>
            <a:ext cx="12224657" cy="6858000"/>
          </a:xfrm>
          <a:prstGeom prst="rect">
            <a:avLst/>
          </a:prstGeom>
        </p:spPr>
      </p:pic>
      <p:sp>
        <p:nvSpPr>
          <p:cNvPr id="15" name="Rounded Rectangle 14">
            <a:extLst>
              <a:ext uri="{FF2B5EF4-FFF2-40B4-BE49-F238E27FC236}">
                <a16:creationId xmlns="" xmlns:a16="http://schemas.microsoft.com/office/drawing/2014/main" id="{F8A53F07-8687-3F40-9382-41085D07CD38}"/>
              </a:ext>
            </a:extLst>
          </p:cNvPr>
          <p:cNvSpPr/>
          <p:nvPr/>
        </p:nvSpPr>
        <p:spPr>
          <a:xfrm>
            <a:off x="2606040" y="185126"/>
            <a:ext cx="6979920" cy="991698"/>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4" name="Rounded Rectangle 13">
            <a:extLst>
              <a:ext uri="{FF2B5EF4-FFF2-40B4-BE49-F238E27FC236}">
                <a16:creationId xmlns="" xmlns:a16="http://schemas.microsoft.com/office/drawing/2014/main" id="{6DE8D3A3-57EC-FF49-A6E8-ADD4234945CA}"/>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TextBox 7">
            <a:extLst>
              <a:ext uri="{FF2B5EF4-FFF2-40B4-BE49-F238E27FC236}">
                <a16:creationId xmlns="" xmlns:a16="http://schemas.microsoft.com/office/drawing/2014/main" id="{763938BB-E533-A545-8C65-E6C820BBFD6B}"/>
              </a:ext>
            </a:extLst>
          </p:cNvPr>
          <p:cNvSpPr txBox="1"/>
          <p:nvPr/>
        </p:nvSpPr>
        <p:spPr>
          <a:xfrm>
            <a:off x="2983322" y="294106"/>
            <a:ext cx="6225356" cy="584775"/>
          </a:xfrm>
          <a:prstGeom prst="rect">
            <a:avLst/>
          </a:prstGeom>
          <a:noFill/>
        </p:spPr>
        <p:txBody>
          <a:bodyPr wrap="square" rtlCol="0">
            <a:spAutoFit/>
          </a:bodyPr>
          <a:lstStyle/>
          <a:p>
            <a:pPr algn="ctr"/>
            <a:r>
              <a:rPr lang="pt-BR" sz="3200" b="1" dirty="0" smtClean="0">
                <a:solidFill>
                  <a:schemeClr val="bg1"/>
                </a:solidFill>
              </a:rPr>
              <a:t>A Aula </a:t>
            </a:r>
            <a:endParaRPr lang="pt-BR" sz="3200" b="1" dirty="0">
              <a:solidFill>
                <a:schemeClr val="bg1"/>
              </a:solidFill>
            </a:endParaRPr>
          </a:p>
        </p:txBody>
      </p:sp>
      <p:sp>
        <p:nvSpPr>
          <p:cNvPr id="17" name="TextBox 16">
            <a:extLst>
              <a:ext uri="{FF2B5EF4-FFF2-40B4-BE49-F238E27FC236}">
                <a16:creationId xmlns="" xmlns:a16="http://schemas.microsoft.com/office/drawing/2014/main" id="{13E38A4A-937F-F74F-A584-D7EB77830D3F}"/>
              </a:ext>
            </a:extLst>
          </p:cNvPr>
          <p:cNvSpPr txBox="1"/>
          <p:nvPr/>
        </p:nvSpPr>
        <p:spPr>
          <a:xfrm>
            <a:off x="2794681" y="901959"/>
            <a:ext cx="6602638" cy="307777"/>
          </a:xfrm>
          <a:prstGeom prst="rect">
            <a:avLst/>
          </a:prstGeom>
          <a:noFill/>
        </p:spPr>
        <p:txBody>
          <a:bodyPr wrap="square" rtlCol="0">
            <a:spAutoFit/>
          </a:bodyPr>
          <a:lstStyle/>
          <a:p>
            <a:pPr algn="ctr"/>
            <a:r>
              <a:rPr lang="pt-BR" sz="1400" b="1" dirty="0" smtClean="0">
                <a:solidFill>
                  <a:schemeClr val="bg1"/>
                </a:solidFill>
              </a:rPr>
              <a:t>Duração da aula: 90 minutos</a:t>
            </a:r>
            <a:endParaRPr lang="pt-BR" sz="1400" b="1" dirty="0">
              <a:solidFill>
                <a:schemeClr val="bg1"/>
              </a:solidFill>
            </a:endParaRPr>
          </a:p>
        </p:txBody>
      </p:sp>
      <p:sp>
        <p:nvSpPr>
          <p:cNvPr id="28" name="TextBox 27">
            <a:extLst>
              <a:ext uri="{FF2B5EF4-FFF2-40B4-BE49-F238E27FC236}">
                <a16:creationId xmlns="" xmlns:a16="http://schemas.microsoft.com/office/drawing/2014/main" id="{099A8FAD-CBCC-8947-88ED-286647F3314A}"/>
              </a:ext>
            </a:extLst>
          </p:cNvPr>
          <p:cNvSpPr txBox="1"/>
          <p:nvPr/>
        </p:nvSpPr>
        <p:spPr>
          <a:xfrm>
            <a:off x="1282300" y="2603755"/>
            <a:ext cx="9627400" cy="646331"/>
          </a:xfrm>
          <a:prstGeom prst="rect">
            <a:avLst/>
          </a:prstGeom>
          <a:noFill/>
        </p:spPr>
        <p:txBody>
          <a:bodyPr wrap="square" rtlCol="0">
            <a:spAutoFit/>
          </a:bodyPr>
          <a:lstStyle/>
          <a:p>
            <a:pPr lvl="0"/>
            <a:r>
              <a:rPr lang="pt-BR" b="1" dirty="0" smtClean="0"/>
              <a:t>Divida em grupos de 3 a 5</a:t>
            </a:r>
            <a:r>
              <a:rPr lang="pt-BR" dirty="0" smtClean="0"/>
              <a:t> e prepare um cartaz ou use  a apostila de </a:t>
            </a:r>
            <a:r>
              <a:rPr lang="pt-BR" b="1" dirty="0" smtClean="0"/>
              <a:t>"Canvas do Modelo de Negócios Circular" </a:t>
            </a:r>
            <a:r>
              <a:rPr lang="pt-BR" dirty="0" smtClean="0"/>
              <a:t>para o exercício. Recomenda-se o uso de notas adesivas em um grande cartaz</a:t>
            </a:r>
            <a:r>
              <a:rPr lang="pt-BR" dirty="0" smtClean="0">
                <a:solidFill>
                  <a:srgbClr val="262626"/>
                </a:solidFill>
              </a:rPr>
              <a:t>.</a:t>
            </a:r>
            <a:endParaRPr lang="pt-BR" dirty="0">
              <a:solidFill>
                <a:srgbClr val="262626"/>
              </a:solidFill>
            </a:endParaRPr>
          </a:p>
        </p:txBody>
      </p:sp>
      <p:sp>
        <p:nvSpPr>
          <p:cNvPr id="32" name="TextBox 31">
            <a:extLst>
              <a:ext uri="{FF2B5EF4-FFF2-40B4-BE49-F238E27FC236}">
                <a16:creationId xmlns="" xmlns:a16="http://schemas.microsoft.com/office/drawing/2014/main" id="{5F85B226-A8E0-D640-A16A-AE4D21CD29F9}"/>
              </a:ext>
            </a:extLst>
          </p:cNvPr>
          <p:cNvSpPr txBox="1"/>
          <p:nvPr/>
        </p:nvSpPr>
        <p:spPr>
          <a:xfrm>
            <a:off x="1282299" y="3432994"/>
            <a:ext cx="8870646" cy="507831"/>
          </a:xfrm>
          <a:prstGeom prst="rect">
            <a:avLst/>
          </a:prstGeom>
          <a:noFill/>
        </p:spPr>
        <p:txBody>
          <a:bodyPr wrap="square" rtlCol="0">
            <a:spAutoFit/>
          </a:bodyPr>
          <a:lstStyle/>
          <a:p>
            <a:pPr>
              <a:lnSpc>
                <a:spcPct val="150000"/>
              </a:lnSpc>
              <a:buClr>
                <a:srgbClr val="29C7F7"/>
              </a:buClr>
              <a:buSzPct val="200000"/>
              <a:tabLst>
                <a:tab pos="531813" algn="l"/>
              </a:tabLst>
            </a:pPr>
            <a:r>
              <a:rPr lang="pt-BR" b="1" dirty="0" smtClean="0"/>
              <a:t>Escolha um dos cenários do folheto "Redesenhar para circularidade" a utilizar para a tela</a:t>
            </a:r>
            <a:r>
              <a:rPr lang="pt-BR" b="1" dirty="0" smtClean="0">
                <a:solidFill>
                  <a:srgbClr val="262626"/>
                </a:solidFill>
              </a:rPr>
              <a:t>.</a:t>
            </a:r>
            <a:endParaRPr lang="pt-BR" b="1" dirty="0">
              <a:solidFill>
                <a:srgbClr val="262626"/>
              </a:solidFill>
            </a:endParaRPr>
          </a:p>
        </p:txBody>
      </p:sp>
      <p:sp>
        <p:nvSpPr>
          <p:cNvPr id="53" name="Oval 52">
            <a:extLst>
              <a:ext uri="{FF2B5EF4-FFF2-40B4-BE49-F238E27FC236}">
                <a16:creationId xmlns="" xmlns:a16="http://schemas.microsoft.com/office/drawing/2014/main" id="{80D0CADA-993B-824F-BF1E-BF91B2EDB3BF}"/>
              </a:ext>
            </a:extLst>
          </p:cNvPr>
          <p:cNvSpPr/>
          <p:nvPr/>
        </p:nvSpPr>
        <p:spPr>
          <a:xfrm>
            <a:off x="716859" y="2573382"/>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4" name="Oval 53">
            <a:extLst>
              <a:ext uri="{FF2B5EF4-FFF2-40B4-BE49-F238E27FC236}">
                <a16:creationId xmlns="" xmlns:a16="http://schemas.microsoft.com/office/drawing/2014/main" id="{9EBBCBC1-C8AC-124D-9E85-925ED5FF4E05}"/>
              </a:ext>
            </a:extLst>
          </p:cNvPr>
          <p:cNvSpPr/>
          <p:nvPr/>
        </p:nvSpPr>
        <p:spPr>
          <a:xfrm>
            <a:off x="663222" y="2573382"/>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5" name="Rectangle 54">
            <a:extLst>
              <a:ext uri="{FF2B5EF4-FFF2-40B4-BE49-F238E27FC236}">
                <a16:creationId xmlns="" xmlns:a16="http://schemas.microsoft.com/office/drawing/2014/main" id="{9E7A05C9-9A72-B146-85C5-EF61D44CC809}"/>
              </a:ext>
            </a:extLst>
          </p:cNvPr>
          <p:cNvSpPr/>
          <p:nvPr/>
        </p:nvSpPr>
        <p:spPr>
          <a:xfrm>
            <a:off x="707806" y="2553330"/>
            <a:ext cx="301686" cy="424732"/>
          </a:xfrm>
          <a:prstGeom prst="rect">
            <a:avLst/>
          </a:prstGeom>
        </p:spPr>
        <p:txBody>
          <a:bodyPr wrap="none">
            <a:spAutoFit/>
          </a:bodyPr>
          <a:lstStyle/>
          <a:p>
            <a:pPr algn="ctr">
              <a:lnSpc>
                <a:spcPct val="120000"/>
              </a:lnSpc>
            </a:pPr>
            <a:r>
              <a:rPr lang="pt-BR" b="1" dirty="0" smtClean="0">
                <a:solidFill>
                  <a:schemeClr val="bg1"/>
                </a:solidFill>
                <a:cs typeface="Arial" panose="020B0604020202020204" pitchFamily="34" charset="0"/>
              </a:rPr>
              <a:t>2</a:t>
            </a:r>
            <a:endParaRPr lang="pt-BR" b="1" dirty="0">
              <a:solidFill>
                <a:schemeClr val="bg1"/>
              </a:solidFill>
              <a:cs typeface="Arial" panose="020B0604020202020204" pitchFamily="34" charset="0"/>
            </a:endParaRPr>
          </a:p>
        </p:txBody>
      </p:sp>
      <p:grpSp>
        <p:nvGrpSpPr>
          <p:cNvPr id="2" name="Group 1">
            <a:extLst>
              <a:ext uri="{FF2B5EF4-FFF2-40B4-BE49-F238E27FC236}">
                <a16:creationId xmlns="" xmlns:a16="http://schemas.microsoft.com/office/drawing/2014/main" id="{C434C557-5383-2358-635D-EF8155B7E4AE}"/>
              </a:ext>
            </a:extLst>
          </p:cNvPr>
          <p:cNvGrpSpPr/>
          <p:nvPr/>
        </p:nvGrpSpPr>
        <p:grpSpPr>
          <a:xfrm>
            <a:off x="647654" y="3488133"/>
            <a:ext cx="443210" cy="427913"/>
            <a:chOff x="663222" y="3355931"/>
            <a:chExt cx="443210" cy="427913"/>
          </a:xfrm>
        </p:grpSpPr>
        <p:sp>
          <p:nvSpPr>
            <p:cNvPr id="26" name="Oval 25">
              <a:extLst>
                <a:ext uri="{FF2B5EF4-FFF2-40B4-BE49-F238E27FC236}">
                  <a16:creationId xmlns="" xmlns:a16="http://schemas.microsoft.com/office/drawing/2014/main" id="{E2C0A7DC-442F-B249-92C1-742F65FB273D}"/>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9" name="Oval 28">
              <a:extLst>
                <a:ext uri="{FF2B5EF4-FFF2-40B4-BE49-F238E27FC236}">
                  <a16:creationId xmlns="" xmlns:a16="http://schemas.microsoft.com/office/drawing/2014/main" id="{5F64759B-CE29-104E-AA59-5405D1B5B774}"/>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0" name="Rectangle 29">
              <a:extLst>
                <a:ext uri="{FF2B5EF4-FFF2-40B4-BE49-F238E27FC236}">
                  <a16:creationId xmlns="" xmlns:a16="http://schemas.microsoft.com/office/drawing/2014/main" id="{9682A563-3FEE-2144-96BD-DD2DA9B27BE5}"/>
                </a:ext>
              </a:extLst>
            </p:cNvPr>
            <p:cNvSpPr/>
            <p:nvPr/>
          </p:nvSpPr>
          <p:spPr>
            <a:xfrm>
              <a:off x="731556" y="3355931"/>
              <a:ext cx="301686" cy="424732"/>
            </a:xfrm>
            <a:prstGeom prst="rect">
              <a:avLst/>
            </a:prstGeom>
          </p:spPr>
          <p:txBody>
            <a:bodyPr wrap="none">
              <a:spAutoFit/>
            </a:bodyPr>
            <a:lstStyle/>
            <a:p>
              <a:pPr algn="ctr">
                <a:lnSpc>
                  <a:spcPct val="120000"/>
                </a:lnSpc>
              </a:pPr>
              <a:r>
                <a:rPr lang="pt-BR" b="1" dirty="0" smtClean="0">
                  <a:solidFill>
                    <a:schemeClr val="bg1"/>
                  </a:solidFill>
                  <a:cs typeface="Arial" panose="020B0604020202020204" pitchFamily="34" charset="0"/>
                </a:rPr>
                <a:t>3</a:t>
              </a:r>
              <a:endParaRPr lang="pt-BR" b="1" dirty="0">
                <a:solidFill>
                  <a:schemeClr val="bg1"/>
                </a:solidFill>
                <a:cs typeface="Arial" panose="020B0604020202020204" pitchFamily="34" charset="0"/>
              </a:endParaRPr>
            </a:p>
          </p:txBody>
        </p:sp>
      </p:grpSp>
      <p:sp>
        <p:nvSpPr>
          <p:cNvPr id="37" name="Oval 36">
            <a:extLst>
              <a:ext uri="{FF2B5EF4-FFF2-40B4-BE49-F238E27FC236}">
                <a16:creationId xmlns="" xmlns:a16="http://schemas.microsoft.com/office/drawing/2014/main" id="{D2D999FF-62A8-4D4C-B9F4-FAB8457B67B4}"/>
              </a:ext>
            </a:extLst>
          </p:cNvPr>
          <p:cNvSpPr/>
          <p:nvPr/>
        </p:nvSpPr>
        <p:spPr>
          <a:xfrm>
            <a:off x="716859" y="53705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8" name="Oval 37">
            <a:extLst>
              <a:ext uri="{FF2B5EF4-FFF2-40B4-BE49-F238E27FC236}">
                <a16:creationId xmlns="" xmlns:a16="http://schemas.microsoft.com/office/drawing/2014/main" id="{7C4E612F-3F76-0A4B-834A-1B231AE35B30}"/>
              </a:ext>
            </a:extLst>
          </p:cNvPr>
          <p:cNvSpPr/>
          <p:nvPr/>
        </p:nvSpPr>
        <p:spPr>
          <a:xfrm>
            <a:off x="663222" y="5376657"/>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9" name="Rectangle 38">
            <a:extLst>
              <a:ext uri="{FF2B5EF4-FFF2-40B4-BE49-F238E27FC236}">
                <a16:creationId xmlns="" xmlns:a16="http://schemas.microsoft.com/office/drawing/2014/main" id="{AF4562AF-FBD4-574B-9D90-D01C35E2DE21}"/>
              </a:ext>
            </a:extLst>
          </p:cNvPr>
          <p:cNvSpPr/>
          <p:nvPr/>
        </p:nvSpPr>
        <p:spPr>
          <a:xfrm>
            <a:off x="707806" y="5366879"/>
            <a:ext cx="301686" cy="424732"/>
          </a:xfrm>
          <a:prstGeom prst="rect">
            <a:avLst/>
          </a:prstGeom>
        </p:spPr>
        <p:txBody>
          <a:bodyPr wrap="none">
            <a:spAutoFit/>
          </a:bodyPr>
          <a:lstStyle/>
          <a:p>
            <a:pPr algn="ctr">
              <a:lnSpc>
                <a:spcPct val="120000"/>
              </a:lnSpc>
            </a:pPr>
            <a:r>
              <a:rPr lang="pt-BR" b="1" dirty="0" smtClean="0">
                <a:solidFill>
                  <a:schemeClr val="bg1"/>
                </a:solidFill>
                <a:cs typeface="Arial" panose="020B0604020202020204" pitchFamily="34" charset="0"/>
              </a:rPr>
              <a:t>5</a:t>
            </a:r>
            <a:endParaRPr lang="pt-BR" b="1" dirty="0">
              <a:solidFill>
                <a:schemeClr val="bg1"/>
              </a:solidFill>
              <a:cs typeface="Arial" panose="020B0604020202020204" pitchFamily="34" charset="0"/>
            </a:endParaRPr>
          </a:p>
        </p:txBody>
      </p:sp>
      <p:sp>
        <p:nvSpPr>
          <p:cNvPr id="40" name="TextBox 39">
            <a:extLst>
              <a:ext uri="{FF2B5EF4-FFF2-40B4-BE49-F238E27FC236}">
                <a16:creationId xmlns="" xmlns:a16="http://schemas.microsoft.com/office/drawing/2014/main" id="{F64E5E03-422A-0F4B-AAE4-04BFCBF5E471}"/>
              </a:ext>
            </a:extLst>
          </p:cNvPr>
          <p:cNvSpPr txBox="1"/>
          <p:nvPr/>
        </p:nvSpPr>
        <p:spPr>
          <a:xfrm>
            <a:off x="1282299" y="5436976"/>
            <a:ext cx="9627399" cy="646331"/>
          </a:xfrm>
          <a:prstGeom prst="rect">
            <a:avLst/>
          </a:prstGeom>
          <a:noFill/>
        </p:spPr>
        <p:txBody>
          <a:bodyPr wrap="square" rtlCol="0">
            <a:spAutoFit/>
          </a:bodyPr>
          <a:lstStyle/>
          <a:p>
            <a:r>
              <a:rPr lang="pt-BR" b="1" dirty="0" smtClean="0"/>
              <a:t>Quando terminar a tela, esboce seu produto circular e o modelo de negócio</a:t>
            </a:r>
            <a:r>
              <a:rPr lang="pt-BR" dirty="0" smtClean="0"/>
              <a:t> e compartilhe suas inovações circulares com a classe</a:t>
            </a:r>
            <a:r>
              <a:rPr lang="pt-BR" dirty="0" smtClean="0">
                <a:solidFill>
                  <a:srgbClr val="262626"/>
                </a:solidFill>
              </a:rPr>
              <a:t>. </a:t>
            </a:r>
            <a:endParaRPr lang="pt-BR" dirty="0">
              <a:solidFill>
                <a:srgbClr val="262626"/>
              </a:solidFill>
            </a:endParaRPr>
          </a:p>
        </p:txBody>
      </p:sp>
      <p:grpSp>
        <p:nvGrpSpPr>
          <p:cNvPr id="24" name="Group 23">
            <a:extLst>
              <a:ext uri="{FF2B5EF4-FFF2-40B4-BE49-F238E27FC236}">
                <a16:creationId xmlns="" xmlns:a16="http://schemas.microsoft.com/office/drawing/2014/main" id="{C458E8A7-6706-75C8-0609-86F17CCE3C5B}"/>
              </a:ext>
            </a:extLst>
          </p:cNvPr>
          <p:cNvGrpSpPr/>
          <p:nvPr/>
        </p:nvGrpSpPr>
        <p:grpSpPr>
          <a:xfrm>
            <a:off x="645226" y="4415857"/>
            <a:ext cx="443210" cy="427913"/>
            <a:chOff x="663222" y="3355931"/>
            <a:chExt cx="443210" cy="427913"/>
          </a:xfrm>
        </p:grpSpPr>
        <p:sp>
          <p:nvSpPr>
            <p:cNvPr id="25" name="Oval 24">
              <a:extLst>
                <a:ext uri="{FF2B5EF4-FFF2-40B4-BE49-F238E27FC236}">
                  <a16:creationId xmlns="" xmlns:a16="http://schemas.microsoft.com/office/drawing/2014/main" id="{6D4B3B1C-4814-16BA-FB3F-FC2D60072526}"/>
                </a:ext>
              </a:extLst>
            </p:cNvPr>
            <p:cNvSpPr/>
            <p:nvPr/>
          </p:nvSpPr>
          <p:spPr>
            <a:xfrm>
              <a:off x="716859" y="3394269"/>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7" name="Oval 26">
              <a:extLst>
                <a:ext uri="{FF2B5EF4-FFF2-40B4-BE49-F238E27FC236}">
                  <a16:creationId xmlns="" xmlns:a16="http://schemas.microsoft.com/office/drawing/2014/main" id="{5AB87CE2-6DDD-9427-15BB-B722105213DB}"/>
                </a:ext>
              </a:extLst>
            </p:cNvPr>
            <p:cNvSpPr/>
            <p:nvPr/>
          </p:nvSpPr>
          <p:spPr>
            <a:xfrm>
              <a:off x="663222" y="3394271"/>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1" name="Rectangle 30">
              <a:extLst>
                <a:ext uri="{FF2B5EF4-FFF2-40B4-BE49-F238E27FC236}">
                  <a16:creationId xmlns="" xmlns:a16="http://schemas.microsoft.com/office/drawing/2014/main" id="{43F2049E-8F5F-6023-7114-9D510F3AC1D3}"/>
                </a:ext>
              </a:extLst>
            </p:cNvPr>
            <p:cNvSpPr/>
            <p:nvPr/>
          </p:nvSpPr>
          <p:spPr>
            <a:xfrm>
              <a:off x="731556" y="3355931"/>
              <a:ext cx="301686" cy="424732"/>
            </a:xfrm>
            <a:prstGeom prst="rect">
              <a:avLst/>
            </a:prstGeom>
          </p:spPr>
          <p:txBody>
            <a:bodyPr wrap="none">
              <a:spAutoFit/>
            </a:bodyPr>
            <a:lstStyle/>
            <a:p>
              <a:pPr algn="ctr">
                <a:lnSpc>
                  <a:spcPct val="120000"/>
                </a:lnSpc>
              </a:pPr>
              <a:r>
                <a:rPr lang="pt-BR" b="1" dirty="0" smtClean="0">
                  <a:solidFill>
                    <a:schemeClr val="bg1"/>
                  </a:solidFill>
                  <a:cs typeface="Arial" panose="020B0604020202020204" pitchFamily="34" charset="0"/>
                </a:rPr>
                <a:t>4</a:t>
              </a:r>
              <a:endParaRPr lang="pt-BR" b="1" dirty="0">
                <a:solidFill>
                  <a:schemeClr val="bg1"/>
                </a:solidFill>
                <a:cs typeface="Arial" panose="020B0604020202020204" pitchFamily="34" charset="0"/>
              </a:endParaRPr>
            </a:p>
          </p:txBody>
        </p:sp>
      </p:grpSp>
      <p:sp>
        <p:nvSpPr>
          <p:cNvPr id="33" name="TextBox 32">
            <a:extLst>
              <a:ext uri="{FF2B5EF4-FFF2-40B4-BE49-F238E27FC236}">
                <a16:creationId xmlns="" xmlns:a16="http://schemas.microsoft.com/office/drawing/2014/main" id="{7C9B89B1-0C6F-2EC8-FD5A-0D1CD0046A77}"/>
              </a:ext>
            </a:extLst>
          </p:cNvPr>
          <p:cNvSpPr txBox="1"/>
          <p:nvPr/>
        </p:nvSpPr>
        <p:spPr>
          <a:xfrm>
            <a:off x="1282300" y="4415528"/>
            <a:ext cx="9627398" cy="646331"/>
          </a:xfrm>
          <a:prstGeom prst="rect">
            <a:avLst/>
          </a:prstGeom>
          <a:noFill/>
        </p:spPr>
        <p:txBody>
          <a:bodyPr wrap="square" rtlCol="0">
            <a:spAutoFit/>
          </a:bodyPr>
          <a:lstStyle/>
          <a:p>
            <a:r>
              <a:rPr lang="pt-BR" b="1" dirty="0" smtClean="0"/>
              <a:t>Preencha o "Canvas do Modelo de Negócios Circular"</a:t>
            </a:r>
            <a:r>
              <a:rPr lang="pt-BR" dirty="0" smtClean="0"/>
              <a:t> no seu grupo e aplique um ou mais modelos de design circular ao seu modelo de negócio</a:t>
            </a:r>
            <a:r>
              <a:rPr lang="pt-BR" dirty="0" smtClean="0">
                <a:solidFill>
                  <a:srgbClr val="262626"/>
                </a:solidFill>
              </a:rPr>
              <a:t>. </a:t>
            </a:r>
            <a:endParaRPr lang="pt-BR" dirty="0">
              <a:solidFill>
                <a:srgbClr val="262626"/>
              </a:solidFill>
            </a:endParaRPr>
          </a:p>
        </p:txBody>
      </p:sp>
      <p:sp>
        <p:nvSpPr>
          <p:cNvPr id="34" name="TextBox 33">
            <a:extLst>
              <a:ext uri="{FF2B5EF4-FFF2-40B4-BE49-F238E27FC236}">
                <a16:creationId xmlns="" xmlns:a16="http://schemas.microsoft.com/office/drawing/2014/main" id="{47665C94-509C-9950-0EDD-D9789A15A513}"/>
              </a:ext>
            </a:extLst>
          </p:cNvPr>
          <p:cNvSpPr txBox="1"/>
          <p:nvPr/>
        </p:nvSpPr>
        <p:spPr>
          <a:xfrm>
            <a:off x="1297540" y="1658875"/>
            <a:ext cx="9627400" cy="646331"/>
          </a:xfrm>
          <a:prstGeom prst="rect">
            <a:avLst/>
          </a:prstGeom>
          <a:noFill/>
        </p:spPr>
        <p:txBody>
          <a:bodyPr wrap="square" rtlCol="0">
            <a:spAutoFit/>
          </a:bodyPr>
          <a:lstStyle/>
          <a:p>
            <a:r>
              <a:rPr lang="pt-BR" b="1" dirty="0" smtClean="0"/>
              <a:t>Percorra os slides</a:t>
            </a:r>
            <a:r>
              <a:rPr lang="pt-BR" dirty="0" smtClean="0"/>
              <a:t> usando os exemplos para orientar os alunos pelo  </a:t>
            </a:r>
            <a:r>
              <a:rPr lang="pt-BR" b="1" dirty="0" smtClean="0"/>
              <a:t>"Canvas do Modelo de Negócios Circular"</a:t>
            </a:r>
            <a:r>
              <a:rPr lang="pt-BR" dirty="0" smtClean="0"/>
              <a:t> para que eles possam se familiarizar com cada um dos segmentos e elementos do negócios</a:t>
            </a:r>
            <a:r>
              <a:rPr lang="pt-BR" dirty="0" smtClean="0">
                <a:solidFill>
                  <a:srgbClr val="262626"/>
                </a:solidFill>
              </a:rPr>
              <a:t>.</a:t>
            </a:r>
            <a:endParaRPr lang="pt-BR" dirty="0">
              <a:solidFill>
                <a:srgbClr val="262626"/>
              </a:solidFill>
            </a:endParaRPr>
          </a:p>
        </p:txBody>
      </p:sp>
      <p:sp>
        <p:nvSpPr>
          <p:cNvPr id="35" name="Oval 34">
            <a:extLst>
              <a:ext uri="{FF2B5EF4-FFF2-40B4-BE49-F238E27FC236}">
                <a16:creationId xmlns="" xmlns:a16="http://schemas.microsoft.com/office/drawing/2014/main" id="{E29DF990-F5A3-1A73-51F2-335923AFBB9D}"/>
              </a:ext>
            </a:extLst>
          </p:cNvPr>
          <p:cNvSpPr/>
          <p:nvPr/>
        </p:nvSpPr>
        <p:spPr>
          <a:xfrm>
            <a:off x="732099" y="1685652"/>
            <a:ext cx="389573" cy="389573"/>
          </a:xfrm>
          <a:prstGeom prst="ellipse">
            <a:avLst/>
          </a:prstGeom>
          <a:solidFill>
            <a:srgbClr val="3AC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6" name="Oval 35">
            <a:extLst>
              <a:ext uri="{FF2B5EF4-FFF2-40B4-BE49-F238E27FC236}">
                <a16:creationId xmlns="" xmlns:a16="http://schemas.microsoft.com/office/drawing/2014/main" id="{6EDF9462-21D1-6C11-6888-0615ECE723F5}"/>
              </a:ext>
            </a:extLst>
          </p:cNvPr>
          <p:cNvSpPr/>
          <p:nvPr/>
        </p:nvSpPr>
        <p:spPr>
          <a:xfrm>
            <a:off x="678462" y="1685652"/>
            <a:ext cx="389573" cy="389573"/>
          </a:xfrm>
          <a:prstGeom prst="ellipse">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1" name="Rectangle 40">
            <a:extLst>
              <a:ext uri="{FF2B5EF4-FFF2-40B4-BE49-F238E27FC236}">
                <a16:creationId xmlns="" xmlns:a16="http://schemas.microsoft.com/office/drawing/2014/main" id="{099EC257-4038-DED4-A0B7-1C1F6644A0CC}"/>
              </a:ext>
            </a:extLst>
          </p:cNvPr>
          <p:cNvSpPr/>
          <p:nvPr/>
        </p:nvSpPr>
        <p:spPr>
          <a:xfrm>
            <a:off x="723046" y="1665600"/>
            <a:ext cx="301686" cy="424732"/>
          </a:xfrm>
          <a:prstGeom prst="rect">
            <a:avLst/>
          </a:prstGeom>
        </p:spPr>
        <p:txBody>
          <a:bodyPr wrap="none">
            <a:spAutoFit/>
          </a:bodyPr>
          <a:lstStyle/>
          <a:p>
            <a:pPr algn="ctr">
              <a:lnSpc>
                <a:spcPct val="120000"/>
              </a:lnSpc>
            </a:pPr>
            <a:r>
              <a:rPr lang="pt-BR" b="1" dirty="0" smtClean="0">
                <a:solidFill>
                  <a:schemeClr val="bg1"/>
                </a:solidFill>
                <a:cs typeface="Arial" panose="020B0604020202020204" pitchFamily="34" charset="0"/>
              </a:rPr>
              <a:t>1</a:t>
            </a:r>
            <a:endParaRPr lang="pt-BR" b="1" dirty="0">
              <a:solidFill>
                <a:schemeClr val="bg1"/>
              </a:solidFill>
              <a:cs typeface="Arial" panose="020B0604020202020204" pitchFamily="34" charset="0"/>
            </a:endParaRPr>
          </a:p>
        </p:txBody>
      </p:sp>
    </p:spTree>
    <p:extLst>
      <p:ext uri="{BB962C8B-B14F-4D97-AF65-F5344CB8AC3E}">
        <p14:creationId xmlns:p14="http://schemas.microsoft.com/office/powerpoint/2010/main" val="637195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25B06CE6-5620-C24B-87A6-7ACD2A2C3D2A}"/>
              </a:ext>
            </a:extLst>
          </p:cNvPr>
          <p:cNvPicPr>
            <a:picLocks noChangeAspect="1"/>
          </p:cNvPicPr>
          <p:nvPr/>
        </p:nvPicPr>
        <p:blipFill>
          <a:blip r:embed="rId2"/>
          <a:stretch>
            <a:fillRect/>
          </a:stretch>
        </p:blipFill>
        <p:spPr>
          <a:xfrm>
            <a:off x="0" y="46429"/>
            <a:ext cx="12192000" cy="6858000"/>
          </a:xfrm>
          <a:prstGeom prst="rect">
            <a:avLst/>
          </a:prstGeom>
        </p:spPr>
      </p:pic>
      <p:sp>
        <p:nvSpPr>
          <p:cNvPr id="4" name="Slide Number Placeholder 3">
            <a:extLst>
              <a:ext uri="{FF2B5EF4-FFF2-40B4-BE49-F238E27FC236}">
                <a16:creationId xmlns="" xmlns:a16="http://schemas.microsoft.com/office/drawing/2014/main" id="{A3D62F3F-16C6-8B43-9EFC-79F70BDAA77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pt-BR" smtClean="0"/>
              <a:t>5</a:t>
            </a:fld>
            <a:endParaRPr lang="pt-BR" dirty="0"/>
          </a:p>
        </p:txBody>
      </p:sp>
      <p:pic>
        <p:nvPicPr>
          <p:cNvPr id="6" name="Picture 5" descr="Graphical user interface, text, application&#10;&#10;Description automatically generated">
            <a:extLst>
              <a:ext uri="{FF2B5EF4-FFF2-40B4-BE49-F238E27FC236}">
                <a16:creationId xmlns="" xmlns:a16="http://schemas.microsoft.com/office/drawing/2014/main" id="{876888BF-7A3E-9245-930C-196C5896F84A}"/>
              </a:ext>
            </a:extLst>
          </p:cNvPr>
          <p:cNvPicPr>
            <a:picLocks noChangeAspect="1"/>
          </p:cNvPicPr>
          <p:nvPr/>
        </p:nvPicPr>
        <p:blipFill rotWithShape="1">
          <a:blip r:embed="rId3"/>
          <a:srcRect r="21856" b="73164"/>
          <a:stretch/>
        </p:blipFill>
        <p:spPr>
          <a:xfrm>
            <a:off x="929898" y="2611806"/>
            <a:ext cx="7919634" cy="1146875"/>
          </a:xfrm>
          <a:prstGeom prst="rect">
            <a:avLst/>
          </a:prstGeom>
        </p:spPr>
      </p:pic>
      <p:pic>
        <p:nvPicPr>
          <p:cNvPr id="5" name="Picture 4" descr="Graphical user interface, text, application&#10;&#10;Description automatically generated">
            <a:extLst>
              <a:ext uri="{FF2B5EF4-FFF2-40B4-BE49-F238E27FC236}">
                <a16:creationId xmlns="" xmlns:a16="http://schemas.microsoft.com/office/drawing/2014/main" id="{B2F55DB0-5598-2448-921D-B24AB0E1E82D}"/>
              </a:ext>
            </a:extLst>
          </p:cNvPr>
          <p:cNvPicPr>
            <a:picLocks noChangeAspect="1"/>
          </p:cNvPicPr>
          <p:nvPr/>
        </p:nvPicPr>
        <p:blipFill rotWithShape="1">
          <a:blip r:embed="rId3"/>
          <a:srcRect l="50975" t="38442" r="-13" b="17"/>
          <a:stretch/>
        </p:blipFill>
        <p:spPr>
          <a:xfrm>
            <a:off x="6739913" y="4091552"/>
            <a:ext cx="4969790" cy="2629923"/>
          </a:xfrm>
          <a:prstGeom prst="rect">
            <a:avLst/>
          </a:prstGeom>
        </p:spPr>
      </p:pic>
      <p:sp>
        <p:nvSpPr>
          <p:cNvPr id="8" name="Rounded Rectangle 7">
            <a:extLst>
              <a:ext uri="{FF2B5EF4-FFF2-40B4-BE49-F238E27FC236}">
                <a16:creationId xmlns="" xmlns:a16="http://schemas.microsoft.com/office/drawing/2014/main" id="{F8BF3BB3-C63A-A041-A0EE-BF0395BA6DC5}"/>
              </a:ext>
            </a:extLst>
          </p:cNvPr>
          <p:cNvSpPr/>
          <p:nvPr/>
        </p:nvSpPr>
        <p:spPr>
          <a:xfrm>
            <a:off x="2606039" y="185126"/>
            <a:ext cx="7250479"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9" name="Rounded Rectangle 8">
            <a:extLst>
              <a:ext uri="{FF2B5EF4-FFF2-40B4-BE49-F238E27FC236}">
                <a16:creationId xmlns="" xmlns:a16="http://schemas.microsoft.com/office/drawing/2014/main" id="{B3831DC3-9D13-224B-9697-EB5922B7AF1E}"/>
              </a:ext>
            </a:extLst>
          </p:cNvPr>
          <p:cNvSpPr/>
          <p:nvPr/>
        </p:nvSpPr>
        <p:spPr>
          <a:xfrm>
            <a:off x="2606040" y="185126"/>
            <a:ext cx="7250478"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TextBox 9">
            <a:extLst>
              <a:ext uri="{FF2B5EF4-FFF2-40B4-BE49-F238E27FC236}">
                <a16:creationId xmlns="" xmlns:a16="http://schemas.microsoft.com/office/drawing/2014/main" id="{08A1ABBE-FB80-4F49-AFDB-B91C23547E80}"/>
              </a:ext>
            </a:extLst>
          </p:cNvPr>
          <p:cNvSpPr txBox="1"/>
          <p:nvPr/>
        </p:nvSpPr>
        <p:spPr>
          <a:xfrm>
            <a:off x="2606040" y="294106"/>
            <a:ext cx="7250478" cy="584775"/>
          </a:xfrm>
          <a:prstGeom prst="rect">
            <a:avLst/>
          </a:prstGeom>
          <a:noFill/>
        </p:spPr>
        <p:txBody>
          <a:bodyPr wrap="square" rtlCol="0">
            <a:spAutoFit/>
          </a:bodyPr>
          <a:lstStyle/>
          <a:p>
            <a:pPr algn="ctr"/>
            <a:r>
              <a:rPr lang="pt-BR" sz="3200" b="1" dirty="0" smtClean="0">
                <a:solidFill>
                  <a:schemeClr val="bg1"/>
                </a:solidFill>
              </a:rPr>
              <a:t>Preparar a Apresentação do PowerPoint</a:t>
            </a:r>
            <a:endParaRPr lang="pt-BR" sz="3200" b="1" dirty="0">
              <a:solidFill>
                <a:schemeClr val="bg1"/>
              </a:solidFill>
            </a:endParaRPr>
          </a:p>
        </p:txBody>
      </p:sp>
      <p:sp>
        <p:nvSpPr>
          <p:cNvPr id="12" name="Rectangle 11">
            <a:extLst>
              <a:ext uri="{FF2B5EF4-FFF2-40B4-BE49-F238E27FC236}">
                <a16:creationId xmlns="" xmlns:a16="http://schemas.microsoft.com/office/drawing/2014/main" id="{F13677AE-C9C9-B847-8408-00ED0B8AD7C3}"/>
              </a:ext>
            </a:extLst>
          </p:cNvPr>
          <p:cNvSpPr/>
          <p:nvPr/>
        </p:nvSpPr>
        <p:spPr>
          <a:xfrm>
            <a:off x="323617" y="1247462"/>
            <a:ext cx="11361877" cy="1200329"/>
          </a:xfrm>
          <a:prstGeom prst="rect">
            <a:avLst/>
          </a:prstGeom>
        </p:spPr>
        <p:txBody>
          <a:bodyPr wrap="square">
            <a:spAutoFit/>
          </a:bodyPr>
          <a:lstStyle/>
          <a:p>
            <a:pPr algn="thaiDist">
              <a:lnSpc>
                <a:spcPct val="120000"/>
              </a:lnSpc>
              <a:buClr>
                <a:srgbClr val="3AC69D"/>
              </a:buClr>
              <a:buSzPct val="150000"/>
            </a:pPr>
            <a:r>
              <a:rPr lang="pt-BR" sz="2000" dirty="0" smtClean="0"/>
              <a:t>Quando estiver pronto para apresentar as lições à sua turma, clique em</a:t>
            </a:r>
            <a:r>
              <a:rPr lang="pt-BR" sz="2000" b="1" dirty="0" smtClean="0"/>
              <a:t> Apresentação de Slides</a:t>
            </a:r>
            <a:r>
              <a:rPr lang="pt-BR" sz="2000" dirty="0" smtClean="0"/>
              <a:t> na barra de menu superior e selecione</a:t>
            </a:r>
            <a:r>
              <a:rPr lang="pt-BR" sz="2000" b="1" dirty="0" smtClean="0"/>
              <a:t> Modo de Exibição do Apresentador.</a:t>
            </a:r>
            <a:r>
              <a:rPr lang="pt-BR" sz="2000" dirty="0" smtClean="0"/>
              <a:t> No modo de exibição do Apresentador, você pode ver suas anotações enquanto o público vê apenas seus slides</a:t>
            </a:r>
            <a:r>
              <a:rPr lang="pt-BR" sz="2000" dirty="0" smtClean="0">
                <a:solidFill>
                  <a:srgbClr val="262626"/>
                </a:solidFill>
              </a:rPr>
              <a:t>.</a:t>
            </a:r>
            <a:endParaRPr lang="pt-BR" sz="2000" b="1" dirty="0">
              <a:solidFill>
                <a:srgbClr val="262626"/>
              </a:solidFill>
            </a:endParaRPr>
          </a:p>
        </p:txBody>
      </p:sp>
      <p:sp>
        <p:nvSpPr>
          <p:cNvPr id="13" name="Rectangle 12">
            <a:extLst>
              <a:ext uri="{FF2B5EF4-FFF2-40B4-BE49-F238E27FC236}">
                <a16:creationId xmlns="" xmlns:a16="http://schemas.microsoft.com/office/drawing/2014/main" id="{5C2A69C5-08AB-AB4C-9CAB-15E14B203C91}"/>
              </a:ext>
            </a:extLst>
          </p:cNvPr>
          <p:cNvSpPr/>
          <p:nvPr/>
        </p:nvSpPr>
        <p:spPr>
          <a:xfrm>
            <a:off x="323616" y="3978315"/>
            <a:ext cx="6092681" cy="2308324"/>
          </a:xfrm>
          <a:prstGeom prst="rect">
            <a:avLst/>
          </a:prstGeom>
        </p:spPr>
        <p:txBody>
          <a:bodyPr wrap="square">
            <a:spAutoFit/>
          </a:bodyPr>
          <a:lstStyle/>
          <a:p>
            <a:pPr algn="thaiDist">
              <a:lnSpc>
                <a:spcPct val="120000"/>
              </a:lnSpc>
              <a:buClr>
                <a:srgbClr val="3AC69D"/>
              </a:buClr>
              <a:buSzPct val="150000"/>
            </a:pPr>
            <a:r>
              <a:rPr lang="pt-BR" sz="2000" dirty="0" smtClean="0"/>
              <a:t>As anotações aparecem em um painel à direita. O texto deve ser quebrado automaticamente e uma barra de rolagem vertical será exibida, se necessário. Você também pode alterar o tamanho do texto no painel Anotações usando os dois botões no canto inferior esquerdo do mesmo</a:t>
            </a:r>
            <a:r>
              <a:rPr lang="pt-BR" sz="2000" dirty="0" smtClean="0">
                <a:solidFill>
                  <a:srgbClr val="262626"/>
                </a:solidFill>
              </a:rPr>
              <a:t>. </a:t>
            </a:r>
            <a:endParaRPr lang="pt-BR" sz="2000" b="1" dirty="0">
              <a:solidFill>
                <a:srgbClr val="262626"/>
              </a:solidFill>
            </a:endParaRPr>
          </a:p>
        </p:txBody>
      </p:sp>
    </p:spTree>
    <p:extLst>
      <p:ext uri="{BB962C8B-B14F-4D97-AF65-F5344CB8AC3E}">
        <p14:creationId xmlns:p14="http://schemas.microsoft.com/office/powerpoint/2010/main" val="2458967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pic>
        <p:nvPicPr>
          <p:cNvPr id="18" name="Picture 17" descr="Graphical user interface, website&#10;&#10;Description automatically generated">
            <a:extLst>
              <a:ext uri="{FF2B5EF4-FFF2-40B4-BE49-F238E27FC236}">
                <a16:creationId xmlns="" xmlns:a16="http://schemas.microsoft.com/office/drawing/2014/main" id="{3EB7775C-FCB6-1D6C-C9F3-497FE54EC362}"/>
              </a:ext>
            </a:extLst>
          </p:cNvPr>
          <p:cNvPicPr>
            <a:picLocks noChangeAspect="1"/>
          </p:cNvPicPr>
          <p:nvPr/>
        </p:nvPicPr>
        <p:blipFill>
          <a:blip r:embed="rId4"/>
          <a:stretch>
            <a:fillRect/>
          </a:stretch>
        </p:blipFill>
        <p:spPr>
          <a:xfrm>
            <a:off x="4321838" y="4703332"/>
            <a:ext cx="2807095" cy="1820798"/>
          </a:xfrm>
          <a:prstGeom prst="rect">
            <a:avLst/>
          </a:prstGeom>
        </p:spPr>
      </p:pic>
      <p:sp>
        <p:nvSpPr>
          <p:cNvPr id="30" name="Rounded Rectangle 29">
            <a:extLst>
              <a:ext uri="{FF2B5EF4-FFF2-40B4-BE49-F238E27FC236}">
                <a16:creationId xmlns="" xmlns:a16="http://schemas.microsoft.com/office/drawing/2014/main" id="{5F8501F4-CEB3-644F-BEC6-FB3AC5DFF55F}"/>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2" name="Rounded Rectangle 31">
            <a:extLst>
              <a:ext uri="{FF2B5EF4-FFF2-40B4-BE49-F238E27FC236}">
                <a16:creationId xmlns="" xmlns:a16="http://schemas.microsoft.com/office/drawing/2014/main" id="{7D226F7B-812B-274B-8AD1-5D9E1A6BFFC7}"/>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4" name="TextBox 33">
            <a:extLst>
              <a:ext uri="{FF2B5EF4-FFF2-40B4-BE49-F238E27FC236}">
                <a16:creationId xmlns="" xmlns:a16="http://schemas.microsoft.com/office/drawing/2014/main" id="{2005BFDD-2A31-E447-BB75-895F8DF66102}"/>
              </a:ext>
            </a:extLst>
          </p:cNvPr>
          <p:cNvSpPr txBox="1"/>
          <p:nvPr/>
        </p:nvSpPr>
        <p:spPr>
          <a:xfrm>
            <a:off x="2794682" y="294106"/>
            <a:ext cx="6602637" cy="584775"/>
          </a:xfrm>
          <a:prstGeom prst="rect">
            <a:avLst/>
          </a:prstGeom>
          <a:noFill/>
        </p:spPr>
        <p:txBody>
          <a:bodyPr wrap="square" rtlCol="0">
            <a:spAutoFit/>
          </a:bodyPr>
          <a:lstStyle/>
          <a:p>
            <a:pPr algn="ctr"/>
            <a:r>
              <a:rPr lang="pt-BR" sz="3200" b="1" dirty="0">
                <a:solidFill>
                  <a:schemeClr val="bg1"/>
                </a:solidFill>
              </a:rPr>
              <a:t>Modelo de Negócio Canvas</a:t>
            </a:r>
          </a:p>
        </p:txBody>
      </p:sp>
      <p:sp>
        <p:nvSpPr>
          <p:cNvPr id="21" name="Bent-Up Arrow 20">
            <a:extLst>
              <a:ext uri="{FF2B5EF4-FFF2-40B4-BE49-F238E27FC236}">
                <a16:creationId xmlns="" xmlns:a16="http://schemas.microsoft.com/office/drawing/2014/main" id="{704EB482-C8A2-7C41-AB95-9457AB859836}"/>
              </a:ext>
            </a:extLst>
          </p:cNvPr>
          <p:cNvSpPr/>
          <p:nvPr/>
        </p:nvSpPr>
        <p:spPr>
          <a:xfrm>
            <a:off x="7382934" y="4648531"/>
            <a:ext cx="745066" cy="965200"/>
          </a:xfrm>
          <a:prstGeom prst="bentUpArrow">
            <a:avLst/>
          </a:prstGeom>
          <a:solidFill>
            <a:srgbClr val="29C7F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9" name="Bent-Up Arrow 38">
            <a:extLst>
              <a:ext uri="{FF2B5EF4-FFF2-40B4-BE49-F238E27FC236}">
                <a16:creationId xmlns="" xmlns:a16="http://schemas.microsoft.com/office/drawing/2014/main" id="{5A9C1DCC-ED54-514B-9BAD-D33289428DA8}"/>
              </a:ext>
            </a:extLst>
          </p:cNvPr>
          <p:cNvSpPr/>
          <p:nvPr/>
        </p:nvSpPr>
        <p:spPr>
          <a:xfrm flipH="1">
            <a:off x="3322771" y="4648531"/>
            <a:ext cx="745066" cy="965200"/>
          </a:xfrm>
          <a:prstGeom prst="bentUpArrow">
            <a:avLst/>
          </a:prstGeom>
          <a:solidFill>
            <a:srgbClr val="29C7F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13" name="Picture 16" descr="A picture containing text, screenshot, monitor, silver&#10;&#10;Description automatically generated">
            <a:extLst>
              <a:ext uri="{FF2B5EF4-FFF2-40B4-BE49-F238E27FC236}">
                <a16:creationId xmlns="" xmlns:a16="http://schemas.microsoft.com/office/drawing/2014/main" id="{34BC9F1A-5314-FB4E-AEED-A226662AA40C}"/>
              </a:ext>
            </a:extLst>
          </p:cNvPr>
          <p:cNvPicPr>
            <a:picLocks noChangeAspect="1"/>
          </p:cNvPicPr>
          <p:nvPr/>
        </p:nvPicPr>
        <p:blipFill rotWithShape="1">
          <a:blip r:embed="rId5"/>
          <a:srcRect b="14"/>
          <a:stretch/>
        </p:blipFill>
        <p:spPr>
          <a:xfrm>
            <a:off x="1647660" y="1244269"/>
            <a:ext cx="8213268" cy="3354613"/>
          </a:xfrm>
          <a:prstGeom prst="rect">
            <a:avLst/>
          </a:prstGeom>
        </p:spPr>
      </p:pic>
      <p:sp>
        <p:nvSpPr>
          <p:cNvPr id="14" name="CaixaDeTexto 13"/>
          <p:cNvSpPr txBox="1"/>
          <p:nvPr/>
        </p:nvSpPr>
        <p:spPr>
          <a:xfrm>
            <a:off x="1852550" y="1434364"/>
            <a:ext cx="1440000" cy="184666"/>
          </a:xfrm>
          <a:prstGeom prst="rect">
            <a:avLst/>
          </a:prstGeom>
          <a:solidFill>
            <a:srgbClr val="21C18F"/>
          </a:solidFill>
        </p:spPr>
        <p:txBody>
          <a:bodyPr wrap="square" lIns="0" tIns="0" rIns="0" bIns="0" rtlCol="0">
            <a:spAutoFit/>
          </a:bodyPr>
          <a:lstStyle/>
          <a:p>
            <a:pPr algn="ctr"/>
            <a:r>
              <a:rPr lang="pt-BR" sz="1200" dirty="0" smtClean="0">
                <a:solidFill>
                  <a:schemeClr val="bg1"/>
                </a:solidFill>
              </a:rPr>
              <a:t>Parceiros</a:t>
            </a:r>
            <a:endParaRPr lang="pt-BR" sz="1200" dirty="0">
              <a:solidFill>
                <a:schemeClr val="bg1"/>
              </a:solidFill>
            </a:endParaRPr>
          </a:p>
        </p:txBody>
      </p:sp>
      <p:sp>
        <p:nvSpPr>
          <p:cNvPr id="16" name="CaixaDeTexto 15"/>
          <p:cNvSpPr txBox="1"/>
          <p:nvPr/>
        </p:nvSpPr>
        <p:spPr>
          <a:xfrm>
            <a:off x="5046169" y="1442401"/>
            <a:ext cx="1440000" cy="184666"/>
          </a:xfrm>
          <a:prstGeom prst="rect">
            <a:avLst/>
          </a:prstGeom>
          <a:solidFill>
            <a:srgbClr val="21C18F"/>
          </a:solidFill>
        </p:spPr>
        <p:txBody>
          <a:bodyPr wrap="square" lIns="0" tIns="0" rIns="0" bIns="0" rtlCol="0">
            <a:spAutoFit/>
          </a:bodyPr>
          <a:lstStyle/>
          <a:p>
            <a:pPr algn="ctr"/>
            <a:r>
              <a:rPr lang="pt-BR" sz="1200" dirty="0">
                <a:solidFill>
                  <a:schemeClr val="bg1"/>
                </a:solidFill>
              </a:rPr>
              <a:t>Proposta de Valor </a:t>
            </a:r>
            <a:r>
              <a:rPr lang="pt-BR" sz="1200" dirty="0" smtClean="0">
                <a:solidFill>
                  <a:schemeClr val="bg1"/>
                </a:solidFill>
              </a:rPr>
              <a:t>(PV)</a:t>
            </a:r>
            <a:endParaRPr lang="pt-BR" sz="1200" dirty="0">
              <a:solidFill>
                <a:schemeClr val="bg1"/>
              </a:solidFill>
            </a:endParaRPr>
          </a:p>
        </p:txBody>
      </p:sp>
      <p:sp>
        <p:nvSpPr>
          <p:cNvPr id="19" name="CaixaDeTexto 18"/>
          <p:cNvSpPr txBox="1"/>
          <p:nvPr/>
        </p:nvSpPr>
        <p:spPr>
          <a:xfrm>
            <a:off x="8216880" y="1442401"/>
            <a:ext cx="1440000" cy="184666"/>
          </a:xfrm>
          <a:prstGeom prst="rect">
            <a:avLst/>
          </a:prstGeom>
          <a:solidFill>
            <a:srgbClr val="21C18F"/>
          </a:solidFill>
        </p:spPr>
        <p:txBody>
          <a:bodyPr wrap="square" lIns="0" tIns="0" rIns="0" bIns="0" rtlCol="0">
            <a:spAutoFit/>
          </a:bodyPr>
          <a:lstStyle/>
          <a:p>
            <a:pPr algn="ctr"/>
            <a:r>
              <a:rPr lang="pt-BR" sz="1200" dirty="0">
                <a:solidFill>
                  <a:schemeClr val="bg1"/>
                </a:solidFill>
              </a:rPr>
              <a:t>Segmentos de Clientes</a:t>
            </a:r>
          </a:p>
        </p:txBody>
      </p:sp>
      <p:sp>
        <p:nvSpPr>
          <p:cNvPr id="20" name="CaixaDeTexto 19"/>
          <p:cNvSpPr txBox="1"/>
          <p:nvPr/>
        </p:nvSpPr>
        <p:spPr>
          <a:xfrm>
            <a:off x="3476645" y="2556703"/>
            <a:ext cx="1404000" cy="184666"/>
          </a:xfrm>
          <a:prstGeom prst="rect">
            <a:avLst/>
          </a:prstGeom>
          <a:solidFill>
            <a:srgbClr val="21C18F"/>
          </a:solidFill>
        </p:spPr>
        <p:txBody>
          <a:bodyPr wrap="square" lIns="0" tIns="0" rIns="0" bIns="0" rtlCol="0">
            <a:spAutoFit/>
          </a:bodyPr>
          <a:lstStyle/>
          <a:p>
            <a:pPr algn="ctr"/>
            <a:r>
              <a:rPr lang="pt-BR" sz="1200" dirty="0">
                <a:solidFill>
                  <a:schemeClr val="bg1"/>
                </a:solidFill>
              </a:rPr>
              <a:t>Recursos</a:t>
            </a:r>
          </a:p>
        </p:txBody>
      </p:sp>
      <p:sp>
        <p:nvSpPr>
          <p:cNvPr id="22" name="CaixaDeTexto 21"/>
          <p:cNvSpPr txBox="1"/>
          <p:nvPr/>
        </p:nvSpPr>
        <p:spPr>
          <a:xfrm>
            <a:off x="6633434" y="2554872"/>
            <a:ext cx="1404000" cy="184666"/>
          </a:xfrm>
          <a:prstGeom prst="rect">
            <a:avLst/>
          </a:prstGeom>
          <a:solidFill>
            <a:srgbClr val="21C18F"/>
          </a:solidFill>
        </p:spPr>
        <p:txBody>
          <a:bodyPr wrap="square" lIns="0" tIns="0" rIns="0" bIns="0" rtlCol="0">
            <a:spAutoFit/>
          </a:bodyPr>
          <a:lstStyle/>
          <a:p>
            <a:pPr algn="ctr"/>
            <a:r>
              <a:rPr lang="pt-BR" sz="1200" dirty="0">
                <a:solidFill>
                  <a:schemeClr val="bg1"/>
                </a:solidFill>
              </a:rPr>
              <a:t>Canais</a:t>
            </a:r>
          </a:p>
        </p:txBody>
      </p:sp>
      <p:sp>
        <p:nvSpPr>
          <p:cNvPr id="23" name="CaixaDeTexto 22"/>
          <p:cNvSpPr txBox="1"/>
          <p:nvPr/>
        </p:nvSpPr>
        <p:spPr>
          <a:xfrm>
            <a:off x="3440645" y="1437215"/>
            <a:ext cx="1440000" cy="184666"/>
          </a:xfrm>
          <a:prstGeom prst="rect">
            <a:avLst/>
          </a:prstGeom>
          <a:solidFill>
            <a:srgbClr val="29C7F7"/>
          </a:solidFill>
        </p:spPr>
        <p:txBody>
          <a:bodyPr wrap="square" lIns="0" tIns="0" rIns="0" bIns="0" rtlCol="0">
            <a:spAutoFit/>
          </a:bodyPr>
          <a:lstStyle/>
          <a:p>
            <a:pPr algn="ctr"/>
            <a:r>
              <a:rPr lang="pt-BR" sz="1200" dirty="0" smtClean="0">
                <a:solidFill>
                  <a:schemeClr val="bg1"/>
                </a:solidFill>
              </a:rPr>
              <a:t>Atividades</a:t>
            </a:r>
            <a:endParaRPr lang="pt-BR" sz="1200" dirty="0">
              <a:solidFill>
                <a:schemeClr val="bg1"/>
              </a:solidFill>
            </a:endParaRPr>
          </a:p>
        </p:txBody>
      </p:sp>
      <p:grpSp>
        <p:nvGrpSpPr>
          <p:cNvPr id="8" name="Grupo 7"/>
          <p:cNvGrpSpPr/>
          <p:nvPr/>
        </p:nvGrpSpPr>
        <p:grpSpPr>
          <a:xfrm>
            <a:off x="6597809" y="1442401"/>
            <a:ext cx="1476000" cy="369332"/>
            <a:chOff x="6597809" y="1442401"/>
            <a:chExt cx="1476000" cy="369332"/>
          </a:xfrm>
        </p:grpSpPr>
        <p:sp>
          <p:nvSpPr>
            <p:cNvPr id="24" name="CaixaDeTexto 23"/>
            <p:cNvSpPr txBox="1"/>
            <p:nvPr/>
          </p:nvSpPr>
          <p:spPr>
            <a:xfrm>
              <a:off x="6597809" y="1442401"/>
              <a:ext cx="1476000" cy="369332"/>
            </a:xfrm>
            <a:prstGeom prst="rect">
              <a:avLst/>
            </a:prstGeom>
            <a:solidFill>
              <a:srgbClr val="29C7F7"/>
            </a:solidFill>
          </p:spPr>
          <p:txBody>
            <a:bodyPr wrap="square" lIns="0" tIns="0" rIns="0" bIns="0" rtlCol="0">
              <a:spAutoFit/>
            </a:bodyPr>
            <a:lstStyle/>
            <a:p>
              <a:pPr algn="ctr"/>
              <a:r>
                <a:rPr lang="pt-BR" sz="1200" dirty="0">
                  <a:solidFill>
                    <a:schemeClr val="bg1"/>
                  </a:solidFill>
                </a:rPr>
                <a:t>Relacionamento com o Cliente </a:t>
              </a:r>
            </a:p>
          </p:txBody>
        </p:sp>
        <p:cxnSp>
          <p:nvCxnSpPr>
            <p:cNvPr id="6" name="Conector reto 5"/>
            <p:cNvCxnSpPr/>
            <p:nvPr/>
          </p:nvCxnSpPr>
          <p:spPr>
            <a:xfrm>
              <a:off x="6597809" y="1811733"/>
              <a:ext cx="1476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26" name="CaixaDeTexto 25"/>
          <p:cNvSpPr txBox="1"/>
          <p:nvPr/>
        </p:nvSpPr>
        <p:spPr>
          <a:xfrm>
            <a:off x="3094281" y="3679672"/>
            <a:ext cx="1440000" cy="184666"/>
          </a:xfrm>
          <a:prstGeom prst="rect">
            <a:avLst/>
          </a:prstGeom>
          <a:solidFill>
            <a:srgbClr val="29C7F7"/>
          </a:solidFill>
        </p:spPr>
        <p:txBody>
          <a:bodyPr wrap="square" lIns="0" tIns="0" rIns="0" bIns="0" rtlCol="0">
            <a:spAutoFit/>
          </a:bodyPr>
          <a:lstStyle/>
          <a:p>
            <a:pPr algn="ctr"/>
            <a:r>
              <a:rPr lang="pt-BR" sz="1200" dirty="0" smtClean="0">
                <a:solidFill>
                  <a:schemeClr val="bg1"/>
                </a:solidFill>
              </a:rPr>
              <a:t>Custos</a:t>
            </a:r>
            <a:endParaRPr lang="pt-BR" sz="1200" dirty="0">
              <a:solidFill>
                <a:schemeClr val="bg1"/>
              </a:solidFill>
            </a:endParaRPr>
          </a:p>
        </p:txBody>
      </p:sp>
      <p:sp>
        <p:nvSpPr>
          <p:cNvPr id="27" name="CaixaDeTexto 26"/>
          <p:cNvSpPr txBox="1"/>
          <p:nvPr/>
        </p:nvSpPr>
        <p:spPr>
          <a:xfrm>
            <a:off x="7117058" y="3671156"/>
            <a:ext cx="1440000" cy="184666"/>
          </a:xfrm>
          <a:prstGeom prst="rect">
            <a:avLst/>
          </a:prstGeom>
          <a:solidFill>
            <a:srgbClr val="29C7F7"/>
          </a:solidFill>
        </p:spPr>
        <p:txBody>
          <a:bodyPr wrap="square" lIns="0" tIns="0" rIns="0" bIns="0" rtlCol="0">
            <a:spAutoFit/>
          </a:bodyPr>
          <a:lstStyle/>
          <a:p>
            <a:pPr algn="ctr"/>
            <a:r>
              <a:rPr lang="pt-BR" sz="1200" dirty="0" smtClean="0">
                <a:solidFill>
                  <a:schemeClr val="bg1"/>
                </a:solidFill>
              </a:rPr>
              <a:t>Receita</a:t>
            </a:r>
            <a:endParaRPr lang="pt-BR" sz="1200" dirty="0">
              <a:solidFill>
                <a:schemeClr val="bg1"/>
              </a:solidFill>
            </a:endParaRPr>
          </a:p>
        </p:txBody>
      </p:sp>
    </p:spTree>
    <p:extLst>
      <p:ext uri="{BB962C8B-B14F-4D97-AF65-F5344CB8AC3E}">
        <p14:creationId xmlns:p14="http://schemas.microsoft.com/office/powerpoint/2010/main" val="1240129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pic>
        <p:nvPicPr>
          <p:cNvPr id="17" name="Picture 16" descr="A picture containing text, screenshot, monitor, silver&#10;&#10;Description automatically generated">
            <a:extLst>
              <a:ext uri="{FF2B5EF4-FFF2-40B4-BE49-F238E27FC236}">
                <a16:creationId xmlns="" xmlns:a16="http://schemas.microsoft.com/office/drawing/2014/main" id="{34BC9F1A-5314-FB4E-AEED-A226662AA40C}"/>
              </a:ext>
            </a:extLst>
          </p:cNvPr>
          <p:cNvPicPr>
            <a:picLocks noChangeAspect="1"/>
          </p:cNvPicPr>
          <p:nvPr/>
        </p:nvPicPr>
        <p:blipFill rotWithShape="1">
          <a:blip r:embed="rId4"/>
          <a:srcRect b="14"/>
          <a:stretch/>
        </p:blipFill>
        <p:spPr>
          <a:xfrm>
            <a:off x="32661" y="1426077"/>
            <a:ext cx="12105952" cy="4944534"/>
          </a:xfrm>
          <a:prstGeom prst="rect">
            <a:avLst/>
          </a:prstGeom>
        </p:spPr>
      </p:pic>
      <p:pic>
        <p:nvPicPr>
          <p:cNvPr id="10" name="Picture 9">
            <a:extLst>
              <a:ext uri="{FF2B5EF4-FFF2-40B4-BE49-F238E27FC236}">
                <a16:creationId xmlns="" xmlns:a16="http://schemas.microsoft.com/office/drawing/2014/main" id="{48952A29-E0EA-6F4F-8FB6-EEE8A73B5590}"/>
              </a:ext>
            </a:extLst>
          </p:cNvPr>
          <p:cNvPicPr>
            <a:picLocks noChangeAspect="1"/>
          </p:cNvPicPr>
          <p:nvPr/>
        </p:nvPicPr>
        <p:blipFill rotWithShape="1">
          <a:blip r:embed="rId5"/>
          <a:srcRect r="11" b="25"/>
          <a:stretch/>
        </p:blipFill>
        <p:spPr>
          <a:xfrm>
            <a:off x="1255510" y="965259"/>
            <a:ext cx="9291874" cy="707886"/>
          </a:xfrm>
          <a:prstGeom prst="rect">
            <a:avLst/>
          </a:prstGeom>
        </p:spPr>
      </p:pic>
      <p:sp>
        <p:nvSpPr>
          <p:cNvPr id="11" name="TextBox 10">
            <a:extLst>
              <a:ext uri="{FF2B5EF4-FFF2-40B4-BE49-F238E27FC236}">
                <a16:creationId xmlns="" xmlns:a16="http://schemas.microsoft.com/office/drawing/2014/main" id="{5901717D-C576-8E4B-8C25-FC35B4AE3242}"/>
              </a:ext>
            </a:extLst>
          </p:cNvPr>
          <p:cNvSpPr txBox="1"/>
          <p:nvPr/>
        </p:nvSpPr>
        <p:spPr>
          <a:xfrm>
            <a:off x="4455" y="-7125"/>
            <a:ext cx="12209709" cy="1200329"/>
          </a:xfrm>
          <a:prstGeom prst="rect">
            <a:avLst/>
          </a:prstGeom>
          <a:noFill/>
        </p:spPr>
        <p:txBody>
          <a:bodyPr wrap="square" rtlCol="0">
            <a:spAutoFit/>
          </a:bodyPr>
          <a:lstStyle/>
          <a:p>
            <a:pPr algn="ctr"/>
            <a:r>
              <a:rPr lang="pt-BR" sz="3600" b="1" dirty="0" smtClean="0"/>
              <a:t>Exemplo de Modelo de Negócio Canvas</a:t>
            </a:r>
            <a:r>
              <a:rPr lang="pt-BR" sz="3600" b="1" dirty="0" smtClean="0">
                <a:solidFill>
                  <a:srgbClr val="262626"/>
                </a:solidFill>
                <a:latin typeface="Calibri" panose="020F0502020204030204" pitchFamily="34" charset="0"/>
                <a:ea typeface="SimSun" panose="02010600030101010101" pitchFamily="2" charset="-122"/>
                <a:cs typeface="Calibri" panose="020F0502020204030204" pitchFamily="34" charset="0"/>
              </a:rPr>
              <a:t>: </a:t>
            </a:r>
            <a:r>
              <a:rPr lang="pt-BR" sz="3600" b="1" dirty="0" smtClean="0">
                <a:solidFill>
                  <a:srgbClr val="3AC69D"/>
                </a:solidFill>
                <a:latin typeface="Calibri" panose="020F0502020204030204" pitchFamily="34" charset="0"/>
                <a:ea typeface="SimSun" panose="02010600030101010101" pitchFamily="2" charset="-122"/>
                <a:cs typeface="Calibri" panose="020F0502020204030204" pitchFamily="34" charset="0"/>
              </a:rPr>
              <a:t>Plataforma de Compartilhamento Doméstico</a:t>
            </a:r>
            <a:endParaRPr lang="pt-BR" sz="3600" b="1" dirty="0">
              <a:solidFill>
                <a:srgbClr val="262626"/>
              </a:solidFill>
              <a:latin typeface="Calibri" panose="020F0502020204030204" pitchFamily="34" charset="0"/>
              <a:ea typeface="SimSun" panose="02010600030101010101" pitchFamily="2" charset="-122"/>
              <a:cs typeface="Calibri" panose="020F0502020204030204" pitchFamily="34" charset="0"/>
            </a:endParaRPr>
          </a:p>
        </p:txBody>
      </p:sp>
      <p:sp>
        <p:nvSpPr>
          <p:cNvPr id="14" name="Rectangle 13">
            <a:extLst>
              <a:ext uri="{FF2B5EF4-FFF2-40B4-BE49-F238E27FC236}">
                <a16:creationId xmlns="" xmlns:a16="http://schemas.microsoft.com/office/drawing/2014/main" id="{EA11D729-D8F5-CA44-9287-A93BA36366D3}"/>
              </a:ext>
            </a:extLst>
          </p:cNvPr>
          <p:cNvSpPr/>
          <p:nvPr/>
        </p:nvSpPr>
        <p:spPr>
          <a:xfrm>
            <a:off x="424491" y="2246128"/>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Fotógrafos companhias de seguros </a:t>
            </a:r>
            <a:endParaRPr lang="pt-BR" sz="1400" b="1" dirty="0">
              <a:solidFill>
                <a:schemeClr val="tx1"/>
              </a:solidFill>
            </a:endParaRPr>
          </a:p>
        </p:txBody>
      </p:sp>
      <p:sp>
        <p:nvSpPr>
          <p:cNvPr id="15" name="Rectangle 14">
            <a:extLst>
              <a:ext uri="{FF2B5EF4-FFF2-40B4-BE49-F238E27FC236}">
                <a16:creationId xmlns="" xmlns:a16="http://schemas.microsoft.com/office/drawing/2014/main" id="{80C2E152-3786-6E4F-A56A-4115A33EFB61}"/>
              </a:ext>
            </a:extLst>
          </p:cNvPr>
          <p:cNvSpPr/>
          <p:nvPr/>
        </p:nvSpPr>
        <p:spPr>
          <a:xfrm>
            <a:off x="2781638" y="2252639"/>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 Desenvolvimento de plataformas, suporte ao cliente</a:t>
            </a:r>
            <a:endParaRPr lang="pt-BR" sz="1400" b="1" dirty="0">
              <a:solidFill>
                <a:schemeClr val="tx1"/>
              </a:solidFill>
            </a:endParaRPr>
          </a:p>
        </p:txBody>
      </p:sp>
      <p:sp>
        <p:nvSpPr>
          <p:cNvPr id="16" name="Rectangle 15">
            <a:extLst>
              <a:ext uri="{FF2B5EF4-FFF2-40B4-BE49-F238E27FC236}">
                <a16:creationId xmlns="" xmlns:a16="http://schemas.microsoft.com/office/drawing/2014/main" id="{BDCF92D1-94D6-8848-8AFA-C2653B2F1D31}"/>
              </a:ext>
            </a:extLst>
          </p:cNvPr>
          <p:cNvSpPr/>
          <p:nvPr/>
        </p:nvSpPr>
        <p:spPr>
          <a:xfrm>
            <a:off x="2781637" y="3898344"/>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a:solidFill>
                  <a:schemeClr val="tx1"/>
                </a:solidFill>
              </a:rPr>
              <a:t>Plataforma online, propriedades </a:t>
            </a:r>
            <a:r>
              <a:rPr lang="pt-BR" sz="1400" b="1" dirty="0" smtClean="0">
                <a:solidFill>
                  <a:schemeClr val="tx1"/>
                </a:solidFill>
              </a:rPr>
              <a:t>listadas</a:t>
            </a:r>
            <a:endParaRPr lang="pt-BR" sz="1400" b="1" dirty="0">
              <a:solidFill>
                <a:schemeClr val="tx1"/>
              </a:solidFill>
            </a:endParaRPr>
          </a:p>
        </p:txBody>
      </p:sp>
      <p:sp>
        <p:nvSpPr>
          <p:cNvPr id="19" name="Rectangle 18">
            <a:extLst>
              <a:ext uri="{FF2B5EF4-FFF2-40B4-BE49-F238E27FC236}">
                <a16:creationId xmlns="" xmlns:a16="http://schemas.microsoft.com/office/drawing/2014/main" id="{C6B16DDF-3E94-904A-ABBC-43232ECDA11E}"/>
              </a:ext>
            </a:extLst>
          </p:cNvPr>
          <p:cNvSpPr/>
          <p:nvPr/>
        </p:nvSpPr>
        <p:spPr>
          <a:xfrm>
            <a:off x="5143015" y="2252639"/>
            <a:ext cx="1912309" cy="1404961"/>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a:solidFill>
                  <a:schemeClr val="tx1"/>
                </a:solidFill>
              </a:rPr>
              <a:t>Ganhe dinheiro com quartos não utilizados e fique convenientemente em </a:t>
            </a:r>
            <a:r>
              <a:rPr lang="pt-BR" sz="1400" b="1" dirty="0" smtClean="0">
                <a:solidFill>
                  <a:schemeClr val="tx1"/>
                </a:solidFill>
              </a:rPr>
              <a:t>lugares </a:t>
            </a:r>
            <a:r>
              <a:rPr lang="pt-BR" sz="1400" b="1" dirty="0">
                <a:solidFill>
                  <a:schemeClr val="tx1"/>
                </a:solidFill>
              </a:rPr>
              <a:t>ú</a:t>
            </a:r>
            <a:r>
              <a:rPr lang="pt-BR" sz="1400" b="1" dirty="0" smtClean="0">
                <a:solidFill>
                  <a:schemeClr val="tx1"/>
                </a:solidFill>
              </a:rPr>
              <a:t>nicos </a:t>
            </a:r>
            <a:endParaRPr lang="pt-BR" sz="1400" b="1" dirty="0">
              <a:solidFill>
                <a:schemeClr val="tx1"/>
              </a:solidFill>
            </a:endParaRPr>
          </a:p>
        </p:txBody>
      </p:sp>
      <p:sp>
        <p:nvSpPr>
          <p:cNvPr id="20" name="Rectangle 19">
            <a:extLst>
              <a:ext uri="{FF2B5EF4-FFF2-40B4-BE49-F238E27FC236}">
                <a16:creationId xmlns="" xmlns:a16="http://schemas.microsoft.com/office/drawing/2014/main" id="{98B0AE51-38F5-8F47-B029-2F3D9B6EFB40}"/>
              </a:ext>
            </a:extLst>
          </p:cNvPr>
          <p:cNvSpPr/>
          <p:nvPr/>
        </p:nvSpPr>
        <p:spPr>
          <a:xfrm>
            <a:off x="7482680" y="2246127"/>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Autoatendimento,  suporte ao cliente</a:t>
            </a:r>
            <a:endParaRPr lang="pt-BR" sz="1400" b="1" dirty="0">
              <a:solidFill>
                <a:schemeClr val="tx1"/>
              </a:solidFill>
            </a:endParaRPr>
          </a:p>
        </p:txBody>
      </p:sp>
      <p:sp>
        <p:nvSpPr>
          <p:cNvPr id="22" name="Rectangle 21">
            <a:extLst>
              <a:ext uri="{FF2B5EF4-FFF2-40B4-BE49-F238E27FC236}">
                <a16:creationId xmlns="" xmlns:a16="http://schemas.microsoft.com/office/drawing/2014/main" id="{88ED9F4B-2D4D-AC4A-B357-25F8FA1EDC5B}"/>
              </a:ext>
            </a:extLst>
          </p:cNvPr>
          <p:cNvSpPr/>
          <p:nvPr/>
        </p:nvSpPr>
        <p:spPr>
          <a:xfrm>
            <a:off x="7482680" y="3886285"/>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Local e aplicativo</a:t>
            </a:r>
            <a:endParaRPr lang="pt-BR" sz="1400" b="1" dirty="0">
              <a:solidFill>
                <a:schemeClr val="tx1"/>
              </a:solidFill>
            </a:endParaRPr>
          </a:p>
        </p:txBody>
      </p:sp>
      <p:sp>
        <p:nvSpPr>
          <p:cNvPr id="23" name="Rectangle 22">
            <a:extLst>
              <a:ext uri="{FF2B5EF4-FFF2-40B4-BE49-F238E27FC236}">
                <a16:creationId xmlns="" xmlns:a16="http://schemas.microsoft.com/office/drawing/2014/main" id="{882B68AC-B7BA-0B4D-90F1-03179490D1D0}"/>
              </a:ext>
            </a:extLst>
          </p:cNvPr>
          <p:cNvSpPr/>
          <p:nvPr/>
        </p:nvSpPr>
        <p:spPr>
          <a:xfrm>
            <a:off x="9826575" y="2244671"/>
            <a:ext cx="1912309" cy="764249"/>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Anfitriões e Convidados</a:t>
            </a:r>
            <a:endParaRPr lang="pt-BR" sz="1400" b="1" dirty="0">
              <a:solidFill>
                <a:schemeClr val="tx1"/>
              </a:solidFill>
            </a:endParaRPr>
          </a:p>
        </p:txBody>
      </p:sp>
      <p:sp>
        <p:nvSpPr>
          <p:cNvPr id="25" name="Rectangle 24">
            <a:extLst>
              <a:ext uri="{FF2B5EF4-FFF2-40B4-BE49-F238E27FC236}">
                <a16:creationId xmlns="" xmlns:a16="http://schemas.microsoft.com/office/drawing/2014/main" id="{17988D33-3A04-BB47-967D-98FB4C90A0B7}"/>
              </a:ext>
            </a:extLst>
          </p:cNvPr>
          <p:cNvSpPr/>
          <p:nvPr/>
        </p:nvSpPr>
        <p:spPr>
          <a:xfrm>
            <a:off x="940904" y="5421426"/>
            <a:ext cx="4585252" cy="551772"/>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Funcionários,  plataforma tecnológica, marketing e suporte ao cliente</a:t>
            </a:r>
            <a:endParaRPr lang="pt-BR" sz="1400" b="1" dirty="0">
              <a:solidFill>
                <a:schemeClr val="tx1"/>
              </a:solidFill>
            </a:endParaRPr>
          </a:p>
        </p:txBody>
      </p:sp>
      <p:sp>
        <p:nvSpPr>
          <p:cNvPr id="26" name="Rectangle 25">
            <a:extLst>
              <a:ext uri="{FF2B5EF4-FFF2-40B4-BE49-F238E27FC236}">
                <a16:creationId xmlns="" xmlns:a16="http://schemas.microsoft.com/office/drawing/2014/main" id="{FC6BCC29-9E04-0348-A653-FB25EC53FCE8}"/>
              </a:ext>
            </a:extLst>
          </p:cNvPr>
          <p:cNvSpPr/>
          <p:nvPr/>
        </p:nvSpPr>
        <p:spPr>
          <a:xfrm>
            <a:off x="6665846" y="5427937"/>
            <a:ext cx="4585252" cy="551772"/>
          </a:xfrm>
          <a:prstGeom prst="rect">
            <a:avLst/>
          </a:prstGeom>
          <a:solidFill>
            <a:schemeClr val="accent4">
              <a:lumMod val="60000"/>
              <a:lumOff val="40000"/>
            </a:schemeClr>
          </a:solidFill>
          <a:effectLst>
            <a:outerShdw blurRad="50800" dist="50800" dir="5400000" algn="ctr" rotWithShape="0">
              <a:schemeClr val="tx1">
                <a:alpha val="44699"/>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1"/>
                </a:solidFill>
              </a:rPr>
              <a:t>Taxas de hospedagem  e taxas de hóspedes </a:t>
            </a:r>
            <a:endParaRPr lang="pt-BR" sz="1400" b="1" dirty="0">
              <a:solidFill>
                <a:schemeClr val="tx1"/>
              </a:solidFill>
            </a:endParaRPr>
          </a:p>
        </p:txBody>
      </p:sp>
      <p:sp>
        <p:nvSpPr>
          <p:cNvPr id="2" name="CaixaDeTexto 1"/>
          <p:cNvSpPr txBox="1"/>
          <p:nvPr/>
        </p:nvSpPr>
        <p:spPr>
          <a:xfrm>
            <a:off x="332509" y="1696894"/>
            <a:ext cx="2125683"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27" name="CaixaDeTexto 26"/>
          <p:cNvSpPr txBox="1"/>
          <p:nvPr/>
        </p:nvSpPr>
        <p:spPr>
          <a:xfrm>
            <a:off x="2686637" y="1701277"/>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31" name="CaixaDeTexto 30"/>
          <p:cNvSpPr txBox="1"/>
          <p:nvPr/>
        </p:nvSpPr>
        <p:spPr>
          <a:xfrm>
            <a:off x="5010841" y="1703047"/>
            <a:ext cx="2142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32" name="CaixaDeTexto 31"/>
          <p:cNvSpPr txBox="1"/>
          <p:nvPr/>
        </p:nvSpPr>
        <p:spPr>
          <a:xfrm>
            <a:off x="2171530" y="5012514"/>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33" name="CaixaDeTexto 32"/>
          <p:cNvSpPr txBox="1"/>
          <p:nvPr/>
        </p:nvSpPr>
        <p:spPr>
          <a:xfrm>
            <a:off x="7988462" y="5023536"/>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34" name="CaixaDeTexto 33"/>
          <p:cNvSpPr txBox="1"/>
          <p:nvPr/>
        </p:nvSpPr>
        <p:spPr>
          <a:xfrm>
            <a:off x="7375992" y="3364114"/>
            <a:ext cx="2124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35" name="CaixaDeTexto 34"/>
          <p:cNvSpPr txBox="1"/>
          <p:nvPr/>
        </p:nvSpPr>
        <p:spPr>
          <a:xfrm>
            <a:off x="2674762" y="3364113"/>
            <a:ext cx="2124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grpSp>
        <p:nvGrpSpPr>
          <p:cNvPr id="6" name="Grupo 5"/>
          <p:cNvGrpSpPr/>
          <p:nvPr/>
        </p:nvGrpSpPr>
        <p:grpSpPr>
          <a:xfrm>
            <a:off x="7333882" y="1712696"/>
            <a:ext cx="2178000" cy="492443"/>
            <a:chOff x="7333882" y="1712696"/>
            <a:chExt cx="2178000" cy="492443"/>
          </a:xfrm>
        </p:grpSpPr>
        <p:sp>
          <p:nvSpPr>
            <p:cNvPr id="29" name="CaixaDeTexto 28"/>
            <p:cNvSpPr txBox="1"/>
            <p:nvPr/>
          </p:nvSpPr>
          <p:spPr>
            <a:xfrm>
              <a:off x="7333882" y="1712696"/>
              <a:ext cx="21780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cxnSp>
          <p:nvCxnSpPr>
            <p:cNvPr id="36" name="Conector reto 35"/>
            <p:cNvCxnSpPr/>
            <p:nvPr/>
          </p:nvCxnSpPr>
          <p:spPr>
            <a:xfrm>
              <a:off x="7333882" y="2205139"/>
              <a:ext cx="2178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37" name="CaixaDeTexto 36"/>
          <p:cNvSpPr txBox="1"/>
          <p:nvPr/>
        </p:nvSpPr>
        <p:spPr>
          <a:xfrm>
            <a:off x="9711729" y="1721295"/>
            <a:ext cx="2142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Tree>
    <p:extLst>
      <p:ext uri="{BB962C8B-B14F-4D97-AF65-F5344CB8AC3E}">
        <p14:creationId xmlns:p14="http://schemas.microsoft.com/office/powerpoint/2010/main" val="397634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ppt_x"/>
                                          </p:val>
                                        </p:tav>
                                        <p:tav tm="100000">
                                          <p:val>
                                            <p:strVal val="#ppt_x"/>
                                          </p:val>
                                        </p:tav>
                                      </p:tavLst>
                                    </p:anim>
                                    <p:anim calcmode="lin" valueType="num">
                                      <p:cBhvr additive="base">
                                        <p:cTn id="5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9" grpId="0" animBg="1"/>
      <p:bldP spid="20" grpId="0" animBg="1"/>
      <p:bldP spid="22" grpId="0" animBg="1"/>
      <p:bldP spid="23"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D348671-048F-BC3F-5D02-FBC6BE49D07F}"/>
              </a:ext>
            </a:extLst>
          </p:cNvPr>
          <p:cNvPicPr>
            <a:picLocks noChangeAspect="1"/>
          </p:cNvPicPr>
          <p:nvPr/>
        </p:nvPicPr>
        <p:blipFill>
          <a:blip r:embed="rId3"/>
          <a:stretch>
            <a:fillRect/>
          </a:stretch>
        </p:blipFill>
        <p:spPr>
          <a:xfrm>
            <a:off x="0" y="0"/>
            <a:ext cx="12242370" cy="6867937"/>
          </a:xfrm>
          <a:prstGeom prst="rect">
            <a:avLst/>
          </a:prstGeom>
          <a:ln>
            <a:noFill/>
          </a:ln>
        </p:spPr>
      </p:pic>
      <p:sp>
        <p:nvSpPr>
          <p:cNvPr id="30" name="Rounded Rectangle 29">
            <a:extLst>
              <a:ext uri="{FF2B5EF4-FFF2-40B4-BE49-F238E27FC236}">
                <a16:creationId xmlns="" xmlns:a16="http://schemas.microsoft.com/office/drawing/2014/main" id="{5F8501F4-CEB3-644F-BEC6-FB3AC5DFF55F}"/>
              </a:ext>
            </a:extLst>
          </p:cNvPr>
          <p:cNvSpPr/>
          <p:nvPr/>
        </p:nvSpPr>
        <p:spPr>
          <a:xfrm>
            <a:off x="2606040" y="185126"/>
            <a:ext cx="6979920" cy="874017"/>
          </a:xfrm>
          <a:prstGeom prst="roundRect">
            <a:avLst/>
          </a:prstGeom>
          <a:solidFill>
            <a:srgbClr val="3AC69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2" name="Rounded Rectangle 31">
            <a:extLst>
              <a:ext uri="{FF2B5EF4-FFF2-40B4-BE49-F238E27FC236}">
                <a16:creationId xmlns="" xmlns:a16="http://schemas.microsoft.com/office/drawing/2014/main" id="{7D226F7B-812B-274B-8AD1-5D9E1A6BFFC7}"/>
              </a:ext>
            </a:extLst>
          </p:cNvPr>
          <p:cNvSpPr/>
          <p:nvPr/>
        </p:nvSpPr>
        <p:spPr>
          <a:xfrm>
            <a:off x="2606040" y="185126"/>
            <a:ext cx="6979920" cy="735320"/>
          </a:xfrm>
          <a:prstGeom prst="roundRect">
            <a:avLst/>
          </a:prstGeom>
          <a:solidFill>
            <a:srgbClr val="29C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4" name="TextBox 33">
            <a:extLst>
              <a:ext uri="{FF2B5EF4-FFF2-40B4-BE49-F238E27FC236}">
                <a16:creationId xmlns="" xmlns:a16="http://schemas.microsoft.com/office/drawing/2014/main" id="{2005BFDD-2A31-E447-BB75-895F8DF66102}"/>
              </a:ext>
            </a:extLst>
          </p:cNvPr>
          <p:cNvSpPr txBox="1"/>
          <p:nvPr/>
        </p:nvSpPr>
        <p:spPr>
          <a:xfrm>
            <a:off x="2606040" y="294106"/>
            <a:ext cx="6979920" cy="584775"/>
          </a:xfrm>
          <a:prstGeom prst="rect">
            <a:avLst/>
          </a:prstGeom>
          <a:noFill/>
        </p:spPr>
        <p:txBody>
          <a:bodyPr wrap="square" rtlCol="0">
            <a:spAutoFit/>
          </a:bodyPr>
          <a:lstStyle/>
          <a:p>
            <a:pPr algn="ctr"/>
            <a:r>
              <a:rPr lang="pt-BR" sz="3200" b="1" dirty="0" smtClean="0">
                <a:solidFill>
                  <a:schemeClr val="bg1"/>
                </a:solidFill>
              </a:rPr>
              <a:t>Canvas do Modelo de Negócios Circular</a:t>
            </a:r>
            <a:endParaRPr lang="pt-BR" sz="3200" b="1" dirty="0">
              <a:solidFill>
                <a:schemeClr val="bg1"/>
              </a:solidFill>
            </a:endParaRPr>
          </a:p>
        </p:txBody>
      </p:sp>
      <p:pic>
        <p:nvPicPr>
          <p:cNvPr id="3" name="Picture 2">
            <a:extLst>
              <a:ext uri="{FF2B5EF4-FFF2-40B4-BE49-F238E27FC236}">
                <a16:creationId xmlns="" xmlns:a16="http://schemas.microsoft.com/office/drawing/2014/main" id="{A4996F30-842D-8E4B-B2D2-48EC61723FFF}"/>
              </a:ext>
            </a:extLst>
          </p:cNvPr>
          <p:cNvPicPr>
            <a:picLocks noChangeAspect="1"/>
          </p:cNvPicPr>
          <p:nvPr/>
        </p:nvPicPr>
        <p:blipFill rotWithShape="1">
          <a:blip r:embed="rId4"/>
          <a:srcRect b="-11"/>
          <a:stretch/>
        </p:blipFill>
        <p:spPr>
          <a:xfrm>
            <a:off x="415046" y="1094672"/>
            <a:ext cx="11361906" cy="5738367"/>
          </a:xfrm>
          <a:prstGeom prst="rect">
            <a:avLst/>
          </a:prstGeom>
          <a:ln w="38100">
            <a:noFill/>
          </a:ln>
        </p:spPr>
      </p:pic>
      <p:sp>
        <p:nvSpPr>
          <p:cNvPr id="5" name="Rectangle 4">
            <a:extLst>
              <a:ext uri="{FF2B5EF4-FFF2-40B4-BE49-F238E27FC236}">
                <a16:creationId xmlns="" xmlns:a16="http://schemas.microsoft.com/office/drawing/2014/main" id="{C4DD6DC6-B674-7848-AE25-75B0AFE26AFE}"/>
              </a:ext>
            </a:extLst>
          </p:cNvPr>
          <p:cNvSpPr/>
          <p:nvPr/>
        </p:nvSpPr>
        <p:spPr>
          <a:xfrm>
            <a:off x="4980562" y="2782111"/>
            <a:ext cx="2217906" cy="171206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3" name="Rectangle 12">
            <a:extLst>
              <a:ext uri="{FF2B5EF4-FFF2-40B4-BE49-F238E27FC236}">
                <a16:creationId xmlns="" xmlns:a16="http://schemas.microsoft.com/office/drawing/2014/main" id="{4B425554-D934-AC49-B8AE-CF3DE3AEDEE3}"/>
              </a:ext>
            </a:extLst>
          </p:cNvPr>
          <p:cNvSpPr/>
          <p:nvPr/>
        </p:nvSpPr>
        <p:spPr>
          <a:xfrm>
            <a:off x="603114" y="5564220"/>
            <a:ext cx="5492885" cy="114756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4" name="Rectangle 13">
            <a:extLst>
              <a:ext uri="{FF2B5EF4-FFF2-40B4-BE49-F238E27FC236}">
                <a16:creationId xmlns="" xmlns:a16="http://schemas.microsoft.com/office/drawing/2014/main" id="{CE8CE1A8-C1D3-BD42-B973-8A84B780EF72}"/>
              </a:ext>
            </a:extLst>
          </p:cNvPr>
          <p:cNvSpPr/>
          <p:nvPr/>
        </p:nvSpPr>
        <p:spPr>
          <a:xfrm>
            <a:off x="6089515" y="5564220"/>
            <a:ext cx="5492885" cy="114756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CaixaDeTexto 10"/>
          <p:cNvSpPr txBox="1"/>
          <p:nvPr/>
        </p:nvSpPr>
        <p:spPr>
          <a:xfrm>
            <a:off x="688771" y="1371992"/>
            <a:ext cx="2016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Parceiros</a:t>
            </a:r>
            <a:endParaRPr lang="pt-BR" sz="1600" dirty="0">
              <a:solidFill>
                <a:schemeClr val="bg1"/>
              </a:solidFill>
            </a:endParaRPr>
          </a:p>
        </p:txBody>
      </p:sp>
      <p:sp>
        <p:nvSpPr>
          <p:cNvPr id="12" name="CaixaDeTexto 11"/>
          <p:cNvSpPr txBox="1"/>
          <p:nvPr/>
        </p:nvSpPr>
        <p:spPr>
          <a:xfrm>
            <a:off x="2901632" y="1386911"/>
            <a:ext cx="2016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Atividades</a:t>
            </a:r>
            <a:endParaRPr lang="pt-BR" sz="1600" dirty="0">
              <a:solidFill>
                <a:schemeClr val="bg1"/>
              </a:solidFill>
            </a:endParaRPr>
          </a:p>
        </p:txBody>
      </p:sp>
      <p:sp>
        <p:nvSpPr>
          <p:cNvPr id="15" name="CaixaDeTexto 14"/>
          <p:cNvSpPr txBox="1"/>
          <p:nvPr/>
        </p:nvSpPr>
        <p:spPr>
          <a:xfrm>
            <a:off x="5096882" y="1384518"/>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Proposta de Valor </a:t>
            </a:r>
            <a:r>
              <a:rPr lang="pt-BR" sz="1600" dirty="0" smtClean="0">
                <a:solidFill>
                  <a:schemeClr val="bg1"/>
                </a:solidFill>
              </a:rPr>
              <a:t>(PV)</a:t>
            </a:r>
            <a:endParaRPr lang="pt-BR" sz="1600" dirty="0">
              <a:solidFill>
                <a:schemeClr val="bg1"/>
              </a:solidFill>
            </a:endParaRPr>
          </a:p>
        </p:txBody>
      </p:sp>
      <p:sp>
        <p:nvSpPr>
          <p:cNvPr id="16" name="CaixaDeTexto 15"/>
          <p:cNvSpPr txBox="1"/>
          <p:nvPr/>
        </p:nvSpPr>
        <p:spPr>
          <a:xfrm>
            <a:off x="2287556" y="4483431"/>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Custos</a:t>
            </a:r>
            <a:endParaRPr lang="pt-BR" sz="1600" dirty="0">
              <a:solidFill>
                <a:schemeClr val="bg1"/>
              </a:solidFill>
            </a:endParaRPr>
          </a:p>
        </p:txBody>
      </p:sp>
      <p:sp>
        <p:nvSpPr>
          <p:cNvPr id="17" name="CaixaDeTexto 16"/>
          <p:cNvSpPr txBox="1"/>
          <p:nvPr/>
        </p:nvSpPr>
        <p:spPr>
          <a:xfrm>
            <a:off x="7773957" y="4494453"/>
            <a:ext cx="2124000" cy="246221"/>
          </a:xfrm>
          <a:prstGeom prst="rect">
            <a:avLst/>
          </a:prstGeom>
          <a:solidFill>
            <a:srgbClr val="29C7F7"/>
          </a:solidFill>
        </p:spPr>
        <p:txBody>
          <a:bodyPr wrap="square" lIns="0" tIns="0" rIns="0" bIns="0" rtlCol="0">
            <a:spAutoFit/>
          </a:bodyPr>
          <a:lstStyle/>
          <a:p>
            <a:pPr algn="ctr"/>
            <a:r>
              <a:rPr lang="pt-BR" sz="1600" dirty="0" smtClean="0">
                <a:solidFill>
                  <a:schemeClr val="bg1"/>
                </a:solidFill>
              </a:rPr>
              <a:t>Receita</a:t>
            </a:r>
            <a:endParaRPr lang="pt-BR" sz="1600" dirty="0">
              <a:solidFill>
                <a:schemeClr val="bg1"/>
              </a:solidFill>
            </a:endParaRPr>
          </a:p>
        </p:txBody>
      </p:sp>
      <p:sp>
        <p:nvSpPr>
          <p:cNvPr id="18" name="CaixaDeTexto 17"/>
          <p:cNvSpPr txBox="1"/>
          <p:nvPr/>
        </p:nvSpPr>
        <p:spPr>
          <a:xfrm>
            <a:off x="7310384" y="2934686"/>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Canais</a:t>
            </a:r>
            <a:endParaRPr lang="pt-BR" sz="1600" dirty="0">
              <a:solidFill>
                <a:schemeClr val="bg1"/>
              </a:solidFill>
            </a:endParaRPr>
          </a:p>
        </p:txBody>
      </p:sp>
      <p:sp>
        <p:nvSpPr>
          <p:cNvPr id="19" name="CaixaDeTexto 18"/>
          <p:cNvSpPr txBox="1"/>
          <p:nvPr/>
        </p:nvSpPr>
        <p:spPr>
          <a:xfrm>
            <a:off x="2901632" y="2931289"/>
            <a:ext cx="1980000" cy="246221"/>
          </a:xfrm>
          <a:prstGeom prst="rect">
            <a:avLst/>
          </a:prstGeom>
          <a:solidFill>
            <a:srgbClr val="21C18F"/>
          </a:solidFill>
        </p:spPr>
        <p:txBody>
          <a:bodyPr wrap="square" lIns="0" tIns="0" rIns="0" bIns="0" rtlCol="0">
            <a:spAutoFit/>
          </a:bodyPr>
          <a:lstStyle/>
          <a:p>
            <a:pPr algn="ctr"/>
            <a:r>
              <a:rPr lang="pt-BR" sz="1600" dirty="0" smtClean="0">
                <a:solidFill>
                  <a:schemeClr val="bg1"/>
                </a:solidFill>
              </a:rPr>
              <a:t>Recursos</a:t>
            </a:r>
            <a:endParaRPr lang="pt-BR" sz="1600" dirty="0">
              <a:solidFill>
                <a:schemeClr val="bg1"/>
              </a:solidFill>
            </a:endParaRPr>
          </a:p>
        </p:txBody>
      </p:sp>
      <p:sp>
        <p:nvSpPr>
          <p:cNvPr id="21" name="CaixaDeTexto 20"/>
          <p:cNvSpPr txBox="1"/>
          <p:nvPr/>
        </p:nvSpPr>
        <p:spPr>
          <a:xfrm>
            <a:off x="7274759" y="1379422"/>
            <a:ext cx="2048400" cy="492443"/>
          </a:xfrm>
          <a:prstGeom prst="rect">
            <a:avLst/>
          </a:prstGeom>
          <a:solidFill>
            <a:srgbClr val="29C7F7"/>
          </a:solidFill>
        </p:spPr>
        <p:txBody>
          <a:bodyPr wrap="square" lIns="0" tIns="0" rIns="0" bIns="0" rtlCol="0">
            <a:spAutoFit/>
          </a:bodyPr>
          <a:lstStyle/>
          <a:p>
            <a:pPr algn="ctr"/>
            <a:r>
              <a:rPr lang="pt-BR" sz="1600" dirty="0">
                <a:solidFill>
                  <a:schemeClr val="bg1"/>
                </a:solidFill>
              </a:rPr>
              <a:t>Relacionamento com o Cliente</a:t>
            </a:r>
          </a:p>
        </p:txBody>
      </p:sp>
      <p:cxnSp>
        <p:nvCxnSpPr>
          <p:cNvPr id="22" name="Conector reto 21"/>
          <p:cNvCxnSpPr/>
          <p:nvPr/>
        </p:nvCxnSpPr>
        <p:spPr>
          <a:xfrm>
            <a:off x="7274507" y="1872639"/>
            <a:ext cx="2052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3" name="CaixaDeTexto 22"/>
          <p:cNvSpPr txBox="1"/>
          <p:nvPr/>
        </p:nvSpPr>
        <p:spPr>
          <a:xfrm>
            <a:off x="9502835" y="1390021"/>
            <a:ext cx="2016000" cy="246221"/>
          </a:xfrm>
          <a:prstGeom prst="rect">
            <a:avLst/>
          </a:prstGeom>
          <a:solidFill>
            <a:srgbClr val="21C18F"/>
          </a:solidFill>
        </p:spPr>
        <p:txBody>
          <a:bodyPr wrap="square" lIns="0" tIns="0" rIns="0" bIns="0" rtlCol="0">
            <a:spAutoFit/>
          </a:bodyPr>
          <a:lstStyle/>
          <a:p>
            <a:pPr algn="ctr"/>
            <a:r>
              <a:rPr lang="pt-BR" sz="1600" dirty="0">
                <a:solidFill>
                  <a:schemeClr val="bg1"/>
                </a:solidFill>
              </a:rPr>
              <a:t>Segmentos de Clientes</a:t>
            </a:r>
          </a:p>
        </p:txBody>
      </p:sp>
      <p:sp>
        <p:nvSpPr>
          <p:cNvPr id="24" name="CaixaDeTexto 23"/>
          <p:cNvSpPr txBox="1"/>
          <p:nvPr/>
        </p:nvSpPr>
        <p:spPr>
          <a:xfrm>
            <a:off x="2431556" y="565414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Inovação Circular</a:t>
            </a:r>
            <a:endParaRPr lang="pt-BR" sz="1600" dirty="0">
              <a:solidFill>
                <a:schemeClr val="bg1"/>
              </a:solidFill>
            </a:endParaRPr>
          </a:p>
        </p:txBody>
      </p:sp>
      <p:sp>
        <p:nvSpPr>
          <p:cNvPr id="25" name="CaixaDeTexto 24"/>
          <p:cNvSpPr txBox="1"/>
          <p:nvPr/>
        </p:nvSpPr>
        <p:spPr>
          <a:xfrm>
            <a:off x="7927856" y="5665529"/>
            <a:ext cx="1980000" cy="246221"/>
          </a:xfrm>
          <a:prstGeom prst="rect">
            <a:avLst/>
          </a:prstGeom>
          <a:solidFill>
            <a:srgbClr val="005856"/>
          </a:solidFill>
        </p:spPr>
        <p:txBody>
          <a:bodyPr wrap="square" lIns="0" tIns="0" rIns="0" bIns="0" rtlCol="0">
            <a:spAutoFit/>
          </a:bodyPr>
          <a:lstStyle/>
          <a:p>
            <a:pPr algn="ctr"/>
            <a:r>
              <a:rPr lang="pt-BR" sz="1600" dirty="0">
                <a:solidFill>
                  <a:schemeClr val="bg1"/>
                </a:solidFill>
              </a:rPr>
              <a:t>Fim da </a:t>
            </a:r>
            <a:r>
              <a:rPr lang="pt-BR" sz="1600" dirty="0" smtClean="0">
                <a:solidFill>
                  <a:schemeClr val="bg1"/>
                </a:solidFill>
              </a:rPr>
              <a:t>Vida Útil</a:t>
            </a:r>
            <a:endParaRPr lang="pt-BR" sz="1600" dirty="0">
              <a:solidFill>
                <a:schemeClr val="bg1"/>
              </a:solidFill>
            </a:endParaRPr>
          </a:p>
        </p:txBody>
      </p:sp>
      <p:sp>
        <p:nvSpPr>
          <p:cNvPr id="26" name="CaixaDeTexto 25"/>
          <p:cNvSpPr txBox="1"/>
          <p:nvPr/>
        </p:nvSpPr>
        <p:spPr>
          <a:xfrm>
            <a:off x="5109132" y="2919414"/>
            <a:ext cx="1980000" cy="246221"/>
          </a:xfrm>
          <a:prstGeom prst="rect">
            <a:avLst/>
          </a:prstGeom>
          <a:solidFill>
            <a:srgbClr val="005856"/>
          </a:solidFill>
        </p:spPr>
        <p:txBody>
          <a:bodyPr wrap="square" lIns="0" tIns="0" rIns="0" bIns="0" rtlCol="0">
            <a:spAutoFit/>
          </a:bodyPr>
          <a:lstStyle/>
          <a:p>
            <a:pPr algn="ctr"/>
            <a:r>
              <a:rPr lang="pt-BR" sz="1600" dirty="0" smtClean="0">
                <a:solidFill>
                  <a:schemeClr val="bg1"/>
                </a:solidFill>
              </a:rPr>
              <a:t>Circular (PV)</a:t>
            </a:r>
            <a:endParaRPr lang="pt-BR" sz="1600" dirty="0">
              <a:solidFill>
                <a:schemeClr val="bg1"/>
              </a:solidFill>
            </a:endParaRPr>
          </a:p>
        </p:txBody>
      </p:sp>
    </p:spTree>
    <p:extLst>
      <p:ext uri="{BB962C8B-B14F-4D97-AF65-F5344CB8AC3E}">
        <p14:creationId xmlns:p14="http://schemas.microsoft.com/office/powerpoint/2010/main" val="2491372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people&#10;&#10;Description automatically generated">
            <a:extLst>
              <a:ext uri="{FF2B5EF4-FFF2-40B4-BE49-F238E27FC236}">
                <a16:creationId xmlns="" xmlns:a16="http://schemas.microsoft.com/office/drawing/2014/main" id="{22832E7C-7327-5545-B860-F8D37FA81FD2}"/>
              </a:ext>
            </a:extLst>
          </p:cNvPr>
          <p:cNvPicPr>
            <a:picLocks noChangeAspect="1"/>
          </p:cNvPicPr>
          <p:nvPr/>
        </p:nvPicPr>
        <p:blipFill>
          <a:blip r:embed="rId3"/>
          <a:stretch>
            <a:fillRect/>
          </a:stretch>
        </p:blipFill>
        <p:spPr>
          <a:xfrm>
            <a:off x="0" y="0"/>
            <a:ext cx="12192000" cy="6858000"/>
          </a:xfrm>
          <a:prstGeom prst="rect">
            <a:avLst/>
          </a:prstGeom>
          <a:ln>
            <a:noFill/>
          </a:ln>
        </p:spPr>
      </p:pic>
      <p:pic>
        <p:nvPicPr>
          <p:cNvPr id="8" name="Picture 7">
            <a:extLst>
              <a:ext uri="{FF2B5EF4-FFF2-40B4-BE49-F238E27FC236}">
                <a16:creationId xmlns="" xmlns:a16="http://schemas.microsoft.com/office/drawing/2014/main" id="{E8E2DBD1-B289-8045-A104-5191A34078A8}"/>
              </a:ext>
            </a:extLst>
          </p:cNvPr>
          <p:cNvPicPr>
            <a:picLocks noChangeAspect="1"/>
          </p:cNvPicPr>
          <p:nvPr/>
        </p:nvPicPr>
        <p:blipFill rotWithShape="1">
          <a:blip r:embed="rId4"/>
          <a:srcRect r="11" b="25"/>
          <a:stretch/>
        </p:blipFill>
        <p:spPr>
          <a:xfrm>
            <a:off x="1255510" y="718191"/>
            <a:ext cx="9291874" cy="707886"/>
          </a:xfrm>
          <a:prstGeom prst="rect">
            <a:avLst/>
          </a:prstGeom>
        </p:spPr>
      </p:pic>
      <p:sp>
        <p:nvSpPr>
          <p:cNvPr id="10" name="TextBox 9">
            <a:extLst>
              <a:ext uri="{FF2B5EF4-FFF2-40B4-BE49-F238E27FC236}">
                <a16:creationId xmlns="" xmlns:a16="http://schemas.microsoft.com/office/drawing/2014/main" id="{8E021AB0-A917-3F46-A673-5C11A3262A0A}"/>
              </a:ext>
            </a:extLst>
          </p:cNvPr>
          <p:cNvSpPr txBox="1"/>
          <p:nvPr/>
        </p:nvSpPr>
        <p:spPr>
          <a:xfrm>
            <a:off x="548477" y="168433"/>
            <a:ext cx="11095045" cy="707886"/>
          </a:xfrm>
          <a:prstGeom prst="rect">
            <a:avLst/>
          </a:prstGeom>
          <a:noFill/>
        </p:spPr>
        <p:txBody>
          <a:bodyPr wrap="square" rtlCol="0">
            <a:spAutoFit/>
          </a:bodyPr>
          <a:lstStyle/>
          <a:p>
            <a:pPr algn="ctr"/>
            <a:r>
              <a:rPr lang="pt-BR" sz="4000" b="1" dirty="0" smtClean="0">
                <a:solidFill>
                  <a:srgbClr val="262626"/>
                </a:solidFill>
                <a:latin typeface="Calibri" panose="020F0502020204030204" pitchFamily="34" charset="0"/>
                <a:ea typeface="SimSun" panose="02010600030101010101" pitchFamily="2" charset="-122"/>
                <a:cs typeface="Calibri" panose="020F0502020204030204" pitchFamily="34" charset="0"/>
              </a:rPr>
              <a:t>Produto como um Serviço: </a:t>
            </a:r>
            <a:r>
              <a:rPr lang="pt-BR" sz="4000" b="1" dirty="0" smtClean="0">
                <a:solidFill>
                  <a:srgbClr val="4ABE98"/>
                </a:solidFill>
                <a:latin typeface="Calibri" panose="020F0502020204030204" pitchFamily="34" charset="0"/>
                <a:ea typeface="SimSun" panose="02010600030101010101" pitchFamily="2" charset="-122"/>
                <a:cs typeface="Calibri" panose="020F0502020204030204" pitchFamily="34" charset="0"/>
              </a:rPr>
              <a:t>Aluguel de roupas</a:t>
            </a:r>
            <a:endParaRPr lang="pt-BR" sz="4000" b="1" dirty="0">
              <a:solidFill>
                <a:srgbClr val="4ABE98"/>
              </a:solidFill>
              <a:latin typeface="Calibri" panose="020F0502020204030204" pitchFamily="34" charset="0"/>
              <a:ea typeface="SimSun" panose="02010600030101010101" pitchFamily="2" charset="-122"/>
              <a:cs typeface="Calibri" panose="020F0502020204030204" pitchFamily="34" charset="0"/>
            </a:endParaRPr>
          </a:p>
        </p:txBody>
      </p:sp>
      <p:pic>
        <p:nvPicPr>
          <p:cNvPr id="4" name="Picture 3">
            <a:extLst>
              <a:ext uri="{FF2B5EF4-FFF2-40B4-BE49-F238E27FC236}">
                <a16:creationId xmlns="" xmlns:a16="http://schemas.microsoft.com/office/drawing/2014/main" id="{938FF20A-E952-844D-A568-C911613655CF}"/>
              </a:ext>
            </a:extLst>
          </p:cNvPr>
          <p:cNvPicPr>
            <a:picLocks noChangeAspect="1"/>
          </p:cNvPicPr>
          <p:nvPr/>
        </p:nvPicPr>
        <p:blipFill>
          <a:blip r:embed="rId5"/>
          <a:stretch>
            <a:fillRect/>
          </a:stretch>
        </p:blipFill>
        <p:spPr>
          <a:xfrm>
            <a:off x="-744708" y="1521611"/>
            <a:ext cx="6300380" cy="4410266"/>
          </a:xfrm>
          <a:prstGeom prst="rect">
            <a:avLst/>
          </a:prstGeom>
        </p:spPr>
      </p:pic>
      <p:pic>
        <p:nvPicPr>
          <p:cNvPr id="13" name="Picture 12" descr="A picture containing person&#10;&#10;Description automatically generated">
            <a:extLst>
              <a:ext uri="{FF2B5EF4-FFF2-40B4-BE49-F238E27FC236}">
                <a16:creationId xmlns="" xmlns:a16="http://schemas.microsoft.com/office/drawing/2014/main" id="{D789ED78-E43D-9F43-A570-342EAB1171C9}"/>
              </a:ext>
            </a:extLst>
          </p:cNvPr>
          <p:cNvPicPr>
            <a:picLocks noChangeAspect="1"/>
          </p:cNvPicPr>
          <p:nvPr/>
        </p:nvPicPr>
        <p:blipFill>
          <a:blip r:embed="rId6"/>
          <a:stretch>
            <a:fillRect/>
          </a:stretch>
        </p:blipFill>
        <p:spPr>
          <a:xfrm>
            <a:off x="4947138" y="1606905"/>
            <a:ext cx="5955586" cy="3970750"/>
          </a:xfrm>
          <a:prstGeom prst="rect">
            <a:avLst/>
          </a:prstGeom>
        </p:spPr>
      </p:pic>
    </p:spTree>
    <p:extLst>
      <p:ext uri="{BB962C8B-B14F-4D97-AF65-F5344CB8AC3E}">
        <p14:creationId xmlns:p14="http://schemas.microsoft.com/office/powerpoint/2010/main" val="2285203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2186</TotalTime>
  <Words>3397</Words>
  <Application>Microsoft Office PowerPoint</Application>
  <PresentationFormat>Personalizar</PresentationFormat>
  <Paragraphs>651</Paragraphs>
  <Slides>23</Slides>
  <Notes>21</Notes>
  <HiddenSlides>0</HiddenSlides>
  <MMClips>0</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kikasp30.af@gmail.com</cp:lastModifiedBy>
  <cp:revision>113</cp:revision>
  <dcterms:created xsi:type="dcterms:W3CDTF">2022-04-26T04:29:52Z</dcterms:created>
  <dcterms:modified xsi:type="dcterms:W3CDTF">2022-12-01T19:26:55Z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818162</vt:lpwstr>
  </property>
  <property fmtid="{D5CDD505-2E9C-101B-9397-08002B2CF9AE}" pid="3" name="NXPowerLiteSettings">
    <vt:lpwstr>F700052003A000</vt:lpwstr>
  </property>
  <property fmtid="{D5CDD505-2E9C-101B-9397-08002B2CF9AE}" pid="4" name="NXPowerLiteVersion">
    <vt:lpwstr>D9.1.2</vt:lpwstr>
  </property>
</Properties>
</file>