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64" r:id="rId2"/>
    <p:sldId id="269" r:id="rId3"/>
    <p:sldId id="277" r:id="rId4"/>
    <p:sldId id="270" r:id="rId5"/>
    <p:sldId id="332" r:id="rId6"/>
    <p:sldId id="369" r:id="rId7"/>
    <p:sldId id="357" r:id="rId8"/>
    <p:sldId id="358" r:id="rId9"/>
    <p:sldId id="370" r:id="rId10"/>
    <p:sldId id="331" r:id="rId11"/>
    <p:sldId id="333" r:id="rId12"/>
    <p:sldId id="342" r:id="rId13"/>
    <p:sldId id="355" r:id="rId14"/>
    <p:sldId id="336" r:id="rId15"/>
    <p:sldId id="337" r:id="rId16"/>
    <p:sldId id="353" r:id="rId17"/>
    <p:sldId id="343" r:id="rId18"/>
    <p:sldId id="340" r:id="rId19"/>
    <p:sldId id="347" r:id="rId20"/>
    <p:sldId id="346" r:id="rId21"/>
    <p:sldId id="33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62" autoAdjust="0"/>
    <p:restoredTop sz="99856" autoAdjust="0"/>
  </p:normalViewPr>
  <p:slideViewPr>
    <p:cSldViewPr snapToGrid="0" snapToObjects="1">
      <p:cViewPr>
        <p:scale>
          <a:sx n="80" d="100"/>
          <a:sy n="80" d="100"/>
        </p:scale>
        <p:origin x="-624" y="-2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06216-F1FE-6B41-AE66-6DA1FC1E0676}" type="datetimeFigureOut">
              <a:rPr lang="en-US" smtClean="0"/>
              <a:t>12/1/2022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79892-453F-6545-B2F7-C7432F8463A5}" type="slidenum">
              <a:rPr lang="en-US" smtClean="0"/>
              <a:t>‹nº›</a:t>
            </a:fld>
            <a:endParaRPr lang="en-US" dirty="0"/>
          </a:p>
        </p:txBody>
      </p:sp>
    </p:spTree>
    <p:extLst>
      <p:ext uri="{BB962C8B-B14F-4D97-AF65-F5344CB8AC3E}">
        <p14:creationId xmlns:p14="http://schemas.microsoft.com/office/powerpoint/2010/main" val="49527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79892-453F-6545-B2F7-C7432F8463A5}" type="slidenum">
              <a:rPr lang="en-US" smtClean="0"/>
              <a:t>1</a:t>
            </a:fld>
            <a:endParaRPr lang="en-US" dirty="0"/>
          </a:p>
        </p:txBody>
      </p:sp>
    </p:spTree>
    <p:extLst>
      <p:ext uri="{BB962C8B-B14F-4D97-AF65-F5344CB8AC3E}">
        <p14:creationId xmlns:p14="http://schemas.microsoft.com/office/powerpoint/2010/main" val="3854348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Ask students:</a:t>
            </a:r>
            <a:endParaRPr lang="x-none"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How are businesses creating more circularity?</a:t>
            </a:r>
          </a:p>
          <a:p>
            <a:r>
              <a:rPr lang="x-none" sz="1200" kern="1200" dirty="0">
                <a:solidFill>
                  <a:schemeClr val="tx1"/>
                </a:solidFill>
                <a:effectLst/>
                <a:latin typeface="+mn-lt"/>
                <a:ea typeface="+mn-ea"/>
                <a:cs typeface="+mn-cs"/>
              </a:rPr>
              <a:t> </a:t>
            </a:r>
          </a:p>
          <a:p>
            <a:r>
              <a:rPr lang="x-none" sz="1200" b="1" kern="1200" dirty="0">
                <a:solidFill>
                  <a:schemeClr val="tx1"/>
                </a:solidFill>
                <a:effectLst/>
                <a:latin typeface="+mn-lt"/>
                <a:ea typeface="+mn-ea"/>
                <a:cs typeface="+mn-cs"/>
              </a:rPr>
              <a:t>Tell students:</a:t>
            </a:r>
            <a:endParaRPr lang="x-none"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There are five core business models that are creating the circular economy. </a:t>
            </a:r>
          </a:p>
          <a:p>
            <a:pPr lvl="0"/>
            <a:endParaRPr lang="en-US" sz="1200" b="1" kern="1200" dirty="0">
              <a:solidFill>
                <a:schemeClr val="tx1"/>
              </a:solidFill>
              <a:effectLst/>
              <a:latin typeface="+mn-lt"/>
              <a:ea typeface="+mn-ea"/>
              <a:cs typeface="+mn-cs"/>
            </a:endParaRPr>
          </a:p>
          <a:p>
            <a:pPr lvl="0"/>
            <a:r>
              <a:rPr lang="x-none" sz="1200" b="1" kern="1200">
                <a:solidFill>
                  <a:schemeClr val="tx1"/>
                </a:solidFill>
                <a:effectLst/>
                <a:latin typeface="+mn-lt"/>
                <a:ea typeface="+mn-ea"/>
                <a:cs typeface="+mn-cs"/>
              </a:rPr>
              <a:t>Circular </a:t>
            </a:r>
            <a:r>
              <a:rPr lang="x-none" sz="1200" b="1" kern="1200" dirty="0">
                <a:solidFill>
                  <a:schemeClr val="tx1"/>
                </a:solidFill>
                <a:effectLst/>
                <a:latin typeface="+mn-lt"/>
                <a:ea typeface="+mn-ea"/>
                <a:cs typeface="+mn-cs"/>
              </a:rPr>
              <a:t>Supplies:</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t>
            </a:r>
            <a:r>
              <a:rPr lang="x-none" sz="1200" kern="1200" dirty="0">
                <a:solidFill>
                  <a:schemeClr val="tx1"/>
                </a:solidFill>
                <a:effectLst/>
                <a:latin typeface="+mn-lt"/>
                <a:ea typeface="+mn-ea"/>
                <a:cs typeface="+mn-cs"/>
              </a:rPr>
              <a:t>roducts made from fully renewable, recyclable, or biodegradable resource inputs. </a:t>
            </a:r>
          </a:p>
          <a:p>
            <a:pPr lvl="0"/>
            <a:r>
              <a:rPr lang="x-none" sz="1200" b="1" kern="1200" dirty="0">
                <a:solidFill>
                  <a:schemeClr val="tx1"/>
                </a:solidFill>
                <a:effectLst/>
                <a:latin typeface="+mn-lt"/>
                <a:ea typeface="+mn-ea"/>
                <a:cs typeface="+mn-cs"/>
              </a:rPr>
              <a:t>Resource Recovery</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
            </a:r>
            <a:r>
              <a:rPr lang="x-none" sz="1200" kern="1200" dirty="0">
                <a:solidFill>
                  <a:schemeClr val="tx1"/>
                </a:solidFill>
                <a:effectLst/>
                <a:latin typeface="+mn-lt"/>
                <a:ea typeface="+mn-ea"/>
                <a:cs typeface="+mn-cs"/>
              </a:rPr>
              <a:t>ervices that work to eliminate resources, materials, or waste from leaking into the environment and maximizing the value of it to reenter the loop.</a:t>
            </a:r>
          </a:p>
          <a:p>
            <a:pPr lvl="0"/>
            <a:r>
              <a:rPr lang="x-none" sz="1200" b="1" kern="1200" dirty="0">
                <a:solidFill>
                  <a:schemeClr val="tx1"/>
                </a:solidFill>
                <a:effectLst/>
                <a:latin typeface="+mn-lt"/>
                <a:ea typeface="+mn-ea"/>
                <a:cs typeface="+mn-cs"/>
              </a:rPr>
              <a:t>Product Life Extension</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
            </a:r>
            <a:r>
              <a:rPr lang="x-none" sz="1200" kern="1200" dirty="0">
                <a:solidFill>
                  <a:schemeClr val="tx1"/>
                </a:solidFill>
                <a:effectLst/>
                <a:latin typeface="+mn-lt"/>
                <a:ea typeface="+mn-ea"/>
                <a:cs typeface="+mn-cs"/>
              </a:rPr>
              <a:t>ervices that offer to extend the life of an otherwise discarded product through repairing, upgrading, or </a:t>
            </a:r>
            <a:r>
              <a:rPr lang="x-none" sz="1200" kern="1200">
                <a:solidFill>
                  <a:schemeClr val="tx1"/>
                </a:solidFill>
                <a:effectLst/>
                <a:latin typeface="+mn-lt"/>
                <a:ea typeface="+mn-ea"/>
                <a:cs typeface="+mn-cs"/>
              </a:rPr>
              <a:t>reselling </a:t>
            </a:r>
            <a:r>
              <a:rPr lang="en-US" sz="1200" kern="1200" dirty="0">
                <a:solidFill>
                  <a:schemeClr val="tx1"/>
                </a:solidFill>
                <a:effectLst/>
                <a:latin typeface="+mn-lt"/>
                <a:ea typeface="+mn-ea"/>
                <a:cs typeface="+mn-cs"/>
              </a:rPr>
              <a:t>it </a:t>
            </a:r>
            <a:r>
              <a:rPr lang="x-none" sz="1200" kern="1200">
                <a:solidFill>
                  <a:schemeClr val="tx1"/>
                </a:solidFill>
                <a:effectLst/>
                <a:latin typeface="+mn-lt"/>
                <a:ea typeface="+mn-ea"/>
                <a:cs typeface="+mn-cs"/>
              </a:rPr>
              <a:t>back </a:t>
            </a:r>
            <a:r>
              <a:rPr lang="x-none" sz="1200" kern="1200" dirty="0">
                <a:solidFill>
                  <a:schemeClr val="tx1"/>
                </a:solidFill>
                <a:effectLst/>
                <a:latin typeface="+mn-lt"/>
                <a:ea typeface="+mn-ea"/>
                <a:cs typeface="+mn-cs"/>
              </a:rPr>
              <a:t>into the loop.</a:t>
            </a:r>
          </a:p>
          <a:p>
            <a:pPr lvl="0"/>
            <a:r>
              <a:rPr lang="x-none" sz="1200" b="1" kern="1200" dirty="0">
                <a:solidFill>
                  <a:schemeClr val="tx1"/>
                </a:solidFill>
                <a:effectLst/>
                <a:latin typeface="+mn-lt"/>
                <a:ea typeface="+mn-ea"/>
                <a:cs typeface="+mn-cs"/>
              </a:rPr>
              <a:t>Sharing Platform</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Sharing</a:t>
            </a:r>
            <a:r>
              <a:rPr lang="x-none" sz="1200" kern="1200" dirty="0">
                <a:solidFill>
                  <a:schemeClr val="tx1"/>
                </a:solidFill>
                <a:effectLst/>
                <a:latin typeface="+mn-lt"/>
                <a:ea typeface="+mn-ea"/>
                <a:cs typeface="+mn-cs"/>
              </a:rPr>
              <a:t> platform</a:t>
            </a:r>
            <a:r>
              <a:rPr lang="en-US" sz="1200" kern="1200" dirty="0">
                <a:solidFill>
                  <a:schemeClr val="tx1"/>
                </a:solidFill>
                <a:effectLst/>
                <a:latin typeface="+mn-lt"/>
                <a:ea typeface="+mn-ea"/>
                <a:cs typeface="+mn-cs"/>
              </a:rPr>
              <a:t>s</a:t>
            </a:r>
            <a:r>
              <a:rPr lang="x-none" sz="1200" kern="1200" dirty="0">
                <a:solidFill>
                  <a:schemeClr val="tx1"/>
                </a:solidFill>
                <a:effectLst/>
                <a:latin typeface="+mn-lt"/>
                <a:ea typeface="+mn-ea"/>
                <a:cs typeface="+mn-cs"/>
              </a:rPr>
              <a:t> allow people to collaborate and share a product amongst themselves without singular ownership by the customer.</a:t>
            </a:r>
          </a:p>
          <a:p>
            <a:pPr lvl="0"/>
            <a:r>
              <a:rPr lang="x-none" sz="1200" b="1" kern="1200" dirty="0">
                <a:solidFill>
                  <a:schemeClr val="tx1"/>
                </a:solidFill>
                <a:effectLst/>
                <a:latin typeface="+mn-lt"/>
                <a:ea typeface="+mn-ea"/>
                <a:cs typeface="+mn-cs"/>
              </a:rPr>
              <a:t>Product As A Service</a:t>
            </a:r>
            <a:r>
              <a:rPr lang="x-none" sz="1200" kern="1200" dirty="0">
                <a:solidFill>
                  <a:schemeClr val="tx1"/>
                </a:solidFill>
                <a:effectLst/>
                <a:latin typeface="+mn-lt"/>
                <a:ea typeface="+mn-ea"/>
                <a:cs typeface="+mn-cs"/>
              </a:rPr>
              <a:t>: Products that are used by one or more </a:t>
            </a:r>
            <a:r>
              <a:rPr lang="x-none" sz="1200" kern="1200">
                <a:solidFill>
                  <a:schemeClr val="tx1"/>
                </a:solidFill>
                <a:effectLst/>
                <a:latin typeface="+mn-lt"/>
                <a:ea typeface="+mn-ea"/>
                <a:cs typeface="+mn-cs"/>
              </a:rPr>
              <a:t>customers </a:t>
            </a:r>
            <a:r>
              <a:rPr lang="en-US" sz="1200" kern="1200" dirty="0">
                <a:solidFill>
                  <a:schemeClr val="tx1"/>
                </a:solidFill>
                <a:effectLst/>
                <a:latin typeface="+mn-lt"/>
                <a:ea typeface="+mn-ea"/>
                <a:cs typeface="+mn-cs"/>
              </a:rPr>
              <a:t>through</a:t>
            </a:r>
            <a:r>
              <a:rPr lang="x-none" sz="1200" kern="1200">
                <a:solidFill>
                  <a:schemeClr val="tx1"/>
                </a:solidFill>
                <a:effectLst/>
                <a:latin typeface="+mn-lt"/>
                <a:ea typeface="+mn-ea"/>
                <a:cs typeface="+mn-cs"/>
              </a:rPr>
              <a:t> </a:t>
            </a:r>
            <a:r>
              <a:rPr lang="x-none" sz="1200" kern="1200" dirty="0">
                <a:solidFill>
                  <a:schemeClr val="tx1"/>
                </a:solidFill>
                <a:effectLst/>
                <a:latin typeface="+mn-lt"/>
                <a:ea typeface="+mn-ea"/>
                <a:cs typeface="+mn-cs"/>
              </a:rPr>
              <a:t>a pay-as-you-use arrangement.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next slides will highlight some real-world examples of each circular business model in practice.</a:t>
            </a:r>
            <a:endParaRPr lang="x-none" sz="1200"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13</a:t>
            </a:fld>
            <a:endParaRPr lang="x-none"/>
          </a:p>
        </p:txBody>
      </p:sp>
    </p:spTree>
    <p:extLst>
      <p:ext uri="{BB962C8B-B14F-4D97-AF65-F5344CB8AC3E}">
        <p14:creationId xmlns:p14="http://schemas.microsoft.com/office/powerpoint/2010/main" val="2639071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2min)</a:t>
            </a:r>
          </a:p>
          <a:p>
            <a:endParaRPr lang="en-US" sz="1200" b="1"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Tell students:</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shoe company wants to make </a:t>
            </a:r>
            <a:r>
              <a:rPr lang="x-none" sz="1200" kern="1200" dirty="0">
                <a:solidFill>
                  <a:schemeClr val="tx1"/>
                </a:solidFill>
                <a:effectLst/>
                <a:latin typeface="+mn-lt"/>
                <a:ea typeface="+mn-ea"/>
                <a:cs typeface="+mn-cs"/>
              </a:rPr>
              <a:t>all </a:t>
            </a:r>
            <a:r>
              <a:rPr lang="en-US" sz="1200" kern="1200" dirty="0">
                <a:solidFill>
                  <a:schemeClr val="tx1"/>
                </a:solidFill>
                <a:effectLst/>
                <a:latin typeface="+mn-lt"/>
                <a:ea typeface="+mn-ea"/>
                <a:cs typeface="+mn-cs"/>
              </a:rPr>
              <a:t>their shoes using fully recycled materials</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 PET plastic bottles can be recycled into polyester and made into thread or woven fabrics that can make performance gear such as athletic shoes. These shoes are made using </a:t>
            </a:r>
            <a:r>
              <a:rPr lang="x-none" sz="1200" b="0" kern="1200" dirty="0">
                <a:solidFill>
                  <a:schemeClr val="tx1"/>
                </a:solidFill>
                <a:effectLst/>
                <a:latin typeface="+mn-lt"/>
                <a:ea typeface="+mn-ea"/>
                <a:cs typeface="+mn-cs"/>
              </a:rPr>
              <a:t>recycled polyester (rPET)</a:t>
            </a:r>
            <a:r>
              <a:rPr lang="en-US" sz="1200" b="0" kern="1200" dirty="0">
                <a:solidFill>
                  <a:schemeClr val="tx1"/>
                </a:solidFill>
                <a:effectLst/>
                <a:latin typeface="+mn-lt"/>
                <a:ea typeface="+mn-ea"/>
                <a:cs typeface="+mn-cs"/>
              </a:rPr>
              <a:t>, and after use the customer can return it to the company which is recycled again into other shoe parts.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14</a:t>
            </a:fld>
            <a:endParaRPr lang="x-none"/>
          </a:p>
        </p:txBody>
      </p:sp>
    </p:spTree>
    <p:extLst>
      <p:ext uri="{BB962C8B-B14F-4D97-AF65-F5344CB8AC3E}">
        <p14:creationId xmlns:p14="http://schemas.microsoft.com/office/powerpoint/2010/main" val="51771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2min)</a:t>
            </a:r>
          </a:p>
          <a:p>
            <a:endParaRPr lang="en-US" sz="1200" b="1"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Tell students:</a:t>
            </a:r>
            <a:endParaRPr lang="x-none"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methane produced in landfills can be recycled and used for the production of electricity and thermal energy, effectively diverting waste from landfills and eliminating tons of greenhouse gas emissions. The waste-to-energy operator may receive revenue for receiving waste as an alternative to the cost of disposing of waste in a landfill.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15</a:t>
            </a:fld>
            <a:endParaRPr lang="x-none"/>
          </a:p>
        </p:txBody>
      </p:sp>
    </p:spTree>
    <p:extLst>
      <p:ext uri="{BB962C8B-B14F-4D97-AF65-F5344CB8AC3E}">
        <p14:creationId xmlns:p14="http://schemas.microsoft.com/office/powerpoint/2010/main" val="4273137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2min)</a:t>
            </a:r>
          </a:p>
          <a:p>
            <a:endParaRPr lang="en-US" sz="1200" b="1" kern="1200" dirty="0">
              <a:solidFill>
                <a:schemeClr val="tx1"/>
              </a:solidFill>
              <a:effectLst/>
              <a:latin typeface="+mn-lt"/>
              <a:ea typeface="+mn-ea"/>
              <a:cs typeface="+mn-cs"/>
            </a:endParaRPr>
          </a:p>
          <a:p>
            <a:r>
              <a:rPr lang="x-none" sz="1200" b="1" kern="1200">
                <a:solidFill>
                  <a:schemeClr val="tx1"/>
                </a:solidFill>
                <a:effectLst/>
                <a:latin typeface="+mn-lt"/>
                <a:ea typeface="+mn-ea"/>
                <a:cs typeface="+mn-cs"/>
              </a:rPr>
              <a:t>Tell students:</a:t>
            </a:r>
            <a:endParaRPr lang="x-none"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C</a:t>
            </a:r>
            <a:r>
              <a:rPr lang="x-none" sz="1200" kern="1200">
                <a:solidFill>
                  <a:schemeClr val="tx1"/>
                </a:solidFill>
                <a:effectLst/>
                <a:latin typeface="+mn-lt"/>
                <a:ea typeface="+mn-ea"/>
                <a:cs typeface="+mn-cs"/>
              </a:rPr>
              <a:t>ustomers can get a discount on </a:t>
            </a:r>
            <a:r>
              <a:rPr lang="en-US" sz="1200" kern="1200" dirty="0">
                <a:solidFill>
                  <a:schemeClr val="tx1"/>
                </a:solidFill>
                <a:effectLst/>
                <a:latin typeface="+mn-lt"/>
                <a:ea typeface="+mn-ea"/>
                <a:cs typeface="+mn-cs"/>
              </a:rPr>
              <a:t>future </a:t>
            </a:r>
            <a:r>
              <a:rPr lang="x-none" sz="1200" kern="1200">
                <a:solidFill>
                  <a:schemeClr val="tx1"/>
                </a:solidFill>
                <a:effectLst/>
                <a:latin typeface="+mn-lt"/>
                <a:ea typeface="+mn-ea"/>
                <a:cs typeface="+mn-cs"/>
              </a:rPr>
              <a:t>purchases by </a:t>
            </a:r>
            <a:r>
              <a:rPr lang="en-US" sz="1200" kern="1200" dirty="0">
                <a:solidFill>
                  <a:schemeClr val="tx1"/>
                </a:solidFill>
                <a:effectLst/>
                <a:latin typeface="+mn-lt"/>
                <a:ea typeface="+mn-ea"/>
                <a:cs typeface="+mn-cs"/>
              </a:rPr>
              <a:t>bringing </a:t>
            </a:r>
            <a:r>
              <a:rPr lang="x-none" sz="1200" kern="1200">
                <a:solidFill>
                  <a:schemeClr val="tx1"/>
                </a:solidFill>
                <a:effectLst/>
                <a:latin typeface="+mn-lt"/>
                <a:ea typeface="+mn-ea"/>
                <a:cs typeface="+mn-cs"/>
              </a:rPr>
              <a:t>their old gear</a:t>
            </a:r>
            <a:r>
              <a:rPr lang="en-US" sz="1200" kern="1200" dirty="0">
                <a:solidFill>
                  <a:schemeClr val="tx1"/>
                </a:solidFill>
                <a:effectLst/>
                <a:latin typeface="+mn-lt"/>
                <a:ea typeface="+mn-ea"/>
                <a:cs typeface="+mn-cs"/>
              </a:rPr>
              <a:t> back and</a:t>
            </a:r>
            <a:r>
              <a:rPr lang="x-none" sz="1200" kern="1200">
                <a:solidFill>
                  <a:schemeClr val="tx1"/>
                </a:solidFill>
                <a:effectLst/>
                <a:latin typeface="+mn-lt"/>
                <a:ea typeface="+mn-ea"/>
                <a:cs typeface="+mn-cs"/>
              </a:rPr>
              <a:t> the brand will then repair and restore before </a:t>
            </a:r>
            <a:r>
              <a:rPr lang="en-US" sz="1200" kern="1200" dirty="0">
                <a:solidFill>
                  <a:schemeClr val="tx1"/>
                </a:solidFill>
                <a:effectLst/>
                <a:latin typeface="+mn-lt"/>
                <a:ea typeface="+mn-ea"/>
                <a:cs typeface="+mn-cs"/>
              </a:rPr>
              <a:t>re</a:t>
            </a:r>
            <a:r>
              <a:rPr lang="x-none" sz="1200" kern="1200">
                <a:solidFill>
                  <a:schemeClr val="tx1"/>
                </a:solidFill>
                <a:effectLst/>
                <a:latin typeface="+mn-lt"/>
                <a:ea typeface="+mn-ea"/>
                <a:cs typeface="+mn-cs"/>
              </a:rPr>
              <a:t>selling it</a:t>
            </a:r>
            <a:r>
              <a:rPr lang="en-US" sz="1200" kern="1200" dirty="0">
                <a:solidFill>
                  <a:schemeClr val="tx1"/>
                </a:solidFill>
                <a:effectLst/>
                <a:latin typeface="+mn-lt"/>
                <a:ea typeface="+mn-ea"/>
                <a:cs typeface="+mn-cs"/>
              </a:rPr>
              <a:t>. This extends the life of the garment that would otherwise be disposed. More brands are taking responsibility for the end-of-life options for the products they sell. </a:t>
            </a:r>
          </a:p>
        </p:txBody>
      </p:sp>
      <p:sp>
        <p:nvSpPr>
          <p:cNvPr id="4" name="Slide Number Placeholder 3"/>
          <p:cNvSpPr>
            <a:spLocks noGrp="1"/>
          </p:cNvSpPr>
          <p:nvPr>
            <p:ph type="sldNum" sz="quarter" idx="5"/>
          </p:nvPr>
        </p:nvSpPr>
        <p:spPr/>
        <p:txBody>
          <a:bodyPr/>
          <a:lstStyle/>
          <a:p>
            <a:fld id="{FF836C94-7932-4F42-B085-F387E238C945}" type="slidenum">
              <a:rPr lang="x-none" smtClean="0"/>
              <a:t>16</a:t>
            </a:fld>
            <a:endParaRPr lang="x-none"/>
          </a:p>
        </p:txBody>
      </p:sp>
    </p:spTree>
    <p:extLst>
      <p:ext uri="{BB962C8B-B14F-4D97-AF65-F5344CB8AC3E}">
        <p14:creationId xmlns:p14="http://schemas.microsoft.com/office/powerpoint/2010/main" val="820973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2min)</a:t>
            </a:r>
          </a:p>
          <a:p>
            <a:endParaRPr lang="en-US" sz="1200" b="1" kern="1200" dirty="0">
              <a:solidFill>
                <a:schemeClr val="tx1"/>
              </a:solidFill>
              <a:effectLst/>
              <a:latin typeface="+mn-lt"/>
              <a:ea typeface="+mn-ea"/>
              <a:cs typeface="+mn-cs"/>
            </a:endParaRPr>
          </a:p>
          <a:p>
            <a:r>
              <a:rPr lang="x-none" sz="1200" b="1" kern="1200">
                <a:solidFill>
                  <a:schemeClr val="tx1"/>
                </a:solidFill>
                <a:effectLst/>
                <a:latin typeface="+mn-lt"/>
                <a:ea typeface="+mn-ea"/>
                <a:cs typeface="+mn-cs"/>
              </a:rPr>
              <a:t>Tell students:</a:t>
            </a:r>
            <a:endParaRPr lang="en-US" sz="1200" b="1" kern="1200" dirty="0">
              <a:solidFill>
                <a:schemeClr val="tx1"/>
              </a:solidFill>
              <a:effectLst/>
              <a:latin typeface="+mn-lt"/>
              <a:ea typeface="+mn-ea"/>
              <a:cs typeface="+mn-cs"/>
            </a:endParaRPr>
          </a:p>
          <a:p>
            <a:r>
              <a:rPr lang="x-none" sz="1200" kern="1200">
                <a:solidFill>
                  <a:schemeClr val="tx1"/>
                </a:solidFill>
                <a:effectLst/>
                <a:latin typeface="+mn-lt"/>
                <a:ea typeface="+mn-ea"/>
                <a:cs typeface="+mn-cs"/>
              </a:rPr>
              <a:t>Rideshar</a:t>
            </a:r>
            <a:r>
              <a:rPr lang="en-US" sz="1200" kern="1200" dirty="0">
                <a:solidFill>
                  <a:schemeClr val="tx1"/>
                </a:solidFill>
                <a:effectLst/>
                <a:latin typeface="+mn-lt"/>
                <a:ea typeface="+mn-ea"/>
                <a:cs typeface="+mn-cs"/>
              </a:rPr>
              <a:t>ing</a:t>
            </a:r>
            <a:r>
              <a:rPr lang="x-none" sz="1200" kern="1200">
                <a:solidFill>
                  <a:schemeClr val="tx1"/>
                </a:solidFill>
                <a:effectLst/>
                <a:latin typeface="+mn-lt"/>
                <a:ea typeface="+mn-ea"/>
                <a:cs typeface="+mn-cs"/>
              </a:rPr>
              <a:t> functions on the principle of </a:t>
            </a:r>
            <a:r>
              <a:rPr lang="en-US" sz="1200" kern="1200" dirty="0">
                <a:solidFill>
                  <a:schemeClr val="tx1"/>
                </a:solidFill>
                <a:effectLst/>
                <a:latin typeface="+mn-lt"/>
                <a:ea typeface="+mn-ea"/>
                <a:cs typeface="+mn-cs"/>
              </a:rPr>
              <a:t>owners </a:t>
            </a:r>
            <a:r>
              <a:rPr lang="x-none" sz="1200" kern="1200">
                <a:solidFill>
                  <a:schemeClr val="tx1"/>
                </a:solidFill>
                <a:effectLst/>
                <a:latin typeface="+mn-lt"/>
                <a:ea typeface="+mn-ea"/>
                <a:cs typeface="+mn-cs"/>
              </a:rPr>
              <a:t>sharing </a:t>
            </a:r>
            <a:r>
              <a:rPr lang="en-US" sz="1200" kern="1200" dirty="0">
                <a:solidFill>
                  <a:schemeClr val="tx1"/>
                </a:solidFill>
                <a:effectLst/>
                <a:latin typeface="+mn-lt"/>
                <a:ea typeface="+mn-ea"/>
                <a:cs typeface="+mn-cs"/>
              </a:rPr>
              <a:t>their assets</a:t>
            </a:r>
            <a:r>
              <a:rPr lang="x-none" sz="1200" kern="1200">
                <a:solidFill>
                  <a:schemeClr val="tx1"/>
                </a:solidFill>
                <a:effectLst/>
                <a:latin typeface="+mn-lt"/>
                <a:ea typeface="+mn-ea"/>
                <a:cs typeface="+mn-cs"/>
              </a:rPr>
              <a:t>, fuel, and time</a:t>
            </a:r>
            <a:r>
              <a:rPr lang="en-US" sz="1200" kern="1200" dirty="0">
                <a:solidFill>
                  <a:schemeClr val="tx1"/>
                </a:solidFill>
                <a:effectLst/>
                <a:latin typeface="+mn-lt"/>
                <a:ea typeface="+mn-ea"/>
                <a:cs typeface="+mn-cs"/>
              </a:rPr>
              <a:t> with others in exchange for money. A company provides a platform where private car owners can offer their car and a ride to people who need one. S</a:t>
            </a:r>
            <a:r>
              <a:rPr lang="x-none" sz="1200" kern="1200">
                <a:solidFill>
                  <a:schemeClr val="tx1"/>
                </a:solidFill>
                <a:effectLst/>
                <a:latin typeface="+mn-lt"/>
                <a:ea typeface="+mn-ea"/>
                <a:cs typeface="+mn-cs"/>
              </a:rPr>
              <a:t>haring a vehicle maximizes utility from one unit produced while reducing the emissions from redundant manufacturing.</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17</a:t>
            </a:fld>
            <a:endParaRPr lang="x-none"/>
          </a:p>
        </p:txBody>
      </p:sp>
    </p:spTree>
    <p:extLst>
      <p:ext uri="{BB962C8B-B14F-4D97-AF65-F5344CB8AC3E}">
        <p14:creationId xmlns:p14="http://schemas.microsoft.com/office/powerpoint/2010/main" val="1975087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2min)</a:t>
            </a:r>
          </a:p>
          <a:p>
            <a:endParaRPr lang="en-US" sz="1200" b="1" kern="1200" dirty="0">
              <a:solidFill>
                <a:schemeClr val="tx1"/>
              </a:solidFill>
              <a:effectLst/>
              <a:latin typeface="+mn-lt"/>
              <a:ea typeface="+mn-ea"/>
              <a:cs typeface="+mn-cs"/>
            </a:endParaRPr>
          </a:p>
          <a:p>
            <a:r>
              <a:rPr lang="x-none" sz="1200" b="1" kern="1200">
                <a:solidFill>
                  <a:schemeClr val="tx1"/>
                </a:solidFill>
                <a:effectLst/>
                <a:latin typeface="+mn-lt"/>
                <a:ea typeface="+mn-ea"/>
                <a:cs typeface="+mn-cs"/>
              </a:rPr>
              <a:t>Tell students:</a:t>
            </a:r>
            <a:endParaRPr lang="en-US" sz="1200" b="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Clothing rental models can provide customers with access to a variety of clothes while decreasing the demand for new clothing production. Short-term rental models offer a compelling value proposition, particularly when taking changing customer needs into consideration - examples include short term use, practical requirements, or fast evolving fashion preferences. New short-term and subscription rental models are already emerging within the industry.</a:t>
            </a:r>
          </a:p>
        </p:txBody>
      </p:sp>
      <p:sp>
        <p:nvSpPr>
          <p:cNvPr id="4" name="Slide Number Placeholder 3"/>
          <p:cNvSpPr>
            <a:spLocks noGrp="1"/>
          </p:cNvSpPr>
          <p:nvPr>
            <p:ph type="sldNum" sz="quarter" idx="5"/>
          </p:nvPr>
        </p:nvSpPr>
        <p:spPr/>
        <p:txBody>
          <a:bodyPr/>
          <a:lstStyle/>
          <a:p>
            <a:fld id="{FF836C94-7932-4F42-B085-F387E238C945}" type="slidenum">
              <a:rPr lang="x-none" smtClean="0"/>
              <a:t>18</a:t>
            </a:fld>
            <a:endParaRPr lang="x-none"/>
          </a:p>
        </p:txBody>
      </p:sp>
    </p:spTree>
    <p:extLst>
      <p:ext uri="{BB962C8B-B14F-4D97-AF65-F5344CB8AC3E}">
        <p14:creationId xmlns:p14="http://schemas.microsoft.com/office/powerpoint/2010/main" val="2836481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a:t>
            </a:r>
          </a:p>
          <a:p>
            <a:r>
              <a:rPr lang="en-US" b="0" dirty="0"/>
              <a:t>For the class activity they will conduct a circular business case study. </a:t>
            </a:r>
          </a:p>
          <a:p>
            <a:endParaRPr lang="en-US" b="1" dirty="0"/>
          </a:p>
          <a:p>
            <a:pPr marL="228600" indent="-228600">
              <a:buAutoNum type="arabicPeriod"/>
            </a:pPr>
            <a:r>
              <a:rPr lang="en-US" b="0" dirty="0"/>
              <a:t>They will receive the Circular Business Case Study handout with nine questions that they will answer based on the circular business card they choose. Allow them to do their own research online if they need.</a:t>
            </a:r>
          </a:p>
          <a:p>
            <a:pPr marL="0" indent="0">
              <a:buFontTx/>
              <a:buNone/>
            </a:pP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x-none" smtClean="0"/>
              <a:t>19</a:t>
            </a:fld>
            <a:endParaRPr lang="x-none"/>
          </a:p>
        </p:txBody>
      </p:sp>
    </p:spTree>
    <p:extLst>
      <p:ext uri="{BB962C8B-B14F-4D97-AF65-F5344CB8AC3E}">
        <p14:creationId xmlns:p14="http://schemas.microsoft.com/office/powerpoint/2010/main" val="3072929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2. Distribute the 5 circular business card handout and have students select one of the five circular businesses they will use for their case analysis.</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20</a:t>
            </a:fld>
            <a:endParaRPr lang="x-none"/>
          </a:p>
        </p:txBody>
      </p:sp>
    </p:spTree>
    <p:extLst>
      <p:ext uri="{BB962C8B-B14F-4D97-AF65-F5344CB8AC3E}">
        <p14:creationId xmlns:p14="http://schemas.microsoft.com/office/powerpoint/2010/main" val="1086587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3. Once they have answered all the questions for the case study they will map the areas of circularity found in their business case. The handout will consist of the 5 linear stages of a products lifecycle, have them draw in the arrows indicating the kinds of circularity used in their business case.</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2</a:t>
            </a:fld>
            <a:endParaRPr lang="x-none"/>
          </a:p>
        </p:txBody>
      </p:sp>
    </p:spTree>
    <p:extLst>
      <p:ext uri="{BB962C8B-B14F-4D97-AF65-F5344CB8AC3E}">
        <p14:creationId xmlns:p14="http://schemas.microsoft.com/office/powerpoint/2010/main" val="422177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How we approach our </a:t>
            </a:r>
            <a:r>
              <a:rPr lang="en-US" sz="1200" b="1" i="0" u="none" strike="noStrike" dirty="0">
                <a:solidFill>
                  <a:schemeClr val="dk1"/>
                </a:solidFill>
                <a:latin typeface="Calibri"/>
                <a:ea typeface="Calibri"/>
                <a:cs typeface="Calibri"/>
                <a:sym typeface="Calibri"/>
              </a:rPr>
              <a:t>systems of production and consumption</a:t>
            </a:r>
            <a:r>
              <a:rPr lang="en-US" sz="1200" b="0" i="0" u="none" strike="noStrike" dirty="0">
                <a:solidFill>
                  <a:schemeClr val="dk1"/>
                </a:solidFill>
                <a:latin typeface="Calibri"/>
                <a:ea typeface="Calibri"/>
                <a:cs typeface="Calibri"/>
                <a:sym typeface="Calibri"/>
              </a:rPr>
              <a:t> is important to </a:t>
            </a:r>
            <a:r>
              <a:rPr lang="en-US" dirty="0"/>
              <a:t>understand</a:t>
            </a:r>
            <a:r>
              <a:rPr lang="en-US" sz="1200" b="0" i="0" u="none" strike="noStrike" dirty="0">
                <a:solidFill>
                  <a:schemeClr val="dk1"/>
                </a:solidFill>
                <a:latin typeface="Calibri"/>
                <a:ea typeface="Calibri"/>
                <a:cs typeface="Calibri"/>
                <a:sym typeface="Calibri"/>
              </a:rPr>
              <a:t> when discussing how to fight climate change and to become a more sustainable world. The planet’s resources are finite, so it is crucial that people, governments and companies work together to use them more responsibly.</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linear economy</a:t>
            </a:r>
            <a:r>
              <a:rPr lang="en-US" sz="1200" b="0" i="0" u="none" strike="noStrike" dirty="0">
                <a:solidFill>
                  <a:schemeClr val="dk1"/>
                </a:solidFill>
                <a:latin typeface="Calibri"/>
                <a:ea typeface="Calibri"/>
                <a:cs typeface="Calibri"/>
                <a:sym typeface="Calibri"/>
              </a:rPr>
              <a:t> is our traditional model that follows the “take-make-dispose” model where raw materials are collected, then manufactured and transformed into products we use until they are finally discarded as waste either in a landfill or into our natural environment. This model gives no concern for their ecological footprint and its consequences. It prioritizes profit over sustainability, with products made to be thrown away once they have been used.</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circular economy</a:t>
            </a:r>
            <a:r>
              <a:rPr lang="en-US" sz="1200" b="0" i="0" u="none" strike="noStrike" dirty="0">
                <a:solidFill>
                  <a:schemeClr val="dk1"/>
                </a:solidFill>
                <a:latin typeface="Calibri"/>
                <a:ea typeface="Calibri"/>
                <a:cs typeface="Calibri"/>
                <a:sym typeface="Calibri"/>
              </a:rPr>
              <a:t> (also referred to as circularity and CE) is a model of production and consumption which involves sharing, leasing, reusing, repairing, refurbishing and recycling existing materials and products for as long as possible. It is a model designed to have as little impact as possible on the environment by leaving less of a footprint through keeping items in a closed loop system.</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Questions for Students:</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1.  What is an example of a product from the linear and circular economies?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Linear = Food packaging film on broccoli, Circular: Car ride-sharing or PET plastic bottle recycling.</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2.  How is the linear model harming the planet?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Waste accumulates in the landfills or leaks into the environment as litter. Finite natural resources are depleted.</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3.  How can the circular economy help fight climate change?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It keeps natural resources in use with no need to extract more. It also reduces waste leakage into the environment as litter. </a:t>
            </a:r>
            <a:endParaRPr dirty="0"/>
          </a:p>
          <a:p>
            <a:pPr marL="0" lvl="0" indent="0" algn="l" rtl="0">
              <a:spcBef>
                <a:spcPts val="0"/>
              </a:spcBef>
              <a:spcAft>
                <a:spcPts val="0"/>
              </a:spcAft>
              <a:buNone/>
            </a:pPr>
            <a:r>
              <a:rPr lang="en-US" dirty="0"/>
              <a:t/>
            </a:r>
            <a:br>
              <a:rPr lang="en-US" dirty="0"/>
            </a:br>
            <a:r>
              <a:rPr lang="en-US" dirty="0"/>
              <a:t/>
            </a: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linear economy is designed to extract raw materials from nature, process them into usable goods, and then discard them either into a landfill, burned in an incinerator or leaked somewhere in nature (usually by accident and considered litter). This linear system can be wasteful, and the losses result in negative environmental impacts, which is not currently accounted for in any of our economic measurement tools. When we consume a product we should consider the end-of-life options for it. If the product ends up in a landfill, is that a bad thing? Can it be recycled? Can I reuse this? Can I repurpose it in some way?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Questions for students:</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Why would a system be designed in this way?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Value is created in the current economic system by producing and selling as many products as possible. Profit over the planet.</a:t>
            </a:r>
          </a:p>
          <a:p>
            <a:pPr marL="0" lvl="0" indent="0" algn="l" rtl="0">
              <a:spcBef>
                <a:spcPts val="0"/>
              </a:spcBef>
              <a:spcAft>
                <a:spcPts val="0"/>
              </a:spcAft>
              <a:buNone/>
            </a:pPr>
            <a:endParaRPr lang="en-US" sz="1200" b="0" i="0" u="none" strike="noStrike" dirty="0">
              <a:solidFill>
                <a:schemeClr val="dk1"/>
              </a:solidFill>
              <a:latin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cs typeface="Calibri"/>
                <a:sym typeface="Calibri"/>
              </a:rPr>
              <a:t>What is a problem with this model?</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It creates a lot of waste which often enters the environment as litter. Landfills release large amounts of methane gas, which contribute to global warming. </a:t>
            </a:r>
            <a:r>
              <a:rPr lang="en-US" dirty="0"/>
              <a:t/>
            </a:r>
            <a:br>
              <a:rPr lang="en-US" dirty="0"/>
            </a:br>
            <a:r>
              <a:rPr lang="en-US" dirty="0"/>
              <a:t/>
            </a: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71" name="Google Shape;1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circular economy is a systems solution framework that tackles global challenges like climate change, biodiversity loss, waste, and pollution. A model of production and </a:t>
            </a:r>
            <a:r>
              <a:rPr lang="en-US" sz="1200" b="0" i="0" u="none" strike="noStrike" dirty="0">
                <a:solidFill>
                  <a:srgbClr val="262626"/>
                </a:solidFill>
                <a:latin typeface="Calibri"/>
                <a:ea typeface="Calibri"/>
                <a:cs typeface="Calibri"/>
                <a:sym typeface="Calibri"/>
              </a:rPr>
              <a:t>consumption </a:t>
            </a:r>
            <a:r>
              <a:rPr lang="en-US" sz="1200" b="0" i="0" u="none" strike="noStrike" dirty="0">
                <a:solidFill>
                  <a:schemeClr val="dk1"/>
                </a:solidFill>
                <a:latin typeface="Calibri"/>
                <a:ea typeface="Calibri"/>
                <a:cs typeface="Calibri"/>
                <a:sym typeface="Calibri"/>
              </a:rPr>
              <a:t>which involves sharing, leasing, reusing, repairing, refurbishing and recycling existing materials and products for as long as possible. Companies who want to be more circular should aim to design and make products that: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Eliminate waste</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Keep materials in use</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Regenerate natural systems</a:t>
            </a:r>
            <a:r>
              <a:rPr lang="en-US" dirty="0"/>
              <a:t/>
            </a:r>
            <a:br>
              <a:rPr lang="en-US" dirty="0"/>
            </a:b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Ask students:</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What is an example of a circular product or service?</a:t>
            </a:r>
          </a:p>
          <a:p>
            <a:pPr marL="0" lvl="0" indent="0" algn="l" rtl="0">
              <a:spcBef>
                <a:spcPts val="0"/>
              </a:spcBef>
              <a:spcAft>
                <a:spcPts val="0"/>
              </a:spcAft>
              <a:buNone/>
            </a:pP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Answer</a:t>
            </a:r>
            <a:r>
              <a:rPr lang="en-US" sz="1200" b="0" i="0" u="none" strike="noStrike" dirty="0">
                <a:solidFill>
                  <a:schemeClr val="dk1"/>
                </a:solidFill>
                <a:latin typeface="Calibri"/>
                <a:ea typeface="Calibri"/>
                <a:cs typeface="Calibri"/>
                <a:sym typeface="Calibri"/>
              </a:rPr>
              <a:t>: Refill stations (shops where you bring your bottle to refill with shampoo or soap)</a:t>
            </a:r>
            <a:endParaRPr sz="1200" b="0" i="0" u="none" strike="noStrike" dirty="0">
              <a:solidFill>
                <a:schemeClr val="dk1"/>
              </a:solidFill>
              <a:latin typeface="Calibri"/>
              <a:ea typeface="Calibri"/>
              <a:cs typeface="Calibri"/>
              <a:sym typeface="Calibri"/>
            </a:endParaRPr>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marL="0" lvl="0" indent="0" algn="l" rtl="0">
              <a:spcBef>
                <a:spcPts val="0"/>
              </a:spcBef>
              <a:spcAft>
                <a:spcPts val="0"/>
              </a:spcAft>
              <a:buNone/>
            </a:pPr>
            <a:endParaRPr lang="en-US" sz="1200" b="1" i="0" u="none" strike="noStrike" dirty="0">
              <a:solidFill>
                <a:schemeClr val="dk1"/>
              </a:solidFill>
              <a:latin typeface="+mn-lt"/>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mn-lt"/>
                <a:ea typeface="Calibri"/>
                <a:cs typeface="Calibri"/>
                <a:sym typeface="Calibri"/>
              </a:rPr>
              <a:t>Tell students: </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The major stages of a product’s life can be mapped in both linear and circular ways. We can assess the life cycle by identifying the 5 key stages of a product’s life: </a:t>
            </a:r>
          </a:p>
          <a:p>
            <a:pPr marL="0" lvl="0" indent="0" algn="l" rtl="0">
              <a:spcBef>
                <a:spcPts val="0"/>
              </a:spcBef>
              <a:spcAft>
                <a:spcPts val="0"/>
              </a:spcAft>
              <a:buNone/>
            </a:pPr>
            <a:endParaRPr lang="en-US" sz="1200" b="0" i="0" u="none" strike="noStrike" dirty="0">
              <a:solidFill>
                <a:schemeClr val="dk1"/>
              </a:solidFill>
              <a:latin typeface="+mn-lt"/>
              <a:ea typeface="Calibri"/>
              <a:cs typeface="Calibri"/>
              <a:sym typeface="Calibri"/>
            </a:endParaRP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Material extraction </a:t>
            </a:r>
            <a:r>
              <a:rPr lang="en-US" sz="1200" b="0" i="0" u="none" strike="noStrike" dirty="0">
                <a:solidFill>
                  <a:schemeClr val="dk1"/>
                </a:solidFill>
                <a:latin typeface="+mn-lt"/>
                <a:ea typeface="Calibri"/>
                <a:cs typeface="Calibri"/>
                <a:sym typeface="Calibri"/>
              </a:rPr>
              <a:t>is how and where raw materials are removed from natural sources.</a:t>
            </a: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Production </a:t>
            </a:r>
            <a:r>
              <a:rPr lang="en-US" sz="1200" b="0" i="0" u="none" strike="noStrike" dirty="0">
                <a:solidFill>
                  <a:schemeClr val="dk1"/>
                </a:solidFill>
                <a:latin typeface="+mn-lt"/>
                <a:ea typeface="Calibri"/>
                <a:cs typeface="Calibri"/>
                <a:sym typeface="Calibri"/>
              </a:rPr>
              <a:t>of the raw materials into a product. </a:t>
            </a: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Finished products are distributed </a:t>
            </a:r>
            <a:r>
              <a:rPr lang="en-US" sz="1200" b="0" i="0" u="none" strike="noStrike" dirty="0">
                <a:solidFill>
                  <a:schemeClr val="dk1"/>
                </a:solidFill>
                <a:latin typeface="+mn-lt"/>
                <a:ea typeface="Calibri"/>
                <a:cs typeface="Calibri"/>
                <a:sym typeface="Calibri"/>
              </a:rPr>
              <a:t>to places where customers can purchase the product. </a:t>
            </a: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Customers use </a:t>
            </a:r>
            <a:r>
              <a:rPr lang="en-US" sz="1200" b="0" i="0" u="none" strike="noStrike" dirty="0">
                <a:solidFill>
                  <a:schemeClr val="dk1"/>
                </a:solidFill>
                <a:latin typeface="+mn-lt"/>
                <a:ea typeface="Calibri"/>
                <a:cs typeface="Calibri"/>
                <a:sym typeface="Calibri"/>
              </a:rPr>
              <a:t>the product.</a:t>
            </a: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The product is then disposed </a:t>
            </a:r>
            <a:r>
              <a:rPr lang="en-US" sz="1200" b="0" i="0" u="none" strike="noStrike" dirty="0">
                <a:solidFill>
                  <a:schemeClr val="dk1"/>
                </a:solidFill>
                <a:latin typeface="+mn-lt"/>
                <a:ea typeface="Calibri"/>
                <a:cs typeface="Calibri"/>
                <a:sym typeface="Calibri"/>
              </a:rPr>
              <a:t>of after use. </a:t>
            </a:r>
          </a:p>
          <a:p>
            <a:pPr marL="0" lvl="0" indent="0" algn="l" rtl="0">
              <a:spcBef>
                <a:spcPts val="0"/>
              </a:spcBef>
              <a:spcAft>
                <a:spcPts val="0"/>
              </a:spcAft>
              <a:buNone/>
            </a:pPr>
            <a:endParaRPr lang="en-US" sz="1200" b="0" i="0" u="none" strike="noStrike"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mn-lt"/>
                <a:ea typeface="Calibri"/>
                <a:cs typeface="Calibri"/>
                <a:sym typeface="Calibri"/>
              </a:rPr>
              <a:t>By looking at a product's entire life cycle, from materials extraction to end-of-life management, we can find new opportunities to reduce environmental impacts, conserve resources, and reduce costs. Instead of the linear “take-make-waste” system of the 5 stages, we can build in circularity through closed loops that keep these materials and products in use. </a:t>
            </a:r>
          </a:p>
          <a:p>
            <a:pPr marL="0" lvl="0" indent="0" algn="l" rtl="0">
              <a:spcBef>
                <a:spcPts val="0"/>
              </a:spcBef>
              <a:spcAft>
                <a:spcPts val="0"/>
              </a:spcAft>
              <a:buNone/>
            </a:pPr>
            <a:endParaRPr lang="en-US" sz="1200" b="0" i="0" u="none" strike="noStrike" cap="none" dirty="0">
              <a:solidFill>
                <a:schemeClr val="dk1"/>
              </a:solidFill>
              <a:effectLst/>
              <a:latin typeface="+mn-lt"/>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Circularity means rethinking the linear use cycle of a product or service with a beginning, middle, and end. If a product or service is truly circular, it will never actually have an end to its life, but continuously take a new form. Mapping this journey will ensure that your product is staying in a useful state for as long as possible and adds value at every stage. </a:t>
            </a:r>
            <a:endParaRPr lang="en-US" dirty="0"/>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
            </a:r>
            <a:br>
              <a:rPr lang="en-US" sz="1200" b="0" i="0" u="none" strike="noStrike" dirty="0">
                <a:solidFill>
                  <a:schemeClr val="dk1"/>
                </a:solidFill>
                <a:latin typeface="+mn-lt"/>
                <a:ea typeface="Calibri"/>
                <a:cs typeface="Calibri"/>
                <a:sym typeface="Calibri"/>
              </a:rPr>
            </a:br>
            <a:r>
              <a:rPr lang="en-US" sz="1200" b="0" i="0" u="none" strike="noStrike" dirty="0">
                <a:solidFill>
                  <a:schemeClr val="dk1"/>
                </a:solidFill>
                <a:latin typeface="+mn-lt"/>
                <a:ea typeface="Calibri"/>
                <a:cs typeface="Calibri"/>
                <a:sym typeface="Calibri"/>
              </a:rPr>
              <a:t>It is not only about </a:t>
            </a:r>
            <a:r>
              <a:rPr lang="en-US" sz="1200" b="1" i="0" u="none" strike="noStrike" dirty="0">
                <a:solidFill>
                  <a:schemeClr val="dk1"/>
                </a:solidFill>
                <a:latin typeface="+mn-lt"/>
                <a:ea typeface="Calibri"/>
                <a:cs typeface="Calibri"/>
                <a:sym typeface="Calibri"/>
              </a:rPr>
              <a:t>recycling</a:t>
            </a:r>
            <a:r>
              <a:rPr lang="en-US" sz="1200" b="0" i="0" u="none" strike="noStrike" dirty="0">
                <a:solidFill>
                  <a:schemeClr val="dk1"/>
                </a:solidFill>
                <a:latin typeface="+mn-lt"/>
                <a:ea typeface="Calibri"/>
                <a:cs typeface="Calibri"/>
                <a:sym typeface="Calibri"/>
              </a:rPr>
              <a:t>; it is really about redesigning the entire product or service delivery model so that human beings get the things they need without negatively impacting the natural systems that sustain us all.</a:t>
            </a:r>
            <a:endParaRPr lang="en-US" dirty="0"/>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
            </a:r>
            <a:br>
              <a:rPr lang="en-US" sz="1200" b="0" i="0" u="none" strike="noStrike" dirty="0">
                <a:solidFill>
                  <a:schemeClr val="dk1"/>
                </a:solidFill>
                <a:latin typeface="+mn-lt"/>
                <a:ea typeface="Calibri"/>
                <a:cs typeface="Calibri"/>
                <a:sym typeface="Calibri"/>
              </a:rPr>
            </a:br>
            <a:r>
              <a:rPr lang="en-US" sz="1200" b="0" i="0" u="none" strike="noStrike" dirty="0">
                <a:solidFill>
                  <a:schemeClr val="dk1"/>
                </a:solidFill>
                <a:latin typeface="+mn-lt"/>
                <a:ea typeface="Calibri"/>
                <a:cs typeface="Calibri"/>
                <a:sym typeface="Calibri"/>
              </a:rPr>
              <a:t>The exciting thing is that this is happening all around the world; people of all types are changing their lifestyles and companies are redesigning their products to be more circular. These types of changes mean designing products to be</a:t>
            </a:r>
            <a:r>
              <a:rPr lang="en-US" sz="1200" b="1" i="0" u="none" strike="noStrike" dirty="0">
                <a:solidFill>
                  <a:schemeClr val="dk1"/>
                </a:solidFill>
                <a:latin typeface="+mn-lt"/>
                <a:ea typeface="Calibri"/>
                <a:cs typeface="Calibri"/>
                <a:sym typeface="Calibri"/>
              </a:rPr>
              <a:t> reused</a:t>
            </a:r>
            <a:r>
              <a:rPr lang="en-US" sz="1200" b="0" i="0" u="none" strike="noStrike" dirty="0">
                <a:solidFill>
                  <a:schemeClr val="dk1"/>
                </a:solidFill>
                <a:latin typeface="+mn-lt"/>
                <a:ea typeface="Calibri"/>
                <a:cs typeface="Calibri"/>
                <a:sym typeface="Calibri"/>
              </a:rPr>
              <a:t> and </a:t>
            </a:r>
            <a:r>
              <a:rPr lang="en-US" sz="1200" b="1" i="0" u="none" strike="noStrike" dirty="0">
                <a:solidFill>
                  <a:schemeClr val="dk1"/>
                </a:solidFill>
                <a:latin typeface="+mn-lt"/>
                <a:ea typeface="Calibri"/>
                <a:cs typeface="Calibri"/>
                <a:sym typeface="Calibri"/>
              </a:rPr>
              <a:t>rethinking</a:t>
            </a:r>
            <a:r>
              <a:rPr lang="en-US" sz="1200" b="0" i="0" u="none" strike="noStrike" dirty="0">
                <a:solidFill>
                  <a:schemeClr val="dk1"/>
                </a:solidFill>
                <a:latin typeface="+mn-lt"/>
                <a:ea typeface="Calibri"/>
                <a:cs typeface="Calibri"/>
                <a:sym typeface="Calibri"/>
              </a:rPr>
              <a:t> the way we deliver functionality to the market. They also include encouraging </a:t>
            </a:r>
            <a:r>
              <a:rPr lang="en-US" sz="1200" b="1" i="0" u="none" strike="noStrike" dirty="0">
                <a:solidFill>
                  <a:schemeClr val="dk1"/>
                </a:solidFill>
                <a:latin typeface="+mn-lt"/>
                <a:ea typeface="Calibri"/>
                <a:cs typeface="Calibri"/>
                <a:sym typeface="Calibri"/>
              </a:rPr>
              <a:t>repair</a:t>
            </a:r>
            <a:r>
              <a:rPr lang="en-US" sz="1200" b="0" i="0" u="none" strike="noStrike" dirty="0">
                <a:solidFill>
                  <a:schemeClr val="dk1"/>
                </a:solidFill>
                <a:latin typeface="+mn-lt"/>
                <a:ea typeface="Calibri"/>
                <a:cs typeface="Calibri"/>
                <a:sym typeface="Calibri"/>
              </a:rPr>
              <a:t> through better support services, </a:t>
            </a:r>
            <a:r>
              <a:rPr lang="en-US" sz="1200" b="1" i="0" u="none" strike="noStrike" dirty="0">
                <a:solidFill>
                  <a:schemeClr val="dk1"/>
                </a:solidFill>
                <a:latin typeface="+mn-lt"/>
                <a:ea typeface="Calibri"/>
                <a:cs typeface="Calibri"/>
                <a:sym typeface="Calibri"/>
              </a:rPr>
              <a:t>return</a:t>
            </a:r>
            <a:r>
              <a:rPr lang="en-US" sz="1200" b="0" i="0" u="none" strike="noStrike" dirty="0">
                <a:solidFill>
                  <a:schemeClr val="dk1"/>
                </a:solidFill>
                <a:latin typeface="+mn-lt"/>
                <a:ea typeface="Calibri"/>
                <a:cs typeface="Calibri"/>
                <a:sym typeface="Calibri"/>
              </a:rPr>
              <a:t> or take-back programs, </a:t>
            </a:r>
            <a:r>
              <a:rPr lang="en-US" sz="1200" b="1" i="0" u="none" strike="noStrike" dirty="0">
                <a:solidFill>
                  <a:schemeClr val="dk1"/>
                </a:solidFill>
                <a:latin typeface="+mn-lt"/>
                <a:ea typeface="Calibri"/>
                <a:cs typeface="Calibri"/>
                <a:sym typeface="Calibri"/>
              </a:rPr>
              <a:t>refill</a:t>
            </a:r>
            <a:r>
              <a:rPr lang="en-US" sz="1200" b="0" i="0" u="none" strike="noStrike" dirty="0">
                <a:solidFill>
                  <a:schemeClr val="dk1"/>
                </a:solidFill>
                <a:latin typeface="+mn-lt"/>
                <a:ea typeface="Calibri"/>
                <a:cs typeface="Calibri"/>
                <a:sym typeface="Calibri"/>
              </a:rPr>
              <a:t> services that encourage the use of the same container more than once, and products being designed to be </a:t>
            </a:r>
            <a:r>
              <a:rPr lang="en-US" sz="1200" b="1" i="0" u="none" strike="noStrike" dirty="0">
                <a:solidFill>
                  <a:schemeClr val="dk1"/>
                </a:solidFill>
                <a:latin typeface="+mn-lt"/>
                <a:ea typeface="Calibri"/>
                <a:cs typeface="Calibri"/>
                <a:sym typeface="Calibri"/>
              </a:rPr>
              <a:t>remanufactured</a:t>
            </a:r>
            <a:r>
              <a:rPr lang="en-US" sz="1200" b="0" i="0" u="none" strike="noStrike" dirty="0">
                <a:solidFill>
                  <a:schemeClr val="dk1"/>
                </a:solidFill>
                <a:latin typeface="+mn-lt"/>
                <a:ea typeface="Calibri"/>
                <a:cs typeface="Calibri"/>
                <a:sym typeface="Calibri"/>
              </a:rPr>
              <a:t> to be returned to nature through </a:t>
            </a:r>
            <a:r>
              <a:rPr lang="en-US" sz="1200" b="1" i="0" u="none" strike="noStrike" dirty="0">
                <a:solidFill>
                  <a:schemeClr val="dk1"/>
                </a:solidFill>
                <a:latin typeface="+mn-lt"/>
                <a:ea typeface="Calibri"/>
                <a:cs typeface="Calibri"/>
                <a:sym typeface="Calibri"/>
              </a:rPr>
              <a:t>composting</a:t>
            </a:r>
            <a:r>
              <a:rPr lang="en-US" sz="1200" b="0" i="0" u="none" strike="noStrike" dirty="0">
                <a:solidFill>
                  <a:schemeClr val="dk1"/>
                </a:solidFill>
                <a:latin typeface="+mn-lt"/>
                <a:ea typeface="Calibri"/>
                <a:cs typeface="Calibri"/>
                <a:sym typeface="Calibri"/>
              </a:rPr>
              <a:t>. </a:t>
            </a:r>
            <a:endParaRPr lang="en-US" dirty="0"/>
          </a:p>
          <a:p>
            <a:pPr marL="0" lvl="0" indent="0" algn="l" rtl="0">
              <a:spcBef>
                <a:spcPts val="0"/>
              </a:spcBef>
              <a:spcAft>
                <a:spcPts val="0"/>
              </a:spcAft>
              <a:buNone/>
            </a:pPr>
            <a:r>
              <a:rPr lang="en-US" dirty="0"/>
              <a:t/>
            </a:r>
            <a:br>
              <a:rPr lang="en-US" dirty="0"/>
            </a:br>
            <a:r>
              <a:rPr lang="en-US" b="1" dirty="0"/>
              <a:t>Ask students:</a:t>
            </a:r>
          </a:p>
          <a:p>
            <a:pPr marL="0" lvl="0" indent="0" algn="l" rtl="0">
              <a:spcBef>
                <a:spcPts val="0"/>
              </a:spcBef>
              <a:spcAft>
                <a:spcPts val="0"/>
              </a:spcAft>
              <a:buNone/>
            </a:pPr>
            <a:r>
              <a:rPr lang="en-US" dirty="0"/>
              <a:t>Can you give me an example of a product designed under one of the “Re” models of a circular product or service?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 </a:t>
            </a:r>
          </a:p>
          <a:p>
            <a:pPr marL="0" lvl="0" indent="0" algn="l" rtl="0">
              <a:spcBef>
                <a:spcPts val="0"/>
              </a:spcBef>
              <a:spcAft>
                <a:spcPts val="0"/>
              </a:spcAft>
              <a:buNone/>
            </a:pPr>
            <a:r>
              <a:rPr lang="en-US" b="1" dirty="0"/>
              <a:t>Click 1: </a:t>
            </a:r>
            <a:r>
              <a:rPr lang="en-US" dirty="0"/>
              <a:t/>
            </a:r>
            <a:br>
              <a:rPr lang="en-US" dirty="0"/>
            </a:br>
            <a:r>
              <a:rPr lang="en-US" dirty="0"/>
              <a:t>-PET plastic bottles can be </a:t>
            </a:r>
            <a:r>
              <a:rPr lang="en-US" b="1" dirty="0"/>
              <a:t>recycled</a:t>
            </a:r>
            <a:r>
              <a:rPr lang="en-US" dirty="0"/>
              <a:t> back into the same plastic bottle over and over. </a:t>
            </a:r>
          </a:p>
          <a:p>
            <a:pPr marL="0" lvl="0" indent="0" algn="l" rtl="0">
              <a:spcBef>
                <a:spcPts val="0"/>
              </a:spcBef>
              <a:spcAft>
                <a:spcPts val="0"/>
              </a:spcAft>
              <a:buNone/>
            </a:pPr>
            <a:r>
              <a:rPr lang="en-US" b="1" dirty="0"/>
              <a:t>Click 2: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-Bed frames are designed into key main parts and if one breaks the manufacturer can easily </a:t>
            </a:r>
            <a:r>
              <a:rPr lang="en-US" b="0" dirty="0"/>
              <a:t>disassemble the parts and </a:t>
            </a:r>
            <a:r>
              <a:rPr lang="en-US" dirty="0"/>
              <a:t>replace that single part and remanufacture the bed, preventing the customer from having to buy a whole new one. The old part can be broken down and reused into a new part. </a:t>
            </a:r>
          </a:p>
          <a:p>
            <a:pPr marL="0" lvl="0" indent="0" algn="l" rtl="0">
              <a:spcBef>
                <a:spcPts val="0"/>
              </a:spcBef>
              <a:spcAft>
                <a:spcPts val="0"/>
              </a:spcAft>
              <a:buNone/>
            </a:pPr>
            <a:r>
              <a:rPr lang="en-US" b="1" dirty="0"/>
              <a:t>Click 3: </a:t>
            </a:r>
          </a:p>
          <a:p>
            <a:pPr marL="0" lvl="0" indent="0" algn="l" rtl="0">
              <a:spcBef>
                <a:spcPts val="0"/>
              </a:spcBef>
              <a:spcAft>
                <a:spcPts val="0"/>
              </a:spcAft>
              <a:buNone/>
            </a:pPr>
            <a:r>
              <a:rPr lang="en-US" dirty="0"/>
              <a:t>-Buying clothes secondhand is a way to </a:t>
            </a:r>
            <a:r>
              <a:rPr lang="en-US" b="1" dirty="0"/>
              <a:t>reuse</a:t>
            </a:r>
            <a:r>
              <a:rPr lang="en-US" dirty="0"/>
              <a:t> old discarded clothes giving new value and extending its life. </a:t>
            </a:r>
          </a:p>
          <a:p>
            <a:pPr marL="0" lvl="0" indent="0" algn="l" rtl="0">
              <a:spcBef>
                <a:spcPts val="0"/>
              </a:spcBef>
              <a:spcAft>
                <a:spcPts val="0"/>
              </a:spcAft>
              <a:buNone/>
            </a:pPr>
            <a:r>
              <a:rPr lang="en-US" sz="1200" b="1" i="0" u="none" strike="noStrike" dirty="0">
                <a:solidFill>
                  <a:schemeClr val="dk1"/>
                </a:solidFill>
                <a:latin typeface="+mn-lt"/>
                <a:ea typeface="Calibri"/>
                <a:cs typeface="Calibri"/>
                <a:sym typeface="Calibri"/>
              </a:rPr>
              <a:t>Click 4: </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-Shops can offer </a:t>
            </a:r>
            <a:r>
              <a:rPr lang="en-US" sz="1200" b="1" i="0" u="none" strike="noStrike" dirty="0">
                <a:solidFill>
                  <a:schemeClr val="dk1"/>
                </a:solidFill>
                <a:latin typeface="+mn-lt"/>
                <a:ea typeface="Calibri"/>
                <a:cs typeface="Calibri"/>
                <a:sym typeface="Calibri"/>
              </a:rPr>
              <a:t>refill</a:t>
            </a:r>
            <a:r>
              <a:rPr lang="en-US" sz="1200" b="0" i="0" u="none" strike="noStrike" dirty="0">
                <a:solidFill>
                  <a:schemeClr val="dk1"/>
                </a:solidFill>
                <a:latin typeface="+mn-lt"/>
                <a:ea typeface="Calibri"/>
                <a:cs typeface="Calibri"/>
                <a:sym typeface="Calibri"/>
              </a:rPr>
              <a:t> options for household items like shampoo and soap, allowing customers to bring their own container instead of buying shampoo in a new bottle each time. </a:t>
            </a:r>
          </a:p>
          <a:p>
            <a:pPr marL="0" lvl="0" indent="0" algn="l" rtl="0">
              <a:spcBef>
                <a:spcPts val="0"/>
              </a:spcBef>
              <a:spcAft>
                <a:spcPts val="0"/>
              </a:spcAft>
              <a:buNone/>
            </a:pPr>
            <a:r>
              <a:rPr lang="en-US" sz="1200" b="1" i="0" u="none" strike="noStrike" dirty="0">
                <a:solidFill>
                  <a:schemeClr val="dk1"/>
                </a:solidFill>
                <a:latin typeface="+mn-lt"/>
                <a:ea typeface="Calibri"/>
                <a:cs typeface="Calibri"/>
                <a:sym typeface="Calibri"/>
              </a:rPr>
              <a:t>Click 5: </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-Old jeans could be brought back to a store for a discount on their next purchase, in exchange the brand can </a:t>
            </a:r>
            <a:r>
              <a:rPr lang="en-US" sz="1200" b="1" i="0" u="none" strike="noStrike" dirty="0">
                <a:solidFill>
                  <a:schemeClr val="dk1"/>
                </a:solidFill>
                <a:latin typeface="+mn-lt"/>
                <a:ea typeface="Calibri"/>
                <a:cs typeface="Calibri"/>
                <a:sym typeface="Calibri"/>
              </a:rPr>
              <a:t>repair</a:t>
            </a:r>
            <a:r>
              <a:rPr lang="en-US" sz="1200" b="0" i="0" u="none" strike="noStrike" dirty="0">
                <a:solidFill>
                  <a:schemeClr val="dk1"/>
                </a:solidFill>
                <a:latin typeface="+mn-lt"/>
                <a:ea typeface="Calibri"/>
                <a:cs typeface="Calibri"/>
                <a:sym typeface="Calibri"/>
              </a:rPr>
              <a:t> and </a:t>
            </a:r>
            <a:r>
              <a:rPr lang="en-US" sz="1200" b="1" i="0" u="none" strike="noStrike" dirty="0">
                <a:solidFill>
                  <a:schemeClr val="dk1"/>
                </a:solidFill>
                <a:latin typeface="+mn-lt"/>
                <a:ea typeface="Calibri"/>
                <a:cs typeface="Calibri"/>
                <a:sym typeface="Calibri"/>
              </a:rPr>
              <a:t>repurpose</a:t>
            </a:r>
            <a:r>
              <a:rPr lang="en-US" sz="1200" b="0" i="0" u="none" strike="noStrike" dirty="0">
                <a:solidFill>
                  <a:schemeClr val="dk1"/>
                </a:solidFill>
                <a:latin typeface="+mn-lt"/>
                <a:ea typeface="Calibri"/>
                <a:cs typeface="Calibri"/>
                <a:sym typeface="Calibri"/>
              </a:rPr>
              <a:t> the material to be remade into new clothes. </a:t>
            </a:r>
          </a:p>
          <a:p>
            <a:pPr marL="0" lvl="0" indent="0" algn="l" rtl="0">
              <a:spcBef>
                <a:spcPts val="0"/>
              </a:spcBef>
              <a:spcAft>
                <a:spcPts val="0"/>
              </a:spcAft>
              <a:buNone/>
            </a:pPr>
            <a:r>
              <a:rPr lang="en-US" sz="1200" b="1" i="0" u="none" strike="noStrike" dirty="0">
                <a:solidFill>
                  <a:schemeClr val="dk1"/>
                </a:solidFill>
                <a:latin typeface="+mn-lt"/>
                <a:ea typeface="Calibri"/>
                <a:cs typeface="Calibri"/>
                <a:sym typeface="Calibri"/>
              </a:rPr>
              <a:t>Click 6: </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-Using compostable seaweed-based film on fresh produce at the grocery store to replace single use packaging.</a:t>
            </a:r>
          </a:p>
          <a:p>
            <a:pPr marL="0" marR="0" lvl="0" indent="0" algn="l" defTabSz="914400" rtl="0" eaLnBrk="1" fontAlgn="auto" latinLnBrk="0" hangingPunct="1">
              <a:lnSpc>
                <a:spcPct val="100000"/>
              </a:lnSpc>
              <a:spcBef>
                <a:spcPts val="0"/>
              </a:spcBef>
              <a:spcAft>
                <a:spcPts val="0"/>
              </a:spcAft>
              <a:buClrTx/>
              <a:buSzTx/>
              <a:buFontTx/>
              <a:buNone/>
              <a:tabLst/>
              <a:defRPr/>
            </a:pP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endParaRPr lang="en-US" sz="1200" b="1"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Tell students:</a:t>
            </a:r>
            <a:endParaRPr lang="x-none"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So how do we create the circular economy? </a:t>
            </a:r>
            <a:r>
              <a:rPr lang="en-US" sz="1200" kern="1200" dirty="0">
                <a:solidFill>
                  <a:schemeClr val="tx1"/>
                </a:solidFill>
                <a:effectLst/>
                <a:latin typeface="+mn-lt"/>
                <a:ea typeface="+mn-ea"/>
                <a:cs typeface="+mn-cs"/>
              </a:rPr>
              <a:t>The answer is all around us. The natural world reproduces, grows and consumes while maintaining balance. Everything is reused or repurposed in nonhuman ecosystems. </a:t>
            </a:r>
            <a:r>
              <a:rPr lang="en-US" sz="1200" b="1" kern="1200" dirty="0">
                <a:solidFill>
                  <a:schemeClr val="tx1"/>
                </a:solidFill>
                <a:effectLst/>
                <a:latin typeface="+mn-lt"/>
                <a:ea typeface="+mn-ea"/>
                <a:cs typeface="+mn-cs"/>
              </a:rPr>
              <a:t>The natural world is the perfect circular economy</a:t>
            </a:r>
            <a:r>
              <a:rPr lang="en-US" sz="1200" kern="1200" dirty="0">
                <a:solidFill>
                  <a:schemeClr val="tx1"/>
                </a:solidFill>
                <a:effectLst/>
                <a:latin typeface="+mn-lt"/>
                <a:ea typeface="+mn-ea"/>
                <a:cs typeface="+mn-cs"/>
              </a:rPr>
              <a:t>, where everything, even after its lifetime, becomes a source for something else.</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use an apple as an example. An apple comes from a natural source, a tree. And that tree grew from another natural source, a seed. </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Example:</a:t>
            </a:r>
            <a:endParaRPr lang="x-none"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tree, like a factory, produces apples that contain seeds, the essential materials to make the apple product, that can be eaten by another animal for food. After it is consumed the waste material, which is not actually waste at all, but a resource that provides nutrients back into the soil as the necessary resources to grow other plant life. </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if the apple is not eaten nothing goes to waste and continues the cycle. If an apple falls from a tree it eventually decomposes on the ground which feeds nutrients back into the soil, additionally the seeds from the apple can grow into another apple tree that will continue to produce apples. This cycle will continue until disrupted, serving as a fully circular system.</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students:</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is another example of a natural cycle that is fully circular?</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water cycle</a:t>
            </a:r>
            <a:endParaRPr lang="x-none" sz="1200" kern="1200" dirty="0">
              <a:solidFill>
                <a:schemeClr val="tx1"/>
              </a:solidFill>
              <a:effectLst/>
              <a:latin typeface="+mn-lt"/>
              <a:ea typeface="+mn-ea"/>
              <a:cs typeface="+mn-cs"/>
            </a:endParaRPr>
          </a:p>
          <a:p>
            <a:pPr rtl="0"/>
            <a:r>
              <a:rPr lang="en-US" dirty="0"/>
              <a:t/>
            </a:r>
            <a:br>
              <a:rPr lang="en-US" dirty="0"/>
            </a:br>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10</a:t>
            </a:fld>
            <a:endParaRPr lang="x-none"/>
          </a:p>
        </p:txBody>
      </p:sp>
    </p:spTree>
    <p:extLst>
      <p:ext uri="{BB962C8B-B14F-4D97-AF65-F5344CB8AC3E}">
        <p14:creationId xmlns:p14="http://schemas.microsoft.com/office/powerpoint/2010/main" val="714702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endParaRPr lang="en-US" sz="1200" b="1"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Tell students:</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There are three main principles of the circular economy.  </a:t>
            </a:r>
          </a:p>
          <a:p>
            <a:pPr marL="228600" indent="-228600">
              <a:buAutoNum type="arabicPeriod"/>
            </a:pPr>
            <a:r>
              <a:rPr lang="en-US" sz="1200" b="0" kern="1200" dirty="0">
                <a:solidFill>
                  <a:schemeClr val="tx1"/>
                </a:solidFill>
                <a:effectLst/>
                <a:latin typeface="+mn-lt"/>
                <a:ea typeface="+mn-ea"/>
                <a:cs typeface="+mn-cs"/>
              </a:rPr>
              <a:t>Keep materials in cycles</a:t>
            </a:r>
          </a:p>
          <a:p>
            <a:pPr marL="228600" indent="-228600">
              <a:buAutoNum type="arabicPeriod"/>
            </a:pPr>
            <a:r>
              <a:rPr lang="en-US" sz="1200" b="0" kern="1200" dirty="0">
                <a:solidFill>
                  <a:schemeClr val="tx1"/>
                </a:solidFill>
                <a:effectLst/>
                <a:latin typeface="+mn-lt"/>
                <a:ea typeface="+mn-ea"/>
                <a:cs typeface="+mn-cs"/>
              </a:rPr>
              <a:t>Nothing becomes waste</a:t>
            </a:r>
          </a:p>
          <a:p>
            <a:pPr marL="228600" indent="-228600">
              <a:buAutoNum type="arabicPeriod"/>
            </a:pPr>
            <a:r>
              <a:rPr lang="en-US" sz="1200" b="0" i="0" u="none" strike="noStrike" dirty="0">
                <a:solidFill>
                  <a:schemeClr val="dk1"/>
                </a:solidFill>
                <a:latin typeface="+mn-lt"/>
                <a:ea typeface="Calibri"/>
                <a:cs typeface="Calibri"/>
                <a:sym typeface="Calibri"/>
              </a:rPr>
              <a:t>Regenerate natural systems</a:t>
            </a:r>
            <a:endParaRPr lang="en-US" sz="1200" b="0" kern="1200" dirty="0">
              <a:solidFill>
                <a:schemeClr val="tx1"/>
              </a:solidFill>
              <a:effectLst/>
              <a:latin typeface="+mn-lt"/>
              <a:ea typeface="+mn-ea"/>
              <a:cs typeface="+mn-cs"/>
            </a:endParaRPr>
          </a:p>
          <a:p>
            <a:endParaRPr lang="x-none"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These principles of the circular economy are important when thinking about design. If we observe how natural cycles work, we see that materials flow in closed loops and nothing becomes waste as materials decompose to release nutrients with then nourish other forms of life. Similarly, if we can design products and services that mimic these natural cycles we can create eliminate waste and keep materials in a closed loop</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FF836C94-7932-4F42-B085-F387E238C945}" type="slidenum">
              <a:rPr lang="x-none" smtClean="0"/>
              <a:t>11</a:t>
            </a:fld>
            <a:endParaRPr lang="x-none"/>
          </a:p>
        </p:txBody>
      </p:sp>
    </p:spTree>
    <p:extLst>
      <p:ext uri="{BB962C8B-B14F-4D97-AF65-F5344CB8AC3E}">
        <p14:creationId xmlns:p14="http://schemas.microsoft.com/office/powerpoint/2010/main" val="2337200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endParaRPr lang="en-US" sz="1200" b="1"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Tell students:</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Biomimicry is the imitation of the models, systems, and elements of nature for the purpose of solving complex human problems. </a:t>
            </a:r>
            <a:r>
              <a:rPr lang="en-US" sz="1200" b="0" kern="1200" dirty="0">
                <a:solidFill>
                  <a:schemeClr val="tx1"/>
                </a:solidFill>
                <a:effectLst/>
                <a:latin typeface="+mn-lt"/>
                <a:ea typeface="+mn-ea"/>
                <a:cs typeface="+mn-cs"/>
              </a:rPr>
              <a:t>Biomimicry</a:t>
            </a:r>
            <a:r>
              <a:rPr lang="en-US" sz="1200" kern="1200" dirty="0">
                <a:solidFill>
                  <a:schemeClr val="tx1"/>
                </a:solidFill>
                <a:effectLst/>
                <a:latin typeface="+mn-lt"/>
                <a:ea typeface="+mn-ea"/>
                <a:cs typeface="+mn-cs"/>
              </a:rPr>
              <a:t> learns from and mimics the cycles found in nature to solve our design challenges in a sustainable way.</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Both humans and nature use resources that come from the environment. Humans create factories and assembly lines that use those resources to produce products for consumers. Nature also uses those resources to grow plants that produce food and nutrients for animals to consume. Once humans finish consuming those products they are disposed of as waste and apply one for the “R’s” of sustainability like recycling to keep materials in the loop, whereas animal waste from eating and consuming those plants return nutrient rich resources back to the earth to continue that cycle. </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pPr rtl="0"/>
            <a:r>
              <a:rPr lang="en-US" dirty="0"/>
              <a:t/>
            </a:r>
            <a:br>
              <a:rPr lang="en-US" dirty="0"/>
            </a:br>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12</a:t>
            </a:fld>
            <a:endParaRPr lang="x-none"/>
          </a:p>
        </p:txBody>
      </p:sp>
    </p:spTree>
    <p:extLst>
      <p:ext uri="{BB962C8B-B14F-4D97-AF65-F5344CB8AC3E}">
        <p14:creationId xmlns:p14="http://schemas.microsoft.com/office/powerpoint/2010/main" val="390101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39D074-978B-DA53-2177-D891488DD8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62E5017-7CCB-075A-8B70-AD277A741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C47CC9F-D85E-51FC-D6A6-3D0523474CE1}"/>
              </a:ext>
            </a:extLst>
          </p:cNvPr>
          <p:cNvSpPr>
            <a:spLocks noGrp="1"/>
          </p:cNvSpPr>
          <p:nvPr>
            <p:ph type="dt" sz="half" idx="10"/>
          </p:nvPr>
        </p:nvSpPr>
        <p:spPr/>
        <p:txBody>
          <a:bodyPr/>
          <a:lstStyle/>
          <a:p>
            <a:fld id="{BE8FF6D8-8093-FA4E-B3F6-B02D502FE612}" type="datetime1">
              <a:rPr lang="en-US" smtClean="0"/>
              <a:t>12/1/2022</a:t>
            </a:fld>
            <a:endParaRPr lang="en-US" dirty="0"/>
          </a:p>
        </p:txBody>
      </p:sp>
      <p:sp>
        <p:nvSpPr>
          <p:cNvPr id="5" name="Footer Placeholder 4">
            <a:extLst>
              <a:ext uri="{FF2B5EF4-FFF2-40B4-BE49-F238E27FC236}">
                <a16:creationId xmlns:a16="http://schemas.microsoft.com/office/drawing/2014/main" xmlns="" id="{F24846EF-6F26-3055-EF0E-37A858010D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5303634-F2F7-BBC5-5109-E7EBC7B45580}"/>
              </a:ext>
            </a:extLst>
          </p:cNvPr>
          <p:cNvSpPr>
            <a:spLocks noGrp="1"/>
          </p:cNvSpPr>
          <p:nvPr>
            <p:ph type="sldNum" sz="quarter" idx="12"/>
          </p:nvPr>
        </p:nvSpPr>
        <p:spPr/>
        <p:txBody>
          <a:bodyPr/>
          <a:lstStyle/>
          <a:p>
            <a:fld id="{03AC47D1-4797-A149-B428-2088C1D64571}" type="slidenum">
              <a:rPr lang="en-US" smtClean="0"/>
              <a:t>‹nº›</a:t>
            </a:fld>
            <a:endParaRPr lang="en-US" dirty="0"/>
          </a:p>
        </p:txBody>
      </p:sp>
    </p:spTree>
    <p:extLst>
      <p:ext uri="{BB962C8B-B14F-4D97-AF65-F5344CB8AC3E}">
        <p14:creationId xmlns:p14="http://schemas.microsoft.com/office/powerpoint/2010/main" val="257319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028E0-B8B9-C41D-862F-05BCEB8BA9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4C4EC68-E8F6-6513-3FF1-1E4A2A163E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AD1641-E059-B7A0-8AE0-5B4FF986FC86}"/>
              </a:ext>
            </a:extLst>
          </p:cNvPr>
          <p:cNvSpPr>
            <a:spLocks noGrp="1"/>
          </p:cNvSpPr>
          <p:nvPr>
            <p:ph type="dt" sz="half" idx="10"/>
          </p:nvPr>
        </p:nvSpPr>
        <p:spPr/>
        <p:txBody>
          <a:bodyPr/>
          <a:lstStyle/>
          <a:p>
            <a:fld id="{D959D973-3004-6043-A8E3-236F62380A4D}" type="datetime1">
              <a:rPr lang="en-US" smtClean="0"/>
              <a:t>12/1/2022</a:t>
            </a:fld>
            <a:endParaRPr lang="en-US" dirty="0"/>
          </a:p>
        </p:txBody>
      </p:sp>
      <p:sp>
        <p:nvSpPr>
          <p:cNvPr id="5" name="Footer Placeholder 4">
            <a:extLst>
              <a:ext uri="{FF2B5EF4-FFF2-40B4-BE49-F238E27FC236}">
                <a16:creationId xmlns:a16="http://schemas.microsoft.com/office/drawing/2014/main" xmlns="" id="{CEBB213A-F6EB-F35E-5B3F-F62EDDCDEB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874CF68-1823-D6ED-DD48-BDF18CDA864D}"/>
              </a:ext>
            </a:extLst>
          </p:cNvPr>
          <p:cNvSpPr>
            <a:spLocks noGrp="1"/>
          </p:cNvSpPr>
          <p:nvPr>
            <p:ph type="sldNum" sz="quarter" idx="12"/>
          </p:nvPr>
        </p:nvSpPr>
        <p:spPr/>
        <p:txBody>
          <a:bodyPr/>
          <a:lstStyle/>
          <a:p>
            <a:fld id="{03AC47D1-4797-A149-B428-2088C1D64571}" type="slidenum">
              <a:rPr lang="en-US" smtClean="0"/>
              <a:t>‹nº›</a:t>
            </a:fld>
            <a:endParaRPr lang="en-US" dirty="0"/>
          </a:p>
        </p:txBody>
      </p:sp>
    </p:spTree>
    <p:extLst>
      <p:ext uri="{BB962C8B-B14F-4D97-AF65-F5344CB8AC3E}">
        <p14:creationId xmlns:p14="http://schemas.microsoft.com/office/powerpoint/2010/main" val="371883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5E769E1-A7E9-937F-2E92-88A9150506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CFD7DAF-F266-16A0-EE99-10C5E3B154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A76E7E-42E4-9AF7-3437-95C98AF9AE29}"/>
              </a:ext>
            </a:extLst>
          </p:cNvPr>
          <p:cNvSpPr>
            <a:spLocks noGrp="1"/>
          </p:cNvSpPr>
          <p:nvPr>
            <p:ph type="dt" sz="half" idx="10"/>
          </p:nvPr>
        </p:nvSpPr>
        <p:spPr/>
        <p:txBody>
          <a:bodyPr/>
          <a:lstStyle/>
          <a:p>
            <a:fld id="{1D8329AC-D74A-E34E-89CD-CB902BBD0755}" type="datetime1">
              <a:rPr lang="en-US" smtClean="0"/>
              <a:t>12/1/2022</a:t>
            </a:fld>
            <a:endParaRPr lang="en-US" dirty="0"/>
          </a:p>
        </p:txBody>
      </p:sp>
      <p:sp>
        <p:nvSpPr>
          <p:cNvPr id="5" name="Footer Placeholder 4">
            <a:extLst>
              <a:ext uri="{FF2B5EF4-FFF2-40B4-BE49-F238E27FC236}">
                <a16:creationId xmlns:a16="http://schemas.microsoft.com/office/drawing/2014/main" xmlns="" id="{8B80E8C8-BCCA-4BB9-8C9B-E0B9EE4288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6BECBCD-7970-A4B0-432E-013B496F4E56}"/>
              </a:ext>
            </a:extLst>
          </p:cNvPr>
          <p:cNvSpPr>
            <a:spLocks noGrp="1"/>
          </p:cNvSpPr>
          <p:nvPr>
            <p:ph type="sldNum" sz="quarter" idx="12"/>
          </p:nvPr>
        </p:nvSpPr>
        <p:spPr/>
        <p:txBody>
          <a:bodyPr/>
          <a:lstStyle/>
          <a:p>
            <a:fld id="{03AC47D1-4797-A149-B428-2088C1D64571}" type="slidenum">
              <a:rPr lang="en-US" smtClean="0"/>
              <a:t>‹nº›</a:t>
            </a:fld>
            <a:endParaRPr lang="en-US" dirty="0"/>
          </a:p>
        </p:txBody>
      </p:sp>
    </p:spTree>
    <p:extLst>
      <p:ext uri="{BB962C8B-B14F-4D97-AF65-F5344CB8AC3E}">
        <p14:creationId xmlns:p14="http://schemas.microsoft.com/office/powerpoint/2010/main" val="1509730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A5F8D2-9AAC-297D-81E9-0CDBE8CB2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3DA6FD2-8CF1-9499-58FB-7B6B054F93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563BAF9-D8AC-7C7A-D458-E13C4E4D4DAA}"/>
              </a:ext>
            </a:extLst>
          </p:cNvPr>
          <p:cNvSpPr>
            <a:spLocks noGrp="1"/>
          </p:cNvSpPr>
          <p:nvPr>
            <p:ph type="dt" sz="half" idx="10"/>
          </p:nvPr>
        </p:nvSpPr>
        <p:spPr/>
        <p:txBody>
          <a:bodyPr/>
          <a:lstStyle/>
          <a:p>
            <a:fld id="{247496FC-38BC-F146-B95D-76E82DDFFB49}" type="datetime1">
              <a:rPr lang="en-US" smtClean="0"/>
              <a:t>12/1/2022</a:t>
            </a:fld>
            <a:endParaRPr lang="en-US" dirty="0"/>
          </a:p>
        </p:txBody>
      </p:sp>
      <p:sp>
        <p:nvSpPr>
          <p:cNvPr id="5" name="Footer Placeholder 4">
            <a:extLst>
              <a:ext uri="{FF2B5EF4-FFF2-40B4-BE49-F238E27FC236}">
                <a16:creationId xmlns:a16="http://schemas.microsoft.com/office/drawing/2014/main" xmlns="" id="{DCA8D90E-A434-5A9A-9E51-00FF18DD22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218E950-CBD0-0012-CC56-5EFECF3E5F63}"/>
              </a:ext>
            </a:extLst>
          </p:cNvPr>
          <p:cNvSpPr>
            <a:spLocks noGrp="1"/>
          </p:cNvSpPr>
          <p:nvPr>
            <p:ph type="sldNum" sz="quarter" idx="12"/>
          </p:nvPr>
        </p:nvSpPr>
        <p:spPr/>
        <p:txBody>
          <a:bodyPr/>
          <a:lstStyle/>
          <a:p>
            <a:fld id="{03AC47D1-4797-A149-B428-2088C1D64571}" type="slidenum">
              <a:rPr lang="en-US" smtClean="0"/>
              <a:t>‹nº›</a:t>
            </a:fld>
            <a:endParaRPr lang="en-US" dirty="0"/>
          </a:p>
        </p:txBody>
      </p:sp>
    </p:spTree>
    <p:extLst>
      <p:ext uri="{BB962C8B-B14F-4D97-AF65-F5344CB8AC3E}">
        <p14:creationId xmlns:p14="http://schemas.microsoft.com/office/powerpoint/2010/main" val="14825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8A7BCF-D180-F9A1-B2E4-5260A0917E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BB46CCC-E4B7-A63A-1519-9DBB1C207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AA63A99-B92E-7FF7-3681-F82D7EFB485F}"/>
              </a:ext>
            </a:extLst>
          </p:cNvPr>
          <p:cNvSpPr>
            <a:spLocks noGrp="1"/>
          </p:cNvSpPr>
          <p:nvPr>
            <p:ph type="dt" sz="half" idx="10"/>
          </p:nvPr>
        </p:nvSpPr>
        <p:spPr/>
        <p:txBody>
          <a:bodyPr/>
          <a:lstStyle/>
          <a:p>
            <a:fld id="{8724972E-C016-244F-9C27-5EC0C6E6A7DE}" type="datetime1">
              <a:rPr lang="en-US" smtClean="0"/>
              <a:t>12/1/2022</a:t>
            </a:fld>
            <a:endParaRPr lang="en-US" dirty="0"/>
          </a:p>
        </p:txBody>
      </p:sp>
      <p:sp>
        <p:nvSpPr>
          <p:cNvPr id="5" name="Footer Placeholder 4">
            <a:extLst>
              <a:ext uri="{FF2B5EF4-FFF2-40B4-BE49-F238E27FC236}">
                <a16:creationId xmlns:a16="http://schemas.microsoft.com/office/drawing/2014/main" xmlns="" id="{1C65014E-AA98-0A60-3428-1AF7CB9684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48CF450-73AC-5AFA-C808-93641BC31A7C}"/>
              </a:ext>
            </a:extLst>
          </p:cNvPr>
          <p:cNvSpPr>
            <a:spLocks noGrp="1"/>
          </p:cNvSpPr>
          <p:nvPr>
            <p:ph type="sldNum" sz="quarter" idx="12"/>
          </p:nvPr>
        </p:nvSpPr>
        <p:spPr/>
        <p:txBody>
          <a:bodyPr/>
          <a:lstStyle/>
          <a:p>
            <a:fld id="{03AC47D1-4797-A149-B428-2088C1D64571}" type="slidenum">
              <a:rPr lang="en-US" smtClean="0"/>
              <a:t>‹nº›</a:t>
            </a:fld>
            <a:endParaRPr lang="en-US" dirty="0"/>
          </a:p>
        </p:txBody>
      </p:sp>
    </p:spTree>
    <p:extLst>
      <p:ext uri="{BB962C8B-B14F-4D97-AF65-F5344CB8AC3E}">
        <p14:creationId xmlns:p14="http://schemas.microsoft.com/office/powerpoint/2010/main" val="382679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3BC25D-4991-2C19-2226-9D303490ED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83AAFCD-6889-9448-E45D-4B12C7F172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412502-07C1-C4CE-2BDE-B4BD24239C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0051CB-F859-DE2A-B88E-CAF79FF1B783}"/>
              </a:ext>
            </a:extLst>
          </p:cNvPr>
          <p:cNvSpPr>
            <a:spLocks noGrp="1"/>
          </p:cNvSpPr>
          <p:nvPr>
            <p:ph type="dt" sz="half" idx="10"/>
          </p:nvPr>
        </p:nvSpPr>
        <p:spPr/>
        <p:txBody>
          <a:bodyPr/>
          <a:lstStyle/>
          <a:p>
            <a:fld id="{0FBF6C51-3A01-D447-9426-8914FCFB68B0}" type="datetime1">
              <a:rPr lang="en-US" smtClean="0"/>
              <a:t>12/1/2022</a:t>
            </a:fld>
            <a:endParaRPr lang="en-US" dirty="0"/>
          </a:p>
        </p:txBody>
      </p:sp>
      <p:sp>
        <p:nvSpPr>
          <p:cNvPr id="6" name="Footer Placeholder 5">
            <a:extLst>
              <a:ext uri="{FF2B5EF4-FFF2-40B4-BE49-F238E27FC236}">
                <a16:creationId xmlns:a16="http://schemas.microsoft.com/office/drawing/2014/main" xmlns="" id="{09441283-B8AE-030B-707F-54050FD8B5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C217896-1523-0ECC-96F6-10E53BE33193}"/>
              </a:ext>
            </a:extLst>
          </p:cNvPr>
          <p:cNvSpPr>
            <a:spLocks noGrp="1"/>
          </p:cNvSpPr>
          <p:nvPr>
            <p:ph type="sldNum" sz="quarter" idx="12"/>
          </p:nvPr>
        </p:nvSpPr>
        <p:spPr/>
        <p:txBody>
          <a:bodyPr/>
          <a:lstStyle/>
          <a:p>
            <a:fld id="{03AC47D1-4797-A149-B428-2088C1D64571}" type="slidenum">
              <a:rPr lang="en-US" smtClean="0"/>
              <a:t>‹nº›</a:t>
            </a:fld>
            <a:endParaRPr lang="en-US" dirty="0"/>
          </a:p>
        </p:txBody>
      </p:sp>
    </p:spTree>
    <p:extLst>
      <p:ext uri="{BB962C8B-B14F-4D97-AF65-F5344CB8AC3E}">
        <p14:creationId xmlns:p14="http://schemas.microsoft.com/office/powerpoint/2010/main" val="108910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9651A-8392-2344-BCE4-42ECCC4462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F97EB9D-934A-2F25-FF92-86F1F34D1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9A23735-AEA8-F5DD-FD19-5D5E189346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E5E4372-C783-7DEF-8909-D4ACAE8455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F48F39B-C273-3AAD-5CCA-521EBCDCBB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38A3B9-60E0-AE2C-A07F-E4FECA629201}"/>
              </a:ext>
            </a:extLst>
          </p:cNvPr>
          <p:cNvSpPr>
            <a:spLocks noGrp="1"/>
          </p:cNvSpPr>
          <p:nvPr>
            <p:ph type="dt" sz="half" idx="10"/>
          </p:nvPr>
        </p:nvSpPr>
        <p:spPr/>
        <p:txBody>
          <a:bodyPr/>
          <a:lstStyle/>
          <a:p>
            <a:fld id="{6E11D9CA-CD8E-FA4F-8C31-BC0478A1A671}" type="datetime1">
              <a:rPr lang="en-US" smtClean="0"/>
              <a:t>12/1/2022</a:t>
            </a:fld>
            <a:endParaRPr lang="en-US" dirty="0"/>
          </a:p>
        </p:txBody>
      </p:sp>
      <p:sp>
        <p:nvSpPr>
          <p:cNvPr id="8" name="Footer Placeholder 7">
            <a:extLst>
              <a:ext uri="{FF2B5EF4-FFF2-40B4-BE49-F238E27FC236}">
                <a16:creationId xmlns:a16="http://schemas.microsoft.com/office/drawing/2014/main" xmlns="" id="{CD5F470C-69B3-61C6-AF27-85342CFB07F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0EEA68B9-9D9E-8C2F-7CE5-8D9261ED5133}"/>
              </a:ext>
            </a:extLst>
          </p:cNvPr>
          <p:cNvSpPr>
            <a:spLocks noGrp="1"/>
          </p:cNvSpPr>
          <p:nvPr>
            <p:ph type="sldNum" sz="quarter" idx="12"/>
          </p:nvPr>
        </p:nvSpPr>
        <p:spPr/>
        <p:txBody>
          <a:bodyPr/>
          <a:lstStyle/>
          <a:p>
            <a:fld id="{03AC47D1-4797-A149-B428-2088C1D64571}" type="slidenum">
              <a:rPr lang="en-US" smtClean="0"/>
              <a:t>‹nº›</a:t>
            </a:fld>
            <a:endParaRPr lang="en-US" dirty="0"/>
          </a:p>
        </p:txBody>
      </p:sp>
    </p:spTree>
    <p:extLst>
      <p:ext uri="{BB962C8B-B14F-4D97-AF65-F5344CB8AC3E}">
        <p14:creationId xmlns:p14="http://schemas.microsoft.com/office/powerpoint/2010/main" val="287140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9D9FE-CE3D-2CEC-ED11-299912FE9C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54984DC-9FF5-2EC6-5320-ED6DF4E2B1FC}"/>
              </a:ext>
            </a:extLst>
          </p:cNvPr>
          <p:cNvSpPr>
            <a:spLocks noGrp="1"/>
          </p:cNvSpPr>
          <p:nvPr>
            <p:ph type="dt" sz="half" idx="10"/>
          </p:nvPr>
        </p:nvSpPr>
        <p:spPr/>
        <p:txBody>
          <a:bodyPr/>
          <a:lstStyle/>
          <a:p>
            <a:fld id="{5A83A645-4598-F04D-93FA-733880203587}" type="datetime1">
              <a:rPr lang="en-US" smtClean="0"/>
              <a:t>12/1/2022</a:t>
            </a:fld>
            <a:endParaRPr lang="en-US" dirty="0"/>
          </a:p>
        </p:txBody>
      </p:sp>
      <p:sp>
        <p:nvSpPr>
          <p:cNvPr id="4" name="Footer Placeholder 3">
            <a:extLst>
              <a:ext uri="{FF2B5EF4-FFF2-40B4-BE49-F238E27FC236}">
                <a16:creationId xmlns:a16="http://schemas.microsoft.com/office/drawing/2014/main" xmlns="" id="{1535D213-9199-228A-9C35-7984D3B6FB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1BE4A5C1-3560-57B4-64A0-37B5F3567E8D}"/>
              </a:ext>
            </a:extLst>
          </p:cNvPr>
          <p:cNvSpPr>
            <a:spLocks noGrp="1"/>
          </p:cNvSpPr>
          <p:nvPr>
            <p:ph type="sldNum" sz="quarter" idx="12"/>
          </p:nvPr>
        </p:nvSpPr>
        <p:spPr/>
        <p:txBody>
          <a:bodyPr/>
          <a:lstStyle/>
          <a:p>
            <a:fld id="{03AC47D1-4797-A149-B428-2088C1D64571}" type="slidenum">
              <a:rPr lang="en-US" smtClean="0"/>
              <a:t>‹nº›</a:t>
            </a:fld>
            <a:endParaRPr lang="en-US" dirty="0"/>
          </a:p>
        </p:txBody>
      </p:sp>
    </p:spTree>
    <p:extLst>
      <p:ext uri="{BB962C8B-B14F-4D97-AF65-F5344CB8AC3E}">
        <p14:creationId xmlns:p14="http://schemas.microsoft.com/office/powerpoint/2010/main" val="147422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884B812-4DD9-6BEF-27C9-565292F8E9D6}"/>
              </a:ext>
            </a:extLst>
          </p:cNvPr>
          <p:cNvSpPr>
            <a:spLocks noGrp="1"/>
          </p:cNvSpPr>
          <p:nvPr>
            <p:ph type="dt" sz="half" idx="10"/>
          </p:nvPr>
        </p:nvSpPr>
        <p:spPr/>
        <p:txBody>
          <a:bodyPr/>
          <a:lstStyle/>
          <a:p>
            <a:fld id="{2BF2954F-1B29-0046-A0BE-D6D809D2CCC8}" type="datetime1">
              <a:rPr lang="en-US" smtClean="0"/>
              <a:t>12/1/2022</a:t>
            </a:fld>
            <a:endParaRPr lang="en-US" dirty="0"/>
          </a:p>
        </p:txBody>
      </p:sp>
      <p:sp>
        <p:nvSpPr>
          <p:cNvPr id="3" name="Footer Placeholder 2">
            <a:extLst>
              <a:ext uri="{FF2B5EF4-FFF2-40B4-BE49-F238E27FC236}">
                <a16:creationId xmlns:a16="http://schemas.microsoft.com/office/drawing/2014/main" xmlns="" id="{D8BCCA56-E1DA-8E4B-171A-FF3AF4E01D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10BEC784-89E3-D980-9E66-B8C415A8B540}"/>
              </a:ext>
            </a:extLst>
          </p:cNvPr>
          <p:cNvSpPr>
            <a:spLocks noGrp="1"/>
          </p:cNvSpPr>
          <p:nvPr>
            <p:ph type="sldNum" sz="quarter" idx="12"/>
          </p:nvPr>
        </p:nvSpPr>
        <p:spPr/>
        <p:txBody>
          <a:bodyPr/>
          <a:lstStyle/>
          <a:p>
            <a:fld id="{03AC47D1-4797-A149-B428-2088C1D64571}" type="slidenum">
              <a:rPr lang="en-US" smtClean="0"/>
              <a:t>‹nº›</a:t>
            </a:fld>
            <a:endParaRPr lang="en-US" dirty="0"/>
          </a:p>
        </p:txBody>
      </p:sp>
    </p:spTree>
    <p:extLst>
      <p:ext uri="{BB962C8B-B14F-4D97-AF65-F5344CB8AC3E}">
        <p14:creationId xmlns:p14="http://schemas.microsoft.com/office/powerpoint/2010/main" val="156861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AC4C8F-19F5-0770-A1EF-1AE569D9F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344CFAD-5025-E571-DA2F-55456E159B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1AE9913-1105-F04D-1624-75D5C7BAB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97FBB29-1F2A-2C98-8B22-36269993E5A6}"/>
              </a:ext>
            </a:extLst>
          </p:cNvPr>
          <p:cNvSpPr>
            <a:spLocks noGrp="1"/>
          </p:cNvSpPr>
          <p:nvPr>
            <p:ph type="dt" sz="half" idx="10"/>
          </p:nvPr>
        </p:nvSpPr>
        <p:spPr/>
        <p:txBody>
          <a:bodyPr/>
          <a:lstStyle/>
          <a:p>
            <a:fld id="{E4495E34-305D-7847-93E5-C232BCE5049A}" type="datetime1">
              <a:rPr lang="en-US" smtClean="0"/>
              <a:t>12/1/2022</a:t>
            </a:fld>
            <a:endParaRPr lang="en-US" dirty="0"/>
          </a:p>
        </p:txBody>
      </p:sp>
      <p:sp>
        <p:nvSpPr>
          <p:cNvPr id="6" name="Footer Placeholder 5">
            <a:extLst>
              <a:ext uri="{FF2B5EF4-FFF2-40B4-BE49-F238E27FC236}">
                <a16:creationId xmlns:a16="http://schemas.microsoft.com/office/drawing/2014/main" xmlns="" id="{C0948E6D-84EC-979C-7A58-882BA7A933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AC8C066-03EA-8328-E36C-58FE6620FB7B}"/>
              </a:ext>
            </a:extLst>
          </p:cNvPr>
          <p:cNvSpPr>
            <a:spLocks noGrp="1"/>
          </p:cNvSpPr>
          <p:nvPr>
            <p:ph type="sldNum" sz="quarter" idx="12"/>
          </p:nvPr>
        </p:nvSpPr>
        <p:spPr/>
        <p:txBody>
          <a:bodyPr/>
          <a:lstStyle/>
          <a:p>
            <a:fld id="{03AC47D1-4797-A149-B428-2088C1D64571}" type="slidenum">
              <a:rPr lang="en-US" smtClean="0"/>
              <a:t>‹nº›</a:t>
            </a:fld>
            <a:endParaRPr lang="en-US" dirty="0"/>
          </a:p>
        </p:txBody>
      </p:sp>
    </p:spTree>
    <p:extLst>
      <p:ext uri="{BB962C8B-B14F-4D97-AF65-F5344CB8AC3E}">
        <p14:creationId xmlns:p14="http://schemas.microsoft.com/office/powerpoint/2010/main" val="65437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D7638F-CBBE-48A8-A651-7F9DF543A9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F9B2B41-F27D-7CED-F857-FF775235AB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B2100430-9362-F415-1BA7-6461A778B9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4F1A231-8693-D6DB-193A-E4E1453DC9AF}"/>
              </a:ext>
            </a:extLst>
          </p:cNvPr>
          <p:cNvSpPr>
            <a:spLocks noGrp="1"/>
          </p:cNvSpPr>
          <p:nvPr>
            <p:ph type="dt" sz="half" idx="10"/>
          </p:nvPr>
        </p:nvSpPr>
        <p:spPr/>
        <p:txBody>
          <a:bodyPr/>
          <a:lstStyle/>
          <a:p>
            <a:fld id="{06E17251-C8A7-7F4A-8E08-B59ED816D296}" type="datetime1">
              <a:rPr lang="en-US" smtClean="0"/>
              <a:t>12/1/2022</a:t>
            </a:fld>
            <a:endParaRPr lang="en-US" dirty="0"/>
          </a:p>
        </p:txBody>
      </p:sp>
      <p:sp>
        <p:nvSpPr>
          <p:cNvPr id="6" name="Footer Placeholder 5">
            <a:extLst>
              <a:ext uri="{FF2B5EF4-FFF2-40B4-BE49-F238E27FC236}">
                <a16:creationId xmlns:a16="http://schemas.microsoft.com/office/drawing/2014/main" xmlns="" id="{5C99B14F-1388-2C43-05F3-735F689E28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902C477-9FB9-BB39-FFC9-CBB6F5A400B9}"/>
              </a:ext>
            </a:extLst>
          </p:cNvPr>
          <p:cNvSpPr>
            <a:spLocks noGrp="1"/>
          </p:cNvSpPr>
          <p:nvPr>
            <p:ph type="sldNum" sz="quarter" idx="12"/>
          </p:nvPr>
        </p:nvSpPr>
        <p:spPr/>
        <p:txBody>
          <a:bodyPr/>
          <a:lstStyle/>
          <a:p>
            <a:fld id="{03AC47D1-4797-A149-B428-2088C1D64571}" type="slidenum">
              <a:rPr lang="en-US" smtClean="0"/>
              <a:t>‹nº›</a:t>
            </a:fld>
            <a:endParaRPr lang="en-US" dirty="0"/>
          </a:p>
        </p:txBody>
      </p:sp>
    </p:spTree>
    <p:extLst>
      <p:ext uri="{BB962C8B-B14F-4D97-AF65-F5344CB8AC3E}">
        <p14:creationId xmlns:p14="http://schemas.microsoft.com/office/powerpoint/2010/main" val="315526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FAA6614-AC3F-880B-42D1-20DC17FCB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B95752F-F003-2C73-71F4-9AD658F07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37C67D-6614-A5F8-23B0-FB8CFB06C6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0BEDD-80FB-C249-93E7-364948F9277C}" type="datetime1">
              <a:rPr lang="en-US" smtClean="0"/>
              <a:t>12/1/2022</a:t>
            </a:fld>
            <a:endParaRPr lang="en-US" dirty="0"/>
          </a:p>
        </p:txBody>
      </p:sp>
      <p:sp>
        <p:nvSpPr>
          <p:cNvPr id="5" name="Footer Placeholder 4">
            <a:extLst>
              <a:ext uri="{FF2B5EF4-FFF2-40B4-BE49-F238E27FC236}">
                <a16:creationId xmlns:a16="http://schemas.microsoft.com/office/drawing/2014/main" xmlns="" id="{CD04E243-E360-11FF-FFE9-F1A837532F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2655D4C6-8E8A-532F-B0DB-1671AA629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C47D1-4797-A149-B428-2088C1D64571}" type="slidenum">
              <a:rPr lang="en-US" smtClean="0"/>
              <a:t>‹nº›</a:t>
            </a:fld>
            <a:endParaRPr lang="en-US" dirty="0"/>
          </a:p>
        </p:txBody>
      </p:sp>
    </p:spTree>
    <p:extLst>
      <p:ext uri="{BB962C8B-B14F-4D97-AF65-F5344CB8AC3E}">
        <p14:creationId xmlns:p14="http://schemas.microsoft.com/office/powerpoint/2010/main" val="3192899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jpe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1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17.pn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xmlns="" id="{E91B3337-4D43-044C-84D0-061C68B5F0C7}"/>
              </a:ext>
            </a:extLst>
          </p:cNvPr>
          <p:cNvPicPr>
            <a:picLocks noChangeAspect="1"/>
          </p:cNvPicPr>
          <p:nvPr/>
        </p:nvPicPr>
        <p:blipFill>
          <a:blip r:embed="rId3"/>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xmlns="" id="{371908CC-97A9-2458-2628-615023A88031}"/>
              </a:ext>
            </a:extLst>
          </p:cNvPr>
          <p:cNvSpPr>
            <a:spLocks noGrp="1"/>
          </p:cNvSpPr>
          <p:nvPr>
            <p:ph type="sldNum" sz="quarter" idx="12"/>
          </p:nvPr>
        </p:nvSpPr>
        <p:spPr/>
        <p:txBody>
          <a:bodyPr/>
          <a:lstStyle/>
          <a:p>
            <a:fld id="{03AC47D1-4797-A149-B428-2088C1D64571}" type="slidenum">
              <a:rPr lang="pt-BR" smtClean="0"/>
              <a:t>1</a:t>
            </a:fld>
            <a:endParaRPr lang="pt-BR"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247" y="533833"/>
            <a:ext cx="262705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398" y="5210927"/>
            <a:ext cx="7446692" cy="132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ixaDeTexto 5"/>
          <p:cNvSpPr txBox="1"/>
          <p:nvPr/>
        </p:nvSpPr>
        <p:spPr>
          <a:xfrm>
            <a:off x="2628167" y="5157192"/>
            <a:ext cx="6300507" cy="1261884"/>
          </a:xfrm>
          <a:prstGeom prst="rect">
            <a:avLst/>
          </a:prstGeom>
          <a:noFill/>
        </p:spPr>
        <p:txBody>
          <a:bodyPr wrap="none" rtlCol="0">
            <a:spAutoFit/>
          </a:bodyPr>
          <a:lstStyle/>
          <a:p>
            <a:pPr marL="158750" indent="0" algn="ctr">
              <a:buNone/>
            </a:pPr>
            <a:r>
              <a:rPr lang="pt-BR" sz="4800" b="1" dirty="0" smtClean="0"/>
              <a:t>Estudo de Caso Circular</a:t>
            </a:r>
          </a:p>
          <a:p>
            <a:pPr marL="158750" indent="0" algn="ctr">
              <a:buNone/>
            </a:pPr>
            <a:r>
              <a:rPr lang="pt-BR" sz="2800" dirty="0" smtClean="0"/>
              <a:t>Aula para Iniciantes de Nível 5</a:t>
            </a:r>
            <a:endParaRPr lang="pt-BR" sz="2800" dirty="0"/>
          </a:p>
        </p:txBody>
      </p:sp>
      <p:sp>
        <p:nvSpPr>
          <p:cNvPr id="5" name="CaixaDeTexto 4"/>
          <p:cNvSpPr txBox="1"/>
          <p:nvPr/>
        </p:nvSpPr>
        <p:spPr>
          <a:xfrm>
            <a:off x="1570247" y="529516"/>
            <a:ext cx="2280496" cy="523220"/>
          </a:xfrm>
          <a:prstGeom prst="rect">
            <a:avLst/>
          </a:prstGeom>
          <a:noFill/>
        </p:spPr>
        <p:txBody>
          <a:bodyPr wrap="none" rtlCol="0">
            <a:spAutoFit/>
          </a:bodyPr>
          <a:lstStyle/>
          <a:p>
            <a:r>
              <a:rPr lang="pt-BR" sz="2800" b="1" dirty="0" smtClean="0">
                <a:latin typeface="+mj-lt"/>
              </a:rPr>
              <a:t>TORNE-SE UM </a:t>
            </a:r>
            <a:endParaRPr lang="pt-BR" sz="2800" b="1" dirty="0">
              <a:latin typeface="+mj-lt"/>
            </a:endParaRPr>
          </a:p>
        </p:txBody>
      </p:sp>
    </p:spTree>
    <p:extLst>
      <p:ext uri="{BB962C8B-B14F-4D97-AF65-F5344CB8AC3E}">
        <p14:creationId xmlns:p14="http://schemas.microsoft.com/office/powerpoint/2010/main" val="6507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xmlns=""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xmlns=""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ounded Rectangle 13">
            <a:extLst>
              <a:ext uri="{FF2B5EF4-FFF2-40B4-BE49-F238E27FC236}">
                <a16:creationId xmlns:a16="http://schemas.microsoft.com/office/drawing/2014/main" xmlns=""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TextBox 14">
            <a:extLst>
              <a:ext uri="{FF2B5EF4-FFF2-40B4-BE49-F238E27FC236}">
                <a16:creationId xmlns:a16="http://schemas.microsoft.com/office/drawing/2014/main" xmlns=""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pt-BR" sz="3600" b="1" dirty="0" smtClean="0">
                <a:solidFill>
                  <a:schemeClr val="bg1"/>
                </a:solidFill>
              </a:rPr>
              <a:t>Ciclos naturais</a:t>
            </a:r>
            <a:endParaRPr lang="pt-BR" sz="3600" b="1" dirty="0">
              <a:solidFill>
                <a:schemeClr val="bg1"/>
              </a:solidFill>
            </a:endParaRPr>
          </a:p>
        </p:txBody>
      </p:sp>
      <p:sp>
        <p:nvSpPr>
          <p:cNvPr id="8" name="TextBox 7">
            <a:extLst>
              <a:ext uri="{FF2B5EF4-FFF2-40B4-BE49-F238E27FC236}">
                <a16:creationId xmlns:a16="http://schemas.microsoft.com/office/drawing/2014/main" xmlns="" id="{14EE9F86-BA5A-014C-9CB2-FC9354DF1B7D}"/>
              </a:ext>
            </a:extLst>
          </p:cNvPr>
          <p:cNvSpPr txBox="1"/>
          <p:nvPr/>
        </p:nvSpPr>
        <p:spPr>
          <a:xfrm>
            <a:off x="1416759" y="1257583"/>
            <a:ext cx="9495565" cy="523220"/>
          </a:xfrm>
          <a:prstGeom prst="rect">
            <a:avLst/>
          </a:prstGeom>
          <a:noFill/>
        </p:spPr>
        <p:txBody>
          <a:bodyPr wrap="square" rtlCol="0">
            <a:spAutoFit/>
          </a:bodyPr>
          <a:lstStyle/>
          <a:p>
            <a:pPr algn="ctr"/>
            <a:r>
              <a:rPr lang="pt-BR" sz="2800" b="1" dirty="0" smtClean="0">
                <a:solidFill>
                  <a:srgbClr val="4ABE98"/>
                </a:solidFill>
              </a:rPr>
              <a:t>A economia circular perfeita</a:t>
            </a:r>
            <a:endParaRPr lang="pt-BR" sz="2800" b="1" dirty="0">
              <a:solidFill>
                <a:srgbClr val="4ABE98"/>
              </a:solidFill>
            </a:endParaRPr>
          </a:p>
        </p:txBody>
      </p:sp>
      <p:pic>
        <p:nvPicPr>
          <p:cNvPr id="9" name="Picture 8" descr="A picture containing fruit, apple, indoor, red&#10;&#10;Description automatically generated">
            <a:extLst>
              <a:ext uri="{FF2B5EF4-FFF2-40B4-BE49-F238E27FC236}">
                <a16:creationId xmlns:a16="http://schemas.microsoft.com/office/drawing/2014/main" xmlns="" id="{7FC1820B-F6E7-674E-9FA9-8346FD6ADA1F}"/>
              </a:ext>
            </a:extLst>
          </p:cNvPr>
          <p:cNvPicPr>
            <a:picLocks noChangeAspect="1"/>
          </p:cNvPicPr>
          <p:nvPr/>
        </p:nvPicPr>
        <p:blipFill>
          <a:blip r:embed="rId4"/>
          <a:stretch>
            <a:fillRect/>
          </a:stretch>
        </p:blipFill>
        <p:spPr>
          <a:xfrm>
            <a:off x="8024994" y="4504752"/>
            <a:ext cx="1562797" cy="1144891"/>
          </a:xfrm>
          <a:prstGeom prst="rect">
            <a:avLst/>
          </a:prstGeom>
        </p:spPr>
      </p:pic>
      <p:sp>
        <p:nvSpPr>
          <p:cNvPr id="10" name="Left Arrow 9">
            <a:extLst>
              <a:ext uri="{FF2B5EF4-FFF2-40B4-BE49-F238E27FC236}">
                <a16:creationId xmlns:a16="http://schemas.microsoft.com/office/drawing/2014/main" xmlns="" id="{1497D63C-5C66-734B-921E-62C570224AC9}"/>
              </a:ext>
            </a:extLst>
          </p:cNvPr>
          <p:cNvSpPr/>
          <p:nvPr/>
        </p:nvSpPr>
        <p:spPr>
          <a:xfrm>
            <a:off x="5512957" y="5052291"/>
            <a:ext cx="1983545" cy="478301"/>
          </a:xfrm>
          <a:prstGeom prst="leftArrow">
            <a:avLst/>
          </a:prstGeom>
          <a:solidFill>
            <a:srgbClr val="4ABE9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Left Arrow 22">
            <a:extLst>
              <a:ext uri="{FF2B5EF4-FFF2-40B4-BE49-F238E27FC236}">
                <a16:creationId xmlns:a16="http://schemas.microsoft.com/office/drawing/2014/main" xmlns="" id="{5379E300-35B0-A843-9271-C0489116468A}"/>
              </a:ext>
            </a:extLst>
          </p:cNvPr>
          <p:cNvSpPr/>
          <p:nvPr/>
        </p:nvSpPr>
        <p:spPr>
          <a:xfrm rot="13500000">
            <a:off x="7807915" y="3336434"/>
            <a:ext cx="1329928" cy="478301"/>
          </a:xfrm>
          <a:prstGeom prst="leftArrow">
            <a:avLst/>
          </a:prstGeom>
          <a:solidFill>
            <a:srgbClr val="4ABE9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Left Arrow 23">
            <a:extLst>
              <a:ext uri="{FF2B5EF4-FFF2-40B4-BE49-F238E27FC236}">
                <a16:creationId xmlns:a16="http://schemas.microsoft.com/office/drawing/2014/main" xmlns="" id="{337F4FC6-232E-E541-9E78-F32366FC5458}"/>
              </a:ext>
            </a:extLst>
          </p:cNvPr>
          <p:cNvSpPr/>
          <p:nvPr/>
        </p:nvSpPr>
        <p:spPr>
          <a:xfrm rot="8100000">
            <a:off x="3343065" y="3301189"/>
            <a:ext cx="1230237" cy="478301"/>
          </a:xfrm>
          <a:prstGeom prst="leftArrow">
            <a:avLst/>
          </a:prstGeom>
          <a:solidFill>
            <a:srgbClr val="4ABE9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5" name="Picture 24" descr="A tree with many leaves&#10;&#10;Description automatically generated with low confidence">
            <a:extLst>
              <a:ext uri="{FF2B5EF4-FFF2-40B4-BE49-F238E27FC236}">
                <a16:creationId xmlns:a16="http://schemas.microsoft.com/office/drawing/2014/main" xmlns="" id="{1B0D09ED-399F-4847-B3FB-AAE0BA7826A0}"/>
              </a:ext>
            </a:extLst>
          </p:cNvPr>
          <p:cNvPicPr>
            <a:picLocks noChangeAspect="1"/>
          </p:cNvPicPr>
          <p:nvPr/>
        </p:nvPicPr>
        <p:blipFill>
          <a:blip r:embed="rId5"/>
          <a:stretch>
            <a:fillRect/>
          </a:stretch>
        </p:blipFill>
        <p:spPr>
          <a:xfrm>
            <a:off x="4702483" y="1780802"/>
            <a:ext cx="2843614" cy="2994549"/>
          </a:xfrm>
          <a:prstGeom prst="rect">
            <a:avLst/>
          </a:prstGeom>
        </p:spPr>
      </p:pic>
      <p:pic>
        <p:nvPicPr>
          <p:cNvPr id="27" name="Picture 26" descr="A picture containing plant&#10;&#10;Description automatically generated">
            <a:extLst>
              <a:ext uri="{FF2B5EF4-FFF2-40B4-BE49-F238E27FC236}">
                <a16:creationId xmlns:a16="http://schemas.microsoft.com/office/drawing/2014/main" xmlns="" id="{F7160915-3CDB-7A43-92CA-13B9B1AF69AA}"/>
              </a:ext>
            </a:extLst>
          </p:cNvPr>
          <p:cNvPicPr>
            <a:picLocks noChangeAspect="1"/>
          </p:cNvPicPr>
          <p:nvPr/>
        </p:nvPicPr>
        <p:blipFill>
          <a:blip r:embed="rId6"/>
          <a:stretch>
            <a:fillRect/>
          </a:stretch>
        </p:blipFill>
        <p:spPr>
          <a:xfrm>
            <a:off x="3607023" y="4240487"/>
            <a:ext cx="1245880" cy="1466669"/>
          </a:xfrm>
          <a:prstGeom prst="rect">
            <a:avLst/>
          </a:prstGeom>
        </p:spPr>
      </p:pic>
      <p:sp>
        <p:nvSpPr>
          <p:cNvPr id="2" name="Slide Number Placeholder 1">
            <a:extLst>
              <a:ext uri="{FF2B5EF4-FFF2-40B4-BE49-F238E27FC236}">
                <a16:creationId xmlns:a16="http://schemas.microsoft.com/office/drawing/2014/main" xmlns="" id="{A8362D58-6D49-453B-410F-5397F5D981CC}"/>
              </a:ext>
            </a:extLst>
          </p:cNvPr>
          <p:cNvSpPr>
            <a:spLocks noGrp="1"/>
          </p:cNvSpPr>
          <p:nvPr>
            <p:ph type="sldNum" sz="quarter" idx="12"/>
          </p:nvPr>
        </p:nvSpPr>
        <p:spPr/>
        <p:txBody>
          <a:bodyPr/>
          <a:lstStyle/>
          <a:p>
            <a:fld id="{A49FEDE7-8061-9B4D-88A1-7EA83A94C31B}" type="slidenum">
              <a:rPr lang="pt-BR" smtClean="0"/>
              <a:t>10</a:t>
            </a:fld>
            <a:endParaRPr lang="pt-BR" dirty="0"/>
          </a:p>
        </p:txBody>
      </p:sp>
    </p:spTree>
    <p:extLst>
      <p:ext uri="{BB962C8B-B14F-4D97-AF65-F5344CB8AC3E}">
        <p14:creationId xmlns:p14="http://schemas.microsoft.com/office/powerpoint/2010/main" val="276113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xmlns=""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xmlns=""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ounded Rectangle 13">
            <a:extLst>
              <a:ext uri="{FF2B5EF4-FFF2-40B4-BE49-F238E27FC236}">
                <a16:creationId xmlns:a16="http://schemas.microsoft.com/office/drawing/2014/main" xmlns=""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TextBox 14">
            <a:extLst>
              <a:ext uri="{FF2B5EF4-FFF2-40B4-BE49-F238E27FC236}">
                <a16:creationId xmlns:a16="http://schemas.microsoft.com/office/drawing/2014/main" xmlns=""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pt-BR" sz="3600" b="1" dirty="0" smtClean="0">
                <a:solidFill>
                  <a:schemeClr val="bg1"/>
                </a:solidFill>
              </a:rPr>
              <a:t>Aprenda com a natureza</a:t>
            </a:r>
            <a:endParaRPr lang="pt-BR" sz="3600" b="1" dirty="0">
              <a:solidFill>
                <a:schemeClr val="bg1"/>
              </a:solidFill>
            </a:endParaRPr>
          </a:p>
        </p:txBody>
      </p:sp>
      <p:sp>
        <p:nvSpPr>
          <p:cNvPr id="8" name="TextBox 7">
            <a:extLst>
              <a:ext uri="{FF2B5EF4-FFF2-40B4-BE49-F238E27FC236}">
                <a16:creationId xmlns:a16="http://schemas.microsoft.com/office/drawing/2014/main" xmlns="" id="{14EE9F86-BA5A-014C-9CB2-FC9354DF1B7D}"/>
              </a:ext>
            </a:extLst>
          </p:cNvPr>
          <p:cNvSpPr txBox="1"/>
          <p:nvPr/>
        </p:nvSpPr>
        <p:spPr>
          <a:xfrm>
            <a:off x="412955" y="1511106"/>
            <a:ext cx="5042466" cy="523220"/>
          </a:xfrm>
          <a:prstGeom prst="rect">
            <a:avLst/>
          </a:prstGeom>
          <a:noFill/>
        </p:spPr>
        <p:txBody>
          <a:bodyPr wrap="square" rtlCol="0">
            <a:spAutoFit/>
          </a:bodyPr>
          <a:lstStyle/>
          <a:p>
            <a:pPr algn="ctr"/>
            <a:r>
              <a:rPr lang="pt-BR" sz="2800" b="1" dirty="0" smtClean="0">
                <a:solidFill>
                  <a:srgbClr val="4ABE98"/>
                </a:solidFill>
              </a:rPr>
              <a:t>Mantenha os materiais em ciclos</a:t>
            </a:r>
            <a:endParaRPr lang="pt-BR" sz="2800" b="1" dirty="0">
              <a:solidFill>
                <a:srgbClr val="4ABE98"/>
              </a:solidFill>
            </a:endParaRPr>
          </a:p>
        </p:txBody>
      </p:sp>
      <p:sp>
        <p:nvSpPr>
          <p:cNvPr id="7" name="TextBox 6">
            <a:extLst>
              <a:ext uri="{FF2B5EF4-FFF2-40B4-BE49-F238E27FC236}">
                <a16:creationId xmlns:a16="http://schemas.microsoft.com/office/drawing/2014/main" xmlns="" id="{CE7718A7-44EF-A642-A407-B54E48EBDF7E}"/>
              </a:ext>
            </a:extLst>
          </p:cNvPr>
          <p:cNvSpPr txBox="1"/>
          <p:nvPr/>
        </p:nvSpPr>
        <p:spPr>
          <a:xfrm>
            <a:off x="6736579" y="1454172"/>
            <a:ext cx="5042466" cy="523220"/>
          </a:xfrm>
          <a:prstGeom prst="rect">
            <a:avLst/>
          </a:prstGeom>
          <a:noFill/>
        </p:spPr>
        <p:txBody>
          <a:bodyPr wrap="square" rtlCol="0">
            <a:spAutoFit/>
          </a:bodyPr>
          <a:lstStyle/>
          <a:p>
            <a:pPr algn="ctr"/>
            <a:r>
              <a:rPr lang="pt-BR" sz="2800" b="1" dirty="0" smtClean="0">
                <a:solidFill>
                  <a:srgbClr val="29C7F7"/>
                </a:solidFill>
              </a:rPr>
              <a:t>Nada se torna </a:t>
            </a:r>
            <a:r>
              <a:rPr lang="pt-BR" sz="2800" b="1" dirty="0">
                <a:solidFill>
                  <a:srgbClr val="29C7F7"/>
                </a:solidFill>
              </a:rPr>
              <a:t>desperdício</a:t>
            </a:r>
          </a:p>
        </p:txBody>
      </p:sp>
      <p:pic>
        <p:nvPicPr>
          <p:cNvPr id="9" name="Picture 8" descr="A picture containing fruit, apple, indoor, red&#10;&#10;Description automatically generated">
            <a:extLst>
              <a:ext uri="{FF2B5EF4-FFF2-40B4-BE49-F238E27FC236}">
                <a16:creationId xmlns:a16="http://schemas.microsoft.com/office/drawing/2014/main" xmlns="" id="{2FD28DA0-1BEA-0745-BD35-F2AB28107261}"/>
              </a:ext>
            </a:extLst>
          </p:cNvPr>
          <p:cNvPicPr>
            <a:picLocks noChangeAspect="1"/>
          </p:cNvPicPr>
          <p:nvPr/>
        </p:nvPicPr>
        <p:blipFill>
          <a:blip r:embed="rId4"/>
          <a:stretch>
            <a:fillRect/>
          </a:stretch>
        </p:blipFill>
        <p:spPr>
          <a:xfrm>
            <a:off x="4153318" y="4392985"/>
            <a:ext cx="1302103" cy="953909"/>
          </a:xfrm>
          <a:prstGeom prst="rect">
            <a:avLst/>
          </a:prstGeom>
        </p:spPr>
      </p:pic>
      <p:sp>
        <p:nvSpPr>
          <p:cNvPr id="10" name="Left Arrow 9">
            <a:extLst>
              <a:ext uri="{FF2B5EF4-FFF2-40B4-BE49-F238E27FC236}">
                <a16:creationId xmlns:a16="http://schemas.microsoft.com/office/drawing/2014/main" xmlns="" id="{D9D17174-EA9F-164F-B4CB-D9AD4426AC6F}"/>
              </a:ext>
            </a:extLst>
          </p:cNvPr>
          <p:cNvSpPr/>
          <p:nvPr/>
        </p:nvSpPr>
        <p:spPr>
          <a:xfrm>
            <a:off x="2327362" y="4691801"/>
            <a:ext cx="1302103"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Left Arrow 10">
            <a:extLst>
              <a:ext uri="{FF2B5EF4-FFF2-40B4-BE49-F238E27FC236}">
                <a16:creationId xmlns:a16="http://schemas.microsoft.com/office/drawing/2014/main" xmlns="" id="{C56D3F44-9707-994C-9E05-BE1154FAD26B}"/>
              </a:ext>
            </a:extLst>
          </p:cNvPr>
          <p:cNvSpPr/>
          <p:nvPr/>
        </p:nvSpPr>
        <p:spPr>
          <a:xfrm rot="13500000">
            <a:off x="4264578" y="3323832"/>
            <a:ext cx="950726"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Left Arrow 11">
            <a:extLst>
              <a:ext uri="{FF2B5EF4-FFF2-40B4-BE49-F238E27FC236}">
                <a16:creationId xmlns:a16="http://schemas.microsoft.com/office/drawing/2014/main" xmlns="" id="{6F59749B-4D25-7740-8238-E6B4C94AC7A9}"/>
              </a:ext>
            </a:extLst>
          </p:cNvPr>
          <p:cNvSpPr/>
          <p:nvPr/>
        </p:nvSpPr>
        <p:spPr>
          <a:xfrm rot="8100000">
            <a:off x="935453" y="3323831"/>
            <a:ext cx="890520"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6" name="Picture 15" descr="A tree with many leaves&#10;&#10;Description automatically generated with low confidence">
            <a:extLst>
              <a:ext uri="{FF2B5EF4-FFF2-40B4-BE49-F238E27FC236}">
                <a16:creationId xmlns:a16="http://schemas.microsoft.com/office/drawing/2014/main" xmlns="" id="{5C5927A8-AD3F-5748-B599-D976AC6416B3}"/>
              </a:ext>
            </a:extLst>
          </p:cNvPr>
          <p:cNvPicPr>
            <a:picLocks noChangeAspect="1"/>
          </p:cNvPicPr>
          <p:nvPr/>
        </p:nvPicPr>
        <p:blipFill>
          <a:blip r:embed="rId5"/>
          <a:stretch>
            <a:fillRect/>
          </a:stretch>
        </p:blipFill>
        <p:spPr>
          <a:xfrm>
            <a:off x="2007206" y="2098143"/>
            <a:ext cx="1942417" cy="2045518"/>
          </a:xfrm>
          <a:prstGeom prst="rect">
            <a:avLst/>
          </a:prstGeom>
        </p:spPr>
      </p:pic>
      <p:pic>
        <p:nvPicPr>
          <p:cNvPr id="17" name="Picture 16" descr="A picture containing plant&#10;&#10;Description automatically generated">
            <a:extLst>
              <a:ext uri="{FF2B5EF4-FFF2-40B4-BE49-F238E27FC236}">
                <a16:creationId xmlns:a16="http://schemas.microsoft.com/office/drawing/2014/main" xmlns="" id="{D13CA8DB-4E5F-524B-8EE0-A24CC140AE08}"/>
              </a:ext>
            </a:extLst>
          </p:cNvPr>
          <p:cNvPicPr>
            <a:picLocks noChangeAspect="1"/>
          </p:cNvPicPr>
          <p:nvPr/>
        </p:nvPicPr>
        <p:blipFill>
          <a:blip r:embed="rId6"/>
          <a:stretch>
            <a:fillRect/>
          </a:stretch>
        </p:blipFill>
        <p:spPr>
          <a:xfrm>
            <a:off x="973420" y="4309694"/>
            <a:ext cx="970742" cy="1142772"/>
          </a:xfrm>
          <a:prstGeom prst="rect">
            <a:avLst/>
          </a:prstGeom>
        </p:spPr>
      </p:pic>
      <p:sp>
        <p:nvSpPr>
          <p:cNvPr id="18" name="Left Arrow 17">
            <a:extLst>
              <a:ext uri="{FF2B5EF4-FFF2-40B4-BE49-F238E27FC236}">
                <a16:creationId xmlns:a16="http://schemas.microsoft.com/office/drawing/2014/main" xmlns="" id="{24BA0A11-B88B-D24F-A6D4-A822976C892C}"/>
              </a:ext>
            </a:extLst>
          </p:cNvPr>
          <p:cNvSpPr/>
          <p:nvPr/>
        </p:nvSpPr>
        <p:spPr>
          <a:xfrm>
            <a:off x="8562535" y="4690933"/>
            <a:ext cx="1302103"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Left Arrow 18">
            <a:extLst>
              <a:ext uri="{FF2B5EF4-FFF2-40B4-BE49-F238E27FC236}">
                <a16:creationId xmlns:a16="http://schemas.microsoft.com/office/drawing/2014/main" xmlns="" id="{1F600B18-770E-3E4E-B88A-A022A2B1BDAF}"/>
              </a:ext>
            </a:extLst>
          </p:cNvPr>
          <p:cNvSpPr/>
          <p:nvPr/>
        </p:nvSpPr>
        <p:spPr>
          <a:xfrm rot="13500000">
            <a:off x="10436961" y="3480006"/>
            <a:ext cx="950726"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Left Arrow 19">
            <a:extLst>
              <a:ext uri="{FF2B5EF4-FFF2-40B4-BE49-F238E27FC236}">
                <a16:creationId xmlns:a16="http://schemas.microsoft.com/office/drawing/2014/main" xmlns="" id="{5990AEF1-FDF4-CE4E-B20A-C00513EDBEA3}"/>
              </a:ext>
            </a:extLst>
          </p:cNvPr>
          <p:cNvSpPr/>
          <p:nvPr/>
        </p:nvSpPr>
        <p:spPr>
          <a:xfrm rot="8100000">
            <a:off x="7119108" y="3293947"/>
            <a:ext cx="890520"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Picture 2" descr="A picture containing LEGO, toy&#10;&#10;Description automatically generated">
            <a:extLst>
              <a:ext uri="{FF2B5EF4-FFF2-40B4-BE49-F238E27FC236}">
                <a16:creationId xmlns:a16="http://schemas.microsoft.com/office/drawing/2014/main" xmlns="" id="{B9731D1B-0CB9-554F-B12C-5DC8B996F5ED}"/>
              </a:ext>
            </a:extLst>
          </p:cNvPr>
          <p:cNvPicPr>
            <a:picLocks noChangeAspect="1"/>
          </p:cNvPicPr>
          <p:nvPr/>
        </p:nvPicPr>
        <p:blipFill>
          <a:blip r:embed="rId7"/>
          <a:stretch>
            <a:fillRect/>
          </a:stretch>
        </p:blipFill>
        <p:spPr>
          <a:xfrm>
            <a:off x="8048319" y="1847384"/>
            <a:ext cx="2418985" cy="2418985"/>
          </a:xfrm>
          <a:prstGeom prst="rect">
            <a:avLst/>
          </a:prstGeom>
        </p:spPr>
      </p:pic>
      <p:grpSp>
        <p:nvGrpSpPr>
          <p:cNvPr id="4" name="Group 3">
            <a:extLst>
              <a:ext uri="{FF2B5EF4-FFF2-40B4-BE49-F238E27FC236}">
                <a16:creationId xmlns:a16="http://schemas.microsoft.com/office/drawing/2014/main" xmlns="" id="{6B9CD656-529B-524D-883C-A2B840E20367}"/>
              </a:ext>
            </a:extLst>
          </p:cNvPr>
          <p:cNvGrpSpPr/>
          <p:nvPr/>
        </p:nvGrpSpPr>
        <p:grpSpPr>
          <a:xfrm>
            <a:off x="9934713" y="4335163"/>
            <a:ext cx="1912390" cy="1271144"/>
            <a:chOff x="9934713" y="4335163"/>
            <a:chExt cx="1912390" cy="1271144"/>
          </a:xfrm>
        </p:grpSpPr>
        <p:pic>
          <p:nvPicPr>
            <p:cNvPr id="21" name="Google Shape;174;p4" descr="A bottle of water&#10;&#10;Description automatically generated with low confidence">
              <a:extLst>
                <a:ext uri="{FF2B5EF4-FFF2-40B4-BE49-F238E27FC236}">
                  <a16:creationId xmlns:a16="http://schemas.microsoft.com/office/drawing/2014/main" xmlns="" id="{30AD77BD-4B2D-4B45-9B33-EFDB2C5F7413}"/>
                </a:ext>
              </a:extLst>
            </p:cNvPr>
            <p:cNvPicPr preferRelativeResize="0"/>
            <p:nvPr/>
          </p:nvPicPr>
          <p:blipFill rotWithShape="1">
            <a:blip r:embed="rId8">
              <a:alphaModFix/>
            </a:blip>
            <a:srcRect/>
            <a:stretch/>
          </p:blipFill>
          <p:spPr>
            <a:xfrm>
              <a:off x="9934713" y="4340497"/>
              <a:ext cx="996047" cy="1265810"/>
            </a:xfrm>
            <a:prstGeom prst="rect">
              <a:avLst/>
            </a:prstGeom>
            <a:noFill/>
            <a:ln>
              <a:noFill/>
            </a:ln>
          </p:spPr>
        </p:pic>
        <p:pic>
          <p:nvPicPr>
            <p:cNvPr id="22" name="Google Shape;174;p4" descr="A bottle of water&#10;&#10;Description automatically generated with low confidence">
              <a:extLst>
                <a:ext uri="{FF2B5EF4-FFF2-40B4-BE49-F238E27FC236}">
                  <a16:creationId xmlns:a16="http://schemas.microsoft.com/office/drawing/2014/main" xmlns="" id="{770CC70C-C382-BD45-8F74-155B8200078A}"/>
                </a:ext>
              </a:extLst>
            </p:cNvPr>
            <p:cNvPicPr preferRelativeResize="0"/>
            <p:nvPr/>
          </p:nvPicPr>
          <p:blipFill rotWithShape="1">
            <a:blip r:embed="rId8">
              <a:alphaModFix/>
            </a:blip>
            <a:srcRect/>
            <a:stretch/>
          </p:blipFill>
          <p:spPr>
            <a:xfrm>
              <a:off x="10407086" y="4337830"/>
              <a:ext cx="996047" cy="1265810"/>
            </a:xfrm>
            <a:prstGeom prst="rect">
              <a:avLst/>
            </a:prstGeom>
            <a:noFill/>
            <a:ln>
              <a:noFill/>
            </a:ln>
          </p:spPr>
        </p:pic>
        <p:pic>
          <p:nvPicPr>
            <p:cNvPr id="23" name="Google Shape;174;p4" descr="A bottle of water&#10;&#10;Description automatically generated with low confidence">
              <a:extLst>
                <a:ext uri="{FF2B5EF4-FFF2-40B4-BE49-F238E27FC236}">
                  <a16:creationId xmlns:a16="http://schemas.microsoft.com/office/drawing/2014/main" xmlns="" id="{E0203333-3A08-EE4E-B4F0-411E5ECB014D}"/>
                </a:ext>
              </a:extLst>
            </p:cNvPr>
            <p:cNvPicPr preferRelativeResize="0"/>
            <p:nvPr/>
          </p:nvPicPr>
          <p:blipFill rotWithShape="1">
            <a:blip r:embed="rId8">
              <a:alphaModFix/>
            </a:blip>
            <a:srcRect/>
            <a:stretch/>
          </p:blipFill>
          <p:spPr>
            <a:xfrm>
              <a:off x="10851056" y="4335163"/>
              <a:ext cx="996047" cy="1263600"/>
            </a:xfrm>
            <a:prstGeom prst="rect">
              <a:avLst/>
            </a:prstGeom>
            <a:noFill/>
            <a:ln>
              <a:noFill/>
            </a:ln>
          </p:spPr>
        </p:pic>
      </p:grpSp>
      <p:pic>
        <p:nvPicPr>
          <p:cNvPr id="24" name="Picture 23" descr="Icon&#10;&#10;Description automatically generated">
            <a:extLst>
              <a:ext uri="{FF2B5EF4-FFF2-40B4-BE49-F238E27FC236}">
                <a16:creationId xmlns:a16="http://schemas.microsoft.com/office/drawing/2014/main" xmlns="" id="{F9C9E04B-F41F-3F4B-AB31-F394C0357F92}"/>
              </a:ext>
            </a:extLst>
          </p:cNvPr>
          <p:cNvPicPr>
            <a:picLocks noChangeAspect="1"/>
          </p:cNvPicPr>
          <p:nvPr/>
        </p:nvPicPr>
        <p:blipFill rotWithShape="1">
          <a:blip r:embed="rId9"/>
          <a:srcRect r="-27" b="-36"/>
          <a:stretch/>
        </p:blipFill>
        <p:spPr>
          <a:xfrm>
            <a:off x="6944917" y="3980256"/>
            <a:ext cx="1483998" cy="1455650"/>
          </a:xfrm>
          <a:prstGeom prst="rect">
            <a:avLst/>
          </a:prstGeom>
        </p:spPr>
      </p:pic>
      <p:sp>
        <p:nvSpPr>
          <p:cNvPr id="2" name="Slide Number Placeholder 1">
            <a:extLst>
              <a:ext uri="{FF2B5EF4-FFF2-40B4-BE49-F238E27FC236}">
                <a16:creationId xmlns:a16="http://schemas.microsoft.com/office/drawing/2014/main" xmlns="" id="{C8ED5448-640F-8714-34A5-F502B9C5FF63}"/>
              </a:ext>
            </a:extLst>
          </p:cNvPr>
          <p:cNvSpPr>
            <a:spLocks noGrp="1"/>
          </p:cNvSpPr>
          <p:nvPr>
            <p:ph type="sldNum" sz="quarter" idx="12"/>
          </p:nvPr>
        </p:nvSpPr>
        <p:spPr/>
        <p:txBody>
          <a:bodyPr/>
          <a:lstStyle/>
          <a:p>
            <a:fld id="{A49FEDE7-8061-9B4D-88A1-7EA83A94C31B}" type="slidenum">
              <a:rPr lang="pt-BR" smtClean="0"/>
              <a:t>11</a:t>
            </a:fld>
            <a:endParaRPr lang="pt-BR" dirty="0"/>
          </a:p>
        </p:txBody>
      </p:sp>
    </p:spTree>
    <p:extLst>
      <p:ext uri="{BB962C8B-B14F-4D97-AF65-F5344CB8AC3E}">
        <p14:creationId xmlns:p14="http://schemas.microsoft.com/office/powerpoint/2010/main" val="1362297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18B0ED34-DDE8-2B45-AEB4-0B4B922ECD3D}"/>
              </a:ext>
            </a:extLst>
          </p:cNvPr>
          <p:cNvPicPr>
            <a:picLocks noChangeAspect="1"/>
          </p:cNvPicPr>
          <p:nvPr/>
        </p:nvPicPr>
        <p:blipFill>
          <a:blip r:embed="rId3"/>
          <a:stretch>
            <a:fillRect/>
          </a:stretch>
        </p:blipFill>
        <p:spPr>
          <a:xfrm>
            <a:off x="0" y="38630"/>
            <a:ext cx="12192000" cy="6858000"/>
          </a:xfrm>
          <a:prstGeom prst="rect">
            <a:avLst/>
          </a:prstGeom>
        </p:spPr>
      </p:pic>
      <p:pic>
        <p:nvPicPr>
          <p:cNvPr id="34" name="Picture 33" descr="A picture containing accessory, vector graphics&#10;&#10;Description automatically generated">
            <a:extLst>
              <a:ext uri="{FF2B5EF4-FFF2-40B4-BE49-F238E27FC236}">
                <a16:creationId xmlns:a16="http://schemas.microsoft.com/office/drawing/2014/main" xmlns="" id="{DD85ED53-229B-A943-9C60-BCEC33E49375}"/>
              </a:ext>
            </a:extLst>
          </p:cNvPr>
          <p:cNvPicPr>
            <a:picLocks noChangeAspect="1"/>
          </p:cNvPicPr>
          <p:nvPr/>
        </p:nvPicPr>
        <p:blipFill>
          <a:blip r:embed="rId4"/>
          <a:stretch>
            <a:fillRect/>
          </a:stretch>
        </p:blipFill>
        <p:spPr>
          <a:xfrm>
            <a:off x="1023019" y="1385291"/>
            <a:ext cx="9799901" cy="5512444"/>
          </a:xfrm>
          <a:prstGeom prst="rect">
            <a:avLst/>
          </a:prstGeom>
        </p:spPr>
      </p:pic>
      <p:sp>
        <p:nvSpPr>
          <p:cNvPr id="13" name="Rounded Rectangle 12">
            <a:extLst>
              <a:ext uri="{FF2B5EF4-FFF2-40B4-BE49-F238E27FC236}">
                <a16:creationId xmlns:a16="http://schemas.microsoft.com/office/drawing/2014/main" xmlns=""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4" name="Rounded Rectangle 13">
            <a:extLst>
              <a:ext uri="{FF2B5EF4-FFF2-40B4-BE49-F238E27FC236}">
                <a16:creationId xmlns:a16="http://schemas.microsoft.com/office/drawing/2014/main" xmlns=""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5" name="TextBox 14">
            <a:extLst>
              <a:ext uri="{FF2B5EF4-FFF2-40B4-BE49-F238E27FC236}">
                <a16:creationId xmlns:a16="http://schemas.microsoft.com/office/drawing/2014/main" xmlns=""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pt-PT" sz="3600" b="1" dirty="0" smtClean="0">
                <a:solidFill>
                  <a:schemeClr val="bg1"/>
                </a:solidFill>
              </a:rPr>
              <a:t>Biomimética</a:t>
            </a:r>
            <a:endParaRPr lang="pt-PT" sz="3600" b="1" dirty="0">
              <a:solidFill>
                <a:schemeClr val="bg1"/>
              </a:solidFill>
            </a:endParaRPr>
          </a:p>
        </p:txBody>
      </p:sp>
      <p:sp>
        <p:nvSpPr>
          <p:cNvPr id="8" name="TextBox 7">
            <a:extLst>
              <a:ext uri="{FF2B5EF4-FFF2-40B4-BE49-F238E27FC236}">
                <a16:creationId xmlns:a16="http://schemas.microsoft.com/office/drawing/2014/main" xmlns="" id="{14EE9F86-BA5A-014C-9CB2-FC9354DF1B7D}"/>
              </a:ext>
            </a:extLst>
          </p:cNvPr>
          <p:cNvSpPr txBox="1"/>
          <p:nvPr/>
        </p:nvSpPr>
        <p:spPr>
          <a:xfrm>
            <a:off x="1416759" y="1257583"/>
            <a:ext cx="9495565" cy="523220"/>
          </a:xfrm>
          <a:prstGeom prst="rect">
            <a:avLst/>
          </a:prstGeom>
          <a:noFill/>
        </p:spPr>
        <p:txBody>
          <a:bodyPr wrap="square" rtlCol="0">
            <a:spAutoFit/>
          </a:bodyPr>
          <a:lstStyle/>
          <a:p>
            <a:pPr algn="ctr"/>
            <a:r>
              <a:rPr lang="pt-PT" sz="2800" b="1" smtClean="0">
                <a:solidFill>
                  <a:srgbClr val="4ABE98"/>
                </a:solidFill>
              </a:rPr>
              <a:t>Design </a:t>
            </a:r>
            <a:r>
              <a:rPr lang="pt-PT" sz="2800" b="1" dirty="0" smtClean="0">
                <a:solidFill>
                  <a:srgbClr val="4ABE98"/>
                </a:solidFill>
              </a:rPr>
              <a:t>inspirado na natureza</a:t>
            </a:r>
            <a:endParaRPr lang="pt-PT" sz="2800" b="1" dirty="0">
              <a:solidFill>
                <a:srgbClr val="4ABE98"/>
              </a:solidFill>
            </a:endParaRPr>
          </a:p>
        </p:txBody>
      </p:sp>
      <p:sp>
        <p:nvSpPr>
          <p:cNvPr id="23" name="TextBox 22">
            <a:extLst>
              <a:ext uri="{FF2B5EF4-FFF2-40B4-BE49-F238E27FC236}">
                <a16:creationId xmlns:a16="http://schemas.microsoft.com/office/drawing/2014/main" xmlns="" id="{B5BEBCE8-5BA0-CC42-B1B7-46F1E793F0C3}"/>
              </a:ext>
            </a:extLst>
          </p:cNvPr>
          <p:cNvSpPr txBox="1"/>
          <p:nvPr/>
        </p:nvSpPr>
        <p:spPr>
          <a:xfrm>
            <a:off x="8456440" y="2149592"/>
            <a:ext cx="2366480" cy="892552"/>
          </a:xfrm>
          <a:prstGeom prst="rect">
            <a:avLst/>
          </a:prstGeom>
          <a:noFill/>
        </p:spPr>
        <p:txBody>
          <a:bodyPr wrap="square" rtlCol="0">
            <a:spAutoFit/>
          </a:bodyPr>
          <a:lstStyle/>
          <a:p>
            <a:r>
              <a:rPr lang="pt-PT" sz="1600" b="1" dirty="0" smtClean="0">
                <a:solidFill>
                  <a:srgbClr val="0C5751"/>
                </a:solidFill>
              </a:rPr>
              <a:t>Gestão de resíduos </a:t>
            </a:r>
            <a:r>
              <a:rPr lang="pt-PT" sz="1200" dirty="0" smtClean="0"/>
              <a:t>Redução, reciclagem de resíduos e reutilização de recursos para produção.</a:t>
            </a:r>
            <a:endParaRPr lang="pt-PT" sz="1100" dirty="0"/>
          </a:p>
        </p:txBody>
      </p:sp>
      <p:sp>
        <p:nvSpPr>
          <p:cNvPr id="24" name="TextBox 23">
            <a:extLst>
              <a:ext uri="{FF2B5EF4-FFF2-40B4-BE49-F238E27FC236}">
                <a16:creationId xmlns:a16="http://schemas.microsoft.com/office/drawing/2014/main" xmlns="" id="{EA9D2644-88D5-A44E-9514-0E1D5636FB64}"/>
              </a:ext>
            </a:extLst>
          </p:cNvPr>
          <p:cNvSpPr txBox="1"/>
          <p:nvPr/>
        </p:nvSpPr>
        <p:spPr>
          <a:xfrm>
            <a:off x="5410044" y="5080951"/>
            <a:ext cx="1207402" cy="1261884"/>
          </a:xfrm>
          <a:prstGeom prst="rect">
            <a:avLst/>
          </a:prstGeom>
          <a:noFill/>
        </p:spPr>
        <p:txBody>
          <a:bodyPr wrap="square" rtlCol="0">
            <a:spAutoFit/>
          </a:bodyPr>
          <a:lstStyle/>
          <a:p>
            <a:r>
              <a:rPr lang="pt-PT" sz="1600" b="1" dirty="0" smtClean="0">
                <a:solidFill>
                  <a:srgbClr val="29C7F7"/>
                </a:solidFill>
              </a:rPr>
              <a:t>Recursos </a:t>
            </a:r>
            <a:r>
              <a:rPr lang="pt-PT" sz="1200" dirty="0" smtClean="0"/>
              <a:t>Nutrientes para os  ciclos biológicos e matérias-primas para fabricação.</a:t>
            </a:r>
            <a:endParaRPr lang="pt-PT" sz="1100" dirty="0"/>
          </a:p>
        </p:txBody>
      </p:sp>
      <p:sp>
        <p:nvSpPr>
          <p:cNvPr id="29" name="TextBox 28">
            <a:extLst>
              <a:ext uri="{FF2B5EF4-FFF2-40B4-BE49-F238E27FC236}">
                <a16:creationId xmlns:a16="http://schemas.microsoft.com/office/drawing/2014/main" xmlns="" id="{D3EF8D47-AD6F-B541-B956-6A58023C7339}"/>
              </a:ext>
            </a:extLst>
          </p:cNvPr>
          <p:cNvSpPr txBox="1"/>
          <p:nvPr/>
        </p:nvSpPr>
        <p:spPr>
          <a:xfrm>
            <a:off x="9959738" y="3672088"/>
            <a:ext cx="1886202" cy="892552"/>
          </a:xfrm>
          <a:prstGeom prst="rect">
            <a:avLst/>
          </a:prstGeom>
          <a:noFill/>
        </p:spPr>
        <p:txBody>
          <a:bodyPr wrap="square" rtlCol="0">
            <a:spAutoFit/>
          </a:bodyPr>
          <a:lstStyle/>
          <a:p>
            <a:r>
              <a:rPr lang="pt-PT" sz="1600" b="1" dirty="0" smtClean="0">
                <a:solidFill>
                  <a:srgbClr val="138F82"/>
                </a:solidFill>
              </a:rPr>
              <a:t>Consumo</a:t>
            </a:r>
          </a:p>
          <a:p>
            <a:r>
              <a:rPr lang="pt-PT" sz="1200" dirty="0" smtClean="0"/>
              <a:t>Responsável pelo consumo e reutilização de produtos e serviços.</a:t>
            </a:r>
            <a:endParaRPr lang="pt-PT" sz="1100" dirty="0"/>
          </a:p>
        </p:txBody>
      </p:sp>
      <p:sp>
        <p:nvSpPr>
          <p:cNvPr id="30" name="TextBox 29">
            <a:extLst>
              <a:ext uri="{FF2B5EF4-FFF2-40B4-BE49-F238E27FC236}">
                <a16:creationId xmlns:a16="http://schemas.microsoft.com/office/drawing/2014/main" xmlns="" id="{FF9E97D6-834A-F145-B700-7670ADF7CB0D}"/>
              </a:ext>
            </a:extLst>
          </p:cNvPr>
          <p:cNvSpPr txBox="1"/>
          <p:nvPr/>
        </p:nvSpPr>
        <p:spPr>
          <a:xfrm>
            <a:off x="8456440" y="5265044"/>
            <a:ext cx="2872153" cy="892552"/>
          </a:xfrm>
          <a:prstGeom prst="rect">
            <a:avLst/>
          </a:prstGeom>
          <a:noFill/>
        </p:spPr>
        <p:txBody>
          <a:bodyPr wrap="square" rtlCol="0">
            <a:spAutoFit/>
          </a:bodyPr>
          <a:lstStyle/>
          <a:p>
            <a:r>
              <a:rPr lang="pt-PT" sz="1600" b="1" dirty="0" smtClean="0">
                <a:solidFill>
                  <a:srgbClr val="4ABE98"/>
                </a:solidFill>
              </a:rPr>
              <a:t>Produção</a:t>
            </a:r>
          </a:p>
          <a:p>
            <a:r>
              <a:rPr lang="pt-PT" sz="1200" dirty="0" smtClean="0"/>
              <a:t>Redesenhar processos, produtos, serviços para reduzir o uso de recursos e usar material inofensivo e energia limpa.</a:t>
            </a:r>
            <a:endParaRPr lang="pt-PT" sz="1100" dirty="0"/>
          </a:p>
        </p:txBody>
      </p:sp>
      <p:sp>
        <p:nvSpPr>
          <p:cNvPr id="31" name="TextBox 30">
            <a:extLst>
              <a:ext uri="{FF2B5EF4-FFF2-40B4-BE49-F238E27FC236}">
                <a16:creationId xmlns:a16="http://schemas.microsoft.com/office/drawing/2014/main" xmlns="" id="{F69B0FC5-1A54-2B44-AFF9-008D1A900CD1}"/>
              </a:ext>
            </a:extLst>
          </p:cNvPr>
          <p:cNvSpPr txBox="1"/>
          <p:nvPr/>
        </p:nvSpPr>
        <p:spPr>
          <a:xfrm>
            <a:off x="1576595" y="1860273"/>
            <a:ext cx="1974127" cy="1261884"/>
          </a:xfrm>
          <a:prstGeom prst="rect">
            <a:avLst/>
          </a:prstGeom>
          <a:noFill/>
        </p:spPr>
        <p:txBody>
          <a:bodyPr wrap="square" rtlCol="0">
            <a:spAutoFit/>
          </a:bodyPr>
          <a:lstStyle/>
          <a:p>
            <a:r>
              <a:rPr lang="pt-PT" sz="1600" b="1" dirty="0" smtClean="0">
                <a:solidFill>
                  <a:srgbClr val="DE8926"/>
                </a:solidFill>
              </a:rPr>
              <a:t>Restauração</a:t>
            </a:r>
          </a:p>
          <a:p>
            <a:r>
              <a:rPr lang="pt-PT" sz="1200" dirty="0" smtClean="0"/>
              <a:t>Os decompositores restauram os nutrientes biológicos de volta e os ciclos naturais restauram os recursos.</a:t>
            </a:r>
            <a:endParaRPr lang="pt-PT" sz="1100" dirty="0"/>
          </a:p>
        </p:txBody>
      </p:sp>
      <p:sp>
        <p:nvSpPr>
          <p:cNvPr id="32" name="TextBox 31">
            <a:extLst>
              <a:ext uri="{FF2B5EF4-FFF2-40B4-BE49-F238E27FC236}">
                <a16:creationId xmlns:a16="http://schemas.microsoft.com/office/drawing/2014/main" xmlns="" id="{303646C5-C917-2641-A33D-6E2E0B2EA1E3}"/>
              </a:ext>
            </a:extLst>
          </p:cNvPr>
          <p:cNvSpPr txBox="1"/>
          <p:nvPr/>
        </p:nvSpPr>
        <p:spPr>
          <a:xfrm>
            <a:off x="678376" y="3672088"/>
            <a:ext cx="1387930" cy="1077218"/>
          </a:xfrm>
          <a:prstGeom prst="rect">
            <a:avLst/>
          </a:prstGeom>
          <a:noFill/>
        </p:spPr>
        <p:txBody>
          <a:bodyPr wrap="square" rtlCol="0">
            <a:spAutoFit/>
          </a:bodyPr>
          <a:lstStyle/>
          <a:p>
            <a:r>
              <a:rPr lang="pt-PT" sz="1600" b="1" dirty="0" smtClean="0">
                <a:solidFill>
                  <a:srgbClr val="FEC92A"/>
                </a:solidFill>
              </a:rPr>
              <a:t>Consumidores </a:t>
            </a:r>
            <a:r>
              <a:rPr lang="pt-PT" sz="1200" dirty="0" smtClean="0"/>
              <a:t>Os animais dependem das plantas para se alimentar.</a:t>
            </a:r>
            <a:endParaRPr lang="pt-PT" sz="1100" dirty="0"/>
          </a:p>
        </p:txBody>
      </p:sp>
      <p:sp>
        <p:nvSpPr>
          <p:cNvPr id="35" name="TextBox 34">
            <a:extLst>
              <a:ext uri="{FF2B5EF4-FFF2-40B4-BE49-F238E27FC236}">
                <a16:creationId xmlns:a16="http://schemas.microsoft.com/office/drawing/2014/main" xmlns="" id="{8A967FF0-85E8-A94B-8B30-FC119AD2DDAF}"/>
              </a:ext>
            </a:extLst>
          </p:cNvPr>
          <p:cNvSpPr txBox="1"/>
          <p:nvPr/>
        </p:nvSpPr>
        <p:spPr>
          <a:xfrm>
            <a:off x="1487191" y="5268403"/>
            <a:ext cx="2253582" cy="892552"/>
          </a:xfrm>
          <a:prstGeom prst="rect">
            <a:avLst/>
          </a:prstGeom>
          <a:noFill/>
        </p:spPr>
        <p:txBody>
          <a:bodyPr wrap="square" rtlCol="0">
            <a:spAutoFit/>
          </a:bodyPr>
          <a:lstStyle/>
          <a:p>
            <a:r>
              <a:rPr lang="pt-PT" sz="1600" b="1" dirty="0" smtClean="0">
                <a:solidFill>
                  <a:srgbClr val="633211"/>
                </a:solidFill>
              </a:rPr>
              <a:t>Produtores Naturais            </a:t>
            </a:r>
            <a:r>
              <a:rPr lang="pt-PT" sz="1200" dirty="0" smtClean="0"/>
              <a:t>As plantas produzem alimentos usando os nutrientes biológicos do solo, da água e da luz solar.</a:t>
            </a:r>
            <a:endParaRPr lang="pt-PT" sz="1100" dirty="0"/>
          </a:p>
        </p:txBody>
      </p:sp>
      <p:sp>
        <p:nvSpPr>
          <p:cNvPr id="36" name="TextBox 35">
            <a:extLst>
              <a:ext uri="{FF2B5EF4-FFF2-40B4-BE49-F238E27FC236}">
                <a16:creationId xmlns:a16="http://schemas.microsoft.com/office/drawing/2014/main" xmlns="" id="{BC96A03F-0CA2-9543-AB89-51C736C85A86}"/>
              </a:ext>
            </a:extLst>
          </p:cNvPr>
          <p:cNvSpPr txBox="1"/>
          <p:nvPr/>
        </p:nvSpPr>
        <p:spPr>
          <a:xfrm>
            <a:off x="3693168" y="3839443"/>
            <a:ext cx="1521535" cy="523220"/>
          </a:xfrm>
          <a:prstGeom prst="rect">
            <a:avLst/>
          </a:prstGeom>
          <a:noFill/>
        </p:spPr>
        <p:txBody>
          <a:bodyPr wrap="square" rtlCol="0">
            <a:spAutoFit/>
          </a:bodyPr>
          <a:lstStyle/>
          <a:p>
            <a:pPr algn="ctr"/>
            <a:r>
              <a:rPr lang="pt-PT" sz="2800" b="1" dirty="0" smtClean="0">
                <a:solidFill>
                  <a:srgbClr val="4ABE98"/>
                </a:solidFill>
              </a:rPr>
              <a:t>Natureza</a:t>
            </a:r>
            <a:endParaRPr lang="pt-PT" sz="2800" b="1" dirty="0">
              <a:solidFill>
                <a:srgbClr val="4ABE98"/>
              </a:solidFill>
            </a:endParaRPr>
          </a:p>
        </p:txBody>
      </p:sp>
      <p:sp>
        <p:nvSpPr>
          <p:cNvPr id="37" name="TextBox 36">
            <a:extLst>
              <a:ext uri="{FF2B5EF4-FFF2-40B4-BE49-F238E27FC236}">
                <a16:creationId xmlns:a16="http://schemas.microsoft.com/office/drawing/2014/main" xmlns="" id="{F6D1B400-ED9C-4F46-BEB4-C64FEFF286D9}"/>
              </a:ext>
            </a:extLst>
          </p:cNvPr>
          <p:cNvSpPr txBox="1"/>
          <p:nvPr/>
        </p:nvSpPr>
        <p:spPr>
          <a:xfrm>
            <a:off x="6558236" y="3762876"/>
            <a:ext cx="1746099" cy="790345"/>
          </a:xfrm>
          <a:prstGeom prst="rect">
            <a:avLst/>
          </a:prstGeom>
          <a:noFill/>
        </p:spPr>
        <p:txBody>
          <a:bodyPr wrap="square" rtlCol="0">
            <a:spAutoFit/>
          </a:bodyPr>
          <a:lstStyle/>
          <a:p>
            <a:pPr algn="ctr">
              <a:lnSpc>
                <a:spcPct val="80000"/>
              </a:lnSpc>
            </a:pPr>
            <a:r>
              <a:rPr lang="pt-PT" sz="2800" b="1" dirty="0">
                <a:solidFill>
                  <a:srgbClr val="29C7F7"/>
                </a:solidFill>
              </a:rPr>
              <a:t>Economia</a:t>
            </a:r>
          </a:p>
          <a:p>
            <a:pPr algn="ctr">
              <a:lnSpc>
                <a:spcPct val="80000"/>
              </a:lnSpc>
            </a:pPr>
            <a:r>
              <a:rPr lang="pt-PT" sz="2800" b="1" dirty="0" smtClean="0">
                <a:solidFill>
                  <a:srgbClr val="29C7F7"/>
                </a:solidFill>
              </a:rPr>
              <a:t>Circular</a:t>
            </a:r>
            <a:endParaRPr lang="pt-PT" sz="2800" b="1" dirty="0">
              <a:solidFill>
                <a:srgbClr val="29C7F7"/>
              </a:solidFill>
            </a:endParaRPr>
          </a:p>
        </p:txBody>
      </p:sp>
      <p:sp>
        <p:nvSpPr>
          <p:cNvPr id="2" name="Slide Number Placeholder 1">
            <a:extLst>
              <a:ext uri="{FF2B5EF4-FFF2-40B4-BE49-F238E27FC236}">
                <a16:creationId xmlns:a16="http://schemas.microsoft.com/office/drawing/2014/main" xmlns="" id="{C37C8783-E371-7630-A65D-5FB674E51F21}"/>
              </a:ext>
            </a:extLst>
          </p:cNvPr>
          <p:cNvSpPr>
            <a:spLocks noGrp="1"/>
          </p:cNvSpPr>
          <p:nvPr>
            <p:ph type="sldNum" sz="quarter" idx="12"/>
          </p:nvPr>
        </p:nvSpPr>
        <p:spPr/>
        <p:txBody>
          <a:bodyPr/>
          <a:lstStyle/>
          <a:p>
            <a:fld id="{A49FEDE7-8061-9B4D-88A1-7EA83A94C31B}" type="slidenum">
              <a:rPr lang="pt-PT" smtClean="0"/>
              <a:t>12</a:t>
            </a:fld>
            <a:endParaRPr lang="pt-PT" dirty="0"/>
          </a:p>
        </p:txBody>
      </p:sp>
    </p:spTree>
    <p:extLst>
      <p:ext uri="{BB962C8B-B14F-4D97-AF65-F5344CB8AC3E}">
        <p14:creationId xmlns:p14="http://schemas.microsoft.com/office/powerpoint/2010/main" val="378596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xmlns=""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xmlns="" id="{FD3E70F0-D052-5A40-9AF0-63C3B687FDBD}"/>
              </a:ext>
            </a:extLst>
          </p:cNvPr>
          <p:cNvPicPr>
            <a:picLocks noChangeAspect="1"/>
          </p:cNvPicPr>
          <p:nvPr/>
        </p:nvPicPr>
        <p:blipFill>
          <a:blip r:embed="rId4"/>
          <a:stretch>
            <a:fillRect/>
          </a:stretch>
        </p:blipFill>
        <p:spPr>
          <a:xfrm>
            <a:off x="1300752" y="518013"/>
            <a:ext cx="9715727" cy="5465096"/>
          </a:xfrm>
          <a:prstGeom prst="rect">
            <a:avLst/>
          </a:prstGeom>
        </p:spPr>
      </p:pic>
      <p:sp>
        <p:nvSpPr>
          <p:cNvPr id="13" name="Rounded Rectangle 12">
            <a:extLst>
              <a:ext uri="{FF2B5EF4-FFF2-40B4-BE49-F238E27FC236}">
                <a16:creationId xmlns:a16="http://schemas.microsoft.com/office/drawing/2014/main" xmlns=""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ounded Rectangle 13">
            <a:extLst>
              <a:ext uri="{FF2B5EF4-FFF2-40B4-BE49-F238E27FC236}">
                <a16:creationId xmlns:a16="http://schemas.microsoft.com/office/drawing/2014/main" xmlns=""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TextBox 14">
            <a:extLst>
              <a:ext uri="{FF2B5EF4-FFF2-40B4-BE49-F238E27FC236}">
                <a16:creationId xmlns:a16="http://schemas.microsoft.com/office/drawing/2014/main" xmlns=""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pt-BR" sz="3600" b="1" dirty="0" smtClean="0">
                <a:solidFill>
                  <a:schemeClr val="bg1"/>
                </a:solidFill>
              </a:rPr>
              <a:t>Cinco Modelos de Negócios de Circularidade</a:t>
            </a:r>
            <a:endParaRPr lang="pt-BR" sz="3600" b="1" dirty="0">
              <a:solidFill>
                <a:schemeClr val="bg1"/>
              </a:solidFill>
            </a:endParaRPr>
          </a:p>
        </p:txBody>
      </p:sp>
      <p:sp>
        <p:nvSpPr>
          <p:cNvPr id="11" name="TextBox 10">
            <a:extLst>
              <a:ext uri="{FF2B5EF4-FFF2-40B4-BE49-F238E27FC236}">
                <a16:creationId xmlns:a16="http://schemas.microsoft.com/office/drawing/2014/main" xmlns="" id="{C8906053-1C32-5C4C-BD37-D50AA5FAF8A5}"/>
              </a:ext>
            </a:extLst>
          </p:cNvPr>
          <p:cNvSpPr txBox="1"/>
          <p:nvPr/>
        </p:nvSpPr>
        <p:spPr>
          <a:xfrm>
            <a:off x="1785468" y="1673026"/>
            <a:ext cx="1901629" cy="615681"/>
          </a:xfrm>
          <a:prstGeom prst="rect">
            <a:avLst/>
          </a:prstGeom>
          <a:noFill/>
        </p:spPr>
        <p:txBody>
          <a:bodyPr wrap="square" rtlCol="0">
            <a:spAutoFit/>
          </a:bodyPr>
          <a:lstStyle/>
          <a:p>
            <a:pPr algn="ctr">
              <a:lnSpc>
                <a:spcPts val="2000"/>
              </a:lnSpc>
            </a:pPr>
            <a:r>
              <a:rPr lang="pt-BR" sz="2200" b="1" dirty="0" smtClean="0"/>
              <a:t>Suprimentos </a:t>
            </a:r>
            <a:r>
              <a:rPr lang="pt-BR" sz="2200" b="1" dirty="0"/>
              <a:t>C</a:t>
            </a:r>
            <a:r>
              <a:rPr lang="pt-BR" sz="2200" b="1" dirty="0" smtClean="0"/>
              <a:t>irculares</a:t>
            </a:r>
            <a:endParaRPr lang="pt-BR" sz="2200" b="1" dirty="0"/>
          </a:p>
        </p:txBody>
      </p:sp>
      <p:sp>
        <p:nvSpPr>
          <p:cNvPr id="12" name="TextBox 11">
            <a:extLst>
              <a:ext uri="{FF2B5EF4-FFF2-40B4-BE49-F238E27FC236}">
                <a16:creationId xmlns:a16="http://schemas.microsoft.com/office/drawing/2014/main" xmlns="" id="{5E11BDB3-C350-DE44-8723-8C426A201718}"/>
              </a:ext>
            </a:extLst>
          </p:cNvPr>
          <p:cNvSpPr txBox="1"/>
          <p:nvPr/>
        </p:nvSpPr>
        <p:spPr>
          <a:xfrm>
            <a:off x="3512235" y="1673026"/>
            <a:ext cx="1901629" cy="615681"/>
          </a:xfrm>
          <a:prstGeom prst="rect">
            <a:avLst/>
          </a:prstGeom>
          <a:noFill/>
        </p:spPr>
        <p:txBody>
          <a:bodyPr wrap="square" rtlCol="0">
            <a:spAutoFit/>
          </a:bodyPr>
          <a:lstStyle/>
          <a:p>
            <a:pPr algn="ctr">
              <a:lnSpc>
                <a:spcPts val="2000"/>
              </a:lnSpc>
            </a:pPr>
            <a:r>
              <a:rPr lang="pt-BR" sz="2200" b="1" dirty="0" smtClean="0"/>
              <a:t>Recuperação de Recursos</a:t>
            </a:r>
            <a:endParaRPr lang="pt-BR" sz="2200" b="1" dirty="0"/>
          </a:p>
        </p:txBody>
      </p:sp>
      <p:sp>
        <p:nvSpPr>
          <p:cNvPr id="16" name="TextBox 15">
            <a:extLst>
              <a:ext uri="{FF2B5EF4-FFF2-40B4-BE49-F238E27FC236}">
                <a16:creationId xmlns:a16="http://schemas.microsoft.com/office/drawing/2014/main" xmlns="" id="{F304574B-A261-BE4F-95D6-C682FD92A54E}"/>
              </a:ext>
            </a:extLst>
          </p:cNvPr>
          <p:cNvSpPr txBox="1"/>
          <p:nvPr/>
        </p:nvSpPr>
        <p:spPr>
          <a:xfrm>
            <a:off x="5293005" y="1416006"/>
            <a:ext cx="1901629" cy="872162"/>
          </a:xfrm>
          <a:prstGeom prst="rect">
            <a:avLst/>
          </a:prstGeom>
          <a:noFill/>
        </p:spPr>
        <p:txBody>
          <a:bodyPr wrap="square" rtlCol="0">
            <a:spAutoFit/>
          </a:bodyPr>
          <a:lstStyle/>
          <a:p>
            <a:pPr algn="ctr">
              <a:lnSpc>
                <a:spcPts val="2000"/>
              </a:lnSpc>
            </a:pPr>
            <a:r>
              <a:rPr lang="pt-BR" sz="2200" b="1" dirty="0" smtClean="0"/>
              <a:t>Extensão da Vida Útil do Produto</a:t>
            </a:r>
            <a:endParaRPr lang="pt-BR" sz="2200" b="1" dirty="0"/>
          </a:p>
        </p:txBody>
      </p:sp>
      <p:sp>
        <p:nvSpPr>
          <p:cNvPr id="17" name="TextBox 16">
            <a:extLst>
              <a:ext uri="{FF2B5EF4-FFF2-40B4-BE49-F238E27FC236}">
                <a16:creationId xmlns:a16="http://schemas.microsoft.com/office/drawing/2014/main" xmlns="" id="{0563B1E1-0E64-C94A-A8C0-EC86E77FB670}"/>
              </a:ext>
            </a:extLst>
          </p:cNvPr>
          <p:cNvSpPr txBox="1"/>
          <p:nvPr/>
        </p:nvSpPr>
        <p:spPr>
          <a:xfrm>
            <a:off x="7041482" y="1544785"/>
            <a:ext cx="1901629" cy="872162"/>
          </a:xfrm>
          <a:prstGeom prst="rect">
            <a:avLst/>
          </a:prstGeom>
          <a:noFill/>
        </p:spPr>
        <p:txBody>
          <a:bodyPr wrap="square" rtlCol="0">
            <a:spAutoFit/>
          </a:bodyPr>
          <a:lstStyle/>
          <a:p>
            <a:pPr algn="ctr">
              <a:lnSpc>
                <a:spcPts val="2000"/>
              </a:lnSpc>
            </a:pPr>
            <a:r>
              <a:rPr lang="pt-BR" sz="2200" b="1" dirty="0" smtClean="0"/>
              <a:t>Plataforma de Compartilha mento</a:t>
            </a:r>
            <a:endParaRPr lang="pt-BR" sz="2200" b="1" dirty="0"/>
          </a:p>
        </p:txBody>
      </p:sp>
      <p:sp>
        <p:nvSpPr>
          <p:cNvPr id="18" name="TextBox 17">
            <a:extLst>
              <a:ext uri="{FF2B5EF4-FFF2-40B4-BE49-F238E27FC236}">
                <a16:creationId xmlns:a16="http://schemas.microsoft.com/office/drawing/2014/main" xmlns="" id="{B4A40B76-E97A-6149-9E10-6104DC1E8EB6}"/>
              </a:ext>
            </a:extLst>
          </p:cNvPr>
          <p:cNvSpPr txBox="1"/>
          <p:nvPr/>
        </p:nvSpPr>
        <p:spPr>
          <a:xfrm>
            <a:off x="8855844" y="1471151"/>
            <a:ext cx="1570688" cy="872162"/>
          </a:xfrm>
          <a:prstGeom prst="rect">
            <a:avLst/>
          </a:prstGeom>
          <a:noFill/>
        </p:spPr>
        <p:txBody>
          <a:bodyPr wrap="square" rtlCol="0">
            <a:spAutoFit/>
          </a:bodyPr>
          <a:lstStyle/>
          <a:p>
            <a:pPr algn="ctr">
              <a:lnSpc>
                <a:spcPts val="2000"/>
              </a:lnSpc>
            </a:pPr>
            <a:r>
              <a:rPr lang="pt-BR" sz="2200" b="1" dirty="0" smtClean="0"/>
              <a:t>Produto como um serviço</a:t>
            </a:r>
            <a:endParaRPr lang="pt-BR" sz="2200" b="1" dirty="0"/>
          </a:p>
        </p:txBody>
      </p:sp>
      <p:sp>
        <p:nvSpPr>
          <p:cNvPr id="2" name="Slide Number Placeholder 1">
            <a:extLst>
              <a:ext uri="{FF2B5EF4-FFF2-40B4-BE49-F238E27FC236}">
                <a16:creationId xmlns:a16="http://schemas.microsoft.com/office/drawing/2014/main" xmlns="" id="{16C307CF-A56C-A1B7-A063-961127FAC894}"/>
              </a:ext>
            </a:extLst>
          </p:cNvPr>
          <p:cNvSpPr>
            <a:spLocks noGrp="1"/>
          </p:cNvSpPr>
          <p:nvPr>
            <p:ph type="sldNum" sz="quarter" idx="12"/>
          </p:nvPr>
        </p:nvSpPr>
        <p:spPr/>
        <p:txBody>
          <a:bodyPr/>
          <a:lstStyle/>
          <a:p>
            <a:fld id="{A49FEDE7-8061-9B4D-88A1-7EA83A94C31B}" type="slidenum">
              <a:rPr lang="pt-BR" smtClean="0"/>
              <a:t>13</a:t>
            </a:fld>
            <a:endParaRPr lang="pt-BR" dirty="0"/>
          </a:p>
        </p:txBody>
      </p:sp>
      <p:sp>
        <p:nvSpPr>
          <p:cNvPr id="24" name="TextBox 18">
            <a:extLst>
              <a:ext uri="{FF2B5EF4-FFF2-40B4-BE49-F238E27FC236}">
                <a16:creationId xmlns="" xmlns:a16="http://schemas.microsoft.com/office/drawing/2014/main" id="{B3E8CCFD-182B-7546-BE75-88445AAD58F8}"/>
              </a:ext>
            </a:extLst>
          </p:cNvPr>
          <p:cNvSpPr txBox="1"/>
          <p:nvPr/>
        </p:nvSpPr>
        <p:spPr>
          <a:xfrm>
            <a:off x="2053924" y="4285471"/>
            <a:ext cx="1439905" cy="1723549"/>
          </a:xfrm>
          <a:prstGeom prst="rect">
            <a:avLst/>
          </a:prstGeom>
          <a:noFill/>
        </p:spPr>
        <p:txBody>
          <a:bodyPr wrap="square" lIns="0" tIns="0" rIns="0" bIns="0" rtlCol="0">
            <a:spAutoFit/>
          </a:bodyPr>
          <a:lstStyle/>
          <a:p>
            <a:r>
              <a:rPr lang="pt-BR" sz="1400" dirty="0" smtClean="0"/>
              <a:t>Produtos feitos de totalmente renováveis, recicláveis, ou  insumos de recursos biodegradáveis.</a:t>
            </a:r>
          </a:p>
          <a:p>
            <a:endParaRPr lang="pt-BR" sz="1400" dirty="0"/>
          </a:p>
        </p:txBody>
      </p:sp>
      <p:sp>
        <p:nvSpPr>
          <p:cNvPr id="25" name="TextBox 19">
            <a:extLst>
              <a:ext uri="{FF2B5EF4-FFF2-40B4-BE49-F238E27FC236}">
                <a16:creationId xmlns="" xmlns:a16="http://schemas.microsoft.com/office/drawing/2014/main" id="{0D0B666F-CA8C-2C43-B8C8-36C6A3FC5375}"/>
              </a:ext>
            </a:extLst>
          </p:cNvPr>
          <p:cNvSpPr txBox="1"/>
          <p:nvPr/>
        </p:nvSpPr>
        <p:spPr>
          <a:xfrm>
            <a:off x="3649200" y="4268900"/>
            <a:ext cx="1692000" cy="2185214"/>
          </a:xfrm>
          <a:prstGeom prst="rect">
            <a:avLst/>
          </a:prstGeom>
          <a:noFill/>
        </p:spPr>
        <p:txBody>
          <a:bodyPr wrap="square" lIns="0" tIns="0" rIns="0" bIns="0" rtlCol="0">
            <a:spAutoFit/>
          </a:bodyPr>
          <a:lstStyle/>
          <a:p>
            <a:r>
              <a:rPr lang="pt-BR" sz="1400" dirty="0" smtClean="0"/>
              <a:t>Serviços que trabalham para eliminar recursos, materiais ou desperdícios de vazar para o  meio ambiente e maximizando o valor dele para reentrar no circuito.</a:t>
            </a:r>
          </a:p>
          <a:p>
            <a:pPr algn="ctr"/>
            <a:endParaRPr lang="pt-BR" sz="1600" dirty="0"/>
          </a:p>
        </p:txBody>
      </p:sp>
      <p:sp>
        <p:nvSpPr>
          <p:cNvPr id="26" name="TextBox 20">
            <a:extLst>
              <a:ext uri="{FF2B5EF4-FFF2-40B4-BE49-F238E27FC236}">
                <a16:creationId xmlns="" xmlns:a16="http://schemas.microsoft.com/office/drawing/2014/main" id="{BFB2B9B0-85A2-184C-A010-C9AB347BC029}"/>
              </a:ext>
            </a:extLst>
          </p:cNvPr>
          <p:cNvSpPr txBox="1"/>
          <p:nvPr/>
        </p:nvSpPr>
        <p:spPr>
          <a:xfrm>
            <a:off x="5427511" y="4258174"/>
            <a:ext cx="1741600" cy="1815882"/>
          </a:xfrm>
          <a:prstGeom prst="rect">
            <a:avLst/>
          </a:prstGeom>
          <a:noFill/>
        </p:spPr>
        <p:txBody>
          <a:bodyPr wrap="square" rtlCol="0">
            <a:spAutoFit/>
          </a:bodyPr>
          <a:lstStyle/>
          <a:p>
            <a:r>
              <a:rPr lang="pt-BR" sz="1400" dirty="0" smtClean="0"/>
              <a:t>Serviços que oferecem prolongar a vida útil de um produto descartado através da reparação, atualizando ou revendendo de volta para ao circuito.</a:t>
            </a:r>
            <a:endParaRPr lang="pt-BR" sz="1400" dirty="0"/>
          </a:p>
        </p:txBody>
      </p:sp>
      <p:sp>
        <p:nvSpPr>
          <p:cNvPr id="27" name="TextBox 21">
            <a:extLst>
              <a:ext uri="{FF2B5EF4-FFF2-40B4-BE49-F238E27FC236}">
                <a16:creationId xmlns="" xmlns:a16="http://schemas.microsoft.com/office/drawing/2014/main" id="{FCC65F51-F608-1C41-85A0-46E849E5839E}"/>
              </a:ext>
            </a:extLst>
          </p:cNvPr>
          <p:cNvSpPr txBox="1"/>
          <p:nvPr/>
        </p:nvSpPr>
        <p:spPr>
          <a:xfrm>
            <a:off x="7174238" y="4256785"/>
            <a:ext cx="1901629" cy="2031325"/>
          </a:xfrm>
          <a:prstGeom prst="rect">
            <a:avLst/>
          </a:prstGeom>
          <a:noFill/>
        </p:spPr>
        <p:txBody>
          <a:bodyPr wrap="square" rtlCol="0">
            <a:spAutoFit/>
          </a:bodyPr>
          <a:lstStyle/>
          <a:p>
            <a:r>
              <a:rPr lang="pt-BR" sz="1400" dirty="0" smtClean="0"/>
              <a:t>As plataformas de compartilhamento permitem que as pessoas colaborem e compartilhem um produto entre si</a:t>
            </a:r>
          </a:p>
          <a:p>
            <a:r>
              <a:rPr lang="pt-BR" sz="1400" dirty="0" smtClean="0"/>
              <a:t>sem propriedade singular por parte do cliente.</a:t>
            </a:r>
            <a:endParaRPr lang="pt-BR" sz="1400" dirty="0"/>
          </a:p>
        </p:txBody>
      </p:sp>
      <p:sp>
        <p:nvSpPr>
          <p:cNvPr id="28" name="TextBox 22">
            <a:extLst>
              <a:ext uri="{FF2B5EF4-FFF2-40B4-BE49-F238E27FC236}">
                <a16:creationId xmlns="" xmlns:a16="http://schemas.microsoft.com/office/drawing/2014/main" id="{F65BA6F7-AA83-5348-ADDB-F2B45B85C684}"/>
              </a:ext>
            </a:extLst>
          </p:cNvPr>
          <p:cNvSpPr txBox="1"/>
          <p:nvPr/>
        </p:nvSpPr>
        <p:spPr>
          <a:xfrm>
            <a:off x="8921888" y="4255250"/>
            <a:ext cx="1625354" cy="1169551"/>
          </a:xfrm>
          <a:prstGeom prst="rect">
            <a:avLst/>
          </a:prstGeom>
          <a:noFill/>
        </p:spPr>
        <p:txBody>
          <a:bodyPr wrap="square" rtlCol="0">
            <a:spAutoFit/>
          </a:bodyPr>
          <a:lstStyle/>
          <a:p>
            <a:r>
              <a:rPr lang="pt-BR" sz="1400" dirty="0" smtClean="0"/>
              <a:t>Produtos que são usados por um ou mais clientes na forma de pague conforme o uso.</a:t>
            </a:r>
            <a:endParaRPr lang="pt-BR" sz="1400" dirty="0"/>
          </a:p>
        </p:txBody>
      </p:sp>
    </p:spTree>
    <p:extLst>
      <p:ext uri="{BB962C8B-B14F-4D97-AF65-F5344CB8AC3E}">
        <p14:creationId xmlns:p14="http://schemas.microsoft.com/office/powerpoint/2010/main" val="275605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xmlns=""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xmlns=""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xmlns=""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Suprimentos Circulares: </a:t>
            </a:r>
            <a:r>
              <a:rPr lang="pt-BR" sz="4000" b="1" dirty="0">
                <a:solidFill>
                  <a:srgbClr val="4ABE98"/>
                </a:solidFill>
                <a:latin typeface="Calibri" panose="020F0502020204030204" pitchFamily="34" charset="0"/>
                <a:ea typeface="SimSun" panose="02010600030101010101" pitchFamily="2" charset="-122"/>
                <a:cs typeface="Calibri" panose="020F0502020204030204" pitchFamily="34" charset="0"/>
              </a:rPr>
              <a:t>Calçados feitos de plástico</a:t>
            </a:r>
          </a:p>
        </p:txBody>
      </p:sp>
      <p:pic>
        <p:nvPicPr>
          <p:cNvPr id="4" name="Picture 3" descr="Icon&#10;&#10;Description automatically generated">
            <a:extLst>
              <a:ext uri="{FF2B5EF4-FFF2-40B4-BE49-F238E27FC236}">
                <a16:creationId xmlns:a16="http://schemas.microsoft.com/office/drawing/2014/main" xmlns="" id="{4BC9A0E1-75C9-7A4A-A555-1E16ECA0DE9E}"/>
              </a:ext>
            </a:extLst>
          </p:cNvPr>
          <p:cNvPicPr>
            <a:picLocks noChangeAspect="1"/>
          </p:cNvPicPr>
          <p:nvPr/>
        </p:nvPicPr>
        <p:blipFill>
          <a:blip r:embed="rId5"/>
          <a:stretch>
            <a:fillRect/>
          </a:stretch>
        </p:blipFill>
        <p:spPr>
          <a:xfrm>
            <a:off x="430566" y="1670346"/>
            <a:ext cx="5400543" cy="3780380"/>
          </a:xfrm>
          <a:prstGeom prst="rect">
            <a:avLst/>
          </a:prstGeom>
        </p:spPr>
      </p:pic>
      <p:pic>
        <p:nvPicPr>
          <p:cNvPr id="9" name="Picture 8" descr="A picture containing ground, outdoor&#10;&#10;Description automatically generated">
            <a:extLst>
              <a:ext uri="{FF2B5EF4-FFF2-40B4-BE49-F238E27FC236}">
                <a16:creationId xmlns:a16="http://schemas.microsoft.com/office/drawing/2014/main" xmlns="" id="{6E33CC01-7355-9146-93F5-7990EF3A13CA}"/>
              </a:ext>
            </a:extLst>
          </p:cNvPr>
          <p:cNvPicPr>
            <a:picLocks noChangeAspect="1"/>
          </p:cNvPicPr>
          <p:nvPr/>
        </p:nvPicPr>
        <p:blipFill>
          <a:blip r:embed="rId6"/>
          <a:stretch>
            <a:fillRect/>
          </a:stretch>
        </p:blipFill>
        <p:spPr>
          <a:xfrm>
            <a:off x="5901447" y="1521391"/>
            <a:ext cx="3651251" cy="4078290"/>
          </a:xfrm>
          <a:prstGeom prst="rect">
            <a:avLst/>
          </a:prstGeom>
        </p:spPr>
      </p:pic>
      <p:sp>
        <p:nvSpPr>
          <p:cNvPr id="2" name="Slide Number Placeholder 1">
            <a:extLst>
              <a:ext uri="{FF2B5EF4-FFF2-40B4-BE49-F238E27FC236}">
                <a16:creationId xmlns:a16="http://schemas.microsoft.com/office/drawing/2014/main" xmlns="" id="{D879DA7C-4907-CE7C-2A53-14CDE3BF0525}"/>
              </a:ext>
            </a:extLst>
          </p:cNvPr>
          <p:cNvSpPr>
            <a:spLocks noGrp="1"/>
          </p:cNvSpPr>
          <p:nvPr>
            <p:ph type="sldNum" sz="quarter" idx="12"/>
          </p:nvPr>
        </p:nvSpPr>
        <p:spPr/>
        <p:txBody>
          <a:bodyPr/>
          <a:lstStyle/>
          <a:p>
            <a:fld id="{03AC47D1-4797-A149-B428-2088C1D64571}" type="slidenum">
              <a:rPr lang="pt-BR" smtClean="0"/>
              <a:t>14</a:t>
            </a:fld>
            <a:endParaRPr lang="pt-BR" dirty="0"/>
          </a:p>
        </p:txBody>
      </p:sp>
    </p:spTree>
    <p:extLst>
      <p:ext uri="{BB962C8B-B14F-4D97-AF65-F5344CB8AC3E}">
        <p14:creationId xmlns:p14="http://schemas.microsoft.com/office/powerpoint/2010/main" val="1742501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xmlns=""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xmlns="" id="{E8E2DBD1-B289-8045-A104-5191A34078A8}"/>
              </a:ext>
            </a:extLst>
          </p:cNvPr>
          <p:cNvPicPr>
            <a:picLocks noChangeAspect="1"/>
          </p:cNvPicPr>
          <p:nvPr/>
        </p:nvPicPr>
        <p:blipFill rotWithShape="1">
          <a:blip r:embed="rId4"/>
          <a:srcRect r="11" b="25"/>
          <a:stretch/>
        </p:blipFill>
        <p:spPr>
          <a:xfrm>
            <a:off x="1255510" y="718191"/>
            <a:ext cx="9291874" cy="637366"/>
          </a:xfrm>
          <a:prstGeom prst="rect">
            <a:avLst/>
          </a:prstGeom>
        </p:spPr>
      </p:pic>
      <p:sp>
        <p:nvSpPr>
          <p:cNvPr id="10" name="TextBox 9">
            <a:extLst>
              <a:ext uri="{FF2B5EF4-FFF2-40B4-BE49-F238E27FC236}">
                <a16:creationId xmlns:a16="http://schemas.microsoft.com/office/drawing/2014/main" xmlns=""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Recuperação de Recursos: </a:t>
            </a:r>
            <a:r>
              <a:rPr lang="pt-BR" sz="4000" b="1" dirty="0" smtClean="0">
                <a:solidFill>
                  <a:srgbClr val="4ABE98"/>
                </a:solidFill>
                <a:latin typeface="Calibri" panose="020F0502020204030204" pitchFamily="34" charset="0"/>
                <a:ea typeface="SimSun" panose="02010600030101010101" pitchFamily="2" charset="-122"/>
                <a:cs typeface="Calibri" panose="020F0502020204030204" pitchFamily="34" charset="0"/>
              </a:rPr>
              <a:t>Resíduos </a:t>
            </a:r>
            <a:r>
              <a:rPr lang="pt-BR" sz="4000" b="1" dirty="0">
                <a:solidFill>
                  <a:srgbClr val="4ABE98"/>
                </a:solidFill>
                <a:latin typeface="Calibri" panose="020F0502020204030204" pitchFamily="34" charset="0"/>
                <a:ea typeface="SimSun" panose="02010600030101010101" pitchFamily="2" charset="-122"/>
                <a:cs typeface="Calibri" panose="020F0502020204030204" pitchFamily="34" charset="0"/>
              </a:rPr>
              <a:t>para </a:t>
            </a:r>
            <a:r>
              <a:rPr lang="pt-BR" sz="4000" b="1" dirty="0" smtClean="0">
                <a:solidFill>
                  <a:srgbClr val="4ABE98"/>
                </a:solidFill>
                <a:latin typeface="Calibri" panose="020F0502020204030204" pitchFamily="34" charset="0"/>
                <a:ea typeface="SimSun" panose="02010600030101010101" pitchFamily="2" charset="-122"/>
                <a:cs typeface="Calibri" panose="020F0502020204030204" pitchFamily="34" charset="0"/>
              </a:rPr>
              <a:t>energia</a:t>
            </a:r>
            <a:endParaRPr lang="pt-BR"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descr="Icon&#10;&#10;Description automatically generated">
            <a:extLst>
              <a:ext uri="{FF2B5EF4-FFF2-40B4-BE49-F238E27FC236}">
                <a16:creationId xmlns:a16="http://schemas.microsoft.com/office/drawing/2014/main" xmlns="" id="{7F3F9EF6-ADEC-A74E-BBEC-12F6E04AE208}"/>
              </a:ext>
            </a:extLst>
          </p:cNvPr>
          <p:cNvPicPr>
            <a:picLocks noChangeAspect="1"/>
          </p:cNvPicPr>
          <p:nvPr/>
        </p:nvPicPr>
        <p:blipFill>
          <a:blip r:embed="rId5"/>
          <a:stretch>
            <a:fillRect/>
          </a:stretch>
        </p:blipFill>
        <p:spPr>
          <a:xfrm>
            <a:off x="-422031" y="1619462"/>
            <a:ext cx="5647859" cy="3953501"/>
          </a:xfrm>
          <a:prstGeom prst="rect">
            <a:avLst/>
          </a:prstGeom>
        </p:spPr>
      </p:pic>
      <p:pic>
        <p:nvPicPr>
          <p:cNvPr id="4" name="Picture 3" descr="A picture containing text, car, outdoor, van&#10;&#10;Description automatically generated">
            <a:extLst>
              <a:ext uri="{FF2B5EF4-FFF2-40B4-BE49-F238E27FC236}">
                <a16:creationId xmlns:a16="http://schemas.microsoft.com/office/drawing/2014/main" xmlns="" id="{747A4DA1-BE04-9A86-4BFA-727046B6EA5E}"/>
              </a:ext>
            </a:extLst>
          </p:cNvPr>
          <p:cNvPicPr>
            <a:picLocks noChangeAspect="1"/>
          </p:cNvPicPr>
          <p:nvPr/>
        </p:nvPicPr>
        <p:blipFill>
          <a:blip r:embed="rId6"/>
          <a:stretch>
            <a:fillRect/>
          </a:stretch>
        </p:blipFill>
        <p:spPr>
          <a:xfrm>
            <a:off x="4477426" y="1619462"/>
            <a:ext cx="6440905" cy="3619076"/>
          </a:xfrm>
          <a:prstGeom prst="rect">
            <a:avLst/>
          </a:prstGeom>
        </p:spPr>
      </p:pic>
      <p:sp>
        <p:nvSpPr>
          <p:cNvPr id="2" name="Slide Number Placeholder 1">
            <a:extLst>
              <a:ext uri="{FF2B5EF4-FFF2-40B4-BE49-F238E27FC236}">
                <a16:creationId xmlns:a16="http://schemas.microsoft.com/office/drawing/2014/main" xmlns="" id="{FCB36636-E902-9BCF-24EE-3CC9E6B4B722}"/>
              </a:ext>
            </a:extLst>
          </p:cNvPr>
          <p:cNvSpPr>
            <a:spLocks noGrp="1"/>
          </p:cNvSpPr>
          <p:nvPr>
            <p:ph type="sldNum" sz="quarter" idx="12"/>
          </p:nvPr>
        </p:nvSpPr>
        <p:spPr/>
        <p:txBody>
          <a:bodyPr/>
          <a:lstStyle/>
          <a:p>
            <a:fld id="{03AC47D1-4797-A149-B428-2088C1D64571}" type="slidenum">
              <a:rPr lang="pt-BR" smtClean="0"/>
              <a:t>15</a:t>
            </a:fld>
            <a:endParaRPr lang="pt-BR" dirty="0"/>
          </a:p>
        </p:txBody>
      </p:sp>
    </p:spTree>
    <p:extLst>
      <p:ext uri="{BB962C8B-B14F-4D97-AF65-F5344CB8AC3E}">
        <p14:creationId xmlns:p14="http://schemas.microsoft.com/office/powerpoint/2010/main" val="3036472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xmlns=""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xmlns="" id="{E8E2DBD1-B289-8045-A104-5191A34078A8}"/>
              </a:ext>
            </a:extLst>
          </p:cNvPr>
          <p:cNvPicPr>
            <a:picLocks noChangeAspect="1"/>
          </p:cNvPicPr>
          <p:nvPr/>
        </p:nvPicPr>
        <p:blipFill rotWithShape="1">
          <a:blip r:embed="rId4"/>
          <a:srcRect r="11" b="25"/>
          <a:stretch/>
        </p:blipFill>
        <p:spPr>
          <a:xfrm>
            <a:off x="1255510" y="1181316"/>
            <a:ext cx="9291874" cy="707886"/>
          </a:xfrm>
          <a:prstGeom prst="rect">
            <a:avLst/>
          </a:prstGeom>
        </p:spPr>
      </p:pic>
      <p:sp>
        <p:nvSpPr>
          <p:cNvPr id="10" name="TextBox 9">
            <a:extLst>
              <a:ext uri="{FF2B5EF4-FFF2-40B4-BE49-F238E27FC236}">
                <a16:creationId xmlns:a16="http://schemas.microsoft.com/office/drawing/2014/main" xmlns="" id="{8E021AB0-A917-3F46-A673-5C11A3262A0A}"/>
              </a:ext>
            </a:extLst>
          </p:cNvPr>
          <p:cNvSpPr txBox="1"/>
          <p:nvPr/>
        </p:nvSpPr>
        <p:spPr>
          <a:xfrm>
            <a:off x="0" y="109058"/>
            <a:ext cx="12191999" cy="1323439"/>
          </a:xfrm>
          <a:prstGeom prst="rect">
            <a:avLst/>
          </a:prstGeom>
          <a:noFill/>
        </p:spPr>
        <p:txBody>
          <a:bodyPr wrap="square" rtlCol="0">
            <a:spAutoFit/>
          </a:bodyPr>
          <a:lstStyle/>
          <a:p>
            <a:pPr algn="ct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Extensão da Vida Útil do Produto: </a:t>
            </a:r>
            <a:r>
              <a:rPr lang="pt-BR" sz="4000" b="1" dirty="0" smtClean="0">
                <a:solidFill>
                  <a:srgbClr val="4ABE98"/>
                </a:solidFill>
                <a:latin typeface="Calibri" panose="020F0502020204030204" pitchFamily="34" charset="0"/>
                <a:ea typeface="SimSun" panose="02010600030101010101" pitchFamily="2" charset="-122"/>
                <a:cs typeface="Calibri" panose="020F0502020204030204" pitchFamily="34" charset="0"/>
              </a:rPr>
              <a:t>Serviço de retomada e reparo </a:t>
            </a:r>
            <a:endParaRPr lang="pt-BR"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xmlns="" id="{373DBD3B-B055-3C42-8D61-BBC0175F639E}"/>
              </a:ext>
            </a:extLst>
          </p:cNvPr>
          <p:cNvPicPr>
            <a:picLocks noChangeAspect="1"/>
          </p:cNvPicPr>
          <p:nvPr/>
        </p:nvPicPr>
        <p:blipFill>
          <a:blip r:embed="rId5"/>
          <a:stretch>
            <a:fillRect/>
          </a:stretch>
        </p:blipFill>
        <p:spPr>
          <a:xfrm>
            <a:off x="-859515" y="1212718"/>
            <a:ext cx="6667178" cy="4667024"/>
          </a:xfrm>
          <a:prstGeom prst="rect">
            <a:avLst/>
          </a:prstGeom>
        </p:spPr>
      </p:pic>
      <p:pic>
        <p:nvPicPr>
          <p:cNvPr id="3" name="Picture 2" descr="A picture containing person&#10;&#10;Description automatically generated">
            <a:extLst>
              <a:ext uri="{FF2B5EF4-FFF2-40B4-BE49-F238E27FC236}">
                <a16:creationId xmlns:a16="http://schemas.microsoft.com/office/drawing/2014/main" xmlns="" id="{160F2BB5-7849-7312-2F13-438A02BC379A}"/>
              </a:ext>
            </a:extLst>
          </p:cNvPr>
          <p:cNvPicPr>
            <a:picLocks noChangeAspect="1"/>
          </p:cNvPicPr>
          <p:nvPr/>
        </p:nvPicPr>
        <p:blipFill>
          <a:blip r:embed="rId6"/>
          <a:stretch>
            <a:fillRect/>
          </a:stretch>
        </p:blipFill>
        <p:spPr>
          <a:xfrm>
            <a:off x="4997301" y="1762476"/>
            <a:ext cx="5731714" cy="3596333"/>
          </a:xfrm>
          <a:prstGeom prst="rect">
            <a:avLst/>
          </a:prstGeom>
        </p:spPr>
      </p:pic>
      <p:sp>
        <p:nvSpPr>
          <p:cNvPr id="2" name="Slide Number Placeholder 1">
            <a:extLst>
              <a:ext uri="{FF2B5EF4-FFF2-40B4-BE49-F238E27FC236}">
                <a16:creationId xmlns:a16="http://schemas.microsoft.com/office/drawing/2014/main" xmlns="" id="{B758EA5E-E40E-6EDC-F13B-E5197DF557F9}"/>
              </a:ext>
            </a:extLst>
          </p:cNvPr>
          <p:cNvSpPr>
            <a:spLocks noGrp="1"/>
          </p:cNvSpPr>
          <p:nvPr>
            <p:ph type="sldNum" sz="quarter" idx="12"/>
          </p:nvPr>
        </p:nvSpPr>
        <p:spPr/>
        <p:txBody>
          <a:bodyPr/>
          <a:lstStyle/>
          <a:p>
            <a:fld id="{03AC47D1-4797-A149-B428-2088C1D64571}" type="slidenum">
              <a:rPr lang="pt-BR" smtClean="0"/>
              <a:t>16</a:t>
            </a:fld>
            <a:endParaRPr lang="pt-BR" dirty="0"/>
          </a:p>
        </p:txBody>
      </p:sp>
    </p:spTree>
    <p:extLst>
      <p:ext uri="{BB962C8B-B14F-4D97-AF65-F5344CB8AC3E}">
        <p14:creationId xmlns:p14="http://schemas.microsoft.com/office/powerpoint/2010/main" val="271748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xmlns=""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xmlns="" id="{E8E2DBD1-B289-8045-A104-5191A34078A8}"/>
              </a:ext>
            </a:extLst>
          </p:cNvPr>
          <p:cNvPicPr>
            <a:picLocks noChangeAspect="1"/>
          </p:cNvPicPr>
          <p:nvPr/>
        </p:nvPicPr>
        <p:blipFill rotWithShape="1">
          <a:blip r:embed="rId4"/>
          <a:srcRect r="11" b="25"/>
          <a:stretch/>
        </p:blipFill>
        <p:spPr>
          <a:xfrm>
            <a:off x="1255510" y="931941"/>
            <a:ext cx="9291874" cy="707886"/>
          </a:xfrm>
          <a:prstGeom prst="rect">
            <a:avLst/>
          </a:prstGeom>
        </p:spPr>
      </p:pic>
      <p:sp>
        <p:nvSpPr>
          <p:cNvPr id="10" name="TextBox 9">
            <a:extLst>
              <a:ext uri="{FF2B5EF4-FFF2-40B4-BE49-F238E27FC236}">
                <a16:creationId xmlns:a16="http://schemas.microsoft.com/office/drawing/2014/main" xmlns="" id="{8E021AB0-A917-3F46-A673-5C11A3262A0A}"/>
              </a:ext>
            </a:extLst>
          </p:cNvPr>
          <p:cNvSpPr txBox="1"/>
          <p:nvPr/>
        </p:nvSpPr>
        <p:spPr>
          <a:xfrm>
            <a:off x="0" y="109058"/>
            <a:ext cx="12191999" cy="1080552"/>
          </a:xfrm>
          <a:prstGeom prst="rect">
            <a:avLst/>
          </a:prstGeom>
          <a:noFill/>
        </p:spPr>
        <p:txBody>
          <a:bodyPr wrap="square" rtlCol="0">
            <a:spAutoFit/>
          </a:bodyPr>
          <a:lstStyle/>
          <a:p>
            <a:pPr algn="ctr">
              <a:lnSpc>
                <a:spcPts val="3800"/>
              </a:lnSpc>
            </a:pP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Plataforma de Compartilhamento: </a:t>
            </a:r>
            <a:r>
              <a:rPr lang="pt-BR" sz="4000" b="1" dirty="0">
                <a:solidFill>
                  <a:srgbClr val="4ABE98"/>
                </a:solidFill>
                <a:latin typeface="Calibri" panose="020F0502020204030204" pitchFamily="34" charset="0"/>
                <a:ea typeface="SimSun" panose="02010600030101010101" pitchFamily="2" charset="-122"/>
                <a:cs typeface="Calibri" panose="020F0502020204030204" pitchFamily="34" charset="0"/>
              </a:rPr>
              <a:t>Compartilhamento de Carona</a:t>
            </a:r>
          </a:p>
        </p:txBody>
      </p:sp>
      <p:pic>
        <p:nvPicPr>
          <p:cNvPr id="3" name="Picture 2">
            <a:extLst>
              <a:ext uri="{FF2B5EF4-FFF2-40B4-BE49-F238E27FC236}">
                <a16:creationId xmlns:a16="http://schemas.microsoft.com/office/drawing/2014/main" xmlns="" id="{8DD81FBA-8193-6D42-8807-079981722E43}"/>
              </a:ext>
            </a:extLst>
          </p:cNvPr>
          <p:cNvPicPr>
            <a:picLocks noChangeAspect="1"/>
          </p:cNvPicPr>
          <p:nvPr/>
        </p:nvPicPr>
        <p:blipFill>
          <a:blip r:embed="rId5"/>
          <a:stretch>
            <a:fillRect/>
          </a:stretch>
        </p:blipFill>
        <p:spPr>
          <a:xfrm>
            <a:off x="-562708" y="1643821"/>
            <a:ext cx="6096079" cy="4267256"/>
          </a:xfrm>
          <a:prstGeom prst="rect">
            <a:avLst/>
          </a:prstGeom>
        </p:spPr>
      </p:pic>
      <p:pic>
        <p:nvPicPr>
          <p:cNvPr id="7" name="Picture 6" descr="A picture containing person, cellphone&#10;&#10;Description automatically generated">
            <a:extLst>
              <a:ext uri="{FF2B5EF4-FFF2-40B4-BE49-F238E27FC236}">
                <a16:creationId xmlns:a16="http://schemas.microsoft.com/office/drawing/2014/main" xmlns="" id="{028128ED-CF78-BC49-873C-C24774E831EF}"/>
              </a:ext>
            </a:extLst>
          </p:cNvPr>
          <p:cNvPicPr>
            <a:picLocks noChangeAspect="1"/>
          </p:cNvPicPr>
          <p:nvPr/>
        </p:nvPicPr>
        <p:blipFill>
          <a:blip r:embed="rId6"/>
          <a:stretch>
            <a:fillRect/>
          </a:stretch>
        </p:blipFill>
        <p:spPr>
          <a:xfrm>
            <a:off x="4675123" y="1514378"/>
            <a:ext cx="6183021" cy="4169944"/>
          </a:xfrm>
          <a:prstGeom prst="rect">
            <a:avLst/>
          </a:prstGeom>
        </p:spPr>
      </p:pic>
      <p:sp>
        <p:nvSpPr>
          <p:cNvPr id="2" name="Slide Number Placeholder 1">
            <a:extLst>
              <a:ext uri="{FF2B5EF4-FFF2-40B4-BE49-F238E27FC236}">
                <a16:creationId xmlns:a16="http://schemas.microsoft.com/office/drawing/2014/main" xmlns="" id="{2E0E8AE6-CC86-864D-7BAA-E8443EBC891E}"/>
              </a:ext>
            </a:extLst>
          </p:cNvPr>
          <p:cNvSpPr>
            <a:spLocks noGrp="1"/>
          </p:cNvSpPr>
          <p:nvPr>
            <p:ph type="sldNum" sz="quarter" idx="12"/>
          </p:nvPr>
        </p:nvSpPr>
        <p:spPr/>
        <p:txBody>
          <a:bodyPr/>
          <a:lstStyle/>
          <a:p>
            <a:fld id="{03AC47D1-4797-A149-B428-2088C1D64571}" type="slidenum">
              <a:rPr lang="pt-BR" smtClean="0"/>
              <a:t>17</a:t>
            </a:fld>
            <a:endParaRPr lang="pt-BR" dirty="0"/>
          </a:p>
        </p:txBody>
      </p:sp>
    </p:spTree>
    <p:extLst>
      <p:ext uri="{BB962C8B-B14F-4D97-AF65-F5344CB8AC3E}">
        <p14:creationId xmlns:p14="http://schemas.microsoft.com/office/powerpoint/2010/main" val="252086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xmlns=""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xmlns=""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xmlns=""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pt-BR" sz="4000" b="1" dirty="0">
                <a:solidFill>
                  <a:srgbClr val="262626"/>
                </a:solidFill>
                <a:latin typeface="Calibri" panose="020F0502020204030204" pitchFamily="34" charset="0"/>
                <a:ea typeface="SimSun" panose="02010600030101010101" pitchFamily="2" charset="-122"/>
                <a:cs typeface="Calibri" panose="020F0502020204030204" pitchFamily="34" charset="0"/>
              </a:rPr>
              <a:t>Produto como um </a:t>
            </a: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Serviço: </a:t>
            </a:r>
            <a:r>
              <a:rPr lang="pt-BR" sz="4000" b="1" dirty="0" smtClean="0">
                <a:solidFill>
                  <a:srgbClr val="4ABE98"/>
                </a:solidFill>
                <a:latin typeface="Calibri" panose="020F0502020204030204" pitchFamily="34" charset="0"/>
                <a:ea typeface="SimSun" panose="02010600030101010101" pitchFamily="2" charset="-122"/>
                <a:cs typeface="Calibri" panose="020F0502020204030204" pitchFamily="34" charset="0"/>
              </a:rPr>
              <a:t>Aluguel de roupas </a:t>
            </a: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 </a:t>
            </a:r>
            <a:endParaRPr lang="pt-BR"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a:extLst>
              <a:ext uri="{FF2B5EF4-FFF2-40B4-BE49-F238E27FC236}">
                <a16:creationId xmlns:a16="http://schemas.microsoft.com/office/drawing/2014/main" xmlns="" id="{938FF20A-E952-844D-A568-C911613655CF}"/>
              </a:ext>
            </a:extLst>
          </p:cNvPr>
          <p:cNvPicPr>
            <a:picLocks noChangeAspect="1"/>
          </p:cNvPicPr>
          <p:nvPr/>
        </p:nvPicPr>
        <p:blipFill>
          <a:blip r:embed="rId5"/>
          <a:stretch>
            <a:fillRect/>
          </a:stretch>
        </p:blipFill>
        <p:spPr>
          <a:xfrm>
            <a:off x="-744708" y="1521611"/>
            <a:ext cx="6300380" cy="4410266"/>
          </a:xfrm>
          <a:prstGeom prst="rect">
            <a:avLst/>
          </a:prstGeom>
        </p:spPr>
      </p:pic>
      <p:pic>
        <p:nvPicPr>
          <p:cNvPr id="13" name="Picture 12" descr="A picture containing person&#10;&#10;Description automatically generated">
            <a:extLst>
              <a:ext uri="{FF2B5EF4-FFF2-40B4-BE49-F238E27FC236}">
                <a16:creationId xmlns:a16="http://schemas.microsoft.com/office/drawing/2014/main" xmlns="" id="{D789ED78-E43D-9F43-A570-342EAB1171C9}"/>
              </a:ext>
            </a:extLst>
          </p:cNvPr>
          <p:cNvPicPr>
            <a:picLocks noChangeAspect="1"/>
          </p:cNvPicPr>
          <p:nvPr/>
        </p:nvPicPr>
        <p:blipFill>
          <a:blip r:embed="rId6"/>
          <a:stretch>
            <a:fillRect/>
          </a:stretch>
        </p:blipFill>
        <p:spPr>
          <a:xfrm>
            <a:off x="4947138" y="1606905"/>
            <a:ext cx="5955586" cy="3970750"/>
          </a:xfrm>
          <a:prstGeom prst="rect">
            <a:avLst/>
          </a:prstGeom>
        </p:spPr>
      </p:pic>
      <p:sp>
        <p:nvSpPr>
          <p:cNvPr id="2" name="Slide Number Placeholder 1">
            <a:extLst>
              <a:ext uri="{FF2B5EF4-FFF2-40B4-BE49-F238E27FC236}">
                <a16:creationId xmlns:a16="http://schemas.microsoft.com/office/drawing/2014/main" xmlns="" id="{8FBC6BFD-7E62-6AFE-A56A-22E24DA3ADFE}"/>
              </a:ext>
            </a:extLst>
          </p:cNvPr>
          <p:cNvSpPr>
            <a:spLocks noGrp="1"/>
          </p:cNvSpPr>
          <p:nvPr>
            <p:ph type="sldNum" sz="quarter" idx="12"/>
          </p:nvPr>
        </p:nvSpPr>
        <p:spPr/>
        <p:txBody>
          <a:bodyPr/>
          <a:lstStyle/>
          <a:p>
            <a:fld id="{03AC47D1-4797-A149-B428-2088C1D64571}" type="slidenum">
              <a:rPr lang="pt-BR" smtClean="0"/>
              <a:t>18</a:t>
            </a:fld>
            <a:endParaRPr lang="pt-BR" dirty="0"/>
          </a:p>
        </p:txBody>
      </p:sp>
    </p:spTree>
    <p:extLst>
      <p:ext uri="{BB962C8B-B14F-4D97-AF65-F5344CB8AC3E}">
        <p14:creationId xmlns:p14="http://schemas.microsoft.com/office/powerpoint/2010/main" val="228520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0ED0F7A-EB75-6042-B7B8-8CC0A97FA5EC}"/>
              </a:ext>
            </a:extLst>
          </p:cNvPr>
          <p:cNvPicPr>
            <a:picLocks noChangeAspect="1"/>
          </p:cNvPicPr>
          <p:nvPr/>
        </p:nvPicPr>
        <p:blipFill>
          <a:blip r:embed="rId3"/>
          <a:stretch>
            <a:fillRect/>
          </a:stretch>
        </p:blipFill>
        <p:spPr>
          <a:xfrm>
            <a:off x="-20863" y="0"/>
            <a:ext cx="12192000" cy="6858000"/>
          </a:xfrm>
          <a:prstGeom prst="rect">
            <a:avLst/>
          </a:prstGeom>
        </p:spPr>
      </p:pic>
      <p:sp>
        <p:nvSpPr>
          <p:cNvPr id="5" name="Rectangle 4">
            <a:extLst>
              <a:ext uri="{FF2B5EF4-FFF2-40B4-BE49-F238E27FC236}">
                <a16:creationId xmlns:a16="http://schemas.microsoft.com/office/drawing/2014/main" xmlns="" id="{0131D771-BD27-2940-A06F-7EAD4A527134}"/>
              </a:ext>
            </a:extLst>
          </p:cNvPr>
          <p:cNvSpPr/>
          <p:nvPr/>
        </p:nvSpPr>
        <p:spPr>
          <a:xfrm>
            <a:off x="986740" y="1619820"/>
            <a:ext cx="4413816" cy="368114"/>
          </a:xfrm>
          <a:prstGeom prst="rect">
            <a:avLst/>
          </a:prstGeom>
        </p:spPr>
        <p:txBody>
          <a:bodyPr wrap="square">
            <a:spAutoFit/>
          </a:bodyPr>
          <a:lstStyle/>
          <a:p>
            <a:pPr algn="thaiDist">
              <a:lnSpc>
                <a:spcPct val="120000"/>
              </a:lnSpc>
            </a:pPr>
            <a:r>
              <a:rPr lang="pt-BR" sz="1600" b="1" dirty="0">
                <a:solidFill>
                  <a:srgbClr val="262626"/>
                </a:solidFill>
              </a:rPr>
              <a:t>O que a empresa faz</a:t>
            </a:r>
            <a:r>
              <a:rPr lang="en-US" sz="1600" b="1" dirty="0" smtClean="0">
                <a:solidFill>
                  <a:srgbClr val="262626"/>
                </a:solidFill>
              </a:rPr>
              <a:t>?</a:t>
            </a:r>
            <a:endParaRPr lang="en-US" sz="1600" dirty="0">
              <a:solidFill>
                <a:srgbClr val="262626"/>
              </a:solidFill>
            </a:endParaRPr>
          </a:p>
        </p:txBody>
      </p:sp>
      <p:sp>
        <p:nvSpPr>
          <p:cNvPr id="6" name="Oval 5">
            <a:extLst>
              <a:ext uri="{FF2B5EF4-FFF2-40B4-BE49-F238E27FC236}">
                <a16:creationId xmlns:a16="http://schemas.microsoft.com/office/drawing/2014/main" xmlns="" id="{853EFCA5-DD69-B54D-B9E5-A0B5426C4E20}"/>
              </a:ext>
            </a:extLst>
          </p:cNvPr>
          <p:cNvSpPr/>
          <p:nvPr/>
        </p:nvSpPr>
        <p:spPr>
          <a:xfrm>
            <a:off x="484882" y="1588406"/>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xmlns="" id="{B00509D2-9DFC-E14D-88E2-B95F823AF692}"/>
              </a:ext>
            </a:extLst>
          </p:cNvPr>
          <p:cNvSpPr/>
          <p:nvPr/>
        </p:nvSpPr>
        <p:spPr>
          <a:xfrm>
            <a:off x="431245" y="1588406"/>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Rectangle 7">
            <a:extLst>
              <a:ext uri="{FF2B5EF4-FFF2-40B4-BE49-F238E27FC236}">
                <a16:creationId xmlns:a16="http://schemas.microsoft.com/office/drawing/2014/main" xmlns="" id="{6054CF2C-2066-2D49-B04C-6AEC9E6DF36B}"/>
              </a:ext>
            </a:extLst>
          </p:cNvPr>
          <p:cNvSpPr/>
          <p:nvPr/>
        </p:nvSpPr>
        <p:spPr>
          <a:xfrm>
            <a:off x="475829" y="1568354"/>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9" name="Rounded Rectangle 8">
            <a:extLst>
              <a:ext uri="{FF2B5EF4-FFF2-40B4-BE49-F238E27FC236}">
                <a16:creationId xmlns:a16="http://schemas.microsoft.com/office/drawing/2014/main" xmlns="" id="{8E50E6D3-F610-5E4E-9BB0-10874CDA5603}"/>
              </a:ext>
            </a:extLst>
          </p:cNvPr>
          <p:cNvSpPr/>
          <p:nvPr/>
        </p:nvSpPr>
        <p:spPr>
          <a:xfrm>
            <a:off x="808943" y="447782"/>
            <a:ext cx="11018880" cy="735320"/>
          </a:xfrm>
          <a:prstGeom prst="roundRect">
            <a:avLst/>
          </a:prstGeom>
          <a:solidFill>
            <a:srgbClr val="4A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ounded Rectangle 9">
            <a:extLst>
              <a:ext uri="{FF2B5EF4-FFF2-40B4-BE49-F238E27FC236}">
                <a16:creationId xmlns:a16="http://schemas.microsoft.com/office/drawing/2014/main" xmlns="" id="{5C254FA2-E5E7-3745-86BA-683928C839E6}"/>
              </a:ext>
            </a:extLst>
          </p:cNvPr>
          <p:cNvSpPr/>
          <p:nvPr/>
        </p:nvSpPr>
        <p:spPr>
          <a:xfrm>
            <a:off x="820818" y="400535"/>
            <a:ext cx="1100700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TextBox 10">
            <a:extLst>
              <a:ext uri="{FF2B5EF4-FFF2-40B4-BE49-F238E27FC236}">
                <a16:creationId xmlns:a16="http://schemas.microsoft.com/office/drawing/2014/main" xmlns="" id="{E89F8863-0DC9-3147-BFC9-CF9FFEE9CF65}"/>
              </a:ext>
            </a:extLst>
          </p:cNvPr>
          <p:cNvSpPr txBox="1"/>
          <p:nvPr/>
        </p:nvSpPr>
        <p:spPr>
          <a:xfrm>
            <a:off x="789390" y="465518"/>
            <a:ext cx="11048617" cy="646331"/>
          </a:xfrm>
          <a:prstGeom prst="rect">
            <a:avLst/>
          </a:prstGeom>
          <a:noFill/>
        </p:spPr>
        <p:txBody>
          <a:bodyPr wrap="square" rtlCol="0">
            <a:spAutoFit/>
          </a:bodyPr>
          <a:lstStyle/>
          <a:p>
            <a:pPr algn="ctr"/>
            <a:r>
              <a:rPr lang="pt-BR" sz="3600" b="1" dirty="0">
                <a:solidFill>
                  <a:schemeClr val="bg1"/>
                </a:solidFill>
              </a:rPr>
              <a:t>Atividade de Classe: Estudo de Caso de Economia Circular</a:t>
            </a:r>
            <a:endParaRPr lang="en-US" sz="3600" b="1" dirty="0">
              <a:solidFill>
                <a:schemeClr val="bg1"/>
              </a:solidFill>
            </a:endParaRPr>
          </a:p>
        </p:txBody>
      </p:sp>
      <p:cxnSp>
        <p:nvCxnSpPr>
          <p:cNvPr id="12" name="Straight Connector 11">
            <a:extLst>
              <a:ext uri="{FF2B5EF4-FFF2-40B4-BE49-F238E27FC236}">
                <a16:creationId xmlns:a16="http://schemas.microsoft.com/office/drawing/2014/main" xmlns="" id="{210E7137-954D-B143-877A-448820791829}"/>
              </a:ext>
            </a:extLst>
          </p:cNvPr>
          <p:cNvCxnSpPr/>
          <p:nvPr/>
        </p:nvCxnSpPr>
        <p:spPr>
          <a:xfrm>
            <a:off x="6096000" y="1568354"/>
            <a:ext cx="0" cy="4854217"/>
          </a:xfrm>
          <a:prstGeom prst="line">
            <a:avLst/>
          </a:prstGeom>
          <a:ln w="28575">
            <a:solidFill>
              <a:srgbClr val="29C7F7"/>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6A15F2E5-43BB-404B-868B-8921A589F1C5}"/>
              </a:ext>
            </a:extLst>
          </p:cNvPr>
          <p:cNvSpPr/>
          <p:nvPr/>
        </p:nvSpPr>
        <p:spPr>
          <a:xfrm>
            <a:off x="986739" y="2434499"/>
            <a:ext cx="5109261" cy="368114"/>
          </a:xfrm>
          <a:prstGeom prst="rect">
            <a:avLst/>
          </a:prstGeom>
        </p:spPr>
        <p:txBody>
          <a:bodyPr wrap="square">
            <a:spAutoFit/>
          </a:bodyPr>
          <a:lstStyle/>
          <a:p>
            <a:pPr>
              <a:lnSpc>
                <a:spcPct val="120000"/>
              </a:lnSpc>
            </a:pPr>
            <a:r>
              <a:rPr lang="pt-BR" sz="1600" b="1" dirty="0">
                <a:solidFill>
                  <a:srgbClr val="262626"/>
                </a:solidFill>
              </a:rPr>
              <a:t>Eles oferecem bens, serviços ou ambos aos seus clientes</a:t>
            </a:r>
            <a:r>
              <a:rPr lang="en-US" sz="1600" b="1" dirty="0" smtClean="0">
                <a:solidFill>
                  <a:srgbClr val="262626"/>
                </a:solidFill>
              </a:rPr>
              <a:t>?</a:t>
            </a:r>
            <a:endParaRPr lang="en-US" sz="1600" b="1" dirty="0">
              <a:solidFill>
                <a:srgbClr val="262626"/>
              </a:solidFill>
            </a:endParaRPr>
          </a:p>
        </p:txBody>
      </p:sp>
      <p:sp>
        <p:nvSpPr>
          <p:cNvPr id="17" name="Oval 16">
            <a:extLst>
              <a:ext uri="{FF2B5EF4-FFF2-40B4-BE49-F238E27FC236}">
                <a16:creationId xmlns:a16="http://schemas.microsoft.com/office/drawing/2014/main" xmlns="" id="{0BD70756-B11A-AF43-A8DE-0FFC2D2ECBD5}"/>
              </a:ext>
            </a:extLst>
          </p:cNvPr>
          <p:cNvSpPr/>
          <p:nvPr/>
        </p:nvSpPr>
        <p:spPr>
          <a:xfrm>
            <a:off x="484882" y="2421373"/>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xmlns="" id="{5FF3009A-1087-DB41-9225-A9A9AAC5F10D}"/>
              </a:ext>
            </a:extLst>
          </p:cNvPr>
          <p:cNvSpPr/>
          <p:nvPr/>
        </p:nvSpPr>
        <p:spPr>
          <a:xfrm>
            <a:off x="431245" y="242137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Rectangle 18">
            <a:extLst>
              <a:ext uri="{FF2B5EF4-FFF2-40B4-BE49-F238E27FC236}">
                <a16:creationId xmlns:a16="http://schemas.microsoft.com/office/drawing/2014/main" xmlns="" id="{079AD4A8-B459-114B-AF3C-7DD491DC42E5}"/>
              </a:ext>
            </a:extLst>
          </p:cNvPr>
          <p:cNvSpPr/>
          <p:nvPr/>
        </p:nvSpPr>
        <p:spPr>
          <a:xfrm>
            <a:off x="475829" y="2401321"/>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28" name="Rectangle 27">
            <a:extLst>
              <a:ext uri="{FF2B5EF4-FFF2-40B4-BE49-F238E27FC236}">
                <a16:creationId xmlns:a16="http://schemas.microsoft.com/office/drawing/2014/main" xmlns="" id="{907DCA88-A82A-624C-BB6F-9399CF2D3EE7}"/>
              </a:ext>
            </a:extLst>
          </p:cNvPr>
          <p:cNvSpPr/>
          <p:nvPr/>
        </p:nvSpPr>
        <p:spPr>
          <a:xfrm>
            <a:off x="986739" y="3301437"/>
            <a:ext cx="5109261" cy="663580"/>
          </a:xfrm>
          <a:prstGeom prst="rect">
            <a:avLst/>
          </a:prstGeom>
        </p:spPr>
        <p:txBody>
          <a:bodyPr wrap="square">
            <a:spAutoFit/>
          </a:bodyPr>
          <a:lstStyle/>
          <a:p>
            <a:pPr>
              <a:lnSpc>
                <a:spcPct val="120000"/>
              </a:lnSpc>
            </a:pPr>
            <a:r>
              <a:rPr lang="pt-BR" sz="1600" b="1" dirty="0">
                <a:solidFill>
                  <a:srgbClr val="262626"/>
                </a:solidFill>
              </a:rPr>
              <a:t>Qual dos 5 modelos de negócios de economia circular a empresa utiliza</a:t>
            </a:r>
            <a:r>
              <a:rPr lang="en-US" sz="1600" b="1" dirty="0" smtClean="0">
                <a:solidFill>
                  <a:srgbClr val="262626"/>
                </a:solidFill>
              </a:rPr>
              <a:t>?</a:t>
            </a:r>
            <a:endParaRPr lang="en-US" sz="1600" b="1" dirty="0">
              <a:solidFill>
                <a:srgbClr val="262626"/>
              </a:solidFill>
            </a:endParaRPr>
          </a:p>
        </p:txBody>
      </p:sp>
      <p:sp>
        <p:nvSpPr>
          <p:cNvPr id="29" name="Oval 28">
            <a:extLst>
              <a:ext uri="{FF2B5EF4-FFF2-40B4-BE49-F238E27FC236}">
                <a16:creationId xmlns:a16="http://schemas.microsoft.com/office/drawing/2014/main" xmlns="" id="{54337D57-91EE-9C4F-886F-EBFD35C64891}"/>
              </a:ext>
            </a:extLst>
          </p:cNvPr>
          <p:cNvSpPr/>
          <p:nvPr/>
        </p:nvSpPr>
        <p:spPr>
          <a:xfrm>
            <a:off x="484882" y="330659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0" name="Oval 29">
            <a:extLst>
              <a:ext uri="{FF2B5EF4-FFF2-40B4-BE49-F238E27FC236}">
                <a16:creationId xmlns:a16="http://schemas.microsoft.com/office/drawing/2014/main" xmlns="" id="{5917FF38-BDDB-B444-98DB-92C4B3C76960}"/>
              </a:ext>
            </a:extLst>
          </p:cNvPr>
          <p:cNvSpPr/>
          <p:nvPr/>
        </p:nvSpPr>
        <p:spPr>
          <a:xfrm>
            <a:off x="431245" y="330659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1" name="Rectangle 30">
            <a:extLst>
              <a:ext uri="{FF2B5EF4-FFF2-40B4-BE49-F238E27FC236}">
                <a16:creationId xmlns:a16="http://schemas.microsoft.com/office/drawing/2014/main" xmlns="" id="{95B30DE1-2CF2-9541-BD67-58650B543D2A}"/>
              </a:ext>
            </a:extLst>
          </p:cNvPr>
          <p:cNvSpPr/>
          <p:nvPr/>
        </p:nvSpPr>
        <p:spPr>
          <a:xfrm>
            <a:off x="475829" y="328654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3</a:t>
            </a:r>
          </a:p>
        </p:txBody>
      </p:sp>
      <p:sp>
        <p:nvSpPr>
          <p:cNvPr id="32" name="Rectangle 31">
            <a:extLst>
              <a:ext uri="{FF2B5EF4-FFF2-40B4-BE49-F238E27FC236}">
                <a16:creationId xmlns:a16="http://schemas.microsoft.com/office/drawing/2014/main" xmlns="" id="{D41B95F4-D4F2-9740-94B7-7927B342196D}"/>
              </a:ext>
            </a:extLst>
          </p:cNvPr>
          <p:cNvSpPr/>
          <p:nvPr/>
        </p:nvSpPr>
        <p:spPr>
          <a:xfrm>
            <a:off x="986739" y="4423289"/>
            <a:ext cx="5109261" cy="663580"/>
          </a:xfrm>
          <a:prstGeom prst="rect">
            <a:avLst/>
          </a:prstGeom>
        </p:spPr>
        <p:txBody>
          <a:bodyPr wrap="square">
            <a:spAutoFit/>
          </a:bodyPr>
          <a:lstStyle/>
          <a:p>
            <a:pPr>
              <a:lnSpc>
                <a:spcPct val="120000"/>
              </a:lnSpc>
            </a:pPr>
            <a:r>
              <a:rPr lang="pt-BR" sz="1600" b="1" dirty="0">
                <a:solidFill>
                  <a:srgbClr val="262626"/>
                </a:solidFill>
              </a:rPr>
              <a:t>Que problema linear a empresa está tentando resolver através da circularidade</a:t>
            </a:r>
            <a:r>
              <a:rPr lang="en-US" sz="1600" b="1" dirty="0" smtClean="0">
                <a:solidFill>
                  <a:srgbClr val="262626"/>
                </a:solidFill>
              </a:rPr>
              <a:t>?</a:t>
            </a:r>
            <a:endParaRPr lang="en-US" sz="1600" b="1" dirty="0">
              <a:solidFill>
                <a:srgbClr val="262626"/>
              </a:solidFill>
            </a:endParaRPr>
          </a:p>
        </p:txBody>
      </p:sp>
      <p:sp>
        <p:nvSpPr>
          <p:cNvPr id="33" name="Oval 32">
            <a:extLst>
              <a:ext uri="{FF2B5EF4-FFF2-40B4-BE49-F238E27FC236}">
                <a16:creationId xmlns:a16="http://schemas.microsoft.com/office/drawing/2014/main" xmlns="" id="{BD52352A-374C-3741-9371-850B860E7F2C}"/>
              </a:ext>
            </a:extLst>
          </p:cNvPr>
          <p:cNvSpPr/>
          <p:nvPr/>
        </p:nvSpPr>
        <p:spPr>
          <a:xfrm>
            <a:off x="484882" y="442845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Oval 33">
            <a:extLst>
              <a:ext uri="{FF2B5EF4-FFF2-40B4-BE49-F238E27FC236}">
                <a16:creationId xmlns:a16="http://schemas.microsoft.com/office/drawing/2014/main" xmlns="" id="{BC518D9E-A668-1F41-91C2-84A303D4EC7F}"/>
              </a:ext>
            </a:extLst>
          </p:cNvPr>
          <p:cNvSpPr/>
          <p:nvPr/>
        </p:nvSpPr>
        <p:spPr>
          <a:xfrm>
            <a:off x="431245" y="442845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5" name="Rectangle 34">
            <a:extLst>
              <a:ext uri="{FF2B5EF4-FFF2-40B4-BE49-F238E27FC236}">
                <a16:creationId xmlns:a16="http://schemas.microsoft.com/office/drawing/2014/main" xmlns="" id="{95F9E579-5056-F444-9AAA-053AD0EBF792}"/>
              </a:ext>
            </a:extLst>
          </p:cNvPr>
          <p:cNvSpPr/>
          <p:nvPr/>
        </p:nvSpPr>
        <p:spPr>
          <a:xfrm>
            <a:off x="475829" y="4408399"/>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36" name="Rectangle 35">
            <a:extLst>
              <a:ext uri="{FF2B5EF4-FFF2-40B4-BE49-F238E27FC236}">
                <a16:creationId xmlns:a16="http://schemas.microsoft.com/office/drawing/2014/main" xmlns="" id="{30A5E9EC-E0FB-1D4C-9FD2-BC35CBDF8B7E}"/>
              </a:ext>
            </a:extLst>
          </p:cNvPr>
          <p:cNvSpPr/>
          <p:nvPr/>
        </p:nvSpPr>
        <p:spPr>
          <a:xfrm>
            <a:off x="986739" y="5578637"/>
            <a:ext cx="5109261" cy="978729"/>
          </a:xfrm>
          <a:prstGeom prst="rect">
            <a:avLst/>
          </a:prstGeom>
        </p:spPr>
        <p:txBody>
          <a:bodyPr wrap="square">
            <a:spAutoFit/>
          </a:bodyPr>
          <a:lstStyle/>
          <a:p>
            <a:pPr>
              <a:lnSpc>
                <a:spcPct val="120000"/>
              </a:lnSpc>
            </a:pPr>
            <a:r>
              <a:rPr lang="pt-BR" sz="1600" b="1" dirty="0">
                <a:solidFill>
                  <a:srgbClr val="262626"/>
                </a:solidFill>
              </a:rPr>
              <a:t>Como eles mantêm os materiais em um sistema de circuito fechado?  (por exemplo, reciclar garrafas de plástico para fabricar novos produtos</a:t>
            </a:r>
            <a:r>
              <a:rPr lang="en-US" sz="1600" b="1" dirty="0" smtClean="0">
                <a:solidFill>
                  <a:srgbClr val="262626"/>
                </a:solidFill>
              </a:rPr>
              <a:t>)</a:t>
            </a:r>
            <a:endParaRPr lang="en-US" sz="1600" b="1" dirty="0">
              <a:solidFill>
                <a:srgbClr val="262626"/>
              </a:solidFill>
            </a:endParaRPr>
          </a:p>
        </p:txBody>
      </p:sp>
      <p:sp>
        <p:nvSpPr>
          <p:cNvPr id="37" name="Oval 36">
            <a:extLst>
              <a:ext uri="{FF2B5EF4-FFF2-40B4-BE49-F238E27FC236}">
                <a16:creationId xmlns:a16="http://schemas.microsoft.com/office/drawing/2014/main" xmlns="" id="{A06C8083-C4A4-4A47-9A6B-919512694165}"/>
              </a:ext>
            </a:extLst>
          </p:cNvPr>
          <p:cNvSpPr/>
          <p:nvPr/>
        </p:nvSpPr>
        <p:spPr>
          <a:xfrm>
            <a:off x="484882" y="558379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Oval 37">
            <a:extLst>
              <a:ext uri="{FF2B5EF4-FFF2-40B4-BE49-F238E27FC236}">
                <a16:creationId xmlns:a16="http://schemas.microsoft.com/office/drawing/2014/main" xmlns="" id="{3E898E22-B27D-7A45-AA5A-D8EFAA9E9353}"/>
              </a:ext>
            </a:extLst>
          </p:cNvPr>
          <p:cNvSpPr/>
          <p:nvPr/>
        </p:nvSpPr>
        <p:spPr>
          <a:xfrm>
            <a:off x="431245" y="558379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9" name="Rectangle 38">
            <a:extLst>
              <a:ext uri="{FF2B5EF4-FFF2-40B4-BE49-F238E27FC236}">
                <a16:creationId xmlns:a16="http://schemas.microsoft.com/office/drawing/2014/main" xmlns="" id="{C4EF3036-85B2-7F4F-B427-807B06F6C42A}"/>
              </a:ext>
            </a:extLst>
          </p:cNvPr>
          <p:cNvSpPr/>
          <p:nvPr/>
        </p:nvSpPr>
        <p:spPr>
          <a:xfrm>
            <a:off x="475829" y="556374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5</a:t>
            </a:r>
          </a:p>
        </p:txBody>
      </p:sp>
      <p:sp>
        <p:nvSpPr>
          <p:cNvPr id="55" name="Rectangle 54">
            <a:extLst>
              <a:ext uri="{FF2B5EF4-FFF2-40B4-BE49-F238E27FC236}">
                <a16:creationId xmlns:a16="http://schemas.microsoft.com/office/drawing/2014/main" xmlns="" id="{9D5097E6-BEB9-CF4E-8A5F-8D140FC07BF9}"/>
              </a:ext>
            </a:extLst>
          </p:cNvPr>
          <p:cNvSpPr/>
          <p:nvPr/>
        </p:nvSpPr>
        <p:spPr>
          <a:xfrm>
            <a:off x="6963654" y="1608682"/>
            <a:ext cx="4413816" cy="368114"/>
          </a:xfrm>
          <a:prstGeom prst="rect">
            <a:avLst/>
          </a:prstGeom>
        </p:spPr>
        <p:txBody>
          <a:bodyPr wrap="square">
            <a:spAutoFit/>
          </a:bodyPr>
          <a:lstStyle/>
          <a:p>
            <a:pPr algn="thaiDist">
              <a:lnSpc>
                <a:spcPct val="120000"/>
              </a:lnSpc>
            </a:pPr>
            <a:r>
              <a:rPr lang="pt-BR" sz="1600" b="1" dirty="0">
                <a:solidFill>
                  <a:srgbClr val="262626"/>
                </a:solidFill>
              </a:rPr>
              <a:t>Como eles reduzem ou eliminam o desperdício</a:t>
            </a:r>
            <a:r>
              <a:rPr lang="en-US" sz="1600" b="1" dirty="0" smtClean="0">
                <a:solidFill>
                  <a:srgbClr val="262626"/>
                </a:solidFill>
              </a:rPr>
              <a:t>?</a:t>
            </a:r>
            <a:endParaRPr lang="en-US" sz="1600" b="1" dirty="0">
              <a:solidFill>
                <a:srgbClr val="262626"/>
              </a:solidFill>
            </a:endParaRPr>
          </a:p>
        </p:txBody>
      </p:sp>
      <p:sp>
        <p:nvSpPr>
          <p:cNvPr id="56" name="Oval 55">
            <a:extLst>
              <a:ext uri="{FF2B5EF4-FFF2-40B4-BE49-F238E27FC236}">
                <a16:creationId xmlns:a16="http://schemas.microsoft.com/office/drawing/2014/main" xmlns="" id="{F5FDEA2C-6E5F-6441-9A6E-AAB7841D6911}"/>
              </a:ext>
            </a:extLst>
          </p:cNvPr>
          <p:cNvSpPr/>
          <p:nvPr/>
        </p:nvSpPr>
        <p:spPr>
          <a:xfrm>
            <a:off x="6461796" y="157726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7" name="Oval 56">
            <a:extLst>
              <a:ext uri="{FF2B5EF4-FFF2-40B4-BE49-F238E27FC236}">
                <a16:creationId xmlns:a16="http://schemas.microsoft.com/office/drawing/2014/main" xmlns="" id="{8E0378CC-DA39-8B4D-9ADE-5A88D5720BA1}"/>
              </a:ext>
            </a:extLst>
          </p:cNvPr>
          <p:cNvSpPr/>
          <p:nvPr/>
        </p:nvSpPr>
        <p:spPr>
          <a:xfrm>
            <a:off x="6408159" y="157726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Rectangle 57">
            <a:extLst>
              <a:ext uri="{FF2B5EF4-FFF2-40B4-BE49-F238E27FC236}">
                <a16:creationId xmlns:a16="http://schemas.microsoft.com/office/drawing/2014/main" xmlns="" id="{351ACB1F-327C-D64B-8A16-85FDE61059F8}"/>
              </a:ext>
            </a:extLst>
          </p:cNvPr>
          <p:cNvSpPr/>
          <p:nvPr/>
        </p:nvSpPr>
        <p:spPr>
          <a:xfrm>
            <a:off x="6452743" y="155721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6</a:t>
            </a:r>
          </a:p>
        </p:txBody>
      </p:sp>
      <p:sp>
        <p:nvSpPr>
          <p:cNvPr id="59" name="Rectangle 58">
            <a:extLst>
              <a:ext uri="{FF2B5EF4-FFF2-40B4-BE49-F238E27FC236}">
                <a16:creationId xmlns:a16="http://schemas.microsoft.com/office/drawing/2014/main" xmlns="" id="{71EC5DE4-47D4-2149-86A2-8B629FC1F9C4}"/>
              </a:ext>
            </a:extLst>
          </p:cNvPr>
          <p:cNvSpPr/>
          <p:nvPr/>
        </p:nvSpPr>
        <p:spPr>
          <a:xfrm>
            <a:off x="6963653" y="2405073"/>
            <a:ext cx="5109261" cy="683264"/>
          </a:xfrm>
          <a:prstGeom prst="rect">
            <a:avLst/>
          </a:prstGeom>
        </p:spPr>
        <p:txBody>
          <a:bodyPr wrap="square">
            <a:spAutoFit/>
          </a:bodyPr>
          <a:lstStyle/>
          <a:p>
            <a:pPr>
              <a:lnSpc>
                <a:spcPct val="120000"/>
              </a:lnSpc>
            </a:pPr>
            <a:r>
              <a:rPr lang="pt-BR" sz="1600" b="1" dirty="0">
                <a:solidFill>
                  <a:srgbClr val="262626"/>
                </a:solidFill>
              </a:rPr>
              <a:t>Seu modelo de negócios ajuda a regenerar </a:t>
            </a:r>
            <a:r>
              <a:rPr lang="pt-BR" sz="1600" b="1" dirty="0" smtClean="0">
                <a:solidFill>
                  <a:srgbClr val="262626"/>
                </a:solidFill>
              </a:rPr>
              <a:t>os sistemas </a:t>
            </a:r>
            <a:r>
              <a:rPr lang="pt-BR" sz="1600" b="1" dirty="0">
                <a:solidFill>
                  <a:srgbClr val="262626"/>
                </a:solidFill>
              </a:rPr>
              <a:t>naturais</a:t>
            </a:r>
            <a:r>
              <a:rPr lang="en-US" sz="1600" b="1" dirty="0" smtClean="0">
                <a:solidFill>
                  <a:srgbClr val="262626"/>
                </a:solidFill>
              </a:rPr>
              <a:t>?</a:t>
            </a:r>
            <a:endParaRPr lang="en-US" sz="1600" b="1" dirty="0">
              <a:solidFill>
                <a:srgbClr val="262626"/>
              </a:solidFill>
            </a:endParaRPr>
          </a:p>
        </p:txBody>
      </p:sp>
      <p:sp>
        <p:nvSpPr>
          <p:cNvPr id="60" name="Oval 59">
            <a:extLst>
              <a:ext uri="{FF2B5EF4-FFF2-40B4-BE49-F238E27FC236}">
                <a16:creationId xmlns:a16="http://schemas.microsoft.com/office/drawing/2014/main" xmlns="" id="{084D973C-A4C1-3743-B22C-8CE8259E6096}"/>
              </a:ext>
            </a:extLst>
          </p:cNvPr>
          <p:cNvSpPr/>
          <p:nvPr/>
        </p:nvSpPr>
        <p:spPr>
          <a:xfrm>
            <a:off x="6461796" y="2410235"/>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1" name="Oval 60">
            <a:extLst>
              <a:ext uri="{FF2B5EF4-FFF2-40B4-BE49-F238E27FC236}">
                <a16:creationId xmlns:a16="http://schemas.microsoft.com/office/drawing/2014/main" xmlns="" id="{C992E6FC-D5FE-8E49-BC25-3AAE3E323831}"/>
              </a:ext>
            </a:extLst>
          </p:cNvPr>
          <p:cNvSpPr/>
          <p:nvPr/>
        </p:nvSpPr>
        <p:spPr>
          <a:xfrm>
            <a:off x="6408159" y="2410235"/>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2" name="Rectangle 61">
            <a:extLst>
              <a:ext uri="{FF2B5EF4-FFF2-40B4-BE49-F238E27FC236}">
                <a16:creationId xmlns:a16="http://schemas.microsoft.com/office/drawing/2014/main" xmlns="" id="{A2F59BC9-F4CF-AC49-A73F-22272C5E47D5}"/>
              </a:ext>
            </a:extLst>
          </p:cNvPr>
          <p:cNvSpPr/>
          <p:nvPr/>
        </p:nvSpPr>
        <p:spPr>
          <a:xfrm>
            <a:off x="6452743" y="2390183"/>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7</a:t>
            </a:r>
          </a:p>
        </p:txBody>
      </p:sp>
      <p:sp>
        <p:nvSpPr>
          <p:cNvPr id="63" name="Rectangle 62">
            <a:extLst>
              <a:ext uri="{FF2B5EF4-FFF2-40B4-BE49-F238E27FC236}">
                <a16:creationId xmlns:a16="http://schemas.microsoft.com/office/drawing/2014/main" xmlns="" id="{18B2F601-CA1B-F74A-94C5-1610B2B5EFE0}"/>
              </a:ext>
            </a:extLst>
          </p:cNvPr>
          <p:cNvSpPr/>
          <p:nvPr/>
        </p:nvSpPr>
        <p:spPr>
          <a:xfrm>
            <a:off x="6963653" y="3469634"/>
            <a:ext cx="5109261" cy="663580"/>
          </a:xfrm>
          <a:prstGeom prst="rect">
            <a:avLst/>
          </a:prstGeom>
        </p:spPr>
        <p:txBody>
          <a:bodyPr wrap="square">
            <a:spAutoFit/>
          </a:bodyPr>
          <a:lstStyle/>
          <a:p>
            <a:pPr>
              <a:lnSpc>
                <a:spcPct val="120000"/>
              </a:lnSpc>
            </a:pPr>
            <a:r>
              <a:rPr lang="pt-BR" sz="1600" b="1" dirty="0">
                <a:solidFill>
                  <a:srgbClr val="262626"/>
                </a:solidFill>
              </a:rPr>
              <a:t>Que valor acrescentado oferecem aos clientes e ao ambiente com o seu modelo circular</a:t>
            </a:r>
            <a:r>
              <a:rPr lang="en-US" sz="1600" b="1" dirty="0" smtClean="0">
                <a:solidFill>
                  <a:srgbClr val="262626"/>
                </a:solidFill>
              </a:rPr>
              <a:t>?</a:t>
            </a:r>
            <a:endParaRPr lang="en-US" sz="1600" b="1" dirty="0">
              <a:solidFill>
                <a:srgbClr val="262626"/>
              </a:solidFill>
            </a:endParaRPr>
          </a:p>
        </p:txBody>
      </p:sp>
      <p:sp>
        <p:nvSpPr>
          <p:cNvPr id="64" name="Oval 63">
            <a:extLst>
              <a:ext uri="{FF2B5EF4-FFF2-40B4-BE49-F238E27FC236}">
                <a16:creationId xmlns:a16="http://schemas.microsoft.com/office/drawing/2014/main" xmlns="" id="{0438DCB8-34C4-A54E-BC38-281E31868667}"/>
              </a:ext>
            </a:extLst>
          </p:cNvPr>
          <p:cNvSpPr/>
          <p:nvPr/>
        </p:nvSpPr>
        <p:spPr>
          <a:xfrm>
            <a:off x="6461796" y="345650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5" name="Oval 64">
            <a:extLst>
              <a:ext uri="{FF2B5EF4-FFF2-40B4-BE49-F238E27FC236}">
                <a16:creationId xmlns:a16="http://schemas.microsoft.com/office/drawing/2014/main" xmlns="" id="{0D4AA5B4-9DC6-7748-AA3A-2876291332EA}"/>
              </a:ext>
            </a:extLst>
          </p:cNvPr>
          <p:cNvSpPr/>
          <p:nvPr/>
        </p:nvSpPr>
        <p:spPr>
          <a:xfrm>
            <a:off x="6408159" y="345650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6" name="Rectangle 65">
            <a:extLst>
              <a:ext uri="{FF2B5EF4-FFF2-40B4-BE49-F238E27FC236}">
                <a16:creationId xmlns:a16="http://schemas.microsoft.com/office/drawing/2014/main" xmlns="" id="{DFCD7BDB-C7AD-6E4A-B4E9-4481375747A4}"/>
              </a:ext>
            </a:extLst>
          </p:cNvPr>
          <p:cNvSpPr/>
          <p:nvPr/>
        </p:nvSpPr>
        <p:spPr>
          <a:xfrm>
            <a:off x="6452743" y="343645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8</a:t>
            </a:r>
          </a:p>
        </p:txBody>
      </p:sp>
      <p:sp>
        <p:nvSpPr>
          <p:cNvPr id="67" name="Rectangle 66">
            <a:extLst>
              <a:ext uri="{FF2B5EF4-FFF2-40B4-BE49-F238E27FC236}">
                <a16:creationId xmlns:a16="http://schemas.microsoft.com/office/drawing/2014/main" xmlns="" id="{4206F70B-B257-8D4A-B822-F8FEA5E06D5C}"/>
              </a:ext>
            </a:extLst>
          </p:cNvPr>
          <p:cNvSpPr/>
          <p:nvPr/>
        </p:nvSpPr>
        <p:spPr>
          <a:xfrm>
            <a:off x="6963653" y="4591486"/>
            <a:ext cx="5109261" cy="663580"/>
          </a:xfrm>
          <a:prstGeom prst="rect">
            <a:avLst/>
          </a:prstGeom>
        </p:spPr>
        <p:txBody>
          <a:bodyPr wrap="square">
            <a:spAutoFit/>
          </a:bodyPr>
          <a:lstStyle/>
          <a:p>
            <a:pPr>
              <a:lnSpc>
                <a:spcPct val="120000"/>
              </a:lnSpc>
            </a:pPr>
            <a:r>
              <a:rPr lang="pt-BR" sz="1600" b="1" dirty="0">
                <a:solidFill>
                  <a:srgbClr val="262626"/>
                </a:solidFill>
              </a:rPr>
              <a:t>Como designer, como você poderia ajudar a tornar seus negócios ainda mais circulares</a:t>
            </a:r>
            <a:r>
              <a:rPr lang="en-US" sz="1600" b="1" dirty="0" smtClean="0">
                <a:solidFill>
                  <a:srgbClr val="262626"/>
                </a:solidFill>
              </a:rPr>
              <a:t>?</a:t>
            </a:r>
            <a:endParaRPr lang="en-US" sz="1600" b="1" dirty="0">
              <a:solidFill>
                <a:srgbClr val="262626"/>
              </a:solidFill>
            </a:endParaRPr>
          </a:p>
        </p:txBody>
      </p:sp>
      <p:sp>
        <p:nvSpPr>
          <p:cNvPr id="68" name="Oval 67">
            <a:extLst>
              <a:ext uri="{FF2B5EF4-FFF2-40B4-BE49-F238E27FC236}">
                <a16:creationId xmlns:a16="http://schemas.microsoft.com/office/drawing/2014/main" xmlns="" id="{A7124F70-B93C-2A45-B4EB-00294FC6FF71}"/>
              </a:ext>
            </a:extLst>
          </p:cNvPr>
          <p:cNvSpPr/>
          <p:nvPr/>
        </p:nvSpPr>
        <p:spPr>
          <a:xfrm>
            <a:off x="6461796" y="4578360"/>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Oval 68">
            <a:extLst>
              <a:ext uri="{FF2B5EF4-FFF2-40B4-BE49-F238E27FC236}">
                <a16:creationId xmlns:a16="http://schemas.microsoft.com/office/drawing/2014/main" xmlns="" id="{53993F58-5718-9A4C-A950-7B7FD45B6BBD}"/>
              </a:ext>
            </a:extLst>
          </p:cNvPr>
          <p:cNvSpPr/>
          <p:nvPr/>
        </p:nvSpPr>
        <p:spPr>
          <a:xfrm>
            <a:off x="6408159" y="4578360"/>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0" name="Rectangle 69">
            <a:extLst>
              <a:ext uri="{FF2B5EF4-FFF2-40B4-BE49-F238E27FC236}">
                <a16:creationId xmlns:a16="http://schemas.microsoft.com/office/drawing/2014/main" xmlns="" id="{55741174-D056-B44A-8C95-18C3BD9DD187}"/>
              </a:ext>
            </a:extLst>
          </p:cNvPr>
          <p:cNvSpPr/>
          <p:nvPr/>
        </p:nvSpPr>
        <p:spPr>
          <a:xfrm>
            <a:off x="6452743" y="4558308"/>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9</a:t>
            </a:r>
          </a:p>
        </p:txBody>
      </p:sp>
      <p:sp>
        <p:nvSpPr>
          <p:cNvPr id="2" name="Slide Number Placeholder 1">
            <a:extLst>
              <a:ext uri="{FF2B5EF4-FFF2-40B4-BE49-F238E27FC236}">
                <a16:creationId xmlns:a16="http://schemas.microsoft.com/office/drawing/2014/main" xmlns="" id="{65FBEEEB-3D57-9407-8028-AD8B648C4396}"/>
              </a:ext>
            </a:extLst>
          </p:cNvPr>
          <p:cNvSpPr>
            <a:spLocks noGrp="1"/>
          </p:cNvSpPr>
          <p:nvPr>
            <p:ph type="sldNum" sz="quarter" idx="12"/>
          </p:nvPr>
        </p:nvSpPr>
        <p:spPr/>
        <p:txBody>
          <a:bodyPr/>
          <a:lstStyle/>
          <a:p>
            <a:fld id="{03AC47D1-4797-A149-B428-2088C1D64571}" type="slidenum">
              <a:rPr lang="en-US" smtClean="0"/>
              <a:t>19</a:t>
            </a:fld>
            <a:endParaRPr lang="en-US" dirty="0"/>
          </a:p>
        </p:txBody>
      </p:sp>
    </p:spTree>
    <p:extLst>
      <p:ext uri="{BB962C8B-B14F-4D97-AF65-F5344CB8AC3E}">
        <p14:creationId xmlns:p14="http://schemas.microsoft.com/office/powerpoint/2010/main" val="649459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xmlns="" id="{5171BC68-CC43-2B4D-BB8F-888BEB7BEB09}"/>
              </a:ext>
            </a:extLst>
          </p:cNvPr>
          <p:cNvSpPr/>
          <p:nvPr/>
        </p:nvSpPr>
        <p:spPr>
          <a:xfrm>
            <a:off x="506503" y="1628708"/>
            <a:ext cx="10907167" cy="1274195"/>
          </a:xfrm>
          <a:prstGeom prst="rect">
            <a:avLst/>
          </a:prstGeom>
        </p:spPr>
        <p:txBody>
          <a:bodyPr wrap="square">
            <a:spAutoFit/>
          </a:bodyPr>
          <a:lstStyle/>
          <a:p>
            <a:pPr algn="thaiDist">
              <a:lnSpc>
                <a:spcPct val="120000"/>
              </a:lnSpc>
            </a:pPr>
            <a:r>
              <a:rPr lang="pt-BR" sz="1600" b="1" dirty="0" smtClean="0">
                <a:solidFill>
                  <a:srgbClr val="262626"/>
                </a:solidFill>
              </a:rPr>
              <a:t>Os alunos entenderão as diferenças entre as economias linear e circular e desenvolverão a capacidade de pensar sobre a vida plena dos produtos que usamos em nossas vidas diárias e definirão as bases para poder redesenhar os sistemas. Os alunos entenderão os 5 tipos diferentes de modelos de negócios de economia circular e identificarão como esses modelos praticam os 3 princípios desta economia com base em uma análise de estudo de caso de negócios.</a:t>
            </a:r>
            <a:endParaRPr lang="pt-BR" sz="1600" b="1" dirty="0">
              <a:solidFill>
                <a:srgbClr val="262626"/>
              </a:solidFill>
            </a:endParaRPr>
          </a:p>
        </p:txBody>
      </p:sp>
      <p:sp>
        <p:nvSpPr>
          <p:cNvPr id="6" name="Rounded Rectangle 5">
            <a:extLst>
              <a:ext uri="{FF2B5EF4-FFF2-40B4-BE49-F238E27FC236}">
                <a16:creationId xmlns:a16="http://schemas.microsoft.com/office/drawing/2014/main" xmlns="" id="{FD9AA248-B0AF-F84E-94F8-0CF855A300AF}"/>
              </a:ext>
            </a:extLst>
          </p:cNvPr>
          <p:cNvSpPr/>
          <p:nvPr/>
        </p:nvSpPr>
        <p:spPr>
          <a:xfrm>
            <a:off x="313764" y="1462601"/>
            <a:ext cx="11371732" cy="1610379"/>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Oval 12">
            <a:extLst>
              <a:ext uri="{FF2B5EF4-FFF2-40B4-BE49-F238E27FC236}">
                <a16:creationId xmlns:a16="http://schemas.microsoft.com/office/drawing/2014/main" xmlns="" id="{AFD3679D-4E6B-824C-8459-CC5623869861}"/>
              </a:ext>
            </a:extLst>
          </p:cNvPr>
          <p:cNvSpPr/>
          <p:nvPr/>
        </p:nvSpPr>
        <p:spPr>
          <a:xfrm>
            <a:off x="1181181" y="3411644"/>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Oval 10">
            <a:extLst>
              <a:ext uri="{FF2B5EF4-FFF2-40B4-BE49-F238E27FC236}">
                <a16:creationId xmlns:a16="http://schemas.microsoft.com/office/drawing/2014/main" xmlns="" id="{6AF8E32D-9947-CF40-B17C-19E63D868AE9}"/>
              </a:ext>
            </a:extLst>
          </p:cNvPr>
          <p:cNvSpPr/>
          <p:nvPr/>
        </p:nvSpPr>
        <p:spPr>
          <a:xfrm>
            <a:off x="1127544" y="3411644"/>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Rectangle 11">
            <a:extLst>
              <a:ext uri="{FF2B5EF4-FFF2-40B4-BE49-F238E27FC236}">
                <a16:creationId xmlns:a16="http://schemas.microsoft.com/office/drawing/2014/main" xmlns="" id="{A09C8872-CA45-934A-B4B7-1B49C3EB120A}"/>
              </a:ext>
            </a:extLst>
          </p:cNvPr>
          <p:cNvSpPr/>
          <p:nvPr/>
        </p:nvSpPr>
        <p:spPr>
          <a:xfrm>
            <a:off x="1172128" y="3391592"/>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1</a:t>
            </a:r>
            <a:endParaRPr lang="pt-BR" b="1" dirty="0">
              <a:solidFill>
                <a:schemeClr val="bg1"/>
              </a:solidFill>
              <a:cs typeface="Arial" panose="020B0604020202020204" pitchFamily="34" charset="0"/>
            </a:endParaRPr>
          </a:p>
        </p:txBody>
      </p:sp>
      <p:sp>
        <p:nvSpPr>
          <p:cNvPr id="9" name="Bent-Up Arrow 8">
            <a:extLst>
              <a:ext uri="{FF2B5EF4-FFF2-40B4-BE49-F238E27FC236}">
                <a16:creationId xmlns:a16="http://schemas.microsoft.com/office/drawing/2014/main" xmlns="" id="{7E685EE8-20F6-2244-87AD-51209B6BB19A}"/>
              </a:ext>
            </a:extLst>
          </p:cNvPr>
          <p:cNvSpPr/>
          <p:nvPr/>
        </p:nvSpPr>
        <p:spPr>
          <a:xfrm rot="5400000">
            <a:off x="586952" y="3354363"/>
            <a:ext cx="402546" cy="301686"/>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4" name="Group 3">
            <a:extLst>
              <a:ext uri="{FF2B5EF4-FFF2-40B4-BE49-F238E27FC236}">
                <a16:creationId xmlns:a16="http://schemas.microsoft.com/office/drawing/2014/main" xmlns="" id="{6F9EA621-D5A8-0775-5705-71EE1D10BC88}"/>
              </a:ext>
            </a:extLst>
          </p:cNvPr>
          <p:cNvGrpSpPr/>
          <p:nvPr/>
        </p:nvGrpSpPr>
        <p:grpSpPr>
          <a:xfrm>
            <a:off x="1127544" y="4694604"/>
            <a:ext cx="443210" cy="424732"/>
            <a:chOff x="1123489" y="4518559"/>
            <a:chExt cx="443210" cy="424732"/>
          </a:xfrm>
        </p:grpSpPr>
        <p:sp>
          <p:nvSpPr>
            <p:cNvPr id="18" name="Oval 17">
              <a:extLst>
                <a:ext uri="{FF2B5EF4-FFF2-40B4-BE49-F238E27FC236}">
                  <a16:creationId xmlns:a16="http://schemas.microsoft.com/office/drawing/2014/main" xmlns="" id="{29FF3893-EED7-864D-8322-60945ABF4897}"/>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Oval 18">
              <a:extLst>
                <a:ext uri="{FF2B5EF4-FFF2-40B4-BE49-F238E27FC236}">
                  <a16:creationId xmlns:a16="http://schemas.microsoft.com/office/drawing/2014/main" xmlns="" id="{D546FFE0-AC33-634C-9CF5-2A183710E4D7}"/>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Rectangle 19">
              <a:extLst>
                <a:ext uri="{FF2B5EF4-FFF2-40B4-BE49-F238E27FC236}">
                  <a16:creationId xmlns:a16="http://schemas.microsoft.com/office/drawing/2014/main" xmlns="" id="{21ADB98F-BBCE-D348-A0D8-68BD5406CE7D}"/>
                </a:ext>
              </a:extLst>
            </p:cNvPr>
            <p:cNvSpPr/>
            <p:nvPr/>
          </p:nvSpPr>
          <p:spPr>
            <a:xfrm>
              <a:off x="1168073" y="4518559"/>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2</a:t>
              </a:r>
              <a:endParaRPr lang="pt-BR" b="1" dirty="0">
                <a:solidFill>
                  <a:schemeClr val="bg1"/>
                </a:solidFill>
                <a:cs typeface="Arial" panose="020B0604020202020204" pitchFamily="34" charset="0"/>
              </a:endParaRPr>
            </a:p>
          </p:txBody>
        </p:sp>
      </p:grpSp>
      <p:sp>
        <p:nvSpPr>
          <p:cNvPr id="32" name="Rounded Rectangle 31">
            <a:extLst>
              <a:ext uri="{FF2B5EF4-FFF2-40B4-BE49-F238E27FC236}">
                <a16:creationId xmlns:a16="http://schemas.microsoft.com/office/drawing/2014/main" xmlns="" id="{03D80DED-07FA-7648-A98B-006FFF2CC66F}"/>
              </a:ext>
            </a:extLst>
          </p:cNvPr>
          <p:cNvSpPr/>
          <p:nvPr/>
        </p:nvSpPr>
        <p:spPr>
          <a:xfrm>
            <a:off x="2161309" y="185126"/>
            <a:ext cx="8182099"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Rounded Rectangle 32">
            <a:extLst>
              <a:ext uri="{FF2B5EF4-FFF2-40B4-BE49-F238E27FC236}">
                <a16:creationId xmlns:a16="http://schemas.microsoft.com/office/drawing/2014/main" xmlns="" id="{AE593411-CF70-804B-88B7-4B861BF579DE}"/>
              </a:ext>
            </a:extLst>
          </p:cNvPr>
          <p:cNvSpPr/>
          <p:nvPr/>
        </p:nvSpPr>
        <p:spPr>
          <a:xfrm>
            <a:off x="2161309" y="185126"/>
            <a:ext cx="8182099"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 name="TextBox 33">
            <a:extLst>
              <a:ext uri="{FF2B5EF4-FFF2-40B4-BE49-F238E27FC236}">
                <a16:creationId xmlns:a16="http://schemas.microsoft.com/office/drawing/2014/main" xmlns="" id="{C098EEBB-9906-934A-AAC3-1F3847C7F9B7}"/>
              </a:ext>
            </a:extLst>
          </p:cNvPr>
          <p:cNvSpPr txBox="1"/>
          <p:nvPr/>
        </p:nvSpPr>
        <p:spPr>
          <a:xfrm>
            <a:off x="2161308" y="294106"/>
            <a:ext cx="8182099" cy="584775"/>
          </a:xfrm>
          <a:prstGeom prst="rect">
            <a:avLst/>
          </a:prstGeom>
          <a:noFill/>
        </p:spPr>
        <p:txBody>
          <a:bodyPr wrap="square" rtlCol="0">
            <a:spAutoFit/>
          </a:bodyPr>
          <a:lstStyle/>
          <a:p>
            <a:pPr algn="ctr"/>
            <a:r>
              <a:rPr lang="pt-BR" sz="3200" b="1" dirty="0" smtClean="0">
                <a:solidFill>
                  <a:schemeClr val="bg1"/>
                </a:solidFill>
              </a:rPr>
              <a:t>Preparação da Aula e Alinhamento Curricular</a:t>
            </a:r>
            <a:endParaRPr lang="pt-BR" sz="3200" b="1" dirty="0">
              <a:solidFill>
                <a:schemeClr val="bg1"/>
              </a:solidFill>
            </a:endParaRPr>
          </a:p>
        </p:txBody>
      </p:sp>
      <p:sp>
        <p:nvSpPr>
          <p:cNvPr id="21" name="TextBox 20">
            <a:extLst>
              <a:ext uri="{FF2B5EF4-FFF2-40B4-BE49-F238E27FC236}">
                <a16:creationId xmlns:a16="http://schemas.microsoft.com/office/drawing/2014/main" xmlns=""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Tempo de preparação: 10 – 15 minutos</a:t>
            </a:r>
            <a:endParaRPr lang="pt-BR" sz="1400" b="1" dirty="0">
              <a:solidFill>
                <a:schemeClr val="bg1"/>
              </a:solidFill>
            </a:endParaRPr>
          </a:p>
        </p:txBody>
      </p:sp>
      <p:sp>
        <p:nvSpPr>
          <p:cNvPr id="2" name="TextBox 1">
            <a:extLst>
              <a:ext uri="{FF2B5EF4-FFF2-40B4-BE49-F238E27FC236}">
                <a16:creationId xmlns:a16="http://schemas.microsoft.com/office/drawing/2014/main" xmlns="" id="{0BF3EB42-512E-A6D0-BB25-BB93278D6C69}"/>
              </a:ext>
            </a:extLst>
          </p:cNvPr>
          <p:cNvSpPr txBox="1"/>
          <p:nvPr/>
        </p:nvSpPr>
        <p:spPr>
          <a:xfrm>
            <a:off x="1850065" y="4611814"/>
            <a:ext cx="9734687" cy="646331"/>
          </a:xfrm>
          <a:prstGeom prst="rect">
            <a:avLst/>
          </a:prstGeom>
          <a:noFill/>
        </p:spPr>
        <p:txBody>
          <a:bodyPr wrap="square" rtlCol="0">
            <a:spAutoFit/>
          </a:bodyPr>
          <a:lstStyle/>
          <a:p>
            <a:r>
              <a:rPr lang="pt-BR" b="1" dirty="0" smtClean="0"/>
              <a:t>Imprima as 4 apostilas: </a:t>
            </a:r>
            <a:r>
              <a:rPr lang="pt-BR" dirty="0" smtClean="0"/>
              <a:t>1. Cartões de Visita Circulares; 2. Estudo de Caso de Negócio Circular</a:t>
            </a:r>
            <a:r>
              <a:rPr lang="pt-BR" dirty="0" smtClean="0"/>
              <a:t>; 3</a:t>
            </a:r>
            <a:r>
              <a:rPr lang="pt-BR" dirty="0" smtClean="0"/>
              <a:t>. Áreas de Circularidade; 4. Mapa Circular do Ciclo de Vida.</a:t>
            </a:r>
            <a:endParaRPr lang="pt-BR" dirty="0"/>
          </a:p>
        </p:txBody>
      </p:sp>
      <p:sp>
        <p:nvSpPr>
          <p:cNvPr id="22" name="Rectangle 21">
            <a:extLst>
              <a:ext uri="{FF2B5EF4-FFF2-40B4-BE49-F238E27FC236}">
                <a16:creationId xmlns:a16="http://schemas.microsoft.com/office/drawing/2014/main" xmlns="" id="{F354A1AE-A825-3A1D-2CDB-E5E70CB20476}"/>
              </a:ext>
            </a:extLst>
          </p:cNvPr>
          <p:cNvSpPr/>
          <p:nvPr/>
        </p:nvSpPr>
        <p:spPr>
          <a:xfrm>
            <a:off x="1850065" y="3321155"/>
            <a:ext cx="9734687" cy="1089529"/>
          </a:xfrm>
          <a:prstGeom prst="rect">
            <a:avLst/>
          </a:prstGeom>
        </p:spPr>
        <p:txBody>
          <a:bodyPr wrap="square">
            <a:spAutoFit/>
          </a:bodyPr>
          <a:lstStyle/>
          <a:p>
            <a:pPr algn="thaiDist">
              <a:lnSpc>
                <a:spcPct val="120000"/>
              </a:lnSpc>
            </a:pPr>
            <a:r>
              <a:rPr lang="pt-BR" b="1" dirty="0" smtClean="0">
                <a:solidFill>
                  <a:srgbClr val="262626"/>
                </a:solidFill>
              </a:rPr>
              <a:t>Exiba os slides da aula para a classe </a:t>
            </a:r>
            <a:r>
              <a:rPr lang="pt-BR" dirty="0" smtClean="0"/>
              <a:t>crie uma discussão sobre o que eles já sabem sobre as economias lineares versus circulares e introduza o conceito de mapeamento do ciclo de vida do produto</a:t>
            </a:r>
            <a:r>
              <a:rPr lang="pt-BR" b="1" dirty="0" smtClean="0"/>
              <a:t>. </a:t>
            </a:r>
            <a:r>
              <a:rPr lang="pt-BR" dirty="0" smtClean="0"/>
              <a:t> Faça aos alunos as perguntas orientadoras nas anotações do slide do PowerPoint</a:t>
            </a:r>
            <a:r>
              <a:rPr lang="pt-BR" dirty="0" smtClean="0">
                <a:solidFill>
                  <a:srgbClr val="262626"/>
                </a:solidFill>
              </a:rPr>
              <a:t>.</a:t>
            </a:r>
            <a:endParaRPr lang="pt-BR" dirty="0">
              <a:solidFill>
                <a:srgbClr val="262626"/>
              </a:solidFill>
            </a:endParaRPr>
          </a:p>
        </p:txBody>
      </p:sp>
      <p:grpSp>
        <p:nvGrpSpPr>
          <p:cNvPr id="23" name="Group 22">
            <a:extLst>
              <a:ext uri="{FF2B5EF4-FFF2-40B4-BE49-F238E27FC236}">
                <a16:creationId xmlns:a16="http://schemas.microsoft.com/office/drawing/2014/main" xmlns="" id="{DA71F637-82A4-2802-3239-CDD95218AF67}"/>
              </a:ext>
            </a:extLst>
          </p:cNvPr>
          <p:cNvGrpSpPr/>
          <p:nvPr/>
        </p:nvGrpSpPr>
        <p:grpSpPr>
          <a:xfrm>
            <a:off x="1127544" y="5794908"/>
            <a:ext cx="443210" cy="424732"/>
            <a:chOff x="1123489" y="4518559"/>
            <a:chExt cx="443210" cy="424732"/>
          </a:xfrm>
        </p:grpSpPr>
        <p:sp>
          <p:nvSpPr>
            <p:cNvPr id="24" name="Oval 23">
              <a:extLst>
                <a:ext uri="{FF2B5EF4-FFF2-40B4-BE49-F238E27FC236}">
                  <a16:creationId xmlns:a16="http://schemas.microsoft.com/office/drawing/2014/main" xmlns="" id="{46BAAEB5-0297-8758-CC3F-BDCE115CEA54}"/>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5" name="Oval 24">
              <a:extLst>
                <a:ext uri="{FF2B5EF4-FFF2-40B4-BE49-F238E27FC236}">
                  <a16:creationId xmlns:a16="http://schemas.microsoft.com/office/drawing/2014/main" xmlns="" id="{431D6718-0680-6CE3-C3A6-D9271D6808F6}"/>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6" name="Rectangle 25">
              <a:extLst>
                <a:ext uri="{FF2B5EF4-FFF2-40B4-BE49-F238E27FC236}">
                  <a16:creationId xmlns:a16="http://schemas.microsoft.com/office/drawing/2014/main" xmlns="" id="{7D686B15-FE9A-3495-8B32-E39A6E06DFA2}"/>
                </a:ext>
              </a:extLst>
            </p:cNvPr>
            <p:cNvSpPr/>
            <p:nvPr/>
          </p:nvSpPr>
          <p:spPr>
            <a:xfrm>
              <a:off x="1168073" y="4518559"/>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3</a:t>
              </a:r>
              <a:endParaRPr lang="pt-BR" b="1" dirty="0">
                <a:solidFill>
                  <a:schemeClr val="bg1"/>
                </a:solidFill>
                <a:cs typeface="Arial" panose="020B0604020202020204" pitchFamily="34" charset="0"/>
              </a:endParaRPr>
            </a:p>
          </p:txBody>
        </p:sp>
      </p:grpSp>
      <p:sp>
        <p:nvSpPr>
          <p:cNvPr id="27" name="TextBox 26">
            <a:extLst>
              <a:ext uri="{FF2B5EF4-FFF2-40B4-BE49-F238E27FC236}">
                <a16:creationId xmlns:a16="http://schemas.microsoft.com/office/drawing/2014/main" xmlns="" id="{ABCCC2FF-C636-2D45-ABE0-ABD12AD961B0}"/>
              </a:ext>
            </a:extLst>
          </p:cNvPr>
          <p:cNvSpPr txBox="1"/>
          <p:nvPr/>
        </p:nvSpPr>
        <p:spPr>
          <a:xfrm>
            <a:off x="1850065" y="5673015"/>
            <a:ext cx="9563605" cy="757130"/>
          </a:xfrm>
          <a:prstGeom prst="rect">
            <a:avLst/>
          </a:prstGeom>
          <a:noFill/>
        </p:spPr>
        <p:txBody>
          <a:bodyPr wrap="square" rtlCol="0">
            <a:spAutoFit/>
          </a:bodyPr>
          <a:lstStyle/>
          <a:p>
            <a:pPr algn="thaiDist">
              <a:lnSpc>
                <a:spcPct val="120000"/>
              </a:lnSpc>
            </a:pPr>
            <a:r>
              <a:rPr lang="pt-BR" b="1" dirty="0" smtClean="0"/>
              <a:t>Siga as etapas no próximo slide</a:t>
            </a:r>
            <a:r>
              <a:rPr lang="pt-BR" b="1" dirty="0" smtClean="0">
                <a:solidFill>
                  <a:srgbClr val="262626"/>
                </a:solidFill>
              </a:rPr>
              <a:t> </a:t>
            </a:r>
            <a:r>
              <a:rPr lang="pt-BR" dirty="0" smtClean="0"/>
              <a:t>e nas anotações do professor nos slides 19 a 21 para conduzir a atividade da classe em sala de aula</a:t>
            </a:r>
            <a:r>
              <a:rPr lang="pt-BR" dirty="0" smtClean="0">
                <a:solidFill>
                  <a:srgbClr val="262626"/>
                </a:solidFill>
              </a:rPr>
              <a:t>. </a:t>
            </a:r>
            <a:endParaRPr lang="pt-BR" dirty="0">
              <a:solidFill>
                <a:srgbClr val="262626"/>
              </a:solidFill>
            </a:endParaRPr>
          </a:p>
        </p:txBody>
      </p:sp>
      <p:sp>
        <p:nvSpPr>
          <p:cNvPr id="7" name="Slide Number Placeholder 6">
            <a:extLst>
              <a:ext uri="{FF2B5EF4-FFF2-40B4-BE49-F238E27FC236}">
                <a16:creationId xmlns:a16="http://schemas.microsoft.com/office/drawing/2014/main" xmlns="" id="{AA0E6B1E-D418-5938-2050-FC96F2033792}"/>
              </a:ext>
            </a:extLst>
          </p:cNvPr>
          <p:cNvSpPr>
            <a:spLocks noGrp="1"/>
          </p:cNvSpPr>
          <p:nvPr>
            <p:ph type="sldNum" sz="quarter" idx="12"/>
          </p:nvPr>
        </p:nvSpPr>
        <p:spPr/>
        <p:txBody>
          <a:bodyPr/>
          <a:lstStyle/>
          <a:p>
            <a:fld id="{03AC47D1-4797-A149-B428-2088C1D64571}" type="slidenum">
              <a:rPr lang="pt-BR" smtClean="0"/>
              <a:t>2</a:t>
            </a:fld>
            <a:endParaRPr lang="pt-BR" dirty="0"/>
          </a:p>
        </p:txBody>
      </p:sp>
    </p:spTree>
    <p:extLst>
      <p:ext uri="{BB962C8B-B14F-4D97-AF65-F5344CB8AC3E}">
        <p14:creationId xmlns:p14="http://schemas.microsoft.com/office/powerpoint/2010/main" val="2869964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F343633A-0D8A-C743-8CA5-BBF267E0A4B7}"/>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5084D025-D3A8-4541-A977-E2AA6A7C75C8}"/>
              </a:ext>
            </a:extLst>
          </p:cNvPr>
          <p:cNvSpPr txBox="1"/>
          <p:nvPr/>
        </p:nvSpPr>
        <p:spPr>
          <a:xfrm>
            <a:off x="3378631" y="6431797"/>
            <a:ext cx="184731" cy="369332"/>
          </a:xfrm>
          <a:prstGeom prst="rect">
            <a:avLst/>
          </a:prstGeom>
          <a:noFill/>
        </p:spPr>
        <p:txBody>
          <a:bodyPr wrap="none" rtlCol="0">
            <a:spAutoFit/>
          </a:bodyPr>
          <a:lstStyle/>
          <a:p>
            <a:endParaRPr lang="x-none"/>
          </a:p>
        </p:txBody>
      </p:sp>
      <p:sp>
        <p:nvSpPr>
          <p:cNvPr id="2" name="Slide Number Placeholder 1">
            <a:extLst>
              <a:ext uri="{FF2B5EF4-FFF2-40B4-BE49-F238E27FC236}">
                <a16:creationId xmlns:a16="http://schemas.microsoft.com/office/drawing/2014/main" xmlns="" id="{3AB6DE87-2901-AF09-9E2E-9C94C11A9905}"/>
              </a:ext>
            </a:extLst>
          </p:cNvPr>
          <p:cNvSpPr>
            <a:spLocks noGrp="1"/>
          </p:cNvSpPr>
          <p:nvPr>
            <p:ph type="sldNum" sz="quarter" idx="12"/>
          </p:nvPr>
        </p:nvSpPr>
        <p:spPr/>
        <p:txBody>
          <a:bodyPr/>
          <a:lstStyle/>
          <a:p>
            <a:fld id="{03AC47D1-4797-A149-B428-2088C1D64571}" type="slidenum">
              <a:rPr lang="en-US" smtClean="0"/>
              <a:t>20</a:t>
            </a:fld>
            <a:endParaRPr lang="en-US" dirty="0"/>
          </a:p>
        </p:txBody>
      </p:sp>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7727" y="485294"/>
            <a:ext cx="7822450" cy="6112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aixa de texto 40"/>
          <p:cNvSpPr txBox="1"/>
          <p:nvPr/>
        </p:nvSpPr>
        <p:spPr>
          <a:xfrm>
            <a:off x="2203352" y="527460"/>
            <a:ext cx="2124000" cy="288075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endParaRPr lang="pt-BR" sz="400" b="1" dirty="0" smtClean="0">
              <a:solidFill>
                <a:schemeClr val="bg1"/>
              </a:solidFill>
              <a:ea typeface="Calibri"/>
            </a:endParaRPr>
          </a:p>
          <a:p>
            <a:pPr algn="ctr">
              <a:spcAft>
                <a:spcPts val="0"/>
              </a:spcAft>
            </a:pPr>
            <a:r>
              <a:rPr lang="pt-BR" sz="1400" b="1" dirty="0" smtClean="0">
                <a:solidFill>
                  <a:schemeClr val="bg1"/>
                </a:solidFill>
                <a:ea typeface="Calibri"/>
              </a:rPr>
              <a:t>Suprimentos Circulares</a:t>
            </a:r>
          </a:p>
          <a:p>
            <a:pPr>
              <a:spcAft>
                <a:spcPts val="0"/>
              </a:spcAft>
            </a:pPr>
            <a:endParaRPr lang="pt-BR" sz="800" b="1" dirty="0" smtClean="0">
              <a:effectLst/>
              <a:ea typeface="Calibri"/>
            </a:endParaRPr>
          </a:p>
          <a:p>
            <a:pPr>
              <a:spcAft>
                <a:spcPts val="0"/>
              </a:spcAft>
            </a:pPr>
            <a:endParaRPr lang="pt-BR" sz="800" b="1" dirty="0" smtClean="0">
              <a:ea typeface="Calibri"/>
            </a:endParaRPr>
          </a:p>
          <a:p>
            <a:pPr>
              <a:spcAft>
                <a:spcPts val="0"/>
              </a:spcAft>
            </a:pPr>
            <a:endParaRPr lang="pt-BR" sz="800" b="1" dirty="0" smtClean="0">
              <a:effectLst/>
              <a:ea typeface="Calibri"/>
            </a:endParaRPr>
          </a:p>
          <a:p>
            <a:pPr>
              <a:spcAft>
                <a:spcPts val="0"/>
              </a:spcAft>
            </a:pPr>
            <a:endParaRPr lang="pt-BR" sz="800" b="1" dirty="0" smtClean="0">
              <a:ea typeface="Calibri"/>
            </a:endParaRPr>
          </a:p>
          <a:p>
            <a:pPr>
              <a:spcAft>
                <a:spcPts val="0"/>
              </a:spcAft>
            </a:pPr>
            <a:endParaRPr lang="pt-BR" sz="800" b="1" dirty="0" smtClean="0">
              <a:effectLst/>
              <a:ea typeface="Calibri"/>
            </a:endParaRPr>
          </a:p>
          <a:p>
            <a:pPr>
              <a:spcAft>
                <a:spcPts val="0"/>
              </a:spcAft>
            </a:pPr>
            <a:endParaRPr lang="pt-BR" sz="800" b="1" dirty="0" smtClean="0">
              <a:ea typeface="Calibri"/>
            </a:endParaRPr>
          </a:p>
          <a:p>
            <a:pPr>
              <a:spcAft>
                <a:spcPts val="0"/>
              </a:spcAft>
            </a:pPr>
            <a:endParaRPr lang="pt-BR" sz="800" b="1" dirty="0" smtClean="0">
              <a:effectLst/>
              <a:ea typeface="Calibri"/>
            </a:endParaRPr>
          </a:p>
          <a:p>
            <a:pPr>
              <a:spcAft>
                <a:spcPts val="0"/>
              </a:spcAft>
            </a:pPr>
            <a:endParaRPr lang="pt-BR" sz="1200" b="1" dirty="0" smtClean="0">
              <a:ea typeface="Calibri"/>
            </a:endParaRPr>
          </a:p>
          <a:p>
            <a:pPr>
              <a:spcAft>
                <a:spcPts val="0"/>
              </a:spcAft>
            </a:pPr>
            <a:endParaRPr lang="pt-BR" sz="700" b="1" dirty="0" smtClean="0">
              <a:effectLst/>
              <a:ea typeface="Calibri"/>
            </a:endParaRPr>
          </a:p>
          <a:p>
            <a:pPr algn="ctr">
              <a:spcAft>
                <a:spcPts val="0"/>
              </a:spcAft>
            </a:pPr>
            <a:r>
              <a:rPr lang="pt-BR" sz="800" b="1" dirty="0" smtClean="0">
                <a:effectLst/>
                <a:ea typeface="Calibri"/>
              </a:rPr>
              <a:t>Produtos feitos a partir de insumos de recursos totalmente renováveis, recicláveis ou biodegradáveis.</a:t>
            </a:r>
            <a:endParaRPr lang="pt-BR" sz="1100" dirty="0" smtClean="0">
              <a:effectLst/>
              <a:ea typeface="Calibri"/>
            </a:endParaRPr>
          </a:p>
          <a:p>
            <a:pPr algn="ctr">
              <a:spcBef>
                <a:spcPts val="200"/>
              </a:spcBef>
              <a:spcAft>
                <a:spcPts val="0"/>
              </a:spcAft>
            </a:pPr>
            <a:r>
              <a:rPr lang="pt-BR" sz="700" b="1" dirty="0" smtClean="0">
                <a:effectLst/>
                <a:ea typeface="Calibri"/>
              </a:rPr>
              <a:t> </a:t>
            </a:r>
            <a:r>
              <a:rPr lang="pt-BR" sz="800" b="1" dirty="0" smtClean="0">
                <a:solidFill>
                  <a:schemeClr val="bg1"/>
                </a:solidFill>
                <a:effectLst/>
                <a:ea typeface="Calibri"/>
              </a:rPr>
              <a:t>Exemplo:</a:t>
            </a:r>
            <a:endParaRPr lang="pt-BR" sz="1100" dirty="0" smtClean="0">
              <a:solidFill>
                <a:schemeClr val="bg1"/>
              </a:solidFill>
              <a:effectLst/>
              <a:ea typeface="Calibri"/>
            </a:endParaRPr>
          </a:p>
          <a:p>
            <a:pPr marL="82550">
              <a:lnSpc>
                <a:spcPct val="102000"/>
              </a:lnSpc>
              <a:spcBef>
                <a:spcPts val="490"/>
              </a:spcBef>
              <a:spcAft>
                <a:spcPts val="0"/>
              </a:spcAft>
              <a:tabLst>
                <a:tab pos="82550" algn="l"/>
              </a:tabLst>
            </a:pPr>
            <a:r>
              <a:rPr lang="pt-BR" sz="750" dirty="0" smtClean="0">
                <a:effectLst/>
                <a:ea typeface="Calibri"/>
              </a:rPr>
              <a:t>Uma empresa de calçados fabrica seus calçados a partir de materiais 100% reciclados.  As garrafas de plástico PE T podem ser recicladas em fibras de poliéster </a:t>
            </a:r>
            <a:r>
              <a:rPr lang="pt-BR" sz="750" dirty="0" smtClean="0">
                <a:effectLst/>
                <a:ea typeface="Calibri"/>
              </a:rPr>
              <a:t>(PET</a:t>
            </a:r>
            <a:r>
              <a:rPr lang="pt-BR" sz="750" dirty="0" smtClean="0">
                <a:effectLst/>
                <a:ea typeface="Calibri"/>
              </a:rPr>
              <a:t>), que são transformadas em tecido usado para fazer calçados esportivos. Após o uso, o cliente pode devolver os calçados para serem reciclados em outras partes do sapato.</a:t>
            </a:r>
          </a:p>
          <a:p>
            <a:pPr>
              <a:spcAft>
                <a:spcPts val="0"/>
              </a:spcAft>
            </a:pPr>
            <a:r>
              <a:rPr lang="pt-BR" sz="1100" dirty="0" smtClean="0">
                <a:effectLst/>
                <a:ea typeface="Calibri"/>
              </a:rPr>
              <a:t> </a:t>
            </a:r>
            <a:endParaRPr lang="pt-BR" sz="1100" dirty="0">
              <a:effectLst/>
              <a:ea typeface="Calibri"/>
            </a:endParaRPr>
          </a:p>
        </p:txBody>
      </p:sp>
      <p:sp>
        <p:nvSpPr>
          <p:cNvPr id="18" name="Caixa de texto 40"/>
          <p:cNvSpPr txBox="1"/>
          <p:nvPr/>
        </p:nvSpPr>
        <p:spPr>
          <a:xfrm>
            <a:off x="5062367" y="610585"/>
            <a:ext cx="2074703" cy="288075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300"/>
              </a:spcBef>
              <a:spcAft>
                <a:spcPts val="0"/>
              </a:spcAft>
            </a:pPr>
            <a:r>
              <a:rPr lang="pt-BR" sz="1400" b="1" kern="1200" dirty="0" smtClean="0">
                <a:solidFill>
                  <a:schemeClr val="bg1"/>
                </a:solidFill>
                <a:effectLst/>
                <a:ea typeface="Calibri"/>
                <a:cs typeface="Times New Roman"/>
              </a:rPr>
              <a:t>Recuperação de </a:t>
            </a:r>
            <a:r>
              <a:rPr lang="pt-BR" sz="1400" b="1" kern="1200" dirty="0" smtClean="0">
                <a:solidFill>
                  <a:schemeClr val="bg1"/>
                </a:solidFill>
                <a:effectLst/>
                <a:ea typeface="Calibri"/>
                <a:cs typeface="Times New Roman"/>
              </a:rPr>
              <a:t>Recursos</a:t>
            </a:r>
            <a:endParaRPr lang="pt-BR" sz="1400" dirty="0" smtClean="0">
              <a:solidFill>
                <a:schemeClr val="bg1"/>
              </a:solidFill>
              <a:effectLst/>
              <a:ea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800" b="1" dirty="0" smtClean="0">
              <a:solidFill>
                <a:srgbClr val="000000"/>
              </a:solidFill>
              <a:ea typeface="Calibri"/>
              <a:cs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800" b="1" dirty="0" smtClean="0">
              <a:solidFill>
                <a:srgbClr val="000000"/>
              </a:solidFill>
              <a:ea typeface="Calibri"/>
              <a:cs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1000" b="1" dirty="0" smtClean="0">
              <a:solidFill>
                <a:srgbClr val="000000"/>
              </a:solidFill>
              <a:ea typeface="Calibri"/>
              <a:cs typeface="Times New Roman"/>
            </a:endParaRPr>
          </a:p>
          <a:p>
            <a:pPr marR="18415" algn="ctr">
              <a:spcBef>
                <a:spcPts val="350"/>
              </a:spcBef>
              <a:spcAft>
                <a:spcPts val="0"/>
              </a:spcAft>
            </a:pPr>
            <a:r>
              <a:rPr lang="pt-BR" sz="800" b="1" kern="1200" dirty="0" smtClean="0">
                <a:solidFill>
                  <a:srgbClr val="000000"/>
                </a:solidFill>
                <a:effectLst/>
                <a:ea typeface="Calibri"/>
                <a:cs typeface="Times New Roman"/>
              </a:rPr>
              <a:t>Serviços que trabalham para eliminar recursos, materiais ou resíduos de vazamentos  para o  meio ambiente e maximizar o valor dele para reentrar no circuito.</a:t>
            </a:r>
          </a:p>
          <a:p>
            <a:pPr marR="18415" algn="ctr">
              <a:spcBef>
                <a:spcPts val="350"/>
              </a:spcBef>
              <a:spcAft>
                <a:spcPts val="0"/>
              </a:spcAft>
            </a:pPr>
            <a:r>
              <a:rPr lang="pt-BR" sz="100" b="1" kern="1200" dirty="0" smtClean="0">
                <a:solidFill>
                  <a:srgbClr val="000000"/>
                </a:solidFill>
                <a:effectLst/>
                <a:ea typeface="Calibri"/>
                <a:cs typeface="Times New Roman"/>
              </a:rPr>
              <a:t>p</a:t>
            </a:r>
          </a:p>
          <a:p>
            <a:pPr>
              <a:spcBef>
                <a:spcPts val="200"/>
              </a:spcBef>
              <a:spcAft>
                <a:spcPts val="0"/>
              </a:spcAft>
            </a:pPr>
            <a:r>
              <a:rPr lang="pt-BR" sz="800" b="1" kern="1200" dirty="0" smtClean="0">
                <a:solidFill>
                  <a:schemeClr val="bg1"/>
                </a:solidFill>
                <a:effectLst/>
                <a:ea typeface="Calibri"/>
                <a:cs typeface="Times New Roman"/>
              </a:rPr>
              <a:t>                                </a:t>
            </a:r>
            <a:r>
              <a:rPr lang="pt-BR" sz="800" b="1" kern="1200" dirty="0" smtClean="0">
                <a:solidFill>
                  <a:schemeClr val="bg1"/>
                </a:solidFill>
                <a:effectLst/>
                <a:ea typeface="Calibri"/>
                <a:cs typeface="Times New Roman"/>
              </a:rPr>
              <a:t>       </a:t>
            </a:r>
            <a:r>
              <a:rPr lang="pt-BR" sz="800" b="1" kern="1200" dirty="0" smtClean="0">
                <a:solidFill>
                  <a:schemeClr val="bg1"/>
                </a:solidFill>
                <a:effectLst/>
                <a:ea typeface="Calibri"/>
                <a:cs typeface="Times New Roman"/>
              </a:rPr>
              <a:t>Exemplo:</a:t>
            </a:r>
            <a:endParaRPr lang="pt-BR" sz="1200" dirty="0" smtClean="0">
              <a:solidFill>
                <a:schemeClr val="bg1"/>
              </a:solidFill>
              <a:effectLst/>
              <a:latin typeface="Times New Roman"/>
              <a:ea typeface="Times New Roman"/>
            </a:endParaRPr>
          </a:p>
          <a:p>
            <a:pPr marL="82550">
              <a:lnSpc>
                <a:spcPct val="101000"/>
              </a:lnSpc>
              <a:spcAft>
                <a:spcPts val="0"/>
              </a:spcAft>
            </a:pPr>
            <a:endParaRPr lang="pt-BR" sz="200" kern="1200" dirty="0" smtClean="0">
              <a:solidFill>
                <a:srgbClr val="000000"/>
              </a:solidFill>
              <a:effectLst/>
              <a:ea typeface="Calibri"/>
              <a:cs typeface="Times New Roman"/>
            </a:endParaRPr>
          </a:p>
          <a:p>
            <a:pPr marL="82550">
              <a:lnSpc>
                <a:spcPct val="101000"/>
              </a:lnSpc>
              <a:spcAft>
                <a:spcPts val="0"/>
              </a:spcAft>
            </a:pPr>
            <a:r>
              <a:rPr lang="pt-BR" sz="750" kern="1200" dirty="0" smtClean="0">
                <a:solidFill>
                  <a:srgbClr val="000000"/>
                </a:solidFill>
                <a:effectLst/>
                <a:ea typeface="Calibri"/>
                <a:cs typeface="Times New Roman"/>
              </a:rPr>
              <a:t>O metano produzido em aterros sanitários pode ser reciclado e usado para a produção de eletricidade e energia térmica, desviando efetivamente os resíduos dos aterros sanitários e eliminando toneladas de emissões de gases de efeito estufa.</a:t>
            </a:r>
            <a:endParaRPr lang="pt-BR" sz="750" dirty="0" smtClean="0">
              <a:effectLst/>
              <a:latin typeface="Times New Roman"/>
              <a:ea typeface="Times New Roman"/>
            </a:endParaRPr>
          </a:p>
          <a:p>
            <a:pPr>
              <a:spcAft>
                <a:spcPts val="0"/>
              </a:spcAft>
            </a:pPr>
            <a:r>
              <a:rPr lang="pt-BR" sz="1100" kern="1200" dirty="0" smtClean="0">
                <a:solidFill>
                  <a:srgbClr val="000000"/>
                </a:solidFill>
                <a:effectLst/>
                <a:ea typeface="Calibri"/>
                <a:cs typeface="Times New Roman"/>
              </a:rPr>
              <a:t> </a:t>
            </a:r>
            <a:endParaRPr lang="pt-BR" sz="1200" dirty="0">
              <a:effectLst/>
              <a:latin typeface="Times New Roman"/>
              <a:ea typeface="Times New Roman"/>
            </a:endParaRPr>
          </a:p>
        </p:txBody>
      </p:sp>
      <p:sp>
        <p:nvSpPr>
          <p:cNvPr id="15" name="Caixa de texto 40"/>
          <p:cNvSpPr txBox="1"/>
          <p:nvPr/>
        </p:nvSpPr>
        <p:spPr>
          <a:xfrm>
            <a:off x="7806048" y="563085"/>
            <a:ext cx="2137078" cy="288075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pt-BR" sz="1400" b="1" kern="1200" dirty="0" smtClean="0">
                <a:solidFill>
                  <a:schemeClr val="bg1"/>
                </a:solidFill>
                <a:effectLst/>
                <a:ea typeface="Calibri"/>
                <a:cs typeface="Times New Roman"/>
              </a:rPr>
              <a:t>Extensão da Vida do </a:t>
            </a:r>
            <a:r>
              <a:rPr lang="pt-BR" sz="1400" b="1" kern="1200" dirty="0" smtClean="0">
                <a:solidFill>
                  <a:schemeClr val="bg1"/>
                </a:solidFill>
                <a:effectLst/>
                <a:ea typeface="Calibri"/>
                <a:cs typeface="Times New Roman"/>
              </a:rPr>
              <a:t>Produto</a:t>
            </a:r>
            <a:endParaRPr lang="pt-BR" sz="1400" dirty="0" smtClean="0">
              <a:solidFill>
                <a:schemeClr val="bg1"/>
              </a:solidFill>
              <a:effectLst/>
              <a:ea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800" b="1" dirty="0" smtClean="0">
              <a:solidFill>
                <a:srgbClr val="000000"/>
              </a:solidFill>
              <a:ea typeface="Calibri"/>
              <a:cs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800" b="1" dirty="0" smtClean="0">
              <a:solidFill>
                <a:srgbClr val="000000"/>
              </a:solidFill>
              <a:ea typeface="Calibri"/>
              <a:cs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b="1" dirty="0" smtClean="0">
              <a:solidFill>
                <a:srgbClr val="000000"/>
              </a:solidFill>
              <a:ea typeface="Calibri"/>
              <a:cs typeface="Times New Roman"/>
            </a:endParaRPr>
          </a:p>
          <a:p>
            <a:pPr marR="18415" algn="ctr">
              <a:spcBef>
                <a:spcPts val="350"/>
              </a:spcBef>
              <a:spcAft>
                <a:spcPts val="0"/>
              </a:spcAft>
            </a:pPr>
            <a:r>
              <a:rPr lang="pt-BR" sz="800" b="1" kern="1200" dirty="0" smtClean="0">
                <a:solidFill>
                  <a:srgbClr val="000000"/>
                </a:solidFill>
                <a:effectLst/>
                <a:ea typeface="Calibri"/>
                <a:cs typeface="Times New Roman"/>
              </a:rPr>
              <a:t>Serviços que oferecem a extensão da vida útil de um produto descartado por meio de reparo, atualização ou revenda de volta ao circuito.</a:t>
            </a:r>
          </a:p>
          <a:p>
            <a:pPr marR="18415" algn="ctr">
              <a:spcBef>
                <a:spcPts val="500"/>
              </a:spcBef>
              <a:spcAft>
                <a:spcPts val="0"/>
              </a:spcAft>
            </a:pPr>
            <a:r>
              <a:rPr lang="pt-BR" sz="800" b="1" kern="1200" dirty="0" smtClean="0">
                <a:solidFill>
                  <a:schemeClr val="bg1"/>
                </a:solidFill>
                <a:effectLst/>
                <a:ea typeface="Calibri"/>
                <a:cs typeface="Times New Roman"/>
              </a:rPr>
              <a:t>     Exemplo</a:t>
            </a:r>
            <a:r>
              <a:rPr lang="pt-BR" sz="800" b="1" kern="1200" dirty="0" smtClean="0">
                <a:solidFill>
                  <a:schemeClr val="bg1"/>
                </a:solidFill>
                <a:effectLst/>
                <a:ea typeface="Calibri"/>
                <a:cs typeface="Times New Roman"/>
              </a:rPr>
              <a:t>:</a:t>
            </a:r>
            <a:endParaRPr lang="pt-BR" sz="1200" dirty="0" smtClean="0">
              <a:solidFill>
                <a:schemeClr val="bg1"/>
              </a:solidFill>
              <a:effectLst/>
              <a:latin typeface="Times New Roman"/>
              <a:ea typeface="Times New Roman"/>
            </a:endParaRPr>
          </a:p>
          <a:p>
            <a:pPr marL="82550">
              <a:lnSpc>
                <a:spcPct val="100000"/>
              </a:lnSpc>
              <a:spcBef>
                <a:spcPts val="490"/>
              </a:spcBef>
              <a:spcAft>
                <a:spcPts val="0"/>
              </a:spcAft>
            </a:pPr>
            <a:r>
              <a:rPr lang="pt-BR" sz="750" kern="1200" dirty="0" smtClean="0">
                <a:solidFill>
                  <a:srgbClr val="000000"/>
                </a:solidFill>
                <a:effectLst/>
                <a:ea typeface="Calibri"/>
                <a:cs typeface="Times New Roman"/>
              </a:rPr>
              <a:t>Os clientes podem obter um desconto em compras futuras, trazendo seu equipamento antigo de volta  e a marca irá reparar e restaurar antes de revendê-lo. Isso prolonga a vida útil da peça de vestuário que, de outra forma, seria descartada.</a:t>
            </a:r>
            <a:endParaRPr lang="pt-BR" sz="750" dirty="0" smtClean="0">
              <a:effectLst/>
              <a:latin typeface="Times New Roman"/>
              <a:ea typeface="Times New Roman"/>
            </a:endParaRPr>
          </a:p>
          <a:p>
            <a:pPr>
              <a:spcAft>
                <a:spcPts val="0"/>
              </a:spcAft>
            </a:pPr>
            <a:r>
              <a:rPr lang="pt-BR" sz="1100" kern="1200" dirty="0" smtClean="0">
                <a:solidFill>
                  <a:srgbClr val="000000"/>
                </a:solidFill>
                <a:effectLst/>
                <a:ea typeface="Calibri"/>
                <a:cs typeface="Times New Roman"/>
              </a:rPr>
              <a:t> </a:t>
            </a:r>
            <a:endParaRPr lang="pt-BR" sz="1200" dirty="0">
              <a:effectLst/>
              <a:latin typeface="Times New Roman"/>
              <a:ea typeface="Times New Roman"/>
            </a:endParaRPr>
          </a:p>
        </p:txBody>
      </p:sp>
      <p:sp>
        <p:nvSpPr>
          <p:cNvPr id="14" name="Caixa de texto 40"/>
          <p:cNvSpPr txBox="1"/>
          <p:nvPr/>
        </p:nvSpPr>
        <p:spPr>
          <a:xfrm>
            <a:off x="3618018" y="3652228"/>
            <a:ext cx="2123704" cy="29107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R="18415" algn="ctr">
              <a:spcAft>
                <a:spcPts val="0"/>
              </a:spcAft>
            </a:pPr>
            <a:r>
              <a:rPr lang="pt-BR" sz="1400" b="1" kern="1200" dirty="0" smtClean="0">
                <a:solidFill>
                  <a:schemeClr val="bg1"/>
                </a:solidFill>
                <a:effectLst/>
                <a:ea typeface="Calibri"/>
                <a:cs typeface="Times New Roman"/>
              </a:rPr>
              <a:t>Plataforma de</a:t>
            </a:r>
          </a:p>
          <a:p>
            <a:pPr marR="18415" algn="ctr">
              <a:spcAft>
                <a:spcPts val="0"/>
              </a:spcAft>
            </a:pPr>
            <a:r>
              <a:rPr lang="pt-BR" sz="1400" b="1" kern="1200" dirty="0" smtClean="0">
                <a:solidFill>
                  <a:schemeClr val="bg1"/>
                </a:solidFill>
                <a:effectLst/>
                <a:ea typeface="Calibri"/>
                <a:cs typeface="Times New Roman"/>
              </a:rPr>
              <a:t> </a:t>
            </a:r>
            <a:r>
              <a:rPr lang="pt-BR" sz="1400" b="1" kern="1200" dirty="0" smtClean="0">
                <a:solidFill>
                  <a:schemeClr val="bg1"/>
                </a:solidFill>
                <a:effectLst/>
                <a:ea typeface="Calibri"/>
                <a:cs typeface="Times New Roman"/>
              </a:rPr>
              <a:t>Compartilhamento</a:t>
            </a:r>
            <a:r>
              <a:rPr lang="pt-BR" sz="1300" b="1" kern="1200" dirty="0" smtClean="0">
                <a:solidFill>
                  <a:schemeClr val="bg1"/>
                </a:solidFill>
                <a:effectLst/>
                <a:ea typeface="Calibri"/>
                <a:cs typeface="Times New Roman"/>
              </a:rPr>
              <a:t> </a:t>
            </a:r>
            <a:endParaRPr lang="pt-BR" sz="1300" dirty="0" smtClean="0">
              <a:solidFill>
                <a:schemeClr val="bg1"/>
              </a:solidFill>
              <a:effectLst/>
              <a:ea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800" b="1" dirty="0" smtClean="0">
              <a:solidFill>
                <a:srgbClr val="000000"/>
              </a:solidFill>
              <a:ea typeface="Calibri"/>
              <a:cs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800" b="1" dirty="0" smtClean="0">
              <a:solidFill>
                <a:srgbClr val="000000"/>
              </a:solidFill>
              <a:ea typeface="Calibri"/>
              <a:cs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500" b="1" dirty="0" smtClean="0">
              <a:solidFill>
                <a:srgbClr val="000000"/>
              </a:solidFill>
              <a:ea typeface="Calibri"/>
              <a:cs typeface="Times New Roman"/>
            </a:endParaRPr>
          </a:p>
          <a:p>
            <a:pPr marR="18415" algn="ctr">
              <a:spcBef>
                <a:spcPts val="350"/>
              </a:spcBef>
              <a:spcAft>
                <a:spcPts val="0"/>
              </a:spcAft>
            </a:pPr>
            <a:r>
              <a:rPr lang="pt-BR" sz="800" b="1" kern="1200" dirty="0" smtClean="0">
                <a:solidFill>
                  <a:srgbClr val="000000"/>
                </a:solidFill>
                <a:effectLst/>
                <a:ea typeface="Calibri"/>
                <a:cs typeface="Times New Roman"/>
              </a:rPr>
              <a:t>Uma plataforma de serviços permite que as pessoas colaborem e compartilhem um produto entre si sem uma propriedade singular do cliente.</a:t>
            </a:r>
            <a:endParaRPr lang="pt-BR" sz="1200" dirty="0" smtClean="0">
              <a:effectLst/>
              <a:latin typeface="Times New Roman"/>
              <a:ea typeface="Times New Roman"/>
            </a:endParaRPr>
          </a:p>
          <a:p>
            <a:pPr algn="ctr">
              <a:spcBef>
                <a:spcPts val="1000"/>
              </a:spcBef>
              <a:spcAft>
                <a:spcPts val="0"/>
              </a:spcAft>
            </a:pPr>
            <a:r>
              <a:rPr lang="pt-BR" sz="800" b="1" kern="1200" dirty="0" smtClean="0">
                <a:solidFill>
                  <a:schemeClr val="bg1"/>
                </a:solidFill>
                <a:effectLst/>
                <a:ea typeface="Calibri"/>
                <a:cs typeface="Times New Roman"/>
              </a:rPr>
              <a:t>Exemplo</a:t>
            </a:r>
            <a:r>
              <a:rPr lang="pt-BR" sz="800" b="1" kern="1200" dirty="0" smtClean="0">
                <a:solidFill>
                  <a:schemeClr val="bg1"/>
                </a:solidFill>
                <a:effectLst/>
                <a:ea typeface="Calibri"/>
                <a:cs typeface="Times New Roman"/>
              </a:rPr>
              <a:t>:</a:t>
            </a:r>
            <a:endParaRPr lang="pt-BR" sz="1200" dirty="0" smtClean="0">
              <a:solidFill>
                <a:schemeClr val="bg1"/>
              </a:solidFill>
              <a:effectLst/>
              <a:latin typeface="Times New Roman"/>
              <a:ea typeface="Times New Roman"/>
            </a:endParaRPr>
          </a:p>
          <a:p>
            <a:pPr marL="82550">
              <a:spcAft>
                <a:spcPts val="0"/>
              </a:spcAft>
            </a:pPr>
            <a:r>
              <a:rPr lang="pt-BR" sz="750" kern="1200" dirty="0" smtClean="0">
                <a:solidFill>
                  <a:srgbClr val="000000"/>
                </a:solidFill>
                <a:effectLst/>
                <a:ea typeface="Calibri"/>
                <a:cs typeface="Times New Roman"/>
              </a:rPr>
              <a:t>O compartilhamento de caronas funciona com base no princípio de que os proprietários compartilham seus bens, combustível e tempo com outras  pessoas em troca de dinheiro. Uma empresa fornece uma plataforma onde os proprietários de carros particulares  podem oferecer seu carro e uma carona para pessoas que precisam.</a:t>
            </a:r>
            <a:endParaRPr lang="pt-BR" sz="750" dirty="0" smtClean="0">
              <a:effectLst/>
              <a:latin typeface="Times New Roman"/>
              <a:ea typeface="Times New Roman"/>
            </a:endParaRPr>
          </a:p>
          <a:p>
            <a:pPr>
              <a:spcAft>
                <a:spcPts val="0"/>
              </a:spcAft>
            </a:pPr>
            <a:r>
              <a:rPr lang="pt-BR" sz="1100" kern="1200" dirty="0" smtClean="0">
                <a:solidFill>
                  <a:srgbClr val="000000"/>
                </a:solidFill>
                <a:effectLst/>
                <a:ea typeface="Calibri"/>
                <a:cs typeface="Times New Roman"/>
              </a:rPr>
              <a:t> </a:t>
            </a:r>
            <a:endParaRPr lang="pt-BR" sz="1200" dirty="0">
              <a:effectLst/>
              <a:latin typeface="Times New Roman"/>
              <a:ea typeface="Times New Roman"/>
            </a:endParaRPr>
          </a:p>
        </p:txBody>
      </p:sp>
      <p:sp>
        <p:nvSpPr>
          <p:cNvPr id="16" name="Caixa de texto 40"/>
          <p:cNvSpPr txBox="1"/>
          <p:nvPr/>
        </p:nvSpPr>
        <p:spPr>
          <a:xfrm>
            <a:off x="6384967" y="3741292"/>
            <a:ext cx="2166257" cy="29107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R="18415" algn="ctr">
              <a:spcBef>
                <a:spcPts val="350"/>
              </a:spcBef>
              <a:spcAft>
                <a:spcPts val="0"/>
              </a:spcAft>
            </a:pPr>
            <a:r>
              <a:rPr lang="pt-BR" sz="1550" b="1" kern="1200" dirty="0" smtClean="0">
                <a:solidFill>
                  <a:schemeClr val="bg1"/>
                </a:solidFill>
                <a:effectLst/>
                <a:ea typeface="Calibri"/>
                <a:cs typeface="Times New Roman"/>
              </a:rPr>
              <a:t>Produto como um </a:t>
            </a:r>
            <a:r>
              <a:rPr lang="pt-BR" sz="1550" b="1" kern="1200" dirty="0" smtClean="0">
                <a:solidFill>
                  <a:schemeClr val="bg1"/>
                </a:solidFill>
                <a:effectLst/>
                <a:ea typeface="Calibri"/>
                <a:cs typeface="Times New Roman"/>
              </a:rPr>
              <a:t>Serviço </a:t>
            </a:r>
            <a:endParaRPr lang="pt-BR" sz="1200" dirty="0" smtClean="0">
              <a:solidFill>
                <a:schemeClr val="bg1"/>
              </a:solidFill>
              <a:effectLst/>
              <a:latin typeface="Times New Roman"/>
              <a:ea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800" b="1" dirty="0" smtClean="0">
              <a:solidFill>
                <a:srgbClr val="000000"/>
              </a:solidFill>
              <a:ea typeface="Calibri"/>
              <a:cs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800" b="1" dirty="0" smtClean="0">
              <a:solidFill>
                <a:srgbClr val="000000"/>
              </a:solidFill>
              <a:ea typeface="Calibri"/>
              <a:cs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800" b="1" dirty="0" smtClean="0">
              <a:solidFill>
                <a:srgbClr val="000000"/>
              </a:solidFill>
              <a:ea typeface="Calibri"/>
              <a:cs typeface="Times New Roman"/>
            </a:endParaRPr>
          </a:p>
          <a:p>
            <a:pPr marR="18415">
              <a:spcBef>
                <a:spcPts val="350"/>
              </a:spcBef>
              <a:spcAft>
                <a:spcPts val="0"/>
              </a:spcAft>
            </a:pPr>
            <a:endParaRPr lang="pt-BR" sz="400" b="1" kern="1200" dirty="0" smtClean="0">
              <a:solidFill>
                <a:srgbClr val="000000"/>
              </a:solidFill>
              <a:effectLst/>
              <a:ea typeface="Calibri"/>
              <a:cs typeface="Times New Roman"/>
            </a:endParaRPr>
          </a:p>
          <a:p>
            <a:pPr marR="18415" algn="ctr">
              <a:spcBef>
                <a:spcPts val="350"/>
              </a:spcBef>
              <a:spcAft>
                <a:spcPts val="0"/>
              </a:spcAft>
            </a:pPr>
            <a:r>
              <a:rPr lang="pt-BR" sz="800" b="1" kern="1200" dirty="0" smtClean="0">
                <a:solidFill>
                  <a:srgbClr val="000000"/>
                </a:solidFill>
                <a:effectLst/>
                <a:ea typeface="Calibri"/>
                <a:cs typeface="Times New Roman"/>
              </a:rPr>
              <a:t>Produtos que são usados por um ou mais clientes como um acordo de pagamento conforme o </a:t>
            </a:r>
            <a:r>
              <a:rPr lang="pt-BR" sz="800" b="1" kern="1200" dirty="0" smtClean="0">
                <a:solidFill>
                  <a:srgbClr val="000000"/>
                </a:solidFill>
                <a:effectLst/>
                <a:ea typeface="Calibri"/>
                <a:cs typeface="Times New Roman"/>
              </a:rPr>
              <a:t>uso.</a:t>
            </a:r>
            <a:endParaRPr lang="pt-BR" sz="1200" dirty="0" smtClean="0">
              <a:effectLst/>
              <a:latin typeface="Times New Roman"/>
              <a:ea typeface="Times New Roman"/>
            </a:endParaRPr>
          </a:p>
          <a:p>
            <a:pPr>
              <a:spcBef>
                <a:spcPts val="500"/>
              </a:spcBef>
              <a:spcAft>
                <a:spcPts val="0"/>
              </a:spcAft>
            </a:pPr>
            <a:r>
              <a:rPr lang="pt-BR" sz="800" b="1" kern="1200" dirty="0" smtClean="0">
                <a:solidFill>
                  <a:srgbClr val="000000"/>
                </a:solidFill>
                <a:effectLst/>
                <a:ea typeface="Calibri"/>
                <a:cs typeface="Times New Roman"/>
              </a:rPr>
              <a:t>                                   </a:t>
            </a:r>
            <a:r>
              <a:rPr lang="pt-BR" sz="800" b="1" kern="1200" dirty="0" smtClean="0">
                <a:solidFill>
                  <a:srgbClr val="000000"/>
                </a:solidFill>
                <a:effectLst/>
                <a:ea typeface="Calibri"/>
                <a:cs typeface="Times New Roman"/>
              </a:rPr>
              <a:t>     </a:t>
            </a:r>
            <a:r>
              <a:rPr lang="pt-BR" sz="800" b="1" kern="1200" dirty="0" smtClean="0">
                <a:solidFill>
                  <a:schemeClr val="bg1"/>
                </a:solidFill>
                <a:effectLst/>
                <a:ea typeface="Calibri"/>
                <a:cs typeface="Times New Roman"/>
              </a:rPr>
              <a:t>Exemplo</a:t>
            </a:r>
            <a:r>
              <a:rPr lang="pt-BR" sz="800" b="1" kern="1200" dirty="0" smtClean="0">
                <a:solidFill>
                  <a:schemeClr val="bg1"/>
                </a:solidFill>
                <a:effectLst/>
                <a:ea typeface="Calibri"/>
                <a:cs typeface="Times New Roman"/>
              </a:rPr>
              <a:t>:</a:t>
            </a:r>
            <a:endParaRPr lang="pt-BR" sz="1200" dirty="0" smtClean="0">
              <a:solidFill>
                <a:schemeClr val="bg1"/>
              </a:solidFill>
              <a:effectLst/>
              <a:latin typeface="Times New Roman"/>
              <a:ea typeface="Times New Roman"/>
            </a:endParaRPr>
          </a:p>
          <a:p>
            <a:pPr marL="82550">
              <a:spcAft>
                <a:spcPts val="0"/>
              </a:spcAft>
            </a:pPr>
            <a:r>
              <a:rPr lang="pt-BR" sz="750" kern="1200" dirty="0" smtClean="0">
                <a:solidFill>
                  <a:srgbClr val="000000"/>
                </a:solidFill>
                <a:effectLst/>
                <a:ea typeface="Calibri"/>
                <a:cs typeface="Times New Roman"/>
              </a:rPr>
              <a:t>Os modelos de aluguel de roupas podem fornecer aos clientes acesso a uma variedade de roupas, diminuindo a demanda por novas produções de roupas. Os modelos de aluguel de curto prazo oferecem uma proposta de valor atraente, particularmente quando se leva em consideração     as mudanças nas necessidades dos clientes e as tendências da moda.</a:t>
            </a:r>
            <a:endParaRPr lang="pt-BR" sz="750" dirty="0" smtClean="0">
              <a:effectLst/>
              <a:latin typeface="Times New Roman"/>
              <a:ea typeface="Times New Roman"/>
            </a:endParaRPr>
          </a:p>
          <a:p>
            <a:pPr>
              <a:spcAft>
                <a:spcPts val="0"/>
              </a:spcAft>
            </a:pPr>
            <a:r>
              <a:rPr lang="pt-BR" sz="1100" kern="1200" dirty="0" smtClean="0">
                <a:solidFill>
                  <a:srgbClr val="000000"/>
                </a:solidFill>
                <a:effectLst/>
                <a:ea typeface="Calibri"/>
                <a:cs typeface="Times New Roman"/>
              </a:rPr>
              <a:t> </a:t>
            </a:r>
            <a:endParaRPr lang="pt-BR" sz="1200" dirty="0">
              <a:effectLst/>
              <a:latin typeface="Times New Roman"/>
              <a:ea typeface="Times New Roman"/>
            </a:endParaRPr>
          </a:p>
        </p:txBody>
      </p:sp>
    </p:spTree>
    <p:extLst>
      <p:ext uri="{BB962C8B-B14F-4D97-AF65-F5344CB8AC3E}">
        <p14:creationId xmlns:p14="http://schemas.microsoft.com/office/powerpoint/2010/main" val="4098745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13" name="Picture 12">
            <a:extLst>
              <a:ext uri="{FF2B5EF4-FFF2-40B4-BE49-F238E27FC236}">
                <a16:creationId xmlns:a16="http://schemas.microsoft.com/office/drawing/2014/main" xmlns="" id="{5B05B34B-4D45-9F4D-917B-4AFAF4AA31AA}"/>
              </a:ext>
            </a:extLst>
          </p:cNvPr>
          <p:cNvPicPr>
            <a:picLocks noChangeAspect="1"/>
          </p:cNvPicPr>
          <p:nvPr/>
        </p:nvPicPr>
        <p:blipFill>
          <a:blip r:embed="rId3"/>
          <a:stretch>
            <a:fillRect/>
          </a:stretch>
        </p:blipFill>
        <p:spPr>
          <a:xfrm>
            <a:off x="0" y="42530"/>
            <a:ext cx="12192000" cy="6858000"/>
          </a:xfrm>
          <a:prstGeom prst="rect">
            <a:avLst/>
          </a:prstGeom>
        </p:spPr>
      </p:pic>
      <p:grpSp>
        <p:nvGrpSpPr>
          <p:cNvPr id="2" name="Group 1">
            <a:extLst>
              <a:ext uri="{FF2B5EF4-FFF2-40B4-BE49-F238E27FC236}">
                <a16:creationId xmlns:a16="http://schemas.microsoft.com/office/drawing/2014/main" xmlns="" id="{A954F9F8-B533-CE4C-A787-F714FC37478A}"/>
              </a:ext>
            </a:extLst>
          </p:cNvPr>
          <p:cNvGrpSpPr/>
          <p:nvPr/>
        </p:nvGrpSpPr>
        <p:grpSpPr>
          <a:xfrm>
            <a:off x="1348217" y="353381"/>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446679"/>
            <a:ext cx="9495565" cy="646331"/>
          </a:xfrm>
          <a:prstGeom prst="rect">
            <a:avLst/>
          </a:prstGeom>
          <a:noFill/>
          <a:ln>
            <a:noFill/>
          </a:ln>
        </p:spPr>
        <p:txBody>
          <a:bodyPr spcFirstLastPara="1" wrap="square" lIns="91425" tIns="45700" rIns="91425" bIns="45700" anchor="t" anchorCtr="0">
            <a:spAutoFit/>
          </a:bodyPr>
          <a:lstStyle/>
          <a:p>
            <a:pPr lvl="0" algn="ctr"/>
            <a:r>
              <a:rPr lang="pt-BR" sz="3600" b="1" dirty="0">
                <a:solidFill>
                  <a:schemeClr val="lt1"/>
                </a:solidFill>
                <a:ea typeface="Calibri"/>
                <a:cs typeface="Calibri"/>
                <a:sym typeface="Calibri"/>
              </a:rPr>
              <a:t>Mapa do </a:t>
            </a:r>
            <a:r>
              <a:rPr lang="pt-BR" sz="3600" b="1" dirty="0" smtClean="0">
                <a:solidFill>
                  <a:schemeClr val="lt1"/>
                </a:solidFill>
                <a:ea typeface="Calibri"/>
                <a:cs typeface="Calibri"/>
                <a:sym typeface="Calibri"/>
              </a:rPr>
              <a:t>Ciclo </a:t>
            </a:r>
            <a:r>
              <a:rPr lang="pt-BR" sz="3600" b="1" dirty="0">
                <a:solidFill>
                  <a:schemeClr val="lt1"/>
                </a:solidFill>
                <a:ea typeface="Calibri"/>
                <a:cs typeface="Calibri"/>
                <a:sym typeface="Calibri"/>
              </a:rPr>
              <a:t>de </a:t>
            </a:r>
            <a:r>
              <a:rPr lang="pt-BR" sz="3600" b="1" dirty="0" smtClean="0">
                <a:solidFill>
                  <a:schemeClr val="lt1"/>
                </a:solidFill>
                <a:ea typeface="Calibri"/>
                <a:cs typeface="Calibri"/>
                <a:sym typeface="Calibri"/>
              </a:rPr>
              <a:t>Vida Circular</a:t>
            </a:r>
            <a:endParaRPr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5">
            <a:alphaModFix/>
          </a:blip>
          <a:srcRect r="32" b="79"/>
          <a:stretch/>
        </p:blipFill>
        <p:spPr>
          <a:xfrm>
            <a:off x="5802290" y="4556465"/>
            <a:ext cx="1674270" cy="1289632"/>
          </a:xfrm>
          <a:prstGeom prst="rect">
            <a:avLst/>
          </a:prstGeom>
          <a:noFill/>
          <a:ln>
            <a:noFill/>
          </a:ln>
        </p:spPr>
      </p:pic>
      <p:pic>
        <p:nvPicPr>
          <p:cNvPr id="208" name="Google Shape;208;p10" descr="A picture containing shape&#10;&#10;Description automatically generated"/>
          <p:cNvPicPr preferRelativeResize="0"/>
          <p:nvPr/>
        </p:nvPicPr>
        <p:blipFill rotWithShape="1">
          <a:blip r:embed="rId6">
            <a:alphaModFix/>
          </a:blip>
          <a:srcRect r="61" b="38"/>
          <a:stretch/>
        </p:blipFill>
        <p:spPr>
          <a:xfrm>
            <a:off x="7471790" y="4504225"/>
            <a:ext cx="1813471" cy="1583916"/>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7">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8">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9">
            <a:alphaModFix/>
          </a:blip>
          <a:srcRect r="-26" b="-55"/>
          <a:stretch/>
        </p:blipFill>
        <p:spPr>
          <a:xfrm>
            <a:off x="3713710" y="1935277"/>
            <a:ext cx="6399361" cy="1779251"/>
          </a:xfrm>
          <a:prstGeom prst="rect">
            <a:avLst/>
          </a:prstGeom>
          <a:noFill/>
          <a:ln>
            <a:noFill/>
          </a:ln>
        </p:spPr>
      </p:pic>
      <p:pic>
        <p:nvPicPr>
          <p:cNvPr id="212" name="Google Shape;212;p10" descr="Diagram&#10;&#10;Description automatically generated with low confidence"/>
          <p:cNvPicPr preferRelativeResize="0"/>
          <p:nvPr/>
        </p:nvPicPr>
        <p:blipFill rotWithShape="1">
          <a:blip r:embed="rId10">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xmlns="" id="{A5FE3430-D5D6-066B-F4B7-473DAA26A6A5}"/>
              </a:ext>
            </a:extLst>
          </p:cNvPr>
          <p:cNvSpPr>
            <a:spLocks noGrp="1"/>
          </p:cNvSpPr>
          <p:nvPr>
            <p:ph type="sldNum" sz="quarter" idx="12"/>
          </p:nvPr>
        </p:nvSpPr>
        <p:spPr/>
        <p:txBody>
          <a:bodyPr/>
          <a:lstStyle/>
          <a:p>
            <a:fld id="{03AC47D1-4797-A149-B428-2088C1D64571}" type="slidenum">
              <a:rPr lang="en-US" smtClean="0"/>
              <a:t>21</a:t>
            </a:fld>
            <a:endParaRPr lang="en-US" dirty="0"/>
          </a:p>
        </p:txBody>
      </p:sp>
      <p:grpSp>
        <p:nvGrpSpPr>
          <p:cNvPr id="16" name="Grupo 15"/>
          <p:cNvGrpSpPr/>
          <p:nvPr/>
        </p:nvGrpSpPr>
        <p:grpSpPr>
          <a:xfrm>
            <a:off x="3439618" y="2355848"/>
            <a:ext cx="1122022" cy="559557"/>
            <a:chOff x="3439618" y="2355848"/>
            <a:chExt cx="1122022" cy="559557"/>
          </a:xfrm>
        </p:grpSpPr>
        <p:pic>
          <p:nvPicPr>
            <p:cNvPr id="17"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4840" y="2392737"/>
              <a:ext cx="1066800" cy="522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aixaDeTexto 17"/>
            <p:cNvSpPr txBox="1"/>
            <p:nvPr/>
          </p:nvSpPr>
          <p:spPr>
            <a:xfrm>
              <a:off x="3439618" y="2355848"/>
              <a:ext cx="1012841" cy="400110"/>
            </a:xfrm>
            <a:prstGeom prst="rect">
              <a:avLst/>
            </a:prstGeom>
            <a:noFill/>
          </p:spPr>
          <p:txBody>
            <a:bodyPr wrap="none" rtlCol="0">
              <a:spAutoFit/>
            </a:bodyPr>
            <a:lstStyle/>
            <a:p>
              <a:r>
                <a:rPr lang="pt-BR" sz="2000" b="1" dirty="0" smtClean="0">
                  <a:solidFill>
                    <a:srgbClr val="FEC92A"/>
                  </a:solidFill>
                </a:rPr>
                <a:t>Reciclar</a:t>
              </a:r>
              <a:endParaRPr lang="pt-BR" sz="1800" b="1" dirty="0">
                <a:solidFill>
                  <a:srgbClr val="4ABE98"/>
                </a:solidFill>
              </a:endParaRPr>
            </a:p>
          </p:txBody>
        </p:sp>
      </p:grpSp>
      <p:grpSp>
        <p:nvGrpSpPr>
          <p:cNvPr id="19" name="Grupo 18"/>
          <p:cNvGrpSpPr/>
          <p:nvPr/>
        </p:nvGrpSpPr>
        <p:grpSpPr>
          <a:xfrm>
            <a:off x="5447724" y="2426443"/>
            <a:ext cx="2188612" cy="732555"/>
            <a:chOff x="3439618" y="2355848"/>
            <a:chExt cx="2188612" cy="732555"/>
          </a:xfrm>
        </p:grpSpPr>
        <p:pic>
          <p:nvPicPr>
            <p:cNvPr id="2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4840" y="2392736"/>
              <a:ext cx="2133390" cy="69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CaixaDeTexto 20"/>
            <p:cNvSpPr txBox="1"/>
            <p:nvPr/>
          </p:nvSpPr>
          <p:spPr>
            <a:xfrm>
              <a:off x="3439618" y="2355848"/>
              <a:ext cx="2091535" cy="400110"/>
            </a:xfrm>
            <a:prstGeom prst="rect">
              <a:avLst/>
            </a:prstGeom>
            <a:noFill/>
          </p:spPr>
          <p:txBody>
            <a:bodyPr wrap="none" rtlCol="0">
              <a:spAutoFit/>
            </a:bodyPr>
            <a:lstStyle/>
            <a:p>
              <a:r>
                <a:rPr lang="pt-BR" sz="2000" b="1" dirty="0" smtClean="0">
                  <a:solidFill>
                    <a:srgbClr val="29C7F7"/>
                  </a:solidFill>
                </a:rPr>
                <a:t>Remanufacturado</a:t>
              </a:r>
              <a:endParaRPr lang="pt-BR" sz="1800" b="1" dirty="0">
                <a:solidFill>
                  <a:srgbClr val="29C7F7"/>
                </a:solidFill>
              </a:endParaRPr>
            </a:p>
          </p:txBody>
        </p:sp>
      </p:grpSp>
      <p:grpSp>
        <p:nvGrpSpPr>
          <p:cNvPr id="22" name="Grupo 21"/>
          <p:cNvGrpSpPr/>
          <p:nvPr/>
        </p:nvGrpSpPr>
        <p:grpSpPr>
          <a:xfrm>
            <a:off x="7596376" y="2638746"/>
            <a:ext cx="1440708" cy="400110"/>
            <a:chOff x="7525126" y="2662496"/>
            <a:chExt cx="1440708" cy="400110"/>
          </a:xfrm>
        </p:grpSpPr>
        <p:pic>
          <p:nvPicPr>
            <p:cNvPr id="23"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25126" y="2798889"/>
              <a:ext cx="1327850" cy="25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CaixaDeTexto 23"/>
            <p:cNvSpPr txBox="1"/>
            <p:nvPr/>
          </p:nvSpPr>
          <p:spPr>
            <a:xfrm>
              <a:off x="7722224" y="2662496"/>
              <a:ext cx="1243610" cy="400110"/>
            </a:xfrm>
            <a:prstGeom prst="rect">
              <a:avLst/>
            </a:prstGeom>
            <a:noFill/>
          </p:spPr>
          <p:txBody>
            <a:bodyPr wrap="none" rtlCol="0">
              <a:spAutoFit/>
            </a:bodyPr>
            <a:lstStyle/>
            <a:p>
              <a:r>
                <a:rPr lang="pt-BR" sz="2000" b="1" dirty="0" smtClean="0">
                  <a:solidFill>
                    <a:schemeClr val="tx1">
                      <a:lumMod val="75000"/>
                      <a:lumOff val="25000"/>
                    </a:schemeClr>
                  </a:solidFill>
                </a:rPr>
                <a:t>Reutilizar </a:t>
              </a:r>
              <a:endParaRPr lang="pt-BR" sz="1800" b="1" dirty="0">
                <a:solidFill>
                  <a:schemeClr val="tx1">
                    <a:lumMod val="75000"/>
                    <a:lumOff val="25000"/>
                  </a:schemeClr>
                </a:solidFill>
              </a:endParaRPr>
            </a:p>
          </p:txBody>
        </p:sp>
      </p:grpSp>
      <p:sp>
        <p:nvSpPr>
          <p:cNvPr id="25" name="CaixaDeTexto 24"/>
          <p:cNvSpPr txBox="1"/>
          <p:nvPr/>
        </p:nvSpPr>
        <p:spPr>
          <a:xfrm>
            <a:off x="1270878" y="4108365"/>
            <a:ext cx="10419936" cy="430887"/>
          </a:xfrm>
          <a:prstGeom prst="rect">
            <a:avLst/>
          </a:prstGeom>
          <a:noFill/>
        </p:spPr>
        <p:txBody>
          <a:bodyPr wrap="square" rtlCol="0">
            <a:spAutoFit/>
          </a:bodyPr>
          <a:lstStyle/>
          <a:p>
            <a:r>
              <a:rPr lang="pt-BR" sz="2200" b="1" dirty="0" smtClean="0">
                <a:solidFill>
                  <a:schemeClr val="bg1"/>
                </a:solidFill>
              </a:rPr>
              <a:t>1. Extração             2. Produção         3. Distribuição               4. Uso                5. Descarte</a:t>
            </a:r>
            <a:endParaRPr lang="pt-BR" sz="2200" b="1" dirty="0">
              <a:solidFill>
                <a:schemeClr val="bg1"/>
              </a:solidFill>
            </a:endParaRPr>
          </a:p>
        </p:txBody>
      </p:sp>
      <p:grpSp>
        <p:nvGrpSpPr>
          <p:cNvPr id="26" name="Grupo 25"/>
          <p:cNvGrpSpPr/>
          <p:nvPr/>
        </p:nvGrpSpPr>
        <p:grpSpPr>
          <a:xfrm>
            <a:off x="5665810" y="5146945"/>
            <a:ext cx="1369938" cy="860286"/>
            <a:chOff x="5802290" y="5174241"/>
            <a:chExt cx="1369938" cy="860286"/>
          </a:xfrm>
        </p:grpSpPr>
        <p:pic>
          <p:nvPicPr>
            <p:cNvPr id="27"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02290" y="5263849"/>
              <a:ext cx="1313541" cy="77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CaixaDeTexto 27"/>
            <p:cNvSpPr txBox="1"/>
            <p:nvPr/>
          </p:nvSpPr>
          <p:spPr>
            <a:xfrm>
              <a:off x="6145216" y="5174241"/>
              <a:ext cx="1027012" cy="646331"/>
            </a:xfrm>
            <a:prstGeom prst="rect">
              <a:avLst/>
            </a:prstGeom>
            <a:noFill/>
          </p:spPr>
          <p:txBody>
            <a:bodyPr wrap="none" rtlCol="0">
              <a:spAutoFit/>
            </a:bodyPr>
            <a:lstStyle/>
            <a:p>
              <a:r>
                <a:rPr lang="pt-BR" sz="1800" b="1" dirty="0" smtClean="0">
                  <a:solidFill>
                    <a:srgbClr val="4ABE98"/>
                  </a:solidFill>
                </a:rPr>
                <a:t>Recarga </a:t>
              </a:r>
            </a:p>
            <a:p>
              <a:r>
                <a:rPr lang="pt-BR" sz="1800" b="1" dirty="0" smtClean="0">
                  <a:solidFill>
                    <a:srgbClr val="4ABE98"/>
                  </a:solidFill>
                </a:rPr>
                <a:t>Retornar</a:t>
              </a:r>
              <a:endParaRPr lang="pt-BR" sz="1800" b="1" dirty="0">
                <a:solidFill>
                  <a:srgbClr val="4ABE98"/>
                </a:solidFill>
              </a:endParaRPr>
            </a:p>
          </p:txBody>
        </p:sp>
      </p:grpSp>
      <p:grpSp>
        <p:nvGrpSpPr>
          <p:cNvPr id="29" name="Grupo 28"/>
          <p:cNvGrpSpPr/>
          <p:nvPr/>
        </p:nvGrpSpPr>
        <p:grpSpPr>
          <a:xfrm>
            <a:off x="7800474" y="5086936"/>
            <a:ext cx="1856706" cy="947591"/>
            <a:chOff x="7800474" y="5086936"/>
            <a:chExt cx="1856706" cy="947591"/>
          </a:xfrm>
        </p:grpSpPr>
        <p:pic>
          <p:nvPicPr>
            <p:cNvPr id="3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00474" y="5231583"/>
              <a:ext cx="1856706" cy="80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CaixaDeTexto 30"/>
            <p:cNvSpPr txBox="1"/>
            <p:nvPr/>
          </p:nvSpPr>
          <p:spPr>
            <a:xfrm>
              <a:off x="8002958" y="5086936"/>
              <a:ext cx="1417311" cy="923330"/>
            </a:xfrm>
            <a:prstGeom prst="rect">
              <a:avLst/>
            </a:prstGeom>
            <a:noFill/>
          </p:spPr>
          <p:txBody>
            <a:bodyPr wrap="none" rtlCol="0">
              <a:spAutoFit/>
            </a:bodyPr>
            <a:lstStyle/>
            <a:p>
              <a:r>
                <a:rPr lang="pt-BR" sz="1800" b="1" dirty="0" smtClean="0">
                  <a:solidFill>
                    <a:srgbClr val="008D8A"/>
                  </a:solidFill>
                </a:rPr>
                <a:t>Reparar </a:t>
              </a:r>
            </a:p>
            <a:p>
              <a:r>
                <a:rPr lang="pt-BR" sz="1800" b="1" dirty="0" smtClean="0">
                  <a:solidFill>
                    <a:srgbClr val="008D8A"/>
                  </a:solidFill>
                </a:rPr>
                <a:t>Reaproveitar</a:t>
              </a:r>
            </a:p>
            <a:p>
              <a:r>
                <a:rPr lang="pt-BR" sz="1800" b="1" dirty="0" smtClean="0">
                  <a:solidFill>
                    <a:srgbClr val="008D8A"/>
                  </a:solidFill>
                </a:rPr>
                <a:t>Reutilizar</a:t>
              </a:r>
              <a:endParaRPr lang="pt-BR" sz="1800" b="1" dirty="0">
                <a:solidFill>
                  <a:srgbClr val="008D8A"/>
                </a:solidFill>
              </a:endParaRPr>
            </a:p>
          </p:txBody>
        </p:sp>
      </p:grpSp>
      <p:grpSp>
        <p:nvGrpSpPr>
          <p:cNvPr id="32" name="Grupo 31"/>
          <p:cNvGrpSpPr/>
          <p:nvPr/>
        </p:nvGrpSpPr>
        <p:grpSpPr>
          <a:xfrm>
            <a:off x="9751644" y="5199317"/>
            <a:ext cx="1537833" cy="369332"/>
            <a:chOff x="10063398" y="5437056"/>
            <a:chExt cx="1066800" cy="369332"/>
          </a:xfrm>
        </p:grpSpPr>
        <p:pic>
          <p:nvPicPr>
            <p:cNvPr id="33"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63398" y="5437056"/>
              <a:ext cx="1066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CaixaDeTexto 33"/>
            <p:cNvSpPr txBox="1"/>
            <p:nvPr/>
          </p:nvSpPr>
          <p:spPr>
            <a:xfrm>
              <a:off x="10266540" y="5437056"/>
              <a:ext cx="800869" cy="369332"/>
            </a:xfrm>
            <a:prstGeom prst="rect">
              <a:avLst/>
            </a:prstGeom>
            <a:noFill/>
          </p:spPr>
          <p:txBody>
            <a:bodyPr wrap="none" rtlCol="0">
              <a:spAutoFit/>
            </a:bodyPr>
            <a:lstStyle/>
            <a:p>
              <a:r>
                <a:rPr lang="pt-BR" sz="1800" b="1" dirty="0" smtClean="0">
                  <a:solidFill>
                    <a:schemeClr val="tx1">
                      <a:lumMod val="75000"/>
                      <a:lumOff val="25000"/>
                    </a:schemeClr>
                  </a:solidFill>
                </a:rPr>
                <a:t>Composto</a:t>
              </a:r>
              <a:endParaRPr lang="pt-BR" sz="1800" b="1" dirty="0">
                <a:solidFill>
                  <a:schemeClr val="tx1">
                    <a:lumMod val="75000"/>
                    <a:lumOff val="25000"/>
                  </a:schemeClr>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2"/>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xmlns="" id="{C5FB9B07-2C9C-8A4F-A32C-ED14DE9560C2}"/>
              </a:ext>
            </a:extLst>
          </p:cNvPr>
          <p:cNvSpPr/>
          <p:nvPr/>
        </p:nvSpPr>
        <p:spPr>
          <a:xfrm>
            <a:off x="323617" y="1464528"/>
            <a:ext cx="6837204"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ctangle 27">
            <a:extLst>
              <a:ext uri="{FF2B5EF4-FFF2-40B4-BE49-F238E27FC236}">
                <a16:creationId xmlns:a16="http://schemas.microsoft.com/office/drawing/2014/main" xmlns="" id="{99517891-8C27-C14F-822D-D6BE71B4E90C}"/>
              </a:ext>
            </a:extLst>
          </p:cNvPr>
          <p:cNvSpPr/>
          <p:nvPr/>
        </p:nvSpPr>
        <p:spPr>
          <a:xfrm>
            <a:off x="506503" y="1456997"/>
            <a:ext cx="6654318" cy="424732"/>
          </a:xfrm>
          <a:prstGeom prst="rect">
            <a:avLst/>
          </a:prstGeom>
        </p:spPr>
        <p:txBody>
          <a:bodyPr wrap="square">
            <a:spAutoFit/>
          </a:bodyPr>
          <a:lstStyle/>
          <a:p>
            <a:pPr algn="thaiDist">
              <a:lnSpc>
                <a:spcPct val="120000"/>
              </a:lnSpc>
            </a:pPr>
            <a:r>
              <a:rPr lang="pt-BR" b="1" dirty="0" smtClean="0">
                <a:solidFill>
                  <a:schemeClr val="bg1"/>
                </a:solidFill>
              </a:rPr>
              <a:t>Principais Resultados de Aprendizagem e Alinhamento Curricular:</a:t>
            </a:r>
            <a:endParaRPr lang="pt-BR" b="1" dirty="0">
              <a:solidFill>
                <a:schemeClr val="bg1"/>
              </a:solidFill>
            </a:endParaRPr>
          </a:p>
        </p:txBody>
      </p:sp>
      <p:sp>
        <p:nvSpPr>
          <p:cNvPr id="37" name="Rectangle 36">
            <a:extLst>
              <a:ext uri="{FF2B5EF4-FFF2-40B4-BE49-F238E27FC236}">
                <a16:creationId xmlns:a16="http://schemas.microsoft.com/office/drawing/2014/main" xmlns="" id="{E83BA1D4-BD4C-B44F-89BF-B15505F3EBB5}"/>
              </a:ext>
            </a:extLst>
          </p:cNvPr>
          <p:cNvSpPr/>
          <p:nvPr/>
        </p:nvSpPr>
        <p:spPr>
          <a:xfrm>
            <a:off x="323617" y="1944704"/>
            <a:ext cx="11544765" cy="3046988"/>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pt-BR" sz="1600" b="1" dirty="0" smtClean="0">
                <a:solidFill>
                  <a:srgbClr val="262626"/>
                </a:solidFill>
              </a:rPr>
              <a:t>Ciência - Terra e Atividade Humana: </a:t>
            </a:r>
            <a:r>
              <a:rPr lang="pt-BR" sz="1600" dirty="0" smtClean="0">
                <a:solidFill>
                  <a:srgbClr val="262626"/>
                </a:solidFill>
              </a:rPr>
              <a:t>Comunicar soluções que reduzam o impacto dos seres humanos na terra, água, ar e / ou outros seres vivos no ambiente local. As coisas que as pessoas fazem podem afetar o mundo ao seu redor. Mas elas podem fazer escolhas que reduzam seus impactos na terra, água, ar e outros seres vivos.</a:t>
            </a:r>
          </a:p>
          <a:p>
            <a:pPr marL="171450" indent="-171450" algn="thaiDist">
              <a:lnSpc>
                <a:spcPct val="120000"/>
              </a:lnSpc>
              <a:buClr>
                <a:srgbClr val="3AC69D"/>
              </a:buClr>
              <a:buSzPct val="150000"/>
              <a:buFont typeface="Arial" panose="020B0604020202020204" pitchFamily="34" charset="0"/>
              <a:buChar char="•"/>
            </a:pPr>
            <a:r>
              <a:rPr lang="pt-BR" sz="1600" b="1" dirty="0" smtClean="0">
                <a:solidFill>
                  <a:srgbClr val="262626"/>
                </a:solidFill>
              </a:rPr>
              <a:t>Artes da Língua Inglesa e Alfabetização: </a:t>
            </a:r>
            <a:r>
              <a:rPr lang="pt-BR" sz="1600" dirty="0" smtClean="0">
                <a:solidFill>
                  <a:srgbClr val="262626"/>
                </a:solidFill>
              </a:rPr>
              <a:t>Participe de conversas colaborativas com diversos parceiros sobre tópicos e textos. Siga</a:t>
            </a:r>
          </a:p>
          <a:p>
            <a:pPr marL="171450" indent="-171450" algn="thaiDist">
              <a:lnSpc>
                <a:spcPct val="120000"/>
              </a:lnSpc>
              <a:buClr>
                <a:srgbClr val="3AC69D"/>
              </a:buClr>
              <a:buSzPct val="150000"/>
              <a:buFont typeface="Arial" panose="020B0604020202020204" pitchFamily="34" charset="0"/>
              <a:buChar char="•"/>
            </a:pPr>
            <a:r>
              <a:rPr lang="pt-BR" sz="1600" dirty="0" smtClean="0">
                <a:solidFill>
                  <a:srgbClr val="262626"/>
                </a:solidFill>
              </a:rPr>
              <a:t>regras acordadas para as discussões. Use palavras e frases adquiridas através de conversas, lendo e sendo lido e respondendo a textos. Participe da discussão colaborativa em grupos com diversos parceiros sobre temas e questões, expressando ideias com clareza.</a:t>
            </a:r>
          </a:p>
          <a:p>
            <a:pPr marL="171450" indent="-171450" algn="thaiDist">
              <a:lnSpc>
                <a:spcPct val="120000"/>
              </a:lnSpc>
              <a:buClr>
                <a:srgbClr val="3AC69D"/>
              </a:buClr>
              <a:buSzPct val="150000"/>
              <a:buFont typeface="Arial" panose="020B0604020202020204" pitchFamily="34" charset="0"/>
              <a:buChar char="•"/>
            </a:pPr>
            <a:r>
              <a:rPr lang="pt-BR" sz="1600" b="1" dirty="0" smtClean="0">
                <a:solidFill>
                  <a:srgbClr val="262626"/>
                </a:solidFill>
                <a:cs typeface="Calibri"/>
                <a:sym typeface="Calibri"/>
              </a:rPr>
              <a:t>Estudos Sociais - Pessoas, Lugares e Ambientes: </a:t>
            </a:r>
            <a:r>
              <a:rPr lang="pt-BR" sz="1600" dirty="0" smtClean="0">
                <a:solidFill>
                  <a:srgbClr val="262626"/>
                </a:solidFill>
                <a:cs typeface="Calibri"/>
                <a:sym typeface="Calibri"/>
              </a:rPr>
              <a:t>O estudo de pessoas, lugares e ambientes nos permite entender a relação entre as populações humanas e o mundo físico. </a:t>
            </a:r>
            <a:endParaRPr lang="pt-BR" sz="1600" dirty="0" smtClean="0"/>
          </a:p>
          <a:p>
            <a:pPr marL="171450" indent="-171450" algn="thaiDist">
              <a:lnSpc>
                <a:spcPct val="120000"/>
              </a:lnSpc>
              <a:buClr>
                <a:srgbClr val="3AC69D"/>
              </a:buClr>
              <a:buSzPct val="150000"/>
              <a:buFont typeface="Arial" panose="020B0604020202020204" pitchFamily="34" charset="0"/>
              <a:buChar char="•"/>
            </a:pPr>
            <a:endParaRPr lang="pt-BR" sz="1600" dirty="0" smtClean="0">
              <a:solidFill>
                <a:srgbClr val="262626"/>
              </a:solidFill>
            </a:endParaRPr>
          </a:p>
          <a:p>
            <a:pPr marL="171450" indent="-171450" algn="thaiDist">
              <a:lnSpc>
                <a:spcPct val="120000"/>
              </a:lnSpc>
              <a:buClr>
                <a:srgbClr val="3AC69D"/>
              </a:buClr>
              <a:buSzPct val="150000"/>
              <a:buFont typeface="Arial" panose="020B0604020202020204" pitchFamily="34" charset="0"/>
              <a:buChar char="•"/>
            </a:pPr>
            <a:endParaRPr lang="pt-BR" sz="1600" dirty="0">
              <a:solidFill>
                <a:srgbClr val="262626"/>
              </a:solidFill>
            </a:endParaRPr>
          </a:p>
        </p:txBody>
      </p:sp>
      <p:pic>
        <p:nvPicPr>
          <p:cNvPr id="39" name="Picture 38" descr="A picture containing table&#10;&#10;Description automatically generated">
            <a:extLst>
              <a:ext uri="{FF2B5EF4-FFF2-40B4-BE49-F238E27FC236}">
                <a16:creationId xmlns:a16="http://schemas.microsoft.com/office/drawing/2014/main" xmlns="" id="{EB8B9B77-5B22-9846-BC3A-8BBE79F348B8}"/>
              </a:ext>
            </a:extLst>
          </p:cNvPr>
          <p:cNvPicPr>
            <a:picLocks noChangeAspect="1"/>
          </p:cNvPicPr>
          <p:nvPr/>
        </p:nvPicPr>
        <p:blipFill>
          <a:blip r:embed="rId3"/>
          <a:stretch>
            <a:fillRect/>
          </a:stretch>
        </p:blipFill>
        <p:spPr>
          <a:xfrm>
            <a:off x="431786" y="5360664"/>
            <a:ext cx="1149009" cy="1149009"/>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xmlns="" id="{F18D82E9-E65C-CD45-B81C-867691A5CEE1}"/>
              </a:ext>
            </a:extLst>
          </p:cNvPr>
          <p:cNvPicPr>
            <a:picLocks noChangeAspect="1"/>
          </p:cNvPicPr>
          <p:nvPr/>
        </p:nvPicPr>
        <p:blipFill>
          <a:blip r:embed="rId4"/>
          <a:stretch>
            <a:fillRect/>
          </a:stretch>
        </p:blipFill>
        <p:spPr>
          <a:xfrm>
            <a:off x="1580795" y="5360663"/>
            <a:ext cx="1149009" cy="1149009"/>
          </a:xfrm>
          <a:prstGeom prst="rect">
            <a:avLst/>
          </a:prstGeom>
        </p:spPr>
      </p:pic>
      <p:sp>
        <p:nvSpPr>
          <p:cNvPr id="30" name="Rounded Rectangle 29">
            <a:extLst>
              <a:ext uri="{FF2B5EF4-FFF2-40B4-BE49-F238E27FC236}">
                <a16:creationId xmlns:a16="http://schemas.microsoft.com/office/drawing/2014/main" xmlns="" id="{B3D3BBA8-E2E4-CF45-BF72-B5B052BCB00C}"/>
              </a:ext>
            </a:extLst>
          </p:cNvPr>
          <p:cNvSpPr/>
          <p:nvPr/>
        </p:nvSpPr>
        <p:spPr>
          <a:xfrm>
            <a:off x="323618" y="4858152"/>
            <a:ext cx="2975984"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Rectangle 37">
            <a:extLst>
              <a:ext uri="{FF2B5EF4-FFF2-40B4-BE49-F238E27FC236}">
                <a16:creationId xmlns:a16="http://schemas.microsoft.com/office/drawing/2014/main" xmlns="" id="{279E0FEB-CD14-B84F-9CC0-A073E335659C}"/>
              </a:ext>
            </a:extLst>
          </p:cNvPr>
          <p:cNvSpPr/>
          <p:nvPr/>
        </p:nvSpPr>
        <p:spPr>
          <a:xfrm>
            <a:off x="506504" y="4850621"/>
            <a:ext cx="2793098" cy="424732"/>
          </a:xfrm>
          <a:prstGeom prst="rect">
            <a:avLst/>
          </a:prstGeom>
        </p:spPr>
        <p:txBody>
          <a:bodyPr wrap="square">
            <a:spAutoFit/>
          </a:bodyPr>
          <a:lstStyle/>
          <a:p>
            <a:pPr algn="thaiDist">
              <a:lnSpc>
                <a:spcPct val="120000"/>
              </a:lnSpc>
            </a:pPr>
            <a:r>
              <a:rPr lang="pt-BR" b="1" dirty="0" smtClean="0">
                <a:solidFill>
                  <a:schemeClr val="bg1"/>
                </a:solidFill>
              </a:rPr>
              <a:t>Alinhamento dos ODS</a:t>
            </a:r>
            <a:endParaRPr lang="pt-BR" b="1" dirty="0">
              <a:solidFill>
                <a:schemeClr val="bg1"/>
              </a:solidFill>
            </a:endParaRPr>
          </a:p>
        </p:txBody>
      </p:sp>
      <p:sp>
        <p:nvSpPr>
          <p:cNvPr id="15" name="Rounded Rectangle 14">
            <a:extLst>
              <a:ext uri="{FF2B5EF4-FFF2-40B4-BE49-F238E27FC236}">
                <a16:creationId xmlns:a16="http://schemas.microsoft.com/office/drawing/2014/main" xmlns="" id="{650BA5B6-8EAD-5A45-94A6-2C8EA009B9C0}"/>
              </a:ext>
            </a:extLst>
          </p:cNvPr>
          <p:cNvSpPr/>
          <p:nvPr/>
        </p:nvSpPr>
        <p:spPr>
          <a:xfrm>
            <a:off x="2030681" y="185126"/>
            <a:ext cx="8515182"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ounded Rectangle 15">
            <a:extLst>
              <a:ext uri="{FF2B5EF4-FFF2-40B4-BE49-F238E27FC236}">
                <a16:creationId xmlns:a16="http://schemas.microsoft.com/office/drawing/2014/main" xmlns="" id="{A39FBF4C-9127-4740-A7DD-AB280895D434}"/>
              </a:ext>
            </a:extLst>
          </p:cNvPr>
          <p:cNvSpPr/>
          <p:nvPr/>
        </p:nvSpPr>
        <p:spPr>
          <a:xfrm>
            <a:off x="2030681" y="185126"/>
            <a:ext cx="8515182"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TextBox 16">
            <a:extLst>
              <a:ext uri="{FF2B5EF4-FFF2-40B4-BE49-F238E27FC236}">
                <a16:creationId xmlns:a16="http://schemas.microsoft.com/office/drawing/2014/main" xmlns="" id="{8EBFCA84-3E35-AA4F-B39D-FB84F113376F}"/>
              </a:ext>
            </a:extLst>
          </p:cNvPr>
          <p:cNvSpPr txBox="1"/>
          <p:nvPr/>
        </p:nvSpPr>
        <p:spPr>
          <a:xfrm>
            <a:off x="2030681" y="294106"/>
            <a:ext cx="8515182" cy="584775"/>
          </a:xfrm>
          <a:prstGeom prst="rect">
            <a:avLst/>
          </a:prstGeom>
          <a:noFill/>
        </p:spPr>
        <p:txBody>
          <a:bodyPr wrap="square" rtlCol="0">
            <a:spAutoFit/>
          </a:bodyPr>
          <a:lstStyle/>
          <a:p>
            <a:pPr algn="ctr"/>
            <a:r>
              <a:rPr lang="pt-BR" sz="3200" b="1" dirty="0" smtClean="0">
                <a:solidFill>
                  <a:schemeClr val="bg1"/>
                </a:solidFill>
              </a:rPr>
              <a:t>Preparação da Aula e Alinhamento Curricular</a:t>
            </a:r>
            <a:endParaRPr lang="pt-BR" sz="3200" b="1" dirty="0">
              <a:solidFill>
                <a:schemeClr val="bg1"/>
              </a:solidFill>
            </a:endParaRPr>
          </a:p>
        </p:txBody>
      </p:sp>
      <p:sp>
        <p:nvSpPr>
          <p:cNvPr id="18" name="TextBox 17">
            <a:extLst>
              <a:ext uri="{FF2B5EF4-FFF2-40B4-BE49-F238E27FC236}">
                <a16:creationId xmlns:a16="http://schemas.microsoft.com/office/drawing/2014/main" xmlns=""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Tempo de preparação: 10 – 15 minutos</a:t>
            </a:r>
            <a:endParaRPr lang="pt-BR" sz="1400" b="1" dirty="0">
              <a:solidFill>
                <a:schemeClr val="bg1"/>
              </a:solidFill>
            </a:endParaRPr>
          </a:p>
        </p:txBody>
      </p:sp>
      <p:pic>
        <p:nvPicPr>
          <p:cNvPr id="4" name="Picture 3">
            <a:extLst>
              <a:ext uri="{FF2B5EF4-FFF2-40B4-BE49-F238E27FC236}">
                <a16:creationId xmlns:a16="http://schemas.microsoft.com/office/drawing/2014/main" xmlns="" id="{03229818-0A75-21BC-1321-408514AF871F}"/>
              </a:ext>
            </a:extLst>
          </p:cNvPr>
          <p:cNvPicPr>
            <a:picLocks noChangeAspect="1"/>
          </p:cNvPicPr>
          <p:nvPr/>
        </p:nvPicPr>
        <p:blipFill>
          <a:blip r:embed="rId5"/>
          <a:stretch>
            <a:fillRect/>
          </a:stretch>
        </p:blipFill>
        <p:spPr>
          <a:xfrm>
            <a:off x="2725098" y="5362362"/>
            <a:ext cx="1149009" cy="1149009"/>
          </a:xfrm>
          <a:prstGeom prst="rect">
            <a:avLst/>
          </a:prstGeom>
        </p:spPr>
      </p:pic>
      <p:sp>
        <p:nvSpPr>
          <p:cNvPr id="2" name="Slide Number Placeholder 1">
            <a:extLst>
              <a:ext uri="{FF2B5EF4-FFF2-40B4-BE49-F238E27FC236}">
                <a16:creationId xmlns:a16="http://schemas.microsoft.com/office/drawing/2014/main" xmlns="" id="{5AFFB464-B637-702F-580E-80459ED7136F}"/>
              </a:ext>
            </a:extLst>
          </p:cNvPr>
          <p:cNvSpPr>
            <a:spLocks noGrp="1"/>
          </p:cNvSpPr>
          <p:nvPr>
            <p:ph type="sldNum" sz="quarter" idx="12"/>
          </p:nvPr>
        </p:nvSpPr>
        <p:spPr/>
        <p:txBody>
          <a:bodyPr/>
          <a:lstStyle/>
          <a:p>
            <a:fld id="{03AC47D1-4797-A149-B428-2088C1D64571}" type="slidenum">
              <a:rPr lang="pt-BR" smtClean="0"/>
              <a:t>3</a:t>
            </a:fld>
            <a:endParaRPr lang="pt-BR" dirty="0"/>
          </a:p>
        </p:txBody>
      </p:sp>
      <p:grpSp>
        <p:nvGrpSpPr>
          <p:cNvPr id="19" name="Group 18">
            <a:extLst>
              <a:ext uri="{FF2B5EF4-FFF2-40B4-BE49-F238E27FC236}">
                <a16:creationId xmlns:a16="http://schemas.microsoft.com/office/drawing/2014/main" xmlns="" id="{BBF519BD-523B-B998-6B9C-6F354448F478}"/>
              </a:ext>
            </a:extLst>
          </p:cNvPr>
          <p:cNvGrpSpPr/>
          <p:nvPr/>
        </p:nvGrpSpPr>
        <p:grpSpPr>
          <a:xfrm>
            <a:off x="4498643" y="5142506"/>
            <a:ext cx="6547513" cy="1338812"/>
            <a:chOff x="4790164" y="5101971"/>
            <a:chExt cx="6979920" cy="1490877"/>
          </a:xfrm>
        </p:grpSpPr>
        <p:sp>
          <p:nvSpPr>
            <p:cNvPr id="20" name="Rounded Rectangle 19">
              <a:extLst>
                <a:ext uri="{FF2B5EF4-FFF2-40B4-BE49-F238E27FC236}">
                  <a16:creationId xmlns:a16="http://schemas.microsoft.com/office/drawing/2014/main" xmlns="" id="{C5F8B1DE-4C69-9B6F-14AB-C37D904D5741}"/>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solidFill>
                  <a:srgbClr val="29C7F7"/>
                </a:solidFill>
                <a:highlight>
                  <a:srgbClr val="29C7F7"/>
                </a:highlight>
              </a:endParaRPr>
            </a:p>
            <a:p>
              <a:pPr algn="ctr"/>
              <a:endParaRPr lang="pt-BR" dirty="0">
                <a:solidFill>
                  <a:srgbClr val="29C7F7"/>
                </a:solidFill>
                <a:highlight>
                  <a:srgbClr val="29C7F7"/>
                </a:highlight>
              </a:endParaRPr>
            </a:p>
          </p:txBody>
        </p:sp>
        <p:sp>
          <p:nvSpPr>
            <p:cNvPr id="21" name="Rounded Rectangle 20">
              <a:extLst>
                <a:ext uri="{FF2B5EF4-FFF2-40B4-BE49-F238E27FC236}">
                  <a16:creationId xmlns:a16="http://schemas.microsoft.com/office/drawing/2014/main" xmlns="" id="{892A2732-66A4-E566-85BD-FE631F4BE056}"/>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p>
            <a:p>
              <a:r>
                <a:rPr lang="pt-BR" sz="1300" b="1" dirty="0" smtClean="0"/>
                <a:t>Os planos de aula são projetados para serem flexíveis e responsivos às necessidades em evolução da sua sala de aula. As aulas são editáveis e personalizáveis para atender aos diferentes contextos individuais dos alunos e da sala de aula. Uma versão do PowerPoint com instruções do professor e uma lição em PDF imprimível estão disponíveis para download. </a:t>
              </a:r>
            </a:p>
            <a:p>
              <a:pPr algn="ctr"/>
              <a:endParaRPr lang="pt-BR" dirty="0"/>
            </a:p>
          </p:txBody>
        </p:sp>
        <p:sp>
          <p:nvSpPr>
            <p:cNvPr id="22" name="TextBox 21">
              <a:extLst>
                <a:ext uri="{FF2B5EF4-FFF2-40B4-BE49-F238E27FC236}">
                  <a16:creationId xmlns:a16="http://schemas.microsoft.com/office/drawing/2014/main" xmlns="" id="{DB9E125B-8A87-B422-63E6-E459F8EFEDFB}"/>
                </a:ext>
              </a:extLst>
            </p:cNvPr>
            <p:cNvSpPr txBox="1"/>
            <p:nvPr/>
          </p:nvSpPr>
          <p:spPr>
            <a:xfrm>
              <a:off x="6956554" y="5101971"/>
              <a:ext cx="4280197" cy="411281"/>
            </a:xfrm>
            <a:prstGeom prst="rect">
              <a:avLst/>
            </a:prstGeom>
            <a:noFill/>
          </p:spPr>
          <p:txBody>
            <a:bodyPr wrap="square" rtlCol="0">
              <a:spAutoFit/>
            </a:bodyPr>
            <a:lstStyle/>
            <a:p>
              <a:r>
                <a:rPr lang="pt-BR" b="1" dirty="0" smtClean="0">
                  <a:solidFill>
                    <a:schemeClr val="bg1"/>
                  </a:solidFill>
                </a:rPr>
                <a:t>Aula flexível e adaptativa</a:t>
              </a:r>
              <a:endParaRPr lang="pt-BR" b="1" dirty="0">
                <a:solidFill>
                  <a:schemeClr val="bg1"/>
                </a:solidFill>
              </a:endParaRPr>
            </a:p>
          </p:txBody>
        </p:sp>
      </p:grpSp>
      <p:pic>
        <p:nvPicPr>
          <p:cNvPr id="2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4040" y="5385165"/>
            <a:ext cx="812014" cy="492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726" y="5398382"/>
            <a:ext cx="915943" cy="41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6317" y="5409493"/>
            <a:ext cx="787124" cy="352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CaixaDeTexto 1"/>
          <p:cNvSpPr txBox="1"/>
          <p:nvPr/>
        </p:nvSpPr>
        <p:spPr>
          <a:xfrm>
            <a:off x="728876" y="5373330"/>
            <a:ext cx="823810" cy="415498"/>
          </a:xfrm>
          <a:prstGeom prst="rect">
            <a:avLst/>
          </a:prstGeom>
          <a:noFill/>
        </p:spPr>
        <p:txBody>
          <a:bodyPr wrap="square" l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700" dirty="0" smtClean="0">
                <a:solidFill>
                  <a:schemeClr val="bg1"/>
                </a:solidFill>
              </a:rPr>
              <a:t>CIDADES E COMUNIDADES SUSTENTÁVEIS</a:t>
            </a:r>
            <a:endParaRPr lang="pt-BR" sz="700" dirty="0">
              <a:solidFill>
                <a:schemeClr val="bg1"/>
              </a:solidFill>
            </a:endParaRPr>
          </a:p>
        </p:txBody>
      </p:sp>
      <p:sp>
        <p:nvSpPr>
          <p:cNvPr id="24" name="CaixaDeTexto 1"/>
          <p:cNvSpPr txBox="1"/>
          <p:nvPr/>
        </p:nvSpPr>
        <p:spPr>
          <a:xfrm>
            <a:off x="1913921" y="5366333"/>
            <a:ext cx="728103" cy="415498"/>
          </a:xfrm>
          <a:prstGeom prst="rect">
            <a:avLst/>
          </a:prstGeom>
          <a:noFill/>
        </p:spPr>
        <p:txBody>
          <a:bodyPr wrap="square" lIns="0" r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700" dirty="0" smtClean="0">
                <a:solidFill>
                  <a:schemeClr val="bg1"/>
                </a:solidFill>
              </a:rPr>
              <a:t>CONSUMO E PRODUÇÃO RESPONSÁVEIS</a:t>
            </a:r>
            <a:endParaRPr lang="pt-BR" sz="700" dirty="0">
              <a:solidFill>
                <a:schemeClr val="bg1"/>
              </a:solidFill>
            </a:endParaRPr>
          </a:p>
        </p:txBody>
      </p:sp>
      <p:sp>
        <p:nvSpPr>
          <p:cNvPr id="32" name="CaixaDeTexto 1"/>
          <p:cNvSpPr txBox="1"/>
          <p:nvPr/>
        </p:nvSpPr>
        <p:spPr>
          <a:xfrm>
            <a:off x="2986916" y="5360663"/>
            <a:ext cx="876445" cy="415498"/>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700" dirty="0" smtClean="0">
                <a:solidFill>
                  <a:schemeClr val="bg1"/>
                </a:solidFill>
              </a:rPr>
              <a:t>TRABALHO DECENTE E CRESCIMENTO ECONÔMICO</a:t>
            </a:r>
            <a:endParaRPr lang="pt-BR" sz="700" dirty="0">
              <a:solidFill>
                <a:schemeClr val="bg1"/>
              </a:solidFill>
            </a:endParaRPr>
          </a:p>
        </p:txBody>
      </p:sp>
    </p:spTree>
    <p:extLst>
      <p:ext uri="{BB962C8B-B14F-4D97-AF65-F5344CB8AC3E}">
        <p14:creationId xmlns:p14="http://schemas.microsoft.com/office/powerpoint/2010/main" val="161811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2"/>
          <a:stretch>
            <a:fillRect/>
          </a:stretch>
        </p:blipFill>
        <p:spPr>
          <a:xfrm>
            <a:off x="0" y="0"/>
            <a:ext cx="12192000" cy="6858000"/>
          </a:xfrm>
          <a:prstGeom prst="rect">
            <a:avLst/>
          </a:prstGeom>
        </p:spPr>
      </p:pic>
      <p:sp>
        <p:nvSpPr>
          <p:cNvPr id="15" name="Rounded Rectangle 14">
            <a:extLst>
              <a:ext uri="{FF2B5EF4-FFF2-40B4-BE49-F238E27FC236}">
                <a16:creationId xmlns:a16="http://schemas.microsoft.com/office/drawing/2014/main" xmlns=""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ounded Rectangle 13">
            <a:extLst>
              <a:ext uri="{FF2B5EF4-FFF2-40B4-BE49-F238E27FC236}">
                <a16:creationId xmlns:a16="http://schemas.microsoft.com/office/drawing/2014/main" xmlns=""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TextBox 7">
            <a:extLst>
              <a:ext uri="{FF2B5EF4-FFF2-40B4-BE49-F238E27FC236}">
                <a16:creationId xmlns:a16="http://schemas.microsoft.com/office/drawing/2014/main" xmlns=""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pt-BR" sz="3200" b="1" dirty="0" smtClean="0">
                <a:solidFill>
                  <a:schemeClr val="bg1"/>
                </a:solidFill>
              </a:rPr>
              <a:t>A Aula </a:t>
            </a:r>
            <a:endParaRPr lang="pt-BR" sz="3200" b="1" dirty="0">
              <a:solidFill>
                <a:schemeClr val="bg1"/>
              </a:solidFill>
            </a:endParaRPr>
          </a:p>
        </p:txBody>
      </p:sp>
      <p:sp>
        <p:nvSpPr>
          <p:cNvPr id="22" name="Oval 21">
            <a:extLst>
              <a:ext uri="{FF2B5EF4-FFF2-40B4-BE49-F238E27FC236}">
                <a16:creationId xmlns:a16="http://schemas.microsoft.com/office/drawing/2014/main" xmlns="" id="{1A8141C0-5C65-C54B-B99F-F7A3DD1C2725}"/>
              </a:ext>
            </a:extLst>
          </p:cNvPr>
          <p:cNvSpPr/>
          <p:nvPr/>
        </p:nvSpPr>
        <p:spPr>
          <a:xfrm>
            <a:off x="413972" y="144912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Oval 22">
            <a:extLst>
              <a:ext uri="{FF2B5EF4-FFF2-40B4-BE49-F238E27FC236}">
                <a16:creationId xmlns:a16="http://schemas.microsoft.com/office/drawing/2014/main" xmlns="" id="{6DE15013-44B3-074B-97E9-A65290DF3E17}"/>
              </a:ext>
            </a:extLst>
          </p:cNvPr>
          <p:cNvSpPr/>
          <p:nvPr/>
        </p:nvSpPr>
        <p:spPr>
          <a:xfrm>
            <a:off x="360335" y="144912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Rectangle 23">
            <a:extLst>
              <a:ext uri="{FF2B5EF4-FFF2-40B4-BE49-F238E27FC236}">
                <a16:creationId xmlns:a16="http://schemas.microsoft.com/office/drawing/2014/main" xmlns="" id="{9D6C8663-DB1F-4247-809A-B287EA418546}"/>
              </a:ext>
            </a:extLst>
          </p:cNvPr>
          <p:cNvSpPr/>
          <p:nvPr/>
        </p:nvSpPr>
        <p:spPr>
          <a:xfrm>
            <a:off x="404919" y="1429076"/>
            <a:ext cx="301686" cy="424732"/>
          </a:xfrm>
          <a:prstGeom prst="rect">
            <a:avLst/>
          </a:prstGeom>
        </p:spPr>
        <p:txBody>
          <a:bodyPr wrap="square">
            <a:spAutoFit/>
          </a:bodyPr>
          <a:lstStyle/>
          <a:p>
            <a:pPr algn="ctr">
              <a:lnSpc>
                <a:spcPct val="120000"/>
              </a:lnSpc>
            </a:pPr>
            <a:r>
              <a:rPr lang="pt-BR" b="1" dirty="0" smtClean="0">
                <a:solidFill>
                  <a:schemeClr val="bg1"/>
                </a:solidFill>
                <a:cs typeface="Arial" panose="020B0604020202020204" pitchFamily="34" charset="0"/>
              </a:rPr>
              <a:t>1</a:t>
            </a:r>
            <a:endParaRPr lang="pt-BR" b="1" dirty="0">
              <a:solidFill>
                <a:schemeClr val="bg1"/>
              </a:solidFill>
              <a:cs typeface="Arial" panose="020B0604020202020204" pitchFamily="34" charset="0"/>
            </a:endParaRPr>
          </a:p>
        </p:txBody>
      </p:sp>
      <p:sp>
        <p:nvSpPr>
          <p:cNvPr id="17" name="TextBox 16">
            <a:extLst>
              <a:ext uri="{FF2B5EF4-FFF2-40B4-BE49-F238E27FC236}">
                <a16:creationId xmlns:a16="http://schemas.microsoft.com/office/drawing/2014/main" xmlns=""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Duração da aula: 25 - 30 minutos</a:t>
            </a:r>
            <a:endParaRPr lang="pt-BR" sz="1400" b="1" dirty="0">
              <a:solidFill>
                <a:schemeClr val="bg1"/>
              </a:solidFill>
            </a:endParaRPr>
          </a:p>
        </p:txBody>
      </p:sp>
      <p:sp>
        <p:nvSpPr>
          <p:cNvPr id="18" name="Oval 17">
            <a:extLst>
              <a:ext uri="{FF2B5EF4-FFF2-40B4-BE49-F238E27FC236}">
                <a16:creationId xmlns:a16="http://schemas.microsoft.com/office/drawing/2014/main" xmlns="" id="{9D3C16D2-3D7B-DC40-88C7-DE4F305BF499}"/>
              </a:ext>
            </a:extLst>
          </p:cNvPr>
          <p:cNvSpPr/>
          <p:nvPr/>
        </p:nvSpPr>
        <p:spPr>
          <a:xfrm>
            <a:off x="413972" y="263248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Oval 18">
            <a:extLst>
              <a:ext uri="{FF2B5EF4-FFF2-40B4-BE49-F238E27FC236}">
                <a16:creationId xmlns:a16="http://schemas.microsoft.com/office/drawing/2014/main" xmlns="" id="{9DAB2145-ECFA-6647-A9B6-729C703AD8DB}"/>
              </a:ext>
            </a:extLst>
          </p:cNvPr>
          <p:cNvSpPr/>
          <p:nvPr/>
        </p:nvSpPr>
        <p:spPr>
          <a:xfrm>
            <a:off x="360335" y="263248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Rectangle 19">
            <a:extLst>
              <a:ext uri="{FF2B5EF4-FFF2-40B4-BE49-F238E27FC236}">
                <a16:creationId xmlns:a16="http://schemas.microsoft.com/office/drawing/2014/main" xmlns="" id="{9D8FA13B-529B-584E-8CBD-62424A9A1833}"/>
              </a:ext>
            </a:extLst>
          </p:cNvPr>
          <p:cNvSpPr/>
          <p:nvPr/>
        </p:nvSpPr>
        <p:spPr>
          <a:xfrm>
            <a:off x="404919" y="2612435"/>
            <a:ext cx="301686" cy="424732"/>
          </a:xfrm>
          <a:prstGeom prst="rect">
            <a:avLst/>
          </a:prstGeom>
        </p:spPr>
        <p:txBody>
          <a:bodyPr wrap="square">
            <a:spAutoFit/>
          </a:bodyPr>
          <a:lstStyle/>
          <a:p>
            <a:pPr algn="ctr">
              <a:lnSpc>
                <a:spcPct val="120000"/>
              </a:lnSpc>
            </a:pPr>
            <a:r>
              <a:rPr lang="pt-BR" b="1" dirty="0" smtClean="0">
                <a:solidFill>
                  <a:schemeClr val="bg1"/>
                </a:solidFill>
                <a:cs typeface="Arial" panose="020B0604020202020204" pitchFamily="34" charset="0"/>
              </a:rPr>
              <a:t>2</a:t>
            </a:r>
            <a:endParaRPr lang="pt-BR" b="1" dirty="0">
              <a:solidFill>
                <a:schemeClr val="bg1"/>
              </a:solidFill>
              <a:cs typeface="Arial" panose="020B0604020202020204" pitchFamily="34" charset="0"/>
            </a:endParaRPr>
          </a:p>
        </p:txBody>
      </p:sp>
      <p:sp>
        <p:nvSpPr>
          <p:cNvPr id="29" name="Oval 28">
            <a:extLst>
              <a:ext uri="{FF2B5EF4-FFF2-40B4-BE49-F238E27FC236}">
                <a16:creationId xmlns:a16="http://schemas.microsoft.com/office/drawing/2014/main" xmlns="" id="{755BA79C-90D1-2146-A38F-4EEB52007357}"/>
              </a:ext>
            </a:extLst>
          </p:cNvPr>
          <p:cNvSpPr/>
          <p:nvPr/>
        </p:nvSpPr>
        <p:spPr>
          <a:xfrm>
            <a:off x="413972" y="357927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Oval 29">
            <a:extLst>
              <a:ext uri="{FF2B5EF4-FFF2-40B4-BE49-F238E27FC236}">
                <a16:creationId xmlns:a16="http://schemas.microsoft.com/office/drawing/2014/main" xmlns="" id="{B4BFBE7D-8EB6-824A-8F39-97CD133462C3}"/>
              </a:ext>
            </a:extLst>
          </p:cNvPr>
          <p:cNvSpPr/>
          <p:nvPr/>
        </p:nvSpPr>
        <p:spPr>
          <a:xfrm>
            <a:off x="360335" y="357927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1" name="Rectangle 30">
            <a:extLst>
              <a:ext uri="{FF2B5EF4-FFF2-40B4-BE49-F238E27FC236}">
                <a16:creationId xmlns:a16="http://schemas.microsoft.com/office/drawing/2014/main" xmlns="" id="{78EDCEFF-66E5-8941-B13E-98BF7B5FCB9C}"/>
              </a:ext>
            </a:extLst>
          </p:cNvPr>
          <p:cNvSpPr/>
          <p:nvPr/>
        </p:nvSpPr>
        <p:spPr>
          <a:xfrm>
            <a:off x="404919" y="3559227"/>
            <a:ext cx="301686" cy="424732"/>
          </a:xfrm>
          <a:prstGeom prst="rect">
            <a:avLst/>
          </a:prstGeom>
        </p:spPr>
        <p:txBody>
          <a:bodyPr wrap="square">
            <a:spAutoFit/>
          </a:bodyPr>
          <a:lstStyle/>
          <a:p>
            <a:pPr algn="ctr">
              <a:lnSpc>
                <a:spcPct val="120000"/>
              </a:lnSpc>
            </a:pPr>
            <a:r>
              <a:rPr lang="pt-BR" b="1" dirty="0" smtClean="0">
                <a:solidFill>
                  <a:schemeClr val="bg1"/>
                </a:solidFill>
                <a:cs typeface="Arial" panose="020B0604020202020204" pitchFamily="34" charset="0"/>
              </a:rPr>
              <a:t>3</a:t>
            </a:r>
            <a:endParaRPr lang="pt-BR" b="1" dirty="0">
              <a:solidFill>
                <a:schemeClr val="bg1"/>
              </a:solidFill>
              <a:cs typeface="Arial" panose="020B0604020202020204" pitchFamily="34" charset="0"/>
            </a:endParaRPr>
          </a:p>
        </p:txBody>
      </p:sp>
      <p:sp>
        <p:nvSpPr>
          <p:cNvPr id="25" name="TextBox 24">
            <a:extLst>
              <a:ext uri="{FF2B5EF4-FFF2-40B4-BE49-F238E27FC236}">
                <a16:creationId xmlns:a16="http://schemas.microsoft.com/office/drawing/2014/main" xmlns="" id="{95018C86-1B0A-CEC8-568D-83217C0B6EEB}"/>
              </a:ext>
            </a:extLst>
          </p:cNvPr>
          <p:cNvSpPr txBox="1"/>
          <p:nvPr/>
        </p:nvSpPr>
        <p:spPr>
          <a:xfrm>
            <a:off x="911773" y="1449128"/>
            <a:ext cx="10919892" cy="646331"/>
          </a:xfrm>
          <a:prstGeom prst="rect">
            <a:avLst/>
          </a:prstGeom>
          <a:noFill/>
        </p:spPr>
        <p:txBody>
          <a:bodyPr wrap="square">
            <a:spAutoFit/>
          </a:bodyPr>
          <a:lstStyle/>
          <a:p>
            <a:r>
              <a:rPr lang="pt-BR" dirty="0" smtClean="0"/>
              <a:t>Eles receberão o</a:t>
            </a:r>
            <a:r>
              <a:rPr lang="pt-BR" b="1" dirty="0" smtClean="0"/>
              <a:t> folheto com o Estudo de Caso da Economia Circular com</a:t>
            </a:r>
            <a:r>
              <a:rPr lang="pt-BR" dirty="0" smtClean="0"/>
              <a:t>  nove perguntas que responderão com base no cartão circular que escolherem. Permita que eles façam suas próprias pesquisas on-line, se precisarem</a:t>
            </a:r>
            <a:r>
              <a:rPr lang="pt-BR" b="0" dirty="0" smtClean="0"/>
              <a:t>.</a:t>
            </a:r>
            <a:endParaRPr lang="pt-BR" b="0" dirty="0"/>
          </a:p>
        </p:txBody>
      </p:sp>
      <p:sp>
        <p:nvSpPr>
          <p:cNvPr id="26" name="TextBox 25">
            <a:extLst>
              <a:ext uri="{FF2B5EF4-FFF2-40B4-BE49-F238E27FC236}">
                <a16:creationId xmlns:a16="http://schemas.microsoft.com/office/drawing/2014/main" xmlns="" id="{585763E4-2C08-5819-030E-F5222BF6B722}"/>
              </a:ext>
            </a:extLst>
          </p:cNvPr>
          <p:cNvSpPr txBox="1"/>
          <p:nvPr/>
        </p:nvSpPr>
        <p:spPr>
          <a:xfrm>
            <a:off x="911773" y="2573710"/>
            <a:ext cx="10974483" cy="646331"/>
          </a:xfrm>
          <a:prstGeom prst="rect">
            <a:avLst/>
          </a:prstGeom>
          <a:noFill/>
        </p:spPr>
        <p:txBody>
          <a:bodyPr wrap="square">
            <a:spAutoFit/>
          </a:bodyPr>
          <a:lstStyle/>
          <a:p>
            <a:pPr lvl="0">
              <a:defRPr/>
            </a:pPr>
            <a:r>
              <a:rPr lang="pt-BR" b="1" dirty="0" smtClean="0"/>
              <a:t>Distribua o folheto de Economia Circular</a:t>
            </a:r>
            <a:r>
              <a:rPr lang="pt-BR" dirty="0" smtClean="0"/>
              <a:t> e peça aos alunos que selecionem uma das cinco empresas circulares que usarão para a análise do caso</a:t>
            </a:r>
            <a:r>
              <a:rPr lang="pt-BR" b="0" dirty="0" smtClean="0"/>
              <a:t>.</a:t>
            </a:r>
            <a:endParaRPr lang="pt-BR" b="0" dirty="0"/>
          </a:p>
        </p:txBody>
      </p:sp>
      <p:sp>
        <p:nvSpPr>
          <p:cNvPr id="28" name="TextBox 27">
            <a:extLst>
              <a:ext uri="{FF2B5EF4-FFF2-40B4-BE49-F238E27FC236}">
                <a16:creationId xmlns:a16="http://schemas.microsoft.com/office/drawing/2014/main" xmlns="" id="{84EB0607-22A0-6BD5-0F7F-D3103A739C4F}"/>
              </a:ext>
            </a:extLst>
          </p:cNvPr>
          <p:cNvSpPr txBox="1"/>
          <p:nvPr/>
        </p:nvSpPr>
        <p:spPr>
          <a:xfrm>
            <a:off x="911774" y="3615817"/>
            <a:ext cx="10919892" cy="923330"/>
          </a:xfrm>
          <a:prstGeom prst="rect">
            <a:avLst/>
          </a:prstGeom>
          <a:noFill/>
        </p:spPr>
        <p:txBody>
          <a:bodyPr wrap="square">
            <a:spAutoFit/>
          </a:bodyPr>
          <a:lstStyle/>
          <a:p>
            <a:pPr lvl="0"/>
            <a:r>
              <a:rPr lang="pt-BR" dirty="0" smtClean="0"/>
              <a:t>Depois de terem respondido a todas as perguntas para o estudo de caso, eles</a:t>
            </a:r>
            <a:r>
              <a:rPr lang="pt-BR" sz="1800" b="0" i="0" u="none" strike="noStrike" dirty="0" smtClean="0">
                <a:solidFill>
                  <a:schemeClr val="dk1"/>
                </a:solidFill>
                <a:latin typeface="Calibri"/>
                <a:ea typeface="Calibri"/>
                <a:cs typeface="Calibri"/>
                <a:sym typeface="Calibri"/>
              </a:rPr>
              <a:t> </a:t>
            </a:r>
            <a:r>
              <a:rPr lang="pt-BR" b="1" dirty="0" smtClean="0"/>
              <a:t>mapearão as áreas de circularidade encontradas</a:t>
            </a:r>
            <a:r>
              <a:rPr lang="pt-BR" sz="1800" b="1" i="0" u="none" strike="noStrike" dirty="0" smtClean="0">
                <a:solidFill>
                  <a:schemeClr val="dk1"/>
                </a:solidFill>
                <a:latin typeface="Calibri"/>
                <a:ea typeface="Calibri"/>
                <a:cs typeface="Calibri"/>
                <a:sym typeface="Calibri"/>
              </a:rPr>
              <a:t> </a:t>
            </a:r>
            <a:r>
              <a:rPr lang="pt-BR" dirty="0" smtClean="0">
                <a:solidFill>
                  <a:schemeClr val="dk1"/>
                </a:solidFill>
                <a:ea typeface="Calibri"/>
                <a:cs typeface="Calibri"/>
                <a:sym typeface="Calibri"/>
              </a:rPr>
              <a:t>em seu caso de negócios. O folheto consistirá nos 5 estágios lineares do ciclo de vida de um produto e fará com que eles desenhem as setas indicando os tipos de circularidade usados em seu caso de negócios</a:t>
            </a:r>
            <a:r>
              <a:rPr lang="pt-BR" sz="1800" b="0" i="0" u="none" strike="noStrike" dirty="0" smtClean="0">
                <a:solidFill>
                  <a:schemeClr val="dk1"/>
                </a:solidFill>
                <a:latin typeface="Calibri"/>
                <a:ea typeface="Calibri"/>
                <a:cs typeface="Calibri"/>
                <a:sym typeface="Calibri"/>
              </a:rPr>
              <a:t>.</a:t>
            </a:r>
            <a:endParaRPr lang="pt-BR" sz="1800" b="0" i="0" u="none" strike="noStrike"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60CD4883-0DD5-3CE6-C65A-55413BCDC095}"/>
              </a:ext>
            </a:extLst>
          </p:cNvPr>
          <p:cNvSpPr>
            <a:spLocks noGrp="1"/>
          </p:cNvSpPr>
          <p:nvPr>
            <p:ph type="sldNum" sz="quarter" idx="12"/>
          </p:nvPr>
        </p:nvSpPr>
        <p:spPr/>
        <p:txBody>
          <a:bodyPr/>
          <a:lstStyle/>
          <a:p>
            <a:fld id="{03AC47D1-4797-A149-B428-2088C1D64571}" type="slidenum">
              <a:rPr lang="pt-BR" smtClean="0"/>
              <a:t>4</a:t>
            </a:fld>
            <a:endParaRPr lang="pt-BR" dirty="0"/>
          </a:p>
        </p:txBody>
      </p:sp>
    </p:spTree>
    <p:extLst>
      <p:ext uri="{BB962C8B-B14F-4D97-AF65-F5344CB8AC3E}">
        <p14:creationId xmlns:p14="http://schemas.microsoft.com/office/powerpoint/2010/main" val="637195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5B06CE6-5620-C24B-87A6-7ACD2A2C3D2A}"/>
              </a:ext>
            </a:extLst>
          </p:cNvPr>
          <p:cNvPicPr>
            <a:picLocks noChangeAspect="1"/>
          </p:cNvPicPr>
          <p:nvPr/>
        </p:nvPicPr>
        <p:blipFill>
          <a:blip r:embed="rId2"/>
          <a:stretch>
            <a:fillRect/>
          </a:stretch>
        </p:blipFill>
        <p:spPr>
          <a:xfrm>
            <a:off x="0" y="46429"/>
            <a:ext cx="12192000" cy="685800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xmlns=""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xmlns=""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xmlns="" id="{F8BF3BB3-C63A-A041-A0EE-BF0395BA6DC5}"/>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ounded Rectangle 8">
            <a:extLst>
              <a:ext uri="{FF2B5EF4-FFF2-40B4-BE49-F238E27FC236}">
                <a16:creationId xmlns:a16="http://schemas.microsoft.com/office/drawing/2014/main" xmlns="" id="{B3831DC3-9D13-224B-9697-EB5922B7AF1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TextBox 9">
            <a:extLst>
              <a:ext uri="{FF2B5EF4-FFF2-40B4-BE49-F238E27FC236}">
                <a16:creationId xmlns:a16="http://schemas.microsoft.com/office/drawing/2014/main" xmlns="" id="{08A1ABBE-FB80-4F49-AFDB-B91C23547E80}"/>
              </a:ext>
            </a:extLst>
          </p:cNvPr>
          <p:cNvSpPr txBox="1"/>
          <p:nvPr/>
        </p:nvSpPr>
        <p:spPr>
          <a:xfrm>
            <a:off x="2606040" y="294106"/>
            <a:ext cx="6979920" cy="584775"/>
          </a:xfrm>
          <a:prstGeom prst="rect">
            <a:avLst/>
          </a:prstGeom>
          <a:noFill/>
        </p:spPr>
        <p:txBody>
          <a:bodyPr wrap="square" rtlCol="0">
            <a:spAutoFit/>
          </a:bodyPr>
          <a:lstStyle/>
          <a:p>
            <a:pPr algn="ctr"/>
            <a:r>
              <a:rPr lang="pt-BR" sz="3200" b="1" dirty="0" smtClean="0">
                <a:solidFill>
                  <a:schemeClr val="bg1"/>
                </a:solidFill>
              </a:rPr>
              <a:t>Preparar a Apresentação do PowerPoint</a:t>
            </a:r>
            <a:endParaRPr lang="pt-BR" sz="3200" b="1" dirty="0">
              <a:solidFill>
                <a:schemeClr val="bg1"/>
              </a:solidFill>
            </a:endParaRPr>
          </a:p>
        </p:txBody>
      </p:sp>
      <p:sp>
        <p:nvSpPr>
          <p:cNvPr id="12" name="Rectangle 11">
            <a:extLst>
              <a:ext uri="{FF2B5EF4-FFF2-40B4-BE49-F238E27FC236}">
                <a16:creationId xmlns:a16="http://schemas.microsoft.com/office/drawing/2014/main" xmlns="" id="{F13677AE-C9C9-B847-8408-00ED0B8AD7C3}"/>
              </a:ext>
            </a:extLst>
          </p:cNvPr>
          <p:cNvSpPr/>
          <p:nvPr/>
        </p:nvSpPr>
        <p:spPr>
          <a:xfrm>
            <a:off x="323617" y="1247462"/>
            <a:ext cx="11361877" cy="1200329"/>
          </a:xfrm>
          <a:prstGeom prst="rect">
            <a:avLst/>
          </a:prstGeom>
        </p:spPr>
        <p:txBody>
          <a:bodyPr wrap="square">
            <a:spAutoFit/>
          </a:bodyPr>
          <a:lstStyle/>
          <a:p>
            <a:pPr algn="thaiDist">
              <a:lnSpc>
                <a:spcPct val="120000"/>
              </a:lnSpc>
              <a:buClr>
                <a:srgbClr val="3AC69D"/>
              </a:buClr>
              <a:buSzPct val="150000"/>
            </a:pPr>
            <a:r>
              <a:rPr lang="pt-BR" sz="2000" dirty="0" smtClean="0"/>
              <a:t>Quando estiver pronto para apresentar as lições à sua turma, clique em</a:t>
            </a:r>
            <a:r>
              <a:rPr lang="pt-BR" sz="2000" b="1" dirty="0" smtClean="0"/>
              <a:t> Apresentação de Slides</a:t>
            </a:r>
            <a:r>
              <a:rPr lang="pt-BR" sz="2000" dirty="0" smtClean="0"/>
              <a:t> na barra de menu superior e selecione</a:t>
            </a:r>
            <a:r>
              <a:rPr lang="pt-BR" sz="2000" b="1" dirty="0" smtClean="0"/>
              <a:t> Modo de Exibição do Apresentador.</a:t>
            </a:r>
            <a:r>
              <a:rPr lang="pt-BR" sz="2000" dirty="0" smtClean="0"/>
              <a:t> </a:t>
            </a:r>
            <a:r>
              <a:rPr lang="pt-BR" sz="2000" dirty="0" smtClean="0"/>
              <a:t>No </a:t>
            </a:r>
            <a:r>
              <a:rPr lang="pt-BR" sz="2000" dirty="0" smtClean="0"/>
              <a:t>modo de exibição do Apresentador, você pode ver suas anotações enquanto o público vê apenas seus slides</a:t>
            </a:r>
            <a:r>
              <a:rPr lang="pt-BR" sz="2000" dirty="0" smtClean="0">
                <a:solidFill>
                  <a:srgbClr val="262626"/>
                </a:solidFill>
              </a:rPr>
              <a:t>.</a:t>
            </a:r>
            <a:endParaRPr lang="pt-BR" sz="2000" b="1" dirty="0">
              <a:solidFill>
                <a:srgbClr val="262626"/>
              </a:solidFill>
            </a:endParaRPr>
          </a:p>
        </p:txBody>
      </p:sp>
      <p:sp>
        <p:nvSpPr>
          <p:cNvPr id="13" name="Rectangle 12">
            <a:extLst>
              <a:ext uri="{FF2B5EF4-FFF2-40B4-BE49-F238E27FC236}">
                <a16:creationId xmlns:a16="http://schemas.microsoft.com/office/drawing/2014/main" xmlns="" id="{5C2A69C5-08AB-AB4C-9CAB-15E14B203C91}"/>
              </a:ext>
            </a:extLst>
          </p:cNvPr>
          <p:cNvSpPr/>
          <p:nvPr/>
        </p:nvSpPr>
        <p:spPr>
          <a:xfrm>
            <a:off x="323616" y="3978315"/>
            <a:ext cx="6092681" cy="2308324"/>
          </a:xfrm>
          <a:prstGeom prst="rect">
            <a:avLst/>
          </a:prstGeom>
        </p:spPr>
        <p:txBody>
          <a:bodyPr wrap="square">
            <a:spAutoFit/>
          </a:bodyPr>
          <a:lstStyle/>
          <a:p>
            <a:pPr algn="thaiDist">
              <a:lnSpc>
                <a:spcPct val="120000"/>
              </a:lnSpc>
              <a:buClr>
                <a:srgbClr val="3AC69D"/>
              </a:buClr>
              <a:buSzPct val="150000"/>
            </a:pPr>
            <a:r>
              <a:rPr lang="pt-BR" sz="2000" dirty="0" smtClean="0">
                <a:solidFill>
                  <a:srgbClr val="262626"/>
                </a:solidFill>
              </a:rPr>
              <a:t>As anotações aparecem em um painel à direita. O texto deve ser quebrado automaticamente e uma barra de rolagem vertical será exibida, se necessário. Você também pode alterar o tamanho do texto no painel de Anotações usando os dois botões no canto inferior esquerdo do mesmo. </a:t>
            </a:r>
            <a:endParaRPr lang="pt-BR"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6"/>
          <p:cNvSpPr/>
          <p:nvPr/>
        </p:nvSpPr>
        <p:spPr>
          <a:xfrm>
            <a:off x="491319" y="313974"/>
            <a:ext cx="492684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61" name="Google Shape;161;p6"/>
          <p:cNvSpPr/>
          <p:nvPr/>
        </p:nvSpPr>
        <p:spPr>
          <a:xfrm>
            <a:off x="6773841" y="313974"/>
            <a:ext cx="492683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62" name="Google Shape;162;p6"/>
          <p:cNvSpPr txBox="1"/>
          <p:nvPr/>
        </p:nvSpPr>
        <p:spPr>
          <a:xfrm>
            <a:off x="491319" y="327691"/>
            <a:ext cx="4926842" cy="707846"/>
          </a:xfrm>
          <a:prstGeom prst="rect">
            <a:avLst/>
          </a:prstGeom>
          <a:noFill/>
          <a:ln>
            <a:noFill/>
          </a:ln>
        </p:spPr>
        <p:txBody>
          <a:bodyPr spcFirstLastPara="1" wrap="square" lIns="91425" tIns="45700" rIns="91425" bIns="45700" anchor="t" anchorCtr="0">
            <a:spAutoFit/>
          </a:bodyPr>
          <a:lstStyle/>
          <a:p>
            <a:pPr lvl="0" algn="ctr"/>
            <a:r>
              <a:rPr lang="pt-BR" sz="4000" b="1" dirty="0" smtClean="0">
                <a:solidFill>
                  <a:schemeClr val="lt1"/>
                </a:solidFill>
                <a:ea typeface="Calibri"/>
                <a:cs typeface="Calibri"/>
                <a:sym typeface="Calibri"/>
              </a:rPr>
              <a:t>Economia Linear</a:t>
            </a:r>
            <a:endParaRPr lang="pt-BR" dirty="0"/>
          </a:p>
        </p:txBody>
      </p:sp>
      <p:sp>
        <p:nvSpPr>
          <p:cNvPr id="163" name="Google Shape;163;p6"/>
          <p:cNvSpPr txBox="1"/>
          <p:nvPr/>
        </p:nvSpPr>
        <p:spPr>
          <a:xfrm>
            <a:off x="6773842" y="327691"/>
            <a:ext cx="4926838" cy="707846"/>
          </a:xfrm>
          <a:prstGeom prst="rect">
            <a:avLst/>
          </a:prstGeom>
          <a:noFill/>
          <a:ln>
            <a:noFill/>
          </a:ln>
        </p:spPr>
        <p:txBody>
          <a:bodyPr spcFirstLastPara="1" wrap="square" lIns="91425" tIns="45700" rIns="91425" bIns="45700" anchor="t" anchorCtr="0">
            <a:spAutoFit/>
          </a:bodyPr>
          <a:lstStyle/>
          <a:p>
            <a:pPr lvl="0" algn="ctr"/>
            <a:r>
              <a:rPr lang="pt-BR" sz="4000" b="1" dirty="0" smtClean="0">
                <a:solidFill>
                  <a:schemeClr val="lt1"/>
                </a:solidFill>
                <a:ea typeface="Calibri"/>
                <a:cs typeface="Calibri"/>
                <a:sym typeface="Calibri"/>
              </a:rPr>
              <a:t>Economia Circular</a:t>
            </a:r>
            <a:endParaRPr lang="pt-BR" dirty="0"/>
          </a:p>
        </p:txBody>
      </p:sp>
      <p:cxnSp>
        <p:nvCxnSpPr>
          <p:cNvPr id="164" name="Google Shape;164;p6"/>
          <p:cNvCxnSpPr/>
          <p:nvPr/>
        </p:nvCxnSpPr>
        <p:spPr>
          <a:xfrm>
            <a:off x="6063726" y="1297021"/>
            <a:ext cx="0" cy="4528539"/>
          </a:xfrm>
          <a:prstGeom prst="straightConnector1">
            <a:avLst/>
          </a:prstGeom>
          <a:noFill/>
          <a:ln w="34925" cap="flat" cmpd="sng">
            <a:solidFill>
              <a:srgbClr val="262626"/>
            </a:solidFill>
            <a:prstDash val="dot"/>
            <a:miter lim="800000"/>
            <a:headEnd type="none" w="sm" len="sm"/>
            <a:tailEnd type="none" w="sm" len="sm"/>
          </a:ln>
        </p:spPr>
      </p:cxnSp>
      <p:sp>
        <p:nvSpPr>
          <p:cNvPr id="165" name="Google Shape;165;p6"/>
          <p:cNvSpPr txBox="1"/>
          <p:nvPr/>
        </p:nvSpPr>
        <p:spPr>
          <a:xfrm>
            <a:off x="5324874" y="341408"/>
            <a:ext cx="15487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4000" b="1" i="0" u="none" strike="noStrike" cap="none" dirty="0" smtClean="0">
                <a:solidFill>
                  <a:schemeClr val="dk1"/>
                </a:solidFill>
                <a:latin typeface="Calibri"/>
                <a:ea typeface="Calibri"/>
                <a:cs typeface="Calibri"/>
                <a:sym typeface="Calibri"/>
              </a:rPr>
              <a:t>VS</a:t>
            </a:r>
            <a:endParaRPr lang="pt-BR" dirty="0"/>
          </a:p>
        </p:txBody>
      </p:sp>
      <p:sp>
        <p:nvSpPr>
          <p:cNvPr id="2" name="Slide Number Placeholder 1">
            <a:extLst>
              <a:ext uri="{FF2B5EF4-FFF2-40B4-BE49-F238E27FC236}">
                <a16:creationId xmlns:a16="http://schemas.microsoft.com/office/drawing/2014/main" xmlns="" id="{F669D08C-66E5-29FE-0516-CB21AE658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6</a:t>
            </a:fld>
            <a:endParaRPr lang="pt-BR" dirty="0"/>
          </a:p>
        </p:txBody>
      </p:sp>
      <p:grpSp>
        <p:nvGrpSpPr>
          <p:cNvPr id="13" name="Grupo 12"/>
          <p:cNvGrpSpPr/>
          <p:nvPr/>
        </p:nvGrpSpPr>
        <p:grpSpPr>
          <a:xfrm>
            <a:off x="653527" y="1510638"/>
            <a:ext cx="4438650" cy="4000500"/>
            <a:chOff x="6511216" y="1470067"/>
            <a:chExt cx="4438650" cy="4000500"/>
          </a:xfrm>
        </p:grpSpPr>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216" y="1470067"/>
              <a:ext cx="443865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aixaDeTexto 14"/>
            <p:cNvSpPr txBox="1"/>
            <p:nvPr/>
          </p:nvSpPr>
          <p:spPr>
            <a:xfrm>
              <a:off x="6594143" y="2060813"/>
              <a:ext cx="1276119" cy="3262432"/>
            </a:xfrm>
            <a:prstGeom prst="rect">
              <a:avLst/>
            </a:prstGeom>
            <a:noFill/>
          </p:spPr>
          <p:txBody>
            <a:bodyPr wrap="none" rtlCol="0">
              <a:spAutoFit/>
            </a:bodyPr>
            <a:lstStyle/>
            <a:p>
              <a:pPr algn="ctr"/>
              <a:r>
                <a:rPr lang="pt-BR" sz="2000" b="1" dirty="0" smtClean="0">
                  <a:solidFill>
                    <a:schemeClr val="bg1"/>
                  </a:solidFill>
                </a:rPr>
                <a:t>PEGAR</a:t>
              </a:r>
            </a:p>
            <a:p>
              <a:pPr algn="ctr"/>
              <a:endParaRPr lang="pt-BR" sz="2000" b="1" dirty="0" smtClean="0">
                <a:solidFill>
                  <a:schemeClr val="bg1"/>
                </a:solidFill>
              </a:endParaRPr>
            </a:p>
            <a:p>
              <a:pPr algn="ctr"/>
              <a:endParaRPr lang="pt-BR" sz="2000" b="1" dirty="0">
                <a:solidFill>
                  <a:schemeClr val="bg1"/>
                </a:solidFill>
              </a:endParaRPr>
            </a:p>
            <a:p>
              <a:pPr algn="ctr"/>
              <a:endParaRPr lang="pt-BR" sz="2800" b="1" dirty="0" smtClean="0">
                <a:solidFill>
                  <a:schemeClr val="bg1"/>
                </a:solidFill>
              </a:endParaRPr>
            </a:p>
            <a:p>
              <a:pPr algn="ctr"/>
              <a:r>
                <a:rPr lang="pt-BR" sz="2000" b="1" dirty="0" smtClean="0">
                  <a:solidFill>
                    <a:schemeClr val="bg1"/>
                  </a:solidFill>
                </a:rPr>
                <a:t>FAZER</a:t>
              </a:r>
            </a:p>
            <a:p>
              <a:pPr algn="ctr"/>
              <a:endParaRPr lang="pt-BR" sz="2000" b="1" dirty="0" smtClean="0">
                <a:solidFill>
                  <a:schemeClr val="bg1"/>
                </a:solidFill>
              </a:endParaRPr>
            </a:p>
            <a:p>
              <a:pPr algn="ctr"/>
              <a:endParaRPr lang="pt-BR" sz="2000" b="1" dirty="0">
                <a:solidFill>
                  <a:schemeClr val="bg1"/>
                </a:solidFill>
              </a:endParaRPr>
            </a:p>
            <a:p>
              <a:pPr algn="ctr"/>
              <a:endParaRPr lang="pt-BR" sz="2000" b="1" dirty="0" smtClean="0">
                <a:solidFill>
                  <a:schemeClr val="bg1"/>
                </a:solidFill>
              </a:endParaRPr>
            </a:p>
            <a:p>
              <a:pPr algn="ctr"/>
              <a:endParaRPr lang="pt-BR" sz="1100" b="1" dirty="0">
                <a:solidFill>
                  <a:schemeClr val="bg1"/>
                </a:solidFill>
              </a:endParaRPr>
            </a:p>
            <a:p>
              <a:pPr algn="ctr"/>
              <a:r>
                <a:rPr lang="pt-BR" sz="2000" b="1" dirty="0" smtClean="0">
                  <a:solidFill>
                    <a:schemeClr val="bg1"/>
                  </a:solidFill>
                </a:rPr>
                <a:t>DESCARTE</a:t>
              </a:r>
            </a:p>
          </p:txBody>
        </p:sp>
      </p:grpSp>
      <p:grpSp>
        <p:nvGrpSpPr>
          <p:cNvPr id="16" name="Grupo 15"/>
          <p:cNvGrpSpPr/>
          <p:nvPr/>
        </p:nvGrpSpPr>
        <p:grpSpPr>
          <a:xfrm>
            <a:off x="6996484" y="1399968"/>
            <a:ext cx="4362450" cy="4419600"/>
            <a:chOff x="491319" y="1510638"/>
            <a:chExt cx="4362450" cy="4419600"/>
          </a:xfrm>
        </p:grpSpPr>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319" y="1510638"/>
              <a:ext cx="436245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aixaDeTexto 17"/>
            <p:cNvSpPr txBox="1"/>
            <p:nvPr/>
          </p:nvSpPr>
          <p:spPr>
            <a:xfrm rot="19939255">
              <a:off x="1300538" y="2212111"/>
              <a:ext cx="1094980" cy="369332"/>
            </a:xfrm>
            <a:prstGeom prst="rect">
              <a:avLst/>
            </a:prstGeom>
            <a:noFill/>
          </p:spPr>
          <p:txBody>
            <a:bodyPr wrap="none" rtlCol="0">
              <a:spAutoFit/>
            </a:bodyPr>
            <a:lstStyle/>
            <a:p>
              <a:r>
                <a:rPr lang="pt-BR" b="1" dirty="0" smtClean="0">
                  <a:solidFill>
                    <a:schemeClr val="bg1"/>
                  </a:solidFill>
                </a:rPr>
                <a:t>RECICLAR</a:t>
              </a:r>
            </a:p>
          </p:txBody>
        </p:sp>
        <p:sp>
          <p:nvSpPr>
            <p:cNvPr id="19" name="CaixaDeTexto 18"/>
            <p:cNvSpPr txBox="1"/>
            <p:nvPr/>
          </p:nvSpPr>
          <p:spPr>
            <a:xfrm rot="1675433">
              <a:off x="1685355" y="5089422"/>
              <a:ext cx="599844" cy="369332"/>
            </a:xfrm>
            <a:prstGeom prst="rect">
              <a:avLst/>
            </a:prstGeom>
            <a:noFill/>
          </p:spPr>
          <p:txBody>
            <a:bodyPr wrap="none" rtlCol="0">
              <a:spAutoFit/>
            </a:bodyPr>
            <a:lstStyle/>
            <a:p>
              <a:r>
                <a:rPr lang="pt-BR" b="1" dirty="0" smtClean="0">
                  <a:solidFill>
                    <a:schemeClr val="bg1"/>
                  </a:solidFill>
                </a:rPr>
                <a:t>USO</a:t>
              </a:r>
              <a:endParaRPr lang="pt-BR" b="1" dirty="0">
                <a:solidFill>
                  <a:schemeClr val="bg1"/>
                </a:solidFill>
              </a:endParaRPr>
            </a:p>
          </p:txBody>
        </p:sp>
        <p:sp>
          <p:nvSpPr>
            <p:cNvPr id="20" name="CaixaDeTexto 19"/>
            <p:cNvSpPr txBox="1"/>
            <p:nvPr/>
          </p:nvSpPr>
          <p:spPr>
            <a:xfrm rot="4513025">
              <a:off x="3916906" y="3285278"/>
              <a:ext cx="769506" cy="369332"/>
            </a:xfrm>
            <a:prstGeom prst="rect">
              <a:avLst/>
            </a:prstGeom>
            <a:noFill/>
          </p:spPr>
          <p:txBody>
            <a:bodyPr wrap="none" rtlCol="0">
              <a:spAutoFit/>
            </a:bodyPr>
            <a:lstStyle/>
            <a:p>
              <a:r>
                <a:rPr lang="pt-BR" b="1" dirty="0" smtClean="0">
                  <a:solidFill>
                    <a:schemeClr val="bg1"/>
                  </a:solidFill>
                </a:rPr>
                <a:t>FAZER</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7"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4" name="Google Shape;174;p7"/>
          <p:cNvSpPr/>
          <p:nvPr/>
        </p:nvSpPr>
        <p:spPr>
          <a:xfrm>
            <a:off x="1757082" y="313974"/>
            <a:ext cx="848061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75" name="Google Shape;175;p7"/>
          <p:cNvSpPr txBox="1"/>
          <p:nvPr/>
        </p:nvSpPr>
        <p:spPr>
          <a:xfrm>
            <a:off x="2502170" y="309762"/>
            <a:ext cx="7187660" cy="707886"/>
          </a:xfrm>
          <a:prstGeom prst="rect">
            <a:avLst/>
          </a:prstGeom>
          <a:noFill/>
          <a:ln>
            <a:noFill/>
          </a:ln>
        </p:spPr>
        <p:txBody>
          <a:bodyPr spcFirstLastPara="1" wrap="square" lIns="91425" tIns="45700" rIns="91425" bIns="45700" anchor="t" anchorCtr="0">
            <a:spAutoFit/>
          </a:bodyPr>
          <a:lstStyle/>
          <a:p>
            <a:pPr lvl="0" algn="ctr"/>
            <a:r>
              <a:rPr lang="pt-BR" sz="4000" b="1" dirty="0" smtClean="0">
                <a:solidFill>
                  <a:schemeClr val="lt1"/>
                </a:solidFill>
                <a:ea typeface="Calibri"/>
                <a:cs typeface="Calibri"/>
                <a:sym typeface="Calibri"/>
              </a:rPr>
              <a:t>Economia Linear</a:t>
            </a:r>
            <a:endParaRPr lang="pt-BR" dirty="0"/>
          </a:p>
        </p:txBody>
      </p:sp>
      <p:sp>
        <p:nvSpPr>
          <p:cNvPr id="2" name="Slide Number Placeholder 1">
            <a:extLst>
              <a:ext uri="{FF2B5EF4-FFF2-40B4-BE49-F238E27FC236}">
                <a16:creationId xmlns:a16="http://schemas.microsoft.com/office/drawing/2014/main" xmlns="" id="{623987B7-18B8-677E-9BB9-52BA3B30A7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7</a:t>
            </a:fld>
            <a:endParaRPr lang="pt-BR" dirty="0"/>
          </a:p>
        </p:txBody>
      </p:sp>
      <p:pic>
        <p:nvPicPr>
          <p:cNvPr id="8" name="Google Shape;176;p7" descr="Timeline&#10;&#10;Description automatically generated"/>
          <p:cNvPicPr preferRelativeResize="0"/>
          <p:nvPr/>
        </p:nvPicPr>
        <p:blipFill rotWithShape="1">
          <a:blip r:embed="rId4">
            <a:alphaModFix/>
          </a:blip>
          <a:srcRect b="-3"/>
          <a:stretch/>
        </p:blipFill>
        <p:spPr>
          <a:xfrm>
            <a:off x="960169" y="1474695"/>
            <a:ext cx="10271662" cy="3761128"/>
          </a:xfrm>
          <a:prstGeom prst="rect">
            <a:avLst/>
          </a:prstGeom>
          <a:noFill/>
          <a:ln>
            <a:noFill/>
          </a:ln>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5650" y="1732235"/>
            <a:ext cx="894042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ixaDeTexto 9"/>
          <p:cNvSpPr txBox="1"/>
          <p:nvPr/>
        </p:nvSpPr>
        <p:spPr>
          <a:xfrm>
            <a:off x="1446663" y="1675138"/>
            <a:ext cx="1733265" cy="646331"/>
          </a:xfrm>
          <a:prstGeom prst="rect">
            <a:avLst/>
          </a:prstGeom>
          <a:noFill/>
        </p:spPr>
        <p:txBody>
          <a:bodyPr wrap="square" rtlCol="0">
            <a:spAutoFit/>
          </a:bodyPr>
          <a:lstStyle/>
          <a:p>
            <a:pPr algn="ctr"/>
            <a:r>
              <a:rPr lang="pt-BR" sz="1800" b="1" dirty="0" smtClean="0">
                <a:solidFill>
                  <a:srgbClr val="FFC91D"/>
                </a:solidFill>
              </a:rPr>
              <a:t>Extração de </a:t>
            </a:r>
            <a:r>
              <a:rPr lang="pt-BR" sz="1800" b="1" dirty="0" smtClean="0">
                <a:solidFill>
                  <a:srgbClr val="FFC91D"/>
                </a:solidFill>
              </a:rPr>
              <a:t>Matéria-Prima</a:t>
            </a:r>
            <a:endParaRPr lang="pt-BR" sz="1800" dirty="0" smtClean="0">
              <a:solidFill>
                <a:srgbClr val="FFC91D"/>
              </a:solidFill>
            </a:endParaRPr>
          </a:p>
        </p:txBody>
      </p:sp>
      <p:sp>
        <p:nvSpPr>
          <p:cNvPr id="11" name="CaixaDeTexto 10"/>
          <p:cNvSpPr txBox="1"/>
          <p:nvPr/>
        </p:nvSpPr>
        <p:spPr>
          <a:xfrm>
            <a:off x="3316406" y="1675063"/>
            <a:ext cx="1774209" cy="646331"/>
          </a:xfrm>
          <a:prstGeom prst="rect">
            <a:avLst/>
          </a:prstGeom>
          <a:noFill/>
        </p:spPr>
        <p:txBody>
          <a:bodyPr wrap="square" rtlCol="0">
            <a:spAutoFit/>
          </a:bodyPr>
          <a:lstStyle/>
          <a:p>
            <a:pPr algn="ctr"/>
            <a:r>
              <a:rPr lang="pt-BR" sz="1800" b="1" dirty="0" smtClean="0">
                <a:solidFill>
                  <a:srgbClr val="00CCFF"/>
                </a:solidFill>
              </a:rPr>
              <a:t>Fabricação e </a:t>
            </a:r>
            <a:r>
              <a:rPr lang="pt-BR" sz="1800" b="1" dirty="0" smtClean="0">
                <a:solidFill>
                  <a:srgbClr val="00CCFF"/>
                </a:solidFill>
              </a:rPr>
              <a:t>Produção</a:t>
            </a:r>
            <a:endParaRPr lang="pt-BR" sz="1800" dirty="0" smtClean="0">
              <a:solidFill>
                <a:srgbClr val="00CCFF"/>
              </a:solidFill>
            </a:endParaRPr>
          </a:p>
        </p:txBody>
      </p:sp>
      <p:sp>
        <p:nvSpPr>
          <p:cNvPr id="12" name="CaixaDeTexto 11"/>
          <p:cNvSpPr txBox="1"/>
          <p:nvPr/>
        </p:nvSpPr>
        <p:spPr>
          <a:xfrm>
            <a:off x="5178523" y="1667095"/>
            <a:ext cx="1795483" cy="646331"/>
          </a:xfrm>
          <a:prstGeom prst="rect">
            <a:avLst/>
          </a:prstGeom>
          <a:noFill/>
        </p:spPr>
        <p:txBody>
          <a:bodyPr wrap="square" rtlCol="0">
            <a:spAutoFit/>
          </a:bodyPr>
          <a:lstStyle/>
          <a:p>
            <a:pPr algn="ctr"/>
            <a:r>
              <a:rPr lang="pt-BR" sz="1800" b="1" dirty="0" smtClean="0">
                <a:solidFill>
                  <a:srgbClr val="00CC99"/>
                </a:solidFill>
              </a:rPr>
              <a:t>Pacote e Distribuição</a:t>
            </a:r>
            <a:endParaRPr lang="pt-BR" sz="1800" dirty="0" smtClean="0">
              <a:solidFill>
                <a:srgbClr val="00CC99"/>
              </a:solidFill>
            </a:endParaRPr>
          </a:p>
        </p:txBody>
      </p:sp>
      <p:sp>
        <p:nvSpPr>
          <p:cNvPr id="13" name="CaixaDeTexto 12"/>
          <p:cNvSpPr txBox="1"/>
          <p:nvPr/>
        </p:nvSpPr>
        <p:spPr>
          <a:xfrm>
            <a:off x="7076364" y="1930894"/>
            <a:ext cx="1740090" cy="369332"/>
          </a:xfrm>
          <a:prstGeom prst="rect">
            <a:avLst/>
          </a:prstGeom>
          <a:noFill/>
        </p:spPr>
        <p:txBody>
          <a:bodyPr wrap="square" rtlCol="0">
            <a:spAutoFit/>
          </a:bodyPr>
          <a:lstStyle/>
          <a:p>
            <a:pPr algn="ctr"/>
            <a:r>
              <a:rPr lang="pt-BR" sz="1800" b="1" dirty="0" smtClean="0">
                <a:solidFill>
                  <a:srgbClr val="006666"/>
                </a:solidFill>
              </a:rPr>
              <a:t>Uso</a:t>
            </a:r>
            <a:endParaRPr lang="pt-BR" sz="1800" dirty="0" smtClean="0">
              <a:solidFill>
                <a:srgbClr val="006666"/>
              </a:solidFill>
            </a:endParaRPr>
          </a:p>
        </p:txBody>
      </p:sp>
      <p:sp>
        <p:nvSpPr>
          <p:cNvPr id="14" name="CaixaDeTexto 13"/>
          <p:cNvSpPr txBox="1"/>
          <p:nvPr/>
        </p:nvSpPr>
        <p:spPr>
          <a:xfrm>
            <a:off x="8968452" y="1937579"/>
            <a:ext cx="1676802" cy="369332"/>
          </a:xfrm>
          <a:prstGeom prst="rect">
            <a:avLst/>
          </a:prstGeom>
          <a:noFill/>
        </p:spPr>
        <p:txBody>
          <a:bodyPr wrap="square" rtlCol="0">
            <a:spAutoFit/>
          </a:bodyPr>
          <a:lstStyle/>
          <a:p>
            <a:pPr algn="ctr"/>
            <a:r>
              <a:rPr lang="pt-BR" sz="1800" b="1" dirty="0" smtClean="0">
                <a:solidFill>
                  <a:srgbClr val="333300"/>
                </a:solidFill>
              </a:rPr>
              <a:t>Descarte</a:t>
            </a:r>
            <a:endParaRPr lang="pt-BR" sz="1800" dirty="0">
              <a:solidFill>
                <a:srgbClr val="3333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8"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3" name="Google Shape;183;p8"/>
          <p:cNvSpPr/>
          <p:nvPr/>
        </p:nvSpPr>
        <p:spPr>
          <a:xfrm>
            <a:off x="1757082" y="268571"/>
            <a:ext cx="8480612"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84" name="Google Shape;184;p8"/>
          <p:cNvSpPr txBox="1"/>
          <p:nvPr/>
        </p:nvSpPr>
        <p:spPr>
          <a:xfrm>
            <a:off x="2502170" y="264359"/>
            <a:ext cx="7187660" cy="707886"/>
          </a:xfrm>
          <a:prstGeom prst="rect">
            <a:avLst/>
          </a:prstGeom>
          <a:noFill/>
          <a:ln>
            <a:noFill/>
          </a:ln>
        </p:spPr>
        <p:txBody>
          <a:bodyPr spcFirstLastPara="1" wrap="square" lIns="91425" tIns="45700" rIns="91425" bIns="45700" anchor="t" anchorCtr="0">
            <a:spAutoFit/>
          </a:bodyPr>
          <a:lstStyle/>
          <a:p>
            <a:pPr lvl="0" algn="ctr"/>
            <a:r>
              <a:rPr lang="pt-BR" sz="4000" b="1" dirty="0" smtClean="0">
                <a:solidFill>
                  <a:schemeClr val="lt1"/>
                </a:solidFill>
                <a:ea typeface="Calibri"/>
                <a:cs typeface="Calibri"/>
                <a:sym typeface="Calibri"/>
              </a:rPr>
              <a:t>Economia Circular</a:t>
            </a:r>
            <a:endParaRPr lang="pt-BR" dirty="0"/>
          </a:p>
        </p:txBody>
      </p:sp>
      <p:pic>
        <p:nvPicPr>
          <p:cNvPr id="185" name="Google Shape;185;p8" descr="Diagram&#10;&#10;Description automatically generated"/>
          <p:cNvPicPr preferRelativeResize="0"/>
          <p:nvPr/>
        </p:nvPicPr>
        <p:blipFill rotWithShape="1">
          <a:blip r:embed="rId4">
            <a:alphaModFix/>
          </a:blip>
          <a:srcRect/>
          <a:stretch/>
        </p:blipFill>
        <p:spPr>
          <a:xfrm>
            <a:off x="891369" y="556864"/>
            <a:ext cx="10212038" cy="5742000"/>
          </a:xfrm>
          <a:prstGeom prst="rect">
            <a:avLst/>
          </a:prstGeom>
          <a:noFill/>
          <a:ln>
            <a:noFill/>
          </a:ln>
        </p:spPr>
      </p:pic>
      <p:sp>
        <p:nvSpPr>
          <p:cNvPr id="2" name="Slide Number Placeholder 1">
            <a:extLst>
              <a:ext uri="{FF2B5EF4-FFF2-40B4-BE49-F238E27FC236}">
                <a16:creationId xmlns:a16="http://schemas.microsoft.com/office/drawing/2014/main" xmlns="" id="{5D3C621E-987E-0184-4F7D-04C6D7ED73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8</a:t>
            </a:fld>
            <a:endParaRPr lang="pt-BR"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4516" y="1644202"/>
            <a:ext cx="217113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4951" y="1657850"/>
            <a:ext cx="217113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767" y="3916907"/>
            <a:ext cx="2171132" cy="76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6912" y="5482314"/>
            <a:ext cx="217113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8321" y="3911649"/>
            <a:ext cx="2824351" cy="75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2852383" y="1662330"/>
            <a:ext cx="1733265" cy="646331"/>
          </a:xfrm>
          <a:prstGeom prst="rect">
            <a:avLst/>
          </a:prstGeom>
          <a:noFill/>
        </p:spPr>
        <p:txBody>
          <a:bodyPr wrap="square" rtlCol="0">
            <a:spAutoFit/>
          </a:bodyPr>
          <a:lstStyle/>
          <a:p>
            <a:pPr algn="ctr"/>
            <a:r>
              <a:rPr lang="pt-BR" sz="1800" b="1" dirty="0">
                <a:solidFill>
                  <a:srgbClr val="FFC91D"/>
                </a:solidFill>
              </a:rPr>
              <a:t>Extração Responsável</a:t>
            </a:r>
          </a:p>
        </p:txBody>
      </p:sp>
      <p:sp>
        <p:nvSpPr>
          <p:cNvPr id="11" name="CaixaDeTexto 10"/>
          <p:cNvSpPr txBox="1"/>
          <p:nvPr/>
        </p:nvSpPr>
        <p:spPr>
          <a:xfrm>
            <a:off x="2493456" y="3826231"/>
            <a:ext cx="1740090" cy="646331"/>
          </a:xfrm>
          <a:prstGeom prst="rect">
            <a:avLst/>
          </a:prstGeom>
          <a:noFill/>
        </p:spPr>
        <p:txBody>
          <a:bodyPr wrap="square" rtlCol="0">
            <a:spAutoFit/>
          </a:bodyPr>
          <a:lstStyle/>
          <a:p>
            <a:pPr algn="ctr"/>
            <a:r>
              <a:rPr lang="pt-BR" sz="1800" b="1" dirty="0">
                <a:solidFill>
                  <a:srgbClr val="006666"/>
                </a:solidFill>
              </a:rPr>
              <a:t>Reciclado de volta ao sistema</a:t>
            </a:r>
          </a:p>
        </p:txBody>
      </p:sp>
      <p:sp>
        <p:nvSpPr>
          <p:cNvPr id="9" name="CaixaDeTexto 8"/>
          <p:cNvSpPr txBox="1"/>
          <p:nvPr/>
        </p:nvSpPr>
        <p:spPr>
          <a:xfrm>
            <a:off x="7429705" y="1669169"/>
            <a:ext cx="2777642" cy="646331"/>
          </a:xfrm>
          <a:prstGeom prst="rect">
            <a:avLst/>
          </a:prstGeom>
          <a:noFill/>
        </p:spPr>
        <p:txBody>
          <a:bodyPr wrap="square" rtlCol="0">
            <a:spAutoFit/>
          </a:bodyPr>
          <a:lstStyle/>
          <a:p>
            <a:pPr algn="ctr"/>
            <a:r>
              <a:rPr lang="pt-BR" sz="1800" b="1" dirty="0">
                <a:solidFill>
                  <a:srgbClr val="00CCFF"/>
                </a:solidFill>
              </a:rPr>
              <a:t>Fabricado para considerar o ciclo de vida</a:t>
            </a:r>
          </a:p>
        </p:txBody>
      </p:sp>
      <p:sp>
        <p:nvSpPr>
          <p:cNvPr id="10" name="CaixaDeTexto 9"/>
          <p:cNvSpPr txBox="1"/>
          <p:nvPr/>
        </p:nvSpPr>
        <p:spPr>
          <a:xfrm>
            <a:off x="7951984" y="3674387"/>
            <a:ext cx="2711528" cy="646331"/>
          </a:xfrm>
          <a:prstGeom prst="rect">
            <a:avLst/>
          </a:prstGeom>
          <a:noFill/>
        </p:spPr>
        <p:txBody>
          <a:bodyPr wrap="square" rtlCol="0">
            <a:spAutoFit/>
          </a:bodyPr>
          <a:lstStyle/>
          <a:p>
            <a:pPr algn="ctr"/>
            <a:r>
              <a:rPr lang="pt-BR" sz="1800" b="1" dirty="0">
                <a:solidFill>
                  <a:srgbClr val="00CC99"/>
                </a:solidFill>
              </a:rPr>
              <a:t>Embalagem Minimizada e Distribuição Localizada</a:t>
            </a:r>
          </a:p>
        </p:txBody>
      </p:sp>
      <p:sp>
        <p:nvSpPr>
          <p:cNvPr id="12" name="CaixaDeTexto 11"/>
          <p:cNvSpPr txBox="1"/>
          <p:nvPr/>
        </p:nvSpPr>
        <p:spPr>
          <a:xfrm>
            <a:off x="5225377" y="5417008"/>
            <a:ext cx="1741246" cy="646331"/>
          </a:xfrm>
          <a:prstGeom prst="rect">
            <a:avLst/>
          </a:prstGeom>
          <a:noFill/>
        </p:spPr>
        <p:txBody>
          <a:bodyPr wrap="none" rtlCol="0">
            <a:spAutoFit/>
          </a:bodyPr>
          <a:lstStyle/>
          <a:p>
            <a:r>
              <a:rPr lang="pt-BR" sz="1800" b="1" dirty="0" smtClean="0">
                <a:solidFill>
                  <a:srgbClr val="009999"/>
                </a:solidFill>
              </a:rPr>
              <a:t>Usar e Reutilizar</a:t>
            </a:r>
          </a:p>
          <a:p>
            <a:endParaRPr 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xmlns="" id="{A954F9F8-B533-CE4C-A787-F714FC37478A}"/>
              </a:ext>
            </a:extLst>
          </p:cNvPr>
          <p:cNvGrpSpPr/>
          <p:nvPr/>
        </p:nvGrpSpPr>
        <p:grpSpPr>
          <a:xfrm>
            <a:off x="1348217" y="463109"/>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519831"/>
            <a:ext cx="9495565" cy="646331"/>
          </a:xfrm>
          <a:prstGeom prst="rect">
            <a:avLst/>
          </a:prstGeom>
          <a:noFill/>
          <a:ln>
            <a:noFill/>
          </a:ln>
        </p:spPr>
        <p:txBody>
          <a:bodyPr spcFirstLastPara="1" wrap="square" lIns="91425" tIns="45700" rIns="91425" bIns="45700" anchor="t" anchorCtr="0">
            <a:spAutoFit/>
          </a:bodyPr>
          <a:lstStyle/>
          <a:p>
            <a:pPr lvl="0" algn="ctr"/>
            <a:r>
              <a:rPr lang="pt-BR" sz="3600" b="1" dirty="0" smtClean="0">
                <a:solidFill>
                  <a:schemeClr val="lt1"/>
                </a:solidFill>
                <a:ea typeface="Calibri"/>
                <a:cs typeface="Calibri"/>
                <a:sym typeface="Calibri"/>
              </a:rPr>
              <a:t>Mapeamento do Ciclo de Vida</a:t>
            </a:r>
            <a:endParaRPr lang="pt-BR"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sp>
        <p:nvSpPr>
          <p:cNvPr id="3" name="Slide Number Placeholder 2">
            <a:extLst>
              <a:ext uri="{FF2B5EF4-FFF2-40B4-BE49-F238E27FC236}">
                <a16:creationId xmlns:a16="http://schemas.microsoft.com/office/drawing/2014/main" xmlns="" id="{A868B33A-1F86-FD87-F863-FD12354723E9}"/>
              </a:ext>
            </a:extLst>
          </p:cNvPr>
          <p:cNvSpPr>
            <a:spLocks noGrp="1"/>
          </p:cNvSpPr>
          <p:nvPr>
            <p:ph type="sldNum" sz="quarter" idx="12"/>
          </p:nvPr>
        </p:nvSpPr>
        <p:spPr/>
        <p:txBody>
          <a:bodyPr/>
          <a:lstStyle/>
          <a:p>
            <a:fld id="{03AC47D1-4797-A149-B428-2088C1D64571}" type="slidenum">
              <a:rPr lang="pt-BR" smtClean="0"/>
              <a:t>9</a:t>
            </a:fld>
            <a:endParaRPr lang="pt-BR" dirty="0"/>
          </a:p>
        </p:txBody>
      </p:sp>
      <p:sp>
        <p:nvSpPr>
          <p:cNvPr id="16" name="CaixaDeTexto 15"/>
          <p:cNvSpPr txBox="1"/>
          <p:nvPr/>
        </p:nvSpPr>
        <p:spPr>
          <a:xfrm>
            <a:off x="1247128" y="4092488"/>
            <a:ext cx="10419936" cy="430887"/>
          </a:xfrm>
          <a:prstGeom prst="rect">
            <a:avLst/>
          </a:prstGeom>
          <a:noFill/>
        </p:spPr>
        <p:txBody>
          <a:bodyPr wrap="square" rtlCol="0">
            <a:spAutoFit/>
          </a:bodyPr>
          <a:lstStyle/>
          <a:p>
            <a:r>
              <a:rPr lang="pt-BR" sz="2200" b="1" dirty="0" smtClean="0">
                <a:solidFill>
                  <a:schemeClr val="bg1"/>
                </a:solidFill>
              </a:rPr>
              <a:t>1. Extração            2. Produção          3. Distribuição              4. Uso                5. Descarte</a:t>
            </a:r>
            <a:endParaRPr lang="pt-BR" sz="2200" b="1" dirty="0">
              <a:solidFill>
                <a:schemeClr val="bg1"/>
              </a:solidFill>
            </a:endParaRPr>
          </a:p>
        </p:txBody>
      </p:sp>
      <p:pic>
        <p:nvPicPr>
          <p:cNvPr id="2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0474" y="5231583"/>
            <a:ext cx="1484787" cy="80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upo 33"/>
          <p:cNvGrpSpPr/>
          <p:nvPr/>
        </p:nvGrpSpPr>
        <p:grpSpPr>
          <a:xfrm>
            <a:off x="1916934" y="1376802"/>
            <a:ext cx="9236883" cy="4653313"/>
            <a:chOff x="1931996" y="1355464"/>
            <a:chExt cx="9236883" cy="4653313"/>
          </a:xfrm>
        </p:grpSpPr>
        <p:pic>
          <p:nvPicPr>
            <p:cNvPr id="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996" y="1355464"/>
              <a:ext cx="8328005" cy="21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CaixaDeTexto 40"/>
            <p:cNvSpPr txBox="1"/>
            <p:nvPr/>
          </p:nvSpPr>
          <p:spPr>
            <a:xfrm>
              <a:off x="5305190" y="2409847"/>
              <a:ext cx="2091534" cy="40011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solidFill>
                    <a:srgbClr val="29C7F7"/>
                  </a:solidFill>
                </a:rPr>
                <a:t>Remanufacturado</a:t>
              </a:r>
              <a:endParaRPr lang="pt-BR" b="1" dirty="0">
                <a:solidFill>
                  <a:srgbClr val="29C7F7"/>
                </a:solidFill>
              </a:endParaRPr>
            </a:p>
          </p:txBody>
        </p:sp>
        <p:sp>
          <p:nvSpPr>
            <p:cNvPr id="37" name="CaixaDeTexto 36"/>
            <p:cNvSpPr txBox="1"/>
            <p:nvPr/>
          </p:nvSpPr>
          <p:spPr>
            <a:xfrm>
              <a:off x="3721884" y="2167563"/>
              <a:ext cx="1012841" cy="40011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solidFill>
                    <a:srgbClr val="FEC92A"/>
                  </a:solidFill>
                </a:rPr>
                <a:t>Reciclar</a:t>
              </a:r>
              <a:endParaRPr lang="pt-BR" b="1" dirty="0">
                <a:solidFill>
                  <a:srgbClr val="4ABE98"/>
                </a:solidFill>
              </a:endParaRPr>
            </a:p>
          </p:txBody>
        </p:sp>
        <p:sp>
          <p:nvSpPr>
            <p:cNvPr id="38" name="CaixaDeTexto 43"/>
            <p:cNvSpPr txBox="1"/>
            <p:nvPr/>
          </p:nvSpPr>
          <p:spPr>
            <a:xfrm>
              <a:off x="8202970" y="2687129"/>
              <a:ext cx="1243610" cy="40011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solidFill>
                    <a:schemeClr val="tx1">
                      <a:lumMod val="75000"/>
                      <a:lumOff val="25000"/>
                    </a:schemeClr>
                  </a:solidFill>
                </a:rPr>
                <a:t>Reutilizar </a:t>
              </a:r>
              <a:endParaRPr lang="pt-BR" b="1" dirty="0">
                <a:solidFill>
                  <a:schemeClr val="tx1">
                    <a:lumMod val="75000"/>
                    <a:lumOff val="25000"/>
                  </a:schemeClr>
                </a:solidFill>
              </a:endParaRPr>
            </a:p>
          </p:txBody>
        </p:sp>
        <p:pic>
          <p:nvPicPr>
            <p:cNvPr id="3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6760" y="4595059"/>
              <a:ext cx="4770418"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CaixaDeTexto 31"/>
            <p:cNvSpPr txBox="1"/>
            <p:nvPr/>
          </p:nvSpPr>
          <p:spPr>
            <a:xfrm>
              <a:off x="10014396" y="5089108"/>
              <a:ext cx="1154483" cy="369332"/>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smtClean="0">
                  <a:solidFill>
                    <a:schemeClr val="tx1">
                      <a:lumMod val="75000"/>
                      <a:lumOff val="25000"/>
                    </a:schemeClr>
                  </a:solidFill>
                </a:rPr>
                <a:t>Composto</a:t>
              </a:r>
              <a:endParaRPr lang="pt-BR" b="1" dirty="0">
                <a:solidFill>
                  <a:schemeClr val="tx1">
                    <a:lumMod val="75000"/>
                    <a:lumOff val="25000"/>
                  </a:schemeClr>
                </a:solidFill>
              </a:endParaRPr>
            </a:p>
          </p:txBody>
        </p:sp>
        <p:sp>
          <p:nvSpPr>
            <p:cNvPr id="41" name="CaixaDeTexto 30"/>
            <p:cNvSpPr txBox="1"/>
            <p:nvPr/>
          </p:nvSpPr>
          <p:spPr>
            <a:xfrm>
              <a:off x="7800474" y="5085447"/>
              <a:ext cx="1417311" cy="92333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smtClean="0">
                  <a:solidFill>
                    <a:srgbClr val="008D8A"/>
                  </a:solidFill>
                </a:rPr>
                <a:t>Reparar </a:t>
              </a:r>
            </a:p>
            <a:p>
              <a:r>
                <a:rPr lang="pt-BR" b="1" dirty="0" smtClean="0">
                  <a:solidFill>
                    <a:srgbClr val="008D8A"/>
                  </a:solidFill>
                </a:rPr>
                <a:t>Reaproveitar</a:t>
              </a:r>
            </a:p>
            <a:p>
              <a:r>
                <a:rPr lang="pt-BR" b="1" dirty="0" smtClean="0">
                  <a:solidFill>
                    <a:srgbClr val="008D8A"/>
                  </a:solidFill>
                </a:rPr>
                <a:t>Reutilizar</a:t>
              </a:r>
              <a:endParaRPr lang="pt-BR" b="1" dirty="0">
                <a:solidFill>
                  <a:srgbClr val="008D8A"/>
                </a:solidFill>
              </a:endParaRPr>
            </a:p>
          </p:txBody>
        </p:sp>
        <p:sp>
          <p:nvSpPr>
            <p:cNvPr id="42" name="CaixaDeTexto 34"/>
            <p:cNvSpPr txBox="1"/>
            <p:nvPr/>
          </p:nvSpPr>
          <p:spPr>
            <a:xfrm>
              <a:off x="6213986" y="5104497"/>
              <a:ext cx="1027012" cy="646331"/>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smtClean="0">
                  <a:solidFill>
                    <a:srgbClr val="4ABE98"/>
                  </a:solidFill>
                </a:rPr>
                <a:t>Recarga </a:t>
              </a:r>
            </a:p>
            <a:p>
              <a:r>
                <a:rPr lang="pt-BR" b="1" dirty="0" smtClean="0">
                  <a:solidFill>
                    <a:srgbClr val="4ABE98"/>
                  </a:solidFill>
                </a:rPr>
                <a:t>Retornar</a:t>
              </a:r>
              <a:endParaRPr lang="pt-BR" b="1" dirty="0">
                <a:solidFill>
                  <a:srgbClr val="4ABE98"/>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3028</Words>
  <Application>Microsoft Office PowerPoint</Application>
  <PresentationFormat>Personalizar</PresentationFormat>
  <Paragraphs>393</Paragraphs>
  <Slides>21</Slides>
  <Notes>18</Notes>
  <HiddenSlides>0</HiddenSlides>
  <MMClips>0</MMClips>
  <ScaleCrop>false</ScaleCrop>
  <HeadingPairs>
    <vt:vector size="4" baseType="variant">
      <vt:variant>
        <vt:lpstr>Tema</vt:lpstr>
      </vt:variant>
      <vt:variant>
        <vt:i4>1</vt:i4>
      </vt:variant>
      <vt:variant>
        <vt:lpstr>Títulos de slides</vt:lpstr>
      </vt:variant>
      <vt:variant>
        <vt:i4>21</vt:i4>
      </vt:variant>
    </vt:vector>
  </HeadingPairs>
  <TitlesOfParts>
    <vt:vector size="22"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kikasp30.af@gmail.com</cp:lastModifiedBy>
  <cp:revision>61</cp:revision>
  <dcterms:created xsi:type="dcterms:W3CDTF">2022-04-23T10:51:06Z</dcterms:created>
  <dcterms:modified xsi:type="dcterms:W3CDTF">2022-12-01T19:03:08Z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4379290</vt:lpwstr>
  </property>
  <property fmtid="{D5CDD505-2E9C-101B-9397-08002B2CF9AE}" pid="3" name="NXPowerLiteSettings">
    <vt:lpwstr>F700052003A000</vt:lpwstr>
  </property>
  <property fmtid="{D5CDD505-2E9C-101B-9397-08002B2CF9AE}" pid="4" name="NXPowerLiteVersion">
    <vt:lpwstr>D9.1.2</vt:lpwstr>
  </property>
</Properties>
</file>