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368" r:id="rId2"/>
    <p:sldId id="269" r:id="rId3"/>
    <p:sldId id="277" r:id="rId4"/>
    <p:sldId id="270" r:id="rId5"/>
    <p:sldId id="332" r:id="rId6"/>
    <p:sldId id="336" r:id="rId7"/>
    <p:sldId id="353" r:id="rId8"/>
    <p:sldId id="354" r:id="rId9"/>
    <p:sldId id="340" r:id="rId10"/>
    <p:sldId id="359" r:id="rId11"/>
    <p:sldId id="363" r:id="rId12"/>
    <p:sldId id="364" r:id="rId13"/>
    <p:sldId id="358" r:id="rId14"/>
    <p:sldId id="360" r:id="rId15"/>
    <p:sldId id="355" r:id="rId16"/>
    <p:sldId id="356" r:id="rId17"/>
    <p:sldId id="357" r:id="rId18"/>
    <p:sldId id="361" r:id="rId19"/>
    <p:sldId id="362" r:id="rId20"/>
    <p:sldId id="365" r:id="rId21"/>
    <p:sldId id="366" r:id="rId22"/>
    <p:sldId id="369" r:id="rId23"/>
    <p:sldId id="36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C69D"/>
    <a:srgbClr val="29C7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91" autoAdjust="0"/>
    <p:restoredTop sz="42601" autoAdjust="0"/>
  </p:normalViewPr>
  <p:slideViewPr>
    <p:cSldViewPr snapToGrid="0" snapToObjects="1">
      <p:cViewPr varScale="1">
        <p:scale>
          <a:sx n="43" d="100"/>
          <a:sy n="43" d="100"/>
        </p:scale>
        <p:origin x="3136" y="192"/>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55F33E-B26A-814D-8E47-2606E182A9A6}" type="datetimeFigureOut">
              <a:rPr lang="en-US" smtClean="0"/>
              <a:t>7/28/22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A548B3-7C32-D04A-9912-77168BDC7C59}" type="slidenum">
              <a:rPr lang="en-US" smtClean="0"/>
              <a:t>‹#›</a:t>
            </a:fld>
            <a:endParaRPr lang="en-US" dirty="0"/>
          </a:p>
        </p:txBody>
      </p:sp>
    </p:spTree>
    <p:extLst>
      <p:ext uri="{BB962C8B-B14F-4D97-AF65-F5344CB8AC3E}">
        <p14:creationId xmlns:p14="http://schemas.microsoft.com/office/powerpoint/2010/main" val="1136285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A548B3-7C32-D04A-9912-77168BDC7C59}" type="slidenum">
              <a:rPr lang="en-US" smtClean="0"/>
              <a:t>1</a:t>
            </a:fld>
            <a:endParaRPr lang="en-US" dirty="0"/>
          </a:p>
        </p:txBody>
      </p:sp>
    </p:spTree>
    <p:extLst>
      <p:ext uri="{BB962C8B-B14F-4D97-AF65-F5344CB8AC3E}">
        <p14:creationId xmlns:p14="http://schemas.microsoft.com/office/powerpoint/2010/main" val="2368164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r>
              <a:rPr lang="en-US" b="0" dirty="0"/>
              <a:t>:</a:t>
            </a:r>
          </a:p>
          <a:p>
            <a:r>
              <a:rPr lang="en-US" b="1" dirty="0"/>
              <a:t>The Circular Value Proposition (VP) is the value added as a result of the circularity of your business model. </a:t>
            </a:r>
            <a:r>
              <a:rPr lang="en-US" sz="1200" b="0" i="0" kern="1200" dirty="0">
                <a:solidFill>
                  <a:schemeClr val="tx1"/>
                </a:solidFill>
                <a:effectLst/>
                <a:latin typeface="+mn-lt"/>
                <a:ea typeface="+mn-ea"/>
                <a:cs typeface="+mn-cs"/>
              </a:rPr>
              <a:t>It represents your unique solution (product or service) for a problem faced by a customer segment or added benefits for the customer segment. A circular value proposition should be innovative or should be different from that of your competitors and it should have social and environmental benefits.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Circular Value Propositions </a:t>
            </a:r>
            <a:r>
              <a:rPr lang="en-US" sz="1200" b="0" i="0" kern="1200" dirty="0">
                <a:solidFill>
                  <a:schemeClr val="tx1"/>
                </a:solidFill>
                <a:effectLst/>
                <a:latin typeface="+mn-lt"/>
                <a:ea typeface="+mn-ea"/>
                <a:cs typeface="+mn-cs"/>
              </a:rPr>
              <a:t>can be either </a:t>
            </a:r>
            <a:r>
              <a:rPr lang="en-US" sz="1200" b="1" i="0" kern="1200" dirty="0">
                <a:solidFill>
                  <a:schemeClr val="tx1"/>
                </a:solidFill>
                <a:effectLst/>
                <a:latin typeface="+mn-lt"/>
                <a:ea typeface="+mn-ea"/>
                <a:cs typeface="+mn-cs"/>
              </a:rPr>
              <a:t>social (services to people with low-income and/or society) </a:t>
            </a:r>
            <a:r>
              <a:rPr lang="en-US" sz="1200" b="0" i="0" kern="1200" dirty="0">
                <a:solidFill>
                  <a:schemeClr val="tx1"/>
                </a:solidFill>
                <a:effectLst/>
                <a:latin typeface="+mn-lt"/>
                <a:ea typeface="+mn-ea"/>
                <a:cs typeface="+mn-cs"/>
              </a:rPr>
              <a:t>and/or </a:t>
            </a:r>
            <a:r>
              <a:rPr lang="en-US" sz="1200" b="1" i="0" kern="1200" dirty="0">
                <a:solidFill>
                  <a:schemeClr val="tx1"/>
                </a:solidFill>
                <a:effectLst/>
                <a:latin typeface="+mn-lt"/>
                <a:ea typeface="+mn-ea"/>
                <a:cs typeface="+mn-cs"/>
              </a:rPr>
              <a:t>environmental (regenerates ecosystems, diverts waste from the environment, etc.). </a:t>
            </a:r>
            <a:r>
              <a:rPr lang="en-US" sz="1200" b="0" i="0" kern="1200" dirty="0">
                <a:solidFill>
                  <a:schemeClr val="tx1"/>
                </a:solidFill>
                <a:effectLst/>
                <a:latin typeface="+mn-lt"/>
                <a:ea typeface="+mn-ea"/>
                <a:cs typeface="+mn-cs"/>
              </a:rPr>
              <a:t>Ideally, they should incorporate both!</a:t>
            </a:r>
          </a:p>
          <a:p>
            <a:endParaRPr lang="en-US" b="1" dirty="0"/>
          </a:p>
          <a:p>
            <a:r>
              <a:rPr lang="en-US" b="1" dirty="0"/>
              <a:t>Ask Students:</a:t>
            </a:r>
          </a:p>
          <a:p>
            <a:r>
              <a:rPr lang="en-US" b="0" dirty="0"/>
              <a:t>What is the Circular (VP) of our clothing rental business?</a:t>
            </a:r>
          </a:p>
          <a:p>
            <a:endParaRPr lang="en-US" b="1" dirty="0"/>
          </a:p>
          <a:p>
            <a:r>
              <a:rPr lang="en-US" b="1" dirty="0"/>
              <a:t>Answers:</a:t>
            </a:r>
          </a:p>
          <a:p>
            <a:r>
              <a:rPr lang="en-US" b="0" dirty="0"/>
              <a:t>We offer clothing options to communities with low-income and consumers, shipped to their door. Keeping clothes in circulation diverts textile waste from landfills and reduces the production of new textiles and ultimately future waste. </a:t>
            </a:r>
          </a:p>
        </p:txBody>
      </p:sp>
      <p:sp>
        <p:nvSpPr>
          <p:cNvPr id="4" name="Slide Number Placeholder 3"/>
          <p:cNvSpPr>
            <a:spLocks noGrp="1"/>
          </p:cNvSpPr>
          <p:nvPr>
            <p:ph type="sldNum" sz="quarter" idx="5"/>
          </p:nvPr>
        </p:nvSpPr>
        <p:spPr/>
        <p:txBody>
          <a:bodyPr/>
          <a:lstStyle/>
          <a:p>
            <a:fld id="{0EA548B3-7C32-D04A-9912-77168BDC7C59}" type="slidenum">
              <a:rPr lang="en-US" smtClean="0"/>
              <a:t>12</a:t>
            </a:fld>
            <a:endParaRPr lang="en-US" dirty="0"/>
          </a:p>
        </p:txBody>
      </p:sp>
    </p:spTree>
    <p:extLst>
      <p:ext uri="{BB962C8B-B14F-4D97-AF65-F5344CB8AC3E}">
        <p14:creationId xmlns:p14="http://schemas.microsoft.com/office/powerpoint/2010/main" val="213445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p>
          <a:p>
            <a:r>
              <a:rPr lang="en-US" sz="1200" b="0" i="0" kern="1200" dirty="0">
                <a:solidFill>
                  <a:schemeClr val="tx1"/>
                </a:solidFill>
                <a:effectLst/>
                <a:latin typeface="+mn-lt"/>
                <a:ea typeface="+mn-ea"/>
                <a:cs typeface="+mn-cs"/>
              </a:rPr>
              <a:t>The </a:t>
            </a:r>
            <a:r>
              <a:rPr lang="en-US" sz="1200" b="1" i="0" kern="1200" dirty="0">
                <a:solidFill>
                  <a:schemeClr val="tx1"/>
                </a:solidFill>
                <a:effectLst/>
                <a:latin typeface="+mn-lt"/>
                <a:ea typeface="+mn-ea"/>
                <a:cs typeface="+mn-cs"/>
              </a:rPr>
              <a:t>Customer Relationships </a:t>
            </a:r>
            <a:r>
              <a:rPr lang="en-US" sz="1200" b="0" i="0" kern="1200" dirty="0">
                <a:solidFill>
                  <a:schemeClr val="tx1"/>
                </a:solidFill>
                <a:effectLst/>
                <a:latin typeface="+mn-lt"/>
                <a:ea typeface="+mn-ea"/>
                <a:cs typeface="+mn-cs"/>
              </a:rPr>
              <a:t>segment is where you need to establish the type of relationship you will have with each of your customer segments and how you will interact with them throughout their journey with your company. There are several types of customer relationships: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Personal assistance:</a:t>
            </a:r>
            <a:r>
              <a:rPr lang="en-US" sz="1200" b="0" i="0" kern="1200" dirty="0">
                <a:solidFill>
                  <a:schemeClr val="tx1"/>
                </a:solidFill>
                <a:effectLst/>
                <a:latin typeface="+mn-lt"/>
                <a:ea typeface="+mn-ea"/>
                <a:cs typeface="+mn-cs"/>
              </a:rPr>
              <a:t> You interact with the customer in person or by email, through phone call, or other means.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Dedicated personal assistance: </a:t>
            </a:r>
            <a:r>
              <a:rPr lang="en-US" sz="1200" b="0" i="0" kern="1200" dirty="0">
                <a:solidFill>
                  <a:schemeClr val="tx1"/>
                </a:solidFill>
                <a:effectLst/>
                <a:latin typeface="+mn-lt"/>
                <a:ea typeface="+mn-ea"/>
                <a:cs typeface="+mn-cs"/>
              </a:rPr>
              <a:t>You assign a dedicated customer representative to an individual customer.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Self-service:</a:t>
            </a:r>
            <a:r>
              <a:rPr lang="en-US" sz="1200" b="0" i="0" kern="1200" dirty="0">
                <a:solidFill>
                  <a:schemeClr val="tx1"/>
                </a:solidFill>
                <a:effectLst/>
                <a:latin typeface="+mn-lt"/>
                <a:ea typeface="+mn-ea"/>
                <a:cs typeface="+mn-cs"/>
              </a:rPr>
              <a:t> Here you maintain no relationship with the customer but provide what the customer needs to help themselves.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Automated services:</a:t>
            </a:r>
            <a:r>
              <a:rPr lang="en-US" sz="1200" b="0" i="0" kern="1200" dirty="0">
                <a:solidFill>
                  <a:schemeClr val="tx1"/>
                </a:solidFill>
                <a:effectLst/>
                <a:latin typeface="+mn-lt"/>
                <a:ea typeface="+mn-ea"/>
                <a:cs typeface="+mn-cs"/>
              </a:rPr>
              <a:t> This includes automated processes or machinery that helps customers perform services themselves.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Communities:</a:t>
            </a:r>
            <a:r>
              <a:rPr lang="en-US" sz="1200" b="0" i="0" kern="1200" dirty="0">
                <a:solidFill>
                  <a:schemeClr val="tx1"/>
                </a:solidFill>
                <a:effectLst/>
                <a:latin typeface="+mn-lt"/>
                <a:ea typeface="+mn-ea"/>
                <a:cs typeface="+mn-cs"/>
              </a:rPr>
              <a:t> These include online communities where customers can help each other solve their own problems with regards to the product or service.</a:t>
            </a:r>
          </a:p>
          <a:p>
            <a:r>
              <a:rPr lang="en-US" sz="1200" b="0" i="0" kern="1200" dirty="0">
                <a:solidFill>
                  <a:schemeClr val="tx1"/>
                </a:solidFill>
                <a:effectLst/>
                <a:latin typeface="+mn-lt"/>
                <a:ea typeface="+mn-ea"/>
                <a:cs typeface="+mn-cs"/>
              </a:rPr>
              <a:t> </a:t>
            </a:r>
          </a:p>
          <a:p>
            <a:r>
              <a:rPr lang="en-US" sz="1200" b="1" i="0" kern="1200" dirty="0">
                <a:solidFill>
                  <a:schemeClr val="tx1"/>
                </a:solidFill>
                <a:effectLst/>
                <a:latin typeface="+mn-lt"/>
                <a:ea typeface="+mn-ea"/>
                <a:cs typeface="+mn-cs"/>
              </a:rPr>
              <a:t>Co-creation: </a:t>
            </a:r>
            <a:r>
              <a:rPr lang="en-US" sz="1200" b="0" i="0" kern="1200" dirty="0">
                <a:solidFill>
                  <a:schemeClr val="tx1"/>
                </a:solidFill>
                <a:effectLst/>
                <a:latin typeface="+mn-lt"/>
                <a:ea typeface="+mn-ea"/>
                <a:cs typeface="+mn-cs"/>
              </a:rPr>
              <a:t>Here the company allows the customer to get involved in the designing or development of the product. For example, YouTube has given its users the opportunity to create content for its audience. </a:t>
            </a:r>
          </a:p>
          <a:p>
            <a:endParaRPr lang="en-US" b="1" dirty="0"/>
          </a:p>
          <a:p>
            <a:r>
              <a:rPr lang="en-US" b="1" dirty="0"/>
              <a:t>Ask students:</a:t>
            </a:r>
          </a:p>
          <a:p>
            <a:r>
              <a:rPr lang="en-US" b="0" dirty="0"/>
              <a:t>What are the customer relationships that exist with our clothing rental company?</a:t>
            </a:r>
          </a:p>
          <a:p>
            <a:endParaRPr lang="en-US" b="1" dirty="0"/>
          </a:p>
          <a:p>
            <a:r>
              <a:rPr lang="en-US" b="1" dirty="0"/>
              <a:t>Answers:</a:t>
            </a:r>
          </a:p>
          <a:p>
            <a:r>
              <a:rPr lang="en-US" b="0" dirty="0"/>
              <a:t>We will have personalized relationships with customers communicating with them directly via email/phone/online chat to assist them.</a:t>
            </a:r>
          </a:p>
          <a:p>
            <a:endParaRPr lang="en-US" sz="1200" b="0" i="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13</a:t>
            </a:fld>
            <a:endParaRPr lang="en-US" dirty="0"/>
          </a:p>
        </p:txBody>
      </p:sp>
    </p:spTree>
    <p:extLst>
      <p:ext uri="{BB962C8B-B14F-4D97-AF65-F5344CB8AC3E}">
        <p14:creationId xmlns:p14="http://schemas.microsoft.com/office/powerpoint/2010/main" val="2498803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r>
              <a:rPr lang="en-US" b="0" dirty="0"/>
              <a:t>:</a:t>
            </a:r>
          </a:p>
          <a:p>
            <a:r>
              <a:rPr lang="en-US" sz="1200" b="0" i="0" kern="1200" dirty="0">
                <a:solidFill>
                  <a:schemeClr val="tx1"/>
                </a:solidFill>
                <a:effectLst/>
                <a:latin typeface="+mn-lt"/>
                <a:ea typeface="+mn-ea"/>
                <a:cs typeface="+mn-cs"/>
              </a:rPr>
              <a:t>The </a:t>
            </a:r>
            <a:r>
              <a:rPr lang="en-US" sz="1200" b="1" i="0" kern="1200" dirty="0">
                <a:solidFill>
                  <a:schemeClr val="tx1"/>
                </a:solidFill>
                <a:effectLst/>
                <a:latin typeface="+mn-lt"/>
                <a:ea typeface="+mn-ea"/>
                <a:cs typeface="+mn-cs"/>
              </a:rPr>
              <a:t>Channels </a:t>
            </a:r>
            <a:r>
              <a:rPr lang="en-US" sz="1200" b="0" i="0" kern="1200" dirty="0">
                <a:solidFill>
                  <a:schemeClr val="tx1"/>
                </a:solidFill>
                <a:effectLst/>
                <a:latin typeface="+mn-lt"/>
                <a:ea typeface="+mn-ea"/>
                <a:cs typeface="+mn-cs"/>
              </a:rPr>
              <a:t>section is to describe how your company will communicate with and reach out to your customers. Channels are the touchpoints that let your customers connect with your company. Channels play a role in raising awareness of your product or service among customers and enable you to deliver your value propositions and products to them. Channels can also be used to allow customers the avenue to buy products or services and offer post-purchase support.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There are two types of channels: </a:t>
            </a:r>
          </a:p>
          <a:p>
            <a:r>
              <a:rPr lang="en-US" sz="1200" b="1" i="0" kern="1200" dirty="0">
                <a:solidFill>
                  <a:schemeClr val="tx1"/>
                </a:solidFill>
                <a:effectLst/>
                <a:latin typeface="+mn-lt"/>
                <a:ea typeface="+mn-ea"/>
                <a:cs typeface="+mn-cs"/>
              </a:rPr>
              <a:t>Owned channels:</a:t>
            </a:r>
            <a:r>
              <a:rPr lang="en-US" sz="1200" b="0" i="0" kern="1200" dirty="0">
                <a:solidFill>
                  <a:schemeClr val="tx1"/>
                </a:solidFill>
                <a:effectLst/>
                <a:latin typeface="+mn-lt"/>
                <a:ea typeface="+mn-ea"/>
                <a:cs typeface="+mn-cs"/>
              </a:rPr>
              <a:t> company website, social media sites, in-house sales, etc.</a:t>
            </a:r>
          </a:p>
          <a:p>
            <a:r>
              <a:rPr lang="en-US" sz="1200" b="1" i="0" kern="1200" dirty="0">
                <a:solidFill>
                  <a:schemeClr val="tx1"/>
                </a:solidFill>
                <a:effectLst/>
                <a:latin typeface="+mn-lt"/>
                <a:ea typeface="+mn-ea"/>
                <a:cs typeface="+mn-cs"/>
              </a:rPr>
              <a:t>Partner channels:</a:t>
            </a:r>
            <a:r>
              <a:rPr lang="en-US" sz="1200" b="0" i="0" kern="1200" dirty="0">
                <a:solidFill>
                  <a:schemeClr val="tx1"/>
                </a:solidFill>
                <a:effectLst/>
                <a:latin typeface="+mn-lt"/>
                <a:ea typeface="+mn-ea"/>
                <a:cs typeface="+mn-cs"/>
              </a:rPr>
              <a:t> partner-owned websites, wholesale distribution, retail, etc.</a:t>
            </a:r>
          </a:p>
          <a:p>
            <a:br>
              <a:rPr lang="en-US" dirty="0"/>
            </a:br>
            <a:r>
              <a:rPr lang="en-US" b="1" dirty="0"/>
              <a:t>Ask students:</a:t>
            </a:r>
          </a:p>
          <a:p>
            <a:r>
              <a:rPr lang="en-US" b="0" dirty="0"/>
              <a:t>What are the channels that we will use with our clothing rental company?</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Answers:</a:t>
            </a:r>
          </a:p>
          <a:p>
            <a:r>
              <a:rPr lang="en-US" sz="1200" b="0" i="0" kern="1200" dirty="0">
                <a:solidFill>
                  <a:schemeClr val="tx1"/>
                </a:solidFill>
                <a:effectLst/>
                <a:latin typeface="+mn-lt"/>
                <a:ea typeface="+mn-ea"/>
                <a:cs typeface="+mn-cs"/>
              </a:rPr>
              <a:t>We will rent our clothes to customers through our website and linked social media platforms, as well as through our partner influencers.</a:t>
            </a:r>
          </a:p>
          <a:p>
            <a:endParaRPr lang="en-US" sz="1200" b="0" i="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14</a:t>
            </a:fld>
            <a:endParaRPr lang="en-US" dirty="0"/>
          </a:p>
        </p:txBody>
      </p:sp>
    </p:spTree>
    <p:extLst>
      <p:ext uri="{BB962C8B-B14F-4D97-AF65-F5344CB8AC3E}">
        <p14:creationId xmlns:p14="http://schemas.microsoft.com/office/powerpoint/2010/main" val="1432614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p>
          <a:p>
            <a:r>
              <a:rPr lang="en-US" b="0" dirty="0"/>
              <a:t>The </a:t>
            </a:r>
            <a:r>
              <a:rPr lang="en-US" b="1" dirty="0"/>
              <a:t>Activities</a:t>
            </a:r>
            <a:r>
              <a:rPr lang="en-US" b="0" dirty="0"/>
              <a:t> segment indicates the things you do to run your business each day. </a:t>
            </a:r>
            <a:r>
              <a:rPr lang="en-US" sz="1200" b="0" i="0" kern="1200" dirty="0">
                <a:solidFill>
                  <a:schemeClr val="tx1"/>
                </a:solidFill>
                <a:effectLst/>
                <a:latin typeface="+mn-lt"/>
                <a:ea typeface="+mn-ea"/>
                <a:cs typeface="+mn-cs"/>
              </a:rPr>
              <a:t>These key activities should focus on fulfilling the value proposition, reaching customer segments and maintaining customer relationships, as well as generating revenue. </a:t>
            </a:r>
          </a:p>
          <a:p>
            <a:endParaRPr lang="en-US" b="0" dirty="0"/>
          </a:p>
          <a:p>
            <a:r>
              <a:rPr lang="en-US" b="1" dirty="0"/>
              <a:t>Ask Students: </a:t>
            </a:r>
          </a:p>
          <a:p>
            <a:r>
              <a:rPr lang="en-US" b="0" dirty="0"/>
              <a:t>What are the activities of our clothing rental business?</a:t>
            </a:r>
          </a:p>
          <a:p>
            <a:endParaRPr lang="en-US" b="1" dirty="0"/>
          </a:p>
          <a:p>
            <a:r>
              <a:rPr lang="en-US" b="1" dirty="0"/>
              <a:t>Answers:</a:t>
            </a:r>
          </a:p>
          <a:p>
            <a:r>
              <a:rPr lang="en-US" b="0" dirty="0"/>
              <a:t>Rent clothes to customers and provide them with the support they need.</a:t>
            </a:r>
          </a:p>
          <a:p>
            <a:endParaRPr lang="en-US" sz="1200" b="0" i="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15</a:t>
            </a:fld>
            <a:endParaRPr lang="en-US" dirty="0"/>
          </a:p>
        </p:txBody>
      </p:sp>
    </p:spTree>
    <p:extLst>
      <p:ext uri="{BB962C8B-B14F-4D97-AF65-F5344CB8AC3E}">
        <p14:creationId xmlns:p14="http://schemas.microsoft.com/office/powerpoint/2010/main" val="3217784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p>
          <a:p>
            <a:r>
              <a:rPr lang="en-US" b="0" dirty="0"/>
              <a:t>The </a:t>
            </a:r>
            <a:r>
              <a:rPr lang="en-US" b="1" dirty="0"/>
              <a:t>Partners</a:t>
            </a:r>
            <a:r>
              <a:rPr lang="en-US" b="0" dirty="0"/>
              <a:t> segment indicates </a:t>
            </a:r>
            <a:r>
              <a:rPr lang="en-US" sz="1200" b="0" i="0" kern="1200" dirty="0">
                <a:solidFill>
                  <a:schemeClr val="tx1"/>
                </a:solidFill>
                <a:effectLst/>
                <a:latin typeface="+mn-lt"/>
                <a:ea typeface="+mn-ea"/>
                <a:cs typeface="+mn-cs"/>
              </a:rPr>
              <a:t>the external companies or suppliers that will help you carry out your key activities. These partnerships are made in order to reduce risks and acquire resources.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Who are the key partners of our clothing rental business?</a:t>
            </a:r>
            <a:endParaRPr lang="en-US" b="1" dirty="0"/>
          </a:p>
          <a:p>
            <a:endParaRPr lang="en-US" b="1" dirty="0"/>
          </a:p>
          <a:p>
            <a:r>
              <a:rPr lang="en-US" b="1" dirty="0"/>
              <a:t>Answers:</a:t>
            </a:r>
          </a:p>
          <a:p>
            <a:r>
              <a:rPr lang="en-US" b="0" dirty="0"/>
              <a:t>People who donate or sell their old clothes to us, and thrift stores who also provide clothing inventory. </a:t>
            </a:r>
          </a:p>
          <a:p>
            <a:endParaRPr lang="en-US" sz="1200" b="0" i="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16</a:t>
            </a:fld>
            <a:endParaRPr lang="en-US" dirty="0"/>
          </a:p>
        </p:txBody>
      </p:sp>
    </p:spTree>
    <p:extLst>
      <p:ext uri="{BB962C8B-B14F-4D97-AF65-F5344CB8AC3E}">
        <p14:creationId xmlns:p14="http://schemas.microsoft.com/office/powerpoint/2010/main" val="1678061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p>
          <a:p>
            <a:r>
              <a:rPr lang="en-US" b="0" dirty="0"/>
              <a:t>The </a:t>
            </a:r>
            <a:r>
              <a:rPr lang="en-US" b="1" dirty="0"/>
              <a:t>Resources</a:t>
            </a:r>
            <a:r>
              <a:rPr lang="en-US" b="0" dirty="0"/>
              <a:t> segment indicates </a:t>
            </a:r>
            <a:r>
              <a:rPr lang="en-US" sz="1200" b="0" i="0" kern="1200" dirty="0">
                <a:solidFill>
                  <a:schemeClr val="tx1"/>
                </a:solidFill>
                <a:effectLst/>
                <a:latin typeface="+mn-lt"/>
                <a:ea typeface="+mn-ea"/>
                <a:cs typeface="+mn-cs"/>
              </a:rPr>
              <a:t>the main inputs you need to carry out your key activities in order to create your value proposition.  There are several types of key resources: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-Human</a:t>
            </a:r>
            <a:r>
              <a:rPr lang="en-US" sz="1200" b="0" i="0" kern="1200" dirty="0">
                <a:solidFill>
                  <a:schemeClr val="tx1"/>
                </a:solidFill>
                <a:effectLst/>
                <a:latin typeface="+mn-lt"/>
                <a:ea typeface="+mn-ea"/>
                <a:cs typeface="+mn-cs"/>
              </a:rPr>
              <a:t> (employees)</a:t>
            </a:r>
          </a:p>
          <a:p>
            <a:r>
              <a:rPr lang="en-US" sz="1200" b="1" i="0" kern="1200" dirty="0">
                <a:solidFill>
                  <a:schemeClr val="tx1"/>
                </a:solidFill>
                <a:effectLst/>
                <a:latin typeface="+mn-lt"/>
                <a:ea typeface="+mn-ea"/>
                <a:cs typeface="+mn-cs"/>
              </a:rPr>
              <a:t>-Financial</a:t>
            </a:r>
            <a:r>
              <a:rPr lang="en-US" sz="1200" b="0" i="0" kern="1200" dirty="0">
                <a:solidFill>
                  <a:schemeClr val="tx1"/>
                </a:solidFill>
                <a:effectLst/>
                <a:latin typeface="+mn-lt"/>
                <a:ea typeface="+mn-ea"/>
                <a:cs typeface="+mn-cs"/>
              </a:rPr>
              <a:t> (cash, lines of credit, etc.)</a:t>
            </a:r>
          </a:p>
          <a:p>
            <a:r>
              <a:rPr lang="en-US" sz="1200" b="1" i="0" kern="1200" dirty="0">
                <a:solidFill>
                  <a:schemeClr val="tx1"/>
                </a:solidFill>
                <a:effectLst/>
                <a:latin typeface="+mn-lt"/>
                <a:ea typeface="+mn-ea"/>
                <a:cs typeface="+mn-cs"/>
              </a:rPr>
              <a:t>-Intellectual </a:t>
            </a:r>
            <a:r>
              <a:rPr lang="en-US" sz="1200" b="0" i="0" kern="1200" dirty="0">
                <a:solidFill>
                  <a:schemeClr val="tx1"/>
                </a:solidFill>
                <a:effectLst/>
                <a:latin typeface="+mn-lt"/>
                <a:ea typeface="+mn-ea"/>
                <a:cs typeface="+mn-cs"/>
              </a:rPr>
              <a:t>(brand, patents, IP, copyright) </a:t>
            </a:r>
          </a:p>
          <a:p>
            <a:r>
              <a:rPr lang="en-US" sz="1200" b="1" i="0" kern="1200" dirty="0">
                <a:solidFill>
                  <a:schemeClr val="tx1"/>
                </a:solidFill>
                <a:effectLst/>
                <a:latin typeface="+mn-lt"/>
                <a:ea typeface="+mn-ea"/>
                <a:cs typeface="+mn-cs"/>
              </a:rPr>
              <a:t>-Physical</a:t>
            </a:r>
            <a:r>
              <a:rPr lang="en-US" sz="1200" b="0" i="0" kern="1200" dirty="0">
                <a:solidFill>
                  <a:schemeClr val="tx1"/>
                </a:solidFill>
                <a:effectLst/>
                <a:latin typeface="+mn-lt"/>
                <a:ea typeface="+mn-ea"/>
                <a:cs typeface="+mn-cs"/>
              </a:rPr>
              <a:t> (equipment, inventory, buildings)</a:t>
            </a:r>
          </a:p>
          <a:p>
            <a:endParaRPr lang="en-US" b="1" dirty="0"/>
          </a:p>
          <a:p>
            <a:r>
              <a:rPr lang="en-US" b="0" dirty="0"/>
              <a:t>What are the key resources for our clothing rental business?</a:t>
            </a:r>
          </a:p>
          <a:p>
            <a:endParaRPr lang="en-US" b="1" dirty="0"/>
          </a:p>
          <a:p>
            <a:r>
              <a:rPr lang="en-US" b="1" dirty="0"/>
              <a:t>Answers:</a:t>
            </a:r>
          </a:p>
          <a:p>
            <a:r>
              <a:rPr lang="en-US" b="0" dirty="0"/>
              <a:t>The clothing inventory we carry and the online shopping platform where we rent out our clothes. </a:t>
            </a:r>
          </a:p>
          <a:p>
            <a:endParaRPr lang="en-US" sz="1200" b="0" i="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17</a:t>
            </a:fld>
            <a:endParaRPr lang="en-US" dirty="0"/>
          </a:p>
        </p:txBody>
      </p:sp>
    </p:spTree>
    <p:extLst>
      <p:ext uri="{BB962C8B-B14F-4D97-AF65-F5344CB8AC3E}">
        <p14:creationId xmlns:p14="http://schemas.microsoft.com/office/powerpoint/2010/main" val="319533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r>
              <a:rPr lang="en-US" b="0" dirty="0"/>
              <a:t>:</a:t>
            </a:r>
          </a:p>
          <a:p>
            <a:r>
              <a:rPr lang="en-US" b="0" dirty="0"/>
              <a:t>In the </a:t>
            </a:r>
            <a:r>
              <a:rPr lang="en-US" b="1" dirty="0"/>
              <a:t>Costs </a:t>
            </a:r>
            <a:r>
              <a:rPr lang="en-US" b="0" dirty="0"/>
              <a:t>segment</a:t>
            </a:r>
            <a:r>
              <a:rPr lang="en-US" b="1" dirty="0"/>
              <a:t> </a:t>
            </a:r>
            <a:r>
              <a:rPr lang="en-US" sz="1200" b="0" i="0" kern="1200" dirty="0">
                <a:solidFill>
                  <a:schemeClr val="tx1"/>
                </a:solidFill>
                <a:effectLst/>
                <a:latin typeface="+mn-lt"/>
                <a:ea typeface="+mn-ea"/>
                <a:cs typeface="+mn-cs"/>
              </a:rPr>
              <a:t>you identify all the things you need to spend money on associated with operating your business model. You will need to focus on evaluating the cost of creating and delivering your value propositions, creating revenue streams, and maintaining customer relationships. And this will be easier to do so once you have defined your key resources, activities, and partners.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Businesses can either be </a:t>
            </a:r>
            <a:r>
              <a:rPr lang="en-US" sz="1200" b="1" i="0" kern="1200" dirty="0">
                <a:solidFill>
                  <a:schemeClr val="tx1"/>
                </a:solidFill>
                <a:effectLst/>
                <a:latin typeface="+mn-lt"/>
                <a:ea typeface="+mn-ea"/>
                <a:cs typeface="+mn-cs"/>
              </a:rPr>
              <a:t>cost-driven (focuses on minimizing costs whenever possible) </a:t>
            </a:r>
            <a:r>
              <a:rPr lang="en-US" sz="1200" b="0" i="0" kern="1200" dirty="0">
                <a:solidFill>
                  <a:schemeClr val="tx1"/>
                </a:solidFill>
                <a:effectLst/>
                <a:latin typeface="+mn-lt"/>
                <a:ea typeface="+mn-ea"/>
                <a:cs typeface="+mn-cs"/>
              </a:rPr>
              <a:t>and </a:t>
            </a:r>
            <a:r>
              <a:rPr lang="en-US" sz="1200" b="1" i="0" kern="1200" dirty="0">
                <a:solidFill>
                  <a:schemeClr val="tx1"/>
                </a:solidFill>
                <a:effectLst/>
                <a:latin typeface="+mn-lt"/>
                <a:ea typeface="+mn-ea"/>
                <a:cs typeface="+mn-cs"/>
              </a:rPr>
              <a:t>value-driven (focuses on providing maximum value to the customer). </a:t>
            </a:r>
            <a:r>
              <a:rPr lang="en-US" sz="1200" b="0" i="0" kern="1200" dirty="0">
                <a:solidFill>
                  <a:schemeClr val="tx1"/>
                </a:solidFill>
                <a:effectLst/>
                <a:latin typeface="+mn-lt"/>
                <a:ea typeface="+mn-ea"/>
                <a:cs typeface="+mn-cs"/>
              </a:rPr>
              <a:t>You should always try to do both.</a:t>
            </a:r>
            <a:endParaRPr lang="en-US" sz="1200" b="1" i="0" kern="1200" dirty="0">
              <a:solidFill>
                <a:schemeClr val="tx1"/>
              </a:solidFill>
              <a:effectLst/>
              <a:latin typeface="+mn-lt"/>
              <a:ea typeface="+mn-ea"/>
              <a:cs typeface="+mn-cs"/>
            </a:endParaRPr>
          </a:p>
          <a:p>
            <a:br>
              <a:rPr lang="en-US" dirty="0"/>
            </a:br>
            <a:r>
              <a:rPr lang="en-US" b="1" dirty="0"/>
              <a:t>Ask students:</a:t>
            </a:r>
          </a:p>
          <a:p>
            <a:r>
              <a:rPr lang="en-US" b="0" dirty="0"/>
              <a:t>What are the costs we will face with our clothing rental company?</a:t>
            </a:r>
          </a:p>
          <a:p>
            <a:endParaRPr lang="en-US" b="0" dirty="0"/>
          </a:p>
          <a:p>
            <a:r>
              <a:rPr lang="en-US" b="1" dirty="0"/>
              <a:t>Answers:</a:t>
            </a:r>
          </a:p>
          <a:p>
            <a:r>
              <a:rPr lang="en-US" b="0" dirty="0"/>
              <a:t>We will spend money on developing and maintaining our website. We will also spend money on marketing and staff salaries.  An additional example is logistics and delivery costs for shipping out the clothes and ensuring they are returned.</a:t>
            </a:r>
          </a:p>
        </p:txBody>
      </p:sp>
      <p:sp>
        <p:nvSpPr>
          <p:cNvPr id="4" name="Slide Number Placeholder 3"/>
          <p:cNvSpPr>
            <a:spLocks noGrp="1"/>
          </p:cNvSpPr>
          <p:nvPr>
            <p:ph type="sldNum" sz="quarter" idx="5"/>
          </p:nvPr>
        </p:nvSpPr>
        <p:spPr/>
        <p:txBody>
          <a:bodyPr/>
          <a:lstStyle/>
          <a:p>
            <a:fld id="{0EA548B3-7C32-D04A-9912-77168BDC7C59}" type="slidenum">
              <a:rPr lang="en-US" smtClean="0"/>
              <a:t>18</a:t>
            </a:fld>
            <a:endParaRPr lang="en-US" dirty="0"/>
          </a:p>
        </p:txBody>
      </p:sp>
    </p:spTree>
    <p:extLst>
      <p:ext uri="{BB962C8B-B14F-4D97-AF65-F5344CB8AC3E}">
        <p14:creationId xmlns:p14="http://schemas.microsoft.com/office/powerpoint/2010/main" val="999571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r>
              <a:rPr lang="en-US" b="0" dirty="0"/>
              <a:t>:</a:t>
            </a:r>
          </a:p>
          <a:p>
            <a:r>
              <a:rPr lang="en-US" b="0" dirty="0"/>
              <a:t>The</a:t>
            </a:r>
            <a:r>
              <a:rPr lang="en-US" b="1" dirty="0"/>
              <a:t> Revenue</a:t>
            </a:r>
            <a:r>
              <a:rPr lang="en-US" dirty="0"/>
              <a:t> segment </a:t>
            </a:r>
            <a:r>
              <a:rPr lang="en-US" sz="1200" b="0" i="0" kern="1200" dirty="0">
                <a:solidFill>
                  <a:schemeClr val="tx1"/>
                </a:solidFill>
                <a:effectLst/>
                <a:latin typeface="+mn-lt"/>
                <a:ea typeface="+mn-ea"/>
                <a:cs typeface="+mn-cs"/>
              </a:rPr>
              <a:t>is the source from which a company generates money by selling their product or service to the customers. And in this block, you should describe how you will earn revenue from your value propositions.  A revenue stream can belong to one of the following revenue models: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Transaction-based revenue:</a:t>
            </a:r>
            <a:r>
              <a:rPr lang="en-US" sz="1200" b="0" i="0" kern="1200" dirty="0">
                <a:solidFill>
                  <a:schemeClr val="tx1"/>
                </a:solidFill>
                <a:effectLst/>
                <a:latin typeface="+mn-lt"/>
                <a:ea typeface="+mn-ea"/>
                <a:cs typeface="+mn-cs"/>
              </a:rPr>
              <a:t> made from customers who make a one-time payment </a:t>
            </a:r>
          </a:p>
          <a:p>
            <a:r>
              <a:rPr lang="en-US" sz="1200" b="1" i="0" kern="1200" dirty="0">
                <a:solidFill>
                  <a:schemeClr val="tx1"/>
                </a:solidFill>
                <a:effectLst/>
                <a:latin typeface="+mn-lt"/>
                <a:ea typeface="+mn-ea"/>
                <a:cs typeface="+mn-cs"/>
              </a:rPr>
              <a:t>Recurring revenue:</a:t>
            </a:r>
            <a:r>
              <a:rPr lang="en-US" sz="1200" b="0" i="0" kern="1200" dirty="0">
                <a:solidFill>
                  <a:schemeClr val="tx1"/>
                </a:solidFill>
                <a:effectLst/>
                <a:latin typeface="+mn-lt"/>
                <a:ea typeface="+mn-ea"/>
                <a:cs typeface="+mn-cs"/>
              </a:rPr>
              <a:t> made from ongoing payments for continuing services or post-sale services</a:t>
            </a:r>
          </a:p>
          <a:p>
            <a:br>
              <a:rPr lang="en-US" dirty="0"/>
            </a:br>
            <a:r>
              <a:rPr lang="en-US" b="1" dirty="0"/>
              <a:t>Ask students:</a:t>
            </a:r>
          </a:p>
          <a:p>
            <a:r>
              <a:rPr lang="en-US" b="0" dirty="0"/>
              <a:t>What are the sources of revenue for our clothing rental company?</a:t>
            </a:r>
          </a:p>
          <a:p>
            <a:endParaRPr lang="en-US" b="1" dirty="0"/>
          </a:p>
          <a:p>
            <a:r>
              <a:rPr lang="en-US" b="1" dirty="0"/>
              <a:t>Answers:</a:t>
            </a:r>
          </a:p>
          <a:p>
            <a:r>
              <a:rPr lang="en-US" b="0" dirty="0"/>
              <a:t>We will generate revenue from renting clothes as well as through a subscription model, where customers can have a set number of rentals per month or unlimited access to clothes for rent based on a monthly subscription payment.</a:t>
            </a: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19</a:t>
            </a:fld>
            <a:endParaRPr lang="en-US" dirty="0"/>
          </a:p>
        </p:txBody>
      </p:sp>
    </p:spTree>
    <p:extLst>
      <p:ext uri="{BB962C8B-B14F-4D97-AF65-F5344CB8AC3E}">
        <p14:creationId xmlns:p14="http://schemas.microsoft.com/office/powerpoint/2010/main" val="274223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r>
              <a:rPr lang="en-US" b="0" dirty="0"/>
              <a:t>:</a:t>
            </a:r>
          </a:p>
          <a:p>
            <a:r>
              <a:rPr lang="en-US" b="1" dirty="0"/>
              <a:t>The Circular Innovation </a:t>
            </a:r>
            <a:r>
              <a:rPr lang="en-US" b="0" dirty="0"/>
              <a:t>segment is the type of circular economy strategy your business has created that sets you apart from the competition. There are 5 core circular models that can be implemented into a product or service:</a:t>
            </a:r>
          </a:p>
          <a:p>
            <a:pPr lvl="0"/>
            <a:endParaRPr lang="en-US" sz="1200" b="0" i="0" kern="1200" dirty="0">
              <a:solidFill>
                <a:schemeClr val="tx1"/>
              </a:solidFill>
              <a:effectLst/>
              <a:latin typeface="+mn-lt"/>
              <a:ea typeface="+mn-ea"/>
              <a:cs typeface="+mn-cs"/>
            </a:endParaRPr>
          </a:p>
          <a:p>
            <a:pPr lvl="0"/>
            <a:r>
              <a:rPr lang="en-TH" sz="1200" b="1" kern="1200">
                <a:solidFill>
                  <a:schemeClr val="tx1"/>
                </a:solidFill>
                <a:effectLst/>
                <a:latin typeface="+mn-lt"/>
                <a:ea typeface="+mn-ea"/>
                <a:cs typeface="+mn-cs"/>
              </a:rPr>
              <a:t>Circular Supplies:</a:t>
            </a:r>
            <a:r>
              <a:rPr lang="en-TH" sz="1200" kern="1200">
                <a:solidFill>
                  <a:schemeClr val="tx1"/>
                </a:solidFill>
                <a:effectLst/>
                <a:latin typeface="+mn-lt"/>
                <a:ea typeface="+mn-ea"/>
                <a:cs typeface="+mn-cs"/>
              </a:rPr>
              <a:t> </a:t>
            </a:r>
            <a:r>
              <a:rPr lang="en-US" sz="1200" kern="1200" dirty="0">
                <a:solidFill>
                  <a:schemeClr val="tx1"/>
                </a:solidFill>
                <a:effectLst/>
                <a:latin typeface="+mn-lt"/>
                <a:ea typeface="+mn-ea"/>
                <a:cs typeface="+mn-cs"/>
              </a:rPr>
              <a:t>P</a:t>
            </a:r>
            <a:r>
              <a:rPr lang="en-TH" sz="1200" kern="1200">
                <a:solidFill>
                  <a:schemeClr val="tx1"/>
                </a:solidFill>
                <a:effectLst/>
                <a:latin typeface="+mn-lt"/>
                <a:ea typeface="+mn-ea"/>
                <a:cs typeface="+mn-cs"/>
              </a:rPr>
              <a:t>roducts made from fully renewable, recyclable, or biodegradable resource inputs. </a:t>
            </a:r>
            <a:endParaRPr lang="en-US" sz="1200" kern="1200" dirty="0">
              <a:solidFill>
                <a:schemeClr val="tx1"/>
              </a:solidFill>
              <a:effectLst/>
              <a:latin typeface="+mn-lt"/>
              <a:ea typeface="+mn-ea"/>
              <a:cs typeface="+mn-cs"/>
            </a:endParaRPr>
          </a:p>
          <a:p>
            <a:pPr lvl="0"/>
            <a:endParaRPr lang="en-US" sz="1200" b="0" kern="1200" dirty="0">
              <a:solidFill>
                <a:schemeClr val="tx1"/>
              </a:solidFill>
              <a:effectLst/>
              <a:latin typeface="+mn-lt"/>
              <a:ea typeface="+mn-ea"/>
              <a:cs typeface="+mn-cs"/>
            </a:endParaRPr>
          </a:p>
          <a:p>
            <a:pPr lvl="0"/>
            <a:r>
              <a:rPr lang="en-TH" sz="1200" b="1" kern="1200">
                <a:solidFill>
                  <a:schemeClr val="tx1"/>
                </a:solidFill>
                <a:effectLst/>
                <a:latin typeface="+mn-lt"/>
                <a:ea typeface="+mn-ea"/>
                <a:cs typeface="+mn-cs"/>
              </a:rPr>
              <a:t>Resource Recovery</a:t>
            </a:r>
            <a:r>
              <a:rPr lang="en-TH" sz="1200" kern="1200">
                <a:solidFill>
                  <a:schemeClr val="tx1"/>
                </a:solidFill>
                <a:effectLst/>
                <a:latin typeface="+mn-lt"/>
                <a:ea typeface="+mn-ea"/>
                <a:cs typeface="+mn-cs"/>
              </a:rPr>
              <a:t>: </a:t>
            </a:r>
            <a:r>
              <a:rPr lang="en-US" sz="1200" kern="1200" dirty="0">
                <a:solidFill>
                  <a:schemeClr val="tx1"/>
                </a:solidFill>
                <a:effectLst/>
                <a:latin typeface="+mn-lt"/>
                <a:ea typeface="+mn-ea"/>
                <a:cs typeface="+mn-cs"/>
              </a:rPr>
              <a:t>S</a:t>
            </a:r>
            <a:r>
              <a:rPr lang="en-TH" sz="1200" kern="1200">
                <a:solidFill>
                  <a:schemeClr val="tx1"/>
                </a:solidFill>
                <a:effectLst/>
                <a:latin typeface="+mn-lt"/>
                <a:ea typeface="+mn-ea"/>
                <a:cs typeface="+mn-cs"/>
              </a:rPr>
              <a:t>ervices that work to eliminate resources, materials, or waste from leaking into the environment and maximizing the value of it to reenter the loop.</a:t>
            </a:r>
            <a:endParaRPr lang="en-US" sz="1200" kern="1200" dirty="0">
              <a:solidFill>
                <a:schemeClr val="tx1"/>
              </a:solidFill>
              <a:effectLst/>
              <a:latin typeface="+mn-lt"/>
              <a:ea typeface="+mn-ea"/>
              <a:cs typeface="+mn-cs"/>
            </a:endParaRPr>
          </a:p>
          <a:p>
            <a:pPr lvl="0"/>
            <a:endParaRPr lang="en-TH" sz="1200" kern="1200">
              <a:solidFill>
                <a:schemeClr val="tx1"/>
              </a:solidFill>
              <a:effectLst/>
              <a:latin typeface="+mn-lt"/>
              <a:ea typeface="+mn-ea"/>
              <a:cs typeface="+mn-cs"/>
            </a:endParaRPr>
          </a:p>
          <a:p>
            <a:pPr lvl="0"/>
            <a:r>
              <a:rPr lang="en-TH" sz="1200" b="1" kern="1200">
                <a:solidFill>
                  <a:schemeClr val="tx1"/>
                </a:solidFill>
                <a:effectLst/>
                <a:latin typeface="+mn-lt"/>
                <a:ea typeface="+mn-ea"/>
                <a:cs typeface="+mn-cs"/>
              </a:rPr>
              <a:t>Product Life Extension</a:t>
            </a:r>
            <a:r>
              <a:rPr lang="en-TH" sz="1200" kern="1200">
                <a:solidFill>
                  <a:schemeClr val="tx1"/>
                </a:solidFill>
                <a:effectLst/>
                <a:latin typeface="+mn-lt"/>
                <a:ea typeface="+mn-ea"/>
                <a:cs typeface="+mn-cs"/>
              </a:rPr>
              <a:t>: </a:t>
            </a:r>
            <a:r>
              <a:rPr lang="en-US" sz="1200" kern="1200" dirty="0">
                <a:solidFill>
                  <a:schemeClr val="tx1"/>
                </a:solidFill>
                <a:effectLst/>
                <a:latin typeface="+mn-lt"/>
                <a:ea typeface="+mn-ea"/>
                <a:cs typeface="+mn-cs"/>
              </a:rPr>
              <a:t>S</a:t>
            </a:r>
            <a:r>
              <a:rPr lang="en-TH" sz="1200" kern="1200">
                <a:solidFill>
                  <a:schemeClr val="tx1"/>
                </a:solidFill>
                <a:effectLst/>
                <a:latin typeface="+mn-lt"/>
                <a:ea typeface="+mn-ea"/>
                <a:cs typeface="+mn-cs"/>
              </a:rPr>
              <a:t>ervices that offer to extend the life of an otherwise discarded product through repairing, upgrading, or reselling back into the loop.</a:t>
            </a:r>
            <a:endParaRPr lang="en-US" sz="1200" kern="1200" dirty="0">
              <a:solidFill>
                <a:schemeClr val="tx1"/>
              </a:solidFill>
              <a:effectLst/>
              <a:latin typeface="+mn-lt"/>
              <a:ea typeface="+mn-ea"/>
              <a:cs typeface="+mn-cs"/>
            </a:endParaRPr>
          </a:p>
          <a:p>
            <a:pPr lvl="0"/>
            <a:endParaRPr lang="en-TH" sz="1200" kern="1200">
              <a:solidFill>
                <a:schemeClr val="tx1"/>
              </a:solidFill>
              <a:effectLst/>
              <a:latin typeface="+mn-lt"/>
              <a:ea typeface="+mn-ea"/>
              <a:cs typeface="+mn-cs"/>
            </a:endParaRPr>
          </a:p>
          <a:p>
            <a:pPr lvl="0"/>
            <a:r>
              <a:rPr lang="en-TH" sz="1200" b="1" kern="1200">
                <a:solidFill>
                  <a:schemeClr val="tx1"/>
                </a:solidFill>
                <a:effectLst/>
                <a:latin typeface="+mn-lt"/>
                <a:ea typeface="+mn-ea"/>
                <a:cs typeface="+mn-cs"/>
              </a:rPr>
              <a:t>Sharing Platform</a:t>
            </a:r>
            <a:r>
              <a:rPr lang="en-TH" sz="1200" kern="1200">
                <a:solidFill>
                  <a:schemeClr val="tx1"/>
                </a:solidFill>
                <a:effectLst/>
                <a:latin typeface="+mn-lt"/>
                <a:ea typeface="+mn-ea"/>
                <a:cs typeface="+mn-cs"/>
              </a:rPr>
              <a:t>: </a:t>
            </a:r>
            <a:r>
              <a:rPr lang="en-US" sz="1200" kern="1200" dirty="0">
                <a:solidFill>
                  <a:schemeClr val="tx1"/>
                </a:solidFill>
                <a:effectLst/>
                <a:latin typeface="+mn-lt"/>
                <a:ea typeface="+mn-ea"/>
                <a:cs typeface="+mn-cs"/>
              </a:rPr>
              <a:t>S</a:t>
            </a:r>
            <a:r>
              <a:rPr lang="en-TH" sz="1200" kern="1200">
                <a:solidFill>
                  <a:schemeClr val="tx1"/>
                </a:solidFill>
                <a:effectLst/>
                <a:latin typeface="+mn-lt"/>
                <a:ea typeface="+mn-ea"/>
                <a:cs typeface="+mn-cs"/>
              </a:rPr>
              <a:t>ervice platform</a:t>
            </a:r>
            <a:r>
              <a:rPr lang="en-US" sz="1200" kern="1200" dirty="0">
                <a:solidFill>
                  <a:schemeClr val="tx1"/>
                </a:solidFill>
                <a:effectLst/>
                <a:latin typeface="+mn-lt"/>
                <a:ea typeface="+mn-ea"/>
                <a:cs typeface="+mn-cs"/>
              </a:rPr>
              <a:t>s</a:t>
            </a:r>
            <a:r>
              <a:rPr lang="en-TH" sz="1200" kern="1200">
                <a:solidFill>
                  <a:schemeClr val="tx1"/>
                </a:solidFill>
                <a:effectLst/>
                <a:latin typeface="+mn-lt"/>
                <a:ea typeface="+mn-ea"/>
                <a:cs typeface="+mn-cs"/>
              </a:rPr>
              <a:t> that allow people to collaborate and share a product amongst themselves without singular ownership by the customer.</a:t>
            </a:r>
            <a:endParaRPr lang="en-US" sz="1200" kern="1200" dirty="0">
              <a:solidFill>
                <a:schemeClr val="tx1"/>
              </a:solidFill>
              <a:effectLst/>
              <a:latin typeface="+mn-lt"/>
              <a:ea typeface="+mn-ea"/>
              <a:cs typeface="+mn-cs"/>
            </a:endParaRPr>
          </a:p>
          <a:p>
            <a:pPr lvl="0"/>
            <a:endParaRPr lang="en-TH" sz="1200" kern="1200">
              <a:solidFill>
                <a:schemeClr val="tx1"/>
              </a:solidFill>
              <a:effectLst/>
              <a:latin typeface="+mn-lt"/>
              <a:ea typeface="+mn-ea"/>
              <a:cs typeface="+mn-cs"/>
            </a:endParaRPr>
          </a:p>
          <a:p>
            <a:pPr lvl="0"/>
            <a:r>
              <a:rPr lang="en-TH" sz="1200" b="1" kern="1200">
                <a:solidFill>
                  <a:schemeClr val="tx1"/>
                </a:solidFill>
                <a:effectLst/>
                <a:latin typeface="+mn-lt"/>
                <a:ea typeface="+mn-ea"/>
                <a:cs typeface="+mn-cs"/>
              </a:rPr>
              <a:t>Product </a:t>
            </a:r>
            <a:r>
              <a:rPr lang="en-US" sz="1200" b="1" kern="1200" dirty="0">
                <a:solidFill>
                  <a:schemeClr val="tx1"/>
                </a:solidFill>
                <a:effectLst/>
                <a:latin typeface="+mn-lt"/>
                <a:ea typeface="+mn-ea"/>
                <a:cs typeface="+mn-cs"/>
              </a:rPr>
              <a:t>a</a:t>
            </a:r>
            <a:r>
              <a:rPr lang="en-TH" sz="1200" b="1" kern="1200">
                <a:solidFill>
                  <a:schemeClr val="tx1"/>
                </a:solidFill>
                <a:effectLst/>
                <a:latin typeface="+mn-lt"/>
                <a:ea typeface="+mn-ea"/>
                <a:cs typeface="+mn-cs"/>
              </a:rPr>
              <a:t>s </a:t>
            </a:r>
            <a:r>
              <a:rPr lang="en-US" sz="1200" b="1" kern="1200" dirty="0">
                <a:solidFill>
                  <a:schemeClr val="tx1"/>
                </a:solidFill>
                <a:effectLst/>
                <a:latin typeface="+mn-lt"/>
                <a:ea typeface="+mn-ea"/>
                <a:cs typeface="+mn-cs"/>
              </a:rPr>
              <a:t>a</a:t>
            </a:r>
            <a:r>
              <a:rPr lang="en-TH" sz="1200" b="1" kern="1200">
                <a:solidFill>
                  <a:schemeClr val="tx1"/>
                </a:solidFill>
                <a:effectLst/>
                <a:latin typeface="+mn-lt"/>
                <a:ea typeface="+mn-ea"/>
                <a:cs typeface="+mn-cs"/>
              </a:rPr>
              <a:t> Service</a:t>
            </a:r>
            <a:r>
              <a:rPr lang="en-TH" sz="1200" kern="1200">
                <a:solidFill>
                  <a:schemeClr val="tx1"/>
                </a:solidFill>
                <a:effectLst/>
                <a:latin typeface="+mn-lt"/>
                <a:ea typeface="+mn-ea"/>
                <a:cs typeface="+mn-cs"/>
              </a:rPr>
              <a:t>: Products that are used by one or more customers t</a:t>
            </a:r>
            <a:r>
              <a:rPr lang="en-US" sz="1200" kern="1200" dirty="0">
                <a:solidFill>
                  <a:schemeClr val="tx1"/>
                </a:solidFill>
                <a:effectLst/>
                <a:latin typeface="+mn-lt"/>
                <a:ea typeface="+mn-ea"/>
                <a:cs typeface="+mn-cs"/>
              </a:rPr>
              <a:t>hr</a:t>
            </a:r>
            <a:r>
              <a:rPr lang="en-TH" sz="1200" kern="1200">
                <a:solidFill>
                  <a:schemeClr val="tx1"/>
                </a:solidFill>
                <a:effectLst/>
                <a:latin typeface="+mn-lt"/>
                <a:ea typeface="+mn-ea"/>
                <a:cs typeface="+mn-cs"/>
              </a:rPr>
              <a:t>o</a:t>
            </a:r>
            <a:r>
              <a:rPr lang="en-US" sz="1200" kern="1200" dirty="0">
                <a:solidFill>
                  <a:schemeClr val="tx1"/>
                </a:solidFill>
                <a:effectLst/>
                <a:latin typeface="+mn-lt"/>
                <a:ea typeface="+mn-ea"/>
                <a:cs typeface="+mn-cs"/>
              </a:rPr>
              <a:t>ugh</a:t>
            </a:r>
            <a:r>
              <a:rPr lang="en-TH" sz="1200" kern="1200">
                <a:solidFill>
                  <a:schemeClr val="tx1"/>
                </a:solidFill>
                <a:effectLst/>
                <a:latin typeface="+mn-lt"/>
                <a:ea typeface="+mn-ea"/>
                <a:cs typeface="+mn-cs"/>
              </a:rPr>
              <a:t> a pay-as-you-use arrangement. </a:t>
            </a:r>
            <a:endParaRPr lang="en-US" sz="1200" kern="1200" dirty="0">
              <a:solidFill>
                <a:schemeClr val="tx1"/>
              </a:solidFill>
              <a:effectLst/>
              <a:latin typeface="+mn-lt"/>
              <a:ea typeface="+mn-ea"/>
              <a:cs typeface="+mn-cs"/>
            </a:endParaRPr>
          </a:p>
          <a:p>
            <a:endParaRPr lang="en-US" b="0" dirty="0"/>
          </a:p>
          <a:p>
            <a:endParaRPr lang="en-US" b="0" dirty="0"/>
          </a:p>
          <a:p>
            <a:r>
              <a:rPr lang="en-US" b="1" dirty="0"/>
              <a:t>Ask Students:</a:t>
            </a:r>
          </a:p>
          <a:p>
            <a:r>
              <a:rPr lang="en-US" b="0" dirty="0"/>
              <a:t>What is the Circular Innovation of our clothing rental business?</a:t>
            </a:r>
          </a:p>
          <a:p>
            <a:endParaRPr lang="en-US" b="1" dirty="0"/>
          </a:p>
          <a:p>
            <a:r>
              <a:rPr lang="en-US" b="1" dirty="0"/>
              <a:t>Answers:</a:t>
            </a:r>
          </a:p>
          <a:p>
            <a:r>
              <a:rPr lang="en-US" b="0" dirty="0"/>
              <a:t>In the textile industry most businesses follow the linear model of ”make, take, and dispose”. By implementing a rental and repair model, clothes transition from being a product to a service, a sharing platform is created between fashion consumers, and the life of clothes are extended through repairs.</a:t>
            </a:r>
          </a:p>
        </p:txBody>
      </p:sp>
      <p:sp>
        <p:nvSpPr>
          <p:cNvPr id="4" name="Slide Number Placeholder 3"/>
          <p:cNvSpPr>
            <a:spLocks noGrp="1"/>
          </p:cNvSpPr>
          <p:nvPr>
            <p:ph type="sldNum" sz="quarter" idx="5"/>
          </p:nvPr>
        </p:nvSpPr>
        <p:spPr/>
        <p:txBody>
          <a:bodyPr/>
          <a:lstStyle/>
          <a:p>
            <a:fld id="{0EA548B3-7C32-D04A-9912-77168BDC7C59}" type="slidenum">
              <a:rPr lang="en-US" smtClean="0"/>
              <a:t>20</a:t>
            </a:fld>
            <a:endParaRPr lang="en-US" dirty="0"/>
          </a:p>
        </p:txBody>
      </p:sp>
    </p:spTree>
    <p:extLst>
      <p:ext uri="{BB962C8B-B14F-4D97-AF65-F5344CB8AC3E}">
        <p14:creationId xmlns:p14="http://schemas.microsoft.com/office/powerpoint/2010/main" val="3821353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r>
              <a:rPr lang="en-US" b="0" dirty="0"/>
              <a:t>:</a:t>
            </a:r>
          </a:p>
          <a:p>
            <a:r>
              <a:rPr lang="en-US" b="1" dirty="0"/>
              <a:t>The End-of-Life </a:t>
            </a:r>
            <a:r>
              <a:rPr lang="en-US" b="0" dirty="0"/>
              <a:t>segment outlines ”how” we are going to keep resources in the circular loop model. You can think of this as a reverse logistics segment where you define how those products or services keep items in the loop. </a:t>
            </a:r>
            <a:endParaRPr lang="en-US" sz="1200" b="0" i="0" kern="1200" dirty="0">
              <a:solidFill>
                <a:schemeClr val="tx1"/>
              </a:solidFill>
              <a:effectLst/>
              <a:latin typeface="+mn-lt"/>
              <a:ea typeface="+mn-ea"/>
              <a:cs typeface="+mn-cs"/>
            </a:endParaRPr>
          </a:p>
          <a:p>
            <a:endParaRPr lang="en-US" b="1" dirty="0"/>
          </a:p>
          <a:p>
            <a:r>
              <a:rPr lang="en-US" b="1" dirty="0"/>
              <a:t>Ask Students:</a:t>
            </a:r>
          </a:p>
          <a:p>
            <a:r>
              <a:rPr lang="en-US" b="0" dirty="0"/>
              <a:t>What is the End-of-Life scenario of our clothing rental business model?</a:t>
            </a:r>
          </a:p>
          <a:p>
            <a:endParaRPr lang="en-US" b="1" dirty="0"/>
          </a:p>
          <a:p>
            <a:r>
              <a:rPr lang="en-US" b="1" dirty="0"/>
              <a:t>Answers:</a:t>
            </a:r>
          </a:p>
          <a:p>
            <a:r>
              <a:rPr lang="en-US" b="0" dirty="0"/>
              <a:t>In the textiles industry most businesses follow the linear model of ”make, take, and dispose”. By renting clothes instead of selling them we need a way to ensure the renters give us the clothes back. We will incentivize renters to return clothes through a subscription service or a deposit scheme without a subscription, and with each item returned, customers can earn store credit on their next rental. The shop will repair the clothes as needed to maintain their rental inventory. </a:t>
            </a: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21</a:t>
            </a:fld>
            <a:endParaRPr lang="en-US" dirty="0"/>
          </a:p>
        </p:txBody>
      </p:sp>
    </p:spTree>
    <p:extLst>
      <p:ext uri="{BB962C8B-B14F-4D97-AF65-F5344CB8AC3E}">
        <p14:creationId xmlns:p14="http://schemas.microsoft.com/office/powerpoint/2010/main" val="3024959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A548B3-7C32-D04A-9912-77168BDC7C59}" type="slidenum">
              <a:rPr lang="en-US" smtClean="0"/>
              <a:t>2</a:t>
            </a:fld>
            <a:endParaRPr lang="en-US" dirty="0"/>
          </a:p>
        </p:txBody>
      </p:sp>
    </p:spTree>
    <p:extLst>
      <p:ext uri="{BB962C8B-B14F-4D97-AF65-F5344CB8AC3E}">
        <p14:creationId xmlns:p14="http://schemas.microsoft.com/office/powerpoint/2010/main" val="24162975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Tell Students:</a:t>
            </a:r>
          </a:p>
          <a:p>
            <a:r>
              <a:rPr lang="en-US" b="1" dirty="0"/>
              <a:t>Read through </a:t>
            </a:r>
            <a:r>
              <a:rPr lang="en-US" b="0" dirty="0"/>
              <a:t>the </a:t>
            </a:r>
            <a:r>
              <a:rPr lang="en-US" b="1" dirty="0"/>
              <a:t>“Redesign for Circularity” </a:t>
            </a:r>
            <a:r>
              <a:rPr lang="en-US" b="0" dirty="0"/>
              <a:t>handout and pick a business you would like to focus on to create a circular business model. Start to fill out your “</a:t>
            </a:r>
            <a:r>
              <a:rPr lang="en-US" b="1" dirty="0"/>
              <a:t>Circular Business Model Canvas” </a:t>
            </a:r>
            <a:r>
              <a:rPr lang="en-US" b="0" dirty="0"/>
              <a:t>with rough ideas in each of the boxes.</a:t>
            </a:r>
          </a:p>
          <a:p>
            <a:endParaRPr lang="en-US" b="0" dirty="0"/>
          </a:p>
          <a:p>
            <a:r>
              <a:rPr lang="en-US" b="1" dirty="0"/>
              <a:t>A good tip is to start with the customer segment box </a:t>
            </a:r>
            <a:r>
              <a:rPr lang="en-US" b="0" dirty="0"/>
              <a:t>so your work is user-focused, then move to the value proposition and circular value proposition. </a:t>
            </a:r>
          </a:p>
          <a:p>
            <a:endParaRPr lang="en-US" b="0" dirty="0"/>
          </a:p>
          <a:p>
            <a:r>
              <a:rPr lang="en-US" b="0" dirty="0"/>
              <a:t>When you have a rough draft of your canvas finished, sketch your new product out and present it to the class. </a:t>
            </a:r>
            <a:endParaRPr lang="en-US" b="1" dirty="0"/>
          </a:p>
        </p:txBody>
      </p:sp>
      <p:sp>
        <p:nvSpPr>
          <p:cNvPr id="4" name="Slide Number Placeholder 3"/>
          <p:cNvSpPr>
            <a:spLocks noGrp="1"/>
          </p:cNvSpPr>
          <p:nvPr>
            <p:ph type="sldNum" sz="quarter" idx="5"/>
          </p:nvPr>
        </p:nvSpPr>
        <p:spPr/>
        <p:txBody>
          <a:bodyPr/>
          <a:lstStyle/>
          <a:p>
            <a:fld id="{FF836C94-7932-4F42-B085-F387E238C945}" type="slidenum">
              <a:rPr lang="en-TH" smtClean="0"/>
              <a:t>22</a:t>
            </a:fld>
            <a:endParaRPr lang="en-TH"/>
          </a:p>
        </p:txBody>
      </p:sp>
    </p:spTree>
    <p:extLst>
      <p:ext uri="{BB962C8B-B14F-4D97-AF65-F5344CB8AC3E}">
        <p14:creationId xmlns:p14="http://schemas.microsoft.com/office/powerpoint/2010/main" val="19769985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Example of the Circular Business Model Canvas</a:t>
            </a:r>
          </a:p>
        </p:txBody>
      </p:sp>
      <p:sp>
        <p:nvSpPr>
          <p:cNvPr id="4" name="Slide Number Placeholder 3"/>
          <p:cNvSpPr>
            <a:spLocks noGrp="1"/>
          </p:cNvSpPr>
          <p:nvPr>
            <p:ph type="sldNum" sz="quarter" idx="5"/>
          </p:nvPr>
        </p:nvSpPr>
        <p:spPr/>
        <p:txBody>
          <a:bodyPr/>
          <a:lstStyle/>
          <a:p>
            <a:fld id="{0EA548B3-7C32-D04A-9912-77168BDC7C59}" type="slidenum">
              <a:rPr lang="en-US" smtClean="0"/>
              <a:t>23</a:t>
            </a:fld>
            <a:endParaRPr lang="en-US" dirty="0"/>
          </a:p>
        </p:txBody>
      </p:sp>
    </p:spTree>
    <p:extLst>
      <p:ext uri="{BB962C8B-B14F-4D97-AF65-F5344CB8AC3E}">
        <p14:creationId xmlns:p14="http://schemas.microsoft.com/office/powerpoint/2010/main" val="427946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836C94-7932-4F42-B085-F387E238C945}" type="slidenum">
              <a:rPr lang="en-TH" smtClean="0"/>
              <a:t>4</a:t>
            </a:fld>
            <a:endParaRPr lang="en-TH"/>
          </a:p>
        </p:txBody>
      </p:sp>
    </p:spTree>
    <p:extLst>
      <p:ext uri="{BB962C8B-B14F-4D97-AF65-F5344CB8AC3E}">
        <p14:creationId xmlns:p14="http://schemas.microsoft.com/office/powerpoint/2010/main" val="3874806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5 mins)</a:t>
            </a:r>
            <a:br>
              <a:rPr lang="en-US" b="1" dirty="0"/>
            </a:br>
            <a:br>
              <a:rPr lang="en-US" b="1" dirty="0"/>
            </a:br>
            <a:r>
              <a:rPr lang="en-US" b="1" dirty="0"/>
              <a:t>Ask Students:</a:t>
            </a:r>
          </a:p>
          <a:p>
            <a:r>
              <a:rPr lang="en-US" b="0" dirty="0"/>
              <a:t>Has anyone heard of the Business Model Canvas? If so, what is it, and what is it used for?</a:t>
            </a:r>
          </a:p>
          <a:p>
            <a:endParaRPr lang="en-US" b="1" dirty="0"/>
          </a:p>
          <a:p>
            <a:r>
              <a:rPr lang="en-US" b="1" dirty="0"/>
              <a:t>Tell students: </a:t>
            </a:r>
          </a:p>
          <a:p>
            <a:pPr rtl="0" fontAlgn="base"/>
            <a:r>
              <a:rPr lang="en-US" sz="1200" b="0" i="0" kern="1200" dirty="0">
                <a:solidFill>
                  <a:schemeClr val="tx1"/>
                </a:solidFill>
                <a:effectLst/>
                <a:latin typeface="+mn-lt"/>
                <a:ea typeface="+mn-ea"/>
                <a:cs typeface="+mn-cs"/>
              </a:rPr>
              <a:t>The business model canvas is a visual representation of a business model, highlighting all key strategic factors. In other words, it is a general, holistic and complete overview of the company’s workings, customers, revenue streams and more.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business model canvas is a great tool to help you understand a business model in a straightforward, structured way. Using this canvas will lead to insights about the customers you serve, what value propositions are offered through what channels, and how your company makes money. You can also use the business model canvas to understand your own business model or that of a competitor.</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business model canvas is a shared language for describing, visualizing, assessing and changing business models. It describes the rationale of how an organization creates, delivers and captures value. The canvas consists of 9 key segments of a business:</a:t>
            </a:r>
          </a:p>
          <a:p>
            <a:endParaRPr lang="en-US" sz="1200" b="0" i="0" kern="1200" dirty="0">
              <a:solidFill>
                <a:schemeClr val="tx1"/>
              </a:solidFill>
              <a:effectLst/>
              <a:latin typeface="+mn-lt"/>
              <a:ea typeface="+mn-ea"/>
              <a:cs typeface="+mn-cs"/>
            </a:endParaRPr>
          </a:p>
          <a:p>
            <a:pPr marL="0" indent="0">
              <a:buFont typeface="+mj-lt"/>
              <a:buNone/>
            </a:pPr>
            <a:r>
              <a:rPr lang="en-US" sz="1200" b="1" i="0" kern="1200" dirty="0">
                <a:solidFill>
                  <a:schemeClr val="tx1"/>
                </a:solidFill>
                <a:effectLst/>
                <a:latin typeface="+mn-lt"/>
                <a:ea typeface="+mn-ea"/>
                <a:cs typeface="+mn-cs"/>
              </a:rPr>
              <a:t>1. Customer segments: </a:t>
            </a:r>
            <a:r>
              <a:rPr lang="en-US" sz="1200" b="0" i="0" kern="1200" dirty="0">
                <a:solidFill>
                  <a:schemeClr val="tx1"/>
                </a:solidFill>
                <a:effectLst/>
                <a:latin typeface="+mn-lt"/>
                <a:ea typeface="+mn-ea"/>
                <a:cs typeface="+mn-cs"/>
              </a:rPr>
              <a:t>List the top three types of customers. Look for the segments that provide the most revenue.</a:t>
            </a:r>
          </a:p>
          <a:p>
            <a:pPr marL="228600" indent="-228600">
              <a:buAutoNum type="arabicPeriod"/>
            </a:pP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2. Value proposition: </a:t>
            </a:r>
            <a:r>
              <a:rPr lang="en-US" sz="1200" b="0" i="0" kern="1200" dirty="0">
                <a:solidFill>
                  <a:schemeClr val="tx1"/>
                </a:solidFill>
                <a:effectLst/>
                <a:latin typeface="+mn-lt"/>
                <a:ea typeface="+mn-ea"/>
                <a:cs typeface="+mn-cs"/>
              </a:rPr>
              <a:t>What are your products and services? What is the job you get done for your customer?</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3. Revenue: </a:t>
            </a:r>
            <a:r>
              <a:rPr lang="en-US" sz="1200" b="0" i="0" kern="1200" dirty="0">
                <a:solidFill>
                  <a:schemeClr val="tx1"/>
                </a:solidFill>
                <a:effectLst/>
                <a:latin typeface="+mn-lt"/>
                <a:ea typeface="+mn-ea"/>
                <a:cs typeface="+mn-cs"/>
              </a:rPr>
              <a:t>List your top three revenue streams. If you do things for free but they could be monetized in the future, add them here too.</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4. Channels: </a:t>
            </a:r>
            <a:r>
              <a:rPr lang="en-US" sz="1200" b="0" i="0" kern="1200" dirty="0">
                <a:solidFill>
                  <a:schemeClr val="tx1"/>
                </a:solidFill>
                <a:effectLst/>
                <a:latin typeface="+mn-lt"/>
                <a:ea typeface="+mn-ea"/>
                <a:cs typeface="+mn-cs"/>
              </a:rPr>
              <a:t>How do you communicate with your customer? How do you deliver your product or service to them?</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5. Customer relationships: </a:t>
            </a:r>
            <a:r>
              <a:rPr lang="en-US" sz="1200" b="0" i="0" kern="1200" dirty="0">
                <a:solidFill>
                  <a:schemeClr val="tx1"/>
                </a:solidFill>
                <a:effectLst/>
                <a:latin typeface="+mn-lt"/>
                <a:ea typeface="+mn-ea"/>
                <a:cs typeface="+mn-cs"/>
              </a:rPr>
              <a:t>How our relationships and interactions are created and how do you maintain the relationship?</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6. Activities: </a:t>
            </a:r>
            <a:r>
              <a:rPr lang="en-US" sz="1200" b="0" i="0" kern="1200" dirty="0">
                <a:solidFill>
                  <a:schemeClr val="tx1"/>
                </a:solidFill>
                <a:effectLst/>
                <a:latin typeface="+mn-lt"/>
                <a:ea typeface="+mn-ea"/>
                <a:cs typeface="+mn-cs"/>
              </a:rPr>
              <a:t>What do you do every day to run your business model?</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7. Resources: </a:t>
            </a:r>
            <a:r>
              <a:rPr lang="en-US" sz="1200" b="0" i="0" kern="1200" dirty="0">
                <a:solidFill>
                  <a:schemeClr val="tx1"/>
                </a:solidFill>
                <a:effectLst/>
                <a:latin typeface="+mn-lt"/>
                <a:ea typeface="+mn-ea"/>
                <a:cs typeface="+mn-cs"/>
              </a:rPr>
              <a:t>The people, knowledge, means, and money you need to run your business.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8. Partners: </a:t>
            </a:r>
            <a:r>
              <a:rPr lang="en-US" sz="1200" b="0" i="0" kern="1200" dirty="0">
                <a:solidFill>
                  <a:schemeClr val="tx1"/>
                </a:solidFill>
                <a:effectLst/>
                <a:latin typeface="+mn-lt"/>
                <a:ea typeface="+mn-ea"/>
                <a:cs typeface="+mn-cs"/>
              </a:rPr>
              <a:t>List the partners that you cannot do business without.</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9. Cost : </a:t>
            </a:r>
            <a:r>
              <a:rPr lang="en-US" sz="1200" b="0" i="0" kern="1200" dirty="0">
                <a:solidFill>
                  <a:schemeClr val="tx1"/>
                </a:solidFill>
                <a:effectLst/>
                <a:latin typeface="+mn-lt"/>
                <a:ea typeface="+mn-ea"/>
                <a:cs typeface="+mn-cs"/>
              </a:rPr>
              <a:t>List your top costs by looking at activities and resources.</a:t>
            </a:r>
          </a:p>
          <a:p>
            <a:endParaRPr lang="en-US" sz="1200" b="0" i="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6</a:t>
            </a:fld>
            <a:endParaRPr lang="en-US" dirty="0"/>
          </a:p>
        </p:txBody>
      </p:sp>
    </p:spTree>
    <p:extLst>
      <p:ext uri="{BB962C8B-B14F-4D97-AF65-F5344CB8AC3E}">
        <p14:creationId xmlns:p14="http://schemas.microsoft.com/office/powerpoint/2010/main" val="2822144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10 mins)</a:t>
            </a:r>
          </a:p>
          <a:p>
            <a:br>
              <a:rPr lang="en-US" sz="1200" b="1" i="0" kern="1200" dirty="0">
                <a:solidFill>
                  <a:schemeClr val="tx1"/>
                </a:solidFill>
                <a:effectLst/>
                <a:latin typeface="+mn-lt"/>
                <a:ea typeface="+mn-ea"/>
                <a:cs typeface="+mn-cs"/>
              </a:rPr>
            </a:br>
            <a:r>
              <a:rPr lang="en-US" sz="1200" b="1" i="0" kern="1200" dirty="0">
                <a:solidFill>
                  <a:schemeClr val="tx1"/>
                </a:solidFill>
                <a:effectLst/>
                <a:latin typeface="+mn-lt"/>
                <a:ea typeface="+mn-ea"/>
                <a:cs typeface="+mn-cs"/>
              </a:rPr>
              <a:t>Tell students:</a:t>
            </a:r>
          </a:p>
          <a:p>
            <a:r>
              <a:rPr lang="en-US" sz="1200" b="0" i="0" kern="1200" dirty="0">
                <a:solidFill>
                  <a:schemeClr val="tx1"/>
                </a:solidFill>
                <a:effectLst/>
                <a:latin typeface="+mn-lt"/>
                <a:ea typeface="+mn-ea"/>
                <a:cs typeface="+mn-cs"/>
              </a:rPr>
              <a:t>Let’s use a home sharing platform as an example to fill in the business model canvas. </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Ask Students:</a:t>
            </a:r>
          </a:p>
          <a:p>
            <a:r>
              <a:rPr lang="en-US" sz="1200" b="1" i="0" kern="1200" dirty="0">
                <a:solidFill>
                  <a:schemeClr val="tx1"/>
                </a:solidFill>
                <a:effectLst/>
                <a:latin typeface="+mn-lt"/>
                <a:ea typeface="+mn-ea"/>
                <a:cs typeface="+mn-cs"/>
              </a:rPr>
              <a:t>1. Customer Segments: Who are their customers?</a:t>
            </a:r>
          </a:p>
          <a:p>
            <a:r>
              <a:rPr lang="en-US" sz="1200" b="0" i="0" kern="1200" dirty="0">
                <a:solidFill>
                  <a:schemeClr val="tx1"/>
                </a:solidFill>
                <a:effectLst/>
                <a:latin typeface="+mn-lt"/>
                <a:ea typeface="+mn-ea"/>
                <a:cs typeface="+mn-cs"/>
              </a:rPr>
              <a:t>There are two customer segments that define the home sharing platform business model.</a:t>
            </a:r>
          </a:p>
          <a:p>
            <a:r>
              <a:rPr lang="en-US" sz="1200" b="1" i="0" kern="1200" dirty="0">
                <a:solidFill>
                  <a:schemeClr val="tx1"/>
                </a:solidFill>
                <a:effectLst/>
                <a:latin typeface="+mn-lt"/>
                <a:ea typeface="+mn-ea"/>
                <a:cs typeface="+mn-cs"/>
              </a:rPr>
              <a:t>-Hosts</a:t>
            </a:r>
            <a:r>
              <a:rPr lang="en-US" sz="1200" b="0" i="0" kern="1200" dirty="0">
                <a:solidFill>
                  <a:schemeClr val="tx1"/>
                </a:solidFill>
                <a:effectLst/>
                <a:latin typeface="+mn-lt"/>
                <a:ea typeface="+mn-ea"/>
                <a:cs typeface="+mn-cs"/>
              </a:rPr>
              <a:t>: The people who have spaces available for rent and want to make money from that. In the app, they can include their properties under certain conditions, such as available period, check-in and out times, and other “rules”. </a:t>
            </a:r>
          </a:p>
          <a:p>
            <a:r>
              <a:rPr lang="en-US" sz="1200" b="1" i="0" kern="1200" dirty="0">
                <a:solidFill>
                  <a:schemeClr val="tx1"/>
                </a:solidFill>
                <a:effectLst/>
                <a:latin typeface="+mn-lt"/>
                <a:ea typeface="+mn-ea"/>
                <a:cs typeface="+mn-cs"/>
              </a:rPr>
              <a:t>-Guests</a:t>
            </a:r>
            <a:r>
              <a:rPr lang="en-US" sz="1200" b="0" i="0" kern="1200" dirty="0">
                <a:solidFill>
                  <a:schemeClr val="tx1"/>
                </a:solidFill>
                <a:effectLst/>
                <a:latin typeface="+mn-lt"/>
                <a:ea typeface="+mn-ea"/>
                <a:cs typeface="+mn-cs"/>
              </a:rPr>
              <a:t>: The people who are looking for a place to stay. They can search by location, type of property, price, among other filters that the app offers. They book and pay through the sharing platform.</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2. Value Proposition: What value does the company offer their customers?</a:t>
            </a:r>
          </a:p>
          <a:p>
            <a:r>
              <a:rPr lang="en-US" sz="1200" b="0" i="0" kern="1200" dirty="0">
                <a:solidFill>
                  <a:schemeClr val="tx1"/>
                </a:solidFill>
                <a:effectLst/>
                <a:latin typeface="+mn-lt"/>
                <a:ea typeface="+mn-ea"/>
                <a:cs typeface="+mn-cs"/>
              </a:rPr>
              <a:t>Their value proposition is different for each segment:</a:t>
            </a:r>
          </a:p>
          <a:p>
            <a:r>
              <a:rPr lang="en-US" sz="1200" b="1" i="0" kern="1200" dirty="0">
                <a:solidFill>
                  <a:schemeClr val="tx1"/>
                </a:solidFill>
                <a:effectLst/>
                <a:latin typeface="+mn-lt"/>
                <a:ea typeface="+mn-ea"/>
                <a:cs typeface="+mn-cs"/>
              </a:rPr>
              <a:t>-For Hosts</a:t>
            </a:r>
            <a:r>
              <a:rPr lang="en-US" sz="1200" b="0" i="0" kern="1200" dirty="0">
                <a:solidFill>
                  <a:schemeClr val="tx1"/>
                </a:solidFill>
                <a:effectLst/>
                <a:latin typeface="+mn-lt"/>
                <a:ea typeface="+mn-ea"/>
                <a:cs typeface="+mn-cs"/>
              </a:rPr>
              <a:t>: The biggest value proposition here is being able to make money through the platform. In addition, there are the benefits of doing so comfortably and safely, with total control over bookings and even insurance against damage and accidents. It also has the advantage of being able to check the profile of those who are requesting a reservation and the option to decline offers. All this with 24/7 support via phone, email and chat with company.</a:t>
            </a:r>
          </a:p>
          <a:p>
            <a:r>
              <a:rPr lang="en-US" sz="1200" b="1" i="0" kern="1200" dirty="0">
                <a:solidFill>
                  <a:schemeClr val="tx1"/>
                </a:solidFill>
                <a:effectLst/>
                <a:latin typeface="+mn-lt"/>
                <a:ea typeface="+mn-ea"/>
                <a:cs typeface="+mn-cs"/>
              </a:rPr>
              <a:t>-For Guests</a:t>
            </a:r>
            <a:r>
              <a:rPr lang="en-US" sz="1200" b="0" i="0" kern="1200" dirty="0">
                <a:solidFill>
                  <a:schemeClr val="tx1"/>
                </a:solidFill>
                <a:effectLst/>
                <a:latin typeface="+mn-lt"/>
                <a:ea typeface="+mn-ea"/>
                <a:cs typeface="+mn-cs"/>
              </a:rPr>
              <a:t>: The biggest value proposition here is to save money on hotel rooms or holiday rentals. In addition, the convenience of being able to choose a place according to all your preferences through your phone or computer and without having to negotiate with anyone. Furthermore, the traveler can also check the owner’s profile and, in some cases, exchange experiences with them during the stay. And finally, you have payment security through the platform.</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3. Channels: How does the sharing platform reach their customers?</a:t>
            </a:r>
          </a:p>
          <a:p>
            <a:r>
              <a:rPr lang="en-US" sz="1200" b="0" i="0" kern="1200" dirty="0">
                <a:solidFill>
                  <a:schemeClr val="tx1"/>
                </a:solidFill>
                <a:effectLst/>
                <a:latin typeface="+mn-lt"/>
                <a:ea typeface="+mn-ea"/>
                <a:cs typeface="+mn-cs"/>
              </a:rPr>
              <a:t>Its primary channels are the website and the app itself. In addition, the company uses social media, digital marketing, an affiliate model, and, of course, it benefits substantially from word of mouth.</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4. Customer Relationships: What kind of relationship does the company have with their customers?</a:t>
            </a:r>
          </a:p>
          <a:p>
            <a:r>
              <a:rPr lang="en-US" sz="1200" b="0" i="0" kern="1200" dirty="0">
                <a:solidFill>
                  <a:schemeClr val="tx1"/>
                </a:solidFill>
                <a:effectLst/>
                <a:latin typeface="+mn-lt"/>
                <a:ea typeface="+mn-ea"/>
                <a:cs typeface="+mn-cs"/>
              </a:rPr>
              <a:t>The sharing platform’s customer relationships are based on a high level of trust in transactions carried out through the company’s website and app. For this reason, the company acts strongly in the communication between the segments, to avoid damaging its name and reputation. If the brand is tarnished by any inconsistency, it will be easy for a competitor to take the lead. In this way, the company works to avoid conflicts, manages bad behavior and risks, ensures the protection of data and private information, and offers support to answer questions and solve problems. Its greatest customer relationship tool is the platform itself, which provides personalized recommendations and 24/7 customer service support.</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5. Revenue Streams: How do they make money?</a:t>
            </a:r>
          </a:p>
          <a:p>
            <a:r>
              <a:rPr lang="en-US" sz="1200" b="0" i="0" kern="1200" dirty="0">
                <a:solidFill>
                  <a:schemeClr val="tx1"/>
                </a:solidFill>
                <a:effectLst/>
                <a:latin typeface="+mn-lt"/>
                <a:ea typeface="+mn-ea"/>
                <a:cs typeface="+mn-cs"/>
              </a:rPr>
              <a:t>Host’s fees </a:t>
            </a:r>
          </a:p>
          <a:p>
            <a:r>
              <a:rPr lang="en-US" sz="1200" b="0" i="0" kern="1200" dirty="0">
                <a:solidFill>
                  <a:schemeClr val="tx1"/>
                </a:solidFill>
                <a:effectLst/>
                <a:latin typeface="+mn-lt"/>
                <a:ea typeface="+mn-ea"/>
                <a:cs typeface="+mn-cs"/>
              </a:rPr>
              <a:t>Travelers’ fees </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6. Key Resources: What does the sharing platform need to run the business?</a:t>
            </a:r>
          </a:p>
          <a:p>
            <a:r>
              <a:rPr lang="en-US" sz="1200" b="0" i="0" kern="1200" dirty="0">
                <a:solidFill>
                  <a:schemeClr val="tx1"/>
                </a:solidFill>
                <a:effectLst/>
                <a:latin typeface="+mn-lt"/>
                <a:ea typeface="+mn-ea"/>
                <a:cs typeface="+mn-cs"/>
              </a:rPr>
              <a:t>Among the company's</a:t>
            </a:r>
            <a:r>
              <a:rPr lang="en-US" sz="1200" b="0" i="0" u="none" strike="noStrik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key resources are the platform and mobile app itself, the content generated by the partners, both the properties available and the assessments and reviews, its human resources including coders, marketing professionals, and other key personnel, and its algorithm.</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7. Key Activities: What does the company do to operate their business?</a:t>
            </a:r>
          </a:p>
          <a:p>
            <a:r>
              <a:rPr lang="en-US" sz="1200" b="0" i="0" kern="1200" dirty="0">
                <a:solidFill>
                  <a:schemeClr val="tx1"/>
                </a:solidFill>
                <a:effectLst/>
                <a:latin typeface="+mn-lt"/>
                <a:ea typeface="+mn-ea"/>
                <a:cs typeface="+mn-cs"/>
              </a:rPr>
              <a:t>Their main activity is the development and maintenance of the platform itself, where customer experiences takes place. Aside from that, other </a:t>
            </a:r>
            <a:r>
              <a:rPr lang="en-US" sz="1200" b="0" i="0" u="none" strike="noStrike" kern="1200" dirty="0">
                <a:solidFill>
                  <a:schemeClr val="tx1"/>
                </a:solidFill>
                <a:effectLst/>
                <a:latin typeface="+mn-lt"/>
                <a:ea typeface="+mn-ea"/>
                <a:cs typeface="+mn-cs"/>
              </a:rPr>
              <a:t>key activities</a:t>
            </a:r>
            <a:r>
              <a:rPr lang="en-US" sz="1200" b="0" i="0" kern="1200" dirty="0">
                <a:solidFill>
                  <a:schemeClr val="tx1"/>
                </a:solidFill>
                <a:effectLst/>
                <a:latin typeface="+mn-lt"/>
                <a:ea typeface="+mn-ea"/>
                <a:cs typeface="+mn-cs"/>
              </a:rPr>
              <a:t> include sales and marketing for acquiring new hosts and guests, information security for all partners and users, and customer service (on both sides), including conflict intermediation.</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8. Key Partners: Who does company need to help them operate?</a:t>
            </a:r>
          </a:p>
          <a:p>
            <a:r>
              <a:rPr lang="en-US" sz="1200" b="0" i="0" kern="1200" dirty="0">
                <a:solidFill>
                  <a:schemeClr val="tx1"/>
                </a:solidFill>
                <a:effectLst/>
                <a:latin typeface="+mn-lt"/>
                <a:ea typeface="+mn-ea"/>
                <a:cs typeface="+mn-cs"/>
              </a:rPr>
              <a:t>The company’s biggest key partners are its hosts, which can be private owners or hotels and inns, for example. If there were not any people interested in listing their rooms and properties in the app, the platform has no reason to exist. Other partners include professional photographers, who provide their services for the platform, insurance companies that secure the rental properties, as well as investors, who have made it possible to build the entire sharing platform structure.</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9. Cost Structure: What does it cost to run their business?</a:t>
            </a:r>
          </a:p>
          <a:p>
            <a:r>
              <a:rPr lang="en-US" sz="1200" b="0" i="0" kern="1200" dirty="0">
                <a:solidFill>
                  <a:schemeClr val="tx1"/>
                </a:solidFill>
                <a:effectLst/>
                <a:latin typeface="+mn-lt"/>
                <a:ea typeface="+mn-ea"/>
                <a:cs typeface="+mn-cs"/>
              </a:rPr>
              <a:t>The cost structure includes investment in all of its key activities and resources, as well as its channels. To name a selection: software maintenance and development, marketing, salaries, customer acquisition, insurance, credit card fees, and legal and administrative costs.</a:t>
            </a:r>
          </a:p>
        </p:txBody>
      </p:sp>
      <p:sp>
        <p:nvSpPr>
          <p:cNvPr id="4" name="Slide Number Placeholder 3"/>
          <p:cNvSpPr>
            <a:spLocks noGrp="1"/>
          </p:cNvSpPr>
          <p:nvPr>
            <p:ph type="sldNum" sz="quarter" idx="5"/>
          </p:nvPr>
        </p:nvSpPr>
        <p:spPr/>
        <p:txBody>
          <a:bodyPr/>
          <a:lstStyle/>
          <a:p>
            <a:fld id="{0EA548B3-7C32-D04A-9912-77168BDC7C59}" type="slidenum">
              <a:rPr lang="en-US" smtClean="0"/>
              <a:t>7</a:t>
            </a:fld>
            <a:endParaRPr lang="en-US" dirty="0"/>
          </a:p>
        </p:txBody>
      </p:sp>
    </p:spTree>
    <p:extLst>
      <p:ext uri="{BB962C8B-B14F-4D97-AF65-F5344CB8AC3E}">
        <p14:creationId xmlns:p14="http://schemas.microsoft.com/office/powerpoint/2010/main" val="3005548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5 mins)</a:t>
            </a:r>
            <a:br>
              <a:rPr lang="en-US" b="1" dirty="0"/>
            </a:br>
            <a:br>
              <a:rPr lang="en-US" b="1" dirty="0"/>
            </a:br>
            <a:r>
              <a:rPr lang="en-US" b="1" dirty="0"/>
              <a:t>Tell students:</a:t>
            </a:r>
          </a:p>
          <a:p>
            <a:r>
              <a:rPr lang="en-US" dirty="0"/>
              <a:t>The Circular Business Model Canvas is the same as the more well-known Business Model Canvas but includes three additional segments that define what makes your business model circular. The principles of the </a:t>
            </a:r>
            <a:r>
              <a:rPr lang="en-US" sz="1200" b="0" i="0" kern="1200" dirty="0">
                <a:solidFill>
                  <a:schemeClr val="tx1"/>
                </a:solidFill>
                <a:effectLst/>
                <a:latin typeface="+mn-lt"/>
                <a:ea typeface="+mn-ea"/>
                <a:cs typeface="+mn-cs"/>
              </a:rPr>
              <a:t>Circular Economy (CE) aim to maintain the value of products, components, materials, and resources in the economy for as long as possible.</a:t>
            </a:r>
            <a:endParaRPr lang="en-US" dirty="0"/>
          </a:p>
          <a:p>
            <a:endParaRPr lang="en-US" dirty="0"/>
          </a:p>
          <a:p>
            <a:pPr marL="228600" indent="-228600">
              <a:buAutoNum type="arabicPeriod"/>
            </a:pPr>
            <a:r>
              <a:rPr lang="en-US" dirty="0"/>
              <a:t>The </a:t>
            </a:r>
            <a:r>
              <a:rPr lang="en-US" b="1" dirty="0"/>
              <a:t>Circular Innovation </a:t>
            </a:r>
            <a:r>
              <a:rPr lang="en-US" dirty="0"/>
              <a:t>segment defines the circular solution you are applying to a linear problem. </a:t>
            </a:r>
          </a:p>
          <a:p>
            <a:pPr marL="228600" indent="-228600">
              <a:buAutoNum type="arabicPeriod"/>
            </a:pPr>
            <a:r>
              <a:rPr lang="en-US" dirty="0"/>
              <a:t>The </a:t>
            </a:r>
            <a:r>
              <a:rPr lang="en-US" b="1" dirty="0"/>
              <a:t>End-of-Life</a:t>
            </a:r>
            <a:r>
              <a:rPr lang="en-US" dirty="0"/>
              <a:t> segment indicates what happens next once the product or service has been used. </a:t>
            </a:r>
          </a:p>
          <a:p>
            <a:pPr marL="228600" indent="-228600">
              <a:buAutoNum type="arabicPeriod"/>
            </a:pPr>
            <a:r>
              <a:rPr lang="en-US" dirty="0"/>
              <a:t>The </a:t>
            </a:r>
            <a:r>
              <a:rPr lang="en-US" b="1" dirty="0"/>
              <a:t>Circular Value Proposition </a:t>
            </a:r>
            <a:r>
              <a:rPr lang="en-US" dirty="0"/>
              <a:t>is the added value created from the </a:t>
            </a:r>
            <a:r>
              <a:rPr lang="en-US" b="1" dirty="0"/>
              <a:t>Circular Innovation.</a:t>
            </a:r>
            <a:endParaRPr lang="en-US" sz="1200" b="0" i="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8</a:t>
            </a:fld>
            <a:endParaRPr lang="en-US" dirty="0"/>
          </a:p>
        </p:txBody>
      </p:sp>
    </p:spTree>
    <p:extLst>
      <p:ext uri="{BB962C8B-B14F-4D97-AF65-F5344CB8AC3E}">
        <p14:creationId xmlns:p14="http://schemas.microsoft.com/office/powerpoint/2010/main" val="11198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5 mins)</a:t>
            </a:r>
          </a:p>
          <a:p>
            <a:br>
              <a:rPr lang="en-US" sz="1200" b="1" kern="1200" dirty="0">
                <a:solidFill>
                  <a:schemeClr val="tx1"/>
                </a:solidFill>
                <a:effectLst/>
                <a:latin typeface="+mn-lt"/>
                <a:ea typeface="+mn-ea"/>
                <a:cs typeface="+mn-cs"/>
              </a:rPr>
            </a:br>
            <a:r>
              <a:rPr lang="en-TH" sz="1200" b="1" kern="1200" dirty="0">
                <a:solidFill>
                  <a:schemeClr val="tx1"/>
                </a:solidFill>
                <a:effectLst/>
                <a:latin typeface="+mn-lt"/>
                <a:ea typeface="+mn-ea"/>
                <a:cs typeface="+mn-cs"/>
              </a:rPr>
              <a:t>Tell students:</a:t>
            </a:r>
            <a:endParaRPr lang="en-US" sz="1200" b="1"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Let's go through a Circular Business Model Canvas using one of the circular business model examples: </a:t>
            </a:r>
            <a:r>
              <a:rPr lang="en-US" sz="1200" b="1" i="0" kern="1200" dirty="0">
                <a:solidFill>
                  <a:schemeClr val="tx1"/>
                </a:solidFill>
                <a:effectLst/>
                <a:latin typeface="+mn-lt"/>
                <a:ea typeface="+mn-ea"/>
                <a:cs typeface="+mn-cs"/>
              </a:rPr>
              <a:t>Clothing Rental (Product as a Service)</a:t>
            </a:r>
          </a:p>
          <a:p>
            <a:endParaRPr lang="en-US" sz="1200" b="1"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Clothing rental models can provide customers access to a variety of clothes while decreasing the demand for new clothing production. Short-term rental models offer a compelling value proposition, particularly when taking changing customer needs into consideration - examples include short term use, practical requirements, or fast evolving fashion preferences. New short-term and subscription rental models are already emerging within the industry.</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Let’s begin to fill in the business model canvas for our clothing business.</a:t>
            </a:r>
          </a:p>
        </p:txBody>
      </p:sp>
      <p:sp>
        <p:nvSpPr>
          <p:cNvPr id="4" name="Slide Number Placeholder 3"/>
          <p:cNvSpPr>
            <a:spLocks noGrp="1"/>
          </p:cNvSpPr>
          <p:nvPr>
            <p:ph type="sldNum" sz="quarter" idx="5"/>
          </p:nvPr>
        </p:nvSpPr>
        <p:spPr/>
        <p:txBody>
          <a:bodyPr/>
          <a:lstStyle/>
          <a:p>
            <a:fld id="{FF836C94-7932-4F42-B085-F387E238C945}" type="slidenum">
              <a:rPr lang="en-TH" smtClean="0"/>
              <a:t>9</a:t>
            </a:fld>
            <a:endParaRPr lang="en-TH"/>
          </a:p>
        </p:txBody>
      </p:sp>
    </p:spTree>
    <p:extLst>
      <p:ext uri="{BB962C8B-B14F-4D97-AF65-F5344CB8AC3E}">
        <p14:creationId xmlns:p14="http://schemas.microsoft.com/office/powerpoint/2010/main" val="2836481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r>
              <a:rPr lang="en-US" b="0" dirty="0"/>
              <a:t>:</a:t>
            </a:r>
          </a:p>
          <a:p>
            <a:r>
              <a:rPr lang="en-US" sz="1200" b="0" i="0" kern="1200" dirty="0">
                <a:solidFill>
                  <a:schemeClr val="tx1"/>
                </a:solidFill>
                <a:effectLst/>
                <a:latin typeface="+mn-lt"/>
                <a:ea typeface="+mn-ea"/>
                <a:cs typeface="+mn-cs"/>
              </a:rPr>
              <a:t>The </a:t>
            </a:r>
            <a:r>
              <a:rPr lang="en-US" sz="1200" b="1" i="0" kern="1200" dirty="0">
                <a:solidFill>
                  <a:schemeClr val="tx1"/>
                </a:solidFill>
                <a:effectLst/>
                <a:latin typeface="+mn-lt"/>
                <a:ea typeface="+mn-ea"/>
                <a:cs typeface="+mn-cs"/>
              </a:rPr>
              <a:t>Customer Segments </a:t>
            </a:r>
            <a:r>
              <a:rPr lang="en-US" sz="1200" b="0" i="0" kern="1200" dirty="0">
                <a:solidFill>
                  <a:schemeClr val="tx1"/>
                </a:solidFill>
                <a:effectLst/>
                <a:latin typeface="+mn-lt"/>
                <a:ea typeface="+mn-ea"/>
                <a:cs typeface="+mn-cs"/>
              </a:rPr>
              <a:t>section identifies the groups of people or companies that you are trying to target and sell your product or service to. There are different customer segments a business model can target.</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Mass market:</a:t>
            </a:r>
            <a:r>
              <a:rPr lang="en-US" sz="1200" b="0" i="0" kern="1200" dirty="0">
                <a:solidFill>
                  <a:schemeClr val="tx1"/>
                </a:solidFill>
                <a:effectLst/>
                <a:latin typeface="+mn-lt"/>
                <a:ea typeface="+mn-ea"/>
                <a:cs typeface="+mn-cs"/>
              </a:rPr>
              <a:t> A business model that focuses on mass markets does not group its customers into segments. Instead, it focuses on the general population or a large group of people with similar needs. For example, a product like a phone.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Niche market:</a:t>
            </a:r>
            <a:r>
              <a:rPr lang="en-US" sz="1200" b="0" i="0" kern="1200" dirty="0">
                <a:solidFill>
                  <a:schemeClr val="tx1"/>
                </a:solidFill>
                <a:effectLst/>
                <a:latin typeface="+mn-lt"/>
                <a:ea typeface="+mn-ea"/>
                <a:cs typeface="+mn-cs"/>
              </a:rPr>
              <a:t> Here the focus is centered on a specific group of people with unique needs and traits. Here the value propositions, distribution channels, and customer relationships should be customized to meet their specific requirements. An example would be buyers of sports shoes.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Segmented:</a:t>
            </a:r>
            <a:r>
              <a:rPr lang="en-US" sz="1200" b="0" i="0" kern="1200" dirty="0">
                <a:solidFill>
                  <a:schemeClr val="tx1"/>
                </a:solidFill>
                <a:effectLst/>
                <a:latin typeface="+mn-lt"/>
                <a:ea typeface="+mn-ea"/>
                <a:cs typeface="+mn-cs"/>
              </a:rPr>
              <a:t> Based on slightly different needs, there could be different groups within the main customer segment. Accordingly, you can create different value propositions, distribution channels, etc. to meet the different needs of these segments.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Diversified:</a:t>
            </a:r>
            <a:r>
              <a:rPr lang="en-US" sz="1200" b="0" i="0" kern="1200" dirty="0">
                <a:solidFill>
                  <a:schemeClr val="tx1"/>
                </a:solidFill>
                <a:effectLst/>
                <a:latin typeface="+mn-lt"/>
                <a:ea typeface="+mn-ea"/>
                <a:cs typeface="+mn-cs"/>
              </a:rPr>
              <a:t> A diversified market segment includes customers with very different needs.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Multi-sided markets:</a:t>
            </a:r>
            <a:r>
              <a:rPr lang="en-US" sz="1200" b="0" i="0" kern="1200" dirty="0">
                <a:solidFill>
                  <a:schemeClr val="tx1"/>
                </a:solidFill>
                <a:effectLst/>
                <a:latin typeface="+mn-lt"/>
                <a:ea typeface="+mn-ea"/>
                <a:cs typeface="+mn-cs"/>
              </a:rPr>
              <a:t> this includes interdependent customer segments. For example, a credit card company caters to both their credit card holders as well as merchants who accept those cards.</a:t>
            </a:r>
          </a:p>
          <a:p>
            <a:endParaRPr lang="en-US" sz="1200" b="0" i="0" kern="1200" dirty="0">
              <a:solidFill>
                <a:schemeClr val="tx1"/>
              </a:solidFill>
              <a:effectLst/>
              <a:latin typeface="+mn-lt"/>
              <a:ea typeface="+mn-ea"/>
              <a:cs typeface="+mn-cs"/>
            </a:endParaRPr>
          </a:p>
          <a:p>
            <a:r>
              <a:rPr lang="en-US" b="1" dirty="0"/>
              <a:t>Ask students:</a:t>
            </a:r>
          </a:p>
          <a:p>
            <a:r>
              <a:rPr lang="en-US" b="0" dirty="0"/>
              <a:t>Who are the customers of our clothing rental company?</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Answers:</a:t>
            </a:r>
          </a:p>
          <a:p>
            <a:r>
              <a:rPr lang="en-US" sz="1200" b="0" i="0" kern="1200" dirty="0">
                <a:solidFill>
                  <a:schemeClr val="tx1"/>
                </a:solidFill>
                <a:effectLst/>
                <a:latin typeface="+mn-lt"/>
                <a:ea typeface="+mn-ea"/>
                <a:cs typeface="+mn-cs"/>
              </a:rPr>
              <a:t>We will appeal to the mass market but will segment customers based on income, lifestyle, and shopping behavior. A specific example of one customer segment may be university students who are socially active and fashion-conscious, ecologically aware, and living on a budget.</a:t>
            </a:r>
          </a:p>
        </p:txBody>
      </p:sp>
      <p:sp>
        <p:nvSpPr>
          <p:cNvPr id="4" name="Slide Number Placeholder 3"/>
          <p:cNvSpPr>
            <a:spLocks noGrp="1"/>
          </p:cNvSpPr>
          <p:nvPr>
            <p:ph type="sldNum" sz="quarter" idx="5"/>
          </p:nvPr>
        </p:nvSpPr>
        <p:spPr/>
        <p:txBody>
          <a:bodyPr/>
          <a:lstStyle/>
          <a:p>
            <a:fld id="{0EA548B3-7C32-D04A-9912-77168BDC7C59}" type="slidenum">
              <a:rPr lang="en-US" smtClean="0"/>
              <a:t>10</a:t>
            </a:fld>
            <a:endParaRPr lang="en-US" dirty="0"/>
          </a:p>
        </p:txBody>
      </p:sp>
    </p:spTree>
    <p:extLst>
      <p:ext uri="{BB962C8B-B14F-4D97-AF65-F5344CB8AC3E}">
        <p14:creationId xmlns:p14="http://schemas.microsoft.com/office/powerpoint/2010/main" val="1384045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r>
              <a:rPr lang="en-US" b="0" dirty="0"/>
              <a:t>:</a:t>
            </a:r>
          </a:p>
          <a:p>
            <a:r>
              <a:rPr lang="en-US" b="1" dirty="0"/>
              <a:t>The Value Proposition (VP)</a:t>
            </a:r>
            <a:r>
              <a:rPr lang="en-US" dirty="0"/>
              <a:t> segment </a:t>
            </a:r>
            <a:r>
              <a:rPr lang="en-US" sz="1200" b="0" i="0" kern="1200" dirty="0">
                <a:solidFill>
                  <a:schemeClr val="tx1"/>
                </a:solidFill>
                <a:effectLst/>
                <a:latin typeface="+mn-lt"/>
                <a:ea typeface="+mn-ea"/>
                <a:cs typeface="+mn-cs"/>
              </a:rPr>
              <a:t>is the building block that is at the heart of the business model canvas. It represents your unique solution (product or service) for a problem faced by a customer segment, or that creates value for the customer segment. A value proposition should be unique or should be different from that of your competitors. If you are offering a new product, it should be innovative and disruptive. If you are offering a product that already exists in the market, it should stand out with new features and attributes.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Value propositions can be either </a:t>
            </a:r>
            <a:r>
              <a:rPr lang="en-US" sz="1200" b="1" i="0" kern="1200" dirty="0">
                <a:solidFill>
                  <a:schemeClr val="tx1"/>
                </a:solidFill>
                <a:effectLst/>
                <a:latin typeface="+mn-lt"/>
                <a:ea typeface="+mn-ea"/>
                <a:cs typeface="+mn-cs"/>
              </a:rPr>
              <a:t>quantitative (price and speed of service) or qualitative (customer experience or design).</a:t>
            </a:r>
          </a:p>
          <a:p>
            <a:endParaRPr lang="en-US" dirty="0"/>
          </a:p>
          <a:p>
            <a:r>
              <a:rPr lang="en-US" dirty="0"/>
              <a:t>A value proposition should also be </a:t>
            </a:r>
            <a:r>
              <a:rPr lang="en-US" b="1" dirty="0"/>
              <a:t>crucial, compelling, concrete, and credible. </a:t>
            </a:r>
            <a:r>
              <a:rPr lang="en-US" b="0" dirty="0"/>
              <a:t>This means that it should solve a customer pain point, it should have an ‘emotional pull’ for a customer, it should be tangible, and your business should be able to deliver it.</a:t>
            </a:r>
            <a:endParaRPr lang="en-US" dirty="0"/>
          </a:p>
          <a:p>
            <a:br>
              <a:rPr lang="en-US" dirty="0"/>
            </a:br>
            <a:r>
              <a:rPr lang="en-US" b="1" dirty="0"/>
              <a:t>Ask students:</a:t>
            </a:r>
          </a:p>
          <a:p>
            <a:r>
              <a:rPr lang="en-US" dirty="0"/>
              <a:t>What is our clothing rental company’s value proposition?</a:t>
            </a:r>
          </a:p>
          <a:p>
            <a:endParaRPr lang="en-US" b="1" dirty="0"/>
          </a:p>
          <a:p>
            <a:r>
              <a:rPr lang="en-US" b="1" dirty="0"/>
              <a:t>Answers:</a:t>
            </a:r>
          </a:p>
          <a:p>
            <a:r>
              <a:rPr lang="en-US" b="0" dirty="0"/>
              <a:t>We offer stylish and trendy fashion on a budget without having to own clothes you will hardly wear. </a:t>
            </a: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11</a:t>
            </a:fld>
            <a:endParaRPr lang="en-US" dirty="0"/>
          </a:p>
        </p:txBody>
      </p:sp>
    </p:spTree>
    <p:extLst>
      <p:ext uri="{BB962C8B-B14F-4D97-AF65-F5344CB8AC3E}">
        <p14:creationId xmlns:p14="http://schemas.microsoft.com/office/powerpoint/2010/main" val="2093049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554DE-4FE7-E994-2174-83F4C9865F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AF2EAA-577D-D7E1-D9DA-876C571617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64A5D5-441C-32A0-7370-5302E6089364}"/>
              </a:ext>
            </a:extLst>
          </p:cNvPr>
          <p:cNvSpPr>
            <a:spLocks noGrp="1"/>
          </p:cNvSpPr>
          <p:nvPr>
            <p:ph type="dt" sz="half" idx="10"/>
          </p:nvPr>
        </p:nvSpPr>
        <p:spPr/>
        <p:txBody>
          <a:bodyPr/>
          <a:lstStyle/>
          <a:p>
            <a:fld id="{1B810FD2-DBE2-274A-9E87-E340C9702F1A}" type="datetimeFigureOut">
              <a:rPr lang="en-US" smtClean="0"/>
              <a:t>7/28/22</a:t>
            </a:fld>
            <a:endParaRPr lang="en-US" dirty="0"/>
          </a:p>
        </p:txBody>
      </p:sp>
      <p:sp>
        <p:nvSpPr>
          <p:cNvPr id="5" name="Footer Placeholder 4">
            <a:extLst>
              <a:ext uri="{FF2B5EF4-FFF2-40B4-BE49-F238E27FC236}">
                <a16:creationId xmlns:a16="http://schemas.microsoft.com/office/drawing/2014/main" id="{4B5D64C3-0779-C194-03A6-7EA90DE17D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CAE13B-B945-F7E3-51B5-99C43C46F8D8}"/>
              </a:ext>
            </a:extLst>
          </p:cNvPr>
          <p:cNvSpPr>
            <a:spLocks noGrp="1"/>
          </p:cNvSpPr>
          <p:nvPr>
            <p:ph type="sldNum" sz="quarter" idx="12"/>
          </p:nvPr>
        </p:nvSpPr>
        <p:spPr/>
        <p:txBody>
          <a:bodyPr/>
          <a:lstStyle/>
          <a:p>
            <a:fld id="{9D5684D6-735E-A247-AB2A-697F19D02639}" type="slidenum">
              <a:rPr lang="en-US" smtClean="0"/>
              <a:t>‹#›</a:t>
            </a:fld>
            <a:endParaRPr lang="en-US" dirty="0"/>
          </a:p>
        </p:txBody>
      </p:sp>
    </p:spTree>
    <p:extLst>
      <p:ext uri="{BB962C8B-B14F-4D97-AF65-F5344CB8AC3E}">
        <p14:creationId xmlns:p14="http://schemas.microsoft.com/office/powerpoint/2010/main" val="2881719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B0CCD-53A9-06BB-63D4-F82021AD92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59FBFF-886E-304B-B01D-E1663088A4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3DDF60-410B-ECB8-7AD1-B9B28E8AADB6}"/>
              </a:ext>
            </a:extLst>
          </p:cNvPr>
          <p:cNvSpPr>
            <a:spLocks noGrp="1"/>
          </p:cNvSpPr>
          <p:nvPr>
            <p:ph type="dt" sz="half" idx="10"/>
          </p:nvPr>
        </p:nvSpPr>
        <p:spPr/>
        <p:txBody>
          <a:bodyPr/>
          <a:lstStyle/>
          <a:p>
            <a:fld id="{1B810FD2-DBE2-274A-9E87-E340C9702F1A}" type="datetimeFigureOut">
              <a:rPr lang="en-US" smtClean="0"/>
              <a:t>7/28/22</a:t>
            </a:fld>
            <a:endParaRPr lang="en-US" dirty="0"/>
          </a:p>
        </p:txBody>
      </p:sp>
      <p:sp>
        <p:nvSpPr>
          <p:cNvPr id="5" name="Footer Placeholder 4">
            <a:extLst>
              <a:ext uri="{FF2B5EF4-FFF2-40B4-BE49-F238E27FC236}">
                <a16:creationId xmlns:a16="http://schemas.microsoft.com/office/drawing/2014/main" id="{D8560770-D628-5F03-B3DB-9668621AB2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F30DDF-CAF5-5D54-DDD9-544380265E01}"/>
              </a:ext>
            </a:extLst>
          </p:cNvPr>
          <p:cNvSpPr>
            <a:spLocks noGrp="1"/>
          </p:cNvSpPr>
          <p:nvPr>
            <p:ph type="sldNum" sz="quarter" idx="12"/>
          </p:nvPr>
        </p:nvSpPr>
        <p:spPr/>
        <p:txBody>
          <a:bodyPr/>
          <a:lstStyle/>
          <a:p>
            <a:fld id="{9D5684D6-735E-A247-AB2A-697F19D02639}" type="slidenum">
              <a:rPr lang="en-US" smtClean="0"/>
              <a:t>‹#›</a:t>
            </a:fld>
            <a:endParaRPr lang="en-US" dirty="0"/>
          </a:p>
        </p:txBody>
      </p:sp>
    </p:spTree>
    <p:extLst>
      <p:ext uri="{BB962C8B-B14F-4D97-AF65-F5344CB8AC3E}">
        <p14:creationId xmlns:p14="http://schemas.microsoft.com/office/powerpoint/2010/main" val="397836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056695-C4F8-E522-B01A-9F84E2F50B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691980-6C5A-D92A-A0D0-9E6591B2E0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C254D9-A8A8-C46D-DB72-06EA70FE33A8}"/>
              </a:ext>
            </a:extLst>
          </p:cNvPr>
          <p:cNvSpPr>
            <a:spLocks noGrp="1"/>
          </p:cNvSpPr>
          <p:nvPr>
            <p:ph type="dt" sz="half" idx="10"/>
          </p:nvPr>
        </p:nvSpPr>
        <p:spPr/>
        <p:txBody>
          <a:bodyPr/>
          <a:lstStyle/>
          <a:p>
            <a:fld id="{1B810FD2-DBE2-274A-9E87-E340C9702F1A}" type="datetimeFigureOut">
              <a:rPr lang="en-US" smtClean="0"/>
              <a:t>7/28/22</a:t>
            </a:fld>
            <a:endParaRPr lang="en-US" dirty="0"/>
          </a:p>
        </p:txBody>
      </p:sp>
      <p:sp>
        <p:nvSpPr>
          <p:cNvPr id="5" name="Footer Placeholder 4">
            <a:extLst>
              <a:ext uri="{FF2B5EF4-FFF2-40B4-BE49-F238E27FC236}">
                <a16:creationId xmlns:a16="http://schemas.microsoft.com/office/drawing/2014/main" id="{6D7FFCE0-16C4-D65B-95A0-DF2E47C1C0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F47FFA-658E-B709-EF05-69D4BB584834}"/>
              </a:ext>
            </a:extLst>
          </p:cNvPr>
          <p:cNvSpPr>
            <a:spLocks noGrp="1"/>
          </p:cNvSpPr>
          <p:nvPr>
            <p:ph type="sldNum" sz="quarter" idx="12"/>
          </p:nvPr>
        </p:nvSpPr>
        <p:spPr/>
        <p:txBody>
          <a:bodyPr/>
          <a:lstStyle/>
          <a:p>
            <a:fld id="{9D5684D6-735E-A247-AB2A-697F19D02639}" type="slidenum">
              <a:rPr lang="en-US" smtClean="0"/>
              <a:t>‹#›</a:t>
            </a:fld>
            <a:endParaRPr lang="en-US" dirty="0"/>
          </a:p>
        </p:txBody>
      </p:sp>
    </p:spTree>
    <p:extLst>
      <p:ext uri="{BB962C8B-B14F-4D97-AF65-F5344CB8AC3E}">
        <p14:creationId xmlns:p14="http://schemas.microsoft.com/office/powerpoint/2010/main" val="353276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68402-303B-59F9-88A7-B30BC87264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6334E1-D22D-5DE2-FDDF-E4A41FB134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29CCE-F40C-A5DD-227F-877CA2EC31D1}"/>
              </a:ext>
            </a:extLst>
          </p:cNvPr>
          <p:cNvSpPr>
            <a:spLocks noGrp="1"/>
          </p:cNvSpPr>
          <p:nvPr>
            <p:ph type="dt" sz="half" idx="10"/>
          </p:nvPr>
        </p:nvSpPr>
        <p:spPr/>
        <p:txBody>
          <a:bodyPr/>
          <a:lstStyle/>
          <a:p>
            <a:fld id="{1B810FD2-DBE2-274A-9E87-E340C9702F1A}" type="datetimeFigureOut">
              <a:rPr lang="en-US" smtClean="0"/>
              <a:t>7/28/22</a:t>
            </a:fld>
            <a:endParaRPr lang="en-US" dirty="0"/>
          </a:p>
        </p:txBody>
      </p:sp>
      <p:sp>
        <p:nvSpPr>
          <p:cNvPr id="5" name="Footer Placeholder 4">
            <a:extLst>
              <a:ext uri="{FF2B5EF4-FFF2-40B4-BE49-F238E27FC236}">
                <a16:creationId xmlns:a16="http://schemas.microsoft.com/office/drawing/2014/main" id="{86E4D76D-F8FE-58AC-6288-F77A63A2FB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129F15-6159-818E-27E2-865FD5ED471F}"/>
              </a:ext>
            </a:extLst>
          </p:cNvPr>
          <p:cNvSpPr>
            <a:spLocks noGrp="1"/>
          </p:cNvSpPr>
          <p:nvPr>
            <p:ph type="sldNum" sz="quarter" idx="12"/>
          </p:nvPr>
        </p:nvSpPr>
        <p:spPr/>
        <p:txBody>
          <a:bodyPr/>
          <a:lstStyle/>
          <a:p>
            <a:fld id="{9D5684D6-735E-A247-AB2A-697F19D02639}" type="slidenum">
              <a:rPr lang="en-US" smtClean="0"/>
              <a:t>‹#›</a:t>
            </a:fld>
            <a:endParaRPr lang="en-US" dirty="0"/>
          </a:p>
        </p:txBody>
      </p:sp>
    </p:spTree>
    <p:extLst>
      <p:ext uri="{BB962C8B-B14F-4D97-AF65-F5344CB8AC3E}">
        <p14:creationId xmlns:p14="http://schemas.microsoft.com/office/powerpoint/2010/main" val="123646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63C0F-4DE9-B7E1-5C5D-279E0A41B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52582F-C5C9-5C7F-F33A-5249DB37C0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165726-0567-CDCA-8CA6-A3DE812ADA72}"/>
              </a:ext>
            </a:extLst>
          </p:cNvPr>
          <p:cNvSpPr>
            <a:spLocks noGrp="1"/>
          </p:cNvSpPr>
          <p:nvPr>
            <p:ph type="dt" sz="half" idx="10"/>
          </p:nvPr>
        </p:nvSpPr>
        <p:spPr/>
        <p:txBody>
          <a:bodyPr/>
          <a:lstStyle/>
          <a:p>
            <a:fld id="{1B810FD2-DBE2-274A-9E87-E340C9702F1A}" type="datetimeFigureOut">
              <a:rPr lang="en-US" smtClean="0"/>
              <a:t>7/28/22</a:t>
            </a:fld>
            <a:endParaRPr lang="en-US" dirty="0"/>
          </a:p>
        </p:txBody>
      </p:sp>
      <p:sp>
        <p:nvSpPr>
          <p:cNvPr id="5" name="Footer Placeholder 4">
            <a:extLst>
              <a:ext uri="{FF2B5EF4-FFF2-40B4-BE49-F238E27FC236}">
                <a16:creationId xmlns:a16="http://schemas.microsoft.com/office/drawing/2014/main" id="{7B2484C5-9BD1-59CB-905D-372634B2A7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DDBED46-81F2-1304-ECB7-A3A663C552BF}"/>
              </a:ext>
            </a:extLst>
          </p:cNvPr>
          <p:cNvSpPr>
            <a:spLocks noGrp="1"/>
          </p:cNvSpPr>
          <p:nvPr>
            <p:ph type="sldNum" sz="quarter" idx="12"/>
          </p:nvPr>
        </p:nvSpPr>
        <p:spPr/>
        <p:txBody>
          <a:bodyPr/>
          <a:lstStyle/>
          <a:p>
            <a:fld id="{9D5684D6-735E-A247-AB2A-697F19D02639}" type="slidenum">
              <a:rPr lang="en-US" smtClean="0"/>
              <a:t>‹#›</a:t>
            </a:fld>
            <a:endParaRPr lang="en-US" dirty="0"/>
          </a:p>
        </p:txBody>
      </p:sp>
    </p:spTree>
    <p:extLst>
      <p:ext uri="{BB962C8B-B14F-4D97-AF65-F5344CB8AC3E}">
        <p14:creationId xmlns:p14="http://schemas.microsoft.com/office/powerpoint/2010/main" val="534693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2925B-B885-9660-267A-CC2C15C1D7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8255BB-09D8-6BC4-A879-755B0E6456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B8B31F-70BA-76A5-FD4C-7899BC68E8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FD2EAD-DEF7-6DAF-0645-B55421D93366}"/>
              </a:ext>
            </a:extLst>
          </p:cNvPr>
          <p:cNvSpPr>
            <a:spLocks noGrp="1"/>
          </p:cNvSpPr>
          <p:nvPr>
            <p:ph type="dt" sz="half" idx="10"/>
          </p:nvPr>
        </p:nvSpPr>
        <p:spPr/>
        <p:txBody>
          <a:bodyPr/>
          <a:lstStyle/>
          <a:p>
            <a:fld id="{1B810FD2-DBE2-274A-9E87-E340C9702F1A}" type="datetimeFigureOut">
              <a:rPr lang="en-US" smtClean="0"/>
              <a:t>7/28/22</a:t>
            </a:fld>
            <a:endParaRPr lang="en-US" dirty="0"/>
          </a:p>
        </p:txBody>
      </p:sp>
      <p:sp>
        <p:nvSpPr>
          <p:cNvPr id="6" name="Footer Placeholder 5">
            <a:extLst>
              <a:ext uri="{FF2B5EF4-FFF2-40B4-BE49-F238E27FC236}">
                <a16:creationId xmlns:a16="http://schemas.microsoft.com/office/drawing/2014/main" id="{B3A1A533-F9BD-DA7C-C0AB-AA68C3CDBF2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0D8EE9-F8D8-2BFB-DBD1-D62DED02B1F9}"/>
              </a:ext>
            </a:extLst>
          </p:cNvPr>
          <p:cNvSpPr>
            <a:spLocks noGrp="1"/>
          </p:cNvSpPr>
          <p:nvPr>
            <p:ph type="sldNum" sz="quarter" idx="12"/>
          </p:nvPr>
        </p:nvSpPr>
        <p:spPr/>
        <p:txBody>
          <a:bodyPr/>
          <a:lstStyle/>
          <a:p>
            <a:fld id="{9D5684D6-735E-A247-AB2A-697F19D02639}" type="slidenum">
              <a:rPr lang="en-US" smtClean="0"/>
              <a:t>‹#›</a:t>
            </a:fld>
            <a:endParaRPr lang="en-US" dirty="0"/>
          </a:p>
        </p:txBody>
      </p:sp>
    </p:spTree>
    <p:extLst>
      <p:ext uri="{BB962C8B-B14F-4D97-AF65-F5344CB8AC3E}">
        <p14:creationId xmlns:p14="http://schemas.microsoft.com/office/powerpoint/2010/main" val="181143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90ED-8C11-C1CC-C2C2-A113DD40AF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AC7566-5007-E8FA-63CD-E4AD889ED9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10BAA5-F9FF-3409-DE3B-1BCDA69334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03F901-FD62-A05C-8CC3-99ABD36C23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B05F94-1D8C-1AF0-9247-38635EC862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8F4B9A-6EF4-8A6F-9E06-2C41ED00E905}"/>
              </a:ext>
            </a:extLst>
          </p:cNvPr>
          <p:cNvSpPr>
            <a:spLocks noGrp="1"/>
          </p:cNvSpPr>
          <p:nvPr>
            <p:ph type="dt" sz="half" idx="10"/>
          </p:nvPr>
        </p:nvSpPr>
        <p:spPr/>
        <p:txBody>
          <a:bodyPr/>
          <a:lstStyle/>
          <a:p>
            <a:fld id="{1B810FD2-DBE2-274A-9E87-E340C9702F1A}" type="datetimeFigureOut">
              <a:rPr lang="en-US" smtClean="0"/>
              <a:t>7/28/22</a:t>
            </a:fld>
            <a:endParaRPr lang="en-US" dirty="0"/>
          </a:p>
        </p:txBody>
      </p:sp>
      <p:sp>
        <p:nvSpPr>
          <p:cNvPr id="8" name="Footer Placeholder 7">
            <a:extLst>
              <a:ext uri="{FF2B5EF4-FFF2-40B4-BE49-F238E27FC236}">
                <a16:creationId xmlns:a16="http://schemas.microsoft.com/office/drawing/2014/main" id="{CF66E634-49DA-5E52-2A4B-9E605E87306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A13BED-621F-5405-A787-8DC7E23D4B08}"/>
              </a:ext>
            </a:extLst>
          </p:cNvPr>
          <p:cNvSpPr>
            <a:spLocks noGrp="1"/>
          </p:cNvSpPr>
          <p:nvPr>
            <p:ph type="sldNum" sz="quarter" idx="12"/>
          </p:nvPr>
        </p:nvSpPr>
        <p:spPr/>
        <p:txBody>
          <a:bodyPr/>
          <a:lstStyle/>
          <a:p>
            <a:fld id="{9D5684D6-735E-A247-AB2A-697F19D02639}" type="slidenum">
              <a:rPr lang="en-US" smtClean="0"/>
              <a:t>‹#›</a:t>
            </a:fld>
            <a:endParaRPr lang="en-US" dirty="0"/>
          </a:p>
        </p:txBody>
      </p:sp>
    </p:spTree>
    <p:extLst>
      <p:ext uri="{BB962C8B-B14F-4D97-AF65-F5344CB8AC3E}">
        <p14:creationId xmlns:p14="http://schemas.microsoft.com/office/powerpoint/2010/main" val="4085352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F6162-FDF6-DD8B-1F1F-C47AF754B5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641994-D81F-93A4-FC6C-AAD2FDD21EA9}"/>
              </a:ext>
            </a:extLst>
          </p:cNvPr>
          <p:cNvSpPr>
            <a:spLocks noGrp="1"/>
          </p:cNvSpPr>
          <p:nvPr>
            <p:ph type="dt" sz="half" idx="10"/>
          </p:nvPr>
        </p:nvSpPr>
        <p:spPr/>
        <p:txBody>
          <a:bodyPr/>
          <a:lstStyle/>
          <a:p>
            <a:fld id="{1B810FD2-DBE2-274A-9E87-E340C9702F1A}" type="datetimeFigureOut">
              <a:rPr lang="en-US" smtClean="0"/>
              <a:t>7/28/22</a:t>
            </a:fld>
            <a:endParaRPr lang="en-US" dirty="0"/>
          </a:p>
        </p:txBody>
      </p:sp>
      <p:sp>
        <p:nvSpPr>
          <p:cNvPr id="4" name="Footer Placeholder 3">
            <a:extLst>
              <a:ext uri="{FF2B5EF4-FFF2-40B4-BE49-F238E27FC236}">
                <a16:creationId xmlns:a16="http://schemas.microsoft.com/office/drawing/2014/main" id="{C4DE3285-DA2F-1D40-237E-65D06D011C9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9978B62-0BE1-F7A3-31D5-92CA7EDBE13A}"/>
              </a:ext>
            </a:extLst>
          </p:cNvPr>
          <p:cNvSpPr>
            <a:spLocks noGrp="1"/>
          </p:cNvSpPr>
          <p:nvPr>
            <p:ph type="sldNum" sz="quarter" idx="12"/>
          </p:nvPr>
        </p:nvSpPr>
        <p:spPr/>
        <p:txBody>
          <a:bodyPr/>
          <a:lstStyle/>
          <a:p>
            <a:fld id="{9D5684D6-735E-A247-AB2A-697F19D02639}" type="slidenum">
              <a:rPr lang="en-US" smtClean="0"/>
              <a:t>‹#›</a:t>
            </a:fld>
            <a:endParaRPr lang="en-US" dirty="0"/>
          </a:p>
        </p:txBody>
      </p:sp>
    </p:spTree>
    <p:extLst>
      <p:ext uri="{BB962C8B-B14F-4D97-AF65-F5344CB8AC3E}">
        <p14:creationId xmlns:p14="http://schemas.microsoft.com/office/powerpoint/2010/main" val="1973885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023254-D636-3307-101A-47447B5E9A4C}"/>
              </a:ext>
            </a:extLst>
          </p:cNvPr>
          <p:cNvSpPr>
            <a:spLocks noGrp="1"/>
          </p:cNvSpPr>
          <p:nvPr>
            <p:ph type="dt" sz="half" idx="10"/>
          </p:nvPr>
        </p:nvSpPr>
        <p:spPr/>
        <p:txBody>
          <a:bodyPr/>
          <a:lstStyle/>
          <a:p>
            <a:fld id="{1B810FD2-DBE2-274A-9E87-E340C9702F1A}" type="datetimeFigureOut">
              <a:rPr lang="en-US" smtClean="0"/>
              <a:t>7/28/22</a:t>
            </a:fld>
            <a:endParaRPr lang="en-US" dirty="0"/>
          </a:p>
        </p:txBody>
      </p:sp>
      <p:sp>
        <p:nvSpPr>
          <p:cNvPr id="3" name="Footer Placeholder 2">
            <a:extLst>
              <a:ext uri="{FF2B5EF4-FFF2-40B4-BE49-F238E27FC236}">
                <a16:creationId xmlns:a16="http://schemas.microsoft.com/office/drawing/2014/main" id="{D7E4AF5E-F934-854E-55DA-79BA79E11C5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26C9B2E-2F19-7D2F-FE0D-4EC6A19888D0}"/>
              </a:ext>
            </a:extLst>
          </p:cNvPr>
          <p:cNvSpPr>
            <a:spLocks noGrp="1"/>
          </p:cNvSpPr>
          <p:nvPr>
            <p:ph type="sldNum" sz="quarter" idx="12"/>
          </p:nvPr>
        </p:nvSpPr>
        <p:spPr/>
        <p:txBody>
          <a:bodyPr/>
          <a:lstStyle/>
          <a:p>
            <a:fld id="{9D5684D6-735E-A247-AB2A-697F19D02639}" type="slidenum">
              <a:rPr lang="en-US" smtClean="0"/>
              <a:t>‹#›</a:t>
            </a:fld>
            <a:endParaRPr lang="en-US" dirty="0"/>
          </a:p>
        </p:txBody>
      </p:sp>
    </p:spTree>
    <p:extLst>
      <p:ext uri="{BB962C8B-B14F-4D97-AF65-F5344CB8AC3E}">
        <p14:creationId xmlns:p14="http://schemas.microsoft.com/office/powerpoint/2010/main" val="319278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D8C51-E384-BA80-7EDB-F146046D5D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781FC7-E6BE-2B18-BBBD-48225BB7DA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3F8D9C-424B-7B1E-6A9B-7594C1DAE6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5F67A0-1147-40D1-D291-A1AB6FBEE083}"/>
              </a:ext>
            </a:extLst>
          </p:cNvPr>
          <p:cNvSpPr>
            <a:spLocks noGrp="1"/>
          </p:cNvSpPr>
          <p:nvPr>
            <p:ph type="dt" sz="half" idx="10"/>
          </p:nvPr>
        </p:nvSpPr>
        <p:spPr/>
        <p:txBody>
          <a:bodyPr/>
          <a:lstStyle/>
          <a:p>
            <a:fld id="{1B810FD2-DBE2-274A-9E87-E340C9702F1A}" type="datetimeFigureOut">
              <a:rPr lang="en-US" smtClean="0"/>
              <a:t>7/28/22</a:t>
            </a:fld>
            <a:endParaRPr lang="en-US" dirty="0"/>
          </a:p>
        </p:txBody>
      </p:sp>
      <p:sp>
        <p:nvSpPr>
          <p:cNvPr id="6" name="Footer Placeholder 5">
            <a:extLst>
              <a:ext uri="{FF2B5EF4-FFF2-40B4-BE49-F238E27FC236}">
                <a16:creationId xmlns:a16="http://schemas.microsoft.com/office/drawing/2014/main" id="{8C34F27E-7C3B-B6C8-0C4B-050D94E7607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8AD6DD5-4923-A700-F1C4-547B714ED1A8}"/>
              </a:ext>
            </a:extLst>
          </p:cNvPr>
          <p:cNvSpPr>
            <a:spLocks noGrp="1"/>
          </p:cNvSpPr>
          <p:nvPr>
            <p:ph type="sldNum" sz="quarter" idx="12"/>
          </p:nvPr>
        </p:nvSpPr>
        <p:spPr/>
        <p:txBody>
          <a:bodyPr/>
          <a:lstStyle/>
          <a:p>
            <a:fld id="{9D5684D6-735E-A247-AB2A-697F19D02639}" type="slidenum">
              <a:rPr lang="en-US" smtClean="0"/>
              <a:t>‹#›</a:t>
            </a:fld>
            <a:endParaRPr lang="en-US" dirty="0"/>
          </a:p>
        </p:txBody>
      </p:sp>
    </p:spTree>
    <p:extLst>
      <p:ext uri="{BB962C8B-B14F-4D97-AF65-F5344CB8AC3E}">
        <p14:creationId xmlns:p14="http://schemas.microsoft.com/office/powerpoint/2010/main" val="216807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66DE0-63D6-A927-AEC0-618714CEF7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188A04-71D9-24C8-F675-4FCA3F5501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164CF3B-ACF9-8E1D-90BD-B95D5D9FFB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587EAE-5874-4799-855F-C08C78D75D32}"/>
              </a:ext>
            </a:extLst>
          </p:cNvPr>
          <p:cNvSpPr>
            <a:spLocks noGrp="1"/>
          </p:cNvSpPr>
          <p:nvPr>
            <p:ph type="dt" sz="half" idx="10"/>
          </p:nvPr>
        </p:nvSpPr>
        <p:spPr/>
        <p:txBody>
          <a:bodyPr/>
          <a:lstStyle/>
          <a:p>
            <a:fld id="{1B810FD2-DBE2-274A-9E87-E340C9702F1A}" type="datetimeFigureOut">
              <a:rPr lang="en-US" smtClean="0"/>
              <a:t>7/28/22</a:t>
            </a:fld>
            <a:endParaRPr lang="en-US" dirty="0"/>
          </a:p>
        </p:txBody>
      </p:sp>
      <p:sp>
        <p:nvSpPr>
          <p:cNvPr id="6" name="Footer Placeholder 5">
            <a:extLst>
              <a:ext uri="{FF2B5EF4-FFF2-40B4-BE49-F238E27FC236}">
                <a16:creationId xmlns:a16="http://schemas.microsoft.com/office/drawing/2014/main" id="{4B4906F4-32A1-40D4-8D78-CCE8FFDD7C6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3E428DA-EAA9-393D-5BE7-C5E09AADB8D9}"/>
              </a:ext>
            </a:extLst>
          </p:cNvPr>
          <p:cNvSpPr>
            <a:spLocks noGrp="1"/>
          </p:cNvSpPr>
          <p:nvPr>
            <p:ph type="sldNum" sz="quarter" idx="12"/>
          </p:nvPr>
        </p:nvSpPr>
        <p:spPr/>
        <p:txBody>
          <a:bodyPr/>
          <a:lstStyle/>
          <a:p>
            <a:fld id="{9D5684D6-735E-A247-AB2A-697F19D02639}" type="slidenum">
              <a:rPr lang="en-US" smtClean="0"/>
              <a:t>‹#›</a:t>
            </a:fld>
            <a:endParaRPr lang="en-US" dirty="0"/>
          </a:p>
        </p:txBody>
      </p:sp>
    </p:spTree>
    <p:extLst>
      <p:ext uri="{BB962C8B-B14F-4D97-AF65-F5344CB8AC3E}">
        <p14:creationId xmlns:p14="http://schemas.microsoft.com/office/powerpoint/2010/main" val="3686615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A33B31-E4D1-5310-15CA-4B64CD3C5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23A3BB-02EB-32A8-F373-11305C2042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DCD42C-295A-D522-23A2-BDD0D36F64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10FD2-DBE2-274A-9E87-E340C9702F1A}" type="datetimeFigureOut">
              <a:rPr lang="en-US" smtClean="0"/>
              <a:t>7/28/22</a:t>
            </a:fld>
            <a:endParaRPr lang="en-US" dirty="0"/>
          </a:p>
        </p:txBody>
      </p:sp>
      <p:sp>
        <p:nvSpPr>
          <p:cNvPr id="5" name="Footer Placeholder 4">
            <a:extLst>
              <a:ext uri="{FF2B5EF4-FFF2-40B4-BE49-F238E27FC236}">
                <a16:creationId xmlns:a16="http://schemas.microsoft.com/office/drawing/2014/main" id="{02F7CDFD-A9F6-D7CB-AB3F-3B4B60D81E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B26D36B-F488-8E64-5F8D-75361A31C5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684D6-735E-A247-AB2A-697F19D02639}" type="slidenum">
              <a:rPr lang="en-US" smtClean="0"/>
              <a:t>‹#›</a:t>
            </a:fld>
            <a:endParaRPr lang="en-US" dirty="0"/>
          </a:p>
        </p:txBody>
      </p:sp>
    </p:spTree>
    <p:extLst>
      <p:ext uri="{BB962C8B-B14F-4D97-AF65-F5344CB8AC3E}">
        <p14:creationId xmlns:p14="http://schemas.microsoft.com/office/powerpoint/2010/main" val="1332200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7D5AB69-DE79-A744-971F-0434239421D1}"/>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4185024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1" name="Rounded Rectangle 20">
            <a:extLst>
              <a:ext uri="{FF2B5EF4-FFF2-40B4-BE49-F238E27FC236}">
                <a16:creationId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4" name="TextBox 23">
            <a:extLst>
              <a:ext uri="{FF2B5EF4-FFF2-40B4-BE49-F238E27FC236}">
                <a16:creationId xmlns:a16="http://schemas.microsoft.com/office/drawing/2014/main" id="{B8D67499-7267-9348-8D27-97FF01885E6F}"/>
              </a:ext>
            </a:extLst>
          </p:cNvPr>
          <p:cNvSpPr txBox="1"/>
          <p:nvPr/>
        </p:nvSpPr>
        <p:spPr>
          <a:xfrm>
            <a:off x="2794682" y="294106"/>
            <a:ext cx="6602637" cy="584775"/>
          </a:xfrm>
          <a:prstGeom prst="rect">
            <a:avLst/>
          </a:prstGeom>
          <a:noFill/>
        </p:spPr>
        <p:txBody>
          <a:bodyPr wrap="square" rtlCol="0">
            <a:spAutoFit/>
          </a:bodyPr>
          <a:lstStyle/>
          <a:p>
            <a:pPr algn="ctr"/>
            <a:r>
              <a:rPr lang="en-US" sz="3200" b="1" dirty="0">
                <a:solidFill>
                  <a:schemeClr val="bg1"/>
                </a:solidFill>
              </a:rPr>
              <a:t>Circular Business Model Canvas</a:t>
            </a:r>
          </a:p>
        </p:txBody>
      </p:sp>
      <p:pic>
        <p:nvPicPr>
          <p:cNvPr id="27" name="Picture 26">
            <a:extLst>
              <a:ext uri="{FF2B5EF4-FFF2-40B4-BE49-F238E27FC236}">
                <a16:creationId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9" name="Rectangle 28">
            <a:extLst>
              <a:ext uri="{FF2B5EF4-FFF2-40B4-BE49-F238E27FC236}">
                <a16:creationId xmlns:a16="http://schemas.microsoft.com/office/drawing/2014/main" id="{ADA020CE-3547-564A-808B-6A66780D770D}"/>
              </a:ext>
            </a:extLst>
          </p:cNvPr>
          <p:cNvSpPr/>
          <p:nvPr/>
        </p:nvSpPr>
        <p:spPr>
          <a:xfrm>
            <a:off x="9401917" y="1255671"/>
            <a:ext cx="2217906" cy="318251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13" name="Rectangle 12">
            <a:extLst>
              <a:ext uri="{FF2B5EF4-FFF2-40B4-BE49-F238E27FC236}">
                <a16:creationId xmlns:a16="http://schemas.microsoft.com/office/drawing/2014/main" id="{97DE1F03-C06C-E025-5514-E4E46BB0D755}"/>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University Students</a:t>
            </a:r>
          </a:p>
          <a:p>
            <a:pPr algn="ctr"/>
            <a:r>
              <a:rPr lang="en-US" sz="1400" b="1" dirty="0">
                <a:solidFill>
                  <a:schemeClr val="tx1"/>
                </a:solidFill>
              </a:rPr>
              <a:t>communities with Low-income</a:t>
            </a:r>
          </a:p>
          <a:p>
            <a:pPr algn="ctr"/>
            <a:r>
              <a:rPr lang="en-US" sz="1400" b="1" dirty="0">
                <a:solidFill>
                  <a:schemeClr val="tx1"/>
                </a:solidFill>
              </a:rPr>
              <a:t>Mass market and segmented customers (male/female)</a:t>
            </a:r>
          </a:p>
          <a:p>
            <a:pPr algn="ctr"/>
            <a:endParaRPr lang="en-US" sz="1400" b="1" dirty="0">
              <a:solidFill>
                <a:schemeClr val="tx1"/>
              </a:solidFill>
            </a:endParaRPr>
          </a:p>
        </p:txBody>
      </p:sp>
    </p:spTree>
    <p:extLst>
      <p:ext uri="{BB962C8B-B14F-4D97-AF65-F5344CB8AC3E}">
        <p14:creationId xmlns:p14="http://schemas.microsoft.com/office/powerpoint/2010/main" val="1914452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1" name="Rounded Rectangle 20">
            <a:extLst>
              <a:ext uri="{FF2B5EF4-FFF2-40B4-BE49-F238E27FC236}">
                <a16:creationId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4" name="TextBox 23">
            <a:extLst>
              <a:ext uri="{FF2B5EF4-FFF2-40B4-BE49-F238E27FC236}">
                <a16:creationId xmlns:a16="http://schemas.microsoft.com/office/drawing/2014/main" id="{B8D67499-7267-9348-8D27-97FF01885E6F}"/>
              </a:ext>
            </a:extLst>
          </p:cNvPr>
          <p:cNvSpPr txBox="1"/>
          <p:nvPr/>
        </p:nvSpPr>
        <p:spPr>
          <a:xfrm>
            <a:off x="2794682" y="294106"/>
            <a:ext cx="6602637" cy="584775"/>
          </a:xfrm>
          <a:prstGeom prst="rect">
            <a:avLst/>
          </a:prstGeom>
          <a:noFill/>
        </p:spPr>
        <p:txBody>
          <a:bodyPr wrap="square" rtlCol="0">
            <a:spAutoFit/>
          </a:bodyPr>
          <a:lstStyle/>
          <a:p>
            <a:pPr algn="ctr"/>
            <a:r>
              <a:rPr lang="en-US" sz="3200" b="1" dirty="0">
                <a:solidFill>
                  <a:schemeClr val="bg1"/>
                </a:solidFill>
              </a:rPr>
              <a:t>Circular Business Model Canvas</a:t>
            </a:r>
          </a:p>
        </p:txBody>
      </p:sp>
      <p:pic>
        <p:nvPicPr>
          <p:cNvPr id="27" name="Picture 26">
            <a:extLst>
              <a:ext uri="{FF2B5EF4-FFF2-40B4-BE49-F238E27FC236}">
                <a16:creationId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19" name="Rectangle 18">
            <a:extLst>
              <a:ext uri="{FF2B5EF4-FFF2-40B4-BE49-F238E27FC236}">
                <a16:creationId xmlns:a16="http://schemas.microsoft.com/office/drawing/2014/main" id="{BB0C2070-5C04-894D-9780-B9C453C93E5F}"/>
              </a:ext>
            </a:extLst>
          </p:cNvPr>
          <p:cNvSpPr/>
          <p:nvPr/>
        </p:nvSpPr>
        <p:spPr>
          <a:xfrm>
            <a:off x="5141206" y="1776841"/>
            <a:ext cx="1912309" cy="940143"/>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Trendy clothes on a budget without having to own clothes you will hardly wear.</a:t>
            </a:r>
          </a:p>
        </p:txBody>
      </p:sp>
      <p:sp>
        <p:nvSpPr>
          <p:cNvPr id="20" name="Rectangle 19">
            <a:extLst>
              <a:ext uri="{FF2B5EF4-FFF2-40B4-BE49-F238E27FC236}">
                <a16:creationId xmlns:a16="http://schemas.microsoft.com/office/drawing/2014/main" id="{BAFB41F0-3B1D-3E4A-A9DC-DB5B8CD9590B}"/>
              </a:ext>
            </a:extLst>
          </p:cNvPr>
          <p:cNvSpPr/>
          <p:nvPr/>
        </p:nvSpPr>
        <p:spPr>
          <a:xfrm>
            <a:off x="4987047" y="1244269"/>
            <a:ext cx="2217906" cy="161693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dirty="0"/>
          </a:p>
        </p:txBody>
      </p:sp>
      <p:sp>
        <p:nvSpPr>
          <p:cNvPr id="23" name="Rectangle 22">
            <a:extLst>
              <a:ext uri="{FF2B5EF4-FFF2-40B4-BE49-F238E27FC236}">
                <a16:creationId xmlns:a16="http://schemas.microsoft.com/office/drawing/2014/main" id="{3B78148A-A566-8BF9-5569-D2815B7BA17C}"/>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a:p>
            <a:pPr algn="ctr"/>
            <a:r>
              <a:rPr lang="en-US" sz="1400" b="1" dirty="0">
                <a:solidFill>
                  <a:schemeClr val="tx1"/>
                </a:solidFill>
              </a:rPr>
              <a:t>University Students</a:t>
            </a:r>
          </a:p>
          <a:p>
            <a:pPr algn="ctr"/>
            <a:r>
              <a:rPr lang="en-US" sz="1400" b="1" dirty="0">
                <a:solidFill>
                  <a:schemeClr val="tx1"/>
                </a:solidFill>
              </a:rPr>
              <a:t>communities with Low-income</a:t>
            </a:r>
          </a:p>
          <a:p>
            <a:pPr algn="ctr"/>
            <a:r>
              <a:rPr lang="en-US" sz="1400" b="1" dirty="0">
                <a:solidFill>
                  <a:schemeClr val="tx1"/>
                </a:solidFill>
              </a:rPr>
              <a:t>Mass market and segmented customers (male/female)</a:t>
            </a:r>
          </a:p>
          <a:p>
            <a:pPr algn="ctr"/>
            <a:endParaRPr lang="en-US" sz="1400" b="1" dirty="0">
              <a:solidFill>
                <a:schemeClr val="tx1"/>
              </a:solidFill>
            </a:endParaRPr>
          </a:p>
          <a:p>
            <a:pPr algn="ctr"/>
            <a:endParaRPr lang="en-US" sz="1400" b="1" dirty="0">
              <a:solidFill>
                <a:schemeClr val="tx1"/>
              </a:solidFill>
            </a:endParaRPr>
          </a:p>
        </p:txBody>
      </p:sp>
    </p:spTree>
    <p:extLst>
      <p:ext uri="{BB962C8B-B14F-4D97-AF65-F5344CB8AC3E}">
        <p14:creationId xmlns:p14="http://schemas.microsoft.com/office/powerpoint/2010/main" val="125127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1" name="Rounded Rectangle 20">
            <a:extLst>
              <a:ext uri="{FF2B5EF4-FFF2-40B4-BE49-F238E27FC236}">
                <a16:creationId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4" name="TextBox 23">
            <a:extLst>
              <a:ext uri="{FF2B5EF4-FFF2-40B4-BE49-F238E27FC236}">
                <a16:creationId xmlns:a16="http://schemas.microsoft.com/office/drawing/2014/main" id="{B8D67499-7267-9348-8D27-97FF01885E6F}"/>
              </a:ext>
            </a:extLst>
          </p:cNvPr>
          <p:cNvSpPr txBox="1"/>
          <p:nvPr/>
        </p:nvSpPr>
        <p:spPr>
          <a:xfrm>
            <a:off x="2794682" y="294106"/>
            <a:ext cx="6602637" cy="584775"/>
          </a:xfrm>
          <a:prstGeom prst="rect">
            <a:avLst/>
          </a:prstGeom>
          <a:noFill/>
        </p:spPr>
        <p:txBody>
          <a:bodyPr wrap="square" rtlCol="0">
            <a:spAutoFit/>
          </a:bodyPr>
          <a:lstStyle/>
          <a:p>
            <a:pPr algn="ctr"/>
            <a:r>
              <a:rPr lang="en-US" sz="3200" b="1" dirty="0">
                <a:solidFill>
                  <a:schemeClr val="bg1"/>
                </a:solidFill>
              </a:rPr>
              <a:t>Circular Business Model Canvas</a:t>
            </a:r>
          </a:p>
        </p:txBody>
      </p:sp>
      <p:pic>
        <p:nvPicPr>
          <p:cNvPr id="27" name="Picture 26">
            <a:extLst>
              <a:ext uri="{FF2B5EF4-FFF2-40B4-BE49-F238E27FC236}">
                <a16:creationId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12" name="Rectangle 11">
            <a:extLst>
              <a:ext uri="{FF2B5EF4-FFF2-40B4-BE49-F238E27FC236}">
                <a16:creationId xmlns:a16="http://schemas.microsoft.com/office/drawing/2014/main" id="{D106726B-8906-1149-9145-F67006BEB61D}"/>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University Students</a:t>
            </a:r>
          </a:p>
          <a:p>
            <a:pPr algn="ctr"/>
            <a:r>
              <a:rPr lang="en-US" sz="1400" b="1" dirty="0">
                <a:solidFill>
                  <a:schemeClr val="tx1"/>
                </a:solidFill>
              </a:rPr>
              <a:t>communities with Low-income</a:t>
            </a:r>
          </a:p>
          <a:p>
            <a:pPr algn="ctr"/>
            <a:r>
              <a:rPr lang="en-US" sz="1400" b="1" dirty="0">
                <a:solidFill>
                  <a:schemeClr val="tx1"/>
                </a:solidFill>
              </a:rPr>
              <a:t>Mass market and segmented customers (male/female)</a:t>
            </a:r>
          </a:p>
          <a:p>
            <a:pPr algn="ctr"/>
            <a:endParaRPr lang="en-US" sz="1400" b="1" dirty="0">
              <a:solidFill>
                <a:schemeClr val="tx1"/>
              </a:solidFill>
            </a:endParaRPr>
          </a:p>
        </p:txBody>
      </p:sp>
      <p:sp>
        <p:nvSpPr>
          <p:cNvPr id="20" name="Rectangle 19">
            <a:extLst>
              <a:ext uri="{FF2B5EF4-FFF2-40B4-BE49-F238E27FC236}">
                <a16:creationId xmlns:a16="http://schemas.microsoft.com/office/drawing/2014/main" id="{BAFB41F0-3B1D-3E4A-A9DC-DB5B8CD9590B}"/>
              </a:ext>
            </a:extLst>
          </p:cNvPr>
          <p:cNvSpPr/>
          <p:nvPr/>
        </p:nvSpPr>
        <p:spPr>
          <a:xfrm>
            <a:off x="4987047" y="2798947"/>
            <a:ext cx="2217906" cy="161693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dirty="0"/>
          </a:p>
        </p:txBody>
      </p:sp>
      <p:sp>
        <p:nvSpPr>
          <p:cNvPr id="23" name="Rectangle 22">
            <a:extLst>
              <a:ext uri="{FF2B5EF4-FFF2-40B4-BE49-F238E27FC236}">
                <a16:creationId xmlns:a16="http://schemas.microsoft.com/office/drawing/2014/main" id="{3C3C1D8C-4921-594E-919E-EEC8AB2EB491}"/>
              </a:ext>
            </a:extLst>
          </p:cNvPr>
          <p:cNvSpPr/>
          <p:nvPr/>
        </p:nvSpPr>
        <p:spPr>
          <a:xfrm>
            <a:off x="5139844" y="3406697"/>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Clothes for people with low income, reduces textile waste </a:t>
            </a:r>
          </a:p>
        </p:txBody>
      </p:sp>
      <p:sp>
        <p:nvSpPr>
          <p:cNvPr id="22" name="Rectangle 21">
            <a:extLst>
              <a:ext uri="{FF2B5EF4-FFF2-40B4-BE49-F238E27FC236}">
                <a16:creationId xmlns:a16="http://schemas.microsoft.com/office/drawing/2014/main" id="{CD69A413-5B1E-7178-1040-D1C7C7D6BF0C}"/>
              </a:ext>
            </a:extLst>
          </p:cNvPr>
          <p:cNvSpPr/>
          <p:nvPr/>
        </p:nvSpPr>
        <p:spPr>
          <a:xfrm>
            <a:off x="5141206" y="1776841"/>
            <a:ext cx="1912309" cy="940143"/>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Trendy clothes on a budget without having to own clothes you will hardly wear.</a:t>
            </a:r>
          </a:p>
        </p:txBody>
      </p:sp>
    </p:spTree>
    <p:extLst>
      <p:ext uri="{BB962C8B-B14F-4D97-AF65-F5344CB8AC3E}">
        <p14:creationId xmlns:p14="http://schemas.microsoft.com/office/powerpoint/2010/main" val="227343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1" name="Rounded Rectangle 20">
            <a:extLst>
              <a:ext uri="{FF2B5EF4-FFF2-40B4-BE49-F238E27FC236}">
                <a16:creationId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4" name="TextBox 23">
            <a:extLst>
              <a:ext uri="{FF2B5EF4-FFF2-40B4-BE49-F238E27FC236}">
                <a16:creationId xmlns:a16="http://schemas.microsoft.com/office/drawing/2014/main" id="{B8D67499-7267-9348-8D27-97FF01885E6F}"/>
              </a:ext>
            </a:extLst>
          </p:cNvPr>
          <p:cNvSpPr txBox="1"/>
          <p:nvPr/>
        </p:nvSpPr>
        <p:spPr>
          <a:xfrm>
            <a:off x="2794682" y="294106"/>
            <a:ext cx="6602637" cy="584775"/>
          </a:xfrm>
          <a:prstGeom prst="rect">
            <a:avLst/>
          </a:prstGeom>
          <a:noFill/>
        </p:spPr>
        <p:txBody>
          <a:bodyPr wrap="square" rtlCol="0">
            <a:spAutoFit/>
          </a:bodyPr>
          <a:lstStyle/>
          <a:p>
            <a:pPr algn="ctr"/>
            <a:r>
              <a:rPr lang="en-US" sz="3200" b="1" dirty="0">
                <a:solidFill>
                  <a:schemeClr val="bg1"/>
                </a:solidFill>
              </a:rPr>
              <a:t>Circular Business Model Canvas</a:t>
            </a:r>
          </a:p>
        </p:txBody>
      </p:sp>
      <p:pic>
        <p:nvPicPr>
          <p:cNvPr id="27" name="Picture 26">
            <a:extLst>
              <a:ext uri="{FF2B5EF4-FFF2-40B4-BE49-F238E27FC236}">
                <a16:creationId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9" name="Rectangle 28">
            <a:extLst>
              <a:ext uri="{FF2B5EF4-FFF2-40B4-BE49-F238E27FC236}">
                <a16:creationId xmlns:a16="http://schemas.microsoft.com/office/drawing/2014/main" id="{ADA020CE-3547-564A-808B-6A66780D770D}"/>
              </a:ext>
            </a:extLst>
          </p:cNvPr>
          <p:cNvSpPr/>
          <p:nvPr/>
        </p:nvSpPr>
        <p:spPr>
          <a:xfrm>
            <a:off x="7184011" y="1266571"/>
            <a:ext cx="2217906" cy="161693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11" name="Rectangle 10">
            <a:extLst>
              <a:ext uri="{FF2B5EF4-FFF2-40B4-BE49-F238E27FC236}">
                <a16:creationId xmlns:a16="http://schemas.microsoft.com/office/drawing/2014/main" id="{4FA7C69F-5831-C446-917E-B16204D1D864}"/>
              </a:ext>
            </a:extLst>
          </p:cNvPr>
          <p:cNvSpPr/>
          <p:nvPr/>
        </p:nvSpPr>
        <p:spPr>
          <a:xfrm>
            <a:off x="7336810" y="188277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Personalized, online support </a:t>
            </a:r>
          </a:p>
        </p:txBody>
      </p:sp>
      <p:sp>
        <p:nvSpPr>
          <p:cNvPr id="14" name="Rectangle 13">
            <a:extLst>
              <a:ext uri="{FF2B5EF4-FFF2-40B4-BE49-F238E27FC236}">
                <a16:creationId xmlns:a16="http://schemas.microsoft.com/office/drawing/2014/main" id="{1F8813A5-23D6-3A70-1ABC-35562AD15475}"/>
              </a:ext>
            </a:extLst>
          </p:cNvPr>
          <p:cNvSpPr/>
          <p:nvPr/>
        </p:nvSpPr>
        <p:spPr>
          <a:xfrm>
            <a:off x="5139844" y="3406697"/>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Clothes for people with low income, reduces textile waste </a:t>
            </a:r>
          </a:p>
        </p:txBody>
      </p:sp>
      <p:sp>
        <p:nvSpPr>
          <p:cNvPr id="15" name="Rectangle 14">
            <a:extLst>
              <a:ext uri="{FF2B5EF4-FFF2-40B4-BE49-F238E27FC236}">
                <a16:creationId xmlns:a16="http://schemas.microsoft.com/office/drawing/2014/main" id="{D33A86BA-1E77-382C-9733-612FCD9C2930}"/>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University Students</a:t>
            </a:r>
          </a:p>
          <a:p>
            <a:pPr algn="ctr"/>
            <a:r>
              <a:rPr lang="en-US" sz="1400" b="1" dirty="0">
                <a:solidFill>
                  <a:schemeClr val="tx1"/>
                </a:solidFill>
              </a:rPr>
              <a:t>communities with Low-income</a:t>
            </a:r>
          </a:p>
          <a:p>
            <a:pPr algn="ctr"/>
            <a:r>
              <a:rPr lang="en-US" sz="1400" b="1" dirty="0">
                <a:solidFill>
                  <a:schemeClr val="tx1"/>
                </a:solidFill>
              </a:rPr>
              <a:t>Mass market and segmented customers (male/female)</a:t>
            </a:r>
          </a:p>
          <a:p>
            <a:pPr algn="ctr"/>
            <a:endParaRPr lang="en-US" sz="1400" b="1" dirty="0">
              <a:solidFill>
                <a:schemeClr val="tx1"/>
              </a:solidFill>
            </a:endParaRPr>
          </a:p>
        </p:txBody>
      </p:sp>
      <p:sp>
        <p:nvSpPr>
          <p:cNvPr id="16" name="Rectangle 15">
            <a:extLst>
              <a:ext uri="{FF2B5EF4-FFF2-40B4-BE49-F238E27FC236}">
                <a16:creationId xmlns:a16="http://schemas.microsoft.com/office/drawing/2014/main" id="{8A83A310-21E4-0BD6-6317-77D88B9C7F36}"/>
              </a:ext>
            </a:extLst>
          </p:cNvPr>
          <p:cNvSpPr/>
          <p:nvPr/>
        </p:nvSpPr>
        <p:spPr>
          <a:xfrm>
            <a:off x="5141206" y="1776841"/>
            <a:ext cx="1912309" cy="940143"/>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Trendy clothes on a budget without having to own clothes you will hardly wear.</a:t>
            </a:r>
          </a:p>
        </p:txBody>
      </p:sp>
    </p:spTree>
    <p:extLst>
      <p:ext uri="{BB962C8B-B14F-4D97-AF65-F5344CB8AC3E}">
        <p14:creationId xmlns:p14="http://schemas.microsoft.com/office/powerpoint/2010/main" val="92323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1" name="Rounded Rectangle 20">
            <a:extLst>
              <a:ext uri="{FF2B5EF4-FFF2-40B4-BE49-F238E27FC236}">
                <a16:creationId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4" name="TextBox 23">
            <a:extLst>
              <a:ext uri="{FF2B5EF4-FFF2-40B4-BE49-F238E27FC236}">
                <a16:creationId xmlns:a16="http://schemas.microsoft.com/office/drawing/2014/main" id="{B8D67499-7267-9348-8D27-97FF01885E6F}"/>
              </a:ext>
            </a:extLst>
          </p:cNvPr>
          <p:cNvSpPr txBox="1"/>
          <p:nvPr/>
        </p:nvSpPr>
        <p:spPr>
          <a:xfrm>
            <a:off x="2794682" y="294106"/>
            <a:ext cx="6602637" cy="584775"/>
          </a:xfrm>
          <a:prstGeom prst="rect">
            <a:avLst/>
          </a:prstGeom>
          <a:noFill/>
        </p:spPr>
        <p:txBody>
          <a:bodyPr wrap="square" rtlCol="0">
            <a:spAutoFit/>
          </a:bodyPr>
          <a:lstStyle/>
          <a:p>
            <a:pPr algn="ctr"/>
            <a:r>
              <a:rPr lang="en-US" sz="3200" b="1" dirty="0">
                <a:solidFill>
                  <a:schemeClr val="bg1"/>
                </a:solidFill>
              </a:rPr>
              <a:t>Circular Business Model Canvas</a:t>
            </a:r>
          </a:p>
        </p:txBody>
      </p:sp>
      <p:pic>
        <p:nvPicPr>
          <p:cNvPr id="27" name="Picture 26">
            <a:extLst>
              <a:ext uri="{FF2B5EF4-FFF2-40B4-BE49-F238E27FC236}">
                <a16:creationId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9" name="Rectangle 28">
            <a:extLst>
              <a:ext uri="{FF2B5EF4-FFF2-40B4-BE49-F238E27FC236}">
                <a16:creationId xmlns:a16="http://schemas.microsoft.com/office/drawing/2014/main" id="{ADA020CE-3547-564A-808B-6A66780D770D}"/>
              </a:ext>
            </a:extLst>
          </p:cNvPr>
          <p:cNvSpPr/>
          <p:nvPr/>
        </p:nvSpPr>
        <p:spPr>
          <a:xfrm>
            <a:off x="7184011" y="2821250"/>
            <a:ext cx="2217906" cy="161693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dirty="0"/>
          </a:p>
        </p:txBody>
      </p:sp>
      <p:sp>
        <p:nvSpPr>
          <p:cNvPr id="11" name="Rectangle 10">
            <a:extLst>
              <a:ext uri="{FF2B5EF4-FFF2-40B4-BE49-F238E27FC236}">
                <a16:creationId xmlns:a16="http://schemas.microsoft.com/office/drawing/2014/main" id="{4FA7C69F-5831-C446-917E-B16204D1D864}"/>
              </a:ext>
            </a:extLst>
          </p:cNvPr>
          <p:cNvSpPr/>
          <p:nvPr/>
        </p:nvSpPr>
        <p:spPr>
          <a:xfrm>
            <a:off x="7336810" y="188277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Personalized, online support </a:t>
            </a:r>
          </a:p>
        </p:txBody>
      </p:sp>
      <p:sp>
        <p:nvSpPr>
          <p:cNvPr id="13" name="Rectangle 12">
            <a:extLst>
              <a:ext uri="{FF2B5EF4-FFF2-40B4-BE49-F238E27FC236}">
                <a16:creationId xmlns:a16="http://schemas.microsoft.com/office/drawing/2014/main" id="{1CF13479-983D-BA41-959F-5A1D987D9314}"/>
              </a:ext>
            </a:extLst>
          </p:cNvPr>
          <p:cNvSpPr/>
          <p:nvPr/>
        </p:nvSpPr>
        <p:spPr>
          <a:xfrm>
            <a:off x="7336810" y="336248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Online platform, social media, influencers</a:t>
            </a:r>
          </a:p>
        </p:txBody>
      </p:sp>
      <p:sp>
        <p:nvSpPr>
          <p:cNvPr id="16" name="Rectangle 15">
            <a:extLst>
              <a:ext uri="{FF2B5EF4-FFF2-40B4-BE49-F238E27FC236}">
                <a16:creationId xmlns:a16="http://schemas.microsoft.com/office/drawing/2014/main" id="{D88B6C6A-C0D5-A5A7-416D-111A4A468251}"/>
              </a:ext>
            </a:extLst>
          </p:cNvPr>
          <p:cNvSpPr/>
          <p:nvPr/>
        </p:nvSpPr>
        <p:spPr>
          <a:xfrm>
            <a:off x="5139844" y="3406697"/>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Clothes for people with low income, reduces textile waste </a:t>
            </a:r>
          </a:p>
        </p:txBody>
      </p:sp>
      <p:sp>
        <p:nvSpPr>
          <p:cNvPr id="17" name="Rectangle 16">
            <a:extLst>
              <a:ext uri="{FF2B5EF4-FFF2-40B4-BE49-F238E27FC236}">
                <a16:creationId xmlns:a16="http://schemas.microsoft.com/office/drawing/2014/main" id="{82B02E5E-405A-556D-606E-C2D9EC3622A4}"/>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University Students</a:t>
            </a:r>
          </a:p>
          <a:p>
            <a:pPr algn="ctr"/>
            <a:r>
              <a:rPr lang="en-US" sz="1400" b="1" dirty="0">
                <a:solidFill>
                  <a:schemeClr val="tx1"/>
                </a:solidFill>
              </a:rPr>
              <a:t>communities with Low-income</a:t>
            </a:r>
          </a:p>
          <a:p>
            <a:pPr algn="ctr"/>
            <a:r>
              <a:rPr lang="en-US" sz="1400" b="1" dirty="0">
                <a:solidFill>
                  <a:schemeClr val="tx1"/>
                </a:solidFill>
              </a:rPr>
              <a:t>Mass market and segmented customers (male/female)</a:t>
            </a:r>
          </a:p>
          <a:p>
            <a:pPr algn="ctr"/>
            <a:endParaRPr lang="en-US" sz="1400" b="1" dirty="0">
              <a:solidFill>
                <a:schemeClr val="tx1"/>
              </a:solidFill>
            </a:endParaRPr>
          </a:p>
        </p:txBody>
      </p:sp>
      <p:sp>
        <p:nvSpPr>
          <p:cNvPr id="19" name="Rectangle 18">
            <a:extLst>
              <a:ext uri="{FF2B5EF4-FFF2-40B4-BE49-F238E27FC236}">
                <a16:creationId xmlns:a16="http://schemas.microsoft.com/office/drawing/2014/main" id="{16A72DC8-BD4C-74D0-190C-DF44276D3821}"/>
              </a:ext>
            </a:extLst>
          </p:cNvPr>
          <p:cNvSpPr/>
          <p:nvPr/>
        </p:nvSpPr>
        <p:spPr>
          <a:xfrm>
            <a:off x="5141206" y="1776841"/>
            <a:ext cx="1912309" cy="940143"/>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Trendy clothes on a budget without having to own clothes you will hardly wear.</a:t>
            </a:r>
          </a:p>
        </p:txBody>
      </p:sp>
    </p:spTree>
    <p:extLst>
      <p:ext uri="{BB962C8B-B14F-4D97-AF65-F5344CB8AC3E}">
        <p14:creationId xmlns:p14="http://schemas.microsoft.com/office/powerpoint/2010/main" val="9282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1" name="Rounded Rectangle 20">
            <a:extLst>
              <a:ext uri="{FF2B5EF4-FFF2-40B4-BE49-F238E27FC236}">
                <a16:creationId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4" name="TextBox 23">
            <a:extLst>
              <a:ext uri="{FF2B5EF4-FFF2-40B4-BE49-F238E27FC236}">
                <a16:creationId xmlns:a16="http://schemas.microsoft.com/office/drawing/2014/main" id="{B8D67499-7267-9348-8D27-97FF01885E6F}"/>
              </a:ext>
            </a:extLst>
          </p:cNvPr>
          <p:cNvSpPr txBox="1"/>
          <p:nvPr/>
        </p:nvSpPr>
        <p:spPr>
          <a:xfrm>
            <a:off x="2794682" y="294106"/>
            <a:ext cx="6602637" cy="584775"/>
          </a:xfrm>
          <a:prstGeom prst="rect">
            <a:avLst/>
          </a:prstGeom>
          <a:noFill/>
        </p:spPr>
        <p:txBody>
          <a:bodyPr wrap="square" rtlCol="0">
            <a:spAutoFit/>
          </a:bodyPr>
          <a:lstStyle/>
          <a:p>
            <a:pPr algn="ctr"/>
            <a:r>
              <a:rPr lang="en-US" sz="3200" b="1" dirty="0">
                <a:solidFill>
                  <a:schemeClr val="bg1"/>
                </a:solidFill>
              </a:rPr>
              <a:t>Circular Business Model Canvas</a:t>
            </a:r>
          </a:p>
        </p:txBody>
      </p:sp>
      <p:pic>
        <p:nvPicPr>
          <p:cNvPr id="27" name="Picture 26">
            <a:extLst>
              <a:ext uri="{FF2B5EF4-FFF2-40B4-BE49-F238E27FC236}">
                <a16:creationId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8" name="Rectangle 27">
            <a:extLst>
              <a:ext uri="{FF2B5EF4-FFF2-40B4-BE49-F238E27FC236}">
                <a16:creationId xmlns:a16="http://schemas.microsoft.com/office/drawing/2014/main" id="{B288671C-998A-004E-87EB-3DAAA9D3F9A8}"/>
              </a:ext>
            </a:extLst>
          </p:cNvPr>
          <p:cNvSpPr/>
          <p:nvPr/>
        </p:nvSpPr>
        <p:spPr>
          <a:xfrm>
            <a:off x="2942881" y="1882776"/>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Rent clothes to customers, Customer support</a:t>
            </a:r>
          </a:p>
        </p:txBody>
      </p:sp>
      <p:sp>
        <p:nvSpPr>
          <p:cNvPr id="29" name="Rectangle 28">
            <a:extLst>
              <a:ext uri="{FF2B5EF4-FFF2-40B4-BE49-F238E27FC236}">
                <a16:creationId xmlns:a16="http://schemas.microsoft.com/office/drawing/2014/main" id="{ADA020CE-3547-564A-808B-6A66780D770D}"/>
              </a:ext>
            </a:extLst>
          </p:cNvPr>
          <p:cNvSpPr/>
          <p:nvPr/>
        </p:nvSpPr>
        <p:spPr>
          <a:xfrm>
            <a:off x="2790082" y="1244269"/>
            <a:ext cx="2217906" cy="1712068"/>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9" name="Rectangle 8">
            <a:extLst>
              <a:ext uri="{FF2B5EF4-FFF2-40B4-BE49-F238E27FC236}">
                <a16:creationId xmlns:a16="http://schemas.microsoft.com/office/drawing/2014/main" id="{80F56353-D5C7-5088-AFA1-EEEBCBC0889F}"/>
              </a:ext>
            </a:extLst>
          </p:cNvPr>
          <p:cNvSpPr/>
          <p:nvPr/>
        </p:nvSpPr>
        <p:spPr>
          <a:xfrm>
            <a:off x="7336810" y="188277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Personalized, online support </a:t>
            </a:r>
          </a:p>
        </p:txBody>
      </p:sp>
      <p:sp>
        <p:nvSpPr>
          <p:cNvPr id="10" name="Rectangle 9">
            <a:extLst>
              <a:ext uri="{FF2B5EF4-FFF2-40B4-BE49-F238E27FC236}">
                <a16:creationId xmlns:a16="http://schemas.microsoft.com/office/drawing/2014/main" id="{F3519043-E1CE-2618-7DB1-1E4BCC31FB10}"/>
              </a:ext>
            </a:extLst>
          </p:cNvPr>
          <p:cNvSpPr/>
          <p:nvPr/>
        </p:nvSpPr>
        <p:spPr>
          <a:xfrm>
            <a:off x="7336810" y="336248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Online platform, social media, influencers</a:t>
            </a:r>
          </a:p>
        </p:txBody>
      </p:sp>
      <p:sp>
        <p:nvSpPr>
          <p:cNvPr id="13" name="Rectangle 12">
            <a:extLst>
              <a:ext uri="{FF2B5EF4-FFF2-40B4-BE49-F238E27FC236}">
                <a16:creationId xmlns:a16="http://schemas.microsoft.com/office/drawing/2014/main" id="{086815F7-DF69-0293-9705-A948A08D9D16}"/>
              </a:ext>
            </a:extLst>
          </p:cNvPr>
          <p:cNvSpPr/>
          <p:nvPr/>
        </p:nvSpPr>
        <p:spPr>
          <a:xfrm>
            <a:off x="5139844" y="3406697"/>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Clothes for people with low income, reduces textile waste </a:t>
            </a:r>
          </a:p>
        </p:txBody>
      </p:sp>
      <p:sp>
        <p:nvSpPr>
          <p:cNvPr id="14" name="Rectangle 13">
            <a:extLst>
              <a:ext uri="{FF2B5EF4-FFF2-40B4-BE49-F238E27FC236}">
                <a16:creationId xmlns:a16="http://schemas.microsoft.com/office/drawing/2014/main" id="{6FEBE6AA-A5C7-0966-B1F2-94F06B0A0F82}"/>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University Students</a:t>
            </a:r>
          </a:p>
          <a:p>
            <a:pPr algn="ctr"/>
            <a:r>
              <a:rPr lang="en-US" sz="1400" b="1" dirty="0">
                <a:solidFill>
                  <a:schemeClr val="tx1"/>
                </a:solidFill>
              </a:rPr>
              <a:t>communities with Low-income</a:t>
            </a:r>
          </a:p>
          <a:p>
            <a:pPr algn="ctr"/>
            <a:r>
              <a:rPr lang="en-US" sz="1400" b="1" dirty="0">
                <a:solidFill>
                  <a:schemeClr val="tx1"/>
                </a:solidFill>
              </a:rPr>
              <a:t>Mass market and segmented customers (male/female)</a:t>
            </a:r>
          </a:p>
          <a:p>
            <a:pPr algn="ctr"/>
            <a:endParaRPr lang="en-US" sz="1400" b="1" dirty="0">
              <a:solidFill>
                <a:schemeClr val="tx1"/>
              </a:solidFill>
            </a:endParaRPr>
          </a:p>
        </p:txBody>
      </p:sp>
      <p:sp>
        <p:nvSpPr>
          <p:cNvPr id="15" name="Rectangle 14">
            <a:extLst>
              <a:ext uri="{FF2B5EF4-FFF2-40B4-BE49-F238E27FC236}">
                <a16:creationId xmlns:a16="http://schemas.microsoft.com/office/drawing/2014/main" id="{A30516D1-D56A-8B7C-E2AA-4BD065A5900F}"/>
              </a:ext>
            </a:extLst>
          </p:cNvPr>
          <p:cNvSpPr/>
          <p:nvPr/>
        </p:nvSpPr>
        <p:spPr>
          <a:xfrm>
            <a:off x="5141206" y="1776841"/>
            <a:ext cx="1912309" cy="940143"/>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Trendy clothes on a budget without having to own clothes you will hardly wear.</a:t>
            </a:r>
          </a:p>
        </p:txBody>
      </p:sp>
    </p:spTree>
    <p:extLst>
      <p:ext uri="{BB962C8B-B14F-4D97-AF65-F5344CB8AC3E}">
        <p14:creationId xmlns:p14="http://schemas.microsoft.com/office/powerpoint/2010/main" val="51082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1" name="Rounded Rectangle 20">
            <a:extLst>
              <a:ext uri="{FF2B5EF4-FFF2-40B4-BE49-F238E27FC236}">
                <a16:creationId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4" name="TextBox 23">
            <a:extLst>
              <a:ext uri="{FF2B5EF4-FFF2-40B4-BE49-F238E27FC236}">
                <a16:creationId xmlns:a16="http://schemas.microsoft.com/office/drawing/2014/main" id="{B8D67499-7267-9348-8D27-97FF01885E6F}"/>
              </a:ext>
            </a:extLst>
          </p:cNvPr>
          <p:cNvSpPr txBox="1"/>
          <p:nvPr/>
        </p:nvSpPr>
        <p:spPr>
          <a:xfrm>
            <a:off x="2794682" y="294106"/>
            <a:ext cx="6602637" cy="584775"/>
          </a:xfrm>
          <a:prstGeom prst="rect">
            <a:avLst/>
          </a:prstGeom>
          <a:noFill/>
        </p:spPr>
        <p:txBody>
          <a:bodyPr wrap="square" rtlCol="0">
            <a:spAutoFit/>
          </a:bodyPr>
          <a:lstStyle/>
          <a:p>
            <a:pPr algn="ctr"/>
            <a:r>
              <a:rPr lang="en-US" sz="3200" b="1" dirty="0">
                <a:solidFill>
                  <a:schemeClr val="bg1"/>
                </a:solidFill>
              </a:rPr>
              <a:t>Circular Business Model Canvas</a:t>
            </a:r>
          </a:p>
        </p:txBody>
      </p:sp>
      <p:pic>
        <p:nvPicPr>
          <p:cNvPr id="27" name="Picture 26">
            <a:extLst>
              <a:ext uri="{FF2B5EF4-FFF2-40B4-BE49-F238E27FC236}">
                <a16:creationId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8" name="Rectangle 27">
            <a:extLst>
              <a:ext uri="{FF2B5EF4-FFF2-40B4-BE49-F238E27FC236}">
                <a16:creationId xmlns:a16="http://schemas.microsoft.com/office/drawing/2014/main" id="{B288671C-998A-004E-87EB-3DAAA9D3F9A8}"/>
              </a:ext>
            </a:extLst>
          </p:cNvPr>
          <p:cNvSpPr/>
          <p:nvPr/>
        </p:nvSpPr>
        <p:spPr>
          <a:xfrm>
            <a:off x="2942881" y="1882776"/>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Rent clothes to customers, Customer support</a:t>
            </a:r>
          </a:p>
        </p:txBody>
      </p:sp>
      <p:sp>
        <p:nvSpPr>
          <p:cNvPr id="29" name="Rectangle 28">
            <a:extLst>
              <a:ext uri="{FF2B5EF4-FFF2-40B4-BE49-F238E27FC236}">
                <a16:creationId xmlns:a16="http://schemas.microsoft.com/office/drawing/2014/main" id="{ADA020CE-3547-564A-808B-6A66780D770D}"/>
              </a:ext>
            </a:extLst>
          </p:cNvPr>
          <p:cNvSpPr/>
          <p:nvPr/>
        </p:nvSpPr>
        <p:spPr>
          <a:xfrm>
            <a:off x="583328" y="1255671"/>
            <a:ext cx="2217906" cy="318251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9" name="Rectangle 8">
            <a:extLst>
              <a:ext uri="{FF2B5EF4-FFF2-40B4-BE49-F238E27FC236}">
                <a16:creationId xmlns:a16="http://schemas.microsoft.com/office/drawing/2014/main" id="{1262FD34-1C8D-1148-9FD5-1FF9DB121844}"/>
              </a:ext>
            </a:extLst>
          </p:cNvPr>
          <p:cNvSpPr/>
          <p:nvPr/>
        </p:nvSpPr>
        <p:spPr>
          <a:xfrm>
            <a:off x="724975" y="1882776"/>
            <a:ext cx="1912309" cy="173021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People who donate or sell their old clothes. Thrift shops</a:t>
            </a:r>
          </a:p>
        </p:txBody>
      </p:sp>
      <p:sp>
        <p:nvSpPr>
          <p:cNvPr id="10" name="Rectangle 9">
            <a:extLst>
              <a:ext uri="{FF2B5EF4-FFF2-40B4-BE49-F238E27FC236}">
                <a16:creationId xmlns:a16="http://schemas.microsoft.com/office/drawing/2014/main" id="{8D2153DD-53B8-890F-366E-E2F28FB9004F}"/>
              </a:ext>
            </a:extLst>
          </p:cNvPr>
          <p:cNvSpPr/>
          <p:nvPr/>
        </p:nvSpPr>
        <p:spPr>
          <a:xfrm>
            <a:off x="7336810" y="188277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Personalized, online support </a:t>
            </a:r>
          </a:p>
        </p:txBody>
      </p:sp>
      <p:sp>
        <p:nvSpPr>
          <p:cNvPr id="11" name="Rectangle 10">
            <a:extLst>
              <a:ext uri="{FF2B5EF4-FFF2-40B4-BE49-F238E27FC236}">
                <a16:creationId xmlns:a16="http://schemas.microsoft.com/office/drawing/2014/main" id="{ACC19DD7-826D-3189-5333-00AFEA13C34A}"/>
              </a:ext>
            </a:extLst>
          </p:cNvPr>
          <p:cNvSpPr/>
          <p:nvPr/>
        </p:nvSpPr>
        <p:spPr>
          <a:xfrm>
            <a:off x="7336810" y="336248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Online platform, social media, influencers</a:t>
            </a:r>
          </a:p>
        </p:txBody>
      </p:sp>
      <p:sp>
        <p:nvSpPr>
          <p:cNvPr id="14" name="Rectangle 13">
            <a:extLst>
              <a:ext uri="{FF2B5EF4-FFF2-40B4-BE49-F238E27FC236}">
                <a16:creationId xmlns:a16="http://schemas.microsoft.com/office/drawing/2014/main" id="{336D00AA-5925-706B-2971-1E6B11EE9F93}"/>
              </a:ext>
            </a:extLst>
          </p:cNvPr>
          <p:cNvSpPr/>
          <p:nvPr/>
        </p:nvSpPr>
        <p:spPr>
          <a:xfrm>
            <a:off x="5139844" y="3406697"/>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Clothes for people with low income, reduces textile waste </a:t>
            </a:r>
          </a:p>
        </p:txBody>
      </p:sp>
      <p:sp>
        <p:nvSpPr>
          <p:cNvPr id="15" name="Rectangle 14">
            <a:extLst>
              <a:ext uri="{FF2B5EF4-FFF2-40B4-BE49-F238E27FC236}">
                <a16:creationId xmlns:a16="http://schemas.microsoft.com/office/drawing/2014/main" id="{B6F31038-8691-FA91-15C8-D9EC4592618B}"/>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University Students</a:t>
            </a:r>
          </a:p>
          <a:p>
            <a:pPr algn="ctr"/>
            <a:r>
              <a:rPr lang="en-US" sz="1400" b="1" dirty="0">
                <a:solidFill>
                  <a:schemeClr val="tx1"/>
                </a:solidFill>
              </a:rPr>
              <a:t>communities with Low-income</a:t>
            </a:r>
          </a:p>
          <a:p>
            <a:pPr algn="ctr"/>
            <a:r>
              <a:rPr lang="en-US" sz="1400" b="1" dirty="0">
                <a:solidFill>
                  <a:schemeClr val="tx1"/>
                </a:solidFill>
              </a:rPr>
              <a:t>Mass market and segmented customers (male/female)</a:t>
            </a:r>
          </a:p>
          <a:p>
            <a:pPr algn="ctr"/>
            <a:endParaRPr lang="en-US" sz="1400" b="1" dirty="0">
              <a:solidFill>
                <a:schemeClr val="tx1"/>
              </a:solidFill>
            </a:endParaRPr>
          </a:p>
        </p:txBody>
      </p:sp>
      <p:sp>
        <p:nvSpPr>
          <p:cNvPr id="16" name="Rectangle 15">
            <a:extLst>
              <a:ext uri="{FF2B5EF4-FFF2-40B4-BE49-F238E27FC236}">
                <a16:creationId xmlns:a16="http://schemas.microsoft.com/office/drawing/2014/main" id="{FD082A51-6C3E-D693-8436-66BCB0B4BB34}"/>
              </a:ext>
            </a:extLst>
          </p:cNvPr>
          <p:cNvSpPr/>
          <p:nvPr/>
        </p:nvSpPr>
        <p:spPr>
          <a:xfrm>
            <a:off x="5141206" y="1776841"/>
            <a:ext cx="1912309" cy="940143"/>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Trendy clothes on a budget without having to own clothes you will hardly wear.</a:t>
            </a:r>
          </a:p>
        </p:txBody>
      </p:sp>
    </p:spTree>
    <p:extLst>
      <p:ext uri="{BB962C8B-B14F-4D97-AF65-F5344CB8AC3E}">
        <p14:creationId xmlns:p14="http://schemas.microsoft.com/office/powerpoint/2010/main" val="329243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1" name="Rounded Rectangle 20">
            <a:extLst>
              <a:ext uri="{FF2B5EF4-FFF2-40B4-BE49-F238E27FC236}">
                <a16:creationId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4" name="TextBox 23">
            <a:extLst>
              <a:ext uri="{FF2B5EF4-FFF2-40B4-BE49-F238E27FC236}">
                <a16:creationId xmlns:a16="http://schemas.microsoft.com/office/drawing/2014/main" id="{B8D67499-7267-9348-8D27-97FF01885E6F}"/>
              </a:ext>
            </a:extLst>
          </p:cNvPr>
          <p:cNvSpPr txBox="1"/>
          <p:nvPr/>
        </p:nvSpPr>
        <p:spPr>
          <a:xfrm>
            <a:off x="2794682" y="294106"/>
            <a:ext cx="6602637" cy="584775"/>
          </a:xfrm>
          <a:prstGeom prst="rect">
            <a:avLst/>
          </a:prstGeom>
          <a:noFill/>
        </p:spPr>
        <p:txBody>
          <a:bodyPr wrap="square" rtlCol="0">
            <a:spAutoFit/>
          </a:bodyPr>
          <a:lstStyle/>
          <a:p>
            <a:pPr algn="ctr"/>
            <a:r>
              <a:rPr lang="en-US" sz="3200" b="1" dirty="0">
                <a:solidFill>
                  <a:schemeClr val="bg1"/>
                </a:solidFill>
              </a:rPr>
              <a:t>Circular Business Model Canvas</a:t>
            </a:r>
          </a:p>
        </p:txBody>
      </p:sp>
      <p:pic>
        <p:nvPicPr>
          <p:cNvPr id="27" name="Picture 26">
            <a:extLst>
              <a:ext uri="{FF2B5EF4-FFF2-40B4-BE49-F238E27FC236}">
                <a16:creationId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8" name="Rectangle 27">
            <a:extLst>
              <a:ext uri="{FF2B5EF4-FFF2-40B4-BE49-F238E27FC236}">
                <a16:creationId xmlns:a16="http://schemas.microsoft.com/office/drawing/2014/main" id="{B288671C-998A-004E-87EB-3DAAA9D3F9A8}"/>
              </a:ext>
            </a:extLst>
          </p:cNvPr>
          <p:cNvSpPr/>
          <p:nvPr/>
        </p:nvSpPr>
        <p:spPr>
          <a:xfrm>
            <a:off x="2942881" y="1882776"/>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Rent clothes to customers, Customer support</a:t>
            </a:r>
          </a:p>
        </p:txBody>
      </p:sp>
      <p:sp>
        <p:nvSpPr>
          <p:cNvPr id="29" name="Rectangle 28">
            <a:extLst>
              <a:ext uri="{FF2B5EF4-FFF2-40B4-BE49-F238E27FC236}">
                <a16:creationId xmlns:a16="http://schemas.microsoft.com/office/drawing/2014/main" id="{ADA020CE-3547-564A-808B-6A66780D770D}"/>
              </a:ext>
            </a:extLst>
          </p:cNvPr>
          <p:cNvSpPr/>
          <p:nvPr/>
        </p:nvSpPr>
        <p:spPr>
          <a:xfrm>
            <a:off x="2790081" y="2821251"/>
            <a:ext cx="2217906" cy="161693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9" name="Rectangle 8">
            <a:extLst>
              <a:ext uri="{FF2B5EF4-FFF2-40B4-BE49-F238E27FC236}">
                <a16:creationId xmlns:a16="http://schemas.microsoft.com/office/drawing/2014/main" id="{1262FD34-1C8D-1148-9FD5-1FF9DB121844}"/>
              </a:ext>
            </a:extLst>
          </p:cNvPr>
          <p:cNvSpPr/>
          <p:nvPr/>
        </p:nvSpPr>
        <p:spPr>
          <a:xfrm>
            <a:off x="724975" y="1882776"/>
            <a:ext cx="1912309" cy="173021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People who donate or sell their old clothes. Thrift shops</a:t>
            </a:r>
          </a:p>
        </p:txBody>
      </p:sp>
      <p:sp>
        <p:nvSpPr>
          <p:cNvPr id="10" name="Rectangle 9">
            <a:extLst>
              <a:ext uri="{FF2B5EF4-FFF2-40B4-BE49-F238E27FC236}">
                <a16:creationId xmlns:a16="http://schemas.microsoft.com/office/drawing/2014/main" id="{D6E174A6-227F-3843-8400-DA8188E66577}"/>
              </a:ext>
            </a:extLst>
          </p:cNvPr>
          <p:cNvSpPr/>
          <p:nvPr/>
        </p:nvSpPr>
        <p:spPr>
          <a:xfrm>
            <a:off x="2942880" y="3406698"/>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Inventory, website shopping platform</a:t>
            </a:r>
          </a:p>
        </p:txBody>
      </p:sp>
      <p:sp>
        <p:nvSpPr>
          <p:cNvPr id="11" name="Rectangle 10">
            <a:extLst>
              <a:ext uri="{FF2B5EF4-FFF2-40B4-BE49-F238E27FC236}">
                <a16:creationId xmlns:a16="http://schemas.microsoft.com/office/drawing/2014/main" id="{8E407C5D-9100-A11F-653B-4727980D3963}"/>
              </a:ext>
            </a:extLst>
          </p:cNvPr>
          <p:cNvSpPr/>
          <p:nvPr/>
        </p:nvSpPr>
        <p:spPr>
          <a:xfrm>
            <a:off x="7336810" y="188277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Personalized, online support </a:t>
            </a:r>
          </a:p>
        </p:txBody>
      </p:sp>
      <p:sp>
        <p:nvSpPr>
          <p:cNvPr id="12" name="Rectangle 11">
            <a:extLst>
              <a:ext uri="{FF2B5EF4-FFF2-40B4-BE49-F238E27FC236}">
                <a16:creationId xmlns:a16="http://schemas.microsoft.com/office/drawing/2014/main" id="{247CDEF7-D135-AFEE-DD0E-A39D7BB20499}"/>
              </a:ext>
            </a:extLst>
          </p:cNvPr>
          <p:cNvSpPr/>
          <p:nvPr/>
        </p:nvSpPr>
        <p:spPr>
          <a:xfrm>
            <a:off x="7336810" y="336248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Online platform, social media, influencers</a:t>
            </a:r>
          </a:p>
        </p:txBody>
      </p:sp>
      <p:sp>
        <p:nvSpPr>
          <p:cNvPr id="15" name="Rectangle 14">
            <a:extLst>
              <a:ext uri="{FF2B5EF4-FFF2-40B4-BE49-F238E27FC236}">
                <a16:creationId xmlns:a16="http://schemas.microsoft.com/office/drawing/2014/main" id="{C96DB3E5-EC11-8CAD-D2C0-034FCF42334A}"/>
              </a:ext>
            </a:extLst>
          </p:cNvPr>
          <p:cNvSpPr/>
          <p:nvPr/>
        </p:nvSpPr>
        <p:spPr>
          <a:xfrm>
            <a:off x="5139844" y="3406697"/>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Clothes for people with low income, reduces textile waste </a:t>
            </a:r>
          </a:p>
        </p:txBody>
      </p:sp>
      <p:sp>
        <p:nvSpPr>
          <p:cNvPr id="16" name="Rectangle 15">
            <a:extLst>
              <a:ext uri="{FF2B5EF4-FFF2-40B4-BE49-F238E27FC236}">
                <a16:creationId xmlns:a16="http://schemas.microsoft.com/office/drawing/2014/main" id="{5A605003-2E74-9048-9ACE-35E34EC3D835}"/>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University Students</a:t>
            </a:r>
          </a:p>
          <a:p>
            <a:pPr algn="ctr"/>
            <a:r>
              <a:rPr lang="en-US" sz="1400" b="1" dirty="0">
                <a:solidFill>
                  <a:schemeClr val="tx1"/>
                </a:solidFill>
              </a:rPr>
              <a:t>communities with Low-income</a:t>
            </a:r>
          </a:p>
          <a:p>
            <a:pPr algn="ctr"/>
            <a:r>
              <a:rPr lang="en-US" sz="1400" b="1" dirty="0">
                <a:solidFill>
                  <a:schemeClr val="tx1"/>
                </a:solidFill>
              </a:rPr>
              <a:t>Mass market and segmented customers (male/female)</a:t>
            </a:r>
          </a:p>
          <a:p>
            <a:pPr algn="ctr"/>
            <a:endParaRPr lang="en-US" sz="1400" b="1" dirty="0">
              <a:solidFill>
                <a:schemeClr val="tx1"/>
              </a:solidFill>
            </a:endParaRPr>
          </a:p>
        </p:txBody>
      </p:sp>
      <p:sp>
        <p:nvSpPr>
          <p:cNvPr id="17" name="Rectangle 16">
            <a:extLst>
              <a:ext uri="{FF2B5EF4-FFF2-40B4-BE49-F238E27FC236}">
                <a16:creationId xmlns:a16="http://schemas.microsoft.com/office/drawing/2014/main" id="{37B6D9E6-89A5-110D-51AC-B3A58B61C04A}"/>
              </a:ext>
            </a:extLst>
          </p:cNvPr>
          <p:cNvSpPr/>
          <p:nvPr/>
        </p:nvSpPr>
        <p:spPr>
          <a:xfrm>
            <a:off x="5141206" y="1776841"/>
            <a:ext cx="1912309" cy="940143"/>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Trendy clothes on a budget without having to own clothes you will hardly wear.</a:t>
            </a:r>
          </a:p>
        </p:txBody>
      </p:sp>
    </p:spTree>
    <p:extLst>
      <p:ext uri="{BB962C8B-B14F-4D97-AF65-F5344CB8AC3E}">
        <p14:creationId xmlns:p14="http://schemas.microsoft.com/office/powerpoint/2010/main" val="127121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1" name="Rounded Rectangle 20">
            <a:extLst>
              <a:ext uri="{FF2B5EF4-FFF2-40B4-BE49-F238E27FC236}">
                <a16:creationId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4" name="TextBox 23">
            <a:extLst>
              <a:ext uri="{FF2B5EF4-FFF2-40B4-BE49-F238E27FC236}">
                <a16:creationId xmlns:a16="http://schemas.microsoft.com/office/drawing/2014/main" id="{B8D67499-7267-9348-8D27-97FF01885E6F}"/>
              </a:ext>
            </a:extLst>
          </p:cNvPr>
          <p:cNvSpPr txBox="1"/>
          <p:nvPr/>
        </p:nvSpPr>
        <p:spPr>
          <a:xfrm>
            <a:off x="2794682" y="294106"/>
            <a:ext cx="6602637" cy="584775"/>
          </a:xfrm>
          <a:prstGeom prst="rect">
            <a:avLst/>
          </a:prstGeom>
          <a:noFill/>
        </p:spPr>
        <p:txBody>
          <a:bodyPr wrap="square" rtlCol="0">
            <a:spAutoFit/>
          </a:bodyPr>
          <a:lstStyle/>
          <a:p>
            <a:pPr algn="ctr"/>
            <a:r>
              <a:rPr lang="en-US" sz="3200" b="1" dirty="0">
                <a:solidFill>
                  <a:schemeClr val="bg1"/>
                </a:solidFill>
              </a:rPr>
              <a:t>Circular Business Model Canvas</a:t>
            </a:r>
          </a:p>
        </p:txBody>
      </p:sp>
      <p:pic>
        <p:nvPicPr>
          <p:cNvPr id="27" name="Picture 26">
            <a:extLst>
              <a:ext uri="{FF2B5EF4-FFF2-40B4-BE49-F238E27FC236}">
                <a16:creationId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8" name="Rectangle 27">
            <a:extLst>
              <a:ext uri="{FF2B5EF4-FFF2-40B4-BE49-F238E27FC236}">
                <a16:creationId xmlns:a16="http://schemas.microsoft.com/office/drawing/2014/main" id="{B288671C-998A-004E-87EB-3DAAA9D3F9A8}"/>
              </a:ext>
            </a:extLst>
          </p:cNvPr>
          <p:cNvSpPr/>
          <p:nvPr/>
        </p:nvSpPr>
        <p:spPr>
          <a:xfrm>
            <a:off x="2942881" y="1882776"/>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Rent clothes to customers, Customer support</a:t>
            </a:r>
          </a:p>
        </p:txBody>
      </p:sp>
      <p:sp>
        <p:nvSpPr>
          <p:cNvPr id="29" name="Rectangle 28">
            <a:extLst>
              <a:ext uri="{FF2B5EF4-FFF2-40B4-BE49-F238E27FC236}">
                <a16:creationId xmlns:a16="http://schemas.microsoft.com/office/drawing/2014/main" id="{ADA020CE-3547-564A-808B-6A66780D770D}"/>
              </a:ext>
            </a:extLst>
          </p:cNvPr>
          <p:cNvSpPr/>
          <p:nvPr/>
        </p:nvSpPr>
        <p:spPr>
          <a:xfrm>
            <a:off x="595776" y="4401099"/>
            <a:ext cx="5500224" cy="1174511"/>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dirty="0"/>
          </a:p>
        </p:txBody>
      </p:sp>
      <p:sp>
        <p:nvSpPr>
          <p:cNvPr id="9" name="Rectangle 8">
            <a:extLst>
              <a:ext uri="{FF2B5EF4-FFF2-40B4-BE49-F238E27FC236}">
                <a16:creationId xmlns:a16="http://schemas.microsoft.com/office/drawing/2014/main" id="{1262FD34-1C8D-1148-9FD5-1FF9DB121844}"/>
              </a:ext>
            </a:extLst>
          </p:cNvPr>
          <p:cNvSpPr/>
          <p:nvPr/>
        </p:nvSpPr>
        <p:spPr>
          <a:xfrm>
            <a:off x="724975" y="1882776"/>
            <a:ext cx="1912309" cy="173021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People who donate or sell their old clothes. Thrift shops</a:t>
            </a:r>
          </a:p>
        </p:txBody>
      </p:sp>
      <p:sp>
        <p:nvSpPr>
          <p:cNvPr id="10" name="Rectangle 9">
            <a:extLst>
              <a:ext uri="{FF2B5EF4-FFF2-40B4-BE49-F238E27FC236}">
                <a16:creationId xmlns:a16="http://schemas.microsoft.com/office/drawing/2014/main" id="{D6E174A6-227F-3843-8400-DA8188E66577}"/>
              </a:ext>
            </a:extLst>
          </p:cNvPr>
          <p:cNvSpPr/>
          <p:nvPr/>
        </p:nvSpPr>
        <p:spPr>
          <a:xfrm>
            <a:off x="2942880" y="3406698"/>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Inventory, website shopping platform</a:t>
            </a:r>
          </a:p>
        </p:txBody>
      </p:sp>
      <p:sp>
        <p:nvSpPr>
          <p:cNvPr id="14" name="Rectangle 13">
            <a:extLst>
              <a:ext uri="{FF2B5EF4-FFF2-40B4-BE49-F238E27FC236}">
                <a16:creationId xmlns:a16="http://schemas.microsoft.com/office/drawing/2014/main" id="{44338FBA-ABBF-B242-97A3-1E97222F0906}"/>
              </a:ext>
            </a:extLst>
          </p:cNvPr>
          <p:cNvSpPr/>
          <p:nvPr/>
        </p:nvSpPr>
        <p:spPr>
          <a:xfrm>
            <a:off x="724975" y="4840892"/>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Web platform development and maintenance </a:t>
            </a:r>
          </a:p>
        </p:txBody>
      </p:sp>
      <p:sp>
        <p:nvSpPr>
          <p:cNvPr id="15" name="Rectangle 14">
            <a:extLst>
              <a:ext uri="{FF2B5EF4-FFF2-40B4-BE49-F238E27FC236}">
                <a16:creationId xmlns:a16="http://schemas.microsoft.com/office/drawing/2014/main" id="{2AE89C8F-0098-AE48-9193-45CAFC77703C}"/>
              </a:ext>
            </a:extLst>
          </p:cNvPr>
          <p:cNvSpPr/>
          <p:nvPr/>
        </p:nvSpPr>
        <p:spPr>
          <a:xfrm>
            <a:off x="3407658" y="4840891"/>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Web platform development and maintenance </a:t>
            </a:r>
          </a:p>
        </p:txBody>
      </p:sp>
      <p:sp>
        <p:nvSpPr>
          <p:cNvPr id="16" name="Rectangle 15">
            <a:extLst>
              <a:ext uri="{FF2B5EF4-FFF2-40B4-BE49-F238E27FC236}">
                <a16:creationId xmlns:a16="http://schemas.microsoft.com/office/drawing/2014/main" id="{B2D64936-6A70-E038-B9C7-95A6B4EAA2B1}"/>
              </a:ext>
            </a:extLst>
          </p:cNvPr>
          <p:cNvSpPr/>
          <p:nvPr/>
        </p:nvSpPr>
        <p:spPr>
          <a:xfrm>
            <a:off x="7336810" y="188277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Personalized, online support </a:t>
            </a:r>
          </a:p>
        </p:txBody>
      </p:sp>
      <p:sp>
        <p:nvSpPr>
          <p:cNvPr id="17" name="Rectangle 16">
            <a:extLst>
              <a:ext uri="{FF2B5EF4-FFF2-40B4-BE49-F238E27FC236}">
                <a16:creationId xmlns:a16="http://schemas.microsoft.com/office/drawing/2014/main" id="{B04B672A-B9B5-CE77-F033-8355D91756A5}"/>
              </a:ext>
            </a:extLst>
          </p:cNvPr>
          <p:cNvSpPr/>
          <p:nvPr/>
        </p:nvSpPr>
        <p:spPr>
          <a:xfrm>
            <a:off x="7336810" y="336248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Online platform, social media, influencers</a:t>
            </a:r>
          </a:p>
        </p:txBody>
      </p:sp>
      <p:sp>
        <p:nvSpPr>
          <p:cNvPr id="22" name="Rectangle 21">
            <a:extLst>
              <a:ext uri="{FF2B5EF4-FFF2-40B4-BE49-F238E27FC236}">
                <a16:creationId xmlns:a16="http://schemas.microsoft.com/office/drawing/2014/main" id="{0E218553-6DC0-7CB4-DBFF-A194DD98B6BC}"/>
              </a:ext>
            </a:extLst>
          </p:cNvPr>
          <p:cNvSpPr/>
          <p:nvPr/>
        </p:nvSpPr>
        <p:spPr>
          <a:xfrm>
            <a:off x="5139844" y="3406697"/>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Clothes for people with low income, reduces textile waste </a:t>
            </a:r>
          </a:p>
        </p:txBody>
      </p:sp>
      <p:sp>
        <p:nvSpPr>
          <p:cNvPr id="23" name="Rectangle 22">
            <a:extLst>
              <a:ext uri="{FF2B5EF4-FFF2-40B4-BE49-F238E27FC236}">
                <a16:creationId xmlns:a16="http://schemas.microsoft.com/office/drawing/2014/main" id="{BD2A1F5D-6E3A-E204-ECA4-99402BFFFB1D}"/>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University Students</a:t>
            </a:r>
          </a:p>
          <a:p>
            <a:pPr algn="ctr"/>
            <a:r>
              <a:rPr lang="en-US" sz="1400" b="1" dirty="0">
                <a:solidFill>
                  <a:schemeClr val="tx1"/>
                </a:solidFill>
              </a:rPr>
              <a:t>communities with Low-income</a:t>
            </a:r>
          </a:p>
          <a:p>
            <a:pPr algn="ctr"/>
            <a:r>
              <a:rPr lang="en-US" sz="1400" b="1" dirty="0">
                <a:solidFill>
                  <a:schemeClr val="tx1"/>
                </a:solidFill>
              </a:rPr>
              <a:t>Mass market and segmented customers (male/female)</a:t>
            </a:r>
          </a:p>
          <a:p>
            <a:pPr algn="ctr"/>
            <a:endParaRPr lang="en-US" sz="1400" b="1" dirty="0">
              <a:solidFill>
                <a:schemeClr val="tx1"/>
              </a:solidFill>
            </a:endParaRPr>
          </a:p>
        </p:txBody>
      </p:sp>
      <p:sp>
        <p:nvSpPr>
          <p:cNvPr id="25" name="Rectangle 24">
            <a:extLst>
              <a:ext uri="{FF2B5EF4-FFF2-40B4-BE49-F238E27FC236}">
                <a16:creationId xmlns:a16="http://schemas.microsoft.com/office/drawing/2014/main" id="{91EC6A24-139E-FEF6-0F5F-AB3713256A7A}"/>
              </a:ext>
            </a:extLst>
          </p:cNvPr>
          <p:cNvSpPr/>
          <p:nvPr/>
        </p:nvSpPr>
        <p:spPr>
          <a:xfrm>
            <a:off x="5141206" y="1776841"/>
            <a:ext cx="1912309" cy="940143"/>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Trendy clothes on a budget without having to own clothes you will hardly wear.</a:t>
            </a:r>
          </a:p>
        </p:txBody>
      </p:sp>
    </p:spTree>
    <p:extLst>
      <p:ext uri="{BB962C8B-B14F-4D97-AF65-F5344CB8AC3E}">
        <p14:creationId xmlns:p14="http://schemas.microsoft.com/office/powerpoint/2010/main" val="36506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1" name="Rounded Rectangle 20">
            <a:extLst>
              <a:ext uri="{FF2B5EF4-FFF2-40B4-BE49-F238E27FC236}">
                <a16:creationId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4" name="TextBox 23">
            <a:extLst>
              <a:ext uri="{FF2B5EF4-FFF2-40B4-BE49-F238E27FC236}">
                <a16:creationId xmlns:a16="http://schemas.microsoft.com/office/drawing/2014/main" id="{B8D67499-7267-9348-8D27-97FF01885E6F}"/>
              </a:ext>
            </a:extLst>
          </p:cNvPr>
          <p:cNvSpPr txBox="1"/>
          <p:nvPr/>
        </p:nvSpPr>
        <p:spPr>
          <a:xfrm>
            <a:off x="2794682" y="294106"/>
            <a:ext cx="6602637" cy="584775"/>
          </a:xfrm>
          <a:prstGeom prst="rect">
            <a:avLst/>
          </a:prstGeom>
          <a:noFill/>
        </p:spPr>
        <p:txBody>
          <a:bodyPr wrap="square" rtlCol="0">
            <a:spAutoFit/>
          </a:bodyPr>
          <a:lstStyle/>
          <a:p>
            <a:pPr algn="ctr"/>
            <a:r>
              <a:rPr lang="en-US" sz="3200" b="1" dirty="0">
                <a:solidFill>
                  <a:schemeClr val="bg1"/>
                </a:solidFill>
              </a:rPr>
              <a:t>Circular Business Model Canvas</a:t>
            </a:r>
          </a:p>
        </p:txBody>
      </p:sp>
      <p:pic>
        <p:nvPicPr>
          <p:cNvPr id="27" name="Picture 26">
            <a:extLst>
              <a:ext uri="{FF2B5EF4-FFF2-40B4-BE49-F238E27FC236}">
                <a16:creationId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8" name="Rectangle 27">
            <a:extLst>
              <a:ext uri="{FF2B5EF4-FFF2-40B4-BE49-F238E27FC236}">
                <a16:creationId xmlns:a16="http://schemas.microsoft.com/office/drawing/2014/main" id="{B288671C-998A-004E-87EB-3DAAA9D3F9A8}"/>
              </a:ext>
            </a:extLst>
          </p:cNvPr>
          <p:cNvSpPr/>
          <p:nvPr/>
        </p:nvSpPr>
        <p:spPr>
          <a:xfrm>
            <a:off x="2942881" y="1882776"/>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Rent clothes to customers, Customer support</a:t>
            </a:r>
          </a:p>
        </p:txBody>
      </p:sp>
      <p:sp>
        <p:nvSpPr>
          <p:cNvPr id="29" name="Rectangle 28">
            <a:extLst>
              <a:ext uri="{FF2B5EF4-FFF2-40B4-BE49-F238E27FC236}">
                <a16:creationId xmlns:a16="http://schemas.microsoft.com/office/drawing/2014/main" id="{ADA020CE-3547-564A-808B-6A66780D770D}"/>
              </a:ext>
            </a:extLst>
          </p:cNvPr>
          <p:cNvSpPr/>
          <p:nvPr/>
        </p:nvSpPr>
        <p:spPr>
          <a:xfrm>
            <a:off x="6088214" y="4401099"/>
            <a:ext cx="5500224" cy="1174511"/>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dirty="0"/>
          </a:p>
        </p:txBody>
      </p:sp>
      <p:sp>
        <p:nvSpPr>
          <p:cNvPr id="9" name="Rectangle 8">
            <a:extLst>
              <a:ext uri="{FF2B5EF4-FFF2-40B4-BE49-F238E27FC236}">
                <a16:creationId xmlns:a16="http://schemas.microsoft.com/office/drawing/2014/main" id="{1262FD34-1C8D-1148-9FD5-1FF9DB121844}"/>
              </a:ext>
            </a:extLst>
          </p:cNvPr>
          <p:cNvSpPr/>
          <p:nvPr/>
        </p:nvSpPr>
        <p:spPr>
          <a:xfrm>
            <a:off x="724975" y="1882776"/>
            <a:ext cx="1912309" cy="173021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People who donate or sell their old clothes. Thrift shops</a:t>
            </a:r>
          </a:p>
        </p:txBody>
      </p:sp>
      <p:sp>
        <p:nvSpPr>
          <p:cNvPr id="10" name="Rectangle 9">
            <a:extLst>
              <a:ext uri="{FF2B5EF4-FFF2-40B4-BE49-F238E27FC236}">
                <a16:creationId xmlns:a16="http://schemas.microsoft.com/office/drawing/2014/main" id="{D6E174A6-227F-3843-8400-DA8188E66577}"/>
              </a:ext>
            </a:extLst>
          </p:cNvPr>
          <p:cNvSpPr/>
          <p:nvPr/>
        </p:nvSpPr>
        <p:spPr>
          <a:xfrm>
            <a:off x="2942880" y="3406698"/>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Inventory, website shopping platform</a:t>
            </a:r>
          </a:p>
        </p:txBody>
      </p:sp>
      <p:sp>
        <p:nvSpPr>
          <p:cNvPr id="14" name="Rectangle 13">
            <a:extLst>
              <a:ext uri="{FF2B5EF4-FFF2-40B4-BE49-F238E27FC236}">
                <a16:creationId xmlns:a16="http://schemas.microsoft.com/office/drawing/2014/main" id="{44338FBA-ABBF-B242-97A3-1E97222F0906}"/>
              </a:ext>
            </a:extLst>
          </p:cNvPr>
          <p:cNvSpPr/>
          <p:nvPr/>
        </p:nvSpPr>
        <p:spPr>
          <a:xfrm>
            <a:off x="724975" y="4840892"/>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Web platform development and maintenance </a:t>
            </a:r>
          </a:p>
        </p:txBody>
      </p:sp>
      <p:sp>
        <p:nvSpPr>
          <p:cNvPr id="15" name="Rectangle 14">
            <a:extLst>
              <a:ext uri="{FF2B5EF4-FFF2-40B4-BE49-F238E27FC236}">
                <a16:creationId xmlns:a16="http://schemas.microsoft.com/office/drawing/2014/main" id="{2AE89C8F-0098-AE48-9193-45CAFC77703C}"/>
              </a:ext>
            </a:extLst>
          </p:cNvPr>
          <p:cNvSpPr/>
          <p:nvPr/>
        </p:nvSpPr>
        <p:spPr>
          <a:xfrm>
            <a:off x="3407658" y="4840891"/>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Web platform development and maintenance </a:t>
            </a:r>
          </a:p>
        </p:txBody>
      </p:sp>
      <p:sp>
        <p:nvSpPr>
          <p:cNvPr id="16" name="Rectangle 15">
            <a:extLst>
              <a:ext uri="{FF2B5EF4-FFF2-40B4-BE49-F238E27FC236}">
                <a16:creationId xmlns:a16="http://schemas.microsoft.com/office/drawing/2014/main" id="{D4434B26-3871-F641-B7B5-850C4347B8BF}"/>
              </a:ext>
            </a:extLst>
          </p:cNvPr>
          <p:cNvSpPr/>
          <p:nvPr/>
        </p:nvSpPr>
        <p:spPr>
          <a:xfrm>
            <a:off x="6202897" y="4840892"/>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Subscriptions</a:t>
            </a:r>
          </a:p>
        </p:txBody>
      </p:sp>
      <p:sp>
        <p:nvSpPr>
          <p:cNvPr id="17" name="Rectangle 16">
            <a:extLst>
              <a:ext uri="{FF2B5EF4-FFF2-40B4-BE49-F238E27FC236}">
                <a16:creationId xmlns:a16="http://schemas.microsoft.com/office/drawing/2014/main" id="{ED529221-6622-834C-9453-93B0AFA6B42A}"/>
              </a:ext>
            </a:extLst>
          </p:cNvPr>
          <p:cNvSpPr/>
          <p:nvPr/>
        </p:nvSpPr>
        <p:spPr>
          <a:xfrm>
            <a:off x="8885580" y="4840891"/>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Revenue generated from renting clothes</a:t>
            </a:r>
          </a:p>
        </p:txBody>
      </p:sp>
      <p:sp>
        <p:nvSpPr>
          <p:cNvPr id="19" name="Rectangle 18">
            <a:extLst>
              <a:ext uri="{FF2B5EF4-FFF2-40B4-BE49-F238E27FC236}">
                <a16:creationId xmlns:a16="http://schemas.microsoft.com/office/drawing/2014/main" id="{9A77071D-4D05-3249-03A4-E579A029E386}"/>
              </a:ext>
            </a:extLst>
          </p:cNvPr>
          <p:cNvSpPr/>
          <p:nvPr/>
        </p:nvSpPr>
        <p:spPr>
          <a:xfrm>
            <a:off x="7336810" y="188277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Personalized, online support </a:t>
            </a:r>
          </a:p>
        </p:txBody>
      </p:sp>
      <p:sp>
        <p:nvSpPr>
          <p:cNvPr id="20" name="Rectangle 19">
            <a:extLst>
              <a:ext uri="{FF2B5EF4-FFF2-40B4-BE49-F238E27FC236}">
                <a16:creationId xmlns:a16="http://schemas.microsoft.com/office/drawing/2014/main" id="{35D5FA30-0F2E-2EE9-403C-7BFCC64A6C6E}"/>
              </a:ext>
            </a:extLst>
          </p:cNvPr>
          <p:cNvSpPr/>
          <p:nvPr/>
        </p:nvSpPr>
        <p:spPr>
          <a:xfrm>
            <a:off x="7336810" y="336248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Online platform, social media, influencers</a:t>
            </a:r>
          </a:p>
        </p:txBody>
      </p:sp>
      <p:sp>
        <p:nvSpPr>
          <p:cNvPr id="25" name="Rectangle 24">
            <a:extLst>
              <a:ext uri="{FF2B5EF4-FFF2-40B4-BE49-F238E27FC236}">
                <a16:creationId xmlns:a16="http://schemas.microsoft.com/office/drawing/2014/main" id="{3C8A175F-160E-1E4D-43A6-567EDB09FB19}"/>
              </a:ext>
            </a:extLst>
          </p:cNvPr>
          <p:cNvSpPr/>
          <p:nvPr/>
        </p:nvSpPr>
        <p:spPr>
          <a:xfrm>
            <a:off x="5139844" y="3406697"/>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Clothes for people with low income, reduces textile waste </a:t>
            </a:r>
          </a:p>
        </p:txBody>
      </p:sp>
      <p:sp>
        <p:nvSpPr>
          <p:cNvPr id="26" name="Rectangle 25">
            <a:extLst>
              <a:ext uri="{FF2B5EF4-FFF2-40B4-BE49-F238E27FC236}">
                <a16:creationId xmlns:a16="http://schemas.microsoft.com/office/drawing/2014/main" id="{1D1F724D-D17F-CCE9-BA8C-AF905D398B66}"/>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University Students</a:t>
            </a:r>
          </a:p>
          <a:p>
            <a:pPr algn="ctr"/>
            <a:r>
              <a:rPr lang="en-US" sz="1400" b="1" dirty="0">
                <a:solidFill>
                  <a:schemeClr val="tx1"/>
                </a:solidFill>
              </a:rPr>
              <a:t>communities with Low-income</a:t>
            </a:r>
          </a:p>
          <a:p>
            <a:pPr algn="ctr"/>
            <a:r>
              <a:rPr lang="en-US" sz="1400" b="1" dirty="0">
                <a:solidFill>
                  <a:schemeClr val="tx1"/>
                </a:solidFill>
              </a:rPr>
              <a:t>Mass market and segmented customers (male/female)</a:t>
            </a:r>
          </a:p>
          <a:p>
            <a:pPr algn="ctr"/>
            <a:endParaRPr lang="en-US" sz="1400" b="1" dirty="0">
              <a:solidFill>
                <a:schemeClr val="tx1"/>
              </a:solidFill>
            </a:endParaRPr>
          </a:p>
        </p:txBody>
      </p:sp>
      <p:sp>
        <p:nvSpPr>
          <p:cNvPr id="30" name="Rectangle 29">
            <a:extLst>
              <a:ext uri="{FF2B5EF4-FFF2-40B4-BE49-F238E27FC236}">
                <a16:creationId xmlns:a16="http://schemas.microsoft.com/office/drawing/2014/main" id="{1E628488-A5CA-1A99-793E-AE3A6679173F}"/>
              </a:ext>
            </a:extLst>
          </p:cNvPr>
          <p:cNvSpPr/>
          <p:nvPr/>
        </p:nvSpPr>
        <p:spPr>
          <a:xfrm>
            <a:off x="5141206" y="1776841"/>
            <a:ext cx="1912309" cy="940143"/>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Trendy clothes on a budget without having to own clothes you will hardly wear.</a:t>
            </a:r>
          </a:p>
        </p:txBody>
      </p:sp>
    </p:spTree>
    <p:extLst>
      <p:ext uri="{BB962C8B-B14F-4D97-AF65-F5344CB8AC3E}">
        <p14:creationId xmlns:p14="http://schemas.microsoft.com/office/powerpoint/2010/main" val="333710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BC6657B-1248-6B4D-AE85-8670C18C8E1B}"/>
              </a:ext>
            </a:extLst>
          </p:cNvPr>
          <p:cNvPicPr>
            <a:picLocks noChangeAspect="1"/>
          </p:cNvPicPr>
          <p:nvPr/>
        </p:nvPicPr>
        <p:blipFill>
          <a:blip r:embed="rId3"/>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5171BC68-CC43-2B4D-BB8F-888BEB7BEB09}"/>
              </a:ext>
            </a:extLst>
          </p:cNvPr>
          <p:cNvSpPr/>
          <p:nvPr/>
        </p:nvSpPr>
        <p:spPr>
          <a:xfrm>
            <a:off x="506503" y="1628708"/>
            <a:ext cx="10907167" cy="1254446"/>
          </a:xfrm>
          <a:prstGeom prst="rect">
            <a:avLst/>
          </a:prstGeom>
        </p:spPr>
        <p:txBody>
          <a:bodyPr wrap="square">
            <a:spAutoFit/>
          </a:bodyPr>
          <a:lstStyle/>
          <a:p>
            <a:pPr algn="thaiDist">
              <a:lnSpc>
                <a:spcPct val="120000"/>
              </a:lnSpc>
            </a:pPr>
            <a:r>
              <a:rPr lang="en-US" sz="1600" b="1" dirty="0">
                <a:solidFill>
                  <a:srgbClr val="262626"/>
                </a:solidFill>
              </a:rPr>
              <a:t>Students will apply a circular design strategy to solve a linear business design problem. They will learn what the circular business model canvas tool is and how to use one to create their own circular business model. They will work in teams to solve an existing business challenge of their choice and redesign the business using the circular business model canvas. They will sketch their final business model to give a visual of how their business idea is circular, and then share with the rest of the class. </a:t>
            </a:r>
            <a:endParaRPr lang="en-US" sz="1600" b="1" dirty="0">
              <a:solidFill>
                <a:srgbClr val="262626"/>
              </a:solidFill>
              <a:highlight>
                <a:srgbClr val="FFE300"/>
              </a:highlight>
            </a:endParaRPr>
          </a:p>
        </p:txBody>
      </p:sp>
      <p:sp>
        <p:nvSpPr>
          <p:cNvPr id="6" name="Rounded Rectangle 5">
            <a:extLst>
              <a:ext uri="{FF2B5EF4-FFF2-40B4-BE49-F238E27FC236}">
                <a16:creationId xmlns:a16="http://schemas.microsoft.com/office/drawing/2014/main" id="{FD9AA248-B0AF-F84E-94F8-0CF855A300AF}"/>
              </a:ext>
            </a:extLst>
          </p:cNvPr>
          <p:cNvSpPr/>
          <p:nvPr/>
        </p:nvSpPr>
        <p:spPr>
          <a:xfrm>
            <a:off x="313764" y="1462601"/>
            <a:ext cx="11371732" cy="1480103"/>
          </a:xfrm>
          <a:prstGeom prst="roundRect">
            <a:avLst/>
          </a:prstGeom>
          <a:noFill/>
          <a:ln w="31750">
            <a:solidFill>
              <a:srgbClr val="29C7F7"/>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2" name="Rounded Rectangle 31">
            <a:extLst>
              <a:ext uri="{FF2B5EF4-FFF2-40B4-BE49-F238E27FC236}">
                <a16:creationId xmlns:a16="http://schemas.microsoft.com/office/drawing/2014/main" id="{03D80DED-07FA-7648-A98B-006FFF2CC66F}"/>
              </a:ext>
            </a:extLst>
          </p:cNvPr>
          <p:cNvSpPr/>
          <p:nvPr/>
        </p:nvSpPr>
        <p:spPr>
          <a:xfrm>
            <a:off x="2606040" y="185126"/>
            <a:ext cx="6979920" cy="994130"/>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3" name="Rounded Rectangle 32">
            <a:extLst>
              <a:ext uri="{FF2B5EF4-FFF2-40B4-BE49-F238E27FC236}">
                <a16:creationId xmlns:a16="http://schemas.microsoft.com/office/drawing/2014/main" id="{AE593411-CF70-804B-88B7-4B861BF579DE}"/>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4" name="TextBox 33">
            <a:extLst>
              <a:ext uri="{FF2B5EF4-FFF2-40B4-BE49-F238E27FC236}">
                <a16:creationId xmlns:a16="http://schemas.microsoft.com/office/drawing/2014/main" id="{C098EEBB-9906-934A-AAC3-1F3847C7F9B7}"/>
              </a:ext>
            </a:extLst>
          </p:cNvPr>
          <p:cNvSpPr txBox="1"/>
          <p:nvPr/>
        </p:nvSpPr>
        <p:spPr>
          <a:xfrm>
            <a:off x="2794681" y="294106"/>
            <a:ext cx="6602638" cy="584775"/>
          </a:xfrm>
          <a:prstGeom prst="rect">
            <a:avLst/>
          </a:prstGeom>
          <a:noFill/>
        </p:spPr>
        <p:txBody>
          <a:bodyPr wrap="square" rtlCol="0">
            <a:spAutoFit/>
          </a:bodyPr>
          <a:lstStyle/>
          <a:p>
            <a:pPr algn="ctr"/>
            <a:r>
              <a:rPr lang="en-US" sz="3200" b="1" dirty="0">
                <a:solidFill>
                  <a:schemeClr val="bg1"/>
                </a:solidFill>
              </a:rPr>
              <a:t>Lesson Prep &amp; Curriculum Alignment </a:t>
            </a:r>
          </a:p>
        </p:txBody>
      </p:sp>
      <p:sp>
        <p:nvSpPr>
          <p:cNvPr id="21" name="TextBox 20">
            <a:extLst>
              <a:ext uri="{FF2B5EF4-FFF2-40B4-BE49-F238E27FC236}">
                <a16:creationId xmlns:a16="http://schemas.microsoft.com/office/drawing/2014/main" id="{A578BCDC-8719-EB47-ABEF-3276125F0C98}"/>
              </a:ext>
            </a:extLst>
          </p:cNvPr>
          <p:cNvSpPr txBox="1"/>
          <p:nvPr/>
        </p:nvSpPr>
        <p:spPr>
          <a:xfrm>
            <a:off x="2794681" y="901959"/>
            <a:ext cx="6602638" cy="307777"/>
          </a:xfrm>
          <a:prstGeom prst="rect">
            <a:avLst/>
          </a:prstGeom>
          <a:noFill/>
        </p:spPr>
        <p:txBody>
          <a:bodyPr wrap="square" rtlCol="0">
            <a:spAutoFit/>
          </a:bodyPr>
          <a:lstStyle/>
          <a:p>
            <a:pPr algn="ctr"/>
            <a:r>
              <a:rPr lang="en-US" sz="1400" b="1" dirty="0">
                <a:solidFill>
                  <a:schemeClr val="bg1"/>
                </a:solidFill>
              </a:rPr>
              <a:t>Prep time: 10 – 15 minutes</a:t>
            </a:r>
          </a:p>
        </p:txBody>
      </p:sp>
      <p:grpSp>
        <p:nvGrpSpPr>
          <p:cNvPr id="9" name="Group 8">
            <a:extLst>
              <a:ext uri="{FF2B5EF4-FFF2-40B4-BE49-F238E27FC236}">
                <a16:creationId xmlns:a16="http://schemas.microsoft.com/office/drawing/2014/main" id="{5E5CEC13-4F72-87BC-D9DF-A33EC9698C48}"/>
              </a:ext>
            </a:extLst>
          </p:cNvPr>
          <p:cNvGrpSpPr/>
          <p:nvPr/>
        </p:nvGrpSpPr>
        <p:grpSpPr>
          <a:xfrm>
            <a:off x="712180" y="4586227"/>
            <a:ext cx="443210" cy="427913"/>
            <a:chOff x="663222" y="3355931"/>
            <a:chExt cx="443210" cy="427913"/>
          </a:xfrm>
        </p:grpSpPr>
        <p:sp>
          <p:nvSpPr>
            <p:cNvPr id="10" name="Oval 9">
              <a:extLst>
                <a:ext uri="{FF2B5EF4-FFF2-40B4-BE49-F238E27FC236}">
                  <a16:creationId xmlns:a16="http://schemas.microsoft.com/office/drawing/2014/main" id="{FDB79BEE-9F05-5AC4-0CCB-553BB49724AA}"/>
                </a:ext>
              </a:extLst>
            </p:cNvPr>
            <p:cNvSpPr/>
            <p:nvPr/>
          </p:nvSpPr>
          <p:spPr>
            <a:xfrm>
              <a:off x="716859" y="339426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11" name="Oval 10">
              <a:extLst>
                <a:ext uri="{FF2B5EF4-FFF2-40B4-BE49-F238E27FC236}">
                  <a16:creationId xmlns:a16="http://schemas.microsoft.com/office/drawing/2014/main" id="{3067E27E-E84A-4317-DBE0-EC212FEE34E1}"/>
                </a:ext>
              </a:extLst>
            </p:cNvPr>
            <p:cNvSpPr/>
            <p:nvPr/>
          </p:nvSpPr>
          <p:spPr>
            <a:xfrm>
              <a:off x="663222" y="3394271"/>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12" name="Rectangle 11">
              <a:extLst>
                <a:ext uri="{FF2B5EF4-FFF2-40B4-BE49-F238E27FC236}">
                  <a16:creationId xmlns:a16="http://schemas.microsoft.com/office/drawing/2014/main" id="{FBD07FB5-B631-3CE0-43D3-39B896FA2D3B}"/>
                </a:ext>
              </a:extLst>
            </p:cNvPr>
            <p:cNvSpPr/>
            <p:nvPr/>
          </p:nvSpPr>
          <p:spPr>
            <a:xfrm>
              <a:off x="731556" y="3355931"/>
              <a:ext cx="301686" cy="402546"/>
            </a:xfrm>
            <a:prstGeom prst="rect">
              <a:avLst/>
            </a:prstGeom>
          </p:spPr>
          <p:txBody>
            <a:bodyPr wrap="none">
              <a:spAutoFit/>
            </a:bodyPr>
            <a:lstStyle/>
            <a:p>
              <a:pPr algn="ctr">
                <a:lnSpc>
                  <a:spcPct val="120000"/>
                </a:lnSpc>
              </a:pPr>
              <a:r>
                <a:rPr lang="en-US" b="1" dirty="0">
                  <a:solidFill>
                    <a:schemeClr val="bg1"/>
                  </a:solidFill>
                  <a:cs typeface="Arial" panose="020B0604020202020204" pitchFamily="34" charset="0"/>
                </a:rPr>
                <a:t>2</a:t>
              </a:r>
            </a:p>
          </p:txBody>
        </p:sp>
      </p:grpSp>
      <p:sp>
        <p:nvSpPr>
          <p:cNvPr id="14" name="Rectangle 13">
            <a:extLst>
              <a:ext uri="{FF2B5EF4-FFF2-40B4-BE49-F238E27FC236}">
                <a16:creationId xmlns:a16="http://schemas.microsoft.com/office/drawing/2014/main" id="{72AC7058-8F80-94D7-3F28-D74F03195D33}"/>
              </a:ext>
            </a:extLst>
          </p:cNvPr>
          <p:cNvSpPr/>
          <p:nvPr/>
        </p:nvSpPr>
        <p:spPr>
          <a:xfrm>
            <a:off x="1228656" y="3287271"/>
            <a:ext cx="9734687" cy="1067343"/>
          </a:xfrm>
          <a:prstGeom prst="rect">
            <a:avLst/>
          </a:prstGeom>
        </p:spPr>
        <p:txBody>
          <a:bodyPr wrap="square">
            <a:spAutoFit/>
          </a:bodyPr>
          <a:lstStyle/>
          <a:p>
            <a:pPr algn="thaiDist">
              <a:lnSpc>
                <a:spcPct val="120000"/>
              </a:lnSpc>
            </a:pPr>
            <a:r>
              <a:rPr lang="en-US" b="1" dirty="0">
                <a:solidFill>
                  <a:srgbClr val="262626"/>
                </a:solidFill>
              </a:rPr>
              <a:t>Display the lesson slides for the class and create a discussion about what they already know about circular business models and how to identify solutions to customer problems. </a:t>
            </a:r>
            <a:r>
              <a:rPr lang="en-US" dirty="0">
                <a:solidFill>
                  <a:srgbClr val="262626"/>
                </a:solidFill>
              </a:rPr>
              <a:t>Ask students the guiding questions in the PowerPoint slide notes.</a:t>
            </a:r>
          </a:p>
        </p:txBody>
      </p:sp>
      <p:grpSp>
        <p:nvGrpSpPr>
          <p:cNvPr id="15" name="Group 14">
            <a:extLst>
              <a:ext uri="{FF2B5EF4-FFF2-40B4-BE49-F238E27FC236}">
                <a16:creationId xmlns:a16="http://schemas.microsoft.com/office/drawing/2014/main" id="{4478D716-B85F-88A3-AFD7-D0568C12D351}"/>
              </a:ext>
            </a:extLst>
          </p:cNvPr>
          <p:cNvGrpSpPr/>
          <p:nvPr/>
        </p:nvGrpSpPr>
        <p:grpSpPr>
          <a:xfrm>
            <a:off x="712256" y="3300532"/>
            <a:ext cx="443210" cy="427913"/>
            <a:chOff x="663222" y="3355931"/>
            <a:chExt cx="443210" cy="427913"/>
          </a:xfrm>
        </p:grpSpPr>
        <p:sp>
          <p:nvSpPr>
            <p:cNvPr id="16" name="Oval 15">
              <a:extLst>
                <a:ext uri="{FF2B5EF4-FFF2-40B4-BE49-F238E27FC236}">
                  <a16:creationId xmlns:a16="http://schemas.microsoft.com/office/drawing/2014/main" id="{7B16B6D5-D78A-B0D5-46F5-CD4C5F9F9D86}"/>
                </a:ext>
              </a:extLst>
            </p:cNvPr>
            <p:cNvSpPr/>
            <p:nvPr/>
          </p:nvSpPr>
          <p:spPr>
            <a:xfrm>
              <a:off x="716859" y="339426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17" name="Oval 16">
              <a:extLst>
                <a:ext uri="{FF2B5EF4-FFF2-40B4-BE49-F238E27FC236}">
                  <a16:creationId xmlns:a16="http://schemas.microsoft.com/office/drawing/2014/main" id="{5A480FFF-4780-B5F0-2AC2-E21D80F756F7}"/>
                </a:ext>
              </a:extLst>
            </p:cNvPr>
            <p:cNvSpPr/>
            <p:nvPr/>
          </p:nvSpPr>
          <p:spPr>
            <a:xfrm>
              <a:off x="663222" y="3394271"/>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18" name="Rectangle 17">
              <a:extLst>
                <a:ext uri="{FF2B5EF4-FFF2-40B4-BE49-F238E27FC236}">
                  <a16:creationId xmlns:a16="http://schemas.microsoft.com/office/drawing/2014/main" id="{E80940E8-22E6-C80E-6992-707F8FFD6958}"/>
                </a:ext>
              </a:extLst>
            </p:cNvPr>
            <p:cNvSpPr/>
            <p:nvPr/>
          </p:nvSpPr>
          <p:spPr>
            <a:xfrm>
              <a:off x="731556" y="3355931"/>
              <a:ext cx="301686" cy="402546"/>
            </a:xfrm>
            <a:prstGeom prst="rect">
              <a:avLst/>
            </a:prstGeom>
          </p:spPr>
          <p:txBody>
            <a:bodyPr wrap="none">
              <a:spAutoFit/>
            </a:bodyPr>
            <a:lstStyle/>
            <a:p>
              <a:pPr algn="ctr">
                <a:lnSpc>
                  <a:spcPct val="120000"/>
                </a:lnSpc>
              </a:pPr>
              <a:r>
                <a:rPr lang="en-US" b="1" dirty="0">
                  <a:solidFill>
                    <a:schemeClr val="bg1"/>
                  </a:solidFill>
                  <a:cs typeface="Arial" panose="020B0604020202020204" pitchFamily="34" charset="0"/>
                </a:rPr>
                <a:t>1</a:t>
              </a:r>
            </a:p>
          </p:txBody>
        </p:sp>
      </p:grpSp>
      <p:sp>
        <p:nvSpPr>
          <p:cNvPr id="19" name="Rectangle 18">
            <a:extLst>
              <a:ext uri="{FF2B5EF4-FFF2-40B4-BE49-F238E27FC236}">
                <a16:creationId xmlns:a16="http://schemas.microsoft.com/office/drawing/2014/main" id="{9257F564-7545-F606-351E-54D5A87E1445}"/>
              </a:ext>
            </a:extLst>
          </p:cNvPr>
          <p:cNvSpPr/>
          <p:nvPr/>
        </p:nvSpPr>
        <p:spPr>
          <a:xfrm>
            <a:off x="1267916" y="4536811"/>
            <a:ext cx="9734687" cy="1067343"/>
          </a:xfrm>
          <a:prstGeom prst="rect">
            <a:avLst/>
          </a:prstGeom>
        </p:spPr>
        <p:txBody>
          <a:bodyPr wrap="square">
            <a:spAutoFit/>
          </a:bodyPr>
          <a:lstStyle/>
          <a:p>
            <a:pPr algn="thaiDist">
              <a:lnSpc>
                <a:spcPct val="120000"/>
              </a:lnSpc>
            </a:pPr>
            <a:r>
              <a:rPr lang="en-US" b="1" dirty="0"/>
              <a:t>Print out the ”Circular Business Model Canvas” and “Circular Solution”, </a:t>
            </a:r>
            <a:r>
              <a:rPr lang="en-US" dirty="0"/>
              <a:t>one for each team, along with the </a:t>
            </a:r>
            <a:r>
              <a:rPr lang="en-US" b="1" dirty="0"/>
              <a:t>“Redesign for Circularity”</a:t>
            </a:r>
            <a:r>
              <a:rPr lang="en-US" dirty="0"/>
              <a:t> handout. </a:t>
            </a:r>
          </a:p>
          <a:p>
            <a:pPr algn="thaiDist">
              <a:lnSpc>
                <a:spcPct val="120000"/>
              </a:lnSpc>
            </a:pPr>
            <a:endParaRPr lang="en-US" dirty="0">
              <a:solidFill>
                <a:srgbClr val="262626"/>
              </a:solidFill>
            </a:endParaRPr>
          </a:p>
        </p:txBody>
      </p:sp>
      <p:sp>
        <p:nvSpPr>
          <p:cNvPr id="20" name="TextBox 19">
            <a:extLst>
              <a:ext uri="{FF2B5EF4-FFF2-40B4-BE49-F238E27FC236}">
                <a16:creationId xmlns:a16="http://schemas.microsoft.com/office/drawing/2014/main" id="{870443D5-F53C-B910-E5A0-AB1541127325}"/>
              </a:ext>
            </a:extLst>
          </p:cNvPr>
          <p:cNvSpPr txBox="1"/>
          <p:nvPr/>
        </p:nvSpPr>
        <p:spPr>
          <a:xfrm>
            <a:off x="1314196" y="5414512"/>
            <a:ext cx="9563605" cy="1067343"/>
          </a:xfrm>
          <a:prstGeom prst="rect">
            <a:avLst/>
          </a:prstGeom>
          <a:noFill/>
        </p:spPr>
        <p:txBody>
          <a:bodyPr wrap="square" rtlCol="0">
            <a:spAutoFit/>
          </a:bodyPr>
          <a:lstStyle/>
          <a:p>
            <a:pPr algn="thaiDist">
              <a:lnSpc>
                <a:spcPct val="120000"/>
              </a:lnSpc>
            </a:pPr>
            <a:r>
              <a:rPr lang="en-US" b="1" dirty="0">
                <a:solidFill>
                  <a:srgbClr val="262626"/>
                </a:solidFill>
              </a:rPr>
              <a:t>Follow the instructions </a:t>
            </a:r>
            <a:r>
              <a:rPr lang="en-US" dirty="0">
                <a:solidFill>
                  <a:srgbClr val="262626"/>
                </a:solidFill>
              </a:rPr>
              <a:t>in the lesson on how to fill in each section of the </a:t>
            </a:r>
            <a:r>
              <a:rPr lang="en-US" b="1" dirty="0">
                <a:solidFill>
                  <a:srgbClr val="262626"/>
                </a:solidFill>
              </a:rPr>
              <a:t>“Circular Business Model Canvas”. </a:t>
            </a:r>
            <a:r>
              <a:rPr lang="en-US" dirty="0">
                <a:solidFill>
                  <a:srgbClr val="262626"/>
                </a:solidFill>
              </a:rPr>
              <a:t>The slide notes at the bottom of each slide will have instructions on how to fill in the section. </a:t>
            </a:r>
          </a:p>
        </p:txBody>
      </p:sp>
      <p:grpSp>
        <p:nvGrpSpPr>
          <p:cNvPr id="22" name="Group 21">
            <a:extLst>
              <a:ext uri="{FF2B5EF4-FFF2-40B4-BE49-F238E27FC236}">
                <a16:creationId xmlns:a16="http://schemas.microsoft.com/office/drawing/2014/main" id="{92FDCB1C-543A-F655-612D-629CAC1391BE}"/>
              </a:ext>
            </a:extLst>
          </p:cNvPr>
          <p:cNvGrpSpPr/>
          <p:nvPr/>
        </p:nvGrpSpPr>
        <p:grpSpPr>
          <a:xfrm>
            <a:off x="728635" y="5548861"/>
            <a:ext cx="443210" cy="427913"/>
            <a:chOff x="663222" y="3355931"/>
            <a:chExt cx="443210" cy="427913"/>
          </a:xfrm>
        </p:grpSpPr>
        <p:sp>
          <p:nvSpPr>
            <p:cNvPr id="23" name="Oval 22">
              <a:extLst>
                <a:ext uri="{FF2B5EF4-FFF2-40B4-BE49-F238E27FC236}">
                  <a16:creationId xmlns:a16="http://schemas.microsoft.com/office/drawing/2014/main" id="{82F847A7-5433-42DF-46B4-738F72A780AF}"/>
                </a:ext>
              </a:extLst>
            </p:cNvPr>
            <p:cNvSpPr/>
            <p:nvPr/>
          </p:nvSpPr>
          <p:spPr>
            <a:xfrm>
              <a:off x="716859" y="339426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4" name="Oval 23">
              <a:extLst>
                <a:ext uri="{FF2B5EF4-FFF2-40B4-BE49-F238E27FC236}">
                  <a16:creationId xmlns:a16="http://schemas.microsoft.com/office/drawing/2014/main" id="{2F9A8BA4-D78C-4E92-F638-58983B0C7884}"/>
                </a:ext>
              </a:extLst>
            </p:cNvPr>
            <p:cNvSpPr/>
            <p:nvPr/>
          </p:nvSpPr>
          <p:spPr>
            <a:xfrm>
              <a:off x="663222" y="3394271"/>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5" name="Rectangle 24">
              <a:extLst>
                <a:ext uri="{FF2B5EF4-FFF2-40B4-BE49-F238E27FC236}">
                  <a16:creationId xmlns:a16="http://schemas.microsoft.com/office/drawing/2014/main" id="{25CDE0F3-B01F-16AF-82C3-7056D7C2C88F}"/>
                </a:ext>
              </a:extLst>
            </p:cNvPr>
            <p:cNvSpPr/>
            <p:nvPr/>
          </p:nvSpPr>
          <p:spPr>
            <a:xfrm>
              <a:off x="731556" y="3355931"/>
              <a:ext cx="301686" cy="402546"/>
            </a:xfrm>
            <a:prstGeom prst="rect">
              <a:avLst/>
            </a:prstGeom>
          </p:spPr>
          <p:txBody>
            <a:bodyPr wrap="none">
              <a:spAutoFit/>
            </a:bodyPr>
            <a:lstStyle/>
            <a:p>
              <a:pPr algn="ctr">
                <a:lnSpc>
                  <a:spcPct val="120000"/>
                </a:lnSpc>
              </a:pPr>
              <a:r>
                <a:rPr lang="en-US" b="1" dirty="0">
                  <a:solidFill>
                    <a:schemeClr val="bg1"/>
                  </a:solidFill>
                  <a:cs typeface="Arial" panose="020B0604020202020204" pitchFamily="34" charset="0"/>
                </a:rPr>
                <a:t>3</a:t>
              </a:r>
            </a:p>
          </p:txBody>
        </p:sp>
      </p:grpSp>
    </p:spTree>
    <p:extLst>
      <p:ext uri="{BB962C8B-B14F-4D97-AF65-F5344CB8AC3E}">
        <p14:creationId xmlns:p14="http://schemas.microsoft.com/office/powerpoint/2010/main" val="2869964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1" name="Rounded Rectangle 20">
            <a:extLst>
              <a:ext uri="{FF2B5EF4-FFF2-40B4-BE49-F238E27FC236}">
                <a16:creationId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4" name="TextBox 23">
            <a:extLst>
              <a:ext uri="{FF2B5EF4-FFF2-40B4-BE49-F238E27FC236}">
                <a16:creationId xmlns:a16="http://schemas.microsoft.com/office/drawing/2014/main" id="{B8D67499-7267-9348-8D27-97FF01885E6F}"/>
              </a:ext>
            </a:extLst>
          </p:cNvPr>
          <p:cNvSpPr txBox="1"/>
          <p:nvPr/>
        </p:nvSpPr>
        <p:spPr>
          <a:xfrm>
            <a:off x="2794682" y="294106"/>
            <a:ext cx="6602637" cy="584775"/>
          </a:xfrm>
          <a:prstGeom prst="rect">
            <a:avLst/>
          </a:prstGeom>
          <a:noFill/>
        </p:spPr>
        <p:txBody>
          <a:bodyPr wrap="square" rtlCol="0">
            <a:spAutoFit/>
          </a:bodyPr>
          <a:lstStyle/>
          <a:p>
            <a:pPr algn="ctr"/>
            <a:r>
              <a:rPr lang="en-US" sz="3200" b="1" dirty="0">
                <a:solidFill>
                  <a:schemeClr val="bg1"/>
                </a:solidFill>
              </a:rPr>
              <a:t>Circular Business Model Canvas</a:t>
            </a:r>
          </a:p>
        </p:txBody>
      </p:sp>
      <p:pic>
        <p:nvPicPr>
          <p:cNvPr id="27" name="Picture 26">
            <a:extLst>
              <a:ext uri="{FF2B5EF4-FFF2-40B4-BE49-F238E27FC236}">
                <a16:creationId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8" name="Rectangle 27">
            <a:extLst>
              <a:ext uri="{FF2B5EF4-FFF2-40B4-BE49-F238E27FC236}">
                <a16:creationId xmlns:a16="http://schemas.microsoft.com/office/drawing/2014/main" id="{B288671C-998A-004E-87EB-3DAAA9D3F9A8}"/>
              </a:ext>
            </a:extLst>
          </p:cNvPr>
          <p:cNvSpPr/>
          <p:nvPr/>
        </p:nvSpPr>
        <p:spPr>
          <a:xfrm>
            <a:off x="2942881" y="1882776"/>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Rent clothes to customers, Customer support</a:t>
            </a:r>
          </a:p>
        </p:txBody>
      </p:sp>
      <p:sp>
        <p:nvSpPr>
          <p:cNvPr id="9" name="Rectangle 8">
            <a:extLst>
              <a:ext uri="{FF2B5EF4-FFF2-40B4-BE49-F238E27FC236}">
                <a16:creationId xmlns:a16="http://schemas.microsoft.com/office/drawing/2014/main" id="{1262FD34-1C8D-1148-9FD5-1FF9DB121844}"/>
              </a:ext>
            </a:extLst>
          </p:cNvPr>
          <p:cNvSpPr/>
          <p:nvPr/>
        </p:nvSpPr>
        <p:spPr>
          <a:xfrm>
            <a:off x="724975" y="1882776"/>
            <a:ext cx="1912309" cy="173021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People who donate or sell their old clothes. Thrift shops</a:t>
            </a:r>
          </a:p>
        </p:txBody>
      </p:sp>
      <p:sp>
        <p:nvSpPr>
          <p:cNvPr id="10" name="Rectangle 9">
            <a:extLst>
              <a:ext uri="{FF2B5EF4-FFF2-40B4-BE49-F238E27FC236}">
                <a16:creationId xmlns:a16="http://schemas.microsoft.com/office/drawing/2014/main" id="{D6E174A6-227F-3843-8400-DA8188E66577}"/>
              </a:ext>
            </a:extLst>
          </p:cNvPr>
          <p:cNvSpPr/>
          <p:nvPr/>
        </p:nvSpPr>
        <p:spPr>
          <a:xfrm>
            <a:off x="2942880" y="3406698"/>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Inventory, website shopping platform</a:t>
            </a:r>
          </a:p>
        </p:txBody>
      </p:sp>
      <p:sp>
        <p:nvSpPr>
          <p:cNvPr id="14" name="Rectangle 13">
            <a:extLst>
              <a:ext uri="{FF2B5EF4-FFF2-40B4-BE49-F238E27FC236}">
                <a16:creationId xmlns:a16="http://schemas.microsoft.com/office/drawing/2014/main" id="{44338FBA-ABBF-B242-97A3-1E97222F0906}"/>
              </a:ext>
            </a:extLst>
          </p:cNvPr>
          <p:cNvSpPr/>
          <p:nvPr/>
        </p:nvSpPr>
        <p:spPr>
          <a:xfrm>
            <a:off x="724975" y="4840892"/>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Web platform development and maintenance </a:t>
            </a:r>
          </a:p>
        </p:txBody>
      </p:sp>
      <p:sp>
        <p:nvSpPr>
          <p:cNvPr id="15" name="Rectangle 14">
            <a:extLst>
              <a:ext uri="{FF2B5EF4-FFF2-40B4-BE49-F238E27FC236}">
                <a16:creationId xmlns:a16="http://schemas.microsoft.com/office/drawing/2014/main" id="{2AE89C8F-0098-AE48-9193-45CAFC77703C}"/>
              </a:ext>
            </a:extLst>
          </p:cNvPr>
          <p:cNvSpPr/>
          <p:nvPr/>
        </p:nvSpPr>
        <p:spPr>
          <a:xfrm>
            <a:off x="3407658" y="4840891"/>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Web platform development and maintenance </a:t>
            </a:r>
          </a:p>
        </p:txBody>
      </p:sp>
      <p:sp>
        <p:nvSpPr>
          <p:cNvPr id="16" name="Rectangle 15">
            <a:extLst>
              <a:ext uri="{FF2B5EF4-FFF2-40B4-BE49-F238E27FC236}">
                <a16:creationId xmlns:a16="http://schemas.microsoft.com/office/drawing/2014/main" id="{D4434B26-3871-F641-B7B5-850C4347B8BF}"/>
              </a:ext>
            </a:extLst>
          </p:cNvPr>
          <p:cNvSpPr/>
          <p:nvPr/>
        </p:nvSpPr>
        <p:spPr>
          <a:xfrm>
            <a:off x="6202897" y="4840892"/>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Subscriptions</a:t>
            </a:r>
          </a:p>
        </p:txBody>
      </p:sp>
      <p:sp>
        <p:nvSpPr>
          <p:cNvPr id="17" name="Rectangle 16">
            <a:extLst>
              <a:ext uri="{FF2B5EF4-FFF2-40B4-BE49-F238E27FC236}">
                <a16:creationId xmlns:a16="http://schemas.microsoft.com/office/drawing/2014/main" id="{ED529221-6622-834C-9453-93B0AFA6B42A}"/>
              </a:ext>
            </a:extLst>
          </p:cNvPr>
          <p:cNvSpPr/>
          <p:nvPr/>
        </p:nvSpPr>
        <p:spPr>
          <a:xfrm>
            <a:off x="8885580" y="4840891"/>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Revenue generated from renting clothes</a:t>
            </a:r>
          </a:p>
        </p:txBody>
      </p:sp>
      <p:sp>
        <p:nvSpPr>
          <p:cNvPr id="22" name="Rectangle 21">
            <a:extLst>
              <a:ext uri="{FF2B5EF4-FFF2-40B4-BE49-F238E27FC236}">
                <a16:creationId xmlns:a16="http://schemas.microsoft.com/office/drawing/2014/main" id="{C7BD2217-4E07-9045-9074-1280A6829656}"/>
              </a:ext>
            </a:extLst>
          </p:cNvPr>
          <p:cNvSpPr/>
          <p:nvPr/>
        </p:nvSpPr>
        <p:spPr>
          <a:xfrm>
            <a:off x="2085269" y="6017485"/>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Product as a service</a:t>
            </a:r>
          </a:p>
        </p:txBody>
      </p:sp>
      <p:sp>
        <p:nvSpPr>
          <p:cNvPr id="25" name="Rectangle 24">
            <a:extLst>
              <a:ext uri="{FF2B5EF4-FFF2-40B4-BE49-F238E27FC236}">
                <a16:creationId xmlns:a16="http://schemas.microsoft.com/office/drawing/2014/main" id="{32E17476-26B2-1D46-9BB4-06652ADEF468}"/>
              </a:ext>
            </a:extLst>
          </p:cNvPr>
          <p:cNvSpPr/>
          <p:nvPr/>
        </p:nvSpPr>
        <p:spPr>
          <a:xfrm>
            <a:off x="595776" y="5574185"/>
            <a:ext cx="5500224" cy="1174511"/>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6" name="Rectangle 25">
            <a:extLst>
              <a:ext uri="{FF2B5EF4-FFF2-40B4-BE49-F238E27FC236}">
                <a16:creationId xmlns:a16="http://schemas.microsoft.com/office/drawing/2014/main" id="{84718FB1-C9E1-1926-56A7-CBFE88778C65}"/>
              </a:ext>
            </a:extLst>
          </p:cNvPr>
          <p:cNvSpPr/>
          <p:nvPr/>
        </p:nvSpPr>
        <p:spPr>
          <a:xfrm>
            <a:off x="7336810" y="188277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Personalized, online support </a:t>
            </a:r>
          </a:p>
        </p:txBody>
      </p:sp>
      <p:sp>
        <p:nvSpPr>
          <p:cNvPr id="29" name="Rectangle 28">
            <a:extLst>
              <a:ext uri="{FF2B5EF4-FFF2-40B4-BE49-F238E27FC236}">
                <a16:creationId xmlns:a16="http://schemas.microsoft.com/office/drawing/2014/main" id="{C3ACF03A-9786-3B79-B556-393515E0E1C9}"/>
              </a:ext>
            </a:extLst>
          </p:cNvPr>
          <p:cNvSpPr/>
          <p:nvPr/>
        </p:nvSpPr>
        <p:spPr>
          <a:xfrm>
            <a:off x="7336810" y="336248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Online platform, social media, influencers</a:t>
            </a:r>
          </a:p>
        </p:txBody>
      </p:sp>
      <p:sp>
        <p:nvSpPr>
          <p:cNvPr id="32" name="Rectangle 31">
            <a:extLst>
              <a:ext uri="{FF2B5EF4-FFF2-40B4-BE49-F238E27FC236}">
                <a16:creationId xmlns:a16="http://schemas.microsoft.com/office/drawing/2014/main" id="{A962A6FC-FBE6-BAB3-A7D4-076EAE9DC209}"/>
              </a:ext>
            </a:extLst>
          </p:cNvPr>
          <p:cNvSpPr/>
          <p:nvPr/>
        </p:nvSpPr>
        <p:spPr>
          <a:xfrm>
            <a:off x="5139844" y="3406697"/>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Clothes for people with low income, reduces textile waste </a:t>
            </a:r>
          </a:p>
        </p:txBody>
      </p:sp>
      <p:sp>
        <p:nvSpPr>
          <p:cNvPr id="33" name="Rectangle 32">
            <a:extLst>
              <a:ext uri="{FF2B5EF4-FFF2-40B4-BE49-F238E27FC236}">
                <a16:creationId xmlns:a16="http://schemas.microsoft.com/office/drawing/2014/main" id="{6C53CD96-8504-FDC7-D78C-F055F3B3A81A}"/>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University Students</a:t>
            </a:r>
          </a:p>
          <a:p>
            <a:pPr algn="ctr"/>
            <a:r>
              <a:rPr lang="en-US" sz="1400" b="1" dirty="0">
                <a:solidFill>
                  <a:schemeClr val="tx1"/>
                </a:solidFill>
              </a:rPr>
              <a:t>communities with Low-income</a:t>
            </a:r>
          </a:p>
          <a:p>
            <a:pPr algn="ctr"/>
            <a:r>
              <a:rPr lang="en-US" sz="1400" b="1" dirty="0">
                <a:solidFill>
                  <a:schemeClr val="tx1"/>
                </a:solidFill>
              </a:rPr>
              <a:t>Mass market and segmented customers (male/female)</a:t>
            </a:r>
          </a:p>
          <a:p>
            <a:pPr algn="ctr"/>
            <a:endParaRPr lang="en-US" sz="1400" b="1" dirty="0">
              <a:solidFill>
                <a:schemeClr val="tx1"/>
              </a:solidFill>
            </a:endParaRPr>
          </a:p>
        </p:txBody>
      </p:sp>
      <p:sp>
        <p:nvSpPr>
          <p:cNvPr id="34" name="Rectangle 33">
            <a:extLst>
              <a:ext uri="{FF2B5EF4-FFF2-40B4-BE49-F238E27FC236}">
                <a16:creationId xmlns:a16="http://schemas.microsoft.com/office/drawing/2014/main" id="{F3C5C8AC-F149-9AA8-9A46-E8AAF4565536}"/>
              </a:ext>
            </a:extLst>
          </p:cNvPr>
          <p:cNvSpPr/>
          <p:nvPr/>
        </p:nvSpPr>
        <p:spPr>
          <a:xfrm>
            <a:off x="5141206" y="1776841"/>
            <a:ext cx="1912309" cy="940143"/>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Trendy clothes on a budget without having to own clothes you will hardly wear.</a:t>
            </a:r>
          </a:p>
        </p:txBody>
      </p:sp>
    </p:spTree>
    <p:extLst>
      <p:ext uri="{BB962C8B-B14F-4D97-AF65-F5344CB8AC3E}">
        <p14:creationId xmlns:p14="http://schemas.microsoft.com/office/powerpoint/2010/main" val="225062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1" name="Rounded Rectangle 20">
            <a:extLst>
              <a:ext uri="{FF2B5EF4-FFF2-40B4-BE49-F238E27FC236}">
                <a16:creationId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4" name="TextBox 23">
            <a:extLst>
              <a:ext uri="{FF2B5EF4-FFF2-40B4-BE49-F238E27FC236}">
                <a16:creationId xmlns:a16="http://schemas.microsoft.com/office/drawing/2014/main" id="{B8D67499-7267-9348-8D27-97FF01885E6F}"/>
              </a:ext>
            </a:extLst>
          </p:cNvPr>
          <p:cNvSpPr txBox="1"/>
          <p:nvPr/>
        </p:nvSpPr>
        <p:spPr>
          <a:xfrm>
            <a:off x="2794682" y="294106"/>
            <a:ext cx="6602637" cy="584775"/>
          </a:xfrm>
          <a:prstGeom prst="rect">
            <a:avLst/>
          </a:prstGeom>
          <a:noFill/>
        </p:spPr>
        <p:txBody>
          <a:bodyPr wrap="square" rtlCol="0">
            <a:spAutoFit/>
          </a:bodyPr>
          <a:lstStyle/>
          <a:p>
            <a:pPr algn="ctr"/>
            <a:r>
              <a:rPr lang="en-US" sz="3200" b="1" dirty="0">
                <a:solidFill>
                  <a:schemeClr val="bg1"/>
                </a:solidFill>
              </a:rPr>
              <a:t>Circular Business Model Canvas</a:t>
            </a:r>
          </a:p>
        </p:txBody>
      </p:sp>
      <p:pic>
        <p:nvPicPr>
          <p:cNvPr id="27" name="Picture 26">
            <a:extLst>
              <a:ext uri="{FF2B5EF4-FFF2-40B4-BE49-F238E27FC236}">
                <a16:creationId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8" name="Rectangle 27">
            <a:extLst>
              <a:ext uri="{FF2B5EF4-FFF2-40B4-BE49-F238E27FC236}">
                <a16:creationId xmlns:a16="http://schemas.microsoft.com/office/drawing/2014/main" id="{B288671C-998A-004E-87EB-3DAAA9D3F9A8}"/>
              </a:ext>
            </a:extLst>
          </p:cNvPr>
          <p:cNvSpPr/>
          <p:nvPr/>
        </p:nvSpPr>
        <p:spPr>
          <a:xfrm>
            <a:off x="2942881" y="1882776"/>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Rent clothes to customers, Customer support</a:t>
            </a:r>
          </a:p>
        </p:txBody>
      </p:sp>
      <p:sp>
        <p:nvSpPr>
          <p:cNvPr id="9" name="Rectangle 8">
            <a:extLst>
              <a:ext uri="{FF2B5EF4-FFF2-40B4-BE49-F238E27FC236}">
                <a16:creationId xmlns:a16="http://schemas.microsoft.com/office/drawing/2014/main" id="{1262FD34-1C8D-1148-9FD5-1FF9DB121844}"/>
              </a:ext>
            </a:extLst>
          </p:cNvPr>
          <p:cNvSpPr/>
          <p:nvPr/>
        </p:nvSpPr>
        <p:spPr>
          <a:xfrm>
            <a:off x="724975" y="1882776"/>
            <a:ext cx="1912309" cy="173021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People who donate or sell their old clothes. Thrift shops</a:t>
            </a:r>
          </a:p>
        </p:txBody>
      </p:sp>
      <p:sp>
        <p:nvSpPr>
          <p:cNvPr id="10" name="Rectangle 9">
            <a:extLst>
              <a:ext uri="{FF2B5EF4-FFF2-40B4-BE49-F238E27FC236}">
                <a16:creationId xmlns:a16="http://schemas.microsoft.com/office/drawing/2014/main" id="{D6E174A6-227F-3843-8400-DA8188E66577}"/>
              </a:ext>
            </a:extLst>
          </p:cNvPr>
          <p:cNvSpPr/>
          <p:nvPr/>
        </p:nvSpPr>
        <p:spPr>
          <a:xfrm>
            <a:off x="2942880" y="3406698"/>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Inventory, website shopping platform</a:t>
            </a:r>
          </a:p>
        </p:txBody>
      </p:sp>
      <p:sp>
        <p:nvSpPr>
          <p:cNvPr id="11" name="Rectangle 10">
            <a:extLst>
              <a:ext uri="{FF2B5EF4-FFF2-40B4-BE49-F238E27FC236}">
                <a16:creationId xmlns:a16="http://schemas.microsoft.com/office/drawing/2014/main" id="{4FA7C69F-5831-C446-917E-B16204D1D864}"/>
              </a:ext>
            </a:extLst>
          </p:cNvPr>
          <p:cNvSpPr/>
          <p:nvPr/>
        </p:nvSpPr>
        <p:spPr>
          <a:xfrm>
            <a:off x="7336810" y="188277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Personalized, online support </a:t>
            </a:r>
          </a:p>
        </p:txBody>
      </p:sp>
      <p:sp>
        <p:nvSpPr>
          <p:cNvPr id="13" name="Rectangle 12">
            <a:extLst>
              <a:ext uri="{FF2B5EF4-FFF2-40B4-BE49-F238E27FC236}">
                <a16:creationId xmlns:a16="http://schemas.microsoft.com/office/drawing/2014/main" id="{1CF13479-983D-BA41-959F-5A1D987D9314}"/>
              </a:ext>
            </a:extLst>
          </p:cNvPr>
          <p:cNvSpPr/>
          <p:nvPr/>
        </p:nvSpPr>
        <p:spPr>
          <a:xfrm>
            <a:off x="7336810" y="336248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Online platform, social media, influencers</a:t>
            </a:r>
          </a:p>
        </p:txBody>
      </p:sp>
      <p:sp>
        <p:nvSpPr>
          <p:cNvPr id="14" name="Rectangle 13">
            <a:extLst>
              <a:ext uri="{FF2B5EF4-FFF2-40B4-BE49-F238E27FC236}">
                <a16:creationId xmlns:a16="http://schemas.microsoft.com/office/drawing/2014/main" id="{44338FBA-ABBF-B242-97A3-1E97222F0906}"/>
              </a:ext>
            </a:extLst>
          </p:cNvPr>
          <p:cNvSpPr/>
          <p:nvPr/>
        </p:nvSpPr>
        <p:spPr>
          <a:xfrm>
            <a:off x="724975" y="4840892"/>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Web platform development and maintenance </a:t>
            </a:r>
          </a:p>
        </p:txBody>
      </p:sp>
      <p:sp>
        <p:nvSpPr>
          <p:cNvPr id="15" name="Rectangle 14">
            <a:extLst>
              <a:ext uri="{FF2B5EF4-FFF2-40B4-BE49-F238E27FC236}">
                <a16:creationId xmlns:a16="http://schemas.microsoft.com/office/drawing/2014/main" id="{2AE89C8F-0098-AE48-9193-45CAFC77703C}"/>
              </a:ext>
            </a:extLst>
          </p:cNvPr>
          <p:cNvSpPr/>
          <p:nvPr/>
        </p:nvSpPr>
        <p:spPr>
          <a:xfrm>
            <a:off x="3407658" y="4840891"/>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Web platform development and maintenance </a:t>
            </a:r>
          </a:p>
        </p:txBody>
      </p:sp>
      <p:sp>
        <p:nvSpPr>
          <p:cNvPr id="16" name="Rectangle 15">
            <a:extLst>
              <a:ext uri="{FF2B5EF4-FFF2-40B4-BE49-F238E27FC236}">
                <a16:creationId xmlns:a16="http://schemas.microsoft.com/office/drawing/2014/main" id="{D4434B26-3871-F641-B7B5-850C4347B8BF}"/>
              </a:ext>
            </a:extLst>
          </p:cNvPr>
          <p:cNvSpPr/>
          <p:nvPr/>
        </p:nvSpPr>
        <p:spPr>
          <a:xfrm>
            <a:off x="6202897" y="4840892"/>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Subscriptions</a:t>
            </a:r>
          </a:p>
        </p:txBody>
      </p:sp>
      <p:sp>
        <p:nvSpPr>
          <p:cNvPr id="17" name="Rectangle 16">
            <a:extLst>
              <a:ext uri="{FF2B5EF4-FFF2-40B4-BE49-F238E27FC236}">
                <a16:creationId xmlns:a16="http://schemas.microsoft.com/office/drawing/2014/main" id="{ED529221-6622-834C-9453-93B0AFA6B42A}"/>
              </a:ext>
            </a:extLst>
          </p:cNvPr>
          <p:cNvSpPr/>
          <p:nvPr/>
        </p:nvSpPr>
        <p:spPr>
          <a:xfrm>
            <a:off x="8885580" y="4840891"/>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Revenue generated from renting clothes</a:t>
            </a:r>
          </a:p>
        </p:txBody>
      </p:sp>
      <p:sp>
        <p:nvSpPr>
          <p:cNvPr id="23" name="Rectangle 22">
            <a:extLst>
              <a:ext uri="{FF2B5EF4-FFF2-40B4-BE49-F238E27FC236}">
                <a16:creationId xmlns:a16="http://schemas.microsoft.com/office/drawing/2014/main" id="{3C3C1D8C-4921-594E-919E-EEC8AB2EB491}"/>
              </a:ext>
            </a:extLst>
          </p:cNvPr>
          <p:cNvSpPr/>
          <p:nvPr/>
        </p:nvSpPr>
        <p:spPr>
          <a:xfrm>
            <a:off x="5139844" y="3406697"/>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Clothes for people with low income, reduces textile waste </a:t>
            </a:r>
          </a:p>
        </p:txBody>
      </p:sp>
      <p:sp>
        <p:nvSpPr>
          <p:cNvPr id="22" name="Rectangle 21">
            <a:extLst>
              <a:ext uri="{FF2B5EF4-FFF2-40B4-BE49-F238E27FC236}">
                <a16:creationId xmlns:a16="http://schemas.microsoft.com/office/drawing/2014/main" id="{C7BD2217-4E07-9045-9074-1280A6829656}"/>
              </a:ext>
            </a:extLst>
          </p:cNvPr>
          <p:cNvSpPr/>
          <p:nvPr/>
        </p:nvSpPr>
        <p:spPr>
          <a:xfrm>
            <a:off x="2085269" y="6017485"/>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Product as a service</a:t>
            </a:r>
          </a:p>
        </p:txBody>
      </p:sp>
      <p:sp>
        <p:nvSpPr>
          <p:cNvPr id="25" name="Rectangle 24">
            <a:extLst>
              <a:ext uri="{FF2B5EF4-FFF2-40B4-BE49-F238E27FC236}">
                <a16:creationId xmlns:a16="http://schemas.microsoft.com/office/drawing/2014/main" id="{32E17476-26B2-1D46-9BB4-06652ADEF468}"/>
              </a:ext>
            </a:extLst>
          </p:cNvPr>
          <p:cNvSpPr/>
          <p:nvPr/>
        </p:nvSpPr>
        <p:spPr>
          <a:xfrm>
            <a:off x="6089081" y="5574185"/>
            <a:ext cx="5500224" cy="1174511"/>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dirty="0"/>
          </a:p>
        </p:txBody>
      </p:sp>
      <p:sp>
        <p:nvSpPr>
          <p:cNvPr id="26" name="Rectangle 25">
            <a:extLst>
              <a:ext uri="{FF2B5EF4-FFF2-40B4-BE49-F238E27FC236}">
                <a16:creationId xmlns:a16="http://schemas.microsoft.com/office/drawing/2014/main" id="{F821D4B9-7D0F-DD44-B9FF-66894844A609}"/>
              </a:ext>
            </a:extLst>
          </p:cNvPr>
          <p:cNvSpPr/>
          <p:nvPr/>
        </p:nvSpPr>
        <p:spPr>
          <a:xfrm>
            <a:off x="7167517" y="6017485"/>
            <a:ext cx="3343353"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Renters return clothes, repair if needed, then rented again to other customers</a:t>
            </a:r>
          </a:p>
        </p:txBody>
      </p:sp>
      <p:sp>
        <p:nvSpPr>
          <p:cNvPr id="29" name="Rectangle 28">
            <a:extLst>
              <a:ext uri="{FF2B5EF4-FFF2-40B4-BE49-F238E27FC236}">
                <a16:creationId xmlns:a16="http://schemas.microsoft.com/office/drawing/2014/main" id="{B453B9E3-D213-B2E7-B566-81EB324E5B08}"/>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University Students</a:t>
            </a:r>
          </a:p>
          <a:p>
            <a:pPr algn="ctr"/>
            <a:r>
              <a:rPr lang="en-US" sz="1400" b="1" dirty="0">
                <a:solidFill>
                  <a:schemeClr val="tx1"/>
                </a:solidFill>
              </a:rPr>
              <a:t>communities with Low-income</a:t>
            </a:r>
          </a:p>
          <a:p>
            <a:pPr algn="ctr"/>
            <a:r>
              <a:rPr lang="en-US" sz="1400" b="1" dirty="0">
                <a:solidFill>
                  <a:schemeClr val="tx1"/>
                </a:solidFill>
              </a:rPr>
              <a:t>Mass market and segmented customers (male/female)</a:t>
            </a:r>
          </a:p>
          <a:p>
            <a:pPr algn="ctr"/>
            <a:endParaRPr lang="en-US" sz="1400" b="1" dirty="0">
              <a:solidFill>
                <a:schemeClr val="tx1"/>
              </a:solidFill>
            </a:endParaRPr>
          </a:p>
        </p:txBody>
      </p:sp>
      <p:sp>
        <p:nvSpPr>
          <p:cNvPr id="30" name="Rectangle 29">
            <a:extLst>
              <a:ext uri="{FF2B5EF4-FFF2-40B4-BE49-F238E27FC236}">
                <a16:creationId xmlns:a16="http://schemas.microsoft.com/office/drawing/2014/main" id="{B045F4E5-A130-5F21-6AEB-47FBE77663B7}"/>
              </a:ext>
            </a:extLst>
          </p:cNvPr>
          <p:cNvSpPr/>
          <p:nvPr/>
        </p:nvSpPr>
        <p:spPr>
          <a:xfrm>
            <a:off x="5141206" y="1776841"/>
            <a:ext cx="1912309" cy="940143"/>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Trendy clothes on a budget without having to own clothes you will hardly wear.</a:t>
            </a:r>
          </a:p>
        </p:txBody>
      </p:sp>
    </p:spTree>
    <p:extLst>
      <p:ext uri="{BB962C8B-B14F-4D97-AF65-F5344CB8AC3E}">
        <p14:creationId xmlns:p14="http://schemas.microsoft.com/office/powerpoint/2010/main" val="62489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BC6657B-1248-6B4D-AE85-8670C18C8E1B}"/>
              </a:ext>
            </a:extLst>
          </p:cNvPr>
          <p:cNvPicPr>
            <a:picLocks noChangeAspect="1"/>
          </p:cNvPicPr>
          <p:nvPr/>
        </p:nvPicPr>
        <p:blipFill>
          <a:blip r:embed="rId3"/>
          <a:stretch>
            <a:fillRect/>
          </a:stretch>
        </p:blipFill>
        <p:spPr>
          <a:xfrm>
            <a:off x="0" y="37273"/>
            <a:ext cx="12224657" cy="6858000"/>
          </a:xfrm>
          <a:prstGeom prst="rect">
            <a:avLst/>
          </a:prstGeom>
        </p:spPr>
      </p:pic>
      <p:sp>
        <p:nvSpPr>
          <p:cNvPr id="15" name="Rounded Rectangle 14">
            <a:extLst>
              <a:ext uri="{FF2B5EF4-FFF2-40B4-BE49-F238E27FC236}">
                <a16:creationId xmlns:a16="http://schemas.microsoft.com/office/drawing/2014/main" id="{F8A53F07-8687-3F40-9382-41085D07CD38}"/>
              </a:ext>
            </a:extLst>
          </p:cNvPr>
          <p:cNvSpPr/>
          <p:nvPr/>
        </p:nvSpPr>
        <p:spPr>
          <a:xfrm>
            <a:off x="2606040" y="185126"/>
            <a:ext cx="6979920" cy="991698"/>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14" name="Rounded Rectangle 13">
            <a:extLst>
              <a:ext uri="{FF2B5EF4-FFF2-40B4-BE49-F238E27FC236}">
                <a16:creationId xmlns:a16="http://schemas.microsoft.com/office/drawing/2014/main" id="{6DE8D3A3-57EC-FF49-A6E8-ADD4234945CA}"/>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8" name="TextBox 7">
            <a:extLst>
              <a:ext uri="{FF2B5EF4-FFF2-40B4-BE49-F238E27FC236}">
                <a16:creationId xmlns:a16="http://schemas.microsoft.com/office/drawing/2014/main" id="{763938BB-E533-A545-8C65-E6C820BBFD6B}"/>
              </a:ext>
            </a:extLst>
          </p:cNvPr>
          <p:cNvSpPr txBox="1"/>
          <p:nvPr/>
        </p:nvSpPr>
        <p:spPr>
          <a:xfrm>
            <a:off x="2983322" y="294106"/>
            <a:ext cx="6225356" cy="584775"/>
          </a:xfrm>
          <a:prstGeom prst="rect">
            <a:avLst/>
          </a:prstGeom>
          <a:noFill/>
        </p:spPr>
        <p:txBody>
          <a:bodyPr wrap="square" rtlCol="0">
            <a:spAutoFit/>
          </a:bodyPr>
          <a:lstStyle/>
          <a:p>
            <a:pPr algn="ctr"/>
            <a:r>
              <a:rPr lang="en-US" sz="3200" b="1" dirty="0">
                <a:solidFill>
                  <a:schemeClr val="bg1"/>
                </a:solidFill>
              </a:rPr>
              <a:t>The Activity </a:t>
            </a:r>
          </a:p>
        </p:txBody>
      </p:sp>
      <p:sp>
        <p:nvSpPr>
          <p:cNvPr id="17" name="TextBox 16">
            <a:extLst>
              <a:ext uri="{FF2B5EF4-FFF2-40B4-BE49-F238E27FC236}">
                <a16:creationId xmlns:a16="http://schemas.microsoft.com/office/drawing/2014/main" id="{13E38A4A-937F-F74F-A584-D7EB77830D3F}"/>
              </a:ext>
            </a:extLst>
          </p:cNvPr>
          <p:cNvSpPr txBox="1"/>
          <p:nvPr/>
        </p:nvSpPr>
        <p:spPr>
          <a:xfrm>
            <a:off x="2794681" y="901959"/>
            <a:ext cx="6602638" cy="307777"/>
          </a:xfrm>
          <a:prstGeom prst="rect">
            <a:avLst/>
          </a:prstGeom>
          <a:noFill/>
        </p:spPr>
        <p:txBody>
          <a:bodyPr wrap="square" rtlCol="0">
            <a:spAutoFit/>
          </a:bodyPr>
          <a:lstStyle/>
          <a:p>
            <a:pPr algn="ctr"/>
            <a:r>
              <a:rPr lang="en-US" sz="1400" b="1" dirty="0">
                <a:solidFill>
                  <a:schemeClr val="bg1"/>
                </a:solidFill>
              </a:rPr>
              <a:t>Activity duration: 30 minutes</a:t>
            </a:r>
          </a:p>
        </p:txBody>
      </p:sp>
      <p:sp>
        <p:nvSpPr>
          <p:cNvPr id="28" name="TextBox 27">
            <a:extLst>
              <a:ext uri="{FF2B5EF4-FFF2-40B4-BE49-F238E27FC236}">
                <a16:creationId xmlns:a16="http://schemas.microsoft.com/office/drawing/2014/main" id="{099A8FAD-CBCC-8947-88ED-286647F3314A}"/>
              </a:ext>
            </a:extLst>
          </p:cNvPr>
          <p:cNvSpPr txBox="1"/>
          <p:nvPr/>
        </p:nvSpPr>
        <p:spPr>
          <a:xfrm>
            <a:off x="1282300" y="2100835"/>
            <a:ext cx="9627400" cy="646331"/>
          </a:xfrm>
          <a:prstGeom prst="rect">
            <a:avLst/>
          </a:prstGeom>
          <a:noFill/>
        </p:spPr>
        <p:txBody>
          <a:bodyPr wrap="square" rtlCol="0">
            <a:spAutoFit/>
          </a:bodyPr>
          <a:lstStyle/>
          <a:p>
            <a:r>
              <a:rPr lang="en-US" b="1" dirty="0">
                <a:solidFill>
                  <a:srgbClr val="262626"/>
                </a:solidFill>
              </a:rPr>
              <a:t>Split into groups of 3-5 </a:t>
            </a:r>
            <a:r>
              <a:rPr lang="en-US" dirty="0">
                <a:solidFill>
                  <a:srgbClr val="262626"/>
                </a:solidFill>
              </a:rPr>
              <a:t>and prepare a posterboard or use the </a:t>
            </a:r>
            <a:r>
              <a:rPr lang="en-US" b="1" dirty="0">
                <a:solidFill>
                  <a:srgbClr val="262626"/>
                </a:solidFill>
              </a:rPr>
              <a:t>“Circular Business Model Canvas” </a:t>
            </a:r>
            <a:r>
              <a:rPr lang="en-US" dirty="0">
                <a:solidFill>
                  <a:srgbClr val="262626"/>
                </a:solidFill>
              </a:rPr>
              <a:t>handout for the exercise. Using sticky notes on a large posterboard is recommended.</a:t>
            </a:r>
          </a:p>
        </p:txBody>
      </p:sp>
      <p:sp>
        <p:nvSpPr>
          <p:cNvPr id="32" name="TextBox 31">
            <a:extLst>
              <a:ext uri="{FF2B5EF4-FFF2-40B4-BE49-F238E27FC236}">
                <a16:creationId xmlns:a16="http://schemas.microsoft.com/office/drawing/2014/main" id="{5F85B226-A8E0-D640-A16A-AE4D21CD29F9}"/>
              </a:ext>
            </a:extLst>
          </p:cNvPr>
          <p:cNvSpPr txBox="1"/>
          <p:nvPr/>
        </p:nvSpPr>
        <p:spPr>
          <a:xfrm>
            <a:off x="1282299" y="2930074"/>
            <a:ext cx="8870646" cy="464871"/>
          </a:xfrm>
          <a:prstGeom prst="rect">
            <a:avLst/>
          </a:prstGeom>
          <a:noFill/>
        </p:spPr>
        <p:txBody>
          <a:bodyPr wrap="square" rtlCol="0">
            <a:spAutoFit/>
          </a:bodyPr>
          <a:lstStyle/>
          <a:p>
            <a:pPr>
              <a:lnSpc>
                <a:spcPct val="150000"/>
              </a:lnSpc>
              <a:buClr>
                <a:srgbClr val="29C7F7"/>
              </a:buClr>
              <a:buSzPct val="200000"/>
              <a:tabLst>
                <a:tab pos="531813" algn="l"/>
              </a:tabLst>
            </a:pPr>
            <a:r>
              <a:rPr lang="en-US" b="1" dirty="0">
                <a:solidFill>
                  <a:srgbClr val="262626"/>
                </a:solidFill>
              </a:rPr>
              <a:t>Pick one of the scenarios from the “Redesign for Circularity” handout to use for the canvas.</a:t>
            </a:r>
          </a:p>
        </p:txBody>
      </p:sp>
      <p:sp>
        <p:nvSpPr>
          <p:cNvPr id="53" name="Oval 52">
            <a:extLst>
              <a:ext uri="{FF2B5EF4-FFF2-40B4-BE49-F238E27FC236}">
                <a16:creationId xmlns:a16="http://schemas.microsoft.com/office/drawing/2014/main" id="{80D0CADA-993B-824F-BF1E-BF91B2EDB3BF}"/>
              </a:ext>
            </a:extLst>
          </p:cNvPr>
          <p:cNvSpPr/>
          <p:nvPr/>
        </p:nvSpPr>
        <p:spPr>
          <a:xfrm>
            <a:off x="716859" y="2070462"/>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54" name="Oval 53">
            <a:extLst>
              <a:ext uri="{FF2B5EF4-FFF2-40B4-BE49-F238E27FC236}">
                <a16:creationId xmlns:a16="http://schemas.microsoft.com/office/drawing/2014/main" id="{9EBBCBC1-C8AC-124D-9E85-925ED5FF4E05}"/>
              </a:ext>
            </a:extLst>
          </p:cNvPr>
          <p:cNvSpPr/>
          <p:nvPr/>
        </p:nvSpPr>
        <p:spPr>
          <a:xfrm>
            <a:off x="663222" y="2070462"/>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55" name="Rectangle 54">
            <a:extLst>
              <a:ext uri="{FF2B5EF4-FFF2-40B4-BE49-F238E27FC236}">
                <a16:creationId xmlns:a16="http://schemas.microsoft.com/office/drawing/2014/main" id="{9E7A05C9-9A72-B146-85C5-EF61D44CC809}"/>
              </a:ext>
            </a:extLst>
          </p:cNvPr>
          <p:cNvSpPr/>
          <p:nvPr/>
        </p:nvSpPr>
        <p:spPr>
          <a:xfrm>
            <a:off x="707806" y="2050410"/>
            <a:ext cx="301686" cy="402546"/>
          </a:xfrm>
          <a:prstGeom prst="rect">
            <a:avLst/>
          </a:prstGeom>
        </p:spPr>
        <p:txBody>
          <a:bodyPr wrap="none">
            <a:spAutoFit/>
          </a:bodyPr>
          <a:lstStyle/>
          <a:p>
            <a:pPr algn="ctr">
              <a:lnSpc>
                <a:spcPct val="120000"/>
              </a:lnSpc>
            </a:pPr>
            <a:r>
              <a:rPr lang="en-US" b="1" dirty="0">
                <a:solidFill>
                  <a:schemeClr val="bg1"/>
                </a:solidFill>
                <a:cs typeface="Arial" panose="020B0604020202020204" pitchFamily="34" charset="0"/>
              </a:rPr>
              <a:t>1</a:t>
            </a:r>
          </a:p>
        </p:txBody>
      </p:sp>
      <p:grpSp>
        <p:nvGrpSpPr>
          <p:cNvPr id="2" name="Group 1">
            <a:extLst>
              <a:ext uri="{FF2B5EF4-FFF2-40B4-BE49-F238E27FC236}">
                <a16:creationId xmlns:a16="http://schemas.microsoft.com/office/drawing/2014/main" id="{C434C557-5383-2358-635D-EF8155B7E4AE}"/>
              </a:ext>
            </a:extLst>
          </p:cNvPr>
          <p:cNvGrpSpPr/>
          <p:nvPr/>
        </p:nvGrpSpPr>
        <p:grpSpPr>
          <a:xfrm>
            <a:off x="647654" y="2985213"/>
            <a:ext cx="443210" cy="427913"/>
            <a:chOff x="663222" y="3355931"/>
            <a:chExt cx="443210" cy="427913"/>
          </a:xfrm>
        </p:grpSpPr>
        <p:sp>
          <p:nvSpPr>
            <p:cNvPr id="26" name="Oval 25">
              <a:extLst>
                <a:ext uri="{FF2B5EF4-FFF2-40B4-BE49-F238E27FC236}">
                  <a16:creationId xmlns:a16="http://schemas.microsoft.com/office/drawing/2014/main" id="{E2C0A7DC-442F-B249-92C1-742F65FB273D}"/>
                </a:ext>
              </a:extLst>
            </p:cNvPr>
            <p:cNvSpPr/>
            <p:nvPr/>
          </p:nvSpPr>
          <p:spPr>
            <a:xfrm>
              <a:off x="716859" y="339426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9" name="Oval 28">
              <a:extLst>
                <a:ext uri="{FF2B5EF4-FFF2-40B4-BE49-F238E27FC236}">
                  <a16:creationId xmlns:a16="http://schemas.microsoft.com/office/drawing/2014/main" id="{5F64759B-CE29-104E-AA59-5405D1B5B774}"/>
                </a:ext>
              </a:extLst>
            </p:cNvPr>
            <p:cNvSpPr/>
            <p:nvPr/>
          </p:nvSpPr>
          <p:spPr>
            <a:xfrm>
              <a:off x="663222" y="3394271"/>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0" name="Rectangle 29">
              <a:extLst>
                <a:ext uri="{FF2B5EF4-FFF2-40B4-BE49-F238E27FC236}">
                  <a16:creationId xmlns:a16="http://schemas.microsoft.com/office/drawing/2014/main" id="{9682A563-3FEE-2144-96BD-DD2DA9B27BE5}"/>
                </a:ext>
              </a:extLst>
            </p:cNvPr>
            <p:cNvSpPr/>
            <p:nvPr/>
          </p:nvSpPr>
          <p:spPr>
            <a:xfrm>
              <a:off x="731556" y="3355931"/>
              <a:ext cx="301686" cy="402546"/>
            </a:xfrm>
            <a:prstGeom prst="rect">
              <a:avLst/>
            </a:prstGeom>
          </p:spPr>
          <p:txBody>
            <a:bodyPr wrap="none">
              <a:spAutoFit/>
            </a:bodyPr>
            <a:lstStyle/>
            <a:p>
              <a:pPr algn="ctr">
                <a:lnSpc>
                  <a:spcPct val="120000"/>
                </a:lnSpc>
              </a:pPr>
              <a:r>
                <a:rPr lang="en-US" b="1" dirty="0">
                  <a:solidFill>
                    <a:schemeClr val="bg1"/>
                  </a:solidFill>
                  <a:cs typeface="Arial" panose="020B0604020202020204" pitchFamily="34" charset="0"/>
                </a:rPr>
                <a:t>2</a:t>
              </a:r>
            </a:p>
          </p:txBody>
        </p:sp>
      </p:grpSp>
      <p:sp>
        <p:nvSpPr>
          <p:cNvPr id="37" name="Oval 36">
            <a:extLst>
              <a:ext uri="{FF2B5EF4-FFF2-40B4-BE49-F238E27FC236}">
                <a16:creationId xmlns:a16="http://schemas.microsoft.com/office/drawing/2014/main" id="{D2D999FF-62A8-4D4C-B9F4-FAB8457B67B4}"/>
              </a:ext>
            </a:extLst>
          </p:cNvPr>
          <p:cNvSpPr/>
          <p:nvPr/>
        </p:nvSpPr>
        <p:spPr>
          <a:xfrm>
            <a:off x="716859" y="486764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8" name="Oval 37">
            <a:extLst>
              <a:ext uri="{FF2B5EF4-FFF2-40B4-BE49-F238E27FC236}">
                <a16:creationId xmlns:a16="http://schemas.microsoft.com/office/drawing/2014/main" id="{7C4E612F-3F76-0A4B-834A-1B231AE35B30}"/>
              </a:ext>
            </a:extLst>
          </p:cNvPr>
          <p:cNvSpPr/>
          <p:nvPr/>
        </p:nvSpPr>
        <p:spPr>
          <a:xfrm>
            <a:off x="663222" y="4873737"/>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9" name="Rectangle 38">
            <a:extLst>
              <a:ext uri="{FF2B5EF4-FFF2-40B4-BE49-F238E27FC236}">
                <a16:creationId xmlns:a16="http://schemas.microsoft.com/office/drawing/2014/main" id="{AF4562AF-FBD4-574B-9D90-D01C35E2DE21}"/>
              </a:ext>
            </a:extLst>
          </p:cNvPr>
          <p:cNvSpPr/>
          <p:nvPr/>
        </p:nvSpPr>
        <p:spPr>
          <a:xfrm>
            <a:off x="707806" y="4863959"/>
            <a:ext cx="301686" cy="402546"/>
          </a:xfrm>
          <a:prstGeom prst="rect">
            <a:avLst/>
          </a:prstGeom>
        </p:spPr>
        <p:txBody>
          <a:bodyPr wrap="none">
            <a:spAutoFit/>
          </a:bodyPr>
          <a:lstStyle/>
          <a:p>
            <a:pPr algn="ctr">
              <a:lnSpc>
                <a:spcPct val="120000"/>
              </a:lnSpc>
            </a:pPr>
            <a:r>
              <a:rPr lang="en-US" b="1" dirty="0">
                <a:solidFill>
                  <a:schemeClr val="bg1"/>
                </a:solidFill>
                <a:cs typeface="Arial" panose="020B0604020202020204" pitchFamily="34" charset="0"/>
              </a:rPr>
              <a:t>4</a:t>
            </a:r>
          </a:p>
        </p:txBody>
      </p:sp>
      <p:sp>
        <p:nvSpPr>
          <p:cNvPr id="40" name="TextBox 39">
            <a:extLst>
              <a:ext uri="{FF2B5EF4-FFF2-40B4-BE49-F238E27FC236}">
                <a16:creationId xmlns:a16="http://schemas.microsoft.com/office/drawing/2014/main" id="{F64E5E03-422A-0F4B-AAE4-04BFCBF5E471}"/>
              </a:ext>
            </a:extLst>
          </p:cNvPr>
          <p:cNvSpPr txBox="1"/>
          <p:nvPr/>
        </p:nvSpPr>
        <p:spPr>
          <a:xfrm>
            <a:off x="1282299" y="4934056"/>
            <a:ext cx="9627399" cy="646331"/>
          </a:xfrm>
          <a:prstGeom prst="rect">
            <a:avLst/>
          </a:prstGeom>
          <a:noFill/>
        </p:spPr>
        <p:txBody>
          <a:bodyPr wrap="square" rtlCol="0">
            <a:spAutoFit/>
          </a:bodyPr>
          <a:lstStyle/>
          <a:p>
            <a:r>
              <a:rPr lang="en-US" b="1" dirty="0">
                <a:solidFill>
                  <a:srgbClr val="262626"/>
                </a:solidFill>
              </a:rPr>
              <a:t>When finished with the canvas, sketch your circular product and business model</a:t>
            </a:r>
            <a:r>
              <a:rPr lang="en-US" dirty="0">
                <a:solidFill>
                  <a:srgbClr val="262626"/>
                </a:solidFill>
              </a:rPr>
              <a:t> and share your circular innovations with the class. </a:t>
            </a:r>
          </a:p>
        </p:txBody>
      </p:sp>
      <p:grpSp>
        <p:nvGrpSpPr>
          <p:cNvPr id="24" name="Group 23">
            <a:extLst>
              <a:ext uri="{FF2B5EF4-FFF2-40B4-BE49-F238E27FC236}">
                <a16:creationId xmlns:a16="http://schemas.microsoft.com/office/drawing/2014/main" id="{C458E8A7-6706-75C8-0609-86F17CCE3C5B}"/>
              </a:ext>
            </a:extLst>
          </p:cNvPr>
          <p:cNvGrpSpPr/>
          <p:nvPr/>
        </p:nvGrpSpPr>
        <p:grpSpPr>
          <a:xfrm>
            <a:off x="645226" y="3912937"/>
            <a:ext cx="443210" cy="427913"/>
            <a:chOff x="663222" y="3355931"/>
            <a:chExt cx="443210" cy="427913"/>
          </a:xfrm>
        </p:grpSpPr>
        <p:sp>
          <p:nvSpPr>
            <p:cNvPr id="25" name="Oval 24">
              <a:extLst>
                <a:ext uri="{FF2B5EF4-FFF2-40B4-BE49-F238E27FC236}">
                  <a16:creationId xmlns:a16="http://schemas.microsoft.com/office/drawing/2014/main" id="{6D4B3B1C-4814-16BA-FB3F-FC2D60072526}"/>
                </a:ext>
              </a:extLst>
            </p:cNvPr>
            <p:cNvSpPr/>
            <p:nvPr/>
          </p:nvSpPr>
          <p:spPr>
            <a:xfrm>
              <a:off x="716859" y="339426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7" name="Oval 26">
              <a:extLst>
                <a:ext uri="{FF2B5EF4-FFF2-40B4-BE49-F238E27FC236}">
                  <a16:creationId xmlns:a16="http://schemas.microsoft.com/office/drawing/2014/main" id="{5AB87CE2-6DDD-9427-15BB-B722105213DB}"/>
                </a:ext>
              </a:extLst>
            </p:cNvPr>
            <p:cNvSpPr/>
            <p:nvPr/>
          </p:nvSpPr>
          <p:spPr>
            <a:xfrm>
              <a:off x="663222" y="3394271"/>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1" name="Rectangle 30">
              <a:extLst>
                <a:ext uri="{FF2B5EF4-FFF2-40B4-BE49-F238E27FC236}">
                  <a16:creationId xmlns:a16="http://schemas.microsoft.com/office/drawing/2014/main" id="{43F2049E-8F5F-6023-7114-9D510F3AC1D3}"/>
                </a:ext>
              </a:extLst>
            </p:cNvPr>
            <p:cNvSpPr/>
            <p:nvPr/>
          </p:nvSpPr>
          <p:spPr>
            <a:xfrm>
              <a:off x="731556" y="3355931"/>
              <a:ext cx="301686" cy="402546"/>
            </a:xfrm>
            <a:prstGeom prst="rect">
              <a:avLst/>
            </a:prstGeom>
          </p:spPr>
          <p:txBody>
            <a:bodyPr wrap="none">
              <a:spAutoFit/>
            </a:bodyPr>
            <a:lstStyle/>
            <a:p>
              <a:pPr algn="ctr">
                <a:lnSpc>
                  <a:spcPct val="120000"/>
                </a:lnSpc>
              </a:pPr>
              <a:r>
                <a:rPr lang="en-US" b="1" dirty="0">
                  <a:solidFill>
                    <a:schemeClr val="bg1"/>
                  </a:solidFill>
                  <a:cs typeface="Arial" panose="020B0604020202020204" pitchFamily="34" charset="0"/>
                </a:rPr>
                <a:t>3</a:t>
              </a:r>
            </a:p>
          </p:txBody>
        </p:sp>
      </p:grpSp>
      <p:sp>
        <p:nvSpPr>
          <p:cNvPr id="33" name="TextBox 32">
            <a:extLst>
              <a:ext uri="{FF2B5EF4-FFF2-40B4-BE49-F238E27FC236}">
                <a16:creationId xmlns:a16="http://schemas.microsoft.com/office/drawing/2014/main" id="{7C9B89B1-0C6F-2EC8-FD5A-0D1CD0046A77}"/>
              </a:ext>
            </a:extLst>
          </p:cNvPr>
          <p:cNvSpPr txBox="1"/>
          <p:nvPr/>
        </p:nvSpPr>
        <p:spPr>
          <a:xfrm>
            <a:off x="1282300" y="3912608"/>
            <a:ext cx="9627398" cy="646331"/>
          </a:xfrm>
          <a:prstGeom prst="rect">
            <a:avLst/>
          </a:prstGeom>
          <a:noFill/>
        </p:spPr>
        <p:txBody>
          <a:bodyPr wrap="square" rtlCol="0">
            <a:spAutoFit/>
          </a:bodyPr>
          <a:lstStyle/>
          <a:p>
            <a:r>
              <a:rPr lang="en-US" b="1" dirty="0">
                <a:solidFill>
                  <a:srgbClr val="262626"/>
                </a:solidFill>
              </a:rPr>
              <a:t>Fill out the “Circular Business Model Canvas” </a:t>
            </a:r>
            <a:r>
              <a:rPr lang="en-US" dirty="0">
                <a:solidFill>
                  <a:srgbClr val="262626"/>
                </a:solidFill>
              </a:rPr>
              <a:t>in your group and apply one or more circular design models to your business model. </a:t>
            </a:r>
          </a:p>
        </p:txBody>
      </p:sp>
    </p:spTree>
    <p:extLst>
      <p:ext uri="{BB962C8B-B14F-4D97-AF65-F5344CB8AC3E}">
        <p14:creationId xmlns:p14="http://schemas.microsoft.com/office/powerpoint/2010/main" val="2620915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30" name="Rounded Rectangle 29">
            <a:extLst>
              <a:ext uri="{FF2B5EF4-FFF2-40B4-BE49-F238E27FC236}">
                <a16:creationId xmlns:a16="http://schemas.microsoft.com/office/drawing/2014/main" id="{5F8501F4-CEB3-644F-BEC6-FB3AC5DFF55F}"/>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2" name="Rounded Rectangle 31">
            <a:extLst>
              <a:ext uri="{FF2B5EF4-FFF2-40B4-BE49-F238E27FC236}">
                <a16:creationId xmlns:a16="http://schemas.microsoft.com/office/drawing/2014/main" id="{7D226F7B-812B-274B-8AD1-5D9E1A6BFFC7}"/>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4" name="TextBox 33">
            <a:extLst>
              <a:ext uri="{FF2B5EF4-FFF2-40B4-BE49-F238E27FC236}">
                <a16:creationId xmlns:a16="http://schemas.microsoft.com/office/drawing/2014/main" id="{2005BFDD-2A31-E447-BB75-895F8DF66102}"/>
              </a:ext>
            </a:extLst>
          </p:cNvPr>
          <p:cNvSpPr txBox="1"/>
          <p:nvPr/>
        </p:nvSpPr>
        <p:spPr>
          <a:xfrm>
            <a:off x="2794682" y="294106"/>
            <a:ext cx="6602637" cy="584775"/>
          </a:xfrm>
          <a:prstGeom prst="rect">
            <a:avLst/>
          </a:prstGeom>
          <a:noFill/>
        </p:spPr>
        <p:txBody>
          <a:bodyPr wrap="square" rtlCol="0">
            <a:spAutoFit/>
          </a:bodyPr>
          <a:lstStyle/>
          <a:p>
            <a:pPr algn="ctr"/>
            <a:r>
              <a:rPr lang="en-US" sz="3200" b="1" dirty="0">
                <a:solidFill>
                  <a:schemeClr val="bg1"/>
                </a:solidFill>
              </a:rPr>
              <a:t>Circular Business Model Canvas</a:t>
            </a:r>
          </a:p>
        </p:txBody>
      </p:sp>
      <p:pic>
        <p:nvPicPr>
          <p:cNvPr id="3" name="Picture 2">
            <a:extLst>
              <a:ext uri="{FF2B5EF4-FFF2-40B4-BE49-F238E27FC236}">
                <a16:creationId xmlns:a16="http://schemas.microsoft.com/office/drawing/2014/main" id="{A4996F30-842D-8E4B-B2D2-48EC61723FFF}"/>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Tree>
    <p:extLst>
      <p:ext uri="{BB962C8B-B14F-4D97-AF65-F5344CB8AC3E}">
        <p14:creationId xmlns:p14="http://schemas.microsoft.com/office/powerpoint/2010/main" val="1453261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BC6657B-1248-6B4D-AE85-8670C18C8E1B}"/>
              </a:ext>
            </a:extLst>
          </p:cNvPr>
          <p:cNvPicPr>
            <a:picLocks noChangeAspect="1"/>
          </p:cNvPicPr>
          <p:nvPr/>
        </p:nvPicPr>
        <p:blipFill>
          <a:blip r:embed="rId2"/>
          <a:stretch>
            <a:fillRect/>
          </a:stretch>
        </p:blipFill>
        <p:spPr>
          <a:xfrm>
            <a:off x="0" y="0"/>
            <a:ext cx="12192000" cy="6858000"/>
          </a:xfrm>
          <a:prstGeom prst="rect">
            <a:avLst/>
          </a:prstGeom>
        </p:spPr>
      </p:pic>
      <p:sp>
        <p:nvSpPr>
          <p:cNvPr id="31" name="Rounded Rectangle 30">
            <a:extLst>
              <a:ext uri="{FF2B5EF4-FFF2-40B4-BE49-F238E27FC236}">
                <a16:creationId xmlns:a16="http://schemas.microsoft.com/office/drawing/2014/main" id="{C5FB9B07-2C9C-8A4F-A32C-ED14DE9560C2}"/>
              </a:ext>
            </a:extLst>
          </p:cNvPr>
          <p:cNvSpPr/>
          <p:nvPr/>
        </p:nvSpPr>
        <p:spPr>
          <a:xfrm>
            <a:off x="323617" y="1464528"/>
            <a:ext cx="5410203" cy="417055"/>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8" name="Rectangle 27">
            <a:extLst>
              <a:ext uri="{FF2B5EF4-FFF2-40B4-BE49-F238E27FC236}">
                <a16:creationId xmlns:a16="http://schemas.microsoft.com/office/drawing/2014/main" id="{99517891-8C27-C14F-822D-D6BE71B4E90C}"/>
              </a:ext>
            </a:extLst>
          </p:cNvPr>
          <p:cNvSpPr/>
          <p:nvPr/>
        </p:nvSpPr>
        <p:spPr>
          <a:xfrm>
            <a:off x="506503" y="1456997"/>
            <a:ext cx="5410203" cy="402546"/>
          </a:xfrm>
          <a:prstGeom prst="rect">
            <a:avLst/>
          </a:prstGeom>
        </p:spPr>
        <p:txBody>
          <a:bodyPr wrap="square">
            <a:spAutoFit/>
          </a:bodyPr>
          <a:lstStyle/>
          <a:p>
            <a:pPr algn="thaiDist">
              <a:lnSpc>
                <a:spcPct val="120000"/>
              </a:lnSpc>
            </a:pPr>
            <a:r>
              <a:rPr lang="en-US" b="1" dirty="0">
                <a:solidFill>
                  <a:schemeClr val="bg1"/>
                </a:solidFill>
              </a:rPr>
              <a:t>Key Learning Outcomes and Curriculum Alignment:</a:t>
            </a:r>
            <a:endParaRPr lang="en-TH" b="1">
              <a:solidFill>
                <a:schemeClr val="bg1"/>
              </a:solidFill>
            </a:endParaRPr>
          </a:p>
        </p:txBody>
      </p:sp>
      <p:sp>
        <p:nvSpPr>
          <p:cNvPr id="37" name="Rectangle 36">
            <a:extLst>
              <a:ext uri="{FF2B5EF4-FFF2-40B4-BE49-F238E27FC236}">
                <a16:creationId xmlns:a16="http://schemas.microsoft.com/office/drawing/2014/main" id="{E83BA1D4-BD4C-B44F-89BF-B15505F3EBB5}"/>
              </a:ext>
            </a:extLst>
          </p:cNvPr>
          <p:cNvSpPr/>
          <p:nvPr/>
        </p:nvSpPr>
        <p:spPr>
          <a:xfrm>
            <a:off x="323617" y="1926064"/>
            <a:ext cx="11361877" cy="3396571"/>
          </a:xfrm>
          <a:prstGeom prst="rect">
            <a:avLst/>
          </a:prstGeom>
        </p:spPr>
        <p:txBody>
          <a:bodyPr wrap="square">
            <a:spAutoFit/>
          </a:bodyPr>
          <a:lstStyle/>
          <a:p>
            <a:pPr marL="171450" indent="-171450" algn="thaiDist">
              <a:lnSpc>
                <a:spcPct val="120000"/>
              </a:lnSpc>
              <a:buClr>
                <a:srgbClr val="3AC69D"/>
              </a:buClr>
              <a:buSzPct val="150000"/>
              <a:buFont typeface="Arial" panose="020B0604020202020204" pitchFamily="34" charset="0"/>
              <a:buChar char="•"/>
            </a:pPr>
            <a:r>
              <a:rPr lang="en-US" sz="1600" b="1" dirty="0">
                <a:solidFill>
                  <a:srgbClr val="262626"/>
                </a:solidFill>
              </a:rPr>
              <a:t>Science - Earth and Human Activity: </a:t>
            </a:r>
            <a:r>
              <a:rPr lang="en-US" sz="1600" dirty="0">
                <a:solidFill>
                  <a:srgbClr val="262626"/>
                </a:solidFill>
              </a:rPr>
              <a:t>Communicate solutions that will reduce the impact of humans on the land, water, air, and/or other living things in the local environment. Things that people do can affect the world around them. But they can make choices that reduce their impacts on the land, water, air, and other living things.</a:t>
            </a:r>
          </a:p>
          <a:p>
            <a:pPr marL="171450" indent="-171450" algn="thaiDist">
              <a:lnSpc>
                <a:spcPct val="120000"/>
              </a:lnSpc>
              <a:buClr>
                <a:srgbClr val="3AC69D"/>
              </a:buClr>
              <a:buSzPct val="150000"/>
              <a:buFont typeface="Arial" panose="020B0604020202020204" pitchFamily="34" charset="0"/>
              <a:buChar char="•"/>
            </a:pPr>
            <a:r>
              <a:rPr lang="en-US" sz="1600" b="1" dirty="0">
                <a:solidFill>
                  <a:srgbClr val="262626"/>
                </a:solidFill>
              </a:rPr>
              <a:t>English Language Arts and Literacy: </a:t>
            </a:r>
            <a:r>
              <a:rPr lang="en-US" sz="1600" dirty="0">
                <a:solidFill>
                  <a:srgbClr val="262626"/>
                </a:solidFill>
              </a:rPr>
              <a:t>Participate in collaborative conversations with diverse partners about topics and texts. Follow agreed-upon rules for discussions. Use words and phrases acquired through conversations, reading and being read to, and responding to texts. </a:t>
            </a:r>
            <a:r>
              <a:rPr lang="en-US" sz="1600" dirty="0"/>
              <a:t>Present information, findings, and supporting evidence clearly, concisely, and logically such that listeners can follow the line of reasoning.</a:t>
            </a:r>
            <a:endParaRPr lang="en-US" sz="1600" dirty="0">
              <a:solidFill>
                <a:srgbClr val="262626"/>
              </a:solidFill>
            </a:endParaRPr>
          </a:p>
          <a:p>
            <a:pPr marL="171450" indent="-171450" algn="thaiDist">
              <a:lnSpc>
                <a:spcPct val="120000"/>
              </a:lnSpc>
              <a:buClr>
                <a:srgbClr val="3AC69D"/>
              </a:buClr>
              <a:buSzPct val="150000"/>
              <a:buFont typeface="Arial" panose="020B0604020202020204" pitchFamily="34" charset="0"/>
              <a:buChar char="•"/>
            </a:pPr>
            <a:r>
              <a:rPr lang="en-US" sz="1600" b="1" dirty="0">
                <a:solidFill>
                  <a:srgbClr val="262626"/>
                </a:solidFill>
                <a:cs typeface="Calibri"/>
                <a:sym typeface="Calibri"/>
              </a:rPr>
              <a:t>Social Studies - People, Places, and Environments: </a:t>
            </a:r>
            <a:r>
              <a:rPr lang="en-US" sz="1600" dirty="0">
                <a:solidFill>
                  <a:srgbClr val="262626"/>
                </a:solidFill>
                <a:cs typeface="Calibri"/>
                <a:sym typeface="Calibri"/>
              </a:rPr>
              <a:t>The study of people, places, and environments enables us to understand the relationship between human populations and the physical world. </a:t>
            </a:r>
            <a:endParaRPr lang="en-US" sz="1600" dirty="0"/>
          </a:p>
          <a:p>
            <a:pPr marL="171450" indent="-171450" algn="thaiDist">
              <a:lnSpc>
                <a:spcPct val="120000"/>
              </a:lnSpc>
              <a:buClr>
                <a:srgbClr val="3AC69D"/>
              </a:buClr>
              <a:buSzPct val="150000"/>
              <a:buFont typeface="Arial" panose="020B0604020202020204" pitchFamily="34" charset="0"/>
              <a:buChar char="•"/>
            </a:pPr>
            <a:endParaRPr lang="en-US" sz="1600" dirty="0">
              <a:solidFill>
                <a:srgbClr val="262626"/>
              </a:solidFill>
            </a:endParaRPr>
          </a:p>
          <a:p>
            <a:pPr marL="171450" indent="-171450" algn="thaiDist">
              <a:lnSpc>
                <a:spcPct val="120000"/>
              </a:lnSpc>
              <a:buClr>
                <a:srgbClr val="3AC69D"/>
              </a:buClr>
              <a:buSzPct val="150000"/>
              <a:buFont typeface="Arial" panose="020B0604020202020204" pitchFamily="34" charset="0"/>
              <a:buChar char="•"/>
            </a:pPr>
            <a:endParaRPr lang="en-US" sz="1600" dirty="0">
              <a:solidFill>
                <a:srgbClr val="262626"/>
              </a:solidFill>
            </a:endParaRPr>
          </a:p>
        </p:txBody>
      </p:sp>
      <p:pic>
        <p:nvPicPr>
          <p:cNvPr id="39" name="Picture 38" descr="A picture containing table&#10;&#10;Description automatically generated">
            <a:extLst>
              <a:ext uri="{FF2B5EF4-FFF2-40B4-BE49-F238E27FC236}">
                <a16:creationId xmlns:a16="http://schemas.microsoft.com/office/drawing/2014/main" id="{EB8B9B77-5B22-9846-BC3A-8BBE79F348B8}"/>
              </a:ext>
            </a:extLst>
          </p:cNvPr>
          <p:cNvPicPr>
            <a:picLocks noChangeAspect="1"/>
          </p:cNvPicPr>
          <p:nvPr/>
        </p:nvPicPr>
        <p:blipFill>
          <a:blip r:embed="rId3"/>
          <a:stretch>
            <a:fillRect/>
          </a:stretch>
        </p:blipFill>
        <p:spPr>
          <a:xfrm>
            <a:off x="431786" y="5360664"/>
            <a:ext cx="1149009" cy="1149009"/>
          </a:xfrm>
          <a:prstGeom prst="rect">
            <a:avLst/>
          </a:prstGeom>
        </p:spPr>
      </p:pic>
      <p:pic>
        <p:nvPicPr>
          <p:cNvPr id="41" name="Picture 40" descr="A picture containing icon&#10;&#10;Description automatically generated">
            <a:extLst>
              <a:ext uri="{FF2B5EF4-FFF2-40B4-BE49-F238E27FC236}">
                <a16:creationId xmlns:a16="http://schemas.microsoft.com/office/drawing/2014/main" id="{F18D82E9-E65C-CD45-B81C-867691A5CEE1}"/>
              </a:ext>
            </a:extLst>
          </p:cNvPr>
          <p:cNvPicPr>
            <a:picLocks noChangeAspect="1"/>
          </p:cNvPicPr>
          <p:nvPr/>
        </p:nvPicPr>
        <p:blipFill>
          <a:blip r:embed="rId4"/>
          <a:stretch>
            <a:fillRect/>
          </a:stretch>
        </p:blipFill>
        <p:spPr>
          <a:xfrm>
            <a:off x="1580795" y="5360663"/>
            <a:ext cx="1149009" cy="1149009"/>
          </a:xfrm>
          <a:prstGeom prst="rect">
            <a:avLst/>
          </a:prstGeom>
        </p:spPr>
      </p:pic>
      <p:sp>
        <p:nvSpPr>
          <p:cNvPr id="30" name="Rounded Rectangle 29">
            <a:extLst>
              <a:ext uri="{FF2B5EF4-FFF2-40B4-BE49-F238E27FC236}">
                <a16:creationId xmlns:a16="http://schemas.microsoft.com/office/drawing/2014/main" id="{B3D3BBA8-E2E4-CF45-BF72-B5B052BCB00C}"/>
              </a:ext>
            </a:extLst>
          </p:cNvPr>
          <p:cNvSpPr/>
          <p:nvPr/>
        </p:nvSpPr>
        <p:spPr>
          <a:xfrm>
            <a:off x="323618" y="4846812"/>
            <a:ext cx="2096853" cy="417055"/>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8" name="Rectangle 37">
            <a:extLst>
              <a:ext uri="{FF2B5EF4-FFF2-40B4-BE49-F238E27FC236}">
                <a16:creationId xmlns:a16="http://schemas.microsoft.com/office/drawing/2014/main" id="{279E0FEB-CD14-B84F-9CC0-A073E335659C}"/>
              </a:ext>
            </a:extLst>
          </p:cNvPr>
          <p:cNvSpPr/>
          <p:nvPr/>
        </p:nvSpPr>
        <p:spPr>
          <a:xfrm>
            <a:off x="506504" y="4839281"/>
            <a:ext cx="1712262" cy="402546"/>
          </a:xfrm>
          <a:prstGeom prst="rect">
            <a:avLst/>
          </a:prstGeom>
        </p:spPr>
        <p:txBody>
          <a:bodyPr wrap="square">
            <a:spAutoFit/>
          </a:bodyPr>
          <a:lstStyle/>
          <a:p>
            <a:pPr algn="thaiDist">
              <a:lnSpc>
                <a:spcPct val="120000"/>
              </a:lnSpc>
            </a:pPr>
            <a:r>
              <a:rPr lang="en-US" b="1" dirty="0">
                <a:solidFill>
                  <a:schemeClr val="bg1"/>
                </a:solidFill>
              </a:rPr>
              <a:t>SDG Alignment</a:t>
            </a:r>
            <a:endParaRPr lang="en-TH" b="1">
              <a:solidFill>
                <a:schemeClr val="bg1"/>
              </a:solidFill>
            </a:endParaRPr>
          </a:p>
        </p:txBody>
      </p:sp>
      <p:sp>
        <p:nvSpPr>
          <p:cNvPr id="15" name="Rounded Rectangle 14">
            <a:extLst>
              <a:ext uri="{FF2B5EF4-FFF2-40B4-BE49-F238E27FC236}">
                <a16:creationId xmlns:a16="http://schemas.microsoft.com/office/drawing/2014/main" id="{650BA5B6-8EAD-5A45-94A6-2C8EA009B9C0}"/>
              </a:ext>
            </a:extLst>
          </p:cNvPr>
          <p:cNvSpPr/>
          <p:nvPr/>
        </p:nvSpPr>
        <p:spPr>
          <a:xfrm>
            <a:off x="2606040" y="185126"/>
            <a:ext cx="6979920" cy="994130"/>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16" name="Rounded Rectangle 15">
            <a:extLst>
              <a:ext uri="{FF2B5EF4-FFF2-40B4-BE49-F238E27FC236}">
                <a16:creationId xmlns:a16="http://schemas.microsoft.com/office/drawing/2014/main" id="{A39FBF4C-9127-4740-A7DD-AB280895D434}"/>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17" name="TextBox 16">
            <a:extLst>
              <a:ext uri="{FF2B5EF4-FFF2-40B4-BE49-F238E27FC236}">
                <a16:creationId xmlns:a16="http://schemas.microsoft.com/office/drawing/2014/main" id="{8EBFCA84-3E35-AA4F-B39D-FB84F113376F}"/>
              </a:ext>
            </a:extLst>
          </p:cNvPr>
          <p:cNvSpPr txBox="1"/>
          <p:nvPr/>
        </p:nvSpPr>
        <p:spPr>
          <a:xfrm>
            <a:off x="2794681" y="294106"/>
            <a:ext cx="6602638" cy="584775"/>
          </a:xfrm>
          <a:prstGeom prst="rect">
            <a:avLst/>
          </a:prstGeom>
          <a:noFill/>
        </p:spPr>
        <p:txBody>
          <a:bodyPr wrap="square" rtlCol="0">
            <a:spAutoFit/>
          </a:bodyPr>
          <a:lstStyle/>
          <a:p>
            <a:pPr algn="ctr"/>
            <a:r>
              <a:rPr lang="en-US" sz="3200" b="1" dirty="0">
                <a:solidFill>
                  <a:schemeClr val="bg1"/>
                </a:solidFill>
              </a:rPr>
              <a:t>Lesson Prep &amp; Curriculum Alignment </a:t>
            </a:r>
          </a:p>
        </p:txBody>
      </p:sp>
      <p:sp>
        <p:nvSpPr>
          <p:cNvPr id="18" name="TextBox 17">
            <a:extLst>
              <a:ext uri="{FF2B5EF4-FFF2-40B4-BE49-F238E27FC236}">
                <a16:creationId xmlns:a16="http://schemas.microsoft.com/office/drawing/2014/main" id="{AC9CD571-A741-D540-AD6D-622A537A4DA6}"/>
              </a:ext>
            </a:extLst>
          </p:cNvPr>
          <p:cNvSpPr txBox="1"/>
          <p:nvPr/>
        </p:nvSpPr>
        <p:spPr>
          <a:xfrm>
            <a:off x="2794681" y="901959"/>
            <a:ext cx="6602638" cy="307777"/>
          </a:xfrm>
          <a:prstGeom prst="rect">
            <a:avLst/>
          </a:prstGeom>
          <a:noFill/>
        </p:spPr>
        <p:txBody>
          <a:bodyPr wrap="square" rtlCol="0">
            <a:spAutoFit/>
          </a:bodyPr>
          <a:lstStyle/>
          <a:p>
            <a:pPr algn="ctr"/>
            <a:r>
              <a:rPr lang="en-US" sz="1400" b="1" dirty="0">
                <a:solidFill>
                  <a:schemeClr val="bg1"/>
                </a:solidFill>
              </a:rPr>
              <a:t>Prep time: 10 – 15 minutes</a:t>
            </a:r>
          </a:p>
        </p:txBody>
      </p:sp>
      <p:pic>
        <p:nvPicPr>
          <p:cNvPr id="4" name="Picture 3" descr="Icon&#10;&#10;Description automatically generated with medium confidence">
            <a:extLst>
              <a:ext uri="{FF2B5EF4-FFF2-40B4-BE49-F238E27FC236}">
                <a16:creationId xmlns:a16="http://schemas.microsoft.com/office/drawing/2014/main" id="{C63EAAEC-6114-7EE8-38AD-947B9623484E}"/>
              </a:ext>
            </a:extLst>
          </p:cNvPr>
          <p:cNvPicPr>
            <a:picLocks noChangeAspect="1"/>
          </p:cNvPicPr>
          <p:nvPr/>
        </p:nvPicPr>
        <p:blipFill>
          <a:blip r:embed="rId5"/>
          <a:stretch>
            <a:fillRect/>
          </a:stretch>
        </p:blipFill>
        <p:spPr>
          <a:xfrm>
            <a:off x="2711876" y="5360662"/>
            <a:ext cx="1149009" cy="1149009"/>
          </a:xfrm>
          <a:prstGeom prst="rect">
            <a:avLst/>
          </a:prstGeom>
        </p:spPr>
      </p:pic>
      <p:grpSp>
        <p:nvGrpSpPr>
          <p:cNvPr id="19" name="Group 18">
            <a:extLst>
              <a:ext uri="{FF2B5EF4-FFF2-40B4-BE49-F238E27FC236}">
                <a16:creationId xmlns:a16="http://schemas.microsoft.com/office/drawing/2014/main" id="{D93C7608-850D-0A5D-1770-33A2880A1B29}"/>
              </a:ext>
            </a:extLst>
          </p:cNvPr>
          <p:cNvGrpSpPr/>
          <p:nvPr/>
        </p:nvGrpSpPr>
        <p:grpSpPr>
          <a:xfrm>
            <a:off x="4498643" y="5142506"/>
            <a:ext cx="6547513" cy="1338812"/>
            <a:chOff x="4790164" y="5101971"/>
            <a:chExt cx="6979920" cy="1490877"/>
          </a:xfrm>
        </p:grpSpPr>
        <p:sp>
          <p:nvSpPr>
            <p:cNvPr id="20" name="Rounded Rectangle 19">
              <a:extLst>
                <a:ext uri="{FF2B5EF4-FFF2-40B4-BE49-F238E27FC236}">
                  <a16:creationId xmlns:a16="http://schemas.microsoft.com/office/drawing/2014/main" id="{FA5B778E-B471-173B-6E5A-F7C828CF1ECA}"/>
                </a:ext>
              </a:extLst>
            </p:cNvPr>
            <p:cNvSpPr/>
            <p:nvPr/>
          </p:nvSpPr>
          <p:spPr>
            <a:xfrm>
              <a:off x="4790164" y="5162929"/>
              <a:ext cx="6979920" cy="1069167"/>
            </a:xfrm>
            <a:prstGeom prst="roundRect">
              <a:avLst/>
            </a:prstGeom>
            <a:solidFill>
              <a:srgbClr val="29C7F7"/>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solidFill>
                  <a:srgbClr val="29C7F7"/>
                </a:solidFill>
                <a:highlight>
                  <a:srgbClr val="29C7F7"/>
                </a:highlight>
              </a:endParaRPr>
            </a:p>
            <a:p>
              <a:pPr algn="ctr"/>
              <a:endParaRPr lang="en-TH">
                <a:solidFill>
                  <a:srgbClr val="29C7F7"/>
                </a:solidFill>
                <a:highlight>
                  <a:srgbClr val="29C7F7"/>
                </a:highlight>
              </a:endParaRPr>
            </a:p>
          </p:txBody>
        </p:sp>
        <p:sp>
          <p:nvSpPr>
            <p:cNvPr id="21" name="Rounded Rectangle 20">
              <a:extLst>
                <a:ext uri="{FF2B5EF4-FFF2-40B4-BE49-F238E27FC236}">
                  <a16:creationId xmlns:a16="http://schemas.microsoft.com/office/drawing/2014/main" id="{5EFF3DAC-96B2-EAEE-B59D-4FA8CA238CBD}"/>
                </a:ext>
              </a:extLst>
            </p:cNvPr>
            <p:cNvSpPr/>
            <p:nvPr/>
          </p:nvSpPr>
          <p:spPr>
            <a:xfrm>
              <a:off x="4790164" y="5443839"/>
              <a:ext cx="6979920" cy="1149009"/>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p>
            <a:p>
              <a:r>
                <a:rPr lang="en-US" sz="1300" b="1" dirty="0"/>
                <a:t>Lesson plans are designed to be flexible and responsive to the evolving needs of your classroom. Lessons are editable and customizable to meet the different individual student and classroom contexts. A PowerPoint version with teacher instructions and a printable PDF lesson are available for download. </a:t>
              </a:r>
            </a:p>
            <a:p>
              <a:pPr algn="ctr"/>
              <a:endParaRPr lang="en-TH"/>
            </a:p>
          </p:txBody>
        </p:sp>
        <p:sp>
          <p:nvSpPr>
            <p:cNvPr id="22" name="TextBox 21">
              <a:extLst>
                <a:ext uri="{FF2B5EF4-FFF2-40B4-BE49-F238E27FC236}">
                  <a16:creationId xmlns:a16="http://schemas.microsoft.com/office/drawing/2014/main" id="{EC3C93AB-2CE2-3680-63C3-71F4EEB396D8}"/>
                </a:ext>
              </a:extLst>
            </p:cNvPr>
            <p:cNvSpPr txBox="1"/>
            <p:nvPr/>
          </p:nvSpPr>
          <p:spPr>
            <a:xfrm>
              <a:off x="6956554" y="5101971"/>
              <a:ext cx="4280197" cy="376739"/>
            </a:xfrm>
            <a:prstGeom prst="rect">
              <a:avLst/>
            </a:prstGeom>
            <a:noFill/>
          </p:spPr>
          <p:txBody>
            <a:bodyPr wrap="square" rtlCol="0">
              <a:spAutoFit/>
            </a:bodyPr>
            <a:lstStyle/>
            <a:p>
              <a:r>
                <a:rPr lang="en-US" b="1" dirty="0">
                  <a:solidFill>
                    <a:schemeClr val="bg1"/>
                  </a:solidFill>
                </a:rPr>
                <a:t>Flexible and adaptive lesson</a:t>
              </a:r>
            </a:p>
          </p:txBody>
        </p:sp>
      </p:grpSp>
    </p:spTree>
    <p:extLst>
      <p:ext uri="{BB962C8B-B14F-4D97-AF65-F5344CB8AC3E}">
        <p14:creationId xmlns:p14="http://schemas.microsoft.com/office/powerpoint/2010/main" val="1618116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BC6657B-1248-6B4D-AE85-8670C18C8E1B}"/>
              </a:ext>
            </a:extLst>
          </p:cNvPr>
          <p:cNvPicPr>
            <a:picLocks noChangeAspect="1"/>
          </p:cNvPicPr>
          <p:nvPr/>
        </p:nvPicPr>
        <p:blipFill>
          <a:blip r:embed="rId3"/>
          <a:stretch>
            <a:fillRect/>
          </a:stretch>
        </p:blipFill>
        <p:spPr>
          <a:xfrm>
            <a:off x="0" y="37273"/>
            <a:ext cx="12224657" cy="6858000"/>
          </a:xfrm>
          <a:prstGeom prst="rect">
            <a:avLst/>
          </a:prstGeom>
        </p:spPr>
      </p:pic>
      <p:sp>
        <p:nvSpPr>
          <p:cNvPr id="15" name="Rounded Rectangle 14">
            <a:extLst>
              <a:ext uri="{FF2B5EF4-FFF2-40B4-BE49-F238E27FC236}">
                <a16:creationId xmlns:a16="http://schemas.microsoft.com/office/drawing/2014/main" id="{F8A53F07-8687-3F40-9382-41085D07CD38}"/>
              </a:ext>
            </a:extLst>
          </p:cNvPr>
          <p:cNvSpPr/>
          <p:nvPr/>
        </p:nvSpPr>
        <p:spPr>
          <a:xfrm>
            <a:off x="2606040" y="185126"/>
            <a:ext cx="6979920" cy="991698"/>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14" name="Rounded Rectangle 13">
            <a:extLst>
              <a:ext uri="{FF2B5EF4-FFF2-40B4-BE49-F238E27FC236}">
                <a16:creationId xmlns:a16="http://schemas.microsoft.com/office/drawing/2014/main" id="{6DE8D3A3-57EC-FF49-A6E8-ADD4234945CA}"/>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8" name="TextBox 7">
            <a:extLst>
              <a:ext uri="{FF2B5EF4-FFF2-40B4-BE49-F238E27FC236}">
                <a16:creationId xmlns:a16="http://schemas.microsoft.com/office/drawing/2014/main" id="{763938BB-E533-A545-8C65-E6C820BBFD6B}"/>
              </a:ext>
            </a:extLst>
          </p:cNvPr>
          <p:cNvSpPr txBox="1"/>
          <p:nvPr/>
        </p:nvSpPr>
        <p:spPr>
          <a:xfrm>
            <a:off x="2983322" y="294106"/>
            <a:ext cx="6225356" cy="584775"/>
          </a:xfrm>
          <a:prstGeom prst="rect">
            <a:avLst/>
          </a:prstGeom>
          <a:noFill/>
        </p:spPr>
        <p:txBody>
          <a:bodyPr wrap="square" rtlCol="0">
            <a:spAutoFit/>
          </a:bodyPr>
          <a:lstStyle/>
          <a:p>
            <a:pPr algn="ctr"/>
            <a:r>
              <a:rPr lang="en-US" sz="3200" b="1" dirty="0">
                <a:solidFill>
                  <a:schemeClr val="bg1"/>
                </a:solidFill>
              </a:rPr>
              <a:t>The Lesson </a:t>
            </a:r>
          </a:p>
        </p:txBody>
      </p:sp>
      <p:sp>
        <p:nvSpPr>
          <p:cNvPr id="17" name="TextBox 16">
            <a:extLst>
              <a:ext uri="{FF2B5EF4-FFF2-40B4-BE49-F238E27FC236}">
                <a16:creationId xmlns:a16="http://schemas.microsoft.com/office/drawing/2014/main" id="{13E38A4A-937F-F74F-A584-D7EB77830D3F}"/>
              </a:ext>
            </a:extLst>
          </p:cNvPr>
          <p:cNvSpPr txBox="1"/>
          <p:nvPr/>
        </p:nvSpPr>
        <p:spPr>
          <a:xfrm>
            <a:off x="2794681" y="901959"/>
            <a:ext cx="6602638" cy="307777"/>
          </a:xfrm>
          <a:prstGeom prst="rect">
            <a:avLst/>
          </a:prstGeom>
          <a:noFill/>
        </p:spPr>
        <p:txBody>
          <a:bodyPr wrap="square" rtlCol="0">
            <a:spAutoFit/>
          </a:bodyPr>
          <a:lstStyle/>
          <a:p>
            <a:pPr algn="ctr"/>
            <a:r>
              <a:rPr lang="en-US" sz="1400" b="1" dirty="0">
                <a:solidFill>
                  <a:schemeClr val="bg1"/>
                </a:solidFill>
              </a:rPr>
              <a:t>Lesson duration: 90 minutes</a:t>
            </a:r>
          </a:p>
        </p:txBody>
      </p:sp>
      <p:sp>
        <p:nvSpPr>
          <p:cNvPr id="28" name="TextBox 27">
            <a:extLst>
              <a:ext uri="{FF2B5EF4-FFF2-40B4-BE49-F238E27FC236}">
                <a16:creationId xmlns:a16="http://schemas.microsoft.com/office/drawing/2014/main" id="{099A8FAD-CBCC-8947-88ED-286647F3314A}"/>
              </a:ext>
            </a:extLst>
          </p:cNvPr>
          <p:cNvSpPr txBox="1"/>
          <p:nvPr/>
        </p:nvSpPr>
        <p:spPr>
          <a:xfrm>
            <a:off x="1282300" y="2603755"/>
            <a:ext cx="9627400" cy="646331"/>
          </a:xfrm>
          <a:prstGeom prst="rect">
            <a:avLst/>
          </a:prstGeom>
          <a:noFill/>
        </p:spPr>
        <p:txBody>
          <a:bodyPr wrap="square" rtlCol="0">
            <a:spAutoFit/>
          </a:bodyPr>
          <a:lstStyle/>
          <a:p>
            <a:r>
              <a:rPr lang="en-US" b="1" dirty="0">
                <a:solidFill>
                  <a:srgbClr val="262626"/>
                </a:solidFill>
              </a:rPr>
              <a:t>Split into groups of 3-5 </a:t>
            </a:r>
            <a:r>
              <a:rPr lang="en-US" dirty="0">
                <a:solidFill>
                  <a:srgbClr val="262626"/>
                </a:solidFill>
              </a:rPr>
              <a:t>and prepare a posterboard or use the </a:t>
            </a:r>
            <a:r>
              <a:rPr lang="en-US" b="1" dirty="0">
                <a:solidFill>
                  <a:srgbClr val="262626"/>
                </a:solidFill>
              </a:rPr>
              <a:t>“Circular Business Model Canvas” </a:t>
            </a:r>
            <a:r>
              <a:rPr lang="en-US" dirty="0">
                <a:solidFill>
                  <a:srgbClr val="262626"/>
                </a:solidFill>
              </a:rPr>
              <a:t>handout for the exercise. Using sticky notes on a large posterboard is recommended.</a:t>
            </a:r>
          </a:p>
        </p:txBody>
      </p:sp>
      <p:sp>
        <p:nvSpPr>
          <p:cNvPr id="32" name="TextBox 31">
            <a:extLst>
              <a:ext uri="{FF2B5EF4-FFF2-40B4-BE49-F238E27FC236}">
                <a16:creationId xmlns:a16="http://schemas.microsoft.com/office/drawing/2014/main" id="{5F85B226-A8E0-D640-A16A-AE4D21CD29F9}"/>
              </a:ext>
            </a:extLst>
          </p:cNvPr>
          <p:cNvSpPr txBox="1"/>
          <p:nvPr/>
        </p:nvSpPr>
        <p:spPr>
          <a:xfrm>
            <a:off x="1282299" y="3432994"/>
            <a:ext cx="8870646" cy="464871"/>
          </a:xfrm>
          <a:prstGeom prst="rect">
            <a:avLst/>
          </a:prstGeom>
          <a:noFill/>
        </p:spPr>
        <p:txBody>
          <a:bodyPr wrap="square" rtlCol="0">
            <a:spAutoFit/>
          </a:bodyPr>
          <a:lstStyle/>
          <a:p>
            <a:pPr>
              <a:lnSpc>
                <a:spcPct val="150000"/>
              </a:lnSpc>
              <a:buClr>
                <a:srgbClr val="29C7F7"/>
              </a:buClr>
              <a:buSzPct val="200000"/>
              <a:tabLst>
                <a:tab pos="531813" algn="l"/>
              </a:tabLst>
            </a:pPr>
            <a:r>
              <a:rPr lang="en-US" b="1" dirty="0">
                <a:solidFill>
                  <a:srgbClr val="262626"/>
                </a:solidFill>
              </a:rPr>
              <a:t>Pick one of the scenarios from the “Redesign for Circularity” handout to use for the canvas.</a:t>
            </a:r>
          </a:p>
        </p:txBody>
      </p:sp>
      <p:sp>
        <p:nvSpPr>
          <p:cNvPr id="53" name="Oval 52">
            <a:extLst>
              <a:ext uri="{FF2B5EF4-FFF2-40B4-BE49-F238E27FC236}">
                <a16:creationId xmlns:a16="http://schemas.microsoft.com/office/drawing/2014/main" id="{80D0CADA-993B-824F-BF1E-BF91B2EDB3BF}"/>
              </a:ext>
            </a:extLst>
          </p:cNvPr>
          <p:cNvSpPr/>
          <p:nvPr/>
        </p:nvSpPr>
        <p:spPr>
          <a:xfrm>
            <a:off x="716859" y="2573382"/>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54" name="Oval 53">
            <a:extLst>
              <a:ext uri="{FF2B5EF4-FFF2-40B4-BE49-F238E27FC236}">
                <a16:creationId xmlns:a16="http://schemas.microsoft.com/office/drawing/2014/main" id="{9EBBCBC1-C8AC-124D-9E85-925ED5FF4E05}"/>
              </a:ext>
            </a:extLst>
          </p:cNvPr>
          <p:cNvSpPr/>
          <p:nvPr/>
        </p:nvSpPr>
        <p:spPr>
          <a:xfrm>
            <a:off x="663222" y="2573382"/>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55" name="Rectangle 54">
            <a:extLst>
              <a:ext uri="{FF2B5EF4-FFF2-40B4-BE49-F238E27FC236}">
                <a16:creationId xmlns:a16="http://schemas.microsoft.com/office/drawing/2014/main" id="{9E7A05C9-9A72-B146-85C5-EF61D44CC809}"/>
              </a:ext>
            </a:extLst>
          </p:cNvPr>
          <p:cNvSpPr/>
          <p:nvPr/>
        </p:nvSpPr>
        <p:spPr>
          <a:xfrm>
            <a:off x="707806" y="2553330"/>
            <a:ext cx="301686" cy="402546"/>
          </a:xfrm>
          <a:prstGeom prst="rect">
            <a:avLst/>
          </a:prstGeom>
        </p:spPr>
        <p:txBody>
          <a:bodyPr wrap="none">
            <a:spAutoFit/>
          </a:bodyPr>
          <a:lstStyle/>
          <a:p>
            <a:pPr algn="ctr">
              <a:lnSpc>
                <a:spcPct val="120000"/>
              </a:lnSpc>
            </a:pPr>
            <a:r>
              <a:rPr lang="en-US" b="1" dirty="0">
                <a:solidFill>
                  <a:schemeClr val="bg1"/>
                </a:solidFill>
                <a:cs typeface="Arial" panose="020B0604020202020204" pitchFamily="34" charset="0"/>
              </a:rPr>
              <a:t>2</a:t>
            </a:r>
          </a:p>
        </p:txBody>
      </p:sp>
      <p:grpSp>
        <p:nvGrpSpPr>
          <p:cNvPr id="2" name="Group 1">
            <a:extLst>
              <a:ext uri="{FF2B5EF4-FFF2-40B4-BE49-F238E27FC236}">
                <a16:creationId xmlns:a16="http://schemas.microsoft.com/office/drawing/2014/main" id="{C434C557-5383-2358-635D-EF8155B7E4AE}"/>
              </a:ext>
            </a:extLst>
          </p:cNvPr>
          <p:cNvGrpSpPr/>
          <p:nvPr/>
        </p:nvGrpSpPr>
        <p:grpSpPr>
          <a:xfrm>
            <a:off x="647654" y="3488133"/>
            <a:ext cx="443210" cy="427913"/>
            <a:chOff x="663222" y="3355931"/>
            <a:chExt cx="443210" cy="427913"/>
          </a:xfrm>
        </p:grpSpPr>
        <p:sp>
          <p:nvSpPr>
            <p:cNvPr id="26" name="Oval 25">
              <a:extLst>
                <a:ext uri="{FF2B5EF4-FFF2-40B4-BE49-F238E27FC236}">
                  <a16:creationId xmlns:a16="http://schemas.microsoft.com/office/drawing/2014/main" id="{E2C0A7DC-442F-B249-92C1-742F65FB273D}"/>
                </a:ext>
              </a:extLst>
            </p:cNvPr>
            <p:cNvSpPr/>
            <p:nvPr/>
          </p:nvSpPr>
          <p:spPr>
            <a:xfrm>
              <a:off x="716859" y="339426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9" name="Oval 28">
              <a:extLst>
                <a:ext uri="{FF2B5EF4-FFF2-40B4-BE49-F238E27FC236}">
                  <a16:creationId xmlns:a16="http://schemas.microsoft.com/office/drawing/2014/main" id="{5F64759B-CE29-104E-AA59-5405D1B5B774}"/>
                </a:ext>
              </a:extLst>
            </p:cNvPr>
            <p:cNvSpPr/>
            <p:nvPr/>
          </p:nvSpPr>
          <p:spPr>
            <a:xfrm>
              <a:off x="663222" y="3394271"/>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0" name="Rectangle 29">
              <a:extLst>
                <a:ext uri="{FF2B5EF4-FFF2-40B4-BE49-F238E27FC236}">
                  <a16:creationId xmlns:a16="http://schemas.microsoft.com/office/drawing/2014/main" id="{9682A563-3FEE-2144-96BD-DD2DA9B27BE5}"/>
                </a:ext>
              </a:extLst>
            </p:cNvPr>
            <p:cNvSpPr/>
            <p:nvPr/>
          </p:nvSpPr>
          <p:spPr>
            <a:xfrm>
              <a:off x="731556" y="3355931"/>
              <a:ext cx="301686" cy="402546"/>
            </a:xfrm>
            <a:prstGeom prst="rect">
              <a:avLst/>
            </a:prstGeom>
          </p:spPr>
          <p:txBody>
            <a:bodyPr wrap="none">
              <a:spAutoFit/>
            </a:bodyPr>
            <a:lstStyle/>
            <a:p>
              <a:pPr algn="ctr">
                <a:lnSpc>
                  <a:spcPct val="120000"/>
                </a:lnSpc>
              </a:pPr>
              <a:r>
                <a:rPr lang="en-US" b="1" dirty="0">
                  <a:solidFill>
                    <a:schemeClr val="bg1"/>
                  </a:solidFill>
                  <a:cs typeface="Arial" panose="020B0604020202020204" pitchFamily="34" charset="0"/>
                </a:rPr>
                <a:t>3</a:t>
              </a:r>
            </a:p>
          </p:txBody>
        </p:sp>
      </p:grpSp>
      <p:sp>
        <p:nvSpPr>
          <p:cNvPr id="37" name="Oval 36">
            <a:extLst>
              <a:ext uri="{FF2B5EF4-FFF2-40B4-BE49-F238E27FC236}">
                <a16:creationId xmlns:a16="http://schemas.microsoft.com/office/drawing/2014/main" id="{D2D999FF-62A8-4D4C-B9F4-FAB8457B67B4}"/>
              </a:ext>
            </a:extLst>
          </p:cNvPr>
          <p:cNvSpPr/>
          <p:nvPr/>
        </p:nvSpPr>
        <p:spPr>
          <a:xfrm>
            <a:off x="716859" y="537056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8" name="Oval 37">
            <a:extLst>
              <a:ext uri="{FF2B5EF4-FFF2-40B4-BE49-F238E27FC236}">
                <a16:creationId xmlns:a16="http://schemas.microsoft.com/office/drawing/2014/main" id="{7C4E612F-3F76-0A4B-834A-1B231AE35B30}"/>
              </a:ext>
            </a:extLst>
          </p:cNvPr>
          <p:cNvSpPr/>
          <p:nvPr/>
        </p:nvSpPr>
        <p:spPr>
          <a:xfrm>
            <a:off x="663222" y="5376657"/>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9" name="Rectangle 38">
            <a:extLst>
              <a:ext uri="{FF2B5EF4-FFF2-40B4-BE49-F238E27FC236}">
                <a16:creationId xmlns:a16="http://schemas.microsoft.com/office/drawing/2014/main" id="{AF4562AF-FBD4-574B-9D90-D01C35E2DE21}"/>
              </a:ext>
            </a:extLst>
          </p:cNvPr>
          <p:cNvSpPr/>
          <p:nvPr/>
        </p:nvSpPr>
        <p:spPr>
          <a:xfrm>
            <a:off x="707806" y="5366879"/>
            <a:ext cx="301686" cy="402546"/>
          </a:xfrm>
          <a:prstGeom prst="rect">
            <a:avLst/>
          </a:prstGeom>
        </p:spPr>
        <p:txBody>
          <a:bodyPr wrap="none">
            <a:spAutoFit/>
          </a:bodyPr>
          <a:lstStyle/>
          <a:p>
            <a:pPr algn="ctr">
              <a:lnSpc>
                <a:spcPct val="120000"/>
              </a:lnSpc>
            </a:pPr>
            <a:r>
              <a:rPr lang="en-US" b="1" dirty="0">
                <a:solidFill>
                  <a:schemeClr val="bg1"/>
                </a:solidFill>
                <a:cs typeface="Arial" panose="020B0604020202020204" pitchFamily="34" charset="0"/>
              </a:rPr>
              <a:t>5</a:t>
            </a:r>
          </a:p>
        </p:txBody>
      </p:sp>
      <p:sp>
        <p:nvSpPr>
          <p:cNvPr id="40" name="TextBox 39">
            <a:extLst>
              <a:ext uri="{FF2B5EF4-FFF2-40B4-BE49-F238E27FC236}">
                <a16:creationId xmlns:a16="http://schemas.microsoft.com/office/drawing/2014/main" id="{F64E5E03-422A-0F4B-AAE4-04BFCBF5E471}"/>
              </a:ext>
            </a:extLst>
          </p:cNvPr>
          <p:cNvSpPr txBox="1"/>
          <p:nvPr/>
        </p:nvSpPr>
        <p:spPr>
          <a:xfrm>
            <a:off x="1282299" y="5436976"/>
            <a:ext cx="9627399" cy="646331"/>
          </a:xfrm>
          <a:prstGeom prst="rect">
            <a:avLst/>
          </a:prstGeom>
          <a:noFill/>
        </p:spPr>
        <p:txBody>
          <a:bodyPr wrap="square" rtlCol="0">
            <a:spAutoFit/>
          </a:bodyPr>
          <a:lstStyle/>
          <a:p>
            <a:r>
              <a:rPr lang="en-US" b="1" dirty="0">
                <a:solidFill>
                  <a:srgbClr val="262626"/>
                </a:solidFill>
              </a:rPr>
              <a:t>When finished with the canvas, sketch your circular product and business model</a:t>
            </a:r>
            <a:r>
              <a:rPr lang="en-US" dirty="0">
                <a:solidFill>
                  <a:srgbClr val="262626"/>
                </a:solidFill>
              </a:rPr>
              <a:t> and share your circular innovations with the class. </a:t>
            </a:r>
          </a:p>
        </p:txBody>
      </p:sp>
      <p:grpSp>
        <p:nvGrpSpPr>
          <p:cNvPr id="24" name="Group 23">
            <a:extLst>
              <a:ext uri="{FF2B5EF4-FFF2-40B4-BE49-F238E27FC236}">
                <a16:creationId xmlns:a16="http://schemas.microsoft.com/office/drawing/2014/main" id="{C458E8A7-6706-75C8-0609-86F17CCE3C5B}"/>
              </a:ext>
            </a:extLst>
          </p:cNvPr>
          <p:cNvGrpSpPr/>
          <p:nvPr/>
        </p:nvGrpSpPr>
        <p:grpSpPr>
          <a:xfrm>
            <a:off x="645226" y="4415857"/>
            <a:ext cx="443210" cy="427913"/>
            <a:chOff x="663222" y="3355931"/>
            <a:chExt cx="443210" cy="427913"/>
          </a:xfrm>
        </p:grpSpPr>
        <p:sp>
          <p:nvSpPr>
            <p:cNvPr id="25" name="Oval 24">
              <a:extLst>
                <a:ext uri="{FF2B5EF4-FFF2-40B4-BE49-F238E27FC236}">
                  <a16:creationId xmlns:a16="http://schemas.microsoft.com/office/drawing/2014/main" id="{6D4B3B1C-4814-16BA-FB3F-FC2D60072526}"/>
                </a:ext>
              </a:extLst>
            </p:cNvPr>
            <p:cNvSpPr/>
            <p:nvPr/>
          </p:nvSpPr>
          <p:spPr>
            <a:xfrm>
              <a:off x="716859" y="339426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27" name="Oval 26">
              <a:extLst>
                <a:ext uri="{FF2B5EF4-FFF2-40B4-BE49-F238E27FC236}">
                  <a16:creationId xmlns:a16="http://schemas.microsoft.com/office/drawing/2014/main" id="{5AB87CE2-6DDD-9427-15BB-B722105213DB}"/>
                </a:ext>
              </a:extLst>
            </p:cNvPr>
            <p:cNvSpPr/>
            <p:nvPr/>
          </p:nvSpPr>
          <p:spPr>
            <a:xfrm>
              <a:off x="663222" y="3394271"/>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1" name="Rectangle 30">
              <a:extLst>
                <a:ext uri="{FF2B5EF4-FFF2-40B4-BE49-F238E27FC236}">
                  <a16:creationId xmlns:a16="http://schemas.microsoft.com/office/drawing/2014/main" id="{43F2049E-8F5F-6023-7114-9D510F3AC1D3}"/>
                </a:ext>
              </a:extLst>
            </p:cNvPr>
            <p:cNvSpPr/>
            <p:nvPr/>
          </p:nvSpPr>
          <p:spPr>
            <a:xfrm>
              <a:off x="731556" y="3355931"/>
              <a:ext cx="301686" cy="402546"/>
            </a:xfrm>
            <a:prstGeom prst="rect">
              <a:avLst/>
            </a:prstGeom>
          </p:spPr>
          <p:txBody>
            <a:bodyPr wrap="none">
              <a:spAutoFit/>
            </a:bodyPr>
            <a:lstStyle/>
            <a:p>
              <a:pPr algn="ctr">
                <a:lnSpc>
                  <a:spcPct val="120000"/>
                </a:lnSpc>
              </a:pPr>
              <a:r>
                <a:rPr lang="en-US" b="1" dirty="0">
                  <a:solidFill>
                    <a:schemeClr val="bg1"/>
                  </a:solidFill>
                  <a:cs typeface="Arial" panose="020B0604020202020204" pitchFamily="34" charset="0"/>
                </a:rPr>
                <a:t>4</a:t>
              </a:r>
            </a:p>
          </p:txBody>
        </p:sp>
      </p:grpSp>
      <p:sp>
        <p:nvSpPr>
          <p:cNvPr id="33" name="TextBox 32">
            <a:extLst>
              <a:ext uri="{FF2B5EF4-FFF2-40B4-BE49-F238E27FC236}">
                <a16:creationId xmlns:a16="http://schemas.microsoft.com/office/drawing/2014/main" id="{7C9B89B1-0C6F-2EC8-FD5A-0D1CD0046A77}"/>
              </a:ext>
            </a:extLst>
          </p:cNvPr>
          <p:cNvSpPr txBox="1"/>
          <p:nvPr/>
        </p:nvSpPr>
        <p:spPr>
          <a:xfrm>
            <a:off x="1282300" y="4415528"/>
            <a:ext cx="9627398" cy="646331"/>
          </a:xfrm>
          <a:prstGeom prst="rect">
            <a:avLst/>
          </a:prstGeom>
          <a:noFill/>
        </p:spPr>
        <p:txBody>
          <a:bodyPr wrap="square" rtlCol="0">
            <a:spAutoFit/>
          </a:bodyPr>
          <a:lstStyle/>
          <a:p>
            <a:r>
              <a:rPr lang="en-US" b="1" dirty="0">
                <a:solidFill>
                  <a:srgbClr val="262626"/>
                </a:solidFill>
              </a:rPr>
              <a:t>Fill out the “Circular Business Model Canvas” </a:t>
            </a:r>
            <a:r>
              <a:rPr lang="en-US" dirty="0">
                <a:solidFill>
                  <a:srgbClr val="262626"/>
                </a:solidFill>
              </a:rPr>
              <a:t>in your group and apply one or more circular design models to your business model. </a:t>
            </a:r>
          </a:p>
        </p:txBody>
      </p:sp>
      <p:sp>
        <p:nvSpPr>
          <p:cNvPr id="34" name="TextBox 33">
            <a:extLst>
              <a:ext uri="{FF2B5EF4-FFF2-40B4-BE49-F238E27FC236}">
                <a16:creationId xmlns:a16="http://schemas.microsoft.com/office/drawing/2014/main" id="{47665C94-509C-9950-0EDD-D9789A15A513}"/>
              </a:ext>
            </a:extLst>
          </p:cNvPr>
          <p:cNvSpPr txBox="1"/>
          <p:nvPr/>
        </p:nvSpPr>
        <p:spPr>
          <a:xfrm>
            <a:off x="1297540" y="1658875"/>
            <a:ext cx="9627400" cy="646331"/>
          </a:xfrm>
          <a:prstGeom prst="rect">
            <a:avLst/>
          </a:prstGeom>
          <a:noFill/>
        </p:spPr>
        <p:txBody>
          <a:bodyPr wrap="square" rtlCol="0">
            <a:spAutoFit/>
          </a:bodyPr>
          <a:lstStyle/>
          <a:p>
            <a:r>
              <a:rPr lang="en-US" b="1" dirty="0">
                <a:solidFill>
                  <a:srgbClr val="262626"/>
                </a:solidFill>
              </a:rPr>
              <a:t>Go through the slides </a:t>
            </a:r>
            <a:r>
              <a:rPr lang="en-US" dirty="0">
                <a:solidFill>
                  <a:srgbClr val="262626"/>
                </a:solidFill>
              </a:rPr>
              <a:t>using the examples to walk students through the </a:t>
            </a:r>
            <a:r>
              <a:rPr lang="en-US" b="1" dirty="0">
                <a:solidFill>
                  <a:srgbClr val="262626"/>
                </a:solidFill>
              </a:rPr>
              <a:t>“Circular Business Model Canvas” </a:t>
            </a:r>
            <a:r>
              <a:rPr lang="en-US" dirty="0">
                <a:solidFill>
                  <a:srgbClr val="262626"/>
                </a:solidFill>
              </a:rPr>
              <a:t>so that they can become familiar with each of the segments and business elements.</a:t>
            </a:r>
          </a:p>
        </p:txBody>
      </p:sp>
      <p:sp>
        <p:nvSpPr>
          <p:cNvPr id="35" name="Oval 34">
            <a:extLst>
              <a:ext uri="{FF2B5EF4-FFF2-40B4-BE49-F238E27FC236}">
                <a16:creationId xmlns:a16="http://schemas.microsoft.com/office/drawing/2014/main" id="{E29DF990-F5A3-1A73-51F2-335923AFBB9D}"/>
              </a:ext>
            </a:extLst>
          </p:cNvPr>
          <p:cNvSpPr/>
          <p:nvPr/>
        </p:nvSpPr>
        <p:spPr>
          <a:xfrm>
            <a:off x="732099" y="1685652"/>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6" name="Oval 35">
            <a:extLst>
              <a:ext uri="{FF2B5EF4-FFF2-40B4-BE49-F238E27FC236}">
                <a16:creationId xmlns:a16="http://schemas.microsoft.com/office/drawing/2014/main" id="{6EDF9462-21D1-6C11-6888-0615ECE723F5}"/>
              </a:ext>
            </a:extLst>
          </p:cNvPr>
          <p:cNvSpPr/>
          <p:nvPr/>
        </p:nvSpPr>
        <p:spPr>
          <a:xfrm>
            <a:off x="678462" y="1685652"/>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41" name="Rectangle 40">
            <a:extLst>
              <a:ext uri="{FF2B5EF4-FFF2-40B4-BE49-F238E27FC236}">
                <a16:creationId xmlns:a16="http://schemas.microsoft.com/office/drawing/2014/main" id="{099EC257-4038-DED4-A0B7-1C1F6644A0CC}"/>
              </a:ext>
            </a:extLst>
          </p:cNvPr>
          <p:cNvSpPr/>
          <p:nvPr/>
        </p:nvSpPr>
        <p:spPr>
          <a:xfrm>
            <a:off x="723046" y="1665600"/>
            <a:ext cx="301686" cy="402546"/>
          </a:xfrm>
          <a:prstGeom prst="rect">
            <a:avLst/>
          </a:prstGeom>
        </p:spPr>
        <p:txBody>
          <a:bodyPr wrap="none">
            <a:spAutoFit/>
          </a:bodyPr>
          <a:lstStyle/>
          <a:p>
            <a:pPr algn="ctr">
              <a:lnSpc>
                <a:spcPct val="120000"/>
              </a:lnSpc>
            </a:pPr>
            <a:r>
              <a:rPr lang="en-US" b="1" dirty="0">
                <a:solidFill>
                  <a:schemeClr val="bg1"/>
                </a:solidFill>
                <a:cs typeface="Arial" panose="020B0604020202020204" pitchFamily="34" charset="0"/>
              </a:rPr>
              <a:t>1</a:t>
            </a:r>
          </a:p>
        </p:txBody>
      </p:sp>
    </p:spTree>
    <p:extLst>
      <p:ext uri="{BB962C8B-B14F-4D97-AF65-F5344CB8AC3E}">
        <p14:creationId xmlns:p14="http://schemas.microsoft.com/office/powerpoint/2010/main" val="637195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5B06CE6-5620-C24B-87A6-7ACD2A2C3D2A}"/>
              </a:ext>
            </a:extLst>
          </p:cNvPr>
          <p:cNvPicPr>
            <a:picLocks noChangeAspect="1"/>
          </p:cNvPicPr>
          <p:nvPr/>
        </p:nvPicPr>
        <p:blipFill>
          <a:blip r:embed="rId2"/>
          <a:stretch>
            <a:fillRect/>
          </a:stretch>
        </p:blipFill>
        <p:spPr>
          <a:xfrm>
            <a:off x="0" y="46429"/>
            <a:ext cx="12192000" cy="6858000"/>
          </a:xfrm>
          <a:prstGeom prst="rect">
            <a:avLst/>
          </a:prstGeom>
        </p:spPr>
      </p:pic>
      <p:sp>
        <p:nvSpPr>
          <p:cNvPr id="4" name="Slide Number Placeholder 3">
            <a:extLst>
              <a:ext uri="{FF2B5EF4-FFF2-40B4-BE49-F238E27FC236}">
                <a16:creationId xmlns:a16="http://schemas.microsoft.com/office/drawing/2014/main" id="{A3D62F3F-16C6-8B43-9EFC-79F70BDAA77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dirty="0"/>
          </a:p>
        </p:txBody>
      </p:sp>
      <p:pic>
        <p:nvPicPr>
          <p:cNvPr id="6" name="Picture 5" descr="Graphical user interface, text, application&#10;&#10;Description automatically generated">
            <a:extLst>
              <a:ext uri="{FF2B5EF4-FFF2-40B4-BE49-F238E27FC236}">
                <a16:creationId xmlns:a16="http://schemas.microsoft.com/office/drawing/2014/main" id="{876888BF-7A3E-9245-930C-196C5896F84A}"/>
              </a:ext>
            </a:extLst>
          </p:cNvPr>
          <p:cNvPicPr>
            <a:picLocks noChangeAspect="1"/>
          </p:cNvPicPr>
          <p:nvPr/>
        </p:nvPicPr>
        <p:blipFill rotWithShape="1">
          <a:blip r:embed="rId3"/>
          <a:srcRect r="21856" b="73164"/>
          <a:stretch/>
        </p:blipFill>
        <p:spPr>
          <a:xfrm>
            <a:off x="929898" y="2611806"/>
            <a:ext cx="7919634" cy="114687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B2F55DB0-5598-2448-921D-B24AB0E1E82D}"/>
              </a:ext>
            </a:extLst>
          </p:cNvPr>
          <p:cNvPicPr>
            <a:picLocks noChangeAspect="1"/>
          </p:cNvPicPr>
          <p:nvPr/>
        </p:nvPicPr>
        <p:blipFill rotWithShape="1">
          <a:blip r:embed="rId3"/>
          <a:srcRect l="50975" t="38442" r="-13" b="17"/>
          <a:stretch/>
        </p:blipFill>
        <p:spPr>
          <a:xfrm>
            <a:off x="6739913" y="4091552"/>
            <a:ext cx="4969790" cy="2629923"/>
          </a:xfrm>
          <a:prstGeom prst="rect">
            <a:avLst/>
          </a:prstGeom>
        </p:spPr>
      </p:pic>
      <p:sp>
        <p:nvSpPr>
          <p:cNvPr id="8" name="Rounded Rectangle 7">
            <a:extLst>
              <a:ext uri="{FF2B5EF4-FFF2-40B4-BE49-F238E27FC236}">
                <a16:creationId xmlns:a16="http://schemas.microsoft.com/office/drawing/2014/main" id="{F8BF3BB3-C63A-A041-A0EE-BF0395BA6DC5}"/>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9" name="Rounded Rectangle 8">
            <a:extLst>
              <a:ext uri="{FF2B5EF4-FFF2-40B4-BE49-F238E27FC236}">
                <a16:creationId xmlns:a16="http://schemas.microsoft.com/office/drawing/2014/main" id="{B3831DC3-9D13-224B-9697-EB5922B7AF1E}"/>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10" name="TextBox 9">
            <a:extLst>
              <a:ext uri="{FF2B5EF4-FFF2-40B4-BE49-F238E27FC236}">
                <a16:creationId xmlns:a16="http://schemas.microsoft.com/office/drawing/2014/main" id="{08A1ABBE-FB80-4F49-AFDB-B91C23547E80}"/>
              </a:ext>
            </a:extLst>
          </p:cNvPr>
          <p:cNvSpPr txBox="1"/>
          <p:nvPr/>
        </p:nvSpPr>
        <p:spPr>
          <a:xfrm>
            <a:off x="2794682" y="294106"/>
            <a:ext cx="6602637" cy="584775"/>
          </a:xfrm>
          <a:prstGeom prst="rect">
            <a:avLst/>
          </a:prstGeom>
          <a:noFill/>
        </p:spPr>
        <p:txBody>
          <a:bodyPr wrap="square" rtlCol="0">
            <a:spAutoFit/>
          </a:bodyPr>
          <a:lstStyle/>
          <a:p>
            <a:pPr algn="ctr"/>
            <a:r>
              <a:rPr lang="en-US" sz="3200" b="1" dirty="0">
                <a:solidFill>
                  <a:schemeClr val="bg1"/>
                </a:solidFill>
              </a:rPr>
              <a:t>Prepare the PowerPoint presentation</a:t>
            </a:r>
          </a:p>
        </p:txBody>
      </p:sp>
      <p:sp>
        <p:nvSpPr>
          <p:cNvPr id="12" name="Rectangle 11">
            <a:extLst>
              <a:ext uri="{FF2B5EF4-FFF2-40B4-BE49-F238E27FC236}">
                <a16:creationId xmlns:a16="http://schemas.microsoft.com/office/drawing/2014/main" id="{F13677AE-C9C9-B847-8408-00ED0B8AD7C3}"/>
              </a:ext>
            </a:extLst>
          </p:cNvPr>
          <p:cNvSpPr/>
          <p:nvPr/>
        </p:nvSpPr>
        <p:spPr>
          <a:xfrm>
            <a:off x="323617" y="1247462"/>
            <a:ext cx="11361877" cy="1175706"/>
          </a:xfrm>
          <a:prstGeom prst="rect">
            <a:avLst/>
          </a:prstGeom>
        </p:spPr>
        <p:txBody>
          <a:bodyPr wrap="square">
            <a:spAutoFit/>
          </a:bodyPr>
          <a:lstStyle/>
          <a:p>
            <a:pPr algn="thaiDist">
              <a:lnSpc>
                <a:spcPct val="120000"/>
              </a:lnSpc>
              <a:buClr>
                <a:srgbClr val="3AC69D"/>
              </a:buClr>
              <a:buSzPct val="150000"/>
            </a:pPr>
            <a:r>
              <a:rPr lang="en-US" sz="2000" dirty="0">
                <a:solidFill>
                  <a:srgbClr val="262626"/>
                </a:solidFill>
              </a:rPr>
              <a:t>When you are ready to present the lessons to your class click on </a:t>
            </a:r>
            <a:r>
              <a:rPr lang="en-US" sz="2000" b="1" dirty="0">
                <a:solidFill>
                  <a:srgbClr val="262626"/>
                </a:solidFill>
              </a:rPr>
              <a:t>Slide Show </a:t>
            </a:r>
            <a:r>
              <a:rPr lang="en-US" sz="2000" dirty="0">
                <a:solidFill>
                  <a:srgbClr val="262626"/>
                </a:solidFill>
              </a:rPr>
              <a:t>on the top menu bar then select </a:t>
            </a:r>
            <a:r>
              <a:rPr lang="en-US" sz="2000" b="1" dirty="0">
                <a:solidFill>
                  <a:srgbClr val="262626"/>
                </a:solidFill>
              </a:rPr>
              <a:t>Presenter View. </a:t>
            </a:r>
            <a:r>
              <a:rPr lang="en-US" sz="2000" dirty="0">
                <a:solidFill>
                  <a:srgbClr val="262626"/>
                </a:solidFill>
              </a:rPr>
              <a:t>In Presenter view, you can see your notes as you present while the audience see only your slides.</a:t>
            </a:r>
            <a:endParaRPr lang="en-US" sz="2000" b="1" dirty="0">
              <a:solidFill>
                <a:srgbClr val="262626"/>
              </a:solidFill>
            </a:endParaRPr>
          </a:p>
        </p:txBody>
      </p:sp>
      <p:sp>
        <p:nvSpPr>
          <p:cNvPr id="13" name="Rectangle 12">
            <a:extLst>
              <a:ext uri="{FF2B5EF4-FFF2-40B4-BE49-F238E27FC236}">
                <a16:creationId xmlns:a16="http://schemas.microsoft.com/office/drawing/2014/main" id="{5C2A69C5-08AB-AB4C-9CAB-15E14B203C91}"/>
              </a:ext>
            </a:extLst>
          </p:cNvPr>
          <p:cNvSpPr/>
          <p:nvPr/>
        </p:nvSpPr>
        <p:spPr>
          <a:xfrm>
            <a:off x="323616" y="3978315"/>
            <a:ext cx="6092681" cy="1914370"/>
          </a:xfrm>
          <a:prstGeom prst="rect">
            <a:avLst/>
          </a:prstGeom>
        </p:spPr>
        <p:txBody>
          <a:bodyPr wrap="square">
            <a:spAutoFit/>
          </a:bodyPr>
          <a:lstStyle/>
          <a:p>
            <a:pPr algn="thaiDist">
              <a:lnSpc>
                <a:spcPct val="120000"/>
              </a:lnSpc>
              <a:buClr>
                <a:srgbClr val="3AC69D"/>
              </a:buClr>
              <a:buSzPct val="150000"/>
            </a:pPr>
            <a:r>
              <a:rPr lang="en-US" sz="2000" dirty="0">
                <a:solidFill>
                  <a:srgbClr val="262626"/>
                </a:solidFill>
              </a:rPr>
              <a:t>The notes appear in a pane on the right. The text should wrap automatically, and a vertical scroll bar appears if necessary. You can also change the size of the text in the Notes pane by using the two buttons at the lower left corner of the Notes pane. </a:t>
            </a:r>
            <a:endParaRPr lang="en-US" sz="2000" b="1" dirty="0">
              <a:solidFill>
                <a:srgbClr val="262626"/>
              </a:solidFill>
            </a:endParaRPr>
          </a:p>
        </p:txBody>
      </p:sp>
    </p:spTree>
    <p:extLst>
      <p:ext uri="{BB962C8B-B14F-4D97-AF65-F5344CB8AC3E}">
        <p14:creationId xmlns:p14="http://schemas.microsoft.com/office/powerpoint/2010/main" val="2458967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pic>
        <p:nvPicPr>
          <p:cNvPr id="18" name="Picture 17" descr="Graphical user interface, website&#10;&#10;Description automatically generated">
            <a:extLst>
              <a:ext uri="{FF2B5EF4-FFF2-40B4-BE49-F238E27FC236}">
                <a16:creationId xmlns:a16="http://schemas.microsoft.com/office/drawing/2014/main" id="{3EB7775C-FCB6-1D6C-C9F3-497FE54EC362}"/>
              </a:ext>
            </a:extLst>
          </p:cNvPr>
          <p:cNvPicPr>
            <a:picLocks noChangeAspect="1"/>
          </p:cNvPicPr>
          <p:nvPr/>
        </p:nvPicPr>
        <p:blipFill>
          <a:blip r:embed="rId4"/>
          <a:stretch>
            <a:fillRect/>
          </a:stretch>
        </p:blipFill>
        <p:spPr>
          <a:xfrm>
            <a:off x="4321838" y="4703332"/>
            <a:ext cx="2807095" cy="1820798"/>
          </a:xfrm>
          <a:prstGeom prst="rect">
            <a:avLst/>
          </a:prstGeom>
        </p:spPr>
      </p:pic>
      <p:sp>
        <p:nvSpPr>
          <p:cNvPr id="30" name="Rounded Rectangle 29">
            <a:extLst>
              <a:ext uri="{FF2B5EF4-FFF2-40B4-BE49-F238E27FC236}">
                <a16:creationId xmlns:a16="http://schemas.microsoft.com/office/drawing/2014/main" id="{5F8501F4-CEB3-644F-BEC6-FB3AC5DFF55F}"/>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2" name="Rounded Rectangle 31">
            <a:extLst>
              <a:ext uri="{FF2B5EF4-FFF2-40B4-BE49-F238E27FC236}">
                <a16:creationId xmlns:a16="http://schemas.microsoft.com/office/drawing/2014/main" id="{7D226F7B-812B-274B-8AD1-5D9E1A6BFFC7}"/>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4" name="TextBox 33">
            <a:extLst>
              <a:ext uri="{FF2B5EF4-FFF2-40B4-BE49-F238E27FC236}">
                <a16:creationId xmlns:a16="http://schemas.microsoft.com/office/drawing/2014/main" id="{2005BFDD-2A31-E447-BB75-895F8DF66102}"/>
              </a:ext>
            </a:extLst>
          </p:cNvPr>
          <p:cNvSpPr txBox="1"/>
          <p:nvPr/>
        </p:nvSpPr>
        <p:spPr>
          <a:xfrm>
            <a:off x="2794682" y="294106"/>
            <a:ext cx="6602637" cy="584775"/>
          </a:xfrm>
          <a:prstGeom prst="rect">
            <a:avLst/>
          </a:prstGeom>
          <a:noFill/>
        </p:spPr>
        <p:txBody>
          <a:bodyPr wrap="square" rtlCol="0">
            <a:spAutoFit/>
          </a:bodyPr>
          <a:lstStyle/>
          <a:p>
            <a:pPr algn="ctr"/>
            <a:r>
              <a:rPr lang="en-US" sz="3200" b="1" dirty="0">
                <a:solidFill>
                  <a:schemeClr val="bg1"/>
                </a:solidFill>
              </a:rPr>
              <a:t>Business Model Canvas</a:t>
            </a:r>
          </a:p>
        </p:txBody>
      </p:sp>
      <p:pic>
        <p:nvPicPr>
          <p:cNvPr id="17" name="Picture 16" descr="A picture containing text, screenshot, monitor, silver&#10;&#10;Description automatically generated">
            <a:extLst>
              <a:ext uri="{FF2B5EF4-FFF2-40B4-BE49-F238E27FC236}">
                <a16:creationId xmlns:a16="http://schemas.microsoft.com/office/drawing/2014/main" id="{34BC9F1A-5314-FB4E-AEED-A226662AA40C}"/>
              </a:ext>
            </a:extLst>
          </p:cNvPr>
          <p:cNvPicPr>
            <a:picLocks noChangeAspect="1"/>
          </p:cNvPicPr>
          <p:nvPr/>
        </p:nvPicPr>
        <p:blipFill rotWithShape="1">
          <a:blip r:embed="rId5"/>
          <a:srcRect b="14"/>
          <a:stretch/>
        </p:blipFill>
        <p:spPr>
          <a:xfrm>
            <a:off x="1647660" y="1244269"/>
            <a:ext cx="8213268" cy="3354613"/>
          </a:xfrm>
          <a:prstGeom prst="rect">
            <a:avLst/>
          </a:prstGeom>
        </p:spPr>
      </p:pic>
      <p:sp>
        <p:nvSpPr>
          <p:cNvPr id="21" name="Bent-Up Arrow 20">
            <a:extLst>
              <a:ext uri="{FF2B5EF4-FFF2-40B4-BE49-F238E27FC236}">
                <a16:creationId xmlns:a16="http://schemas.microsoft.com/office/drawing/2014/main" id="{704EB482-C8A2-7C41-AB95-9457AB859836}"/>
              </a:ext>
            </a:extLst>
          </p:cNvPr>
          <p:cNvSpPr/>
          <p:nvPr/>
        </p:nvSpPr>
        <p:spPr>
          <a:xfrm>
            <a:off x="7382934" y="4648531"/>
            <a:ext cx="745066" cy="965200"/>
          </a:xfrm>
          <a:prstGeom prst="bentUpArrow">
            <a:avLst/>
          </a:prstGeom>
          <a:solidFill>
            <a:srgbClr val="29C7F7"/>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9" name="Bent-Up Arrow 38">
            <a:extLst>
              <a:ext uri="{FF2B5EF4-FFF2-40B4-BE49-F238E27FC236}">
                <a16:creationId xmlns:a16="http://schemas.microsoft.com/office/drawing/2014/main" id="{5A9C1DCC-ED54-514B-9BAD-D33289428DA8}"/>
              </a:ext>
            </a:extLst>
          </p:cNvPr>
          <p:cNvSpPr/>
          <p:nvPr/>
        </p:nvSpPr>
        <p:spPr>
          <a:xfrm flipH="1">
            <a:off x="3322771" y="4648531"/>
            <a:ext cx="745066" cy="965200"/>
          </a:xfrm>
          <a:prstGeom prst="bentUpArrow">
            <a:avLst/>
          </a:prstGeom>
          <a:solidFill>
            <a:srgbClr val="29C7F7"/>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Tree>
    <p:extLst>
      <p:ext uri="{BB962C8B-B14F-4D97-AF65-F5344CB8AC3E}">
        <p14:creationId xmlns:p14="http://schemas.microsoft.com/office/powerpoint/2010/main" val="1240129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pic>
        <p:nvPicPr>
          <p:cNvPr id="17" name="Picture 16" descr="A picture containing text, screenshot, monitor, silver&#10;&#10;Description automatically generated">
            <a:extLst>
              <a:ext uri="{FF2B5EF4-FFF2-40B4-BE49-F238E27FC236}">
                <a16:creationId xmlns:a16="http://schemas.microsoft.com/office/drawing/2014/main" id="{34BC9F1A-5314-FB4E-AEED-A226662AA40C}"/>
              </a:ext>
            </a:extLst>
          </p:cNvPr>
          <p:cNvPicPr>
            <a:picLocks noChangeAspect="1"/>
          </p:cNvPicPr>
          <p:nvPr/>
        </p:nvPicPr>
        <p:blipFill rotWithShape="1">
          <a:blip r:embed="rId4"/>
          <a:srcRect b="14"/>
          <a:stretch/>
        </p:blipFill>
        <p:spPr>
          <a:xfrm>
            <a:off x="32661" y="1426077"/>
            <a:ext cx="12105952" cy="4944534"/>
          </a:xfrm>
          <a:prstGeom prst="rect">
            <a:avLst/>
          </a:prstGeom>
        </p:spPr>
      </p:pic>
      <p:pic>
        <p:nvPicPr>
          <p:cNvPr id="10" name="Picture 9">
            <a:extLst>
              <a:ext uri="{FF2B5EF4-FFF2-40B4-BE49-F238E27FC236}">
                <a16:creationId xmlns:a16="http://schemas.microsoft.com/office/drawing/2014/main" id="{48952A29-E0EA-6F4F-8FB6-EEE8A73B5590}"/>
              </a:ext>
            </a:extLst>
          </p:cNvPr>
          <p:cNvPicPr>
            <a:picLocks noChangeAspect="1"/>
          </p:cNvPicPr>
          <p:nvPr/>
        </p:nvPicPr>
        <p:blipFill rotWithShape="1">
          <a:blip r:embed="rId5"/>
          <a:srcRect r="11" b="25"/>
          <a:stretch/>
        </p:blipFill>
        <p:spPr>
          <a:xfrm>
            <a:off x="1255510" y="718191"/>
            <a:ext cx="9291874" cy="707886"/>
          </a:xfrm>
          <a:prstGeom prst="rect">
            <a:avLst/>
          </a:prstGeom>
        </p:spPr>
      </p:pic>
      <p:sp>
        <p:nvSpPr>
          <p:cNvPr id="11" name="TextBox 10">
            <a:extLst>
              <a:ext uri="{FF2B5EF4-FFF2-40B4-BE49-F238E27FC236}">
                <a16:creationId xmlns:a16="http://schemas.microsoft.com/office/drawing/2014/main" id="{5901717D-C576-8E4B-8C25-FC35B4AE3242}"/>
              </a:ext>
            </a:extLst>
          </p:cNvPr>
          <p:cNvSpPr txBox="1"/>
          <p:nvPr/>
        </p:nvSpPr>
        <p:spPr>
          <a:xfrm>
            <a:off x="548477" y="168433"/>
            <a:ext cx="11095045" cy="1200329"/>
          </a:xfrm>
          <a:prstGeom prst="rect">
            <a:avLst/>
          </a:prstGeom>
          <a:noFill/>
        </p:spPr>
        <p:txBody>
          <a:bodyPr wrap="square" rtlCol="0">
            <a:spAutoFit/>
          </a:bodyPr>
          <a:lstStyle/>
          <a:p>
            <a:pPr algn="ctr"/>
            <a:r>
              <a:rPr lang="en-US" sz="3600" b="1" dirty="0">
                <a:solidFill>
                  <a:srgbClr val="262626"/>
                </a:solidFill>
                <a:latin typeface="Calibri" panose="020F0502020204030204" pitchFamily="34" charset="0"/>
                <a:ea typeface="SimSun" panose="02010600030101010101" pitchFamily="2" charset="-122"/>
                <a:cs typeface="Calibri" panose="020F0502020204030204" pitchFamily="34" charset="0"/>
              </a:rPr>
              <a:t>Example Business Model Canvas: </a:t>
            </a:r>
            <a:r>
              <a:rPr lang="en-US" sz="3600" b="1" dirty="0">
                <a:solidFill>
                  <a:srgbClr val="3AC69D"/>
                </a:solidFill>
                <a:latin typeface="Calibri" panose="020F0502020204030204" pitchFamily="34" charset="0"/>
                <a:ea typeface="SimSun" panose="02010600030101010101" pitchFamily="2" charset="-122"/>
                <a:cs typeface="Calibri" panose="020F0502020204030204" pitchFamily="34" charset="0"/>
              </a:rPr>
              <a:t>Home Sharing Platform</a:t>
            </a:r>
          </a:p>
          <a:p>
            <a:pPr algn="ctr"/>
            <a:endParaRPr lang="en-US" sz="3600" b="1" dirty="0">
              <a:solidFill>
                <a:srgbClr val="262626"/>
              </a:solidFill>
              <a:latin typeface="Calibri" panose="020F0502020204030204" pitchFamily="34" charset="0"/>
              <a:ea typeface="SimSun" panose="02010600030101010101" pitchFamily="2" charset="-122"/>
              <a:cs typeface="Calibri" panose="020F0502020204030204" pitchFamily="34" charset="0"/>
            </a:endParaRPr>
          </a:p>
        </p:txBody>
      </p:sp>
      <p:sp>
        <p:nvSpPr>
          <p:cNvPr id="14" name="Rectangle 13">
            <a:extLst>
              <a:ext uri="{FF2B5EF4-FFF2-40B4-BE49-F238E27FC236}">
                <a16:creationId xmlns:a16="http://schemas.microsoft.com/office/drawing/2014/main" id="{EA11D729-D8F5-CA44-9287-A93BA36366D3}"/>
              </a:ext>
            </a:extLst>
          </p:cNvPr>
          <p:cNvSpPr/>
          <p:nvPr/>
        </p:nvSpPr>
        <p:spPr>
          <a:xfrm>
            <a:off x="424491" y="2246128"/>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Photographers, insurance companies </a:t>
            </a:r>
          </a:p>
        </p:txBody>
      </p:sp>
      <p:sp>
        <p:nvSpPr>
          <p:cNvPr id="15" name="Rectangle 14">
            <a:extLst>
              <a:ext uri="{FF2B5EF4-FFF2-40B4-BE49-F238E27FC236}">
                <a16:creationId xmlns:a16="http://schemas.microsoft.com/office/drawing/2014/main" id="{80C2E152-3786-6E4F-A56A-4115A33EFB61}"/>
              </a:ext>
            </a:extLst>
          </p:cNvPr>
          <p:cNvSpPr/>
          <p:nvPr/>
        </p:nvSpPr>
        <p:spPr>
          <a:xfrm>
            <a:off x="2781638" y="2252639"/>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Platform dev, customer support</a:t>
            </a:r>
          </a:p>
        </p:txBody>
      </p:sp>
      <p:sp>
        <p:nvSpPr>
          <p:cNvPr id="16" name="Rectangle 15">
            <a:extLst>
              <a:ext uri="{FF2B5EF4-FFF2-40B4-BE49-F238E27FC236}">
                <a16:creationId xmlns:a16="http://schemas.microsoft.com/office/drawing/2014/main" id="{BDCF92D1-94D6-8848-8AFA-C2653B2F1D31}"/>
              </a:ext>
            </a:extLst>
          </p:cNvPr>
          <p:cNvSpPr/>
          <p:nvPr/>
        </p:nvSpPr>
        <p:spPr>
          <a:xfrm>
            <a:off x="2781637" y="3898344"/>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Online platform, properties listed</a:t>
            </a:r>
          </a:p>
        </p:txBody>
      </p:sp>
      <p:sp>
        <p:nvSpPr>
          <p:cNvPr id="19" name="Rectangle 18">
            <a:extLst>
              <a:ext uri="{FF2B5EF4-FFF2-40B4-BE49-F238E27FC236}">
                <a16:creationId xmlns:a16="http://schemas.microsoft.com/office/drawing/2014/main" id="{C6B16DDF-3E94-904A-ABBC-43232ECDA11E}"/>
              </a:ext>
            </a:extLst>
          </p:cNvPr>
          <p:cNvSpPr/>
          <p:nvPr/>
        </p:nvSpPr>
        <p:spPr>
          <a:xfrm>
            <a:off x="5143015" y="2252639"/>
            <a:ext cx="1912309" cy="140496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Make money with unused rooms, and stay in unique places conveniently</a:t>
            </a:r>
          </a:p>
        </p:txBody>
      </p:sp>
      <p:sp>
        <p:nvSpPr>
          <p:cNvPr id="20" name="Rectangle 19">
            <a:extLst>
              <a:ext uri="{FF2B5EF4-FFF2-40B4-BE49-F238E27FC236}">
                <a16:creationId xmlns:a16="http://schemas.microsoft.com/office/drawing/2014/main" id="{98B0AE51-38F5-8F47-B029-2F3D9B6EFB40}"/>
              </a:ext>
            </a:extLst>
          </p:cNvPr>
          <p:cNvSpPr/>
          <p:nvPr/>
        </p:nvSpPr>
        <p:spPr>
          <a:xfrm>
            <a:off x="7482680" y="2246127"/>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Self-service, customer support</a:t>
            </a:r>
          </a:p>
        </p:txBody>
      </p:sp>
      <p:sp>
        <p:nvSpPr>
          <p:cNvPr id="22" name="Rectangle 21">
            <a:extLst>
              <a:ext uri="{FF2B5EF4-FFF2-40B4-BE49-F238E27FC236}">
                <a16:creationId xmlns:a16="http://schemas.microsoft.com/office/drawing/2014/main" id="{88ED9F4B-2D4D-AC4A-B357-25F8FA1EDC5B}"/>
              </a:ext>
            </a:extLst>
          </p:cNvPr>
          <p:cNvSpPr/>
          <p:nvPr/>
        </p:nvSpPr>
        <p:spPr>
          <a:xfrm>
            <a:off x="7482680" y="388628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Website &amp; App</a:t>
            </a:r>
          </a:p>
        </p:txBody>
      </p:sp>
      <p:sp>
        <p:nvSpPr>
          <p:cNvPr id="23" name="Rectangle 22">
            <a:extLst>
              <a:ext uri="{FF2B5EF4-FFF2-40B4-BE49-F238E27FC236}">
                <a16:creationId xmlns:a16="http://schemas.microsoft.com/office/drawing/2014/main" id="{882B68AC-B7BA-0B4D-90F1-03179490D1D0}"/>
              </a:ext>
            </a:extLst>
          </p:cNvPr>
          <p:cNvSpPr/>
          <p:nvPr/>
        </p:nvSpPr>
        <p:spPr>
          <a:xfrm>
            <a:off x="9826575" y="2244671"/>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Hosts &amp; Guests</a:t>
            </a:r>
          </a:p>
        </p:txBody>
      </p:sp>
      <p:sp>
        <p:nvSpPr>
          <p:cNvPr id="25" name="Rectangle 24">
            <a:extLst>
              <a:ext uri="{FF2B5EF4-FFF2-40B4-BE49-F238E27FC236}">
                <a16:creationId xmlns:a16="http://schemas.microsoft.com/office/drawing/2014/main" id="{17988D33-3A04-BB47-967D-98FB4C90A0B7}"/>
              </a:ext>
            </a:extLst>
          </p:cNvPr>
          <p:cNvSpPr/>
          <p:nvPr/>
        </p:nvSpPr>
        <p:spPr>
          <a:xfrm>
            <a:off x="940904" y="5421426"/>
            <a:ext cx="4585252" cy="551772"/>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Employees, tech platform, marketing and customer support</a:t>
            </a:r>
          </a:p>
        </p:txBody>
      </p:sp>
      <p:sp>
        <p:nvSpPr>
          <p:cNvPr id="26" name="Rectangle 25">
            <a:extLst>
              <a:ext uri="{FF2B5EF4-FFF2-40B4-BE49-F238E27FC236}">
                <a16:creationId xmlns:a16="http://schemas.microsoft.com/office/drawing/2014/main" id="{FC6BCC29-9E04-0348-A653-FB25EC53FCE8}"/>
              </a:ext>
            </a:extLst>
          </p:cNvPr>
          <p:cNvSpPr/>
          <p:nvPr/>
        </p:nvSpPr>
        <p:spPr>
          <a:xfrm>
            <a:off x="6665846" y="5427937"/>
            <a:ext cx="4585252" cy="551772"/>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Hosting fees &amp; guest fees</a:t>
            </a:r>
          </a:p>
        </p:txBody>
      </p:sp>
    </p:spTree>
    <p:extLst>
      <p:ext uri="{BB962C8B-B14F-4D97-AF65-F5344CB8AC3E}">
        <p14:creationId xmlns:p14="http://schemas.microsoft.com/office/powerpoint/2010/main" val="397634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500" fill="hold"/>
                                        <p:tgtEl>
                                          <p:spTgt spid="25"/>
                                        </p:tgtEl>
                                        <p:attrNameLst>
                                          <p:attrName>ppt_x</p:attrName>
                                        </p:attrNameLst>
                                      </p:cBhvr>
                                      <p:tavLst>
                                        <p:tav tm="0">
                                          <p:val>
                                            <p:strVal val="#ppt_x"/>
                                          </p:val>
                                        </p:tav>
                                        <p:tav tm="100000">
                                          <p:val>
                                            <p:strVal val="#ppt_x"/>
                                          </p:val>
                                        </p:tav>
                                      </p:tavLst>
                                    </p:anim>
                                    <p:anim calcmode="lin" valueType="num">
                                      <p:cBhvr additive="base">
                                        <p:cTn id="5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9" grpId="0" animBg="1"/>
      <p:bldP spid="20" grpId="0" animBg="1"/>
      <p:bldP spid="22" grpId="0" animBg="1"/>
      <p:bldP spid="23"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30" name="Rounded Rectangle 29">
            <a:extLst>
              <a:ext uri="{FF2B5EF4-FFF2-40B4-BE49-F238E27FC236}">
                <a16:creationId xmlns:a16="http://schemas.microsoft.com/office/drawing/2014/main" id="{5F8501F4-CEB3-644F-BEC6-FB3AC5DFF55F}"/>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2" name="Rounded Rectangle 31">
            <a:extLst>
              <a:ext uri="{FF2B5EF4-FFF2-40B4-BE49-F238E27FC236}">
                <a16:creationId xmlns:a16="http://schemas.microsoft.com/office/drawing/2014/main" id="{7D226F7B-812B-274B-8AD1-5D9E1A6BFFC7}"/>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4" name="TextBox 33">
            <a:extLst>
              <a:ext uri="{FF2B5EF4-FFF2-40B4-BE49-F238E27FC236}">
                <a16:creationId xmlns:a16="http://schemas.microsoft.com/office/drawing/2014/main" id="{2005BFDD-2A31-E447-BB75-895F8DF66102}"/>
              </a:ext>
            </a:extLst>
          </p:cNvPr>
          <p:cNvSpPr txBox="1"/>
          <p:nvPr/>
        </p:nvSpPr>
        <p:spPr>
          <a:xfrm>
            <a:off x="2794682" y="294106"/>
            <a:ext cx="6602637" cy="584775"/>
          </a:xfrm>
          <a:prstGeom prst="rect">
            <a:avLst/>
          </a:prstGeom>
          <a:noFill/>
        </p:spPr>
        <p:txBody>
          <a:bodyPr wrap="square" rtlCol="0">
            <a:spAutoFit/>
          </a:bodyPr>
          <a:lstStyle/>
          <a:p>
            <a:pPr algn="ctr"/>
            <a:r>
              <a:rPr lang="en-US" sz="3200" b="1" dirty="0">
                <a:solidFill>
                  <a:schemeClr val="bg1"/>
                </a:solidFill>
              </a:rPr>
              <a:t>Circular Business Model Canvas</a:t>
            </a:r>
          </a:p>
        </p:txBody>
      </p:sp>
      <p:pic>
        <p:nvPicPr>
          <p:cNvPr id="3" name="Picture 2">
            <a:extLst>
              <a:ext uri="{FF2B5EF4-FFF2-40B4-BE49-F238E27FC236}">
                <a16:creationId xmlns:a16="http://schemas.microsoft.com/office/drawing/2014/main" id="{A4996F30-842D-8E4B-B2D2-48EC61723FFF}"/>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5" name="Rectangle 4">
            <a:extLst>
              <a:ext uri="{FF2B5EF4-FFF2-40B4-BE49-F238E27FC236}">
                <a16:creationId xmlns:a16="http://schemas.microsoft.com/office/drawing/2014/main" id="{C4DD6DC6-B674-7848-AE25-75B0AFE26AFE}"/>
              </a:ext>
            </a:extLst>
          </p:cNvPr>
          <p:cNvSpPr/>
          <p:nvPr/>
        </p:nvSpPr>
        <p:spPr>
          <a:xfrm>
            <a:off x="4980562" y="2782111"/>
            <a:ext cx="2217906" cy="1712068"/>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13" name="Rectangle 12">
            <a:extLst>
              <a:ext uri="{FF2B5EF4-FFF2-40B4-BE49-F238E27FC236}">
                <a16:creationId xmlns:a16="http://schemas.microsoft.com/office/drawing/2014/main" id="{4B425554-D934-AC49-B8AE-CF3DE3AEDEE3}"/>
              </a:ext>
            </a:extLst>
          </p:cNvPr>
          <p:cNvSpPr/>
          <p:nvPr/>
        </p:nvSpPr>
        <p:spPr>
          <a:xfrm>
            <a:off x="603114" y="5564220"/>
            <a:ext cx="5492885" cy="114756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14" name="Rectangle 13">
            <a:extLst>
              <a:ext uri="{FF2B5EF4-FFF2-40B4-BE49-F238E27FC236}">
                <a16:creationId xmlns:a16="http://schemas.microsoft.com/office/drawing/2014/main" id="{CE8CE1A8-C1D3-BD42-B973-8A84B780EF72}"/>
              </a:ext>
            </a:extLst>
          </p:cNvPr>
          <p:cNvSpPr/>
          <p:nvPr/>
        </p:nvSpPr>
        <p:spPr>
          <a:xfrm>
            <a:off x="6089515" y="5564220"/>
            <a:ext cx="5492885" cy="114756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Tree>
    <p:extLst>
      <p:ext uri="{BB962C8B-B14F-4D97-AF65-F5344CB8AC3E}">
        <p14:creationId xmlns:p14="http://schemas.microsoft.com/office/powerpoint/2010/main" val="2491372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 people&#10;&#10;Description automatically generated">
            <a:extLst>
              <a:ext uri="{FF2B5EF4-FFF2-40B4-BE49-F238E27FC236}">
                <a16:creationId xmlns:a16="http://schemas.microsoft.com/office/drawing/2014/main" id="{22832E7C-7327-5545-B860-F8D37FA81FD2}"/>
              </a:ext>
            </a:extLst>
          </p:cNvPr>
          <p:cNvPicPr>
            <a:picLocks noChangeAspect="1"/>
          </p:cNvPicPr>
          <p:nvPr/>
        </p:nvPicPr>
        <p:blipFill>
          <a:blip r:embed="rId3"/>
          <a:stretch>
            <a:fillRect/>
          </a:stretch>
        </p:blipFill>
        <p:spPr>
          <a:xfrm>
            <a:off x="0" y="0"/>
            <a:ext cx="12192000" cy="6858000"/>
          </a:xfrm>
          <a:prstGeom prst="rect">
            <a:avLst/>
          </a:prstGeom>
          <a:ln>
            <a:noFill/>
          </a:ln>
        </p:spPr>
      </p:pic>
      <p:pic>
        <p:nvPicPr>
          <p:cNvPr id="8" name="Picture 7">
            <a:extLst>
              <a:ext uri="{FF2B5EF4-FFF2-40B4-BE49-F238E27FC236}">
                <a16:creationId xmlns:a16="http://schemas.microsoft.com/office/drawing/2014/main" id="{E8E2DBD1-B289-8045-A104-5191A34078A8}"/>
              </a:ext>
            </a:extLst>
          </p:cNvPr>
          <p:cNvPicPr>
            <a:picLocks noChangeAspect="1"/>
          </p:cNvPicPr>
          <p:nvPr/>
        </p:nvPicPr>
        <p:blipFill rotWithShape="1">
          <a:blip r:embed="rId4"/>
          <a:srcRect r="11" b="25"/>
          <a:stretch/>
        </p:blipFill>
        <p:spPr>
          <a:xfrm>
            <a:off x="1255510" y="718191"/>
            <a:ext cx="9291874" cy="707886"/>
          </a:xfrm>
          <a:prstGeom prst="rect">
            <a:avLst/>
          </a:prstGeom>
        </p:spPr>
      </p:pic>
      <p:sp>
        <p:nvSpPr>
          <p:cNvPr id="10" name="TextBox 9">
            <a:extLst>
              <a:ext uri="{FF2B5EF4-FFF2-40B4-BE49-F238E27FC236}">
                <a16:creationId xmlns:a16="http://schemas.microsoft.com/office/drawing/2014/main" id="{8E021AB0-A917-3F46-A673-5C11A3262A0A}"/>
              </a:ext>
            </a:extLst>
          </p:cNvPr>
          <p:cNvSpPr txBox="1"/>
          <p:nvPr/>
        </p:nvSpPr>
        <p:spPr>
          <a:xfrm>
            <a:off x="548477" y="168433"/>
            <a:ext cx="11095045" cy="707886"/>
          </a:xfrm>
          <a:prstGeom prst="rect">
            <a:avLst/>
          </a:prstGeom>
          <a:noFill/>
        </p:spPr>
        <p:txBody>
          <a:bodyPr wrap="square" rtlCol="0">
            <a:spAutoFit/>
          </a:bodyPr>
          <a:lstStyle/>
          <a:p>
            <a:pPr algn="ctr"/>
            <a:r>
              <a:rPr lang="en-US" sz="4000" b="1" dirty="0">
                <a:solidFill>
                  <a:srgbClr val="262626"/>
                </a:solidFill>
                <a:latin typeface="Calibri" panose="020F0502020204030204" pitchFamily="34" charset="0"/>
                <a:ea typeface="SimSun" panose="02010600030101010101" pitchFamily="2" charset="-122"/>
                <a:cs typeface="Calibri" panose="020F0502020204030204" pitchFamily="34" charset="0"/>
              </a:rPr>
              <a:t>Product As A Service: </a:t>
            </a:r>
            <a:r>
              <a:rPr lang="en-US" sz="4000" b="1" dirty="0">
                <a:solidFill>
                  <a:srgbClr val="4ABE98"/>
                </a:solidFill>
                <a:latin typeface="Calibri" panose="020F0502020204030204" pitchFamily="34" charset="0"/>
                <a:ea typeface="SimSun" panose="02010600030101010101" pitchFamily="2" charset="-122"/>
                <a:cs typeface="Calibri" panose="020F0502020204030204" pitchFamily="34" charset="0"/>
              </a:rPr>
              <a:t>Clothing rental </a:t>
            </a:r>
            <a:r>
              <a:rPr lang="en-US" sz="4000" b="1" dirty="0">
                <a:solidFill>
                  <a:srgbClr val="262626"/>
                </a:solidFill>
                <a:latin typeface="Calibri" panose="020F0502020204030204" pitchFamily="34" charset="0"/>
                <a:ea typeface="SimSun" panose="02010600030101010101" pitchFamily="2" charset="-122"/>
                <a:cs typeface="Calibri" panose="020F0502020204030204" pitchFamily="34" charset="0"/>
              </a:rPr>
              <a:t> </a:t>
            </a:r>
            <a:endParaRPr lang="en-US" sz="4000" b="1" dirty="0">
              <a:solidFill>
                <a:srgbClr val="4ABE98"/>
              </a:solidFill>
              <a:latin typeface="Calibri" panose="020F0502020204030204" pitchFamily="34" charset="0"/>
              <a:ea typeface="SimSun" panose="02010600030101010101" pitchFamily="2" charset="-122"/>
              <a:cs typeface="Calibri" panose="020F0502020204030204" pitchFamily="34" charset="0"/>
            </a:endParaRPr>
          </a:p>
        </p:txBody>
      </p:sp>
      <p:pic>
        <p:nvPicPr>
          <p:cNvPr id="4" name="Picture 3">
            <a:extLst>
              <a:ext uri="{FF2B5EF4-FFF2-40B4-BE49-F238E27FC236}">
                <a16:creationId xmlns:a16="http://schemas.microsoft.com/office/drawing/2014/main" id="{938FF20A-E952-844D-A568-C911613655CF}"/>
              </a:ext>
            </a:extLst>
          </p:cNvPr>
          <p:cNvPicPr>
            <a:picLocks noChangeAspect="1"/>
          </p:cNvPicPr>
          <p:nvPr/>
        </p:nvPicPr>
        <p:blipFill>
          <a:blip r:embed="rId5"/>
          <a:stretch>
            <a:fillRect/>
          </a:stretch>
        </p:blipFill>
        <p:spPr>
          <a:xfrm>
            <a:off x="-744708" y="1521611"/>
            <a:ext cx="6300380" cy="4410266"/>
          </a:xfrm>
          <a:prstGeom prst="rect">
            <a:avLst/>
          </a:prstGeom>
        </p:spPr>
      </p:pic>
      <p:pic>
        <p:nvPicPr>
          <p:cNvPr id="13" name="Picture 12" descr="A picture containing person&#10;&#10;Description automatically generated">
            <a:extLst>
              <a:ext uri="{FF2B5EF4-FFF2-40B4-BE49-F238E27FC236}">
                <a16:creationId xmlns:a16="http://schemas.microsoft.com/office/drawing/2014/main" id="{D789ED78-E43D-9F43-A570-342EAB1171C9}"/>
              </a:ext>
            </a:extLst>
          </p:cNvPr>
          <p:cNvPicPr>
            <a:picLocks noChangeAspect="1"/>
          </p:cNvPicPr>
          <p:nvPr/>
        </p:nvPicPr>
        <p:blipFill>
          <a:blip r:embed="rId6"/>
          <a:stretch>
            <a:fillRect/>
          </a:stretch>
        </p:blipFill>
        <p:spPr>
          <a:xfrm>
            <a:off x="4947138" y="1606905"/>
            <a:ext cx="5955586" cy="3970750"/>
          </a:xfrm>
          <a:prstGeom prst="rect">
            <a:avLst/>
          </a:prstGeom>
        </p:spPr>
      </p:pic>
    </p:spTree>
    <p:extLst>
      <p:ext uri="{BB962C8B-B14F-4D97-AF65-F5344CB8AC3E}">
        <p14:creationId xmlns:p14="http://schemas.microsoft.com/office/powerpoint/2010/main" val="2285203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1908</TotalTime>
  <Words>5365</Words>
  <Application>Microsoft Macintosh PowerPoint</Application>
  <PresentationFormat>Widescreen</PresentationFormat>
  <Paragraphs>452</Paragraphs>
  <Slides>23</Slides>
  <Notes>21</Notes>
  <HiddenSlides>4</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81</cp:revision>
  <dcterms:created xsi:type="dcterms:W3CDTF">2022-04-26T04:29:52Z</dcterms:created>
  <dcterms:modified xsi:type="dcterms:W3CDTF">2022-07-28T08:31:44Z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818162</vt:lpwstr>
  </property>
  <property fmtid="{D5CDD505-2E9C-101B-9397-08002B2CF9AE}" pid="3" name="NXPowerLiteSettings">
    <vt:lpwstr>F700052003A000</vt:lpwstr>
  </property>
  <property fmtid="{D5CDD505-2E9C-101B-9397-08002B2CF9AE}" pid="4" name="NXPowerLiteVersion">
    <vt:lpwstr>D9.1.2</vt:lpwstr>
  </property>
</Properties>
</file>