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64" r:id="rId2"/>
    <p:sldId id="269" r:id="rId3"/>
    <p:sldId id="277" r:id="rId4"/>
    <p:sldId id="270" r:id="rId5"/>
    <p:sldId id="332" r:id="rId6"/>
    <p:sldId id="369" r:id="rId7"/>
    <p:sldId id="357" r:id="rId8"/>
    <p:sldId id="358" r:id="rId9"/>
    <p:sldId id="370" r:id="rId10"/>
    <p:sldId id="331" r:id="rId11"/>
    <p:sldId id="333" r:id="rId12"/>
    <p:sldId id="342" r:id="rId13"/>
    <p:sldId id="355" r:id="rId14"/>
    <p:sldId id="336" r:id="rId15"/>
    <p:sldId id="337" r:id="rId16"/>
    <p:sldId id="353" r:id="rId17"/>
    <p:sldId id="343" r:id="rId18"/>
    <p:sldId id="340" r:id="rId19"/>
    <p:sldId id="347" r:id="rId20"/>
    <p:sldId id="346"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31854" autoAdjust="0"/>
  </p:normalViewPr>
  <p:slideViewPr>
    <p:cSldViewPr snapToGrid="0" snapToObjects="1">
      <p:cViewPr varScale="1">
        <p:scale>
          <a:sx n="30" d="100"/>
          <a:sy n="30" d="100"/>
        </p:scale>
        <p:origin x="3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6216-F1FE-6B41-AE66-6DA1FC1E0676}" type="datetimeFigureOut">
              <a:rPr lang="en-US" smtClean="0"/>
              <a:t>7/28/22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9892-453F-6545-B2F7-C7432F8463A5}" type="slidenum">
              <a:rPr lang="en-US" smtClean="0"/>
              <a:t>‹#›</a:t>
            </a:fld>
            <a:endParaRPr lang="en-US" dirty="0"/>
          </a:p>
        </p:txBody>
      </p:sp>
    </p:spTree>
    <p:extLst>
      <p:ext uri="{BB962C8B-B14F-4D97-AF65-F5344CB8AC3E}">
        <p14:creationId xmlns:p14="http://schemas.microsoft.com/office/powerpoint/2010/main" val="49527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9892-453F-6545-B2F7-C7432F8463A5}" type="slidenum">
              <a:rPr lang="en-US" smtClean="0"/>
              <a:t>1</a:t>
            </a:fld>
            <a:endParaRPr lang="en-US" dirty="0"/>
          </a:p>
        </p:txBody>
      </p:sp>
    </p:spTree>
    <p:extLst>
      <p:ext uri="{BB962C8B-B14F-4D97-AF65-F5344CB8AC3E}">
        <p14:creationId xmlns:p14="http://schemas.microsoft.com/office/powerpoint/2010/main" val="385434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How are businesses creating more circularity?</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en-TH" sz="1200" b="1" kern="1200">
                <a:solidFill>
                  <a:schemeClr val="tx1"/>
                </a:solidFill>
                <a:effectLst/>
                <a:latin typeface="+mn-lt"/>
                <a:ea typeface="+mn-ea"/>
                <a:cs typeface="+mn-cs"/>
              </a:rPr>
              <a:t>Circular </a:t>
            </a:r>
            <a:r>
              <a:rPr lang="en-TH" sz="1200" b="1" kern="1200" dirty="0">
                <a:solidFill>
                  <a:schemeClr val="tx1"/>
                </a:solidFill>
                <a:effectLst/>
                <a:latin typeface="+mn-lt"/>
                <a:ea typeface="+mn-ea"/>
                <a:cs typeface="+mn-cs"/>
              </a:rPr>
              <a:t>Supplies: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TH" sz="1200" kern="1200" dirty="0">
                <a:solidFill>
                  <a:schemeClr val="tx1"/>
                </a:solidFill>
                <a:effectLst/>
                <a:latin typeface="+mn-lt"/>
                <a:ea typeface="+mn-ea"/>
                <a:cs typeface="+mn-cs"/>
              </a:rPr>
              <a:t>roducts made from fully renewable, recyclable, or biodegradable resource inputs. </a:t>
            </a: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offer to extend the life of an otherwise discarded product through repairing, upgrading, or </a:t>
            </a:r>
            <a:r>
              <a:rPr lang="en-TH"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en-TH" sz="1200" kern="1200">
                <a:solidFill>
                  <a:schemeClr val="tx1"/>
                </a:solidFill>
                <a:effectLst/>
                <a:latin typeface="+mn-lt"/>
                <a:ea typeface="+mn-ea"/>
                <a:cs typeface="+mn-cs"/>
              </a:rPr>
              <a:t>back </a:t>
            </a:r>
            <a:r>
              <a:rPr lang="en-TH" sz="1200" kern="1200" dirty="0">
                <a:solidFill>
                  <a:schemeClr val="tx1"/>
                </a:solidFill>
                <a:effectLst/>
                <a:latin typeface="+mn-lt"/>
                <a:ea typeface="+mn-ea"/>
                <a:cs typeface="+mn-cs"/>
              </a:rPr>
              <a:t>into the loop.</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en-TH"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 Products that are used by one or more </a:t>
            </a:r>
            <a:r>
              <a:rPr lang="en-TH"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en-TH"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shoe company wants to make </a:t>
            </a:r>
            <a:r>
              <a:rPr lang="en-TH" sz="1200"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their shoes using fully recycled materials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PET plastic bottles can be recycled into polyester and made into thread or woven fabrics that can make performance gear such as athletic shoes. These shoes are made using </a:t>
            </a:r>
            <a:r>
              <a:rPr lang="en-TH" sz="1200" b="0" kern="1200" dirty="0">
                <a:solidFill>
                  <a:schemeClr val="tx1"/>
                </a:solidFill>
                <a:effectLst/>
                <a:latin typeface="+mn-lt"/>
                <a:ea typeface="+mn-ea"/>
                <a:cs typeface="+mn-cs"/>
              </a:rPr>
              <a:t>recycled polyester (rPET)</a:t>
            </a:r>
            <a:r>
              <a:rPr lang="en-US" sz="1200" b="0" kern="1200" dirty="0">
                <a:solidFill>
                  <a:schemeClr val="tx1"/>
                </a:solidFill>
                <a:effectLst/>
                <a:latin typeface="+mn-lt"/>
                <a:ea typeface="+mn-ea"/>
                <a:cs typeface="+mn-cs"/>
              </a:rPr>
              <a:t>, and after use the customer can return it to the company which is recycled again into other shoe parts.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methane produced in landfills can be recycled and used for the production of electricity and thermal energy, effectively diverting waste from landfills and eliminating tons of greenhouse gas emissions. The waste-to-energy operator may receive revenue for receiving waste as an alternative to the cost of disposing of waste in a landfill.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427313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en-TH" sz="1200" b="1" kern="1200">
                <a:solidFill>
                  <a:schemeClr val="tx1"/>
                </a:solidFill>
                <a:effectLst/>
                <a:latin typeface="+mn-lt"/>
                <a:ea typeface="+mn-ea"/>
                <a:cs typeface="+mn-cs"/>
              </a:rPr>
              <a:t>Tell students:</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
            </a:r>
            <a:r>
              <a:rPr lang="en-TH" sz="1200" kern="1200">
                <a:solidFill>
                  <a:schemeClr val="tx1"/>
                </a:solidFill>
                <a:effectLst/>
                <a:latin typeface="+mn-lt"/>
                <a:ea typeface="+mn-ea"/>
                <a:cs typeface="+mn-cs"/>
              </a:rPr>
              <a:t>ustomers can get a discount on </a:t>
            </a:r>
            <a:r>
              <a:rPr lang="en-US" sz="1200" kern="1200" dirty="0">
                <a:solidFill>
                  <a:schemeClr val="tx1"/>
                </a:solidFill>
                <a:effectLst/>
                <a:latin typeface="+mn-lt"/>
                <a:ea typeface="+mn-ea"/>
                <a:cs typeface="+mn-cs"/>
              </a:rPr>
              <a:t>future </a:t>
            </a:r>
            <a:r>
              <a:rPr lang="en-TH" sz="1200" kern="1200">
                <a:solidFill>
                  <a:schemeClr val="tx1"/>
                </a:solidFill>
                <a:effectLst/>
                <a:latin typeface="+mn-lt"/>
                <a:ea typeface="+mn-ea"/>
                <a:cs typeface="+mn-cs"/>
              </a:rPr>
              <a:t>purchases by </a:t>
            </a:r>
            <a:r>
              <a:rPr lang="en-US" sz="1200" kern="1200" dirty="0">
                <a:solidFill>
                  <a:schemeClr val="tx1"/>
                </a:solidFill>
                <a:effectLst/>
                <a:latin typeface="+mn-lt"/>
                <a:ea typeface="+mn-ea"/>
                <a:cs typeface="+mn-cs"/>
              </a:rPr>
              <a:t>bringing </a:t>
            </a:r>
            <a:r>
              <a:rPr lang="en-TH" sz="1200" kern="1200">
                <a:solidFill>
                  <a:schemeClr val="tx1"/>
                </a:solidFill>
                <a:effectLst/>
                <a:latin typeface="+mn-lt"/>
                <a:ea typeface="+mn-ea"/>
                <a:cs typeface="+mn-cs"/>
              </a:rPr>
              <a:t>their old gear</a:t>
            </a:r>
            <a:r>
              <a:rPr lang="en-US" sz="1200" kern="1200" dirty="0">
                <a:solidFill>
                  <a:schemeClr val="tx1"/>
                </a:solidFill>
                <a:effectLst/>
                <a:latin typeface="+mn-lt"/>
                <a:ea typeface="+mn-ea"/>
                <a:cs typeface="+mn-cs"/>
              </a:rPr>
              <a:t> back and</a:t>
            </a:r>
            <a:r>
              <a:rPr lang="en-TH" sz="1200" kern="1200">
                <a:solidFill>
                  <a:schemeClr val="tx1"/>
                </a:solidFill>
                <a:effectLst/>
                <a:latin typeface="+mn-lt"/>
                <a:ea typeface="+mn-ea"/>
                <a:cs typeface="+mn-cs"/>
              </a:rPr>
              <a:t> the brand will then repair and restore before </a:t>
            </a:r>
            <a:r>
              <a:rPr lang="en-US" sz="1200" kern="1200" dirty="0">
                <a:solidFill>
                  <a:schemeClr val="tx1"/>
                </a:solidFill>
                <a:effectLst/>
                <a:latin typeface="+mn-lt"/>
                <a:ea typeface="+mn-ea"/>
                <a:cs typeface="+mn-cs"/>
              </a:rPr>
              <a:t>re</a:t>
            </a:r>
            <a:r>
              <a:rPr lang="en-TH" sz="1200" kern="1200">
                <a:solidFill>
                  <a:schemeClr val="tx1"/>
                </a:solidFill>
                <a:effectLst/>
                <a:latin typeface="+mn-lt"/>
                <a:ea typeface="+mn-ea"/>
                <a:cs typeface="+mn-cs"/>
              </a:rPr>
              <a:t>selling it</a:t>
            </a:r>
            <a:r>
              <a:rPr lang="en-US" sz="1200" kern="1200" dirty="0">
                <a:solidFill>
                  <a:schemeClr val="tx1"/>
                </a:solidFill>
                <a:effectLst/>
                <a:latin typeface="+mn-lt"/>
                <a:ea typeface="+mn-ea"/>
                <a:cs typeface="+mn-cs"/>
              </a:rPr>
              <a:t>. This extends the life of the garment that would otherwise be disposed. More brands are taking responsibility for the end-of-life options for the products they sell. </a:t>
            </a: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82097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en-TH" sz="1200" b="1" kern="120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TH" sz="1200" kern="1200">
                <a:solidFill>
                  <a:schemeClr val="tx1"/>
                </a:solidFill>
                <a:effectLst/>
                <a:latin typeface="+mn-lt"/>
                <a:ea typeface="+mn-ea"/>
                <a:cs typeface="+mn-cs"/>
              </a:rPr>
              <a:t>Rideshar</a:t>
            </a:r>
            <a:r>
              <a:rPr lang="en-US" sz="1200" kern="1200" dirty="0">
                <a:solidFill>
                  <a:schemeClr val="tx1"/>
                </a:solidFill>
                <a:effectLst/>
                <a:latin typeface="+mn-lt"/>
                <a:ea typeface="+mn-ea"/>
                <a:cs typeface="+mn-cs"/>
              </a:rPr>
              <a:t>ing</a:t>
            </a:r>
            <a:r>
              <a:rPr lang="en-TH" sz="1200" kern="1200">
                <a:solidFill>
                  <a:schemeClr val="tx1"/>
                </a:solidFill>
                <a:effectLst/>
                <a:latin typeface="+mn-lt"/>
                <a:ea typeface="+mn-ea"/>
                <a:cs typeface="+mn-cs"/>
              </a:rPr>
              <a:t> functions on the principle of </a:t>
            </a:r>
            <a:r>
              <a:rPr lang="en-US" sz="1200" kern="1200" dirty="0">
                <a:solidFill>
                  <a:schemeClr val="tx1"/>
                </a:solidFill>
                <a:effectLst/>
                <a:latin typeface="+mn-lt"/>
                <a:ea typeface="+mn-ea"/>
                <a:cs typeface="+mn-cs"/>
              </a:rPr>
              <a:t>owners </a:t>
            </a:r>
            <a:r>
              <a:rPr lang="en-TH" sz="1200" kern="1200">
                <a:solidFill>
                  <a:schemeClr val="tx1"/>
                </a:solidFill>
                <a:effectLst/>
                <a:latin typeface="+mn-lt"/>
                <a:ea typeface="+mn-ea"/>
                <a:cs typeface="+mn-cs"/>
              </a:rPr>
              <a:t>sharing </a:t>
            </a:r>
            <a:r>
              <a:rPr lang="en-US" sz="1200" kern="1200" dirty="0">
                <a:solidFill>
                  <a:schemeClr val="tx1"/>
                </a:solidFill>
                <a:effectLst/>
                <a:latin typeface="+mn-lt"/>
                <a:ea typeface="+mn-ea"/>
                <a:cs typeface="+mn-cs"/>
              </a:rPr>
              <a:t>their assets</a:t>
            </a:r>
            <a:r>
              <a:rPr lang="en-TH" sz="1200" kern="1200">
                <a:solidFill>
                  <a:schemeClr val="tx1"/>
                </a:solidFill>
                <a:effectLst/>
                <a:latin typeface="+mn-lt"/>
                <a:ea typeface="+mn-ea"/>
                <a:cs typeface="+mn-cs"/>
              </a:rPr>
              <a:t>, fuel, and time</a:t>
            </a:r>
            <a:r>
              <a:rPr lang="en-US" sz="1200" kern="1200" dirty="0">
                <a:solidFill>
                  <a:schemeClr val="tx1"/>
                </a:solidFill>
                <a:effectLst/>
                <a:latin typeface="+mn-lt"/>
                <a:ea typeface="+mn-ea"/>
                <a:cs typeface="+mn-cs"/>
              </a:rPr>
              <a:t> with others in exchange for money. A company provides a platform where private car owners can offer their car and a ride to people who need one. S</a:t>
            </a:r>
            <a:r>
              <a:rPr lang="en-TH" sz="1200" kern="1200">
                <a:solidFill>
                  <a:schemeClr val="tx1"/>
                </a:solidFill>
                <a:effectLst/>
                <a:latin typeface="+mn-lt"/>
                <a:ea typeface="+mn-ea"/>
                <a:cs typeface="+mn-cs"/>
              </a:rPr>
              <a:t>haring a vehicle maximizes utility from one unit produced while reducing the emissions from redundant manufacturing.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197508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2min)</a:t>
            </a:r>
          </a:p>
          <a:p>
            <a:endParaRPr lang="en-US" sz="1200" b="1" kern="1200" dirty="0">
              <a:solidFill>
                <a:schemeClr val="tx1"/>
              </a:solidFill>
              <a:effectLst/>
              <a:latin typeface="+mn-lt"/>
              <a:ea typeface="+mn-ea"/>
              <a:cs typeface="+mn-cs"/>
            </a:endParaRPr>
          </a:p>
          <a:p>
            <a:r>
              <a:rPr lang="en-TH" sz="1200" b="1" kern="120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Clothing rental models can provide customers with access to a variety of clothes while decreasing the demand for new clothing production. Short-term rental models offer a compelling value proposition, particularly when taking changing customer needs into consideration - examples include short term use, practical requirements, or fast evolving fashion preferences. New short-term and subscription rental models are already emerging within the industry.</a:t>
            </a:r>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83648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class activity they will conduct a circular business case study. </a:t>
            </a:r>
          </a:p>
          <a:p>
            <a:endParaRPr lang="en-US" b="1" dirty="0"/>
          </a:p>
          <a:p>
            <a:pPr marL="228600" indent="-228600">
              <a:buAutoNum type="arabicPeriod"/>
            </a:pPr>
            <a:r>
              <a:rPr lang="en-US" b="0" dirty="0"/>
              <a:t>They will receive the Circular Business Case Study handout with nine questions that they will answer based on the circular business card they choose. Allow them to do their own research online if they need.</a:t>
            </a:r>
          </a:p>
          <a:p>
            <a:pPr marL="0" indent="0">
              <a:buFontTx/>
              <a:buNone/>
            </a:pP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307292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Distribute the 5 circular business card handout and have students select one of the five circular businesses they will use for their case analysis.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108658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3. Once they have answered all the questions for the case study they will map the areas of circularity found in their business case. The handout will consist of the 5 linear stages of a products lifecycle, have them draw in the arrows indicating the kinds of circularity used in their business case.</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Material extraction </a:t>
            </a:r>
            <a:r>
              <a:rPr lang="en-US" sz="1200" b="0" i="0" u="none" strike="noStrike" dirty="0">
                <a:solidFill>
                  <a:schemeClr val="dk1"/>
                </a:solidFill>
                <a:latin typeface="+mn-lt"/>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Production </a:t>
            </a:r>
            <a:r>
              <a:rPr lang="en-US" sz="1200" b="0" i="0" u="none" strike="noStrike" dirty="0">
                <a:solidFill>
                  <a:schemeClr val="dk1"/>
                </a:solidFill>
                <a:latin typeface="+mn-lt"/>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Finished products are distributed </a:t>
            </a:r>
            <a:r>
              <a:rPr lang="en-US" sz="1200" b="0" i="0" u="none" strike="noStrike" dirty="0">
                <a:solidFill>
                  <a:schemeClr val="dk1"/>
                </a:solidFill>
                <a:latin typeface="+mn-lt"/>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Customers use </a:t>
            </a:r>
            <a:r>
              <a:rPr lang="en-US" sz="1200" b="0" i="0" u="none" strike="noStrike" dirty="0">
                <a:solidFill>
                  <a:schemeClr val="dk1"/>
                </a:solidFill>
                <a:latin typeface="+mn-lt"/>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The product is then disposed </a:t>
            </a:r>
            <a:r>
              <a:rPr lang="en-US" sz="1200" b="0" i="0" u="none" strike="noStrike" dirty="0">
                <a:solidFill>
                  <a:schemeClr val="dk1"/>
                </a:solidFill>
                <a:latin typeface="+mn-lt"/>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lang="en-US" dirty="0"/>
          </a:p>
          <a:p>
            <a:pPr marL="0" lvl="0" indent="0" algn="l" rtl="0">
              <a:spcBef>
                <a:spcPts val="0"/>
              </a:spcBef>
              <a:spcAft>
                <a:spcPts val="0"/>
              </a:spcAft>
              <a:buNone/>
            </a:pP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It is not only about </a:t>
            </a:r>
            <a:r>
              <a:rPr lang="en-US" sz="1200" b="1" i="0" u="none" strike="noStrike" dirty="0">
                <a:solidFill>
                  <a:schemeClr val="dk1"/>
                </a:solidFill>
                <a:latin typeface="+mn-lt"/>
                <a:ea typeface="Calibri"/>
                <a:cs typeface="Calibri"/>
                <a:sym typeface="Calibri"/>
              </a:rPr>
              <a:t>recycling</a:t>
            </a:r>
            <a:r>
              <a:rPr lang="en-US" sz="1200" b="0" i="0" u="none" strike="noStrike" dirty="0">
                <a:solidFill>
                  <a:schemeClr val="dk1"/>
                </a:solidFill>
                <a:latin typeface="+mn-lt"/>
                <a:ea typeface="Calibri"/>
                <a:cs typeface="Calibri"/>
                <a:sym typeface="Calibri"/>
              </a:rPr>
              <a:t>; it is really about redesigning the entire product or service delivery model so that human beings get the things they need without negatively impacting the natural systems that sustain us all.</a:t>
            </a:r>
            <a:endParaRPr lang="en-US" dirty="0"/>
          </a:p>
          <a:p>
            <a:pPr marL="0" lvl="0" indent="0" algn="l" rtl="0">
              <a:spcBef>
                <a:spcPts val="0"/>
              </a:spcBef>
              <a:spcAft>
                <a:spcPts val="0"/>
              </a:spcAft>
              <a:buNone/>
            </a:pP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mn-lt"/>
                <a:ea typeface="Calibri"/>
                <a:cs typeface="Calibri"/>
                <a:sym typeface="Calibri"/>
              </a:rPr>
              <a:t> reused</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rethinking</a:t>
            </a:r>
            <a:r>
              <a:rPr lang="en-US" sz="1200" b="0" i="0" u="none" strike="noStrike" dirty="0">
                <a:solidFill>
                  <a:schemeClr val="dk1"/>
                </a:solidFill>
                <a:latin typeface="+mn-lt"/>
                <a:ea typeface="Calibri"/>
                <a:cs typeface="Calibri"/>
                <a:sym typeface="Calibri"/>
              </a:rPr>
              <a:t> the way we deliver functionality to the market. They also include encouraging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through better support services, </a:t>
            </a:r>
            <a:r>
              <a:rPr lang="en-US" sz="1200" b="1" i="0" u="none" strike="noStrike" dirty="0">
                <a:solidFill>
                  <a:schemeClr val="dk1"/>
                </a:solidFill>
                <a:latin typeface="+mn-lt"/>
                <a:ea typeface="Calibri"/>
                <a:cs typeface="Calibri"/>
                <a:sym typeface="Calibri"/>
              </a:rPr>
              <a:t>return</a:t>
            </a:r>
            <a:r>
              <a:rPr lang="en-US" sz="1200" b="0" i="0" u="none" strike="noStrike" dirty="0">
                <a:solidFill>
                  <a:schemeClr val="dk1"/>
                </a:solidFill>
                <a:latin typeface="+mn-lt"/>
                <a:ea typeface="Calibri"/>
                <a:cs typeface="Calibri"/>
                <a:sym typeface="Calibri"/>
              </a:rPr>
              <a:t> or take-back programs,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mn-lt"/>
                <a:ea typeface="Calibri"/>
                <a:cs typeface="Calibri"/>
                <a:sym typeface="Calibri"/>
              </a:rPr>
              <a:t>remanufactured</a:t>
            </a:r>
            <a:r>
              <a:rPr lang="en-US" sz="1200" b="0" i="0" u="none" strike="noStrike" dirty="0">
                <a:solidFill>
                  <a:schemeClr val="dk1"/>
                </a:solidFill>
                <a:latin typeface="+mn-lt"/>
                <a:ea typeface="Calibri"/>
                <a:cs typeface="Calibri"/>
                <a:sym typeface="Calibri"/>
              </a:rPr>
              <a:t> to be returned to nature through </a:t>
            </a:r>
            <a:r>
              <a:rPr lang="en-US" sz="1200" b="1" i="0" u="none" strike="noStrike" dirty="0">
                <a:solidFill>
                  <a:schemeClr val="dk1"/>
                </a:solidFill>
                <a:latin typeface="+mn-lt"/>
                <a:ea typeface="Calibri"/>
                <a:cs typeface="Calibri"/>
                <a:sym typeface="Calibri"/>
              </a:rPr>
              <a:t>composting</a:t>
            </a:r>
            <a:r>
              <a:rPr lang="en-US" sz="1200" b="0" i="0" u="none" strike="noStrike" dirty="0">
                <a:solidFill>
                  <a:schemeClr val="dk1"/>
                </a:solidFill>
                <a:latin typeface="+mn-lt"/>
                <a:ea typeface="Calibri"/>
                <a:cs typeface="Calibri"/>
                <a:sym typeface="Calibri"/>
              </a:rPr>
              <a:t>. </a:t>
            </a:r>
            <a:endParaRPr lang="en-US" dirty="0"/>
          </a:p>
          <a:p>
            <a:pPr marL="0" lvl="0" indent="0" algn="l" rtl="0">
              <a:spcBef>
                <a:spcPts val="0"/>
              </a:spcBef>
              <a:spcAft>
                <a:spcPts val="0"/>
              </a:spcAft>
              <a:buNone/>
            </a:pP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-Shops can offer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repurpose</a:t>
            </a:r>
            <a:r>
              <a:rPr lang="en-US" sz="1200" b="0" i="0" u="none" strike="noStrike" dirty="0">
                <a:solidFill>
                  <a:schemeClr val="dk1"/>
                </a:solidFill>
                <a:latin typeface="+mn-lt"/>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-Using compostable seaweed-based film on fresh produce at the grocery store to replace single use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So how do we create the circular economy? </a:t>
            </a:r>
            <a:r>
              <a:rPr lang="en-US" sz="1200" kern="1200" dirty="0">
                <a:solidFill>
                  <a:schemeClr val="tx1"/>
                </a:solidFill>
                <a:effectLst/>
                <a:latin typeface="+mn-lt"/>
                <a:ea typeface="+mn-ea"/>
                <a:cs typeface="+mn-cs"/>
              </a:rPr>
              <a:t>The answer is all around us. The natural world reproduces, grows and consumes while maintaining balance. Everything is reused or repurposed in nonhuman ecosystems. </a:t>
            </a:r>
            <a:r>
              <a:rPr lang="en-US" sz="1200" b="1" kern="1200" dirty="0">
                <a:solidFill>
                  <a:schemeClr val="tx1"/>
                </a:solidFill>
                <a:effectLst/>
                <a:latin typeface="+mn-lt"/>
                <a:ea typeface="+mn-ea"/>
                <a:cs typeface="+mn-cs"/>
              </a:rPr>
              <a:t>The natural world is the perfect circular economy</a:t>
            </a:r>
            <a:r>
              <a:rPr lang="en-US" sz="1200" kern="1200" dirty="0">
                <a:solidFill>
                  <a:schemeClr val="tx1"/>
                </a:solidFill>
                <a:effectLst/>
                <a:latin typeface="+mn-lt"/>
                <a:ea typeface="+mn-ea"/>
                <a:cs typeface="+mn-cs"/>
              </a:rPr>
              <a:t>, where everything, even after its lifetime, becomes a source for something else.</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use an apple as an example. An apple comes from a natural source, a tree. And that tree grew from another natural source, a seed.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Example:</a:t>
            </a:r>
            <a:endParaRPr lang="en-TH"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tree, like a factory, produces apples that contain seeds, the essential materials to make the apple product, that can be eaten by another animal for food. After it is consumed the waste material, which is not actually waste at all, but a resource that provides nutrients back into the soil as the necessary resources to grow other plant life.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the apple is not eaten nothing goes to waste and continues the cycle. If an apple falls from a tree it eventually decomposes on the ground which feeds nutrients back into the soil, additionally the seeds from the apple can grow into another apple tree that will continue to produce apples. This cycle will continue until disrupted, serving as a fully circular system.</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another example of a natural cycle that is fully circular?</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water cycle</a:t>
            </a:r>
            <a:endParaRPr lang="en-TH" sz="1200" kern="1200" dirty="0">
              <a:solidFill>
                <a:schemeClr val="tx1"/>
              </a:solidFill>
              <a:effectLst/>
              <a:latin typeface="+mn-lt"/>
              <a:ea typeface="+mn-ea"/>
              <a:cs typeface="+mn-cs"/>
            </a:endParaRP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71470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There are three main principles of the circular economy.  </a:t>
            </a:r>
          </a:p>
          <a:p>
            <a:pPr marL="228600" indent="-228600">
              <a:buAutoNum type="arabicPeriod"/>
            </a:pPr>
            <a:r>
              <a:rPr lang="en-US" sz="1200" b="0" kern="1200" dirty="0">
                <a:solidFill>
                  <a:schemeClr val="tx1"/>
                </a:solidFill>
                <a:effectLst/>
                <a:latin typeface="+mn-lt"/>
                <a:ea typeface="+mn-ea"/>
                <a:cs typeface="+mn-cs"/>
              </a:rPr>
              <a:t>Keep materials in cycles</a:t>
            </a:r>
          </a:p>
          <a:p>
            <a:pPr marL="228600" indent="-228600">
              <a:buAutoNum type="arabicPeriod"/>
            </a:pPr>
            <a:r>
              <a:rPr lang="en-US" sz="1200" b="0" kern="1200" dirty="0">
                <a:solidFill>
                  <a:schemeClr val="tx1"/>
                </a:solidFill>
                <a:effectLst/>
                <a:latin typeface="+mn-lt"/>
                <a:ea typeface="+mn-ea"/>
                <a:cs typeface="+mn-cs"/>
              </a:rPr>
              <a:t>Nothing becomes waste</a:t>
            </a:r>
          </a:p>
          <a:p>
            <a:pPr marL="228600" indent="-228600">
              <a:buAutoNum type="arabicPeriod"/>
            </a:pPr>
            <a:r>
              <a:rPr lang="en-US" sz="1200" b="0" i="0" u="none" strike="noStrike" dirty="0">
                <a:solidFill>
                  <a:schemeClr val="dk1"/>
                </a:solidFill>
                <a:latin typeface="+mn-lt"/>
                <a:ea typeface="Calibri"/>
                <a:cs typeface="Calibri"/>
                <a:sym typeface="Calibri"/>
              </a:rPr>
              <a:t>Regenerate natural systems</a:t>
            </a:r>
            <a:endParaRPr lang="en-US" sz="1200" b="0" kern="1200" dirty="0">
              <a:solidFill>
                <a:schemeClr val="tx1"/>
              </a:solidFill>
              <a:effectLst/>
              <a:latin typeface="+mn-lt"/>
              <a:ea typeface="+mn-ea"/>
              <a:cs typeface="+mn-cs"/>
            </a:endParaRPr>
          </a:p>
          <a:p>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These principles of the circular economy are important when thinking about design. If we observe how natural cycles work, we see that materials flow in closed loops and nothing becomes waste as materials decompose to release nutrients with then nourish other forms of life. Similarly, if we can design products and services that mimic these natural cycles we can create eliminate waste and keep materials in a closed loop</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233720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Biomimicry is the imitation of the models, systems, and elements of nature for the purpose of solving complex human problems. </a:t>
            </a:r>
            <a:r>
              <a:rPr lang="en-US" sz="1200" b="0" kern="1200" dirty="0">
                <a:solidFill>
                  <a:schemeClr val="tx1"/>
                </a:solidFill>
                <a:effectLst/>
                <a:latin typeface="+mn-lt"/>
                <a:ea typeface="+mn-ea"/>
                <a:cs typeface="+mn-cs"/>
              </a:rPr>
              <a:t>Biomimicry</a:t>
            </a:r>
            <a:r>
              <a:rPr lang="en-US" sz="1200" kern="1200" dirty="0">
                <a:solidFill>
                  <a:schemeClr val="tx1"/>
                </a:solidFill>
                <a:effectLst/>
                <a:latin typeface="+mn-lt"/>
                <a:ea typeface="+mn-ea"/>
                <a:cs typeface="+mn-cs"/>
              </a:rPr>
              <a:t> learns from and mimics the cycles found in nature to solve our design challenges in a sustainable way.</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humans and nature use resources that come from the environment. Humans create factories and assembly lines that use those resources to produce products for consumers. Nature also uses those resources to grow plants that produce food and nutrients for animals to consume. Once humans finish consuming those products they are disposed of as waste and apply one for the “R’s” of sustainability like recycling to keep materials in the loop, whereas animal waste from eating and consuming those plants return nutrient rich resources back to the earth to continue that cycle.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390101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D074-978B-DA53-2177-D891488DD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E5017-7CCB-075A-8B70-AD277A741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7CC9F-D85E-51FC-D6A6-3D0523474CE1}"/>
              </a:ext>
            </a:extLst>
          </p:cNvPr>
          <p:cNvSpPr>
            <a:spLocks noGrp="1"/>
          </p:cNvSpPr>
          <p:nvPr>
            <p:ph type="dt" sz="half" idx="10"/>
          </p:nvPr>
        </p:nvSpPr>
        <p:spPr/>
        <p:txBody>
          <a:bodyPr/>
          <a:lstStyle/>
          <a:p>
            <a:fld id="{BE8FF6D8-8093-FA4E-B3F6-B02D502FE612}" type="datetime1">
              <a:rPr lang="en-US" smtClean="0"/>
              <a:t>7/28/22</a:t>
            </a:fld>
            <a:endParaRPr lang="en-US" dirty="0"/>
          </a:p>
        </p:txBody>
      </p:sp>
      <p:sp>
        <p:nvSpPr>
          <p:cNvPr id="5" name="Footer Placeholder 4">
            <a:extLst>
              <a:ext uri="{FF2B5EF4-FFF2-40B4-BE49-F238E27FC236}">
                <a16:creationId xmlns:a16="http://schemas.microsoft.com/office/drawing/2014/main" id="{F24846EF-6F26-3055-EF0E-37A858010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303634-F2F7-BBC5-5109-E7EBC7B4558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57319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28E0-B8B9-C41D-862F-05BCEB8BA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C4EC68-E8F6-6513-3FF1-1E4A2A163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D1641-E059-B7A0-8AE0-5B4FF986FC86}"/>
              </a:ext>
            </a:extLst>
          </p:cNvPr>
          <p:cNvSpPr>
            <a:spLocks noGrp="1"/>
          </p:cNvSpPr>
          <p:nvPr>
            <p:ph type="dt" sz="half" idx="10"/>
          </p:nvPr>
        </p:nvSpPr>
        <p:spPr/>
        <p:txBody>
          <a:bodyPr/>
          <a:lstStyle/>
          <a:p>
            <a:fld id="{D959D973-3004-6043-A8E3-236F62380A4D}" type="datetime1">
              <a:rPr lang="en-US" smtClean="0"/>
              <a:t>7/28/22</a:t>
            </a:fld>
            <a:endParaRPr lang="en-US" dirty="0"/>
          </a:p>
        </p:txBody>
      </p:sp>
      <p:sp>
        <p:nvSpPr>
          <p:cNvPr id="5" name="Footer Placeholder 4">
            <a:extLst>
              <a:ext uri="{FF2B5EF4-FFF2-40B4-BE49-F238E27FC236}">
                <a16:creationId xmlns:a16="http://schemas.microsoft.com/office/drawing/2014/main" id="{CEBB213A-F6EB-F35E-5B3F-F62EDDCDEB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74CF68-1823-D6ED-DD48-BDF18CDA864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7188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769E1-A7E9-937F-2E92-88A9150506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D7DAF-F266-16A0-EE99-10C5E3B15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76E7E-42E4-9AF7-3437-95C98AF9AE29}"/>
              </a:ext>
            </a:extLst>
          </p:cNvPr>
          <p:cNvSpPr>
            <a:spLocks noGrp="1"/>
          </p:cNvSpPr>
          <p:nvPr>
            <p:ph type="dt" sz="half" idx="10"/>
          </p:nvPr>
        </p:nvSpPr>
        <p:spPr/>
        <p:txBody>
          <a:bodyPr/>
          <a:lstStyle/>
          <a:p>
            <a:fld id="{1D8329AC-D74A-E34E-89CD-CB902BBD0755}" type="datetime1">
              <a:rPr lang="en-US" smtClean="0"/>
              <a:t>7/28/22</a:t>
            </a:fld>
            <a:endParaRPr lang="en-US" dirty="0"/>
          </a:p>
        </p:txBody>
      </p:sp>
      <p:sp>
        <p:nvSpPr>
          <p:cNvPr id="5" name="Footer Placeholder 4">
            <a:extLst>
              <a:ext uri="{FF2B5EF4-FFF2-40B4-BE49-F238E27FC236}">
                <a16:creationId xmlns:a16="http://schemas.microsoft.com/office/drawing/2014/main" id="{8B80E8C8-BCCA-4BB9-8C9B-E0B9EE428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ECBCD-7970-A4B0-432E-013B496F4E56}"/>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097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F8D2-9AAC-297D-81E9-0CDBE8CB2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A6FD2-8CF1-9499-58FB-7B6B054F9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3BAF9-D8AC-7C7A-D458-E13C4E4D4DAA}"/>
              </a:ext>
            </a:extLst>
          </p:cNvPr>
          <p:cNvSpPr>
            <a:spLocks noGrp="1"/>
          </p:cNvSpPr>
          <p:nvPr>
            <p:ph type="dt" sz="half" idx="10"/>
          </p:nvPr>
        </p:nvSpPr>
        <p:spPr/>
        <p:txBody>
          <a:bodyPr/>
          <a:lstStyle/>
          <a:p>
            <a:fld id="{247496FC-38BC-F146-B95D-76E82DDFFB49}" type="datetime1">
              <a:rPr lang="en-US" smtClean="0"/>
              <a:t>7/28/22</a:t>
            </a:fld>
            <a:endParaRPr lang="en-US" dirty="0"/>
          </a:p>
        </p:txBody>
      </p:sp>
      <p:sp>
        <p:nvSpPr>
          <p:cNvPr id="5" name="Footer Placeholder 4">
            <a:extLst>
              <a:ext uri="{FF2B5EF4-FFF2-40B4-BE49-F238E27FC236}">
                <a16:creationId xmlns:a16="http://schemas.microsoft.com/office/drawing/2014/main" id="{DCA8D90E-A434-5A9A-9E51-00FF18DD2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18E950-CBD0-0012-CC56-5EFECF3E5F6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825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7BCF-D180-F9A1-B2E4-5260A091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46CCC-E4B7-A63A-1519-9DBB1C207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63A99-B92E-7FF7-3681-F82D7EFB485F}"/>
              </a:ext>
            </a:extLst>
          </p:cNvPr>
          <p:cNvSpPr>
            <a:spLocks noGrp="1"/>
          </p:cNvSpPr>
          <p:nvPr>
            <p:ph type="dt" sz="half" idx="10"/>
          </p:nvPr>
        </p:nvSpPr>
        <p:spPr/>
        <p:txBody>
          <a:bodyPr/>
          <a:lstStyle/>
          <a:p>
            <a:fld id="{8724972E-C016-244F-9C27-5EC0C6E6A7DE}" type="datetime1">
              <a:rPr lang="en-US" smtClean="0"/>
              <a:t>7/28/22</a:t>
            </a:fld>
            <a:endParaRPr lang="en-US" dirty="0"/>
          </a:p>
        </p:txBody>
      </p:sp>
      <p:sp>
        <p:nvSpPr>
          <p:cNvPr id="5" name="Footer Placeholder 4">
            <a:extLst>
              <a:ext uri="{FF2B5EF4-FFF2-40B4-BE49-F238E27FC236}">
                <a16:creationId xmlns:a16="http://schemas.microsoft.com/office/drawing/2014/main" id="{1C65014E-AA98-0A60-3428-1AF7CB9684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8CF450-73AC-5AFA-C808-93641BC31A7C}"/>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82679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C25D-4991-2C19-2226-9D303490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AAFCD-6889-9448-E45D-4B12C7F17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12502-07C1-C4CE-2BDE-B4BD24239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051CB-F859-DE2A-B88E-CAF79FF1B783}"/>
              </a:ext>
            </a:extLst>
          </p:cNvPr>
          <p:cNvSpPr>
            <a:spLocks noGrp="1"/>
          </p:cNvSpPr>
          <p:nvPr>
            <p:ph type="dt" sz="half" idx="10"/>
          </p:nvPr>
        </p:nvSpPr>
        <p:spPr/>
        <p:txBody>
          <a:bodyPr/>
          <a:lstStyle/>
          <a:p>
            <a:fld id="{0FBF6C51-3A01-D447-9426-8914FCFB68B0}" type="datetime1">
              <a:rPr lang="en-US" smtClean="0"/>
              <a:t>7/28/22</a:t>
            </a:fld>
            <a:endParaRPr lang="en-US" dirty="0"/>
          </a:p>
        </p:txBody>
      </p:sp>
      <p:sp>
        <p:nvSpPr>
          <p:cNvPr id="6" name="Footer Placeholder 5">
            <a:extLst>
              <a:ext uri="{FF2B5EF4-FFF2-40B4-BE49-F238E27FC236}">
                <a16:creationId xmlns:a16="http://schemas.microsoft.com/office/drawing/2014/main" id="{09441283-B8AE-030B-707F-54050FD8B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217896-1523-0ECC-96F6-10E53BE3319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08910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51A-8392-2344-BCE4-42ECCC446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7EB9D-934A-2F25-FF92-86F1F34D1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23735-AEA8-F5DD-FD19-5D5E18934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E4372-C783-7DEF-8909-D4ACAE84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48F39B-C273-3AAD-5CCA-521EBCDCB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8A3B9-60E0-AE2C-A07F-E4FECA629201}"/>
              </a:ext>
            </a:extLst>
          </p:cNvPr>
          <p:cNvSpPr>
            <a:spLocks noGrp="1"/>
          </p:cNvSpPr>
          <p:nvPr>
            <p:ph type="dt" sz="half" idx="10"/>
          </p:nvPr>
        </p:nvSpPr>
        <p:spPr/>
        <p:txBody>
          <a:bodyPr/>
          <a:lstStyle/>
          <a:p>
            <a:fld id="{6E11D9CA-CD8E-FA4F-8C31-BC0478A1A671}" type="datetime1">
              <a:rPr lang="en-US" smtClean="0"/>
              <a:t>7/28/22</a:t>
            </a:fld>
            <a:endParaRPr lang="en-US" dirty="0"/>
          </a:p>
        </p:txBody>
      </p:sp>
      <p:sp>
        <p:nvSpPr>
          <p:cNvPr id="8" name="Footer Placeholder 7">
            <a:extLst>
              <a:ext uri="{FF2B5EF4-FFF2-40B4-BE49-F238E27FC236}">
                <a16:creationId xmlns:a16="http://schemas.microsoft.com/office/drawing/2014/main" id="{CD5F470C-69B3-61C6-AF27-85342CFB07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EA68B9-9D9E-8C2F-7CE5-8D9261ED513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8714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D9FE-CE3D-2CEC-ED11-299912FE9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984DC-9FF5-2EC6-5320-ED6DF4E2B1FC}"/>
              </a:ext>
            </a:extLst>
          </p:cNvPr>
          <p:cNvSpPr>
            <a:spLocks noGrp="1"/>
          </p:cNvSpPr>
          <p:nvPr>
            <p:ph type="dt" sz="half" idx="10"/>
          </p:nvPr>
        </p:nvSpPr>
        <p:spPr/>
        <p:txBody>
          <a:bodyPr/>
          <a:lstStyle/>
          <a:p>
            <a:fld id="{5A83A645-4598-F04D-93FA-733880203587}" type="datetime1">
              <a:rPr lang="en-US" smtClean="0"/>
              <a:t>7/28/22</a:t>
            </a:fld>
            <a:endParaRPr lang="en-US" dirty="0"/>
          </a:p>
        </p:txBody>
      </p:sp>
      <p:sp>
        <p:nvSpPr>
          <p:cNvPr id="4" name="Footer Placeholder 3">
            <a:extLst>
              <a:ext uri="{FF2B5EF4-FFF2-40B4-BE49-F238E27FC236}">
                <a16:creationId xmlns:a16="http://schemas.microsoft.com/office/drawing/2014/main" id="{1535D213-9199-228A-9C35-7984D3B6F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E4A5C1-3560-57B4-64A0-37B5F3567E8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742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4B812-4DD9-6BEF-27C9-565292F8E9D6}"/>
              </a:ext>
            </a:extLst>
          </p:cNvPr>
          <p:cNvSpPr>
            <a:spLocks noGrp="1"/>
          </p:cNvSpPr>
          <p:nvPr>
            <p:ph type="dt" sz="half" idx="10"/>
          </p:nvPr>
        </p:nvSpPr>
        <p:spPr/>
        <p:txBody>
          <a:bodyPr/>
          <a:lstStyle/>
          <a:p>
            <a:fld id="{2BF2954F-1B29-0046-A0BE-D6D809D2CCC8}" type="datetime1">
              <a:rPr lang="en-US" smtClean="0"/>
              <a:t>7/28/22</a:t>
            </a:fld>
            <a:endParaRPr lang="en-US" dirty="0"/>
          </a:p>
        </p:txBody>
      </p:sp>
      <p:sp>
        <p:nvSpPr>
          <p:cNvPr id="3" name="Footer Placeholder 2">
            <a:extLst>
              <a:ext uri="{FF2B5EF4-FFF2-40B4-BE49-F238E27FC236}">
                <a16:creationId xmlns:a16="http://schemas.microsoft.com/office/drawing/2014/main" id="{D8BCCA56-E1DA-8E4B-171A-FF3AF4E01D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BEC784-89E3-D980-9E66-B8C415A8B54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686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4C8F-19F5-0770-A1EF-1AE569D9F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44CFAD-5025-E571-DA2F-55456E159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E9913-1105-F04D-1624-75D5C7BA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FBB29-1F2A-2C98-8B22-36269993E5A6}"/>
              </a:ext>
            </a:extLst>
          </p:cNvPr>
          <p:cNvSpPr>
            <a:spLocks noGrp="1"/>
          </p:cNvSpPr>
          <p:nvPr>
            <p:ph type="dt" sz="half" idx="10"/>
          </p:nvPr>
        </p:nvSpPr>
        <p:spPr/>
        <p:txBody>
          <a:bodyPr/>
          <a:lstStyle/>
          <a:p>
            <a:fld id="{E4495E34-305D-7847-93E5-C232BCE5049A}" type="datetime1">
              <a:rPr lang="en-US" smtClean="0"/>
              <a:t>7/28/22</a:t>
            </a:fld>
            <a:endParaRPr lang="en-US" dirty="0"/>
          </a:p>
        </p:txBody>
      </p:sp>
      <p:sp>
        <p:nvSpPr>
          <p:cNvPr id="6" name="Footer Placeholder 5">
            <a:extLst>
              <a:ext uri="{FF2B5EF4-FFF2-40B4-BE49-F238E27FC236}">
                <a16:creationId xmlns:a16="http://schemas.microsoft.com/office/drawing/2014/main" id="{C0948E6D-84EC-979C-7A58-882BA7A93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C8C066-03EA-8328-E36C-58FE6620FB7B}"/>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6543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638F-CBBE-48A8-A651-7F9DF543A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B2B41-F27D-7CED-F857-FF775235A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100430-9362-F415-1BA7-6461A778B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A231-8693-D6DB-193A-E4E1453DC9AF}"/>
              </a:ext>
            </a:extLst>
          </p:cNvPr>
          <p:cNvSpPr>
            <a:spLocks noGrp="1"/>
          </p:cNvSpPr>
          <p:nvPr>
            <p:ph type="dt" sz="half" idx="10"/>
          </p:nvPr>
        </p:nvSpPr>
        <p:spPr/>
        <p:txBody>
          <a:bodyPr/>
          <a:lstStyle/>
          <a:p>
            <a:fld id="{06E17251-C8A7-7F4A-8E08-B59ED816D296}" type="datetime1">
              <a:rPr lang="en-US" smtClean="0"/>
              <a:t>7/28/22</a:t>
            </a:fld>
            <a:endParaRPr lang="en-US" dirty="0"/>
          </a:p>
        </p:txBody>
      </p:sp>
      <p:sp>
        <p:nvSpPr>
          <p:cNvPr id="6" name="Footer Placeholder 5">
            <a:extLst>
              <a:ext uri="{FF2B5EF4-FFF2-40B4-BE49-F238E27FC236}">
                <a16:creationId xmlns:a16="http://schemas.microsoft.com/office/drawing/2014/main" id="{5C99B14F-1388-2C43-05F3-735F689E2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2C477-9FB9-BB39-FFC9-CBB6F5A400B9}"/>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15526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A6614-AC3F-880B-42D1-20DC17FCB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5752F-F003-2C73-71F4-9AD658F07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7C67D-6614-A5F8-23B0-FB8CFB06C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BEDD-80FB-C249-93E7-364948F9277C}" type="datetime1">
              <a:rPr lang="en-US" smtClean="0"/>
              <a:t>7/28/22</a:t>
            </a:fld>
            <a:endParaRPr lang="en-US" dirty="0"/>
          </a:p>
        </p:txBody>
      </p:sp>
      <p:sp>
        <p:nvSpPr>
          <p:cNvPr id="5" name="Footer Placeholder 4">
            <a:extLst>
              <a:ext uri="{FF2B5EF4-FFF2-40B4-BE49-F238E27FC236}">
                <a16:creationId xmlns:a16="http://schemas.microsoft.com/office/drawing/2014/main" id="{CD04E243-E360-11FF-FFE9-F1A837532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55D4C6-8E8A-532F-B0DB-1671AA62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C47D1-4797-A149-B428-2088C1D64571}" type="slidenum">
              <a:rPr lang="en-US" smtClean="0"/>
              <a:t>‹#›</a:t>
            </a:fld>
            <a:endParaRPr lang="en-US" dirty="0"/>
          </a:p>
        </p:txBody>
      </p:sp>
    </p:spTree>
    <p:extLst>
      <p:ext uri="{BB962C8B-B14F-4D97-AF65-F5344CB8AC3E}">
        <p14:creationId xmlns:p14="http://schemas.microsoft.com/office/powerpoint/2010/main" val="319289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91B3337-4D43-044C-84D0-061C68B5F0C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371908CC-97A9-2458-2628-615023A88031}"/>
              </a:ext>
            </a:extLst>
          </p:cNvPr>
          <p:cNvSpPr>
            <a:spLocks noGrp="1"/>
          </p:cNvSpPr>
          <p:nvPr>
            <p:ph type="sldNum" sz="quarter" idx="12"/>
          </p:nvPr>
        </p:nvSpPr>
        <p:spPr/>
        <p:txBody>
          <a:bodyPr/>
          <a:lstStyle/>
          <a:p>
            <a:fld id="{03AC47D1-4797-A149-B428-2088C1D64571}" type="slidenum">
              <a:rPr lang="en-US" smtClean="0"/>
              <a:t>1</a:t>
            </a:fld>
            <a:endParaRPr lang="en-US" dirty="0"/>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Natural cycles</a:t>
            </a: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The perfect circular economy</a:t>
            </a:r>
          </a:p>
        </p:txBody>
      </p:sp>
      <p:pic>
        <p:nvPicPr>
          <p:cNvPr id="9" name="Picture 8" descr="A picture containing fruit, apple, indoor, red&#10;&#10;Description automatically generated">
            <a:extLst>
              <a:ext uri="{FF2B5EF4-FFF2-40B4-BE49-F238E27FC236}">
                <a16:creationId xmlns:a16="http://schemas.microsoft.com/office/drawing/2014/main" id="{7FC1820B-F6E7-674E-9FA9-8346FD6ADA1F}"/>
              </a:ext>
            </a:extLst>
          </p:cNvPr>
          <p:cNvPicPr>
            <a:picLocks noChangeAspect="1"/>
          </p:cNvPicPr>
          <p:nvPr/>
        </p:nvPicPr>
        <p:blipFill>
          <a:blip r:embed="rId4"/>
          <a:stretch>
            <a:fillRect/>
          </a:stretch>
        </p:blipFill>
        <p:spPr>
          <a:xfrm>
            <a:off x="8024994" y="4504752"/>
            <a:ext cx="1562797" cy="1144891"/>
          </a:xfrm>
          <a:prstGeom prst="rect">
            <a:avLst/>
          </a:prstGeom>
        </p:spPr>
      </p:pic>
      <p:sp>
        <p:nvSpPr>
          <p:cNvPr id="10" name="Left Arrow 9">
            <a:extLst>
              <a:ext uri="{FF2B5EF4-FFF2-40B4-BE49-F238E27FC236}">
                <a16:creationId xmlns:a16="http://schemas.microsoft.com/office/drawing/2014/main" id="{1497D63C-5C66-734B-921E-62C570224AC9}"/>
              </a:ext>
            </a:extLst>
          </p:cNvPr>
          <p:cNvSpPr/>
          <p:nvPr/>
        </p:nvSpPr>
        <p:spPr>
          <a:xfrm>
            <a:off x="5512957" y="5052291"/>
            <a:ext cx="1983545"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Left Arrow 22">
            <a:extLst>
              <a:ext uri="{FF2B5EF4-FFF2-40B4-BE49-F238E27FC236}">
                <a16:creationId xmlns:a16="http://schemas.microsoft.com/office/drawing/2014/main" id="{5379E300-35B0-A843-9271-C0489116468A}"/>
              </a:ext>
            </a:extLst>
          </p:cNvPr>
          <p:cNvSpPr/>
          <p:nvPr/>
        </p:nvSpPr>
        <p:spPr>
          <a:xfrm rot="13500000">
            <a:off x="7807915" y="3336434"/>
            <a:ext cx="1329928"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Left Arrow 23">
            <a:extLst>
              <a:ext uri="{FF2B5EF4-FFF2-40B4-BE49-F238E27FC236}">
                <a16:creationId xmlns:a16="http://schemas.microsoft.com/office/drawing/2014/main" id="{337F4FC6-232E-E541-9E78-F32366FC5458}"/>
              </a:ext>
            </a:extLst>
          </p:cNvPr>
          <p:cNvSpPr/>
          <p:nvPr/>
        </p:nvSpPr>
        <p:spPr>
          <a:xfrm rot="8100000">
            <a:off x="3343065" y="3301189"/>
            <a:ext cx="1230237"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5" name="Picture 24" descr="A tree with many leaves&#10;&#10;Description automatically generated with low confidence">
            <a:extLst>
              <a:ext uri="{FF2B5EF4-FFF2-40B4-BE49-F238E27FC236}">
                <a16:creationId xmlns:a16="http://schemas.microsoft.com/office/drawing/2014/main" id="{1B0D09ED-399F-4847-B3FB-AAE0BA7826A0}"/>
              </a:ext>
            </a:extLst>
          </p:cNvPr>
          <p:cNvPicPr>
            <a:picLocks noChangeAspect="1"/>
          </p:cNvPicPr>
          <p:nvPr/>
        </p:nvPicPr>
        <p:blipFill>
          <a:blip r:embed="rId5"/>
          <a:stretch>
            <a:fillRect/>
          </a:stretch>
        </p:blipFill>
        <p:spPr>
          <a:xfrm>
            <a:off x="4702483" y="1780802"/>
            <a:ext cx="2843614" cy="2994549"/>
          </a:xfrm>
          <a:prstGeom prst="rect">
            <a:avLst/>
          </a:prstGeom>
        </p:spPr>
      </p:pic>
      <p:pic>
        <p:nvPicPr>
          <p:cNvPr id="27" name="Picture 26" descr="A picture containing plant&#10;&#10;Description automatically generated">
            <a:extLst>
              <a:ext uri="{FF2B5EF4-FFF2-40B4-BE49-F238E27FC236}">
                <a16:creationId xmlns:a16="http://schemas.microsoft.com/office/drawing/2014/main" id="{F7160915-3CDB-7A43-92CA-13B9B1AF69AA}"/>
              </a:ext>
            </a:extLst>
          </p:cNvPr>
          <p:cNvPicPr>
            <a:picLocks noChangeAspect="1"/>
          </p:cNvPicPr>
          <p:nvPr/>
        </p:nvPicPr>
        <p:blipFill>
          <a:blip r:embed="rId6"/>
          <a:stretch>
            <a:fillRect/>
          </a:stretch>
        </p:blipFill>
        <p:spPr>
          <a:xfrm>
            <a:off x="3607023" y="4240487"/>
            <a:ext cx="1245880" cy="1466669"/>
          </a:xfrm>
          <a:prstGeom prst="rect">
            <a:avLst/>
          </a:prstGeom>
        </p:spPr>
      </p:pic>
      <p:sp>
        <p:nvSpPr>
          <p:cNvPr id="2" name="Slide Number Placeholder 1">
            <a:extLst>
              <a:ext uri="{FF2B5EF4-FFF2-40B4-BE49-F238E27FC236}">
                <a16:creationId xmlns:a16="http://schemas.microsoft.com/office/drawing/2014/main" id="{A8362D58-6D49-453B-410F-5397F5D981CC}"/>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27611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Learn from nature</a:t>
            </a:r>
          </a:p>
        </p:txBody>
      </p:sp>
      <p:sp>
        <p:nvSpPr>
          <p:cNvPr id="8" name="TextBox 7">
            <a:extLst>
              <a:ext uri="{FF2B5EF4-FFF2-40B4-BE49-F238E27FC236}">
                <a16:creationId xmlns:a16="http://schemas.microsoft.com/office/drawing/2014/main" id="{14EE9F86-BA5A-014C-9CB2-FC9354DF1B7D}"/>
              </a:ext>
            </a:extLst>
          </p:cNvPr>
          <p:cNvSpPr txBox="1"/>
          <p:nvPr/>
        </p:nvSpPr>
        <p:spPr>
          <a:xfrm>
            <a:off x="412955" y="1511106"/>
            <a:ext cx="5042466" cy="523220"/>
          </a:xfrm>
          <a:prstGeom prst="rect">
            <a:avLst/>
          </a:prstGeom>
          <a:noFill/>
        </p:spPr>
        <p:txBody>
          <a:bodyPr wrap="square" rtlCol="0">
            <a:spAutoFit/>
          </a:bodyPr>
          <a:lstStyle/>
          <a:p>
            <a:pPr algn="ctr"/>
            <a:r>
              <a:rPr lang="en-US" sz="2800" b="1" dirty="0">
                <a:solidFill>
                  <a:srgbClr val="4ABE98"/>
                </a:solidFill>
              </a:rPr>
              <a:t>Keep materials in cycles</a:t>
            </a:r>
          </a:p>
        </p:txBody>
      </p:sp>
      <p:sp>
        <p:nvSpPr>
          <p:cNvPr id="7" name="TextBox 6">
            <a:extLst>
              <a:ext uri="{FF2B5EF4-FFF2-40B4-BE49-F238E27FC236}">
                <a16:creationId xmlns:a16="http://schemas.microsoft.com/office/drawing/2014/main" id="{CE7718A7-44EF-A642-A407-B54E48EBDF7E}"/>
              </a:ext>
            </a:extLst>
          </p:cNvPr>
          <p:cNvSpPr txBox="1"/>
          <p:nvPr/>
        </p:nvSpPr>
        <p:spPr>
          <a:xfrm>
            <a:off x="6736579" y="1454172"/>
            <a:ext cx="5042466" cy="523220"/>
          </a:xfrm>
          <a:prstGeom prst="rect">
            <a:avLst/>
          </a:prstGeom>
          <a:noFill/>
        </p:spPr>
        <p:txBody>
          <a:bodyPr wrap="square" rtlCol="0">
            <a:spAutoFit/>
          </a:bodyPr>
          <a:lstStyle/>
          <a:p>
            <a:pPr algn="ctr"/>
            <a:r>
              <a:rPr lang="en-US" sz="2800" b="1" dirty="0">
                <a:solidFill>
                  <a:srgbClr val="29C7F7"/>
                </a:solidFill>
              </a:rPr>
              <a:t>Nothing becomes waste</a:t>
            </a:r>
          </a:p>
        </p:txBody>
      </p:sp>
      <p:pic>
        <p:nvPicPr>
          <p:cNvPr id="9" name="Picture 8" descr="A picture containing fruit, apple, indoor, red&#10;&#10;Description automatically generated">
            <a:extLst>
              <a:ext uri="{FF2B5EF4-FFF2-40B4-BE49-F238E27FC236}">
                <a16:creationId xmlns:a16="http://schemas.microsoft.com/office/drawing/2014/main" id="{2FD28DA0-1BEA-0745-BD35-F2AB28107261}"/>
              </a:ext>
            </a:extLst>
          </p:cNvPr>
          <p:cNvPicPr>
            <a:picLocks noChangeAspect="1"/>
          </p:cNvPicPr>
          <p:nvPr/>
        </p:nvPicPr>
        <p:blipFill>
          <a:blip r:embed="rId4"/>
          <a:stretch>
            <a:fillRect/>
          </a:stretch>
        </p:blipFill>
        <p:spPr>
          <a:xfrm>
            <a:off x="4153318" y="4392985"/>
            <a:ext cx="1302103" cy="953909"/>
          </a:xfrm>
          <a:prstGeom prst="rect">
            <a:avLst/>
          </a:prstGeom>
        </p:spPr>
      </p:pic>
      <p:sp>
        <p:nvSpPr>
          <p:cNvPr id="10" name="Left Arrow 9">
            <a:extLst>
              <a:ext uri="{FF2B5EF4-FFF2-40B4-BE49-F238E27FC236}">
                <a16:creationId xmlns:a16="http://schemas.microsoft.com/office/drawing/2014/main" id="{D9D17174-EA9F-164F-B4CB-D9AD4426AC6F}"/>
              </a:ext>
            </a:extLst>
          </p:cNvPr>
          <p:cNvSpPr/>
          <p:nvPr/>
        </p:nvSpPr>
        <p:spPr>
          <a:xfrm>
            <a:off x="2327362" y="4691801"/>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Left Arrow 10">
            <a:extLst>
              <a:ext uri="{FF2B5EF4-FFF2-40B4-BE49-F238E27FC236}">
                <a16:creationId xmlns:a16="http://schemas.microsoft.com/office/drawing/2014/main" id="{C56D3F44-9707-994C-9E05-BE1154FAD26B}"/>
              </a:ext>
            </a:extLst>
          </p:cNvPr>
          <p:cNvSpPr/>
          <p:nvPr/>
        </p:nvSpPr>
        <p:spPr>
          <a:xfrm rot="13500000">
            <a:off x="4264578" y="3323832"/>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Left Arrow 11">
            <a:extLst>
              <a:ext uri="{FF2B5EF4-FFF2-40B4-BE49-F238E27FC236}">
                <a16:creationId xmlns:a16="http://schemas.microsoft.com/office/drawing/2014/main" id="{6F59749B-4D25-7740-8238-E6B4C94AC7A9}"/>
              </a:ext>
            </a:extLst>
          </p:cNvPr>
          <p:cNvSpPr/>
          <p:nvPr/>
        </p:nvSpPr>
        <p:spPr>
          <a:xfrm rot="8100000">
            <a:off x="935453" y="3323831"/>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Picture 15" descr="A tree with many leaves&#10;&#10;Description automatically generated with low confidence">
            <a:extLst>
              <a:ext uri="{FF2B5EF4-FFF2-40B4-BE49-F238E27FC236}">
                <a16:creationId xmlns:a16="http://schemas.microsoft.com/office/drawing/2014/main" id="{5C5927A8-AD3F-5748-B599-D976AC6416B3}"/>
              </a:ext>
            </a:extLst>
          </p:cNvPr>
          <p:cNvPicPr>
            <a:picLocks noChangeAspect="1"/>
          </p:cNvPicPr>
          <p:nvPr/>
        </p:nvPicPr>
        <p:blipFill>
          <a:blip r:embed="rId5"/>
          <a:stretch>
            <a:fillRect/>
          </a:stretch>
        </p:blipFill>
        <p:spPr>
          <a:xfrm>
            <a:off x="2007206" y="2098143"/>
            <a:ext cx="1942417" cy="2045518"/>
          </a:xfrm>
          <a:prstGeom prst="rect">
            <a:avLst/>
          </a:prstGeom>
        </p:spPr>
      </p:pic>
      <p:pic>
        <p:nvPicPr>
          <p:cNvPr id="17" name="Picture 16" descr="A picture containing plant&#10;&#10;Description automatically generated">
            <a:extLst>
              <a:ext uri="{FF2B5EF4-FFF2-40B4-BE49-F238E27FC236}">
                <a16:creationId xmlns:a16="http://schemas.microsoft.com/office/drawing/2014/main" id="{D13CA8DB-4E5F-524B-8EE0-A24CC140AE08}"/>
              </a:ext>
            </a:extLst>
          </p:cNvPr>
          <p:cNvPicPr>
            <a:picLocks noChangeAspect="1"/>
          </p:cNvPicPr>
          <p:nvPr/>
        </p:nvPicPr>
        <p:blipFill>
          <a:blip r:embed="rId6"/>
          <a:stretch>
            <a:fillRect/>
          </a:stretch>
        </p:blipFill>
        <p:spPr>
          <a:xfrm>
            <a:off x="973420" y="4309694"/>
            <a:ext cx="970742" cy="1142772"/>
          </a:xfrm>
          <a:prstGeom prst="rect">
            <a:avLst/>
          </a:prstGeom>
        </p:spPr>
      </p:pic>
      <p:sp>
        <p:nvSpPr>
          <p:cNvPr id="18" name="Left Arrow 17">
            <a:extLst>
              <a:ext uri="{FF2B5EF4-FFF2-40B4-BE49-F238E27FC236}">
                <a16:creationId xmlns:a16="http://schemas.microsoft.com/office/drawing/2014/main" id="{24BA0A11-B88B-D24F-A6D4-A822976C892C}"/>
              </a:ext>
            </a:extLst>
          </p:cNvPr>
          <p:cNvSpPr/>
          <p:nvPr/>
        </p:nvSpPr>
        <p:spPr>
          <a:xfrm>
            <a:off x="8562535" y="4690933"/>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Left Arrow 18">
            <a:extLst>
              <a:ext uri="{FF2B5EF4-FFF2-40B4-BE49-F238E27FC236}">
                <a16:creationId xmlns:a16="http://schemas.microsoft.com/office/drawing/2014/main" id="{1F600B18-770E-3E4E-B88A-A022A2B1BDAF}"/>
              </a:ext>
            </a:extLst>
          </p:cNvPr>
          <p:cNvSpPr/>
          <p:nvPr/>
        </p:nvSpPr>
        <p:spPr>
          <a:xfrm rot="13500000">
            <a:off x="10436961" y="3480006"/>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Left Arrow 19">
            <a:extLst>
              <a:ext uri="{FF2B5EF4-FFF2-40B4-BE49-F238E27FC236}">
                <a16:creationId xmlns:a16="http://schemas.microsoft.com/office/drawing/2014/main" id="{5990AEF1-FDF4-CE4E-B20A-C00513EDBEA3}"/>
              </a:ext>
            </a:extLst>
          </p:cNvPr>
          <p:cNvSpPr/>
          <p:nvPr/>
        </p:nvSpPr>
        <p:spPr>
          <a:xfrm rot="8100000">
            <a:off x="7119108" y="3293947"/>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 name="Picture 2" descr="A picture containing LEGO, toy&#10;&#10;Description automatically generated">
            <a:extLst>
              <a:ext uri="{FF2B5EF4-FFF2-40B4-BE49-F238E27FC236}">
                <a16:creationId xmlns:a16="http://schemas.microsoft.com/office/drawing/2014/main" id="{B9731D1B-0CB9-554F-B12C-5DC8B996F5ED}"/>
              </a:ext>
            </a:extLst>
          </p:cNvPr>
          <p:cNvPicPr>
            <a:picLocks noChangeAspect="1"/>
          </p:cNvPicPr>
          <p:nvPr/>
        </p:nvPicPr>
        <p:blipFill>
          <a:blip r:embed="rId7"/>
          <a:stretch>
            <a:fillRect/>
          </a:stretch>
        </p:blipFill>
        <p:spPr>
          <a:xfrm>
            <a:off x="8048319" y="1847384"/>
            <a:ext cx="2418985" cy="2418985"/>
          </a:xfrm>
          <a:prstGeom prst="rect">
            <a:avLst/>
          </a:prstGeom>
        </p:spPr>
      </p:pic>
      <p:grpSp>
        <p:nvGrpSpPr>
          <p:cNvPr id="4" name="Group 3">
            <a:extLst>
              <a:ext uri="{FF2B5EF4-FFF2-40B4-BE49-F238E27FC236}">
                <a16:creationId xmlns:a16="http://schemas.microsoft.com/office/drawing/2014/main" id="{6B9CD656-529B-524D-883C-A2B840E20367}"/>
              </a:ext>
            </a:extLst>
          </p:cNvPr>
          <p:cNvGrpSpPr/>
          <p:nvPr/>
        </p:nvGrpSpPr>
        <p:grpSpPr>
          <a:xfrm>
            <a:off x="9934713" y="4335163"/>
            <a:ext cx="1912390" cy="1271144"/>
            <a:chOff x="9934713" y="4335163"/>
            <a:chExt cx="1912390" cy="1271144"/>
          </a:xfrm>
        </p:grpSpPr>
        <p:pic>
          <p:nvPicPr>
            <p:cNvPr id="21" name="Google Shape;174;p4" descr="A bottle of water&#10;&#10;Description automatically generated with low confidence">
              <a:extLst>
                <a:ext uri="{FF2B5EF4-FFF2-40B4-BE49-F238E27FC236}">
                  <a16:creationId xmlns:a16="http://schemas.microsoft.com/office/drawing/2014/main" id="{30AD77BD-4B2D-4B45-9B33-EFDB2C5F7413}"/>
                </a:ext>
              </a:extLst>
            </p:cNvPr>
            <p:cNvPicPr preferRelativeResize="0"/>
            <p:nvPr/>
          </p:nvPicPr>
          <p:blipFill rotWithShape="1">
            <a:blip r:embed="rId8">
              <a:alphaModFix/>
            </a:blip>
            <a:srcRect/>
            <a:stretch/>
          </p:blipFill>
          <p:spPr>
            <a:xfrm>
              <a:off x="9934713" y="4340497"/>
              <a:ext cx="996047" cy="1265810"/>
            </a:xfrm>
            <a:prstGeom prst="rect">
              <a:avLst/>
            </a:prstGeom>
            <a:noFill/>
            <a:ln>
              <a:noFill/>
            </a:ln>
          </p:spPr>
        </p:pic>
        <p:pic>
          <p:nvPicPr>
            <p:cNvPr id="22" name="Google Shape;174;p4" descr="A bottle of water&#10;&#10;Description automatically generated with low confidence">
              <a:extLst>
                <a:ext uri="{FF2B5EF4-FFF2-40B4-BE49-F238E27FC236}">
                  <a16:creationId xmlns:a16="http://schemas.microsoft.com/office/drawing/2014/main" id="{770CC70C-C382-BD45-8F74-155B8200078A}"/>
                </a:ext>
              </a:extLst>
            </p:cNvPr>
            <p:cNvPicPr preferRelativeResize="0"/>
            <p:nvPr/>
          </p:nvPicPr>
          <p:blipFill rotWithShape="1">
            <a:blip r:embed="rId8">
              <a:alphaModFix/>
            </a:blip>
            <a:srcRect/>
            <a:stretch/>
          </p:blipFill>
          <p:spPr>
            <a:xfrm>
              <a:off x="10407086" y="4337830"/>
              <a:ext cx="996047" cy="1265810"/>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id="{E0203333-3A08-EE4E-B4F0-411E5ECB014D}"/>
                </a:ext>
              </a:extLst>
            </p:cNvPr>
            <p:cNvPicPr preferRelativeResize="0"/>
            <p:nvPr/>
          </p:nvPicPr>
          <p:blipFill rotWithShape="1">
            <a:blip r:embed="rId8">
              <a:alphaModFix/>
            </a:blip>
            <a:srcRect/>
            <a:stretch/>
          </p:blipFill>
          <p:spPr>
            <a:xfrm>
              <a:off x="10851056" y="4335163"/>
              <a:ext cx="996047" cy="1263600"/>
            </a:xfrm>
            <a:prstGeom prst="rect">
              <a:avLst/>
            </a:prstGeom>
            <a:noFill/>
            <a:ln>
              <a:noFill/>
            </a:ln>
          </p:spPr>
        </p:pic>
      </p:grpSp>
      <p:pic>
        <p:nvPicPr>
          <p:cNvPr id="24" name="Picture 23" descr="Icon&#10;&#10;Description automatically generated">
            <a:extLst>
              <a:ext uri="{FF2B5EF4-FFF2-40B4-BE49-F238E27FC236}">
                <a16:creationId xmlns:a16="http://schemas.microsoft.com/office/drawing/2014/main" id="{F9C9E04B-F41F-3F4B-AB31-F394C0357F92}"/>
              </a:ext>
            </a:extLst>
          </p:cNvPr>
          <p:cNvPicPr>
            <a:picLocks noChangeAspect="1"/>
          </p:cNvPicPr>
          <p:nvPr/>
        </p:nvPicPr>
        <p:blipFill rotWithShape="1">
          <a:blip r:embed="rId9"/>
          <a:srcRect r="-27" b="-36"/>
          <a:stretch/>
        </p:blipFill>
        <p:spPr>
          <a:xfrm>
            <a:off x="6944917" y="3980256"/>
            <a:ext cx="1483998" cy="1455650"/>
          </a:xfrm>
          <a:prstGeom prst="rect">
            <a:avLst/>
          </a:prstGeom>
        </p:spPr>
      </p:pic>
      <p:sp>
        <p:nvSpPr>
          <p:cNvPr id="2" name="Slide Number Placeholder 1">
            <a:extLst>
              <a:ext uri="{FF2B5EF4-FFF2-40B4-BE49-F238E27FC236}">
                <a16:creationId xmlns:a16="http://schemas.microsoft.com/office/drawing/2014/main" id="{C8ED5448-640F-8714-34A5-F502B9C5FF63}"/>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136229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0ED34-DDE8-2B45-AEB4-0B4B922ECD3D}"/>
              </a:ext>
            </a:extLst>
          </p:cNvPr>
          <p:cNvPicPr>
            <a:picLocks noChangeAspect="1"/>
          </p:cNvPicPr>
          <p:nvPr/>
        </p:nvPicPr>
        <p:blipFill>
          <a:blip r:embed="rId3"/>
          <a:stretch>
            <a:fillRect/>
          </a:stretch>
        </p:blipFill>
        <p:spPr>
          <a:xfrm>
            <a:off x="0" y="38630"/>
            <a:ext cx="12192000" cy="6858000"/>
          </a:xfrm>
          <a:prstGeom prst="rect">
            <a:avLst/>
          </a:prstGeom>
        </p:spPr>
      </p:pic>
      <p:pic>
        <p:nvPicPr>
          <p:cNvPr id="34" name="Picture 33" descr="A picture containing accessory, vector graphics&#10;&#10;Description automatically generated">
            <a:extLst>
              <a:ext uri="{FF2B5EF4-FFF2-40B4-BE49-F238E27FC236}">
                <a16:creationId xmlns:a16="http://schemas.microsoft.com/office/drawing/2014/main" id="{DD85ED53-229B-A943-9C60-BCEC33E49375}"/>
              </a:ext>
            </a:extLst>
          </p:cNvPr>
          <p:cNvPicPr>
            <a:picLocks noChangeAspect="1"/>
          </p:cNvPicPr>
          <p:nvPr/>
        </p:nvPicPr>
        <p:blipFill>
          <a:blip r:embed="rId4"/>
          <a:stretch>
            <a:fillRect/>
          </a:stretch>
        </p:blipFill>
        <p:spPr>
          <a:xfrm>
            <a:off x="1023019" y="1385291"/>
            <a:ext cx="9799901" cy="5512444"/>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Biomimicry</a:t>
            </a: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Nature inspired design</a:t>
            </a:r>
          </a:p>
        </p:txBody>
      </p:sp>
      <p:sp>
        <p:nvSpPr>
          <p:cNvPr id="23" name="TextBox 22">
            <a:extLst>
              <a:ext uri="{FF2B5EF4-FFF2-40B4-BE49-F238E27FC236}">
                <a16:creationId xmlns:a16="http://schemas.microsoft.com/office/drawing/2014/main" id="{B5BEBCE8-5BA0-CC42-B1B7-46F1E793F0C3}"/>
              </a:ext>
            </a:extLst>
          </p:cNvPr>
          <p:cNvSpPr txBox="1"/>
          <p:nvPr/>
        </p:nvSpPr>
        <p:spPr>
          <a:xfrm>
            <a:off x="8456440" y="2149592"/>
            <a:ext cx="2366480" cy="707886"/>
          </a:xfrm>
          <a:prstGeom prst="rect">
            <a:avLst/>
          </a:prstGeom>
          <a:noFill/>
        </p:spPr>
        <p:txBody>
          <a:bodyPr wrap="square" rtlCol="0">
            <a:spAutoFit/>
          </a:bodyPr>
          <a:lstStyle/>
          <a:p>
            <a:r>
              <a:rPr lang="en-US" sz="1600" b="1" dirty="0">
                <a:solidFill>
                  <a:srgbClr val="0C5751"/>
                </a:solidFill>
              </a:rPr>
              <a:t>Waste Management</a:t>
            </a:r>
          </a:p>
          <a:p>
            <a:r>
              <a:rPr lang="en-US" sz="1200" dirty="0"/>
              <a:t>Reduction, recycling of waste and reusing resources for production.</a:t>
            </a:r>
            <a:endParaRPr lang="en-US" sz="1100" dirty="0"/>
          </a:p>
        </p:txBody>
      </p:sp>
      <p:sp>
        <p:nvSpPr>
          <p:cNvPr id="24" name="TextBox 23">
            <a:extLst>
              <a:ext uri="{FF2B5EF4-FFF2-40B4-BE49-F238E27FC236}">
                <a16:creationId xmlns:a16="http://schemas.microsoft.com/office/drawing/2014/main" id="{EA9D2644-88D5-A44E-9514-0E1D5636FB64}"/>
              </a:ext>
            </a:extLst>
          </p:cNvPr>
          <p:cNvSpPr txBox="1"/>
          <p:nvPr/>
        </p:nvSpPr>
        <p:spPr>
          <a:xfrm>
            <a:off x="5410044" y="5080951"/>
            <a:ext cx="1207402" cy="1261884"/>
          </a:xfrm>
          <a:prstGeom prst="rect">
            <a:avLst/>
          </a:prstGeom>
          <a:noFill/>
        </p:spPr>
        <p:txBody>
          <a:bodyPr wrap="square" rtlCol="0">
            <a:spAutoFit/>
          </a:bodyPr>
          <a:lstStyle/>
          <a:p>
            <a:r>
              <a:rPr lang="en-US" sz="1600" b="1" dirty="0">
                <a:solidFill>
                  <a:srgbClr val="29C7F7"/>
                </a:solidFill>
              </a:rPr>
              <a:t>Resources</a:t>
            </a:r>
          </a:p>
          <a:p>
            <a:r>
              <a:rPr lang="en-US" sz="1200" dirty="0"/>
              <a:t>Nutrients for biological cycles and raw materials for manufacturing.</a:t>
            </a:r>
            <a:endParaRPr lang="en-US" sz="1100" dirty="0"/>
          </a:p>
        </p:txBody>
      </p:sp>
      <p:sp>
        <p:nvSpPr>
          <p:cNvPr id="29" name="TextBox 28">
            <a:extLst>
              <a:ext uri="{FF2B5EF4-FFF2-40B4-BE49-F238E27FC236}">
                <a16:creationId xmlns:a16="http://schemas.microsoft.com/office/drawing/2014/main" id="{D3EF8D47-AD6F-B541-B956-6A58023C7339}"/>
              </a:ext>
            </a:extLst>
          </p:cNvPr>
          <p:cNvSpPr txBox="1"/>
          <p:nvPr/>
        </p:nvSpPr>
        <p:spPr>
          <a:xfrm>
            <a:off x="9959738" y="3672088"/>
            <a:ext cx="1886202" cy="892552"/>
          </a:xfrm>
          <a:prstGeom prst="rect">
            <a:avLst/>
          </a:prstGeom>
          <a:noFill/>
        </p:spPr>
        <p:txBody>
          <a:bodyPr wrap="square" rtlCol="0">
            <a:spAutoFit/>
          </a:bodyPr>
          <a:lstStyle/>
          <a:p>
            <a:r>
              <a:rPr lang="en-US" sz="1600" b="1" dirty="0">
                <a:solidFill>
                  <a:srgbClr val="138F82"/>
                </a:solidFill>
              </a:rPr>
              <a:t>Consumption</a:t>
            </a:r>
          </a:p>
          <a:p>
            <a:r>
              <a:rPr lang="en-US" sz="1200" dirty="0"/>
              <a:t>Responsible consumption and reuse of products and services.</a:t>
            </a:r>
            <a:endParaRPr lang="en-US" sz="1100" dirty="0"/>
          </a:p>
        </p:txBody>
      </p:sp>
      <p:sp>
        <p:nvSpPr>
          <p:cNvPr id="30" name="TextBox 29">
            <a:extLst>
              <a:ext uri="{FF2B5EF4-FFF2-40B4-BE49-F238E27FC236}">
                <a16:creationId xmlns:a16="http://schemas.microsoft.com/office/drawing/2014/main" id="{FF9E97D6-834A-F145-B700-7670ADF7CB0D}"/>
              </a:ext>
            </a:extLst>
          </p:cNvPr>
          <p:cNvSpPr txBox="1"/>
          <p:nvPr/>
        </p:nvSpPr>
        <p:spPr>
          <a:xfrm>
            <a:off x="8456440" y="5265044"/>
            <a:ext cx="2872153" cy="892552"/>
          </a:xfrm>
          <a:prstGeom prst="rect">
            <a:avLst/>
          </a:prstGeom>
          <a:noFill/>
        </p:spPr>
        <p:txBody>
          <a:bodyPr wrap="square" rtlCol="0">
            <a:spAutoFit/>
          </a:bodyPr>
          <a:lstStyle/>
          <a:p>
            <a:r>
              <a:rPr lang="en-US" sz="1600" b="1" dirty="0">
                <a:solidFill>
                  <a:srgbClr val="4ABE98"/>
                </a:solidFill>
              </a:rPr>
              <a:t>Production</a:t>
            </a:r>
          </a:p>
          <a:p>
            <a:r>
              <a:rPr lang="en-US" sz="1200" dirty="0"/>
              <a:t>Redesigning processes, products, services to reduce the usage of resources and using harmless material &amp; clean energy.</a:t>
            </a:r>
            <a:endParaRPr lang="en-US" sz="1100" dirty="0"/>
          </a:p>
        </p:txBody>
      </p:sp>
      <p:sp>
        <p:nvSpPr>
          <p:cNvPr id="31" name="TextBox 30">
            <a:extLst>
              <a:ext uri="{FF2B5EF4-FFF2-40B4-BE49-F238E27FC236}">
                <a16:creationId xmlns:a16="http://schemas.microsoft.com/office/drawing/2014/main" id="{F69B0FC5-1A54-2B44-AFF9-008D1A900CD1}"/>
              </a:ext>
            </a:extLst>
          </p:cNvPr>
          <p:cNvSpPr txBox="1"/>
          <p:nvPr/>
        </p:nvSpPr>
        <p:spPr>
          <a:xfrm>
            <a:off x="1576595" y="1860273"/>
            <a:ext cx="2253582" cy="1077218"/>
          </a:xfrm>
          <a:prstGeom prst="rect">
            <a:avLst/>
          </a:prstGeom>
          <a:noFill/>
        </p:spPr>
        <p:txBody>
          <a:bodyPr wrap="square" rtlCol="0">
            <a:spAutoFit/>
          </a:bodyPr>
          <a:lstStyle/>
          <a:p>
            <a:r>
              <a:rPr lang="en-US" sz="1600" b="1" dirty="0">
                <a:solidFill>
                  <a:srgbClr val="DE8926"/>
                </a:solidFill>
              </a:rPr>
              <a:t>Restoration</a:t>
            </a:r>
          </a:p>
          <a:p>
            <a:r>
              <a:rPr lang="en-US" sz="1200" dirty="0"/>
              <a:t>Decomposers restore the biological nutrients back and natural cycles restore the resources.</a:t>
            </a:r>
            <a:endParaRPr lang="en-US" sz="1100" dirty="0"/>
          </a:p>
        </p:txBody>
      </p:sp>
      <p:sp>
        <p:nvSpPr>
          <p:cNvPr id="32" name="TextBox 31">
            <a:extLst>
              <a:ext uri="{FF2B5EF4-FFF2-40B4-BE49-F238E27FC236}">
                <a16:creationId xmlns:a16="http://schemas.microsoft.com/office/drawing/2014/main" id="{303646C5-C917-2641-A33D-6E2E0B2EA1E3}"/>
              </a:ext>
            </a:extLst>
          </p:cNvPr>
          <p:cNvSpPr txBox="1"/>
          <p:nvPr/>
        </p:nvSpPr>
        <p:spPr>
          <a:xfrm>
            <a:off x="678376" y="3672088"/>
            <a:ext cx="1617630" cy="707886"/>
          </a:xfrm>
          <a:prstGeom prst="rect">
            <a:avLst/>
          </a:prstGeom>
          <a:noFill/>
        </p:spPr>
        <p:txBody>
          <a:bodyPr wrap="square" rtlCol="0">
            <a:spAutoFit/>
          </a:bodyPr>
          <a:lstStyle/>
          <a:p>
            <a:r>
              <a:rPr lang="en-US" sz="1600" b="1" dirty="0">
                <a:solidFill>
                  <a:srgbClr val="FEC92A"/>
                </a:solidFill>
              </a:rPr>
              <a:t>Consumers</a:t>
            </a:r>
          </a:p>
          <a:p>
            <a:r>
              <a:rPr lang="en-US" sz="1200" dirty="0"/>
              <a:t>Animals depend on plants for food.</a:t>
            </a:r>
            <a:endParaRPr lang="en-US" sz="1100" dirty="0"/>
          </a:p>
        </p:txBody>
      </p:sp>
      <p:sp>
        <p:nvSpPr>
          <p:cNvPr id="35" name="TextBox 34">
            <a:extLst>
              <a:ext uri="{FF2B5EF4-FFF2-40B4-BE49-F238E27FC236}">
                <a16:creationId xmlns:a16="http://schemas.microsoft.com/office/drawing/2014/main" id="{8A967FF0-85E8-A94B-8B30-FC119AD2DDAF}"/>
              </a:ext>
            </a:extLst>
          </p:cNvPr>
          <p:cNvSpPr txBox="1"/>
          <p:nvPr/>
        </p:nvSpPr>
        <p:spPr>
          <a:xfrm>
            <a:off x="1487191" y="5268403"/>
            <a:ext cx="2253582" cy="892552"/>
          </a:xfrm>
          <a:prstGeom prst="rect">
            <a:avLst/>
          </a:prstGeom>
          <a:noFill/>
        </p:spPr>
        <p:txBody>
          <a:bodyPr wrap="square" rtlCol="0">
            <a:spAutoFit/>
          </a:bodyPr>
          <a:lstStyle/>
          <a:p>
            <a:r>
              <a:rPr lang="en-US" sz="1600" b="1" dirty="0">
                <a:solidFill>
                  <a:srgbClr val="633211"/>
                </a:solidFill>
              </a:rPr>
              <a:t>Natural Producers</a:t>
            </a:r>
          </a:p>
          <a:p>
            <a:r>
              <a:rPr lang="en-US" sz="1200" dirty="0"/>
              <a:t>Plants produce food using the biological nutrients from soil, water and sunlight.</a:t>
            </a:r>
            <a:endParaRPr lang="en-US" sz="1100" dirty="0"/>
          </a:p>
        </p:txBody>
      </p:sp>
      <p:sp>
        <p:nvSpPr>
          <p:cNvPr id="36" name="TextBox 35">
            <a:extLst>
              <a:ext uri="{FF2B5EF4-FFF2-40B4-BE49-F238E27FC236}">
                <a16:creationId xmlns:a16="http://schemas.microsoft.com/office/drawing/2014/main" id="{BC96A03F-0CA2-9543-AB89-51C736C85A86}"/>
              </a:ext>
            </a:extLst>
          </p:cNvPr>
          <p:cNvSpPr txBox="1"/>
          <p:nvPr/>
        </p:nvSpPr>
        <p:spPr>
          <a:xfrm>
            <a:off x="3693168" y="3839443"/>
            <a:ext cx="1521535" cy="523220"/>
          </a:xfrm>
          <a:prstGeom prst="rect">
            <a:avLst/>
          </a:prstGeom>
          <a:noFill/>
        </p:spPr>
        <p:txBody>
          <a:bodyPr wrap="square" rtlCol="0">
            <a:spAutoFit/>
          </a:bodyPr>
          <a:lstStyle/>
          <a:p>
            <a:pPr algn="ctr"/>
            <a:r>
              <a:rPr lang="en-US" sz="2800" b="1" dirty="0">
                <a:solidFill>
                  <a:srgbClr val="4ABE98"/>
                </a:solidFill>
              </a:rPr>
              <a:t>Nature</a:t>
            </a:r>
          </a:p>
        </p:txBody>
      </p:sp>
      <p:sp>
        <p:nvSpPr>
          <p:cNvPr id="37" name="TextBox 36">
            <a:extLst>
              <a:ext uri="{FF2B5EF4-FFF2-40B4-BE49-F238E27FC236}">
                <a16:creationId xmlns:a16="http://schemas.microsoft.com/office/drawing/2014/main" id="{F6D1B400-ED9C-4F46-BEB4-C64FEFF286D9}"/>
              </a:ext>
            </a:extLst>
          </p:cNvPr>
          <p:cNvSpPr txBox="1"/>
          <p:nvPr/>
        </p:nvSpPr>
        <p:spPr>
          <a:xfrm>
            <a:off x="6641361" y="3762876"/>
            <a:ext cx="1746099" cy="790345"/>
          </a:xfrm>
          <a:prstGeom prst="rect">
            <a:avLst/>
          </a:prstGeom>
          <a:noFill/>
        </p:spPr>
        <p:txBody>
          <a:bodyPr wrap="square" rtlCol="0">
            <a:spAutoFit/>
          </a:bodyPr>
          <a:lstStyle/>
          <a:p>
            <a:pPr algn="ctr">
              <a:lnSpc>
                <a:spcPct val="80000"/>
              </a:lnSpc>
            </a:pPr>
            <a:r>
              <a:rPr lang="en-US" sz="2800" b="1" dirty="0">
                <a:solidFill>
                  <a:srgbClr val="29C7F7"/>
                </a:solidFill>
              </a:rPr>
              <a:t>Circular </a:t>
            </a:r>
          </a:p>
          <a:p>
            <a:pPr algn="ctr">
              <a:lnSpc>
                <a:spcPct val="80000"/>
              </a:lnSpc>
            </a:pPr>
            <a:r>
              <a:rPr lang="en-US" sz="2800" b="1" dirty="0">
                <a:solidFill>
                  <a:srgbClr val="29C7F7"/>
                </a:solidFill>
              </a:rPr>
              <a:t>Economy</a:t>
            </a:r>
          </a:p>
        </p:txBody>
      </p:sp>
      <p:sp>
        <p:nvSpPr>
          <p:cNvPr id="2" name="Slide Number Placeholder 1">
            <a:extLst>
              <a:ext uri="{FF2B5EF4-FFF2-40B4-BE49-F238E27FC236}">
                <a16:creationId xmlns:a16="http://schemas.microsoft.com/office/drawing/2014/main" id="{C37C8783-E371-7630-A65D-5FB674E51F21}"/>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7859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785468" y="1447401"/>
            <a:ext cx="1901629" cy="830997"/>
          </a:xfrm>
          <a:prstGeom prst="rect">
            <a:avLst/>
          </a:prstGeom>
          <a:noFill/>
        </p:spPr>
        <p:txBody>
          <a:bodyPr wrap="square" rtlCol="0">
            <a:spAutoFit/>
          </a:bodyPr>
          <a:lstStyle/>
          <a:p>
            <a:pPr algn="ctr"/>
            <a:r>
              <a:rPr lang="en-US" sz="2400" b="1" dirty="0"/>
              <a:t>Circular</a:t>
            </a:r>
          </a:p>
          <a:p>
            <a:pPr algn="ctr"/>
            <a:r>
              <a:rPr lang="en-US" sz="2400" b="1" dirty="0"/>
              <a:t>Supplies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12235" y="1447401"/>
            <a:ext cx="1901629" cy="830997"/>
          </a:xfrm>
          <a:prstGeom prst="rect">
            <a:avLst/>
          </a:prstGeom>
          <a:noFill/>
        </p:spPr>
        <p:txBody>
          <a:bodyPr wrap="square" rtlCol="0">
            <a:spAutoFit/>
          </a:bodyPr>
          <a:lstStyle/>
          <a:p>
            <a:pPr algn="ctr"/>
            <a:r>
              <a:rPr lang="en-US" sz="2400" b="1" dirty="0"/>
              <a:t>Resource</a:t>
            </a:r>
          </a:p>
          <a:p>
            <a:pPr algn="ctr"/>
            <a:r>
              <a:rPr lang="en-US" sz="2400" b="1" dirty="0"/>
              <a:t>Recovery</a:t>
            </a:r>
          </a:p>
        </p:txBody>
      </p:sp>
      <p:sp>
        <p:nvSpPr>
          <p:cNvPr id="16" name="TextBox 15">
            <a:extLst>
              <a:ext uri="{FF2B5EF4-FFF2-40B4-BE49-F238E27FC236}">
                <a16:creationId xmlns:a16="http://schemas.microsoft.com/office/drawing/2014/main" id="{F304574B-A261-BE4F-95D6-C682FD92A54E}"/>
              </a:ext>
            </a:extLst>
          </p:cNvPr>
          <p:cNvSpPr txBox="1"/>
          <p:nvPr/>
        </p:nvSpPr>
        <p:spPr>
          <a:xfrm>
            <a:off x="5281130" y="1436368"/>
            <a:ext cx="1901629" cy="830997"/>
          </a:xfrm>
          <a:prstGeom prst="rect">
            <a:avLst/>
          </a:prstGeom>
          <a:noFill/>
        </p:spPr>
        <p:txBody>
          <a:bodyPr wrap="square" rtlCol="0">
            <a:spAutoFit/>
          </a:bodyPr>
          <a:lstStyle/>
          <a:p>
            <a:pPr algn="ctr"/>
            <a:r>
              <a:rPr lang="en-US" sz="2400" b="1" dirty="0"/>
              <a:t>Product Life</a:t>
            </a:r>
          </a:p>
          <a:p>
            <a:pPr algn="ctr"/>
            <a:r>
              <a:rPr lang="en-US" sz="2400" b="1" dirty="0"/>
              <a:t>Extension</a:t>
            </a:r>
          </a:p>
        </p:txBody>
      </p:sp>
      <p:sp>
        <p:nvSpPr>
          <p:cNvPr id="17" name="TextBox 16">
            <a:extLst>
              <a:ext uri="{FF2B5EF4-FFF2-40B4-BE49-F238E27FC236}">
                <a16:creationId xmlns:a16="http://schemas.microsoft.com/office/drawing/2014/main" id="{0563B1E1-0E64-C94A-A8C0-EC86E77FB670}"/>
              </a:ext>
            </a:extLst>
          </p:cNvPr>
          <p:cNvSpPr txBox="1"/>
          <p:nvPr/>
        </p:nvSpPr>
        <p:spPr>
          <a:xfrm>
            <a:off x="7041482" y="1436368"/>
            <a:ext cx="1901629" cy="830997"/>
          </a:xfrm>
          <a:prstGeom prst="rect">
            <a:avLst/>
          </a:prstGeom>
          <a:noFill/>
        </p:spPr>
        <p:txBody>
          <a:bodyPr wrap="square" rtlCol="0">
            <a:spAutoFit/>
          </a:bodyPr>
          <a:lstStyle/>
          <a:p>
            <a:pPr algn="ctr"/>
            <a:r>
              <a:rPr lang="en-US" sz="2400" b="1" dirty="0"/>
              <a:t>Sharing</a:t>
            </a:r>
          </a:p>
          <a:p>
            <a:pPr algn="ctr"/>
            <a:r>
              <a:rPr lang="en-US" sz="2400" b="1" dirty="0"/>
              <a:t>Platform</a:t>
            </a:r>
          </a:p>
        </p:txBody>
      </p:sp>
      <p:sp>
        <p:nvSpPr>
          <p:cNvPr id="18" name="TextBox 17">
            <a:extLst>
              <a:ext uri="{FF2B5EF4-FFF2-40B4-BE49-F238E27FC236}">
                <a16:creationId xmlns:a16="http://schemas.microsoft.com/office/drawing/2014/main" id="{B4A40B76-E97A-6149-9E10-6104DC1E8EB6}"/>
              </a:ext>
            </a:extLst>
          </p:cNvPr>
          <p:cNvSpPr txBox="1"/>
          <p:nvPr/>
        </p:nvSpPr>
        <p:spPr>
          <a:xfrm>
            <a:off x="8713344" y="1436368"/>
            <a:ext cx="1901629" cy="830997"/>
          </a:xfrm>
          <a:prstGeom prst="rect">
            <a:avLst/>
          </a:prstGeom>
          <a:noFill/>
        </p:spPr>
        <p:txBody>
          <a:bodyPr wrap="square" rtlCol="0">
            <a:spAutoFit/>
          </a:bodyPr>
          <a:lstStyle/>
          <a:p>
            <a:pPr algn="ctr"/>
            <a:r>
              <a:rPr lang="en-US" sz="2400" b="1" dirty="0"/>
              <a:t>Product As</a:t>
            </a:r>
          </a:p>
          <a:p>
            <a:pPr algn="ctr"/>
            <a:r>
              <a:rPr lang="en-US" sz="2400" b="1" dirty="0"/>
              <a:t>A Service</a:t>
            </a:r>
          </a:p>
        </p:txBody>
      </p:sp>
      <p:sp>
        <p:nvSpPr>
          <p:cNvPr id="19" name="TextBox 18">
            <a:extLst>
              <a:ext uri="{FF2B5EF4-FFF2-40B4-BE49-F238E27FC236}">
                <a16:creationId xmlns:a16="http://schemas.microsoft.com/office/drawing/2014/main" id="{B3E8CCFD-182B-7546-BE75-88445AAD58F8}"/>
              </a:ext>
            </a:extLst>
          </p:cNvPr>
          <p:cNvSpPr txBox="1"/>
          <p:nvPr/>
        </p:nvSpPr>
        <p:spPr>
          <a:xfrm>
            <a:off x="1903796" y="4528210"/>
            <a:ext cx="1644247" cy="1384995"/>
          </a:xfrm>
          <a:prstGeom prst="rect">
            <a:avLst/>
          </a:prstGeom>
          <a:noFill/>
        </p:spPr>
        <p:txBody>
          <a:bodyPr wrap="square" rtlCol="0">
            <a:spAutoFit/>
          </a:bodyPr>
          <a:lstStyle/>
          <a:p>
            <a:r>
              <a:rPr lang="en-US" sz="1400" dirty="0"/>
              <a:t>Products made from fully renewable, recyclable, or biodegradable resource inputs.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294351" y="4528212"/>
            <a:ext cx="1901629" cy="1846659"/>
          </a:xfrm>
          <a:prstGeom prst="rect">
            <a:avLst/>
          </a:prstGeom>
          <a:noFill/>
        </p:spPr>
        <p:txBody>
          <a:bodyPr wrap="square" rtlCol="0">
            <a:spAutoFit/>
          </a:bodyPr>
          <a:lstStyle/>
          <a:p>
            <a:r>
              <a:rPr lang="en-US" sz="1400" dirty="0"/>
              <a:t>Services that work to eliminate resources, materials, or waste from leaking into the environment and maximizing the value of it to reenter the loop.</a:t>
            </a:r>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127467" y="4528211"/>
            <a:ext cx="2128079" cy="1384995"/>
          </a:xfrm>
          <a:prstGeom prst="rect">
            <a:avLst/>
          </a:prstGeom>
          <a:noFill/>
        </p:spPr>
        <p:txBody>
          <a:bodyPr wrap="square" rtlCol="0">
            <a:spAutoFit/>
          </a:bodyPr>
          <a:lstStyle/>
          <a:p>
            <a:r>
              <a:rPr lang="en-US" sz="1400" dirty="0"/>
              <a:t>Services that offer to extend the life of an otherwise discarded product through repairing, upgrading, or reselling back into the loop.</a:t>
            </a:r>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600438"/>
          </a:xfrm>
          <a:prstGeom prst="rect">
            <a:avLst/>
          </a:prstGeom>
          <a:noFill/>
        </p:spPr>
        <p:txBody>
          <a:bodyPr wrap="square" rtlCol="0">
            <a:spAutoFit/>
          </a:bodyPr>
          <a:lstStyle/>
          <a:p>
            <a:r>
              <a:rPr lang="en-US" sz="1400" dirty="0"/>
              <a:t>Sharing platforms allow people to collaborate and share a product amongst themselves without singular ownership by the customer.</a:t>
            </a:r>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169551"/>
          </a:xfrm>
          <a:prstGeom prst="rect">
            <a:avLst/>
          </a:prstGeom>
          <a:noFill/>
        </p:spPr>
        <p:txBody>
          <a:bodyPr wrap="square" rtlCol="0">
            <a:spAutoFit/>
          </a:bodyPr>
          <a:lstStyle/>
          <a:p>
            <a:r>
              <a:rPr lang="en-US" sz="1400" dirty="0"/>
              <a:t>Products that are used by one or more customers as a pay-as-you-use arrangement.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275605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Circular Supplies: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Shoes made from plastic</a:t>
            </a:r>
          </a:p>
        </p:txBody>
      </p:sp>
      <p:pic>
        <p:nvPicPr>
          <p:cNvPr id="4" name="Picture 3" descr="Icon&#10;&#10;Description automatically generated">
            <a:extLst>
              <a:ext uri="{FF2B5EF4-FFF2-40B4-BE49-F238E27FC236}">
                <a16:creationId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id="{D879DA7C-4907-CE7C-2A53-14CDE3BF0525}"/>
              </a:ext>
            </a:extLst>
          </p:cNvPr>
          <p:cNvSpPr>
            <a:spLocks noGrp="1"/>
          </p:cNvSpPr>
          <p:nvPr>
            <p:ph type="sldNum" sz="quarter" idx="12"/>
          </p:nvPr>
        </p:nvSpPr>
        <p:spPr/>
        <p:txBody>
          <a:bodyPr/>
          <a:lstStyle/>
          <a:p>
            <a:fld id="{03AC47D1-4797-A149-B428-2088C1D64571}" type="slidenum">
              <a:rPr lang="en-US" smtClean="0"/>
              <a:t>14</a:t>
            </a:fld>
            <a:endParaRPr lang="en-US" dirty="0"/>
          </a:p>
        </p:txBody>
      </p:sp>
    </p:spTree>
    <p:extLst>
      <p:ext uri="{BB962C8B-B14F-4D97-AF65-F5344CB8AC3E}">
        <p14:creationId xmlns:p14="http://schemas.microsoft.com/office/powerpoint/2010/main" val="174250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Resource Recovery: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Waste to energy</a:t>
            </a:r>
          </a:p>
        </p:txBody>
      </p:sp>
      <p:pic>
        <p:nvPicPr>
          <p:cNvPr id="3" name="Picture 2" descr="Icon&#10;&#10;Description automatically generated">
            <a:extLst>
              <a:ext uri="{FF2B5EF4-FFF2-40B4-BE49-F238E27FC236}">
                <a16:creationId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id="{747A4DA1-BE04-9A86-4BFA-727046B6EA5E}"/>
              </a:ext>
            </a:extLst>
          </p:cNvPr>
          <p:cNvPicPr>
            <a:picLocks noChangeAspect="1"/>
          </p:cNvPicPr>
          <p:nvPr/>
        </p:nvPicPr>
        <p:blipFill>
          <a:blip r:embed="rId6"/>
          <a:stretch>
            <a:fillRect/>
          </a:stretch>
        </p:blipFill>
        <p:spPr>
          <a:xfrm>
            <a:off x="4477426" y="1619462"/>
            <a:ext cx="6440905" cy="3619076"/>
          </a:xfrm>
          <a:prstGeom prst="rect">
            <a:avLst/>
          </a:prstGeom>
        </p:spPr>
      </p:pic>
      <p:sp>
        <p:nvSpPr>
          <p:cNvPr id="2" name="Slide Number Placeholder 1">
            <a:extLst>
              <a:ext uri="{FF2B5EF4-FFF2-40B4-BE49-F238E27FC236}">
                <a16:creationId xmlns:a16="http://schemas.microsoft.com/office/drawing/2014/main" id="{FCB36636-E902-9BCF-24EE-3CC9E6B4B722}"/>
              </a:ext>
            </a:extLst>
          </p:cNvPr>
          <p:cNvSpPr>
            <a:spLocks noGrp="1"/>
          </p:cNvSpPr>
          <p:nvPr>
            <p:ph type="sldNum" sz="quarter" idx="12"/>
          </p:nvPr>
        </p:nvSpPr>
        <p:spPr/>
        <p:txBody>
          <a:bodyPr/>
          <a:lstStyle/>
          <a:p>
            <a:fld id="{03AC47D1-4797-A149-B428-2088C1D64571}" type="slidenum">
              <a:rPr lang="en-US" smtClean="0"/>
              <a:t>15</a:t>
            </a:fld>
            <a:endParaRPr lang="en-US" dirty="0"/>
          </a:p>
        </p:txBody>
      </p:sp>
    </p:spTree>
    <p:extLst>
      <p:ext uri="{BB962C8B-B14F-4D97-AF65-F5344CB8AC3E}">
        <p14:creationId xmlns:p14="http://schemas.microsoft.com/office/powerpoint/2010/main" val="303647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Product Life Extension: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Takeback &amp; repair service </a:t>
            </a:r>
          </a:p>
        </p:txBody>
      </p:sp>
      <p:pic>
        <p:nvPicPr>
          <p:cNvPr id="4" name="Picture 3" descr="Logo&#10;&#10;Description automatically generated">
            <a:extLst>
              <a:ext uri="{FF2B5EF4-FFF2-40B4-BE49-F238E27FC236}">
                <a16:creationId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id="{B758EA5E-E40E-6EDC-F13B-E5197DF557F9}"/>
              </a:ext>
            </a:extLst>
          </p:cNvPr>
          <p:cNvSpPr>
            <a:spLocks noGrp="1"/>
          </p:cNvSpPr>
          <p:nvPr>
            <p:ph type="sldNum" sz="quarter" idx="12"/>
          </p:nvPr>
        </p:nvSpPr>
        <p:spPr/>
        <p:txBody>
          <a:bodyPr/>
          <a:lstStyle/>
          <a:p>
            <a:fld id="{03AC47D1-4797-A149-B428-2088C1D64571}" type="slidenum">
              <a:rPr lang="en-US" smtClean="0"/>
              <a:t>16</a:t>
            </a:fld>
            <a:endParaRPr lang="en-US" dirty="0"/>
          </a:p>
        </p:txBody>
      </p:sp>
    </p:spTree>
    <p:extLst>
      <p:ext uri="{BB962C8B-B14F-4D97-AF65-F5344CB8AC3E}">
        <p14:creationId xmlns:p14="http://schemas.microsoft.com/office/powerpoint/2010/main" val="271748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Sharing Platform: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Ridesharing</a:t>
            </a:r>
          </a:p>
        </p:txBody>
      </p:sp>
      <p:pic>
        <p:nvPicPr>
          <p:cNvPr id="3" name="Picture 2">
            <a:extLst>
              <a:ext uri="{FF2B5EF4-FFF2-40B4-BE49-F238E27FC236}">
                <a16:creationId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id="{2E0E8AE6-CC86-864D-7BAA-E8443EBC891E}"/>
              </a:ext>
            </a:extLst>
          </p:cNvPr>
          <p:cNvSpPr>
            <a:spLocks noGrp="1"/>
          </p:cNvSpPr>
          <p:nvPr>
            <p:ph type="sldNum" sz="quarter" idx="12"/>
          </p:nvPr>
        </p:nvSpPr>
        <p:spPr/>
        <p:txBody>
          <a:bodyPr/>
          <a:lstStyle/>
          <a:p>
            <a:fld id="{03AC47D1-4797-A149-B428-2088C1D64571}" type="slidenum">
              <a:rPr lang="en-US" smtClean="0"/>
              <a:t>17</a:t>
            </a:fld>
            <a:endParaRPr lang="en-US" dirty="0"/>
          </a:p>
        </p:txBody>
      </p:sp>
    </p:spTree>
    <p:extLst>
      <p:ext uri="{BB962C8B-B14F-4D97-AF65-F5344CB8AC3E}">
        <p14:creationId xmlns:p14="http://schemas.microsoft.com/office/powerpoint/2010/main" val="252086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Product As A Service: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Clothes rental </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id="{8FBC6BFD-7E62-6AFE-A56A-22E24DA3ADFE}"/>
              </a:ext>
            </a:extLst>
          </p:cNvPr>
          <p:cNvSpPr>
            <a:spLocks noGrp="1"/>
          </p:cNvSpPr>
          <p:nvPr>
            <p:ph type="sldNum" sz="quarter" idx="12"/>
          </p:nvPr>
        </p:nvSpPr>
        <p:spPr/>
        <p:txBody>
          <a:bodyPr/>
          <a:lstStyle/>
          <a:p>
            <a:fld id="{03AC47D1-4797-A149-B428-2088C1D64571}" type="slidenum">
              <a:rPr lang="en-US" smtClean="0"/>
              <a:t>18</a:t>
            </a:fld>
            <a:endParaRPr lang="en-US" dirty="0"/>
          </a:p>
        </p:txBody>
      </p:sp>
    </p:spTree>
    <p:extLst>
      <p:ext uri="{BB962C8B-B14F-4D97-AF65-F5344CB8AC3E}">
        <p14:creationId xmlns:p14="http://schemas.microsoft.com/office/powerpoint/2010/main" val="228520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id="{0131D771-BD27-2940-A06F-7EAD4A527134}"/>
              </a:ext>
            </a:extLst>
          </p:cNvPr>
          <p:cNvSpPr/>
          <p:nvPr/>
        </p:nvSpPr>
        <p:spPr>
          <a:xfrm>
            <a:off x="986740" y="1619820"/>
            <a:ext cx="4413816" cy="368114"/>
          </a:xfrm>
          <a:prstGeom prst="rect">
            <a:avLst/>
          </a:prstGeom>
        </p:spPr>
        <p:txBody>
          <a:bodyPr wrap="square">
            <a:spAutoFit/>
          </a:bodyPr>
          <a:lstStyle/>
          <a:p>
            <a:pPr algn="thaiDist">
              <a:lnSpc>
                <a:spcPct val="120000"/>
              </a:lnSpc>
            </a:pPr>
            <a:r>
              <a:rPr lang="en-US" sz="1600" b="1" dirty="0">
                <a:solidFill>
                  <a:srgbClr val="262626"/>
                </a:solidFill>
              </a:rPr>
              <a:t>What does the company do?</a:t>
            </a:r>
            <a:endParaRPr lang="en-US" sz="1600" dirty="0">
              <a:solidFill>
                <a:srgbClr val="262626"/>
              </a:solidFill>
            </a:endParaRPr>
          </a:p>
        </p:txBody>
      </p:sp>
      <p:sp>
        <p:nvSpPr>
          <p:cNvPr id="6" name="Oval 5">
            <a:extLst>
              <a:ext uri="{FF2B5EF4-FFF2-40B4-BE49-F238E27FC236}">
                <a16:creationId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Oval 6">
            <a:extLst>
              <a:ext uri="{FF2B5EF4-FFF2-40B4-BE49-F238E27FC236}">
                <a16:creationId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id="{8E50E6D3-F610-5E4E-9BB0-10874CDA5603}"/>
              </a:ext>
            </a:extLst>
          </p:cNvPr>
          <p:cNvSpPr/>
          <p:nvPr/>
        </p:nvSpPr>
        <p:spPr>
          <a:xfrm>
            <a:off x="1327355" y="483407"/>
            <a:ext cx="9495565"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5C254FA2-E5E7-3745-86BA-683928C839E6}"/>
              </a:ext>
            </a:extLst>
          </p:cNvPr>
          <p:cNvSpPr/>
          <p:nvPr/>
        </p:nvSpPr>
        <p:spPr>
          <a:xfrm>
            <a:off x="1327355" y="375251"/>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E89F8863-0DC9-3147-BFC9-CF9FFEE9CF65}"/>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Class Activity: Circular Business Case Study</a:t>
            </a:r>
          </a:p>
        </p:txBody>
      </p:sp>
      <p:cxnSp>
        <p:nvCxnSpPr>
          <p:cNvPr id="12" name="Straight Connector 11">
            <a:extLst>
              <a:ext uri="{FF2B5EF4-FFF2-40B4-BE49-F238E27FC236}">
                <a16:creationId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15F2E5-43BB-404B-868B-8921A589F1C5}"/>
              </a:ext>
            </a:extLst>
          </p:cNvPr>
          <p:cNvSpPr/>
          <p:nvPr/>
        </p:nvSpPr>
        <p:spPr>
          <a:xfrm>
            <a:off x="986739" y="2434499"/>
            <a:ext cx="5109261" cy="368114"/>
          </a:xfrm>
          <a:prstGeom prst="rect">
            <a:avLst/>
          </a:prstGeom>
        </p:spPr>
        <p:txBody>
          <a:bodyPr wrap="square">
            <a:spAutoFit/>
          </a:bodyPr>
          <a:lstStyle/>
          <a:p>
            <a:pPr>
              <a:lnSpc>
                <a:spcPct val="120000"/>
              </a:lnSpc>
            </a:pPr>
            <a:r>
              <a:rPr lang="en-US" sz="1600" b="1" dirty="0">
                <a:solidFill>
                  <a:srgbClr val="262626"/>
                </a:solidFill>
              </a:rPr>
              <a:t>Do they offer goods, services, or both to their customers?</a:t>
            </a:r>
          </a:p>
        </p:txBody>
      </p:sp>
      <p:sp>
        <p:nvSpPr>
          <p:cNvPr id="17" name="Oval 16">
            <a:extLst>
              <a:ext uri="{FF2B5EF4-FFF2-40B4-BE49-F238E27FC236}">
                <a16:creationId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id="{907DCA88-A82A-624C-BB6F-9399CF2D3EE7}"/>
              </a:ext>
            </a:extLst>
          </p:cNvPr>
          <p:cNvSpPr/>
          <p:nvPr/>
        </p:nvSpPr>
        <p:spPr>
          <a:xfrm>
            <a:off x="986739" y="3301437"/>
            <a:ext cx="5109261" cy="663580"/>
          </a:xfrm>
          <a:prstGeom prst="rect">
            <a:avLst/>
          </a:prstGeom>
        </p:spPr>
        <p:txBody>
          <a:bodyPr wrap="square">
            <a:spAutoFit/>
          </a:bodyPr>
          <a:lstStyle/>
          <a:p>
            <a:pPr>
              <a:lnSpc>
                <a:spcPct val="120000"/>
              </a:lnSpc>
            </a:pPr>
            <a:r>
              <a:rPr lang="en-US" sz="1600" b="1" dirty="0">
                <a:solidFill>
                  <a:srgbClr val="262626"/>
                </a:solidFill>
              </a:rPr>
              <a:t>Which of the 5 circular economy business models does the company utilize?</a:t>
            </a:r>
          </a:p>
        </p:txBody>
      </p:sp>
      <p:sp>
        <p:nvSpPr>
          <p:cNvPr id="29" name="Oval 28">
            <a:extLst>
              <a:ext uri="{FF2B5EF4-FFF2-40B4-BE49-F238E27FC236}">
                <a16:creationId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41B95F4-D4F2-9740-94B7-7927B342196D}"/>
              </a:ext>
            </a:extLst>
          </p:cNvPr>
          <p:cNvSpPr/>
          <p:nvPr/>
        </p:nvSpPr>
        <p:spPr>
          <a:xfrm>
            <a:off x="986739" y="4423289"/>
            <a:ext cx="5109261" cy="663580"/>
          </a:xfrm>
          <a:prstGeom prst="rect">
            <a:avLst/>
          </a:prstGeom>
        </p:spPr>
        <p:txBody>
          <a:bodyPr wrap="square">
            <a:spAutoFit/>
          </a:bodyPr>
          <a:lstStyle/>
          <a:p>
            <a:pPr>
              <a:lnSpc>
                <a:spcPct val="120000"/>
              </a:lnSpc>
            </a:pPr>
            <a:r>
              <a:rPr lang="en-US" sz="1600" b="1" dirty="0">
                <a:solidFill>
                  <a:srgbClr val="262626"/>
                </a:solidFill>
              </a:rPr>
              <a:t>What linear problem is the company trying to solve through circularity?</a:t>
            </a:r>
          </a:p>
        </p:txBody>
      </p:sp>
      <p:sp>
        <p:nvSpPr>
          <p:cNvPr id="33" name="Oval 32">
            <a:extLst>
              <a:ext uri="{FF2B5EF4-FFF2-40B4-BE49-F238E27FC236}">
                <a16:creationId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id="{30A5E9EC-E0FB-1D4C-9FD2-BC35CBDF8B7E}"/>
              </a:ext>
            </a:extLst>
          </p:cNvPr>
          <p:cNvSpPr/>
          <p:nvPr/>
        </p:nvSpPr>
        <p:spPr>
          <a:xfrm>
            <a:off x="986739" y="5578637"/>
            <a:ext cx="5109261" cy="663580"/>
          </a:xfrm>
          <a:prstGeom prst="rect">
            <a:avLst/>
          </a:prstGeom>
        </p:spPr>
        <p:txBody>
          <a:bodyPr wrap="square">
            <a:spAutoFit/>
          </a:bodyPr>
          <a:lstStyle/>
          <a:p>
            <a:pPr>
              <a:lnSpc>
                <a:spcPct val="120000"/>
              </a:lnSpc>
            </a:pPr>
            <a:r>
              <a:rPr lang="en-US" sz="1600" b="1" dirty="0">
                <a:solidFill>
                  <a:srgbClr val="262626"/>
                </a:solidFill>
              </a:rPr>
              <a:t>How do they keep materials in a closed loop system? </a:t>
            </a:r>
          </a:p>
          <a:p>
            <a:pPr>
              <a:lnSpc>
                <a:spcPct val="120000"/>
              </a:lnSpc>
            </a:pPr>
            <a:r>
              <a:rPr lang="en-US" sz="1600" b="1" dirty="0">
                <a:solidFill>
                  <a:srgbClr val="262626"/>
                </a:solidFill>
              </a:rPr>
              <a:t>(e.g. recycle plastic bottles to make new products)</a:t>
            </a:r>
          </a:p>
        </p:txBody>
      </p:sp>
      <p:sp>
        <p:nvSpPr>
          <p:cNvPr id="37" name="Oval 36">
            <a:extLst>
              <a:ext uri="{FF2B5EF4-FFF2-40B4-BE49-F238E27FC236}">
                <a16:creationId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id="{9D5097E6-BEB9-CF4E-8A5F-8D140FC07BF9}"/>
              </a:ext>
            </a:extLst>
          </p:cNvPr>
          <p:cNvSpPr/>
          <p:nvPr/>
        </p:nvSpPr>
        <p:spPr>
          <a:xfrm>
            <a:off x="6963654" y="1608682"/>
            <a:ext cx="4413816" cy="368114"/>
          </a:xfrm>
          <a:prstGeom prst="rect">
            <a:avLst/>
          </a:prstGeom>
        </p:spPr>
        <p:txBody>
          <a:bodyPr wrap="square">
            <a:spAutoFit/>
          </a:bodyPr>
          <a:lstStyle/>
          <a:p>
            <a:pPr algn="thaiDist">
              <a:lnSpc>
                <a:spcPct val="120000"/>
              </a:lnSpc>
            </a:pPr>
            <a:r>
              <a:rPr lang="en-US" sz="1600" b="1" dirty="0">
                <a:solidFill>
                  <a:srgbClr val="262626"/>
                </a:solidFill>
              </a:rPr>
              <a:t>How do they reduce or eliminate waste?</a:t>
            </a:r>
          </a:p>
        </p:txBody>
      </p:sp>
      <p:sp>
        <p:nvSpPr>
          <p:cNvPr id="56" name="Oval 55">
            <a:extLst>
              <a:ext uri="{FF2B5EF4-FFF2-40B4-BE49-F238E27FC236}">
                <a16:creationId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Oval 56">
            <a:extLst>
              <a:ext uri="{FF2B5EF4-FFF2-40B4-BE49-F238E27FC236}">
                <a16:creationId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id="{71EC5DE4-47D4-2149-86A2-8B629FC1F9C4}"/>
              </a:ext>
            </a:extLst>
          </p:cNvPr>
          <p:cNvSpPr/>
          <p:nvPr/>
        </p:nvSpPr>
        <p:spPr>
          <a:xfrm>
            <a:off x="6963653" y="2405073"/>
            <a:ext cx="5109261" cy="663580"/>
          </a:xfrm>
          <a:prstGeom prst="rect">
            <a:avLst/>
          </a:prstGeom>
        </p:spPr>
        <p:txBody>
          <a:bodyPr wrap="square">
            <a:spAutoFit/>
          </a:bodyPr>
          <a:lstStyle/>
          <a:p>
            <a:pPr>
              <a:lnSpc>
                <a:spcPct val="120000"/>
              </a:lnSpc>
            </a:pPr>
            <a:r>
              <a:rPr lang="en-US" sz="1600" b="1" dirty="0">
                <a:solidFill>
                  <a:srgbClr val="262626"/>
                </a:solidFill>
              </a:rPr>
              <a:t>Does their business model help regenerate natural systems?</a:t>
            </a:r>
          </a:p>
        </p:txBody>
      </p:sp>
      <p:sp>
        <p:nvSpPr>
          <p:cNvPr id="60" name="Oval 59">
            <a:extLst>
              <a:ext uri="{FF2B5EF4-FFF2-40B4-BE49-F238E27FC236}">
                <a16:creationId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Oval 60">
            <a:extLst>
              <a:ext uri="{FF2B5EF4-FFF2-40B4-BE49-F238E27FC236}">
                <a16:creationId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2" name="Rectangle 61">
            <a:extLst>
              <a:ext uri="{FF2B5EF4-FFF2-40B4-BE49-F238E27FC236}">
                <a16:creationId xmlns:a16="http://schemas.microsoft.com/office/drawing/2014/main"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3" name="Rectangle 62">
            <a:extLst>
              <a:ext uri="{FF2B5EF4-FFF2-40B4-BE49-F238E27FC236}">
                <a16:creationId xmlns:a16="http://schemas.microsoft.com/office/drawing/2014/main" id="{18B2F601-CA1B-F74A-94C5-1610B2B5EFE0}"/>
              </a:ext>
            </a:extLst>
          </p:cNvPr>
          <p:cNvSpPr/>
          <p:nvPr/>
        </p:nvSpPr>
        <p:spPr>
          <a:xfrm>
            <a:off x="6963653" y="3469634"/>
            <a:ext cx="5109261" cy="663580"/>
          </a:xfrm>
          <a:prstGeom prst="rect">
            <a:avLst/>
          </a:prstGeom>
        </p:spPr>
        <p:txBody>
          <a:bodyPr wrap="square">
            <a:spAutoFit/>
          </a:bodyPr>
          <a:lstStyle/>
          <a:p>
            <a:pPr>
              <a:lnSpc>
                <a:spcPct val="120000"/>
              </a:lnSpc>
            </a:pPr>
            <a:r>
              <a:rPr lang="en-US" sz="1600" b="1" dirty="0">
                <a:solidFill>
                  <a:srgbClr val="262626"/>
                </a:solidFill>
              </a:rPr>
              <a:t>What added value do they offer customers and the </a:t>
            </a:r>
          </a:p>
          <a:p>
            <a:pPr>
              <a:lnSpc>
                <a:spcPct val="120000"/>
              </a:lnSpc>
            </a:pPr>
            <a:r>
              <a:rPr lang="en-US" sz="1600" b="1" dirty="0">
                <a:solidFill>
                  <a:srgbClr val="262626"/>
                </a:solidFill>
              </a:rPr>
              <a:t>environment with their circular model?</a:t>
            </a:r>
          </a:p>
        </p:txBody>
      </p:sp>
      <p:sp>
        <p:nvSpPr>
          <p:cNvPr id="64" name="Oval 63">
            <a:extLst>
              <a:ext uri="{FF2B5EF4-FFF2-40B4-BE49-F238E27FC236}">
                <a16:creationId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Oval 64">
            <a:extLst>
              <a:ext uri="{FF2B5EF4-FFF2-40B4-BE49-F238E27FC236}">
                <a16:creationId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6" name="Rectangle 65">
            <a:extLst>
              <a:ext uri="{FF2B5EF4-FFF2-40B4-BE49-F238E27FC236}">
                <a16:creationId xmlns:a16="http://schemas.microsoft.com/office/drawing/2014/main"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id="{4206F70B-B257-8D4A-B822-F8FEA5E06D5C}"/>
              </a:ext>
            </a:extLst>
          </p:cNvPr>
          <p:cNvSpPr/>
          <p:nvPr/>
        </p:nvSpPr>
        <p:spPr>
          <a:xfrm>
            <a:off x="6963653" y="4591486"/>
            <a:ext cx="5109261" cy="663580"/>
          </a:xfrm>
          <a:prstGeom prst="rect">
            <a:avLst/>
          </a:prstGeom>
        </p:spPr>
        <p:txBody>
          <a:bodyPr wrap="square">
            <a:spAutoFit/>
          </a:bodyPr>
          <a:lstStyle/>
          <a:p>
            <a:pPr>
              <a:lnSpc>
                <a:spcPct val="120000"/>
              </a:lnSpc>
            </a:pPr>
            <a:r>
              <a:rPr lang="en-US" sz="1600" b="1" dirty="0">
                <a:solidFill>
                  <a:srgbClr val="262626"/>
                </a:solidFill>
              </a:rPr>
              <a:t>As a designer, how could you help make their business even more circular?</a:t>
            </a:r>
          </a:p>
        </p:txBody>
      </p:sp>
      <p:sp>
        <p:nvSpPr>
          <p:cNvPr id="68" name="Oval 67">
            <a:extLst>
              <a:ext uri="{FF2B5EF4-FFF2-40B4-BE49-F238E27FC236}">
                <a16:creationId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Oval 68">
            <a:extLst>
              <a:ext uri="{FF2B5EF4-FFF2-40B4-BE49-F238E27FC236}">
                <a16:creationId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0" name="Rectangle 69">
            <a:extLst>
              <a:ext uri="{FF2B5EF4-FFF2-40B4-BE49-F238E27FC236}">
                <a16:creationId xmlns:a16="http://schemas.microsoft.com/office/drawing/2014/main"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id="{65FBEEEB-3D57-9407-8028-AD8B648C4396}"/>
              </a:ext>
            </a:extLst>
          </p:cNvPr>
          <p:cNvSpPr>
            <a:spLocks noGrp="1"/>
          </p:cNvSpPr>
          <p:nvPr>
            <p:ph type="sldNum" sz="quarter" idx="12"/>
          </p:nvPr>
        </p:nvSpPr>
        <p:spPr/>
        <p:txBody>
          <a:bodyPr/>
          <a:lstStyle/>
          <a:p>
            <a:fld id="{03AC47D1-4797-A149-B428-2088C1D64571}" type="slidenum">
              <a:rPr lang="en-US" smtClean="0"/>
              <a:t>19</a:t>
            </a:fld>
            <a:endParaRPr lang="en-US" dirty="0"/>
          </a:p>
        </p:txBody>
      </p:sp>
    </p:spTree>
    <p:extLst>
      <p:ext uri="{BB962C8B-B14F-4D97-AF65-F5344CB8AC3E}">
        <p14:creationId xmlns:p14="http://schemas.microsoft.com/office/powerpoint/2010/main" val="64945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54511"/>
          </a:xfrm>
          <a:prstGeom prst="rect">
            <a:avLst/>
          </a:prstGeom>
        </p:spPr>
        <p:txBody>
          <a:bodyPr wrap="square">
            <a:spAutoFit/>
          </a:bodyPr>
          <a:lstStyle/>
          <a:p>
            <a:pPr algn="thaiDist">
              <a:lnSpc>
                <a:spcPct val="120000"/>
              </a:lnSpc>
            </a:pPr>
            <a:r>
              <a:rPr lang="en-US" sz="1600" b="1" dirty="0">
                <a:solidFill>
                  <a:srgbClr val="262626"/>
                </a:solidFill>
              </a:rPr>
              <a:t>Students will understand the differences between the linear and circular economies and will develop the ability to think about the full life of the products that we use in our daily lives and set the groundwork for being able to redesign systems. Students will understand the 5 different types of circular economy business models and identify how these models practice the 3 principles of the circular economy based on a business case study analysis.</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39159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 name="Group 3">
            <a:extLst>
              <a:ext uri="{FF2B5EF4-FFF2-40B4-BE49-F238E27FC236}">
                <a16:creationId xmlns:a16="http://schemas.microsoft.com/office/drawing/2014/main" id="{6F9EA621-D5A8-0775-5705-71EE1D10BC88}"/>
              </a:ext>
            </a:extLst>
          </p:cNvPr>
          <p:cNvGrpSpPr/>
          <p:nvPr/>
        </p:nvGrpSpPr>
        <p:grpSpPr>
          <a:xfrm>
            <a:off x="1127544" y="4694604"/>
            <a:ext cx="443210" cy="409625"/>
            <a:chOff x="1123489" y="4518559"/>
            <a:chExt cx="443210" cy="409625"/>
          </a:xfrm>
        </p:grpSpPr>
        <p:sp>
          <p:nvSpPr>
            <p:cNvPr id="18" name="Oval 17">
              <a:extLst>
                <a:ext uri="{FF2B5EF4-FFF2-40B4-BE49-F238E27FC236}">
                  <a16:creationId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2" name="TextBox 1">
            <a:extLst>
              <a:ext uri="{FF2B5EF4-FFF2-40B4-BE49-F238E27FC236}">
                <a16:creationId xmlns:a16="http://schemas.microsoft.com/office/drawing/2014/main" id="{0BF3EB42-512E-A6D0-BB25-BB93278D6C69}"/>
              </a:ext>
            </a:extLst>
          </p:cNvPr>
          <p:cNvSpPr txBox="1"/>
          <p:nvPr/>
        </p:nvSpPr>
        <p:spPr>
          <a:xfrm>
            <a:off x="1850065" y="4611814"/>
            <a:ext cx="9563605" cy="646331"/>
          </a:xfrm>
          <a:prstGeom prst="rect">
            <a:avLst/>
          </a:prstGeom>
          <a:noFill/>
        </p:spPr>
        <p:txBody>
          <a:bodyPr wrap="square" rtlCol="0">
            <a:spAutoFit/>
          </a:bodyPr>
          <a:lstStyle/>
          <a:p>
            <a:r>
              <a:rPr lang="en-US" b="1" dirty="0"/>
              <a:t>Print out the 4 handouts: </a:t>
            </a:r>
            <a:r>
              <a:rPr lang="en-US" dirty="0"/>
              <a:t>1. Circular Business Cards; 2. Circular Business Case Study; 3. Areas of Circularity; 4. Circular Lifecycle Map.</a:t>
            </a:r>
          </a:p>
        </p:txBody>
      </p:sp>
      <p:sp>
        <p:nvSpPr>
          <p:cNvPr id="22" name="Rectangle 21">
            <a:extLst>
              <a:ext uri="{FF2B5EF4-FFF2-40B4-BE49-F238E27FC236}">
                <a16:creationId xmlns:a16="http://schemas.microsoft.com/office/drawing/2014/main" id="{F354A1AE-A825-3A1D-2CDB-E5E70CB20476}"/>
              </a:ext>
            </a:extLst>
          </p:cNvPr>
          <p:cNvSpPr/>
          <p:nvPr/>
        </p:nvSpPr>
        <p:spPr>
          <a:xfrm>
            <a:off x="1850065" y="3321155"/>
            <a:ext cx="9734687" cy="1067343"/>
          </a:xfrm>
          <a:prstGeom prst="rect">
            <a:avLst/>
          </a:prstGeom>
        </p:spPr>
        <p:txBody>
          <a:bodyPr wrap="square">
            <a:spAutoFit/>
          </a:bodyPr>
          <a:lstStyle/>
          <a:p>
            <a:pPr algn="thaiDist">
              <a:lnSpc>
                <a:spcPct val="120000"/>
              </a:lnSpc>
            </a:pPr>
            <a:r>
              <a:rPr lang="en-US" b="1" dirty="0">
                <a:solidFill>
                  <a:srgbClr val="262626"/>
                </a:solidFill>
              </a:rPr>
              <a:t>Display the lesson slides for the class </a:t>
            </a:r>
            <a:r>
              <a:rPr lang="en-US" dirty="0">
                <a:solidFill>
                  <a:srgbClr val="262626"/>
                </a:solidFill>
              </a:rPr>
              <a:t>and create a discussion about what they already know about the linear vs circular economies and introduce the concept of product lifecycle mapping</a:t>
            </a:r>
            <a:r>
              <a:rPr lang="en-US" b="1" dirty="0">
                <a:solidFill>
                  <a:srgbClr val="262626"/>
                </a:solidFill>
              </a:rPr>
              <a:t>. </a:t>
            </a:r>
            <a:r>
              <a:rPr lang="en-US" dirty="0">
                <a:solidFill>
                  <a:srgbClr val="262626"/>
                </a:solidFill>
              </a:rPr>
              <a:t>Ask students the guiding questions in the PowerPoint slide notes.</a:t>
            </a:r>
          </a:p>
        </p:txBody>
      </p:sp>
      <p:grpSp>
        <p:nvGrpSpPr>
          <p:cNvPr id="23" name="Group 22">
            <a:extLst>
              <a:ext uri="{FF2B5EF4-FFF2-40B4-BE49-F238E27FC236}">
                <a16:creationId xmlns:a16="http://schemas.microsoft.com/office/drawing/2014/main" id="{DA71F637-82A4-2802-3239-CDD95218AF67}"/>
              </a:ext>
            </a:extLst>
          </p:cNvPr>
          <p:cNvGrpSpPr/>
          <p:nvPr/>
        </p:nvGrpSpPr>
        <p:grpSpPr>
          <a:xfrm>
            <a:off x="1127544" y="5794908"/>
            <a:ext cx="443210" cy="409625"/>
            <a:chOff x="1123489" y="4518559"/>
            <a:chExt cx="443210" cy="409625"/>
          </a:xfrm>
        </p:grpSpPr>
        <p:sp>
          <p:nvSpPr>
            <p:cNvPr id="24" name="Oval 23">
              <a:extLst>
                <a:ext uri="{FF2B5EF4-FFF2-40B4-BE49-F238E27FC236}">
                  <a16:creationId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Oval 24">
              <a:extLst>
                <a:ext uri="{FF2B5EF4-FFF2-40B4-BE49-F238E27FC236}">
                  <a16:creationId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D686B15-FE9A-3495-8B32-E39A6E06DFA2}"/>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ABCCC2FF-C636-2D45-ABE0-ABD12AD961B0}"/>
              </a:ext>
            </a:extLst>
          </p:cNvPr>
          <p:cNvSpPr txBox="1"/>
          <p:nvPr/>
        </p:nvSpPr>
        <p:spPr>
          <a:xfrm>
            <a:off x="1850065" y="5673015"/>
            <a:ext cx="9563605" cy="734945"/>
          </a:xfrm>
          <a:prstGeom prst="rect">
            <a:avLst/>
          </a:prstGeom>
          <a:noFill/>
        </p:spPr>
        <p:txBody>
          <a:bodyPr wrap="square" rtlCol="0">
            <a:spAutoFit/>
          </a:bodyPr>
          <a:lstStyle/>
          <a:p>
            <a:pPr algn="thaiDist">
              <a:lnSpc>
                <a:spcPct val="120000"/>
              </a:lnSpc>
            </a:pPr>
            <a:r>
              <a:rPr lang="en-US" b="1" dirty="0">
                <a:solidFill>
                  <a:srgbClr val="262626"/>
                </a:solidFill>
              </a:rPr>
              <a:t>Follow the steps on the next slide </a:t>
            </a:r>
            <a:r>
              <a:rPr lang="en-US" dirty="0">
                <a:solidFill>
                  <a:srgbClr val="262626"/>
                </a:solidFill>
              </a:rPr>
              <a:t>an in the teacher notes in slides 19 to 21 to conduct the class activity. </a:t>
            </a:r>
          </a:p>
        </p:txBody>
      </p:sp>
      <p:sp>
        <p:nvSpPr>
          <p:cNvPr id="7" name="Slide Number Placeholder 6">
            <a:extLst>
              <a:ext uri="{FF2B5EF4-FFF2-40B4-BE49-F238E27FC236}">
                <a16:creationId xmlns:a16="http://schemas.microsoft.com/office/drawing/2014/main" id="{AA0E6B1E-D418-5938-2050-FC96F2033792}"/>
              </a:ext>
            </a:extLst>
          </p:cNvPr>
          <p:cNvSpPr>
            <a:spLocks noGrp="1"/>
          </p:cNvSpPr>
          <p:nvPr>
            <p:ph type="sldNum" sz="quarter" idx="12"/>
          </p:nvPr>
        </p:nvSpPr>
        <p:spPr/>
        <p:txBody>
          <a:bodyPr/>
          <a:lstStyle/>
          <a:p>
            <a:fld id="{03AC47D1-4797-A149-B428-2088C1D64571}" type="slidenum">
              <a:rPr lang="en-US" smtClean="0"/>
              <a:t>2</a:t>
            </a:fld>
            <a:endParaRPr lang="en-US"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en-TH"/>
          </a:p>
        </p:txBody>
      </p:sp>
      <p:sp>
        <p:nvSpPr>
          <p:cNvPr id="2" name="Slide Number Placeholder 1">
            <a:extLst>
              <a:ext uri="{FF2B5EF4-FFF2-40B4-BE49-F238E27FC236}">
                <a16:creationId xmlns:a16="http://schemas.microsoft.com/office/drawing/2014/main" id="{3AB6DE87-2901-AF09-9E2E-9C94C11A9905}"/>
              </a:ext>
            </a:extLst>
          </p:cNvPr>
          <p:cNvSpPr>
            <a:spLocks noGrp="1"/>
          </p:cNvSpPr>
          <p:nvPr>
            <p:ph type="sldNum" sz="quarter" idx="12"/>
          </p:nvPr>
        </p:nvSpPr>
        <p:spPr/>
        <p:txBody>
          <a:bodyPr/>
          <a:lstStyle/>
          <a:p>
            <a:fld id="{03AC47D1-4797-A149-B428-2088C1D64571}" type="slidenum">
              <a:rPr lang="en-US" smtClean="0"/>
              <a:t>20</a:t>
            </a:fld>
            <a:endParaRPr lang="en-US" dirty="0"/>
          </a:p>
        </p:txBody>
      </p:sp>
      <p:pic>
        <p:nvPicPr>
          <p:cNvPr id="6" name="Picture 5">
            <a:extLst>
              <a:ext uri="{FF2B5EF4-FFF2-40B4-BE49-F238E27FC236}">
                <a16:creationId xmlns:a16="http://schemas.microsoft.com/office/drawing/2014/main" id="{A82F9F16-5FC5-3854-DEFD-6EFFD2D6BF42}"/>
              </a:ext>
            </a:extLst>
          </p:cNvPr>
          <p:cNvPicPr>
            <a:picLocks noChangeAspect="1"/>
          </p:cNvPicPr>
          <p:nvPr/>
        </p:nvPicPr>
        <p:blipFill>
          <a:blip r:embed="rId4"/>
          <a:stretch>
            <a:fillRect/>
          </a:stretch>
        </p:blipFill>
        <p:spPr>
          <a:xfrm>
            <a:off x="1243533" y="0"/>
            <a:ext cx="9704934" cy="6858000"/>
          </a:xfrm>
          <a:prstGeom prst="rect">
            <a:avLst/>
          </a:prstGeom>
        </p:spPr>
      </p:pic>
    </p:spTree>
    <p:extLst>
      <p:ext uri="{BB962C8B-B14F-4D97-AF65-F5344CB8AC3E}">
        <p14:creationId xmlns:p14="http://schemas.microsoft.com/office/powerpoint/2010/main" val="409874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Circular Lifecycle Map</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A5FE3430-D5D6-066B-F4B7-473DAA26A6A5}"/>
              </a:ext>
            </a:extLst>
          </p:cNvPr>
          <p:cNvSpPr>
            <a:spLocks noGrp="1"/>
          </p:cNvSpPr>
          <p:nvPr>
            <p:ph type="sldNum" sz="quarter" idx="12"/>
          </p:nvPr>
        </p:nvSpPr>
        <p:spPr/>
        <p:txBody>
          <a:bodyPr/>
          <a:lstStyle/>
          <a:p>
            <a:fld id="{03AC47D1-4797-A149-B428-2088C1D64571}" type="slidenum">
              <a:rPr lang="en-US" smtClean="0"/>
              <a:t>21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1944704"/>
            <a:ext cx="11544765" cy="3322769"/>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 </a:t>
            </a:r>
            <a:r>
              <a:rPr lang="en-US" sz="1600" dirty="0">
                <a:solidFill>
                  <a:srgbClr val="262626"/>
                </a:solidFill>
                <a:ea typeface="Calibri"/>
                <a:cs typeface="Calibri"/>
                <a:sym typeface="Calibri"/>
              </a:rPr>
              <a:t>Use words and phrases acquired through conversations, reading and being read to, and responding to texts. Participate in collaborative discussion in groups with diverse partners on topics and issues, expressing ideas clearly.</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85815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5062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a:extLst>
              <a:ext uri="{FF2B5EF4-FFF2-40B4-BE49-F238E27FC236}">
                <a16:creationId xmlns:a16="http://schemas.microsoft.com/office/drawing/2014/main" id="{03229818-0A75-21BC-1321-408514AF871F}"/>
              </a:ext>
            </a:extLst>
          </p:cNvPr>
          <p:cNvPicPr>
            <a:picLocks noChangeAspect="1"/>
          </p:cNvPicPr>
          <p:nvPr/>
        </p:nvPicPr>
        <p:blipFill>
          <a:blip r:embed="rId5"/>
          <a:stretch>
            <a:fillRect/>
          </a:stretch>
        </p:blipFill>
        <p:spPr>
          <a:xfrm>
            <a:off x="2725098" y="5362362"/>
            <a:ext cx="1149009" cy="1149009"/>
          </a:xfrm>
          <a:prstGeom prst="rect">
            <a:avLst/>
          </a:prstGeom>
        </p:spPr>
      </p:pic>
      <p:sp>
        <p:nvSpPr>
          <p:cNvPr id="2" name="Slide Number Placeholder 1">
            <a:extLst>
              <a:ext uri="{FF2B5EF4-FFF2-40B4-BE49-F238E27FC236}">
                <a16:creationId xmlns:a16="http://schemas.microsoft.com/office/drawing/2014/main" id="{5AFFB464-B637-702F-580E-80459ED7136F}"/>
              </a:ext>
            </a:extLst>
          </p:cNvPr>
          <p:cNvSpPr>
            <a:spLocks noGrp="1"/>
          </p:cNvSpPr>
          <p:nvPr>
            <p:ph type="sldNum" sz="quarter" idx="12"/>
          </p:nvPr>
        </p:nvSpPr>
        <p:spPr/>
        <p:txBody>
          <a:bodyPr/>
          <a:lstStyle/>
          <a:p>
            <a:fld id="{03AC47D1-4797-A149-B428-2088C1D64571}" type="slidenum">
              <a:rPr lang="en-US" smtClean="0"/>
              <a:t>3</a:t>
            </a:fld>
            <a:endParaRPr lang="en-US" dirty="0"/>
          </a:p>
        </p:txBody>
      </p:sp>
      <p:grpSp>
        <p:nvGrpSpPr>
          <p:cNvPr id="19" name="Group 18">
            <a:extLst>
              <a:ext uri="{FF2B5EF4-FFF2-40B4-BE49-F238E27FC236}">
                <a16:creationId xmlns:a16="http://schemas.microsoft.com/office/drawing/2014/main" id="{BBF519BD-523B-B998-6B9C-6F354448F478}"/>
              </a:ext>
            </a:extLst>
          </p:cNvPr>
          <p:cNvGrpSpPr/>
          <p:nvPr/>
        </p:nvGrpSpPr>
        <p:grpSpPr>
          <a:xfrm>
            <a:off x="4498643" y="5142506"/>
            <a:ext cx="6547513" cy="1338812"/>
            <a:chOff x="4790164" y="5101971"/>
            <a:chExt cx="6979920" cy="1490877"/>
          </a:xfrm>
        </p:grpSpPr>
        <p:sp>
          <p:nvSpPr>
            <p:cNvPr id="20" name="Rounded Rectangle 19">
              <a:extLst>
                <a:ext uri="{FF2B5EF4-FFF2-40B4-BE49-F238E27FC236}">
                  <a16:creationId xmlns:a16="http://schemas.microsoft.com/office/drawing/2014/main" id="{C5F8B1DE-4C69-9B6F-14AB-C37D904D5741}"/>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892A2732-66A4-E566-85BD-FE631F4BE056}"/>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DB9E125B-8A87-B422-63E6-E459F8EFEDFB}"/>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261243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355922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TextBox 24">
            <a:extLst>
              <a:ext uri="{FF2B5EF4-FFF2-40B4-BE49-F238E27FC236}">
                <a16:creationId xmlns:a16="http://schemas.microsoft.com/office/drawing/2014/main" id="{95018C86-1B0A-CEC8-568D-83217C0B6EEB}"/>
              </a:ext>
            </a:extLst>
          </p:cNvPr>
          <p:cNvSpPr txBox="1"/>
          <p:nvPr/>
        </p:nvSpPr>
        <p:spPr>
          <a:xfrm>
            <a:off x="911773" y="1449128"/>
            <a:ext cx="10919892" cy="646331"/>
          </a:xfrm>
          <a:prstGeom prst="rect">
            <a:avLst/>
          </a:prstGeom>
          <a:noFill/>
        </p:spPr>
        <p:txBody>
          <a:bodyPr wrap="square">
            <a:spAutoFit/>
          </a:bodyPr>
          <a:lstStyle/>
          <a:p>
            <a:r>
              <a:rPr lang="en-US" b="0" dirty="0"/>
              <a:t>They will receive the </a:t>
            </a:r>
            <a:r>
              <a:rPr lang="en-US" b="1" dirty="0"/>
              <a:t>Circular Business Case Study handout </a:t>
            </a:r>
            <a:r>
              <a:rPr lang="en-US" b="0" dirty="0"/>
              <a:t>with nine questions that they will answer based on the circular business card they choose. Allow them to do their own research online if they need.</a:t>
            </a:r>
          </a:p>
        </p:txBody>
      </p:sp>
      <p:sp>
        <p:nvSpPr>
          <p:cNvPr id="26" name="TextBox 25">
            <a:extLst>
              <a:ext uri="{FF2B5EF4-FFF2-40B4-BE49-F238E27FC236}">
                <a16:creationId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Distribute the circular business card handout </a:t>
            </a:r>
            <a:r>
              <a:rPr lang="en-US" b="0" dirty="0"/>
              <a:t>and have students select one of the five circular businesses they will use for their case analysis.</a:t>
            </a:r>
          </a:p>
        </p:txBody>
      </p:sp>
      <p:sp>
        <p:nvSpPr>
          <p:cNvPr id="28" name="TextBox 27">
            <a:extLst>
              <a:ext uri="{FF2B5EF4-FFF2-40B4-BE49-F238E27FC236}">
                <a16:creationId xmlns:a16="http://schemas.microsoft.com/office/drawing/2014/main" id="{84EB0607-22A0-6BD5-0F7F-D3103A739C4F}"/>
              </a:ext>
            </a:extLst>
          </p:cNvPr>
          <p:cNvSpPr txBox="1"/>
          <p:nvPr/>
        </p:nvSpPr>
        <p:spPr>
          <a:xfrm>
            <a:off x="911773" y="3615817"/>
            <a:ext cx="11418933" cy="923330"/>
          </a:xfrm>
          <a:prstGeom prst="rect">
            <a:avLst/>
          </a:prstGeom>
          <a:noFill/>
        </p:spPr>
        <p:txBody>
          <a:bodyPr wrap="square">
            <a:spAutoFit/>
          </a:bodyPr>
          <a:lstStyle/>
          <a:p>
            <a:pPr marL="0" lvl="0" indent="0" algn="l" rtl="0">
              <a:spcBef>
                <a:spcPts val="0"/>
              </a:spcBef>
              <a:spcAft>
                <a:spcPts val="0"/>
              </a:spcAft>
              <a:buNone/>
            </a:pPr>
            <a:r>
              <a:rPr lang="en-US" sz="1800" b="0" i="0" u="none" strike="noStrike" dirty="0">
                <a:solidFill>
                  <a:schemeClr val="dk1"/>
                </a:solidFill>
                <a:latin typeface="Calibri"/>
                <a:ea typeface="Calibri"/>
                <a:cs typeface="Calibri"/>
                <a:sym typeface="Calibri"/>
              </a:rPr>
              <a:t>Once they have answered all the questions for the case study they will </a:t>
            </a:r>
            <a:r>
              <a:rPr lang="en-US" sz="1800" b="1" i="0" u="none" strike="noStrike" dirty="0">
                <a:solidFill>
                  <a:schemeClr val="dk1"/>
                </a:solidFill>
                <a:latin typeface="Calibri"/>
                <a:ea typeface="Calibri"/>
                <a:cs typeface="Calibri"/>
                <a:sym typeface="Calibri"/>
              </a:rPr>
              <a:t>map the areas of circularity found </a:t>
            </a:r>
            <a:r>
              <a:rPr lang="en-US" sz="1800" b="0" i="0" u="none" strike="noStrike" dirty="0">
                <a:solidFill>
                  <a:schemeClr val="dk1"/>
                </a:solidFill>
                <a:latin typeface="Calibri"/>
                <a:ea typeface="Calibri"/>
                <a:cs typeface="Calibri"/>
                <a:sym typeface="Calibri"/>
              </a:rPr>
              <a:t>in their business case. The handout will consist of the 5 linear stages of a products lifecycle and have them draw in the arrows indicating the kinds of circularity used in their business case.</a:t>
            </a:r>
          </a:p>
        </p:txBody>
      </p:sp>
      <p:sp>
        <p:nvSpPr>
          <p:cNvPr id="2" name="Slide Number Placeholder 1">
            <a:extLst>
              <a:ext uri="{FF2B5EF4-FFF2-40B4-BE49-F238E27FC236}">
                <a16:creationId xmlns:a16="http://schemas.microsoft.com/office/drawing/2014/main" id="{60CD4883-0DD5-3CE6-C65A-55413BCDC095}"/>
              </a:ext>
            </a:extLst>
          </p:cNvPr>
          <p:cNvSpPr>
            <a:spLocks noGrp="1"/>
          </p:cNvSpPr>
          <p:nvPr>
            <p:ph type="sldNum" sz="quarter" idx="12"/>
          </p:nvPr>
        </p:nvSpPr>
        <p:spPr/>
        <p:txBody>
          <a:bodyPr/>
          <a:lstStyle/>
          <a:p>
            <a:fld id="{03AC47D1-4797-A149-B428-2088C1D64571}"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463109"/>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Life Cycle Mapping</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A868B33A-1F86-FD87-F863-FD12354723E9}"/>
              </a:ext>
            </a:extLst>
          </p:cNvPr>
          <p:cNvSpPr>
            <a:spLocks noGrp="1"/>
          </p:cNvSpPr>
          <p:nvPr>
            <p:ph type="sldNum" sz="quarter" idx="12"/>
          </p:nvPr>
        </p:nvSpPr>
        <p:spPr/>
        <p:txBody>
          <a:bodyPr/>
          <a:lstStyle/>
          <a:p>
            <a:fld id="{03AC47D1-4797-A149-B428-2088C1D64571}" type="slidenum">
              <a:rPr lang="en-US" smtClean="0"/>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3561</Words>
  <Application>Microsoft Macintosh PowerPoint</Application>
  <PresentationFormat>Widescreen</PresentationFormat>
  <Paragraphs>290</Paragraphs>
  <Slides>21</Slides>
  <Notes>18</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2022-04-23T10:51:06Z</dcterms:created>
  <dcterms:modified xsi:type="dcterms:W3CDTF">2022-07-28T08:17:57Z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4379290</vt:lpwstr>
  </property>
  <property fmtid="{D5CDD505-2E9C-101B-9397-08002B2CF9AE}" pid="3" name="NXPowerLiteSettings">
    <vt:lpwstr>F700052003A000</vt:lpwstr>
  </property>
  <property fmtid="{D5CDD505-2E9C-101B-9397-08002B2CF9AE}" pid="4" name="NXPowerLiteVersion">
    <vt:lpwstr>D9.1.2</vt:lpwstr>
  </property>
</Properties>
</file>