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58" r:id="rId2"/>
    <p:sldId id="355" r:id="rId3"/>
    <p:sldId id="277" r:id="rId4"/>
    <p:sldId id="270" r:id="rId5"/>
    <p:sldId id="332" r:id="rId6"/>
    <p:sldId id="369" r:id="rId7"/>
    <p:sldId id="357" r:id="rId8"/>
    <p:sldId id="370" r:id="rId9"/>
    <p:sldId id="352" r:id="rId10"/>
    <p:sldId id="360" r:id="rId11"/>
    <p:sldId id="331" r:id="rId12"/>
    <p:sldId id="362" r:id="rId13"/>
    <p:sldId id="363" r:id="rId14"/>
    <p:sldId id="364" r:id="rId15"/>
    <p:sldId id="365" r:id="rId16"/>
    <p:sldId id="366" r:id="rId17"/>
    <p:sldId id="342" r:id="rId18"/>
    <p:sldId id="371" r:id="rId19"/>
    <p:sldId id="367" r:id="rId20"/>
    <p:sldId id="368" r:id="rId21"/>
    <p:sldId id="351" r:id="rId22"/>
    <p:sldId id="344" r:id="rId23"/>
    <p:sldId id="334"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6"/>
    <p:restoredTop sz="61682" autoAdjust="0"/>
  </p:normalViewPr>
  <p:slideViewPr>
    <p:cSldViewPr snapToGrid="0" snapToObjects="1">
      <p:cViewPr varScale="1">
        <p:scale>
          <a:sx n="65" d="100"/>
          <a:sy n="65" d="100"/>
        </p:scale>
        <p:origin x="26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FA78B-E601-8643-952A-C9ADA21128F6}" type="datetimeFigureOut">
              <a:rPr lang="en-US" smtClean="0"/>
              <a:t>7/28/22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30E7E-E081-7E4F-9B94-F7592104C5D5}" type="slidenum">
              <a:rPr lang="en-US" smtClean="0"/>
              <a:t>‹#›</a:t>
            </a:fld>
            <a:endParaRPr lang="en-US" dirty="0"/>
          </a:p>
        </p:txBody>
      </p:sp>
    </p:spTree>
    <p:extLst>
      <p:ext uri="{BB962C8B-B14F-4D97-AF65-F5344CB8AC3E}">
        <p14:creationId xmlns:p14="http://schemas.microsoft.com/office/powerpoint/2010/main" val="160680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230029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p>
          <a:p>
            <a:r>
              <a:rPr lang="en-US" sz="1200" b="0" i="0" kern="1200" dirty="0">
                <a:solidFill>
                  <a:schemeClr val="tx1"/>
                </a:solidFill>
                <a:effectLst/>
                <a:latin typeface="+mn-lt"/>
                <a:ea typeface="+mn-ea"/>
                <a:cs typeface="+mn-cs"/>
              </a:rPr>
              <a:t>Let us examine a circular business model of (clothing rental) and move through the 5 stages of the design thinking process to understand it a little better.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Clothing rental</a:t>
            </a:r>
          </a:p>
          <a:p>
            <a:r>
              <a:rPr lang="en-US" sz="1200" b="0" i="0" kern="1200" dirty="0">
                <a:solidFill>
                  <a:schemeClr val="tx1"/>
                </a:solidFill>
                <a:effectLst/>
                <a:latin typeface="+mn-lt"/>
                <a:ea typeface="+mn-ea"/>
                <a:cs typeface="+mn-cs"/>
              </a:rPr>
              <a:t>Nearly half of young people said they would like to be more eco-friendly in their approach to fashion, yet most said prices are a priority. Users in the United States typically buy at least one item per week from high-street fashion and spend $35. By combining a rental model at an accessible price point allows customers to spend less while preventing them from having a wardrobe filled with unused clothes. The service gives customers flexibility by allowing them to select multiple outfits and decide how long to keep them.</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emotional aspects and functional aspects of this service?</a:t>
            </a:r>
            <a:endParaRPr lang="en-TH"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TH"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endParaRPr lang="en-TH" sz="1200" kern="120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want to be more eco-friendly but also dress the way they want without spending too much money. A rental service allows them to gain access to the clothes they wish to wear without the price tag or having to buy more clothes they will use only a few times. This also reduces clutter in their wardrobe.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the design thinking process is to gain an empathetic understanding of the problem you are trying to solve. This involves consulting experts to find out more about the area of concern through observing, engaging and empathizing with people to understand their experiences and motivations, as well as immersing yourself in the physical environment so you can gain a deeper personal understanding of the issues involved. Empathy is crucial to a human-centered design process such as design thinking, and empathy allows design thinkers to set aside their own assumptions about the world in order to gain insight into users and their needs.</a:t>
            </a:r>
          </a:p>
          <a:p>
            <a:endParaRPr lang="th-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time constraints, a substantial amount of information is gathered at this stage to use during the next stage and to develop the best possible understanding of the users, their needs, and the problems that underlie the development of that product.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clothing rental example, who would be the ideal customer and what is their motivation to use this service?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p>
          <a:p>
            <a:r>
              <a:rPr lang="en-US" sz="1200" b="0" i="0" u="none" strike="noStrike" kern="1200" dirty="0">
                <a:solidFill>
                  <a:schemeClr val="tx1"/>
                </a:solidFill>
                <a:effectLst/>
                <a:latin typeface="+mn-lt"/>
                <a:ea typeface="+mn-ea"/>
                <a:cs typeface="+mn-cs"/>
              </a:rPr>
              <a:t>They are motivated to save money and gain access to the clothes they want to wear that make them feel good. This type of customer also is cost sensitive and does not want to constantly spend a lot of money to buy new clothes and clutter their wardrobe. </a:t>
            </a:r>
            <a:endParaRPr lang="en-TH"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T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0263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Define stage you put together the information you have created and gathered during the Empathize stage. This is where you will analyze your observations and synthesize them in order to define the core problems that you and your team have identified up to this point. You should seek to define the problem as a single problem statement in a human-centered manner that is not too complicated.</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Define stage will help designers gather great ideas to establish features, functions, and any other elements that will allow them to solve the problems or, at the very least, allow users to resolve issues themselves with minimal difficulty. In the Define stage you will start to progress to the third stage, Ideate, by asking questions which can help you look for ideas for solutions by asking some guiding questions.</a:t>
            </a:r>
          </a:p>
          <a:p>
            <a:endParaRPr lang="en-US" sz="1200" b="1"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Ask students</a:t>
            </a:r>
          </a:p>
          <a:p>
            <a:r>
              <a:rPr lang="en-US" sz="1200" b="0" i="0" u="none" strike="noStrike" kern="1200" dirty="0">
                <a:solidFill>
                  <a:schemeClr val="tx1"/>
                </a:solidFill>
                <a:effectLst/>
                <a:latin typeface="+mn-lt"/>
                <a:ea typeface="+mn-ea"/>
                <a:cs typeface="+mn-cs"/>
              </a:rPr>
              <a:t>What are their needs?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Answers:</a:t>
            </a:r>
          </a:p>
          <a:p>
            <a:r>
              <a:rPr lang="en-US" sz="1200" b="0" kern="1200" dirty="0">
                <a:solidFill>
                  <a:schemeClr val="tx1"/>
                </a:solidFill>
                <a:effectLst/>
                <a:latin typeface="+mn-lt"/>
                <a:ea typeface="+mn-ea"/>
                <a:cs typeface="+mn-cs"/>
              </a:rPr>
              <a:t>Want access to trendy clothes on a budget without having to own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403655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Now, you as designers are ready to start generating ideas. You have grown to understand your users and their needs in the Empathize stage, and you have analyzed and synthesized your observations in the Define stage and ended up with a human-centered problem statement. With this solid background, you and your team members can start to "think outside the box" to identify new solutions to the problem statement you have created, and you can start to look for alternative ways of viewing the problem.</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important to get as many ideas or problem solutions as possible at the beginning of the Ideation phase. All ideas are good and will help get the brainstorm flowing. There are no bad ideas, and any one idea can lead to the winning idea.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helpful to do this with sticky notes on a posterboard.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21258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Tell students:</a:t>
            </a:r>
            <a:endParaRPr lang="th-TH"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design team will now produce a number of inexpensive, scaled down versions of the product or specific features found within the product, so they can investigate the problem solutions generated in the previous stage. Prototypes may be shared and tested within the team and with small groups of people outside the design team. For our exercise we can present these ideas to the class to get feedback.</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an experimental phase and the aim is to identify the best possible solution for each of the problems identified during the first three stages. The solutions are implemented within the prototypes and, one by one, they are investigated and either accepted, improved and re-examined, or rejected on the basis of the users’ experiences. By the end of this stage, the design team will have a better idea of the constraints inherent to the product and the problems that are present and have a clearer view of how real users would behave, think, and feel when interacting with the end product.</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268475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Designers or evaluators rigorously test the complete product using the best solutions identified during the prototyping phase. This is the final stage of the 5 stage-model, but it is an iterative process and the results generated during the testing phase are often used to redefine one or more problems and inform the understanding of the users, the conditions of use, how people think, behave, and feel, and to empathize. Even during this phase, alterations and refinements are made in order to rule out problem solutions and derive as deep an understanding of the product and its users as possible. This is where we really need to bridge the product/market fit.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8529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From our design thinking exercise, we were able to determine some key points at each stage of the design thinking process.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students:</a:t>
            </a:r>
          </a:p>
          <a:p>
            <a:pPr rtl="0"/>
            <a:r>
              <a:rPr lang="en-US" sz="1200" b="0" i="0" u="none" strike="noStrike" kern="1200" dirty="0">
                <a:solidFill>
                  <a:schemeClr val="tx1"/>
                </a:solidFill>
                <a:effectLst/>
                <a:latin typeface="+mn-lt"/>
                <a:ea typeface="+mn-ea"/>
                <a:cs typeface="+mn-cs"/>
              </a:rPr>
              <a:t>Can you add some more points to the blank sticky notes: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Answers:</a:t>
            </a:r>
          </a:p>
          <a:p>
            <a:pPr rtl="0"/>
            <a:r>
              <a:rPr lang="en-US" sz="1200" b="1" i="0" u="none" strike="noStrike" kern="1200" dirty="0">
                <a:solidFill>
                  <a:schemeClr val="tx1"/>
                </a:solidFill>
                <a:effectLst/>
                <a:latin typeface="+mn-lt"/>
                <a:ea typeface="+mn-ea"/>
                <a:cs typeface="+mn-cs"/>
              </a:rPr>
              <a:t>Empathize</a:t>
            </a:r>
            <a:r>
              <a:rPr lang="en-US" sz="1200" b="0" i="0" u="none" strike="noStrike" kern="1200" dirty="0">
                <a:solidFill>
                  <a:schemeClr val="tx1"/>
                </a:solidFill>
                <a:effectLst/>
                <a:latin typeface="+mn-lt"/>
                <a:ea typeface="+mn-ea"/>
                <a:cs typeface="+mn-cs"/>
              </a:rPr>
              <a:t>: Has a cluttered wardrobe with too many clothes</a:t>
            </a: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Define</a:t>
            </a:r>
            <a:r>
              <a:rPr lang="en-US" sz="1200" b="0" i="0" u="none" strike="noStrike" kern="1200" dirty="0">
                <a:solidFill>
                  <a:schemeClr val="tx1"/>
                </a:solidFill>
                <a:effectLst/>
                <a:latin typeface="+mn-lt"/>
                <a:ea typeface="+mn-ea"/>
                <a:cs typeface="+mn-cs"/>
              </a:rPr>
              <a:t>: </a:t>
            </a:r>
            <a:r>
              <a:rPr lang="en-US" sz="1200" dirty="0"/>
              <a:t>Does not want to own clothes for long periods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Ideate</a:t>
            </a:r>
            <a:r>
              <a:rPr lang="en-US" sz="1200" b="0" i="0" u="none" strike="noStrike" kern="1200" dirty="0">
                <a:solidFill>
                  <a:schemeClr val="tx1"/>
                </a:solidFill>
                <a:effectLst/>
                <a:latin typeface="+mn-lt"/>
                <a:ea typeface="+mn-ea"/>
                <a:cs typeface="+mn-cs"/>
              </a:rPr>
              <a:t>: </a:t>
            </a:r>
            <a:r>
              <a:rPr lang="en-US" sz="1200" dirty="0"/>
              <a:t>Repair and resell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Prototype</a:t>
            </a:r>
            <a:r>
              <a:rPr lang="en-US" sz="1200" b="0" i="0" u="none" strike="noStrike" kern="1200" dirty="0">
                <a:solidFill>
                  <a:schemeClr val="tx1"/>
                </a:solidFill>
                <a:effectLst/>
                <a:latin typeface="+mn-lt"/>
                <a:ea typeface="+mn-ea"/>
                <a:cs typeface="+mn-cs"/>
              </a:rPr>
              <a:t>: Create a micro shop out of your bedroom, on social media, or for as cheap as possible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Testing</a:t>
            </a:r>
            <a:r>
              <a:rPr lang="en-US" sz="1200" b="0" i="0" u="none" strike="noStrike" kern="1200" dirty="0">
                <a:solidFill>
                  <a:schemeClr val="tx1"/>
                </a:solidFill>
                <a:effectLst/>
                <a:latin typeface="+mn-lt"/>
                <a:ea typeface="+mn-ea"/>
                <a:cs typeface="+mn-cs"/>
              </a:rPr>
              <a:t>: Try to sell your prototype product or service to real potential customers and get real feedback </a:t>
            </a:r>
            <a:endParaRPr lang="en-US" sz="1200"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endParaRPr lang="en-TH"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along the lifecycle map has our clothing rental company created circularity?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p>
          <a:p>
            <a:r>
              <a:rPr lang="en-US" sz="1200" b="1" kern="1200" dirty="0">
                <a:solidFill>
                  <a:schemeClr val="tx1"/>
                </a:solidFill>
                <a:effectLst/>
                <a:latin typeface="+mn-lt"/>
                <a:ea typeface="+mn-ea"/>
                <a:cs typeface="+mn-cs"/>
              </a:rPr>
              <a:t>What circular models are used with our clothing company?</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Clothing owners </a:t>
            </a:r>
            <a:r>
              <a:rPr lang="en-US" sz="1200" b="1" kern="1200" dirty="0">
                <a:solidFill>
                  <a:schemeClr val="tx1"/>
                </a:solidFill>
                <a:effectLst/>
                <a:latin typeface="+mn-lt"/>
                <a:ea typeface="+mn-ea"/>
                <a:cs typeface="+mn-cs"/>
              </a:rPr>
              <a:t>repurpose</a:t>
            </a:r>
            <a:r>
              <a:rPr lang="en-US" sz="1200" kern="1200" dirty="0">
                <a:solidFill>
                  <a:schemeClr val="tx1"/>
                </a:solidFill>
                <a:effectLst/>
                <a:latin typeface="+mn-lt"/>
                <a:ea typeface="+mn-ea"/>
                <a:cs typeface="+mn-cs"/>
              </a:rPr>
              <a:t> their old clothes by selling or donating to the store and not disposing of them.</a:t>
            </a:r>
          </a:p>
          <a:p>
            <a:pPr marL="228600" indent="-228600">
              <a:buAutoNum type="arabicPeriod"/>
            </a:pPr>
            <a:r>
              <a:rPr lang="en-US" sz="1200" kern="1200" dirty="0">
                <a:solidFill>
                  <a:schemeClr val="tx1"/>
                </a:solidFill>
                <a:effectLst/>
                <a:latin typeface="+mn-lt"/>
                <a:ea typeface="+mn-ea"/>
                <a:cs typeface="+mn-cs"/>
              </a:rPr>
              <a:t>The store offers the clothes available for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customers.</a:t>
            </a:r>
          </a:p>
          <a:p>
            <a:pPr marL="228600" indent="-228600">
              <a:buAutoNum type="arabicPeriod"/>
            </a:pPr>
            <a:r>
              <a:rPr lang="en-US" sz="1200" kern="1200" dirty="0">
                <a:solidFill>
                  <a:schemeClr val="tx1"/>
                </a:solidFill>
                <a:effectLst/>
                <a:latin typeface="+mn-lt"/>
                <a:ea typeface="+mn-ea"/>
                <a:cs typeface="+mn-cs"/>
              </a:rPr>
              <a:t>After the customer is finished using the clothes, they </a:t>
            </a:r>
            <a:r>
              <a:rPr lang="en-US" sz="1200" b="1" kern="1200" dirty="0">
                <a:solidFill>
                  <a:schemeClr val="tx1"/>
                </a:solidFill>
                <a:effectLst/>
                <a:latin typeface="+mn-lt"/>
                <a:ea typeface="+mn-ea"/>
                <a:cs typeface="+mn-cs"/>
              </a:rPr>
              <a:t>return</a:t>
            </a:r>
            <a:r>
              <a:rPr lang="en-US" sz="1200" kern="1200" dirty="0">
                <a:solidFill>
                  <a:schemeClr val="tx1"/>
                </a:solidFill>
                <a:effectLst/>
                <a:latin typeface="+mn-lt"/>
                <a:ea typeface="+mn-ea"/>
                <a:cs typeface="+mn-cs"/>
              </a:rPr>
              <a:t> them to the store for the store to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another customer. </a:t>
            </a: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2705035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 </a:t>
            </a:r>
          </a:p>
          <a:p>
            <a:r>
              <a:rPr lang="en-US" b="0" dirty="0"/>
              <a:t>For this exercise students will work in groups to redesign an existing business with a more circular solution. They will apply the design thinking process and use one of the circular design models to build a product or service solution for their business of choice. They will choose from one of the linear businesses and consider how to redesign it to be more circular. </a:t>
            </a:r>
          </a:p>
          <a:p>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students choose one of the following businesses that needs a circular solution. Explain the linear problem of each business.</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-Washing machine company: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Heating the water and running the machines can consume enormous amounts of energy, and that means plenty of greenhouse gas emissions. Tiny fibers are shed from your clothes, bed sheets, or other garments every time you wash a load of laundry. Those particles often end up in our waterways.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to wash our clothes that is still convenient but does not create microfiber waste and uses less energy?</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-Fashion textiles: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Some textile manufacturers use large amounts of water and dyeing chemicals that may be mismanaged and can end up in our waterways. Due to fashion trends and low prices, clothes are consumed at a much higher rate resulting in a lot of old, unused clothes that will eventually be thrown away and end up in a landfill.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we can still access the fashion of our choice at a cheap price without continuously having to buy new items? Is there a better way to consume clothes without needing to manufacture more through a wasteful and resource-intensive production process?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-Lighting manufacturer: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a:t>
            </a:r>
            <a:r>
              <a:rPr lang="en-US" sz="1200" kern="1200" dirty="0">
                <a:solidFill>
                  <a:schemeClr val="tx1"/>
                </a:solidFill>
                <a:effectLst/>
                <a:latin typeface="+mn-lt"/>
                <a:ea typeface="+mn-ea"/>
                <a:cs typeface="+mn-cs"/>
              </a:rPr>
              <a:t>Lightbulbs are used for a set period of time requiring customers to buy new bulbs after each use. Also, bulbs cannot be recycled due to the metal wiring inside creating a lot of waste in landfills.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way we can access lighting without having to buy new lightbulbs that are not recyclable, and which result in more landfill waste?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-Food delivery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When you order food online it is delivered to your door and often served with a lot of single use packaging. Single use packaging makes it easy for the service to bring you food but creates a lot of waste that may not be recycled.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a company could deliver food to you without all the single use packaging?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-Grocery stores: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a:t>
            </a:r>
            <a:r>
              <a:rPr lang="en-US" sz="1200" kern="1200" dirty="0">
                <a:solidFill>
                  <a:schemeClr val="tx1"/>
                </a:solidFill>
                <a:effectLst/>
                <a:latin typeface="+mn-lt"/>
                <a:ea typeface="+mn-ea"/>
                <a:cs typeface="+mn-cs"/>
              </a:rPr>
              <a:t>Stores sell produce, nuts, and seeds in single use packaging that make it easy to buy in the quantity of our choice. The packaging used for this kind of purchase at the grocery store is not recyclable and will likely end up as waste.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to sell items in bulk without the need for single use packaging?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-Office space: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Some business professionals need an office to work but rent can be very expensive and cost prohibitive. Even if they could afford the rent, they would still need to purchase a desk, office supplies, and pay the utility bills.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working professionals could access a flexible workspace with office amenities like presentation rooms, printing, and a kitchen, without having to pay high rents and committing to a lease over a long period of time?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90405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30E7E-E081-7E4F-9B94-F7592104C5D5}" type="slidenum">
              <a:rPr lang="en-US" smtClean="0"/>
              <a:t>3</a:t>
            </a:fld>
            <a:endParaRPr lang="en-US" dirty="0"/>
          </a:p>
        </p:txBody>
      </p:sp>
    </p:spTree>
    <p:extLst>
      <p:ext uri="{BB962C8B-B14F-4D97-AF65-F5344CB8AC3E}">
        <p14:creationId xmlns:p14="http://schemas.microsoft.com/office/powerpoint/2010/main" val="154920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They will get a design thinking handout but, if possible, create the design thinking layout on a large posterboard and use sticky notes for this part of the exercise. </a:t>
            </a: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i="0" u="none" strike="noStrike" kern="1200" dirty="0">
                <a:solidFill>
                  <a:schemeClr val="tx1"/>
                </a:solidFill>
                <a:effectLst/>
                <a:latin typeface="+mn-lt"/>
                <a:ea typeface="+mn-ea"/>
                <a:cs typeface="+mn-cs"/>
              </a:rPr>
              <a:t>Tell students:</a:t>
            </a:r>
          </a:p>
          <a:p>
            <a:r>
              <a:rPr lang="en-US" sz="1200" b="0" i="0" u="none" strike="noStrike" kern="1200" dirty="0">
                <a:solidFill>
                  <a:schemeClr val="tx1"/>
                </a:solidFill>
                <a:effectLst/>
                <a:latin typeface="+mn-lt"/>
                <a:ea typeface="+mn-ea"/>
                <a:cs typeface="+mn-cs"/>
              </a:rPr>
              <a:t>Use the linear life cycle map to draw in the arrows of circularity you create with your proposed business model.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Sketch your final circular business model idea on the Circular Solutions handout. Present your new business model to the class. </a:t>
            </a:r>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Material extraction </a:t>
            </a:r>
            <a:r>
              <a:rPr lang="en-US" sz="1200" b="0" i="0" u="none" strike="noStrike" dirty="0">
                <a:solidFill>
                  <a:schemeClr val="dk1"/>
                </a:solidFill>
                <a:latin typeface="+mn-lt"/>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Production </a:t>
            </a:r>
            <a:r>
              <a:rPr lang="en-US" sz="1200" b="0" i="0" u="none" strike="noStrike" dirty="0">
                <a:solidFill>
                  <a:schemeClr val="dk1"/>
                </a:solidFill>
                <a:latin typeface="+mn-lt"/>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Finished products are distributed </a:t>
            </a:r>
            <a:r>
              <a:rPr lang="en-US" sz="1200" b="0" i="0" u="none" strike="noStrike" dirty="0">
                <a:solidFill>
                  <a:schemeClr val="dk1"/>
                </a:solidFill>
                <a:latin typeface="+mn-lt"/>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Customers use </a:t>
            </a:r>
            <a:r>
              <a:rPr lang="en-US" sz="1200" b="0" i="0" u="none" strike="noStrike" dirty="0">
                <a:solidFill>
                  <a:schemeClr val="dk1"/>
                </a:solidFill>
                <a:latin typeface="+mn-lt"/>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The product is then disposed </a:t>
            </a:r>
            <a:r>
              <a:rPr lang="en-US" sz="1200" b="0" i="0" u="none" strike="noStrike" dirty="0">
                <a:solidFill>
                  <a:schemeClr val="dk1"/>
                </a:solidFill>
                <a:latin typeface="+mn-lt"/>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Calibri"/>
              </a:rPr>
              <a:t>By looking at a product's entire life cycle, from materials extraction </a:t>
            </a:r>
            <a:r>
              <a:rPr lang="en-US" sz="1200" b="0" i="0" u="none" strike="noStrike" cap="none">
                <a:solidFill>
                  <a:schemeClr val="dk1"/>
                </a:solidFill>
                <a:effectLst/>
                <a:latin typeface="+mn-lt"/>
                <a:ea typeface="Calibri"/>
                <a:cs typeface="Calibri"/>
                <a:sym typeface="Calibri"/>
              </a:rPr>
              <a:t>to end-of-life </a:t>
            </a:r>
            <a:r>
              <a:rPr lang="en-US" sz="1200" b="0" i="0" u="none" strike="noStrike" cap="none" dirty="0">
                <a:solidFill>
                  <a:schemeClr val="dk1"/>
                </a:solidFill>
                <a:effectLst/>
                <a:latin typeface="+mn-lt"/>
                <a:ea typeface="Calibri"/>
                <a:cs typeface="Calibri"/>
                <a:sym typeface="Calibri"/>
              </a:rPr>
              <a:t>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lang="en-US" dirty="0"/>
          </a:p>
          <a:p>
            <a:pPr marL="0" lvl="0" indent="0" algn="l" rtl="0">
              <a:spcBef>
                <a:spcPts val="0"/>
              </a:spcBef>
              <a:spcAft>
                <a:spcPts val="0"/>
              </a:spcAft>
              <a:buNone/>
            </a:pP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It is not only about </a:t>
            </a:r>
            <a:r>
              <a:rPr lang="en-US" sz="1200" b="1" i="0" u="none" strike="noStrike" dirty="0">
                <a:solidFill>
                  <a:schemeClr val="dk1"/>
                </a:solidFill>
                <a:latin typeface="+mn-lt"/>
                <a:ea typeface="Calibri"/>
                <a:cs typeface="Calibri"/>
                <a:sym typeface="Calibri"/>
              </a:rPr>
              <a:t>recycling</a:t>
            </a:r>
            <a:r>
              <a:rPr lang="en-US" sz="1200" b="0" i="0" u="none" strike="noStrike" dirty="0">
                <a:solidFill>
                  <a:schemeClr val="dk1"/>
                </a:solidFill>
                <a:latin typeface="+mn-lt"/>
                <a:ea typeface="Calibri"/>
                <a:cs typeface="Calibri"/>
                <a:sym typeface="Calibri"/>
              </a:rPr>
              <a:t>; it is really about redesigning the entire product or service delivery model so that human beings get the things they need without negatively impacting the natural systems that sustain us all.</a:t>
            </a:r>
            <a:endParaRPr lang="en-US" dirty="0"/>
          </a:p>
          <a:p>
            <a:pPr marL="0" lvl="0" indent="0" algn="l" rtl="0">
              <a:spcBef>
                <a:spcPts val="0"/>
              </a:spcBef>
              <a:spcAft>
                <a:spcPts val="0"/>
              </a:spcAft>
              <a:buNone/>
            </a:pP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mn-lt"/>
                <a:ea typeface="Calibri"/>
                <a:cs typeface="Calibri"/>
                <a:sym typeface="Calibri"/>
              </a:rPr>
              <a:t> reused</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rethinking</a:t>
            </a:r>
            <a:r>
              <a:rPr lang="en-US" sz="1200" b="0" i="0" u="none" strike="noStrike" dirty="0">
                <a:solidFill>
                  <a:schemeClr val="dk1"/>
                </a:solidFill>
                <a:latin typeface="+mn-lt"/>
                <a:ea typeface="Calibri"/>
                <a:cs typeface="Calibri"/>
                <a:sym typeface="Calibri"/>
              </a:rPr>
              <a:t> the way we deliver functionality to the market. They also include encouraging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through better support services, </a:t>
            </a:r>
            <a:r>
              <a:rPr lang="en-US" sz="1200" b="1" i="0" u="none" strike="noStrike" dirty="0">
                <a:solidFill>
                  <a:schemeClr val="dk1"/>
                </a:solidFill>
                <a:latin typeface="+mn-lt"/>
                <a:ea typeface="Calibri"/>
                <a:cs typeface="Calibri"/>
                <a:sym typeface="Calibri"/>
              </a:rPr>
              <a:t>return</a:t>
            </a:r>
            <a:r>
              <a:rPr lang="en-US" sz="1200" b="0" i="0" u="none" strike="noStrike" dirty="0">
                <a:solidFill>
                  <a:schemeClr val="dk1"/>
                </a:solidFill>
                <a:latin typeface="+mn-lt"/>
                <a:ea typeface="Calibri"/>
                <a:cs typeface="Calibri"/>
                <a:sym typeface="Calibri"/>
              </a:rPr>
              <a:t> or take-back programs,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mn-lt"/>
                <a:ea typeface="Calibri"/>
                <a:cs typeface="Calibri"/>
                <a:sym typeface="Calibri"/>
              </a:rPr>
              <a:t>remanufactured</a:t>
            </a:r>
            <a:r>
              <a:rPr lang="en-US" sz="1200" b="0" i="0" u="none" strike="noStrike" dirty="0">
                <a:solidFill>
                  <a:schemeClr val="dk1"/>
                </a:solidFill>
                <a:latin typeface="+mn-lt"/>
                <a:ea typeface="Calibri"/>
                <a:cs typeface="Calibri"/>
                <a:sym typeface="Calibri"/>
              </a:rPr>
              <a:t> to be returned to nature through </a:t>
            </a:r>
            <a:r>
              <a:rPr lang="en-US" sz="1200" b="1" i="0" u="none" strike="noStrike" dirty="0">
                <a:solidFill>
                  <a:schemeClr val="dk1"/>
                </a:solidFill>
                <a:latin typeface="+mn-lt"/>
                <a:ea typeface="Calibri"/>
                <a:cs typeface="Calibri"/>
                <a:sym typeface="Calibri"/>
              </a:rPr>
              <a:t>composting</a:t>
            </a:r>
            <a:r>
              <a:rPr lang="en-US" sz="1200" b="0" i="0" u="none" strike="noStrike" dirty="0">
                <a:solidFill>
                  <a:schemeClr val="dk1"/>
                </a:solidFill>
                <a:latin typeface="+mn-lt"/>
                <a:ea typeface="Calibri"/>
                <a:cs typeface="Calibri"/>
                <a:sym typeface="Calibri"/>
              </a:rPr>
              <a:t>. </a:t>
            </a:r>
            <a:endParaRPr lang="en-US" dirty="0"/>
          </a:p>
          <a:p>
            <a:pPr marL="0" lvl="0" indent="0" algn="l" rtl="0">
              <a:spcBef>
                <a:spcPts val="0"/>
              </a:spcBef>
              <a:spcAft>
                <a:spcPts val="0"/>
              </a:spcAft>
              <a:buNone/>
            </a:pP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-Shops can offer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repurpose</a:t>
            </a:r>
            <a:r>
              <a:rPr lang="en-US" sz="1200" b="0" i="0" u="none" strike="noStrike" dirty="0">
                <a:solidFill>
                  <a:schemeClr val="dk1"/>
                </a:solidFill>
                <a:latin typeface="+mn-lt"/>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-Using compostable seaweed-based film on fresh produce at the grocery store to replace single use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How are businesses creating more circularity?</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en-TH" sz="1200" b="1" kern="1200">
                <a:solidFill>
                  <a:schemeClr val="tx1"/>
                </a:solidFill>
                <a:effectLst/>
                <a:latin typeface="+mn-lt"/>
                <a:ea typeface="+mn-ea"/>
                <a:cs typeface="+mn-cs"/>
              </a:rPr>
              <a:t>Circular </a:t>
            </a:r>
            <a:r>
              <a:rPr lang="en-TH" sz="1200" b="1" kern="1200" dirty="0">
                <a:solidFill>
                  <a:schemeClr val="tx1"/>
                </a:solidFill>
                <a:effectLst/>
                <a:latin typeface="+mn-lt"/>
                <a:ea typeface="+mn-ea"/>
                <a:cs typeface="+mn-cs"/>
              </a:rPr>
              <a:t>Supplies: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TH" sz="1200" kern="1200" dirty="0">
                <a:solidFill>
                  <a:schemeClr val="tx1"/>
                </a:solidFill>
                <a:effectLst/>
                <a:latin typeface="+mn-lt"/>
                <a:ea typeface="+mn-ea"/>
                <a:cs typeface="+mn-cs"/>
              </a:rPr>
              <a:t>roducts made from fully renewable, recyclable, or biodegradable resource inputs. </a:t>
            </a: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offer to extend the life of an otherwise discarded product through repairing, upgrading, or </a:t>
            </a:r>
            <a:r>
              <a:rPr lang="en-TH"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en-TH" sz="1200" kern="1200">
                <a:solidFill>
                  <a:schemeClr val="tx1"/>
                </a:solidFill>
                <a:effectLst/>
                <a:latin typeface="+mn-lt"/>
                <a:ea typeface="+mn-ea"/>
                <a:cs typeface="+mn-cs"/>
              </a:rPr>
              <a:t>back </a:t>
            </a:r>
            <a:r>
              <a:rPr lang="en-TH" sz="1200" kern="1200" dirty="0">
                <a:solidFill>
                  <a:schemeClr val="tx1"/>
                </a:solidFill>
                <a:effectLst/>
                <a:latin typeface="+mn-lt"/>
                <a:ea typeface="+mn-ea"/>
                <a:cs typeface="+mn-cs"/>
              </a:rPr>
              <a:t>into the loop.</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en-TH"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 Products that are used by one or more </a:t>
            </a:r>
            <a:r>
              <a:rPr lang="en-TH"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en-TH"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real examples of each business model</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you think of any companies practicing any of these circular principles?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Answers</a:t>
            </a:r>
            <a:r>
              <a:rPr lang="en-TH" sz="1200" b="1" kern="1200" dirty="0">
                <a:solidFill>
                  <a:schemeClr val="tx1"/>
                </a:solidFill>
                <a:effectLst/>
                <a:latin typeface="+mn-lt"/>
                <a:ea typeface="+mn-ea"/>
                <a:cs typeface="+mn-cs"/>
              </a:rPr>
              <a:t>:</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Circular Supplies:</a:t>
            </a:r>
            <a:r>
              <a:rPr lang="en-US" sz="1200" kern="1200" dirty="0">
                <a:solidFill>
                  <a:schemeClr val="tx1"/>
                </a:solidFill>
                <a:effectLst/>
                <a:latin typeface="+mn-lt"/>
                <a:ea typeface="+mn-ea"/>
                <a:cs typeface="+mn-cs"/>
              </a:rPr>
              <a:t>. Shoes made from fully recycled PET plastic.</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Waste that cannot be recycled is diverted from the landfill to a waste to energy plant where it is processed into energy.</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company will repair your clothes or accept them as donations and those items are then repaired and sold again.</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online platform where homeowners can rent their homes to short term renters for a fee, allowing them to make money from unused living space and providing renters with alternatives to a hotel.</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Renting clothes gives customers the flexibility to affordably wear the fashion they want without having to buy the item and own it themselves.</a:t>
            </a: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227781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b="1" dirty="0"/>
          </a:p>
          <a:p>
            <a:pPr rtl="0"/>
            <a:r>
              <a:rPr lang="en-US" b="1" dirty="0"/>
              <a:t>Tell students: </a:t>
            </a:r>
          </a:p>
          <a:p>
            <a:pPr rtl="0"/>
            <a:r>
              <a:rPr lang="en-US" b="0" dirty="0"/>
              <a:t>When designing a new product or service we need to understand the target audience. People buy and use products for a variety of reasons, and it is our job as designers to understand their problems and help resolve them. Their motivation to buy a product or use a service will fall into two aspects: </a:t>
            </a:r>
            <a:r>
              <a:rPr lang="en-US" b="1" dirty="0"/>
              <a:t>emotional and functional</a:t>
            </a:r>
            <a:r>
              <a:rPr lang="en-US" b="0" dirty="0"/>
              <a:t>. Identifying their needs and desires help shape the benefits we will create for them.  </a:t>
            </a:r>
          </a:p>
          <a:p>
            <a:pPr rt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9C7F7"/>
                </a:solidFill>
              </a:rPr>
              <a:t>Emotional benefits </a:t>
            </a:r>
            <a:r>
              <a:rPr lang="en-US" dirty="0"/>
              <a:t>provide customers with a positive feeling when they purchase or use a particular brand. They add richness and depth to the experience of owning and using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emotional benefits </a:t>
            </a:r>
            <a:r>
              <a:rPr lang="en-US" sz="1200" dirty="0"/>
              <a:t>include the “feel-good” factor when purchasing groceries carrying a fair-trade label or when donating to charities such as the Red Cross Foundation. Buying local has also started to carry emotional benefits, although most brands in these areas are niche brands that are currently not well known other than to their 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solidFill>
                  <a:srgbClr val="4ABE98"/>
                </a:solidFill>
              </a:rPr>
              <a:t>Functional benefits </a:t>
            </a:r>
            <a:r>
              <a:rPr lang="en-US" dirty="0"/>
              <a:t>are based on a product attribute that provides the customer with functional utility. </a:t>
            </a:r>
            <a:r>
              <a:rPr lang="en-US" sz="1200" dirty="0"/>
              <a:t>The goal is to select functional benefits that have the greatest impact with customers and support a strong position relative to competitors. However, it is important to keep in mind that functional benefits often fail to differentiate, can be easy to copy, and may reduce strategic flexibility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functional benefits </a:t>
            </a:r>
            <a:r>
              <a:rPr lang="en-US" sz="1200" dirty="0"/>
              <a:t>include the computing capability of a smartphone, the thirst-quenching offered by a bottle of water, and the warmth of a wool sweater.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1608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we design new products and services for people? Innovative solutions help resolve customer pain points related to their emotional and functional needs. In creating these new solutions for customers, we can use a design process called “design thinking”.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 thinking is a design methodology that provides a solution-based approach to solving problems. It is extremely useful in tackling complex problems by understanding the human needs involved, by re-framing the problem in human-centric ways, by creating many ideas in brainstorming sessions, and by adopting a hands-on approach in prototyping and testing. </a:t>
            </a:r>
          </a:p>
          <a:p>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five stages:</a:t>
            </a:r>
            <a:endParaRPr lang="en-TH" sz="1200" b="1"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Emphasize: </a:t>
            </a:r>
            <a:r>
              <a:rPr lang="en-TH" sz="1200" kern="1200" dirty="0">
                <a:solidFill>
                  <a:schemeClr val="tx1"/>
                </a:solidFill>
                <a:effectLst/>
                <a:latin typeface="+mn-lt"/>
                <a:ea typeface="+mn-ea"/>
                <a:cs typeface="+mn-cs"/>
              </a:rPr>
              <a:t>This is the stage where we learn </a:t>
            </a:r>
            <a:r>
              <a:rPr lang="en-TH" sz="1200" kern="1200">
                <a:solidFill>
                  <a:schemeClr val="tx1"/>
                </a:solidFill>
                <a:effectLst/>
                <a:latin typeface="+mn-lt"/>
                <a:ea typeface="+mn-ea"/>
                <a:cs typeface="+mn-cs"/>
              </a:rPr>
              <a:t>about ou</a:t>
            </a:r>
            <a:r>
              <a:rPr lang="en-US" sz="1200" kern="1200" dirty="0">
                <a:solidFill>
                  <a:schemeClr val="tx1"/>
                </a:solidFill>
                <a:effectLst/>
                <a:latin typeface="+mn-lt"/>
                <a:ea typeface="+mn-ea"/>
                <a:cs typeface="+mn-cs"/>
              </a:rPr>
              <a:t>r</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target audience. Who will use ou</a:t>
            </a:r>
            <a:r>
              <a:rPr lang="en-US" sz="1200" kern="1200" dirty="0">
                <a:solidFill>
                  <a:schemeClr val="tx1"/>
                </a:solidFill>
                <a:effectLst/>
                <a:latin typeface="+mn-lt"/>
                <a:ea typeface="+mn-ea"/>
                <a:cs typeface="+mn-cs"/>
              </a:rPr>
              <a:t>r</a:t>
            </a:r>
            <a:r>
              <a:rPr lang="en-TH" sz="1200" kern="1200" dirty="0">
                <a:solidFill>
                  <a:schemeClr val="tx1"/>
                </a:solidFill>
                <a:effectLst/>
                <a:latin typeface="+mn-lt"/>
                <a:ea typeface="+mn-ea"/>
                <a:cs typeface="+mn-cs"/>
              </a:rPr>
              <a:t> product or service? </a:t>
            </a:r>
          </a:p>
          <a:p>
            <a:pPr lvl="0"/>
            <a:r>
              <a:rPr lang="en-TH" sz="1200" b="1" kern="1200" dirty="0">
                <a:solidFill>
                  <a:schemeClr val="tx1"/>
                </a:solidFill>
                <a:effectLst/>
                <a:latin typeface="+mn-lt"/>
                <a:ea typeface="+mn-ea"/>
                <a:cs typeface="+mn-cs"/>
              </a:rPr>
              <a:t>Define: </a:t>
            </a:r>
            <a:r>
              <a:rPr lang="en-TH" sz="1200" kern="1200" dirty="0">
                <a:solidFill>
                  <a:schemeClr val="tx1"/>
                </a:solidFill>
                <a:effectLst/>
                <a:latin typeface="+mn-lt"/>
                <a:ea typeface="+mn-ea"/>
                <a:cs typeface="+mn-cs"/>
              </a:rPr>
              <a:t>Identify the key questions and problems you plan to address in your design process</a:t>
            </a:r>
            <a:r>
              <a:rPr lang="en-US" sz="1200" kern="1200" dirty="0">
                <a:solidFill>
                  <a:schemeClr val="tx1"/>
                </a:solidFill>
                <a:effectLst/>
                <a:latin typeface="+mn-lt"/>
                <a:ea typeface="+mn-ea"/>
                <a:cs typeface="+mn-cs"/>
              </a:rPr>
              <a:t>.</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Ideate: </a:t>
            </a:r>
            <a:r>
              <a:rPr lang="en-TH" sz="1200" kern="1200" dirty="0">
                <a:solidFill>
                  <a:schemeClr val="tx1"/>
                </a:solidFill>
                <a:effectLst/>
                <a:latin typeface="+mn-lt"/>
                <a:ea typeface="+mn-ea"/>
                <a:cs typeface="+mn-cs"/>
              </a:rPr>
              <a:t>With your target audience in mind, freely brainstorm your ideas to help solve their problems.</a:t>
            </a:r>
          </a:p>
          <a:p>
            <a:pPr lvl="0"/>
            <a:r>
              <a:rPr lang="en-TH" sz="1200" b="1" kern="1200" dirty="0">
                <a:solidFill>
                  <a:schemeClr val="tx1"/>
                </a:solidFill>
                <a:effectLst/>
                <a:latin typeface="+mn-lt"/>
                <a:ea typeface="+mn-ea"/>
                <a:cs typeface="+mn-cs"/>
              </a:rPr>
              <a:t>Prototype: </a:t>
            </a:r>
            <a:r>
              <a:rPr lang="en-TH" sz="1200" kern="1200" dirty="0">
                <a:solidFill>
                  <a:schemeClr val="tx1"/>
                </a:solidFill>
                <a:effectLst/>
                <a:latin typeface="+mn-lt"/>
                <a:ea typeface="+mn-ea"/>
                <a:cs typeface="+mn-cs"/>
              </a:rPr>
              <a:t>Put together a minimum viable product you can test.</a:t>
            </a:r>
          </a:p>
          <a:p>
            <a:pPr lvl="0"/>
            <a:r>
              <a:rPr lang="en-TH" sz="1200" b="1" kern="1200" dirty="0">
                <a:solidFill>
                  <a:schemeClr val="tx1"/>
                </a:solidFill>
                <a:effectLst/>
                <a:latin typeface="+mn-lt"/>
                <a:ea typeface="+mn-ea"/>
                <a:cs typeface="+mn-cs"/>
              </a:rPr>
              <a:t>Test: </a:t>
            </a:r>
            <a:r>
              <a:rPr lang="en-TH" sz="1200" kern="1200" dirty="0">
                <a:solidFill>
                  <a:schemeClr val="tx1"/>
                </a:solidFill>
                <a:effectLst/>
                <a:latin typeface="+mn-lt"/>
                <a:ea typeface="+mn-ea"/>
                <a:cs typeface="+mn-cs"/>
              </a:rPr>
              <a:t>Test your ideas and get feedback directly from the customers whose problems you</a:t>
            </a:r>
            <a:r>
              <a:rPr lang="en-US" sz="1200" kern="1200" dirty="0">
                <a:solidFill>
                  <a:schemeClr val="tx1"/>
                </a:solidFill>
                <a:effectLst/>
                <a:latin typeface="+mn-lt"/>
                <a:ea typeface="+mn-ea"/>
                <a:cs typeface="+mn-cs"/>
              </a:rPr>
              <a:t> a</a:t>
            </a:r>
            <a:r>
              <a:rPr lang="en-TH" sz="1200" kern="1200" dirty="0">
                <a:solidFill>
                  <a:schemeClr val="tx1"/>
                </a:solidFill>
                <a:effectLst/>
                <a:latin typeface="+mn-lt"/>
                <a:ea typeface="+mn-ea"/>
                <a:cs typeface="+mn-cs"/>
              </a:rPr>
              <a:t>re trying to solve.</a:t>
            </a: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71470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A51E-FDAC-3F6A-0B8C-284CB15661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EA5095-99A7-4D23-19B4-E02967B37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4B23A3-1A01-560E-DEF7-4190DAD03B62}"/>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110FF7B1-8595-C39A-3266-B3B75420E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7A12A7-C77F-3A05-CEDE-0C0C352BD91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5985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AA17-3DD3-2478-7CA7-206034AD4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4C97A8-A28C-267A-927E-E527E37FC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F834-3260-BCDC-96C3-F812B5570803}"/>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34E2B079-67E5-6159-66FE-821E6D5AD3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4C7121-C5FB-F5EC-ED66-7181FCE6B43A}"/>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9195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00227-9D67-0E43-15F3-A4E4DAD13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40A9E-4DC3-8C1E-7F31-BD4B25D1D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A1735-DA1B-B702-186E-4EBA781F6343}"/>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69097F5E-1BC7-3E8C-96A5-91706907A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BC6887-B0DA-77BB-6484-85385372960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54806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60C3-2620-7971-D14A-93E17D22C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B9A1A-AA83-AFCA-B7F2-1A8AE454B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4D364-9684-56CF-953C-58EF9A2EC707}"/>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10FC021F-72DE-BE37-4330-495FBD4E43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540092-0F03-FC41-76FD-C52CBAAA54FD}"/>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262999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B71D-0FE4-C555-9620-352004A83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0F7E0-1592-5023-A666-1D8F11B56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2D7C0-0B4B-5613-B1EE-A5DC0378135C}"/>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40D18081-6552-5D34-8E26-97005CAB12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CBECB0-88D1-CE7A-0C15-BD1FE3F366A8}"/>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338550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67CD-9A50-4AC4-B888-69B12D930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DDECD-FC20-C93D-6898-199B081F3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A444F3-388A-F0E7-877F-5C5BF6CC6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003CC-BB94-C54D-C30B-F6DFD8DDABD1}"/>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6" name="Footer Placeholder 5">
            <a:extLst>
              <a:ext uri="{FF2B5EF4-FFF2-40B4-BE49-F238E27FC236}">
                <a16:creationId xmlns:a16="http://schemas.microsoft.com/office/drawing/2014/main" id="{4A2AFD72-55C4-BEBD-0B03-C3ED75240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1734EF-0056-CD3E-4CB3-505F8C475F3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12830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24EE-9847-2D1C-D431-0EC6D74AF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23F22-2627-9A4A-8BCD-B83391A41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A75DF-1364-2C29-7038-6C708798A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69DDDF-91D1-EDEB-7304-43AEA9CE7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E66DB-E92E-11AB-8631-B931A193C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7CBCF-4F30-CC15-4CB1-D4AD75EA0022}"/>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8" name="Footer Placeholder 7">
            <a:extLst>
              <a:ext uri="{FF2B5EF4-FFF2-40B4-BE49-F238E27FC236}">
                <a16:creationId xmlns:a16="http://schemas.microsoft.com/office/drawing/2014/main" id="{B3CEF489-AC5F-EC08-D801-BDBA748F17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A6A2DC-DE1E-9C53-CF7F-E1C73AF3B2BC}"/>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8208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15AF-2786-6ED2-EEE7-2FFD33D626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A64D6-448F-F26E-7109-1B78982D3072}"/>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4" name="Footer Placeholder 3">
            <a:extLst>
              <a:ext uri="{FF2B5EF4-FFF2-40B4-BE49-F238E27FC236}">
                <a16:creationId xmlns:a16="http://schemas.microsoft.com/office/drawing/2014/main" id="{FD919E8E-C18F-F740-92F3-BC1D95C0BB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A393AC-9596-A796-39D8-834F6EA0DA1A}"/>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418658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BC596-966E-26B6-7220-2B9AD66CC71F}"/>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3" name="Footer Placeholder 2">
            <a:extLst>
              <a:ext uri="{FF2B5EF4-FFF2-40B4-BE49-F238E27FC236}">
                <a16:creationId xmlns:a16="http://schemas.microsoft.com/office/drawing/2014/main" id="{81DF97D0-9289-A247-5F59-FFD962B11D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6731BE-F5AF-63FE-C46D-2B4FFEC1DFC5}"/>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72964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D962-DCB0-2E7B-A995-75758C0EF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35BEF7-5A76-3E7A-FD7A-2EC6C0594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AF7E8-EC4B-7EC7-2BE9-4B885708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2677D-DEFD-6E2C-A05C-39163D59622C}"/>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6" name="Footer Placeholder 5">
            <a:extLst>
              <a:ext uri="{FF2B5EF4-FFF2-40B4-BE49-F238E27FC236}">
                <a16:creationId xmlns:a16="http://schemas.microsoft.com/office/drawing/2014/main" id="{7A92F5C6-49E5-0DC7-B9C4-6F5BCEB0E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B98E33-387B-ECCF-C7E7-40162F2226C2}"/>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13407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842B-BB6F-26A5-475F-FA30311CD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ED59B-F553-01AE-E2B0-61F6389F8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C130F4B-403D-D9BA-3652-D559C8308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F661C-D3EA-C7BB-801D-E058525A9847}"/>
              </a:ext>
            </a:extLst>
          </p:cNvPr>
          <p:cNvSpPr>
            <a:spLocks noGrp="1"/>
          </p:cNvSpPr>
          <p:nvPr>
            <p:ph type="dt" sz="half" idx="10"/>
          </p:nvPr>
        </p:nvSpPr>
        <p:spPr/>
        <p:txBody>
          <a:bodyPr/>
          <a:lstStyle/>
          <a:p>
            <a:fld id="{D764CCF1-9191-BE48-A534-BC84A515A6EC}" type="datetimeFigureOut">
              <a:rPr lang="en-US" smtClean="0"/>
              <a:t>7/28/22</a:t>
            </a:fld>
            <a:endParaRPr lang="en-US" dirty="0"/>
          </a:p>
        </p:txBody>
      </p:sp>
      <p:sp>
        <p:nvSpPr>
          <p:cNvPr id="6" name="Footer Placeholder 5">
            <a:extLst>
              <a:ext uri="{FF2B5EF4-FFF2-40B4-BE49-F238E27FC236}">
                <a16:creationId xmlns:a16="http://schemas.microsoft.com/office/drawing/2014/main" id="{BA554AA6-FCE8-DB7C-A989-5B983C46BB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7749B-0269-3E09-7EC3-79E1BC8BA7AF}"/>
              </a:ext>
            </a:extLst>
          </p:cNvPr>
          <p:cNvSpPr>
            <a:spLocks noGrp="1"/>
          </p:cNvSpPr>
          <p:nvPr>
            <p:ph type="sldNum" sz="quarter" idx="12"/>
          </p:nvPr>
        </p:nvSpPr>
        <p:spPr/>
        <p:txBody>
          <a:bodyPr/>
          <a:lstStyle/>
          <a:p>
            <a:fld id="{5B50EAEB-144F-8941-88E1-9A658401DE30}" type="slidenum">
              <a:rPr lang="en-US" smtClean="0"/>
              <a:t>‹#›</a:t>
            </a:fld>
            <a:endParaRPr lang="en-US" dirty="0"/>
          </a:p>
        </p:txBody>
      </p:sp>
    </p:spTree>
    <p:extLst>
      <p:ext uri="{BB962C8B-B14F-4D97-AF65-F5344CB8AC3E}">
        <p14:creationId xmlns:p14="http://schemas.microsoft.com/office/powerpoint/2010/main" val="355652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1A68E-4DE5-341E-6674-0E5F80F4C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CBB55-739A-690F-40F4-1354C71DE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FE811-EFCF-D0AB-7B32-1359F0997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CCF1-9191-BE48-A534-BC84A515A6EC}" type="datetimeFigureOut">
              <a:rPr lang="en-US" smtClean="0"/>
              <a:t>7/28/22</a:t>
            </a:fld>
            <a:endParaRPr lang="en-US" dirty="0"/>
          </a:p>
        </p:txBody>
      </p:sp>
      <p:sp>
        <p:nvSpPr>
          <p:cNvPr id="5" name="Footer Placeholder 4">
            <a:extLst>
              <a:ext uri="{FF2B5EF4-FFF2-40B4-BE49-F238E27FC236}">
                <a16:creationId xmlns:a16="http://schemas.microsoft.com/office/drawing/2014/main" id="{AE175EC5-FECB-1A92-E565-9901B1FE5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86410E-C2FB-7049-9849-978342E9B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0EAEB-144F-8941-88E1-9A658401DE30}" type="slidenum">
              <a:rPr lang="en-US" smtClean="0"/>
              <a:t>‹#›</a:t>
            </a:fld>
            <a:endParaRPr lang="en-US" dirty="0"/>
          </a:p>
        </p:txBody>
      </p:sp>
    </p:spTree>
    <p:extLst>
      <p:ext uri="{BB962C8B-B14F-4D97-AF65-F5344CB8AC3E}">
        <p14:creationId xmlns:p14="http://schemas.microsoft.com/office/powerpoint/2010/main" val="405218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8.jp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2.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3.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5.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6.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6.png"/><Relationship Id="rId3" Type="http://schemas.openxmlformats.org/officeDocument/2006/relationships/image" Target="../media/image17.jpeg"/><Relationship Id="rId7" Type="http://schemas.openxmlformats.org/officeDocument/2006/relationships/image" Target="../media/image33.pn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37.png"/><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6.png"/><Relationship Id="rId3" Type="http://schemas.openxmlformats.org/officeDocument/2006/relationships/image" Target="../media/image17.jpeg"/><Relationship Id="rId7" Type="http://schemas.openxmlformats.org/officeDocument/2006/relationships/image" Target="../media/image33.png"/><Relationship Id="rId12"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0D84496-B302-7D40-BE07-FB685071780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353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 name="Rounded Rectangle 4">
            <a:extLst>
              <a:ext uri="{FF2B5EF4-FFF2-40B4-BE49-F238E27FC236}">
                <a16:creationId xmlns:a16="http://schemas.microsoft.com/office/drawing/2014/main"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TextBox 6">
            <a:extLst>
              <a:ext uri="{FF2B5EF4-FFF2-40B4-BE49-F238E27FC236}">
                <a16:creationId xmlns:a16="http://schemas.microsoft.com/office/drawing/2014/main"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en-US" sz="3600" b="1" dirty="0">
                <a:solidFill>
                  <a:schemeClr val="bg1"/>
                </a:solidFill>
              </a:rPr>
              <a:t>Emotional vs Functional </a:t>
            </a:r>
          </a:p>
        </p:txBody>
      </p:sp>
      <p:pic>
        <p:nvPicPr>
          <p:cNvPr id="11" name="Picture 10" descr="A person holding a heart&#10;&#10;Description automatically generated with low confidence">
            <a:extLst>
              <a:ext uri="{FF2B5EF4-FFF2-40B4-BE49-F238E27FC236}">
                <a16:creationId xmlns:a16="http://schemas.microsoft.com/office/drawing/2014/main"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id="{21B44E74-4C73-4442-AAD5-0CA6F0554DDF}"/>
              </a:ext>
            </a:extLst>
          </p:cNvPr>
          <p:cNvSpPr txBox="1"/>
          <p:nvPr/>
        </p:nvSpPr>
        <p:spPr>
          <a:xfrm>
            <a:off x="399900" y="2986305"/>
            <a:ext cx="2400588" cy="2123658"/>
          </a:xfrm>
          <a:prstGeom prst="rect">
            <a:avLst/>
          </a:prstGeom>
          <a:noFill/>
        </p:spPr>
        <p:txBody>
          <a:bodyPr wrap="square" rtlCol="0">
            <a:spAutoFit/>
          </a:bodyPr>
          <a:lstStyle/>
          <a:p>
            <a:r>
              <a:rPr lang="en-US" sz="2200" b="1" dirty="0">
                <a:solidFill>
                  <a:srgbClr val="29C7F7"/>
                </a:solidFill>
              </a:rPr>
              <a:t>Emotional benefits </a:t>
            </a:r>
            <a:r>
              <a:rPr lang="en-US" sz="2200" dirty="0"/>
              <a:t>provide customers with a positive feeling when they purchase or use a particular brand. </a:t>
            </a:r>
          </a:p>
        </p:txBody>
      </p:sp>
      <p:sp>
        <p:nvSpPr>
          <p:cNvPr id="22" name="Rounded Rectangle 21">
            <a:extLst>
              <a:ext uri="{FF2B5EF4-FFF2-40B4-BE49-F238E27FC236}">
                <a16:creationId xmlns:a16="http://schemas.microsoft.com/office/drawing/2014/main" id="{D1E6231F-7178-584D-951B-A9C6049441AB}"/>
              </a:ext>
            </a:extLst>
          </p:cNvPr>
          <p:cNvSpPr/>
          <p:nvPr/>
        </p:nvSpPr>
        <p:spPr>
          <a:xfrm>
            <a:off x="239151" y="2767974"/>
            <a:ext cx="2608439" cy="2588455"/>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TextBox 22">
            <a:extLst>
              <a:ext uri="{FF2B5EF4-FFF2-40B4-BE49-F238E27FC236}">
                <a16:creationId xmlns:a16="http://schemas.microsoft.com/office/drawing/2014/main" id="{DCFDDCA2-AF12-9345-BE5A-395021FEA485}"/>
              </a:ext>
            </a:extLst>
          </p:cNvPr>
          <p:cNvSpPr txBox="1"/>
          <p:nvPr/>
        </p:nvSpPr>
        <p:spPr>
          <a:xfrm>
            <a:off x="8760400" y="2067696"/>
            <a:ext cx="2473330" cy="2677656"/>
          </a:xfrm>
          <a:prstGeom prst="rect">
            <a:avLst/>
          </a:prstGeom>
          <a:noFill/>
        </p:spPr>
        <p:txBody>
          <a:bodyPr wrap="square" rtlCol="0">
            <a:spAutoFit/>
          </a:bodyPr>
          <a:lstStyle/>
          <a:p>
            <a:r>
              <a:rPr lang="en-US" sz="2200" b="1" dirty="0">
                <a:solidFill>
                  <a:srgbClr val="4ABE98"/>
                </a:solidFill>
              </a:rPr>
              <a:t>Functional benefits </a:t>
            </a:r>
            <a:r>
              <a:rPr lang="en-US" sz="2200" dirty="0"/>
              <a:t>are based on a product attribute that provides the customer with functional utility.</a:t>
            </a:r>
          </a:p>
          <a:p>
            <a:endParaRPr lang="en-US" dirty="0"/>
          </a:p>
          <a:p>
            <a:endParaRPr lang="en-US" dirty="0"/>
          </a:p>
        </p:txBody>
      </p:sp>
      <p:sp>
        <p:nvSpPr>
          <p:cNvPr id="25" name="Rounded Rectangle 24">
            <a:extLst>
              <a:ext uri="{FF2B5EF4-FFF2-40B4-BE49-F238E27FC236}">
                <a16:creationId xmlns:a16="http://schemas.microsoft.com/office/drawing/2014/main" id="{FFE68ECA-745C-5E40-874C-9A92C64280E0}"/>
              </a:ext>
            </a:extLst>
          </p:cNvPr>
          <p:cNvSpPr/>
          <p:nvPr/>
        </p:nvSpPr>
        <p:spPr>
          <a:xfrm>
            <a:off x="8567225" y="1853044"/>
            <a:ext cx="2708709" cy="2578280"/>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65C5AC52-B8E5-D229-BDB4-F551E7273D92}"/>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3128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Design For Circularity</a:t>
            </a: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Design Thinking</a:t>
            </a:r>
          </a:p>
        </p:txBody>
      </p:sp>
      <p:sp>
        <p:nvSpPr>
          <p:cNvPr id="17" name="TextBox 16">
            <a:extLst>
              <a:ext uri="{FF2B5EF4-FFF2-40B4-BE49-F238E27FC236}">
                <a16:creationId xmlns:a16="http://schemas.microsoft.com/office/drawing/2014/main" id="{3A071EE1-645C-7048-989F-8EA8CF3BC97E}"/>
              </a:ext>
            </a:extLst>
          </p:cNvPr>
          <p:cNvSpPr txBox="1"/>
          <p:nvPr/>
        </p:nvSpPr>
        <p:spPr>
          <a:xfrm>
            <a:off x="438150" y="3853999"/>
            <a:ext cx="2013304" cy="461665"/>
          </a:xfrm>
          <a:prstGeom prst="rect">
            <a:avLst/>
          </a:prstGeom>
          <a:noFill/>
        </p:spPr>
        <p:txBody>
          <a:bodyPr wrap="square" rtlCol="0">
            <a:spAutoFit/>
          </a:bodyPr>
          <a:lstStyle/>
          <a:p>
            <a:pPr algn="ctr"/>
            <a:r>
              <a:rPr lang="en-US" sz="2400" b="1" dirty="0">
                <a:solidFill>
                  <a:schemeClr val="bg1"/>
                </a:solidFill>
              </a:rPr>
              <a:t>Empathize</a:t>
            </a:r>
          </a:p>
        </p:txBody>
      </p:sp>
      <p:pic>
        <p:nvPicPr>
          <p:cNvPr id="12" name="Picture 11" descr="Icon&#10;&#10;Description automatically generated">
            <a:extLst>
              <a:ext uri="{FF2B5EF4-FFF2-40B4-BE49-F238E27FC236}">
                <a16:creationId xmlns:a16="http://schemas.microsoft.com/office/drawing/2014/main"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id="{2DFAFE16-19D3-C64D-A33F-7EF7A47FE2D1}"/>
              </a:ext>
            </a:extLst>
          </p:cNvPr>
          <p:cNvSpPr txBox="1"/>
          <p:nvPr/>
        </p:nvSpPr>
        <p:spPr>
          <a:xfrm>
            <a:off x="2784911" y="3853999"/>
            <a:ext cx="2013304" cy="461665"/>
          </a:xfrm>
          <a:prstGeom prst="rect">
            <a:avLst/>
          </a:prstGeom>
          <a:noFill/>
        </p:spPr>
        <p:txBody>
          <a:bodyPr wrap="square" rtlCol="0">
            <a:spAutoFit/>
          </a:bodyPr>
          <a:lstStyle/>
          <a:p>
            <a:pPr algn="ctr"/>
            <a:r>
              <a:rPr lang="en-US" sz="2400" b="1" dirty="0">
                <a:solidFill>
                  <a:schemeClr val="bg1"/>
                </a:solidFill>
              </a:rPr>
              <a:t>Define</a:t>
            </a:r>
          </a:p>
        </p:txBody>
      </p:sp>
      <p:sp>
        <p:nvSpPr>
          <p:cNvPr id="26" name="TextBox 25">
            <a:extLst>
              <a:ext uri="{FF2B5EF4-FFF2-40B4-BE49-F238E27FC236}">
                <a16:creationId xmlns:a16="http://schemas.microsoft.com/office/drawing/2014/main" id="{34FB5C04-B52B-C44C-9DFB-C6234B979FAD}"/>
              </a:ext>
            </a:extLst>
          </p:cNvPr>
          <p:cNvSpPr txBox="1"/>
          <p:nvPr/>
        </p:nvSpPr>
        <p:spPr>
          <a:xfrm>
            <a:off x="5157889" y="3853999"/>
            <a:ext cx="2013304" cy="461665"/>
          </a:xfrm>
          <a:prstGeom prst="rect">
            <a:avLst/>
          </a:prstGeom>
          <a:noFill/>
        </p:spPr>
        <p:txBody>
          <a:bodyPr wrap="square" rtlCol="0">
            <a:spAutoFit/>
          </a:bodyPr>
          <a:lstStyle/>
          <a:p>
            <a:pPr algn="ctr"/>
            <a:r>
              <a:rPr lang="en-US" sz="2400" b="1" dirty="0">
                <a:solidFill>
                  <a:schemeClr val="bg1"/>
                </a:solidFill>
              </a:rPr>
              <a:t>Ideate</a:t>
            </a:r>
          </a:p>
        </p:txBody>
      </p:sp>
      <p:sp>
        <p:nvSpPr>
          <p:cNvPr id="28" name="TextBox 27">
            <a:extLst>
              <a:ext uri="{FF2B5EF4-FFF2-40B4-BE49-F238E27FC236}">
                <a16:creationId xmlns:a16="http://schemas.microsoft.com/office/drawing/2014/main" id="{C0253195-0304-1747-A87D-65DC3B960E57}"/>
              </a:ext>
            </a:extLst>
          </p:cNvPr>
          <p:cNvSpPr txBox="1"/>
          <p:nvPr/>
        </p:nvSpPr>
        <p:spPr>
          <a:xfrm>
            <a:off x="7450935" y="3853999"/>
            <a:ext cx="2013304" cy="461665"/>
          </a:xfrm>
          <a:prstGeom prst="rect">
            <a:avLst/>
          </a:prstGeom>
          <a:noFill/>
        </p:spPr>
        <p:txBody>
          <a:bodyPr wrap="square" rtlCol="0">
            <a:spAutoFit/>
          </a:bodyPr>
          <a:lstStyle/>
          <a:p>
            <a:pPr algn="ctr"/>
            <a:r>
              <a:rPr lang="en-US" sz="2400" b="1" dirty="0">
                <a:solidFill>
                  <a:schemeClr val="bg1"/>
                </a:solidFill>
              </a:rPr>
              <a:t>Prototype</a:t>
            </a:r>
          </a:p>
        </p:txBody>
      </p:sp>
      <p:sp>
        <p:nvSpPr>
          <p:cNvPr id="29" name="TextBox 28">
            <a:extLst>
              <a:ext uri="{FF2B5EF4-FFF2-40B4-BE49-F238E27FC236}">
                <a16:creationId xmlns:a16="http://schemas.microsoft.com/office/drawing/2014/main" id="{28503DCF-A218-DB42-9ABD-730198E123CD}"/>
              </a:ext>
            </a:extLst>
          </p:cNvPr>
          <p:cNvSpPr txBox="1"/>
          <p:nvPr/>
        </p:nvSpPr>
        <p:spPr>
          <a:xfrm>
            <a:off x="9761404" y="3868369"/>
            <a:ext cx="2013304" cy="461665"/>
          </a:xfrm>
          <a:prstGeom prst="rect">
            <a:avLst/>
          </a:prstGeom>
          <a:noFill/>
        </p:spPr>
        <p:txBody>
          <a:bodyPr wrap="square" rtlCol="0">
            <a:spAutoFit/>
          </a:bodyPr>
          <a:lstStyle/>
          <a:p>
            <a:pPr algn="ctr"/>
            <a:r>
              <a:rPr lang="en-US" sz="2400" b="1" dirty="0">
                <a:solidFill>
                  <a:schemeClr val="bg1"/>
                </a:solidFill>
              </a:rPr>
              <a:t>Test</a:t>
            </a:r>
          </a:p>
        </p:txBody>
      </p:sp>
      <p:pic>
        <p:nvPicPr>
          <p:cNvPr id="19" name="Picture 18">
            <a:extLst>
              <a:ext uri="{FF2B5EF4-FFF2-40B4-BE49-F238E27FC236}">
                <a16:creationId xmlns:a16="http://schemas.microsoft.com/office/drawing/2014/main"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en-US" b="1" dirty="0"/>
              <a:t>Learn about </a:t>
            </a:r>
          </a:p>
          <a:p>
            <a:pPr algn="ctr"/>
            <a:r>
              <a:rPr lang="en-US" b="1" dirty="0"/>
              <a:t>the audience.</a:t>
            </a:r>
            <a:endParaRPr lang="en-US" dirty="0"/>
          </a:p>
        </p:txBody>
      </p:sp>
      <p:sp>
        <p:nvSpPr>
          <p:cNvPr id="37" name="TextBox 36">
            <a:extLst>
              <a:ext uri="{FF2B5EF4-FFF2-40B4-BE49-F238E27FC236}">
                <a16:creationId xmlns:a16="http://schemas.microsoft.com/office/drawing/2014/main"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en-US" b="1" dirty="0"/>
              <a:t>Sharpen key questions.</a:t>
            </a:r>
            <a:endParaRPr lang="en-US" dirty="0"/>
          </a:p>
        </p:txBody>
      </p:sp>
      <p:sp>
        <p:nvSpPr>
          <p:cNvPr id="38" name="TextBox 37">
            <a:extLst>
              <a:ext uri="{FF2B5EF4-FFF2-40B4-BE49-F238E27FC236}">
                <a16:creationId xmlns:a16="http://schemas.microsoft.com/office/drawing/2014/main" id="{72D8ACC0-18FF-864A-85D6-340AB2291489}"/>
              </a:ext>
            </a:extLst>
          </p:cNvPr>
          <p:cNvSpPr txBox="1"/>
          <p:nvPr/>
        </p:nvSpPr>
        <p:spPr>
          <a:xfrm>
            <a:off x="5043701" y="2158935"/>
            <a:ext cx="2241680" cy="646331"/>
          </a:xfrm>
          <a:prstGeom prst="rect">
            <a:avLst/>
          </a:prstGeom>
          <a:noFill/>
        </p:spPr>
        <p:txBody>
          <a:bodyPr wrap="square" rtlCol="0">
            <a:spAutoFit/>
          </a:bodyPr>
          <a:lstStyle/>
          <a:p>
            <a:pPr algn="ctr"/>
            <a:r>
              <a:rPr lang="en-US" b="1" dirty="0"/>
              <a:t>Brainstorm and create solutions.</a:t>
            </a:r>
            <a:endParaRPr lang="en-US" dirty="0"/>
          </a:p>
        </p:txBody>
      </p:sp>
      <p:sp>
        <p:nvSpPr>
          <p:cNvPr id="39" name="TextBox 38">
            <a:extLst>
              <a:ext uri="{FF2B5EF4-FFF2-40B4-BE49-F238E27FC236}">
                <a16:creationId xmlns:a16="http://schemas.microsoft.com/office/drawing/2014/main" id="{0880E4BF-91C8-524D-908C-2A25C0F1ABDF}"/>
              </a:ext>
            </a:extLst>
          </p:cNvPr>
          <p:cNvSpPr txBox="1"/>
          <p:nvPr/>
        </p:nvSpPr>
        <p:spPr>
          <a:xfrm>
            <a:off x="7312153" y="4889504"/>
            <a:ext cx="2241680" cy="646331"/>
          </a:xfrm>
          <a:prstGeom prst="rect">
            <a:avLst/>
          </a:prstGeom>
          <a:noFill/>
        </p:spPr>
        <p:txBody>
          <a:bodyPr wrap="square" rtlCol="0">
            <a:spAutoFit/>
          </a:bodyPr>
          <a:lstStyle/>
          <a:p>
            <a:pPr algn="ctr"/>
            <a:r>
              <a:rPr lang="en-US" b="1" dirty="0"/>
              <a:t>Build representations of one or more ideas.</a:t>
            </a:r>
            <a:endParaRPr lang="en-US" dirty="0"/>
          </a:p>
        </p:txBody>
      </p:sp>
      <p:sp>
        <p:nvSpPr>
          <p:cNvPr id="40" name="TextBox 39">
            <a:extLst>
              <a:ext uri="{FF2B5EF4-FFF2-40B4-BE49-F238E27FC236}">
                <a16:creationId xmlns:a16="http://schemas.microsoft.com/office/drawing/2014/main" id="{DE6F6288-EA1D-D349-AF17-92AA2435F213}"/>
              </a:ext>
            </a:extLst>
          </p:cNvPr>
          <p:cNvSpPr txBox="1"/>
          <p:nvPr/>
        </p:nvSpPr>
        <p:spPr>
          <a:xfrm>
            <a:off x="9669537" y="2165215"/>
            <a:ext cx="2241680" cy="646331"/>
          </a:xfrm>
          <a:prstGeom prst="rect">
            <a:avLst/>
          </a:prstGeom>
          <a:noFill/>
        </p:spPr>
        <p:txBody>
          <a:bodyPr wrap="square" rtlCol="0">
            <a:spAutoFit/>
          </a:bodyPr>
          <a:lstStyle/>
          <a:p>
            <a:pPr algn="ctr"/>
            <a:r>
              <a:rPr lang="en-US" b="1" dirty="0"/>
              <a:t>Test idea and gain user feedback.</a:t>
            </a:r>
            <a:endParaRPr lang="en-US" dirty="0"/>
          </a:p>
        </p:txBody>
      </p:sp>
      <p:sp>
        <p:nvSpPr>
          <p:cNvPr id="2" name="Slide Number Placeholder 1">
            <a:extLst>
              <a:ext uri="{FF2B5EF4-FFF2-40B4-BE49-F238E27FC236}">
                <a16:creationId xmlns:a16="http://schemas.microsoft.com/office/drawing/2014/main" id="{9C93E005-F202-1F86-CEE4-09117472570E}"/>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276113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id="{70FBE7C5-C66F-484B-BC48-E8B3E7E95DA8}"/>
              </a:ext>
            </a:extLst>
          </p:cNvPr>
          <p:cNvSpPr txBox="1"/>
          <p:nvPr/>
        </p:nvSpPr>
        <p:spPr>
          <a:xfrm>
            <a:off x="2254102" y="276447"/>
            <a:ext cx="8016949" cy="707886"/>
          </a:xfrm>
          <a:prstGeom prst="rect">
            <a:avLst/>
          </a:prstGeom>
          <a:noFill/>
        </p:spPr>
        <p:txBody>
          <a:bodyPr wrap="square" rtlCol="0">
            <a:spAutoFit/>
          </a:bodyPr>
          <a:lstStyle/>
          <a:p>
            <a:r>
              <a:rPr lang="en-US" sz="4000" b="1" dirty="0"/>
              <a:t>Product As A Service: </a:t>
            </a:r>
            <a:r>
              <a:rPr lang="en-US" sz="4000" b="1" dirty="0">
                <a:solidFill>
                  <a:srgbClr val="29C7F7"/>
                </a:solidFill>
              </a:rPr>
              <a:t>Clothing rental </a:t>
            </a:r>
          </a:p>
        </p:txBody>
      </p:sp>
      <p:pic>
        <p:nvPicPr>
          <p:cNvPr id="13" name="Picture 12">
            <a:extLst>
              <a:ext uri="{FF2B5EF4-FFF2-40B4-BE49-F238E27FC236}">
                <a16:creationId xmlns:a16="http://schemas.microsoft.com/office/drawing/2014/main"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id="{EB26E56B-BCA5-A7DE-25CC-09B6B7C93538}"/>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366390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9D41DD6A-2E1C-5C42-8351-1E988FEC0995}"/>
              </a:ext>
            </a:extLst>
          </p:cNvPr>
          <p:cNvPicPr>
            <a:picLocks noChangeAspect="1"/>
          </p:cNvPicPr>
          <p:nvPr/>
        </p:nvPicPr>
        <p:blipFill>
          <a:blip r:embed="rId4"/>
          <a:stretch>
            <a:fillRect/>
          </a:stretch>
        </p:blipFill>
        <p:spPr>
          <a:xfrm>
            <a:off x="0" y="146957"/>
            <a:ext cx="3423557" cy="2396490"/>
          </a:xfrm>
          <a:prstGeom prst="rect">
            <a:avLst/>
          </a:prstGeom>
        </p:spPr>
      </p:pic>
      <p:sp>
        <p:nvSpPr>
          <p:cNvPr id="9" name="TextBox 8">
            <a:extLst>
              <a:ext uri="{FF2B5EF4-FFF2-40B4-BE49-F238E27FC236}">
                <a16:creationId xmlns:a16="http://schemas.microsoft.com/office/drawing/2014/main" id="{1CE5D235-70C9-CC40-93C4-4704956BD37A}"/>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Empathize</a:t>
            </a:r>
          </a:p>
          <a:p>
            <a:pPr algn="ctr"/>
            <a:r>
              <a:rPr lang="en-US" sz="2400" b="1" dirty="0">
                <a:solidFill>
                  <a:schemeClr val="bg1"/>
                </a:solidFill>
              </a:rPr>
              <a:t>Stage</a:t>
            </a:r>
          </a:p>
        </p:txBody>
      </p:sp>
      <p:pic>
        <p:nvPicPr>
          <p:cNvPr id="10" name="Picture 9" descr="Icon&#10;&#10;Description automatically generated">
            <a:extLst>
              <a:ext uri="{FF2B5EF4-FFF2-40B4-BE49-F238E27FC236}">
                <a16:creationId xmlns:a16="http://schemas.microsoft.com/office/drawing/2014/main"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en-US" b="1" dirty="0"/>
              <a:t>Learn about the audience for whom you are designing, by observation and interview. </a:t>
            </a:r>
          </a:p>
          <a:p>
            <a:pPr marL="285750" indent="-285750">
              <a:buClr>
                <a:srgbClr val="ECC100"/>
              </a:buClr>
              <a:buSzPct val="150000"/>
              <a:buFont typeface="Arial" panose="020B0604020202020204" pitchFamily="34" charset="0"/>
              <a:buChar char="•"/>
            </a:pPr>
            <a:r>
              <a:rPr lang="en-US" b="1" i="1" dirty="0"/>
              <a:t>Who is my user? </a:t>
            </a:r>
          </a:p>
          <a:p>
            <a:pPr marL="285750" indent="-285750">
              <a:buClr>
                <a:srgbClr val="ECC100"/>
              </a:buClr>
              <a:buSzPct val="150000"/>
              <a:buFont typeface="Arial" panose="020B0604020202020204" pitchFamily="34" charset="0"/>
              <a:buChar char="•"/>
            </a:pPr>
            <a:r>
              <a:rPr lang="en-US" b="1" i="1" dirty="0"/>
              <a:t>What matters to this person? </a:t>
            </a:r>
          </a:p>
        </p:txBody>
      </p:sp>
      <p:pic>
        <p:nvPicPr>
          <p:cNvPr id="4" name="Picture 3">
            <a:extLst>
              <a:ext uri="{FF2B5EF4-FFF2-40B4-BE49-F238E27FC236}">
                <a16:creationId xmlns:a16="http://schemas.microsoft.com/office/drawing/2014/main"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id="{ABF3EEB9-54F5-4B02-11F4-B2B255DC2589}"/>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84456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D346C573-49D2-9345-B64B-ED0D2BF150B9}"/>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Define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BC774CCB-D6C5-0643-BC9C-209ED143C4AB}"/>
              </a:ext>
            </a:extLst>
          </p:cNvPr>
          <p:cNvSpPr txBox="1"/>
          <p:nvPr/>
        </p:nvSpPr>
        <p:spPr>
          <a:xfrm>
            <a:off x="3543298" y="658213"/>
            <a:ext cx="7609115" cy="646331"/>
          </a:xfrm>
          <a:prstGeom prst="rect">
            <a:avLst/>
          </a:prstGeom>
          <a:noFill/>
        </p:spPr>
        <p:txBody>
          <a:bodyPr wrap="square" rtlCol="0">
            <a:spAutoFit/>
          </a:bodyPr>
          <a:lstStyle/>
          <a:p>
            <a:r>
              <a:rPr lang="en-US" b="1" dirty="0"/>
              <a:t>Create a point of view that is based on user needs and insights. </a:t>
            </a:r>
          </a:p>
          <a:p>
            <a:pPr marL="285750" indent="-285750">
              <a:buClr>
                <a:srgbClr val="DE8900"/>
              </a:buClr>
              <a:buSzPct val="150000"/>
              <a:buFont typeface="Arial" panose="020B0604020202020204" pitchFamily="34" charset="0"/>
              <a:buChar char="•"/>
            </a:pPr>
            <a:r>
              <a:rPr lang="en-US" b="1" i="1" dirty="0"/>
              <a:t>What are their needs?</a:t>
            </a:r>
          </a:p>
        </p:txBody>
      </p:sp>
      <p:pic>
        <p:nvPicPr>
          <p:cNvPr id="17" name="Picture 16">
            <a:extLst>
              <a:ext uri="{FF2B5EF4-FFF2-40B4-BE49-F238E27FC236}">
                <a16:creationId xmlns:a16="http://schemas.microsoft.com/office/drawing/2014/main"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id="{7A339D09-D0DA-256F-8F61-B7BBA29206B2}"/>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124365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id="{5116D5CA-C7AE-FD48-84A8-94BBA65331A4}"/>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Ideate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05C9A8AC-0D1E-5640-94E9-015B30D911B4}"/>
              </a:ext>
            </a:extLst>
          </p:cNvPr>
          <p:cNvSpPr txBox="1"/>
          <p:nvPr/>
        </p:nvSpPr>
        <p:spPr>
          <a:xfrm>
            <a:off x="3543298" y="596122"/>
            <a:ext cx="7609115" cy="646331"/>
          </a:xfrm>
          <a:prstGeom prst="rect">
            <a:avLst/>
          </a:prstGeom>
          <a:noFill/>
        </p:spPr>
        <p:txBody>
          <a:bodyPr wrap="square" rtlCol="0">
            <a:spAutoFit/>
          </a:bodyPr>
          <a:lstStyle/>
          <a:p>
            <a:r>
              <a:rPr lang="en-US" b="1" dirty="0"/>
              <a:t>Brainstorm and come up with as many creative solutions as possible.</a:t>
            </a:r>
          </a:p>
          <a:p>
            <a:pPr marL="285750" indent="-285750">
              <a:buClr>
                <a:srgbClr val="29C7F7"/>
              </a:buClr>
              <a:buSzPct val="150000"/>
              <a:buFont typeface="Arial" panose="020B0604020202020204" pitchFamily="34" charset="0"/>
              <a:buChar char="•"/>
            </a:pPr>
            <a:r>
              <a:rPr lang="en-US" b="1" i="1" dirty="0"/>
              <a:t>Wild ideas encouraged!</a:t>
            </a:r>
          </a:p>
        </p:txBody>
      </p:sp>
      <p:pic>
        <p:nvPicPr>
          <p:cNvPr id="17" name="Picture 16" descr="Icon&#10;&#10;Description automatically generated">
            <a:extLst>
              <a:ext uri="{FF2B5EF4-FFF2-40B4-BE49-F238E27FC236}">
                <a16:creationId xmlns:a16="http://schemas.microsoft.com/office/drawing/2014/main"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id="{90E4980F-49DB-84AA-8976-375BD950C2BA}"/>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318981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CA9841CB-5B5B-B648-A62A-AF5F0F437575}"/>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Prototype</a:t>
            </a:r>
          </a:p>
          <a:p>
            <a:pPr algn="ctr"/>
            <a:r>
              <a:rPr lang="en-US" sz="2400" b="1" dirty="0">
                <a:solidFill>
                  <a:schemeClr val="bg1"/>
                </a:solidFill>
              </a:rPr>
              <a:t>Stage</a:t>
            </a:r>
          </a:p>
        </p:txBody>
      </p:sp>
      <p:sp>
        <p:nvSpPr>
          <p:cNvPr id="10" name="Rounded Rectangle 9">
            <a:extLst>
              <a:ext uri="{FF2B5EF4-FFF2-40B4-BE49-F238E27FC236}">
                <a16:creationId xmlns:a16="http://schemas.microsoft.com/office/drawing/2014/main" id="{7EAA606D-A92C-4146-BCFC-2B9F2DF971AA}"/>
              </a:ext>
            </a:extLst>
          </p:cNvPr>
          <p:cNvSpPr/>
          <p:nvPr/>
        </p:nvSpPr>
        <p:spPr>
          <a:xfrm>
            <a:off x="3423557" y="511235"/>
            <a:ext cx="7954736" cy="1226125"/>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06B7F174-137B-A148-A502-618B1934C47B}"/>
              </a:ext>
            </a:extLst>
          </p:cNvPr>
          <p:cNvSpPr txBox="1"/>
          <p:nvPr/>
        </p:nvSpPr>
        <p:spPr>
          <a:xfrm>
            <a:off x="3543298" y="658213"/>
            <a:ext cx="7609115" cy="923330"/>
          </a:xfrm>
          <a:prstGeom prst="rect">
            <a:avLst/>
          </a:prstGeom>
          <a:noFill/>
        </p:spPr>
        <p:txBody>
          <a:bodyPr wrap="square" rtlCol="0">
            <a:spAutoFit/>
          </a:bodyPr>
          <a:lstStyle/>
          <a:p>
            <a:r>
              <a:rPr lang="en-US" b="1" dirty="0"/>
              <a:t>Build a representation of one or more of your ideas to show to others.</a:t>
            </a:r>
          </a:p>
          <a:p>
            <a:pPr marL="285750" indent="-285750">
              <a:buClr>
                <a:srgbClr val="4ABE98"/>
              </a:buClr>
              <a:buSzPct val="150000"/>
              <a:buFont typeface="Arial" panose="020B0604020202020204" pitchFamily="34" charset="0"/>
              <a:buChar char="•"/>
            </a:pPr>
            <a:r>
              <a:rPr lang="en-US" b="1" i="1" dirty="0"/>
              <a:t>How can I show my idea?</a:t>
            </a:r>
          </a:p>
          <a:p>
            <a:pPr marL="285750" indent="-285750">
              <a:buClr>
                <a:srgbClr val="4ABE98"/>
              </a:buClr>
              <a:buSzPct val="150000"/>
              <a:buFont typeface="Arial" panose="020B0604020202020204" pitchFamily="34" charset="0"/>
              <a:buChar char="•"/>
            </a:pPr>
            <a:r>
              <a:rPr lang="en-US" b="1" i="1" dirty="0"/>
              <a:t>Remember: A prototype is just a rough draft!</a:t>
            </a:r>
          </a:p>
        </p:txBody>
      </p:sp>
      <p:pic>
        <p:nvPicPr>
          <p:cNvPr id="17" name="Picture 16" descr="Icon&#10;&#10;Description automatically generated">
            <a:extLst>
              <a:ext uri="{FF2B5EF4-FFF2-40B4-BE49-F238E27FC236}">
                <a16:creationId xmlns:a16="http://schemas.microsoft.com/office/drawing/2014/main"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id="{102773CD-9F73-9317-BE61-613836121DE6}"/>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231116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id="{E31B392A-E6AF-694C-B156-8B5E83BB0371}"/>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Testing</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47EDE6D4-2055-244D-90B2-7143B868F565}"/>
              </a:ext>
            </a:extLst>
          </p:cNvPr>
          <p:cNvSpPr txBox="1"/>
          <p:nvPr/>
        </p:nvSpPr>
        <p:spPr>
          <a:xfrm>
            <a:off x="3543298" y="504682"/>
            <a:ext cx="7609115" cy="923330"/>
          </a:xfrm>
          <a:prstGeom prst="rect">
            <a:avLst/>
          </a:prstGeom>
          <a:noFill/>
        </p:spPr>
        <p:txBody>
          <a:bodyPr wrap="square" rtlCol="0">
            <a:spAutoFit/>
          </a:bodyPr>
          <a:lstStyle/>
          <a:p>
            <a:r>
              <a:rPr lang="en-US" b="1" dirty="0"/>
              <a:t>Share your prototyped ideas with your original users for feedback.</a:t>
            </a:r>
          </a:p>
          <a:p>
            <a:pPr marL="285750" indent="-285750">
              <a:buClr>
                <a:srgbClr val="005751"/>
              </a:buClr>
              <a:buSzPct val="150000"/>
              <a:buFont typeface="Arial" panose="020B0604020202020204" pitchFamily="34" charset="0"/>
              <a:buChar char="•"/>
            </a:pPr>
            <a:r>
              <a:rPr lang="en-US" b="1" i="1" dirty="0"/>
              <a:t>What worked?</a:t>
            </a:r>
          </a:p>
          <a:p>
            <a:pPr marL="285750" indent="-285750">
              <a:buClr>
                <a:srgbClr val="005751"/>
              </a:buClr>
              <a:buSzPct val="150000"/>
              <a:buFont typeface="Arial" panose="020B0604020202020204" pitchFamily="34" charset="0"/>
              <a:buChar char="•"/>
            </a:pPr>
            <a:r>
              <a:rPr lang="en-US" b="1" i="1"/>
              <a:t>What did not?</a:t>
            </a:r>
            <a:endParaRPr lang="en-US" b="1" i="1" dirty="0"/>
          </a:p>
        </p:txBody>
      </p:sp>
      <p:pic>
        <p:nvPicPr>
          <p:cNvPr id="17" name="Picture 16" descr="Icon&#10;&#10;Description automatically generated">
            <a:extLst>
              <a:ext uri="{FF2B5EF4-FFF2-40B4-BE49-F238E27FC236}">
                <a16:creationId xmlns:a16="http://schemas.microsoft.com/office/drawing/2014/main"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id="{5E36FC7E-1EB9-ADBD-72A3-8C8EAE304667}"/>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40702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CDCABC8C-2334-DB44-6370-69E82955ED23}"/>
              </a:ext>
            </a:extLst>
          </p:cNvPr>
          <p:cNvSpPr/>
          <p:nvPr/>
        </p:nvSpPr>
        <p:spPr>
          <a:xfrm>
            <a:off x="616688" y="2254102"/>
            <a:ext cx="1297172" cy="978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8B2216-AC16-CF12-90E2-46CF9DAB248E}"/>
              </a:ext>
            </a:extLst>
          </p:cNvPr>
          <p:cNvSpPr txBox="1"/>
          <p:nvPr/>
        </p:nvSpPr>
        <p:spPr>
          <a:xfrm>
            <a:off x="644746" y="2283013"/>
            <a:ext cx="1242111" cy="923330"/>
          </a:xfrm>
          <a:prstGeom prst="rect">
            <a:avLst/>
          </a:prstGeom>
          <a:noFill/>
        </p:spPr>
        <p:txBody>
          <a:bodyPr wrap="square" rtlCol="0">
            <a:spAutoFit/>
          </a:bodyPr>
          <a:lstStyle/>
          <a:p>
            <a:r>
              <a:rPr lang="en-US" dirty="0"/>
              <a:t>Budget conscious shopper </a:t>
            </a:r>
          </a:p>
        </p:txBody>
      </p:sp>
      <p:sp>
        <p:nvSpPr>
          <p:cNvPr id="33" name="Rectangle 32">
            <a:extLst>
              <a:ext uri="{FF2B5EF4-FFF2-40B4-BE49-F238E27FC236}">
                <a16:creationId xmlns:a16="http://schemas.microsoft.com/office/drawing/2014/main" id="{47DC22C9-5D7C-FCF2-B173-311B85E257DF}"/>
              </a:ext>
            </a:extLst>
          </p:cNvPr>
          <p:cNvSpPr/>
          <p:nvPr/>
        </p:nvSpPr>
        <p:spPr>
          <a:xfrm>
            <a:off x="1025992" y="3506030"/>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DE1A9BF-FC65-9A32-FFD4-25AA4EBD3768}"/>
              </a:ext>
            </a:extLst>
          </p:cNvPr>
          <p:cNvSpPr txBox="1"/>
          <p:nvPr/>
        </p:nvSpPr>
        <p:spPr>
          <a:xfrm>
            <a:off x="1037154" y="3562237"/>
            <a:ext cx="1387389" cy="830997"/>
          </a:xfrm>
          <a:prstGeom prst="rect">
            <a:avLst/>
          </a:prstGeom>
          <a:noFill/>
        </p:spPr>
        <p:txBody>
          <a:bodyPr wrap="square" rtlCol="0">
            <a:spAutoFit/>
          </a:bodyPr>
          <a:lstStyle/>
          <a:p>
            <a:r>
              <a:rPr lang="en-US" sz="1600" dirty="0"/>
              <a:t>Wears the latest fashion trends</a:t>
            </a:r>
          </a:p>
        </p:txBody>
      </p:sp>
      <p:sp>
        <p:nvSpPr>
          <p:cNvPr id="36" name="Rectangle 35">
            <a:extLst>
              <a:ext uri="{FF2B5EF4-FFF2-40B4-BE49-F238E27FC236}">
                <a16:creationId xmlns:a16="http://schemas.microsoft.com/office/drawing/2014/main" id="{5CAB9FAE-4CD5-3284-4EA0-B2707C25255C}"/>
              </a:ext>
            </a:extLst>
          </p:cNvPr>
          <p:cNvSpPr/>
          <p:nvPr/>
        </p:nvSpPr>
        <p:spPr>
          <a:xfrm>
            <a:off x="5329865" y="2283013"/>
            <a:ext cx="1453124"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85E65BCA-08E0-6332-3EEB-BD932CEFF543}"/>
              </a:ext>
            </a:extLst>
          </p:cNvPr>
          <p:cNvSpPr txBox="1"/>
          <p:nvPr/>
        </p:nvSpPr>
        <p:spPr>
          <a:xfrm>
            <a:off x="5377204" y="2422990"/>
            <a:ext cx="1453124" cy="646331"/>
          </a:xfrm>
          <a:prstGeom prst="rect">
            <a:avLst/>
          </a:prstGeom>
          <a:noFill/>
        </p:spPr>
        <p:txBody>
          <a:bodyPr wrap="square" rtlCol="0">
            <a:spAutoFit/>
          </a:bodyPr>
          <a:lstStyle/>
          <a:p>
            <a:r>
              <a:rPr lang="en-US" dirty="0"/>
              <a:t>Rent clothes to customers</a:t>
            </a:r>
          </a:p>
        </p:txBody>
      </p:sp>
      <p:sp>
        <p:nvSpPr>
          <p:cNvPr id="39" name="Rectangle 38">
            <a:extLst>
              <a:ext uri="{FF2B5EF4-FFF2-40B4-BE49-F238E27FC236}">
                <a16:creationId xmlns:a16="http://schemas.microsoft.com/office/drawing/2014/main"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8BB281C-05EC-EFCB-441B-60CB52A97EBB}"/>
              </a:ext>
            </a:extLst>
          </p:cNvPr>
          <p:cNvSpPr txBox="1"/>
          <p:nvPr/>
        </p:nvSpPr>
        <p:spPr>
          <a:xfrm>
            <a:off x="3243449" y="3545312"/>
            <a:ext cx="1282171" cy="1077218"/>
          </a:xfrm>
          <a:prstGeom prst="rect">
            <a:avLst/>
          </a:prstGeom>
          <a:noFill/>
        </p:spPr>
        <p:txBody>
          <a:bodyPr wrap="square" rtlCol="0">
            <a:spAutoFit/>
          </a:bodyPr>
          <a:lstStyle/>
          <a:p>
            <a:r>
              <a:rPr lang="en-US" sz="1600" dirty="0"/>
              <a:t>Wants access to trendy clothes</a:t>
            </a:r>
          </a:p>
          <a:p>
            <a:endParaRPr lang="en-US" sz="1600" dirty="0"/>
          </a:p>
        </p:txBody>
      </p:sp>
      <p:sp>
        <p:nvSpPr>
          <p:cNvPr id="61" name="Rectangle 60">
            <a:extLst>
              <a:ext uri="{FF2B5EF4-FFF2-40B4-BE49-F238E27FC236}">
                <a16:creationId xmlns:a16="http://schemas.microsoft.com/office/drawing/2014/main" id="{AC3EE804-5A0F-E135-362F-46BB9BF47972}"/>
              </a:ext>
            </a:extLst>
          </p:cNvPr>
          <p:cNvSpPr/>
          <p:nvPr/>
        </p:nvSpPr>
        <p:spPr>
          <a:xfrm>
            <a:off x="2989183" y="2185592"/>
            <a:ext cx="1448965" cy="115910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AF578169-38CD-2CB5-C85E-5DCB02703D60}"/>
              </a:ext>
            </a:extLst>
          </p:cNvPr>
          <p:cNvSpPr txBox="1"/>
          <p:nvPr/>
        </p:nvSpPr>
        <p:spPr>
          <a:xfrm>
            <a:off x="2992953" y="2213986"/>
            <a:ext cx="1493506" cy="1077218"/>
          </a:xfrm>
          <a:prstGeom prst="rect">
            <a:avLst/>
          </a:prstGeom>
          <a:noFill/>
        </p:spPr>
        <p:txBody>
          <a:bodyPr wrap="square" rtlCol="0">
            <a:spAutoFit/>
          </a:bodyPr>
          <a:lstStyle/>
          <a:p>
            <a:r>
              <a:rPr lang="en-US" sz="1600" dirty="0"/>
              <a:t>Does not want to clutter their wardrobe with unused items</a:t>
            </a:r>
          </a:p>
        </p:txBody>
      </p:sp>
      <p:sp>
        <p:nvSpPr>
          <p:cNvPr id="74" name="Rectangle 73">
            <a:extLst>
              <a:ext uri="{FF2B5EF4-FFF2-40B4-BE49-F238E27FC236}">
                <a16:creationId xmlns:a16="http://schemas.microsoft.com/office/drawing/2014/main" id="{32DFB56B-78D1-E00E-78F6-0B846B672439}"/>
              </a:ext>
            </a:extLst>
          </p:cNvPr>
          <p:cNvSpPr/>
          <p:nvPr/>
        </p:nvSpPr>
        <p:spPr>
          <a:xfrm>
            <a:off x="5635005" y="4601451"/>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0BDC3D48-FC1C-D56E-4360-763E8EB1C06B}"/>
              </a:ext>
            </a:extLst>
          </p:cNvPr>
          <p:cNvSpPr txBox="1"/>
          <p:nvPr/>
        </p:nvSpPr>
        <p:spPr>
          <a:xfrm>
            <a:off x="5593805" y="4790959"/>
            <a:ext cx="1554031" cy="584775"/>
          </a:xfrm>
          <a:prstGeom prst="rect">
            <a:avLst/>
          </a:prstGeom>
          <a:noFill/>
        </p:spPr>
        <p:txBody>
          <a:bodyPr wrap="square" rtlCol="0">
            <a:spAutoFit/>
          </a:bodyPr>
          <a:lstStyle/>
          <a:p>
            <a:r>
              <a:rPr lang="en-US" sz="1600" dirty="0"/>
              <a:t>Sell cheap trendy clothes </a:t>
            </a:r>
          </a:p>
        </p:txBody>
      </p:sp>
      <p:sp>
        <p:nvSpPr>
          <p:cNvPr id="79" name="Rectangle 78">
            <a:extLst>
              <a:ext uri="{FF2B5EF4-FFF2-40B4-BE49-F238E27FC236}">
                <a16:creationId xmlns:a16="http://schemas.microsoft.com/office/drawing/2014/main"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237639AC-D2E1-C91B-4905-0106DA4C734F}"/>
              </a:ext>
            </a:extLst>
          </p:cNvPr>
          <p:cNvSpPr>
            <a:spLocks noGrp="1"/>
          </p:cNvSpPr>
          <p:nvPr>
            <p:ph type="sldNum" sz="quarter" idx="12"/>
          </p:nvPr>
        </p:nvSpPr>
        <p:spPr/>
        <p:txBody>
          <a:bodyPr/>
          <a:lstStyle/>
          <a:p>
            <a:fld id="{A49FEDE7-8061-9B4D-88A1-7EA83A94C31B}" type="slidenum">
              <a:rPr lang="en-TH" smtClean="0"/>
              <a:t>18</a:t>
            </a:fld>
            <a:endParaRPr lang="en-TH"/>
          </a:p>
        </p:txBody>
      </p:sp>
      <p:sp>
        <p:nvSpPr>
          <p:cNvPr id="62" name="TextBox 61">
            <a:extLst>
              <a:ext uri="{FF2B5EF4-FFF2-40B4-BE49-F238E27FC236}">
                <a16:creationId xmlns:a16="http://schemas.microsoft.com/office/drawing/2014/main"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en-US" sz="1600" dirty="0"/>
              <a:t>Create a small offline clothes rental shop amongst friends and family</a:t>
            </a:r>
          </a:p>
        </p:txBody>
      </p:sp>
      <p:sp>
        <p:nvSpPr>
          <p:cNvPr id="64" name="Rectangle 63">
            <a:extLst>
              <a:ext uri="{FF2B5EF4-FFF2-40B4-BE49-F238E27FC236}">
                <a16:creationId xmlns:a16="http://schemas.microsoft.com/office/drawing/2014/main" id="{B681F11F-3A09-08BE-0EC9-A736A87EBE29}"/>
              </a:ext>
            </a:extLst>
          </p:cNvPr>
          <p:cNvSpPr/>
          <p:nvPr/>
        </p:nvSpPr>
        <p:spPr>
          <a:xfrm>
            <a:off x="9907403" y="1965269"/>
            <a:ext cx="1767297" cy="154076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Borrow clothes from friends to rent to other friends </a:t>
            </a:r>
            <a:r>
              <a:rPr lang="en-US" sz="1600" dirty="0">
                <a:solidFill>
                  <a:prstClr val="black"/>
                </a:solidFill>
                <a:latin typeface="Calibri" panose="020F0502020204030204"/>
              </a:rPr>
              <a:t>and charge 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small fee</a:t>
            </a:r>
          </a:p>
          <a:p>
            <a:pPr algn="ctr"/>
            <a:endParaRPr lang="en-US" dirty="0"/>
          </a:p>
        </p:txBody>
      </p:sp>
    </p:spTree>
    <p:extLst>
      <p:ext uri="{BB962C8B-B14F-4D97-AF65-F5344CB8AC3E}">
        <p14:creationId xmlns:p14="http://schemas.microsoft.com/office/powerpoint/2010/main" val="48101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id="{88181E81-D1BC-4241-AF79-83DC18BA1094}"/>
              </a:ext>
            </a:extLst>
          </p:cNvPr>
          <p:cNvGrpSpPr/>
          <p:nvPr/>
        </p:nvGrpSpPr>
        <p:grpSpPr>
          <a:xfrm>
            <a:off x="1348215" y="265697"/>
            <a:ext cx="9495565" cy="915193"/>
            <a:chOff x="1348217" y="463109"/>
            <a:chExt cx="9495565" cy="915193"/>
          </a:xfrm>
        </p:grpSpPr>
        <p:sp>
          <p:nvSpPr>
            <p:cNvPr id="14" name="Google Shape;203;p10">
              <a:extLst>
                <a:ext uri="{FF2B5EF4-FFF2-40B4-BE49-F238E27FC236}">
                  <a16:creationId xmlns:a16="http://schemas.microsoft.com/office/drawing/2014/main"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2AFEE7F4-245B-AE4B-8EC2-0278173DBDA8}"/>
              </a:ext>
            </a:extLst>
          </p:cNvPr>
          <p:cNvSpPr txBox="1"/>
          <p:nvPr/>
        </p:nvSpPr>
        <p:spPr>
          <a:xfrm>
            <a:off x="2780760" y="328495"/>
            <a:ext cx="8063020" cy="707886"/>
          </a:xfrm>
          <a:prstGeom prst="rect">
            <a:avLst/>
          </a:prstGeom>
          <a:noFill/>
        </p:spPr>
        <p:txBody>
          <a:bodyPr wrap="square" rtlCol="0">
            <a:spAutoFit/>
          </a:bodyPr>
          <a:lstStyle/>
          <a:p>
            <a:r>
              <a:rPr lang="en-US" sz="4000" b="1" dirty="0">
                <a:solidFill>
                  <a:schemeClr val="bg1"/>
                </a:solidFill>
              </a:rPr>
              <a:t>Clothing rental areas of circularity</a:t>
            </a:r>
          </a:p>
        </p:txBody>
      </p:sp>
      <p:pic>
        <p:nvPicPr>
          <p:cNvPr id="3" name="Picture 2" descr="Icon&#10;&#10;Description automatically generated">
            <a:extLst>
              <a:ext uri="{FF2B5EF4-FFF2-40B4-BE49-F238E27FC236}">
                <a16:creationId xmlns:a16="http://schemas.microsoft.com/office/drawing/2014/main" id="{38F64F6A-F0ED-164C-BDD4-D2F3E2CB4C4B}"/>
              </a:ext>
            </a:extLst>
          </p:cNvPr>
          <p:cNvPicPr>
            <a:picLocks noChangeAspect="1"/>
          </p:cNvPicPr>
          <p:nvPr/>
        </p:nvPicPr>
        <p:blipFill>
          <a:blip r:embed="rId5"/>
          <a:stretch>
            <a:fillRect/>
          </a:stretch>
        </p:blipFill>
        <p:spPr>
          <a:xfrm>
            <a:off x="5611318" y="4001128"/>
            <a:ext cx="1712913" cy="1138583"/>
          </a:xfrm>
          <a:prstGeom prst="rect">
            <a:avLst/>
          </a:prstGeom>
        </p:spPr>
      </p:pic>
      <p:pic>
        <p:nvPicPr>
          <p:cNvPr id="5" name="Picture 4" descr="Shape, circle&#10;&#10;Description automatically generated">
            <a:extLst>
              <a:ext uri="{FF2B5EF4-FFF2-40B4-BE49-F238E27FC236}">
                <a16:creationId xmlns:a16="http://schemas.microsoft.com/office/drawing/2014/main" id="{D036C480-D4D7-1945-992B-C3487A46942A}"/>
              </a:ext>
            </a:extLst>
          </p:cNvPr>
          <p:cNvPicPr>
            <a:picLocks noChangeAspect="1"/>
          </p:cNvPicPr>
          <p:nvPr/>
        </p:nvPicPr>
        <p:blipFill>
          <a:blip r:embed="rId6"/>
          <a:stretch>
            <a:fillRect/>
          </a:stretch>
        </p:blipFill>
        <p:spPr>
          <a:xfrm>
            <a:off x="6673056" y="3663240"/>
            <a:ext cx="1712913" cy="1138583"/>
          </a:xfrm>
          <a:prstGeom prst="rect">
            <a:avLst/>
          </a:prstGeom>
        </p:spPr>
      </p:pic>
      <p:sp>
        <p:nvSpPr>
          <p:cNvPr id="18" name="TextBox 17">
            <a:extLst>
              <a:ext uri="{FF2B5EF4-FFF2-40B4-BE49-F238E27FC236}">
                <a16:creationId xmlns:a16="http://schemas.microsoft.com/office/drawing/2014/main"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en-US" b="1" dirty="0">
                <a:solidFill>
                  <a:srgbClr val="4ABE98"/>
                </a:solidFill>
              </a:rPr>
              <a:t>Return</a:t>
            </a:r>
            <a:endParaRPr lang="en-US" dirty="0">
              <a:solidFill>
                <a:srgbClr val="4ABE98"/>
              </a:solidFill>
            </a:endParaRPr>
          </a:p>
        </p:txBody>
      </p:sp>
      <p:sp>
        <p:nvSpPr>
          <p:cNvPr id="19" name="TextBox 18">
            <a:extLst>
              <a:ext uri="{FF2B5EF4-FFF2-40B4-BE49-F238E27FC236}">
                <a16:creationId xmlns:a16="http://schemas.microsoft.com/office/drawing/2014/main" id="{BE253D04-327B-8F4F-9FD0-AC98E11FDDA6}"/>
              </a:ext>
            </a:extLst>
          </p:cNvPr>
          <p:cNvSpPr txBox="1"/>
          <p:nvPr/>
        </p:nvSpPr>
        <p:spPr>
          <a:xfrm>
            <a:off x="7124533" y="4494442"/>
            <a:ext cx="1261436" cy="646331"/>
          </a:xfrm>
          <a:prstGeom prst="rect">
            <a:avLst/>
          </a:prstGeom>
          <a:noFill/>
        </p:spPr>
        <p:txBody>
          <a:bodyPr wrap="square" rtlCol="0">
            <a:spAutoFit/>
          </a:bodyPr>
          <a:lstStyle/>
          <a:p>
            <a:r>
              <a:rPr lang="en-US" b="1" dirty="0">
                <a:solidFill>
                  <a:srgbClr val="138F82"/>
                </a:solidFill>
              </a:rPr>
              <a:t>Repair</a:t>
            </a:r>
          </a:p>
          <a:p>
            <a:r>
              <a:rPr lang="en-US" b="1" dirty="0">
                <a:solidFill>
                  <a:srgbClr val="138F82"/>
                </a:solidFill>
              </a:rPr>
              <a:t>Repurpose</a:t>
            </a:r>
          </a:p>
        </p:txBody>
      </p:sp>
      <p:pic>
        <p:nvPicPr>
          <p:cNvPr id="20" name="Picture 19" descr="Shape, circle&#10;&#10;Description automatically generated">
            <a:extLst>
              <a:ext uri="{FF2B5EF4-FFF2-40B4-BE49-F238E27FC236}">
                <a16:creationId xmlns:a16="http://schemas.microsoft.com/office/drawing/2014/main" id="{0F6BE76B-DDED-E346-B6A3-236AC335EF80}"/>
              </a:ext>
            </a:extLst>
          </p:cNvPr>
          <p:cNvPicPr>
            <a:picLocks noChangeAspect="1"/>
          </p:cNvPicPr>
          <p:nvPr/>
        </p:nvPicPr>
        <p:blipFill>
          <a:blip r:embed="rId6"/>
          <a:stretch>
            <a:fillRect/>
          </a:stretch>
        </p:blipFill>
        <p:spPr>
          <a:xfrm rot="10800000">
            <a:off x="5889014" y="1794744"/>
            <a:ext cx="2075112" cy="1379339"/>
          </a:xfrm>
          <a:prstGeom prst="rect">
            <a:avLst/>
          </a:prstGeom>
        </p:spPr>
      </p:pic>
      <p:sp>
        <p:nvSpPr>
          <p:cNvPr id="21" name="TextBox 20">
            <a:extLst>
              <a:ext uri="{FF2B5EF4-FFF2-40B4-BE49-F238E27FC236}">
                <a16:creationId xmlns:a16="http://schemas.microsoft.com/office/drawing/2014/main" id="{E3D8C1B1-2141-2E46-B0AE-D7B4A8952730}"/>
              </a:ext>
            </a:extLst>
          </p:cNvPr>
          <p:cNvSpPr txBox="1"/>
          <p:nvPr/>
        </p:nvSpPr>
        <p:spPr>
          <a:xfrm>
            <a:off x="6598190" y="1830108"/>
            <a:ext cx="656759" cy="369332"/>
          </a:xfrm>
          <a:prstGeom prst="rect">
            <a:avLst/>
          </a:prstGeom>
          <a:noFill/>
        </p:spPr>
        <p:txBody>
          <a:bodyPr wrap="square" rtlCol="0">
            <a:spAutoFit/>
          </a:bodyPr>
          <a:lstStyle/>
          <a:p>
            <a:r>
              <a:rPr lang="en-US" b="1" dirty="0">
                <a:solidFill>
                  <a:srgbClr val="138F82"/>
                </a:solidFill>
              </a:rPr>
              <a:t>Rent</a:t>
            </a:r>
          </a:p>
        </p:txBody>
      </p:sp>
      <p:sp>
        <p:nvSpPr>
          <p:cNvPr id="2" name="Slide Number Placeholder 1">
            <a:extLst>
              <a:ext uri="{FF2B5EF4-FFF2-40B4-BE49-F238E27FC236}">
                <a16:creationId xmlns:a16="http://schemas.microsoft.com/office/drawing/2014/main" id="{D16D4513-820D-FC5A-A6F2-AEB144FA3F79}"/>
              </a:ext>
            </a:extLst>
          </p:cNvPr>
          <p:cNvSpPr>
            <a:spLocks noGrp="1"/>
          </p:cNvSpPr>
          <p:nvPr>
            <p:ph type="sldNum" sz="quarter" idx="12"/>
          </p:nvPr>
        </p:nvSpPr>
        <p:spPr/>
        <p:txBody>
          <a:bodyPr/>
          <a:lstStyle/>
          <a:p>
            <a:fld id="{A49FEDE7-8061-9B4D-88A1-7EA83A94C31B}" type="slidenum">
              <a:rPr lang="en-TH" smtClean="0"/>
              <a:t>19</a:t>
            </a:fld>
            <a:endParaRPr lang="en-TH"/>
          </a:p>
        </p:txBody>
      </p:sp>
    </p:spTree>
    <p:extLst>
      <p:ext uri="{BB962C8B-B14F-4D97-AF65-F5344CB8AC3E}">
        <p14:creationId xmlns:p14="http://schemas.microsoft.com/office/powerpoint/2010/main" val="293686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663580"/>
          </a:xfrm>
          <a:prstGeom prst="rect">
            <a:avLst/>
          </a:prstGeom>
        </p:spPr>
        <p:txBody>
          <a:bodyPr wrap="square">
            <a:spAutoFit/>
          </a:bodyPr>
          <a:lstStyle/>
          <a:p>
            <a:pPr algn="thaiDist">
              <a:lnSpc>
                <a:spcPct val="120000"/>
              </a:lnSpc>
            </a:pPr>
            <a:r>
              <a:rPr lang="en-US" sz="1600" b="1" dirty="0">
                <a:solidFill>
                  <a:srgbClr val="262626"/>
                </a:solidFill>
              </a:rPr>
              <a:t>Students will apply circular strategies to solve a linear problem of an everyday business. They will work through a design thinking exercise to identify circular opportunities by reflecting on the functional and emotional needs of the customer. </a:t>
            </a:r>
            <a:endParaRPr lang="en-US"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14" name="Group 13">
            <a:extLst>
              <a:ext uri="{FF2B5EF4-FFF2-40B4-BE49-F238E27FC236}">
                <a16:creationId xmlns:a16="http://schemas.microsoft.com/office/drawing/2014/main" id="{F98B54B6-5E31-4136-D2C9-581E4ADC425B}"/>
              </a:ext>
            </a:extLst>
          </p:cNvPr>
          <p:cNvGrpSpPr/>
          <p:nvPr/>
        </p:nvGrpSpPr>
        <p:grpSpPr>
          <a:xfrm>
            <a:off x="1127544" y="2821206"/>
            <a:ext cx="443210" cy="409625"/>
            <a:chOff x="1123489" y="4518559"/>
            <a:chExt cx="443210" cy="409625"/>
          </a:xfrm>
        </p:grpSpPr>
        <p:sp>
          <p:nvSpPr>
            <p:cNvPr id="15" name="Oval 14">
              <a:extLst>
                <a:ext uri="{FF2B5EF4-FFF2-40B4-BE49-F238E27FC236}">
                  <a16:creationId xmlns:a16="http://schemas.microsoft.com/office/drawing/2014/main"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Oval 15">
              <a:extLst>
                <a:ext uri="{FF2B5EF4-FFF2-40B4-BE49-F238E27FC236}">
                  <a16:creationId xmlns:a16="http://schemas.microsoft.com/office/drawing/2014/main"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02CEE0D-438A-F0EA-41A3-3079CAEAB61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8" name="Rectangle 17">
            <a:extLst>
              <a:ext uri="{FF2B5EF4-FFF2-40B4-BE49-F238E27FC236}">
                <a16:creationId xmlns:a16="http://schemas.microsoft.com/office/drawing/2014/main" id="{870AF715-963E-890C-644C-D3EB0839A1B0}"/>
              </a:ext>
            </a:extLst>
          </p:cNvPr>
          <p:cNvSpPr/>
          <p:nvPr/>
        </p:nvSpPr>
        <p:spPr>
          <a:xfrm>
            <a:off x="1653335" y="2725492"/>
            <a:ext cx="9734687" cy="1067343"/>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about what they already know about circular business models and introduce design thinking to identify solutions to customer problems. </a:t>
            </a:r>
            <a:r>
              <a:rPr lang="en-US" dirty="0">
                <a:solidFill>
                  <a:srgbClr val="262626"/>
                </a:solidFill>
              </a:rPr>
              <a:t>Ask students the guiding questions in the PowerPoint slide notes.</a:t>
            </a:r>
          </a:p>
        </p:txBody>
      </p:sp>
      <p:grpSp>
        <p:nvGrpSpPr>
          <p:cNvPr id="19" name="Group 18">
            <a:extLst>
              <a:ext uri="{FF2B5EF4-FFF2-40B4-BE49-F238E27FC236}">
                <a16:creationId xmlns:a16="http://schemas.microsoft.com/office/drawing/2014/main" id="{EC9CC610-8B79-61D6-4953-2C980AA171DE}"/>
              </a:ext>
            </a:extLst>
          </p:cNvPr>
          <p:cNvGrpSpPr/>
          <p:nvPr/>
        </p:nvGrpSpPr>
        <p:grpSpPr>
          <a:xfrm>
            <a:off x="1127544" y="4133736"/>
            <a:ext cx="443210" cy="409625"/>
            <a:chOff x="1123489" y="4518559"/>
            <a:chExt cx="443210" cy="409625"/>
          </a:xfrm>
        </p:grpSpPr>
        <p:sp>
          <p:nvSpPr>
            <p:cNvPr id="20" name="Oval 19">
              <a:extLst>
                <a:ext uri="{FF2B5EF4-FFF2-40B4-BE49-F238E27FC236}">
                  <a16:creationId xmlns:a16="http://schemas.microsoft.com/office/drawing/2014/main"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799359E1-22B4-A3AC-8C62-F93FF16A92A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24" name="Rectangle 23">
            <a:extLst>
              <a:ext uri="{FF2B5EF4-FFF2-40B4-BE49-F238E27FC236}">
                <a16:creationId xmlns:a16="http://schemas.microsoft.com/office/drawing/2014/main" id="{6CEEED15-E030-B851-387E-BEDDC975919D}"/>
              </a:ext>
            </a:extLst>
          </p:cNvPr>
          <p:cNvSpPr/>
          <p:nvPr/>
        </p:nvSpPr>
        <p:spPr>
          <a:xfrm>
            <a:off x="1678983" y="4061595"/>
            <a:ext cx="9598775" cy="1067343"/>
          </a:xfrm>
          <a:prstGeom prst="rect">
            <a:avLst/>
          </a:prstGeom>
        </p:spPr>
        <p:txBody>
          <a:bodyPr wrap="square">
            <a:spAutoFit/>
          </a:bodyPr>
          <a:lstStyle/>
          <a:p>
            <a:pPr algn="thaiDist">
              <a:lnSpc>
                <a:spcPct val="120000"/>
              </a:lnSpc>
            </a:pPr>
            <a:r>
              <a:rPr lang="en-US" b="1" dirty="0"/>
              <a:t>Print out the 5 handouts: </a:t>
            </a:r>
            <a:r>
              <a:rPr lang="en-US" dirty="0"/>
              <a:t>1. Redesign for Circularity; 2. Design Thinking; 3. Areas of Circularity; 4. Circular Lifecycle Map; and 5. Circular Solution.</a:t>
            </a:r>
          </a:p>
          <a:p>
            <a:pPr algn="thaiDist">
              <a:lnSpc>
                <a:spcPct val="120000"/>
              </a:lnSpc>
            </a:pPr>
            <a:endParaRPr lang="en-US" dirty="0">
              <a:solidFill>
                <a:srgbClr val="262626"/>
              </a:solidFill>
            </a:endParaRPr>
          </a:p>
        </p:txBody>
      </p:sp>
      <p:sp>
        <p:nvSpPr>
          <p:cNvPr id="25" name="TextBox 24">
            <a:extLst>
              <a:ext uri="{FF2B5EF4-FFF2-40B4-BE49-F238E27FC236}">
                <a16:creationId xmlns:a16="http://schemas.microsoft.com/office/drawing/2014/main" id="{1DE30190-9C9E-E831-84ED-A6A0E62A469A}"/>
              </a:ext>
            </a:extLst>
          </p:cNvPr>
          <p:cNvSpPr txBox="1"/>
          <p:nvPr/>
        </p:nvSpPr>
        <p:spPr>
          <a:xfrm>
            <a:off x="1714153" y="5133122"/>
            <a:ext cx="9563605" cy="734945"/>
          </a:xfrm>
          <a:prstGeom prst="rect">
            <a:avLst/>
          </a:prstGeom>
          <a:noFill/>
        </p:spPr>
        <p:txBody>
          <a:bodyPr wrap="square" rtlCol="0">
            <a:spAutoFit/>
          </a:bodyPr>
          <a:lstStyle/>
          <a:p>
            <a:pPr algn="thaiDist">
              <a:lnSpc>
                <a:spcPct val="120000"/>
              </a:lnSpc>
            </a:pPr>
            <a:r>
              <a:rPr lang="en-US" b="1" dirty="0">
                <a:solidFill>
                  <a:srgbClr val="262626"/>
                </a:solidFill>
              </a:rPr>
              <a:t>Follow the steps on the next slide </a:t>
            </a:r>
            <a:r>
              <a:rPr lang="en-US" dirty="0">
                <a:solidFill>
                  <a:srgbClr val="262626"/>
                </a:solidFill>
              </a:rPr>
              <a:t>and in the teacher notes in slides 20 to 24 to conduct the class activity. </a:t>
            </a:r>
          </a:p>
        </p:txBody>
      </p:sp>
      <p:grpSp>
        <p:nvGrpSpPr>
          <p:cNvPr id="26" name="Group 25">
            <a:extLst>
              <a:ext uri="{FF2B5EF4-FFF2-40B4-BE49-F238E27FC236}">
                <a16:creationId xmlns:a16="http://schemas.microsoft.com/office/drawing/2014/main" id="{9F23A18D-0C78-5D87-B30E-573274111414}"/>
              </a:ext>
            </a:extLst>
          </p:cNvPr>
          <p:cNvGrpSpPr/>
          <p:nvPr/>
        </p:nvGrpSpPr>
        <p:grpSpPr>
          <a:xfrm>
            <a:off x="1162714" y="5177090"/>
            <a:ext cx="443210" cy="409625"/>
            <a:chOff x="1123489" y="4518559"/>
            <a:chExt cx="443210" cy="409625"/>
          </a:xfrm>
        </p:grpSpPr>
        <p:sp>
          <p:nvSpPr>
            <p:cNvPr id="27" name="Oval 26">
              <a:extLst>
                <a:ext uri="{FF2B5EF4-FFF2-40B4-BE49-F238E27FC236}">
                  <a16:creationId xmlns:a16="http://schemas.microsoft.com/office/drawing/2014/main"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Oval 27">
              <a:extLst>
                <a:ext uri="{FF2B5EF4-FFF2-40B4-BE49-F238E27FC236}">
                  <a16:creationId xmlns:a16="http://schemas.microsoft.com/office/drawing/2014/main"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ectangle 28">
              <a:extLst>
                <a:ext uri="{FF2B5EF4-FFF2-40B4-BE49-F238E27FC236}">
                  <a16:creationId xmlns:a16="http://schemas.microsoft.com/office/drawing/2014/main" id="{47FC44A8-8730-DC89-BEEC-B4DDE5862A79}"/>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Tree>
    <p:extLst>
      <p:ext uri="{BB962C8B-B14F-4D97-AF65-F5344CB8AC3E}">
        <p14:creationId xmlns:p14="http://schemas.microsoft.com/office/powerpoint/2010/main" val="328863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307842" y="2447817"/>
            <a:ext cx="3417688" cy="707886"/>
          </a:xfrm>
          <a:prstGeom prst="rect">
            <a:avLst/>
          </a:prstGeom>
        </p:spPr>
        <p:txBody>
          <a:bodyPr wrap="square">
            <a:spAutoFit/>
          </a:bodyPr>
          <a:lstStyle/>
          <a:p>
            <a:pPr algn="ctr">
              <a:buClr>
                <a:srgbClr val="29C7F7"/>
              </a:buClr>
              <a:buSzPct val="200000"/>
              <a:tabLst>
                <a:tab pos="531813" algn="l"/>
              </a:tabLst>
            </a:pPr>
            <a:r>
              <a:rPr lang="en-US" sz="4000" b="1" dirty="0">
                <a:solidFill>
                  <a:schemeClr val="bg1"/>
                </a:solidFill>
              </a:rPr>
              <a:t>Class Activity</a:t>
            </a: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id="{46352C9E-229E-9D48-B876-AB234FEFC8AC}"/>
              </a:ext>
            </a:extLst>
          </p:cNvPr>
          <p:cNvSpPr/>
          <p:nvPr/>
        </p:nvSpPr>
        <p:spPr>
          <a:xfrm>
            <a:off x="1124788" y="550623"/>
            <a:ext cx="3821373"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Split into groups of 3-5 and prepare a posterboard or use the design thinking handout. </a:t>
            </a:r>
          </a:p>
        </p:txBody>
      </p:sp>
      <p:sp>
        <p:nvSpPr>
          <p:cNvPr id="21" name="Oval 20">
            <a:extLst>
              <a:ext uri="{FF2B5EF4-FFF2-40B4-BE49-F238E27FC236}">
                <a16:creationId xmlns:a16="http://schemas.microsoft.com/office/drawing/2014/main"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2" name="Oval 21">
            <a:extLst>
              <a:ext uri="{FF2B5EF4-FFF2-40B4-BE49-F238E27FC236}">
                <a16:creationId xmlns:a16="http://schemas.microsoft.com/office/drawing/2014/main"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5" name="Rectangle 24">
            <a:extLst>
              <a:ext uri="{FF2B5EF4-FFF2-40B4-BE49-F238E27FC236}">
                <a16:creationId xmlns:a16="http://schemas.microsoft.com/office/drawing/2014/main" id="{168FF08F-6911-5A43-A48F-0A8FB1001104}"/>
              </a:ext>
            </a:extLst>
          </p:cNvPr>
          <p:cNvSpPr/>
          <p:nvPr/>
        </p:nvSpPr>
        <p:spPr>
          <a:xfrm>
            <a:off x="568788" y="53903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26" name="Rectangle 25">
            <a:extLst>
              <a:ext uri="{FF2B5EF4-FFF2-40B4-BE49-F238E27FC236}">
                <a16:creationId xmlns:a16="http://schemas.microsoft.com/office/drawing/2014/main" id="{2C67ABB0-C572-5D4B-9FA4-9D9B4B7CF4DD}"/>
              </a:ext>
            </a:extLst>
          </p:cNvPr>
          <p:cNvSpPr/>
          <p:nvPr/>
        </p:nvSpPr>
        <p:spPr>
          <a:xfrm>
            <a:off x="1181136" y="3569133"/>
            <a:ext cx="4754372" cy="2277547"/>
          </a:xfrm>
          <a:prstGeom prst="rect">
            <a:avLst/>
          </a:prstGeom>
        </p:spPr>
        <p:txBody>
          <a:bodyPr wrap="square">
            <a:spAutoFit/>
          </a:bodyPr>
          <a:lstStyle/>
          <a:p>
            <a:pPr>
              <a:lnSpc>
                <a:spcPct val="150000"/>
              </a:lnSpc>
              <a:buClr>
                <a:srgbClr val="29C7F7"/>
              </a:buClr>
              <a:buSzPct val="200000"/>
              <a:tabLst>
                <a:tab pos="531813" algn="l"/>
              </a:tabLst>
            </a:pPr>
            <a:r>
              <a:rPr lang="en-US" sz="2000" b="1" dirty="0">
                <a:solidFill>
                  <a:srgbClr val="262626"/>
                </a:solidFill>
              </a:rPr>
              <a:t>Pick one of the following businesses:</a:t>
            </a:r>
            <a:endParaRPr lang="en-US" b="1"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Washing machine company </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Fashion textiles</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Lighting manufacturer</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Food delivery service</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Grocery store</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Office space</a:t>
            </a:r>
          </a:p>
          <a:p>
            <a:pPr marL="285750" indent="-285750">
              <a:buClr>
                <a:srgbClr val="29C7F7"/>
              </a:buClr>
              <a:buSzPct val="200000"/>
              <a:buFont typeface="Arial" panose="020B0604020202020204" pitchFamily="34" charset="0"/>
              <a:buChar char="•"/>
              <a:tabLst>
                <a:tab pos="531813" algn="l"/>
              </a:tabLst>
            </a:pPr>
            <a:endParaRPr lang="en-US" sz="1600" b="1" dirty="0">
              <a:solidFill>
                <a:srgbClr val="262626"/>
              </a:solidFill>
            </a:endParaRPr>
          </a:p>
        </p:txBody>
      </p:sp>
      <p:sp>
        <p:nvSpPr>
          <p:cNvPr id="27" name="Oval 26">
            <a:extLst>
              <a:ext uri="{FF2B5EF4-FFF2-40B4-BE49-F238E27FC236}">
                <a16:creationId xmlns:a16="http://schemas.microsoft.com/office/drawing/2014/main"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8" name="Oval 27">
            <a:extLst>
              <a:ext uri="{FF2B5EF4-FFF2-40B4-BE49-F238E27FC236}">
                <a16:creationId xmlns:a16="http://schemas.microsoft.com/office/drawing/2014/main"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Rectangle 28">
            <a:extLst>
              <a:ext uri="{FF2B5EF4-FFF2-40B4-BE49-F238E27FC236}">
                <a16:creationId xmlns:a16="http://schemas.microsoft.com/office/drawing/2014/main" id="{6D651D7A-0DED-8D41-8593-8C9E1626B237}"/>
              </a:ext>
            </a:extLst>
          </p:cNvPr>
          <p:cNvSpPr/>
          <p:nvPr/>
        </p:nvSpPr>
        <p:spPr>
          <a:xfrm>
            <a:off x="625136" y="3524890"/>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30" name="Rectangle 29">
            <a:extLst>
              <a:ext uri="{FF2B5EF4-FFF2-40B4-BE49-F238E27FC236}">
                <a16:creationId xmlns:a16="http://schemas.microsoft.com/office/drawing/2014/main" id="{04C9C7FA-D424-8748-AB28-F911041205B0}"/>
              </a:ext>
            </a:extLst>
          </p:cNvPr>
          <p:cNvSpPr/>
          <p:nvPr/>
        </p:nvSpPr>
        <p:spPr>
          <a:xfrm>
            <a:off x="8315734" y="542337"/>
            <a:ext cx="3821373"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Use the design thinking handout</a:t>
            </a:r>
          </a:p>
          <a:p>
            <a:pPr>
              <a:buClr>
                <a:srgbClr val="29C7F7"/>
              </a:buClr>
              <a:buSzPct val="200000"/>
              <a:tabLst>
                <a:tab pos="531813" algn="l"/>
              </a:tabLst>
            </a:pPr>
            <a:r>
              <a:rPr lang="en-US" sz="2000" b="1" dirty="0">
                <a:solidFill>
                  <a:srgbClr val="262626"/>
                </a:solidFill>
              </a:rPr>
              <a:t>to develop your circular solution</a:t>
            </a:r>
          </a:p>
          <a:p>
            <a:pPr>
              <a:buClr>
                <a:srgbClr val="29C7F7"/>
              </a:buClr>
              <a:buSzPct val="200000"/>
              <a:tabLst>
                <a:tab pos="531813" algn="l"/>
              </a:tabLst>
            </a:pPr>
            <a:r>
              <a:rPr lang="en-US" sz="2000" b="1" dirty="0">
                <a:solidFill>
                  <a:srgbClr val="262626"/>
                </a:solidFill>
              </a:rPr>
              <a:t>for the business.</a:t>
            </a:r>
          </a:p>
        </p:txBody>
      </p:sp>
      <p:sp>
        <p:nvSpPr>
          <p:cNvPr id="31" name="Oval 30">
            <a:extLst>
              <a:ext uri="{FF2B5EF4-FFF2-40B4-BE49-F238E27FC236}">
                <a16:creationId xmlns:a16="http://schemas.microsoft.com/office/drawing/2014/main"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0288AEB2-1B55-A343-BF5B-3BD67EFFBDCB}"/>
              </a:ext>
            </a:extLst>
          </p:cNvPr>
          <p:cNvSpPr/>
          <p:nvPr/>
        </p:nvSpPr>
        <p:spPr>
          <a:xfrm>
            <a:off x="7759734" y="49809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34" name="Rectangle 33">
            <a:extLst>
              <a:ext uri="{FF2B5EF4-FFF2-40B4-BE49-F238E27FC236}">
                <a16:creationId xmlns:a16="http://schemas.microsoft.com/office/drawing/2014/main"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Apply one or more circular design models to the business.</a:t>
            </a:r>
          </a:p>
        </p:txBody>
      </p:sp>
      <p:sp>
        <p:nvSpPr>
          <p:cNvPr id="35" name="Oval 34">
            <a:extLst>
              <a:ext uri="{FF2B5EF4-FFF2-40B4-BE49-F238E27FC236}">
                <a16:creationId xmlns:a16="http://schemas.microsoft.com/office/drawing/2014/main"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6" name="Oval 35">
            <a:extLst>
              <a:ext uri="{FF2B5EF4-FFF2-40B4-BE49-F238E27FC236}">
                <a16:creationId xmlns:a16="http://schemas.microsoft.com/office/drawing/2014/main"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7" name="Rectangle 36">
            <a:extLst>
              <a:ext uri="{FF2B5EF4-FFF2-40B4-BE49-F238E27FC236}">
                <a16:creationId xmlns:a16="http://schemas.microsoft.com/office/drawing/2014/main" id="{01EC2918-D5B9-EF42-8C62-55B845A41DF4}"/>
              </a:ext>
            </a:extLst>
          </p:cNvPr>
          <p:cNvSpPr/>
          <p:nvPr/>
        </p:nvSpPr>
        <p:spPr>
          <a:xfrm>
            <a:off x="8394023" y="258170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38" name="Rectangle 37">
            <a:extLst>
              <a:ext uri="{FF2B5EF4-FFF2-40B4-BE49-F238E27FC236}">
                <a16:creationId xmlns:a16="http://schemas.microsoft.com/office/drawing/2014/main" id="{B800FED5-9BB5-9444-B867-F43BF762E41E}"/>
              </a:ext>
            </a:extLst>
          </p:cNvPr>
          <p:cNvSpPr/>
          <p:nvPr/>
        </p:nvSpPr>
        <p:spPr>
          <a:xfrm>
            <a:off x="8730635" y="4319381"/>
            <a:ext cx="3368053" cy="707886"/>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Share your ideas to redesign for the circular economy.</a:t>
            </a:r>
          </a:p>
        </p:txBody>
      </p:sp>
      <p:sp>
        <p:nvSpPr>
          <p:cNvPr id="39" name="Oval 38">
            <a:extLst>
              <a:ext uri="{FF2B5EF4-FFF2-40B4-BE49-F238E27FC236}">
                <a16:creationId xmlns:a16="http://schemas.microsoft.com/office/drawing/2014/main"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0" name="Oval 39">
            <a:extLst>
              <a:ext uri="{FF2B5EF4-FFF2-40B4-BE49-F238E27FC236}">
                <a16:creationId xmlns:a16="http://schemas.microsoft.com/office/drawing/2014/main"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1" name="Rectangle 40">
            <a:extLst>
              <a:ext uri="{FF2B5EF4-FFF2-40B4-BE49-F238E27FC236}">
                <a16:creationId xmlns:a16="http://schemas.microsoft.com/office/drawing/2014/main" id="{899D8995-31D6-514F-A614-551F4B4348A1}"/>
              </a:ext>
            </a:extLst>
          </p:cNvPr>
          <p:cNvSpPr/>
          <p:nvPr/>
        </p:nvSpPr>
        <p:spPr>
          <a:xfrm>
            <a:off x="8109320" y="4291467"/>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2" name="Slide Number Placeholder 1">
            <a:extLst>
              <a:ext uri="{FF2B5EF4-FFF2-40B4-BE49-F238E27FC236}">
                <a16:creationId xmlns:a16="http://schemas.microsoft.com/office/drawing/2014/main" id="{12EF1F10-BC91-E64D-2A46-4A6CCC832C00}"/>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17242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0FD1F0-8D69-DA46-B5BF-43765CCE52E5}"/>
              </a:ext>
            </a:extLst>
          </p:cNvPr>
          <p:cNvPicPr>
            <a:picLocks noChangeAspect="1"/>
          </p:cNvPicPr>
          <p:nvPr/>
        </p:nvPicPr>
        <p:blipFill>
          <a:blip r:embed="rId3"/>
          <a:stretch>
            <a:fillRect/>
          </a:stretch>
        </p:blipFill>
        <p:spPr>
          <a:xfrm>
            <a:off x="0" y="0"/>
            <a:ext cx="12224657"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a:p>
        </p:txBody>
      </p:sp>
      <p:sp>
        <p:nvSpPr>
          <p:cNvPr id="18" name="TextBox 17">
            <a:extLst>
              <a:ext uri="{FF2B5EF4-FFF2-40B4-BE49-F238E27FC236}">
                <a16:creationId xmlns:a16="http://schemas.microsoft.com/office/drawing/2014/main" id="{5C8C9442-842B-5D40-80C7-C226600B0F8D}"/>
              </a:ext>
            </a:extLst>
          </p:cNvPr>
          <p:cNvSpPr txBox="1"/>
          <p:nvPr/>
        </p:nvSpPr>
        <p:spPr>
          <a:xfrm>
            <a:off x="1499535" y="140011"/>
            <a:ext cx="9597903" cy="692497"/>
          </a:xfrm>
          <a:prstGeom prst="rect">
            <a:avLst/>
          </a:prstGeom>
          <a:noFill/>
        </p:spPr>
        <p:txBody>
          <a:bodyPr wrap="square" rtlCol="0">
            <a:spAutoFit/>
          </a:bodyPr>
          <a:lstStyle/>
          <a:p>
            <a:r>
              <a:rPr lang="en-US" sz="3900" b="1" dirty="0"/>
              <a:t>Choose a company to redesign for circularity </a:t>
            </a:r>
            <a:endParaRPr lang="en-US" sz="3900" b="1" dirty="0">
              <a:solidFill>
                <a:srgbClr val="29C7F7"/>
              </a:solidFill>
            </a:endParaRPr>
          </a:p>
        </p:txBody>
      </p:sp>
      <p:pic>
        <p:nvPicPr>
          <p:cNvPr id="14" name="Picture 13">
            <a:extLst>
              <a:ext uri="{FF2B5EF4-FFF2-40B4-BE49-F238E27FC236}">
                <a16:creationId xmlns:a16="http://schemas.microsoft.com/office/drawing/2014/main" id="{8AC70CC6-E9F0-0E4B-AC9C-5D5F9F317C24}"/>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id="{459111A7-5E06-DF49-9CA5-920B3955CD58}"/>
              </a:ext>
            </a:extLst>
          </p:cNvPr>
          <p:cNvPicPr>
            <a:picLocks noChangeAspect="1"/>
          </p:cNvPicPr>
          <p:nvPr/>
        </p:nvPicPr>
        <p:blipFill>
          <a:blip r:embed="rId5"/>
          <a:stretch>
            <a:fillRect/>
          </a:stretch>
        </p:blipFill>
        <p:spPr>
          <a:xfrm>
            <a:off x="602945" y="4225438"/>
            <a:ext cx="3371354" cy="2247570"/>
          </a:xfrm>
          <a:prstGeom prst="rect">
            <a:avLst/>
          </a:prstGeom>
        </p:spPr>
      </p:pic>
      <p:pic>
        <p:nvPicPr>
          <p:cNvPr id="27" name="Picture 26">
            <a:extLst>
              <a:ext uri="{FF2B5EF4-FFF2-40B4-BE49-F238E27FC236}">
                <a16:creationId xmlns:a16="http://schemas.microsoft.com/office/drawing/2014/main" id="{2CA6DAE5-077F-FB4A-BDEC-C66D2A209583}"/>
              </a:ext>
            </a:extLst>
          </p:cNvPr>
          <p:cNvPicPr>
            <a:picLocks noChangeAspect="1"/>
          </p:cNvPicPr>
          <p:nvPr/>
        </p:nvPicPr>
        <p:blipFill rotWithShape="1">
          <a:blip r:embed="rId6"/>
          <a:srcRect b="13"/>
          <a:stretch/>
        </p:blipFill>
        <p:spPr>
          <a:xfrm>
            <a:off x="4850296" y="1726808"/>
            <a:ext cx="3666916" cy="2222079"/>
          </a:xfrm>
          <a:prstGeom prst="rect">
            <a:avLst/>
          </a:prstGeom>
        </p:spPr>
      </p:pic>
      <p:pic>
        <p:nvPicPr>
          <p:cNvPr id="5" name="Picture 4">
            <a:extLst>
              <a:ext uri="{FF2B5EF4-FFF2-40B4-BE49-F238E27FC236}">
                <a16:creationId xmlns:a16="http://schemas.microsoft.com/office/drawing/2014/main" id="{E97AA321-CCD5-E9C4-D894-902F472BDAD3}"/>
              </a:ext>
            </a:extLst>
          </p:cNvPr>
          <p:cNvPicPr>
            <a:picLocks noChangeAspect="1"/>
          </p:cNvPicPr>
          <p:nvPr/>
        </p:nvPicPr>
        <p:blipFill>
          <a:blip r:embed="rId7"/>
          <a:stretch>
            <a:fillRect/>
          </a:stretch>
        </p:blipFill>
        <p:spPr>
          <a:xfrm>
            <a:off x="7824023" y="4250929"/>
            <a:ext cx="3958573" cy="2222079"/>
          </a:xfrm>
          <a:prstGeom prst="rect">
            <a:avLst/>
          </a:prstGeom>
        </p:spPr>
      </p:pic>
      <p:pic>
        <p:nvPicPr>
          <p:cNvPr id="8" name="Picture 7">
            <a:extLst>
              <a:ext uri="{FF2B5EF4-FFF2-40B4-BE49-F238E27FC236}">
                <a16:creationId xmlns:a16="http://schemas.microsoft.com/office/drawing/2014/main" id="{BB70937B-B146-D04A-A9AF-DF1539D9E7A9}"/>
              </a:ext>
            </a:extLst>
          </p:cNvPr>
          <p:cNvPicPr>
            <a:picLocks noChangeAspect="1"/>
          </p:cNvPicPr>
          <p:nvPr/>
        </p:nvPicPr>
        <p:blipFill>
          <a:blip r:embed="rId8"/>
          <a:stretch>
            <a:fillRect/>
          </a:stretch>
        </p:blipFill>
        <p:spPr>
          <a:xfrm>
            <a:off x="4251158" y="4225440"/>
            <a:ext cx="3371354" cy="2247569"/>
          </a:xfrm>
          <a:prstGeom prst="rect">
            <a:avLst/>
          </a:prstGeom>
        </p:spPr>
      </p:pic>
      <p:pic>
        <p:nvPicPr>
          <p:cNvPr id="11" name="Picture 10" descr="A bowl of noodles and broccoli&#10;&#10;Description automatically generated with medium confidence">
            <a:extLst>
              <a:ext uri="{FF2B5EF4-FFF2-40B4-BE49-F238E27FC236}">
                <a16:creationId xmlns:a16="http://schemas.microsoft.com/office/drawing/2014/main" id="{A4ABBDF2-7FE9-80BC-08E7-FCDE1313DB93}"/>
              </a:ext>
            </a:extLst>
          </p:cNvPr>
          <p:cNvPicPr>
            <a:picLocks noChangeAspect="1"/>
          </p:cNvPicPr>
          <p:nvPr/>
        </p:nvPicPr>
        <p:blipFill>
          <a:blip r:embed="rId9"/>
          <a:stretch>
            <a:fillRect/>
          </a:stretch>
        </p:blipFill>
        <p:spPr>
          <a:xfrm>
            <a:off x="8917407" y="1726808"/>
            <a:ext cx="2265725" cy="2265725"/>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id="{EE94DC32-0C71-00DB-70C7-62DA4B09E111}"/>
              </a:ext>
            </a:extLst>
          </p:cNvPr>
          <p:cNvPicPr>
            <a:picLocks noChangeAspect="1"/>
          </p:cNvPicPr>
          <p:nvPr/>
        </p:nvPicPr>
        <p:blipFill>
          <a:blip r:embed="rId10"/>
          <a:stretch>
            <a:fillRect/>
          </a:stretch>
        </p:blipFill>
        <p:spPr>
          <a:xfrm>
            <a:off x="1087350" y="1744964"/>
            <a:ext cx="3371354" cy="2247569"/>
          </a:xfrm>
          <a:prstGeom prst="rect">
            <a:avLst/>
          </a:prstGeom>
        </p:spPr>
      </p:pic>
    </p:spTree>
    <p:extLst>
      <p:ext uri="{BB962C8B-B14F-4D97-AF65-F5344CB8AC3E}">
        <p14:creationId xmlns:p14="http://schemas.microsoft.com/office/powerpoint/2010/main" val="15596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Tree>
    <p:extLst>
      <p:ext uri="{BB962C8B-B14F-4D97-AF65-F5344CB8AC3E}">
        <p14:creationId xmlns:p14="http://schemas.microsoft.com/office/powerpoint/2010/main" val="412800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Circular Lifecycle Map</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A5FE3430-D5D6-066B-F4B7-473DAA26A6A5}"/>
              </a:ext>
            </a:extLst>
          </p:cNvPr>
          <p:cNvSpPr>
            <a:spLocks noGrp="1"/>
          </p:cNvSpPr>
          <p:nvPr>
            <p:ph type="sldNum" sz="quarter" idx="12"/>
          </p:nvPr>
        </p:nvSpPr>
        <p:spPr/>
        <p:txBody>
          <a:bodyPr/>
          <a:lstStyle/>
          <a:p>
            <a:fld id="{03AC47D1-4797-A149-B428-2088C1D64571}"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a:p>
        </p:txBody>
      </p:sp>
      <p:cxnSp>
        <p:nvCxnSpPr>
          <p:cNvPr id="14" name="Straight Connector 13">
            <a:extLst>
              <a:ext uri="{FF2B5EF4-FFF2-40B4-BE49-F238E27FC236}">
                <a16:creationId xmlns:a16="http://schemas.microsoft.com/office/drawing/2014/main"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Tree>
    <p:extLst>
      <p:ext uri="{BB962C8B-B14F-4D97-AF65-F5344CB8AC3E}">
        <p14:creationId xmlns:p14="http://schemas.microsoft.com/office/powerpoint/2010/main" val="302681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3027304"/>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810326"/>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02795"/>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descr="Icon&#10;&#10;Description automatically generated with medium confidence">
            <a:extLst>
              <a:ext uri="{FF2B5EF4-FFF2-40B4-BE49-F238E27FC236}">
                <a16:creationId xmlns:a16="http://schemas.microsoft.com/office/drawing/2014/main" id="{54E151DE-5A8D-8972-7465-931952D0E801}"/>
              </a:ext>
            </a:extLst>
          </p:cNvPr>
          <p:cNvPicPr>
            <a:picLocks noChangeAspect="1"/>
          </p:cNvPicPr>
          <p:nvPr/>
        </p:nvPicPr>
        <p:blipFill>
          <a:blip r:embed="rId6"/>
          <a:stretch>
            <a:fillRect/>
          </a:stretch>
        </p:blipFill>
        <p:spPr>
          <a:xfrm>
            <a:off x="2729575" y="5360663"/>
            <a:ext cx="1149009" cy="1150970"/>
          </a:xfrm>
          <a:prstGeom prst="rect">
            <a:avLst/>
          </a:prstGeom>
        </p:spPr>
      </p:pic>
      <p:grpSp>
        <p:nvGrpSpPr>
          <p:cNvPr id="19" name="Group 18">
            <a:extLst>
              <a:ext uri="{FF2B5EF4-FFF2-40B4-BE49-F238E27FC236}">
                <a16:creationId xmlns:a16="http://schemas.microsoft.com/office/drawing/2014/main" id="{6EDC2BBA-36D8-39A1-28B7-7F5C9AF86F20}"/>
              </a:ext>
            </a:extLst>
          </p:cNvPr>
          <p:cNvGrpSpPr/>
          <p:nvPr/>
        </p:nvGrpSpPr>
        <p:grpSpPr>
          <a:xfrm>
            <a:off x="4498643" y="5142506"/>
            <a:ext cx="6547513" cy="1338812"/>
            <a:chOff x="4790164" y="5101971"/>
            <a:chExt cx="6979920" cy="1490877"/>
          </a:xfrm>
        </p:grpSpPr>
        <p:sp>
          <p:nvSpPr>
            <p:cNvPr id="20" name="Rounded Rectangle 19">
              <a:extLst>
                <a:ext uri="{FF2B5EF4-FFF2-40B4-BE49-F238E27FC236}">
                  <a16:creationId xmlns:a16="http://schemas.microsoft.com/office/drawing/2014/main" id="{604276A4-6FCB-0543-CC75-1D30F5D7E452}"/>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AF8B1A10-0B4C-6587-AE6E-91AC9BEDCDB5}"/>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35C31B44-0A6A-5583-960A-5718DFF73E4B}"/>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9627400" cy="646331"/>
          </a:xfrm>
          <a:prstGeom prst="rect">
            <a:avLst/>
          </a:prstGeom>
          <a:noFill/>
        </p:spPr>
        <p:txBody>
          <a:bodyPr wrap="square" rtlCol="0">
            <a:spAutoFit/>
          </a:bodyPr>
          <a:lstStyle/>
          <a:p>
            <a:r>
              <a:rPr lang="en-US" b="1" dirty="0">
                <a:solidFill>
                  <a:srgbClr val="262626"/>
                </a:solidFill>
              </a:rPr>
              <a:t>Split into groups of 3-5 </a:t>
            </a:r>
            <a:r>
              <a:rPr lang="en-US" dirty="0">
                <a:solidFill>
                  <a:srgbClr val="262626"/>
                </a:solidFill>
              </a:rPr>
              <a:t>and prepare a posterboard with sticky notes or use the design thinking handout. </a:t>
            </a:r>
          </a:p>
        </p:txBody>
      </p:sp>
      <p:sp>
        <p:nvSpPr>
          <p:cNvPr id="32" name="TextBox 31">
            <a:extLst>
              <a:ext uri="{FF2B5EF4-FFF2-40B4-BE49-F238E27FC236}">
                <a16:creationId xmlns:a16="http://schemas.microsoft.com/office/drawing/2014/main" id="{5F85B226-A8E0-D640-A16A-AE4D21CD29F9}"/>
              </a:ext>
            </a:extLst>
          </p:cNvPr>
          <p:cNvSpPr txBox="1"/>
          <p:nvPr/>
        </p:nvSpPr>
        <p:spPr>
          <a:xfrm>
            <a:off x="1282300" y="2214569"/>
            <a:ext cx="8870646" cy="2446824"/>
          </a:xfrm>
          <a:prstGeom prst="rect">
            <a:avLst/>
          </a:prstGeom>
          <a:noFill/>
        </p:spPr>
        <p:txBody>
          <a:bodyPr wrap="square" rtlCol="0">
            <a:spAutoFit/>
          </a:bodyPr>
          <a:lstStyle/>
          <a:p>
            <a:pPr>
              <a:lnSpc>
                <a:spcPct val="150000"/>
              </a:lnSpc>
              <a:buClr>
                <a:srgbClr val="29C7F7"/>
              </a:buClr>
              <a:buSzPct val="200000"/>
              <a:tabLst>
                <a:tab pos="531813" algn="l"/>
              </a:tabLst>
            </a:pPr>
            <a:r>
              <a:rPr lang="en-US" b="1" dirty="0">
                <a:solidFill>
                  <a:srgbClr val="262626"/>
                </a:solidFill>
              </a:rPr>
              <a:t>Pick one of the following linear businesses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Washing Machine Manufacturer</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Fashion Textiles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Lighting Manufacturer</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Food Delivery Service</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Grocery Store</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Office Space</a:t>
            </a:r>
          </a:p>
          <a:p>
            <a:endParaRPr lang="en-US" dirty="0"/>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26" name="Oval 25">
            <a:extLst>
              <a:ext uri="{FF2B5EF4-FFF2-40B4-BE49-F238E27FC236}">
                <a16:creationId xmlns:a16="http://schemas.microsoft.com/office/drawing/2014/main"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07806" y="2290716"/>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5" name="TextBox 34">
            <a:extLst>
              <a:ext uri="{FF2B5EF4-FFF2-40B4-BE49-F238E27FC236}">
                <a16:creationId xmlns:a16="http://schemas.microsoft.com/office/drawing/2014/main" id="{B4955088-A423-E349-B980-A25E78831568}"/>
              </a:ext>
            </a:extLst>
          </p:cNvPr>
          <p:cNvSpPr txBox="1"/>
          <p:nvPr/>
        </p:nvSpPr>
        <p:spPr>
          <a:xfrm>
            <a:off x="1282300" y="4554274"/>
            <a:ext cx="7996756" cy="369332"/>
          </a:xfrm>
          <a:prstGeom prst="rect">
            <a:avLst/>
          </a:prstGeom>
          <a:noFill/>
        </p:spPr>
        <p:txBody>
          <a:bodyPr wrap="square" rtlCol="0">
            <a:spAutoFit/>
          </a:bodyPr>
          <a:lstStyle/>
          <a:p>
            <a:r>
              <a:rPr lang="en-US" b="1" dirty="0">
                <a:solidFill>
                  <a:srgbClr val="262626"/>
                </a:solidFill>
              </a:rPr>
              <a:t>Use the design thinking handout </a:t>
            </a:r>
            <a:r>
              <a:rPr lang="en-US" dirty="0">
                <a:solidFill>
                  <a:srgbClr val="262626"/>
                </a:solidFill>
              </a:rPr>
              <a:t>to develop your circular solution for the business.</a:t>
            </a:r>
          </a:p>
        </p:txBody>
      </p:sp>
      <p:sp>
        <p:nvSpPr>
          <p:cNvPr id="37" name="Oval 36">
            <a:extLst>
              <a:ext uri="{FF2B5EF4-FFF2-40B4-BE49-F238E27FC236}">
                <a16:creationId xmlns:a16="http://schemas.microsoft.com/office/drawing/2014/main"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5038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5219070"/>
            <a:ext cx="9627399" cy="646331"/>
          </a:xfrm>
          <a:prstGeom prst="rect">
            <a:avLst/>
          </a:prstGeom>
          <a:noFill/>
        </p:spPr>
        <p:txBody>
          <a:bodyPr wrap="square" rtlCol="0">
            <a:spAutoFit/>
          </a:bodyPr>
          <a:lstStyle/>
          <a:p>
            <a:r>
              <a:rPr lang="en-US" b="1" dirty="0">
                <a:solidFill>
                  <a:srgbClr val="262626"/>
                </a:solidFill>
              </a:rPr>
              <a:t>Apply one or more circular design models to your business. </a:t>
            </a:r>
            <a:r>
              <a:rPr lang="en-US" dirty="0">
                <a:solidFill>
                  <a:srgbClr val="262626"/>
                </a:solidFill>
              </a:rPr>
              <a:t>When finished encourage students to share their circular innovations with the class. </a:t>
            </a:r>
          </a:p>
        </p:txBody>
      </p:sp>
      <p:sp>
        <p:nvSpPr>
          <p:cNvPr id="42" name="Oval 41">
            <a:extLst>
              <a:ext uri="{FF2B5EF4-FFF2-40B4-BE49-F238E27FC236}">
                <a16:creationId xmlns:a16="http://schemas.microsoft.com/office/drawing/2014/main"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FF17830E-E5A8-BC44-A4BA-A6EA5805F8B2}"/>
              </a:ext>
            </a:extLst>
          </p:cNvPr>
          <p:cNvSpPr/>
          <p:nvPr/>
        </p:nvSpPr>
        <p:spPr>
          <a:xfrm>
            <a:off x="707806" y="51686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463109"/>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Life Cycle Mapping</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A868B33A-1F86-FD87-F863-FD12354723E9}"/>
              </a:ext>
            </a:extLst>
          </p:cNvPr>
          <p:cNvSpPr>
            <a:spLocks noGrp="1"/>
          </p:cNvSpPr>
          <p:nvPr>
            <p:ph type="sldNum" sz="quarter" idx="12"/>
          </p:nvPr>
        </p:nvSpPr>
        <p:spPr/>
        <p:txBody>
          <a:bodyPr/>
          <a:lstStyle/>
          <a:p>
            <a:fld id="{03AC47D1-4797-A149-B428-2088C1D64571}" type="slidenum">
              <a:rPr lang="en-US" smtClean="0"/>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785468" y="1447401"/>
            <a:ext cx="1901629" cy="830997"/>
          </a:xfrm>
          <a:prstGeom prst="rect">
            <a:avLst/>
          </a:prstGeom>
          <a:noFill/>
        </p:spPr>
        <p:txBody>
          <a:bodyPr wrap="square" rtlCol="0">
            <a:spAutoFit/>
          </a:bodyPr>
          <a:lstStyle/>
          <a:p>
            <a:pPr algn="ctr"/>
            <a:r>
              <a:rPr lang="en-US" sz="2400" b="1" dirty="0"/>
              <a:t>Circular</a:t>
            </a:r>
          </a:p>
          <a:p>
            <a:pPr algn="ctr"/>
            <a:r>
              <a:rPr lang="en-US" sz="2400" b="1" dirty="0"/>
              <a:t>Supplies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12235" y="1447401"/>
            <a:ext cx="1901629" cy="830997"/>
          </a:xfrm>
          <a:prstGeom prst="rect">
            <a:avLst/>
          </a:prstGeom>
          <a:noFill/>
        </p:spPr>
        <p:txBody>
          <a:bodyPr wrap="square" rtlCol="0">
            <a:spAutoFit/>
          </a:bodyPr>
          <a:lstStyle/>
          <a:p>
            <a:pPr algn="ctr"/>
            <a:r>
              <a:rPr lang="en-US" sz="2400" b="1" dirty="0"/>
              <a:t>Resource</a:t>
            </a:r>
          </a:p>
          <a:p>
            <a:pPr algn="ctr"/>
            <a:r>
              <a:rPr lang="en-US" sz="2400" b="1" dirty="0"/>
              <a:t>Recovery</a:t>
            </a:r>
          </a:p>
        </p:txBody>
      </p:sp>
      <p:sp>
        <p:nvSpPr>
          <p:cNvPr id="16" name="TextBox 15">
            <a:extLst>
              <a:ext uri="{FF2B5EF4-FFF2-40B4-BE49-F238E27FC236}">
                <a16:creationId xmlns:a16="http://schemas.microsoft.com/office/drawing/2014/main" id="{F304574B-A261-BE4F-95D6-C682FD92A54E}"/>
              </a:ext>
            </a:extLst>
          </p:cNvPr>
          <p:cNvSpPr txBox="1"/>
          <p:nvPr/>
        </p:nvSpPr>
        <p:spPr>
          <a:xfrm>
            <a:off x="5281130" y="1436368"/>
            <a:ext cx="1901629" cy="830997"/>
          </a:xfrm>
          <a:prstGeom prst="rect">
            <a:avLst/>
          </a:prstGeom>
          <a:noFill/>
        </p:spPr>
        <p:txBody>
          <a:bodyPr wrap="square" rtlCol="0">
            <a:spAutoFit/>
          </a:bodyPr>
          <a:lstStyle/>
          <a:p>
            <a:pPr algn="ctr"/>
            <a:r>
              <a:rPr lang="en-US" sz="2400" b="1" dirty="0"/>
              <a:t>Product Life</a:t>
            </a:r>
          </a:p>
          <a:p>
            <a:pPr algn="ctr"/>
            <a:r>
              <a:rPr lang="en-US" sz="2400" b="1" dirty="0"/>
              <a:t>Extension</a:t>
            </a:r>
          </a:p>
        </p:txBody>
      </p:sp>
      <p:sp>
        <p:nvSpPr>
          <p:cNvPr id="17" name="TextBox 16">
            <a:extLst>
              <a:ext uri="{FF2B5EF4-FFF2-40B4-BE49-F238E27FC236}">
                <a16:creationId xmlns:a16="http://schemas.microsoft.com/office/drawing/2014/main" id="{0563B1E1-0E64-C94A-A8C0-EC86E77FB670}"/>
              </a:ext>
            </a:extLst>
          </p:cNvPr>
          <p:cNvSpPr txBox="1"/>
          <p:nvPr/>
        </p:nvSpPr>
        <p:spPr>
          <a:xfrm>
            <a:off x="7041482" y="1436368"/>
            <a:ext cx="1901629" cy="830997"/>
          </a:xfrm>
          <a:prstGeom prst="rect">
            <a:avLst/>
          </a:prstGeom>
          <a:noFill/>
        </p:spPr>
        <p:txBody>
          <a:bodyPr wrap="square" rtlCol="0">
            <a:spAutoFit/>
          </a:bodyPr>
          <a:lstStyle/>
          <a:p>
            <a:pPr algn="ctr"/>
            <a:r>
              <a:rPr lang="en-US" sz="2400" b="1" dirty="0"/>
              <a:t>Sharing</a:t>
            </a:r>
          </a:p>
          <a:p>
            <a:pPr algn="ctr"/>
            <a:r>
              <a:rPr lang="en-US" sz="2400" b="1" dirty="0"/>
              <a:t>Platform</a:t>
            </a:r>
          </a:p>
        </p:txBody>
      </p:sp>
      <p:sp>
        <p:nvSpPr>
          <p:cNvPr id="18" name="TextBox 17">
            <a:extLst>
              <a:ext uri="{FF2B5EF4-FFF2-40B4-BE49-F238E27FC236}">
                <a16:creationId xmlns:a16="http://schemas.microsoft.com/office/drawing/2014/main" id="{B4A40B76-E97A-6149-9E10-6104DC1E8EB6}"/>
              </a:ext>
            </a:extLst>
          </p:cNvPr>
          <p:cNvSpPr txBox="1"/>
          <p:nvPr/>
        </p:nvSpPr>
        <p:spPr>
          <a:xfrm>
            <a:off x="8713344" y="1436368"/>
            <a:ext cx="1901629" cy="830997"/>
          </a:xfrm>
          <a:prstGeom prst="rect">
            <a:avLst/>
          </a:prstGeom>
          <a:noFill/>
        </p:spPr>
        <p:txBody>
          <a:bodyPr wrap="square" rtlCol="0">
            <a:spAutoFit/>
          </a:bodyPr>
          <a:lstStyle/>
          <a:p>
            <a:pPr algn="ctr"/>
            <a:r>
              <a:rPr lang="en-US" sz="2400" b="1" dirty="0"/>
              <a:t>Product As</a:t>
            </a:r>
          </a:p>
          <a:p>
            <a:pPr algn="ctr"/>
            <a:r>
              <a:rPr lang="en-US" sz="2400" b="1" dirty="0"/>
              <a:t>A Service</a:t>
            </a:r>
          </a:p>
        </p:txBody>
      </p:sp>
      <p:sp>
        <p:nvSpPr>
          <p:cNvPr id="19" name="TextBox 18">
            <a:extLst>
              <a:ext uri="{FF2B5EF4-FFF2-40B4-BE49-F238E27FC236}">
                <a16:creationId xmlns:a16="http://schemas.microsoft.com/office/drawing/2014/main" id="{B3E8CCFD-182B-7546-BE75-88445AAD58F8}"/>
              </a:ext>
            </a:extLst>
          </p:cNvPr>
          <p:cNvSpPr txBox="1"/>
          <p:nvPr/>
        </p:nvSpPr>
        <p:spPr>
          <a:xfrm>
            <a:off x="1903796" y="4528210"/>
            <a:ext cx="1644247" cy="1384995"/>
          </a:xfrm>
          <a:prstGeom prst="rect">
            <a:avLst/>
          </a:prstGeom>
          <a:noFill/>
        </p:spPr>
        <p:txBody>
          <a:bodyPr wrap="square" rtlCol="0">
            <a:spAutoFit/>
          </a:bodyPr>
          <a:lstStyle/>
          <a:p>
            <a:r>
              <a:rPr lang="en-US" sz="1400" dirty="0"/>
              <a:t>Products made from fully renewable, recyclable, or biodegradable resource inputs.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294351" y="4528212"/>
            <a:ext cx="1901629" cy="1846659"/>
          </a:xfrm>
          <a:prstGeom prst="rect">
            <a:avLst/>
          </a:prstGeom>
          <a:noFill/>
        </p:spPr>
        <p:txBody>
          <a:bodyPr wrap="square" rtlCol="0">
            <a:spAutoFit/>
          </a:bodyPr>
          <a:lstStyle/>
          <a:p>
            <a:r>
              <a:rPr lang="en-US" sz="1400" dirty="0"/>
              <a:t>Services that work to eliminate resources, materials, or waste from leaking into the environment and maximizing the value of it to reenter the loop.</a:t>
            </a:r>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127467" y="4528211"/>
            <a:ext cx="2128079" cy="1384995"/>
          </a:xfrm>
          <a:prstGeom prst="rect">
            <a:avLst/>
          </a:prstGeom>
          <a:noFill/>
        </p:spPr>
        <p:txBody>
          <a:bodyPr wrap="square" rtlCol="0">
            <a:spAutoFit/>
          </a:bodyPr>
          <a:lstStyle/>
          <a:p>
            <a:r>
              <a:rPr lang="en-US" sz="1400" dirty="0"/>
              <a:t>Services that offer to extend the life of an otherwise discarded product through repairing, upgrading, or reselling back into the loop.</a:t>
            </a:r>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600438"/>
          </a:xfrm>
          <a:prstGeom prst="rect">
            <a:avLst/>
          </a:prstGeom>
          <a:noFill/>
        </p:spPr>
        <p:txBody>
          <a:bodyPr wrap="square" rtlCol="0">
            <a:spAutoFit/>
          </a:bodyPr>
          <a:lstStyle/>
          <a:p>
            <a:r>
              <a:rPr lang="en-US" sz="1400" dirty="0"/>
              <a:t>Sharing platforms allow people to collaborate and share a product amongst themselves without singular ownership by the customer.</a:t>
            </a:r>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169551"/>
          </a:xfrm>
          <a:prstGeom prst="rect">
            <a:avLst/>
          </a:prstGeom>
          <a:noFill/>
        </p:spPr>
        <p:txBody>
          <a:bodyPr wrap="square" rtlCol="0">
            <a:spAutoFit/>
          </a:bodyPr>
          <a:lstStyle/>
          <a:p>
            <a:r>
              <a:rPr lang="en-US" sz="1400" dirty="0"/>
              <a:t>Products that are used by one or more customers as a pay-as-you-use arrangement.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69703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pic>
        <p:nvPicPr>
          <p:cNvPr id="8" name="Picture 7">
            <a:extLst>
              <a:ext uri="{FF2B5EF4-FFF2-40B4-BE49-F238E27FC236}">
                <a16:creationId xmlns:a16="http://schemas.microsoft.com/office/drawing/2014/main"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Picture 25" descr="Shape&#10;&#10;Description automatically generated with medium confidence">
            <a:extLst>
              <a:ext uri="{FF2B5EF4-FFF2-40B4-BE49-F238E27FC236}">
                <a16:creationId xmlns:a16="http://schemas.microsoft.com/office/drawing/2014/main"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1" name="Picture 40">
            <a:extLst>
              <a:ext uri="{FF2B5EF4-FFF2-40B4-BE49-F238E27FC236}">
                <a16:creationId xmlns:a16="http://schemas.microsoft.com/office/drawing/2014/main"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8" name="Picture 47" descr="Icon&#10;&#10;Description automatically generated">
            <a:extLst>
              <a:ext uri="{FF2B5EF4-FFF2-40B4-BE49-F238E27FC236}">
                <a16:creationId xmlns:a16="http://schemas.microsoft.com/office/drawing/2014/main"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60" name="Picture 59" descr="Icon&#10;&#10;Description automatically generated">
            <a:extLst>
              <a:ext uri="{FF2B5EF4-FFF2-40B4-BE49-F238E27FC236}">
                <a16:creationId xmlns:a16="http://schemas.microsoft.com/office/drawing/2014/main"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id="{D57E5E71-5BCE-0A41-ACB5-EA7FF150EF99}"/>
              </a:ext>
            </a:extLst>
          </p:cNvPr>
          <p:cNvPicPr>
            <a:picLocks noChangeAspect="1"/>
          </p:cNvPicPr>
          <p:nvPr/>
        </p:nvPicPr>
        <p:blipFill rotWithShape="1">
          <a:blip r:embed="rId10"/>
          <a:srcRect b="5"/>
          <a:stretch/>
        </p:blipFill>
        <p:spPr>
          <a:xfrm>
            <a:off x="5907757" y="4560059"/>
            <a:ext cx="1834662" cy="1658271"/>
          </a:xfrm>
          <a:prstGeom prst="rect">
            <a:avLst/>
          </a:prstGeom>
        </p:spPr>
      </p:pic>
      <p:sp>
        <p:nvSpPr>
          <p:cNvPr id="63" name="Rounded Rectangle 62">
            <a:extLst>
              <a:ext uri="{FF2B5EF4-FFF2-40B4-BE49-F238E27FC236}">
                <a16:creationId xmlns:a16="http://schemas.microsoft.com/office/drawing/2014/main" id="{9BD99122-D863-2A48-A074-9BA939E43C8E}"/>
              </a:ext>
            </a:extLst>
          </p:cNvPr>
          <p:cNvSpPr/>
          <p:nvPr/>
        </p:nvSpPr>
        <p:spPr>
          <a:xfrm>
            <a:off x="4357819" y="1457818"/>
            <a:ext cx="1170622"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TextBox 24">
            <a:extLst>
              <a:ext uri="{FF2B5EF4-FFF2-40B4-BE49-F238E27FC236}">
                <a16:creationId xmlns:a16="http://schemas.microsoft.com/office/drawing/2014/main" id="{172E9F0F-12EE-C543-9213-0886BCF626DC}"/>
              </a:ext>
            </a:extLst>
          </p:cNvPr>
          <p:cNvSpPr txBox="1"/>
          <p:nvPr/>
        </p:nvSpPr>
        <p:spPr>
          <a:xfrm>
            <a:off x="2377161" y="1468805"/>
            <a:ext cx="3515084" cy="338554"/>
          </a:xfrm>
          <a:prstGeom prst="rect">
            <a:avLst/>
          </a:prstGeom>
          <a:noFill/>
        </p:spPr>
        <p:txBody>
          <a:bodyPr wrap="square" rtlCol="0">
            <a:spAutoFit/>
          </a:bodyPr>
          <a:lstStyle/>
          <a:p>
            <a:pPr algn="ctr"/>
            <a:r>
              <a:rPr lang="en-US" sz="1600" b="1" dirty="0"/>
              <a:t>Sharing Platform:   </a:t>
            </a:r>
            <a:r>
              <a:rPr lang="en-US" sz="1600" b="1" dirty="0">
                <a:solidFill>
                  <a:schemeClr val="bg1"/>
                </a:solidFill>
              </a:rPr>
              <a:t>Ridesharing</a:t>
            </a:r>
          </a:p>
        </p:txBody>
      </p:sp>
      <p:sp>
        <p:nvSpPr>
          <p:cNvPr id="64" name="Rounded Rectangle 63">
            <a:extLst>
              <a:ext uri="{FF2B5EF4-FFF2-40B4-BE49-F238E27FC236}">
                <a16:creationId xmlns:a16="http://schemas.microsoft.com/office/drawing/2014/main" id="{C6DA1444-2973-AB4B-AC8B-C1A2A4B7C7B0}"/>
              </a:ext>
            </a:extLst>
          </p:cNvPr>
          <p:cNvSpPr/>
          <p:nvPr/>
        </p:nvSpPr>
        <p:spPr>
          <a:xfrm>
            <a:off x="8715638" y="1461453"/>
            <a:ext cx="1534426"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TextBox 43">
            <a:extLst>
              <a:ext uri="{FF2B5EF4-FFF2-40B4-BE49-F238E27FC236}">
                <a16:creationId xmlns:a16="http://schemas.microsoft.com/office/drawing/2014/main" id="{8A338866-62C4-BC4E-BFB8-AD557186169F}"/>
              </a:ext>
            </a:extLst>
          </p:cNvPr>
          <p:cNvSpPr txBox="1"/>
          <p:nvPr/>
        </p:nvSpPr>
        <p:spPr>
          <a:xfrm>
            <a:off x="6457782" y="1463910"/>
            <a:ext cx="4223263" cy="338554"/>
          </a:xfrm>
          <a:prstGeom prst="rect">
            <a:avLst/>
          </a:prstGeom>
          <a:noFill/>
        </p:spPr>
        <p:txBody>
          <a:bodyPr wrap="square" rtlCol="0">
            <a:spAutoFit/>
          </a:bodyPr>
          <a:lstStyle/>
          <a:p>
            <a:pPr algn="ctr"/>
            <a:r>
              <a:rPr lang="en-US" sz="1600" b="1" dirty="0"/>
              <a:t>Resource Recovery:    </a:t>
            </a:r>
            <a:r>
              <a:rPr lang="en-US" sz="1600" b="1" dirty="0">
                <a:solidFill>
                  <a:schemeClr val="bg1"/>
                </a:solidFill>
              </a:rPr>
              <a:t>Waste to energy</a:t>
            </a:r>
          </a:p>
        </p:txBody>
      </p:sp>
      <p:sp>
        <p:nvSpPr>
          <p:cNvPr id="65" name="Rounded Rectangle 64">
            <a:extLst>
              <a:ext uri="{FF2B5EF4-FFF2-40B4-BE49-F238E27FC236}">
                <a16:creationId xmlns:a16="http://schemas.microsoft.com/office/drawing/2014/main" id="{BE2AEBF4-4B6B-E749-BE53-C654432A0D8C}"/>
              </a:ext>
            </a:extLst>
          </p:cNvPr>
          <p:cNvSpPr/>
          <p:nvPr/>
        </p:nvSpPr>
        <p:spPr>
          <a:xfrm>
            <a:off x="2306422" y="4119448"/>
            <a:ext cx="1456240"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TextBox 29">
            <a:extLst>
              <a:ext uri="{FF2B5EF4-FFF2-40B4-BE49-F238E27FC236}">
                <a16:creationId xmlns:a16="http://schemas.microsoft.com/office/drawing/2014/main" id="{E09C8291-CD80-FF46-9BCC-66184E819D23}"/>
              </a:ext>
            </a:extLst>
          </p:cNvPr>
          <p:cNvSpPr txBox="1"/>
          <p:nvPr/>
        </p:nvSpPr>
        <p:spPr>
          <a:xfrm>
            <a:off x="-16891" y="4106451"/>
            <a:ext cx="4125180" cy="338554"/>
          </a:xfrm>
          <a:prstGeom prst="rect">
            <a:avLst/>
          </a:prstGeom>
          <a:noFill/>
        </p:spPr>
        <p:txBody>
          <a:bodyPr wrap="square" rtlCol="0">
            <a:spAutoFit/>
          </a:bodyPr>
          <a:lstStyle/>
          <a:p>
            <a:pPr algn="ctr"/>
            <a:r>
              <a:rPr lang="en-US" sz="1600" b="1" dirty="0"/>
              <a:t>Product As A Service:    </a:t>
            </a:r>
            <a:r>
              <a:rPr lang="en-US" sz="1600" b="1" dirty="0">
                <a:solidFill>
                  <a:schemeClr val="bg1"/>
                </a:solidFill>
              </a:rPr>
              <a:t>Clothing rental</a:t>
            </a:r>
          </a:p>
        </p:txBody>
      </p:sp>
      <p:sp>
        <p:nvSpPr>
          <p:cNvPr id="66" name="Rounded Rectangle 65">
            <a:extLst>
              <a:ext uri="{FF2B5EF4-FFF2-40B4-BE49-F238E27FC236}">
                <a16:creationId xmlns:a16="http://schemas.microsoft.com/office/drawing/2014/main" id="{4915964C-842A-5844-A1E4-A96E29B2799F}"/>
              </a:ext>
            </a:extLst>
          </p:cNvPr>
          <p:cNvSpPr/>
          <p:nvPr/>
        </p:nvSpPr>
        <p:spPr>
          <a:xfrm>
            <a:off x="5756323" y="4107686"/>
            <a:ext cx="2189498"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TextBox 54">
            <a:extLst>
              <a:ext uri="{FF2B5EF4-FFF2-40B4-BE49-F238E27FC236}">
                <a16:creationId xmlns:a16="http://schemas.microsoft.com/office/drawing/2014/main" id="{F94E9112-F037-C744-A4F7-38C373C83987}"/>
              </a:ext>
            </a:extLst>
          </p:cNvPr>
          <p:cNvSpPr txBox="1"/>
          <p:nvPr/>
        </p:nvSpPr>
        <p:spPr>
          <a:xfrm>
            <a:off x="3943876" y="4101519"/>
            <a:ext cx="4223262" cy="338554"/>
          </a:xfrm>
          <a:prstGeom prst="rect">
            <a:avLst/>
          </a:prstGeom>
          <a:noFill/>
        </p:spPr>
        <p:txBody>
          <a:bodyPr wrap="square" rtlCol="0">
            <a:spAutoFit/>
          </a:bodyPr>
          <a:lstStyle/>
          <a:p>
            <a:pPr algn="ctr"/>
            <a:r>
              <a:rPr lang="en-US" sz="1600" b="1" dirty="0"/>
              <a:t>Circular Supplies:   </a:t>
            </a:r>
            <a:r>
              <a:rPr lang="en-US" sz="1600" b="1" dirty="0">
                <a:solidFill>
                  <a:schemeClr val="bg1"/>
                </a:solidFill>
              </a:rPr>
              <a:t>Shoes made from plastic</a:t>
            </a:r>
          </a:p>
        </p:txBody>
      </p:sp>
      <p:sp>
        <p:nvSpPr>
          <p:cNvPr id="67" name="Rounded Rectangle 66">
            <a:extLst>
              <a:ext uri="{FF2B5EF4-FFF2-40B4-BE49-F238E27FC236}">
                <a16:creationId xmlns:a16="http://schemas.microsoft.com/office/drawing/2014/main" id="{D8404D60-3666-9849-9549-BCEC5B709B06}"/>
              </a:ext>
            </a:extLst>
          </p:cNvPr>
          <p:cNvSpPr/>
          <p:nvPr/>
        </p:nvSpPr>
        <p:spPr>
          <a:xfrm>
            <a:off x="9593855" y="4107686"/>
            <a:ext cx="2326614"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TextBox 67">
            <a:extLst>
              <a:ext uri="{FF2B5EF4-FFF2-40B4-BE49-F238E27FC236}">
                <a16:creationId xmlns:a16="http://schemas.microsoft.com/office/drawing/2014/main" id="{44679F4B-8D37-D648-8EB2-7E095C3A1492}"/>
              </a:ext>
            </a:extLst>
          </p:cNvPr>
          <p:cNvSpPr txBox="1"/>
          <p:nvPr/>
        </p:nvSpPr>
        <p:spPr>
          <a:xfrm>
            <a:off x="8218548" y="3984575"/>
            <a:ext cx="1387729" cy="584775"/>
          </a:xfrm>
          <a:prstGeom prst="rect">
            <a:avLst/>
          </a:prstGeom>
          <a:noFill/>
        </p:spPr>
        <p:txBody>
          <a:bodyPr wrap="square" rtlCol="0">
            <a:spAutoFit/>
          </a:bodyPr>
          <a:lstStyle/>
          <a:p>
            <a:pPr algn="ctr"/>
            <a:r>
              <a:rPr lang="en-US" sz="1600" b="1" dirty="0"/>
              <a:t>Product Life </a:t>
            </a:r>
          </a:p>
          <a:p>
            <a:pPr algn="ctr"/>
            <a:r>
              <a:rPr lang="en-US" sz="1600" b="1" dirty="0"/>
              <a:t>Extension:</a:t>
            </a:r>
            <a:endParaRPr lang="en-US" sz="1600" b="1" dirty="0">
              <a:solidFill>
                <a:schemeClr val="bg1"/>
              </a:solidFill>
            </a:endParaRPr>
          </a:p>
        </p:txBody>
      </p:sp>
      <p:sp>
        <p:nvSpPr>
          <p:cNvPr id="69" name="TextBox 68">
            <a:extLst>
              <a:ext uri="{FF2B5EF4-FFF2-40B4-BE49-F238E27FC236}">
                <a16:creationId xmlns:a16="http://schemas.microsoft.com/office/drawing/2014/main" id="{B5E28285-0677-BF44-8F62-22DACD61AAA4}"/>
              </a:ext>
            </a:extLst>
          </p:cNvPr>
          <p:cNvSpPr txBox="1"/>
          <p:nvPr/>
        </p:nvSpPr>
        <p:spPr>
          <a:xfrm>
            <a:off x="9513025" y="4101519"/>
            <a:ext cx="2490928" cy="338554"/>
          </a:xfrm>
          <a:prstGeom prst="rect">
            <a:avLst/>
          </a:prstGeom>
          <a:noFill/>
        </p:spPr>
        <p:txBody>
          <a:bodyPr wrap="square" rtlCol="0">
            <a:spAutoFit/>
          </a:bodyPr>
          <a:lstStyle/>
          <a:p>
            <a:pPr algn="ctr"/>
            <a:r>
              <a:rPr lang="en-US" sz="1600" b="1" dirty="0">
                <a:solidFill>
                  <a:schemeClr val="bg1"/>
                </a:solidFill>
              </a:rPr>
              <a:t>Takeback &amp; repair service</a:t>
            </a:r>
          </a:p>
        </p:txBody>
      </p:sp>
      <p:sp>
        <p:nvSpPr>
          <p:cNvPr id="70" name="Oval 69">
            <a:extLst>
              <a:ext uri="{FF2B5EF4-FFF2-40B4-BE49-F238E27FC236}">
                <a16:creationId xmlns:a16="http://schemas.microsoft.com/office/drawing/2014/main"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73" name="Picture 72" descr="Logo&#10;&#10;Description automatically generated">
            <a:extLst>
              <a:ext uri="{FF2B5EF4-FFF2-40B4-BE49-F238E27FC236}">
                <a16:creationId xmlns:a16="http://schemas.microsoft.com/office/drawing/2014/main"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id="{4038660B-435C-C74B-ADA6-DA9CE7DD9634}"/>
              </a:ext>
            </a:extLst>
          </p:cNvPr>
          <p:cNvPicPr>
            <a:picLocks noChangeAspect="1"/>
          </p:cNvPicPr>
          <p:nvPr/>
        </p:nvPicPr>
        <p:blipFill rotWithShape="1">
          <a:blip r:embed="rId12"/>
          <a:srcRect b="-1"/>
          <a:stretch/>
        </p:blipFill>
        <p:spPr>
          <a:xfrm>
            <a:off x="9773077" y="4557018"/>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id="{8291A9B1-51E7-703F-2E99-541259E64427}"/>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55177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TotalTime>
  <Words>4943</Words>
  <Application>Microsoft Macintosh PowerPoint</Application>
  <PresentationFormat>Widescreen</PresentationFormat>
  <Paragraphs>426</Paragraphs>
  <Slides>24</Slides>
  <Notes>22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dcterms:created xsi:type="dcterms:W3CDTF">2022-04-25T10:56:13Z</dcterms:created>
  <dcterms:modified xsi:type="dcterms:W3CDTF">2022-07-28T08:26:14Z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2184691</vt:lpwstr>
  </property>
  <property fmtid="{D5CDD505-2E9C-101B-9397-08002B2CF9AE}" pid="3" name="NXPowerLiteSettings">
    <vt:lpwstr>F700052003A000</vt:lpwstr>
  </property>
  <property fmtid="{D5CDD505-2E9C-101B-9397-08002B2CF9AE}" pid="4" name="NXPowerLiteVersion">
    <vt:lpwstr>D9.1.2</vt:lpwstr>
  </property>
</Properties>
</file>