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8" r:id="rId2"/>
    <p:sldId id="269" r:id="rId3"/>
    <p:sldId id="258" r:id="rId4"/>
    <p:sldId id="270" r:id="rId5"/>
    <p:sldId id="381" r:id="rId6"/>
    <p:sldId id="382" r:id="rId7"/>
    <p:sldId id="353" r:id="rId8"/>
    <p:sldId id="354" r:id="rId9"/>
    <p:sldId id="340" r:id="rId10"/>
    <p:sldId id="359" r:id="rId11"/>
    <p:sldId id="363" r:id="rId12"/>
    <p:sldId id="364" r:id="rId13"/>
    <p:sldId id="358" r:id="rId14"/>
    <p:sldId id="360" r:id="rId15"/>
    <p:sldId id="355" r:id="rId16"/>
    <p:sldId id="356" r:id="rId17"/>
    <p:sldId id="357" r:id="rId18"/>
    <p:sldId id="361" r:id="rId19"/>
    <p:sldId id="362" r:id="rId20"/>
    <p:sldId id="365" r:id="rId21"/>
    <p:sldId id="366" r:id="rId22"/>
    <p:sldId id="369" r:id="rId23"/>
    <p:sldId id="3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69D"/>
    <a:srgbClr val="29C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1" autoAdjust="0"/>
    <p:restoredTop sz="93319" autoAdjust="0"/>
  </p:normalViewPr>
  <p:slideViewPr>
    <p:cSldViewPr snapToGrid="0" snapToObjects="1">
      <p:cViewPr>
        <p:scale>
          <a:sx n="84" d="100"/>
          <a:sy n="84" d="100"/>
        </p:scale>
        <p:origin x="60"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5F33E-B26A-814D-8E47-2606E182A9A6}"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548B3-7C32-D04A-9912-77168BDC7C59}" type="slidenum">
              <a:rPr lang="en-US" smtClean="0"/>
              <a:t>‹#›</a:t>
            </a:fld>
            <a:endParaRPr lang="en-US" dirty="0"/>
          </a:p>
        </p:txBody>
      </p:sp>
    </p:spTree>
    <p:extLst>
      <p:ext uri="{BB962C8B-B14F-4D97-AF65-F5344CB8AC3E}">
        <p14:creationId xmlns:p14="http://schemas.microsoft.com/office/powerpoint/2010/main" val="113628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1</a:t>
            </a:fld>
            <a:endParaRPr lang="en-US" dirty="0"/>
          </a:p>
        </p:txBody>
      </p:sp>
    </p:spTree>
    <p:extLst>
      <p:ext uri="{BB962C8B-B14F-4D97-AF65-F5344CB8AC3E}">
        <p14:creationId xmlns:p14="http://schemas.microsoft.com/office/powerpoint/2010/main" val="236816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La sección Segmentos de clientes identifica los grupos de personas o empresas a los que intenta dirigirse y vender su producto o servicio. Hay diferentes segmentos de clientes a los que puede apuntar un modelo de negocio.</a:t>
            </a:r>
          </a:p>
          <a:p>
            <a:endParaRPr lang="es-ES" b="1" dirty="0"/>
          </a:p>
          <a:p>
            <a:r>
              <a:rPr lang="es-ES" b="1" dirty="0"/>
              <a:t>Mercado masivo: </a:t>
            </a:r>
            <a:r>
              <a:rPr lang="es-ES" b="0" dirty="0"/>
              <a:t>un modelo de negocio que se enfoca en los mercados masivos no agrupa a sus clientes en segmentos. En cambio, se enfoca en la población general o en un gran grupo de personas con necesidades similares. Por ejemplo, un producto como un teléfono.</a:t>
            </a:r>
          </a:p>
          <a:p>
            <a:endParaRPr lang="es-ES" b="0" dirty="0"/>
          </a:p>
          <a:p>
            <a:r>
              <a:rPr lang="es-ES" b="1" dirty="0"/>
              <a:t>Nicho de mercado: </a:t>
            </a:r>
            <a:r>
              <a:rPr lang="es-ES" b="0" dirty="0"/>
              <a:t>aquí el enfoque se centra en un grupo específico de personas con necesidades y características únicas. En este caso, las propuestas de valor, los canales de distribución y las relaciones con los clientes deben personalizarse para cumplir con sus requisitos específicos. Un ejemplo serían los compradores de calzado deportivo.</a:t>
            </a:r>
          </a:p>
          <a:p>
            <a:endParaRPr lang="es-ES" b="1" dirty="0"/>
          </a:p>
          <a:p>
            <a:r>
              <a:rPr lang="es-ES" b="1" dirty="0"/>
              <a:t>Segmentado: </a:t>
            </a:r>
            <a:r>
              <a:rPr lang="es-ES" b="0" dirty="0"/>
              <a:t>en función de necesidades ligeramente diferentes, podría haber diferentes grupos dentro del segmento principal de clientes. En consecuencia, puedes crear diferentes propuestas de valor, canales de distribución, etc. para satisfacer las diferentes necesidades de estos segmentos.</a:t>
            </a:r>
          </a:p>
          <a:p>
            <a:endParaRPr lang="es-ES" b="1" dirty="0"/>
          </a:p>
          <a:p>
            <a:r>
              <a:rPr lang="es-ES" b="1" dirty="0"/>
              <a:t>Diversificado: </a:t>
            </a:r>
            <a:r>
              <a:rPr lang="es-ES" b="0" dirty="0"/>
              <a:t>un segmento de mercado diversificado incluye clientes con necesidades muy diferentes.</a:t>
            </a:r>
          </a:p>
          <a:p>
            <a:endParaRPr lang="es-ES" b="1" dirty="0"/>
          </a:p>
          <a:p>
            <a:r>
              <a:rPr lang="es-ES" b="1" dirty="0"/>
              <a:t>Mercados multifacéticos: </a:t>
            </a:r>
            <a:r>
              <a:rPr lang="es-ES" b="0" dirty="0"/>
              <a:t>esto incluye segmentos de clientes interdependientes. Por ejemplo, una compañía de tarjetas de crédito atiende tanto a los titulares de sus tarjetas de crédito como a los comerciantes que aceptan esas tarjetas.</a:t>
            </a:r>
          </a:p>
          <a:p>
            <a:endParaRPr lang="es-ES" b="1" dirty="0"/>
          </a:p>
          <a:p>
            <a:r>
              <a:rPr lang="es-ES" b="1" dirty="0"/>
              <a:t>Pregunte a los estudiantes:</a:t>
            </a:r>
          </a:p>
          <a:p>
            <a:r>
              <a:rPr lang="es-ES" b="0" dirty="0"/>
              <a:t>¿Quiénes son los clientes de nuestra empresa de alquiler de ropa?</a:t>
            </a:r>
          </a:p>
          <a:p>
            <a:endParaRPr lang="es-ES" b="1" dirty="0"/>
          </a:p>
          <a:p>
            <a:r>
              <a:rPr lang="es-ES" b="1" dirty="0"/>
              <a:t>Respuestas:</a:t>
            </a:r>
          </a:p>
          <a:p>
            <a:r>
              <a:rPr lang="es-ES" b="0" dirty="0"/>
              <a:t>Atraeremos al mercado masivo, pero segmentaremos a los clientes en función de los ingresos, el estilo de vida y el comportamiento de compra. Un ejemplo específico de un segmento de clientes pueden ser los estudiantes universitarios que son socialmente activos y conscientes de la moda, ecológicamente conscientes y que viven con un presupuesto limitado.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A548B3-7C32-D04A-9912-77168BDC7C59}" type="slidenum">
              <a:rPr lang="en-US" smtClean="0"/>
              <a:t>10</a:t>
            </a:fld>
            <a:endParaRPr lang="en-US" dirty="0"/>
          </a:p>
        </p:txBody>
      </p:sp>
    </p:spTree>
    <p:extLst>
      <p:ext uri="{BB962C8B-B14F-4D97-AF65-F5344CB8AC3E}">
        <p14:creationId xmlns:p14="http://schemas.microsoft.com/office/powerpoint/2010/main" val="138404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El segmento de propuesta de valor (VP) se encuentra en el corazón del lienzo del modelo de negocio. Representa su solución única (producto o servicio) para un problema que enfrenta un segmento de clientes, o que crea valor para el segmento de clientes. Una propuesta de valor debe ser única o debe ser diferente de la de sus competidores. Si está ofreciendo un nuevo producto, debe ser innovador y disruptivo. Si está ofreciendo un producto que ya existe en el mercado, debe destacarse con nuevas características y atributos.</a:t>
            </a:r>
          </a:p>
          <a:p>
            <a:endParaRPr lang="es-ES" b="0" dirty="0"/>
          </a:p>
          <a:p>
            <a:r>
              <a:rPr lang="es-ES" b="0" dirty="0"/>
              <a:t>Las propuestas de valor pueden ser cuantitativas (precio y velocidad del servicio) o cualitativas (experiencia o diseño del cliente).</a:t>
            </a:r>
          </a:p>
          <a:p>
            <a:endParaRPr lang="es-ES" b="0" dirty="0"/>
          </a:p>
          <a:p>
            <a:r>
              <a:rPr lang="es-ES" b="0" dirty="0"/>
              <a:t>Una propuesta de valor también debe ser crucial, convincente, concreta y creíble. Esto significa que debe resolver un punto de dolor del cliente, debe tener un "atracción emocional" para el consumidor, debe ser tangible y su empresa debe poder entregarlo.</a:t>
            </a:r>
          </a:p>
          <a:p>
            <a:endParaRPr lang="es-ES" b="0" dirty="0"/>
          </a:p>
          <a:p>
            <a:r>
              <a:rPr lang="es-ES" b="1" dirty="0"/>
              <a:t>Pregunte a los estudiantes:</a:t>
            </a:r>
          </a:p>
          <a:p>
            <a:r>
              <a:rPr lang="es-ES" b="0" dirty="0"/>
              <a:t>¿Cuál es la propuesta de valor de nuestra empresa de alquiler de ropa?</a:t>
            </a:r>
          </a:p>
          <a:p>
            <a:endParaRPr lang="es-ES" b="1" dirty="0"/>
          </a:p>
          <a:p>
            <a:r>
              <a:rPr lang="es-ES" b="1" dirty="0"/>
              <a:t>Respuestas:</a:t>
            </a:r>
          </a:p>
          <a:p>
            <a:r>
              <a:rPr lang="es-ES" b="0" dirty="0"/>
              <a:t>Ofrecemos moda elegante y moderna a un precio económico sin tener que poseer ropa que difícilmente usará.</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11</a:t>
            </a:fld>
            <a:endParaRPr lang="en-US" dirty="0"/>
          </a:p>
        </p:txBody>
      </p:sp>
    </p:spTree>
    <p:extLst>
      <p:ext uri="{BB962C8B-B14F-4D97-AF65-F5344CB8AC3E}">
        <p14:creationId xmlns:p14="http://schemas.microsoft.com/office/powerpoint/2010/main" val="209304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La propuesta de valor circular (VP) es el valor agregado como resultado de la circularidad de su modelo de negocio. Representa su solución única (producto o servicio) para un problema que enfrenta un segmento de clientes o beneficios adicionales para el segmento de clientes. Una propuesta de valor circular debe ser innovadora o debe ser diferente a la de sus competidores y debe tener beneficios sociales y ambientales.</a:t>
            </a:r>
          </a:p>
          <a:p>
            <a:endParaRPr lang="es-ES" b="0" dirty="0"/>
          </a:p>
          <a:p>
            <a:r>
              <a:rPr lang="es-ES" b="0" dirty="0"/>
              <a:t>Las Propuestas de Valor Circular pueden ser sociales (servicios a personas de bajos ingresos y/o sociedad) y/o ambientales (regenera ecosistemas, desvía desechos del medio ambiente, etc.). ¡Idealmente, deberían incorporar ambos!</a:t>
            </a:r>
          </a:p>
          <a:p>
            <a:endParaRPr lang="es-ES" b="1" dirty="0"/>
          </a:p>
          <a:p>
            <a:r>
              <a:rPr lang="es-ES" b="1" dirty="0"/>
              <a:t>Pregunte a los estudiantes:</a:t>
            </a:r>
          </a:p>
          <a:p>
            <a:r>
              <a:rPr lang="es-ES" b="0" dirty="0"/>
              <a:t>¿Cuál es la Propuesta de Valor Circular de nuestro negocio de alquiler de ropa?</a:t>
            </a:r>
          </a:p>
          <a:p>
            <a:endParaRPr lang="es-ES" b="1" dirty="0"/>
          </a:p>
          <a:p>
            <a:r>
              <a:rPr lang="es-ES" b="1" dirty="0"/>
              <a:t>Respuestas:</a:t>
            </a:r>
          </a:p>
          <a:p>
            <a:r>
              <a:rPr lang="es-ES" b="0" dirty="0"/>
              <a:t>Ofrecemos opciones de ropa a comunidades de bajos ingresos y consumidores, enviadas a su puerta. Mantenemos la ropa en circulación desviando los desechos textiles de los vertederos y reduciendo la producción de nuevos textiles;  y en última instancia, los desechos futuros</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12</a:t>
            </a:fld>
            <a:endParaRPr lang="en-US" dirty="0"/>
          </a:p>
        </p:txBody>
      </p:sp>
    </p:spTree>
    <p:extLst>
      <p:ext uri="{BB962C8B-B14F-4D97-AF65-F5344CB8AC3E}">
        <p14:creationId xmlns:p14="http://schemas.microsoft.com/office/powerpoint/2010/main" val="21344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s-ES" b="1" dirty="0"/>
              <a:t>Duración de la diapositiva: 3 minutos)</a:t>
            </a:r>
          </a:p>
          <a:p>
            <a:endParaRPr lang="es-ES" b="1" dirty="0"/>
          </a:p>
          <a:p>
            <a:r>
              <a:rPr lang="es-ES" b="1" dirty="0"/>
              <a:t>Diga a los estudiantes:</a:t>
            </a:r>
          </a:p>
          <a:p>
            <a:r>
              <a:rPr lang="es-ES" b="0" dirty="0"/>
              <a:t>En el segmento Relaciones con los Clientes se debe establecer el tipo de relación que tendrá con cada uno de sus segmentos de clientes y cómo interactuará con ellos a lo largo del tiempo . Hay varios tipos de relaciones con los clientes:</a:t>
            </a:r>
          </a:p>
          <a:p>
            <a:endParaRPr lang="es-ES" b="1" dirty="0"/>
          </a:p>
          <a:p>
            <a:r>
              <a:rPr lang="es-ES" b="1" dirty="0"/>
              <a:t>Asistencia personal: </a:t>
            </a:r>
            <a:r>
              <a:rPr lang="es-ES" b="0" dirty="0"/>
              <a:t>interactúas con el cliente en persona o por correo electrónico, a través de una llamada telefónica u otros medios.</a:t>
            </a:r>
          </a:p>
          <a:p>
            <a:endParaRPr lang="es-ES" b="1" dirty="0"/>
          </a:p>
          <a:p>
            <a:r>
              <a:rPr lang="es-ES" b="1" dirty="0"/>
              <a:t>Asistencia personal dedicada: </a:t>
            </a:r>
            <a:r>
              <a:rPr lang="es-ES" b="0" dirty="0"/>
              <a:t>asigna un representante de atención al cliente dedicado a un cliente individual.</a:t>
            </a:r>
          </a:p>
          <a:p>
            <a:endParaRPr lang="es-ES" b="0" dirty="0"/>
          </a:p>
          <a:p>
            <a:r>
              <a:rPr lang="es-ES" b="0" dirty="0"/>
              <a:t>Autoservicio: aquí no mantiene ninguna relación con el cliente, pero proporciona lo que el cliente necesita para ayudarse a sí mismo.</a:t>
            </a:r>
          </a:p>
          <a:p>
            <a:endParaRPr lang="es-ES" b="1" dirty="0"/>
          </a:p>
          <a:p>
            <a:r>
              <a:rPr lang="es-ES" b="1" dirty="0"/>
              <a:t>Servicios automatizados: </a:t>
            </a:r>
            <a:r>
              <a:rPr lang="es-ES" b="0" dirty="0"/>
              <a:t>Esto incluye procesos o maquinaria automatizados que ayudan a los clientes a realizar los servicios por sí mismos.</a:t>
            </a:r>
          </a:p>
          <a:p>
            <a:endParaRPr lang="es-ES" b="1" dirty="0"/>
          </a:p>
          <a:p>
            <a:r>
              <a:rPr lang="es-ES" b="1" dirty="0"/>
              <a:t>Comunidades: </a:t>
            </a:r>
            <a:r>
              <a:rPr lang="es-ES" b="0" dirty="0"/>
              <a:t>incluyen comunidades en línea donde los clientes pueden ayudarse mutuamente a resolver sus propios problemas con respecto al producto o servicio.</a:t>
            </a:r>
          </a:p>
          <a:p>
            <a:endParaRPr lang="es-ES" b="1" dirty="0"/>
          </a:p>
          <a:p>
            <a:r>
              <a:rPr lang="es-ES" b="1" dirty="0" err="1"/>
              <a:t>Co-creación</a:t>
            </a:r>
            <a:r>
              <a:rPr lang="es-ES" b="1" dirty="0"/>
              <a:t>: </a:t>
            </a:r>
            <a:r>
              <a:rPr lang="es-ES" b="0" dirty="0"/>
              <a:t>aquí la empresa permite que el cliente se involucre en el diseño o desarrollo del producto. Por ejemplo, YouTube ha brindado a sus usuarios la oportunidad de crear contenido para su audiencia.</a:t>
            </a:r>
          </a:p>
          <a:p>
            <a:endParaRPr lang="es-ES" b="1" dirty="0"/>
          </a:p>
          <a:p>
            <a:r>
              <a:rPr lang="es-ES" b="1" dirty="0"/>
              <a:t>Pregunte a los estudiantes:</a:t>
            </a:r>
          </a:p>
          <a:p>
            <a:r>
              <a:rPr lang="es-ES" b="0" dirty="0"/>
              <a:t>¿Cuáles son las relaciones de los clientes que existen con nuestra empresa de alquiler de ropa?</a:t>
            </a:r>
          </a:p>
          <a:p>
            <a:endParaRPr lang="es-ES" b="1" dirty="0"/>
          </a:p>
          <a:p>
            <a:r>
              <a:rPr lang="es-ES" b="1" dirty="0"/>
              <a:t>Respuestas:</a:t>
            </a:r>
          </a:p>
          <a:p>
            <a:r>
              <a:rPr lang="es-ES" b="0" dirty="0"/>
              <a:t>Tendremos relaciones personalizadas con los clientes comunicándonos con ellos directamente por correo electrónico/teléfono/chat en línea para ayudarlos.</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13</a:t>
            </a:fld>
            <a:endParaRPr lang="en-US" dirty="0"/>
          </a:p>
        </p:txBody>
      </p:sp>
    </p:spTree>
    <p:extLst>
      <p:ext uri="{BB962C8B-B14F-4D97-AF65-F5344CB8AC3E}">
        <p14:creationId xmlns:p14="http://schemas.microsoft.com/office/powerpoint/2010/main" val="249880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Los canales son para describir cómo su empresa se comunicará y llegará a sus clientes. Los canales son los puntos de contacto que permiten a sus clientes conectarse con su empresa. Los canales desempeñan un papel en la creación de conciencia de su producto o servicio entre los clientes y le permiten entregarles sus propuestas de valor y productos. Los canales también se pueden utilizar para permitir a los clientes comprar productos o servicios y ofrecer soporte posterior a la compra.</a:t>
            </a:r>
          </a:p>
          <a:p>
            <a:endParaRPr lang="es-ES" b="1" dirty="0"/>
          </a:p>
          <a:p>
            <a:r>
              <a:rPr lang="es-ES" b="1" dirty="0"/>
              <a:t>Hay dos tipos de canales:</a:t>
            </a:r>
          </a:p>
          <a:p>
            <a:r>
              <a:rPr lang="es-ES" b="1" dirty="0"/>
              <a:t>Canales propios: </a:t>
            </a:r>
            <a:r>
              <a:rPr lang="es-ES" b="0" dirty="0"/>
              <a:t>sitio web de la empresa, sitios de redes sociales, ventas internas, etc</a:t>
            </a:r>
            <a:r>
              <a:rPr lang="es-ES" b="1" dirty="0"/>
              <a:t>.</a:t>
            </a:r>
          </a:p>
          <a:p>
            <a:r>
              <a:rPr lang="es-ES" b="1" dirty="0"/>
              <a:t>Canales de socios: </a:t>
            </a:r>
            <a:r>
              <a:rPr lang="es-ES" b="0" dirty="0"/>
              <a:t>sitios web de socios, distribución mayorista, minorista, etc.</a:t>
            </a:r>
          </a:p>
          <a:p>
            <a:endParaRPr lang="es-ES" b="0" dirty="0"/>
          </a:p>
          <a:p>
            <a:r>
              <a:rPr lang="es-ES" b="1" dirty="0"/>
              <a:t>Pregunte a los estudiantes:</a:t>
            </a:r>
          </a:p>
          <a:p>
            <a:r>
              <a:rPr lang="es-ES" b="0" dirty="0"/>
              <a:t>¿Cuáles son los canales que utilizaremos con nuestra empresa de alquiler de ropa?</a:t>
            </a:r>
          </a:p>
          <a:p>
            <a:endParaRPr lang="es-ES" b="1" dirty="0"/>
          </a:p>
          <a:p>
            <a:r>
              <a:rPr lang="es-ES" b="1" dirty="0"/>
              <a:t>Respuestas:</a:t>
            </a:r>
          </a:p>
          <a:p>
            <a:r>
              <a:rPr lang="es-ES" b="1" dirty="0"/>
              <a:t>Alquilaremos nuestra ropa a los clientes a través de nuestro sitio web y las plataformas de redes sociales vinculadas, así como a través de nuestros socios influyentes.</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14</a:t>
            </a:fld>
            <a:endParaRPr lang="en-US" dirty="0"/>
          </a:p>
        </p:txBody>
      </p:sp>
    </p:spTree>
    <p:extLst>
      <p:ext uri="{BB962C8B-B14F-4D97-AF65-F5344CB8AC3E}">
        <p14:creationId xmlns:p14="http://schemas.microsoft.com/office/powerpoint/2010/main" val="143261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Las actividades indican las cosas que se hacen para administrar el negocio cada día. Estas actividades clave deben funcionar en cumplir con la propuesta de valor, llegar a segmentos de clientes y mantener las relaciones con los clientes, así como generar ingresos.</a:t>
            </a:r>
          </a:p>
          <a:p>
            <a:endParaRPr lang="es-ES" b="1" dirty="0"/>
          </a:p>
          <a:p>
            <a:r>
              <a:rPr lang="es-ES" b="1" dirty="0"/>
              <a:t>Pregunte a los estudiantes:</a:t>
            </a:r>
          </a:p>
          <a:p>
            <a:r>
              <a:rPr lang="es-ES" b="0" dirty="0"/>
              <a:t>¿Cuáles son las actividades de nuestro negocio de alquiler de ropa?</a:t>
            </a:r>
          </a:p>
          <a:p>
            <a:endParaRPr lang="es-ES" b="1" dirty="0"/>
          </a:p>
          <a:p>
            <a:r>
              <a:rPr lang="es-ES" b="1" dirty="0"/>
              <a:t>Respuestas:</a:t>
            </a:r>
          </a:p>
          <a:p>
            <a:r>
              <a:rPr lang="es-ES" b="0" dirty="0"/>
              <a:t>Alquilar ropa a los clientes y brindarles el apoyo que necesitan.</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15</a:t>
            </a:fld>
            <a:endParaRPr lang="en-US" dirty="0"/>
          </a:p>
        </p:txBody>
      </p:sp>
    </p:spTree>
    <p:extLst>
      <p:ext uri="{BB962C8B-B14F-4D97-AF65-F5344CB8AC3E}">
        <p14:creationId xmlns:p14="http://schemas.microsoft.com/office/powerpoint/2010/main" val="321778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La sección de socios indica las empresas o proveedores externos que lo ayudarán a realizar sus actividades clave. Estas alianzas se realizan con el fin de reducir riesgos y adquirir recursos.</a:t>
            </a:r>
          </a:p>
          <a:p>
            <a:endParaRPr lang="es-ES" b="0" dirty="0"/>
          </a:p>
          <a:p>
            <a:r>
              <a:rPr lang="es-ES" b="0" dirty="0"/>
              <a:t>¿Quiénes son los socios clave de nuestro negocio de alquiler de ropa?</a:t>
            </a:r>
          </a:p>
          <a:p>
            <a:endParaRPr lang="es-ES" b="1" dirty="0"/>
          </a:p>
          <a:p>
            <a:r>
              <a:rPr lang="es-ES" b="1" dirty="0"/>
              <a:t>Respuestas:</a:t>
            </a:r>
          </a:p>
          <a:p>
            <a:r>
              <a:rPr lang="es-ES" b="0" dirty="0"/>
              <a:t>Personas que nos donan o venden su ropa vieja y tiendas de segunda mano que también proporcionan inventario de ropa.</a:t>
            </a:r>
            <a:endParaRPr lang="en-US" sz="1200" b="0" i="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16</a:t>
            </a:fld>
            <a:endParaRPr lang="en-US" dirty="0"/>
          </a:p>
        </p:txBody>
      </p:sp>
    </p:spTree>
    <p:extLst>
      <p:ext uri="{BB962C8B-B14F-4D97-AF65-F5344CB8AC3E}">
        <p14:creationId xmlns:p14="http://schemas.microsoft.com/office/powerpoint/2010/main" val="167806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En cuanto a recursos, se nos indica los principales insumos que se necesitan para llevar a cabo las actividades clave  de la empresa y crear la propuesta de valor. Hay varios tipos de recursos clave:</a:t>
            </a:r>
          </a:p>
          <a:p>
            <a:endParaRPr lang="es-ES" b="1" dirty="0"/>
          </a:p>
          <a:p>
            <a:r>
              <a:rPr lang="es-ES" b="1" dirty="0"/>
              <a:t>-Humano </a:t>
            </a:r>
            <a:r>
              <a:rPr lang="es-ES" b="0" dirty="0"/>
              <a:t>(empleados)</a:t>
            </a:r>
          </a:p>
          <a:p>
            <a:r>
              <a:rPr lang="es-ES" b="1" dirty="0"/>
              <a:t>-Financiero </a:t>
            </a:r>
            <a:r>
              <a:rPr lang="es-ES" b="0" dirty="0"/>
              <a:t>(efectivo, líneas de crédito, etc.)</a:t>
            </a:r>
          </a:p>
          <a:p>
            <a:r>
              <a:rPr lang="es-ES" b="1" dirty="0"/>
              <a:t>-Intelectual (</a:t>
            </a:r>
            <a:r>
              <a:rPr lang="es-ES" b="0" dirty="0"/>
              <a:t>marca, patentes, IP, derechos de autor)</a:t>
            </a:r>
          </a:p>
          <a:p>
            <a:r>
              <a:rPr lang="es-ES" b="1" dirty="0"/>
              <a:t>-Físico </a:t>
            </a:r>
            <a:r>
              <a:rPr lang="es-ES" b="0" dirty="0"/>
              <a:t>(equipo, inventario, edificios)</a:t>
            </a:r>
          </a:p>
          <a:p>
            <a:endParaRPr lang="es-ES" b="0" dirty="0"/>
          </a:p>
          <a:p>
            <a:r>
              <a:rPr lang="es-ES" b="0" dirty="0"/>
              <a:t>¿Cuáles son los recursos clave para nuestro negocio de alquiler de ropa?</a:t>
            </a:r>
          </a:p>
          <a:p>
            <a:endParaRPr lang="es-ES" b="1" dirty="0"/>
          </a:p>
          <a:p>
            <a:r>
              <a:rPr lang="es-ES" b="1" dirty="0"/>
              <a:t>Respuestas:</a:t>
            </a:r>
          </a:p>
          <a:p>
            <a:r>
              <a:rPr lang="es-ES" b="0" dirty="0"/>
              <a:t>El inventario de ropa que llevamos y la plataforma de compras en línea donde alquilamos nuestra ropa.</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17</a:t>
            </a:fld>
            <a:endParaRPr lang="en-US" dirty="0"/>
          </a:p>
        </p:txBody>
      </p:sp>
    </p:spTree>
    <p:extLst>
      <p:ext uri="{BB962C8B-B14F-4D97-AF65-F5344CB8AC3E}">
        <p14:creationId xmlns:p14="http://schemas.microsoft.com/office/powerpoint/2010/main" val="31953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En la parte de costos,  se identifican todos los aspectos que implican gastar dinero, asociadas con la operación del modelo de negocio. Deberá concentrarse en evaluar el costo de crear y entregar sus propuestas de valor, crear flujos de ingresos y mantener las relaciones con los clientes. Y será más fácil hacerlo una vez que haya definido sus recursos, actividades y socios clave.</a:t>
            </a:r>
          </a:p>
          <a:p>
            <a:endParaRPr lang="es-ES" b="1" dirty="0"/>
          </a:p>
          <a:p>
            <a:r>
              <a:rPr lang="es-ES" b="0" dirty="0"/>
              <a:t>Las empresas pueden estar impulsadas por los costos (se enfocan en minimizar los costos siempre que sea posible) y por valor (se enfocan en brindar el máximo valor al cliente). Siempre se debe tratar de ofrecer ambas cosas.</a:t>
            </a:r>
          </a:p>
          <a:p>
            <a:r>
              <a:rPr lang="es-ES" b="1" dirty="0"/>
              <a:t>Pregunte a los estudiantes:</a:t>
            </a:r>
          </a:p>
          <a:p>
            <a:r>
              <a:rPr lang="es-ES" b="0" dirty="0"/>
              <a:t>¿Cuáles son los costos a los que nos enfrentaremos con nuestra empresa de alquiler de ropa?</a:t>
            </a:r>
          </a:p>
          <a:p>
            <a:endParaRPr lang="es-ES" b="1" dirty="0"/>
          </a:p>
          <a:p>
            <a:r>
              <a:rPr lang="es-ES" b="1" dirty="0"/>
              <a:t>Respuestas:</a:t>
            </a:r>
          </a:p>
          <a:p>
            <a:r>
              <a:rPr lang="es-ES" b="0" dirty="0"/>
              <a:t>Gastaremos dinero en desarrollar y mantener nuestro sitio web. También gastaremos dinero en marketing y salarios del personal. Un ejemplo adicional son los costos de logística y entrega para enviar la ropa y garantizar que se devuelva.</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18</a:t>
            </a:fld>
            <a:endParaRPr lang="en-US" dirty="0"/>
          </a:p>
        </p:txBody>
      </p:sp>
    </p:spTree>
    <p:extLst>
      <p:ext uri="{BB962C8B-B14F-4D97-AF65-F5344CB8AC3E}">
        <p14:creationId xmlns:p14="http://schemas.microsoft.com/office/powerpoint/2010/main" val="999571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Los  ingresos son la fuente a partir de la cual una empresa genera dinero vendiendo su producto o servicio a los clientes. Y en este bloque, se debe describir cómo obtendrá ingresos de sus propuestas de valor. Un flujo de ingresos puede pertenecer a uno de los siguientes modelos de ingresos:</a:t>
            </a:r>
          </a:p>
          <a:p>
            <a:endParaRPr lang="es-ES" b="1" dirty="0"/>
          </a:p>
          <a:p>
            <a:r>
              <a:rPr lang="es-ES" b="1" dirty="0"/>
              <a:t>Ingresos basados ​​en transacciones: </a:t>
            </a:r>
            <a:r>
              <a:rPr lang="es-ES" b="0" dirty="0"/>
              <a:t>procedentes de clientes que realizan un pago único</a:t>
            </a:r>
          </a:p>
          <a:p>
            <a:r>
              <a:rPr lang="es-ES" b="1" dirty="0"/>
              <a:t>Ingresos recurrentes: </a:t>
            </a:r>
            <a:r>
              <a:rPr lang="es-ES" b="0" dirty="0"/>
              <a:t>realizados a partir de pagos continuos por servicios continuos o servicios posteriores a la venta</a:t>
            </a:r>
          </a:p>
          <a:p>
            <a:endParaRPr lang="es-ES" b="0" dirty="0"/>
          </a:p>
          <a:p>
            <a:r>
              <a:rPr lang="es-ES" b="1" dirty="0"/>
              <a:t>Pregunte a los estudiantes:</a:t>
            </a:r>
          </a:p>
          <a:p>
            <a:r>
              <a:rPr lang="es-ES" b="0" dirty="0"/>
              <a:t>¿Cuáles son las fuentes de ingresos de nuestra empresa de alquiler de ropa?</a:t>
            </a:r>
          </a:p>
          <a:p>
            <a:endParaRPr lang="es-ES" b="1" dirty="0"/>
          </a:p>
          <a:p>
            <a:r>
              <a:rPr lang="es-ES" b="1" dirty="0"/>
              <a:t>Respuestas:</a:t>
            </a:r>
          </a:p>
          <a:p>
            <a:r>
              <a:rPr lang="es-ES" b="0" dirty="0"/>
              <a:t>Generaremos ingresos a partir del alquiler de ropa, así como a través de un modelo de suscripción, en el que los clientes pueden tener una cantidad fija de alquileres por mes o acceso ilimitado a la ropa en alquiler en función de un pago de suscripción mensual.</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19</a:t>
            </a:fld>
            <a:endParaRPr lang="en-US" dirty="0"/>
          </a:p>
        </p:txBody>
      </p:sp>
    </p:spTree>
    <p:extLst>
      <p:ext uri="{BB962C8B-B14F-4D97-AF65-F5344CB8AC3E}">
        <p14:creationId xmlns:p14="http://schemas.microsoft.com/office/powerpoint/2010/main" val="2742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El Segmento de Innovación Circular es el tipo de estrategia de economía circular que la empresa ha creado y que lo diferencia de la competencia. Hay 5 modelos circulares básicos que se pueden implementar en un producto o servicio:</a:t>
            </a:r>
          </a:p>
          <a:p>
            <a:endParaRPr lang="es-ES" b="1" dirty="0"/>
          </a:p>
          <a:p>
            <a:r>
              <a:rPr lang="es-ES" b="1" dirty="0"/>
              <a:t>Suministros circulares: </a:t>
            </a:r>
            <a:r>
              <a:rPr lang="es-ES" b="0" dirty="0"/>
              <a:t>productos fabricados con insumos de recursos totalmente renovables, reciclables o biodegradables.</a:t>
            </a:r>
          </a:p>
          <a:p>
            <a:endParaRPr lang="es-ES" b="1" dirty="0"/>
          </a:p>
          <a:p>
            <a:r>
              <a:rPr lang="es-ES" b="1" dirty="0"/>
              <a:t>Recuperación de recursos: </a:t>
            </a:r>
            <a:r>
              <a:rPr lang="es-ES" b="0" dirty="0"/>
              <a:t>servicios que trabajan para eliminar recursos, materiales o desechos de filtraciones al medio ambiente y maximizar el valor de los mismos para volver a entrar en el circuito.</a:t>
            </a:r>
          </a:p>
          <a:p>
            <a:endParaRPr lang="es-ES" b="1" dirty="0"/>
          </a:p>
          <a:p>
            <a:r>
              <a:rPr lang="es-ES" b="1" dirty="0"/>
              <a:t>Extensión de la vida útil del producto: </a:t>
            </a:r>
            <a:r>
              <a:rPr lang="es-ES" b="0" dirty="0"/>
              <a:t>servicios que ofrecen extender la vida útil de un producto que de otro modo se desecharía mediante la reparación, actualización o reventa en el circuito.</a:t>
            </a:r>
          </a:p>
          <a:p>
            <a:endParaRPr lang="es-ES" b="1" dirty="0"/>
          </a:p>
          <a:p>
            <a:r>
              <a:rPr lang="es-ES" b="1" dirty="0"/>
              <a:t>Plataforma de intercambio: </a:t>
            </a:r>
            <a:r>
              <a:rPr lang="es-ES" b="0" dirty="0"/>
              <a:t>Plataformas de servicios que permiten a las personas colaborar y compartir un producto entre ellos sin la propiedad singular del cliente.</a:t>
            </a:r>
          </a:p>
          <a:p>
            <a:endParaRPr lang="es-ES" b="1" dirty="0"/>
          </a:p>
          <a:p>
            <a:r>
              <a:rPr lang="es-ES" b="1" dirty="0"/>
              <a:t>Producto como servicio: </a:t>
            </a:r>
            <a:r>
              <a:rPr lang="es-ES" b="0" dirty="0"/>
              <a:t>Productos que son utilizados por uno o más clientes a través de un acuerdo de pago por uso.</a:t>
            </a:r>
          </a:p>
          <a:p>
            <a:endParaRPr lang="es-ES" b="1" dirty="0"/>
          </a:p>
          <a:p>
            <a:endParaRPr lang="es-ES" b="1" dirty="0"/>
          </a:p>
          <a:p>
            <a:r>
              <a:rPr lang="es-ES" b="1" dirty="0"/>
              <a:t>Pregunte a los estudiantes:</a:t>
            </a:r>
          </a:p>
          <a:p>
            <a:r>
              <a:rPr lang="es-ES" b="0" dirty="0"/>
              <a:t>¿En qué consiste la Innovación Circular en el negocio de alquiler de ropa?</a:t>
            </a:r>
          </a:p>
          <a:p>
            <a:endParaRPr lang="es-ES" b="0" dirty="0"/>
          </a:p>
          <a:p>
            <a:r>
              <a:rPr lang="es-ES" b="0" dirty="0"/>
              <a:t>Respuestas:</a:t>
            </a:r>
          </a:p>
          <a:p>
            <a:r>
              <a:rPr lang="es-ES" b="0" dirty="0"/>
              <a:t>En la industria textil, la mayoría de las empresas siguen el modelo lineal de "fabricar, tomar y desechar". Al implementar un modelo de alquiler y reparación, la ropa pasa de ser un producto a </a:t>
            </a:r>
            <a:r>
              <a:rPr lang="es-ES" b="0"/>
              <a:t>un servicio; </a:t>
            </a:r>
            <a:r>
              <a:rPr lang="es-ES" b="0" dirty="0"/>
              <a:t>se crea una plataforma para compartir entre los consumidores de moda y la vida útil de la ropa se prolonga mediante reparaciones.</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20</a:t>
            </a:fld>
            <a:endParaRPr lang="en-US" dirty="0"/>
          </a:p>
        </p:txBody>
      </p:sp>
    </p:spTree>
    <p:extLst>
      <p:ext uri="{BB962C8B-B14F-4D97-AF65-F5344CB8AC3E}">
        <p14:creationId xmlns:p14="http://schemas.microsoft.com/office/powerpoint/2010/main" val="3821353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3 minutos)</a:t>
            </a:r>
          </a:p>
          <a:p>
            <a:endParaRPr lang="es-ES" b="1" dirty="0"/>
          </a:p>
          <a:p>
            <a:r>
              <a:rPr lang="es-ES" b="1" dirty="0"/>
              <a:t>Diga a los estudiantes:</a:t>
            </a:r>
          </a:p>
          <a:p>
            <a:r>
              <a:rPr lang="es-ES" b="0" dirty="0"/>
              <a:t>El fin de vida se describe "cómo" vamos a mantener los recursos en el modelo circular. Puede pensar en esto como un segmento de logística inversa en el que define cómo esos productos o servicios mantienen los elementos en el circuito.</a:t>
            </a:r>
          </a:p>
          <a:p>
            <a:endParaRPr lang="es-ES" b="1" dirty="0"/>
          </a:p>
          <a:p>
            <a:r>
              <a:rPr lang="es-ES" b="1" dirty="0"/>
              <a:t>Pregunte a los estudiantes:</a:t>
            </a:r>
          </a:p>
          <a:p>
            <a:r>
              <a:rPr lang="es-ES" b="0" dirty="0"/>
              <a:t>¿Cuál es el escenario de fin de vida de nuestro modelo de negocio de alquiler de ropa?</a:t>
            </a:r>
          </a:p>
          <a:p>
            <a:endParaRPr lang="es-ES" b="1" dirty="0"/>
          </a:p>
          <a:p>
            <a:r>
              <a:rPr lang="es-ES" b="1" dirty="0"/>
              <a:t>Respuestas:</a:t>
            </a:r>
          </a:p>
          <a:p>
            <a:r>
              <a:rPr lang="es-ES" b="0" dirty="0"/>
              <a:t>En la industria textil, la mayoría de las empresas siguen el modelo lineal de "hacer, tomar y desechar". Al alquilar ropa en lugar de venderla, necesitamos una manera de asegurarnos de que los arrendatarios nos devuelvan la ropa. Incentivaremos a los arrendatarios para que devuelvan la ropa a través de un servicio de suscripción o un esquema de depósito sin suscripción, y con cada artículo devuelto, los clientes pueden obtener crédito de la tienda en su próximo alquiler. La tienda reparará la ropa según sea necesario para mantener su inventario de alquiler.</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21</a:t>
            </a:fld>
            <a:endParaRPr lang="en-US" dirty="0"/>
          </a:p>
        </p:txBody>
      </p:sp>
    </p:spTree>
    <p:extLst>
      <p:ext uri="{BB962C8B-B14F-4D97-AF65-F5344CB8AC3E}">
        <p14:creationId xmlns:p14="http://schemas.microsoft.com/office/powerpoint/2010/main" val="3024959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Dígale a los estudiantes:</a:t>
            </a:r>
          </a:p>
          <a:p>
            <a:r>
              <a:rPr lang="es-ES" b="0" dirty="0"/>
              <a:t>Lea el documento "Rediseño para la Circularidad" y elija un negocio en el que le gustaría centrarse para crear un modelo de negocio circular. Comience a completar su "Lienzo de Modelo de Negocio Circular" con ideas relativas a cada uno de los cuadros.</a:t>
            </a:r>
          </a:p>
          <a:p>
            <a:endParaRPr lang="es-ES" b="1" dirty="0"/>
          </a:p>
          <a:p>
            <a:r>
              <a:rPr lang="es-ES" b="0" dirty="0"/>
              <a:t>Un buen consejo es comenzar con el cuadro de segmento de clientes para que su trabajo se centre en el usuario, luego pasar a la propuesta de valor y la propuesta de valor circular.</a:t>
            </a:r>
          </a:p>
          <a:p>
            <a:endParaRPr lang="es-ES" b="0" dirty="0"/>
          </a:p>
          <a:p>
            <a:r>
              <a:rPr lang="es-ES" b="0" dirty="0"/>
              <a:t>Cuando haya terminado un borrador de su lienzo, dibuje su nuevo producto y preséntelo a la clase.</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1976998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a:t>Ejemplo del Lienzo del Modelo de Negocio Circular</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23</a:t>
            </a:fld>
            <a:endParaRPr lang="en-US" dirty="0"/>
          </a:p>
        </p:txBody>
      </p:sp>
    </p:spTree>
    <p:extLst>
      <p:ext uri="{BB962C8B-B14F-4D97-AF65-F5344CB8AC3E}">
        <p14:creationId xmlns:p14="http://schemas.microsoft.com/office/powerpoint/2010/main" val="42794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5 minutos) </a:t>
            </a:r>
          </a:p>
          <a:p>
            <a:endParaRPr lang="es-ES" b="1" dirty="0"/>
          </a:p>
          <a:p>
            <a:r>
              <a:rPr lang="es-ES" b="1" dirty="0"/>
              <a:t>Pregunte a los estudiantes:</a:t>
            </a:r>
          </a:p>
          <a:p>
            <a:r>
              <a:rPr lang="es-ES" b="0" dirty="0"/>
              <a:t>¿Alguien ha oído hablar del Lienzo de Modelo de Negocio? Si es así, ¿Qué es y para qué sirve?</a:t>
            </a:r>
          </a:p>
          <a:p>
            <a:endParaRPr lang="es-ES" b="1" dirty="0"/>
          </a:p>
          <a:p>
            <a:r>
              <a:rPr lang="es-ES" b="1" dirty="0"/>
              <a:t>Diga a los estudiantes:</a:t>
            </a:r>
          </a:p>
          <a:p>
            <a:r>
              <a:rPr lang="es-ES" b="0" dirty="0"/>
              <a:t>El lienzo del modelo de negocio es una representación visual de un modelo de negocio, en el que se consideran todos los factores estratégicos clave. En otras palabras, es una descripción general, holística y completa del funcionamiento, los clientes, los flujos de ingresos y más, de una empresa.</a:t>
            </a:r>
          </a:p>
          <a:p>
            <a:endParaRPr lang="es-ES" b="0" dirty="0"/>
          </a:p>
          <a:p>
            <a:r>
              <a:rPr lang="es-ES" b="0" dirty="0"/>
              <a:t>El lienzo es una excelente herramienta para ayudarles a comprender un modelo de negocio de una manera sencilla y estructurada. El uso de este lienzo  permitirá obtener información sobre los clientes a los que atiende, qué propuestas de valor se ofrecen a través de qué canales y cómo gana dinero la empresa. También puede utilizar el lienzo del modelo de negocio para comprender su propio modelo de negocio o el de un competidor.</a:t>
            </a:r>
          </a:p>
          <a:p>
            <a:endParaRPr lang="es-ES" b="1" dirty="0"/>
          </a:p>
          <a:p>
            <a:r>
              <a:rPr lang="es-ES" b="0" dirty="0"/>
              <a:t>El lienzo del modelo de negocio es un lenguaje compartido para describir, visualizar, evaluar y cambiar los modelos de negocio. Describe la lógica acerca de cómo una organización crea, entrega y captura valor. El lienzo consta de 9 segmentos clave:</a:t>
            </a:r>
          </a:p>
          <a:p>
            <a:endParaRPr lang="es-ES" b="1" dirty="0"/>
          </a:p>
          <a:p>
            <a:r>
              <a:rPr lang="es-ES" b="1" dirty="0"/>
              <a:t>1. Segmentos de clientes: </a:t>
            </a:r>
            <a:r>
              <a:rPr lang="es-ES" b="0" dirty="0"/>
              <a:t>enumere los tres principales tipos de clientes. Busque los segmentos que proporcionan la mayor cantidad de ingresos.</a:t>
            </a:r>
          </a:p>
          <a:p>
            <a:endParaRPr lang="es-ES" b="1" dirty="0"/>
          </a:p>
          <a:p>
            <a:r>
              <a:rPr lang="es-ES" b="1" dirty="0"/>
              <a:t>2. Propuesta de valor: </a:t>
            </a:r>
            <a:r>
              <a:rPr lang="es-ES" b="0" dirty="0"/>
              <a:t>¿Cuáles son sus productos y servicios? ¿Cuál es el trabajo que haces para tu cliente?</a:t>
            </a:r>
          </a:p>
          <a:p>
            <a:endParaRPr lang="es-ES" b="1" dirty="0"/>
          </a:p>
          <a:p>
            <a:r>
              <a:rPr lang="es-ES" b="1" dirty="0"/>
              <a:t>3. Ingresos: </a:t>
            </a:r>
            <a:r>
              <a:rPr lang="es-ES" b="0" dirty="0"/>
              <a:t>enumere sus tres principales fuentes de ingresos. Si haces cosas gratis que podrían monetizarse en el futuro, agrégalas aquí también.</a:t>
            </a:r>
          </a:p>
          <a:p>
            <a:endParaRPr lang="es-ES" b="1" dirty="0"/>
          </a:p>
          <a:p>
            <a:r>
              <a:rPr lang="es-ES" b="1" dirty="0"/>
              <a:t>4. Canales: </a:t>
            </a:r>
            <a:r>
              <a:rPr lang="es-ES" b="0" dirty="0"/>
              <a:t>¿Cómo te comunicas con tu cliente? ¿Cómo les entregas tu producto o servicio?</a:t>
            </a:r>
          </a:p>
          <a:p>
            <a:endParaRPr lang="es-ES" b="1" dirty="0"/>
          </a:p>
          <a:p>
            <a:r>
              <a:rPr lang="es-ES" b="1" dirty="0"/>
              <a:t>5. Relaciones con los clientes: </a:t>
            </a:r>
            <a:r>
              <a:rPr lang="es-ES" b="0" dirty="0"/>
              <a:t>¿Cómo se crean nuestras relaciones e interacciones y cómo se mantiene la relación?</a:t>
            </a:r>
          </a:p>
          <a:p>
            <a:endParaRPr lang="es-ES" b="1" dirty="0"/>
          </a:p>
          <a:p>
            <a:r>
              <a:rPr lang="es-ES" b="1" dirty="0"/>
              <a:t>6. Actividades: </a:t>
            </a:r>
            <a:r>
              <a:rPr lang="es-ES" b="0" dirty="0"/>
              <a:t>¿Qué haces todos los días para ejecutar tu modelo de negocio?</a:t>
            </a:r>
          </a:p>
          <a:p>
            <a:endParaRPr lang="es-ES" b="1" dirty="0"/>
          </a:p>
          <a:p>
            <a:r>
              <a:rPr lang="es-ES" b="1" dirty="0"/>
              <a:t>7. Recursos: </a:t>
            </a:r>
            <a:r>
              <a:rPr lang="es-ES" b="0" dirty="0"/>
              <a:t>Las personas, el conocimiento, los medios y el dinero que necesita para operar el negocio.</a:t>
            </a:r>
          </a:p>
          <a:p>
            <a:endParaRPr lang="es-ES" b="1" dirty="0"/>
          </a:p>
          <a:p>
            <a:r>
              <a:rPr lang="es-ES" b="1" dirty="0"/>
              <a:t>8. Socios: </a:t>
            </a:r>
            <a:r>
              <a:rPr lang="es-ES" b="0" dirty="0"/>
              <a:t>enumere los socios sin los cuales no puede hacer negocios.</a:t>
            </a:r>
          </a:p>
          <a:p>
            <a:endParaRPr lang="es-ES" b="1" dirty="0"/>
          </a:p>
          <a:p>
            <a:r>
              <a:rPr lang="es-ES" b="1" dirty="0"/>
              <a:t>9. Costo: </a:t>
            </a:r>
            <a:r>
              <a:rPr lang="es-ES" b="0" dirty="0"/>
              <a:t>haga una lista de sus principales costos observando actividades y recursos.</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6</a:t>
            </a:fld>
            <a:endParaRPr lang="en-US" dirty="0"/>
          </a:p>
        </p:txBody>
      </p:sp>
    </p:spTree>
    <p:extLst>
      <p:ext uri="{BB962C8B-B14F-4D97-AF65-F5344CB8AC3E}">
        <p14:creationId xmlns:p14="http://schemas.microsoft.com/office/powerpoint/2010/main" val="375027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10 minutos)</a:t>
            </a:r>
          </a:p>
          <a:p>
            <a:endParaRPr lang="es-ES" b="1" dirty="0"/>
          </a:p>
          <a:p>
            <a:r>
              <a:rPr lang="es-ES" b="1" dirty="0"/>
              <a:t>Diga a los estudiantes:</a:t>
            </a:r>
          </a:p>
          <a:p>
            <a:r>
              <a:rPr lang="es-ES" b="0" dirty="0"/>
              <a:t>Usaremos una plataforma de vivienda compartida, como ejemplo para completar el lienzo del modelo de negocio.</a:t>
            </a:r>
          </a:p>
          <a:p>
            <a:endParaRPr lang="es-ES" b="1" dirty="0"/>
          </a:p>
          <a:p>
            <a:r>
              <a:rPr lang="es-ES" b="1" dirty="0"/>
              <a:t>Pregunte a los estudiantes:</a:t>
            </a:r>
          </a:p>
          <a:p>
            <a:r>
              <a:rPr lang="es-ES" b="1" dirty="0"/>
              <a:t>1. Segmentos de clientes: </a:t>
            </a:r>
            <a:r>
              <a:rPr lang="es-ES" b="0" dirty="0"/>
              <a:t>¿Quiénes son sus clientes?</a:t>
            </a:r>
          </a:p>
          <a:p>
            <a:r>
              <a:rPr lang="es-ES" b="0" dirty="0"/>
              <a:t>Hay dos segmentos de clientes que definen el modelo de negocio de la plataforma de viviendas compartidas.</a:t>
            </a:r>
          </a:p>
          <a:p>
            <a:r>
              <a:rPr lang="es-ES" b="1" dirty="0"/>
              <a:t>-Anfitriones:</a:t>
            </a:r>
            <a:r>
              <a:rPr lang="es-ES" b="0" dirty="0"/>
              <a:t> Las personas que tienen espacios disponibles para alquilar y quieren ganar dinero con eso. En la aplicación, pueden incluir sus propiedades bajo ciertas condiciones, como el período disponible, los horarios de entrada y salida y otras "reglas".</a:t>
            </a:r>
          </a:p>
          <a:p>
            <a:r>
              <a:rPr lang="es-ES" b="1" dirty="0"/>
              <a:t>-Huéspedes: </a:t>
            </a:r>
            <a:r>
              <a:rPr lang="es-ES" b="0" dirty="0"/>
              <a:t>Las personas que buscan un lugar para quedarse. Pueden buscar por ubicación, tipo de propiedad, precio, entre otros filtros que ofrece la aplicación. Reservan y pagan a través de la plataforma de intercambio.</a:t>
            </a:r>
          </a:p>
          <a:p>
            <a:endParaRPr lang="es-ES" b="1" dirty="0"/>
          </a:p>
          <a:p>
            <a:r>
              <a:rPr lang="es-ES" b="1" dirty="0"/>
              <a:t>2. Propuesta de valor: </a:t>
            </a:r>
            <a:r>
              <a:rPr lang="es-ES" b="0" dirty="0"/>
              <a:t>¿Qué valor ofrece la empresa a sus clientes?</a:t>
            </a:r>
          </a:p>
          <a:p>
            <a:r>
              <a:rPr lang="es-ES" b="1" dirty="0"/>
              <a:t>Su propuesta de valor es diferente para cada segmento:</a:t>
            </a:r>
          </a:p>
          <a:p>
            <a:r>
              <a:rPr lang="es-ES" b="1" dirty="0"/>
              <a:t>-Para anfitriones: </a:t>
            </a:r>
            <a:r>
              <a:rPr lang="es-ES" b="0" dirty="0"/>
              <a:t>la propuesta de mayor valor aquí es poder ganar dinero a través de la plataforma. Además, están los beneficios de hacerlo de forma cómoda y segura, con control total sobre las reservas, e incluso seguro contra daños y accidentes. También tiene la ventaja de poder consultar el perfil de quienes solicitan una reserva y la opción de rechazar ofertas. Todo esto con soporte 24/7 por teléfono, correo electrónico y chat con la empresa.</a:t>
            </a:r>
          </a:p>
          <a:p>
            <a:r>
              <a:rPr lang="es-ES" b="1" dirty="0"/>
              <a:t>-Para huéspedes</a:t>
            </a:r>
            <a:r>
              <a:rPr lang="es-ES" b="0" dirty="0"/>
              <a:t>: la propuesta de mayor valor aquí es ahorrar dinero en habitaciones de hotel o alquileres de vacaciones. Además, la comodidad de poder elegir un lugar según todas tus preferencias, a través de tu teléfono u ordenador y sin tener que negociar con nadie. Adicionalmente, el viajero también puede consultar el perfil del propietario y, en algunos casos, intercambiar experiencias con él durante la estancia. Y por último, tiene seguridad de pago a través de una plataforma electrónica.</a:t>
            </a:r>
          </a:p>
          <a:p>
            <a:endParaRPr lang="es-ES" b="1" dirty="0"/>
          </a:p>
          <a:p>
            <a:r>
              <a:rPr lang="es-ES" b="1" dirty="0"/>
              <a:t>3. Canales: </a:t>
            </a:r>
            <a:r>
              <a:rPr lang="es-ES" b="0" dirty="0"/>
              <a:t>¿Cómo llega la plataforma de intercambio a sus clientes?</a:t>
            </a:r>
          </a:p>
          <a:p>
            <a:r>
              <a:rPr lang="es-ES" b="0" dirty="0"/>
              <a:t>Sus principales canales son el sitio web y la propia aplicación. Además, la empresa utiliza las redes sociales, el marketing digital, un modelo de afiliados y, por supuesto, se beneficia sustancialmente del boca en boca.</a:t>
            </a:r>
          </a:p>
          <a:p>
            <a:endParaRPr lang="en-US" sz="1200" b="1" i="0" kern="1200" dirty="0">
              <a:solidFill>
                <a:schemeClr val="tx1"/>
              </a:solidFill>
              <a:effectLst/>
              <a:latin typeface="+mn-lt"/>
              <a:ea typeface="+mn-ea"/>
              <a:cs typeface="+mn-cs"/>
            </a:endParaRPr>
          </a:p>
          <a:p>
            <a:r>
              <a:rPr lang="es-MX" sz="1200" b="1" i="0" kern="1200" dirty="0">
                <a:solidFill>
                  <a:schemeClr val="tx1"/>
                </a:solidFill>
                <a:effectLst/>
                <a:latin typeface="+mn-lt"/>
                <a:ea typeface="+mn-ea"/>
                <a:cs typeface="+mn-cs"/>
              </a:rPr>
              <a:t>4. Relaciones con los clientes: ¿Qué tipo de relación tiene la empresa con sus clientes?</a:t>
            </a:r>
          </a:p>
          <a:p>
            <a:r>
              <a:rPr lang="es-MX" sz="1200" b="0" i="0" kern="1200" dirty="0">
                <a:solidFill>
                  <a:schemeClr val="tx1"/>
                </a:solidFill>
                <a:effectLst/>
                <a:latin typeface="+mn-lt"/>
                <a:ea typeface="+mn-ea"/>
                <a:cs typeface="+mn-cs"/>
              </a:rPr>
              <a:t>La relación con los clientes de la plataforma de intercambio se basa en un alto nivel de confianza en las transacciones realizadas a través de la web y la app de la empresa. Por ello, la empresa actúa con firmeza en la comunicación entre los segmentos, para evitar dañar su nombre y reputación. Si la marca se ve empañada por cualquier incoherencia, será fácil que un competidor tome la delantera. De este modo, la empresa trabaja para evitar conflictos, gestiona los malos comportamientos y los riesgos, garantiza la protección de los datos y la información privada, y ofrece apoyo para responder a las preguntas y resolver los problemas. Su mayor herramienta de relación con el cliente es la propia plataforma, que ofrece recomendaciones personalizadas y un servicio de atención al cliente 24/7.</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a:t>
            </a:r>
            <a:r>
              <a:rPr lang="es-MX" sz="1200" b="1" i="0" kern="1200" dirty="0">
                <a:solidFill>
                  <a:schemeClr val="tx1"/>
                </a:solidFill>
                <a:effectLst/>
                <a:latin typeface="+mn-lt"/>
                <a:ea typeface="+mn-ea"/>
                <a:cs typeface="+mn-cs"/>
              </a:rPr>
              <a:t>Flujos de ingresos: ¿Cómo ganan dinero?</a:t>
            </a:r>
          </a:p>
          <a:p>
            <a:r>
              <a:rPr lang="es-MX" sz="1200" b="0" i="0" kern="1200" dirty="0">
                <a:solidFill>
                  <a:schemeClr val="tx1"/>
                </a:solidFill>
                <a:effectLst/>
                <a:latin typeface="+mn-lt"/>
                <a:ea typeface="+mn-ea"/>
                <a:cs typeface="+mn-cs"/>
              </a:rPr>
              <a:t>Honorarios de los anfitriones </a:t>
            </a:r>
          </a:p>
          <a:p>
            <a:r>
              <a:rPr lang="es-MX" sz="1200" b="0" i="0" kern="1200" dirty="0">
                <a:solidFill>
                  <a:schemeClr val="tx1"/>
                </a:solidFill>
                <a:effectLst/>
                <a:latin typeface="+mn-lt"/>
                <a:ea typeface="+mn-ea"/>
                <a:cs typeface="+mn-cs"/>
              </a:rPr>
              <a:t>Honorarios de los viajeros </a:t>
            </a:r>
          </a:p>
          <a:p>
            <a:endParaRPr lang="es-MX" sz="1200" b="0" i="0" kern="1200" dirty="0">
              <a:solidFill>
                <a:schemeClr val="tx1"/>
              </a:solidFill>
              <a:effectLst/>
              <a:latin typeface="+mn-lt"/>
              <a:ea typeface="+mn-ea"/>
              <a:cs typeface="+mn-cs"/>
            </a:endParaRPr>
          </a:p>
          <a:p>
            <a:r>
              <a:rPr lang="es-MX" sz="1200" b="1" i="0" kern="1200" dirty="0">
                <a:solidFill>
                  <a:schemeClr val="tx1"/>
                </a:solidFill>
                <a:effectLst/>
                <a:latin typeface="+mn-lt"/>
                <a:ea typeface="+mn-ea"/>
                <a:cs typeface="+mn-cs"/>
              </a:rPr>
              <a:t>6. Recursos clave: ¿Qué necesita la plataforma de intercambio para hacer funcionar el negocio?</a:t>
            </a:r>
          </a:p>
          <a:p>
            <a:r>
              <a:rPr lang="es-MX" sz="1200" b="0" i="0" kern="1200" dirty="0">
                <a:solidFill>
                  <a:schemeClr val="tx1"/>
                </a:solidFill>
                <a:effectLst/>
                <a:latin typeface="+mn-lt"/>
                <a:ea typeface="+mn-ea"/>
                <a:cs typeface="+mn-cs"/>
              </a:rPr>
              <a:t>Entre los recursos clave de la empresa se encuentran la propia plataforma y la aplicación móvil, el contenido generado por los socios, tanto las propiedades disponibles como las valoraciones y reseñas, sus recursos humanos, incluyendo codificadores, profesionales de marketing y otro personal clave, y su algoritmo.</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7.</a:t>
            </a:r>
            <a:r>
              <a:rPr lang="es-MX" sz="1200" b="0" i="0" kern="1200" dirty="0">
                <a:solidFill>
                  <a:schemeClr val="tx1"/>
                </a:solidFill>
                <a:effectLst/>
                <a:latin typeface="+mn-lt"/>
                <a:ea typeface="+mn-ea"/>
                <a:cs typeface="+mn-cs"/>
              </a:rPr>
              <a:t> </a:t>
            </a:r>
            <a:r>
              <a:rPr lang="es-MX" sz="1200" b="1" i="0" kern="1200" dirty="0">
                <a:solidFill>
                  <a:schemeClr val="tx1"/>
                </a:solidFill>
                <a:effectLst/>
                <a:latin typeface="+mn-lt"/>
                <a:ea typeface="+mn-ea"/>
                <a:cs typeface="+mn-cs"/>
              </a:rPr>
              <a:t>Actividades clave: ¿Qué hace la empresa para operar su negocio?</a:t>
            </a:r>
          </a:p>
          <a:p>
            <a:r>
              <a:rPr lang="es-MX" sz="1200" b="0" i="0" kern="1200" dirty="0">
                <a:solidFill>
                  <a:schemeClr val="tx1"/>
                </a:solidFill>
                <a:effectLst/>
                <a:latin typeface="+mn-lt"/>
                <a:ea typeface="+mn-ea"/>
                <a:cs typeface="+mn-cs"/>
              </a:rPr>
              <a:t>Su actividad principal es el desarrollo y el mantenimiento de la propia plataforma, donde tienen lugar las experiencias de los clientes. Aparte de eso, otras actividades clave son las ventas y el marketing para la adquisición de nuevos anfitriones y huéspedes, la seguridad de la información para todos los socios y usuarios, y el servicio de atención al cliente (por ambas partes), incluida la intermediación en los conflictos.</a:t>
            </a:r>
          </a:p>
          <a:p>
            <a:endParaRPr lang="es-MX" sz="1200" b="0" i="0" kern="1200" dirty="0">
              <a:solidFill>
                <a:schemeClr val="tx1"/>
              </a:solidFill>
              <a:effectLst/>
              <a:latin typeface="+mn-lt"/>
              <a:ea typeface="+mn-ea"/>
              <a:cs typeface="+mn-cs"/>
            </a:endParaRPr>
          </a:p>
          <a:p>
            <a:r>
              <a:rPr lang="es-MX" sz="1200" b="1" i="0" kern="1200" dirty="0">
                <a:solidFill>
                  <a:schemeClr val="tx1"/>
                </a:solidFill>
                <a:effectLst/>
                <a:latin typeface="+mn-lt"/>
                <a:ea typeface="+mn-ea"/>
                <a:cs typeface="+mn-cs"/>
              </a:rPr>
              <a:t>8. Socios clave: ¿A quién necesita la empresa para ayudarle a operar?</a:t>
            </a:r>
          </a:p>
          <a:p>
            <a:r>
              <a:rPr lang="es-MX" sz="1200" b="0" i="0" kern="1200" dirty="0">
                <a:solidFill>
                  <a:schemeClr val="tx1"/>
                </a:solidFill>
                <a:effectLst/>
                <a:latin typeface="+mn-lt"/>
                <a:ea typeface="+mn-ea"/>
                <a:cs typeface="+mn-cs"/>
              </a:rPr>
              <a:t>Los principales socios clave de la empresa son sus anfitriones, que pueden ser propietarios privados u hoteles y posadas, por ejemplo. Si no hubiera personas interesadas en anunciar sus habitaciones y propiedades en la aplicación, la plataforma no tendría razón de ser. Otros socios son los fotógrafos profesionales, que prestan sus servicios para la plataforma, las compañías de seguros que aseguran las propiedades en alquiler, así como los inversores, que han hecho posible la construcción de toda la estructura de la plataforma para compartir.</a:t>
            </a:r>
          </a:p>
          <a:p>
            <a:endParaRPr lang="es-MX" sz="1200" b="0" i="0" kern="1200" dirty="0">
              <a:solidFill>
                <a:schemeClr val="tx1"/>
              </a:solidFill>
              <a:effectLst/>
              <a:latin typeface="+mn-lt"/>
              <a:ea typeface="+mn-ea"/>
              <a:cs typeface="+mn-cs"/>
            </a:endParaRPr>
          </a:p>
          <a:p>
            <a:r>
              <a:rPr lang="es-MX" sz="1200" b="1" i="0" kern="1200" dirty="0">
                <a:solidFill>
                  <a:schemeClr val="tx1"/>
                </a:solidFill>
                <a:effectLst/>
                <a:latin typeface="+mn-lt"/>
                <a:ea typeface="+mn-ea"/>
                <a:cs typeface="+mn-cs"/>
              </a:rPr>
              <a:t>9. Estructura de costos: ¿Cuánto cuesta el funcionamiento de su negocio?</a:t>
            </a:r>
          </a:p>
          <a:p>
            <a:r>
              <a:rPr lang="es-MX" sz="1200" b="0" i="0" kern="1200" dirty="0">
                <a:solidFill>
                  <a:schemeClr val="tx1"/>
                </a:solidFill>
                <a:effectLst/>
                <a:latin typeface="+mn-lt"/>
                <a:ea typeface="+mn-ea"/>
                <a:cs typeface="+mn-cs"/>
              </a:rPr>
              <a:t>La estructura de costes incluye la inversión en todas sus actividades y recursos clave, así como en sus canales. Por nombrar una selección: mantenimiento y desarrollo de software, marketing, salarios, adquisición de clientes, seguros, comisiones de tarjetas de crédito y costes legales y administrativos.</a:t>
            </a:r>
            <a:endParaRPr lang="en-US" sz="1200" b="0"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A548B3-7C32-D04A-9912-77168BDC7C59}" type="slidenum">
              <a:rPr lang="en-US" smtClean="0"/>
              <a:t>7</a:t>
            </a:fld>
            <a:endParaRPr lang="en-US" dirty="0"/>
          </a:p>
        </p:txBody>
      </p:sp>
    </p:spTree>
    <p:extLst>
      <p:ext uri="{BB962C8B-B14F-4D97-AF65-F5344CB8AC3E}">
        <p14:creationId xmlns:p14="http://schemas.microsoft.com/office/powerpoint/2010/main" val="300554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5 minutos) </a:t>
            </a:r>
          </a:p>
          <a:p>
            <a:endParaRPr lang="es-ES" b="1" dirty="0"/>
          </a:p>
          <a:p>
            <a:r>
              <a:rPr lang="es-ES" b="1" dirty="0"/>
              <a:t>Dígales a los estudiantes:</a:t>
            </a:r>
          </a:p>
          <a:p>
            <a:r>
              <a:rPr lang="es-ES" b="0" dirty="0"/>
              <a:t>El lienzo de modelo de negocio circular es el mismo que el lienzo de modelo revisado anteriormente, pero incluye tres segmentos adicionales que hacen que su modelo de negocio sea circular. Los principios de la Economía Circular (EC) tienen como objetivo mantener el valor de los productos, componentes, materiales y recursos en la economía durante el mayor tiempo posible.</a:t>
            </a:r>
          </a:p>
          <a:p>
            <a:endParaRPr lang="es-ES" b="0" dirty="0"/>
          </a:p>
          <a:p>
            <a:r>
              <a:rPr lang="es-ES" b="1" dirty="0"/>
              <a:t>El segmento innovación </a:t>
            </a:r>
            <a:r>
              <a:rPr lang="es-ES" b="0" dirty="0"/>
              <a:t>circular define la solución circular que está aplicando a un problema lineal.</a:t>
            </a:r>
          </a:p>
          <a:p>
            <a:r>
              <a:rPr lang="es-ES" b="1" dirty="0"/>
              <a:t>El segmento de fin de vida </a:t>
            </a:r>
            <a:r>
              <a:rPr lang="es-ES" b="0" dirty="0"/>
              <a:t>indica lo que sucede una vez que se ha utilizado el producto o servicio.</a:t>
            </a:r>
          </a:p>
          <a:p>
            <a:r>
              <a:rPr lang="es-ES" b="1" dirty="0"/>
              <a:t>La Propuesta de Valor Circular </a:t>
            </a:r>
            <a:r>
              <a:rPr lang="es-ES" b="0" dirty="0"/>
              <a:t>es el valor añadido creado a partir de la Innovación Circular.</a:t>
            </a:r>
            <a:endParaRPr lang="en-US" b="0" dirty="0"/>
          </a:p>
        </p:txBody>
      </p:sp>
      <p:sp>
        <p:nvSpPr>
          <p:cNvPr id="4" name="Slide Number Placeholder 3"/>
          <p:cNvSpPr>
            <a:spLocks noGrp="1"/>
          </p:cNvSpPr>
          <p:nvPr>
            <p:ph type="sldNum" sz="quarter" idx="5"/>
          </p:nvPr>
        </p:nvSpPr>
        <p:spPr/>
        <p:txBody>
          <a:bodyPr/>
          <a:lstStyle/>
          <a:p>
            <a:fld id="{0EA548B3-7C32-D04A-9912-77168BDC7C59}" type="slidenum">
              <a:rPr lang="en-US" smtClean="0"/>
              <a:t>8</a:t>
            </a:fld>
            <a:endParaRPr lang="en-US" dirty="0"/>
          </a:p>
        </p:txBody>
      </p:sp>
    </p:spTree>
    <p:extLst>
      <p:ext uri="{BB962C8B-B14F-4D97-AF65-F5344CB8AC3E}">
        <p14:creationId xmlns:p14="http://schemas.microsoft.com/office/powerpoint/2010/main" val="1119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(Duración de la diapositiva: 5 minutos)</a:t>
            </a:r>
          </a:p>
          <a:p>
            <a:endParaRPr lang="es-ES" b="1" dirty="0"/>
          </a:p>
          <a:p>
            <a:r>
              <a:rPr lang="es-ES" b="1" dirty="0"/>
              <a:t>Diga a los estudiantes:</a:t>
            </a:r>
          </a:p>
          <a:p>
            <a:r>
              <a:rPr lang="es-ES" b="0" dirty="0"/>
              <a:t>Repasemos un lienzo de modelo de negocio circular usando uno de los ejemplos de modelo de negocio circular: alquiler de ropa (producto como servicio).</a:t>
            </a:r>
          </a:p>
          <a:p>
            <a:endParaRPr lang="es-ES" b="1" dirty="0"/>
          </a:p>
          <a:p>
            <a:r>
              <a:rPr lang="es-ES" b="0" dirty="0"/>
              <a:t>Los modelos de alquiler de ropa pueden proporcionar a los clientes acceso a una variedad de prendas y, al mismo tiempo, disminuir la demanda de producción de ropa nueva. Los modelos de alquiler a corto plazo ofrecen una propuesta de valor convincente, especialmente cuando se tienen en cuenta las necesidades cambiantes de los clientes; los ejemplos incluyen uso a corto plazo, requisitos prácticos o preferencias de moda en rápida evolución. Dentro de la industria ya están surgiendo nuevos modelos de alquiler a corto plazo y por suscripción.</a:t>
            </a:r>
          </a:p>
          <a:p>
            <a:endParaRPr lang="es-ES" b="1" dirty="0"/>
          </a:p>
          <a:p>
            <a:r>
              <a:rPr lang="es-ES" b="0" dirty="0"/>
              <a:t>Comencemos a completar el lienzo del modelo de negocio para nuestro negocio de ropa.</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283648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54DE-4FE7-E994-2174-83F4C9865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F2EAA-577D-D7E1-D9DA-876C57161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64A5D5-441C-32A0-7370-5302E6089364}"/>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5" name="Footer Placeholder 4">
            <a:extLst>
              <a:ext uri="{FF2B5EF4-FFF2-40B4-BE49-F238E27FC236}">
                <a16:creationId xmlns:a16="http://schemas.microsoft.com/office/drawing/2014/main" id="{4B5D64C3-0779-C194-03A6-7EA90DE17D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CAE13B-B945-F7E3-51B5-99C43C46F8D8}"/>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288171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0CCD-53A9-06BB-63D4-F82021AD92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59FBFF-886E-304B-B01D-E1663088A4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DDF60-410B-ECB8-7AD1-B9B28E8AADB6}"/>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5" name="Footer Placeholder 4">
            <a:extLst>
              <a:ext uri="{FF2B5EF4-FFF2-40B4-BE49-F238E27FC236}">
                <a16:creationId xmlns:a16="http://schemas.microsoft.com/office/drawing/2014/main" id="{D8560770-D628-5F03-B3DB-9668621AB2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F30DDF-CAF5-5D54-DDD9-544380265E01}"/>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397836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56695-C4F8-E522-B01A-9F84E2F50B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91980-6C5A-D92A-A0D0-9E6591B2E0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254D9-A8A8-C46D-DB72-06EA70FE33A8}"/>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5" name="Footer Placeholder 4">
            <a:extLst>
              <a:ext uri="{FF2B5EF4-FFF2-40B4-BE49-F238E27FC236}">
                <a16:creationId xmlns:a16="http://schemas.microsoft.com/office/drawing/2014/main" id="{6D7FFCE0-16C4-D65B-95A0-DF2E47C1C0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F47FFA-658E-B709-EF05-69D4BB584834}"/>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353276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8402-303B-59F9-88A7-B30BC8726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334E1-D22D-5DE2-FDDF-E4A41FB13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29CCE-F40C-A5DD-227F-877CA2EC31D1}"/>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5" name="Footer Placeholder 4">
            <a:extLst>
              <a:ext uri="{FF2B5EF4-FFF2-40B4-BE49-F238E27FC236}">
                <a16:creationId xmlns:a16="http://schemas.microsoft.com/office/drawing/2014/main" id="{86E4D76D-F8FE-58AC-6288-F77A63A2FB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129F15-6159-818E-27E2-865FD5ED471F}"/>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123646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3C0F-4DE9-B7E1-5C5D-279E0A41B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52582F-C5C9-5C7F-F33A-5249DB37C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5726-0567-CDCA-8CA6-A3DE812ADA72}"/>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5" name="Footer Placeholder 4">
            <a:extLst>
              <a:ext uri="{FF2B5EF4-FFF2-40B4-BE49-F238E27FC236}">
                <a16:creationId xmlns:a16="http://schemas.microsoft.com/office/drawing/2014/main" id="{7B2484C5-9BD1-59CB-905D-372634B2A7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DBED46-81F2-1304-ECB7-A3A663C552BF}"/>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53469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925B-B885-9660-267A-CC2C15C1D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255BB-09D8-6BC4-A879-755B0E645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8B31F-70BA-76A5-FD4C-7899BC68E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D2EAD-DEF7-6DAF-0645-B55421D93366}"/>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6" name="Footer Placeholder 5">
            <a:extLst>
              <a:ext uri="{FF2B5EF4-FFF2-40B4-BE49-F238E27FC236}">
                <a16:creationId xmlns:a16="http://schemas.microsoft.com/office/drawing/2014/main" id="{B3A1A533-F9BD-DA7C-C0AB-AA68C3CDBF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0D8EE9-F8D8-2BFB-DBD1-D62DED02B1F9}"/>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181143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90ED-8C11-C1CC-C2C2-A113DD40AF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AC7566-5007-E8FA-63CD-E4AD889ED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0BAA5-F9FF-3409-DE3B-1BCDA6933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3F901-FD62-A05C-8CC3-99ABD36C2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05F94-1D8C-1AF0-9247-38635EC86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F4B9A-6EF4-8A6F-9E06-2C41ED00E905}"/>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8" name="Footer Placeholder 7">
            <a:extLst>
              <a:ext uri="{FF2B5EF4-FFF2-40B4-BE49-F238E27FC236}">
                <a16:creationId xmlns:a16="http://schemas.microsoft.com/office/drawing/2014/main" id="{CF66E634-49DA-5E52-2A4B-9E605E8730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13BED-621F-5405-A787-8DC7E23D4B08}"/>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408535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6162-FDF6-DD8B-1F1F-C47AF754B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641994-D81F-93A4-FC6C-AAD2FDD21EA9}"/>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4" name="Footer Placeholder 3">
            <a:extLst>
              <a:ext uri="{FF2B5EF4-FFF2-40B4-BE49-F238E27FC236}">
                <a16:creationId xmlns:a16="http://schemas.microsoft.com/office/drawing/2014/main" id="{C4DE3285-DA2F-1D40-237E-65D06D011C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978B62-0BE1-F7A3-31D5-92CA7EDBE13A}"/>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197388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23254-D636-3307-101A-47447B5E9A4C}"/>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3" name="Footer Placeholder 2">
            <a:extLst>
              <a:ext uri="{FF2B5EF4-FFF2-40B4-BE49-F238E27FC236}">
                <a16:creationId xmlns:a16="http://schemas.microsoft.com/office/drawing/2014/main" id="{D7E4AF5E-F934-854E-55DA-79BA79E11C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6C9B2E-2F19-7D2F-FE0D-4EC6A19888D0}"/>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319278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C51-E384-BA80-7EDB-F146046D5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81FC7-E6BE-2B18-BBBD-48225BB7D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F8D9C-424B-7B1E-6A9B-7594C1DAE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F67A0-1147-40D1-D291-A1AB6FBEE083}"/>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6" name="Footer Placeholder 5">
            <a:extLst>
              <a:ext uri="{FF2B5EF4-FFF2-40B4-BE49-F238E27FC236}">
                <a16:creationId xmlns:a16="http://schemas.microsoft.com/office/drawing/2014/main" id="{8C34F27E-7C3B-B6C8-0C4B-050D94E760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AD6DD5-4923-A700-F1C4-547B714ED1A8}"/>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2168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6DE0-63D6-A927-AEC0-618714CEF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188A04-71D9-24C8-F675-4FCA3F550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164CF3B-ACF9-8E1D-90BD-B95D5D9FF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87EAE-5874-4799-855F-C08C78D75D32}"/>
              </a:ext>
            </a:extLst>
          </p:cNvPr>
          <p:cNvSpPr>
            <a:spLocks noGrp="1"/>
          </p:cNvSpPr>
          <p:nvPr>
            <p:ph type="dt" sz="half" idx="10"/>
          </p:nvPr>
        </p:nvSpPr>
        <p:spPr/>
        <p:txBody>
          <a:bodyPr/>
          <a:lstStyle/>
          <a:p>
            <a:fld id="{1B810FD2-DBE2-274A-9E87-E340C9702F1A}" type="datetimeFigureOut">
              <a:rPr lang="en-US" smtClean="0"/>
              <a:t>11/9/2022</a:t>
            </a:fld>
            <a:endParaRPr lang="en-US" dirty="0"/>
          </a:p>
        </p:txBody>
      </p:sp>
      <p:sp>
        <p:nvSpPr>
          <p:cNvPr id="6" name="Footer Placeholder 5">
            <a:extLst>
              <a:ext uri="{FF2B5EF4-FFF2-40B4-BE49-F238E27FC236}">
                <a16:creationId xmlns:a16="http://schemas.microsoft.com/office/drawing/2014/main" id="{4B4906F4-32A1-40D4-8D78-CCE8FFDD7C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E428DA-EAA9-393D-5BE7-C5E09AADB8D9}"/>
              </a:ext>
            </a:extLst>
          </p:cNvPr>
          <p:cNvSpPr>
            <a:spLocks noGrp="1"/>
          </p:cNvSpPr>
          <p:nvPr>
            <p:ph type="sldNum" sz="quarter" idx="12"/>
          </p:nvPr>
        </p:nvSpPr>
        <p:spPr/>
        <p:txBody>
          <a:bodyPr/>
          <a:lstStyle/>
          <a:p>
            <a:fld id="{9D5684D6-735E-A247-AB2A-697F19D02639}" type="slidenum">
              <a:rPr lang="en-US" smtClean="0"/>
              <a:t>‹#›</a:t>
            </a:fld>
            <a:endParaRPr lang="en-US" dirty="0"/>
          </a:p>
        </p:txBody>
      </p:sp>
    </p:spTree>
    <p:extLst>
      <p:ext uri="{BB962C8B-B14F-4D97-AF65-F5344CB8AC3E}">
        <p14:creationId xmlns:p14="http://schemas.microsoft.com/office/powerpoint/2010/main" val="368661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33B31-E4D1-5310-15CA-4B64CD3C5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23A3BB-02EB-32A8-F373-11305C204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CD42C-295A-D522-23A2-BDD0D36F6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10FD2-DBE2-274A-9E87-E340C9702F1A}" type="datetimeFigureOut">
              <a:rPr lang="en-US" smtClean="0"/>
              <a:t>11/9/2022</a:t>
            </a:fld>
            <a:endParaRPr lang="en-US" dirty="0"/>
          </a:p>
        </p:txBody>
      </p:sp>
      <p:sp>
        <p:nvSpPr>
          <p:cNvPr id="5" name="Footer Placeholder 4">
            <a:extLst>
              <a:ext uri="{FF2B5EF4-FFF2-40B4-BE49-F238E27FC236}">
                <a16:creationId xmlns:a16="http://schemas.microsoft.com/office/drawing/2014/main" id="{02F7CDFD-A9F6-D7CB-AB3F-3B4B60D81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26D36B-F488-8E64-5F8D-75361A31C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84D6-735E-A247-AB2A-697F19D02639}" type="slidenum">
              <a:rPr lang="en-US" smtClean="0"/>
              <a:t>‹#›</a:t>
            </a:fld>
            <a:endParaRPr lang="en-US" dirty="0"/>
          </a:p>
        </p:txBody>
      </p:sp>
    </p:spTree>
    <p:extLst>
      <p:ext uri="{BB962C8B-B14F-4D97-AF65-F5344CB8AC3E}">
        <p14:creationId xmlns:p14="http://schemas.microsoft.com/office/powerpoint/2010/main" val="133220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5AB69-DE79-A744-971F-0434239421D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ABED68A-03A8-B8CC-3885-ED63A44DAF01}"/>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dirty="0" err="1">
                <a:solidFill>
                  <a:srgbClr val="00B0F0"/>
                </a:solidFill>
                <a:latin typeface="Yu Gothic UI Semilight" panose="020B0400000000000000" pitchFamily="34" charset="-128"/>
                <a:ea typeface="Yu Gothic UI Semilight" panose="020B0400000000000000" pitchFamily="34" charset="-128"/>
              </a:rPr>
              <a:t>Héroe</a:t>
            </a:r>
            <a:r>
              <a:rPr lang="en-US" sz="7200" dirty="0">
                <a:solidFill>
                  <a:srgbClr val="00B0F0"/>
                </a:solidFill>
                <a:latin typeface="Yu Gothic UI Semilight" panose="020B0400000000000000" pitchFamily="34" charset="-128"/>
                <a:ea typeface="Yu Gothic UI Semilight" panose="020B0400000000000000" pitchFamily="34" charset="-128"/>
              </a:rPr>
              <a:t> </a:t>
            </a:r>
          </a:p>
          <a:p>
            <a:r>
              <a:rPr lang="en-US" sz="4000" dirty="0">
                <a:solidFill>
                  <a:srgbClr val="00B0F0"/>
                </a:solidFill>
                <a:latin typeface="Yu Gothic UI Semilight" panose="020B0400000000000000" pitchFamily="34" charset="-128"/>
                <a:ea typeface="Yu Gothic UI Semilight" panose="020B0400000000000000" pitchFamily="34" charset="-128"/>
              </a:rPr>
              <a:t>de </a:t>
            </a:r>
            <a:r>
              <a:rPr lang="en-US" sz="4000" dirty="0" err="1">
                <a:solidFill>
                  <a:srgbClr val="00B0F0"/>
                </a:solidFill>
                <a:latin typeface="Yu Gothic UI Semilight" panose="020B0400000000000000" pitchFamily="34" charset="-128"/>
                <a:ea typeface="Yu Gothic UI Semilight" panose="020B0400000000000000" pitchFamily="34" charset="-128"/>
              </a:rPr>
              <a:t>los</a:t>
            </a:r>
            <a:endParaRPr lang="en-US" sz="4000" dirty="0">
              <a:solidFill>
                <a:srgbClr val="00B0F0"/>
              </a:solidFill>
              <a:latin typeface="Yu Gothic UI Semilight" panose="020B0400000000000000" pitchFamily="34" charset="-128"/>
              <a:ea typeface="Yu Gothic UI Semilight" panose="020B0400000000000000" pitchFamily="34" charset="-128"/>
            </a:endParaRPr>
          </a:p>
          <a:p>
            <a:r>
              <a:rPr lang="en-US" sz="7200"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3" name="TextBox 2">
            <a:extLst>
              <a:ext uri="{FF2B5EF4-FFF2-40B4-BE49-F238E27FC236}">
                <a16:creationId xmlns:a16="http://schemas.microsoft.com/office/drawing/2014/main" id="{7102BBDB-3766-1BEF-6FD4-5E085BED3AE4}"/>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sp>
        <p:nvSpPr>
          <p:cNvPr id="4" name="TextBox 3">
            <a:extLst>
              <a:ext uri="{FF2B5EF4-FFF2-40B4-BE49-F238E27FC236}">
                <a16:creationId xmlns:a16="http://schemas.microsoft.com/office/drawing/2014/main" id="{49CBA804-EC30-D402-A259-568942DCEAB0}"/>
              </a:ext>
            </a:extLst>
          </p:cNvPr>
          <p:cNvSpPr txBox="1"/>
          <p:nvPr/>
        </p:nvSpPr>
        <p:spPr>
          <a:xfrm>
            <a:off x="1461187" y="5366129"/>
            <a:ext cx="8709906" cy="707886"/>
          </a:xfrm>
          <a:prstGeom prst="rect">
            <a:avLst/>
          </a:prstGeom>
          <a:solidFill>
            <a:srgbClr val="F0F0F0"/>
          </a:solidFill>
        </p:spPr>
        <p:txBody>
          <a:bodyPr wrap="square" rtlCol="0">
            <a:spAutoFit/>
          </a:bodyPr>
          <a:lstStyle/>
          <a:p>
            <a:pPr algn="ctr"/>
            <a:r>
              <a:rPr lang="en-US" sz="4000" b="1" dirty="0" err="1"/>
              <a:t>Modelo</a:t>
            </a:r>
            <a:r>
              <a:rPr lang="en-US" sz="4000" b="1" dirty="0"/>
              <a:t> de </a:t>
            </a:r>
            <a:r>
              <a:rPr lang="en-US" sz="4000" b="1" dirty="0" err="1"/>
              <a:t>Negocio</a:t>
            </a:r>
            <a:r>
              <a:rPr lang="en-US" sz="4000" b="1" dirty="0"/>
              <a:t> Circular Canvas</a:t>
            </a:r>
            <a:endParaRPr lang="es-MX" sz="4000" b="1" dirty="0"/>
          </a:p>
        </p:txBody>
      </p:sp>
      <p:sp>
        <p:nvSpPr>
          <p:cNvPr id="6" name="TextBox 5">
            <a:extLst>
              <a:ext uri="{FF2B5EF4-FFF2-40B4-BE49-F238E27FC236}">
                <a16:creationId xmlns:a16="http://schemas.microsoft.com/office/drawing/2014/main" id="{72D733BF-DBEF-152D-47B2-FD360E7F1F62}"/>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5: </a:t>
            </a:r>
            <a:r>
              <a:rPr lang="en-US" sz="2400" dirty="0" err="1"/>
              <a:t>Lección</a:t>
            </a:r>
            <a:r>
              <a:rPr lang="en-US" sz="2400" dirty="0"/>
              <a:t> para </a:t>
            </a:r>
            <a:r>
              <a:rPr lang="en-US" sz="2400" dirty="0" err="1"/>
              <a:t>Avanzados</a:t>
            </a:r>
            <a:endParaRPr lang="es-MX" sz="2400" dirty="0"/>
          </a:p>
        </p:txBody>
      </p:sp>
    </p:spTree>
    <p:extLst>
      <p:ext uri="{BB962C8B-B14F-4D97-AF65-F5344CB8AC3E}">
        <p14:creationId xmlns:p14="http://schemas.microsoft.com/office/powerpoint/2010/main" val="418502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7" y="1086693"/>
            <a:ext cx="11361906" cy="5738367"/>
          </a:xfrm>
          <a:prstGeom prst="rect">
            <a:avLst/>
          </a:prstGeom>
          <a:ln w="38100">
            <a:noFill/>
          </a:ln>
        </p:spPr>
      </p:pic>
      <p:sp>
        <p:nvSpPr>
          <p:cNvPr id="29" name="Rectangle 28">
            <a:extLst>
              <a:ext uri="{FF2B5EF4-FFF2-40B4-BE49-F238E27FC236}">
                <a16:creationId xmlns:a16="http://schemas.microsoft.com/office/drawing/2014/main" id="{ADA020CE-3547-564A-808B-6A66780D770D}"/>
              </a:ext>
            </a:extLst>
          </p:cNvPr>
          <p:cNvSpPr/>
          <p:nvPr/>
        </p:nvSpPr>
        <p:spPr>
          <a:xfrm>
            <a:off x="9401917" y="1255671"/>
            <a:ext cx="2217906" cy="31825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Rectangle 12">
            <a:extLst>
              <a:ext uri="{FF2B5EF4-FFF2-40B4-BE49-F238E27FC236}">
                <a16:creationId xmlns:a16="http://schemas.microsoft.com/office/drawing/2014/main" id="{97DE1F03-C06C-E025-5514-E4E46BB0D755}"/>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400" b="1" dirty="0">
              <a:solidFill>
                <a:schemeClr val="tx1"/>
              </a:solidFill>
            </a:endParaRPr>
          </a:p>
        </p:txBody>
      </p:sp>
      <p:sp>
        <p:nvSpPr>
          <p:cNvPr id="9" name="TextBox 8">
            <a:extLst>
              <a:ext uri="{FF2B5EF4-FFF2-40B4-BE49-F238E27FC236}">
                <a16:creationId xmlns:a16="http://schemas.microsoft.com/office/drawing/2014/main" id="{6D35405C-1217-8DD8-D5BA-B03987E733CB}"/>
              </a:ext>
            </a:extLst>
          </p:cNvPr>
          <p:cNvSpPr txBox="1"/>
          <p:nvPr/>
        </p:nvSpPr>
        <p:spPr>
          <a:xfrm>
            <a:off x="2794682" y="294106"/>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3" name="TextBox 2">
            <a:extLst>
              <a:ext uri="{FF2B5EF4-FFF2-40B4-BE49-F238E27FC236}">
                <a16:creationId xmlns:a16="http://schemas.microsoft.com/office/drawing/2014/main" id="{9FF7D3C8-04EB-1AA2-8E81-070C33A93F9C}"/>
              </a:ext>
            </a:extLst>
          </p:cNvPr>
          <p:cNvSpPr txBox="1"/>
          <p:nvPr/>
        </p:nvSpPr>
        <p:spPr>
          <a:xfrm>
            <a:off x="1263926" y="1587840"/>
            <a:ext cx="948906" cy="276999"/>
          </a:xfrm>
          <a:prstGeom prst="rect">
            <a:avLst/>
          </a:prstGeom>
          <a:noFill/>
        </p:spPr>
        <p:txBody>
          <a:bodyPr wrap="square" rtlCol="0">
            <a:spAutoFit/>
          </a:bodyPr>
          <a:lstStyle/>
          <a:p>
            <a:pPr algn="ctr"/>
            <a:r>
              <a:rPr lang="es-ES" sz="1200" dirty="0"/>
              <a:t>Socios</a:t>
            </a:r>
            <a:endParaRPr lang="es-MX" sz="1200" dirty="0"/>
          </a:p>
        </p:txBody>
      </p:sp>
      <p:sp>
        <p:nvSpPr>
          <p:cNvPr id="5" name="TextBox 4">
            <a:extLst>
              <a:ext uri="{FF2B5EF4-FFF2-40B4-BE49-F238E27FC236}">
                <a16:creationId xmlns:a16="http://schemas.microsoft.com/office/drawing/2014/main" id="{2AF643EA-20FE-D713-6D29-C7A204A9CC87}"/>
              </a:ext>
            </a:extLst>
          </p:cNvPr>
          <p:cNvSpPr txBox="1"/>
          <p:nvPr/>
        </p:nvSpPr>
        <p:spPr>
          <a:xfrm>
            <a:off x="3344870" y="1604078"/>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6" name="TextBox 5">
            <a:extLst>
              <a:ext uri="{FF2B5EF4-FFF2-40B4-BE49-F238E27FC236}">
                <a16:creationId xmlns:a16="http://schemas.microsoft.com/office/drawing/2014/main" id="{3F0F040E-0ED0-324E-A752-9F8781E7071C}"/>
              </a:ext>
            </a:extLst>
          </p:cNvPr>
          <p:cNvSpPr txBox="1"/>
          <p:nvPr/>
        </p:nvSpPr>
        <p:spPr>
          <a:xfrm>
            <a:off x="3387811" y="316525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7" name="TextBox 6">
            <a:extLst>
              <a:ext uri="{FF2B5EF4-FFF2-40B4-BE49-F238E27FC236}">
                <a16:creationId xmlns:a16="http://schemas.microsoft.com/office/drawing/2014/main" id="{7A3728A6-342F-27B5-B446-B6E8F7B39865}"/>
              </a:ext>
            </a:extLst>
          </p:cNvPr>
          <p:cNvSpPr txBox="1"/>
          <p:nvPr/>
        </p:nvSpPr>
        <p:spPr>
          <a:xfrm>
            <a:off x="7688592" y="3160398"/>
            <a:ext cx="1105325" cy="276999"/>
          </a:xfrm>
          <a:prstGeom prst="rect">
            <a:avLst/>
          </a:prstGeom>
          <a:noFill/>
        </p:spPr>
        <p:txBody>
          <a:bodyPr wrap="square" rtlCol="0">
            <a:spAutoFit/>
          </a:bodyPr>
          <a:lstStyle/>
          <a:p>
            <a:pPr algn="ctr"/>
            <a:r>
              <a:rPr lang="es-ES" sz="1200" dirty="0"/>
              <a:t>Canales</a:t>
            </a:r>
            <a:endParaRPr lang="es-MX" sz="1200" dirty="0"/>
          </a:p>
        </p:txBody>
      </p:sp>
      <p:sp>
        <p:nvSpPr>
          <p:cNvPr id="8" name="TextBox 7">
            <a:extLst>
              <a:ext uri="{FF2B5EF4-FFF2-40B4-BE49-F238E27FC236}">
                <a16:creationId xmlns:a16="http://schemas.microsoft.com/office/drawing/2014/main" id="{C29DD277-BE2C-5AFA-9816-7EFB940AFD25}"/>
              </a:ext>
            </a:extLst>
          </p:cNvPr>
          <p:cNvSpPr txBox="1"/>
          <p:nvPr/>
        </p:nvSpPr>
        <p:spPr>
          <a:xfrm>
            <a:off x="7393633" y="1567714"/>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10" name="TextBox 9">
            <a:extLst>
              <a:ext uri="{FF2B5EF4-FFF2-40B4-BE49-F238E27FC236}">
                <a16:creationId xmlns:a16="http://schemas.microsoft.com/office/drawing/2014/main" id="{06620AB0-6CFE-267F-2FC9-21CAD1082F28}"/>
              </a:ext>
            </a:extLst>
          </p:cNvPr>
          <p:cNvSpPr txBox="1"/>
          <p:nvPr/>
        </p:nvSpPr>
        <p:spPr>
          <a:xfrm>
            <a:off x="9713163" y="1567714"/>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1" name="TextBox 10">
            <a:extLst>
              <a:ext uri="{FF2B5EF4-FFF2-40B4-BE49-F238E27FC236}">
                <a16:creationId xmlns:a16="http://schemas.microsoft.com/office/drawing/2014/main" id="{EBBDA76E-E9BB-5B06-BAF2-6B812936045B}"/>
              </a:ext>
            </a:extLst>
          </p:cNvPr>
          <p:cNvSpPr txBox="1"/>
          <p:nvPr/>
        </p:nvSpPr>
        <p:spPr>
          <a:xfrm>
            <a:off x="5228774" y="1595959"/>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2" name="TextBox 11">
            <a:extLst>
              <a:ext uri="{FF2B5EF4-FFF2-40B4-BE49-F238E27FC236}">
                <a16:creationId xmlns:a16="http://schemas.microsoft.com/office/drawing/2014/main" id="{F9480AD2-4B70-E388-F4BF-7416E484AFD8}"/>
              </a:ext>
            </a:extLst>
          </p:cNvPr>
          <p:cNvSpPr txBox="1"/>
          <p:nvPr/>
        </p:nvSpPr>
        <p:spPr>
          <a:xfrm>
            <a:off x="5489355" y="317429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4" name="TextBox 13">
            <a:extLst>
              <a:ext uri="{FF2B5EF4-FFF2-40B4-BE49-F238E27FC236}">
                <a16:creationId xmlns:a16="http://schemas.microsoft.com/office/drawing/2014/main" id="{B96B81F8-BA9A-1F84-3FDA-097D966CED72}"/>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15" name="TextBox 14">
            <a:extLst>
              <a:ext uri="{FF2B5EF4-FFF2-40B4-BE49-F238E27FC236}">
                <a16:creationId xmlns:a16="http://schemas.microsoft.com/office/drawing/2014/main" id="{A6D59EC1-5604-AD8A-4C6F-7C362F9B178A}"/>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16" name="TextBox 15">
            <a:extLst>
              <a:ext uri="{FF2B5EF4-FFF2-40B4-BE49-F238E27FC236}">
                <a16:creationId xmlns:a16="http://schemas.microsoft.com/office/drawing/2014/main" id="{0ADBAB69-807C-7350-F7D2-CE288B14A9A6}"/>
              </a:ext>
            </a:extLst>
          </p:cNvPr>
          <p:cNvSpPr txBox="1"/>
          <p:nvPr/>
        </p:nvSpPr>
        <p:spPr>
          <a:xfrm>
            <a:off x="8268649" y="589918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17" name="TextBox 16">
            <a:extLst>
              <a:ext uri="{FF2B5EF4-FFF2-40B4-BE49-F238E27FC236}">
                <a16:creationId xmlns:a16="http://schemas.microsoft.com/office/drawing/2014/main" id="{106F678E-78D4-BAA8-57D4-400EDD30B130}"/>
              </a:ext>
            </a:extLst>
          </p:cNvPr>
          <p:cNvSpPr txBox="1"/>
          <p:nvPr/>
        </p:nvSpPr>
        <p:spPr>
          <a:xfrm>
            <a:off x="2739642" y="589919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191445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57661" y="14077"/>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19" name="Rectangle 18">
            <a:extLst>
              <a:ext uri="{FF2B5EF4-FFF2-40B4-BE49-F238E27FC236}">
                <a16:creationId xmlns:a16="http://schemas.microsoft.com/office/drawing/2014/main" id="{BB0C2070-5C04-894D-9780-B9C453C93E5F}"/>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de </a:t>
            </a:r>
            <a:r>
              <a:rPr lang="en-US" sz="1200" b="1" dirty="0" err="1">
                <a:solidFill>
                  <a:schemeClr val="tx1"/>
                </a:solidFill>
              </a:rPr>
              <a:t>moda</a:t>
            </a:r>
            <a:r>
              <a:rPr lang="en-US" sz="1200" b="1" dirty="0">
                <a:solidFill>
                  <a:schemeClr val="tx1"/>
                </a:solidFill>
              </a:rPr>
              <a:t> sin </a:t>
            </a:r>
            <a:r>
              <a:rPr lang="en-US" sz="1200" b="1" dirty="0" err="1">
                <a:solidFill>
                  <a:schemeClr val="tx1"/>
                </a:solidFill>
              </a:rPr>
              <a:t>tener</a:t>
            </a:r>
            <a:r>
              <a:rPr lang="en-US" sz="1200" b="1" dirty="0">
                <a:solidFill>
                  <a:schemeClr val="tx1"/>
                </a:solidFill>
              </a:rPr>
              <a:t> que </a:t>
            </a:r>
            <a:r>
              <a:rPr lang="en-US" sz="1200" b="1" dirty="0" err="1">
                <a:solidFill>
                  <a:schemeClr val="tx1"/>
                </a:solidFill>
              </a:rPr>
              <a:t>comprar</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propia</a:t>
            </a:r>
            <a:r>
              <a:rPr lang="en-US" sz="1200" b="1" dirty="0">
                <a:solidFill>
                  <a:schemeClr val="tx1"/>
                </a:solidFill>
              </a:rPr>
              <a:t> que </a:t>
            </a:r>
            <a:r>
              <a:rPr lang="en-US" sz="1200" b="1" dirty="0" err="1">
                <a:solidFill>
                  <a:schemeClr val="tx1"/>
                </a:solidFill>
              </a:rPr>
              <a:t>díficilmente</a:t>
            </a:r>
            <a:r>
              <a:rPr lang="en-US" sz="1200" b="1" dirty="0">
                <a:solidFill>
                  <a:schemeClr val="tx1"/>
                </a:solidFill>
              </a:rPr>
              <a:t> </a:t>
            </a:r>
            <a:r>
              <a:rPr lang="en-US" sz="1200" b="1" dirty="0" err="1">
                <a:solidFill>
                  <a:schemeClr val="tx1"/>
                </a:solidFill>
              </a:rPr>
              <a:t>usará</a:t>
            </a:r>
            <a:endParaRPr lang="en-US" sz="1200" b="1" dirty="0">
              <a:solidFill>
                <a:schemeClr val="tx1"/>
              </a:solidFill>
            </a:endParaRPr>
          </a:p>
        </p:txBody>
      </p:sp>
      <p:sp>
        <p:nvSpPr>
          <p:cNvPr id="20" name="Rectangle 19">
            <a:extLst>
              <a:ext uri="{FF2B5EF4-FFF2-40B4-BE49-F238E27FC236}">
                <a16:creationId xmlns:a16="http://schemas.microsoft.com/office/drawing/2014/main" id="{BAFB41F0-3B1D-3E4A-A9DC-DB5B8CD9590B}"/>
              </a:ext>
            </a:extLst>
          </p:cNvPr>
          <p:cNvSpPr/>
          <p:nvPr/>
        </p:nvSpPr>
        <p:spPr>
          <a:xfrm>
            <a:off x="4987047" y="1244269"/>
            <a:ext cx="2217906" cy="16169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23" name="Rectangle 22">
            <a:extLst>
              <a:ext uri="{FF2B5EF4-FFF2-40B4-BE49-F238E27FC236}">
                <a16:creationId xmlns:a16="http://schemas.microsoft.com/office/drawing/2014/main" id="{3B78148A-A566-8BF9-5569-D2815B7BA17C}"/>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s-MX" sz="1200" b="1" dirty="0">
                <a:solidFill>
                  <a:schemeClr val="tx1"/>
                </a:solidFill>
              </a:rPr>
              <a:t>Estudiantes universitarios,</a:t>
            </a:r>
          </a:p>
          <a:p>
            <a:pPr algn="ctr"/>
            <a:r>
              <a:rPr lang="es-MX" sz="1200" b="1" dirty="0">
                <a:solidFill>
                  <a:schemeClr val="tx1"/>
                </a:solidFill>
              </a:rPr>
              <a:t>comunidades con bajos ingresos</a:t>
            </a:r>
          </a:p>
          <a:p>
            <a:pPr algn="ctr"/>
            <a:r>
              <a:rPr lang="es-MX" sz="1200" b="1" dirty="0">
                <a:solidFill>
                  <a:schemeClr val="tx1"/>
                </a:solidFill>
              </a:rPr>
              <a:t>Mercado de masas y clientes segmentados (hombre/mujer)</a:t>
            </a:r>
            <a:endParaRPr lang="en-US" sz="1200" b="1" dirty="0">
              <a:solidFill>
                <a:schemeClr val="tx1"/>
              </a:solidFill>
            </a:endParaRPr>
          </a:p>
          <a:p>
            <a:pPr algn="ctr"/>
            <a:endParaRPr lang="en-US" sz="1200" b="1" dirty="0">
              <a:solidFill>
                <a:schemeClr val="tx1"/>
              </a:solidFill>
            </a:endParaRPr>
          </a:p>
        </p:txBody>
      </p:sp>
      <p:sp>
        <p:nvSpPr>
          <p:cNvPr id="14" name="TextBox 13">
            <a:extLst>
              <a:ext uri="{FF2B5EF4-FFF2-40B4-BE49-F238E27FC236}">
                <a16:creationId xmlns:a16="http://schemas.microsoft.com/office/drawing/2014/main" id="{CE45CF7E-890D-8210-15EE-9F385163036C}"/>
              </a:ext>
            </a:extLst>
          </p:cNvPr>
          <p:cNvSpPr txBox="1"/>
          <p:nvPr/>
        </p:nvSpPr>
        <p:spPr>
          <a:xfrm>
            <a:off x="2819866" y="-20286"/>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1921AB49-E055-050A-F422-931984DB7DF7}"/>
              </a:ext>
            </a:extLst>
          </p:cNvPr>
          <p:cNvSpPr txBox="1"/>
          <p:nvPr/>
        </p:nvSpPr>
        <p:spPr>
          <a:xfrm>
            <a:off x="1263926" y="1135897"/>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3B1F4C4A-062A-D6F1-4066-61809647AC55}"/>
              </a:ext>
            </a:extLst>
          </p:cNvPr>
          <p:cNvSpPr txBox="1"/>
          <p:nvPr/>
        </p:nvSpPr>
        <p:spPr>
          <a:xfrm>
            <a:off x="3344870" y="1152135"/>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C895F1A3-6275-2A42-FBAB-DE13A97FD2C1}"/>
              </a:ext>
            </a:extLst>
          </p:cNvPr>
          <p:cNvSpPr txBox="1"/>
          <p:nvPr/>
        </p:nvSpPr>
        <p:spPr>
          <a:xfrm>
            <a:off x="3366791" y="321780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15531D1C-69CD-8A00-7E6B-4E8B390D79D8}"/>
              </a:ext>
            </a:extLst>
          </p:cNvPr>
          <p:cNvSpPr txBox="1"/>
          <p:nvPr/>
        </p:nvSpPr>
        <p:spPr>
          <a:xfrm>
            <a:off x="7667572" y="321294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C9E707D0-7021-4711-CF9A-EE36758D3C77}"/>
              </a:ext>
            </a:extLst>
          </p:cNvPr>
          <p:cNvSpPr txBox="1"/>
          <p:nvPr/>
        </p:nvSpPr>
        <p:spPr>
          <a:xfrm>
            <a:off x="7393633" y="1115771"/>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26A0ACD5-294F-F868-C9A6-F3D8A1596FDB}"/>
              </a:ext>
            </a:extLst>
          </p:cNvPr>
          <p:cNvSpPr txBox="1"/>
          <p:nvPr/>
        </p:nvSpPr>
        <p:spPr>
          <a:xfrm>
            <a:off x="9713163" y="1115771"/>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9" name="TextBox 8">
            <a:extLst>
              <a:ext uri="{FF2B5EF4-FFF2-40B4-BE49-F238E27FC236}">
                <a16:creationId xmlns:a16="http://schemas.microsoft.com/office/drawing/2014/main" id="{B97720B5-F456-ECAC-3EA9-3498F974A195}"/>
              </a:ext>
            </a:extLst>
          </p:cNvPr>
          <p:cNvSpPr txBox="1"/>
          <p:nvPr/>
        </p:nvSpPr>
        <p:spPr>
          <a:xfrm>
            <a:off x="5228774" y="1144016"/>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0" name="TextBox 9">
            <a:extLst>
              <a:ext uri="{FF2B5EF4-FFF2-40B4-BE49-F238E27FC236}">
                <a16:creationId xmlns:a16="http://schemas.microsoft.com/office/drawing/2014/main" id="{F62F84ED-F4FC-686F-4314-7AC9D69F7AB4}"/>
              </a:ext>
            </a:extLst>
          </p:cNvPr>
          <p:cNvSpPr txBox="1"/>
          <p:nvPr/>
        </p:nvSpPr>
        <p:spPr>
          <a:xfrm>
            <a:off x="5468335" y="322684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1" name="TextBox 10">
            <a:extLst>
              <a:ext uri="{FF2B5EF4-FFF2-40B4-BE49-F238E27FC236}">
                <a16:creationId xmlns:a16="http://schemas.microsoft.com/office/drawing/2014/main" id="{A2385BEE-F73D-95CE-2C51-D3B32B287659}"/>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12" name="TextBox 11">
            <a:extLst>
              <a:ext uri="{FF2B5EF4-FFF2-40B4-BE49-F238E27FC236}">
                <a16:creationId xmlns:a16="http://schemas.microsoft.com/office/drawing/2014/main" id="{4C5057FD-B4A8-7F54-EDF1-00C532612236}"/>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15" name="TextBox 14">
            <a:extLst>
              <a:ext uri="{FF2B5EF4-FFF2-40B4-BE49-F238E27FC236}">
                <a16:creationId xmlns:a16="http://schemas.microsoft.com/office/drawing/2014/main" id="{F59902DE-CDA9-8222-01BD-911F728B6778}"/>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16" name="TextBox 15">
            <a:extLst>
              <a:ext uri="{FF2B5EF4-FFF2-40B4-BE49-F238E27FC236}">
                <a16:creationId xmlns:a16="http://schemas.microsoft.com/office/drawing/2014/main" id="{2D523E4A-11AB-88FC-AF76-D60166315541}"/>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12512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3"/>
          <a:srcRect b="-11"/>
          <a:stretch/>
        </p:blipFill>
        <p:spPr>
          <a:xfrm>
            <a:off x="415046" y="1094672"/>
            <a:ext cx="11361906" cy="5738367"/>
          </a:xfrm>
          <a:prstGeom prst="rect">
            <a:avLst/>
          </a:prstGeom>
          <a:ln w="38100">
            <a:noFill/>
          </a:ln>
        </p:spPr>
      </p:pic>
      <p:sp>
        <p:nvSpPr>
          <p:cNvPr id="12" name="Rectangle 11">
            <a:extLst>
              <a:ext uri="{FF2B5EF4-FFF2-40B4-BE49-F238E27FC236}">
                <a16:creationId xmlns:a16="http://schemas.microsoft.com/office/drawing/2014/main" id="{D106726B-8906-1149-9145-F67006BEB61D}"/>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BAFB41F0-3B1D-3E4A-A9DC-DB5B8CD9590B}"/>
              </a:ext>
            </a:extLst>
          </p:cNvPr>
          <p:cNvSpPr/>
          <p:nvPr/>
        </p:nvSpPr>
        <p:spPr>
          <a:xfrm>
            <a:off x="4987047" y="2798947"/>
            <a:ext cx="2217906" cy="16169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23" name="Rectangle 22">
            <a:extLst>
              <a:ext uri="{FF2B5EF4-FFF2-40B4-BE49-F238E27FC236}">
                <a16:creationId xmlns:a16="http://schemas.microsoft.com/office/drawing/2014/main" id="{3C3C1D8C-4921-594E-919E-EEC8AB2EB491}"/>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22" name="Rectangle 21">
            <a:extLst>
              <a:ext uri="{FF2B5EF4-FFF2-40B4-BE49-F238E27FC236}">
                <a16:creationId xmlns:a16="http://schemas.microsoft.com/office/drawing/2014/main" id="{CD69A413-5B1E-7178-1040-D1C7C7D6BF0C}"/>
              </a:ext>
            </a:extLst>
          </p:cNvPr>
          <p:cNvSpPr/>
          <p:nvPr/>
        </p:nvSpPr>
        <p:spPr>
          <a:xfrm>
            <a:off x="5141206" y="173480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ajustado sin tener que poseer prendas que apenas te pondrás.</a:t>
            </a:r>
            <a:endParaRPr lang="en-US" sz="1200" b="1" dirty="0">
              <a:solidFill>
                <a:schemeClr val="tx1"/>
              </a:solidFill>
            </a:endParaRPr>
          </a:p>
        </p:txBody>
      </p:sp>
      <p:sp>
        <p:nvSpPr>
          <p:cNvPr id="11" name="TextBox 10">
            <a:extLst>
              <a:ext uri="{FF2B5EF4-FFF2-40B4-BE49-F238E27FC236}">
                <a16:creationId xmlns:a16="http://schemas.microsoft.com/office/drawing/2014/main" id="{0AD3D32A-35C4-4047-5CC9-7D00CC4D06F5}"/>
              </a:ext>
            </a:extLst>
          </p:cNvPr>
          <p:cNvSpPr txBox="1"/>
          <p:nvPr/>
        </p:nvSpPr>
        <p:spPr>
          <a:xfrm>
            <a:off x="2794682" y="294106"/>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A180BF12-E0D7-5A87-CF9F-15F53146D501}"/>
              </a:ext>
            </a:extLst>
          </p:cNvPr>
          <p:cNvSpPr txBox="1"/>
          <p:nvPr/>
        </p:nvSpPr>
        <p:spPr>
          <a:xfrm>
            <a:off x="1263926" y="1062322"/>
            <a:ext cx="948906" cy="276999"/>
          </a:xfrm>
          <a:prstGeom prst="rect">
            <a:avLst/>
          </a:prstGeom>
          <a:noFill/>
        </p:spPr>
        <p:txBody>
          <a:bodyPr wrap="square" rtlCol="0">
            <a:spAutoFit/>
          </a:bodyPr>
          <a:lstStyle/>
          <a:p>
            <a:pPr algn="ctr"/>
            <a:r>
              <a:rPr lang="es-ES" sz="1200" dirty="0"/>
              <a:t>Socios</a:t>
            </a:r>
            <a:endParaRPr lang="es-MX" sz="1200" dirty="0"/>
          </a:p>
        </p:txBody>
      </p:sp>
      <p:sp>
        <p:nvSpPr>
          <p:cNvPr id="4" name="TextBox 3">
            <a:extLst>
              <a:ext uri="{FF2B5EF4-FFF2-40B4-BE49-F238E27FC236}">
                <a16:creationId xmlns:a16="http://schemas.microsoft.com/office/drawing/2014/main" id="{8F4E2CCA-C178-3467-1BF7-6BB1B33068C9}"/>
              </a:ext>
            </a:extLst>
          </p:cNvPr>
          <p:cNvSpPr txBox="1"/>
          <p:nvPr/>
        </p:nvSpPr>
        <p:spPr>
          <a:xfrm>
            <a:off x="3344870" y="1078560"/>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0AF79AD7-6BB8-8370-E20D-84B8A9A762B3}"/>
              </a:ext>
            </a:extLst>
          </p:cNvPr>
          <p:cNvSpPr txBox="1"/>
          <p:nvPr/>
        </p:nvSpPr>
        <p:spPr>
          <a:xfrm>
            <a:off x="3297389" y="3145393"/>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A50316D3-AC88-CEF8-50EF-CB4D8FE2CA22}"/>
              </a:ext>
            </a:extLst>
          </p:cNvPr>
          <p:cNvSpPr txBox="1"/>
          <p:nvPr/>
        </p:nvSpPr>
        <p:spPr>
          <a:xfrm>
            <a:off x="7772672" y="319192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4FAC7345-72ED-746B-B611-5887C2C3AC02}"/>
              </a:ext>
            </a:extLst>
          </p:cNvPr>
          <p:cNvSpPr txBox="1"/>
          <p:nvPr/>
        </p:nvSpPr>
        <p:spPr>
          <a:xfrm>
            <a:off x="7393633" y="1063216"/>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D7988D52-506A-8D00-82FD-0F4B117F98FA}"/>
              </a:ext>
            </a:extLst>
          </p:cNvPr>
          <p:cNvSpPr txBox="1"/>
          <p:nvPr/>
        </p:nvSpPr>
        <p:spPr>
          <a:xfrm>
            <a:off x="9713163" y="1063216"/>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9" name="TextBox 8">
            <a:extLst>
              <a:ext uri="{FF2B5EF4-FFF2-40B4-BE49-F238E27FC236}">
                <a16:creationId xmlns:a16="http://schemas.microsoft.com/office/drawing/2014/main" id="{4CAFBCB5-C064-296A-5874-E478719AEA30}"/>
              </a:ext>
            </a:extLst>
          </p:cNvPr>
          <p:cNvSpPr txBox="1"/>
          <p:nvPr/>
        </p:nvSpPr>
        <p:spPr>
          <a:xfrm>
            <a:off x="5228774" y="1070441"/>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0" name="TextBox 9">
            <a:extLst>
              <a:ext uri="{FF2B5EF4-FFF2-40B4-BE49-F238E27FC236}">
                <a16:creationId xmlns:a16="http://schemas.microsoft.com/office/drawing/2014/main" id="{4D7FB37A-3419-4FFA-9533-82B48E61D4DF}"/>
              </a:ext>
            </a:extLst>
          </p:cNvPr>
          <p:cNvSpPr txBox="1"/>
          <p:nvPr/>
        </p:nvSpPr>
        <p:spPr>
          <a:xfrm>
            <a:off x="5475889" y="3142596"/>
            <a:ext cx="1160832" cy="287681"/>
          </a:xfrm>
          <a:prstGeom prst="rect">
            <a:avLst/>
          </a:prstGeom>
          <a:noFill/>
        </p:spPr>
        <p:txBody>
          <a:bodyPr wrap="square" rtlCol="0">
            <a:spAutoFit/>
          </a:bodyPr>
          <a:lstStyle/>
          <a:p>
            <a:pPr algn="ctr"/>
            <a:r>
              <a:rPr lang="es-ES" sz="1200" dirty="0"/>
              <a:t>Circular VP</a:t>
            </a:r>
            <a:endParaRPr lang="es-MX" sz="1200" dirty="0"/>
          </a:p>
        </p:txBody>
      </p:sp>
      <p:sp>
        <p:nvSpPr>
          <p:cNvPr id="13" name="TextBox 12">
            <a:extLst>
              <a:ext uri="{FF2B5EF4-FFF2-40B4-BE49-F238E27FC236}">
                <a16:creationId xmlns:a16="http://schemas.microsoft.com/office/drawing/2014/main" id="{BF26BF28-A651-7FA2-FFC3-F943B728E27E}"/>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14" name="TextBox 13">
            <a:extLst>
              <a:ext uri="{FF2B5EF4-FFF2-40B4-BE49-F238E27FC236}">
                <a16:creationId xmlns:a16="http://schemas.microsoft.com/office/drawing/2014/main" id="{9F0FBAEC-C81C-0B00-0B64-DD54AF96719A}"/>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15" name="TextBox 14">
            <a:extLst>
              <a:ext uri="{FF2B5EF4-FFF2-40B4-BE49-F238E27FC236}">
                <a16:creationId xmlns:a16="http://schemas.microsoft.com/office/drawing/2014/main" id="{7AD4A1A7-7F05-6E47-A4F9-60AC198C1113}"/>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16" name="TextBox 15">
            <a:extLst>
              <a:ext uri="{FF2B5EF4-FFF2-40B4-BE49-F238E27FC236}">
                <a16:creationId xmlns:a16="http://schemas.microsoft.com/office/drawing/2014/main" id="{B24B0D80-BE95-28C7-BDE6-2CF4F471AC73}"/>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22734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9" name="Rectangle 28">
            <a:extLst>
              <a:ext uri="{FF2B5EF4-FFF2-40B4-BE49-F238E27FC236}">
                <a16:creationId xmlns:a16="http://schemas.microsoft.com/office/drawing/2014/main" id="{ADA020CE-3547-564A-808B-6A66780D770D}"/>
              </a:ext>
            </a:extLst>
          </p:cNvPr>
          <p:cNvSpPr/>
          <p:nvPr/>
        </p:nvSpPr>
        <p:spPr>
          <a:xfrm>
            <a:off x="7184011" y="1266571"/>
            <a:ext cx="2217906" cy="16169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Rectangle 10">
            <a:extLst>
              <a:ext uri="{FF2B5EF4-FFF2-40B4-BE49-F238E27FC236}">
                <a16:creationId xmlns:a16="http://schemas.microsoft.com/office/drawing/2014/main" id="{4FA7C69F-5831-C446-917E-B16204D1D864}"/>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endParaRPr lang="en-US" sz="1200" b="1" dirty="0">
              <a:solidFill>
                <a:schemeClr val="tx1"/>
              </a:solidFill>
            </a:endParaRPr>
          </a:p>
        </p:txBody>
      </p:sp>
      <p:sp>
        <p:nvSpPr>
          <p:cNvPr id="15" name="Rectangle 14">
            <a:extLst>
              <a:ext uri="{FF2B5EF4-FFF2-40B4-BE49-F238E27FC236}">
                <a16:creationId xmlns:a16="http://schemas.microsoft.com/office/drawing/2014/main" id="{D33A86BA-1E77-382C-9733-612FCD9C2930}"/>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University Students</a:t>
            </a:r>
          </a:p>
          <a:p>
            <a:pPr algn="ctr"/>
            <a:r>
              <a:rPr lang="en-US" sz="1200" b="1" dirty="0">
                <a:solidFill>
                  <a:schemeClr val="tx1"/>
                </a:solidFill>
              </a:rPr>
              <a:t>communities with Low-income</a:t>
            </a:r>
          </a:p>
          <a:p>
            <a:pPr algn="ctr"/>
            <a:r>
              <a:rPr lang="en-US" sz="1200" b="1" dirty="0">
                <a:solidFill>
                  <a:schemeClr val="tx1"/>
                </a:solidFill>
              </a:rPr>
              <a:t>Mass market and segmented customers (male/female)</a:t>
            </a:r>
          </a:p>
          <a:p>
            <a:pPr algn="ctr"/>
            <a:endParaRPr lang="en-US" sz="1200" b="1" dirty="0">
              <a:solidFill>
                <a:schemeClr val="tx1"/>
              </a:solidFill>
            </a:endParaRPr>
          </a:p>
        </p:txBody>
      </p:sp>
      <p:sp>
        <p:nvSpPr>
          <p:cNvPr id="20" name="TextBox 19">
            <a:extLst>
              <a:ext uri="{FF2B5EF4-FFF2-40B4-BE49-F238E27FC236}">
                <a16:creationId xmlns:a16="http://schemas.microsoft.com/office/drawing/2014/main" id="{7E8D07B8-3F92-6765-D8A4-569C9D4466BD}"/>
              </a:ext>
            </a:extLst>
          </p:cNvPr>
          <p:cNvSpPr txBox="1"/>
          <p:nvPr/>
        </p:nvSpPr>
        <p:spPr>
          <a:xfrm>
            <a:off x="2794682" y="187964"/>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CAA4424A-65F6-95D2-B804-6C16841FC90C}"/>
              </a:ext>
            </a:extLst>
          </p:cNvPr>
          <p:cNvSpPr txBox="1"/>
          <p:nvPr/>
        </p:nvSpPr>
        <p:spPr>
          <a:xfrm>
            <a:off x="1263926" y="1114880"/>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4C20E5C4-975D-B8E9-AF98-D94F3AD52E70}"/>
              </a:ext>
            </a:extLst>
          </p:cNvPr>
          <p:cNvSpPr txBox="1"/>
          <p:nvPr/>
        </p:nvSpPr>
        <p:spPr>
          <a:xfrm>
            <a:off x="3344870" y="1131118"/>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3A819F78-7DEC-6FE4-C913-A2FB36DDBA94}"/>
              </a:ext>
            </a:extLst>
          </p:cNvPr>
          <p:cNvSpPr txBox="1"/>
          <p:nvPr/>
        </p:nvSpPr>
        <p:spPr>
          <a:xfrm>
            <a:off x="3366791" y="321780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DFA1A73B-50C9-0329-3402-6AC16622AE6C}"/>
              </a:ext>
            </a:extLst>
          </p:cNvPr>
          <p:cNvSpPr txBox="1"/>
          <p:nvPr/>
        </p:nvSpPr>
        <p:spPr>
          <a:xfrm>
            <a:off x="7667572" y="321294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3E0C4D12-BF93-4E44-3EDC-510066612018}"/>
              </a:ext>
            </a:extLst>
          </p:cNvPr>
          <p:cNvSpPr txBox="1"/>
          <p:nvPr/>
        </p:nvSpPr>
        <p:spPr>
          <a:xfrm>
            <a:off x="7393633" y="1010674"/>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E7AED3D1-802E-E1E4-09B4-EF540BFFEA56}"/>
              </a:ext>
            </a:extLst>
          </p:cNvPr>
          <p:cNvSpPr txBox="1"/>
          <p:nvPr/>
        </p:nvSpPr>
        <p:spPr>
          <a:xfrm>
            <a:off x="9713163" y="1105264"/>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9" name="TextBox 8">
            <a:extLst>
              <a:ext uri="{FF2B5EF4-FFF2-40B4-BE49-F238E27FC236}">
                <a16:creationId xmlns:a16="http://schemas.microsoft.com/office/drawing/2014/main" id="{378031A3-BF64-1E02-3D98-E4B4D9A62A6A}"/>
              </a:ext>
            </a:extLst>
          </p:cNvPr>
          <p:cNvSpPr txBox="1"/>
          <p:nvPr/>
        </p:nvSpPr>
        <p:spPr>
          <a:xfrm>
            <a:off x="5228774" y="1122999"/>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0" name="TextBox 9">
            <a:extLst>
              <a:ext uri="{FF2B5EF4-FFF2-40B4-BE49-F238E27FC236}">
                <a16:creationId xmlns:a16="http://schemas.microsoft.com/office/drawing/2014/main" id="{7F835171-FF7D-B471-3811-B3169BD18253}"/>
              </a:ext>
            </a:extLst>
          </p:cNvPr>
          <p:cNvSpPr txBox="1"/>
          <p:nvPr/>
        </p:nvSpPr>
        <p:spPr>
          <a:xfrm>
            <a:off x="5468335" y="322684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2" name="TextBox 11">
            <a:extLst>
              <a:ext uri="{FF2B5EF4-FFF2-40B4-BE49-F238E27FC236}">
                <a16:creationId xmlns:a16="http://schemas.microsoft.com/office/drawing/2014/main" id="{823C0965-6735-6167-4FB8-EC21D3913570}"/>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13" name="TextBox 12">
            <a:extLst>
              <a:ext uri="{FF2B5EF4-FFF2-40B4-BE49-F238E27FC236}">
                <a16:creationId xmlns:a16="http://schemas.microsoft.com/office/drawing/2014/main" id="{56A799BC-64E0-7403-A540-AA6DA0B6FD0A}"/>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17" name="TextBox 16">
            <a:extLst>
              <a:ext uri="{FF2B5EF4-FFF2-40B4-BE49-F238E27FC236}">
                <a16:creationId xmlns:a16="http://schemas.microsoft.com/office/drawing/2014/main" id="{4169939D-D607-DB2B-8590-F30B76864F36}"/>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22" name="TextBox 21">
            <a:extLst>
              <a:ext uri="{FF2B5EF4-FFF2-40B4-BE49-F238E27FC236}">
                <a16:creationId xmlns:a16="http://schemas.microsoft.com/office/drawing/2014/main" id="{0E277A5A-F322-86D1-7CB0-C459A91FF828}"/>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
        <p:nvSpPr>
          <p:cNvPr id="23" name="Rectangle 22">
            <a:extLst>
              <a:ext uri="{FF2B5EF4-FFF2-40B4-BE49-F238E27FC236}">
                <a16:creationId xmlns:a16="http://schemas.microsoft.com/office/drawing/2014/main" id="{6DD13AD3-6658-931C-D200-2FBCA24BDC91}"/>
              </a:ext>
            </a:extLst>
          </p:cNvPr>
          <p:cNvSpPr/>
          <p:nvPr/>
        </p:nvSpPr>
        <p:spPr>
          <a:xfrm>
            <a:off x="5166124" y="347501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24" name="Rectangle 23">
            <a:extLst>
              <a:ext uri="{FF2B5EF4-FFF2-40B4-BE49-F238E27FC236}">
                <a16:creationId xmlns:a16="http://schemas.microsoft.com/office/drawing/2014/main" id="{AD6D71E1-5B61-4F82-06A5-6CE20E36EC2A}"/>
              </a:ext>
            </a:extLst>
          </p:cNvPr>
          <p:cNvSpPr/>
          <p:nvPr/>
        </p:nvSpPr>
        <p:spPr>
          <a:xfrm>
            <a:off x="5165030" y="1759195"/>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ajustado sin tener que poseer prendas que apenas te pondrás.</a:t>
            </a:r>
            <a:endParaRPr lang="en-US" sz="1200" b="1" dirty="0">
              <a:solidFill>
                <a:schemeClr val="tx1"/>
              </a:solidFill>
            </a:endParaRPr>
          </a:p>
        </p:txBody>
      </p:sp>
    </p:spTree>
    <p:extLst>
      <p:ext uri="{BB962C8B-B14F-4D97-AF65-F5344CB8AC3E}">
        <p14:creationId xmlns:p14="http://schemas.microsoft.com/office/powerpoint/2010/main" val="92323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9" name="Rectangle 28">
            <a:extLst>
              <a:ext uri="{FF2B5EF4-FFF2-40B4-BE49-F238E27FC236}">
                <a16:creationId xmlns:a16="http://schemas.microsoft.com/office/drawing/2014/main" id="{ADA020CE-3547-564A-808B-6A66780D770D}"/>
              </a:ext>
            </a:extLst>
          </p:cNvPr>
          <p:cNvSpPr/>
          <p:nvPr/>
        </p:nvSpPr>
        <p:spPr>
          <a:xfrm>
            <a:off x="7184011" y="2821250"/>
            <a:ext cx="2217906" cy="16169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11" name="Rectangle 10">
            <a:extLst>
              <a:ext uri="{FF2B5EF4-FFF2-40B4-BE49-F238E27FC236}">
                <a16:creationId xmlns:a16="http://schemas.microsoft.com/office/drawing/2014/main" id="{4FA7C69F-5831-C446-917E-B16204D1D864}"/>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13" name="Rectangle 12">
            <a:extLst>
              <a:ext uri="{FF2B5EF4-FFF2-40B4-BE49-F238E27FC236}">
                <a16:creationId xmlns:a16="http://schemas.microsoft.com/office/drawing/2014/main" id="{1CF13479-983D-BA41-959F-5A1D987D9314}"/>
              </a:ext>
            </a:extLst>
          </p:cNvPr>
          <p:cNvSpPr/>
          <p:nvPr/>
        </p:nvSpPr>
        <p:spPr>
          <a:xfrm>
            <a:off x="7294862" y="340669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16" name="Rectangle 15">
            <a:extLst>
              <a:ext uri="{FF2B5EF4-FFF2-40B4-BE49-F238E27FC236}">
                <a16:creationId xmlns:a16="http://schemas.microsoft.com/office/drawing/2014/main" id="{D88B6C6A-C0D5-A5A7-416D-111A4A468251}"/>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17" name="Rectangle 16">
            <a:extLst>
              <a:ext uri="{FF2B5EF4-FFF2-40B4-BE49-F238E27FC236}">
                <a16:creationId xmlns:a16="http://schemas.microsoft.com/office/drawing/2014/main" id="{82B02E5E-405A-556D-606E-C2D9EC3622A4}"/>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19" name="Rectangle 18">
            <a:extLst>
              <a:ext uri="{FF2B5EF4-FFF2-40B4-BE49-F238E27FC236}">
                <a16:creationId xmlns:a16="http://schemas.microsoft.com/office/drawing/2014/main" id="{16A72DC8-BD4C-74D0-190C-DF44276D3821}"/>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25" name="TextBox 24">
            <a:extLst>
              <a:ext uri="{FF2B5EF4-FFF2-40B4-BE49-F238E27FC236}">
                <a16:creationId xmlns:a16="http://schemas.microsoft.com/office/drawing/2014/main" id="{40ABB0A5-10BF-DA59-0C6B-8969A278AE02}"/>
              </a:ext>
            </a:extLst>
          </p:cNvPr>
          <p:cNvSpPr txBox="1"/>
          <p:nvPr/>
        </p:nvSpPr>
        <p:spPr>
          <a:xfrm>
            <a:off x="2794682" y="155586"/>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8104E785-481A-D8D3-3D5E-18E0BEBB6B90}"/>
              </a:ext>
            </a:extLst>
          </p:cNvPr>
          <p:cNvSpPr txBox="1"/>
          <p:nvPr/>
        </p:nvSpPr>
        <p:spPr>
          <a:xfrm>
            <a:off x="1263926" y="1104372"/>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71EC17E6-AE24-2DA4-2309-F92078807B34}"/>
              </a:ext>
            </a:extLst>
          </p:cNvPr>
          <p:cNvSpPr txBox="1"/>
          <p:nvPr/>
        </p:nvSpPr>
        <p:spPr>
          <a:xfrm>
            <a:off x="3344870" y="1120610"/>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7354612D-11B5-4B67-48A5-03D35CEF4F3B}"/>
              </a:ext>
            </a:extLst>
          </p:cNvPr>
          <p:cNvSpPr txBox="1"/>
          <p:nvPr/>
        </p:nvSpPr>
        <p:spPr>
          <a:xfrm>
            <a:off x="3366791" y="317576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D6A7B01D-F2EF-1B57-27CB-5D515700D8DF}"/>
              </a:ext>
            </a:extLst>
          </p:cNvPr>
          <p:cNvSpPr txBox="1"/>
          <p:nvPr/>
        </p:nvSpPr>
        <p:spPr>
          <a:xfrm>
            <a:off x="7667572" y="317090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E88D25ED-C795-2309-DBC1-23F6F06DF7DC}"/>
              </a:ext>
            </a:extLst>
          </p:cNvPr>
          <p:cNvSpPr txBox="1"/>
          <p:nvPr/>
        </p:nvSpPr>
        <p:spPr>
          <a:xfrm>
            <a:off x="7393633" y="1084246"/>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DD1A0457-897C-71D8-A80E-CBC78FA85296}"/>
              </a:ext>
            </a:extLst>
          </p:cNvPr>
          <p:cNvSpPr txBox="1"/>
          <p:nvPr/>
        </p:nvSpPr>
        <p:spPr>
          <a:xfrm>
            <a:off x="9713163" y="1084246"/>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9" name="TextBox 8">
            <a:extLst>
              <a:ext uri="{FF2B5EF4-FFF2-40B4-BE49-F238E27FC236}">
                <a16:creationId xmlns:a16="http://schemas.microsoft.com/office/drawing/2014/main" id="{2ED4EC71-1102-D716-BDFB-E316009A8F5B}"/>
              </a:ext>
            </a:extLst>
          </p:cNvPr>
          <p:cNvSpPr txBox="1"/>
          <p:nvPr/>
        </p:nvSpPr>
        <p:spPr>
          <a:xfrm>
            <a:off x="5228774" y="1112491"/>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0" name="TextBox 9">
            <a:extLst>
              <a:ext uri="{FF2B5EF4-FFF2-40B4-BE49-F238E27FC236}">
                <a16:creationId xmlns:a16="http://schemas.microsoft.com/office/drawing/2014/main" id="{431CB9AC-114F-10E8-8B07-C9FAF4AFC36B}"/>
              </a:ext>
            </a:extLst>
          </p:cNvPr>
          <p:cNvSpPr txBox="1"/>
          <p:nvPr/>
        </p:nvSpPr>
        <p:spPr>
          <a:xfrm>
            <a:off x="5468335" y="318480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2" name="TextBox 11">
            <a:extLst>
              <a:ext uri="{FF2B5EF4-FFF2-40B4-BE49-F238E27FC236}">
                <a16:creationId xmlns:a16="http://schemas.microsoft.com/office/drawing/2014/main" id="{9297472A-B230-9DC1-0855-7CA2C98600F4}"/>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14" name="TextBox 13">
            <a:extLst>
              <a:ext uri="{FF2B5EF4-FFF2-40B4-BE49-F238E27FC236}">
                <a16:creationId xmlns:a16="http://schemas.microsoft.com/office/drawing/2014/main" id="{EAFAA895-D3D2-428F-90CA-628E67FAECDF}"/>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15" name="TextBox 14">
            <a:extLst>
              <a:ext uri="{FF2B5EF4-FFF2-40B4-BE49-F238E27FC236}">
                <a16:creationId xmlns:a16="http://schemas.microsoft.com/office/drawing/2014/main" id="{B3CD6F9B-8D68-1568-D9BC-C3CBC5AA87A9}"/>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20" name="TextBox 19">
            <a:extLst>
              <a:ext uri="{FF2B5EF4-FFF2-40B4-BE49-F238E27FC236}">
                <a16:creationId xmlns:a16="http://schemas.microsoft.com/office/drawing/2014/main" id="{CD866493-AAD7-A59F-D665-255E50B084DC}"/>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928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3"/>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a:t>
            </a:r>
            <a:r>
              <a:rPr lang="en-US" sz="1200" b="1" dirty="0">
                <a:solidFill>
                  <a:schemeClr val="tx1"/>
                </a:solidFill>
              </a:rPr>
              <a:t> para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29" name="Rectangle 28">
            <a:extLst>
              <a:ext uri="{FF2B5EF4-FFF2-40B4-BE49-F238E27FC236}">
                <a16:creationId xmlns:a16="http://schemas.microsoft.com/office/drawing/2014/main" id="{ADA020CE-3547-564A-808B-6A66780D770D}"/>
              </a:ext>
            </a:extLst>
          </p:cNvPr>
          <p:cNvSpPr/>
          <p:nvPr/>
        </p:nvSpPr>
        <p:spPr>
          <a:xfrm>
            <a:off x="2790082" y="1244269"/>
            <a:ext cx="2217906" cy="1712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80F56353-D5C7-5088-AFA1-EEEBCBC0889F}"/>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10" name="Rectangle 9">
            <a:extLst>
              <a:ext uri="{FF2B5EF4-FFF2-40B4-BE49-F238E27FC236}">
                <a16:creationId xmlns:a16="http://schemas.microsoft.com/office/drawing/2014/main" id="{F3519043-E1CE-2618-7DB1-1E4BCC31FB10}"/>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13" name="Rectangle 12">
            <a:extLst>
              <a:ext uri="{FF2B5EF4-FFF2-40B4-BE49-F238E27FC236}">
                <a16:creationId xmlns:a16="http://schemas.microsoft.com/office/drawing/2014/main" id="{086815F7-DF69-0293-9705-A948A08D9D16}"/>
              </a:ext>
            </a:extLst>
          </p:cNvPr>
          <p:cNvSpPr/>
          <p:nvPr/>
        </p:nvSpPr>
        <p:spPr>
          <a:xfrm>
            <a:off x="5141206"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14" name="Rectangle 13">
            <a:extLst>
              <a:ext uri="{FF2B5EF4-FFF2-40B4-BE49-F238E27FC236}">
                <a16:creationId xmlns:a16="http://schemas.microsoft.com/office/drawing/2014/main" id="{6FEBE6AA-A5C7-0966-B1F2-94F06B0A0F82}"/>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15" name="Rectangle 14">
            <a:extLst>
              <a:ext uri="{FF2B5EF4-FFF2-40B4-BE49-F238E27FC236}">
                <a16:creationId xmlns:a16="http://schemas.microsoft.com/office/drawing/2014/main" id="{A30516D1-D56A-8B7C-E2AA-4BD065A5900F}"/>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17" name="TextBox 16">
            <a:extLst>
              <a:ext uri="{FF2B5EF4-FFF2-40B4-BE49-F238E27FC236}">
                <a16:creationId xmlns:a16="http://schemas.microsoft.com/office/drawing/2014/main" id="{46BD6079-D0DF-3255-14C7-748C8B5E68B2}"/>
              </a:ext>
            </a:extLst>
          </p:cNvPr>
          <p:cNvSpPr txBox="1"/>
          <p:nvPr/>
        </p:nvSpPr>
        <p:spPr>
          <a:xfrm>
            <a:off x="2794682" y="187964"/>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C8E74412-4120-062D-2B28-EDDCD429D5CD}"/>
              </a:ext>
            </a:extLst>
          </p:cNvPr>
          <p:cNvSpPr txBox="1"/>
          <p:nvPr/>
        </p:nvSpPr>
        <p:spPr>
          <a:xfrm>
            <a:off x="1263926" y="1104372"/>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342316B4-4D31-0B8D-48D2-09DE6CC1AFFF}"/>
              </a:ext>
            </a:extLst>
          </p:cNvPr>
          <p:cNvSpPr txBox="1"/>
          <p:nvPr/>
        </p:nvSpPr>
        <p:spPr>
          <a:xfrm>
            <a:off x="3344870" y="992107"/>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D40C8107-2325-588E-5469-93499C883ACB}"/>
              </a:ext>
            </a:extLst>
          </p:cNvPr>
          <p:cNvSpPr txBox="1"/>
          <p:nvPr/>
        </p:nvSpPr>
        <p:spPr>
          <a:xfrm>
            <a:off x="3366791" y="317576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168C38F6-DC36-9119-58AF-B46E40ED11A0}"/>
              </a:ext>
            </a:extLst>
          </p:cNvPr>
          <p:cNvSpPr txBox="1"/>
          <p:nvPr/>
        </p:nvSpPr>
        <p:spPr>
          <a:xfrm>
            <a:off x="7740301" y="3149407"/>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87AFFFC0-529C-7EB0-E8C6-ECDBDA2A00C3}"/>
              </a:ext>
            </a:extLst>
          </p:cNvPr>
          <p:cNvSpPr txBox="1"/>
          <p:nvPr/>
        </p:nvSpPr>
        <p:spPr>
          <a:xfrm>
            <a:off x="7393633" y="1084246"/>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290B39F3-D0E8-E6FC-709C-BC87205AF34D}"/>
              </a:ext>
            </a:extLst>
          </p:cNvPr>
          <p:cNvSpPr txBox="1"/>
          <p:nvPr/>
        </p:nvSpPr>
        <p:spPr>
          <a:xfrm>
            <a:off x="9713163" y="1084246"/>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1" name="TextBox 10">
            <a:extLst>
              <a:ext uri="{FF2B5EF4-FFF2-40B4-BE49-F238E27FC236}">
                <a16:creationId xmlns:a16="http://schemas.microsoft.com/office/drawing/2014/main" id="{DE59940C-3C9F-624A-9E8E-8D745DEDC547}"/>
              </a:ext>
            </a:extLst>
          </p:cNvPr>
          <p:cNvSpPr txBox="1"/>
          <p:nvPr/>
        </p:nvSpPr>
        <p:spPr>
          <a:xfrm>
            <a:off x="5228774" y="1112491"/>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2" name="TextBox 11">
            <a:extLst>
              <a:ext uri="{FF2B5EF4-FFF2-40B4-BE49-F238E27FC236}">
                <a16:creationId xmlns:a16="http://schemas.microsoft.com/office/drawing/2014/main" id="{A9049D1E-DE50-FACB-9856-7569C34E4F86}"/>
              </a:ext>
            </a:extLst>
          </p:cNvPr>
          <p:cNvSpPr txBox="1"/>
          <p:nvPr/>
        </p:nvSpPr>
        <p:spPr>
          <a:xfrm>
            <a:off x="5468335" y="3165290"/>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6" name="TextBox 15">
            <a:extLst>
              <a:ext uri="{FF2B5EF4-FFF2-40B4-BE49-F238E27FC236}">
                <a16:creationId xmlns:a16="http://schemas.microsoft.com/office/drawing/2014/main" id="{AF833C8B-3F8C-E70D-2CA4-D8C31E6F1117}"/>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19" name="TextBox 18">
            <a:extLst>
              <a:ext uri="{FF2B5EF4-FFF2-40B4-BE49-F238E27FC236}">
                <a16:creationId xmlns:a16="http://schemas.microsoft.com/office/drawing/2014/main" id="{4D292E39-82C7-C8CD-272F-C57D6CF4EACA}"/>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20" name="TextBox 19">
            <a:extLst>
              <a:ext uri="{FF2B5EF4-FFF2-40B4-BE49-F238E27FC236}">
                <a16:creationId xmlns:a16="http://schemas.microsoft.com/office/drawing/2014/main" id="{8621B6DA-8F87-8BD1-1C63-3FDF03CFED39}"/>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22" name="TextBox 21">
            <a:extLst>
              <a:ext uri="{FF2B5EF4-FFF2-40B4-BE49-F238E27FC236}">
                <a16:creationId xmlns:a16="http://schemas.microsoft.com/office/drawing/2014/main" id="{2132FF0F-6D0E-D6B6-455B-61EC616ED9C4}"/>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5108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a:t>
            </a:r>
            <a:r>
              <a:rPr lang="en-US" sz="1200" b="1" dirty="0">
                <a:solidFill>
                  <a:schemeClr val="tx1"/>
                </a:solidFill>
              </a:rPr>
              <a:t> para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29" name="Rectangle 28">
            <a:extLst>
              <a:ext uri="{FF2B5EF4-FFF2-40B4-BE49-F238E27FC236}">
                <a16:creationId xmlns:a16="http://schemas.microsoft.com/office/drawing/2014/main" id="{ADA020CE-3547-564A-808B-6A66780D770D}"/>
              </a:ext>
            </a:extLst>
          </p:cNvPr>
          <p:cNvSpPr/>
          <p:nvPr/>
        </p:nvSpPr>
        <p:spPr>
          <a:xfrm>
            <a:off x="583328" y="1255671"/>
            <a:ext cx="2217906" cy="31825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1262FD34-1C8D-1148-9FD5-1FF9DB121844}"/>
              </a:ext>
            </a:extLst>
          </p:cNvPr>
          <p:cNvSpPr/>
          <p:nvPr/>
        </p:nvSpPr>
        <p:spPr>
          <a:xfrm>
            <a:off x="724975" y="1882776"/>
            <a:ext cx="1912309" cy="173021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Personas que </a:t>
            </a:r>
            <a:r>
              <a:rPr lang="en-US" sz="1200" b="1" dirty="0" err="1">
                <a:solidFill>
                  <a:schemeClr val="tx1"/>
                </a:solidFill>
              </a:rPr>
              <a:t>donan</a:t>
            </a:r>
            <a:r>
              <a:rPr lang="en-US" sz="1200" b="1" dirty="0">
                <a:solidFill>
                  <a:schemeClr val="tx1"/>
                </a:solidFill>
              </a:rPr>
              <a:t> o </a:t>
            </a:r>
            <a:r>
              <a:rPr lang="en-US" sz="1200" b="1" dirty="0" err="1">
                <a:solidFill>
                  <a:schemeClr val="tx1"/>
                </a:solidFill>
              </a:rPr>
              <a:t>venden</a:t>
            </a:r>
            <a:r>
              <a:rPr lang="en-US" sz="1200" b="1" dirty="0">
                <a:solidFill>
                  <a:schemeClr val="tx1"/>
                </a:solidFill>
              </a:rPr>
              <a:t> </a:t>
            </a:r>
            <a:r>
              <a:rPr lang="en-US" sz="1200" b="1" dirty="0" err="1">
                <a:solidFill>
                  <a:schemeClr val="tx1"/>
                </a:solidFill>
              </a:rPr>
              <a:t>su</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vieja</a:t>
            </a:r>
            <a:r>
              <a:rPr lang="en-US" sz="1200" b="1" dirty="0">
                <a:solidFill>
                  <a:schemeClr val="tx1"/>
                </a:solidFill>
              </a:rPr>
              <a:t>. Tiendas de </a:t>
            </a:r>
            <a:r>
              <a:rPr lang="en-US" sz="1200" b="1" dirty="0" err="1">
                <a:solidFill>
                  <a:schemeClr val="tx1"/>
                </a:solidFill>
              </a:rPr>
              <a:t>segunda</a:t>
            </a:r>
            <a:r>
              <a:rPr lang="en-US" sz="1200" b="1" dirty="0">
                <a:solidFill>
                  <a:schemeClr val="tx1"/>
                </a:solidFill>
              </a:rPr>
              <a:t> mano</a:t>
            </a:r>
          </a:p>
        </p:txBody>
      </p:sp>
      <p:sp>
        <p:nvSpPr>
          <p:cNvPr id="10" name="Rectangle 9">
            <a:extLst>
              <a:ext uri="{FF2B5EF4-FFF2-40B4-BE49-F238E27FC236}">
                <a16:creationId xmlns:a16="http://schemas.microsoft.com/office/drawing/2014/main" id="{8D2153DD-53B8-890F-366E-E2F28FB9004F}"/>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11" name="Rectangle 10">
            <a:extLst>
              <a:ext uri="{FF2B5EF4-FFF2-40B4-BE49-F238E27FC236}">
                <a16:creationId xmlns:a16="http://schemas.microsoft.com/office/drawing/2014/main" id="{ACC19DD7-826D-3189-5333-00AFEA13C34A}"/>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14" name="Rectangle 13">
            <a:extLst>
              <a:ext uri="{FF2B5EF4-FFF2-40B4-BE49-F238E27FC236}">
                <a16:creationId xmlns:a16="http://schemas.microsoft.com/office/drawing/2014/main" id="{336D00AA-5925-706B-2971-1E6B11EE9F93}"/>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15" name="Rectangle 14">
            <a:extLst>
              <a:ext uri="{FF2B5EF4-FFF2-40B4-BE49-F238E27FC236}">
                <a16:creationId xmlns:a16="http://schemas.microsoft.com/office/drawing/2014/main" id="{B6F31038-8691-FA91-15C8-D9EC4592618B}"/>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16" name="Rectangle 15">
            <a:extLst>
              <a:ext uri="{FF2B5EF4-FFF2-40B4-BE49-F238E27FC236}">
                <a16:creationId xmlns:a16="http://schemas.microsoft.com/office/drawing/2014/main" id="{FD082A51-6C3E-D693-8436-66BCB0B4BB34}"/>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19" name="TextBox 18">
            <a:extLst>
              <a:ext uri="{FF2B5EF4-FFF2-40B4-BE49-F238E27FC236}">
                <a16:creationId xmlns:a16="http://schemas.microsoft.com/office/drawing/2014/main" id="{8B30362D-0DE1-3A3C-5152-F7D12E2051B8}"/>
              </a:ext>
            </a:extLst>
          </p:cNvPr>
          <p:cNvSpPr txBox="1"/>
          <p:nvPr/>
        </p:nvSpPr>
        <p:spPr>
          <a:xfrm>
            <a:off x="2794682" y="187964"/>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3" name="TextBox 2">
            <a:extLst>
              <a:ext uri="{FF2B5EF4-FFF2-40B4-BE49-F238E27FC236}">
                <a16:creationId xmlns:a16="http://schemas.microsoft.com/office/drawing/2014/main" id="{B01E1D66-80F3-9CA6-11DE-16D55D17D845}"/>
              </a:ext>
            </a:extLst>
          </p:cNvPr>
          <p:cNvSpPr txBox="1"/>
          <p:nvPr/>
        </p:nvSpPr>
        <p:spPr>
          <a:xfrm>
            <a:off x="1263926" y="974451"/>
            <a:ext cx="948906" cy="276999"/>
          </a:xfrm>
          <a:prstGeom prst="rect">
            <a:avLst/>
          </a:prstGeom>
          <a:noFill/>
        </p:spPr>
        <p:txBody>
          <a:bodyPr wrap="square" rtlCol="0">
            <a:spAutoFit/>
          </a:bodyPr>
          <a:lstStyle/>
          <a:p>
            <a:pPr algn="ctr"/>
            <a:r>
              <a:rPr lang="es-ES" sz="1200" dirty="0"/>
              <a:t>Socios</a:t>
            </a:r>
            <a:endParaRPr lang="es-MX" sz="1200" dirty="0"/>
          </a:p>
        </p:txBody>
      </p:sp>
      <p:sp>
        <p:nvSpPr>
          <p:cNvPr id="5" name="TextBox 4">
            <a:extLst>
              <a:ext uri="{FF2B5EF4-FFF2-40B4-BE49-F238E27FC236}">
                <a16:creationId xmlns:a16="http://schemas.microsoft.com/office/drawing/2014/main" id="{36925BCC-DFFB-3A43-9EDD-BE78F2321110}"/>
              </a:ext>
            </a:extLst>
          </p:cNvPr>
          <p:cNvSpPr txBox="1"/>
          <p:nvPr/>
        </p:nvSpPr>
        <p:spPr>
          <a:xfrm>
            <a:off x="3344870" y="1131116"/>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6" name="TextBox 5">
            <a:extLst>
              <a:ext uri="{FF2B5EF4-FFF2-40B4-BE49-F238E27FC236}">
                <a16:creationId xmlns:a16="http://schemas.microsoft.com/office/drawing/2014/main" id="{D88925CD-6474-380C-715C-234F6AFA657B}"/>
              </a:ext>
            </a:extLst>
          </p:cNvPr>
          <p:cNvSpPr txBox="1"/>
          <p:nvPr/>
        </p:nvSpPr>
        <p:spPr>
          <a:xfrm>
            <a:off x="3297389" y="3180383"/>
            <a:ext cx="1183709" cy="276999"/>
          </a:xfrm>
          <a:prstGeom prst="rect">
            <a:avLst/>
          </a:prstGeom>
          <a:noFill/>
        </p:spPr>
        <p:txBody>
          <a:bodyPr wrap="square" rtlCol="0">
            <a:spAutoFit/>
          </a:bodyPr>
          <a:lstStyle/>
          <a:p>
            <a:pPr algn="ctr"/>
            <a:r>
              <a:rPr lang="es-ES" sz="1200" dirty="0"/>
              <a:t>Recursos</a:t>
            </a:r>
            <a:endParaRPr lang="es-MX" sz="1200" dirty="0"/>
          </a:p>
        </p:txBody>
      </p:sp>
      <p:sp>
        <p:nvSpPr>
          <p:cNvPr id="7" name="TextBox 6">
            <a:extLst>
              <a:ext uri="{FF2B5EF4-FFF2-40B4-BE49-F238E27FC236}">
                <a16:creationId xmlns:a16="http://schemas.microsoft.com/office/drawing/2014/main" id="{056F103A-86E6-5D12-7259-2C1E1CBEAFE7}"/>
              </a:ext>
            </a:extLst>
          </p:cNvPr>
          <p:cNvSpPr txBox="1"/>
          <p:nvPr/>
        </p:nvSpPr>
        <p:spPr>
          <a:xfrm>
            <a:off x="7740301" y="3152001"/>
            <a:ext cx="1105325" cy="276999"/>
          </a:xfrm>
          <a:prstGeom prst="rect">
            <a:avLst/>
          </a:prstGeom>
          <a:noFill/>
        </p:spPr>
        <p:txBody>
          <a:bodyPr wrap="square" rtlCol="0">
            <a:spAutoFit/>
          </a:bodyPr>
          <a:lstStyle/>
          <a:p>
            <a:pPr algn="ctr"/>
            <a:r>
              <a:rPr lang="es-ES" sz="1200" dirty="0"/>
              <a:t>Canales</a:t>
            </a:r>
            <a:endParaRPr lang="es-MX" sz="1200" dirty="0"/>
          </a:p>
        </p:txBody>
      </p:sp>
      <p:sp>
        <p:nvSpPr>
          <p:cNvPr id="8" name="TextBox 7">
            <a:extLst>
              <a:ext uri="{FF2B5EF4-FFF2-40B4-BE49-F238E27FC236}">
                <a16:creationId xmlns:a16="http://schemas.microsoft.com/office/drawing/2014/main" id="{DFF21651-096E-B2C6-7748-D5D793E13B80}"/>
              </a:ext>
            </a:extLst>
          </p:cNvPr>
          <p:cNvSpPr txBox="1"/>
          <p:nvPr/>
        </p:nvSpPr>
        <p:spPr>
          <a:xfrm>
            <a:off x="7393633" y="1115772"/>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12" name="TextBox 11">
            <a:extLst>
              <a:ext uri="{FF2B5EF4-FFF2-40B4-BE49-F238E27FC236}">
                <a16:creationId xmlns:a16="http://schemas.microsoft.com/office/drawing/2014/main" id="{D4C35518-C829-3116-5737-A369ABD4A389}"/>
              </a:ext>
            </a:extLst>
          </p:cNvPr>
          <p:cNvSpPr txBox="1"/>
          <p:nvPr/>
        </p:nvSpPr>
        <p:spPr>
          <a:xfrm>
            <a:off x="9713163" y="1115772"/>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3" name="TextBox 12">
            <a:extLst>
              <a:ext uri="{FF2B5EF4-FFF2-40B4-BE49-F238E27FC236}">
                <a16:creationId xmlns:a16="http://schemas.microsoft.com/office/drawing/2014/main" id="{AEE3A9FE-5E6B-BA6C-7FF4-CCCA52075A21}"/>
              </a:ext>
            </a:extLst>
          </p:cNvPr>
          <p:cNvSpPr txBox="1"/>
          <p:nvPr/>
        </p:nvSpPr>
        <p:spPr>
          <a:xfrm>
            <a:off x="5228774" y="1122997"/>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7" name="TextBox 16">
            <a:extLst>
              <a:ext uri="{FF2B5EF4-FFF2-40B4-BE49-F238E27FC236}">
                <a16:creationId xmlns:a16="http://schemas.microsoft.com/office/drawing/2014/main" id="{2A503B5A-D056-9DE5-49FF-5354E28383EE}"/>
              </a:ext>
            </a:extLst>
          </p:cNvPr>
          <p:cNvSpPr txBox="1"/>
          <p:nvPr/>
        </p:nvSpPr>
        <p:spPr>
          <a:xfrm>
            <a:off x="5508580" y="3180896"/>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20" name="TextBox 19">
            <a:extLst>
              <a:ext uri="{FF2B5EF4-FFF2-40B4-BE49-F238E27FC236}">
                <a16:creationId xmlns:a16="http://schemas.microsoft.com/office/drawing/2014/main" id="{88810673-0F2B-CD3C-121B-9AA66F6F03A1}"/>
              </a:ext>
            </a:extLst>
          </p:cNvPr>
          <p:cNvSpPr txBox="1"/>
          <p:nvPr/>
        </p:nvSpPr>
        <p:spPr>
          <a:xfrm>
            <a:off x="2774936" y="4712318"/>
            <a:ext cx="1183709" cy="276999"/>
          </a:xfrm>
          <a:prstGeom prst="rect">
            <a:avLst/>
          </a:prstGeom>
          <a:noFill/>
        </p:spPr>
        <p:txBody>
          <a:bodyPr wrap="square" rtlCol="0">
            <a:spAutoFit/>
          </a:bodyPr>
          <a:lstStyle/>
          <a:p>
            <a:pPr algn="ctr"/>
            <a:r>
              <a:rPr lang="es-ES" sz="1200" dirty="0"/>
              <a:t>Costos</a:t>
            </a:r>
            <a:endParaRPr lang="es-MX" sz="1200" dirty="0"/>
          </a:p>
        </p:txBody>
      </p:sp>
      <p:sp>
        <p:nvSpPr>
          <p:cNvPr id="22" name="TextBox 21">
            <a:extLst>
              <a:ext uri="{FF2B5EF4-FFF2-40B4-BE49-F238E27FC236}">
                <a16:creationId xmlns:a16="http://schemas.microsoft.com/office/drawing/2014/main" id="{2A3296F0-FCF5-2289-6D65-49652FADE38D}"/>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23" name="TextBox 22">
            <a:extLst>
              <a:ext uri="{FF2B5EF4-FFF2-40B4-BE49-F238E27FC236}">
                <a16:creationId xmlns:a16="http://schemas.microsoft.com/office/drawing/2014/main" id="{F08D17B7-850D-4579-49E6-5B1E03A92CC1}"/>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24" name="TextBox 23">
            <a:extLst>
              <a:ext uri="{FF2B5EF4-FFF2-40B4-BE49-F238E27FC236}">
                <a16:creationId xmlns:a16="http://schemas.microsoft.com/office/drawing/2014/main" id="{DF002066-737E-0BEE-6938-0591F0505C9C}"/>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32924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ropapara</a:t>
            </a:r>
            <a:r>
              <a:rPr lang="en-US" sz="1200" b="1" dirty="0">
                <a:solidFill>
                  <a:schemeClr val="tx1"/>
                </a:solidFill>
              </a:rPr>
              <a:t>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29" name="Rectangle 28">
            <a:extLst>
              <a:ext uri="{FF2B5EF4-FFF2-40B4-BE49-F238E27FC236}">
                <a16:creationId xmlns:a16="http://schemas.microsoft.com/office/drawing/2014/main" id="{ADA020CE-3547-564A-808B-6A66780D770D}"/>
              </a:ext>
            </a:extLst>
          </p:cNvPr>
          <p:cNvSpPr/>
          <p:nvPr/>
        </p:nvSpPr>
        <p:spPr>
          <a:xfrm>
            <a:off x="2790081" y="2821251"/>
            <a:ext cx="2217906" cy="161693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1262FD34-1C8D-1148-9FD5-1FF9DB121844}"/>
              </a:ext>
            </a:extLst>
          </p:cNvPr>
          <p:cNvSpPr/>
          <p:nvPr/>
        </p:nvSpPr>
        <p:spPr>
          <a:xfrm>
            <a:off x="724975" y="1882776"/>
            <a:ext cx="1912309" cy="173021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Personas que </a:t>
            </a:r>
            <a:r>
              <a:rPr lang="en-US" sz="1200" b="1" dirty="0" err="1">
                <a:solidFill>
                  <a:schemeClr val="tx1"/>
                </a:solidFill>
              </a:rPr>
              <a:t>donan</a:t>
            </a:r>
            <a:r>
              <a:rPr lang="en-US" sz="1200" b="1" dirty="0">
                <a:solidFill>
                  <a:schemeClr val="tx1"/>
                </a:solidFill>
              </a:rPr>
              <a:t> o </a:t>
            </a:r>
            <a:r>
              <a:rPr lang="en-US" sz="1200" b="1" dirty="0" err="1">
                <a:solidFill>
                  <a:schemeClr val="tx1"/>
                </a:solidFill>
              </a:rPr>
              <a:t>venden</a:t>
            </a:r>
            <a:r>
              <a:rPr lang="en-US" sz="1200" b="1" dirty="0">
                <a:solidFill>
                  <a:schemeClr val="tx1"/>
                </a:solidFill>
              </a:rPr>
              <a:t> </a:t>
            </a:r>
            <a:r>
              <a:rPr lang="en-US" sz="1200" b="1" dirty="0" err="1">
                <a:solidFill>
                  <a:schemeClr val="tx1"/>
                </a:solidFill>
              </a:rPr>
              <a:t>su</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vieja</a:t>
            </a:r>
            <a:r>
              <a:rPr lang="en-US" sz="1200" b="1" dirty="0">
                <a:solidFill>
                  <a:schemeClr val="tx1"/>
                </a:solidFill>
              </a:rPr>
              <a:t>. Tiendas de </a:t>
            </a:r>
            <a:r>
              <a:rPr lang="en-US" sz="1200" b="1" dirty="0" err="1">
                <a:solidFill>
                  <a:schemeClr val="tx1"/>
                </a:solidFill>
              </a:rPr>
              <a:t>segunda</a:t>
            </a:r>
            <a:r>
              <a:rPr lang="en-US" sz="1200" b="1" dirty="0">
                <a:solidFill>
                  <a:schemeClr val="tx1"/>
                </a:solidFill>
              </a:rPr>
              <a:t> mano</a:t>
            </a:r>
          </a:p>
        </p:txBody>
      </p:sp>
      <p:sp>
        <p:nvSpPr>
          <p:cNvPr id="10" name="Rectangle 9">
            <a:extLst>
              <a:ext uri="{FF2B5EF4-FFF2-40B4-BE49-F238E27FC236}">
                <a16:creationId xmlns:a16="http://schemas.microsoft.com/office/drawing/2014/main" id="{D6E174A6-227F-3843-8400-DA8188E66577}"/>
              </a:ext>
            </a:extLst>
          </p:cNvPr>
          <p:cNvSpPr/>
          <p:nvPr/>
        </p:nvSpPr>
        <p:spPr>
          <a:xfrm>
            <a:off x="2942880" y="3406698"/>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Inventario, Plataforma de </a:t>
            </a:r>
            <a:r>
              <a:rPr lang="en-US" sz="1200" b="1" dirty="0" err="1">
                <a:solidFill>
                  <a:schemeClr val="tx1"/>
                </a:solidFill>
              </a:rPr>
              <a:t>compras</a:t>
            </a:r>
            <a:r>
              <a:rPr lang="en-US" sz="1200" b="1" dirty="0">
                <a:solidFill>
                  <a:schemeClr val="tx1"/>
                </a:solidFill>
              </a:rPr>
              <a:t> de sitio web</a:t>
            </a:r>
          </a:p>
        </p:txBody>
      </p:sp>
      <p:sp>
        <p:nvSpPr>
          <p:cNvPr id="11" name="Rectangle 10">
            <a:extLst>
              <a:ext uri="{FF2B5EF4-FFF2-40B4-BE49-F238E27FC236}">
                <a16:creationId xmlns:a16="http://schemas.microsoft.com/office/drawing/2014/main" id="{8E407C5D-9100-A11F-653B-4727980D3963}"/>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12" name="Rectangle 11">
            <a:extLst>
              <a:ext uri="{FF2B5EF4-FFF2-40B4-BE49-F238E27FC236}">
                <a16:creationId xmlns:a16="http://schemas.microsoft.com/office/drawing/2014/main" id="{247CDEF7-D135-AFEE-DD0E-A39D7BB20499}"/>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15" name="Rectangle 14">
            <a:extLst>
              <a:ext uri="{FF2B5EF4-FFF2-40B4-BE49-F238E27FC236}">
                <a16:creationId xmlns:a16="http://schemas.microsoft.com/office/drawing/2014/main" id="{C96DB3E5-EC11-8CAD-D2C0-034FCF42334A}"/>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16" name="Rectangle 15">
            <a:extLst>
              <a:ext uri="{FF2B5EF4-FFF2-40B4-BE49-F238E27FC236}">
                <a16:creationId xmlns:a16="http://schemas.microsoft.com/office/drawing/2014/main" id="{5A605003-2E74-9048-9ACE-35E34EC3D835}"/>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17" name="Rectangle 16">
            <a:extLst>
              <a:ext uri="{FF2B5EF4-FFF2-40B4-BE49-F238E27FC236}">
                <a16:creationId xmlns:a16="http://schemas.microsoft.com/office/drawing/2014/main" id="{37B6D9E6-89A5-110D-51AC-B3A58B61C04A}"/>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19" name="TextBox 18">
            <a:extLst>
              <a:ext uri="{FF2B5EF4-FFF2-40B4-BE49-F238E27FC236}">
                <a16:creationId xmlns:a16="http://schemas.microsoft.com/office/drawing/2014/main" id="{02F5D320-2F48-0239-BCF8-F53FB29D174F}"/>
              </a:ext>
            </a:extLst>
          </p:cNvPr>
          <p:cNvSpPr txBox="1"/>
          <p:nvPr/>
        </p:nvSpPr>
        <p:spPr>
          <a:xfrm>
            <a:off x="2637284" y="199430"/>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54CC950C-17CE-F07E-008E-424972EEAC84}"/>
              </a:ext>
            </a:extLst>
          </p:cNvPr>
          <p:cNvSpPr txBox="1"/>
          <p:nvPr/>
        </p:nvSpPr>
        <p:spPr>
          <a:xfrm>
            <a:off x="1232396" y="1114881"/>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BDBAB27C-1BB6-1C15-B66C-F3BBDE23AF7F}"/>
              </a:ext>
            </a:extLst>
          </p:cNvPr>
          <p:cNvSpPr txBox="1"/>
          <p:nvPr/>
        </p:nvSpPr>
        <p:spPr>
          <a:xfrm>
            <a:off x="3313340" y="1131119"/>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63BC1B92-E1FA-7F0C-7F7A-0FD52E6B1DC8}"/>
              </a:ext>
            </a:extLst>
          </p:cNvPr>
          <p:cNvSpPr txBox="1"/>
          <p:nvPr/>
        </p:nvSpPr>
        <p:spPr>
          <a:xfrm>
            <a:off x="3366791" y="314423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375CBF5B-756C-DE43-FBAA-0F8F1E66519B}"/>
              </a:ext>
            </a:extLst>
          </p:cNvPr>
          <p:cNvSpPr txBox="1"/>
          <p:nvPr/>
        </p:nvSpPr>
        <p:spPr>
          <a:xfrm>
            <a:off x="7667572" y="313937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ECCB838C-4F8D-4AE9-F347-5B2B91F4FEDB}"/>
              </a:ext>
            </a:extLst>
          </p:cNvPr>
          <p:cNvSpPr txBox="1"/>
          <p:nvPr/>
        </p:nvSpPr>
        <p:spPr>
          <a:xfrm>
            <a:off x="7362103" y="1115775"/>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76237687-6B35-7A8C-9236-65AC7F44B323}"/>
              </a:ext>
            </a:extLst>
          </p:cNvPr>
          <p:cNvSpPr txBox="1"/>
          <p:nvPr/>
        </p:nvSpPr>
        <p:spPr>
          <a:xfrm>
            <a:off x="9681633" y="1115775"/>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3" name="TextBox 12">
            <a:extLst>
              <a:ext uri="{FF2B5EF4-FFF2-40B4-BE49-F238E27FC236}">
                <a16:creationId xmlns:a16="http://schemas.microsoft.com/office/drawing/2014/main" id="{7611A0E8-AEA2-ABE3-ABC0-070CFC3CF9F4}"/>
              </a:ext>
            </a:extLst>
          </p:cNvPr>
          <p:cNvSpPr txBox="1"/>
          <p:nvPr/>
        </p:nvSpPr>
        <p:spPr>
          <a:xfrm>
            <a:off x="5197244" y="1123000"/>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4" name="TextBox 13">
            <a:extLst>
              <a:ext uri="{FF2B5EF4-FFF2-40B4-BE49-F238E27FC236}">
                <a16:creationId xmlns:a16="http://schemas.microsoft.com/office/drawing/2014/main" id="{31439811-D2B6-C13A-AC43-968159CD087F}"/>
              </a:ext>
            </a:extLst>
          </p:cNvPr>
          <p:cNvSpPr txBox="1"/>
          <p:nvPr/>
        </p:nvSpPr>
        <p:spPr>
          <a:xfrm>
            <a:off x="5468335" y="315327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20" name="TextBox 19">
            <a:extLst>
              <a:ext uri="{FF2B5EF4-FFF2-40B4-BE49-F238E27FC236}">
                <a16:creationId xmlns:a16="http://schemas.microsoft.com/office/drawing/2014/main" id="{E3894C65-635D-C0BA-6C1E-4CB0FFEABBD4}"/>
              </a:ext>
            </a:extLst>
          </p:cNvPr>
          <p:cNvSpPr txBox="1"/>
          <p:nvPr/>
        </p:nvSpPr>
        <p:spPr>
          <a:xfrm>
            <a:off x="2774936" y="4701808"/>
            <a:ext cx="1183709" cy="276999"/>
          </a:xfrm>
          <a:prstGeom prst="rect">
            <a:avLst/>
          </a:prstGeom>
          <a:noFill/>
        </p:spPr>
        <p:txBody>
          <a:bodyPr wrap="square" rtlCol="0">
            <a:spAutoFit/>
          </a:bodyPr>
          <a:lstStyle/>
          <a:p>
            <a:pPr algn="ctr"/>
            <a:r>
              <a:rPr lang="es-ES" sz="1200" dirty="0"/>
              <a:t>Costos</a:t>
            </a:r>
            <a:endParaRPr lang="es-MX" sz="1200" dirty="0"/>
          </a:p>
        </p:txBody>
      </p:sp>
      <p:sp>
        <p:nvSpPr>
          <p:cNvPr id="23" name="TextBox 22">
            <a:extLst>
              <a:ext uri="{FF2B5EF4-FFF2-40B4-BE49-F238E27FC236}">
                <a16:creationId xmlns:a16="http://schemas.microsoft.com/office/drawing/2014/main" id="{44CAC17E-6C13-FB58-38DC-134EFED7C2A7}"/>
              </a:ext>
            </a:extLst>
          </p:cNvPr>
          <p:cNvSpPr txBox="1"/>
          <p:nvPr/>
        </p:nvSpPr>
        <p:spPr>
          <a:xfrm>
            <a:off x="8233357" y="471084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24" name="TextBox 23">
            <a:extLst>
              <a:ext uri="{FF2B5EF4-FFF2-40B4-BE49-F238E27FC236}">
                <a16:creationId xmlns:a16="http://schemas.microsoft.com/office/drawing/2014/main" id="{276589BD-E9D3-F605-DE5E-3ED5C92EF321}"/>
              </a:ext>
            </a:extLst>
          </p:cNvPr>
          <p:cNvSpPr txBox="1"/>
          <p:nvPr/>
        </p:nvSpPr>
        <p:spPr>
          <a:xfrm>
            <a:off x="8268649" y="589918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25" name="TextBox 24">
            <a:extLst>
              <a:ext uri="{FF2B5EF4-FFF2-40B4-BE49-F238E27FC236}">
                <a16:creationId xmlns:a16="http://schemas.microsoft.com/office/drawing/2014/main" id="{489A5A58-FA98-0B79-2D75-07A7D095C5EA}"/>
              </a:ext>
            </a:extLst>
          </p:cNvPr>
          <p:cNvSpPr txBox="1"/>
          <p:nvPr/>
        </p:nvSpPr>
        <p:spPr>
          <a:xfrm>
            <a:off x="2739642" y="589919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12712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ropapara</a:t>
            </a:r>
            <a:r>
              <a:rPr lang="en-US" sz="1200" b="1" dirty="0">
                <a:solidFill>
                  <a:schemeClr val="tx1"/>
                </a:solidFill>
              </a:rPr>
              <a:t>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29" name="Rectangle 28">
            <a:extLst>
              <a:ext uri="{FF2B5EF4-FFF2-40B4-BE49-F238E27FC236}">
                <a16:creationId xmlns:a16="http://schemas.microsoft.com/office/drawing/2014/main" id="{ADA020CE-3547-564A-808B-6A66780D770D}"/>
              </a:ext>
            </a:extLst>
          </p:cNvPr>
          <p:cNvSpPr/>
          <p:nvPr/>
        </p:nvSpPr>
        <p:spPr>
          <a:xfrm>
            <a:off x="595776" y="4401099"/>
            <a:ext cx="5500224" cy="11745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9" name="Rectangle 8">
            <a:extLst>
              <a:ext uri="{FF2B5EF4-FFF2-40B4-BE49-F238E27FC236}">
                <a16:creationId xmlns:a16="http://schemas.microsoft.com/office/drawing/2014/main" id="{1262FD34-1C8D-1148-9FD5-1FF9DB121844}"/>
              </a:ext>
            </a:extLst>
          </p:cNvPr>
          <p:cNvSpPr/>
          <p:nvPr/>
        </p:nvSpPr>
        <p:spPr>
          <a:xfrm>
            <a:off x="724975" y="1882776"/>
            <a:ext cx="1912309" cy="173021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Personas que </a:t>
            </a:r>
            <a:r>
              <a:rPr lang="en-US" sz="1200" b="1" dirty="0" err="1">
                <a:solidFill>
                  <a:schemeClr val="tx1"/>
                </a:solidFill>
              </a:rPr>
              <a:t>donan</a:t>
            </a:r>
            <a:r>
              <a:rPr lang="en-US" sz="1200" b="1" dirty="0">
                <a:solidFill>
                  <a:schemeClr val="tx1"/>
                </a:solidFill>
              </a:rPr>
              <a:t> o </a:t>
            </a:r>
            <a:r>
              <a:rPr lang="en-US" sz="1200" b="1" dirty="0" err="1">
                <a:solidFill>
                  <a:schemeClr val="tx1"/>
                </a:solidFill>
              </a:rPr>
              <a:t>venden</a:t>
            </a:r>
            <a:r>
              <a:rPr lang="en-US" sz="1200" b="1" dirty="0">
                <a:solidFill>
                  <a:schemeClr val="tx1"/>
                </a:solidFill>
              </a:rPr>
              <a:t> </a:t>
            </a:r>
            <a:r>
              <a:rPr lang="en-US" sz="1200" b="1" dirty="0" err="1">
                <a:solidFill>
                  <a:schemeClr val="tx1"/>
                </a:solidFill>
              </a:rPr>
              <a:t>su</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vieja</a:t>
            </a:r>
            <a:r>
              <a:rPr lang="en-US" sz="1200" b="1" dirty="0">
                <a:solidFill>
                  <a:schemeClr val="tx1"/>
                </a:solidFill>
              </a:rPr>
              <a:t>. Tiendas de </a:t>
            </a:r>
            <a:r>
              <a:rPr lang="en-US" sz="1200" b="1" dirty="0" err="1">
                <a:solidFill>
                  <a:schemeClr val="tx1"/>
                </a:solidFill>
              </a:rPr>
              <a:t>segunda</a:t>
            </a:r>
            <a:r>
              <a:rPr lang="en-US" sz="1200" b="1" dirty="0">
                <a:solidFill>
                  <a:schemeClr val="tx1"/>
                </a:solidFill>
              </a:rPr>
              <a:t> mano</a:t>
            </a:r>
          </a:p>
        </p:txBody>
      </p:sp>
      <p:sp>
        <p:nvSpPr>
          <p:cNvPr id="10" name="Rectangle 9">
            <a:extLst>
              <a:ext uri="{FF2B5EF4-FFF2-40B4-BE49-F238E27FC236}">
                <a16:creationId xmlns:a16="http://schemas.microsoft.com/office/drawing/2014/main" id="{D6E174A6-227F-3843-8400-DA8188E66577}"/>
              </a:ext>
            </a:extLst>
          </p:cNvPr>
          <p:cNvSpPr/>
          <p:nvPr/>
        </p:nvSpPr>
        <p:spPr>
          <a:xfrm>
            <a:off x="2909811" y="3427034"/>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Inventario, Plataforma de </a:t>
            </a:r>
            <a:r>
              <a:rPr lang="en-US" sz="1200" b="1" dirty="0" err="1">
                <a:solidFill>
                  <a:schemeClr val="tx1"/>
                </a:solidFill>
              </a:rPr>
              <a:t>compras</a:t>
            </a:r>
            <a:r>
              <a:rPr lang="en-US" sz="1200" b="1" dirty="0">
                <a:solidFill>
                  <a:schemeClr val="tx1"/>
                </a:solidFill>
              </a:rPr>
              <a:t> de sitio web</a:t>
            </a:r>
          </a:p>
        </p:txBody>
      </p:sp>
      <p:sp>
        <p:nvSpPr>
          <p:cNvPr id="14" name="Rectangle 13">
            <a:extLst>
              <a:ext uri="{FF2B5EF4-FFF2-40B4-BE49-F238E27FC236}">
                <a16:creationId xmlns:a16="http://schemas.microsoft.com/office/drawing/2014/main" id="{44338FBA-ABBF-B242-97A3-1E97222F0906}"/>
              </a:ext>
            </a:extLst>
          </p:cNvPr>
          <p:cNvSpPr/>
          <p:nvPr/>
        </p:nvSpPr>
        <p:spPr>
          <a:xfrm>
            <a:off x="724975" y="4840892"/>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15" name="Rectangle 14">
            <a:extLst>
              <a:ext uri="{FF2B5EF4-FFF2-40B4-BE49-F238E27FC236}">
                <a16:creationId xmlns:a16="http://schemas.microsoft.com/office/drawing/2014/main" id="{2AE89C8F-0098-AE48-9193-45CAFC77703C}"/>
              </a:ext>
            </a:extLst>
          </p:cNvPr>
          <p:cNvSpPr/>
          <p:nvPr/>
        </p:nvSpPr>
        <p:spPr>
          <a:xfrm>
            <a:off x="3407658" y="4840891"/>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Mantenimeinto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a:t>
            </a:r>
          </a:p>
        </p:txBody>
      </p:sp>
      <p:sp>
        <p:nvSpPr>
          <p:cNvPr id="16" name="Rectangle 15">
            <a:extLst>
              <a:ext uri="{FF2B5EF4-FFF2-40B4-BE49-F238E27FC236}">
                <a16:creationId xmlns:a16="http://schemas.microsoft.com/office/drawing/2014/main" id="{B2D64936-6A70-E038-B9C7-95A6B4EAA2B1}"/>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17" name="Rectangle 16">
            <a:extLst>
              <a:ext uri="{FF2B5EF4-FFF2-40B4-BE49-F238E27FC236}">
                <a16:creationId xmlns:a16="http://schemas.microsoft.com/office/drawing/2014/main" id="{B04B672A-B9B5-CE77-F033-8355D91756A5}"/>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22" name="Rectangle 21">
            <a:extLst>
              <a:ext uri="{FF2B5EF4-FFF2-40B4-BE49-F238E27FC236}">
                <a16:creationId xmlns:a16="http://schemas.microsoft.com/office/drawing/2014/main" id="{0E218553-6DC0-7CB4-DBFF-A194DD98B6BC}"/>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23" name="Rectangle 22">
            <a:extLst>
              <a:ext uri="{FF2B5EF4-FFF2-40B4-BE49-F238E27FC236}">
                <a16:creationId xmlns:a16="http://schemas.microsoft.com/office/drawing/2014/main" id="{BD2A1F5D-6E3A-E204-ECA4-99402BFFFB1D}"/>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25" name="Rectangle 24">
            <a:extLst>
              <a:ext uri="{FF2B5EF4-FFF2-40B4-BE49-F238E27FC236}">
                <a16:creationId xmlns:a16="http://schemas.microsoft.com/office/drawing/2014/main" id="{91EC6A24-139E-FEF6-0F5F-AB3713256A7A}"/>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20" name="TextBox 19">
            <a:extLst>
              <a:ext uri="{FF2B5EF4-FFF2-40B4-BE49-F238E27FC236}">
                <a16:creationId xmlns:a16="http://schemas.microsoft.com/office/drawing/2014/main" id="{32FDE0EC-FA37-6BB2-733C-552C0AB49F19}"/>
              </a:ext>
            </a:extLst>
          </p:cNvPr>
          <p:cNvSpPr txBox="1"/>
          <p:nvPr/>
        </p:nvSpPr>
        <p:spPr>
          <a:xfrm>
            <a:off x="2637284" y="199430"/>
            <a:ext cx="6602637" cy="584775"/>
          </a:xfrm>
          <a:prstGeom prst="rect">
            <a:avLst/>
          </a:prstGeom>
          <a:noFill/>
        </p:spPr>
        <p:txBody>
          <a:bodyPr wrap="square" rtlCol="0">
            <a:spAutoFit/>
          </a:bodyPr>
          <a:lstStyle/>
          <a:p>
            <a:pPr algn="ctr"/>
            <a:r>
              <a:rPr lang="en-US" sz="3200" b="1" dirty="0" err="1">
                <a:solidFill>
                  <a:schemeClr val="bg1"/>
                </a:solidFill>
              </a:rPr>
              <a:t>Lienzo</a:t>
            </a:r>
            <a:r>
              <a:rPr lang="en-US" sz="3200" b="1" dirty="0">
                <a:solidFill>
                  <a:schemeClr val="bg1"/>
                </a:solidFill>
              </a:rPr>
              <a:t> de </a:t>
            </a: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endParaRPr lang="en-US" sz="3200" b="1" dirty="0">
              <a:solidFill>
                <a:schemeClr val="bg1"/>
              </a:solidFill>
            </a:endParaRPr>
          </a:p>
        </p:txBody>
      </p:sp>
      <p:sp>
        <p:nvSpPr>
          <p:cNvPr id="2" name="TextBox 1">
            <a:extLst>
              <a:ext uri="{FF2B5EF4-FFF2-40B4-BE49-F238E27FC236}">
                <a16:creationId xmlns:a16="http://schemas.microsoft.com/office/drawing/2014/main" id="{AB3E5FD9-59CE-6CC9-0B66-88E5FB61CBED}"/>
              </a:ext>
            </a:extLst>
          </p:cNvPr>
          <p:cNvSpPr txBox="1"/>
          <p:nvPr/>
        </p:nvSpPr>
        <p:spPr>
          <a:xfrm>
            <a:off x="1263926" y="1114880"/>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EDC17BF8-AF72-DA18-BC1A-4229E98C03E0}"/>
              </a:ext>
            </a:extLst>
          </p:cNvPr>
          <p:cNvSpPr txBox="1"/>
          <p:nvPr/>
        </p:nvSpPr>
        <p:spPr>
          <a:xfrm>
            <a:off x="3344870" y="1131118"/>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4A75F2B5-68D4-426C-5BB1-335A84BC201E}"/>
              </a:ext>
            </a:extLst>
          </p:cNvPr>
          <p:cNvSpPr txBox="1"/>
          <p:nvPr/>
        </p:nvSpPr>
        <p:spPr>
          <a:xfrm>
            <a:off x="3366791" y="315474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585E430D-40DE-9F23-E74A-B9B98E5A7390}"/>
              </a:ext>
            </a:extLst>
          </p:cNvPr>
          <p:cNvSpPr txBox="1"/>
          <p:nvPr/>
        </p:nvSpPr>
        <p:spPr>
          <a:xfrm>
            <a:off x="7667572" y="314988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C86D16D6-CA7D-3E25-6B51-775F4C3E7DFE}"/>
              </a:ext>
            </a:extLst>
          </p:cNvPr>
          <p:cNvSpPr txBox="1"/>
          <p:nvPr/>
        </p:nvSpPr>
        <p:spPr>
          <a:xfrm>
            <a:off x="7393633" y="1115774"/>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B6198D2B-5B56-83DA-811F-31CD9BBD77DD}"/>
              </a:ext>
            </a:extLst>
          </p:cNvPr>
          <p:cNvSpPr txBox="1"/>
          <p:nvPr/>
        </p:nvSpPr>
        <p:spPr>
          <a:xfrm>
            <a:off x="9713163" y="1094754"/>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1" name="TextBox 10">
            <a:extLst>
              <a:ext uri="{FF2B5EF4-FFF2-40B4-BE49-F238E27FC236}">
                <a16:creationId xmlns:a16="http://schemas.microsoft.com/office/drawing/2014/main" id="{61A952F7-C157-61E0-B77B-1F03A67F985F}"/>
              </a:ext>
            </a:extLst>
          </p:cNvPr>
          <p:cNvSpPr txBox="1"/>
          <p:nvPr/>
        </p:nvSpPr>
        <p:spPr>
          <a:xfrm>
            <a:off x="5228774" y="1122999"/>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2" name="TextBox 11">
            <a:extLst>
              <a:ext uri="{FF2B5EF4-FFF2-40B4-BE49-F238E27FC236}">
                <a16:creationId xmlns:a16="http://schemas.microsoft.com/office/drawing/2014/main" id="{AC5BD145-065F-B1F7-33DC-A14DAF983985}"/>
              </a:ext>
            </a:extLst>
          </p:cNvPr>
          <p:cNvSpPr txBox="1"/>
          <p:nvPr/>
        </p:nvSpPr>
        <p:spPr>
          <a:xfrm>
            <a:off x="5468335" y="316378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3" name="TextBox 12">
            <a:extLst>
              <a:ext uri="{FF2B5EF4-FFF2-40B4-BE49-F238E27FC236}">
                <a16:creationId xmlns:a16="http://schemas.microsoft.com/office/drawing/2014/main" id="{E87839B5-66B4-F7AB-B93F-C95343DD557C}"/>
              </a:ext>
            </a:extLst>
          </p:cNvPr>
          <p:cNvSpPr txBox="1"/>
          <p:nvPr/>
        </p:nvSpPr>
        <p:spPr>
          <a:xfrm>
            <a:off x="3407658" y="4467411"/>
            <a:ext cx="1183709" cy="276999"/>
          </a:xfrm>
          <a:prstGeom prst="rect">
            <a:avLst/>
          </a:prstGeom>
          <a:noFill/>
        </p:spPr>
        <p:txBody>
          <a:bodyPr wrap="square" rtlCol="0">
            <a:spAutoFit/>
          </a:bodyPr>
          <a:lstStyle/>
          <a:p>
            <a:pPr algn="ctr"/>
            <a:r>
              <a:rPr lang="es-ES" sz="1200" dirty="0"/>
              <a:t>Costos</a:t>
            </a:r>
            <a:endParaRPr lang="es-MX" sz="1200" dirty="0"/>
          </a:p>
        </p:txBody>
      </p:sp>
      <p:sp>
        <p:nvSpPr>
          <p:cNvPr id="24" name="TextBox 23">
            <a:extLst>
              <a:ext uri="{FF2B5EF4-FFF2-40B4-BE49-F238E27FC236}">
                <a16:creationId xmlns:a16="http://schemas.microsoft.com/office/drawing/2014/main" id="{8CED854D-67EA-E170-A7AA-96CA5F0731AF}"/>
              </a:ext>
            </a:extLst>
          </p:cNvPr>
          <p:cNvSpPr txBox="1"/>
          <p:nvPr/>
        </p:nvSpPr>
        <p:spPr>
          <a:xfrm>
            <a:off x="8994105" y="446746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26" name="TextBox 25">
            <a:extLst>
              <a:ext uri="{FF2B5EF4-FFF2-40B4-BE49-F238E27FC236}">
                <a16:creationId xmlns:a16="http://schemas.microsoft.com/office/drawing/2014/main" id="{545811A8-B0B4-9A8D-9DC1-4671B994D255}"/>
              </a:ext>
            </a:extLst>
          </p:cNvPr>
          <p:cNvSpPr txBox="1"/>
          <p:nvPr/>
        </p:nvSpPr>
        <p:spPr>
          <a:xfrm>
            <a:off x="8268649" y="593071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30" name="TextBox 29">
            <a:extLst>
              <a:ext uri="{FF2B5EF4-FFF2-40B4-BE49-F238E27FC236}">
                <a16:creationId xmlns:a16="http://schemas.microsoft.com/office/drawing/2014/main" id="{F25808A9-FE7B-480B-105E-383ABC6B00AF}"/>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
        <p:nvSpPr>
          <p:cNvPr id="32" name="Rectangle 2">
            <a:extLst>
              <a:ext uri="{FF2B5EF4-FFF2-40B4-BE49-F238E27FC236}">
                <a16:creationId xmlns:a16="http://schemas.microsoft.com/office/drawing/2014/main" id="{41D49AE5-505D-ED9E-E10D-605E2A09A5B7}"/>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3" name="Rectangle 3">
            <a:extLst>
              <a:ext uri="{FF2B5EF4-FFF2-40B4-BE49-F238E27FC236}">
                <a16:creationId xmlns:a16="http://schemas.microsoft.com/office/drawing/2014/main" id="{25C4BE6A-79C3-2232-59E7-47270D0F6193}"/>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ropapara</a:t>
            </a:r>
            <a:r>
              <a:rPr lang="en-US" sz="1200" b="1" dirty="0">
                <a:solidFill>
                  <a:schemeClr val="tx1"/>
                </a:solidFill>
              </a:rPr>
              <a:t>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29" name="Rectangle 28">
            <a:extLst>
              <a:ext uri="{FF2B5EF4-FFF2-40B4-BE49-F238E27FC236}">
                <a16:creationId xmlns:a16="http://schemas.microsoft.com/office/drawing/2014/main" id="{ADA020CE-3547-564A-808B-6A66780D770D}"/>
              </a:ext>
            </a:extLst>
          </p:cNvPr>
          <p:cNvSpPr/>
          <p:nvPr/>
        </p:nvSpPr>
        <p:spPr>
          <a:xfrm>
            <a:off x="6088214" y="4401099"/>
            <a:ext cx="5500224" cy="11745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9" name="Rectangle 8">
            <a:extLst>
              <a:ext uri="{FF2B5EF4-FFF2-40B4-BE49-F238E27FC236}">
                <a16:creationId xmlns:a16="http://schemas.microsoft.com/office/drawing/2014/main" id="{1262FD34-1C8D-1148-9FD5-1FF9DB121844}"/>
              </a:ext>
            </a:extLst>
          </p:cNvPr>
          <p:cNvSpPr/>
          <p:nvPr/>
        </p:nvSpPr>
        <p:spPr>
          <a:xfrm>
            <a:off x="724975" y="1882776"/>
            <a:ext cx="1912309" cy="173021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Personas que </a:t>
            </a:r>
            <a:r>
              <a:rPr lang="en-US" sz="1200" b="1" dirty="0" err="1">
                <a:solidFill>
                  <a:schemeClr val="tx1"/>
                </a:solidFill>
              </a:rPr>
              <a:t>donan</a:t>
            </a:r>
            <a:r>
              <a:rPr lang="en-US" sz="1200" b="1" dirty="0">
                <a:solidFill>
                  <a:schemeClr val="tx1"/>
                </a:solidFill>
              </a:rPr>
              <a:t> o </a:t>
            </a:r>
            <a:r>
              <a:rPr lang="en-US" sz="1200" b="1" dirty="0" err="1">
                <a:solidFill>
                  <a:schemeClr val="tx1"/>
                </a:solidFill>
              </a:rPr>
              <a:t>venden</a:t>
            </a:r>
            <a:r>
              <a:rPr lang="en-US" sz="1200" b="1" dirty="0">
                <a:solidFill>
                  <a:schemeClr val="tx1"/>
                </a:solidFill>
              </a:rPr>
              <a:t> </a:t>
            </a:r>
            <a:r>
              <a:rPr lang="en-US" sz="1200" b="1" dirty="0" err="1">
                <a:solidFill>
                  <a:schemeClr val="tx1"/>
                </a:solidFill>
              </a:rPr>
              <a:t>su</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vieja</a:t>
            </a:r>
            <a:r>
              <a:rPr lang="en-US" sz="1200" b="1" dirty="0">
                <a:solidFill>
                  <a:schemeClr val="tx1"/>
                </a:solidFill>
              </a:rPr>
              <a:t>. Tiendas de </a:t>
            </a:r>
            <a:r>
              <a:rPr lang="en-US" sz="1200" b="1" dirty="0" err="1">
                <a:solidFill>
                  <a:schemeClr val="tx1"/>
                </a:solidFill>
              </a:rPr>
              <a:t>segunda</a:t>
            </a:r>
            <a:r>
              <a:rPr lang="en-US" sz="1200" b="1" dirty="0">
                <a:solidFill>
                  <a:schemeClr val="tx1"/>
                </a:solidFill>
              </a:rPr>
              <a:t> mano</a:t>
            </a:r>
          </a:p>
        </p:txBody>
      </p:sp>
      <p:sp>
        <p:nvSpPr>
          <p:cNvPr id="10" name="Rectangle 9">
            <a:extLst>
              <a:ext uri="{FF2B5EF4-FFF2-40B4-BE49-F238E27FC236}">
                <a16:creationId xmlns:a16="http://schemas.microsoft.com/office/drawing/2014/main" id="{D6E174A6-227F-3843-8400-DA8188E66577}"/>
              </a:ext>
            </a:extLst>
          </p:cNvPr>
          <p:cNvSpPr/>
          <p:nvPr/>
        </p:nvSpPr>
        <p:spPr>
          <a:xfrm>
            <a:off x="2942880" y="3406698"/>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Inventario, Plataforma de </a:t>
            </a:r>
            <a:r>
              <a:rPr lang="en-US" sz="1200" b="1" dirty="0" err="1">
                <a:solidFill>
                  <a:schemeClr val="tx1"/>
                </a:solidFill>
              </a:rPr>
              <a:t>compras</a:t>
            </a:r>
            <a:r>
              <a:rPr lang="en-US" sz="1200" b="1" dirty="0">
                <a:solidFill>
                  <a:schemeClr val="tx1"/>
                </a:solidFill>
              </a:rPr>
              <a:t> de sitio web</a:t>
            </a:r>
          </a:p>
        </p:txBody>
      </p:sp>
      <p:sp>
        <p:nvSpPr>
          <p:cNvPr id="14" name="Rectangle 13">
            <a:extLst>
              <a:ext uri="{FF2B5EF4-FFF2-40B4-BE49-F238E27FC236}">
                <a16:creationId xmlns:a16="http://schemas.microsoft.com/office/drawing/2014/main" id="{44338FBA-ABBF-B242-97A3-1E97222F0906}"/>
              </a:ext>
            </a:extLst>
          </p:cNvPr>
          <p:cNvSpPr/>
          <p:nvPr/>
        </p:nvSpPr>
        <p:spPr>
          <a:xfrm>
            <a:off x="724975" y="4840892"/>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15" name="Rectangle 14">
            <a:extLst>
              <a:ext uri="{FF2B5EF4-FFF2-40B4-BE49-F238E27FC236}">
                <a16:creationId xmlns:a16="http://schemas.microsoft.com/office/drawing/2014/main" id="{2AE89C8F-0098-AE48-9193-45CAFC77703C}"/>
              </a:ext>
            </a:extLst>
          </p:cNvPr>
          <p:cNvSpPr/>
          <p:nvPr/>
        </p:nvSpPr>
        <p:spPr>
          <a:xfrm>
            <a:off x="3407658" y="4840891"/>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16" name="Rectangle 15">
            <a:extLst>
              <a:ext uri="{FF2B5EF4-FFF2-40B4-BE49-F238E27FC236}">
                <a16:creationId xmlns:a16="http://schemas.microsoft.com/office/drawing/2014/main" id="{D4434B26-3871-F641-B7B5-850C4347B8BF}"/>
              </a:ext>
            </a:extLst>
          </p:cNvPr>
          <p:cNvSpPr/>
          <p:nvPr/>
        </p:nvSpPr>
        <p:spPr>
          <a:xfrm>
            <a:off x="6202897" y="4840892"/>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Suscripciones</a:t>
            </a:r>
            <a:r>
              <a:rPr lang="en-US" sz="1200" b="1" dirty="0">
                <a:solidFill>
                  <a:schemeClr val="tx1"/>
                </a:solidFill>
              </a:rPr>
              <a:t> </a:t>
            </a:r>
          </a:p>
        </p:txBody>
      </p:sp>
      <p:sp>
        <p:nvSpPr>
          <p:cNvPr id="17" name="Rectangle 16">
            <a:extLst>
              <a:ext uri="{FF2B5EF4-FFF2-40B4-BE49-F238E27FC236}">
                <a16:creationId xmlns:a16="http://schemas.microsoft.com/office/drawing/2014/main" id="{ED529221-6622-834C-9453-93B0AFA6B42A}"/>
              </a:ext>
            </a:extLst>
          </p:cNvPr>
          <p:cNvSpPr/>
          <p:nvPr/>
        </p:nvSpPr>
        <p:spPr>
          <a:xfrm>
            <a:off x="8885580" y="4840891"/>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Ingresos</a:t>
            </a:r>
            <a:r>
              <a:rPr lang="en-US" sz="1200" b="1" dirty="0">
                <a:solidFill>
                  <a:schemeClr val="tx1"/>
                </a:solidFill>
              </a:rPr>
              <a:t> </a:t>
            </a:r>
            <a:r>
              <a:rPr lang="en-US" sz="1200" b="1" dirty="0" err="1">
                <a:solidFill>
                  <a:schemeClr val="tx1"/>
                </a:solidFill>
              </a:rPr>
              <a:t>generados</a:t>
            </a:r>
            <a:r>
              <a:rPr lang="en-US" sz="1200" b="1" dirty="0">
                <a:solidFill>
                  <a:schemeClr val="tx1"/>
                </a:solidFill>
              </a:rPr>
              <a:t> por </a:t>
            </a:r>
            <a:r>
              <a:rPr lang="en-US" sz="1200" b="1" dirty="0" err="1">
                <a:solidFill>
                  <a:schemeClr val="tx1"/>
                </a:solidFill>
              </a:rPr>
              <a:t>el</a:t>
            </a:r>
            <a:r>
              <a:rPr lang="en-US" sz="1200" b="1" dirty="0">
                <a:solidFill>
                  <a:schemeClr val="tx1"/>
                </a:solidFill>
              </a:rPr>
              <a:t> </a:t>
            </a:r>
            <a:r>
              <a:rPr lang="en-US" sz="1200" b="1" dirty="0" err="1">
                <a:solidFill>
                  <a:schemeClr val="tx1"/>
                </a:solidFill>
              </a:rPr>
              <a:t>alquiler</a:t>
            </a:r>
            <a:r>
              <a:rPr lang="en-US" sz="1200" b="1" dirty="0">
                <a:solidFill>
                  <a:schemeClr val="tx1"/>
                </a:solidFill>
              </a:rPr>
              <a:t> de </a:t>
            </a:r>
            <a:r>
              <a:rPr lang="en-US" sz="1200" b="1" dirty="0" err="1">
                <a:solidFill>
                  <a:schemeClr val="tx1"/>
                </a:solidFill>
              </a:rPr>
              <a:t>ropa</a:t>
            </a:r>
            <a:endParaRPr lang="en-US" sz="1200" b="1" dirty="0">
              <a:solidFill>
                <a:schemeClr val="tx1"/>
              </a:solidFill>
            </a:endParaRPr>
          </a:p>
        </p:txBody>
      </p:sp>
      <p:sp>
        <p:nvSpPr>
          <p:cNvPr id="19" name="Rectangle 18">
            <a:extLst>
              <a:ext uri="{FF2B5EF4-FFF2-40B4-BE49-F238E27FC236}">
                <a16:creationId xmlns:a16="http://schemas.microsoft.com/office/drawing/2014/main" id="{9A77071D-4D05-3249-03A4-E579A029E386}"/>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20" name="Rectangle 19">
            <a:extLst>
              <a:ext uri="{FF2B5EF4-FFF2-40B4-BE49-F238E27FC236}">
                <a16:creationId xmlns:a16="http://schemas.microsoft.com/office/drawing/2014/main" id="{35D5FA30-0F2E-2EE9-403C-7BFCC64A6C6E}"/>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25" name="Rectangle 24">
            <a:extLst>
              <a:ext uri="{FF2B5EF4-FFF2-40B4-BE49-F238E27FC236}">
                <a16:creationId xmlns:a16="http://schemas.microsoft.com/office/drawing/2014/main" id="{3C8A175F-160E-1E4D-43A6-567EDB09FB19}"/>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26" name="Rectangle 25">
            <a:extLst>
              <a:ext uri="{FF2B5EF4-FFF2-40B4-BE49-F238E27FC236}">
                <a16:creationId xmlns:a16="http://schemas.microsoft.com/office/drawing/2014/main" id="{1D1F724D-D17F-CCE9-BA8C-AF905D398B66}"/>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30" name="Rectangle 29">
            <a:extLst>
              <a:ext uri="{FF2B5EF4-FFF2-40B4-BE49-F238E27FC236}">
                <a16:creationId xmlns:a16="http://schemas.microsoft.com/office/drawing/2014/main" id="{1E628488-A5CA-1A99-793E-AE3A6679173F}"/>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31" name="TextBox 30">
            <a:extLst>
              <a:ext uri="{FF2B5EF4-FFF2-40B4-BE49-F238E27FC236}">
                <a16:creationId xmlns:a16="http://schemas.microsoft.com/office/drawing/2014/main" id="{B420CEF9-4354-12EC-C6AA-7115D4722C72}"/>
              </a:ext>
            </a:extLst>
          </p:cNvPr>
          <p:cNvSpPr txBox="1"/>
          <p:nvPr/>
        </p:nvSpPr>
        <p:spPr>
          <a:xfrm>
            <a:off x="2637284" y="199430"/>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003607DE-09F5-D80E-5553-450B39ED7085}"/>
              </a:ext>
            </a:extLst>
          </p:cNvPr>
          <p:cNvSpPr txBox="1"/>
          <p:nvPr/>
        </p:nvSpPr>
        <p:spPr>
          <a:xfrm>
            <a:off x="1263926" y="1104365"/>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E4C0B826-E996-9891-399E-1A195FADA98E}"/>
              </a:ext>
            </a:extLst>
          </p:cNvPr>
          <p:cNvSpPr txBox="1"/>
          <p:nvPr/>
        </p:nvSpPr>
        <p:spPr>
          <a:xfrm>
            <a:off x="3344870" y="1120603"/>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B946DD9F-A671-F387-BB47-48C2269CE76F}"/>
              </a:ext>
            </a:extLst>
          </p:cNvPr>
          <p:cNvSpPr txBox="1"/>
          <p:nvPr/>
        </p:nvSpPr>
        <p:spPr>
          <a:xfrm>
            <a:off x="3366791" y="315474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2F8752E1-3726-B064-588D-34445F3FE854}"/>
              </a:ext>
            </a:extLst>
          </p:cNvPr>
          <p:cNvSpPr txBox="1"/>
          <p:nvPr/>
        </p:nvSpPr>
        <p:spPr>
          <a:xfrm>
            <a:off x="7667572" y="314988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7AC20383-1D93-09C8-5D79-109DC2DBB750}"/>
              </a:ext>
            </a:extLst>
          </p:cNvPr>
          <p:cNvSpPr txBox="1"/>
          <p:nvPr/>
        </p:nvSpPr>
        <p:spPr>
          <a:xfrm>
            <a:off x="7393633" y="1084239"/>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4EE0EEDF-C4B4-AB44-FBFF-1F7EC0455FB7}"/>
              </a:ext>
            </a:extLst>
          </p:cNvPr>
          <p:cNvSpPr txBox="1"/>
          <p:nvPr/>
        </p:nvSpPr>
        <p:spPr>
          <a:xfrm>
            <a:off x="9713163" y="1084239"/>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1" name="TextBox 10">
            <a:extLst>
              <a:ext uri="{FF2B5EF4-FFF2-40B4-BE49-F238E27FC236}">
                <a16:creationId xmlns:a16="http://schemas.microsoft.com/office/drawing/2014/main" id="{C9FB2C7A-B8F8-99C9-609F-25ABAED11BB9}"/>
              </a:ext>
            </a:extLst>
          </p:cNvPr>
          <p:cNvSpPr txBox="1"/>
          <p:nvPr/>
        </p:nvSpPr>
        <p:spPr>
          <a:xfrm>
            <a:off x="5228774" y="1112484"/>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2" name="TextBox 11">
            <a:extLst>
              <a:ext uri="{FF2B5EF4-FFF2-40B4-BE49-F238E27FC236}">
                <a16:creationId xmlns:a16="http://schemas.microsoft.com/office/drawing/2014/main" id="{E8CAB3B9-4370-5245-0D4D-86DC455D9826}"/>
              </a:ext>
            </a:extLst>
          </p:cNvPr>
          <p:cNvSpPr txBox="1"/>
          <p:nvPr/>
        </p:nvSpPr>
        <p:spPr>
          <a:xfrm>
            <a:off x="5468335" y="316378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3" name="TextBox 12">
            <a:extLst>
              <a:ext uri="{FF2B5EF4-FFF2-40B4-BE49-F238E27FC236}">
                <a16:creationId xmlns:a16="http://schemas.microsoft.com/office/drawing/2014/main" id="{9C0AE2EC-0CF4-00C3-02E7-A351B6BBDF5D}"/>
              </a:ext>
            </a:extLst>
          </p:cNvPr>
          <p:cNvSpPr txBox="1"/>
          <p:nvPr/>
        </p:nvSpPr>
        <p:spPr>
          <a:xfrm>
            <a:off x="3366790" y="4462222"/>
            <a:ext cx="1183709" cy="276999"/>
          </a:xfrm>
          <a:prstGeom prst="rect">
            <a:avLst/>
          </a:prstGeom>
          <a:noFill/>
        </p:spPr>
        <p:txBody>
          <a:bodyPr wrap="square" rtlCol="0">
            <a:spAutoFit/>
          </a:bodyPr>
          <a:lstStyle/>
          <a:p>
            <a:pPr algn="ctr"/>
            <a:r>
              <a:rPr lang="es-ES" sz="1200" dirty="0"/>
              <a:t>Costos</a:t>
            </a:r>
            <a:endParaRPr lang="es-MX" sz="1200" dirty="0"/>
          </a:p>
        </p:txBody>
      </p:sp>
      <p:sp>
        <p:nvSpPr>
          <p:cNvPr id="24" name="TextBox 23">
            <a:extLst>
              <a:ext uri="{FF2B5EF4-FFF2-40B4-BE49-F238E27FC236}">
                <a16:creationId xmlns:a16="http://schemas.microsoft.com/office/drawing/2014/main" id="{189A540A-BCAE-3A9D-9AE2-C559BD334E0B}"/>
              </a:ext>
            </a:extLst>
          </p:cNvPr>
          <p:cNvSpPr txBox="1"/>
          <p:nvPr/>
        </p:nvSpPr>
        <p:spPr>
          <a:xfrm>
            <a:off x="8994105" y="4455880"/>
            <a:ext cx="1183709" cy="276999"/>
          </a:xfrm>
          <a:prstGeom prst="rect">
            <a:avLst/>
          </a:prstGeom>
          <a:noFill/>
        </p:spPr>
        <p:txBody>
          <a:bodyPr wrap="square" rtlCol="0">
            <a:spAutoFit/>
          </a:bodyPr>
          <a:lstStyle/>
          <a:p>
            <a:pPr algn="ctr"/>
            <a:r>
              <a:rPr lang="es-ES" sz="1200" dirty="0"/>
              <a:t>Ingresos</a:t>
            </a:r>
            <a:endParaRPr lang="es-MX" sz="1200" dirty="0"/>
          </a:p>
        </p:txBody>
      </p:sp>
      <p:sp>
        <p:nvSpPr>
          <p:cNvPr id="32" name="TextBox 31">
            <a:extLst>
              <a:ext uri="{FF2B5EF4-FFF2-40B4-BE49-F238E27FC236}">
                <a16:creationId xmlns:a16="http://schemas.microsoft.com/office/drawing/2014/main" id="{AD14885C-4228-2D9F-6F57-FDBD2FB97168}"/>
              </a:ext>
            </a:extLst>
          </p:cNvPr>
          <p:cNvSpPr txBox="1"/>
          <p:nvPr/>
        </p:nvSpPr>
        <p:spPr>
          <a:xfrm>
            <a:off x="8268649" y="5909699"/>
            <a:ext cx="1183709" cy="276999"/>
          </a:xfrm>
          <a:prstGeom prst="rect">
            <a:avLst/>
          </a:prstGeom>
          <a:noFill/>
        </p:spPr>
        <p:txBody>
          <a:bodyPr wrap="square" rtlCol="0">
            <a:spAutoFit/>
          </a:bodyPr>
          <a:lstStyle/>
          <a:p>
            <a:pPr algn="ctr"/>
            <a:r>
              <a:rPr lang="es-ES" sz="1200" dirty="0"/>
              <a:t>Fin de Vida</a:t>
            </a:r>
            <a:endParaRPr lang="es-MX" sz="1200" dirty="0"/>
          </a:p>
        </p:txBody>
      </p:sp>
      <p:sp>
        <p:nvSpPr>
          <p:cNvPr id="33" name="TextBox 32">
            <a:extLst>
              <a:ext uri="{FF2B5EF4-FFF2-40B4-BE49-F238E27FC236}">
                <a16:creationId xmlns:a16="http://schemas.microsoft.com/office/drawing/2014/main" id="{B7996A28-7908-CFCE-EC36-7936A4EFC401}"/>
              </a:ext>
            </a:extLst>
          </p:cNvPr>
          <p:cNvSpPr txBox="1"/>
          <p:nvPr/>
        </p:nvSpPr>
        <p:spPr>
          <a:xfrm>
            <a:off x="2739642" y="5909700"/>
            <a:ext cx="1387162" cy="276999"/>
          </a:xfrm>
          <a:prstGeom prst="rect">
            <a:avLst/>
          </a:prstGeom>
          <a:noFill/>
        </p:spPr>
        <p:txBody>
          <a:bodyPr wrap="square" rtlCol="0">
            <a:spAutoFit/>
          </a:bodyPr>
          <a:lstStyle/>
          <a:p>
            <a:pPr algn="ctr"/>
            <a:r>
              <a:rPr lang="es-ES" sz="1200" dirty="0"/>
              <a:t>Innovación Circular </a:t>
            </a:r>
            <a:endParaRPr lang="es-MX" sz="1200" dirty="0"/>
          </a:p>
        </p:txBody>
      </p:sp>
    </p:spTree>
    <p:extLst>
      <p:ext uri="{BB962C8B-B14F-4D97-AF65-F5344CB8AC3E}">
        <p14:creationId xmlns:p14="http://schemas.microsoft.com/office/powerpoint/2010/main" val="333710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456511"/>
            <a:ext cx="10907167" cy="1549911"/>
          </a:xfrm>
          <a:prstGeom prst="rect">
            <a:avLst/>
          </a:prstGeom>
        </p:spPr>
        <p:txBody>
          <a:bodyPr wrap="square">
            <a:spAutoFit/>
          </a:bodyPr>
          <a:lstStyle/>
          <a:p>
            <a:pPr algn="thaiDist">
              <a:lnSpc>
                <a:spcPct val="120000"/>
              </a:lnSpc>
            </a:pPr>
            <a:r>
              <a:rPr lang="es-ES" sz="1600" b="1" dirty="0">
                <a:solidFill>
                  <a:srgbClr val="262626"/>
                </a:solidFill>
              </a:rPr>
              <a:t>Los estudiantes aplicarán una estrategia de diseño circular para resolver un problema de negocio lineal. Aprenderán qué es la herramienta de Lienzo de Modelo de Negocio Circular y cómo usarla para crear su propio modelo de negocio circular. Trabajarán en equipos para resolver un desafío empresarial existente de su elección y rediseñarán el negocio, utilizando el lienzo del modelo de negocio circular. Esbozarán su modelo de negocio final para mostrar su idea de negocio circular y luego lo compartirán con el resto de la clase.</a:t>
            </a:r>
            <a:r>
              <a:rPr lang="en-US" sz="1600" b="1" dirty="0">
                <a:solidFill>
                  <a:srgbClr val="262626"/>
                </a:solidFill>
              </a:rPr>
              <a:t>. </a:t>
            </a:r>
            <a:endParaRPr lang="en-US"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1314195" y="185126"/>
            <a:ext cx="956360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Tiempo</a:t>
            </a:r>
            <a:r>
              <a:rPr lang="en-US" sz="1400" b="1" dirty="0">
                <a:solidFill>
                  <a:schemeClr val="bg1"/>
                </a:solidFill>
              </a:rPr>
              <a:t> de </a:t>
            </a:r>
            <a:r>
              <a:rPr lang="en-US" sz="1400" b="1" dirty="0" err="1">
                <a:solidFill>
                  <a:schemeClr val="bg1"/>
                </a:solidFill>
              </a:rPr>
              <a:t>preparación</a:t>
            </a:r>
            <a:r>
              <a:rPr lang="en-US" sz="1400" b="1" dirty="0">
                <a:solidFill>
                  <a:schemeClr val="bg1"/>
                </a:solidFill>
              </a:rPr>
              <a:t>: 10 – 15 </a:t>
            </a:r>
            <a:r>
              <a:rPr lang="en-US" sz="1400" b="1" dirty="0" err="1">
                <a:solidFill>
                  <a:schemeClr val="bg1"/>
                </a:solidFill>
              </a:rPr>
              <a:t>minutos</a:t>
            </a:r>
            <a:endParaRPr lang="en-US" sz="1400" b="1" dirty="0">
              <a:solidFill>
                <a:schemeClr val="bg1"/>
              </a:solidFill>
            </a:endParaRP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228656" y="3287271"/>
            <a:ext cx="9734687" cy="1067343"/>
          </a:xfrm>
          <a:prstGeom prst="rect">
            <a:avLst/>
          </a:prstGeom>
        </p:spPr>
        <p:txBody>
          <a:bodyPr wrap="square">
            <a:spAutoFit/>
          </a:bodyPr>
          <a:lstStyle/>
          <a:p>
            <a:pPr algn="thaiDist">
              <a:lnSpc>
                <a:spcPct val="120000"/>
              </a:lnSpc>
            </a:pPr>
            <a:r>
              <a:rPr lang="es-ES" b="1" dirty="0">
                <a:solidFill>
                  <a:srgbClr val="262626"/>
                </a:solidFill>
              </a:rPr>
              <a:t>Proyecte las diapositivas de la lección a la clase y genere una discusión sobre lo que ya saben acerca de los modelos comerciales circulares y cómo identificar soluciones a los problemas de los clientes. </a:t>
            </a:r>
            <a:r>
              <a:rPr lang="es-ES" dirty="0">
                <a:solidFill>
                  <a:srgbClr val="262626"/>
                </a:solidFill>
              </a:rPr>
              <a:t>Haga a los estudiantes las preguntas  de la guía en las notas de las diapositivas de PowerPoint.</a:t>
            </a:r>
            <a:endParaRPr lang="en-US" dirty="0">
              <a:solidFill>
                <a:srgbClr val="262626"/>
              </a:solidFill>
            </a:endParaRP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9" name="Rectangle 18">
            <a:extLst>
              <a:ext uri="{FF2B5EF4-FFF2-40B4-BE49-F238E27FC236}">
                <a16:creationId xmlns:a16="http://schemas.microsoft.com/office/drawing/2014/main" id="{9257F564-7545-F606-351E-54D5A87E1445}"/>
              </a:ext>
            </a:extLst>
          </p:cNvPr>
          <p:cNvSpPr/>
          <p:nvPr/>
        </p:nvSpPr>
        <p:spPr>
          <a:xfrm>
            <a:off x="1267916" y="4536811"/>
            <a:ext cx="9734687" cy="734945"/>
          </a:xfrm>
          <a:prstGeom prst="rect">
            <a:avLst/>
          </a:prstGeom>
        </p:spPr>
        <p:txBody>
          <a:bodyPr wrap="square">
            <a:spAutoFit/>
          </a:bodyPr>
          <a:lstStyle/>
          <a:p>
            <a:pPr algn="thaiDist">
              <a:lnSpc>
                <a:spcPct val="120000"/>
              </a:lnSpc>
            </a:pPr>
            <a:r>
              <a:rPr lang="es-ES" b="1" dirty="0"/>
              <a:t>Imprima el "Lienzo del Modelo de Negocio Circular" y la "Solución Circular", uno para cada equipo, junto con el documento "Rediseño para la Circularidad".</a:t>
            </a:r>
            <a:endParaRPr lang="en-US" dirty="0">
              <a:solidFill>
                <a:srgbClr val="262626"/>
              </a:solidFill>
            </a:endParaRPr>
          </a:p>
        </p:txBody>
      </p:sp>
      <p:sp>
        <p:nvSpPr>
          <p:cNvPr id="20" name="TextBox 19">
            <a:extLst>
              <a:ext uri="{FF2B5EF4-FFF2-40B4-BE49-F238E27FC236}">
                <a16:creationId xmlns:a16="http://schemas.microsoft.com/office/drawing/2014/main" id="{870443D5-F53C-B910-E5A0-AB1541127325}"/>
              </a:ext>
            </a:extLst>
          </p:cNvPr>
          <p:cNvSpPr txBox="1"/>
          <p:nvPr/>
        </p:nvSpPr>
        <p:spPr>
          <a:xfrm>
            <a:off x="1314196" y="5414512"/>
            <a:ext cx="9563605" cy="1067343"/>
          </a:xfrm>
          <a:prstGeom prst="rect">
            <a:avLst/>
          </a:prstGeom>
          <a:noFill/>
        </p:spPr>
        <p:txBody>
          <a:bodyPr wrap="square" rtlCol="0">
            <a:spAutoFit/>
          </a:bodyPr>
          <a:lstStyle/>
          <a:p>
            <a:pPr algn="thaiDist">
              <a:lnSpc>
                <a:spcPct val="120000"/>
              </a:lnSpc>
            </a:pPr>
            <a:r>
              <a:rPr lang="es-ES" b="1" dirty="0">
                <a:solidFill>
                  <a:srgbClr val="262626"/>
                </a:solidFill>
              </a:rPr>
              <a:t>Siga las instrucciones de la lección sobre cómo completar cada sección del "Lienzo de Modelo de Negocio Circular". Las notas de la diapositiva en la parte inferior de cada diapositiva incluyen instrucciones acerca de cómo completar la sección.</a:t>
            </a:r>
            <a:endParaRPr lang="en-US" dirty="0">
              <a:solidFill>
                <a:srgbClr val="262626"/>
              </a:solidFill>
            </a:endParaRP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6" name="Google Shape;107;p2">
            <a:extLst>
              <a:ext uri="{FF2B5EF4-FFF2-40B4-BE49-F238E27FC236}">
                <a16:creationId xmlns:a16="http://schemas.microsoft.com/office/drawing/2014/main" id="{D21C7EF2-327F-E669-DBC0-D2A4F5E4C91F}"/>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y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ropapara</a:t>
            </a:r>
            <a:r>
              <a:rPr lang="en-US" sz="1200" b="1" dirty="0">
                <a:solidFill>
                  <a:schemeClr val="tx1"/>
                </a:solidFill>
              </a:rPr>
              <a:t>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9" name="Rectangle 8">
            <a:extLst>
              <a:ext uri="{FF2B5EF4-FFF2-40B4-BE49-F238E27FC236}">
                <a16:creationId xmlns:a16="http://schemas.microsoft.com/office/drawing/2014/main" id="{1262FD34-1C8D-1148-9FD5-1FF9DB121844}"/>
              </a:ext>
            </a:extLst>
          </p:cNvPr>
          <p:cNvSpPr/>
          <p:nvPr/>
        </p:nvSpPr>
        <p:spPr>
          <a:xfrm>
            <a:off x="724975" y="1882776"/>
            <a:ext cx="1912309" cy="173021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Personas que </a:t>
            </a:r>
            <a:r>
              <a:rPr lang="en-US" sz="1200" b="1" dirty="0" err="1">
                <a:solidFill>
                  <a:schemeClr val="tx1"/>
                </a:solidFill>
              </a:rPr>
              <a:t>donan</a:t>
            </a:r>
            <a:r>
              <a:rPr lang="en-US" sz="1200" b="1" dirty="0">
                <a:solidFill>
                  <a:schemeClr val="tx1"/>
                </a:solidFill>
              </a:rPr>
              <a:t> o </a:t>
            </a:r>
            <a:r>
              <a:rPr lang="en-US" sz="1200" b="1" dirty="0" err="1">
                <a:solidFill>
                  <a:schemeClr val="tx1"/>
                </a:solidFill>
              </a:rPr>
              <a:t>venden</a:t>
            </a:r>
            <a:r>
              <a:rPr lang="en-US" sz="1200" b="1" dirty="0">
                <a:solidFill>
                  <a:schemeClr val="tx1"/>
                </a:solidFill>
              </a:rPr>
              <a:t> </a:t>
            </a:r>
            <a:r>
              <a:rPr lang="en-US" sz="1200" b="1" dirty="0" err="1">
                <a:solidFill>
                  <a:schemeClr val="tx1"/>
                </a:solidFill>
              </a:rPr>
              <a:t>su</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vieja</a:t>
            </a:r>
            <a:r>
              <a:rPr lang="en-US" sz="1200" b="1" dirty="0">
                <a:solidFill>
                  <a:schemeClr val="tx1"/>
                </a:solidFill>
              </a:rPr>
              <a:t>. Tiendas de </a:t>
            </a:r>
            <a:r>
              <a:rPr lang="en-US" sz="1200" b="1" dirty="0" err="1">
                <a:solidFill>
                  <a:schemeClr val="tx1"/>
                </a:solidFill>
              </a:rPr>
              <a:t>segunda</a:t>
            </a:r>
            <a:r>
              <a:rPr lang="en-US" sz="1200" b="1" dirty="0">
                <a:solidFill>
                  <a:schemeClr val="tx1"/>
                </a:solidFill>
              </a:rPr>
              <a:t> mano</a:t>
            </a:r>
          </a:p>
        </p:txBody>
      </p:sp>
      <p:sp>
        <p:nvSpPr>
          <p:cNvPr id="10" name="Rectangle 9">
            <a:extLst>
              <a:ext uri="{FF2B5EF4-FFF2-40B4-BE49-F238E27FC236}">
                <a16:creationId xmlns:a16="http://schemas.microsoft.com/office/drawing/2014/main" id="{D6E174A6-227F-3843-8400-DA8188E66577}"/>
              </a:ext>
            </a:extLst>
          </p:cNvPr>
          <p:cNvSpPr/>
          <p:nvPr/>
        </p:nvSpPr>
        <p:spPr>
          <a:xfrm>
            <a:off x="2942880" y="3406698"/>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Inventario, Plataforma de </a:t>
            </a:r>
            <a:r>
              <a:rPr lang="en-US" sz="1200" b="1" dirty="0" err="1">
                <a:solidFill>
                  <a:schemeClr val="tx1"/>
                </a:solidFill>
              </a:rPr>
              <a:t>compras</a:t>
            </a:r>
            <a:r>
              <a:rPr lang="en-US" sz="1200" b="1" dirty="0">
                <a:solidFill>
                  <a:schemeClr val="tx1"/>
                </a:solidFill>
              </a:rPr>
              <a:t> de sitio web</a:t>
            </a:r>
          </a:p>
        </p:txBody>
      </p:sp>
      <p:sp>
        <p:nvSpPr>
          <p:cNvPr id="22" name="Rectangle 21">
            <a:extLst>
              <a:ext uri="{FF2B5EF4-FFF2-40B4-BE49-F238E27FC236}">
                <a16:creationId xmlns:a16="http://schemas.microsoft.com/office/drawing/2014/main" id="{C7BD2217-4E07-9045-9074-1280A6829656}"/>
              </a:ext>
            </a:extLst>
          </p:cNvPr>
          <p:cNvSpPr/>
          <p:nvPr/>
        </p:nvSpPr>
        <p:spPr>
          <a:xfrm>
            <a:off x="2085269" y="6017485"/>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Producto</a:t>
            </a:r>
            <a:r>
              <a:rPr lang="en-US" sz="1200" b="1" dirty="0">
                <a:solidFill>
                  <a:schemeClr val="tx1"/>
                </a:solidFill>
              </a:rPr>
              <a:t> </a:t>
            </a:r>
            <a:r>
              <a:rPr lang="en-US" sz="1200" b="1" dirty="0" err="1">
                <a:solidFill>
                  <a:schemeClr val="tx1"/>
                </a:solidFill>
              </a:rPr>
              <a:t>como</a:t>
            </a:r>
            <a:r>
              <a:rPr lang="en-US" sz="1200" b="1" dirty="0">
                <a:solidFill>
                  <a:schemeClr val="tx1"/>
                </a:solidFill>
              </a:rPr>
              <a:t> </a:t>
            </a:r>
            <a:r>
              <a:rPr lang="en-US" sz="1200" b="1" dirty="0" err="1">
                <a:solidFill>
                  <a:schemeClr val="tx1"/>
                </a:solidFill>
              </a:rPr>
              <a:t>servicio</a:t>
            </a:r>
            <a:endParaRPr lang="en-US" sz="1200" b="1" dirty="0">
              <a:solidFill>
                <a:schemeClr val="tx1"/>
              </a:solidFill>
            </a:endParaRPr>
          </a:p>
        </p:txBody>
      </p:sp>
      <p:sp>
        <p:nvSpPr>
          <p:cNvPr id="25" name="Rectangle 24">
            <a:extLst>
              <a:ext uri="{FF2B5EF4-FFF2-40B4-BE49-F238E27FC236}">
                <a16:creationId xmlns:a16="http://schemas.microsoft.com/office/drawing/2014/main" id="{32E17476-26B2-1D46-9BB4-06652ADEF468}"/>
              </a:ext>
            </a:extLst>
          </p:cNvPr>
          <p:cNvSpPr/>
          <p:nvPr/>
        </p:nvSpPr>
        <p:spPr>
          <a:xfrm>
            <a:off x="595776" y="5574185"/>
            <a:ext cx="5500224" cy="11745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6" name="Rectangle 25">
            <a:extLst>
              <a:ext uri="{FF2B5EF4-FFF2-40B4-BE49-F238E27FC236}">
                <a16:creationId xmlns:a16="http://schemas.microsoft.com/office/drawing/2014/main" id="{84718FB1-C9E1-1926-56A7-CBFE88778C65}"/>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29" name="Rectangle 28">
            <a:extLst>
              <a:ext uri="{FF2B5EF4-FFF2-40B4-BE49-F238E27FC236}">
                <a16:creationId xmlns:a16="http://schemas.microsoft.com/office/drawing/2014/main" id="{C3ACF03A-9786-3B79-B556-393515E0E1C9}"/>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32" name="Rectangle 31">
            <a:extLst>
              <a:ext uri="{FF2B5EF4-FFF2-40B4-BE49-F238E27FC236}">
                <a16:creationId xmlns:a16="http://schemas.microsoft.com/office/drawing/2014/main" id="{A962A6FC-FBE6-BAB3-A7D4-076EAE9DC209}"/>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33" name="Rectangle 32">
            <a:extLst>
              <a:ext uri="{FF2B5EF4-FFF2-40B4-BE49-F238E27FC236}">
                <a16:creationId xmlns:a16="http://schemas.microsoft.com/office/drawing/2014/main" id="{6C53CD96-8504-FDC7-D78C-F055F3B3A81A}"/>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34" name="Rectangle 33">
            <a:extLst>
              <a:ext uri="{FF2B5EF4-FFF2-40B4-BE49-F238E27FC236}">
                <a16:creationId xmlns:a16="http://schemas.microsoft.com/office/drawing/2014/main" id="{F3C5C8AC-F149-9AA8-9A46-E8AAF4565536}"/>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23" name="TextBox 22">
            <a:extLst>
              <a:ext uri="{FF2B5EF4-FFF2-40B4-BE49-F238E27FC236}">
                <a16:creationId xmlns:a16="http://schemas.microsoft.com/office/drawing/2014/main" id="{B7941B12-4DAF-9816-2066-71EB8D2C04FF}"/>
              </a:ext>
            </a:extLst>
          </p:cNvPr>
          <p:cNvSpPr txBox="1"/>
          <p:nvPr/>
        </p:nvSpPr>
        <p:spPr>
          <a:xfrm>
            <a:off x="2637284" y="199430"/>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2" name="TextBox 1">
            <a:extLst>
              <a:ext uri="{FF2B5EF4-FFF2-40B4-BE49-F238E27FC236}">
                <a16:creationId xmlns:a16="http://schemas.microsoft.com/office/drawing/2014/main" id="{BB0F45E9-01B4-58E1-B825-869B663DDF95}"/>
              </a:ext>
            </a:extLst>
          </p:cNvPr>
          <p:cNvSpPr txBox="1"/>
          <p:nvPr/>
        </p:nvSpPr>
        <p:spPr>
          <a:xfrm>
            <a:off x="1263926" y="1104370"/>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3E69453A-5E87-037B-AED5-DCAFA64921C2}"/>
              </a:ext>
            </a:extLst>
          </p:cNvPr>
          <p:cNvSpPr txBox="1"/>
          <p:nvPr/>
        </p:nvSpPr>
        <p:spPr>
          <a:xfrm>
            <a:off x="3344870" y="1120608"/>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D84A7AC0-9465-C49C-5A41-725D68CDFA5C}"/>
              </a:ext>
            </a:extLst>
          </p:cNvPr>
          <p:cNvSpPr txBox="1"/>
          <p:nvPr/>
        </p:nvSpPr>
        <p:spPr>
          <a:xfrm>
            <a:off x="3366791" y="314423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9BCC1219-CD25-1CBB-2AC3-D7FAA2667A91}"/>
              </a:ext>
            </a:extLst>
          </p:cNvPr>
          <p:cNvSpPr txBox="1"/>
          <p:nvPr/>
        </p:nvSpPr>
        <p:spPr>
          <a:xfrm>
            <a:off x="7740301" y="3129698"/>
            <a:ext cx="1105325" cy="276999"/>
          </a:xfrm>
          <a:prstGeom prst="rect">
            <a:avLst/>
          </a:prstGeom>
          <a:noFill/>
        </p:spPr>
        <p:txBody>
          <a:bodyPr wrap="square" rtlCol="0">
            <a:spAutoFit/>
          </a:bodyPr>
          <a:lstStyle/>
          <a:p>
            <a:pPr algn="ctr"/>
            <a:r>
              <a:rPr lang="es-ES" sz="1200" dirty="0"/>
              <a:t>Canales</a:t>
            </a:r>
            <a:endParaRPr lang="es-MX" sz="1200" dirty="0"/>
          </a:p>
        </p:txBody>
      </p:sp>
      <p:sp>
        <p:nvSpPr>
          <p:cNvPr id="7" name="TextBox 6">
            <a:extLst>
              <a:ext uri="{FF2B5EF4-FFF2-40B4-BE49-F238E27FC236}">
                <a16:creationId xmlns:a16="http://schemas.microsoft.com/office/drawing/2014/main" id="{CFBCDED2-0A44-A39B-5EE5-F93CDD94782B}"/>
              </a:ext>
            </a:extLst>
          </p:cNvPr>
          <p:cNvSpPr txBox="1"/>
          <p:nvPr/>
        </p:nvSpPr>
        <p:spPr>
          <a:xfrm>
            <a:off x="7393633" y="1115774"/>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8" name="TextBox 7">
            <a:extLst>
              <a:ext uri="{FF2B5EF4-FFF2-40B4-BE49-F238E27FC236}">
                <a16:creationId xmlns:a16="http://schemas.microsoft.com/office/drawing/2014/main" id="{3A39FFE9-91B6-7E73-1188-5E43DC9DC360}"/>
              </a:ext>
            </a:extLst>
          </p:cNvPr>
          <p:cNvSpPr txBox="1"/>
          <p:nvPr/>
        </p:nvSpPr>
        <p:spPr>
          <a:xfrm>
            <a:off x="9713163" y="1094754"/>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1" name="TextBox 10">
            <a:extLst>
              <a:ext uri="{FF2B5EF4-FFF2-40B4-BE49-F238E27FC236}">
                <a16:creationId xmlns:a16="http://schemas.microsoft.com/office/drawing/2014/main" id="{227E8A81-F2D8-133F-EC4B-A1FB276AAFD1}"/>
              </a:ext>
            </a:extLst>
          </p:cNvPr>
          <p:cNvSpPr txBox="1"/>
          <p:nvPr/>
        </p:nvSpPr>
        <p:spPr>
          <a:xfrm>
            <a:off x="5228774" y="1112489"/>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2" name="TextBox 11">
            <a:extLst>
              <a:ext uri="{FF2B5EF4-FFF2-40B4-BE49-F238E27FC236}">
                <a16:creationId xmlns:a16="http://schemas.microsoft.com/office/drawing/2014/main" id="{FE5D3CB1-09BB-E28D-AE76-451987B2955A}"/>
              </a:ext>
            </a:extLst>
          </p:cNvPr>
          <p:cNvSpPr txBox="1"/>
          <p:nvPr/>
        </p:nvSpPr>
        <p:spPr>
          <a:xfrm>
            <a:off x="5468335" y="315327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13" name="TextBox 12">
            <a:extLst>
              <a:ext uri="{FF2B5EF4-FFF2-40B4-BE49-F238E27FC236}">
                <a16:creationId xmlns:a16="http://schemas.microsoft.com/office/drawing/2014/main" id="{C36F8844-26D6-B103-44AA-41F7A0698C14}"/>
              </a:ext>
            </a:extLst>
          </p:cNvPr>
          <p:cNvSpPr txBox="1"/>
          <p:nvPr/>
        </p:nvSpPr>
        <p:spPr>
          <a:xfrm>
            <a:off x="3344870" y="4457067"/>
            <a:ext cx="1183709" cy="276999"/>
          </a:xfrm>
          <a:prstGeom prst="rect">
            <a:avLst/>
          </a:prstGeom>
          <a:noFill/>
        </p:spPr>
        <p:txBody>
          <a:bodyPr wrap="square" rtlCol="0">
            <a:spAutoFit/>
          </a:bodyPr>
          <a:lstStyle/>
          <a:p>
            <a:pPr algn="ctr"/>
            <a:r>
              <a:rPr lang="es-ES" sz="1200" dirty="0"/>
              <a:t>Costos</a:t>
            </a:r>
            <a:endParaRPr lang="es-MX" sz="1200" dirty="0"/>
          </a:p>
        </p:txBody>
      </p:sp>
      <p:sp>
        <p:nvSpPr>
          <p:cNvPr id="19" name="TextBox 18">
            <a:extLst>
              <a:ext uri="{FF2B5EF4-FFF2-40B4-BE49-F238E27FC236}">
                <a16:creationId xmlns:a16="http://schemas.microsoft.com/office/drawing/2014/main" id="{F1F07EE2-4FC8-9CB6-D762-8F3A71E02AE4}"/>
              </a:ext>
            </a:extLst>
          </p:cNvPr>
          <p:cNvSpPr txBox="1"/>
          <p:nvPr/>
        </p:nvSpPr>
        <p:spPr>
          <a:xfrm>
            <a:off x="8997268" y="4448647"/>
            <a:ext cx="1183709" cy="276999"/>
          </a:xfrm>
          <a:prstGeom prst="rect">
            <a:avLst/>
          </a:prstGeom>
          <a:noFill/>
        </p:spPr>
        <p:txBody>
          <a:bodyPr wrap="square" rtlCol="0">
            <a:spAutoFit/>
          </a:bodyPr>
          <a:lstStyle/>
          <a:p>
            <a:pPr algn="ctr"/>
            <a:r>
              <a:rPr lang="es-ES" sz="1200" dirty="0"/>
              <a:t>Ingresos</a:t>
            </a:r>
            <a:endParaRPr lang="es-MX" sz="1200" dirty="0"/>
          </a:p>
        </p:txBody>
      </p:sp>
      <p:sp>
        <p:nvSpPr>
          <p:cNvPr id="20" name="TextBox 19">
            <a:extLst>
              <a:ext uri="{FF2B5EF4-FFF2-40B4-BE49-F238E27FC236}">
                <a16:creationId xmlns:a16="http://schemas.microsoft.com/office/drawing/2014/main" id="{ADBB9986-A709-9A50-2A8D-22044C1BBBED}"/>
              </a:ext>
            </a:extLst>
          </p:cNvPr>
          <p:cNvSpPr txBox="1"/>
          <p:nvPr/>
        </p:nvSpPr>
        <p:spPr>
          <a:xfrm>
            <a:off x="9257449" y="5615757"/>
            <a:ext cx="1183709" cy="307777"/>
          </a:xfrm>
          <a:prstGeom prst="rect">
            <a:avLst/>
          </a:prstGeom>
          <a:noFill/>
        </p:spPr>
        <p:txBody>
          <a:bodyPr wrap="square" rtlCol="0">
            <a:spAutoFit/>
          </a:bodyPr>
          <a:lstStyle/>
          <a:p>
            <a:pPr algn="ctr"/>
            <a:r>
              <a:rPr lang="es-ES" sz="1400" dirty="0">
                <a:solidFill>
                  <a:schemeClr val="bg1"/>
                </a:solidFill>
              </a:rPr>
              <a:t>Fin de Vida</a:t>
            </a:r>
            <a:endParaRPr lang="es-MX" sz="1400" dirty="0">
              <a:solidFill>
                <a:schemeClr val="bg1"/>
              </a:solidFill>
            </a:endParaRPr>
          </a:p>
        </p:txBody>
      </p:sp>
      <p:sp>
        <p:nvSpPr>
          <p:cNvPr id="24" name="TextBox 23">
            <a:extLst>
              <a:ext uri="{FF2B5EF4-FFF2-40B4-BE49-F238E27FC236}">
                <a16:creationId xmlns:a16="http://schemas.microsoft.com/office/drawing/2014/main" id="{6A8576D7-7DB2-1018-1A2C-AAAA63BF061F}"/>
              </a:ext>
            </a:extLst>
          </p:cNvPr>
          <p:cNvSpPr txBox="1"/>
          <p:nvPr/>
        </p:nvSpPr>
        <p:spPr>
          <a:xfrm>
            <a:off x="4177623" y="5646535"/>
            <a:ext cx="1387162" cy="276999"/>
          </a:xfrm>
          <a:prstGeom prst="rect">
            <a:avLst/>
          </a:prstGeom>
          <a:noFill/>
        </p:spPr>
        <p:txBody>
          <a:bodyPr wrap="square" rtlCol="0">
            <a:spAutoFit/>
          </a:bodyPr>
          <a:lstStyle/>
          <a:p>
            <a:pPr algn="ctr"/>
            <a:r>
              <a:rPr lang="es-ES" sz="1200" dirty="0">
                <a:solidFill>
                  <a:schemeClr val="bg1"/>
                </a:solidFill>
              </a:rPr>
              <a:t>Innovación Circular </a:t>
            </a:r>
            <a:endParaRPr lang="es-MX" sz="1200" dirty="0">
              <a:solidFill>
                <a:schemeClr val="bg1"/>
              </a:solidFill>
            </a:endParaRPr>
          </a:p>
        </p:txBody>
      </p:sp>
      <p:sp>
        <p:nvSpPr>
          <p:cNvPr id="30" name="Rectangle 29">
            <a:extLst>
              <a:ext uri="{FF2B5EF4-FFF2-40B4-BE49-F238E27FC236}">
                <a16:creationId xmlns:a16="http://schemas.microsoft.com/office/drawing/2014/main" id="{D5781393-798A-DDFF-DF8E-1E8E1DA7A106}"/>
              </a:ext>
            </a:extLst>
          </p:cNvPr>
          <p:cNvSpPr/>
          <p:nvPr/>
        </p:nvSpPr>
        <p:spPr>
          <a:xfrm>
            <a:off x="730235" y="4856669"/>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31" name="Rectangle 30">
            <a:extLst>
              <a:ext uri="{FF2B5EF4-FFF2-40B4-BE49-F238E27FC236}">
                <a16:creationId xmlns:a16="http://schemas.microsoft.com/office/drawing/2014/main" id="{3CBEA835-9B05-C74C-1EA2-9DB985A5C4B8}"/>
              </a:ext>
            </a:extLst>
          </p:cNvPr>
          <p:cNvSpPr/>
          <p:nvPr/>
        </p:nvSpPr>
        <p:spPr>
          <a:xfrm>
            <a:off x="3412918" y="4856668"/>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35" name="Rectangle 34">
            <a:extLst>
              <a:ext uri="{FF2B5EF4-FFF2-40B4-BE49-F238E27FC236}">
                <a16:creationId xmlns:a16="http://schemas.microsoft.com/office/drawing/2014/main" id="{52080518-D103-FD7A-0FC1-36F474DA10B8}"/>
              </a:ext>
            </a:extLst>
          </p:cNvPr>
          <p:cNvSpPr/>
          <p:nvPr/>
        </p:nvSpPr>
        <p:spPr>
          <a:xfrm>
            <a:off x="6208157" y="4856669"/>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Suscripciones</a:t>
            </a:r>
            <a:r>
              <a:rPr lang="en-US" sz="1200" b="1" dirty="0">
                <a:solidFill>
                  <a:schemeClr val="tx1"/>
                </a:solidFill>
              </a:rPr>
              <a:t> </a:t>
            </a:r>
          </a:p>
        </p:txBody>
      </p:sp>
      <p:sp>
        <p:nvSpPr>
          <p:cNvPr id="36" name="Rectangle 35">
            <a:extLst>
              <a:ext uri="{FF2B5EF4-FFF2-40B4-BE49-F238E27FC236}">
                <a16:creationId xmlns:a16="http://schemas.microsoft.com/office/drawing/2014/main" id="{5925E2D2-5F70-396D-3994-E96E40F4829D}"/>
              </a:ext>
            </a:extLst>
          </p:cNvPr>
          <p:cNvSpPr/>
          <p:nvPr/>
        </p:nvSpPr>
        <p:spPr>
          <a:xfrm>
            <a:off x="8890840" y="4856668"/>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Ingresos</a:t>
            </a:r>
            <a:r>
              <a:rPr lang="en-US" sz="1200" b="1" dirty="0">
                <a:solidFill>
                  <a:schemeClr val="tx1"/>
                </a:solidFill>
              </a:rPr>
              <a:t> </a:t>
            </a:r>
            <a:r>
              <a:rPr lang="en-US" sz="1200" b="1" dirty="0" err="1">
                <a:solidFill>
                  <a:schemeClr val="tx1"/>
                </a:solidFill>
              </a:rPr>
              <a:t>generados</a:t>
            </a:r>
            <a:r>
              <a:rPr lang="en-US" sz="1200" b="1" dirty="0">
                <a:solidFill>
                  <a:schemeClr val="tx1"/>
                </a:solidFill>
              </a:rPr>
              <a:t> por </a:t>
            </a:r>
            <a:r>
              <a:rPr lang="en-US" sz="1200" b="1" dirty="0" err="1">
                <a:solidFill>
                  <a:schemeClr val="tx1"/>
                </a:solidFill>
              </a:rPr>
              <a:t>el</a:t>
            </a:r>
            <a:r>
              <a:rPr lang="en-US" sz="1200" b="1" dirty="0">
                <a:solidFill>
                  <a:schemeClr val="tx1"/>
                </a:solidFill>
              </a:rPr>
              <a:t> </a:t>
            </a:r>
            <a:r>
              <a:rPr lang="en-US" sz="1200" b="1" dirty="0" err="1">
                <a:solidFill>
                  <a:schemeClr val="tx1"/>
                </a:solidFill>
              </a:rPr>
              <a:t>alquiler</a:t>
            </a:r>
            <a:r>
              <a:rPr lang="en-US" sz="1200" b="1" dirty="0">
                <a:solidFill>
                  <a:schemeClr val="tx1"/>
                </a:solidFill>
              </a:rPr>
              <a:t> de </a:t>
            </a:r>
            <a:r>
              <a:rPr lang="en-US" sz="1200" b="1" dirty="0" err="1">
                <a:solidFill>
                  <a:schemeClr val="tx1"/>
                </a:solidFill>
              </a:rPr>
              <a:t>ropa</a:t>
            </a:r>
            <a:endParaRPr lang="en-US" sz="1200" b="1" dirty="0">
              <a:solidFill>
                <a:schemeClr val="tx1"/>
              </a:solidFill>
            </a:endParaRPr>
          </a:p>
        </p:txBody>
      </p:sp>
    </p:spTree>
    <p:extLst>
      <p:ext uri="{BB962C8B-B14F-4D97-AF65-F5344CB8AC3E}">
        <p14:creationId xmlns:p14="http://schemas.microsoft.com/office/powerpoint/2010/main" val="22506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18" name="Rounded Rectangle 17">
            <a:extLst>
              <a:ext uri="{FF2B5EF4-FFF2-40B4-BE49-F238E27FC236}">
                <a16:creationId xmlns:a16="http://schemas.microsoft.com/office/drawing/2014/main" id="{E2314CB2-C423-7746-A62C-E162ABAA2751}"/>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ounded Rectangle 20">
            <a:extLst>
              <a:ext uri="{FF2B5EF4-FFF2-40B4-BE49-F238E27FC236}">
                <a16:creationId xmlns:a16="http://schemas.microsoft.com/office/drawing/2014/main" id="{7051AA44-0B20-724D-B6ED-2D84834F62BF}"/>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7" name="Picture 26">
            <a:extLst>
              <a:ext uri="{FF2B5EF4-FFF2-40B4-BE49-F238E27FC236}">
                <a16:creationId xmlns:a16="http://schemas.microsoft.com/office/drawing/2014/main" id="{B6A752E5-7488-9245-A6C5-0DF203B3B58D}"/>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28" name="Rectangle 27">
            <a:extLst>
              <a:ext uri="{FF2B5EF4-FFF2-40B4-BE49-F238E27FC236}">
                <a16:creationId xmlns:a16="http://schemas.microsoft.com/office/drawing/2014/main" id="{B288671C-998A-004E-87EB-3DAAA9D3F9A8}"/>
              </a:ext>
            </a:extLst>
          </p:cNvPr>
          <p:cNvSpPr/>
          <p:nvPr/>
        </p:nvSpPr>
        <p:spPr>
          <a:xfrm>
            <a:off x="2942881" y="188277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Renta</a:t>
            </a:r>
            <a:r>
              <a:rPr lang="en-US" sz="1200" b="1" dirty="0">
                <a:solidFill>
                  <a:schemeClr val="tx1"/>
                </a:solidFill>
              </a:rPr>
              <a:t> de </a:t>
            </a:r>
            <a:r>
              <a:rPr lang="en-US" sz="1200" b="1" dirty="0" err="1">
                <a:solidFill>
                  <a:schemeClr val="tx1"/>
                </a:solidFill>
              </a:rPr>
              <a:t>ropapara</a:t>
            </a:r>
            <a:r>
              <a:rPr lang="en-US" sz="1200" b="1" dirty="0">
                <a:solidFill>
                  <a:schemeClr val="tx1"/>
                </a:solidFill>
              </a:rPr>
              <a:t>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soporte</a:t>
            </a:r>
            <a:r>
              <a:rPr lang="en-US" sz="1200" b="1" dirty="0">
                <a:solidFill>
                  <a:schemeClr val="tx1"/>
                </a:solidFill>
              </a:rPr>
              <a:t> a </a:t>
            </a:r>
            <a:r>
              <a:rPr lang="en-US" sz="1200" b="1" dirty="0" err="1">
                <a:solidFill>
                  <a:schemeClr val="tx1"/>
                </a:solidFill>
              </a:rPr>
              <a:t>clientes</a:t>
            </a:r>
            <a:endParaRPr lang="en-US" sz="1200" b="1" dirty="0">
              <a:solidFill>
                <a:schemeClr val="tx1"/>
              </a:solidFill>
            </a:endParaRPr>
          </a:p>
        </p:txBody>
      </p:sp>
      <p:sp>
        <p:nvSpPr>
          <p:cNvPr id="9" name="Rectangle 8">
            <a:extLst>
              <a:ext uri="{FF2B5EF4-FFF2-40B4-BE49-F238E27FC236}">
                <a16:creationId xmlns:a16="http://schemas.microsoft.com/office/drawing/2014/main" id="{1262FD34-1C8D-1148-9FD5-1FF9DB121844}"/>
              </a:ext>
            </a:extLst>
          </p:cNvPr>
          <p:cNvSpPr/>
          <p:nvPr/>
        </p:nvSpPr>
        <p:spPr>
          <a:xfrm>
            <a:off x="724975" y="1882776"/>
            <a:ext cx="1912309" cy="173021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Personas que </a:t>
            </a:r>
            <a:r>
              <a:rPr lang="en-US" sz="1200" b="1" dirty="0" err="1">
                <a:solidFill>
                  <a:schemeClr val="tx1"/>
                </a:solidFill>
              </a:rPr>
              <a:t>donan</a:t>
            </a:r>
            <a:r>
              <a:rPr lang="en-US" sz="1200" b="1" dirty="0">
                <a:solidFill>
                  <a:schemeClr val="tx1"/>
                </a:solidFill>
              </a:rPr>
              <a:t> o </a:t>
            </a:r>
            <a:r>
              <a:rPr lang="en-US" sz="1200" b="1" dirty="0" err="1">
                <a:solidFill>
                  <a:schemeClr val="tx1"/>
                </a:solidFill>
              </a:rPr>
              <a:t>venden</a:t>
            </a:r>
            <a:r>
              <a:rPr lang="en-US" sz="1200" b="1" dirty="0">
                <a:solidFill>
                  <a:schemeClr val="tx1"/>
                </a:solidFill>
              </a:rPr>
              <a:t> </a:t>
            </a:r>
            <a:r>
              <a:rPr lang="en-US" sz="1200" b="1" dirty="0" err="1">
                <a:solidFill>
                  <a:schemeClr val="tx1"/>
                </a:solidFill>
              </a:rPr>
              <a:t>su</a:t>
            </a:r>
            <a:r>
              <a:rPr lang="en-US" sz="1200" b="1" dirty="0">
                <a:solidFill>
                  <a:schemeClr val="tx1"/>
                </a:solidFill>
              </a:rPr>
              <a:t> </a:t>
            </a:r>
            <a:r>
              <a:rPr lang="en-US" sz="1200" b="1" dirty="0" err="1">
                <a:solidFill>
                  <a:schemeClr val="tx1"/>
                </a:solidFill>
              </a:rPr>
              <a:t>ropa</a:t>
            </a:r>
            <a:r>
              <a:rPr lang="en-US" sz="1200" b="1" dirty="0">
                <a:solidFill>
                  <a:schemeClr val="tx1"/>
                </a:solidFill>
              </a:rPr>
              <a:t> </a:t>
            </a:r>
            <a:r>
              <a:rPr lang="en-US" sz="1200" b="1" dirty="0" err="1">
                <a:solidFill>
                  <a:schemeClr val="tx1"/>
                </a:solidFill>
              </a:rPr>
              <a:t>vieja</a:t>
            </a:r>
            <a:r>
              <a:rPr lang="en-US" sz="1200" b="1" dirty="0">
                <a:solidFill>
                  <a:schemeClr val="tx1"/>
                </a:solidFill>
              </a:rPr>
              <a:t>. Tiendas de </a:t>
            </a:r>
            <a:r>
              <a:rPr lang="en-US" sz="1200" b="1" dirty="0" err="1">
                <a:solidFill>
                  <a:schemeClr val="tx1"/>
                </a:solidFill>
              </a:rPr>
              <a:t>segunda</a:t>
            </a:r>
            <a:r>
              <a:rPr lang="en-US" sz="1200" b="1" dirty="0">
                <a:solidFill>
                  <a:schemeClr val="tx1"/>
                </a:solidFill>
              </a:rPr>
              <a:t> mano</a:t>
            </a:r>
          </a:p>
        </p:txBody>
      </p:sp>
      <p:sp>
        <p:nvSpPr>
          <p:cNvPr id="10" name="Rectangle 9">
            <a:extLst>
              <a:ext uri="{FF2B5EF4-FFF2-40B4-BE49-F238E27FC236}">
                <a16:creationId xmlns:a16="http://schemas.microsoft.com/office/drawing/2014/main" id="{D6E174A6-227F-3843-8400-DA8188E66577}"/>
              </a:ext>
            </a:extLst>
          </p:cNvPr>
          <p:cNvSpPr/>
          <p:nvPr/>
        </p:nvSpPr>
        <p:spPr>
          <a:xfrm>
            <a:off x="2942880" y="3406698"/>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Inventario, Plataforma de </a:t>
            </a:r>
            <a:r>
              <a:rPr lang="en-US" sz="1200" b="1" dirty="0" err="1">
                <a:solidFill>
                  <a:schemeClr val="tx1"/>
                </a:solidFill>
              </a:rPr>
              <a:t>compras</a:t>
            </a:r>
            <a:r>
              <a:rPr lang="en-US" sz="1200" b="1" dirty="0">
                <a:solidFill>
                  <a:schemeClr val="tx1"/>
                </a:solidFill>
              </a:rPr>
              <a:t> de sitio web</a:t>
            </a:r>
          </a:p>
        </p:txBody>
      </p:sp>
      <p:sp>
        <p:nvSpPr>
          <p:cNvPr id="11" name="Rectangle 10">
            <a:extLst>
              <a:ext uri="{FF2B5EF4-FFF2-40B4-BE49-F238E27FC236}">
                <a16:creationId xmlns:a16="http://schemas.microsoft.com/office/drawing/2014/main" id="{4FA7C69F-5831-C446-917E-B16204D1D864}"/>
              </a:ext>
            </a:extLst>
          </p:cNvPr>
          <p:cNvSpPr/>
          <p:nvPr/>
        </p:nvSpPr>
        <p:spPr>
          <a:xfrm>
            <a:off x="7336810" y="188277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Soporte</a:t>
            </a:r>
            <a:r>
              <a:rPr lang="en-US" sz="1200" b="1" dirty="0">
                <a:solidFill>
                  <a:schemeClr val="tx1"/>
                </a:solidFill>
              </a:rPr>
              <a:t> </a:t>
            </a:r>
            <a:r>
              <a:rPr lang="en-US" sz="1200" b="1" dirty="0" err="1">
                <a:solidFill>
                  <a:schemeClr val="tx1"/>
                </a:solidFill>
              </a:rPr>
              <a:t>personalizado</a:t>
            </a:r>
            <a:r>
              <a:rPr lang="en-US" sz="1200" b="1" dirty="0">
                <a:solidFill>
                  <a:schemeClr val="tx1"/>
                </a:solidFill>
              </a:rPr>
              <a:t> en </a:t>
            </a:r>
            <a:r>
              <a:rPr lang="en-US" sz="1200" b="1" dirty="0" err="1">
                <a:solidFill>
                  <a:schemeClr val="tx1"/>
                </a:solidFill>
              </a:rPr>
              <a:t>Línea</a:t>
            </a:r>
            <a:r>
              <a:rPr lang="en-US" sz="1200" b="1" dirty="0">
                <a:solidFill>
                  <a:schemeClr val="tx1"/>
                </a:solidFill>
              </a:rPr>
              <a:t> </a:t>
            </a:r>
          </a:p>
        </p:txBody>
      </p:sp>
      <p:sp>
        <p:nvSpPr>
          <p:cNvPr id="13" name="Rectangle 12">
            <a:extLst>
              <a:ext uri="{FF2B5EF4-FFF2-40B4-BE49-F238E27FC236}">
                <a16:creationId xmlns:a16="http://schemas.microsoft.com/office/drawing/2014/main" id="{1CF13479-983D-BA41-959F-5A1D987D9314}"/>
              </a:ext>
            </a:extLst>
          </p:cNvPr>
          <p:cNvSpPr/>
          <p:nvPr/>
        </p:nvSpPr>
        <p:spPr>
          <a:xfrm>
            <a:off x="7336810" y="3362480"/>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Plataforma en </a:t>
            </a:r>
            <a:r>
              <a:rPr lang="en-US" sz="1200" b="1" dirty="0" err="1">
                <a:solidFill>
                  <a:schemeClr val="tx1"/>
                </a:solidFill>
              </a:rPr>
              <a:t>línea</a:t>
            </a:r>
            <a:r>
              <a:rPr lang="en-US" sz="1200" b="1" dirty="0">
                <a:solidFill>
                  <a:schemeClr val="tx1"/>
                </a:solidFill>
              </a:rPr>
              <a:t>, redes </a:t>
            </a:r>
            <a:r>
              <a:rPr lang="en-US" sz="1200" b="1" dirty="0" err="1">
                <a:solidFill>
                  <a:schemeClr val="tx1"/>
                </a:solidFill>
              </a:rPr>
              <a:t>sociales</a:t>
            </a:r>
            <a:r>
              <a:rPr lang="en-US" sz="1200" b="1" dirty="0">
                <a:solidFill>
                  <a:schemeClr val="tx1"/>
                </a:solidFill>
              </a:rPr>
              <a:t>, influencers</a:t>
            </a:r>
          </a:p>
        </p:txBody>
      </p:sp>
      <p:sp>
        <p:nvSpPr>
          <p:cNvPr id="23" name="Rectangle 22">
            <a:extLst>
              <a:ext uri="{FF2B5EF4-FFF2-40B4-BE49-F238E27FC236}">
                <a16:creationId xmlns:a16="http://schemas.microsoft.com/office/drawing/2014/main" id="{3C3C1D8C-4921-594E-919E-EEC8AB2EB491}"/>
              </a:ext>
            </a:extLst>
          </p:cNvPr>
          <p:cNvSpPr/>
          <p:nvPr/>
        </p:nvSpPr>
        <p:spPr>
          <a:xfrm>
            <a:off x="5139844" y="340669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Ropa</a:t>
            </a:r>
            <a:r>
              <a:rPr lang="en-US" sz="1200" b="1" dirty="0">
                <a:solidFill>
                  <a:schemeClr val="tx1"/>
                </a:solidFill>
              </a:rPr>
              <a:t> para personas de </a:t>
            </a:r>
            <a:r>
              <a:rPr lang="en-US" sz="1200" b="1" dirty="0" err="1">
                <a:solidFill>
                  <a:schemeClr val="tx1"/>
                </a:solidFill>
              </a:rPr>
              <a:t>escasos</a:t>
            </a:r>
            <a:r>
              <a:rPr lang="en-US" sz="1200" b="1" dirty="0">
                <a:solidFill>
                  <a:schemeClr val="tx1"/>
                </a:solidFill>
              </a:rPr>
              <a:t> </a:t>
            </a:r>
            <a:r>
              <a:rPr lang="en-US" sz="1200" b="1" dirty="0" err="1">
                <a:solidFill>
                  <a:schemeClr val="tx1"/>
                </a:solidFill>
              </a:rPr>
              <a:t>recursos</a:t>
            </a:r>
            <a:r>
              <a:rPr lang="en-US" sz="1200" b="1" dirty="0">
                <a:solidFill>
                  <a:schemeClr val="tx1"/>
                </a:solidFill>
              </a:rPr>
              <a:t>, reduce </a:t>
            </a:r>
            <a:r>
              <a:rPr lang="en-US" sz="1200" b="1" dirty="0" err="1">
                <a:solidFill>
                  <a:schemeClr val="tx1"/>
                </a:solidFill>
              </a:rPr>
              <a:t>residuos</a:t>
            </a:r>
            <a:r>
              <a:rPr lang="en-US" sz="1200" b="1" dirty="0">
                <a:solidFill>
                  <a:schemeClr val="tx1"/>
                </a:solidFill>
              </a:rPr>
              <a:t> textiles</a:t>
            </a:r>
          </a:p>
        </p:txBody>
      </p:sp>
      <p:sp>
        <p:nvSpPr>
          <p:cNvPr id="25" name="Rectangle 24">
            <a:extLst>
              <a:ext uri="{FF2B5EF4-FFF2-40B4-BE49-F238E27FC236}">
                <a16:creationId xmlns:a16="http://schemas.microsoft.com/office/drawing/2014/main" id="{32E17476-26B2-1D46-9BB4-06652ADEF468}"/>
              </a:ext>
            </a:extLst>
          </p:cNvPr>
          <p:cNvSpPr/>
          <p:nvPr/>
        </p:nvSpPr>
        <p:spPr>
          <a:xfrm>
            <a:off x="6089081" y="5574185"/>
            <a:ext cx="5500224" cy="11745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26" name="Rectangle 25">
            <a:extLst>
              <a:ext uri="{FF2B5EF4-FFF2-40B4-BE49-F238E27FC236}">
                <a16:creationId xmlns:a16="http://schemas.microsoft.com/office/drawing/2014/main" id="{F821D4B9-7D0F-DD44-B9FF-66894844A609}"/>
              </a:ext>
            </a:extLst>
          </p:cNvPr>
          <p:cNvSpPr/>
          <p:nvPr/>
        </p:nvSpPr>
        <p:spPr>
          <a:xfrm>
            <a:off x="7167517" y="6017485"/>
            <a:ext cx="3343353"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Los </a:t>
            </a:r>
            <a:r>
              <a:rPr lang="en-US" sz="1200" b="1" dirty="0" err="1">
                <a:solidFill>
                  <a:schemeClr val="tx1"/>
                </a:solidFill>
              </a:rPr>
              <a:t>arrendatarios</a:t>
            </a:r>
            <a:r>
              <a:rPr lang="en-US" sz="1200" b="1" dirty="0">
                <a:solidFill>
                  <a:schemeClr val="tx1"/>
                </a:solidFill>
              </a:rPr>
              <a:t> </a:t>
            </a:r>
            <a:r>
              <a:rPr lang="en-US" sz="1200" b="1" dirty="0" err="1">
                <a:solidFill>
                  <a:schemeClr val="tx1"/>
                </a:solidFill>
              </a:rPr>
              <a:t>devuelven</a:t>
            </a:r>
            <a:r>
              <a:rPr lang="en-US" sz="1200" b="1" dirty="0">
                <a:solidFill>
                  <a:schemeClr val="tx1"/>
                </a:solidFill>
              </a:rPr>
              <a:t> la </a:t>
            </a:r>
            <a:r>
              <a:rPr lang="en-US" sz="1200" b="1" dirty="0" err="1">
                <a:solidFill>
                  <a:schemeClr val="tx1"/>
                </a:solidFill>
              </a:rPr>
              <a:t>ropa</a:t>
            </a:r>
            <a:r>
              <a:rPr lang="en-US" sz="1200" b="1" dirty="0">
                <a:solidFill>
                  <a:schemeClr val="tx1"/>
                </a:solidFill>
              </a:rPr>
              <a:t>, la </a:t>
            </a:r>
            <a:r>
              <a:rPr lang="en-US" sz="1200" b="1" dirty="0" err="1">
                <a:solidFill>
                  <a:schemeClr val="tx1"/>
                </a:solidFill>
              </a:rPr>
              <a:t>reparan</a:t>
            </a:r>
            <a:r>
              <a:rPr lang="en-US" sz="1200" b="1" dirty="0">
                <a:solidFill>
                  <a:schemeClr val="tx1"/>
                </a:solidFill>
              </a:rPr>
              <a:t> </a:t>
            </a:r>
            <a:r>
              <a:rPr lang="en-US" sz="1200" b="1" dirty="0" err="1">
                <a:solidFill>
                  <a:schemeClr val="tx1"/>
                </a:solidFill>
              </a:rPr>
              <a:t>si</a:t>
            </a:r>
            <a:r>
              <a:rPr lang="en-US" sz="1200" b="1" dirty="0">
                <a:solidFill>
                  <a:schemeClr val="tx1"/>
                </a:solidFill>
              </a:rPr>
              <a:t> es </a:t>
            </a:r>
            <a:r>
              <a:rPr lang="en-US" sz="1200" b="1" dirty="0" err="1">
                <a:solidFill>
                  <a:schemeClr val="tx1"/>
                </a:solidFill>
              </a:rPr>
              <a:t>necesario</a:t>
            </a:r>
            <a:r>
              <a:rPr lang="en-US" sz="1200" b="1" dirty="0">
                <a:solidFill>
                  <a:schemeClr val="tx1"/>
                </a:solidFill>
              </a:rPr>
              <a:t> y </a:t>
            </a:r>
            <a:r>
              <a:rPr lang="en-US" sz="1200" b="1" dirty="0" err="1">
                <a:solidFill>
                  <a:schemeClr val="tx1"/>
                </a:solidFill>
              </a:rPr>
              <a:t>luego</a:t>
            </a:r>
            <a:r>
              <a:rPr lang="en-US" sz="1200" b="1" dirty="0">
                <a:solidFill>
                  <a:schemeClr val="tx1"/>
                </a:solidFill>
              </a:rPr>
              <a:t> la </a:t>
            </a:r>
            <a:r>
              <a:rPr lang="en-US" sz="1200" b="1" dirty="0" err="1">
                <a:solidFill>
                  <a:schemeClr val="tx1"/>
                </a:solidFill>
              </a:rPr>
              <a:t>alquilan</a:t>
            </a:r>
            <a:r>
              <a:rPr lang="en-US" sz="1200" b="1" dirty="0">
                <a:solidFill>
                  <a:schemeClr val="tx1"/>
                </a:solidFill>
              </a:rPr>
              <a:t> </a:t>
            </a:r>
            <a:r>
              <a:rPr lang="en-US" sz="1200" b="1" dirty="0" err="1">
                <a:solidFill>
                  <a:schemeClr val="tx1"/>
                </a:solidFill>
              </a:rPr>
              <a:t>nuevamente</a:t>
            </a:r>
            <a:r>
              <a:rPr lang="en-US" sz="1200" b="1" dirty="0">
                <a:solidFill>
                  <a:schemeClr val="tx1"/>
                </a:solidFill>
              </a:rPr>
              <a:t> a </a:t>
            </a:r>
            <a:r>
              <a:rPr lang="en-US" sz="1200" b="1" dirty="0" err="1">
                <a:solidFill>
                  <a:schemeClr val="tx1"/>
                </a:solidFill>
              </a:rPr>
              <a:t>otros</a:t>
            </a:r>
            <a:r>
              <a:rPr lang="en-US" sz="1200" b="1" dirty="0">
                <a:solidFill>
                  <a:schemeClr val="tx1"/>
                </a:solidFill>
              </a:rPr>
              <a:t> </a:t>
            </a:r>
            <a:r>
              <a:rPr lang="en-US" sz="1200" b="1" dirty="0" err="1">
                <a:solidFill>
                  <a:schemeClr val="tx1"/>
                </a:solidFill>
              </a:rPr>
              <a:t>clientes</a:t>
            </a:r>
            <a:endParaRPr lang="en-US" sz="1200" b="1" dirty="0">
              <a:solidFill>
                <a:schemeClr val="tx1"/>
              </a:solidFill>
            </a:endParaRPr>
          </a:p>
        </p:txBody>
      </p:sp>
      <p:sp>
        <p:nvSpPr>
          <p:cNvPr id="29" name="Rectangle 28">
            <a:extLst>
              <a:ext uri="{FF2B5EF4-FFF2-40B4-BE49-F238E27FC236}">
                <a16:creationId xmlns:a16="http://schemas.microsoft.com/office/drawing/2014/main" id="{B453B9E3-D213-B2E7-B566-81EB324E5B08}"/>
              </a:ext>
            </a:extLst>
          </p:cNvPr>
          <p:cNvSpPr/>
          <p:nvPr/>
        </p:nvSpPr>
        <p:spPr>
          <a:xfrm>
            <a:off x="9554716" y="1882774"/>
            <a:ext cx="1912309" cy="1616934"/>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Estudiantes</a:t>
            </a:r>
            <a:r>
              <a:rPr lang="en-US" sz="1200" b="1" dirty="0">
                <a:solidFill>
                  <a:schemeClr val="tx1"/>
                </a:solidFill>
              </a:rPr>
              <a:t> </a:t>
            </a:r>
            <a:r>
              <a:rPr lang="en-US" sz="1200" b="1" dirty="0" err="1">
                <a:solidFill>
                  <a:schemeClr val="tx1"/>
                </a:solidFill>
              </a:rPr>
              <a:t>universitarios</a:t>
            </a:r>
            <a:r>
              <a:rPr lang="en-US" sz="1200" b="1" dirty="0">
                <a:solidFill>
                  <a:schemeClr val="tx1"/>
                </a:solidFill>
              </a:rPr>
              <a:t> de </a:t>
            </a:r>
            <a:r>
              <a:rPr lang="en-US" sz="1200" b="1" dirty="0" err="1">
                <a:solidFill>
                  <a:schemeClr val="tx1"/>
                </a:solidFill>
              </a:rPr>
              <a:t>bajos</a:t>
            </a:r>
            <a:r>
              <a:rPr lang="en-US" sz="1200" b="1" dirty="0">
                <a:solidFill>
                  <a:schemeClr val="tx1"/>
                </a:solidFill>
              </a:rPr>
              <a:t> </a:t>
            </a:r>
            <a:r>
              <a:rPr lang="en-US" sz="1200" b="1" dirty="0" err="1">
                <a:solidFill>
                  <a:schemeClr val="tx1"/>
                </a:solidFill>
              </a:rPr>
              <a:t>ingresos</a:t>
            </a:r>
            <a:r>
              <a:rPr lang="en-US" sz="1200" b="1" dirty="0">
                <a:solidFill>
                  <a:schemeClr val="tx1"/>
                </a:solidFill>
              </a:rPr>
              <a:t>, Mercado </a:t>
            </a:r>
            <a:r>
              <a:rPr lang="en-US" sz="1200" b="1" dirty="0" err="1">
                <a:solidFill>
                  <a:schemeClr val="tx1"/>
                </a:solidFill>
              </a:rPr>
              <a:t>masivo</a:t>
            </a:r>
            <a:r>
              <a:rPr lang="en-US" sz="1200" b="1" dirty="0">
                <a:solidFill>
                  <a:schemeClr val="tx1"/>
                </a:solidFill>
              </a:rPr>
              <a:t> y </a:t>
            </a:r>
            <a:r>
              <a:rPr lang="en-US" sz="1200" b="1" dirty="0" err="1">
                <a:solidFill>
                  <a:schemeClr val="tx1"/>
                </a:solidFill>
              </a:rPr>
              <a:t>clientes</a:t>
            </a:r>
            <a:r>
              <a:rPr lang="en-US" sz="1200" b="1" dirty="0">
                <a:solidFill>
                  <a:schemeClr val="tx1"/>
                </a:solidFill>
              </a:rPr>
              <a:t> </a:t>
            </a:r>
            <a:r>
              <a:rPr lang="en-US" sz="1200" b="1" dirty="0" err="1">
                <a:solidFill>
                  <a:schemeClr val="tx1"/>
                </a:solidFill>
              </a:rPr>
              <a:t>segmentados</a:t>
            </a:r>
            <a:r>
              <a:rPr lang="en-US" sz="1200" b="1" dirty="0">
                <a:solidFill>
                  <a:schemeClr val="tx1"/>
                </a:solidFill>
              </a:rPr>
              <a:t> (hombre/</a:t>
            </a:r>
            <a:r>
              <a:rPr lang="en-US" sz="1200" b="1" dirty="0" err="1">
                <a:solidFill>
                  <a:schemeClr val="tx1"/>
                </a:solidFill>
              </a:rPr>
              <a:t>mujer</a:t>
            </a:r>
            <a:r>
              <a:rPr lang="en-US" sz="1200" b="1" dirty="0">
                <a:solidFill>
                  <a:schemeClr val="tx1"/>
                </a:solidFill>
              </a:rPr>
              <a:t>)</a:t>
            </a:r>
          </a:p>
          <a:p>
            <a:pPr algn="ctr"/>
            <a:endParaRPr lang="en-US" sz="1200" b="1" dirty="0">
              <a:solidFill>
                <a:schemeClr val="tx1"/>
              </a:solidFill>
            </a:endParaRPr>
          </a:p>
        </p:txBody>
      </p:sp>
      <p:sp>
        <p:nvSpPr>
          <p:cNvPr id="30" name="Rectangle 29">
            <a:extLst>
              <a:ext uri="{FF2B5EF4-FFF2-40B4-BE49-F238E27FC236}">
                <a16:creationId xmlns:a16="http://schemas.microsoft.com/office/drawing/2014/main" id="{B045F4E5-A130-5F21-6AEB-47FBE77663B7}"/>
              </a:ext>
            </a:extLst>
          </p:cNvPr>
          <p:cNvSpPr/>
          <p:nvPr/>
        </p:nvSpPr>
        <p:spPr>
          <a:xfrm>
            <a:off x="5141206" y="1776841"/>
            <a:ext cx="1912309" cy="940143"/>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Ropa de moda con un presupuesto sin tener que poseer ropa que apenas usarás.</a:t>
            </a:r>
            <a:endParaRPr lang="en-US" sz="1200" b="1" dirty="0">
              <a:solidFill>
                <a:schemeClr val="tx1"/>
              </a:solidFill>
            </a:endParaRPr>
          </a:p>
        </p:txBody>
      </p:sp>
      <p:sp>
        <p:nvSpPr>
          <p:cNvPr id="31" name="TextBox 30">
            <a:extLst>
              <a:ext uri="{FF2B5EF4-FFF2-40B4-BE49-F238E27FC236}">
                <a16:creationId xmlns:a16="http://schemas.microsoft.com/office/drawing/2014/main" id="{DCD9C50A-7F98-B0F5-CA0B-D5CDD04CCC12}"/>
              </a:ext>
            </a:extLst>
          </p:cNvPr>
          <p:cNvSpPr txBox="1"/>
          <p:nvPr/>
        </p:nvSpPr>
        <p:spPr>
          <a:xfrm>
            <a:off x="2637284" y="199430"/>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3" name="TextBox 2">
            <a:extLst>
              <a:ext uri="{FF2B5EF4-FFF2-40B4-BE49-F238E27FC236}">
                <a16:creationId xmlns:a16="http://schemas.microsoft.com/office/drawing/2014/main" id="{6D78A7CE-1D4C-4C3A-9EFA-8B49E0C238ED}"/>
              </a:ext>
            </a:extLst>
          </p:cNvPr>
          <p:cNvSpPr txBox="1"/>
          <p:nvPr/>
        </p:nvSpPr>
        <p:spPr>
          <a:xfrm>
            <a:off x="1263926" y="1650903"/>
            <a:ext cx="948906" cy="276999"/>
          </a:xfrm>
          <a:prstGeom prst="rect">
            <a:avLst/>
          </a:prstGeom>
          <a:noFill/>
        </p:spPr>
        <p:txBody>
          <a:bodyPr wrap="square" rtlCol="0">
            <a:spAutoFit/>
          </a:bodyPr>
          <a:lstStyle/>
          <a:p>
            <a:pPr algn="ctr"/>
            <a:r>
              <a:rPr lang="es-ES" sz="1200" dirty="0"/>
              <a:t>Socios</a:t>
            </a:r>
            <a:endParaRPr lang="es-MX" sz="1200" dirty="0"/>
          </a:p>
        </p:txBody>
      </p:sp>
      <p:sp>
        <p:nvSpPr>
          <p:cNvPr id="5" name="TextBox 4">
            <a:extLst>
              <a:ext uri="{FF2B5EF4-FFF2-40B4-BE49-F238E27FC236}">
                <a16:creationId xmlns:a16="http://schemas.microsoft.com/office/drawing/2014/main" id="{80F0CF17-CDA5-9B3E-1B39-58A6309730A9}"/>
              </a:ext>
            </a:extLst>
          </p:cNvPr>
          <p:cNvSpPr txBox="1"/>
          <p:nvPr/>
        </p:nvSpPr>
        <p:spPr>
          <a:xfrm>
            <a:off x="3344870" y="1667141"/>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6" name="TextBox 5">
            <a:extLst>
              <a:ext uri="{FF2B5EF4-FFF2-40B4-BE49-F238E27FC236}">
                <a16:creationId xmlns:a16="http://schemas.microsoft.com/office/drawing/2014/main" id="{F6020D14-FD90-5F88-260C-39F85685AF2D}"/>
              </a:ext>
            </a:extLst>
          </p:cNvPr>
          <p:cNvSpPr txBox="1"/>
          <p:nvPr/>
        </p:nvSpPr>
        <p:spPr>
          <a:xfrm>
            <a:off x="3366791" y="315474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7" name="TextBox 6">
            <a:extLst>
              <a:ext uri="{FF2B5EF4-FFF2-40B4-BE49-F238E27FC236}">
                <a16:creationId xmlns:a16="http://schemas.microsoft.com/office/drawing/2014/main" id="{67C818B3-EA8C-C9BC-0BE2-FC7A4A79DCB6}"/>
              </a:ext>
            </a:extLst>
          </p:cNvPr>
          <p:cNvSpPr txBox="1"/>
          <p:nvPr/>
        </p:nvSpPr>
        <p:spPr>
          <a:xfrm>
            <a:off x="7709612" y="3149888"/>
            <a:ext cx="1105325" cy="276999"/>
          </a:xfrm>
          <a:prstGeom prst="rect">
            <a:avLst/>
          </a:prstGeom>
          <a:noFill/>
        </p:spPr>
        <p:txBody>
          <a:bodyPr wrap="square" rtlCol="0">
            <a:spAutoFit/>
          </a:bodyPr>
          <a:lstStyle/>
          <a:p>
            <a:pPr algn="ctr"/>
            <a:r>
              <a:rPr lang="es-ES" sz="1200" dirty="0"/>
              <a:t>Canales</a:t>
            </a:r>
            <a:endParaRPr lang="es-MX" sz="1200" dirty="0"/>
          </a:p>
        </p:txBody>
      </p:sp>
      <p:sp>
        <p:nvSpPr>
          <p:cNvPr id="8" name="TextBox 7">
            <a:extLst>
              <a:ext uri="{FF2B5EF4-FFF2-40B4-BE49-F238E27FC236}">
                <a16:creationId xmlns:a16="http://schemas.microsoft.com/office/drawing/2014/main" id="{7D718614-8002-9AE4-5416-6761E172CA44}"/>
              </a:ext>
            </a:extLst>
          </p:cNvPr>
          <p:cNvSpPr txBox="1"/>
          <p:nvPr/>
        </p:nvSpPr>
        <p:spPr>
          <a:xfrm>
            <a:off x="7393633" y="1630777"/>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12" name="TextBox 11">
            <a:extLst>
              <a:ext uri="{FF2B5EF4-FFF2-40B4-BE49-F238E27FC236}">
                <a16:creationId xmlns:a16="http://schemas.microsoft.com/office/drawing/2014/main" id="{B9FA00A9-7F7F-B067-0C2E-5C498A320DCB}"/>
              </a:ext>
            </a:extLst>
          </p:cNvPr>
          <p:cNvSpPr txBox="1"/>
          <p:nvPr/>
        </p:nvSpPr>
        <p:spPr>
          <a:xfrm>
            <a:off x="9713163" y="1630777"/>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9" name="TextBox 18">
            <a:extLst>
              <a:ext uri="{FF2B5EF4-FFF2-40B4-BE49-F238E27FC236}">
                <a16:creationId xmlns:a16="http://schemas.microsoft.com/office/drawing/2014/main" id="{2AFCEEE4-10C2-338E-E9BB-90F568D13A14}"/>
              </a:ext>
            </a:extLst>
          </p:cNvPr>
          <p:cNvSpPr txBox="1"/>
          <p:nvPr/>
        </p:nvSpPr>
        <p:spPr>
          <a:xfrm>
            <a:off x="5228774" y="1659022"/>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20" name="TextBox 19">
            <a:extLst>
              <a:ext uri="{FF2B5EF4-FFF2-40B4-BE49-F238E27FC236}">
                <a16:creationId xmlns:a16="http://schemas.microsoft.com/office/drawing/2014/main" id="{A9462E1A-C29D-B150-B5C8-DDB8D1191E1D}"/>
              </a:ext>
            </a:extLst>
          </p:cNvPr>
          <p:cNvSpPr txBox="1"/>
          <p:nvPr/>
        </p:nvSpPr>
        <p:spPr>
          <a:xfrm>
            <a:off x="5468335" y="3163788"/>
            <a:ext cx="1105325" cy="276999"/>
          </a:xfrm>
          <a:prstGeom prst="rect">
            <a:avLst/>
          </a:prstGeom>
          <a:noFill/>
        </p:spPr>
        <p:txBody>
          <a:bodyPr wrap="square" rtlCol="0">
            <a:spAutoFit/>
          </a:bodyPr>
          <a:lstStyle/>
          <a:p>
            <a:pPr algn="ctr"/>
            <a:r>
              <a:rPr lang="es-ES" sz="1200" dirty="0"/>
              <a:t>Circular VP</a:t>
            </a:r>
            <a:endParaRPr lang="es-MX" sz="1200" dirty="0"/>
          </a:p>
        </p:txBody>
      </p:sp>
      <p:sp>
        <p:nvSpPr>
          <p:cNvPr id="24" name="TextBox 23">
            <a:extLst>
              <a:ext uri="{FF2B5EF4-FFF2-40B4-BE49-F238E27FC236}">
                <a16:creationId xmlns:a16="http://schemas.microsoft.com/office/drawing/2014/main" id="{6A0198A7-99E7-557C-5195-4F4EFE03E58F}"/>
              </a:ext>
            </a:extLst>
          </p:cNvPr>
          <p:cNvSpPr txBox="1"/>
          <p:nvPr/>
        </p:nvSpPr>
        <p:spPr>
          <a:xfrm>
            <a:off x="3311295" y="4468301"/>
            <a:ext cx="1183709" cy="276999"/>
          </a:xfrm>
          <a:prstGeom prst="rect">
            <a:avLst/>
          </a:prstGeom>
          <a:noFill/>
        </p:spPr>
        <p:txBody>
          <a:bodyPr wrap="square" rtlCol="0">
            <a:spAutoFit/>
          </a:bodyPr>
          <a:lstStyle/>
          <a:p>
            <a:pPr algn="ctr"/>
            <a:r>
              <a:rPr lang="es-ES" sz="1200" dirty="0">
                <a:solidFill>
                  <a:schemeClr val="bg1"/>
                </a:solidFill>
              </a:rPr>
              <a:t>Costos</a:t>
            </a:r>
            <a:endParaRPr lang="es-MX" sz="1200" dirty="0">
              <a:solidFill>
                <a:schemeClr val="bg1"/>
              </a:solidFill>
            </a:endParaRPr>
          </a:p>
        </p:txBody>
      </p:sp>
      <p:sp>
        <p:nvSpPr>
          <p:cNvPr id="32" name="TextBox 31">
            <a:extLst>
              <a:ext uri="{FF2B5EF4-FFF2-40B4-BE49-F238E27FC236}">
                <a16:creationId xmlns:a16="http://schemas.microsoft.com/office/drawing/2014/main" id="{51549D2E-41D5-BC15-ECA4-85C20C128186}"/>
              </a:ext>
            </a:extLst>
          </p:cNvPr>
          <p:cNvSpPr txBox="1"/>
          <p:nvPr/>
        </p:nvSpPr>
        <p:spPr>
          <a:xfrm>
            <a:off x="8962861" y="4468301"/>
            <a:ext cx="1183709" cy="276999"/>
          </a:xfrm>
          <a:prstGeom prst="rect">
            <a:avLst/>
          </a:prstGeom>
          <a:noFill/>
        </p:spPr>
        <p:txBody>
          <a:bodyPr wrap="square" rtlCol="0">
            <a:spAutoFit/>
          </a:bodyPr>
          <a:lstStyle/>
          <a:p>
            <a:pPr algn="ctr"/>
            <a:r>
              <a:rPr lang="es-ES" sz="1200" dirty="0">
                <a:solidFill>
                  <a:schemeClr val="bg1"/>
                </a:solidFill>
              </a:rPr>
              <a:t>Ingresos</a:t>
            </a:r>
            <a:endParaRPr lang="es-MX" sz="1200" dirty="0">
              <a:solidFill>
                <a:schemeClr val="bg1"/>
              </a:solidFill>
            </a:endParaRPr>
          </a:p>
        </p:txBody>
      </p:sp>
      <p:sp>
        <p:nvSpPr>
          <p:cNvPr id="33" name="TextBox 32">
            <a:extLst>
              <a:ext uri="{FF2B5EF4-FFF2-40B4-BE49-F238E27FC236}">
                <a16:creationId xmlns:a16="http://schemas.microsoft.com/office/drawing/2014/main" id="{07C20B3A-8653-17C2-E0C5-9AD7D76DB75E}"/>
              </a:ext>
            </a:extLst>
          </p:cNvPr>
          <p:cNvSpPr txBox="1"/>
          <p:nvPr/>
        </p:nvSpPr>
        <p:spPr>
          <a:xfrm>
            <a:off x="9143666" y="5624828"/>
            <a:ext cx="1183709" cy="276999"/>
          </a:xfrm>
          <a:prstGeom prst="rect">
            <a:avLst/>
          </a:prstGeom>
          <a:noFill/>
        </p:spPr>
        <p:txBody>
          <a:bodyPr wrap="square" rtlCol="0">
            <a:spAutoFit/>
          </a:bodyPr>
          <a:lstStyle/>
          <a:p>
            <a:pPr algn="ctr"/>
            <a:r>
              <a:rPr lang="es-ES" sz="1200" dirty="0">
                <a:solidFill>
                  <a:schemeClr val="bg1"/>
                </a:solidFill>
              </a:rPr>
              <a:t>Fin de Vida</a:t>
            </a:r>
            <a:endParaRPr lang="es-MX" sz="1200" dirty="0">
              <a:solidFill>
                <a:schemeClr val="bg1"/>
              </a:solidFill>
            </a:endParaRPr>
          </a:p>
        </p:txBody>
      </p:sp>
      <p:sp>
        <p:nvSpPr>
          <p:cNvPr id="34" name="TextBox 33">
            <a:extLst>
              <a:ext uri="{FF2B5EF4-FFF2-40B4-BE49-F238E27FC236}">
                <a16:creationId xmlns:a16="http://schemas.microsoft.com/office/drawing/2014/main" id="{2372548F-0CBF-B30B-3C81-DE027C58B2D1}"/>
              </a:ext>
            </a:extLst>
          </p:cNvPr>
          <p:cNvSpPr txBox="1"/>
          <p:nvPr/>
        </p:nvSpPr>
        <p:spPr>
          <a:xfrm>
            <a:off x="2739642" y="5930720"/>
            <a:ext cx="1387162" cy="276999"/>
          </a:xfrm>
          <a:prstGeom prst="rect">
            <a:avLst/>
          </a:prstGeom>
          <a:noFill/>
        </p:spPr>
        <p:txBody>
          <a:bodyPr wrap="square" rtlCol="0">
            <a:spAutoFit/>
          </a:bodyPr>
          <a:lstStyle/>
          <a:p>
            <a:pPr algn="ctr"/>
            <a:r>
              <a:rPr lang="es-ES" sz="1200" dirty="0"/>
              <a:t>Innovación Circular </a:t>
            </a:r>
            <a:endParaRPr lang="es-MX" sz="1200" dirty="0"/>
          </a:p>
        </p:txBody>
      </p:sp>
      <p:sp>
        <p:nvSpPr>
          <p:cNvPr id="35" name="Rectangle 34">
            <a:extLst>
              <a:ext uri="{FF2B5EF4-FFF2-40B4-BE49-F238E27FC236}">
                <a16:creationId xmlns:a16="http://schemas.microsoft.com/office/drawing/2014/main" id="{EBC34542-723B-D75F-0479-67A55A8CF596}"/>
              </a:ext>
            </a:extLst>
          </p:cNvPr>
          <p:cNvSpPr/>
          <p:nvPr/>
        </p:nvSpPr>
        <p:spPr>
          <a:xfrm>
            <a:off x="2085269" y="6017485"/>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Producto</a:t>
            </a:r>
            <a:r>
              <a:rPr lang="en-US" sz="1200" b="1" dirty="0">
                <a:solidFill>
                  <a:schemeClr val="tx1"/>
                </a:solidFill>
              </a:rPr>
              <a:t> </a:t>
            </a:r>
            <a:r>
              <a:rPr lang="en-US" sz="1200" b="1" dirty="0" err="1">
                <a:solidFill>
                  <a:schemeClr val="tx1"/>
                </a:solidFill>
              </a:rPr>
              <a:t>como</a:t>
            </a:r>
            <a:r>
              <a:rPr lang="en-US" sz="1200" b="1" dirty="0">
                <a:solidFill>
                  <a:schemeClr val="tx1"/>
                </a:solidFill>
              </a:rPr>
              <a:t> </a:t>
            </a:r>
            <a:r>
              <a:rPr lang="en-US" sz="1200" b="1" dirty="0" err="1">
                <a:solidFill>
                  <a:schemeClr val="tx1"/>
                </a:solidFill>
              </a:rPr>
              <a:t>servicio</a:t>
            </a:r>
            <a:endParaRPr lang="en-US" sz="1200" b="1" dirty="0">
              <a:solidFill>
                <a:schemeClr val="tx1"/>
              </a:solidFill>
            </a:endParaRPr>
          </a:p>
        </p:txBody>
      </p:sp>
      <p:sp>
        <p:nvSpPr>
          <p:cNvPr id="36" name="Rectangle 35">
            <a:extLst>
              <a:ext uri="{FF2B5EF4-FFF2-40B4-BE49-F238E27FC236}">
                <a16:creationId xmlns:a16="http://schemas.microsoft.com/office/drawing/2014/main" id="{FE0382BD-1232-5C79-DE47-52D29628F63D}"/>
              </a:ext>
            </a:extLst>
          </p:cNvPr>
          <p:cNvSpPr/>
          <p:nvPr/>
        </p:nvSpPr>
        <p:spPr>
          <a:xfrm>
            <a:off x="730235" y="4856669"/>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37" name="Rectangle 36">
            <a:extLst>
              <a:ext uri="{FF2B5EF4-FFF2-40B4-BE49-F238E27FC236}">
                <a16:creationId xmlns:a16="http://schemas.microsoft.com/office/drawing/2014/main" id="{1D2C83E0-C5E5-B79D-2074-CD60BCC82DB8}"/>
              </a:ext>
            </a:extLst>
          </p:cNvPr>
          <p:cNvSpPr/>
          <p:nvPr/>
        </p:nvSpPr>
        <p:spPr>
          <a:xfrm>
            <a:off x="3412918" y="4856668"/>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Desarrollo y </a:t>
            </a:r>
            <a:r>
              <a:rPr lang="en-US" sz="1200" b="1" dirty="0" err="1">
                <a:solidFill>
                  <a:schemeClr val="tx1"/>
                </a:solidFill>
              </a:rPr>
              <a:t>Mantenimiento</a:t>
            </a:r>
            <a:r>
              <a:rPr lang="en-US" sz="1200" b="1" dirty="0">
                <a:solidFill>
                  <a:schemeClr val="tx1"/>
                </a:solidFill>
              </a:rPr>
              <a:t> de </a:t>
            </a:r>
            <a:r>
              <a:rPr lang="en-US" sz="1200" b="1" dirty="0" err="1">
                <a:solidFill>
                  <a:schemeClr val="tx1"/>
                </a:solidFill>
              </a:rPr>
              <a:t>Plataformas</a:t>
            </a:r>
            <a:r>
              <a:rPr lang="en-US" sz="1200" b="1" dirty="0">
                <a:solidFill>
                  <a:schemeClr val="tx1"/>
                </a:solidFill>
              </a:rPr>
              <a:t> Web </a:t>
            </a:r>
          </a:p>
        </p:txBody>
      </p:sp>
      <p:sp>
        <p:nvSpPr>
          <p:cNvPr id="38" name="Rectangle 37">
            <a:extLst>
              <a:ext uri="{FF2B5EF4-FFF2-40B4-BE49-F238E27FC236}">
                <a16:creationId xmlns:a16="http://schemas.microsoft.com/office/drawing/2014/main" id="{EB137596-1AAD-9BC5-5917-A02223E7D054}"/>
              </a:ext>
            </a:extLst>
          </p:cNvPr>
          <p:cNvSpPr/>
          <p:nvPr/>
        </p:nvSpPr>
        <p:spPr>
          <a:xfrm>
            <a:off x="6208157" y="4856669"/>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Suscripciones</a:t>
            </a:r>
            <a:r>
              <a:rPr lang="en-US" sz="1200" b="1" dirty="0">
                <a:solidFill>
                  <a:schemeClr val="tx1"/>
                </a:solidFill>
              </a:rPr>
              <a:t> </a:t>
            </a:r>
          </a:p>
        </p:txBody>
      </p:sp>
      <p:sp>
        <p:nvSpPr>
          <p:cNvPr id="39" name="Rectangle 38">
            <a:extLst>
              <a:ext uri="{FF2B5EF4-FFF2-40B4-BE49-F238E27FC236}">
                <a16:creationId xmlns:a16="http://schemas.microsoft.com/office/drawing/2014/main" id="{7ABB2DE4-CF7B-62C1-ED8E-0832C9C8BDB1}"/>
              </a:ext>
            </a:extLst>
          </p:cNvPr>
          <p:cNvSpPr/>
          <p:nvPr/>
        </p:nvSpPr>
        <p:spPr>
          <a:xfrm>
            <a:off x="8890840" y="4856668"/>
            <a:ext cx="2553484" cy="57860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Ingresos</a:t>
            </a:r>
            <a:r>
              <a:rPr lang="en-US" sz="1200" b="1" dirty="0">
                <a:solidFill>
                  <a:schemeClr val="tx1"/>
                </a:solidFill>
              </a:rPr>
              <a:t> </a:t>
            </a:r>
            <a:r>
              <a:rPr lang="en-US" sz="1200" b="1" dirty="0" err="1">
                <a:solidFill>
                  <a:schemeClr val="tx1"/>
                </a:solidFill>
              </a:rPr>
              <a:t>generados</a:t>
            </a:r>
            <a:r>
              <a:rPr lang="en-US" sz="1200" b="1" dirty="0">
                <a:solidFill>
                  <a:schemeClr val="tx1"/>
                </a:solidFill>
              </a:rPr>
              <a:t> por </a:t>
            </a:r>
            <a:r>
              <a:rPr lang="en-US" sz="1200" b="1" dirty="0" err="1">
                <a:solidFill>
                  <a:schemeClr val="tx1"/>
                </a:solidFill>
              </a:rPr>
              <a:t>el</a:t>
            </a:r>
            <a:r>
              <a:rPr lang="en-US" sz="1200" b="1" dirty="0">
                <a:solidFill>
                  <a:schemeClr val="tx1"/>
                </a:solidFill>
              </a:rPr>
              <a:t> </a:t>
            </a:r>
            <a:r>
              <a:rPr lang="en-US" sz="1200" b="1" dirty="0" err="1">
                <a:solidFill>
                  <a:schemeClr val="tx1"/>
                </a:solidFill>
              </a:rPr>
              <a:t>alquiler</a:t>
            </a:r>
            <a:r>
              <a:rPr lang="en-US" sz="1200" b="1" dirty="0">
                <a:solidFill>
                  <a:schemeClr val="tx1"/>
                </a:solidFill>
              </a:rPr>
              <a:t> de </a:t>
            </a:r>
            <a:r>
              <a:rPr lang="en-US" sz="1200" b="1" dirty="0" err="1">
                <a:solidFill>
                  <a:schemeClr val="tx1"/>
                </a:solidFill>
              </a:rPr>
              <a:t>ropa</a:t>
            </a:r>
            <a:endParaRPr lang="en-US" sz="1200" b="1" dirty="0">
              <a:solidFill>
                <a:schemeClr val="tx1"/>
              </a:solidFill>
            </a:endParaRPr>
          </a:p>
        </p:txBody>
      </p:sp>
      <p:sp>
        <p:nvSpPr>
          <p:cNvPr id="40" name="TextBox 39">
            <a:extLst>
              <a:ext uri="{FF2B5EF4-FFF2-40B4-BE49-F238E27FC236}">
                <a16:creationId xmlns:a16="http://schemas.microsoft.com/office/drawing/2014/main" id="{F23CBAB9-E229-CC07-A4BB-39368CB6DA4C}"/>
              </a:ext>
            </a:extLst>
          </p:cNvPr>
          <p:cNvSpPr txBox="1"/>
          <p:nvPr/>
        </p:nvSpPr>
        <p:spPr>
          <a:xfrm>
            <a:off x="3956831" y="5661618"/>
            <a:ext cx="1865900" cy="276999"/>
          </a:xfrm>
          <a:prstGeom prst="rect">
            <a:avLst/>
          </a:prstGeom>
          <a:noFill/>
        </p:spPr>
        <p:txBody>
          <a:bodyPr wrap="square" rtlCol="0">
            <a:spAutoFit/>
          </a:bodyPr>
          <a:lstStyle/>
          <a:p>
            <a:pPr algn="ctr"/>
            <a:r>
              <a:rPr lang="es-ES" sz="1200" dirty="0">
                <a:solidFill>
                  <a:schemeClr val="bg1"/>
                </a:solidFill>
              </a:rPr>
              <a:t>Innovación Circular </a:t>
            </a:r>
            <a:endParaRPr lang="es-MX" sz="1200" dirty="0">
              <a:solidFill>
                <a:schemeClr val="bg1"/>
              </a:solidFill>
            </a:endParaRPr>
          </a:p>
        </p:txBody>
      </p:sp>
    </p:spTree>
    <p:extLst>
      <p:ext uri="{BB962C8B-B14F-4D97-AF65-F5344CB8AC3E}">
        <p14:creationId xmlns:p14="http://schemas.microsoft.com/office/powerpoint/2010/main" val="6248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Actividad</a:t>
            </a:r>
            <a:r>
              <a:rPr lang="en-US" sz="3200" b="1" dirty="0">
                <a:solidFill>
                  <a:schemeClr val="bg1"/>
                </a:solidFill>
              </a:rPr>
              <a:t>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actividad</a:t>
            </a:r>
            <a:r>
              <a:rPr lang="en-US" sz="1400" b="1" dirty="0">
                <a:solidFill>
                  <a:schemeClr val="bg1"/>
                </a:solidFill>
              </a:rPr>
              <a:t>: 30 </a:t>
            </a:r>
            <a:r>
              <a:rPr lang="en-US" sz="1400" b="1" dirty="0" err="1">
                <a:solidFill>
                  <a:schemeClr val="bg1"/>
                </a:solidFill>
              </a:rPr>
              <a:t>minutos</a:t>
            </a:r>
            <a:endParaRPr lang="en-US" sz="1400" b="1" dirty="0">
              <a:solidFill>
                <a:schemeClr val="bg1"/>
              </a:solidFill>
            </a:endParaRP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2100835"/>
            <a:ext cx="9627400" cy="646331"/>
          </a:xfrm>
          <a:prstGeom prst="rect">
            <a:avLst/>
          </a:prstGeom>
          <a:noFill/>
        </p:spPr>
        <p:txBody>
          <a:bodyPr wrap="square" rtlCol="0">
            <a:spAutoFit/>
          </a:bodyPr>
          <a:lstStyle/>
          <a:p>
            <a:r>
              <a:rPr lang="es-ES" b="1" dirty="0">
                <a:solidFill>
                  <a:srgbClr val="262626"/>
                </a:solidFill>
              </a:rPr>
              <a:t>Divídanse en grupos de 3 a 5 y preparen una cartulina o usen el documento “Lienzo de Modelo de Negocio Circular” </a:t>
            </a:r>
            <a:r>
              <a:rPr lang="es-ES" dirty="0">
                <a:solidFill>
                  <a:srgbClr val="262626"/>
                </a:solidFill>
              </a:rPr>
              <a:t>para el ejercicio. Se recomienda usar notas adhesivas en una cartulina grande.</a:t>
            </a:r>
            <a:endParaRPr lang="en-US" dirty="0">
              <a:solidFill>
                <a:srgbClr val="262626"/>
              </a:solidFill>
            </a:endParaRPr>
          </a:p>
        </p:txBody>
      </p:sp>
      <p:sp>
        <p:nvSpPr>
          <p:cNvPr id="32" name="TextBox 31">
            <a:extLst>
              <a:ext uri="{FF2B5EF4-FFF2-40B4-BE49-F238E27FC236}">
                <a16:creationId xmlns:a16="http://schemas.microsoft.com/office/drawing/2014/main" id="{5F85B226-A8E0-D640-A16A-AE4D21CD29F9}"/>
              </a:ext>
            </a:extLst>
          </p:cNvPr>
          <p:cNvSpPr txBox="1"/>
          <p:nvPr/>
        </p:nvSpPr>
        <p:spPr>
          <a:xfrm>
            <a:off x="1282299" y="2930074"/>
            <a:ext cx="10501384" cy="464871"/>
          </a:xfrm>
          <a:prstGeom prst="rect">
            <a:avLst/>
          </a:prstGeom>
          <a:noFill/>
        </p:spPr>
        <p:txBody>
          <a:bodyPr wrap="square" rtlCol="0">
            <a:spAutoFit/>
          </a:bodyPr>
          <a:lstStyle/>
          <a:p>
            <a:pPr>
              <a:lnSpc>
                <a:spcPct val="150000"/>
              </a:lnSpc>
              <a:buClr>
                <a:srgbClr val="29C7F7"/>
              </a:buClr>
              <a:buSzPct val="200000"/>
              <a:tabLst>
                <a:tab pos="531813" algn="l"/>
              </a:tabLst>
            </a:pPr>
            <a:r>
              <a:rPr lang="es-ES" b="1" dirty="0">
                <a:solidFill>
                  <a:srgbClr val="262626"/>
                </a:solidFill>
              </a:rPr>
              <a:t>Elija uno de los escenarios del documento "Rediseño para la Circularidad" para aplicarlo en el lienzo.</a:t>
            </a:r>
            <a:endParaRPr lang="en-US" b="1" dirty="0">
              <a:solidFill>
                <a:srgbClr val="262626"/>
              </a:solidFill>
            </a:endParaRPr>
          </a:p>
        </p:txBody>
      </p:sp>
      <p:sp>
        <p:nvSpPr>
          <p:cNvPr id="53" name="Oval 52">
            <a:extLst>
              <a:ext uri="{FF2B5EF4-FFF2-40B4-BE49-F238E27FC236}">
                <a16:creationId xmlns:a16="http://schemas.microsoft.com/office/drawing/2014/main" id="{80D0CADA-993B-824F-BF1E-BF91B2EDB3BF}"/>
              </a:ext>
            </a:extLst>
          </p:cNvPr>
          <p:cNvSpPr/>
          <p:nvPr/>
        </p:nvSpPr>
        <p:spPr>
          <a:xfrm>
            <a:off x="716859" y="207046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207046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205041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98521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86764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87373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8639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4934056"/>
            <a:ext cx="9627399" cy="646331"/>
          </a:xfrm>
          <a:prstGeom prst="rect">
            <a:avLst/>
          </a:prstGeom>
          <a:noFill/>
        </p:spPr>
        <p:txBody>
          <a:bodyPr wrap="square" rtlCol="0">
            <a:spAutoFit/>
          </a:bodyPr>
          <a:lstStyle/>
          <a:p>
            <a:r>
              <a:rPr lang="es-ES" b="1" dirty="0">
                <a:solidFill>
                  <a:srgbClr val="262626"/>
                </a:solidFill>
              </a:rPr>
              <a:t>Cuando termine con el lienzo, </a:t>
            </a:r>
            <a:r>
              <a:rPr lang="es-ES" dirty="0">
                <a:solidFill>
                  <a:srgbClr val="262626"/>
                </a:solidFill>
              </a:rPr>
              <a:t>dibuje su producto circular y modelo de negocio y comparta sus innovaciones circulares con la clase.</a:t>
            </a:r>
            <a:endParaRPr lang="en-US" dirty="0">
              <a:solidFill>
                <a:srgbClr val="262626"/>
              </a:solidFill>
            </a:endParaRP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91293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3" name="TextBox 32">
            <a:extLst>
              <a:ext uri="{FF2B5EF4-FFF2-40B4-BE49-F238E27FC236}">
                <a16:creationId xmlns:a16="http://schemas.microsoft.com/office/drawing/2014/main" id="{7C9B89B1-0C6F-2EC8-FD5A-0D1CD0046A77}"/>
              </a:ext>
            </a:extLst>
          </p:cNvPr>
          <p:cNvSpPr txBox="1"/>
          <p:nvPr/>
        </p:nvSpPr>
        <p:spPr>
          <a:xfrm>
            <a:off x="1282300" y="3912608"/>
            <a:ext cx="9627398" cy="646331"/>
          </a:xfrm>
          <a:prstGeom prst="rect">
            <a:avLst/>
          </a:prstGeom>
          <a:noFill/>
        </p:spPr>
        <p:txBody>
          <a:bodyPr wrap="square" rtlCol="0">
            <a:spAutoFit/>
          </a:bodyPr>
          <a:lstStyle/>
          <a:p>
            <a:r>
              <a:rPr lang="es-ES" b="1" dirty="0">
                <a:solidFill>
                  <a:srgbClr val="262626"/>
                </a:solidFill>
              </a:rPr>
              <a:t>Complete el "Lienzo de Modelo de Negocio Circular" en su grupo y aplique uno o más modelos de diseño circular a su modelo de negocio.</a:t>
            </a:r>
            <a:endParaRPr lang="en-US" dirty="0">
              <a:solidFill>
                <a:srgbClr val="262626"/>
              </a:solidFill>
            </a:endParaRPr>
          </a:p>
        </p:txBody>
      </p:sp>
    </p:spTree>
    <p:extLst>
      <p:ext uri="{BB962C8B-B14F-4D97-AF65-F5344CB8AC3E}">
        <p14:creationId xmlns:p14="http://schemas.microsoft.com/office/powerpoint/2010/main" val="262091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30" name="Rounded Rectangle 29">
            <a:extLst>
              <a:ext uri="{FF2B5EF4-FFF2-40B4-BE49-F238E27FC236}">
                <a16:creationId xmlns:a16="http://schemas.microsoft.com/office/drawing/2014/main" id="{5F8501F4-CEB3-644F-BEC6-FB3AC5DFF55F}"/>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7D226F7B-812B-274B-8AD1-5D9E1A6BFFC7}"/>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TextBox 6">
            <a:extLst>
              <a:ext uri="{FF2B5EF4-FFF2-40B4-BE49-F238E27FC236}">
                <a16:creationId xmlns:a16="http://schemas.microsoft.com/office/drawing/2014/main" id="{EC0AF51D-D2AC-005A-63A1-1CE9A97EF68F}"/>
              </a:ext>
            </a:extLst>
          </p:cNvPr>
          <p:cNvSpPr txBox="1"/>
          <p:nvPr/>
        </p:nvSpPr>
        <p:spPr>
          <a:xfrm>
            <a:off x="2637284" y="199430"/>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grpSp>
        <p:nvGrpSpPr>
          <p:cNvPr id="9" name="Group 8">
            <a:extLst>
              <a:ext uri="{FF2B5EF4-FFF2-40B4-BE49-F238E27FC236}">
                <a16:creationId xmlns:a16="http://schemas.microsoft.com/office/drawing/2014/main" id="{436E8789-2557-C9FE-99F6-E2C8E553A2DE}"/>
              </a:ext>
            </a:extLst>
          </p:cNvPr>
          <p:cNvGrpSpPr/>
          <p:nvPr/>
        </p:nvGrpSpPr>
        <p:grpSpPr>
          <a:xfrm>
            <a:off x="415046" y="1094672"/>
            <a:ext cx="11361906" cy="5738367"/>
            <a:chOff x="415046" y="1094672"/>
            <a:chExt cx="11361906" cy="5738367"/>
          </a:xfrm>
        </p:grpSpPr>
        <p:pic>
          <p:nvPicPr>
            <p:cNvPr id="10" name="Picture 9">
              <a:extLst>
                <a:ext uri="{FF2B5EF4-FFF2-40B4-BE49-F238E27FC236}">
                  <a16:creationId xmlns:a16="http://schemas.microsoft.com/office/drawing/2014/main" id="{19310208-2BC4-5325-E0A6-059A4D26EB9C}"/>
                </a:ext>
              </a:extLst>
            </p:cNvPr>
            <p:cNvPicPr>
              <a:picLocks noChangeAspect="1"/>
            </p:cNvPicPr>
            <p:nvPr/>
          </p:nvPicPr>
          <p:blipFill rotWithShape="1">
            <a:blip r:embed="rId4"/>
            <a:srcRect b="-11"/>
            <a:stretch/>
          </p:blipFill>
          <p:spPr>
            <a:xfrm>
              <a:off x="415046" y="1094672"/>
              <a:ext cx="11361906" cy="5738367"/>
            </a:xfrm>
            <a:prstGeom prst="rect">
              <a:avLst/>
            </a:prstGeom>
            <a:ln w="38100">
              <a:noFill/>
            </a:ln>
          </p:spPr>
        </p:pic>
        <p:sp>
          <p:nvSpPr>
            <p:cNvPr id="11" name="Rectangle 10">
              <a:extLst>
                <a:ext uri="{FF2B5EF4-FFF2-40B4-BE49-F238E27FC236}">
                  <a16:creationId xmlns:a16="http://schemas.microsoft.com/office/drawing/2014/main" id="{7CB63ADD-2E2A-C16C-E32A-49CE4D851F1E}"/>
                </a:ext>
              </a:extLst>
            </p:cNvPr>
            <p:cNvSpPr/>
            <p:nvPr/>
          </p:nvSpPr>
          <p:spPr>
            <a:xfrm>
              <a:off x="4980562" y="2782111"/>
              <a:ext cx="2217906" cy="1712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E6947603-B0AA-8697-1EAA-E71AC57F7FBC}"/>
                </a:ext>
              </a:extLst>
            </p:cNvPr>
            <p:cNvSpPr/>
            <p:nvPr/>
          </p:nvSpPr>
          <p:spPr>
            <a:xfrm>
              <a:off x="603114" y="5564220"/>
              <a:ext cx="5492885" cy="11475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Rectangle 12">
              <a:extLst>
                <a:ext uri="{FF2B5EF4-FFF2-40B4-BE49-F238E27FC236}">
                  <a16:creationId xmlns:a16="http://schemas.microsoft.com/office/drawing/2014/main" id="{853CB00E-E23B-79DC-4952-73169CB057EF}"/>
                </a:ext>
              </a:extLst>
            </p:cNvPr>
            <p:cNvSpPr/>
            <p:nvPr/>
          </p:nvSpPr>
          <p:spPr>
            <a:xfrm>
              <a:off x="6089515" y="5564220"/>
              <a:ext cx="5492885" cy="11475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TextBox 13">
              <a:extLst>
                <a:ext uri="{FF2B5EF4-FFF2-40B4-BE49-F238E27FC236}">
                  <a16:creationId xmlns:a16="http://schemas.microsoft.com/office/drawing/2014/main" id="{A4A7E481-9EE6-6A1C-288F-71C9CCFD4CE3}"/>
                </a:ext>
              </a:extLst>
            </p:cNvPr>
            <p:cNvSpPr txBox="1"/>
            <p:nvPr/>
          </p:nvSpPr>
          <p:spPr>
            <a:xfrm>
              <a:off x="1249420" y="1710771"/>
              <a:ext cx="948906" cy="276999"/>
            </a:xfrm>
            <a:prstGeom prst="rect">
              <a:avLst/>
            </a:prstGeom>
            <a:noFill/>
          </p:spPr>
          <p:txBody>
            <a:bodyPr wrap="square" rtlCol="0">
              <a:spAutoFit/>
            </a:bodyPr>
            <a:lstStyle/>
            <a:p>
              <a:pPr algn="ctr"/>
              <a:r>
                <a:rPr lang="es-ES" sz="1200" dirty="0"/>
                <a:t>Socios</a:t>
              </a:r>
              <a:endParaRPr lang="es-MX" sz="1200" dirty="0"/>
            </a:p>
          </p:txBody>
        </p:sp>
        <p:sp>
          <p:nvSpPr>
            <p:cNvPr id="15" name="TextBox 14">
              <a:extLst>
                <a:ext uri="{FF2B5EF4-FFF2-40B4-BE49-F238E27FC236}">
                  <a16:creationId xmlns:a16="http://schemas.microsoft.com/office/drawing/2014/main" id="{7841247E-8C5A-B25F-65E3-F734F52BC57D}"/>
                </a:ext>
              </a:extLst>
            </p:cNvPr>
            <p:cNvSpPr txBox="1"/>
            <p:nvPr/>
          </p:nvSpPr>
          <p:spPr>
            <a:xfrm>
              <a:off x="3278272" y="1700497"/>
              <a:ext cx="1500997" cy="276999"/>
            </a:xfrm>
            <a:prstGeom prst="rect">
              <a:avLst/>
            </a:prstGeom>
            <a:noFill/>
          </p:spPr>
          <p:txBody>
            <a:bodyPr wrap="square" rtlCol="0">
              <a:spAutoFit/>
            </a:bodyPr>
            <a:lstStyle/>
            <a:p>
              <a:pPr algn="ctr"/>
              <a:r>
                <a:rPr lang="es-ES" sz="1200" dirty="0"/>
                <a:t>Actividades</a:t>
              </a:r>
              <a:endParaRPr lang="es-MX" sz="1200" dirty="0"/>
            </a:p>
          </p:txBody>
        </p:sp>
        <p:sp>
          <p:nvSpPr>
            <p:cNvPr id="16" name="TextBox 15">
              <a:extLst>
                <a:ext uri="{FF2B5EF4-FFF2-40B4-BE49-F238E27FC236}">
                  <a16:creationId xmlns:a16="http://schemas.microsoft.com/office/drawing/2014/main" id="{1F18F7BF-2B93-D303-66CD-EF581160E28D}"/>
                </a:ext>
              </a:extLst>
            </p:cNvPr>
            <p:cNvSpPr txBox="1"/>
            <p:nvPr/>
          </p:nvSpPr>
          <p:spPr>
            <a:xfrm>
              <a:off x="5252220" y="1671171"/>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17" name="TextBox 16">
              <a:extLst>
                <a:ext uri="{FF2B5EF4-FFF2-40B4-BE49-F238E27FC236}">
                  <a16:creationId xmlns:a16="http://schemas.microsoft.com/office/drawing/2014/main" id="{FBE63C3E-C1E1-8C73-96A7-EF57B2C9157F}"/>
                </a:ext>
              </a:extLst>
            </p:cNvPr>
            <p:cNvSpPr txBox="1"/>
            <p:nvPr/>
          </p:nvSpPr>
          <p:spPr>
            <a:xfrm>
              <a:off x="7488193" y="1700497"/>
              <a:ext cx="1500997" cy="276999"/>
            </a:xfrm>
            <a:prstGeom prst="rect">
              <a:avLst/>
            </a:prstGeom>
            <a:noFill/>
          </p:spPr>
          <p:txBody>
            <a:bodyPr wrap="square" rtlCol="0">
              <a:spAutoFit/>
            </a:bodyPr>
            <a:lstStyle/>
            <a:p>
              <a:pPr algn="ctr"/>
              <a:r>
                <a:rPr lang="es-ES" sz="1200" dirty="0"/>
                <a:t>Relación con Clientes</a:t>
              </a:r>
              <a:endParaRPr lang="es-MX" sz="1200" dirty="0"/>
            </a:p>
          </p:txBody>
        </p:sp>
        <p:sp>
          <p:nvSpPr>
            <p:cNvPr id="18" name="TextBox 17">
              <a:extLst>
                <a:ext uri="{FF2B5EF4-FFF2-40B4-BE49-F238E27FC236}">
                  <a16:creationId xmlns:a16="http://schemas.microsoft.com/office/drawing/2014/main" id="{5285C2F5-2376-B31A-9C10-D5294E0F2CC9}"/>
                </a:ext>
              </a:extLst>
            </p:cNvPr>
            <p:cNvSpPr txBox="1"/>
            <p:nvPr/>
          </p:nvSpPr>
          <p:spPr>
            <a:xfrm>
              <a:off x="9672871" y="1687011"/>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9" name="TextBox 18">
              <a:extLst>
                <a:ext uri="{FF2B5EF4-FFF2-40B4-BE49-F238E27FC236}">
                  <a16:creationId xmlns:a16="http://schemas.microsoft.com/office/drawing/2014/main" id="{47FD4C0E-4ECC-6F0D-D346-33A3DE15CB33}"/>
                </a:ext>
              </a:extLst>
            </p:cNvPr>
            <p:cNvSpPr txBox="1"/>
            <p:nvPr/>
          </p:nvSpPr>
          <p:spPr>
            <a:xfrm>
              <a:off x="3253988" y="3218786"/>
              <a:ext cx="1269284" cy="276999"/>
            </a:xfrm>
            <a:prstGeom prst="rect">
              <a:avLst/>
            </a:prstGeom>
            <a:noFill/>
          </p:spPr>
          <p:txBody>
            <a:bodyPr wrap="square" rtlCol="0">
              <a:spAutoFit/>
            </a:bodyPr>
            <a:lstStyle/>
            <a:p>
              <a:pPr algn="ctr"/>
              <a:r>
                <a:rPr lang="es-ES" sz="1200" dirty="0"/>
                <a:t>Recursos</a:t>
              </a:r>
              <a:endParaRPr lang="es-MX" sz="1200" dirty="0"/>
            </a:p>
          </p:txBody>
        </p:sp>
        <p:sp>
          <p:nvSpPr>
            <p:cNvPr id="20" name="TextBox 19">
              <a:extLst>
                <a:ext uri="{FF2B5EF4-FFF2-40B4-BE49-F238E27FC236}">
                  <a16:creationId xmlns:a16="http://schemas.microsoft.com/office/drawing/2014/main" id="{5E56B10F-33C4-CB30-0A21-D3E3217A3451}"/>
                </a:ext>
              </a:extLst>
            </p:cNvPr>
            <p:cNvSpPr txBox="1"/>
            <p:nvPr/>
          </p:nvSpPr>
          <p:spPr>
            <a:xfrm>
              <a:off x="7524892" y="3233407"/>
              <a:ext cx="1105325" cy="276999"/>
            </a:xfrm>
            <a:prstGeom prst="rect">
              <a:avLst/>
            </a:prstGeom>
            <a:noFill/>
          </p:spPr>
          <p:txBody>
            <a:bodyPr wrap="square" rtlCol="0">
              <a:spAutoFit/>
            </a:bodyPr>
            <a:lstStyle/>
            <a:p>
              <a:pPr algn="ctr"/>
              <a:r>
                <a:rPr lang="es-ES" sz="1200" dirty="0"/>
                <a:t>Canales</a:t>
              </a:r>
              <a:endParaRPr lang="es-MX" sz="1200" dirty="0"/>
            </a:p>
          </p:txBody>
        </p:sp>
        <p:sp>
          <p:nvSpPr>
            <p:cNvPr id="21" name="TextBox 20">
              <a:extLst>
                <a:ext uri="{FF2B5EF4-FFF2-40B4-BE49-F238E27FC236}">
                  <a16:creationId xmlns:a16="http://schemas.microsoft.com/office/drawing/2014/main" id="{0982F8B1-ED56-3F47-5FEB-09800B83774F}"/>
                </a:ext>
              </a:extLst>
            </p:cNvPr>
            <p:cNvSpPr txBox="1"/>
            <p:nvPr/>
          </p:nvSpPr>
          <p:spPr>
            <a:xfrm>
              <a:off x="2896365" y="4739885"/>
              <a:ext cx="906381" cy="276999"/>
            </a:xfrm>
            <a:prstGeom prst="rect">
              <a:avLst/>
            </a:prstGeom>
            <a:noFill/>
          </p:spPr>
          <p:txBody>
            <a:bodyPr wrap="square" rtlCol="0">
              <a:spAutoFit/>
            </a:bodyPr>
            <a:lstStyle/>
            <a:p>
              <a:pPr algn="ctr"/>
              <a:r>
                <a:rPr lang="es-ES" sz="1200" dirty="0"/>
                <a:t>Costos</a:t>
              </a:r>
              <a:endParaRPr lang="es-MX" sz="1200" dirty="0"/>
            </a:p>
          </p:txBody>
        </p:sp>
        <p:sp>
          <p:nvSpPr>
            <p:cNvPr id="22" name="TextBox 21">
              <a:extLst>
                <a:ext uri="{FF2B5EF4-FFF2-40B4-BE49-F238E27FC236}">
                  <a16:creationId xmlns:a16="http://schemas.microsoft.com/office/drawing/2014/main" id="{95271DAF-D640-3783-D766-0F9BAAD886EB}"/>
                </a:ext>
              </a:extLst>
            </p:cNvPr>
            <p:cNvSpPr txBox="1"/>
            <p:nvPr/>
          </p:nvSpPr>
          <p:spPr>
            <a:xfrm>
              <a:off x="8309975" y="4739884"/>
              <a:ext cx="1105325" cy="276999"/>
            </a:xfrm>
            <a:prstGeom prst="rect">
              <a:avLst/>
            </a:prstGeom>
            <a:noFill/>
          </p:spPr>
          <p:txBody>
            <a:bodyPr wrap="square" rtlCol="0">
              <a:spAutoFit/>
            </a:bodyPr>
            <a:lstStyle/>
            <a:p>
              <a:pPr algn="ctr"/>
              <a:r>
                <a:rPr lang="es-ES" sz="1200" dirty="0"/>
                <a:t>Ingresos</a:t>
              </a:r>
              <a:endParaRPr lang="es-MX" sz="1200" dirty="0"/>
            </a:p>
          </p:txBody>
        </p:sp>
        <p:sp>
          <p:nvSpPr>
            <p:cNvPr id="23" name="TextBox 22">
              <a:extLst>
                <a:ext uri="{FF2B5EF4-FFF2-40B4-BE49-F238E27FC236}">
                  <a16:creationId xmlns:a16="http://schemas.microsoft.com/office/drawing/2014/main" id="{42A16DC7-5E81-5884-D4E5-C42AB5C82407}"/>
                </a:ext>
              </a:extLst>
            </p:cNvPr>
            <p:cNvSpPr txBox="1"/>
            <p:nvPr/>
          </p:nvSpPr>
          <p:spPr>
            <a:xfrm>
              <a:off x="2210793" y="5948425"/>
              <a:ext cx="2255802" cy="276999"/>
            </a:xfrm>
            <a:prstGeom prst="rect">
              <a:avLst/>
            </a:prstGeom>
            <a:noFill/>
          </p:spPr>
          <p:txBody>
            <a:bodyPr wrap="square" rtlCol="0">
              <a:spAutoFit/>
            </a:bodyPr>
            <a:lstStyle/>
            <a:p>
              <a:pPr algn="ctr"/>
              <a:r>
                <a:rPr lang="es-ES" sz="1200" dirty="0"/>
                <a:t>Innovación Circular</a:t>
              </a:r>
              <a:endParaRPr lang="es-MX" sz="1200" dirty="0"/>
            </a:p>
          </p:txBody>
        </p:sp>
        <p:sp>
          <p:nvSpPr>
            <p:cNvPr id="24" name="TextBox 23">
              <a:extLst>
                <a:ext uri="{FF2B5EF4-FFF2-40B4-BE49-F238E27FC236}">
                  <a16:creationId xmlns:a16="http://schemas.microsoft.com/office/drawing/2014/main" id="{6AD26CC9-FEE3-F6D4-F28B-EA22B3FFC889}"/>
                </a:ext>
              </a:extLst>
            </p:cNvPr>
            <p:cNvSpPr txBox="1"/>
            <p:nvPr/>
          </p:nvSpPr>
          <p:spPr>
            <a:xfrm>
              <a:off x="7734736" y="5948424"/>
              <a:ext cx="2255802" cy="276999"/>
            </a:xfrm>
            <a:prstGeom prst="rect">
              <a:avLst/>
            </a:prstGeom>
            <a:noFill/>
          </p:spPr>
          <p:txBody>
            <a:bodyPr wrap="square" rtlCol="0">
              <a:spAutoFit/>
            </a:bodyPr>
            <a:lstStyle/>
            <a:p>
              <a:pPr algn="ctr"/>
              <a:r>
                <a:rPr lang="es-ES" sz="1200" dirty="0"/>
                <a:t>Fin de Vida</a:t>
              </a:r>
              <a:endParaRPr lang="es-MX" sz="1200" dirty="0"/>
            </a:p>
          </p:txBody>
        </p:sp>
        <p:sp>
          <p:nvSpPr>
            <p:cNvPr id="25" name="TextBox 24">
              <a:extLst>
                <a:ext uri="{FF2B5EF4-FFF2-40B4-BE49-F238E27FC236}">
                  <a16:creationId xmlns:a16="http://schemas.microsoft.com/office/drawing/2014/main" id="{32A5D001-732F-EF05-BA31-102AEEDCFFB2}"/>
                </a:ext>
              </a:extLst>
            </p:cNvPr>
            <p:cNvSpPr txBox="1"/>
            <p:nvPr/>
          </p:nvSpPr>
          <p:spPr>
            <a:xfrm>
              <a:off x="5313824" y="3233407"/>
              <a:ext cx="1423586" cy="276999"/>
            </a:xfrm>
            <a:prstGeom prst="rect">
              <a:avLst/>
            </a:prstGeom>
            <a:noFill/>
          </p:spPr>
          <p:txBody>
            <a:bodyPr wrap="square" rtlCol="0">
              <a:spAutoFit/>
            </a:bodyPr>
            <a:lstStyle/>
            <a:p>
              <a:pPr algn="ctr"/>
              <a:r>
                <a:rPr lang="es-ES" sz="1200" dirty="0"/>
                <a:t>Circular VP</a:t>
              </a:r>
              <a:endParaRPr lang="es-MX" sz="1200" dirty="0"/>
            </a:p>
          </p:txBody>
        </p:sp>
      </p:grpSp>
    </p:spTree>
    <p:extLst>
      <p:ext uri="{BB962C8B-B14F-4D97-AF65-F5344CB8AC3E}">
        <p14:creationId xmlns:p14="http://schemas.microsoft.com/office/powerpoint/2010/main" val="145326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5410203"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Key Learning Outcomes and Curriculum Alignment:</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2" name="Group 21">
            <a:extLst>
              <a:ext uri="{FF2B5EF4-FFF2-40B4-BE49-F238E27FC236}">
                <a16:creationId xmlns:a16="http://schemas.microsoft.com/office/drawing/2014/main" id="{E15B42F8-0155-27B2-86BF-4471BE02DCBC}"/>
              </a:ext>
            </a:extLst>
          </p:cNvPr>
          <p:cNvGrpSpPr/>
          <p:nvPr/>
        </p:nvGrpSpPr>
        <p:grpSpPr>
          <a:xfrm>
            <a:off x="4545447" y="4691712"/>
            <a:ext cx="6979920" cy="1897510"/>
            <a:chOff x="4790164" y="5101971"/>
            <a:chExt cx="6979920" cy="1897510"/>
          </a:xfrm>
        </p:grpSpPr>
        <p:sp>
          <p:nvSpPr>
            <p:cNvPr id="23" name="Rounded Rectangle 18">
              <a:extLst>
                <a:ext uri="{FF2B5EF4-FFF2-40B4-BE49-F238E27FC236}">
                  <a16:creationId xmlns:a16="http://schemas.microsoft.com/office/drawing/2014/main" id="{C9611E0C-7E14-86DD-8D25-0C43DCA98E8E}"/>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4" name="Rounded Rectangle 22">
              <a:extLst>
                <a:ext uri="{FF2B5EF4-FFF2-40B4-BE49-F238E27FC236}">
                  <a16:creationId xmlns:a16="http://schemas.microsoft.com/office/drawing/2014/main" id="{9672479A-B714-E923-24EC-85E055FA35A8}"/>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25" name="TextBox 24">
              <a:extLst>
                <a:ext uri="{FF2B5EF4-FFF2-40B4-BE49-F238E27FC236}">
                  <a16:creationId xmlns:a16="http://schemas.microsoft.com/office/drawing/2014/main" id="{B5A08A2D-33C1-71E1-85A1-7FA391B9956B}"/>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90 minutes</a:t>
            </a:r>
          </a:p>
        </p:txBody>
      </p:sp>
      <p:sp>
        <p:nvSpPr>
          <p:cNvPr id="53" name="Oval 52">
            <a:extLst>
              <a:ext uri="{FF2B5EF4-FFF2-40B4-BE49-F238E27FC236}">
                <a16:creationId xmlns:a16="http://schemas.microsoft.com/office/drawing/2014/main" id="{80D0CADA-993B-824F-BF1E-BF91B2EDB3BF}"/>
              </a:ext>
            </a:extLst>
          </p:cNvPr>
          <p:cNvSpPr/>
          <p:nvPr/>
        </p:nvSpPr>
        <p:spPr>
          <a:xfrm>
            <a:off x="716859" y="25733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25733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25533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34881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53705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53766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536687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5</a:t>
            </a: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44158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grpSp>
      <p:sp>
        <p:nvSpPr>
          <p:cNvPr id="34" name="TextBox 33">
            <a:extLst>
              <a:ext uri="{FF2B5EF4-FFF2-40B4-BE49-F238E27FC236}">
                <a16:creationId xmlns:a16="http://schemas.microsoft.com/office/drawing/2014/main" id="{47665C94-509C-9950-0EDD-D9789A15A513}"/>
              </a:ext>
            </a:extLst>
          </p:cNvPr>
          <p:cNvSpPr txBox="1"/>
          <p:nvPr/>
        </p:nvSpPr>
        <p:spPr>
          <a:xfrm>
            <a:off x="1297540" y="1658875"/>
            <a:ext cx="10231238" cy="923330"/>
          </a:xfrm>
          <a:prstGeom prst="rect">
            <a:avLst/>
          </a:prstGeom>
          <a:noFill/>
        </p:spPr>
        <p:txBody>
          <a:bodyPr wrap="square" rtlCol="0">
            <a:spAutoFit/>
          </a:bodyPr>
          <a:lstStyle/>
          <a:p>
            <a:r>
              <a:rPr lang="es-ES" b="1" dirty="0">
                <a:solidFill>
                  <a:srgbClr val="262626"/>
                </a:solidFill>
              </a:rPr>
              <a:t>Proyecte  las diapositivas usando los ejemplos para guiar a los estudiantes a través del "Lienzo del Modelo de Negocio Circular</a:t>
            </a:r>
            <a:r>
              <a:rPr lang="es-ES" dirty="0">
                <a:solidFill>
                  <a:srgbClr val="262626"/>
                </a:solidFill>
              </a:rPr>
              <a:t>" para que puedan familiarizarse con cada uno de los segmentos y elementos comerciales.</a:t>
            </a:r>
            <a:endParaRPr lang="en-US" dirty="0">
              <a:solidFill>
                <a:srgbClr val="262626"/>
              </a:solidFill>
            </a:endParaRPr>
          </a:p>
        </p:txBody>
      </p:sp>
      <p:sp>
        <p:nvSpPr>
          <p:cNvPr id="35" name="Oval 34">
            <a:extLst>
              <a:ext uri="{FF2B5EF4-FFF2-40B4-BE49-F238E27FC236}">
                <a16:creationId xmlns:a16="http://schemas.microsoft.com/office/drawing/2014/main" id="{E29DF990-F5A3-1A73-51F2-335923AFBB9D}"/>
              </a:ext>
            </a:extLst>
          </p:cNvPr>
          <p:cNvSpPr/>
          <p:nvPr/>
        </p:nvSpPr>
        <p:spPr>
          <a:xfrm>
            <a:off x="732099" y="168565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6" name="Oval 35">
            <a:extLst>
              <a:ext uri="{FF2B5EF4-FFF2-40B4-BE49-F238E27FC236}">
                <a16:creationId xmlns:a16="http://schemas.microsoft.com/office/drawing/2014/main" id="{6EDF9462-21D1-6C11-6888-0615ECE723F5}"/>
              </a:ext>
            </a:extLst>
          </p:cNvPr>
          <p:cNvSpPr/>
          <p:nvPr/>
        </p:nvSpPr>
        <p:spPr>
          <a:xfrm>
            <a:off x="678462" y="168565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1" name="Rectangle 40">
            <a:extLst>
              <a:ext uri="{FF2B5EF4-FFF2-40B4-BE49-F238E27FC236}">
                <a16:creationId xmlns:a16="http://schemas.microsoft.com/office/drawing/2014/main" id="{099EC257-4038-DED4-A0B7-1C1F6644A0CC}"/>
              </a:ext>
            </a:extLst>
          </p:cNvPr>
          <p:cNvSpPr/>
          <p:nvPr/>
        </p:nvSpPr>
        <p:spPr>
          <a:xfrm>
            <a:off x="723046" y="166560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42" name="TextBox 41">
            <a:extLst>
              <a:ext uri="{FF2B5EF4-FFF2-40B4-BE49-F238E27FC236}">
                <a16:creationId xmlns:a16="http://schemas.microsoft.com/office/drawing/2014/main" id="{82D4AF65-2BA6-4795-3A0D-FBB6EB53C5D4}"/>
              </a:ext>
            </a:extLst>
          </p:cNvPr>
          <p:cNvSpPr txBox="1"/>
          <p:nvPr/>
        </p:nvSpPr>
        <p:spPr>
          <a:xfrm>
            <a:off x="1298628" y="2653340"/>
            <a:ext cx="9627400" cy="646331"/>
          </a:xfrm>
          <a:prstGeom prst="rect">
            <a:avLst/>
          </a:prstGeom>
          <a:noFill/>
        </p:spPr>
        <p:txBody>
          <a:bodyPr wrap="square" rtlCol="0">
            <a:spAutoFit/>
          </a:bodyPr>
          <a:lstStyle/>
          <a:p>
            <a:r>
              <a:rPr lang="es-ES" b="1" dirty="0">
                <a:solidFill>
                  <a:srgbClr val="262626"/>
                </a:solidFill>
              </a:rPr>
              <a:t>Divídanse en grupos de 3 a 5 y preparen una cartulina o usen el documento “Lienzo de Modelo de Negocio Circular” </a:t>
            </a:r>
            <a:r>
              <a:rPr lang="es-ES" dirty="0">
                <a:solidFill>
                  <a:srgbClr val="262626"/>
                </a:solidFill>
              </a:rPr>
              <a:t>para el ejercicio. Se recomienda usar notas adhesivas en una cartulina grande.</a:t>
            </a:r>
            <a:endParaRPr lang="en-US" dirty="0">
              <a:solidFill>
                <a:srgbClr val="262626"/>
              </a:solidFill>
            </a:endParaRPr>
          </a:p>
        </p:txBody>
      </p:sp>
      <p:sp>
        <p:nvSpPr>
          <p:cNvPr id="43" name="TextBox 42">
            <a:extLst>
              <a:ext uri="{FF2B5EF4-FFF2-40B4-BE49-F238E27FC236}">
                <a16:creationId xmlns:a16="http://schemas.microsoft.com/office/drawing/2014/main" id="{357F7724-DC6A-4D0D-48EE-DE89A79CCE4B}"/>
              </a:ext>
            </a:extLst>
          </p:cNvPr>
          <p:cNvSpPr txBox="1"/>
          <p:nvPr/>
        </p:nvSpPr>
        <p:spPr>
          <a:xfrm>
            <a:off x="1298628" y="3465626"/>
            <a:ext cx="10501384" cy="464871"/>
          </a:xfrm>
          <a:prstGeom prst="rect">
            <a:avLst/>
          </a:prstGeom>
          <a:noFill/>
        </p:spPr>
        <p:txBody>
          <a:bodyPr wrap="square" rtlCol="0">
            <a:spAutoFit/>
          </a:bodyPr>
          <a:lstStyle/>
          <a:p>
            <a:pPr>
              <a:lnSpc>
                <a:spcPct val="150000"/>
              </a:lnSpc>
              <a:buClr>
                <a:srgbClr val="29C7F7"/>
              </a:buClr>
              <a:buSzPct val="200000"/>
              <a:tabLst>
                <a:tab pos="531813" algn="l"/>
              </a:tabLst>
            </a:pPr>
            <a:r>
              <a:rPr lang="es-ES" b="1" dirty="0">
                <a:solidFill>
                  <a:srgbClr val="262626"/>
                </a:solidFill>
              </a:rPr>
              <a:t>Elija uno de los escenarios del documento "Rediseño para la Circularidad" para aplicarlo en el lienzo.</a:t>
            </a:r>
            <a:endParaRPr lang="en-US" b="1" dirty="0">
              <a:solidFill>
                <a:srgbClr val="262626"/>
              </a:solidFill>
            </a:endParaRPr>
          </a:p>
        </p:txBody>
      </p:sp>
      <p:sp>
        <p:nvSpPr>
          <p:cNvPr id="44" name="TextBox 43">
            <a:extLst>
              <a:ext uri="{FF2B5EF4-FFF2-40B4-BE49-F238E27FC236}">
                <a16:creationId xmlns:a16="http://schemas.microsoft.com/office/drawing/2014/main" id="{DF51EE6B-9FB0-06DF-7CFD-D6B525DA3791}"/>
              </a:ext>
            </a:extLst>
          </p:cNvPr>
          <p:cNvSpPr txBox="1"/>
          <p:nvPr/>
        </p:nvSpPr>
        <p:spPr>
          <a:xfrm>
            <a:off x="1282300" y="4412709"/>
            <a:ext cx="9627398" cy="646331"/>
          </a:xfrm>
          <a:prstGeom prst="rect">
            <a:avLst/>
          </a:prstGeom>
          <a:noFill/>
        </p:spPr>
        <p:txBody>
          <a:bodyPr wrap="square" rtlCol="0">
            <a:spAutoFit/>
          </a:bodyPr>
          <a:lstStyle/>
          <a:p>
            <a:r>
              <a:rPr lang="es-ES" b="1" dirty="0">
                <a:solidFill>
                  <a:srgbClr val="262626"/>
                </a:solidFill>
              </a:rPr>
              <a:t>Complete el "Lienzo de Modelo de Negocio Circular" en su grupo y aplique uno o más modelos de diseño circular a su modelo de negocio.</a:t>
            </a:r>
            <a:endParaRPr lang="en-US" dirty="0">
              <a:solidFill>
                <a:srgbClr val="262626"/>
              </a:solidFill>
            </a:endParaRPr>
          </a:p>
        </p:txBody>
      </p:sp>
      <p:sp>
        <p:nvSpPr>
          <p:cNvPr id="45" name="TextBox 44">
            <a:extLst>
              <a:ext uri="{FF2B5EF4-FFF2-40B4-BE49-F238E27FC236}">
                <a16:creationId xmlns:a16="http://schemas.microsoft.com/office/drawing/2014/main" id="{72A5CD99-9DCE-7492-61DE-46105D9A0D42}"/>
              </a:ext>
            </a:extLst>
          </p:cNvPr>
          <p:cNvSpPr txBox="1"/>
          <p:nvPr/>
        </p:nvSpPr>
        <p:spPr>
          <a:xfrm>
            <a:off x="1282299" y="5295882"/>
            <a:ext cx="9627399" cy="646331"/>
          </a:xfrm>
          <a:prstGeom prst="rect">
            <a:avLst/>
          </a:prstGeom>
          <a:noFill/>
        </p:spPr>
        <p:txBody>
          <a:bodyPr wrap="square" rtlCol="0">
            <a:spAutoFit/>
          </a:bodyPr>
          <a:lstStyle/>
          <a:p>
            <a:r>
              <a:rPr lang="es-ES" b="1" dirty="0">
                <a:solidFill>
                  <a:srgbClr val="262626"/>
                </a:solidFill>
              </a:rPr>
              <a:t>Cuando termine con el lienzo, </a:t>
            </a:r>
            <a:r>
              <a:rPr lang="es-ES" dirty="0">
                <a:solidFill>
                  <a:srgbClr val="262626"/>
                </a:solidFill>
              </a:rPr>
              <a:t>dibuje su producto circular y modelo de negocio y comparta sus innovaciones circulares con la clase.</a:t>
            </a:r>
            <a:endParaRPr lang="en-US" dirty="0">
              <a:solidFill>
                <a:srgbClr val="262626"/>
              </a:solidFill>
            </a:endParaRPr>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0" y="0"/>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5" name="Picture 14" descr="Graphical user interface, text, application&#10;&#10;Description automatically generated">
            <a:extLst>
              <a:ext uri="{FF2B5EF4-FFF2-40B4-BE49-F238E27FC236}">
                <a16:creationId xmlns:a16="http://schemas.microsoft.com/office/drawing/2014/main" id="{2DA1694E-78E7-564E-A720-250B8C92BFEC}"/>
              </a:ext>
            </a:extLst>
          </p:cNvPr>
          <p:cNvPicPr>
            <a:picLocks noChangeAspect="1"/>
          </p:cNvPicPr>
          <p:nvPr/>
        </p:nvPicPr>
        <p:blipFill rotWithShape="1">
          <a:blip r:embed="rId4"/>
          <a:srcRect r="21856" b="73164"/>
          <a:stretch/>
        </p:blipFill>
        <p:spPr>
          <a:xfrm>
            <a:off x="2044737" y="2056509"/>
            <a:ext cx="7919634" cy="1146875"/>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575F6D79-C1A6-524D-AEBE-F0759709A4AD}"/>
              </a:ext>
            </a:extLst>
          </p:cNvPr>
          <p:cNvPicPr>
            <a:picLocks noChangeAspect="1"/>
          </p:cNvPicPr>
          <p:nvPr/>
        </p:nvPicPr>
        <p:blipFill rotWithShape="1">
          <a:blip r:embed="rId4"/>
          <a:srcRect l="50975" t="38442" r="-13" b="17"/>
          <a:stretch/>
        </p:blipFill>
        <p:spPr>
          <a:xfrm>
            <a:off x="6610103" y="3396005"/>
            <a:ext cx="4969790" cy="2629923"/>
          </a:xfrm>
          <a:prstGeom prst="rect">
            <a:avLst/>
          </a:prstGeom>
        </p:spPr>
      </p:pic>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Prepare la </a:t>
            </a:r>
            <a:r>
              <a:rPr lang="en-US" sz="3200" b="1" dirty="0" err="1">
                <a:solidFill>
                  <a:schemeClr val="bg1"/>
                </a:solidFill>
                <a:latin typeface="Calibri" panose="020F0502020204030204" pitchFamily="34" charset="0"/>
                <a:cs typeface="Calibri" panose="020F0502020204030204" pitchFamily="34" charset="0"/>
              </a:rPr>
              <a:t>Presentación</a:t>
            </a:r>
            <a:r>
              <a:rPr lang="en-US" sz="3200" b="1" dirty="0">
                <a:solidFill>
                  <a:schemeClr val="bg1"/>
                </a:solidFill>
                <a:latin typeface="Calibri" panose="020F0502020204030204" pitchFamily="34" charset="0"/>
                <a:cs typeface="Calibri" panose="020F0502020204030204" pitchFamily="34" charset="0"/>
              </a:rPr>
              <a:t> de Power 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056704"/>
            <a:ext cx="11361877" cy="968278"/>
          </a:xfrm>
          <a:prstGeom prst="rect">
            <a:avLst/>
          </a:prstGeom>
        </p:spPr>
        <p:txBody>
          <a:bodyPr wrap="square">
            <a:spAutoFit/>
          </a:bodyPr>
          <a:lstStyle/>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esté listo para presentar las lección a su clase, haga clic en “presentación de diapositivas” en la barra de menú superior y luego seleccione “vista de presentador”. En la “vista moderador”, puede ver sus notas mientras presenta, aunque la audiencia solo verá sus diapositivas.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323616" y="3234911"/>
            <a:ext cx="6092681" cy="1561005"/>
          </a:xfrm>
          <a:prstGeom prst="rect">
            <a:avLst/>
          </a:prstGeom>
        </p:spPr>
        <p:txBody>
          <a:bodyPr wrap="square">
            <a:spAutoFit/>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aparecen en un panel a la derecha. El texto debe ajustarse automáticamente y se puede utilizar la barra de desplazamiento vertical, si es necesario. También puede cambiar el tamaño del texto en el panel de notas usando los dos botones en la esquina inferior izquierda del mismo panel.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18" name="Picture 17" descr="Graphical user interface, website&#10;&#10;Description automatically generated">
            <a:extLst>
              <a:ext uri="{FF2B5EF4-FFF2-40B4-BE49-F238E27FC236}">
                <a16:creationId xmlns:a16="http://schemas.microsoft.com/office/drawing/2014/main" id="{3EB7775C-FCB6-1D6C-C9F3-497FE54EC362}"/>
              </a:ext>
            </a:extLst>
          </p:cNvPr>
          <p:cNvPicPr>
            <a:picLocks noChangeAspect="1"/>
          </p:cNvPicPr>
          <p:nvPr/>
        </p:nvPicPr>
        <p:blipFill>
          <a:blip r:embed="rId4"/>
          <a:stretch>
            <a:fillRect/>
          </a:stretch>
        </p:blipFill>
        <p:spPr>
          <a:xfrm>
            <a:off x="4321838" y="4703332"/>
            <a:ext cx="2807095" cy="1820798"/>
          </a:xfrm>
          <a:prstGeom prst="rect">
            <a:avLst/>
          </a:prstGeom>
        </p:spPr>
      </p:pic>
      <p:sp>
        <p:nvSpPr>
          <p:cNvPr id="30" name="Rounded Rectangle 29">
            <a:extLst>
              <a:ext uri="{FF2B5EF4-FFF2-40B4-BE49-F238E27FC236}">
                <a16:creationId xmlns:a16="http://schemas.microsoft.com/office/drawing/2014/main" id="{5F8501F4-CEB3-644F-BEC6-FB3AC5DFF55F}"/>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7D226F7B-812B-274B-8AD1-5D9E1A6BFFC7}"/>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2005BFDD-2A31-E447-BB75-895F8DF66102}"/>
              </a:ext>
            </a:extLst>
          </p:cNvPr>
          <p:cNvSpPr txBox="1"/>
          <p:nvPr/>
        </p:nvSpPr>
        <p:spPr>
          <a:xfrm>
            <a:off x="2794682" y="294106"/>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a:t>
            </a:r>
          </a:p>
        </p:txBody>
      </p:sp>
      <p:pic>
        <p:nvPicPr>
          <p:cNvPr id="17" name="Picture 16" descr="A picture containing text, screenshot, monitor, silver&#10;&#10;Description automatically generated">
            <a:extLst>
              <a:ext uri="{FF2B5EF4-FFF2-40B4-BE49-F238E27FC236}">
                <a16:creationId xmlns:a16="http://schemas.microsoft.com/office/drawing/2014/main" id="{34BC9F1A-5314-FB4E-AEED-A226662AA40C}"/>
              </a:ext>
            </a:extLst>
          </p:cNvPr>
          <p:cNvPicPr>
            <a:picLocks noChangeAspect="1"/>
          </p:cNvPicPr>
          <p:nvPr/>
        </p:nvPicPr>
        <p:blipFill rotWithShape="1">
          <a:blip r:embed="rId5"/>
          <a:srcRect b="14"/>
          <a:stretch/>
        </p:blipFill>
        <p:spPr>
          <a:xfrm>
            <a:off x="1647660" y="1244269"/>
            <a:ext cx="8213268" cy="3354613"/>
          </a:xfrm>
          <a:prstGeom prst="rect">
            <a:avLst/>
          </a:prstGeom>
        </p:spPr>
      </p:pic>
      <p:sp>
        <p:nvSpPr>
          <p:cNvPr id="21" name="Bent-Up Arrow 20">
            <a:extLst>
              <a:ext uri="{FF2B5EF4-FFF2-40B4-BE49-F238E27FC236}">
                <a16:creationId xmlns:a16="http://schemas.microsoft.com/office/drawing/2014/main" id="{704EB482-C8A2-7C41-AB95-9457AB859836}"/>
              </a:ext>
            </a:extLst>
          </p:cNvPr>
          <p:cNvSpPr/>
          <p:nvPr/>
        </p:nvSpPr>
        <p:spPr>
          <a:xfrm>
            <a:off x="7382934" y="4648531"/>
            <a:ext cx="745066" cy="965200"/>
          </a:xfrm>
          <a:prstGeom prst="bentUp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Bent-Up Arrow 38">
            <a:extLst>
              <a:ext uri="{FF2B5EF4-FFF2-40B4-BE49-F238E27FC236}">
                <a16:creationId xmlns:a16="http://schemas.microsoft.com/office/drawing/2014/main" id="{5A9C1DCC-ED54-514B-9BAD-D33289428DA8}"/>
              </a:ext>
            </a:extLst>
          </p:cNvPr>
          <p:cNvSpPr/>
          <p:nvPr/>
        </p:nvSpPr>
        <p:spPr>
          <a:xfrm flipH="1">
            <a:off x="3322771" y="4648531"/>
            <a:ext cx="745066" cy="965200"/>
          </a:xfrm>
          <a:prstGeom prst="bentUpArrow">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TextBox 1">
            <a:extLst>
              <a:ext uri="{FF2B5EF4-FFF2-40B4-BE49-F238E27FC236}">
                <a16:creationId xmlns:a16="http://schemas.microsoft.com/office/drawing/2014/main" id="{6022CDB5-9487-18E6-3A24-92796EC4DDEE}"/>
              </a:ext>
            </a:extLst>
          </p:cNvPr>
          <p:cNvSpPr txBox="1"/>
          <p:nvPr/>
        </p:nvSpPr>
        <p:spPr>
          <a:xfrm>
            <a:off x="2113775" y="1635813"/>
            <a:ext cx="948906" cy="276999"/>
          </a:xfrm>
          <a:prstGeom prst="rect">
            <a:avLst/>
          </a:prstGeom>
          <a:noFill/>
        </p:spPr>
        <p:txBody>
          <a:bodyPr wrap="square" rtlCol="0">
            <a:spAutoFit/>
          </a:bodyPr>
          <a:lstStyle/>
          <a:p>
            <a:pPr algn="ctr"/>
            <a:r>
              <a:rPr lang="es-ES" sz="1200" dirty="0"/>
              <a:t>Socios</a:t>
            </a:r>
            <a:endParaRPr lang="es-MX" sz="1200" dirty="0"/>
          </a:p>
        </p:txBody>
      </p:sp>
      <p:sp>
        <p:nvSpPr>
          <p:cNvPr id="11" name="TextBox 10">
            <a:extLst>
              <a:ext uri="{FF2B5EF4-FFF2-40B4-BE49-F238E27FC236}">
                <a16:creationId xmlns:a16="http://schemas.microsoft.com/office/drawing/2014/main" id="{C08CC401-6B5C-FC74-5B18-9F33A1658597}"/>
              </a:ext>
            </a:extLst>
          </p:cNvPr>
          <p:cNvSpPr txBox="1"/>
          <p:nvPr/>
        </p:nvSpPr>
        <p:spPr>
          <a:xfrm>
            <a:off x="3672025" y="1664621"/>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12" name="TextBox 11">
            <a:extLst>
              <a:ext uri="{FF2B5EF4-FFF2-40B4-BE49-F238E27FC236}">
                <a16:creationId xmlns:a16="http://schemas.microsoft.com/office/drawing/2014/main" id="{CF1DAD43-EE52-B211-42A5-AB0A4BB78A98}"/>
              </a:ext>
            </a:extLst>
          </p:cNvPr>
          <p:cNvSpPr txBox="1"/>
          <p:nvPr/>
        </p:nvSpPr>
        <p:spPr>
          <a:xfrm>
            <a:off x="3601374" y="2752045"/>
            <a:ext cx="1183709" cy="276999"/>
          </a:xfrm>
          <a:prstGeom prst="rect">
            <a:avLst/>
          </a:prstGeom>
          <a:noFill/>
        </p:spPr>
        <p:txBody>
          <a:bodyPr wrap="square" rtlCol="0">
            <a:spAutoFit/>
          </a:bodyPr>
          <a:lstStyle/>
          <a:p>
            <a:pPr algn="ctr"/>
            <a:r>
              <a:rPr lang="es-ES" sz="1200" dirty="0"/>
              <a:t>Recursos</a:t>
            </a:r>
            <a:endParaRPr lang="es-MX" sz="1200" dirty="0"/>
          </a:p>
        </p:txBody>
      </p:sp>
      <p:sp>
        <p:nvSpPr>
          <p:cNvPr id="13" name="TextBox 12">
            <a:extLst>
              <a:ext uri="{FF2B5EF4-FFF2-40B4-BE49-F238E27FC236}">
                <a16:creationId xmlns:a16="http://schemas.microsoft.com/office/drawing/2014/main" id="{29234356-24ED-66E8-BD9F-53E3B16E2CF1}"/>
              </a:ext>
            </a:extLst>
          </p:cNvPr>
          <p:cNvSpPr txBox="1"/>
          <p:nvPr/>
        </p:nvSpPr>
        <p:spPr>
          <a:xfrm>
            <a:off x="3953807" y="3627233"/>
            <a:ext cx="852487" cy="277000"/>
          </a:xfrm>
          <a:prstGeom prst="rect">
            <a:avLst/>
          </a:prstGeom>
          <a:noFill/>
        </p:spPr>
        <p:txBody>
          <a:bodyPr wrap="square" rtlCol="0">
            <a:spAutoFit/>
          </a:bodyPr>
          <a:lstStyle/>
          <a:p>
            <a:r>
              <a:rPr lang="es-ES" sz="1200" dirty="0">
                <a:solidFill>
                  <a:schemeClr val="bg1"/>
                </a:solidFill>
              </a:rPr>
              <a:t>/ Costos</a:t>
            </a:r>
            <a:endParaRPr lang="es-MX" sz="1200" dirty="0">
              <a:solidFill>
                <a:schemeClr val="bg1"/>
              </a:solidFill>
            </a:endParaRPr>
          </a:p>
        </p:txBody>
      </p:sp>
      <p:sp>
        <p:nvSpPr>
          <p:cNvPr id="14" name="TextBox 13">
            <a:extLst>
              <a:ext uri="{FF2B5EF4-FFF2-40B4-BE49-F238E27FC236}">
                <a16:creationId xmlns:a16="http://schemas.microsoft.com/office/drawing/2014/main" id="{0B5BC3FB-CC29-FBB2-C0FC-491DE64F9238}"/>
              </a:ext>
            </a:extLst>
          </p:cNvPr>
          <p:cNvSpPr txBox="1"/>
          <p:nvPr/>
        </p:nvSpPr>
        <p:spPr>
          <a:xfrm>
            <a:off x="7930727" y="3620147"/>
            <a:ext cx="1105325" cy="276999"/>
          </a:xfrm>
          <a:prstGeom prst="rect">
            <a:avLst/>
          </a:prstGeom>
          <a:noFill/>
        </p:spPr>
        <p:txBody>
          <a:bodyPr wrap="square" rtlCol="0">
            <a:spAutoFit/>
          </a:bodyPr>
          <a:lstStyle/>
          <a:p>
            <a:r>
              <a:rPr lang="es-ES" sz="1200" dirty="0">
                <a:solidFill>
                  <a:schemeClr val="bg1"/>
                </a:solidFill>
              </a:rPr>
              <a:t>/ Ingresos</a:t>
            </a:r>
            <a:endParaRPr lang="es-MX" sz="1200" dirty="0">
              <a:solidFill>
                <a:schemeClr val="bg1"/>
              </a:solidFill>
            </a:endParaRPr>
          </a:p>
        </p:txBody>
      </p:sp>
      <p:sp>
        <p:nvSpPr>
          <p:cNvPr id="15" name="TextBox 14">
            <a:extLst>
              <a:ext uri="{FF2B5EF4-FFF2-40B4-BE49-F238E27FC236}">
                <a16:creationId xmlns:a16="http://schemas.microsoft.com/office/drawing/2014/main" id="{6E46EF65-27C2-14FD-22C5-98BBFD1225D7}"/>
              </a:ext>
            </a:extLst>
          </p:cNvPr>
          <p:cNvSpPr txBox="1"/>
          <p:nvPr/>
        </p:nvSpPr>
        <p:spPr>
          <a:xfrm>
            <a:off x="6825402" y="2721013"/>
            <a:ext cx="1105325" cy="276999"/>
          </a:xfrm>
          <a:prstGeom prst="rect">
            <a:avLst/>
          </a:prstGeom>
          <a:noFill/>
        </p:spPr>
        <p:txBody>
          <a:bodyPr wrap="square" rtlCol="0">
            <a:spAutoFit/>
          </a:bodyPr>
          <a:lstStyle/>
          <a:p>
            <a:pPr algn="ctr"/>
            <a:r>
              <a:rPr lang="es-ES" sz="1200" dirty="0"/>
              <a:t>Canales</a:t>
            </a:r>
            <a:endParaRPr lang="es-MX" sz="1200" dirty="0"/>
          </a:p>
        </p:txBody>
      </p:sp>
      <p:sp>
        <p:nvSpPr>
          <p:cNvPr id="16" name="TextBox 15">
            <a:extLst>
              <a:ext uri="{FF2B5EF4-FFF2-40B4-BE49-F238E27FC236}">
                <a16:creationId xmlns:a16="http://schemas.microsoft.com/office/drawing/2014/main" id="{77CFA0D6-0049-29BC-535F-126505E63A6C}"/>
              </a:ext>
            </a:extLst>
          </p:cNvPr>
          <p:cNvSpPr txBox="1"/>
          <p:nvPr/>
        </p:nvSpPr>
        <p:spPr>
          <a:xfrm>
            <a:off x="6595544" y="1615698"/>
            <a:ext cx="1404547" cy="461665"/>
          </a:xfrm>
          <a:prstGeom prst="rect">
            <a:avLst/>
          </a:prstGeom>
          <a:noFill/>
        </p:spPr>
        <p:txBody>
          <a:bodyPr wrap="square" rtlCol="0">
            <a:spAutoFit/>
          </a:bodyPr>
          <a:lstStyle/>
          <a:p>
            <a:pPr algn="ctr"/>
            <a:r>
              <a:rPr lang="es-ES" sz="1200" dirty="0"/>
              <a:t>Relación con Clientes</a:t>
            </a:r>
            <a:endParaRPr lang="es-MX" sz="1200" dirty="0"/>
          </a:p>
        </p:txBody>
      </p:sp>
      <p:sp>
        <p:nvSpPr>
          <p:cNvPr id="19" name="TextBox 18">
            <a:extLst>
              <a:ext uri="{FF2B5EF4-FFF2-40B4-BE49-F238E27FC236}">
                <a16:creationId xmlns:a16="http://schemas.microsoft.com/office/drawing/2014/main" id="{4EBCBC5E-6896-756D-A363-C35CDA0EC79F}"/>
              </a:ext>
            </a:extLst>
          </p:cNvPr>
          <p:cNvSpPr txBox="1"/>
          <p:nvPr/>
        </p:nvSpPr>
        <p:spPr>
          <a:xfrm>
            <a:off x="8148793" y="1634388"/>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20" name="TextBox 19">
            <a:extLst>
              <a:ext uri="{FF2B5EF4-FFF2-40B4-BE49-F238E27FC236}">
                <a16:creationId xmlns:a16="http://schemas.microsoft.com/office/drawing/2014/main" id="{0CBB317E-0431-1CCC-D1FB-E6EB1065B0F0}"/>
              </a:ext>
            </a:extLst>
          </p:cNvPr>
          <p:cNvSpPr txBox="1"/>
          <p:nvPr/>
        </p:nvSpPr>
        <p:spPr>
          <a:xfrm>
            <a:off x="4969670" y="1635813"/>
            <a:ext cx="1595362" cy="276999"/>
          </a:xfrm>
          <a:prstGeom prst="rect">
            <a:avLst/>
          </a:prstGeom>
          <a:noFill/>
        </p:spPr>
        <p:txBody>
          <a:bodyPr wrap="square" rtlCol="0">
            <a:spAutoFit/>
          </a:bodyPr>
          <a:lstStyle/>
          <a:p>
            <a:pPr algn="ctr"/>
            <a:r>
              <a:rPr lang="es-ES" sz="1200" dirty="0"/>
              <a:t>Propuestas de Valor</a:t>
            </a:r>
            <a:endParaRPr lang="es-MX" sz="1200" dirty="0"/>
          </a:p>
        </p:txBody>
      </p:sp>
    </p:spTree>
    <p:extLst>
      <p:ext uri="{BB962C8B-B14F-4D97-AF65-F5344CB8AC3E}">
        <p14:creationId xmlns:p14="http://schemas.microsoft.com/office/powerpoint/2010/main" val="409183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pic>
        <p:nvPicPr>
          <p:cNvPr id="17" name="Picture 16" descr="A picture containing text, screenshot, monitor, silver&#10;&#10;Description automatically generated">
            <a:extLst>
              <a:ext uri="{FF2B5EF4-FFF2-40B4-BE49-F238E27FC236}">
                <a16:creationId xmlns:a16="http://schemas.microsoft.com/office/drawing/2014/main" id="{34BC9F1A-5314-FB4E-AEED-A226662AA40C}"/>
              </a:ext>
            </a:extLst>
          </p:cNvPr>
          <p:cNvPicPr>
            <a:picLocks noChangeAspect="1"/>
          </p:cNvPicPr>
          <p:nvPr/>
        </p:nvPicPr>
        <p:blipFill rotWithShape="1">
          <a:blip r:embed="rId4"/>
          <a:srcRect b="14"/>
          <a:stretch/>
        </p:blipFill>
        <p:spPr>
          <a:xfrm>
            <a:off x="32661" y="1426077"/>
            <a:ext cx="12105952" cy="4944534"/>
          </a:xfrm>
          <a:prstGeom prst="rect">
            <a:avLst/>
          </a:prstGeom>
        </p:spPr>
      </p:pic>
      <p:pic>
        <p:nvPicPr>
          <p:cNvPr id="10" name="Picture 9">
            <a:extLst>
              <a:ext uri="{FF2B5EF4-FFF2-40B4-BE49-F238E27FC236}">
                <a16:creationId xmlns:a16="http://schemas.microsoft.com/office/drawing/2014/main" id="{48952A29-E0EA-6F4F-8FB6-EEE8A73B5590}"/>
              </a:ext>
            </a:extLst>
          </p:cNvPr>
          <p:cNvPicPr>
            <a:picLocks noChangeAspect="1"/>
          </p:cNvPicPr>
          <p:nvPr/>
        </p:nvPicPr>
        <p:blipFill rotWithShape="1">
          <a:blip r:embed="rId5"/>
          <a:srcRect r="11" b="25"/>
          <a:stretch/>
        </p:blipFill>
        <p:spPr>
          <a:xfrm>
            <a:off x="1255510" y="718191"/>
            <a:ext cx="9291874" cy="707886"/>
          </a:xfrm>
          <a:prstGeom prst="rect">
            <a:avLst/>
          </a:prstGeom>
        </p:spPr>
      </p:pic>
      <p:sp>
        <p:nvSpPr>
          <p:cNvPr id="11" name="TextBox 10">
            <a:extLst>
              <a:ext uri="{FF2B5EF4-FFF2-40B4-BE49-F238E27FC236}">
                <a16:creationId xmlns:a16="http://schemas.microsoft.com/office/drawing/2014/main" id="{5901717D-C576-8E4B-8C25-FC35B4AE3242}"/>
              </a:ext>
            </a:extLst>
          </p:cNvPr>
          <p:cNvSpPr txBox="1"/>
          <p:nvPr/>
        </p:nvSpPr>
        <p:spPr>
          <a:xfrm>
            <a:off x="424491" y="18663"/>
            <a:ext cx="11095045" cy="1508105"/>
          </a:xfrm>
          <a:prstGeom prst="rect">
            <a:avLst/>
          </a:prstGeom>
          <a:noFill/>
        </p:spPr>
        <p:txBody>
          <a:bodyPr wrap="square" rtlCol="0">
            <a:spAutoFit/>
          </a:bodyPr>
          <a:lstStyle/>
          <a:p>
            <a:pPr algn="ctr"/>
            <a:r>
              <a:rPr lang="en-US" sz="2800" b="1" dirty="0" err="1">
                <a:solidFill>
                  <a:srgbClr val="3AC69D"/>
                </a:solidFill>
                <a:latin typeface="Calibri" panose="020F0502020204030204" pitchFamily="34" charset="0"/>
                <a:ea typeface="SimSun" panose="02010600030101010101" pitchFamily="2" charset="-122"/>
                <a:cs typeface="Calibri" panose="020F0502020204030204" pitchFamily="34" charset="0"/>
              </a:rPr>
              <a:t>Ejemplo</a:t>
            </a:r>
            <a:r>
              <a:rPr lang="en-US" sz="2800" b="1" dirty="0">
                <a:solidFill>
                  <a:srgbClr val="3AC69D"/>
                </a:solidFill>
                <a:latin typeface="Calibri" panose="020F0502020204030204" pitchFamily="34" charset="0"/>
                <a:ea typeface="SimSun" panose="02010600030101010101" pitchFamily="2" charset="-122"/>
                <a:cs typeface="Calibri" panose="020F0502020204030204" pitchFamily="34" charset="0"/>
              </a:rPr>
              <a:t> del </a:t>
            </a:r>
            <a:r>
              <a:rPr lang="en-US" sz="2800" b="1" dirty="0" err="1">
                <a:solidFill>
                  <a:srgbClr val="3AC69D"/>
                </a:solidFill>
                <a:latin typeface="Calibri" panose="020F0502020204030204" pitchFamily="34" charset="0"/>
                <a:ea typeface="SimSun" panose="02010600030101010101" pitchFamily="2" charset="-122"/>
                <a:cs typeface="Calibri" panose="020F0502020204030204" pitchFamily="34" charset="0"/>
              </a:rPr>
              <a:t>Lienzo</a:t>
            </a:r>
            <a:r>
              <a:rPr lang="en-US" sz="2800" b="1" dirty="0">
                <a:solidFill>
                  <a:srgbClr val="3AC69D"/>
                </a:solidFill>
                <a:latin typeface="Calibri" panose="020F0502020204030204" pitchFamily="34" charset="0"/>
                <a:ea typeface="SimSun" panose="02010600030101010101" pitchFamily="2" charset="-122"/>
                <a:cs typeface="Calibri" panose="020F0502020204030204" pitchFamily="34" charset="0"/>
              </a:rPr>
              <a:t> de </a:t>
            </a:r>
            <a:r>
              <a:rPr lang="en-US" sz="2800" b="1" dirty="0" err="1">
                <a:solidFill>
                  <a:srgbClr val="3AC69D"/>
                </a:solidFill>
                <a:latin typeface="Calibri" panose="020F0502020204030204" pitchFamily="34" charset="0"/>
                <a:ea typeface="SimSun" panose="02010600030101010101" pitchFamily="2" charset="-122"/>
                <a:cs typeface="Calibri" panose="020F0502020204030204" pitchFamily="34" charset="0"/>
              </a:rPr>
              <a:t>Modelo</a:t>
            </a:r>
            <a:r>
              <a:rPr lang="en-US" sz="2800" b="1" dirty="0">
                <a:solidFill>
                  <a:srgbClr val="3AC69D"/>
                </a:solidFill>
                <a:latin typeface="Calibri" panose="020F0502020204030204" pitchFamily="34" charset="0"/>
                <a:ea typeface="SimSun" panose="02010600030101010101" pitchFamily="2" charset="-122"/>
                <a:cs typeface="Calibri" panose="020F0502020204030204" pitchFamily="34" charset="0"/>
              </a:rPr>
              <a:t> de </a:t>
            </a:r>
            <a:r>
              <a:rPr lang="en-US" sz="2800" b="1" dirty="0" err="1">
                <a:solidFill>
                  <a:srgbClr val="3AC69D"/>
                </a:solidFill>
                <a:latin typeface="Calibri" panose="020F0502020204030204" pitchFamily="34" charset="0"/>
                <a:ea typeface="SimSun" panose="02010600030101010101" pitchFamily="2" charset="-122"/>
                <a:cs typeface="Calibri" panose="020F0502020204030204" pitchFamily="34" charset="0"/>
              </a:rPr>
              <a:t>Negocio</a:t>
            </a:r>
            <a:r>
              <a:rPr lang="en-US" sz="2800" b="1" dirty="0">
                <a:solidFill>
                  <a:srgbClr val="3AC69D"/>
                </a:solidFill>
                <a:latin typeface="Calibri" panose="020F0502020204030204" pitchFamily="34" charset="0"/>
                <a:ea typeface="SimSun" panose="02010600030101010101" pitchFamily="2" charset="-122"/>
                <a:cs typeface="Calibri" panose="020F0502020204030204" pitchFamily="34" charset="0"/>
              </a:rPr>
              <a:t>:</a:t>
            </a:r>
          </a:p>
          <a:p>
            <a:pPr algn="ctr"/>
            <a:r>
              <a:rPr lang="en-US" sz="2800" b="1" dirty="0">
                <a:solidFill>
                  <a:srgbClr val="3AC69D"/>
                </a:solidFill>
                <a:latin typeface="Calibri" panose="020F0502020204030204" pitchFamily="34" charset="0"/>
                <a:ea typeface="SimSun" panose="02010600030101010101" pitchFamily="2" charset="-122"/>
                <a:cs typeface="Calibri" panose="020F0502020204030204" pitchFamily="34" charset="0"/>
              </a:rPr>
              <a:t> </a:t>
            </a:r>
            <a:r>
              <a:rPr lang="en-US" sz="2800" b="1" dirty="0">
                <a:solidFill>
                  <a:srgbClr val="262626"/>
                </a:solidFill>
                <a:latin typeface="Calibri" panose="020F0502020204030204" pitchFamily="34" charset="0"/>
                <a:ea typeface="SimSun" panose="02010600030101010101" pitchFamily="2" charset="-122"/>
                <a:cs typeface="Calibri" panose="020F0502020204030204" pitchFamily="34" charset="0"/>
              </a:rPr>
              <a:t>Plataforma de Vivienda </a:t>
            </a:r>
            <a:r>
              <a:rPr lang="en-US" sz="28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Compartida</a:t>
            </a:r>
            <a:endParaRPr lang="en-US" sz="2800" b="1" dirty="0">
              <a:solidFill>
                <a:srgbClr val="3AC69D"/>
              </a:solidFill>
              <a:latin typeface="Calibri" panose="020F0502020204030204" pitchFamily="34" charset="0"/>
              <a:ea typeface="SimSun" panose="02010600030101010101" pitchFamily="2" charset="-122"/>
              <a:cs typeface="Calibri" panose="020F0502020204030204" pitchFamily="34" charset="0"/>
            </a:endParaRPr>
          </a:p>
          <a:p>
            <a:pPr algn="ctr"/>
            <a:endPar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endParaRPr>
          </a:p>
        </p:txBody>
      </p:sp>
      <p:sp>
        <p:nvSpPr>
          <p:cNvPr id="14" name="Rectangle 13">
            <a:extLst>
              <a:ext uri="{FF2B5EF4-FFF2-40B4-BE49-F238E27FC236}">
                <a16:creationId xmlns:a16="http://schemas.microsoft.com/office/drawing/2014/main" id="{EA11D729-D8F5-CA44-9287-A93BA36366D3}"/>
              </a:ext>
            </a:extLst>
          </p:cNvPr>
          <p:cNvSpPr/>
          <p:nvPr/>
        </p:nvSpPr>
        <p:spPr>
          <a:xfrm>
            <a:off x="424490" y="225721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Fotografo</a:t>
            </a:r>
            <a:r>
              <a:rPr lang="en-US" sz="1400" b="1" dirty="0">
                <a:solidFill>
                  <a:schemeClr val="tx1"/>
                </a:solidFill>
              </a:rPr>
              <a:t>, </a:t>
            </a:r>
            <a:r>
              <a:rPr lang="en-US" sz="1400" b="1" dirty="0" err="1">
                <a:solidFill>
                  <a:schemeClr val="tx1"/>
                </a:solidFill>
              </a:rPr>
              <a:t>Compañía</a:t>
            </a:r>
            <a:r>
              <a:rPr lang="en-US" sz="1400" b="1" dirty="0">
                <a:solidFill>
                  <a:schemeClr val="tx1"/>
                </a:solidFill>
              </a:rPr>
              <a:t> de Seguros </a:t>
            </a:r>
          </a:p>
        </p:txBody>
      </p:sp>
      <p:sp>
        <p:nvSpPr>
          <p:cNvPr id="15" name="Rectangle 14">
            <a:extLst>
              <a:ext uri="{FF2B5EF4-FFF2-40B4-BE49-F238E27FC236}">
                <a16:creationId xmlns:a16="http://schemas.microsoft.com/office/drawing/2014/main" id="{80C2E152-3786-6E4F-A56A-4115A33EFB61}"/>
              </a:ext>
            </a:extLst>
          </p:cNvPr>
          <p:cNvSpPr/>
          <p:nvPr/>
        </p:nvSpPr>
        <p:spPr>
          <a:xfrm>
            <a:off x="2781637" y="2263726"/>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Desarrollo de </a:t>
            </a:r>
            <a:r>
              <a:rPr lang="en-US" sz="1400" b="1" dirty="0" err="1">
                <a:solidFill>
                  <a:schemeClr val="tx1"/>
                </a:solidFill>
              </a:rPr>
              <a:t>Plataformas</a:t>
            </a:r>
            <a:r>
              <a:rPr lang="en-US" sz="1400" b="1" dirty="0">
                <a:solidFill>
                  <a:schemeClr val="tx1"/>
                </a:solidFill>
              </a:rPr>
              <a:t>, </a:t>
            </a:r>
            <a:r>
              <a:rPr lang="en-US" sz="1400" b="1" dirty="0" err="1">
                <a:solidFill>
                  <a:schemeClr val="tx1"/>
                </a:solidFill>
              </a:rPr>
              <a:t>soporte</a:t>
            </a:r>
            <a:r>
              <a:rPr lang="en-US" sz="1400" b="1" dirty="0">
                <a:solidFill>
                  <a:schemeClr val="tx1"/>
                </a:solidFill>
              </a:rPr>
              <a:t> a </a:t>
            </a:r>
            <a:r>
              <a:rPr lang="en-US" sz="1400" b="1" dirty="0" err="1">
                <a:solidFill>
                  <a:schemeClr val="tx1"/>
                </a:solidFill>
              </a:rPr>
              <a:t>clientes</a:t>
            </a:r>
            <a:endParaRPr lang="en-US" sz="1400" b="1" dirty="0">
              <a:solidFill>
                <a:schemeClr val="tx1"/>
              </a:solidFill>
            </a:endParaRPr>
          </a:p>
        </p:txBody>
      </p:sp>
      <p:sp>
        <p:nvSpPr>
          <p:cNvPr id="16" name="Rectangle 15">
            <a:extLst>
              <a:ext uri="{FF2B5EF4-FFF2-40B4-BE49-F238E27FC236}">
                <a16:creationId xmlns:a16="http://schemas.microsoft.com/office/drawing/2014/main" id="{BDCF92D1-94D6-8848-8AFA-C2653B2F1D31}"/>
              </a:ext>
            </a:extLst>
          </p:cNvPr>
          <p:cNvSpPr/>
          <p:nvPr/>
        </p:nvSpPr>
        <p:spPr>
          <a:xfrm>
            <a:off x="2781637" y="3898344"/>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Plataforma en Linea,</a:t>
            </a:r>
          </a:p>
          <a:p>
            <a:pPr algn="ctr"/>
            <a:r>
              <a:rPr lang="en-US" sz="1400" b="1" dirty="0" err="1">
                <a:solidFill>
                  <a:schemeClr val="tx1"/>
                </a:solidFill>
              </a:rPr>
              <a:t>Propiedades</a:t>
            </a:r>
            <a:r>
              <a:rPr lang="en-US" sz="1400" b="1" dirty="0">
                <a:solidFill>
                  <a:schemeClr val="tx1"/>
                </a:solidFill>
              </a:rPr>
              <a:t> </a:t>
            </a:r>
            <a:r>
              <a:rPr lang="en-US" sz="1400" b="1" dirty="0" err="1">
                <a:solidFill>
                  <a:schemeClr val="tx1"/>
                </a:solidFill>
              </a:rPr>
              <a:t>listadas</a:t>
            </a:r>
            <a:r>
              <a:rPr lang="en-US" sz="1400" b="1" dirty="0">
                <a:solidFill>
                  <a:schemeClr val="tx1"/>
                </a:solidFill>
              </a:rPr>
              <a:t> </a:t>
            </a:r>
          </a:p>
        </p:txBody>
      </p:sp>
      <p:sp>
        <p:nvSpPr>
          <p:cNvPr id="19" name="Rectangle 18">
            <a:extLst>
              <a:ext uri="{FF2B5EF4-FFF2-40B4-BE49-F238E27FC236}">
                <a16:creationId xmlns:a16="http://schemas.microsoft.com/office/drawing/2014/main" id="{C6B16DDF-3E94-904A-ABBC-43232ECDA11E}"/>
              </a:ext>
            </a:extLst>
          </p:cNvPr>
          <p:cNvSpPr/>
          <p:nvPr/>
        </p:nvSpPr>
        <p:spPr>
          <a:xfrm>
            <a:off x="5143015" y="2252639"/>
            <a:ext cx="1912309" cy="1404961"/>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Gana dinero con las habitaciones no utilizadas, y alójate en lugares únicos de forma conveniente</a:t>
            </a:r>
            <a:endParaRPr lang="en-US" sz="1400" b="1" dirty="0">
              <a:solidFill>
                <a:schemeClr val="tx1"/>
              </a:solidFill>
            </a:endParaRPr>
          </a:p>
        </p:txBody>
      </p:sp>
      <p:sp>
        <p:nvSpPr>
          <p:cNvPr id="20" name="Rectangle 19">
            <a:extLst>
              <a:ext uri="{FF2B5EF4-FFF2-40B4-BE49-F238E27FC236}">
                <a16:creationId xmlns:a16="http://schemas.microsoft.com/office/drawing/2014/main" id="{98B0AE51-38F5-8F47-B029-2F3D9B6EFB40}"/>
              </a:ext>
            </a:extLst>
          </p:cNvPr>
          <p:cNvSpPr/>
          <p:nvPr/>
        </p:nvSpPr>
        <p:spPr>
          <a:xfrm>
            <a:off x="7482680" y="2246127"/>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Autoservicio</a:t>
            </a:r>
            <a:r>
              <a:rPr lang="en-US" sz="1400" b="1" dirty="0">
                <a:solidFill>
                  <a:schemeClr val="tx1"/>
                </a:solidFill>
              </a:rPr>
              <a:t>, </a:t>
            </a:r>
            <a:r>
              <a:rPr lang="en-US" sz="1400" b="1" dirty="0" err="1">
                <a:solidFill>
                  <a:schemeClr val="tx1"/>
                </a:solidFill>
              </a:rPr>
              <a:t>Atención</a:t>
            </a:r>
            <a:r>
              <a:rPr lang="en-US" sz="1400" b="1" dirty="0">
                <a:solidFill>
                  <a:schemeClr val="tx1"/>
                </a:solidFill>
              </a:rPr>
              <a:t> a </a:t>
            </a:r>
            <a:r>
              <a:rPr lang="en-US" sz="1400" b="1" dirty="0" err="1">
                <a:solidFill>
                  <a:schemeClr val="tx1"/>
                </a:solidFill>
              </a:rPr>
              <a:t>cliente</a:t>
            </a:r>
            <a:endParaRPr lang="en-US" sz="1400" b="1" dirty="0">
              <a:solidFill>
                <a:schemeClr val="tx1"/>
              </a:solidFill>
            </a:endParaRPr>
          </a:p>
        </p:txBody>
      </p:sp>
      <p:sp>
        <p:nvSpPr>
          <p:cNvPr id="22" name="Rectangle 21">
            <a:extLst>
              <a:ext uri="{FF2B5EF4-FFF2-40B4-BE49-F238E27FC236}">
                <a16:creationId xmlns:a16="http://schemas.microsoft.com/office/drawing/2014/main" id="{88ED9F4B-2D4D-AC4A-B357-25F8FA1EDC5B}"/>
              </a:ext>
            </a:extLst>
          </p:cNvPr>
          <p:cNvSpPr/>
          <p:nvPr/>
        </p:nvSpPr>
        <p:spPr>
          <a:xfrm>
            <a:off x="7482680" y="3886285"/>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Website &amp; App</a:t>
            </a:r>
          </a:p>
        </p:txBody>
      </p:sp>
      <p:sp>
        <p:nvSpPr>
          <p:cNvPr id="23" name="Rectangle 22">
            <a:extLst>
              <a:ext uri="{FF2B5EF4-FFF2-40B4-BE49-F238E27FC236}">
                <a16:creationId xmlns:a16="http://schemas.microsoft.com/office/drawing/2014/main" id="{882B68AC-B7BA-0B4D-90F1-03179490D1D0}"/>
              </a:ext>
            </a:extLst>
          </p:cNvPr>
          <p:cNvSpPr/>
          <p:nvPr/>
        </p:nvSpPr>
        <p:spPr>
          <a:xfrm>
            <a:off x="9826575" y="2244671"/>
            <a:ext cx="1912309" cy="764249"/>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Anfitriones</a:t>
            </a:r>
            <a:r>
              <a:rPr lang="en-US" sz="1400" b="1" dirty="0">
                <a:solidFill>
                  <a:schemeClr val="tx1"/>
                </a:solidFill>
              </a:rPr>
              <a:t> e </a:t>
            </a:r>
            <a:r>
              <a:rPr lang="en-US" sz="1400" b="1" dirty="0" err="1">
                <a:solidFill>
                  <a:schemeClr val="tx1"/>
                </a:solidFill>
              </a:rPr>
              <a:t>Invitados</a:t>
            </a:r>
            <a:endParaRPr lang="en-US" sz="1400" b="1" dirty="0">
              <a:solidFill>
                <a:schemeClr val="tx1"/>
              </a:solidFill>
            </a:endParaRPr>
          </a:p>
        </p:txBody>
      </p:sp>
      <p:sp>
        <p:nvSpPr>
          <p:cNvPr id="25" name="Rectangle 24">
            <a:extLst>
              <a:ext uri="{FF2B5EF4-FFF2-40B4-BE49-F238E27FC236}">
                <a16:creationId xmlns:a16="http://schemas.microsoft.com/office/drawing/2014/main" id="{17988D33-3A04-BB47-967D-98FB4C90A0B7}"/>
              </a:ext>
            </a:extLst>
          </p:cNvPr>
          <p:cNvSpPr/>
          <p:nvPr/>
        </p:nvSpPr>
        <p:spPr>
          <a:xfrm>
            <a:off x="940904" y="5421426"/>
            <a:ext cx="4585252" cy="551772"/>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Empleados, plataforma tecnológica, marketing y atención al cliente</a:t>
            </a:r>
            <a:endParaRPr lang="en-US" sz="1400" b="1" dirty="0">
              <a:solidFill>
                <a:schemeClr val="tx1"/>
              </a:solidFill>
            </a:endParaRPr>
          </a:p>
        </p:txBody>
      </p:sp>
      <p:sp>
        <p:nvSpPr>
          <p:cNvPr id="26" name="Rectangle 25">
            <a:extLst>
              <a:ext uri="{FF2B5EF4-FFF2-40B4-BE49-F238E27FC236}">
                <a16:creationId xmlns:a16="http://schemas.microsoft.com/office/drawing/2014/main" id="{FC6BCC29-9E04-0348-A653-FB25EC53FCE8}"/>
              </a:ext>
            </a:extLst>
          </p:cNvPr>
          <p:cNvSpPr/>
          <p:nvPr/>
        </p:nvSpPr>
        <p:spPr>
          <a:xfrm>
            <a:off x="6665846" y="5427937"/>
            <a:ext cx="4585252" cy="551772"/>
          </a:xfrm>
          <a:prstGeom prst="rect">
            <a:avLst/>
          </a:prstGeom>
          <a:solidFill>
            <a:schemeClr val="accent4">
              <a:lumMod val="60000"/>
              <a:lumOff val="40000"/>
            </a:schemeClr>
          </a:solidFill>
          <a:effectLst>
            <a:outerShdw blurRad="50800" dist="50800" dir="5400000" algn="ctr" rotWithShape="0">
              <a:schemeClr val="tx1">
                <a:alpha val="44699"/>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El plástico se recupera y vuelve a entrar en el circuito de reciclaje</a:t>
            </a:r>
            <a:endParaRPr lang="en-US" sz="1400" b="1" dirty="0">
              <a:solidFill>
                <a:schemeClr val="tx1"/>
              </a:solidFill>
            </a:endParaRPr>
          </a:p>
        </p:txBody>
      </p:sp>
      <p:sp>
        <p:nvSpPr>
          <p:cNvPr id="2" name="TextBox 1">
            <a:extLst>
              <a:ext uri="{FF2B5EF4-FFF2-40B4-BE49-F238E27FC236}">
                <a16:creationId xmlns:a16="http://schemas.microsoft.com/office/drawing/2014/main" id="{4CE2F5A0-C529-AD27-2905-D72DDA5356EC}"/>
              </a:ext>
            </a:extLst>
          </p:cNvPr>
          <p:cNvSpPr txBox="1"/>
          <p:nvPr/>
        </p:nvSpPr>
        <p:spPr>
          <a:xfrm>
            <a:off x="1081086" y="1371252"/>
            <a:ext cx="948906" cy="276999"/>
          </a:xfrm>
          <a:prstGeom prst="rect">
            <a:avLst/>
          </a:prstGeom>
          <a:noFill/>
        </p:spPr>
        <p:txBody>
          <a:bodyPr wrap="square" rtlCol="0">
            <a:spAutoFit/>
          </a:bodyPr>
          <a:lstStyle/>
          <a:p>
            <a:pPr algn="ctr"/>
            <a:r>
              <a:rPr lang="es-ES" sz="1200" dirty="0"/>
              <a:t>Socios</a:t>
            </a:r>
            <a:endParaRPr lang="es-MX" sz="1200" dirty="0"/>
          </a:p>
        </p:txBody>
      </p:sp>
      <p:sp>
        <p:nvSpPr>
          <p:cNvPr id="3" name="TextBox 2">
            <a:extLst>
              <a:ext uri="{FF2B5EF4-FFF2-40B4-BE49-F238E27FC236}">
                <a16:creationId xmlns:a16="http://schemas.microsoft.com/office/drawing/2014/main" id="{1030619C-9D00-8D4C-BD80-676442BA40D7}"/>
              </a:ext>
            </a:extLst>
          </p:cNvPr>
          <p:cNvSpPr txBox="1"/>
          <p:nvPr/>
        </p:nvSpPr>
        <p:spPr>
          <a:xfrm>
            <a:off x="3307196" y="1383661"/>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5" name="TextBox 4">
            <a:extLst>
              <a:ext uri="{FF2B5EF4-FFF2-40B4-BE49-F238E27FC236}">
                <a16:creationId xmlns:a16="http://schemas.microsoft.com/office/drawing/2014/main" id="{D88B87F8-7294-1935-808D-6070F587A7B3}"/>
              </a:ext>
            </a:extLst>
          </p:cNvPr>
          <p:cNvSpPr txBox="1"/>
          <p:nvPr/>
        </p:nvSpPr>
        <p:spPr>
          <a:xfrm>
            <a:off x="3142918" y="3578764"/>
            <a:ext cx="1183709" cy="276999"/>
          </a:xfrm>
          <a:prstGeom prst="rect">
            <a:avLst/>
          </a:prstGeom>
          <a:noFill/>
        </p:spPr>
        <p:txBody>
          <a:bodyPr wrap="square" rtlCol="0">
            <a:spAutoFit/>
          </a:bodyPr>
          <a:lstStyle/>
          <a:p>
            <a:pPr algn="ctr"/>
            <a:r>
              <a:rPr lang="es-ES" sz="1200" dirty="0"/>
              <a:t>Recursos</a:t>
            </a:r>
            <a:endParaRPr lang="es-MX" sz="1200" dirty="0"/>
          </a:p>
        </p:txBody>
      </p:sp>
      <p:sp>
        <p:nvSpPr>
          <p:cNvPr id="6" name="TextBox 5">
            <a:extLst>
              <a:ext uri="{FF2B5EF4-FFF2-40B4-BE49-F238E27FC236}">
                <a16:creationId xmlns:a16="http://schemas.microsoft.com/office/drawing/2014/main" id="{A683EDEB-967B-7D9E-BECE-DB54DF3608B2}"/>
              </a:ext>
            </a:extLst>
          </p:cNvPr>
          <p:cNvSpPr txBox="1"/>
          <p:nvPr/>
        </p:nvSpPr>
        <p:spPr>
          <a:xfrm>
            <a:off x="3339418" y="4987022"/>
            <a:ext cx="852487" cy="277000"/>
          </a:xfrm>
          <a:prstGeom prst="rect">
            <a:avLst/>
          </a:prstGeom>
          <a:noFill/>
        </p:spPr>
        <p:txBody>
          <a:bodyPr wrap="square" rtlCol="0">
            <a:spAutoFit/>
          </a:bodyPr>
          <a:lstStyle/>
          <a:p>
            <a:r>
              <a:rPr lang="es-ES" sz="1200" dirty="0">
                <a:solidFill>
                  <a:schemeClr val="bg1"/>
                </a:solidFill>
              </a:rPr>
              <a:t>/ Costos</a:t>
            </a:r>
            <a:endParaRPr lang="es-MX" sz="1200" dirty="0">
              <a:solidFill>
                <a:schemeClr val="bg1"/>
              </a:solidFill>
            </a:endParaRPr>
          </a:p>
        </p:txBody>
      </p:sp>
      <p:sp>
        <p:nvSpPr>
          <p:cNvPr id="7" name="TextBox 6">
            <a:extLst>
              <a:ext uri="{FF2B5EF4-FFF2-40B4-BE49-F238E27FC236}">
                <a16:creationId xmlns:a16="http://schemas.microsoft.com/office/drawing/2014/main" id="{6008C483-5360-8EDC-2534-8693C03A29B5}"/>
              </a:ext>
            </a:extLst>
          </p:cNvPr>
          <p:cNvSpPr txBox="1"/>
          <p:nvPr/>
        </p:nvSpPr>
        <p:spPr>
          <a:xfrm>
            <a:off x="9394989" y="4999006"/>
            <a:ext cx="1105325" cy="228925"/>
          </a:xfrm>
          <a:prstGeom prst="rect">
            <a:avLst/>
          </a:prstGeom>
          <a:noFill/>
        </p:spPr>
        <p:txBody>
          <a:bodyPr wrap="square" rtlCol="0">
            <a:spAutoFit/>
          </a:bodyPr>
          <a:lstStyle/>
          <a:p>
            <a:r>
              <a:rPr lang="es-ES" sz="1200" dirty="0">
                <a:solidFill>
                  <a:schemeClr val="bg1"/>
                </a:solidFill>
              </a:rPr>
              <a:t>/ Ingresos</a:t>
            </a:r>
            <a:endParaRPr lang="es-MX" sz="1200" dirty="0">
              <a:solidFill>
                <a:schemeClr val="bg1"/>
              </a:solidFill>
            </a:endParaRPr>
          </a:p>
        </p:txBody>
      </p:sp>
      <p:sp>
        <p:nvSpPr>
          <p:cNvPr id="8" name="TextBox 7">
            <a:extLst>
              <a:ext uri="{FF2B5EF4-FFF2-40B4-BE49-F238E27FC236}">
                <a16:creationId xmlns:a16="http://schemas.microsoft.com/office/drawing/2014/main" id="{43F30C29-EAC5-2275-B742-6D1F90D8D150}"/>
              </a:ext>
            </a:extLst>
          </p:cNvPr>
          <p:cNvSpPr txBox="1"/>
          <p:nvPr/>
        </p:nvSpPr>
        <p:spPr>
          <a:xfrm>
            <a:off x="7888287" y="3607582"/>
            <a:ext cx="1105325" cy="276999"/>
          </a:xfrm>
          <a:prstGeom prst="rect">
            <a:avLst/>
          </a:prstGeom>
          <a:noFill/>
        </p:spPr>
        <p:txBody>
          <a:bodyPr wrap="square" rtlCol="0">
            <a:spAutoFit/>
          </a:bodyPr>
          <a:lstStyle/>
          <a:p>
            <a:pPr algn="ctr"/>
            <a:r>
              <a:rPr lang="es-ES" sz="1200" dirty="0"/>
              <a:t>Canales</a:t>
            </a:r>
            <a:endParaRPr lang="es-MX" sz="1200" dirty="0"/>
          </a:p>
        </p:txBody>
      </p:sp>
      <p:sp>
        <p:nvSpPr>
          <p:cNvPr id="9" name="TextBox 8">
            <a:extLst>
              <a:ext uri="{FF2B5EF4-FFF2-40B4-BE49-F238E27FC236}">
                <a16:creationId xmlns:a16="http://schemas.microsoft.com/office/drawing/2014/main" id="{F2F74F2A-A15C-2124-2224-177A03BECF8E}"/>
              </a:ext>
            </a:extLst>
          </p:cNvPr>
          <p:cNvSpPr txBox="1"/>
          <p:nvPr/>
        </p:nvSpPr>
        <p:spPr>
          <a:xfrm>
            <a:off x="7549456" y="1391564"/>
            <a:ext cx="1841048" cy="276999"/>
          </a:xfrm>
          <a:prstGeom prst="rect">
            <a:avLst/>
          </a:prstGeom>
          <a:noFill/>
        </p:spPr>
        <p:txBody>
          <a:bodyPr wrap="square" rtlCol="0">
            <a:spAutoFit/>
          </a:bodyPr>
          <a:lstStyle/>
          <a:p>
            <a:pPr algn="ctr"/>
            <a:r>
              <a:rPr lang="es-ES" sz="1200" dirty="0"/>
              <a:t>Relación con Clientes</a:t>
            </a:r>
            <a:endParaRPr lang="es-MX" sz="1200" dirty="0"/>
          </a:p>
        </p:txBody>
      </p:sp>
      <p:sp>
        <p:nvSpPr>
          <p:cNvPr id="12" name="TextBox 11">
            <a:extLst>
              <a:ext uri="{FF2B5EF4-FFF2-40B4-BE49-F238E27FC236}">
                <a16:creationId xmlns:a16="http://schemas.microsoft.com/office/drawing/2014/main" id="{B687157F-BDAC-C779-10A8-7A3A2DAFA28C}"/>
              </a:ext>
            </a:extLst>
          </p:cNvPr>
          <p:cNvSpPr txBox="1"/>
          <p:nvPr/>
        </p:nvSpPr>
        <p:spPr>
          <a:xfrm>
            <a:off x="9862287" y="1371304"/>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13" name="TextBox 12">
            <a:extLst>
              <a:ext uri="{FF2B5EF4-FFF2-40B4-BE49-F238E27FC236}">
                <a16:creationId xmlns:a16="http://schemas.microsoft.com/office/drawing/2014/main" id="{1E63352A-EA05-9D03-4784-A038379B381E}"/>
              </a:ext>
            </a:extLst>
          </p:cNvPr>
          <p:cNvSpPr txBox="1"/>
          <p:nvPr/>
        </p:nvSpPr>
        <p:spPr>
          <a:xfrm>
            <a:off x="5321756" y="1388268"/>
            <a:ext cx="1595362" cy="276999"/>
          </a:xfrm>
          <a:prstGeom prst="rect">
            <a:avLst/>
          </a:prstGeom>
          <a:noFill/>
        </p:spPr>
        <p:txBody>
          <a:bodyPr wrap="square" rtlCol="0">
            <a:spAutoFit/>
          </a:bodyPr>
          <a:lstStyle/>
          <a:p>
            <a:pPr algn="ctr"/>
            <a:r>
              <a:rPr lang="es-ES" sz="1200" dirty="0"/>
              <a:t>Propuestas de Valor</a:t>
            </a:r>
            <a:endParaRPr lang="es-MX" sz="1200" dirty="0"/>
          </a:p>
        </p:txBody>
      </p:sp>
    </p:spTree>
    <p:extLst>
      <p:ext uri="{BB962C8B-B14F-4D97-AF65-F5344CB8AC3E}">
        <p14:creationId xmlns:p14="http://schemas.microsoft.com/office/powerpoint/2010/main" val="39763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2" grpId="0" animBg="1"/>
      <p:bldP spid="23"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48671-048F-BC3F-5D02-FBC6BE49D07F}"/>
              </a:ext>
            </a:extLst>
          </p:cNvPr>
          <p:cNvPicPr>
            <a:picLocks noChangeAspect="1"/>
          </p:cNvPicPr>
          <p:nvPr/>
        </p:nvPicPr>
        <p:blipFill>
          <a:blip r:embed="rId3"/>
          <a:stretch>
            <a:fillRect/>
          </a:stretch>
        </p:blipFill>
        <p:spPr>
          <a:xfrm>
            <a:off x="0" y="0"/>
            <a:ext cx="12242370" cy="6867937"/>
          </a:xfrm>
          <a:prstGeom prst="rect">
            <a:avLst/>
          </a:prstGeom>
          <a:ln>
            <a:noFill/>
          </a:ln>
        </p:spPr>
      </p:pic>
      <p:sp>
        <p:nvSpPr>
          <p:cNvPr id="30" name="Rounded Rectangle 29">
            <a:extLst>
              <a:ext uri="{FF2B5EF4-FFF2-40B4-BE49-F238E27FC236}">
                <a16:creationId xmlns:a16="http://schemas.microsoft.com/office/drawing/2014/main" id="{5F8501F4-CEB3-644F-BEC6-FB3AC5DFF55F}"/>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7D226F7B-812B-274B-8AD1-5D9E1A6BFFC7}"/>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 name="Group 1">
            <a:extLst>
              <a:ext uri="{FF2B5EF4-FFF2-40B4-BE49-F238E27FC236}">
                <a16:creationId xmlns:a16="http://schemas.microsoft.com/office/drawing/2014/main" id="{CF56172E-0B54-0F1D-A087-7664C9511CC4}"/>
              </a:ext>
            </a:extLst>
          </p:cNvPr>
          <p:cNvGrpSpPr/>
          <p:nvPr/>
        </p:nvGrpSpPr>
        <p:grpSpPr>
          <a:xfrm>
            <a:off x="436790" y="1094672"/>
            <a:ext cx="11340162" cy="5727385"/>
            <a:chOff x="436790" y="1094672"/>
            <a:chExt cx="11340162" cy="5727385"/>
          </a:xfrm>
        </p:grpSpPr>
        <p:pic>
          <p:nvPicPr>
            <p:cNvPr id="3" name="Picture 2">
              <a:extLst>
                <a:ext uri="{FF2B5EF4-FFF2-40B4-BE49-F238E27FC236}">
                  <a16:creationId xmlns:a16="http://schemas.microsoft.com/office/drawing/2014/main" id="{A4996F30-842D-8E4B-B2D2-48EC61723FFF}"/>
                </a:ext>
              </a:extLst>
            </p:cNvPr>
            <p:cNvPicPr>
              <a:picLocks noChangeAspect="1"/>
            </p:cNvPicPr>
            <p:nvPr/>
          </p:nvPicPr>
          <p:blipFill rotWithShape="1">
            <a:blip r:embed="rId4"/>
            <a:srcRect b="-11"/>
            <a:stretch/>
          </p:blipFill>
          <p:spPr>
            <a:xfrm>
              <a:off x="436790" y="1094672"/>
              <a:ext cx="11340162" cy="5727385"/>
            </a:xfrm>
            <a:prstGeom prst="rect">
              <a:avLst/>
            </a:prstGeom>
            <a:ln w="38100">
              <a:noFill/>
            </a:ln>
          </p:spPr>
        </p:pic>
        <p:sp>
          <p:nvSpPr>
            <p:cNvPr id="5" name="Rectangle 4">
              <a:extLst>
                <a:ext uri="{FF2B5EF4-FFF2-40B4-BE49-F238E27FC236}">
                  <a16:creationId xmlns:a16="http://schemas.microsoft.com/office/drawing/2014/main" id="{C4DD6DC6-B674-7848-AE25-75B0AFE26AFE}"/>
                </a:ext>
              </a:extLst>
            </p:cNvPr>
            <p:cNvSpPr/>
            <p:nvPr/>
          </p:nvSpPr>
          <p:spPr>
            <a:xfrm>
              <a:off x="4980562" y="2782111"/>
              <a:ext cx="2217906" cy="1712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Rectangle 12">
              <a:extLst>
                <a:ext uri="{FF2B5EF4-FFF2-40B4-BE49-F238E27FC236}">
                  <a16:creationId xmlns:a16="http://schemas.microsoft.com/office/drawing/2014/main" id="{4B425554-D934-AC49-B8AE-CF3DE3AEDEE3}"/>
                </a:ext>
              </a:extLst>
            </p:cNvPr>
            <p:cNvSpPr/>
            <p:nvPr/>
          </p:nvSpPr>
          <p:spPr>
            <a:xfrm>
              <a:off x="603114" y="5564220"/>
              <a:ext cx="5492885" cy="11475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ectangle 13">
              <a:extLst>
                <a:ext uri="{FF2B5EF4-FFF2-40B4-BE49-F238E27FC236}">
                  <a16:creationId xmlns:a16="http://schemas.microsoft.com/office/drawing/2014/main" id="{CE8CE1A8-C1D3-BD42-B973-8A84B780EF72}"/>
                </a:ext>
              </a:extLst>
            </p:cNvPr>
            <p:cNvSpPr/>
            <p:nvPr/>
          </p:nvSpPr>
          <p:spPr>
            <a:xfrm>
              <a:off x="6089515" y="5564220"/>
              <a:ext cx="5492885" cy="11475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TextBox 18">
              <a:extLst>
                <a:ext uri="{FF2B5EF4-FFF2-40B4-BE49-F238E27FC236}">
                  <a16:creationId xmlns:a16="http://schemas.microsoft.com/office/drawing/2014/main" id="{888FC24B-D285-D7F3-8F9B-AB67D5257AF8}"/>
                </a:ext>
              </a:extLst>
            </p:cNvPr>
            <p:cNvSpPr txBox="1"/>
            <p:nvPr/>
          </p:nvSpPr>
          <p:spPr>
            <a:xfrm>
              <a:off x="2976660" y="4789493"/>
              <a:ext cx="906381" cy="276999"/>
            </a:xfrm>
            <a:prstGeom prst="rect">
              <a:avLst/>
            </a:prstGeom>
            <a:noFill/>
          </p:spPr>
          <p:txBody>
            <a:bodyPr wrap="square" rtlCol="0">
              <a:spAutoFit/>
            </a:bodyPr>
            <a:lstStyle/>
            <a:p>
              <a:pPr algn="ctr"/>
              <a:r>
                <a:rPr lang="es-ES" sz="1200" dirty="0"/>
                <a:t>Costos</a:t>
              </a:r>
              <a:endParaRPr lang="es-MX" sz="1200" dirty="0"/>
            </a:p>
          </p:txBody>
        </p:sp>
        <p:sp>
          <p:nvSpPr>
            <p:cNvPr id="20" name="TextBox 19">
              <a:extLst>
                <a:ext uri="{FF2B5EF4-FFF2-40B4-BE49-F238E27FC236}">
                  <a16:creationId xmlns:a16="http://schemas.microsoft.com/office/drawing/2014/main" id="{24BA94D4-CEE3-EF2E-3DBC-FF31A0C97428}"/>
                </a:ext>
              </a:extLst>
            </p:cNvPr>
            <p:cNvSpPr txBox="1"/>
            <p:nvPr/>
          </p:nvSpPr>
          <p:spPr>
            <a:xfrm>
              <a:off x="8302168" y="4739885"/>
              <a:ext cx="1105325" cy="276999"/>
            </a:xfrm>
            <a:prstGeom prst="rect">
              <a:avLst/>
            </a:prstGeom>
            <a:noFill/>
          </p:spPr>
          <p:txBody>
            <a:bodyPr wrap="square" rtlCol="0">
              <a:spAutoFit/>
            </a:bodyPr>
            <a:lstStyle/>
            <a:p>
              <a:pPr algn="ctr"/>
              <a:r>
                <a:rPr lang="es-ES" sz="1200" dirty="0"/>
                <a:t>Ingresos</a:t>
              </a:r>
              <a:endParaRPr lang="es-MX" sz="1200" dirty="0"/>
            </a:p>
          </p:txBody>
        </p:sp>
        <p:sp>
          <p:nvSpPr>
            <p:cNvPr id="21" name="TextBox 20">
              <a:extLst>
                <a:ext uri="{FF2B5EF4-FFF2-40B4-BE49-F238E27FC236}">
                  <a16:creationId xmlns:a16="http://schemas.microsoft.com/office/drawing/2014/main" id="{03D343D1-773E-A98E-2658-2E4A6B5CF3A7}"/>
                </a:ext>
              </a:extLst>
            </p:cNvPr>
            <p:cNvSpPr txBox="1"/>
            <p:nvPr/>
          </p:nvSpPr>
          <p:spPr>
            <a:xfrm>
              <a:off x="2302906" y="5944597"/>
              <a:ext cx="2251485" cy="276999"/>
            </a:xfrm>
            <a:prstGeom prst="rect">
              <a:avLst/>
            </a:prstGeom>
            <a:noFill/>
          </p:spPr>
          <p:txBody>
            <a:bodyPr wrap="square" rtlCol="0">
              <a:spAutoFit/>
            </a:bodyPr>
            <a:lstStyle/>
            <a:p>
              <a:pPr algn="ctr"/>
              <a:r>
                <a:rPr lang="es-ES" sz="1200" dirty="0"/>
                <a:t>Innovación Circular</a:t>
              </a:r>
              <a:endParaRPr lang="es-MX" sz="1200" dirty="0"/>
            </a:p>
          </p:txBody>
        </p:sp>
        <p:sp>
          <p:nvSpPr>
            <p:cNvPr id="22" name="TextBox 21">
              <a:extLst>
                <a:ext uri="{FF2B5EF4-FFF2-40B4-BE49-F238E27FC236}">
                  <a16:creationId xmlns:a16="http://schemas.microsoft.com/office/drawing/2014/main" id="{A6DE75F0-13BD-7D3D-E11D-CB8C514CC2FF}"/>
                </a:ext>
              </a:extLst>
            </p:cNvPr>
            <p:cNvSpPr txBox="1"/>
            <p:nvPr/>
          </p:nvSpPr>
          <p:spPr>
            <a:xfrm>
              <a:off x="7795791" y="5948228"/>
              <a:ext cx="2251485" cy="276999"/>
            </a:xfrm>
            <a:prstGeom prst="rect">
              <a:avLst/>
            </a:prstGeom>
            <a:noFill/>
          </p:spPr>
          <p:txBody>
            <a:bodyPr wrap="square" rtlCol="0">
              <a:spAutoFit/>
            </a:bodyPr>
            <a:lstStyle/>
            <a:p>
              <a:pPr algn="ctr"/>
              <a:r>
                <a:rPr lang="es-ES" sz="1200" dirty="0"/>
                <a:t>Fin de Vida</a:t>
              </a:r>
              <a:endParaRPr lang="es-MX" sz="1200" dirty="0"/>
            </a:p>
          </p:txBody>
        </p:sp>
      </p:grpSp>
      <p:sp>
        <p:nvSpPr>
          <p:cNvPr id="24" name="TextBox 23">
            <a:extLst>
              <a:ext uri="{FF2B5EF4-FFF2-40B4-BE49-F238E27FC236}">
                <a16:creationId xmlns:a16="http://schemas.microsoft.com/office/drawing/2014/main" id="{C866CD68-6C6B-03C3-F5AA-4BBC06C2EADB}"/>
              </a:ext>
            </a:extLst>
          </p:cNvPr>
          <p:cNvSpPr txBox="1"/>
          <p:nvPr/>
        </p:nvSpPr>
        <p:spPr>
          <a:xfrm>
            <a:off x="2794682" y="294106"/>
            <a:ext cx="6602637" cy="584775"/>
          </a:xfrm>
          <a:prstGeom prst="rect">
            <a:avLst/>
          </a:prstGeom>
          <a:noFill/>
        </p:spPr>
        <p:txBody>
          <a:bodyPr wrap="square" rtlCol="0">
            <a:spAutoFit/>
          </a:bodyPr>
          <a:lstStyle/>
          <a:p>
            <a:pPr algn="ctr"/>
            <a:r>
              <a:rPr lang="en-US" sz="3200" b="1" dirty="0" err="1">
                <a:solidFill>
                  <a:schemeClr val="bg1"/>
                </a:solidFill>
              </a:rPr>
              <a:t>Modelo</a:t>
            </a:r>
            <a:r>
              <a:rPr lang="en-US" sz="3200" b="1" dirty="0">
                <a:solidFill>
                  <a:schemeClr val="bg1"/>
                </a:solidFill>
              </a:rPr>
              <a:t> de </a:t>
            </a:r>
            <a:r>
              <a:rPr lang="en-US" sz="3200" b="1" dirty="0" err="1">
                <a:solidFill>
                  <a:schemeClr val="bg1"/>
                </a:solidFill>
              </a:rPr>
              <a:t>Negocio</a:t>
            </a:r>
            <a:r>
              <a:rPr lang="en-US" sz="3200" b="1" dirty="0">
                <a:solidFill>
                  <a:schemeClr val="bg1"/>
                </a:solidFill>
              </a:rPr>
              <a:t> Canvas</a:t>
            </a:r>
          </a:p>
        </p:txBody>
      </p:sp>
      <p:sp>
        <p:nvSpPr>
          <p:cNvPr id="6" name="TextBox 5">
            <a:extLst>
              <a:ext uri="{FF2B5EF4-FFF2-40B4-BE49-F238E27FC236}">
                <a16:creationId xmlns:a16="http://schemas.microsoft.com/office/drawing/2014/main" id="{FF52CF90-0610-7C80-9D42-8CCB5A9BCC04}"/>
              </a:ext>
            </a:extLst>
          </p:cNvPr>
          <p:cNvSpPr txBox="1"/>
          <p:nvPr/>
        </p:nvSpPr>
        <p:spPr>
          <a:xfrm>
            <a:off x="1326986" y="1671923"/>
            <a:ext cx="948906" cy="276999"/>
          </a:xfrm>
          <a:prstGeom prst="rect">
            <a:avLst/>
          </a:prstGeom>
          <a:noFill/>
        </p:spPr>
        <p:txBody>
          <a:bodyPr wrap="square" rtlCol="0">
            <a:spAutoFit/>
          </a:bodyPr>
          <a:lstStyle/>
          <a:p>
            <a:pPr algn="ctr"/>
            <a:r>
              <a:rPr lang="es-ES" sz="1200" dirty="0"/>
              <a:t>Socios</a:t>
            </a:r>
            <a:endParaRPr lang="es-MX" sz="1200" dirty="0"/>
          </a:p>
        </p:txBody>
      </p:sp>
      <p:sp>
        <p:nvSpPr>
          <p:cNvPr id="7" name="TextBox 6">
            <a:extLst>
              <a:ext uri="{FF2B5EF4-FFF2-40B4-BE49-F238E27FC236}">
                <a16:creationId xmlns:a16="http://schemas.microsoft.com/office/drawing/2014/main" id="{FCC1C5C5-1DD3-6ED9-DCBC-E8171562FBE9}"/>
              </a:ext>
            </a:extLst>
          </p:cNvPr>
          <p:cNvSpPr txBox="1"/>
          <p:nvPr/>
        </p:nvSpPr>
        <p:spPr>
          <a:xfrm>
            <a:off x="3337642" y="1688161"/>
            <a:ext cx="1042408" cy="276999"/>
          </a:xfrm>
          <a:prstGeom prst="rect">
            <a:avLst/>
          </a:prstGeom>
          <a:noFill/>
        </p:spPr>
        <p:txBody>
          <a:bodyPr wrap="square" rtlCol="0">
            <a:spAutoFit/>
          </a:bodyPr>
          <a:lstStyle/>
          <a:p>
            <a:pPr algn="ctr"/>
            <a:r>
              <a:rPr lang="es-ES" sz="1200" dirty="0"/>
              <a:t>Actividades</a:t>
            </a:r>
            <a:endParaRPr lang="es-MX" sz="1200" dirty="0"/>
          </a:p>
        </p:txBody>
      </p:sp>
      <p:sp>
        <p:nvSpPr>
          <p:cNvPr id="8" name="TextBox 7">
            <a:extLst>
              <a:ext uri="{FF2B5EF4-FFF2-40B4-BE49-F238E27FC236}">
                <a16:creationId xmlns:a16="http://schemas.microsoft.com/office/drawing/2014/main" id="{2A660450-1171-6EA6-5289-C53DB489DF79}"/>
              </a:ext>
            </a:extLst>
          </p:cNvPr>
          <p:cNvSpPr txBox="1"/>
          <p:nvPr/>
        </p:nvSpPr>
        <p:spPr>
          <a:xfrm>
            <a:off x="3429851" y="3238827"/>
            <a:ext cx="1183709" cy="276999"/>
          </a:xfrm>
          <a:prstGeom prst="rect">
            <a:avLst/>
          </a:prstGeom>
          <a:noFill/>
        </p:spPr>
        <p:txBody>
          <a:bodyPr wrap="square" rtlCol="0">
            <a:spAutoFit/>
          </a:bodyPr>
          <a:lstStyle/>
          <a:p>
            <a:pPr algn="ctr"/>
            <a:r>
              <a:rPr lang="es-ES" sz="1200" dirty="0"/>
              <a:t>Recursos</a:t>
            </a:r>
            <a:endParaRPr lang="es-MX" sz="1200" dirty="0"/>
          </a:p>
        </p:txBody>
      </p:sp>
      <p:sp>
        <p:nvSpPr>
          <p:cNvPr id="9" name="TextBox 8">
            <a:extLst>
              <a:ext uri="{FF2B5EF4-FFF2-40B4-BE49-F238E27FC236}">
                <a16:creationId xmlns:a16="http://schemas.microsoft.com/office/drawing/2014/main" id="{16BD0558-3DC7-A0F6-5D04-F2AA41A41335}"/>
              </a:ext>
            </a:extLst>
          </p:cNvPr>
          <p:cNvSpPr txBox="1"/>
          <p:nvPr/>
        </p:nvSpPr>
        <p:spPr>
          <a:xfrm>
            <a:off x="3953807" y="4110707"/>
            <a:ext cx="852487" cy="277000"/>
          </a:xfrm>
          <a:prstGeom prst="rect">
            <a:avLst/>
          </a:prstGeom>
          <a:noFill/>
        </p:spPr>
        <p:txBody>
          <a:bodyPr wrap="square" rtlCol="0">
            <a:spAutoFit/>
          </a:bodyPr>
          <a:lstStyle/>
          <a:p>
            <a:r>
              <a:rPr lang="es-ES" sz="1200" dirty="0">
                <a:solidFill>
                  <a:schemeClr val="bg1"/>
                </a:solidFill>
              </a:rPr>
              <a:t>/ Costos</a:t>
            </a:r>
            <a:endParaRPr lang="es-MX" sz="1200" dirty="0">
              <a:solidFill>
                <a:schemeClr val="bg1"/>
              </a:solidFill>
            </a:endParaRPr>
          </a:p>
        </p:txBody>
      </p:sp>
      <p:sp>
        <p:nvSpPr>
          <p:cNvPr id="25" name="TextBox 24">
            <a:extLst>
              <a:ext uri="{FF2B5EF4-FFF2-40B4-BE49-F238E27FC236}">
                <a16:creationId xmlns:a16="http://schemas.microsoft.com/office/drawing/2014/main" id="{8C89564A-F895-0E48-DE86-AE74CD3BCDBE}"/>
              </a:ext>
            </a:extLst>
          </p:cNvPr>
          <p:cNvSpPr txBox="1"/>
          <p:nvPr/>
        </p:nvSpPr>
        <p:spPr>
          <a:xfrm>
            <a:off x="7930727" y="4103621"/>
            <a:ext cx="1105325" cy="276999"/>
          </a:xfrm>
          <a:prstGeom prst="rect">
            <a:avLst/>
          </a:prstGeom>
          <a:noFill/>
        </p:spPr>
        <p:txBody>
          <a:bodyPr wrap="square" rtlCol="0">
            <a:spAutoFit/>
          </a:bodyPr>
          <a:lstStyle/>
          <a:p>
            <a:r>
              <a:rPr lang="es-ES" sz="1200" dirty="0">
                <a:solidFill>
                  <a:schemeClr val="bg1"/>
                </a:solidFill>
              </a:rPr>
              <a:t>/ Ingresos</a:t>
            </a:r>
            <a:endParaRPr lang="es-MX" sz="1200" dirty="0">
              <a:solidFill>
                <a:schemeClr val="bg1"/>
              </a:solidFill>
            </a:endParaRPr>
          </a:p>
        </p:txBody>
      </p:sp>
      <p:sp>
        <p:nvSpPr>
          <p:cNvPr id="26" name="TextBox 25">
            <a:extLst>
              <a:ext uri="{FF2B5EF4-FFF2-40B4-BE49-F238E27FC236}">
                <a16:creationId xmlns:a16="http://schemas.microsoft.com/office/drawing/2014/main" id="{58B6BE6B-7040-B47E-3F1A-D9E6F1A478FE}"/>
              </a:ext>
            </a:extLst>
          </p:cNvPr>
          <p:cNvSpPr txBox="1"/>
          <p:nvPr/>
        </p:nvSpPr>
        <p:spPr>
          <a:xfrm>
            <a:off x="7730632" y="3233968"/>
            <a:ext cx="1105325" cy="276999"/>
          </a:xfrm>
          <a:prstGeom prst="rect">
            <a:avLst/>
          </a:prstGeom>
          <a:noFill/>
        </p:spPr>
        <p:txBody>
          <a:bodyPr wrap="square" rtlCol="0">
            <a:spAutoFit/>
          </a:bodyPr>
          <a:lstStyle/>
          <a:p>
            <a:pPr algn="ctr"/>
            <a:r>
              <a:rPr lang="es-ES" sz="1200" dirty="0"/>
              <a:t>Canales</a:t>
            </a:r>
            <a:endParaRPr lang="es-MX" sz="1200" dirty="0"/>
          </a:p>
        </p:txBody>
      </p:sp>
      <p:sp>
        <p:nvSpPr>
          <p:cNvPr id="27" name="TextBox 26">
            <a:extLst>
              <a:ext uri="{FF2B5EF4-FFF2-40B4-BE49-F238E27FC236}">
                <a16:creationId xmlns:a16="http://schemas.microsoft.com/office/drawing/2014/main" id="{18DFCC1D-1597-1F11-0AF2-54A5F2B31CD3}"/>
              </a:ext>
            </a:extLst>
          </p:cNvPr>
          <p:cNvSpPr txBox="1"/>
          <p:nvPr/>
        </p:nvSpPr>
        <p:spPr>
          <a:xfrm>
            <a:off x="7456693" y="1651797"/>
            <a:ext cx="1750033" cy="276999"/>
          </a:xfrm>
          <a:prstGeom prst="rect">
            <a:avLst/>
          </a:prstGeom>
          <a:noFill/>
        </p:spPr>
        <p:txBody>
          <a:bodyPr wrap="square" rtlCol="0">
            <a:spAutoFit/>
          </a:bodyPr>
          <a:lstStyle/>
          <a:p>
            <a:pPr algn="ctr"/>
            <a:r>
              <a:rPr lang="es-ES" sz="1200" dirty="0"/>
              <a:t>Relación con Clientes</a:t>
            </a:r>
            <a:endParaRPr lang="es-MX" sz="1200" dirty="0"/>
          </a:p>
        </p:txBody>
      </p:sp>
      <p:sp>
        <p:nvSpPr>
          <p:cNvPr id="28" name="TextBox 27">
            <a:extLst>
              <a:ext uri="{FF2B5EF4-FFF2-40B4-BE49-F238E27FC236}">
                <a16:creationId xmlns:a16="http://schemas.microsoft.com/office/drawing/2014/main" id="{93E64B0E-E631-CAC2-7575-BBAC70603060}"/>
              </a:ext>
            </a:extLst>
          </p:cNvPr>
          <p:cNvSpPr txBox="1"/>
          <p:nvPr/>
        </p:nvSpPr>
        <p:spPr>
          <a:xfrm>
            <a:off x="9776223" y="1651797"/>
            <a:ext cx="1595362" cy="276999"/>
          </a:xfrm>
          <a:prstGeom prst="rect">
            <a:avLst/>
          </a:prstGeom>
          <a:noFill/>
        </p:spPr>
        <p:txBody>
          <a:bodyPr wrap="square" rtlCol="0">
            <a:spAutoFit/>
          </a:bodyPr>
          <a:lstStyle/>
          <a:p>
            <a:pPr algn="ctr"/>
            <a:r>
              <a:rPr lang="es-ES" sz="1200" dirty="0"/>
              <a:t>Segmentos de Clientes</a:t>
            </a:r>
            <a:endParaRPr lang="es-MX" sz="1200" dirty="0"/>
          </a:p>
        </p:txBody>
      </p:sp>
      <p:sp>
        <p:nvSpPr>
          <p:cNvPr id="29" name="TextBox 28">
            <a:extLst>
              <a:ext uri="{FF2B5EF4-FFF2-40B4-BE49-F238E27FC236}">
                <a16:creationId xmlns:a16="http://schemas.microsoft.com/office/drawing/2014/main" id="{DB931465-94CF-88E7-97F8-9ACF246B2267}"/>
              </a:ext>
            </a:extLst>
          </p:cNvPr>
          <p:cNvSpPr txBox="1"/>
          <p:nvPr/>
        </p:nvSpPr>
        <p:spPr>
          <a:xfrm>
            <a:off x="5291834" y="1680042"/>
            <a:ext cx="1595362" cy="276999"/>
          </a:xfrm>
          <a:prstGeom prst="rect">
            <a:avLst/>
          </a:prstGeom>
          <a:noFill/>
        </p:spPr>
        <p:txBody>
          <a:bodyPr wrap="square" rtlCol="0">
            <a:spAutoFit/>
          </a:bodyPr>
          <a:lstStyle/>
          <a:p>
            <a:pPr algn="ctr"/>
            <a:r>
              <a:rPr lang="es-ES" sz="1200" dirty="0"/>
              <a:t>Propuestas de Valor</a:t>
            </a:r>
            <a:endParaRPr lang="es-MX" sz="1200" dirty="0"/>
          </a:p>
        </p:txBody>
      </p:sp>
      <p:sp>
        <p:nvSpPr>
          <p:cNvPr id="31" name="TextBox 30">
            <a:extLst>
              <a:ext uri="{FF2B5EF4-FFF2-40B4-BE49-F238E27FC236}">
                <a16:creationId xmlns:a16="http://schemas.microsoft.com/office/drawing/2014/main" id="{E90D480B-C408-9A84-9D41-26E5A4992810}"/>
              </a:ext>
            </a:extLst>
          </p:cNvPr>
          <p:cNvSpPr txBox="1"/>
          <p:nvPr/>
        </p:nvSpPr>
        <p:spPr>
          <a:xfrm>
            <a:off x="5531395" y="3247868"/>
            <a:ext cx="1105325" cy="276999"/>
          </a:xfrm>
          <a:prstGeom prst="rect">
            <a:avLst/>
          </a:prstGeom>
          <a:noFill/>
        </p:spPr>
        <p:txBody>
          <a:bodyPr wrap="square" rtlCol="0">
            <a:spAutoFit/>
          </a:bodyPr>
          <a:lstStyle/>
          <a:p>
            <a:pPr algn="ctr"/>
            <a:r>
              <a:rPr lang="es-ES" sz="1200" dirty="0"/>
              <a:t>Circular VP</a:t>
            </a:r>
            <a:endParaRPr lang="es-MX" sz="1200" dirty="0"/>
          </a:p>
        </p:txBody>
      </p:sp>
    </p:spTree>
    <p:extLst>
      <p:ext uri="{BB962C8B-B14F-4D97-AF65-F5344CB8AC3E}">
        <p14:creationId xmlns:p14="http://schemas.microsoft.com/office/powerpoint/2010/main" val="249137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a:ln>
            <a:noFill/>
          </a:ln>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Producto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como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262626"/>
                </a:solidFill>
                <a:latin typeface="Calibri" panose="020F0502020204030204" pitchFamily="34" charset="0"/>
                <a:ea typeface="SimSun" panose="02010600030101010101" pitchFamily="2" charset="-122"/>
                <a:cs typeface="Calibri" panose="020F0502020204030204" pitchFamily="34" charset="0"/>
              </a:rPr>
              <a:t>Servicio</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Renta</a:t>
            </a:r>
            <a:r>
              <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rPr>
              <a:t> de </a:t>
            </a:r>
            <a:r>
              <a:rPr lang="en-US" sz="4000" b="1" dirty="0" err="1">
                <a:solidFill>
                  <a:srgbClr val="4ABE98"/>
                </a:solidFill>
                <a:latin typeface="Calibri" panose="020F0502020204030204" pitchFamily="34" charset="0"/>
                <a:ea typeface="SimSun" panose="02010600030101010101" pitchFamily="2" charset="-122"/>
                <a:cs typeface="Calibri" panose="020F0502020204030204" pitchFamily="34" charset="0"/>
              </a:rPr>
              <a:t>Ropa</a:t>
            </a: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en-US"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Tree>
    <p:extLst>
      <p:ext uri="{BB962C8B-B14F-4D97-AF65-F5344CB8AC3E}">
        <p14:creationId xmlns:p14="http://schemas.microsoft.com/office/powerpoint/2010/main" val="228520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3147</TotalTime>
  <Words>6304</Words>
  <Application>Microsoft Office PowerPoint</Application>
  <PresentationFormat>Widescreen</PresentationFormat>
  <Paragraphs>640</Paragraphs>
  <Slides>23</Slides>
  <Notes>23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Yu Gothic UI Semilight</vt:lpstr>
      <vt:lpstr>72 Condensed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Barron Trejo, Ma Luz</cp:lastModifiedBy>
  <cp:revision>129</cp:revision>
  <dcterms:created xsi:type="dcterms:W3CDTF">2022-04-26T04:29:52Z</dcterms:created>
  <dcterms:modified xsi:type="dcterms:W3CDTF">2022-11-09T07:34:22Z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818162</vt:lpwstr>
  </property>
  <property fmtid="{D5CDD505-2E9C-101B-9397-08002B2CF9AE}" pid="3" name="NXPowerLiteSettings">
    <vt:lpwstr>F700052003A000</vt:lpwstr>
  </property>
  <property fmtid="{D5CDD505-2E9C-101B-9397-08002B2CF9AE}" pid="4" name="NXPowerLiteVersion">
    <vt:lpwstr>D9.1.2</vt:lpwstr>
  </property>
</Properties>
</file>