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64" r:id="rId2"/>
    <p:sldId id="269" r:id="rId3"/>
    <p:sldId id="258" r:id="rId4"/>
    <p:sldId id="270" r:id="rId5"/>
    <p:sldId id="381" r:id="rId6"/>
    <p:sldId id="382" r:id="rId7"/>
    <p:sldId id="363" r:id="rId8"/>
    <p:sldId id="364" r:id="rId9"/>
    <p:sldId id="265" r:id="rId10"/>
    <p:sldId id="331" r:id="rId11"/>
    <p:sldId id="333" r:id="rId12"/>
    <p:sldId id="342" r:id="rId13"/>
    <p:sldId id="383" r:id="rId14"/>
    <p:sldId id="372" r:id="rId15"/>
    <p:sldId id="373" r:id="rId16"/>
    <p:sldId id="338" r:id="rId17"/>
    <p:sldId id="339" r:id="rId18"/>
    <p:sldId id="374" r:id="rId19"/>
    <p:sldId id="375" r:id="rId20"/>
    <p:sldId id="346"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7448" autoAdjust="0"/>
  </p:normalViewPr>
  <p:slideViewPr>
    <p:cSldViewPr snapToGrid="0" snapToObjects="1">
      <p:cViewPr>
        <p:scale>
          <a:sx n="98" d="100"/>
          <a:sy n="98" d="100"/>
        </p:scale>
        <p:origin x="5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6216-F1FE-6B41-AE66-6DA1FC1E0676}" type="datetimeFigureOut">
              <a:rPr lang="en-US" smtClean="0"/>
              <a:t>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9892-453F-6545-B2F7-C7432F8463A5}" type="slidenum">
              <a:rPr lang="en-US" smtClean="0"/>
              <a:t>‹#›</a:t>
            </a:fld>
            <a:endParaRPr lang="en-US" dirty="0"/>
          </a:p>
        </p:txBody>
      </p:sp>
    </p:spTree>
    <p:extLst>
      <p:ext uri="{BB962C8B-B14F-4D97-AF65-F5344CB8AC3E}">
        <p14:creationId xmlns:p14="http://schemas.microsoft.com/office/powerpoint/2010/main" val="49527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9892-453F-6545-B2F7-C7432F8463A5}" type="slidenum">
              <a:rPr lang="en-US" smtClean="0"/>
              <a:t>1</a:t>
            </a:fld>
            <a:endParaRPr lang="en-US" dirty="0"/>
          </a:p>
        </p:txBody>
      </p:sp>
    </p:spTree>
    <p:extLst>
      <p:ext uri="{BB962C8B-B14F-4D97-AF65-F5344CB8AC3E}">
        <p14:creationId xmlns:p14="http://schemas.microsoft.com/office/powerpoint/2010/main" val="385434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Hay tres principios fundamentales de la economía circular.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1. Mantener los materiales en ciclos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2. Nada se convierte en desperdicio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3. Regenerar los sistemas naturales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Estos principios de economía circular son importantes a la hora de pensar en el diseño de un producto. Si observamos cómo funcionan los ciclos naturales, vemos que los materiales fluyen en circuitos cerrados y nada se desperdicia; a medida que los materiales se descomponen, liberan nutrientes que alimentan otras formas de vida. De manera similar, podemos diseñar productos y servicios que imiten estos ciclos naturales, y así eliminar los desechos y mantener los materiales en un ciclo cerrado.</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233720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a:t>
            </a:r>
            <a:r>
              <a:rPr lang="es-ES" sz="1200" b="0" i="0" u="none" strike="noStrike" dirty="0" err="1">
                <a:solidFill>
                  <a:schemeClr val="dk1"/>
                </a:solidFill>
                <a:latin typeface="+mn-lt"/>
                <a:ea typeface="Calibri"/>
                <a:cs typeface="Calibri"/>
                <a:sym typeface="Calibri"/>
              </a:rPr>
              <a:t>biomimética</a:t>
            </a:r>
            <a:r>
              <a:rPr lang="es-ES" sz="1200" b="0" i="0" u="none" strike="noStrike" dirty="0">
                <a:solidFill>
                  <a:schemeClr val="dk1"/>
                </a:solidFill>
                <a:latin typeface="+mn-lt"/>
                <a:ea typeface="Calibri"/>
                <a:cs typeface="Calibri"/>
                <a:sym typeface="Calibri"/>
              </a:rPr>
              <a:t> es la imitación de los modelos, sistemas y elementos de la naturaleza, con el fin de resolver problemas humanos complejos. La </a:t>
            </a:r>
            <a:r>
              <a:rPr lang="es-ES" sz="1200" b="0" i="0" u="none" strike="noStrike" dirty="0" err="1">
                <a:solidFill>
                  <a:schemeClr val="dk1"/>
                </a:solidFill>
                <a:latin typeface="+mn-lt"/>
                <a:ea typeface="Calibri"/>
                <a:cs typeface="Calibri"/>
                <a:sym typeface="Calibri"/>
              </a:rPr>
              <a:t>biomimética</a:t>
            </a:r>
            <a:r>
              <a:rPr lang="es-ES" sz="1200" b="0" i="0" u="none" strike="noStrike" dirty="0">
                <a:solidFill>
                  <a:schemeClr val="dk1"/>
                </a:solidFill>
                <a:latin typeface="+mn-lt"/>
                <a:ea typeface="Calibri"/>
                <a:cs typeface="Calibri"/>
                <a:sym typeface="Calibri"/>
              </a:rPr>
              <a:t> aprende e imita los ciclos que se encuentran en la naturaleza para resolver nuestros desafíos de diseño, de una manera sostenible.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Tanto los humanos como la propia naturaleza, utilizan recursos que provienen del medio ambiente. Los seres humanos crean fábricas y líneas de montaje que utilizan estos recursos para producir productos para los consumidores finales. Mientras que la naturaleza, también usa esos recursos para generar plantas que proporcionan alimentos y nutrientes para los animales. Una vez que los humanos terminan de consumir los productos, se eliminan como desechos y se le  aplica una de las "R" de la sostenibilidad, como por ejemplo el reciclaje; y así se mantienen los materiales en el ciclo. Mientras que los desechos animales provenientes de  comer y consumir plantas, devuelven recursos ricos en nutrientes a la tierra para continuar, y así se continua el ciclo.</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390101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¿Cómo están las empresas creando más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Hay cinco modelos de negocios básicos que están generando la economía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productos fabricados con insumos de recursos totalmente renovables, reciclables o biodegradables.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servicios que trabajan para eliminar la filtraciones de materiales y residuos al medio ambiente, así como maximizar el valor de los mismos para volver a entrar en el circuito.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servicios que ofrecen extender la vida útil de un producto mediante su reparación, actualización o reventa, ya que de otro modo se desecharía.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 para compartir: </a:t>
            </a:r>
            <a:r>
              <a:rPr lang="es-ES" sz="1200" b="0" i="0" u="none" strike="noStrike" dirty="0">
                <a:solidFill>
                  <a:schemeClr val="dk1"/>
                </a:solidFill>
                <a:latin typeface="+mn-lt"/>
                <a:ea typeface="Calibri"/>
                <a:cs typeface="Calibri"/>
                <a:sym typeface="Calibri"/>
              </a:rPr>
              <a:t>las plataformas para compartir permiten que las personas colaboren y compartan un producto entre ellas sin que el cliente sea el único propietario</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productos que utilizan uno o más clientes a través de un acuerdo de pago por uso (</a:t>
            </a:r>
            <a:r>
              <a:rPr lang="es-ES" sz="1200" b="0" i="0" u="none" strike="noStrike" dirty="0" err="1">
                <a:solidFill>
                  <a:schemeClr val="dk1"/>
                </a:solidFill>
                <a:latin typeface="+mn-lt"/>
                <a:ea typeface="Calibri"/>
                <a:cs typeface="Calibri"/>
                <a:sym typeface="Calibri"/>
              </a:rPr>
              <a:t>pay</a:t>
            </a:r>
            <a:r>
              <a:rPr lang="es-ES" sz="1200" b="0" i="0" u="none" strike="noStrike" dirty="0">
                <a:solidFill>
                  <a:schemeClr val="dk1"/>
                </a:solidFill>
                <a:latin typeface="+mn-lt"/>
                <a:ea typeface="Calibri"/>
                <a:cs typeface="Calibri"/>
                <a:sym typeface="Calibri"/>
              </a:rPr>
              <a:t> as </a:t>
            </a:r>
            <a:r>
              <a:rPr lang="es-ES" sz="1200" b="0" i="0" u="none" strike="noStrike" dirty="0" err="1">
                <a:solidFill>
                  <a:schemeClr val="dk1"/>
                </a:solidFill>
                <a:latin typeface="+mn-lt"/>
                <a:ea typeface="Calibri"/>
                <a:cs typeface="Calibri"/>
                <a:sym typeface="Calibri"/>
              </a:rPr>
              <a:t>you</a:t>
            </a:r>
            <a:r>
              <a:rPr lang="es-ES" sz="1200" b="0" i="0" u="none" strike="noStrike" dirty="0">
                <a:solidFill>
                  <a:schemeClr val="dk1"/>
                </a:solidFill>
                <a:latin typeface="+mn-lt"/>
                <a:ea typeface="Calibri"/>
                <a:cs typeface="Calibri"/>
                <a:sym typeface="Calibri"/>
              </a:rPr>
              <a:t> </a:t>
            </a:r>
            <a:r>
              <a:rPr lang="es-ES" sz="1200" b="0" i="0" u="none" strike="noStrike" dirty="0" err="1">
                <a:solidFill>
                  <a:schemeClr val="dk1"/>
                </a:solidFill>
                <a:latin typeface="+mn-lt"/>
                <a:ea typeface="Calibri"/>
                <a:cs typeface="Calibri"/>
                <a:sym typeface="Calibri"/>
              </a:rPr>
              <a:t>go</a:t>
            </a:r>
            <a:r>
              <a:rPr lang="es-ES" sz="1200" b="0"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siguientes diapositivas resaltarán algunos ejemplos del mundo real de cada modelo de negocio circular en la práctica.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Una empresa de calzado quiere fabricar todos sus zapatos con materiales totalmente reciclados. Las botellas de plástico PET se pueden reciclar y generar poliéster, y se pueden convertir en hilos o telas tejidas para fabricar equipo de alto rendimiento, como calzado deportivo. Los zapatos se fabricarán con poliéster reciclado (</a:t>
            </a:r>
            <a:r>
              <a:rPr lang="es-ES" sz="1200" b="0" i="0" u="none" strike="noStrike" dirty="0" err="1">
                <a:solidFill>
                  <a:schemeClr val="dk1"/>
                </a:solidFill>
                <a:latin typeface="+mn-lt"/>
                <a:ea typeface="Calibri"/>
                <a:cs typeface="Calibri"/>
                <a:sym typeface="Calibri"/>
              </a:rPr>
              <a:t>rPET</a:t>
            </a:r>
            <a:r>
              <a:rPr lang="es-ES" sz="1200" b="0" i="0" u="none" strike="noStrike" dirty="0">
                <a:solidFill>
                  <a:schemeClr val="dk1"/>
                </a:solidFill>
                <a:latin typeface="+mn-lt"/>
                <a:ea typeface="Calibri"/>
                <a:cs typeface="Calibri"/>
                <a:sym typeface="Calibri"/>
              </a:rPr>
              <a:t>), y después de su uso, el cliente puede devolverlo a la empresa, donde ciertas partes del calzado se reciclan nuevamente.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metano producido en los vertederos se puede reciclar y utilizar para la producción de electricidad y energía térmica; lo cual reduce toneladas de emisiones de gases de efecto invernadero. El operador que convierte residuos en energía, puede recibir ingresos por acopiar residuos que se pueden convertir en energía.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4273137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pueden obtener un descuento en compras futuras al devolver su equipo antiguo y la marca lo reparará y restaurará antes de revenderlo. Esto prolonga la vida útil de la prenda que, de otro modo, se desecharía. Más marcas están asumiendo la responsabilidad este tipo de  opciones, de fin de alargar la vida útil de los productos.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82097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viaje compartido funciona de acuerdo el principio de que los propietarios comparten sus activos, combustible y tiempo con otros, a cambio de dinero. Una empresa proporciona una plataforma en la que los propietarios de automóviles privados pueden ofrecer su automóvil y transporte a las personas que lo necesitan. Compartir un vehículo maximiza la utilidad de una unidad producida mientras reduce las emisiones de la fabricación continua.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197508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modelos de alquiler de ropa pueden proporcionar a los clientes acceso a una variedad de prendas y, al mismo tiempo, disminuir la demanda de producción de ropa nueva. Los modelos de alquiler a corto plazo ofrecen una propuesta de valor atractiva, especialmente cuando se tienen en cuenta las necesidades cambiantes de los clientes. Los ejemplos incluyen uso a corto plazo, requisitos prácticos o preferencias de moda en rápida evolución. Dentro de la industria ya están surgiendo nuevos modelos de alquiler a corto plazo y por suscripción.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83648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la actividad de clase, realizarán un estudio de caso empresarial  de negocio circular.</a:t>
            </a:r>
          </a:p>
          <a:p>
            <a:endParaRPr lang="es-ES" b="1" dirty="0"/>
          </a:p>
          <a:p>
            <a:r>
              <a:rPr lang="es-ES" b="1" dirty="0"/>
              <a:t>1</a:t>
            </a:r>
            <a:r>
              <a:rPr lang="es-ES" b="0" dirty="0"/>
              <a:t>. Recibirán el documento de estudio de caso de negocio circular, el cual incluye nueve preguntas que responderán en función de la tarjeta de negocio circular que elijan. Permítales hacer su propia investigación en el internet si lo necesitan.</a:t>
            </a:r>
          </a:p>
          <a:p>
            <a:endParaRPr lang="es-ES" b="1" dirty="0"/>
          </a:p>
          <a:p>
            <a:endParaRPr lang="es-ES" b="1" dirty="0"/>
          </a:p>
          <a:p>
            <a:r>
              <a:rPr lang="es-ES" b="1" dirty="0"/>
              <a:t>*</a:t>
            </a:r>
            <a:r>
              <a:rPr lang="es-ES" b="0" dirty="0"/>
              <a:t>El paso 2 está en la siguiente diapositiva</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307292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2. </a:t>
            </a:r>
            <a:r>
              <a:rPr lang="es-ES" b="0" dirty="0"/>
              <a:t>Distribuya los folletos de las 5 tarjetas comerciales circulares y pida a los estudiantes que seleccionen una de las cinco empresas circulares que usarán para realizar el análisis. Leerán la tarjeta de presentación circular para responder el estudio de caso que incluye 9 preguntas.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10865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42217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*haga clic en la diapositiva 6 veces para revelar las 9 formas diferentes en que una empresa puede usar la circularidad.</a:t>
            </a:r>
          </a:p>
          <a:p>
            <a:pPr marL="0" lvl="0" indent="0" algn="l" rtl="0">
              <a:spcBef>
                <a:spcPts val="0"/>
              </a:spcBef>
              <a:spcAft>
                <a:spcPts val="0"/>
              </a:spcAft>
              <a:buNone/>
            </a:pPr>
            <a:endParaRPr lang="es-E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a:t>
            </a:r>
            <a:r>
              <a:rPr lang="es-ES" sz="1200" b="0" i="0" u="none" strike="noStrike" dirty="0">
                <a:solidFill>
                  <a:schemeClr val="dk1"/>
                </a:solidFill>
                <a:latin typeface="Calibri"/>
                <a:ea typeface="Calibri"/>
                <a:cs typeface="Calibri"/>
                <a:sym typeface="Calibri"/>
              </a:rPr>
              <a:t>. Una vez respondidas todas las preguntas del caso de estudio, mapearán las áreas de circularidad encontradas en su caso de negocio. El documento constará de las 5 etapas lineales del ciclo de vida de un producto y los estudiantes pueden dibujar las flechas que indican los tipos de circularidad, basándose en su caso de negocios.</a:t>
            </a:r>
            <a:endParaRPr lang="en-U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50783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(Duración de la diapositiva: 5 min)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 importante comprender cómo abordamos nuestros sistemas de producción y consumo, al analizar cómo combatir el cambio climático y convertirnos en un mundo más sostenible. Los recursos del planeta son finitos, por lo que es crucial que las personas, los gobiernos y las empresas trabajen juntos para usarlos de manera más responsable.</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lineal es nuestro modelo tradicional que sigue los </a:t>
            </a:r>
            <a:r>
              <a:rPr lang="es-ES" sz="1200" b="0" i="0" u="none" strike="noStrike">
                <a:solidFill>
                  <a:schemeClr val="dk1"/>
                </a:solidFill>
                <a:latin typeface="Calibri"/>
                <a:ea typeface="Calibri"/>
                <a:cs typeface="Calibri"/>
                <a:sym typeface="Calibri"/>
              </a:rPr>
              <a:t>pasos de"</a:t>
            </a:r>
            <a:r>
              <a:rPr lang="es-ES" sz="1200" b="0" i="0" u="none" strike="noStrike" dirty="0">
                <a:solidFill>
                  <a:schemeClr val="dk1"/>
                </a:solidFill>
                <a:latin typeface="Calibri"/>
                <a:ea typeface="Calibri"/>
                <a:cs typeface="Calibri"/>
                <a:sym typeface="Calibri"/>
              </a:rPr>
              <a:t>tomar-hacer-desechar“, donde las materias primas se recolectan, luego se fabrican y se transforman en productos que usamos, hasta que finalmente se descartan como desechos en un vertedero o en nuestro entorno natural. Este modelo no se preocupa por la huella ecológica y sus consecuencias. Prioriza el beneficio sobre la sostenibilidad, con productos hechos para desecharse una vez que se han utilizado.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circular (también denominada circularidad y CE) es un modelo de producción y consumo que implica compartir, arrendar, reutilizar, reparar, restaurar y reciclar materiales y productos existentes durante el mayor tiempo posible. Es un modelo diseñado para tener el menor impacto posible en el medio ambiente, al dejar menos huella ecológica al mantener los artículos en un sistema de circuito cerrado.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Preguntas para los estudiantes:</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1. ¿Cuál es un ejemplo de un producto de las economías lineal y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Lineal = </a:t>
            </a:r>
            <a:r>
              <a:rPr lang="es-ES" sz="1200" b="0" i="0" u="none" strike="noStrike" dirty="0">
                <a:solidFill>
                  <a:schemeClr val="dk1"/>
                </a:solidFill>
                <a:latin typeface="Calibri"/>
                <a:ea typeface="Calibri"/>
                <a:cs typeface="Calibri"/>
                <a:sym typeface="Calibri"/>
              </a:rPr>
              <a:t>Película de envasado de alimentos sobre brócoli.  </a:t>
            </a:r>
            <a:r>
              <a:rPr lang="es-ES" sz="1200" b="1" i="0" u="none" strike="noStrike" dirty="0">
                <a:solidFill>
                  <a:schemeClr val="dk1"/>
                </a:solidFill>
                <a:latin typeface="Calibri"/>
                <a:ea typeface="Calibri"/>
                <a:cs typeface="Calibri"/>
                <a:sym typeface="Calibri"/>
              </a:rPr>
              <a:t>Circular: </a:t>
            </a:r>
            <a:r>
              <a:rPr lang="es-ES" sz="1200" b="0" i="0" u="none" strike="noStrike" dirty="0">
                <a:solidFill>
                  <a:schemeClr val="dk1"/>
                </a:solidFill>
                <a:latin typeface="Calibri"/>
                <a:ea typeface="Calibri"/>
                <a:cs typeface="Calibri"/>
                <a:sym typeface="Calibri"/>
              </a:rPr>
              <a:t>Coche compartido o reciclaje de botellas de plástico PET</a:t>
            </a:r>
            <a:r>
              <a:rPr lang="es-E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2. ¿Cómo daña el modelo lineal al planeta?</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Los residuos se acumulan en los vertederos o se filtran al medio ambiente en forma de basura. Los recursos naturales finitos se agotan.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 ¿Cómo puede ayudar la economía circular a luchar contra el cambio climático?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Mantiene los recursos naturales en uso sin necesidad de extraer más. También reduce la fuga de desechos al medio ambiente en forma de    basura.</a:t>
            </a: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lineal está diseñada para extraer materias primas de la naturaleza, procesarlas en bienes utilizables y luego desecharlas en un vertedero, quemarlas en un incinerador o filtrarlas en algún lugar de la naturaleza (generalmente por accidente y considerada basura). Este sistema lineal puede implica mayor desperdicio, y las pérdidas resultan en impactos ambientales negativos, que actualmente no se contabilizan en ninguna de nuestras herramientas de medición económica. Cuando consumimos un producto debemos considerar las opciones de fin de vida del mismo. Si el producto termina en un vertedero, ¿Es eso algo malo? ¿Se puede reciclar? ¿Puedo reutilizar esto? ¿Puedo reutilizarlo de alguna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Preguntas para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¿Por qué se diseñaría un sistema de esta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El valor se crea en el sistema económico actual al producir y vender tantos productos como sea posible. Beneficio sobre el planeta</a:t>
            </a:r>
            <a:r>
              <a:rPr lang="es-ES" sz="1200" b="1" i="0" u="none" strike="noStrik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el problema con este modelo?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Crea una gran cantidad de desechos que a menudo ingresan al medio ambiente como basura. Los vertederos liberan grandes cantidades de gas metano, que contribuyen al calentamiento global.</a:t>
            </a: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circular es una solución de sistemas que aborda desafíos globales como el cambio climático, la pérdida de biodiversidad, los desechos y la contaminación. Es un modelo de producción y consumo que implica </a:t>
            </a:r>
            <a:r>
              <a:rPr lang="es-ES" sz="1200" b="1" i="0" u="none" strike="noStrike" dirty="0">
                <a:solidFill>
                  <a:schemeClr val="dk1"/>
                </a:solidFill>
                <a:latin typeface="Calibri"/>
                <a:ea typeface="Calibri"/>
                <a:cs typeface="Calibri"/>
                <a:sym typeface="Calibri"/>
              </a:rPr>
              <a:t>compartir, arrendar, reutilizar, reparar, renovar y reciclar </a:t>
            </a:r>
            <a:r>
              <a:rPr lang="es-ES" sz="1200" b="0" i="0" u="none" strike="noStrike" dirty="0">
                <a:solidFill>
                  <a:schemeClr val="dk1"/>
                </a:solidFill>
                <a:latin typeface="Calibri"/>
                <a:ea typeface="Calibri"/>
                <a:cs typeface="Calibri"/>
                <a:sym typeface="Calibri"/>
              </a:rPr>
              <a:t>materiales y productos existentes durante el mayor tiempo posible. Las empresas que quieren ser más circulares deben aspirar a diseñar y fabricar productos que: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Eliminen residuos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Mantengan los materiales en uso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Regeneren los sistemas naturales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un ejemplo de un producto o servicio circular?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Estaciones de recarga (tiendas donde llevas tu botella para rellenar con champú o jabón)</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¿Cómo creamos la economía circular? La respuesta está a nuestro alrededor. El mundo natural se reproduce, crece y consume manteniendo el equilibrio. El mundo natural es la economía circular perfecta, donde todo, incluso después de su vida útil, se convierte en fuente de algo 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Usemos una manzana como ejemplo. Una manzana proviene de una fuente natural, un árbol. Y ese árbol creció de otra fuente natural, una semilla.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árbol, como una fábrica, produce manzanas que contienen semillas que son los materiales esenciales para hacer el producto de la manzana; el cual  puede ser consumido por otro animal como alimento. Después de que se consume la manzana, el material de desecho, que en realidad no es un desecho en absoluto, se vuelve un recurso que proporciona nutrientes al suelo.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Incluso si la manzana no se come, nada se desperdicia y continúa el ciclo. Si una manzana cae de un árbol, eventualmente se descompone en el suelo, lo que devuelve los nutrientes a la tierra; además, las semillas de la manzana pueden crecer y convertirse en otro manzano que continuará produciendo frutos. Este ciclo continuará hasta que se interrumpa, sirviendo como un sistema completamente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 sería otro ejemplo de un ciclo natural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ciclo del agua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71470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D074-978B-DA53-2177-D891488DD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E5017-7CCB-075A-8B70-AD277A741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7CC9F-D85E-51FC-D6A6-3D0523474CE1}"/>
              </a:ext>
            </a:extLst>
          </p:cNvPr>
          <p:cNvSpPr>
            <a:spLocks noGrp="1"/>
          </p:cNvSpPr>
          <p:nvPr>
            <p:ph type="dt" sz="half" idx="10"/>
          </p:nvPr>
        </p:nvSpPr>
        <p:spPr/>
        <p:txBody>
          <a:bodyPr/>
          <a:lstStyle/>
          <a:p>
            <a:fld id="{BE8FF6D8-8093-FA4E-B3F6-B02D502FE612}" type="datetime1">
              <a:rPr lang="en-US" smtClean="0"/>
              <a:t>11/8/2022</a:t>
            </a:fld>
            <a:endParaRPr lang="en-US" dirty="0"/>
          </a:p>
        </p:txBody>
      </p:sp>
      <p:sp>
        <p:nvSpPr>
          <p:cNvPr id="5" name="Footer Placeholder 4">
            <a:extLst>
              <a:ext uri="{FF2B5EF4-FFF2-40B4-BE49-F238E27FC236}">
                <a16:creationId xmlns:a16="http://schemas.microsoft.com/office/drawing/2014/main" id="{F24846EF-6F26-3055-EF0E-37A858010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303634-F2F7-BBC5-5109-E7EBC7B4558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57319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28E0-B8B9-C41D-862F-05BCEB8BA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C4EC68-E8F6-6513-3FF1-1E4A2A163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D1641-E059-B7A0-8AE0-5B4FF986FC86}"/>
              </a:ext>
            </a:extLst>
          </p:cNvPr>
          <p:cNvSpPr>
            <a:spLocks noGrp="1"/>
          </p:cNvSpPr>
          <p:nvPr>
            <p:ph type="dt" sz="half" idx="10"/>
          </p:nvPr>
        </p:nvSpPr>
        <p:spPr/>
        <p:txBody>
          <a:bodyPr/>
          <a:lstStyle/>
          <a:p>
            <a:fld id="{D959D973-3004-6043-A8E3-236F62380A4D}" type="datetime1">
              <a:rPr lang="en-US" smtClean="0"/>
              <a:t>11/8/2022</a:t>
            </a:fld>
            <a:endParaRPr lang="en-US" dirty="0"/>
          </a:p>
        </p:txBody>
      </p:sp>
      <p:sp>
        <p:nvSpPr>
          <p:cNvPr id="5" name="Footer Placeholder 4">
            <a:extLst>
              <a:ext uri="{FF2B5EF4-FFF2-40B4-BE49-F238E27FC236}">
                <a16:creationId xmlns:a16="http://schemas.microsoft.com/office/drawing/2014/main" id="{CEBB213A-F6EB-F35E-5B3F-F62EDDCDEB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74CF68-1823-D6ED-DD48-BDF18CDA864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7188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769E1-A7E9-937F-2E92-88A9150506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D7DAF-F266-16A0-EE99-10C5E3B15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76E7E-42E4-9AF7-3437-95C98AF9AE29}"/>
              </a:ext>
            </a:extLst>
          </p:cNvPr>
          <p:cNvSpPr>
            <a:spLocks noGrp="1"/>
          </p:cNvSpPr>
          <p:nvPr>
            <p:ph type="dt" sz="half" idx="10"/>
          </p:nvPr>
        </p:nvSpPr>
        <p:spPr/>
        <p:txBody>
          <a:bodyPr/>
          <a:lstStyle/>
          <a:p>
            <a:fld id="{1D8329AC-D74A-E34E-89CD-CB902BBD0755}" type="datetime1">
              <a:rPr lang="en-US" smtClean="0"/>
              <a:t>11/8/2022</a:t>
            </a:fld>
            <a:endParaRPr lang="en-US" dirty="0"/>
          </a:p>
        </p:txBody>
      </p:sp>
      <p:sp>
        <p:nvSpPr>
          <p:cNvPr id="5" name="Footer Placeholder 4">
            <a:extLst>
              <a:ext uri="{FF2B5EF4-FFF2-40B4-BE49-F238E27FC236}">
                <a16:creationId xmlns:a16="http://schemas.microsoft.com/office/drawing/2014/main" id="{8B80E8C8-BCCA-4BB9-8C9B-E0B9EE428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ECBCD-7970-A4B0-432E-013B496F4E56}"/>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097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F8D2-9AAC-297D-81E9-0CDBE8CB2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A6FD2-8CF1-9499-58FB-7B6B054F9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3BAF9-D8AC-7C7A-D458-E13C4E4D4DAA}"/>
              </a:ext>
            </a:extLst>
          </p:cNvPr>
          <p:cNvSpPr>
            <a:spLocks noGrp="1"/>
          </p:cNvSpPr>
          <p:nvPr>
            <p:ph type="dt" sz="half" idx="10"/>
          </p:nvPr>
        </p:nvSpPr>
        <p:spPr/>
        <p:txBody>
          <a:bodyPr/>
          <a:lstStyle/>
          <a:p>
            <a:fld id="{247496FC-38BC-F146-B95D-76E82DDFFB49}" type="datetime1">
              <a:rPr lang="en-US" smtClean="0"/>
              <a:t>11/8/2022</a:t>
            </a:fld>
            <a:endParaRPr lang="en-US" dirty="0"/>
          </a:p>
        </p:txBody>
      </p:sp>
      <p:sp>
        <p:nvSpPr>
          <p:cNvPr id="5" name="Footer Placeholder 4">
            <a:extLst>
              <a:ext uri="{FF2B5EF4-FFF2-40B4-BE49-F238E27FC236}">
                <a16:creationId xmlns:a16="http://schemas.microsoft.com/office/drawing/2014/main" id="{DCA8D90E-A434-5A9A-9E51-00FF18DD22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18E950-CBD0-0012-CC56-5EFECF3E5F6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825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7BCF-D180-F9A1-B2E4-5260A091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46CCC-E4B7-A63A-1519-9DBB1C207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63A99-B92E-7FF7-3681-F82D7EFB485F}"/>
              </a:ext>
            </a:extLst>
          </p:cNvPr>
          <p:cNvSpPr>
            <a:spLocks noGrp="1"/>
          </p:cNvSpPr>
          <p:nvPr>
            <p:ph type="dt" sz="half" idx="10"/>
          </p:nvPr>
        </p:nvSpPr>
        <p:spPr/>
        <p:txBody>
          <a:bodyPr/>
          <a:lstStyle/>
          <a:p>
            <a:fld id="{8724972E-C016-244F-9C27-5EC0C6E6A7DE}" type="datetime1">
              <a:rPr lang="en-US" smtClean="0"/>
              <a:t>11/8/2022</a:t>
            </a:fld>
            <a:endParaRPr lang="en-US" dirty="0"/>
          </a:p>
        </p:txBody>
      </p:sp>
      <p:sp>
        <p:nvSpPr>
          <p:cNvPr id="5" name="Footer Placeholder 4">
            <a:extLst>
              <a:ext uri="{FF2B5EF4-FFF2-40B4-BE49-F238E27FC236}">
                <a16:creationId xmlns:a16="http://schemas.microsoft.com/office/drawing/2014/main" id="{1C65014E-AA98-0A60-3428-1AF7CB9684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8CF450-73AC-5AFA-C808-93641BC31A7C}"/>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82679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C25D-4991-2C19-2226-9D303490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AAFCD-6889-9448-E45D-4B12C7F17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12502-07C1-C4CE-2BDE-B4BD24239C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051CB-F859-DE2A-B88E-CAF79FF1B783}"/>
              </a:ext>
            </a:extLst>
          </p:cNvPr>
          <p:cNvSpPr>
            <a:spLocks noGrp="1"/>
          </p:cNvSpPr>
          <p:nvPr>
            <p:ph type="dt" sz="half" idx="10"/>
          </p:nvPr>
        </p:nvSpPr>
        <p:spPr/>
        <p:txBody>
          <a:bodyPr/>
          <a:lstStyle/>
          <a:p>
            <a:fld id="{0FBF6C51-3A01-D447-9426-8914FCFB68B0}" type="datetime1">
              <a:rPr lang="en-US" smtClean="0"/>
              <a:t>11/8/2022</a:t>
            </a:fld>
            <a:endParaRPr lang="en-US" dirty="0"/>
          </a:p>
        </p:txBody>
      </p:sp>
      <p:sp>
        <p:nvSpPr>
          <p:cNvPr id="6" name="Footer Placeholder 5">
            <a:extLst>
              <a:ext uri="{FF2B5EF4-FFF2-40B4-BE49-F238E27FC236}">
                <a16:creationId xmlns:a16="http://schemas.microsoft.com/office/drawing/2014/main" id="{09441283-B8AE-030B-707F-54050FD8B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217896-1523-0ECC-96F6-10E53BE3319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08910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651A-8392-2344-BCE4-42ECCC446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7EB9D-934A-2F25-FF92-86F1F34D1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23735-AEA8-F5DD-FD19-5D5E18934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E4372-C783-7DEF-8909-D4ACAE84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48F39B-C273-3AAD-5CCA-521EBCDCB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8A3B9-60E0-AE2C-A07F-E4FECA629201}"/>
              </a:ext>
            </a:extLst>
          </p:cNvPr>
          <p:cNvSpPr>
            <a:spLocks noGrp="1"/>
          </p:cNvSpPr>
          <p:nvPr>
            <p:ph type="dt" sz="half" idx="10"/>
          </p:nvPr>
        </p:nvSpPr>
        <p:spPr/>
        <p:txBody>
          <a:bodyPr/>
          <a:lstStyle/>
          <a:p>
            <a:fld id="{6E11D9CA-CD8E-FA4F-8C31-BC0478A1A671}" type="datetime1">
              <a:rPr lang="en-US" smtClean="0"/>
              <a:t>11/8/2022</a:t>
            </a:fld>
            <a:endParaRPr lang="en-US" dirty="0"/>
          </a:p>
        </p:txBody>
      </p:sp>
      <p:sp>
        <p:nvSpPr>
          <p:cNvPr id="8" name="Footer Placeholder 7">
            <a:extLst>
              <a:ext uri="{FF2B5EF4-FFF2-40B4-BE49-F238E27FC236}">
                <a16:creationId xmlns:a16="http://schemas.microsoft.com/office/drawing/2014/main" id="{CD5F470C-69B3-61C6-AF27-85342CFB07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EA68B9-9D9E-8C2F-7CE5-8D9261ED5133}"/>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28714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D9FE-CE3D-2CEC-ED11-299912FE9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984DC-9FF5-2EC6-5320-ED6DF4E2B1FC}"/>
              </a:ext>
            </a:extLst>
          </p:cNvPr>
          <p:cNvSpPr>
            <a:spLocks noGrp="1"/>
          </p:cNvSpPr>
          <p:nvPr>
            <p:ph type="dt" sz="half" idx="10"/>
          </p:nvPr>
        </p:nvSpPr>
        <p:spPr/>
        <p:txBody>
          <a:bodyPr/>
          <a:lstStyle/>
          <a:p>
            <a:fld id="{5A83A645-4598-F04D-93FA-733880203587}" type="datetime1">
              <a:rPr lang="en-US" smtClean="0"/>
              <a:t>11/8/2022</a:t>
            </a:fld>
            <a:endParaRPr lang="en-US" dirty="0"/>
          </a:p>
        </p:txBody>
      </p:sp>
      <p:sp>
        <p:nvSpPr>
          <p:cNvPr id="4" name="Footer Placeholder 3">
            <a:extLst>
              <a:ext uri="{FF2B5EF4-FFF2-40B4-BE49-F238E27FC236}">
                <a16:creationId xmlns:a16="http://schemas.microsoft.com/office/drawing/2014/main" id="{1535D213-9199-228A-9C35-7984D3B6F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E4A5C1-3560-57B4-64A0-37B5F3567E8D}"/>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4742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4B812-4DD9-6BEF-27C9-565292F8E9D6}"/>
              </a:ext>
            </a:extLst>
          </p:cNvPr>
          <p:cNvSpPr>
            <a:spLocks noGrp="1"/>
          </p:cNvSpPr>
          <p:nvPr>
            <p:ph type="dt" sz="half" idx="10"/>
          </p:nvPr>
        </p:nvSpPr>
        <p:spPr/>
        <p:txBody>
          <a:bodyPr/>
          <a:lstStyle/>
          <a:p>
            <a:fld id="{2BF2954F-1B29-0046-A0BE-D6D809D2CCC8}" type="datetime1">
              <a:rPr lang="en-US" smtClean="0"/>
              <a:t>11/8/2022</a:t>
            </a:fld>
            <a:endParaRPr lang="en-US" dirty="0"/>
          </a:p>
        </p:txBody>
      </p:sp>
      <p:sp>
        <p:nvSpPr>
          <p:cNvPr id="3" name="Footer Placeholder 2">
            <a:extLst>
              <a:ext uri="{FF2B5EF4-FFF2-40B4-BE49-F238E27FC236}">
                <a16:creationId xmlns:a16="http://schemas.microsoft.com/office/drawing/2014/main" id="{D8BCCA56-E1DA-8E4B-171A-FF3AF4E01D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BEC784-89E3-D980-9E66-B8C415A8B540}"/>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15686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4C8F-19F5-0770-A1EF-1AE569D9F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44CFAD-5025-E571-DA2F-55456E159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E9913-1105-F04D-1624-75D5C7BA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FBB29-1F2A-2C98-8B22-36269993E5A6}"/>
              </a:ext>
            </a:extLst>
          </p:cNvPr>
          <p:cNvSpPr>
            <a:spLocks noGrp="1"/>
          </p:cNvSpPr>
          <p:nvPr>
            <p:ph type="dt" sz="half" idx="10"/>
          </p:nvPr>
        </p:nvSpPr>
        <p:spPr/>
        <p:txBody>
          <a:bodyPr/>
          <a:lstStyle/>
          <a:p>
            <a:fld id="{E4495E34-305D-7847-93E5-C232BCE5049A}" type="datetime1">
              <a:rPr lang="en-US" smtClean="0"/>
              <a:t>11/8/2022</a:t>
            </a:fld>
            <a:endParaRPr lang="en-US" dirty="0"/>
          </a:p>
        </p:txBody>
      </p:sp>
      <p:sp>
        <p:nvSpPr>
          <p:cNvPr id="6" name="Footer Placeholder 5">
            <a:extLst>
              <a:ext uri="{FF2B5EF4-FFF2-40B4-BE49-F238E27FC236}">
                <a16:creationId xmlns:a16="http://schemas.microsoft.com/office/drawing/2014/main" id="{C0948E6D-84EC-979C-7A58-882BA7A93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C8C066-03EA-8328-E36C-58FE6620FB7B}"/>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6543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638F-CBBE-48A8-A651-7F9DF543A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B2B41-F27D-7CED-F857-FF775235A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100430-9362-F415-1BA7-6461A778B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A231-8693-D6DB-193A-E4E1453DC9AF}"/>
              </a:ext>
            </a:extLst>
          </p:cNvPr>
          <p:cNvSpPr>
            <a:spLocks noGrp="1"/>
          </p:cNvSpPr>
          <p:nvPr>
            <p:ph type="dt" sz="half" idx="10"/>
          </p:nvPr>
        </p:nvSpPr>
        <p:spPr/>
        <p:txBody>
          <a:bodyPr/>
          <a:lstStyle/>
          <a:p>
            <a:fld id="{06E17251-C8A7-7F4A-8E08-B59ED816D296}" type="datetime1">
              <a:rPr lang="en-US" smtClean="0"/>
              <a:t>11/8/2022</a:t>
            </a:fld>
            <a:endParaRPr lang="en-US" dirty="0"/>
          </a:p>
        </p:txBody>
      </p:sp>
      <p:sp>
        <p:nvSpPr>
          <p:cNvPr id="6" name="Footer Placeholder 5">
            <a:extLst>
              <a:ext uri="{FF2B5EF4-FFF2-40B4-BE49-F238E27FC236}">
                <a16:creationId xmlns:a16="http://schemas.microsoft.com/office/drawing/2014/main" id="{5C99B14F-1388-2C43-05F3-735F689E2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2C477-9FB9-BB39-FFC9-CBB6F5A400B9}"/>
              </a:ext>
            </a:extLst>
          </p:cNvPr>
          <p:cNvSpPr>
            <a:spLocks noGrp="1"/>
          </p:cNvSpPr>
          <p:nvPr>
            <p:ph type="sldNum" sz="quarter" idx="12"/>
          </p:nvPr>
        </p:nvSpPr>
        <p:spPr/>
        <p:txBody>
          <a:bodyPr/>
          <a:lstStyle/>
          <a:p>
            <a:fld id="{03AC47D1-4797-A149-B428-2088C1D64571}" type="slidenum">
              <a:rPr lang="en-US" smtClean="0"/>
              <a:t>‹#›</a:t>
            </a:fld>
            <a:endParaRPr lang="en-US" dirty="0"/>
          </a:p>
        </p:txBody>
      </p:sp>
    </p:spTree>
    <p:extLst>
      <p:ext uri="{BB962C8B-B14F-4D97-AF65-F5344CB8AC3E}">
        <p14:creationId xmlns:p14="http://schemas.microsoft.com/office/powerpoint/2010/main" val="315526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A6614-AC3F-880B-42D1-20DC17FCB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5752F-F003-2C73-71F4-9AD658F07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7C67D-6614-A5F8-23B0-FB8CFB06C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BEDD-80FB-C249-93E7-364948F9277C}" type="datetime1">
              <a:rPr lang="en-US" smtClean="0"/>
              <a:t>11/8/2022</a:t>
            </a:fld>
            <a:endParaRPr lang="en-US" dirty="0"/>
          </a:p>
        </p:txBody>
      </p:sp>
      <p:sp>
        <p:nvSpPr>
          <p:cNvPr id="5" name="Footer Placeholder 4">
            <a:extLst>
              <a:ext uri="{FF2B5EF4-FFF2-40B4-BE49-F238E27FC236}">
                <a16:creationId xmlns:a16="http://schemas.microsoft.com/office/drawing/2014/main" id="{CD04E243-E360-11FF-FFE9-F1A837532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55D4C6-8E8A-532F-B0DB-1671AA62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C47D1-4797-A149-B428-2088C1D64571}" type="slidenum">
              <a:rPr lang="en-US" smtClean="0"/>
              <a:t>‹#›</a:t>
            </a:fld>
            <a:endParaRPr lang="en-US" dirty="0"/>
          </a:p>
        </p:txBody>
      </p:sp>
    </p:spTree>
    <p:extLst>
      <p:ext uri="{BB962C8B-B14F-4D97-AF65-F5344CB8AC3E}">
        <p14:creationId xmlns:p14="http://schemas.microsoft.com/office/powerpoint/2010/main" val="3192899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jpe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emf"/><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91B3337-4D43-044C-84D0-061C68B5F0C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371908CC-97A9-2458-2628-615023A88031}"/>
              </a:ext>
            </a:extLst>
          </p:cNvPr>
          <p:cNvSpPr>
            <a:spLocks noGrp="1"/>
          </p:cNvSpPr>
          <p:nvPr>
            <p:ph type="sldNum" sz="quarter" idx="12"/>
          </p:nvPr>
        </p:nvSpPr>
        <p:spPr/>
        <p:txBody>
          <a:bodyPr/>
          <a:lstStyle/>
          <a:p>
            <a:fld id="{03AC47D1-4797-A149-B428-2088C1D64571}" type="slidenum">
              <a:rPr lang="en-US" smtClean="0"/>
              <a:t>1</a:t>
            </a:fld>
            <a:endParaRPr lang="en-US" dirty="0"/>
          </a:p>
        </p:txBody>
      </p:sp>
      <p:grpSp>
        <p:nvGrpSpPr>
          <p:cNvPr id="9" name="Group 8">
            <a:extLst>
              <a:ext uri="{FF2B5EF4-FFF2-40B4-BE49-F238E27FC236}">
                <a16:creationId xmlns:a16="http://schemas.microsoft.com/office/drawing/2014/main" id="{F421C14C-6F76-4A03-DC4A-C009B0D934D6}"/>
              </a:ext>
            </a:extLst>
          </p:cNvPr>
          <p:cNvGrpSpPr/>
          <p:nvPr/>
        </p:nvGrpSpPr>
        <p:grpSpPr>
          <a:xfrm>
            <a:off x="1066113" y="278608"/>
            <a:ext cx="9178158" cy="6308574"/>
            <a:chOff x="1066113" y="278608"/>
            <a:chExt cx="9178158" cy="6308574"/>
          </a:xfrm>
        </p:grpSpPr>
        <p:pic>
          <p:nvPicPr>
            <p:cNvPr id="3" name="Picture 2">
              <a:extLst>
                <a:ext uri="{FF2B5EF4-FFF2-40B4-BE49-F238E27FC236}">
                  <a16:creationId xmlns:a16="http://schemas.microsoft.com/office/drawing/2014/main" id="{0ACB6F88-D5AA-8668-FAD1-877A8699D0D9}"/>
                </a:ext>
              </a:extLst>
            </p:cNvPr>
            <p:cNvPicPr>
              <a:picLocks noChangeAspect="1"/>
            </p:cNvPicPr>
            <p:nvPr/>
          </p:nvPicPr>
          <p:blipFill>
            <a:blip r:embed="rId4"/>
            <a:stretch>
              <a:fillRect/>
            </a:stretch>
          </p:blipFill>
          <p:spPr>
            <a:xfrm>
              <a:off x="1066113" y="278608"/>
              <a:ext cx="5224725" cy="4121253"/>
            </a:xfrm>
            <a:prstGeom prst="rect">
              <a:avLst/>
            </a:prstGeom>
          </p:spPr>
        </p:pic>
        <p:pic>
          <p:nvPicPr>
            <p:cNvPr id="5" name="Picture 4">
              <a:extLst>
                <a:ext uri="{FF2B5EF4-FFF2-40B4-BE49-F238E27FC236}">
                  <a16:creationId xmlns:a16="http://schemas.microsoft.com/office/drawing/2014/main" id="{F6841668-1609-6CA5-BDF9-323AEB66A09E}"/>
                </a:ext>
              </a:extLst>
            </p:cNvPr>
            <p:cNvPicPr>
              <a:picLocks noChangeAspect="1"/>
            </p:cNvPicPr>
            <p:nvPr/>
          </p:nvPicPr>
          <p:blipFill>
            <a:blip r:embed="rId5"/>
            <a:stretch>
              <a:fillRect/>
            </a:stretch>
          </p:blipFill>
          <p:spPr>
            <a:xfrm>
              <a:off x="1728535" y="4063907"/>
              <a:ext cx="4200508" cy="859611"/>
            </a:xfrm>
            <a:prstGeom prst="rect">
              <a:avLst/>
            </a:prstGeom>
          </p:spPr>
        </p:pic>
        <p:sp>
          <p:nvSpPr>
            <p:cNvPr id="6" name="TextBox 5">
              <a:extLst>
                <a:ext uri="{FF2B5EF4-FFF2-40B4-BE49-F238E27FC236}">
                  <a16:creationId xmlns:a16="http://schemas.microsoft.com/office/drawing/2014/main" id="{0353FF39-E93F-7695-FB26-BF1F4704C386}"/>
                </a:ext>
              </a:extLst>
            </p:cNvPr>
            <p:cNvSpPr txBox="1"/>
            <p:nvPr/>
          </p:nvSpPr>
          <p:spPr>
            <a:xfrm>
              <a:off x="2414538" y="5190854"/>
              <a:ext cx="6767040" cy="830997"/>
            </a:xfrm>
            <a:prstGeom prst="rect">
              <a:avLst/>
            </a:prstGeom>
            <a:solidFill>
              <a:srgbClr val="F0F0F0"/>
            </a:solidFill>
          </p:spPr>
          <p:txBody>
            <a:bodyPr wrap="square" rtlCol="0">
              <a:spAutoFit/>
            </a:bodyPr>
            <a:lstStyle/>
            <a:p>
              <a:pPr algn="ctr"/>
              <a:r>
                <a:rPr lang="en-US" sz="4800" b="1" dirty="0"/>
                <a:t>Caso de Estudio Circular</a:t>
              </a:r>
              <a:endParaRPr lang="es-MX" sz="4800" b="1" dirty="0"/>
            </a:p>
          </p:txBody>
        </p:sp>
        <p:sp>
          <p:nvSpPr>
            <p:cNvPr id="7" name="TextBox 6">
              <a:extLst>
                <a:ext uri="{FF2B5EF4-FFF2-40B4-BE49-F238E27FC236}">
                  <a16:creationId xmlns:a16="http://schemas.microsoft.com/office/drawing/2014/main" id="{36824A2E-239D-C618-F023-6AC5DD8C888F}"/>
                </a:ext>
              </a:extLst>
            </p:cNvPr>
            <p:cNvSpPr txBox="1"/>
            <p:nvPr/>
          </p:nvSpPr>
          <p:spPr>
            <a:xfrm>
              <a:off x="2337404" y="6125517"/>
              <a:ext cx="7906867" cy="461665"/>
            </a:xfrm>
            <a:prstGeom prst="rect">
              <a:avLst/>
            </a:prstGeom>
            <a:solidFill>
              <a:srgbClr val="F0F0F0"/>
            </a:solidFill>
          </p:spPr>
          <p:txBody>
            <a:bodyPr wrap="square" rtlCol="0">
              <a:spAutoFit/>
            </a:bodyPr>
            <a:lstStyle/>
            <a:p>
              <a:pPr algn="ctr"/>
              <a:r>
                <a:rPr lang="en-US" sz="2400" dirty="0"/>
                <a:t>Nivel 5: </a:t>
              </a:r>
              <a:r>
                <a:rPr lang="en-US" sz="2400" dirty="0" err="1"/>
                <a:t>Lección</a:t>
              </a:r>
              <a:r>
                <a:rPr lang="en-US" sz="2400" dirty="0"/>
                <a:t> para </a:t>
              </a:r>
              <a:r>
                <a:rPr lang="en-US" sz="2400" dirty="0" err="1"/>
                <a:t>Principiantes</a:t>
              </a:r>
              <a:endParaRPr lang="es-MX" sz="2400" dirty="0"/>
            </a:p>
          </p:txBody>
        </p:sp>
      </p:gr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err="1">
                <a:solidFill>
                  <a:schemeClr val="bg1"/>
                </a:solidFill>
              </a:rPr>
              <a:t>Ciclos</a:t>
            </a:r>
            <a:r>
              <a:rPr lang="en-US" sz="3600" b="1" dirty="0">
                <a:solidFill>
                  <a:schemeClr val="bg1"/>
                </a:solidFill>
              </a:rPr>
              <a:t> Naturales</a:t>
            </a: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La </a:t>
            </a:r>
            <a:r>
              <a:rPr lang="en-US" sz="2800" b="1" dirty="0" err="1">
                <a:solidFill>
                  <a:srgbClr val="4ABE98"/>
                </a:solidFill>
              </a:rPr>
              <a:t>Economía</a:t>
            </a:r>
            <a:r>
              <a:rPr lang="en-US" sz="2800" b="1" dirty="0">
                <a:solidFill>
                  <a:srgbClr val="4ABE98"/>
                </a:solidFill>
              </a:rPr>
              <a:t> Circular Perfecta</a:t>
            </a:r>
          </a:p>
        </p:txBody>
      </p:sp>
      <p:pic>
        <p:nvPicPr>
          <p:cNvPr id="9" name="Picture 8" descr="A picture containing fruit, apple, indoor, red&#10;&#10;Description automatically generated">
            <a:extLst>
              <a:ext uri="{FF2B5EF4-FFF2-40B4-BE49-F238E27FC236}">
                <a16:creationId xmlns:a16="http://schemas.microsoft.com/office/drawing/2014/main" id="{7FC1820B-F6E7-674E-9FA9-8346FD6ADA1F}"/>
              </a:ext>
            </a:extLst>
          </p:cNvPr>
          <p:cNvPicPr>
            <a:picLocks noChangeAspect="1"/>
          </p:cNvPicPr>
          <p:nvPr/>
        </p:nvPicPr>
        <p:blipFill>
          <a:blip r:embed="rId4"/>
          <a:stretch>
            <a:fillRect/>
          </a:stretch>
        </p:blipFill>
        <p:spPr>
          <a:xfrm>
            <a:off x="8024994" y="4504752"/>
            <a:ext cx="1562797" cy="1144891"/>
          </a:xfrm>
          <a:prstGeom prst="rect">
            <a:avLst/>
          </a:prstGeom>
        </p:spPr>
      </p:pic>
      <p:sp>
        <p:nvSpPr>
          <p:cNvPr id="10" name="Left Arrow 9">
            <a:extLst>
              <a:ext uri="{FF2B5EF4-FFF2-40B4-BE49-F238E27FC236}">
                <a16:creationId xmlns:a16="http://schemas.microsoft.com/office/drawing/2014/main" id="{1497D63C-5C66-734B-921E-62C570224AC9}"/>
              </a:ext>
            </a:extLst>
          </p:cNvPr>
          <p:cNvSpPr/>
          <p:nvPr/>
        </p:nvSpPr>
        <p:spPr>
          <a:xfrm>
            <a:off x="5512957" y="5052291"/>
            <a:ext cx="1983545"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Left Arrow 22">
            <a:extLst>
              <a:ext uri="{FF2B5EF4-FFF2-40B4-BE49-F238E27FC236}">
                <a16:creationId xmlns:a16="http://schemas.microsoft.com/office/drawing/2014/main" id="{5379E300-35B0-A843-9271-C0489116468A}"/>
              </a:ext>
            </a:extLst>
          </p:cNvPr>
          <p:cNvSpPr/>
          <p:nvPr/>
        </p:nvSpPr>
        <p:spPr>
          <a:xfrm rot="13500000">
            <a:off x="7807915" y="3336434"/>
            <a:ext cx="1329928"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Left Arrow 23">
            <a:extLst>
              <a:ext uri="{FF2B5EF4-FFF2-40B4-BE49-F238E27FC236}">
                <a16:creationId xmlns:a16="http://schemas.microsoft.com/office/drawing/2014/main" id="{337F4FC6-232E-E541-9E78-F32366FC5458}"/>
              </a:ext>
            </a:extLst>
          </p:cNvPr>
          <p:cNvSpPr/>
          <p:nvPr/>
        </p:nvSpPr>
        <p:spPr>
          <a:xfrm rot="8100000">
            <a:off x="3343065" y="3301189"/>
            <a:ext cx="1230237" cy="478301"/>
          </a:xfrm>
          <a:prstGeom prst="leftArrow">
            <a:avLst/>
          </a:prstGeom>
          <a:solidFill>
            <a:srgbClr val="4ABE9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5" name="Picture 24" descr="A tree with many leaves&#10;&#10;Description automatically generated with low confidence">
            <a:extLst>
              <a:ext uri="{FF2B5EF4-FFF2-40B4-BE49-F238E27FC236}">
                <a16:creationId xmlns:a16="http://schemas.microsoft.com/office/drawing/2014/main" id="{1B0D09ED-399F-4847-B3FB-AAE0BA7826A0}"/>
              </a:ext>
            </a:extLst>
          </p:cNvPr>
          <p:cNvPicPr>
            <a:picLocks noChangeAspect="1"/>
          </p:cNvPicPr>
          <p:nvPr/>
        </p:nvPicPr>
        <p:blipFill>
          <a:blip r:embed="rId5"/>
          <a:stretch>
            <a:fillRect/>
          </a:stretch>
        </p:blipFill>
        <p:spPr>
          <a:xfrm>
            <a:off x="4702483" y="1780802"/>
            <a:ext cx="2843614" cy="2994549"/>
          </a:xfrm>
          <a:prstGeom prst="rect">
            <a:avLst/>
          </a:prstGeom>
        </p:spPr>
      </p:pic>
      <p:pic>
        <p:nvPicPr>
          <p:cNvPr id="27" name="Picture 26" descr="A picture containing plant&#10;&#10;Description automatically generated">
            <a:extLst>
              <a:ext uri="{FF2B5EF4-FFF2-40B4-BE49-F238E27FC236}">
                <a16:creationId xmlns:a16="http://schemas.microsoft.com/office/drawing/2014/main" id="{F7160915-3CDB-7A43-92CA-13B9B1AF69AA}"/>
              </a:ext>
            </a:extLst>
          </p:cNvPr>
          <p:cNvPicPr>
            <a:picLocks noChangeAspect="1"/>
          </p:cNvPicPr>
          <p:nvPr/>
        </p:nvPicPr>
        <p:blipFill>
          <a:blip r:embed="rId6"/>
          <a:stretch>
            <a:fillRect/>
          </a:stretch>
        </p:blipFill>
        <p:spPr>
          <a:xfrm>
            <a:off x="3607023" y="4240487"/>
            <a:ext cx="1245880" cy="1466669"/>
          </a:xfrm>
          <a:prstGeom prst="rect">
            <a:avLst/>
          </a:prstGeom>
        </p:spPr>
      </p:pic>
      <p:sp>
        <p:nvSpPr>
          <p:cNvPr id="2" name="Slide Number Placeholder 1">
            <a:extLst>
              <a:ext uri="{FF2B5EF4-FFF2-40B4-BE49-F238E27FC236}">
                <a16:creationId xmlns:a16="http://schemas.microsoft.com/office/drawing/2014/main" id="{A8362D58-6D49-453B-410F-5397F5D981CC}"/>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27611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err="1">
                <a:solidFill>
                  <a:schemeClr val="bg1"/>
                </a:solidFill>
              </a:rPr>
              <a:t>Aprender</a:t>
            </a:r>
            <a:r>
              <a:rPr lang="en-US" sz="3600" b="1" dirty="0">
                <a:solidFill>
                  <a:schemeClr val="bg1"/>
                </a:solidFill>
              </a:rPr>
              <a:t> de la </a:t>
            </a:r>
            <a:r>
              <a:rPr lang="en-US" sz="3600" b="1" dirty="0" err="1">
                <a:solidFill>
                  <a:schemeClr val="bg1"/>
                </a:solidFill>
              </a:rPr>
              <a:t>Naturaleza</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412955" y="1511106"/>
            <a:ext cx="5910668" cy="523220"/>
          </a:xfrm>
          <a:prstGeom prst="rect">
            <a:avLst/>
          </a:prstGeom>
          <a:noFill/>
        </p:spPr>
        <p:txBody>
          <a:bodyPr wrap="square" rtlCol="0">
            <a:spAutoFit/>
          </a:bodyPr>
          <a:lstStyle/>
          <a:p>
            <a:pPr algn="ctr"/>
            <a:r>
              <a:rPr lang="en-US" sz="2800" b="1" dirty="0" err="1">
                <a:solidFill>
                  <a:srgbClr val="4ABE98"/>
                </a:solidFill>
              </a:rPr>
              <a:t>Mantener</a:t>
            </a:r>
            <a:r>
              <a:rPr lang="en-US" sz="2800" b="1" dirty="0">
                <a:solidFill>
                  <a:srgbClr val="4ABE98"/>
                </a:solidFill>
              </a:rPr>
              <a:t> </a:t>
            </a:r>
            <a:r>
              <a:rPr lang="en-US" sz="2800" b="1" dirty="0" err="1">
                <a:solidFill>
                  <a:srgbClr val="4ABE98"/>
                </a:solidFill>
              </a:rPr>
              <a:t>los</a:t>
            </a:r>
            <a:r>
              <a:rPr lang="en-US" sz="2800" b="1" dirty="0">
                <a:solidFill>
                  <a:srgbClr val="4ABE98"/>
                </a:solidFill>
              </a:rPr>
              <a:t> </a:t>
            </a:r>
            <a:r>
              <a:rPr lang="en-US" sz="2800" b="1" dirty="0" err="1">
                <a:solidFill>
                  <a:srgbClr val="4ABE98"/>
                </a:solidFill>
              </a:rPr>
              <a:t>materiales</a:t>
            </a:r>
            <a:r>
              <a:rPr lang="en-US" sz="2800" b="1" dirty="0">
                <a:solidFill>
                  <a:srgbClr val="4ABE98"/>
                </a:solidFill>
              </a:rPr>
              <a:t> en </a:t>
            </a:r>
            <a:r>
              <a:rPr lang="en-US" sz="2800" b="1" dirty="0" err="1">
                <a:solidFill>
                  <a:srgbClr val="4ABE98"/>
                </a:solidFill>
              </a:rPr>
              <a:t>los</a:t>
            </a:r>
            <a:r>
              <a:rPr lang="en-US" sz="2800" b="1" dirty="0">
                <a:solidFill>
                  <a:srgbClr val="4ABE98"/>
                </a:solidFill>
              </a:rPr>
              <a:t> </a:t>
            </a:r>
            <a:r>
              <a:rPr lang="en-US" sz="2800" b="1" dirty="0" err="1">
                <a:solidFill>
                  <a:srgbClr val="4ABE98"/>
                </a:solidFill>
              </a:rPr>
              <a:t>ciclos</a:t>
            </a:r>
            <a:endParaRPr lang="en-US" sz="2800" b="1" dirty="0">
              <a:solidFill>
                <a:srgbClr val="4ABE98"/>
              </a:solidFill>
            </a:endParaRPr>
          </a:p>
        </p:txBody>
      </p:sp>
      <p:sp>
        <p:nvSpPr>
          <p:cNvPr id="7" name="TextBox 6">
            <a:extLst>
              <a:ext uri="{FF2B5EF4-FFF2-40B4-BE49-F238E27FC236}">
                <a16:creationId xmlns:a16="http://schemas.microsoft.com/office/drawing/2014/main" id="{CE7718A7-44EF-A642-A407-B54E48EBDF7E}"/>
              </a:ext>
            </a:extLst>
          </p:cNvPr>
          <p:cNvSpPr txBox="1"/>
          <p:nvPr/>
        </p:nvSpPr>
        <p:spPr>
          <a:xfrm>
            <a:off x="6736579" y="1454172"/>
            <a:ext cx="5042466" cy="523220"/>
          </a:xfrm>
          <a:prstGeom prst="rect">
            <a:avLst/>
          </a:prstGeom>
          <a:noFill/>
        </p:spPr>
        <p:txBody>
          <a:bodyPr wrap="square" rtlCol="0">
            <a:spAutoFit/>
          </a:bodyPr>
          <a:lstStyle/>
          <a:p>
            <a:pPr algn="ctr"/>
            <a:r>
              <a:rPr lang="en-US" sz="2800" b="1" dirty="0">
                <a:solidFill>
                  <a:srgbClr val="29C7F7"/>
                </a:solidFill>
              </a:rPr>
              <a:t>Nada se </a:t>
            </a:r>
            <a:r>
              <a:rPr lang="en-US" sz="2800" b="1" dirty="0" err="1">
                <a:solidFill>
                  <a:srgbClr val="29C7F7"/>
                </a:solidFill>
              </a:rPr>
              <a:t>convierte</a:t>
            </a:r>
            <a:r>
              <a:rPr lang="en-US" sz="2800" b="1" dirty="0">
                <a:solidFill>
                  <a:srgbClr val="29C7F7"/>
                </a:solidFill>
              </a:rPr>
              <a:t> </a:t>
            </a:r>
            <a:r>
              <a:rPr lang="en-US" sz="2800" b="1" dirty="0" err="1">
                <a:solidFill>
                  <a:srgbClr val="29C7F7"/>
                </a:solidFill>
              </a:rPr>
              <a:t>en</a:t>
            </a:r>
            <a:r>
              <a:rPr lang="en-US" sz="2800" b="1" dirty="0">
                <a:solidFill>
                  <a:srgbClr val="29C7F7"/>
                </a:solidFill>
              </a:rPr>
              <a:t> </a:t>
            </a:r>
            <a:r>
              <a:rPr lang="en-US" sz="2800" b="1" dirty="0" err="1">
                <a:solidFill>
                  <a:srgbClr val="29C7F7"/>
                </a:solidFill>
              </a:rPr>
              <a:t>residuos</a:t>
            </a:r>
            <a:endParaRPr lang="en-US" sz="2800" b="1" dirty="0">
              <a:solidFill>
                <a:srgbClr val="29C7F7"/>
              </a:solidFill>
            </a:endParaRPr>
          </a:p>
        </p:txBody>
      </p:sp>
      <p:pic>
        <p:nvPicPr>
          <p:cNvPr id="9" name="Picture 8" descr="A picture containing fruit, apple, indoor, red&#10;&#10;Description automatically generated">
            <a:extLst>
              <a:ext uri="{FF2B5EF4-FFF2-40B4-BE49-F238E27FC236}">
                <a16:creationId xmlns:a16="http://schemas.microsoft.com/office/drawing/2014/main" id="{2FD28DA0-1BEA-0745-BD35-F2AB28107261}"/>
              </a:ext>
            </a:extLst>
          </p:cNvPr>
          <p:cNvPicPr>
            <a:picLocks noChangeAspect="1"/>
          </p:cNvPicPr>
          <p:nvPr/>
        </p:nvPicPr>
        <p:blipFill>
          <a:blip r:embed="rId4"/>
          <a:stretch>
            <a:fillRect/>
          </a:stretch>
        </p:blipFill>
        <p:spPr>
          <a:xfrm>
            <a:off x="4153318" y="4392985"/>
            <a:ext cx="1302103" cy="953909"/>
          </a:xfrm>
          <a:prstGeom prst="rect">
            <a:avLst/>
          </a:prstGeom>
        </p:spPr>
      </p:pic>
      <p:sp>
        <p:nvSpPr>
          <p:cNvPr id="10" name="Left Arrow 9">
            <a:extLst>
              <a:ext uri="{FF2B5EF4-FFF2-40B4-BE49-F238E27FC236}">
                <a16:creationId xmlns:a16="http://schemas.microsoft.com/office/drawing/2014/main" id="{D9D17174-EA9F-164F-B4CB-D9AD4426AC6F}"/>
              </a:ext>
            </a:extLst>
          </p:cNvPr>
          <p:cNvSpPr/>
          <p:nvPr/>
        </p:nvSpPr>
        <p:spPr>
          <a:xfrm>
            <a:off x="2327362" y="4691801"/>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Left Arrow 10">
            <a:extLst>
              <a:ext uri="{FF2B5EF4-FFF2-40B4-BE49-F238E27FC236}">
                <a16:creationId xmlns:a16="http://schemas.microsoft.com/office/drawing/2014/main" id="{C56D3F44-9707-994C-9E05-BE1154FAD26B}"/>
              </a:ext>
            </a:extLst>
          </p:cNvPr>
          <p:cNvSpPr/>
          <p:nvPr/>
        </p:nvSpPr>
        <p:spPr>
          <a:xfrm rot="13500000">
            <a:off x="4264578" y="3323832"/>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Left Arrow 11">
            <a:extLst>
              <a:ext uri="{FF2B5EF4-FFF2-40B4-BE49-F238E27FC236}">
                <a16:creationId xmlns:a16="http://schemas.microsoft.com/office/drawing/2014/main" id="{6F59749B-4D25-7740-8238-E6B4C94AC7A9}"/>
              </a:ext>
            </a:extLst>
          </p:cNvPr>
          <p:cNvSpPr/>
          <p:nvPr/>
        </p:nvSpPr>
        <p:spPr>
          <a:xfrm rot="8100000">
            <a:off x="935453" y="3323831"/>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Picture 15" descr="A tree with many leaves&#10;&#10;Description automatically generated with low confidence">
            <a:extLst>
              <a:ext uri="{FF2B5EF4-FFF2-40B4-BE49-F238E27FC236}">
                <a16:creationId xmlns:a16="http://schemas.microsoft.com/office/drawing/2014/main" id="{5C5927A8-AD3F-5748-B599-D976AC6416B3}"/>
              </a:ext>
            </a:extLst>
          </p:cNvPr>
          <p:cNvPicPr>
            <a:picLocks noChangeAspect="1"/>
          </p:cNvPicPr>
          <p:nvPr/>
        </p:nvPicPr>
        <p:blipFill>
          <a:blip r:embed="rId5"/>
          <a:stretch>
            <a:fillRect/>
          </a:stretch>
        </p:blipFill>
        <p:spPr>
          <a:xfrm>
            <a:off x="2007206" y="2098143"/>
            <a:ext cx="1942417" cy="2045518"/>
          </a:xfrm>
          <a:prstGeom prst="rect">
            <a:avLst/>
          </a:prstGeom>
        </p:spPr>
      </p:pic>
      <p:pic>
        <p:nvPicPr>
          <p:cNvPr id="17" name="Picture 16" descr="A picture containing plant&#10;&#10;Description automatically generated">
            <a:extLst>
              <a:ext uri="{FF2B5EF4-FFF2-40B4-BE49-F238E27FC236}">
                <a16:creationId xmlns:a16="http://schemas.microsoft.com/office/drawing/2014/main" id="{D13CA8DB-4E5F-524B-8EE0-A24CC140AE08}"/>
              </a:ext>
            </a:extLst>
          </p:cNvPr>
          <p:cNvPicPr>
            <a:picLocks noChangeAspect="1"/>
          </p:cNvPicPr>
          <p:nvPr/>
        </p:nvPicPr>
        <p:blipFill>
          <a:blip r:embed="rId6"/>
          <a:stretch>
            <a:fillRect/>
          </a:stretch>
        </p:blipFill>
        <p:spPr>
          <a:xfrm>
            <a:off x="973420" y="4309694"/>
            <a:ext cx="970742" cy="1142772"/>
          </a:xfrm>
          <a:prstGeom prst="rect">
            <a:avLst/>
          </a:prstGeom>
        </p:spPr>
      </p:pic>
      <p:sp>
        <p:nvSpPr>
          <p:cNvPr id="18" name="Left Arrow 17">
            <a:extLst>
              <a:ext uri="{FF2B5EF4-FFF2-40B4-BE49-F238E27FC236}">
                <a16:creationId xmlns:a16="http://schemas.microsoft.com/office/drawing/2014/main" id="{24BA0A11-B88B-D24F-A6D4-A822976C892C}"/>
              </a:ext>
            </a:extLst>
          </p:cNvPr>
          <p:cNvSpPr/>
          <p:nvPr/>
        </p:nvSpPr>
        <p:spPr>
          <a:xfrm>
            <a:off x="8562535" y="4690933"/>
            <a:ext cx="1302103"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Left Arrow 18">
            <a:extLst>
              <a:ext uri="{FF2B5EF4-FFF2-40B4-BE49-F238E27FC236}">
                <a16:creationId xmlns:a16="http://schemas.microsoft.com/office/drawing/2014/main" id="{1F600B18-770E-3E4E-B88A-A022A2B1BDAF}"/>
              </a:ext>
            </a:extLst>
          </p:cNvPr>
          <p:cNvSpPr/>
          <p:nvPr/>
        </p:nvSpPr>
        <p:spPr>
          <a:xfrm rot="13500000">
            <a:off x="10436961" y="3480006"/>
            <a:ext cx="950726"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Left Arrow 19">
            <a:extLst>
              <a:ext uri="{FF2B5EF4-FFF2-40B4-BE49-F238E27FC236}">
                <a16:creationId xmlns:a16="http://schemas.microsoft.com/office/drawing/2014/main" id="{5990AEF1-FDF4-CE4E-B20A-C00513EDBEA3}"/>
              </a:ext>
            </a:extLst>
          </p:cNvPr>
          <p:cNvSpPr/>
          <p:nvPr/>
        </p:nvSpPr>
        <p:spPr>
          <a:xfrm rot="8100000">
            <a:off x="7119108" y="3293947"/>
            <a:ext cx="890520" cy="478301"/>
          </a:xfrm>
          <a:prstGeom prst="leftArrow">
            <a:avLst/>
          </a:prstGeom>
          <a:solidFill>
            <a:srgbClr val="4ABE9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 name="Picture 2" descr="A picture containing LEGO, toy&#10;&#10;Description automatically generated">
            <a:extLst>
              <a:ext uri="{FF2B5EF4-FFF2-40B4-BE49-F238E27FC236}">
                <a16:creationId xmlns:a16="http://schemas.microsoft.com/office/drawing/2014/main" id="{B9731D1B-0CB9-554F-B12C-5DC8B996F5ED}"/>
              </a:ext>
            </a:extLst>
          </p:cNvPr>
          <p:cNvPicPr>
            <a:picLocks noChangeAspect="1"/>
          </p:cNvPicPr>
          <p:nvPr/>
        </p:nvPicPr>
        <p:blipFill>
          <a:blip r:embed="rId7"/>
          <a:stretch>
            <a:fillRect/>
          </a:stretch>
        </p:blipFill>
        <p:spPr>
          <a:xfrm>
            <a:off x="8048319" y="1847384"/>
            <a:ext cx="2418985" cy="2418985"/>
          </a:xfrm>
          <a:prstGeom prst="rect">
            <a:avLst/>
          </a:prstGeom>
        </p:spPr>
      </p:pic>
      <p:grpSp>
        <p:nvGrpSpPr>
          <p:cNvPr id="4" name="Group 3">
            <a:extLst>
              <a:ext uri="{FF2B5EF4-FFF2-40B4-BE49-F238E27FC236}">
                <a16:creationId xmlns:a16="http://schemas.microsoft.com/office/drawing/2014/main" id="{6B9CD656-529B-524D-883C-A2B840E20367}"/>
              </a:ext>
            </a:extLst>
          </p:cNvPr>
          <p:cNvGrpSpPr/>
          <p:nvPr/>
        </p:nvGrpSpPr>
        <p:grpSpPr>
          <a:xfrm>
            <a:off x="9934713" y="4335163"/>
            <a:ext cx="1912390" cy="1271144"/>
            <a:chOff x="9934713" y="4335163"/>
            <a:chExt cx="1912390" cy="1271144"/>
          </a:xfrm>
        </p:grpSpPr>
        <p:pic>
          <p:nvPicPr>
            <p:cNvPr id="21" name="Google Shape;174;p4" descr="A bottle of water&#10;&#10;Description automatically generated with low confidence">
              <a:extLst>
                <a:ext uri="{FF2B5EF4-FFF2-40B4-BE49-F238E27FC236}">
                  <a16:creationId xmlns:a16="http://schemas.microsoft.com/office/drawing/2014/main" id="{30AD77BD-4B2D-4B45-9B33-EFDB2C5F7413}"/>
                </a:ext>
              </a:extLst>
            </p:cNvPr>
            <p:cNvPicPr preferRelativeResize="0"/>
            <p:nvPr/>
          </p:nvPicPr>
          <p:blipFill rotWithShape="1">
            <a:blip r:embed="rId8">
              <a:alphaModFix/>
            </a:blip>
            <a:srcRect/>
            <a:stretch/>
          </p:blipFill>
          <p:spPr>
            <a:xfrm>
              <a:off x="9934713" y="4340497"/>
              <a:ext cx="996047" cy="1265810"/>
            </a:xfrm>
            <a:prstGeom prst="rect">
              <a:avLst/>
            </a:prstGeom>
            <a:noFill/>
            <a:ln>
              <a:noFill/>
            </a:ln>
          </p:spPr>
        </p:pic>
        <p:pic>
          <p:nvPicPr>
            <p:cNvPr id="22" name="Google Shape;174;p4" descr="A bottle of water&#10;&#10;Description automatically generated with low confidence">
              <a:extLst>
                <a:ext uri="{FF2B5EF4-FFF2-40B4-BE49-F238E27FC236}">
                  <a16:creationId xmlns:a16="http://schemas.microsoft.com/office/drawing/2014/main" id="{770CC70C-C382-BD45-8F74-155B8200078A}"/>
                </a:ext>
              </a:extLst>
            </p:cNvPr>
            <p:cNvPicPr preferRelativeResize="0"/>
            <p:nvPr/>
          </p:nvPicPr>
          <p:blipFill rotWithShape="1">
            <a:blip r:embed="rId8">
              <a:alphaModFix/>
            </a:blip>
            <a:srcRect/>
            <a:stretch/>
          </p:blipFill>
          <p:spPr>
            <a:xfrm>
              <a:off x="10407086" y="4337830"/>
              <a:ext cx="996047" cy="1265810"/>
            </a:xfrm>
            <a:prstGeom prst="rect">
              <a:avLst/>
            </a:prstGeom>
            <a:noFill/>
            <a:ln>
              <a:noFill/>
            </a:ln>
          </p:spPr>
        </p:pic>
        <p:pic>
          <p:nvPicPr>
            <p:cNvPr id="23" name="Google Shape;174;p4" descr="A bottle of water&#10;&#10;Description automatically generated with low confidence">
              <a:extLst>
                <a:ext uri="{FF2B5EF4-FFF2-40B4-BE49-F238E27FC236}">
                  <a16:creationId xmlns:a16="http://schemas.microsoft.com/office/drawing/2014/main" id="{E0203333-3A08-EE4E-B4F0-411E5ECB014D}"/>
                </a:ext>
              </a:extLst>
            </p:cNvPr>
            <p:cNvPicPr preferRelativeResize="0"/>
            <p:nvPr/>
          </p:nvPicPr>
          <p:blipFill rotWithShape="1">
            <a:blip r:embed="rId8">
              <a:alphaModFix/>
            </a:blip>
            <a:srcRect/>
            <a:stretch/>
          </p:blipFill>
          <p:spPr>
            <a:xfrm>
              <a:off x="10851056" y="4335163"/>
              <a:ext cx="996047" cy="1263600"/>
            </a:xfrm>
            <a:prstGeom prst="rect">
              <a:avLst/>
            </a:prstGeom>
            <a:noFill/>
            <a:ln>
              <a:noFill/>
            </a:ln>
          </p:spPr>
        </p:pic>
      </p:grpSp>
      <p:pic>
        <p:nvPicPr>
          <p:cNvPr id="24" name="Picture 23" descr="Icon&#10;&#10;Description automatically generated">
            <a:extLst>
              <a:ext uri="{FF2B5EF4-FFF2-40B4-BE49-F238E27FC236}">
                <a16:creationId xmlns:a16="http://schemas.microsoft.com/office/drawing/2014/main" id="{F9C9E04B-F41F-3F4B-AB31-F394C0357F92}"/>
              </a:ext>
            </a:extLst>
          </p:cNvPr>
          <p:cNvPicPr>
            <a:picLocks noChangeAspect="1"/>
          </p:cNvPicPr>
          <p:nvPr/>
        </p:nvPicPr>
        <p:blipFill rotWithShape="1">
          <a:blip r:embed="rId9"/>
          <a:srcRect r="-27" b="-36"/>
          <a:stretch/>
        </p:blipFill>
        <p:spPr>
          <a:xfrm>
            <a:off x="6944917" y="3980256"/>
            <a:ext cx="1483998" cy="1455650"/>
          </a:xfrm>
          <a:prstGeom prst="rect">
            <a:avLst/>
          </a:prstGeom>
        </p:spPr>
      </p:pic>
      <p:sp>
        <p:nvSpPr>
          <p:cNvPr id="2" name="Slide Number Placeholder 1">
            <a:extLst>
              <a:ext uri="{FF2B5EF4-FFF2-40B4-BE49-F238E27FC236}">
                <a16:creationId xmlns:a16="http://schemas.microsoft.com/office/drawing/2014/main" id="{C8ED5448-640F-8714-34A5-F502B9C5FF63}"/>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136229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0ED34-DDE8-2B45-AEB4-0B4B922ECD3D}"/>
              </a:ext>
            </a:extLst>
          </p:cNvPr>
          <p:cNvPicPr>
            <a:picLocks noChangeAspect="1"/>
          </p:cNvPicPr>
          <p:nvPr/>
        </p:nvPicPr>
        <p:blipFill>
          <a:blip r:embed="rId3"/>
          <a:stretch>
            <a:fillRect/>
          </a:stretch>
        </p:blipFill>
        <p:spPr>
          <a:xfrm>
            <a:off x="0" y="38630"/>
            <a:ext cx="12192000" cy="6858000"/>
          </a:xfrm>
          <a:prstGeom prst="rect">
            <a:avLst/>
          </a:prstGeom>
        </p:spPr>
      </p:pic>
      <p:pic>
        <p:nvPicPr>
          <p:cNvPr id="34" name="Picture 33" descr="A picture containing accessory, vector graphics&#10;&#10;Description automatically generated">
            <a:extLst>
              <a:ext uri="{FF2B5EF4-FFF2-40B4-BE49-F238E27FC236}">
                <a16:creationId xmlns:a16="http://schemas.microsoft.com/office/drawing/2014/main" id="{DD85ED53-229B-A943-9C60-BCEC33E49375}"/>
              </a:ext>
            </a:extLst>
          </p:cNvPr>
          <p:cNvPicPr>
            <a:picLocks noChangeAspect="1"/>
          </p:cNvPicPr>
          <p:nvPr/>
        </p:nvPicPr>
        <p:blipFill>
          <a:blip r:embed="rId4"/>
          <a:stretch>
            <a:fillRect/>
          </a:stretch>
        </p:blipFill>
        <p:spPr>
          <a:xfrm>
            <a:off x="1175186" y="1362142"/>
            <a:ext cx="9799901" cy="5512444"/>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err="1">
                <a:solidFill>
                  <a:schemeClr val="bg1"/>
                </a:solidFill>
              </a:rPr>
              <a:t>Biomimetismo</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La </a:t>
            </a:r>
            <a:r>
              <a:rPr lang="en-US" sz="2800" b="1" dirty="0" err="1">
                <a:solidFill>
                  <a:srgbClr val="4ABE98"/>
                </a:solidFill>
              </a:rPr>
              <a:t>Naturaleza</a:t>
            </a:r>
            <a:r>
              <a:rPr lang="en-US" sz="2800" b="1" dirty="0">
                <a:solidFill>
                  <a:srgbClr val="4ABE98"/>
                </a:solidFill>
              </a:rPr>
              <a:t> </a:t>
            </a:r>
            <a:r>
              <a:rPr lang="en-US" sz="2800" b="1" dirty="0" err="1">
                <a:solidFill>
                  <a:srgbClr val="4ABE98"/>
                </a:solidFill>
              </a:rPr>
              <a:t>como</a:t>
            </a:r>
            <a:r>
              <a:rPr lang="en-US" sz="2800" b="1" dirty="0">
                <a:solidFill>
                  <a:srgbClr val="4ABE98"/>
                </a:solidFill>
              </a:rPr>
              <a:t> </a:t>
            </a:r>
            <a:r>
              <a:rPr lang="en-US" sz="2800" b="1" dirty="0" err="1">
                <a:solidFill>
                  <a:srgbClr val="4ABE98"/>
                </a:solidFill>
              </a:rPr>
              <a:t>Inspiración</a:t>
            </a:r>
            <a:endParaRPr lang="en-US" sz="2800" b="1" dirty="0">
              <a:solidFill>
                <a:srgbClr val="4ABE98"/>
              </a:solidFill>
            </a:endParaRPr>
          </a:p>
        </p:txBody>
      </p:sp>
      <p:sp>
        <p:nvSpPr>
          <p:cNvPr id="23" name="TextBox 22">
            <a:extLst>
              <a:ext uri="{FF2B5EF4-FFF2-40B4-BE49-F238E27FC236}">
                <a16:creationId xmlns:a16="http://schemas.microsoft.com/office/drawing/2014/main" id="{B5BEBCE8-5BA0-CC42-B1B7-46F1E793F0C3}"/>
              </a:ext>
            </a:extLst>
          </p:cNvPr>
          <p:cNvSpPr txBox="1"/>
          <p:nvPr/>
        </p:nvSpPr>
        <p:spPr>
          <a:xfrm>
            <a:off x="8456440" y="2149592"/>
            <a:ext cx="2366480" cy="892552"/>
          </a:xfrm>
          <a:prstGeom prst="rect">
            <a:avLst/>
          </a:prstGeom>
          <a:noFill/>
        </p:spPr>
        <p:txBody>
          <a:bodyPr wrap="square" rtlCol="0">
            <a:spAutoFit/>
          </a:bodyPr>
          <a:lstStyle/>
          <a:p>
            <a:r>
              <a:rPr lang="en-US" sz="1600" b="1" dirty="0" err="1">
                <a:solidFill>
                  <a:srgbClr val="0C5751"/>
                </a:solidFill>
              </a:rPr>
              <a:t>Gestión</a:t>
            </a:r>
            <a:r>
              <a:rPr lang="en-US" sz="1600" b="1" dirty="0">
                <a:solidFill>
                  <a:srgbClr val="0C5751"/>
                </a:solidFill>
              </a:rPr>
              <a:t> de </a:t>
            </a:r>
            <a:r>
              <a:rPr lang="en-US" sz="1600" b="1" dirty="0" err="1">
                <a:solidFill>
                  <a:srgbClr val="0C5751"/>
                </a:solidFill>
              </a:rPr>
              <a:t>Residuos</a:t>
            </a:r>
            <a:endParaRPr lang="en-US" sz="1600" b="1" dirty="0">
              <a:solidFill>
                <a:srgbClr val="0C5751"/>
              </a:solidFill>
            </a:endParaRPr>
          </a:p>
          <a:p>
            <a:r>
              <a:rPr lang="es-ES" sz="1200" dirty="0"/>
              <a:t>Reducción, reciclaje de residuos y reutilización de recursos para la producción</a:t>
            </a:r>
            <a:r>
              <a:rPr lang="en-US" sz="1200" dirty="0"/>
              <a:t>.</a:t>
            </a:r>
            <a:endParaRPr lang="en-US" sz="1100" dirty="0"/>
          </a:p>
        </p:txBody>
      </p:sp>
      <p:sp>
        <p:nvSpPr>
          <p:cNvPr id="24" name="TextBox 23">
            <a:extLst>
              <a:ext uri="{FF2B5EF4-FFF2-40B4-BE49-F238E27FC236}">
                <a16:creationId xmlns:a16="http://schemas.microsoft.com/office/drawing/2014/main" id="{EA9D2644-88D5-A44E-9514-0E1D5636FB64}"/>
              </a:ext>
            </a:extLst>
          </p:cNvPr>
          <p:cNvSpPr txBox="1"/>
          <p:nvPr/>
        </p:nvSpPr>
        <p:spPr>
          <a:xfrm>
            <a:off x="5410044" y="5080951"/>
            <a:ext cx="1207402" cy="1261884"/>
          </a:xfrm>
          <a:prstGeom prst="rect">
            <a:avLst/>
          </a:prstGeom>
          <a:noFill/>
        </p:spPr>
        <p:txBody>
          <a:bodyPr wrap="square" rtlCol="0">
            <a:spAutoFit/>
          </a:bodyPr>
          <a:lstStyle/>
          <a:p>
            <a:r>
              <a:rPr lang="en-US" sz="1600" b="1" dirty="0" err="1">
                <a:solidFill>
                  <a:srgbClr val="29C7F7"/>
                </a:solidFill>
              </a:rPr>
              <a:t>Recursos</a:t>
            </a:r>
            <a:endParaRPr lang="en-US" sz="1600" b="1" dirty="0">
              <a:solidFill>
                <a:srgbClr val="29C7F7"/>
              </a:solidFill>
            </a:endParaRPr>
          </a:p>
          <a:p>
            <a:r>
              <a:rPr lang="es-ES" sz="1200" dirty="0"/>
              <a:t>Nutrientes para ciclos biológicos y materias primas para la fabricación</a:t>
            </a:r>
            <a:endParaRPr lang="en-US" sz="1100" dirty="0"/>
          </a:p>
        </p:txBody>
      </p:sp>
      <p:sp>
        <p:nvSpPr>
          <p:cNvPr id="29" name="TextBox 28">
            <a:extLst>
              <a:ext uri="{FF2B5EF4-FFF2-40B4-BE49-F238E27FC236}">
                <a16:creationId xmlns:a16="http://schemas.microsoft.com/office/drawing/2014/main" id="{D3EF8D47-AD6F-B541-B956-6A58023C7339}"/>
              </a:ext>
            </a:extLst>
          </p:cNvPr>
          <p:cNvSpPr txBox="1"/>
          <p:nvPr/>
        </p:nvSpPr>
        <p:spPr>
          <a:xfrm>
            <a:off x="9959738" y="3672088"/>
            <a:ext cx="1886202" cy="892552"/>
          </a:xfrm>
          <a:prstGeom prst="rect">
            <a:avLst/>
          </a:prstGeom>
          <a:noFill/>
        </p:spPr>
        <p:txBody>
          <a:bodyPr wrap="square" rtlCol="0">
            <a:spAutoFit/>
          </a:bodyPr>
          <a:lstStyle/>
          <a:p>
            <a:r>
              <a:rPr lang="en-US" sz="1600" b="1" dirty="0" err="1">
                <a:solidFill>
                  <a:srgbClr val="138F82"/>
                </a:solidFill>
              </a:rPr>
              <a:t>Consumo</a:t>
            </a:r>
            <a:endParaRPr lang="en-US" sz="1600" b="1" dirty="0">
              <a:solidFill>
                <a:srgbClr val="138F82"/>
              </a:solidFill>
            </a:endParaRPr>
          </a:p>
          <a:p>
            <a:r>
              <a:rPr lang="en-US" sz="1200" dirty="0" err="1"/>
              <a:t>Consumo</a:t>
            </a:r>
            <a:r>
              <a:rPr lang="en-US" sz="1200" dirty="0"/>
              <a:t> </a:t>
            </a:r>
            <a:r>
              <a:rPr lang="en-US" sz="1200" dirty="0" err="1"/>
              <a:t>responsable</a:t>
            </a:r>
            <a:r>
              <a:rPr lang="en-US" sz="1200" dirty="0"/>
              <a:t> y </a:t>
            </a:r>
            <a:r>
              <a:rPr lang="en-US" sz="1200" dirty="0" err="1"/>
              <a:t>reuso</a:t>
            </a:r>
            <a:r>
              <a:rPr lang="en-US" sz="1200" dirty="0"/>
              <a:t> de </a:t>
            </a:r>
            <a:r>
              <a:rPr lang="en-US" sz="1200" dirty="0" err="1"/>
              <a:t>productos</a:t>
            </a:r>
            <a:r>
              <a:rPr lang="en-US" sz="1200" dirty="0"/>
              <a:t> y </a:t>
            </a:r>
            <a:r>
              <a:rPr lang="en-US" sz="1200" dirty="0" err="1"/>
              <a:t>servicios</a:t>
            </a:r>
            <a:r>
              <a:rPr lang="en-US" sz="1200" dirty="0"/>
              <a:t>.</a:t>
            </a:r>
            <a:endParaRPr lang="en-US" sz="1100" dirty="0"/>
          </a:p>
        </p:txBody>
      </p:sp>
      <p:sp>
        <p:nvSpPr>
          <p:cNvPr id="30" name="TextBox 29">
            <a:extLst>
              <a:ext uri="{FF2B5EF4-FFF2-40B4-BE49-F238E27FC236}">
                <a16:creationId xmlns:a16="http://schemas.microsoft.com/office/drawing/2014/main" id="{FF9E97D6-834A-F145-B700-7670ADF7CB0D}"/>
              </a:ext>
            </a:extLst>
          </p:cNvPr>
          <p:cNvSpPr txBox="1"/>
          <p:nvPr/>
        </p:nvSpPr>
        <p:spPr>
          <a:xfrm>
            <a:off x="8456440" y="5265044"/>
            <a:ext cx="3252960" cy="892552"/>
          </a:xfrm>
          <a:prstGeom prst="rect">
            <a:avLst/>
          </a:prstGeom>
          <a:noFill/>
        </p:spPr>
        <p:txBody>
          <a:bodyPr wrap="square" rtlCol="0">
            <a:spAutoFit/>
          </a:bodyPr>
          <a:lstStyle/>
          <a:p>
            <a:r>
              <a:rPr lang="en-US" sz="1600" b="1" dirty="0" err="1">
                <a:solidFill>
                  <a:srgbClr val="4ABE98"/>
                </a:solidFill>
              </a:rPr>
              <a:t>Producción</a:t>
            </a:r>
            <a:endParaRPr lang="en-US" sz="1600" b="1" dirty="0">
              <a:solidFill>
                <a:srgbClr val="4ABE98"/>
              </a:solidFill>
            </a:endParaRPr>
          </a:p>
          <a:p>
            <a:r>
              <a:rPr lang="es-ES" sz="1200" dirty="0"/>
              <a:t>Rediseño de procesos, productos y servicios para reducir el uso de recursos y utilizar materiales inocuos y energía limpia.</a:t>
            </a:r>
            <a:endParaRPr lang="en-US" sz="1100" dirty="0"/>
          </a:p>
        </p:txBody>
      </p:sp>
      <p:sp>
        <p:nvSpPr>
          <p:cNvPr id="31" name="TextBox 30">
            <a:extLst>
              <a:ext uri="{FF2B5EF4-FFF2-40B4-BE49-F238E27FC236}">
                <a16:creationId xmlns:a16="http://schemas.microsoft.com/office/drawing/2014/main" id="{F69B0FC5-1A54-2B44-AFF9-008D1A900CD1}"/>
              </a:ext>
            </a:extLst>
          </p:cNvPr>
          <p:cNvSpPr txBox="1"/>
          <p:nvPr/>
        </p:nvSpPr>
        <p:spPr>
          <a:xfrm>
            <a:off x="1416759" y="1836363"/>
            <a:ext cx="2253582" cy="1261884"/>
          </a:xfrm>
          <a:prstGeom prst="rect">
            <a:avLst/>
          </a:prstGeom>
          <a:noFill/>
        </p:spPr>
        <p:txBody>
          <a:bodyPr wrap="square" rtlCol="0">
            <a:spAutoFit/>
          </a:bodyPr>
          <a:lstStyle/>
          <a:p>
            <a:r>
              <a:rPr lang="en-US" sz="1600" b="1" dirty="0" err="1">
                <a:solidFill>
                  <a:srgbClr val="DE8926"/>
                </a:solidFill>
              </a:rPr>
              <a:t>Restauración</a:t>
            </a:r>
            <a:endParaRPr lang="en-US" sz="1600" b="1" dirty="0">
              <a:solidFill>
                <a:srgbClr val="DE8926"/>
              </a:solidFill>
            </a:endParaRPr>
          </a:p>
          <a:p>
            <a:r>
              <a:rPr lang="es-ES" sz="1200" dirty="0"/>
              <a:t>Los descomponedores restauran los nutrientes biológicos y los regresan a la naturaleza; los ciclos naturales restauran los recursos.</a:t>
            </a:r>
            <a:endParaRPr lang="en-US" sz="1100" dirty="0"/>
          </a:p>
        </p:txBody>
      </p:sp>
      <p:sp>
        <p:nvSpPr>
          <p:cNvPr id="32" name="TextBox 31">
            <a:extLst>
              <a:ext uri="{FF2B5EF4-FFF2-40B4-BE49-F238E27FC236}">
                <a16:creationId xmlns:a16="http://schemas.microsoft.com/office/drawing/2014/main" id="{303646C5-C917-2641-A33D-6E2E0B2EA1E3}"/>
              </a:ext>
            </a:extLst>
          </p:cNvPr>
          <p:cNvSpPr txBox="1"/>
          <p:nvPr/>
        </p:nvSpPr>
        <p:spPr>
          <a:xfrm>
            <a:off x="678376" y="3672088"/>
            <a:ext cx="1617630" cy="1077218"/>
          </a:xfrm>
          <a:prstGeom prst="rect">
            <a:avLst/>
          </a:prstGeom>
          <a:noFill/>
        </p:spPr>
        <p:txBody>
          <a:bodyPr wrap="square" rtlCol="0">
            <a:spAutoFit/>
          </a:bodyPr>
          <a:lstStyle/>
          <a:p>
            <a:pPr algn="ctr"/>
            <a:r>
              <a:rPr lang="en-US" sz="1600" b="1" dirty="0" err="1">
                <a:solidFill>
                  <a:srgbClr val="FEC92A"/>
                </a:solidFill>
              </a:rPr>
              <a:t>Consumidores</a:t>
            </a:r>
            <a:endParaRPr lang="en-US" sz="1600" b="1" dirty="0">
              <a:solidFill>
                <a:srgbClr val="FEC92A"/>
              </a:solidFill>
            </a:endParaRPr>
          </a:p>
          <a:p>
            <a:pPr algn="ctr"/>
            <a:r>
              <a:rPr lang="en-US" sz="1200" dirty="0"/>
              <a:t>Los </a:t>
            </a:r>
            <a:r>
              <a:rPr lang="en-US" sz="1200" dirty="0" err="1"/>
              <a:t>animales</a:t>
            </a:r>
            <a:r>
              <a:rPr lang="en-US" sz="1200" dirty="0"/>
              <a:t> </a:t>
            </a:r>
            <a:r>
              <a:rPr lang="en-US" sz="1200" dirty="0" err="1"/>
              <a:t>dependen</a:t>
            </a:r>
            <a:r>
              <a:rPr lang="en-US" sz="1200" dirty="0"/>
              <a:t> de las </a:t>
            </a:r>
            <a:r>
              <a:rPr lang="en-US" sz="1200" dirty="0" err="1"/>
              <a:t>plantas</a:t>
            </a:r>
            <a:r>
              <a:rPr lang="en-US" sz="1200" dirty="0"/>
              <a:t> para </a:t>
            </a:r>
            <a:r>
              <a:rPr lang="en-US" sz="1200" dirty="0" err="1"/>
              <a:t>alimentarse</a:t>
            </a:r>
            <a:r>
              <a:rPr lang="en-US" sz="1200" dirty="0"/>
              <a:t>.</a:t>
            </a:r>
            <a:endParaRPr lang="en-US" sz="1100" dirty="0"/>
          </a:p>
        </p:txBody>
      </p:sp>
      <p:sp>
        <p:nvSpPr>
          <p:cNvPr id="35" name="TextBox 34">
            <a:extLst>
              <a:ext uri="{FF2B5EF4-FFF2-40B4-BE49-F238E27FC236}">
                <a16:creationId xmlns:a16="http://schemas.microsoft.com/office/drawing/2014/main" id="{8A967FF0-85E8-A94B-8B30-FC119AD2DDAF}"/>
              </a:ext>
            </a:extLst>
          </p:cNvPr>
          <p:cNvSpPr txBox="1"/>
          <p:nvPr/>
        </p:nvSpPr>
        <p:spPr>
          <a:xfrm>
            <a:off x="1487191" y="5268403"/>
            <a:ext cx="2253582" cy="1077218"/>
          </a:xfrm>
          <a:prstGeom prst="rect">
            <a:avLst/>
          </a:prstGeom>
          <a:noFill/>
        </p:spPr>
        <p:txBody>
          <a:bodyPr wrap="square" rtlCol="0">
            <a:spAutoFit/>
          </a:bodyPr>
          <a:lstStyle/>
          <a:p>
            <a:r>
              <a:rPr lang="en-US" sz="1600" b="1" dirty="0" err="1">
                <a:solidFill>
                  <a:srgbClr val="633211"/>
                </a:solidFill>
              </a:rPr>
              <a:t>Productores</a:t>
            </a:r>
            <a:r>
              <a:rPr lang="en-US" sz="1600" b="1" dirty="0">
                <a:solidFill>
                  <a:srgbClr val="633211"/>
                </a:solidFill>
              </a:rPr>
              <a:t> Naturales</a:t>
            </a:r>
          </a:p>
          <a:p>
            <a:r>
              <a:rPr lang="en-US" sz="1200" dirty="0"/>
              <a:t>Las </a:t>
            </a:r>
            <a:r>
              <a:rPr lang="en-US" sz="1200" dirty="0" err="1"/>
              <a:t>plantas</a:t>
            </a:r>
            <a:r>
              <a:rPr lang="en-US" sz="1200" dirty="0"/>
              <a:t> </a:t>
            </a:r>
            <a:r>
              <a:rPr lang="en-US" sz="1200" dirty="0" err="1"/>
              <a:t>producen</a:t>
            </a:r>
            <a:r>
              <a:rPr lang="en-US" sz="1200" dirty="0"/>
              <a:t> </a:t>
            </a:r>
            <a:r>
              <a:rPr lang="en-US" sz="1200" dirty="0" err="1"/>
              <a:t>alimentos</a:t>
            </a:r>
            <a:r>
              <a:rPr lang="en-US" sz="1200" dirty="0"/>
              <a:t> </a:t>
            </a:r>
            <a:r>
              <a:rPr lang="en-US" sz="1200" dirty="0" err="1"/>
              <a:t>utilizando</a:t>
            </a:r>
            <a:r>
              <a:rPr lang="en-US" sz="1200" dirty="0"/>
              <a:t> </a:t>
            </a:r>
            <a:r>
              <a:rPr lang="en-US" sz="1200" dirty="0" err="1"/>
              <a:t>los</a:t>
            </a:r>
            <a:r>
              <a:rPr lang="en-US" sz="1200" dirty="0"/>
              <a:t> </a:t>
            </a:r>
            <a:r>
              <a:rPr lang="en-US" sz="1200" dirty="0" err="1"/>
              <a:t>nutrientes</a:t>
            </a:r>
            <a:r>
              <a:rPr lang="en-US" sz="1200" dirty="0"/>
              <a:t> </a:t>
            </a:r>
            <a:r>
              <a:rPr lang="en-US" sz="1200" dirty="0" err="1"/>
              <a:t>biológicos</a:t>
            </a:r>
            <a:r>
              <a:rPr lang="en-US" sz="1200" dirty="0"/>
              <a:t> naturales de la tierra, </a:t>
            </a:r>
            <a:r>
              <a:rPr lang="en-US" sz="1200" dirty="0" err="1"/>
              <a:t>el</a:t>
            </a:r>
            <a:r>
              <a:rPr lang="en-US" sz="1200" dirty="0"/>
              <a:t> </a:t>
            </a:r>
            <a:r>
              <a:rPr lang="en-US" sz="1200" dirty="0" err="1"/>
              <a:t>agua</a:t>
            </a:r>
            <a:r>
              <a:rPr lang="en-US" sz="1200" dirty="0"/>
              <a:t> y la luz del sol.</a:t>
            </a:r>
            <a:endParaRPr lang="en-US" sz="1100" dirty="0"/>
          </a:p>
        </p:txBody>
      </p:sp>
      <p:sp>
        <p:nvSpPr>
          <p:cNvPr id="36" name="TextBox 35">
            <a:extLst>
              <a:ext uri="{FF2B5EF4-FFF2-40B4-BE49-F238E27FC236}">
                <a16:creationId xmlns:a16="http://schemas.microsoft.com/office/drawing/2014/main" id="{BC96A03F-0CA2-9543-AB89-51C736C85A86}"/>
              </a:ext>
            </a:extLst>
          </p:cNvPr>
          <p:cNvSpPr txBox="1"/>
          <p:nvPr/>
        </p:nvSpPr>
        <p:spPr>
          <a:xfrm>
            <a:off x="3523842" y="3839443"/>
            <a:ext cx="1886202" cy="523220"/>
          </a:xfrm>
          <a:prstGeom prst="rect">
            <a:avLst/>
          </a:prstGeom>
          <a:noFill/>
        </p:spPr>
        <p:txBody>
          <a:bodyPr wrap="square" rtlCol="0">
            <a:spAutoFit/>
          </a:bodyPr>
          <a:lstStyle/>
          <a:p>
            <a:pPr algn="ctr"/>
            <a:r>
              <a:rPr lang="en-US" sz="2800" b="1" dirty="0" err="1">
                <a:solidFill>
                  <a:srgbClr val="4ABE98"/>
                </a:solidFill>
              </a:rPr>
              <a:t>Naturaleza</a:t>
            </a:r>
            <a:endParaRPr lang="en-US" sz="2800" b="1" dirty="0">
              <a:solidFill>
                <a:srgbClr val="4ABE98"/>
              </a:solidFill>
            </a:endParaRPr>
          </a:p>
        </p:txBody>
      </p:sp>
      <p:sp>
        <p:nvSpPr>
          <p:cNvPr id="37" name="TextBox 36">
            <a:extLst>
              <a:ext uri="{FF2B5EF4-FFF2-40B4-BE49-F238E27FC236}">
                <a16:creationId xmlns:a16="http://schemas.microsoft.com/office/drawing/2014/main" id="{F6D1B400-ED9C-4F46-BEB4-C64FEFF286D9}"/>
              </a:ext>
            </a:extLst>
          </p:cNvPr>
          <p:cNvSpPr txBox="1"/>
          <p:nvPr/>
        </p:nvSpPr>
        <p:spPr>
          <a:xfrm>
            <a:off x="6617446" y="3762876"/>
            <a:ext cx="1969239" cy="765402"/>
          </a:xfrm>
          <a:prstGeom prst="rect">
            <a:avLst/>
          </a:prstGeom>
          <a:noFill/>
        </p:spPr>
        <p:txBody>
          <a:bodyPr wrap="square" rtlCol="0">
            <a:spAutoFit/>
          </a:bodyPr>
          <a:lstStyle/>
          <a:p>
            <a:pPr algn="ctr">
              <a:lnSpc>
                <a:spcPct val="80000"/>
              </a:lnSpc>
            </a:pPr>
            <a:r>
              <a:rPr lang="en-US" sz="2700" b="1" dirty="0">
                <a:solidFill>
                  <a:srgbClr val="29C7F7"/>
                </a:solidFill>
              </a:rPr>
              <a:t>ECONOMÍA</a:t>
            </a:r>
          </a:p>
          <a:p>
            <a:pPr algn="ctr">
              <a:lnSpc>
                <a:spcPct val="80000"/>
              </a:lnSpc>
            </a:pPr>
            <a:r>
              <a:rPr lang="en-US" sz="2700" b="1" dirty="0">
                <a:solidFill>
                  <a:srgbClr val="29C7F7"/>
                </a:solidFill>
              </a:rPr>
              <a:t>CIRCULAR</a:t>
            </a:r>
          </a:p>
        </p:txBody>
      </p:sp>
      <p:sp>
        <p:nvSpPr>
          <p:cNvPr id="2" name="Slide Number Placeholder 1">
            <a:extLst>
              <a:ext uri="{FF2B5EF4-FFF2-40B4-BE49-F238E27FC236}">
                <a16:creationId xmlns:a16="http://schemas.microsoft.com/office/drawing/2014/main" id="{C37C8783-E371-7630-A65D-5FB674E51F21}"/>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7859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Circulares</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804015" y="1312608"/>
            <a:ext cx="1901629" cy="707886"/>
          </a:xfrm>
          <a:prstGeom prst="rect">
            <a:avLst/>
          </a:prstGeom>
          <a:noFill/>
        </p:spPr>
        <p:txBody>
          <a:bodyPr wrap="square" rtlCol="0">
            <a:spAutoFit/>
          </a:bodyPr>
          <a:lstStyle/>
          <a:p>
            <a:pPr algn="ctr"/>
            <a:r>
              <a:rPr lang="en-US" sz="2000" b="1" dirty="0" err="1"/>
              <a:t>Suministros</a:t>
            </a:r>
            <a:endParaRPr lang="en-US" sz="2000" b="1" dirty="0"/>
          </a:p>
          <a:p>
            <a:pPr algn="ctr"/>
            <a:r>
              <a:rPr lang="en-US" sz="2000" b="1" dirty="0"/>
              <a:t>Circulares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96607" y="1317644"/>
            <a:ext cx="1901629" cy="707886"/>
          </a:xfrm>
          <a:prstGeom prst="rect">
            <a:avLst/>
          </a:prstGeom>
          <a:noFill/>
        </p:spPr>
        <p:txBody>
          <a:bodyPr wrap="square" rtlCol="0">
            <a:spAutoFit/>
          </a:bodyPr>
          <a:lstStyle/>
          <a:p>
            <a:pPr algn="ctr"/>
            <a:r>
              <a:rPr lang="en-US" sz="2000" b="1" dirty="0" err="1"/>
              <a:t>Recuperación</a:t>
            </a:r>
            <a:r>
              <a:rPr lang="en-US" sz="2000" b="1" dirty="0"/>
              <a:t> de </a:t>
            </a:r>
            <a:r>
              <a:rPr lang="en-US" sz="2000" b="1" dirty="0" err="1"/>
              <a:t>Recursos</a:t>
            </a:r>
            <a:endParaRPr lang="en-US" sz="2000" b="1" dirty="0"/>
          </a:p>
        </p:txBody>
      </p:sp>
      <p:sp>
        <p:nvSpPr>
          <p:cNvPr id="16" name="TextBox 15">
            <a:extLst>
              <a:ext uri="{FF2B5EF4-FFF2-40B4-BE49-F238E27FC236}">
                <a16:creationId xmlns:a16="http://schemas.microsoft.com/office/drawing/2014/main" id="{F304574B-A261-BE4F-95D6-C682FD92A54E}"/>
              </a:ext>
            </a:extLst>
          </p:cNvPr>
          <p:cNvSpPr txBox="1"/>
          <p:nvPr/>
        </p:nvSpPr>
        <p:spPr>
          <a:xfrm>
            <a:off x="5311472" y="1155022"/>
            <a:ext cx="1901629" cy="1015663"/>
          </a:xfrm>
          <a:prstGeom prst="rect">
            <a:avLst/>
          </a:prstGeom>
          <a:noFill/>
        </p:spPr>
        <p:txBody>
          <a:bodyPr wrap="square" rtlCol="0">
            <a:spAutoFit/>
          </a:bodyPr>
          <a:lstStyle/>
          <a:p>
            <a:pPr algn="ctr"/>
            <a:r>
              <a:rPr lang="en-US" sz="2000" b="1" dirty="0" err="1"/>
              <a:t>Extensión</a:t>
            </a:r>
            <a:r>
              <a:rPr lang="en-US" sz="2000" b="1" dirty="0"/>
              <a:t> de Vida de un </a:t>
            </a:r>
            <a:r>
              <a:rPr lang="en-US" sz="2000" b="1" dirty="0" err="1"/>
              <a:t>Producto</a:t>
            </a:r>
            <a:endParaRPr lang="en-US" sz="2000" b="1" dirty="0"/>
          </a:p>
        </p:txBody>
      </p:sp>
      <p:sp>
        <p:nvSpPr>
          <p:cNvPr id="17" name="TextBox 16">
            <a:extLst>
              <a:ext uri="{FF2B5EF4-FFF2-40B4-BE49-F238E27FC236}">
                <a16:creationId xmlns:a16="http://schemas.microsoft.com/office/drawing/2014/main" id="{0563B1E1-0E64-C94A-A8C0-EC86E77FB670}"/>
              </a:ext>
            </a:extLst>
          </p:cNvPr>
          <p:cNvSpPr txBox="1"/>
          <p:nvPr/>
        </p:nvSpPr>
        <p:spPr>
          <a:xfrm>
            <a:off x="6968673" y="1233845"/>
            <a:ext cx="1901629" cy="707886"/>
          </a:xfrm>
          <a:prstGeom prst="rect">
            <a:avLst/>
          </a:prstGeom>
          <a:noFill/>
        </p:spPr>
        <p:txBody>
          <a:bodyPr wrap="square" rtlCol="0">
            <a:spAutoFit/>
          </a:bodyPr>
          <a:lstStyle/>
          <a:p>
            <a:pPr algn="ctr"/>
            <a:r>
              <a:rPr lang="en-US" sz="2000" b="1" dirty="0" err="1"/>
              <a:t>Plataformas</a:t>
            </a:r>
            <a:r>
              <a:rPr lang="en-US" sz="2000" b="1" dirty="0"/>
              <a:t> </a:t>
            </a:r>
            <a:r>
              <a:rPr lang="en-US" sz="2000" b="1" dirty="0" err="1"/>
              <a:t>Compartidas</a:t>
            </a:r>
            <a:endParaRPr lang="en-US" sz="2000" b="1" dirty="0"/>
          </a:p>
        </p:txBody>
      </p:sp>
      <p:sp>
        <p:nvSpPr>
          <p:cNvPr id="18" name="TextBox 17">
            <a:extLst>
              <a:ext uri="{FF2B5EF4-FFF2-40B4-BE49-F238E27FC236}">
                <a16:creationId xmlns:a16="http://schemas.microsoft.com/office/drawing/2014/main" id="{B4A40B76-E97A-6149-9E10-6104DC1E8EB6}"/>
              </a:ext>
            </a:extLst>
          </p:cNvPr>
          <p:cNvSpPr txBox="1"/>
          <p:nvPr/>
        </p:nvSpPr>
        <p:spPr>
          <a:xfrm>
            <a:off x="8760987" y="1271642"/>
            <a:ext cx="1901629" cy="707886"/>
          </a:xfrm>
          <a:prstGeom prst="rect">
            <a:avLst/>
          </a:prstGeom>
          <a:noFill/>
        </p:spPr>
        <p:txBody>
          <a:bodyPr wrap="square" rtlCol="0">
            <a:spAutoFit/>
          </a:bodyPr>
          <a:lstStyle/>
          <a:p>
            <a:pPr algn="ctr"/>
            <a:r>
              <a:rPr lang="en-US" sz="2000" b="1" dirty="0" err="1"/>
              <a:t>Producto</a:t>
            </a:r>
            <a:r>
              <a:rPr lang="en-US" sz="2000" b="1" dirty="0"/>
              <a:t> </a:t>
            </a:r>
            <a:r>
              <a:rPr lang="en-US" sz="2000" b="1" dirty="0" err="1"/>
              <a:t>como</a:t>
            </a:r>
            <a:r>
              <a:rPr lang="en-US" sz="2000" b="1" dirty="0"/>
              <a:t> </a:t>
            </a:r>
            <a:r>
              <a:rPr lang="en-US" sz="2000" b="1" dirty="0" err="1"/>
              <a:t>Servicio</a:t>
            </a:r>
            <a:endParaRPr lang="en-US" sz="2000" b="1" dirty="0"/>
          </a:p>
        </p:txBody>
      </p:sp>
      <p:sp>
        <p:nvSpPr>
          <p:cNvPr id="19" name="TextBox 18">
            <a:extLst>
              <a:ext uri="{FF2B5EF4-FFF2-40B4-BE49-F238E27FC236}">
                <a16:creationId xmlns:a16="http://schemas.microsoft.com/office/drawing/2014/main" id="{B3E8CCFD-182B-7546-BE75-88445AAD58F8}"/>
              </a:ext>
            </a:extLst>
          </p:cNvPr>
          <p:cNvSpPr txBox="1"/>
          <p:nvPr/>
        </p:nvSpPr>
        <p:spPr>
          <a:xfrm>
            <a:off x="1741088" y="4318854"/>
            <a:ext cx="1644247" cy="1600438"/>
          </a:xfrm>
          <a:prstGeom prst="rect">
            <a:avLst/>
          </a:prstGeom>
          <a:noFill/>
        </p:spPr>
        <p:txBody>
          <a:bodyPr wrap="square" rtlCol="0">
            <a:spAutoFit/>
          </a:bodyPr>
          <a:lstStyle/>
          <a:p>
            <a:r>
              <a:rPr lang="es-ES" sz="1400" dirty="0"/>
              <a:t>Productos fabricados con insumos de recursos totalmente renovables, reciclables o biodegradables</a:t>
            </a:r>
            <a:r>
              <a:rPr lang="en-US" sz="1400" dirty="0"/>
              <a:t>.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409843" y="4345715"/>
            <a:ext cx="1901629" cy="2031325"/>
          </a:xfrm>
          <a:prstGeom prst="rect">
            <a:avLst/>
          </a:prstGeom>
          <a:noFill/>
        </p:spPr>
        <p:txBody>
          <a:bodyPr wrap="square" rtlCol="0">
            <a:spAutoFit/>
          </a:bodyPr>
          <a:lstStyle/>
          <a:p>
            <a:r>
              <a:rPr lang="es-ES" sz="1400" dirty="0"/>
              <a:t>Servicios que funcionan para evitar que los recursos materiales o desechos se filtren en el medio ambiente; y se maximiza su valor para volver a entrar en el circuito.</a:t>
            </a:r>
            <a:endParaRPr lang="en-US" sz="1400" dirty="0"/>
          </a:p>
          <a:p>
            <a:pPr algn="ctr"/>
            <a:endParaRPr lang="en-US" sz="14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294610" y="4345715"/>
            <a:ext cx="1882327" cy="1815882"/>
          </a:xfrm>
          <a:prstGeom prst="rect">
            <a:avLst/>
          </a:prstGeom>
          <a:noFill/>
        </p:spPr>
        <p:txBody>
          <a:bodyPr wrap="square" rtlCol="0">
            <a:spAutoFit/>
          </a:bodyPr>
          <a:lstStyle/>
          <a:p>
            <a:r>
              <a:rPr lang="es-ES" sz="1400" dirty="0"/>
              <a:t>Servicios que ofrecen extender la vida útil de un producto que de otro modo se desecharía mediante la reparación, actualización o reventa en el circuito.</a:t>
            </a:r>
            <a:endParaRPr lang="en-US" sz="1400" dirty="0"/>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600438"/>
          </a:xfrm>
          <a:prstGeom prst="rect">
            <a:avLst/>
          </a:prstGeom>
          <a:noFill/>
        </p:spPr>
        <p:txBody>
          <a:bodyPr wrap="square" rtlCol="0">
            <a:spAutoFit/>
          </a:bodyPr>
          <a:lstStyle/>
          <a:p>
            <a:r>
              <a:rPr lang="es-ES" sz="1400" dirty="0"/>
              <a:t>Las plataformas para compartir permiten que las personas colaboren y compartan un producto entre ellos sin la propiedad exclusiva del cliente.</a:t>
            </a:r>
            <a:endParaRPr lang="en-US" sz="1400" dirty="0"/>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169551"/>
          </a:xfrm>
          <a:prstGeom prst="rect">
            <a:avLst/>
          </a:prstGeom>
          <a:noFill/>
        </p:spPr>
        <p:txBody>
          <a:bodyPr wrap="square" rtlCol="0">
            <a:spAutoFit/>
          </a:bodyPr>
          <a:lstStyle/>
          <a:p>
            <a:r>
              <a:rPr lang="es-ES" sz="1400" dirty="0"/>
              <a:t>Productos que son utilizados por uno o más clientes como un acuerdo de pago por uso.</a:t>
            </a:r>
            <a:r>
              <a:rPr lang="en-US" sz="1400" dirty="0"/>
              <a: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185280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Suministros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Circulares: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Zapatos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Hechos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Plástico</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a16="http://schemas.microsoft.com/office/drawing/2014/main" id="{3000CD38-90FF-9A7A-27B9-021A5314B815}"/>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92577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Recuperación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Recursos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Desechos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Energía</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a16="http://schemas.microsoft.com/office/drawing/2014/main" id="{BE8C0624-1665-7E33-15CB-0B37A50DF59B}"/>
              </a:ext>
            </a:extLst>
          </p:cNvPr>
          <p:cNvPicPr>
            <a:picLocks noChangeAspect="1"/>
          </p:cNvPicPr>
          <p:nvPr/>
        </p:nvPicPr>
        <p:blipFill>
          <a:blip r:embed="rId6"/>
          <a:stretch>
            <a:fillRect/>
          </a:stretch>
        </p:blipFill>
        <p:spPr>
          <a:xfrm>
            <a:off x="4434793" y="1598740"/>
            <a:ext cx="6477785" cy="3639798"/>
          </a:xfrm>
          <a:prstGeom prst="rect">
            <a:avLst/>
          </a:prstGeom>
        </p:spPr>
      </p:pic>
      <p:sp>
        <p:nvSpPr>
          <p:cNvPr id="2" name="Slide Number Placeholder 1">
            <a:extLst>
              <a:ext uri="{FF2B5EF4-FFF2-40B4-BE49-F238E27FC236}">
                <a16:creationId xmlns:a16="http://schemas.microsoft.com/office/drawing/2014/main" id="{C7D833D0-F549-C68D-3245-2B8D9B479F55}"/>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139733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228600" y="316538"/>
            <a:ext cx="12649200"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Extensión</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de la Vida de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Producto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Reparar</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el</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producto</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a16="http://schemas.microsoft.com/office/drawing/2014/main" id="{9F40EEA6-9B2E-98BC-3146-B81B11456568}"/>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339035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Compartir</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plataformas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Rides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Grupales</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p>
        </p:txBody>
      </p:sp>
      <p:pic>
        <p:nvPicPr>
          <p:cNvPr id="3" name="Picture 2">
            <a:extLst>
              <a:ext uri="{FF2B5EF4-FFF2-40B4-BE49-F238E27FC236}">
                <a16:creationId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a16="http://schemas.microsoft.com/office/drawing/2014/main" id="{8D6A4FF5-1F07-6D15-3642-F1E26041CA01}"/>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77646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Productos</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Servicio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Renta</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Ropa</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a16="http://schemas.microsoft.com/office/drawing/2014/main" id="{DC93742D-549B-3CA4-FFEA-09D011AC99A8}"/>
              </a:ext>
            </a:extLst>
          </p:cNvPr>
          <p:cNvSpPr>
            <a:spLocks noGrp="1"/>
          </p:cNvSpPr>
          <p:nvPr>
            <p:ph type="sldNum" sz="quarter" idx="12"/>
          </p:nvPr>
        </p:nvSpPr>
        <p:spPr/>
        <p:txBody>
          <a:bodyPr/>
          <a:lstStyle/>
          <a:p>
            <a:fld id="{A49FEDE7-8061-9B4D-88A1-7EA83A94C31B}" type="slidenum">
              <a:rPr lang="en-TH" smtClean="0"/>
              <a:t>18</a:t>
            </a:fld>
            <a:endParaRPr lang="en-TH"/>
          </a:p>
        </p:txBody>
      </p:sp>
    </p:spTree>
    <p:extLst>
      <p:ext uri="{BB962C8B-B14F-4D97-AF65-F5344CB8AC3E}">
        <p14:creationId xmlns:p14="http://schemas.microsoft.com/office/powerpoint/2010/main" val="292837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a16="http://schemas.microsoft.com/office/drawing/2014/main" id="{0131D771-BD27-2940-A06F-7EAD4A527134}"/>
              </a:ext>
            </a:extLst>
          </p:cNvPr>
          <p:cNvSpPr/>
          <p:nvPr/>
        </p:nvSpPr>
        <p:spPr>
          <a:xfrm>
            <a:off x="986740" y="1619820"/>
            <a:ext cx="4413816" cy="368114"/>
          </a:xfrm>
          <a:prstGeom prst="rect">
            <a:avLst/>
          </a:prstGeom>
        </p:spPr>
        <p:txBody>
          <a:bodyPr wrap="square">
            <a:spAutoFit/>
          </a:bodyPr>
          <a:lstStyle/>
          <a:p>
            <a:pPr algn="thaiDist">
              <a:lnSpc>
                <a:spcPct val="120000"/>
              </a:lnSpc>
            </a:pPr>
            <a:r>
              <a:rPr lang="en-US" sz="1600" b="1" dirty="0">
                <a:solidFill>
                  <a:srgbClr val="262626"/>
                </a:solidFill>
              </a:rPr>
              <a:t>¿</a:t>
            </a:r>
            <a:r>
              <a:rPr lang="en-US" sz="1600" b="1" dirty="0" err="1">
                <a:solidFill>
                  <a:srgbClr val="262626"/>
                </a:solidFill>
              </a:rPr>
              <a:t>Qué</a:t>
            </a:r>
            <a:r>
              <a:rPr lang="en-US" sz="1600" b="1" dirty="0">
                <a:solidFill>
                  <a:srgbClr val="262626"/>
                </a:solidFill>
              </a:rPr>
              <a:t> </a:t>
            </a:r>
            <a:r>
              <a:rPr lang="en-US" sz="1600" b="1" dirty="0" err="1">
                <a:solidFill>
                  <a:srgbClr val="262626"/>
                </a:solidFill>
              </a:rPr>
              <a:t>hace</a:t>
            </a:r>
            <a:r>
              <a:rPr lang="en-US" sz="1600" b="1" dirty="0">
                <a:solidFill>
                  <a:srgbClr val="262626"/>
                </a:solidFill>
              </a:rPr>
              <a:t> la </a:t>
            </a:r>
            <a:r>
              <a:rPr lang="en-US" sz="1600" b="1" dirty="0" err="1">
                <a:solidFill>
                  <a:srgbClr val="262626"/>
                </a:solidFill>
              </a:rPr>
              <a:t>compañía</a:t>
            </a:r>
            <a:r>
              <a:rPr lang="en-US" sz="1600" b="1" dirty="0">
                <a:solidFill>
                  <a:srgbClr val="262626"/>
                </a:solidFill>
              </a:rPr>
              <a:t>?</a:t>
            </a:r>
            <a:endParaRPr lang="en-US" sz="1600" dirty="0">
              <a:solidFill>
                <a:srgbClr val="262626"/>
              </a:solidFill>
            </a:endParaRPr>
          </a:p>
        </p:txBody>
      </p:sp>
      <p:sp>
        <p:nvSpPr>
          <p:cNvPr id="6" name="Oval 5">
            <a:extLst>
              <a:ext uri="{FF2B5EF4-FFF2-40B4-BE49-F238E27FC236}">
                <a16:creationId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Oval 6">
            <a:extLst>
              <a:ext uri="{FF2B5EF4-FFF2-40B4-BE49-F238E27FC236}">
                <a16:creationId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Rectangle 7">
            <a:extLst>
              <a:ext uri="{FF2B5EF4-FFF2-40B4-BE49-F238E27FC236}">
                <a16:creationId xmlns:a16="http://schemas.microsoft.com/office/drawing/2014/main" id="{6054CF2C-2066-2D49-B04C-6AEC9E6DF36B}"/>
              </a:ext>
            </a:extLst>
          </p:cNvPr>
          <p:cNvSpPr/>
          <p:nvPr/>
        </p:nvSpPr>
        <p:spPr>
          <a:xfrm>
            <a:off x="475829" y="1568354"/>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9" name="Rounded Rectangle 8">
            <a:extLst>
              <a:ext uri="{FF2B5EF4-FFF2-40B4-BE49-F238E27FC236}">
                <a16:creationId xmlns:a16="http://schemas.microsoft.com/office/drawing/2014/main" id="{8E50E6D3-F610-5E4E-9BB0-10874CDA5603}"/>
              </a:ext>
            </a:extLst>
          </p:cNvPr>
          <p:cNvSpPr/>
          <p:nvPr/>
        </p:nvSpPr>
        <p:spPr>
          <a:xfrm>
            <a:off x="1327355" y="483407"/>
            <a:ext cx="9495565"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Rounded Rectangle 9">
            <a:extLst>
              <a:ext uri="{FF2B5EF4-FFF2-40B4-BE49-F238E27FC236}">
                <a16:creationId xmlns:a16="http://schemas.microsoft.com/office/drawing/2014/main" id="{5C254FA2-E5E7-3745-86BA-683928C839E6}"/>
              </a:ext>
            </a:extLst>
          </p:cNvPr>
          <p:cNvSpPr/>
          <p:nvPr/>
        </p:nvSpPr>
        <p:spPr>
          <a:xfrm>
            <a:off x="484883" y="375251"/>
            <a:ext cx="1119276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E89F8863-0DC9-3147-BFC9-CF9FFEE9CF65}"/>
              </a:ext>
            </a:extLst>
          </p:cNvPr>
          <p:cNvSpPr txBox="1"/>
          <p:nvPr/>
        </p:nvSpPr>
        <p:spPr>
          <a:xfrm>
            <a:off x="490679" y="464240"/>
            <a:ext cx="10863121" cy="646331"/>
          </a:xfrm>
          <a:prstGeom prst="rect">
            <a:avLst/>
          </a:prstGeom>
          <a:noFill/>
        </p:spPr>
        <p:txBody>
          <a:bodyPr wrap="square" rtlCol="0">
            <a:spAutoFit/>
          </a:bodyPr>
          <a:lstStyle/>
          <a:p>
            <a:pPr algn="ctr"/>
            <a:r>
              <a:rPr lang="en-US" sz="3600" b="1" dirty="0" err="1">
                <a:solidFill>
                  <a:schemeClr val="bg1"/>
                </a:solidFill>
              </a:rPr>
              <a:t>Actividad</a:t>
            </a:r>
            <a:r>
              <a:rPr lang="en-US" sz="3600" b="1" dirty="0">
                <a:solidFill>
                  <a:schemeClr val="bg1"/>
                </a:solidFill>
              </a:rPr>
              <a:t> de </a:t>
            </a:r>
            <a:r>
              <a:rPr lang="en-US" sz="3600" b="1" dirty="0" err="1">
                <a:solidFill>
                  <a:schemeClr val="bg1"/>
                </a:solidFill>
              </a:rPr>
              <a:t>Clase</a:t>
            </a:r>
            <a:r>
              <a:rPr lang="en-US" sz="3600" b="1" dirty="0">
                <a:solidFill>
                  <a:schemeClr val="bg1"/>
                </a:solidFill>
              </a:rPr>
              <a:t>: Caso de </a:t>
            </a:r>
            <a:r>
              <a:rPr lang="en-US" sz="3600" b="1" dirty="0" err="1">
                <a:solidFill>
                  <a:schemeClr val="bg1"/>
                </a:solidFill>
              </a:rPr>
              <a:t>Estudio</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a:t>
            </a:r>
          </a:p>
        </p:txBody>
      </p:sp>
      <p:cxnSp>
        <p:nvCxnSpPr>
          <p:cNvPr id="12" name="Straight Connector 11">
            <a:extLst>
              <a:ext uri="{FF2B5EF4-FFF2-40B4-BE49-F238E27FC236}">
                <a16:creationId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A15F2E5-43BB-404B-868B-8921A589F1C5}"/>
              </a:ext>
            </a:extLst>
          </p:cNvPr>
          <p:cNvSpPr/>
          <p:nvPr/>
        </p:nvSpPr>
        <p:spPr>
          <a:xfrm>
            <a:off x="986739" y="2434499"/>
            <a:ext cx="5109261" cy="368114"/>
          </a:xfrm>
          <a:prstGeom prst="rect">
            <a:avLst/>
          </a:prstGeom>
        </p:spPr>
        <p:txBody>
          <a:bodyPr wrap="square">
            <a:spAutoFit/>
          </a:bodyPr>
          <a:lstStyle/>
          <a:p>
            <a:pPr>
              <a:lnSpc>
                <a:spcPct val="120000"/>
              </a:lnSpc>
            </a:pPr>
            <a:r>
              <a:rPr lang="en-US" sz="1600" b="1" dirty="0">
                <a:solidFill>
                  <a:srgbClr val="262626"/>
                </a:solidFill>
              </a:rPr>
              <a:t>¿</a:t>
            </a:r>
            <a:r>
              <a:rPr lang="en-US" sz="1600" b="1" dirty="0" err="1">
                <a:solidFill>
                  <a:srgbClr val="262626"/>
                </a:solidFill>
              </a:rPr>
              <a:t>Ofrecen</a:t>
            </a:r>
            <a:r>
              <a:rPr lang="en-US" sz="1600" b="1" dirty="0">
                <a:solidFill>
                  <a:srgbClr val="262626"/>
                </a:solidFill>
              </a:rPr>
              <a:t> </a:t>
            </a:r>
            <a:r>
              <a:rPr lang="en-US" sz="1600" b="1" dirty="0" err="1">
                <a:solidFill>
                  <a:srgbClr val="262626"/>
                </a:solidFill>
              </a:rPr>
              <a:t>productos</a:t>
            </a:r>
            <a:r>
              <a:rPr lang="en-US" sz="1600" b="1" dirty="0">
                <a:solidFill>
                  <a:srgbClr val="262626"/>
                </a:solidFill>
              </a:rPr>
              <a:t> o </a:t>
            </a:r>
            <a:r>
              <a:rPr lang="en-US" sz="1600" b="1" dirty="0" err="1">
                <a:solidFill>
                  <a:srgbClr val="262626"/>
                </a:solidFill>
              </a:rPr>
              <a:t>servicios</a:t>
            </a:r>
            <a:r>
              <a:rPr lang="en-US" sz="1600" b="1" dirty="0">
                <a:solidFill>
                  <a:srgbClr val="262626"/>
                </a:solidFill>
              </a:rPr>
              <a:t>, o ambos?</a:t>
            </a:r>
          </a:p>
        </p:txBody>
      </p:sp>
      <p:sp>
        <p:nvSpPr>
          <p:cNvPr id="17" name="Oval 16">
            <a:extLst>
              <a:ext uri="{FF2B5EF4-FFF2-40B4-BE49-F238E27FC236}">
                <a16:creationId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079AD4A8-B459-114B-AF3C-7DD491DC42E5}"/>
              </a:ext>
            </a:extLst>
          </p:cNvPr>
          <p:cNvSpPr/>
          <p:nvPr/>
        </p:nvSpPr>
        <p:spPr>
          <a:xfrm>
            <a:off x="475829" y="2401321"/>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8" name="Rectangle 27">
            <a:extLst>
              <a:ext uri="{FF2B5EF4-FFF2-40B4-BE49-F238E27FC236}">
                <a16:creationId xmlns:a16="http://schemas.microsoft.com/office/drawing/2014/main" id="{907DCA88-A82A-624C-BB6F-9399CF2D3EE7}"/>
              </a:ext>
            </a:extLst>
          </p:cNvPr>
          <p:cNvSpPr/>
          <p:nvPr/>
        </p:nvSpPr>
        <p:spPr>
          <a:xfrm>
            <a:off x="986739" y="3301437"/>
            <a:ext cx="5109261" cy="663580"/>
          </a:xfrm>
          <a:prstGeom prst="rect">
            <a:avLst/>
          </a:prstGeom>
        </p:spPr>
        <p:txBody>
          <a:bodyPr wrap="square">
            <a:spAutoFit/>
          </a:bodyPr>
          <a:lstStyle/>
          <a:p>
            <a:pPr>
              <a:lnSpc>
                <a:spcPct val="120000"/>
              </a:lnSpc>
            </a:pPr>
            <a:r>
              <a:rPr lang="es-ES" sz="1600" b="1" dirty="0">
                <a:solidFill>
                  <a:srgbClr val="262626"/>
                </a:solidFill>
              </a:rPr>
              <a:t>¿Cuál de los 5 modelos de negocio de economía circular utiliza la empresa?</a:t>
            </a:r>
            <a:endParaRPr lang="en-US" sz="1600" b="1" dirty="0">
              <a:solidFill>
                <a:srgbClr val="262626"/>
              </a:solidFill>
            </a:endParaRPr>
          </a:p>
        </p:txBody>
      </p:sp>
      <p:sp>
        <p:nvSpPr>
          <p:cNvPr id="29" name="Oval 28">
            <a:extLst>
              <a:ext uri="{FF2B5EF4-FFF2-40B4-BE49-F238E27FC236}">
                <a16:creationId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95B30DE1-2CF2-9541-BD67-58650B543D2A}"/>
              </a:ext>
            </a:extLst>
          </p:cNvPr>
          <p:cNvSpPr/>
          <p:nvPr/>
        </p:nvSpPr>
        <p:spPr>
          <a:xfrm>
            <a:off x="475829" y="32865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41B95F4-D4F2-9740-94B7-7927B342196D}"/>
              </a:ext>
            </a:extLst>
          </p:cNvPr>
          <p:cNvSpPr/>
          <p:nvPr/>
        </p:nvSpPr>
        <p:spPr>
          <a:xfrm>
            <a:off x="986739" y="4423289"/>
            <a:ext cx="5109261" cy="663580"/>
          </a:xfrm>
          <a:prstGeom prst="rect">
            <a:avLst/>
          </a:prstGeom>
        </p:spPr>
        <p:txBody>
          <a:bodyPr wrap="square">
            <a:spAutoFit/>
          </a:bodyPr>
          <a:lstStyle/>
          <a:p>
            <a:pPr>
              <a:lnSpc>
                <a:spcPct val="120000"/>
              </a:lnSpc>
            </a:pPr>
            <a:r>
              <a:rPr lang="en-US" sz="1600" b="1" dirty="0">
                <a:solidFill>
                  <a:srgbClr val="262626"/>
                </a:solidFill>
              </a:rPr>
              <a:t>¿</a:t>
            </a:r>
            <a:r>
              <a:rPr lang="en-US" sz="1600" b="1" dirty="0" err="1">
                <a:solidFill>
                  <a:srgbClr val="262626"/>
                </a:solidFill>
              </a:rPr>
              <a:t>Qué</a:t>
            </a:r>
            <a:r>
              <a:rPr lang="en-US" sz="1600" b="1" dirty="0">
                <a:solidFill>
                  <a:srgbClr val="262626"/>
                </a:solidFill>
              </a:rPr>
              <a:t> </a:t>
            </a:r>
            <a:r>
              <a:rPr lang="en-US" sz="1600" b="1" dirty="0" err="1">
                <a:solidFill>
                  <a:srgbClr val="262626"/>
                </a:solidFill>
              </a:rPr>
              <a:t>problema</a:t>
            </a:r>
            <a:r>
              <a:rPr lang="en-US" sz="1600" b="1" dirty="0">
                <a:solidFill>
                  <a:srgbClr val="262626"/>
                </a:solidFill>
              </a:rPr>
              <a:t> lineal </a:t>
            </a:r>
            <a:r>
              <a:rPr lang="en-US" sz="1600" b="1" dirty="0" err="1">
                <a:solidFill>
                  <a:srgbClr val="262626"/>
                </a:solidFill>
              </a:rPr>
              <a:t>está</a:t>
            </a:r>
            <a:r>
              <a:rPr lang="en-US" sz="1600" b="1" dirty="0">
                <a:solidFill>
                  <a:srgbClr val="262626"/>
                </a:solidFill>
              </a:rPr>
              <a:t> </a:t>
            </a:r>
            <a:r>
              <a:rPr lang="en-US" sz="1600" b="1" dirty="0" err="1">
                <a:solidFill>
                  <a:srgbClr val="262626"/>
                </a:solidFill>
              </a:rPr>
              <a:t>tratando</a:t>
            </a:r>
            <a:r>
              <a:rPr lang="en-US" sz="1600" b="1" dirty="0">
                <a:solidFill>
                  <a:srgbClr val="262626"/>
                </a:solidFill>
              </a:rPr>
              <a:t> de resolver la </a:t>
            </a:r>
            <a:r>
              <a:rPr lang="en-US" sz="1600" b="1" dirty="0" err="1">
                <a:solidFill>
                  <a:srgbClr val="262626"/>
                </a:solidFill>
              </a:rPr>
              <a:t>empresa</a:t>
            </a:r>
            <a:r>
              <a:rPr lang="en-US" sz="1600" b="1" dirty="0">
                <a:solidFill>
                  <a:srgbClr val="262626"/>
                </a:solidFill>
              </a:rPr>
              <a:t> a </a:t>
            </a:r>
            <a:r>
              <a:rPr lang="en-US" sz="1600" b="1" dirty="0" err="1">
                <a:solidFill>
                  <a:srgbClr val="262626"/>
                </a:solidFill>
              </a:rPr>
              <a:t>través</a:t>
            </a:r>
            <a:r>
              <a:rPr lang="en-US" sz="1600" b="1" dirty="0">
                <a:solidFill>
                  <a:srgbClr val="262626"/>
                </a:solidFill>
              </a:rPr>
              <a:t> de la </a:t>
            </a:r>
            <a:r>
              <a:rPr lang="en-US" sz="1600" b="1" dirty="0" err="1">
                <a:solidFill>
                  <a:srgbClr val="262626"/>
                </a:solidFill>
              </a:rPr>
              <a:t>circularidad</a:t>
            </a:r>
            <a:r>
              <a:rPr lang="en-US" sz="1600" b="1" dirty="0">
                <a:solidFill>
                  <a:srgbClr val="262626"/>
                </a:solidFill>
              </a:rPr>
              <a:t>?</a:t>
            </a:r>
          </a:p>
        </p:txBody>
      </p:sp>
      <p:sp>
        <p:nvSpPr>
          <p:cNvPr id="33" name="Oval 32">
            <a:extLst>
              <a:ext uri="{FF2B5EF4-FFF2-40B4-BE49-F238E27FC236}">
                <a16:creationId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95F9E579-5056-F444-9AAA-053AD0EBF792}"/>
              </a:ext>
            </a:extLst>
          </p:cNvPr>
          <p:cNvSpPr/>
          <p:nvPr/>
        </p:nvSpPr>
        <p:spPr>
          <a:xfrm>
            <a:off x="475829" y="4408399"/>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6" name="Rectangle 35">
            <a:extLst>
              <a:ext uri="{FF2B5EF4-FFF2-40B4-BE49-F238E27FC236}">
                <a16:creationId xmlns:a16="http://schemas.microsoft.com/office/drawing/2014/main" id="{30A5E9EC-E0FB-1D4C-9FD2-BC35CBDF8B7E}"/>
              </a:ext>
            </a:extLst>
          </p:cNvPr>
          <p:cNvSpPr/>
          <p:nvPr/>
        </p:nvSpPr>
        <p:spPr>
          <a:xfrm>
            <a:off x="986739" y="5578637"/>
            <a:ext cx="5109261" cy="958980"/>
          </a:xfrm>
          <a:prstGeom prst="rect">
            <a:avLst/>
          </a:prstGeom>
        </p:spPr>
        <p:txBody>
          <a:bodyPr wrap="square">
            <a:spAutoFit/>
          </a:bodyPr>
          <a:lstStyle/>
          <a:p>
            <a:pPr>
              <a:lnSpc>
                <a:spcPct val="120000"/>
              </a:lnSpc>
            </a:pPr>
            <a:r>
              <a:rPr lang="es-ES" sz="1600" b="1" dirty="0">
                <a:solidFill>
                  <a:srgbClr val="262626"/>
                </a:solidFill>
              </a:rPr>
              <a:t>¿Cómo mantienen los materiales en un sistema de circuito cerrado? (Ej., reciclar botellas de plástico para hacer nuevos productos).</a:t>
            </a:r>
            <a:endParaRPr lang="en-US" sz="1600" b="1" dirty="0">
              <a:solidFill>
                <a:srgbClr val="262626"/>
              </a:solidFill>
            </a:endParaRPr>
          </a:p>
        </p:txBody>
      </p:sp>
      <p:sp>
        <p:nvSpPr>
          <p:cNvPr id="37" name="Oval 36">
            <a:extLst>
              <a:ext uri="{FF2B5EF4-FFF2-40B4-BE49-F238E27FC236}">
                <a16:creationId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C4EF3036-85B2-7F4F-B427-807B06F6C42A}"/>
              </a:ext>
            </a:extLst>
          </p:cNvPr>
          <p:cNvSpPr/>
          <p:nvPr/>
        </p:nvSpPr>
        <p:spPr>
          <a:xfrm>
            <a:off x="475829" y="556374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5</a:t>
            </a:r>
          </a:p>
        </p:txBody>
      </p:sp>
      <p:sp>
        <p:nvSpPr>
          <p:cNvPr id="55" name="Rectangle 54">
            <a:extLst>
              <a:ext uri="{FF2B5EF4-FFF2-40B4-BE49-F238E27FC236}">
                <a16:creationId xmlns:a16="http://schemas.microsoft.com/office/drawing/2014/main" id="{9D5097E6-BEB9-CF4E-8A5F-8D140FC07BF9}"/>
              </a:ext>
            </a:extLst>
          </p:cNvPr>
          <p:cNvSpPr/>
          <p:nvPr/>
        </p:nvSpPr>
        <p:spPr>
          <a:xfrm>
            <a:off x="6963654" y="1608682"/>
            <a:ext cx="4413816" cy="368114"/>
          </a:xfrm>
          <a:prstGeom prst="rect">
            <a:avLst/>
          </a:prstGeom>
        </p:spPr>
        <p:txBody>
          <a:bodyPr wrap="square">
            <a:spAutoFit/>
          </a:bodyPr>
          <a:lstStyle/>
          <a:p>
            <a:pPr algn="thaiDist">
              <a:lnSpc>
                <a:spcPct val="120000"/>
              </a:lnSpc>
            </a:pPr>
            <a:r>
              <a:rPr lang="es-ES" sz="1600" b="1" dirty="0">
                <a:solidFill>
                  <a:srgbClr val="262626"/>
                </a:solidFill>
              </a:rPr>
              <a:t>¿Cómo reducen o eliminan los residuos?</a:t>
            </a:r>
            <a:r>
              <a:rPr lang="en-US" sz="1600" b="1" dirty="0">
                <a:solidFill>
                  <a:srgbClr val="262626"/>
                </a:solidFill>
              </a:rPr>
              <a:t>?</a:t>
            </a:r>
          </a:p>
        </p:txBody>
      </p:sp>
      <p:sp>
        <p:nvSpPr>
          <p:cNvPr id="56" name="Oval 55">
            <a:extLst>
              <a:ext uri="{FF2B5EF4-FFF2-40B4-BE49-F238E27FC236}">
                <a16:creationId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Oval 56">
            <a:extLst>
              <a:ext uri="{FF2B5EF4-FFF2-40B4-BE49-F238E27FC236}">
                <a16:creationId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351ACB1F-327C-D64B-8A16-85FDE61059F8}"/>
              </a:ext>
            </a:extLst>
          </p:cNvPr>
          <p:cNvSpPr/>
          <p:nvPr/>
        </p:nvSpPr>
        <p:spPr>
          <a:xfrm>
            <a:off x="6452743" y="155721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6</a:t>
            </a:r>
          </a:p>
        </p:txBody>
      </p:sp>
      <p:sp>
        <p:nvSpPr>
          <p:cNvPr id="59" name="Rectangle 58">
            <a:extLst>
              <a:ext uri="{FF2B5EF4-FFF2-40B4-BE49-F238E27FC236}">
                <a16:creationId xmlns:a16="http://schemas.microsoft.com/office/drawing/2014/main" id="{71EC5DE4-47D4-2149-86A2-8B629FC1F9C4}"/>
              </a:ext>
            </a:extLst>
          </p:cNvPr>
          <p:cNvSpPr/>
          <p:nvPr/>
        </p:nvSpPr>
        <p:spPr>
          <a:xfrm>
            <a:off x="6963653" y="2405073"/>
            <a:ext cx="5109261" cy="663580"/>
          </a:xfrm>
          <a:prstGeom prst="rect">
            <a:avLst/>
          </a:prstGeom>
        </p:spPr>
        <p:txBody>
          <a:bodyPr wrap="square">
            <a:spAutoFit/>
          </a:bodyPr>
          <a:lstStyle/>
          <a:p>
            <a:pPr>
              <a:lnSpc>
                <a:spcPct val="120000"/>
              </a:lnSpc>
            </a:pPr>
            <a:r>
              <a:rPr lang="es-ES" sz="1600" b="1" dirty="0">
                <a:solidFill>
                  <a:srgbClr val="262626"/>
                </a:solidFill>
              </a:rPr>
              <a:t>¿Su modelo de negocio ayuda a regenerar los sistemas naturales?</a:t>
            </a:r>
            <a:endParaRPr lang="en-US" sz="1600" b="1" dirty="0">
              <a:solidFill>
                <a:srgbClr val="262626"/>
              </a:solidFill>
            </a:endParaRPr>
          </a:p>
        </p:txBody>
      </p:sp>
      <p:sp>
        <p:nvSpPr>
          <p:cNvPr id="60" name="Oval 59">
            <a:extLst>
              <a:ext uri="{FF2B5EF4-FFF2-40B4-BE49-F238E27FC236}">
                <a16:creationId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Oval 60">
            <a:extLst>
              <a:ext uri="{FF2B5EF4-FFF2-40B4-BE49-F238E27FC236}">
                <a16:creationId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2" name="Rectangle 61">
            <a:extLst>
              <a:ext uri="{FF2B5EF4-FFF2-40B4-BE49-F238E27FC236}">
                <a16:creationId xmlns:a16="http://schemas.microsoft.com/office/drawing/2014/main" id="{A2F59BC9-F4CF-AC49-A73F-22272C5E47D5}"/>
              </a:ext>
            </a:extLst>
          </p:cNvPr>
          <p:cNvSpPr/>
          <p:nvPr/>
        </p:nvSpPr>
        <p:spPr>
          <a:xfrm>
            <a:off x="6452743" y="239018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7</a:t>
            </a:r>
          </a:p>
        </p:txBody>
      </p:sp>
      <p:sp>
        <p:nvSpPr>
          <p:cNvPr id="64" name="Oval 63">
            <a:extLst>
              <a:ext uri="{FF2B5EF4-FFF2-40B4-BE49-F238E27FC236}">
                <a16:creationId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Oval 64">
            <a:extLst>
              <a:ext uri="{FF2B5EF4-FFF2-40B4-BE49-F238E27FC236}">
                <a16:creationId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6" name="Rectangle 65">
            <a:extLst>
              <a:ext uri="{FF2B5EF4-FFF2-40B4-BE49-F238E27FC236}">
                <a16:creationId xmlns:a16="http://schemas.microsoft.com/office/drawing/2014/main" id="{DFCD7BDB-C7AD-6E4A-B4E9-4481375747A4}"/>
              </a:ext>
            </a:extLst>
          </p:cNvPr>
          <p:cNvSpPr/>
          <p:nvPr/>
        </p:nvSpPr>
        <p:spPr>
          <a:xfrm>
            <a:off x="6452743" y="343645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8</a:t>
            </a:r>
          </a:p>
        </p:txBody>
      </p:sp>
      <p:sp>
        <p:nvSpPr>
          <p:cNvPr id="67" name="Rectangle 66">
            <a:extLst>
              <a:ext uri="{FF2B5EF4-FFF2-40B4-BE49-F238E27FC236}">
                <a16:creationId xmlns:a16="http://schemas.microsoft.com/office/drawing/2014/main" id="{4206F70B-B257-8D4A-B822-F8FEA5E06D5C}"/>
              </a:ext>
            </a:extLst>
          </p:cNvPr>
          <p:cNvSpPr/>
          <p:nvPr/>
        </p:nvSpPr>
        <p:spPr>
          <a:xfrm>
            <a:off x="6963653" y="4591486"/>
            <a:ext cx="5109261" cy="663580"/>
          </a:xfrm>
          <a:prstGeom prst="rect">
            <a:avLst/>
          </a:prstGeom>
        </p:spPr>
        <p:txBody>
          <a:bodyPr wrap="square">
            <a:spAutoFit/>
          </a:bodyPr>
          <a:lstStyle/>
          <a:p>
            <a:pPr>
              <a:lnSpc>
                <a:spcPct val="120000"/>
              </a:lnSpc>
            </a:pPr>
            <a:r>
              <a:rPr lang="es-ES" sz="1600" b="1" dirty="0">
                <a:solidFill>
                  <a:srgbClr val="262626"/>
                </a:solidFill>
              </a:rPr>
              <a:t>Como diseñador, ¿cómo podría ayudar a que su negocio sea aún más circular?</a:t>
            </a:r>
            <a:endParaRPr lang="en-US" sz="1600" b="1" dirty="0">
              <a:solidFill>
                <a:srgbClr val="262626"/>
              </a:solidFill>
            </a:endParaRPr>
          </a:p>
        </p:txBody>
      </p:sp>
      <p:sp>
        <p:nvSpPr>
          <p:cNvPr id="68" name="Oval 67">
            <a:extLst>
              <a:ext uri="{FF2B5EF4-FFF2-40B4-BE49-F238E27FC236}">
                <a16:creationId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Oval 68">
            <a:extLst>
              <a:ext uri="{FF2B5EF4-FFF2-40B4-BE49-F238E27FC236}">
                <a16:creationId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0" name="Rectangle 69">
            <a:extLst>
              <a:ext uri="{FF2B5EF4-FFF2-40B4-BE49-F238E27FC236}">
                <a16:creationId xmlns:a16="http://schemas.microsoft.com/office/drawing/2014/main" id="{55741174-D056-B44A-8C95-18C3BD9DD187}"/>
              </a:ext>
            </a:extLst>
          </p:cNvPr>
          <p:cNvSpPr/>
          <p:nvPr/>
        </p:nvSpPr>
        <p:spPr>
          <a:xfrm>
            <a:off x="6452743" y="4558308"/>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9</a:t>
            </a:r>
          </a:p>
        </p:txBody>
      </p:sp>
      <p:sp>
        <p:nvSpPr>
          <p:cNvPr id="2" name="Slide Number Placeholder 1">
            <a:extLst>
              <a:ext uri="{FF2B5EF4-FFF2-40B4-BE49-F238E27FC236}">
                <a16:creationId xmlns:a16="http://schemas.microsoft.com/office/drawing/2014/main" id="{B98505DE-ECE7-B83F-E802-EE5C93874A88}"/>
              </a:ext>
            </a:extLst>
          </p:cNvPr>
          <p:cNvSpPr>
            <a:spLocks noGrp="1"/>
          </p:cNvSpPr>
          <p:nvPr>
            <p:ph type="sldNum" sz="quarter" idx="12"/>
          </p:nvPr>
        </p:nvSpPr>
        <p:spPr/>
        <p:txBody>
          <a:bodyPr/>
          <a:lstStyle/>
          <a:p>
            <a:fld id="{A49FEDE7-8061-9B4D-88A1-7EA83A94C31B}" type="slidenum">
              <a:rPr lang="en-TH" smtClean="0"/>
              <a:t>19</a:t>
            </a:fld>
            <a:endParaRPr lang="en-TH"/>
          </a:p>
        </p:txBody>
      </p:sp>
      <p:sp>
        <p:nvSpPr>
          <p:cNvPr id="45" name="TextBox 44">
            <a:extLst>
              <a:ext uri="{FF2B5EF4-FFF2-40B4-BE49-F238E27FC236}">
                <a16:creationId xmlns:a16="http://schemas.microsoft.com/office/drawing/2014/main" id="{C17E4491-E037-94BC-8FA1-0D7E550EF1A1}"/>
              </a:ext>
            </a:extLst>
          </p:cNvPr>
          <p:cNvSpPr txBox="1"/>
          <p:nvPr/>
        </p:nvSpPr>
        <p:spPr>
          <a:xfrm>
            <a:off x="6991318" y="3347320"/>
            <a:ext cx="6229350" cy="615553"/>
          </a:xfrm>
          <a:prstGeom prst="rect">
            <a:avLst/>
          </a:prstGeom>
          <a:noFill/>
        </p:spPr>
        <p:txBody>
          <a:bodyPr wrap="square">
            <a:spAutoFit/>
          </a:bodyPr>
          <a:lstStyle/>
          <a:p>
            <a:r>
              <a:rPr lang="es-ES" sz="1600" b="1" dirty="0"/>
              <a:t>¿Qué valor añadido ofrecen a los clientes y al</a:t>
            </a:r>
          </a:p>
          <a:p>
            <a:r>
              <a:rPr lang="es-ES" sz="1600" b="1" dirty="0"/>
              <a:t>entorno con su modelo circular</a:t>
            </a:r>
            <a:r>
              <a:rPr lang="es-ES" dirty="0"/>
              <a:t>?</a:t>
            </a:r>
            <a:endParaRPr lang="es-MX" dirty="0"/>
          </a:p>
        </p:txBody>
      </p:sp>
    </p:spTree>
    <p:extLst>
      <p:ext uri="{BB962C8B-B14F-4D97-AF65-F5344CB8AC3E}">
        <p14:creationId xmlns:p14="http://schemas.microsoft.com/office/powerpoint/2010/main" val="418440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54511"/>
          </a:xfrm>
          <a:prstGeom prst="rect">
            <a:avLst/>
          </a:prstGeom>
        </p:spPr>
        <p:txBody>
          <a:bodyPr wrap="square">
            <a:spAutoFit/>
          </a:bodyPr>
          <a:lstStyle/>
          <a:p>
            <a:pPr algn="thaiDist">
              <a:lnSpc>
                <a:spcPct val="120000"/>
              </a:lnSpc>
            </a:pPr>
            <a:r>
              <a:rPr lang="es-ES" sz="1600" b="1" dirty="0">
                <a:solidFill>
                  <a:srgbClr val="262626"/>
                </a:solidFill>
              </a:rPr>
              <a:t>Los estudiantes asimilarán las diferencias entre la economía lineal y la circular,  y como los ciclos naturales nos enseñan a diseñar productos circulares. Desarrollarán la capacidad de pensar en el ciclo de vida completo de los productos que usamos en nuestra vida diaria y sentarán las bases para poder rediseñar sistemas. Asimismo, comprenderán los 5 modelos de negocio de economía circular e identificarán cómo estos modelos practican los 3 principios de la economía circular.</a:t>
            </a:r>
            <a:endParaRPr lang="en-US" sz="1600" b="1" dirty="0">
              <a:solidFill>
                <a:srgbClr val="262626"/>
              </a:solidFill>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391592"/>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4" name="Group 3">
            <a:extLst>
              <a:ext uri="{FF2B5EF4-FFF2-40B4-BE49-F238E27FC236}">
                <a16:creationId xmlns:a16="http://schemas.microsoft.com/office/drawing/2014/main" id="{6F9EA621-D5A8-0775-5705-71EE1D10BC88}"/>
              </a:ext>
            </a:extLst>
          </p:cNvPr>
          <p:cNvGrpSpPr/>
          <p:nvPr/>
        </p:nvGrpSpPr>
        <p:grpSpPr>
          <a:xfrm>
            <a:off x="1127544" y="4694604"/>
            <a:ext cx="443210" cy="409625"/>
            <a:chOff x="1123489" y="4518559"/>
            <a:chExt cx="443210" cy="409625"/>
          </a:xfrm>
        </p:grpSpPr>
        <p:sp>
          <p:nvSpPr>
            <p:cNvPr id="18" name="Oval 17">
              <a:extLst>
                <a:ext uri="{FF2B5EF4-FFF2-40B4-BE49-F238E27FC236}">
                  <a16:creationId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1127544" y="185126"/>
            <a:ext cx="10286126"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sp>
        <p:nvSpPr>
          <p:cNvPr id="2" name="TextBox 1">
            <a:extLst>
              <a:ext uri="{FF2B5EF4-FFF2-40B4-BE49-F238E27FC236}">
                <a16:creationId xmlns:a16="http://schemas.microsoft.com/office/drawing/2014/main" id="{0BF3EB42-512E-A6D0-BB25-BB93278D6C69}"/>
              </a:ext>
            </a:extLst>
          </p:cNvPr>
          <p:cNvSpPr txBox="1"/>
          <p:nvPr/>
        </p:nvSpPr>
        <p:spPr>
          <a:xfrm>
            <a:off x="1850065" y="4611814"/>
            <a:ext cx="9563605" cy="646331"/>
          </a:xfrm>
          <a:prstGeom prst="rect">
            <a:avLst/>
          </a:prstGeom>
          <a:noFill/>
        </p:spPr>
        <p:txBody>
          <a:bodyPr wrap="square" rtlCol="0">
            <a:spAutoFit/>
          </a:bodyPr>
          <a:lstStyle/>
          <a:p>
            <a:r>
              <a:rPr lang="en-US" b="1" dirty="0" err="1"/>
              <a:t>Imprima</a:t>
            </a:r>
            <a:r>
              <a:rPr lang="en-US" b="1" dirty="0"/>
              <a:t> </a:t>
            </a:r>
            <a:r>
              <a:rPr lang="en-US" b="1" dirty="0" err="1"/>
              <a:t>los</a:t>
            </a:r>
            <a:r>
              <a:rPr lang="en-US" b="1" dirty="0"/>
              <a:t> </a:t>
            </a:r>
            <a:r>
              <a:rPr lang="en-US" b="1" dirty="0" err="1"/>
              <a:t>siguientes</a:t>
            </a:r>
            <a:r>
              <a:rPr lang="en-US" b="1" dirty="0"/>
              <a:t> </a:t>
            </a:r>
            <a:r>
              <a:rPr lang="en-US" b="1" dirty="0" err="1"/>
              <a:t>documentos</a:t>
            </a:r>
            <a:r>
              <a:rPr lang="en-US" b="1" dirty="0"/>
              <a:t>: </a:t>
            </a:r>
            <a:r>
              <a:rPr lang="en-US" dirty="0"/>
              <a:t>1. </a:t>
            </a:r>
            <a:r>
              <a:rPr lang="en-US" dirty="0" err="1"/>
              <a:t>Tarjetas</a:t>
            </a:r>
            <a:r>
              <a:rPr lang="en-US" dirty="0"/>
              <a:t> de </a:t>
            </a:r>
            <a:r>
              <a:rPr lang="en-US" dirty="0" err="1"/>
              <a:t>Negocio</a:t>
            </a:r>
            <a:r>
              <a:rPr lang="en-US" dirty="0"/>
              <a:t> Circular; 2. Caso de </a:t>
            </a:r>
            <a:r>
              <a:rPr lang="en-US" dirty="0" err="1"/>
              <a:t>Estudio</a:t>
            </a:r>
            <a:r>
              <a:rPr lang="en-US" dirty="0"/>
              <a:t> de </a:t>
            </a:r>
            <a:r>
              <a:rPr lang="en-US" dirty="0" err="1"/>
              <a:t>Negocio</a:t>
            </a:r>
            <a:r>
              <a:rPr lang="en-US" dirty="0"/>
              <a:t> Circular; 3. Areas de </a:t>
            </a:r>
            <a:r>
              <a:rPr lang="en-US" dirty="0" err="1"/>
              <a:t>Circularidad</a:t>
            </a:r>
            <a:r>
              <a:rPr lang="en-US" dirty="0"/>
              <a:t>; 4. </a:t>
            </a:r>
            <a:r>
              <a:rPr lang="en-US" dirty="0" err="1"/>
              <a:t>Mapa</a:t>
            </a:r>
            <a:r>
              <a:rPr lang="en-US" dirty="0"/>
              <a:t> del </a:t>
            </a:r>
            <a:r>
              <a:rPr lang="en-US" dirty="0" err="1"/>
              <a:t>Ciclo</a:t>
            </a:r>
            <a:r>
              <a:rPr lang="en-US" dirty="0"/>
              <a:t> de Vida Circular.</a:t>
            </a:r>
          </a:p>
        </p:txBody>
      </p:sp>
      <p:sp>
        <p:nvSpPr>
          <p:cNvPr id="22" name="Rectangle 21">
            <a:extLst>
              <a:ext uri="{FF2B5EF4-FFF2-40B4-BE49-F238E27FC236}">
                <a16:creationId xmlns:a16="http://schemas.microsoft.com/office/drawing/2014/main" id="{F354A1AE-A825-3A1D-2CDB-E5E70CB20476}"/>
              </a:ext>
            </a:extLst>
          </p:cNvPr>
          <p:cNvSpPr/>
          <p:nvPr/>
        </p:nvSpPr>
        <p:spPr>
          <a:xfrm>
            <a:off x="1850065" y="3321155"/>
            <a:ext cx="9734687" cy="1200329"/>
          </a:xfrm>
          <a:prstGeom prst="rect">
            <a:avLst/>
          </a:prstGeom>
        </p:spPr>
        <p:txBody>
          <a:bodyPr wrap="square">
            <a:spAutoFit/>
          </a:bodyPr>
          <a:lstStyle/>
          <a:p>
            <a:pPr algn="just"/>
            <a:r>
              <a:rPr lang="es-ES" sz="1800" b="1" dirty="0"/>
              <a:t>Muestre las diapositivas de la lección a la clase y genere una discusión acerca de lo que saben respecto a las economías lineales VS. las circulares</a:t>
            </a:r>
            <a:r>
              <a:rPr lang="es-ES" sz="1800" dirty="0"/>
              <a:t>; e introduzca el concepto de mapeo del ciclo de vida de producto. Cuestione a los estudiantes utilizando las preguntas guía, en las notas de las diapositivas de PowerPoint.</a:t>
            </a:r>
          </a:p>
        </p:txBody>
      </p:sp>
      <p:grpSp>
        <p:nvGrpSpPr>
          <p:cNvPr id="23" name="Group 22">
            <a:extLst>
              <a:ext uri="{FF2B5EF4-FFF2-40B4-BE49-F238E27FC236}">
                <a16:creationId xmlns:a16="http://schemas.microsoft.com/office/drawing/2014/main" id="{DA71F637-82A4-2802-3239-CDD95218AF67}"/>
              </a:ext>
            </a:extLst>
          </p:cNvPr>
          <p:cNvGrpSpPr/>
          <p:nvPr/>
        </p:nvGrpSpPr>
        <p:grpSpPr>
          <a:xfrm>
            <a:off x="1127544" y="5794908"/>
            <a:ext cx="443210" cy="409625"/>
            <a:chOff x="1123489" y="4518559"/>
            <a:chExt cx="443210" cy="409625"/>
          </a:xfrm>
        </p:grpSpPr>
        <p:sp>
          <p:nvSpPr>
            <p:cNvPr id="24" name="Oval 23">
              <a:extLst>
                <a:ext uri="{FF2B5EF4-FFF2-40B4-BE49-F238E27FC236}">
                  <a16:creationId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Oval 24">
              <a:extLst>
                <a:ext uri="{FF2B5EF4-FFF2-40B4-BE49-F238E27FC236}">
                  <a16:creationId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7D686B15-FE9A-3495-8B32-E39A6E06DFA2}"/>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7" name="TextBox 26">
            <a:extLst>
              <a:ext uri="{FF2B5EF4-FFF2-40B4-BE49-F238E27FC236}">
                <a16:creationId xmlns:a16="http://schemas.microsoft.com/office/drawing/2014/main" id="{ABCCC2FF-C636-2D45-ABE0-ABD12AD961B0}"/>
              </a:ext>
            </a:extLst>
          </p:cNvPr>
          <p:cNvSpPr txBox="1"/>
          <p:nvPr/>
        </p:nvSpPr>
        <p:spPr>
          <a:xfrm>
            <a:off x="1850065" y="5673015"/>
            <a:ext cx="9563605" cy="734945"/>
          </a:xfrm>
          <a:prstGeom prst="rect">
            <a:avLst/>
          </a:prstGeom>
          <a:noFill/>
        </p:spPr>
        <p:txBody>
          <a:bodyPr wrap="square" rtlCol="0">
            <a:spAutoFit/>
          </a:bodyPr>
          <a:lstStyle/>
          <a:p>
            <a:pPr algn="thaiDist">
              <a:lnSpc>
                <a:spcPct val="120000"/>
              </a:lnSpc>
            </a:pPr>
            <a:r>
              <a:rPr lang="es-ES" b="1" dirty="0">
                <a:solidFill>
                  <a:srgbClr val="262626"/>
                </a:solidFill>
              </a:rPr>
              <a:t>Siga los pasos en la siguiente diapositiva </a:t>
            </a:r>
            <a:r>
              <a:rPr lang="es-ES" dirty="0">
                <a:solidFill>
                  <a:srgbClr val="262626"/>
                </a:solidFill>
              </a:rPr>
              <a:t>y en las notas del maestro en las diapositivas 16 y 18 para realizar la actividad de clase</a:t>
            </a:r>
            <a:endParaRPr lang="en-US" dirty="0">
              <a:solidFill>
                <a:srgbClr val="262626"/>
              </a:solidFill>
            </a:endParaRPr>
          </a:p>
        </p:txBody>
      </p:sp>
      <p:sp>
        <p:nvSpPr>
          <p:cNvPr id="7" name="Slide Number Placeholder 6">
            <a:extLst>
              <a:ext uri="{FF2B5EF4-FFF2-40B4-BE49-F238E27FC236}">
                <a16:creationId xmlns:a16="http://schemas.microsoft.com/office/drawing/2014/main" id="{AA0E6B1E-D418-5938-2050-FC96F2033792}"/>
              </a:ext>
            </a:extLst>
          </p:cNvPr>
          <p:cNvSpPr>
            <a:spLocks noGrp="1"/>
          </p:cNvSpPr>
          <p:nvPr>
            <p:ph type="sldNum" sz="quarter" idx="12"/>
          </p:nvPr>
        </p:nvSpPr>
        <p:spPr/>
        <p:txBody>
          <a:bodyPr/>
          <a:lstStyle/>
          <a:p>
            <a:fld id="{03AC47D1-4797-A149-B428-2088C1D64571}" type="slidenum">
              <a:rPr lang="en-US" smtClean="0"/>
              <a:t>2</a:t>
            </a:fld>
            <a:endParaRPr lang="en-US" dirty="0"/>
          </a:p>
        </p:txBody>
      </p:sp>
      <p:sp>
        <p:nvSpPr>
          <p:cNvPr id="28" name="Google Shape;107;p2">
            <a:extLst>
              <a:ext uri="{FF2B5EF4-FFF2-40B4-BE49-F238E27FC236}">
                <a16:creationId xmlns:a16="http://schemas.microsoft.com/office/drawing/2014/main" id="{C8204885-8F3B-7895-80EC-7CF5B0C7948F}"/>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y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9EA4664D-9D18-0AAF-41DE-1FD8D62A6E27}"/>
              </a:ext>
            </a:extLst>
          </p:cNvPr>
          <p:cNvSpPr>
            <a:spLocks noGrp="1"/>
          </p:cNvSpPr>
          <p:nvPr>
            <p:ph type="sldNum" sz="quarter" idx="12"/>
          </p:nvPr>
        </p:nvSpPr>
        <p:spPr/>
        <p:txBody>
          <a:bodyPr/>
          <a:lstStyle/>
          <a:p>
            <a:fld id="{A49FEDE7-8061-9B4D-88A1-7EA83A94C31B}" type="slidenum">
              <a:rPr lang="en-TH" smtClean="0"/>
              <a:t>20</a:t>
            </a:fld>
            <a:endParaRPr lang="en-TH"/>
          </a:p>
        </p:txBody>
      </p:sp>
      <p:pic>
        <p:nvPicPr>
          <p:cNvPr id="6" name="Picture 5">
            <a:extLst>
              <a:ext uri="{FF2B5EF4-FFF2-40B4-BE49-F238E27FC236}">
                <a16:creationId xmlns:a16="http://schemas.microsoft.com/office/drawing/2014/main" id="{A8DDF5C2-2ECD-58DC-0698-998AB0721228}"/>
              </a:ext>
            </a:extLst>
          </p:cNvPr>
          <p:cNvPicPr>
            <a:picLocks noChangeAspect="1"/>
          </p:cNvPicPr>
          <p:nvPr/>
        </p:nvPicPr>
        <p:blipFill>
          <a:blip r:embed="rId4"/>
          <a:stretch>
            <a:fillRect/>
          </a:stretch>
        </p:blipFill>
        <p:spPr>
          <a:xfrm>
            <a:off x="1489718" y="136525"/>
            <a:ext cx="9704934" cy="6858000"/>
          </a:xfrm>
          <a:prstGeom prst="rect">
            <a:avLst/>
          </a:prstGeom>
        </p:spPr>
      </p:pic>
      <p:grpSp>
        <p:nvGrpSpPr>
          <p:cNvPr id="18" name="Group 17">
            <a:extLst>
              <a:ext uri="{FF2B5EF4-FFF2-40B4-BE49-F238E27FC236}">
                <a16:creationId xmlns:a16="http://schemas.microsoft.com/office/drawing/2014/main" id="{D9B7169B-171B-139E-26A5-54D00B34463A}"/>
              </a:ext>
            </a:extLst>
          </p:cNvPr>
          <p:cNvGrpSpPr/>
          <p:nvPr/>
        </p:nvGrpSpPr>
        <p:grpSpPr>
          <a:xfrm>
            <a:off x="2262348" y="490013"/>
            <a:ext cx="7960175" cy="6311116"/>
            <a:chOff x="2262348" y="490013"/>
            <a:chExt cx="7960175" cy="6311116"/>
          </a:xfrm>
        </p:grpSpPr>
        <p:sp>
          <p:nvSpPr>
            <p:cNvPr id="4" name="TextBox 3">
              <a:extLst>
                <a:ext uri="{FF2B5EF4-FFF2-40B4-BE49-F238E27FC236}">
                  <a16:creationId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en-TH"/>
            </a:p>
          </p:txBody>
        </p:sp>
        <p:pic>
          <p:nvPicPr>
            <p:cNvPr id="5" name="Picture 4">
              <a:extLst>
                <a:ext uri="{FF2B5EF4-FFF2-40B4-BE49-F238E27FC236}">
                  <a16:creationId xmlns:a16="http://schemas.microsoft.com/office/drawing/2014/main" id="{9D0FA3CF-C8C5-18DF-CBEF-9AB6BE20501C}"/>
                </a:ext>
              </a:extLst>
            </p:cNvPr>
            <p:cNvPicPr>
              <a:picLocks noChangeAspect="1"/>
            </p:cNvPicPr>
            <p:nvPr/>
          </p:nvPicPr>
          <p:blipFill>
            <a:blip r:embed="rId5"/>
            <a:stretch>
              <a:fillRect/>
            </a:stretch>
          </p:blipFill>
          <p:spPr>
            <a:xfrm>
              <a:off x="3614603" y="3704965"/>
              <a:ext cx="2335861" cy="3016509"/>
            </a:xfrm>
            <a:prstGeom prst="rect">
              <a:avLst/>
            </a:prstGeom>
          </p:spPr>
        </p:pic>
        <p:pic>
          <p:nvPicPr>
            <p:cNvPr id="8" name="Picture 7">
              <a:extLst>
                <a:ext uri="{FF2B5EF4-FFF2-40B4-BE49-F238E27FC236}">
                  <a16:creationId xmlns:a16="http://schemas.microsoft.com/office/drawing/2014/main" id="{16F11B74-F55B-202E-0AA7-27B4F38EAFF9}"/>
                </a:ext>
              </a:extLst>
            </p:cNvPr>
            <p:cNvPicPr>
              <a:picLocks noChangeAspect="1"/>
            </p:cNvPicPr>
            <p:nvPr/>
          </p:nvPicPr>
          <p:blipFill>
            <a:blip r:embed="rId6"/>
            <a:stretch>
              <a:fillRect/>
            </a:stretch>
          </p:blipFill>
          <p:spPr>
            <a:xfrm>
              <a:off x="6452477" y="3704965"/>
              <a:ext cx="2290974" cy="3000635"/>
            </a:xfrm>
            <a:prstGeom prst="rect">
              <a:avLst/>
            </a:prstGeom>
          </p:spPr>
        </p:pic>
        <p:pic>
          <p:nvPicPr>
            <p:cNvPr id="10" name="Picture 9">
              <a:extLst>
                <a:ext uri="{FF2B5EF4-FFF2-40B4-BE49-F238E27FC236}">
                  <a16:creationId xmlns:a16="http://schemas.microsoft.com/office/drawing/2014/main" id="{20EC95D3-85A0-020B-0B89-4C6BDD6D52E1}"/>
                </a:ext>
              </a:extLst>
            </p:cNvPr>
            <p:cNvPicPr>
              <a:picLocks noChangeAspect="1"/>
            </p:cNvPicPr>
            <p:nvPr/>
          </p:nvPicPr>
          <p:blipFill>
            <a:blip r:embed="rId7"/>
            <a:stretch>
              <a:fillRect/>
            </a:stretch>
          </p:blipFill>
          <p:spPr>
            <a:xfrm>
              <a:off x="2262348" y="535341"/>
              <a:ext cx="2270381" cy="2970736"/>
            </a:xfrm>
            <a:prstGeom prst="rect">
              <a:avLst/>
            </a:prstGeom>
          </p:spPr>
        </p:pic>
        <p:pic>
          <p:nvPicPr>
            <p:cNvPr id="14" name="Picture 13">
              <a:extLst>
                <a:ext uri="{FF2B5EF4-FFF2-40B4-BE49-F238E27FC236}">
                  <a16:creationId xmlns:a16="http://schemas.microsoft.com/office/drawing/2014/main" id="{906544F2-0289-103C-4459-2DD52ED7EB4D}"/>
                </a:ext>
              </a:extLst>
            </p:cNvPr>
            <p:cNvPicPr>
              <a:picLocks noChangeAspect="1"/>
            </p:cNvPicPr>
            <p:nvPr/>
          </p:nvPicPr>
          <p:blipFill>
            <a:blip r:embed="rId8"/>
            <a:stretch>
              <a:fillRect/>
            </a:stretch>
          </p:blipFill>
          <p:spPr>
            <a:xfrm>
              <a:off x="5088206" y="535341"/>
              <a:ext cx="2270381" cy="2953028"/>
            </a:xfrm>
            <a:prstGeom prst="rect">
              <a:avLst/>
            </a:prstGeom>
          </p:spPr>
        </p:pic>
        <p:pic>
          <p:nvPicPr>
            <p:cNvPr id="16" name="Picture 15">
              <a:extLst>
                <a:ext uri="{FF2B5EF4-FFF2-40B4-BE49-F238E27FC236}">
                  <a16:creationId xmlns:a16="http://schemas.microsoft.com/office/drawing/2014/main" id="{99FB9422-D1BF-A23C-971C-1C4197FAF3B3}"/>
                </a:ext>
              </a:extLst>
            </p:cNvPr>
            <p:cNvPicPr>
              <a:picLocks noChangeAspect="1"/>
            </p:cNvPicPr>
            <p:nvPr/>
          </p:nvPicPr>
          <p:blipFill>
            <a:blip r:embed="rId9"/>
            <a:stretch>
              <a:fillRect/>
            </a:stretch>
          </p:blipFill>
          <p:spPr>
            <a:xfrm>
              <a:off x="7903137" y="490013"/>
              <a:ext cx="2319386" cy="3050582"/>
            </a:xfrm>
            <a:prstGeom prst="rect">
              <a:avLst/>
            </a:prstGeom>
          </p:spPr>
        </p:pic>
      </p:grpSp>
    </p:spTree>
    <p:extLst>
      <p:ext uri="{BB962C8B-B14F-4D97-AF65-F5344CB8AC3E}">
        <p14:creationId xmlns:p14="http://schemas.microsoft.com/office/powerpoint/2010/main" val="409874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Identifique</a:t>
            </a:r>
            <a:r>
              <a:rPr lang="en-US" sz="3600" b="1" dirty="0">
                <a:solidFill>
                  <a:schemeClr val="lt1"/>
                </a:solidFill>
                <a:latin typeface="Calibri"/>
                <a:cs typeface="Calibri"/>
                <a:sym typeface="Calibri"/>
              </a:rPr>
              <a:t> </a:t>
            </a:r>
            <a:r>
              <a:rPr lang="en-US" sz="3600" b="1" dirty="0" err="1">
                <a:solidFill>
                  <a:schemeClr val="lt1"/>
                </a:solidFill>
                <a:latin typeface="Calibri"/>
                <a:cs typeface="Calibri"/>
                <a:sym typeface="Calibri"/>
              </a:rPr>
              <a:t>Áreas</a:t>
            </a:r>
            <a:r>
              <a:rPr lang="en-US" sz="3600" b="1" dirty="0">
                <a:solidFill>
                  <a:schemeClr val="lt1"/>
                </a:solidFill>
                <a:latin typeface="Calibri"/>
                <a:cs typeface="Calibri"/>
                <a:sym typeface="Calibri"/>
              </a:rPr>
              <a:t> de </a:t>
            </a:r>
            <a:r>
              <a:rPr lang="en-US" sz="3600" b="1" dirty="0" err="1">
                <a:solidFill>
                  <a:schemeClr val="lt1"/>
                </a:solidFill>
                <a:latin typeface="Calibri"/>
                <a:cs typeface="Calibri"/>
                <a:sym typeface="Calibri"/>
              </a:rPr>
              <a:t>Circularidad</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21</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extLst>
      <p:ext uri="{BB962C8B-B14F-4D97-AF65-F5344CB8AC3E}">
        <p14:creationId xmlns:p14="http://schemas.microsoft.com/office/powerpoint/2010/main" val="9707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6826626"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0" y="818605"/>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err="1">
                <a:solidFill>
                  <a:schemeClr val="lt1"/>
                </a:solidFill>
                <a:latin typeface="Calibri"/>
                <a:ea typeface="Calibri"/>
                <a:cs typeface="Calibri"/>
                <a:sym typeface="Calibri"/>
              </a:rPr>
              <a:t>Tiempo</a:t>
            </a:r>
            <a:r>
              <a:rPr lang="en-US" sz="1400" b="1" dirty="0">
                <a:solidFill>
                  <a:schemeClr val="lt1"/>
                </a:solidFill>
                <a:latin typeface="Calibri"/>
                <a:ea typeface="Calibri"/>
                <a:cs typeface="Calibri"/>
                <a:sym typeface="Calibri"/>
              </a:rPr>
              <a:t> de </a:t>
            </a:r>
            <a:r>
              <a:rPr lang="en-US" sz="1400"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sz="1400"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y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
        <p:nvSpPr>
          <p:cNvPr id="28" name="Google Shape;113;p3">
            <a:extLst>
              <a:ext uri="{FF2B5EF4-FFF2-40B4-BE49-F238E27FC236}">
                <a16:creationId xmlns:a16="http://schemas.microsoft.com/office/drawing/2014/main" id="{36D53881-BEE5-7C06-B0FC-3F46E0E6C157}"/>
              </a:ext>
            </a:extLst>
          </p:cNvPr>
          <p:cNvSpPr/>
          <p:nvPr/>
        </p:nvSpPr>
        <p:spPr>
          <a:xfrm>
            <a:off x="465500" y="1456892"/>
            <a:ext cx="6826626"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Esperados</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con la </a:t>
            </a:r>
            <a:r>
              <a:rPr lang="en-US" sz="1800" b="1" dirty="0" err="1">
                <a:solidFill>
                  <a:schemeClr val="lt1"/>
                </a:solidFill>
                <a:latin typeface="Calibri"/>
                <a:ea typeface="Calibri"/>
                <a:cs typeface="Calibri"/>
                <a:sym typeface="Calibri"/>
              </a:rPr>
              <a:t>Currícula</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25 - 30 </a:t>
            </a:r>
            <a:r>
              <a:rPr lang="en-US" sz="1400" b="1" dirty="0" err="1">
                <a:solidFill>
                  <a:schemeClr val="bg1"/>
                </a:solidFill>
              </a:rPr>
              <a:t>minutos</a:t>
            </a:r>
            <a:endParaRPr lang="en-US" sz="1400" b="1" dirty="0">
              <a:solidFill>
                <a:schemeClr val="bg1"/>
              </a:solidFill>
            </a:endParaRPr>
          </a:p>
        </p:txBody>
      </p:sp>
      <p:sp>
        <p:nvSpPr>
          <p:cNvPr id="18" name="Oval 17">
            <a:extLst>
              <a:ext uri="{FF2B5EF4-FFF2-40B4-BE49-F238E27FC236}">
                <a16:creationId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2612435"/>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3559227"/>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25" name="TextBox 24">
            <a:extLst>
              <a:ext uri="{FF2B5EF4-FFF2-40B4-BE49-F238E27FC236}">
                <a16:creationId xmlns:a16="http://schemas.microsoft.com/office/drawing/2014/main" id="{95018C86-1B0A-CEC8-568D-83217C0B6EEB}"/>
              </a:ext>
            </a:extLst>
          </p:cNvPr>
          <p:cNvSpPr txBox="1"/>
          <p:nvPr/>
        </p:nvSpPr>
        <p:spPr>
          <a:xfrm>
            <a:off x="911773" y="1449128"/>
            <a:ext cx="10919892" cy="923330"/>
          </a:xfrm>
          <a:prstGeom prst="rect">
            <a:avLst/>
          </a:prstGeom>
          <a:noFill/>
        </p:spPr>
        <p:txBody>
          <a:bodyPr wrap="square">
            <a:spAutoFit/>
          </a:bodyPr>
          <a:lstStyle/>
          <a:p>
            <a:r>
              <a:rPr lang="es-ES" dirty="0"/>
              <a:t>Los alumnos recibirán</a:t>
            </a:r>
            <a:r>
              <a:rPr lang="es-ES" b="0" dirty="0"/>
              <a:t> el documento de estudio de caso de negocio circular con nueve preguntas que responderán en función de la tarjeta de negocio circular que elijan. Permítales hacer su propia investigación en internet si lo necesitan.</a:t>
            </a:r>
            <a:endParaRPr lang="en-US" b="0" dirty="0"/>
          </a:p>
        </p:txBody>
      </p:sp>
      <p:sp>
        <p:nvSpPr>
          <p:cNvPr id="26" name="TextBox 25">
            <a:extLst>
              <a:ext uri="{FF2B5EF4-FFF2-40B4-BE49-F238E27FC236}">
                <a16:creationId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Distribuya el documento de la tarjeta de negocio circular y pida a los estudiantes que seleccionen una de las cinco empresas circulares que usarán para el análisis de su caso.</a:t>
            </a:r>
            <a:endParaRPr lang="en-US" b="0" dirty="0"/>
          </a:p>
        </p:txBody>
      </p:sp>
      <p:sp>
        <p:nvSpPr>
          <p:cNvPr id="28" name="TextBox 27">
            <a:extLst>
              <a:ext uri="{FF2B5EF4-FFF2-40B4-BE49-F238E27FC236}">
                <a16:creationId xmlns:a16="http://schemas.microsoft.com/office/drawing/2014/main" id="{84EB0607-22A0-6BD5-0F7F-D3103A739C4F}"/>
              </a:ext>
            </a:extLst>
          </p:cNvPr>
          <p:cNvSpPr txBox="1"/>
          <p:nvPr/>
        </p:nvSpPr>
        <p:spPr>
          <a:xfrm>
            <a:off x="911773" y="3615817"/>
            <a:ext cx="10974483" cy="923330"/>
          </a:xfrm>
          <a:prstGeom prst="rect">
            <a:avLst/>
          </a:prstGeom>
          <a:noFill/>
        </p:spPr>
        <p:txBody>
          <a:bodyPr wrap="square">
            <a:spAutoFit/>
          </a:bodyPr>
          <a:lstStyle/>
          <a:p>
            <a:pPr marL="0" lvl="0" indent="0" algn="just" rtl="0">
              <a:spcBef>
                <a:spcPts val="0"/>
              </a:spcBef>
              <a:spcAft>
                <a:spcPts val="0"/>
              </a:spcAft>
              <a:buNone/>
            </a:pPr>
            <a:r>
              <a:rPr lang="es-ES" sz="1800" b="1" i="0" u="none" strike="noStrike" dirty="0">
                <a:solidFill>
                  <a:schemeClr val="dk1"/>
                </a:solidFill>
                <a:latin typeface="Calibri"/>
                <a:ea typeface="Calibri"/>
                <a:cs typeface="Calibri"/>
                <a:sym typeface="Calibri"/>
              </a:rPr>
              <a:t>Una vez que hayan respondido todas las preguntas del caso de estudio, mapearán las áreas de circularidad encontradas en su caso de negocio. </a:t>
            </a:r>
            <a:r>
              <a:rPr lang="es-ES" sz="1800" b="0" i="0" u="none" strike="noStrike" dirty="0">
                <a:solidFill>
                  <a:schemeClr val="dk1"/>
                </a:solidFill>
                <a:latin typeface="Calibri"/>
                <a:ea typeface="Calibri"/>
                <a:cs typeface="Calibri"/>
                <a:sym typeface="Calibri"/>
              </a:rPr>
              <a:t>El documento abarcará las 5 etapas lineales del ciclo de vida de un producto y solicitará que dibujen las flechas indicando los tipos de circularidad utilizados en su caso de negocios.</a:t>
            </a:r>
            <a:endParaRPr lang="en-US" sz="1800" b="0" i="0" u="none" strike="noStrike"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0CD4883-0DD5-3CE6-C65A-55413BCDC095}"/>
              </a:ext>
            </a:extLst>
          </p:cNvPr>
          <p:cNvSpPr>
            <a:spLocks noGrp="1"/>
          </p:cNvSpPr>
          <p:nvPr>
            <p:ph type="sldNum" sz="quarter" idx="12"/>
          </p:nvPr>
        </p:nvSpPr>
        <p:spPr/>
        <p:txBody>
          <a:bodyPr/>
          <a:lstStyle/>
          <a:p>
            <a:fld id="{03AC47D1-4797-A149-B428-2088C1D64571}"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163" name="Google Shape;163;p6"/>
          <p:cNvSpPr txBox="1"/>
          <p:nvPr/>
        </p:nvSpPr>
        <p:spPr>
          <a:xfrm>
            <a:off x="6857930" y="327691"/>
            <a:ext cx="485847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7" name="Google Shape;167;p6" descr="A screenshot of a video game&#10;&#10;Description automatically generated with medium confidence"/>
          <p:cNvPicPr preferRelativeResize="0"/>
          <p:nvPr/>
        </p:nvPicPr>
        <p:blipFill rotWithShape="1">
          <a:blip r:embed="rId4">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Box 3">
            <a:extLst>
              <a:ext uri="{FF2B5EF4-FFF2-40B4-BE49-F238E27FC236}">
                <a16:creationId xmlns:a16="http://schemas.microsoft.com/office/drawing/2014/main" id="{C7E31C72-6F7E-FEED-D6C9-B2852CC19340}"/>
              </a:ext>
            </a:extLst>
          </p:cNvPr>
          <p:cNvSpPr txBox="1"/>
          <p:nvPr/>
        </p:nvSpPr>
        <p:spPr>
          <a:xfrm>
            <a:off x="7033593" y="1570555"/>
            <a:ext cx="1371669" cy="369332"/>
          </a:xfrm>
          <a:prstGeom prst="rect">
            <a:avLst/>
          </a:prstGeom>
          <a:noFill/>
        </p:spPr>
        <p:txBody>
          <a:bodyPr wrap="square" rtlCol="0">
            <a:spAutoFit/>
          </a:bodyPr>
          <a:lstStyle/>
          <a:p>
            <a:r>
              <a:rPr lang="es-ES" b="1" dirty="0"/>
              <a:t>RECICLAR </a:t>
            </a:r>
            <a:endParaRPr lang="es-MX" b="1" dirty="0"/>
          </a:p>
        </p:txBody>
      </p:sp>
      <p:sp>
        <p:nvSpPr>
          <p:cNvPr id="16" name="TextBox 15">
            <a:extLst>
              <a:ext uri="{FF2B5EF4-FFF2-40B4-BE49-F238E27FC236}">
                <a16:creationId xmlns:a16="http://schemas.microsoft.com/office/drawing/2014/main" id="{B4B4F0C4-1E30-80BF-705B-781220F416CC}"/>
              </a:ext>
            </a:extLst>
          </p:cNvPr>
          <p:cNvSpPr txBox="1"/>
          <p:nvPr/>
        </p:nvSpPr>
        <p:spPr>
          <a:xfrm>
            <a:off x="7238931" y="5253202"/>
            <a:ext cx="1371669" cy="369332"/>
          </a:xfrm>
          <a:prstGeom prst="rect">
            <a:avLst/>
          </a:prstGeom>
          <a:noFill/>
        </p:spPr>
        <p:txBody>
          <a:bodyPr wrap="square" rtlCol="0">
            <a:spAutoFit/>
          </a:bodyPr>
          <a:lstStyle/>
          <a:p>
            <a:r>
              <a:rPr lang="es-ES" b="1" dirty="0"/>
              <a:t>USAR</a:t>
            </a:r>
            <a:endParaRPr lang="es-MX" b="1" dirty="0"/>
          </a:p>
        </p:txBody>
      </p:sp>
      <p:sp>
        <p:nvSpPr>
          <p:cNvPr id="17" name="TextBox 16">
            <a:extLst>
              <a:ext uri="{FF2B5EF4-FFF2-40B4-BE49-F238E27FC236}">
                <a16:creationId xmlns:a16="http://schemas.microsoft.com/office/drawing/2014/main" id="{F9C3C273-2E57-2FF7-72DF-F5AA89DBC6CA}"/>
              </a:ext>
            </a:extLst>
          </p:cNvPr>
          <p:cNvSpPr txBox="1"/>
          <p:nvPr/>
        </p:nvSpPr>
        <p:spPr>
          <a:xfrm>
            <a:off x="11251588" y="3253513"/>
            <a:ext cx="1371669" cy="369332"/>
          </a:xfrm>
          <a:prstGeom prst="rect">
            <a:avLst/>
          </a:prstGeom>
          <a:noFill/>
        </p:spPr>
        <p:txBody>
          <a:bodyPr wrap="square" rtlCol="0">
            <a:spAutoFit/>
          </a:bodyPr>
          <a:lstStyle/>
          <a:p>
            <a:r>
              <a:rPr lang="es-ES" b="1" dirty="0"/>
              <a:t>HACER</a:t>
            </a:r>
            <a:endParaRPr lang="es-MX" b="1" dirty="0"/>
          </a:p>
        </p:txBody>
      </p:sp>
      <p:grpSp>
        <p:nvGrpSpPr>
          <p:cNvPr id="7" name="Group 6">
            <a:extLst>
              <a:ext uri="{FF2B5EF4-FFF2-40B4-BE49-F238E27FC236}">
                <a16:creationId xmlns:a16="http://schemas.microsoft.com/office/drawing/2014/main" id="{883C6284-C9AA-C7C8-6BAD-FC80E1776892}"/>
              </a:ext>
            </a:extLst>
          </p:cNvPr>
          <p:cNvGrpSpPr/>
          <p:nvPr/>
        </p:nvGrpSpPr>
        <p:grpSpPr>
          <a:xfrm>
            <a:off x="705627" y="1459049"/>
            <a:ext cx="4926842" cy="4309009"/>
            <a:chOff x="705627" y="1459049"/>
            <a:chExt cx="4926842" cy="4309009"/>
          </a:xfrm>
        </p:grpSpPr>
        <p:pic>
          <p:nvPicPr>
            <p:cNvPr id="166" name="Google Shape;166;p6" descr="Graphical user interface, website&#10;&#10;Description automatically generated"/>
            <p:cNvPicPr preferRelativeResize="0"/>
            <p:nvPr/>
          </p:nvPicPr>
          <p:blipFill rotWithShape="1">
            <a:blip r:embed="rId5">
              <a:alphaModFix/>
            </a:blip>
            <a:srcRect r="-25" b="15"/>
            <a:stretch/>
          </p:blipFill>
          <p:spPr>
            <a:xfrm>
              <a:off x="705627" y="1459049"/>
              <a:ext cx="4926842" cy="4309009"/>
            </a:xfrm>
            <a:prstGeom prst="rect">
              <a:avLst/>
            </a:prstGeom>
            <a:noFill/>
            <a:ln>
              <a:noFill/>
            </a:ln>
          </p:spPr>
        </p:pic>
        <p:sp>
          <p:nvSpPr>
            <p:cNvPr id="3" name="TextBox 2">
              <a:extLst>
                <a:ext uri="{FF2B5EF4-FFF2-40B4-BE49-F238E27FC236}">
                  <a16:creationId xmlns:a16="http://schemas.microsoft.com/office/drawing/2014/main" id="{AF1D9280-94A0-C837-59F2-6F3F2C3C6644}"/>
                </a:ext>
              </a:extLst>
            </p:cNvPr>
            <p:cNvSpPr txBox="1"/>
            <p:nvPr/>
          </p:nvSpPr>
          <p:spPr>
            <a:xfrm>
              <a:off x="1187330" y="2244350"/>
              <a:ext cx="1072661" cy="400110"/>
            </a:xfrm>
            <a:prstGeom prst="rect">
              <a:avLst/>
            </a:prstGeom>
            <a:solidFill>
              <a:srgbClr val="29C7F7"/>
            </a:solidFill>
          </p:spPr>
          <p:txBody>
            <a:bodyPr wrap="square" rtlCol="0">
              <a:spAutoFit/>
            </a:bodyPr>
            <a:lstStyle/>
            <a:p>
              <a:r>
                <a:rPr lang="es-ES" sz="2000" dirty="0">
                  <a:solidFill>
                    <a:schemeClr val="bg1"/>
                  </a:solidFill>
                </a:rPr>
                <a:t>TOMAR</a:t>
              </a:r>
              <a:endParaRPr lang="es-MX" sz="2000" dirty="0">
                <a:solidFill>
                  <a:schemeClr val="bg1"/>
                </a:solidFill>
              </a:endParaRPr>
            </a:p>
          </p:txBody>
        </p:sp>
        <p:sp>
          <p:nvSpPr>
            <p:cNvPr id="5" name="TextBox 4">
              <a:extLst>
                <a:ext uri="{FF2B5EF4-FFF2-40B4-BE49-F238E27FC236}">
                  <a16:creationId xmlns:a16="http://schemas.microsoft.com/office/drawing/2014/main" id="{79B2E490-7CE3-E1B0-0D3A-68E0F64F0C06}"/>
                </a:ext>
              </a:extLst>
            </p:cNvPr>
            <p:cNvSpPr txBox="1"/>
            <p:nvPr/>
          </p:nvSpPr>
          <p:spPr>
            <a:xfrm>
              <a:off x="1133623" y="3561290"/>
              <a:ext cx="1072661" cy="400110"/>
            </a:xfrm>
            <a:prstGeom prst="rect">
              <a:avLst/>
            </a:prstGeom>
            <a:solidFill>
              <a:srgbClr val="4ABE98"/>
            </a:solidFill>
          </p:spPr>
          <p:txBody>
            <a:bodyPr wrap="square" rtlCol="0">
              <a:spAutoFit/>
            </a:bodyPr>
            <a:lstStyle/>
            <a:p>
              <a:r>
                <a:rPr lang="es-ES" sz="2000" dirty="0">
                  <a:solidFill>
                    <a:schemeClr val="bg1"/>
                  </a:solidFill>
                </a:rPr>
                <a:t>HACER</a:t>
              </a:r>
              <a:endParaRPr lang="es-MX" sz="2000" dirty="0">
                <a:solidFill>
                  <a:schemeClr val="bg1"/>
                </a:solidFill>
              </a:endParaRPr>
            </a:p>
          </p:txBody>
        </p:sp>
        <p:sp>
          <p:nvSpPr>
            <p:cNvPr id="6" name="TextBox 5">
              <a:extLst>
                <a:ext uri="{FF2B5EF4-FFF2-40B4-BE49-F238E27FC236}">
                  <a16:creationId xmlns:a16="http://schemas.microsoft.com/office/drawing/2014/main" id="{719215CB-129D-9935-63C5-18D381E440EB}"/>
                </a:ext>
              </a:extLst>
            </p:cNvPr>
            <p:cNvSpPr txBox="1"/>
            <p:nvPr/>
          </p:nvSpPr>
          <p:spPr>
            <a:xfrm>
              <a:off x="1042968" y="4883870"/>
              <a:ext cx="1361383" cy="369332"/>
            </a:xfrm>
            <a:prstGeom prst="rect">
              <a:avLst/>
            </a:prstGeom>
            <a:solidFill>
              <a:schemeClr val="tx1">
                <a:lumMod val="75000"/>
                <a:lumOff val="25000"/>
              </a:schemeClr>
            </a:solidFill>
          </p:spPr>
          <p:txBody>
            <a:bodyPr wrap="square" rtlCol="0">
              <a:spAutoFit/>
            </a:bodyPr>
            <a:lstStyle/>
            <a:p>
              <a:r>
                <a:rPr lang="es-ES" dirty="0">
                  <a:solidFill>
                    <a:schemeClr val="bg1"/>
                  </a:solidFill>
                </a:rPr>
                <a:t>DISPONER</a:t>
              </a:r>
              <a:endParaRPr lang="es-MX"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20018" y="-8313"/>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grpSp>
        <p:nvGrpSpPr>
          <p:cNvPr id="4" name="Group 3">
            <a:extLst>
              <a:ext uri="{FF2B5EF4-FFF2-40B4-BE49-F238E27FC236}">
                <a16:creationId xmlns:a16="http://schemas.microsoft.com/office/drawing/2014/main" id="{B2AA066E-20EE-10ED-8F6B-00A0607ED25D}"/>
              </a:ext>
            </a:extLst>
          </p:cNvPr>
          <p:cNvGrpSpPr/>
          <p:nvPr/>
        </p:nvGrpSpPr>
        <p:grpSpPr>
          <a:xfrm>
            <a:off x="980187" y="1667075"/>
            <a:ext cx="10271662" cy="3761128"/>
            <a:chOff x="980187" y="1667075"/>
            <a:chExt cx="10271662" cy="3761128"/>
          </a:xfrm>
        </p:grpSpPr>
        <p:pic>
          <p:nvPicPr>
            <p:cNvPr id="176" name="Google Shape;176;p7" descr="Timeline&#10;&#10;Description automatically generated"/>
            <p:cNvPicPr preferRelativeResize="0"/>
            <p:nvPr/>
          </p:nvPicPr>
          <p:blipFill rotWithShape="1">
            <a:blip r:embed="rId4">
              <a:alphaModFix/>
            </a:blip>
            <a:srcRect b="-3"/>
            <a:stretch/>
          </p:blipFill>
          <p:spPr>
            <a:xfrm>
              <a:off x="980187" y="1667075"/>
              <a:ext cx="10271662" cy="3761128"/>
            </a:xfrm>
            <a:prstGeom prst="rect">
              <a:avLst/>
            </a:prstGeom>
            <a:noFill/>
            <a:ln>
              <a:noFill/>
            </a:ln>
          </p:spPr>
        </p:pic>
        <p:sp>
          <p:nvSpPr>
            <p:cNvPr id="3" name="TextBox 2">
              <a:extLst>
                <a:ext uri="{FF2B5EF4-FFF2-40B4-BE49-F238E27FC236}">
                  <a16:creationId xmlns:a16="http://schemas.microsoft.com/office/drawing/2014/main" id="{0BFB2602-CF98-2005-3BC1-7FD2E2AE893D}"/>
                </a:ext>
              </a:extLst>
            </p:cNvPr>
            <p:cNvSpPr txBox="1"/>
            <p:nvPr/>
          </p:nvSpPr>
          <p:spPr>
            <a:xfrm>
              <a:off x="1438703" y="1854211"/>
              <a:ext cx="1904293" cy="707886"/>
            </a:xfrm>
            <a:prstGeom prst="rect">
              <a:avLst/>
            </a:prstGeom>
            <a:solidFill>
              <a:schemeClr val="bg1">
                <a:lumMod val="95000"/>
              </a:schemeClr>
            </a:solidFill>
          </p:spPr>
          <p:txBody>
            <a:bodyPr wrap="square" rtlCol="0">
              <a:spAutoFit/>
            </a:bodyPr>
            <a:lstStyle/>
            <a:p>
              <a:pPr algn="ctr"/>
              <a:r>
                <a:rPr lang="es-ES" sz="2000" b="1" dirty="0">
                  <a:solidFill>
                    <a:schemeClr val="accent4">
                      <a:lumMod val="75000"/>
                    </a:schemeClr>
                  </a:solidFill>
                </a:rPr>
                <a:t>Extracción de material crudo</a:t>
              </a:r>
              <a:endParaRPr lang="es-MX" sz="2000" b="1" dirty="0">
                <a:solidFill>
                  <a:schemeClr val="accent4">
                    <a:lumMod val="75000"/>
                  </a:schemeClr>
                </a:solidFill>
              </a:endParaRPr>
            </a:p>
          </p:txBody>
        </p:sp>
        <p:sp>
          <p:nvSpPr>
            <p:cNvPr id="8" name="TextBox 7">
              <a:extLst>
                <a:ext uri="{FF2B5EF4-FFF2-40B4-BE49-F238E27FC236}">
                  <a16:creationId xmlns:a16="http://schemas.microsoft.com/office/drawing/2014/main" id="{B562D1F3-523B-46E4-D159-874165E209E9}"/>
                </a:ext>
              </a:extLst>
            </p:cNvPr>
            <p:cNvSpPr txBox="1"/>
            <p:nvPr/>
          </p:nvSpPr>
          <p:spPr>
            <a:xfrm>
              <a:off x="3210587" y="1921586"/>
              <a:ext cx="1904293" cy="707886"/>
            </a:xfrm>
            <a:prstGeom prst="rect">
              <a:avLst/>
            </a:prstGeom>
            <a:solidFill>
              <a:schemeClr val="bg1">
                <a:lumMod val="95000"/>
              </a:schemeClr>
            </a:solidFill>
          </p:spPr>
          <p:txBody>
            <a:bodyPr wrap="square" rtlCol="0">
              <a:spAutoFit/>
            </a:bodyPr>
            <a:lstStyle/>
            <a:p>
              <a:pPr algn="ctr"/>
              <a:r>
                <a:rPr lang="es-ES" sz="2000" b="1" dirty="0">
                  <a:solidFill>
                    <a:srgbClr val="00B0F0"/>
                  </a:solidFill>
                </a:rPr>
                <a:t>Manufactura y producción</a:t>
              </a:r>
              <a:endParaRPr lang="es-MX" sz="2000" b="1" dirty="0">
                <a:solidFill>
                  <a:srgbClr val="00B0F0"/>
                </a:solidFill>
              </a:endParaRPr>
            </a:p>
          </p:txBody>
        </p:sp>
        <p:sp>
          <p:nvSpPr>
            <p:cNvPr id="9" name="TextBox 8">
              <a:extLst>
                <a:ext uri="{FF2B5EF4-FFF2-40B4-BE49-F238E27FC236}">
                  <a16:creationId xmlns:a16="http://schemas.microsoft.com/office/drawing/2014/main" id="{BAE6E948-CDD0-ABB0-D398-D5984ABB958F}"/>
                </a:ext>
              </a:extLst>
            </p:cNvPr>
            <p:cNvSpPr txBox="1"/>
            <p:nvPr/>
          </p:nvSpPr>
          <p:spPr>
            <a:xfrm>
              <a:off x="5142920" y="1899277"/>
              <a:ext cx="1904293" cy="707886"/>
            </a:xfrm>
            <a:prstGeom prst="rect">
              <a:avLst/>
            </a:prstGeom>
            <a:solidFill>
              <a:schemeClr val="bg1">
                <a:lumMod val="95000"/>
              </a:schemeClr>
            </a:solidFill>
          </p:spPr>
          <p:txBody>
            <a:bodyPr wrap="square" rtlCol="0">
              <a:spAutoFit/>
            </a:bodyPr>
            <a:lstStyle/>
            <a:p>
              <a:pPr algn="ctr"/>
              <a:r>
                <a:rPr lang="es-ES" sz="2000" b="1" dirty="0">
                  <a:solidFill>
                    <a:srgbClr val="00CC99"/>
                  </a:solidFill>
                </a:rPr>
                <a:t>Empaque y distribución</a:t>
              </a:r>
              <a:endParaRPr lang="es-MX" sz="2000" b="1" dirty="0">
                <a:solidFill>
                  <a:srgbClr val="00CC99"/>
                </a:solidFill>
              </a:endParaRPr>
            </a:p>
          </p:txBody>
        </p:sp>
        <p:sp>
          <p:nvSpPr>
            <p:cNvPr id="10" name="TextBox 9">
              <a:extLst>
                <a:ext uri="{FF2B5EF4-FFF2-40B4-BE49-F238E27FC236}">
                  <a16:creationId xmlns:a16="http://schemas.microsoft.com/office/drawing/2014/main" id="{C1895444-BFCB-948C-5727-2339628B8D06}"/>
                </a:ext>
              </a:extLst>
            </p:cNvPr>
            <p:cNvSpPr txBox="1"/>
            <p:nvPr/>
          </p:nvSpPr>
          <p:spPr>
            <a:xfrm>
              <a:off x="7047213" y="2013538"/>
              <a:ext cx="1904293" cy="400110"/>
            </a:xfrm>
            <a:prstGeom prst="rect">
              <a:avLst/>
            </a:prstGeom>
            <a:solidFill>
              <a:schemeClr val="bg1">
                <a:lumMod val="95000"/>
              </a:schemeClr>
            </a:solidFill>
          </p:spPr>
          <p:txBody>
            <a:bodyPr wrap="square" rtlCol="0">
              <a:spAutoFit/>
            </a:bodyPr>
            <a:lstStyle/>
            <a:p>
              <a:pPr algn="ctr"/>
              <a:r>
                <a:rPr lang="es-ES" sz="2000" b="1" dirty="0">
                  <a:solidFill>
                    <a:srgbClr val="00CC99"/>
                  </a:solidFill>
                </a:rPr>
                <a:t>Uso</a:t>
              </a:r>
              <a:endParaRPr lang="es-MX" sz="2000" b="1" dirty="0">
                <a:solidFill>
                  <a:srgbClr val="00CC99"/>
                </a:solidFill>
              </a:endParaRPr>
            </a:p>
          </p:txBody>
        </p:sp>
        <p:sp>
          <p:nvSpPr>
            <p:cNvPr id="11" name="TextBox 10">
              <a:extLst>
                <a:ext uri="{FF2B5EF4-FFF2-40B4-BE49-F238E27FC236}">
                  <a16:creationId xmlns:a16="http://schemas.microsoft.com/office/drawing/2014/main" id="{0A155F89-5047-83AC-6909-1D429D9548D0}"/>
                </a:ext>
              </a:extLst>
            </p:cNvPr>
            <p:cNvSpPr txBox="1"/>
            <p:nvPr/>
          </p:nvSpPr>
          <p:spPr>
            <a:xfrm>
              <a:off x="8904102" y="2022387"/>
              <a:ext cx="1904293" cy="400110"/>
            </a:xfrm>
            <a:prstGeom prst="rect">
              <a:avLst/>
            </a:prstGeom>
            <a:solidFill>
              <a:schemeClr val="bg1">
                <a:lumMod val="95000"/>
              </a:schemeClr>
            </a:solidFill>
          </p:spPr>
          <p:txBody>
            <a:bodyPr wrap="square" rtlCol="0">
              <a:spAutoFit/>
            </a:bodyPr>
            <a:lstStyle/>
            <a:p>
              <a:pPr algn="ctr"/>
              <a:r>
                <a:rPr lang="es-ES" sz="2000" b="1" dirty="0">
                  <a:solidFill>
                    <a:schemeClr val="tx1">
                      <a:lumMod val="65000"/>
                      <a:lumOff val="35000"/>
                    </a:schemeClr>
                  </a:solidFill>
                </a:rPr>
                <a:t>Disposición</a:t>
              </a:r>
              <a:endParaRPr lang="es-MX" sz="2000" b="1" dirty="0">
                <a:solidFill>
                  <a:schemeClr val="tx1">
                    <a:lumMod val="65000"/>
                    <a:lumOff val="35000"/>
                  </a:schemeClr>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12533"/>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989981" y="386741"/>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grpSp>
        <p:nvGrpSpPr>
          <p:cNvPr id="5" name="Group 4">
            <a:extLst>
              <a:ext uri="{FF2B5EF4-FFF2-40B4-BE49-F238E27FC236}">
                <a16:creationId xmlns:a16="http://schemas.microsoft.com/office/drawing/2014/main" id="{B00D96E8-57F4-6380-BAFA-7948042434E9}"/>
              </a:ext>
            </a:extLst>
          </p:cNvPr>
          <p:cNvGrpSpPr/>
          <p:nvPr/>
        </p:nvGrpSpPr>
        <p:grpSpPr>
          <a:xfrm>
            <a:off x="1848478" y="1302738"/>
            <a:ext cx="9557103" cy="4409811"/>
            <a:chOff x="1848478" y="1302738"/>
            <a:chExt cx="9557103" cy="4409811"/>
          </a:xfrm>
        </p:grpSpPr>
        <p:sp>
          <p:nvSpPr>
            <p:cNvPr id="7" name="TextBox 6">
              <a:extLst>
                <a:ext uri="{FF2B5EF4-FFF2-40B4-BE49-F238E27FC236}">
                  <a16:creationId xmlns:a16="http://schemas.microsoft.com/office/drawing/2014/main" id="{BB2DD34D-9005-5A82-8C8D-EE1D07B90237}"/>
                </a:ext>
              </a:extLst>
            </p:cNvPr>
            <p:cNvSpPr txBox="1"/>
            <p:nvPr/>
          </p:nvSpPr>
          <p:spPr>
            <a:xfrm>
              <a:off x="2762007" y="1525787"/>
              <a:ext cx="1904293" cy="707886"/>
            </a:xfrm>
            <a:prstGeom prst="rect">
              <a:avLst/>
            </a:prstGeom>
            <a:solidFill>
              <a:schemeClr val="bg1">
                <a:lumMod val="95000"/>
              </a:schemeClr>
            </a:solidFill>
          </p:spPr>
          <p:txBody>
            <a:bodyPr wrap="square" rtlCol="0">
              <a:spAutoFit/>
            </a:bodyPr>
            <a:lstStyle/>
            <a:p>
              <a:pPr algn="ctr"/>
              <a:r>
                <a:rPr lang="es-ES" sz="2000" b="1" dirty="0">
                  <a:solidFill>
                    <a:srgbClr val="FFC819"/>
                  </a:solidFill>
                </a:rPr>
                <a:t>Extracción responsable</a:t>
              </a:r>
              <a:endParaRPr lang="es-MX" sz="2000" b="1" dirty="0">
                <a:solidFill>
                  <a:srgbClr val="FFC819"/>
                </a:solidFill>
              </a:endParaRPr>
            </a:p>
          </p:txBody>
        </p:sp>
        <p:sp>
          <p:nvSpPr>
            <p:cNvPr id="8" name="TextBox 7">
              <a:extLst>
                <a:ext uri="{FF2B5EF4-FFF2-40B4-BE49-F238E27FC236}">
                  <a16:creationId xmlns:a16="http://schemas.microsoft.com/office/drawing/2014/main" id="{E33A9191-0F84-6929-CBFB-73F6B44D8C16}"/>
                </a:ext>
              </a:extLst>
            </p:cNvPr>
            <p:cNvSpPr txBox="1"/>
            <p:nvPr/>
          </p:nvSpPr>
          <p:spPr>
            <a:xfrm>
              <a:off x="7758839" y="1302738"/>
              <a:ext cx="2683549" cy="1015663"/>
            </a:xfrm>
            <a:prstGeom prst="rect">
              <a:avLst/>
            </a:prstGeom>
            <a:solidFill>
              <a:schemeClr val="bg1">
                <a:lumMod val="95000"/>
              </a:schemeClr>
            </a:solidFill>
          </p:spPr>
          <p:txBody>
            <a:bodyPr wrap="square" rtlCol="0">
              <a:spAutoFit/>
            </a:bodyPr>
            <a:lstStyle/>
            <a:p>
              <a:pPr algn="ctr"/>
              <a:r>
                <a:rPr lang="es-ES" sz="2000" b="1" dirty="0">
                  <a:solidFill>
                    <a:srgbClr val="33CCFF"/>
                  </a:solidFill>
                </a:rPr>
                <a:t>Productos hechos considerando el ciclo de vida</a:t>
              </a:r>
              <a:endParaRPr lang="es-MX" sz="2000" b="1" dirty="0">
                <a:solidFill>
                  <a:srgbClr val="33CCFF"/>
                </a:solidFill>
              </a:endParaRPr>
            </a:p>
          </p:txBody>
        </p:sp>
        <p:sp>
          <p:nvSpPr>
            <p:cNvPr id="9" name="TextBox 8">
              <a:extLst>
                <a:ext uri="{FF2B5EF4-FFF2-40B4-BE49-F238E27FC236}">
                  <a16:creationId xmlns:a16="http://schemas.microsoft.com/office/drawing/2014/main" id="{3F9BA09C-7EC6-D6BB-95E4-148BF280EBD6}"/>
                </a:ext>
              </a:extLst>
            </p:cNvPr>
            <p:cNvSpPr txBox="1"/>
            <p:nvPr/>
          </p:nvSpPr>
          <p:spPr>
            <a:xfrm>
              <a:off x="1848478" y="3800872"/>
              <a:ext cx="2503269" cy="707886"/>
            </a:xfrm>
            <a:prstGeom prst="rect">
              <a:avLst/>
            </a:prstGeom>
            <a:solidFill>
              <a:schemeClr val="bg1">
                <a:lumMod val="95000"/>
              </a:schemeClr>
            </a:solidFill>
          </p:spPr>
          <p:txBody>
            <a:bodyPr wrap="square" rtlCol="0">
              <a:spAutoFit/>
            </a:bodyPr>
            <a:lstStyle/>
            <a:p>
              <a:pPr algn="ctr"/>
              <a:r>
                <a:rPr lang="es-ES" sz="2000" b="1" dirty="0">
                  <a:solidFill>
                    <a:srgbClr val="014F46"/>
                  </a:solidFill>
                </a:rPr>
                <a:t>Las piezas recicladas regresan al sistema</a:t>
              </a:r>
              <a:endParaRPr lang="es-MX" sz="2000" b="1" dirty="0">
                <a:solidFill>
                  <a:srgbClr val="014F46"/>
                </a:solidFill>
              </a:endParaRPr>
            </a:p>
          </p:txBody>
        </p:sp>
        <p:sp>
          <p:nvSpPr>
            <p:cNvPr id="10" name="TextBox 9">
              <a:extLst>
                <a:ext uri="{FF2B5EF4-FFF2-40B4-BE49-F238E27FC236}">
                  <a16:creationId xmlns:a16="http://schemas.microsoft.com/office/drawing/2014/main" id="{0537A037-9A7D-C6C3-B646-377227422900}"/>
                </a:ext>
              </a:extLst>
            </p:cNvPr>
            <p:cNvSpPr txBox="1"/>
            <p:nvPr/>
          </p:nvSpPr>
          <p:spPr>
            <a:xfrm>
              <a:off x="8079903" y="3650686"/>
              <a:ext cx="3325678" cy="707886"/>
            </a:xfrm>
            <a:prstGeom prst="rect">
              <a:avLst/>
            </a:prstGeom>
            <a:solidFill>
              <a:schemeClr val="bg1">
                <a:lumMod val="95000"/>
              </a:schemeClr>
            </a:solidFill>
          </p:spPr>
          <p:txBody>
            <a:bodyPr wrap="square" rtlCol="0">
              <a:spAutoFit/>
            </a:bodyPr>
            <a:lstStyle/>
            <a:p>
              <a:pPr algn="ctr"/>
              <a:r>
                <a:rPr lang="es-ES" sz="2000" b="1" dirty="0">
                  <a:solidFill>
                    <a:srgbClr val="00CC99"/>
                  </a:solidFill>
                </a:rPr>
                <a:t>Se minimiza el empacado y la distribución es localizada</a:t>
              </a:r>
              <a:endParaRPr lang="es-MX" sz="2000" b="1" dirty="0">
                <a:solidFill>
                  <a:srgbClr val="00CC99"/>
                </a:solidFill>
              </a:endParaRPr>
            </a:p>
          </p:txBody>
        </p:sp>
        <p:sp>
          <p:nvSpPr>
            <p:cNvPr id="3" name="TextBox 2">
              <a:extLst>
                <a:ext uri="{FF2B5EF4-FFF2-40B4-BE49-F238E27FC236}">
                  <a16:creationId xmlns:a16="http://schemas.microsoft.com/office/drawing/2014/main" id="{8EA10576-C3CE-7F6C-921E-370C9665DAD5}"/>
                </a:ext>
              </a:extLst>
            </p:cNvPr>
            <p:cNvSpPr txBox="1"/>
            <p:nvPr/>
          </p:nvSpPr>
          <p:spPr>
            <a:xfrm>
              <a:off x="4980296" y="5312439"/>
              <a:ext cx="2231407" cy="400110"/>
            </a:xfrm>
            <a:prstGeom prst="rect">
              <a:avLst/>
            </a:prstGeom>
            <a:solidFill>
              <a:schemeClr val="bg1">
                <a:lumMod val="95000"/>
              </a:schemeClr>
            </a:solidFill>
          </p:spPr>
          <p:txBody>
            <a:bodyPr wrap="square" rtlCol="0">
              <a:spAutoFit/>
            </a:bodyPr>
            <a:lstStyle/>
            <a:p>
              <a:pPr algn="ctr"/>
              <a:r>
                <a:rPr lang="es-ES" sz="2000" b="1" dirty="0">
                  <a:solidFill>
                    <a:srgbClr val="01A18E"/>
                  </a:solidFill>
                </a:rPr>
                <a:t>Uso y Reúso </a:t>
              </a:r>
              <a:endParaRPr lang="es-MX" sz="2000" b="1" dirty="0">
                <a:solidFill>
                  <a:srgbClr val="01A18E"/>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9</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338554"/>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2584</TotalTime>
  <Words>4117</Words>
  <Application>Microsoft Office PowerPoint</Application>
  <PresentationFormat>Widescreen</PresentationFormat>
  <Paragraphs>336</Paragraphs>
  <Slides>21</Slides>
  <Notes>20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Barron Trejo, Ma Luz</cp:lastModifiedBy>
  <cp:revision>53</cp:revision>
  <dcterms:created xsi:type="dcterms:W3CDTF">2022-04-23T10:51:06Z</dcterms:created>
  <dcterms:modified xsi:type="dcterms:W3CDTF">2022-11-09T00:49:42Z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4379290</vt:lpwstr>
  </property>
  <property fmtid="{D5CDD505-2E9C-101B-9397-08002B2CF9AE}" pid="3" name="NXPowerLiteSettings">
    <vt:lpwstr>F700052003A000</vt:lpwstr>
  </property>
  <property fmtid="{D5CDD505-2E9C-101B-9397-08002B2CF9AE}" pid="4" name="NXPowerLiteVersion">
    <vt:lpwstr>D9.1.2</vt:lpwstr>
  </property>
</Properties>
</file>