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58" r:id="rId2"/>
    <p:sldId id="355" r:id="rId3"/>
    <p:sldId id="258" r:id="rId4"/>
    <p:sldId id="270" r:id="rId5"/>
    <p:sldId id="381" r:id="rId6"/>
    <p:sldId id="373" r:id="rId7"/>
    <p:sldId id="265" r:id="rId8"/>
    <p:sldId id="361" r:id="rId9"/>
    <p:sldId id="375" r:id="rId10"/>
    <p:sldId id="336" r:id="rId11"/>
    <p:sldId id="376" r:id="rId12"/>
    <p:sldId id="337" r:id="rId13"/>
    <p:sldId id="338" r:id="rId14"/>
    <p:sldId id="339" r:id="rId15"/>
    <p:sldId id="340" r:id="rId16"/>
    <p:sldId id="341" r:id="rId17"/>
    <p:sldId id="377" r:id="rId18"/>
    <p:sldId id="353" r:id="rId19"/>
    <p:sldId id="349" r:id="rId20"/>
    <p:sldId id="315" r:id="rId21"/>
    <p:sldId id="378" r:id="rId22"/>
    <p:sldId id="379" r:id="rId23"/>
    <p:sldId id="380" r:id="rId24"/>
    <p:sldId id="35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6"/>
    <p:restoredTop sz="62887" autoAdjust="0"/>
  </p:normalViewPr>
  <p:slideViewPr>
    <p:cSldViewPr snapToGrid="0" snapToObjects="1">
      <p:cViewPr varScale="1">
        <p:scale>
          <a:sx n="61" d="100"/>
          <a:sy n="61" d="100"/>
        </p:scale>
        <p:origin x="26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FA78B-E601-8643-952A-C9ADA21128F6}" type="datetimeFigureOut">
              <a:rPr lang="en-US" smtClean="0"/>
              <a:t>11/8/2022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30E7E-E081-7E4F-9B94-F7592104C5D5}" type="slidenum">
              <a:rPr lang="en-US" smtClean="0"/>
              <a:t>‹#›</a:t>
            </a:fld>
            <a:endParaRPr lang="en-US" dirty="0"/>
          </a:p>
        </p:txBody>
      </p:sp>
    </p:spTree>
    <p:extLst>
      <p:ext uri="{BB962C8B-B14F-4D97-AF65-F5344CB8AC3E}">
        <p14:creationId xmlns:p14="http://schemas.microsoft.com/office/powerpoint/2010/main" val="160680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12F30E7E-E081-7E4F-9B94-F7592104C5D5}" type="slidenum">
              <a:rPr lang="en-US" smtClean="0"/>
              <a:t>1</a:t>
            </a:fld>
            <a:endParaRPr lang="en-US" dirty="0"/>
          </a:p>
        </p:txBody>
      </p:sp>
    </p:spTree>
    <p:extLst>
      <p:ext uri="{BB962C8B-B14F-4D97-AF65-F5344CB8AC3E}">
        <p14:creationId xmlns:p14="http://schemas.microsoft.com/office/powerpoint/2010/main" val="380218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Cuando diseñamos un nuevo producto o servicio, necesitamos entender al público objetivo. La gente compra y usa productos por una variedad de razones, y nuestro trabajo como diseñadores es entender sus problemas y ayudar a resolverlos. Su motivación para comprar un producto o utilizar un servicio se dividirá en dos aspectos: emocional y funcional. Identificar sus necesidades y deseos ayuda a generar los beneficios que crearemos para ellos.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beneficios emocionales brindan a los clientes un sentimiento positivo cuando compran o usan una marca en particular. Agregan riqueza y profundidad a la experiencia de poseer y usar la marca.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Ejemplos de beneficios emocionales incluyen el factor de "sentirse bien" al comprar comestibles que llevan una etiqueta de comercio justo o al donar a organizaciones benéficas como la Fundación de la Cruz Roja. Comprar local también ha comenzado a generar beneficios emocionales, aunque la mayoría de las marcas en estas áreas son marcas de nicho que actualmente no son muy conocidas excepto por sus seguidores.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beneficios funcionales se basan en un atributo del producto que proporciona al cliente una utilidad funcional. El objetivo es seleccionar beneficios funcionales que tengan el mayor impacto en los clientes, y respalden una posición sólida en relación con los competidores. Sin embargo, es importante tener en cuenta que los beneficios funcionales a menudo no se diferencian, pueden ser fáciles de copiar y pueden reducir la flexibilidad estratégica.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Ejemplos de beneficios funcionales incluyen la capacidad informática de un teléfono inteligente, el alivio de la sed que ofrece una bebida y la calidez de un suéter de lana.</a:t>
            </a:r>
            <a:endParaRPr lang="en-US" b="0" dirty="0"/>
          </a:p>
          <a:p>
            <a:pPr rtl="0"/>
            <a:endParaRPr lang="en-US" sz="1200" b="1"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10</a:t>
            </a:fld>
            <a:endParaRPr lang="en-TH"/>
          </a:p>
        </p:txBody>
      </p:sp>
    </p:spTree>
    <p:extLst>
      <p:ext uri="{BB962C8B-B14F-4D97-AF65-F5344CB8AC3E}">
        <p14:creationId xmlns:p14="http://schemas.microsoft.com/office/powerpoint/2010/main" val="2160818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Entonces, ¿cómo diseñamos nuevos productos y servicios para las personas? Las soluciones innovadoras ayudan a resolver los puntos débiles de los clientes relacionados con sus necesidades emocionales y funcionales. Al crear estas nuevas soluciones para los clientes, podemos utilizar un proceso de diseño llamado "pensamiento de diseño".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El pensamiento de diseño es una metodología que proporciona un enfoque basado en soluciones para resolver problemas. Es extremadamente útil para abordar problemas complejos al comprender las necesidades humanas involucradas, al reformular el problema de manera centrada en el ser humano, al crear muchas ideas en sesiones de lluvia de ideas y al adoptar un enfoque práctico en la creación de prototipos y pruebas.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Las cinco etapas: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err="1">
                <a:solidFill>
                  <a:schemeClr val="dk1"/>
                </a:solidFill>
                <a:latin typeface="+mn-lt"/>
                <a:ea typeface="Calibri"/>
                <a:cs typeface="Calibri"/>
                <a:sym typeface="Calibri"/>
              </a:rPr>
              <a:t>Enmpatía</a:t>
            </a:r>
            <a:r>
              <a:rPr lang="es-ES" sz="1200" b="1" i="0" u="none" strike="noStrike" dirty="0">
                <a:solidFill>
                  <a:schemeClr val="dk1"/>
                </a:solidFill>
                <a:latin typeface="+mn-lt"/>
                <a:ea typeface="Calibri"/>
                <a:cs typeface="Calibri"/>
                <a:sym typeface="Calibri"/>
              </a:rPr>
              <a:t>: Esta es la etapa donde aprendemos sobre nuestro público objetivo. ¿Quién usará nuestro producto o servicio?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Defina: identifique las preguntas y los problemas clave que planea abordar en su proceso de diseño.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Idear: con su público objetivo en mente, haga una lluvia de ideas libremente para ayudar a resolver sus problemas.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Prototipo: elabore un producto mínimo viable que pueda probar.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Prueba: pruebe sus ideas y obtenga comentarios directamente de los clientes cuyos problemas está tratando de resolver.</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11</a:t>
            </a:fld>
            <a:endParaRPr lang="en-TH"/>
          </a:p>
        </p:txBody>
      </p:sp>
    </p:spTree>
    <p:extLst>
      <p:ext uri="{BB962C8B-B14F-4D97-AF65-F5344CB8AC3E}">
        <p14:creationId xmlns:p14="http://schemas.microsoft.com/office/powerpoint/2010/main" val="71470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Examinemos un modelo de negocio circular de (alquiler de ropa) y avancemos a través de las 5 etapas del proceso de pensamiento de diseño, para comprenderlo un poco mejor.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Ejemplo: alquiler de ropa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Casi la mitad de los jóvenes dijeron que les gustaría ser más ecológicos en su enfoque de la moda, pero la mayoría expresó que los precios son una prioridad. Los usuarios en los Estados Unidos normalmente compran al menos un artículo por semana de la moda  y gastan $35 dólares. Al combinar un modelo de alquiler a un precio accesible, los clientes pueden gastar menos y evitar que tengan un armario lleno de ropa sin usar. El servicio brinda flexibilidad a los clientes al permitirles seleccionar múltiples atuendos y decidir cuánto tiempo conservarlos.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¿Cuáles son los aspectos emocionales y los aspectos funcionales de este servicio?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 gente quiere ser más respetuosa con el medio ambiente, pero también quiere vestirse a la moda sin gastar demasiado dinero. Un servicio de alquiler les permite tener acceso a la ropa que desean usar sin la etiqueta del precio o sin tener que comprar más ropa, que solo usarán unas pocas veces. Esto también reduce el desorden en su guardarropa.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12</a:t>
            </a:fld>
            <a:endParaRPr lang="en-TH"/>
          </a:p>
        </p:txBody>
      </p:sp>
    </p:spTree>
    <p:extLst>
      <p:ext uri="{BB962C8B-B14F-4D97-AF65-F5344CB8AC3E}">
        <p14:creationId xmlns:p14="http://schemas.microsoft.com/office/powerpoint/2010/main" val="51771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 primera etapa del proceso de pensamiento de diseño es obtener una comprensión empática del problema que está tratando de resolver. Esto implica consultar a expertos para obtener más información sobre el área de interés a través de la observación, la participación y la empatía con las personas para comprender sus experiencias y motivaciones, así como sumergirse en el entorno físico para que pueda obtener una comprensión personal más profunda de los problemas involucrados. La empatía es crucial para un proceso de diseño centrado en el ser humano, como el pensamiento de diseño, y la empatía permite a los pensadores de diseño dejar de lado sus propias suposiciones sobre el mundo para obtener información sobre los usuarios y sus necesidades.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Dependiendo de las limitaciones de tiempo, en esta etapa se recopila una cantidad sustancial de información para utilizarla en la etapa siguiente y desarrollar la mejor comprensión posible de los usuarios, sus necesidades y los problemas que subyacen al desarrollo de ese producto.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Para un alquiler de ropa, ¿quién sería el cliente ideal y cuál es su motivación para utilizar este servicio?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Están motivados por ahorrar dinero y obtener acceso a la ropa que quieren usar y que los hace sentir bien. Este tipo de cliente también es sensible a los costos y no quiere gastar mucho dinero constantemente para comprar ropa nueva.</a:t>
            </a:r>
            <a:endParaRPr lang="en-TH"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302631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En la etapa Definición, reúnan la información que se recopiló y generó en la etapa de empatía. Aquí es donde analizará las observaciones y se sintetizarán para definir los problemas centrales que se han  identificado hasta este momento. Deben buscar definir el problema, de una manera centrada en el ser humano que no sea demasiado complicada</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 Etapa de Definición ayudará a los diseñadores a recopilar grandes ideas para establecer características, funciones y cualquier otro elemento que les permita resolver los problemas o, al menos, permite que los usuarios resuelvan los problemas por sí mismos con una dificultad mínima. En la Etapa Definición, se comienza a avanzar a la tercera etapa: Idear.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¿Cuáles son las necesidades de los usuarios?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Quieren acceder a ropa de moda con un presupuesto ajustado sin tener que poseerla.</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4036551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Ahora, ustedes como diseñadores están listos para comenzar a generar ideas. Comprendió a los usuarios y sus necesidades en la etapa de empatía, y analizó y sintetizó sus observaciones en la etapa de definición; y terminó con una declaración del problema centrada en el ser humano. Con estos antecedentes sólidos, el quipo puede comenzar a "pensar fuera de la caja" para identificar nuevas soluciones al enunciado del problema que ha identificado, y puede empezar a buscar formas alternativas de ver el problema.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Es importante obtener tantas ideas o soluciones a problemas como sea posible al comienzo de la fase de Ideación. Todas las ideas son buenas y ayudarán a que fluya la lluvia de ideas.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Es útil hacer esto con notas adhesivas en una cartulina.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2212583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equipo de diseño ahora producirá una serie de versiones reducidas y económicas del producto o características específicas que se encuentran dentro del producto, para que puedan investigar las soluciones de problemas generadas en la etapa anterior. Los prototipos se pueden compartir y probar dentro del equipo y con pequeños grupos de personas fuera del equipo de diseño. Para nuestro ejercicio, podemos presentar estas ideas a la clase para obtener retroalimentación.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Esta es una fase experimental y el objetivo es identificar la mejor solución posible para cada uno de los problemas identificados durante las tres primeras etapas. Las soluciones se implementan dentro de los prototipos y, una por una, se investigan y aceptan, mejoran y vuelven a examinar, o se rechazan en función de las experiencias de los usuarios. Al final de esta etapa, el equipo de diseño tendrá una mejor idea de las limitaciones inherentes al producto y los problemas que están presentes y tendrá una visión más clara de cómo los usuarios reales se comportarían, pensarían y sentirían al interactuar con el producto final.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2684753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diseñadores o evaluadores prueban rigurosamente el producto completo utilizando las mejores soluciones identificadas durante la fase de creación de prototipos. Esta es la etapa final del modelo de las 5 etapas, pero es un proceso iterativo y los resultados generados durante la fase de prueba a menudo se usan para redefinir uno o más problemas, e informar la comprensión de los usuarios, las condiciones de uso (ej. cómo las personas piensan, se comportan, sienten y empatizan). Incluso, durante esta fase, se realizan modificaciones y refinamientos para descartar soluciones de problemas y obtener una comprensión más profunda del producto y sus usuarios. Aquí es donde realmente necesitamos tender un puente entre el producto y el mercado.</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38529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A partir de nuestro ejercicio de pensamiento de diseño, pudimos determinar algunos puntos clave en cada etapa del proceso de pensamiento de diseño.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¿Puedes agregar algunos puntos más a las notas que se encuentran en blanco?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Empatía: </a:t>
            </a:r>
            <a:r>
              <a:rPr lang="es-ES" sz="1200" b="0" i="0" u="none" strike="noStrike" dirty="0">
                <a:solidFill>
                  <a:schemeClr val="dk1"/>
                </a:solidFill>
                <a:latin typeface="+mn-lt"/>
                <a:ea typeface="Calibri"/>
                <a:cs typeface="Calibri"/>
                <a:sym typeface="Calibri"/>
              </a:rPr>
              <a:t>Tiene un armario desordenado con demasiada ropa.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Definición: </a:t>
            </a:r>
            <a:r>
              <a:rPr lang="es-ES" sz="1200" b="0" i="0" u="none" strike="noStrike" dirty="0">
                <a:solidFill>
                  <a:schemeClr val="dk1"/>
                </a:solidFill>
                <a:latin typeface="+mn-lt"/>
                <a:ea typeface="Calibri"/>
                <a:cs typeface="Calibri"/>
                <a:sym typeface="Calibri"/>
              </a:rPr>
              <a:t>No quiere tener ropa propia por largos periodos de tiempo.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Idear: </a:t>
            </a:r>
            <a:r>
              <a:rPr lang="es-ES" sz="1200" b="0" i="0" u="none" strike="noStrike" dirty="0">
                <a:solidFill>
                  <a:schemeClr val="dk1"/>
                </a:solidFill>
                <a:latin typeface="+mn-lt"/>
                <a:ea typeface="Calibri"/>
                <a:cs typeface="Calibri"/>
                <a:sym typeface="Calibri"/>
              </a:rPr>
              <a:t>Programa de reparación y reventa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Prototipo: </a:t>
            </a:r>
            <a:r>
              <a:rPr lang="es-ES" sz="1200" b="0" i="0" u="none" strike="noStrike" dirty="0">
                <a:solidFill>
                  <a:schemeClr val="dk1"/>
                </a:solidFill>
                <a:latin typeface="+mn-lt"/>
                <a:ea typeface="Calibri"/>
                <a:cs typeface="Calibri"/>
                <a:sym typeface="Calibri"/>
              </a:rPr>
              <a:t>Crea una </a:t>
            </a:r>
            <a:r>
              <a:rPr lang="es-ES" sz="1200" b="0" i="0" u="none" strike="noStrike" dirty="0" err="1">
                <a:solidFill>
                  <a:schemeClr val="dk1"/>
                </a:solidFill>
                <a:latin typeface="+mn-lt"/>
                <a:ea typeface="Calibri"/>
                <a:cs typeface="Calibri"/>
                <a:sym typeface="Calibri"/>
              </a:rPr>
              <a:t>microtienda</a:t>
            </a:r>
            <a:r>
              <a:rPr lang="es-ES" sz="1200" b="0" i="0" u="none" strike="noStrike" dirty="0">
                <a:solidFill>
                  <a:schemeClr val="dk1"/>
                </a:solidFill>
                <a:latin typeface="+mn-lt"/>
                <a:ea typeface="Calibri"/>
                <a:cs typeface="Calibri"/>
                <a:sym typeface="Calibri"/>
              </a:rPr>
              <a:t> desde su habitación, en las redes sociales o por el precio más económico posible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Pruebas: intente vender su producto o servicio prototipo a clientes potenciales reales y obtenga comentarios reales</a:t>
            </a:r>
            <a:endParaRPr lang="en-US" sz="1200" b="0" dirty="0"/>
          </a:p>
        </p:txBody>
      </p:sp>
      <p:sp>
        <p:nvSpPr>
          <p:cNvPr id="4" name="Slide Number Placeholder 3"/>
          <p:cNvSpPr>
            <a:spLocks noGrp="1"/>
          </p:cNvSpPr>
          <p:nvPr>
            <p:ph type="sldNum" sz="quarter" idx="5"/>
          </p:nvPr>
        </p:nvSpPr>
        <p:spPr/>
        <p:txBody>
          <a:bodyPr/>
          <a:lstStyle/>
          <a:p>
            <a:fld id="{FF836C94-7932-4F42-B085-F387E238C945}" type="slidenum">
              <a:rPr lang="en-TH" smtClean="0"/>
              <a:t>18</a:t>
            </a:fld>
            <a:endParaRPr lang="en-TH"/>
          </a:p>
        </p:txBody>
      </p:sp>
    </p:spTree>
    <p:extLst>
      <p:ext uri="{BB962C8B-B14F-4D97-AF65-F5344CB8AC3E}">
        <p14:creationId xmlns:p14="http://schemas.microsoft.com/office/powerpoint/2010/main" val="2797687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¿En qué parte del mapa del ciclo de vida nuestra empresa de alquiler de ropa ha generado circularidad?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¿Qué modelos circulares se utilizan con nuestra empresa de ropa?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propietarios de ropa reutilizan su ropa vieja vendiéndola o donándola a la tienda y no deshaciéndose de ella.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 tienda ofrece la ropa disponible para alquilar a los clientes.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Una vez que el cliente termina de usar la ropa, la devuelve a la tienda para que la tienda la alquile a otro cliente.</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19</a:t>
            </a:fld>
            <a:endParaRPr lang="en-TH"/>
          </a:p>
        </p:txBody>
      </p:sp>
    </p:spTree>
    <p:extLst>
      <p:ext uri="{BB962C8B-B14F-4D97-AF65-F5344CB8AC3E}">
        <p14:creationId xmlns:p14="http://schemas.microsoft.com/office/powerpoint/2010/main" val="270503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2300293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Diga a los estudiantes:</a:t>
            </a:r>
          </a:p>
          <a:p>
            <a:r>
              <a:rPr lang="es-ES" b="0" dirty="0"/>
              <a:t>Para este ejercicio, los estudiantes trabajarán en grupos, con el fin de rediseñar un producto existente con una solución más circular. Aplicarán el proceso de pensamiento de diseño y utilizarán uno de los modelos de diseño circular para crear una solución de producto, o servicio para el producto elegido. Elegirán uno de los productos lineales y considerarán cómo rediseñarlo para que sea más circular.</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270711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Diga a los estudiantes:</a:t>
            </a:r>
          </a:p>
          <a:p>
            <a:r>
              <a:rPr lang="es-ES" b="0" dirty="0"/>
              <a:t>Pida a los estudiantes que elijan uno de los productos que requieren de una solución circular. Explique el problema lineal de cada producto.</a:t>
            </a:r>
          </a:p>
          <a:p>
            <a:endParaRPr lang="es-ES" b="1" dirty="0"/>
          </a:p>
          <a:p>
            <a:r>
              <a:rPr lang="es-ES" b="1" dirty="0"/>
              <a:t>1. Paquetes de </a:t>
            </a:r>
            <a:r>
              <a:rPr lang="es-ES" b="1" dirty="0" err="1"/>
              <a:t>ketchup</a:t>
            </a:r>
            <a:r>
              <a:rPr lang="es-ES" b="1" dirty="0"/>
              <a:t> de un solo uso:</a:t>
            </a:r>
          </a:p>
          <a:p>
            <a:r>
              <a:rPr lang="es-ES" b="1" dirty="0"/>
              <a:t>Problema: </a:t>
            </a:r>
            <a:r>
              <a:rPr lang="es-ES" b="0" dirty="0"/>
              <a:t>Estos solo se usan una vez y luego se tiran. No se pueden reciclar porque está hecho con materiales multicapa. ¿Hay una mejor manera de ofrecer salsa de tomate a los clientes sin que implique todo el desperdicio.</a:t>
            </a:r>
          </a:p>
          <a:p>
            <a:endParaRPr lang="es-ES" b="1" dirty="0"/>
          </a:p>
          <a:p>
            <a:r>
              <a:rPr lang="es-ES" b="1" dirty="0"/>
              <a:t>2. Laptop o celular caro:</a:t>
            </a:r>
          </a:p>
          <a:p>
            <a:r>
              <a:rPr lang="es-ES" b="1" dirty="0"/>
              <a:t>Problema: </a:t>
            </a:r>
            <a:r>
              <a:rPr lang="es-ES" b="0" dirty="0"/>
              <a:t>Las computadoras y los teléfonos celulares a veces se estropean por una variedad de razones y, a menudo, no se reparan </a:t>
            </a:r>
            <a:r>
              <a:rPr lang="es-ES" b="0" dirty="0" err="1"/>
              <a:t>facilmente</a:t>
            </a:r>
            <a:r>
              <a:rPr lang="es-ES" b="0" dirty="0"/>
              <a:t>, lo que genera que las personas compren una nueva. Las computadoras también tienen metales valiosos y materiales reciclables dentro de los dispositivos, pero no se pueden reciclar fácilmente. Esto se llama “basura electrónica”. ¿Cómo podemos ampliar o construir un producto que dure más y en el que esas partes reciclables se puedan volver a utilizar?</a:t>
            </a:r>
          </a:p>
          <a:p>
            <a:endParaRPr lang="es-ES" b="1" dirty="0"/>
          </a:p>
          <a:p>
            <a:r>
              <a:rPr lang="es-ES" b="1" dirty="0"/>
              <a:t>3. Ropa de bebé:</a:t>
            </a:r>
          </a:p>
          <a:p>
            <a:r>
              <a:rPr lang="es-ES" b="1" dirty="0"/>
              <a:t>Problema: </a:t>
            </a:r>
            <a:r>
              <a:rPr lang="es-ES" b="0" dirty="0"/>
              <a:t>Los bebés crecen rápido y se quedan sin ropa mucho más rápido que los adultos, lo que deja a los padres con mucha ropa de bebé que ya no pueden usar. ¿Hay alguna manera de reducir el desperdicio con ropa de bebé a través de un servicio que podría compartirla con otra familia?</a:t>
            </a:r>
          </a:p>
          <a:p>
            <a:endParaRPr lang="es-ES" b="1" dirty="0"/>
          </a:p>
          <a:p>
            <a:r>
              <a:rPr lang="es-ES" b="1" dirty="0"/>
              <a:t>4. Envoltura de alimentos:</a:t>
            </a:r>
          </a:p>
          <a:p>
            <a:r>
              <a:rPr lang="es-ES" b="1" dirty="0"/>
              <a:t>Problema: </a:t>
            </a:r>
            <a:r>
              <a:rPr lang="es-ES" b="0" dirty="0"/>
              <a:t>Los envoltorios de alimentos se utilizan en las tiendas de comestibles para productos frescos y para preservar la vida útil de los alimentos y evitar el desperdicio de éstos. Este material delgado no se puede reciclar y se desecha una vez que el cliente compra el producto y lo lleva a casa. Este envoltorio se tira y no se recicla. ¿Hay alguna otra manera de preservar nuestros alimentos y evitar el desperdicio de alimentos sin usar envolturas?</a:t>
            </a:r>
          </a:p>
          <a:p>
            <a:endParaRPr lang="es-ES" b="1" dirty="0"/>
          </a:p>
          <a:p>
            <a:r>
              <a:rPr lang="es-ES" b="1" dirty="0"/>
              <a:t>5. Envases de un solo uso que se utilizan para comprar frutos secos o productos agrícolas en el supermercado:</a:t>
            </a:r>
          </a:p>
          <a:p>
            <a:r>
              <a:rPr lang="es-ES" b="1" dirty="0"/>
              <a:t>Problema: </a:t>
            </a:r>
            <a:r>
              <a:rPr lang="es-ES" b="0" dirty="0"/>
              <a:t>Las tiendas de comestibles ofrecen envases de un solo uso para comprar ciertos artículos que solo deben usarse una vez. ¿Existe una mejor manera de comprar frutos secos u otros productos en el supermercado sin envases de un solo uso?</a:t>
            </a:r>
          </a:p>
          <a:p>
            <a:endParaRPr lang="es-ES" b="1" dirty="0"/>
          </a:p>
          <a:p>
            <a:r>
              <a:rPr lang="es-ES" b="1" dirty="0"/>
              <a:t>6. Chanclas de goma:</a:t>
            </a:r>
          </a:p>
          <a:p>
            <a:r>
              <a:rPr lang="es-ES" b="1" dirty="0"/>
              <a:t>Problema: </a:t>
            </a:r>
            <a:r>
              <a:rPr lang="es-ES" b="0" dirty="0"/>
              <a:t>Las chanclas están hechas de caucho y no se pueden reciclar. ¿Existe una mejor solución para el final de la vida de las chanclas? ¿Hay alguna forma de conservar el caucho y usarlo para otra cosa?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21</a:t>
            </a:fld>
            <a:endParaRPr lang="en-TH"/>
          </a:p>
        </p:txBody>
      </p:sp>
    </p:spTree>
    <p:extLst>
      <p:ext uri="{BB962C8B-B14F-4D97-AF65-F5344CB8AC3E}">
        <p14:creationId xmlns:p14="http://schemas.microsoft.com/office/powerpoint/2010/main" val="3904059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b="1" i="0" u="none" strike="noStrike" kern="1200" dirty="0">
                <a:solidFill>
                  <a:schemeClr val="tx1"/>
                </a:solidFill>
                <a:effectLst/>
                <a:latin typeface="+mn-lt"/>
                <a:ea typeface="+mn-ea"/>
                <a:cs typeface="+mn-cs"/>
              </a:rPr>
              <a:t>Diga a los estudiantes:</a:t>
            </a:r>
          </a:p>
          <a:p>
            <a:pPr rtl="0"/>
            <a:r>
              <a:rPr lang="es-ES" sz="1200" b="0" i="0" u="none" strike="noStrike" kern="1200" dirty="0">
                <a:solidFill>
                  <a:schemeClr val="tx1"/>
                </a:solidFill>
                <a:effectLst/>
                <a:latin typeface="+mn-lt"/>
                <a:ea typeface="+mn-ea"/>
                <a:cs typeface="+mn-cs"/>
              </a:rPr>
              <a:t>Recibirán un documento de pensamiento de diseño pero, si es posible, genere un formato de pensamiento de diseño en una cartulina grande y utilice notas adhesivas para esta parte del ejercicio.</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22</a:t>
            </a:fld>
            <a:endParaRPr lang="en-TH"/>
          </a:p>
        </p:txBody>
      </p:sp>
    </p:spTree>
    <p:extLst>
      <p:ext uri="{BB962C8B-B14F-4D97-AF65-F5344CB8AC3E}">
        <p14:creationId xmlns:p14="http://schemas.microsoft.com/office/powerpoint/2010/main" val="2797687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ES" sz="1200" b="1" i="0" u="none" strike="noStrike" kern="1200" dirty="0">
                <a:solidFill>
                  <a:schemeClr val="tx1"/>
                </a:solidFill>
                <a:effectLst/>
                <a:latin typeface="+mn-lt"/>
                <a:ea typeface="+mn-ea"/>
                <a:cs typeface="+mn-cs"/>
              </a:rPr>
              <a:t>Diga a los estudiantes:</a:t>
            </a:r>
          </a:p>
          <a:p>
            <a:r>
              <a:rPr lang="es-ES" sz="1200" b="0" i="0" u="none" strike="noStrike" kern="1200" dirty="0">
                <a:solidFill>
                  <a:schemeClr val="tx1"/>
                </a:solidFill>
                <a:effectLst/>
                <a:latin typeface="+mn-lt"/>
                <a:ea typeface="+mn-ea"/>
                <a:cs typeface="+mn-cs"/>
              </a:rPr>
              <a:t>Los estudiantes usarán el mapa del ciclo de vida lineal para dibujar las flechas de circularidad que </a:t>
            </a:r>
            <a:r>
              <a:rPr lang="es-ES" sz="1200" b="0" i="0" u="none" strike="noStrike" kern="1200" dirty="0" err="1">
                <a:solidFill>
                  <a:schemeClr val="tx1"/>
                </a:solidFill>
                <a:effectLst/>
                <a:latin typeface="+mn-lt"/>
                <a:ea typeface="+mn-ea"/>
                <a:cs typeface="+mn-cs"/>
              </a:rPr>
              <a:t>cosideren</a:t>
            </a:r>
            <a:r>
              <a:rPr lang="es-ES" sz="1200" b="0" i="0" u="none" strike="noStrike" kern="1200" dirty="0">
                <a:solidFill>
                  <a:schemeClr val="tx1"/>
                </a:solidFill>
                <a:effectLst/>
                <a:latin typeface="+mn-lt"/>
                <a:ea typeface="+mn-ea"/>
                <a:cs typeface="+mn-cs"/>
              </a:rPr>
              <a:t> que aplica a su modelo de negocio circular.</a:t>
            </a:r>
            <a:endParaRPr lang="en-US"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b="1" i="0" u="none" strike="noStrike" kern="1200" dirty="0">
                <a:solidFill>
                  <a:schemeClr val="tx1"/>
                </a:solidFill>
                <a:effectLst/>
                <a:latin typeface="+mn-lt"/>
                <a:ea typeface="+mn-ea"/>
                <a:cs typeface="+mn-cs"/>
              </a:rPr>
              <a:t>Diga a los estudiantes:</a:t>
            </a:r>
          </a:p>
          <a:p>
            <a:pPr rtl="0"/>
            <a:r>
              <a:rPr lang="es-ES" sz="1200" b="0" i="0" u="none" strike="noStrike" kern="1200" dirty="0">
                <a:solidFill>
                  <a:schemeClr val="tx1"/>
                </a:solidFill>
                <a:effectLst/>
                <a:latin typeface="+mn-lt"/>
                <a:ea typeface="+mn-ea"/>
                <a:cs typeface="+mn-cs"/>
              </a:rPr>
              <a:t>Los estudiantes dibujarán su idea de diseño de producto circular final, en el documento Soluciones Circulares. Haga que cada grupo presente su nuevo producto a la clase.</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24</a:t>
            </a:fld>
            <a:endParaRPr lang="en-TH"/>
          </a:p>
        </p:txBody>
      </p:sp>
    </p:spTree>
    <p:extLst>
      <p:ext uri="{BB962C8B-B14F-4D97-AF65-F5344CB8AC3E}">
        <p14:creationId xmlns:p14="http://schemas.microsoft.com/office/powerpoint/2010/main" val="256291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38748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(Duración de la diapositiva: 5 min)</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Diga a los estudiantes:</a:t>
            </a: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Es importante comprender cómo abordamos nuestros sistemas de producción y consumo, al analizar cómo combatir el cambio climático y convertirnos en un mundo más sostenible. Los recursos del planeta son finitos, por lo que es crucial que las personas, los gobiernos y las empresas trabajen juntos para usarlos de manera más responsable.</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Una economía lineal es nuestro modelo tradicional que sigue los pasos </a:t>
            </a:r>
            <a:r>
              <a:rPr lang="es-ES" sz="1200" b="0" i="0" u="none" strike="noStrike" dirty="0" err="1">
                <a:solidFill>
                  <a:schemeClr val="dk1"/>
                </a:solidFill>
                <a:latin typeface="Calibri"/>
                <a:ea typeface="Calibri"/>
                <a:cs typeface="Calibri"/>
                <a:sym typeface="Calibri"/>
              </a:rPr>
              <a:t>de"tomar</a:t>
            </a:r>
            <a:r>
              <a:rPr lang="es-ES" sz="1200" b="0" i="0" u="none" strike="noStrike" dirty="0">
                <a:solidFill>
                  <a:schemeClr val="dk1"/>
                </a:solidFill>
                <a:latin typeface="Calibri"/>
                <a:ea typeface="Calibri"/>
                <a:cs typeface="Calibri"/>
                <a:sym typeface="Calibri"/>
              </a:rPr>
              <a:t>-hacer-desechar“, donde las materias primas se recolectan, luego se fabrican y se transforman en productos que usamos, hasta que finalmente se descartan como desechos en un vertedero o en nuestro entorno natural. Este modelo no se preocupa por la huella ecológica y sus consecuencias. Prioriza el beneficio sobre la sostenibilidad, con productos hechos para desecharse una vez que se han utilizado.</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Una economía circular (también denominada circularidad y CE) es un modelo de producción y consumo que implica compartir, arrendar, reutilizar, reparar, restaurar y reciclar materiales y productos existentes durante el mayor tiempo posible. Es un modelo diseñado para tener el menor impacto posible en el medio ambiente, al dejar menos huella ecológica al mantener los artículos en un sistema de circuito cerrado.</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Preguntas para los estudiantes:</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1. ¿Cuál es un ejemplo de un producto de las economías lineal y circular?</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Lineal = </a:t>
            </a:r>
            <a:r>
              <a:rPr lang="es-ES" sz="1200" b="0" i="0" u="none" strike="noStrike" dirty="0">
                <a:solidFill>
                  <a:schemeClr val="dk1"/>
                </a:solidFill>
                <a:latin typeface="Calibri"/>
                <a:ea typeface="Calibri"/>
                <a:cs typeface="Calibri"/>
                <a:sym typeface="Calibri"/>
              </a:rPr>
              <a:t>Película de envasado de alimentos sobre brócoli.  </a:t>
            </a:r>
            <a:r>
              <a:rPr lang="es-ES" sz="1200" b="1" i="0" u="none" strike="noStrike" dirty="0">
                <a:solidFill>
                  <a:schemeClr val="dk1"/>
                </a:solidFill>
                <a:latin typeface="Calibri"/>
                <a:ea typeface="Calibri"/>
                <a:cs typeface="Calibri"/>
                <a:sym typeface="Calibri"/>
              </a:rPr>
              <a:t>Circular: </a:t>
            </a:r>
            <a:r>
              <a:rPr lang="es-ES" sz="1200" b="0" i="0" u="none" strike="noStrike" dirty="0">
                <a:solidFill>
                  <a:schemeClr val="dk1"/>
                </a:solidFill>
                <a:latin typeface="Calibri"/>
                <a:ea typeface="Calibri"/>
                <a:cs typeface="Calibri"/>
                <a:sym typeface="Calibri"/>
              </a:rPr>
              <a:t>Coche compartido o reciclaje de botellas de plástico PET</a:t>
            </a:r>
            <a:r>
              <a:rPr lang="es-E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2. ¿Cómo daña el modelo lineal al planeta?</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a:t>
            </a:r>
            <a:r>
              <a:rPr lang="es-ES" sz="1200" b="0" i="0" u="none" strike="noStrike" dirty="0">
                <a:solidFill>
                  <a:schemeClr val="dk1"/>
                </a:solidFill>
                <a:latin typeface="Calibri"/>
                <a:ea typeface="Calibri"/>
                <a:cs typeface="Calibri"/>
                <a:sym typeface="Calibri"/>
              </a:rPr>
              <a:t>Los residuos se acumulan en los vertederos o se filtran al medio ambiente en forma de basura. Los recursos naturales finitos se agotan.</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3. ¿Cómo puede ayudar la economía circular a luchar contra el cambio climático?</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a:t>
            </a:r>
            <a:r>
              <a:rPr lang="es-ES" sz="1200" b="0" i="0" u="none" strike="noStrike" dirty="0">
                <a:solidFill>
                  <a:schemeClr val="dk1"/>
                </a:solidFill>
                <a:latin typeface="Calibri"/>
                <a:ea typeface="Calibri"/>
                <a:cs typeface="Calibri"/>
                <a:sym typeface="Calibri"/>
              </a:rPr>
              <a:t>Mantiene los recursos naturales en uso sin necesidad de extraer más. También reduce la fuga de desechos al medio ambiente en forma de    basura.</a:t>
            </a: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Las principales etapas de la vida de un producto se pueden mapear de forma lineal y circular. Podemos evaluar el ciclo de vida identificando las 5 etapas clave de la vida de un producto: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Extracción de materias primas de fuentes naturales.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Producción de las materias primas en un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productos terminados se distribuyen a lugares donde los clientes pueden comprarlos.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clientes utilizan el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producto se desecha después de su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Al observar el ciclo de vida completo de un producto, desde la extracción de materiales hasta la gestión del final de su vida útil, podemos encontrar nuevas oportunidades para reducir los impactos ambientales, conservar los recursos y reducir los costos. En lugar del sistema lineal de "tomar-hacer-desperdiciar" de las 5 etapas, podemos construir en circularidad a través de circuitos cerrados que mantienen estos materiales y productos en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Circularidad significa repensar el ciclo de uso lineal de un producto o servicio desde al principio hasta el final. Si un producto o servicio es verdaderamente circular, en realidad nunca tendrá un final, sino que continuamente tomará una nueva forma. El mapeo de este viaje garantizará que el producto </a:t>
            </a:r>
            <a:r>
              <a:rPr lang="es-ES" sz="1200" b="0" i="0" u="none" strike="noStrike" dirty="0" err="1">
                <a:solidFill>
                  <a:schemeClr val="dk1"/>
                </a:solidFill>
                <a:latin typeface="+mn-lt"/>
                <a:ea typeface="Calibri"/>
                <a:cs typeface="Calibri"/>
                <a:sym typeface="Calibri"/>
              </a:rPr>
              <a:t>permanecedrá</a:t>
            </a:r>
            <a:r>
              <a:rPr lang="es-ES" sz="1200" b="0" i="0" u="none" strike="noStrike" dirty="0">
                <a:solidFill>
                  <a:schemeClr val="dk1"/>
                </a:solidFill>
                <a:latin typeface="+mn-lt"/>
                <a:ea typeface="Calibri"/>
                <a:cs typeface="Calibri"/>
                <a:sym typeface="Calibri"/>
              </a:rPr>
              <a:t> en un estado útil durante el mayor tiempo posible y agregará valor en cada etapa.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No se trata solo de reciclar; se trata realmente de rediseñar todo el modelo de entrega de productos o servicios para que los seres humanos obtengan las cosas que necesitan sin afectar negativamente los sistemas naturales que nos sostienen.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 emocionante es que esto está sucediendo en todo el mundo; personas de todo tipo están cambiando sus estilos de vida y las empresas están rediseñando sus productos para que sean más circulares. Este tipo de cambios significa diseñar productos para ser reutilizados y repensar la forma en la que brindamos funcionalidad al mercado. También incluyen fomentar la reparación a través de mejores servicios de apoyo, programas de devolución o recuperación, servicios de recarga que fomentan el uso del mismo contenedor más de una vez y productos diseñados para ser refabricados y ser devueltos a la naturaleza a través del compostaje.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¿Me puede dar un ejemplo de un producto diseñado bajo uno de los modelos "Re" de un producto o servicio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1: -</a:t>
            </a:r>
            <a:r>
              <a:rPr lang="es-ES" sz="1200" b="0" i="0" u="none" strike="noStrike" dirty="0">
                <a:solidFill>
                  <a:schemeClr val="dk1"/>
                </a:solidFill>
                <a:latin typeface="+mn-lt"/>
                <a:ea typeface="Calibri"/>
                <a:cs typeface="Calibri"/>
                <a:sym typeface="Calibri"/>
              </a:rPr>
              <a:t>Las botellas de plástico PET se pueden reciclar en la misma botella de plástico una y otra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armazones de cama están diseñados en piezas principales clave y, si una se rompe, el fabricante puede desmontar fácilmente las piezas y reemplazar esa única pieza y volver a fabricar la cama, lo que evita que el cliente tenga que comprar una completamente nueva. La parte vieja se puede descomponer y reutilizar en una parte nueva</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Comprar ropa de segunda mano es una forma de reutilizar ropa vieja desechada dándole un nuevo valor y alargando su vida.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Las tiendas pueden ofrecer opciones de recarga para artículos del hogar como champú y jabón, lo que permite a los clientes traer su propio recipiente en lugar de comprar champú en una botella nueva cada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jeans viejos podrían devolverse a una tienda para obtener un descuento en su próxima compra, a cambio, la marca puede reparar y reutilizar el material para convertirlo en ropa nueva.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Usar una película </a:t>
            </a:r>
            <a:r>
              <a:rPr lang="es-ES" sz="1200" b="0" i="0" u="none" strike="noStrike" dirty="0" err="1">
                <a:solidFill>
                  <a:schemeClr val="dk1"/>
                </a:solidFill>
                <a:latin typeface="+mn-lt"/>
                <a:ea typeface="Calibri"/>
                <a:cs typeface="Calibri"/>
                <a:sym typeface="Calibri"/>
              </a:rPr>
              <a:t>compostable</a:t>
            </a:r>
            <a:r>
              <a:rPr lang="es-ES" sz="1200" b="0" i="0" u="none" strike="noStrike" dirty="0">
                <a:solidFill>
                  <a:schemeClr val="dk1"/>
                </a:solidFill>
                <a:latin typeface="+mn-lt"/>
                <a:ea typeface="Calibri"/>
                <a:cs typeface="Calibri"/>
                <a:sym typeface="Calibri"/>
              </a:rPr>
              <a:t> a base de algas marinas en productos frescos en la tienda de comestibles para reemplazar los envases de un solo uso</a:t>
            </a:r>
            <a:r>
              <a:rPr lang="es-ES" sz="1200" b="1" i="0" u="none" strike="noStrike" dirty="0">
                <a:solidFill>
                  <a:schemeClr val="dk1"/>
                </a:solidFill>
                <a:latin typeface="+mn-lt"/>
                <a:ea typeface="Calibri"/>
                <a:cs typeface="Calibri"/>
                <a:sym typeface="Calibri"/>
              </a:rPr>
              <a:t>.</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¿Cómo están las empresas creando más circularidad?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Hay cinco modelos de negocios básicos que están generando la economía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Suministros circulares: </a:t>
            </a:r>
            <a:r>
              <a:rPr lang="es-ES" sz="1200" b="0" i="0" u="none" strike="noStrike" dirty="0">
                <a:solidFill>
                  <a:schemeClr val="dk1"/>
                </a:solidFill>
                <a:latin typeface="+mn-lt"/>
                <a:ea typeface="Calibri"/>
                <a:cs typeface="Calibri"/>
                <a:sym typeface="Calibri"/>
              </a:rPr>
              <a:t>productos fabricados con insumos de recursos totalmente renovables, reciclables o biodegradables.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Recuperación de recursos: </a:t>
            </a:r>
            <a:r>
              <a:rPr lang="es-ES" sz="1200" b="0" i="0" u="none" strike="noStrike" dirty="0">
                <a:solidFill>
                  <a:schemeClr val="dk1"/>
                </a:solidFill>
                <a:latin typeface="+mn-lt"/>
                <a:ea typeface="Calibri"/>
                <a:cs typeface="Calibri"/>
                <a:sym typeface="Calibri"/>
              </a:rPr>
              <a:t>servicios que trabajan para eliminar la filtraciones de materiales y residuos al medio ambiente, así como maximizar el valor de los mismos para volver a entrar en el circuito.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Extensión de la vida útil del producto: </a:t>
            </a:r>
            <a:r>
              <a:rPr lang="es-ES" sz="1200" b="0" i="0" u="none" strike="noStrike" dirty="0">
                <a:solidFill>
                  <a:schemeClr val="dk1"/>
                </a:solidFill>
                <a:latin typeface="+mn-lt"/>
                <a:ea typeface="Calibri"/>
                <a:cs typeface="Calibri"/>
                <a:sym typeface="Calibri"/>
              </a:rPr>
              <a:t>servicios que ofrecen extender la vida útil de un producto mediante su reparación, actualización o reventa, ya que de otro modo se desecharía.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Plataforma para compartir: </a:t>
            </a:r>
            <a:r>
              <a:rPr lang="es-ES" sz="1200" b="0" i="0" u="none" strike="noStrike" dirty="0">
                <a:solidFill>
                  <a:schemeClr val="dk1"/>
                </a:solidFill>
                <a:latin typeface="+mn-lt"/>
                <a:ea typeface="Calibri"/>
                <a:cs typeface="Calibri"/>
                <a:sym typeface="Calibri"/>
              </a:rPr>
              <a:t>las plataformas para compartir permiten que las personas colaboren y compartan un producto entre ellas sin que el cliente sea el único propietario</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Producto como servicio: </a:t>
            </a:r>
            <a:r>
              <a:rPr lang="es-ES" sz="1200" b="0" i="0" u="none" strike="noStrike" dirty="0">
                <a:solidFill>
                  <a:schemeClr val="dk1"/>
                </a:solidFill>
                <a:latin typeface="+mn-lt"/>
                <a:ea typeface="Calibri"/>
                <a:cs typeface="Calibri"/>
                <a:sym typeface="Calibri"/>
              </a:rPr>
              <a:t>productos que utilizan uno o más clientes a través de un acuerdo de pago por uso (</a:t>
            </a:r>
            <a:r>
              <a:rPr lang="es-ES" sz="1200" b="0" i="0" u="none" strike="noStrike" dirty="0" err="1">
                <a:solidFill>
                  <a:schemeClr val="dk1"/>
                </a:solidFill>
                <a:latin typeface="+mn-lt"/>
                <a:ea typeface="Calibri"/>
                <a:cs typeface="Calibri"/>
                <a:sym typeface="Calibri"/>
              </a:rPr>
              <a:t>pay</a:t>
            </a:r>
            <a:r>
              <a:rPr lang="es-ES" sz="1200" b="0" i="0" u="none" strike="noStrike" dirty="0">
                <a:solidFill>
                  <a:schemeClr val="dk1"/>
                </a:solidFill>
                <a:latin typeface="+mn-lt"/>
                <a:ea typeface="Calibri"/>
                <a:cs typeface="Calibri"/>
                <a:sym typeface="Calibri"/>
              </a:rPr>
              <a:t> as </a:t>
            </a:r>
            <a:r>
              <a:rPr lang="es-ES" sz="1200" b="0" i="0" u="none" strike="noStrike" dirty="0" err="1">
                <a:solidFill>
                  <a:schemeClr val="dk1"/>
                </a:solidFill>
                <a:latin typeface="+mn-lt"/>
                <a:ea typeface="Calibri"/>
                <a:cs typeface="Calibri"/>
                <a:sym typeface="Calibri"/>
              </a:rPr>
              <a:t>you</a:t>
            </a:r>
            <a:r>
              <a:rPr lang="es-ES" sz="1200" b="0" i="0" u="none" strike="noStrike" dirty="0">
                <a:solidFill>
                  <a:schemeClr val="dk1"/>
                </a:solidFill>
                <a:latin typeface="+mn-lt"/>
                <a:ea typeface="Calibri"/>
                <a:cs typeface="Calibri"/>
                <a:sym typeface="Calibri"/>
              </a:rPr>
              <a:t> </a:t>
            </a:r>
            <a:r>
              <a:rPr lang="es-ES" sz="1200" b="0" i="0" u="none" strike="noStrike" dirty="0" err="1">
                <a:solidFill>
                  <a:schemeClr val="dk1"/>
                </a:solidFill>
                <a:latin typeface="+mn-lt"/>
                <a:ea typeface="Calibri"/>
                <a:cs typeface="Calibri"/>
                <a:sym typeface="Calibri"/>
              </a:rPr>
              <a:t>go</a:t>
            </a:r>
            <a:r>
              <a:rPr lang="es-ES" sz="1200" b="0"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Las siguientes diapositivas resaltarán algunos ejemplos del mundo real de cada modelo de negocio circular en la práctica.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8</a:t>
            </a:fld>
            <a:endParaRPr lang="en-TH"/>
          </a:p>
        </p:txBody>
      </p:sp>
    </p:spTree>
    <p:extLst>
      <p:ext uri="{BB962C8B-B14F-4D97-AF65-F5344CB8AC3E}">
        <p14:creationId xmlns:p14="http://schemas.microsoft.com/office/powerpoint/2010/main" val="263907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¿Cuáles son algunos ejemplos reales de cada modelo de negocio? ¿Puedes pensar en alguna empresa que practique alguno de estos principios circulares?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Suministros circulares:. </a:t>
            </a:r>
            <a:r>
              <a:rPr lang="es-ES" sz="1200" b="0" i="0" u="none" strike="noStrike" dirty="0">
                <a:solidFill>
                  <a:schemeClr val="dk1"/>
                </a:solidFill>
                <a:latin typeface="+mn-lt"/>
                <a:ea typeface="Calibri"/>
                <a:cs typeface="Calibri"/>
                <a:sym typeface="Calibri"/>
              </a:rPr>
              <a:t>Zapatos fabricados con plástico PET totalmente reciclado.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Recuperación de recursos: </a:t>
            </a:r>
            <a:r>
              <a:rPr lang="es-ES" sz="1200" b="0" i="0" u="none" strike="noStrike" dirty="0">
                <a:solidFill>
                  <a:schemeClr val="dk1"/>
                </a:solidFill>
                <a:latin typeface="+mn-lt"/>
                <a:ea typeface="Calibri"/>
                <a:cs typeface="Calibri"/>
                <a:sym typeface="Calibri"/>
              </a:rPr>
              <a:t>Los residuos que no se pueden reciclar se desvían del vertedero a una planta de conversión en donde estos se convierten en energía.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Extensión de la vida útil del producto: </a:t>
            </a:r>
            <a:r>
              <a:rPr lang="es-ES" sz="1200" b="0" i="0" u="none" strike="noStrike" dirty="0">
                <a:solidFill>
                  <a:schemeClr val="dk1"/>
                </a:solidFill>
                <a:latin typeface="+mn-lt"/>
                <a:ea typeface="Calibri"/>
                <a:cs typeface="Calibri"/>
                <a:sym typeface="Calibri"/>
              </a:rPr>
              <a:t>Una empresa que repare tu ropa o la acepta como donación, posteriormente esos artículos se venden nuevamente</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Plataformas compartidas: </a:t>
            </a:r>
            <a:r>
              <a:rPr lang="es-ES" sz="1200" b="0" i="0" u="none" strike="noStrike" dirty="0">
                <a:solidFill>
                  <a:schemeClr val="dk1"/>
                </a:solidFill>
                <a:latin typeface="+mn-lt"/>
                <a:ea typeface="Calibri"/>
                <a:cs typeface="Calibri"/>
                <a:sym typeface="Calibri"/>
              </a:rPr>
              <a:t>una plataforma en línea donde los propietarios pueden alquilar sus casas a inquilinos por plazos cortos, lo que les permite ganar dinero con el espacio habitable no utilizado y brinda a los inquilinos alternativas a un hotel.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Producto como servicio: </a:t>
            </a:r>
            <a:r>
              <a:rPr lang="es-ES" sz="1200" b="0" i="0" u="none" strike="noStrike" dirty="0">
                <a:solidFill>
                  <a:schemeClr val="dk1"/>
                </a:solidFill>
                <a:latin typeface="+mn-lt"/>
                <a:ea typeface="Calibri"/>
                <a:cs typeface="Calibri"/>
                <a:sym typeface="Calibri"/>
              </a:rPr>
              <a:t>el alquiler de ropa brinda a los clientes la flexibilidad de usar la moda que desean de manera asequible sin tener que comprar el artículo y poseerlo ellos mismos.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9</a:t>
            </a:fld>
            <a:endParaRPr lang="en-TH"/>
          </a:p>
        </p:txBody>
      </p:sp>
    </p:spTree>
    <p:extLst>
      <p:ext uri="{BB962C8B-B14F-4D97-AF65-F5344CB8AC3E}">
        <p14:creationId xmlns:p14="http://schemas.microsoft.com/office/powerpoint/2010/main" val="227781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A51E-FDAC-3F6A-0B8C-284CB15661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EA5095-99A7-4D23-19B4-E02967B37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4B23A3-1A01-560E-DEF7-4190DAD03B62}"/>
              </a:ext>
            </a:extLst>
          </p:cNvPr>
          <p:cNvSpPr>
            <a:spLocks noGrp="1"/>
          </p:cNvSpPr>
          <p:nvPr>
            <p:ph type="dt" sz="half" idx="10"/>
          </p:nvPr>
        </p:nvSpPr>
        <p:spPr/>
        <p:txBody>
          <a:bodyPr/>
          <a:lstStyle/>
          <a:p>
            <a:fld id="{D764CCF1-9191-BE48-A534-BC84A515A6EC}" type="datetimeFigureOut">
              <a:rPr lang="en-US" smtClean="0"/>
              <a:t>11/8/2022</a:t>
            </a:fld>
            <a:endParaRPr lang="en-US" dirty="0"/>
          </a:p>
        </p:txBody>
      </p:sp>
      <p:sp>
        <p:nvSpPr>
          <p:cNvPr id="5" name="Footer Placeholder 4">
            <a:extLst>
              <a:ext uri="{FF2B5EF4-FFF2-40B4-BE49-F238E27FC236}">
                <a16:creationId xmlns:a16="http://schemas.microsoft.com/office/drawing/2014/main" id="{110FF7B1-8595-C39A-3266-B3B75420E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7A12A7-C77F-3A05-CEDE-0C0C352BD912}"/>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259850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AA17-3DD3-2478-7CA7-206034AD4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4C97A8-A28C-267A-927E-E527E37FC3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BF834-3260-BCDC-96C3-F812B5570803}"/>
              </a:ext>
            </a:extLst>
          </p:cNvPr>
          <p:cNvSpPr>
            <a:spLocks noGrp="1"/>
          </p:cNvSpPr>
          <p:nvPr>
            <p:ph type="dt" sz="half" idx="10"/>
          </p:nvPr>
        </p:nvSpPr>
        <p:spPr/>
        <p:txBody>
          <a:bodyPr/>
          <a:lstStyle/>
          <a:p>
            <a:fld id="{D764CCF1-9191-BE48-A534-BC84A515A6EC}" type="datetimeFigureOut">
              <a:rPr lang="en-US" smtClean="0"/>
              <a:t>11/8/2022</a:t>
            </a:fld>
            <a:endParaRPr lang="en-US" dirty="0"/>
          </a:p>
        </p:txBody>
      </p:sp>
      <p:sp>
        <p:nvSpPr>
          <p:cNvPr id="5" name="Footer Placeholder 4">
            <a:extLst>
              <a:ext uri="{FF2B5EF4-FFF2-40B4-BE49-F238E27FC236}">
                <a16:creationId xmlns:a16="http://schemas.microsoft.com/office/drawing/2014/main" id="{34E2B079-67E5-6159-66FE-821E6D5AD3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4C7121-C5FB-F5EC-ED66-7181FCE6B43A}"/>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91952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200227-9D67-0E43-15F3-A4E4DAD13C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40A9E-4DC3-8C1E-7F31-BD4B25D1DE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A1735-DA1B-B702-186E-4EBA781F6343}"/>
              </a:ext>
            </a:extLst>
          </p:cNvPr>
          <p:cNvSpPr>
            <a:spLocks noGrp="1"/>
          </p:cNvSpPr>
          <p:nvPr>
            <p:ph type="dt" sz="half" idx="10"/>
          </p:nvPr>
        </p:nvSpPr>
        <p:spPr/>
        <p:txBody>
          <a:bodyPr/>
          <a:lstStyle/>
          <a:p>
            <a:fld id="{D764CCF1-9191-BE48-A534-BC84A515A6EC}" type="datetimeFigureOut">
              <a:rPr lang="en-US" smtClean="0"/>
              <a:t>11/8/2022</a:t>
            </a:fld>
            <a:endParaRPr lang="en-US" dirty="0"/>
          </a:p>
        </p:txBody>
      </p:sp>
      <p:sp>
        <p:nvSpPr>
          <p:cNvPr id="5" name="Footer Placeholder 4">
            <a:extLst>
              <a:ext uri="{FF2B5EF4-FFF2-40B4-BE49-F238E27FC236}">
                <a16:creationId xmlns:a16="http://schemas.microsoft.com/office/drawing/2014/main" id="{69097F5E-1BC7-3E8C-96A5-91706907AD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BC6887-B0DA-77BB-6484-853853729602}"/>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254806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60C3-2620-7971-D14A-93E17D22C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B9A1A-AA83-AFCA-B7F2-1A8AE454B7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4D364-9684-56CF-953C-58EF9A2EC707}"/>
              </a:ext>
            </a:extLst>
          </p:cNvPr>
          <p:cNvSpPr>
            <a:spLocks noGrp="1"/>
          </p:cNvSpPr>
          <p:nvPr>
            <p:ph type="dt" sz="half" idx="10"/>
          </p:nvPr>
        </p:nvSpPr>
        <p:spPr/>
        <p:txBody>
          <a:bodyPr/>
          <a:lstStyle/>
          <a:p>
            <a:fld id="{D764CCF1-9191-BE48-A534-BC84A515A6EC}" type="datetimeFigureOut">
              <a:rPr lang="en-US" smtClean="0"/>
              <a:t>11/8/2022</a:t>
            </a:fld>
            <a:endParaRPr lang="en-US" dirty="0"/>
          </a:p>
        </p:txBody>
      </p:sp>
      <p:sp>
        <p:nvSpPr>
          <p:cNvPr id="5" name="Footer Placeholder 4">
            <a:extLst>
              <a:ext uri="{FF2B5EF4-FFF2-40B4-BE49-F238E27FC236}">
                <a16:creationId xmlns:a16="http://schemas.microsoft.com/office/drawing/2014/main" id="{10FC021F-72DE-BE37-4330-495FBD4E43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540092-0F03-FC41-76FD-C52CBAAA54FD}"/>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262999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B71D-0FE4-C555-9620-352004A83B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80F7E0-1592-5023-A666-1D8F11B56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62D7C0-0B4B-5613-B1EE-A5DC0378135C}"/>
              </a:ext>
            </a:extLst>
          </p:cNvPr>
          <p:cNvSpPr>
            <a:spLocks noGrp="1"/>
          </p:cNvSpPr>
          <p:nvPr>
            <p:ph type="dt" sz="half" idx="10"/>
          </p:nvPr>
        </p:nvSpPr>
        <p:spPr/>
        <p:txBody>
          <a:bodyPr/>
          <a:lstStyle/>
          <a:p>
            <a:fld id="{D764CCF1-9191-BE48-A534-BC84A515A6EC}" type="datetimeFigureOut">
              <a:rPr lang="en-US" smtClean="0"/>
              <a:t>11/8/2022</a:t>
            </a:fld>
            <a:endParaRPr lang="en-US" dirty="0"/>
          </a:p>
        </p:txBody>
      </p:sp>
      <p:sp>
        <p:nvSpPr>
          <p:cNvPr id="5" name="Footer Placeholder 4">
            <a:extLst>
              <a:ext uri="{FF2B5EF4-FFF2-40B4-BE49-F238E27FC236}">
                <a16:creationId xmlns:a16="http://schemas.microsoft.com/office/drawing/2014/main" id="{40D18081-6552-5D34-8E26-97005CAB12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CBECB0-88D1-CE7A-0C15-BD1FE3F366A8}"/>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338550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67CD-9A50-4AC4-B888-69B12D930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DDECD-FC20-C93D-6898-199B081F39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A444F3-388A-F0E7-877F-5C5BF6CC66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003CC-BB94-C54D-C30B-F6DFD8DDABD1}"/>
              </a:ext>
            </a:extLst>
          </p:cNvPr>
          <p:cNvSpPr>
            <a:spLocks noGrp="1"/>
          </p:cNvSpPr>
          <p:nvPr>
            <p:ph type="dt" sz="half" idx="10"/>
          </p:nvPr>
        </p:nvSpPr>
        <p:spPr/>
        <p:txBody>
          <a:bodyPr/>
          <a:lstStyle/>
          <a:p>
            <a:fld id="{D764CCF1-9191-BE48-A534-BC84A515A6EC}" type="datetimeFigureOut">
              <a:rPr lang="en-US" smtClean="0"/>
              <a:t>11/8/2022</a:t>
            </a:fld>
            <a:endParaRPr lang="en-US" dirty="0"/>
          </a:p>
        </p:txBody>
      </p:sp>
      <p:sp>
        <p:nvSpPr>
          <p:cNvPr id="6" name="Footer Placeholder 5">
            <a:extLst>
              <a:ext uri="{FF2B5EF4-FFF2-40B4-BE49-F238E27FC236}">
                <a16:creationId xmlns:a16="http://schemas.microsoft.com/office/drawing/2014/main" id="{4A2AFD72-55C4-BEBD-0B03-C3ED752402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1734EF-0056-CD3E-4CB3-505F8C475F32}"/>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128300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24EE-9847-2D1C-D431-0EC6D74AF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223F22-2627-9A4A-8BCD-B83391A41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5A75DF-1364-2C29-7038-6C708798A9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69DDDF-91D1-EDEB-7304-43AEA9CE7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6E66DB-E92E-11AB-8631-B931A193C5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07CBCF-4F30-CC15-4CB1-D4AD75EA0022}"/>
              </a:ext>
            </a:extLst>
          </p:cNvPr>
          <p:cNvSpPr>
            <a:spLocks noGrp="1"/>
          </p:cNvSpPr>
          <p:nvPr>
            <p:ph type="dt" sz="half" idx="10"/>
          </p:nvPr>
        </p:nvSpPr>
        <p:spPr/>
        <p:txBody>
          <a:bodyPr/>
          <a:lstStyle/>
          <a:p>
            <a:fld id="{D764CCF1-9191-BE48-A534-BC84A515A6EC}" type="datetimeFigureOut">
              <a:rPr lang="en-US" smtClean="0"/>
              <a:t>11/8/2022</a:t>
            </a:fld>
            <a:endParaRPr lang="en-US" dirty="0"/>
          </a:p>
        </p:txBody>
      </p:sp>
      <p:sp>
        <p:nvSpPr>
          <p:cNvPr id="8" name="Footer Placeholder 7">
            <a:extLst>
              <a:ext uri="{FF2B5EF4-FFF2-40B4-BE49-F238E27FC236}">
                <a16:creationId xmlns:a16="http://schemas.microsoft.com/office/drawing/2014/main" id="{B3CEF489-AC5F-EC08-D801-BDBA748F17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CA6A2DC-DE1E-9C53-CF7F-E1C73AF3B2BC}"/>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82089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15AF-2786-6ED2-EEE7-2FFD33D626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A64D6-448F-F26E-7109-1B78982D3072}"/>
              </a:ext>
            </a:extLst>
          </p:cNvPr>
          <p:cNvSpPr>
            <a:spLocks noGrp="1"/>
          </p:cNvSpPr>
          <p:nvPr>
            <p:ph type="dt" sz="half" idx="10"/>
          </p:nvPr>
        </p:nvSpPr>
        <p:spPr/>
        <p:txBody>
          <a:bodyPr/>
          <a:lstStyle/>
          <a:p>
            <a:fld id="{D764CCF1-9191-BE48-A534-BC84A515A6EC}" type="datetimeFigureOut">
              <a:rPr lang="en-US" smtClean="0"/>
              <a:t>11/8/2022</a:t>
            </a:fld>
            <a:endParaRPr lang="en-US" dirty="0"/>
          </a:p>
        </p:txBody>
      </p:sp>
      <p:sp>
        <p:nvSpPr>
          <p:cNvPr id="4" name="Footer Placeholder 3">
            <a:extLst>
              <a:ext uri="{FF2B5EF4-FFF2-40B4-BE49-F238E27FC236}">
                <a16:creationId xmlns:a16="http://schemas.microsoft.com/office/drawing/2014/main" id="{FD919E8E-C18F-F740-92F3-BC1D95C0BBB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A393AC-9596-A796-39D8-834F6EA0DA1A}"/>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418658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EBC596-966E-26B6-7220-2B9AD66CC71F}"/>
              </a:ext>
            </a:extLst>
          </p:cNvPr>
          <p:cNvSpPr>
            <a:spLocks noGrp="1"/>
          </p:cNvSpPr>
          <p:nvPr>
            <p:ph type="dt" sz="half" idx="10"/>
          </p:nvPr>
        </p:nvSpPr>
        <p:spPr/>
        <p:txBody>
          <a:bodyPr/>
          <a:lstStyle/>
          <a:p>
            <a:fld id="{D764CCF1-9191-BE48-A534-BC84A515A6EC}" type="datetimeFigureOut">
              <a:rPr lang="en-US" smtClean="0"/>
              <a:t>11/8/2022</a:t>
            </a:fld>
            <a:endParaRPr lang="en-US" dirty="0"/>
          </a:p>
        </p:txBody>
      </p:sp>
      <p:sp>
        <p:nvSpPr>
          <p:cNvPr id="3" name="Footer Placeholder 2">
            <a:extLst>
              <a:ext uri="{FF2B5EF4-FFF2-40B4-BE49-F238E27FC236}">
                <a16:creationId xmlns:a16="http://schemas.microsoft.com/office/drawing/2014/main" id="{81DF97D0-9289-A247-5F59-FFD962B11D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6731BE-F5AF-63FE-C46D-2B4FFEC1DFC5}"/>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72964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D962-DCB0-2E7B-A995-75758C0EF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35BEF7-5A76-3E7A-FD7A-2EC6C0594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AF7E8-EC4B-7EC7-2BE9-4B885708C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2677D-DEFD-6E2C-A05C-39163D59622C}"/>
              </a:ext>
            </a:extLst>
          </p:cNvPr>
          <p:cNvSpPr>
            <a:spLocks noGrp="1"/>
          </p:cNvSpPr>
          <p:nvPr>
            <p:ph type="dt" sz="half" idx="10"/>
          </p:nvPr>
        </p:nvSpPr>
        <p:spPr/>
        <p:txBody>
          <a:bodyPr/>
          <a:lstStyle/>
          <a:p>
            <a:fld id="{D764CCF1-9191-BE48-A534-BC84A515A6EC}" type="datetimeFigureOut">
              <a:rPr lang="en-US" smtClean="0"/>
              <a:t>11/8/2022</a:t>
            </a:fld>
            <a:endParaRPr lang="en-US" dirty="0"/>
          </a:p>
        </p:txBody>
      </p:sp>
      <p:sp>
        <p:nvSpPr>
          <p:cNvPr id="6" name="Footer Placeholder 5">
            <a:extLst>
              <a:ext uri="{FF2B5EF4-FFF2-40B4-BE49-F238E27FC236}">
                <a16:creationId xmlns:a16="http://schemas.microsoft.com/office/drawing/2014/main" id="{7A92F5C6-49E5-0DC7-B9C4-6F5BCEB0EC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B98E33-387B-ECCF-C7E7-40162F2226C2}"/>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134071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842B-BB6F-26A5-475F-FA30311CD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ED59B-F553-01AE-E2B0-61F6389F8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C130F4B-403D-D9BA-3652-D559C8308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F661C-D3EA-C7BB-801D-E058525A9847}"/>
              </a:ext>
            </a:extLst>
          </p:cNvPr>
          <p:cNvSpPr>
            <a:spLocks noGrp="1"/>
          </p:cNvSpPr>
          <p:nvPr>
            <p:ph type="dt" sz="half" idx="10"/>
          </p:nvPr>
        </p:nvSpPr>
        <p:spPr/>
        <p:txBody>
          <a:bodyPr/>
          <a:lstStyle/>
          <a:p>
            <a:fld id="{D764CCF1-9191-BE48-A534-BC84A515A6EC}" type="datetimeFigureOut">
              <a:rPr lang="en-US" smtClean="0"/>
              <a:t>11/8/2022</a:t>
            </a:fld>
            <a:endParaRPr lang="en-US" dirty="0"/>
          </a:p>
        </p:txBody>
      </p:sp>
      <p:sp>
        <p:nvSpPr>
          <p:cNvPr id="6" name="Footer Placeholder 5">
            <a:extLst>
              <a:ext uri="{FF2B5EF4-FFF2-40B4-BE49-F238E27FC236}">
                <a16:creationId xmlns:a16="http://schemas.microsoft.com/office/drawing/2014/main" id="{BA554AA6-FCE8-DB7C-A989-5B983C46BB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97749B-0269-3E09-7EC3-79E1BC8BA7AF}"/>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355652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1A68E-4DE5-341E-6674-0E5F80F4C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8CBB55-739A-690F-40F4-1354C71DE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FE811-EFCF-D0AB-7B32-1359F0997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4CCF1-9191-BE48-A534-BC84A515A6EC}" type="datetimeFigureOut">
              <a:rPr lang="en-US" smtClean="0"/>
              <a:t>11/8/2022</a:t>
            </a:fld>
            <a:endParaRPr lang="en-US" dirty="0"/>
          </a:p>
        </p:txBody>
      </p:sp>
      <p:sp>
        <p:nvSpPr>
          <p:cNvPr id="5" name="Footer Placeholder 4">
            <a:extLst>
              <a:ext uri="{FF2B5EF4-FFF2-40B4-BE49-F238E27FC236}">
                <a16:creationId xmlns:a16="http://schemas.microsoft.com/office/drawing/2014/main" id="{AE175EC5-FECB-1A92-E565-9901B1FE5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86410E-C2FB-7049-9849-978342E9B7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0EAEB-144F-8941-88E1-9A658401DE30}" type="slidenum">
              <a:rPr lang="en-US" smtClean="0"/>
              <a:t>‹#›</a:t>
            </a:fld>
            <a:endParaRPr lang="en-US" dirty="0"/>
          </a:p>
        </p:txBody>
      </p:sp>
    </p:spTree>
    <p:extLst>
      <p:ext uri="{BB962C8B-B14F-4D97-AF65-F5344CB8AC3E}">
        <p14:creationId xmlns:p14="http://schemas.microsoft.com/office/powerpoint/2010/main" val="405218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9.jpe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0.jp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34.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5.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3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37.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8.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8.png"/><Relationship Id="rId3" Type="http://schemas.openxmlformats.org/officeDocument/2006/relationships/image" Target="../media/image19.jpeg"/><Relationship Id="rId7" Type="http://schemas.openxmlformats.org/officeDocument/2006/relationships/image" Target="../media/image35.png"/><Relationship Id="rId12"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2.jpeg"/><Relationship Id="rId7"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39.png"/><Relationship Id="rId9" Type="http://schemas.openxmlformats.org/officeDocument/2006/relationships/image" Target="../media/image59.jpe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8.png"/><Relationship Id="rId3" Type="http://schemas.openxmlformats.org/officeDocument/2006/relationships/image" Target="../media/image19.jpeg"/><Relationship Id="rId7" Type="http://schemas.openxmlformats.org/officeDocument/2006/relationships/image" Target="../media/image35.png"/><Relationship Id="rId12"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F0D84496-B302-7D40-BE07-FB6850717809}"/>
              </a:ext>
            </a:extLst>
          </p:cNvPr>
          <p:cNvPicPr>
            <a:picLocks noChangeAspect="1"/>
          </p:cNvPicPr>
          <p:nvPr/>
        </p:nvPicPr>
        <p:blipFill>
          <a:blip r:embed="rId3"/>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EC417D5D-4510-D648-C1DD-E10AABBFFD7B}"/>
              </a:ext>
            </a:extLst>
          </p:cNvPr>
          <p:cNvGrpSpPr/>
          <p:nvPr/>
        </p:nvGrpSpPr>
        <p:grpSpPr>
          <a:xfrm>
            <a:off x="1461187" y="371060"/>
            <a:ext cx="8989766" cy="6107777"/>
            <a:chOff x="1461187" y="371060"/>
            <a:chExt cx="8989766" cy="6107777"/>
          </a:xfrm>
        </p:grpSpPr>
        <p:sp>
          <p:nvSpPr>
            <p:cNvPr id="3" name="TextBox 2">
              <a:extLst>
                <a:ext uri="{FF2B5EF4-FFF2-40B4-BE49-F238E27FC236}">
                  <a16:creationId xmlns:a16="http://schemas.microsoft.com/office/drawing/2014/main" id="{B31FB1FA-1FAF-3F15-FA40-03833E18D0E7}"/>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b="1" dirty="0" err="1">
                  <a:solidFill>
                    <a:srgbClr val="00B0F0"/>
                  </a:solidFill>
                  <a:latin typeface="Yu Gothic UI Semilight" panose="020B0400000000000000" pitchFamily="34" charset="-128"/>
                  <a:ea typeface="Yu Gothic UI Semilight" panose="020B0400000000000000" pitchFamily="34" charset="-128"/>
                </a:rPr>
                <a:t>Héroe</a:t>
              </a:r>
              <a:r>
                <a:rPr lang="en-US" sz="7200" b="1" dirty="0">
                  <a:solidFill>
                    <a:srgbClr val="00B0F0"/>
                  </a:solidFill>
                  <a:latin typeface="Yu Gothic UI Semilight" panose="020B0400000000000000" pitchFamily="34" charset="-128"/>
                  <a:ea typeface="Yu Gothic UI Semilight" panose="020B0400000000000000" pitchFamily="34" charset="-128"/>
                </a:rPr>
                <a:t> </a:t>
              </a:r>
            </a:p>
            <a:p>
              <a:r>
                <a:rPr lang="en-US" sz="4000" b="1" dirty="0">
                  <a:solidFill>
                    <a:srgbClr val="00B0F0"/>
                  </a:solidFill>
                  <a:latin typeface="Yu Gothic UI Semilight" panose="020B0400000000000000" pitchFamily="34" charset="-128"/>
                  <a:ea typeface="Yu Gothic UI Semilight" panose="020B0400000000000000" pitchFamily="34" charset="-128"/>
                </a:rPr>
                <a:t>de </a:t>
              </a:r>
              <a:r>
                <a:rPr lang="en-US" sz="4000" b="1" dirty="0" err="1">
                  <a:solidFill>
                    <a:srgbClr val="00B0F0"/>
                  </a:solidFill>
                  <a:latin typeface="Yu Gothic UI Semilight" panose="020B0400000000000000" pitchFamily="34" charset="-128"/>
                  <a:ea typeface="Yu Gothic UI Semilight" panose="020B0400000000000000" pitchFamily="34" charset="-128"/>
                </a:rPr>
                <a:t>los</a:t>
              </a:r>
              <a:endParaRPr lang="en-US" sz="4000" b="1" dirty="0">
                <a:solidFill>
                  <a:srgbClr val="00B0F0"/>
                </a:solidFill>
                <a:latin typeface="Yu Gothic UI Semilight" panose="020B0400000000000000" pitchFamily="34" charset="-128"/>
                <a:ea typeface="Yu Gothic UI Semilight" panose="020B0400000000000000" pitchFamily="34" charset="-128"/>
              </a:endParaRPr>
            </a:p>
            <a:p>
              <a:r>
                <a:rPr lang="en-US" sz="7200" b="1"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b="1"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4" name="TextBox 3">
              <a:extLst>
                <a:ext uri="{FF2B5EF4-FFF2-40B4-BE49-F238E27FC236}">
                  <a16:creationId xmlns:a16="http://schemas.microsoft.com/office/drawing/2014/main" id="{49D6B53A-4EC1-C668-F976-EB6A2F085091}"/>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sp>
          <p:nvSpPr>
            <p:cNvPr id="6" name="TextBox 5">
              <a:extLst>
                <a:ext uri="{FF2B5EF4-FFF2-40B4-BE49-F238E27FC236}">
                  <a16:creationId xmlns:a16="http://schemas.microsoft.com/office/drawing/2014/main" id="{5C677C16-7978-D9C1-9BCB-E6854CB7E28A}"/>
                </a:ext>
              </a:extLst>
            </p:cNvPr>
            <p:cNvSpPr txBox="1"/>
            <p:nvPr/>
          </p:nvSpPr>
          <p:spPr>
            <a:xfrm>
              <a:off x="1741047" y="5313928"/>
              <a:ext cx="8709906" cy="707886"/>
            </a:xfrm>
            <a:prstGeom prst="rect">
              <a:avLst/>
            </a:prstGeom>
            <a:solidFill>
              <a:srgbClr val="F0F0F0"/>
            </a:solidFill>
          </p:spPr>
          <p:txBody>
            <a:bodyPr wrap="square" rtlCol="0">
              <a:spAutoFit/>
            </a:bodyPr>
            <a:lstStyle/>
            <a:p>
              <a:pPr algn="ctr"/>
              <a:r>
                <a:rPr lang="en-US" sz="4000" b="1" dirty="0" err="1"/>
                <a:t>Rediseño</a:t>
              </a:r>
              <a:r>
                <a:rPr lang="en-US" sz="4000" b="1" dirty="0"/>
                <a:t> para </a:t>
              </a:r>
              <a:r>
                <a:rPr lang="en-US" sz="4000" b="1" dirty="0" err="1"/>
                <a:t>Circularidad</a:t>
              </a:r>
              <a:endParaRPr lang="es-MX" sz="4000" b="1" dirty="0"/>
            </a:p>
          </p:txBody>
        </p:sp>
        <p:sp>
          <p:nvSpPr>
            <p:cNvPr id="7" name="TextBox 6">
              <a:extLst>
                <a:ext uri="{FF2B5EF4-FFF2-40B4-BE49-F238E27FC236}">
                  <a16:creationId xmlns:a16="http://schemas.microsoft.com/office/drawing/2014/main" id="{11AF2924-17D1-6219-23D3-F30B8A159561}"/>
                </a:ext>
              </a:extLst>
            </p:cNvPr>
            <p:cNvSpPr txBox="1"/>
            <p:nvPr/>
          </p:nvSpPr>
          <p:spPr>
            <a:xfrm>
              <a:off x="2264226" y="6017172"/>
              <a:ext cx="7906867" cy="461665"/>
            </a:xfrm>
            <a:prstGeom prst="rect">
              <a:avLst/>
            </a:prstGeom>
            <a:solidFill>
              <a:srgbClr val="F0F0F0"/>
            </a:solidFill>
          </p:spPr>
          <p:txBody>
            <a:bodyPr wrap="square" rtlCol="0">
              <a:spAutoFit/>
            </a:bodyPr>
            <a:lstStyle/>
            <a:p>
              <a:pPr algn="ctr"/>
              <a:r>
                <a:rPr lang="en-US" sz="2400" dirty="0"/>
                <a:t>Nivel 5: </a:t>
              </a:r>
              <a:r>
                <a:rPr lang="en-US" sz="2400" dirty="0" err="1"/>
                <a:t>Lección</a:t>
              </a:r>
              <a:r>
                <a:rPr lang="en-US" sz="2400" dirty="0"/>
                <a:t> para </a:t>
              </a:r>
              <a:r>
                <a:rPr lang="en-US" sz="2400" dirty="0" err="1"/>
                <a:t>Intermedios</a:t>
              </a:r>
              <a:endParaRPr lang="es-MX" sz="2400" dirty="0"/>
            </a:p>
          </p:txBody>
        </p:sp>
      </p:grpSp>
    </p:spTree>
    <p:extLst>
      <p:ext uri="{BB962C8B-B14F-4D97-AF65-F5344CB8AC3E}">
        <p14:creationId xmlns:p14="http://schemas.microsoft.com/office/powerpoint/2010/main" val="247353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9190" y="0"/>
            <a:ext cx="12192000" cy="6858000"/>
          </a:xfrm>
          <a:prstGeom prst="rect">
            <a:avLst/>
          </a:prstGeom>
        </p:spPr>
      </p:pic>
      <p:sp>
        <p:nvSpPr>
          <p:cNvPr id="8" name="Rounded Rectangle 7">
            <a:extLst>
              <a:ext uri="{FF2B5EF4-FFF2-40B4-BE49-F238E27FC236}">
                <a16:creationId xmlns:a16="http://schemas.microsoft.com/office/drawing/2014/main" id="{EBAC0AD8-43C5-1148-B372-2D185F2C94CE}"/>
              </a:ext>
            </a:extLst>
          </p:cNvPr>
          <p:cNvSpPr/>
          <p:nvPr/>
        </p:nvSpPr>
        <p:spPr>
          <a:xfrm>
            <a:off x="1327355" y="37672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 name="Rounded Rectangle 4">
            <a:extLst>
              <a:ext uri="{FF2B5EF4-FFF2-40B4-BE49-F238E27FC236}">
                <a16:creationId xmlns:a16="http://schemas.microsoft.com/office/drawing/2014/main" id="{517CDCA7-F9B9-DE49-983B-CA1A74A43676}"/>
              </a:ext>
            </a:extLst>
          </p:cNvPr>
          <p:cNvSpPr/>
          <p:nvPr/>
        </p:nvSpPr>
        <p:spPr>
          <a:xfrm>
            <a:off x="1327355" y="26857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 name="TextBox 6">
            <a:extLst>
              <a:ext uri="{FF2B5EF4-FFF2-40B4-BE49-F238E27FC236}">
                <a16:creationId xmlns:a16="http://schemas.microsoft.com/office/drawing/2014/main" id="{7F2DC31B-3F06-B645-8973-D2EA489DF8AB}"/>
              </a:ext>
            </a:extLst>
          </p:cNvPr>
          <p:cNvSpPr txBox="1"/>
          <p:nvPr/>
        </p:nvSpPr>
        <p:spPr>
          <a:xfrm>
            <a:off x="1416759" y="293855"/>
            <a:ext cx="9495565" cy="646331"/>
          </a:xfrm>
          <a:prstGeom prst="rect">
            <a:avLst/>
          </a:prstGeom>
          <a:noFill/>
        </p:spPr>
        <p:txBody>
          <a:bodyPr wrap="square" rtlCol="0">
            <a:spAutoFit/>
          </a:bodyPr>
          <a:lstStyle/>
          <a:p>
            <a:pPr algn="ctr"/>
            <a:r>
              <a:rPr lang="en-US" sz="3600" b="1" dirty="0" err="1">
                <a:solidFill>
                  <a:schemeClr val="bg1"/>
                </a:solidFill>
              </a:rPr>
              <a:t>Emocional</a:t>
            </a:r>
            <a:r>
              <a:rPr lang="en-US" sz="3600" b="1" dirty="0">
                <a:solidFill>
                  <a:schemeClr val="bg1"/>
                </a:solidFill>
              </a:rPr>
              <a:t> vs </a:t>
            </a:r>
            <a:r>
              <a:rPr lang="en-US" sz="3600" b="1" dirty="0" err="1">
                <a:solidFill>
                  <a:schemeClr val="bg1"/>
                </a:solidFill>
              </a:rPr>
              <a:t>Funcional</a:t>
            </a:r>
            <a:r>
              <a:rPr lang="en-US" sz="3600" b="1" dirty="0">
                <a:solidFill>
                  <a:schemeClr val="bg1"/>
                </a:solidFill>
              </a:rPr>
              <a:t> </a:t>
            </a:r>
          </a:p>
        </p:txBody>
      </p:sp>
      <p:pic>
        <p:nvPicPr>
          <p:cNvPr id="11" name="Picture 10" descr="A person holding a heart&#10;&#10;Description automatically generated with low confidence">
            <a:extLst>
              <a:ext uri="{FF2B5EF4-FFF2-40B4-BE49-F238E27FC236}">
                <a16:creationId xmlns:a16="http://schemas.microsoft.com/office/drawing/2014/main" id="{1E6484AA-DDB5-424D-B594-855C8A59CA35}"/>
              </a:ext>
            </a:extLst>
          </p:cNvPr>
          <p:cNvPicPr>
            <a:picLocks noChangeAspect="1"/>
          </p:cNvPicPr>
          <p:nvPr/>
        </p:nvPicPr>
        <p:blipFill rotWithShape="1">
          <a:blip r:embed="rId4"/>
          <a:srcRect r="-37" b="33"/>
          <a:stretch/>
        </p:blipFill>
        <p:spPr>
          <a:xfrm>
            <a:off x="3310241" y="1297746"/>
            <a:ext cx="2275963" cy="4583030"/>
          </a:xfrm>
          <a:prstGeom prst="rect">
            <a:avLst/>
          </a:prstGeom>
        </p:spPr>
      </p:pic>
      <p:pic>
        <p:nvPicPr>
          <p:cNvPr id="15" name="Picture 14" descr="A picture containing vector graphics, silhouette, light&#10;&#10;Description automatically generated">
            <a:extLst>
              <a:ext uri="{FF2B5EF4-FFF2-40B4-BE49-F238E27FC236}">
                <a16:creationId xmlns:a16="http://schemas.microsoft.com/office/drawing/2014/main" id="{1115DDA2-5935-7C42-BFE5-0E02F5B3ED3E}"/>
              </a:ext>
            </a:extLst>
          </p:cNvPr>
          <p:cNvPicPr>
            <a:picLocks noChangeAspect="1"/>
          </p:cNvPicPr>
          <p:nvPr/>
        </p:nvPicPr>
        <p:blipFill rotWithShape="1">
          <a:blip r:embed="rId5"/>
          <a:srcRect r="-11" b="-37"/>
          <a:stretch/>
        </p:blipFill>
        <p:spPr>
          <a:xfrm>
            <a:off x="5355099" y="1968628"/>
            <a:ext cx="3111370" cy="4049307"/>
          </a:xfrm>
          <a:prstGeom prst="rect">
            <a:avLst/>
          </a:prstGeom>
        </p:spPr>
      </p:pic>
      <p:sp>
        <p:nvSpPr>
          <p:cNvPr id="19" name="TextBox 18">
            <a:extLst>
              <a:ext uri="{FF2B5EF4-FFF2-40B4-BE49-F238E27FC236}">
                <a16:creationId xmlns:a16="http://schemas.microsoft.com/office/drawing/2014/main" id="{21B44E74-4C73-4442-AAD5-0CA6F0554DDF}"/>
              </a:ext>
            </a:extLst>
          </p:cNvPr>
          <p:cNvSpPr txBox="1"/>
          <p:nvPr/>
        </p:nvSpPr>
        <p:spPr>
          <a:xfrm>
            <a:off x="431642" y="2701600"/>
            <a:ext cx="2616410" cy="2462213"/>
          </a:xfrm>
          <a:prstGeom prst="rect">
            <a:avLst/>
          </a:prstGeom>
          <a:noFill/>
        </p:spPr>
        <p:txBody>
          <a:bodyPr wrap="square" rtlCol="0">
            <a:spAutoFit/>
          </a:bodyPr>
          <a:lstStyle/>
          <a:p>
            <a:r>
              <a:rPr lang="es-ES" sz="2200" b="1" dirty="0">
                <a:solidFill>
                  <a:srgbClr val="29C7F7"/>
                </a:solidFill>
              </a:rPr>
              <a:t>Los beneficios emocionales </a:t>
            </a:r>
            <a:r>
              <a:rPr lang="es-ES" sz="2200" dirty="0"/>
              <a:t>brindan a los clientes un sentimiento positivo cuando compran o usan una marca en particular.</a:t>
            </a:r>
            <a:endParaRPr lang="en-US" sz="2200" dirty="0"/>
          </a:p>
        </p:txBody>
      </p:sp>
      <p:sp>
        <p:nvSpPr>
          <p:cNvPr id="22" name="Rounded Rectangle 21">
            <a:extLst>
              <a:ext uri="{FF2B5EF4-FFF2-40B4-BE49-F238E27FC236}">
                <a16:creationId xmlns:a16="http://schemas.microsoft.com/office/drawing/2014/main" id="{D1E6231F-7178-584D-951B-A9C6049441AB}"/>
              </a:ext>
            </a:extLst>
          </p:cNvPr>
          <p:cNvSpPr/>
          <p:nvPr/>
        </p:nvSpPr>
        <p:spPr>
          <a:xfrm>
            <a:off x="239151" y="2527070"/>
            <a:ext cx="3028886" cy="2811274"/>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TextBox 22">
            <a:extLst>
              <a:ext uri="{FF2B5EF4-FFF2-40B4-BE49-F238E27FC236}">
                <a16:creationId xmlns:a16="http://schemas.microsoft.com/office/drawing/2014/main" id="{DCFDDCA2-AF12-9345-BE5A-395021FEA485}"/>
              </a:ext>
            </a:extLst>
          </p:cNvPr>
          <p:cNvSpPr txBox="1"/>
          <p:nvPr/>
        </p:nvSpPr>
        <p:spPr>
          <a:xfrm>
            <a:off x="8760399" y="1968628"/>
            <a:ext cx="2918195" cy="2400657"/>
          </a:xfrm>
          <a:prstGeom prst="rect">
            <a:avLst/>
          </a:prstGeom>
          <a:noFill/>
        </p:spPr>
        <p:txBody>
          <a:bodyPr wrap="square" rtlCol="0">
            <a:spAutoFit/>
          </a:bodyPr>
          <a:lstStyle/>
          <a:p>
            <a:r>
              <a:rPr lang="es-ES" sz="2200" b="1" dirty="0">
                <a:solidFill>
                  <a:srgbClr val="29C7F7"/>
                </a:solidFill>
              </a:rPr>
              <a:t>Los beneficios funcionales </a:t>
            </a:r>
            <a:r>
              <a:rPr lang="es-ES" sz="2200" dirty="0"/>
              <a:t>se basan en un atributo del producto que proporciona al cliente una utilidad funcional.</a:t>
            </a:r>
            <a:endParaRPr lang="en-US" dirty="0"/>
          </a:p>
          <a:p>
            <a:endParaRPr lang="en-US" dirty="0"/>
          </a:p>
        </p:txBody>
      </p:sp>
      <p:sp>
        <p:nvSpPr>
          <p:cNvPr id="25" name="Rounded Rectangle 24">
            <a:extLst>
              <a:ext uri="{FF2B5EF4-FFF2-40B4-BE49-F238E27FC236}">
                <a16:creationId xmlns:a16="http://schemas.microsoft.com/office/drawing/2014/main" id="{FFE68ECA-745C-5E40-874C-9A92C64280E0}"/>
              </a:ext>
            </a:extLst>
          </p:cNvPr>
          <p:cNvSpPr/>
          <p:nvPr/>
        </p:nvSpPr>
        <p:spPr>
          <a:xfrm>
            <a:off x="8567225" y="1853044"/>
            <a:ext cx="3111370" cy="3018214"/>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 name="Slide Number Placeholder 1">
            <a:extLst>
              <a:ext uri="{FF2B5EF4-FFF2-40B4-BE49-F238E27FC236}">
                <a16:creationId xmlns:a16="http://schemas.microsoft.com/office/drawing/2014/main" id="{65C5AC52-B8E5-D229-BDB4-F551E7273D92}"/>
              </a:ext>
            </a:extLst>
          </p:cNvPr>
          <p:cNvSpPr>
            <a:spLocks noGrp="1"/>
          </p:cNvSpPr>
          <p:nvPr>
            <p:ph type="sldNum" sz="quarter" idx="12"/>
          </p:nvPr>
        </p:nvSpPr>
        <p:spPr/>
        <p:txBody>
          <a:bodyPr/>
          <a:lstStyle/>
          <a:p>
            <a:fld id="{A49FEDE7-8061-9B4D-88A1-7EA83A94C31B}" type="slidenum">
              <a:rPr lang="en-TH" smtClean="0"/>
              <a:t>10</a:t>
            </a:fld>
            <a:endParaRPr lang="en-TH"/>
          </a:p>
        </p:txBody>
      </p:sp>
    </p:spTree>
    <p:extLst>
      <p:ext uri="{BB962C8B-B14F-4D97-AF65-F5344CB8AC3E}">
        <p14:creationId xmlns:p14="http://schemas.microsoft.com/office/powerpoint/2010/main" val="404520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42" name="Picture 41" descr="Icon&#10;&#10;Description automatically generated">
            <a:extLst>
              <a:ext uri="{FF2B5EF4-FFF2-40B4-BE49-F238E27FC236}">
                <a16:creationId xmlns:a16="http://schemas.microsoft.com/office/drawing/2014/main" id="{4CD83A5C-AD02-2E4A-BDC1-E4FA5C91E6A0}"/>
              </a:ext>
            </a:extLst>
          </p:cNvPr>
          <p:cNvPicPr>
            <a:picLocks noChangeAspect="1"/>
          </p:cNvPicPr>
          <p:nvPr/>
        </p:nvPicPr>
        <p:blipFill rotWithShape="1">
          <a:blip r:embed="rId4"/>
          <a:srcRect b="-17"/>
          <a:stretch/>
        </p:blipFill>
        <p:spPr>
          <a:xfrm>
            <a:off x="-372741" y="2395945"/>
            <a:ext cx="12895755" cy="284718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err="1">
                <a:solidFill>
                  <a:schemeClr val="bg1"/>
                </a:solidFill>
              </a:rPr>
              <a:t>Diseño</a:t>
            </a:r>
            <a:r>
              <a:rPr lang="en-US" sz="3600" b="1" dirty="0">
                <a:solidFill>
                  <a:schemeClr val="bg1"/>
                </a:solidFill>
              </a:rPr>
              <a:t> para la </a:t>
            </a:r>
            <a:r>
              <a:rPr lang="en-US" sz="3600" b="1" dirty="0" err="1">
                <a:solidFill>
                  <a:schemeClr val="bg1"/>
                </a:solidFill>
              </a:rPr>
              <a:t>Circularidad</a:t>
            </a:r>
            <a:endParaRPr lang="en-US" sz="3600" b="1" dirty="0">
              <a:solidFill>
                <a:schemeClr val="bg1"/>
              </a:solidFill>
            </a:endParaRPr>
          </a:p>
        </p:txBody>
      </p:sp>
      <p:sp>
        <p:nvSpPr>
          <p:cNvPr id="8" name="TextBox 7">
            <a:extLst>
              <a:ext uri="{FF2B5EF4-FFF2-40B4-BE49-F238E27FC236}">
                <a16:creationId xmlns:a16="http://schemas.microsoft.com/office/drawing/2014/main"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en-US" sz="2800" b="1" dirty="0" err="1">
                <a:solidFill>
                  <a:srgbClr val="4ABE98"/>
                </a:solidFill>
              </a:rPr>
              <a:t>Pensamiento</a:t>
            </a:r>
            <a:r>
              <a:rPr lang="en-US" sz="2800" b="1" dirty="0">
                <a:solidFill>
                  <a:srgbClr val="4ABE98"/>
                </a:solidFill>
              </a:rPr>
              <a:t> de </a:t>
            </a:r>
            <a:r>
              <a:rPr lang="en-US" sz="2800" b="1" dirty="0" err="1">
                <a:solidFill>
                  <a:srgbClr val="4ABE98"/>
                </a:solidFill>
              </a:rPr>
              <a:t>Diseño</a:t>
            </a:r>
            <a:endParaRPr lang="en-US" sz="2800" b="1" dirty="0">
              <a:solidFill>
                <a:srgbClr val="4ABE98"/>
              </a:solidFill>
            </a:endParaRPr>
          </a:p>
        </p:txBody>
      </p:sp>
      <p:sp>
        <p:nvSpPr>
          <p:cNvPr id="17" name="TextBox 16">
            <a:extLst>
              <a:ext uri="{FF2B5EF4-FFF2-40B4-BE49-F238E27FC236}">
                <a16:creationId xmlns:a16="http://schemas.microsoft.com/office/drawing/2014/main" id="{3A071EE1-645C-7048-989F-8EA8CF3BC97E}"/>
              </a:ext>
            </a:extLst>
          </p:cNvPr>
          <p:cNvSpPr txBox="1"/>
          <p:nvPr/>
        </p:nvSpPr>
        <p:spPr>
          <a:xfrm>
            <a:off x="438150" y="3853999"/>
            <a:ext cx="2013304" cy="461665"/>
          </a:xfrm>
          <a:prstGeom prst="rect">
            <a:avLst/>
          </a:prstGeom>
          <a:noFill/>
        </p:spPr>
        <p:txBody>
          <a:bodyPr wrap="square" rtlCol="0">
            <a:spAutoFit/>
          </a:bodyPr>
          <a:lstStyle/>
          <a:p>
            <a:pPr algn="ctr"/>
            <a:r>
              <a:rPr lang="en-US" sz="2400" b="1" dirty="0" err="1">
                <a:solidFill>
                  <a:schemeClr val="bg1"/>
                </a:solidFill>
              </a:rPr>
              <a:t>Empatía</a:t>
            </a:r>
            <a:endParaRPr lang="en-US" sz="2400" b="1" dirty="0">
              <a:solidFill>
                <a:schemeClr val="bg1"/>
              </a:solidFill>
            </a:endParaRPr>
          </a:p>
        </p:txBody>
      </p:sp>
      <p:pic>
        <p:nvPicPr>
          <p:cNvPr id="12" name="Picture 11" descr="Icon&#10;&#10;Description automatically generated">
            <a:extLst>
              <a:ext uri="{FF2B5EF4-FFF2-40B4-BE49-F238E27FC236}">
                <a16:creationId xmlns:a16="http://schemas.microsoft.com/office/drawing/2014/main" id="{87EE9A5F-06D8-6F4C-ABD5-0C78AD710FF1}"/>
              </a:ext>
            </a:extLst>
          </p:cNvPr>
          <p:cNvPicPr>
            <a:picLocks noChangeAspect="1"/>
          </p:cNvPicPr>
          <p:nvPr/>
        </p:nvPicPr>
        <p:blipFill>
          <a:blip r:embed="rId5"/>
          <a:stretch>
            <a:fillRect/>
          </a:stretch>
        </p:blipFill>
        <p:spPr>
          <a:xfrm>
            <a:off x="1221907" y="3168005"/>
            <a:ext cx="560090" cy="560090"/>
          </a:xfrm>
          <a:prstGeom prst="rect">
            <a:avLst/>
          </a:prstGeom>
        </p:spPr>
      </p:pic>
      <p:sp>
        <p:nvSpPr>
          <p:cNvPr id="22" name="TextBox 21">
            <a:extLst>
              <a:ext uri="{FF2B5EF4-FFF2-40B4-BE49-F238E27FC236}">
                <a16:creationId xmlns:a16="http://schemas.microsoft.com/office/drawing/2014/main" id="{2DFAFE16-19D3-C64D-A33F-7EF7A47FE2D1}"/>
              </a:ext>
            </a:extLst>
          </p:cNvPr>
          <p:cNvSpPr txBox="1"/>
          <p:nvPr/>
        </p:nvSpPr>
        <p:spPr>
          <a:xfrm>
            <a:off x="2784911" y="3853999"/>
            <a:ext cx="2013304" cy="461665"/>
          </a:xfrm>
          <a:prstGeom prst="rect">
            <a:avLst/>
          </a:prstGeom>
          <a:noFill/>
        </p:spPr>
        <p:txBody>
          <a:bodyPr wrap="square" rtlCol="0">
            <a:spAutoFit/>
          </a:bodyPr>
          <a:lstStyle/>
          <a:p>
            <a:pPr algn="ctr"/>
            <a:r>
              <a:rPr lang="en-US" sz="2400" b="1" dirty="0" err="1">
                <a:solidFill>
                  <a:schemeClr val="bg1"/>
                </a:solidFill>
              </a:rPr>
              <a:t>Definir</a:t>
            </a:r>
            <a:endParaRPr lang="en-US" sz="2400" b="1" dirty="0">
              <a:solidFill>
                <a:schemeClr val="bg1"/>
              </a:solidFill>
            </a:endParaRPr>
          </a:p>
        </p:txBody>
      </p:sp>
      <p:sp>
        <p:nvSpPr>
          <p:cNvPr id="26" name="TextBox 25">
            <a:extLst>
              <a:ext uri="{FF2B5EF4-FFF2-40B4-BE49-F238E27FC236}">
                <a16:creationId xmlns:a16="http://schemas.microsoft.com/office/drawing/2014/main" id="{34FB5C04-B52B-C44C-9DFB-C6234B979FAD}"/>
              </a:ext>
            </a:extLst>
          </p:cNvPr>
          <p:cNvSpPr txBox="1"/>
          <p:nvPr/>
        </p:nvSpPr>
        <p:spPr>
          <a:xfrm>
            <a:off x="5157889" y="3853999"/>
            <a:ext cx="2013304" cy="461665"/>
          </a:xfrm>
          <a:prstGeom prst="rect">
            <a:avLst/>
          </a:prstGeom>
          <a:noFill/>
        </p:spPr>
        <p:txBody>
          <a:bodyPr wrap="square" rtlCol="0">
            <a:spAutoFit/>
          </a:bodyPr>
          <a:lstStyle/>
          <a:p>
            <a:pPr algn="ctr"/>
            <a:r>
              <a:rPr lang="en-US" sz="2400" b="1" dirty="0" err="1">
                <a:solidFill>
                  <a:schemeClr val="bg1"/>
                </a:solidFill>
              </a:rPr>
              <a:t>Idear</a:t>
            </a:r>
            <a:endParaRPr lang="en-US" sz="2400" b="1" dirty="0">
              <a:solidFill>
                <a:schemeClr val="bg1"/>
              </a:solidFill>
            </a:endParaRPr>
          </a:p>
        </p:txBody>
      </p:sp>
      <p:sp>
        <p:nvSpPr>
          <p:cNvPr id="28" name="TextBox 27">
            <a:extLst>
              <a:ext uri="{FF2B5EF4-FFF2-40B4-BE49-F238E27FC236}">
                <a16:creationId xmlns:a16="http://schemas.microsoft.com/office/drawing/2014/main" id="{C0253195-0304-1747-A87D-65DC3B960E57}"/>
              </a:ext>
            </a:extLst>
          </p:cNvPr>
          <p:cNvSpPr txBox="1"/>
          <p:nvPr/>
        </p:nvSpPr>
        <p:spPr>
          <a:xfrm>
            <a:off x="7450935" y="3853999"/>
            <a:ext cx="2013304" cy="461665"/>
          </a:xfrm>
          <a:prstGeom prst="rect">
            <a:avLst/>
          </a:prstGeom>
          <a:noFill/>
        </p:spPr>
        <p:txBody>
          <a:bodyPr wrap="square" rtlCol="0">
            <a:spAutoFit/>
          </a:bodyPr>
          <a:lstStyle/>
          <a:p>
            <a:pPr algn="ctr"/>
            <a:r>
              <a:rPr lang="en-US" sz="2400" b="1" dirty="0" err="1">
                <a:solidFill>
                  <a:schemeClr val="bg1"/>
                </a:solidFill>
              </a:rPr>
              <a:t>Prototipo</a:t>
            </a:r>
            <a:endParaRPr lang="en-US" sz="2400" b="1" dirty="0">
              <a:solidFill>
                <a:schemeClr val="bg1"/>
              </a:solidFill>
            </a:endParaRPr>
          </a:p>
        </p:txBody>
      </p:sp>
      <p:sp>
        <p:nvSpPr>
          <p:cNvPr id="29" name="TextBox 28">
            <a:extLst>
              <a:ext uri="{FF2B5EF4-FFF2-40B4-BE49-F238E27FC236}">
                <a16:creationId xmlns:a16="http://schemas.microsoft.com/office/drawing/2014/main" id="{28503DCF-A218-DB42-9ABD-730198E123CD}"/>
              </a:ext>
            </a:extLst>
          </p:cNvPr>
          <p:cNvSpPr txBox="1"/>
          <p:nvPr/>
        </p:nvSpPr>
        <p:spPr>
          <a:xfrm>
            <a:off x="9761404" y="3868369"/>
            <a:ext cx="2013304" cy="461665"/>
          </a:xfrm>
          <a:prstGeom prst="rect">
            <a:avLst/>
          </a:prstGeom>
          <a:noFill/>
        </p:spPr>
        <p:txBody>
          <a:bodyPr wrap="square" rtlCol="0">
            <a:spAutoFit/>
          </a:bodyPr>
          <a:lstStyle/>
          <a:p>
            <a:pPr algn="ctr"/>
            <a:r>
              <a:rPr lang="en-US" sz="2400" b="1" dirty="0" err="1">
                <a:solidFill>
                  <a:schemeClr val="bg1"/>
                </a:solidFill>
              </a:rPr>
              <a:t>Prueba</a:t>
            </a:r>
            <a:endParaRPr lang="en-US" sz="2400" b="1" dirty="0">
              <a:solidFill>
                <a:schemeClr val="bg1"/>
              </a:solidFill>
            </a:endParaRPr>
          </a:p>
        </p:txBody>
      </p:sp>
      <p:pic>
        <p:nvPicPr>
          <p:cNvPr id="19" name="Picture 18">
            <a:extLst>
              <a:ext uri="{FF2B5EF4-FFF2-40B4-BE49-F238E27FC236}">
                <a16:creationId xmlns:a16="http://schemas.microsoft.com/office/drawing/2014/main" id="{26005E38-C4B7-A04A-8981-4C359EA97F35}"/>
              </a:ext>
            </a:extLst>
          </p:cNvPr>
          <p:cNvPicPr>
            <a:picLocks noChangeAspect="1"/>
          </p:cNvPicPr>
          <p:nvPr/>
        </p:nvPicPr>
        <p:blipFill>
          <a:blip r:embed="rId6"/>
          <a:stretch>
            <a:fillRect/>
          </a:stretch>
        </p:blipFill>
        <p:spPr>
          <a:xfrm>
            <a:off x="3517672" y="3196547"/>
            <a:ext cx="560091" cy="560091"/>
          </a:xfrm>
          <a:prstGeom prst="rect">
            <a:avLst/>
          </a:prstGeom>
        </p:spPr>
      </p:pic>
      <p:pic>
        <p:nvPicPr>
          <p:cNvPr id="21" name="Picture 20" descr="Icon&#10;&#10;Description automatically generated">
            <a:extLst>
              <a:ext uri="{FF2B5EF4-FFF2-40B4-BE49-F238E27FC236}">
                <a16:creationId xmlns:a16="http://schemas.microsoft.com/office/drawing/2014/main" id="{0DBFF0F3-1008-8C47-BDE9-3ABC2D4EB531}"/>
              </a:ext>
            </a:extLst>
          </p:cNvPr>
          <p:cNvPicPr>
            <a:picLocks noChangeAspect="1"/>
          </p:cNvPicPr>
          <p:nvPr/>
        </p:nvPicPr>
        <p:blipFill>
          <a:blip r:embed="rId7"/>
          <a:stretch>
            <a:fillRect/>
          </a:stretch>
        </p:blipFill>
        <p:spPr>
          <a:xfrm>
            <a:off x="5788024" y="3097191"/>
            <a:ext cx="707765" cy="707765"/>
          </a:xfrm>
          <a:prstGeom prst="rect">
            <a:avLst/>
          </a:prstGeom>
        </p:spPr>
      </p:pic>
      <p:pic>
        <p:nvPicPr>
          <p:cNvPr id="33" name="Picture 32" descr="Icon&#10;&#10;Description automatically generated">
            <a:extLst>
              <a:ext uri="{FF2B5EF4-FFF2-40B4-BE49-F238E27FC236}">
                <a16:creationId xmlns:a16="http://schemas.microsoft.com/office/drawing/2014/main" id="{968070B0-F125-884B-8D57-D248E14CBEDC}"/>
              </a:ext>
            </a:extLst>
          </p:cNvPr>
          <p:cNvPicPr>
            <a:picLocks noChangeAspect="1"/>
          </p:cNvPicPr>
          <p:nvPr/>
        </p:nvPicPr>
        <p:blipFill>
          <a:blip r:embed="rId8"/>
          <a:stretch>
            <a:fillRect/>
          </a:stretch>
        </p:blipFill>
        <p:spPr>
          <a:xfrm>
            <a:off x="8150361" y="3175999"/>
            <a:ext cx="565265" cy="565265"/>
          </a:xfrm>
          <a:prstGeom prst="rect">
            <a:avLst/>
          </a:prstGeom>
        </p:spPr>
      </p:pic>
      <p:pic>
        <p:nvPicPr>
          <p:cNvPr id="35" name="Picture 34" descr="Icon&#10;&#10;Description automatically generated">
            <a:extLst>
              <a:ext uri="{FF2B5EF4-FFF2-40B4-BE49-F238E27FC236}">
                <a16:creationId xmlns:a16="http://schemas.microsoft.com/office/drawing/2014/main" id="{C5482EE5-2DF8-5749-AF33-3995372E0D53}"/>
              </a:ext>
            </a:extLst>
          </p:cNvPr>
          <p:cNvPicPr>
            <a:picLocks noChangeAspect="1"/>
          </p:cNvPicPr>
          <p:nvPr/>
        </p:nvPicPr>
        <p:blipFill>
          <a:blip r:embed="rId9"/>
          <a:stretch>
            <a:fillRect/>
          </a:stretch>
        </p:blipFill>
        <p:spPr>
          <a:xfrm>
            <a:off x="10400562" y="3089475"/>
            <a:ext cx="759387" cy="759387"/>
          </a:xfrm>
          <a:prstGeom prst="rect">
            <a:avLst/>
          </a:prstGeom>
        </p:spPr>
      </p:pic>
      <p:sp>
        <p:nvSpPr>
          <p:cNvPr id="36" name="TextBox 35">
            <a:extLst>
              <a:ext uri="{FF2B5EF4-FFF2-40B4-BE49-F238E27FC236}">
                <a16:creationId xmlns:a16="http://schemas.microsoft.com/office/drawing/2014/main" id="{0F5740D1-1956-944C-A478-5BFDC8F54D77}"/>
              </a:ext>
            </a:extLst>
          </p:cNvPr>
          <p:cNvSpPr txBox="1"/>
          <p:nvPr/>
        </p:nvSpPr>
        <p:spPr>
          <a:xfrm>
            <a:off x="295919" y="2154882"/>
            <a:ext cx="2241680" cy="646331"/>
          </a:xfrm>
          <a:prstGeom prst="rect">
            <a:avLst/>
          </a:prstGeom>
          <a:noFill/>
        </p:spPr>
        <p:txBody>
          <a:bodyPr wrap="square" rtlCol="0">
            <a:spAutoFit/>
          </a:bodyPr>
          <a:lstStyle/>
          <a:p>
            <a:pPr algn="ctr"/>
            <a:r>
              <a:rPr lang="en-US" b="1" dirty="0" err="1"/>
              <a:t>Aprenda</a:t>
            </a:r>
            <a:r>
              <a:rPr lang="en-US" b="1" dirty="0"/>
              <a:t> </a:t>
            </a:r>
            <a:r>
              <a:rPr lang="en-US" b="1" dirty="0" err="1"/>
              <a:t>acerca</a:t>
            </a:r>
            <a:r>
              <a:rPr lang="en-US" b="1" dirty="0"/>
              <a:t> de </a:t>
            </a:r>
            <a:r>
              <a:rPr lang="en-US" b="1" dirty="0" err="1"/>
              <a:t>su</a:t>
            </a:r>
            <a:r>
              <a:rPr lang="en-US" b="1" dirty="0"/>
              <a:t> Audiencia</a:t>
            </a:r>
            <a:endParaRPr lang="en-US" dirty="0"/>
          </a:p>
        </p:txBody>
      </p:sp>
      <p:sp>
        <p:nvSpPr>
          <p:cNvPr id="37" name="TextBox 36">
            <a:extLst>
              <a:ext uri="{FF2B5EF4-FFF2-40B4-BE49-F238E27FC236}">
                <a16:creationId xmlns:a16="http://schemas.microsoft.com/office/drawing/2014/main" id="{B3CAA952-9FB8-194D-ABAC-7488D07170D5}"/>
              </a:ext>
            </a:extLst>
          </p:cNvPr>
          <p:cNvSpPr txBox="1"/>
          <p:nvPr/>
        </p:nvSpPr>
        <p:spPr>
          <a:xfrm>
            <a:off x="2677281" y="4886343"/>
            <a:ext cx="2241680" cy="646331"/>
          </a:xfrm>
          <a:prstGeom prst="rect">
            <a:avLst/>
          </a:prstGeom>
          <a:noFill/>
        </p:spPr>
        <p:txBody>
          <a:bodyPr wrap="square" rtlCol="0">
            <a:spAutoFit/>
          </a:bodyPr>
          <a:lstStyle/>
          <a:p>
            <a:pPr algn="ctr"/>
            <a:r>
              <a:rPr lang="en-US" b="1" dirty="0" err="1"/>
              <a:t>Genere</a:t>
            </a:r>
            <a:r>
              <a:rPr lang="en-US" b="1" dirty="0"/>
              <a:t> las </a:t>
            </a:r>
            <a:r>
              <a:rPr lang="en-US" b="1" dirty="0" err="1"/>
              <a:t>preguntas</a:t>
            </a:r>
            <a:r>
              <a:rPr lang="en-US" b="1" dirty="0"/>
              <a:t> clave</a:t>
            </a:r>
            <a:endParaRPr lang="en-US" dirty="0"/>
          </a:p>
        </p:txBody>
      </p:sp>
      <p:sp>
        <p:nvSpPr>
          <p:cNvPr id="38" name="TextBox 37">
            <a:extLst>
              <a:ext uri="{FF2B5EF4-FFF2-40B4-BE49-F238E27FC236}">
                <a16:creationId xmlns:a16="http://schemas.microsoft.com/office/drawing/2014/main" id="{72D8ACC0-18FF-864A-85D6-340AB2291489}"/>
              </a:ext>
            </a:extLst>
          </p:cNvPr>
          <p:cNvSpPr txBox="1"/>
          <p:nvPr/>
        </p:nvSpPr>
        <p:spPr>
          <a:xfrm>
            <a:off x="5043701" y="1888216"/>
            <a:ext cx="2241680" cy="923330"/>
          </a:xfrm>
          <a:prstGeom prst="rect">
            <a:avLst/>
          </a:prstGeom>
          <a:noFill/>
        </p:spPr>
        <p:txBody>
          <a:bodyPr wrap="square" rtlCol="0">
            <a:spAutoFit/>
          </a:bodyPr>
          <a:lstStyle/>
          <a:p>
            <a:pPr algn="ctr"/>
            <a:r>
              <a:rPr lang="en-US" b="1" dirty="0"/>
              <a:t>Lluvia de ideas y </a:t>
            </a:r>
            <a:r>
              <a:rPr lang="en-US" b="1" dirty="0" err="1"/>
              <a:t>generación</a:t>
            </a:r>
            <a:r>
              <a:rPr lang="en-US" b="1" dirty="0"/>
              <a:t> de </a:t>
            </a:r>
            <a:r>
              <a:rPr lang="en-US" b="1" dirty="0" err="1"/>
              <a:t>soluciones</a:t>
            </a:r>
            <a:r>
              <a:rPr lang="en-US" b="1" dirty="0"/>
              <a:t>.</a:t>
            </a:r>
            <a:endParaRPr lang="en-US" dirty="0"/>
          </a:p>
        </p:txBody>
      </p:sp>
      <p:sp>
        <p:nvSpPr>
          <p:cNvPr id="39" name="TextBox 38">
            <a:extLst>
              <a:ext uri="{FF2B5EF4-FFF2-40B4-BE49-F238E27FC236}">
                <a16:creationId xmlns:a16="http://schemas.microsoft.com/office/drawing/2014/main" id="{0880E4BF-91C8-524D-908C-2A25C0F1ABDF}"/>
              </a:ext>
            </a:extLst>
          </p:cNvPr>
          <p:cNvSpPr txBox="1"/>
          <p:nvPr/>
        </p:nvSpPr>
        <p:spPr>
          <a:xfrm>
            <a:off x="7312153" y="4889504"/>
            <a:ext cx="2241680" cy="923330"/>
          </a:xfrm>
          <a:prstGeom prst="rect">
            <a:avLst/>
          </a:prstGeom>
          <a:noFill/>
        </p:spPr>
        <p:txBody>
          <a:bodyPr wrap="square" rtlCol="0">
            <a:spAutoFit/>
          </a:bodyPr>
          <a:lstStyle/>
          <a:p>
            <a:pPr algn="ctr"/>
            <a:r>
              <a:rPr lang="en-US" b="1" dirty="0" err="1"/>
              <a:t>Construir</a:t>
            </a:r>
            <a:r>
              <a:rPr lang="en-US" b="1" dirty="0"/>
              <a:t> </a:t>
            </a:r>
            <a:r>
              <a:rPr lang="en-US" b="1" dirty="0" err="1"/>
              <a:t>representaciones</a:t>
            </a:r>
            <a:r>
              <a:rPr lang="en-US" b="1" dirty="0"/>
              <a:t> de </a:t>
            </a:r>
            <a:r>
              <a:rPr lang="en-US" b="1" dirty="0" err="1"/>
              <a:t>una</a:t>
            </a:r>
            <a:r>
              <a:rPr lang="en-US" b="1" dirty="0"/>
              <a:t> o </a:t>
            </a:r>
            <a:r>
              <a:rPr lang="en-US" b="1" dirty="0" err="1"/>
              <a:t>más</a:t>
            </a:r>
            <a:r>
              <a:rPr lang="en-US" b="1" dirty="0"/>
              <a:t> ideas.</a:t>
            </a:r>
            <a:endParaRPr lang="en-US" dirty="0"/>
          </a:p>
        </p:txBody>
      </p:sp>
      <p:sp>
        <p:nvSpPr>
          <p:cNvPr id="40" name="TextBox 39">
            <a:extLst>
              <a:ext uri="{FF2B5EF4-FFF2-40B4-BE49-F238E27FC236}">
                <a16:creationId xmlns:a16="http://schemas.microsoft.com/office/drawing/2014/main" id="{DE6F6288-EA1D-D349-AF17-92AA2435F213}"/>
              </a:ext>
            </a:extLst>
          </p:cNvPr>
          <p:cNvSpPr txBox="1"/>
          <p:nvPr/>
        </p:nvSpPr>
        <p:spPr>
          <a:xfrm>
            <a:off x="9647216" y="1877883"/>
            <a:ext cx="2241680" cy="923330"/>
          </a:xfrm>
          <a:prstGeom prst="rect">
            <a:avLst/>
          </a:prstGeom>
          <a:noFill/>
        </p:spPr>
        <p:txBody>
          <a:bodyPr wrap="square" rtlCol="0">
            <a:spAutoFit/>
          </a:bodyPr>
          <a:lstStyle/>
          <a:p>
            <a:pPr algn="ctr"/>
            <a:r>
              <a:rPr lang="en-US" b="1" dirty="0" err="1"/>
              <a:t>Pruebe</a:t>
            </a:r>
            <a:r>
              <a:rPr lang="en-US" b="1" dirty="0"/>
              <a:t> </a:t>
            </a:r>
            <a:r>
              <a:rPr lang="en-US" b="1" dirty="0" err="1"/>
              <a:t>su</a:t>
            </a:r>
            <a:r>
              <a:rPr lang="en-US" b="1" dirty="0"/>
              <a:t> idea y </a:t>
            </a:r>
            <a:r>
              <a:rPr lang="en-US" b="1" dirty="0" err="1"/>
              <a:t>obtenga</a:t>
            </a:r>
            <a:r>
              <a:rPr lang="en-US" b="1" dirty="0"/>
              <a:t> </a:t>
            </a:r>
            <a:r>
              <a:rPr lang="en-US" b="1" dirty="0" err="1"/>
              <a:t>retroalimentación</a:t>
            </a:r>
            <a:endParaRPr lang="en-US" dirty="0"/>
          </a:p>
        </p:txBody>
      </p:sp>
      <p:sp>
        <p:nvSpPr>
          <p:cNvPr id="2" name="Slide Number Placeholder 1">
            <a:extLst>
              <a:ext uri="{FF2B5EF4-FFF2-40B4-BE49-F238E27FC236}">
                <a16:creationId xmlns:a16="http://schemas.microsoft.com/office/drawing/2014/main" id="{9C93E005-F202-1F86-CEE4-09117472570E}"/>
              </a:ext>
            </a:extLst>
          </p:cNvPr>
          <p:cNvSpPr>
            <a:spLocks noGrp="1"/>
          </p:cNvSpPr>
          <p:nvPr>
            <p:ph type="sldNum" sz="quarter" idx="12"/>
          </p:nvPr>
        </p:nvSpPr>
        <p:spPr/>
        <p:txBody>
          <a:bodyPr/>
          <a:lstStyle/>
          <a:p>
            <a:fld id="{A49FEDE7-8061-9B4D-88A1-7EA83A94C31B}" type="slidenum">
              <a:rPr lang="en-TH" smtClean="0"/>
              <a:t>11</a:t>
            </a:fld>
            <a:endParaRPr lang="en-TH"/>
          </a:p>
        </p:txBody>
      </p:sp>
    </p:spTree>
    <p:extLst>
      <p:ext uri="{BB962C8B-B14F-4D97-AF65-F5344CB8AC3E}">
        <p14:creationId xmlns:p14="http://schemas.microsoft.com/office/powerpoint/2010/main" val="95442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820351"/>
            <a:ext cx="9291874" cy="578926"/>
          </a:xfrm>
          <a:prstGeom prst="rect">
            <a:avLst/>
          </a:prstGeom>
        </p:spPr>
      </p:pic>
      <p:pic>
        <p:nvPicPr>
          <p:cNvPr id="5" name="Picture 4" descr="A picture containing person, indoor, clothes, clothing&#10;&#10;Description automatically generated">
            <a:extLst>
              <a:ext uri="{FF2B5EF4-FFF2-40B4-BE49-F238E27FC236}">
                <a16:creationId xmlns:a16="http://schemas.microsoft.com/office/drawing/2014/main" id="{21DAB18B-F4EE-CC4D-ACCB-8D1DCBCB1104}"/>
              </a:ext>
            </a:extLst>
          </p:cNvPr>
          <p:cNvPicPr>
            <a:picLocks noChangeAspect="1"/>
          </p:cNvPicPr>
          <p:nvPr/>
        </p:nvPicPr>
        <p:blipFill>
          <a:blip r:embed="rId5"/>
          <a:stretch>
            <a:fillRect/>
          </a:stretch>
        </p:blipFill>
        <p:spPr>
          <a:xfrm>
            <a:off x="5505775" y="1666672"/>
            <a:ext cx="4871601" cy="3660574"/>
          </a:xfrm>
          <a:prstGeom prst="rect">
            <a:avLst/>
          </a:prstGeom>
        </p:spPr>
      </p:pic>
      <p:sp>
        <p:nvSpPr>
          <p:cNvPr id="9" name="TextBox 8">
            <a:extLst>
              <a:ext uri="{FF2B5EF4-FFF2-40B4-BE49-F238E27FC236}">
                <a16:creationId xmlns:a16="http://schemas.microsoft.com/office/drawing/2014/main" id="{70FBE7C5-C66F-484B-BC48-E8B3E7E95DA8}"/>
              </a:ext>
            </a:extLst>
          </p:cNvPr>
          <p:cNvSpPr txBox="1"/>
          <p:nvPr/>
        </p:nvSpPr>
        <p:spPr>
          <a:xfrm>
            <a:off x="2254102" y="276447"/>
            <a:ext cx="8682388" cy="707886"/>
          </a:xfrm>
          <a:prstGeom prst="rect">
            <a:avLst/>
          </a:prstGeom>
          <a:noFill/>
        </p:spPr>
        <p:txBody>
          <a:bodyPr wrap="square" rtlCol="0">
            <a:spAutoFit/>
          </a:bodyPr>
          <a:lstStyle/>
          <a:p>
            <a:r>
              <a:rPr lang="en-US" sz="4000" b="1" dirty="0" err="1"/>
              <a:t>Producto</a:t>
            </a:r>
            <a:r>
              <a:rPr lang="en-US" sz="4000" b="1" dirty="0"/>
              <a:t> </a:t>
            </a:r>
            <a:r>
              <a:rPr lang="en-US" sz="4000" b="1" dirty="0" err="1"/>
              <a:t>como</a:t>
            </a:r>
            <a:r>
              <a:rPr lang="en-US" sz="4000" b="1" dirty="0"/>
              <a:t> </a:t>
            </a:r>
            <a:r>
              <a:rPr lang="en-US" sz="4000" b="1" dirty="0" err="1"/>
              <a:t>Servicio</a:t>
            </a:r>
            <a:r>
              <a:rPr lang="en-US" sz="4000" b="1" dirty="0"/>
              <a:t>: </a:t>
            </a:r>
            <a:r>
              <a:rPr lang="en-US" sz="4000" b="1" dirty="0" err="1">
                <a:solidFill>
                  <a:srgbClr val="29C7F7"/>
                </a:solidFill>
              </a:rPr>
              <a:t>Renta</a:t>
            </a:r>
            <a:r>
              <a:rPr lang="en-US" sz="4000" b="1" dirty="0">
                <a:solidFill>
                  <a:srgbClr val="29C7F7"/>
                </a:solidFill>
              </a:rPr>
              <a:t> de </a:t>
            </a:r>
            <a:r>
              <a:rPr lang="en-US" sz="4000" b="1" dirty="0" err="1">
                <a:solidFill>
                  <a:srgbClr val="29C7F7"/>
                </a:solidFill>
              </a:rPr>
              <a:t>Ropa</a:t>
            </a:r>
            <a:r>
              <a:rPr lang="en-US" sz="4000" b="1" dirty="0">
                <a:solidFill>
                  <a:srgbClr val="29C7F7"/>
                </a:solidFill>
              </a:rPr>
              <a:t> </a:t>
            </a:r>
          </a:p>
        </p:txBody>
      </p:sp>
      <p:pic>
        <p:nvPicPr>
          <p:cNvPr id="13" name="Picture 12">
            <a:extLst>
              <a:ext uri="{FF2B5EF4-FFF2-40B4-BE49-F238E27FC236}">
                <a16:creationId xmlns:a16="http://schemas.microsoft.com/office/drawing/2014/main" id="{AFDA32E9-B2D3-6441-AD58-C6868A081E88}"/>
              </a:ext>
            </a:extLst>
          </p:cNvPr>
          <p:cNvPicPr>
            <a:picLocks noChangeAspect="1"/>
          </p:cNvPicPr>
          <p:nvPr/>
        </p:nvPicPr>
        <p:blipFill>
          <a:blip r:embed="rId6"/>
          <a:stretch>
            <a:fillRect/>
          </a:stretch>
        </p:blipFill>
        <p:spPr>
          <a:xfrm>
            <a:off x="-336697" y="1260780"/>
            <a:ext cx="6432697" cy="4502888"/>
          </a:xfrm>
          <a:prstGeom prst="rect">
            <a:avLst/>
          </a:prstGeom>
        </p:spPr>
      </p:pic>
      <p:sp>
        <p:nvSpPr>
          <p:cNvPr id="2" name="Slide Number Placeholder 1">
            <a:extLst>
              <a:ext uri="{FF2B5EF4-FFF2-40B4-BE49-F238E27FC236}">
                <a16:creationId xmlns:a16="http://schemas.microsoft.com/office/drawing/2014/main" id="{EB26E56B-BCA5-A7DE-25CC-09B6B7C93538}"/>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174250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id="{9D41DD6A-2E1C-5C42-8351-1E988FEC0995}"/>
              </a:ext>
            </a:extLst>
          </p:cNvPr>
          <p:cNvPicPr>
            <a:picLocks noChangeAspect="1"/>
          </p:cNvPicPr>
          <p:nvPr/>
        </p:nvPicPr>
        <p:blipFill>
          <a:blip r:embed="rId4"/>
          <a:stretch>
            <a:fillRect/>
          </a:stretch>
        </p:blipFill>
        <p:spPr>
          <a:xfrm>
            <a:off x="0" y="52364"/>
            <a:ext cx="3423557" cy="2396490"/>
          </a:xfrm>
          <a:prstGeom prst="rect">
            <a:avLst/>
          </a:prstGeom>
        </p:spPr>
      </p:pic>
      <p:sp>
        <p:nvSpPr>
          <p:cNvPr id="9" name="TextBox 8">
            <a:extLst>
              <a:ext uri="{FF2B5EF4-FFF2-40B4-BE49-F238E27FC236}">
                <a16:creationId xmlns:a16="http://schemas.microsoft.com/office/drawing/2014/main" id="{1CE5D235-70C9-CC40-93C4-4704956BD37A}"/>
              </a:ext>
            </a:extLst>
          </p:cNvPr>
          <p:cNvSpPr txBox="1"/>
          <p:nvPr/>
        </p:nvSpPr>
        <p:spPr>
          <a:xfrm>
            <a:off x="870857" y="1049243"/>
            <a:ext cx="2013304" cy="707886"/>
          </a:xfrm>
          <a:prstGeom prst="rect">
            <a:avLst/>
          </a:prstGeom>
          <a:noFill/>
        </p:spPr>
        <p:txBody>
          <a:bodyPr wrap="square" rtlCol="0">
            <a:spAutoFit/>
          </a:bodyPr>
          <a:lstStyle/>
          <a:p>
            <a:pPr algn="ctr"/>
            <a:r>
              <a:rPr lang="en-US" sz="2000" b="1" dirty="0">
                <a:solidFill>
                  <a:schemeClr val="bg1"/>
                </a:solidFill>
              </a:rPr>
              <a:t>Etapa de </a:t>
            </a:r>
            <a:r>
              <a:rPr lang="en-US" sz="2000" b="1" dirty="0" err="1">
                <a:solidFill>
                  <a:schemeClr val="bg1"/>
                </a:solidFill>
              </a:rPr>
              <a:t>Empatía</a:t>
            </a:r>
            <a:endParaRPr lang="en-US" sz="2000" b="1" dirty="0">
              <a:solidFill>
                <a:schemeClr val="bg1"/>
              </a:solidFill>
            </a:endParaRPr>
          </a:p>
        </p:txBody>
      </p:sp>
      <p:pic>
        <p:nvPicPr>
          <p:cNvPr id="10" name="Picture 9" descr="Icon&#10;&#10;Description automatically generated">
            <a:extLst>
              <a:ext uri="{FF2B5EF4-FFF2-40B4-BE49-F238E27FC236}">
                <a16:creationId xmlns:a16="http://schemas.microsoft.com/office/drawing/2014/main" id="{DFC9E826-5962-D149-95B8-57F835BBC082}"/>
              </a:ext>
            </a:extLst>
          </p:cNvPr>
          <p:cNvPicPr>
            <a:picLocks noChangeAspect="1"/>
          </p:cNvPicPr>
          <p:nvPr/>
        </p:nvPicPr>
        <p:blipFill>
          <a:blip r:embed="rId5"/>
          <a:stretch>
            <a:fillRect/>
          </a:stretch>
        </p:blipFill>
        <p:spPr>
          <a:xfrm>
            <a:off x="1597464" y="539105"/>
            <a:ext cx="560090" cy="560090"/>
          </a:xfrm>
          <a:prstGeom prst="rect">
            <a:avLst/>
          </a:prstGeom>
        </p:spPr>
      </p:pic>
      <p:sp>
        <p:nvSpPr>
          <p:cNvPr id="11" name="Rounded Rectangle 10">
            <a:extLst>
              <a:ext uri="{FF2B5EF4-FFF2-40B4-BE49-F238E27FC236}">
                <a16:creationId xmlns:a16="http://schemas.microsoft.com/office/drawing/2014/main" id="{162737D0-54AB-2D4E-A8AD-651C6D3D11D0}"/>
              </a:ext>
            </a:extLst>
          </p:cNvPr>
          <p:cNvSpPr/>
          <p:nvPr/>
        </p:nvSpPr>
        <p:spPr>
          <a:xfrm>
            <a:off x="3423557" y="377484"/>
            <a:ext cx="7954736" cy="1353346"/>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7E01E31B-5F62-0D48-9A2E-A7C04A387D73}"/>
              </a:ext>
            </a:extLst>
          </p:cNvPr>
          <p:cNvSpPr txBox="1"/>
          <p:nvPr/>
        </p:nvSpPr>
        <p:spPr>
          <a:xfrm>
            <a:off x="3543298" y="449818"/>
            <a:ext cx="7609115" cy="1200329"/>
          </a:xfrm>
          <a:prstGeom prst="rect">
            <a:avLst/>
          </a:prstGeom>
          <a:noFill/>
        </p:spPr>
        <p:txBody>
          <a:bodyPr wrap="square" rtlCol="0">
            <a:spAutoFit/>
          </a:bodyPr>
          <a:lstStyle/>
          <a:p>
            <a:r>
              <a:rPr lang="es-ES" b="1" dirty="0"/>
              <a:t>Aprende acerca de la audiencia para la que está diseñando, mediante la observación y la entrevista.</a:t>
            </a:r>
          </a:p>
          <a:p>
            <a:r>
              <a:rPr lang="es-ES" b="1" dirty="0"/>
              <a:t>¿Quién es mi usuario?</a:t>
            </a:r>
          </a:p>
          <a:p>
            <a:r>
              <a:rPr lang="es-ES" b="1" dirty="0"/>
              <a:t>¿Qué le importa a esta persona?</a:t>
            </a:r>
            <a:endParaRPr lang="en-US" b="1" i="1" dirty="0"/>
          </a:p>
        </p:txBody>
      </p:sp>
      <p:pic>
        <p:nvPicPr>
          <p:cNvPr id="4" name="Picture 3">
            <a:extLst>
              <a:ext uri="{FF2B5EF4-FFF2-40B4-BE49-F238E27FC236}">
                <a16:creationId xmlns:a16="http://schemas.microsoft.com/office/drawing/2014/main" id="{24377E24-3167-984D-BA12-4093179CF5CE}"/>
              </a:ext>
            </a:extLst>
          </p:cNvPr>
          <p:cNvPicPr>
            <a:picLocks noChangeAspect="1"/>
          </p:cNvPicPr>
          <p:nvPr/>
        </p:nvPicPr>
        <p:blipFill>
          <a:blip r:embed="rId6"/>
          <a:stretch>
            <a:fillRect/>
          </a:stretch>
        </p:blipFill>
        <p:spPr>
          <a:xfrm>
            <a:off x="3423557" y="1878295"/>
            <a:ext cx="6023237" cy="4015491"/>
          </a:xfrm>
          <a:prstGeom prst="rect">
            <a:avLst/>
          </a:prstGeom>
        </p:spPr>
      </p:pic>
      <p:sp>
        <p:nvSpPr>
          <p:cNvPr id="2" name="Slide Number Placeholder 1">
            <a:extLst>
              <a:ext uri="{FF2B5EF4-FFF2-40B4-BE49-F238E27FC236}">
                <a16:creationId xmlns:a16="http://schemas.microsoft.com/office/drawing/2014/main" id="{ABF3EEB9-54F5-4B02-11F4-B2B255DC2589}"/>
              </a:ext>
            </a:extLst>
          </p:cNvPr>
          <p:cNvSpPr>
            <a:spLocks noGrp="1"/>
          </p:cNvSpPr>
          <p:nvPr>
            <p:ph type="sldNum" sz="quarter" idx="12"/>
          </p:nvPr>
        </p:nvSpPr>
        <p:spPr/>
        <p:txBody>
          <a:bodyPr/>
          <a:lstStyle/>
          <a:p>
            <a:fld id="{A49FEDE7-8061-9B4D-88A1-7EA83A94C31B}" type="slidenum">
              <a:rPr lang="en-TH" smtClean="0"/>
              <a:t>13</a:t>
            </a:fld>
            <a:endParaRPr lang="en-TH"/>
          </a:p>
        </p:txBody>
      </p:sp>
    </p:spTree>
    <p:extLst>
      <p:ext uri="{BB962C8B-B14F-4D97-AF65-F5344CB8AC3E}">
        <p14:creationId xmlns:p14="http://schemas.microsoft.com/office/powerpoint/2010/main" val="314879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id="{6DD193D5-7D8D-DB4B-9C4F-F07970BF4119}"/>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id="{D346C573-49D2-9345-B64B-ED0D2BF150B9}"/>
              </a:ext>
            </a:extLst>
          </p:cNvPr>
          <p:cNvSpPr txBox="1"/>
          <p:nvPr/>
        </p:nvSpPr>
        <p:spPr>
          <a:xfrm>
            <a:off x="813707" y="1165821"/>
            <a:ext cx="2013304" cy="707886"/>
          </a:xfrm>
          <a:prstGeom prst="rect">
            <a:avLst/>
          </a:prstGeom>
          <a:noFill/>
        </p:spPr>
        <p:txBody>
          <a:bodyPr wrap="square" rtlCol="0">
            <a:spAutoFit/>
          </a:bodyPr>
          <a:lstStyle/>
          <a:p>
            <a:pPr algn="ctr"/>
            <a:r>
              <a:rPr lang="en-US" sz="2000" b="1" dirty="0">
                <a:solidFill>
                  <a:schemeClr val="bg1"/>
                </a:solidFill>
              </a:rPr>
              <a:t>Etapa de </a:t>
            </a:r>
            <a:r>
              <a:rPr lang="en-US" sz="2000" b="1" dirty="0" err="1">
                <a:solidFill>
                  <a:schemeClr val="bg1"/>
                </a:solidFill>
              </a:rPr>
              <a:t>Definición</a:t>
            </a:r>
            <a:endParaRPr lang="en-US" sz="2000" b="1" dirty="0">
              <a:solidFill>
                <a:schemeClr val="bg1"/>
              </a:solidFill>
            </a:endParaRPr>
          </a:p>
        </p:txBody>
      </p:sp>
      <p:sp>
        <p:nvSpPr>
          <p:cNvPr id="11" name="Rounded Rectangle 10">
            <a:extLst>
              <a:ext uri="{FF2B5EF4-FFF2-40B4-BE49-F238E27FC236}">
                <a16:creationId xmlns:a16="http://schemas.microsoft.com/office/drawing/2014/main" id="{DC477854-E176-6B40-8604-CC6985D3D486}"/>
              </a:ext>
            </a:extLst>
          </p:cNvPr>
          <p:cNvSpPr/>
          <p:nvPr/>
        </p:nvSpPr>
        <p:spPr>
          <a:xfrm>
            <a:off x="3423557" y="511235"/>
            <a:ext cx="7954736" cy="943221"/>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BC774CCB-D6C5-0643-BC9C-209ED143C4AB}"/>
              </a:ext>
            </a:extLst>
          </p:cNvPr>
          <p:cNvSpPr txBox="1"/>
          <p:nvPr/>
        </p:nvSpPr>
        <p:spPr>
          <a:xfrm>
            <a:off x="3483428" y="537681"/>
            <a:ext cx="7954736" cy="923330"/>
          </a:xfrm>
          <a:prstGeom prst="rect">
            <a:avLst/>
          </a:prstGeom>
          <a:noFill/>
        </p:spPr>
        <p:txBody>
          <a:bodyPr wrap="square" rtlCol="0">
            <a:spAutoFit/>
          </a:bodyPr>
          <a:lstStyle/>
          <a:p>
            <a:r>
              <a:rPr lang="es-ES" b="1" dirty="0"/>
              <a:t>Desarrolla un punto de vista que se base en las necesidades y los conocimientos del usuario.</a:t>
            </a:r>
          </a:p>
          <a:p>
            <a:r>
              <a:rPr lang="es-ES" b="1" dirty="0"/>
              <a:t>¿Cuáles son sus necesidades?</a:t>
            </a:r>
            <a:endParaRPr lang="en-US" b="1" i="1" dirty="0"/>
          </a:p>
        </p:txBody>
      </p:sp>
      <p:pic>
        <p:nvPicPr>
          <p:cNvPr id="17" name="Picture 16">
            <a:extLst>
              <a:ext uri="{FF2B5EF4-FFF2-40B4-BE49-F238E27FC236}">
                <a16:creationId xmlns:a16="http://schemas.microsoft.com/office/drawing/2014/main" id="{469E9EF6-72E3-1E4F-8404-7573F2BA25F1}"/>
              </a:ext>
            </a:extLst>
          </p:cNvPr>
          <p:cNvPicPr>
            <a:picLocks noChangeAspect="1"/>
          </p:cNvPicPr>
          <p:nvPr/>
        </p:nvPicPr>
        <p:blipFill>
          <a:blip r:embed="rId5"/>
          <a:stretch>
            <a:fillRect/>
          </a:stretch>
        </p:blipFill>
        <p:spPr>
          <a:xfrm>
            <a:off x="1540313" y="681751"/>
            <a:ext cx="560091" cy="560091"/>
          </a:xfrm>
          <a:prstGeom prst="rect">
            <a:avLst/>
          </a:prstGeom>
        </p:spPr>
      </p:pic>
      <p:pic>
        <p:nvPicPr>
          <p:cNvPr id="4" name="Picture 3" descr="A picture containing person, indoor, standing&#10;&#10;Description automatically generated">
            <a:extLst>
              <a:ext uri="{FF2B5EF4-FFF2-40B4-BE49-F238E27FC236}">
                <a16:creationId xmlns:a16="http://schemas.microsoft.com/office/drawing/2014/main" id="{90FDD740-D7D7-8A48-BE97-1C489184C2EA}"/>
              </a:ext>
            </a:extLst>
          </p:cNvPr>
          <p:cNvPicPr>
            <a:picLocks noChangeAspect="1"/>
          </p:cNvPicPr>
          <p:nvPr/>
        </p:nvPicPr>
        <p:blipFill>
          <a:blip r:embed="rId6"/>
          <a:stretch>
            <a:fillRect/>
          </a:stretch>
        </p:blipFill>
        <p:spPr>
          <a:xfrm>
            <a:off x="3423557" y="1639052"/>
            <a:ext cx="6230806" cy="4153871"/>
          </a:xfrm>
          <a:prstGeom prst="rect">
            <a:avLst/>
          </a:prstGeom>
        </p:spPr>
      </p:pic>
      <p:sp>
        <p:nvSpPr>
          <p:cNvPr id="2" name="Slide Number Placeholder 1">
            <a:extLst>
              <a:ext uri="{FF2B5EF4-FFF2-40B4-BE49-F238E27FC236}">
                <a16:creationId xmlns:a16="http://schemas.microsoft.com/office/drawing/2014/main" id="{7A339D09-D0DA-256F-8F61-B7BBA29206B2}"/>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1884868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id="{B46ED677-9E7C-AD46-8954-C6EAD38EF1DF}"/>
              </a:ext>
            </a:extLst>
          </p:cNvPr>
          <p:cNvPicPr>
            <a:picLocks noChangeAspect="1"/>
          </p:cNvPicPr>
          <p:nvPr/>
        </p:nvPicPr>
        <p:blipFill>
          <a:blip r:embed="rId4"/>
          <a:stretch>
            <a:fillRect/>
          </a:stretch>
        </p:blipFill>
        <p:spPr>
          <a:xfrm>
            <a:off x="59870" y="146957"/>
            <a:ext cx="3423557" cy="2396490"/>
          </a:xfrm>
          <a:prstGeom prst="rect">
            <a:avLst/>
          </a:prstGeom>
        </p:spPr>
      </p:pic>
      <p:sp>
        <p:nvSpPr>
          <p:cNvPr id="9" name="TextBox 8">
            <a:extLst>
              <a:ext uri="{FF2B5EF4-FFF2-40B4-BE49-F238E27FC236}">
                <a16:creationId xmlns:a16="http://schemas.microsoft.com/office/drawing/2014/main" id="{5116D5CA-C7AE-FD48-84A8-94BBA65331A4}"/>
              </a:ext>
            </a:extLst>
          </p:cNvPr>
          <p:cNvSpPr txBox="1"/>
          <p:nvPr/>
        </p:nvSpPr>
        <p:spPr>
          <a:xfrm>
            <a:off x="813707" y="1127125"/>
            <a:ext cx="2013304" cy="707886"/>
          </a:xfrm>
          <a:prstGeom prst="rect">
            <a:avLst/>
          </a:prstGeom>
          <a:noFill/>
        </p:spPr>
        <p:txBody>
          <a:bodyPr wrap="square" rtlCol="0">
            <a:spAutoFit/>
          </a:bodyPr>
          <a:lstStyle/>
          <a:p>
            <a:pPr algn="ctr"/>
            <a:r>
              <a:rPr lang="en-US" sz="2000" b="1" dirty="0">
                <a:solidFill>
                  <a:schemeClr val="bg1"/>
                </a:solidFill>
              </a:rPr>
              <a:t>Etapa de</a:t>
            </a:r>
          </a:p>
          <a:p>
            <a:pPr algn="ctr"/>
            <a:r>
              <a:rPr lang="en-US" sz="2000" b="1" dirty="0">
                <a:solidFill>
                  <a:schemeClr val="bg1"/>
                </a:solidFill>
              </a:rPr>
              <a:t> </a:t>
            </a:r>
            <a:r>
              <a:rPr lang="en-US" sz="2000" b="1" dirty="0" err="1">
                <a:solidFill>
                  <a:schemeClr val="bg1"/>
                </a:solidFill>
              </a:rPr>
              <a:t>Idear</a:t>
            </a:r>
            <a:endParaRPr lang="en-US" sz="2000" b="1" dirty="0">
              <a:solidFill>
                <a:schemeClr val="bg1"/>
              </a:solidFill>
            </a:endParaRPr>
          </a:p>
        </p:txBody>
      </p:sp>
      <p:sp>
        <p:nvSpPr>
          <p:cNvPr id="11" name="Rounded Rectangle 10">
            <a:extLst>
              <a:ext uri="{FF2B5EF4-FFF2-40B4-BE49-F238E27FC236}">
                <a16:creationId xmlns:a16="http://schemas.microsoft.com/office/drawing/2014/main" id="{79205986-0338-1C47-AF62-4FCFE0522EDA}"/>
              </a:ext>
            </a:extLst>
          </p:cNvPr>
          <p:cNvSpPr/>
          <p:nvPr/>
        </p:nvSpPr>
        <p:spPr>
          <a:xfrm>
            <a:off x="3423557" y="450636"/>
            <a:ext cx="7954736" cy="975828"/>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05C9A8AC-0D1E-5640-94E9-015B30D911B4}"/>
              </a:ext>
            </a:extLst>
          </p:cNvPr>
          <p:cNvSpPr txBox="1"/>
          <p:nvPr/>
        </p:nvSpPr>
        <p:spPr>
          <a:xfrm>
            <a:off x="3543298" y="596122"/>
            <a:ext cx="7954736" cy="646331"/>
          </a:xfrm>
          <a:prstGeom prst="rect">
            <a:avLst/>
          </a:prstGeom>
          <a:noFill/>
        </p:spPr>
        <p:txBody>
          <a:bodyPr wrap="square" rtlCol="0">
            <a:spAutoFit/>
          </a:bodyPr>
          <a:lstStyle/>
          <a:p>
            <a:r>
              <a:rPr lang="es-ES" b="1" dirty="0"/>
              <a:t>Haz una lluvia de ideas y proponga tantas soluciones creativas como sea posible.</a:t>
            </a:r>
          </a:p>
          <a:p>
            <a:r>
              <a:rPr lang="es-ES" b="1" dirty="0"/>
              <a:t>¡Se valen las ideas salvajes!</a:t>
            </a:r>
            <a:endParaRPr lang="en-US" b="1" i="1" dirty="0"/>
          </a:p>
        </p:txBody>
      </p:sp>
      <p:pic>
        <p:nvPicPr>
          <p:cNvPr id="17" name="Picture 16" descr="Icon&#10;&#10;Description automatically generated">
            <a:extLst>
              <a:ext uri="{FF2B5EF4-FFF2-40B4-BE49-F238E27FC236}">
                <a16:creationId xmlns:a16="http://schemas.microsoft.com/office/drawing/2014/main" id="{3E852B02-54A4-7343-9F07-B927069A5895}"/>
              </a:ext>
            </a:extLst>
          </p:cNvPr>
          <p:cNvPicPr>
            <a:picLocks noChangeAspect="1"/>
          </p:cNvPicPr>
          <p:nvPr/>
        </p:nvPicPr>
        <p:blipFill>
          <a:blip r:embed="rId5"/>
          <a:stretch>
            <a:fillRect/>
          </a:stretch>
        </p:blipFill>
        <p:spPr>
          <a:xfrm>
            <a:off x="1521341" y="527057"/>
            <a:ext cx="618356" cy="618356"/>
          </a:xfrm>
          <a:prstGeom prst="rect">
            <a:avLst/>
          </a:prstGeom>
        </p:spPr>
      </p:pic>
      <p:pic>
        <p:nvPicPr>
          <p:cNvPr id="5" name="Picture 4" descr="A person looking at a blue board&#10;&#10;Description automatically generated with low confidence">
            <a:extLst>
              <a:ext uri="{FF2B5EF4-FFF2-40B4-BE49-F238E27FC236}">
                <a16:creationId xmlns:a16="http://schemas.microsoft.com/office/drawing/2014/main" id="{1FF3AD4E-70C9-5941-B9A0-B6C966CB5AE7}"/>
              </a:ext>
            </a:extLst>
          </p:cNvPr>
          <p:cNvPicPr>
            <a:picLocks noChangeAspect="1"/>
          </p:cNvPicPr>
          <p:nvPr/>
        </p:nvPicPr>
        <p:blipFill rotWithShape="1">
          <a:blip r:embed="rId6"/>
          <a:srcRect b="-1"/>
          <a:stretch/>
        </p:blipFill>
        <p:spPr>
          <a:xfrm>
            <a:off x="3423558" y="1656991"/>
            <a:ext cx="6344482" cy="4077856"/>
          </a:xfrm>
          <a:prstGeom prst="rect">
            <a:avLst/>
          </a:prstGeom>
        </p:spPr>
      </p:pic>
      <p:sp>
        <p:nvSpPr>
          <p:cNvPr id="2" name="Slide Number Placeholder 1">
            <a:extLst>
              <a:ext uri="{FF2B5EF4-FFF2-40B4-BE49-F238E27FC236}">
                <a16:creationId xmlns:a16="http://schemas.microsoft.com/office/drawing/2014/main" id="{90E4980F-49DB-84AA-8976-375BD950C2BA}"/>
              </a:ext>
            </a:extLst>
          </p:cNvPr>
          <p:cNvSpPr>
            <a:spLocks noGrp="1"/>
          </p:cNvSpPr>
          <p:nvPr>
            <p:ph type="sldNum" sz="quarter" idx="12"/>
          </p:nvPr>
        </p:nvSpPr>
        <p:spPr/>
        <p:txBody>
          <a:bodyPr/>
          <a:lstStyle/>
          <a:p>
            <a:fld id="{A49FEDE7-8061-9B4D-88A1-7EA83A94C31B}" type="slidenum">
              <a:rPr lang="en-TH" smtClean="0"/>
              <a:t>15</a:t>
            </a:fld>
            <a:endParaRPr lang="en-TH"/>
          </a:p>
        </p:txBody>
      </p:sp>
    </p:spTree>
    <p:extLst>
      <p:ext uri="{BB962C8B-B14F-4D97-AF65-F5344CB8AC3E}">
        <p14:creationId xmlns:p14="http://schemas.microsoft.com/office/powerpoint/2010/main" val="228831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id="{7FE47848-54BF-3045-B1DE-8EB9FBC4EBC6}"/>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id="{CA9841CB-5B5B-B648-A62A-AF5F0F437575}"/>
              </a:ext>
            </a:extLst>
          </p:cNvPr>
          <p:cNvSpPr txBox="1"/>
          <p:nvPr/>
        </p:nvSpPr>
        <p:spPr>
          <a:xfrm>
            <a:off x="813707" y="1223554"/>
            <a:ext cx="2013304" cy="707886"/>
          </a:xfrm>
          <a:prstGeom prst="rect">
            <a:avLst/>
          </a:prstGeom>
          <a:noFill/>
        </p:spPr>
        <p:txBody>
          <a:bodyPr wrap="square" rtlCol="0">
            <a:spAutoFit/>
          </a:bodyPr>
          <a:lstStyle/>
          <a:p>
            <a:pPr algn="ctr"/>
            <a:r>
              <a:rPr lang="en-US" sz="2000" b="1" dirty="0">
                <a:solidFill>
                  <a:schemeClr val="bg1"/>
                </a:solidFill>
              </a:rPr>
              <a:t>Etapa de</a:t>
            </a:r>
          </a:p>
          <a:p>
            <a:pPr algn="ctr"/>
            <a:r>
              <a:rPr lang="en-US" sz="2000" b="1" dirty="0" err="1">
                <a:solidFill>
                  <a:schemeClr val="bg1"/>
                </a:solidFill>
              </a:rPr>
              <a:t>Prototipo</a:t>
            </a:r>
            <a:endParaRPr lang="en-US" sz="2000" b="1" dirty="0">
              <a:solidFill>
                <a:schemeClr val="bg1"/>
              </a:solidFill>
            </a:endParaRPr>
          </a:p>
        </p:txBody>
      </p:sp>
      <p:sp>
        <p:nvSpPr>
          <p:cNvPr id="10" name="Rounded Rectangle 9">
            <a:extLst>
              <a:ext uri="{FF2B5EF4-FFF2-40B4-BE49-F238E27FC236}">
                <a16:creationId xmlns:a16="http://schemas.microsoft.com/office/drawing/2014/main" id="{7EAA606D-A92C-4146-BCFC-2B9F2DF971AA}"/>
              </a:ext>
            </a:extLst>
          </p:cNvPr>
          <p:cNvSpPr/>
          <p:nvPr/>
        </p:nvSpPr>
        <p:spPr>
          <a:xfrm>
            <a:off x="3423557" y="185705"/>
            <a:ext cx="7954736" cy="1551656"/>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06B7F174-137B-A148-A502-618B1934C47B}"/>
              </a:ext>
            </a:extLst>
          </p:cNvPr>
          <p:cNvSpPr txBox="1"/>
          <p:nvPr/>
        </p:nvSpPr>
        <p:spPr>
          <a:xfrm>
            <a:off x="3596367" y="361368"/>
            <a:ext cx="7609115" cy="1200329"/>
          </a:xfrm>
          <a:prstGeom prst="rect">
            <a:avLst/>
          </a:prstGeom>
          <a:noFill/>
        </p:spPr>
        <p:txBody>
          <a:bodyPr wrap="square" rtlCol="0">
            <a:spAutoFit/>
          </a:bodyPr>
          <a:lstStyle/>
          <a:p>
            <a:r>
              <a:rPr lang="es-ES" b="1" dirty="0"/>
              <a:t>Genera una representación de una o más de sus ideas para mostrárselas a los demás.</a:t>
            </a:r>
          </a:p>
          <a:p>
            <a:r>
              <a:rPr lang="es-ES" b="1" dirty="0"/>
              <a:t>¿Cómo puedo mostrar mi idea?</a:t>
            </a:r>
          </a:p>
          <a:p>
            <a:r>
              <a:rPr lang="es-ES" b="1" dirty="0"/>
              <a:t>Recuerde: ¡Un prototipo es solo un borrador!</a:t>
            </a:r>
            <a:endParaRPr lang="en-US" b="1" i="1" dirty="0"/>
          </a:p>
        </p:txBody>
      </p:sp>
      <p:pic>
        <p:nvPicPr>
          <p:cNvPr id="17" name="Picture 16" descr="Icon&#10;&#10;Description automatically generated">
            <a:extLst>
              <a:ext uri="{FF2B5EF4-FFF2-40B4-BE49-F238E27FC236}">
                <a16:creationId xmlns:a16="http://schemas.microsoft.com/office/drawing/2014/main" id="{4D4940CD-537A-9743-BE72-FF639EBD3E42}"/>
              </a:ext>
            </a:extLst>
          </p:cNvPr>
          <p:cNvPicPr>
            <a:picLocks noChangeAspect="1"/>
          </p:cNvPicPr>
          <p:nvPr/>
        </p:nvPicPr>
        <p:blipFill>
          <a:blip r:embed="rId5"/>
          <a:stretch>
            <a:fillRect/>
          </a:stretch>
        </p:blipFill>
        <p:spPr>
          <a:xfrm>
            <a:off x="1537726" y="698745"/>
            <a:ext cx="565265" cy="565265"/>
          </a:xfrm>
          <a:prstGeom prst="rect">
            <a:avLst/>
          </a:prstGeom>
        </p:spPr>
      </p:pic>
      <p:pic>
        <p:nvPicPr>
          <p:cNvPr id="4" name="Picture 3" descr="A picture containing text, table, indoor, wall&#10;&#10;Description automatically generated">
            <a:extLst>
              <a:ext uri="{FF2B5EF4-FFF2-40B4-BE49-F238E27FC236}">
                <a16:creationId xmlns:a16="http://schemas.microsoft.com/office/drawing/2014/main" id="{244EF8DB-FFBD-CD47-B8B9-A81302855213}"/>
              </a:ext>
            </a:extLst>
          </p:cNvPr>
          <p:cNvPicPr>
            <a:picLocks noChangeAspect="1"/>
          </p:cNvPicPr>
          <p:nvPr/>
        </p:nvPicPr>
        <p:blipFill>
          <a:blip r:embed="rId6"/>
          <a:stretch>
            <a:fillRect/>
          </a:stretch>
        </p:blipFill>
        <p:spPr>
          <a:xfrm>
            <a:off x="3423557" y="1811693"/>
            <a:ext cx="6103215" cy="4068810"/>
          </a:xfrm>
          <a:prstGeom prst="rect">
            <a:avLst/>
          </a:prstGeom>
        </p:spPr>
      </p:pic>
      <p:sp>
        <p:nvSpPr>
          <p:cNvPr id="2" name="Slide Number Placeholder 1">
            <a:extLst>
              <a:ext uri="{FF2B5EF4-FFF2-40B4-BE49-F238E27FC236}">
                <a16:creationId xmlns:a16="http://schemas.microsoft.com/office/drawing/2014/main" id="{102773CD-9F73-9317-BE61-613836121DE6}"/>
              </a:ext>
            </a:extLst>
          </p:cNvPr>
          <p:cNvSpPr>
            <a:spLocks noGrp="1"/>
          </p:cNvSpPr>
          <p:nvPr>
            <p:ph type="sldNum" sz="quarter" idx="12"/>
          </p:nvPr>
        </p:nvSpPr>
        <p:spPr/>
        <p:txBody>
          <a:bodyPr/>
          <a:lstStyle/>
          <a:p>
            <a:fld id="{A49FEDE7-8061-9B4D-88A1-7EA83A94C31B}" type="slidenum">
              <a:rPr lang="en-TH" smtClean="0"/>
              <a:t>16</a:t>
            </a:fld>
            <a:endParaRPr lang="en-TH"/>
          </a:p>
        </p:txBody>
      </p:sp>
    </p:spTree>
    <p:extLst>
      <p:ext uri="{BB962C8B-B14F-4D97-AF65-F5344CB8AC3E}">
        <p14:creationId xmlns:p14="http://schemas.microsoft.com/office/powerpoint/2010/main" val="114287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Shape, circle&#10;&#10;Description automatically generated">
            <a:extLst>
              <a:ext uri="{FF2B5EF4-FFF2-40B4-BE49-F238E27FC236}">
                <a16:creationId xmlns:a16="http://schemas.microsoft.com/office/drawing/2014/main" id="{0C9AB137-8C51-B640-9714-9A7688E537B7}"/>
              </a:ext>
            </a:extLst>
          </p:cNvPr>
          <p:cNvPicPr>
            <a:picLocks noChangeAspect="1"/>
          </p:cNvPicPr>
          <p:nvPr/>
        </p:nvPicPr>
        <p:blipFill>
          <a:blip r:embed="rId4"/>
          <a:stretch>
            <a:fillRect/>
          </a:stretch>
        </p:blipFill>
        <p:spPr>
          <a:xfrm>
            <a:off x="42672" y="146270"/>
            <a:ext cx="3464050" cy="2424835"/>
          </a:xfrm>
          <a:prstGeom prst="rect">
            <a:avLst/>
          </a:prstGeom>
        </p:spPr>
      </p:pic>
      <p:sp>
        <p:nvSpPr>
          <p:cNvPr id="9" name="TextBox 8">
            <a:extLst>
              <a:ext uri="{FF2B5EF4-FFF2-40B4-BE49-F238E27FC236}">
                <a16:creationId xmlns:a16="http://schemas.microsoft.com/office/drawing/2014/main" id="{E31B392A-E6AF-694C-B156-8B5E83BB0371}"/>
              </a:ext>
            </a:extLst>
          </p:cNvPr>
          <p:cNvSpPr txBox="1"/>
          <p:nvPr/>
        </p:nvSpPr>
        <p:spPr>
          <a:xfrm>
            <a:off x="813707" y="1127125"/>
            <a:ext cx="2013304" cy="707886"/>
          </a:xfrm>
          <a:prstGeom prst="rect">
            <a:avLst/>
          </a:prstGeom>
          <a:noFill/>
        </p:spPr>
        <p:txBody>
          <a:bodyPr wrap="square" rtlCol="0">
            <a:spAutoFit/>
          </a:bodyPr>
          <a:lstStyle/>
          <a:p>
            <a:pPr algn="ctr"/>
            <a:r>
              <a:rPr lang="en-US" sz="2000" b="1" dirty="0">
                <a:solidFill>
                  <a:schemeClr val="bg1"/>
                </a:solidFill>
              </a:rPr>
              <a:t>Etapa de</a:t>
            </a:r>
          </a:p>
          <a:p>
            <a:pPr algn="ctr"/>
            <a:r>
              <a:rPr lang="en-US" sz="2000" b="1" dirty="0">
                <a:solidFill>
                  <a:schemeClr val="bg1"/>
                </a:solidFill>
              </a:rPr>
              <a:t> </a:t>
            </a:r>
            <a:r>
              <a:rPr lang="en-US" sz="2000" b="1" dirty="0" err="1">
                <a:solidFill>
                  <a:schemeClr val="bg1"/>
                </a:solidFill>
              </a:rPr>
              <a:t>Prueba</a:t>
            </a:r>
            <a:endParaRPr lang="en-US" sz="2000" b="1" dirty="0">
              <a:solidFill>
                <a:schemeClr val="bg1"/>
              </a:solidFill>
            </a:endParaRPr>
          </a:p>
        </p:txBody>
      </p:sp>
      <p:sp>
        <p:nvSpPr>
          <p:cNvPr id="11" name="Rounded Rectangle 10">
            <a:extLst>
              <a:ext uri="{FF2B5EF4-FFF2-40B4-BE49-F238E27FC236}">
                <a16:creationId xmlns:a16="http://schemas.microsoft.com/office/drawing/2014/main" id="{84572DD8-2ABA-D14E-BDF7-BBDE40204771}"/>
              </a:ext>
            </a:extLst>
          </p:cNvPr>
          <p:cNvSpPr/>
          <p:nvPr/>
        </p:nvSpPr>
        <p:spPr>
          <a:xfrm>
            <a:off x="3423557" y="377484"/>
            <a:ext cx="7954736" cy="1158708"/>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47EDE6D4-2055-244D-90B2-7143B868F565}"/>
              </a:ext>
            </a:extLst>
          </p:cNvPr>
          <p:cNvSpPr txBox="1"/>
          <p:nvPr/>
        </p:nvSpPr>
        <p:spPr>
          <a:xfrm>
            <a:off x="3506722" y="466350"/>
            <a:ext cx="7954736" cy="923330"/>
          </a:xfrm>
          <a:prstGeom prst="rect">
            <a:avLst/>
          </a:prstGeom>
          <a:noFill/>
        </p:spPr>
        <p:txBody>
          <a:bodyPr wrap="square" rtlCol="0">
            <a:spAutoFit/>
          </a:bodyPr>
          <a:lstStyle/>
          <a:p>
            <a:r>
              <a:rPr lang="es-ES" b="1" dirty="0"/>
              <a:t>Compartiste tu prototipo de idea con un </a:t>
            </a:r>
            <a:r>
              <a:rPr lang="es-ES" b="1" dirty="0" err="1"/>
              <a:t>usuariopara</a:t>
            </a:r>
            <a:r>
              <a:rPr lang="es-ES" b="1" dirty="0"/>
              <a:t> recibir comentarios.</a:t>
            </a:r>
          </a:p>
          <a:p>
            <a:r>
              <a:rPr lang="es-ES" b="1" dirty="0"/>
              <a:t>¿Qué funcionó?</a:t>
            </a:r>
          </a:p>
          <a:p>
            <a:r>
              <a:rPr lang="es-ES" b="1" dirty="0"/>
              <a:t>¿Qué no?</a:t>
            </a:r>
            <a:endParaRPr lang="en-US" b="1" i="1" dirty="0"/>
          </a:p>
        </p:txBody>
      </p:sp>
      <p:pic>
        <p:nvPicPr>
          <p:cNvPr id="17" name="Picture 16" descr="Icon&#10;&#10;Description automatically generated">
            <a:extLst>
              <a:ext uri="{FF2B5EF4-FFF2-40B4-BE49-F238E27FC236}">
                <a16:creationId xmlns:a16="http://schemas.microsoft.com/office/drawing/2014/main" id="{381AF340-48D7-4D47-B195-2B685C77B5C0}"/>
              </a:ext>
            </a:extLst>
          </p:cNvPr>
          <p:cNvPicPr>
            <a:picLocks noChangeAspect="1"/>
          </p:cNvPicPr>
          <p:nvPr/>
        </p:nvPicPr>
        <p:blipFill>
          <a:blip r:embed="rId5"/>
          <a:stretch>
            <a:fillRect/>
          </a:stretch>
        </p:blipFill>
        <p:spPr>
          <a:xfrm>
            <a:off x="1495529" y="559862"/>
            <a:ext cx="603839" cy="603839"/>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819C52F2-B27B-544E-A83E-6ABC5A74F360}"/>
              </a:ext>
            </a:extLst>
          </p:cNvPr>
          <p:cNvPicPr>
            <a:picLocks noChangeAspect="1"/>
          </p:cNvPicPr>
          <p:nvPr/>
        </p:nvPicPr>
        <p:blipFill>
          <a:blip r:embed="rId6"/>
          <a:stretch>
            <a:fillRect/>
          </a:stretch>
        </p:blipFill>
        <p:spPr>
          <a:xfrm>
            <a:off x="3423557" y="1764820"/>
            <a:ext cx="6039420" cy="4026645"/>
          </a:xfrm>
          <a:prstGeom prst="rect">
            <a:avLst/>
          </a:prstGeom>
        </p:spPr>
      </p:pic>
      <p:sp>
        <p:nvSpPr>
          <p:cNvPr id="2" name="Slide Number Placeholder 1">
            <a:extLst>
              <a:ext uri="{FF2B5EF4-FFF2-40B4-BE49-F238E27FC236}">
                <a16:creationId xmlns:a16="http://schemas.microsoft.com/office/drawing/2014/main" id="{5E36FC7E-1EB9-ADBD-72A3-8C8EAE304667}"/>
              </a:ext>
            </a:extLst>
          </p:cNvPr>
          <p:cNvSpPr>
            <a:spLocks noGrp="1"/>
          </p:cNvSpPr>
          <p:nvPr>
            <p:ph type="sldNum" sz="quarter" idx="12"/>
          </p:nvPr>
        </p:nvSpPr>
        <p:spPr/>
        <p:txBody>
          <a:bodyPr/>
          <a:lstStyle/>
          <a:p>
            <a:fld id="{A49FEDE7-8061-9B4D-88A1-7EA83A94C31B}" type="slidenum">
              <a:rPr lang="en-TH" smtClean="0"/>
              <a:t>17</a:t>
            </a:fld>
            <a:endParaRPr lang="en-TH"/>
          </a:p>
        </p:txBody>
      </p:sp>
    </p:spTree>
    <p:extLst>
      <p:ext uri="{BB962C8B-B14F-4D97-AF65-F5344CB8AC3E}">
        <p14:creationId xmlns:p14="http://schemas.microsoft.com/office/powerpoint/2010/main" val="2561489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18735"/>
            <a:ext cx="12192000"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grpSp>
        <p:nvGrpSpPr>
          <p:cNvPr id="8" name="Group 7">
            <a:extLst>
              <a:ext uri="{FF2B5EF4-FFF2-40B4-BE49-F238E27FC236}">
                <a16:creationId xmlns:a16="http://schemas.microsoft.com/office/drawing/2014/main"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sp>
            <p:nvSpPr>
              <p:cNvPr id="25" name="TextBox 24">
                <a:extLst>
                  <a:ext uri="{FF2B5EF4-FFF2-40B4-BE49-F238E27FC236}">
                    <a16:creationId xmlns:a16="http://schemas.microsoft.com/office/drawing/2014/main" id="{737D44FF-4F9F-E845-BD6D-EB21CF0A1D0B}"/>
                  </a:ext>
                </a:extLst>
              </p:cNvPr>
              <p:cNvSpPr txBox="1"/>
              <p:nvPr/>
            </p:nvSpPr>
            <p:spPr>
              <a:xfrm>
                <a:off x="813708" y="1198701"/>
                <a:ext cx="2013304" cy="644863"/>
              </a:xfrm>
              <a:prstGeom prst="rect">
                <a:avLst/>
              </a:prstGeom>
              <a:noFill/>
            </p:spPr>
            <p:txBody>
              <a:bodyPr wrap="square" rtlCol="0">
                <a:spAutoFit/>
              </a:bodyPr>
              <a:lstStyle/>
              <a:p>
                <a:pPr algn="ctr">
                  <a:lnSpc>
                    <a:spcPct val="80000"/>
                  </a:lnSpc>
                </a:pPr>
                <a:r>
                  <a:rPr lang="en-US" sz="1400" b="1" dirty="0">
                    <a:solidFill>
                      <a:schemeClr val="bg1"/>
                    </a:solidFill>
                  </a:rPr>
                  <a:t>Etapa de </a:t>
                </a:r>
                <a:r>
                  <a:rPr lang="en-US" sz="1400" b="1" dirty="0" err="1">
                    <a:solidFill>
                      <a:schemeClr val="bg1"/>
                    </a:solidFill>
                  </a:rPr>
                  <a:t>Empatía</a:t>
                </a:r>
                <a:endParaRPr lang="en-US" sz="1400" b="1" dirty="0">
                  <a:solidFill>
                    <a:schemeClr val="bg1"/>
                  </a:solidFill>
                </a:endParaRPr>
              </a:p>
            </p:txBody>
          </p:sp>
          <p:pic>
            <p:nvPicPr>
              <p:cNvPr id="27" name="Picture 26" descr="Icon&#10;&#10;Description automatically generated">
                <a:extLst>
                  <a:ext uri="{FF2B5EF4-FFF2-40B4-BE49-F238E27FC236}">
                    <a16:creationId xmlns:a16="http://schemas.microsoft.com/office/drawing/2014/main"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sp>
            <p:nvSpPr>
              <p:cNvPr id="31" name="TextBox 30">
                <a:extLst>
                  <a:ext uri="{FF2B5EF4-FFF2-40B4-BE49-F238E27FC236}">
                    <a16:creationId xmlns:a16="http://schemas.microsoft.com/office/drawing/2014/main" id="{DC075DCE-7C5F-1145-9324-AA36D37C6CCF}"/>
                  </a:ext>
                </a:extLst>
              </p:cNvPr>
              <p:cNvSpPr txBox="1"/>
              <p:nvPr/>
            </p:nvSpPr>
            <p:spPr>
              <a:xfrm>
                <a:off x="841074" y="1268657"/>
                <a:ext cx="2013305" cy="635553"/>
              </a:xfrm>
              <a:prstGeom prst="rect">
                <a:avLst/>
              </a:prstGeom>
              <a:noFill/>
            </p:spPr>
            <p:txBody>
              <a:bodyPr wrap="square" rtlCol="0">
                <a:spAutoFit/>
              </a:bodyPr>
              <a:lstStyle/>
              <a:p>
                <a:pPr algn="ctr">
                  <a:lnSpc>
                    <a:spcPct val="80000"/>
                  </a:lnSpc>
                </a:pPr>
                <a:r>
                  <a:rPr lang="en-US" sz="1400" b="1" dirty="0">
                    <a:solidFill>
                      <a:schemeClr val="bg1"/>
                    </a:solidFill>
                  </a:rPr>
                  <a:t>Etapa de </a:t>
                </a:r>
                <a:r>
                  <a:rPr lang="en-US" sz="1400" b="1" dirty="0" err="1">
                    <a:solidFill>
                      <a:schemeClr val="bg1"/>
                    </a:solidFill>
                  </a:rPr>
                  <a:t>Definición</a:t>
                </a:r>
                <a:endParaRPr lang="en-US" sz="1400" b="1" dirty="0">
                  <a:solidFill>
                    <a:schemeClr val="bg1"/>
                  </a:solidFill>
                </a:endParaRPr>
              </a:p>
            </p:txBody>
          </p:sp>
          <p:pic>
            <p:nvPicPr>
              <p:cNvPr id="32" name="Picture 31">
                <a:extLst>
                  <a:ext uri="{FF2B5EF4-FFF2-40B4-BE49-F238E27FC236}">
                    <a16:creationId xmlns:a16="http://schemas.microsoft.com/office/drawing/2014/main"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sp>
            <p:nvSpPr>
              <p:cNvPr id="41" name="TextBox 40">
                <a:extLst>
                  <a:ext uri="{FF2B5EF4-FFF2-40B4-BE49-F238E27FC236}">
                    <a16:creationId xmlns:a16="http://schemas.microsoft.com/office/drawing/2014/main" id="{62004B53-104F-ED4B-ACB5-8DD58266ECED}"/>
                  </a:ext>
                </a:extLst>
              </p:cNvPr>
              <p:cNvSpPr txBox="1"/>
              <p:nvPr/>
            </p:nvSpPr>
            <p:spPr>
              <a:xfrm>
                <a:off x="813707" y="1172565"/>
                <a:ext cx="2013304" cy="614076"/>
              </a:xfrm>
              <a:prstGeom prst="rect">
                <a:avLst/>
              </a:prstGeom>
              <a:noFill/>
            </p:spPr>
            <p:txBody>
              <a:bodyPr wrap="square" rtlCol="0">
                <a:spAutoFit/>
              </a:bodyPr>
              <a:lstStyle/>
              <a:p>
                <a:pPr algn="ctr">
                  <a:lnSpc>
                    <a:spcPct val="80000"/>
                  </a:lnSpc>
                </a:pPr>
                <a:r>
                  <a:rPr lang="en-US" sz="1400" b="1" dirty="0">
                    <a:solidFill>
                      <a:schemeClr val="bg1"/>
                    </a:solidFill>
                  </a:rPr>
                  <a:t>Etapa de </a:t>
                </a:r>
              </a:p>
              <a:p>
                <a:pPr algn="ctr">
                  <a:lnSpc>
                    <a:spcPct val="80000"/>
                  </a:lnSpc>
                </a:pPr>
                <a:r>
                  <a:rPr lang="en-US" sz="1400" b="1" dirty="0" err="1">
                    <a:solidFill>
                      <a:schemeClr val="bg1"/>
                    </a:solidFill>
                  </a:rPr>
                  <a:t>Idear</a:t>
                </a:r>
                <a:endParaRPr lang="en-US" sz="1400" b="1" dirty="0">
                  <a:solidFill>
                    <a:schemeClr val="bg1"/>
                  </a:solidFill>
                </a:endParaRPr>
              </a:p>
            </p:txBody>
          </p:sp>
          <p:pic>
            <p:nvPicPr>
              <p:cNvPr id="43" name="Picture 42" descr="Icon&#10;&#10;Description automatically generated">
                <a:extLst>
                  <a:ext uri="{FF2B5EF4-FFF2-40B4-BE49-F238E27FC236}">
                    <a16:creationId xmlns:a16="http://schemas.microsoft.com/office/drawing/2014/main"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sp>
            <p:nvSpPr>
              <p:cNvPr id="45" name="TextBox 44">
                <a:extLst>
                  <a:ext uri="{FF2B5EF4-FFF2-40B4-BE49-F238E27FC236}">
                    <a16:creationId xmlns:a16="http://schemas.microsoft.com/office/drawing/2014/main" id="{F8A77836-DEB2-3548-8A97-D1C8A4B530AA}"/>
                  </a:ext>
                </a:extLst>
              </p:cNvPr>
              <p:cNvSpPr txBox="1"/>
              <p:nvPr/>
            </p:nvSpPr>
            <p:spPr>
              <a:xfrm>
                <a:off x="813707" y="1292058"/>
                <a:ext cx="2013304" cy="617163"/>
              </a:xfrm>
              <a:prstGeom prst="rect">
                <a:avLst/>
              </a:prstGeom>
              <a:noFill/>
            </p:spPr>
            <p:txBody>
              <a:bodyPr wrap="square" rtlCol="0">
                <a:spAutoFit/>
              </a:bodyPr>
              <a:lstStyle/>
              <a:p>
                <a:pPr algn="ctr">
                  <a:lnSpc>
                    <a:spcPct val="80000"/>
                  </a:lnSpc>
                </a:pPr>
                <a:r>
                  <a:rPr lang="en-US" sz="1400" b="1" dirty="0">
                    <a:solidFill>
                      <a:schemeClr val="bg1"/>
                    </a:solidFill>
                  </a:rPr>
                  <a:t>Etapa de </a:t>
                </a:r>
              </a:p>
              <a:p>
                <a:pPr algn="ctr">
                  <a:lnSpc>
                    <a:spcPct val="80000"/>
                  </a:lnSpc>
                </a:pPr>
                <a:r>
                  <a:rPr lang="en-US" sz="1400" b="1" dirty="0" err="1">
                    <a:solidFill>
                      <a:schemeClr val="bg1"/>
                    </a:solidFill>
                  </a:rPr>
                  <a:t>Prototipo</a:t>
                </a:r>
                <a:endParaRPr lang="en-US" sz="1400" b="1" dirty="0">
                  <a:solidFill>
                    <a:schemeClr val="bg1"/>
                  </a:solidFill>
                </a:endParaRPr>
              </a:p>
            </p:txBody>
          </p:sp>
          <p:pic>
            <p:nvPicPr>
              <p:cNvPr id="46" name="Picture 45" descr="Icon&#10;&#10;Description automatically generated">
                <a:extLst>
                  <a:ext uri="{FF2B5EF4-FFF2-40B4-BE49-F238E27FC236}">
                    <a16:creationId xmlns:a16="http://schemas.microsoft.com/office/drawing/2014/main"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sp>
            <p:nvSpPr>
              <p:cNvPr id="48" name="TextBox 47">
                <a:extLst>
                  <a:ext uri="{FF2B5EF4-FFF2-40B4-BE49-F238E27FC236}">
                    <a16:creationId xmlns:a16="http://schemas.microsoft.com/office/drawing/2014/main" id="{6FD9746D-B8F9-5F4D-9318-DFEC6D6EEF33}"/>
                  </a:ext>
                </a:extLst>
              </p:cNvPr>
              <p:cNvSpPr txBox="1"/>
              <p:nvPr/>
            </p:nvSpPr>
            <p:spPr>
              <a:xfrm>
                <a:off x="813707" y="1178849"/>
                <a:ext cx="2013303" cy="621339"/>
              </a:xfrm>
              <a:prstGeom prst="rect">
                <a:avLst/>
              </a:prstGeom>
              <a:noFill/>
            </p:spPr>
            <p:txBody>
              <a:bodyPr wrap="square" rtlCol="0">
                <a:spAutoFit/>
              </a:bodyPr>
              <a:lstStyle/>
              <a:p>
                <a:pPr algn="ctr">
                  <a:lnSpc>
                    <a:spcPct val="80000"/>
                  </a:lnSpc>
                </a:pPr>
                <a:r>
                  <a:rPr lang="en-US" sz="1400" b="1" dirty="0">
                    <a:solidFill>
                      <a:schemeClr val="bg1"/>
                    </a:solidFill>
                  </a:rPr>
                  <a:t>Etapa de </a:t>
                </a:r>
              </a:p>
              <a:p>
                <a:pPr algn="ctr">
                  <a:lnSpc>
                    <a:spcPct val="80000"/>
                  </a:lnSpc>
                </a:pPr>
                <a:r>
                  <a:rPr lang="en-US" sz="1400" b="1" dirty="0" err="1">
                    <a:solidFill>
                      <a:schemeClr val="bg1"/>
                    </a:solidFill>
                  </a:rPr>
                  <a:t>prueba</a:t>
                </a:r>
                <a:endParaRPr lang="en-US" sz="1400" b="1" dirty="0">
                  <a:solidFill>
                    <a:schemeClr val="bg1"/>
                  </a:solidFill>
                </a:endParaRPr>
              </a:p>
            </p:txBody>
          </p:sp>
          <p:pic>
            <p:nvPicPr>
              <p:cNvPr id="49" name="Picture 48" descr="Icon&#10;&#10;Description automatically generated">
                <a:extLst>
                  <a:ext uri="{FF2B5EF4-FFF2-40B4-BE49-F238E27FC236}">
                    <a16:creationId xmlns:a16="http://schemas.microsoft.com/office/drawing/2014/main"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6" name="Rounded Rectangle 55">
            <a:extLst>
              <a:ext uri="{FF2B5EF4-FFF2-40B4-BE49-F238E27FC236}">
                <a16:creationId xmlns:a16="http://schemas.microsoft.com/office/drawing/2014/main"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Rounded Rectangle 56">
            <a:extLst>
              <a:ext uri="{FF2B5EF4-FFF2-40B4-BE49-F238E27FC236}">
                <a16:creationId xmlns:a16="http://schemas.microsoft.com/office/drawing/2014/main"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ounded Rectangle 57">
            <a:extLst>
              <a:ext uri="{FF2B5EF4-FFF2-40B4-BE49-F238E27FC236}">
                <a16:creationId xmlns:a16="http://schemas.microsoft.com/office/drawing/2014/main"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9" name="Rounded Rectangle 58">
            <a:extLst>
              <a:ext uri="{FF2B5EF4-FFF2-40B4-BE49-F238E27FC236}">
                <a16:creationId xmlns:a16="http://schemas.microsoft.com/office/drawing/2014/main"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ectangle 8">
            <a:extLst>
              <a:ext uri="{FF2B5EF4-FFF2-40B4-BE49-F238E27FC236}">
                <a16:creationId xmlns:a16="http://schemas.microsoft.com/office/drawing/2014/main" id="{CDCABC8C-2334-DB44-6370-69E82955ED23}"/>
              </a:ext>
            </a:extLst>
          </p:cNvPr>
          <p:cNvSpPr/>
          <p:nvPr/>
        </p:nvSpPr>
        <p:spPr>
          <a:xfrm>
            <a:off x="616688" y="2254102"/>
            <a:ext cx="1297172" cy="9781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68B2216-AC16-CF12-90E2-46CF9DAB248E}"/>
              </a:ext>
            </a:extLst>
          </p:cNvPr>
          <p:cNvSpPr txBox="1"/>
          <p:nvPr/>
        </p:nvSpPr>
        <p:spPr>
          <a:xfrm>
            <a:off x="644746" y="2283013"/>
            <a:ext cx="1242111" cy="1077218"/>
          </a:xfrm>
          <a:prstGeom prst="rect">
            <a:avLst/>
          </a:prstGeom>
          <a:noFill/>
        </p:spPr>
        <p:txBody>
          <a:bodyPr wrap="square" rtlCol="0">
            <a:spAutoFit/>
          </a:bodyPr>
          <a:lstStyle/>
          <a:p>
            <a:r>
              <a:rPr lang="en-US" sz="1600" dirty="0"/>
              <a:t>Comprador </a:t>
            </a:r>
            <a:r>
              <a:rPr lang="en-US" sz="1600" dirty="0" err="1"/>
              <a:t>consciente</a:t>
            </a:r>
            <a:r>
              <a:rPr lang="en-US" sz="1600" dirty="0"/>
              <a:t> del </a:t>
            </a:r>
            <a:r>
              <a:rPr lang="en-US" sz="1600" dirty="0" err="1"/>
              <a:t>presupuesto</a:t>
            </a:r>
            <a:endParaRPr lang="en-US" sz="1600" dirty="0"/>
          </a:p>
        </p:txBody>
      </p:sp>
      <p:sp>
        <p:nvSpPr>
          <p:cNvPr id="33" name="Rectangle 32">
            <a:extLst>
              <a:ext uri="{FF2B5EF4-FFF2-40B4-BE49-F238E27FC236}">
                <a16:creationId xmlns:a16="http://schemas.microsoft.com/office/drawing/2014/main" id="{47DC22C9-5D7C-FCF2-B173-311B85E257DF}"/>
              </a:ext>
            </a:extLst>
          </p:cNvPr>
          <p:cNvSpPr/>
          <p:nvPr/>
        </p:nvSpPr>
        <p:spPr>
          <a:xfrm>
            <a:off x="1025992" y="3506030"/>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BDE1A9BF-FC65-9A32-FFD4-25AA4EBD3768}"/>
              </a:ext>
            </a:extLst>
          </p:cNvPr>
          <p:cNvSpPr txBox="1"/>
          <p:nvPr/>
        </p:nvSpPr>
        <p:spPr>
          <a:xfrm>
            <a:off x="1037154" y="3562237"/>
            <a:ext cx="1387389" cy="584775"/>
          </a:xfrm>
          <a:prstGeom prst="rect">
            <a:avLst/>
          </a:prstGeom>
          <a:noFill/>
        </p:spPr>
        <p:txBody>
          <a:bodyPr wrap="square" rtlCol="0">
            <a:spAutoFit/>
          </a:bodyPr>
          <a:lstStyle/>
          <a:p>
            <a:r>
              <a:rPr lang="en-US" sz="1600" dirty="0"/>
              <a:t>Se </a:t>
            </a:r>
            <a:r>
              <a:rPr lang="en-US" sz="1600" dirty="0" err="1"/>
              <a:t>viste</a:t>
            </a:r>
            <a:r>
              <a:rPr lang="en-US" sz="1600" dirty="0"/>
              <a:t> a la </a:t>
            </a:r>
            <a:r>
              <a:rPr lang="en-US" sz="1600" dirty="0" err="1"/>
              <a:t>moda</a:t>
            </a:r>
            <a:endParaRPr lang="en-US" sz="1600" dirty="0"/>
          </a:p>
        </p:txBody>
      </p:sp>
      <p:sp>
        <p:nvSpPr>
          <p:cNvPr id="36" name="Rectangle 35">
            <a:extLst>
              <a:ext uri="{FF2B5EF4-FFF2-40B4-BE49-F238E27FC236}">
                <a16:creationId xmlns:a16="http://schemas.microsoft.com/office/drawing/2014/main" id="{5CAB9FAE-4CD5-3284-4EA0-B2707C25255C}"/>
              </a:ext>
            </a:extLst>
          </p:cNvPr>
          <p:cNvSpPr/>
          <p:nvPr/>
        </p:nvSpPr>
        <p:spPr>
          <a:xfrm>
            <a:off x="5329865" y="2283013"/>
            <a:ext cx="1453124"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85E65BCA-08E0-6332-3EEB-BD932CEFF543}"/>
              </a:ext>
            </a:extLst>
          </p:cNvPr>
          <p:cNvSpPr txBox="1"/>
          <p:nvPr/>
        </p:nvSpPr>
        <p:spPr>
          <a:xfrm>
            <a:off x="5377204" y="2422990"/>
            <a:ext cx="1453124" cy="584775"/>
          </a:xfrm>
          <a:prstGeom prst="rect">
            <a:avLst/>
          </a:prstGeom>
          <a:noFill/>
        </p:spPr>
        <p:txBody>
          <a:bodyPr wrap="square" rtlCol="0">
            <a:spAutoFit/>
          </a:bodyPr>
          <a:lstStyle/>
          <a:p>
            <a:r>
              <a:rPr lang="en-US" sz="1600" dirty="0" err="1"/>
              <a:t>Renta</a:t>
            </a:r>
            <a:r>
              <a:rPr lang="en-US" sz="1600" dirty="0"/>
              <a:t> de </a:t>
            </a:r>
            <a:r>
              <a:rPr lang="en-US" sz="1600" dirty="0" err="1"/>
              <a:t>ropa</a:t>
            </a:r>
            <a:r>
              <a:rPr lang="en-US" sz="1600" dirty="0"/>
              <a:t> a </a:t>
            </a:r>
            <a:r>
              <a:rPr lang="en-US" sz="1600" dirty="0" err="1"/>
              <a:t>clientes</a:t>
            </a:r>
            <a:endParaRPr lang="en-US" sz="1600" dirty="0"/>
          </a:p>
        </p:txBody>
      </p:sp>
      <p:sp>
        <p:nvSpPr>
          <p:cNvPr id="39" name="Rectangle 38">
            <a:extLst>
              <a:ext uri="{FF2B5EF4-FFF2-40B4-BE49-F238E27FC236}">
                <a16:creationId xmlns:a16="http://schemas.microsoft.com/office/drawing/2014/main" id="{94CBE9C2-F790-1129-D439-57EF28D00F2B}"/>
              </a:ext>
            </a:extLst>
          </p:cNvPr>
          <p:cNvSpPr/>
          <p:nvPr/>
        </p:nvSpPr>
        <p:spPr>
          <a:xfrm>
            <a:off x="5272218" y="3496644"/>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9289A73-9BBB-7F53-7B25-D4D0B80CC317}"/>
              </a:ext>
            </a:extLst>
          </p:cNvPr>
          <p:cNvSpPr/>
          <p:nvPr/>
        </p:nvSpPr>
        <p:spPr>
          <a:xfrm>
            <a:off x="3241389" y="3487519"/>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15792B1-C6D6-061F-9A77-DDFC0C16D79D}"/>
              </a:ext>
            </a:extLst>
          </p:cNvPr>
          <p:cNvSpPr/>
          <p:nvPr/>
        </p:nvSpPr>
        <p:spPr>
          <a:xfrm>
            <a:off x="2971815"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009DCED2-2F5C-8BDC-DEFC-B899B38D5BCA}"/>
              </a:ext>
            </a:extLst>
          </p:cNvPr>
          <p:cNvSpPr/>
          <p:nvPr/>
        </p:nvSpPr>
        <p:spPr>
          <a:xfrm>
            <a:off x="7677525" y="2263497"/>
            <a:ext cx="150338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E03E76-137D-0557-1422-D5DEA25EE5B4}"/>
              </a:ext>
            </a:extLst>
          </p:cNvPr>
          <p:cNvSpPr/>
          <p:nvPr/>
        </p:nvSpPr>
        <p:spPr>
          <a:xfrm>
            <a:off x="7580900" y="4293367"/>
            <a:ext cx="1804223" cy="1266979"/>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FC3ABB8-FB86-57A1-4644-8994397DE7F6}"/>
              </a:ext>
            </a:extLst>
          </p:cNvPr>
          <p:cNvSpPr/>
          <p:nvPr/>
        </p:nvSpPr>
        <p:spPr>
          <a:xfrm>
            <a:off x="10209029" y="3948314"/>
            <a:ext cx="1387388" cy="139195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88BB281C-05EC-EFCB-441B-60CB52A97EBB}"/>
              </a:ext>
            </a:extLst>
          </p:cNvPr>
          <p:cNvSpPr txBox="1"/>
          <p:nvPr/>
        </p:nvSpPr>
        <p:spPr>
          <a:xfrm>
            <a:off x="3243449" y="3429000"/>
            <a:ext cx="1282171" cy="1323439"/>
          </a:xfrm>
          <a:prstGeom prst="rect">
            <a:avLst/>
          </a:prstGeom>
          <a:noFill/>
        </p:spPr>
        <p:txBody>
          <a:bodyPr wrap="square" rtlCol="0">
            <a:spAutoFit/>
          </a:bodyPr>
          <a:lstStyle/>
          <a:p>
            <a:r>
              <a:rPr lang="en-US" sz="1600" dirty="0" err="1"/>
              <a:t>Desea</a:t>
            </a:r>
            <a:r>
              <a:rPr lang="en-US" sz="1600" dirty="0"/>
              <a:t> </a:t>
            </a:r>
            <a:r>
              <a:rPr lang="en-US" sz="1600" dirty="0" err="1"/>
              <a:t>tener</a:t>
            </a:r>
            <a:r>
              <a:rPr lang="en-US" sz="1600" dirty="0"/>
              <a:t> </a:t>
            </a:r>
            <a:r>
              <a:rPr lang="en-US" sz="1600" dirty="0" err="1"/>
              <a:t>acceso</a:t>
            </a:r>
            <a:r>
              <a:rPr lang="en-US" sz="1600" dirty="0"/>
              <a:t> a la </a:t>
            </a:r>
            <a:r>
              <a:rPr lang="en-US" sz="1600" dirty="0" err="1"/>
              <a:t>ropa</a:t>
            </a:r>
            <a:r>
              <a:rPr lang="en-US" sz="1600" dirty="0"/>
              <a:t> de </a:t>
            </a:r>
            <a:r>
              <a:rPr lang="en-US" sz="1600" dirty="0" err="1"/>
              <a:t>moda</a:t>
            </a:r>
            <a:endParaRPr lang="en-US" sz="1600" dirty="0"/>
          </a:p>
          <a:p>
            <a:endParaRPr lang="en-US" sz="1600" dirty="0"/>
          </a:p>
        </p:txBody>
      </p:sp>
      <p:sp>
        <p:nvSpPr>
          <p:cNvPr id="61" name="Rectangle 60">
            <a:extLst>
              <a:ext uri="{FF2B5EF4-FFF2-40B4-BE49-F238E27FC236}">
                <a16:creationId xmlns:a16="http://schemas.microsoft.com/office/drawing/2014/main" id="{AC3EE804-5A0F-E135-362F-46BB9BF47972}"/>
              </a:ext>
            </a:extLst>
          </p:cNvPr>
          <p:cNvSpPr/>
          <p:nvPr/>
        </p:nvSpPr>
        <p:spPr>
          <a:xfrm>
            <a:off x="2989183" y="2185592"/>
            <a:ext cx="1448965" cy="115910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AF578169-38CD-2CB5-C85E-5DCB02703D60}"/>
              </a:ext>
            </a:extLst>
          </p:cNvPr>
          <p:cNvSpPr txBox="1"/>
          <p:nvPr/>
        </p:nvSpPr>
        <p:spPr>
          <a:xfrm>
            <a:off x="2992953" y="2213986"/>
            <a:ext cx="1493506" cy="830997"/>
          </a:xfrm>
          <a:prstGeom prst="rect">
            <a:avLst/>
          </a:prstGeom>
          <a:noFill/>
        </p:spPr>
        <p:txBody>
          <a:bodyPr wrap="square" rtlCol="0">
            <a:spAutoFit/>
          </a:bodyPr>
          <a:lstStyle/>
          <a:p>
            <a:r>
              <a:rPr lang="en-US" sz="1600" dirty="0"/>
              <a:t>No </a:t>
            </a:r>
            <a:r>
              <a:rPr lang="en-US" sz="1600" dirty="0" err="1"/>
              <a:t>quiere</a:t>
            </a:r>
            <a:r>
              <a:rPr lang="en-US" sz="1600" dirty="0"/>
              <a:t> </a:t>
            </a:r>
            <a:r>
              <a:rPr lang="en-US" sz="1600" dirty="0" err="1"/>
              <a:t>saturar</a:t>
            </a:r>
            <a:r>
              <a:rPr lang="en-US" sz="1600" dirty="0"/>
              <a:t> </a:t>
            </a:r>
            <a:r>
              <a:rPr lang="en-US" sz="1600" dirty="0" err="1"/>
              <a:t>su</a:t>
            </a:r>
            <a:r>
              <a:rPr lang="en-US" sz="1600" dirty="0"/>
              <a:t> </a:t>
            </a:r>
            <a:r>
              <a:rPr lang="en-US" sz="1600" dirty="0" err="1"/>
              <a:t>guardarropa</a:t>
            </a:r>
            <a:endParaRPr lang="en-US" sz="1600" dirty="0"/>
          </a:p>
        </p:txBody>
      </p:sp>
      <p:sp>
        <p:nvSpPr>
          <p:cNvPr id="74" name="Rectangle 73">
            <a:extLst>
              <a:ext uri="{FF2B5EF4-FFF2-40B4-BE49-F238E27FC236}">
                <a16:creationId xmlns:a16="http://schemas.microsoft.com/office/drawing/2014/main" id="{32DFB56B-78D1-E00E-78F6-0B846B672439}"/>
              </a:ext>
            </a:extLst>
          </p:cNvPr>
          <p:cNvSpPr/>
          <p:nvPr/>
        </p:nvSpPr>
        <p:spPr>
          <a:xfrm>
            <a:off x="5635005" y="4601451"/>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0BDC3D48-FC1C-D56E-4360-763E8EB1C06B}"/>
              </a:ext>
            </a:extLst>
          </p:cNvPr>
          <p:cNvSpPr txBox="1"/>
          <p:nvPr/>
        </p:nvSpPr>
        <p:spPr>
          <a:xfrm>
            <a:off x="5637193" y="4790959"/>
            <a:ext cx="1554031" cy="584775"/>
          </a:xfrm>
          <a:prstGeom prst="rect">
            <a:avLst/>
          </a:prstGeom>
          <a:noFill/>
        </p:spPr>
        <p:txBody>
          <a:bodyPr wrap="square" rtlCol="0">
            <a:spAutoFit/>
          </a:bodyPr>
          <a:lstStyle/>
          <a:p>
            <a:r>
              <a:rPr lang="en-US" sz="1600" dirty="0" err="1"/>
              <a:t>Vende</a:t>
            </a:r>
            <a:r>
              <a:rPr lang="en-US" sz="1600" dirty="0"/>
              <a:t> </a:t>
            </a:r>
            <a:r>
              <a:rPr lang="en-US" sz="1600" dirty="0" err="1"/>
              <a:t>ropa</a:t>
            </a:r>
            <a:r>
              <a:rPr lang="en-US" sz="1600" dirty="0"/>
              <a:t> </a:t>
            </a:r>
            <a:r>
              <a:rPr lang="en-US" sz="1600" dirty="0" err="1"/>
              <a:t>barata</a:t>
            </a:r>
            <a:r>
              <a:rPr lang="en-US" sz="1600" dirty="0"/>
              <a:t> de </a:t>
            </a:r>
            <a:r>
              <a:rPr lang="en-US" sz="1600" dirty="0" err="1"/>
              <a:t>moda</a:t>
            </a:r>
            <a:r>
              <a:rPr lang="en-US" sz="1600" dirty="0"/>
              <a:t> </a:t>
            </a:r>
          </a:p>
        </p:txBody>
      </p:sp>
      <p:sp>
        <p:nvSpPr>
          <p:cNvPr id="79" name="Rectangle 78">
            <a:extLst>
              <a:ext uri="{FF2B5EF4-FFF2-40B4-BE49-F238E27FC236}">
                <a16:creationId xmlns:a16="http://schemas.microsoft.com/office/drawing/2014/main" id="{13C0CD91-41BD-8880-96F0-176C94B7D436}"/>
              </a:ext>
            </a:extLst>
          </p:cNvPr>
          <p:cNvSpPr/>
          <p:nvPr/>
        </p:nvSpPr>
        <p:spPr>
          <a:xfrm>
            <a:off x="714412"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id="{237639AC-D2E1-C91B-4905-0106DA4C734F}"/>
              </a:ext>
            </a:extLst>
          </p:cNvPr>
          <p:cNvSpPr>
            <a:spLocks noGrp="1"/>
          </p:cNvSpPr>
          <p:nvPr>
            <p:ph type="sldNum" sz="quarter" idx="12"/>
          </p:nvPr>
        </p:nvSpPr>
        <p:spPr/>
        <p:txBody>
          <a:bodyPr/>
          <a:lstStyle/>
          <a:p>
            <a:fld id="{A49FEDE7-8061-9B4D-88A1-7EA83A94C31B}" type="slidenum">
              <a:rPr lang="en-TH" smtClean="0"/>
              <a:t>18</a:t>
            </a:fld>
            <a:endParaRPr lang="en-TH"/>
          </a:p>
        </p:txBody>
      </p:sp>
      <p:sp>
        <p:nvSpPr>
          <p:cNvPr id="62" name="TextBox 61">
            <a:extLst>
              <a:ext uri="{FF2B5EF4-FFF2-40B4-BE49-F238E27FC236}">
                <a16:creationId xmlns:a16="http://schemas.microsoft.com/office/drawing/2014/main" id="{E78787E3-5529-6933-B1A6-CA8A2079F418}"/>
              </a:ext>
            </a:extLst>
          </p:cNvPr>
          <p:cNvSpPr txBox="1"/>
          <p:nvPr/>
        </p:nvSpPr>
        <p:spPr>
          <a:xfrm>
            <a:off x="7570600" y="4295324"/>
            <a:ext cx="1814523" cy="1323439"/>
          </a:xfrm>
          <a:prstGeom prst="rect">
            <a:avLst/>
          </a:prstGeom>
          <a:noFill/>
        </p:spPr>
        <p:txBody>
          <a:bodyPr wrap="square" rtlCol="0">
            <a:spAutoFit/>
          </a:bodyPr>
          <a:lstStyle/>
          <a:p>
            <a:r>
              <a:rPr lang="es-ES" sz="1600" dirty="0"/>
              <a:t>Cree una pequeña tienda de alquiler de ropa online, entre amigos y familiares</a:t>
            </a:r>
            <a:endParaRPr lang="en-US" sz="1600" dirty="0"/>
          </a:p>
        </p:txBody>
      </p:sp>
      <p:sp>
        <p:nvSpPr>
          <p:cNvPr id="64" name="Rectangle 63">
            <a:extLst>
              <a:ext uri="{FF2B5EF4-FFF2-40B4-BE49-F238E27FC236}">
                <a16:creationId xmlns:a16="http://schemas.microsoft.com/office/drawing/2014/main" id="{B681F11F-3A09-08BE-0EC9-A736A87EBE29}"/>
              </a:ext>
            </a:extLst>
          </p:cNvPr>
          <p:cNvSpPr/>
          <p:nvPr/>
        </p:nvSpPr>
        <p:spPr>
          <a:xfrm>
            <a:off x="9907403" y="1965269"/>
            <a:ext cx="1767297" cy="1540761"/>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Pídele ropa prestada a tus amigos para alquilarla a otros amigos y cobra una pequeña tarifa</a:t>
            </a:r>
            <a:endParaRPr lang="en-US" dirty="0"/>
          </a:p>
        </p:txBody>
      </p:sp>
    </p:spTree>
    <p:extLst>
      <p:ext uri="{BB962C8B-B14F-4D97-AF65-F5344CB8AC3E}">
        <p14:creationId xmlns:p14="http://schemas.microsoft.com/office/powerpoint/2010/main" val="213130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7" name="Google Shape;206;p10" descr="Graphical user interface, application&#10;&#10;Description automatically generated">
            <a:extLst>
              <a:ext uri="{FF2B5EF4-FFF2-40B4-BE49-F238E27FC236}">
                <a16:creationId xmlns:a16="http://schemas.microsoft.com/office/drawing/2014/main" id="{83906E4A-F84A-9C40-883F-33F0547EDFB6}"/>
              </a:ext>
            </a:extLst>
          </p:cNvPr>
          <p:cNvPicPr preferRelativeResize="0"/>
          <p:nvPr/>
        </p:nvPicPr>
        <p:blipFill rotWithShape="1">
          <a:blip r:embed="rId4">
            <a:alphaModFix/>
          </a:blip>
          <a:srcRect b="40"/>
          <a:stretch/>
        </p:blipFill>
        <p:spPr>
          <a:xfrm>
            <a:off x="314629" y="2869513"/>
            <a:ext cx="11562735" cy="1118974"/>
          </a:xfrm>
          <a:prstGeom prst="rect">
            <a:avLst/>
          </a:prstGeom>
          <a:noFill/>
          <a:ln>
            <a:noFill/>
          </a:ln>
        </p:spPr>
      </p:pic>
      <p:grpSp>
        <p:nvGrpSpPr>
          <p:cNvPr id="13" name="Group 12">
            <a:extLst>
              <a:ext uri="{FF2B5EF4-FFF2-40B4-BE49-F238E27FC236}">
                <a16:creationId xmlns:a16="http://schemas.microsoft.com/office/drawing/2014/main" id="{88181E81-D1BC-4241-AF79-83DC18BA1094}"/>
              </a:ext>
            </a:extLst>
          </p:cNvPr>
          <p:cNvGrpSpPr/>
          <p:nvPr/>
        </p:nvGrpSpPr>
        <p:grpSpPr>
          <a:xfrm>
            <a:off x="1348215" y="265697"/>
            <a:ext cx="9495565" cy="915193"/>
            <a:chOff x="1348217" y="463109"/>
            <a:chExt cx="9495565" cy="915193"/>
          </a:xfrm>
        </p:grpSpPr>
        <p:sp>
          <p:nvSpPr>
            <p:cNvPr id="14" name="Google Shape;203;p10">
              <a:extLst>
                <a:ext uri="{FF2B5EF4-FFF2-40B4-BE49-F238E27FC236}">
                  <a16:creationId xmlns:a16="http://schemas.microsoft.com/office/drawing/2014/main" id="{FF2B9C41-F397-E246-A8EB-0AC21F6EFF52}"/>
                </a:ext>
              </a:extLst>
            </p:cNvPr>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204;p10">
              <a:extLst>
                <a:ext uri="{FF2B5EF4-FFF2-40B4-BE49-F238E27FC236}">
                  <a16:creationId xmlns:a16="http://schemas.microsoft.com/office/drawing/2014/main" id="{9053B14D-7DBD-3A4F-9890-4FB144E4FD80}"/>
                </a:ext>
              </a:extLst>
            </p:cNvPr>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16" name="TextBox 15">
            <a:extLst>
              <a:ext uri="{FF2B5EF4-FFF2-40B4-BE49-F238E27FC236}">
                <a16:creationId xmlns:a16="http://schemas.microsoft.com/office/drawing/2014/main" id="{2AFEE7F4-245B-AE4B-8EC2-0278173DBDA8}"/>
              </a:ext>
            </a:extLst>
          </p:cNvPr>
          <p:cNvSpPr txBox="1"/>
          <p:nvPr/>
        </p:nvSpPr>
        <p:spPr>
          <a:xfrm>
            <a:off x="1446699" y="328495"/>
            <a:ext cx="9646747" cy="707886"/>
          </a:xfrm>
          <a:prstGeom prst="rect">
            <a:avLst/>
          </a:prstGeom>
          <a:noFill/>
        </p:spPr>
        <p:txBody>
          <a:bodyPr wrap="square" rtlCol="0">
            <a:spAutoFit/>
          </a:bodyPr>
          <a:lstStyle/>
          <a:p>
            <a:r>
              <a:rPr lang="en-US" sz="4000" b="1" dirty="0" err="1">
                <a:solidFill>
                  <a:schemeClr val="bg1"/>
                </a:solidFill>
              </a:rPr>
              <a:t>Áreas</a:t>
            </a:r>
            <a:r>
              <a:rPr lang="en-US" sz="4000" b="1" dirty="0">
                <a:solidFill>
                  <a:schemeClr val="bg1"/>
                </a:solidFill>
              </a:rPr>
              <a:t> de </a:t>
            </a:r>
            <a:r>
              <a:rPr lang="en-US" sz="4000" b="1" dirty="0" err="1">
                <a:solidFill>
                  <a:schemeClr val="bg1"/>
                </a:solidFill>
              </a:rPr>
              <a:t>Circularidad</a:t>
            </a:r>
            <a:r>
              <a:rPr lang="en-US" sz="4000" b="1" dirty="0">
                <a:solidFill>
                  <a:schemeClr val="bg1"/>
                </a:solidFill>
              </a:rPr>
              <a:t> </a:t>
            </a:r>
            <a:r>
              <a:rPr lang="en-US" sz="4000" b="1" dirty="0" err="1">
                <a:solidFill>
                  <a:schemeClr val="bg1"/>
                </a:solidFill>
              </a:rPr>
              <a:t>en</a:t>
            </a:r>
            <a:r>
              <a:rPr lang="en-US" sz="4000" b="1" dirty="0">
                <a:solidFill>
                  <a:schemeClr val="bg1"/>
                </a:solidFill>
              </a:rPr>
              <a:t> la </a:t>
            </a:r>
            <a:r>
              <a:rPr lang="en-US" sz="4000" b="1" dirty="0" err="1">
                <a:solidFill>
                  <a:schemeClr val="bg1"/>
                </a:solidFill>
              </a:rPr>
              <a:t>Renta</a:t>
            </a:r>
            <a:r>
              <a:rPr lang="en-US" sz="4000" b="1" dirty="0">
                <a:solidFill>
                  <a:schemeClr val="bg1"/>
                </a:solidFill>
              </a:rPr>
              <a:t> de </a:t>
            </a:r>
            <a:r>
              <a:rPr lang="en-US" sz="4000" b="1" dirty="0" err="1">
                <a:solidFill>
                  <a:schemeClr val="bg1"/>
                </a:solidFill>
              </a:rPr>
              <a:t>Ropa</a:t>
            </a:r>
            <a:endParaRPr lang="en-US" sz="4000" b="1" dirty="0">
              <a:solidFill>
                <a:schemeClr val="bg1"/>
              </a:solidFill>
            </a:endParaRPr>
          </a:p>
        </p:txBody>
      </p:sp>
      <p:pic>
        <p:nvPicPr>
          <p:cNvPr id="3" name="Picture 2" descr="Icon&#10;&#10;Description automatically generated">
            <a:extLst>
              <a:ext uri="{FF2B5EF4-FFF2-40B4-BE49-F238E27FC236}">
                <a16:creationId xmlns:a16="http://schemas.microsoft.com/office/drawing/2014/main" id="{38F64F6A-F0ED-164C-BDD4-D2F3E2CB4C4B}"/>
              </a:ext>
            </a:extLst>
          </p:cNvPr>
          <p:cNvPicPr>
            <a:picLocks noChangeAspect="1"/>
          </p:cNvPicPr>
          <p:nvPr/>
        </p:nvPicPr>
        <p:blipFill>
          <a:blip r:embed="rId5"/>
          <a:stretch>
            <a:fillRect/>
          </a:stretch>
        </p:blipFill>
        <p:spPr>
          <a:xfrm>
            <a:off x="5611318" y="4001128"/>
            <a:ext cx="1712913" cy="1138583"/>
          </a:xfrm>
          <a:prstGeom prst="rect">
            <a:avLst/>
          </a:prstGeom>
        </p:spPr>
      </p:pic>
      <p:pic>
        <p:nvPicPr>
          <p:cNvPr id="5" name="Picture 4" descr="Shape, circle&#10;&#10;Description automatically generated">
            <a:extLst>
              <a:ext uri="{FF2B5EF4-FFF2-40B4-BE49-F238E27FC236}">
                <a16:creationId xmlns:a16="http://schemas.microsoft.com/office/drawing/2014/main" id="{D036C480-D4D7-1945-992B-C3487A46942A}"/>
              </a:ext>
            </a:extLst>
          </p:cNvPr>
          <p:cNvPicPr>
            <a:picLocks noChangeAspect="1"/>
          </p:cNvPicPr>
          <p:nvPr/>
        </p:nvPicPr>
        <p:blipFill>
          <a:blip r:embed="rId6"/>
          <a:stretch>
            <a:fillRect/>
          </a:stretch>
        </p:blipFill>
        <p:spPr>
          <a:xfrm>
            <a:off x="6673056" y="3663240"/>
            <a:ext cx="1712913" cy="1138583"/>
          </a:xfrm>
          <a:prstGeom prst="rect">
            <a:avLst/>
          </a:prstGeom>
        </p:spPr>
      </p:pic>
      <p:sp>
        <p:nvSpPr>
          <p:cNvPr id="18" name="TextBox 17">
            <a:extLst>
              <a:ext uri="{FF2B5EF4-FFF2-40B4-BE49-F238E27FC236}">
                <a16:creationId xmlns:a16="http://schemas.microsoft.com/office/drawing/2014/main" id="{7DD4FB57-CDBD-0640-B724-2A1BCE3F2B90}"/>
              </a:ext>
            </a:extLst>
          </p:cNvPr>
          <p:cNvSpPr txBox="1"/>
          <p:nvPr/>
        </p:nvSpPr>
        <p:spPr>
          <a:xfrm>
            <a:off x="5727877" y="4494442"/>
            <a:ext cx="1084393" cy="369332"/>
          </a:xfrm>
          <a:prstGeom prst="rect">
            <a:avLst/>
          </a:prstGeom>
          <a:noFill/>
        </p:spPr>
        <p:txBody>
          <a:bodyPr wrap="square" rtlCol="0">
            <a:spAutoFit/>
          </a:bodyPr>
          <a:lstStyle/>
          <a:p>
            <a:r>
              <a:rPr lang="en-US" b="1" dirty="0" err="1">
                <a:solidFill>
                  <a:srgbClr val="4ABE98"/>
                </a:solidFill>
              </a:rPr>
              <a:t>Retorno</a:t>
            </a:r>
            <a:endParaRPr lang="en-US" dirty="0">
              <a:solidFill>
                <a:srgbClr val="4ABE98"/>
              </a:solidFill>
            </a:endParaRPr>
          </a:p>
        </p:txBody>
      </p:sp>
      <p:sp>
        <p:nvSpPr>
          <p:cNvPr id="19" name="TextBox 18">
            <a:extLst>
              <a:ext uri="{FF2B5EF4-FFF2-40B4-BE49-F238E27FC236}">
                <a16:creationId xmlns:a16="http://schemas.microsoft.com/office/drawing/2014/main" id="{BE253D04-327B-8F4F-9FD0-AC98E11FDDA6}"/>
              </a:ext>
            </a:extLst>
          </p:cNvPr>
          <p:cNvSpPr txBox="1"/>
          <p:nvPr/>
        </p:nvSpPr>
        <p:spPr>
          <a:xfrm>
            <a:off x="7124532" y="4494442"/>
            <a:ext cx="1656351" cy="646331"/>
          </a:xfrm>
          <a:prstGeom prst="rect">
            <a:avLst/>
          </a:prstGeom>
          <a:noFill/>
        </p:spPr>
        <p:txBody>
          <a:bodyPr wrap="square" rtlCol="0">
            <a:spAutoFit/>
          </a:bodyPr>
          <a:lstStyle/>
          <a:p>
            <a:r>
              <a:rPr lang="en-US" b="1" dirty="0" err="1">
                <a:solidFill>
                  <a:srgbClr val="138F82"/>
                </a:solidFill>
              </a:rPr>
              <a:t>Propósito</a:t>
            </a:r>
            <a:r>
              <a:rPr lang="en-US" b="1" dirty="0">
                <a:solidFill>
                  <a:srgbClr val="138F82"/>
                </a:solidFill>
              </a:rPr>
              <a:t> de </a:t>
            </a:r>
            <a:r>
              <a:rPr lang="en-US" b="1" dirty="0" err="1">
                <a:solidFill>
                  <a:srgbClr val="138F82"/>
                </a:solidFill>
              </a:rPr>
              <a:t>Reparación</a:t>
            </a:r>
            <a:endParaRPr lang="en-US" b="1" dirty="0">
              <a:solidFill>
                <a:srgbClr val="138F82"/>
              </a:solidFill>
            </a:endParaRPr>
          </a:p>
        </p:txBody>
      </p:sp>
      <p:pic>
        <p:nvPicPr>
          <p:cNvPr id="20" name="Picture 19" descr="Shape, circle&#10;&#10;Description automatically generated">
            <a:extLst>
              <a:ext uri="{FF2B5EF4-FFF2-40B4-BE49-F238E27FC236}">
                <a16:creationId xmlns:a16="http://schemas.microsoft.com/office/drawing/2014/main" id="{0F6BE76B-DDED-E346-B6A3-236AC335EF80}"/>
              </a:ext>
            </a:extLst>
          </p:cNvPr>
          <p:cNvPicPr>
            <a:picLocks noChangeAspect="1"/>
          </p:cNvPicPr>
          <p:nvPr/>
        </p:nvPicPr>
        <p:blipFill>
          <a:blip r:embed="rId6"/>
          <a:stretch>
            <a:fillRect/>
          </a:stretch>
        </p:blipFill>
        <p:spPr>
          <a:xfrm rot="10800000">
            <a:off x="5889014" y="1794744"/>
            <a:ext cx="2075112" cy="1379339"/>
          </a:xfrm>
          <a:prstGeom prst="rect">
            <a:avLst/>
          </a:prstGeom>
        </p:spPr>
      </p:pic>
      <p:sp>
        <p:nvSpPr>
          <p:cNvPr id="21" name="TextBox 20">
            <a:extLst>
              <a:ext uri="{FF2B5EF4-FFF2-40B4-BE49-F238E27FC236}">
                <a16:creationId xmlns:a16="http://schemas.microsoft.com/office/drawing/2014/main" id="{E3D8C1B1-2141-2E46-B0AE-D7B4A8952730}"/>
              </a:ext>
            </a:extLst>
          </p:cNvPr>
          <p:cNvSpPr txBox="1"/>
          <p:nvPr/>
        </p:nvSpPr>
        <p:spPr>
          <a:xfrm>
            <a:off x="6598190" y="1830108"/>
            <a:ext cx="1034804" cy="369332"/>
          </a:xfrm>
          <a:prstGeom prst="rect">
            <a:avLst/>
          </a:prstGeom>
          <a:noFill/>
        </p:spPr>
        <p:txBody>
          <a:bodyPr wrap="square" rtlCol="0">
            <a:spAutoFit/>
          </a:bodyPr>
          <a:lstStyle/>
          <a:p>
            <a:r>
              <a:rPr lang="en-US" b="1" dirty="0" err="1">
                <a:solidFill>
                  <a:srgbClr val="138F82"/>
                </a:solidFill>
              </a:rPr>
              <a:t>Renta</a:t>
            </a:r>
            <a:endParaRPr lang="en-US" b="1" dirty="0">
              <a:solidFill>
                <a:srgbClr val="138F82"/>
              </a:solidFill>
            </a:endParaRPr>
          </a:p>
        </p:txBody>
      </p:sp>
      <p:sp>
        <p:nvSpPr>
          <p:cNvPr id="2" name="Slide Number Placeholder 1">
            <a:extLst>
              <a:ext uri="{FF2B5EF4-FFF2-40B4-BE49-F238E27FC236}">
                <a16:creationId xmlns:a16="http://schemas.microsoft.com/office/drawing/2014/main" id="{D16D4513-820D-FC5A-A6F2-AEB144FA3F79}"/>
              </a:ext>
            </a:extLst>
          </p:cNvPr>
          <p:cNvSpPr>
            <a:spLocks noGrp="1"/>
          </p:cNvSpPr>
          <p:nvPr>
            <p:ph type="sldNum" sz="quarter" idx="12"/>
          </p:nvPr>
        </p:nvSpPr>
        <p:spPr/>
        <p:txBody>
          <a:bodyPr/>
          <a:lstStyle/>
          <a:p>
            <a:fld id="{A49FEDE7-8061-9B4D-88A1-7EA83A94C31B}" type="slidenum">
              <a:rPr lang="en-TH" smtClean="0"/>
              <a:t>19</a:t>
            </a:fld>
            <a:endParaRPr lang="en-TH"/>
          </a:p>
        </p:txBody>
      </p:sp>
      <p:grpSp>
        <p:nvGrpSpPr>
          <p:cNvPr id="4" name="Group 3">
            <a:extLst>
              <a:ext uri="{FF2B5EF4-FFF2-40B4-BE49-F238E27FC236}">
                <a16:creationId xmlns:a16="http://schemas.microsoft.com/office/drawing/2014/main" id="{68A32A2E-BE16-F986-FDC1-137944F806DB}"/>
              </a:ext>
            </a:extLst>
          </p:cNvPr>
          <p:cNvGrpSpPr/>
          <p:nvPr/>
        </p:nvGrpSpPr>
        <p:grpSpPr>
          <a:xfrm>
            <a:off x="1104946" y="2420650"/>
            <a:ext cx="9765036" cy="413499"/>
            <a:chOff x="920399" y="6161039"/>
            <a:chExt cx="9765036" cy="413499"/>
          </a:xfrm>
        </p:grpSpPr>
        <p:sp>
          <p:nvSpPr>
            <p:cNvPr id="28" name="TextBox 27">
              <a:extLst>
                <a:ext uri="{FF2B5EF4-FFF2-40B4-BE49-F238E27FC236}">
                  <a16:creationId xmlns:a16="http://schemas.microsoft.com/office/drawing/2014/main" id="{2AD04D95-46AA-9A26-67C2-27E0DF096A09}"/>
                </a:ext>
              </a:extLst>
            </p:cNvPr>
            <p:cNvSpPr txBox="1"/>
            <p:nvPr/>
          </p:nvSpPr>
          <p:spPr>
            <a:xfrm>
              <a:off x="920399" y="6266761"/>
              <a:ext cx="1743980" cy="307777"/>
            </a:xfrm>
            <a:prstGeom prst="rect">
              <a:avLst/>
            </a:prstGeom>
            <a:noFill/>
          </p:spPr>
          <p:txBody>
            <a:bodyPr wrap="square" rtlCol="0">
              <a:spAutoFit/>
            </a:bodyPr>
            <a:lstStyle/>
            <a:p>
              <a:r>
                <a:rPr lang="es-ES" dirty="0"/>
                <a:t>EXTRACCIÓN</a:t>
              </a:r>
              <a:endParaRPr lang="es-MX" dirty="0"/>
            </a:p>
          </p:txBody>
        </p:sp>
        <p:sp>
          <p:nvSpPr>
            <p:cNvPr id="29" name="TextBox 28">
              <a:extLst>
                <a:ext uri="{FF2B5EF4-FFF2-40B4-BE49-F238E27FC236}">
                  <a16:creationId xmlns:a16="http://schemas.microsoft.com/office/drawing/2014/main" id="{93015678-44D9-42D7-04A8-4B42C5322C96}"/>
                </a:ext>
              </a:extLst>
            </p:cNvPr>
            <p:cNvSpPr txBox="1"/>
            <p:nvPr/>
          </p:nvSpPr>
          <p:spPr>
            <a:xfrm>
              <a:off x="2927645" y="6243963"/>
              <a:ext cx="1743980" cy="307777"/>
            </a:xfrm>
            <a:prstGeom prst="rect">
              <a:avLst/>
            </a:prstGeom>
            <a:noFill/>
          </p:spPr>
          <p:txBody>
            <a:bodyPr wrap="square" rtlCol="0">
              <a:spAutoFit/>
            </a:bodyPr>
            <a:lstStyle/>
            <a:p>
              <a:r>
                <a:rPr lang="es-ES" dirty="0"/>
                <a:t>PRODUCCIÓN</a:t>
              </a:r>
              <a:endParaRPr lang="es-MX" dirty="0"/>
            </a:p>
          </p:txBody>
        </p:sp>
        <p:sp>
          <p:nvSpPr>
            <p:cNvPr id="30" name="TextBox 29">
              <a:extLst>
                <a:ext uri="{FF2B5EF4-FFF2-40B4-BE49-F238E27FC236}">
                  <a16:creationId xmlns:a16="http://schemas.microsoft.com/office/drawing/2014/main" id="{BE6D3F46-AC6F-2F08-D5CB-7A5446E0A804}"/>
                </a:ext>
              </a:extLst>
            </p:cNvPr>
            <p:cNvSpPr txBox="1"/>
            <p:nvPr/>
          </p:nvSpPr>
          <p:spPr>
            <a:xfrm>
              <a:off x="5314771" y="6206667"/>
              <a:ext cx="1743980" cy="307777"/>
            </a:xfrm>
            <a:prstGeom prst="rect">
              <a:avLst/>
            </a:prstGeom>
            <a:noFill/>
          </p:spPr>
          <p:txBody>
            <a:bodyPr wrap="square" rtlCol="0">
              <a:spAutoFit/>
            </a:bodyPr>
            <a:lstStyle/>
            <a:p>
              <a:r>
                <a:rPr lang="es-ES" dirty="0"/>
                <a:t>DISTRIBUCIÓN</a:t>
              </a:r>
              <a:endParaRPr lang="es-MX" dirty="0"/>
            </a:p>
          </p:txBody>
        </p:sp>
        <p:sp>
          <p:nvSpPr>
            <p:cNvPr id="31" name="TextBox 30">
              <a:extLst>
                <a:ext uri="{FF2B5EF4-FFF2-40B4-BE49-F238E27FC236}">
                  <a16:creationId xmlns:a16="http://schemas.microsoft.com/office/drawing/2014/main" id="{CD671278-5DA5-2341-F3A2-C59F15D133C0}"/>
                </a:ext>
              </a:extLst>
            </p:cNvPr>
            <p:cNvSpPr txBox="1"/>
            <p:nvPr/>
          </p:nvSpPr>
          <p:spPr>
            <a:xfrm>
              <a:off x="7625684" y="6186282"/>
              <a:ext cx="970653" cy="307777"/>
            </a:xfrm>
            <a:prstGeom prst="rect">
              <a:avLst/>
            </a:prstGeom>
            <a:noFill/>
          </p:spPr>
          <p:txBody>
            <a:bodyPr wrap="square" rtlCol="0">
              <a:spAutoFit/>
            </a:bodyPr>
            <a:lstStyle/>
            <a:p>
              <a:r>
                <a:rPr lang="es-ES" dirty="0"/>
                <a:t>USO</a:t>
              </a:r>
              <a:endParaRPr lang="es-MX" dirty="0"/>
            </a:p>
          </p:txBody>
        </p:sp>
        <p:sp>
          <p:nvSpPr>
            <p:cNvPr id="32" name="TextBox 31">
              <a:extLst>
                <a:ext uri="{FF2B5EF4-FFF2-40B4-BE49-F238E27FC236}">
                  <a16:creationId xmlns:a16="http://schemas.microsoft.com/office/drawing/2014/main" id="{060583A4-883D-6A4F-A8B7-11884A6AB6E0}"/>
                </a:ext>
              </a:extLst>
            </p:cNvPr>
            <p:cNvSpPr txBox="1"/>
            <p:nvPr/>
          </p:nvSpPr>
          <p:spPr>
            <a:xfrm>
              <a:off x="9206600" y="6161039"/>
              <a:ext cx="1478835" cy="307777"/>
            </a:xfrm>
            <a:prstGeom prst="rect">
              <a:avLst/>
            </a:prstGeom>
            <a:noFill/>
          </p:spPr>
          <p:txBody>
            <a:bodyPr wrap="square" rtlCol="0">
              <a:spAutoFit/>
            </a:bodyPr>
            <a:lstStyle/>
            <a:p>
              <a:r>
                <a:rPr lang="es-ES" dirty="0"/>
                <a:t>DESECHO</a:t>
              </a:r>
              <a:endParaRPr lang="es-MX" dirty="0"/>
            </a:p>
          </p:txBody>
        </p:sp>
      </p:grpSp>
    </p:spTree>
    <p:extLst>
      <p:ext uri="{BB962C8B-B14F-4D97-AF65-F5344CB8AC3E}">
        <p14:creationId xmlns:p14="http://schemas.microsoft.com/office/powerpoint/2010/main" val="68107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5928"/>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4" y="1510896"/>
            <a:ext cx="10907167" cy="958980"/>
          </a:xfrm>
          <a:prstGeom prst="rect">
            <a:avLst/>
          </a:prstGeom>
        </p:spPr>
        <p:txBody>
          <a:bodyPr wrap="square">
            <a:spAutoFit/>
          </a:bodyPr>
          <a:lstStyle/>
          <a:p>
            <a:pPr algn="thaiDist">
              <a:lnSpc>
                <a:spcPct val="120000"/>
              </a:lnSpc>
            </a:pPr>
            <a:r>
              <a:rPr lang="es-ES" sz="1600" b="1" dirty="0">
                <a:solidFill>
                  <a:srgbClr val="262626"/>
                </a:solidFill>
              </a:rPr>
              <a:t>Los estudiantes aplicarán estrategias circulares para resolver un problema lineal de un negocio cotidiano. Realizarán un ejercicio de pensamiento de diseño, con el fin de identificar oportunidades circulares al reflexionar acerca de  las necesidades funcionales y emocionales del cliente.</a:t>
            </a:r>
            <a:endParaRPr lang="en-US" sz="1600" b="1" dirty="0">
              <a:solidFill>
                <a:srgbClr val="262626"/>
              </a:solidFill>
              <a:highlight>
                <a:srgbClr val="FFE300"/>
              </a:highlight>
            </a:endParaRP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2"/>
            <a:ext cx="11371732" cy="994130"/>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1127544" y="185126"/>
            <a:ext cx="10150214"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a:t>
            </a:r>
            <a:r>
              <a:rPr lang="en-US" sz="1400" b="1" dirty="0" err="1">
                <a:solidFill>
                  <a:schemeClr val="bg1"/>
                </a:solidFill>
              </a:rPr>
              <a:t>minutos</a:t>
            </a:r>
            <a:endParaRPr lang="en-US" sz="1400" b="1" dirty="0">
              <a:solidFill>
                <a:schemeClr val="bg1"/>
              </a:solidFill>
            </a:endParaRPr>
          </a:p>
        </p:txBody>
      </p:sp>
      <p:grpSp>
        <p:nvGrpSpPr>
          <p:cNvPr id="14" name="Group 13">
            <a:extLst>
              <a:ext uri="{FF2B5EF4-FFF2-40B4-BE49-F238E27FC236}">
                <a16:creationId xmlns:a16="http://schemas.microsoft.com/office/drawing/2014/main" id="{F98B54B6-5E31-4136-D2C9-581E4ADC425B}"/>
              </a:ext>
            </a:extLst>
          </p:cNvPr>
          <p:cNvGrpSpPr/>
          <p:nvPr/>
        </p:nvGrpSpPr>
        <p:grpSpPr>
          <a:xfrm>
            <a:off x="1127544" y="2821206"/>
            <a:ext cx="443210" cy="409625"/>
            <a:chOff x="1123489" y="4518559"/>
            <a:chExt cx="443210" cy="409625"/>
          </a:xfrm>
        </p:grpSpPr>
        <p:sp>
          <p:nvSpPr>
            <p:cNvPr id="15" name="Oval 14">
              <a:extLst>
                <a:ext uri="{FF2B5EF4-FFF2-40B4-BE49-F238E27FC236}">
                  <a16:creationId xmlns:a16="http://schemas.microsoft.com/office/drawing/2014/main" id="{E6A6DB13-79F1-AE30-6293-DD27B792A0C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Oval 15">
              <a:extLst>
                <a:ext uri="{FF2B5EF4-FFF2-40B4-BE49-F238E27FC236}">
                  <a16:creationId xmlns:a16="http://schemas.microsoft.com/office/drawing/2014/main" id="{41725D9F-1FF7-2A59-42ED-1915497F9BFE}"/>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Rectangle 16">
              <a:extLst>
                <a:ext uri="{FF2B5EF4-FFF2-40B4-BE49-F238E27FC236}">
                  <a16:creationId xmlns:a16="http://schemas.microsoft.com/office/drawing/2014/main" id="{802CEE0D-438A-F0EA-41A3-3079CAEAB613}"/>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sp>
        <p:nvSpPr>
          <p:cNvPr id="18" name="Rectangle 17">
            <a:extLst>
              <a:ext uri="{FF2B5EF4-FFF2-40B4-BE49-F238E27FC236}">
                <a16:creationId xmlns:a16="http://schemas.microsoft.com/office/drawing/2014/main" id="{870AF715-963E-890C-644C-D3EB0839A1B0}"/>
              </a:ext>
            </a:extLst>
          </p:cNvPr>
          <p:cNvSpPr/>
          <p:nvPr/>
        </p:nvSpPr>
        <p:spPr>
          <a:xfrm>
            <a:off x="1653335" y="2725492"/>
            <a:ext cx="9734687" cy="1399742"/>
          </a:xfrm>
          <a:prstGeom prst="rect">
            <a:avLst/>
          </a:prstGeom>
        </p:spPr>
        <p:txBody>
          <a:bodyPr wrap="square">
            <a:spAutoFit/>
          </a:bodyPr>
          <a:lstStyle/>
          <a:p>
            <a:pPr algn="thaiDist">
              <a:lnSpc>
                <a:spcPct val="120000"/>
              </a:lnSpc>
            </a:pPr>
            <a:r>
              <a:rPr lang="es-ES" b="1" dirty="0">
                <a:solidFill>
                  <a:srgbClr val="262626"/>
                </a:solidFill>
              </a:rPr>
              <a:t>Proyecte las diapositivas de la lección a la clase y genere una discusión sobre lo que ya saben acerca de los modelos de negocios circulares,</a:t>
            </a:r>
            <a:r>
              <a:rPr lang="es-ES" dirty="0">
                <a:solidFill>
                  <a:srgbClr val="262626"/>
                </a:solidFill>
              </a:rPr>
              <a:t> e introduzca el concepto pensamiento de diseño para identificar soluciones a los problemas de los clientes. Haga a los estudiantes las preguntas guía que se encuentran en las notas de las diapositivas de </a:t>
            </a:r>
            <a:r>
              <a:rPr lang="es-ES" dirty="0" err="1">
                <a:solidFill>
                  <a:srgbClr val="262626"/>
                </a:solidFill>
              </a:rPr>
              <a:t>Power</a:t>
            </a:r>
            <a:r>
              <a:rPr lang="es-ES" dirty="0">
                <a:solidFill>
                  <a:srgbClr val="262626"/>
                </a:solidFill>
              </a:rPr>
              <a:t> Point.</a:t>
            </a:r>
          </a:p>
        </p:txBody>
      </p:sp>
      <p:grpSp>
        <p:nvGrpSpPr>
          <p:cNvPr id="19" name="Group 18">
            <a:extLst>
              <a:ext uri="{FF2B5EF4-FFF2-40B4-BE49-F238E27FC236}">
                <a16:creationId xmlns:a16="http://schemas.microsoft.com/office/drawing/2014/main" id="{EC9CC610-8B79-61D6-4953-2C980AA171DE}"/>
              </a:ext>
            </a:extLst>
          </p:cNvPr>
          <p:cNvGrpSpPr/>
          <p:nvPr/>
        </p:nvGrpSpPr>
        <p:grpSpPr>
          <a:xfrm>
            <a:off x="1127544" y="4133736"/>
            <a:ext cx="443210" cy="409625"/>
            <a:chOff x="1123489" y="4518559"/>
            <a:chExt cx="443210" cy="409625"/>
          </a:xfrm>
        </p:grpSpPr>
        <p:sp>
          <p:nvSpPr>
            <p:cNvPr id="20" name="Oval 19">
              <a:extLst>
                <a:ext uri="{FF2B5EF4-FFF2-40B4-BE49-F238E27FC236}">
                  <a16:creationId xmlns:a16="http://schemas.microsoft.com/office/drawing/2014/main" id="{0A5B3949-9F98-FF95-2501-F06C094D83A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2" name="Oval 21">
              <a:extLst>
                <a:ext uri="{FF2B5EF4-FFF2-40B4-BE49-F238E27FC236}">
                  <a16:creationId xmlns:a16="http://schemas.microsoft.com/office/drawing/2014/main" id="{9B2CA497-A370-4DB5-665E-1A4E5B71C1B3}"/>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Rectangle 22">
              <a:extLst>
                <a:ext uri="{FF2B5EF4-FFF2-40B4-BE49-F238E27FC236}">
                  <a16:creationId xmlns:a16="http://schemas.microsoft.com/office/drawing/2014/main" id="{799359E1-22B4-A3AC-8C62-F93FF16A92A3}"/>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24" name="Rectangle 23">
            <a:extLst>
              <a:ext uri="{FF2B5EF4-FFF2-40B4-BE49-F238E27FC236}">
                <a16:creationId xmlns:a16="http://schemas.microsoft.com/office/drawing/2014/main" id="{6CEEED15-E030-B851-387E-BEDDC975919D}"/>
              </a:ext>
            </a:extLst>
          </p:cNvPr>
          <p:cNvSpPr/>
          <p:nvPr/>
        </p:nvSpPr>
        <p:spPr>
          <a:xfrm>
            <a:off x="1678983" y="4166933"/>
            <a:ext cx="9598775" cy="1067343"/>
          </a:xfrm>
          <a:prstGeom prst="rect">
            <a:avLst/>
          </a:prstGeom>
        </p:spPr>
        <p:txBody>
          <a:bodyPr wrap="square">
            <a:spAutoFit/>
          </a:bodyPr>
          <a:lstStyle/>
          <a:p>
            <a:pPr algn="thaiDist">
              <a:lnSpc>
                <a:spcPct val="120000"/>
              </a:lnSpc>
            </a:pPr>
            <a:r>
              <a:rPr lang="en-US" b="1" dirty="0"/>
              <a:t>Print out the 5 handouts: </a:t>
            </a:r>
            <a:r>
              <a:rPr lang="en-US" dirty="0"/>
              <a:t>1. </a:t>
            </a:r>
            <a:r>
              <a:rPr lang="en-US" dirty="0" err="1"/>
              <a:t>Rediseño</a:t>
            </a:r>
            <a:r>
              <a:rPr lang="en-US" dirty="0"/>
              <a:t> de </a:t>
            </a:r>
            <a:r>
              <a:rPr lang="en-US" dirty="0" err="1"/>
              <a:t>Circularidad</a:t>
            </a:r>
            <a:r>
              <a:rPr lang="en-US" dirty="0"/>
              <a:t>; 2. </a:t>
            </a:r>
            <a:r>
              <a:rPr lang="en-US" dirty="0" err="1"/>
              <a:t>Diseño</a:t>
            </a:r>
            <a:r>
              <a:rPr lang="en-US" dirty="0"/>
              <a:t> de </a:t>
            </a:r>
            <a:r>
              <a:rPr lang="en-US" dirty="0" err="1"/>
              <a:t>Pensamiento</a:t>
            </a:r>
            <a:r>
              <a:rPr lang="en-US" dirty="0"/>
              <a:t>; 3. </a:t>
            </a:r>
            <a:r>
              <a:rPr lang="en-US" dirty="0" err="1"/>
              <a:t>Áreas</a:t>
            </a:r>
            <a:r>
              <a:rPr lang="en-US" dirty="0"/>
              <a:t> de </a:t>
            </a:r>
            <a:r>
              <a:rPr lang="en-US" dirty="0" err="1"/>
              <a:t>Cirdularidad</a:t>
            </a:r>
            <a:r>
              <a:rPr lang="en-US" dirty="0"/>
              <a:t>; 4. </a:t>
            </a:r>
            <a:r>
              <a:rPr lang="en-US" dirty="0" err="1"/>
              <a:t>Mapa</a:t>
            </a:r>
            <a:r>
              <a:rPr lang="en-US" dirty="0"/>
              <a:t> del </a:t>
            </a:r>
            <a:r>
              <a:rPr lang="en-US" dirty="0" err="1"/>
              <a:t>Ciclo</a:t>
            </a:r>
            <a:r>
              <a:rPr lang="en-US" dirty="0"/>
              <a:t> de Vida Circular; and 5. </a:t>
            </a:r>
            <a:r>
              <a:rPr lang="en-US" dirty="0" err="1"/>
              <a:t>Solución</a:t>
            </a:r>
            <a:r>
              <a:rPr lang="en-US" dirty="0"/>
              <a:t> Circular.</a:t>
            </a:r>
          </a:p>
          <a:p>
            <a:pPr algn="thaiDist">
              <a:lnSpc>
                <a:spcPct val="120000"/>
              </a:lnSpc>
            </a:pPr>
            <a:endParaRPr lang="en-US" dirty="0">
              <a:solidFill>
                <a:srgbClr val="262626"/>
              </a:solidFill>
            </a:endParaRPr>
          </a:p>
        </p:txBody>
      </p:sp>
      <p:sp>
        <p:nvSpPr>
          <p:cNvPr id="25" name="TextBox 24">
            <a:extLst>
              <a:ext uri="{FF2B5EF4-FFF2-40B4-BE49-F238E27FC236}">
                <a16:creationId xmlns:a16="http://schemas.microsoft.com/office/drawing/2014/main" id="{1DE30190-9C9E-E831-84ED-A6A0E62A469A}"/>
              </a:ext>
            </a:extLst>
          </p:cNvPr>
          <p:cNvSpPr txBox="1"/>
          <p:nvPr/>
        </p:nvSpPr>
        <p:spPr>
          <a:xfrm>
            <a:off x="1714153" y="5133122"/>
            <a:ext cx="9563605" cy="734945"/>
          </a:xfrm>
          <a:prstGeom prst="rect">
            <a:avLst/>
          </a:prstGeom>
          <a:noFill/>
        </p:spPr>
        <p:txBody>
          <a:bodyPr wrap="square" rtlCol="0">
            <a:spAutoFit/>
          </a:bodyPr>
          <a:lstStyle/>
          <a:p>
            <a:pPr algn="thaiDist">
              <a:lnSpc>
                <a:spcPct val="120000"/>
              </a:lnSpc>
            </a:pPr>
            <a:r>
              <a:rPr lang="en-US" b="1" dirty="0">
                <a:solidFill>
                  <a:srgbClr val="262626"/>
                </a:solidFill>
              </a:rPr>
              <a:t>Siga </a:t>
            </a:r>
            <a:r>
              <a:rPr lang="en-US" b="1" dirty="0" err="1">
                <a:solidFill>
                  <a:srgbClr val="262626"/>
                </a:solidFill>
              </a:rPr>
              <a:t>los</a:t>
            </a:r>
            <a:r>
              <a:rPr lang="en-US" b="1" dirty="0">
                <a:solidFill>
                  <a:srgbClr val="262626"/>
                </a:solidFill>
              </a:rPr>
              <a:t> pasos de la </a:t>
            </a:r>
            <a:r>
              <a:rPr lang="en-US" b="1" dirty="0" err="1">
                <a:solidFill>
                  <a:srgbClr val="262626"/>
                </a:solidFill>
              </a:rPr>
              <a:t>siguiente</a:t>
            </a:r>
            <a:r>
              <a:rPr lang="en-US" b="1" dirty="0">
                <a:solidFill>
                  <a:srgbClr val="262626"/>
                </a:solidFill>
              </a:rPr>
              <a:t> </a:t>
            </a:r>
            <a:r>
              <a:rPr lang="en-US" b="1" dirty="0" err="1">
                <a:solidFill>
                  <a:srgbClr val="262626"/>
                </a:solidFill>
              </a:rPr>
              <a:t>diapositiva</a:t>
            </a:r>
            <a:r>
              <a:rPr lang="en-US" b="1" dirty="0">
                <a:solidFill>
                  <a:srgbClr val="262626"/>
                </a:solidFill>
              </a:rPr>
              <a:t> y revise las </a:t>
            </a:r>
            <a:r>
              <a:rPr lang="en-US" b="1" dirty="0" err="1">
                <a:solidFill>
                  <a:srgbClr val="262626"/>
                </a:solidFill>
              </a:rPr>
              <a:t>notas</a:t>
            </a:r>
            <a:r>
              <a:rPr lang="en-US" b="1" dirty="0">
                <a:solidFill>
                  <a:srgbClr val="262626"/>
                </a:solidFill>
              </a:rPr>
              <a:t> del maestro de las </a:t>
            </a:r>
            <a:r>
              <a:rPr lang="en-US" b="1" dirty="0" err="1">
                <a:solidFill>
                  <a:srgbClr val="262626"/>
                </a:solidFill>
              </a:rPr>
              <a:t>diapositivas</a:t>
            </a:r>
            <a:r>
              <a:rPr lang="en-US" b="1" dirty="0">
                <a:solidFill>
                  <a:srgbClr val="262626"/>
                </a:solidFill>
              </a:rPr>
              <a:t> </a:t>
            </a:r>
            <a:r>
              <a:rPr lang="en-US" dirty="0">
                <a:solidFill>
                  <a:srgbClr val="262626"/>
                </a:solidFill>
              </a:rPr>
              <a:t>20 a 24 para </a:t>
            </a:r>
            <a:r>
              <a:rPr lang="en-US" dirty="0" err="1">
                <a:solidFill>
                  <a:srgbClr val="262626"/>
                </a:solidFill>
              </a:rPr>
              <a:t>conducir</a:t>
            </a:r>
            <a:r>
              <a:rPr lang="en-US" dirty="0">
                <a:solidFill>
                  <a:srgbClr val="262626"/>
                </a:solidFill>
              </a:rPr>
              <a:t> la </a:t>
            </a:r>
            <a:r>
              <a:rPr lang="en-US" dirty="0" err="1">
                <a:solidFill>
                  <a:srgbClr val="262626"/>
                </a:solidFill>
              </a:rPr>
              <a:t>actividad</a:t>
            </a:r>
            <a:r>
              <a:rPr lang="en-US" dirty="0">
                <a:solidFill>
                  <a:srgbClr val="262626"/>
                </a:solidFill>
              </a:rPr>
              <a:t> de la </a:t>
            </a:r>
            <a:r>
              <a:rPr lang="en-US" dirty="0" err="1">
                <a:solidFill>
                  <a:srgbClr val="262626"/>
                </a:solidFill>
              </a:rPr>
              <a:t>clase</a:t>
            </a:r>
            <a:endParaRPr lang="en-US" dirty="0">
              <a:solidFill>
                <a:srgbClr val="262626"/>
              </a:solidFill>
            </a:endParaRPr>
          </a:p>
        </p:txBody>
      </p:sp>
      <p:grpSp>
        <p:nvGrpSpPr>
          <p:cNvPr id="26" name="Group 25">
            <a:extLst>
              <a:ext uri="{FF2B5EF4-FFF2-40B4-BE49-F238E27FC236}">
                <a16:creationId xmlns:a16="http://schemas.microsoft.com/office/drawing/2014/main" id="{9F23A18D-0C78-5D87-B30E-573274111414}"/>
              </a:ext>
            </a:extLst>
          </p:cNvPr>
          <p:cNvGrpSpPr/>
          <p:nvPr/>
        </p:nvGrpSpPr>
        <p:grpSpPr>
          <a:xfrm>
            <a:off x="1162714" y="5177090"/>
            <a:ext cx="443210" cy="409625"/>
            <a:chOff x="1123489" y="4518559"/>
            <a:chExt cx="443210" cy="409625"/>
          </a:xfrm>
        </p:grpSpPr>
        <p:sp>
          <p:nvSpPr>
            <p:cNvPr id="27" name="Oval 26">
              <a:extLst>
                <a:ext uri="{FF2B5EF4-FFF2-40B4-BE49-F238E27FC236}">
                  <a16:creationId xmlns:a16="http://schemas.microsoft.com/office/drawing/2014/main" id="{ECB1637B-1F49-7F13-739D-8DF5492C185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Oval 27">
              <a:extLst>
                <a:ext uri="{FF2B5EF4-FFF2-40B4-BE49-F238E27FC236}">
                  <a16:creationId xmlns:a16="http://schemas.microsoft.com/office/drawing/2014/main" id="{46490A38-E927-FBAC-6B8A-AD6C65B83E89}"/>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Rectangle 28">
              <a:extLst>
                <a:ext uri="{FF2B5EF4-FFF2-40B4-BE49-F238E27FC236}">
                  <a16:creationId xmlns:a16="http://schemas.microsoft.com/office/drawing/2014/main" id="{47FC44A8-8730-DC89-BEEC-B4DDE5862A79}"/>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30" name="Google Shape;107;p2">
            <a:extLst>
              <a:ext uri="{FF2B5EF4-FFF2-40B4-BE49-F238E27FC236}">
                <a16:creationId xmlns:a16="http://schemas.microsoft.com/office/drawing/2014/main" id="{F5D720E1-6E21-743A-8B87-944B25C5FFE4}"/>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y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extLst>
      <p:ext uri="{BB962C8B-B14F-4D97-AF65-F5344CB8AC3E}">
        <p14:creationId xmlns:p14="http://schemas.microsoft.com/office/powerpoint/2010/main" val="328863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B8FDFF8A-1B31-1048-9B4E-6FE09AF1E72D}"/>
              </a:ext>
            </a:extLst>
          </p:cNvPr>
          <p:cNvPicPr>
            <a:picLocks noChangeAspect="1"/>
          </p:cNvPicPr>
          <p:nvPr/>
        </p:nvPicPr>
        <p:blipFill rotWithShape="1">
          <a:blip r:embed="rId4"/>
          <a:srcRect r="7" b="37"/>
          <a:stretch/>
        </p:blipFill>
        <p:spPr>
          <a:xfrm>
            <a:off x="4106000" y="1878994"/>
            <a:ext cx="3821373" cy="1784012"/>
          </a:xfrm>
          <a:prstGeom prst="rect">
            <a:avLst/>
          </a:prstGeom>
        </p:spPr>
      </p:pic>
      <p:sp>
        <p:nvSpPr>
          <p:cNvPr id="8" name="Rectangle 7">
            <a:extLst>
              <a:ext uri="{FF2B5EF4-FFF2-40B4-BE49-F238E27FC236}">
                <a16:creationId xmlns:a16="http://schemas.microsoft.com/office/drawing/2014/main" id="{97E80E25-E5B9-AB42-B170-AC76ADDEDC92}"/>
              </a:ext>
            </a:extLst>
          </p:cNvPr>
          <p:cNvSpPr/>
          <p:nvPr/>
        </p:nvSpPr>
        <p:spPr>
          <a:xfrm>
            <a:off x="4307842" y="2165421"/>
            <a:ext cx="3417688" cy="1323439"/>
          </a:xfrm>
          <a:prstGeom prst="rect">
            <a:avLst/>
          </a:prstGeom>
        </p:spPr>
        <p:txBody>
          <a:bodyPr wrap="square">
            <a:spAutoFit/>
          </a:bodyPr>
          <a:lstStyle/>
          <a:p>
            <a:pPr algn="ctr">
              <a:buClr>
                <a:srgbClr val="29C7F7"/>
              </a:buClr>
              <a:buSzPct val="200000"/>
              <a:tabLst>
                <a:tab pos="531813" algn="l"/>
              </a:tabLst>
            </a:pPr>
            <a:r>
              <a:rPr lang="en-US" sz="4000" b="1" dirty="0" err="1">
                <a:solidFill>
                  <a:schemeClr val="bg1"/>
                </a:solidFill>
              </a:rPr>
              <a:t>Actividad</a:t>
            </a:r>
            <a:r>
              <a:rPr lang="en-US" sz="4000" b="1" dirty="0">
                <a:solidFill>
                  <a:schemeClr val="bg1"/>
                </a:solidFill>
              </a:rPr>
              <a:t> de </a:t>
            </a:r>
            <a:r>
              <a:rPr lang="en-US" sz="4000" b="1" dirty="0" err="1">
                <a:solidFill>
                  <a:schemeClr val="bg1"/>
                </a:solidFill>
              </a:rPr>
              <a:t>Clase</a:t>
            </a:r>
            <a:endParaRPr lang="en-US" sz="4000" b="1" dirty="0">
              <a:solidFill>
                <a:schemeClr val="bg1"/>
              </a:solidFill>
            </a:endParaRPr>
          </a:p>
        </p:txBody>
      </p:sp>
      <p:pic>
        <p:nvPicPr>
          <p:cNvPr id="15" name="Picture 14" descr="Shape, arrow&#10;&#10;Description automatically generated">
            <a:extLst>
              <a:ext uri="{FF2B5EF4-FFF2-40B4-BE49-F238E27FC236}">
                <a16:creationId xmlns:a16="http://schemas.microsoft.com/office/drawing/2014/main" id="{5A3C4F53-A954-0041-AC46-2F902EABF5CF}"/>
              </a:ext>
            </a:extLst>
          </p:cNvPr>
          <p:cNvPicPr>
            <a:picLocks noChangeAspect="1"/>
          </p:cNvPicPr>
          <p:nvPr/>
        </p:nvPicPr>
        <p:blipFill rotWithShape="1">
          <a:blip r:embed="rId5"/>
          <a:srcRect r="-21" b="-13"/>
          <a:stretch/>
        </p:blipFill>
        <p:spPr>
          <a:xfrm>
            <a:off x="6566242" y="3685820"/>
            <a:ext cx="1468344" cy="960836"/>
          </a:xfrm>
          <a:prstGeom prst="rect">
            <a:avLst/>
          </a:prstGeom>
        </p:spPr>
      </p:pic>
      <p:pic>
        <p:nvPicPr>
          <p:cNvPr id="16" name="Picture 15" descr="Shape, arrow&#10;&#10;Description automatically generated">
            <a:extLst>
              <a:ext uri="{FF2B5EF4-FFF2-40B4-BE49-F238E27FC236}">
                <a16:creationId xmlns:a16="http://schemas.microsoft.com/office/drawing/2014/main" id="{C7C12777-4020-3140-A977-D9A24347F5A3}"/>
              </a:ext>
            </a:extLst>
          </p:cNvPr>
          <p:cNvPicPr>
            <a:picLocks noChangeAspect="1"/>
          </p:cNvPicPr>
          <p:nvPr/>
        </p:nvPicPr>
        <p:blipFill rotWithShape="1">
          <a:blip r:embed="rId5"/>
          <a:srcRect r="-21" b="-13"/>
          <a:stretch/>
        </p:blipFill>
        <p:spPr>
          <a:xfrm rot="838411" flipV="1">
            <a:off x="6637362" y="795792"/>
            <a:ext cx="1167648" cy="1328016"/>
          </a:xfrm>
          <a:prstGeom prst="rect">
            <a:avLst/>
          </a:prstGeom>
        </p:spPr>
      </p:pic>
      <p:pic>
        <p:nvPicPr>
          <p:cNvPr id="18" name="Picture 17" descr="A picture containing arrow&#10;&#10;Description automatically generated">
            <a:extLst>
              <a:ext uri="{FF2B5EF4-FFF2-40B4-BE49-F238E27FC236}">
                <a16:creationId xmlns:a16="http://schemas.microsoft.com/office/drawing/2014/main" id="{5055AFA9-3E4E-3041-92AF-60ABDD3B5288}"/>
              </a:ext>
            </a:extLst>
          </p:cNvPr>
          <p:cNvPicPr>
            <a:picLocks noChangeAspect="1"/>
          </p:cNvPicPr>
          <p:nvPr/>
        </p:nvPicPr>
        <p:blipFill rotWithShape="1">
          <a:blip r:embed="rId6"/>
          <a:srcRect r="-27" b="48"/>
          <a:stretch/>
        </p:blipFill>
        <p:spPr>
          <a:xfrm rot="8100000">
            <a:off x="3078210" y="2966566"/>
            <a:ext cx="1199552" cy="429149"/>
          </a:xfrm>
          <a:prstGeom prst="rect">
            <a:avLst/>
          </a:prstGeom>
        </p:spPr>
      </p:pic>
      <p:pic>
        <p:nvPicPr>
          <p:cNvPr id="19" name="Picture 18" descr="A picture containing arrow&#10;&#10;Description automatically generated">
            <a:extLst>
              <a:ext uri="{FF2B5EF4-FFF2-40B4-BE49-F238E27FC236}">
                <a16:creationId xmlns:a16="http://schemas.microsoft.com/office/drawing/2014/main" id="{449DEAF4-1081-2648-AECB-8E59F7DB97F8}"/>
              </a:ext>
            </a:extLst>
          </p:cNvPr>
          <p:cNvPicPr>
            <a:picLocks noChangeAspect="1"/>
          </p:cNvPicPr>
          <p:nvPr/>
        </p:nvPicPr>
        <p:blipFill rotWithShape="1">
          <a:blip r:embed="rId6"/>
          <a:srcRect r="-27" b="48"/>
          <a:stretch/>
        </p:blipFill>
        <p:spPr>
          <a:xfrm rot="12600000" flipV="1">
            <a:off x="3030313" y="1721777"/>
            <a:ext cx="1401292" cy="711272"/>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B2BD7C39-3FA3-C54E-9ABD-4DB50ED51C53}"/>
              </a:ext>
            </a:extLst>
          </p:cNvPr>
          <p:cNvPicPr>
            <a:picLocks noChangeAspect="1"/>
          </p:cNvPicPr>
          <p:nvPr/>
        </p:nvPicPr>
        <p:blipFill rotWithShape="1">
          <a:blip r:embed="rId6"/>
          <a:srcRect r="-27" b="48"/>
          <a:stretch/>
        </p:blipFill>
        <p:spPr>
          <a:xfrm rot="199676" flipV="1">
            <a:off x="7737907" y="2055784"/>
            <a:ext cx="1138142" cy="459489"/>
          </a:xfrm>
          <a:prstGeom prst="rect">
            <a:avLst/>
          </a:prstGeom>
        </p:spPr>
      </p:pic>
      <p:sp>
        <p:nvSpPr>
          <p:cNvPr id="20" name="Rectangle 19">
            <a:extLst>
              <a:ext uri="{FF2B5EF4-FFF2-40B4-BE49-F238E27FC236}">
                <a16:creationId xmlns:a16="http://schemas.microsoft.com/office/drawing/2014/main" id="{46352C9E-229E-9D48-B876-AB234FEFC8AC}"/>
              </a:ext>
            </a:extLst>
          </p:cNvPr>
          <p:cNvSpPr/>
          <p:nvPr/>
        </p:nvSpPr>
        <p:spPr>
          <a:xfrm>
            <a:off x="1124788" y="550623"/>
            <a:ext cx="3821373" cy="1323439"/>
          </a:xfrm>
          <a:prstGeom prst="rect">
            <a:avLst/>
          </a:prstGeom>
        </p:spPr>
        <p:txBody>
          <a:bodyPr wrap="square">
            <a:spAutoFit/>
          </a:bodyPr>
          <a:lstStyle/>
          <a:p>
            <a:pPr>
              <a:buClr>
                <a:srgbClr val="29C7F7"/>
              </a:buClr>
              <a:buSzPct val="200000"/>
              <a:tabLst>
                <a:tab pos="531813" algn="l"/>
              </a:tabLst>
            </a:pPr>
            <a:r>
              <a:rPr lang="es-ES" sz="2000" b="1" dirty="0">
                <a:solidFill>
                  <a:srgbClr val="262626"/>
                </a:solidFill>
              </a:rPr>
              <a:t>Divídanse en grupos de 3 a 5 y preparen una cartulina o utilicen el documento de pensamiento de diseño</a:t>
            </a:r>
            <a:r>
              <a:rPr lang="en-US" sz="2000" b="1" dirty="0">
                <a:solidFill>
                  <a:srgbClr val="262626"/>
                </a:solidFill>
              </a:rPr>
              <a:t>. </a:t>
            </a:r>
          </a:p>
        </p:txBody>
      </p:sp>
      <p:sp>
        <p:nvSpPr>
          <p:cNvPr id="21" name="Oval 20">
            <a:extLst>
              <a:ext uri="{FF2B5EF4-FFF2-40B4-BE49-F238E27FC236}">
                <a16:creationId xmlns:a16="http://schemas.microsoft.com/office/drawing/2014/main" id="{1C74FF92-2782-6444-9353-A4E573DCA434}"/>
              </a:ext>
            </a:extLst>
          </p:cNvPr>
          <p:cNvSpPr/>
          <p:nvPr/>
        </p:nvSpPr>
        <p:spPr>
          <a:xfrm>
            <a:off x="588221" y="579142"/>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2" name="Oval 21">
            <a:extLst>
              <a:ext uri="{FF2B5EF4-FFF2-40B4-BE49-F238E27FC236}">
                <a16:creationId xmlns:a16="http://schemas.microsoft.com/office/drawing/2014/main" id="{6C87D6C3-9B47-EA4E-BA0A-1F768C7A4E53}"/>
              </a:ext>
            </a:extLst>
          </p:cNvPr>
          <p:cNvSpPr/>
          <p:nvPr/>
        </p:nvSpPr>
        <p:spPr>
          <a:xfrm>
            <a:off x="534584" y="579142"/>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5" name="Rectangle 24">
            <a:extLst>
              <a:ext uri="{FF2B5EF4-FFF2-40B4-BE49-F238E27FC236}">
                <a16:creationId xmlns:a16="http://schemas.microsoft.com/office/drawing/2014/main" id="{168FF08F-6911-5A43-A48F-0A8FB1001104}"/>
              </a:ext>
            </a:extLst>
          </p:cNvPr>
          <p:cNvSpPr/>
          <p:nvPr/>
        </p:nvSpPr>
        <p:spPr>
          <a:xfrm>
            <a:off x="568788" y="539038"/>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1</a:t>
            </a:r>
          </a:p>
        </p:txBody>
      </p:sp>
      <p:sp>
        <p:nvSpPr>
          <p:cNvPr id="26" name="Rectangle 25">
            <a:extLst>
              <a:ext uri="{FF2B5EF4-FFF2-40B4-BE49-F238E27FC236}">
                <a16:creationId xmlns:a16="http://schemas.microsoft.com/office/drawing/2014/main" id="{2C67ABB0-C572-5D4B-9FA4-9D9B4B7CF4DD}"/>
              </a:ext>
            </a:extLst>
          </p:cNvPr>
          <p:cNvSpPr/>
          <p:nvPr/>
        </p:nvSpPr>
        <p:spPr>
          <a:xfrm>
            <a:off x="1115197" y="3227054"/>
            <a:ext cx="5650815" cy="3101105"/>
          </a:xfrm>
          <a:prstGeom prst="rect">
            <a:avLst/>
          </a:prstGeom>
        </p:spPr>
        <p:txBody>
          <a:bodyPr wrap="square">
            <a:spAutoFit/>
          </a:bodyPr>
          <a:lstStyle/>
          <a:p>
            <a:pPr>
              <a:lnSpc>
                <a:spcPct val="150000"/>
              </a:lnSpc>
              <a:buClr>
                <a:srgbClr val="29C7F7"/>
              </a:buClr>
              <a:buSzPct val="200000"/>
              <a:tabLst>
                <a:tab pos="531813" algn="l"/>
              </a:tabLst>
            </a:pPr>
            <a:r>
              <a:rPr lang="es-ES" sz="2000" b="1" dirty="0">
                <a:solidFill>
                  <a:srgbClr val="262626"/>
                </a:solidFill>
              </a:rPr>
              <a:t>Elijan uno de los siguientes productos</a:t>
            </a:r>
            <a:endParaRPr lang="es-ES" sz="1600" b="1" dirty="0">
              <a:solidFill>
                <a:srgbClr val="262626"/>
              </a:solidFill>
            </a:endParaRP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Paquetes de </a:t>
            </a:r>
            <a:r>
              <a:rPr lang="es-ES" sz="1600" b="1" dirty="0" err="1">
                <a:solidFill>
                  <a:srgbClr val="262626"/>
                </a:solidFill>
              </a:rPr>
              <a:t>ketchup</a:t>
            </a:r>
            <a:r>
              <a:rPr lang="es-ES" sz="1600" b="1" dirty="0">
                <a:solidFill>
                  <a:srgbClr val="262626"/>
                </a:solidFill>
              </a:rPr>
              <a:t> de un solo uso</a:t>
            </a: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Laptop o celular caro</a:t>
            </a: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Ropa de bebé</a:t>
            </a: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Envoltura de alimentos</a:t>
            </a: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Envases pequeños de un solo uso para frutos secos o verduras</a:t>
            </a: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Chancletas</a:t>
            </a:r>
            <a:endParaRPr lang="en-US" sz="1600" b="1" dirty="0">
              <a:solidFill>
                <a:srgbClr val="262626"/>
              </a:solidFill>
            </a:endParaRPr>
          </a:p>
        </p:txBody>
      </p:sp>
      <p:sp>
        <p:nvSpPr>
          <p:cNvPr id="27" name="Oval 26">
            <a:extLst>
              <a:ext uri="{FF2B5EF4-FFF2-40B4-BE49-F238E27FC236}">
                <a16:creationId xmlns:a16="http://schemas.microsoft.com/office/drawing/2014/main" id="{966A7BAF-A4C2-C443-A688-404ADC507F88}"/>
              </a:ext>
            </a:extLst>
          </p:cNvPr>
          <p:cNvSpPr/>
          <p:nvPr/>
        </p:nvSpPr>
        <p:spPr>
          <a:xfrm>
            <a:off x="644569" y="3564994"/>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8" name="Oval 27">
            <a:extLst>
              <a:ext uri="{FF2B5EF4-FFF2-40B4-BE49-F238E27FC236}">
                <a16:creationId xmlns:a16="http://schemas.microsoft.com/office/drawing/2014/main" id="{72AA50C4-213A-EC40-94A3-85AB3E457F4F}"/>
              </a:ext>
            </a:extLst>
          </p:cNvPr>
          <p:cNvSpPr/>
          <p:nvPr/>
        </p:nvSpPr>
        <p:spPr>
          <a:xfrm>
            <a:off x="590932" y="3564994"/>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9" name="Rectangle 28">
            <a:extLst>
              <a:ext uri="{FF2B5EF4-FFF2-40B4-BE49-F238E27FC236}">
                <a16:creationId xmlns:a16="http://schemas.microsoft.com/office/drawing/2014/main" id="{6D651D7A-0DED-8D41-8593-8C9E1626B237}"/>
              </a:ext>
            </a:extLst>
          </p:cNvPr>
          <p:cNvSpPr/>
          <p:nvPr/>
        </p:nvSpPr>
        <p:spPr>
          <a:xfrm>
            <a:off x="625136" y="3524890"/>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2</a:t>
            </a:r>
          </a:p>
        </p:txBody>
      </p:sp>
      <p:sp>
        <p:nvSpPr>
          <p:cNvPr id="30" name="Rectangle 29">
            <a:extLst>
              <a:ext uri="{FF2B5EF4-FFF2-40B4-BE49-F238E27FC236}">
                <a16:creationId xmlns:a16="http://schemas.microsoft.com/office/drawing/2014/main" id="{04C9C7FA-D424-8748-AB28-F911041205B0}"/>
              </a:ext>
            </a:extLst>
          </p:cNvPr>
          <p:cNvSpPr/>
          <p:nvPr/>
        </p:nvSpPr>
        <p:spPr>
          <a:xfrm>
            <a:off x="8224855" y="608282"/>
            <a:ext cx="3808518" cy="1323439"/>
          </a:xfrm>
          <a:prstGeom prst="rect">
            <a:avLst/>
          </a:prstGeom>
        </p:spPr>
        <p:txBody>
          <a:bodyPr wrap="square">
            <a:spAutoFit/>
          </a:bodyPr>
          <a:lstStyle/>
          <a:p>
            <a:pPr>
              <a:buClr>
                <a:srgbClr val="29C7F7"/>
              </a:buClr>
              <a:buSzPct val="200000"/>
              <a:tabLst>
                <a:tab pos="531813" algn="l"/>
              </a:tabLst>
            </a:pPr>
            <a:r>
              <a:rPr lang="es-ES" sz="2000" b="1" dirty="0">
                <a:solidFill>
                  <a:srgbClr val="262626"/>
                </a:solidFill>
              </a:rPr>
              <a:t>Usen el documento de pensamiento de diseño para desarrollar su solución circular</a:t>
            </a:r>
          </a:p>
          <a:p>
            <a:pPr>
              <a:buClr>
                <a:srgbClr val="29C7F7"/>
              </a:buClr>
              <a:buSzPct val="200000"/>
              <a:tabLst>
                <a:tab pos="531813" algn="l"/>
              </a:tabLst>
            </a:pPr>
            <a:r>
              <a:rPr lang="es-ES" sz="2000" b="1" dirty="0">
                <a:solidFill>
                  <a:srgbClr val="262626"/>
                </a:solidFill>
              </a:rPr>
              <a:t>para el producto</a:t>
            </a:r>
            <a:r>
              <a:rPr lang="en-US" sz="2000" b="1" dirty="0">
                <a:solidFill>
                  <a:srgbClr val="262626"/>
                </a:solidFill>
              </a:rPr>
              <a:t>.</a:t>
            </a:r>
          </a:p>
        </p:txBody>
      </p:sp>
      <p:sp>
        <p:nvSpPr>
          <p:cNvPr id="31" name="Oval 30">
            <a:extLst>
              <a:ext uri="{FF2B5EF4-FFF2-40B4-BE49-F238E27FC236}">
                <a16:creationId xmlns:a16="http://schemas.microsoft.com/office/drawing/2014/main" id="{6395670C-9D43-E243-83F8-720A2E1343BA}"/>
              </a:ext>
            </a:extLst>
          </p:cNvPr>
          <p:cNvSpPr/>
          <p:nvPr/>
        </p:nvSpPr>
        <p:spPr>
          <a:xfrm>
            <a:off x="7779167" y="53819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2" name="Oval 31">
            <a:extLst>
              <a:ext uri="{FF2B5EF4-FFF2-40B4-BE49-F238E27FC236}">
                <a16:creationId xmlns:a16="http://schemas.microsoft.com/office/drawing/2014/main" id="{019285F3-F119-E440-9F9D-7048882351A3}"/>
              </a:ext>
            </a:extLst>
          </p:cNvPr>
          <p:cNvSpPr/>
          <p:nvPr/>
        </p:nvSpPr>
        <p:spPr>
          <a:xfrm>
            <a:off x="7725530" y="53819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3" name="Rectangle 32">
            <a:extLst>
              <a:ext uri="{FF2B5EF4-FFF2-40B4-BE49-F238E27FC236}">
                <a16:creationId xmlns:a16="http://schemas.microsoft.com/office/drawing/2014/main" id="{0288AEB2-1B55-A343-BF5B-3BD67EFFBDCB}"/>
              </a:ext>
            </a:extLst>
          </p:cNvPr>
          <p:cNvSpPr/>
          <p:nvPr/>
        </p:nvSpPr>
        <p:spPr>
          <a:xfrm>
            <a:off x="7759734" y="498094"/>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3</a:t>
            </a:r>
          </a:p>
        </p:txBody>
      </p:sp>
      <p:sp>
        <p:nvSpPr>
          <p:cNvPr id="34" name="Rectangle 33">
            <a:extLst>
              <a:ext uri="{FF2B5EF4-FFF2-40B4-BE49-F238E27FC236}">
                <a16:creationId xmlns:a16="http://schemas.microsoft.com/office/drawing/2014/main" id="{8D222119-9C7A-DD4A-BB8B-5C001F24175A}"/>
              </a:ext>
            </a:extLst>
          </p:cNvPr>
          <p:cNvSpPr/>
          <p:nvPr/>
        </p:nvSpPr>
        <p:spPr>
          <a:xfrm>
            <a:off x="8950023" y="2625947"/>
            <a:ext cx="3083350" cy="1015663"/>
          </a:xfrm>
          <a:prstGeom prst="rect">
            <a:avLst/>
          </a:prstGeom>
        </p:spPr>
        <p:txBody>
          <a:bodyPr wrap="square">
            <a:spAutoFit/>
          </a:bodyPr>
          <a:lstStyle/>
          <a:p>
            <a:pPr>
              <a:buClr>
                <a:srgbClr val="29C7F7"/>
              </a:buClr>
              <a:buSzPct val="200000"/>
              <a:tabLst>
                <a:tab pos="531813" algn="l"/>
              </a:tabLst>
            </a:pPr>
            <a:r>
              <a:rPr lang="es-ES" sz="2000" b="1" dirty="0">
                <a:solidFill>
                  <a:srgbClr val="262626"/>
                </a:solidFill>
              </a:rPr>
              <a:t>Apliquen uno o más modelos de diseño circular a su producto.</a:t>
            </a:r>
            <a:endParaRPr lang="en-US" sz="2000" b="1" dirty="0">
              <a:solidFill>
                <a:srgbClr val="262626"/>
              </a:solidFill>
            </a:endParaRPr>
          </a:p>
        </p:txBody>
      </p:sp>
      <p:sp>
        <p:nvSpPr>
          <p:cNvPr id="35" name="Oval 34">
            <a:extLst>
              <a:ext uri="{FF2B5EF4-FFF2-40B4-BE49-F238E27FC236}">
                <a16:creationId xmlns:a16="http://schemas.microsoft.com/office/drawing/2014/main" id="{EEC76242-FE76-E244-A854-F95F32D030E6}"/>
              </a:ext>
            </a:extLst>
          </p:cNvPr>
          <p:cNvSpPr/>
          <p:nvPr/>
        </p:nvSpPr>
        <p:spPr>
          <a:xfrm>
            <a:off x="8413456" y="262180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6" name="Oval 35">
            <a:extLst>
              <a:ext uri="{FF2B5EF4-FFF2-40B4-BE49-F238E27FC236}">
                <a16:creationId xmlns:a16="http://schemas.microsoft.com/office/drawing/2014/main" id="{509280F1-D825-A24C-A7A7-3F0FC93921F3}"/>
              </a:ext>
            </a:extLst>
          </p:cNvPr>
          <p:cNvSpPr/>
          <p:nvPr/>
        </p:nvSpPr>
        <p:spPr>
          <a:xfrm>
            <a:off x="8359819" y="262180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7" name="Rectangle 36">
            <a:extLst>
              <a:ext uri="{FF2B5EF4-FFF2-40B4-BE49-F238E27FC236}">
                <a16:creationId xmlns:a16="http://schemas.microsoft.com/office/drawing/2014/main" id="{01EC2918-D5B9-EF42-8C62-55B845A41DF4}"/>
              </a:ext>
            </a:extLst>
          </p:cNvPr>
          <p:cNvSpPr/>
          <p:nvPr/>
        </p:nvSpPr>
        <p:spPr>
          <a:xfrm>
            <a:off x="8394023" y="2581704"/>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4</a:t>
            </a:r>
          </a:p>
        </p:txBody>
      </p:sp>
      <p:sp>
        <p:nvSpPr>
          <p:cNvPr id="38" name="Rectangle 37">
            <a:extLst>
              <a:ext uri="{FF2B5EF4-FFF2-40B4-BE49-F238E27FC236}">
                <a16:creationId xmlns:a16="http://schemas.microsoft.com/office/drawing/2014/main" id="{B800FED5-9BB5-9444-B867-F43BF762E41E}"/>
              </a:ext>
            </a:extLst>
          </p:cNvPr>
          <p:cNvSpPr/>
          <p:nvPr/>
        </p:nvSpPr>
        <p:spPr>
          <a:xfrm>
            <a:off x="8730635" y="4319381"/>
            <a:ext cx="3368053" cy="1015663"/>
          </a:xfrm>
          <a:prstGeom prst="rect">
            <a:avLst/>
          </a:prstGeom>
        </p:spPr>
        <p:txBody>
          <a:bodyPr wrap="square">
            <a:spAutoFit/>
          </a:bodyPr>
          <a:lstStyle/>
          <a:p>
            <a:pPr>
              <a:buClr>
                <a:srgbClr val="29C7F7"/>
              </a:buClr>
              <a:buSzPct val="200000"/>
              <a:tabLst>
                <a:tab pos="531813" algn="l"/>
              </a:tabLst>
            </a:pPr>
            <a:r>
              <a:rPr lang="es-ES" sz="2000" b="1" dirty="0">
                <a:solidFill>
                  <a:srgbClr val="262626"/>
                </a:solidFill>
              </a:rPr>
              <a:t>Compartan sus ideas para rediseñar para la economía circular.</a:t>
            </a:r>
            <a:endParaRPr lang="en-US" sz="2000" b="1" dirty="0">
              <a:solidFill>
                <a:srgbClr val="262626"/>
              </a:solidFill>
            </a:endParaRPr>
          </a:p>
        </p:txBody>
      </p:sp>
      <p:sp>
        <p:nvSpPr>
          <p:cNvPr id="39" name="Oval 38">
            <a:extLst>
              <a:ext uri="{FF2B5EF4-FFF2-40B4-BE49-F238E27FC236}">
                <a16:creationId xmlns:a16="http://schemas.microsoft.com/office/drawing/2014/main" id="{E1B235EA-6B3B-2F49-AB6F-3510D9FD8719}"/>
              </a:ext>
            </a:extLst>
          </p:cNvPr>
          <p:cNvSpPr/>
          <p:nvPr/>
        </p:nvSpPr>
        <p:spPr>
          <a:xfrm>
            <a:off x="8128753" y="4331571"/>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0" name="Oval 39">
            <a:extLst>
              <a:ext uri="{FF2B5EF4-FFF2-40B4-BE49-F238E27FC236}">
                <a16:creationId xmlns:a16="http://schemas.microsoft.com/office/drawing/2014/main" id="{BB251C4B-E997-554A-A923-E984F789D584}"/>
              </a:ext>
            </a:extLst>
          </p:cNvPr>
          <p:cNvSpPr/>
          <p:nvPr/>
        </p:nvSpPr>
        <p:spPr>
          <a:xfrm>
            <a:off x="8075116" y="4331571"/>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1" name="Rectangle 40">
            <a:extLst>
              <a:ext uri="{FF2B5EF4-FFF2-40B4-BE49-F238E27FC236}">
                <a16:creationId xmlns:a16="http://schemas.microsoft.com/office/drawing/2014/main" id="{899D8995-31D6-514F-A614-551F4B4348A1}"/>
              </a:ext>
            </a:extLst>
          </p:cNvPr>
          <p:cNvSpPr/>
          <p:nvPr/>
        </p:nvSpPr>
        <p:spPr>
          <a:xfrm>
            <a:off x="8109320" y="4291467"/>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5</a:t>
            </a:r>
          </a:p>
        </p:txBody>
      </p:sp>
      <p:sp>
        <p:nvSpPr>
          <p:cNvPr id="2" name="Slide Number Placeholder 1">
            <a:extLst>
              <a:ext uri="{FF2B5EF4-FFF2-40B4-BE49-F238E27FC236}">
                <a16:creationId xmlns:a16="http://schemas.microsoft.com/office/drawing/2014/main" id="{12EF1F10-BC91-E64D-2A46-4A6CCC832C00}"/>
              </a:ext>
            </a:extLst>
          </p:cNvPr>
          <p:cNvSpPr>
            <a:spLocks noGrp="1"/>
          </p:cNvSpPr>
          <p:nvPr>
            <p:ph type="sldNum" sz="quarter" idx="12"/>
          </p:nvPr>
        </p:nvSpPr>
        <p:spPr/>
        <p:txBody>
          <a:bodyPr/>
          <a:lstStyle/>
          <a:p>
            <a:fld id="{A49FEDE7-8061-9B4D-88A1-7EA83A94C31B}" type="slidenum">
              <a:rPr lang="en-TH" smtClean="0"/>
              <a:t>20</a:t>
            </a:fld>
            <a:endParaRPr lang="en-TH"/>
          </a:p>
        </p:txBody>
      </p:sp>
    </p:spTree>
    <p:extLst>
      <p:ext uri="{BB962C8B-B14F-4D97-AF65-F5344CB8AC3E}">
        <p14:creationId xmlns:p14="http://schemas.microsoft.com/office/powerpoint/2010/main" val="332017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0FD1F0-8D69-DA46-B5BF-43765CCE52E5}"/>
              </a:ext>
            </a:extLst>
          </p:cNvPr>
          <p:cNvPicPr>
            <a:picLocks noChangeAspect="1"/>
          </p:cNvPicPr>
          <p:nvPr/>
        </p:nvPicPr>
        <p:blipFill>
          <a:blip r:embed="rId3"/>
          <a:stretch>
            <a:fillRect/>
          </a:stretch>
        </p:blipFill>
        <p:spPr>
          <a:xfrm>
            <a:off x="0" y="0"/>
            <a:ext cx="12224657"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sp>
        <p:nvSpPr>
          <p:cNvPr id="18" name="TextBox 17">
            <a:extLst>
              <a:ext uri="{FF2B5EF4-FFF2-40B4-BE49-F238E27FC236}">
                <a16:creationId xmlns:a16="http://schemas.microsoft.com/office/drawing/2014/main" id="{5C8C9442-842B-5D40-80C7-C226600B0F8D}"/>
              </a:ext>
            </a:extLst>
          </p:cNvPr>
          <p:cNvSpPr txBox="1"/>
          <p:nvPr/>
        </p:nvSpPr>
        <p:spPr>
          <a:xfrm>
            <a:off x="802709" y="217940"/>
            <a:ext cx="11084491" cy="707886"/>
          </a:xfrm>
          <a:prstGeom prst="rect">
            <a:avLst/>
          </a:prstGeom>
          <a:noFill/>
        </p:spPr>
        <p:txBody>
          <a:bodyPr wrap="square" rtlCol="0">
            <a:spAutoFit/>
          </a:bodyPr>
          <a:lstStyle/>
          <a:p>
            <a:r>
              <a:rPr lang="en-US" sz="4000" b="1" dirty="0" err="1"/>
              <a:t>Escoge</a:t>
            </a:r>
            <a:r>
              <a:rPr lang="en-US" sz="4000" b="1" dirty="0"/>
              <a:t> un </a:t>
            </a:r>
            <a:r>
              <a:rPr lang="en-US" sz="4000" b="1" dirty="0" err="1"/>
              <a:t>Producto</a:t>
            </a:r>
            <a:r>
              <a:rPr lang="en-US" sz="4000" b="1" dirty="0"/>
              <a:t> para </a:t>
            </a:r>
            <a:r>
              <a:rPr lang="en-US" sz="4000" b="1" dirty="0" err="1"/>
              <a:t>Rediseñar</a:t>
            </a:r>
            <a:r>
              <a:rPr lang="en-US" sz="4000" b="1" dirty="0"/>
              <a:t> la </a:t>
            </a:r>
            <a:r>
              <a:rPr lang="en-US" sz="4000" b="1" dirty="0" err="1"/>
              <a:t>Circularidad</a:t>
            </a:r>
            <a:r>
              <a:rPr lang="en-US" sz="4000" b="1" dirty="0"/>
              <a:t> </a:t>
            </a:r>
            <a:endParaRPr lang="en-US" sz="4000" b="1" dirty="0">
              <a:solidFill>
                <a:srgbClr val="29C7F7"/>
              </a:solidFill>
            </a:endParaRPr>
          </a:p>
        </p:txBody>
      </p:sp>
      <p:pic>
        <p:nvPicPr>
          <p:cNvPr id="14" name="Picture 13">
            <a:extLst>
              <a:ext uri="{FF2B5EF4-FFF2-40B4-BE49-F238E27FC236}">
                <a16:creationId xmlns:a16="http://schemas.microsoft.com/office/drawing/2014/main" id="{8AC70CC6-E9F0-0E4B-AC9C-5D5F9F317C24}"/>
              </a:ext>
            </a:extLst>
          </p:cNvPr>
          <p:cNvPicPr>
            <a:picLocks noChangeAspect="1"/>
          </p:cNvPicPr>
          <p:nvPr/>
        </p:nvPicPr>
        <p:blipFill rotWithShape="1">
          <a:blip r:embed="rId4"/>
          <a:srcRect r="11" b="25"/>
          <a:stretch/>
        </p:blipFill>
        <p:spPr>
          <a:xfrm>
            <a:off x="1255510" y="820351"/>
            <a:ext cx="9291874" cy="578926"/>
          </a:xfrm>
          <a:prstGeom prst="rect">
            <a:avLst/>
          </a:prstGeom>
        </p:spPr>
      </p:pic>
      <p:pic>
        <p:nvPicPr>
          <p:cNvPr id="4" name="Picture 3">
            <a:extLst>
              <a:ext uri="{FF2B5EF4-FFF2-40B4-BE49-F238E27FC236}">
                <a16:creationId xmlns:a16="http://schemas.microsoft.com/office/drawing/2014/main" id="{327B0ABA-AD61-9E48-8001-EE9083E3F90B}"/>
              </a:ext>
            </a:extLst>
          </p:cNvPr>
          <p:cNvPicPr>
            <a:picLocks noChangeAspect="1"/>
          </p:cNvPicPr>
          <p:nvPr/>
        </p:nvPicPr>
        <p:blipFill rotWithShape="1">
          <a:blip r:embed="rId5"/>
          <a:srcRect r="13"/>
          <a:stretch/>
        </p:blipFill>
        <p:spPr>
          <a:xfrm>
            <a:off x="602945" y="1871560"/>
            <a:ext cx="3234754" cy="2059951"/>
          </a:xfrm>
          <a:prstGeom prst="rect">
            <a:avLst/>
          </a:prstGeom>
        </p:spPr>
      </p:pic>
      <p:pic>
        <p:nvPicPr>
          <p:cNvPr id="7" name="Picture 6" descr="A picture containing text, bunch, different, arranged&#10;&#10;Description automatically generated">
            <a:extLst>
              <a:ext uri="{FF2B5EF4-FFF2-40B4-BE49-F238E27FC236}">
                <a16:creationId xmlns:a16="http://schemas.microsoft.com/office/drawing/2014/main" id="{F68700F0-9444-104C-8A21-09C551A23ADE}"/>
              </a:ext>
            </a:extLst>
          </p:cNvPr>
          <p:cNvPicPr>
            <a:picLocks noChangeAspect="1"/>
          </p:cNvPicPr>
          <p:nvPr/>
        </p:nvPicPr>
        <p:blipFill rotWithShape="1">
          <a:blip r:embed="rId6"/>
          <a:srcRect r="12" b="21"/>
          <a:stretch/>
        </p:blipFill>
        <p:spPr>
          <a:xfrm>
            <a:off x="8139659" y="1871560"/>
            <a:ext cx="3511550" cy="2059951"/>
          </a:xfrm>
          <a:prstGeom prst="rect">
            <a:avLst/>
          </a:prstGeom>
        </p:spPr>
      </p:pic>
      <p:pic>
        <p:nvPicPr>
          <p:cNvPr id="10" name="Picture 9" descr="A closet full of clothes&#10;&#10;Description automatically generated with medium confidence">
            <a:extLst>
              <a:ext uri="{FF2B5EF4-FFF2-40B4-BE49-F238E27FC236}">
                <a16:creationId xmlns:a16="http://schemas.microsoft.com/office/drawing/2014/main" id="{459111A7-5E06-DF49-9CA5-920B3955CD58}"/>
              </a:ext>
            </a:extLst>
          </p:cNvPr>
          <p:cNvPicPr>
            <a:picLocks noChangeAspect="1"/>
          </p:cNvPicPr>
          <p:nvPr/>
        </p:nvPicPr>
        <p:blipFill>
          <a:blip r:embed="rId7"/>
          <a:stretch>
            <a:fillRect/>
          </a:stretch>
        </p:blipFill>
        <p:spPr>
          <a:xfrm>
            <a:off x="602945" y="4316504"/>
            <a:ext cx="3234754" cy="2156503"/>
          </a:xfrm>
          <a:prstGeom prst="rect">
            <a:avLst/>
          </a:prstGeom>
        </p:spPr>
      </p:pic>
      <p:pic>
        <p:nvPicPr>
          <p:cNvPr id="23" name="Picture 22" descr="A picture containing vegetable&#10;&#10;Description automatically generated">
            <a:extLst>
              <a:ext uri="{FF2B5EF4-FFF2-40B4-BE49-F238E27FC236}">
                <a16:creationId xmlns:a16="http://schemas.microsoft.com/office/drawing/2014/main" id="{C3D570D8-25AB-3E44-AFB0-5E89C9D4DA25}"/>
              </a:ext>
            </a:extLst>
          </p:cNvPr>
          <p:cNvPicPr>
            <a:picLocks noChangeAspect="1"/>
          </p:cNvPicPr>
          <p:nvPr/>
        </p:nvPicPr>
        <p:blipFill rotWithShape="1">
          <a:blip r:embed="rId8"/>
          <a:srcRect r="41"/>
          <a:stretch/>
        </p:blipFill>
        <p:spPr>
          <a:xfrm>
            <a:off x="4353888" y="4316503"/>
            <a:ext cx="3326917" cy="2157395"/>
          </a:xfrm>
          <a:prstGeom prst="rect">
            <a:avLst/>
          </a:prstGeom>
        </p:spPr>
      </p:pic>
      <p:pic>
        <p:nvPicPr>
          <p:cNvPr id="25" name="Picture 24" descr="A pair of sandals on a beach&#10;&#10;Description automatically generated with medium confidence">
            <a:extLst>
              <a:ext uri="{FF2B5EF4-FFF2-40B4-BE49-F238E27FC236}">
                <a16:creationId xmlns:a16="http://schemas.microsoft.com/office/drawing/2014/main" id="{EBC610BA-53E7-BB46-B5C0-B0FE0462E221}"/>
              </a:ext>
            </a:extLst>
          </p:cNvPr>
          <p:cNvPicPr>
            <a:picLocks noChangeAspect="1"/>
          </p:cNvPicPr>
          <p:nvPr/>
        </p:nvPicPr>
        <p:blipFill rotWithShape="1">
          <a:blip r:embed="rId9"/>
          <a:srcRect r="-11"/>
          <a:stretch/>
        </p:blipFill>
        <p:spPr>
          <a:xfrm>
            <a:off x="8139659" y="4315612"/>
            <a:ext cx="3511550" cy="2157395"/>
          </a:xfrm>
          <a:prstGeom prst="rect">
            <a:avLst/>
          </a:prstGeom>
        </p:spPr>
      </p:pic>
      <p:pic>
        <p:nvPicPr>
          <p:cNvPr id="27" name="Picture 26">
            <a:extLst>
              <a:ext uri="{FF2B5EF4-FFF2-40B4-BE49-F238E27FC236}">
                <a16:creationId xmlns:a16="http://schemas.microsoft.com/office/drawing/2014/main" id="{2CA6DAE5-077F-FB4A-BDEC-C66D2A209583}"/>
              </a:ext>
            </a:extLst>
          </p:cNvPr>
          <p:cNvPicPr>
            <a:picLocks noChangeAspect="1"/>
          </p:cNvPicPr>
          <p:nvPr/>
        </p:nvPicPr>
        <p:blipFill rotWithShape="1">
          <a:blip r:embed="rId10"/>
          <a:srcRect b="13"/>
          <a:stretch/>
        </p:blipFill>
        <p:spPr>
          <a:xfrm>
            <a:off x="4332236" y="1880767"/>
            <a:ext cx="3399368" cy="2059950"/>
          </a:xfrm>
          <a:prstGeom prst="rect">
            <a:avLst/>
          </a:prstGeom>
        </p:spPr>
      </p:pic>
      <p:sp>
        <p:nvSpPr>
          <p:cNvPr id="2" name="Slide Number Placeholder 1">
            <a:extLst>
              <a:ext uri="{FF2B5EF4-FFF2-40B4-BE49-F238E27FC236}">
                <a16:creationId xmlns:a16="http://schemas.microsoft.com/office/drawing/2014/main" id="{7319F88C-CA63-C713-C0F1-B6A93CA22F62}"/>
              </a:ext>
            </a:extLst>
          </p:cNvPr>
          <p:cNvSpPr>
            <a:spLocks noGrp="1"/>
          </p:cNvSpPr>
          <p:nvPr>
            <p:ph type="sldNum" sz="quarter" idx="12"/>
          </p:nvPr>
        </p:nvSpPr>
        <p:spPr/>
        <p:txBody>
          <a:bodyPr/>
          <a:lstStyle/>
          <a:p>
            <a:fld id="{A49FEDE7-8061-9B4D-88A1-7EA83A94C31B}" type="slidenum">
              <a:rPr lang="en-TH" smtClean="0"/>
              <a:t>21</a:t>
            </a:fld>
            <a:endParaRPr lang="en-TH"/>
          </a:p>
        </p:txBody>
      </p:sp>
    </p:spTree>
    <p:extLst>
      <p:ext uri="{BB962C8B-B14F-4D97-AF65-F5344CB8AC3E}">
        <p14:creationId xmlns:p14="http://schemas.microsoft.com/office/powerpoint/2010/main" val="347025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grpSp>
        <p:nvGrpSpPr>
          <p:cNvPr id="8" name="Group 7">
            <a:extLst>
              <a:ext uri="{FF2B5EF4-FFF2-40B4-BE49-F238E27FC236}">
                <a16:creationId xmlns:a16="http://schemas.microsoft.com/office/drawing/2014/main"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pic>
            <p:nvPicPr>
              <p:cNvPr id="27" name="Picture 26" descr="Icon&#10;&#10;Description automatically generated">
                <a:extLst>
                  <a:ext uri="{FF2B5EF4-FFF2-40B4-BE49-F238E27FC236}">
                    <a16:creationId xmlns:a16="http://schemas.microsoft.com/office/drawing/2014/main"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pic>
            <p:nvPicPr>
              <p:cNvPr id="32" name="Picture 31">
                <a:extLst>
                  <a:ext uri="{FF2B5EF4-FFF2-40B4-BE49-F238E27FC236}">
                    <a16:creationId xmlns:a16="http://schemas.microsoft.com/office/drawing/2014/main"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pic>
            <p:nvPicPr>
              <p:cNvPr id="43" name="Picture 42" descr="Icon&#10;&#10;Description automatically generated">
                <a:extLst>
                  <a:ext uri="{FF2B5EF4-FFF2-40B4-BE49-F238E27FC236}">
                    <a16:creationId xmlns:a16="http://schemas.microsoft.com/office/drawing/2014/main"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pic>
            <p:nvPicPr>
              <p:cNvPr id="46" name="Picture 45" descr="Icon&#10;&#10;Description automatically generated">
                <a:extLst>
                  <a:ext uri="{FF2B5EF4-FFF2-40B4-BE49-F238E27FC236}">
                    <a16:creationId xmlns:a16="http://schemas.microsoft.com/office/drawing/2014/main"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pic>
            <p:nvPicPr>
              <p:cNvPr id="49" name="Picture 48" descr="Icon&#10;&#10;Description automatically generated">
                <a:extLst>
                  <a:ext uri="{FF2B5EF4-FFF2-40B4-BE49-F238E27FC236}">
                    <a16:creationId xmlns:a16="http://schemas.microsoft.com/office/drawing/2014/main"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6" name="Rounded Rectangle 55">
            <a:extLst>
              <a:ext uri="{FF2B5EF4-FFF2-40B4-BE49-F238E27FC236}">
                <a16:creationId xmlns:a16="http://schemas.microsoft.com/office/drawing/2014/main"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Rounded Rectangle 56">
            <a:extLst>
              <a:ext uri="{FF2B5EF4-FFF2-40B4-BE49-F238E27FC236}">
                <a16:creationId xmlns:a16="http://schemas.microsoft.com/office/drawing/2014/main"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ounded Rectangle 57">
            <a:extLst>
              <a:ext uri="{FF2B5EF4-FFF2-40B4-BE49-F238E27FC236}">
                <a16:creationId xmlns:a16="http://schemas.microsoft.com/office/drawing/2014/main"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9" name="Rounded Rectangle 58">
            <a:extLst>
              <a:ext uri="{FF2B5EF4-FFF2-40B4-BE49-F238E27FC236}">
                <a16:creationId xmlns:a16="http://schemas.microsoft.com/office/drawing/2014/main"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Slide Number Placeholder 8">
            <a:extLst>
              <a:ext uri="{FF2B5EF4-FFF2-40B4-BE49-F238E27FC236}">
                <a16:creationId xmlns:a16="http://schemas.microsoft.com/office/drawing/2014/main" id="{5A7AA696-67F5-3F4B-5C00-B91F8857B3CC}"/>
              </a:ext>
            </a:extLst>
          </p:cNvPr>
          <p:cNvSpPr>
            <a:spLocks noGrp="1"/>
          </p:cNvSpPr>
          <p:nvPr>
            <p:ph type="sldNum" sz="quarter" idx="12"/>
          </p:nvPr>
        </p:nvSpPr>
        <p:spPr/>
        <p:txBody>
          <a:bodyPr/>
          <a:lstStyle/>
          <a:p>
            <a:fld id="{A49FEDE7-8061-9B4D-88A1-7EA83A94C31B}" type="slidenum">
              <a:rPr lang="en-TH" smtClean="0"/>
              <a:t>22</a:t>
            </a:fld>
            <a:endParaRPr lang="en-TH"/>
          </a:p>
        </p:txBody>
      </p:sp>
      <p:sp>
        <p:nvSpPr>
          <p:cNvPr id="11" name="TextBox 10">
            <a:extLst>
              <a:ext uri="{FF2B5EF4-FFF2-40B4-BE49-F238E27FC236}">
                <a16:creationId xmlns:a16="http://schemas.microsoft.com/office/drawing/2014/main" id="{AA9F2CFD-67D1-B919-EED9-100639FE23B7}"/>
              </a:ext>
            </a:extLst>
          </p:cNvPr>
          <p:cNvSpPr txBox="1"/>
          <p:nvPr/>
        </p:nvSpPr>
        <p:spPr>
          <a:xfrm>
            <a:off x="781872" y="910112"/>
            <a:ext cx="1337422" cy="441339"/>
          </a:xfrm>
          <a:prstGeom prst="rect">
            <a:avLst/>
          </a:prstGeom>
          <a:noFill/>
        </p:spPr>
        <p:txBody>
          <a:bodyPr wrap="square" rtlCol="0">
            <a:spAutoFit/>
          </a:bodyPr>
          <a:lstStyle/>
          <a:p>
            <a:pPr algn="ctr">
              <a:lnSpc>
                <a:spcPct val="80000"/>
              </a:lnSpc>
            </a:pPr>
            <a:r>
              <a:rPr lang="en-US" sz="1400" b="1" dirty="0">
                <a:solidFill>
                  <a:schemeClr val="bg1"/>
                </a:solidFill>
              </a:rPr>
              <a:t>Etapa de </a:t>
            </a:r>
            <a:r>
              <a:rPr lang="en-US" sz="1400" b="1" dirty="0" err="1">
                <a:solidFill>
                  <a:schemeClr val="bg1"/>
                </a:solidFill>
              </a:rPr>
              <a:t>Empatía</a:t>
            </a:r>
            <a:endParaRPr lang="en-US" sz="1400" b="1" dirty="0">
              <a:solidFill>
                <a:schemeClr val="bg1"/>
              </a:solidFill>
            </a:endParaRPr>
          </a:p>
        </p:txBody>
      </p:sp>
      <p:sp>
        <p:nvSpPr>
          <p:cNvPr id="12" name="TextBox 11">
            <a:extLst>
              <a:ext uri="{FF2B5EF4-FFF2-40B4-BE49-F238E27FC236}">
                <a16:creationId xmlns:a16="http://schemas.microsoft.com/office/drawing/2014/main" id="{6D07617C-DA46-31C2-9C77-8DB0084FF831}"/>
              </a:ext>
            </a:extLst>
          </p:cNvPr>
          <p:cNvSpPr txBox="1"/>
          <p:nvPr/>
        </p:nvSpPr>
        <p:spPr>
          <a:xfrm>
            <a:off x="3088386" y="1015052"/>
            <a:ext cx="1398073" cy="441339"/>
          </a:xfrm>
          <a:prstGeom prst="rect">
            <a:avLst/>
          </a:prstGeom>
          <a:noFill/>
        </p:spPr>
        <p:txBody>
          <a:bodyPr wrap="square" rtlCol="0">
            <a:spAutoFit/>
          </a:bodyPr>
          <a:lstStyle/>
          <a:p>
            <a:pPr algn="ctr">
              <a:lnSpc>
                <a:spcPct val="80000"/>
              </a:lnSpc>
            </a:pPr>
            <a:r>
              <a:rPr lang="en-US" sz="1400" b="1" dirty="0">
                <a:solidFill>
                  <a:schemeClr val="bg1"/>
                </a:solidFill>
              </a:rPr>
              <a:t>Etapa de </a:t>
            </a:r>
            <a:r>
              <a:rPr lang="en-US" sz="1400" b="1" dirty="0" err="1">
                <a:solidFill>
                  <a:schemeClr val="bg1"/>
                </a:solidFill>
              </a:rPr>
              <a:t>Definición</a:t>
            </a:r>
            <a:endParaRPr lang="en-US" sz="1400" b="1" dirty="0">
              <a:solidFill>
                <a:schemeClr val="bg1"/>
              </a:solidFill>
            </a:endParaRPr>
          </a:p>
        </p:txBody>
      </p:sp>
      <p:sp>
        <p:nvSpPr>
          <p:cNvPr id="13" name="TextBox 12">
            <a:extLst>
              <a:ext uri="{FF2B5EF4-FFF2-40B4-BE49-F238E27FC236}">
                <a16:creationId xmlns:a16="http://schemas.microsoft.com/office/drawing/2014/main" id="{D280F378-6E15-C7F6-C083-8665D8A2DAF5}"/>
              </a:ext>
            </a:extLst>
          </p:cNvPr>
          <p:cNvSpPr txBox="1"/>
          <p:nvPr/>
        </p:nvSpPr>
        <p:spPr>
          <a:xfrm>
            <a:off x="5495397" y="866452"/>
            <a:ext cx="1446971" cy="441339"/>
          </a:xfrm>
          <a:prstGeom prst="rect">
            <a:avLst/>
          </a:prstGeom>
          <a:noFill/>
        </p:spPr>
        <p:txBody>
          <a:bodyPr wrap="square" rtlCol="0">
            <a:spAutoFit/>
          </a:bodyPr>
          <a:lstStyle/>
          <a:p>
            <a:pPr algn="ctr">
              <a:lnSpc>
                <a:spcPct val="80000"/>
              </a:lnSpc>
            </a:pPr>
            <a:r>
              <a:rPr lang="en-US" sz="1400" b="1" dirty="0">
                <a:solidFill>
                  <a:schemeClr val="bg1"/>
                </a:solidFill>
              </a:rPr>
              <a:t>Etapa de </a:t>
            </a:r>
          </a:p>
          <a:p>
            <a:pPr algn="ctr">
              <a:lnSpc>
                <a:spcPct val="80000"/>
              </a:lnSpc>
            </a:pPr>
            <a:r>
              <a:rPr lang="en-US" sz="1400" b="1" dirty="0" err="1">
                <a:solidFill>
                  <a:schemeClr val="bg1"/>
                </a:solidFill>
              </a:rPr>
              <a:t>Idear</a:t>
            </a:r>
            <a:endParaRPr lang="en-US" sz="1400" b="1" dirty="0">
              <a:solidFill>
                <a:schemeClr val="bg1"/>
              </a:solidFill>
            </a:endParaRPr>
          </a:p>
        </p:txBody>
      </p:sp>
      <p:sp>
        <p:nvSpPr>
          <p:cNvPr id="14" name="TextBox 13">
            <a:extLst>
              <a:ext uri="{FF2B5EF4-FFF2-40B4-BE49-F238E27FC236}">
                <a16:creationId xmlns:a16="http://schemas.microsoft.com/office/drawing/2014/main" id="{C9A79E0F-12CD-AB9C-EF89-94E60DF2E419}"/>
              </a:ext>
            </a:extLst>
          </p:cNvPr>
          <p:cNvSpPr txBox="1"/>
          <p:nvPr/>
        </p:nvSpPr>
        <p:spPr>
          <a:xfrm>
            <a:off x="7911463" y="1055138"/>
            <a:ext cx="1439732" cy="441339"/>
          </a:xfrm>
          <a:prstGeom prst="rect">
            <a:avLst/>
          </a:prstGeom>
          <a:noFill/>
        </p:spPr>
        <p:txBody>
          <a:bodyPr wrap="square" rtlCol="0">
            <a:spAutoFit/>
          </a:bodyPr>
          <a:lstStyle/>
          <a:p>
            <a:pPr algn="ctr">
              <a:lnSpc>
                <a:spcPct val="80000"/>
              </a:lnSpc>
            </a:pPr>
            <a:r>
              <a:rPr lang="en-US" sz="1400" b="1" dirty="0">
                <a:solidFill>
                  <a:schemeClr val="bg1"/>
                </a:solidFill>
              </a:rPr>
              <a:t>Etapa de </a:t>
            </a:r>
          </a:p>
          <a:p>
            <a:pPr algn="ctr">
              <a:lnSpc>
                <a:spcPct val="80000"/>
              </a:lnSpc>
            </a:pPr>
            <a:r>
              <a:rPr lang="en-US" sz="1400" b="1" dirty="0" err="1">
                <a:solidFill>
                  <a:schemeClr val="bg1"/>
                </a:solidFill>
              </a:rPr>
              <a:t>Prototipo</a:t>
            </a:r>
            <a:endParaRPr lang="en-US" sz="1400" b="1" dirty="0">
              <a:solidFill>
                <a:schemeClr val="bg1"/>
              </a:solidFill>
            </a:endParaRPr>
          </a:p>
        </p:txBody>
      </p:sp>
      <p:sp>
        <p:nvSpPr>
          <p:cNvPr id="15" name="TextBox 14">
            <a:extLst>
              <a:ext uri="{FF2B5EF4-FFF2-40B4-BE49-F238E27FC236}">
                <a16:creationId xmlns:a16="http://schemas.microsoft.com/office/drawing/2014/main" id="{A39459B9-B2B3-7C27-00B5-320CDA6761EE}"/>
              </a:ext>
            </a:extLst>
          </p:cNvPr>
          <p:cNvSpPr txBox="1"/>
          <p:nvPr/>
        </p:nvSpPr>
        <p:spPr>
          <a:xfrm>
            <a:off x="10133779" y="882636"/>
            <a:ext cx="1430056" cy="441339"/>
          </a:xfrm>
          <a:prstGeom prst="rect">
            <a:avLst/>
          </a:prstGeom>
          <a:noFill/>
        </p:spPr>
        <p:txBody>
          <a:bodyPr wrap="square" rtlCol="0">
            <a:spAutoFit/>
          </a:bodyPr>
          <a:lstStyle/>
          <a:p>
            <a:pPr algn="ctr">
              <a:lnSpc>
                <a:spcPct val="80000"/>
              </a:lnSpc>
            </a:pPr>
            <a:r>
              <a:rPr lang="en-US" sz="1400" b="1" dirty="0">
                <a:solidFill>
                  <a:schemeClr val="bg1"/>
                </a:solidFill>
              </a:rPr>
              <a:t>Etapa de </a:t>
            </a:r>
          </a:p>
          <a:p>
            <a:pPr algn="ctr">
              <a:lnSpc>
                <a:spcPct val="80000"/>
              </a:lnSpc>
            </a:pPr>
            <a:r>
              <a:rPr lang="en-US" sz="1400" b="1" dirty="0" err="1">
                <a:solidFill>
                  <a:schemeClr val="bg1"/>
                </a:solidFill>
              </a:rPr>
              <a:t>prueba</a:t>
            </a:r>
            <a:endParaRPr lang="en-US" sz="1400" b="1" dirty="0">
              <a:solidFill>
                <a:schemeClr val="bg1"/>
              </a:solidFill>
            </a:endParaRPr>
          </a:p>
        </p:txBody>
      </p:sp>
    </p:spTree>
    <p:extLst>
      <p:ext uri="{BB962C8B-B14F-4D97-AF65-F5344CB8AC3E}">
        <p14:creationId xmlns:p14="http://schemas.microsoft.com/office/powerpoint/2010/main" val="2554100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13" name="Picture 12">
            <a:extLst>
              <a:ext uri="{FF2B5EF4-FFF2-40B4-BE49-F238E27FC236}">
                <a16:creationId xmlns:a16="http://schemas.microsoft.com/office/drawing/2014/main" id="{5B05B34B-4D45-9F4D-917B-4AFAF4AA31AA}"/>
              </a:ext>
            </a:extLst>
          </p:cNvPr>
          <p:cNvPicPr>
            <a:picLocks noChangeAspect="1"/>
          </p:cNvPicPr>
          <p:nvPr/>
        </p:nvPicPr>
        <p:blipFill>
          <a:blip r:embed="rId3"/>
          <a:stretch>
            <a:fillRect/>
          </a:stretch>
        </p:blipFill>
        <p:spPr>
          <a:xfrm>
            <a:off x="0" y="42530"/>
            <a:ext cx="12192000" cy="6858000"/>
          </a:xfrm>
          <a:prstGeom prst="rect">
            <a:avLst/>
          </a:prstGeom>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35338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46679"/>
            <a:ext cx="949556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lt1"/>
                </a:solidFill>
                <a:latin typeface="Calibri"/>
                <a:cs typeface="Calibri"/>
                <a:sym typeface="Calibri"/>
              </a:rPr>
              <a:t>Mapa</a:t>
            </a:r>
            <a:r>
              <a:rPr lang="en-US" sz="3600" b="1" dirty="0">
                <a:solidFill>
                  <a:schemeClr val="lt1"/>
                </a:solidFill>
                <a:latin typeface="Calibri"/>
                <a:cs typeface="Calibri"/>
                <a:sym typeface="Calibri"/>
              </a:rPr>
              <a:t> de </a:t>
            </a:r>
            <a:r>
              <a:rPr lang="en-US" sz="3600" b="1" dirty="0" err="1">
                <a:solidFill>
                  <a:schemeClr val="lt1"/>
                </a:solidFill>
                <a:latin typeface="Calibri"/>
                <a:cs typeface="Calibri"/>
                <a:sym typeface="Calibri"/>
              </a:rPr>
              <a:t>Ciclo</a:t>
            </a:r>
            <a:r>
              <a:rPr lang="en-US" sz="3600" b="1" dirty="0">
                <a:solidFill>
                  <a:schemeClr val="lt1"/>
                </a:solidFill>
                <a:latin typeface="Calibri"/>
                <a:cs typeface="Calibri"/>
                <a:sym typeface="Calibri"/>
              </a:rPr>
              <a:t> de Vida Circular</a:t>
            </a:r>
            <a:endParaRPr dirty="0"/>
          </a:p>
        </p:txBody>
      </p:sp>
      <p:sp>
        <p:nvSpPr>
          <p:cNvPr id="3" name="Slide Number Placeholder 2">
            <a:extLst>
              <a:ext uri="{FF2B5EF4-FFF2-40B4-BE49-F238E27FC236}">
                <a16:creationId xmlns:a16="http://schemas.microsoft.com/office/drawing/2014/main" id="{0600A5CA-A984-E6DC-32F1-691C15AA3853}"/>
              </a:ext>
            </a:extLst>
          </p:cNvPr>
          <p:cNvSpPr>
            <a:spLocks noGrp="1"/>
          </p:cNvSpPr>
          <p:nvPr>
            <p:ph type="sldNum" sz="quarter" idx="12"/>
          </p:nvPr>
        </p:nvSpPr>
        <p:spPr/>
        <p:txBody>
          <a:bodyPr/>
          <a:lstStyle/>
          <a:p>
            <a:fld id="{A49FEDE7-8061-9B4D-88A1-7EA83A94C31B}" type="slidenum">
              <a:rPr lang="en-TH" smtClean="0"/>
              <a:t>23</a:t>
            </a:fld>
            <a:endParaRPr lang="en-TH"/>
          </a:p>
        </p:txBody>
      </p:sp>
      <p:pic>
        <p:nvPicPr>
          <p:cNvPr id="16" name="Google Shape;206;p10" descr="Graphical user interface, application&#10;&#10;Description automatically generated">
            <a:extLst>
              <a:ext uri="{FF2B5EF4-FFF2-40B4-BE49-F238E27FC236}">
                <a16:creationId xmlns:a16="http://schemas.microsoft.com/office/drawing/2014/main" id="{E7B4CF81-345A-57EB-252D-AB734C01F7C2}"/>
              </a:ext>
            </a:extLst>
          </p:cNvPr>
          <p:cNvPicPr preferRelativeResize="0"/>
          <p:nvPr/>
        </p:nvPicPr>
        <p:blipFill rotWithShape="1">
          <a:blip r:embed="rId4">
            <a:alphaModFix/>
          </a:blip>
          <a:srcRect b="40"/>
          <a:stretch/>
        </p:blipFill>
        <p:spPr>
          <a:xfrm>
            <a:off x="454172" y="3421707"/>
            <a:ext cx="11562735" cy="1118974"/>
          </a:xfrm>
          <a:prstGeom prst="rect">
            <a:avLst/>
          </a:prstGeom>
          <a:noFill/>
          <a:ln>
            <a:noFill/>
          </a:ln>
        </p:spPr>
      </p:pic>
      <p:pic>
        <p:nvPicPr>
          <p:cNvPr id="17" name="Google Shape;207;p10" descr="A picture containing shape&#10;&#10;Description automatically generated">
            <a:extLst>
              <a:ext uri="{FF2B5EF4-FFF2-40B4-BE49-F238E27FC236}">
                <a16:creationId xmlns:a16="http://schemas.microsoft.com/office/drawing/2014/main" id="{77E44623-569F-3A1E-170D-087ADEE218FD}"/>
              </a:ext>
            </a:extLst>
          </p:cNvPr>
          <p:cNvPicPr preferRelativeResize="0"/>
          <p:nvPr/>
        </p:nvPicPr>
        <p:blipFill rotWithShape="1">
          <a:blip r:embed="rId5">
            <a:alphaModFix/>
          </a:blip>
          <a:srcRect r="32" b="79"/>
          <a:stretch/>
        </p:blipFill>
        <p:spPr>
          <a:xfrm>
            <a:off x="5823843" y="4476794"/>
            <a:ext cx="1674270" cy="1289632"/>
          </a:xfrm>
          <a:prstGeom prst="rect">
            <a:avLst/>
          </a:prstGeom>
          <a:noFill/>
          <a:ln>
            <a:noFill/>
          </a:ln>
        </p:spPr>
      </p:pic>
      <p:pic>
        <p:nvPicPr>
          <p:cNvPr id="18" name="Google Shape;208;p10" descr="A picture containing shape&#10;&#10;Description automatically generated">
            <a:extLst>
              <a:ext uri="{FF2B5EF4-FFF2-40B4-BE49-F238E27FC236}">
                <a16:creationId xmlns:a16="http://schemas.microsoft.com/office/drawing/2014/main" id="{D483A1B2-D6A1-CC72-E56E-EC661C10162E}"/>
              </a:ext>
            </a:extLst>
          </p:cNvPr>
          <p:cNvPicPr preferRelativeResize="0"/>
          <p:nvPr/>
        </p:nvPicPr>
        <p:blipFill rotWithShape="1">
          <a:blip r:embed="rId6">
            <a:alphaModFix/>
          </a:blip>
          <a:srcRect r="61" b="38"/>
          <a:stretch/>
        </p:blipFill>
        <p:spPr>
          <a:xfrm>
            <a:off x="7493343" y="4424554"/>
            <a:ext cx="1813471" cy="1583916"/>
          </a:xfrm>
          <a:prstGeom prst="rect">
            <a:avLst/>
          </a:prstGeom>
          <a:noFill/>
          <a:ln>
            <a:noFill/>
          </a:ln>
        </p:spPr>
      </p:pic>
      <p:pic>
        <p:nvPicPr>
          <p:cNvPr id="19" name="Google Shape;209;p10" descr="A picture containing diagram&#10;&#10;Description automatically generated">
            <a:extLst>
              <a:ext uri="{FF2B5EF4-FFF2-40B4-BE49-F238E27FC236}">
                <a16:creationId xmlns:a16="http://schemas.microsoft.com/office/drawing/2014/main" id="{DFE61E3E-CE9D-BD9D-66F0-C4CC0AE286A0}"/>
              </a:ext>
            </a:extLst>
          </p:cNvPr>
          <p:cNvPicPr preferRelativeResize="0"/>
          <p:nvPr/>
        </p:nvPicPr>
        <p:blipFill rotWithShape="1">
          <a:blip r:embed="rId7">
            <a:alphaModFix/>
          </a:blip>
          <a:srcRect r="37" b="-57"/>
          <a:stretch/>
        </p:blipFill>
        <p:spPr>
          <a:xfrm>
            <a:off x="9993882" y="4433597"/>
            <a:ext cx="1136762" cy="1052764"/>
          </a:xfrm>
          <a:prstGeom prst="rect">
            <a:avLst/>
          </a:prstGeom>
          <a:noFill/>
          <a:ln>
            <a:noFill/>
          </a:ln>
        </p:spPr>
      </p:pic>
      <p:pic>
        <p:nvPicPr>
          <p:cNvPr id="20" name="Google Shape;210;p10" descr="A picture containing graphical user interface&#10;&#10;Description automatically generated">
            <a:extLst>
              <a:ext uri="{FF2B5EF4-FFF2-40B4-BE49-F238E27FC236}">
                <a16:creationId xmlns:a16="http://schemas.microsoft.com/office/drawing/2014/main" id="{C57991C1-8FD7-F62D-7843-148632EE7C0D}"/>
              </a:ext>
            </a:extLst>
          </p:cNvPr>
          <p:cNvPicPr preferRelativeResize="0"/>
          <p:nvPr/>
        </p:nvPicPr>
        <p:blipFill rotWithShape="1">
          <a:blip r:embed="rId8">
            <a:alphaModFix/>
          </a:blip>
          <a:srcRect r="-15" b="39"/>
          <a:stretch/>
        </p:blipFill>
        <p:spPr>
          <a:xfrm>
            <a:off x="7896164" y="2709986"/>
            <a:ext cx="2217195" cy="854669"/>
          </a:xfrm>
          <a:prstGeom prst="rect">
            <a:avLst/>
          </a:prstGeom>
          <a:noFill/>
          <a:ln>
            <a:noFill/>
          </a:ln>
        </p:spPr>
      </p:pic>
      <p:pic>
        <p:nvPicPr>
          <p:cNvPr id="21" name="Google Shape;211;p10" descr="A picture containing diagram&#10;&#10;Description automatically generated">
            <a:extLst>
              <a:ext uri="{FF2B5EF4-FFF2-40B4-BE49-F238E27FC236}">
                <a16:creationId xmlns:a16="http://schemas.microsoft.com/office/drawing/2014/main" id="{EBFF505D-25C0-9EFD-6946-77D77235272D}"/>
              </a:ext>
            </a:extLst>
          </p:cNvPr>
          <p:cNvPicPr preferRelativeResize="0"/>
          <p:nvPr/>
        </p:nvPicPr>
        <p:blipFill rotWithShape="1">
          <a:blip r:embed="rId9">
            <a:alphaModFix/>
          </a:blip>
          <a:srcRect r="-26" b="-55"/>
          <a:stretch/>
        </p:blipFill>
        <p:spPr>
          <a:xfrm>
            <a:off x="3735263" y="1855606"/>
            <a:ext cx="6399361" cy="1779251"/>
          </a:xfrm>
          <a:prstGeom prst="rect">
            <a:avLst/>
          </a:prstGeom>
          <a:noFill/>
          <a:ln>
            <a:noFill/>
          </a:ln>
        </p:spPr>
      </p:pic>
      <p:pic>
        <p:nvPicPr>
          <p:cNvPr id="22" name="Google Shape;212;p10" descr="Diagram&#10;&#10;Description automatically generated with low confidence">
            <a:extLst>
              <a:ext uri="{FF2B5EF4-FFF2-40B4-BE49-F238E27FC236}">
                <a16:creationId xmlns:a16="http://schemas.microsoft.com/office/drawing/2014/main" id="{2998A5E7-4894-8880-9312-11BC197364FA}"/>
              </a:ext>
            </a:extLst>
          </p:cNvPr>
          <p:cNvPicPr preferRelativeResize="0"/>
          <p:nvPr/>
        </p:nvPicPr>
        <p:blipFill rotWithShape="1">
          <a:blip r:embed="rId10">
            <a:alphaModFix/>
          </a:blip>
          <a:srcRect r="-14" b="50"/>
          <a:stretch/>
        </p:blipFill>
        <p:spPr>
          <a:xfrm>
            <a:off x="1781507" y="934589"/>
            <a:ext cx="8332284" cy="2756954"/>
          </a:xfrm>
          <a:prstGeom prst="rect">
            <a:avLst/>
          </a:prstGeom>
          <a:noFill/>
          <a:ln>
            <a:noFill/>
          </a:ln>
        </p:spPr>
      </p:pic>
      <p:sp>
        <p:nvSpPr>
          <p:cNvPr id="23" name="TextBox 22">
            <a:extLst>
              <a:ext uri="{FF2B5EF4-FFF2-40B4-BE49-F238E27FC236}">
                <a16:creationId xmlns:a16="http://schemas.microsoft.com/office/drawing/2014/main" id="{4488AFB5-1346-FED4-2669-78B15CA46E7E}"/>
              </a:ext>
            </a:extLst>
          </p:cNvPr>
          <p:cNvSpPr txBox="1"/>
          <p:nvPr/>
        </p:nvSpPr>
        <p:spPr>
          <a:xfrm>
            <a:off x="3317050" y="2614521"/>
            <a:ext cx="1268719" cy="307777"/>
          </a:xfrm>
          <a:prstGeom prst="rect">
            <a:avLst/>
          </a:prstGeom>
          <a:noFill/>
        </p:spPr>
        <p:txBody>
          <a:bodyPr wrap="square" rtlCol="0">
            <a:spAutoFit/>
          </a:bodyPr>
          <a:lstStyle/>
          <a:p>
            <a:r>
              <a:rPr lang="es-ES" dirty="0"/>
              <a:t>RECICLAR</a:t>
            </a:r>
            <a:endParaRPr lang="es-MX" dirty="0"/>
          </a:p>
        </p:txBody>
      </p:sp>
      <p:sp>
        <p:nvSpPr>
          <p:cNvPr id="24" name="TextBox 23">
            <a:extLst>
              <a:ext uri="{FF2B5EF4-FFF2-40B4-BE49-F238E27FC236}">
                <a16:creationId xmlns:a16="http://schemas.microsoft.com/office/drawing/2014/main" id="{686B4D87-7A96-7A44-6917-5CB945CA4BDF}"/>
              </a:ext>
            </a:extLst>
          </p:cNvPr>
          <p:cNvSpPr txBox="1"/>
          <p:nvPr/>
        </p:nvSpPr>
        <p:spPr>
          <a:xfrm>
            <a:off x="5538844" y="2759235"/>
            <a:ext cx="2148213" cy="307777"/>
          </a:xfrm>
          <a:prstGeom prst="rect">
            <a:avLst/>
          </a:prstGeom>
          <a:noFill/>
        </p:spPr>
        <p:txBody>
          <a:bodyPr wrap="square" rtlCol="0">
            <a:spAutoFit/>
          </a:bodyPr>
          <a:lstStyle/>
          <a:p>
            <a:r>
              <a:rPr lang="es-ES" dirty="0"/>
              <a:t>REMANUFACTURAR</a:t>
            </a:r>
            <a:endParaRPr lang="es-MX" dirty="0"/>
          </a:p>
        </p:txBody>
      </p:sp>
      <p:sp>
        <p:nvSpPr>
          <p:cNvPr id="25" name="TextBox 24">
            <a:extLst>
              <a:ext uri="{FF2B5EF4-FFF2-40B4-BE49-F238E27FC236}">
                <a16:creationId xmlns:a16="http://schemas.microsoft.com/office/drawing/2014/main" id="{F4ECC3A6-49DF-696A-EE26-9B19F60FAA23}"/>
              </a:ext>
            </a:extLst>
          </p:cNvPr>
          <p:cNvSpPr txBox="1"/>
          <p:nvPr/>
        </p:nvSpPr>
        <p:spPr>
          <a:xfrm>
            <a:off x="8207064" y="3018114"/>
            <a:ext cx="1268719" cy="307777"/>
          </a:xfrm>
          <a:prstGeom prst="rect">
            <a:avLst/>
          </a:prstGeom>
          <a:noFill/>
        </p:spPr>
        <p:txBody>
          <a:bodyPr wrap="square" rtlCol="0">
            <a:spAutoFit/>
          </a:bodyPr>
          <a:lstStyle/>
          <a:p>
            <a:r>
              <a:rPr lang="es-ES" dirty="0"/>
              <a:t>REUSAR</a:t>
            </a:r>
            <a:endParaRPr lang="es-MX" dirty="0"/>
          </a:p>
        </p:txBody>
      </p:sp>
      <p:sp>
        <p:nvSpPr>
          <p:cNvPr id="26" name="TextBox 25">
            <a:extLst>
              <a:ext uri="{FF2B5EF4-FFF2-40B4-BE49-F238E27FC236}">
                <a16:creationId xmlns:a16="http://schemas.microsoft.com/office/drawing/2014/main" id="{854AD635-30CD-D034-E294-6F8BDB669FBE}"/>
              </a:ext>
            </a:extLst>
          </p:cNvPr>
          <p:cNvSpPr txBox="1"/>
          <p:nvPr/>
        </p:nvSpPr>
        <p:spPr>
          <a:xfrm>
            <a:off x="5995949" y="5781664"/>
            <a:ext cx="1813471" cy="523220"/>
          </a:xfrm>
          <a:prstGeom prst="rect">
            <a:avLst/>
          </a:prstGeom>
          <a:noFill/>
        </p:spPr>
        <p:txBody>
          <a:bodyPr wrap="square" rtlCol="0">
            <a:spAutoFit/>
          </a:bodyPr>
          <a:lstStyle/>
          <a:p>
            <a:r>
              <a:rPr lang="es-ES" dirty="0"/>
              <a:t>RELLENAR Y REGRESAR</a:t>
            </a:r>
            <a:endParaRPr lang="es-MX" dirty="0"/>
          </a:p>
        </p:txBody>
      </p:sp>
      <p:sp>
        <p:nvSpPr>
          <p:cNvPr id="27" name="TextBox 26">
            <a:extLst>
              <a:ext uri="{FF2B5EF4-FFF2-40B4-BE49-F238E27FC236}">
                <a16:creationId xmlns:a16="http://schemas.microsoft.com/office/drawing/2014/main" id="{FC7B8114-B238-C6DB-13AD-A71F64A26932}"/>
              </a:ext>
            </a:extLst>
          </p:cNvPr>
          <p:cNvSpPr txBox="1"/>
          <p:nvPr/>
        </p:nvSpPr>
        <p:spPr>
          <a:xfrm>
            <a:off x="7811058" y="6033036"/>
            <a:ext cx="1813471" cy="307777"/>
          </a:xfrm>
          <a:prstGeom prst="rect">
            <a:avLst/>
          </a:prstGeom>
          <a:noFill/>
        </p:spPr>
        <p:txBody>
          <a:bodyPr wrap="square" rtlCol="0">
            <a:spAutoFit/>
          </a:bodyPr>
          <a:lstStyle/>
          <a:p>
            <a:r>
              <a:rPr lang="es-ES" dirty="0"/>
              <a:t>REPARAR</a:t>
            </a:r>
            <a:endParaRPr lang="es-MX" dirty="0"/>
          </a:p>
        </p:txBody>
      </p:sp>
      <p:sp>
        <p:nvSpPr>
          <p:cNvPr id="28" name="TextBox 27">
            <a:extLst>
              <a:ext uri="{FF2B5EF4-FFF2-40B4-BE49-F238E27FC236}">
                <a16:creationId xmlns:a16="http://schemas.microsoft.com/office/drawing/2014/main" id="{D1A33A87-74E0-BA83-FCB7-F9CFEAA1C97D}"/>
              </a:ext>
            </a:extLst>
          </p:cNvPr>
          <p:cNvSpPr txBox="1"/>
          <p:nvPr/>
        </p:nvSpPr>
        <p:spPr>
          <a:xfrm>
            <a:off x="9755125" y="5442717"/>
            <a:ext cx="1813471" cy="307777"/>
          </a:xfrm>
          <a:prstGeom prst="rect">
            <a:avLst/>
          </a:prstGeom>
          <a:noFill/>
        </p:spPr>
        <p:txBody>
          <a:bodyPr wrap="square" rtlCol="0">
            <a:spAutoFit/>
          </a:bodyPr>
          <a:lstStyle/>
          <a:p>
            <a:r>
              <a:rPr lang="es-ES" dirty="0"/>
              <a:t>COMPOSTEAR</a:t>
            </a:r>
            <a:endParaRPr lang="es-MX" dirty="0"/>
          </a:p>
        </p:txBody>
      </p:sp>
      <p:sp>
        <p:nvSpPr>
          <p:cNvPr id="29" name="TextBox 28">
            <a:extLst>
              <a:ext uri="{FF2B5EF4-FFF2-40B4-BE49-F238E27FC236}">
                <a16:creationId xmlns:a16="http://schemas.microsoft.com/office/drawing/2014/main" id="{9672143E-A604-B50F-099C-D9B4D213249C}"/>
              </a:ext>
            </a:extLst>
          </p:cNvPr>
          <p:cNvSpPr txBox="1"/>
          <p:nvPr/>
        </p:nvSpPr>
        <p:spPr>
          <a:xfrm>
            <a:off x="1235035" y="4598580"/>
            <a:ext cx="1743980" cy="307777"/>
          </a:xfrm>
          <a:prstGeom prst="rect">
            <a:avLst/>
          </a:prstGeom>
          <a:noFill/>
        </p:spPr>
        <p:txBody>
          <a:bodyPr wrap="square" rtlCol="0">
            <a:spAutoFit/>
          </a:bodyPr>
          <a:lstStyle/>
          <a:p>
            <a:r>
              <a:rPr lang="es-ES" dirty="0"/>
              <a:t>EXTRACCIÓN</a:t>
            </a:r>
            <a:endParaRPr lang="es-MX" dirty="0"/>
          </a:p>
        </p:txBody>
      </p:sp>
      <p:sp>
        <p:nvSpPr>
          <p:cNvPr id="30" name="TextBox 29">
            <a:extLst>
              <a:ext uri="{FF2B5EF4-FFF2-40B4-BE49-F238E27FC236}">
                <a16:creationId xmlns:a16="http://schemas.microsoft.com/office/drawing/2014/main" id="{72158ACA-5533-EC1D-BE6B-9ED29A2AB7C6}"/>
              </a:ext>
            </a:extLst>
          </p:cNvPr>
          <p:cNvSpPr txBox="1"/>
          <p:nvPr/>
        </p:nvSpPr>
        <p:spPr>
          <a:xfrm>
            <a:off x="3242281" y="4575782"/>
            <a:ext cx="1743980" cy="307777"/>
          </a:xfrm>
          <a:prstGeom prst="rect">
            <a:avLst/>
          </a:prstGeom>
          <a:noFill/>
        </p:spPr>
        <p:txBody>
          <a:bodyPr wrap="square" rtlCol="0">
            <a:spAutoFit/>
          </a:bodyPr>
          <a:lstStyle/>
          <a:p>
            <a:r>
              <a:rPr lang="es-ES" dirty="0"/>
              <a:t>PRODUCCIÓN</a:t>
            </a:r>
            <a:endParaRPr lang="es-MX" dirty="0"/>
          </a:p>
        </p:txBody>
      </p:sp>
      <p:sp>
        <p:nvSpPr>
          <p:cNvPr id="31" name="TextBox 30">
            <a:extLst>
              <a:ext uri="{FF2B5EF4-FFF2-40B4-BE49-F238E27FC236}">
                <a16:creationId xmlns:a16="http://schemas.microsoft.com/office/drawing/2014/main" id="{6DCF4B1C-079A-89FE-2399-E77ABB9E16A6}"/>
              </a:ext>
            </a:extLst>
          </p:cNvPr>
          <p:cNvSpPr txBox="1"/>
          <p:nvPr/>
        </p:nvSpPr>
        <p:spPr>
          <a:xfrm>
            <a:off x="5629407" y="4538486"/>
            <a:ext cx="1743980" cy="307777"/>
          </a:xfrm>
          <a:prstGeom prst="rect">
            <a:avLst/>
          </a:prstGeom>
          <a:noFill/>
        </p:spPr>
        <p:txBody>
          <a:bodyPr wrap="square" rtlCol="0">
            <a:spAutoFit/>
          </a:bodyPr>
          <a:lstStyle/>
          <a:p>
            <a:r>
              <a:rPr lang="es-ES" dirty="0"/>
              <a:t>DISTRIBUCIÓN</a:t>
            </a:r>
            <a:endParaRPr lang="es-MX" dirty="0"/>
          </a:p>
        </p:txBody>
      </p:sp>
      <p:sp>
        <p:nvSpPr>
          <p:cNvPr id="32" name="TextBox 31">
            <a:extLst>
              <a:ext uri="{FF2B5EF4-FFF2-40B4-BE49-F238E27FC236}">
                <a16:creationId xmlns:a16="http://schemas.microsoft.com/office/drawing/2014/main" id="{19E7915E-34B9-53F7-C92F-6C945D62630F}"/>
              </a:ext>
            </a:extLst>
          </p:cNvPr>
          <p:cNvSpPr txBox="1"/>
          <p:nvPr/>
        </p:nvSpPr>
        <p:spPr>
          <a:xfrm>
            <a:off x="7940320" y="4518101"/>
            <a:ext cx="970653" cy="307777"/>
          </a:xfrm>
          <a:prstGeom prst="rect">
            <a:avLst/>
          </a:prstGeom>
          <a:noFill/>
        </p:spPr>
        <p:txBody>
          <a:bodyPr wrap="square" rtlCol="0">
            <a:spAutoFit/>
          </a:bodyPr>
          <a:lstStyle/>
          <a:p>
            <a:r>
              <a:rPr lang="es-ES" dirty="0"/>
              <a:t>USO</a:t>
            </a:r>
            <a:endParaRPr lang="es-MX" dirty="0"/>
          </a:p>
        </p:txBody>
      </p:sp>
      <p:sp>
        <p:nvSpPr>
          <p:cNvPr id="33" name="TextBox 32">
            <a:extLst>
              <a:ext uri="{FF2B5EF4-FFF2-40B4-BE49-F238E27FC236}">
                <a16:creationId xmlns:a16="http://schemas.microsoft.com/office/drawing/2014/main" id="{A526E1A3-46AD-529A-9213-7AB9C8D196C1}"/>
              </a:ext>
            </a:extLst>
          </p:cNvPr>
          <p:cNvSpPr txBox="1"/>
          <p:nvPr/>
        </p:nvSpPr>
        <p:spPr>
          <a:xfrm>
            <a:off x="9521236" y="4492858"/>
            <a:ext cx="1478835" cy="307777"/>
          </a:xfrm>
          <a:prstGeom prst="rect">
            <a:avLst/>
          </a:prstGeom>
          <a:noFill/>
        </p:spPr>
        <p:txBody>
          <a:bodyPr wrap="square" rtlCol="0">
            <a:spAutoFit/>
          </a:bodyPr>
          <a:lstStyle/>
          <a:p>
            <a:r>
              <a:rPr lang="es-ES" dirty="0"/>
              <a:t>DESECHO</a:t>
            </a:r>
            <a:endParaRPr lang="es-MX"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cxnSp>
        <p:nvCxnSpPr>
          <p:cNvPr id="14" name="Straight Connector 13">
            <a:extLst>
              <a:ext uri="{FF2B5EF4-FFF2-40B4-BE49-F238E27FC236}">
                <a16:creationId xmlns:a16="http://schemas.microsoft.com/office/drawing/2014/main" id="{891FC036-B9E8-4832-FF1D-165CA9ACB7A3}"/>
              </a:ext>
            </a:extLst>
          </p:cNvPr>
          <p:cNvCxnSpPr/>
          <p:nvPr/>
        </p:nvCxnSpPr>
        <p:spPr>
          <a:xfrm>
            <a:off x="6424246" y="2063262"/>
            <a:ext cx="0" cy="2954215"/>
          </a:xfrm>
          <a:prstGeom prst="line">
            <a:avLst/>
          </a:prstGeom>
        </p:spPr>
        <p:style>
          <a:lnRef idx="1">
            <a:schemeClr val="dk1"/>
          </a:lnRef>
          <a:fillRef idx="0">
            <a:schemeClr val="dk1"/>
          </a:fillRef>
          <a:effectRef idx="0">
            <a:schemeClr val="dk1"/>
          </a:effectRef>
          <a:fontRef idx="minor">
            <a:schemeClr val="tx1"/>
          </a:fontRef>
        </p:style>
      </p:cxnSp>
      <p:pic>
        <p:nvPicPr>
          <p:cNvPr id="4" name="Picture 3" descr="A person writing on a piece of paper&#10;&#10;Description automatically generated with medium confidence">
            <a:extLst>
              <a:ext uri="{FF2B5EF4-FFF2-40B4-BE49-F238E27FC236}">
                <a16:creationId xmlns:a16="http://schemas.microsoft.com/office/drawing/2014/main" id="{EE705FB4-A1D8-9B76-3E58-78F6A059CEC6}"/>
              </a:ext>
            </a:extLst>
          </p:cNvPr>
          <p:cNvPicPr>
            <a:picLocks noChangeAspect="1"/>
          </p:cNvPicPr>
          <p:nvPr/>
        </p:nvPicPr>
        <p:blipFill>
          <a:blip r:embed="rId3"/>
          <a:stretch>
            <a:fillRect/>
          </a:stretch>
        </p:blipFill>
        <p:spPr>
          <a:xfrm>
            <a:off x="-204610" y="-1055277"/>
            <a:ext cx="12423913" cy="8282609"/>
          </a:xfrm>
          <a:prstGeom prst="rect">
            <a:avLst/>
          </a:prstGeom>
        </p:spPr>
      </p:pic>
      <p:sp>
        <p:nvSpPr>
          <p:cNvPr id="2" name="Slide Number Placeholder 1">
            <a:extLst>
              <a:ext uri="{FF2B5EF4-FFF2-40B4-BE49-F238E27FC236}">
                <a16:creationId xmlns:a16="http://schemas.microsoft.com/office/drawing/2014/main" id="{14359101-4210-B6F1-4C84-9D8FFD3E6541}"/>
              </a:ext>
            </a:extLst>
          </p:cNvPr>
          <p:cNvSpPr>
            <a:spLocks noGrp="1"/>
          </p:cNvSpPr>
          <p:nvPr>
            <p:ph type="sldNum" sz="quarter" idx="12"/>
          </p:nvPr>
        </p:nvSpPr>
        <p:spPr/>
        <p:txBody>
          <a:bodyPr/>
          <a:lstStyle/>
          <a:p>
            <a:fld id="{A49FEDE7-8061-9B4D-88A1-7EA83A94C31B}" type="slidenum">
              <a:rPr lang="en-TH" smtClean="0"/>
              <a:t>24</a:t>
            </a:fld>
            <a:endParaRPr lang="en-TH"/>
          </a:p>
        </p:txBody>
      </p:sp>
    </p:spTree>
    <p:extLst>
      <p:ext uri="{BB962C8B-B14F-4D97-AF65-F5344CB8AC3E}">
        <p14:creationId xmlns:p14="http://schemas.microsoft.com/office/powerpoint/2010/main" val="97701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323617" y="1464528"/>
            <a:ext cx="6875469"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3"/>
          <p:cNvSpPr/>
          <p:nvPr/>
        </p:nvSpPr>
        <p:spPr>
          <a:xfrm>
            <a:off x="431786" y="1460166"/>
            <a:ext cx="6875469"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b="1" dirty="0" err="1">
                <a:solidFill>
                  <a:schemeClr val="lt1"/>
                </a:solidFill>
                <a:latin typeface="Calibri"/>
                <a:ea typeface="Calibri"/>
                <a:cs typeface="Calibri"/>
                <a:sym typeface="Calibri"/>
              </a:rPr>
              <a:t>Resultados</a:t>
            </a:r>
            <a:r>
              <a:rPr lang="en-US" b="1" dirty="0">
                <a:solidFill>
                  <a:schemeClr val="lt1"/>
                </a:solidFill>
                <a:latin typeface="Calibri"/>
                <a:ea typeface="Calibri"/>
                <a:cs typeface="Calibri"/>
                <a:sym typeface="Calibri"/>
              </a:rPr>
              <a:t> Clave de </a:t>
            </a:r>
            <a:r>
              <a:rPr lang="en-US" b="1" dirty="0" err="1">
                <a:solidFill>
                  <a:schemeClr val="lt1"/>
                </a:solidFill>
                <a:latin typeface="Calibri"/>
                <a:ea typeface="Calibri"/>
                <a:cs typeface="Calibri"/>
                <a:sym typeface="Calibri"/>
              </a:rPr>
              <a:t>Aprendizaje</a:t>
            </a:r>
            <a:r>
              <a:rPr lang="en-US" b="1" dirty="0">
                <a:solidFill>
                  <a:schemeClr val="lt1"/>
                </a:solidFill>
                <a:latin typeface="Calibri"/>
                <a:ea typeface="Calibri"/>
                <a:cs typeface="Calibri"/>
                <a:sym typeface="Calibri"/>
              </a:rPr>
              <a:t> y </a:t>
            </a:r>
            <a:r>
              <a:rPr lang="en-US" b="1" dirty="0" err="1">
                <a:solidFill>
                  <a:schemeClr val="lt1"/>
                </a:solidFill>
                <a:latin typeface="Calibri"/>
                <a:ea typeface="Calibri"/>
                <a:cs typeface="Calibri"/>
                <a:sym typeface="Calibri"/>
              </a:rPr>
              <a:t>Alienación</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Currícula</a:t>
            </a:r>
            <a:r>
              <a:rPr lang="en-US" sz="1800" b="1" i="0" u="none" strike="noStrike" cap="none" dirty="0">
                <a:solidFill>
                  <a:schemeClr val="lt1"/>
                </a:solidFill>
                <a:latin typeface="Calibri"/>
                <a:ea typeface="Calibri"/>
                <a:cs typeface="Calibri"/>
                <a:sym typeface="Calibri"/>
              </a:rPr>
              <a:t>:</a:t>
            </a:r>
            <a:endParaRPr sz="1800" b="1" i="0" u="none" strike="noStrike" cap="none" dirty="0">
              <a:solidFill>
                <a:schemeClr val="lt1"/>
              </a:solidFill>
              <a:latin typeface="Calibri"/>
              <a:ea typeface="Calibri"/>
              <a:cs typeface="Calibri"/>
              <a:sym typeface="Calibri"/>
            </a:endParaRPr>
          </a:p>
        </p:txBody>
      </p:sp>
      <p:sp>
        <p:nvSpPr>
          <p:cNvPr id="114" name="Google Shape;114;p3"/>
          <p:cNvSpPr/>
          <p:nvPr/>
        </p:nvSpPr>
        <p:spPr>
          <a:xfrm>
            <a:off x="262657" y="2049634"/>
            <a:ext cx="11544765" cy="2160551"/>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Ciencia</a:t>
            </a:r>
            <a:r>
              <a:rPr lang="en-US" sz="1600" b="1" i="0" u="none" strike="noStrike" cap="none" dirty="0">
                <a:solidFill>
                  <a:srgbClr val="262626"/>
                </a:solidFill>
                <a:latin typeface="Calibri"/>
                <a:ea typeface="Calibri"/>
                <a:cs typeface="Calibri"/>
                <a:sym typeface="Calibri"/>
              </a:rPr>
              <a:t> – </a:t>
            </a:r>
            <a:r>
              <a:rPr lang="en-US" sz="1600" b="1" dirty="0">
                <a:solidFill>
                  <a:srgbClr val="262626"/>
                </a:solidFill>
                <a:latin typeface="Calibri"/>
                <a:ea typeface="Calibri"/>
                <a:cs typeface="Calibri"/>
                <a:sym typeface="Calibri"/>
              </a:rPr>
              <a:t>Tierra y </a:t>
            </a:r>
            <a:r>
              <a:rPr lang="en-US" sz="1600" b="1" dirty="0" err="1">
                <a:solidFill>
                  <a:srgbClr val="262626"/>
                </a:solidFill>
                <a:latin typeface="Calibri"/>
                <a:ea typeface="Calibri"/>
                <a:cs typeface="Calibri"/>
                <a:sym typeface="Calibri"/>
              </a:rPr>
              <a:t>Actividad</a:t>
            </a:r>
            <a:r>
              <a:rPr lang="en-US" sz="1600" b="1" dirty="0">
                <a:solidFill>
                  <a:srgbClr val="262626"/>
                </a:solidFill>
                <a:latin typeface="Calibri"/>
                <a:ea typeface="Calibri"/>
                <a:cs typeface="Calibri"/>
                <a:sym typeface="Calibri"/>
              </a:rPr>
              <a:t> Humana</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Co</a:t>
            </a:r>
            <a:r>
              <a:rPr lang="es-ES" sz="1600" b="0" i="0" u="none" strike="noStrike" cap="none" dirty="0">
                <a:solidFill>
                  <a:srgbClr val="262626"/>
                </a:solidFill>
                <a:latin typeface="Calibri"/>
                <a:ea typeface="Calibri"/>
                <a:cs typeface="Calibri"/>
                <a:sym typeface="Calibri"/>
              </a:rPr>
              <a:t>municar soluciones que reducirán el impacto de los seres humanos en la tierra, el agua, el aire y/u otros seres vivos en el entorno local. Lo que hacen las personas puede afectar el mundo que las rodea, aunque pueden tomar decisiones que reduzcan sus impactos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Idioma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Español</a:t>
            </a:r>
            <a:r>
              <a:rPr lang="en-US" sz="1600" b="1" dirty="0">
                <a:solidFill>
                  <a:srgbClr val="262626"/>
                </a:solidFill>
                <a:latin typeface="Calibri"/>
                <a:ea typeface="Calibri"/>
                <a:cs typeface="Calibri"/>
                <a:sym typeface="Calibri"/>
              </a:rPr>
              <a:t>, </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Arte</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Alfabetismo</a:t>
            </a:r>
            <a:r>
              <a:rPr lang="en-US" sz="1600" b="1" i="0" u="none" strike="noStrike" cap="none" dirty="0">
                <a:solidFill>
                  <a:srgbClr val="262626"/>
                </a:solidFill>
                <a:latin typeface="Calibri"/>
                <a:ea typeface="Calibri"/>
                <a:cs typeface="Calibri"/>
                <a:sym typeface="Calibri"/>
              </a:rPr>
              <a:t>: </a:t>
            </a:r>
            <a:r>
              <a:rPr lang="es-ES" sz="1600" b="0" i="0" u="none" strike="noStrike" cap="none" dirty="0">
                <a:solidFill>
                  <a:srgbClr val="262626"/>
                </a:solidFill>
                <a:latin typeface="Calibri"/>
                <a:ea typeface="Calibri"/>
                <a:cs typeface="Calibri"/>
                <a:sym typeface="Calibri"/>
              </a:rPr>
              <a:t>Participar de manera efectiva en conversaciones colaborativas (uno a uno, en grupos y dirigidas por maestros) construyendo ideas en equipo y transmitiéndolas con claridad. Siga las reglas acordadas para las discusiones.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cs typeface="Calibri"/>
                <a:sym typeface="Calibri"/>
              </a:rPr>
              <a:t>Estudios</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Sociales</a:t>
            </a:r>
            <a:r>
              <a:rPr lang="en-US" sz="1600" b="1" dirty="0">
                <a:solidFill>
                  <a:srgbClr val="262626"/>
                </a:solidFill>
                <a:latin typeface="Calibri"/>
                <a:cs typeface="Calibri"/>
                <a:sym typeface="Calibri"/>
              </a:rPr>
              <a:t>  - </a:t>
            </a:r>
            <a:r>
              <a:rPr lang="en-US" sz="1600" b="1" dirty="0" err="1">
                <a:solidFill>
                  <a:srgbClr val="262626"/>
                </a:solidFill>
                <a:latin typeface="Calibri"/>
                <a:cs typeface="Calibri"/>
                <a:sym typeface="Calibri"/>
              </a:rPr>
              <a:t>Gente</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Lugares</a:t>
            </a:r>
            <a:r>
              <a:rPr lang="en-US" sz="1600" b="1" dirty="0">
                <a:solidFill>
                  <a:srgbClr val="262626"/>
                </a:solidFill>
                <a:latin typeface="Calibri"/>
                <a:cs typeface="Calibri"/>
                <a:sym typeface="Calibri"/>
              </a:rPr>
              <a:t>, y </a:t>
            </a:r>
            <a:r>
              <a:rPr lang="en-US" sz="1600" b="1" dirty="0" err="1">
                <a:solidFill>
                  <a:srgbClr val="262626"/>
                </a:solidFill>
                <a:latin typeface="Calibri"/>
                <a:cs typeface="Calibri"/>
                <a:sym typeface="Calibri"/>
              </a:rPr>
              <a:t>Entornos</a:t>
            </a:r>
            <a:r>
              <a:rPr lang="en-US" sz="1600" b="1" dirty="0">
                <a:solidFill>
                  <a:srgbClr val="262626"/>
                </a:solidFill>
                <a:latin typeface="Calibri"/>
                <a:cs typeface="Calibri"/>
                <a:sym typeface="Calibri"/>
              </a:rPr>
              <a:t>: </a:t>
            </a:r>
            <a:r>
              <a:rPr lang="es-ES" sz="1600" dirty="0">
                <a:solidFill>
                  <a:srgbClr val="262626"/>
                </a:solidFill>
                <a:latin typeface="Calibri"/>
                <a:cs typeface="Calibri"/>
                <a:sym typeface="Calibri"/>
              </a:rPr>
              <a:t>El estudio de personas, lugares y entornos nos permite comprender la relación entre las poblaciones humanas y el mundo físico.</a:t>
            </a:r>
            <a:endParaRPr dirty="0"/>
          </a:p>
        </p:txBody>
      </p:sp>
      <p:pic>
        <p:nvPicPr>
          <p:cNvPr id="115" name="Google Shape;115;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16" name="Google Shape;116;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sp>
        <p:nvSpPr>
          <p:cNvPr id="117" name="Google Shape;117;p3"/>
          <p:cNvSpPr/>
          <p:nvPr/>
        </p:nvSpPr>
        <p:spPr>
          <a:xfrm>
            <a:off x="323618" y="4723243"/>
            <a:ext cx="3555195" cy="35498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1165859" y="185126"/>
            <a:ext cx="9891817"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2" name="Google Shape;122;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chemeClr val="lt1"/>
                </a:solidFill>
                <a:latin typeface="Calibri"/>
                <a:ea typeface="Calibri"/>
                <a:cs typeface="Calibri"/>
                <a:sym typeface="Calibri"/>
              </a:rPr>
              <a:t>Tiempo</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preparación</a:t>
            </a:r>
            <a:r>
              <a:rPr lang="en-US" sz="1400" b="1" i="0" u="none" strike="noStrike" cap="none" dirty="0">
                <a:solidFill>
                  <a:schemeClr val="lt1"/>
                </a:solidFill>
                <a:latin typeface="Calibri"/>
                <a:ea typeface="Calibri"/>
                <a:cs typeface="Calibri"/>
                <a:sym typeface="Calibri"/>
              </a:rPr>
              <a:t>: 10 – 15 </a:t>
            </a:r>
            <a:r>
              <a:rPr lang="en-US" sz="1400" b="1" i="0" u="none" strike="noStrike" cap="none" dirty="0" err="1">
                <a:solidFill>
                  <a:schemeClr val="lt1"/>
                </a:solidFill>
                <a:latin typeface="Calibri"/>
                <a:ea typeface="Calibri"/>
                <a:cs typeface="Calibri"/>
                <a:sym typeface="Calibri"/>
              </a:rPr>
              <a:t>minutos</a:t>
            </a:r>
            <a:endParaRPr dirty="0"/>
          </a:p>
        </p:txBody>
      </p:sp>
      <p:pic>
        <p:nvPicPr>
          <p:cNvPr id="3" name="Picture 2" descr="Logo&#10;&#10;Description automatically generated with low confidence">
            <a:extLst>
              <a:ext uri="{FF2B5EF4-FFF2-40B4-BE49-F238E27FC236}">
                <a16:creationId xmlns:a16="http://schemas.microsoft.com/office/drawing/2014/main" id="{8678927C-6FF5-C860-C426-CE748489C1AF}"/>
              </a:ext>
            </a:extLst>
          </p:cNvPr>
          <p:cNvPicPr>
            <a:picLocks noChangeAspect="1"/>
          </p:cNvPicPr>
          <p:nvPr/>
        </p:nvPicPr>
        <p:blipFill>
          <a:blip r:embed="rId6"/>
          <a:stretch>
            <a:fillRect/>
          </a:stretch>
        </p:blipFill>
        <p:spPr>
          <a:xfrm>
            <a:off x="2729804" y="5363607"/>
            <a:ext cx="1149009" cy="1149009"/>
          </a:xfrm>
          <a:prstGeom prst="rect">
            <a:avLst/>
          </a:prstGeom>
        </p:spPr>
      </p:pic>
      <p:sp>
        <p:nvSpPr>
          <p:cNvPr id="2" name="Slide Number Placeholder 1">
            <a:extLst>
              <a:ext uri="{FF2B5EF4-FFF2-40B4-BE49-F238E27FC236}">
                <a16:creationId xmlns:a16="http://schemas.microsoft.com/office/drawing/2014/main" id="{002FF6CB-424F-D300-7741-440E4EF23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20" name="Google Shape;107;p2">
            <a:extLst>
              <a:ext uri="{FF2B5EF4-FFF2-40B4-BE49-F238E27FC236}">
                <a16:creationId xmlns:a16="http://schemas.microsoft.com/office/drawing/2014/main" id="{755C42ED-969B-BAA5-5577-3100542DE38D}"/>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1" name="Rectangle 20">
            <a:extLst>
              <a:ext uri="{FF2B5EF4-FFF2-40B4-BE49-F238E27FC236}">
                <a16:creationId xmlns:a16="http://schemas.microsoft.com/office/drawing/2014/main" id="{33E161F0-7228-ACE2-E4FB-429B4630976D}"/>
              </a:ext>
            </a:extLst>
          </p:cNvPr>
          <p:cNvSpPr/>
          <p:nvPr/>
        </p:nvSpPr>
        <p:spPr>
          <a:xfrm>
            <a:off x="409721" y="4699464"/>
            <a:ext cx="2889934" cy="360612"/>
          </a:xfrm>
          <a:prstGeom prst="rect">
            <a:avLst/>
          </a:prstGeom>
        </p:spPr>
        <p:txBody>
          <a:bodyPr wrap="square">
            <a:spAutoFit/>
          </a:bodyPr>
          <a:lstStyle/>
          <a:p>
            <a:pPr algn="thaiDist">
              <a:lnSpc>
                <a:spcPct val="120000"/>
              </a:lnSpc>
            </a:pPr>
            <a:r>
              <a:rPr lang="en-US" sz="1600" b="1" dirty="0" err="1">
                <a:solidFill>
                  <a:schemeClr val="bg1"/>
                </a:solidFill>
              </a:rPr>
              <a:t>Alineación</a:t>
            </a:r>
            <a:r>
              <a:rPr lang="en-US" sz="1600" b="1" dirty="0">
                <a:solidFill>
                  <a:schemeClr val="bg1"/>
                </a:solidFill>
              </a:rPr>
              <a:t> con </a:t>
            </a:r>
            <a:r>
              <a:rPr lang="en-US" sz="1600" b="1" dirty="0" err="1">
                <a:solidFill>
                  <a:schemeClr val="bg1"/>
                </a:solidFill>
              </a:rPr>
              <a:t>los</a:t>
            </a:r>
            <a:r>
              <a:rPr lang="en-US" sz="1600" b="1" dirty="0">
                <a:solidFill>
                  <a:schemeClr val="bg1"/>
                </a:solidFill>
              </a:rPr>
              <a:t> ODS</a:t>
            </a:r>
            <a:endParaRPr lang="en-TH" sz="1600" b="1" dirty="0">
              <a:solidFill>
                <a:schemeClr val="bg1"/>
              </a:solidFill>
            </a:endParaRPr>
          </a:p>
        </p:txBody>
      </p:sp>
      <p:grpSp>
        <p:nvGrpSpPr>
          <p:cNvPr id="22" name="Group 21">
            <a:extLst>
              <a:ext uri="{FF2B5EF4-FFF2-40B4-BE49-F238E27FC236}">
                <a16:creationId xmlns:a16="http://schemas.microsoft.com/office/drawing/2014/main" id="{E15B42F8-0155-27B2-86BF-4471BE02DCBC}"/>
              </a:ext>
            </a:extLst>
          </p:cNvPr>
          <p:cNvGrpSpPr/>
          <p:nvPr/>
        </p:nvGrpSpPr>
        <p:grpSpPr>
          <a:xfrm>
            <a:off x="4545447" y="4691712"/>
            <a:ext cx="6979920" cy="1897510"/>
            <a:chOff x="4790164" y="5101971"/>
            <a:chExt cx="6979920" cy="1897510"/>
          </a:xfrm>
        </p:grpSpPr>
        <p:sp>
          <p:nvSpPr>
            <p:cNvPr id="23" name="Rounded Rectangle 18">
              <a:extLst>
                <a:ext uri="{FF2B5EF4-FFF2-40B4-BE49-F238E27FC236}">
                  <a16:creationId xmlns:a16="http://schemas.microsoft.com/office/drawing/2014/main" id="{C9611E0C-7E14-86DD-8D25-0C43DCA98E8E}"/>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4" name="Rounded Rectangle 22">
              <a:extLst>
                <a:ext uri="{FF2B5EF4-FFF2-40B4-BE49-F238E27FC236}">
                  <a16:creationId xmlns:a16="http://schemas.microsoft.com/office/drawing/2014/main" id="{9672479A-B714-E923-24EC-85E055FA35A8}"/>
                </a:ext>
              </a:extLst>
            </p:cNvPr>
            <p:cNvSpPr/>
            <p:nvPr/>
          </p:nvSpPr>
          <p:spPr>
            <a:xfrm>
              <a:off x="4790164" y="5443839"/>
              <a:ext cx="6979920" cy="1555642"/>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s-ES" sz="1600" b="1" dirty="0"/>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pPr algn="ctr"/>
              <a:endParaRPr lang="en-TH" dirty="0"/>
            </a:p>
          </p:txBody>
        </p:sp>
        <p:sp>
          <p:nvSpPr>
            <p:cNvPr id="25" name="TextBox 24">
              <a:extLst>
                <a:ext uri="{FF2B5EF4-FFF2-40B4-BE49-F238E27FC236}">
                  <a16:creationId xmlns:a16="http://schemas.microsoft.com/office/drawing/2014/main" id="{B5A08A2D-33C1-71E1-85A1-7FA391B9956B}"/>
                </a:ext>
              </a:extLst>
            </p:cNvPr>
            <p:cNvSpPr txBox="1"/>
            <p:nvPr/>
          </p:nvSpPr>
          <p:spPr>
            <a:xfrm>
              <a:off x="6956553" y="5101971"/>
              <a:ext cx="4280196" cy="338554"/>
            </a:xfrm>
            <a:prstGeom prst="rect">
              <a:avLst/>
            </a:prstGeom>
            <a:noFill/>
          </p:spPr>
          <p:txBody>
            <a:bodyPr wrap="square" rtlCol="0">
              <a:spAutoFit/>
            </a:bodyPr>
            <a:lstStyle/>
            <a:p>
              <a:r>
                <a:rPr lang="en-US" sz="1600" b="1" dirty="0" err="1">
                  <a:solidFill>
                    <a:schemeClr val="bg1"/>
                  </a:solidFill>
                </a:rPr>
                <a:t>Lecciones</a:t>
              </a:r>
              <a:r>
                <a:rPr lang="en-US" sz="1600" b="1" dirty="0">
                  <a:solidFill>
                    <a:schemeClr val="bg1"/>
                  </a:solidFill>
                </a:rPr>
                <a:t> Flexibles y </a:t>
              </a:r>
              <a:r>
                <a:rPr lang="en-US" sz="1600" b="1" dirty="0" err="1">
                  <a:solidFill>
                    <a:schemeClr val="bg1"/>
                  </a:solidFill>
                </a:rPr>
                <a:t>Adaptables</a:t>
              </a:r>
              <a:endParaRPr lang="en-US" sz="1600" b="1" dirty="0">
                <a:solidFill>
                  <a:schemeClr val="bg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La </a:t>
            </a:r>
            <a:r>
              <a:rPr lang="en-US" sz="3200" b="1" dirty="0" err="1">
                <a:solidFill>
                  <a:schemeClr val="bg1"/>
                </a:solidFill>
              </a:rPr>
              <a:t>Lección</a:t>
            </a:r>
            <a:r>
              <a:rPr lang="en-US" sz="3200" b="1" dirty="0">
                <a:solidFill>
                  <a:schemeClr val="bg1"/>
                </a:solidFill>
              </a:rPr>
              <a:t>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lección</a:t>
            </a:r>
            <a:r>
              <a:rPr lang="en-US" sz="1400" b="1" dirty="0">
                <a:solidFill>
                  <a:schemeClr val="bg1"/>
                </a:solidFill>
              </a:rPr>
              <a:t>: 25 - 30 </a:t>
            </a:r>
            <a:r>
              <a:rPr lang="en-US" sz="1400" b="1" dirty="0" err="1">
                <a:solidFill>
                  <a:schemeClr val="bg1"/>
                </a:solidFill>
              </a:rPr>
              <a:t>minutos</a:t>
            </a:r>
            <a:endParaRPr lang="en-US" sz="1400" b="1" dirty="0">
              <a:solidFill>
                <a:schemeClr val="bg1"/>
              </a:solidFill>
            </a:endParaRPr>
          </a:p>
        </p:txBody>
      </p:sp>
      <p:sp>
        <p:nvSpPr>
          <p:cNvPr id="28" name="TextBox 27">
            <a:extLst>
              <a:ext uri="{FF2B5EF4-FFF2-40B4-BE49-F238E27FC236}">
                <a16:creationId xmlns:a16="http://schemas.microsoft.com/office/drawing/2014/main" id="{099A8FAD-CBCC-8947-88ED-286647F3314A}"/>
              </a:ext>
            </a:extLst>
          </p:cNvPr>
          <p:cNvSpPr txBox="1"/>
          <p:nvPr/>
        </p:nvSpPr>
        <p:spPr>
          <a:xfrm>
            <a:off x="1282300" y="1689355"/>
            <a:ext cx="10246478" cy="646331"/>
          </a:xfrm>
          <a:prstGeom prst="rect">
            <a:avLst/>
          </a:prstGeom>
          <a:noFill/>
        </p:spPr>
        <p:txBody>
          <a:bodyPr wrap="square" rtlCol="0">
            <a:spAutoFit/>
          </a:bodyPr>
          <a:lstStyle/>
          <a:p>
            <a:r>
              <a:rPr lang="es-ES" b="1" dirty="0">
                <a:solidFill>
                  <a:srgbClr val="262626"/>
                </a:solidFill>
              </a:rPr>
              <a:t>Divídanse en grupos de 3 a 5 y preparen una cartulina con notas adhesivas o utilicen el documento de diseño de pensamiento.</a:t>
            </a:r>
            <a:endParaRPr lang="en-US" dirty="0">
              <a:solidFill>
                <a:srgbClr val="262626"/>
              </a:solidFill>
            </a:endParaRPr>
          </a:p>
        </p:txBody>
      </p:sp>
      <p:sp>
        <p:nvSpPr>
          <p:cNvPr id="32" name="TextBox 31">
            <a:extLst>
              <a:ext uri="{FF2B5EF4-FFF2-40B4-BE49-F238E27FC236}">
                <a16:creationId xmlns:a16="http://schemas.microsoft.com/office/drawing/2014/main" id="{5F85B226-A8E0-D640-A16A-AE4D21CD29F9}"/>
              </a:ext>
            </a:extLst>
          </p:cNvPr>
          <p:cNvSpPr txBox="1"/>
          <p:nvPr/>
        </p:nvSpPr>
        <p:spPr>
          <a:xfrm>
            <a:off x="1265060" y="2290716"/>
            <a:ext cx="8870646" cy="2169825"/>
          </a:xfrm>
          <a:prstGeom prst="rect">
            <a:avLst/>
          </a:prstGeom>
          <a:noFill/>
        </p:spPr>
        <p:txBody>
          <a:bodyPr wrap="square" rtlCol="0">
            <a:spAutoFit/>
          </a:bodyPr>
          <a:lstStyle/>
          <a:p>
            <a:pPr>
              <a:lnSpc>
                <a:spcPct val="150000"/>
              </a:lnSpc>
              <a:buClr>
                <a:srgbClr val="29C7F7"/>
              </a:buClr>
              <a:buSzPct val="200000"/>
              <a:tabLst>
                <a:tab pos="531813" algn="l"/>
              </a:tabLst>
            </a:pPr>
            <a:r>
              <a:rPr lang="en-US" b="1" dirty="0" err="1">
                <a:solidFill>
                  <a:srgbClr val="262626"/>
                </a:solidFill>
              </a:rPr>
              <a:t>Escoge</a:t>
            </a:r>
            <a:r>
              <a:rPr lang="en-US" b="1" dirty="0">
                <a:solidFill>
                  <a:srgbClr val="262626"/>
                </a:solidFill>
              </a:rPr>
              <a:t> uno de </a:t>
            </a:r>
            <a:r>
              <a:rPr lang="en-US" b="1" dirty="0" err="1">
                <a:solidFill>
                  <a:srgbClr val="262626"/>
                </a:solidFill>
              </a:rPr>
              <a:t>los</a:t>
            </a:r>
            <a:r>
              <a:rPr lang="en-US" b="1" dirty="0">
                <a:solidFill>
                  <a:srgbClr val="262626"/>
                </a:solidFill>
              </a:rPr>
              <a:t> </a:t>
            </a:r>
            <a:r>
              <a:rPr lang="en-US" b="1" dirty="0" err="1">
                <a:solidFill>
                  <a:srgbClr val="262626"/>
                </a:solidFill>
              </a:rPr>
              <a:t>siguientes</a:t>
            </a:r>
            <a:r>
              <a:rPr lang="en-US" b="1" dirty="0">
                <a:solidFill>
                  <a:srgbClr val="262626"/>
                </a:solidFill>
              </a:rPr>
              <a:t> </a:t>
            </a:r>
            <a:r>
              <a:rPr lang="en-US" b="1" dirty="0" err="1">
                <a:solidFill>
                  <a:srgbClr val="262626"/>
                </a:solidFill>
              </a:rPr>
              <a:t>negocios</a:t>
            </a:r>
            <a:r>
              <a:rPr lang="en-US" b="1" dirty="0">
                <a:solidFill>
                  <a:srgbClr val="262626"/>
                </a:solidFill>
              </a:rPr>
              <a:t> </a:t>
            </a:r>
            <a:r>
              <a:rPr lang="en-US" b="1" dirty="0" err="1">
                <a:solidFill>
                  <a:srgbClr val="262626"/>
                </a:solidFill>
              </a:rPr>
              <a:t>lineales</a:t>
            </a:r>
            <a:r>
              <a:rPr lang="en-US" b="1" dirty="0">
                <a:solidFill>
                  <a:srgbClr val="262626"/>
                </a:solidFill>
              </a:rPr>
              <a:t>:</a:t>
            </a:r>
          </a:p>
          <a:p>
            <a:pPr marL="285750" indent="-285750">
              <a:buClr>
                <a:srgbClr val="29C7F7"/>
              </a:buClr>
              <a:buSzPct val="200000"/>
              <a:buFont typeface="Arial" panose="020B0604020202020204" pitchFamily="34" charset="0"/>
              <a:buChar char="•"/>
              <a:tabLst>
                <a:tab pos="531813" algn="l"/>
              </a:tabLst>
            </a:pPr>
            <a:r>
              <a:rPr lang="en-US" dirty="0" err="1">
                <a:solidFill>
                  <a:srgbClr val="262626"/>
                </a:solidFill>
              </a:rPr>
              <a:t>Fabricante</a:t>
            </a:r>
            <a:r>
              <a:rPr lang="en-US" dirty="0">
                <a:solidFill>
                  <a:srgbClr val="262626"/>
                </a:solidFill>
              </a:rPr>
              <a:t> de </a:t>
            </a:r>
            <a:r>
              <a:rPr lang="en-US" dirty="0" err="1">
                <a:solidFill>
                  <a:srgbClr val="262626"/>
                </a:solidFill>
              </a:rPr>
              <a:t>lavadoras</a:t>
            </a:r>
            <a:endParaRPr lang="en-US" dirty="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Textiles de </a:t>
            </a:r>
            <a:r>
              <a:rPr lang="en-US" dirty="0" err="1">
                <a:solidFill>
                  <a:srgbClr val="262626"/>
                </a:solidFill>
              </a:rPr>
              <a:t>moda</a:t>
            </a:r>
            <a:endParaRPr lang="en-US" dirty="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en-US" dirty="0" err="1">
                <a:solidFill>
                  <a:srgbClr val="262626"/>
                </a:solidFill>
              </a:rPr>
              <a:t>Fabricante</a:t>
            </a:r>
            <a:r>
              <a:rPr lang="en-US" dirty="0">
                <a:solidFill>
                  <a:srgbClr val="262626"/>
                </a:solidFill>
              </a:rPr>
              <a:t> de </a:t>
            </a:r>
            <a:r>
              <a:rPr lang="en-US" dirty="0" err="1">
                <a:solidFill>
                  <a:srgbClr val="262626"/>
                </a:solidFill>
              </a:rPr>
              <a:t>iluminación</a:t>
            </a:r>
            <a:endParaRPr lang="en-US" dirty="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en-US" dirty="0" err="1">
                <a:solidFill>
                  <a:srgbClr val="262626"/>
                </a:solidFill>
              </a:rPr>
              <a:t>Servicio</a:t>
            </a:r>
            <a:r>
              <a:rPr lang="en-US" dirty="0">
                <a:solidFill>
                  <a:srgbClr val="262626"/>
                </a:solidFill>
              </a:rPr>
              <a:t> de comida a </a:t>
            </a:r>
            <a:r>
              <a:rPr lang="en-US" dirty="0" err="1">
                <a:solidFill>
                  <a:srgbClr val="262626"/>
                </a:solidFill>
              </a:rPr>
              <a:t>domicilio</a:t>
            </a:r>
            <a:endParaRPr lang="en-US" dirty="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Tienda de comestibles</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Espacio de </a:t>
            </a:r>
            <a:r>
              <a:rPr lang="en-US" dirty="0" err="1">
                <a:solidFill>
                  <a:srgbClr val="262626"/>
                </a:solidFill>
              </a:rPr>
              <a:t>oficina</a:t>
            </a:r>
            <a:endParaRPr lang="en-US" dirty="0"/>
          </a:p>
        </p:txBody>
      </p:sp>
      <p:sp>
        <p:nvSpPr>
          <p:cNvPr id="53" name="Oval 52">
            <a:extLst>
              <a:ext uri="{FF2B5EF4-FFF2-40B4-BE49-F238E27FC236}">
                <a16:creationId xmlns:a16="http://schemas.microsoft.com/office/drawing/2014/main"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1638930"/>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26" name="Oval 25">
            <a:extLst>
              <a:ext uri="{FF2B5EF4-FFF2-40B4-BE49-F238E27FC236}">
                <a16:creationId xmlns:a16="http://schemas.microsoft.com/office/drawing/2014/main" id="{E2C0A7DC-442F-B249-92C1-742F65FB273D}"/>
              </a:ext>
            </a:extLst>
          </p:cNvPr>
          <p:cNvSpPr/>
          <p:nvPr/>
        </p:nvSpPr>
        <p:spPr>
          <a:xfrm>
            <a:off x="716859" y="23107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23107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07806" y="2290716"/>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35" name="TextBox 34">
            <a:extLst>
              <a:ext uri="{FF2B5EF4-FFF2-40B4-BE49-F238E27FC236}">
                <a16:creationId xmlns:a16="http://schemas.microsoft.com/office/drawing/2014/main" id="{B4955088-A423-E349-B980-A25E78831568}"/>
              </a:ext>
            </a:extLst>
          </p:cNvPr>
          <p:cNvSpPr txBox="1"/>
          <p:nvPr/>
        </p:nvSpPr>
        <p:spPr>
          <a:xfrm>
            <a:off x="1282300" y="4554274"/>
            <a:ext cx="9465648" cy="369332"/>
          </a:xfrm>
          <a:prstGeom prst="rect">
            <a:avLst/>
          </a:prstGeom>
          <a:noFill/>
        </p:spPr>
        <p:txBody>
          <a:bodyPr wrap="square" rtlCol="0">
            <a:spAutoFit/>
          </a:bodyPr>
          <a:lstStyle/>
          <a:p>
            <a:r>
              <a:rPr lang="es-ES" dirty="0">
                <a:solidFill>
                  <a:srgbClr val="262626"/>
                </a:solidFill>
              </a:rPr>
              <a:t>Utilice el formato de diseño de pensamiento para desarrollar la solución circular para el negocio</a:t>
            </a:r>
            <a:r>
              <a:rPr lang="en-US" dirty="0">
                <a:solidFill>
                  <a:srgbClr val="262626"/>
                </a:solidFill>
              </a:rPr>
              <a:t>.</a:t>
            </a:r>
          </a:p>
        </p:txBody>
      </p:sp>
      <p:sp>
        <p:nvSpPr>
          <p:cNvPr id="37" name="Oval 36">
            <a:extLst>
              <a:ext uri="{FF2B5EF4-FFF2-40B4-BE49-F238E27FC236}">
                <a16:creationId xmlns:a16="http://schemas.microsoft.com/office/drawing/2014/main" id="{D2D999FF-62A8-4D4C-B9F4-FAB8457B67B4}"/>
              </a:ext>
            </a:extLst>
          </p:cNvPr>
          <p:cNvSpPr/>
          <p:nvPr/>
        </p:nvSpPr>
        <p:spPr>
          <a:xfrm>
            <a:off x="716859" y="452390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452390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450384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sp>
        <p:nvSpPr>
          <p:cNvPr id="40" name="TextBox 39">
            <a:extLst>
              <a:ext uri="{FF2B5EF4-FFF2-40B4-BE49-F238E27FC236}">
                <a16:creationId xmlns:a16="http://schemas.microsoft.com/office/drawing/2014/main" id="{F64E5E03-422A-0F4B-AAE4-04BFCBF5E471}"/>
              </a:ext>
            </a:extLst>
          </p:cNvPr>
          <p:cNvSpPr txBox="1"/>
          <p:nvPr/>
        </p:nvSpPr>
        <p:spPr>
          <a:xfrm>
            <a:off x="1282299" y="5219070"/>
            <a:ext cx="10380049" cy="646331"/>
          </a:xfrm>
          <a:prstGeom prst="rect">
            <a:avLst/>
          </a:prstGeom>
          <a:noFill/>
        </p:spPr>
        <p:txBody>
          <a:bodyPr wrap="square" rtlCol="0">
            <a:spAutoFit/>
          </a:bodyPr>
          <a:lstStyle/>
          <a:p>
            <a:r>
              <a:rPr lang="es-ES" b="1" dirty="0">
                <a:solidFill>
                  <a:srgbClr val="262626"/>
                </a:solidFill>
              </a:rPr>
              <a:t>Apliquen uno o más modelos de diseño circular a su negocio. </a:t>
            </a:r>
            <a:r>
              <a:rPr lang="es-ES" dirty="0">
                <a:solidFill>
                  <a:srgbClr val="262626"/>
                </a:solidFill>
              </a:rPr>
              <a:t>Una vez que terminen, anime a los estudiantes a compartir sus innovaciones circulares con la clase.</a:t>
            </a:r>
            <a:endParaRPr lang="en-US" dirty="0">
              <a:solidFill>
                <a:srgbClr val="262626"/>
              </a:solidFill>
            </a:endParaRPr>
          </a:p>
        </p:txBody>
      </p:sp>
      <p:sp>
        <p:nvSpPr>
          <p:cNvPr id="42" name="Oval 41">
            <a:extLst>
              <a:ext uri="{FF2B5EF4-FFF2-40B4-BE49-F238E27FC236}">
                <a16:creationId xmlns:a16="http://schemas.microsoft.com/office/drawing/2014/main" id="{C62F56BF-B131-CC4B-BA13-8188CAA74AC3}"/>
              </a:ext>
            </a:extLst>
          </p:cNvPr>
          <p:cNvSpPr/>
          <p:nvPr/>
        </p:nvSpPr>
        <p:spPr>
          <a:xfrm>
            <a:off x="716859" y="51886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Oval 43">
            <a:extLst>
              <a:ext uri="{FF2B5EF4-FFF2-40B4-BE49-F238E27FC236}">
                <a16:creationId xmlns:a16="http://schemas.microsoft.com/office/drawing/2014/main" id="{C895B5BF-BA8C-2A4B-BEEF-D7F2A0679929}"/>
              </a:ext>
            </a:extLst>
          </p:cNvPr>
          <p:cNvSpPr/>
          <p:nvPr/>
        </p:nvSpPr>
        <p:spPr>
          <a:xfrm>
            <a:off x="663222" y="51886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Rectangle 44">
            <a:extLst>
              <a:ext uri="{FF2B5EF4-FFF2-40B4-BE49-F238E27FC236}">
                <a16:creationId xmlns:a16="http://schemas.microsoft.com/office/drawing/2014/main" id="{FF17830E-E5A8-BC44-A4BA-A6EA5805F8B2}"/>
              </a:ext>
            </a:extLst>
          </p:cNvPr>
          <p:cNvSpPr/>
          <p:nvPr/>
        </p:nvSpPr>
        <p:spPr>
          <a:xfrm>
            <a:off x="707806" y="5168645"/>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4</a:t>
            </a:r>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1133623" y="327691"/>
            <a:ext cx="364223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a:t>
            </a:r>
            <a:r>
              <a:rPr lang="en-US" sz="4000" b="1" dirty="0" err="1">
                <a:solidFill>
                  <a:schemeClr val="lt1"/>
                </a:solidFill>
                <a:latin typeface="Calibri"/>
                <a:cs typeface="Calibri"/>
                <a:sym typeface="Calibri"/>
              </a:rPr>
              <a:t>Líneal</a:t>
            </a:r>
            <a:endParaRPr dirty="0"/>
          </a:p>
        </p:txBody>
      </p:sp>
      <p:sp>
        <p:nvSpPr>
          <p:cNvPr id="163" name="Google Shape;163;p6"/>
          <p:cNvSpPr txBox="1"/>
          <p:nvPr/>
        </p:nvSpPr>
        <p:spPr>
          <a:xfrm>
            <a:off x="6857930" y="327691"/>
            <a:ext cx="485847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Circular</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VS</a:t>
            </a:r>
            <a:endParaRPr dirty="0"/>
          </a:p>
        </p:txBody>
      </p:sp>
      <p:pic>
        <p:nvPicPr>
          <p:cNvPr id="166" name="Google Shape;166;p6" descr="Graphical user interface, website&#10;&#10;Description automatically generated"/>
          <p:cNvPicPr preferRelativeResize="0"/>
          <p:nvPr/>
        </p:nvPicPr>
        <p:blipFill rotWithShape="1">
          <a:blip r:embed="rId4">
            <a:alphaModFix/>
          </a:blip>
          <a:srcRect r="-25" b="15"/>
          <a:stretch/>
        </p:blipFill>
        <p:spPr>
          <a:xfrm>
            <a:off x="705627" y="1459049"/>
            <a:ext cx="4926842" cy="4309009"/>
          </a:xfrm>
          <a:prstGeom prst="rect">
            <a:avLst/>
          </a:prstGeom>
          <a:noFill/>
          <a:ln>
            <a:noFill/>
          </a:ln>
        </p:spPr>
      </p:pic>
      <p:pic>
        <p:nvPicPr>
          <p:cNvPr id="167" name="Google Shape;167;p6" descr="A screenshot of a video game&#10;&#10;Description automatically generated with medium confidence"/>
          <p:cNvPicPr preferRelativeResize="0"/>
          <p:nvPr/>
        </p:nvPicPr>
        <p:blipFill rotWithShape="1">
          <a:blip r:embed="rId5">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3" name="TextBox 2">
            <a:extLst>
              <a:ext uri="{FF2B5EF4-FFF2-40B4-BE49-F238E27FC236}">
                <a16:creationId xmlns:a16="http://schemas.microsoft.com/office/drawing/2014/main" id="{AF1D9280-94A0-C837-59F2-6F3F2C3C6644}"/>
              </a:ext>
            </a:extLst>
          </p:cNvPr>
          <p:cNvSpPr txBox="1"/>
          <p:nvPr/>
        </p:nvSpPr>
        <p:spPr>
          <a:xfrm>
            <a:off x="60962" y="2178844"/>
            <a:ext cx="1072661" cy="307777"/>
          </a:xfrm>
          <a:prstGeom prst="rect">
            <a:avLst/>
          </a:prstGeom>
          <a:noFill/>
        </p:spPr>
        <p:txBody>
          <a:bodyPr wrap="square" rtlCol="0">
            <a:spAutoFit/>
          </a:bodyPr>
          <a:lstStyle/>
          <a:p>
            <a:r>
              <a:rPr lang="es-ES" dirty="0"/>
              <a:t>TOMA</a:t>
            </a:r>
            <a:endParaRPr lang="es-MX" dirty="0"/>
          </a:p>
        </p:txBody>
      </p:sp>
      <p:sp>
        <p:nvSpPr>
          <p:cNvPr id="13" name="TextBox 12">
            <a:extLst>
              <a:ext uri="{FF2B5EF4-FFF2-40B4-BE49-F238E27FC236}">
                <a16:creationId xmlns:a16="http://schemas.microsoft.com/office/drawing/2014/main" id="{6AC6980A-9938-1FBE-58F2-299A00ED4489}"/>
              </a:ext>
            </a:extLst>
          </p:cNvPr>
          <p:cNvSpPr txBox="1"/>
          <p:nvPr/>
        </p:nvSpPr>
        <p:spPr>
          <a:xfrm>
            <a:off x="114669" y="3491981"/>
            <a:ext cx="1072661" cy="307777"/>
          </a:xfrm>
          <a:prstGeom prst="rect">
            <a:avLst/>
          </a:prstGeom>
          <a:noFill/>
        </p:spPr>
        <p:txBody>
          <a:bodyPr wrap="square" rtlCol="0">
            <a:spAutoFit/>
          </a:bodyPr>
          <a:lstStyle/>
          <a:p>
            <a:r>
              <a:rPr lang="es-ES" dirty="0"/>
              <a:t>HAZ</a:t>
            </a:r>
            <a:endParaRPr lang="es-MX" dirty="0"/>
          </a:p>
        </p:txBody>
      </p:sp>
      <p:sp>
        <p:nvSpPr>
          <p:cNvPr id="14" name="TextBox 13">
            <a:extLst>
              <a:ext uri="{FF2B5EF4-FFF2-40B4-BE49-F238E27FC236}">
                <a16:creationId xmlns:a16="http://schemas.microsoft.com/office/drawing/2014/main" id="{CCDFD4C7-B8F8-B829-CE6B-09AFD5A32EE8}"/>
              </a:ext>
            </a:extLst>
          </p:cNvPr>
          <p:cNvSpPr txBox="1"/>
          <p:nvPr/>
        </p:nvSpPr>
        <p:spPr>
          <a:xfrm>
            <a:off x="0" y="4796477"/>
            <a:ext cx="1072661" cy="307777"/>
          </a:xfrm>
          <a:prstGeom prst="rect">
            <a:avLst/>
          </a:prstGeom>
          <a:noFill/>
        </p:spPr>
        <p:txBody>
          <a:bodyPr wrap="square" rtlCol="0">
            <a:spAutoFit/>
          </a:bodyPr>
          <a:lstStyle/>
          <a:p>
            <a:r>
              <a:rPr lang="es-ES" dirty="0"/>
              <a:t>DESECHA</a:t>
            </a:r>
            <a:endParaRPr lang="es-MX" dirty="0"/>
          </a:p>
        </p:txBody>
      </p:sp>
      <p:sp>
        <p:nvSpPr>
          <p:cNvPr id="4" name="TextBox 3">
            <a:extLst>
              <a:ext uri="{FF2B5EF4-FFF2-40B4-BE49-F238E27FC236}">
                <a16:creationId xmlns:a16="http://schemas.microsoft.com/office/drawing/2014/main" id="{C7E31C72-6F7E-FEED-D6C9-B2852CC19340}"/>
              </a:ext>
            </a:extLst>
          </p:cNvPr>
          <p:cNvSpPr txBox="1"/>
          <p:nvPr/>
        </p:nvSpPr>
        <p:spPr>
          <a:xfrm>
            <a:off x="7033593" y="1570555"/>
            <a:ext cx="1371669" cy="307777"/>
          </a:xfrm>
          <a:prstGeom prst="rect">
            <a:avLst/>
          </a:prstGeom>
          <a:noFill/>
        </p:spPr>
        <p:txBody>
          <a:bodyPr wrap="square" rtlCol="0">
            <a:spAutoFit/>
          </a:bodyPr>
          <a:lstStyle/>
          <a:p>
            <a:r>
              <a:rPr lang="es-ES" dirty="0"/>
              <a:t>RECICLA</a:t>
            </a:r>
            <a:endParaRPr lang="es-MX" dirty="0"/>
          </a:p>
        </p:txBody>
      </p:sp>
      <p:sp>
        <p:nvSpPr>
          <p:cNvPr id="16" name="TextBox 15">
            <a:extLst>
              <a:ext uri="{FF2B5EF4-FFF2-40B4-BE49-F238E27FC236}">
                <a16:creationId xmlns:a16="http://schemas.microsoft.com/office/drawing/2014/main" id="{B4B4F0C4-1E30-80BF-705B-781220F416CC}"/>
              </a:ext>
            </a:extLst>
          </p:cNvPr>
          <p:cNvSpPr txBox="1"/>
          <p:nvPr/>
        </p:nvSpPr>
        <p:spPr>
          <a:xfrm>
            <a:off x="7238931" y="5253202"/>
            <a:ext cx="1371669" cy="307777"/>
          </a:xfrm>
          <a:prstGeom prst="rect">
            <a:avLst/>
          </a:prstGeom>
          <a:noFill/>
        </p:spPr>
        <p:txBody>
          <a:bodyPr wrap="square" rtlCol="0">
            <a:spAutoFit/>
          </a:bodyPr>
          <a:lstStyle/>
          <a:p>
            <a:r>
              <a:rPr lang="es-ES" dirty="0"/>
              <a:t>USA</a:t>
            </a:r>
            <a:endParaRPr lang="es-MX" dirty="0"/>
          </a:p>
        </p:txBody>
      </p:sp>
      <p:sp>
        <p:nvSpPr>
          <p:cNvPr id="17" name="TextBox 16">
            <a:extLst>
              <a:ext uri="{FF2B5EF4-FFF2-40B4-BE49-F238E27FC236}">
                <a16:creationId xmlns:a16="http://schemas.microsoft.com/office/drawing/2014/main" id="{F9C3C273-2E57-2FF7-72DF-F5AA89DBC6CA}"/>
              </a:ext>
            </a:extLst>
          </p:cNvPr>
          <p:cNvSpPr txBox="1"/>
          <p:nvPr/>
        </p:nvSpPr>
        <p:spPr>
          <a:xfrm>
            <a:off x="11251588" y="3253513"/>
            <a:ext cx="1371669" cy="307777"/>
          </a:xfrm>
          <a:prstGeom prst="rect">
            <a:avLst/>
          </a:prstGeom>
          <a:noFill/>
        </p:spPr>
        <p:txBody>
          <a:bodyPr wrap="square" rtlCol="0">
            <a:spAutoFit/>
          </a:bodyPr>
          <a:lstStyle/>
          <a:p>
            <a:r>
              <a:rPr lang="es-ES" dirty="0"/>
              <a:t>HAZ</a:t>
            </a: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53862" y="-37038"/>
            <a:ext cx="12192000" cy="6858000"/>
          </a:xfrm>
          <a:prstGeom prst="rect">
            <a:avLst/>
          </a:prstGeom>
          <a:noFill/>
          <a:ln>
            <a:noFill/>
          </a:ln>
        </p:spPr>
      </p:pic>
      <p:grpSp>
        <p:nvGrpSpPr>
          <p:cNvPr id="6" name="Group 5">
            <a:extLst>
              <a:ext uri="{FF2B5EF4-FFF2-40B4-BE49-F238E27FC236}">
                <a16:creationId xmlns:a16="http://schemas.microsoft.com/office/drawing/2014/main" id="{DE1CB8DC-B6B3-9569-E7DA-430F54DBAA34}"/>
              </a:ext>
            </a:extLst>
          </p:cNvPr>
          <p:cNvGrpSpPr/>
          <p:nvPr/>
        </p:nvGrpSpPr>
        <p:grpSpPr>
          <a:xfrm>
            <a:off x="1348217" y="392771"/>
            <a:ext cx="9495565" cy="915193"/>
            <a:chOff x="1348217" y="392771"/>
            <a:chExt cx="9495565" cy="915193"/>
          </a:xfrm>
        </p:grpSpPr>
        <p:sp>
          <p:nvSpPr>
            <p:cNvPr id="203" name="Google Shape;203;p10"/>
            <p:cNvSpPr/>
            <p:nvPr/>
          </p:nvSpPr>
          <p:spPr>
            <a:xfrm>
              <a:off x="1348217" y="572644"/>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3927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lt1"/>
                </a:solidFill>
                <a:latin typeface="Calibri"/>
                <a:cs typeface="Calibri"/>
                <a:sym typeface="Calibri"/>
              </a:rPr>
              <a:t>Mapa</a:t>
            </a:r>
            <a:r>
              <a:rPr lang="en-US" sz="3600" b="1" dirty="0">
                <a:solidFill>
                  <a:schemeClr val="lt1"/>
                </a:solidFill>
                <a:latin typeface="Calibri"/>
                <a:cs typeface="Calibri"/>
                <a:sym typeface="Calibri"/>
              </a:rPr>
              <a:t> del </a:t>
            </a:r>
            <a:r>
              <a:rPr lang="en-US" sz="3600" b="1" dirty="0" err="1">
                <a:solidFill>
                  <a:schemeClr val="lt1"/>
                </a:solidFill>
                <a:latin typeface="Calibri"/>
                <a:cs typeface="Calibri"/>
                <a:sym typeface="Calibri"/>
              </a:rPr>
              <a:t>Ciclo</a:t>
            </a:r>
            <a:r>
              <a:rPr lang="en-US" sz="3600" b="1" dirty="0">
                <a:solidFill>
                  <a:schemeClr val="lt1"/>
                </a:solidFill>
                <a:latin typeface="Calibri"/>
                <a:cs typeface="Calibri"/>
                <a:sym typeface="Calibri"/>
              </a:rPr>
              <a:t> de Vida</a:t>
            </a:r>
            <a:endParaRPr dirty="0"/>
          </a:p>
        </p:txBody>
      </p:sp>
      <p:pic>
        <p:nvPicPr>
          <p:cNvPr id="212" name="Google Shape;212;p10" descr="Diagram&#10;&#10;Description automatically generated with low confidence"/>
          <p:cNvPicPr preferRelativeResize="0"/>
          <p:nvPr/>
        </p:nvPicPr>
        <p:blipFill rotWithShape="1">
          <a:blip r:embed="rId4">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en-TH" smtClean="0"/>
              <a:t>7</a:t>
            </a:fld>
            <a:endParaRPr lang="en-TH"/>
          </a:p>
        </p:txBody>
      </p:sp>
      <p:grpSp>
        <p:nvGrpSpPr>
          <p:cNvPr id="5" name="Group 4">
            <a:extLst>
              <a:ext uri="{FF2B5EF4-FFF2-40B4-BE49-F238E27FC236}">
                <a16:creationId xmlns:a16="http://schemas.microsoft.com/office/drawing/2014/main" id="{6053E132-4425-FE64-4B4E-D6BD21329B8D}"/>
              </a:ext>
            </a:extLst>
          </p:cNvPr>
          <p:cNvGrpSpPr/>
          <p:nvPr/>
        </p:nvGrpSpPr>
        <p:grpSpPr>
          <a:xfrm>
            <a:off x="432619" y="1935277"/>
            <a:ext cx="11562735" cy="4152864"/>
            <a:chOff x="432619" y="1935277"/>
            <a:chExt cx="11562735" cy="4152864"/>
          </a:xfrm>
        </p:grpSpPr>
        <p:pic>
          <p:nvPicPr>
            <p:cNvPr id="208" name="Google Shape;208;p10" descr="A picture containing shape&#10;&#10;Description automatically generated"/>
            <p:cNvPicPr preferRelativeResize="0"/>
            <p:nvPr/>
          </p:nvPicPr>
          <p:blipFill rotWithShape="1">
            <a:blip r:embed="rId5">
              <a:alphaModFix/>
            </a:blip>
            <a:srcRect r="61" b="38"/>
            <a:stretch/>
          </p:blipFill>
          <p:spPr>
            <a:xfrm>
              <a:off x="7471790" y="4504225"/>
              <a:ext cx="1813471" cy="1583916"/>
            </a:xfrm>
            <a:prstGeom prst="rect">
              <a:avLst/>
            </a:prstGeom>
            <a:noFill/>
            <a:ln>
              <a:noFill/>
            </a:ln>
          </p:spPr>
        </p:pic>
        <p:grpSp>
          <p:nvGrpSpPr>
            <p:cNvPr id="2" name="Group 1">
              <a:extLst>
                <a:ext uri="{FF2B5EF4-FFF2-40B4-BE49-F238E27FC236}">
                  <a16:creationId xmlns:a16="http://schemas.microsoft.com/office/drawing/2014/main" id="{4DF495D8-30F8-0ED1-7C38-16A954F09C6E}"/>
                </a:ext>
              </a:extLst>
            </p:cNvPr>
            <p:cNvGrpSpPr/>
            <p:nvPr/>
          </p:nvGrpSpPr>
          <p:grpSpPr>
            <a:xfrm>
              <a:off x="432619" y="1935277"/>
              <a:ext cx="11562735" cy="4077315"/>
              <a:chOff x="432619" y="1935277"/>
              <a:chExt cx="11562735" cy="4077315"/>
            </a:xfrm>
          </p:grpSpPr>
          <p:pic>
            <p:nvPicPr>
              <p:cNvPr id="206" name="Google Shape;206;p10" descr="Graphical user interface, application&#10;&#10;Description automatically generated"/>
              <p:cNvPicPr preferRelativeResize="0"/>
              <p:nvPr/>
            </p:nvPicPr>
            <p:blipFill rotWithShape="1">
              <a:blip r:embed="rId6">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7">
                <a:alphaModFix/>
              </a:blip>
              <a:srcRect r="32" b="79"/>
              <a:stretch/>
            </p:blipFill>
            <p:spPr>
              <a:xfrm>
                <a:off x="5802290" y="4556465"/>
                <a:ext cx="1674270" cy="1289632"/>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8">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9">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10">
                <a:alphaModFix/>
              </a:blip>
              <a:srcRect r="-26" b="-55"/>
              <a:stretch/>
            </p:blipFill>
            <p:spPr>
              <a:xfrm>
                <a:off x="3713710" y="1935277"/>
                <a:ext cx="6399361" cy="1779251"/>
              </a:xfrm>
              <a:prstGeom prst="rect">
                <a:avLst/>
              </a:prstGeom>
              <a:noFill/>
              <a:ln>
                <a:noFill/>
              </a:ln>
            </p:spPr>
          </p:pic>
          <p:sp>
            <p:nvSpPr>
              <p:cNvPr id="4" name="TextBox 3">
                <a:extLst>
                  <a:ext uri="{FF2B5EF4-FFF2-40B4-BE49-F238E27FC236}">
                    <a16:creationId xmlns:a16="http://schemas.microsoft.com/office/drawing/2014/main" id="{EF3434B6-0A20-F391-4C15-DA1BFE7E78E3}"/>
                  </a:ext>
                </a:extLst>
              </p:cNvPr>
              <p:cNvSpPr txBox="1"/>
              <p:nvPr/>
            </p:nvSpPr>
            <p:spPr>
              <a:xfrm>
                <a:off x="3408344" y="2386377"/>
                <a:ext cx="1268719"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FFC819"/>
                    </a:solidFill>
                  </a:rPr>
                  <a:t>Reciclar</a:t>
                </a:r>
                <a:endParaRPr lang="es-MX" sz="1800" dirty="0">
                  <a:solidFill>
                    <a:srgbClr val="FFC819"/>
                  </a:solidFill>
                </a:endParaRPr>
              </a:p>
            </p:txBody>
          </p:sp>
          <p:sp>
            <p:nvSpPr>
              <p:cNvPr id="16" name="TextBox 15">
                <a:extLst>
                  <a:ext uri="{FF2B5EF4-FFF2-40B4-BE49-F238E27FC236}">
                    <a16:creationId xmlns:a16="http://schemas.microsoft.com/office/drawing/2014/main" id="{D5DBFBB7-F161-62C5-8EB6-0DD9815B4614}"/>
                  </a:ext>
                </a:extLst>
              </p:cNvPr>
              <p:cNvSpPr txBox="1"/>
              <p:nvPr/>
            </p:nvSpPr>
            <p:spPr>
              <a:xfrm>
                <a:off x="5517291" y="2449048"/>
                <a:ext cx="2148213" cy="369332"/>
              </a:xfrm>
              <a:prstGeom prst="rect">
                <a:avLst/>
              </a:prstGeom>
              <a:solidFill>
                <a:schemeClr val="accent3">
                  <a:lumMod val="20000"/>
                  <a:lumOff val="80000"/>
                </a:schemeClr>
              </a:solidFill>
            </p:spPr>
            <p:txBody>
              <a:bodyPr wrap="square" rtlCol="0">
                <a:spAutoFit/>
              </a:bodyPr>
              <a:lstStyle/>
              <a:p>
                <a:pPr algn="ctr"/>
                <a:r>
                  <a:rPr lang="es-ES" sz="1800" b="1" dirty="0">
                    <a:solidFill>
                      <a:srgbClr val="33CCFF"/>
                    </a:solidFill>
                  </a:rPr>
                  <a:t>Remanufacturar</a:t>
                </a:r>
                <a:endParaRPr lang="es-MX" sz="1800" b="1" dirty="0">
                  <a:solidFill>
                    <a:srgbClr val="33CCFF"/>
                  </a:solidFill>
                </a:endParaRPr>
              </a:p>
            </p:txBody>
          </p:sp>
          <p:sp>
            <p:nvSpPr>
              <p:cNvPr id="17" name="TextBox 16">
                <a:extLst>
                  <a:ext uri="{FF2B5EF4-FFF2-40B4-BE49-F238E27FC236}">
                    <a16:creationId xmlns:a16="http://schemas.microsoft.com/office/drawing/2014/main" id="{BD3578A6-4239-53AF-A0D6-965AB44C6823}"/>
                  </a:ext>
                </a:extLst>
              </p:cNvPr>
              <p:cNvSpPr txBox="1"/>
              <p:nvPr/>
            </p:nvSpPr>
            <p:spPr>
              <a:xfrm>
                <a:off x="7928770" y="2671463"/>
                <a:ext cx="934111"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014F46"/>
                    </a:solidFill>
                  </a:rPr>
                  <a:t>Reusar</a:t>
                </a:r>
                <a:endParaRPr lang="es-MX" sz="1800" dirty="0">
                  <a:solidFill>
                    <a:srgbClr val="014F46"/>
                  </a:solidFill>
                </a:endParaRPr>
              </a:p>
            </p:txBody>
          </p:sp>
          <p:sp>
            <p:nvSpPr>
              <p:cNvPr id="18" name="TextBox 17">
                <a:extLst>
                  <a:ext uri="{FF2B5EF4-FFF2-40B4-BE49-F238E27FC236}">
                    <a16:creationId xmlns:a16="http://schemas.microsoft.com/office/drawing/2014/main" id="{07FF1984-4759-CE2E-CDEF-3415C394E2E2}"/>
                  </a:ext>
                </a:extLst>
              </p:cNvPr>
              <p:cNvSpPr txBox="1"/>
              <p:nvPr/>
            </p:nvSpPr>
            <p:spPr>
              <a:xfrm>
                <a:off x="5517291" y="5226309"/>
                <a:ext cx="1813471" cy="584775"/>
              </a:xfrm>
              <a:prstGeom prst="rect">
                <a:avLst/>
              </a:prstGeom>
              <a:solidFill>
                <a:schemeClr val="bg1">
                  <a:lumMod val="95000"/>
                </a:schemeClr>
              </a:solidFill>
            </p:spPr>
            <p:txBody>
              <a:bodyPr wrap="square" rtlCol="0">
                <a:spAutoFit/>
              </a:bodyPr>
              <a:lstStyle/>
              <a:p>
                <a:pPr algn="ctr"/>
                <a:r>
                  <a:rPr lang="es-ES" sz="1600" dirty="0">
                    <a:solidFill>
                      <a:srgbClr val="00CC99"/>
                    </a:solidFill>
                  </a:rPr>
                  <a:t>Rellenar y regresar</a:t>
                </a:r>
                <a:endParaRPr lang="es-MX" sz="1600" dirty="0">
                  <a:solidFill>
                    <a:srgbClr val="00CC99"/>
                  </a:solidFill>
                </a:endParaRPr>
              </a:p>
            </p:txBody>
          </p:sp>
          <p:sp>
            <p:nvSpPr>
              <p:cNvPr id="19" name="TextBox 18">
                <a:extLst>
                  <a:ext uri="{FF2B5EF4-FFF2-40B4-BE49-F238E27FC236}">
                    <a16:creationId xmlns:a16="http://schemas.microsoft.com/office/drawing/2014/main" id="{1B381194-2324-06CC-C667-D155BFF9EBA8}"/>
                  </a:ext>
                </a:extLst>
              </p:cNvPr>
              <p:cNvSpPr txBox="1"/>
              <p:nvPr/>
            </p:nvSpPr>
            <p:spPr>
              <a:xfrm>
                <a:off x="7787526" y="5181595"/>
                <a:ext cx="1407045" cy="830997"/>
              </a:xfrm>
              <a:prstGeom prst="rect">
                <a:avLst/>
              </a:prstGeom>
              <a:solidFill>
                <a:schemeClr val="bg1">
                  <a:lumMod val="95000"/>
                </a:schemeClr>
              </a:solidFill>
            </p:spPr>
            <p:txBody>
              <a:bodyPr wrap="square" rtlCol="0">
                <a:spAutoFit/>
              </a:bodyPr>
              <a:lstStyle/>
              <a:p>
                <a:pPr algn="ctr"/>
                <a:r>
                  <a:rPr lang="es-ES" sz="1600" b="1" dirty="0">
                    <a:solidFill>
                      <a:srgbClr val="017D6E"/>
                    </a:solidFill>
                  </a:rPr>
                  <a:t>Repare</a:t>
                </a:r>
              </a:p>
              <a:p>
                <a:pPr algn="ctr"/>
                <a:r>
                  <a:rPr lang="es-ES" sz="1600" b="1" dirty="0">
                    <a:solidFill>
                      <a:srgbClr val="017D6E"/>
                    </a:solidFill>
                  </a:rPr>
                  <a:t>Reutilice</a:t>
                </a:r>
              </a:p>
              <a:p>
                <a:pPr algn="ctr"/>
                <a:r>
                  <a:rPr lang="es-ES" sz="1600" b="1" dirty="0">
                    <a:solidFill>
                      <a:srgbClr val="017D6E"/>
                    </a:solidFill>
                  </a:rPr>
                  <a:t>Regale</a:t>
                </a:r>
                <a:endParaRPr lang="es-MX" sz="1600" b="1" dirty="0">
                  <a:solidFill>
                    <a:srgbClr val="017D6E"/>
                  </a:solidFill>
                </a:endParaRPr>
              </a:p>
            </p:txBody>
          </p:sp>
          <p:sp>
            <p:nvSpPr>
              <p:cNvPr id="20" name="TextBox 19">
                <a:extLst>
                  <a:ext uri="{FF2B5EF4-FFF2-40B4-BE49-F238E27FC236}">
                    <a16:creationId xmlns:a16="http://schemas.microsoft.com/office/drawing/2014/main" id="{7D9DA6B4-D853-F9BC-0E2C-9B710B9836F9}"/>
                  </a:ext>
                </a:extLst>
              </p:cNvPr>
              <p:cNvSpPr txBox="1"/>
              <p:nvPr/>
            </p:nvSpPr>
            <p:spPr>
              <a:xfrm>
                <a:off x="9481073" y="5186198"/>
                <a:ext cx="1813471" cy="369332"/>
              </a:xfrm>
              <a:prstGeom prst="rect">
                <a:avLst/>
              </a:prstGeom>
              <a:solidFill>
                <a:schemeClr val="bg1">
                  <a:lumMod val="95000"/>
                </a:schemeClr>
              </a:solidFill>
            </p:spPr>
            <p:txBody>
              <a:bodyPr wrap="square" rtlCol="0">
                <a:spAutoFit/>
              </a:bodyPr>
              <a:lstStyle/>
              <a:p>
                <a:pPr algn="ctr"/>
                <a:r>
                  <a:rPr lang="es-ES" sz="1800" dirty="0" err="1"/>
                  <a:t>Compostear</a:t>
                </a:r>
                <a:endParaRPr lang="es-MX" sz="1800" dirty="0"/>
              </a:p>
            </p:txBody>
          </p:sp>
          <p:sp>
            <p:nvSpPr>
              <p:cNvPr id="21" name="TextBox 20">
                <a:extLst>
                  <a:ext uri="{FF2B5EF4-FFF2-40B4-BE49-F238E27FC236}">
                    <a16:creationId xmlns:a16="http://schemas.microsoft.com/office/drawing/2014/main" id="{F0531434-5A08-D0ED-B3F4-E197FDEFE102}"/>
                  </a:ext>
                </a:extLst>
              </p:cNvPr>
              <p:cNvSpPr txBox="1"/>
              <p:nvPr/>
            </p:nvSpPr>
            <p:spPr>
              <a:xfrm>
                <a:off x="1213482" y="4597772"/>
                <a:ext cx="1743980" cy="369332"/>
              </a:xfrm>
              <a:prstGeom prst="rect">
                <a:avLst/>
              </a:prstGeom>
              <a:noFill/>
            </p:spPr>
            <p:txBody>
              <a:bodyPr wrap="square" rtlCol="0">
                <a:spAutoFit/>
              </a:bodyPr>
              <a:lstStyle/>
              <a:p>
                <a:pPr algn="ctr"/>
                <a:r>
                  <a:rPr lang="es-ES" sz="1800" dirty="0"/>
                  <a:t>1.Extracción</a:t>
                </a:r>
                <a:endParaRPr lang="es-MX" sz="1800" dirty="0"/>
              </a:p>
            </p:txBody>
          </p:sp>
          <p:sp>
            <p:nvSpPr>
              <p:cNvPr id="22" name="TextBox 21">
                <a:extLst>
                  <a:ext uri="{FF2B5EF4-FFF2-40B4-BE49-F238E27FC236}">
                    <a16:creationId xmlns:a16="http://schemas.microsoft.com/office/drawing/2014/main" id="{B2DA4383-10A4-BA18-78D4-1E90535F1EBF}"/>
                  </a:ext>
                </a:extLst>
              </p:cNvPr>
              <p:cNvSpPr txBox="1"/>
              <p:nvPr/>
            </p:nvSpPr>
            <p:spPr>
              <a:xfrm>
                <a:off x="3043821" y="4588858"/>
                <a:ext cx="1743980" cy="369332"/>
              </a:xfrm>
              <a:prstGeom prst="rect">
                <a:avLst/>
              </a:prstGeom>
              <a:noFill/>
            </p:spPr>
            <p:txBody>
              <a:bodyPr wrap="square" rtlCol="0">
                <a:spAutoFit/>
              </a:bodyPr>
              <a:lstStyle/>
              <a:p>
                <a:pPr algn="ctr"/>
                <a:r>
                  <a:rPr lang="es-ES" sz="1800" dirty="0"/>
                  <a:t>2. Producción</a:t>
                </a:r>
                <a:endParaRPr lang="es-MX" sz="1800" dirty="0"/>
              </a:p>
            </p:txBody>
          </p:sp>
          <p:sp>
            <p:nvSpPr>
              <p:cNvPr id="23" name="TextBox 22">
                <a:extLst>
                  <a:ext uri="{FF2B5EF4-FFF2-40B4-BE49-F238E27FC236}">
                    <a16:creationId xmlns:a16="http://schemas.microsoft.com/office/drawing/2014/main" id="{5B4E8CA9-CA4F-6CEA-F99A-7A7D6D6E3F77}"/>
                  </a:ext>
                </a:extLst>
              </p:cNvPr>
              <p:cNvSpPr txBox="1"/>
              <p:nvPr/>
            </p:nvSpPr>
            <p:spPr>
              <a:xfrm>
                <a:off x="5303722" y="4552038"/>
                <a:ext cx="1743980" cy="369332"/>
              </a:xfrm>
              <a:prstGeom prst="rect">
                <a:avLst/>
              </a:prstGeom>
              <a:noFill/>
            </p:spPr>
            <p:txBody>
              <a:bodyPr wrap="square" rtlCol="0">
                <a:spAutoFit/>
              </a:bodyPr>
              <a:lstStyle/>
              <a:p>
                <a:pPr algn="ctr"/>
                <a:r>
                  <a:rPr lang="es-ES" sz="1800" dirty="0"/>
                  <a:t>3. Distribución</a:t>
                </a:r>
                <a:endParaRPr lang="es-MX" sz="1800" dirty="0"/>
              </a:p>
            </p:txBody>
          </p:sp>
          <p:sp>
            <p:nvSpPr>
              <p:cNvPr id="24" name="TextBox 23">
                <a:extLst>
                  <a:ext uri="{FF2B5EF4-FFF2-40B4-BE49-F238E27FC236}">
                    <a16:creationId xmlns:a16="http://schemas.microsoft.com/office/drawing/2014/main" id="{1A5B1457-3A5E-50CA-CBBF-1FF0BFCC27AC}"/>
                  </a:ext>
                </a:extLst>
              </p:cNvPr>
              <p:cNvSpPr txBox="1"/>
              <p:nvPr/>
            </p:nvSpPr>
            <p:spPr>
              <a:xfrm>
                <a:off x="7768923" y="4520721"/>
                <a:ext cx="970653" cy="369332"/>
              </a:xfrm>
              <a:prstGeom prst="rect">
                <a:avLst/>
              </a:prstGeom>
              <a:noFill/>
            </p:spPr>
            <p:txBody>
              <a:bodyPr wrap="square" rtlCol="0">
                <a:spAutoFit/>
              </a:bodyPr>
              <a:lstStyle/>
              <a:p>
                <a:pPr algn="ctr"/>
                <a:r>
                  <a:rPr lang="es-ES" sz="1800" dirty="0"/>
                  <a:t>4. Uso</a:t>
                </a:r>
                <a:endParaRPr lang="es-MX" sz="1800" dirty="0"/>
              </a:p>
            </p:txBody>
          </p:sp>
          <p:sp>
            <p:nvSpPr>
              <p:cNvPr id="25" name="TextBox 24">
                <a:extLst>
                  <a:ext uri="{FF2B5EF4-FFF2-40B4-BE49-F238E27FC236}">
                    <a16:creationId xmlns:a16="http://schemas.microsoft.com/office/drawing/2014/main" id="{8E62022E-1C5B-D7E6-B592-82F57D3C6684}"/>
                  </a:ext>
                </a:extLst>
              </p:cNvPr>
              <p:cNvSpPr txBox="1"/>
              <p:nvPr/>
            </p:nvSpPr>
            <p:spPr>
              <a:xfrm>
                <a:off x="9229355" y="4541752"/>
                <a:ext cx="2040367" cy="369332"/>
              </a:xfrm>
              <a:prstGeom prst="rect">
                <a:avLst/>
              </a:prstGeom>
              <a:noFill/>
            </p:spPr>
            <p:txBody>
              <a:bodyPr wrap="square" rtlCol="0">
                <a:spAutoFit/>
              </a:bodyPr>
              <a:lstStyle/>
              <a:p>
                <a:pPr algn="ctr"/>
                <a:r>
                  <a:rPr lang="es-ES" sz="1800" dirty="0"/>
                  <a:t>5. Disposición</a:t>
                </a:r>
                <a:endParaRPr lang="es-MX" sz="18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5 </a:t>
            </a:r>
            <a:r>
              <a:rPr lang="en-US" sz="3600" b="1" dirty="0" err="1">
                <a:solidFill>
                  <a:schemeClr val="bg1"/>
                </a:solidFill>
              </a:rPr>
              <a:t>Modelos</a:t>
            </a:r>
            <a:r>
              <a:rPr lang="en-US" sz="3600" b="1" dirty="0">
                <a:solidFill>
                  <a:schemeClr val="bg1"/>
                </a:solidFill>
              </a:rPr>
              <a:t> de </a:t>
            </a:r>
            <a:r>
              <a:rPr lang="en-US" sz="3600" b="1" dirty="0" err="1">
                <a:solidFill>
                  <a:schemeClr val="bg1"/>
                </a:solidFill>
              </a:rPr>
              <a:t>Negocio</a:t>
            </a:r>
            <a:r>
              <a:rPr lang="en-US" sz="3600" b="1" dirty="0">
                <a:solidFill>
                  <a:schemeClr val="bg1"/>
                </a:solidFill>
              </a:rPr>
              <a:t> Circulares</a:t>
            </a:r>
          </a:p>
        </p:txBody>
      </p:sp>
      <p:grpSp>
        <p:nvGrpSpPr>
          <p:cNvPr id="3" name="Group 2">
            <a:extLst>
              <a:ext uri="{FF2B5EF4-FFF2-40B4-BE49-F238E27FC236}">
                <a16:creationId xmlns:a16="http://schemas.microsoft.com/office/drawing/2014/main" id="{4BBBF81E-4B21-2FF4-7EF1-7B7FF4518C3F}"/>
              </a:ext>
            </a:extLst>
          </p:cNvPr>
          <p:cNvGrpSpPr/>
          <p:nvPr/>
        </p:nvGrpSpPr>
        <p:grpSpPr>
          <a:xfrm>
            <a:off x="1785468" y="1228592"/>
            <a:ext cx="8877148" cy="1015663"/>
            <a:chOff x="1785468" y="1228592"/>
            <a:chExt cx="8877148" cy="1015663"/>
          </a:xfrm>
        </p:grpSpPr>
        <p:sp>
          <p:nvSpPr>
            <p:cNvPr id="11" name="TextBox 10">
              <a:extLst>
                <a:ext uri="{FF2B5EF4-FFF2-40B4-BE49-F238E27FC236}">
                  <a16:creationId xmlns:a16="http://schemas.microsoft.com/office/drawing/2014/main" id="{C8906053-1C32-5C4C-BD37-D50AA5FAF8A5}"/>
                </a:ext>
              </a:extLst>
            </p:cNvPr>
            <p:cNvSpPr txBox="1"/>
            <p:nvPr/>
          </p:nvSpPr>
          <p:spPr>
            <a:xfrm>
              <a:off x="1785468" y="1336954"/>
              <a:ext cx="1901629" cy="707886"/>
            </a:xfrm>
            <a:prstGeom prst="rect">
              <a:avLst/>
            </a:prstGeom>
            <a:noFill/>
          </p:spPr>
          <p:txBody>
            <a:bodyPr wrap="square" rtlCol="0">
              <a:spAutoFit/>
            </a:bodyPr>
            <a:lstStyle/>
            <a:p>
              <a:pPr algn="ctr"/>
              <a:r>
                <a:rPr lang="en-US" sz="2000" b="1" dirty="0" err="1"/>
                <a:t>Suministros</a:t>
              </a:r>
              <a:endParaRPr lang="en-US" sz="2000" b="1" dirty="0"/>
            </a:p>
            <a:p>
              <a:pPr algn="ctr"/>
              <a:r>
                <a:rPr lang="en-US" sz="2000" b="1" dirty="0"/>
                <a:t>Circulares</a:t>
              </a:r>
            </a:p>
          </p:txBody>
        </p:sp>
        <p:sp>
          <p:nvSpPr>
            <p:cNvPr id="12" name="TextBox 11">
              <a:extLst>
                <a:ext uri="{FF2B5EF4-FFF2-40B4-BE49-F238E27FC236}">
                  <a16:creationId xmlns:a16="http://schemas.microsoft.com/office/drawing/2014/main" id="{5E11BDB3-C350-DE44-8723-8C426A201718}"/>
                </a:ext>
              </a:extLst>
            </p:cNvPr>
            <p:cNvSpPr txBox="1"/>
            <p:nvPr/>
          </p:nvSpPr>
          <p:spPr>
            <a:xfrm>
              <a:off x="3572214" y="1309148"/>
              <a:ext cx="1901629" cy="707886"/>
            </a:xfrm>
            <a:prstGeom prst="rect">
              <a:avLst/>
            </a:prstGeom>
            <a:noFill/>
          </p:spPr>
          <p:txBody>
            <a:bodyPr wrap="square" rtlCol="0">
              <a:spAutoFit/>
            </a:bodyPr>
            <a:lstStyle/>
            <a:p>
              <a:pPr algn="ctr"/>
              <a:r>
                <a:rPr lang="en-US" sz="2000" b="1" dirty="0" err="1"/>
                <a:t>Recuperación</a:t>
              </a:r>
              <a:r>
                <a:rPr lang="en-US" sz="2000" b="1" dirty="0"/>
                <a:t> de </a:t>
              </a:r>
              <a:r>
                <a:rPr lang="en-US" sz="2000" b="1" dirty="0" err="1"/>
                <a:t>Recursos</a:t>
              </a:r>
              <a:endParaRPr lang="en-US" sz="2000" b="1" dirty="0"/>
            </a:p>
          </p:txBody>
        </p:sp>
        <p:sp>
          <p:nvSpPr>
            <p:cNvPr id="16" name="TextBox 15">
              <a:extLst>
                <a:ext uri="{FF2B5EF4-FFF2-40B4-BE49-F238E27FC236}">
                  <a16:creationId xmlns:a16="http://schemas.microsoft.com/office/drawing/2014/main" id="{F304574B-A261-BE4F-95D6-C682FD92A54E}"/>
                </a:ext>
              </a:extLst>
            </p:cNvPr>
            <p:cNvSpPr txBox="1"/>
            <p:nvPr/>
          </p:nvSpPr>
          <p:spPr>
            <a:xfrm>
              <a:off x="5311472" y="1228592"/>
              <a:ext cx="1901629" cy="1015663"/>
            </a:xfrm>
            <a:prstGeom prst="rect">
              <a:avLst/>
            </a:prstGeom>
            <a:noFill/>
          </p:spPr>
          <p:txBody>
            <a:bodyPr wrap="square" rtlCol="0">
              <a:spAutoFit/>
            </a:bodyPr>
            <a:lstStyle/>
            <a:p>
              <a:pPr algn="ctr"/>
              <a:r>
                <a:rPr lang="en-US" sz="2000" b="1" dirty="0" err="1"/>
                <a:t>Extensión</a:t>
              </a:r>
              <a:r>
                <a:rPr lang="en-US" sz="2000" b="1" dirty="0"/>
                <a:t> de Vida de un </a:t>
              </a:r>
              <a:r>
                <a:rPr lang="en-US" sz="2000" b="1" dirty="0" err="1"/>
                <a:t>Producto</a:t>
              </a:r>
              <a:endParaRPr lang="en-US" sz="2000" b="1" dirty="0"/>
            </a:p>
          </p:txBody>
        </p:sp>
        <p:sp>
          <p:nvSpPr>
            <p:cNvPr id="17" name="TextBox 16">
              <a:extLst>
                <a:ext uri="{FF2B5EF4-FFF2-40B4-BE49-F238E27FC236}">
                  <a16:creationId xmlns:a16="http://schemas.microsoft.com/office/drawing/2014/main" id="{0563B1E1-0E64-C94A-A8C0-EC86E77FB670}"/>
                </a:ext>
              </a:extLst>
            </p:cNvPr>
            <p:cNvSpPr txBox="1"/>
            <p:nvPr/>
          </p:nvSpPr>
          <p:spPr>
            <a:xfrm>
              <a:off x="7050730" y="1293066"/>
              <a:ext cx="1901629" cy="707886"/>
            </a:xfrm>
            <a:prstGeom prst="rect">
              <a:avLst/>
            </a:prstGeom>
            <a:noFill/>
          </p:spPr>
          <p:txBody>
            <a:bodyPr wrap="square" rtlCol="0">
              <a:spAutoFit/>
            </a:bodyPr>
            <a:lstStyle/>
            <a:p>
              <a:pPr algn="ctr"/>
              <a:r>
                <a:rPr lang="en-US" sz="2000" b="1" dirty="0" err="1"/>
                <a:t>Plataformas</a:t>
              </a:r>
              <a:r>
                <a:rPr lang="en-US" sz="2000" b="1" dirty="0"/>
                <a:t> </a:t>
              </a:r>
              <a:r>
                <a:rPr lang="en-US" sz="2000" b="1" dirty="0" err="1"/>
                <a:t>Compartidas</a:t>
              </a:r>
              <a:endParaRPr lang="en-US" sz="2000" b="1" dirty="0"/>
            </a:p>
          </p:txBody>
        </p:sp>
        <p:sp>
          <p:nvSpPr>
            <p:cNvPr id="18" name="TextBox 17">
              <a:extLst>
                <a:ext uri="{FF2B5EF4-FFF2-40B4-BE49-F238E27FC236}">
                  <a16:creationId xmlns:a16="http://schemas.microsoft.com/office/drawing/2014/main" id="{B4A40B76-E97A-6149-9E10-6104DC1E8EB6}"/>
                </a:ext>
              </a:extLst>
            </p:cNvPr>
            <p:cNvSpPr txBox="1"/>
            <p:nvPr/>
          </p:nvSpPr>
          <p:spPr>
            <a:xfrm>
              <a:off x="8760987" y="1293066"/>
              <a:ext cx="1901629" cy="707886"/>
            </a:xfrm>
            <a:prstGeom prst="rect">
              <a:avLst/>
            </a:prstGeom>
            <a:noFill/>
          </p:spPr>
          <p:txBody>
            <a:bodyPr wrap="square" rtlCol="0">
              <a:spAutoFit/>
            </a:bodyPr>
            <a:lstStyle/>
            <a:p>
              <a:pPr algn="ctr"/>
              <a:r>
                <a:rPr lang="en-US" sz="2000" b="1" dirty="0" err="1"/>
                <a:t>Producto</a:t>
              </a:r>
              <a:r>
                <a:rPr lang="en-US" sz="2000" b="1" dirty="0"/>
                <a:t> </a:t>
              </a:r>
              <a:r>
                <a:rPr lang="en-US" sz="2000" b="1" dirty="0" err="1"/>
                <a:t>como</a:t>
              </a:r>
              <a:r>
                <a:rPr lang="en-US" sz="2000" b="1" dirty="0"/>
                <a:t> </a:t>
              </a:r>
              <a:r>
                <a:rPr lang="en-US" sz="2000" b="1" dirty="0" err="1"/>
                <a:t>Servicio</a:t>
              </a:r>
              <a:endParaRPr lang="en-US" sz="2000" b="1" dirty="0"/>
            </a:p>
          </p:txBody>
        </p:sp>
      </p:grpSp>
      <p:sp>
        <p:nvSpPr>
          <p:cNvPr id="19" name="TextBox 18">
            <a:extLst>
              <a:ext uri="{FF2B5EF4-FFF2-40B4-BE49-F238E27FC236}">
                <a16:creationId xmlns:a16="http://schemas.microsoft.com/office/drawing/2014/main" id="{B3E8CCFD-182B-7546-BE75-88445AAD58F8}"/>
              </a:ext>
            </a:extLst>
          </p:cNvPr>
          <p:cNvSpPr txBox="1"/>
          <p:nvPr/>
        </p:nvSpPr>
        <p:spPr>
          <a:xfrm>
            <a:off x="1741088" y="4318854"/>
            <a:ext cx="1644247" cy="1600438"/>
          </a:xfrm>
          <a:prstGeom prst="rect">
            <a:avLst/>
          </a:prstGeom>
          <a:noFill/>
        </p:spPr>
        <p:txBody>
          <a:bodyPr wrap="square" rtlCol="0">
            <a:spAutoFit/>
          </a:bodyPr>
          <a:lstStyle/>
          <a:p>
            <a:r>
              <a:rPr lang="es-ES" sz="1400" dirty="0"/>
              <a:t>Productos fabricados con insumos de recursos totalmente renovables, reciclables o biodegradables</a:t>
            </a:r>
            <a:r>
              <a:rPr lang="en-US" sz="1400" dirty="0"/>
              <a:t>. </a:t>
            </a:r>
          </a:p>
        </p:txBody>
      </p:sp>
      <p:sp>
        <p:nvSpPr>
          <p:cNvPr id="20" name="TextBox 19">
            <a:extLst>
              <a:ext uri="{FF2B5EF4-FFF2-40B4-BE49-F238E27FC236}">
                <a16:creationId xmlns:a16="http://schemas.microsoft.com/office/drawing/2014/main" id="{0D0B666F-CA8C-2C43-B8C8-36C6A3FC5375}"/>
              </a:ext>
            </a:extLst>
          </p:cNvPr>
          <p:cNvSpPr txBox="1"/>
          <p:nvPr/>
        </p:nvSpPr>
        <p:spPr>
          <a:xfrm>
            <a:off x="3409843" y="4345715"/>
            <a:ext cx="1901629" cy="2062103"/>
          </a:xfrm>
          <a:prstGeom prst="rect">
            <a:avLst/>
          </a:prstGeom>
          <a:noFill/>
        </p:spPr>
        <p:txBody>
          <a:bodyPr wrap="square" rtlCol="0">
            <a:spAutoFit/>
          </a:bodyPr>
          <a:lstStyle/>
          <a:p>
            <a:r>
              <a:rPr lang="es-ES" sz="1400" dirty="0"/>
              <a:t>Servicios que funcionan para evitar que los recursos materiales o desechos se filtren en el medio ambiente; y se maximiza su valor para volver a entrar en el circuito.</a:t>
            </a:r>
            <a:endParaRPr lang="en-US" sz="1400" dirty="0"/>
          </a:p>
          <a:p>
            <a:pPr algn="ctr"/>
            <a:endParaRPr lang="en-US" sz="1600" dirty="0"/>
          </a:p>
        </p:txBody>
      </p:sp>
      <p:sp>
        <p:nvSpPr>
          <p:cNvPr id="21" name="TextBox 20">
            <a:extLst>
              <a:ext uri="{FF2B5EF4-FFF2-40B4-BE49-F238E27FC236}">
                <a16:creationId xmlns:a16="http://schemas.microsoft.com/office/drawing/2014/main" id="{BFB2B9B0-85A2-184C-A010-C9AB347BC029}"/>
              </a:ext>
            </a:extLst>
          </p:cNvPr>
          <p:cNvSpPr txBox="1"/>
          <p:nvPr/>
        </p:nvSpPr>
        <p:spPr>
          <a:xfrm>
            <a:off x="5294610" y="4345715"/>
            <a:ext cx="1882327" cy="1815882"/>
          </a:xfrm>
          <a:prstGeom prst="rect">
            <a:avLst/>
          </a:prstGeom>
          <a:noFill/>
        </p:spPr>
        <p:txBody>
          <a:bodyPr wrap="square" rtlCol="0">
            <a:spAutoFit/>
          </a:bodyPr>
          <a:lstStyle/>
          <a:p>
            <a:r>
              <a:rPr lang="es-ES" sz="1400" dirty="0"/>
              <a:t>Servicios que ofrecen extender la vida útil de un producto que de otro modo se desecharía mediante la reparación, actualización o reventa en el circuito.</a:t>
            </a:r>
            <a:endParaRPr lang="en-US" sz="1400" dirty="0"/>
          </a:p>
        </p:txBody>
      </p:sp>
      <p:sp>
        <p:nvSpPr>
          <p:cNvPr id="22" name="TextBox 21">
            <a:extLst>
              <a:ext uri="{FF2B5EF4-FFF2-40B4-BE49-F238E27FC236}">
                <a16:creationId xmlns:a16="http://schemas.microsoft.com/office/drawing/2014/main" id="{FCC65F51-F608-1C41-85A0-46E849E5839E}"/>
              </a:ext>
            </a:extLst>
          </p:cNvPr>
          <p:cNvSpPr txBox="1"/>
          <p:nvPr/>
        </p:nvSpPr>
        <p:spPr>
          <a:xfrm>
            <a:off x="7092350" y="4382671"/>
            <a:ext cx="1901629" cy="1600438"/>
          </a:xfrm>
          <a:prstGeom prst="rect">
            <a:avLst/>
          </a:prstGeom>
          <a:noFill/>
        </p:spPr>
        <p:txBody>
          <a:bodyPr wrap="square" rtlCol="0">
            <a:spAutoFit/>
          </a:bodyPr>
          <a:lstStyle/>
          <a:p>
            <a:r>
              <a:rPr lang="es-ES" sz="1400" dirty="0"/>
              <a:t>Las plataformas para compartir permiten que las personas colaboren y compartan un producto entre ellos sin la propiedad exclusiva del cliente.</a:t>
            </a:r>
            <a:endParaRPr lang="en-US" sz="1400" dirty="0"/>
          </a:p>
        </p:txBody>
      </p:sp>
      <p:sp>
        <p:nvSpPr>
          <p:cNvPr id="23" name="TextBox 22">
            <a:extLst>
              <a:ext uri="{FF2B5EF4-FFF2-40B4-BE49-F238E27FC236}">
                <a16:creationId xmlns:a16="http://schemas.microsoft.com/office/drawing/2014/main" id="{F65BA6F7-AA83-5348-ADDB-F2B45B85C684}"/>
              </a:ext>
            </a:extLst>
          </p:cNvPr>
          <p:cNvSpPr txBox="1"/>
          <p:nvPr/>
        </p:nvSpPr>
        <p:spPr>
          <a:xfrm>
            <a:off x="8921888" y="4427067"/>
            <a:ext cx="1625354" cy="1169551"/>
          </a:xfrm>
          <a:prstGeom prst="rect">
            <a:avLst/>
          </a:prstGeom>
          <a:noFill/>
        </p:spPr>
        <p:txBody>
          <a:bodyPr wrap="square" rtlCol="0">
            <a:spAutoFit/>
          </a:bodyPr>
          <a:lstStyle/>
          <a:p>
            <a:r>
              <a:rPr lang="es-ES" sz="1400" dirty="0"/>
              <a:t>Productos que son utilizados por uno o más clientes como un acuerdo de pago por uso.</a:t>
            </a:r>
            <a:r>
              <a:rPr lang="en-US" sz="1400" dirty="0"/>
              <a:t>. </a:t>
            </a:r>
          </a:p>
        </p:txBody>
      </p:sp>
      <p:sp>
        <p:nvSpPr>
          <p:cNvPr id="2" name="Slide Number Placeholder 1">
            <a:extLst>
              <a:ext uri="{FF2B5EF4-FFF2-40B4-BE49-F238E27FC236}">
                <a16:creationId xmlns:a16="http://schemas.microsoft.com/office/drawing/2014/main" id="{16C307CF-A56C-A1B7-A063-961127FAC894}"/>
              </a:ext>
            </a:extLst>
          </p:cNvPr>
          <p:cNvSpPr>
            <a:spLocks noGrp="1"/>
          </p:cNvSpPr>
          <p:nvPr>
            <p:ph type="sldNum" sz="quarter" idx="12"/>
          </p:nvPr>
        </p:nvSpPr>
        <p:spPr/>
        <p:txBody>
          <a:bodyPr/>
          <a:lstStyle/>
          <a:p>
            <a:fld id="{A49FEDE7-8061-9B4D-88A1-7EA83A94C31B}" type="slidenum">
              <a:rPr lang="en-TH" smtClean="0"/>
              <a:t>8</a:t>
            </a:fld>
            <a:endParaRPr lang="en-TH"/>
          </a:p>
        </p:txBody>
      </p:sp>
    </p:spTree>
    <p:extLst>
      <p:ext uri="{BB962C8B-B14F-4D97-AF65-F5344CB8AC3E}">
        <p14:creationId xmlns:p14="http://schemas.microsoft.com/office/powerpoint/2010/main" val="2756055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8909C43-34B9-E649-833C-EA40DFE766A1}"/>
              </a:ext>
            </a:extLst>
          </p:cNvPr>
          <p:cNvPicPr>
            <a:picLocks noChangeAspect="1"/>
          </p:cNvPicPr>
          <p:nvPr/>
        </p:nvPicPr>
        <p:blipFill>
          <a:blip r:embed="rId3"/>
          <a:stretch>
            <a:fillRect/>
          </a:stretch>
        </p:blipFill>
        <p:spPr>
          <a:xfrm>
            <a:off x="-32657" y="-6412"/>
            <a:ext cx="12224657" cy="685800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5  </a:t>
            </a:r>
            <a:r>
              <a:rPr lang="en-US" sz="3600" b="1" dirty="0" err="1">
                <a:solidFill>
                  <a:schemeClr val="bg1"/>
                </a:solidFill>
              </a:rPr>
              <a:t>Modelos</a:t>
            </a:r>
            <a:r>
              <a:rPr lang="en-US" sz="3600" b="1" dirty="0">
                <a:solidFill>
                  <a:schemeClr val="bg1"/>
                </a:solidFill>
              </a:rPr>
              <a:t> de </a:t>
            </a:r>
            <a:r>
              <a:rPr lang="en-US" sz="3600" b="1" dirty="0" err="1">
                <a:solidFill>
                  <a:schemeClr val="bg1"/>
                </a:solidFill>
              </a:rPr>
              <a:t>Negocio</a:t>
            </a:r>
            <a:r>
              <a:rPr lang="en-US" sz="3600" b="1" dirty="0">
                <a:solidFill>
                  <a:schemeClr val="bg1"/>
                </a:solidFill>
              </a:rPr>
              <a:t> Circular</a:t>
            </a:r>
          </a:p>
        </p:txBody>
      </p:sp>
      <p:pic>
        <p:nvPicPr>
          <p:cNvPr id="8" name="Picture 7">
            <a:extLst>
              <a:ext uri="{FF2B5EF4-FFF2-40B4-BE49-F238E27FC236}">
                <a16:creationId xmlns:a16="http://schemas.microsoft.com/office/drawing/2014/main" id="{884DFFC9-9672-844A-9807-1CA032E45351}"/>
              </a:ext>
            </a:extLst>
          </p:cNvPr>
          <p:cNvPicPr>
            <a:picLocks noChangeAspect="1"/>
          </p:cNvPicPr>
          <p:nvPr/>
        </p:nvPicPr>
        <p:blipFill>
          <a:blip r:embed="rId4"/>
          <a:stretch>
            <a:fillRect/>
          </a:stretch>
        </p:blipFill>
        <p:spPr>
          <a:xfrm>
            <a:off x="3545599" y="1945438"/>
            <a:ext cx="2500907" cy="1670417"/>
          </a:xfrm>
          <a:prstGeom prst="rect">
            <a:avLst/>
          </a:prstGeom>
        </p:spPr>
      </p:pic>
      <p:sp>
        <p:nvSpPr>
          <p:cNvPr id="24" name="Oval 23">
            <a:extLst>
              <a:ext uri="{FF2B5EF4-FFF2-40B4-BE49-F238E27FC236}">
                <a16:creationId xmlns:a16="http://schemas.microsoft.com/office/drawing/2014/main" id="{109C6EA1-65B9-B546-AD1A-32D60C484AC1}"/>
              </a:ext>
            </a:extLst>
          </p:cNvPr>
          <p:cNvSpPr/>
          <p:nvPr/>
        </p:nvSpPr>
        <p:spPr>
          <a:xfrm>
            <a:off x="2107641" y="2232362"/>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6" name="Picture 25" descr="Shape&#10;&#10;Description automatically generated with medium confidence">
            <a:extLst>
              <a:ext uri="{FF2B5EF4-FFF2-40B4-BE49-F238E27FC236}">
                <a16:creationId xmlns:a16="http://schemas.microsoft.com/office/drawing/2014/main" id="{9967EC71-59A3-E743-886A-C5F9A3AC0175}"/>
              </a:ext>
            </a:extLst>
          </p:cNvPr>
          <p:cNvPicPr>
            <a:picLocks noChangeAspect="1"/>
          </p:cNvPicPr>
          <p:nvPr/>
        </p:nvPicPr>
        <p:blipFill>
          <a:blip r:embed="rId5"/>
          <a:stretch>
            <a:fillRect/>
          </a:stretch>
        </p:blipFill>
        <p:spPr>
          <a:xfrm>
            <a:off x="2350478" y="2475199"/>
            <a:ext cx="709446" cy="709446"/>
          </a:xfrm>
          <a:prstGeom prst="rect">
            <a:avLst/>
          </a:prstGeom>
        </p:spPr>
      </p:pic>
      <p:sp>
        <p:nvSpPr>
          <p:cNvPr id="39" name="Oval 38">
            <a:extLst>
              <a:ext uri="{FF2B5EF4-FFF2-40B4-BE49-F238E27FC236}">
                <a16:creationId xmlns:a16="http://schemas.microsoft.com/office/drawing/2014/main" id="{754D8CF1-82E2-A44C-A629-B36C7F375B45}"/>
              </a:ext>
            </a:extLst>
          </p:cNvPr>
          <p:cNvSpPr/>
          <p:nvPr/>
        </p:nvSpPr>
        <p:spPr>
          <a:xfrm>
            <a:off x="422154" y="4855266"/>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1" name="Picture 40">
            <a:extLst>
              <a:ext uri="{FF2B5EF4-FFF2-40B4-BE49-F238E27FC236}">
                <a16:creationId xmlns:a16="http://schemas.microsoft.com/office/drawing/2014/main" id="{A5CDE40A-22C3-D44D-9B67-F3F222A4C81E}"/>
              </a:ext>
            </a:extLst>
          </p:cNvPr>
          <p:cNvPicPr>
            <a:picLocks noChangeAspect="1"/>
          </p:cNvPicPr>
          <p:nvPr/>
        </p:nvPicPr>
        <p:blipFill rotWithShape="1">
          <a:blip r:embed="rId6"/>
          <a:srcRect l="20564" t="10226" r="20361" b="16908"/>
          <a:stretch/>
        </p:blipFill>
        <p:spPr>
          <a:xfrm>
            <a:off x="560390" y="5057013"/>
            <a:ext cx="918648" cy="793176"/>
          </a:xfrm>
          <a:prstGeom prst="rect">
            <a:avLst/>
          </a:prstGeom>
        </p:spPr>
      </p:pic>
      <p:pic>
        <p:nvPicPr>
          <p:cNvPr id="42" name="Picture 41" descr="A picture containing person&#10;&#10;Description automatically generated">
            <a:extLst>
              <a:ext uri="{FF2B5EF4-FFF2-40B4-BE49-F238E27FC236}">
                <a16:creationId xmlns:a16="http://schemas.microsoft.com/office/drawing/2014/main" id="{378E5460-971C-BF45-8B8A-F155DAC8A92C}"/>
              </a:ext>
            </a:extLst>
          </p:cNvPr>
          <p:cNvPicPr>
            <a:picLocks noChangeAspect="1"/>
          </p:cNvPicPr>
          <p:nvPr/>
        </p:nvPicPr>
        <p:blipFill rotWithShape="1">
          <a:blip r:embed="rId7"/>
          <a:srcRect l="3759" r="6804"/>
          <a:stretch/>
        </p:blipFill>
        <p:spPr>
          <a:xfrm>
            <a:off x="1807162" y="4602759"/>
            <a:ext cx="2236737" cy="1667423"/>
          </a:xfrm>
          <a:prstGeom prst="rect">
            <a:avLst/>
          </a:prstGeom>
        </p:spPr>
      </p:pic>
      <p:sp>
        <p:nvSpPr>
          <p:cNvPr id="45" name="Oval 44">
            <a:extLst>
              <a:ext uri="{FF2B5EF4-FFF2-40B4-BE49-F238E27FC236}">
                <a16:creationId xmlns:a16="http://schemas.microsoft.com/office/drawing/2014/main" id="{34EA13C2-A8C9-F145-AC10-DEB05B786F70}"/>
              </a:ext>
            </a:extLst>
          </p:cNvPr>
          <p:cNvSpPr/>
          <p:nvPr/>
        </p:nvSpPr>
        <p:spPr>
          <a:xfrm>
            <a:off x="6605523" y="2227467"/>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8" name="Picture 47" descr="Icon&#10;&#10;Description automatically generated">
            <a:extLst>
              <a:ext uri="{FF2B5EF4-FFF2-40B4-BE49-F238E27FC236}">
                <a16:creationId xmlns:a16="http://schemas.microsoft.com/office/drawing/2014/main" id="{FC8E6DC1-3496-134F-83B7-DF2CFACB5182}"/>
              </a:ext>
            </a:extLst>
          </p:cNvPr>
          <p:cNvPicPr>
            <a:picLocks noChangeAspect="1"/>
          </p:cNvPicPr>
          <p:nvPr/>
        </p:nvPicPr>
        <p:blipFill>
          <a:blip r:embed="rId8"/>
          <a:stretch>
            <a:fillRect/>
          </a:stretch>
        </p:blipFill>
        <p:spPr>
          <a:xfrm>
            <a:off x="6884219" y="2407759"/>
            <a:ext cx="812744" cy="812744"/>
          </a:xfrm>
          <a:prstGeom prst="rect">
            <a:avLst/>
          </a:prstGeom>
        </p:spPr>
      </p:pic>
      <p:sp>
        <p:nvSpPr>
          <p:cNvPr id="56" name="Oval 55">
            <a:extLst>
              <a:ext uri="{FF2B5EF4-FFF2-40B4-BE49-F238E27FC236}">
                <a16:creationId xmlns:a16="http://schemas.microsoft.com/office/drawing/2014/main" id="{F8E62818-C397-564C-9A45-49CC0A694184}"/>
              </a:ext>
            </a:extLst>
          </p:cNvPr>
          <p:cNvSpPr/>
          <p:nvPr/>
        </p:nvSpPr>
        <p:spPr>
          <a:xfrm>
            <a:off x="446769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60" name="Picture 59" descr="Icon&#10;&#10;Description automatically generated">
            <a:extLst>
              <a:ext uri="{FF2B5EF4-FFF2-40B4-BE49-F238E27FC236}">
                <a16:creationId xmlns:a16="http://schemas.microsoft.com/office/drawing/2014/main" id="{79D303A1-DDE3-BD4D-A2C8-814D3D810C89}"/>
              </a:ext>
            </a:extLst>
          </p:cNvPr>
          <p:cNvPicPr>
            <a:picLocks noChangeAspect="1"/>
          </p:cNvPicPr>
          <p:nvPr/>
        </p:nvPicPr>
        <p:blipFill>
          <a:blip r:embed="rId9"/>
          <a:stretch>
            <a:fillRect/>
          </a:stretch>
        </p:blipFill>
        <p:spPr>
          <a:xfrm>
            <a:off x="4709240" y="5094161"/>
            <a:ext cx="712034" cy="712034"/>
          </a:xfrm>
          <a:prstGeom prst="rect">
            <a:avLst/>
          </a:prstGeom>
        </p:spPr>
      </p:pic>
      <p:pic>
        <p:nvPicPr>
          <p:cNvPr id="62" name="Picture 61">
            <a:extLst>
              <a:ext uri="{FF2B5EF4-FFF2-40B4-BE49-F238E27FC236}">
                <a16:creationId xmlns:a16="http://schemas.microsoft.com/office/drawing/2014/main" id="{D57E5E71-5BCE-0A41-ACB5-EA7FF150EF99}"/>
              </a:ext>
            </a:extLst>
          </p:cNvPr>
          <p:cNvPicPr>
            <a:picLocks noChangeAspect="1"/>
          </p:cNvPicPr>
          <p:nvPr/>
        </p:nvPicPr>
        <p:blipFill rotWithShape="1">
          <a:blip r:embed="rId10"/>
          <a:srcRect b="5"/>
          <a:stretch/>
        </p:blipFill>
        <p:spPr>
          <a:xfrm>
            <a:off x="5907757" y="4560059"/>
            <a:ext cx="1834662" cy="1658271"/>
          </a:xfrm>
          <a:prstGeom prst="rect">
            <a:avLst/>
          </a:prstGeom>
        </p:spPr>
      </p:pic>
      <p:sp>
        <p:nvSpPr>
          <p:cNvPr id="63" name="Rounded Rectangle 62">
            <a:extLst>
              <a:ext uri="{FF2B5EF4-FFF2-40B4-BE49-F238E27FC236}">
                <a16:creationId xmlns:a16="http://schemas.microsoft.com/office/drawing/2014/main" id="{9BD99122-D863-2A48-A074-9BA939E43C8E}"/>
              </a:ext>
            </a:extLst>
          </p:cNvPr>
          <p:cNvSpPr/>
          <p:nvPr/>
        </p:nvSpPr>
        <p:spPr>
          <a:xfrm>
            <a:off x="4357819" y="1457818"/>
            <a:ext cx="1717318" cy="32493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4" name="Rounded Rectangle 63">
            <a:extLst>
              <a:ext uri="{FF2B5EF4-FFF2-40B4-BE49-F238E27FC236}">
                <a16:creationId xmlns:a16="http://schemas.microsoft.com/office/drawing/2014/main" id="{C6DA1444-2973-AB4B-AC8B-C1A2A4B7C7B0}"/>
              </a:ext>
            </a:extLst>
          </p:cNvPr>
          <p:cNvSpPr/>
          <p:nvPr/>
        </p:nvSpPr>
        <p:spPr>
          <a:xfrm>
            <a:off x="8715638" y="1461453"/>
            <a:ext cx="1845846" cy="311113"/>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5" name="Rounded Rectangle 64">
            <a:extLst>
              <a:ext uri="{FF2B5EF4-FFF2-40B4-BE49-F238E27FC236}">
                <a16:creationId xmlns:a16="http://schemas.microsoft.com/office/drawing/2014/main" id="{BE2AEBF4-4B6B-E749-BE53-C654432A0D8C}"/>
              </a:ext>
            </a:extLst>
          </p:cNvPr>
          <p:cNvSpPr/>
          <p:nvPr/>
        </p:nvSpPr>
        <p:spPr>
          <a:xfrm>
            <a:off x="2306422" y="4119448"/>
            <a:ext cx="1456240"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6" name="Rounded Rectangle 65">
            <a:extLst>
              <a:ext uri="{FF2B5EF4-FFF2-40B4-BE49-F238E27FC236}">
                <a16:creationId xmlns:a16="http://schemas.microsoft.com/office/drawing/2014/main" id="{4915964C-842A-5844-A1E4-A96E29B2799F}"/>
              </a:ext>
            </a:extLst>
          </p:cNvPr>
          <p:cNvSpPr/>
          <p:nvPr/>
        </p:nvSpPr>
        <p:spPr>
          <a:xfrm>
            <a:off x="5756323" y="4107686"/>
            <a:ext cx="2540014" cy="350316"/>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7" name="Rounded Rectangle 66">
            <a:extLst>
              <a:ext uri="{FF2B5EF4-FFF2-40B4-BE49-F238E27FC236}">
                <a16:creationId xmlns:a16="http://schemas.microsoft.com/office/drawing/2014/main" id="{D8404D60-3666-9849-9549-BCEC5B709B06}"/>
              </a:ext>
            </a:extLst>
          </p:cNvPr>
          <p:cNvSpPr/>
          <p:nvPr/>
        </p:nvSpPr>
        <p:spPr>
          <a:xfrm>
            <a:off x="9593855" y="3889069"/>
            <a:ext cx="2326614" cy="557171"/>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4" name="Group 3">
            <a:extLst>
              <a:ext uri="{FF2B5EF4-FFF2-40B4-BE49-F238E27FC236}">
                <a16:creationId xmlns:a16="http://schemas.microsoft.com/office/drawing/2014/main" id="{DCB7817A-AD1D-2D49-1A0E-53CF67E683B1}"/>
              </a:ext>
            </a:extLst>
          </p:cNvPr>
          <p:cNvGrpSpPr/>
          <p:nvPr/>
        </p:nvGrpSpPr>
        <p:grpSpPr>
          <a:xfrm>
            <a:off x="-188415" y="1453163"/>
            <a:ext cx="12192368" cy="3228362"/>
            <a:chOff x="-188415" y="1453163"/>
            <a:chExt cx="12192368" cy="3228362"/>
          </a:xfrm>
        </p:grpSpPr>
        <p:sp>
          <p:nvSpPr>
            <p:cNvPr id="25" name="TextBox 24">
              <a:extLst>
                <a:ext uri="{FF2B5EF4-FFF2-40B4-BE49-F238E27FC236}">
                  <a16:creationId xmlns:a16="http://schemas.microsoft.com/office/drawing/2014/main" id="{172E9F0F-12EE-C543-9213-0886BCF626DC}"/>
                </a:ext>
              </a:extLst>
            </p:cNvPr>
            <p:cNvSpPr txBox="1"/>
            <p:nvPr/>
          </p:nvSpPr>
          <p:spPr>
            <a:xfrm>
              <a:off x="1718229" y="1453163"/>
              <a:ext cx="4328277" cy="338554"/>
            </a:xfrm>
            <a:prstGeom prst="rect">
              <a:avLst/>
            </a:prstGeom>
            <a:noFill/>
          </p:spPr>
          <p:txBody>
            <a:bodyPr wrap="square" rtlCol="0">
              <a:spAutoFit/>
            </a:bodyPr>
            <a:lstStyle/>
            <a:p>
              <a:pPr algn="ctr"/>
              <a:r>
                <a:rPr lang="en-US" sz="1600" b="1" dirty="0" err="1"/>
                <a:t>Plataformas</a:t>
              </a:r>
              <a:r>
                <a:rPr lang="en-US" sz="1600" b="1" dirty="0"/>
                <a:t> </a:t>
              </a:r>
              <a:r>
                <a:rPr lang="en-US" sz="1600" b="1" dirty="0" err="1"/>
                <a:t>Compartidad</a:t>
              </a:r>
              <a:r>
                <a:rPr lang="en-US" sz="1600" b="1" dirty="0"/>
                <a:t>:   </a:t>
              </a:r>
              <a:r>
                <a:rPr lang="en-US" sz="1600" b="1" dirty="0" err="1">
                  <a:solidFill>
                    <a:schemeClr val="bg1"/>
                  </a:solidFill>
                </a:rPr>
                <a:t>Compartir</a:t>
              </a:r>
              <a:r>
                <a:rPr lang="en-US" sz="1600" b="1" dirty="0">
                  <a:solidFill>
                    <a:schemeClr val="bg1"/>
                  </a:solidFill>
                </a:rPr>
                <a:t> Rides</a:t>
              </a:r>
            </a:p>
          </p:txBody>
        </p:sp>
        <p:sp>
          <p:nvSpPr>
            <p:cNvPr id="44" name="TextBox 43">
              <a:extLst>
                <a:ext uri="{FF2B5EF4-FFF2-40B4-BE49-F238E27FC236}">
                  <a16:creationId xmlns:a16="http://schemas.microsoft.com/office/drawing/2014/main" id="{8A338866-62C4-BC4E-BFB8-AD557186169F}"/>
                </a:ext>
              </a:extLst>
            </p:cNvPr>
            <p:cNvSpPr txBox="1"/>
            <p:nvPr/>
          </p:nvSpPr>
          <p:spPr>
            <a:xfrm>
              <a:off x="6075137" y="1463222"/>
              <a:ext cx="4638215" cy="338554"/>
            </a:xfrm>
            <a:prstGeom prst="rect">
              <a:avLst/>
            </a:prstGeom>
            <a:noFill/>
          </p:spPr>
          <p:txBody>
            <a:bodyPr wrap="square" rtlCol="0">
              <a:spAutoFit/>
            </a:bodyPr>
            <a:lstStyle/>
            <a:p>
              <a:pPr algn="ctr"/>
              <a:r>
                <a:rPr lang="en-US" sz="1600" b="1" dirty="0" err="1"/>
                <a:t>Recuperación</a:t>
              </a:r>
              <a:r>
                <a:rPr lang="en-US" sz="1600" b="1" dirty="0"/>
                <a:t> de </a:t>
              </a:r>
              <a:r>
                <a:rPr lang="en-US" sz="1600" b="1" dirty="0" err="1"/>
                <a:t>Recursos</a:t>
              </a:r>
              <a:r>
                <a:rPr lang="en-US" sz="1600" b="1" dirty="0"/>
                <a:t>:    </a:t>
              </a:r>
              <a:r>
                <a:rPr lang="en-US" sz="1600" b="1" dirty="0" err="1">
                  <a:solidFill>
                    <a:schemeClr val="bg1"/>
                  </a:solidFill>
                </a:rPr>
                <a:t>Desechos</a:t>
              </a:r>
              <a:r>
                <a:rPr lang="en-US" sz="1600" b="1" dirty="0">
                  <a:solidFill>
                    <a:schemeClr val="bg1"/>
                  </a:solidFill>
                </a:rPr>
                <a:t> a </a:t>
              </a:r>
              <a:r>
                <a:rPr lang="en-US" sz="1600" b="1" dirty="0" err="1">
                  <a:solidFill>
                    <a:schemeClr val="bg1"/>
                  </a:solidFill>
                </a:rPr>
                <a:t>energía</a:t>
              </a:r>
              <a:endParaRPr lang="en-US" sz="1600" b="1" dirty="0">
                <a:solidFill>
                  <a:schemeClr val="bg1"/>
                </a:solidFill>
              </a:endParaRPr>
            </a:p>
          </p:txBody>
        </p:sp>
        <p:sp>
          <p:nvSpPr>
            <p:cNvPr id="30" name="TextBox 29">
              <a:extLst>
                <a:ext uri="{FF2B5EF4-FFF2-40B4-BE49-F238E27FC236}">
                  <a16:creationId xmlns:a16="http://schemas.microsoft.com/office/drawing/2014/main" id="{E09C8291-CD80-FF46-9BCC-66184E819D23}"/>
                </a:ext>
              </a:extLst>
            </p:cNvPr>
            <p:cNvSpPr txBox="1"/>
            <p:nvPr/>
          </p:nvSpPr>
          <p:spPr>
            <a:xfrm>
              <a:off x="-188415" y="4119448"/>
              <a:ext cx="4125180" cy="338554"/>
            </a:xfrm>
            <a:prstGeom prst="rect">
              <a:avLst/>
            </a:prstGeom>
            <a:noFill/>
          </p:spPr>
          <p:txBody>
            <a:bodyPr wrap="square" rtlCol="0">
              <a:spAutoFit/>
            </a:bodyPr>
            <a:lstStyle/>
            <a:p>
              <a:pPr algn="ctr"/>
              <a:r>
                <a:rPr lang="en-US" sz="1600" b="1" dirty="0" err="1"/>
                <a:t>Producto</a:t>
              </a:r>
              <a:r>
                <a:rPr lang="en-US" sz="1600" b="1" dirty="0"/>
                <a:t> </a:t>
              </a:r>
              <a:r>
                <a:rPr lang="en-US" sz="1600" b="1" dirty="0" err="1"/>
                <a:t>como</a:t>
              </a:r>
              <a:r>
                <a:rPr lang="en-US" sz="1600" b="1" dirty="0"/>
                <a:t> </a:t>
              </a:r>
              <a:r>
                <a:rPr lang="en-US" sz="1600" b="1" dirty="0" err="1"/>
                <a:t>Servicio</a:t>
              </a:r>
              <a:r>
                <a:rPr lang="en-US" sz="1600" b="1" dirty="0"/>
                <a:t>:  </a:t>
              </a:r>
              <a:r>
                <a:rPr lang="en-US" sz="1600" b="1" dirty="0" err="1">
                  <a:solidFill>
                    <a:schemeClr val="bg1"/>
                  </a:solidFill>
                </a:rPr>
                <a:t>Renta</a:t>
              </a:r>
              <a:r>
                <a:rPr lang="en-US" sz="1600" b="1" dirty="0">
                  <a:solidFill>
                    <a:schemeClr val="bg1"/>
                  </a:solidFill>
                </a:rPr>
                <a:t> de </a:t>
              </a:r>
              <a:r>
                <a:rPr lang="en-US" sz="1600" b="1" dirty="0" err="1">
                  <a:solidFill>
                    <a:schemeClr val="bg1"/>
                  </a:solidFill>
                </a:rPr>
                <a:t>Ropa</a:t>
              </a:r>
              <a:endParaRPr lang="en-US" sz="1600" b="1" dirty="0">
                <a:solidFill>
                  <a:schemeClr val="bg1"/>
                </a:solidFill>
              </a:endParaRPr>
            </a:p>
          </p:txBody>
        </p:sp>
        <p:sp>
          <p:nvSpPr>
            <p:cNvPr id="55" name="TextBox 54">
              <a:extLst>
                <a:ext uri="{FF2B5EF4-FFF2-40B4-BE49-F238E27FC236}">
                  <a16:creationId xmlns:a16="http://schemas.microsoft.com/office/drawing/2014/main" id="{F94E9112-F037-C744-A4F7-38C373C83987}"/>
                </a:ext>
              </a:extLst>
            </p:cNvPr>
            <p:cNvSpPr txBox="1"/>
            <p:nvPr/>
          </p:nvSpPr>
          <p:spPr>
            <a:xfrm>
              <a:off x="3696492" y="4106156"/>
              <a:ext cx="4687597" cy="338554"/>
            </a:xfrm>
            <a:prstGeom prst="rect">
              <a:avLst/>
            </a:prstGeom>
            <a:noFill/>
          </p:spPr>
          <p:txBody>
            <a:bodyPr wrap="square" rtlCol="0">
              <a:spAutoFit/>
            </a:bodyPr>
            <a:lstStyle/>
            <a:p>
              <a:pPr algn="ctr"/>
              <a:r>
                <a:rPr lang="en-US" sz="1600" b="1" dirty="0" err="1"/>
                <a:t>Suministros</a:t>
              </a:r>
              <a:r>
                <a:rPr lang="en-US" sz="1600" b="1" dirty="0"/>
                <a:t> </a:t>
              </a:r>
              <a:r>
                <a:rPr lang="en-US" sz="1600" b="1" dirty="0" err="1"/>
                <a:t>Circulaes</a:t>
              </a:r>
              <a:r>
                <a:rPr lang="en-US" sz="1600" b="1" dirty="0"/>
                <a:t>:   </a:t>
              </a:r>
              <a:r>
                <a:rPr lang="en-US" sz="1600" b="1" dirty="0" err="1">
                  <a:solidFill>
                    <a:schemeClr val="bg1"/>
                  </a:solidFill>
                </a:rPr>
                <a:t>Zapatos</a:t>
              </a:r>
              <a:r>
                <a:rPr lang="en-US" sz="1600" b="1" dirty="0">
                  <a:solidFill>
                    <a:schemeClr val="bg1"/>
                  </a:solidFill>
                </a:rPr>
                <a:t> </a:t>
              </a:r>
              <a:r>
                <a:rPr lang="en-US" sz="1600" b="1" dirty="0" err="1">
                  <a:solidFill>
                    <a:schemeClr val="bg1"/>
                  </a:solidFill>
                </a:rPr>
                <a:t>hechos</a:t>
              </a:r>
              <a:r>
                <a:rPr lang="en-US" sz="1600" b="1" dirty="0">
                  <a:solidFill>
                    <a:schemeClr val="bg1"/>
                  </a:solidFill>
                </a:rPr>
                <a:t> de </a:t>
              </a:r>
              <a:r>
                <a:rPr lang="en-US" sz="1600" b="1" dirty="0" err="1">
                  <a:solidFill>
                    <a:schemeClr val="bg1"/>
                  </a:solidFill>
                </a:rPr>
                <a:t>plástico</a:t>
              </a:r>
              <a:endParaRPr lang="en-US" sz="1600" b="1" dirty="0">
                <a:solidFill>
                  <a:schemeClr val="bg1"/>
                </a:solidFill>
              </a:endParaRPr>
            </a:p>
          </p:txBody>
        </p:sp>
        <p:sp>
          <p:nvSpPr>
            <p:cNvPr id="68" name="TextBox 67">
              <a:extLst>
                <a:ext uri="{FF2B5EF4-FFF2-40B4-BE49-F238E27FC236}">
                  <a16:creationId xmlns:a16="http://schemas.microsoft.com/office/drawing/2014/main" id="{44679F4B-8D37-D648-8EB2-7E095C3A1492}"/>
                </a:ext>
              </a:extLst>
            </p:cNvPr>
            <p:cNvSpPr txBox="1"/>
            <p:nvPr/>
          </p:nvSpPr>
          <p:spPr>
            <a:xfrm>
              <a:off x="8218548" y="3850528"/>
              <a:ext cx="1387729" cy="830997"/>
            </a:xfrm>
            <a:prstGeom prst="rect">
              <a:avLst/>
            </a:prstGeom>
            <a:noFill/>
          </p:spPr>
          <p:txBody>
            <a:bodyPr wrap="square" rtlCol="0">
              <a:spAutoFit/>
            </a:bodyPr>
            <a:lstStyle/>
            <a:p>
              <a:pPr algn="ctr"/>
              <a:r>
                <a:rPr lang="en-US" sz="1600" b="1" dirty="0" err="1"/>
                <a:t>Extensión</a:t>
              </a:r>
              <a:r>
                <a:rPr lang="en-US" sz="1600" b="1" dirty="0"/>
                <a:t> de la Vida de </a:t>
              </a:r>
              <a:r>
                <a:rPr lang="en-US" sz="1600" b="1" dirty="0" err="1"/>
                <a:t>Producto</a:t>
              </a:r>
              <a:r>
                <a:rPr lang="en-US" sz="1600" b="1" dirty="0"/>
                <a:t>:</a:t>
              </a:r>
              <a:endParaRPr lang="en-US" sz="1600" b="1" dirty="0">
                <a:solidFill>
                  <a:schemeClr val="bg1"/>
                </a:solidFill>
              </a:endParaRPr>
            </a:p>
          </p:txBody>
        </p:sp>
        <p:sp>
          <p:nvSpPr>
            <p:cNvPr id="69" name="TextBox 68">
              <a:extLst>
                <a:ext uri="{FF2B5EF4-FFF2-40B4-BE49-F238E27FC236}">
                  <a16:creationId xmlns:a16="http://schemas.microsoft.com/office/drawing/2014/main" id="{B5E28285-0677-BF44-8F62-22DACD61AAA4}"/>
                </a:ext>
              </a:extLst>
            </p:cNvPr>
            <p:cNvSpPr txBox="1"/>
            <p:nvPr/>
          </p:nvSpPr>
          <p:spPr>
            <a:xfrm>
              <a:off x="9513025" y="3926521"/>
              <a:ext cx="2490928" cy="584775"/>
            </a:xfrm>
            <a:prstGeom prst="rect">
              <a:avLst/>
            </a:prstGeom>
            <a:noFill/>
          </p:spPr>
          <p:txBody>
            <a:bodyPr wrap="square" rtlCol="0">
              <a:spAutoFit/>
            </a:bodyPr>
            <a:lstStyle/>
            <a:p>
              <a:pPr algn="ctr"/>
              <a:r>
                <a:rPr lang="es-ES" sz="1600" b="1" dirty="0">
                  <a:solidFill>
                    <a:schemeClr val="bg1"/>
                  </a:solidFill>
                </a:rPr>
                <a:t>Servicio de devolución y reparación</a:t>
              </a:r>
              <a:endParaRPr lang="en-US" sz="1600" b="1" dirty="0">
                <a:solidFill>
                  <a:schemeClr val="bg1"/>
                </a:solidFill>
              </a:endParaRPr>
            </a:p>
          </p:txBody>
        </p:sp>
      </p:grpSp>
      <p:sp>
        <p:nvSpPr>
          <p:cNvPr id="70" name="Oval 69">
            <a:extLst>
              <a:ext uri="{FF2B5EF4-FFF2-40B4-BE49-F238E27FC236}">
                <a16:creationId xmlns:a16="http://schemas.microsoft.com/office/drawing/2014/main" id="{2523D0EE-E876-5844-8C0E-20E201D68F46}"/>
              </a:ext>
            </a:extLst>
          </p:cNvPr>
          <p:cNvSpPr/>
          <p:nvPr/>
        </p:nvSpPr>
        <p:spPr>
          <a:xfrm>
            <a:off x="829633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73" name="Picture 72" descr="Logo&#10;&#10;Description automatically generated">
            <a:extLst>
              <a:ext uri="{FF2B5EF4-FFF2-40B4-BE49-F238E27FC236}">
                <a16:creationId xmlns:a16="http://schemas.microsoft.com/office/drawing/2014/main" id="{10BEB59B-9097-D341-9FFD-86E7E1FCEF9F}"/>
              </a:ext>
            </a:extLst>
          </p:cNvPr>
          <p:cNvPicPr>
            <a:picLocks noChangeAspect="1"/>
          </p:cNvPicPr>
          <p:nvPr/>
        </p:nvPicPr>
        <p:blipFill rotWithShape="1">
          <a:blip r:embed="rId11"/>
          <a:srcRect r="61" b="-53"/>
          <a:stretch/>
        </p:blipFill>
        <p:spPr>
          <a:xfrm>
            <a:off x="8384089" y="4947999"/>
            <a:ext cx="1056645" cy="1005017"/>
          </a:xfrm>
          <a:prstGeom prst="rect">
            <a:avLst/>
          </a:prstGeom>
        </p:spPr>
      </p:pic>
      <p:pic>
        <p:nvPicPr>
          <p:cNvPr id="75" name="Picture 74" descr="A person looking at a machine&#10;&#10;Description automatically generated with low confidence">
            <a:extLst>
              <a:ext uri="{FF2B5EF4-FFF2-40B4-BE49-F238E27FC236}">
                <a16:creationId xmlns:a16="http://schemas.microsoft.com/office/drawing/2014/main" id="{4038660B-435C-C74B-ADA6-DA9CE7DD9634}"/>
              </a:ext>
            </a:extLst>
          </p:cNvPr>
          <p:cNvPicPr>
            <a:picLocks noChangeAspect="1"/>
          </p:cNvPicPr>
          <p:nvPr/>
        </p:nvPicPr>
        <p:blipFill rotWithShape="1">
          <a:blip r:embed="rId12"/>
          <a:srcRect b="-1"/>
          <a:stretch/>
        </p:blipFill>
        <p:spPr>
          <a:xfrm>
            <a:off x="9759627" y="4684957"/>
            <a:ext cx="2013273" cy="1668422"/>
          </a:xfrm>
          <a:prstGeom prst="rect">
            <a:avLst/>
          </a:prstGeom>
        </p:spPr>
      </p:pic>
      <p:pic>
        <p:nvPicPr>
          <p:cNvPr id="3" name="Picture 2" descr="A picture containing text, car, outdoor, van&#10;&#10;Description automatically generated">
            <a:extLst>
              <a:ext uri="{FF2B5EF4-FFF2-40B4-BE49-F238E27FC236}">
                <a16:creationId xmlns:a16="http://schemas.microsoft.com/office/drawing/2014/main" id="{31C4D7C2-C0AB-7A32-4BA4-401351780F54}"/>
              </a:ext>
            </a:extLst>
          </p:cNvPr>
          <p:cNvPicPr>
            <a:picLocks noChangeAspect="1"/>
          </p:cNvPicPr>
          <p:nvPr/>
        </p:nvPicPr>
        <p:blipFill>
          <a:blip r:embed="rId13"/>
          <a:stretch>
            <a:fillRect/>
          </a:stretch>
        </p:blipFill>
        <p:spPr>
          <a:xfrm>
            <a:off x="8105299" y="1980833"/>
            <a:ext cx="2846868" cy="1599625"/>
          </a:xfrm>
          <a:prstGeom prst="rect">
            <a:avLst/>
          </a:prstGeom>
        </p:spPr>
      </p:pic>
      <p:sp>
        <p:nvSpPr>
          <p:cNvPr id="2" name="Slide Number Placeholder 1">
            <a:extLst>
              <a:ext uri="{FF2B5EF4-FFF2-40B4-BE49-F238E27FC236}">
                <a16:creationId xmlns:a16="http://schemas.microsoft.com/office/drawing/2014/main" id="{8291A9B1-51E7-703F-2E99-541259E64427}"/>
              </a:ext>
            </a:extLst>
          </p:cNvPr>
          <p:cNvSpPr>
            <a:spLocks noGrp="1"/>
          </p:cNvSpPr>
          <p:nvPr>
            <p:ph type="sldNum" sz="quarter" idx="12"/>
          </p:nvPr>
        </p:nvSpPr>
        <p:spPr/>
        <p:txBody>
          <a:bodyPr/>
          <a:lstStyle/>
          <a:p>
            <a:fld id="{A49FEDE7-8061-9B4D-88A1-7EA83A94C31B}" type="slidenum">
              <a:rPr lang="en-TH" smtClean="0"/>
              <a:t>9</a:t>
            </a:fld>
            <a:endParaRPr lang="en-TH"/>
          </a:p>
        </p:txBody>
      </p:sp>
    </p:spTree>
    <p:extLst>
      <p:ext uri="{BB962C8B-B14F-4D97-AF65-F5344CB8AC3E}">
        <p14:creationId xmlns:p14="http://schemas.microsoft.com/office/powerpoint/2010/main" val="1945992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4453</TotalTime>
  <Words>5343</Words>
  <Application>Microsoft Office PowerPoint</Application>
  <PresentationFormat>Widescreen</PresentationFormat>
  <Paragraphs>443</Paragraphs>
  <Slides>24</Slides>
  <Notes>24</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72 Condensed</vt:lpstr>
      <vt:lpstr>Arial</vt:lpstr>
      <vt:lpstr>Calibri</vt:lpstr>
      <vt:lpstr>Calibri Light</vt:lpstr>
      <vt:lpstr>Yu Gothic UI Semilight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Barron Trejo, Ma Luz</cp:lastModifiedBy>
  <cp:revision>73</cp:revision>
  <dcterms:created xsi:type="dcterms:W3CDTF">2022-04-25T10:56:13Z</dcterms:created>
  <dcterms:modified xsi:type="dcterms:W3CDTF">2022-11-09T01:56:42Z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2184691</vt:lpwstr>
  </property>
  <property fmtid="{D5CDD505-2E9C-101B-9397-08002B2CF9AE}" pid="3" name="NXPowerLiteSettings">
    <vt:lpwstr>F700052003A000</vt:lpwstr>
  </property>
  <property fmtid="{D5CDD505-2E9C-101B-9397-08002B2CF9AE}" pid="4" name="NXPowerLiteVersion">
    <vt:lpwstr>D9.1.2</vt:lpwstr>
  </property>
</Properties>
</file>