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68" r:id="rId2"/>
    <p:sldId id="269" r:id="rId3"/>
    <p:sldId id="277" r:id="rId4"/>
    <p:sldId id="270" r:id="rId5"/>
    <p:sldId id="278" r:id="rId6"/>
    <p:sldId id="336" r:id="rId7"/>
    <p:sldId id="353" r:id="rId8"/>
    <p:sldId id="354" r:id="rId9"/>
    <p:sldId id="340" r:id="rId10"/>
    <p:sldId id="359" r:id="rId11"/>
    <p:sldId id="363" r:id="rId12"/>
    <p:sldId id="364" r:id="rId13"/>
    <p:sldId id="358" r:id="rId14"/>
    <p:sldId id="360" r:id="rId15"/>
    <p:sldId id="355" r:id="rId16"/>
    <p:sldId id="356" r:id="rId17"/>
    <p:sldId id="357" r:id="rId18"/>
    <p:sldId id="371" r:id="rId19"/>
    <p:sldId id="372" r:id="rId20"/>
    <p:sldId id="373" r:id="rId21"/>
    <p:sldId id="374" r:id="rId22"/>
    <p:sldId id="369" r:id="rId23"/>
    <p:sldId id="3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952"/>
    <a:srgbClr val="3AC6F3"/>
    <a:srgbClr val="FFFFFF"/>
    <a:srgbClr val="4DBE9A"/>
    <a:srgbClr val="F1EDEA"/>
    <a:srgbClr val="3AC69D"/>
    <a:srgbClr val="29C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79201" autoAdjust="0"/>
  </p:normalViewPr>
  <p:slideViewPr>
    <p:cSldViewPr snapToGrid="0" snapToObjects="1">
      <p:cViewPr varScale="1">
        <p:scale>
          <a:sx n="76" d="100"/>
          <a:sy n="76" d="100"/>
        </p:scale>
        <p:origin x="11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5F33E-B26A-814D-8E47-2606E182A9A6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548B3-7C32-D04A-9912-77168BDC7C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8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ZMIEŃ SIĘ W BOHATERA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ZREDUKUJ DO ZERA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 modelu działalności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okrężnym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Poziom 5 lekcja dla zaawansowanych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6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0" dirty="0"/>
              <a:t>Pole </a:t>
            </a:r>
            <a:r>
              <a:rPr lang="pl-PL" b="1" dirty="0"/>
              <a:t>propozycja</a:t>
            </a:r>
            <a:r>
              <a:rPr lang="pl-PL" b="1" baseline="0" dirty="0"/>
              <a:t> wartości </a:t>
            </a:r>
            <a:r>
              <a:rPr lang="pl-PL" b="0" baseline="0" dirty="0"/>
              <a:t>to cegiełka, która tworzy serce naszego szablonu modelu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Określa ono nasze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wyjątkowe rozwiązanie (produkt lub usługę) dla problemu, z którym styka się segment klientów, czyli tworzy wartość dla danego segmentu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Propozycja wartości powinna być wyjątkowa albo powinna różnić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od propozycji konkurencji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Jeżeli oferujemy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nowy produkt, powinien on być innowacyjny i przełomowy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Jeżeli oferujemy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produkt, który już istnieje na rynku, powinien on się wyróżniać nowymi cechami i właściwościami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Propozycje wartości mogą być albo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ilościowe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szybkość obsługi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albo jakościowe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doświadczenie klienta czy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design).</a:t>
            </a:r>
          </a:p>
          <a:p>
            <a:endParaRPr lang="en-US" dirty="0"/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Ponadto propozycja wartości powinna być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istotna, atrakcyjna, konkretna i wiarygodna</a:t>
            </a:r>
            <a:r>
              <a:rPr lang="en-US" b="1" dirty="0"/>
              <a:t>. </a:t>
            </a:r>
            <a:r>
              <a:rPr lang="pl-PL" b="0" dirty="0"/>
              <a:t>Oznacza</a:t>
            </a:r>
            <a:r>
              <a:rPr lang="pl-PL" b="0" baseline="0" dirty="0"/>
              <a:t> to, że powinna ona rozwiązywać jakąś bolączkę klienta, powinna mieć dla klienta „emocjonalną siłę przyciągania”, powinna być namacalna i nasza firma powinna być w stanie ją zrealizować</a:t>
            </a:r>
            <a:r>
              <a:rPr lang="en-US" b="0" dirty="0"/>
              <a:t>.</a:t>
            </a:r>
            <a:endParaRPr lang="en-US" dirty="0"/>
          </a:p>
          <a:p>
            <a:br>
              <a:rPr lang="en-US" dirty="0"/>
            </a:br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r>
              <a:rPr lang="pl-PL" dirty="0"/>
              <a:t>Jaka jest propozycja wartości naszej wypożyczalni</a:t>
            </a:r>
            <a:r>
              <a:rPr lang="pl-PL" baseline="0" dirty="0"/>
              <a:t> odzieży</a:t>
            </a:r>
            <a:r>
              <a:rPr lang="en-US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Oferujemy stylowe i modne ubrania tanio, bez konieczności posiadania na własność odzieży,</a:t>
            </a:r>
            <a:r>
              <a:rPr lang="pl-PL" b="0" baseline="0" dirty="0"/>
              <a:t> której prawie się nie będzie nosić</a:t>
            </a:r>
            <a:r>
              <a:rPr lang="en-US" b="0" dirty="0"/>
              <a:t>.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49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1" dirty="0"/>
              <a:t>Propozycja</a:t>
            </a:r>
            <a:r>
              <a:rPr lang="pl-PL" b="1" baseline="0" dirty="0"/>
              <a:t> wartości o charakterze o</a:t>
            </a:r>
            <a:r>
              <a:rPr lang="pl-PL" b="1" dirty="0"/>
              <a:t>krężnym</a:t>
            </a:r>
            <a:r>
              <a:rPr lang="pl-PL" b="1" baseline="0" dirty="0"/>
              <a:t> to wartość dodana wynikająca z faktu, że nasz model działalności ma charakter okrężny</a:t>
            </a:r>
            <a:r>
              <a:rPr lang="en-US" b="1" dirty="0"/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Ozna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cza ona nasze wyjątkowe rozwiązanie (produkt lub usługę) dla problemu, z którym styka się segment klientów, czyli dodatkowe korzyści dla danego segmentu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b="0" dirty="0"/>
              <a:t>Propozycja</a:t>
            </a:r>
            <a:r>
              <a:rPr lang="pl-PL" b="0" baseline="0" dirty="0"/>
              <a:t> wartości o charakterze o</a:t>
            </a:r>
            <a:r>
              <a:rPr lang="pl-PL" b="0" dirty="0"/>
              <a:t>krężnym</a:t>
            </a:r>
            <a:r>
              <a:rPr lang="pl-PL" b="0" baseline="0" dirty="0"/>
              <a:t> powinna być innowacyjna albo powinna się różnić od propozycji konkurencji i powinna przynosić korzyści społeczne i ekologiczne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b="1" dirty="0"/>
              <a:t>Propozycje</a:t>
            </a:r>
            <a:r>
              <a:rPr lang="pl-PL" b="1" baseline="0" dirty="0"/>
              <a:t> wartości o charakterze o</a:t>
            </a:r>
            <a:r>
              <a:rPr lang="pl-PL" b="1" dirty="0"/>
              <a:t>krężnym</a:t>
            </a:r>
            <a:r>
              <a:rPr lang="pl-PL" b="1" baseline="0" dirty="0"/>
              <a:t>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mogą być albo 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społeczne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usługi dla osób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niskich dochodach i/lub dla społeczeństwa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ekologiczne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odnowa ekosystemów, przekierowanie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odpadów ze środowiska </a:t>
            </a:r>
            <a:r>
              <a:rPr lang="pl-PL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sytuacja to połączenie tych dwóch cech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b="1" dirty="0"/>
          </a:p>
          <a:p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r>
              <a:rPr lang="pl-PL" b="0" dirty="0"/>
              <a:t>Jaka jest propozycja wartości o charakterze okrężnym</a:t>
            </a:r>
            <a:r>
              <a:rPr lang="pl-PL" b="0" baseline="0" dirty="0"/>
              <a:t> w naszej wypożyczalni odzieży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Oferujemy opcje</a:t>
            </a:r>
            <a:r>
              <a:rPr lang="pl-PL" b="0" baseline="0" dirty="0"/>
              <a:t> odzieżowe dla środowisk o niskich dochodach i dla konsumentów z wysyłką do domu</a:t>
            </a:r>
            <a:r>
              <a:rPr lang="en-US" b="0" dirty="0"/>
              <a:t>. </a:t>
            </a:r>
            <a:r>
              <a:rPr lang="pl-PL" b="0" dirty="0"/>
              <a:t>Utrzymanie</a:t>
            </a:r>
            <a:r>
              <a:rPr lang="pl-PL" b="0" baseline="0" dirty="0"/>
              <a:t> odzieży w obiegu przekierowuje śmieci tekstylne ze składowisk i zmniejsza produkcję nowych tekstyliów, a w efekcie końcowym redukuje ilość przyszłych śmieci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5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relacje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klientami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miejsce, gdzie należy ustalić rodzaj relacji, jakie będziemy mieć z poszczególnymi segmentami klientów, i sposób interakcji z nimi podczas ich drogi z naszą firmą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Istnieje kilka rodzajów relacji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klientami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Obsługa osobista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Kontaktujemy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z klientem osobiście albo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przez telefon lub w inny sposób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Dedykowana obsługa osobista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Przydzielamy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danemu klientowi specjalną osobę do obsługi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Samoobsługa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tym przypadku nie utrzymujemy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relacji z klientem, lecz zapewniamy to, czego klient potrzebuje, aby obsługiwać się samodzielnie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Obsługa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automatyczna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Obejmuje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procesy automatyczne lub maszyny, które umożliwiają klientom samodzielną obsługę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Społeczności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Obejmują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społeczności internetowe, w których klienci pomagają sobie nawzajem w rozwiązywaniu problemów dotyczących produktów lub usług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Współtworzenie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tym przypadku firma dopuszcza klienta do udziału w projektowaniu czy też tworzeniu produktu. Na przykład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umożliwia użytkownikom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tworzenie treści dla widowni serwisu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b="1" dirty="0"/>
          </a:p>
          <a:p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Jakie relacje</a:t>
            </a:r>
            <a:r>
              <a:rPr lang="pl-PL" b="0" baseline="0" dirty="0"/>
              <a:t> z klientami istnieją w naszej wypożyczalni odzieży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Będziemy</a:t>
            </a:r>
            <a:r>
              <a:rPr lang="pl-PL" b="0" baseline="0" dirty="0"/>
              <a:t> mieć spersonalizowane relacje z klientami, na potrzeby obsługi będziemy się z nimi kontaktować bezpośrednio emailem/przez telefon/przez chat internetowy</a:t>
            </a:r>
            <a:r>
              <a:rPr lang="en-US" b="0" dirty="0"/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0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dystrybucji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opisuje, w jaki sposób nasza firma będzie się komunikować z klientami i wychodzić im naprzeciw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 to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punkty styku, dzięki którym klienci łączą się z naszą firmą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 odgrywają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pewną rolę w budowaniu świadomości naszego produktu lub usługi wśród klientów i pozwalają nam dostarczać im propozycje wartości i produkty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kanałów można też korzystać, aby umożliwić klientom zakup produktów lub usług i oferować wsparcie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pozakupowe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Istnieją dwa rodzaje kanałów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 własne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internetowa firmy, profile w mediach społecznościowych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sprzedaż stacjonarna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 partnerów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internetowe partnerów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dystrybucja hurtowa, sprzedaż detaliczna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US" b="1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Z jakich kanałów</a:t>
            </a:r>
            <a:r>
              <a:rPr lang="pl-PL" b="0" baseline="0" dirty="0"/>
              <a:t> będziemy korzystać w naszej wypożyczalni odzieży</a:t>
            </a:r>
            <a:r>
              <a:rPr lang="en-US" b="0" dirty="0"/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Odzież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ędziemy wypożyczać klientom przez naszą stronę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internetową i powiązane platformy w mediach społecznościowych oraz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pośrednictwem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naszych partnerów-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influencerów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4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0" dirty="0"/>
              <a:t>Pole</a:t>
            </a:r>
            <a:r>
              <a:rPr lang="pl-PL" b="0" baseline="0" dirty="0"/>
              <a:t> </a:t>
            </a:r>
            <a:r>
              <a:rPr lang="pl-PL" b="1" baseline="0" dirty="0"/>
              <a:t>czynności </a:t>
            </a:r>
            <a:r>
              <a:rPr lang="pl-PL" b="0" baseline="0" dirty="0"/>
              <a:t>wskazuje rzeczy, które robimy prowadząc działalność na co dzień</a:t>
            </a:r>
            <a:r>
              <a:rPr lang="en-US" b="0" dirty="0"/>
              <a:t>. </a:t>
            </a:r>
            <a:r>
              <a:rPr lang="pl-PL" b="0" dirty="0"/>
              <a:t>Kluczowe</a:t>
            </a:r>
            <a:r>
              <a:rPr lang="pl-PL" b="0" baseline="0" dirty="0"/>
              <a:t> czynności powinny się skupiać na realizowaniu propozycji wartości, docieraniu do segmentów klientów i utrzymywaniu relacji z klientami oraz generowaniu przychodów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b="0" dirty="0"/>
          </a:p>
          <a:p>
            <a:r>
              <a:rPr lang="pl-PL" b="1" dirty="0"/>
              <a:t>Zapytaj uczniów</a:t>
            </a:r>
            <a:r>
              <a:rPr lang="en-US" b="1" dirty="0"/>
              <a:t>: </a:t>
            </a:r>
          </a:p>
          <a:p>
            <a:r>
              <a:rPr lang="pl-PL" b="0" dirty="0"/>
              <a:t>Jakie czynności wykonuje nasza wypożyczalnia</a:t>
            </a:r>
            <a:r>
              <a:rPr lang="pl-PL" b="0" baseline="0" dirty="0"/>
              <a:t> odzieży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Wypożyczanie odzieży klientom</a:t>
            </a:r>
            <a:r>
              <a:rPr lang="pl-PL" b="0" baseline="0" dirty="0"/>
              <a:t> i zapewnienie im niezbędnego wsparcia</a:t>
            </a:r>
            <a:r>
              <a:rPr lang="en-US" b="0" dirty="0"/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84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0" dirty="0"/>
              <a:t>Pole</a:t>
            </a:r>
            <a:r>
              <a:rPr lang="pl-PL" b="0" baseline="0" dirty="0"/>
              <a:t> </a:t>
            </a:r>
            <a:r>
              <a:rPr lang="pl-PL" b="1" baseline="0" dirty="0"/>
              <a:t>partnerzy </a:t>
            </a:r>
            <a:r>
              <a:rPr lang="pl-PL" b="0" baseline="0" dirty="0"/>
              <a:t>wskazuje firmy zewnętrzne lub dostawców, którzy będą nam pomagać wykonywać kluczowe czynności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Partnerstwa te mają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celu ograniczenie ryzyka i pozyskiwanie zasobów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 jest kluczowym partnerem w naszej wypożyczalni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odzieży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b="1" dirty="0"/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Osoby, które przekazują albo sprzedają nam</a:t>
            </a:r>
            <a:r>
              <a:rPr lang="pl-PL" b="0" baseline="0" dirty="0"/>
              <a:t> swoje stare ubrania, i sklepy z używaną odzieżą, które również zaopatrują nas w towar</a:t>
            </a:r>
            <a:r>
              <a:rPr lang="en-US" b="0" dirty="0"/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6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0" dirty="0"/>
              <a:t>Pole</a:t>
            </a:r>
            <a:r>
              <a:rPr lang="pl-PL" b="0" baseline="0" dirty="0"/>
              <a:t> </a:t>
            </a:r>
            <a:r>
              <a:rPr lang="pl-PL" b="1" baseline="0" dirty="0"/>
              <a:t>zasoby </a:t>
            </a:r>
            <a:r>
              <a:rPr lang="pl-PL" b="0" baseline="0" dirty="0"/>
              <a:t>wskazuje główne inwestycje, które są niezbędne do wykonywania kluczowych czynności i tworzenia propozycji wartości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kilka rodzajów zasobów kluczowych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Ludzkie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pracownicy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Finansowe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gotówka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linie kredytowe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Intelektualne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marka, patenty,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własność intelektualna, autorskie prawa majątkowe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Fizyczne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sprzęt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budynki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b="1" dirty="0"/>
          </a:p>
          <a:p>
            <a:r>
              <a:rPr lang="pl-PL" b="0" dirty="0"/>
              <a:t>Jakie są zasoby</a:t>
            </a:r>
            <a:r>
              <a:rPr lang="pl-PL" b="0" baseline="0" dirty="0"/>
              <a:t> kluczowe w naszej wypożyczalni odzieży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Towar w postaci odzieży</a:t>
            </a:r>
            <a:r>
              <a:rPr lang="pl-PL" b="0" baseline="0" dirty="0"/>
              <a:t> z naszej oferty i internetowa platforma zakupowa, przez którą wypożyczamy odzież</a:t>
            </a:r>
            <a:r>
              <a:rPr lang="en-US" b="0" dirty="0"/>
              <a:t>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0" dirty="0"/>
              <a:t>W polu </a:t>
            </a:r>
            <a:r>
              <a:rPr lang="pl-PL" b="1" dirty="0"/>
              <a:t>koszty</a:t>
            </a:r>
            <a:r>
              <a:rPr lang="pl-PL" b="1" baseline="0" dirty="0"/>
              <a:t> </a:t>
            </a:r>
            <a:r>
              <a:rPr lang="pl-PL" b="0" baseline="0" dirty="0"/>
              <a:t>wskazujemy wszystko, na co musimy wydać pieniądze w związku z realizacją naszego modelu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Będziemy musieli się skupić na oszacowaniu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kosztu stworzenia i realizacji propozycji wartości, tworzenia strumieni przychodów i utrzymywania relacji z klientami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będzie łatwiejsze po określeniu kluczowych zasobów, czynności i partnerów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Działalność może być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napędzana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redukcją kosztów (ang. c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-driven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skupia się na minimalizacji kosztów wszędzie tam, gdzie to możliwe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napędzana wartością (ang.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value-driven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skupia się na zapewnieniu klientowi maksymalnej wartości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Należy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zawsze starać się robić obie te rzeczy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b="1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Jakie czekają nas koszty w naszej wypożyczalni</a:t>
            </a:r>
            <a:r>
              <a:rPr lang="pl-PL" b="0" baseline="0" dirty="0"/>
              <a:t> odzieży</a:t>
            </a:r>
            <a:r>
              <a:rPr lang="en-US" b="0" dirty="0"/>
              <a:t>?</a:t>
            </a:r>
          </a:p>
          <a:p>
            <a:endParaRPr lang="en-US" b="0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Zapłacimy</a:t>
            </a:r>
            <a:r>
              <a:rPr lang="pl-PL" b="0" baseline="0" dirty="0"/>
              <a:t> za stworzenie i utrzymanie strony internetowej</a:t>
            </a:r>
            <a:r>
              <a:rPr lang="en-US" b="0" dirty="0"/>
              <a:t>. </a:t>
            </a:r>
            <a:r>
              <a:rPr lang="pl-PL" b="0" dirty="0"/>
              <a:t>Będziemy też płacić za marketing i wynagrodzenia pracowników</a:t>
            </a:r>
            <a:r>
              <a:rPr lang="en-US" b="0" dirty="0"/>
              <a:t>. </a:t>
            </a:r>
            <a:r>
              <a:rPr lang="pl-PL" b="0" dirty="0"/>
              <a:t>Kolejny</a:t>
            </a:r>
            <a:r>
              <a:rPr lang="pl-PL" b="0" baseline="0" dirty="0"/>
              <a:t> przykład to logistyka i koszty dostawy z tytułu wysyłek odzieży oraz zapewnienie ich odesłania</a:t>
            </a:r>
            <a:r>
              <a:rPr lang="en-US" b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0" dirty="0"/>
              <a:t>Pole </a:t>
            </a:r>
            <a:r>
              <a:rPr lang="pl-PL" b="1" dirty="0"/>
              <a:t>przychody </a:t>
            </a:r>
            <a:r>
              <a:rPr lang="pl-PL" b="0" dirty="0"/>
              <a:t>to</a:t>
            </a:r>
            <a:r>
              <a:rPr lang="pl-PL" b="0" baseline="0" dirty="0"/>
              <a:t> źródła, z których firma generuje pieniądze sprzedając klientom produkt lub usługę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tej cegiełce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należy wpisać, w jaki sposób będziemy uzyskiwać przychody z propozycji wartości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Strumienie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przychodów mogą należeć do jednego z następujących modeli przychodów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Przychody z transakcji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uzyskiwane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klientów, którzy płacą jednorazowo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Przychody regularne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uzyskiwane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ze stałych opłat za ciągłość usług albo za obsługę po sprzedaży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Jakie są źródła</a:t>
            </a:r>
            <a:r>
              <a:rPr lang="pl-PL" b="0" baseline="0" dirty="0"/>
              <a:t> przychodów w naszej wypożyczalni odzieży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Będziemy generować przychody z wypożyczania odzieży oraz</a:t>
            </a:r>
            <a:r>
              <a:rPr lang="pl-PL" b="0" baseline="0" dirty="0"/>
              <a:t> z modelu abonamentowego, w ramach którego klientom w zamian za opłacanie miesięcznego abonamentu przysługuje ustalona liczba </a:t>
            </a:r>
            <a:r>
              <a:rPr lang="pl-PL" b="0" baseline="0" dirty="0" err="1"/>
              <a:t>wypożyczeń</a:t>
            </a:r>
            <a:r>
              <a:rPr lang="pl-PL" b="0" baseline="0" dirty="0"/>
              <a:t> w miesiącu albo nieograniczony dostęp do wypożyczania odzieży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Pole </a:t>
            </a:r>
            <a:r>
              <a:rPr lang="pl-PL" b="1" dirty="0"/>
              <a:t>Innowacja</a:t>
            </a:r>
            <a:r>
              <a:rPr lang="pl-PL" b="1" baseline="0" dirty="0"/>
              <a:t> o charakterze okrężnym </a:t>
            </a:r>
            <a:r>
              <a:rPr lang="pl-PL" b="0" baseline="0" dirty="0"/>
              <a:t>to rodzaj stworzonej przez naszą firmę strategii z gospodarki okrężnej, która odróżnia nas od konkurencji</a:t>
            </a:r>
            <a:r>
              <a:rPr lang="en-US" b="0" dirty="0"/>
              <a:t>. </a:t>
            </a:r>
            <a:r>
              <a:rPr lang="pl-PL" b="0" dirty="0"/>
              <a:t>Istnieje 5 podstawowych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 działalności w gospodarce okrężnej, na których można oprzeć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 lub usługę</a:t>
            </a:r>
            <a:r>
              <a:rPr lang="en-US" b="0" dirty="0"/>
              <a:t>:</a:t>
            </a:r>
          </a:p>
          <a:p>
            <a:pPr lv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Surowce o charakterze okrężnym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Produkty wykonane z surowców w pełni odnawialnych, zdatnych do recyklingu albo biodegradowalnych.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Odzysk zasobów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Usługi, w których eliminuje się przenikanie zasobów, materiałów i odpadów do środowiska i maksymalizuje wartość tego, co wraca do obiegu.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x-non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Dłuższe życie produktów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Usługi, które umożliwiają przedłużenie życia produktu, który zostałby wyrzucony, dzięki naprawie, ulepszeniu albo odprzedaży do ponownego wprowadzenia w obieg.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x-non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Platformy umożliwiające współdzielenie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Platformy usługowe,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umożliwiają ludziom współpracę i współdzielenie produktu, bez posiadania na wyłączność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x-non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Produkty, z których korzysta jeden lub większa liczba klientów na zasadzie opłaty za użytkowanie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  <a:p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r>
              <a:rPr lang="pl-PL" b="0" dirty="0"/>
              <a:t>Jaka innowacja o charakterze okrężnym występuje w naszej wypożyczalni</a:t>
            </a:r>
            <a:r>
              <a:rPr lang="pl-PL" b="0" baseline="0" dirty="0"/>
              <a:t> odzieży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W branży tekstylnej większość</a:t>
            </a:r>
            <a:r>
              <a:rPr lang="pl-PL" b="0" baseline="0" dirty="0"/>
              <a:t> firm bazuje na modelu liniowym „stwórz, weź i wyrzuć”. Dzięki wdrożeniu modelu wypożyczania i napraw odzież z produktu staje się usługą, dla konsumentów poszukujących modnej odzieży powstaje platforma do współdzielenia, a cykl życia ubrań wydłuża się dzięki naprawom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7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b="0" dirty="0"/>
              <a:t>Pole </a:t>
            </a:r>
            <a:r>
              <a:rPr lang="pl-PL" b="1" dirty="0"/>
              <a:t>koniec</a:t>
            </a:r>
            <a:r>
              <a:rPr lang="pl-PL" b="1" baseline="0" dirty="0"/>
              <a:t> cyklu życia </a:t>
            </a:r>
            <a:r>
              <a:rPr lang="pl-PL" b="0" baseline="0" dirty="0"/>
              <a:t>wskazuje, w jaki sposób zamierzamy utrzymywać zasoby w modelu z obiegiem zamkniętym</a:t>
            </a:r>
            <a:r>
              <a:rPr lang="en-US" b="0" dirty="0"/>
              <a:t>. </a:t>
            </a:r>
            <a:r>
              <a:rPr lang="pl-PL" b="0" dirty="0"/>
              <a:t>Można</a:t>
            </a:r>
            <a:r>
              <a:rPr lang="pl-PL" b="0" baseline="0" dirty="0"/>
              <a:t> na to spojrzeć jak na segment </a:t>
            </a:r>
            <a:r>
              <a:rPr lang="pl-PL" b="0" baseline="0" dirty="0" err="1"/>
              <a:t>ekologistyki</a:t>
            </a:r>
            <a:r>
              <a:rPr lang="pl-PL" b="0" baseline="0" dirty="0"/>
              <a:t>, w którym określa się, w jaki sposób dane produkty czy usługi utrzymują zasoby w obiegu zamkniętym</a:t>
            </a:r>
            <a:r>
              <a:rPr lang="en-US" b="0" dirty="0"/>
              <a:t>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  <a:p>
            <a:r>
              <a:rPr lang="pl-PL" b="1" dirty="0"/>
              <a:t>Zapytaj</a:t>
            </a:r>
            <a:r>
              <a:rPr lang="pl-PL" b="1" baseline="0" dirty="0"/>
              <a:t> uczniów</a:t>
            </a:r>
            <a:r>
              <a:rPr lang="en-US" b="1" dirty="0"/>
              <a:t>:</a:t>
            </a:r>
          </a:p>
          <a:p>
            <a:r>
              <a:rPr lang="pl-PL" b="0" dirty="0"/>
              <a:t>Jaki jest scenariusz na koniec cyklu życia produktu w naszym</a:t>
            </a:r>
            <a:r>
              <a:rPr lang="pl-PL" b="0" baseline="0" dirty="0"/>
              <a:t> modelu działalności</a:t>
            </a:r>
            <a:r>
              <a:rPr lang="pl-PL" b="0" dirty="0"/>
              <a:t> wypożyczalni</a:t>
            </a:r>
            <a:r>
              <a:rPr lang="pl-PL" b="0" baseline="0" dirty="0"/>
              <a:t> odzieży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Odpowiedzi</a:t>
            </a:r>
            <a:r>
              <a:rPr lang="en-US" b="1" dirty="0"/>
              <a:t>:</a:t>
            </a:r>
          </a:p>
          <a:p>
            <a:r>
              <a:rPr lang="pl-PL" b="0" dirty="0"/>
              <a:t>W branży tekstylnej większość</a:t>
            </a:r>
            <a:r>
              <a:rPr lang="pl-PL" b="0" baseline="0" dirty="0"/>
              <a:t> firm bazuje na modelu liniowym „stwórz, weź i wyrzuć”. Kiedy wypożyczamy odzież zamiast ją sprzedawać, musimy w jakiś sposób zagwarantować, że wypożyczona odzież do nas wróci. Do zwrotu odzieży będziemy zachęcać wypożyczających w ramach usługi abonamentowej, a bez abonamentu – w ramach systemu kaucyjnego, przy czym za każdą zwróconą rzecz klienci mogą otrzymywać bon na kolejne wypożyczenie</a:t>
            </a:r>
            <a:r>
              <a:rPr lang="en-US" b="0" dirty="0"/>
              <a:t>. </a:t>
            </a:r>
            <a:r>
              <a:rPr lang="pl-PL" b="0" dirty="0"/>
              <a:t>Firma będzie w razie potrzeby naprawiać ubrania,</a:t>
            </a:r>
            <a:r>
              <a:rPr lang="pl-PL" b="0" baseline="0" dirty="0"/>
              <a:t> aby utrzymać niezmienny stan towaru dostępnego do wypożyczania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3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Powiedz uczniom</a:t>
            </a:r>
            <a:r>
              <a:rPr lang="en-US" b="1" dirty="0"/>
              <a:t>:</a:t>
            </a:r>
          </a:p>
          <a:p>
            <a:r>
              <a:rPr lang="pl-PL" b="1" dirty="0"/>
              <a:t>Przeczytajcie </a:t>
            </a:r>
            <a:r>
              <a:rPr lang="pl-PL" b="0" dirty="0"/>
              <a:t>materiały</a:t>
            </a:r>
            <a:r>
              <a:rPr lang="pl-PL" b="0" baseline="0" dirty="0"/>
              <a:t> </a:t>
            </a:r>
            <a:r>
              <a:rPr lang="pl-PL" b="1" baseline="0" dirty="0"/>
              <a:t>„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przeprojektowanie z uwzględnieniem zasad gospodarki okrężnej”</a:t>
            </a:r>
            <a:r>
              <a:rPr lang="en-US" b="1" dirty="0"/>
              <a:t> </a:t>
            </a:r>
            <a:r>
              <a:rPr lang="pl-PL" b="0" dirty="0"/>
              <a:t>i</a:t>
            </a:r>
            <a:r>
              <a:rPr lang="pl-PL" b="0" baseline="0" dirty="0"/>
              <a:t> wybierzcie firmę, dla której chcielibyście stworzyć model działalności o charakterze okrężnym</a:t>
            </a:r>
            <a:r>
              <a:rPr lang="en-US" b="0" dirty="0"/>
              <a:t>. </a:t>
            </a:r>
            <a:r>
              <a:rPr lang="pl-PL" b="0" dirty="0"/>
              <a:t>Zacznijcie wpisywać pierwsze pomysły w poszczególne pola </a:t>
            </a:r>
            <a:r>
              <a:rPr lang="pl-PL" b="1" dirty="0"/>
              <a:t>„szablonu </a:t>
            </a:r>
            <a:r>
              <a:rPr lang="pl-PL" b="1" baseline="0" dirty="0"/>
              <a:t>modelu działalności o charakterze okrężnym”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pl-PL" b="1" dirty="0"/>
              <a:t>Dobrze</a:t>
            </a:r>
            <a:r>
              <a:rPr lang="pl-PL" b="1" baseline="0" dirty="0"/>
              <a:t> jest zacząć od pola „segmentacja klientów”</a:t>
            </a:r>
            <a:r>
              <a:rPr lang="pl-PL" b="0" baseline="0" dirty="0"/>
              <a:t>, żeby skupić się na użytkownikach, a następnie przejść do propozycji wartości i propozycji wartości o charakterze okrężnym</a:t>
            </a:r>
            <a:r>
              <a:rPr lang="en-US" b="0" dirty="0"/>
              <a:t>. </a:t>
            </a:r>
          </a:p>
          <a:p>
            <a:endParaRPr lang="en-US" b="0" dirty="0"/>
          </a:p>
          <a:p>
            <a:r>
              <a:rPr lang="pl-PL" b="0" dirty="0"/>
              <a:t>Kiedy wstępny projekt szablonu będzie gotowy,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naszkicujcie swój nowy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i przedstawcie go reszcie klasy.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6998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5 </a:t>
            </a:r>
            <a:r>
              <a:rPr lang="pl-PL" b="1" dirty="0"/>
              <a:t>min.</a:t>
            </a:r>
            <a:r>
              <a:rPr lang="en-US" b="1" dirty="0"/>
              <a:t>)</a:t>
            </a:r>
            <a:br>
              <a:rPr lang="en-US" b="1" dirty="0"/>
            </a:br>
            <a:br>
              <a:rPr lang="en-US" b="1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Czy ktoś</a:t>
            </a:r>
            <a:r>
              <a:rPr lang="pl-PL" b="0" baseline="0" dirty="0"/>
              <a:t> z was </a:t>
            </a:r>
            <a:r>
              <a:rPr lang="pl-PL" b="0" dirty="0"/>
              <a:t>słyszał o</a:t>
            </a:r>
            <a:r>
              <a:rPr lang="pl-PL" b="0" baseline="0" dirty="0"/>
              <a:t> narzędziu </a:t>
            </a:r>
            <a:r>
              <a:rPr lang="en-US" b="0" dirty="0"/>
              <a:t>Business Model Canvas</a:t>
            </a:r>
            <a:r>
              <a:rPr lang="pl-PL" b="0" dirty="0"/>
              <a:t> – szablonie modelu działalności</a:t>
            </a:r>
            <a:r>
              <a:rPr lang="en-US" b="0" dirty="0"/>
              <a:t>? </a:t>
            </a:r>
            <a:r>
              <a:rPr lang="pl-PL" b="0" dirty="0"/>
              <a:t>Jeżeli tak,</a:t>
            </a:r>
            <a:r>
              <a:rPr lang="pl-PL" b="0" baseline="0" dirty="0"/>
              <a:t> to co to jest i do czego służy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Powiedz uczniom</a:t>
            </a:r>
            <a:r>
              <a:rPr lang="en-US" b="1" dirty="0"/>
              <a:t>: </a:t>
            </a:r>
          </a:p>
          <a:p>
            <a:pPr rtl="0"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modelu działalności to model działalności przedstawiony w formie graficznej, ze wskazaniem wszystkich kluczowych czynników strategicznych. Mówiąc inaczej, jest to ogólne, całościowe i pełne przedstawienie mechanizmów firmy, jej klientów, struktury przychodów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modelu działalności to świetne narzędzie, które pomaga zrozumieć model działalności w bezpośrednio, uporządkowany sposób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 zapewni wgląd w obsługiwanych klientów, wskaże, w których kanałach są oferowane poszczególne propozycje wartości oraz na czym firma zarabia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szablonu modelu działalności można skorzystać, aby zrozumieć model działalności własny lub konkurencji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modelu działalności to wspólny język, który pozwala opisywać, wizualizować, oceniać i zmieniać modele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Opisuje zasady, na których organizacja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tworzy, dostarcza i wykazuje wartość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 obejmuje 9 kluczowych segmentów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Segmentacja klientów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trzy główne typy klientów. Poszukaj segmentów, które zapewniają największe przychody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Propozycja wartości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produkty i usługi oferujesz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zlecenia wykonujesz dla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Przychody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trzy główne strumienie przychodów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Jeżeli wykonujesz coś za darmo, ale w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przyszłości można by na tym zarabiać, również dodaj to w tym miejscu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 dystrybucji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porozumiewasz z klientami? Jak im dostarczasz produkty lub usługi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Relacje z klientami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jaki sposób nawiązujesz relacje i interakcje i jak utrzymujesz relacje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Czynności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robisz na co dzień, żeby twój model działalności działał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Zasoby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Ludzie,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wiedza, środki i pieniądze niezbędne do prowadzenia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Partnerzy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partnerów, bez których nie jesteś w stanie prowadzić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najważniejsze koszty, patrząc na czynności i zasoby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48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3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5 </a:t>
            </a:r>
            <a:r>
              <a:rPr lang="pl-PL" b="1" dirty="0"/>
              <a:t>min.</a:t>
            </a:r>
            <a:r>
              <a:rPr lang="en-US" b="1" dirty="0"/>
              <a:t>)</a:t>
            </a:r>
            <a:br>
              <a:rPr lang="en-US" b="1" dirty="0"/>
            </a:br>
            <a:br>
              <a:rPr lang="en-US" b="1" dirty="0"/>
            </a:br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Czy ktoś</a:t>
            </a:r>
            <a:r>
              <a:rPr lang="pl-PL" b="0" baseline="0" dirty="0"/>
              <a:t> z was </a:t>
            </a:r>
            <a:r>
              <a:rPr lang="pl-PL" b="0" dirty="0"/>
              <a:t>słyszał o</a:t>
            </a:r>
            <a:r>
              <a:rPr lang="pl-PL" b="0" baseline="0" dirty="0"/>
              <a:t> narzędziu </a:t>
            </a:r>
            <a:r>
              <a:rPr lang="en-US" b="0" dirty="0"/>
              <a:t>Business Model Canvas</a:t>
            </a:r>
            <a:r>
              <a:rPr lang="pl-PL" b="0" dirty="0"/>
              <a:t> – szablonie modelu działalności</a:t>
            </a:r>
            <a:r>
              <a:rPr lang="en-US" b="0" dirty="0"/>
              <a:t>? </a:t>
            </a:r>
            <a:r>
              <a:rPr lang="pl-PL" b="0" dirty="0"/>
              <a:t>Jeżeli tak,</a:t>
            </a:r>
            <a:r>
              <a:rPr lang="pl-PL" b="0" baseline="0" dirty="0"/>
              <a:t> to co to jest i do czego służy</a:t>
            </a:r>
            <a:r>
              <a:rPr lang="en-US" b="0" dirty="0"/>
              <a:t>?</a:t>
            </a:r>
          </a:p>
          <a:p>
            <a:endParaRPr lang="en-US" b="1" dirty="0"/>
          </a:p>
          <a:p>
            <a:r>
              <a:rPr lang="pl-PL" b="1" dirty="0"/>
              <a:t>Powiedz uczniom</a:t>
            </a:r>
            <a:r>
              <a:rPr lang="en-US" b="1" dirty="0"/>
              <a:t>: </a:t>
            </a:r>
          </a:p>
          <a:p>
            <a:pPr rtl="0" fontAlgn="base"/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modelu działalności to model działalności przedstawiony w formie graficznej, ze wskazaniem wszystkich kluczowych czynników strategicznych. Mówiąc inaczej, jest to ogólne, całościowe i pełne przedstawienie mechanizmów firmy, jej klientów, struktury przychodów </a:t>
            </a:r>
            <a:r>
              <a:rPr lang="pl-PL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modelu działalności to świetne narzędzie, które pomaga zrozumieć model działalności w bezpośrednio, uporządkowany sposób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 zapewni wgląd w obsługiwanych klientów, wskaże, w których kanałach są oferowane poszczególne propozycje wartości oraz na czym firma zarabia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szablonu modelu działalności można skorzystać, aby zrozumieć model działalności własny lub konkurencji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modelu działalności to wspólny język, który pozwala opisywać, wizualizować, oceniać i zmieniać modele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Opisuje zasady, na których organizacja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tworzy, dostarcza i wykazuje wartość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 obejmuje 9 kluczowych segmentów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Segmentacja klientów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trzy główne typy klientów. Poszukaj segmentów, które zapewniają największe przychody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Propozycja wartości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produkty i usługi oferujesz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zlecenia wykonujesz dla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Przychody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trzy główne strumienie przychodów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Jeżeli wykonujesz coś za darmo, ale w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przyszłości można by na tym zarabiać, również dodaj to w tym miejscu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 dystrybucji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się porozumiewasz z klientami? Jak im dostarczasz produkty lub usługi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Relacje z klientami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jaki sposób nawiązujesz relacje i interakcje i jak utrzymujesz relacje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Czynności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robisz na co dzień, żeby twój model działalności działał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Zasoby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Ludzie,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wiedza, środki i pieniądze niezbędne do prowadzenia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Partnerzy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partnerów, bez których nie jesteś w stanie prowadzić działalności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Wymień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najważniejsze koszty, patrząc na czynności i zasoby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4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pl-PL" b="1" dirty="0"/>
              <a:t>Czas</a:t>
            </a:r>
            <a:r>
              <a:rPr lang="pl-PL" b="1" baseline="0" dirty="0"/>
              <a:t> wyświetlania slajdu</a:t>
            </a:r>
            <a:r>
              <a:rPr lang="en-US" b="1" dirty="0"/>
              <a:t>: 10 </a:t>
            </a:r>
            <a:r>
              <a:rPr lang="pl-PL" b="1" dirty="0"/>
              <a:t>min.</a:t>
            </a:r>
            <a:r>
              <a:rPr lang="en-US" b="1" dirty="0"/>
              <a:t>)</a:t>
            </a:r>
          </a:p>
          <a:p>
            <a:b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Jako przykładu do wypełnienia szablonu modelu działalności użyjemy platformy do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krótkoterminowego najmu mieszkań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Zapytaj uczniów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Segmentacja klientów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 jest klientem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działalności platformy do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krótkoterminowego najmu mieszkań definiują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dwa segmenty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Gospodarze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osoby, które mają lokale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wynajem i chcą na tym zarabiać. Mogą umieszczać swoje nieruchomości w aplikacji ze wskazaniem określonych warunków, takich jak okres dostępności, pora zameldowania i wymeldowania oraz innych „zasad”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Goście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osoby,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które szukają noclegu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Mogą wyszukiwać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 lokalizacji, rodzaju nieruchomości, cenie i innych filtrach dostępnych w aplikacji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Dokonują rezerwacji i płatności za pośrednictwem platformy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wartości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Jaką wartoś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ć firma oferuje swoim klientom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każdym segmencie propozycja wartości jest inna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gospodarzy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Najistotniejszą propozycją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wartości jest tu możliwość zarabiania za pośrednictwem platformy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Dodatkowo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orzystne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jest, że robi się to wygodnie i bezpiecznie, z pełną kontrolą nad rezerwacjami, a nawet z ubezpieczeniem od szkód i wypadków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Zaletą jest również możliwość sprawdzenia profilu osób, które chcą dokonać rezerwacji, oraz opcja odmowy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Wszystko to ze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wsparciem ze strony firmy świadczonym przez telefon, email i czat w systemie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24/7.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Dla gości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Najistotniejszą propozycją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wartości są tu mniejsze wydatki na hotele i kwatery wakacyjne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Dodatkowo wygodna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możliwość wyboru miejsca zgodnie ze wszystkimi swoimi preferencjami w telefonie lub w komputerze i bez konieczności negocjowania z kimkolwiek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Ponadto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turysta może również sprawdzić profil właściciela, a, w niektórych przypadkach, dzielić się z nim wrażeniami podczas pobytu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latforma zapewnia też bezpieczne płatności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Kanały dystrybucji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jaki sposób platforma dociera do swoich klientów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Podstawowe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kanały to sama strona internetowa i aplikacja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Dodatkowo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firma korzysta z mediów społecznościowych,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the company uses social media, marketing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internetowego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model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afiliacyjnego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oczywiste, duże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korzyści przynosi jej marketing szeptany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pl-PL" b="1" dirty="0"/>
              <a:t>Relacje z klientami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Jakie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relacje firma ma ze swoimi klientami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Relacje z klientami platformy bazują na dużej dozie zaufania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transakcji realizowanych za pośrednictwem strony internetowej i aplikacji firmy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tego względu firma zdecydowanie angażuje się w komunikację pomiędzy segmentami, aby uniknąć utraty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renomy i reputacji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sytuacji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gdy markę będą obciążać jakiekolwiek niespójności, konkurencji łatwo będzie wyjść na prowadzenie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ten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sposób firma działa na rzecz unikania konfliktów, kontroluje niewłaściwe postępowanie i ryzyko, zapewnia ochronę danych i informacji osobistych oraz oferuje wsparcie w zakresie udzielania informacji i rozwiazywania problemów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Najistotniejszym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narzędziem do zarządzania relacjami z klientami jest sama platforma, która oferuje spersonalizowane rekomendacje i obsługę klienta w systemie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24/7.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Strumienie przychodów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czym firma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zarabia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Opłaty od gospodarzy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Opłaty od turystów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Kluczowe zasoby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jest 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platformie niezbędne do prowadzenia działalności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kluczowych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zasobów firmy należą sama platforma i aplikacja, treści tworzone przez partnerów, dostępne nieruchomości oraz oceny i opinie, zasoby ludzkie, w tym programiści, specjaliści od marketingu i inni pracownicy kluczowi oraz algorytm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Kluczowe czynności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firma robi, żeby prowadzić działalność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Główna czynność to budowanie i utrzymanie samej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platformy, która zapewnia doświadczenie klienta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Oprócz tego do czynności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kluczowych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należy sprzedaż i marketing w celu pozyskiwania nowych gospodarzy i gości, zapewnienie wszystkim partnerom i użytkownikom bezpieczeństwa informacji oraz obsługa klienta (po obu stronach), w tym mediacja w przypadku konfliktów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Kluczowi partnerzy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Kto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firmie potrzebny, żeby wspierać jej działalność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Największymi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kluczowymi partnerami firmy są gospodarze, przy czym mogą to być właściciele prywatni albo na przykład hotele i pensjonaty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Gdyby nie było osób zainteresowanych ogłaszaniem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kwater i nieruchomości w aplikacji, platforma nie miałaby po co istnieć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Wśród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innych partnerów są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profesjonalni fotografowie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którzy świadczą usługi dla platformy, firmy ubezpieczeniowe, które zapewniają ochronę wynajmowanym nieruchomościom, oraz inwestorzy, którzy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umożliwili zbudowanie całej konstrukcji platformy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Struktura kosztów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Ile kosztuje prowadzenie działalności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Struktura kosztów obejmuje inwestycje we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wszystkie kluczowe czynności i zasoby oraz kanały dystrybucji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Żeby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wymienić klika z nich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utrzymanie i tworzenie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oprogramowania,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wynagrodzenia, pozyskiwanie klientów, ubezpieczenie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opłaty za transakcje kartami oraz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koszty prawne i administracyjne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4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5 min</a:t>
            </a:r>
            <a:r>
              <a:rPr lang="pl-PL" b="1" dirty="0"/>
              <a:t>.</a:t>
            </a:r>
            <a:r>
              <a:rPr lang="en-US" b="1" dirty="0"/>
              <a:t>)</a:t>
            </a:r>
            <a:br>
              <a:rPr lang="en-US" b="1" dirty="0"/>
            </a:br>
            <a:br>
              <a:rPr lang="en-US" b="1" dirty="0"/>
            </a:br>
            <a:r>
              <a:rPr lang="pl-PL" b="1" dirty="0"/>
              <a:t>Powiedz uczniom</a:t>
            </a:r>
            <a:r>
              <a:rPr lang="en-US" b="1" dirty="0"/>
              <a:t>:</a:t>
            </a:r>
          </a:p>
          <a:p>
            <a:r>
              <a:rPr lang="pl-PL" dirty="0"/>
              <a:t>Szablon modelu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działalności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okrężnym</a:t>
            </a:r>
            <a:r>
              <a:rPr lang="pl-PL" dirty="0"/>
              <a:t> jest taki sam, jak szerzej znany </a:t>
            </a:r>
            <a:r>
              <a:rPr lang="pl-PL" baseline="0" dirty="0"/>
              <a:t>szablon </a:t>
            </a:r>
            <a:r>
              <a:rPr lang="pl-PL" dirty="0"/>
              <a:t>modelu działalności,</a:t>
            </a:r>
            <a:r>
              <a:rPr lang="pl-PL" baseline="0" dirty="0"/>
              <a:t> lecz zawiera on trzy dodatkowe segmenty, które wskazują, co sprawia, że nasz model działalności ma charakter okrężny</a:t>
            </a:r>
            <a:r>
              <a:rPr lang="en-US" dirty="0"/>
              <a:t>. </a:t>
            </a:r>
            <a:r>
              <a:rPr lang="pl-PL" dirty="0"/>
              <a:t>Zasady</a:t>
            </a:r>
            <a:r>
              <a:rPr lang="pl-PL" baseline="0" dirty="0"/>
              <a:t> gospodarki okrężnej mają na celu utrzymywanie wartości produktów, elementów, materiałów i zasobów w gospodarce przez jak najdłuższy czas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pl-PL" dirty="0"/>
              <a:t>Segment </a:t>
            </a:r>
            <a:r>
              <a:rPr lang="pl-PL" b="1" dirty="0"/>
              <a:t>innowacja</a:t>
            </a:r>
            <a:r>
              <a:rPr lang="pl-PL" b="1" baseline="0" dirty="0"/>
              <a:t> o charakterze okrężnym </a:t>
            </a:r>
            <a:r>
              <a:rPr lang="pl-PL" b="0" baseline="0" dirty="0"/>
              <a:t>wskazuje rozwiązanie okrężne, które stosujemy do problemu liniowego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pl-PL" dirty="0"/>
              <a:t>Segment </a:t>
            </a:r>
            <a:r>
              <a:rPr lang="pl-PL" b="1" dirty="0"/>
              <a:t>koniec</a:t>
            </a:r>
            <a:r>
              <a:rPr lang="pl-PL" b="1" baseline="0" dirty="0"/>
              <a:t> cyklu życia </a:t>
            </a:r>
            <a:r>
              <a:rPr lang="pl-PL" b="0" baseline="0" dirty="0"/>
              <a:t>wskazuje, co się dzieje dalej, po skorzystaniu z produktu lub z usługi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pl-PL" b="1" dirty="0"/>
              <a:t>Propozycja</a:t>
            </a:r>
            <a:r>
              <a:rPr lang="pl-PL" b="1" baseline="0" dirty="0"/>
              <a:t> wartości o charakterze o</a:t>
            </a:r>
            <a:r>
              <a:rPr lang="pl-PL" b="1" dirty="0"/>
              <a:t>krężnym</a:t>
            </a:r>
            <a:r>
              <a:rPr lang="pl-PL" b="1" baseline="0" dirty="0"/>
              <a:t> </a:t>
            </a:r>
            <a:r>
              <a:rPr lang="pl-PL" b="0" baseline="0" dirty="0"/>
              <a:t>to wartość dodana, którą tworzy </a:t>
            </a:r>
            <a:r>
              <a:rPr lang="pl-PL" b="1" dirty="0"/>
              <a:t>innowacja</a:t>
            </a:r>
            <a:r>
              <a:rPr lang="pl-PL" b="1" baseline="0" dirty="0"/>
              <a:t> o charakterze okrężnym</a:t>
            </a:r>
            <a:r>
              <a:rPr lang="en-US" b="1" dirty="0"/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</a:t>
            </a:r>
            <a:r>
              <a:rPr lang="pl-PL" b="1" dirty="0"/>
              <a:t>Czas wyświetlania slajdu</a:t>
            </a:r>
            <a:r>
              <a:rPr lang="en-US" b="1" dirty="0"/>
              <a:t>: 5 min</a:t>
            </a:r>
            <a:r>
              <a:rPr lang="pl-PL" b="1" dirty="0"/>
              <a:t>.</a:t>
            </a:r>
            <a:r>
              <a:rPr lang="en-US" b="1" dirty="0"/>
              <a:t>)</a:t>
            </a:r>
          </a:p>
          <a:p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Prześledźmy szablon modelu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działalności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okrężnym korzystając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jednego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przykładów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działalności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okrężnym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wypożyczalni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odzieży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jako usługa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Modele wypożyczalni odzieży mogą zapewnić klientom dostęp do różnego rodzaju ubrań, a jednocześnie zmniejszać zapotrzebowanie na produkcję nowej odzieży. Modele wypożyczalni krótkoterminowych oferują kuszącą propozycję wartości, szczególnie jeśli uwzględnić zmieniające się potrzeby klientów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rzykładem może być krótki okres użytkowania, względy praktyczne czy szybko zmieniające się preferencje modowe. W branży pojawiają się już nowe modele wypożyczalni krótkoterminowych i abonamentowych.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Zacznijmy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wypełniać szablon modelu działalności dla naszej wypożyczalni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36C94-7932-4F42-B085-F387E238C945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48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(Czas wyświetlania slajdu: 3 min.)</a:t>
            </a: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Powiedz uczniom: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 </a:t>
            </a:r>
            <a:r>
              <a:rPr lang="pl-PL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segmentacja klientów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wskazuje grupy ludzi lub firm, do których staramy się dotrzeć i którym staramy się sprzedać swój produkt lub usługę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działalności może mieć na celowniku różne segmenty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Rynek masowy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działalności skupiający się na rynkach masowych nie dokonuje segmentacji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Zamiast tego skupia się na ogóle populacji 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albo dużej grupie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ludzi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podobnych potrzebach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Przykładowo: produkt typu telefon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Rynek niszowy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Tutaj skupiamy się na konkretnej grupie ludzi o wyjątkowych potrzebach i cechach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Propozycje wartości, kanały dystrybucji i relacje z klientami powinny tu być indywidualnie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dostosowane, aby spełnić konkretne wymagania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Przykładem mogą być kupujący buty sportowe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Segmentacja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zależności od pewnych różnic w potrzebach w głównym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segmencie klientów mogą występować różne grupy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związku z tym można stworzyć różne propozycje wartości, kanały dystrybucji itd., aby spełnić różne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potrzeby tych grup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Różnorodność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Zróżnicowany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segment rynku obejmuje klientów o bardzo różnych potrzebach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Rynki wielostronne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Mamy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 współzależne segmenty klientów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przykład firma obsługująca karty kredytowe dba zarówno o posiadaczy kart, jak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o sprzedawców, którzy karty te akceptują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b="1" dirty="0"/>
              <a:t>Zapytaj uczniów</a:t>
            </a:r>
            <a:r>
              <a:rPr lang="en-US" b="1" dirty="0"/>
              <a:t>:</a:t>
            </a:r>
          </a:p>
          <a:p>
            <a:r>
              <a:rPr lang="pl-PL" b="0" dirty="0"/>
              <a:t>Kto</a:t>
            </a:r>
            <a:r>
              <a:rPr lang="pl-PL" b="0" baseline="0" dirty="0"/>
              <a:t> jest klientem naszej wypożyczalni odzieży</a:t>
            </a:r>
            <a:r>
              <a:rPr lang="en-US" b="0" dirty="0"/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Odpowiedzi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Będziemy celować w rynek masowy, ale będziemy dzielić klientów na segmenty w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zależności od dochodu, stylu życia i zwyczajów zakupowych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Konkretnym przykładem segmentu</a:t>
            </a:r>
            <a:r>
              <a:rPr lang="pl-P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klientów mogą być studenci, którzy są aktywni towarzysko i zwracają uwagę na modę, są świadomi ekologicznie i żyją oszczędnie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548B3-7C32-D04A-9912-77168BDC7C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54DE-4FE7-E994-2174-83F4C9865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F2EAA-577D-D7E1-D9DA-876C57161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4A5D5-441C-32A0-7370-5302E608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D64C3-0779-C194-03A6-7EA90DE1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E13B-B945-F7E3-51B5-99C43C4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1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0CCD-53A9-06BB-63D4-F82021AD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9FBFF-886E-304B-B01D-E1663088A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DDF60-410B-ECB8-7AD1-B9B28E8A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0770-D628-5F03-B3DB-9668621A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0DDF-CAF5-5D54-DDD9-54438026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6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56695-C4F8-E522-B01A-9F84E2F50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91980-6C5A-D92A-A0D0-9E6591B2E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254D9-A8A8-C46D-DB72-06EA70FE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FFCE0-16C4-D65B-95A0-DF2E47C1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47FFA-658E-B709-EF05-69D4BB58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8402-303B-59F9-88A7-B30BC872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34E1-D22D-5DE2-FDDF-E4A41FB1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29CCE-F40C-A5DD-227F-877CA2EC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4D76D-F8FE-58AC-6288-F77A63A2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29F15-6159-818E-27E2-865FD5ED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3C0F-4DE9-B7E1-5C5D-279E0A41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2582F-C5C9-5C7F-F33A-5249DB37C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65726-0567-CDCA-8CA6-A3DE812A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84C5-9BD1-59CB-905D-372634B2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BED46-81F2-1304-ECB7-A3A663C5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9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925B-B885-9660-267A-CC2C15C1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55BB-09D8-6BC4-A879-755B0E64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8B31F-70BA-76A5-FD4C-7899BC68E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D2EAD-DEF7-6DAF-0645-B55421D9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1A533-F9BD-DA7C-C0AB-AA68C3CD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D8EE9-F8D8-2BFB-DBD1-D62DED02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3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90ED-8C11-C1CC-C2C2-A113DD40A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C7566-5007-E8FA-63CD-E4AD889ED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0BAA5-F9FF-3409-DE3B-1BCDA6933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3F901-FD62-A05C-8CC3-99ABD36C2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05F94-1D8C-1AF0-9247-38635EC86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F4B9A-6EF4-8A6F-9E06-2C41ED00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66E634-49DA-5E52-2A4B-9E605E87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A13BED-621F-5405-A787-8DC7E23D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6162-FDF6-DD8B-1F1F-C47AF754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41994-D81F-93A4-FC6C-AAD2FDD2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E3285-DA2F-1D40-237E-65D06D01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78B62-0BE1-F7A3-31D5-92CA7EDB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8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23254-D636-3307-101A-47447B5E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4AF5E-F934-854E-55DA-79BA79E1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C9B2E-2F19-7D2F-FE0D-4EC6A198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8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D8C51-E384-BA80-7EDB-F146046D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1FC7-E6BE-2B18-BBBD-48225BB7D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F8D9C-424B-7B1E-6A9B-7594C1DAE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F67A0-1147-40D1-D291-A1AB6FBE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4F27E-7C3B-B6C8-0C4B-050D94E7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D6DD5-4923-A700-F1C4-547B714E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6DE0-63D6-A927-AEC0-618714CE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88A04-71D9-24C8-F675-4FCA3F550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4CF3B-ACF9-8E1D-90BD-B95D5D9FF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87EAE-5874-4799-855F-C08C78D7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906F4-32A1-40D4-8D78-CCE8FFDD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428DA-EAA9-393D-5BE7-C5E09AAD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1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33B31-E4D1-5310-15CA-4B64CD3C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3A3BB-02EB-32A8-F373-11305C204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CD42C-295A-D522-23A2-BDD0D36F6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FD2-DBE2-274A-9E87-E340C9702F1A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CDFD-A9F6-D7CB-AB3F-3B4B60D81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D36B-F488-8E64-5F8D-75361A31C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84D6-735E-A247-AB2A-697F19D02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D5AB69-DE79-A744-971F-043423942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ole tekstowe 3">
            <a:extLst>
              <a:ext uri="{FF2B5EF4-FFF2-40B4-BE49-F238E27FC236}">
                <a16:creationId xmlns:a16="http://schemas.microsoft.com/office/drawing/2014/main" id="{3C0ED5F1-1357-8A21-2C1D-22BC169CAE05}"/>
              </a:ext>
            </a:extLst>
          </p:cNvPr>
          <p:cNvSpPr txBox="1"/>
          <p:nvPr/>
        </p:nvSpPr>
        <p:spPr>
          <a:xfrm>
            <a:off x="1909276" y="4856182"/>
            <a:ext cx="8314224" cy="1985159"/>
          </a:xfrm>
          <a:prstGeom prst="rect">
            <a:avLst/>
          </a:prstGeom>
          <a:solidFill>
            <a:srgbClr val="F2EFEA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Szablon modelu działalności</a:t>
            </a:r>
            <a:r>
              <a:rPr lang="pl-PL" sz="3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charakterze </a:t>
            </a:r>
            <a:r>
              <a:rPr lang="pl-PL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okrężnym</a:t>
            </a:r>
          </a:p>
          <a:p>
            <a:endParaRPr lang="pl-PL" sz="1100" dirty="0">
              <a:latin typeface="Arial Black" panose="020B0A04020102020204" pitchFamily="34" charset="0"/>
            </a:endParaRPr>
          </a:p>
          <a:p>
            <a:r>
              <a:rPr lang="pl-PL" sz="2400" dirty="0">
                <a:latin typeface="Arial Black" panose="020B0A04020102020204" pitchFamily="34" charset="0"/>
              </a:rPr>
              <a:t>Poziom 5 Lekcja </a:t>
            </a:r>
            <a:r>
              <a:rPr lang="pl-PL" sz="2400" dirty="0">
                <a:latin typeface="Arial Black" panose="020B0A04020102020204" pitchFamily="34" charset="0"/>
                <a:sym typeface="Calibri"/>
              </a:rPr>
              <a:t>dla </a:t>
            </a:r>
            <a:r>
              <a:rPr lang="pl-PL" sz="2400" dirty="0">
                <a:latin typeface="Arial Black" panose="020B0A04020102020204" pitchFamily="34" charset="0"/>
              </a:rPr>
              <a:t>zaawansowanych</a:t>
            </a:r>
          </a:p>
          <a:p>
            <a:endParaRPr lang="pl-P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2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7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9401917" y="1255671"/>
            <a:ext cx="2217906" cy="3182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DE1F03-C06C-E025-5514-E4E46BB0D755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8D0C719-DD4C-7C7E-C1C8-F13C409A310A}"/>
              </a:ext>
            </a:extLst>
          </p:cNvPr>
          <p:cNvSpPr txBox="1"/>
          <p:nvPr/>
        </p:nvSpPr>
        <p:spPr>
          <a:xfrm rot="10800000" flipV="1">
            <a:off x="3217137" y="1398044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215899-B141-75B0-3BD2-9907554D1415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5D2481-C95E-D001-6968-E9AC6ABA4766}"/>
              </a:ext>
            </a:extLst>
          </p:cNvPr>
          <p:cNvSpPr txBox="1"/>
          <p:nvPr/>
        </p:nvSpPr>
        <p:spPr>
          <a:xfrm rot="10800000" flipV="1">
            <a:off x="5085774" y="1393898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9109AF2-5419-A2CD-99FB-AC718845219C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D5E81B7-A2F2-224A-74F1-88A00A22086E}"/>
              </a:ext>
            </a:extLst>
          </p:cNvPr>
          <p:cNvSpPr txBox="1"/>
          <p:nvPr/>
        </p:nvSpPr>
        <p:spPr>
          <a:xfrm rot="10800000" flipV="1">
            <a:off x="9572559" y="1382874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43A5385-7CD6-CFA8-6F3F-5F95E019D3E8}"/>
              </a:ext>
            </a:extLst>
          </p:cNvPr>
          <p:cNvSpPr txBox="1"/>
          <p:nvPr/>
        </p:nvSpPr>
        <p:spPr>
          <a:xfrm rot="10800000" flipV="1">
            <a:off x="3132866" y="2930499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20088B4-F6E9-52DC-E74A-B2E92591E517}"/>
              </a:ext>
            </a:extLst>
          </p:cNvPr>
          <p:cNvSpPr txBox="1"/>
          <p:nvPr/>
        </p:nvSpPr>
        <p:spPr>
          <a:xfrm rot="10800000" flipV="1">
            <a:off x="7571608" y="2930500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B2E83BB-3FEB-501C-2B15-95B9EAE8AA89}"/>
              </a:ext>
            </a:extLst>
          </p:cNvPr>
          <p:cNvSpPr txBox="1"/>
          <p:nvPr/>
        </p:nvSpPr>
        <p:spPr>
          <a:xfrm rot="10800000" flipV="1">
            <a:off x="2606040" y="4462955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F91D496-7C9C-A86E-91C2-FE4A5227DC61}"/>
              </a:ext>
            </a:extLst>
          </p:cNvPr>
          <p:cNvSpPr txBox="1"/>
          <p:nvPr/>
        </p:nvSpPr>
        <p:spPr>
          <a:xfrm rot="10800000" flipV="1">
            <a:off x="8098434" y="4485453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1F931FC-79B6-34E0-1DBB-6A39CBB0BF5C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224E8F7-2395-9E32-585E-DA599B93D9CD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C3A241B-0F8B-EEEB-04FF-6FD729464440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191445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B0C2070-5C04-894D-9780-B9C453C93E5F}"/>
              </a:ext>
            </a:extLst>
          </p:cNvPr>
          <p:cNvSpPr/>
          <p:nvPr/>
        </p:nvSpPr>
        <p:spPr>
          <a:xfrm>
            <a:off x="5141206" y="1776841"/>
            <a:ext cx="1912309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FB41F0-3B1D-3E4A-A9DC-DB5B8CD9590B}"/>
              </a:ext>
            </a:extLst>
          </p:cNvPr>
          <p:cNvSpPr/>
          <p:nvPr/>
        </p:nvSpPr>
        <p:spPr>
          <a:xfrm>
            <a:off x="4987047" y="1244269"/>
            <a:ext cx="2217906" cy="1616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78148A-A566-8BF9-5569-D2815B7BA17C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  <a:endParaRPr lang="en-US" sz="1400" b="1" dirty="0">
              <a:solidFill>
                <a:schemeClr val="tx1"/>
              </a:solidFill>
            </a:endParaRP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8DD66CB-3C85-9045-4416-0217E56E272B}"/>
              </a:ext>
            </a:extLst>
          </p:cNvPr>
          <p:cNvSpPr txBox="1"/>
          <p:nvPr/>
        </p:nvSpPr>
        <p:spPr>
          <a:xfrm rot="10800000" flipV="1">
            <a:off x="3217137" y="1385343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9CE681E-87F1-9D7C-1E74-1F79CDBD65EA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1D2C752-D34D-1CE5-E3A1-CD2BBD35B1C3}"/>
              </a:ext>
            </a:extLst>
          </p:cNvPr>
          <p:cNvSpPr txBox="1"/>
          <p:nvPr/>
        </p:nvSpPr>
        <p:spPr>
          <a:xfrm rot="10800000" flipV="1">
            <a:off x="5111224" y="1385343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4E790BC-48CE-F9D4-37AC-1BAF847705EF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BEE3F26-DC0F-1EF5-31A4-817A3E3C4C65}"/>
              </a:ext>
            </a:extLst>
          </p:cNvPr>
          <p:cNvSpPr txBox="1"/>
          <p:nvPr/>
        </p:nvSpPr>
        <p:spPr>
          <a:xfrm rot="10800000" flipV="1">
            <a:off x="9621313" y="1400058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ACAFBF-DBA2-45F3-9455-1F292A605365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62CE080-4785-F583-B48B-513A66467D1B}"/>
              </a:ext>
            </a:extLst>
          </p:cNvPr>
          <p:cNvSpPr txBox="1"/>
          <p:nvPr/>
        </p:nvSpPr>
        <p:spPr>
          <a:xfrm rot="10800000" flipV="1">
            <a:off x="7604810" y="2934705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2773E50-9369-E702-F7E3-B4AA4F2DEE3A}"/>
              </a:ext>
            </a:extLst>
          </p:cNvPr>
          <p:cNvSpPr txBox="1"/>
          <p:nvPr/>
        </p:nvSpPr>
        <p:spPr>
          <a:xfrm rot="10800000" flipV="1">
            <a:off x="2473373" y="4512148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63B81E0-2FC5-0CA9-2D77-9196F45C1167}"/>
              </a:ext>
            </a:extLst>
          </p:cNvPr>
          <p:cNvSpPr txBox="1"/>
          <p:nvPr/>
        </p:nvSpPr>
        <p:spPr>
          <a:xfrm rot="10800000" flipV="1">
            <a:off x="8067188" y="4512148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41C7ADB-C9E2-D188-0B3F-BD4C54A3DD2B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F51B372-EA2E-8503-E577-B380F8789D79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DAD0002-A5D2-E9CB-92FC-6251ECA9E233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12512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06726B-8906-1149-9145-F67006BEB61D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FB41F0-3B1D-3E4A-A9DC-DB5B8CD9590B}"/>
              </a:ext>
            </a:extLst>
          </p:cNvPr>
          <p:cNvSpPr/>
          <p:nvPr/>
        </p:nvSpPr>
        <p:spPr>
          <a:xfrm>
            <a:off x="4987047" y="2798947"/>
            <a:ext cx="2217906" cy="1616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3C1D8C-4921-594E-919E-EEC8AB2EB491}"/>
              </a:ext>
            </a:extLst>
          </p:cNvPr>
          <p:cNvSpPr/>
          <p:nvPr/>
        </p:nvSpPr>
        <p:spPr>
          <a:xfrm>
            <a:off x="5047823" y="3406697"/>
            <a:ext cx="20651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69A413-5B1E-7178-1040-D1C7C7D6BF0C}"/>
              </a:ext>
            </a:extLst>
          </p:cNvPr>
          <p:cNvSpPr/>
          <p:nvPr/>
        </p:nvSpPr>
        <p:spPr>
          <a:xfrm>
            <a:off x="5141206" y="1776841"/>
            <a:ext cx="1912309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6E5DEE1-FE51-9B98-5339-F726E1BDC451}"/>
              </a:ext>
            </a:extLst>
          </p:cNvPr>
          <p:cNvSpPr txBox="1"/>
          <p:nvPr/>
        </p:nvSpPr>
        <p:spPr>
          <a:xfrm rot="10800000" flipV="1">
            <a:off x="3198087" y="1398044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F0AABA3-DBBD-C597-F940-BEB70EB2D666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851BB05-730C-602A-0B18-0FC2782A5632}"/>
              </a:ext>
            </a:extLst>
          </p:cNvPr>
          <p:cNvSpPr txBox="1"/>
          <p:nvPr/>
        </p:nvSpPr>
        <p:spPr>
          <a:xfrm rot="10800000" flipV="1">
            <a:off x="5083966" y="1401238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746790B-5A86-E68B-13AB-97BE416FF1C2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41DA5EC-7123-C118-83DA-90D78E143FE1}"/>
              </a:ext>
            </a:extLst>
          </p:cNvPr>
          <p:cNvSpPr txBox="1"/>
          <p:nvPr/>
        </p:nvSpPr>
        <p:spPr>
          <a:xfrm rot="10800000" flipV="1">
            <a:off x="9593897" y="1390049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4E9C520-3BEC-D479-D91B-ABF406F21EB5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7564C10-4424-377D-4AB2-9F9BD2EC38BE}"/>
              </a:ext>
            </a:extLst>
          </p:cNvPr>
          <p:cNvSpPr txBox="1"/>
          <p:nvPr/>
        </p:nvSpPr>
        <p:spPr>
          <a:xfrm rot="10800000" flipV="1">
            <a:off x="7594985" y="2948745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E8A66D4-00B7-FDA9-FCD2-6A5D475906FB}"/>
              </a:ext>
            </a:extLst>
          </p:cNvPr>
          <p:cNvSpPr txBox="1"/>
          <p:nvPr/>
        </p:nvSpPr>
        <p:spPr>
          <a:xfrm rot="10800000" flipV="1">
            <a:off x="2606040" y="4499447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49EAE0B-75E8-EAF3-625B-8DBD2ABA6252}"/>
              </a:ext>
            </a:extLst>
          </p:cNvPr>
          <p:cNvSpPr txBox="1"/>
          <p:nvPr/>
        </p:nvSpPr>
        <p:spPr>
          <a:xfrm rot="10800000" flipV="1">
            <a:off x="8106369" y="4467422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5F68B83-49B7-3B43-551B-95AE376FF30D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D2852D-41A7-C96A-A057-0924F6C1E859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7ABCAA2-80CA-7649-9BA6-C1897947CEB5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227343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7184011" y="1266571"/>
            <a:ext cx="2217906" cy="1616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A7C69F-5831-C446-917E-B16204D1D864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Personalizacja, 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8813A5-23D6-3A70-1ABC-35562AD15475}"/>
              </a:ext>
            </a:extLst>
          </p:cNvPr>
          <p:cNvSpPr/>
          <p:nvPr/>
        </p:nvSpPr>
        <p:spPr>
          <a:xfrm>
            <a:off x="5073915" y="3386684"/>
            <a:ext cx="2044167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3A86BA-1E77-382C-9733-612FCD9C2930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83A310-21E4-0BD6-6317-77D88B9C7F36}"/>
              </a:ext>
            </a:extLst>
          </p:cNvPr>
          <p:cNvSpPr/>
          <p:nvPr/>
        </p:nvSpPr>
        <p:spPr>
          <a:xfrm>
            <a:off x="5058975" y="1776841"/>
            <a:ext cx="2042805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21A18B8-44E4-FCA8-246E-09B2F3D25D62}"/>
              </a:ext>
            </a:extLst>
          </p:cNvPr>
          <p:cNvSpPr txBox="1"/>
          <p:nvPr/>
        </p:nvSpPr>
        <p:spPr>
          <a:xfrm rot="10800000" flipV="1">
            <a:off x="3179037" y="1392189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2D9DF11-9CC4-611B-8AD3-F2890249186C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493589-01BD-98D0-F874-D702518475D7}"/>
              </a:ext>
            </a:extLst>
          </p:cNvPr>
          <p:cNvSpPr txBox="1"/>
          <p:nvPr/>
        </p:nvSpPr>
        <p:spPr>
          <a:xfrm rot="10800000" flipV="1">
            <a:off x="5111223" y="1398716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DB54371-7450-6B52-6E9E-7679F4F97E85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193EEA8-1127-BE16-FD2D-640330094F65}"/>
              </a:ext>
            </a:extLst>
          </p:cNvPr>
          <p:cNvSpPr txBox="1"/>
          <p:nvPr/>
        </p:nvSpPr>
        <p:spPr>
          <a:xfrm rot="10800000" flipV="1">
            <a:off x="9597436" y="1382901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90E4CC4-4629-4E99-934C-E3A0FD0D566B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6A3DF23-D771-BE53-01B9-50EA0E49670B}"/>
              </a:ext>
            </a:extLst>
          </p:cNvPr>
          <p:cNvSpPr txBox="1"/>
          <p:nvPr/>
        </p:nvSpPr>
        <p:spPr>
          <a:xfrm rot="10800000" flipV="1">
            <a:off x="7529473" y="2935005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F62C1AD-F3B9-2965-9AB8-90BB6A965BD7}"/>
              </a:ext>
            </a:extLst>
          </p:cNvPr>
          <p:cNvSpPr txBox="1"/>
          <p:nvPr/>
        </p:nvSpPr>
        <p:spPr>
          <a:xfrm rot="10800000" flipV="1">
            <a:off x="2606040" y="4505302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F0CD4BE-4327-8729-7D9F-CBDA5F7A9E3D}"/>
              </a:ext>
            </a:extLst>
          </p:cNvPr>
          <p:cNvSpPr txBox="1"/>
          <p:nvPr/>
        </p:nvSpPr>
        <p:spPr>
          <a:xfrm rot="10800000" flipV="1">
            <a:off x="8109908" y="4467422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45C4F8B-2E28-3724-D92C-143617D8FF30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C62117D-CC0F-7AC9-6E37-7591347F49D2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2D639EA-F345-9B67-D80C-94F4FED71A48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9232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7184011" y="2821250"/>
            <a:ext cx="2217906" cy="1616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A7C69F-5831-C446-917E-B16204D1D864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13479-983D-BA41-959F-5A1D987D9314}"/>
              </a:ext>
            </a:extLst>
          </p:cNvPr>
          <p:cNvSpPr/>
          <p:nvPr/>
        </p:nvSpPr>
        <p:spPr>
          <a:xfrm>
            <a:off x="7260410" y="3394210"/>
            <a:ext cx="2065107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B6C6A-C0D5-A5A7-416D-111A4A468251}"/>
              </a:ext>
            </a:extLst>
          </p:cNvPr>
          <p:cNvSpPr/>
          <p:nvPr/>
        </p:nvSpPr>
        <p:spPr>
          <a:xfrm>
            <a:off x="5073235" y="3406697"/>
            <a:ext cx="2044167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02E5E-405A-556D-606E-C2D9EC3622A4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A72DC8-BD4C-74D0-190C-DF44276D3821}"/>
              </a:ext>
            </a:extLst>
          </p:cNvPr>
          <p:cNvSpPr/>
          <p:nvPr/>
        </p:nvSpPr>
        <p:spPr>
          <a:xfrm>
            <a:off x="5074597" y="1776841"/>
            <a:ext cx="2042805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1C19E4A-97D2-BE5F-214E-EEA4A40F6D02}"/>
              </a:ext>
            </a:extLst>
          </p:cNvPr>
          <p:cNvSpPr txBox="1"/>
          <p:nvPr/>
        </p:nvSpPr>
        <p:spPr>
          <a:xfrm rot="10800000" flipV="1">
            <a:off x="3255237" y="1398044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F62CCED-0E29-05BF-75DF-38FC86F7982D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47BCE4D-F2CB-064D-94E8-7CE43E965389}"/>
              </a:ext>
            </a:extLst>
          </p:cNvPr>
          <p:cNvSpPr txBox="1"/>
          <p:nvPr/>
        </p:nvSpPr>
        <p:spPr>
          <a:xfrm rot="10800000" flipV="1">
            <a:off x="5095603" y="1393898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589D53A-C745-C693-0067-6F7DB7D588CD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C4A177E-A3AE-B771-39FD-0A41EEDB05D5}"/>
              </a:ext>
            </a:extLst>
          </p:cNvPr>
          <p:cNvSpPr txBox="1"/>
          <p:nvPr/>
        </p:nvSpPr>
        <p:spPr>
          <a:xfrm rot="10800000" flipV="1">
            <a:off x="9597436" y="1398281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1665A53-A36C-8CCF-A07D-8268C17225BE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D64D0B-E32E-6716-EAB2-4F5C1EDB24E5}"/>
              </a:ext>
            </a:extLst>
          </p:cNvPr>
          <p:cNvSpPr txBox="1"/>
          <p:nvPr/>
        </p:nvSpPr>
        <p:spPr>
          <a:xfrm rot="10800000" flipV="1">
            <a:off x="7604810" y="2948745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B37C92-AD03-2DFB-D62E-2E971F6DDFB2}"/>
              </a:ext>
            </a:extLst>
          </p:cNvPr>
          <p:cNvSpPr txBox="1"/>
          <p:nvPr/>
        </p:nvSpPr>
        <p:spPr>
          <a:xfrm rot="10800000" flipV="1">
            <a:off x="2606040" y="4499447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6BF03E9-24E1-C837-ADAE-CC34AF42BA64}"/>
              </a:ext>
            </a:extLst>
          </p:cNvPr>
          <p:cNvSpPr txBox="1"/>
          <p:nvPr/>
        </p:nvSpPr>
        <p:spPr>
          <a:xfrm rot="10800000" flipV="1">
            <a:off x="8109908" y="4499448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41D984A-0DF3-FF09-5067-4C8D469DCED9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9108123-EE64-4086-2F51-80E76AA3A02F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EE2551B-ADCA-6BEB-0D0B-0D2CB66EB14D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9282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8671C-998A-004E-87EB-3DAAA9D3F9A8}"/>
              </a:ext>
            </a:extLst>
          </p:cNvPr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Wypożyczanie odzieży klientom,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2790082" y="1244269"/>
            <a:ext cx="2217906" cy="1712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F56353-D5C7-5088-AFA1-EEEBCBC0889F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19043-E1CE-2618-7DB1-1E4BCC31FB10}"/>
              </a:ext>
            </a:extLst>
          </p:cNvPr>
          <p:cNvSpPr/>
          <p:nvPr/>
        </p:nvSpPr>
        <p:spPr>
          <a:xfrm>
            <a:off x="7285069" y="3362480"/>
            <a:ext cx="2042352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6815F7-DF69-0293-9705-A948A08D9D16}"/>
              </a:ext>
            </a:extLst>
          </p:cNvPr>
          <p:cNvSpPr/>
          <p:nvPr/>
        </p:nvSpPr>
        <p:spPr>
          <a:xfrm>
            <a:off x="5059202" y="3391872"/>
            <a:ext cx="2042352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BE6AA-A5C7-0966-B1F2-94F06B0A0F82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516D1-D56A-8B7C-E2AA-4BD065A5900F}"/>
              </a:ext>
            </a:extLst>
          </p:cNvPr>
          <p:cNvSpPr/>
          <p:nvPr/>
        </p:nvSpPr>
        <p:spPr>
          <a:xfrm>
            <a:off x="5115825" y="1794827"/>
            <a:ext cx="1960348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7DA0396-3C41-C939-6DDC-25BA732C59AE}"/>
              </a:ext>
            </a:extLst>
          </p:cNvPr>
          <p:cNvSpPr txBox="1"/>
          <p:nvPr/>
        </p:nvSpPr>
        <p:spPr>
          <a:xfrm rot="10800000" flipV="1">
            <a:off x="3135812" y="1394278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ECF5974-EBF1-6BBE-23CC-D16EC2F85582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6920A7E-5541-ED27-EE43-709C88196F9B}"/>
              </a:ext>
            </a:extLst>
          </p:cNvPr>
          <p:cNvSpPr txBox="1"/>
          <p:nvPr/>
        </p:nvSpPr>
        <p:spPr>
          <a:xfrm rot="10800000" flipV="1">
            <a:off x="5095603" y="1393898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460119F-96C1-987A-18A5-2CF4BEA35FE9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29E643E-92E6-E6B1-55EF-8F73B84F7E12}"/>
              </a:ext>
            </a:extLst>
          </p:cNvPr>
          <p:cNvSpPr txBox="1"/>
          <p:nvPr/>
        </p:nvSpPr>
        <p:spPr>
          <a:xfrm rot="10800000" flipV="1">
            <a:off x="9588078" y="1386203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6180A90-A294-C9D3-65B4-1DA8215B49BF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295593-802D-25B3-82BC-A29EA65A3EB8}"/>
              </a:ext>
            </a:extLst>
          </p:cNvPr>
          <p:cNvSpPr txBox="1"/>
          <p:nvPr/>
        </p:nvSpPr>
        <p:spPr>
          <a:xfrm rot="10800000" flipV="1">
            <a:off x="7606314" y="2928846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77CE1FF-AB6A-64A9-8182-DA864AF8B44C}"/>
              </a:ext>
            </a:extLst>
          </p:cNvPr>
          <p:cNvSpPr txBox="1"/>
          <p:nvPr/>
        </p:nvSpPr>
        <p:spPr>
          <a:xfrm rot="10800000" flipV="1">
            <a:off x="2606040" y="4472931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D0C05F8-1F7F-BF89-11DC-2C81D93C0F87}"/>
              </a:ext>
            </a:extLst>
          </p:cNvPr>
          <p:cNvSpPr txBox="1"/>
          <p:nvPr/>
        </p:nvSpPr>
        <p:spPr>
          <a:xfrm rot="10800000" flipV="1">
            <a:off x="8067188" y="4472932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7745B86-7987-F5C6-241C-07555367FC65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1FABD23-B951-D677-A85A-5D2B574F3F8B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7BAF473-790F-7B3A-413F-A74960778D09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5108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05521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8671C-998A-004E-87EB-3DAAA9D3F9A8}"/>
              </a:ext>
            </a:extLst>
          </p:cNvPr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Wypożyczanie odzieży klientom,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583328" y="1255671"/>
            <a:ext cx="2217906" cy="3182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2FD34-1C8D-1148-9FD5-1FF9DB121844}"/>
              </a:ext>
            </a:extLst>
          </p:cNvPr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Osoby, które przekazują albo sprzedają swoje stare ubrania. Sklepy z używaną odzieżą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19DD7-826D-3189-5333-00AFEA13C34A}"/>
              </a:ext>
            </a:extLst>
          </p:cNvPr>
          <p:cNvSpPr/>
          <p:nvPr/>
        </p:nvSpPr>
        <p:spPr>
          <a:xfrm>
            <a:off x="7335450" y="3362480"/>
            <a:ext cx="2034376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6D00AA-5925-706B-2971-1E6B11EE9F93}"/>
              </a:ext>
            </a:extLst>
          </p:cNvPr>
          <p:cNvSpPr/>
          <p:nvPr/>
        </p:nvSpPr>
        <p:spPr>
          <a:xfrm>
            <a:off x="5069702" y="3391872"/>
            <a:ext cx="2033016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82A51-6C3E-D693-8436-66BCB0B4BB34}"/>
              </a:ext>
            </a:extLst>
          </p:cNvPr>
          <p:cNvSpPr/>
          <p:nvPr/>
        </p:nvSpPr>
        <p:spPr>
          <a:xfrm>
            <a:off x="5099622" y="1776841"/>
            <a:ext cx="1961512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6FEBE6AA-A5C7-0966-B1F2-94F06B0A0F82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0F56353-D5C7-5088-AFA1-EEEBCBC0889F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2598FB4-363A-B61F-056C-3F9223803581}"/>
              </a:ext>
            </a:extLst>
          </p:cNvPr>
          <p:cNvSpPr txBox="1"/>
          <p:nvPr/>
        </p:nvSpPr>
        <p:spPr>
          <a:xfrm rot="10800000" flipV="1">
            <a:off x="3197406" y="1394870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5F2DFA-A44E-DBEC-1637-4738FCD7748A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A5B5A6-13D5-F31C-5AB8-117B1E627BDE}"/>
              </a:ext>
            </a:extLst>
          </p:cNvPr>
          <p:cNvSpPr txBox="1"/>
          <p:nvPr/>
        </p:nvSpPr>
        <p:spPr>
          <a:xfrm rot="10800000" flipV="1">
            <a:off x="5099622" y="1415038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140F0B-D907-1746-EEBF-C39653A8BC23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A4E823-14B6-8229-A5F3-55E02CF7A358}"/>
              </a:ext>
            </a:extLst>
          </p:cNvPr>
          <p:cNvSpPr txBox="1"/>
          <p:nvPr/>
        </p:nvSpPr>
        <p:spPr>
          <a:xfrm rot="10800000" flipV="1">
            <a:off x="9584955" y="1390049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94ECAEC-392D-74EE-B4EE-EFB4F9621995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6E1B8B2-DC32-B9C6-1EF6-AD44BBE8BB5C}"/>
              </a:ext>
            </a:extLst>
          </p:cNvPr>
          <p:cNvSpPr txBox="1"/>
          <p:nvPr/>
        </p:nvSpPr>
        <p:spPr>
          <a:xfrm rot="10800000" flipV="1">
            <a:off x="7583833" y="2948745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2BB34BC-10C3-CD5F-8B89-A660D5135D19}"/>
              </a:ext>
            </a:extLst>
          </p:cNvPr>
          <p:cNvSpPr txBox="1"/>
          <p:nvPr/>
        </p:nvSpPr>
        <p:spPr>
          <a:xfrm rot="10800000" flipV="1">
            <a:off x="2453642" y="4506431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50AFF91-4817-A12F-5F62-C0C16F9509DB}"/>
              </a:ext>
            </a:extLst>
          </p:cNvPr>
          <p:cNvSpPr txBox="1"/>
          <p:nvPr/>
        </p:nvSpPr>
        <p:spPr>
          <a:xfrm rot="10800000" flipV="1">
            <a:off x="8067188" y="4506431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D46D86B-79DF-D087-DB70-1023C6D8114D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A65BFF44-CE8B-EDB7-3A4B-C8F21B339967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9E3391-5F25-BF03-20EF-5414F54E0304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329243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8671C-998A-004E-87EB-3DAAA9D3F9A8}"/>
              </a:ext>
            </a:extLst>
          </p:cNvPr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Wypożyczanie odzieży klientom,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2790081" y="2821251"/>
            <a:ext cx="2217906" cy="16169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2FD34-1C8D-1148-9FD5-1FF9DB121844}"/>
              </a:ext>
            </a:extLst>
          </p:cNvPr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Osoby, które przekazują albo sprzedają swoje stare ubrania. Sklepy z używaną odzieżą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174A6-227F-3843-8400-DA8188E66577}"/>
              </a:ext>
            </a:extLst>
          </p:cNvPr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Towar, platforma zakupowa na stronie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07C5D-9100-A11F-653B-4727980D3963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CDEF7-D135-AFEE-DD0E-A39D7BB20499}"/>
              </a:ext>
            </a:extLst>
          </p:cNvPr>
          <p:cNvSpPr/>
          <p:nvPr/>
        </p:nvSpPr>
        <p:spPr>
          <a:xfrm>
            <a:off x="7271058" y="3362480"/>
            <a:ext cx="2002156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DB3E5-EC11-8CAD-D2C0-034FCF42334A}"/>
              </a:ext>
            </a:extLst>
          </p:cNvPr>
          <p:cNvSpPr/>
          <p:nvPr/>
        </p:nvSpPr>
        <p:spPr>
          <a:xfrm>
            <a:off x="5007987" y="3406697"/>
            <a:ext cx="2113073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605003-2E74-9048-9ACE-35E34EC3D835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B6D9E6-89A5-110D-51AC-B3A58B61C04A}"/>
              </a:ext>
            </a:extLst>
          </p:cNvPr>
          <p:cNvSpPr/>
          <p:nvPr/>
        </p:nvSpPr>
        <p:spPr>
          <a:xfrm>
            <a:off x="5141206" y="1776841"/>
            <a:ext cx="1912309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25D246B-AA2F-69B9-07D6-7C581226C5E2}"/>
              </a:ext>
            </a:extLst>
          </p:cNvPr>
          <p:cNvSpPr txBox="1"/>
          <p:nvPr/>
        </p:nvSpPr>
        <p:spPr>
          <a:xfrm rot="10800000" flipV="1">
            <a:off x="3197405" y="1378935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B612A3B-3F90-39A7-5366-0BDEDB2D6944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CE9565-4E11-8F64-C5D6-92F6B8DB95DD}"/>
              </a:ext>
            </a:extLst>
          </p:cNvPr>
          <p:cNvSpPr txBox="1"/>
          <p:nvPr/>
        </p:nvSpPr>
        <p:spPr>
          <a:xfrm rot="10800000" flipV="1">
            <a:off x="5111224" y="1378203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444F74-8756-1979-FBD5-DA3AB51F6AA7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C762363-903A-E4C6-9C43-A121EA56AEF5}"/>
              </a:ext>
            </a:extLst>
          </p:cNvPr>
          <p:cNvSpPr txBox="1"/>
          <p:nvPr/>
        </p:nvSpPr>
        <p:spPr>
          <a:xfrm rot="10800000" flipV="1">
            <a:off x="9576075" y="1378935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5802E9-3B03-3BBE-5A88-88C605B1CDA2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0CC2DBA-4973-6F33-9B19-9BE039DA38CF}"/>
              </a:ext>
            </a:extLst>
          </p:cNvPr>
          <p:cNvSpPr txBox="1"/>
          <p:nvPr/>
        </p:nvSpPr>
        <p:spPr>
          <a:xfrm rot="10800000" flipV="1">
            <a:off x="7604810" y="2948745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20A3573-44DF-0500-D948-68A849717266}"/>
              </a:ext>
            </a:extLst>
          </p:cNvPr>
          <p:cNvSpPr txBox="1"/>
          <p:nvPr/>
        </p:nvSpPr>
        <p:spPr>
          <a:xfrm rot="10800000" flipV="1">
            <a:off x="2606040" y="4485453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7274379-768A-361F-E328-660CFC4DF3D7}"/>
              </a:ext>
            </a:extLst>
          </p:cNvPr>
          <p:cNvSpPr txBox="1"/>
          <p:nvPr/>
        </p:nvSpPr>
        <p:spPr>
          <a:xfrm rot="10800000" flipV="1">
            <a:off x="8098434" y="4485454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D586117-AB08-9974-5AC0-65EBF6340206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A2D8BFB-25C0-4D6D-57E0-E7ADC979B722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BE1CE1D-EEA9-8AAA-A116-8FC20E774038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12712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8671C-998A-004E-87EB-3DAAA9D3F9A8}"/>
              </a:ext>
            </a:extLst>
          </p:cNvPr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Wypożyczanie odzieży klientom,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2FD34-1C8D-1148-9FD5-1FF9DB121844}"/>
              </a:ext>
            </a:extLst>
          </p:cNvPr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Osoby, które przekazują albo sprzedają swoje stare ubrania. Sklepy z używaną odzieżą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174A6-227F-3843-8400-DA8188E66577}"/>
              </a:ext>
            </a:extLst>
          </p:cNvPr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Towar, platforma zakupowa na stronie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07C5D-9100-A11F-653B-4727980D3963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CDEF7-D135-AFEE-DD0E-A39D7BB20499}"/>
              </a:ext>
            </a:extLst>
          </p:cNvPr>
          <p:cNvSpPr/>
          <p:nvPr/>
        </p:nvSpPr>
        <p:spPr>
          <a:xfrm>
            <a:off x="7277107" y="3362480"/>
            <a:ext cx="2042352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DB3E5-EC11-8CAD-D2C0-034FCF42334A}"/>
              </a:ext>
            </a:extLst>
          </p:cNvPr>
          <p:cNvSpPr/>
          <p:nvPr/>
        </p:nvSpPr>
        <p:spPr>
          <a:xfrm>
            <a:off x="5059202" y="3399153"/>
            <a:ext cx="2042352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605003-2E74-9048-9ACE-35E34EC3D835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B6D9E6-89A5-110D-51AC-B3A58B61C04A}"/>
              </a:ext>
            </a:extLst>
          </p:cNvPr>
          <p:cNvSpPr/>
          <p:nvPr/>
        </p:nvSpPr>
        <p:spPr>
          <a:xfrm>
            <a:off x="5141206" y="1776841"/>
            <a:ext cx="1912309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4338FBA-ABBF-B242-97A3-1E97222F0906}"/>
              </a:ext>
            </a:extLst>
          </p:cNvPr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AE89C8F-0098-AE48-9193-45CAFC77703C}"/>
              </a:ext>
            </a:extLst>
          </p:cNvPr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595776" y="4401099"/>
            <a:ext cx="5500224" cy="11745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72A19D6-718F-5338-DA3C-52029F9A240C}"/>
              </a:ext>
            </a:extLst>
          </p:cNvPr>
          <p:cNvSpPr txBox="1"/>
          <p:nvPr/>
        </p:nvSpPr>
        <p:spPr>
          <a:xfrm rot="10800000" flipV="1">
            <a:off x="3197405" y="1383054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A7634AE-0D44-5EC2-D015-F3591B11F02C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A9C60C0-31AA-3F44-B718-CF3E8B80E3C0}"/>
              </a:ext>
            </a:extLst>
          </p:cNvPr>
          <p:cNvSpPr txBox="1"/>
          <p:nvPr/>
        </p:nvSpPr>
        <p:spPr>
          <a:xfrm rot="10800000" flipV="1">
            <a:off x="5083966" y="1404077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F0DF967-6AB7-6F86-25F7-70F9E0147C88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02E7D34-6B0F-3724-B7AF-AC02EC2CEE5C}"/>
              </a:ext>
            </a:extLst>
          </p:cNvPr>
          <p:cNvSpPr txBox="1"/>
          <p:nvPr/>
        </p:nvSpPr>
        <p:spPr>
          <a:xfrm rot="10800000" flipV="1">
            <a:off x="9584955" y="1379207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2A7440-9C84-AA08-FDDC-613EBFEF77B4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CA13074-BB6B-597E-EF94-A1B3FC9CA5DD}"/>
              </a:ext>
            </a:extLst>
          </p:cNvPr>
          <p:cNvSpPr txBox="1"/>
          <p:nvPr/>
        </p:nvSpPr>
        <p:spPr>
          <a:xfrm rot="10800000" flipV="1">
            <a:off x="7604810" y="2939114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C25A488-5681-53CB-32FF-B41569A74873}"/>
              </a:ext>
            </a:extLst>
          </p:cNvPr>
          <p:cNvSpPr txBox="1"/>
          <p:nvPr/>
        </p:nvSpPr>
        <p:spPr>
          <a:xfrm rot="10800000" flipV="1">
            <a:off x="2602124" y="4483781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34260E1-AEC8-1CF0-A5C1-E8E77E3147EC}"/>
              </a:ext>
            </a:extLst>
          </p:cNvPr>
          <p:cNvSpPr txBox="1"/>
          <p:nvPr/>
        </p:nvSpPr>
        <p:spPr>
          <a:xfrm rot="10800000" flipV="1">
            <a:off x="8279307" y="4483782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7053E03-AE63-6275-B239-6DF83D6F13AC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E3239429-F61F-DA4D-9BBD-150796A990BB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CF96C88-FCF4-CF93-EAC6-53B5F2C172BE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8369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8671C-998A-004E-87EB-3DAAA9D3F9A8}"/>
              </a:ext>
            </a:extLst>
          </p:cNvPr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Wypożyczanie odzieży klientom,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2FD34-1C8D-1148-9FD5-1FF9DB121844}"/>
              </a:ext>
            </a:extLst>
          </p:cNvPr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Osoby, które przekazują albo sprzedają swoje stare ubrania. Sklepy z używaną odzieżą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174A6-227F-3843-8400-DA8188E66577}"/>
              </a:ext>
            </a:extLst>
          </p:cNvPr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Towar, platforma zakupowa na stronie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07C5D-9100-A11F-653B-4727980D3963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CDEF7-D135-AFEE-DD0E-A39D7BB20499}"/>
              </a:ext>
            </a:extLst>
          </p:cNvPr>
          <p:cNvSpPr/>
          <p:nvPr/>
        </p:nvSpPr>
        <p:spPr>
          <a:xfrm>
            <a:off x="7260481" y="3362480"/>
            <a:ext cx="2075603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DB3E5-EC11-8CAD-D2C0-034FCF42334A}"/>
              </a:ext>
            </a:extLst>
          </p:cNvPr>
          <p:cNvSpPr/>
          <p:nvPr/>
        </p:nvSpPr>
        <p:spPr>
          <a:xfrm>
            <a:off x="5042576" y="3374459"/>
            <a:ext cx="2075603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605003-2E74-9048-9ACE-35E34EC3D835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B6D9E6-89A5-110D-51AC-B3A58B61C04A}"/>
              </a:ext>
            </a:extLst>
          </p:cNvPr>
          <p:cNvSpPr/>
          <p:nvPr/>
        </p:nvSpPr>
        <p:spPr>
          <a:xfrm>
            <a:off x="5141206" y="1776841"/>
            <a:ext cx="1912309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4338FBA-ABBF-B242-97A3-1E97222F0906}"/>
              </a:ext>
            </a:extLst>
          </p:cNvPr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AE89C8F-0098-AE48-9193-45CAFC77703C}"/>
              </a:ext>
            </a:extLst>
          </p:cNvPr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ADA020CE-3547-564A-808B-6A66780D770D}"/>
              </a:ext>
            </a:extLst>
          </p:cNvPr>
          <p:cNvSpPr/>
          <p:nvPr/>
        </p:nvSpPr>
        <p:spPr>
          <a:xfrm>
            <a:off x="6088214" y="4401099"/>
            <a:ext cx="5500224" cy="11745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4434B26-3871-F641-B7B5-850C4347B8BF}"/>
              </a:ext>
            </a:extLst>
          </p:cNvPr>
          <p:cNvSpPr/>
          <p:nvPr/>
        </p:nvSpPr>
        <p:spPr>
          <a:xfrm>
            <a:off x="6202897" y="4840892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Abonamenty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ED529221-6622-834C-9453-93B0AFA6B42A}"/>
              </a:ext>
            </a:extLst>
          </p:cNvPr>
          <p:cNvSpPr/>
          <p:nvPr/>
        </p:nvSpPr>
        <p:spPr>
          <a:xfrm>
            <a:off x="8885580" y="4840891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Przychód z wypożyczania odzieży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D0F8F32-B30D-F0CA-5111-F489471259B6}"/>
              </a:ext>
            </a:extLst>
          </p:cNvPr>
          <p:cNvSpPr txBox="1"/>
          <p:nvPr/>
        </p:nvSpPr>
        <p:spPr>
          <a:xfrm rot="10800000" flipV="1">
            <a:off x="3197405" y="1403637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41EC244-824B-BAE9-F703-5A603D3F8473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49FC44-1174-E48D-3D93-60564E8EC616}"/>
              </a:ext>
            </a:extLst>
          </p:cNvPr>
          <p:cNvSpPr txBox="1"/>
          <p:nvPr/>
        </p:nvSpPr>
        <p:spPr>
          <a:xfrm rot="10800000" flipV="1">
            <a:off x="5095602" y="1393898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2F7E397-4E63-9C4F-3FD3-1EDC873E61AA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A600E3A-3066-F2B7-B039-9C1719D2EF00}"/>
              </a:ext>
            </a:extLst>
          </p:cNvPr>
          <p:cNvSpPr txBox="1"/>
          <p:nvPr/>
        </p:nvSpPr>
        <p:spPr>
          <a:xfrm rot="10800000" flipV="1">
            <a:off x="9584955" y="1397711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E41F3DB-339D-B640-EB08-9CE5462060B9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0C1500B-D3E5-D347-75B1-41BA12AC3B50}"/>
              </a:ext>
            </a:extLst>
          </p:cNvPr>
          <p:cNvSpPr txBox="1"/>
          <p:nvPr/>
        </p:nvSpPr>
        <p:spPr>
          <a:xfrm rot="10800000" flipV="1">
            <a:off x="7604810" y="2921394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79400F7-C78B-F425-D992-6E03D33665C7}"/>
              </a:ext>
            </a:extLst>
          </p:cNvPr>
          <p:cNvSpPr txBox="1"/>
          <p:nvPr/>
        </p:nvSpPr>
        <p:spPr>
          <a:xfrm rot="10800000" flipV="1">
            <a:off x="2606040" y="4496846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980CCB8-71F2-852E-68DC-B4AD14398447}"/>
              </a:ext>
            </a:extLst>
          </p:cNvPr>
          <p:cNvSpPr txBox="1"/>
          <p:nvPr/>
        </p:nvSpPr>
        <p:spPr>
          <a:xfrm rot="10800000" flipV="1">
            <a:off x="8012617" y="4465630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801CF0-D4C4-B938-4C6A-BA47E0D283AE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140A05C-1514-0D7F-5C74-F90D042F8423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0A0EB92-1023-814E-69B9-D887CD31D189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31263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71BC68-CC43-2B4D-BB8F-888BEB7BEB09}"/>
              </a:ext>
            </a:extLst>
          </p:cNvPr>
          <p:cNvSpPr/>
          <p:nvPr/>
        </p:nvSpPr>
        <p:spPr>
          <a:xfrm>
            <a:off x="546046" y="1411303"/>
            <a:ext cx="10907167" cy="154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600" b="1" dirty="0">
                <a:solidFill>
                  <a:srgbClr val="262626"/>
                </a:solidFill>
              </a:rPr>
              <a:t>Uczniowie zastosują strategię okrężną, aby rozwiązać problem liniowości w projekcie firmy. Poznają narzędzie – szablon modelu działalności okrężnej i dowiedzą się, jak go używać, żeby stworzyć własny model działalności okrężnej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  <a:r>
              <a:rPr lang="pl-PL" sz="1600" b="1" dirty="0">
                <a:solidFill>
                  <a:srgbClr val="262626"/>
                </a:solidFill>
              </a:rPr>
              <a:t>Będą pracować w zespołach, żeby rozwiązać wybrany przez siebie rzeczywisty problem związany z działalnością i przeprojektować firmę przy użyciu szablonu modelu działalności okrężnej</a:t>
            </a:r>
            <a:r>
              <a:rPr lang="en-US" sz="1600" b="1" dirty="0">
                <a:solidFill>
                  <a:srgbClr val="262626"/>
                </a:solidFill>
              </a:rPr>
              <a:t>. </a:t>
            </a:r>
            <a:r>
              <a:rPr lang="pl-PL" sz="1600" b="1" dirty="0">
                <a:solidFill>
                  <a:srgbClr val="262626"/>
                </a:solidFill>
              </a:rPr>
              <a:t>Naszkicują swój docelowy model biznesowy, żeby w formie graficznej pokazać, w jaki sposób ich pomysł na działalność wpisuje się w gospodarkę okrężną, a następnie przedstawią go reszcie klasy</a:t>
            </a:r>
            <a:r>
              <a:rPr lang="en-US" sz="1600" b="1" dirty="0">
                <a:solidFill>
                  <a:srgbClr val="262626"/>
                </a:solidFill>
              </a:rPr>
              <a:t>.</a:t>
            </a:r>
            <a:endParaRPr lang="en-US" sz="1600" b="1" dirty="0">
              <a:solidFill>
                <a:srgbClr val="262626"/>
              </a:solidFill>
              <a:highlight>
                <a:srgbClr val="FFE3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9AA248-B0AF-F84E-94F8-0CF855A300AF}"/>
              </a:ext>
            </a:extLst>
          </p:cNvPr>
          <p:cNvSpPr/>
          <p:nvPr/>
        </p:nvSpPr>
        <p:spPr>
          <a:xfrm>
            <a:off x="313764" y="1462601"/>
            <a:ext cx="11371732" cy="1480103"/>
          </a:xfrm>
          <a:prstGeom prst="roundRect">
            <a:avLst/>
          </a:prstGeom>
          <a:noFill/>
          <a:ln w="31750">
            <a:solidFill>
              <a:srgbClr val="29C7F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3D80DED-07FA-7648-A98B-006FFF2CC66F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E593411-CF70-804B-88B7-4B861BF579DE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98EEBB-9906-934A-AAC3-1F3847C7F9B7}"/>
              </a:ext>
            </a:extLst>
          </p:cNvPr>
          <p:cNvSpPr txBox="1"/>
          <p:nvPr/>
        </p:nvSpPr>
        <p:spPr>
          <a:xfrm>
            <a:off x="2794680" y="294106"/>
            <a:ext cx="679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Przygotowanie do lekcji i powiązanie z programem nauczania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8BCDC-8719-EB47-ABEF-3276125F0C98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5CEC13-4F72-87BC-D9DF-A33EC9698C48}"/>
              </a:ext>
            </a:extLst>
          </p:cNvPr>
          <p:cNvGrpSpPr/>
          <p:nvPr/>
        </p:nvGrpSpPr>
        <p:grpSpPr>
          <a:xfrm>
            <a:off x="712180" y="4586227"/>
            <a:ext cx="443210" cy="427913"/>
            <a:chOff x="663222" y="3355931"/>
            <a:chExt cx="443210" cy="4279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B79BEE-9F05-5AC4-0CCB-553BB49724AA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067E27E-E84A-4317-DBE0-EC212FEE34E1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D07FB5-B631-3CE0-43D3-39B896FA2D3B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2AC7058-8F80-94D7-3F28-D74F03195D33}"/>
              </a:ext>
            </a:extLst>
          </p:cNvPr>
          <p:cNvSpPr/>
          <p:nvPr/>
        </p:nvSpPr>
        <p:spPr>
          <a:xfrm>
            <a:off x="1228656" y="3287271"/>
            <a:ext cx="973468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>
                <a:solidFill>
                  <a:srgbClr val="262626"/>
                </a:solidFill>
              </a:rPr>
              <a:t>Wyświetl slajdy z materiałami lekcyjnymi i zainicjuj rozmowę o tym, co uczniowie już wiedzą na temat modeli działalności okrężnej i o wskazywaniu rozwiązań problemów klientów. </a:t>
            </a:r>
            <a:r>
              <a:rPr lang="pl-PL" dirty="0">
                <a:solidFill>
                  <a:srgbClr val="262626"/>
                </a:solidFill>
              </a:rPr>
              <a:t>Zadawaj uczniom pytania nakierowujące wskazane w notatkach pod slajdami w prezentacji PowerPoint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478D716-B85F-88A3-AFD7-D0568C12D351}"/>
              </a:ext>
            </a:extLst>
          </p:cNvPr>
          <p:cNvGrpSpPr/>
          <p:nvPr/>
        </p:nvGrpSpPr>
        <p:grpSpPr>
          <a:xfrm>
            <a:off x="712256" y="3300532"/>
            <a:ext cx="443210" cy="427913"/>
            <a:chOff x="663222" y="3355931"/>
            <a:chExt cx="443210" cy="42791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B16B6D5-D78A-B0D5-46F5-CD4C5F9F9D86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480FFF-4780-B5F0-2AC2-E21D80F756F7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0940E8-22E6-C80E-6992-707F8FFD6958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257F564-7545-F606-351E-54D5A87E1445}"/>
              </a:ext>
            </a:extLst>
          </p:cNvPr>
          <p:cNvSpPr/>
          <p:nvPr/>
        </p:nvSpPr>
        <p:spPr>
          <a:xfrm>
            <a:off x="1267916" y="4386744"/>
            <a:ext cx="973468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/>
              <a:t>Wydrukuj materiały „szablon modelu działalności okrężnej” i „rozwiązanie okrężne”</a:t>
            </a:r>
            <a:r>
              <a:rPr lang="en-US" b="1" dirty="0"/>
              <a:t> </a:t>
            </a:r>
            <a:r>
              <a:rPr lang="pl-PL" dirty="0"/>
              <a:t>– po jednym egzemplarzu dla każdego zespołu – oraz materiały </a:t>
            </a:r>
            <a:r>
              <a:rPr lang="pl-PL" b="1" dirty="0"/>
              <a:t>„przeprojektowanie z uwzględnieniem zasad gospodarki okrężnej”</a:t>
            </a:r>
            <a:r>
              <a:rPr lang="en-US" dirty="0"/>
              <a:t>. </a:t>
            </a:r>
          </a:p>
          <a:p>
            <a:pPr algn="thaiDist">
              <a:lnSpc>
                <a:spcPct val="120000"/>
              </a:lnSpc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0443D5-F53C-B910-E5A0-AB1541127325}"/>
              </a:ext>
            </a:extLst>
          </p:cNvPr>
          <p:cNvSpPr txBox="1"/>
          <p:nvPr/>
        </p:nvSpPr>
        <p:spPr>
          <a:xfrm>
            <a:off x="1314196" y="5414512"/>
            <a:ext cx="956360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b="1" dirty="0"/>
              <a:t>Stosuj się do instrukcji </a:t>
            </a:r>
            <a:r>
              <a:rPr lang="pl-PL" dirty="0"/>
              <a:t>w prezentacji, żeby wypełnić poszczególne pola w </a:t>
            </a:r>
            <a:r>
              <a:rPr lang="pl-PL" b="1" dirty="0"/>
              <a:t>„szablonie modelu działalności okrężnej”</a:t>
            </a:r>
            <a:r>
              <a:rPr lang="pl-PL" dirty="0"/>
              <a:t>. Instrukcje wypełniania poszczególnych pól znajdują się w notatkach pod poszczególnymi slajdami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FDCB1C-543A-F655-612D-629CAC1391BE}"/>
              </a:ext>
            </a:extLst>
          </p:cNvPr>
          <p:cNvGrpSpPr/>
          <p:nvPr/>
        </p:nvGrpSpPr>
        <p:grpSpPr>
          <a:xfrm>
            <a:off x="728635" y="5548861"/>
            <a:ext cx="443210" cy="427913"/>
            <a:chOff x="663222" y="3355931"/>
            <a:chExt cx="443210" cy="4279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2F847A7-5433-42DF-46B4-738F72A780AF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9A8BA4-D78C-4E92-F638-58983B0C7884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CDE0F3-B01F-16AF-82C3-7056D7C2C88F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96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8671C-998A-004E-87EB-3DAAA9D3F9A8}"/>
              </a:ext>
            </a:extLst>
          </p:cNvPr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Wypożyczanie odzieży klientom,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2FD34-1C8D-1148-9FD5-1FF9DB121844}"/>
              </a:ext>
            </a:extLst>
          </p:cNvPr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Osoby, które przekazują albo sprzedają swoje stare ubrania. Sklepy z używaną odzieżą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174A6-227F-3843-8400-DA8188E66577}"/>
              </a:ext>
            </a:extLst>
          </p:cNvPr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Towar, platforma zakupowa na stronie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07C5D-9100-A11F-653B-4727980D3963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CDEF7-D135-AFEE-DD0E-A39D7BB20499}"/>
              </a:ext>
            </a:extLst>
          </p:cNvPr>
          <p:cNvSpPr/>
          <p:nvPr/>
        </p:nvSpPr>
        <p:spPr>
          <a:xfrm>
            <a:off x="7269134" y="3362480"/>
            <a:ext cx="2056572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DB3E5-EC11-8CAD-D2C0-034FCF42334A}"/>
              </a:ext>
            </a:extLst>
          </p:cNvPr>
          <p:cNvSpPr/>
          <p:nvPr/>
        </p:nvSpPr>
        <p:spPr>
          <a:xfrm>
            <a:off x="5059764" y="3402033"/>
            <a:ext cx="2056572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605003-2E74-9048-9ACE-35E34EC3D835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B6D9E6-89A5-110D-51AC-B3A58B61C04A}"/>
              </a:ext>
            </a:extLst>
          </p:cNvPr>
          <p:cNvSpPr/>
          <p:nvPr/>
        </p:nvSpPr>
        <p:spPr>
          <a:xfrm>
            <a:off x="5141206" y="1776841"/>
            <a:ext cx="1912309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4338FBA-ABBF-B242-97A3-1E97222F0906}"/>
              </a:ext>
            </a:extLst>
          </p:cNvPr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AE89C8F-0098-AE48-9193-45CAFC77703C}"/>
              </a:ext>
            </a:extLst>
          </p:cNvPr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4434B26-3871-F641-B7B5-850C4347B8BF}"/>
              </a:ext>
            </a:extLst>
          </p:cNvPr>
          <p:cNvSpPr/>
          <p:nvPr/>
        </p:nvSpPr>
        <p:spPr>
          <a:xfrm>
            <a:off x="6202897" y="4840892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Abonamenty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ED529221-6622-834C-9453-93B0AFA6B42A}"/>
              </a:ext>
            </a:extLst>
          </p:cNvPr>
          <p:cNvSpPr/>
          <p:nvPr/>
        </p:nvSpPr>
        <p:spPr>
          <a:xfrm>
            <a:off x="8885580" y="4840891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Przychód z wypożyczania odzieży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C7BD2217-4E07-9045-9074-1280A6829656}"/>
              </a:ext>
            </a:extLst>
          </p:cNvPr>
          <p:cNvSpPr/>
          <p:nvPr/>
        </p:nvSpPr>
        <p:spPr>
          <a:xfrm>
            <a:off x="2085269" y="6017485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Produkt jako usługa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32E17476-26B2-1D46-9BB4-06652ADEF468}"/>
              </a:ext>
            </a:extLst>
          </p:cNvPr>
          <p:cNvSpPr/>
          <p:nvPr/>
        </p:nvSpPr>
        <p:spPr>
          <a:xfrm>
            <a:off x="595776" y="5574185"/>
            <a:ext cx="5500224" cy="11745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83A84B9-29E0-8D93-363B-7325405A91D9}"/>
              </a:ext>
            </a:extLst>
          </p:cNvPr>
          <p:cNvSpPr txBox="1"/>
          <p:nvPr/>
        </p:nvSpPr>
        <p:spPr>
          <a:xfrm rot="10800000" flipV="1">
            <a:off x="3197405" y="1405598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E11F376-CBD6-79C9-378C-2DEAC5E5B516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926A03-0B6F-D69F-CC72-639384B6ED2D}"/>
              </a:ext>
            </a:extLst>
          </p:cNvPr>
          <p:cNvSpPr txBox="1"/>
          <p:nvPr/>
        </p:nvSpPr>
        <p:spPr>
          <a:xfrm rot="10800000" flipV="1">
            <a:off x="5085774" y="1401965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62D436A-1F43-2A22-0B4D-108B84BCD7E4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04E6122-A688-EA1E-BD9C-BDC722524D61}"/>
              </a:ext>
            </a:extLst>
          </p:cNvPr>
          <p:cNvSpPr txBox="1"/>
          <p:nvPr/>
        </p:nvSpPr>
        <p:spPr>
          <a:xfrm rot="10800000" flipV="1">
            <a:off x="9572559" y="1390049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D9CB05-B88E-1568-744E-86DA532FBEA0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5E7C62C-BA5A-C232-65A9-11BEDE5892CC}"/>
              </a:ext>
            </a:extLst>
          </p:cNvPr>
          <p:cNvSpPr txBox="1"/>
          <p:nvPr/>
        </p:nvSpPr>
        <p:spPr>
          <a:xfrm rot="10800000" flipV="1">
            <a:off x="7604810" y="2934338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4A8BD6F-1528-D620-7AD5-9FAC921E19C7}"/>
              </a:ext>
            </a:extLst>
          </p:cNvPr>
          <p:cNvSpPr txBox="1"/>
          <p:nvPr/>
        </p:nvSpPr>
        <p:spPr>
          <a:xfrm rot="10800000" flipV="1">
            <a:off x="2637284" y="4489360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916E706-9CDD-FE9D-72DB-139F1AF87B1B}"/>
              </a:ext>
            </a:extLst>
          </p:cNvPr>
          <p:cNvSpPr txBox="1"/>
          <p:nvPr/>
        </p:nvSpPr>
        <p:spPr>
          <a:xfrm rot="10800000" flipV="1">
            <a:off x="8141816" y="4471989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4F52F3D6-A87B-8307-AFAA-39A99C820F01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C1907A8-7C76-7B37-D283-B5D0096C2182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F74DA0C-41C7-9CE5-CBB0-67BE93998473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34055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5" grpId="0" animBg="1"/>
      <p:bldP spid="26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14CB2-C423-7746-A62C-E162ABAA2751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051AA44-0B20-724D-B6ED-2D84834F62BF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6A752E5-7488-9245-A6C5-0DF203B3B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88671C-998A-004E-87EB-3DAAA9D3F9A8}"/>
              </a:ext>
            </a:extLst>
          </p:cNvPr>
          <p:cNvSpPr/>
          <p:nvPr/>
        </p:nvSpPr>
        <p:spPr>
          <a:xfrm>
            <a:off x="2942881" y="1882776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Wypożyczanie odzieży klientom,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2FD34-1C8D-1148-9FD5-1FF9DB121844}"/>
              </a:ext>
            </a:extLst>
          </p:cNvPr>
          <p:cNvSpPr/>
          <p:nvPr/>
        </p:nvSpPr>
        <p:spPr>
          <a:xfrm>
            <a:off x="724975" y="1882776"/>
            <a:ext cx="1912309" cy="173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Osoby, które przekazują albo sprzedają swoje stare ubrania. Sklepy z używaną odzieżą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E174A6-227F-3843-8400-DA8188E66577}"/>
              </a:ext>
            </a:extLst>
          </p:cNvPr>
          <p:cNvSpPr/>
          <p:nvPr/>
        </p:nvSpPr>
        <p:spPr>
          <a:xfrm>
            <a:off x="2942880" y="3406698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Towar, platforma zakupowa na stronie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407C5D-9100-A11F-653B-4727980D3963}"/>
              </a:ext>
            </a:extLst>
          </p:cNvPr>
          <p:cNvSpPr/>
          <p:nvPr/>
        </p:nvSpPr>
        <p:spPr>
          <a:xfrm>
            <a:off x="7336810" y="188277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Personalizacja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wsparcie</a:t>
            </a:r>
            <a:r>
              <a:rPr lang="en-US" sz="1400" b="1" dirty="0">
                <a:solidFill>
                  <a:schemeClr val="tx1"/>
                </a:solidFill>
              </a:rPr>
              <a:t> online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CDEF7-D135-AFEE-DD0E-A39D7BB20499}"/>
              </a:ext>
            </a:extLst>
          </p:cNvPr>
          <p:cNvSpPr/>
          <p:nvPr/>
        </p:nvSpPr>
        <p:spPr>
          <a:xfrm>
            <a:off x="7273402" y="3362480"/>
            <a:ext cx="2027673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media społecznościowe, </a:t>
            </a:r>
            <a:r>
              <a:rPr lang="pl-PL" sz="1400" b="1" dirty="0" err="1">
                <a:solidFill>
                  <a:schemeClr val="tx1"/>
                </a:solidFill>
              </a:rPr>
              <a:t>influencerzy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DB3E5-EC11-8CAD-D2C0-034FCF42334A}"/>
              </a:ext>
            </a:extLst>
          </p:cNvPr>
          <p:cNvSpPr/>
          <p:nvPr/>
        </p:nvSpPr>
        <p:spPr>
          <a:xfrm>
            <a:off x="5066541" y="3406697"/>
            <a:ext cx="2027673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Ubrania dla osób o niskich dochodach, mniej śmieci tekstylnych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605003-2E74-9048-9ACE-35E34EC3D835}"/>
              </a:ext>
            </a:extLst>
          </p:cNvPr>
          <p:cNvSpPr/>
          <p:nvPr/>
        </p:nvSpPr>
        <p:spPr>
          <a:xfrm>
            <a:off x="9554716" y="1882774"/>
            <a:ext cx="1912309" cy="16169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Grupy studentów o niskim dochodzie</a:t>
            </a:r>
          </a:p>
          <a:p>
            <a:pPr algn="ctr"/>
            <a:r>
              <a:rPr lang="pl-PL" sz="1400" b="1" dirty="0">
                <a:solidFill>
                  <a:schemeClr val="tx1"/>
                </a:solidFill>
              </a:rPr>
              <a:t>Rynek masowy i segmenty klientów (mężczyźni/kobiety)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B6D9E6-89A5-110D-51AC-B3A58B61C04A}"/>
              </a:ext>
            </a:extLst>
          </p:cNvPr>
          <p:cNvSpPr/>
          <p:nvPr/>
        </p:nvSpPr>
        <p:spPr>
          <a:xfrm>
            <a:off x="5141206" y="1776841"/>
            <a:ext cx="1912309" cy="9401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prstClr val="black"/>
                </a:solidFill>
              </a:rPr>
              <a:t>Modne ubrania za niską cenę bez konieczności posiadania na własność odzieży, której prawie się nie będzie używać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B8D67499-7267-9348-8D27-97FF01885E6F}"/>
              </a:ext>
            </a:extLst>
          </p:cNvPr>
          <p:cNvSpPr txBox="1"/>
          <p:nvPr/>
        </p:nvSpPr>
        <p:spPr>
          <a:xfrm>
            <a:off x="2606040" y="294106"/>
            <a:ext cx="694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>
                <a:solidFill>
                  <a:prstClr val="white"/>
                </a:solidFill>
              </a:rPr>
              <a:t>Szablon modelu działalności o charakterze okrężnym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4338FBA-ABBF-B242-97A3-1E97222F0906}"/>
              </a:ext>
            </a:extLst>
          </p:cNvPr>
          <p:cNvSpPr/>
          <p:nvPr/>
        </p:nvSpPr>
        <p:spPr>
          <a:xfrm>
            <a:off x="724975" y="4840892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AE89C8F-0098-AE48-9193-45CAFC77703C}"/>
              </a:ext>
            </a:extLst>
          </p:cNvPr>
          <p:cNvSpPr/>
          <p:nvPr/>
        </p:nvSpPr>
        <p:spPr>
          <a:xfrm>
            <a:off x="3407658" y="4840891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Budowa i utrzymanie platformy internetowej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D4434B26-3871-F641-B7B5-850C4347B8BF}"/>
              </a:ext>
            </a:extLst>
          </p:cNvPr>
          <p:cNvSpPr/>
          <p:nvPr/>
        </p:nvSpPr>
        <p:spPr>
          <a:xfrm>
            <a:off x="6202897" y="4840892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Abonamenty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ED529221-6622-834C-9453-93B0AFA6B42A}"/>
              </a:ext>
            </a:extLst>
          </p:cNvPr>
          <p:cNvSpPr/>
          <p:nvPr/>
        </p:nvSpPr>
        <p:spPr>
          <a:xfrm>
            <a:off x="8885580" y="4840891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Przychód z wypożyczania odzieży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C7BD2217-4E07-9045-9074-1280A6829656}"/>
              </a:ext>
            </a:extLst>
          </p:cNvPr>
          <p:cNvSpPr/>
          <p:nvPr/>
        </p:nvSpPr>
        <p:spPr>
          <a:xfrm>
            <a:off x="2085269" y="6017485"/>
            <a:ext cx="2553484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Produkt jako usługa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32E17476-26B2-1D46-9BB4-06652ADEF468}"/>
              </a:ext>
            </a:extLst>
          </p:cNvPr>
          <p:cNvSpPr/>
          <p:nvPr/>
        </p:nvSpPr>
        <p:spPr>
          <a:xfrm>
            <a:off x="6089081" y="5574185"/>
            <a:ext cx="5500224" cy="11745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F821D4B9-7D0F-DD44-B9FF-66894844A609}"/>
              </a:ext>
            </a:extLst>
          </p:cNvPr>
          <p:cNvSpPr/>
          <p:nvPr/>
        </p:nvSpPr>
        <p:spPr>
          <a:xfrm>
            <a:off x="7167517" y="6017485"/>
            <a:ext cx="3343353" cy="5786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/>
                </a:solidFill>
              </a:rPr>
              <a:t>Wypożyczający zwracają odzież, którą w razie potrzeby naprawia się, a następnie ponownie wypożycza innym klientom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7A29184-D606-B305-C918-3393418D1C20}"/>
              </a:ext>
            </a:extLst>
          </p:cNvPr>
          <p:cNvSpPr txBox="1"/>
          <p:nvPr/>
        </p:nvSpPr>
        <p:spPr>
          <a:xfrm rot="10800000" flipV="1">
            <a:off x="3197405" y="1403219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FC697C4-A5FD-7614-6DED-EA626A5DAB10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6EB853F-514B-29CF-383A-7D37A5121F8E}"/>
              </a:ext>
            </a:extLst>
          </p:cNvPr>
          <p:cNvSpPr txBox="1"/>
          <p:nvPr/>
        </p:nvSpPr>
        <p:spPr>
          <a:xfrm rot="10800000" flipV="1">
            <a:off x="5095602" y="1403219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5AF0953-42B5-5C45-311D-383503B6FE5D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9EF1B2-F048-F746-F396-F93AB2B5BAA0}"/>
              </a:ext>
            </a:extLst>
          </p:cNvPr>
          <p:cNvSpPr txBox="1"/>
          <p:nvPr/>
        </p:nvSpPr>
        <p:spPr>
          <a:xfrm rot="10800000" flipV="1">
            <a:off x="9597436" y="1399371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4285A1-2EBA-6133-39F7-8C8029EDCCA4}"/>
              </a:ext>
            </a:extLst>
          </p:cNvPr>
          <p:cNvSpPr txBox="1"/>
          <p:nvPr/>
        </p:nvSpPr>
        <p:spPr>
          <a:xfrm rot="10800000" flipV="1">
            <a:off x="3175001" y="294874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F400D17-139F-414D-A981-CA3F80381F7D}"/>
              </a:ext>
            </a:extLst>
          </p:cNvPr>
          <p:cNvSpPr txBox="1"/>
          <p:nvPr/>
        </p:nvSpPr>
        <p:spPr>
          <a:xfrm rot="10800000" flipV="1">
            <a:off x="7578107" y="2927101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002C3FC-0CF7-77A4-A498-CE14892B9B0F}"/>
              </a:ext>
            </a:extLst>
          </p:cNvPr>
          <p:cNvSpPr txBox="1"/>
          <p:nvPr/>
        </p:nvSpPr>
        <p:spPr>
          <a:xfrm rot="10800000" flipV="1">
            <a:off x="2663894" y="4477248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7171E11-80E1-A55A-52FD-EA693F768D45}"/>
              </a:ext>
            </a:extLst>
          </p:cNvPr>
          <p:cNvSpPr txBox="1"/>
          <p:nvPr/>
        </p:nvSpPr>
        <p:spPr>
          <a:xfrm rot="10800000" flipV="1">
            <a:off x="8098432" y="4477249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9A267EC-8C64-3A32-0C12-A60399C8024F}"/>
              </a:ext>
            </a:extLst>
          </p:cNvPr>
          <p:cNvSpPr txBox="1"/>
          <p:nvPr/>
        </p:nvSpPr>
        <p:spPr>
          <a:xfrm rot="10800000" flipV="1">
            <a:off x="2092184" y="5636370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AC89E4C-8B6F-0C39-915D-32796ED3A692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598E4E2-33C7-531C-7402-4EA6E370C781}"/>
              </a:ext>
            </a:extLst>
          </p:cNvPr>
          <p:cNvSpPr txBox="1"/>
          <p:nvPr/>
        </p:nvSpPr>
        <p:spPr>
          <a:xfrm rot="10800000" flipV="1">
            <a:off x="5082432" y="2874587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15416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5" grpId="0" animBg="1"/>
      <p:bldP spid="26" grpId="0" animBg="1"/>
      <p:bldP spid="23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73"/>
            <a:ext cx="12224657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A53F07-8687-3F40-9382-41085D07CD38}"/>
              </a:ext>
            </a:extLst>
          </p:cNvPr>
          <p:cNvSpPr/>
          <p:nvPr/>
        </p:nvSpPr>
        <p:spPr>
          <a:xfrm>
            <a:off x="2606040" y="185126"/>
            <a:ext cx="6979920" cy="99169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E8D3A3-57EC-FF49-A6E8-ADD4234945CA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938BB-E533-A545-8C65-E6C820BBFD6B}"/>
              </a:ext>
            </a:extLst>
          </p:cNvPr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Ćwiczenie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38A4A-937F-F74F-A584-D7EB77830D3F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trwania ćwiczenia: 30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A8FAD-CBCC-8947-88ED-286647F3314A}"/>
              </a:ext>
            </a:extLst>
          </p:cNvPr>
          <p:cNvSpPr txBox="1"/>
          <p:nvPr/>
        </p:nvSpPr>
        <p:spPr>
          <a:xfrm>
            <a:off x="1282300" y="2100835"/>
            <a:ext cx="962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Podziel uczniów na grupy po 3-5 osób </a:t>
            </a:r>
            <a:r>
              <a:rPr lang="pl-PL" dirty="0">
                <a:solidFill>
                  <a:srgbClr val="262626"/>
                </a:solidFill>
              </a:rPr>
              <a:t>i przygotuj tablicę do rysowania albo skorzystaj z materiałów </a:t>
            </a:r>
            <a:r>
              <a:rPr lang="pl-PL" b="1" dirty="0">
                <a:solidFill>
                  <a:srgbClr val="262626"/>
                </a:solidFill>
              </a:rPr>
              <a:t>„szablon modelu działalności o charakterze okrężnym”</a:t>
            </a:r>
            <a:r>
              <a:rPr lang="en-US" dirty="0">
                <a:solidFill>
                  <a:srgbClr val="262626"/>
                </a:solidFill>
              </a:rPr>
              <a:t>. </a:t>
            </a:r>
            <a:r>
              <a:rPr lang="pl-PL" dirty="0">
                <a:solidFill>
                  <a:srgbClr val="262626"/>
                </a:solidFill>
              </a:rPr>
              <a:t>Zalecane jest naklejanie karteczek na dużej tablicy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5B226-A8E0-D640-A16A-AE4D21CD29F9}"/>
              </a:ext>
            </a:extLst>
          </p:cNvPr>
          <p:cNvSpPr txBox="1"/>
          <p:nvPr/>
        </p:nvSpPr>
        <p:spPr>
          <a:xfrm>
            <a:off x="1282299" y="2930074"/>
            <a:ext cx="887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Do wykorzystania w szablonie wybierz jeden ze scenariuszy z materiałów „przeprojektowanie z uwzględnieniem zasad gospodarki okrężnej”</a:t>
            </a:r>
            <a:r>
              <a:rPr lang="en-US" b="1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D0CADA-993B-824F-BF1E-BF91B2EDB3BF}"/>
              </a:ext>
            </a:extLst>
          </p:cNvPr>
          <p:cNvSpPr/>
          <p:nvPr/>
        </p:nvSpPr>
        <p:spPr>
          <a:xfrm>
            <a:off x="716859" y="207046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BBCBC1-C8AC-124D-9E85-925ED5FF4E05}"/>
              </a:ext>
            </a:extLst>
          </p:cNvPr>
          <p:cNvSpPr/>
          <p:nvPr/>
        </p:nvSpPr>
        <p:spPr>
          <a:xfrm>
            <a:off x="663222" y="207046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7A05C9-9A72-B146-85C5-EF61D44CC809}"/>
              </a:ext>
            </a:extLst>
          </p:cNvPr>
          <p:cNvSpPr/>
          <p:nvPr/>
        </p:nvSpPr>
        <p:spPr>
          <a:xfrm>
            <a:off x="707806" y="2050410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34C557-5383-2358-635D-EF8155B7E4AE}"/>
              </a:ext>
            </a:extLst>
          </p:cNvPr>
          <p:cNvGrpSpPr/>
          <p:nvPr/>
        </p:nvGrpSpPr>
        <p:grpSpPr>
          <a:xfrm>
            <a:off x="647654" y="2985213"/>
            <a:ext cx="443210" cy="427913"/>
            <a:chOff x="663222" y="3355931"/>
            <a:chExt cx="443210" cy="42791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2C0A7DC-442F-B249-92C1-742F65FB273D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64759B-CE29-104E-AA59-5405D1B5B774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82A563-3FEE-2144-96BD-DD2DA9B27BE5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D2D999FF-62A8-4D4C-B9F4-FAB8457B67B4}"/>
              </a:ext>
            </a:extLst>
          </p:cNvPr>
          <p:cNvSpPr/>
          <p:nvPr/>
        </p:nvSpPr>
        <p:spPr>
          <a:xfrm>
            <a:off x="716859" y="486764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4E612F-3F76-0A4B-834A-1B231AE35B30}"/>
              </a:ext>
            </a:extLst>
          </p:cNvPr>
          <p:cNvSpPr/>
          <p:nvPr/>
        </p:nvSpPr>
        <p:spPr>
          <a:xfrm>
            <a:off x="663222" y="487373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4562AF-FBD4-574B-9D90-D01C35E2DE21}"/>
              </a:ext>
            </a:extLst>
          </p:cNvPr>
          <p:cNvSpPr/>
          <p:nvPr/>
        </p:nvSpPr>
        <p:spPr>
          <a:xfrm>
            <a:off x="707806" y="4863959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4E5E03-422A-0F4B-AAE4-04BFCBF5E471}"/>
              </a:ext>
            </a:extLst>
          </p:cNvPr>
          <p:cNvSpPr txBox="1"/>
          <p:nvPr/>
        </p:nvSpPr>
        <p:spPr>
          <a:xfrm>
            <a:off x="1282299" y="4934056"/>
            <a:ext cx="962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 skończeniu szablonu naszkicuj swój okrężny produkt i model działalności </a:t>
            </a:r>
            <a:r>
              <a:rPr lang="pl-PL" dirty="0"/>
              <a:t>i podziel się swoimi innowacjami okrężnymi z klasą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58E8A7-6706-75C8-0609-86F17CCE3C5B}"/>
              </a:ext>
            </a:extLst>
          </p:cNvPr>
          <p:cNvGrpSpPr/>
          <p:nvPr/>
        </p:nvGrpSpPr>
        <p:grpSpPr>
          <a:xfrm>
            <a:off x="645226" y="3912937"/>
            <a:ext cx="443210" cy="427913"/>
            <a:chOff x="663222" y="3355931"/>
            <a:chExt cx="443210" cy="42791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4B3B1C-4814-16BA-FB3F-FC2D60072526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B87CE2-6DDD-9427-15BB-B722105213DB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F2049E-8F5F-6023-7114-9D510F3AC1D3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C9B89B1-0C6F-2EC8-FD5A-0D1CD0046A77}"/>
              </a:ext>
            </a:extLst>
          </p:cNvPr>
          <p:cNvSpPr txBox="1"/>
          <p:nvPr/>
        </p:nvSpPr>
        <p:spPr>
          <a:xfrm>
            <a:off x="1282300" y="3912608"/>
            <a:ext cx="962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Wypełnij „szablon modelu działalności okrężnej” </a:t>
            </a:r>
            <a:r>
              <a:rPr lang="pl-PL" dirty="0"/>
              <a:t>z grupą i zastosuj w modelu działalności jeden lub więcej modeli z projektowania okrężnego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091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85" y="-37451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F8501F4-CEB3-644F-BEC6-FB3AC5DFF55F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D226F7B-812B-274B-8AD1-5D9E1A6BFFC7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05BFDD-2A31-E447-BB75-895F8DF66102}"/>
              </a:ext>
            </a:extLst>
          </p:cNvPr>
          <p:cNvSpPr txBox="1"/>
          <p:nvPr/>
        </p:nvSpPr>
        <p:spPr>
          <a:xfrm>
            <a:off x="2606040" y="294106"/>
            <a:ext cx="697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Szablon modelu działalności (</a:t>
            </a:r>
            <a:r>
              <a:rPr lang="en-US" sz="2400" b="1" dirty="0">
                <a:solidFill>
                  <a:schemeClr val="bg1"/>
                </a:solidFill>
              </a:rPr>
              <a:t>Business Model Canvas</a:t>
            </a:r>
            <a:r>
              <a:rPr lang="pl-PL" sz="2400" b="1" dirty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8723431-23FA-B795-AC8B-D536E3D7C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373" y="1743385"/>
            <a:ext cx="9800967" cy="38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5FB9B07-2C9C-8A4F-A32C-ED14DE9560C2}"/>
              </a:ext>
            </a:extLst>
          </p:cNvPr>
          <p:cNvSpPr/>
          <p:nvPr/>
        </p:nvSpPr>
        <p:spPr>
          <a:xfrm>
            <a:off x="323617" y="1464528"/>
            <a:ext cx="5410203" cy="417055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517891-8C27-C14F-822D-D6BE71B4E90C}"/>
              </a:ext>
            </a:extLst>
          </p:cNvPr>
          <p:cNvSpPr/>
          <p:nvPr/>
        </p:nvSpPr>
        <p:spPr>
          <a:xfrm>
            <a:off x="506503" y="1456997"/>
            <a:ext cx="5410203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Najważniejsze efekty nauczania i powiązanie z programem nauczania:</a:t>
            </a:r>
            <a:endParaRPr lang="x-none" sz="1400" b="1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BA1D4-BD4C-B44F-89BF-B15505F3EBB5}"/>
              </a:ext>
            </a:extLst>
          </p:cNvPr>
          <p:cNvSpPr/>
          <p:nvPr/>
        </p:nvSpPr>
        <p:spPr>
          <a:xfrm>
            <a:off x="323617" y="1926064"/>
            <a:ext cx="11361877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Przyroda – Ziemia i działalność człowieka: </a:t>
            </a:r>
            <a:r>
              <a:rPr lang="pl-PL" sz="1600" dirty="0">
                <a:solidFill>
                  <a:srgbClr val="262626"/>
                </a:solidFill>
              </a:rPr>
              <a:t>Informowanie o rozwiązaniach, które zmniejszają wpływ wywierany przez człowieka na glebę, wodę, powietrze i/lub inne organizmy żywe w środowisku lokalnym. Czynności wykonywane przez ludzi mogą wpływać na otaczający ich świat. Ludzie mogą jednak dokonywać wyborów, które zmniejszają ich wpływ na glebę, wodę, powietrze i inne organizmy żywe. </a:t>
            </a: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Umiejętności i biegłość w zakresie języka angielskiego: </a:t>
            </a:r>
            <a:r>
              <a:rPr lang="pl-PL" sz="1600" dirty="0">
                <a:solidFill>
                  <a:srgbClr val="262626"/>
                </a:solidFill>
              </a:rPr>
              <a:t>Udział w rozmowach dotyczących zagadnień i tekstów we współpracy z różnymi partnerami. Przestrzeganie ustalonych reguł w rozmowach. Stosowanie słów i zwrotów poznanych podczas rozmów, czytania, słuchania i reagowania na teksty. Przedstawianie informacji, ustaleń i dowodów na ich poparcie w sposób jasny, zwięzły i logiczny, umożliwiający słuchaczom śledzenie toku argumentacji</a:t>
            </a:r>
            <a:r>
              <a:rPr lang="en-US" sz="1600" dirty="0"/>
              <a:t>.</a:t>
            </a:r>
            <a:endParaRPr lang="pl-PL" sz="1600" dirty="0">
              <a:solidFill>
                <a:srgbClr val="262626"/>
              </a:solidFill>
            </a:endParaRP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262626"/>
                </a:solidFill>
              </a:rPr>
              <a:t>Nauki społeczne – ludzie, miejsca i środowiska: </a:t>
            </a:r>
            <a:r>
              <a:rPr lang="pl-PL" sz="1600" dirty="0">
                <a:solidFill>
                  <a:srgbClr val="262626"/>
                </a:solidFill>
              </a:rPr>
              <a:t>Uczniowie uczą się o ludziach, miejscach i środowiskach, co umożliwia im zrozumienie relacji pomiędzy populacjami ludzkimi a światem fizycznym.</a:t>
            </a:r>
            <a:endParaRPr lang="en-US" sz="1600" dirty="0">
              <a:solidFill>
                <a:srgbClr val="262626"/>
              </a:solidFill>
            </a:endParaRPr>
          </a:p>
          <a:p>
            <a:pPr marL="171450" indent="-171450" algn="thaiDist">
              <a:lnSpc>
                <a:spcPct val="120000"/>
              </a:lnSpc>
              <a:buClr>
                <a:srgbClr val="3AC69D"/>
              </a:buClr>
              <a:buSzPct val="15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62626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3D3BBA8-E2E4-CF45-BF72-B5B052BCB00C}"/>
              </a:ext>
            </a:extLst>
          </p:cNvPr>
          <p:cNvSpPr/>
          <p:nvPr/>
        </p:nvSpPr>
        <p:spPr>
          <a:xfrm>
            <a:off x="323618" y="4846812"/>
            <a:ext cx="4088894" cy="54666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9E0FEB-CD14-B84F-9CC0-A073E335659C}"/>
              </a:ext>
            </a:extLst>
          </p:cNvPr>
          <p:cNvSpPr/>
          <p:nvPr/>
        </p:nvSpPr>
        <p:spPr>
          <a:xfrm>
            <a:off x="506503" y="4839282"/>
            <a:ext cx="3810315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</a:rPr>
              <a:t>Powiązanie z Celami Zrównoważonego Rozwoju</a:t>
            </a:r>
            <a:endParaRPr lang="x-none" sz="14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50BA5B6-8EAD-5A45-94A6-2C8EA009B9C0}"/>
              </a:ext>
            </a:extLst>
          </p:cNvPr>
          <p:cNvSpPr/>
          <p:nvPr/>
        </p:nvSpPr>
        <p:spPr>
          <a:xfrm>
            <a:off x="2606040" y="185126"/>
            <a:ext cx="6979920" cy="994130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39FBF4C-9127-4740-A7DD-AB280895D434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FCA84-3E35-AA4F-B39D-FB84F113376F}"/>
              </a:ext>
            </a:extLst>
          </p:cNvPr>
          <p:cNvSpPr txBox="1"/>
          <p:nvPr/>
        </p:nvSpPr>
        <p:spPr>
          <a:xfrm>
            <a:off x="2711876" y="294106"/>
            <a:ext cx="6685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Przygotowanie do lekcji i powiązanie z programem nauczania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9CD571-A741-D540-AD6D-622A537A4DA6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przygotowania: 10 - 15 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3C7608-850D-0A5D-1770-33A2880A1B29}"/>
              </a:ext>
            </a:extLst>
          </p:cNvPr>
          <p:cNvGrpSpPr/>
          <p:nvPr/>
        </p:nvGrpSpPr>
        <p:grpSpPr>
          <a:xfrm>
            <a:off x="4498643" y="5142506"/>
            <a:ext cx="6547513" cy="1338812"/>
            <a:chOff x="4790164" y="5101971"/>
            <a:chExt cx="6979920" cy="1490877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A5B778E-B471-173B-6E5A-F7C828CF1ECA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EFF3DAC-96B2-EAEE-B59D-4FA8CA238CBD}"/>
                </a:ext>
              </a:extLst>
            </p:cNvPr>
            <p:cNvSpPr/>
            <p:nvPr/>
          </p:nvSpPr>
          <p:spPr>
            <a:xfrm>
              <a:off x="4790164" y="5443839"/>
              <a:ext cx="6979920" cy="1149009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300" b="1" dirty="0"/>
                <a:t>Konspekty są tak pomyślane, aby były elastyczne i pozwalały reagować na potrzeby ewoluujące podczas lekcji. Lekcje można edytować i dostosowywać do różnych indywidualnych kontekstów związanych z uczniami i środowiskiem lekcyjnym. Dostępna do pobrania jest wersja PowerPoint z instrukcjami dla nauczyciela oraz lekcja w formacie PDF do wydruku.</a:t>
              </a:r>
              <a:r>
                <a:rPr lang="en-US" sz="1300" b="1" dirty="0"/>
                <a:t>  </a:t>
              </a:r>
            </a:p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3C93AB-2CE2-3680-63C3-71F4EEB396D8}"/>
                </a:ext>
              </a:extLst>
            </p:cNvPr>
            <p:cNvSpPr txBox="1"/>
            <p:nvPr/>
          </p:nvSpPr>
          <p:spPr>
            <a:xfrm>
              <a:off x="6106914" y="5101971"/>
              <a:ext cx="5129838" cy="41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094A1A61-A1C6-02C5-D584-F04EA72A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01" y="5414156"/>
            <a:ext cx="1045420" cy="10454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686E22C-F8C4-E5FA-BA78-DB7D8099C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259" y="5409396"/>
            <a:ext cx="1061333" cy="105493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B37AC19-A662-F845-10F6-9A2150FF5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566" y="5409396"/>
            <a:ext cx="1054939" cy="10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1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6657B-1248-6B4D-AE85-8670C18C8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73"/>
            <a:ext cx="12224657" cy="68580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8A53F07-8687-3F40-9382-41085D07CD38}"/>
              </a:ext>
            </a:extLst>
          </p:cNvPr>
          <p:cNvSpPr/>
          <p:nvPr/>
        </p:nvSpPr>
        <p:spPr>
          <a:xfrm>
            <a:off x="2606040" y="185126"/>
            <a:ext cx="6979920" cy="991698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E8D3A3-57EC-FF49-A6E8-ADD4234945CA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3938BB-E533-A545-8C65-E6C820BBFD6B}"/>
              </a:ext>
            </a:extLst>
          </p:cNvPr>
          <p:cNvSpPr txBox="1"/>
          <p:nvPr/>
        </p:nvSpPr>
        <p:spPr>
          <a:xfrm>
            <a:off x="2983322" y="294106"/>
            <a:ext cx="622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Lekcja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38A4A-937F-F74F-A584-D7EB77830D3F}"/>
              </a:ext>
            </a:extLst>
          </p:cNvPr>
          <p:cNvSpPr txBox="1"/>
          <p:nvPr/>
        </p:nvSpPr>
        <p:spPr>
          <a:xfrm>
            <a:off x="2794681" y="901959"/>
            <a:ext cx="66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</a:rPr>
              <a:t>Czas trwania lekcji: </a:t>
            </a:r>
            <a:r>
              <a:rPr lang="en-US" sz="1400" b="1" dirty="0">
                <a:solidFill>
                  <a:schemeClr val="bg1"/>
                </a:solidFill>
              </a:rPr>
              <a:t>90 </a:t>
            </a:r>
            <a:r>
              <a:rPr lang="pl-PL" sz="1400" b="1" dirty="0">
                <a:solidFill>
                  <a:schemeClr val="bg1"/>
                </a:solidFill>
              </a:rPr>
              <a:t>minut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A8FAD-CBCC-8947-88ED-286647F3314A}"/>
              </a:ext>
            </a:extLst>
          </p:cNvPr>
          <p:cNvSpPr txBox="1"/>
          <p:nvPr/>
        </p:nvSpPr>
        <p:spPr>
          <a:xfrm>
            <a:off x="1282300" y="2603755"/>
            <a:ext cx="962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Podziel uczniów na grupy po 3-5 osób </a:t>
            </a:r>
            <a:r>
              <a:rPr lang="pl-PL" dirty="0">
                <a:solidFill>
                  <a:srgbClr val="262626"/>
                </a:solidFill>
              </a:rPr>
              <a:t>i przygotuj na potrzeby ćwiczenia tablicę do rysowania albo skorzystaj z materiałów </a:t>
            </a:r>
            <a:r>
              <a:rPr lang="pl-PL" b="1" dirty="0">
                <a:solidFill>
                  <a:srgbClr val="262626"/>
                </a:solidFill>
              </a:rPr>
              <a:t>„szablon modelu działalności okrężnej”</a:t>
            </a:r>
            <a:r>
              <a:rPr lang="en-US" dirty="0">
                <a:solidFill>
                  <a:srgbClr val="262626"/>
                </a:solidFill>
              </a:rPr>
              <a:t>. </a:t>
            </a:r>
            <a:r>
              <a:rPr lang="pl-PL" dirty="0">
                <a:solidFill>
                  <a:srgbClr val="262626"/>
                </a:solidFill>
              </a:rPr>
              <a:t>Zalecane jest naklejanie karteczek na dużej tablicy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85B226-A8E0-D640-A16A-AE4D21CD29F9}"/>
              </a:ext>
            </a:extLst>
          </p:cNvPr>
          <p:cNvSpPr txBox="1"/>
          <p:nvPr/>
        </p:nvSpPr>
        <p:spPr>
          <a:xfrm>
            <a:off x="1282299" y="3432994"/>
            <a:ext cx="887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29C7F7"/>
              </a:buClr>
              <a:buSzPct val="200000"/>
              <a:tabLst>
                <a:tab pos="531813" algn="l"/>
              </a:tabLst>
            </a:pPr>
            <a:r>
              <a:rPr lang="pl-PL" b="1" dirty="0">
                <a:solidFill>
                  <a:srgbClr val="262626"/>
                </a:solidFill>
              </a:rPr>
              <a:t>Do wykorzystania w szablonie wybierz jeden ze scenariuszy z materiałów „przeprojektowanie z uwzględnieniem zasad gospodarki okrężnej”.</a:t>
            </a:r>
            <a:endParaRPr lang="en-US" b="1" dirty="0">
              <a:solidFill>
                <a:srgbClr val="262626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D0CADA-993B-824F-BF1E-BF91B2EDB3BF}"/>
              </a:ext>
            </a:extLst>
          </p:cNvPr>
          <p:cNvSpPr/>
          <p:nvPr/>
        </p:nvSpPr>
        <p:spPr>
          <a:xfrm>
            <a:off x="716859" y="257338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BBCBC1-C8AC-124D-9E85-925ED5FF4E05}"/>
              </a:ext>
            </a:extLst>
          </p:cNvPr>
          <p:cNvSpPr/>
          <p:nvPr/>
        </p:nvSpPr>
        <p:spPr>
          <a:xfrm>
            <a:off x="663222" y="257338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7A05C9-9A72-B146-85C5-EF61D44CC809}"/>
              </a:ext>
            </a:extLst>
          </p:cNvPr>
          <p:cNvSpPr/>
          <p:nvPr/>
        </p:nvSpPr>
        <p:spPr>
          <a:xfrm>
            <a:off x="707806" y="2553330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34C557-5383-2358-635D-EF8155B7E4AE}"/>
              </a:ext>
            </a:extLst>
          </p:cNvPr>
          <p:cNvGrpSpPr/>
          <p:nvPr/>
        </p:nvGrpSpPr>
        <p:grpSpPr>
          <a:xfrm>
            <a:off x="647654" y="3488133"/>
            <a:ext cx="443210" cy="427913"/>
            <a:chOff x="663222" y="3355931"/>
            <a:chExt cx="443210" cy="42791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2C0A7DC-442F-B249-92C1-742F65FB273D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64759B-CE29-104E-AA59-5405D1B5B774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82A563-3FEE-2144-96BD-DD2DA9B27BE5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D2D999FF-62A8-4D4C-B9F4-FAB8457B67B4}"/>
              </a:ext>
            </a:extLst>
          </p:cNvPr>
          <p:cNvSpPr/>
          <p:nvPr/>
        </p:nvSpPr>
        <p:spPr>
          <a:xfrm>
            <a:off x="716859" y="5370569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4E612F-3F76-0A4B-834A-1B231AE35B30}"/>
              </a:ext>
            </a:extLst>
          </p:cNvPr>
          <p:cNvSpPr/>
          <p:nvPr/>
        </p:nvSpPr>
        <p:spPr>
          <a:xfrm>
            <a:off x="663222" y="5376657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4562AF-FBD4-574B-9D90-D01C35E2DE21}"/>
              </a:ext>
            </a:extLst>
          </p:cNvPr>
          <p:cNvSpPr/>
          <p:nvPr/>
        </p:nvSpPr>
        <p:spPr>
          <a:xfrm>
            <a:off x="707806" y="5366879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4E5E03-422A-0F4B-AAE4-04BFCBF5E471}"/>
              </a:ext>
            </a:extLst>
          </p:cNvPr>
          <p:cNvSpPr txBox="1"/>
          <p:nvPr/>
        </p:nvSpPr>
        <p:spPr>
          <a:xfrm>
            <a:off x="1282299" y="5436976"/>
            <a:ext cx="962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Po skończeniu szablonu naszkicuj swój okrężny produkt i model działalności </a:t>
            </a:r>
            <a:r>
              <a:rPr lang="pl-PL" dirty="0">
                <a:solidFill>
                  <a:srgbClr val="262626"/>
                </a:solidFill>
              </a:rPr>
              <a:t>i podziel się swoimi innowacjami okrężnymi z klasą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58E8A7-6706-75C8-0609-86F17CCE3C5B}"/>
              </a:ext>
            </a:extLst>
          </p:cNvPr>
          <p:cNvGrpSpPr/>
          <p:nvPr/>
        </p:nvGrpSpPr>
        <p:grpSpPr>
          <a:xfrm>
            <a:off x="645226" y="4415857"/>
            <a:ext cx="443210" cy="427913"/>
            <a:chOff x="663222" y="3355931"/>
            <a:chExt cx="443210" cy="42791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4B3B1C-4814-16BA-FB3F-FC2D60072526}"/>
                </a:ext>
              </a:extLst>
            </p:cNvPr>
            <p:cNvSpPr/>
            <p:nvPr/>
          </p:nvSpPr>
          <p:spPr>
            <a:xfrm>
              <a:off x="716859" y="3394269"/>
              <a:ext cx="389573" cy="389573"/>
            </a:xfrm>
            <a:prstGeom prst="ellipse">
              <a:avLst/>
            </a:prstGeom>
            <a:solidFill>
              <a:srgbClr val="3A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B87CE2-6DDD-9427-15BB-B722105213DB}"/>
                </a:ext>
              </a:extLst>
            </p:cNvPr>
            <p:cNvSpPr/>
            <p:nvPr/>
          </p:nvSpPr>
          <p:spPr>
            <a:xfrm>
              <a:off x="663222" y="3394271"/>
              <a:ext cx="389573" cy="389573"/>
            </a:xfrm>
            <a:prstGeom prst="ellipse">
              <a:avLst/>
            </a:prstGeom>
            <a:solidFill>
              <a:srgbClr val="29C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F2049E-8F5F-6023-7114-9D510F3AC1D3}"/>
                </a:ext>
              </a:extLst>
            </p:cNvPr>
            <p:cNvSpPr/>
            <p:nvPr/>
          </p:nvSpPr>
          <p:spPr>
            <a:xfrm>
              <a:off x="731556" y="3355931"/>
              <a:ext cx="301686" cy="402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1" dirty="0">
                  <a:solidFill>
                    <a:schemeClr val="bg1"/>
                  </a:solidFill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C9B89B1-0C6F-2EC8-FD5A-0D1CD0046A77}"/>
              </a:ext>
            </a:extLst>
          </p:cNvPr>
          <p:cNvSpPr txBox="1"/>
          <p:nvPr/>
        </p:nvSpPr>
        <p:spPr>
          <a:xfrm>
            <a:off x="1282300" y="4415528"/>
            <a:ext cx="962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Wypełnij „szablon modelu działalności okrężnej” </a:t>
            </a:r>
            <a:r>
              <a:rPr lang="pl-PL" dirty="0">
                <a:solidFill>
                  <a:srgbClr val="262626"/>
                </a:solidFill>
              </a:rPr>
              <a:t>z grupą i zastosuj w modelu działalności jeden lub więcej modeli z projektowania okrężnego</a:t>
            </a:r>
            <a:r>
              <a:rPr lang="en-US" dirty="0">
                <a:solidFill>
                  <a:srgbClr val="262626"/>
                </a:solidFill>
              </a:rPr>
              <a:t>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665C94-509C-9950-0EDD-D9789A15A513}"/>
              </a:ext>
            </a:extLst>
          </p:cNvPr>
          <p:cNvSpPr txBox="1"/>
          <p:nvPr/>
        </p:nvSpPr>
        <p:spPr>
          <a:xfrm>
            <a:off x="1297540" y="1658875"/>
            <a:ext cx="96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2626"/>
                </a:solidFill>
              </a:rPr>
              <a:t>Wyświetl po kolei slajdy </a:t>
            </a:r>
            <a:r>
              <a:rPr lang="pl-PL" dirty="0">
                <a:solidFill>
                  <a:srgbClr val="262626"/>
                </a:solidFill>
              </a:rPr>
              <a:t>i korzystając z przykładów przeprowadź uczniów przez </a:t>
            </a:r>
            <a:r>
              <a:rPr lang="pl-PL" b="1" dirty="0">
                <a:solidFill>
                  <a:srgbClr val="262626"/>
                </a:solidFill>
              </a:rPr>
              <a:t>„szablon modelu działalności okrężnej”</a:t>
            </a:r>
            <a:r>
              <a:rPr lang="pl-PL" dirty="0">
                <a:solidFill>
                  <a:srgbClr val="262626"/>
                </a:solidFill>
              </a:rPr>
              <a:t>, aby zapoznali się oni z poszczególnymi segmentami i elementami działalności</a:t>
            </a:r>
            <a:r>
              <a:rPr lang="en-US" dirty="0">
                <a:solidFill>
                  <a:srgbClr val="262626"/>
                </a:solidFill>
              </a:rPr>
              <a:t>.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9DF990-F5A3-1A73-51F2-335923AFBB9D}"/>
              </a:ext>
            </a:extLst>
          </p:cNvPr>
          <p:cNvSpPr/>
          <p:nvPr/>
        </p:nvSpPr>
        <p:spPr>
          <a:xfrm>
            <a:off x="732099" y="1685652"/>
            <a:ext cx="389573" cy="389573"/>
          </a:xfrm>
          <a:prstGeom prst="ellipse">
            <a:avLst/>
          </a:prstGeom>
          <a:solidFill>
            <a:srgbClr val="3AC6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DF9462-21D1-6C11-6888-0615ECE723F5}"/>
              </a:ext>
            </a:extLst>
          </p:cNvPr>
          <p:cNvSpPr/>
          <p:nvPr/>
        </p:nvSpPr>
        <p:spPr>
          <a:xfrm>
            <a:off x="678462" y="1685652"/>
            <a:ext cx="389573" cy="389573"/>
          </a:xfrm>
          <a:prstGeom prst="ellipse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9EC257-4038-DED4-A0B7-1C1F6644A0CC}"/>
              </a:ext>
            </a:extLst>
          </p:cNvPr>
          <p:cNvSpPr/>
          <p:nvPr/>
        </p:nvSpPr>
        <p:spPr>
          <a:xfrm>
            <a:off x="723046" y="1665600"/>
            <a:ext cx="301686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719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835E1B-68F1-2B46-95E2-12FDF3CF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-41497"/>
            <a:ext cx="12192000" cy="68580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03DDFB3-6D59-A14A-BE61-EA5F497B703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1C58300-AB33-2949-B2B1-1F1E1662997D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3EAF2D-430A-3647-BA71-366646E5D4E6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0BB800-226F-CD4A-815D-DCCCEFEF61E4}"/>
              </a:ext>
            </a:extLst>
          </p:cNvPr>
          <p:cNvSpPr txBox="1"/>
          <p:nvPr/>
        </p:nvSpPr>
        <p:spPr>
          <a:xfrm>
            <a:off x="2357461" y="294106"/>
            <a:ext cx="7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Przygotuj prezentację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DD8050-3094-B04D-A576-35FDCA5DC53A}"/>
              </a:ext>
            </a:extLst>
          </p:cNvPr>
          <p:cNvSpPr/>
          <p:nvPr/>
        </p:nvSpPr>
        <p:spPr>
          <a:xfrm>
            <a:off x="323616" y="1157454"/>
            <a:ext cx="11361877" cy="2396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Gdy jesteś gotowy(a), aby zaprezentować lekcje uczniom, kliknij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 slajdów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góry paska menu, a następnie wybierz </a:t>
            </a:r>
            <a:r>
              <a:rPr lang="pl-PL" sz="18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„Od początku”.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endParaRPr lang="pl-PL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Następnie naprowadź kursor „myszy” na lewy, dolny róg prezentacji. </a:t>
            </a:r>
          </a:p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rozwinięciu opcji zaznaczonej w zielonym kółku wybierz „Pokaż widok prezentera”. W widoku prezentera podczas prezentacji widzisz swoje notatki, a odbiorcy widzą tylko prezentację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E55B15-8C0F-384C-8C19-E0135F5D0E05}"/>
              </a:ext>
            </a:extLst>
          </p:cNvPr>
          <p:cNvSpPr/>
          <p:nvPr/>
        </p:nvSpPr>
        <p:spPr>
          <a:xfrm>
            <a:off x="228366" y="3551539"/>
            <a:ext cx="6092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buClr>
                <a:srgbClr val="3AC69D"/>
              </a:buClr>
              <a:buSzPct val="150000"/>
            </a:pP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Notatki wyświetlają się w okienku po prawej stronie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Tekst powinien się zawijać automatycznie, a w razie potrzeby wyświetla się pionowy pasek przewijania. Możesz też zmienić rozmiar tekstu w okienku notatek, używając dwóch przycisków w lewym dolnym rogu tego okienka</a:t>
            </a:r>
            <a:r>
              <a:rPr lang="en-US" sz="1800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8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2AD04-3FBD-C4CC-07E3-8DA745D79C82}"/>
              </a:ext>
            </a:extLst>
          </p:cNvPr>
          <p:cNvGrpSpPr/>
          <p:nvPr/>
        </p:nvGrpSpPr>
        <p:grpSpPr>
          <a:xfrm>
            <a:off x="838200" y="5248204"/>
            <a:ext cx="5346212" cy="1467026"/>
            <a:chOff x="4790164" y="5144469"/>
            <a:chExt cx="6979920" cy="148764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47C55BC-B4BB-49DA-C4B7-A5AD5ACA7B93}"/>
                </a:ext>
              </a:extLst>
            </p:cNvPr>
            <p:cNvSpPr/>
            <p:nvPr/>
          </p:nvSpPr>
          <p:spPr>
            <a:xfrm>
              <a:off x="4790164" y="5162929"/>
              <a:ext cx="6979920" cy="1069167"/>
            </a:xfrm>
            <a:prstGeom prst="roundRect">
              <a:avLst/>
            </a:prstGeom>
            <a:solidFill>
              <a:srgbClr val="29C7F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29C7F7"/>
                </a:solidFill>
                <a:highlight>
                  <a:srgbClr val="29C7F7"/>
                </a:highlight>
              </a:endParaRPr>
            </a:p>
            <a:p>
              <a:pPr algn="ctr"/>
              <a:endParaRPr lang="x-none">
                <a:solidFill>
                  <a:srgbClr val="29C7F7"/>
                </a:solidFill>
                <a:highlight>
                  <a:srgbClr val="29C7F7"/>
                </a:highlight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B869F95-CB7F-A28E-A53A-8FCA98029232}"/>
                </a:ext>
              </a:extLst>
            </p:cNvPr>
            <p:cNvSpPr/>
            <p:nvPr/>
          </p:nvSpPr>
          <p:spPr>
            <a:xfrm>
              <a:off x="4790164" y="5443839"/>
              <a:ext cx="6979920" cy="1188273"/>
            </a:xfrm>
            <a:prstGeom prst="roundRect">
              <a:avLst/>
            </a:prstGeom>
            <a:solidFill>
              <a:srgbClr val="3AC69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/>
            </a:p>
            <a:p>
              <a:r>
                <a:rPr lang="pl-PL" sz="1200" b="1" dirty="0"/>
                <a:t>Konspekty są tak pomyślane, aby były elastyczne i pozwalały reagować na potrzeby, ewoluując podczas lekcji</a:t>
              </a:r>
              <a:r>
                <a:rPr lang="en-US" sz="1200" b="1" dirty="0"/>
                <a:t>. </a:t>
              </a:r>
              <a:r>
                <a:rPr lang="pl-PL" sz="1200" b="1" dirty="0"/>
                <a:t>Lekcje można edytować i dostosowywać do różnych indywidualnych kontekstów związanych z uczniami i środowiskiem lekcyjnym</a:t>
              </a:r>
              <a:r>
                <a:rPr lang="en-US" sz="1200" b="1" dirty="0"/>
                <a:t>. </a:t>
              </a:r>
              <a:r>
                <a:rPr lang="pl-PL" sz="1200" b="1" dirty="0"/>
                <a:t>Dostępna do pobrania jest wersja </a:t>
              </a:r>
              <a:r>
                <a:rPr lang="en-US" sz="1200" b="1" dirty="0"/>
                <a:t>PowerPoint </a:t>
              </a:r>
              <a:r>
                <a:rPr lang="pl-PL" sz="1200" b="1" dirty="0"/>
                <a:t>z instrukcjami dla nauczyciela oraz lekcja w formacie </a:t>
              </a:r>
              <a:r>
                <a:rPr lang="en-US" sz="1200" b="1" dirty="0"/>
                <a:t>PDF </a:t>
              </a:r>
              <a:r>
                <a:rPr lang="pl-PL" sz="1200" b="1" dirty="0"/>
                <a:t>do wydruku</a:t>
              </a:r>
              <a:r>
                <a:rPr lang="en-US" sz="1200" b="1" dirty="0"/>
                <a:t>. </a:t>
              </a:r>
            </a:p>
            <a:p>
              <a:pPr algn="ctr"/>
              <a:endParaRPr lang="x-none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C31B22-B6D1-9508-6720-85A50E1CEDF8}"/>
                </a:ext>
              </a:extLst>
            </p:cNvPr>
            <p:cNvSpPr txBox="1"/>
            <p:nvPr/>
          </p:nvSpPr>
          <p:spPr>
            <a:xfrm>
              <a:off x="6200878" y="5144469"/>
              <a:ext cx="5017393" cy="29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b="1" dirty="0">
                  <a:solidFill>
                    <a:schemeClr val="bg1"/>
                  </a:solidFill>
                </a:rPr>
                <a:t>Lekcja elastyczna, z możliwością dostosowania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Obraz 6">
            <a:extLst>
              <a:ext uri="{FF2B5EF4-FFF2-40B4-BE49-F238E27FC236}">
                <a16:creationId xmlns:a16="http://schemas.microsoft.com/office/drawing/2014/main" id="{7B2CCEDC-823D-46D5-9DAE-A33BC2183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4" y="1857727"/>
            <a:ext cx="6223183" cy="60726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6A55A91-37B5-4991-B27D-B497D638E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775798"/>
            <a:ext cx="2838450" cy="6096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F8879D7-84F0-46C0-A943-38A9CCA48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1796" y="3565629"/>
            <a:ext cx="5408132" cy="29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EB7775C-FCB6-1D6C-C9F3-497FE54EC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838" y="4703332"/>
            <a:ext cx="2807095" cy="1820798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F8501F4-CEB3-644F-BEC6-FB3AC5DFF55F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D226F7B-812B-274B-8AD1-5D9E1A6BFFC7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05BFDD-2A31-E447-BB75-895F8DF66102}"/>
              </a:ext>
            </a:extLst>
          </p:cNvPr>
          <p:cNvSpPr txBox="1"/>
          <p:nvPr/>
        </p:nvSpPr>
        <p:spPr>
          <a:xfrm>
            <a:off x="2606040" y="294106"/>
            <a:ext cx="697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Szablon modelu działalności (</a:t>
            </a:r>
            <a:r>
              <a:rPr lang="en-US" sz="2400" b="1" dirty="0">
                <a:solidFill>
                  <a:schemeClr val="bg1"/>
                </a:solidFill>
              </a:rPr>
              <a:t>Business Model Canvas</a:t>
            </a:r>
            <a:r>
              <a:rPr lang="pl-PL" sz="2400" b="1" dirty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A picture containing text, screenshot, monitor, silver&#10;&#10;Description automatically generated">
            <a:extLst>
              <a:ext uri="{FF2B5EF4-FFF2-40B4-BE49-F238E27FC236}">
                <a16:creationId xmlns:a16="http://schemas.microsoft.com/office/drawing/2014/main" id="{34BC9F1A-5314-FB4E-AEED-A226662AA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"/>
          <a:stretch/>
        </p:blipFill>
        <p:spPr>
          <a:xfrm>
            <a:off x="1441431" y="1190470"/>
            <a:ext cx="8759844" cy="3577855"/>
          </a:xfrm>
          <a:prstGeom prst="rect">
            <a:avLst/>
          </a:prstGeom>
        </p:spPr>
      </p:pic>
      <p:sp>
        <p:nvSpPr>
          <p:cNvPr id="21" name="Bent-Up Arrow 20">
            <a:extLst>
              <a:ext uri="{FF2B5EF4-FFF2-40B4-BE49-F238E27FC236}">
                <a16:creationId xmlns:a16="http://schemas.microsoft.com/office/drawing/2014/main" id="{704EB482-C8A2-7C41-AB95-9457AB859836}"/>
              </a:ext>
            </a:extLst>
          </p:cNvPr>
          <p:cNvSpPr/>
          <p:nvPr/>
        </p:nvSpPr>
        <p:spPr>
          <a:xfrm>
            <a:off x="7382934" y="4648531"/>
            <a:ext cx="745066" cy="965200"/>
          </a:xfrm>
          <a:prstGeom prst="bentUp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Bent-Up Arrow 38">
            <a:extLst>
              <a:ext uri="{FF2B5EF4-FFF2-40B4-BE49-F238E27FC236}">
                <a16:creationId xmlns:a16="http://schemas.microsoft.com/office/drawing/2014/main" id="{5A9C1DCC-ED54-514B-9BAD-D33289428DA8}"/>
              </a:ext>
            </a:extLst>
          </p:cNvPr>
          <p:cNvSpPr/>
          <p:nvPr/>
        </p:nvSpPr>
        <p:spPr>
          <a:xfrm flipH="1">
            <a:off x="3322771" y="4648531"/>
            <a:ext cx="745066" cy="965200"/>
          </a:xfrm>
          <a:prstGeom prst="bentUpArrow">
            <a:avLst/>
          </a:prstGeom>
          <a:solidFill>
            <a:srgbClr val="29C7F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23D119F-D135-7EFF-413C-43BA61FF210B}"/>
              </a:ext>
            </a:extLst>
          </p:cNvPr>
          <p:cNvSpPr txBox="1"/>
          <p:nvPr/>
        </p:nvSpPr>
        <p:spPr>
          <a:xfrm rot="10800000" flipV="1">
            <a:off x="1736603" y="1378426"/>
            <a:ext cx="1403258" cy="230832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425B40D-ECA7-FD4F-342B-BA3BF87DE7CB}"/>
              </a:ext>
            </a:extLst>
          </p:cNvPr>
          <p:cNvSpPr txBox="1"/>
          <p:nvPr/>
        </p:nvSpPr>
        <p:spPr>
          <a:xfrm rot="10800000" flipV="1">
            <a:off x="5075035" y="1378428"/>
            <a:ext cx="1487528" cy="230832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D3D719-6B04-1117-BCEE-FA60128226CE}"/>
              </a:ext>
            </a:extLst>
          </p:cNvPr>
          <p:cNvSpPr txBox="1"/>
          <p:nvPr/>
        </p:nvSpPr>
        <p:spPr>
          <a:xfrm rot="10800000" flipV="1">
            <a:off x="8461101" y="1378641"/>
            <a:ext cx="1487528" cy="230832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ECAABB9-D814-B303-9F6F-F07363F26D6B}"/>
              </a:ext>
            </a:extLst>
          </p:cNvPr>
          <p:cNvSpPr txBox="1"/>
          <p:nvPr/>
        </p:nvSpPr>
        <p:spPr>
          <a:xfrm rot="10800000" flipV="1">
            <a:off x="3338615" y="2568898"/>
            <a:ext cx="1487528" cy="230832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B1B2848-252C-CF9A-09FC-D0D76452E51E}"/>
              </a:ext>
            </a:extLst>
          </p:cNvPr>
          <p:cNvSpPr txBox="1"/>
          <p:nvPr/>
        </p:nvSpPr>
        <p:spPr>
          <a:xfrm rot="10800000" flipV="1">
            <a:off x="6837335" y="2568899"/>
            <a:ext cx="1418261" cy="230832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D841DA-E18F-2D4C-8E6A-8A5967B8D6E2}"/>
              </a:ext>
            </a:extLst>
          </p:cNvPr>
          <p:cNvSpPr txBox="1"/>
          <p:nvPr/>
        </p:nvSpPr>
        <p:spPr>
          <a:xfrm rot="10800000" flipV="1">
            <a:off x="3422886" y="1378427"/>
            <a:ext cx="1403257" cy="230832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FF403BF-42AF-394B-BC82-98F7F19F500E}"/>
              </a:ext>
            </a:extLst>
          </p:cNvPr>
          <p:cNvSpPr txBox="1"/>
          <p:nvPr/>
        </p:nvSpPr>
        <p:spPr>
          <a:xfrm rot="10800000" flipV="1">
            <a:off x="6768068" y="1378641"/>
            <a:ext cx="1487528" cy="230832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4EB2EE-C687-5419-32DF-A18C77E68456}"/>
              </a:ext>
            </a:extLst>
          </p:cNvPr>
          <p:cNvSpPr txBox="1"/>
          <p:nvPr/>
        </p:nvSpPr>
        <p:spPr>
          <a:xfrm rot="10800000" flipV="1">
            <a:off x="3035392" y="3771513"/>
            <a:ext cx="1487528" cy="230832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252C91-B3F8-ACE5-BB1F-42FA313E8A80}"/>
              </a:ext>
            </a:extLst>
          </p:cNvPr>
          <p:cNvSpPr txBox="1"/>
          <p:nvPr/>
        </p:nvSpPr>
        <p:spPr>
          <a:xfrm rot="10800000" flipV="1">
            <a:off x="7128933" y="3771514"/>
            <a:ext cx="1487528" cy="230832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Przychody</a:t>
            </a:r>
          </a:p>
        </p:txBody>
      </p:sp>
    </p:spTree>
    <p:extLst>
      <p:ext uri="{BB962C8B-B14F-4D97-AF65-F5344CB8AC3E}">
        <p14:creationId xmlns:p14="http://schemas.microsoft.com/office/powerpoint/2010/main" val="124012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A picture containing text, screenshot, monitor, silver&#10;&#10;Description automatically generated">
            <a:extLst>
              <a:ext uri="{FF2B5EF4-FFF2-40B4-BE49-F238E27FC236}">
                <a16:creationId xmlns:a16="http://schemas.microsoft.com/office/drawing/2014/main" id="{34BC9F1A-5314-FB4E-AEED-A226662AA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"/>
          <a:stretch/>
        </p:blipFill>
        <p:spPr>
          <a:xfrm>
            <a:off x="32661" y="1426077"/>
            <a:ext cx="12105952" cy="4944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952A29-E0EA-6F4F-8FB6-EEE8A73B55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" b="25"/>
          <a:stretch/>
        </p:blipFill>
        <p:spPr>
          <a:xfrm>
            <a:off x="1255510" y="409331"/>
            <a:ext cx="9291874" cy="7078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01717D-C576-8E4B-8C25-FC35B4AE3242}"/>
              </a:ext>
            </a:extLst>
          </p:cNvPr>
          <p:cNvSpPr txBox="1"/>
          <p:nvPr/>
        </p:nvSpPr>
        <p:spPr>
          <a:xfrm>
            <a:off x="538114" y="151797"/>
            <a:ext cx="11095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Przykładowy szablon modelu działalności</a:t>
            </a:r>
            <a:r>
              <a:rPr lang="en-US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pl-PL" sz="4000" b="1" dirty="0">
                <a:solidFill>
                  <a:srgbClr val="3AC69D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Platforma do krótkoterminowego najmu mieszkań</a:t>
            </a:r>
            <a:endParaRPr lang="en-US" sz="4000" b="1" dirty="0">
              <a:solidFill>
                <a:srgbClr val="262626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11D729-D8F5-CA44-9287-A93BA36366D3}"/>
              </a:ext>
            </a:extLst>
          </p:cNvPr>
          <p:cNvSpPr/>
          <p:nvPr/>
        </p:nvSpPr>
        <p:spPr>
          <a:xfrm>
            <a:off x="424491" y="2246128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Fotografowie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pl-PL" sz="1400" b="1" dirty="0">
                <a:solidFill>
                  <a:schemeClr val="tx1"/>
                </a:solidFill>
              </a:rPr>
              <a:t>firmy ubezpieczeniowe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C2E152-3786-6E4F-A56A-4115A33EFB61}"/>
              </a:ext>
            </a:extLst>
          </p:cNvPr>
          <p:cNvSpPr/>
          <p:nvPr/>
        </p:nvSpPr>
        <p:spPr>
          <a:xfrm>
            <a:off x="2781638" y="2252639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Stworzenie platformy,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CF92D1-94D6-8848-8AFA-C2653B2F1D31}"/>
              </a:ext>
            </a:extLst>
          </p:cNvPr>
          <p:cNvSpPr/>
          <p:nvPr/>
        </p:nvSpPr>
        <p:spPr>
          <a:xfrm>
            <a:off x="2781637" y="3898344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Platforma internetowa, ogłaszanie nieruchomości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B16DDF-3E94-904A-ABBC-43232ECDA11E}"/>
              </a:ext>
            </a:extLst>
          </p:cNvPr>
          <p:cNvSpPr/>
          <p:nvPr/>
        </p:nvSpPr>
        <p:spPr>
          <a:xfrm>
            <a:off x="5143015" y="2252639"/>
            <a:ext cx="1912309" cy="1404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Wygodne zarabianie na nieużywanych lokalach i pobyty w wyjątkowych miejscach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B0AE51-38F5-8F47-B029-2F3D9B6EFB40}"/>
              </a:ext>
            </a:extLst>
          </p:cNvPr>
          <p:cNvSpPr/>
          <p:nvPr/>
        </p:nvSpPr>
        <p:spPr>
          <a:xfrm>
            <a:off x="7482680" y="2246127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Samoobsługa,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ED9F4B-2D4D-AC4A-B357-25F8FA1EDC5B}"/>
              </a:ext>
            </a:extLst>
          </p:cNvPr>
          <p:cNvSpPr/>
          <p:nvPr/>
        </p:nvSpPr>
        <p:spPr>
          <a:xfrm>
            <a:off x="7482680" y="3886285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Strona internetowa i aplikacja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2B68AC-B7BA-0B4D-90F1-03179490D1D0}"/>
              </a:ext>
            </a:extLst>
          </p:cNvPr>
          <p:cNvSpPr/>
          <p:nvPr/>
        </p:nvSpPr>
        <p:spPr>
          <a:xfrm>
            <a:off x="9826575" y="2244671"/>
            <a:ext cx="1912309" cy="7642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Gospodarze i goście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988D33-3A04-BB47-967D-98FB4C90A0B7}"/>
              </a:ext>
            </a:extLst>
          </p:cNvPr>
          <p:cNvSpPr/>
          <p:nvPr/>
        </p:nvSpPr>
        <p:spPr>
          <a:xfrm>
            <a:off x="940904" y="5421426"/>
            <a:ext cx="4585252" cy="551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Pracownicy, obsługa techniczna platformy</a:t>
            </a:r>
            <a:r>
              <a:rPr lang="en-US" sz="1400" b="1" dirty="0">
                <a:solidFill>
                  <a:schemeClr val="tx1"/>
                </a:solidFill>
              </a:rPr>
              <a:t>, marketing </a:t>
            </a:r>
            <a:r>
              <a:rPr lang="pl-PL" sz="1400" b="1" dirty="0">
                <a:solidFill>
                  <a:schemeClr val="tx1"/>
                </a:solidFill>
              </a:rPr>
              <a:t>i wsparcie klienta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6BCC29-9E04-0348-A653-FB25EC53FCE8}"/>
              </a:ext>
            </a:extLst>
          </p:cNvPr>
          <p:cNvSpPr/>
          <p:nvPr/>
        </p:nvSpPr>
        <p:spPr>
          <a:xfrm>
            <a:off x="6665846" y="5427937"/>
            <a:ext cx="4585252" cy="551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50800" dir="5400000" algn="ctr" rotWithShape="0">
              <a:schemeClr val="tx1">
                <a:alpha val="44699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1"/>
                </a:solidFill>
              </a:rPr>
              <a:t>Opłaty od gospodarzy i opłaty od gości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4F97413-E722-E9DA-580B-C69463344446}"/>
              </a:ext>
            </a:extLst>
          </p:cNvPr>
          <p:cNvSpPr txBox="1"/>
          <p:nvPr/>
        </p:nvSpPr>
        <p:spPr>
          <a:xfrm rot="10800000" flipV="1">
            <a:off x="679016" y="1712388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D0308C2-1B8B-2156-370A-1365FDB7452D}"/>
              </a:ext>
            </a:extLst>
          </p:cNvPr>
          <p:cNvSpPr txBox="1"/>
          <p:nvPr/>
        </p:nvSpPr>
        <p:spPr>
          <a:xfrm rot="10800000" flipV="1">
            <a:off x="3036162" y="1727695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53BCF87-2713-D021-D774-41E61E6DEA0A}"/>
              </a:ext>
            </a:extLst>
          </p:cNvPr>
          <p:cNvSpPr txBox="1"/>
          <p:nvPr/>
        </p:nvSpPr>
        <p:spPr>
          <a:xfrm rot="10800000" flipV="1">
            <a:off x="5085774" y="1736980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497A40A-4D37-DAE2-7C87-5AE17C267E61}"/>
              </a:ext>
            </a:extLst>
          </p:cNvPr>
          <p:cNvSpPr txBox="1"/>
          <p:nvPr/>
        </p:nvSpPr>
        <p:spPr>
          <a:xfrm rot="10800000" flipV="1">
            <a:off x="7423641" y="1712389"/>
            <a:ext cx="2030386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EA64F5B-3BD0-1D62-98E0-EF439F83CED2}"/>
              </a:ext>
            </a:extLst>
          </p:cNvPr>
          <p:cNvSpPr txBox="1"/>
          <p:nvPr/>
        </p:nvSpPr>
        <p:spPr>
          <a:xfrm rot="10800000" flipV="1">
            <a:off x="9811174" y="1731957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0B3451E-AE9B-3F90-8728-ADEBFBC21565}"/>
              </a:ext>
            </a:extLst>
          </p:cNvPr>
          <p:cNvSpPr txBox="1"/>
          <p:nvPr/>
        </p:nvSpPr>
        <p:spPr>
          <a:xfrm rot="10800000" flipV="1">
            <a:off x="2981235" y="3355573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B06B2AC-8A2E-997A-3648-3469E6CB53B4}"/>
              </a:ext>
            </a:extLst>
          </p:cNvPr>
          <p:cNvSpPr txBox="1"/>
          <p:nvPr/>
        </p:nvSpPr>
        <p:spPr>
          <a:xfrm rot="10800000" flipV="1">
            <a:off x="7729576" y="3386385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D179E12-2E66-0059-F03E-250A83CFB425}"/>
              </a:ext>
            </a:extLst>
          </p:cNvPr>
          <p:cNvSpPr txBox="1"/>
          <p:nvPr/>
        </p:nvSpPr>
        <p:spPr>
          <a:xfrm rot="10800000" flipV="1">
            <a:off x="2336800" y="5012472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57779F9-AB9E-0311-4F13-0D8E7313EB67}"/>
              </a:ext>
            </a:extLst>
          </p:cNvPr>
          <p:cNvSpPr txBox="1"/>
          <p:nvPr/>
        </p:nvSpPr>
        <p:spPr>
          <a:xfrm rot="10800000" flipV="1">
            <a:off x="8367673" y="5041946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</p:spTree>
    <p:extLst>
      <p:ext uri="{BB962C8B-B14F-4D97-AF65-F5344CB8AC3E}">
        <p14:creationId xmlns:p14="http://schemas.microsoft.com/office/powerpoint/2010/main" val="397634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348671-048F-BC3F-5D02-FBC6BE49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370" cy="6867937"/>
          </a:xfrm>
          <a:prstGeom prst="rect">
            <a:avLst/>
          </a:prstGeom>
          <a:ln>
            <a:noFill/>
          </a:ln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F8501F4-CEB3-644F-BEC6-FB3AC5DFF55F}"/>
              </a:ext>
            </a:extLst>
          </p:cNvPr>
          <p:cNvSpPr/>
          <p:nvPr/>
        </p:nvSpPr>
        <p:spPr>
          <a:xfrm>
            <a:off x="2606040" y="185126"/>
            <a:ext cx="6979920" cy="874017"/>
          </a:xfrm>
          <a:prstGeom prst="roundRect">
            <a:avLst/>
          </a:prstGeom>
          <a:solidFill>
            <a:srgbClr val="3AC6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D226F7B-812B-274B-8AD1-5D9E1A6BFFC7}"/>
              </a:ext>
            </a:extLst>
          </p:cNvPr>
          <p:cNvSpPr/>
          <p:nvPr/>
        </p:nvSpPr>
        <p:spPr>
          <a:xfrm>
            <a:off x="2606040" y="185126"/>
            <a:ext cx="6979920" cy="735320"/>
          </a:xfrm>
          <a:prstGeom prst="roundRect">
            <a:avLst/>
          </a:prstGeom>
          <a:solidFill>
            <a:srgbClr val="29C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05BFDD-2A31-E447-BB75-895F8DF66102}"/>
              </a:ext>
            </a:extLst>
          </p:cNvPr>
          <p:cNvSpPr txBox="1"/>
          <p:nvPr/>
        </p:nvSpPr>
        <p:spPr>
          <a:xfrm>
            <a:off x="2606040" y="294106"/>
            <a:ext cx="697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Szablon modelu działalności o charakterze okrężnym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96F30-842D-8E4B-B2D2-48EC61723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11"/>
          <a:stretch/>
        </p:blipFill>
        <p:spPr>
          <a:xfrm>
            <a:off x="415046" y="1094672"/>
            <a:ext cx="11361906" cy="5738367"/>
          </a:xfrm>
          <a:prstGeom prst="rect">
            <a:avLst/>
          </a:prstGeom>
          <a:ln w="3810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DD6DC6-B674-7848-AE25-75B0AFE26AFE}"/>
              </a:ext>
            </a:extLst>
          </p:cNvPr>
          <p:cNvSpPr/>
          <p:nvPr/>
        </p:nvSpPr>
        <p:spPr>
          <a:xfrm>
            <a:off x="4980562" y="2782111"/>
            <a:ext cx="2217906" cy="17120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425554-D934-AC49-B8AE-CF3DE3AEDEE3}"/>
              </a:ext>
            </a:extLst>
          </p:cNvPr>
          <p:cNvSpPr/>
          <p:nvPr/>
        </p:nvSpPr>
        <p:spPr>
          <a:xfrm>
            <a:off x="603114" y="5564220"/>
            <a:ext cx="5492885" cy="11475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CE1A8-C1D3-BD42-B973-8A84B780EF72}"/>
              </a:ext>
            </a:extLst>
          </p:cNvPr>
          <p:cNvSpPr/>
          <p:nvPr/>
        </p:nvSpPr>
        <p:spPr>
          <a:xfrm>
            <a:off x="6089515" y="5564220"/>
            <a:ext cx="5492885" cy="11475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3F00983-8253-A040-09D7-AA761EDA6DE1}"/>
              </a:ext>
            </a:extLst>
          </p:cNvPr>
          <p:cNvSpPr txBox="1"/>
          <p:nvPr/>
        </p:nvSpPr>
        <p:spPr>
          <a:xfrm rot="10800000" flipV="1">
            <a:off x="1034974" y="1393897"/>
            <a:ext cx="140325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Partnerzy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C4AC4DD-2EA7-3F5B-5752-7EED9505756B}"/>
              </a:ext>
            </a:extLst>
          </p:cNvPr>
          <p:cNvSpPr txBox="1"/>
          <p:nvPr/>
        </p:nvSpPr>
        <p:spPr>
          <a:xfrm rot="10800000" flipV="1">
            <a:off x="3188562" y="1398044"/>
            <a:ext cx="1403257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Czynności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38572F-8790-EF64-7CD7-0B3AAC795030}"/>
              </a:ext>
            </a:extLst>
          </p:cNvPr>
          <p:cNvSpPr txBox="1"/>
          <p:nvPr/>
        </p:nvSpPr>
        <p:spPr>
          <a:xfrm rot="10800000" flipV="1">
            <a:off x="5085774" y="1393897"/>
            <a:ext cx="1969549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Propozycja wartości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D0E3540-4D67-1AF5-31E9-DBF1F36F3B16}"/>
              </a:ext>
            </a:extLst>
          </p:cNvPr>
          <p:cNvSpPr txBox="1"/>
          <p:nvPr/>
        </p:nvSpPr>
        <p:spPr>
          <a:xfrm rot="10800000" flipV="1">
            <a:off x="7365335" y="1393896"/>
            <a:ext cx="1897212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Relacje z klientami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1E50D59-7739-B276-49C9-138CDB5B7BCC}"/>
              </a:ext>
            </a:extLst>
          </p:cNvPr>
          <p:cNvSpPr txBox="1"/>
          <p:nvPr/>
        </p:nvSpPr>
        <p:spPr>
          <a:xfrm rot="10800000" flipV="1">
            <a:off x="9572559" y="1390049"/>
            <a:ext cx="1869589" cy="261610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Segmentacja klientów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AE01F61-8C2E-E742-0022-A94CE7CF7326}"/>
              </a:ext>
            </a:extLst>
          </p:cNvPr>
          <p:cNvSpPr txBox="1"/>
          <p:nvPr/>
        </p:nvSpPr>
        <p:spPr>
          <a:xfrm rot="10800000" flipV="1">
            <a:off x="3188562" y="2932295"/>
            <a:ext cx="1487528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Zasoby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DC028D-46E4-F7A1-BE91-146986901F8D}"/>
              </a:ext>
            </a:extLst>
          </p:cNvPr>
          <p:cNvSpPr txBox="1"/>
          <p:nvPr/>
        </p:nvSpPr>
        <p:spPr>
          <a:xfrm rot="10800000" flipV="1">
            <a:off x="7604810" y="2951346"/>
            <a:ext cx="1418261" cy="253916"/>
          </a:xfrm>
          <a:prstGeom prst="rect">
            <a:avLst/>
          </a:prstGeom>
          <a:solidFill>
            <a:srgbClr val="4DBE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Kanały dystrybucji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2D1BAD7-5B66-B393-3A12-677486A0D911}"/>
              </a:ext>
            </a:extLst>
          </p:cNvPr>
          <p:cNvSpPr txBox="1"/>
          <p:nvPr/>
        </p:nvSpPr>
        <p:spPr>
          <a:xfrm rot="10800000" flipV="1">
            <a:off x="2541747" y="4494179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Koszty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2479141-47BA-E6D7-2F47-3FECBE2AC758}"/>
              </a:ext>
            </a:extLst>
          </p:cNvPr>
          <p:cNvSpPr txBox="1"/>
          <p:nvPr/>
        </p:nvSpPr>
        <p:spPr>
          <a:xfrm rot="10800000" flipV="1">
            <a:off x="8162726" y="4494179"/>
            <a:ext cx="1487528" cy="253916"/>
          </a:xfrm>
          <a:prstGeom prst="rect">
            <a:avLst/>
          </a:prstGeom>
          <a:solidFill>
            <a:srgbClr val="3AC6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Przychody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A95BDE4-C0F9-DD7A-5331-634D42304D14}"/>
              </a:ext>
            </a:extLst>
          </p:cNvPr>
          <p:cNvSpPr txBox="1"/>
          <p:nvPr/>
        </p:nvSpPr>
        <p:spPr>
          <a:xfrm rot="10800000" flipV="1">
            <a:off x="2253178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Innowacja o charakterze okrężnym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9B6F2B1-6B7D-89F4-A7BF-F7184CAFCD10}"/>
              </a:ext>
            </a:extLst>
          </p:cNvPr>
          <p:cNvSpPr txBox="1"/>
          <p:nvPr/>
        </p:nvSpPr>
        <p:spPr>
          <a:xfrm rot="10800000" flipV="1">
            <a:off x="7810112" y="5661812"/>
            <a:ext cx="2192756" cy="253916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FFFFFF"/>
                </a:solidFill>
              </a:rPr>
              <a:t>Koniec cyklu życia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A81E34D-DC31-88DF-1186-56E8634E9F38}"/>
              </a:ext>
            </a:extLst>
          </p:cNvPr>
          <p:cNvSpPr txBox="1"/>
          <p:nvPr/>
        </p:nvSpPr>
        <p:spPr>
          <a:xfrm rot="10800000" flipV="1">
            <a:off x="5082432" y="2884112"/>
            <a:ext cx="2038124" cy="369332"/>
          </a:xfrm>
          <a:prstGeom prst="rect">
            <a:avLst/>
          </a:prstGeom>
          <a:solidFill>
            <a:srgbClr val="1359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FFFFFF"/>
                </a:solidFill>
              </a:rPr>
              <a:t>Propozycja wartości o charakterze okrężnym</a:t>
            </a:r>
          </a:p>
        </p:txBody>
      </p:sp>
    </p:spTree>
    <p:extLst>
      <p:ext uri="{BB962C8B-B14F-4D97-AF65-F5344CB8AC3E}">
        <p14:creationId xmlns:p14="http://schemas.microsoft.com/office/powerpoint/2010/main" val="249137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ople&#10;&#10;Description automatically generated">
            <a:extLst>
              <a:ext uri="{FF2B5EF4-FFF2-40B4-BE49-F238E27FC236}">
                <a16:creationId xmlns:a16="http://schemas.microsoft.com/office/drawing/2014/main" id="{22832E7C-7327-5545-B860-F8D37FA8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2DBD1-B289-8045-A104-5191A3407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" b="25"/>
          <a:stretch/>
        </p:blipFill>
        <p:spPr>
          <a:xfrm>
            <a:off x="1255510" y="718191"/>
            <a:ext cx="9291874" cy="707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21AB0-A917-3F46-A673-5C11A3262A0A}"/>
              </a:ext>
            </a:extLst>
          </p:cNvPr>
          <p:cNvSpPr txBox="1"/>
          <p:nvPr/>
        </p:nvSpPr>
        <p:spPr>
          <a:xfrm>
            <a:off x="548477" y="168433"/>
            <a:ext cx="11095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Produkt jako usługa</a:t>
            </a:r>
            <a:r>
              <a:rPr lang="en-US" sz="4000" b="1" dirty="0">
                <a:solidFill>
                  <a:srgbClr val="262626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</a:t>
            </a:r>
            <a:r>
              <a:rPr lang="pl-PL" sz="4000" b="1" dirty="0">
                <a:solidFill>
                  <a:srgbClr val="4ABE98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Wypożyczalnia odzieży</a:t>
            </a:r>
            <a:endParaRPr lang="en-US" sz="4000" b="1" dirty="0">
              <a:solidFill>
                <a:srgbClr val="4ABE98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FF20A-E952-844D-A568-C91161365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4708" y="1521611"/>
            <a:ext cx="6300380" cy="4410266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D789ED78-E43D-9F43-A570-342EAB1171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138" y="1606905"/>
            <a:ext cx="5955586" cy="397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03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3E1A2706926046992B4250558F01A5" ma:contentTypeVersion="12" ma:contentTypeDescription="Utwórz nowy dokument." ma:contentTypeScope="" ma:versionID="91f25869a802c7903a1cbabcce24e90d">
  <xsd:schema xmlns:xsd="http://www.w3.org/2001/XMLSchema" xmlns:xs="http://www.w3.org/2001/XMLSchema" xmlns:p="http://schemas.microsoft.com/office/2006/metadata/properties" xmlns:ns2="b3cf53fe-5709-4881-86bb-a98b574c97a7" xmlns:ns3="add40845-5173-4435-b647-193b811b2a3e" targetNamespace="http://schemas.microsoft.com/office/2006/metadata/properties" ma:root="true" ma:fieldsID="9fcf2155dfd89c352a8bdf69f3c9d1cd" ns2:_="" ns3:_="">
    <xsd:import namespace="b3cf53fe-5709-4881-86bb-a98b574c97a7"/>
    <xsd:import namespace="add40845-5173-4435-b647-193b811b2a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f53fe-5709-4881-86bb-a98b574c9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43890b14-0df8-462d-827d-ee3b8107f1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40845-5173-4435-b647-193b811b2a3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77e61f1-a9ac-4268-885e-d44bdb337131}" ma:internalName="TaxCatchAll" ma:showField="CatchAllData" ma:web="add40845-5173-4435-b647-193b811b2a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d40845-5173-4435-b647-193b811b2a3e" xsi:nil="true"/>
    <lcf76f155ced4ddcb4097134ff3c332f xmlns="b3cf53fe-5709-4881-86bb-a98b574c97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54F07C-A5BC-4B6E-BFA9-7B5BF8C8CBD0}"/>
</file>

<file path=customXml/itemProps2.xml><?xml version="1.0" encoding="utf-8"?>
<ds:datastoreItem xmlns:ds="http://schemas.openxmlformats.org/officeDocument/2006/customXml" ds:itemID="{EC8A3EDE-2FA6-4CAE-A193-B50393B30CD5}"/>
</file>

<file path=customXml/itemProps3.xml><?xml version="1.0" encoding="utf-8"?>
<ds:datastoreItem xmlns:ds="http://schemas.openxmlformats.org/officeDocument/2006/customXml" ds:itemID="{D000CAE3-4F89-4211-8054-0144280436B2}"/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5985</Words>
  <Application>Microsoft Office PowerPoint</Application>
  <PresentationFormat>Panoramiczny</PresentationFormat>
  <Paragraphs>630</Paragraphs>
  <Slides>23</Slides>
  <Notes>22</Notes>
  <HiddenSlides>4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Katarzyna Godyń-Zakrzewska</cp:lastModifiedBy>
  <cp:revision>137</cp:revision>
  <dcterms:created xsi:type="dcterms:W3CDTF">2022-04-26T04:29:52Z</dcterms:created>
  <dcterms:modified xsi:type="dcterms:W3CDTF">2023-03-31T12:59:38Z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818162</vt:lpwstr>
  </property>
  <property fmtid="{D5CDD505-2E9C-101B-9397-08002B2CF9AE}" pid="3" name="NXPowerLiteSettings">
    <vt:lpwstr>F700052003A000</vt:lpwstr>
  </property>
  <property fmtid="{D5CDD505-2E9C-101B-9397-08002B2CF9AE}" pid="4" name="NXPowerLiteVersion">
    <vt:lpwstr>D9.1.2</vt:lpwstr>
  </property>
  <property fmtid="{D5CDD505-2E9C-101B-9397-08002B2CF9AE}" pid="5" name="ContentTypeId">
    <vt:lpwstr>0x010100B13E1A2706926046992B4250558F01A5</vt:lpwstr>
  </property>
</Properties>
</file>