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64" r:id="rId2"/>
    <p:sldId id="269" r:id="rId3"/>
    <p:sldId id="277" r:id="rId4"/>
    <p:sldId id="270" r:id="rId5"/>
    <p:sldId id="278" r:id="rId6"/>
    <p:sldId id="372" r:id="rId7"/>
    <p:sldId id="373" r:id="rId8"/>
    <p:sldId id="358" r:id="rId9"/>
    <p:sldId id="374" r:id="rId10"/>
    <p:sldId id="331" r:id="rId11"/>
    <p:sldId id="333" r:id="rId12"/>
    <p:sldId id="342" r:id="rId13"/>
    <p:sldId id="375" r:id="rId14"/>
    <p:sldId id="336" r:id="rId15"/>
    <p:sldId id="337" r:id="rId16"/>
    <p:sldId id="353" r:id="rId17"/>
    <p:sldId id="343" r:id="rId18"/>
    <p:sldId id="340" r:id="rId19"/>
    <p:sldId id="376" r:id="rId20"/>
    <p:sldId id="377" r:id="rId21"/>
    <p:sldId id="3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6968" autoAdjust="0"/>
  </p:normalViewPr>
  <p:slideViewPr>
    <p:cSldViewPr snapToGrid="0" snapToObjects="1">
      <p:cViewPr varScale="1">
        <p:scale>
          <a:sx n="88" d="100"/>
          <a:sy n="88" d="100"/>
        </p:scale>
        <p:origin x="12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6216-F1FE-6B41-AE66-6DA1FC1E0676}" type="datetimeFigureOut">
              <a:rPr lang="en-US" smtClean="0"/>
              <a:t>3/31/2023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79892-453F-6545-B2F7-C7432F8463A5}" type="slidenum">
              <a:rPr lang="en-US" smtClean="0"/>
              <a:t>‹#›</a:t>
            </a:fld>
            <a:endParaRPr lang="en-US" dirty="0"/>
          </a:p>
        </p:txBody>
      </p:sp>
    </p:spTree>
    <p:extLst>
      <p:ext uri="{BB962C8B-B14F-4D97-AF65-F5344CB8AC3E}">
        <p14:creationId xmlns:p14="http://schemas.microsoft.com/office/powerpoint/2010/main" val="49527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a:solidFill>
                  <a:schemeClr val="tx1"/>
                </a:solidFill>
                <a:effectLst/>
                <a:latin typeface="+mn-lt"/>
                <a:ea typeface="+mn-ea"/>
                <a:cs typeface="+mn-cs"/>
              </a:rPr>
              <a:t>ZMIEŃ SIĘ W BOHATERA</a:t>
            </a:r>
          </a:p>
          <a:p>
            <a:r>
              <a:rPr lang="pl-PL" sz="1200" kern="1200" dirty="0">
                <a:solidFill>
                  <a:schemeClr val="tx1"/>
                </a:solidFill>
                <a:effectLst/>
                <a:latin typeface="+mn-lt"/>
                <a:ea typeface="+mn-ea"/>
                <a:cs typeface="+mn-cs"/>
              </a:rPr>
              <a:t>ZREDUKUJ DO ZERA</a:t>
            </a:r>
          </a:p>
          <a:p>
            <a:r>
              <a:rPr lang="pl-PL" sz="1200" kern="1200" dirty="0">
                <a:solidFill>
                  <a:schemeClr val="tx1"/>
                </a:solidFill>
                <a:effectLst/>
                <a:latin typeface="+mn-lt"/>
                <a:ea typeface="+mn-ea"/>
                <a:cs typeface="+mn-cs"/>
              </a:rPr>
              <a:t>Studium przypadku z działalności w gospodarce okrężnej</a:t>
            </a:r>
          </a:p>
          <a:p>
            <a:r>
              <a:rPr lang="pl-PL" sz="1200" kern="1200" dirty="0">
                <a:solidFill>
                  <a:schemeClr val="tx1"/>
                </a:solidFill>
                <a:effectLst/>
                <a:latin typeface="+mn-lt"/>
                <a:ea typeface="+mn-ea"/>
                <a:cs typeface="+mn-cs"/>
              </a:rPr>
              <a:t>Poziom 5 lekcja dla początkujących</a:t>
            </a:r>
          </a:p>
          <a:p>
            <a:endParaRPr lang="en-US" dirty="0"/>
          </a:p>
        </p:txBody>
      </p:sp>
      <p:sp>
        <p:nvSpPr>
          <p:cNvPr id="4" name="Slide Number Placeholder 3"/>
          <p:cNvSpPr>
            <a:spLocks noGrp="1"/>
          </p:cNvSpPr>
          <p:nvPr>
            <p:ph type="sldNum" sz="quarter" idx="5"/>
          </p:nvPr>
        </p:nvSpPr>
        <p:spPr/>
        <p:txBody>
          <a:bodyPr/>
          <a:lstStyle/>
          <a:p>
            <a:fld id="{47179892-453F-6545-B2F7-C7432F8463A5}" type="slidenum">
              <a:rPr lang="en-US" smtClean="0"/>
              <a:t>1</a:t>
            </a:fld>
            <a:endParaRPr lang="en-US" dirty="0"/>
          </a:p>
        </p:txBody>
      </p:sp>
    </p:spTree>
    <p:extLst>
      <p:ext uri="{BB962C8B-B14F-4D97-AF65-F5344CB8AC3E}">
        <p14:creationId xmlns:p14="http://schemas.microsoft.com/office/powerpoint/2010/main" val="385434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1" kern="1200" dirty="0">
                <a:solidFill>
                  <a:schemeClr val="tx1"/>
                </a:solidFill>
                <a:effectLst/>
                <a:latin typeface="+mn-lt"/>
                <a:ea typeface="+mn-ea"/>
                <a:cs typeface="+mn-cs"/>
              </a:rPr>
              <a:t>(Czas wyświetlania slajdu: 5 min.)</a:t>
            </a:r>
          </a:p>
          <a:p>
            <a:r>
              <a:rPr lang="pl-PL" sz="1200" b="1" kern="1200" dirty="0">
                <a:solidFill>
                  <a:schemeClr val="tx1"/>
                </a:solidFill>
                <a:effectLst/>
                <a:latin typeface="+mn-lt"/>
                <a:ea typeface="+mn-ea"/>
                <a:cs typeface="+mn-cs"/>
              </a:rPr>
              <a:t> </a:t>
            </a:r>
          </a:p>
          <a:p>
            <a:r>
              <a:rPr lang="pl-PL" sz="1200" b="1" kern="1200" dirty="0">
                <a:solidFill>
                  <a:schemeClr val="tx1"/>
                </a:solidFill>
                <a:effectLst/>
                <a:latin typeface="+mn-lt"/>
                <a:ea typeface="+mn-ea"/>
                <a:cs typeface="+mn-cs"/>
              </a:rPr>
              <a:t>Powiedz uczniom:</a:t>
            </a:r>
          </a:p>
          <a:p>
            <a:r>
              <a:rPr lang="pl-PL" sz="1200" kern="1200" dirty="0" err="1">
                <a:solidFill>
                  <a:schemeClr val="tx1"/>
                </a:solidFill>
                <a:effectLst/>
                <a:latin typeface="+mn-lt"/>
                <a:ea typeface="+mn-ea"/>
                <a:cs typeface="+mn-cs"/>
              </a:rPr>
              <a:t>Biomimikra</a:t>
            </a:r>
            <a:r>
              <a:rPr lang="pl-PL" sz="1200" kern="1200" dirty="0">
                <a:solidFill>
                  <a:schemeClr val="tx1"/>
                </a:solidFill>
                <a:effectLst/>
                <a:latin typeface="+mn-lt"/>
                <a:ea typeface="+mn-ea"/>
                <a:cs typeface="+mn-cs"/>
              </a:rPr>
              <a:t> to naśladowanie modeli, systemów i elementów</a:t>
            </a:r>
            <a:r>
              <a:rPr lang="pl-PL" sz="1200" kern="1200" baseline="0" dirty="0">
                <a:solidFill>
                  <a:schemeClr val="tx1"/>
                </a:solidFill>
                <a:effectLst/>
                <a:latin typeface="+mn-lt"/>
                <a:ea typeface="+mn-ea"/>
                <a:cs typeface="+mn-cs"/>
              </a:rPr>
              <a:t> występujących w przyrodzie w celu rozwiązywania złożonych problemów człowieka. </a:t>
            </a:r>
            <a:r>
              <a:rPr lang="pl-PL" sz="1200" kern="1200" baseline="0" dirty="0" err="1">
                <a:solidFill>
                  <a:schemeClr val="tx1"/>
                </a:solidFill>
                <a:effectLst/>
                <a:latin typeface="+mn-lt"/>
                <a:ea typeface="+mn-ea"/>
                <a:cs typeface="+mn-cs"/>
              </a:rPr>
              <a:t>Biomimikra</a:t>
            </a:r>
            <a:r>
              <a:rPr lang="pl-PL" sz="1200" kern="1200" baseline="0" dirty="0">
                <a:solidFill>
                  <a:schemeClr val="tx1"/>
                </a:solidFill>
                <a:effectLst/>
                <a:latin typeface="+mn-lt"/>
                <a:ea typeface="+mn-ea"/>
                <a:cs typeface="+mn-cs"/>
              </a:rPr>
              <a:t> czerpie naukę z cykli występujących w przyrodzie i je naśladuje, aby radzić sobie z wyzwaniami projektowymi w zrównoważony sposób</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Zarówno ludzie, jak i przyroda korzystają z zasobów pochodzących ze środowiska</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Ludzie</a:t>
            </a:r>
            <a:r>
              <a:rPr lang="pl-PL" sz="1200" kern="1200" baseline="0" dirty="0">
                <a:solidFill>
                  <a:schemeClr val="tx1"/>
                </a:solidFill>
                <a:effectLst/>
                <a:latin typeface="+mn-lt"/>
                <a:ea typeface="+mn-ea"/>
                <a:cs typeface="+mn-cs"/>
              </a:rPr>
              <a:t> budują fabryki i linie montażowe, które wykorzystują te zasoby do wytwarzania produktów dla konsumentów</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Przyroda</a:t>
            </a:r>
            <a:r>
              <a:rPr lang="pl-PL" sz="1200" kern="1200" baseline="0" dirty="0">
                <a:solidFill>
                  <a:schemeClr val="tx1"/>
                </a:solidFill>
                <a:effectLst/>
                <a:latin typeface="+mn-lt"/>
                <a:ea typeface="+mn-ea"/>
                <a:cs typeface="+mn-cs"/>
              </a:rPr>
              <a:t> również korzysta z tych zasobów, żeby pobudzać do wzrostu rośliny, które produkują pokarm i składniki odżywcze, którymi z kolei żywią się zwierzęta</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Kiedy zakończ</a:t>
            </a:r>
            <a:r>
              <a:rPr lang="pl-PL" sz="1200" kern="1200" baseline="0" dirty="0">
                <a:solidFill>
                  <a:schemeClr val="tx1"/>
                </a:solidFill>
                <a:effectLst/>
                <a:latin typeface="+mn-lt"/>
                <a:ea typeface="+mn-ea"/>
                <a:cs typeface="+mn-cs"/>
              </a:rPr>
              <a:t>y się użytkowanie tych </a:t>
            </a:r>
            <a:r>
              <a:rPr lang="pl-PL" sz="1200" kern="1200" dirty="0">
                <a:solidFill>
                  <a:schemeClr val="tx1"/>
                </a:solidFill>
                <a:effectLst/>
                <a:latin typeface="+mn-lt"/>
                <a:ea typeface="+mn-ea"/>
                <a:cs typeface="+mn-cs"/>
              </a:rPr>
              <a:t>produktów przez ludzi,</a:t>
            </a:r>
            <a:r>
              <a:rPr lang="pl-PL" sz="1200" kern="1200" baseline="0" dirty="0">
                <a:solidFill>
                  <a:schemeClr val="tx1"/>
                </a:solidFill>
                <a:effectLst/>
                <a:latin typeface="+mn-lt"/>
                <a:ea typeface="+mn-ea"/>
                <a:cs typeface="+mn-cs"/>
              </a:rPr>
              <a:t> zostaną one zutylizowane jako odpady i zostanie zastosowana jedna z ekologicznych opcji, na przykład recykling, aby utrzymać surowce w obiegu, natomiast resztki pochodzące od zwierząt po spożyciu roślin odprowadzają do ziemi zasoby bogate w składniki odżywcze, kontynuując ich obieg</a:t>
            </a:r>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pPr rtl="0"/>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12</a:t>
            </a:fld>
            <a:endParaRPr lang="x-none"/>
          </a:p>
        </p:txBody>
      </p:sp>
    </p:spTree>
    <p:extLst>
      <p:ext uri="{BB962C8B-B14F-4D97-AF65-F5344CB8AC3E}">
        <p14:creationId xmlns:p14="http://schemas.microsoft.com/office/powerpoint/2010/main" val="390101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a:t>
            </a:r>
            <a:r>
              <a:rPr lang="pl-PL" sz="1200" b="1" i="0" u="none" strike="noStrike" dirty="0">
                <a:solidFill>
                  <a:schemeClr val="dk1"/>
                </a:solidFill>
                <a:latin typeface="+mn-lt"/>
                <a:ea typeface="Calibri"/>
                <a:cs typeface="Calibri"/>
                <a:sym typeface="Calibri"/>
              </a:rPr>
              <a:t>Czas wyświetlania slajdu</a:t>
            </a:r>
            <a:r>
              <a:rPr lang="en-US" sz="1200" b="1" i="0" u="none" strike="noStrike" dirty="0">
                <a:solidFill>
                  <a:schemeClr val="dk1"/>
                </a:solidFill>
                <a:latin typeface="+mn-lt"/>
                <a:ea typeface="Calibri"/>
                <a:cs typeface="Calibri"/>
                <a:sym typeface="Calibri"/>
              </a:rPr>
              <a:t>: 5</a:t>
            </a:r>
            <a:r>
              <a:rPr lang="pl-PL" sz="1200" b="1" i="0" u="none" strike="noStrike" dirty="0">
                <a:solidFill>
                  <a:schemeClr val="dk1"/>
                </a:solidFill>
                <a:latin typeface="+mn-lt"/>
                <a:ea typeface="Calibri"/>
                <a:cs typeface="Calibri"/>
                <a:sym typeface="Calibri"/>
              </a:rPr>
              <a:t> </a:t>
            </a:r>
            <a:r>
              <a:rPr lang="en-US" sz="1200" b="1" i="0" u="none" strike="noStrike" dirty="0">
                <a:solidFill>
                  <a:schemeClr val="dk1"/>
                </a:solidFill>
                <a:latin typeface="+mn-lt"/>
                <a:ea typeface="Calibri"/>
                <a:cs typeface="Calibri"/>
                <a:sym typeface="Calibri"/>
              </a:rPr>
              <a:t>min</a:t>
            </a:r>
            <a:r>
              <a:rPr lang="pl-PL" sz="1200" b="1" i="0" u="none" strike="noStrike" dirty="0">
                <a:solidFill>
                  <a:schemeClr val="dk1"/>
                </a:solidFill>
                <a:latin typeface="+mn-lt"/>
                <a:ea typeface="Calibri"/>
                <a:cs typeface="Calibri"/>
                <a:sym typeface="Calibri"/>
              </a:rPr>
              <a:t>.</a:t>
            </a:r>
            <a:r>
              <a:rPr lang="en-US" sz="1200" b="1" i="0" u="none" strike="noStrike" dirty="0">
                <a:solidFill>
                  <a:schemeClr val="dk1"/>
                </a:solidFill>
                <a:latin typeface="+mn-lt"/>
                <a:ea typeface="Calibri"/>
                <a:cs typeface="Calibri"/>
                <a:sym typeface="Calibri"/>
              </a:rPr>
              <a: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Zapytaj uczniów</a:t>
            </a:r>
            <a:r>
              <a:rPr lang="x-none" sz="1200" b="1" kern="120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Jak firm</a:t>
            </a:r>
            <a:r>
              <a:rPr lang="pl-PL" sz="1200" kern="1200" baseline="0" dirty="0">
                <a:solidFill>
                  <a:schemeClr val="tx1"/>
                </a:solidFill>
                <a:effectLst/>
                <a:latin typeface="+mn-lt"/>
                <a:ea typeface="+mn-ea"/>
                <a:cs typeface="+mn-cs"/>
              </a:rPr>
              <a:t>y rozszerzają zasięg gospodarki okrężnej</a:t>
            </a:r>
            <a:r>
              <a:rPr lang="x-none" sz="1200" kern="120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 </a:t>
            </a:r>
          </a:p>
          <a:p>
            <a:r>
              <a:rPr lang="pl-PL" sz="1200" b="1" kern="1200" dirty="0">
                <a:solidFill>
                  <a:schemeClr val="tx1"/>
                </a:solidFill>
                <a:effectLst/>
                <a:latin typeface="+mn-lt"/>
                <a:ea typeface="+mn-ea"/>
                <a:cs typeface="+mn-cs"/>
              </a:rPr>
              <a:t>Powiedz</a:t>
            </a:r>
            <a:r>
              <a:rPr lang="pl-PL" sz="1200" b="1" kern="1200" baseline="0" dirty="0">
                <a:solidFill>
                  <a:schemeClr val="tx1"/>
                </a:solidFill>
                <a:effectLst/>
                <a:latin typeface="+mn-lt"/>
                <a:ea typeface="+mn-ea"/>
                <a:cs typeface="+mn-cs"/>
              </a:rPr>
              <a:t> uczniom</a:t>
            </a:r>
            <a:r>
              <a:rPr lang="x-none" sz="1200" b="1" kern="120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Istnieje pięć podstawowych modeli działalności,</a:t>
            </a:r>
            <a:r>
              <a:rPr lang="pl-PL" sz="1200" kern="1200" baseline="0" dirty="0">
                <a:solidFill>
                  <a:schemeClr val="tx1"/>
                </a:solidFill>
                <a:effectLst/>
                <a:latin typeface="+mn-lt"/>
                <a:ea typeface="+mn-ea"/>
                <a:cs typeface="+mn-cs"/>
              </a:rPr>
              <a:t> które tworzą gospodarkę okrężną</a:t>
            </a:r>
            <a:r>
              <a:rPr lang="x-none" sz="1200" kern="120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Surowce o charakterze okrężnym</a:t>
            </a:r>
            <a:r>
              <a:rPr lang="x-none" sz="1200" b="1" kern="1200">
                <a:solidFill>
                  <a:schemeClr val="tx1"/>
                </a:solidFill>
                <a:effectLst/>
                <a:latin typeface="+mn-lt"/>
                <a:ea typeface="+mn-ea"/>
                <a:cs typeface="+mn-cs"/>
              </a:rPr>
              <a:t>:</a:t>
            </a:r>
            <a:r>
              <a:rPr lang="x-none" sz="1200" kern="1200">
                <a:solidFill>
                  <a:schemeClr val="tx1"/>
                </a:solidFill>
                <a:effectLst/>
                <a:latin typeface="+mn-lt"/>
                <a:ea typeface="+mn-ea"/>
                <a:cs typeface="+mn-cs"/>
              </a:rPr>
              <a:t> </a:t>
            </a:r>
            <a:r>
              <a:rPr lang="pl-PL" sz="1200" dirty="0"/>
              <a:t>Produkty wykonane z surowców w pełni odnawialnych, zdatnych do recyklingu albo biodegradowalnych</a:t>
            </a:r>
            <a:r>
              <a:rPr lang="x-none" sz="1200" kern="120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Odzysk</a:t>
            </a:r>
            <a:r>
              <a:rPr lang="pl-PL" sz="1200" b="1" kern="1200" baseline="0" dirty="0">
                <a:solidFill>
                  <a:schemeClr val="tx1"/>
                </a:solidFill>
                <a:effectLst/>
                <a:latin typeface="+mn-lt"/>
                <a:ea typeface="+mn-ea"/>
                <a:cs typeface="+mn-cs"/>
              </a:rPr>
              <a:t> zasobów</a:t>
            </a:r>
            <a:r>
              <a:rPr lang="x-none" sz="1200" kern="1200">
                <a:solidFill>
                  <a:schemeClr val="tx1"/>
                </a:solidFill>
                <a:effectLst/>
                <a:latin typeface="+mn-lt"/>
                <a:ea typeface="+mn-ea"/>
                <a:cs typeface="+mn-cs"/>
              </a:rPr>
              <a:t>: </a:t>
            </a:r>
            <a:r>
              <a:rPr lang="pl-PL" sz="1200" dirty="0"/>
              <a:t>Usługi, w których eliminuje się przenikanie zasobów, materiałów i odpadów do środowiska i maksymalizuje wartość tego, co wraca do obiegu</a:t>
            </a:r>
            <a:r>
              <a:rPr lang="x-none" sz="1200" kern="120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Dłuższe życie produktów</a:t>
            </a:r>
            <a:r>
              <a:rPr lang="x-none" sz="1200" kern="1200">
                <a:solidFill>
                  <a:schemeClr val="tx1"/>
                </a:solidFill>
                <a:effectLst/>
                <a:latin typeface="+mn-lt"/>
                <a:ea typeface="+mn-ea"/>
                <a:cs typeface="+mn-cs"/>
              </a:rPr>
              <a:t>: </a:t>
            </a:r>
            <a:r>
              <a:rPr lang="pl-PL" sz="1200" dirty="0"/>
              <a:t>Usługi, które umożliwiają przedłużenie życia produktu, który zostałby wyrzucony, dzięki naprawie, ulepszeniu albo odprzedaży do ponownego wprowadzenia w obieg</a:t>
            </a:r>
            <a:r>
              <a:rPr lang="x-none" sz="1200" kern="120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Platformy</a:t>
            </a:r>
            <a:r>
              <a:rPr lang="pl-PL" sz="1200" b="1" kern="1200" baseline="0" dirty="0">
                <a:solidFill>
                  <a:schemeClr val="tx1"/>
                </a:solidFill>
                <a:effectLst/>
                <a:latin typeface="+mn-lt"/>
                <a:ea typeface="+mn-ea"/>
                <a:cs typeface="+mn-cs"/>
              </a:rPr>
              <a:t> umożliwiające współdzielenie</a:t>
            </a:r>
            <a:r>
              <a:rPr lang="x-none" sz="1200" kern="1200">
                <a:solidFill>
                  <a:schemeClr val="tx1"/>
                </a:solidFill>
                <a:effectLst/>
                <a:latin typeface="+mn-lt"/>
                <a:ea typeface="+mn-ea"/>
                <a:cs typeface="+mn-cs"/>
              </a:rPr>
              <a:t>: </a:t>
            </a:r>
            <a:r>
              <a:rPr lang="pl-PL" sz="1200" dirty="0"/>
              <a:t>Platformy do współdzielenia umożliwiają ludziom współpracę i współdzielenie produktu, bez posiadania na wyłączność</a:t>
            </a:r>
            <a:r>
              <a:rPr lang="x-none" sz="1200" kern="120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Produkt jako usługa</a:t>
            </a:r>
            <a:r>
              <a:rPr lang="x-none" sz="1200" kern="1200">
                <a:solidFill>
                  <a:schemeClr val="tx1"/>
                </a:solidFill>
                <a:effectLst/>
                <a:latin typeface="+mn-lt"/>
                <a:ea typeface="+mn-ea"/>
                <a:cs typeface="+mn-cs"/>
              </a:rPr>
              <a:t>: </a:t>
            </a:r>
            <a:r>
              <a:rPr lang="pl-PL" sz="1200" dirty="0"/>
              <a:t>Produkty, z których korzysta jeden lub większa liczba klientów na zasadzie opłaty za użytkowanie</a:t>
            </a:r>
            <a:r>
              <a:rPr lang="x-none"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Kolejne slajdy</a:t>
            </a:r>
            <a:r>
              <a:rPr lang="pl-PL" sz="1200" kern="1200" baseline="0" dirty="0">
                <a:solidFill>
                  <a:schemeClr val="tx1"/>
                </a:solidFill>
                <a:effectLst/>
                <a:latin typeface="+mn-lt"/>
                <a:ea typeface="+mn-ea"/>
                <a:cs typeface="+mn-cs"/>
              </a:rPr>
              <a:t> przedstawiają wzięte z realnego życia przykłady poszczególnych modeli działalności o charakterze okrężnym w praktyce</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13</a:t>
            </a:fld>
            <a:endParaRPr lang="x-none"/>
          </a:p>
        </p:txBody>
      </p:sp>
    </p:spTree>
    <p:extLst>
      <p:ext uri="{BB962C8B-B14F-4D97-AF65-F5344CB8AC3E}">
        <p14:creationId xmlns:p14="http://schemas.microsoft.com/office/powerpoint/2010/main" val="2639071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(Czas wyświetlania slajdu: 2 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Powiedz uczniom</a:t>
            </a:r>
            <a:r>
              <a:rPr lang="x-none" sz="1200" b="1" kern="1200">
                <a:solidFill>
                  <a:schemeClr val="tx1"/>
                </a:solidFill>
                <a:effectLst/>
                <a:latin typeface="+mn-lt"/>
                <a:ea typeface="+mn-ea"/>
                <a:cs typeface="+mn-cs"/>
              </a:rPr>
              <a:t>:</a:t>
            </a:r>
            <a:endParaRPr lang="x-none" sz="1200" kern="1200">
              <a:solidFill>
                <a:schemeClr val="tx1"/>
              </a:solidFill>
              <a:effectLst/>
              <a:latin typeface="+mn-lt"/>
              <a:ea typeface="+mn-ea"/>
              <a:cs typeface="+mn-cs"/>
            </a:endParaRPr>
          </a:p>
          <a:p>
            <a:r>
              <a:rPr lang="pl-PL" sz="1200" kern="1200" dirty="0">
                <a:solidFill>
                  <a:schemeClr val="tx1"/>
                </a:solidFill>
                <a:effectLst/>
                <a:latin typeface="+mn-lt"/>
                <a:ea typeface="+mn-ea"/>
                <a:cs typeface="+mn-cs"/>
              </a:rPr>
              <a:t>Producent obuwia chce wykonywać</a:t>
            </a:r>
            <a:r>
              <a:rPr lang="pl-PL" sz="1200" kern="1200" baseline="0" dirty="0">
                <a:solidFill>
                  <a:schemeClr val="tx1"/>
                </a:solidFill>
                <a:effectLst/>
                <a:latin typeface="+mn-lt"/>
                <a:ea typeface="+mn-ea"/>
                <a:cs typeface="+mn-cs"/>
              </a:rPr>
              <a:t> wszystkie buty korzystając z materiałów pochodzących w pełni z recyklingu. Butelki z </a:t>
            </a:r>
            <a:r>
              <a:rPr lang="en-US" sz="1200" kern="1200" dirty="0">
                <a:solidFill>
                  <a:schemeClr val="tx1"/>
                </a:solidFill>
                <a:effectLst/>
                <a:latin typeface="+mn-lt"/>
                <a:ea typeface="+mn-ea"/>
                <a:cs typeface="+mn-cs"/>
              </a:rPr>
              <a:t>PET </a:t>
            </a:r>
            <a:r>
              <a:rPr lang="pl-PL" sz="1200" kern="1200" dirty="0">
                <a:solidFill>
                  <a:schemeClr val="tx1"/>
                </a:solidFill>
                <a:effectLst/>
                <a:latin typeface="+mn-lt"/>
                <a:ea typeface="+mn-ea"/>
                <a:cs typeface="+mn-cs"/>
              </a:rPr>
              <a:t>oznaczonego</a:t>
            </a:r>
            <a:r>
              <a:rPr lang="pl-PL" sz="1200" kern="1200" baseline="0" dirty="0">
                <a:solidFill>
                  <a:schemeClr val="tx1"/>
                </a:solidFill>
                <a:effectLst/>
                <a:latin typeface="+mn-lt"/>
                <a:ea typeface="+mn-ea"/>
                <a:cs typeface="+mn-cs"/>
              </a:rPr>
              <a:t> symbolem #1 </a:t>
            </a:r>
            <a:r>
              <a:rPr lang="pl-PL" sz="1200" kern="1200" dirty="0">
                <a:solidFill>
                  <a:schemeClr val="tx1"/>
                </a:solidFill>
                <a:effectLst/>
                <a:latin typeface="+mn-lt"/>
                <a:ea typeface="+mn-ea"/>
                <a:cs typeface="+mn-cs"/>
              </a:rPr>
              <a:t>można w drodze recyklingu przerabiać na poliester i przerabiać</a:t>
            </a:r>
            <a:r>
              <a:rPr lang="pl-PL" sz="1200" kern="1200" baseline="0" dirty="0">
                <a:solidFill>
                  <a:schemeClr val="tx1"/>
                </a:solidFill>
                <a:effectLst/>
                <a:latin typeface="+mn-lt"/>
                <a:ea typeface="+mn-ea"/>
                <a:cs typeface="+mn-cs"/>
              </a:rPr>
              <a:t> na nici lub tkaniny nadające się do wyrobu profesjonalnego sprzętu, takiego jak buty sportowe</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Buty będą powstawać z poliestru z recyklingu </a:t>
            </a:r>
            <a:r>
              <a:rPr lang="x-none" sz="1200" b="0" kern="1200">
                <a:solidFill>
                  <a:schemeClr val="tx1"/>
                </a:solidFill>
                <a:effectLst/>
                <a:latin typeface="+mn-lt"/>
                <a:ea typeface="+mn-ea"/>
                <a:cs typeface="+mn-cs"/>
              </a:rPr>
              <a:t>(rPET)</a:t>
            </a:r>
            <a:r>
              <a:rPr lang="en-US" sz="1200" b="0" kern="1200" dirty="0">
                <a:solidFill>
                  <a:schemeClr val="tx1"/>
                </a:solidFill>
                <a:effectLst/>
                <a:latin typeface="+mn-lt"/>
                <a:ea typeface="+mn-ea"/>
                <a:cs typeface="+mn-cs"/>
              </a:rPr>
              <a:t>, </a:t>
            </a:r>
            <a:r>
              <a:rPr lang="pl-PL" sz="1200" b="0" kern="1200" dirty="0">
                <a:solidFill>
                  <a:schemeClr val="tx1"/>
                </a:solidFill>
                <a:effectLst/>
                <a:latin typeface="+mn-lt"/>
                <a:ea typeface="+mn-ea"/>
                <a:cs typeface="+mn-cs"/>
              </a:rPr>
              <a:t>a po ich zużyciu klient</a:t>
            </a:r>
            <a:r>
              <a:rPr lang="pl-PL" sz="1200" b="0" kern="1200" baseline="0" dirty="0">
                <a:solidFill>
                  <a:schemeClr val="tx1"/>
                </a:solidFill>
                <a:effectLst/>
                <a:latin typeface="+mn-lt"/>
                <a:ea typeface="+mn-ea"/>
                <a:cs typeface="+mn-cs"/>
              </a:rPr>
              <a:t> będzie mógł je zwrócić do firmy, w której zostaną ponownie </a:t>
            </a:r>
            <a:r>
              <a:rPr lang="pl-PL" sz="1200" b="0" kern="1200" baseline="0" dirty="0" err="1">
                <a:solidFill>
                  <a:schemeClr val="tx1"/>
                </a:solidFill>
                <a:effectLst/>
                <a:latin typeface="+mn-lt"/>
                <a:ea typeface="+mn-ea"/>
                <a:cs typeface="+mn-cs"/>
              </a:rPr>
              <a:t>zrecyklingowane</a:t>
            </a:r>
            <a:r>
              <a:rPr lang="pl-PL" sz="1200" b="0" kern="1200" baseline="0" dirty="0">
                <a:solidFill>
                  <a:schemeClr val="tx1"/>
                </a:solidFill>
                <a:effectLst/>
                <a:latin typeface="+mn-lt"/>
                <a:ea typeface="+mn-ea"/>
                <a:cs typeface="+mn-cs"/>
              </a:rPr>
              <a:t> i przerobione na inne elementy obuwia</a:t>
            </a:r>
            <a:r>
              <a:rPr lang="en-US" sz="1200" b="0" kern="120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14</a:t>
            </a:fld>
            <a:endParaRPr lang="x-none"/>
          </a:p>
        </p:txBody>
      </p:sp>
    </p:spTree>
    <p:extLst>
      <p:ext uri="{BB962C8B-B14F-4D97-AF65-F5344CB8AC3E}">
        <p14:creationId xmlns:p14="http://schemas.microsoft.com/office/powerpoint/2010/main" val="51771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1" kern="1200" dirty="0">
                <a:solidFill>
                  <a:schemeClr val="tx1"/>
                </a:solidFill>
                <a:effectLst/>
                <a:latin typeface="+mn-lt"/>
                <a:ea typeface="+mn-ea"/>
                <a:cs typeface="+mn-cs"/>
              </a:rPr>
              <a:t>(Czas wyświetlania slajdu: 2 min.)</a:t>
            </a:r>
          </a:p>
          <a:p>
            <a:r>
              <a:rPr lang="pl-PL" sz="1200" b="1" kern="1200" dirty="0">
                <a:solidFill>
                  <a:schemeClr val="tx1"/>
                </a:solidFill>
                <a:effectLst/>
                <a:latin typeface="+mn-lt"/>
                <a:ea typeface="+mn-ea"/>
                <a:cs typeface="+mn-cs"/>
              </a:rPr>
              <a:t> </a:t>
            </a:r>
          </a:p>
          <a:p>
            <a:r>
              <a:rPr lang="pl-PL" sz="1200" b="1" kern="1200" dirty="0">
                <a:solidFill>
                  <a:schemeClr val="tx1"/>
                </a:solidFill>
                <a:effectLst/>
                <a:latin typeface="+mn-lt"/>
                <a:ea typeface="+mn-ea"/>
                <a:cs typeface="+mn-cs"/>
              </a:rPr>
              <a:t>Powiedz uczniom:</a:t>
            </a:r>
          </a:p>
          <a:p>
            <a:r>
              <a:rPr lang="pl-PL" sz="1200" b="0" i="0" kern="1200" dirty="0">
                <a:solidFill>
                  <a:schemeClr val="tx1"/>
                </a:solidFill>
                <a:effectLst/>
                <a:latin typeface="+mn-lt"/>
                <a:ea typeface="+mn-ea"/>
                <a:cs typeface="+mn-cs"/>
              </a:rPr>
              <a:t>Metan powstający na wysypiskach</a:t>
            </a:r>
            <a:r>
              <a:rPr lang="pl-PL" sz="1200" b="0" i="0" kern="1200" baseline="0" dirty="0">
                <a:solidFill>
                  <a:schemeClr val="tx1"/>
                </a:solidFill>
                <a:effectLst/>
                <a:latin typeface="+mn-lt"/>
                <a:ea typeface="+mn-ea"/>
                <a:cs typeface="+mn-cs"/>
              </a:rPr>
              <a:t> śmieci można </a:t>
            </a:r>
            <a:r>
              <a:rPr lang="pl-PL" sz="1200" b="0" i="0" kern="1200" baseline="0" dirty="0" err="1">
                <a:solidFill>
                  <a:schemeClr val="tx1"/>
                </a:solidFill>
                <a:effectLst/>
                <a:latin typeface="+mn-lt"/>
                <a:ea typeface="+mn-ea"/>
                <a:cs typeface="+mn-cs"/>
              </a:rPr>
              <a:t>recyklingować</a:t>
            </a:r>
            <a:r>
              <a:rPr lang="pl-PL" sz="1200" b="0" i="0" kern="1200" baseline="0" dirty="0">
                <a:solidFill>
                  <a:schemeClr val="tx1"/>
                </a:solidFill>
                <a:effectLst/>
                <a:latin typeface="+mn-lt"/>
                <a:ea typeface="+mn-ea"/>
                <a:cs typeface="+mn-cs"/>
              </a:rPr>
              <a:t> i wykorzystywać do produkcji energii elektrycznej i cieplnej, skutecznie przekierowując odpady ze składowisk i eliminując emisje gazów cieplarnianych liczone w tonach</a:t>
            </a:r>
            <a:r>
              <a:rPr lang="en-US" sz="1200" b="0" i="0" kern="120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Z</a:t>
            </a:r>
            <a:r>
              <a:rPr lang="pl-PL" sz="1200" b="0" i="0" kern="1200" baseline="0" dirty="0">
                <a:solidFill>
                  <a:schemeClr val="tx1"/>
                </a:solidFill>
                <a:effectLst/>
                <a:latin typeface="+mn-lt"/>
                <a:ea typeface="+mn-ea"/>
                <a:cs typeface="+mn-cs"/>
              </a:rPr>
              <a:t>amiast kosztu ponoszonego za wywóz odpadów na składowisko</a:t>
            </a:r>
            <a:r>
              <a:rPr lang="en-US" sz="1200" b="0" i="0" kern="120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producent</a:t>
            </a:r>
            <a:r>
              <a:rPr lang="pl-PL" sz="1200" b="0" i="0" kern="1200" baseline="0" dirty="0">
                <a:solidFill>
                  <a:schemeClr val="tx1"/>
                </a:solidFill>
                <a:effectLst/>
                <a:latin typeface="+mn-lt"/>
                <a:ea typeface="+mn-ea"/>
                <a:cs typeface="+mn-cs"/>
              </a:rPr>
              <a:t> energii ze śmieci może czerpać dochód z tytułu odbioru odpadów.</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1" i="0" u="none" strike="noStrik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15</a:t>
            </a:fld>
            <a:endParaRPr lang="x-none"/>
          </a:p>
        </p:txBody>
      </p:sp>
    </p:spTree>
    <p:extLst>
      <p:ext uri="{BB962C8B-B14F-4D97-AF65-F5344CB8AC3E}">
        <p14:creationId xmlns:p14="http://schemas.microsoft.com/office/powerpoint/2010/main" val="4273137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1" kern="1200" dirty="0">
                <a:solidFill>
                  <a:schemeClr val="tx1"/>
                </a:solidFill>
                <a:effectLst/>
                <a:latin typeface="+mn-lt"/>
                <a:ea typeface="+mn-ea"/>
                <a:cs typeface="+mn-cs"/>
              </a:rPr>
              <a:t>(Czas wyświetlania slajdu: 2 min.)</a:t>
            </a:r>
          </a:p>
          <a:p>
            <a:r>
              <a:rPr lang="pl-PL" sz="1200" b="1" kern="1200" dirty="0">
                <a:solidFill>
                  <a:schemeClr val="tx1"/>
                </a:solidFill>
                <a:effectLst/>
                <a:latin typeface="+mn-lt"/>
                <a:ea typeface="+mn-ea"/>
                <a:cs typeface="+mn-cs"/>
              </a:rPr>
              <a:t> </a:t>
            </a:r>
          </a:p>
          <a:p>
            <a:r>
              <a:rPr lang="pl-PL" sz="1200" b="1" kern="1200" dirty="0">
                <a:solidFill>
                  <a:schemeClr val="tx1"/>
                </a:solidFill>
                <a:effectLst/>
                <a:latin typeface="+mn-lt"/>
                <a:ea typeface="+mn-ea"/>
                <a:cs typeface="+mn-cs"/>
              </a:rPr>
              <a:t>Powiedz uczniom:</a:t>
            </a:r>
          </a:p>
          <a:p>
            <a:r>
              <a:rPr lang="pl-PL" sz="1200" kern="1200" dirty="0">
                <a:solidFill>
                  <a:schemeClr val="tx1"/>
                </a:solidFill>
                <a:effectLst/>
                <a:latin typeface="+mn-lt"/>
                <a:ea typeface="+mn-ea"/>
                <a:cs typeface="+mn-cs"/>
              </a:rPr>
              <a:t>Klienci mogą uzyskać zniżkę</a:t>
            </a:r>
            <a:r>
              <a:rPr lang="pl-PL" sz="1200" kern="1200" baseline="0" dirty="0">
                <a:solidFill>
                  <a:schemeClr val="tx1"/>
                </a:solidFill>
                <a:effectLst/>
                <a:latin typeface="+mn-lt"/>
                <a:ea typeface="+mn-ea"/>
                <a:cs typeface="+mn-cs"/>
              </a:rPr>
              <a:t> na następne zakupy zwracając starą odzież, którą producent naprawia albo odnawia, a następnie sprzedaje ponownie</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Przedłuża to życie ubrania,</a:t>
            </a:r>
            <a:r>
              <a:rPr lang="pl-PL" sz="1200" kern="1200" baseline="0" dirty="0">
                <a:solidFill>
                  <a:schemeClr val="tx1"/>
                </a:solidFill>
                <a:effectLst/>
                <a:latin typeface="+mn-lt"/>
                <a:ea typeface="+mn-ea"/>
                <a:cs typeface="+mn-cs"/>
              </a:rPr>
              <a:t> które w przeciwnym razie zostałoby wyrzucone</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Coraz</a:t>
            </a:r>
            <a:r>
              <a:rPr lang="pl-PL" sz="1200" kern="1200" baseline="0" dirty="0">
                <a:solidFill>
                  <a:schemeClr val="tx1"/>
                </a:solidFill>
                <a:effectLst/>
                <a:latin typeface="+mn-lt"/>
                <a:ea typeface="+mn-ea"/>
                <a:cs typeface="+mn-cs"/>
              </a:rPr>
              <a:t> więcej marek poczuwa się do odpowiedzialności za możliwości dostępne z końcem cyklu życia sprzedawanych przez nie produktów</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F836C94-7932-4F42-B085-F387E238C945}" type="slidenum">
              <a:rPr lang="x-none" smtClean="0"/>
              <a:t>16</a:t>
            </a:fld>
            <a:endParaRPr lang="x-none"/>
          </a:p>
        </p:txBody>
      </p:sp>
    </p:spTree>
    <p:extLst>
      <p:ext uri="{BB962C8B-B14F-4D97-AF65-F5344CB8AC3E}">
        <p14:creationId xmlns:p14="http://schemas.microsoft.com/office/powerpoint/2010/main" val="82097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1" kern="1200" dirty="0">
                <a:solidFill>
                  <a:schemeClr val="tx1"/>
                </a:solidFill>
                <a:effectLst/>
                <a:latin typeface="+mn-lt"/>
                <a:ea typeface="+mn-ea"/>
                <a:cs typeface="+mn-cs"/>
              </a:rPr>
              <a:t>(Czas wyświetlania slajdu: 2 min.)</a:t>
            </a:r>
          </a:p>
          <a:p>
            <a:r>
              <a:rPr lang="pl-PL" sz="1200" b="1" kern="1200" dirty="0">
                <a:solidFill>
                  <a:schemeClr val="tx1"/>
                </a:solidFill>
                <a:effectLst/>
                <a:latin typeface="+mn-lt"/>
                <a:ea typeface="+mn-ea"/>
                <a:cs typeface="+mn-cs"/>
              </a:rPr>
              <a:t> </a:t>
            </a:r>
          </a:p>
          <a:p>
            <a:r>
              <a:rPr lang="pl-PL" sz="1200" b="1" kern="1200" dirty="0">
                <a:solidFill>
                  <a:schemeClr val="tx1"/>
                </a:solidFill>
                <a:effectLst/>
                <a:latin typeface="+mn-lt"/>
                <a:ea typeface="+mn-ea"/>
                <a:cs typeface="+mn-cs"/>
              </a:rPr>
              <a:t>Powiedz uczniom:</a:t>
            </a:r>
          </a:p>
          <a:p>
            <a:r>
              <a:rPr lang="pl-PL" sz="1200" kern="1200" dirty="0">
                <a:solidFill>
                  <a:schemeClr val="tx1"/>
                </a:solidFill>
                <a:effectLst/>
                <a:latin typeface="+mn-lt"/>
                <a:ea typeface="+mn-ea"/>
                <a:cs typeface="+mn-cs"/>
              </a:rPr>
              <a:t>Wspólne przejazdy</a:t>
            </a:r>
            <a:r>
              <a:rPr lang="pl-PL" sz="1200" kern="1200" baseline="0" dirty="0">
                <a:solidFill>
                  <a:schemeClr val="tx1"/>
                </a:solidFill>
                <a:effectLst/>
                <a:latin typeface="+mn-lt"/>
                <a:ea typeface="+mn-ea"/>
                <a:cs typeface="+mn-cs"/>
              </a:rPr>
              <a:t> samochodem funkcjonują na tej zasadzie, że właściciele dzielą się z innymi swoim pojazdem, paliwem i czasem w zamian za pieniądze. Firma udostępnia platformę, na której właściciele prywatnych samochodów mogą oferować swój samochód i podwózkę osobom, które tego potrzebują</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Współdzielenie pojazdu</a:t>
            </a:r>
            <a:r>
              <a:rPr lang="pl-PL" sz="1200" kern="1200" baseline="0" dirty="0">
                <a:solidFill>
                  <a:schemeClr val="tx1"/>
                </a:solidFill>
                <a:effectLst/>
                <a:latin typeface="+mn-lt"/>
                <a:ea typeface="+mn-ea"/>
                <a:cs typeface="+mn-cs"/>
              </a:rPr>
              <a:t> zwiększa użyteczność jednej wyprodukowanej sztuki, a przy tym zmniejsza emisje ze zbędnej produkcji</a:t>
            </a:r>
            <a:r>
              <a:rPr lang="x-none" sz="1200" kern="120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17</a:t>
            </a:fld>
            <a:endParaRPr lang="x-none"/>
          </a:p>
        </p:txBody>
      </p:sp>
    </p:spTree>
    <p:extLst>
      <p:ext uri="{BB962C8B-B14F-4D97-AF65-F5344CB8AC3E}">
        <p14:creationId xmlns:p14="http://schemas.microsoft.com/office/powerpoint/2010/main" val="197508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1" kern="1200" dirty="0">
                <a:solidFill>
                  <a:schemeClr val="tx1"/>
                </a:solidFill>
                <a:effectLst/>
                <a:latin typeface="+mn-lt"/>
                <a:ea typeface="+mn-ea"/>
                <a:cs typeface="+mn-cs"/>
              </a:rPr>
              <a:t>(Czas wyświetlania slajdu: 2 min.)</a:t>
            </a:r>
          </a:p>
          <a:p>
            <a:r>
              <a:rPr lang="pl-PL" sz="1200" b="1" kern="1200" dirty="0">
                <a:solidFill>
                  <a:schemeClr val="tx1"/>
                </a:solidFill>
                <a:effectLst/>
                <a:latin typeface="+mn-lt"/>
                <a:ea typeface="+mn-ea"/>
                <a:cs typeface="+mn-cs"/>
              </a:rPr>
              <a:t> </a:t>
            </a:r>
          </a:p>
          <a:p>
            <a:r>
              <a:rPr lang="pl-PL" sz="1200" b="1" kern="1200" dirty="0">
                <a:solidFill>
                  <a:schemeClr val="tx1"/>
                </a:solidFill>
                <a:effectLst/>
                <a:latin typeface="+mn-lt"/>
                <a:ea typeface="+mn-ea"/>
                <a:cs typeface="+mn-cs"/>
              </a:rPr>
              <a:t>Powiedz uczniom:</a:t>
            </a:r>
          </a:p>
          <a:p>
            <a:r>
              <a:rPr lang="pl-PL" sz="1200" b="0" i="0" kern="1200" dirty="0">
                <a:solidFill>
                  <a:schemeClr val="tx1"/>
                </a:solidFill>
                <a:effectLst/>
                <a:latin typeface="+mn-lt"/>
                <a:ea typeface="+mn-ea"/>
                <a:cs typeface="+mn-cs"/>
              </a:rPr>
              <a:t>Modele wypożyczalni odzieży mogą zapewnić klientom dostęp do różnego</a:t>
            </a:r>
            <a:r>
              <a:rPr lang="pl-PL" sz="1200" b="0" i="0" kern="1200" baseline="0" dirty="0">
                <a:solidFill>
                  <a:schemeClr val="tx1"/>
                </a:solidFill>
                <a:effectLst/>
                <a:latin typeface="+mn-lt"/>
                <a:ea typeface="+mn-ea"/>
                <a:cs typeface="+mn-cs"/>
              </a:rPr>
              <a:t> rodzaju </a:t>
            </a:r>
            <a:r>
              <a:rPr lang="pl-PL" sz="1200" b="0" i="0" kern="1200" dirty="0">
                <a:solidFill>
                  <a:schemeClr val="tx1"/>
                </a:solidFill>
                <a:effectLst/>
                <a:latin typeface="+mn-lt"/>
                <a:ea typeface="+mn-ea"/>
                <a:cs typeface="+mn-cs"/>
              </a:rPr>
              <a:t>ubrań,</a:t>
            </a:r>
            <a:r>
              <a:rPr lang="pl-PL" sz="1200" b="0" i="0" kern="1200" baseline="0" dirty="0">
                <a:solidFill>
                  <a:schemeClr val="tx1"/>
                </a:solidFill>
                <a:effectLst/>
                <a:latin typeface="+mn-lt"/>
                <a:ea typeface="+mn-ea"/>
                <a:cs typeface="+mn-cs"/>
              </a:rPr>
              <a:t> a jednocześnie zmniejszać zapotrzebowanie na produkcję nowej odzieży</a:t>
            </a:r>
            <a:r>
              <a:rPr lang="en-US" sz="1200" b="0" i="0" kern="120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Modele </a:t>
            </a:r>
            <a:r>
              <a:rPr lang="pl-PL" sz="1200" b="0" i="0" kern="1200" baseline="0" dirty="0">
                <a:solidFill>
                  <a:schemeClr val="tx1"/>
                </a:solidFill>
                <a:effectLst/>
                <a:latin typeface="+mn-lt"/>
                <a:ea typeface="+mn-ea"/>
                <a:cs typeface="+mn-cs"/>
              </a:rPr>
              <a:t>wypożyczalni </a:t>
            </a:r>
            <a:r>
              <a:rPr lang="pl-PL" sz="1200" b="0" i="0" kern="1200" dirty="0">
                <a:solidFill>
                  <a:schemeClr val="tx1"/>
                </a:solidFill>
                <a:effectLst/>
                <a:latin typeface="+mn-lt"/>
                <a:ea typeface="+mn-ea"/>
                <a:cs typeface="+mn-cs"/>
              </a:rPr>
              <a:t>krótkoterminowych</a:t>
            </a:r>
            <a:r>
              <a:rPr lang="pl-PL" sz="1200" b="0" i="0" kern="1200" baseline="0" dirty="0">
                <a:solidFill>
                  <a:schemeClr val="tx1"/>
                </a:solidFill>
                <a:effectLst/>
                <a:latin typeface="+mn-lt"/>
                <a:ea typeface="+mn-ea"/>
                <a:cs typeface="+mn-cs"/>
              </a:rPr>
              <a:t> oferują kuszącą propozycję wartości, szczególnie jeśli uwzględnić zmieniające się potrzeby klientów</a:t>
            </a:r>
            <a:r>
              <a:rPr lang="en-US" sz="1200" b="0" i="0" kern="120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Przykładem</a:t>
            </a:r>
            <a:r>
              <a:rPr lang="pl-PL" sz="1200" b="0" i="0" kern="1200" baseline="0" dirty="0">
                <a:solidFill>
                  <a:schemeClr val="tx1"/>
                </a:solidFill>
                <a:effectLst/>
                <a:latin typeface="+mn-lt"/>
                <a:ea typeface="+mn-ea"/>
                <a:cs typeface="+mn-cs"/>
              </a:rPr>
              <a:t> może być krótki okres użytkowania, względy praktyczne czy szybko zmieniające się preferencje modowe</a:t>
            </a:r>
            <a:r>
              <a:rPr lang="en-US" sz="1200" b="0" i="0" kern="120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W branży pojawiają</a:t>
            </a:r>
            <a:r>
              <a:rPr lang="pl-PL" sz="1200" b="0" i="0" kern="1200" baseline="0" dirty="0">
                <a:solidFill>
                  <a:schemeClr val="tx1"/>
                </a:solidFill>
                <a:effectLst/>
                <a:latin typeface="+mn-lt"/>
                <a:ea typeface="+mn-ea"/>
                <a:cs typeface="+mn-cs"/>
              </a:rPr>
              <a:t> się już nowe modele wypożyczalni krótkoterminowych i abonamentowych</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F836C94-7932-4F42-B085-F387E238C945}" type="slidenum">
              <a:rPr lang="x-none" smtClean="0"/>
              <a:t>18</a:t>
            </a:fld>
            <a:endParaRPr lang="x-none"/>
          </a:p>
        </p:txBody>
      </p:sp>
    </p:spTree>
    <p:extLst>
      <p:ext uri="{BB962C8B-B14F-4D97-AF65-F5344CB8AC3E}">
        <p14:creationId xmlns:p14="http://schemas.microsoft.com/office/powerpoint/2010/main" val="283648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1" kern="1200" dirty="0">
                <a:solidFill>
                  <a:schemeClr val="tx1"/>
                </a:solidFill>
                <a:effectLst/>
                <a:latin typeface="+mn-lt"/>
                <a:ea typeface="+mn-ea"/>
                <a:cs typeface="+mn-cs"/>
              </a:rPr>
              <a:t>Powiedz uczniom:</a:t>
            </a:r>
            <a:endParaRPr lang="en-US" b="1" dirty="0"/>
          </a:p>
          <a:p>
            <a:r>
              <a:rPr lang="pl-PL" b="0" dirty="0"/>
              <a:t>W ramach</a:t>
            </a:r>
            <a:r>
              <a:rPr lang="pl-PL" b="0" baseline="0" dirty="0"/>
              <a:t> ćwiczenia uczniowie przeprowadzą studium przypadku z działalności w gospodarce okrężnej</a:t>
            </a:r>
            <a:r>
              <a:rPr lang="en-US" b="0" dirty="0"/>
              <a:t>. </a:t>
            </a:r>
          </a:p>
          <a:p>
            <a:endParaRPr lang="en-US" b="1" dirty="0"/>
          </a:p>
          <a:p>
            <a:pPr marL="228600" indent="-228600">
              <a:buAutoNum type="arabicPeriod"/>
            </a:pPr>
            <a:r>
              <a:rPr lang="pl-PL" b="0" dirty="0"/>
              <a:t>Uczniowie otrzymają materiał studium przypadku z działalności w gospodarce okrężnej zawierający dziewięć pytań, na które odpowiedzą oni zgodnie z wybraną przez siebie wizytówką z działalności w gospodarce okrężnej. Jeśli zajdzie taka potrzeba, niech uczniowie samodzielnie poszukają informacji w Internecie.</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x-none" smtClean="0"/>
              <a:t>19</a:t>
            </a:fld>
            <a:endParaRPr lang="x-none"/>
          </a:p>
        </p:txBody>
      </p:sp>
    </p:spTree>
    <p:extLst>
      <p:ext uri="{BB962C8B-B14F-4D97-AF65-F5344CB8AC3E}">
        <p14:creationId xmlns:p14="http://schemas.microsoft.com/office/powerpoint/2010/main" val="3072929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a:t>
            </a:r>
            <a:r>
              <a:rPr lang="pl-PL" sz="1200" kern="1200" dirty="0">
                <a:solidFill>
                  <a:schemeClr val="tx1"/>
                </a:solidFill>
                <a:effectLst/>
                <a:latin typeface="+mn-lt"/>
                <a:ea typeface="+mn-ea"/>
                <a:cs typeface="+mn-cs"/>
              </a:rPr>
              <a:t>Rozdaj 5 wizytówek działalności w gospodarce okrężnej, niech uczniowie na potrzeby analizy przypadku wybiorą jedną z pięciu firm działających w gospodarce okrężnej</a:t>
            </a:r>
            <a:r>
              <a:rPr lang="en-US" b="0" dirty="0"/>
              <a:t>.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20</a:t>
            </a:fld>
            <a:endParaRPr lang="x-none"/>
          </a:p>
        </p:txBody>
      </p:sp>
    </p:spTree>
    <p:extLst>
      <p:ext uri="{BB962C8B-B14F-4D97-AF65-F5344CB8AC3E}">
        <p14:creationId xmlns:p14="http://schemas.microsoft.com/office/powerpoint/2010/main" val="108658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dk1"/>
                </a:solidFill>
                <a:latin typeface="+mn-lt"/>
                <a:ea typeface="Calibri"/>
                <a:cs typeface="Calibri"/>
                <a:sym typeface="Calibri"/>
              </a:rPr>
              <a:t>3. </a:t>
            </a:r>
            <a:r>
              <a:rPr lang="pl-PL" sz="1200" kern="1200" dirty="0">
                <a:solidFill>
                  <a:schemeClr val="tx1"/>
                </a:solidFill>
                <a:effectLst/>
                <a:latin typeface="+mn-lt"/>
                <a:ea typeface="+mn-ea"/>
                <a:cs typeface="+mn-cs"/>
              </a:rPr>
              <a:t>Uczniowie odpowiedzą na wszystkie pytania w studium przypadku, a następnie sporządzą mapę obszarów okrężnych występujących w przypadku ich firmy. Materiały będą zawierać 5 etapów liniowych cyklu życia produktu, niech uczniowie narysują strzałki wskazujące formy gospodarki okrężnej stosowane w przypadku analizowanej przez nich firmy.</a:t>
            </a: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2</a:t>
            </a:fld>
            <a:endParaRPr lang="x-none"/>
          </a:p>
        </p:txBody>
      </p:sp>
    </p:spTree>
    <p:extLst>
      <p:ext uri="{BB962C8B-B14F-4D97-AF65-F5344CB8AC3E}">
        <p14:creationId xmlns:p14="http://schemas.microsoft.com/office/powerpoint/2010/main" val="42217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TAKE – WEŹ</a:t>
            </a:r>
          </a:p>
          <a:p>
            <a:pPr marL="0" lvl="0" indent="0" algn="l" rtl="0">
              <a:spcBef>
                <a:spcPts val="0"/>
              </a:spcBef>
              <a:spcAft>
                <a:spcPts val="0"/>
              </a:spcAft>
              <a:buNone/>
            </a:pPr>
            <a:r>
              <a:rPr lang="pl-PL" sz="1200" b="0" i="0" u="none" strike="noStrike" dirty="0" err="1">
                <a:solidFill>
                  <a:schemeClr val="dk1"/>
                </a:solidFill>
                <a:latin typeface="Calibri"/>
                <a:ea typeface="Calibri"/>
                <a:cs typeface="Calibri"/>
                <a:sym typeface="Calibri"/>
              </a:rPr>
              <a:t>MAKE</a:t>
            </a:r>
            <a:r>
              <a:rPr lang="pl-PL" sz="1200" b="0" i="0" u="none" strike="noStrike" dirty="0">
                <a:solidFill>
                  <a:schemeClr val="dk1"/>
                </a:solidFill>
                <a:latin typeface="Calibri"/>
                <a:ea typeface="Calibri"/>
                <a:cs typeface="Calibri"/>
                <a:sym typeface="Calibri"/>
              </a:rPr>
              <a:t> – STWÓRZ</a:t>
            </a:r>
          </a:p>
          <a:p>
            <a:pPr marL="0" lvl="0" indent="0" algn="l" rtl="0">
              <a:spcBef>
                <a:spcPts val="0"/>
              </a:spcBef>
              <a:spcAft>
                <a:spcPts val="0"/>
              </a:spcAft>
              <a:buNone/>
            </a:pPr>
            <a:r>
              <a:rPr lang="pl-PL" sz="1200" b="0" i="0" u="none" strike="noStrike" dirty="0" err="1">
                <a:solidFill>
                  <a:schemeClr val="dk1"/>
                </a:solidFill>
                <a:latin typeface="Calibri"/>
                <a:ea typeface="Calibri"/>
                <a:cs typeface="Calibri"/>
                <a:sym typeface="Calibri"/>
              </a:rPr>
              <a:t>DISPOSE</a:t>
            </a:r>
            <a:r>
              <a:rPr lang="pl-PL" sz="1200" b="0" i="0" u="none" strike="noStrike" dirty="0">
                <a:solidFill>
                  <a:schemeClr val="dk1"/>
                </a:solidFill>
                <a:latin typeface="Calibri"/>
                <a:ea typeface="Calibri"/>
                <a:cs typeface="Calibri"/>
                <a:sym typeface="Calibri"/>
              </a:rPr>
              <a:t> – WYRZUĆ</a:t>
            </a:r>
          </a:p>
          <a:p>
            <a:pPr marL="0" lvl="0" indent="0" algn="l" rtl="0">
              <a:spcBef>
                <a:spcPts val="0"/>
              </a:spcBef>
              <a:spcAft>
                <a:spcPts val="0"/>
              </a:spcAft>
              <a:buNone/>
            </a:pPr>
            <a:endParaRPr lang="pl-PL"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0" i="0" u="none" strike="noStrike" dirty="0" err="1">
                <a:solidFill>
                  <a:schemeClr val="dk1"/>
                </a:solidFill>
                <a:latin typeface="Calibri"/>
                <a:ea typeface="Calibri"/>
                <a:cs typeface="Calibri"/>
                <a:sym typeface="Calibri"/>
              </a:rPr>
              <a:t>MAKE</a:t>
            </a:r>
            <a:r>
              <a:rPr lang="pl-PL" sz="1200" b="0" i="0" u="none" strike="noStrike" dirty="0">
                <a:solidFill>
                  <a:schemeClr val="dk1"/>
                </a:solidFill>
                <a:latin typeface="Calibri"/>
                <a:ea typeface="Calibri"/>
                <a:cs typeface="Calibri"/>
                <a:sym typeface="Calibri"/>
              </a:rPr>
              <a:t> – STWÓRZ</a:t>
            </a:r>
          </a:p>
          <a:p>
            <a:pPr marL="0" lvl="0" indent="0" algn="l" rtl="0">
              <a:spcBef>
                <a:spcPts val="0"/>
              </a:spcBef>
              <a:spcAft>
                <a:spcPts val="0"/>
              </a:spcAft>
              <a:buNone/>
            </a:pPr>
            <a:r>
              <a:rPr lang="pl-PL" sz="1200" b="0" i="0" u="none" strike="noStrike" dirty="0" err="1">
                <a:solidFill>
                  <a:schemeClr val="dk1"/>
                </a:solidFill>
                <a:latin typeface="Calibri"/>
                <a:ea typeface="Calibri"/>
                <a:cs typeface="Calibri"/>
                <a:sym typeface="Calibri"/>
              </a:rPr>
              <a:t>USE</a:t>
            </a:r>
            <a:r>
              <a:rPr lang="pl-PL" sz="1200" b="0" i="0" u="none" strike="noStrike" dirty="0">
                <a:solidFill>
                  <a:schemeClr val="dk1"/>
                </a:solidFill>
                <a:latin typeface="Calibri"/>
                <a:ea typeface="Calibri"/>
                <a:cs typeface="Calibri"/>
                <a:sym typeface="Calibri"/>
              </a:rPr>
              <a:t> – UŻYWAJ</a:t>
            </a:r>
          </a:p>
          <a:p>
            <a:pPr marL="0" lvl="0" indent="0" algn="l" rtl="0">
              <a:spcBef>
                <a:spcPts val="0"/>
              </a:spcBef>
              <a:spcAft>
                <a:spcPts val="0"/>
              </a:spcAft>
              <a:buNone/>
            </a:pPr>
            <a:r>
              <a:rPr lang="pl-PL" sz="1200" b="0" i="0" u="none" strike="noStrike" dirty="0" err="1">
                <a:solidFill>
                  <a:schemeClr val="dk1"/>
                </a:solidFill>
                <a:latin typeface="Calibri"/>
                <a:ea typeface="Calibri"/>
                <a:cs typeface="Calibri"/>
                <a:sym typeface="Calibri"/>
              </a:rPr>
              <a:t>RECYCLE</a:t>
            </a:r>
            <a:r>
              <a:rPr lang="pl-PL" sz="1200" b="0" i="0" u="none" strike="noStrike" baseline="0" dirty="0">
                <a:solidFill>
                  <a:schemeClr val="dk1"/>
                </a:solidFill>
                <a:latin typeface="Calibri"/>
                <a:ea typeface="Calibri"/>
                <a:cs typeface="Calibri"/>
                <a:sym typeface="Calibri"/>
              </a:rPr>
              <a:t> - </a:t>
            </a:r>
            <a:r>
              <a:rPr lang="pl-PL" sz="1200" b="0" i="0" u="none" strike="noStrike" baseline="0" dirty="0" err="1">
                <a:solidFill>
                  <a:schemeClr val="dk1"/>
                </a:solidFill>
                <a:latin typeface="Calibri"/>
                <a:ea typeface="Calibri"/>
                <a:cs typeface="Calibri"/>
                <a:sym typeface="Calibri"/>
              </a:rPr>
              <a:t>ZRECYKLINGUJ</a:t>
            </a:r>
            <a:endParaRPr lang="pl-PL"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pl-PL"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t>
            </a:r>
            <a:r>
              <a:rPr lang="pl-PL" sz="1200" b="1" i="0" u="none" strike="noStrike" dirty="0">
                <a:solidFill>
                  <a:schemeClr val="dk1"/>
                </a:solidFill>
                <a:latin typeface="Calibri"/>
                <a:ea typeface="Calibri"/>
                <a:cs typeface="Calibri"/>
                <a:sym typeface="Calibri"/>
              </a:rPr>
              <a:t>Czas wyświetlania</a:t>
            </a:r>
            <a:r>
              <a:rPr lang="pl-PL" sz="1200" b="1" i="0" u="none" strike="noStrike" baseline="0" dirty="0">
                <a:solidFill>
                  <a:schemeClr val="dk1"/>
                </a:solidFill>
                <a:latin typeface="Calibri"/>
                <a:ea typeface="Calibri"/>
                <a:cs typeface="Calibri"/>
                <a:sym typeface="Calibri"/>
              </a:rPr>
              <a:t> slajdu</a:t>
            </a:r>
            <a:r>
              <a:rPr lang="en-US" sz="1200" b="1" i="0" u="none" strike="noStrike" dirty="0">
                <a:solidFill>
                  <a:schemeClr val="dk1"/>
                </a:solidFill>
                <a:latin typeface="Calibri"/>
                <a:ea typeface="Calibri"/>
                <a:cs typeface="Calibri"/>
                <a:sym typeface="Calibri"/>
              </a:rPr>
              <a:t>: 5</a:t>
            </a:r>
            <a:r>
              <a:rPr lang="pl-PL" sz="1200" b="1" i="0" u="none" strike="noStrike"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min</a:t>
            </a:r>
            <a:r>
              <a:rPr lang="pl-PL" sz="1200" b="1" i="0" u="none" strike="noStrike" dirty="0">
                <a:solidFill>
                  <a:schemeClr val="dk1"/>
                </a:solidFill>
                <a:latin typeface="Calibri"/>
                <a:ea typeface="Calibri"/>
                <a:cs typeface="Calibri"/>
                <a:sym typeface="Calibri"/>
              </a:rPr>
              <a:t>.</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Kiedy</a:t>
            </a:r>
            <a:r>
              <a:rPr lang="pl-PL" sz="1200" b="0" i="0" u="none" strike="noStrike" baseline="0" dirty="0">
                <a:solidFill>
                  <a:schemeClr val="dk1"/>
                </a:solidFill>
                <a:latin typeface="Calibri"/>
                <a:ea typeface="Calibri"/>
                <a:cs typeface="Calibri"/>
                <a:sym typeface="Calibri"/>
              </a:rPr>
              <a:t> mówimy o sposobach na walkę ze zmianami klimatu i na zapewnienie światu większej równowagi, ważne jest, aby rozumieć podejście do </a:t>
            </a:r>
            <a:r>
              <a:rPr lang="pl-PL" sz="1200" b="1" i="0" u="none" strike="noStrike" baseline="0" dirty="0">
                <a:solidFill>
                  <a:schemeClr val="dk1"/>
                </a:solidFill>
                <a:latin typeface="Calibri"/>
                <a:ea typeface="Calibri"/>
                <a:cs typeface="Calibri"/>
                <a:sym typeface="Calibri"/>
              </a:rPr>
              <a:t>systemów produkcji i konsumpcji</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Zasoby naszej planety są ograniczone,</a:t>
            </a:r>
            <a:r>
              <a:rPr lang="pl-PL" sz="1200" b="0" i="0" u="none" strike="noStrike" baseline="0" dirty="0">
                <a:solidFill>
                  <a:schemeClr val="dk1"/>
                </a:solidFill>
                <a:latin typeface="Calibri"/>
                <a:ea typeface="Calibri"/>
                <a:cs typeface="Calibri"/>
                <a:sym typeface="Calibri"/>
              </a:rPr>
              <a:t> istotna jest zatem współpraca ludzi, rządów państw i firm, aby korzystać z tych zasobów bardziej odpowiedzialnie</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Gospodarka liniowa </a:t>
            </a:r>
            <a:r>
              <a:rPr lang="pl-PL" sz="1200" b="0" i="0" u="none" strike="noStrike" dirty="0">
                <a:solidFill>
                  <a:schemeClr val="dk1"/>
                </a:solidFill>
                <a:latin typeface="Calibri"/>
                <a:ea typeface="Calibri"/>
                <a:cs typeface="Calibri"/>
                <a:sym typeface="Calibri"/>
              </a:rPr>
              <a:t>to</a:t>
            </a:r>
            <a:r>
              <a:rPr lang="pl-PL" sz="1200" b="0" i="0" u="none" strike="noStrike" baseline="0" dirty="0">
                <a:solidFill>
                  <a:schemeClr val="dk1"/>
                </a:solidFill>
                <a:latin typeface="Calibri"/>
                <a:ea typeface="Calibri"/>
                <a:cs typeface="Calibri"/>
                <a:sym typeface="Calibri"/>
              </a:rPr>
              <a:t> nasz tradycyjny model, w którym wykorzystuje się schemat „weź – stwórz – wyrzuć”, czyli taki, gdzie pozyskuje się surowce, następnie przerabia się je na produkty, które użytkujemy, a w końcu pozbywamy się ich jako śmieci i trafiają albo na wysypisko, albo do środowiska naturalnego</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Ten</a:t>
            </a:r>
            <a:r>
              <a:rPr lang="pl-PL" sz="1200" b="0" i="0" u="none" strike="noStrike" baseline="0" dirty="0">
                <a:solidFill>
                  <a:schemeClr val="dk1"/>
                </a:solidFill>
                <a:latin typeface="Calibri"/>
                <a:ea typeface="Calibri"/>
                <a:cs typeface="Calibri"/>
                <a:sym typeface="Calibri"/>
              </a:rPr>
              <a:t> model nie uwzględnia śladu ekologicznego produktów i jego skutków</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Stawia</a:t>
            </a:r>
            <a:r>
              <a:rPr lang="pl-PL" sz="1200" b="0" i="0" u="none" strike="noStrike" baseline="0" dirty="0">
                <a:solidFill>
                  <a:schemeClr val="dk1"/>
                </a:solidFill>
                <a:latin typeface="Calibri"/>
                <a:ea typeface="Calibri"/>
                <a:cs typeface="Calibri"/>
                <a:sym typeface="Calibri"/>
              </a:rPr>
              <a:t> zyski ponad ekologią, a wytworzone produkty po użyciu mają zostać wyrzucone</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Gospodarka okrężna </a:t>
            </a: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zwana również gospodarką obiegu zamkniętego</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to model produkcji i konsumpcji, który uwzględnia współdzielenie, wynajem,</a:t>
            </a:r>
            <a:r>
              <a:rPr lang="pl-PL" sz="1200" b="0" i="0" u="none" strike="noStrike" baseline="0" dirty="0">
                <a:solidFill>
                  <a:schemeClr val="dk1"/>
                </a:solidFill>
                <a:latin typeface="Calibri"/>
                <a:ea typeface="Calibri"/>
                <a:cs typeface="Calibri"/>
                <a:sym typeface="Calibri"/>
              </a:rPr>
              <a:t> ponowne użycie, naprawę, modernizację i recykling istniejących materiałów i produktów przez jak najdłuższy czas</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Ten model jest tak pomyślany,</a:t>
            </a:r>
            <a:r>
              <a:rPr lang="pl-PL" sz="1200" b="0" i="0" u="none" strike="noStrike" baseline="0" dirty="0">
                <a:solidFill>
                  <a:schemeClr val="dk1"/>
                </a:solidFill>
                <a:latin typeface="Calibri"/>
                <a:ea typeface="Calibri"/>
                <a:cs typeface="Calibri"/>
                <a:sym typeface="Calibri"/>
              </a:rPr>
              <a:t> aby wywierać jak najmniejszy wpływ na środowisko, a to dzięki temu, że produkty utrzymywane w obiegu zamkniętym mają mniejszy ślad ekologiczny</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Pytania do uczniów</a:t>
            </a:r>
            <a:r>
              <a:rPr lang="en-US" sz="1200" b="1" i="0" u="none" strike="noStrike" dirty="0">
                <a:solidFill>
                  <a:schemeClr val="dk1"/>
                </a:solidFill>
                <a:latin typeface="Calibri"/>
                <a:ea typeface="Calibri"/>
                <a:cs typeface="Calibri"/>
                <a:sym typeface="Calibri"/>
              </a:rPr>
              <a:t>:</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a:t>
            </a:r>
            <a:r>
              <a:rPr lang="pl-PL" sz="1200" b="0" i="0" u="none" strike="noStrike" dirty="0">
                <a:solidFill>
                  <a:schemeClr val="dk1"/>
                </a:solidFill>
                <a:latin typeface="Calibri"/>
                <a:ea typeface="Calibri"/>
                <a:cs typeface="Calibri"/>
                <a:sym typeface="Calibri"/>
              </a:rPr>
              <a:t>Jaki możecie podać przykład produktu</a:t>
            </a:r>
            <a:r>
              <a:rPr lang="pl-PL" sz="1200" b="0" i="0" u="none" strike="noStrike" baseline="0" dirty="0">
                <a:solidFill>
                  <a:schemeClr val="dk1"/>
                </a:solidFill>
                <a:latin typeface="Calibri"/>
                <a:ea typeface="Calibri"/>
                <a:cs typeface="Calibri"/>
                <a:sym typeface="Calibri"/>
              </a:rPr>
              <a:t> z gospodarki liniowej i okrężnej</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Liniowa</a:t>
            </a:r>
            <a:r>
              <a:rPr lang="pl-PL" sz="1200" b="0" i="0" u="none" strike="noStrike" baseline="0" dirty="0">
                <a:solidFill>
                  <a:schemeClr val="dk1"/>
                </a:solidFill>
                <a:latin typeface="Calibri"/>
                <a:ea typeface="Calibri"/>
                <a:cs typeface="Calibri"/>
                <a:sym typeface="Calibri"/>
              </a:rPr>
              <a:t> – folia do żywności, w którą pakowane są brokuły.</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Okrężna – wspólne</a:t>
            </a:r>
            <a:r>
              <a:rPr lang="pl-PL" sz="1200" b="0" i="0" u="none" strike="noStrike" baseline="0" dirty="0">
                <a:solidFill>
                  <a:schemeClr val="dk1"/>
                </a:solidFill>
                <a:latin typeface="Calibri"/>
                <a:ea typeface="Calibri"/>
                <a:cs typeface="Calibri"/>
                <a:sym typeface="Calibri"/>
              </a:rPr>
              <a:t> przejazdy samochodem albo recykling butelek z </a:t>
            </a:r>
            <a:r>
              <a:rPr lang="en-US" sz="1200" b="0" i="0" u="none" strike="noStrike" dirty="0">
                <a:solidFill>
                  <a:schemeClr val="dk1"/>
                </a:solidFill>
                <a:latin typeface="Calibri"/>
                <a:ea typeface="Calibri"/>
                <a:cs typeface="Calibri"/>
                <a:sym typeface="Calibri"/>
              </a:rPr>
              <a:t>PET.</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a:t>
            </a:r>
            <a:r>
              <a:rPr lang="pl-PL" sz="1200" b="0" i="0" u="none" strike="noStrike" dirty="0">
                <a:solidFill>
                  <a:schemeClr val="dk1"/>
                </a:solidFill>
                <a:latin typeface="Calibri"/>
                <a:ea typeface="Calibri"/>
                <a:cs typeface="Calibri"/>
                <a:sym typeface="Calibri"/>
              </a:rPr>
              <a:t>W jaki</a:t>
            </a:r>
            <a:r>
              <a:rPr lang="pl-PL" sz="1200" b="0" i="0" u="none" strike="noStrike" baseline="0" dirty="0">
                <a:solidFill>
                  <a:schemeClr val="dk1"/>
                </a:solidFill>
                <a:latin typeface="Calibri"/>
                <a:ea typeface="Calibri"/>
                <a:cs typeface="Calibri"/>
                <a:sym typeface="Calibri"/>
              </a:rPr>
              <a:t> sposób model liniowy szkodzi naszej planecie</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Odpady gromadzą się na wysypiskach albo</a:t>
            </a:r>
            <a:r>
              <a:rPr lang="pl-PL" sz="1200" b="0" i="0" u="none" strike="noStrike" baseline="0" dirty="0">
                <a:solidFill>
                  <a:schemeClr val="dk1"/>
                </a:solidFill>
                <a:latin typeface="Calibri"/>
                <a:ea typeface="Calibri"/>
                <a:cs typeface="Calibri"/>
                <a:sym typeface="Calibri"/>
              </a:rPr>
              <a:t> przenikają jako śmieci do środowiska</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Kurczą się zasoby naturalne, których ilość jest </a:t>
            </a:r>
            <a:r>
              <a:rPr lang="pl-PL" sz="1200" b="0" i="0" u="none" strike="noStrike" baseline="0" dirty="0">
                <a:solidFill>
                  <a:schemeClr val="dk1"/>
                </a:solidFill>
                <a:latin typeface="Calibri"/>
                <a:ea typeface="Calibri"/>
                <a:cs typeface="Calibri"/>
                <a:sym typeface="Calibri"/>
              </a:rPr>
              <a:t>ograniczona</a:t>
            </a: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a:t>
            </a:r>
            <a:r>
              <a:rPr lang="pl-PL" sz="1200" b="0" i="0" u="none" strike="noStrike" dirty="0">
                <a:solidFill>
                  <a:schemeClr val="dk1"/>
                </a:solidFill>
                <a:latin typeface="Calibri"/>
                <a:ea typeface="Calibri"/>
                <a:cs typeface="Calibri"/>
                <a:sym typeface="Calibri"/>
              </a:rPr>
              <a:t>W jaki sposób</a:t>
            </a:r>
            <a:r>
              <a:rPr lang="pl-PL" sz="1200" b="0" i="0" u="none" strike="noStrike" baseline="0" dirty="0">
                <a:solidFill>
                  <a:schemeClr val="dk1"/>
                </a:solidFill>
                <a:latin typeface="Calibri"/>
                <a:ea typeface="Calibri"/>
                <a:cs typeface="Calibri"/>
                <a:sym typeface="Calibri"/>
              </a:rPr>
              <a:t> gospodarka okrężna pomaga walczyć ze zmianami klimatu</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Zasoby</a:t>
            </a:r>
            <a:r>
              <a:rPr lang="pl-PL" sz="1200" b="0" i="0" u="none" strike="noStrike" baseline="0" dirty="0">
                <a:solidFill>
                  <a:schemeClr val="dk1"/>
                </a:solidFill>
                <a:latin typeface="Calibri"/>
                <a:ea typeface="Calibri"/>
                <a:cs typeface="Calibri"/>
                <a:sym typeface="Calibri"/>
              </a:rPr>
              <a:t> naturalne pozostają w użyciu i nie ma potrzeby pozyskiwania ich większej ilości</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Ponadto</a:t>
            </a:r>
            <a:r>
              <a:rPr lang="pl-PL" sz="1200" b="0" i="0" u="none" strike="noStrike" baseline="0" dirty="0">
                <a:solidFill>
                  <a:schemeClr val="dk1"/>
                </a:solidFill>
                <a:latin typeface="Calibri"/>
                <a:ea typeface="Calibri"/>
                <a:cs typeface="Calibri"/>
                <a:sym typeface="Calibri"/>
              </a:rPr>
              <a:t> mniej odpadów przenika jako śmieci do środowiska</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a:t>
            </a:r>
            <a:r>
              <a:rPr lang="pl-PL" sz="1200" b="1" i="0" u="none" strike="noStrike" dirty="0">
                <a:solidFill>
                  <a:schemeClr val="dk1"/>
                </a:solidFill>
                <a:latin typeface="Calibri"/>
                <a:ea typeface="Calibri"/>
                <a:cs typeface="Calibri"/>
                <a:sym typeface="Calibri"/>
              </a:rPr>
              <a:t>Czas wyświetlania slajdu</a:t>
            </a:r>
            <a:r>
              <a:rPr lang="en-US" sz="1200" b="1" i="0" u="none" strike="noStrike" dirty="0">
                <a:solidFill>
                  <a:schemeClr val="dk1"/>
                </a:solidFill>
                <a:latin typeface="Calibri"/>
                <a:ea typeface="Calibri"/>
                <a:cs typeface="Calibri"/>
                <a:sym typeface="Calibri"/>
              </a:rPr>
              <a:t>: 5</a:t>
            </a:r>
            <a:r>
              <a:rPr lang="pl-PL" sz="1200" b="1" i="0" u="none" strike="noStrike"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min</a:t>
            </a:r>
            <a:r>
              <a:rPr lang="pl-PL" sz="1200" b="1" i="0" u="none" strike="noStrike" dirty="0">
                <a:solidFill>
                  <a:schemeClr val="dk1"/>
                </a:solidFill>
                <a:latin typeface="Calibri"/>
                <a:ea typeface="Calibri"/>
                <a:cs typeface="Calibri"/>
                <a:sym typeface="Calibri"/>
              </a:rPr>
              <a:t>.</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W gospodarce</a:t>
            </a:r>
            <a:r>
              <a:rPr lang="pl-PL" sz="1200" b="0" i="0" u="none" strike="noStrike" baseline="0"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liniowej</a:t>
            </a:r>
            <a:r>
              <a:rPr lang="pl-PL" sz="1200" b="0" i="0" u="none" strike="noStrike" baseline="0" dirty="0">
                <a:solidFill>
                  <a:schemeClr val="dk1"/>
                </a:solidFill>
                <a:latin typeface="Calibri"/>
                <a:ea typeface="Calibri"/>
                <a:cs typeface="Calibri"/>
                <a:sym typeface="Calibri"/>
              </a:rPr>
              <a:t> pozyskuje się surowce ze środowiska naturalnego, przetwarza się je na dobra użytkowe, a następnie albo wywozi się je na wysypisko, albo spala w spalarni, albo też przedostają się gdzieś do środowiska naturalnego (zazwyczaj przypadkowo i uznaje się je za śmieci</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Taki</a:t>
            </a:r>
            <a:r>
              <a:rPr lang="pl-PL" sz="1200" b="0" i="0" u="none" strike="noStrike" baseline="0" dirty="0">
                <a:solidFill>
                  <a:schemeClr val="dk1"/>
                </a:solidFill>
                <a:latin typeface="Calibri"/>
                <a:ea typeface="Calibri"/>
                <a:cs typeface="Calibri"/>
                <a:sym typeface="Calibri"/>
              </a:rPr>
              <a:t> system liniowy może być nieekonomiczny, a konsekwencją strat jest negatywny wpływ na środowisko, którego obecnie nie bierze się pod uwagę w żadnych narzędziach do pomiaru wyników ekonomicznych</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Jako konsumenci </a:t>
            </a:r>
            <a:r>
              <a:rPr lang="pl-PL" sz="1200" b="0" i="0" u="none" strike="noStrike" baseline="0" dirty="0">
                <a:solidFill>
                  <a:schemeClr val="dk1"/>
                </a:solidFill>
                <a:latin typeface="Calibri"/>
                <a:ea typeface="Calibri"/>
                <a:cs typeface="Calibri"/>
                <a:sym typeface="Calibri"/>
              </a:rPr>
              <a:t>produktów powinniśmy brać pod uwagę opcje na koniec jego cyklu życia</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Jeśli produkt trafi na wysypisko, czy to będzie coś złego</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Czy</a:t>
            </a:r>
            <a:r>
              <a:rPr lang="pl-PL" sz="1200" b="0" i="0" u="none" strike="noStrike" baseline="0" dirty="0">
                <a:solidFill>
                  <a:schemeClr val="dk1"/>
                </a:solidFill>
                <a:latin typeface="Calibri"/>
                <a:ea typeface="Calibri"/>
                <a:cs typeface="Calibri"/>
                <a:sym typeface="Calibri"/>
              </a:rPr>
              <a:t> nadaje się on do recyklingu</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Czy mogę go użyć ponownie</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Czy mogę go wykorzystać do jakiegoś</a:t>
            </a:r>
            <a:r>
              <a:rPr lang="pl-PL" sz="1200" b="0" i="0" u="none" strike="noStrike" baseline="0" dirty="0">
                <a:solidFill>
                  <a:schemeClr val="dk1"/>
                </a:solidFill>
                <a:latin typeface="Calibri"/>
                <a:ea typeface="Calibri"/>
                <a:cs typeface="Calibri"/>
                <a:sym typeface="Calibri"/>
              </a:rPr>
              <a:t> innego celu</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Pytania do uczniów</a:t>
            </a:r>
            <a:r>
              <a:rPr lang="en-US" sz="1200" b="1" i="0" u="none" strike="noStrike" dirty="0">
                <a:solidFill>
                  <a:schemeClr val="dk1"/>
                </a:solidFill>
                <a:latin typeface="Calibri"/>
                <a:ea typeface="Calibri"/>
                <a:cs typeface="Calibri"/>
                <a:sym typeface="Calibri"/>
              </a:rPr>
              <a:t>:</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Dlaczego system</a:t>
            </a:r>
            <a:r>
              <a:rPr lang="pl-PL" sz="1200" b="0" i="0" u="none" strike="noStrike" baseline="0" dirty="0">
                <a:solidFill>
                  <a:schemeClr val="dk1"/>
                </a:solidFill>
                <a:latin typeface="Calibri"/>
                <a:ea typeface="Calibri"/>
                <a:cs typeface="Calibri"/>
                <a:sym typeface="Calibri"/>
              </a:rPr>
              <a:t> został pomyślany w ten sposób?</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W</a:t>
            </a:r>
            <a:r>
              <a:rPr lang="pl-PL" sz="1200" b="0" i="0" u="none" strike="noStrike" baseline="0" dirty="0">
                <a:solidFill>
                  <a:schemeClr val="dk1"/>
                </a:solidFill>
                <a:latin typeface="Calibri"/>
                <a:ea typeface="Calibri"/>
                <a:cs typeface="Calibri"/>
                <a:sym typeface="Calibri"/>
              </a:rPr>
              <a:t> obecnym systemie gospodarczym wartość tworzy się poprzez produkcję i sprzedaż jak największej ilości produktów</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Zysk przeważa nad dobrem planety</a:t>
            </a: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pl-PL" sz="1200" b="0" i="0" u="none" strike="noStrike" dirty="0">
                <a:solidFill>
                  <a:schemeClr val="dk1"/>
                </a:solidFill>
                <a:latin typeface="Calibri"/>
                <a:cs typeface="Calibri"/>
                <a:sym typeface="Calibri"/>
              </a:rPr>
              <a:t>Na czym polega problem z tym modelem</a:t>
            </a:r>
            <a:r>
              <a:rPr lang="en-US"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Generuje on wielkie</a:t>
            </a:r>
            <a:r>
              <a:rPr lang="pl-PL" sz="1200" b="0" i="0" u="none" strike="noStrike" baseline="0" dirty="0">
                <a:solidFill>
                  <a:schemeClr val="dk1"/>
                </a:solidFill>
                <a:latin typeface="Calibri"/>
                <a:ea typeface="Calibri"/>
                <a:cs typeface="Calibri"/>
                <a:sym typeface="Calibri"/>
              </a:rPr>
              <a:t> ilości odpadów, które często przedostają się do środowiska jako śmieci</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Składowiska odpadów wydzielają</a:t>
            </a:r>
            <a:r>
              <a:rPr lang="pl-PL" sz="1200" b="0" i="0" u="none" strike="noStrike" baseline="0" dirty="0">
                <a:solidFill>
                  <a:schemeClr val="dk1"/>
                </a:solidFill>
                <a:latin typeface="Calibri"/>
                <a:ea typeface="Calibri"/>
                <a:cs typeface="Calibri"/>
                <a:sym typeface="Calibri"/>
              </a:rPr>
              <a:t> ogromne ilości metanu – gazu, który przyczynia się do globalnego ocieplenia</a:t>
            </a:r>
            <a:r>
              <a:rPr lang="en-US" sz="1200" b="0" i="0" u="none" strike="noStrike" dirty="0">
                <a:solidFill>
                  <a:schemeClr val="dk1"/>
                </a:solidFill>
                <a:latin typeface="Calibri"/>
                <a:ea typeface="Calibri"/>
                <a:cs typeface="Calibri"/>
                <a:sym typeface="Calibri"/>
              </a:rPr>
              <a:t>. </a:t>
            </a: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circular economy is a systems solution framework that tackles global challenges like climate change, biodiversity loss, waste, and pollution. A model of production and </a:t>
            </a:r>
            <a:r>
              <a:rPr lang="en-US" sz="1200" b="0" i="0" u="none" strike="noStrike" dirty="0">
                <a:solidFill>
                  <a:srgbClr val="262626"/>
                </a:solidFill>
                <a:latin typeface="Calibri"/>
                <a:ea typeface="Calibri"/>
                <a:cs typeface="Calibri"/>
                <a:sym typeface="Calibri"/>
              </a:rPr>
              <a:t>consumption </a:t>
            </a:r>
            <a:r>
              <a:rPr lang="en-US" sz="1200" b="0" i="0" u="none" strike="noStrike" dirty="0">
                <a:solidFill>
                  <a:schemeClr val="dk1"/>
                </a:solidFill>
                <a:latin typeface="Calibri"/>
                <a:ea typeface="Calibri"/>
                <a:cs typeface="Calibri"/>
                <a:sym typeface="Calibri"/>
              </a:rPr>
              <a:t>which involves sharing, leasing, reusing, repairing, refurbishing and recycling existing materials and products for as long as possible. Companies who want to be more circular should aim to design and make products that: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Eliminate waste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Keep materials in use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Regenerate natural systems</a:t>
            </a:r>
            <a:br>
              <a:rPr lang="en-US" dirty="0"/>
            </a:b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Ask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is an example of a circular product or service?</a:t>
            </a:r>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Answer</a:t>
            </a:r>
            <a:r>
              <a:rPr lang="en-US" sz="1200" b="0" i="0" u="none" strike="noStrike" dirty="0">
                <a:solidFill>
                  <a:schemeClr val="dk1"/>
                </a:solidFill>
                <a:latin typeface="Calibri"/>
                <a:ea typeface="Calibri"/>
                <a:cs typeface="Calibri"/>
                <a:sym typeface="Calibri"/>
              </a:rPr>
              <a:t>: Refill stations (shops where you bring your bottle to refill with shampoo or soap)</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i="0" u="none" strike="noStrike" cap="none" dirty="0">
                <a:solidFill>
                  <a:schemeClr val="dk1"/>
                </a:solidFill>
                <a:effectLst/>
                <a:latin typeface="Calibri"/>
                <a:ea typeface="Calibri"/>
                <a:cs typeface="Calibri"/>
                <a:sym typeface="Calibri"/>
              </a:rPr>
              <a:t>(Czas wyświetlania slajdu: 5 min.)</a:t>
            </a:r>
            <a:endParaRPr lang="en-US" sz="1200" b="1" i="0" u="none" strike="noStrike"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Mapa głównych etapów cyklu</a:t>
            </a:r>
            <a:r>
              <a:rPr lang="pl-PL" sz="1200" b="0" i="0" u="none" strike="noStrike" baseline="0" dirty="0">
                <a:solidFill>
                  <a:schemeClr val="dk1"/>
                </a:solidFill>
                <a:latin typeface="Calibri"/>
                <a:ea typeface="Calibri"/>
                <a:cs typeface="Calibri"/>
                <a:sym typeface="Calibri"/>
              </a:rPr>
              <a:t> życia produktu może mieć zarówno formę liniową, jak i okrężną. Cykl życia produktu możemy oceniać na podstawie jego 5 najważniejszych etapów</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Wydobycie surowców </a:t>
            </a:r>
            <a:r>
              <a:rPr lang="pl-PL" sz="1200" b="0" i="0" u="none" strike="noStrike" dirty="0">
                <a:solidFill>
                  <a:schemeClr val="dk1"/>
                </a:solidFill>
                <a:latin typeface="Calibri"/>
                <a:ea typeface="Calibri"/>
                <a:cs typeface="Calibri"/>
                <a:sym typeface="Calibri"/>
              </a:rPr>
              <a:t>to sposób i miejsce</a:t>
            </a:r>
            <a:r>
              <a:rPr lang="pl-PL" sz="1200" b="0" i="0" u="none" strike="noStrike" baseline="0" dirty="0">
                <a:solidFill>
                  <a:schemeClr val="dk1"/>
                </a:solidFill>
                <a:latin typeface="Calibri"/>
                <a:ea typeface="Calibri"/>
                <a:cs typeface="Calibri"/>
                <a:sym typeface="Calibri"/>
              </a:rPr>
              <a:t> pobrania surowców ze źródeł naturalnych</a:t>
            </a:r>
            <a:r>
              <a:rPr lang="en-US" sz="1200" b="0" i="0" u="none" strike="noStrike" dirty="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Produkcja </a:t>
            </a:r>
            <a:r>
              <a:rPr lang="pl-PL" sz="1200" b="0" i="0" u="none" strike="noStrike" dirty="0">
                <a:solidFill>
                  <a:schemeClr val="dk1"/>
                </a:solidFill>
                <a:latin typeface="Calibri"/>
                <a:ea typeface="Calibri"/>
                <a:cs typeface="Calibri"/>
                <a:sym typeface="Calibri"/>
              </a:rPr>
              <a:t>produktu</a:t>
            </a:r>
            <a:r>
              <a:rPr lang="pl-PL" sz="1200" b="0" i="0" u="none" strike="noStrike" baseline="0" dirty="0">
                <a:solidFill>
                  <a:schemeClr val="dk1"/>
                </a:solidFill>
                <a:latin typeface="Calibri"/>
                <a:ea typeface="Calibri"/>
                <a:cs typeface="Calibri"/>
                <a:sym typeface="Calibri"/>
              </a:rPr>
              <a:t> z surowców</a:t>
            </a:r>
            <a:r>
              <a:rPr lang="en-US"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Dystrybucja wyrobów</a:t>
            </a:r>
            <a:r>
              <a:rPr lang="pl-PL" sz="1200" b="1" i="0" u="none" strike="noStrike" baseline="0" dirty="0">
                <a:solidFill>
                  <a:schemeClr val="dk1"/>
                </a:solidFill>
                <a:latin typeface="Calibri"/>
                <a:ea typeface="Calibri"/>
                <a:cs typeface="Calibri"/>
                <a:sym typeface="Calibri"/>
              </a:rPr>
              <a:t> gotowych </a:t>
            </a:r>
            <a:r>
              <a:rPr lang="pl-PL" sz="1200" b="0" i="0" u="none" strike="noStrike" baseline="0" dirty="0">
                <a:solidFill>
                  <a:schemeClr val="dk1"/>
                </a:solidFill>
                <a:latin typeface="Calibri"/>
                <a:ea typeface="Calibri"/>
                <a:cs typeface="Calibri"/>
                <a:sym typeface="Calibri"/>
              </a:rPr>
              <a:t>do miejsc, gdzie klienci mogą kupić produkt</a:t>
            </a:r>
            <a:r>
              <a:rPr lang="en-US"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Klienci</a:t>
            </a:r>
            <a:r>
              <a:rPr lang="pl-PL" sz="1200" b="1" i="0" u="none" strike="noStrike" baseline="0" dirty="0">
                <a:solidFill>
                  <a:schemeClr val="dk1"/>
                </a:solidFill>
                <a:latin typeface="Calibri"/>
                <a:ea typeface="Calibri"/>
                <a:cs typeface="Calibri"/>
                <a:sym typeface="Calibri"/>
              </a:rPr>
              <a:t> użytkują </a:t>
            </a:r>
            <a:r>
              <a:rPr lang="pl-PL" sz="1200" b="0" i="0" u="none" strike="noStrike" baseline="0" dirty="0">
                <a:solidFill>
                  <a:schemeClr val="dk1"/>
                </a:solidFill>
                <a:latin typeface="Calibri"/>
                <a:ea typeface="Calibri"/>
                <a:cs typeface="Calibri"/>
                <a:sym typeface="Calibri"/>
              </a:rPr>
              <a:t>produkt</a:t>
            </a:r>
            <a:r>
              <a:rPr lang="en-US" sz="1200" b="0" i="0" u="none" strike="noStrike" dirty="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Produkt</a:t>
            </a:r>
            <a:r>
              <a:rPr lang="pl-PL" sz="1200" b="1" i="0" u="none" strike="noStrike" baseline="0" dirty="0">
                <a:solidFill>
                  <a:schemeClr val="dk1"/>
                </a:solidFill>
                <a:latin typeface="Calibri"/>
                <a:ea typeface="Calibri"/>
                <a:cs typeface="Calibri"/>
                <a:sym typeface="Calibri"/>
              </a:rPr>
              <a:t> zostaje zutylizowany </a:t>
            </a:r>
            <a:r>
              <a:rPr lang="pl-PL" sz="1200" b="0" i="0" u="none" strike="noStrike" baseline="0" dirty="0">
                <a:solidFill>
                  <a:schemeClr val="dk1"/>
                </a:solidFill>
                <a:latin typeface="Calibri"/>
                <a:ea typeface="Calibri"/>
                <a:cs typeface="Calibri"/>
                <a:sym typeface="Calibri"/>
              </a:rPr>
              <a:t>po zużyciu</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0" i="0" u="none" strike="noStrike" cap="none" dirty="0">
                <a:solidFill>
                  <a:schemeClr val="dk1"/>
                </a:solidFill>
                <a:effectLst/>
                <a:latin typeface="Calibri"/>
                <a:ea typeface="Calibri"/>
                <a:cs typeface="Calibri"/>
                <a:sym typeface="Calibri"/>
              </a:rPr>
              <a:t>Przyglądając się całemu cyklowi życia produktu,</a:t>
            </a:r>
            <a:r>
              <a:rPr lang="pl-PL" sz="1200" b="0" i="0" u="none" strike="noStrike" cap="none" baseline="0" dirty="0">
                <a:solidFill>
                  <a:schemeClr val="dk1"/>
                </a:solidFill>
                <a:effectLst/>
                <a:latin typeface="Calibri"/>
                <a:ea typeface="Calibri"/>
                <a:cs typeface="Calibri"/>
                <a:sym typeface="Calibri"/>
              </a:rPr>
              <a:t> od wydobycia surowców do postępowania na koniec cyklu, możemy znaleźć nowe możliwości ograniczenia wpływu na środowisko, oszczędzania zasobów i redukcji kosztów</a:t>
            </a:r>
            <a:r>
              <a:rPr lang="en-US" sz="1200" b="0" i="0" u="none" strike="noStrike" cap="none" dirty="0">
                <a:solidFill>
                  <a:schemeClr val="dk1"/>
                </a:solidFill>
                <a:effectLst/>
                <a:latin typeface="Calibri"/>
                <a:ea typeface="Calibri"/>
                <a:cs typeface="Calibri"/>
                <a:sym typeface="Calibri"/>
              </a:rPr>
              <a:t>. </a:t>
            </a:r>
            <a:r>
              <a:rPr lang="pl-PL" sz="1200" b="0" i="0" u="none" strike="noStrike" cap="none" dirty="0">
                <a:solidFill>
                  <a:schemeClr val="dk1"/>
                </a:solidFill>
                <a:effectLst/>
                <a:latin typeface="Calibri"/>
                <a:ea typeface="Calibri"/>
                <a:cs typeface="Calibri"/>
                <a:sym typeface="Calibri"/>
              </a:rPr>
              <a:t>Zamiast pięciostopniowego liniowego systemu „weź – stwórz – wyrzuć” możemy budować</a:t>
            </a:r>
            <a:r>
              <a:rPr lang="pl-PL" sz="1200" b="0" i="0" u="none" strike="noStrike" cap="none" baseline="0" dirty="0">
                <a:solidFill>
                  <a:schemeClr val="dk1"/>
                </a:solidFill>
                <a:effectLst/>
                <a:latin typeface="Calibri"/>
                <a:ea typeface="Calibri"/>
                <a:cs typeface="Calibri"/>
                <a:sym typeface="Calibri"/>
              </a:rPr>
              <a:t> system okrężny poprzez zamykanie obiegu, dzięki czemu surowce i produkty pozostaną w użyciu</a:t>
            </a:r>
            <a:r>
              <a:rPr lang="en-US"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System okrężny oznacza</a:t>
            </a:r>
            <a:r>
              <a:rPr lang="pl-PL" sz="1200" b="0" i="0" u="none" strike="noStrike" baseline="0" dirty="0">
                <a:solidFill>
                  <a:schemeClr val="dk1"/>
                </a:solidFill>
                <a:latin typeface="Calibri"/>
                <a:ea typeface="Calibri"/>
                <a:cs typeface="Calibri"/>
                <a:sym typeface="Calibri"/>
              </a:rPr>
              <a:t> nowy pomysł na liniowy cykl użytkowania produktu lub usługi, który ma początek, środek i koniec. Produkty czy usługi o charakterze prawdziwie okrężnym tak naprawdę nigdy zakończą życia, lecz stale będą przybierać nowe formy</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Stworzenie mapy tej drogi zagwarantuje,</a:t>
            </a:r>
            <a:r>
              <a:rPr lang="pl-PL" sz="1200" b="0" i="0" u="none" strike="noStrike" baseline="0" dirty="0">
                <a:solidFill>
                  <a:schemeClr val="dk1"/>
                </a:solidFill>
                <a:latin typeface="Calibri"/>
                <a:ea typeface="Calibri"/>
                <a:cs typeface="Calibri"/>
                <a:sym typeface="Calibri"/>
              </a:rPr>
              <a:t> że dany produkt pozostanie jak najdłużej zdatny do użytku i na każdym etapie będzie zwiększać wartość</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pl-PL" sz="1200" b="0" i="0" u="none" strike="noStrike" dirty="0">
                <a:solidFill>
                  <a:schemeClr val="dk1"/>
                </a:solidFill>
                <a:latin typeface="Calibri"/>
                <a:ea typeface="Calibri"/>
                <a:cs typeface="Calibri"/>
                <a:sym typeface="Calibri"/>
              </a:rPr>
              <a:t>Nie chodzi tylko o </a:t>
            </a:r>
            <a:r>
              <a:rPr lang="en-US" sz="1200" b="1" i="0" u="none" strike="noStrike" dirty="0">
                <a:solidFill>
                  <a:schemeClr val="dk1"/>
                </a:solidFill>
                <a:latin typeface="Calibri"/>
                <a:ea typeface="Calibri"/>
                <a:cs typeface="Calibri"/>
                <a:sym typeface="Calibri"/>
              </a:rPr>
              <a:t>recycling</a:t>
            </a:r>
            <a:r>
              <a:rPr lang="pl-PL" sz="1200" b="0" i="0" u="none" strike="noStrike" dirty="0">
                <a:solidFill>
                  <a:schemeClr val="dk1"/>
                </a:solidFill>
                <a:latin typeface="Calibri"/>
                <a:ea typeface="Calibri"/>
                <a:cs typeface="Calibri"/>
                <a:sym typeface="Calibri"/>
              </a:rPr>
              <a:t>,</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w rzeczywistości</a:t>
            </a:r>
            <a:r>
              <a:rPr lang="pl-PL" sz="1200" b="0" i="0" u="none" strike="noStrike" baseline="0"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chodzi o przeprojektowanie całego</a:t>
            </a:r>
            <a:r>
              <a:rPr lang="pl-PL" sz="1200" b="0" i="0" u="none" strike="noStrike" baseline="0" dirty="0">
                <a:solidFill>
                  <a:schemeClr val="dk1"/>
                </a:solidFill>
                <a:latin typeface="Calibri"/>
                <a:ea typeface="Calibri"/>
                <a:cs typeface="Calibri"/>
                <a:sym typeface="Calibri"/>
              </a:rPr>
              <a:t> modelu dostaw produktów czy usług, tak aby ludzie otrzymywali potrzebne im rzeczy bez negatywnych konsekwencji dla systemów naturalnych, które utrzymują nas wszystkich przy życiu</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pl-PL" sz="1200" b="0" i="0" u="none" strike="noStrike" dirty="0">
                <a:solidFill>
                  <a:schemeClr val="dk1"/>
                </a:solidFill>
                <a:latin typeface="Calibri"/>
                <a:ea typeface="Calibri"/>
                <a:cs typeface="Calibri"/>
                <a:sym typeface="Calibri"/>
              </a:rPr>
              <a:t>Niesamowite,</a:t>
            </a:r>
            <a:r>
              <a:rPr lang="pl-PL" sz="1200" b="0" i="0" u="none" strike="noStrike" baseline="0" dirty="0">
                <a:solidFill>
                  <a:schemeClr val="dk1"/>
                </a:solidFill>
                <a:latin typeface="Calibri"/>
                <a:ea typeface="Calibri"/>
                <a:cs typeface="Calibri"/>
                <a:sym typeface="Calibri"/>
              </a:rPr>
              <a:t> że dzieje się to na całym świecie, przeróżni ludzie zmieniają styl życia, a firmy przeprojektowują produkty, aby lepiej wpisywały się one w system okrężny. Tego rodzaju zmiany oznaczają, że produkty projektuje się tak, aby </a:t>
            </a:r>
            <a:r>
              <a:rPr lang="pl-PL" sz="1200" b="1" i="0" u="none" strike="noStrike" baseline="0" dirty="0">
                <a:solidFill>
                  <a:schemeClr val="dk1"/>
                </a:solidFill>
                <a:latin typeface="Calibri"/>
                <a:ea typeface="Calibri"/>
                <a:cs typeface="Calibri"/>
                <a:sym typeface="Calibri"/>
              </a:rPr>
              <a:t>używać ich wielokrotnie</a:t>
            </a:r>
            <a:r>
              <a:rPr lang="pl-PL" sz="1200" b="0" i="0" u="none" strike="noStrike" dirty="0">
                <a:solidFill>
                  <a:schemeClr val="dk1"/>
                </a:solidFill>
                <a:latin typeface="Calibri"/>
                <a:ea typeface="Calibri"/>
                <a:cs typeface="Calibri"/>
                <a:sym typeface="Calibri"/>
              </a:rPr>
              <a:t>,</a:t>
            </a:r>
            <a:r>
              <a:rPr lang="pl-PL" sz="1200" b="0" i="0" u="none" strike="noStrike" baseline="0" dirty="0">
                <a:solidFill>
                  <a:schemeClr val="dk1"/>
                </a:solidFill>
                <a:latin typeface="Calibri"/>
                <a:ea typeface="Calibri"/>
                <a:cs typeface="Calibri"/>
                <a:sym typeface="Calibri"/>
              </a:rPr>
              <a:t> i </a:t>
            </a:r>
            <a:r>
              <a:rPr lang="pl-PL" sz="1200" b="1" i="0" u="none" strike="noStrike" baseline="0" dirty="0">
                <a:solidFill>
                  <a:schemeClr val="dk1"/>
                </a:solidFill>
                <a:latin typeface="Calibri"/>
                <a:ea typeface="Calibri"/>
                <a:cs typeface="Calibri"/>
                <a:sym typeface="Calibri"/>
              </a:rPr>
              <a:t>zmienia się spojrzenie </a:t>
            </a:r>
            <a:r>
              <a:rPr lang="pl-PL" sz="1200" b="0" i="0" u="none" strike="noStrike" baseline="0" dirty="0">
                <a:solidFill>
                  <a:schemeClr val="dk1"/>
                </a:solidFill>
                <a:latin typeface="Calibri"/>
                <a:ea typeface="Calibri"/>
                <a:cs typeface="Calibri"/>
                <a:sym typeface="Calibri"/>
              </a:rPr>
              <a:t>na to, w jaki sposób dostarcza się funkcjonalność na rynek</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Zmiany te obejmują również zachęcanie</a:t>
            </a:r>
            <a:r>
              <a:rPr lang="pl-PL" sz="1200" b="0" i="0" u="none" strike="noStrike" baseline="0" dirty="0">
                <a:solidFill>
                  <a:schemeClr val="dk1"/>
                </a:solidFill>
                <a:latin typeface="Calibri"/>
                <a:ea typeface="Calibri"/>
                <a:cs typeface="Calibri"/>
                <a:sym typeface="Calibri"/>
              </a:rPr>
              <a:t> do </a:t>
            </a:r>
            <a:r>
              <a:rPr lang="pl-PL" sz="1200" b="1" i="0" u="none" strike="noStrike" baseline="0" dirty="0">
                <a:solidFill>
                  <a:schemeClr val="dk1"/>
                </a:solidFill>
                <a:latin typeface="Calibri"/>
                <a:ea typeface="Calibri"/>
                <a:cs typeface="Calibri"/>
                <a:sym typeface="Calibri"/>
              </a:rPr>
              <a:t>napraw</a:t>
            </a:r>
            <a:r>
              <a:rPr lang="pl-PL" sz="1200" b="0" i="0" u="none" strike="noStrike" baseline="0" dirty="0">
                <a:solidFill>
                  <a:schemeClr val="dk1"/>
                </a:solidFill>
                <a:latin typeface="Calibri"/>
                <a:ea typeface="Calibri"/>
                <a:cs typeface="Calibri"/>
                <a:sym typeface="Calibri"/>
              </a:rPr>
              <a:t> dzięki poprawie usług wsparcia, programy</a:t>
            </a:r>
            <a:r>
              <a:rPr lang="en-US" sz="1200" b="0"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zwrotu</a:t>
            </a:r>
            <a:r>
              <a:rPr lang="pl-PL" sz="1200" b="1" i="0" u="none" strike="noStrike" baseline="0" dirty="0">
                <a:solidFill>
                  <a:schemeClr val="dk1"/>
                </a:solidFill>
                <a:latin typeface="Calibri"/>
                <a:ea typeface="Calibri"/>
                <a:cs typeface="Calibri"/>
                <a:sym typeface="Calibri"/>
              </a:rPr>
              <a:t> </a:t>
            </a:r>
            <a:r>
              <a:rPr lang="pl-PL" sz="1200" b="0" i="0" u="none" strike="noStrike" baseline="0" dirty="0">
                <a:solidFill>
                  <a:schemeClr val="dk1"/>
                </a:solidFill>
                <a:latin typeface="Calibri"/>
                <a:ea typeface="Calibri"/>
                <a:cs typeface="Calibri"/>
                <a:sym typeface="Calibri"/>
              </a:rPr>
              <a:t>czy też odbioru</a:t>
            </a: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 usługi</a:t>
            </a:r>
            <a:r>
              <a:rPr lang="en-US" sz="1200" b="0"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ponowneg</a:t>
            </a:r>
            <a:r>
              <a:rPr lang="pl-PL" sz="1200" b="1" i="0" u="none" strike="noStrike" baseline="0" dirty="0">
                <a:solidFill>
                  <a:schemeClr val="dk1"/>
                </a:solidFill>
                <a:latin typeface="Calibri"/>
                <a:ea typeface="Calibri"/>
                <a:cs typeface="Calibri"/>
                <a:sym typeface="Calibri"/>
              </a:rPr>
              <a:t>o napełniania</a:t>
            </a:r>
            <a:r>
              <a:rPr lang="pl-PL" sz="1200" b="0" i="0" u="none" strike="noStrike" baseline="0" dirty="0">
                <a:solidFill>
                  <a:schemeClr val="dk1"/>
                </a:solidFill>
                <a:latin typeface="Calibri"/>
                <a:ea typeface="Calibri"/>
                <a:cs typeface="Calibri"/>
                <a:sym typeface="Calibri"/>
              </a:rPr>
              <a:t>, które zachęcają do wielokrotnego korzystania z tego samego pojemnika, i projektowanie produktów z możliwością </a:t>
            </a:r>
            <a:r>
              <a:rPr lang="pl-PL" sz="1200" b="1" i="0" u="none" strike="noStrike" baseline="0" dirty="0">
                <a:solidFill>
                  <a:schemeClr val="dk1"/>
                </a:solidFill>
                <a:latin typeface="Calibri"/>
                <a:ea typeface="Calibri"/>
                <a:cs typeface="Calibri"/>
                <a:sym typeface="Calibri"/>
              </a:rPr>
              <a:t>przerobu </a:t>
            </a:r>
            <a:r>
              <a:rPr lang="pl-PL" sz="1200" b="0" i="0" u="none" strike="noStrike" baseline="0" dirty="0">
                <a:solidFill>
                  <a:schemeClr val="dk1"/>
                </a:solidFill>
                <a:latin typeface="Calibri"/>
                <a:ea typeface="Calibri"/>
                <a:cs typeface="Calibri"/>
                <a:sym typeface="Calibri"/>
              </a:rPr>
              <a:t>w sposób umożliwiający ich powrót do środowiska naturalnego dzięki </a:t>
            </a:r>
            <a:r>
              <a:rPr lang="pl-PL" sz="1200" b="1" i="0" u="none" strike="noStrike" baseline="0" dirty="0">
                <a:solidFill>
                  <a:schemeClr val="dk1"/>
                </a:solidFill>
                <a:latin typeface="Calibri"/>
                <a:ea typeface="Calibri"/>
                <a:cs typeface="Calibri"/>
                <a:sym typeface="Calibri"/>
              </a:rPr>
              <a:t>kompostowaniu</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dirty="0"/>
            </a:br>
            <a:r>
              <a:rPr lang="pl-PL" b="1" dirty="0"/>
              <a:t>Zapytaj uczniów</a:t>
            </a:r>
            <a:r>
              <a:rPr lang="en-US" b="1" dirty="0"/>
              <a:t>:</a:t>
            </a:r>
          </a:p>
          <a:p>
            <a:pPr marL="0" lvl="0" indent="0" algn="l" rtl="0">
              <a:spcBef>
                <a:spcPts val="0"/>
              </a:spcBef>
              <a:spcAft>
                <a:spcPts val="0"/>
              </a:spcAft>
              <a:buNone/>
            </a:pPr>
            <a:r>
              <a:rPr lang="pl-PL" dirty="0"/>
              <a:t>Czy możecie podać przykład</a:t>
            </a:r>
            <a:r>
              <a:rPr lang="pl-PL" baseline="0" dirty="0"/>
              <a:t> produktu zaprojektowanego zgodnie z jednym z modeli systemu produktów i usług o charakterze okrężnym</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Powiedz uczniom</a:t>
            </a:r>
            <a:r>
              <a:rPr lang="en-US" b="1" dirty="0"/>
              <a:t>: </a:t>
            </a:r>
          </a:p>
          <a:p>
            <a:pPr marL="0" lvl="0" indent="0" algn="l" rtl="0">
              <a:spcBef>
                <a:spcPts val="0"/>
              </a:spcBef>
              <a:spcAft>
                <a:spcPts val="0"/>
              </a:spcAft>
              <a:buNone/>
            </a:pPr>
            <a:r>
              <a:rPr lang="pl-PL" b="1" dirty="0"/>
              <a:t>Klik </a:t>
            </a:r>
            <a:r>
              <a:rPr lang="en-US" b="1" dirty="0"/>
              <a:t>1: </a:t>
            </a:r>
            <a:br>
              <a:rPr lang="en-US" dirty="0"/>
            </a:br>
            <a:r>
              <a:rPr lang="en-US" dirty="0"/>
              <a:t>-</a:t>
            </a:r>
            <a:r>
              <a:rPr lang="pl-PL" dirty="0"/>
              <a:t>Butelki</a:t>
            </a:r>
            <a:r>
              <a:rPr lang="pl-PL" baseline="0" dirty="0"/>
              <a:t> z tworzywa </a:t>
            </a:r>
            <a:r>
              <a:rPr lang="en-US" dirty="0"/>
              <a:t>PET </a:t>
            </a:r>
            <a:r>
              <a:rPr lang="pl-PL" dirty="0"/>
              <a:t>można </a:t>
            </a:r>
            <a:r>
              <a:rPr lang="pl-PL" b="1" dirty="0" err="1"/>
              <a:t>recyklingować</a:t>
            </a:r>
            <a:r>
              <a:rPr lang="pl-PL" b="1" baseline="0" dirty="0"/>
              <a:t> </a:t>
            </a:r>
            <a:r>
              <a:rPr lang="pl-PL" b="0" baseline="0" dirty="0"/>
              <a:t>i wielokrotnie przerabiać na takie same butelki</a:t>
            </a:r>
            <a:r>
              <a:rPr lang="en-US" dirty="0"/>
              <a:t>. </a:t>
            </a:r>
          </a:p>
          <a:p>
            <a:pPr marL="0" lvl="0" indent="0" algn="l" rtl="0">
              <a:spcBef>
                <a:spcPts val="0"/>
              </a:spcBef>
              <a:spcAft>
                <a:spcPts val="0"/>
              </a:spcAft>
              <a:buNone/>
            </a:pPr>
            <a:r>
              <a:rPr lang="pl-PL" b="1" dirty="0"/>
              <a:t>Klik </a:t>
            </a:r>
            <a:r>
              <a:rPr lang="en-US" b="1" dirty="0"/>
              <a:t>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a:r>
            <a:r>
              <a:rPr lang="pl-PL" dirty="0"/>
              <a:t>Stelaże łóżek składa</a:t>
            </a:r>
            <a:r>
              <a:rPr lang="pl-PL" baseline="0" dirty="0"/>
              <a:t> się z kilku głównych części i jeśli jeden z nich się złamie, to producent może łatwo rozmontować te części, wymienić jedną z nich </a:t>
            </a:r>
            <a:r>
              <a:rPr lang="pl-PL" dirty="0"/>
              <a:t>i przerobić</a:t>
            </a:r>
            <a:r>
              <a:rPr lang="pl-PL" baseline="0" dirty="0"/>
              <a:t> łóżko, dzięki czemu klient nie będzie zmuszony do zakupu całego nowego łóżka</a:t>
            </a:r>
            <a:r>
              <a:rPr lang="en-US" dirty="0"/>
              <a:t>. </a:t>
            </a:r>
            <a:r>
              <a:rPr lang="pl-PL" dirty="0"/>
              <a:t>Starą część można rozmontować i zastosować do</a:t>
            </a:r>
            <a:r>
              <a:rPr lang="pl-PL" baseline="0" dirty="0"/>
              <a:t> wyrobu nowej części</a:t>
            </a:r>
            <a:r>
              <a:rPr lang="en-US" dirty="0"/>
              <a:t>. </a:t>
            </a:r>
          </a:p>
          <a:p>
            <a:pPr marL="0" lvl="0" indent="0" algn="l" rtl="0">
              <a:spcBef>
                <a:spcPts val="0"/>
              </a:spcBef>
              <a:spcAft>
                <a:spcPts val="0"/>
              </a:spcAft>
              <a:buNone/>
            </a:pPr>
            <a:r>
              <a:rPr lang="pl-PL" b="1" dirty="0"/>
              <a:t>Klik </a:t>
            </a:r>
            <a:r>
              <a:rPr lang="en-US" b="1" dirty="0"/>
              <a:t>3: </a:t>
            </a:r>
          </a:p>
          <a:p>
            <a:pPr marL="0" lvl="0" indent="0" algn="l" rtl="0">
              <a:spcBef>
                <a:spcPts val="0"/>
              </a:spcBef>
              <a:spcAft>
                <a:spcPts val="0"/>
              </a:spcAft>
              <a:buNone/>
            </a:pPr>
            <a:r>
              <a:rPr lang="en-US" dirty="0"/>
              <a:t>-</a:t>
            </a:r>
            <a:r>
              <a:rPr lang="pl-PL" dirty="0"/>
              <a:t>Kupowanie odzieży</a:t>
            </a:r>
            <a:r>
              <a:rPr lang="pl-PL" baseline="0" dirty="0"/>
              <a:t> z drugiej ręki to sposób na </a:t>
            </a:r>
            <a:r>
              <a:rPr lang="pl-PL" b="1" baseline="0" dirty="0"/>
              <a:t>ponowne użycie </a:t>
            </a:r>
            <a:r>
              <a:rPr lang="pl-PL" b="0" baseline="0" dirty="0"/>
              <a:t>starych, wyrzuconych ubrań, przez co zyskują one nową wartość i dłuższe życie</a:t>
            </a:r>
            <a:r>
              <a:rPr lang="en-US" dirty="0"/>
              <a:t>. </a:t>
            </a:r>
          </a:p>
          <a:p>
            <a:pPr marL="0" lvl="0" indent="0" algn="l" rtl="0">
              <a:spcBef>
                <a:spcPts val="0"/>
              </a:spcBef>
              <a:spcAft>
                <a:spcPts val="0"/>
              </a:spcAft>
              <a:buNone/>
            </a:pPr>
            <a:r>
              <a:rPr lang="pl-PL" b="1" dirty="0"/>
              <a:t>Klik </a:t>
            </a:r>
            <a:r>
              <a:rPr lang="en-US" sz="1200" b="1" i="0" u="none" strike="noStrike" dirty="0">
                <a:solidFill>
                  <a:schemeClr val="dk1"/>
                </a:solidFill>
                <a:latin typeface="Calibri"/>
                <a:ea typeface="Calibri"/>
                <a:cs typeface="Calibri"/>
                <a:sym typeface="Calibri"/>
              </a:rPr>
              <a:t>4: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Sklepy mogą oferować opcję </a:t>
            </a:r>
            <a:r>
              <a:rPr lang="pl-PL" sz="1200" b="1" i="0" u="none" strike="noStrike" dirty="0">
                <a:solidFill>
                  <a:schemeClr val="dk1"/>
                </a:solidFill>
                <a:latin typeface="Calibri"/>
                <a:ea typeface="Calibri"/>
                <a:cs typeface="Calibri"/>
                <a:sym typeface="Calibri"/>
              </a:rPr>
              <a:t>ponownego napełniania </a:t>
            </a:r>
            <a:r>
              <a:rPr lang="pl-PL" sz="1200" b="0" i="0" u="none" strike="noStrike" dirty="0">
                <a:solidFill>
                  <a:schemeClr val="dk1"/>
                </a:solidFill>
                <a:latin typeface="Calibri"/>
                <a:ea typeface="Calibri"/>
                <a:cs typeface="Calibri"/>
                <a:sym typeface="Calibri"/>
              </a:rPr>
              <a:t>artykułów</a:t>
            </a:r>
            <a:r>
              <a:rPr lang="pl-PL" sz="1200" b="0" i="0" u="none" strike="noStrike" baseline="0" dirty="0">
                <a:solidFill>
                  <a:schemeClr val="dk1"/>
                </a:solidFill>
                <a:latin typeface="Calibri"/>
                <a:ea typeface="Calibri"/>
                <a:cs typeface="Calibri"/>
                <a:sym typeface="Calibri"/>
              </a:rPr>
              <a:t> domowego użytku, jak szampon czy mydło, klienci mogą tam przychodzić z własnym pojemnikiem zamiast kupować za każdym razem szampon w nowej butelce</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pl-PL" b="1" dirty="0"/>
              <a:t>Klik </a:t>
            </a:r>
            <a:r>
              <a:rPr lang="en-US" sz="1200" b="1" i="0" u="none" strike="noStrike" dirty="0">
                <a:solidFill>
                  <a:schemeClr val="dk1"/>
                </a:solidFill>
                <a:latin typeface="Calibri"/>
                <a:ea typeface="Calibri"/>
                <a:cs typeface="Calibri"/>
                <a:sym typeface="Calibri"/>
              </a:rPr>
              <a:t>5: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Stare dżinsy</a:t>
            </a:r>
            <a:r>
              <a:rPr lang="pl-PL" sz="1200" b="0" i="0" u="none" strike="noStrike" baseline="0" dirty="0">
                <a:solidFill>
                  <a:schemeClr val="dk1"/>
                </a:solidFill>
                <a:latin typeface="Calibri"/>
                <a:ea typeface="Calibri"/>
                <a:cs typeface="Calibri"/>
                <a:sym typeface="Calibri"/>
              </a:rPr>
              <a:t> można by oddawać do sklepu w zamian za zniżkę na nowy zakup, a producent może je </a:t>
            </a:r>
            <a:r>
              <a:rPr lang="pl-PL" sz="1200" b="1" i="0" u="none" strike="noStrike" baseline="0" dirty="0">
                <a:solidFill>
                  <a:schemeClr val="dk1"/>
                </a:solidFill>
                <a:latin typeface="Calibri"/>
                <a:ea typeface="Calibri"/>
                <a:cs typeface="Calibri"/>
                <a:sym typeface="Calibri"/>
              </a:rPr>
              <a:t>naprawić </a:t>
            </a:r>
            <a:r>
              <a:rPr lang="pl-PL" sz="1200" b="0" i="0" u="none" strike="noStrike" baseline="0" dirty="0">
                <a:solidFill>
                  <a:schemeClr val="dk1"/>
                </a:solidFill>
                <a:latin typeface="Calibri"/>
                <a:ea typeface="Calibri"/>
                <a:cs typeface="Calibri"/>
                <a:sym typeface="Calibri"/>
              </a:rPr>
              <a:t>albo </a:t>
            </a:r>
            <a:r>
              <a:rPr lang="pl-PL" sz="1200" b="1" i="0" u="none" strike="noStrike" baseline="0" dirty="0">
                <a:solidFill>
                  <a:schemeClr val="dk1"/>
                </a:solidFill>
                <a:latin typeface="Calibri"/>
                <a:ea typeface="Calibri"/>
                <a:cs typeface="Calibri"/>
                <a:sym typeface="Calibri"/>
              </a:rPr>
              <a:t>wykorzystać materiał w innym celu, </a:t>
            </a:r>
            <a:r>
              <a:rPr lang="pl-PL" sz="1200" b="0" i="0" u="none" strike="noStrike" baseline="0" dirty="0">
                <a:solidFill>
                  <a:schemeClr val="dk1"/>
                </a:solidFill>
                <a:latin typeface="Calibri"/>
                <a:ea typeface="Calibri"/>
                <a:cs typeface="Calibri"/>
                <a:sym typeface="Calibri"/>
              </a:rPr>
              <a:t>przerabiając go na nowe ubrania</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pl-PL" b="1" dirty="0"/>
              <a:t>Klik </a:t>
            </a:r>
            <a:r>
              <a:rPr lang="en-US" sz="1200" b="1" i="0" u="none" strike="noStrike" dirty="0">
                <a:solidFill>
                  <a:schemeClr val="dk1"/>
                </a:solidFill>
                <a:latin typeface="Calibri"/>
                <a:ea typeface="Calibri"/>
                <a:cs typeface="Calibri"/>
                <a:sym typeface="Calibri"/>
              </a:rPr>
              <a:t>6: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Pakowanie świeżej</a:t>
            </a:r>
            <a:r>
              <a:rPr lang="pl-PL" sz="1200" b="0" i="0" u="none" strike="noStrike" baseline="0" dirty="0">
                <a:solidFill>
                  <a:schemeClr val="dk1"/>
                </a:solidFill>
                <a:latin typeface="Calibri"/>
                <a:ea typeface="Calibri"/>
                <a:cs typeface="Calibri"/>
                <a:sym typeface="Calibri"/>
              </a:rPr>
              <a:t> żywności w sklepie spożywczym w </a:t>
            </a:r>
            <a:r>
              <a:rPr lang="pl-PL" sz="1200" b="0" i="0" u="none" strike="noStrike" dirty="0" err="1">
                <a:solidFill>
                  <a:schemeClr val="dk1"/>
                </a:solidFill>
                <a:latin typeface="Calibri"/>
                <a:ea typeface="Calibri"/>
                <a:cs typeface="Calibri"/>
                <a:sym typeface="Calibri"/>
              </a:rPr>
              <a:t>kompostowalną</a:t>
            </a:r>
            <a:r>
              <a:rPr lang="pl-PL" sz="1200" b="0" i="0" u="none" strike="noStrike" baseline="0" dirty="0">
                <a:solidFill>
                  <a:schemeClr val="dk1"/>
                </a:solidFill>
                <a:latin typeface="Calibri"/>
                <a:ea typeface="Calibri"/>
                <a:cs typeface="Calibri"/>
                <a:sym typeface="Calibri"/>
              </a:rPr>
              <a:t> folię na bazie wodorostów zamiast w opakowania jednorazowego użytku</a:t>
            </a:r>
            <a:r>
              <a:rPr lang="en-US" sz="1200" b="0" i="0" u="none" strike="noStrike" dirty="0">
                <a:solidFill>
                  <a:schemeClr val="dk1"/>
                </a:solidFill>
                <a:latin typeface="Calibri"/>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1" kern="1200" dirty="0">
                <a:solidFill>
                  <a:schemeClr val="tx1"/>
                </a:solidFill>
                <a:effectLst/>
                <a:latin typeface="+mn-lt"/>
                <a:ea typeface="+mn-ea"/>
                <a:cs typeface="+mn-cs"/>
              </a:rPr>
              <a:t>(Czas wyświetlania slajdu: 3 min.)</a:t>
            </a:r>
          </a:p>
          <a:p>
            <a:r>
              <a:rPr lang="pl-PL" sz="1200" b="1" kern="1200" dirty="0">
                <a:solidFill>
                  <a:schemeClr val="tx1"/>
                </a:solidFill>
                <a:effectLst/>
                <a:latin typeface="+mn-lt"/>
                <a:ea typeface="+mn-ea"/>
                <a:cs typeface="+mn-cs"/>
              </a:rPr>
              <a:t> </a:t>
            </a:r>
          </a:p>
          <a:p>
            <a:r>
              <a:rPr lang="pl-PL" sz="1200" b="1" kern="1200" dirty="0">
                <a:solidFill>
                  <a:schemeClr val="tx1"/>
                </a:solidFill>
                <a:effectLst/>
                <a:latin typeface="+mn-lt"/>
                <a:ea typeface="+mn-ea"/>
                <a:cs typeface="+mn-cs"/>
              </a:rPr>
              <a:t>Powiedz uczniom:</a:t>
            </a:r>
          </a:p>
          <a:p>
            <a:r>
              <a:rPr lang="pl-PL" sz="1200" kern="1200" dirty="0">
                <a:solidFill>
                  <a:schemeClr val="tx1"/>
                </a:solidFill>
                <a:effectLst/>
                <a:latin typeface="+mn-lt"/>
                <a:ea typeface="+mn-ea"/>
                <a:cs typeface="+mn-cs"/>
              </a:rPr>
              <a:t>Jak się zatem tworzy</a:t>
            </a:r>
            <a:r>
              <a:rPr lang="pl-PL" sz="1200" kern="1200" baseline="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gospodarkę okrężną</a:t>
            </a:r>
            <a:r>
              <a:rPr lang="x-none" sz="1200" kern="1200">
                <a:solidFill>
                  <a:schemeClr val="tx1"/>
                </a:solidFill>
                <a:effectLst/>
                <a:latin typeface="+mn-lt"/>
                <a:ea typeface="+mn-ea"/>
                <a:cs typeface="+mn-cs"/>
              </a:rPr>
              <a:t>? </a:t>
            </a:r>
            <a:r>
              <a:rPr lang="pl-PL" sz="1200" kern="1200" dirty="0">
                <a:solidFill>
                  <a:schemeClr val="tx1"/>
                </a:solidFill>
                <a:effectLst/>
                <a:latin typeface="+mn-lt"/>
                <a:ea typeface="+mn-ea"/>
                <a:cs typeface="+mn-cs"/>
              </a:rPr>
              <a:t>Odpowiedzi są wokół</a:t>
            </a:r>
            <a:r>
              <a:rPr lang="pl-PL" sz="1200" kern="1200" baseline="0" dirty="0">
                <a:solidFill>
                  <a:schemeClr val="tx1"/>
                </a:solidFill>
                <a:effectLst/>
                <a:latin typeface="+mn-lt"/>
                <a:ea typeface="+mn-ea"/>
                <a:cs typeface="+mn-cs"/>
              </a:rPr>
              <a:t> nas</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Przyroda rozmnaża się, rośnie i konsumuje, zachowując przy tym równowagę</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W</a:t>
            </a:r>
            <a:r>
              <a:rPr lang="pl-PL" sz="1200" kern="1200" baseline="0" dirty="0">
                <a:solidFill>
                  <a:schemeClr val="tx1"/>
                </a:solidFill>
                <a:effectLst/>
                <a:latin typeface="+mn-lt"/>
                <a:ea typeface="+mn-ea"/>
                <a:cs typeface="+mn-cs"/>
              </a:rPr>
              <a:t> ekosystemach bez udziału człowieka w</a:t>
            </a:r>
            <a:r>
              <a:rPr lang="pl-PL" sz="1200" kern="1200" dirty="0">
                <a:solidFill>
                  <a:schemeClr val="tx1"/>
                </a:solidFill>
                <a:effectLst/>
                <a:latin typeface="+mn-lt"/>
                <a:ea typeface="+mn-ea"/>
                <a:cs typeface="+mn-cs"/>
              </a:rPr>
              <a:t>szystko</a:t>
            </a:r>
            <a:r>
              <a:rPr lang="pl-PL" sz="1200" kern="1200" baseline="0" dirty="0">
                <a:solidFill>
                  <a:schemeClr val="tx1"/>
                </a:solidFill>
                <a:effectLst/>
                <a:latin typeface="+mn-lt"/>
                <a:ea typeface="+mn-ea"/>
                <a:cs typeface="+mn-cs"/>
              </a:rPr>
              <a:t> jest używane wielokrotnie albo przeznaczane na inny cel</a:t>
            </a:r>
            <a:r>
              <a:rPr lang="en-US" sz="1200" kern="1200" dirty="0">
                <a:solidFill>
                  <a:schemeClr val="tx1"/>
                </a:solidFill>
                <a:effectLst/>
                <a:latin typeface="+mn-lt"/>
                <a:ea typeface="+mn-ea"/>
                <a:cs typeface="+mn-cs"/>
              </a:rPr>
              <a:t>. </a:t>
            </a:r>
            <a:r>
              <a:rPr lang="pl-PL" sz="1200" b="1" kern="1200" dirty="0">
                <a:solidFill>
                  <a:schemeClr val="tx1"/>
                </a:solidFill>
                <a:effectLst/>
                <a:latin typeface="+mn-lt"/>
                <a:ea typeface="+mn-ea"/>
                <a:cs typeface="+mn-cs"/>
              </a:rPr>
              <a:t>Przyroda</a:t>
            </a:r>
            <a:r>
              <a:rPr lang="pl-PL" sz="1200" b="1" kern="1200" baseline="0" dirty="0">
                <a:solidFill>
                  <a:schemeClr val="tx1"/>
                </a:solidFill>
                <a:effectLst/>
                <a:latin typeface="+mn-lt"/>
                <a:ea typeface="+mn-ea"/>
                <a:cs typeface="+mn-cs"/>
              </a:rPr>
              <a:t> to idealna gospodarka okrężna</a:t>
            </a:r>
            <a:r>
              <a:rPr lang="en-US" sz="1200" kern="1200" dirty="0">
                <a:solidFill>
                  <a:schemeClr val="tx1"/>
                </a:solidFill>
                <a:effectLst/>
                <a:latin typeface="+mn-lt"/>
                <a:ea typeface="+mn-ea"/>
                <a:cs typeface="+mn-cs"/>
              </a:rPr>
              <a:t>, w</a:t>
            </a:r>
            <a:r>
              <a:rPr lang="pl-PL" sz="1200" kern="1200" dirty="0">
                <a:solidFill>
                  <a:schemeClr val="tx1"/>
                </a:solidFill>
                <a:effectLst/>
                <a:latin typeface="+mn-lt"/>
                <a:ea typeface="+mn-ea"/>
                <a:cs typeface="+mn-cs"/>
              </a:rPr>
              <a:t> której wszystko, nawet gdy zakończy życie, staje się źródłem czegoś innego</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Naszym</a:t>
            </a:r>
            <a:r>
              <a:rPr lang="pl-PL" sz="1200" kern="1200" baseline="0" dirty="0">
                <a:solidFill>
                  <a:schemeClr val="tx1"/>
                </a:solidFill>
                <a:effectLst/>
                <a:latin typeface="+mn-lt"/>
                <a:ea typeface="+mn-ea"/>
                <a:cs typeface="+mn-cs"/>
              </a:rPr>
              <a:t> przykładem niech będzie </a:t>
            </a:r>
            <a:r>
              <a:rPr lang="pl-PL" sz="1200" kern="1200" dirty="0">
                <a:solidFill>
                  <a:schemeClr val="tx1"/>
                </a:solidFill>
                <a:effectLst/>
                <a:latin typeface="+mn-lt"/>
                <a:ea typeface="+mn-ea"/>
                <a:cs typeface="+mn-cs"/>
              </a:rPr>
              <a:t>jabłko</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Jabłko pochodzi ze źródła</a:t>
            </a:r>
            <a:r>
              <a:rPr lang="pl-PL" sz="1200" kern="1200" baseline="0" dirty="0">
                <a:solidFill>
                  <a:schemeClr val="tx1"/>
                </a:solidFill>
                <a:effectLst/>
                <a:latin typeface="+mn-lt"/>
                <a:ea typeface="+mn-ea"/>
                <a:cs typeface="+mn-cs"/>
              </a:rPr>
              <a:t> naturalnego, drzewa.</a:t>
            </a:r>
            <a:r>
              <a:rPr lang="en-US" sz="1200" kern="1200" dirty="0">
                <a:solidFill>
                  <a:schemeClr val="tx1"/>
                </a:solidFill>
                <a:effectLst/>
                <a:latin typeface="+mn-lt"/>
                <a:ea typeface="+mn-ea"/>
                <a:cs typeface="+mn-cs"/>
              </a:rPr>
              <a:t> A</a:t>
            </a:r>
            <a:r>
              <a:rPr lang="pl-PL" sz="1200" kern="1200" dirty="0">
                <a:solidFill>
                  <a:schemeClr val="tx1"/>
                </a:solidFill>
                <a:effectLst/>
                <a:latin typeface="+mn-lt"/>
                <a:ea typeface="+mn-ea"/>
                <a:cs typeface="+mn-cs"/>
              </a:rPr>
              <a:t> to drzewo wyrosło z innego źródła</a:t>
            </a:r>
            <a:r>
              <a:rPr lang="pl-PL" sz="1200" kern="1200" baseline="0" dirty="0">
                <a:solidFill>
                  <a:schemeClr val="tx1"/>
                </a:solidFill>
                <a:effectLst/>
                <a:latin typeface="+mn-lt"/>
                <a:ea typeface="+mn-ea"/>
                <a:cs typeface="+mn-cs"/>
              </a:rPr>
              <a:t> naturalnego, z pestki</a:t>
            </a:r>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pl-PL" sz="1200" b="1" kern="1200" dirty="0">
                <a:solidFill>
                  <a:schemeClr val="tx1"/>
                </a:solidFill>
                <a:effectLst/>
                <a:latin typeface="+mn-lt"/>
                <a:ea typeface="+mn-ea"/>
                <a:cs typeface="+mn-cs"/>
              </a:rPr>
              <a:t>Przykład</a:t>
            </a:r>
            <a:r>
              <a:rPr lang="en-US" sz="1200" b="1" kern="1200" dirty="0">
                <a:solidFill>
                  <a:schemeClr val="tx1"/>
                </a:solidFill>
                <a:effectLst/>
                <a:latin typeface="+mn-lt"/>
                <a:ea typeface="+mn-ea"/>
                <a:cs typeface="+mn-cs"/>
              </a:rPr>
              <a:t>:</a:t>
            </a:r>
            <a:endParaRPr lang="x-none" sz="1200" b="1"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Drzewo, jak fabryka, produkuje</a:t>
            </a:r>
            <a:r>
              <a:rPr lang="pl-PL" sz="1200" kern="1200" baseline="0" dirty="0">
                <a:solidFill>
                  <a:schemeClr val="tx1"/>
                </a:solidFill>
                <a:effectLst/>
                <a:latin typeface="+mn-lt"/>
                <a:ea typeface="+mn-ea"/>
                <a:cs typeface="+mn-cs"/>
              </a:rPr>
              <a:t> jabłka, w których znajdują się pestki – podstawowy materiał do produkcji jabłek – produktu, którym mogą się żywić inne zwierzęta</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Resztki po zjedzeniu jabłka, które tak naprawdę nie</a:t>
            </a:r>
            <a:r>
              <a:rPr lang="pl-PL" sz="1200" kern="1200" baseline="0" dirty="0">
                <a:solidFill>
                  <a:schemeClr val="tx1"/>
                </a:solidFill>
                <a:effectLst/>
                <a:latin typeface="+mn-lt"/>
                <a:ea typeface="+mn-ea"/>
                <a:cs typeface="+mn-cs"/>
              </a:rPr>
              <a:t> są odpadami, lecz zasobami, zasilają glebę składnikami odżywczymi, których inne rośliny potrzebują do wzrostu</a:t>
            </a:r>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Nawet jeśli jabłko</a:t>
            </a:r>
            <a:r>
              <a:rPr lang="pl-PL" sz="1200" kern="1200" baseline="0" dirty="0">
                <a:solidFill>
                  <a:schemeClr val="tx1"/>
                </a:solidFill>
                <a:effectLst/>
                <a:latin typeface="+mn-lt"/>
                <a:ea typeface="+mn-ea"/>
                <a:cs typeface="+mn-cs"/>
              </a:rPr>
              <a:t> nie zostanie zjedzone, nic się nie marnuje, a cykl toczy się dalej</a:t>
            </a:r>
            <a:r>
              <a:rPr lang="en-US"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Gdy jabłko spadnie z drzewa, w końcu się rozłoży na ziemi, składniki odżywcze przenikną do gleby,</a:t>
            </a:r>
            <a:r>
              <a:rPr lang="pl-PL" sz="1200" kern="1200" baseline="0" dirty="0">
                <a:solidFill>
                  <a:schemeClr val="tx1"/>
                </a:solidFill>
                <a:effectLst/>
                <a:latin typeface="+mn-lt"/>
                <a:ea typeface="+mn-ea"/>
                <a:cs typeface="+mn-cs"/>
              </a:rPr>
              <a:t> a dodatkowo z pestek z jabłka może wyrosnąć kolejna jabłoń, która będzie rodzić jabłka</a:t>
            </a:r>
            <a:r>
              <a:rPr lang="en-US" sz="1200" kern="1200" dirty="0">
                <a:solidFill>
                  <a:schemeClr val="tx1"/>
                </a:solidFill>
                <a:effectLst/>
                <a:latin typeface="+mn-lt"/>
                <a:ea typeface="+mn-ea"/>
                <a:cs typeface="+mn-cs"/>
              </a:rPr>
              <a:t>. T</a:t>
            </a:r>
            <a:r>
              <a:rPr lang="pl-PL" sz="1200" kern="1200" dirty="0">
                <a:solidFill>
                  <a:schemeClr val="tx1"/>
                </a:solidFill>
                <a:effectLst/>
                <a:latin typeface="+mn-lt"/>
                <a:ea typeface="+mn-ea"/>
                <a:cs typeface="+mn-cs"/>
              </a:rPr>
              <a:t>en cykl będzie się powtarzać</a:t>
            </a:r>
            <a:r>
              <a:rPr lang="pl-PL" sz="1200" kern="1200" baseline="0" dirty="0">
                <a:solidFill>
                  <a:schemeClr val="tx1"/>
                </a:solidFill>
                <a:effectLst/>
                <a:latin typeface="+mn-lt"/>
                <a:ea typeface="+mn-ea"/>
                <a:cs typeface="+mn-cs"/>
              </a:rPr>
              <a:t>, chyba że zostanie zakłócony, i będzie to system w pełni okrężny</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Zapytaj uczniów</a:t>
            </a:r>
            <a:r>
              <a:rPr lang="en-US" sz="1200" b="1"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Jaki jeszcze można podać przykład cyklu naturalnego, który jest w pełni okrężny</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Odpowiedź</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Cykl obiegu wody</a:t>
            </a:r>
            <a:endParaRPr lang="x-none" sz="1200" kern="1200" dirty="0">
              <a:solidFill>
                <a:schemeClr val="tx1"/>
              </a:solidFill>
              <a:effectLst/>
              <a:latin typeface="+mn-lt"/>
              <a:ea typeface="+mn-ea"/>
              <a:cs typeface="+mn-cs"/>
            </a:endParaRPr>
          </a:p>
          <a:p>
            <a:pPr rtl="0"/>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10</a:t>
            </a:fld>
            <a:endParaRPr lang="x-none"/>
          </a:p>
        </p:txBody>
      </p:sp>
    </p:spTree>
    <p:extLst>
      <p:ext uri="{BB962C8B-B14F-4D97-AF65-F5344CB8AC3E}">
        <p14:creationId xmlns:p14="http://schemas.microsoft.com/office/powerpoint/2010/main" val="7147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1" kern="1200" dirty="0">
                <a:solidFill>
                  <a:schemeClr val="tx1"/>
                </a:solidFill>
                <a:effectLst/>
                <a:latin typeface="+mn-lt"/>
                <a:ea typeface="+mn-ea"/>
                <a:cs typeface="+mn-cs"/>
              </a:rPr>
              <a:t>(Czas wyświetlania slajdu: 3 min.)</a:t>
            </a:r>
          </a:p>
          <a:p>
            <a:r>
              <a:rPr lang="pl-PL" sz="1200" b="1" kern="1200" dirty="0">
                <a:solidFill>
                  <a:schemeClr val="tx1"/>
                </a:solidFill>
                <a:effectLst/>
                <a:latin typeface="+mn-lt"/>
                <a:ea typeface="+mn-ea"/>
                <a:cs typeface="+mn-cs"/>
              </a:rPr>
              <a:t> </a:t>
            </a:r>
          </a:p>
          <a:p>
            <a:r>
              <a:rPr lang="pl-PL" sz="1200" b="1" kern="1200" dirty="0">
                <a:solidFill>
                  <a:schemeClr val="tx1"/>
                </a:solidFill>
                <a:effectLst/>
                <a:latin typeface="+mn-lt"/>
                <a:ea typeface="+mn-ea"/>
                <a:cs typeface="+mn-cs"/>
              </a:rPr>
              <a:t>Powiedz uczniom:</a:t>
            </a:r>
          </a:p>
          <a:p>
            <a:r>
              <a:rPr lang="pl-PL" sz="1200" b="0" kern="1200" dirty="0">
                <a:solidFill>
                  <a:schemeClr val="tx1"/>
                </a:solidFill>
                <a:effectLst/>
                <a:latin typeface="+mn-lt"/>
                <a:ea typeface="+mn-ea"/>
                <a:cs typeface="+mn-cs"/>
              </a:rPr>
              <a:t>W gospodarce okrężnej</a:t>
            </a:r>
            <a:r>
              <a:rPr lang="pl-PL" sz="1200" b="0" kern="1200" baseline="0" dirty="0">
                <a:solidFill>
                  <a:schemeClr val="tx1"/>
                </a:solidFill>
                <a:effectLst/>
                <a:latin typeface="+mn-lt"/>
                <a:ea typeface="+mn-ea"/>
                <a:cs typeface="+mn-cs"/>
              </a:rPr>
              <a:t> są trzy główne zasady</a:t>
            </a:r>
            <a:r>
              <a:rPr lang="en-US" sz="1200" b="0" kern="1200" dirty="0">
                <a:solidFill>
                  <a:schemeClr val="tx1"/>
                </a:solidFill>
                <a:effectLst/>
                <a:latin typeface="+mn-lt"/>
                <a:ea typeface="+mn-ea"/>
                <a:cs typeface="+mn-cs"/>
              </a:rPr>
              <a:t>.  </a:t>
            </a:r>
          </a:p>
          <a:p>
            <a:pPr marL="228600" indent="-228600">
              <a:buAutoNum type="arabicPeriod"/>
            </a:pPr>
            <a:r>
              <a:rPr lang="pl-PL" sz="1200" b="0" kern="1200" dirty="0">
                <a:solidFill>
                  <a:schemeClr val="tx1"/>
                </a:solidFill>
                <a:effectLst/>
                <a:latin typeface="+mn-lt"/>
                <a:ea typeface="+mn-ea"/>
                <a:cs typeface="+mn-cs"/>
              </a:rPr>
              <a:t>Utrzymywać surowce w obiegu</a:t>
            </a:r>
            <a:endParaRPr lang="en-US" sz="1200" b="0" kern="1200" dirty="0">
              <a:solidFill>
                <a:schemeClr val="tx1"/>
              </a:solidFill>
              <a:effectLst/>
              <a:latin typeface="+mn-lt"/>
              <a:ea typeface="+mn-ea"/>
              <a:cs typeface="+mn-cs"/>
            </a:endParaRPr>
          </a:p>
          <a:p>
            <a:pPr marL="228600" indent="-228600">
              <a:buAutoNum type="arabicPeriod"/>
            </a:pPr>
            <a:r>
              <a:rPr lang="pl-PL" sz="1200" b="0" kern="1200" dirty="0">
                <a:solidFill>
                  <a:schemeClr val="tx1"/>
                </a:solidFill>
                <a:effectLst/>
                <a:latin typeface="+mn-lt"/>
                <a:ea typeface="+mn-ea"/>
                <a:cs typeface="+mn-cs"/>
              </a:rPr>
              <a:t>Brak odpadów</a:t>
            </a:r>
            <a:endParaRPr lang="en-US" sz="1200" b="0" kern="1200" dirty="0">
              <a:solidFill>
                <a:schemeClr val="tx1"/>
              </a:solidFill>
              <a:effectLst/>
              <a:latin typeface="+mn-lt"/>
              <a:ea typeface="+mn-ea"/>
              <a:cs typeface="+mn-cs"/>
            </a:endParaRPr>
          </a:p>
          <a:p>
            <a:pPr marL="228600" indent="-228600">
              <a:buAutoNum type="arabicPeriod"/>
            </a:pPr>
            <a:r>
              <a:rPr lang="pl-PL" sz="1200" b="0" i="0" u="none" strike="noStrike" dirty="0">
                <a:solidFill>
                  <a:schemeClr val="dk1"/>
                </a:solidFill>
                <a:latin typeface="+mn-lt"/>
                <a:ea typeface="Calibri"/>
                <a:cs typeface="Calibri"/>
                <a:sym typeface="Calibri"/>
              </a:rPr>
              <a:t>Odradzanie się systemów</a:t>
            </a:r>
            <a:r>
              <a:rPr lang="pl-PL" sz="1200" b="0" i="0" u="none" strike="noStrike" baseline="0" dirty="0">
                <a:solidFill>
                  <a:schemeClr val="dk1"/>
                </a:solidFill>
                <a:latin typeface="+mn-lt"/>
                <a:ea typeface="Calibri"/>
                <a:cs typeface="Calibri"/>
                <a:sym typeface="Calibri"/>
              </a:rPr>
              <a:t> naturalnych</a:t>
            </a:r>
            <a:endParaRPr lang="en-US" sz="1200" b="0" kern="1200" dirty="0">
              <a:solidFill>
                <a:schemeClr val="tx1"/>
              </a:solidFill>
              <a:effectLst/>
              <a:latin typeface="+mn-lt"/>
              <a:ea typeface="+mn-ea"/>
              <a:cs typeface="+mn-cs"/>
            </a:endParaRPr>
          </a:p>
          <a:p>
            <a:endParaRPr lang="x-none"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Te zasady gospodarki okrężnej są</a:t>
            </a:r>
            <a:r>
              <a:rPr lang="pl-PL" sz="1200" kern="1200" baseline="0" dirty="0">
                <a:solidFill>
                  <a:schemeClr val="tx1"/>
                </a:solidFill>
                <a:effectLst/>
                <a:latin typeface="+mn-lt"/>
                <a:ea typeface="+mn-ea"/>
                <a:cs typeface="+mn-cs"/>
              </a:rPr>
              <a:t> istotne, gdy myślimy o projektowaniu</a:t>
            </a:r>
            <a:r>
              <a:rPr lang="x-none" sz="1200" kern="1200">
                <a:solidFill>
                  <a:schemeClr val="tx1"/>
                </a:solidFill>
                <a:effectLst/>
                <a:latin typeface="+mn-lt"/>
                <a:ea typeface="+mn-ea"/>
                <a:cs typeface="+mn-cs"/>
              </a:rPr>
              <a:t>. </a:t>
            </a:r>
            <a:r>
              <a:rPr lang="pl-PL" sz="1200" kern="1200" dirty="0">
                <a:solidFill>
                  <a:schemeClr val="tx1"/>
                </a:solidFill>
                <a:effectLst/>
                <a:latin typeface="+mn-lt"/>
                <a:ea typeface="+mn-ea"/>
                <a:cs typeface="+mn-cs"/>
              </a:rPr>
              <a:t>Obserwując</a:t>
            </a:r>
            <a:r>
              <a:rPr lang="pl-PL" sz="1200" kern="1200" baseline="0" dirty="0">
                <a:solidFill>
                  <a:schemeClr val="tx1"/>
                </a:solidFill>
                <a:effectLst/>
                <a:latin typeface="+mn-lt"/>
                <a:ea typeface="+mn-ea"/>
                <a:cs typeface="+mn-cs"/>
              </a:rPr>
              <a:t> działanie przyrody widzimy, że surowce przepływają w obiegach zamkniętych i nie powstają odpady, bo rozkład substancji uwalnia składniki odżywcze, które zasilają inne formy życia</a:t>
            </a:r>
            <a:r>
              <a:rPr lang="x-none" sz="1200" kern="1200">
                <a:solidFill>
                  <a:schemeClr val="tx1"/>
                </a:solidFill>
                <a:effectLst/>
                <a:latin typeface="+mn-lt"/>
                <a:ea typeface="+mn-ea"/>
                <a:cs typeface="+mn-cs"/>
              </a:rPr>
              <a:t>. </a:t>
            </a:r>
            <a:r>
              <a:rPr lang="pl-PL" sz="1200" kern="1200" dirty="0">
                <a:solidFill>
                  <a:schemeClr val="tx1"/>
                </a:solidFill>
                <a:effectLst/>
                <a:latin typeface="+mn-lt"/>
                <a:ea typeface="+mn-ea"/>
                <a:cs typeface="+mn-cs"/>
              </a:rPr>
              <a:t>Jeśli</a:t>
            </a:r>
            <a:r>
              <a:rPr lang="pl-PL" sz="1200" kern="1200" baseline="0" dirty="0">
                <a:solidFill>
                  <a:schemeClr val="tx1"/>
                </a:solidFill>
                <a:effectLst/>
                <a:latin typeface="+mn-lt"/>
                <a:ea typeface="+mn-ea"/>
                <a:cs typeface="+mn-cs"/>
              </a:rPr>
              <a:t> więc uda nam się zaprojektować produkty i usługi, które będą naśladować naturalne cykle, zdołamy wyeliminować  odpady i utrzymać surowce w obiegu zamkniętym</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F836C94-7932-4F42-B085-F387E238C945}" type="slidenum">
              <a:rPr lang="x-none" smtClean="0"/>
              <a:t>11</a:t>
            </a:fld>
            <a:endParaRPr lang="x-none"/>
          </a:p>
        </p:txBody>
      </p:sp>
    </p:spTree>
    <p:extLst>
      <p:ext uri="{BB962C8B-B14F-4D97-AF65-F5344CB8AC3E}">
        <p14:creationId xmlns:p14="http://schemas.microsoft.com/office/powerpoint/2010/main" val="233720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D074-978B-DA53-2177-D891488DD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E5017-7CCB-075A-8B70-AD277A741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7CC9F-D85E-51FC-D6A6-3D0523474CE1}"/>
              </a:ext>
            </a:extLst>
          </p:cNvPr>
          <p:cNvSpPr>
            <a:spLocks noGrp="1"/>
          </p:cNvSpPr>
          <p:nvPr>
            <p:ph type="dt" sz="half" idx="10"/>
          </p:nvPr>
        </p:nvSpPr>
        <p:spPr/>
        <p:txBody>
          <a:bodyPr/>
          <a:lstStyle/>
          <a:p>
            <a:fld id="{BE8FF6D8-8093-FA4E-B3F6-B02D502FE612}" type="datetime1">
              <a:rPr lang="en-US" smtClean="0"/>
              <a:t>3/31/2023</a:t>
            </a:fld>
            <a:endParaRPr lang="en-US" dirty="0"/>
          </a:p>
        </p:txBody>
      </p:sp>
      <p:sp>
        <p:nvSpPr>
          <p:cNvPr id="5" name="Footer Placeholder 4">
            <a:extLst>
              <a:ext uri="{FF2B5EF4-FFF2-40B4-BE49-F238E27FC236}">
                <a16:creationId xmlns:a16="http://schemas.microsoft.com/office/drawing/2014/main" id="{F24846EF-6F26-3055-EF0E-37A858010D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303634-F2F7-BBC5-5109-E7EBC7B45580}"/>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257319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28E0-B8B9-C41D-862F-05BCEB8BA9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C4EC68-E8F6-6513-3FF1-1E4A2A163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D1641-E059-B7A0-8AE0-5B4FF986FC86}"/>
              </a:ext>
            </a:extLst>
          </p:cNvPr>
          <p:cNvSpPr>
            <a:spLocks noGrp="1"/>
          </p:cNvSpPr>
          <p:nvPr>
            <p:ph type="dt" sz="half" idx="10"/>
          </p:nvPr>
        </p:nvSpPr>
        <p:spPr/>
        <p:txBody>
          <a:bodyPr/>
          <a:lstStyle/>
          <a:p>
            <a:fld id="{D959D973-3004-6043-A8E3-236F62380A4D}" type="datetime1">
              <a:rPr lang="en-US" smtClean="0"/>
              <a:t>3/31/2023</a:t>
            </a:fld>
            <a:endParaRPr lang="en-US" dirty="0"/>
          </a:p>
        </p:txBody>
      </p:sp>
      <p:sp>
        <p:nvSpPr>
          <p:cNvPr id="5" name="Footer Placeholder 4">
            <a:extLst>
              <a:ext uri="{FF2B5EF4-FFF2-40B4-BE49-F238E27FC236}">
                <a16:creationId xmlns:a16="http://schemas.microsoft.com/office/drawing/2014/main" id="{CEBB213A-F6EB-F35E-5B3F-F62EDDCDEB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74CF68-1823-D6ED-DD48-BDF18CDA864D}"/>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371883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E769E1-A7E9-937F-2E92-88A9150506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FD7DAF-F266-16A0-EE99-10C5E3B15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76E7E-42E4-9AF7-3437-95C98AF9AE29}"/>
              </a:ext>
            </a:extLst>
          </p:cNvPr>
          <p:cNvSpPr>
            <a:spLocks noGrp="1"/>
          </p:cNvSpPr>
          <p:nvPr>
            <p:ph type="dt" sz="half" idx="10"/>
          </p:nvPr>
        </p:nvSpPr>
        <p:spPr/>
        <p:txBody>
          <a:bodyPr/>
          <a:lstStyle/>
          <a:p>
            <a:fld id="{1D8329AC-D74A-E34E-89CD-CB902BBD0755}" type="datetime1">
              <a:rPr lang="en-US" smtClean="0"/>
              <a:t>3/31/2023</a:t>
            </a:fld>
            <a:endParaRPr lang="en-US" dirty="0"/>
          </a:p>
        </p:txBody>
      </p:sp>
      <p:sp>
        <p:nvSpPr>
          <p:cNvPr id="5" name="Footer Placeholder 4">
            <a:extLst>
              <a:ext uri="{FF2B5EF4-FFF2-40B4-BE49-F238E27FC236}">
                <a16:creationId xmlns:a16="http://schemas.microsoft.com/office/drawing/2014/main" id="{8B80E8C8-BCCA-4BB9-8C9B-E0B9EE4288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ECBCD-7970-A4B0-432E-013B496F4E56}"/>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50973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F8D2-9AAC-297D-81E9-0CDBE8CB2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A6FD2-8CF1-9499-58FB-7B6B054F9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3BAF9-D8AC-7C7A-D458-E13C4E4D4DAA}"/>
              </a:ext>
            </a:extLst>
          </p:cNvPr>
          <p:cNvSpPr>
            <a:spLocks noGrp="1"/>
          </p:cNvSpPr>
          <p:nvPr>
            <p:ph type="dt" sz="half" idx="10"/>
          </p:nvPr>
        </p:nvSpPr>
        <p:spPr/>
        <p:txBody>
          <a:bodyPr/>
          <a:lstStyle/>
          <a:p>
            <a:fld id="{247496FC-38BC-F146-B95D-76E82DDFFB49}" type="datetime1">
              <a:rPr lang="en-US" smtClean="0"/>
              <a:t>3/31/2023</a:t>
            </a:fld>
            <a:endParaRPr lang="en-US" dirty="0"/>
          </a:p>
        </p:txBody>
      </p:sp>
      <p:sp>
        <p:nvSpPr>
          <p:cNvPr id="5" name="Footer Placeholder 4">
            <a:extLst>
              <a:ext uri="{FF2B5EF4-FFF2-40B4-BE49-F238E27FC236}">
                <a16:creationId xmlns:a16="http://schemas.microsoft.com/office/drawing/2014/main" id="{DCA8D90E-A434-5A9A-9E51-00FF18DD22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18E950-CBD0-0012-CC56-5EFECF3E5F63}"/>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4825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7BCF-D180-F9A1-B2E4-5260A0917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46CCC-E4B7-A63A-1519-9DBB1C207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63A99-B92E-7FF7-3681-F82D7EFB485F}"/>
              </a:ext>
            </a:extLst>
          </p:cNvPr>
          <p:cNvSpPr>
            <a:spLocks noGrp="1"/>
          </p:cNvSpPr>
          <p:nvPr>
            <p:ph type="dt" sz="half" idx="10"/>
          </p:nvPr>
        </p:nvSpPr>
        <p:spPr/>
        <p:txBody>
          <a:bodyPr/>
          <a:lstStyle/>
          <a:p>
            <a:fld id="{8724972E-C016-244F-9C27-5EC0C6E6A7DE}" type="datetime1">
              <a:rPr lang="en-US" smtClean="0"/>
              <a:t>3/31/2023</a:t>
            </a:fld>
            <a:endParaRPr lang="en-US" dirty="0"/>
          </a:p>
        </p:txBody>
      </p:sp>
      <p:sp>
        <p:nvSpPr>
          <p:cNvPr id="5" name="Footer Placeholder 4">
            <a:extLst>
              <a:ext uri="{FF2B5EF4-FFF2-40B4-BE49-F238E27FC236}">
                <a16:creationId xmlns:a16="http://schemas.microsoft.com/office/drawing/2014/main" id="{1C65014E-AA98-0A60-3428-1AF7CB9684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8CF450-73AC-5AFA-C808-93641BC31A7C}"/>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382679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C25D-4991-2C19-2226-9D303490E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AAFCD-6889-9448-E45D-4B12C7F172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412502-07C1-C4CE-2BDE-B4BD24239C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051CB-F859-DE2A-B88E-CAF79FF1B783}"/>
              </a:ext>
            </a:extLst>
          </p:cNvPr>
          <p:cNvSpPr>
            <a:spLocks noGrp="1"/>
          </p:cNvSpPr>
          <p:nvPr>
            <p:ph type="dt" sz="half" idx="10"/>
          </p:nvPr>
        </p:nvSpPr>
        <p:spPr/>
        <p:txBody>
          <a:bodyPr/>
          <a:lstStyle/>
          <a:p>
            <a:fld id="{0FBF6C51-3A01-D447-9426-8914FCFB68B0}" type="datetime1">
              <a:rPr lang="en-US" smtClean="0"/>
              <a:t>3/31/2023</a:t>
            </a:fld>
            <a:endParaRPr lang="en-US" dirty="0"/>
          </a:p>
        </p:txBody>
      </p:sp>
      <p:sp>
        <p:nvSpPr>
          <p:cNvPr id="6" name="Footer Placeholder 5">
            <a:extLst>
              <a:ext uri="{FF2B5EF4-FFF2-40B4-BE49-F238E27FC236}">
                <a16:creationId xmlns:a16="http://schemas.microsoft.com/office/drawing/2014/main" id="{09441283-B8AE-030B-707F-54050FD8B5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217896-1523-0ECC-96F6-10E53BE33193}"/>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08910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651A-8392-2344-BCE4-42ECCC4462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7EB9D-934A-2F25-FF92-86F1F34D1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23735-AEA8-F5DD-FD19-5D5E18934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5E4372-C783-7DEF-8909-D4ACAE84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48F39B-C273-3AAD-5CCA-521EBCDCB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38A3B9-60E0-AE2C-A07F-E4FECA629201}"/>
              </a:ext>
            </a:extLst>
          </p:cNvPr>
          <p:cNvSpPr>
            <a:spLocks noGrp="1"/>
          </p:cNvSpPr>
          <p:nvPr>
            <p:ph type="dt" sz="half" idx="10"/>
          </p:nvPr>
        </p:nvSpPr>
        <p:spPr/>
        <p:txBody>
          <a:bodyPr/>
          <a:lstStyle/>
          <a:p>
            <a:fld id="{6E11D9CA-CD8E-FA4F-8C31-BC0478A1A671}" type="datetime1">
              <a:rPr lang="en-US" smtClean="0"/>
              <a:t>3/31/2023</a:t>
            </a:fld>
            <a:endParaRPr lang="en-US" dirty="0"/>
          </a:p>
        </p:txBody>
      </p:sp>
      <p:sp>
        <p:nvSpPr>
          <p:cNvPr id="8" name="Footer Placeholder 7">
            <a:extLst>
              <a:ext uri="{FF2B5EF4-FFF2-40B4-BE49-F238E27FC236}">
                <a16:creationId xmlns:a16="http://schemas.microsoft.com/office/drawing/2014/main" id="{CD5F470C-69B3-61C6-AF27-85342CFB07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EA68B9-9D9E-8C2F-7CE5-8D9261ED5133}"/>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287140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D9FE-CE3D-2CEC-ED11-299912FE9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4984DC-9FF5-2EC6-5320-ED6DF4E2B1FC}"/>
              </a:ext>
            </a:extLst>
          </p:cNvPr>
          <p:cNvSpPr>
            <a:spLocks noGrp="1"/>
          </p:cNvSpPr>
          <p:nvPr>
            <p:ph type="dt" sz="half" idx="10"/>
          </p:nvPr>
        </p:nvSpPr>
        <p:spPr/>
        <p:txBody>
          <a:bodyPr/>
          <a:lstStyle/>
          <a:p>
            <a:fld id="{5A83A645-4598-F04D-93FA-733880203587}" type="datetime1">
              <a:rPr lang="en-US" smtClean="0"/>
              <a:t>3/31/2023</a:t>
            </a:fld>
            <a:endParaRPr lang="en-US" dirty="0"/>
          </a:p>
        </p:txBody>
      </p:sp>
      <p:sp>
        <p:nvSpPr>
          <p:cNvPr id="4" name="Footer Placeholder 3">
            <a:extLst>
              <a:ext uri="{FF2B5EF4-FFF2-40B4-BE49-F238E27FC236}">
                <a16:creationId xmlns:a16="http://schemas.microsoft.com/office/drawing/2014/main" id="{1535D213-9199-228A-9C35-7984D3B6FB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E4A5C1-3560-57B4-64A0-37B5F3567E8D}"/>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4742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4B812-4DD9-6BEF-27C9-565292F8E9D6}"/>
              </a:ext>
            </a:extLst>
          </p:cNvPr>
          <p:cNvSpPr>
            <a:spLocks noGrp="1"/>
          </p:cNvSpPr>
          <p:nvPr>
            <p:ph type="dt" sz="half" idx="10"/>
          </p:nvPr>
        </p:nvSpPr>
        <p:spPr/>
        <p:txBody>
          <a:bodyPr/>
          <a:lstStyle/>
          <a:p>
            <a:fld id="{2BF2954F-1B29-0046-A0BE-D6D809D2CCC8}" type="datetime1">
              <a:rPr lang="en-US" smtClean="0"/>
              <a:t>3/31/2023</a:t>
            </a:fld>
            <a:endParaRPr lang="en-US" dirty="0"/>
          </a:p>
        </p:txBody>
      </p:sp>
      <p:sp>
        <p:nvSpPr>
          <p:cNvPr id="3" name="Footer Placeholder 2">
            <a:extLst>
              <a:ext uri="{FF2B5EF4-FFF2-40B4-BE49-F238E27FC236}">
                <a16:creationId xmlns:a16="http://schemas.microsoft.com/office/drawing/2014/main" id="{D8BCCA56-E1DA-8E4B-171A-FF3AF4E01D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0BEC784-89E3-D980-9E66-B8C415A8B540}"/>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56861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4C8F-19F5-0770-A1EF-1AE569D9F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44CFAD-5025-E571-DA2F-55456E159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E9913-1105-F04D-1624-75D5C7BAB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FBB29-1F2A-2C98-8B22-36269993E5A6}"/>
              </a:ext>
            </a:extLst>
          </p:cNvPr>
          <p:cNvSpPr>
            <a:spLocks noGrp="1"/>
          </p:cNvSpPr>
          <p:nvPr>
            <p:ph type="dt" sz="half" idx="10"/>
          </p:nvPr>
        </p:nvSpPr>
        <p:spPr/>
        <p:txBody>
          <a:bodyPr/>
          <a:lstStyle/>
          <a:p>
            <a:fld id="{E4495E34-305D-7847-93E5-C232BCE5049A}" type="datetime1">
              <a:rPr lang="en-US" smtClean="0"/>
              <a:t>3/31/2023</a:t>
            </a:fld>
            <a:endParaRPr lang="en-US" dirty="0"/>
          </a:p>
        </p:txBody>
      </p:sp>
      <p:sp>
        <p:nvSpPr>
          <p:cNvPr id="6" name="Footer Placeholder 5">
            <a:extLst>
              <a:ext uri="{FF2B5EF4-FFF2-40B4-BE49-F238E27FC236}">
                <a16:creationId xmlns:a16="http://schemas.microsoft.com/office/drawing/2014/main" id="{C0948E6D-84EC-979C-7A58-882BA7A933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C8C066-03EA-8328-E36C-58FE6620FB7B}"/>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65437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638F-CBBE-48A8-A651-7F9DF543A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B2B41-F27D-7CED-F857-FF775235A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100430-9362-F415-1BA7-6461A778B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1A231-8693-D6DB-193A-E4E1453DC9AF}"/>
              </a:ext>
            </a:extLst>
          </p:cNvPr>
          <p:cNvSpPr>
            <a:spLocks noGrp="1"/>
          </p:cNvSpPr>
          <p:nvPr>
            <p:ph type="dt" sz="half" idx="10"/>
          </p:nvPr>
        </p:nvSpPr>
        <p:spPr/>
        <p:txBody>
          <a:bodyPr/>
          <a:lstStyle/>
          <a:p>
            <a:fld id="{06E17251-C8A7-7F4A-8E08-B59ED816D296}" type="datetime1">
              <a:rPr lang="en-US" smtClean="0"/>
              <a:t>3/31/2023</a:t>
            </a:fld>
            <a:endParaRPr lang="en-US" dirty="0"/>
          </a:p>
        </p:txBody>
      </p:sp>
      <p:sp>
        <p:nvSpPr>
          <p:cNvPr id="6" name="Footer Placeholder 5">
            <a:extLst>
              <a:ext uri="{FF2B5EF4-FFF2-40B4-BE49-F238E27FC236}">
                <a16:creationId xmlns:a16="http://schemas.microsoft.com/office/drawing/2014/main" id="{5C99B14F-1388-2C43-05F3-735F689E2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02C477-9FB9-BB39-FFC9-CBB6F5A400B9}"/>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315526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A6614-AC3F-880B-42D1-20DC17FCB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5752F-F003-2C73-71F4-9AD658F07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7C67D-6614-A5F8-23B0-FB8CFB06C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0BEDD-80FB-C249-93E7-364948F9277C}" type="datetime1">
              <a:rPr lang="en-US" smtClean="0"/>
              <a:t>3/31/2023</a:t>
            </a:fld>
            <a:endParaRPr lang="en-US" dirty="0"/>
          </a:p>
        </p:txBody>
      </p:sp>
      <p:sp>
        <p:nvSpPr>
          <p:cNvPr id="5" name="Footer Placeholder 4">
            <a:extLst>
              <a:ext uri="{FF2B5EF4-FFF2-40B4-BE49-F238E27FC236}">
                <a16:creationId xmlns:a16="http://schemas.microsoft.com/office/drawing/2014/main" id="{CD04E243-E360-11FF-FFE9-F1A837532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55D4C6-8E8A-532F-B0DB-1671AA629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C47D1-4797-A149-B428-2088C1D64571}" type="slidenum">
              <a:rPr lang="en-US" smtClean="0"/>
              <a:t>‹#›</a:t>
            </a:fld>
            <a:endParaRPr lang="en-US" dirty="0"/>
          </a:p>
        </p:txBody>
      </p:sp>
    </p:spTree>
    <p:extLst>
      <p:ext uri="{BB962C8B-B14F-4D97-AF65-F5344CB8AC3E}">
        <p14:creationId xmlns:p14="http://schemas.microsoft.com/office/powerpoint/2010/main" val="3192899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91B3337-4D43-044C-84D0-061C68B5F0C7}"/>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371908CC-97A9-2458-2628-615023A88031}"/>
              </a:ext>
            </a:extLst>
          </p:cNvPr>
          <p:cNvSpPr>
            <a:spLocks noGrp="1"/>
          </p:cNvSpPr>
          <p:nvPr>
            <p:ph type="sldNum" sz="quarter" idx="12"/>
          </p:nvPr>
        </p:nvSpPr>
        <p:spPr/>
        <p:txBody>
          <a:bodyPr/>
          <a:lstStyle/>
          <a:p>
            <a:fld id="{03AC47D1-4797-A149-B428-2088C1D64571}" type="slidenum">
              <a:rPr lang="en-US" smtClean="0"/>
              <a:t>1</a:t>
            </a:fld>
            <a:endParaRPr lang="en-US" dirty="0"/>
          </a:p>
        </p:txBody>
      </p:sp>
      <p:sp>
        <p:nvSpPr>
          <p:cNvPr id="6" name="pole tekstowe 3">
            <a:extLst>
              <a:ext uri="{FF2B5EF4-FFF2-40B4-BE49-F238E27FC236}">
                <a16:creationId xmlns:a16="http://schemas.microsoft.com/office/drawing/2014/main" id="{2C9C7CD0-029D-2B64-63D5-AB857E4B79C2}"/>
              </a:ext>
            </a:extLst>
          </p:cNvPr>
          <p:cNvSpPr txBox="1"/>
          <p:nvPr/>
        </p:nvSpPr>
        <p:spPr>
          <a:xfrm>
            <a:off x="1556169" y="4919688"/>
            <a:ext cx="8001489" cy="1985159"/>
          </a:xfrm>
          <a:prstGeom prst="rect">
            <a:avLst/>
          </a:prstGeom>
          <a:solidFill>
            <a:srgbClr val="F2EFEA"/>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3200" kern="1200" dirty="0">
                <a:solidFill>
                  <a:schemeClr val="tx1"/>
                </a:solidFill>
                <a:effectLst/>
                <a:latin typeface="+mn-lt"/>
                <a:ea typeface="+mn-ea"/>
                <a:cs typeface="+mn-cs"/>
              </a:rPr>
              <a:t>Studium przypadku z działalności                                 w gospodarce okrężnej</a:t>
            </a:r>
          </a:p>
          <a:p>
            <a:endParaRPr lang="pl-PL" sz="1100" dirty="0">
              <a:latin typeface="Arial Black" panose="020B0A04020102020204" pitchFamily="34" charset="0"/>
            </a:endParaRPr>
          </a:p>
          <a:p>
            <a:r>
              <a:rPr lang="pl-PL" sz="2400" dirty="0">
                <a:latin typeface="Arial Black" panose="020B0A04020102020204" pitchFamily="34" charset="0"/>
              </a:rPr>
              <a:t>Poziom 5 Lekcja </a:t>
            </a:r>
            <a:r>
              <a:rPr lang="pl-PL" sz="2400" dirty="0">
                <a:latin typeface="Arial Black" panose="020B0A04020102020204" pitchFamily="34" charset="0"/>
                <a:sym typeface="Calibri"/>
              </a:rPr>
              <a:t>dla </a:t>
            </a:r>
            <a:r>
              <a:rPr lang="pl-PL" sz="2400" dirty="0">
                <a:latin typeface="Arial Black" panose="020B0A04020102020204" pitchFamily="34" charset="0"/>
              </a:rPr>
              <a:t>początkujących</a:t>
            </a:r>
          </a:p>
          <a:p>
            <a:endParaRPr lang="pl-PL" sz="2400" dirty="0">
              <a:latin typeface="Arial Black" panose="020B0A04020102020204" pitchFamily="34" charset="0"/>
            </a:endParaRPr>
          </a:p>
        </p:txBody>
      </p:sp>
    </p:spTree>
    <p:extLst>
      <p:ext uri="{BB962C8B-B14F-4D97-AF65-F5344CB8AC3E}">
        <p14:creationId xmlns:p14="http://schemas.microsoft.com/office/powerpoint/2010/main" val="650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l-PL" sz="3600" b="1" dirty="0">
                <a:solidFill>
                  <a:schemeClr val="bg1"/>
                </a:solidFill>
              </a:rPr>
              <a:t>Cykle naturalne</a:t>
            </a:r>
            <a:endParaRPr lang="en-US" sz="3600" b="1" dirty="0">
              <a:solidFill>
                <a:schemeClr val="bg1"/>
              </a:solidFill>
            </a:endParaRP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pl-PL" sz="2800" b="1" dirty="0">
                <a:solidFill>
                  <a:srgbClr val="4ABE98"/>
                </a:solidFill>
              </a:rPr>
              <a:t>Idealna gospodarka okrężna</a:t>
            </a:r>
            <a:endParaRPr lang="en-US" sz="2800" b="1" dirty="0">
              <a:solidFill>
                <a:srgbClr val="4ABE98"/>
              </a:solidFill>
            </a:endParaRPr>
          </a:p>
        </p:txBody>
      </p:sp>
      <p:pic>
        <p:nvPicPr>
          <p:cNvPr id="9" name="Picture 8" descr="A picture containing fruit, apple, indoor, red&#10;&#10;Description automatically generated">
            <a:extLst>
              <a:ext uri="{FF2B5EF4-FFF2-40B4-BE49-F238E27FC236}">
                <a16:creationId xmlns:a16="http://schemas.microsoft.com/office/drawing/2014/main" id="{7FC1820B-F6E7-674E-9FA9-8346FD6ADA1F}"/>
              </a:ext>
            </a:extLst>
          </p:cNvPr>
          <p:cNvPicPr>
            <a:picLocks noChangeAspect="1"/>
          </p:cNvPicPr>
          <p:nvPr/>
        </p:nvPicPr>
        <p:blipFill>
          <a:blip r:embed="rId4"/>
          <a:stretch>
            <a:fillRect/>
          </a:stretch>
        </p:blipFill>
        <p:spPr>
          <a:xfrm>
            <a:off x="8024994" y="4504752"/>
            <a:ext cx="1562797" cy="1144891"/>
          </a:xfrm>
          <a:prstGeom prst="rect">
            <a:avLst/>
          </a:prstGeom>
        </p:spPr>
      </p:pic>
      <p:sp>
        <p:nvSpPr>
          <p:cNvPr id="10" name="Left Arrow 9">
            <a:extLst>
              <a:ext uri="{FF2B5EF4-FFF2-40B4-BE49-F238E27FC236}">
                <a16:creationId xmlns:a16="http://schemas.microsoft.com/office/drawing/2014/main" id="{1497D63C-5C66-734B-921E-62C570224AC9}"/>
              </a:ext>
            </a:extLst>
          </p:cNvPr>
          <p:cNvSpPr/>
          <p:nvPr/>
        </p:nvSpPr>
        <p:spPr>
          <a:xfrm>
            <a:off x="5512957" y="5052291"/>
            <a:ext cx="1983545"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Left Arrow 22">
            <a:extLst>
              <a:ext uri="{FF2B5EF4-FFF2-40B4-BE49-F238E27FC236}">
                <a16:creationId xmlns:a16="http://schemas.microsoft.com/office/drawing/2014/main" id="{5379E300-35B0-A843-9271-C0489116468A}"/>
              </a:ext>
            </a:extLst>
          </p:cNvPr>
          <p:cNvSpPr/>
          <p:nvPr/>
        </p:nvSpPr>
        <p:spPr>
          <a:xfrm rot="13500000">
            <a:off x="7807915" y="3336434"/>
            <a:ext cx="1329928"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Left Arrow 23">
            <a:extLst>
              <a:ext uri="{FF2B5EF4-FFF2-40B4-BE49-F238E27FC236}">
                <a16:creationId xmlns:a16="http://schemas.microsoft.com/office/drawing/2014/main" id="{337F4FC6-232E-E541-9E78-F32366FC5458}"/>
              </a:ext>
            </a:extLst>
          </p:cNvPr>
          <p:cNvSpPr/>
          <p:nvPr/>
        </p:nvSpPr>
        <p:spPr>
          <a:xfrm rot="8100000">
            <a:off x="3343065" y="3301189"/>
            <a:ext cx="1230237"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5" name="Picture 24" descr="A tree with many leaves&#10;&#10;Description automatically generated with low confidence">
            <a:extLst>
              <a:ext uri="{FF2B5EF4-FFF2-40B4-BE49-F238E27FC236}">
                <a16:creationId xmlns:a16="http://schemas.microsoft.com/office/drawing/2014/main" id="{1B0D09ED-399F-4847-B3FB-AAE0BA7826A0}"/>
              </a:ext>
            </a:extLst>
          </p:cNvPr>
          <p:cNvPicPr>
            <a:picLocks noChangeAspect="1"/>
          </p:cNvPicPr>
          <p:nvPr/>
        </p:nvPicPr>
        <p:blipFill>
          <a:blip r:embed="rId5"/>
          <a:stretch>
            <a:fillRect/>
          </a:stretch>
        </p:blipFill>
        <p:spPr>
          <a:xfrm>
            <a:off x="4702483" y="1780802"/>
            <a:ext cx="2843614" cy="2994549"/>
          </a:xfrm>
          <a:prstGeom prst="rect">
            <a:avLst/>
          </a:prstGeom>
        </p:spPr>
      </p:pic>
      <p:pic>
        <p:nvPicPr>
          <p:cNvPr id="27" name="Picture 26" descr="A picture containing plant&#10;&#10;Description automatically generated">
            <a:extLst>
              <a:ext uri="{FF2B5EF4-FFF2-40B4-BE49-F238E27FC236}">
                <a16:creationId xmlns:a16="http://schemas.microsoft.com/office/drawing/2014/main" id="{F7160915-3CDB-7A43-92CA-13B9B1AF69AA}"/>
              </a:ext>
            </a:extLst>
          </p:cNvPr>
          <p:cNvPicPr>
            <a:picLocks noChangeAspect="1"/>
          </p:cNvPicPr>
          <p:nvPr/>
        </p:nvPicPr>
        <p:blipFill>
          <a:blip r:embed="rId6"/>
          <a:stretch>
            <a:fillRect/>
          </a:stretch>
        </p:blipFill>
        <p:spPr>
          <a:xfrm>
            <a:off x="3607023" y="4240487"/>
            <a:ext cx="1245880" cy="1466669"/>
          </a:xfrm>
          <a:prstGeom prst="rect">
            <a:avLst/>
          </a:prstGeom>
        </p:spPr>
      </p:pic>
      <p:sp>
        <p:nvSpPr>
          <p:cNvPr id="2" name="Slide Number Placeholder 1">
            <a:extLst>
              <a:ext uri="{FF2B5EF4-FFF2-40B4-BE49-F238E27FC236}">
                <a16:creationId xmlns:a16="http://schemas.microsoft.com/office/drawing/2014/main" id="{A8362D58-6D49-453B-410F-5397F5D981CC}"/>
              </a:ext>
            </a:extLst>
          </p:cNvPr>
          <p:cNvSpPr>
            <a:spLocks noGrp="1"/>
          </p:cNvSpPr>
          <p:nvPr>
            <p:ph type="sldNum" sz="quarter" idx="12"/>
          </p:nvPr>
        </p:nvSpPr>
        <p:spPr/>
        <p:txBody>
          <a:bodyPr/>
          <a:lstStyle/>
          <a:p>
            <a:fld id="{A49FEDE7-8061-9B4D-88A1-7EA83A94C31B}" type="slidenum">
              <a:rPr lang="x-none" smtClean="0"/>
              <a:t>10</a:t>
            </a:fld>
            <a:endParaRPr lang="x-none"/>
          </a:p>
        </p:txBody>
      </p:sp>
    </p:spTree>
    <p:extLst>
      <p:ext uri="{BB962C8B-B14F-4D97-AF65-F5344CB8AC3E}">
        <p14:creationId xmlns:p14="http://schemas.microsoft.com/office/powerpoint/2010/main" val="276113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l-PL" sz="3600" b="1" dirty="0">
                <a:solidFill>
                  <a:schemeClr val="bg1"/>
                </a:solidFill>
              </a:rPr>
              <a:t>Nauka płynąca z natury</a:t>
            </a:r>
            <a:endParaRPr lang="en-US" sz="3600" b="1" dirty="0">
              <a:solidFill>
                <a:schemeClr val="bg1"/>
              </a:solidFill>
            </a:endParaRPr>
          </a:p>
        </p:txBody>
      </p:sp>
      <p:sp>
        <p:nvSpPr>
          <p:cNvPr id="8" name="TextBox 7">
            <a:extLst>
              <a:ext uri="{FF2B5EF4-FFF2-40B4-BE49-F238E27FC236}">
                <a16:creationId xmlns:a16="http://schemas.microsoft.com/office/drawing/2014/main" id="{14EE9F86-BA5A-014C-9CB2-FC9354DF1B7D}"/>
              </a:ext>
            </a:extLst>
          </p:cNvPr>
          <p:cNvSpPr txBox="1"/>
          <p:nvPr/>
        </p:nvSpPr>
        <p:spPr>
          <a:xfrm>
            <a:off x="412955" y="1511106"/>
            <a:ext cx="5042466" cy="523220"/>
          </a:xfrm>
          <a:prstGeom prst="rect">
            <a:avLst/>
          </a:prstGeom>
          <a:noFill/>
        </p:spPr>
        <p:txBody>
          <a:bodyPr wrap="square" rtlCol="0">
            <a:spAutoFit/>
          </a:bodyPr>
          <a:lstStyle/>
          <a:p>
            <a:pPr algn="ctr"/>
            <a:r>
              <a:rPr lang="pl-PL" sz="2800" b="1" dirty="0">
                <a:solidFill>
                  <a:srgbClr val="4ABE98"/>
                </a:solidFill>
              </a:rPr>
              <a:t>Utrzymywać surowce  w obiegu</a:t>
            </a:r>
            <a:endParaRPr lang="en-US" sz="2800" b="1" dirty="0">
              <a:solidFill>
                <a:srgbClr val="4ABE98"/>
              </a:solidFill>
            </a:endParaRPr>
          </a:p>
        </p:txBody>
      </p:sp>
      <p:sp>
        <p:nvSpPr>
          <p:cNvPr id="7" name="TextBox 6">
            <a:extLst>
              <a:ext uri="{FF2B5EF4-FFF2-40B4-BE49-F238E27FC236}">
                <a16:creationId xmlns:a16="http://schemas.microsoft.com/office/drawing/2014/main" id="{CE7718A7-44EF-A642-A407-B54E48EBDF7E}"/>
              </a:ext>
            </a:extLst>
          </p:cNvPr>
          <p:cNvSpPr txBox="1"/>
          <p:nvPr/>
        </p:nvSpPr>
        <p:spPr>
          <a:xfrm>
            <a:off x="6736579" y="1454172"/>
            <a:ext cx="5042466" cy="523220"/>
          </a:xfrm>
          <a:prstGeom prst="rect">
            <a:avLst/>
          </a:prstGeom>
          <a:noFill/>
        </p:spPr>
        <p:txBody>
          <a:bodyPr wrap="square" rtlCol="0">
            <a:spAutoFit/>
          </a:bodyPr>
          <a:lstStyle/>
          <a:p>
            <a:pPr algn="ctr"/>
            <a:r>
              <a:rPr lang="pl-PL" sz="2800" b="1" dirty="0">
                <a:solidFill>
                  <a:srgbClr val="29C7F7"/>
                </a:solidFill>
              </a:rPr>
              <a:t>Brak odpadów</a:t>
            </a:r>
            <a:endParaRPr lang="en-US" sz="2800" b="1" dirty="0">
              <a:solidFill>
                <a:srgbClr val="29C7F7"/>
              </a:solidFill>
            </a:endParaRPr>
          </a:p>
        </p:txBody>
      </p:sp>
      <p:pic>
        <p:nvPicPr>
          <p:cNvPr id="9" name="Picture 8" descr="A picture containing fruit, apple, indoor, red&#10;&#10;Description automatically generated">
            <a:extLst>
              <a:ext uri="{FF2B5EF4-FFF2-40B4-BE49-F238E27FC236}">
                <a16:creationId xmlns:a16="http://schemas.microsoft.com/office/drawing/2014/main" id="{2FD28DA0-1BEA-0745-BD35-F2AB28107261}"/>
              </a:ext>
            </a:extLst>
          </p:cNvPr>
          <p:cNvPicPr>
            <a:picLocks noChangeAspect="1"/>
          </p:cNvPicPr>
          <p:nvPr/>
        </p:nvPicPr>
        <p:blipFill>
          <a:blip r:embed="rId4"/>
          <a:stretch>
            <a:fillRect/>
          </a:stretch>
        </p:blipFill>
        <p:spPr>
          <a:xfrm>
            <a:off x="4153318" y="4392985"/>
            <a:ext cx="1302103" cy="953909"/>
          </a:xfrm>
          <a:prstGeom prst="rect">
            <a:avLst/>
          </a:prstGeom>
        </p:spPr>
      </p:pic>
      <p:sp>
        <p:nvSpPr>
          <p:cNvPr id="10" name="Left Arrow 9">
            <a:extLst>
              <a:ext uri="{FF2B5EF4-FFF2-40B4-BE49-F238E27FC236}">
                <a16:creationId xmlns:a16="http://schemas.microsoft.com/office/drawing/2014/main" id="{D9D17174-EA9F-164F-B4CB-D9AD4426AC6F}"/>
              </a:ext>
            </a:extLst>
          </p:cNvPr>
          <p:cNvSpPr/>
          <p:nvPr/>
        </p:nvSpPr>
        <p:spPr>
          <a:xfrm>
            <a:off x="2327362" y="4691801"/>
            <a:ext cx="1302103"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Left Arrow 10">
            <a:extLst>
              <a:ext uri="{FF2B5EF4-FFF2-40B4-BE49-F238E27FC236}">
                <a16:creationId xmlns:a16="http://schemas.microsoft.com/office/drawing/2014/main" id="{C56D3F44-9707-994C-9E05-BE1154FAD26B}"/>
              </a:ext>
            </a:extLst>
          </p:cNvPr>
          <p:cNvSpPr/>
          <p:nvPr/>
        </p:nvSpPr>
        <p:spPr>
          <a:xfrm rot="13500000">
            <a:off x="4264578" y="3323832"/>
            <a:ext cx="950726"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Left Arrow 11">
            <a:extLst>
              <a:ext uri="{FF2B5EF4-FFF2-40B4-BE49-F238E27FC236}">
                <a16:creationId xmlns:a16="http://schemas.microsoft.com/office/drawing/2014/main" id="{6F59749B-4D25-7740-8238-E6B4C94AC7A9}"/>
              </a:ext>
            </a:extLst>
          </p:cNvPr>
          <p:cNvSpPr/>
          <p:nvPr/>
        </p:nvSpPr>
        <p:spPr>
          <a:xfrm rot="8100000">
            <a:off x="935453" y="3323831"/>
            <a:ext cx="890520"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6" name="Picture 15" descr="A tree with many leaves&#10;&#10;Description automatically generated with low confidence">
            <a:extLst>
              <a:ext uri="{FF2B5EF4-FFF2-40B4-BE49-F238E27FC236}">
                <a16:creationId xmlns:a16="http://schemas.microsoft.com/office/drawing/2014/main" id="{5C5927A8-AD3F-5748-B599-D976AC6416B3}"/>
              </a:ext>
            </a:extLst>
          </p:cNvPr>
          <p:cNvPicPr>
            <a:picLocks noChangeAspect="1"/>
          </p:cNvPicPr>
          <p:nvPr/>
        </p:nvPicPr>
        <p:blipFill>
          <a:blip r:embed="rId5"/>
          <a:stretch>
            <a:fillRect/>
          </a:stretch>
        </p:blipFill>
        <p:spPr>
          <a:xfrm>
            <a:off x="2007206" y="2098143"/>
            <a:ext cx="1942417" cy="2045518"/>
          </a:xfrm>
          <a:prstGeom prst="rect">
            <a:avLst/>
          </a:prstGeom>
        </p:spPr>
      </p:pic>
      <p:pic>
        <p:nvPicPr>
          <p:cNvPr id="17" name="Picture 16" descr="A picture containing plant&#10;&#10;Description automatically generated">
            <a:extLst>
              <a:ext uri="{FF2B5EF4-FFF2-40B4-BE49-F238E27FC236}">
                <a16:creationId xmlns:a16="http://schemas.microsoft.com/office/drawing/2014/main" id="{D13CA8DB-4E5F-524B-8EE0-A24CC140AE08}"/>
              </a:ext>
            </a:extLst>
          </p:cNvPr>
          <p:cNvPicPr>
            <a:picLocks noChangeAspect="1"/>
          </p:cNvPicPr>
          <p:nvPr/>
        </p:nvPicPr>
        <p:blipFill>
          <a:blip r:embed="rId6"/>
          <a:stretch>
            <a:fillRect/>
          </a:stretch>
        </p:blipFill>
        <p:spPr>
          <a:xfrm>
            <a:off x="973420" y="4309694"/>
            <a:ext cx="970742" cy="1142772"/>
          </a:xfrm>
          <a:prstGeom prst="rect">
            <a:avLst/>
          </a:prstGeom>
        </p:spPr>
      </p:pic>
      <p:sp>
        <p:nvSpPr>
          <p:cNvPr id="18" name="Left Arrow 17">
            <a:extLst>
              <a:ext uri="{FF2B5EF4-FFF2-40B4-BE49-F238E27FC236}">
                <a16:creationId xmlns:a16="http://schemas.microsoft.com/office/drawing/2014/main" id="{24BA0A11-B88B-D24F-A6D4-A822976C892C}"/>
              </a:ext>
            </a:extLst>
          </p:cNvPr>
          <p:cNvSpPr/>
          <p:nvPr/>
        </p:nvSpPr>
        <p:spPr>
          <a:xfrm>
            <a:off x="8562535" y="4690933"/>
            <a:ext cx="1302103"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Left Arrow 18">
            <a:extLst>
              <a:ext uri="{FF2B5EF4-FFF2-40B4-BE49-F238E27FC236}">
                <a16:creationId xmlns:a16="http://schemas.microsoft.com/office/drawing/2014/main" id="{1F600B18-770E-3E4E-B88A-A022A2B1BDAF}"/>
              </a:ext>
            </a:extLst>
          </p:cNvPr>
          <p:cNvSpPr/>
          <p:nvPr/>
        </p:nvSpPr>
        <p:spPr>
          <a:xfrm rot="13500000">
            <a:off x="10436961" y="3480006"/>
            <a:ext cx="950726"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Left Arrow 19">
            <a:extLst>
              <a:ext uri="{FF2B5EF4-FFF2-40B4-BE49-F238E27FC236}">
                <a16:creationId xmlns:a16="http://schemas.microsoft.com/office/drawing/2014/main" id="{5990AEF1-FDF4-CE4E-B20A-C00513EDBEA3}"/>
              </a:ext>
            </a:extLst>
          </p:cNvPr>
          <p:cNvSpPr/>
          <p:nvPr/>
        </p:nvSpPr>
        <p:spPr>
          <a:xfrm rot="8100000">
            <a:off x="7119108" y="3293947"/>
            <a:ext cx="890520"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descr="A picture containing LEGO, toy&#10;&#10;Description automatically generated">
            <a:extLst>
              <a:ext uri="{FF2B5EF4-FFF2-40B4-BE49-F238E27FC236}">
                <a16:creationId xmlns:a16="http://schemas.microsoft.com/office/drawing/2014/main" id="{B9731D1B-0CB9-554F-B12C-5DC8B996F5ED}"/>
              </a:ext>
            </a:extLst>
          </p:cNvPr>
          <p:cNvPicPr>
            <a:picLocks noChangeAspect="1"/>
          </p:cNvPicPr>
          <p:nvPr/>
        </p:nvPicPr>
        <p:blipFill>
          <a:blip r:embed="rId7"/>
          <a:stretch>
            <a:fillRect/>
          </a:stretch>
        </p:blipFill>
        <p:spPr>
          <a:xfrm>
            <a:off x="8048319" y="1847384"/>
            <a:ext cx="2418985" cy="2418985"/>
          </a:xfrm>
          <a:prstGeom prst="rect">
            <a:avLst/>
          </a:prstGeom>
        </p:spPr>
      </p:pic>
      <p:grpSp>
        <p:nvGrpSpPr>
          <p:cNvPr id="4" name="Group 3">
            <a:extLst>
              <a:ext uri="{FF2B5EF4-FFF2-40B4-BE49-F238E27FC236}">
                <a16:creationId xmlns:a16="http://schemas.microsoft.com/office/drawing/2014/main" id="{6B9CD656-529B-524D-883C-A2B840E20367}"/>
              </a:ext>
            </a:extLst>
          </p:cNvPr>
          <p:cNvGrpSpPr/>
          <p:nvPr/>
        </p:nvGrpSpPr>
        <p:grpSpPr>
          <a:xfrm>
            <a:off x="9934713" y="4335163"/>
            <a:ext cx="1912390" cy="1271144"/>
            <a:chOff x="9934713" y="4335163"/>
            <a:chExt cx="1912390" cy="1271144"/>
          </a:xfrm>
        </p:grpSpPr>
        <p:pic>
          <p:nvPicPr>
            <p:cNvPr id="21" name="Google Shape;174;p4" descr="A bottle of water&#10;&#10;Description automatically generated with low confidence">
              <a:extLst>
                <a:ext uri="{FF2B5EF4-FFF2-40B4-BE49-F238E27FC236}">
                  <a16:creationId xmlns:a16="http://schemas.microsoft.com/office/drawing/2014/main" id="{30AD77BD-4B2D-4B45-9B33-EFDB2C5F7413}"/>
                </a:ext>
              </a:extLst>
            </p:cNvPr>
            <p:cNvPicPr preferRelativeResize="0"/>
            <p:nvPr/>
          </p:nvPicPr>
          <p:blipFill rotWithShape="1">
            <a:blip r:embed="rId8">
              <a:alphaModFix/>
            </a:blip>
            <a:srcRect/>
            <a:stretch/>
          </p:blipFill>
          <p:spPr>
            <a:xfrm>
              <a:off x="9934713" y="4340497"/>
              <a:ext cx="996047" cy="1265810"/>
            </a:xfrm>
            <a:prstGeom prst="rect">
              <a:avLst/>
            </a:prstGeom>
            <a:noFill/>
            <a:ln>
              <a:noFill/>
            </a:ln>
          </p:spPr>
        </p:pic>
        <p:pic>
          <p:nvPicPr>
            <p:cNvPr id="22" name="Google Shape;174;p4" descr="A bottle of water&#10;&#10;Description automatically generated with low confidence">
              <a:extLst>
                <a:ext uri="{FF2B5EF4-FFF2-40B4-BE49-F238E27FC236}">
                  <a16:creationId xmlns:a16="http://schemas.microsoft.com/office/drawing/2014/main" id="{770CC70C-C382-BD45-8F74-155B8200078A}"/>
                </a:ext>
              </a:extLst>
            </p:cNvPr>
            <p:cNvPicPr preferRelativeResize="0"/>
            <p:nvPr/>
          </p:nvPicPr>
          <p:blipFill rotWithShape="1">
            <a:blip r:embed="rId8">
              <a:alphaModFix/>
            </a:blip>
            <a:srcRect/>
            <a:stretch/>
          </p:blipFill>
          <p:spPr>
            <a:xfrm>
              <a:off x="10407086" y="4337830"/>
              <a:ext cx="996047" cy="1265810"/>
            </a:xfrm>
            <a:prstGeom prst="rect">
              <a:avLst/>
            </a:prstGeom>
            <a:noFill/>
            <a:ln>
              <a:noFill/>
            </a:ln>
          </p:spPr>
        </p:pic>
        <p:pic>
          <p:nvPicPr>
            <p:cNvPr id="23" name="Google Shape;174;p4" descr="A bottle of water&#10;&#10;Description automatically generated with low confidence">
              <a:extLst>
                <a:ext uri="{FF2B5EF4-FFF2-40B4-BE49-F238E27FC236}">
                  <a16:creationId xmlns:a16="http://schemas.microsoft.com/office/drawing/2014/main" id="{E0203333-3A08-EE4E-B4F0-411E5ECB014D}"/>
                </a:ext>
              </a:extLst>
            </p:cNvPr>
            <p:cNvPicPr preferRelativeResize="0"/>
            <p:nvPr/>
          </p:nvPicPr>
          <p:blipFill rotWithShape="1">
            <a:blip r:embed="rId8">
              <a:alphaModFix/>
            </a:blip>
            <a:srcRect/>
            <a:stretch/>
          </p:blipFill>
          <p:spPr>
            <a:xfrm>
              <a:off x="10851056" y="4335163"/>
              <a:ext cx="996047" cy="1263600"/>
            </a:xfrm>
            <a:prstGeom prst="rect">
              <a:avLst/>
            </a:prstGeom>
            <a:noFill/>
            <a:ln>
              <a:noFill/>
            </a:ln>
          </p:spPr>
        </p:pic>
      </p:grpSp>
      <p:pic>
        <p:nvPicPr>
          <p:cNvPr id="24" name="Picture 23" descr="Icon&#10;&#10;Description automatically generated">
            <a:extLst>
              <a:ext uri="{FF2B5EF4-FFF2-40B4-BE49-F238E27FC236}">
                <a16:creationId xmlns:a16="http://schemas.microsoft.com/office/drawing/2014/main" id="{F9C9E04B-F41F-3F4B-AB31-F394C0357F92}"/>
              </a:ext>
            </a:extLst>
          </p:cNvPr>
          <p:cNvPicPr>
            <a:picLocks noChangeAspect="1"/>
          </p:cNvPicPr>
          <p:nvPr/>
        </p:nvPicPr>
        <p:blipFill rotWithShape="1">
          <a:blip r:embed="rId9"/>
          <a:srcRect r="-27" b="-36"/>
          <a:stretch/>
        </p:blipFill>
        <p:spPr>
          <a:xfrm>
            <a:off x="6944917" y="3980256"/>
            <a:ext cx="1483998" cy="1455650"/>
          </a:xfrm>
          <a:prstGeom prst="rect">
            <a:avLst/>
          </a:prstGeom>
        </p:spPr>
      </p:pic>
      <p:sp>
        <p:nvSpPr>
          <p:cNvPr id="2" name="Slide Number Placeholder 1">
            <a:extLst>
              <a:ext uri="{FF2B5EF4-FFF2-40B4-BE49-F238E27FC236}">
                <a16:creationId xmlns:a16="http://schemas.microsoft.com/office/drawing/2014/main" id="{C8ED5448-640F-8714-34A5-F502B9C5FF63}"/>
              </a:ext>
            </a:extLst>
          </p:cNvPr>
          <p:cNvSpPr>
            <a:spLocks noGrp="1"/>
          </p:cNvSpPr>
          <p:nvPr>
            <p:ph type="sldNum" sz="quarter" idx="12"/>
          </p:nvPr>
        </p:nvSpPr>
        <p:spPr/>
        <p:txBody>
          <a:bodyPr/>
          <a:lstStyle/>
          <a:p>
            <a:fld id="{A49FEDE7-8061-9B4D-88A1-7EA83A94C31B}" type="slidenum">
              <a:rPr lang="x-none" smtClean="0"/>
              <a:t>11</a:t>
            </a:fld>
            <a:endParaRPr lang="x-none"/>
          </a:p>
        </p:txBody>
      </p:sp>
    </p:spTree>
    <p:extLst>
      <p:ext uri="{BB962C8B-B14F-4D97-AF65-F5344CB8AC3E}">
        <p14:creationId xmlns:p14="http://schemas.microsoft.com/office/powerpoint/2010/main" val="136229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0ED34-DDE8-2B45-AEB4-0B4B922ECD3D}"/>
              </a:ext>
            </a:extLst>
          </p:cNvPr>
          <p:cNvPicPr>
            <a:picLocks noChangeAspect="1"/>
          </p:cNvPicPr>
          <p:nvPr/>
        </p:nvPicPr>
        <p:blipFill>
          <a:blip r:embed="rId3"/>
          <a:stretch>
            <a:fillRect/>
          </a:stretch>
        </p:blipFill>
        <p:spPr>
          <a:xfrm>
            <a:off x="0" y="38630"/>
            <a:ext cx="12192000" cy="6858000"/>
          </a:xfrm>
          <a:prstGeom prst="rect">
            <a:avLst/>
          </a:prstGeom>
        </p:spPr>
      </p:pic>
      <p:pic>
        <p:nvPicPr>
          <p:cNvPr id="34" name="Picture 33" descr="A picture containing accessory, vector graphics&#10;&#10;Description automatically generated">
            <a:extLst>
              <a:ext uri="{FF2B5EF4-FFF2-40B4-BE49-F238E27FC236}">
                <a16:creationId xmlns:a16="http://schemas.microsoft.com/office/drawing/2014/main" id="{DD85ED53-229B-A943-9C60-BCEC33E49375}"/>
              </a:ext>
            </a:extLst>
          </p:cNvPr>
          <p:cNvPicPr>
            <a:picLocks noChangeAspect="1"/>
          </p:cNvPicPr>
          <p:nvPr/>
        </p:nvPicPr>
        <p:blipFill>
          <a:blip r:embed="rId4"/>
          <a:stretch>
            <a:fillRect/>
          </a:stretch>
        </p:blipFill>
        <p:spPr>
          <a:xfrm>
            <a:off x="1023019" y="1385291"/>
            <a:ext cx="9799901" cy="5512444"/>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385953"/>
            <a:ext cx="9495565" cy="646331"/>
          </a:xfrm>
          <a:prstGeom prst="rect">
            <a:avLst/>
          </a:prstGeom>
          <a:noFill/>
        </p:spPr>
        <p:txBody>
          <a:bodyPr wrap="square" rtlCol="0">
            <a:spAutoFit/>
          </a:bodyPr>
          <a:lstStyle/>
          <a:p>
            <a:pPr algn="ctr"/>
            <a:r>
              <a:rPr lang="pl-PL" sz="3600" b="1" dirty="0" err="1">
                <a:solidFill>
                  <a:schemeClr val="bg1"/>
                </a:solidFill>
              </a:rPr>
              <a:t>Biomimikra</a:t>
            </a:r>
            <a:endParaRPr lang="en-US" sz="3600" b="1" dirty="0">
              <a:solidFill>
                <a:schemeClr val="bg1"/>
              </a:solidFill>
            </a:endParaRP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pl-PL" sz="2800" b="1" dirty="0">
                <a:solidFill>
                  <a:srgbClr val="4ABE98"/>
                </a:solidFill>
              </a:rPr>
              <a:t>Projekty inspirowane naturą</a:t>
            </a:r>
            <a:endParaRPr lang="en-US" sz="2800" b="1" dirty="0">
              <a:solidFill>
                <a:srgbClr val="4ABE98"/>
              </a:solidFill>
            </a:endParaRPr>
          </a:p>
        </p:txBody>
      </p:sp>
      <p:sp>
        <p:nvSpPr>
          <p:cNvPr id="23" name="TextBox 22">
            <a:extLst>
              <a:ext uri="{FF2B5EF4-FFF2-40B4-BE49-F238E27FC236}">
                <a16:creationId xmlns:a16="http://schemas.microsoft.com/office/drawing/2014/main" id="{B5BEBCE8-5BA0-CC42-B1B7-46F1E793F0C3}"/>
              </a:ext>
            </a:extLst>
          </p:cNvPr>
          <p:cNvSpPr txBox="1"/>
          <p:nvPr/>
        </p:nvSpPr>
        <p:spPr>
          <a:xfrm>
            <a:off x="8456440" y="2149592"/>
            <a:ext cx="2366480" cy="892552"/>
          </a:xfrm>
          <a:prstGeom prst="rect">
            <a:avLst/>
          </a:prstGeom>
          <a:noFill/>
        </p:spPr>
        <p:txBody>
          <a:bodyPr wrap="square" rtlCol="0">
            <a:spAutoFit/>
          </a:bodyPr>
          <a:lstStyle/>
          <a:p>
            <a:r>
              <a:rPr lang="pl-PL" sz="1600" b="1" dirty="0">
                <a:solidFill>
                  <a:srgbClr val="0C5751"/>
                </a:solidFill>
              </a:rPr>
              <a:t>Gospodarka odpadami</a:t>
            </a:r>
            <a:endParaRPr lang="en-US" sz="1600" b="1" dirty="0">
              <a:solidFill>
                <a:srgbClr val="0C5751"/>
              </a:solidFill>
            </a:endParaRPr>
          </a:p>
          <a:p>
            <a:r>
              <a:rPr lang="pl-PL" sz="1200" dirty="0"/>
              <a:t>Redukcja</a:t>
            </a:r>
            <a:r>
              <a:rPr lang="en-US" sz="1200" dirty="0"/>
              <a:t>, </a:t>
            </a:r>
            <a:r>
              <a:rPr lang="pl-PL" sz="1200" dirty="0"/>
              <a:t>recykling odpadów i ponowne wykorzystywanie zasobów do produkcji</a:t>
            </a:r>
            <a:r>
              <a:rPr lang="en-US" sz="1200" dirty="0"/>
              <a:t>.</a:t>
            </a:r>
            <a:endParaRPr lang="en-US" sz="1100" dirty="0"/>
          </a:p>
        </p:txBody>
      </p:sp>
      <p:sp>
        <p:nvSpPr>
          <p:cNvPr id="24" name="TextBox 23">
            <a:extLst>
              <a:ext uri="{FF2B5EF4-FFF2-40B4-BE49-F238E27FC236}">
                <a16:creationId xmlns:a16="http://schemas.microsoft.com/office/drawing/2014/main" id="{EA9D2644-88D5-A44E-9514-0E1D5636FB64}"/>
              </a:ext>
            </a:extLst>
          </p:cNvPr>
          <p:cNvSpPr txBox="1"/>
          <p:nvPr/>
        </p:nvSpPr>
        <p:spPr>
          <a:xfrm>
            <a:off x="5410044" y="5080951"/>
            <a:ext cx="1207402" cy="1815882"/>
          </a:xfrm>
          <a:prstGeom prst="rect">
            <a:avLst/>
          </a:prstGeom>
          <a:noFill/>
        </p:spPr>
        <p:txBody>
          <a:bodyPr wrap="square" rtlCol="0">
            <a:spAutoFit/>
          </a:bodyPr>
          <a:lstStyle/>
          <a:p>
            <a:r>
              <a:rPr lang="pl-PL" sz="1600" b="1" dirty="0">
                <a:solidFill>
                  <a:srgbClr val="29C7F7"/>
                </a:solidFill>
              </a:rPr>
              <a:t>Zasoby</a:t>
            </a:r>
            <a:endParaRPr lang="en-US" sz="1600" b="1" dirty="0">
              <a:solidFill>
                <a:srgbClr val="29C7F7"/>
              </a:solidFill>
            </a:endParaRPr>
          </a:p>
          <a:p>
            <a:r>
              <a:rPr lang="pl-PL" sz="1200" dirty="0"/>
              <a:t>Składniki odżywcze niezbędne do cykli biologicznych i surowce niezbędne do produkcji</a:t>
            </a:r>
            <a:r>
              <a:rPr lang="en-US" sz="1200" dirty="0"/>
              <a:t>.</a:t>
            </a:r>
            <a:endParaRPr lang="en-US" sz="1100" dirty="0"/>
          </a:p>
        </p:txBody>
      </p:sp>
      <p:sp>
        <p:nvSpPr>
          <p:cNvPr id="29" name="TextBox 28">
            <a:extLst>
              <a:ext uri="{FF2B5EF4-FFF2-40B4-BE49-F238E27FC236}">
                <a16:creationId xmlns:a16="http://schemas.microsoft.com/office/drawing/2014/main" id="{D3EF8D47-AD6F-B541-B956-6A58023C7339}"/>
              </a:ext>
            </a:extLst>
          </p:cNvPr>
          <p:cNvSpPr txBox="1"/>
          <p:nvPr/>
        </p:nvSpPr>
        <p:spPr>
          <a:xfrm>
            <a:off x="9959738" y="3672088"/>
            <a:ext cx="1886202" cy="1077218"/>
          </a:xfrm>
          <a:prstGeom prst="rect">
            <a:avLst/>
          </a:prstGeom>
          <a:noFill/>
        </p:spPr>
        <p:txBody>
          <a:bodyPr wrap="square" rtlCol="0">
            <a:spAutoFit/>
          </a:bodyPr>
          <a:lstStyle/>
          <a:p>
            <a:r>
              <a:rPr lang="pl-PL" sz="1600" b="1" dirty="0">
                <a:solidFill>
                  <a:srgbClr val="138F82"/>
                </a:solidFill>
              </a:rPr>
              <a:t>Konsumpcja</a:t>
            </a:r>
            <a:endParaRPr lang="en-US" sz="1600" b="1" dirty="0">
              <a:solidFill>
                <a:srgbClr val="138F82"/>
              </a:solidFill>
            </a:endParaRPr>
          </a:p>
          <a:p>
            <a:r>
              <a:rPr lang="pl-PL" sz="1200" dirty="0"/>
              <a:t>Odpowiedzialna konsumpcja i wielokrotne korzystanie z produktów i usług</a:t>
            </a:r>
            <a:r>
              <a:rPr lang="en-US" sz="1200" dirty="0"/>
              <a:t>.</a:t>
            </a:r>
            <a:endParaRPr lang="en-US" sz="1100" dirty="0"/>
          </a:p>
        </p:txBody>
      </p:sp>
      <p:sp>
        <p:nvSpPr>
          <p:cNvPr id="30" name="TextBox 29">
            <a:extLst>
              <a:ext uri="{FF2B5EF4-FFF2-40B4-BE49-F238E27FC236}">
                <a16:creationId xmlns:a16="http://schemas.microsoft.com/office/drawing/2014/main" id="{FF9E97D6-834A-F145-B700-7670ADF7CB0D}"/>
              </a:ext>
            </a:extLst>
          </p:cNvPr>
          <p:cNvSpPr txBox="1"/>
          <p:nvPr/>
        </p:nvSpPr>
        <p:spPr>
          <a:xfrm>
            <a:off x="8456440" y="5265044"/>
            <a:ext cx="2872153" cy="1077218"/>
          </a:xfrm>
          <a:prstGeom prst="rect">
            <a:avLst/>
          </a:prstGeom>
          <a:noFill/>
        </p:spPr>
        <p:txBody>
          <a:bodyPr wrap="square" rtlCol="0">
            <a:spAutoFit/>
          </a:bodyPr>
          <a:lstStyle/>
          <a:p>
            <a:r>
              <a:rPr lang="pl-PL" sz="1600" b="1" dirty="0">
                <a:solidFill>
                  <a:srgbClr val="4ABE98"/>
                </a:solidFill>
              </a:rPr>
              <a:t>Produkcja</a:t>
            </a:r>
            <a:endParaRPr lang="en-US" sz="1600" b="1" dirty="0">
              <a:solidFill>
                <a:srgbClr val="4ABE98"/>
              </a:solidFill>
            </a:endParaRPr>
          </a:p>
          <a:p>
            <a:r>
              <a:rPr lang="pl-PL" sz="1200" dirty="0"/>
              <a:t>Przeprojektowywanie procesów, produktów, usług w celu ograniczenia ilości zużywanych zasobów oraz stosowania nieszkodliwych materiałów i czystej energii</a:t>
            </a:r>
            <a:r>
              <a:rPr lang="en-US" sz="1200" dirty="0"/>
              <a:t>.</a:t>
            </a:r>
            <a:endParaRPr lang="en-US" sz="1100" dirty="0"/>
          </a:p>
        </p:txBody>
      </p:sp>
      <p:sp>
        <p:nvSpPr>
          <p:cNvPr id="31" name="TextBox 30">
            <a:extLst>
              <a:ext uri="{FF2B5EF4-FFF2-40B4-BE49-F238E27FC236}">
                <a16:creationId xmlns:a16="http://schemas.microsoft.com/office/drawing/2014/main" id="{F69B0FC5-1A54-2B44-AFF9-008D1A900CD1}"/>
              </a:ext>
            </a:extLst>
          </p:cNvPr>
          <p:cNvSpPr txBox="1"/>
          <p:nvPr/>
        </p:nvSpPr>
        <p:spPr>
          <a:xfrm>
            <a:off x="1576595" y="1860273"/>
            <a:ext cx="2253582" cy="892552"/>
          </a:xfrm>
          <a:prstGeom prst="rect">
            <a:avLst/>
          </a:prstGeom>
          <a:noFill/>
        </p:spPr>
        <p:txBody>
          <a:bodyPr wrap="square" rtlCol="0">
            <a:spAutoFit/>
          </a:bodyPr>
          <a:lstStyle/>
          <a:p>
            <a:r>
              <a:rPr lang="pl-PL" sz="1600" b="1" dirty="0">
                <a:solidFill>
                  <a:srgbClr val="DE8926"/>
                </a:solidFill>
              </a:rPr>
              <a:t>Odtwarzanie</a:t>
            </a:r>
            <a:endParaRPr lang="en-US" sz="1600" b="1" dirty="0">
              <a:solidFill>
                <a:srgbClr val="DE8926"/>
              </a:solidFill>
            </a:endParaRPr>
          </a:p>
          <a:p>
            <a:r>
              <a:rPr lang="pl-PL" sz="1200" dirty="0"/>
              <a:t>Reducenci odtwarzają naturalne składniki odżywcze, a cykle naturalne odtwarzają zasoby</a:t>
            </a:r>
            <a:r>
              <a:rPr lang="en-US" sz="1200" dirty="0"/>
              <a:t>.</a:t>
            </a:r>
            <a:endParaRPr lang="en-US" sz="1100" dirty="0"/>
          </a:p>
        </p:txBody>
      </p:sp>
      <p:sp>
        <p:nvSpPr>
          <p:cNvPr id="32" name="TextBox 31">
            <a:extLst>
              <a:ext uri="{FF2B5EF4-FFF2-40B4-BE49-F238E27FC236}">
                <a16:creationId xmlns:a16="http://schemas.microsoft.com/office/drawing/2014/main" id="{303646C5-C917-2641-A33D-6E2E0B2EA1E3}"/>
              </a:ext>
            </a:extLst>
          </p:cNvPr>
          <p:cNvSpPr txBox="1"/>
          <p:nvPr/>
        </p:nvSpPr>
        <p:spPr>
          <a:xfrm>
            <a:off x="678376" y="3672088"/>
            <a:ext cx="1617630" cy="707886"/>
          </a:xfrm>
          <a:prstGeom prst="rect">
            <a:avLst/>
          </a:prstGeom>
          <a:noFill/>
        </p:spPr>
        <p:txBody>
          <a:bodyPr wrap="square" rtlCol="0">
            <a:spAutoFit/>
          </a:bodyPr>
          <a:lstStyle/>
          <a:p>
            <a:r>
              <a:rPr lang="pl-PL" sz="1600" b="1" dirty="0">
                <a:solidFill>
                  <a:srgbClr val="FEC92A"/>
                </a:solidFill>
              </a:rPr>
              <a:t>Konsumenci</a:t>
            </a:r>
            <a:endParaRPr lang="en-US" sz="1600" b="1" dirty="0">
              <a:solidFill>
                <a:srgbClr val="FEC92A"/>
              </a:solidFill>
            </a:endParaRPr>
          </a:p>
          <a:p>
            <a:r>
              <a:rPr lang="pl-PL" sz="1200" dirty="0"/>
              <a:t>Zwierzęta odżywiają się roślinami</a:t>
            </a:r>
            <a:r>
              <a:rPr lang="en-US" sz="1200" dirty="0"/>
              <a:t>.</a:t>
            </a:r>
            <a:endParaRPr lang="en-US" sz="1100" dirty="0"/>
          </a:p>
        </p:txBody>
      </p:sp>
      <p:sp>
        <p:nvSpPr>
          <p:cNvPr id="35" name="TextBox 34">
            <a:extLst>
              <a:ext uri="{FF2B5EF4-FFF2-40B4-BE49-F238E27FC236}">
                <a16:creationId xmlns:a16="http://schemas.microsoft.com/office/drawing/2014/main" id="{8A967FF0-85E8-A94B-8B30-FC119AD2DDAF}"/>
              </a:ext>
            </a:extLst>
          </p:cNvPr>
          <p:cNvSpPr txBox="1"/>
          <p:nvPr/>
        </p:nvSpPr>
        <p:spPr>
          <a:xfrm>
            <a:off x="1487191" y="5268403"/>
            <a:ext cx="2253582" cy="1077218"/>
          </a:xfrm>
          <a:prstGeom prst="rect">
            <a:avLst/>
          </a:prstGeom>
          <a:noFill/>
        </p:spPr>
        <p:txBody>
          <a:bodyPr wrap="square" rtlCol="0">
            <a:spAutoFit/>
          </a:bodyPr>
          <a:lstStyle/>
          <a:p>
            <a:r>
              <a:rPr lang="pl-PL" sz="1600" b="1" dirty="0">
                <a:solidFill>
                  <a:srgbClr val="633211"/>
                </a:solidFill>
              </a:rPr>
              <a:t>Naturalni producenci</a:t>
            </a:r>
            <a:endParaRPr lang="en-US" sz="1600" b="1" dirty="0">
              <a:solidFill>
                <a:srgbClr val="633211"/>
              </a:solidFill>
            </a:endParaRPr>
          </a:p>
          <a:p>
            <a:r>
              <a:rPr lang="pl-PL" sz="1200" dirty="0"/>
              <a:t>Rośliny produkują żywność wykorzystując naturalne składniki odżywcze z gleby, wody i światła słonecznego</a:t>
            </a:r>
            <a:r>
              <a:rPr lang="en-US" sz="1200" dirty="0"/>
              <a:t>.</a:t>
            </a:r>
            <a:endParaRPr lang="en-US" sz="1100" dirty="0"/>
          </a:p>
        </p:txBody>
      </p:sp>
      <p:sp>
        <p:nvSpPr>
          <p:cNvPr id="36" name="TextBox 35">
            <a:extLst>
              <a:ext uri="{FF2B5EF4-FFF2-40B4-BE49-F238E27FC236}">
                <a16:creationId xmlns:a16="http://schemas.microsoft.com/office/drawing/2014/main" id="{BC96A03F-0CA2-9543-AB89-51C736C85A86}"/>
              </a:ext>
            </a:extLst>
          </p:cNvPr>
          <p:cNvSpPr txBox="1"/>
          <p:nvPr/>
        </p:nvSpPr>
        <p:spPr>
          <a:xfrm>
            <a:off x="3693168" y="3839443"/>
            <a:ext cx="1521535" cy="523220"/>
          </a:xfrm>
          <a:prstGeom prst="rect">
            <a:avLst/>
          </a:prstGeom>
          <a:noFill/>
        </p:spPr>
        <p:txBody>
          <a:bodyPr wrap="square" rtlCol="0">
            <a:spAutoFit/>
          </a:bodyPr>
          <a:lstStyle/>
          <a:p>
            <a:pPr algn="ctr"/>
            <a:r>
              <a:rPr lang="pl-PL" sz="2800" b="1" dirty="0">
                <a:solidFill>
                  <a:srgbClr val="4ABE98"/>
                </a:solidFill>
              </a:rPr>
              <a:t>Przyroda</a:t>
            </a:r>
            <a:endParaRPr lang="en-US" sz="2800" b="1" dirty="0">
              <a:solidFill>
                <a:srgbClr val="4ABE98"/>
              </a:solidFill>
            </a:endParaRPr>
          </a:p>
        </p:txBody>
      </p:sp>
      <p:sp>
        <p:nvSpPr>
          <p:cNvPr id="37" name="TextBox 36">
            <a:extLst>
              <a:ext uri="{FF2B5EF4-FFF2-40B4-BE49-F238E27FC236}">
                <a16:creationId xmlns:a16="http://schemas.microsoft.com/office/drawing/2014/main" id="{F6D1B400-ED9C-4F46-BEB4-C64FEFF286D9}"/>
              </a:ext>
            </a:extLst>
          </p:cNvPr>
          <p:cNvSpPr txBox="1"/>
          <p:nvPr/>
        </p:nvSpPr>
        <p:spPr>
          <a:xfrm>
            <a:off x="6611865" y="3762876"/>
            <a:ext cx="1746099" cy="690638"/>
          </a:xfrm>
          <a:prstGeom prst="rect">
            <a:avLst/>
          </a:prstGeom>
          <a:noFill/>
        </p:spPr>
        <p:txBody>
          <a:bodyPr wrap="square" rtlCol="0">
            <a:spAutoFit/>
          </a:bodyPr>
          <a:lstStyle/>
          <a:p>
            <a:pPr algn="ctr">
              <a:lnSpc>
                <a:spcPct val="80000"/>
              </a:lnSpc>
            </a:pPr>
            <a:r>
              <a:rPr lang="pl-PL" sz="2400" b="1" dirty="0">
                <a:solidFill>
                  <a:srgbClr val="29C7F7"/>
                </a:solidFill>
              </a:rPr>
              <a:t>Gospodarka okrężna</a:t>
            </a:r>
            <a:endParaRPr lang="en-US" sz="2400" b="1" dirty="0">
              <a:solidFill>
                <a:srgbClr val="29C7F7"/>
              </a:solidFill>
            </a:endParaRPr>
          </a:p>
        </p:txBody>
      </p:sp>
      <p:sp>
        <p:nvSpPr>
          <p:cNvPr id="2" name="Slide Number Placeholder 1">
            <a:extLst>
              <a:ext uri="{FF2B5EF4-FFF2-40B4-BE49-F238E27FC236}">
                <a16:creationId xmlns:a16="http://schemas.microsoft.com/office/drawing/2014/main" id="{C37C8783-E371-7630-A65D-5FB674E51F21}"/>
              </a:ext>
            </a:extLst>
          </p:cNvPr>
          <p:cNvSpPr>
            <a:spLocks noGrp="1"/>
          </p:cNvSpPr>
          <p:nvPr>
            <p:ph type="sldNum" sz="quarter" idx="12"/>
          </p:nvPr>
        </p:nvSpPr>
        <p:spPr/>
        <p:txBody>
          <a:bodyPr/>
          <a:lstStyle/>
          <a:p>
            <a:fld id="{A49FEDE7-8061-9B4D-88A1-7EA83A94C31B}" type="slidenum">
              <a:rPr lang="x-none" smtClean="0"/>
              <a:t>12</a:t>
            </a:fld>
            <a:endParaRPr lang="x-none"/>
          </a:p>
        </p:txBody>
      </p:sp>
    </p:spTree>
    <p:extLst>
      <p:ext uri="{BB962C8B-B14F-4D97-AF65-F5344CB8AC3E}">
        <p14:creationId xmlns:p14="http://schemas.microsoft.com/office/powerpoint/2010/main" val="378596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l-PL" sz="3600" b="1" dirty="0">
                <a:solidFill>
                  <a:schemeClr val="bg1"/>
                </a:solidFill>
              </a:rPr>
              <a:t>Pięć modeli działalności w gospodarce okrężnej</a:t>
            </a:r>
            <a:endParaRPr lang="en-US" sz="3600" b="1" dirty="0">
              <a:solidFill>
                <a:schemeClr val="bg1"/>
              </a:solidFill>
            </a:endParaRPr>
          </a:p>
        </p:txBody>
      </p:sp>
      <p:sp>
        <p:nvSpPr>
          <p:cNvPr id="11" name="TextBox 10">
            <a:extLst>
              <a:ext uri="{FF2B5EF4-FFF2-40B4-BE49-F238E27FC236}">
                <a16:creationId xmlns:a16="http://schemas.microsoft.com/office/drawing/2014/main" id="{C8906053-1C32-5C4C-BD37-D50AA5FAF8A5}"/>
              </a:ext>
            </a:extLst>
          </p:cNvPr>
          <p:cNvSpPr txBox="1"/>
          <p:nvPr/>
        </p:nvSpPr>
        <p:spPr>
          <a:xfrm>
            <a:off x="1785468" y="1447401"/>
            <a:ext cx="1901629" cy="923330"/>
          </a:xfrm>
          <a:prstGeom prst="rect">
            <a:avLst/>
          </a:prstGeom>
          <a:noFill/>
        </p:spPr>
        <p:txBody>
          <a:bodyPr wrap="square" rtlCol="0">
            <a:spAutoFit/>
          </a:bodyPr>
          <a:lstStyle/>
          <a:p>
            <a:pPr algn="ctr"/>
            <a:r>
              <a:rPr lang="pl-PL" b="1" dirty="0"/>
              <a:t>Surowce o charakterze okrężnym</a:t>
            </a:r>
            <a:endParaRPr lang="en-US" b="1" dirty="0"/>
          </a:p>
        </p:txBody>
      </p:sp>
      <p:sp>
        <p:nvSpPr>
          <p:cNvPr id="12" name="TextBox 11">
            <a:extLst>
              <a:ext uri="{FF2B5EF4-FFF2-40B4-BE49-F238E27FC236}">
                <a16:creationId xmlns:a16="http://schemas.microsoft.com/office/drawing/2014/main" id="{5E11BDB3-C350-DE44-8723-8C426A201718}"/>
              </a:ext>
            </a:extLst>
          </p:cNvPr>
          <p:cNvSpPr txBox="1"/>
          <p:nvPr/>
        </p:nvSpPr>
        <p:spPr>
          <a:xfrm>
            <a:off x="3512235" y="1447401"/>
            <a:ext cx="1901629" cy="830997"/>
          </a:xfrm>
          <a:prstGeom prst="rect">
            <a:avLst/>
          </a:prstGeom>
          <a:noFill/>
        </p:spPr>
        <p:txBody>
          <a:bodyPr wrap="square" rtlCol="0">
            <a:spAutoFit/>
          </a:bodyPr>
          <a:lstStyle/>
          <a:p>
            <a:pPr algn="ctr"/>
            <a:r>
              <a:rPr lang="pl-PL" sz="2400" b="1" dirty="0"/>
              <a:t>Odzysk zasobów</a:t>
            </a:r>
            <a:endParaRPr lang="en-US" sz="2400" b="1" dirty="0"/>
          </a:p>
        </p:txBody>
      </p:sp>
      <p:sp>
        <p:nvSpPr>
          <p:cNvPr id="16" name="TextBox 15">
            <a:extLst>
              <a:ext uri="{FF2B5EF4-FFF2-40B4-BE49-F238E27FC236}">
                <a16:creationId xmlns:a16="http://schemas.microsoft.com/office/drawing/2014/main" id="{F304574B-A261-BE4F-95D6-C682FD92A54E}"/>
              </a:ext>
            </a:extLst>
          </p:cNvPr>
          <p:cNvSpPr txBox="1"/>
          <p:nvPr/>
        </p:nvSpPr>
        <p:spPr>
          <a:xfrm>
            <a:off x="5281130" y="1436368"/>
            <a:ext cx="1901629" cy="830997"/>
          </a:xfrm>
          <a:prstGeom prst="rect">
            <a:avLst/>
          </a:prstGeom>
          <a:noFill/>
        </p:spPr>
        <p:txBody>
          <a:bodyPr wrap="square" rtlCol="0">
            <a:spAutoFit/>
          </a:bodyPr>
          <a:lstStyle/>
          <a:p>
            <a:pPr algn="ctr"/>
            <a:r>
              <a:rPr lang="pl-PL" sz="2400" b="1" dirty="0"/>
              <a:t>Dłuższe życie produktów</a:t>
            </a:r>
            <a:endParaRPr lang="en-US" sz="2400" b="1" dirty="0"/>
          </a:p>
        </p:txBody>
      </p:sp>
      <p:sp>
        <p:nvSpPr>
          <p:cNvPr id="17" name="TextBox 16">
            <a:extLst>
              <a:ext uri="{FF2B5EF4-FFF2-40B4-BE49-F238E27FC236}">
                <a16:creationId xmlns:a16="http://schemas.microsoft.com/office/drawing/2014/main" id="{0563B1E1-0E64-C94A-A8C0-EC86E77FB670}"/>
              </a:ext>
            </a:extLst>
          </p:cNvPr>
          <p:cNvSpPr txBox="1"/>
          <p:nvPr/>
        </p:nvSpPr>
        <p:spPr>
          <a:xfrm>
            <a:off x="7041482" y="1316612"/>
            <a:ext cx="1901629" cy="923330"/>
          </a:xfrm>
          <a:prstGeom prst="rect">
            <a:avLst/>
          </a:prstGeom>
          <a:noFill/>
        </p:spPr>
        <p:txBody>
          <a:bodyPr wrap="square" rtlCol="0">
            <a:spAutoFit/>
          </a:bodyPr>
          <a:lstStyle/>
          <a:p>
            <a:pPr algn="ctr"/>
            <a:r>
              <a:rPr lang="en-US" b="1" dirty="0"/>
              <a:t>Platform</a:t>
            </a:r>
            <a:r>
              <a:rPr lang="pl-PL" b="1" dirty="0"/>
              <a:t>y umożliwiające współdzielenie</a:t>
            </a:r>
            <a:endParaRPr lang="en-US" b="1" dirty="0"/>
          </a:p>
        </p:txBody>
      </p:sp>
      <p:sp>
        <p:nvSpPr>
          <p:cNvPr id="18" name="TextBox 17">
            <a:extLst>
              <a:ext uri="{FF2B5EF4-FFF2-40B4-BE49-F238E27FC236}">
                <a16:creationId xmlns:a16="http://schemas.microsoft.com/office/drawing/2014/main" id="{B4A40B76-E97A-6149-9E10-6104DC1E8EB6}"/>
              </a:ext>
            </a:extLst>
          </p:cNvPr>
          <p:cNvSpPr txBox="1"/>
          <p:nvPr/>
        </p:nvSpPr>
        <p:spPr>
          <a:xfrm>
            <a:off x="8713344" y="1436368"/>
            <a:ext cx="1901629" cy="830997"/>
          </a:xfrm>
          <a:prstGeom prst="rect">
            <a:avLst/>
          </a:prstGeom>
          <a:noFill/>
        </p:spPr>
        <p:txBody>
          <a:bodyPr wrap="square" rtlCol="0">
            <a:spAutoFit/>
          </a:bodyPr>
          <a:lstStyle/>
          <a:p>
            <a:pPr algn="ctr"/>
            <a:r>
              <a:rPr lang="pl-PL" sz="2400" b="1" dirty="0"/>
              <a:t>Produkt jako usługa</a:t>
            </a:r>
            <a:endParaRPr lang="en-US" sz="2400" b="1" dirty="0"/>
          </a:p>
        </p:txBody>
      </p:sp>
      <p:sp>
        <p:nvSpPr>
          <p:cNvPr id="19" name="TextBox 18">
            <a:extLst>
              <a:ext uri="{FF2B5EF4-FFF2-40B4-BE49-F238E27FC236}">
                <a16:creationId xmlns:a16="http://schemas.microsoft.com/office/drawing/2014/main" id="{B3E8CCFD-182B-7546-BE75-88445AAD58F8}"/>
              </a:ext>
            </a:extLst>
          </p:cNvPr>
          <p:cNvSpPr txBox="1"/>
          <p:nvPr/>
        </p:nvSpPr>
        <p:spPr>
          <a:xfrm>
            <a:off x="1278763" y="4350072"/>
            <a:ext cx="1726767" cy="1384995"/>
          </a:xfrm>
          <a:prstGeom prst="rect">
            <a:avLst/>
          </a:prstGeom>
          <a:noFill/>
        </p:spPr>
        <p:txBody>
          <a:bodyPr wrap="square" rtlCol="0">
            <a:spAutoFit/>
          </a:bodyPr>
          <a:lstStyle/>
          <a:p>
            <a:r>
              <a:rPr lang="pl-PL" sz="1400" dirty="0"/>
              <a:t>Produkty wykonane z surowców w pełni odnawialnych, zdatnych do recyklingu albo biodegradowalnych</a:t>
            </a:r>
            <a:r>
              <a:rPr lang="en-US" sz="1400" dirty="0"/>
              <a:t>. </a:t>
            </a:r>
          </a:p>
        </p:txBody>
      </p:sp>
      <p:sp>
        <p:nvSpPr>
          <p:cNvPr id="20" name="TextBox 19">
            <a:extLst>
              <a:ext uri="{FF2B5EF4-FFF2-40B4-BE49-F238E27FC236}">
                <a16:creationId xmlns:a16="http://schemas.microsoft.com/office/drawing/2014/main" id="{0D0B666F-CA8C-2C43-B8C8-36C6A3FC5375}"/>
              </a:ext>
            </a:extLst>
          </p:cNvPr>
          <p:cNvSpPr txBox="1"/>
          <p:nvPr/>
        </p:nvSpPr>
        <p:spPr>
          <a:xfrm>
            <a:off x="3395513" y="4313601"/>
            <a:ext cx="1901629" cy="2062103"/>
          </a:xfrm>
          <a:prstGeom prst="rect">
            <a:avLst/>
          </a:prstGeom>
          <a:noFill/>
        </p:spPr>
        <p:txBody>
          <a:bodyPr wrap="square" rtlCol="0">
            <a:spAutoFit/>
          </a:bodyPr>
          <a:lstStyle/>
          <a:p>
            <a:r>
              <a:rPr lang="pl-PL" sz="1400" dirty="0"/>
              <a:t>Usługi, w których eliminuje się przenikanie zasobów, materiałów i odpadów do środowiska i maksymalizuje wartość tego, co wraca do obiegu</a:t>
            </a:r>
            <a:r>
              <a:rPr lang="en-US" sz="1400" dirty="0"/>
              <a:t>.</a:t>
            </a:r>
          </a:p>
          <a:p>
            <a:pPr algn="ctr"/>
            <a:endParaRPr lang="en-US" sz="1600" dirty="0"/>
          </a:p>
        </p:txBody>
      </p:sp>
      <p:sp>
        <p:nvSpPr>
          <p:cNvPr id="21" name="TextBox 20">
            <a:extLst>
              <a:ext uri="{FF2B5EF4-FFF2-40B4-BE49-F238E27FC236}">
                <a16:creationId xmlns:a16="http://schemas.microsoft.com/office/drawing/2014/main" id="{BFB2B9B0-85A2-184C-A010-C9AB347BC029}"/>
              </a:ext>
            </a:extLst>
          </p:cNvPr>
          <p:cNvSpPr txBox="1"/>
          <p:nvPr/>
        </p:nvSpPr>
        <p:spPr>
          <a:xfrm>
            <a:off x="5127467" y="4309989"/>
            <a:ext cx="2128079" cy="1815882"/>
          </a:xfrm>
          <a:prstGeom prst="rect">
            <a:avLst/>
          </a:prstGeom>
          <a:noFill/>
        </p:spPr>
        <p:txBody>
          <a:bodyPr wrap="square" rtlCol="0">
            <a:spAutoFit/>
          </a:bodyPr>
          <a:lstStyle/>
          <a:p>
            <a:r>
              <a:rPr lang="pl-PL" sz="1400" dirty="0"/>
              <a:t>Usługi, które umożliwiają przedłużenie życia produktu, który zostałby wyrzucony, dzięki naprawie, ulepszeniu albo odprzedaży do ponownego wprowadzenia w obieg</a:t>
            </a:r>
            <a:r>
              <a:rPr lang="en-US" sz="1400" dirty="0"/>
              <a:t>.</a:t>
            </a:r>
          </a:p>
        </p:txBody>
      </p:sp>
      <p:sp>
        <p:nvSpPr>
          <p:cNvPr id="22" name="TextBox 21">
            <a:extLst>
              <a:ext uri="{FF2B5EF4-FFF2-40B4-BE49-F238E27FC236}">
                <a16:creationId xmlns:a16="http://schemas.microsoft.com/office/drawing/2014/main" id="{FCC65F51-F608-1C41-85A0-46E849E5839E}"/>
              </a:ext>
            </a:extLst>
          </p:cNvPr>
          <p:cNvSpPr txBox="1"/>
          <p:nvPr/>
        </p:nvSpPr>
        <p:spPr>
          <a:xfrm>
            <a:off x="7277535" y="4323215"/>
            <a:ext cx="1901629" cy="1815882"/>
          </a:xfrm>
          <a:prstGeom prst="rect">
            <a:avLst/>
          </a:prstGeom>
          <a:noFill/>
        </p:spPr>
        <p:txBody>
          <a:bodyPr wrap="square" rtlCol="0">
            <a:spAutoFit/>
          </a:bodyPr>
          <a:lstStyle/>
          <a:p>
            <a:r>
              <a:rPr lang="pl-PL" sz="1400" dirty="0"/>
              <a:t>Platformy do współdzielenia umożliwiają ludziom współpracę i współdzielenie produktu, bez posiadania na wyłączność</a:t>
            </a:r>
            <a:r>
              <a:rPr lang="en-US" sz="1400" dirty="0"/>
              <a:t>.</a:t>
            </a:r>
          </a:p>
        </p:txBody>
      </p:sp>
      <p:sp>
        <p:nvSpPr>
          <p:cNvPr id="23" name="TextBox 22">
            <a:extLst>
              <a:ext uri="{FF2B5EF4-FFF2-40B4-BE49-F238E27FC236}">
                <a16:creationId xmlns:a16="http://schemas.microsoft.com/office/drawing/2014/main" id="{F65BA6F7-AA83-5348-ADDB-F2B45B85C684}"/>
              </a:ext>
            </a:extLst>
          </p:cNvPr>
          <p:cNvSpPr txBox="1"/>
          <p:nvPr/>
        </p:nvSpPr>
        <p:spPr>
          <a:xfrm>
            <a:off x="8968320" y="4350072"/>
            <a:ext cx="1625354" cy="1384995"/>
          </a:xfrm>
          <a:prstGeom prst="rect">
            <a:avLst/>
          </a:prstGeom>
          <a:noFill/>
        </p:spPr>
        <p:txBody>
          <a:bodyPr wrap="square" rtlCol="0">
            <a:spAutoFit/>
          </a:bodyPr>
          <a:lstStyle/>
          <a:p>
            <a:r>
              <a:rPr lang="pl-PL" sz="1400" dirty="0"/>
              <a:t>Produkty, z których korzysta jeden lub większa liczba klientów na zasadzie opłaty za użytkowanie</a:t>
            </a:r>
            <a:r>
              <a:rPr lang="en-US" sz="1400" dirty="0"/>
              <a:t>. </a:t>
            </a:r>
          </a:p>
        </p:txBody>
      </p:sp>
      <p:sp>
        <p:nvSpPr>
          <p:cNvPr id="2" name="Slide Number Placeholder 1">
            <a:extLst>
              <a:ext uri="{FF2B5EF4-FFF2-40B4-BE49-F238E27FC236}">
                <a16:creationId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x-none" smtClean="0"/>
              <a:t>13</a:t>
            </a:fld>
            <a:endParaRPr lang="x-none"/>
          </a:p>
        </p:txBody>
      </p:sp>
    </p:spTree>
    <p:extLst>
      <p:ext uri="{BB962C8B-B14F-4D97-AF65-F5344CB8AC3E}">
        <p14:creationId xmlns:p14="http://schemas.microsoft.com/office/powerpoint/2010/main" val="174164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523220"/>
          </a:xfrm>
          <a:prstGeom prst="rect">
            <a:avLst/>
          </a:prstGeom>
          <a:noFill/>
        </p:spPr>
        <p:txBody>
          <a:bodyPr wrap="square" rtlCol="0">
            <a:spAutoFit/>
          </a:bodyPr>
          <a:lstStyle/>
          <a:p>
            <a:pPr lvl="0" algn="ctr"/>
            <a:r>
              <a:rPr lang="pl-PL" sz="2800" b="1" dirty="0">
                <a:solidFill>
                  <a:prstClr val="black"/>
                </a:solidFill>
              </a:rPr>
              <a:t>Surowce o charakterze okrężnym</a:t>
            </a:r>
            <a:r>
              <a:rPr lang="en-US" sz="28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pl-PL" sz="2800" b="1" dirty="0">
                <a:solidFill>
                  <a:srgbClr val="4ABE98"/>
                </a:solidFill>
                <a:latin typeface="Calibri" panose="020F0502020204030204" pitchFamily="34" charset="0"/>
                <a:ea typeface="SimSun" panose="02010600030101010101" pitchFamily="2" charset="-122"/>
                <a:cs typeface="Calibri" panose="020F0502020204030204" pitchFamily="34" charset="0"/>
              </a:rPr>
              <a:t>Buty wykonane z tworzywa sztucznego</a:t>
            </a:r>
            <a:endParaRPr lang="en-US" sz="28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4BC9A0E1-75C9-7A4A-A555-1E16ECA0DE9E}"/>
              </a:ext>
            </a:extLst>
          </p:cNvPr>
          <p:cNvPicPr>
            <a:picLocks noChangeAspect="1"/>
          </p:cNvPicPr>
          <p:nvPr/>
        </p:nvPicPr>
        <p:blipFill>
          <a:blip r:embed="rId5"/>
          <a:stretch>
            <a:fillRect/>
          </a:stretch>
        </p:blipFill>
        <p:spPr>
          <a:xfrm>
            <a:off x="430566" y="1670346"/>
            <a:ext cx="5400543" cy="3780380"/>
          </a:xfrm>
          <a:prstGeom prst="rect">
            <a:avLst/>
          </a:prstGeom>
        </p:spPr>
      </p:pic>
      <p:pic>
        <p:nvPicPr>
          <p:cNvPr id="9" name="Picture 8" descr="A picture containing ground, outdoor&#10;&#10;Description automatically generated">
            <a:extLst>
              <a:ext uri="{FF2B5EF4-FFF2-40B4-BE49-F238E27FC236}">
                <a16:creationId xmlns:a16="http://schemas.microsoft.com/office/drawing/2014/main" id="{6E33CC01-7355-9146-93F5-7990EF3A13CA}"/>
              </a:ext>
            </a:extLst>
          </p:cNvPr>
          <p:cNvPicPr>
            <a:picLocks noChangeAspect="1"/>
          </p:cNvPicPr>
          <p:nvPr/>
        </p:nvPicPr>
        <p:blipFill>
          <a:blip r:embed="rId6"/>
          <a:stretch>
            <a:fillRect/>
          </a:stretch>
        </p:blipFill>
        <p:spPr>
          <a:xfrm>
            <a:off x="5901447" y="1521391"/>
            <a:ext cx="3651251" cy="4078290"/>
          </a:xfrm>
          <a:prstGeom prst="rect">
            <a:avLst/>
          </a:prstGeom>
        </p:spPr>
      </p:pic>
      <p:sp>
        <p:nvSpPr>
          <p:cNvPr id="2" name="Slide Number Placeholder 1">
            <a:extLst>
              <a:ext uri="{FF2B5EF4-FFF2-40B4-BE49-F238E27FC236}">
                <a16:creationId xmlns:a16="http://schemas.microsoft.com/office/drawing/2014/main" id="{D879DA7C-4907-CE7C-2A53-14CDE3BF0525}"/>
              </a:ext>
            </a:extLst>
          </p:cNvPr>
          <p:cNvSpPr>
            <a:spLocks noGrp="1"/>
          </p:cNvSpPr>
          <p:nvPr>
            <p:ph type="sldNum" sz="quarter" idx="12"/>
          </p:nvPr>
        </p:nvSpPr>
        <p:spPr/>
        <p:txBody>
          <a:bodyPr/>
          <a:lstStyle/>
          <a:p>
            <a:fld id="{03AC47D1-4797-A149-B428-2088C1D64571}" type="slidenum">
              <a:rPr lang="en-US" smtClean="0"/>
              <a:t>14</a:t>
            </a:fld>
            <a:endParaRPr lang="en-US" dirty="0"/>
          </a:p>
        </p:txBody>
      </p:sp>
    </p:spTree>
    <p:extLst>
      <p:ext uri="{BB962C8B-B14F-4D97-AF65-F5344CB8AC3E}">
        <p14:creationId xmlns:p14="http://schemas.microsoft.com/office/powerpoint/2010/main" val="174250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63736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pl-PL" sz="4000" b="1" dirty="0">
                <a:solidFill>
                  <a:srgbClr val="262626"/>
                </a:solidFill>
                <a:latin typeface="Calibri" panose="020F0502020204030204" pitchFamily="34" charset="0"/>
                <a:ea typeface="SimSun" panose="02010600030101010101" pitchFamily="2" charset="-122"/>
                <a:cs typeface="Calibri" panose="020F0502020204030204" pitchFamily="34" charset="0"/>
              </a:rPr>
              <a:t>Odzysk surowców</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pl-PL" sz="4000" b="1" dirty="0">
                <a:solidFill>
                  <a:srgbClr val="4ABE98"/>
                </a:solidFill>
                <a:latin typeface="Calibri" panose="020F0502020204030204" pitchFamily="34" charset="0"/>
                <a:ea typeface="SimSun" panose="02010600030101010101" pitchFamily="2" charset="-122"/>
                <a:cs typeface="Calibri" panose="020F0502020204030204" pitchFamily="34" charset="0"/>
              </a:rPr>
              <a:t>Energia ze śmieci</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id="{7F3F9EF6-ADEC-A74E-BBEC-12F6E04AE208}"/>
              </a:ext>
            </a:extLst>
          </p:cNvPr>
          <p:cNvPicPr>
            <a:picLocks noChangeAspect="1"/>
          </p:cNvPicPr>
          <p:nvPr/>
        </p:nvPicPr>
        <p:blipFill>
          <a:blip r:embed="rId5"/>
          <a:stretch>
            <a:fillRect/>
          </a:stretch>
        </p:blipFill>
        <p:spPr>
          <a:xfrm>
            <a:off x="-422031" y="1619462"/>
            <a:ext cx="5647859" cy="3953501"/>
          </a:xfrm>
          <a:prstGeom prst="rect">
            <a:avLst/>
          </a:prstGeom>
        </p:spPr>
      </p:pic>
      <p:pic>
        <p:nvPicPr>
          <p:cNvPr id="4" name="Picture 3" descr="A picture containing text, car, outdoor, van&#10;&#10;Description automatically generated">
            <a:extLst>
              <a:ext uri="{FF2B5EF4-FFF2-40B4-BE49-F238E27FC236}">
                <a16:creationId xmlns:a16="http://schemas.microsoft.com/office/drawing/2014/main" id="{747A4DA1-BE04-9A86-4BFA-727046B6EA5E}"/>
              </a:ext>
            </a:extLst>
          </p:cNvPr>
          <p:cNvPicPr>
            <a:picLocks noChangeAspect="1"/>
          </p:cNvPicPr>
          <p:nvPr/>
        </p:nvPicPr>
        <p:blipFill>
          <a:blip r:embed="rId6"/>
          <a:stretch>
            <a:fillRect/>
          </a:stretch>
        </p:blipFill>
        <p:spPr>
          <a:xfrm>
            <a:off x="4477426" y="1619462"/>
            <a:ext cx="6440905" cy="3619076"/>
          </a:xfrm>
          <a:prstGeom prst="rect">
            <a:avLst/>
          </a:prstGeom>
        </p:spPr>
      </p:pic>
      <p:sp>
        <p:nvSpPr>
          <p:cNvPr id="2" name="Slide Number Placeholder 1">
            <a:extLst>
              <a:ext uri="{FF2B5EF4-FFF2-40B4-BE49-F238E27FC236}">
                <a16:creationId xmlns:a16="http://schemas.microsoft.com/office/drawing/2014/main" id="{FCB36636-E902-9BCF-24EE-3CC9E6B4B722}"/>
              </a:ext>
            </a:extLst>
          </p:cNvPr>
          <p:cNvSpPr>
            <a:spLocks noGrp="1"/>
          </p:cNvSpPr>
          <p:nvPr>
            <p:ph type="sldNum" sz="quarter" idx="12"/>
          </p:nvPr>
        </p:nvSpPr>
        <p:spPr/>
        <p:txBody>
          <a:bodyPr/>
          <a:lstStyle/>
          <a:p>
            <a:fld id="{03AC47D1-4797-A149-B428-2088C1D64571}" type="slidenum">
              <a:rPr lang="en-US" smtClean="0"/>
              <a:t>15</a:t>
            </a:fld>
            <a:endParaRPr lang="en-US" dirty="0"/>
          </a:p>
        </p:txBody>
      </p:sp>
    </p:spTree>
    <p:extLst>
      <p:ext uri="{BB962C8B-B14F-4D97-AF65-F5344CB8AC3E}">
        <p14:creationId xmlns:p14="http://schemas.microsoft.com/office/powerpoint/2010/main" val="303647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lvl="0" algn="ctr"/>
            <a:r>
              <a:rPr lang="pl-PL" sz="4000" b="1" dirty="0">
                <a:solidFill>
                  <a:srgbClr val="262626"/>
                </a:solidFill>
                <a:latin typeface="Calibri" panose="020F0502020204030204" pitchFamily="34" charset="0"/>
                <a:ea typeface="SimSun" panose="02010600030101010101" pitchFamily="2" charset="-122"/>
                <a:cs typeface="Calibri" panose="020F0502020204030204" pitchFamily="34" charset="0"/>
              </a:rPr>
              <a:t>Dłuższe życie produktów</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pl-PL" sz="4000" b="1" dirty="0">
                <a:solidFill>
                  <a:srgbClr val="4ABE98"/>
                </a:solidFill>
                <a:latin typeface="Calibri" panose="020F0502020204030204" pitchFamily="34" charset="0"/>
                <a:ea typeface="SimSun" panose="02010600030101010101" pitchFamily="2" charset="-122"/>
                <a:cs typeface="Calibri" panose="020F0502020204030204" pitchFamily="34" charset="0"/>
              </a:rPr>
              <a:t>Usługa odbioru i naprawy</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373DBD3B-B055-3C42-8D61-BBC0175F639E}"/>
              </a:ext>
            </a:extLst>
          </p:cNvPr>
          <p:cNvPicPr>
            <a:picLocks noChangeAspect="1"/>
          </p:cNvPicPr>
          <p:nvPr/>
        </p:nvPicPr>
        <p:blipFill>
          <a:blip r:embed="rId5"/>
          <a:stretch>
            <a:fillRect/>
          </a:stretch>
        </p:blipFill>
        <p:spPr>
          <a:xfrm>
            <a:off x="-859515" y="1212718"/>
            <a:ext cx="6667178" cy="4667024"/>
          </a:xfrm>
          <a:prstGeom prst="rect">
            <a:avLst/>
          </a:prstGeom>
        </p:spPr>
      </p:pic>
      <p:pic>
        <p:nvPicPr>
          <p:cNvPr id="3" name="Picture 2" descr="A picture containing person&#10;&#10;Description automatically generated">
            <a:extLst>
              <a:ext uri="{FF2B5EF4-FFF2-40B4-BE49-F238E27FC236}">
                <a16:creationId xmlns:a16="http://schemas.microsoft.com/office/drawing/2014/main" id="{160F2BB5-7849-7312-2F13-438A02BC379A}"/>
              </a:ext>
            </a:extLst>
          </p:cNvPr>
          <p:cNvPicPr>
            <a:picLocks noChangeAspect="1"/>
          </p:cNvPicPr>
          <p:nvPr/>
        </p:nvPicPr>
        <p:blipFill>
          <a:blip r:embed="rId6"/>
          <a:stretch>
            <a:fillRect/>
          </a:stretch>
        </p:blipFill>
        <p:spPr>
          <a:xfrm>
            <a:off x="4997301" y="1762476"/>
            <a:ext cx="5731714" cy="3596333"/>
          </a:xfrm>
          <a:prstGeom prst="rect">
            <a:avLst/>
          </a:prstGeom>
        </p:spPr>
      </p:pic>
      <p:sp>
        <p:nvSpPr>
          <p:cNvPr id="2" name="Slide Number Placeholder 1">
            <a:extLst>
              <a:ext uri="{FF2B5EF4-FFF2-40B4-BE49-F238E27FC236}">
                <a16:creationId xmlns:a16="http://schemas.microsoft.com/office/drawing/2014/main" id="{B758EA5E-E40E-6EDC-F13B-E5197DF557F9}"/>
              </a:ext>
            </a:extLst>
          </p:cNvPr>
          <p:cNvSpPr>
            <a:spLocks noGrp="1"/>
          </p:cNvSpPr>
          <p:nvPr>
            <p:ph type="sldNum" sz="quarter" idx="12"/>
          </p:nvPr>
        </p:nvSpPr>
        <p:spPr/>
        <p:txBody>
          <a:bodyPr/>
          <a:lstStyle/>
          <a:p>
            <a:fld id="{03AC47D1-4797-A149-B428-2088C1D64571}" type="slidenum">
              <a:rPr lang="en-US" smtClean="0"/>
              <a:t>16</a:t>
            </a:fld>
            <a:endParaRPr lang="en-US" dirty="0"/>
          </a:p>
        </p:txBody>
      </p:sp>
    </p:spTree>
    <p:extLst>
      <p:ext uri="{BB962C8B-B14F-4D97-AF65-F5344CB8AC3E}">
        <p14:creationId xmlns:p14="http://schemas.microsoft.com/office/powerpoint/2010/main" val="271748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461665"/>
          </a:xfrm>
          <a:prstGeom prst="rect">
            <a:avLst/>
          </a:prstGeom>
          <a:noFill/>
        </p:spPr>
        <p:txBody>
          <a:bodyPr wrap="square" rtlCol="0">
            <a:spAutoFit/>
          </a:bodyPr>
          <a:lstStyle/>
          <a:p>
            <a:pPr lvl="0" algn="ctr"/>
            <a:r>
              <a:rPr lang="pl-PL" sz="2400" b="1" dirty="0">
                <a:solidFill>
                  <a:srgbClr val="262626"/>
                </a:solidFill>
                <a:latin typeface="Calibri" panose="020F0502020204030204" pitchFamily="34" charset="0"/>
                <a:ea typeface="SimSun" panose="02010600030101010101" pitchFamily="2" charset="-122"/>
                <a:cs typeface="Calibri" panose="020F0502020204030204" pitchFamily="34" charset="0"/>
              </a:rPr>
              <a:t>Platforma umożliwiająca współdzielenie</a:t>
            </a:r>
            <a:r>
              <a:rPr lang="en-US" sz="24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pl-PL" sz="2400" b="1" dirty="0">
                <a:solidFill>
                  <a:srgbClr val="4ABE98"/>
                </a:solidFill>
                <a:latin typeface="Calibri" panose="020F0502020204030204" pitchFamily="34" charset="0"/>
                <a:ea typeface="SimSun" panose="02010600030101010101" pitchFamily="2" charset="-122"/>
                <a:cs typeface="Calibri" panose="020F0502020204030204" pitchFamily="34" charset="0"/>
              </a:rPr>
              <a:t>Wspólne przejazdy samochodem</a:t>
            </a:r>
            <a:endParaRPr lang="en-US" sz="24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a:extLst>
              <a:ext uri="{FF2B5EF4-FFF2-40B4-BE49-F238E27FC236}">
                <a16:creationId xmlns:a16="http://schemas.microsoft.com/office/drawing/2014/main" id="{8DD81FBA-8193-6D42-8807-079981722E43}"/>
              </a:ext>
            </a:extLst>
          </p:cNvPr>
          <p:cNvPicPr>
            <a:picLocks noChangeAspect="1"/>
          </p:cNvPicPr>
          <p:nvPr/>
        </p:nvPicPr>
        <p:blipFill>
          <a:blip r:embed="rId5"/>
          <a:stretch>
            <a:fillRect/>
          </a:stretch>
        </p:blipFill>
        <p:spPr>
          <a:xfrm>
            <a:off x="-562708" y="1643821"/>
            <a:ext cx="6096079" cy="4267256"/>
          </a:xfrm>
          <a:prstGeom prst="rect">
            <a:avLst/>
          </a:prstGeom>
        </p:spPr>
      </p:pic>
      <p:pic>
        <p:nvPicPr>
          <p:cNvPr id="7" name="Picture 6" descr="A picture containing person, cellphone&#10;&#10;Description automatically generated">
            <a:extLst>
              <a:ext uri="{FF2B5EF4-FFF2-40B4-BE49-F238E27FC236}">
                <a16:creationId xmlns:a16="http://schemas.microsoft.com/office/drawing/2014/main" id="{028128ED-CF78-BC49-873C-C24774E831EF}"/>
              </a:ext>
            </a:extLst>
          </p:cNvPr>
          <p:cNvPicPr>
            <a:picLocks noChangeAspect="1"/>
          </p:cNvPicPr>
          <p:nvPr/>
        </p:nvPicPr>
        <p:blipFill>
          <a:blip r:embed="rId6"/>
          <a:stretch>
            <a:fillRect/>
          </a:stretch>
        </p:blipFill>
        <p:spPr>
          <a:xfrm>
            <a:off x="4675123" y="1514378"/>
            <a:ext cx="6183021" cy="4169944"/>
          </a:xfrm>
          <a:prstGeom prst="rect">
            <a:avLst/>
          </a:prstGeom>
        </p:spPr>
      </p:pic>
      <p:sp>
        <p:nvSpPr>
          <p:cNvPr id="2" name="Slide Number Placeholder 1">
            <a:extLst>
              <a:ext uri="{FF2B5EF4-FFF2-40B4-BE49-F238E27FC236}">
                <a16:creationId xmlns:a16="http://schemas.microsoft.com/office/drawing/2014/main" id="{2E0E8AE6-CC86-864D-7BAA-E8443EBC891E}"/>
              </a:ext>
            </a:extLst>
          </p:cNvPr>
          <p:cNvSpPr>
            <a:spLocks noGrp="1"/>
          </p:cNvSpPr>
          <p:nvPr>
            <p:ph type="sldNum" sz="quarter" idx="12"/>
          </p:nvPr>
        </p:nvSpPr>
        <p:spPr/>
        <p:txBody>
          <a:bodyPr/>
          <a:lstStyle/>
          <a:p>
            <a:fld id="{03AC47D1-4797-A149-B428-2088C1D64571}" type="slidenum">
              <a:rPr lang="en-US" smtClean="0"/>
              <a:t>17</a:t>
            </a:fld>
            <a:endParaRPr lang="en-US" dirty="0"/>
          </a:p>
        </p:txBody>
      </p:sp>
    </p:spTree>
    <p:extLst>
      <p:ext uri="{BB962C8B-B14F-4D97-AF65-F5344CB8AC3E}">
        <p14:creationId xmlns:p14="http://schemas.microsoft.com/office/powerpoint/2010/main" val="252086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pl-PL"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Produkt jako usługa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pl-PL" sz="4000" b="1" dirty="0">
                <a:solidFill>
                  <a:srgbClr val="4ABE98"/>
                </a:solidFill>
                <a:latin typeface="Calibri" panose="020F0502020204030204" pitchFamily="34" charset="0"/>
                <a:ea typeface="SimSun" panose="02010600030101010101" pitchFamily="2" charset="-122"/>
                <a:cs typeface="Calibri" panose="020F0502020204030204" pitchFamily="34" charset="0"/>
              </a:rPr>
              <a:t>Wypożyczalnie odzieży</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a:extLst>
              <a:ext uri="{FF2B5EF4-FFF2-40B4-BE49-F238E27FC236}">
                <a16:creationId xmlns:a16="http://schemas.microsoft.com/office/drawing/2014/main" id="{938FF20A-E952-844D-A568-C911613655CF}"/>
              </a:ext>
            </a:extLst>
          </p:cNvPr>
          <p:cNvPicPr>
            <a:picLocks noChangeAspect="1"/>
          </p:cNvPicPr>
          <p:nvPr/>
        </p:nvPicPr>
        <p:blipFill>
          <a:blip r:embed="rId5"/>
          <a:stretch>
            <a:fillRect/>
          </a:stretch>
        </p:blipFill>
        <p:spPr>
          <a:xfrm>
            <a:off x="-744708" y="1521611"/>
            <a:ext cx="6300380" cy="4410266"/>
          </a:xfrm>
          <a:prstGeom prst="rect">
            <a:avLst/>
          </a:prstGeom>
        </p:spPr>
      </p:pic>
      <p:pic>
        <p:nvPicPr>
          <p:cNvPr id="13" name="Picture 12" descr="A picture containing person&#10;&#10;Description automatically generated">
            <a:extLst>
              <a:ext uri="{FF2B5EF4-FFF2-40B4-BE49-F238E27FC236}">
                <a16:creationId xmlns:a16="http://schemas.microsoft.com/office/drawing/2014/main" id="{D789ED78-E43D-9F43-A570-342EAB1171C9}"/>
              </a:ext>
            </a:extLst>
          </p:cNvPr>
          <p:cNvPicPr>
            <a:picLocks noChangeAspect="1"/>
          </p:cNvPicPr>
          <p:nvPr/>
        </p:nvPicPr>
        <p:blipFill>
          <a:blip r:embed="rId6"/>
          <a:stretch>
            <a:fillRect/>
          </a:stretch>
        </p:blipFill>
        <p:spPr>
          <a:xfrm>
            <a:off x="4947138" y="1606905"/>
            <a:ext cx="5955586" cy="3970750"/>
          </a:xfrm>
          <a:prstGeom prst="rect">
            <a:avLst/>
          </a:prstGeom>
        </p:spPr>
      </p:pic>
      <p:sp>
        <p:nvSpPr>
          <p:cNvPr id="2" name="Slide Number Placeholder 1">
            <a:extLst>
              <a:ext uri="{FF2B5EF4-FFF2-40B4-BE49-F238E27FC236}">
                <a16:creationId xmlns:a16="http://schemas.microsoft.com/office/drawing/2014/main" id="{8FBC6BFD-7E62-6AFE-A56A-22E24DA3ADFE}"/>
              </a:ext>
            </a:extLst>
          </p:cNvPr>
          <p:cNvSpPr>
            <a:spLocks noGrp="1"/>
          </p:cNvSpPr>
          <p:nvPr>
            <p:ph type="sldNum" sz="quarter" idx="12"/>
          </p:nvPr>
        </p:nvSpPr>
        <p:spPr/>
        <p:txBody>
          <a:bodyPr/>
          <a:lstStyle/>
          <a:p>
            <a:fld id="{03AC47D1-4797-A149-B428-2088C1D64571}" type="slidenum">
              <a:rPr lang="en-US" smtClean="0"/>
              <a:t>18</a:t>
            </a:fld>
            <a:endParaRPr lang="en-US" dirty="0"/>
          </a:p>
        </p:txBody>
      </p:sp>
    </p:spTree>
    <p:extLst>
      <p:ext uri="{BB962C8B-B14F-4D97-AF65-F5344CB8AC3E}">
        <p14:creationId xmlns:p14="http://schemas.microsoft.com/office/powerpoint/2010/main" val="228520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D0F7A-EB75-6042-B7B8-8CC0A97FA5EC}"/>
              </a:ext>
            </a:extLst>
          </p:cNvPr>
          <p:cNvPicPr>
            <a:picLocks noChangeAspect="1"/>
          </p:cNvPicPr>
          <p:nvPr/>
        </p:nvPicPr>
        <p:blipFill>
          <a:blip r:embed="rId3"/>
          <a:stretch>
            <a:fillRect/>
          </a:stretch>
        </p:blipFill>
        <p:spPr>
          <a:xfrm>
            <a:off x="-20863" y="0"/>
            <a:ext cx="12192000" cy="6858000"/>
          </a:xfrm>
          <a:prstGeom prst="rect">
            <a:avLst/>
          </a:prstGeom>
        </p:spPr>
      </p:pic>
      <p:sp>
        <p:nvSpPr>
          <p:cNvPr id="5" name="Rectangle 4">
            <a:extLst>
              <a:ext uri="{FF2B5EF4-FFF2-40B4-BE49-F238E27FC236}">
                <a16:creationId xmlns:a16="http://schemas.microsoft.com/office/drawing/2014/main" id="{0131D771-BD27-2940-A06F-7EAD4A527134}"/>
              </a:ext>
            </a:extLst>
          </p:cNvPr>
          <p:cNvSpPr/>
          <p:nvPr/>
        </p:nvSpPr>
        <p:spPr>
          <a:xfrm>
            <a:off x="986740" y="1619820"/>
            <a:ext cx="4413816" cy="387798"/>
          </a:xfrm>
          <a:prstGeom prst="rect">
            <a:avLst/>
          </a:prstGeom>
        </p:spPr>
        <p:txBody>
          <a:bodyPr wrap="square">
            <a:spAutoFit/>
          </a:bodyPr>
          <a:lstStyle/>
          <a:p>
            <a:pPr algn="thaiDist">
              <a:lnSpc>
                <a:spcPct val="120000"/>
              </a:lnSpc>
            </a:pPr>
            <a:r>
              <a:rPr lang="pl-PL" sz="1600" b="1" dirty="0">
                <a:solidFill>
                  <a:srgbClr val="262626"/>
                </a:solidFill>
              </a:rPr>
              <a:t>Czym zajmuje się firma</a:t>
            </a:r>
            <a:r>
              <a:rPr lang="en-US" sz="1600" b="1" dirty="0">
                <a:solidFill>
                  <a:srgbClr val="262626"/>
                </a:solidFill>
              </a:rPr>
              <a:t>?</a:t>
            </a:r>
            <a:endParaRPr lang="en-US" sz="1600" dirty="0">
              <a:solidFill>
                <a:srgbClr val="262626"/>
              </a:solidFill>
            </a:endParaRPr>
          </a:p>
        </p:txBody>
      </p:sp>
      <p:sp>
        <p:nvSpPr>
          <p:cNvPr id="6" name="Oval 5">
            <a:extLst>
              <a:ext uri="{FF2B5EF4-FFF2-40B4-BE49-F238E27FC236}">
                <a16:creationId xmlns:a16="http://schemas.microsoft.com/office/drawing/2014/main" id="{853EFCA5-DD69-B54D-B9E5-A0B5426C4E20}"/>
              </a:ext>
            </a:extLst>
          </p:cNvPr>
          <p:cNvSpPr/>
          <p:nvPr/>
        </p:nvSpPr>
        <p:spPr>
          <a:xfrm>
            <a:off x="484882" y="158840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B00509D2-9DFC-E14D-88E2-B95F823AF692}"/>
              </a:ext>
            </a:extLst>
          </p:cNvPr>
          <p:cNvSpPr/>
          <p:nvPr/>
        </p:nvSpPr>
        <p:spPr>
          <a:xfrm>
            <a:off x="431245" y="158840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ectangle 7">
            <a:extLst>
              <a:ext uri="{FF2B5EF4-FFF2-40B4-BE49-F238E27FC236}">
                <a16:creationId xmlns:a16="http://schemas.microsoft.com/office/drawing/2014/main" id="{6054CF2C-2066-2D49-B04C-6AEC9E6DF36B}"/>
              </a:ext>
            </a:extLst>
          </p:cNvPr>
          <p:cNvSpPr/>
          <p:nvPr/>
        </p:nvSpPr>
        <p:spPr>
          <a:xfrm>
            <a:off x="475829" y="1568354"/>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9" name="Rounded Rectangle 8">
            <a:extLst>
              <a:ext uri="{FF2B5EF4-FFF2-40B4-BE49-F238E27FC236}">
                <a16:creationId xmlns:a16="http://schemas.microsoft.com/office/drawing/2014/main" id="{8E50E6D3-F610-5E4E-9BB0-10874CDA5603}"/>
              </a:ext>
            </a:extLst>
          </p:cNvPr>
          <p:cNvSpPr/>
          <p:nvPr/>
        </p:nvSpPr>
        <p:spPr>
          <a:xfrm>
            <a:off x="1327355" y="483407"/>
            <a:ext cx="9495565" cy="735320"/>
          </a:xfrm>
          <a:prstGeom prst="roundRect">
            <a:avLst/>
          </a:prstGeom>
          <a:solidFill>
            <a:srgbClr val="4A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ounded Rectangle 9">
            <a:extLst>
              <a:ext uri="{FF2B5EF4-FFF2-40B4-BE49-F238E27FC236}">
                <a16:creationId xmlns:a16="http://schemas.microsoft.com/office/drawing/2014/main" id="{5C254FA2-E5E7-3745-86BA-683928C839E6}"/>
              </a:ext>
            </a:extLst>
          </p:cNvPr>
          <p:cNvSpPr/>
          <p:nvPr/>
        </p:nvSpPr>
        <p:spPr>
          <a:xfrm>
            <a:off x="1327355" y="375251"/>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id="{E89F8863-0DC9-3147-BFC9-CF9FFEE9CF65}"/>
              </a:ext>
            </a:extLst>
          </p:cNvPr>
          <p:cNvSpPr txBox="1"/>
          <p:nvPr/>
        </p:nvSpPr>
        <p:spPr>
          <a:xfrm>
            <a:off x="1416759" y="400535"/>
            <a:ext cx="9495565" cy="461665"/>
          </a:xfrm>
          <a:prstGeom prst="rect">
            <a:avLst/>
          </a:prstGeom>
          <a:noFill/>
        </p:spPr>
        <p:txBody>
          <a:bodyPr wrap="square" rtlCol="0">
            <a:spAutoFit/>
          </a:bodyPr>
          <a:lstStyle/>
          <a:p>
            <a:pPr algn="ctr"/>
            <a:r>
              <a:rPr lang="pl-PL" sz="2400" b="1" dirty="0">
                <a:solidFill>
                  <a:schemeClr val="bg1"/>
                </a:solidFill>
              </a:rPr>
              <a:t>Ćwiczenie</a:t>
            </a:r>
            <a:r>
              <a:rPr lang="en-US" sz="2400" b="1" dirty="0">
                <a:solidFill>
                  <a:schemeClr val="bg1"/>
                </a:solidFill>
              </a:rPr>
              <a:t>: </a:t>
            </a:r>
            <a:r>
              <a:rPr lang="pl-PL" sz="2400" b="1" dirty="0">
                <a:solidFill>
                  <a:schemeClr val="bg1"/>
                </a:solidFill>
              </a:rPr>
              <a:t>studium przypadku z działalności w gospodarce okrężnej</a:t>
            </a:r>
            <a:endParaRPr lang="en-US" sz="2400" b="1" dirty="0">
              <a:solidFill>
                <a:schemeClr val="bg1"/>
              </a:solidFill>
            </a:endParaRPr>
          </a:p>
        </p:txBody>
      </p:sp>
      <p:cxnSp>
        <p:nvCxnSpPr>
          <p:cNvPr id="12" name="Straight Connector 11">
            <a:extLst>
              <a:ext uri="{FF2B5EF4-FFF2-40B4-BE49-F238E27FC236}">
                <a16:creationId xmlns:a16="http://schemas.microsoft.com/office/drawing/2014/main" id="{210E7137-954D-B143-877A-448820791829}"/>
              </a:ext>
            </a:extLst>
          </p:cNvPr>
          <p:cNvCxnSpPr/>
          <p:nvPr/>
        </p:nvCxnSpPr>
        <p:spPr>
          <a:xfrm>
            <a:off x="6096000" y="1568354"/>
            <a:ext cx="0" cy="4854217"/>
          </a:xfrm>
          <a:prstGeom prst="line">
            <a:avLst/>
          </a:prstGeom>
          <a:ln w="28575">
            <a:solidFill>
              <a:srgbClr val="29C7F7"/>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15F2E5-43BB-404B-868B-8921A589F1C5}"/>
              </a:ext>
            </a:extLst>
          </p:cNvPr>
          <p:cNvSpPr/>
          <p:nvPr/>
        </p:nvSpPr>
        <p:spPr>
          <a:xfrm>
            <a:off x="986739" y="2434499"/>
            <a:ext cx="5109261" cy="368049"/>
          </a:xfrm>
          <a:prstGeom prst="rect">
            <a:avLst/>
          </a:prstGeom>
        </p:spPr>
        <p:txBody>
          <a:bodyPr wrap="square">
            <a:spAutoFit/>
          </a:bodyPr>
          <a:lstStyle/>
          <a:p>
            <a:pPr>
              <a:lnSpc>
                <a:spcPct val="120000"/>
              </a:lnSpc>
            </a:pPr>
            <a:r>
              <a:rPr lang="pl-PL" sz="1600" b="1" dirty="0">
                <a:solidFill>
                  <a:srgbClr val="262626"/>
                </a:solidFill>
              </a:rPr>
              <a:t>Czy oferuje klientom towary, usługi czy jedno i drugie</a:t>
            </a:r>
            <a:r>
              <a:rPr lang="en-US" sz="1600" b="1" dirty="0">
                <a:solidFill>
                  <a:srgbClr val="262626"/>
                </a:solidFill>
              </a:rPr>
              <a:t>?</a:t>
            </a:r>
          </a:p>
        </p:txBody>
      </p:sp>
      <p:sp>
        <p:nvSpPr>
          <p:cNvPr id="17" name="Oval 16">
            <a:extLst>
              <a:ext uri="{FF2B5EF4-FFF2-40B4-BE49-F238E27FC236}">
                <a16:creationId xmlns:a16="http://schemas.microsoft.com/office/drawing/2014/main" id="{0BD70756-B11A-AF43-A8DE-0FFC2D2ECBD5}"/>
              </a:ext>
            </a:extLst>
          </p:cNvPr>
          <p:cNvSpPr/>
          <p:nvPr/>
        </p:nvSpPr>
        <p:spPr>
          <a:xfrm>
            <a:off x="484882" y="242137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5FF3009A-1087-DB41-9225-A9A9AAC5F10D}"/>
              </a:ext>
            </a:extLst>
          </p:cNvPr>
          <p:cNvSpPr/>
          <p:nvPr/>
        </p:nvSpPr>
        <p:spPr>
          <a:xfrm>
            <a:off x="431245" y="242137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Rectangle 18">
            <a:extLst>
              <a:ext uri="{FF2B5EF4-FFF2-40B4-BE49-F238E27FC236}">
                <a16:creationId xmlns:a16="http://schemas.microsoft.com/office/drawing/2014/main" id="{079AD4A8-B459-114B-AF3C-7DD491DC42E5}"/>
              </a:ext>
            </a:extLst>
          </p:cNvPr>
          <p:cNvSpPr/>
          <p:nvPr/>
        </p:nvSpPr>
        <p:spPr>
          <a:xfrm>
            <a:off x="475829" y="240132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8" name="Rectangle 27">
            <a:extLst>
              <a:ext uri="{FF2B5EF4-FFF2-40B4-BE49-F238E27FC236}">
                <a16:creationId xmlns:a16="http://schemas.microsoft.com/office/drawing/2014/main" id="{907DCA88-A82A-624C-BB6F-9399CF2D3EE7}"/>
              </a:ext>
            </a:extLst>
          </p:cNvPr>
          <p:cNvSpPr/>
          <p:nvPr/>
        </p:nvSpPr>
        <p:spPr>
          <a:xfrm>
            <a:off x="986739" y="3301437"/>
            <a:ext cx="5109261" cy="663515"/>
          </a:xfrm>
          <a:prstGeom prst="rect">
            <a:avLst/>
          </a:prstGeom>
        </p:spPr>
        <p:txBody>
          <a:bodyPr wrap="square">
            <a:spAutoFit/>
          </a:bodyPr>
          <a:lstStyle/>
          <a:p>
            <a:pPr>
              <a:lnSpc>
                <a:spcPct val="120000"/>
              </a:lnSpc>
            </a:pPr>
            <a:r>
              <a:rPr lang="pl-PL" sz="1600" b="1" dirty="0">
                <a:solidFill>
                  <a:srgbClr val="262626"/>
                </a:solidFill>
              </a:rPr>
              <a:t>Z którego z 5 modeli działalności w gospodarce okrężnej firma korzysta</a:t>
            </a:r>
            <a:r>
              <a:rPr lang="en-US" sz="1600" b="1" dirty="0">
                <a:solidFill>
                  <a:srgbClr val="262626"/>
                </a:solidFill>
              </a:rPr>
              <a:t>?</a:t>
            </a:r>
          </a:p>
        </p:txBody>
      </p:sp>
      <p:sp>
        <p:nvSpPr>
          <p:cNvPr id="29" name="Oval 28">
            <a:extLst>
              <a:ext uri="{FF2B5EF4-FFF2-40B4-BE49-F238E27FC236}">
                <a16:creationId xmlns:a16="http://schemas.microsoft.com/office/drawing/2014/main" id="{54337D57-91EE-9C4F-886F-EBFD35C64891}"/>
              </a:ext>
            </a:extLst>
          </p:cNvPr>
          <p:cNvSpPr/>
          <p:nvPr/>
        </p:nvSpPr>
        <p:spPr>
          <a:xfrm>
            <a:off x="484882" y="33065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Oval 29">
            <a:extLst>
              <a:ext uri="{FF2B5EF4-FFF2-40B4-BE49-F238E27FC236}">
                <a16:creationId xmlns:a16="http://schemas.microsoft.com/office/drawing/2014/main" id="{5917FF38-BDDB-B444-98DB-92C4B3C76960}"/>
              </a:ext>
            </a:extLst>
          </p:cNvPr>
          <p:cNvSpPr/>
          <p:nvPr/>
        </p:nvSpPr>
        <p:spPr>
          <a:xfrm>
            <a:off x="431245" y="33065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Rectangle 30">
            <a:extLst>
              <a:ext uri="{FF2B5EF4-FFF2-40B4-BE49-F238E27FC236}">
                <a16:creationId xmlns:a16="http://schemas.microsoft.com/office/drawing/2014/main" id="{95B30DE1-2CF2-9541-BD67-58650B543D2A}"/>
              </a:ext>
            </a:extLst>
          </p:cNvPr>
          <p:cNvSpPr/>
          <p:nvPr/>
        </p:nvSpPr>
        <p:spPr>
          <a:xfrm>
            <a:off x="475829" y="32865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32" name="Rectangle 31">
            <a:extLst>
              <a:ext uri="{FF2B5EF4-FFF2-40B4-BE49-F238E27FC236}">
                <a16:creationId xmlns:a16="http://schemas.microsoft.com/office/drawing/2014/main" id="{D41B95F4-D4F2-9740-94B7-7927B342196D}"/>
              </a:ext>
            </a:extLst>
          </p:cNvPr>
          <p:cNvSpPr/>
          <p:nvPr/>
        </p:nvSpPr>
        <p:spPr>
          <a:xfrm>
            <a:off x="986739" y="4423289"/>
            <a:ext cx="5109261" cy="663515"/>
          </a:xfrm>
          <a:prstGeom prst="rect">
            <a:avLst/>
          </a:prstGeom>
        </p:spPr>
        <p:txBody>
          <a:bodyPr wrap="square">
            <a:spAutoFit/>
          </a:bodyPr>
          <a:lstStyle/>
          <a:p>
            <a:pPr>
              <a:lnSpc>
                <a:spcPct val="120000"/>
              </a:lnSpc>
            </a:pPr>
            <a:r>
              <a:rPr lang="pl-PL" sz="1600" b="1" dirty="0">
                <a:solidFill>
                  <a:srgbClr val="262626"/>
                </a:solidFill>
              </a:rPr>
              <a:t>Jaki problem związany z gospodarką liniową firma stara się rozwiązać dzięki gospodarce okrężnej</a:t>
            </a:r>
            <a:r>
              <a:rPr lang="en-US" sz="1600" b="1" dirty="0">
                <a:solidFill>
                  <a:srgbClr val="262626"/>
                </a:solidFill>
              </a:rPr>
              <a:t>?</a:t>
            </a:r>
          </a:p>
        </p:txBody>
      </p:sp>
      <p:sp>
        <p:nvSpPr>
          <p:cNvPr id="33" name="Oval 32">
            <a:extLst>
              <a:ext uri="{FF2B5EF4-FFF2-40B4-BE49-F238E27FC236}">
                <a16:creationId xmlns:a16="http://schemas.microsoft.com/office/drawing/2014/main" id="{BD52352A-374C-3741-9371-850B860E7F2C}"/>
              </a:ext>
            </a:extLst>
          </p:cNvPr>
          <p:cNvSpPr/>
          <p:nvPr/>
        </p:nvSpPr>
        <p:spPr>
          <a:xfrm>
            <a:off x="484882" y="442845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Oval 33">
            <a:extLst>
              <a:ext uri="{FF2B5EF4-FFF2-40B4-BE49-F238E27FC236}">
                <a16:creationId xmlns:a16="http://schemas.microsoft.com/office/drawing/2014/main" id="{BC518D9E-A668-1F41-91C2-84A303D4EC7F}"/>
              </a:ext>
            </a:extLst>
          </p:cNvPr>
          <p:cNvSpPr/>
          <p:nvPr/>
        </p:nvSpPr>
        <p:spPr>
          <a:xfrm>
            <a:off x="431245" y="442845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Rectangle 34">
            <a:extLst>
              <a:ext uri="{FF2B5EF4-FFF2-40B4-BE49-F238E27FC236}">
                <a16:creationId xmlns:a16="http://schemas.microsoft.com/office/drawing/2014/main" id="{95F9E579-5056-F444-9AAA-053AD0EBF792}"/>
              </a:ext>
            </a:extLst>
          </p:cNvPr>
          <p:cNvSpPr/>
          <p:nvPr/>
        </p:nvSpPr>
        <p:spPr>
          <a:xfrm>
            <a:off x="475829" y="4408399"/>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6" name="Rectangle 35">
            <a:extLst>
              <a:ext uri="{FF2B5EF4-FFF2-40B4-BE49-F238E27FC236}">
                <a16:creationId xmlns:a16="http://schemas.microsoft.com/office/drawing/2014/main" id="{30A5E9EC-E0FB-1D4C-9FD2-BC35CBDF8B7E}"/>
              </a:ext>
            </a:extLst>
          </p:cNvPr>
          <p:cNvSpPr/>
          <p:nvPr/>
        </p:nvSpPr>
        <p:spPr>
          <a:xfrm>
            <a:off x="986739" y="5578637"/>
            <a:ext cx="5109261" cy="1274195"/>
          </a:xfrm>
          <a:prstGeom prst="rect">
            <a:avLst/>
          </a:prstGeom>
        </p:spPr>
        <p:txBody>
          <a:bodyPr wrap="square">
            <a:spAutoFit/>
          </a:bodyPr>
          <a:lstStyle/>
          <a:p>
            <a:pPr>
              <a:lnSpc>
                <a:spcPct val="120000"/>
              </a:lnSpc>
            </a:pPr>
            <a:r>
              <a:rPr lang="pl-PL" sz="1600" b="1" dirty="0">
                <a:solidFill>
                  <a:srgbClr val="262626"/>
                </a:solidFill>
              </a:rPr>
              <a:t>W jaki sposób firma utrzymuje materiały w obiegu zamkniętym</a:t>
            </a:r>
            <a:r>
              <a:rPr lang="en-US" sz="1600" b="1" dirty="0">
                <a:solidFill>
                  <a:srgbClr val="262626"/>
                </a:solidFill>
              </a:rPr>
              <a:t>? </a:t>
            </a:r>
          </a:p>
          <a:p>
            <a:pPr>
              <a:lnSpc>
                <a:spcPct val="120000"/>
              </a:lnSpc>
            </a:pPr>
            <a:r>
              <a:rPr lang="en-US" sz="1600" b="1" dirty="0">
                <a:solidFill>
                  <a:srgbClr val="262626"/>
                </a:solidFill>
              </a:rPr>
              <a:t>(</a:t>
            </a:r>
            <a:r>
              <a:rPr lang="pl-PL" sz="1600" b="1" dirty="0">
                <a:solidFill>
                  <a:srgbClr val="262626"/>
                </a:solidFill>
              </a:rPr>
              <a:t>Np. recykling butelek plastikowych w celu wytwarzania nowych produktów</a:t>
            </a:r>
            <a:r>
              <a:rPr lang="en-US" sz="1600" b="1" dirty="0">
                <a:solidFill>
                  <a:srgbClr val="262626"/>
                </a:solidFill>
              </a:rPr>
              <a:t>).</a:t>
            </a:r>
          </a:p>
        </p:txBody>
      </p:sp>
      <p:sp>
        <p:nvSpPr>
          <p:cNvPr id="37" name="Oval 36">
            <a:extLst>
              <a:ext uri="{FF2B5EF4-FFF2-40B4-BE49-F238E27FC236}">
                <a16:creationId xmlns:a16="http://schemas.microsoft.com/office/drawing/2014/main" id="{A06C8083-C4A4-4A47-9A6B-919512694165}"/>
              </a:ext>
            </a:extLst>
          </p:cNvPr>
          <p:cNvSpPr/>
          <p:nvPr/>
        </p:nvSpPr>
        <p:spPr>
          <a:xfrm>
            <a:off x="484882" y="55837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Oval 37">
            <a:extLst>
              <a:ext uri="{FF2B5EF4-FFF2-40B4-BE49-F238E27FC236}">
                <a16:creationId xmlns:a16="http://schemas.microsoft.com/office/drawing/2014/main" id="{3E898E22-B27D-7A45-AA5A-D8EFAA9E9353}"/>
              </a:ext>
            </a:extLst>
          </p:cNvPr>
          <p:cNvSpPr/>
          <p:nvPr/>
        </p:nvSpPr>
        <p:spPr>
          <a:xfrm>
            <a:off x="431245" y="55837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Rectangle 38">
            <a:extLst>
              <a:ext uri="{FF2B5EF4-FFF2-40B4-BE49-F238E27FC236}">
                <a16:creationId xmlns:a16="http://schemas.microsoft.com/office/drawing/2014/main" id="{C4EF3036-85B2-7F4F-B427-807B06F6C42A}"/>
              </a:ext>
            </a:extLst>
          </p:cNvPr>
          <p:cNvSpPr/>
          <p:nvPr/>
        </p:nvSpPr>
        <p:spPr>
          <a:xfrm>
            <a:off x="475829" y="55637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55" name="Rectangle 54">
            <a:extLst>
              <a:ext uri="{FF2B5EF4-FFF2-40B4-BE49-F238E27FC236}">
                <a16:creationId xmlns:a16="http://schemas.microsoft.com/office/drawing/2014/main" id="{9D5097E6-BEB9-CF4E-8A5F-8D140FC07BF9}"/>
              </a:ext>
            </a:extLst>
          </p:cNvPr>
          <p:cNvSpPr/>
          <p:nvPr/>
        </p:nvSpPr>
        <p:spPr>
          <a:xfrm>
            <a:off x="6963654" y="1608682"/>
            <a:ext cx="4413816" cy="683264"/>
          </a:xfrm>
          <a:prstGeom prst="rect">
            <a:avLst/>
          </a:prstGeom>
        </p:spPr>
        <p:txBody>
          <a:bodyPr wrap="square">
            <a:spAutoFit/>
          </a:bodyPr>
          <a:lstStyle/>
          <a:p>
            <a:pPr algn="thaiDist">
              <a:lnSpc>
                <a:spcPct val="120000"/>
              </a:lnSpc>
            </a:pPr>
            <a:r>
              <a:rPr lang="pl-PL" sz="1600" b="1" dirty="0">
                <a:solidFill>
                  <a:srgbClr val="262626"/>
                </a:solidFill>
              </a:rPr>
              <a:t>W jaki sposób firma redukuje ilość odpadów lub je eliminuje</a:t>
            </a:r>
            <a:r>
              <a:rPr lang="en-US" sz="1600" b="1" dirty="0">
                <a:solidFill>
                  <a:srgbClr val="262626"/>
                </a:solidFill>
              </a:rPr>
              <a:t>?</a:t>
            </a:r>
          </a:p>
        </p:txBody>
      </p:sp>
      <p:sp>
        <p:nvSpPr>
          <p:cNvPr id="56" name="Oval 55">
            <a:extLst>
              <a:ext uri="{FF2B5EF4-FFF2-40B4-BE49-F238E27FC236}">
                <a16:creationId xmlns:a16="http://schemas.microsoft.com/office/drawing/2014/main" id="{F5FDEA2C-6E5F-6441-9A6E-AAB7841D6911}"/>
              </a:ext>
            </a:extLst>
          </p:cNvPr>
          <p:cNvSpPr/>
          <p:nvPr/>
        </p:nvSpPr>
        <p:spPr>
          <a:xfrm>
            <a:off x="6461796" y="15772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Oval 56">
            <a:extLst>
              <a:ext uri="{FF2B5EF4-FFF2-40B4-BE49-F238E27FC236}">
                <a16:creationId xmlns:a16="http://schemas.microsoft.com/office/drawing/2014/main" id="{8E0378CC-DA39-8B4D-9ADE-5A88D5720BA1}"/>
              </a:ext>
            </a:extLst>
          </p:cNvPr>
          <p:cNvSpPr/>
          <p:nvPr/>
        </p:nvSpPr>
        <p:spPr>
          <a:xfrm>
            <a:off x="6408159" y="15772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Rectangle 57">
            <a:extLst>
              <a:ext uri="{FF2B5EF4-FFF2-40B4-BE49-F238E27FC236}">
                <a16:creationId xmlns:a16="http://schemas.microsoft.com/office/drawing/2014/main" id="{351ACB1F-327C-D64B-8A16-85FDE61059F8}"/>
              </a:ext>
            </a:extLst>
          </p:cNvPr>
          <p:cNvSpPr/>
          <p:nvPr/>
        </p:nvSpPr>
        <p:spPr>
          <a:xfrm>
            <a:off x="6452743" y="155721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6</a:t>
            </a:r>
          </a:p>
        </p:txBody>
      </p:sp>
      <p:sp>
        <p:nvSpPr>
          <p:cNvPr id="59" name="Rectangle 58">
            <a:extLst>
              <a:ext uri="{FF2B5EF4-FFF2-40B4-BE49-F238E27FC236}">
                <a16:creationId xmlns:a16="http://schemas.microsoft.com/office/drawing/2014/main" id="{71EC5DE4-47D4-2149-86A2-8B629FC1F9C4}"/>
              </a:ext>
            </a:extLst>
          </p:cNvPr>
          <p:cNvSpPr/>
          <p:nvPr/>
        </p:nvSpPr>
        <p:spPr>
          <a:xfrm>
            <a:off x="6963653" y="2405073"/>
            <a:ext cx="5109261" cy="683264"/>
          </a:xfrm>
          <a:prstGeom prst="rect">
            <a:avLst/>
          </a:prstGeom>
        </p:spPr>
        <p:txBody>
          <a:bodyPr wrap="square">
            <a:spAutoFit/>
          </a:bodyPr>
          <a:lstStyle/>
          <a:p>
            <a:pPr>
              <a:lnSpc>
                <a:spcPct val="120000"/>
              </a:lnSpc>
            </a:pPr>
            <a:r>
              <a:rPr lang="pl-PL" sz="1600" b="1" dirty="0">
                <a:solidFill>
                  <a:srgbClr val="262626"/>
                </a:solidFill>
              </a:rPr>
              <a:t>Czy model działalności firmy sprzyja regeneracji środowiska naturalnego</a:t>
            </a:r>
            <a:r>
              <a:rPr lang="en-US" sz="1600" b="1" dirty="0">
                <a:solidFill>
                  <a:srgbClr val="262626"/>
                </a:solidFill>
              </a:rPr>
              <a:t>?</a:t>
            </a:r>
          </a:p>
        </p:txBody>
      </p:sp>
      <p:sp>
        <p:nvSpPr>
          <p:cNvPr id="60" name="Oval 59">
            <a:extLst>
              <a:ext uri="{FF2B5EF4-FFF2-40B4-BE49-F238E27FC236}">
                <a16:creationId xmlns:a16="http://schemas.microsoft.com/office/drawing/2014/main" id="{084D973C-A4C1-3743-B22C-8CE8259E6096}"/>
              </a:ext>
            </a:extLst>
          </p:cNvPr>
          <p:cNvSpPr/>
          <p:nvPr/>
        </p:nvSpPr>
        <p:spPr>
          <a:xfrm>
            <a:off x="6461796" y="241023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Oval 60">
            <a:extLst>
              <a:ext uri="{FF2B5EF4-FFF2-40B4-BE49-F238E27FC236}">
                <a16:creationId xmlns:a16="http://schemas.microsoft.com/office/drawing/2014/main" id="{C992E6FC-D5FE-8E49-BC25-3AAE3E323831}"/>
              </a:ext>
            </a:extLst>
          </p:cNvPr>
          <p:cNvSpPr/>
          <p:nvPr/>
        </p:nvSpPr>
        <p:spPr>
          <a:xfrm>
            <a:off x="6408159" y="241023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Rectangle 61">
            <a:extLst>
              <a:ext uri="{FF2B5EF4-FFF2-40B4-BE49-F238E27FC236}">
                <a16:creationId xmlns:a16="http://schemas.microsoft.com/office/drawing/2014/main" id="{A2F59BC9-F4CF-AC49-A73F-22272C5E47D5}"/>
              </a:ext>
            </a:extLst>
          </p:cNvPr>
          <p:cNvSpPr/>
          <p:nvPr/>
        </p:nvSpPr>
        <p:spPr>
          <a:xfrm>
            <a:off x="6452743" y="239018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7</a:t>
            </a:r>
          </a:p>
        </p:txBody>
      </p:sp>
      <p:sp>
        <p:nvSpPr>
          <p:cNvPr id="63" name="Rectangle 62">
            <a:extLst>
              <a:ext uri="{FF2B5EF4-FFF2-40B4-BE49-F238E27FC236}">
                <a16:creationId xmlns:a16="http://schemas.microsoft.com/office/drawing/2014/main" id="{18B2F601-CA1B-F74A-94C5-1610B2B5EFE0}"/>
              </a:ext>
            </a:extLst>
          </p:cNvPr>
          <p:cNvSpPr/>
          <p:nvPr/>
        </p:nvSpPr>
        <p:spPr>
          <a:xfrm>
            <a:off x="6963653" y="3469634"/>
            <a:ext cx="5109261" cy="663515"/>
          </a:xfrm>
          <a:prstGeom prst="rect">
            <a:avLst/>
          </a:prstGeom>
        </p:spPr>
        <p:txBody>
          <a:bodyPr wrap="square">
            <a:spAutoFit/>
          </a:bodyPr>
          <a:lstStyle/>
          <a:p>
            <a:pPr>
              <a:lnSpc>
                <a:spcPct val="120000"/>
              </a:lnSpc>
            </a:pPr>
            <a:r>
              <a:rPr lang="pl-PL" sz="1600" b="1" dirty="0">
                <a:solidFill>
                  <a:srgbClr val="262626"/>
                </a:solidFill>
              </a:rPr>
              <a:t>Jaką wartość dodaną firma oferuje klientom i środowisku dzięki modelowi okrężnemu</a:t>
            </a:r>
            <a:r>
              <a:rPr lang="en-US" sz="1600" b="1" dirty="0">
                <a:solidFill>
                  <a:srgbClr val="262626"/>
                </a:solidFill>
              </a:rPr>
              <a:t>?</a:t>
            </a:r>
          </a:p>
        </p:txBody>
      </p:sp>
      <p:sp>
        <p:nvSpPr>
          <p:cNvPr id="64" name="Oval 63">
            <a:extLst>
              <a:ext uri="{FF2B5EF4-FFF2-40B4-BE49-F238E27FC236}">
                <a16:creationId xmlns:a16="http://schemas.microsoft.com/office/drawing/2014/main" id="{0438DCB8-34C4-A54E-BC38-281E31868667}"/>
              </a:ext>
            </a:extLst>
          </p:cNvPr>
          <p:cNvSpPr/>
          <p:nvPr/>
        </p:nvSpPr>
        <p:spPr>
          <a:xfrm>
            <a:off x="6461796" y="345650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Oval 64">
            <a:extLst>
              <a:ext uri="{FF2B5EF4-FFF2-40B4-BE49-F238E27FC236}">
                <a16:creationId xmlns:a16="http://schemas.microsoft.com/office/drawing/2014/main" id="{0D4AA5B4-9DC6-7748-AA3A-2876291332EA}"/>
              </a:ext>
            </a:extLst>
          </p:cNvPr>
          <p:cNvSpPr/>
          <p:nvPr/>
        </p:nvSpPr>
        <p:spPr>
          <a:xfrm>
            <a:off x="6408159" y="345650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6" name="Rectangle 65">
            <a:extLst>
              <a:ext uri="{FF2B5EF4-FFF2-40B4-BE49-F238E27FC236}">
                <a16:creationId xmlns:a16="http://schemas.microsoft.com/office/drawing/2014/main" id="{DFCD7BDB-C7AD-6E4A-B4E9-4481375747A4}"/>
              </a:ext>
            </a:extLst>
          </p:cNvPr>
          <p:cNvSpPr/>
          <p:nvPr/>
        </p:nvSpPr>
        <p:spPr>
          <a:xfrm>
            <a:off x="6452743" y="343645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8</a:t>
            </a:r>
          </a:p>
        </p:txBody>
      </p:sp>
      <p:sp>
        <p:nvSpPr>
          <p:cNvPr id="67" name="Rectangle 66">
            <a:extLst>
              <a:ext uri="{FF2B5EF4-FFF2-40B4-BE49-F238E27FC236}">
                <a16:creationId xmlns:a16="http://schemas.microsoft.com/office/drawing/2014/main" id="{4206F70B-B257-8D4A-B822-F8FEA5E06D5C}"/>
              </a:ext>
            </a:extLst>
          </p:cNvPr>
          <p:cNvSpPr/>
          <p:nvPr/>
        </p:nvSpPr>
        <p:spPr>
          <a:xfrm>
            <a:off x="6963653" y="4591486"/>
            <a:ext cx="5109261" cy="978729"/>
          </a:xfrm>
          <a:prstGeom prst="rect">
            <a:avLst/>
          </a:prstGeom>
        </p:spPr>
        <p:txBody>
          <a:bodyPr wrap="square">
            <a:spAutoFit/>
          </a:bodyPr>
          <a:lstStyle/>
          <a:p>
            <a:pPr>
              <a:lnSpc>
                <a:spcPct val="120000"/>
              </a:lnSpc>
            </a:pPr>
            <a:r>
              <a:rPr lang="pl-PL" sz="1600" b="1" dirty="0">
                <a:solidFill>
                  <a:srgbClr val="262626"/>
                </a:solidFill>
              </a:rPr>
              <a:t>Jak mógłbyś/mogłabyś pomóc jako projektant, żeby działalność firmy jeszcze lepiej wpisywała się w model okrężny</a:t>
            </a:r>
            <a:r>
              <a:rPr lang="en-US" sz="1600" b="1" dirty="0">
                <a:solidFill>
                  <a:srgbClr val="262626"/>
                </a:solidFill>
              </a:rPr>
              <a:t>?</a:t>
            </a:r>
          </a:p>
        </p:txBody>
      </p:sp>
      <p:sp>
        <p:nvSpPr>
          <p:cNvPr id="68" name="Oval 67">
            <a:extLst>
              <a:ext uri="{FF2B5EF4-FFF2-40B4-BE49-F238E27FC236}">
                <a16:creationId xmlns:a16="http://schemas.microsoft.com/office/drawing/2014/main" id="{A7124F70-B93C-2A45-B4EB-00294FC6FF71}"/>
              </a:ext>
            </a:extLst>
          </p:cNvPr>
          <p:cNvSpPr/>
          <p:nvPr/>
        </p:nvSpPr>
        <p:spPr>
          <a:xfrm>
            <a:off x="6461796" y="457836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Oval 68">
            <a:extLst>
              <a:ext uri="{FF2B5EF4-FFF2-40B4-BE49-F238E27FC236}">
                <a16:creationId xmlns:a16="http://schemas.microsoft.com/office/drawing/2014/main" id="{53993F58-5718-9A4C-A950-7B7FD45B6BBD}"/>
              </a:ext>
            </a:extLst>
          </p:cNvPr>
          <p:cNvSpPr/>
          <p:nvPr/>
        </p:nvSpPr>
        <p:spPr>
          <a:xfrm>
            <a:off x="6408159" y="457836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Rectangle 69">
            <a:extLst>
              <a:ext uri="{FF2B5EF4-FFF2-40B4-BE49-F238E27FC236}">
                <a16:creationId xmlns:a16="http://schemas.microsoft.com/office/drawing/2014/main" id="{55741174-D056-B44A-8C95-18C3BD9DD187}"/>
              </a:ext>
            </a:extLst>
          </p:cNvPr>
          <p:cNvSpPr/>
          <p:nvPr/>
        </p:nvSpPr>
        <p:spPr>
          <a:xfrm>
            <a:off x="6452743" y="455830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9</a:t>
            </a:r>
          </a:p>
        </p:txBody>
      </p:sp>
      <p:sp>
        <p:nvSpPr>
          <p:cNvPr id="2" name="Slide Number Placeholder 1">
            <a:extLst>
              <a:ext uri="{FF2B5EF4-FFF2-40B4-BE49-F238E27FC236}">
                <a16:creationId xmlns:a16="http://schemas.microsoft.com/office/drawing/2014/main" id="{B98505DE-ECE7-B83F-E802-EE5C93874A88}"/>
              </a:ext>
            </a:extLst>
          </p:cNvPr>
          <p:cNvSpPr>
            <a:spLocks noGrp="1"/>
          </p:cNvSpPr>
          <p:nvPr>
            <p:ph type="sldNum" sz="quarter" idx="12"/>
          </p:nvPr>
        </p:nvSpPr>
        <p:spPr/>
        <p:txBody>
          <a:bodyPr/>
          <a:lstStyle/>
          <a:p>
            <a:fld id="{A49FEDE7-8061-9B4D-88A1-7EA83A94C31B}" type="slidenum">
              <a:rPr lang="x-none" smtClean="0"/>
              <a:t>19</a:t>
            </a:fld>
            <a:endParaRPr lang="x-none"/>
          </a:p>
        </p:txBody>
      </p:sp>
    </p:spTree>
    <p:extLst>
      <p:ext uri="{BB962C8B-B14F-4D97-AF65-F5344CB8AC3E}">
        <p14:creationId xmlns:p14="http://schemas.microsoft.com/office/powerpoint/2010/main" val="244747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628708"/>
            <a:ext cx="10907167" cy="1274195"/>
          </a:xfrm>
          <a:prstGeom prst="rect">
            <a:avLst/>
          </a:prstGeom>
        </p:spPr>
        <p:txBody>
          <a:bodyPr wrap="square">
            <a:spAutoFit/>
          </a:bodyPr>
          <a:lstStyle/>
          <a:p>
            <a:pPr algn="thaiDist">
              <a:lnSpc>
                <a:spcPct val="120000"/>
              </a:lnSpc>
            </a:pPr>
            <a:r>
              <a:rPr lang="pl-PL" sz="1600" b="1" dirty="0">
                <a:solidFill>
                  <a:srgbClr val="262626"/>
                </a:solidFill>
              </a:rPr>
              <a:t>Uczniowie zrozumieją różnice pomiędzy gospodarką liniową i okrężną i rozwiną umiejętność myślenia o pełnym cyklu życia przedmiotów używanych w codziennym życiu i przygotują grunt do umiejętności przekształcania systemów. Uczniowie zrozumieją 5 różnych typów modeli działalności w gospodarce okrężnej i na podstawie analizy przypadku z działalności dowiedzą się, w jaki sposób modele te wcielają w życie 3 zasady gospodarki okrężnej. </a:t>
            </a:r>
            <a:endParaRPr lang="en-US" sz="1600" b="1" dirty="0">
              <a:solidFill>
                <a:srgbClr val="262626"/>
              </a:solidFill>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610379"/>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AFD3679D-4E6B-824C-8459-CC5623869861}"/>
              </a:ext>
            </a:extLst>
          </p:cNvPr>
          <p:cNvSpPr/>
          <p:nvPr/>
        </p:nvSpPr>
        <p:spPr>
          <a:xfrm>
            <a:off x="1181181" y="341164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Oval 10">
            <a:extLst>
              <a:ext uri="{FF2B5EF4-FFF2-40B4-BE49-F238E27FC236}">
                <a16:creationId xmlns:a16="http://schemas.microsoft.com/office/drawing/2014/main" id="{6AF8E32D-9947-CF40-B17C-19E63D868AE9}"/>
              </a:ext>
            </a:extLst>
          </p:cNvPr>
          <p:cNvSpPr/>
          <p:nvPr/>
        </p:nvSpPr>
        <p:spPr>
          <a:xfrm>
            <a:off x="1127544" y="341164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Rectangle 11">
            <a:extLst>
              <a:ext uri="{FF2B5EF4-FFF2-40B4-BE49-F238E27FC236}">
                <a16:creationId xmlns:a16="http://schemas.microsoft.com/office/drawing/2014/main" id="{A09C8872-CA45-934A-B4B7-1B49C3EB120A}"/>
              </a:ext>
            </a:extLst>
          </p:cNvPr>
          <p:cNvSpPr/>
          <p:nvPr/>
        </p:nvSpPr>
        <p:spPr>
          <a:xfrm>
            <a:off x="1172128" y="3391592"/>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35436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4" name="Group 3">
            <a:extLst>
              <a:ext uri="{FF2B5EF4-FFF2-40B4-BE49-F238E27FC236}">
                <a16:creationId xmlns:a16="http://schemas.microsoft.com/office/drawing/2014/main" id="{6F9EA621-D5A8-0775-5705-71EE1D10BC88}"/>
              </a:ext>
            </a:extLst>
          </p:cNvPr>
          <p:cNvGrpSpPr/>
          <p:nvPr/>
        </p:nvGrpSpPr>
        <p:grpSpPr>
          <a:xfrm>
            <a:off x="1127544" y="4694604"/>
            <a:ext cx="443210" cy="409625"/>
            <a:chOff x="1123489" y="4518559"/>
            <a:chExt cx="443210" cy="409625"/>
          </a:xfrm>
        </p:grpSpPr>
        <p:sp>
          <p:nvSpPr>
            <p:cNvPr id="18" name="Oval 17">
              <a:extLst>
                <a:ext uri="{FF2B5EF4-FFF2-40B4-BE49-F238E27FC236}">
                  <a16:creationId xmlns:a16="http://schemas.microsoft.com/office/drawing/2014/main" id="{29FF3893-EED7-864D-8322-60945ABF4897}"/>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Oval 18">
              <a:extLst>
                <a:ext uri="{FF2B5EF4-FFF2-40B4-BE49-F238E27FC236}">
                  <a16:creationId xmlns:a16="http://schemas.microsoft.com/office/drawing/2014/main" id="{D546FFE0-AC33-634C-9CF5-2A183710E4D7}"/>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ectangle 19">
              <a:extLst>
                <a:ext uri="{FF2B5EF4-FFF2-40B4-BE49-F238E27FC236}">
                  <a16:creationId xmlns:a16="http://schemas.microsoft.com/office/drawing/2014/main" id="{21ADB98F-BBCE-D348-A0D8-68BD5406CE7D}"/>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0" y="294106"/>
            <a:ext cx="6791279" cy="400110"/>
          </a:xfrm>
          <a:prstGeom prst="rect">
            <a:avLst/>
          </a:prstGeom>
          <a:noFill/>
        </p:spPr>
        <p:txBody>
          <a:bodyPr wrap="square" rtlCol="0">
            <a:spAutoFit/>
          </a:bodyPr>
          <a:lstStyle/>
          <a:p>
            <a:pPr algn="ctr"/>
            <a:r>
              <a:rPr lang="pl-PL" sz="2000" b="1" dirty="0">
                <a:solidFill>
                  <a:schemeClr val="bg1"/>
                </a:solidFill>
              </a:rPr>
              <a:t>Przygotowanie do lekcji i powiązanie z programem nauczania</a:t>
            </a:r>
            <a:endParaRPr lang="en-US" sz="2000" b="1" dirty="0">
              <a:solidFill>
                <a:schemeClr val="bg1"/>
              </a:solidFill>
            </a:endParaRP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20446"/>
            <a:ext cx="6602638" cy="307777"/>
          </a:xfrm>
          <a:prstGeom prst="rect">
            <a:avLst/>
          </a:prstGeom>
          <a:noFill/>
        </p:spPr>
        <p:txBody>
          <a:bodyPr wrap="square" rtlCol="0">
            <a:spAutoFit/>
          </a:bodyPr>
          <a:lstStyle/>
          <a:p>
            <a:pPr algn="ctr"/>
            <a:r>
              <a:rPr lang="pl-PL" sz="1400" b="1" dirty="0">
                <a:solidFill>
                  <a:schemeClr val="bg1"/>
                </a:solidFill>
              </a:rPr>
              <a:t>Czas przygotowania: 10 - 15 minut</a:t>
            </a:r>
            <a:endParaRPr lang="en-US" sz="1400" b="1" dirty="0">
              <a:solidFill>
                <a:schemeClr val="bg1"/>
              </a:solidFill>
            </a:endParaRPr>
          </a:p>
        </p:txBody>
      </p:sp>
      <p:sp>
        <p:nvSpPr>
          <p:cNvPr id="2" name="TextBox 1">
            <a:extLst>
              <a:ext uri="{FF2B5EF4-FFF2-40B4-BE49-F238E27FC236}">
                <a16:creationId xmlns:a16="http://schemas.microsoft.com/office/drawing/2014/main" id="{0BF3EB42-512E-A6D0-BB25-BB93278D6C69}"/>
              </a:ext>
            </a:extLst>
          </p:cNvPr>
          <p:cNvSpPr txBox="1"/>
          <p:nvPr/>
        </p:nvSpPr>
        <p:spPr>
          <a:xfrm>
            <a:off x="1850065" y="4611814"/>
            <a:ext cx="9563605" cy="646331"/>
          </a:xfrm>
          <a:prstGeom prst="rect">
            <a:avLst/>
          </a:prstGeom>
          <a:noFill/>
        </p:spPr>
        <p:txBody>
          <a:bodyPr wrap="square" rtlCol="0">
            <a:spAutoFit/>
          </a:bodyPr>
          <a:lstStyle/>
          <a:p>
            <a:r>
              <a:rPr lang="pl-PL" b="1" dirty="0"/>
              <a:t>Wydrukuj 4 materiały: </a:t>
            </a:r>
            <a:r>
              <a:rPr lang="pl-PL" dirty="0"/>
              <a:t>1. Wizytówki działalności w gospodarce okrężnej, 2. Studium przypadku z działalności w gospodarce okrężnej, 3. Obszary gospodarki okrężnej, 4. Mapę okrężnego cyklu życia.</a:t>
            </a:r>
            <a:endParaRPr lang="en-US" dirty="0"/>
          </a:p>
        </p:txBody>
      </p:sp>
      <p:sp>
        <p:nvSpPr>
          <p:cNvPr id="22" name="Rectangle 21">
            <a:extLst>
              <a:ext uri="{FF2B5EF4-FFF2-40B4-BE49-F238E27FC236}">
                <a16:creationId xmlns:a16="http://schemas.microsoft.com/office/drawing/2014/main" id="{F354A1AE-A825-3A1D-2CDB-E5E70CB20476}"/>
              </a:ext>
            </a:extLst>
          </p:cNvPr>
          <p:cNvSpPr/>
          <p:nvPr/>
        </p:nvSpPr>
        <p:spPr>
          <a:xfrm>
            <a:off x="1850065" y="3321155"/>
            <a:ext cx="9734687" cy="1089529"/>
          </a:xfrm>
          <a:prstGeom prst="rect">
            <a:avLst/>
          </a:prstGeom>
        </p:spPr>
        <p:txBody>
          <a:bodyPr wrap="square">
            <a:spAutoFit/>
          </a:bodyPr>
          <a:lstStyle/>
          <a:p>
            <a:pPr algn="thaiDist">
              <a:lnSpc>
                <a:spcPct val="120000"/>
              </a:lnSpc>
            </a:pPr>
            <a:r>
              <a:rPr lang="pl-PL" b="1" dirty="0">
                <a:solidFill>
                  <a:srgbClr val="262626"/>
                </a:solidFill>
              </a:rPr>
              <a:t>Wyświetl slajdy z materiałami lekcyjnymi </a:t>
            </a:r>
            <a:r>
              <a:rPr lang="pl-PL" dirty="0">
                <a:solidFill>
                  <a:srgbClr val="262626"/>
                </a:solidFill>
              </a:rPr>
              <a:t>i zainicjuj rozmowę o tym, co uczniowie już wiedzą na temat gospodarki liniowej i okrężnej i wprowadź pojęcie mapy cyklu życia produktu. Zadawaj uczniom pytania nakierowujące wskazane w notatkach pod slajdami w prezentacji PowerPoint</a:t>
            </a:r>
            <a:r>
              <a:rPr lang="en-US" dirty="0">
                <a:solidFill>
                  <a:srgbClr val="262626"/>
                </a:solidFill>
              </a:rPr>
              <a:t>.</a:t>
            </a:r>
          </a:p>
        </p:txBody>
      </p:sp>
      <p:grpSp>
        <p:nvGrpSpPr>
          <p:cNvPr id="23" name="Group 22">
            <a:extLst>
              <a:ext uri="{FF2B5EF4-FFF2-40B4-BE49-F238E27FC236}">
                <a16:creationId xmlns:a16="http://schemas.microsoft.com/office/drawing/2014/main" id="{DA71F637-82A4-2802-3239-CDD95218AF67}"/>
              </a:ext>
            </a:extLst>
          </p:cNvPr>
          <p:cNvGrpSpPr/>
          <p:nvPr/>
        </p:nvGrpSpPr>
        <p:grpSpPr>
          <a:xfrm>
            <a:off x="1127544" y="5794908"/>
            <a:ext cx="443210" cy="409625"/>
            <a:chOff x="1123489" y="4518559"/>
            <a:chExt cx="443210" cy="409625"/>
          </a:xfrm>
        </p:grpSpPr>
        <p:sp>
          <p:nvSpPr>
            <p:cNvPr id="24" name="Oval 23">
              <a:extLst>
                <a:ext uri="{FF2B5EF4-FFF2-40B4-BE49-F238E27FC236}">
                  <a16:creationId xmlns:a16="http://schemas.microsoft.com/office/drawing/2014/main" id="{46BAAEB5-0297-8758-CC3F-BDCE115CEA5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Oval 24">
              <a:extLst>
                <a:ext uri="{FF2B5EF4-FFF2-40B4-BE49-F238E27FC236}">
                  <a16:creationId xmlns:a16="http://schemas.microsoft.com/office/drawing/2014/main" id="{431D6718-0680-6CE3-C3A6-D9271D6808F6}"/>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Rectangle 25">
              <a:extLst>
                <a:ext uri="{FF2B5EF4-FFF2-40B4-BE49-F238E27FC236}">
                  <a16:creationId xmlns:a16="http://schemas.microsoft.com/office/drawing/2014/main" id="{7D686B15-FE9A-3495-8B32-E39A6E06DFA2}"/>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7" name="TextBox 26">
            <a:extLst>
              <a:ext uri="{FF2B5EF4-FFF2-40B4-BE49-F238E27FC236}">
                <a16:creationId xmlns:a16="http://schemas.microsoft.com/office/drawing/2014/main" id="{ABCCC2FF-C636-2D45-ABE0-ABD12AD961B0}"/>
              </a:ext>
            </a:extLst>
          </p:cNvPr>
          <p:cNvSpPr txBox="1"/>
          <p:nvPr/>
        </p:nvSpPr>
        <p:spPr>
          <a:xfrm>
            <a:off x="1850065" y="5673015"/>
            <a:ext cx="9563605" cy="757130"/>
          </a:xfrm>
          <a:prstGeom prst="rect">
            <a:avLst/>
          </a:prstGeom>
          <a:noFill/>
        </p:spPr>
        <p:txBody>
          <a:bodyPr wrap="square" rtlCol="0">
            <a:spAutoFit/>
          </a:bodyPr>
          <a:lstStyle/>
          <a:p>
            <a:pPr algn="thaiDist">
              <a:lnSpc>
                <a:spcPct val="120000"/>
              </a:lnSpc>
            </a:pPr>
            <a:r>
              <a:rPr lang="pl-PL" b="1" dirty="0">
                <a:solidFill>
                  <a:srgbClr val="262626"/>
                </a:solidFill>
              </a:rPr>
              <a:t>Przeprowadź ćwiczenie według kroków przedstawionych na następnym slajdzie </a:t>
            </a:r>
            <a:r>
              <a:rPr lang="pl-PL" dirty="0">
                <a:solidFill>
                  <a:srgbClr val="262626"/>
                </a:solidFill>
              </a:rPr>
              <a:t>i w notatkach dla nauczyciela na slajdach 19 do 21</a:t>
            </a:r>
            <a:r>
              <a:rPr lang="en-US" dirty="0">
                <a:solidFill>
                  <a:srgbClr val="262626"/>
                </a:solidFill>
              </a:rPr>
              <a:t>. </a:t>
            </a:r>
          </a:p>
        </p:txBody>
      </p:sp>
      <p:sp>
        <p:nvSpPr>
          <p:cNvPr id="7" name="Slide Number Placeholder 6">
            <a:extLst>
              <a:ext uri="{FF2B5EF4-FFF2-40B4-BE49-F238E27FC236}">
                <a16:creationId xmlns:a16="http://schemas.microsoft.com/office/drawing/2014/main" id="{AA0E6B1E-D418-5938-2050-FC96F2033792}"/>
              </a:ext>
            </a:extLst>
          </p:cNvPr>
          <p:cNvSpPr>
            <a:spLocks noGrp="1"/>
          </p:cNvSpPr>
          <p:nvPr>
            <p:ph type="sldNum" sz="quarter" idx="12"/>
          </p:nvPr>
        </p:nvSpPr>
        <p:spPr/>
        <p:txBody>
          <a:bodyPr/>
          <a:lstStyle/>
          <a:p>
            <a:fld id="{03AC47D1-4797-A149-B428-2088C1D64571}" type="slidenum">
              <a:rPr lang="en-US" smtClean="0"/>
              <a:t>2</a:t>
            </a:fld>
            <a:endParaRPr lang="en-US" dirty="0"/>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343633A-0D8A-C743-8CA5-BBF267E0A4B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84D025-D3A8-4541-A977-E2AA6A7C75C8}"/>
              </a:ext>
            </a:extLst>
          </p:cNvPr>
          <p:cNvSpPr txBox="1"/>
          <p:nvPr/>
        </p:nvSpPr>
        <p:spPr>
          <a:xfrm>
            <a:off x="3378631" y="6431797"/>
            <a:ext cx="184731" cy="369332"/>
          </a:xfrm>
          <a:prstGeom prst="rect">
            <a:avLst/>
          </a:prstGeom>
          <a:noFill/>
        </p:spPr>
        <p:txBody>
          <a:bodyPr wrap="none" rtlCol="0">
            <a:spAutoFit/>
          </a:bodyPr>
          <a:lstStyle/>
          <a:p>
            <a:endParaRPr lang="x-none"/>
          </a:p>
        </p:txBody>
      </p:sp>
      <p:sp>
        <p:nvSpPr>
          <p:cNvPr id="2" name="Slide Number Placeholder 1">
            <a:extLst>
              <a:ext uri="{FF2B5EF4-FFF2-40B4-BE49-F238E27FC236}">
                <a16:creationId xmlns:a16="http://schemas.microsoft.com/office/drawing/2014/main" id="{3AB6DE87-2901-AF09-9E2E-9C94C11A9905}"/>
              </a:ext>
            </a:extLst>
          </p:cNvPr>
          <p:cNvSpPr>
            <a:spLocks noGrp="1"/>
          </p:cNvSpPr>
          <p:nvPr>
            <p:ph type="sldNum" sz="quarter" idx="12"/>
          </p:nvPr>
        </p:nvSpPr>
        <p:spPr/>
        <p:txBody>
          <a:bodyPr/>
          <a:lstStyle/>
          <a:p>
            <a:fld id="{03AC47D1-4797-A149-B428-2088C1D64571}" type="slidenum">
              <a:rPr lang="en-US" smtClean="0"/>
              <a:t>20</a:t>
            </a:fld>
            <a:endParaRPr lang="en-US" dirty="0"/>
          </a:p>
        </p:txBody>
      </p:sp>
      <p:pic>
        <p:nvPicPr>
          <p:cNvPr id="6" name="Picture 5">
            <a:extLst>
              <a:ext uri="{FF2B5EF4-FFF2-40B4-BE49-F238E27FC236}">
                <a16:creationId xmlns:a16="http://schemas.microsoft.com/office/drawing/2014/main" id="{A82F9F16-5FC5-3854-DEFD-6EFFD2D6BF42}"/>
              </a:ext>
            </a:extLst>
          </p:cNvPr>
          <p:cNvPicPr>
            <a:picLocks noChangeAspect="1"/>
          </p:cNvPicPr>
          <p:nvPr/>
        </p:nvPicPr>
        <p:blipFill>
          <a:blip r:embed="rId4"/>
          <a:stretch>
            <a:fillRect/>
          </a:stretch>
        </p:blipFill>
        <p:spPr>
          <a:xfrm>
            <a:off x="1203909" y="0"/>
            <a:ext cx="9704934" cy="6858000"/>
          </a:xfrm>
          <a:prstGeom prst="rect">
            <a:avLst/>
          </a:prstGeom>
        </p:spPr>
      </p:pic>
      <p:sp>
        <p:nvSpPr>
          <p:cNvPr id="3" name="pole tekstowe 2">
            <a:extLst>
              <a:ext uri="{FF2B5EF4-FFF2-40B4-BE49-F238E27FC236}">
                <a16:creationId xmlns:a16="http://schemas.microsoft.com/office/drawing/2014/main" id="{BB5B7CD0-AEC0-F734-F181-E0830E7022BA}"/>
              </a:ext>
            </a:extLst>
          </p:cNvPr>
          <p:cNvSpPr txBox="1"/>
          <p:nvPr/>
        </p:nvSpPr>
        <p:spPr>
          <a:xfrm>
            <a:off x="2011681" y="517390"/>
            <a:ext cx="2125877" cy="253916"/>
          </a:xfrm>
          <a:prstGeom prst="rect">
            <a:avLst/>
          </a:prstGeom>
          <a:solidFill>
            <a:srgbClr val="ED9C21"/>
          </a:solidFill>
        </p:spPr>
        <p:txBody>
          <a:bodyPr wrap="square" rtlCol="0">
            <a:spAutoFit/>
          </a:bodyPr>
          <a:lstStyle/>
          <a:p>
            <a:r>
              <a:rPr lang="pl-PL" sz="1050" dirty="0">
                <a:solidFill>
                  <a:schemeClr val="bg1"/>
                </a:solidFill>
              </a:rPr>
              <a:t>Surowce </a:t>
            </a:r>
            <a:r>
              <a:rPr lang="pl-PL" sz="1050">
                <a:solidFill>
                  <a:schemeClr val="bg1"/>
                </a:solidFill>
              </a:rPr>
              <a:t>o charakterze </a:t>
            </a:r>
            <a:r>
              <a:rPr lang="pl-PL" sz="1050" dirty="0">
                <a:solidFill>
                  <a:schemeClr val="bg1"/>
                </a:solidFill>
              </a:rPr>
              <a:t>okrężnym</a:t>
            </a:r>
          </a:p>
        </p:txBody>
      </p:sp>
      <p:sp>
        <p:nvSpPr>
          <p:cNvPr id="5" name="pole tekstowe 4">
            <a:extLst>
              <a:ext uri="{FF2B5EF4-FFF2-40B4-BE49-F238E27FC236}">
                <a16:creationId xmlns:a16="http://schemas.microsoft.com/office/drawing/2014/main" id="{C6336343-7BD5-0E88-5ED1-81FAB3274B9E}"/>
              </a:ext>
            </a:extLst>
          </p:cNvPr>
          <p:cNvSpPr txBox="1"/>
          <p:nvPr/>
        </p:nvSpPr>
        <p:spPr>
          <a:xfrm>
            <a:off x="2108200" y="1879600"/>
            <a:ext cx="1962150" cy="415498"/>
          </a:xfrm>
          <a:prstGeom prst="rect">
            <a:avLst/>
          </a:prstGeom>
          <a:solidFill>
            <a:srgbClr val="EFEBE8"/>
          </a:solidFill>
        </p:spPr>
        <p:txBody>
          <a:bodyPr wrap="square" rtlCol="0">
            <a:spAutoFit/>
          </a:bodyPr>
          <a:lstStyle/>
          <a:p>
            <a:r>
              <a:rPr lang="pl-PL" sz="700" dirty="0"/>
              <a:t>Produkt wykonany z surowców w pełni odnawialnych, nadających się do recyklingu lub biodegradacji.</a:t>
            </a:r>
          </a:p>
        </p:txBody>
      </p:sp>
      <p:sp>
        <p:nvSpPr>
          <p:cNvPr id="7" name="pole tekstowe 6">
            <a:extLst>
              <a:ext uri="{FF2B5EF4-FFF2-40B4-BE49-F238E27FC236}">
                <a16:creationId xmlns:a16="http://schemas.microsoft.com/office/drawing/2014/main" id="{8601EAB6-ECEF-203E-C340-26B81A2A2E11}"/>
              </a:ext>
            </a:extLst>
          </p:cNvPr>
          <p:cNvSpPr txBox="1"/>
          <p:nvPr/>
        </p:nvSpPr>
        <p:spPr>
          <a:xfrm>
            <a:off x="2065004" y="2270510"/>
            <a:ext cx="2002892" cy="200055"/>
          </a:xfrm>
          <a:prstGeom prst="rect">
            <a:avLst/>
          </a:prstGeom>
          <a:solidFill>
            <a:srgbClr val="ED9C21"/>
          </a:solidFill>
        </p:spPr>
        <p:txBody>
          <a:bodyPr wrap="square" rtlCol="0">
            <a:spAutoFit/>
          </a:bodyPr>
          <a:lstStyle/>
          <a:p>
            <a:pPr algn="ctr"/>
            <a:r>
              <a:rPr lang="pl-PL" sz="700" dirty="0"/>
              <a:t>Przykład</a:t>
            </a:r>
          </a:p>
        </p:txBody>
      </p:sp>
      <p:sp>
        <p:nvSpPr>
          <p:cNvPr id="8" name="pole tekstowe 7">
            <a:extLst>
              <a:ext uri="{FF2B5EF4-FFF2-40B4-BE49-F238E27FC236}">
                <a16:creationId xmlns:a16="http://schemas.microsoft.com/office/drawing/2014/main" id="{06A94A20-A277-3C3F-B776-AB5DDF164DCD}"/>
              </a:ext>
            </a:extLst>
          </p:cNvPr>
          <p:cNvSpPr txBox="1"/>
          <p:nvPr/>
        </p:nvSpPr>
        <p:spPr>
          <a:xfrm>
            <a:off x="4935016" y="2436694"/>
            <a:ext cx="2043634" cy="200055"/>
          </a:xfrm>
          <a:prstGeom prst="rect">
            <a:avLst/>
          </a:prstGeom>
          <a:solidFill>
            <a:srgbClr val="633311"/>
          </a:solidFill>
        </p:spPr>
        <p:txBody>
          <a:bodyPr wrap="square" rtlCol="0">
            <a:spAutoFit/>
          </a:bodyPr>
          <a:lstStyle/>
          <a:p>
            <a:pPr algn="ctr"/>
            <a:r>
              <a:rPr lang="pl-PL" sz="700" dirty="0">
                <a:solidFill>
                  <a:schemeClr val="bg1"/>
                </a:solidFill>
              </a:rPr>
              <a:t>Przykład</a:t>
            </a:r>
          </a:p>
        </p:txBody>
      </p:sp>
      <p:sp>
        <p:nvSpPr>
          <p:cNvPr id="9" name="pole tekstowe 8">
            <a:extLst>
              <a:ext uri="{FF2B5EF4-FFF2-40B4-BE49-F238E27FC236}">
                <a16:creationId xmlns:a16="http://schemas.microsoft.com/office/drawing/2014/main" id="{1C53BA6D-5F74-27EE-FBA0-BA522DE84F68}"/>
              </a:ext>
            </a:extLst>
          </p:cNvPr>
          <p:cNvSpPr txBox="1"/>
          <p:nvPr/>
        </p:nvSpPr>
        <p:spPr>
          <a:xfrm>
            <a:off x="7685619" y="2350865"/>
            <a:ext cx="2119848" cy="200055"/>
          </a:xfrm>
          <a:prstGeom prst="rect">
            <a:avLst/>
          </a:prstGeom>
          <a:solidFill>
            <a:srgbClr val="005852"/>
          </a:solidFill>
        </p:spPr>
        <p:txBody>
          <a:bodyPr wrap="square" rtlCol="0">
            <a:spAutoFit/>
          </a:bodyPr>
          <a:lstStyle/>
          <a:p>
            <a:pPr algn="ctr"/>
            <a:r>
              <a:rPr lang="pl-PL" sz="700" dirty="0">
                <a:solidFill>
                  <a:schemeClr val="bg1"/>
                </a:solidFill>
              </a:rPr>
              <a:t>Przykład</a:t>
            </a:r>
          </a:p>
        </p:txBody>
      </p:sp>
      <p:sp>
        <p:nvSpPr>
          <p:cNvPr id="10" name="pole tekstowe 9">
            <a:extLst>
              <a:ext uri="{FF2B5EF4-FFF2-40B4-BE49-F238E27FC236}">
                <a16:creationId xmlns:a16="http://schemas.microsoft.com/office/drawing/2014/main" id="{FE1243F7-D6F2-52A8-8E68-95942DC14891}"/>
              </a:ext>
            </a:extLst>
          </p:cNvPr>
          <p:cNvSpPr txBox="1"/>
          <p:nvPr/>
        </p:nvSpPr>
        <p:spPr>
          <a:xfrm>
            <a:off x="3470996" y="5576665"/>
            <a:ext cx="2043634" cy="200055"/>
          </a:xfrm>
          <a:prstGeom prst="rect">
            <a:avLst/>
          </a:prstGeom>
          <a:solidFill>
            <a:srgbClr val="4BBD9A"/>
          </a:solidFill>
        </p:spPr>
        <p:txBody>
          <a:bodyPr wrap="square" rtlCol="0">
            <a:spAutoFit/>
          </a:bodyPr>
          <a:lstStyle/>
          <a:p>
            <a:pPr algn="ctr"/>
            <a:r>
              <a:rPr lang="pl-PL" sz="700" dirty="0">
                <a:solidFill>
                  <a:schemeClr val="bg1"/>
                </a:solidFill>
              </a:rPr>
              <a:t>Przykład</a:t>
            </a:r>
          </a:p>
        </p:txBody>
      </p:sp>
      <p:sp>
        <p:nvSpPr>
          <p:cNvPr id="11" name="pole tekstowe 10">
            <a:extLst>
              <a:ext uri="{FF2B5EF4-FFF2-40B4-BE49-F238E27FC236}">
                <a16:creationId xmlns:a16="http://schemas.microsoft.com/office/drawing/2014/main" id="{B05189D8-624E-F331-57B8-84EAA336AB1D}"/>
              </a:ext>
            </a:extLst>
          </p:cNvPr>
          <p:cNvSpPr txBox="1"/>
          <p:nvPr/>
        </p:nvSpPr>
        <p:spPr>
          <a:xfrm>
            <a:off x="6241409" y="5430615"/>
            <a:ext cx="2143421" cy="200055"/>
          </a:xfrm>
          <a:prstGeom prst="rect">
            <a:avLst/>
          </a:prstGeom>
          <a:solidFill>
            <a:srgbClr val="33C6F4"/>
          </a:solidFill>
        </p:spPr>
        <p:txBody>
          <a:bodyPr wrap="square" rtlCol="0">
            <a:spAutoFit/>
          </a:bodyPr>
          <a:lstStyle/>
          <a:p>
            <a:pPr algn="ctr"/>
            <a:r>
              <a:rPr lang="pl-PL" sz="700" dirty="0">
                <a:solidFill>
                  <a:schemeClr val="bg1"/>
                </a:solidFill>
              </a:rPr>
              <a:t>Przykład</a:t>
            </a:r>
          </a:p>
        </p:txBody>
      </p:sp>
      <p:sp>
        <p:nvSpPr>
          <p:cNvPr id="12" name="pole tekstowe 11">
            <a:extLst>
              <a:ext uri="{FF2B5EF4-FFF2-40B4-BE49-F238E27FC236}">
                <a16:creationId xmlns:a16="http://schemas.microsoft.com/office/drawing/2014/main" id="{AE1ECF20-E8CE-B3AD-0319-2C53721E1505}"/>
              </a:ext>
            </a:extLst>
          </p:cNvPr>
          <p:cNvSpPr txBox="1"/>
          <p:nvPr/>
        </p:nvSpPr>
        <p:spPr>
          <a:xfrm>
            <a:off x="2011680" y="2479879"/>
            <a:ext cx="2125878" cy="846386"/>
          </a:xfrm>
          <a:prstGeom prst="rect">
            <a:avLst/>
          </a:prstGeom>
          <a:solidFill>
            <a:srgbClr val="EFEBE8"/>
          </a:solidFill>
        </p:spPr>
        <p:txBody>
          <a:bodyPr wrap="square" rtlCol="0">
            <a:spAutoFit/>
          </a:bodyPr>
          <a:lstStyle/>
          <a:p>
            <a:r>
              <a:rPr lang="pl-PL" sz="700" dirty="0"/>
              <a:t>Firma obuwnicza produkuje swoje buty w 100% z materiałów pochodzących z recyklingu. Plastikowe butelki PET można poddać recyklingowi na włókna poliestrowe (</a:t>
            </a:r>
            <a:r>
              <a:rPr lang="pl-PL" sz="700" dirty="0" err="1"/>
              <a:t>rPET</a:t>
            </a:r>
            <a:r>
              <a:rPr lang="pl-PL" sz="700" dirty="0"/>
              <a:t>), z których powstają tkaniny używane do produkcji butów sportowych. Po zużyciu klient może zwrócić buty do recyklingu na inne części obuwia.</a:t>
            </a:r>
          </a:p>
        </p:txBody>
      </p:sp>
      <p:sp>
        <p:nvSpPr>
          <p:cNvPr id="14" name="pole tekstowe 13">
            <a:extLst>
              <a:ext uri="{FF2B5EF4-FFF2-40B4-BE49-F238E27FC236}">
                <a16:creationId xmlns:a16="http://schemas.microsoft.com/office/drawing/2014/main" id="{E98407F1-5FCE-27FD-5C69-593B03400885}"/>
              </a:ext>
            </a:extLst>
          </p:cNvPr>
          <p:cNvSpPr txBox="1"/>
          <p:nvPr/>
        </p:nvSpPr>
        <p:spPr>
          <a:xfrm>
            <a:off x="5017033" y="489466"/>
            <a:ext cx="1879600" cy="369332"/>
          </a:xfrm>
          <a:prstGeom prst="rect">
            <a:avLst/>
          </a:prstGeom>
          <a:solidFill>
            <a:srgbClr val="643312"/>
          </a:solidFill>
        </p:spPr>
        <p:txBody>
          <a:bodyPr wrap="square" rtlCol="0">
            <a:spAutoFit/>
          </a:bodyPr>
          <a:lstStyle/>
          <a:p>
            <a:r>
              <a:rPr lang="pl-PL" dirty="0">
                <a:solidFill>
                  <a:schemeClr val="bg1"/>
                </a:solidFill>
              </a:rPr>
              <a:t>Odzysk surowców</a:t>
            </a:r>
          </a:p>
        </p:txBody>
      </p:sp>
      <p:sp>
        <p:nvSpPr>
          <p:cNvPr id="15" name="pole tekstowe 14">
            <a:extLst>
              <a:ext uri="{FF2B5EF4-FFF2-40B4-BE49-F238E27FC236}">
                <a16:creationId xmlns:a16="http://schemas.microsoft.com/office/drawing/2014/main" id="{764F3D15-A3BE-0CFF-FE6E-478253A6834C}"/>
              </a:ext>
            </a:extLst>
          </p:cNvPr>
          <p:cNvSpPr txBox="1"/>
          <p:nvPr/>
        </p:nvSpPr>
        <p:spPr>
          <a:xfrm>
            <a:off x="4932562" y="1828503"/>
            <a:ext cx="2002892" cy="630942"/>
          </a:xfrm>
          <a:prstGeom prst="rect">
            <a:avLst/>
          </a:prstGeom>
          <a:solidFill>
            <a:srgbClr val="EFEBE8"/>
          </a:solidFill>
        </p:spPr>
        <p:txBody>
          <a:bodyPr wrap="square" rtlCol="0">
            <a:spAutoFit/>
          </a:bodyPr>
          <a:lstStyle/>
          <a:p>
            <a:r>
              <a:rPr lang="pl-PL" sz="700" dirty="0"/>
              <a:t>Usługi, które działają na rzecz wyeliminowania zasobów, materiałów lub odpadów przed wyciekiem do środowiska i maksymalizacji ich wartości w celu ponownego wprowadzenia do pętli.</a:t>
            </a:r>
          </a:p>
        </p:txBody>
      </p:sp>
      <p:sp>
        <p:nvSpPr>
          <p:cNvPr id="16" name="pole tekstowe 15">
            <a:extLst>
              <a:ext uri="{FF2B5EF4-FFF2-40B4-BE49-F238E27FC236}">
                <a16:creationId xmlns:a16="http://schemas.microsoft.com/office/drawing/2014/main" id="{562F39DD-5AA3-14C3-5B35-D1CD9CF3C335}"/>
              </a:ext>
            </a:extLst>
          </p:cNvPr>
          <p:cNvSpPr txBox="1"/>
          <p:nvPr/>
        </p:nvSpPr>
        <p:spPr>
          <a:xfrm>
            <a:off x="4814549" y="2636686"/>
            <a:ext cx="2125878" cy="630942"/>
          </a:xfrm>
          <a:prstGeom prst="rect">
            <a:avLst/>
          </a:prstGeom>
          <a:solidFill>
            <a:srgbClr val="EFEBE8"/>
          </a:solidFill>
        </p:spPr>
        <p:txBody>
          <a:bodyPr wrap="square" rtlCol="0">
            <a:spAutoFit/>
          </a:bodyPr>
          <a:lstStyle/>
          <a:p>
            <a:r>
              <a:rPr lang="pl-PL" sz="700" dirty="0"/>
              <a:t>Wytwarzany na składowiskach metan można poddać recyklingowi i wykorzystać do produkcji energii elektrycznej i cieplnej, skutecznie odprowadzając odpady ze składowisk i eliminując tony emisji gazów cieplarnianych.</a:t>
            </a:r>
          </a:p>
        </p:txBody>
      </p:sp>
      <p:sp>
        <p:nvSpPr>
          <p:cNvPr id="19" name="pole tekstowe 18">
            <a:extLst>
              <a:ext uri="{FF2B5EF4-FFF2-40B4-BE49-F238E27FC236}">
                <a16:creationId xmlns:a16="http://schemas.microsoft.com/office/drawing/2014/main" id="{FE4E3C62-5F5A-51DB-FD3B-6D8CDC29FEEA}"/>
              </a:ext>
            </a:extLst>
          </p:cNvPr>
          <p:cNvSpPr txBox="1"/>
          <p:nvPr/>
        </p:nvSpPr>
        <p:spPr>
          <a:xfrm>
            <a:off x="7843850" y="489466"/>
            <a:ext cx="1879600" cy="369332"/>
          </a:xfrm>
          <a:prstGeom prst="rect">
            <a:avLst/>
          </a:prstGeom>
          <a:solidFill>
            <a:srgbClr val="005852"/>
          </a:solidFill>
        </p:spPr>
        <p:txBody>
          <a:bodyPr wrap="square" rtlCol="0">
            <a:spAutoFit/>
          </a:bodyPr>
          <a:lstStyle/>
          <a:p>
            <a:r>
              <a:rPr lang="pl-PL" dirty="0">
                <a:solidFill>
                  <a:schemeClr val="bg1"/>
                </a:solidFill>
              </a:rPr>
              <a:t>Odzysk surowców</a:t>
            </a:r>
          </a:p>
        </p:txBody>
      </p:sp>
      <p:sp>
        <p:nvSpPr>
          <p:cNvPr id="21" name="pole tekstowe 20">
            <a:extLst>
              <a:ext uri="{FF2B5EF4-FFF2-40B4-BE49-F238E27FC236}">
                <a16:creationId xmlns:a16="http://schemas.microsoft.com/office/drawing/2014/main" id="{0B33759A-8B04-6D16-5A37-F9916E5AAEDC}"/>
              </a:ext>
            </a:extLst>
          </p:cNvPr>
          <p:cNvSpPr txBox="1"/>
          <p:nvPr/>
        </p:nvSpPr>
        <p:spPr>
          <a:xfrm>
            <a:off x="7647513" y="1928720"/>
            <a:ext cx="2119848" cy="415498"/>
          </a:xfrm>
          <a:prstGeom prst="rect">
            <a:avLst/>
          </a:prstGeom>
          <a:solidFill>
            <a:srgbClr val="F0EFEB"/>
          </a:solidFill>
        </p:spPr>
        <p:txBody>
          <a:bodyPr wrap="square">
            <a:spAutoFit/>
          </a:bodyPr>
          <a:lstStyle/>
          <a:p>
            <a:r>
              <a:rPr lang="pl-PL" sz="700" dirty="0"/>
              <a:t>Usługi, które oferują przedłużenie życia wyrzucanego produktu poprzez naprawę, modernizację lub odsprzedaż z powrotem do obiegu.</a:t>
            </a:r>
          </a:p>
        </p:txBody>
      </p:sp>
      <p:sp>
        <p:nvSpPr>
          <p:cNvPr id="22" name="pole tekstowe 21">
            <a:extLst>
              <a:ext uri="{FF2B5EF4-FFF2-40B4-BE49-F238E27FC236}">
                <a16:creationId xmlns:a16="http://schemas.microsoft.com/office/drawing/2014/main" id="{022CA272-A634-BFF6-BFB4-71C3FBFB8F4E}"/>
              </a:ext>
            </a:extLst>
          </p:cNvPr>
          <p:cNvSpPr txBox="1"/>
          <p:nvPr/>
        </p:nvSpPr>
        <p:spPr>
          <a:xfrm>
            <a:off x="7723727" y="2581487"/>
            <a:ext cx="2043634" cy="630942"/>
          </a:xfrm>
          <a:prstGeom prst="rect">
            <a:avLst/>
          </a:prstGeom>
          <a:solidFill>
            <a:srgbClr val="F0EFEB"/>
          </a:solidFill>
        </p:spPr>
        <p:txBody>
          <a:bodyPr wrap="square" rtlCol="0">
            <a:spAutoFit/>
          </a:bodyPr>
          <a:lstStyle/>
          <a:p>
            <a:r>
              <a:rPr lang="pl-PL" sz="700" dirty="0"/>
              <a:t>Klienci mogą uzyskać zniżkę na przyszłe zakupy, przynosząc starą odzież, a marka naprawi i odnowi go przed odsprzedażą. Wydłuża to żywotność odzieży, która w przeciwnym razie zostałaby wyrzucona.</a:t>
            </a:r>
          </a:p>
        </p:txBody>
      </p:sp>
      <p:sp>
        <p:nvSpPr>
          <p:cNvPr id="24" name="pole tekstowe 23">
            <a:extLst>
              <a:ext uri="{FF2B5EF4-FFF2-40B4-BE49-F238E27FC236}">
                <a16:creationId xmlns:a16="http://schemas.microsoft.com/office/drawing/2014/main" id="{53F0A7CA-F33C-CB0A-62A7-6F92D4585B27}"/>
              </a:ext>
            </a:extLst>
          </p:cNvPr>
          <p:cNvSpPr txBox="1"/>
          <p:nvPr/>
        </p:nvSpPr>
        <p:spPr>
          <a:xfrm>
            <a:off x="3597713" y="3744980"/>
            <a:ext cx="1794224" cy="261610"/>
          </a:xfrm>
          <a:prstGeom prst="rect">
            <a:avLst/>
          </a:prstGeom>
          <a:solidFill>
            <a:srgbClr val="4BBD9A"/>
          </a:solidFill>
        </p:spPr>
        <p:txBody>
          <a:bodyPr wrap="square" rtlCol="0">
            <a:spAutoFit/>
          </a:bodyPr>
          <a:lstStyle/>
          <a:p>
            <a:r>
              <a:rPr lang="pl-PL" sz="1100" dirty="0">
                <a:solidFill>
                  <a:schemeClr val="bg1"/>
                </a:solidFill>
              </a:rPr>
              <a:t>Platforma udostępniania</a:t>
            </a:r>
          </a:p>
        </p:txBody>
      </p:sp>
      <p:sp>
        <p:nvSpPr>
          <p:cNvPr id="26" name="pole tekstowe 25">
            <a:extLst>
              <a:ext uri="{FF2B5EF4-FFF2-40B4-BE49-F238E27FC236}">
                <a16:creationId xmlns:a16="http://schemas.microsoft.com/office/drawing/2014/main" id="{0C695C55-E1C6-6065-866C-08B6144AC00D}"/>
              </a:ext>
            </a:extLst>
          </p:cNvPr>
          <p:cNvSpPr txBox="1"/>
          <p:nvPr/>
        </p:nvSpPr>
        <p:spPr>
          <a:xfrm>
            <a:off x="3470996" y="5114884"/>
            <a:ext cx="2043634" cy="415498"/>
          </a:xfrm>
          <a:prstGeom prst="rect">
            <a:avLst/>
          </a:prstGeom>
          <a:solidFill>
            <a:srgbClr val="EFEBE8"/>
          </a:solidFill>
        </p:spPr>
        <p:txBody>
          <a:bodyPr wrap="square">
            <a:spAutoFit/>
          </a:bodyPr>
          <a:lstStyle/>
          <a:p>
            <a:r>
              <a:rPr lang="pl-PL" sz="700" dirty="0"/>
              <a:t>Platforma usługowa umożliwia ludziom współpracę i dzielenie się produktem między sobą bez posiadania wyłącznej własności przez klienta.</a:t>
            </a:r>
          </a:p>
        </p:txBody>
      </p:sp>
      <p:sp>
        <p:nvSpPr>
          <p:cNvPr id="28" name="pole tekstowe 27">
            <a:extLst>
              <a:ext uri="{FF2B5EF4-FFF2-40B4-BE49-F238E27FC236}">
                <a16:creationId xmlns:a16="http://schemas.microsoft.com/office/drawing/2014/main" id="{A3C2AD36-5D61-D40A-28B3-DF43A01846BE}"/>
              </a:ext>
            </a:extLst>
          </p:cNvPr>
          <p:cNvSpPr txBox="1"/>
          <p:nvPr/>
        </p:nvSpPr>
        <p:spPr>
          <a:xfrm>
            <a:off x="3470996" y="5776720"/>
            <a:ext cx="2043634" cy="738664"/>
          </a:xfrm>
          <a:prstGeom prst="rect">
            <a:avLst/>
          </a:prstGeom>
          <a:solidFill>
            <a:srgbClr val="EEEBE6"/>
          </a:solidFill>
        </p:spPr>
        <p:txBody>
          <a:bodyPr wrap="square">
            <a:spAutoFit/>
          </a:bodyPr>
          <a:lstStyle/>
          <a:p>
            <a:r>
              <a:rPr lang="pl-PL" sz="700" dirty="0" err="1"/>
              <a:t>Ridesharing</a:t>
            </a:r>
            <a:r>
              <a:rPr lang="pl-PL" sz="700" dirty="0"/>
              <a:t> działa na zasadzie dzielenia się przez właścicieli swoim majątkiem, paliwem i czasem z innymi w zamian za pieniądze. Firma zapewnia platformę, na której prywatni właściciele samochodów mogą oferować swój samochód i przejazd osobom, które go potrzebują.</a:t>
            </a:r>
          </a:p>
        </p:txBody>
      </p:sp>
      <p:sp>
        <p:nvSpPr>
          <p:cNvPr id="29" name="pole tekstowe 28">
            <a:extLst>
              <a:ext uri="{FF2B5EF4-FFF2-40B4-BE49-F238E27FC236}">
                <a16:creationId xmlns:a16="http://schemas.microsoft.com/office/drawing/2014/main" id="{908CD8EA-27AE-0146-CE1C-F5EBB103FBF5}"/>
              </a:ext>
            </a:extLst>
          </p:cNvPr>
          <p:cNvSpPr txBox="1"/>
          <p:nvPr/>
        </p:nvSpPr>
        <p:spPr>
          <a:xfrm>
            <a:off x="6346831" y="3705993"/>
            <a:ext cx="1879600" cy="338554"/>
          </a:xfrm>
          <a:prstGeom prst="rect">
            <a:avLst/>
          </a:prstGeom>
          <a:solidFill>
            <a:srgbClr val="33C6F4"/>
          </a:solidFill>
        </p:spPr>
        <p:txBody>
          <a:bodyPr wrap="square" rtlCol="0">
            <a:spAutoFit/>
          </a:bodyPr>
          <a:lstStyle/>
          <a:p>
            <a:r>
              <a:rPr lang="pl-PL" sz="1600" dirty="0">
                <a:solidFill>
                  <a:schemeClr val="bg1"/>
                </a:solidFill>
              </a:rPr>
              <a:t>Produkt jako usługa</a:t>
            </a:r>
          </a:p>
        </p:txBody>
      </p:sp>
      <p:sp>
        <p:nvSpPr>
          <p:cNvPr id="30" name="pole tekstowe 29">
            <a:extLst>
              <a:ext uri="{FF2B5EF4-FFF2-40B4-BE49-F238E27FC236}">
                <a16:creationId xmlns:a16="http://schemas.microsoft.com/office/drawing/2014/main" id="{DAF9BAB6-C91C-B3BF-F891-F6F22E95410B}"/>
              </a:ext>
            </a:extLst>
          </p:cNvPr>
          <p:cNvSpPr txBox="1"/>
          <p:nvPr/>
        </p:nvSpPr>
        <p:spPr>
          <a:xfrm>
            <a:off x="6305626" y="4997075"/>
            <a:ext cx="1961617" cy="415498"/>
          </a:xfrm>
          <a:prstGeom prst="rect">
            <a:avLst/>
          </a:prstGeom>
          <a:solidFill>
            <a:srgbClr val="EFEBE8"/>
          </a:solidFill>
        </p:spPr>
        <p:txBody>
          <a:bodyPr wrap="square">
            <a:spAutoFit/>
          </a:bodyPr>
          <a:lstStyle/>
          <a:p>
            <a:r>
              <a:rPr lang="pl-PL" sz="700" dirty="0"/>
              <a:t>Produkty używane przez jednego lub więcej klientów w ramach umowy „płać zgodnie z rzeczywistym użyciem”.</a:t>
            </a:r>
          </a:p>
        </p:txBody>
      </p:sp>
      <p:sp>
        <p:nvSpPr>
          <p:cNvPr id="32" name="pole tekstowe 31">
            <a:extLst>
              <a:ext uri="{FF2B5EF4-FFF2-40B4-BE49-F238E27FC236}">
                <a16:creationId xmlns:a16="http://schemas.microsoft.com/office/drawing/2014/main" id="{3E385900-BA41-A8A5-8D08-0F50CA0C5F0D}"/>
              </a:ext>
            </a:extLst>
          </p:cNvPr>
          <p:cNvSpPr txBox="1"/>
          <p:nvPr/>
        </p:nvSpPr>
        <p:spPr>
          <a:xfrm>
            <a:off x="9107500" y="3952190"/>
            <a:ext cx="2043634" cy="200055"/>
          </a:xfrm>
          <a:prstGeom prst="rect">
            <a:avLst/>
          </a:prstGeom>
          <a:solidFill>
            <a:srgbClr val="EEEBE6"/>
          </a:solidFill>
        </p:spPr>
        <p:txBody>
          <a:bodyPr wrap="square">
            <a:spAutoFit/>
          </a:bodyPr>
          <a:lstStyle/>
          <a:p>
            <a:endParaRPr lang="pl-PL" sz="700" dirty="0"/>
          </a:p>
        </p:txBody>
      </p:sp>
      <p:sp>
        <p:nvSpPr>
          <p:cNvPr id="33" name="pole tekstowe 32">
            <a:extLst>
              <a:ext uri="{FF2B5EF4-FFF2-40B4-BE49-F238E27FC236}">
                <a16:creationId xmlns:a16="http://schemas.microsoft.com/office/drawing/2014/main" id="{251B1CA0-F491-D6DD-7D9A-D06A7E823260}"/>
              </a:ext>
            </a:extLst>
          </p:cNvPr>
          <p:cNvSpPr txBox="1"/>
          <p:nvPr/>
        </p:nvSpPr>
        <p:spPr>
          <a:xfrm>
            <a:off x="6305626" y="5584805"/>
            <a:ext cx="2043634" cy="954107"/>
          </a:xfrm>
          <a:prstGeom prst="rect">
            <a:avLst/>
          </a:prstGeom>
          <a:solidFill>
            <a:srgbClr val="EFEBE8"/>
          </a:solidFill>
        </p:spPr>
        <p:txBody>
          <a:bodyPr wrap="square">
            <a:spAutoFit/>
          </a:bodyPr>
          <a:lstStyle/>
          <a:p>
            <a:r>
              <a:rPr lang="pl-PL" sz="700" dirty="0"/>
              <a:t>Modele wypożyczalni odzieży mogą zapewnić klientom dostęp do szerokiej gamy ubrań przy jednoczesnym zmniejszeniu zapotrzebowania na produkcję nowej odzieży. Modele wynajmu krótkoterminowego oferują kompletną propozycję wartości, szczególnie biorąc pod uwagę zmieniające się potrzeby klientów i trendy w modzie.</a:t>
            </a:r>
          </a:p>
        </p:txBody>
      </p:sp>
    </p:spTree>
    <p:extLst>
      <p:ext uri="{BB962C8B-B14F-4D97-AF65-F5344CB8AC3E}">
        <p14:creationId xmlns:p14="http://schemas.microsoft.com/office/powerpoint/2010/main" val="3871524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a16="http://schemas.microsoft.com/office/drawing/2014/main"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3600" b="1" i="0" u="none" strike="noStrike" cap="none" dirty="0">
                <a:solidFill>
                  <a:schemeClr val="lt1"/>
                </a:solidFill>
                <a:latin typeface="Calibri"/>
                <a:ea typeface="Calibri"/>
                <a:cs typeface="Calibri"/>
                <a:sym typeface="Calibri"/>
              </a:rPr>
              <a:t>Mapa okrężnego cyklu życia</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A5FE3430-D5D6-066B-F4B7-473DAA26A6A5}"/>
              </a:ext>
            </a:extLst>
          </p:cNvPr>
          <p:cNvSpPr>
            <a:spLocks noGrp="1"/>
          </p:cNvSpPr>
          <p:nvPr>
            <p:ph type="sldNum" sz="quarter" idx="12"/>
          </p:nvPr>
        </p:nvSpPr>
        <p:spPr/>
        <p:txBody>
          <a:bodyPr/>
          <a:lstStyle/>
          <a:p>
            <a:fld id="{03AC47D1-4797-A149-B428-2088C1D64571}" type="slidenum">
              <a:rPr lang="en-US" smtClean="0"/>
              <a:t>21</a:t>
            </a:fld>
            <a:endParaRPr lang="en-US" dirty="0"/>
          </a:p>
        </p:txBody>
      </p:sp>
      <p:sp>
        <p:nvSpPr>
          <p:cNvPr id="4" name="pole tekstowe 3">
            <a:extLst>
              <a:ext uri="{FF2B5EF4-FFF2-40B4-BE49-F238E27FC236}">
                <a16:creationId xmlns:a16="http://schemas.microsoft.com/office/drawing/2014/main" id="{1235EF5C-950F-A370-F21B-8C20E80DFA08}"/>
              </a:ext>
            </a:extLst>
          </p:cNvPr>
          <p:cNvSpPr txBox="1"/>
          <p:nvPr/>
        </p:nvSpPr>
        <p:spPr>
          <a:xfrm>
            <a:off x="1207776" y="3714528"/>
            <a:ext cx="1783972" cy="646331"/>
          </a:xfrm>
          <a:prstGeom prst="rect">
            <a:avLst/>
          </a:prstGeom>
          <a:solidFill>
            <a:srgbClr val="ECC100"/>
          </a:solidFill>
        </p:spPr>
        <p:txBody>
          <a:bodyPr wrap="square" rtlCol="0">
            <a:spAutoFit/>
          </a:bodyPr>
          <a:lstStyle/>
          <a:p>
            <a:pPr algn="ctr"/>
            <a:r>
              <a:rPr lang="pl-PL" sz="1800" b="1" dirty="0">
                <a:solidFill>
                  <a:srgbClr val="FFFFFF"/>
                </a:solidFill>
              </a:rPr>
              <a:t>1. Pozyskanie surowców</a:t>
            </a:r>
          </a:p>
        </p:txBody>
      </p:sp>
      <p:sp>
        <p:nvSpPr>
          <p:cNvPr id="5" name="pole tekstowe 4">
            <a:extLst>
              <a:ext uri="{FF2B5EF4-FFF2-40B4-BE49-F238E27FC236}">
                <a16:creationId xmlns:a16="http://schemas.microsoft.com/office/drawing/2014/main" id="{FB158DDA-5D4F-5C2E-6702-8E6A8F5BBF12}"/>
              </a:ext>
            </a:extLst>
          </p:cNvPr>
          <p:cNvSpPr txBox="1"/>
          <p:nvPr/>
        </p:nvSpPr>
        <p:spPr>
          <a:xfrm>
            <a:off x="3263298" y="3848257"/>
            <a:ext cx="1875231" cy="400110"/>
          </a:xfrm>
          <a:prstGeom prst="rect">
            <a:avLst/>
          </a:prstGeom>
          <a:solidFill>
            <a:srgbClr val="29C7F7"/>
          </a:solidFill>
        </p:spPr>
        <p:txBody>
          <a:bodyPr wrap="square" rtlCol="0">
            <a:spAutoFit/>
          </a:bodyPr>
          <a:lstStyle/>
          <a:p>
            <a:pPr algn="ctr"/>
            <a:r>
              <a:rPr lang="pl-PL" sz="2000" b="1" dirty="0">
                <a:solidFill>
                  <a:srgbClr val="FFFFFF"/>
                </a:solidFill>
              </a:rPr>
              <a:t>2. Produkcja</a:t>
            </a:r>
          </a:p>
        </p:txBody>
      </p:sp>
      <p:sp>
        <p:nvSpPr>
          <p:cNvPr id="6" name="pole tekstowe 5">
            <a:extLst>
              <a:ext uri="{FF2B5EF4-FFF2-40B4-BE49-F238E27FC236}">
                <a16:creationId xmlns:a16="http://schemas.microsoft.com/office/drawing/2014/main" id="{B2559128-DB6D-0B2F-0227-F52591BC8082}"/>
              </a:ext>
            </a:extLst>
          </p:cNvPr>
          <p:cNvSpPr txBox="1"/>
          <p:nvPr/>
        </p:nvSpPr>
        <p:spPr>
          <a:xfrm>
            <a:off x="5322000" y="3842825"/>
            <a:ext cx="1875230" cy="369332"/>
          </a:xfrm>
          <a:prstGeom prst="rect">
            <a:avLst/>
          </a:prstGeom>
          <a:solidFill>
            <a:srgbClr val="3AC69D"/>
          </a:solidFill>
        </p:spPr>
        <p:txBody>
          <a:bodyPr wrap="square" rtlCol="0">
            <a:spAutoFit/>
          </a:bodyPr>
          <a:lstStyle/>
          <a:p>
            <a:pPr algn="ctr"/>
            <a:r>
              <a:rPr lang="pl-PL" sz="1800" b="1" dirty="0">
                <a:solidFill>
                  <a:srgbClr val="FFFFFF"/>
                </a:solidFill>
              </a:rPr>
              <a:t>3. Dystrybucja</a:t>
            </a:r>
          </a:p>
        </p:txBody>
      </p:sp>
      <p:sp>
        <p:nvSpPr>
          <p:cNvPr id="7" name="pole tekstowe 6">
            <a:extLst>
              <a:ext uri="{FF2B5EF4-FFF2-40B4-BE49-F238E27FC236}">
                <a16:creationId xmlns:a16="http://schemas.microsoft.com/office/drawing/2014/main" id="{164E12F1-AE2D-6AEE-CE83-9718F96955F2}"/>
              </a:ext>
            </a:extLst>
          </p:cNvPr>
          <p:cNvSpPr txBox="1"/>
          <p:nvPr/>
        </p:nvSpPr>
        <p:spPr>
          <a:xfrm>
            <a:off x="7393798" y="3905738"/>
            <a:ext cx="1783972" cy="338554"/>
          </a:xfrm>
          <a:prstGeom prst="rect">
            <a:avLst/>
          </a:prstGeom>
          <a:solidFill>
            <a:srgbClr val="008E82"/>
          </a:solidFill>
        </p:spPr>
        <p:txBody>
          <a:bodyPr wrap="square" rtlCol="0">
            <a:spAutoFit/>
          </a:bodyPr>
          <a:lstStyle/>
          <a:p>
            <a:pPr algn="ctr"/>
            <a:r>
              <a:rPr lang="pl-PL" sz="1600" b="1" dirty="0">
                <a:solidFill>
                  <a:srgbClr val="FFFFFF"/>
                </a:solidFill>
              </a:rPr>
              <a:t>4. Użytkowanie</a:t>
            </a:r>
          </a:p>
        </p:txBody>
      </p:sp>
      <p:sp>
        <p:nvSpPr>
          <p:cNvPr id="8" name="pole tekstowe 7">
            <a:extLst>
              <a:ext uri="{FF2B5EF4-FFF2-40B4-BE49-F238E27FC236}">
                <a16:creationId xmlns:a16="http://schemas.microsoft.com/office/drawing/2014/main" id="{9530208D-09E2-3753-1AF3-22484AB96BB1}"/>
              </a:ext>
            </a:extLst>
          </p:cNvPr>
          <p:cNvSpPr txBox="1"/>
          <p:nvPr/>
        </p:nvSpPr>
        <p:spPr>
          <a:xfrm>
            <a:off x="9527482" y="3857088"/>
            <a:ext cx="1783972" cy="400110"/>
          </a:xfrm>
          <a:prstGeom prst="rect">
            <a:avLst/>
          </a:prstGeom>
          <a:solidFill>
            <a:srgbClr val="434444"/>
          </a:solidFill>
        </p:spPr>
        <p:txBody>
          <a:bodyPr wrap="square" rtlCol="0">
            <a:spAutoFit/>
          </a:bodyPr>
          <a:lstStyle/>
          <a:p>
            <a:pPr algn="ctr"/>
            <a:r>
              <a:rPr lang="pl-PL" sz="2000" b="1" dirty="0">
                <a:solidFill>
                  <a:srgbClr val="FFFFFF"/>
                </a:solidFill>
              </a:rPr>
              <a:t>5. Utylizacja</a:t>
            </a:r>
          </a:p>
        </p:txBody>
      </p:sp>
      <p:sp>
        <p:nvSpPr>
          <p:cNvPr id="9" name="pole tekstowe 8">
            <a:extLst>
              <a:ext uri="{FF2B5EF4-FFF2-40B4-BE49-F238E27FC236}">
                <a16:creationId xmlns:a16="http://schemas.microsoft.com/office/drawing/2014/main" id="{77DBAD04-300E-7A1E-DD15-181935B06210}"/>
              </a:ext>
            </a:extLst>
          </p:cNvPr>
          <p:cNvSpPr txBox="1"/>
          <p:nvPr/>
        </p:nvSpPr>
        <p:spPr>
          <a:xfrm>
            <a:off x="3456326" y="2364084"/>
            <a:ext cx="1195187" cy="338554"/>
          </a:xfrm>
          <a:prstGeom prst="rect">
            <a:avLst/>
          </a:prstGeom>
          <a:solidFill>
            <a:srgbClr val="F2EEEB"/>
          </a:solidFill>
        </p:spPr>
        <p:txBody>
          <a:bodyPr wrap="square" rtlCol="0">
            <a:spAutoFit/>
          </a:bodyPr>
          <a:lstStyle/>
          <a:p>
            <a:pPr algn="ctr"/>
            <a:r>
              <a:rPr lang="pl-PL" sz="1600" b="1" dirty="0">
                <a:solidFill>
                  <a:srgbClr val="ECC100"/>
                </a:solidFill>
              </a:rPr>
              <a:t>Recykling</a:t>
            </a:r>
          </a:p>
        </p:txBody>
      </p:sp>
      <p:sp>
        <p:nvSpPr>
          <p:cNvPr id="10" name="pole tekstowe 9">
            <a:extLst>
              <a:ext uri="{FF2B5EF4-FFF2-40B4-BE49-F238E27FC236}">
                <a16:creationId xmlns:a16="http://schemas.microsoft.com/office/drawing/2014/main" id="{664369FE-7CD5-FCA2-5A9C-FA7F0F0E5D4A}"/>
              </a:ext>
            </a:extLst>
          </p:cNvPr>
          <p:cNvSpPr txBox="1"/>
          <p:nvPr/>
        </p:nvSpPr>
        <p:spPr>
          <a:xfrm>
            <a:off x="5504573" y="2465041"/>
            <a:ext cx="2035916" cy="338554"/>
          </a:xfrm>
          <a:prstGeom prst="rect">
            <a:avLst/>
          </a:prstGeom>
          <a:solidFill>
            <a:srgbClr val="F2EEEB"/>
          </a:solidFill>
        </p:spPr>
        <p:txBody>
          <a:bodyPr wrap="square" rtlCol="0">
            <a:spAutoFit/>
          </a:bodyPr>
          <a:lstStyle/>
          <a:p>
            <a:pPr algn="ctr"/>
            <a:r>
              <a:rPr lang="pl-PL" sz="1600" b="1" dirty="0">
                <a:solidFill>
                  <a:srgbClr val="29C7F7"/>
                </a:solidFill>
              </a:rPr>
              <a:t>Ponowny przerób</a:t>
            </a:r>
          </a:p>
        </p:txBody>
      </p:sp>
      <p:sp>
        <p:nvSpPr>
          <p:cNvPr id="11" name="pole tekstowe 10">
            <a:extLst>
              <a:ext uri="{FF2B5EF4-FFF2-40B4-BE49-F238E27FC236}">
                <a16:creationId xmlns:a16="http://schemas.microsoft.com/office/drawing/2014/main" id="{91F00045-272F-0F43-9373-F7F541442FC5}"/>
              </a:ext>
            </a:extLst>
          </p:cNvPr>
          <p:cNvSpPr txBox="1"/>
          <p:nvPr/>
        </p:nvSpPr>
        <p:spPr>
          <a:xfrm>
            <a:off x="7298479" y="2783436"/>
            <a:ext cx="1659835" cy="276999"/>
          </a:xfrm>
          <a:prstGeom prst="rect">
            <a:avLst/>
          </a:prstGeom>
          <a:solidFill>
            <a:srgbClr val="F2EEEB"/>
          </a:solidFill>
        </p:spPr>
        <p:txBody>
          <a:bodyPr wrap="square" rtlCol="0">
            <a:spAutoFit/>
          </a:bodyPr>
          <a:lstStyle/>
          <a:p>
            <a:pPr algn="ctr"/>
            <a:r>
              <a:rPr lang="pl-PL" sz="1200" b="1" dirty="0">
                <a:solidFill>
                  <a:srgbClr val="434444"/>
                </a:solidFill>
              </a:rPr>
              <a:t>Ponowne użycie</a:t>
            </a:r>
          </a:p>
        </p:txBody>
      </p:sp>
      <p:sp>
        <p:nvSpPr>
          <p:cNvPr id="12" name="pole tekstowe 11">
            <a:extLst>
              <a:ext uri="{FF2B5EF4-FFF2-40B4-BE49-F238E27FC236}">
                <a16:creationId xmlns:a16="http://schemas.microsoft.com/office/drawing/2014/main" id="{481D93A3-966D-84EF-3377-85C3932CFE32}"/>
              </a:ext>
            </a:extLst>
          </p:cNvPr>
          <p:cNvSpPr txBox="1"/>
          <p:nvPr/>
        </p:nvSpPr>
        <p:spPr>
          <a:xfrm>
            <a:off x="5640167" y="5240448"/>
            <a:ext cx="1658312" cy="646331"/>
          </a:xfrm>
          <a:prstGeom prst="rect">
            <a:avLst/>
          </a:prstGeom>
          <a:solidFill>
            <a:srgbClr val="F2EEEB"/>
          </a:solidFill>
        </p:spPr>
        <p:txBody>
          <a:bodyPr wrap="square" rtlCol="0">
            <a:spAutoFit/>
          </a:bodyPr>
          <a:lstStyle/>
          <a:p>
            <a:pPr algn="ctr"/>
            <a:r>
              <a:rPr lang="pl-PL" sz="1800" b="1" dirty="0">
                <a:solidFill>
                  <a:srgbClr val="3AC69D"/>
                </a:solidFill>
              </a:rPr>
              <a:t>Uzupełnienie</a:t>
            </a:r>
          </a:p>
          <a:p>
            <a:pPr algn="ctr"/>
            <a:r>
              <a:rPr lang="pl-PL" sz="1800" b="1" dirty="0">
                <a:solidFill>
                  <a:srgbClr val="3AC69D"/>
                </a:solidFill>
              </a:rPr>
              <a:t>Zwrot</a:t>
            </a:r>
          </a:p>
        </p:txBody>
      </p:sp>
      <p:sp>
        <p:nvSpPr>
          <p:cNvPr id="14" name="pole tekstowe 13">
            <a:extLst>
              <a:ext uri="{FF2B5EF4-FFF2-40B4-BE49-F238E27FC236}">
                <a16:creationId xmlns:a16="http://schemas.microsoft.com/office/drawing/2014/main" id="{612B0565-BD09-A940-B301-A2B0004FADD5}"/>
              </a:ext>
            </a:extLst>
          </p:cNvPr>
          <p:cNvSpPr txBox="1"/>
          <p:nvPr/>
        </p:nvSpPr>
        <p:spPr>
          <a:xfrm>
            <a:off x="7416496" y="5199876"/>
            <a:ext cx="2081198" cy="830997"/>
          </a:xfrm>
          <a:prstGeom prst="rect">
            <a:avLst/>
          </a:prstGeom>
          <a:solidFill>
            <a:srgbClr val="F2EEEB"/>
          </a:solidFill>
        </p:spPr>
        <p:txBody>
          <a:bodyPr wrap="square" rtlCol="0">
            <a:spAutoFit/>
          </a:bodyPr>
          <a:lstStyle/>
          <a:p>
            <a:pPr algn="ctr"/>
            <a:r>
              <a:rPr lang="pl-PL" sz="1600" b="1" dirty="0">
                <a:solidFill>
                  <a:srgbClr val="008E82"/>
                </a:solidFill>
              </a:rPr>
              <a:t>Naprawa</a:t>
            </a:r>
          </a:p>
          <a:p>
            <a:pPr algn="ctr"/>
            <a:r>
              <a:rPr lang="pl-PL" sz="1600" b="1" dirty="0">
                <a:solidFill>
                  <a:srgbClr val="008E82"/>
                </a:solidFill>
              </a:rPr>
              <a:t>Inne zastosowanie</a:t>
            </a:r>
          </a:p>
          <a:p>
            <a:pPr algn="ctr"/>
            <a:r>
              <a:rPr lang="pl-PL" sz="1600" b="1" dirty="0">
                <a:solidFill>
                  <a:srgbClr val="008E82"/>
                </a:solidFill>
              </a:rPr>
              <a:t>Przekazanie</a:t>
            </a:r>
          </a:p>
        </p:txBody>
      </p:sp>
      <p:sp>
        <p:nvSpPr>
          <p:cNvPr id="15" name="pole tekstowe 14">
            <a:extLst>
              <a:ext uri="{FF2B5EF4-FFF2-40B4-BE49-F238E27FC236}">
                <a16:creationId xmlns:a16="http://schemas.microsoft.com/office/drawing/2014/main" id="{944CF01B-DC60-13F3-3D37-410A5AC949D0}"/>
              </a:ext>
            </a:extLst>
          </p:cNvPr>
          <p:cNvSpPr txBox="1"/>
          <p:nvPr/>
        </p:nvSpPr>
        <p:spPr>
          <a:xfrm>
            <a:off x="9761256" y="5174912"/>
            <a:ext cx="1659835" cy="400110"/>
          </a:xfrm>
          <a:prstGeom prst="rect">
            <a:avLst/>
          </a:prstGeom>
          <a:solidFill>
            <a:srgbClr val="F2EEEB"/>
          </a:solidFill>
        </p:spPr>
        <p:txBody>
          <a:bodyPr wrap="square" rtlCol="0">
            <a:spAutoFit/>
          </a:bodyPr>
          <a:lstStyle/>
          <a:p>
            <a:pPr algn="ctr"/>
            <a:r>
              <a:rPr lang="pl-PL" sz="2000" b="1" dirty="0">
                <a:solidFill>
                  <a:srgbClr val="434444"/>
                </a:solidFill>
              </a:rPr>
              <a:t>Kompost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35231" y="1298752"/>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Rectangle 27">
            <a:extLst>
              <a:ext uri="{FF2B5EF4-FFF2-40B4-BE49-F238E27FC236}">
                <a16:creationId xmlns:a16="http://schemas.microsoft.com/office/drawing/2014/main" id="{99517891-8C27-C14F-822D-D6BE71B4E90C}"/>
              </a:ext>
            </a:extLst>
          </p:cNvPr>
          <p:cNvSpPr/>
          <p:nvPr/>
        </p:nvSpPr>
        <p:spPr>
          <a:xfrm>
            <a:off x="412029" y="1322645"/>
            <a:ext cx="5410203" cy="350865"/>
          </a:xfrm>
          <a:prstGeom prst="rect">
            <a:avLst/>
          </a:prstGeom>
        </p:spPr>
        <p:txBody>
          <a:bodyPr wrap="square">
            <a:spAutoFit/>
          </a:bodyPr>
          <a:lstStyle/>
          <a:p>
            <a:pPr algn="thaiDist">
              <a:lnSpc>
                <a:spcPct val="120000"/>
              </a:lnSpc>
            </a:pPr>
            <a:r>
              <a:rPr lang="pl-PL" sz="1400" b="1" dirty="0">
                <a:solidFill>
                  <a:schemeClr val="bg1"/>
                </a:solidFill>
              </a:rPr>
              <a:t>Najważniejsze efekty nauczania i powiązanie z programem nauczania:</a:t>
            </a:r>
            <a:endParaRPr lang="x-none" sz="1400" b="1" dirty="0">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45727" y="1734011"/>
            <a:ext cx="11544765" cy="3342453"/>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l-PL" sz="1600" b="1" dirty="0">
                <a:solidFill>
                  <a:srgbClr val="262626"/>
                </a:solidFill>
              </a:rPr>
              <a:t>Przyroda – Ziemia i działalność człowieka: </a:t>
            </a:r>
            <a:r>
              <a:rPr lang="pl-PL" sz="1600" dirty="0">
                <a:solidFill>
                  <a:srgbClr val="262626"/>
                </a:solidFill>
              </a:rPr>
              <a:t>Informowanie o rozwiązaniach, które zmniejszają wpływ wywierany przez człowieka na glebę, wodę, powietrze i/lub inne organizmy żywe w środowisku lokalnym. Czynności wykonywane przez ludzi mogą wpływać na otaczający ich świat. Ludzie mogą jednak dokonywać wyborów, które zmniejszają ich wpływ na glebę, wodę, powietrze i inne organizmy żywe. </a:t>
            </a:r>
          </a:p>
          <a:p>
            <a:pPr marL="171450" indent="-171450" algn="thaiDist">
              <a:lnSpc>
                <a:spcPct val="120000"/>
              </a:lnSpc>
              <a:buClr>
                <a:srgbClr val="3AC69D"/>
              </a:buClr>
              <a:buSzPct val="150000"/>
              <a:buFont typeface="Arial" panose="020B0604020202020204" pitchFamily="34" charset="0"/>
              <a:buChar char="•"/>
            </a:pPr>
            <a:r>
              <a:rPr lang="pl-PL" sz="1600" b="1" dirty="0">
                <a:solidFill>
                  <a:srgbClr val="262626"/>
                </a:solidFill>
              </a:rPr>
              <a:t>Umiejętności i biegłość w zakresie języka angielskiego: </a:t>
            </a:r>
            <a:r>
              <a:rPr lang="pl-PL" sz="1600" dirty="0">
                <a:solidFill>
                  <a:srgbClr val="262626"/>
                </a:solidFill>
              </a:rPr>
              <a:t>Udział w rozmowach dotyczących zagadnień i tekstów we współpracy z różnymi partnerami. Przestrzeganie ustalonych reguł w rozmowach. Stosowanie słów i zwrotów poznanych podczas rozmów, czytania, słuchania i reagowania na teksty. </a:t>
            </a:r>
            <a:r>
              <a:rPr lang="pl-PL" sz="1600" dirty="0"/>
              <a:t>Udział w dyskusjach grupowych dotyczących zagadnień i problemów we współpracy z różnymi partnerami, precyzyjne wyrażanie myśli.</a:t>
            </a:r>
            <a:endParaRPr lang="pl-PL"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pl-PL" sz="1600" b="1" dirty="0">
                <a:solidFill>
                  <a:srgbClr val="262626"/>
                </a:solidFill>
              </a:rPr>
              <a:t>Nauki społeczne – ludzie, miejsca i środowiska: </a:t>
            </a:r>
            <a:r>
              <a:rPr lang="pl-PL" sz="1600" dirty="0">
                <a:solidFill>
                  <a:srgbClr val="262626"/>
                </a:solidFill>
              </a:rPr>
              <a:t>Uczniowie uczą się o ludziach, miejscach i środowiskach, co umożliwia im zrozumienie relacji pomiędzy populacjami ludzkimi a światem fizycznym. </a:t>
            </a: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sp>
        <p:nvSpPr>
          <p:cNvPr id="30" name="Rounded Rectangle 29">
            <a:extLst>
              <a:ext uri="{FF2B5EF4-FFF2-40B4-BE49-F238E27FC236}">
                <a16:creationId xmlns:a16="http://schemas.microsoft.com/office/drawing/2014/main" id="{B3D3BBA8-E2E4-CF45-BF72-B5B052BCB00C}"/>
              </a:ext>
            </a:extLst>
          </p:cNvPr>
          <p:cNvSpPr/>
          <p:nvPr/>
        </p:nvSpPr>
        <p:spPr>
          <a:xfrm>
            <a:off x="323618" y="4858152"/>
            <a:ext cx="5042424" cy="51370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a:extLst>
              <a:ext uri="{FF2B5EF4-FFF2-40B4-BE49-F238E27FC236}">
                <a16:creationId xmlns:a16="http://schemas.microsoft.com/office/drawing/2014/main" id="{279E0FEB-CD14-B84F-9CC0-A073E335659C}"/>
              </a:ext>
            </a:extLst>
          </p:cNvPr>
          <p:cNvSpPr/>
          <p:nvPr/>
        </p:nvSpPr>
        <p:spPr>
          <a:xfrm>
            <a:off x="506503" y="4850621"/>
            <a:ext cx="4881648" cy="402546"/>
          </a:xfrm>
          <a:prstGeom prst="rect">
            <a:avLst/>
          </a:prstGeom>
        </p:spPr>
        <p:txBody>
          <a:bodyPr wrap="square">
            <a:spAutoFit/>
          </a:bodyPr>
          <a:lstStyle/>
          <a:p>
            <a:pPr algn="thaiDist">
              <a:lnSpc>
                <a:spcPct val="120000"/>
              </a:lnSpc>
            </a:pPr>
            <a:r>
              <a:rPr lang="pl-PL" b="1" dirty="0">
                <a:solidFill>
                  <a:schemeClr val="bg1"/>
                </a:solidFill>
              </a:rPr>
              <a:t>Powiązanie z Celami </a:t>
            </a:r>
            <a:r>
              <a:rPr lang="pl-PL" b="1" dirty="0" err="1">
                <a:solidFill>
                  <a:schemeClr val="bg1"/>
                </a:solidFill>
              </a:rPr>
              <a:t>Zrównowazonego</a:t>
            </a:r>
            <a:r>
              <a:rPr lang="pl-PL" b="1" dirty="0">
                <a:solidFill>
                  <a:schemeClr val="bg1"/>
                </a:solidFill>
              </a:rPr>
              <a:t> rozwoju</a:t>
            </a:r>
            <a:endParaRPr lang="x-none" b="1" dirty="0">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0" y="294106"/>
            <a:ext cx="6791279" cy="400110"/>
          </a:xfrm>
          <a:prstGeom prst="rect">
            <a:avLst/>
          </a:prstGeom>
          <a:noFill/>
        </p:spPr>
        <p:txBody>
          <a:bodyPr wrap="square" rtlCol="0">
            <a:spAutoFit/>
          </a:bodyPr>
          <a:lstStyle/>
          <a:p>
            <a:pPr lvl="0" algn="ctr"/>
            <a:r>
              <a:rPr lang="pl-PL" sz="2000" b="1" dirty="0">
                <a:solidFill>
                  <a:prstClr val="white"/>
                </a:solidFill>
              </a:rPr>
              <a:t>Przygotowanie do lekcji i powiązanie z programem nauczania</a:t>
            </a:r>
            <a:endParaRPr lang="en-US" sz="2000" b="1" dirty="0">
              <a:solidFill>
                <a:prstClr val="white"/>
              </a:solidFill>
            </a:endParaRP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przygotowania: 10 - 15 minut</a:t>
            </a:r>
            <a:endParaRPr lang="en-US" sz="1400" b="1" dirty="0">
              <a:solidFill>
                <a:schemeClr val="bg1"/>
              </a:solidFill>
            </a:endParaRPr>
          </a:p>
        </p:txBody>
      </p:sp>
      <p:sp>
        <p:nvSpPr>
          <p:cNvPr id="2" name="Slide Number Placeholder 1">
            <a:extLst>
              <a:ext uri="{FF2B5EF4-FFF2-40B4-BE49-F238E27FC236}">
                <a16:creationId xmlns:a16="http://schemas.microsoft.com/office/drawing/2014/main" id="{5AFFB464-B637-702F-580E-80459ED7136F}"/>
              </a:ext>
            </a:extLst>
          </p:cNvPr>
          <p:cNvSpPr>
            <a:spLocks noGrp="1"/>
          </p:cNvSpPr>
          <p:nvPr>
            <p:ph type="sldNum" sz="quarter" idx="12"/>
          </p:nvPr>
        </p:nvSpPr>
        <p:spPr/>
        <p:txBody>
          <a:bodyPr/>
          <a:lstStyle/>
          <a:p>
            <a:fld id="{03AC47D1-4797-A149-B428-2088C1D64571}" type="slidenum">
              <a:rPr lang="en-US" smtClean="0"/>
              <a:t>3</a:t>
            </a:fld>
            <a:endParaRPr lang="en-US" dirty="0"/>
          </a:p>
        </p:txBody>
      </p:sp>
      <p:pic>
        <p:nvPicPr>
          <p:cNvPr id="5" name="Obraz 4">
            <a:extLst>
              <a:ext uri="{FF2B5EF4-FFF2-40B4-BE49-F238E27FC236}">
                <a16:creationId xmlns:a16="http://schemas.microsoft.com/office/drawing/2014/main" id="{B8D39D46-8065-3E85-9ED3-B89BF2619BFB}"/>
              </a:ext>
            </a:extLst>
          </p:cNvPr>
          <p:cNvPicPr>
            <a:picLocks noChangeAspect="1"/>
          </p:cNvPicPr>
          <p:nvPr/>
        </p:nvPicPr>
        <p:blipFill>
          <a:blip r:embed="rId3"/>
          <a:stretch>
            <a:fillRect/>
          </a:stretch>
        </p:blipFill>
        <p:spPr>
          <a:xfrm>
            <a:off x="299201" y="5414156"/>
            <a:ext cx="1045420" cy="1045420"/>
          </a:xfrm>
          <a:prstGeom prst="rect">
            <a:avLst/>
          </a:prstGeom>
        </p:spPr>
      </p:pic>
      <p:pic>
        <p:nvPicPr>
          <p:cNvPr id="6" name="Obraz 5">
            <a:extLst>
              <a:ext uri="{FF2B5EF4-FFF2-40B4-BE49-F238E27FC236}">
                <a16:creationId xmlns:a16="http://schemas.microsoft.com/office/drawing/2014/main" id="{47D60649-4130-1983-EF4A-875FD73BB539}"/>
              </a:ext>
            </a:extLst>
          </p:cNvPr>
          <p:cNvPicPr>
            <a:picLocks noChangeAspect="1"/>
          </p:cNvPicPr>
          <p:nvPr/>
        </p:nvPicPr>
        <p:blipFill>
          <a:blip r:embed="rId4"/>
          <a:stretch>
            <a:fillRect/>
          </a:stretch>
        </p:blipFill>
        <p:spPr>
          <a:xfrm>
            <a:off x="1396259" y="5409396"/>
            <a:ext cx="1061333" cy="1054939"/>
          </a:xfrm>
          <a:prstGeom prst="rect">
            <a:avLst/>
          </a:prstGeom>
        </p:spPr>
      </p:pic>
      <p:pic>
        <p:nvPicPr>
          <p:cNvPr id="7" name="Obraz 6">
            <a:extLst>
              <a:ext uri="{FF2B5EF4-FFF2-40B4-BE49-F238E27FC236}">
                <a16:creationId xmlns:a16="http://schemas.microsoft.com/office/drawing/2014/main" id="{A29BFB5E-E14C-8384-1E26-5BFAA933FFCD}"/>
              </a:ext>
            </a:extLst>
          </p:cNvPr>
          <p:cNvPicPr>
            <a:picLocks noChangeAspect="1"/>
          </p:cNvPicPr>
          <p:nvPr/>
        </p:nvPicPr>
        <p:blipFill>
          <a:blip r:embed="rId5"/>
          <a:stretch>
            <a:fillRect/>
          </a:stretch>
        </p:blipFill>
        <p:spPr>
          <a:xfrm>
            <a:off x="2509566" y="5409396"/>
            <a:ext cx="1054939" cy="1054939"/>
          </a:xfrm>
          <a:prstGeom prst="rect">
            <a:avLst/>
          </a:prstGeom>
        </p:spPr>
      </p:pic>
      <p:grpSp>
        <p:nvGrpSpPr>
          <p:cNvPr id="4" name="Group 23">
            <a:extLst>
              <a:ext uri="{FF2B5EF4-FFF2-40B4-BE49-F238E27FC236}">
                <a16:creationId xmlns:a16="http://schemas.microsoft.com/office/drawing/2014/main" id="{7D01BCB6-9537-C7F7-8A77-99B3F5D3EB1B}"/>
              </a:ext>
            </a:extLst>
          </p:cNvPr>
          <p:cNvGrpSpPr/>
          <p:nvPr/>
        </p:nvGrpSpPr>
        <p:grpSpPr>
          <a:xfrm>
            <a:off x="5745434" y="4978853"/>
            <a:ext cx="5346212" cy="1467026"/>
            <a:chOff x="4790164" y="5144469"/>
            <a:chExt cx="6979920" cy="1487643"/>
          </a:xfrm>
        </p:grpSpPr>
        <p:sp>
          <p:nvSpPr>
            <p:cNvPr id="8" name="Rounded Rectangle 24">
              <a:extLst>
                <a:ext uri="{FF2B5EF4-FFF2-40B4-BE49-F238E27FC236}">
                  <a16:creationId xmlns:a16="http://schemas.microsoft.com/office/drawing/2014/main" id="{B2158AC4-3FE9-EC1E-A57F-8CC79D5E3426}"/>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x-none">
                <a:solidFill>
                  <a:srgbClr val="29C7F7"/>
                </a:solidFill>
                <a:highlight>
                  <a:srgbClr val="29C7F7"/>
                </a:highlight>
              </a:endParaRPr>
            </a:p>
          </p:txBody>
        </p:sp>
        <p:sp>
          <p:nvSpPr>
            <p:cNvPr id="9" name="Rounded Rectangle 25">
              <a:extLst>
                <a:ext uri="{FF2B5EF4-FFF2-40B4-BE49-F238E27FC236}">
                  <a16:creationId xmlns:a16="http://schemas.microsoft.com/office/drawing/2014/main" id="{A6595E8A-9974-96F3-DF84-187439A91291}"/>
                </a:ext>
              </a:extLst>
            </p:cNvPr>
            <p:cNvSpPr/>
            <p:nvPr/>
          </p:nvSpPr>
          <p:spPr>
            <a:xfrm>
              <a:off x="4790164" y="5443839"/>
              <a:ext cx="6979920" cy="1188273"/>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pl-PL" sz="1200" b="1" dirty="0"/>
                <a:t>Konspekty są tak pomyślane, aby były elastyczne i pozwalały reagować na potrzeby, ewoluując podczas lekcji</a:t>
              </a:r>
              <a:r>
                <a:rPr lang="en-US" sz="1200" b="1" dirty="0"/>
                <a:t>. </a:t>
              </a:r>
              <a:r>
                <a:rPr lang="pl-PL" sz="1200" b="1" dirty="0"/>
                <a:t>Lekcje można edytować i dostosowywać do różnych indywidualnych kontekstów związanych z uczniami i środowiskiem lekcyjnym</a:t>
              </a:r>
              <a:r>
                <a:rPr lang="en-US" sz="1200" b="1" dirty="0"/>
                <a:t>. </a:t>
              </a:r>
              <a:r>
                <a:rPr lang="pl-PL" sz="1200" b="1" dirty="0"/>
                <a:t>Dostępna do pobrania jest wersja </a:t>
              </a:r>
              <a:r>
                <a:rPr lang="en-US" sz="1200" b="1" dirty="0"/>
                <a:t>PowerPoint </a:t>
              </a:r>
              <a:r>
                <a:rPr lang="pl-PL" sz="1200" b="1" dirty="0"/>
                <a:t>z instrukcjami dla nauczyciela oraz lekcja w formacie </a:t>
              </a:r>
              <a:r>
                <a:rPr lang="en-US" sz="1200" b="1" dirty="0"/>
                <a:t>PDF </a:t>
              </a:r>
              <a:r>
                <a:rPr lang="pl-PL" sz="1200" b="1" dirty="0"/>
                <a:t>do wydruku</a:t>
              </a:r>
              <a:r>
                <a:rPr lang="en-US" sz="1200" b="1" dirty="0"/>
                <a:t>. </a:t>
              </a:r>
            </a:p>
            <a:p>
              <a:pPr algn="ctr"/>
              <a:endParaRPr lang="x-none" dirty="0"/>
            </a:p>
          </p:txBody>
        </p:sp>
        <p:sp>
          <p:nvSpPr>
            <p:cNvPr id="10" name="TextBox 26">
              <a:extLst>
                <a:ext uri="{FF2B5EF4-FFF2-40B4-BE49-F238E27FC236}">
                  <a16:creationId xmlns:a16="http://schemas.microsoft.com/office/drawing/2014/main" id="{B5F6334A-5F5F-BCC5-EBDF-89A40E26957D}"/>
                </a:ext>
              </a:extLst>
            </p:cNvPr>
            <p:cNvSpPr txBox="1"/>
            <p:nvPr/>
          </p:nvSpPr>
          <p:spPr>
            <a:xfrm>
              <a:off x="6200878" y="5144469"/>
              <a:ext cx="5017393" cy="299370"/>
            </a:xfrm>
            <a:prstGeom prst="rect">
              <a:avLst/>
            </a:prstGeom>
            <a:noFill/>
          </p:spPr>
          <p:txBody>
            <a:bodyPr wrap="square" rtlCol="0">
              <a:spAutoFit/>
            </a:bodyPr>
            <a:lstStyle/>
            <a:p>
              <a:r>
                <a:rPr lang="pl-PL" sz="1200" b="1" dirty="0">
                  <a:solidFill>
                    <a:schemeClr val="bg1"/>
                  </a:solidFill>
                </a:rPr>
                <a:t>Lekcja elastyczna, z możliwością dostosowania</a:t>
              </a:r>
              <a:endParaRPr lang="en-US" sz="1200" b="1" dirty="0">
                <a:solidFill>
                  <a:schemeClr val="bg1"/>
                </a:solidFill>
              </a:endParaRPr>
            </a:p>
          </p:txBody>
        </p:sp>
      </p:gr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l-PL" sz="3200" b="1" dirty="0">
                <a:solidFill>
                  <a:schemeClr val="bg1"/>
                </a:solidFill>
              </a:rPr>
              <a:t>Lekcja</a:t>
            </a:r>
            <a:endParaRPr lang="en-US" sz="3200" b="1" dirty="0">
              <a:solidFill>
                <a:schemeClr val="bg1"/>
              </a:solidFill>
            </a:endParaRPr>
          </a:p>
        </p:txBody>
      </p:sp>
      <p:sp>
        <p:nvSpPr>
          <p:cNvPr id="22" name="Oval 21">
            <a:extLst>
              <a:ext uri="{FF2B5EF4-FFF2-40B4-BE49-F238E27FC236}">
                <a16:creationId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Rectangle 23">
            <a:extLst>
              <a:ext uri="{FF2B5EF4-FFF2-40B4-BE49-F238E27FC236}">
                <a16:creationId xmlns:a16="http://schemas.microsoft.com/office/drawing/2014/main" id="{9D6C8663-DB1F-4247-809A-B287EA418546}"/>
              </a:ext>
            </a:extLst>
          </p:cNvPr>
          <p:cNvSpPr/>
          <p:nvPr/>
        </p:nvSpPr>
        <p:spPr>
          <a:xfrm>
            <a:off x="404919" y="142907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trwania lekcji: 25 - 30 minut</a:t>
            </a:r>
            <a:endParaRPr lang="en-US" sz="1400" b="1" dirty="0">
              <a:solidFill>
                <a:schemeClr val="bg1"/>
              </a:solidFill>
            </a:endParaRPr>
          </a:p>
        </p:txBody>
      </p:sp>
      <p:sp>
        <p:nvSpPr>
          <p:cNvPr id="18" name="Oval 17">
            <a:extLst>
              <a:ext uri="{FF2B5EF4-FFF2-40B4-BE49-F238E27FC236}">
                <a16:creationId xmlns:a16="http://schemas.microsoft.com/office/drawing/2014/main" id="{9D3C16D2-3D7B-DC40-88C7-DE4F305BF499}"/>
              </a:ext>
            </a:extLst>
          </p:cNvPr>
          <p:cNvSpPr/>
          <p:nvPr/>
        </p:nvSpPr>
        <p:spPr>
          <a:xfrm>
            <a:off x="413972" y="263248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Oval 18">
            <a:extLst>
              <a:ext uri="{FF2B5EF4-FFF2-40B4-BE49-F238E27FC236}">
                <a16:creationId xmlns:a16="http://schemas.microsoft.com/office/drawing/2014/main" id="{9DAB2145-ECFA-6647-A9B6-729C703AD8DB}"/>
              </a:ext>
            </a:extLst>
          </p:cNvPr>
          <p:cNvSpPr/>
          <p:nvPr/>
        </p:nvSpPr>
        <p:spPr>
          <a:xfrm>
            <a:off x="360335" y="263248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ectangle 19">
            <a:extLst>
              <a:ext uri="{FF2B5EF4-FFF2-40B4-BE49-F238E27FC236}">
                <a16:creationId xmlns:a16="http://schemas.microsoft.com/office/drawing/2014/main" id="{9D8FA13B-529B-584E-8CBD-62424A9A1833}"/>
              </a:ext>
            </a:extLst>
          </p:cNvPr>
          <p:cNvSpPr/>
          <p:nvPr/>
        </p:nvSpPr>
        <p:spPr>
          <a:xfrm>
            <a:off x="404919" y="261243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9" name="Oval 28">
            <a:extLst>
              <a:ext uri="{FF2B5EF4-FFF2-40B4-BE49-F238E27FC236}">
                <a16:creationId xmlns:a16="http://schemas.microsoft.com/office/drawing/2014/main" id="{755BA79C-90D1-2146-A38F-4EEB52007357}"/>
              </a:ext>
            </a:extLst>
          </p:cNvPr>
          <p:cNvSpPr/>
          <p:nvPr/>
        </p:nvSpPr>
        <p:spPr>
          <a:xfrm>
            <a:off x="413972" y="357927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Oval 29">
            <a:extLst>
              <a:ext uri="{FF2B5EF4-FFF2-40B4-BE49-F238E27FC236}">
                <a16:creationId xmlns:a16="http://schemas.microsoft.com/office/drawing/2014/main" id="{B4BFBE7D-8EB6-824A-8F39-97CD133462C3}"/>
              </a:ext>
            </a:extLst>
          </p:cNvPr>
          <p:cNvSpPr/>
          <p:nvPr/>
        </p:nvSpPr>
        <p:spPr>
          <a:xfrm>
            <a:off x="360335" y="357927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Rectangle 30">
            <a:extLst>
              <a:ext uri="{FF2B5EF4-FFF2-40B4-BE49-F238E27FC236}">
                <a16:creationId xmlns:a16="http://schemas.microsoft.com/office/drawing/2014/main" id="{78EDCEFF-66E5-8941-B13E-98BF7B5FCB9C}"/>
              </a:ext>
            </a:extLst>
          </p:cNvPr>
          <p:cNvSpPr/>
          <p:nvPr/>
        </p:nvSpPr>
        <p:spPr>
          <a:xfrm>
            <a:off x="404919" y="355922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25" name="TextBox 24">
            <a:extLst>
              <a:ext uri="{FF2B5EF4-FFF2-40B4-BE49-F238E27FC236}">
                <a16:creationId xmlns:a16="http://schemas.microsoft.com/office/drawing/2014/main" id="{95018C86-1B0A-CEC8-568D-83217C0B6EEB}"/>
              </a:ext>
            </a:extLst>
          </p:cNvPr>
          <p:cNvSpPr txBox="1"/>
          <p:nvPr/>
        </p:nvSpPr>
        <p:spPr>
          <a:xfrm>
            <a:off x="911773" y="1449128"/>
            <a:ext cx="10919892" cy="923330"/>
          </a:xfrm>
          <a:prstGeom prst="rect">
            <a:avLst/>
          </a:prstGeom>
          <a:noFill/>
        </p:spPr>
        <p:txBody>
          <a:bodyPr wrap="square">
            <a:spAutoFit/>
          </a:bodyPr>
          <a:lstStyle/>
          <a:p>
            <a:r>
              <a:rPr lang="pl-PL" dirty="0"/>
              <a:t>Uczniowie otrzymają </a:t>
            </a:r>
            <a:r>
              <a:rPr lang="pl-PL" b="1" dirty="0"/>
              <a:t>materiał studium przypadku z działalności w gospodarce okrężnej </a:t>
            </a:r>
            <a:r>
              <a:rPr lang="pl-PL" dirty="0"/>
              <a:t>zawierający dziewięć pytań, na które odpowiedzą oni zgodnie z wybraną przez siebie wizytówką z działalności w gospodarce okrężnej. Jeśli zajdzie taka potrzeba, niech uczniowie samodzielnie poszukają informacji w Internecie.</a:t>
            </a:r>
            <a:endParaRPr lang="en-US" b="0" dirty="0"/>
          </a:p>
        </p:txBody>
      </p:sp>
      <p:sp>
        <p:nvSpPr>
          <p:cNvPr id="26" name="TextBox 25">
            <a:extLst>
              <a:ext uri="{FF2B5EF4-FFF2-40B4-BE49-F238E27FC236}">
                <a16:creationId xmlns:a16="http://schemas.microsoft.com/office/drawing/2014/main" id="{585763E4-2C08-5819-030E-F5222BF6B722}"/>
              </a:ext>
            </a:extLst>
          </p:cNvPr>
          <p:cNvSpPr txBox="1"/>
          <p:nvPr/>
        </p:nvSpPr>
        <p:spPr>
          <a:xfrm>
            <a:off x="911773" y="2573710"/>
            <a:ext cx="1097448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Rozdaj uczniom kartę przedsiębiorstwa okrężnego</a:t>
            </a:r>
            <a:r>
              <a:rPr lang="pl-PL" b="0" dirty="0"/>
              <a:t> i poproś ich o wybranie jednego z pięciu przedsiębiorstw okrężnych, które wykorzystają do analizy przypadku.</a:t>
            </a:r>
            <a:r>
              <a:rPr lang="en-US" b="0" dirty="0"/>
              <a:t> </a:t>
            </a:r>
          </a:p>
        </p:txBody>
      </p:sp>
      <p:sp>
        <p:nvSpPr>
          <p:cNvPr id="28" name="TextBox 27">
            <a:extLst>
              <a:ext uri="{FF2B5EF4-FFF2-40B4-BE49-F238E27FC236}">
                <a16:creationId xmlns:a16="http://schemas.microsoft.com/office/drawing/2014/main" id="{84EB0607-22A0-6BD5-0F7F-D3103A739C4F}"/>
              </a:ext>
            </a:extLst>
          </p:cNvPr>
          <p:cNvSpPr txBox="1"/>
          <p:nvPr/>
        </p:nvSpPr>
        <p:spPr>
          <a:xfrm>
            <a:off x="911773" y="3615817"/>
            <a:ext cx="11418933" cy="923330"/>
          </a:xfrm>
          <a:prstGeom prst="rect">
            <a:avLst/>
          </a:prstGeom>
          <a:noFill/>
        </p:spPr>
        <p:txBody>
          <a:bodyPr wrap="square">
            <a:spAutoFit/>
          </a:bodyPr>
          <a:lstStyle/>
          <a:p>
            <a:pPr marL="0" lvl="0" indent="0" algn="l" rtl="0">
              <a:spcBef>
                <a:spcPts val="0"/>
              </a:spcBef>
              <a:spcAft>
                <a:spcPts val="0"/>
              </a:spcAft>
              <a:buNone/>
            </a:pPr>
            <a:r>
              <a:rPr lang="pl-PL" sz="1800" b="0" i="0" u="none" strike="noStrike" dirty="0">
                <a:solidFill>
                  <a:schemeClr val="dk1"/>
                </a:solidFill>
                <a:latin typeface="Calibri"/>
                <a:ea typeface="Calibri"/>
                <a:cs typeface="Calibri"/>
                <a:sym typeface="Calibri"/>
              </a:rPr>
              <a:t>Po udzieleniu odpowiedzi na wszystkie pytania związane ze studium przypadku, uczniowie</a:t>
            </a:r>
            <a:r>
              <a:rPr lang="pl-PL" sz="1800" b="1" i="0" u="none" strike="noStrike" dirty="0">
                <a:solidFill>
                  <a:schemeClr val="dk1"/>
                </a:solidFill>
                <a:latin typeface="Calibri"/>
                <a:ea typeface="Calibri"/>
                <a:cs typeface="Calibri"/>
                <a:sym typeface="Calibri"/>
              </a:rPr>
              <a:t> tworzą mapę obszarów z obiegiem okrężnym, które znajdują się</a:t>
            </a:r>
            <a:r>
              <a:rPr lang="pl-PL" sz="1800" b="0" i="0" u="none" strike="noStrike" dirty="0">
                <a:solidFill>
                  <a:schemeClr val="dk1"/>
                </a:solidFill>
                <a:latin typeface="Calibri"/>
                <a:ea typeface="Calibri"/>
                <a:cs typeface="Calibri"/>
                <a:sym typeface="Calibri"/>
              </a:rPr>
              <a:t> w przypadku wybranego przez nich biznesu</a:t>
            </a:r>
            <a:r>
              <a:rPr lang="pl-PL" dirty="0">
                <a:solidFill>
                  <a:schemeClr val="dk1"/>
                </a:solidFill>
                <a:latin typeface="Calibri"/>
                <a:ea typeface="Calibri"/>
                <a:cs typeface="Calibri"/>
                <a:sym typeface="Calibri"/>
              </a:rPr>
              <a:t>. Na kartach uczniowie znajdą 5 liniowych etapów cyklu życia produktu i narysują strzałki wskazujące na rodzaje zastosowanego obiegu okrężnego.</a:t>
            </a:r>
            <a:endParaRPr lang="en-US" sz="1800" b="0" i="0" u="none" strike="noStrike"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60CD4883-0DD5-3CE6-C65A-55413BCDC095}"/>
              </a:ext>
            </a:extLst>
          </p:cNvPr>
          <p:cNvSpPr>
            <a:spLocks noGrp="1"/>
          </p:cNvSpPr>
          <p:nvPr>
            <p:ph type="sldNum" sz="quarter" idx="12"/>
          </p:nvPr>
        </p:nvSpPr>
        <p:spPr/>
        <p:txBody>
          <a:bodyPr/>
          <a:lstStyle/>
          <a:p>
            <a:fld id="{03AC47D1-4797-A149-B428-2088C1D64571}" type="slidenum">
              <a:rPr lang="en-US" smtClean="0"/>
              <a:t>4</a:t>
            </a:fld>
            <a:endParaRPr lang="en-US" dirty="0"/>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8878" y="-41497"/>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pl-PL" sz="3200" b="1" dirty="0">
                <a:solidFill>
                  <a:schemeClr val="bg1"/>
                </a:solidFill>
                <a:latin typeface="Calibri" panose="020F0502020204030204" pitchFamily="34" charset="0"/>
                <a:cs typeface="Calibri" panose="020F0502020204030204" pitchFamily="34" charset="0"/>
              </a:rPr>
              <a:t>Przygotuj prezentację </a:t>
            </a:r>
            <a:r>
              <a:rPr lang="en-US" sz="3200" b="1" dirty="0">
                <a:solidFill>
                  <a:schemeClr val="bg1"/>
                </a:solidFill>
                <a:latin typeface="Calibri" panose="020F0502020204030204" pitchFamily="34" charset="0"/>
                <a:cs typeface="Calibri" panose="020F0502020204030204" pitchFamily="34" charset="0"/>
              </a:rPr>
              <a:t>PowerPoint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157454"/>
            <a:ext cx="11361877" cy="2396938"/>
          </a:xfrm>
          <a:prstGeom prst="rect">
            <a:avLst/>
          </a:prstGeom>
        </p:spPr>
        <p:txBody>
          <a:bodyPr wrap="square">
            <a:spAutoFit/>
          </a:bodyPr>
          <a:lstStyle/>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Gdy jesteś gotowy(a), aby zaprezentować lekcje uczniom, kliknij </a:t>
            </a:r>
            <a:r>
              <a:rPr lang="pl-PL" sz="1800" b="1" dirty="0">
                <a:solidFill>
                  <a:srgbClr val="262626"/>
                </a:solidFill>
                <a:latin typeface="Calibri" panose="020F0502020204030204" pitchFamily="34" charset="0"/>
                <a:cs typeface="Calibri" panose="020F0502020204030204" pitchFamily="34" charset="0"/>
              </a:rPr>
              <a:t>pokaz slajdów </a:t>
            </a:r>
            <a:r>
              <a:rPr lang="pl-PL" sz="1800" dirty="0">
                <a:solidFill>
                  <a:srgbClr val="262626"/>
                </a:solidFill>
                <a:latin typeface="Calibri" panose="020F0502020204030204" pitchFamily="34" charset="0"/>
                <a:cs typeface="Calibri" panose="020F0502020204030204" pitchFamily="34" charset="0"/>
              </a:rPr>
              <a:t>u góry paska menu, a następnie wybierz </a:t>
            </a:r>
            <a:r>
              <a:rPr lang="pl-PL" sz="1800" b="1" dirty="0">
                <a:solidFill>
                  <a:srgbClr val="262626"/>
                </a:solidFill>
                <a:latin typeface="Calibri" panose="020F0502020204030204" pitchFamily="34" charset="0"/>
                <a:cs typeface="Calibri" panose="020F0502020204030204" pitchFamily="34" charset="0"/>
              </a:rPr>
              <a:t>„Od początku”. </a:t>
            </a: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Następnie naprowadź kursor „myszy” na lewy, dolny róg prezentacji. </a:t>
            </a: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Po rozwinięciu opcji zaznaczonej w zielonym kółku wybierz „Pokaż widok prezentera”. W widoku prezentera podczas prezentacji widzisz swoje notatki, a odbiorcy widzą tylko prezentację</a:t>
            </a:r>
            <a:r>
              <a:rPr lang="en-US" sz="1800" dirty="0">
                <a:solidFill>
                  <a:srgbClr val="262626"/>
                </a:solidFill>
                <a:latin typeface="Calibri" panose="020F0502020204030204" pitchFamily="34" charset="0"/>
                <a:cs typeface="Calibri" panose="020F0502020204030204" pitchFamily="34" charset="0"/>
              </a:rPr>
              <a:t>.</a:t>
            </a:r>
            <a:endParaRPr lang="en-US" sz="1800" b="1" dirty="0">
              <a:solidFill>
                <a:srgbClr val="262626"/>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228366" y="3551539"/>
            <a:ext cx="6092681" cy="1754326"/>
          </a:xfrm>
          <a:prstGeom prst="rect">
            <a:avLst/>
          </a:prstGeom>
        </p:spPr>
        <p:txBody>
          <a:bodyPr wrap="square">
            <a:spAutoFit/>
          </a:bodyPr>
          <a:lstStyle/>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Notatki wyświetlają się w okienku po prawej stronie</a:t>
            </a:r>
            <a:r>
              <a:rPr lang="en-US" sz="1800" dirty="0">
                <a:solidFill>
                  <a:srgbClr val="262626"/>
                </a:solidFill>
                <a:latin typeface="Calibri" panose="020F0502020204030204" pitchFamily="34" charset="0"/>
                <a:cs typeface="Calibri" panose="020F0502020204030204" pitchFamily="34" charset="0"/>
              </a:rPr>
              <a:t>. </a:t>
            </a:r>
            <a:r>
              <a:rPr lang="pl-PL" sz="1800" dirty="0">
                <a:solidFill>
                  <a:srgbClr val="262626"/>
                </a:solidFill>
                <a:latin typeface="Calibri" panose="020F0502020204030204" pitchFamily="34" charset="0"/>
                <a:cs typeface="Calibri" panose="020F0502020204030204" pitchFamily="34" charset="0"/>
              </a:rPr>
              <a:t>Tekst powinien się zawijać automatycznie, a w razie potrzeby wyświetla się pionowy pasek przewijania. Możesz też zmienić rozmiar tekstu w okienku notatek, używając dwóch przycisków w lewym dolnym rogu tego okienka</a:t>
            </a:r>
            <a:r>
              <a:rPr lang="en-US" sz="1800" dirty="0">
                <a:solidFill>
                  <a:srgbClr val="262626"/>
                </a:solidFill>
                <a:latin typeface="Calibri" panose="020F0502020204030204" pitchFamily="34" charset="0"/>
                <a:cs typeface="Calibri" panose="020F0502020204030204" pitchFamily="34" charset="0"/>
              </a:rPr>
              <a:t>. </a:t>
            </a:r>
            <a:endParaRPr lang="en-US" sz="1800" b="1" dirty="0">
              <a:solidFill>
                <a:srgbClr val="262626"/>
              </a:solidFill>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0F82AD04-3FBD-C4CC-07E3-8DA745D79C82}"/>
              </a:ext>
            </a:extLst>
          </p:cNvPr>
          <p:cNvGrpSpPr/>
          <p:nvPr/>
        </p:nvGrpSpPr>
        <p:grpSpPr>
          <a:xfrm>
            <a:off x="838200" y="5248204"/>
            <a:ext cx="5346212" cy="1467026"/>
            <a:chOff x="4790164" y="5144469"/>
            <a:chExt cx="6979920" cy="1487643"/>
          </a:xfrm>
        </p:grpSpPr>
        <p:sp>
          <p:nvSpPr>
            <p:cNvPr id="25" name="Rounded Rectangle 24">
              <a:extLst>
                <a:ext uri="{FF2B5EF4-FFF2-40B4-BE49-F238E27FC236}">
                  <a16:creationId xmlns:a16="http://schemas.microsoft.com/office/drawing/2014/main" id="{847C55BC-B4BB-49DA-C4B7-A5AD5ACA7B9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x-none">
                <a:solidFill>
                  <a:srgbClr val="29C7F7"/>
                </a:solidFill>
                <a:highlight>
                  <a:srgbClr val="29C7F7"/>
                </a:highlight>
              </a:endParaRPr>
            </a:p>
          </p:txBody>
        </p:sp>
        <p:sp>
          <p:nvSpPr>
            <p:cNvPr id="26" name="Rounded Rectangle 25">
              <a:extLst>
                <a:ext uri="{FF2B5EF4-FFF2-40B4-BE49-F238E27FC236}">
                  <a16:creationId xmlns:a16="http://schemas.microsoft.com/office/drawing/2014/main" id="{3B869F95-CB7F-A28E-A53A-8FCA98029232}"/>
                </a:ext>
              </a:extLst>
            </p:cNvPr>
            <p:cNvSpPr/>
            <p:nvPr/>
          </p:nvSpPr>
          <p:spPr>
            <a:xfrm>
              <a:off x="4790164" y="5443839"/>
              <a:ext cx="6979920" cy="1188273"/>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pl-PL" sz="1200" b="1" dirty="0"/>
                <a:t>Konspekty są tak pomyślane, aby były elastyczne i pozwalały reagować na potrzeby, ewoluując podczas lekcji</a:t>
              </a:r>
              <a:r>
                <a:rPr lang="en-US" sz="1200" b="1" dirty="0"/>
                <a:t>. </a:t>
              </a:r>
              <a:r>
                <a:rPr lang="pl-PL" sz="1200" b="1" dirty="0"/>
                <a:t>Lekcje można edytować i dostosowywać do różnych indywidualnych kontekstów związanych z uczniami i środowiskiem lekcyjnym</a:t>
              </a:r>
              <a:r>
                <a:rPr lang="en-US" sz="1200" b="1" dirty="0"/>
                <a:t>. </a:t>
              </a:r>
              <a:r>
                <a:rPr lang="pl-PL" sz="1200" b="1" dirty="0"/>
                <a:t>Dostępna do pobrania jest wersja </a:t>
              </a:r>
              <a:r>
                <a:rPr lang="en-US" sz="1200" b="1" dirty="0"/>
                <a:t>PowerPoint </a:t>
              </a:r>
              <a:r>
                <a:rPr lang="pl-PL" sz="1200" b="1" dirty="0"/>
                <a:t>z instrukcjami dla nauczyciela oraz lekcja w formacie </a:t>
              </a:r>
              <a:r>
                <a:rPr lang="en-US" sz="1200" b="1" dirty="0"/>
                <a:t>PDF </a:t>
              </a:r>
              <a:r>
                <a:rPr lang="pl-PL" sz="1200" b="1" dirty="0"/>
                <a:t>do wydruku</a:t>
              </a:r>
              <a:r>
                <a:rPr lang="en-US" sz="1200" b="1" dirty="0"/>
                <a:t>. </a:t>
              </a:r>
            </a:p>
            <a:p>
              <a:pPr algn="ctr"/>
              <a:endParaRPr lang="x-none" dirty="0"/>
            </a:p>
          </p:txBody>
        </p:sp>
        <p:sp>
          <p:nvSpPr>
            <p:cNvPr id="27" name="TextBox 26">
              <a:extLst>
                <a:ext uri="{FF2B5EF4-FFF2-40B4-BE49-F238E27FC236}">
                  <a16:creationId xmlns:a16="http://schemas.microsoft.com/office/drawing/2014/main" id="{01C31B22-B6D1-9508-6720-85A50E1CEDF8}"/>
                </a:ext>
              </a:extLst>
            </p:cNvPr>
            <p:cNvSpPr txBox="1"/>
            <p:nvPr/>
          </p:nvSpPr>
          <p:spPr>
            <a:xfrm>
              <a:off x="6200878" y="5144469"/>
              <a:ext cx="5017393" cy="299370"/>
            </a:xfrm>
            <a:prstGeom prst="rect">
              <a:avLst/>
            </a:prstGeom>
            <a:noFill/>
          </p:spPr>
          <p:txBody>
            <a:bodyPr wrap="square" rtlCol="0">
              <a:spAutoFit/>
            </a:bodyPr>
            <a:lstStyle/>
            <a:p>
              <a:r>
                <a:rPr lang="pl-PL" sz="1200" b="1" dirty="0">
                  <a:solidFill>
                    <a:schemeClr val="bg1"/>
                  </a:solidFill>
                </a:rPr>
                <a:t>Lekcja elastyczna, z możliwością dostosowania</a:t>
              </a:r>
              <a:endParaRPr lang="en-US" sz="1200" b="1" dirty="0">
                <a:solidFill>
                  <a:schemeClr val="bg1"/>
                </a:solidFill>
              </a:endParaRPr>
            </a:p>
          </p:txBody>
        </p:sp>
      </p:grpSp>
      <p:pic>
        <p:nvPicPr>
          <p:cNvPr id="7" name="Obraz 6">
            <a:extLst>
              <a:ext uri="{FF2B5EF4-FFF2-40B4-BE49-F238E27FC236}">
                <a16:creationId xmlns:a16="http://schemas.microsoft.com/office/drawing/2014/main" id="{7B2CCEDC-823D-46D5-9DAE-A33BC2183AAB}"/>
              </a:ext>
            </a:extLst>
          </p:cNvPr>
          <p:cNvPicPr>
            <a:picLocks noChangeAspect="1"/>
          </p:cNvPicPr>
          <p:nvPr/>
        </p:nvPicPr>
        <p:blipFill>
          <a:blip r:embed="rId4"/>
          <a:stretch>
            <a:fillRect/>
          </a:stretch>
        </p:blipFill>
        <p:spPr>
          <a:xfrm>
            <a:off x="399714" y="1857727"/>
            <a:ext cx="6223183" cy="607262"/>
          </a:xfrm>
          <a:prstGeom prst="rect">
            <a:avLst/>
          </a:prstGeom>
        </p:spPr>
      </p:pic>
      <p:pic>
        <p:nvPicPr>
          <p:cNvPr id="12" name="Obraz 11">
            <a:extLst>
              <a:ext uri="{FF2B5EF4-FFF2-40B4-BE49-F238E27FC236}">
                <a16:creationId xmlns:a16="http://schemas.microsoft.com/office/drawing/2014/main" id="{D6A55A91-37B5-4991-B27D-B497D638E601}"/>
              </a:ext>
            </a:extLst>
          </p:cNvPr>
          <p:cNvPicPr>
            <a:picLocks noChangeAspect="1"/>
          </p:cNvPicPr>
          <p:nvPr/>
        </p:nvPicPr>
        <p:blipFill>
          <a:blip r:embed="rId5"/>
          <a:stretch>
            <a:fillRect/>
          </a:stretch>
        </p:blipFill>
        <p:spPr>
          <a:xfrm>
            <a:off x="7143750" y="1775798"/>
            <a:ext cx="2838450" cy="609600"/>
          </a:xfrm>
          <a:prstGeom prst="rect">
            <a:avLst/>
          </a:prstGeom>
        </p:spPr>
      </p:pic>
      <p:pic>
        <p:nvPicPr>
          <p:cNvPr id="23" name="Obraz 22">
            <a:extLst>
              <a:ext uri="{FF2B5EF4-FFF2-40B4-BE49-F238E27FC236}">
                <a16:creationId xmlns:a16="http://schemas.microsoft.com/office/drawing/2014/main" id="{DF8879D7-84F0-46C0-A943-38A9CCA48D2A}"/>
              </a:ext>
            </a:extLst>
          </p:cNvPr>
          <p:cNvPicPr>
            <a:picLocks noChangeAspect="1"/>
          </p:cNvPicPr>
          <p:nvPr/>
        </p:nvPicPr>
        <p:blipFill>
          <a:blip r:embed="rId6"/>
          <a:stretch>
            <a:fillRect/>
          </a:stretch>
        </p:blipFill>
        <p:spPr>
          <a:xfrm>
            <a:off x="6471796" y="3565629"/>
            <a:ext cx="5408132" cy="2951701"/>
          </a:xfrm>
          <a:prstGeom prst="rect">
            <a:avLst/>
          </a:prstGeom>
        </p:spPr>
      </p:pic>
    </p:spTree>
    <p:extLst>
      <p:ext uri="{BB962C8B-B14F-4D97-AF65-F5344CB8AC3E}">
        <p14:creationId xmlns:p14="http://schemas.microsoft.com/office/powerpoint/2010/main" val="152862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491318" y="327691"/>
            <a:ext cx="4833555"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i="0" u="none" strike="noStrike" cap="none" dirty="0">
                <a:solidFill>
                  <a:schemeClr val="lt1"/>
                </a:solidFill>
                <a:latin typeface="Calibri"/>
                <a:ea typeface="Calibri"/>
                <a:cs typeface="Calibri"/>
                <a:sym typeface="Calibri"/>
              </a:rPr>
              <a:t>Gospodarka liniowa</a:t>
            </a:r>
            <a:endParaRPr dirty="0"/>
          </a:p>
        </p:txBody>
      </p:sp>
      <p:sp>
        <p:nvSpPr>
          <p:cNvPr id="163" name="Google Shape;163;p6"/>
          <p:cNvSpPr txBox="1"/>
          <p:nvPr/>
        </p:nvSpPr>
        <p:spPr>
          <a:xfrm>
            <a:off x="6926242" y="327691"/>
            <a:ext cx="461475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i="0" u="none" strike="noStrike" cap="none" dirty="0">
                <a:solidFill>
                  <a:schemeClr val="lt1"/>
                </a:solidFill>
                <a:latin typeface="Calibri"/>
                <a:ea typeface="Calibri"/>
                <a:cs typeface="Calibri"/>
                <a:sym typeface="Calibri"/>
              </a:rPr>
              <a:t>Gospodarka okrężna</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dirty="0">
                <a:solidFill>
                  <a:schemeClr val="dk1"/>
                </a:solidFill>
                <a:latin typeface="Calibri"/>
                <a:ea typeface="Calibri"/>
                <a:cs typeface="Calibri"/>
                <a:sym typeface="Calibri"/>
              </a:rPr>
              <a:t>a</a:t>
            </a:r>
            <a:endParaRPr dirty="0"/>
          </a:p>
        </p:txBody>
      </p:sp>
      <p:pic>
        <p:nvPicPr>
          <p:cNvPr id="166" name="Google Shape;166;p6" descr="Graphical user interface, website&#10;&#10;Description automatically generated"/>
          <p:cNvPicPr preferRelativeResize="0"/>
          <p:nvPr/>
        </p:nvPicPr>
        <p:blipFill rotWithShape="1">
          <a:blip r:embed="rId4">
            <a:alphaModFix/>
          </a:blip>
          <a:srcRect r="-25" b="15"/>
          <a:stretch/>
        </p:blipFill>
        <p:spPr>
          <a:xfrm>
            <a:off x="398032" y="1459286"/>
            <a:ext cx="4926842" cy="4309009"/>
          </a:xfrm>
          <a:prstGeom prst="rect">
            <a:avLst/>
          </a:prstGeom>
          <a:noFill/>
          <a:ln>
            <a:noFill/>
          </a:ln>
        </p:spPr>
      </p:pic>
      <p:pic>
        <p:nvPicPr>
          <p:cNvPr id="167" name="Google Shape;167;p6" descr="A screenshot of a video game&#10;&#10;Description automatically generated with medium confidence"/>
          <p:cNvPicPr preferRelativeResize="0"/>
          <p:nvPr/>
        </p:nvPicPr>
        <p:blipFill rotWithShape="1">
          <a:blip r:embed="rId5">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3" name="pole tekstowe 2">
            <a:extLst>
              <a:ext uri="{FF2B5EF4-FFF2-40B4-BE49-F238E27FC236}">
                <a16:creationId xmlns:a16="http://schemas.microsoft.com/office/drawing/2014/main" id="{64DA4F4B-0AB3-CE93-BE69-27F6D8C0A0AA}"/>
              </a:ext>
            </a:extLst>
          </p:cNvPr>
          <p:cNvSpPr txBox="1"/>
          <p:nvPr/>
        </p:nvSpPr>
        <p:spPr>
          <a:xfrm>
            <a:off x="983974" y="2216426"/>
            <a:ext cx="914400" cy="369332"/>
          </a:xfrm>
          <a:prstGeom prst="rect">
            <a:avLst/>
          </a:prstGeom>
          <a:solidFill>
            <a:srgbClr val="29C7F7"/>
          </a:solidFill>
        </p:spPr>
        <p:txBody>
          <a:bodyPr wrap="square" rtlCol="0">
            <a:spAutoFit/>
          </a:bodyPr>
          <a:lstStyle/>
          <a:p>
            <a:pPr algn="ctr"/>
            <a:r>
              <a:rPr lang="pl-PL" sz="1800" b="1" dirty="0">
                <a:solidFill>
                  <a:schemeClr val="bg1"/>
                </a:solidFill>
              </a:rPr>
              <a:t>WEŹ</a:t>
            </a:r>
          </a:p>
        </p:txBody>
      </p:sp>
      <p:sp>
        <p:nvSpPr>
          <p:cNvPr id="4" name="pole tekstowe 3">
            <a:extLst>
              <a:ext uri="{FF2B5EF4-FFF2-40B4-BE49-F238E27FC236}">
                <a16:creationId xmlns:a16="http://schemas.microsoft.com/office/drawing/2014/main" id="{F2D3BB20-191C-8722-CCCE-53699204F32C}"/>
              </a:ext>
            </a:extLst>
          </p:cNvPr>
          <p:cNvSpPr txBox="1"/>
          <p:nvPr/>
        </p:nvSpPr>
        <p:spPr>
          <a:xfrm>
            <a:off x="818321" y="3584315"/>
            <a:ext cx="1249017" cy="369332"/>
          </a:xfrm>
          <a:prstGeom prst="rect">
            <a:avLst/>
          </a:prstGeom>
          <a:solidFill>
            <a:srgbClr val="3AC69D"/>
          </a:solidFill>
        </p:spPr>
        <p:txBody>
          <a:bodyPr wrap="square" rtlCol="0">
            <a:spAutoFit/>
          </a:bodyPr>
          <a:lstStyle/>
          <a:p>
            <a:pPr algn="ctr"/>
            <a:r>
              <a:rPr lang="pl-PL" sz="1800" b="1" dirty="0">
                <a:solidFill>
                  <a:schemeClr val="bg1"/>
                </a:solidFill>
              </a:rPr>
              <a:t>STWÓRZ</a:t>
            </a:r>
          </a:p>
        </p:txBody>
      </p:sp>
      <p:sp>
        <p:nvSpPr>
          <p:cNvPr id="5" name="pole tekstowe 4">
            <a:extLst>
              <a:ext uri="{FF2B5EF4-FFF2-40B4-BE49-F238E27FC236}">
                <a16:creationId xmlns:a16="http://schemas.microsoft.com/office/drawing/2014/main" id="{D1E01E48-DA1A-7FED-8F17-6DEF4EED9813}"/>
              </a:ext>
            </a:extLst>
          </p:cNvPr>
          <p:cNvSpPr txBox="1"/>
          <p:nvPr/>
        </p:nvSpPr>
        <p:spPr>
          <a:xfrm>
            <a:off x="818321" y="4935639"/>
            <a:ext cx="1249017" cy="369332"/>
          </a:xfrm>
          <a:prstGeom prst="rect">
            <a:avLst/>
          </a:prstGeom>
          <a:solidFill>
            <a:srgbClr val="434444"/>
          </a:solidFill>
        </p:spPr>
        <p:txBody>
          <a:bodyPr wrap="square" rtlCol="0">
            <a:spAutoFit/>
          </a:bodyPr>
          <a:lstStyle/>
          <a:p>
            <a:pPr algn="ctr"/>
            <a:r>
              <a:rPr lang="pl-PL" sz="1800" b="1" dirty="0">
                <a:solidFill>
                  <a:schemeClr val="bg1"/>
                </a:solidFill>
              </a:rPr>
              <a:t>WYRZUĆ</a:t>
            </a:r>
          </a:p>
        </p:txBody>
      </p:sp>
      <p:sp>
        <p:nvSpPr>
          <p:cNvPr id="6" name="pole tekstowe 5">
            <a:extLst>
              <a:ext uri="{FF2B5EF4-FFF2-40B4-BE49-F238E27FC236}">
                <a16:creationId xmlns:a16="http://schemas.microsoft.com/office/drawing/2014/main" id="{5A522A17-61B8-8C01-4BBF-546EF6A48273}"/>
              </a:ext>
            </a:extLst>
          </p:cNvPr>
          <p:cNvSpPr txBox="1"/>
          <p:nvPr/>
        </p:nvSpPr>
        <p:spPr>
          <a:xfrm rot="19592018">
            <a:off x="7678480" y="2085620"/>
            <a:ext cx="1357935" cy="261610"/>
          </a:xfrm>
          <a:prstGeom prst="rect">
            <a:avLst/>
          </a:prstGeom>
          <a:solidFill>
            <a:srgbClr val="00C7B1"/>
          </a:solidFill>
        </p:spPr>
        <p:txBody>
          <a:bodyPr wrap="square" rtlCol="0">
            <a:spAutoFit/>
          </a:bodyPr>
          <a:lstStyle/>
          <a:p>
            <a:pPr algn="ctr"/>
            <a:r>
              <a:rPr lang="pl-PL" sz="1100" b="1" dirty="0">
                <a:solidFill>
                  <a:schemeClr val="bg1"/>
                </a:solidFill>
              </a:rPr>
              <a:t>ZRECYKLINGUJ</a:t>
            </a:r>
            <a:endParaRPr lang="pl-PL" sz="1000" b="1" dirty="0">
              <a:solidFill>
                <a:schemeClr val="bg1"/>
              </a:solidFill>
            </a:endParaRPr>
          </a:p>
        </p:txBody>
      </p:sp>
      <p:sp>
        <p:nvSpPr>
          <p:cNvPr id="7" name="pole tekstowe 6">
            <a:extLst>
              <a:ext uri="{FF2B5EF4-FFF2-40B4-BE49-F238E27FC236}">
                <a16:creationId xmlns:a16="http://schemas.microsoft.com/office/drawing/2014/main" id="{CDE18AFD-A419-0E6C-5DB0-42D38DB0D28D}"/>
              </a:ext>
            </a:extLst>
          </p:cNvPr>
          <p:cNvSpPr txBox="1"/>
          <p:nvPr/>
        </p:nvSpPr>
        <p:spPr>
          <a:xfrm rot="1915439">
            <a:off x="7748323" y="4916009"/>
            <a:ext cx="1281062" cy="276999"/>
          </a:xfrm>
          <a:prstGeom prst="rect">
            <a:avLst/>
          </a:prstGeom>
          <a:solidFill>
            <a:srgbClr val="00C7B1"/>
          </a:solidFill>
        </p:spPr>
        <p:txBody>
          <a:bodyPr wrap="square" rtlCol="0">
            <a:spAutoFit/>
          </a:bodyPr>
          <a:lstStyle/>
          <a:p>
            <a:pPr algn="ctr"/>
            <a:r>
              <a:rPr lang="pl-PL" sz="1200" b="1" dirty="0">
                <a:solidFill>
                  <a:schemeClr val="bg1"/>
                </a:solidFill>
              </a:rPr>
              <a:t>UŻYWAJ</a:t>
            </a:r>
          </a:p>
        </p:txBody>
      </p:sp>
      <p:sp>
        <p:nvSpPr>
          <p:cNvPr id="8" name="pole tekstowe 7">
            <a:extLst>
              <a:ext uri="{FF2B5EF4-FFF2-40B4-BE49-F238E27FC236}">
                <a16:creationId xmlns:a16="http://schemas.microsoft.com/office/drawing/2014/main" id="{01EAC085-9CF1-17DF-6F5D-F60E531F43AF}"/>
              </a:ext>
            </a:extLst>
          </p:cNvPr>
          <p:cNvSpPr txBox="1"/>
          <p:nvPr/>
        </p:nvSpPr>
        <p:spPr>
          <a:xfrm rot="5036946">
            <a:off x="10356493" y="3290499"/>
            <a:ext cx="914400" cy="276999"/>
          </a:xfrm>
          <a:prstGeom prst="rect">
            <a:avLst/>
          </a:prstGeom>
          <a:solidFill>
            <a:srgbClr val="00C7B1"/>
          </a:solidFill>
        </p:spPr>
        <p:txBody>
          <a:bodyPr wrap="square" rtlCol="0">
            <a:spAutoFit/>
          </a:bodyPr>
          <a:lstStyle/>
          <a:p>
            <a:pPr algn="ctr"/>
            <a:r>
              <a:rPr lang="pl-PL" sz="1200" b="1" dirty="0">
                <a:solidFill>
                  <a:schemeClr val="bg1"/>
                </a:solidFill>
              </a:rPr>
              <a:t>STWÓRZ</a:t>
            </a:r>
          </a:p>
        </p:txBody>
      </p:sp>
    </p:spTree>
    <p:extLst>
      <p:ext uri="{BB962C8B-B14F-4D97-AF65-F5344CB8AC3E}">
        <p14:creationId xmlns:p14="http://schemas.microsoft.com/office/powerpoint/2010/main" val="139080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dirty="0">
                <a:solidFill>
                  <a:schemeClr val="lt1"/>
                </a:solidFill>
                <a:latin typeface="Calibri"/>
                <a:ea typeface="Calibri"/>
                <a:cs typeface="Calibri"/>
                <a:sym typeface="Calibri"/>
              </a:rPr>
              <a:t>Gospodarka liniowa</a:t>
            </a:r>
            <a:endParaRPr dirty="0"/>
          </a:p>
        </p:txBody>
      </p:sp>
      <p:pic>
        <p:nvPicPr>
          <p:cNvPr id="176" name="Google Shape;176;p7" descr="Timeline&#10;&#10;Description automatically generated"/>
          <p:cNvPicPr preferRelativeResize="0"/>
          <p:nvPr/>
        </p:nvPicPr>
        <p:blipFill rotWithShape="1">
          <a:blip r:embed="rId4">
            <a:alphaModFix/>
          </a:blip>
          <a:srcRect b="-3"/>
          <a:stretch/>
        </p:blipFill>
        <p:spPr>
          <a:xfrm>
            <a:off x="960169" y="1474695"/>
            <a:ext cx="10271662" cy="3761128"/>
          </a:xfrm>
          <a:prstGeom prst="rect">
            <a:avLst/>
          </a:prstGeom>
          <a:noFill/>
          <a:ln>
            <a:noFill/>
          </a:ln>
        </p:spPr>
      </p:pic>
      <p:sp>
        <p:nvSpPr>
          <p:cNvPr id="2" name="Slide Number Placeholder 1">
            <a:extLst>
              <a:ext uri="{FF2B5EF4-FFF2-40B4-BE49-F238E27FC236}">
                <a16:creationId xmlns:a16="http://schemas.microsoft.com/office/drawing/2014/main"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3" name="pole tekstowe 2">
            <a:extLst>
              <a:ext uri="{FF2B5EF4-FFF2-40B4-BE49-F238E27FC236}">
                <a16:creationId xmlns:a16="http://schemas.microsoft.com/office/drawing/2014/main" id="{D7D4CA0A-AD6A-C29C-C824-C7CAA9BFF79D}"/>
              </a:ext>
            </a:extLst>
          </p:cNvPr>
          <p:cNvSpPr txBox="1"/>
          <p:nvPr/>
        </p:nvSpPr>
        <p:spPr>
          <a:xfrm>
            <a:off x="1519330" y="1722783"/>
            <a:ext cx="1659835" cy="584775"/>
          </a:xfrm>
          <a:prstGeom prst="rect">
            <a:avLst/>
          </a:prstGeom>
          <a:solidFill>
            <a:srgbClr val="F2EEEB"/>
          </a:solidFill>
        </p:spPr>
        <p:txBody>
          <a:bodyPr wrap="square" rtlCol="0">
            <a:spAutoFit/>
          </a:bodyPr>
          <a:lstStyle/>
          <a:p>
            <a:pPr algn="ctr"/>
            <a:r>
              <a:rPr lang="pl-PL" sz="1600" b="1" dirty="0">
                <a:solidFill>
                  <a:srgbClr val="ECC100"/>
                </a:solidFill>
              </a:rPr>
              <a:t>Pozyskiwanie surowców</a:t>
            </a:r>
          </a:p>
        </p:txBody>
      </p:sp>
      <p:sp>
        <p:nvSpPr>
          <p:cNvPr id="4" name="pole tekstowe 3">
            <a:extLst>
              <a:ext uri="{FF2B5EF4-FFF2-40B4-BE49-F238E27FC236}">
                <a16:creationId xmlns:a16="http://schemas.microsoft.com/office/drawing/2014/main" id="{B30F3B0A-DDA6-8057-6CC5-04C35E93BE9C}"/>
              </a:ext>
            </a:extLst>
          </p:cNvPr>
          <p:cNvSpPr txBox="1"/>
          <p:nvPr/>
        </p:nvSpPr>
        <p:spPr>
          <a:xfrm>
            <a:off x="3309417" y="1748730"/>
            <a:ext cx="1813788" cy="461665"/>
          </a:xfrm>
          <a:prstGeom prst="rect">
            <a:avLst/>
          </a:prstGeom>
          <a:solidFill>
            <a:srgbClr val="F2EEEB"/>
          </a:solidFill>
        </p:spPr>
        <p:txBody>
          <a:bodyPr wrap="square" rtlCol="0">
            <a:spAutoFit/>
          </a:bodyPr>
          <a:lstStyle/>
          <a:p>
            <a:pPr algn="ctr"/>
            <a:r>
              <a:rPr lang="pl-PL" sz="2400" b="1" dirty="0">
                <a:solidFill>
                  <a:srgbClr val="29C7F7"/>
                </a:solidFill>
              </a:rPr>
              <a:t>Produkcja</a:t>
            </a:r>
            <a:endParaRPr lang="pl-PL" sz="1800" b="1" dirty="0">
              <a:solidFill>
                <a:srgbClr val="29C7F7"/>
              </a:solidFill>
            </a:endParaRPr>
          </a:p>
        </p:txBody>
      </p:sp>
      <p:sp>
        <p:nvSpPr>
          <p:cNvPr id="5" name="pole tekstowe 4">
            <a:extLst>
              <a:ext uri="{FF2B5EF4-FFF2-40B4-BE49-F238E27FC236}">
                <a16:creationId xmlns:a16="http://schemas.microsoft.com/office/drawing/2014/main" id="{003F8087-9599-4E64-5B48-71831E4D5011}"/>
              </a:ext>
            </a:extLst>
          </p:cNvPr>
          <p:cNvSpPr txBox="1"/>
          <p:nvPr/>
        </p:nvSpPr>
        <p:spPr>
          <a:xfrm>
            <a:off x="5266082" y="1692965"/>
            <a:ext cx="1659835" cy="584775"/>
          </a:xfrm>
          <a:prstGeom prst="rect">
            <a:avLst/>
          </a:prstGeom>
          <a:solidFill>
            <a:srgbClr val="F2EEEB"/>
          </a:solidFill>
        </p:spPr>
        <p:txBody>
          <a:bodyPr wrap="square" rtlCol="0">
            <a:spAutoFit/>
          </a:bodyPr>
          <a:lstStyle/>
          <a:p>
            <a:pPr algn="ctr"/>
            <a:r>
              <a:rPr lang="pl-PL" sz="1600" b="1" dirty="0">
                <a:solidFill>
                  <a:srgbClr val="3AC69D"/>
                </a:solidFill>
              </a:rPr>
              <a:t>Pakowanie i dystrybucja</a:t>
            </a:r>
          </a:p>
        </p:txBody>
      </p:sp>
      <p:sp>
        <p:nvSpPr>
          <p:cNvPr id="6" name="pole tekstowe 5">
            <a:extLst>
              <a:ext uri="{FF2B5EF4-FFF2-40B4-BE49-F238E27FC236}">
                <a16:creationId xmlns:a16="http://schemas.microsoft.com/office/drawing/2014/main" id="{78E9AF3D-007A-306D-249A-326126A3DD8F}"/>
              </a:ext>
            </a:extLst>
          </p:cNvPr>
          <p:cNvSpPr txBox="1"/>
          <p:nvPr/>
        </p:nvSpPr>
        <p:spPr>
          <a:xfrm>
            <a:off x="6991043" y="1763085"/>
            <a:ext cx="1790086" cy="400110"/>
          </a:xfrm>
          <a:prstGeom prst="rect">
            <a:avLst/>
          </a:prstGeom>
          <a:solidFill>
            <a:srgbClr val="F2EEEB"/>
          </a:solidFill>
        </p:spPr>
        <p:txBody>
          <a:bodyPr wrap="square" rtlCol="0">
            <a:spAutoFit/>
          </a:bodyPr>
          <a:lstStyle/>
          <a:p>
            <a:pPr algn="ctr"/>
            <a:r>
              <a:rPr lang="pl-PL" sz="2000" b="1" dirty="0">
                <a:solidFill>
                  <a:srgbClr val="008E82"/>
                </a:solidFill>
              </a:rPr>
              <a:t>Użytkowanie</a:t>
            </a:r>
          </a:p>
        </p:txBody>
      </p:sp>
      <p:sp>
        <p:nvSpPr>
          <p:cNvPr id="7" name="pole tekstowe 6">
            <a:extLst>
              <a:ext uri="{FF2B5EF4-FFF2-40B4-BE49-F238E27FC236}">
                <a16:creationId xmlns:a16="http://schemas.microsoft.com/office/drawing/2014/main" id="{26CD19EE-B2A0-E357-3297-1BA56D8A1C40}"/>
              </a:ext>
            </a:extLst>
          </p:cNvPr>
          <p:cNvSpPr txBox="1"/>
          <p:nvPr/>
        </p:nvSpPr>
        <p:spPr>
          <a:xfrm>
            <a:off x="8952452" y="1768216"/>
            <a:ext cx="1659835" cy="400110"/>
          </a:xfrm>
          <a:prstGeom prst="rect">
            <a:avLst/>
          </a:prstGeom>
          <a:solidFill>
            <a:srgbClr val="F2EEEB"/>
          </a:solidFill>
        </p:spPr>
        <p:txBody>
          <a:bodyPr wrap="square" rtlCol="0">
            <a:spAutoFit/>
          </a:bodyPr>
          <a:lstStyle/>
          <a:p>
            <a:pPr algn="ctr"/>
            <a:r>
              <a:rPr lang="pl-PL" sz="2000" b="1" dirty="0">
                <a:solidFill>
                  <a:srgbClr val="434444"/>
                </a:solidFill>
              </a:rPr>
              <a:t>Utylizacja</a:t>
            </a:r>
          </a:p>
        </p:txBody>
      </p:sp>
    </p:spTree>
    <p:extLst>
      <p:ext uri="{BB962C8B-B14F-4D97-AF65-F5344CB8AC3E}">
        <p14:creationId xmlns:p14="http://schemas.microsoft.com/office/powerpoint/2010/main" val="266808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403558" y="265150"/>
            <a:ext cx="718766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i="0" u="none" strike="noStrike" cap="none" dirty="0">
                <a:solidFill>
                  <a:schemeClr val="lt1"/>
                </a:solidFill>
                <a:latin typeface="Calibri"/>
                <a:ea typeface="Calibri"/>
                <a:cs typeface="Calibri"/>
                <a:sym typeface="Calibri"/>
              </a:rPr>
              <a:t>Gospodarka okrężna</a:t>
            </a:r>
            <a:endParaRPr dirty="0"/>
          </a:p>
        </p:txBody>
      </p:sp>
      <p:pic>
        <p:nvPicPr>
          <p:cNvPr id="185" name="Google Shape;185;p8" descr="Diagram&#10;&#10;Description automatically generated"/>
          <p:cNvPicPr preferRelativeResize="0"/>
          <p:nvPr/>
        </p:nvPicPr>
        <p:blipFill rotWithShape="1">
          <a:blip r:embed="rId4">
            <a:alphaModFix/>
          </a:blip>
          <a:srcRect/>
          <a:stretch/>
        </p:blipFill>
        <p:spPr>
          <a:xfrm>
            <a:off x="891369" y="556864"/>
            <a:ext cx="10212038" cy="5742000"/>
          </a:xfrm>
          <a:prstGeom prst="rect">
            <a:avLst/>
          </a:prstGeom>
          <a:noFill/>
          <a:ln>
            <a:noFill/>
          </a:ln>
        </p:spPr>
      </p:pic>
      <p:sp>
        <p:nvSpPr>
          <p:cNvPr id="2" name="Slide Number Placeholder 1">
            <a:extLst>
              <a:ext uri="{FF2B5EF4-FFF2-40B4-BE49-F238E27FC236}">
                <a16:creationId xmlns:a16="http://schemas.microsoft.com/office/drawing/2014/main"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3" name="pole tekstowe 2">
            <a:extLst>
              <a:ext uri="{FF2B5EF4-FFF2-40B4-BE49-F238E27FC236}">
                <a16:creationId xmlns:a16="http://schemas.microsoft.com/office/drawing/2014/main" id="{2BFFB749-2382-B7C6-2E09-A890B06513FE}"/>
              </a:ext>
            </a:extLst>
          </p:cNvPr>
          <p:cNvSpPr txBox="1"/>
          <p:nvPr/>
        </p:nvSpPr>
        <p:spPr>
          <a:xfrm>
            <a:off x="2564182" y="1560755"/>
            <a:ext cx="1871047" cy="830997"/>
          </a:xfrm>
          <a:prstGeom prst="rect">
            <a:avLst/>
          </a:prstGeom>
          <a:solidFill>
            <a:srgbClr val="F2EEEB"/>
          </a:solidFill>
        </p:spPr>
        <p:txBody>
          <a:bodyPr wrap="square" rtlCol="0">
            <a:spAutoFit/>
          </a:bodyPr>
          <a:lstStyle/>
          <a:p>
            <a:pPr algn="ctr"/>
            <a:r>
              <a:rPr lang="pl-PL" sz="1600" b="1" dirty="0">
                <a:solidFill>
                  <a:srgbClr val="ECC100"/>
                </a:solidFill>
              </a:rPr>
              <a:t>Odpowiedzialne pozyskiwanie surowców</a:t>
            </a:r>
          </a:p>
        </p:txBody>
      </p:sp>
      <p:sp>
        <p:nvSpPr>
          <p:cNvPr id="4" name="pole tekstowe 3">
            <a:extLst>
              <a:ext uri="{FF2B5EF4-FFF2-40B4-BE49-F238E27FC236}">
                <a16:creationId xmlns:a16="http://schemas.microsoft.com/office/drawing/2014/main" id="{D4963131-C226-E1B0-DE2F-E4D0936285CD}"/>
              </a:ext>
            </a:extLst>
          </p:cNvPr>
          <p:cNvSpPr txBox="1"/>
          <p:nvPr/>
        </p:nvSpPr>
        <p:spPr>
          <a:xfrm>
            <a:off x="1785654" y="3991365"/>
            <a:ext cx="2458575" cy="707886"/>
          </a:xfrm>
          <a:prstGeom prst="rect">
            <a:avLst/>
          </a:prstGeom>
          <a:solidFill>
            <a:srgbClr val="F2EEEB"/>
          </a:solidFill>
        </p:spPr>
        <p:txBody>
          <a:bodyPr wrap="square" rtlCol="0">
            <a:spAutoFit/>
          </a:bodyPr>
          <a:lstStyle/>
          <a:p>
            <a:pPr algn="ctr"/>
            <a:r>
              <a:rPr lang="pl-PL" sz="2000" b="1" dirty="0">
                <a:solidFill>
                  <a:srgbClr val="0D5751"/>
                </a:solidFill>
              </a:rPr>
              <a:t>Recykling i powrót do obiegu</a:t>
            </a:r>
          </a:p>
        </p:txBody>
      </p:sp>
      <p:sp>
        <p:nvSpPr>
          <p:cNvPr id="5" name="pole tekstowe 4">
            <a:extLst>
              <a:ext uri="{FF2B5EF4-FFF2-40B4-BE49-F238E27FC236}">
                <a16:creationId xmlns:a16="http://schemas.microsoft.com/office/drawing/2014/main" id="{6913816D-FDA2-274D-8ECE-0D63A2118986}"/>
              </a:ext>
            </a:extLst>
          </p:cNvPr>
          <p:cNvSpPr txBox="1"/>
          <p:nvPr/>
        </p:nvSpPr>
        <p:spPr>
          <a:xfrm>
            <a:off x="4365246" y="5414605"/>
            <a:ext cx="3264284" cy="646331"/>
          </a:xfrm>
          <a:prstGeom prst="rect">
            <a:avLst/>
          </a:prstGeom>
          <a:solidFill>
            <a:srgbClr val="F2EEEB"/>
          </a:solidFill>
        </p:spPr>
        <p:txBody>
          <a:bodyPr wrap="square" rtlCol="0">
            <a:spAutoFit/>
          </a:bodyPr>
          <a:lstStyle/>
          <a:p>
            <a:pPr algn="ctr"/>
            <a:r>
              <a:rPr lang="pl-PL" sz="1800" b="1" dirty="0">
                <a:solidFill>
                  <a:srgbClr val="008E82"/>
                </a:solidFill>
              </a:rPr>
              <a:t>Użytkowanie i ponowne wykorzystanie</a:t>
            </a:r>
          </a:p>
        </p:txBody>
      </p:sp>
      <p:sp>
        <p:nvSpPr>
          <p:cNvPr id="6" name="pole tekstowe 5">
            <a:extLst>
              <a:ext uri="{FF2B5EF4-FFF2-40B4-BE49-F238E27FC236}">
                <a16:creationId xmlns:a16="http://schemas.microsoft.com/office/drawing/2014/main" id="{04E8FFAA-CCAC-DB9C-A781-8B111F57CDFE}"/>
              </a:ext>
            </a:extLst>
          </p:cNvPr>
          <p:cNvSpPr txBox="1"/>
          <p:nvPr/>
        </p:nvSpPr>
        <p:spPr>
          <a:xfrm>
            <a:off x="7984435" y="3875125"/>
            <a:ext cx="2948609" cy="646331"/>
          </a:xfrm>
          <a:prstGeom prst="rect">
            <a:avLst/>
          </a:prstGeom>
          <a:solidFill>
            <a:srgbClr val="F2EEEB"/>
          </a:solidFill>
        </p:spPr>
        <p:txBody>
          <a:bodyPr wrap="square" rtlCol="0">
            <a:spAutoFit/>
          </a:bodyPr>
          <a:lstStyle/>
          <a:p>
            <a:pPr algn="ctr"/>
            <a:r>
              <a:rPr lang="pl-PL" sz="1800" b="1" dirty="0">
                <a:solidFill>
                  <a:srgbClr val="3AC69D"/>
                </a:solidFill>
              </a:rPr>
              <a:t>Minimalizacja opakowań i dystrybucja lokalna</a:t>
            </a:r>
          </a:p>
        </p:txBody>
      </p:sp>
      <p:sp>
        <p:nvSpPr>
          <p:cNvPr id="7" name="pole tekstowe 6">
            <a:extLst>
              <a:ext uri="{FF2B5EF4-FFF2-40B4-BE49-F238E27FC236}">
                <a16:creationId xmlns:a16="http://schemas.microsoft.com/office/drawing/2014/main" id="{CC2CB6CE-00E8-801C-0046-4C96B4520EC7}"/>
              </a:ext>
            </a:extLst>
          </p:cNvPr>
          <p:cNvSpPr txBox="1"/>
          <p:nvPr/>
        </p:nvSpPr>
        <p:spPr>
          <a:xfrm>
            <a:off x="7756772" y="1560755"/>
            <a:ext cx="2480922" cy="1015663"/>
          </a:xfrm>
          <a:prstGeom prst="rect">
            <a:avLst/>
          </a:prstGeom>
          <a:solidFill>
            <a:srgbClr val="F2EEEB"/>
          </a:solidFill>
        </p:spPr>
        <p:txBody>
          <a:bodyPr wrap="square" rtlCol="0">
            <a:spAutoFit/>
          </a:bodyPr>
          <a:lstStyle/>
          <a:p>
            <a:pPr algn="ctr"/>
            <a:r>
              <a:rPr lang="pl-PL" sz="2000" b="1" dirty="0">
                <a:solidFill>
                  <a:srgbClr val="29C7F7"/>
                </a:solidFill>
              </a:rPr>
              <a:t>Produkcja z uwzględnieniem cyklu życia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9277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3600" b="1" i="0" u="none" strike="noStrike" cap="none" dirty="0">
                <a:solidFill>
                  <a:schemeClr val="lt1"/>
                </a:solidFill>
                <a:latin typeface="Calibri"/>
                <a:ea typeface="Calibri"/>
                <a:cs typeface="Calibri"/>
                <a:sym typeface="Calibri"/>
              </a:rPr>
              <a:t>Mapa cyklu życia</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x-none" smtClean="0"/>
              <a:t>9</a:t>
            </a:fld>
            <a:endParaRPr lang="x-none"/>
          </a:p>
        </p:txBody>
      </p:sp>
      <p:sp>
        <p:nvSpPr>
          <p:cNvPr id="4" name="pole tekstowe 3">
            <a:extLst>
              <a:ext uri="{FF2B5EF4-FFF2-40B4-BE49-F238E27FC236}">
                <a16:creationId xmlns:a16="http://schemas.microsoft.com/office/drawing/2014/main" id="{7105FAA2-4AD7-1219-4A56-FF71DF9095DA}"/>
              </a:ext>
            </a:extLst>
          </p:cNvPr>
          <p:cNvSpPr txBox="1"/>
          <p:nvPr/>
        </p:nvSpPr>
        <p:spPr>
          <a:xfrm>
            <a:off x="1207776" y="3714528"/>
            <a:ext cx="1783972" cy="646331"/>
          </a:xfrm>
          <a:prstGeom prst="rect">
            <a:avLst/>
          </a:prstGeom>
          <a:solidFill>
            <a:srgbClr val="ECC100"/>
          </a:solidFill>
        </p:spPr>
        <p:txBody>
          <a:bodyPr wrap="square" rtlCol="0">
            <a:spAutoFit/>
          </a:bodyPr>
          <a:lstStyle/>
          <a:p>
            <a:pPr algn="ctr"/>
            <a:r>
              <a:rPr lang="pl-PL" sz="1800" b="1" dirty="0">
                <a:solidFill>
                  <a:srgbClr val="FFFFFF"/>
                </a:solidFill>
              </a:rPr>
              <a:t>1. Pozyskanie surowców</a:t>
            </a:r>
          </a:p>
        </p:txBody>
      </p:sp>
      <p:sp>
        <p:nvSpPr>
          <p:cNvPr id="5" name="pole tekstowe 4">
            <a:extLst>
              <a:ext uri="{FF2B5EF4-FFF2-40B4-BE49-F238E27FC236}">
                <a16:creationId xmlns:a16="http://schemas.microsoft.com/office/drawing/2014/main" id="{BC5E5DC5-9C91-8403-BA13-879B8453B04F}"/>
              </a:ext>
            </a:extLst>
          </p:cNvPr>
          <p:cNvSpPr txBox="1"/>
          <p:nvPr/>
        </p:nvSpPr>
        <p:spPr>
          <a:xfrm>
            <a:off x="3263298" y="3848257"/>
            <a:ext cx="1875231" cy="400110"/>
          </a:xfrm>
          <a:prstGeom prst="rect">
            <a:avLst/>
          </a:prstGeom>
          <a:solidFill>
            <a:srgbClr val="29C7F7"/>
          </a:solidFill>
        </p:spPr>
        <p:txBody>
          <a:bodyPr wrap="square" rtlCol="0">
            <a:spAutoFit/>
          </a:bodyPr>
          <a:lstStyle/>
          <a:p>
            <a:pPr algn="ctr"/>
            <a:r>
              <a:rPr lang="pl-PL" sz="2000" b="1" dirty="0">
                <a:solidFill>
                  <a:srgbClr val="FFFFFF"/>
                </a:solidFill>
              </a:rPr>
              <a:t>2. Produkcja</a:t>
            </a:r>
          </a:p>
        </p:txBody>
      </p:sp>
      <p:sp>
        <p:nvSpPr>
          <p:cNvPr id="6" name="pole tekstowe 5">
            <a:extLst>
              <a:ext uri="{FF2B5EF4-FFF2-40B4-BE49-F238E27FC236}">
                <a16:creationId xmlns:a16="http://schemas.microsoft.com/office/drawing/2014/main" id="{50804C79-543B-4340-B5D2-A5ADE602DCD2}"/>
              </a:ext>
            </a:extLst>
          </p:cNvPr>
          <p:cNvSpPr txBox="1"/>
          <p:nvPr/>
        </p:nvSpPr>
        <p:spPr>
          <a:xfrm>
            <a:off x="5322000" y="3842825"/>
            <a:ext cx="1875230" cy="369332"/>
          </a:xfrm>
          <a:prstGeom prst="rect">
            <a:avLst/>
          </a:prstGeom>
          <a:solidFill>
            <a:srgbClr val="3AC69D"/>
          </a:solidFill>
        </p:spPr>
        <p:txBody>
          <a:bodyPr wrap="square" rtlCol="0">
            <a:spAutoFit/>
          </a:bodyPr>
          <a:lstStyle/>
          <a:p>
            <a:pPr algn="ctr"/>
            <a:r>
              <a:rPr lang="pl-PL" sz="1800" b="1" dirty="0">
                <a:solidFill>
                  <a:srgbClr val="FFFFFF"/>
                </a:solidFill>
              </a:rPr>
              <a:t>3. Dystrybucja</a:t>
            </a:r>
          </a:p>
        </p:txBody>
      </p:sp>
      <p:sp>
        <p:nvSpPr>
          <p:cNvPr id="7" name="pole tekstowe 6">
            <a:extLst>
              <a:ext uri="{FF2B5EF4-FFF2-40B4-BE49-F238E27FC236}">
                <a16:creationId xmlns:a16="http://schemas.microsoft.com/office/drawing/2014/main" id="{BA7F73BA-E5E9-4B11-ABFD-2B4D381ADAAC}"/>
              </a:ext>
            </a:extLst>
          </p:cNvPr>
          <p:cNvSpPr txBox="1"/>
          <p:nvPr/>
        </p:nvSpPr>
        <p:spPr>
          <a:xfrm>
            <a:off x="7393798" y="3905738"/>
            <a:ext cx="1783972" cy="338554"/>
          </a:xfrm>
          <a:prstGeom prst="rect">
            <a:avLst/>
          </a:prstGeom>
          <a:solidFill>
            <a:srgbClr val="008E82"/>
          </a:solidFill>
        </p:spPr>
        <p:txBody>
          <a:bodyPr wrap="square" rtlCol="0">
            <a:spAutoFit/>
          </a:bodyPr>
          <a:lstStyle/>
          <a:p>
            <a:pPr algn="ctr"/>
            <a:r>
              <a:rPr lang="pl-PL" sz="1600" b="1" dirty="0">
                <a:solidFill>
                  <a:srgbClr val="FFFFFF"/>
                </a:solidFill>
              </a:rPr>
              <a:t>4. Użytkowanie</a:t>
            </a:r>
          </a:p>
        </p:txBody>
      </p:sp>
      <p:sp>
        <p:nvSpPr>
          <p:cNvPr id="8" name="pole tekstowe 7">
            <a:extLst>
              <a:ext uri="{FF2B5EF4-FFF2-40B4-BE49-F238E27FC236}">
                <a16:creationId xmlns:a16="http://schemas.microsoft.com/office/drawing/2014/main" id="{1383EC4A-BF29-8830-FF80-9F4FA72AF94D}"/>
              </a:ext>
            </a:extLst>
          </p:cNvPr>
          <p:cNvSpPr txBox="1"/>
          <p:nvPr/>
        </p:nvSpPr>
        <p:spPr>
          <a:xfrm>
            <a:off x="9527482" y="3857088"/>
            <a:ext cx="1783972" cy="400110"/>
          </a:xfrm>
          <a:prstGeom prst="rect">
            <a:avLst/>
          </a:prstGeom>
          <a:solidFill>
            <a:srgbClr val="434444"/>
          </a:solidFill>
        </p:spPr>
        <p:txBody>
          <a:bodyPr wrap="square" rtlCol="0">
            <a:spAutoFit/>
          </a:bodyPr>
          <a:lstStyle/>
          <a:p>
            <a:pPr algn="ctr"/>
            <a:r>
              <a:rPr lang="pl-PL" sz="2000" b="1" dirty="0">
                <a:solidFill>
                  <a:srgbClr val="FFFFFF"/>
                </a:solidFill>
              </a:rPr>
              <a:t>5. Utylizacja</a:t>
            </a:r>
          </a:p>
        </p:txBody>
      </p:sp>
      <p:sp>
        <p:nvSpPr>
          <p:cNvPr id="9" name="pole tekstowe 8">
            <a:extLst>
              <a:ext uri="{FF2B5EF4-FFF2-40B4-BE49-F238E27FC236}">
                <a16:creationId xmlns:a16="http://schemas.microsoft.com/office/drawing/2014/main" id="{C8B3202F-6874-B9D6-1DBC-57B51DC07B0D}"/>
              </a:ext>
            </a:extLst>
          </p:cNvPr>
          <p:cNvSpPr txBox="1"/>
          <p:nvPr/>
        </p:nvSpPr>
        <p:spPr>
          <a:xfrm>
            <a:off x="3456326" y="2364084"/>
            <a:ext cx="1195187" cy="338554"/>
          </a:xfrm>
          <a:prstGeom prst="rect">
            <a:avLst/>
          </a:prstGeom>
          <a:solidFill>
            <a:srgbClr val="F2EEEB"/>
          </a:solidFill>
        </p:spPr>
        <p:txBody>
          <a:bodyPr wrap="square" rtlCol="0">
            <a:spAutoFit/>
          </a:bodyPr>
          <a:lstStyle/>
          <a:p>
            <a:pPr algn="ctr"/>
            <a:r>
              <a:rPr lang="pl-PL" sz="1600" b="1" dirty="0">
                <a:solidFill>
                  <a:srgbClr val="ECC100"/>
                </a:solidFill>
              </a:rPr>
              <a:t>Recykling</a:t>
            </a:r>
          </a:p>
        </p:txBody>
      </p:sp>
      <p:sp>
        <p:nvSpPr>
          <p:cNvPr id="10" name="pole tekstowe 9">
            <a:extLst>
              <a:ext uri="{FF2B5EF4-FFF2-40B4-BE49-F238E27FC236}">
                <a16:creationId xmlns:a16="http://schemas.microsoft.com/office/drawing/2014/main" id="{230185A4-74AE-D274-6704-045B6F2E25A6}"/>
              </a:ext>
            </a:extLst>
          </p:cNvPr>
          <p:cNvSpPr txBox="1"/>
          <p:nvPr/>
        </p:nvSpPr>
        <p:spPr>
          <a:xfrm>
            <a:off x="5504573" y="2465041"/>
            <a:ext cx="2035916" cy="338554"/>
          </a:xfrm>
          <a:prstGeom prst="rect">
            <a:avLst/>
          </a:prstGeom>
          <a:solidFill>
            <a:srgbClr val="F2EEEB"/>
          </a:solidFill>
        </p:spPr>
        <p:txBody>
          <a:bodyPr wrap="square" rtlCol="0">
            <a:spAutoFit/>
          </a:bodyPr>
          <a:lstStyle/>
          <a:p>
            <a:pPr algn="ctr"/>
            <a:r>
              <a:rPr lang="pl-PL" sz="1600" b="1" dirty="0">
                <a:solidFill>
                  <a:srgbClr val="29C7F7"/>
                </a:solidFill>
              </a:rPr>
              <a:t>Ponowny przerób</a:t>
            </a:r>
          </a:p>
        </p:txBody>
      </p:sp>
      <p:sp>
        <p:nvSpPr>
          <p:cNvPr id="11" name="pole tekstowe 10">
            <a:extLst>
              <a:ext uri="{FF2B5EF4-FFF2-40B4-BE49-F238E27FC236}">
                <a16:creationId xmlns:a16="http://schemas.microsoft.com/office/drawing/2014/main" id="{92739E61-B5A4-7CBD-4154-5DAEA0D916A4}"/>
              </a:ext>
            </a:extLst>
          </p:cNvPr>
          <p:cNvSpPr txBox="1"/>
          <p:nvPr/>
        </p:nvSpPr>
        <p:spPr>
          <a:xfrm>
            <a:off x="7298479" y="2783436"/>
            <a:ext cx="1659835" cy="276999"/>
          </a:xfrm>
          <a:prstGeom prst="rect">
            <a:avLst/>
          </a:prstGeom>
          <a:solidFill>
            <a:srgbClr val="F2EEEB"/>
          </a:solidFill>
        </p:spPr>
        <p:txBody>
          <a:bodyPr wrap="square" rtlCol="0">
            <a:spAutoFit/>
          </a:bodyPr>
          <a:lstStyle/>
          <a:p>
            <a:pPr algn="ctr"/>
            <a:r>
              <a:rPr lang="pl-PL" sz="1200" b="1" dirty="0">
                <a:solidFill>
                  <a:srgbClr val="434444"/>
                </a:solidFill>
              </a:rPr>
              <a:t>Ponowne użycie</a:t>
            </a:r>
          </a:p>
        </p:txBody>
      </p:sp>
      <p:sp>
        <p:nvSpPr>
          <p:cNvPr id="12" name="pole tekstowe 11">
            <a:extLst>
              <a:ext uri="{FF2B5EF4-FFF2-40B4-BE49-F238E27FC236}">
                <a16:creationId xmlns:a16="http://schemas.microsoft.com/office/drawing/2014/main" id="{31634C4A-2DF9-7D5A-96BF-E82EEF6721C1}"/>
              </a:ext>
            </a:extLst>
          </p:cNvPr>
          <p:cNvSpPr txBox="1"/>
          <p:nvPr/>
        </p:nvSpPr>
        <p:spPr>
          <a:xfrm>
            <a:off x="5640167" y="5240448"/>
            <a:ext cx="1658312" cy="646331"/>
          </a:xfrm>
          <a:prstGeom prst="rect">
            <a:avLst/>
          </a:prstGeom>
          <a:solidFill>
            <a:srgbClr val="F2EEEB"/>
          </a:solidFill>
        </p:spPr>
        <p:txBody>
          <a:bodyPr wrap="square" rtlCol="0">
            <a:spAutoFit/>
          </a:bodyPr>
          <a:lstStyle/>
          <a:p>
            <a:pPr algn="ctr"/>
            <a:r>
              <a:rPr lang="pl-PL" sz="1800" b="1" dirty="0">
                <a:solidFill>
                  <a:srgbClr val="3AC69D"/>
                </a:solidFill>
              </a:rPr>
              <a:t>Uzupełnienie</a:t>
            </a:r>
          </a:p>
          <a:p>
            <a:pPr algn="ctr"/>
            <a:r>
              <a:rPr lang="pl-PL" sz="1800" b="1" dirty="0">
                <a:solidFill>
                  <a:srgbClr val="3AC69D"/>
                </a:solidFill>
              </a:rPr>
              <a:t>Zwrot</a:t>
            </a:r>
          </a:p>
        </p:txBody>
      </p:sp>
      <p:sp>
        <p:nvSpPr>
          <p:cNvPr id="13" name="pole tekstowe 12">
            <a:extLst>
              <a:ext uri="{FF2B5EF4-FFF2-40B4-BE49-F238E27FC236}">
                <a16:creationId xmlns:a16="http://schemas.microsoft.com/office/drawing/2014/main" id="{4FCB8AED-502A-B5B7-C170-7C3E8341DF8E}"/>
              </a:ext>
            </a:extLst>
          </p:cNvPr>
          <p:cNvSpPr txBox="1"/>
          <p:nvPr/>
        </p:nvSpPr>
        <p:spPr>
          <a:xfrm>
            <a:off x="7416496" y="5199876"/>
            <a:ext cx="2081198" cy="830997"/>
          </a:xfrm>
          <a:prstGeom prst="rect">
            <a:avLst/>
          </a:prstGeom>
          <a:solidFill>
            <a:srgbClr val="F2EEEB"/>
          </a:solidFill>
        </p:spPr>
        <p:txBody>
          <a:bodyPr wrap="square" rtlCol="0">
            <a:spAutoFit/>
          </a:bodyPr>
          <a:lstStyle/>
          <a:p>
            <a:pPr algn="ctr"/>
            <a:r>
              <a:rPr lang="pl-PL" sz="1600" b="1" dirty="0">
                <a:solidFill>
                  <a:srgbClr val="008E82"/>
                </a:solidFill>
              </a:rPr>
              <a:t>Naprawa</a:t>
            </a:r>
          </a:p>
          <a:p>
            <a:pPr algn="ctr"/>
            <a:r>
              <a:rPr lang="pl-PL" sz="1600" b="1" dirty="0">
                <a:solidFill>
                  <a:srgbClr val="008E82"/>
                </a:solidFill>
              </a:rPr>
              <a:t>Inne zastosowanie</a:t>
            </a:r>
          </a:p>
          <a:p>
            <a:pPr algn="ctr"/>
            <a:r>
              <a:rPr lang="pl-PL" sz="1600" b="1" dirty="0">
                <a:solidFill>
                  <a:srgbClr val="008E82"/>
                </a:solidFill>
              </a:rPr>
              <a:t>Przekazanie</a:t>
            </a:r>
          </a:p>
        </p:txBody>
      </p:sp>
      <p:sp>
        <p:nvSpPr>
          <p:cNvPr id="14" name="pole tekstowe 13">
            <a:extLst>
              <a:ext uri="{FF2B5EF4-FFF2-40B4-BE49-F238E27FC236}">
                <a16:creationId xmlns:a16="http://schemas.microsoft.com/office/drawing/2014/main" id="{26394B41-6946-29CE-B262-656B0D98D0E9}"/>
              </a:ext>
            </a:extLst>
          </p:cNvPr>
          <p:cNvSpPr txBox="1"/>
          <p:nvPr/>
        </p:nvSpPr>
        <p:spPr>
          <a:xfrm>
            <a:off x="9761256" y="5174912"/>
            <a:ext cx="1659835" cy="400110"/>
          </a:xfrm>
          <a:prstGeom prst="rect">
            <a:avLst/>
          </a:prstGeom>
          <a:solidFill>
            <a:srgbClr val="F2EEEB"/>
          </a:solidFill>
        </p:spPr>
        <p:txBody>
          <a:bodyPr wrap="square" rtlCol="0">
            <a:spAutoFit/>
          </a:bodyPr>
          <a:lstStyle/>
          <a:p>
            <a:pPr algn="ctr"/>
            <a:r>
              <a:rPr lang="pl-PL" sz="2000" b="1" dirty="0">
                <a:solidFill>
                  <a:srgbClr val="434444"/>
                </a:solidFill>
              </a:rPr>
              <a:t>Kompost</a:t>
            </a:r>
          </a:p>
        </p:txBody>
      </p:sp>
    </p:spTree>
    <p:extLst>
      <p:ext uri="{BB962C8B-B14F-4D97-AF65-F5344CB8AC3E}">
        <p14:creationId xmlns:p14="http://schemas.microsoft.com/office/powerpoint/2010/main" val="112973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
                                        </p:tgtEl>
                                        <p:attrNameLst>
                                          <p:attrName>style.visibility</p:attrName>
                                        </p:attrNameLst>
                                      </p:cBhvr>
                                      <p:to>
                                        <p:strVal val="visible"/>
                                      </p:to>
                                    </p:set>
                                    <p:anim calcmode="lin" valueType="num">
                                      <p:cBhvr additive="base">
                                        <p:cTn id="13" dur="500" fill="hold"/>
                                        <p:tgtEl>
                                          <p:spTgt spid="211"/>
                                        </p:tgtEl>
                                        <p:attrNameLst>
                                          <p:attrName>ppt_x</p:attrName>
                                        </p:attrNameLst>
                                      </p:cBhvr>
                                      <p:tavLst>
                                        <p:tav tm="0">
                                          <p:val>
                                            <p:strVal val="#ppt_x"/>
                                          </p:val>
                                        </p:tav>
                                        <p:tav tm="100000">
                                          <p:val>
                                            <p:strVal val="#ppt_x"/>
                                          </p:val>
                                        </p:tav>
                                      </p:tavLst>
                                    </p:anim>
                                    <p:anim calcmode="lin" valueType="num">
                                      <p:cBhvr additive="base">
                                        <p:cTn id="1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anim calcmode="lin" valueType="num">
                                      <p:cBhvr additive="base">
                                        <p:cTn id="19" dur="500" fill="hold"/>
                                        <p:tgtEl>
                                          <p:spTgt spid="210"/>
                                        </p:tgtEl>
                                        <p:attrNameLst>
                                          <p:attrName>ppt_x</p:attrName>
                                        </p:attrNameLst>
                                      </p:cBhvr>
                                      <p:tavLst>
                                        <p:tav tm="0">
                                          <p:val>
                                            <p:strVal val="#ppt_x"/>
                                          </p:val>
                                        </p:tav>
                                        <p:tav tm="100000">
                                          <p:val>
                                            <p:strVal val="#ppt_x"/>
                                          </p:val>
                                        </p:tav>
                                      </p:tavLst>
                                    </p:anim>
                                    <p:anim calcmode="lin" valueType="num">
                                      <p:cBhvr additive="base">
                                        <p:cTn id="20"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additive="base">
                                        <p:cTn id="25" dur="500" fill="hold"/>
                                        <p:tgtEl>
                                          <p:spTgt spid="207"/>
                                        </p:tgtEl>
                                        <p:attrNameLst>
                                          <p:attrName>ppt_x</p:attrName>
                                        </p:attrNameLst>
                                      </p:cBhvr>
                                      <p:tavLst>
                                        <p:tav tm="0">
                                          <p:val>
                                            <p:strVal val="#ppt_x"/>
                                          </p:val>
                                        </p:tav>
                                        <p:tav tm="100000">
                                          <p:val>
                                            <p:strVal val="#ppt_x"/>
                                          </p:val>
                                        </p:tav>
                                      </p:tavLst>
                                    </p:anim>
                                    <p:anim calcmode="lin" valueType="num">
                                      <p:cBhvr additive="base">
                                        <p:cTn id="26"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3E1A2706926046992B4250558F01A5" ma:contentTypeVersion="12" ma:contentTypeDescription="Utwórz nowy dokument." ma:contentTypeScope="" ma:versionID="91f25869a802c7903a1cbabcce24e90d">
  <xsd:schema xmlns:xsd="http://www.w3.org/2001/XMLSchema" xmlns:xs="http://www.w3.org/2001/XMLSchema" xmlns:p="http://schemas.microsoft.com/office/2006/metadata/properties" xmlns:ns2="b3cf53fe-5709-4881-86bb-a98b574c97a7" xmlns:ns3="add40845-5173-4435-b647-193b811b2a3e" targetNamespace="http://schemas.microsoft.com/office/2006/metadata/properties" ma:root="true" ma:fieldsID="9fcf2155dfd89c352a8bdf69f3c9d1cd" ns2:_="" ns3:_="">
    <xsd:import namespace="b3cf53fe-5709-4881-86bb-a98b574c97a7"/>
    <xsd:import namespace="add40845-5173-4435-b647-193b811b2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f53fe-5709-4881-86bb-a98b574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43890b14-0df8-462d-827d-ee3b8107f1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d40845-5173-4435-b647-193b811b2a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7e61f1-a9ac-4268-885e-d44bdb337131}" ma:internalName="TaxCatchAll" ma:showField="CatchAllData" ma:web="add40845-5173-4435-b647-193b811b2a3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d40845-5173-4435-b647-193b811b2a3e" xsi:nil="true"/>
    <lcf76f155ced4ddcb4097134ff3c332f xmlns="b3cf53fe-5709-4881-86bb-a98b574c97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5D330D-6343-4A70-870D-76896D3681CB}"/>
</file>

<file path=customXml/itemProps2.xml><?xml version="1.0" encoding="utf-8"?>
<ds:datastoreItem xmlns:ds="http://schemas.openxmlformats.org/officeDocument/2006/customXml" ds:itemID="{B29F230E-E1A3-4801-8154-72100972F674}"/>
</file>

<file path=customXml/itemProps3.xml><?xml version="1.0" encoding="utf-8"?>
<ds:datastoreItem xmlns:ds="http://schemas.openxmlformats.org/officeDocument/2006/customXml" ds:itemID="{5B082A15-73F2-4D50-80F0-4B67CAA8F853}"/>
</file>

<file path=docProps/app.xml><?xml version="1.0" encoding="utf-8"?>
<Properties xmlns="http://schemas.openxmlformats.org/officeDocument/2006/extended-properties" xmlns:vt="http://schemas.openxmlformats.org/officeDocument/2006/docPropsVTypes">
  <TotalTime>1980</TotalTime>
  <Words>4068</Words>
  <Application>Microsoft Office PowerPoint</Application>
  <PresentationFormat>Panoramiczny</PresentationFormat>
  <Paragraphs>371</Paragraphs>
  <Slides>21</Slides>
  <Notes>19</Notes>
  <HiddenSlides>4</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Arial Black</vt:lpstr>
      <vt:lpstr>Calibri</vt:lpstr>
      <vt:lpstr>Calibri Light</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Katarzyna Godyń-Zakrzewska</cp:lastModifiedBy>
  <cp:revision>64</cp:revision>
  <dcterms:created xsi:type="dcterms:W3CDTF">2022-04-23T10:51:06Z</dcterms:created>
  <dcterms:modified xsi:type="dcterms:W3CDTF">2023-03-31T12:56:54Z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4379290</vt:lpwstr>
  </property>
  <property fmtid="{D5CDD505-2E9C-101B-9397-08002B2CF9AE}" pid="3" name="NXPowerLiteSettings">
    <vt:lpwstr>F700052003A000</vt:lpwstr>
  </property>
  <property fmtid="{D5CDD505-2E9C-101B-9397-08002B2CF9AE}" pid="4" name="NXPowerLiteVersion">
    <vt:lpwstr>D9.1.2</vt:lpwstr>
  </property>
  <property fmtid="{D5CDD505-2E9C-101B-9397-08002B2CF9AE}" pid="5" name="ContentTypeId">
    <vt:lpwstr>0x010100B13E1A2706926046992B4250558F01A5</vt:lpwstr>
  </property>
</Properties>
</file>