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58" r:id="rId2"/>
    <p:sldId id="355" r:id="rId3"/>
    <p:sldId id="277" r:id="rId4"/>
    <p:sldId id="270" r:id="rId5"/>
    <p:sldId id="278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68" r:id="rId21"/>
    <p:sldId id="351" r:id="rId22"/>
    <p:sldId id="387" r:id="rId23"/>
    <p:sldId id="334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62046" autoAdjust="0"/>
  </p:normalViewPr>
  <p:slideViewPr>
    <p:cSldViewPr snapToGrid="0" snapToObjects="1">
      <p:cViewPr varScale="1">
        <p:scale>
          <a:sx n="62" d="100"/>
          <a:sy n="62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FA78B-E601-8643-952A-C9ADA21128F6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30E7E-E081-7E4F-9B94-F7592104C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0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ZMIEŃ SIĘ W BOHATERA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ZREDUKUJ DO ZERA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Przeprojektowanie z uwzględnieniem zasad gospodarki okrężnej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5 lekcja dla średnio zaawansowanych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0E7E-E081-7E4F-9B94-F7592104C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3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rtl="0"/>
            <a:endParaRPr lang="en-US" b="1" dirty="0"/>
          </a:p>
          <a:p>
            <a:pPr rt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  <a:endParaRPr lang="en-US" b="1" dirty="0"/>
          </a:p>
          <a:p>
            <a:pPr rtl="0"/>
            <a:r>
              <a:rPr lang="pl-PL" b="0" dirty="0"/>
              <a:t>Projektując nowy</a:t>
            </a:r>
            <a:r>
              <a:rPr lang="pl-PL" b="0" baseline="0" dirty="0"/>
              <a:t> produkt czy usługę musimy rozumieć docelowych odbiorców</a:t>
            </a:r>
            <a:r>
              <a:rPr lang="en-US" b="0" dirty="0"/>
              <a:t>. </a:t>
            </a:r>
            <a:r>
              <a:rPr lang="pl-PL" b="0" dirty="0"/>
              <a:t>Ludzie kupują i użytkują produkty z różnych przyczyn, a naszym zadaniem jako projektantów jest rozumieć ich problemy</a:t>
            </a:r>
            <a:r>
              <a:rPr lang="pl-PL" b="0" baseline="0" dirty="0"/>
              <a:t> i pomagać je rozwiązywać</a:t>
            </a:r>
            <a:r>
              <a:rPr lang="en-US" b="0" dirty="0"/>
              <a:t>. </a:t>
            </a:r>
            <a:r>
              <a:rPr lang="pl-PL" b="0" dirty="0"/>
              <a:t>Motywacja do zakupu produktu lub</a:t>
            </a:r>
            <a:r>
              <a:rPr lang="pl-PL" b="0" baseline="0" dirty="0"/>
              <a:t> korzystania z usługi będzie się wiązać z dwoma aspektami</a:t>
            </a:r>
            <a:r>
              <a:rPr lang="en-US" b="0" dirty="0"/>
              <a:t>: </a:t>
            </a:r>
            <a:r>
              <a:rPr lang="pl-PL" b="1" dirty="0"/>
              <a:t>emocjonalnym</a:t>
            </a:r>
            <a:r>
              <a:rPr lang="pl-PL" b="1" baseline="0" dirty="0"/>
              <a:t> i funkcjonalnym</a:t>
            </a:r>
            <a:r>
              <a:rPr lang="en-US" b="0" dirty="0"/>
              <a:t>. </a:t>
            </a:r>
            <a:r>
              <a:rPr lang="pl-PL" b="0" dirty="0"/>
              <a:t>Określenie potrzeb i pragnień klientów</a:t>
            </a:r>
            <a:r>
              <a:rPr lang="pl-PL" b="0" baseline="0" dirty="0"/>
              <a:t> pomoże nadać kształt korzyściom, które będziemy dla nich tworzyć</a:t>
            </a:r>
            <a:r>
              <a:rPr lang="en-US" b="0" dirty="0"/>
              <a:t>.  </a:t>
            </a:r>
          </a:p>
          <a:p>
            <a:pPr rtl="0"/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Korzyści emocjonalne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dają klientom pozytywne odczucia po zakupie  czy przy użytkowaniu konkretnej marki. Dzięki nim doświadczenie posiadania i korzystania z danej marki jest bogatsze i głębsze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-</a:t>
            </a:r>
            <a:r>
              <a:rPr lang="pl-PL" sz="1200" b="1" dirty="0"/>
              <a:t>Do</a:t>
            </a:r>
            <a:r>
              <a:rPr lang="pl-PL" sz="1200" b="1" baseline="0" dirty="0"/>
              <a:t> przykładów korzyści emocjonalnych </a:t>
            </a:r>
            <a:r>
              <a:rPr lang="pl-PL" sz="1200" b="0" baseline="0" dirty="0"/>
              <a:t>należy czynnik „dobrego samopoczucia” przy zakupie żywności z etykietą </a:t>
            </a:r>
            <a:r>
              <a:rPr lang="en-US" sz="1200" dirty="0"/>
              <a:t>fair</a:t>
            </a:r>
            <a:r>
              <a:rPr lang="pl-PL" sz="1200" baseline="0" dirty="0"/>
              <a:t> </a:t>
            </a:r>
            <a:r>
              <a:rPr lang="en-US" sz="1200" dirty="0"/>
              <a:t>trade </a:t>
            </a:r>
            <a:r>
              <a:rPr lang="pl-PL" sz="1200" dirty="0"/>
              <a:t>albo przy datkach</a:t>
            </a:r>
            <a:r>
              <a:rPr lang="pl-PL" sz="1200" baseline="0" dirty="0"/>
              <a:t> na cele dobroczynne, takie jak Fundacja Czerwonego Krzyża</a:t>
            </a:r>
            <a:r>
              <a:rPr lang="en-US" sz="1200" dirty="0"/>
              <a:t>. </a:t>
            </a:r>
            <a:r>
              <a:rPr lang="pl-PL" sz="1200" dirty="0"/>
              <a:t>Korzyści emocjonalne zaczęło również przynosić kupowanie produktów lokalnych, z</a:t>
            </a:r>
            <a:r>
              <a:rPr lang="pl-PL" sz="1200" baseline="0" dirty="0"/>
              <a:t> tym że większość marek w tych obszarach to marki niszowe, które obecnie nie są znane poza gronem ich entuzjastów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Korzyści funkcjonalne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wynikają z cechy produktu, która zapewnia klientowi użyteczność funkcjonalną. Celem jest wybór korzyści funkcjonalnych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największej sile oddziaływania na klientów i zapewnienie sobie mocnej pozycji w stosunku do konkurencji</a:t>
            </a:r>
            <a:r>
              <a:rPr lang="en-US" sz="1200" dirty="0"/>
              <a:t>. </a:t>
            </a:r>
            <a:r>
              <a:rPr lang="pl-PL" sz="1200" dirty="0"/>
              <a:t>Ważne jest jedna, aby pamiętać, że często</a:t>
            </a:r>
            <a:r>
              <a:rPr lang="pl-PL" sz="1200" baseline="0" dirty="0"/>
              <a:t> trudno jest się wyróżniać za sprawą </a:t>
            </a:r>
            <a:r>
              <a:rPr lang="pl-PL" sz="1200" dirty="0"/>
              <a:t>korzyści funkcjonalnych,</a:t>
            </a:r>
            <a:r>
              <a:rPr lang="pl-PL" sz="1200" baseline="0" dirty="0"/>
              <a:t> łatwo je powielać i mogą one zmniejszać elastyczność strategiczną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-</a:t>
            </a:r>
            <a:r>
              <a:rPr lang="pl-PL" sz="1200" b="1" dirty="0"/>
              <a:t>Do</a:t>
            </a:r>
            <a:r>
              <a:rPr lang="pl-PL" sz="1200" b="1" baseline="0" dirty="0"/>
              <a:t> przykładów korzyści funkcjonalnych </a:t>
            </a:r>
            <a:r>
              <a:rPr lang="pl-PL" sz="1200" b="0" baseline="0" dirty="0"/>
              <a:t>należą możliwości obliczeniowe smartfonu, ugaszenie pragnienia dzięki butelce wody i ciepło wełnianego swetra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rtl="0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081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zatem należy projektować nowe produkty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usługi dla ludzi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Innowacyjne rozwiązania pomagają wyeliminować bolączki klientów związane z potrzebami emocjonalnymi i funkcjonalnymi.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Tworząc nowe rozwiązania dla klientów możemy stosować proces projektowania zwany „myśleniem projektowym”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Myślenie projektowe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metoda projektowania, w której podejście do rozwiązywania problemów bazuje na rozwiązaniach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to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niezwykle przydatne przy rozwiązywaniu skomplikowanych problemów dzięki zrozumieniu ludzkich potrzeb, przeformułowaniu problemu poprzez postawienie człowieka w centrum, generowaniu wielu pomysłów podczas burzy mózgów i praktycznemu podejściu do tworzenia prototypów i testowania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Pięć etapów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Empatyzuj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etap, w którym poznajemy docelowych odbiorców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Kto będzie korzystać z naszego produktu lub usługi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Definiuj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Ustal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kluczowe pytania i problemy, którymi planujesz się zająć w toku projektowania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Generuj pomysły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Mając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przed oczami docelowych odbiorców, swobodnie generuj pomysły podczas burzy mózgów, aby pomóc rozwiązywać problemy odbiorców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Twórz prototypy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Skonstruuj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 o minimalnym zestawie niezbędnych cech, który będzie można przetestować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Testuj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Przetestu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swoje pomysły i uzyskaj opinie bezpośrednio od klientów, których problemy starasz się rozwiązać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4702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Przyjrzyjmy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firmie działającej w modelu okrężnym (wypożyczalni odzieży) i prześledźmy 5 etapów myślenia projektowego, żeby lepiej je zrozumieć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wypożyczalnia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odzieży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Niemal połowa młodych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ludzi twierdzi, że w swoim podejściu do mody chciałaby być bardziej przyjazna dla środowiska, jednak dla większości priorytetem są ceny. Użytkownicy w Stanach Zjednoczonych przeciętnie kupują tygodniowo co najmniej jedną rzecz z popularnych marek odzieżowych i wydają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Dzięki modelowi wypożyczalni z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przystępnymi cenami klienci mogą wydawać mniej, a przy tym nie zapełniają szaf ubraniami, których nie używają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Usługa ta zapewnia klientom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elastyczność, gdyż otrzymują oni do wyboru wiele ubrań i mogą decydować, jak długo chcą je mieć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 aspekty emocjonalne i funkcjonalne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wiążą się z tą usługą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Ludzie chcą być bardziej przyjaźni dla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środowiska, ale też ubierać się tak jak chcą, nie wydając przy tym za dużo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wypożyczania zapewnia im dostęp do ubrań, które chcą nosić, bez wygórowanej ceny i bez konieczności kupowania większej ilości ubrań, które założą tylko kilka razy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Dodatkowo oznacza to mniejszy bałagan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szafie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7711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Pierwszy etap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procesu myślenia projektowego to empatyczne zrozumienie problemu, który staramy się rozwiązać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Polega to na zasięganiu porad specjalistów,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żeby lepiej poznać dany obszar poprzez obserwację, zaangażowanie i współodczuwanie z ludźmi, aby zrozumieć ich doświadczenia i </a:t>
            </a:r>
            <a:r>
              <a:rPr lang="pl-P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motywację, a także zanurzenie się w środowisku fizycznym, aby móc bardziej dogłębnie i osobiście zrozumieć daną problematykę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procesie projektowania,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którym człowieka stawia się w centrum, czyli takim jak myślenie projektowe, 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mpatia jest bardzo istotna.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Dzięki empatii osoby praktykujące myślenie projektowe mogą odłożyć na bok swój własny światopogląd i uzyskać wgląd w użytkowników i ich potrzeby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th-T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zależności od ograniczeń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czasowych na tym etapie zbiera się wiele informacji, które będą wykorzystywane w etapie kolejnym i które pozwolą jak najlepiej zrozumieć użytkowników, ich potrzeby i problemy, z powodu których ma powstać dany produkt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 byłby idealnym klientem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dla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naszej przykładowej wypożyczalni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odzieży i co motywowałoby tę osobę do korzystania z tej usługi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Motywacją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chęć zaoszczędzenia pieniędzy i dostęp do ubrań, które chce się nosić, żeby się dobrze czuć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typ klienta jest też wrażliwy na koszty i nie chce ciągle wydawać dużych kwot, żeby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kupować nowe ubrania i zapychać sobie szafę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31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definiowania zbiera się w całość informacje opracowane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zebrane na etapie </a:t>
            </a:r>
            <a:r>
              <a:rPr lang="pl-P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właśnie teraz będziemy analizować swoje obserwacje i je podsumowywać, aby zdefiniować główne problemy, które wraz z zespołem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wychwyciliśmy do tego momentu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Należy starać się zdefiniować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jednym zdaniem, w taki sposób, aby człowiek był w centrum, i aby opis nie był zbyt zawiły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 definiowania pomaga projektantom zebrać świetne pomysły 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ten sposób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określić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cechy, funkcje i inne elementy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pozwolą im rozwiązać problemy albo co najmniej pozwolą użytkownikom bez wysiłku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rozwiązać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problemy samodzielnie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definiowania zaczynamy przechodzić do etapu trzeciego, czyli generowania pomysłów, zadając pytania, które ułatwią poszukiwanie pomysłów na rozwiązania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 są ich potrzeby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Chcą dostępu do modnych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ubrań za niską cenę bez konieczności posiadania ich na własność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655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projektanci jesteście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już gotowi, żeby zacząć generować pomysły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Swoich użytkowników i ich potrzeby zrozumieliście na etapie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swoje obserwacje przeanalizowaliście i podsumowaliście na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etapie definiowania, w efekcie końcowym otrzymując opis problemu, który stawia człowieka w centrum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Dysponując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 solidną podbudową, razem z zespołem możecie teraz zacząć myśleć nieszablonowo, żeby znaleźć nowe rozwiązania dla problemu, który opisaliście, i możecie zacząć poszukiwać innych spojrzeń na ten problem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Ważne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jest, aby na początku fazy generowania pomysłów, zebrać jak najwięcej pomysłów czy też rozwiązań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Wszystkie pomysły są dobre i pomogą rozruszać burzę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mózgów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ma złych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pomysłów, każdy pomysł może doprowadzić do sukcesu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Łatwiej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zrobić z pomocą karteczek naklejanych na tablicę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258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Teraz zespół projektowy stworzy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niedrogie, uproszczone wersje produktu albo konkretnych cech, którymi produkt się charakteryzuje, żeby móc sprawdzić rozwiązania wygenerowane na poprzednim etapie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Prototypy można udostępniać 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testować w obrębie zespołu i w niewielkich grupach osób spoza zespołu projektowego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potrzeby naszego ćwiczenia możemy przedstawić swoje pomysły reszcie klasy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poznać ich zdanie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to faza doświadczalna, której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celem jest znalezienie jak najlepszego rozwiązania dla każdego z problemów ustalonych na pierwszych trzech etapach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Rozwiązania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wbudowane w prototypy i są one kolejno sprawdzane i albo zatwierdzane, ulepszane i badane ponownie, albo odrzucane na podstawie doświadczeń użytkowników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koniec tego etapu zespół projektowy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będzie wiedzieć więcej o ograniczeniach charakterystycznych dla produktu oraz występujących problemów, a także uzyska lepsze wyobrażenie o tym, jak faktyczni użytkownicy postępowaliby, co by myśleli i co by czuli mając do czynienia z produktem końcowym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475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Projektanci albo osoby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dokonujące oceny rygorystycznie testują kompletny produkt, wykorzystując najlepsze rozwiązania, na które wskazała faza tworzenia prototypów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ostatni etap modelu 5-etapowego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lecz jest to proces iteracyjny, co oznacza, że efekty uzyskane w fazie testowania często wykorzystuje się do przedefiniowania jednego lub większej liczby problemów i pomagają one zrozumieć użytkowników, warunków użytkowania, ludzkich opinii,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zachowań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odczuć oraz ułatwiają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tej fazie również dokonuje się zmian i korekt, aby odrzucić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pewne rozwiązania i jak najbardziej dogłębnie zrozumieć produkt i jego użytkowników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właśnie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teraz musimy zapewnić dopasowanie produktu do rynku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9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Ćwiczenie z myślenia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projektowego pozwoliło nam ustalić pewne kwestie kluczowe na każdym etapie procesu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myślenia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projektowego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możecie dopisać coś jeszcze na pustych karteczkach?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Empatyzacja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bałagan w szafie od nadmiaru ubrań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Definiowanie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chce mieć ubrań na własność przez długie okresy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Generowanie pomysłów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naprawy i ponownej sprzedaży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Tworzenie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prototypów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Stworzyć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mikrowypożyczalnię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swoim pokoju, w mediach społecznościowych albo jak najtaniej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Testowanie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Spróbować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sprzedać produkt lub usługę w postaci prototypu rzeczywistym potencjalnym klientom i uzyskać rzeczywiste opinie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768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których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etapach mapy cyklu życia nasza wypożyczalnia odzieży osiągnęła okrężny sposób działania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modele okrężne występują w naszej firmie odzieżowej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Właściciel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odzieży 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zmieniają przeznaczenie 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swoich starych ubrań sprzedając je lub oddając do sklepu zamiast je wyrzucić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Sklep udostępnia klientom ubrania do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wypożyczenia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Kiedy klient przestanie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używać tych ubrań, 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zwraca 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do sklepu, a sklep 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 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kolejnemu klientowi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503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0293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tym ćwiczeniu uczniowie będą pracować w grupach i przeprojektowywać istniejącą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firmę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użyciem rozwiązania lepiej wpisującego się w gospodarkę okrężną. Będą stosować myślenie projektowe i wykorzystają jeden z modeli projektowania okrężnego, żeby skonstruować produkt albo usługę dla wybranego przez siebie produktu. Wybiorą jedną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firm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liniowym i zastanowią się, co w niej zmienić, żeby lepiej wpisywała się w gospodarkę okrężną.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71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Niech uczniowie wybiorą jedną z firm, dla których potrzebne jest rozwiązanie o charakterze okrężnym. Wyjaśnij problem liniowości dla każdej z firm.</a:t>
            </a:r>
          </a:p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Producent pralek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Podgrzewanie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wody i praca tych urządzeń mogą zużywać ogromne ilości energii, a to oznacza duże emisje gazów cieplarnianych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 każdym praniu z ubrań, pościeli i innych tkanin uwalniają się drobne włókienka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cząsteczki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często trafiają do cieków wodnych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Pytanie kierunkujące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istnieje lepszy sposób na pranie odzieży, taki, który nadal będzie wygodny, ale nie będzie tworzyć zanieczyszczeń w postaci </a:t>
            </a:r>
            <a:r>
              <a:rPr lang="pl-P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mikrowłókien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będzie zużywać mniej energii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Tkaniny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odzieżowe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Niektórzy producenci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tkanin używają ogromnych ilości wody i barwników chemicznych, które mogą być nieprawidłowo traktowane i mogą trafiać do cieków wodnych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względu na trendy w modzie i niski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ceny tempo użytkowania odzieży jest znacznie szybsze, czego konsekwencją jest duża ilość starych, nieużywanych ubrań, które w końcu zostaną wyrzucone i trafią na wysypisko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Pytanie kierunkujące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istnieje lepszy sposób, który zapewni nam tanio dostęp do interesującej nas mody bez ciągłej konieczności kupowania nowych rzeczy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istnieje lepszy sposób użytkowania odzieży bez konieczności zwiększania produkcji, której procesy są nieekonomiczne i zużywają duże ilości zasobów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Producent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oświetlenia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Żarówek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używa się przez określony czas i klienci za każdym razem muszą kupować nowe żarówki. Ponadto żarówki nie nadają się do recyklingu, ponieważ zawierają elementy metalowe, więc generują duże ilości śmieci trafiających na wysypiska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Pytanie kierunkujące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istnieje sposób, żebyśmy mieli dostęp do oświetlenia bez konieczności kupowania nowych żarówek, które nie nadają się do recyklingu i które zwiększają 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ilość śmieci trafiających na wysypiska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Dowóz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jedzenia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Kiedy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zamawiamy jedzenie przez </a:t>
            </a:r>
            <a:r>
              <a:rPr lang="pl-P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jest ono dostarczane do naszego domu i często jest pakowane w wiele pojemników jednorazowego użytku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Opakowania jednorazowe ułatwiają firmie dowóz żywności, ale generują dużą ilość odpadów, które nie nadają się do recyklingu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Pytanie kierunkujące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istnieje lepszy sposób na dostawy jedzenia bez konieczności stosowania opakowań jednorazowego użytku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Sklepy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spożywcze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Problem: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Sklepy sprzedają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żywność, orzechy i pestki w jednorazowych opakowaniach, dzięki którym łatwo jest kupić wybraną ilość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Opakowania, które sklepy wykorzystują do zakupów tego rodzaju, nie nadają się do recyklingu i najprawdopodobniej skończą jako śmieci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Pytanie kierunkujące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istnieje lepszy sposób na sprzedaż artykułów na wagę bez konieczności stosowania opakowań jednorazowych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Pomieszczenia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biurowe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Specjaliści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niektórych branżach potrzebują gabinetów do pracy, ale koszty najmu bywają bardzo wysokie, wręcz zaporowe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Nawet gdyby osoby te mogły sobie pozwolić na czynsz, musiałyby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jeszcze kupić biurko, materiały biurowe i opłacić media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Pytanie kierunkujące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istnieje lepszy sposób na zapewnienie specjalistom dostępu do elastycznych pomieszczeń biurowych z udogodnieniami takimi jak sale do prezentacji, drukarki i kuchnia bez konieczności opłacania wysokiego czynszu i bez zobowiązania do najmu długoterminowego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4059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Uczniowie otrzymają materiały dotyczące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myślenia projektowego, ale w miarę możliwości na potrzeby tej części ćwiczenia narysujcie schemat myślenia projektowego na dużej tablicy i wypełniajcie go naklejanymi karteczkami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7687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mapie liniowego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cyklu życia produktu narysujcie strzałki wskazujące formy gospodarki okrężnej zastosowane w proponowanym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przez was modelu działalności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Naszkicujcie pomysł na docelowy model działalności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okrężnym na materiałach „rozwiązanie okrężne”. Zaprezentujcie swój nowy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działalności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reszcie klasy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291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30E7E-E081-7E4F-9B94-F7592104C5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0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480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Czas wyświetlania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slajdu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Kiedy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mówimy o sposobach na walkę ze zmianami klimatu i na zapewnienie światu większej równowagi, ważne jest, aby rozumieć podejście do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systemów produkcji i konsumpcji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Zasoby naszej planety są ograniczone,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istotna jest zatem współpraca ludzi, rządów państw i firm, aby korzystać z tych zasobów bardziej odpowiedzialnie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Gospodarka liniowa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nasz tradycyjny model, w którym wykorzystuje się schemat „weź – stwórz – wyrzuć”, czyli taki, gdzie pozyskuje się surowce, następnie przerabia się je na produkty, które użytkujemy, a w końcu pozbywamy się ich jako śmieci i trafiają albo na wysypisko, albo do środowiska naturalnego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nie uwzględnia śladu ekologicznego produktów i jego skutków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Stawia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zyski ponad ekologią, a wytworzone produkty po użyciu mają zostać wyrzucone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Gospodarka okrężna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zwana również gospodarką obiegu zamkniętego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model produkcji i konsumpcji, który uwzględnia współdzielenie, wynajem,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ponowne użycie, naprawę, modernizację i recykling istniejących materiałów i produktów przez jak najdłuższy czas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model jest tak pomyślany,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aby wywierać jak najmniejszy wpływ na środowisko, a to dzięki temu, że produkty utrzymywane w obiegu zamkniętym mają mniejszy ślad ekologiczny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Pytania do uczniów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 możecie podać przykład produktu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gospodarki liniowej i okrężnej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Liniowa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folia do żywności, w którą pakowane są brokuły.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Okrężna – wspólne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przejazdy samochodem albo recykling butelek z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jaki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sposób model liniowy szkodzi naszej planecie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Odpady gromadzą się na wysypiskach albo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przenikają jako śmieci do środowiska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Kurczą się zasoby naturalne, których ilość jest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ograniczona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jaki sposób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gospodarka okrężna pomaga walczyć ze zmianami klimatu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Zasoby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naturalne pozostają w użyciu i nie ma potrzeby pozyskiwania ich większej ilości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Ponadto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mniej odpadów przenika jako śmieci do środowiska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głównych etapów cyklu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życia produktu może mieć zarówno formę liniową, jak i okrężną. Cykl życia produktu możemy oceniać na podstawie jego 5 najważniejszych etapów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Wydobycie surowców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sposób i miejsce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pobrania surowców ze źródeł naturalnych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Produkcja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surowców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Dystrybucja wyrobów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gotowych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miejsc, gdzie klienci mogą kupić produkt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Klienci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użytkują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zostaje zutylizowany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zużyciu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Przyglądając się całemu cyklowi życia produktu,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od wydobycia surowców do postępowania na koniec cyklu, możemy znaleźć nowe możliwości ograniczenia wpływu na środowisko, oszczędzania zasobów i redukcji kosztów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Zamiast pięciostopniowego liniowego systemu „weź – stwórz – wyrzuć” możemy budować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system okrężny poprzez zamykanie obiegu, dzięki czemu surowce i produkty pozostaną w użyciu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okrężny oznacza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nowy pomysł na liniowy cykl użytkowania produktu lub usługi, który ma początek, środek i koniec. Produkty czy usługi o charakterze prawdziwie okrężnym tak naprawdę nigdy zakończą życia, lecz stale będą przybierać nowe formy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Stworzenie mapy tej drogi zagwarantuje,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że dany produkt pozostanie jak najdłużej zdatny do użytku i na każdym etapie będzie zwiększać wartość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chodzi tylko o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recycling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rzeczywistości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chodzi o przeprojektowanie całego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modelu dostaw produktów czy usług, tak aby ludzie otrzymywali potrzebne im rzeczy bez negatywnych konsekwencji dla systemów naturalnych, które utrzymują nas wszystkich przy życiu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Niesamowite,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że dzieje się to na całym świecie, przeróżni ludzie zmieniają styl życia, a firmy przeprojektowują produkty, aby lepiej wpisywały się one w system okrężny. Tego rodzaju zmiany oznaczają, że produkty projektuje się tak, aby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używać ich wielokrotnie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zmienia się spojrzenie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to, w jaki sposób dostarcza się funkcjonalność na rynek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Zmiany te obejmują również zachęcanie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napraw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dzięki poprawie usług wsparcia, programy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zwrotu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też odbioru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usługi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ponowneg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napełniania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które zachęcają do wielokrotnego korzystania z tego samego pojemnika, i projektowanie produktów z możliwością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przerobu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sposób umożliwiający ich powrót do środowiska naturalnego dzięki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kompostowaniu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możecie podać przykład</a:t>
            </a:r>
            <a:r>
              <a:rPr lang="pl-PL" baseline="0" dirty="0"/>
              <a:t> produktu zaprojektowanego zgodnie z jednym z modeli systemu produktów i usług o charakterze okrężnym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 uczniom</a:t>
            </a:r>
            <a:r>
              <a:rPr lang="en-US" b="1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1: </a:t>
            </a:r>
            <a:br>
              <a:rPr lang="en-US" dirty="0"/>
            </a:br>
            <a:r>
              <a:rPr lang="en-US" dirty="0"/>
              <a:t>-</a:t>
            </a:r>
            <a:r>
              <a:rPr lang="pl-PL" dirty="0"/>
              <a:t>Butelki</a:t>
            </a:r>
            <a:r>
              <a:rPr lang="pl-PL" baseline="0" dirty="0"/>
              <a:t> z tworzywa </a:t>
            </a:r>
            <a:r>
              <a:rPr lang="en-US" dirty="0"/>
              <a:t>PET </a:t>
            </a:r>
            <a:r>
              <a:rPr lang="pl-PL" dirty="0"/>
              <a:t>można </a:t>
            </a:r>
            <a:r>
              <a:rPr lang="pl-PL" b="1" dirty="0" err="1"/>
              <a:t>recyklingować</a:t>
            </a:r>
            <a:r>
              <a:rPr lang="pl-PL" b="1" baseline="0" dirty="0"/>
              <a:t> </a:t>
            </a:r>
            <a:r>
              <a:rPr lang="pl-PL" b="0" baseline="0" dirty="0"/>
              <a:t>i wielokrotnie przerabiać na takie same butelki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-</a:t>
            </a:r>
            <a:r>
              <a:rPr lang="pl-PL" dirty="0"/>
              <a:t>Stelaże łóżek składa</a:t>
            </a:r>
            <a:r>
              <a:rPr lang="pl-PL" baseline="0" dirty="0"/>
              <a:t> się z kilku głównych części i jeśli jeden z nich się złamie, to producent może łatwo rozmontować te części, wymienić jedną z nich </a:t>
            </a:r>
            <a:r>
              <a:rPr lang="pl-PL" dirty="0"/>
              <a:t>i przerobić</a:t>
            </a:r>
            <a:r>
              <a:rPr lang="pl-PL" baseline="0" dirty="0"/>
              <a:t> łóżko, dzięki czemu klient nie będzie zmuszony do zakupu całego nowego łóżka</a:t>
            </a:r>
            <a:r>
              <a:rPr lang="en-US" dirty="0"/>
              <a:t>. </a:t>
            </a:r>
            <a:r>
              <a:rPr lang="pl-PL" dirty="0"/>
              <a:t>Starą część można rozmontować i zastosować do</a:t>
            </a:r>
            <a:r>
              <a:rPr lang="pl-PL" baseline="0" dirty="0"/>
              <a:t> wyrobu nowej części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3: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pl-PL" dirty="0"/>
              <a:t>Kupowanie odzieży</a:t>
            </a:r>
            <a:r>
              <a:rPr lang="pl-PL" baseline="0" dirty="0"/>
              <a:t> z drugiej ręki to sposób na </a:t>
            </a:r>
            <a:r>
              <a:rPr lang="pl-PL" b="1" baseline="0" dirty="0"/>
              <a:t>ponowne użycie </a:t>
            </a:r>
            <a:r>
              <a:rPr lang="pl-PL" b="0" baseline="0" dirty="0"/>
              <a:t>starych, wyrzuconych ubrań, przez co zyskują one nową wartość i dłuższe życie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Sklepy mogą oferować opcję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ponownego napełniania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artykułów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domowego użytku, jak szampon czy mydło, klienci mogą tam przychodzić z własnym pojemnikiem zamiast kupować za każdym razem szampon w nowej butelce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Stare dżinsy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można by oddawać do sklepu w zamian za zniżkę na nowy zakup, a producent może je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naprawić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wykorzystać materiał w innym celu,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przerabiając go na nowe ubrania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Pakowanie świeżej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żywności w sklepie spożywczym w </a:t>
            </a:r>
            <a:r>
              <a:rPr lang="pl-PL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kompostowalną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folię na bazie wodorostów zamiast w opakowania jednorazowego użytku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Czas wyświetlania slajdu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5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min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firm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rozszerzają zasięg gospodarki okrężnej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uczniom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Istnieje pięć podstawowych modeli działalności,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tworzą gospodarkę okrężną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Surowce o charakterze okrężnym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dirty="0"/>
              <a:t>Produkty wykonane z surowców w pełni odnawialnych, zdatnych do recyklingu albo biodegradowalnych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zasobów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Usługi, w których eliminuje się przenikanie zasobów, materiałów i odpadów do środowiska i maksymalizuje wartość tego, co wraca do obiegu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Usługi, które umożliwiają przedłużenie życia produktu, który zostałby wyrzucony, dzięki naprawie, ulepszeniu albo odprzedaży do ponownego wprowadzenia w obieg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Platformy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umożliwiające współdzielenie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Platformy do współdzielenia umożliwiają ludziom współpracę i współdzielenie produktu, bez posiadania na wyłączność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Produkty, z których korzysta jeden lub większa liczba klientów na zasadzie opłaty za użytkowanie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Kolejne slajdy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przedstawiają wzięte z realnego życia przykłady poszczególnych modeli działalności o charakterze okrężnym w praktyce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0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umożliwiająca współdzielenie: Wspólne przejazdy samochodem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 surowców: Energia ze śmieci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usługa: Wypożyczalnie odzieży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Surowce o charakterze okrężnym: Buty wykonane z tworzywa sztucznego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produktów: Usługa odbioru i naprawy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 możecie podać prawdziwe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przykłady każdego modelu działalności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przychodzą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wam do głowy jakieś firmy wcielające w życie któreś z tych zasad gospodarki okrężnej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Surowce o charakterze okrężnym: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 wykonane z tworzywa PET w pełni pochodzącego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recyklingu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 surowców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Odpady,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nie nadają się do recyklingu, nie trafiają na wysypisko, lecz do elektrowni, która przetwarza śmieci na prąd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naprawi ubrania albo przyjmie je jako dary, a następnie rzeczy te zostaną naprawione i sprzedane ponownie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umożliwiająca współdzielenie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internetowa, na której właściciele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mieszkań mogą za opłatą wynajmować swoje mieszkania na krótkie okresy, dzięki czemu mogą zarabiać na mieszkaniach, z których nie korzystają, a najemcy zyskują inne opcje niż hotel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Wypożyczalnia odzieży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daje klientom elastyczną możliwość noszenia modnych ubrań za niską cenę, bez konieczności kupowania ich na własność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781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A51E-FDAC-3F6A-0B8C-284CB1566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A5095-99A7-4D23-19B4-E02967B37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B23A3-1A01-560E-DEF7-4190DAD0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F7B1-8595-C39A-3266-B3B75420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A12A7-C77F-3A05-CEDE-0C0C352B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0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AA17-3DD3-2478-7CA7-206034AD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97A8-A28C-267A-927E-E527E37FC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F834-3260-BCDC-96C3-F812B557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2B079-67E5-6159-66FE-821E6D5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7121-C5FB-F5EC-ED66-7181FCE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2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00227-9D67-0E43-15F3-A4E4DAD13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40A9E-4DC3-8C1E-7F31-BD4B25D1D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A1735-DA1B-B702-186E-4EBA781F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97F5E-1BC7-3E8C-96A5-91706907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C6887-B0DA-77BB-6484-85385372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6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60C3-2620-7971-D14A-93E17D22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9A1A-AA83-AFCA-B7F2-1A8AE454B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D364-9684-56CF-953C-58EF9A2E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021F-72DE-BE37-4330-495FBD4E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40092-0F03-FC41-76FD-C52CBAAA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9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B71D-0FE4-C555-9620-352004A8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0F7E0-1592-5023-A666-1D8F11B56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2D7C0-0B4B-5613-B1EE-A5DC0378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18081-6552-5D34-8E26-97005CAB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BECB0-88D1-CE7A-0C15-BD1FE3F3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67CD-9A50-4AC4-B888-69B12D93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DDECD-FC20-C93D-6898-199B081F3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444F3-388A-F0E7-877F-5C5BF6CC6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003CC-BB94-C54D-C30B-F6DFD8DD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AFD72-55C4-BEBD-0B03-C3ED7524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734EF-0056-CD3E-4CB3-505F8C47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0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24EE-9847-2D1C-D431-0EC6D74A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3F22-2627-9A4A-8BCD-B83391A41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A75DF-1364-2C29-7038-6C708798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9DDDF-91D1-EDEB-7304-43AEA9CE7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E66DB-E92E-11AB-8631-B931A193C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7CBCF-4F30-CC15-4CB1-D4AD75EA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EF489-AC5F-EC08-D801-BDBA748F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6A2DC-DE1E-9C53-CF7F-E1C73AF3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9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15AF-2786-6ED2-EEE7-2FFD33D6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A64D6-448F-F26E-7109-1B78982D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19E8E-C18F-F740-92F3-BC1D95C0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393AC-9596-A796-39D8-834F6EA0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8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BC596-966E-26B6-7220-2B9AD66C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F97D0-9289-A247-5F59-FFD962B1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731BE-F5AF-63FE-C46D-2B4FFEC1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D962-DCB0-2E7B-A995-75758C0E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BEF7-5A76-3E7A-FD7A-2EC6C059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AF7E8-EC4B-7EC7-2BE9-4B885708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2677D-DEFD-6E2C-A05C-39163D59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2F5C6-49E5-0DC7-B9C4-6F5BCEB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98E33-387B-ECCF-C7E7-40162F22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842B-BB6F-26A5-475F-FA30311C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ED59B-F553-01AE-E2B0-61F6389F8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30F4B-403D-D9BA-3652-D559C830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F661C-D3EA-C7BB-801D-E058525A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54AA6-FCE8-DB7C-A989-5B983C46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749B-0269-3E09-7EC3-79E1BC8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1A68E-4DE5-341E-6674-0E5F80F4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BB55-739A-690F-40F4-1354C71D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FE811-EFCF-D0AB-7B32-1359F0997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CCF1-9191-BE48-A534-BC84A515A6EC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5EC5-FECB-1A92-E565-9901B1FE5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6410E-C2FB-7049-9849-978342E9B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EAEB-144F-8941-88E1-9A658401D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8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3" Type="http://schemas.openxmlformats.org/officeDocument/2006/relationships/image" Target="../media/image20.jpeg"/><Relationship Id="rId7" Type="http://schemas.openxmlformats.org/officeDocument/2006/relationships/image" Target="../media/image3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40.png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3" Type="http://schemas.openxmlformats.org/officeDocument/2006/relationships/image" Target="../media/image20.jpeg"/><Relationship Id="rId7" Type="http://schemas.openxmlformats.org/officeDocument/2006/relationships/image" Target="../media/image3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D84496-B302-7D40-BE07-FB685071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3">
            <a:extLst>
              <a:ext uri="{FF2B5EF4-FFF2-40B4-BE49-F238E27FC236}">
                <a16:creationId xmlns:a16="http://schemas.microsoft.com/office/drawing/2014/main" id="{676CCF35-CCD2-7CC2-0FA9-83F71CBE7FE3}"/>
              </a:ext>
            </a:extLst>
          </p:cNvPr>
          <p:cNvSpPr txBox="1"/>
          <p:nvPr/>
        </p:nvSpPr>
        <p:spPr>
          <a:xfrm>
            <a:off x="1909276" y="4872841"/>
            <a:ext cx="8001489" cy="1985159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Przeprojektowanie z uwzględnieniem zasad gospodarki okrężnej</a:t>
            </a: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5 Lekcja </a:t>
            </a:r>
            <a:r>
              <a:rPr lang="pl-PL" sz="2400" dirty="0">
                <a:latin typeface="Arial Black" panose="020B0A04020102020204" pitchFamily="34" charset="0"/>
                <a:sym typeface="Calibri"/>
              </a:rPr>
              <a:t>dla </a:t>
            </a:r>
            <a:r>
              <a:rPr lang="pl-PL" sz="2400" dirty="0">
                <a:latin typeface="Arial Black" panose="020B0A04020102020204" pitchFamily="34" charset="0"/>
              </a:rPr>
              <a:t>średnio zaawansowanych</a:t>
            </a:r>
          </a:p>
          <a:p>
            <a:endParaRPr lang="pl-P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0" y="0"/>
            <a:ext cx="12192000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AC0AD8-43C5-1148-B372-2D185F2C94CE}"/>
              </a:ext>
            </a:extLst>
          </p:cNvPr>
          <p:cNvSpPr/>
          <p:nvPr/>
        </p:nvSpPr>
        <p:spPr>
          <a:xfrm>
            <a:off x="1327355" y="37672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7CDCA7-F9B9-DE49-983B-CA1A74A43676}"/>
              </a:ext>
            </a:extLst>
          </p:cNvPr>
          <p:cNvSpPr/>
          <p:nvPr/>
        </p:nvSpPr>
        <p:spPr>
          <a:xfrm>
            <a:off x="1327355" y="26857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DC31B-3F06-B645-8973-D2EA489DF8AB}"/>
              </a:ext>
            </a:extLst>
          </p:cNvPr>
          <p:cNvSpPr txBox="1"/>
          <p:nvPr/>
        </p:nvSpPr>
        <p:spPr>
          <a:xfrm>
            <a:off x="1416759" y="29385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Korzyści emocjonalne a korzyści funkcjonalne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person holding a heart&#10;&#10;Description automatically generated with low confidence">
            <a:extLst>
              <a:ext uri="{FF2B5EF4-FFF2-40B4-BE49-F238E27FC236}">
                <a16:creationId xmlns:a16="http://schemas.microsoft.com/office/drawing/2014/main" id="{1E6484AA-DDB5-424D-B594-855C8A59C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7" b="33"/>
          <a:stretch/>
        </p:blipFill>
        <p:spPr>
          <a:xfrm>
            <a:off x="3310241" y="1297746"/>
            <a:ext cx="2275963" cy="4583030"/>
          </a:xfrm>
          <a:prstGeom prst="rect">
            <a:avLst/>
          </a:prstGeom>
        </p:spPr>
      </p:pic>
      <p:pic>
        <p:nvPicPr>
          <p:cNvPr id="15" name="Picture 14" descr="A picture containing vector graphics, silhouette, light&#10;&#10;Description automatically generated">
            <a:extLst>
              <a:ext uri="{FF2B5EF4-FFF2-40B4-BE49-F238E27FC236}">
                <a16:creationId xmlns:a16="http://schemas.microsoft.com/office/drawing/2014/main" id="{1115DDA2-5935-7C42-BFE5-0E02F5B3E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1" b="-37"/>
          <a:stretch/>
        </p:blipFill>
        <p:spPr>
          <a:xfrm>
            <a:off x="5355099" y="1968628"/>
            <a:ext cx="3111370" cy="40493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B44E74-4C73-4442-AAD5-0CA6F0554DDF}"/>
              </a:ext>
            </a:extLst>
          </p:cNvPr>
          <p:cNvSpPr txBox="1"/>
          <p:nvPr/>
        </p:nvSpPr>
        <p:spPr>
          <a:xfrm>
            <a:off x="429976" y="2584640"/>
            <a:ext cx="24005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29C7F7"/>
                </a:solidFill>
              </a:rPr>
              <a:t>Korzyści emocjonalne </a:t>
            </a:r>
            <a:r>
              <a:rPr lang="pl-PL" sz="2200" dirty="0"/>
              <a:t>dają klientom pozytywne odczucia po zakupie  czy przy użytkowaniu konkretnej marki</a:t>
            </a:r>
            <a:r>
              <a:rPr lang="en-US" sz="2200" dirty="0"/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1E6231F-7178-584D-951B-A9C6049441AB}"/>
              </a:ext>
            </a:extLst>
          </p:cNvPr>
          <p:cNvSpPr/>
          <p:nvPr/>
        </p:nvSpPr>
        <p:spPr>
          <a:xfrm>
            <a:off x="239151" y="2555664"/>
            <a:ext cx="2608439" cy="2800766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DDCA2-AF12-9345-BE5A-395021FEA485}"/>
              </a:ext>
            </a:extLst>
          </p:cNvPr>
          <p:cNvSpPr txBox="1"/>
          <p:nvPr/>
        </p:nvSpPr>
        <p:spPr>
          <a:xfrm>
            <a:off x="8802604" y="1961200"/>
            <a:ext cx="24733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4ABE98"/>
                </a:solidFill>
              </a:rPr>
              <a:t>Korzyści funkcjonalne </a:t>
            </a:r>
            <a:r>
              <a:rPr lang="pl-PL" sz="2200" dirty="0"/>
              <a:t>wynikają z cechy produktu, która zapewnia klientowi użyteczność funkcjonalną</a:t>
            </a:r>
            <a:r>
              <a:rPr lang="en-US" sz="22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E68ECA-745C-5E40-874C-9A92C64280E0}"/>
              </a:ext>
            </a:extLst>
          </p:cNvPr>
          <p:cNvSpPr/>
          <p:nvPr/>
        </p:nvSpPr>
        <p:spPr>
          <a:xfrm>
            <a:off x="8567225" y="1853044"/>
            <a:ext cx="2708709" cy="2578280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C5AC52-B8E5-D229-BDB4-F551E727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190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4CD83A5C-AD02-2E4A-BDC1-E4FA5C91E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7"/>
          <a:stretch/>
        </p:blipFill>
        <p:spPr>
          <a:xfrm>
            <a:off x="-372741" y="2395945"/>
            <a:ext cx="12895755" cy="284718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047212-D388-D547-A9E0-6C3ADA2B1DC8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FC350A-23A4-3F47-8FB4-584707C12239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DDCA8-68FD-E942-93CA-6D0EA6F42E90}"/>
              </a:ext>
            </a:extLst>
          </p:cNvPr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Projektowanie o charakterze okrężnym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E9F86-BA5A-014C-9CB2-FC9354DF1B7D}"/>
              </a:ext>
            </a:extLst>
          </p:cNvPr>
          <p:cNvSpPr txBox="1"/>
          <p:nvPr/>
        </p:nvSpPr>
        <p:spPr>
          <a:xfrm>
            <a:off x="1416759" y="1257583"/>
            <a:ext cx="949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4ABE98"/>
                </a:solidFill>
              </a:rPr>
              <a:t>Myślenie projektowe</a:t>
            </a:r>
            <a:endParaRPr lang="en-US" sz="2800" b="1" dirty="0">
              <a:solidFill>
                <a:srgbClr val="4ABE9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71EE1-645C-7048-989F-8EA8CF3BC97E}"/>
              </a:ext>
            </a:extLst>
          </p:cNvPr>
          <p:cNvSpPr txBox="1"/>
          <p:nvPr/>
        </p:nvSpPr>
        <p:spPr>
          <a:xfrm>
            <a:off x="438150" y="3853999"/>
            <a:ext cx="20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chemeClr val="bg1"/>
                </a:solidFill>
              </a:rPr>
              <a:t>Empatyzuj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7EE9A5F-06D8-6F4C-ABD5-0C78AD710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907" y="3168005"/>
            <a:ext cx="560090" cy="5600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FAFE16-19D3-C64D-A33F-7EF7A47FE2D1}"/>
              </a:ext>
            </a:extLst>
          </p:cNvPr>
          <p:cNvSpPr txBox="1"/>
          <p:nvPr/>
        </p:nvSpPr>
        <p:spPr>
          <a:xfrm>
            <a:off x="2784911" y="3853999"/>
            <a:ext cx="20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Definiuj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B5C04-B52B-C44C-9DFB-C6234B979FAD}"/>
              </a:ext>
            </a:extLst>
          </p:cNvPr>
          <p:cNvSpPr txBox="1"/>
          <p:nvPr/>
        </p:nvSpPr>
        <p:spPr>
          <a:xfrm>
            <a:off x="5235419" y="3804956"/>
            <a:ext cx="181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Generuj pomysły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253195-0304-1747-A87D-65DC3B960E57}"/>
              </a:ext>
            </a:extLst>
          </p:cNvPr>
          <p:cNvSpPr txBox="1"/>
          <p:nvPr/>
        </p:nvSpPr>
        <p:spPr>
          <a:xfrm>
            <a:off x="7643362" y="3727085"/>
            <a:ext cx="1725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Twórz prototypy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503DCF-A218-DB42-9ABD-730198E123CD}"/>
              </a:ext>
            </a:extLst>
          </p:cNvPr>
          <p:cNvSpPr txBox="1"/>
          <p:nvPr/>
        </p:nvSpPr>
        <p:spPr>
          <a:xfrm>
            <a:off x="9761404" y="3868369"/>
            <a:ext cx="201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Testuj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005E38-C4B7-A04A-8981-4C359EA97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672" y="3196547"/>
            <a:ext cx="560091" cy="56009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DBFF0F3-1008-8C47-BDE9-3ABC2D4EB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024" y="3097191"/>
            <a:ext cx="707765" cy="707765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968070B0-F125-884B-8D57-D248E14CB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0361" y="3175999"/>
            <a:ext cx="565265" cy="56526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C5482EE5-2DF8-5749-AF33-3995372E0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0562" y="3089475"/>
            <a:ext cx="759387" cy="7593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F5740D1-1956-944C-A478-5BFDC8F54D77}"/>
              </a:ext>
            </a:extLst>
          </p:cNvPr>
          <p:cNvSpPr txBox="1"/>
          <p:nvPr/>
        </p:nvSpPr>
        <p:spPr>
          <a:xfrm>
            <a:off x="295919" y="2154882"/>
            <a:ext cx="224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Poznaj odbiorców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AA952-9FB8-194D-ABAC-7488D07170D5}"/>
              </a:ext>
            </a:extLst>
          </p:cNvPr>
          <p:cNvSpPr txBox="1"/>
          <p:nvPr/>
        </p:nvSpPr>
        <p:spPr>
          <a:xfrm>
            <a:off x="2677281" y="4886343"/>
            <a:ext cx="224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Sprecyzuj kluczowe pytania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8ACC0-18FF-864A-85D6-340AB2291489}"/>
              </a:ext>
            </a:extLst>
          </p:cNvPr>
          <p:cNvSpPr txBox="1"/>
          <p:nvPr/>
        </p:nvSpPr>
        <p:spPr>
          <a:xfrm>
            <a:off x="5043701" y="1934280"/>
            <a:ext cx="224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Przeprowadź burzę mózgów i stwórz rozwiązania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80E4BF-91C8-524D-908C-2A25C0F1ABDF}"/>
              </a:ext>
            </a:extLst>
          </p:cNvPr>
          <p:cNvSpPr txBox="1"/>
          <p:nvPr/>
        </p:nvSpPr>
        <p:spPr>
          <a:xfrm>
            <a:off x="7312153" y="4889504"/>
            <a:ext cx="224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Skonstruuj modele dla jednego lub większej liczby pomysłów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6F6288-EA1D-D349-AF17-92AA2435F213}"/>
              </a:ext>
            </a:extLst>
          </p:cNvPr>
          <p:cNvSpPr txBox="1"/>
          <p:nvPr/>
        </p:nvSpPr>
        <p:spPr>
          <a:xfrm>
            <a:off x="9702080" y="1826844"/>
            <a:ext cx="224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Testuj pomysły i sprawdź opinie użytkowników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3E005-F202-1F86-CEE4-09117472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116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</p:spPr>
      </p:pic>
      <p:pic>
        <p:nvPicPr>
          <p:cNvPr id="5" name="Picture 4" descr="A picture containing person, indoor, clothes, clothing&#10;&#10;Description automatically generated">
            <a:extLst>
              <a:ext uri="{FF2B5EF4-FFF2-40B4-BE49-F238E27FC236}">
                <a16:creationId xmlns:a16="http://schemas.microsoft.com/office/drawing/2014/main" id="{21DAB18B-F4EE-CC4D-ACCB-8D1DCBCB1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775" y="1666672"/>
            <a:ext cx="4871601" cy="3660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FBE7C5-C66F-484B-BC48-E8B3E7E95DA8}"/>
              </a:ext>
            </a:extLst>
          </p:cNvPr>
          <p:cNvSpPr txBox="1"/>
          <p:nvPr/>
        </p:nvSpPr>
        <p:spPr>
          <a:xfrm>
            <a:off x="1255509" y="276447"/>
            <a:ext cx="986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Produkt jako usługa</a:t>
            </a:r>
            <a:r>
              <a:rPr lang="en-US" sz="4000" b="1" dirty="0"/>
              <a:t>: </a:t>
            </a:r>
            <a:r>
              <a:rPr lang="pl-PL" sz="4000" b="1" dirty="0">
                <a:solidFill>
                  <a:srgbClr val="29C7F7"/>
                </a:solidFill>
              </a:rPr>
              <a:t>Wypożyczalnia odzieży</a:t>
            </a:r>
            <a:endParaRPr lang="en-US" sz="4000" b="1" dirty="0">
              <a:solidFill>
                <a:srgbClr val="29C7F7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A32E9-B2D3-6441-AD58-C6868A081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697" y="1260780"/>
            <a:ext cx="6432697" cy="45028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6E56B-BCA5-A7DE-25CC-09B6B7C9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722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D41DD6A-2E1C-5C42-8351-1E988FEC0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1643" y="146957"/>
            <a:ext cx="4006843" cy="2804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5D235-70C9-CC40-93C4-4704956BD37A}"/>
              </a:ext>
            </a:extLst>
          </p:cNvPr>
          <p:cNvSpPr txBox="1"/>
          <p:nvPr/>
        </p:nvSpPr>
        <p:spPr>
          <a:xfrm>
            <a:off x="949063" y="1170409"/>
            <a:ext cx="17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</a:t>
            </a:r>
            <a:r>
              <a:rPr lang="pl-PL" sz="2000" b="1" dirty="0" err="1">
                <a:solidFill>
                  <a:schemeClr val="bg1"/>
                </a:solidFill>
              </a:rPr>
              <a:t>empatyzacji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FC9E826-5962-D149-95B8-57F835BBC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464" y="539105"/>
            <a:ext cx="560090" cy="56009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2737D0-54AB-2D4E-A8AD-651C6D3D11D0}"/>
              </a:ext>
            </a:extLst>
          </p:cNvPr>
          <p:cNvSpPr/>
          <p:nvPr/>
        </p:nvSpPr>
        <p:spPr>
          <a:xfrm>
            <a:off x="3423557" y="377484"/>
            <a:ext cx="7954736" cy="1353346"/>
          </a:xfrm>
          <a:prstGeom prst="roundRect">
            <a:avLst/>
          </a:prstGeom>
          <a:noFill/>
          <a:ln w="31750">
            <a:solidFill>
              <a:srgbClr val="ECC1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1E31B-5F62-0D48-9A2E-A7C04A387D73}"/>
              </a:ext>
            </a:extLst>
          </p:cNvPr>
          <p:cNvSpPr txBox="1"/>
          <p:nvPr/>
        </p:nvSpPr>
        <p:spPr>
          <a:xfrm>
            <a:off x="3543298" y="592492"/>
            <a:ext cx="760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Poznaj odbiorców, dla których projektujesz, poprzez obserwację i wywiad</a:t>
            </a:r>
            <a:r>
              <a:rPr lang="en-US" b="1" dirty="0"/>
              <a:t>. </a:t>
            </a:r>
          </a:p>
          <a:p>
            <a:pPr marL="285750" indent="-285750">
              <a:buClr>
                <a:srgbClr val="ECC10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Kim jest mój użytkownik</a:t>
            </a:r>
            <a:r>
              <a:rPr lang="en-US" b="1" i="1" dirty="0"/>
              <a:t>? </a:t>
            </a:r>
          </a:p>
          <a:p>
            <a:pPr marL="285750" indent="-285750">
              <a:buClr>
                <a:srgbClr val="ECC10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Co jest dla tej osoby ważne</a:t>
            </a:r>
            <a:r>
              <a:rPr lang="en-US" b="1" i="1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77E24-3167-984D-BA12-4093179CF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878295"/>
            <a:ext cx="6023237" cy="40154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3EEB9-54F5-4B02-11F4-B2B255DC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76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DD193D5-7D8D-DB4B-9C4F-F07970BF4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589" y="-74333"/>
            <a:ext cx="4093798" cy="2865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46C573-49D2-9345-B64B-ED0D2BF150B9}"/>
              </a:ext>
            </a:extLst>
          </p:cNvPr>
          <p:cNvSpPr txBox="1"/>
          <p:nvPr/>
        </p:nvSpPr>
        <p:spPr>
          <a:xfrm>
            <a:off x="908254" y="1322775"/>
            <a:ext cx="201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definiowania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C477854-E176-6B40-8604-CC6985D3D486}"/>
              </a:ext>
            </a:extLst>
          </p:cNvPr>
          <p:cNvSpPr/>
          <p:nvPr/>
        </p:nvSpPr>
        <p:spPr>
          <a:xfrm>
            <a:off x="3423557" y="511235"/>
            <a:ext cx="7954736" cy="943221"/>
          </a:xfrm>
          <a:prstGeom prst="roundRect">
            <a:avLst/>
          </a:prstGeom>
          <a:noFill/>
          <a:ln w="31750">
            <a:solidFill>
              <a:srgbClr val="DE8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74CCB-D6C5-0643-BC9C-209ED143C4AB}"/>
              </a:ext>
            </a:extLst>
          </p:cNvPr>
          <p:cNvSpPr txBox="1"/>
          <p:nvPr/>
        </p:nvSpPr>
        <p:spPr>
          <a:xfrm>
            <a:off x="3543298" y="534618"/>
            <a:ext cx="760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Stwórz punkt widzenia, który opiera się na potrzebach użytkowników i spostrzeżeniach ich dotyczących</a:t>
            </a:r>
            <a:r>
              <a:rPr lang="en-US" b="1" dirty="0"/>
              <a:t>. </a:t>
            </a:r>
          </a:p>
          <a:p>
            <a:pPr marL="285750" indent="-285750">
              <a:buClr>
                <a:srgbClr val="DE890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Jakie są ich potrzeby</a:t>
            </a:r>
            <a:r>
              <a:rPr lang="en-US" b="1" i="1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9E9EF6-72E3-1E4F-8404-7573F2BA2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313" y="681751"/>
            <a:ext cx="560091" cy="560091"/>
          </a:xfrm>
          <a:prstGeom prst="rect">
            <a:avLst/>
          </a:prstGeom>
        </p:spPr>
      </p:pic>
      <p:pic>
        <p:nvPicPr>
          <p:cNvPr id="4" name="Picture 3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90FDD740-D7D7-8A48-BE97-1C489184C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639052"/>
            <a:ext cx="6230806" cy="41538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39D09-D0DA-256F-8F61-B7BBA292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81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46ED677-9E7C-AD46-8954-C6EAD38E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063" y="146957"/>
            <a:ext cx="4006843" cy="2804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16D5CA-C7AE-FD48-84A8-94BBA65331A4}"/>
              </a:ext>
            </a:extLst>
          </p:cNvPr>
          <p:cNvSpPr txBox="1"/>
          <p:nvPr/>
        </p:nvSpPr>
        <p:spPr>
          <a:xfrm>
            <a:off x="890777" y="1127125"/>
            <a:ext cx="2013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generowania pomysłów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9205986-0338-1C47-AF62-4FCFE0522EDA}"/>
              </a:ext>
            </a:extLst>
          </p:cNvPr>
          <p:cNvSpPr/>
          <p:nvPr/>
        </p:nvSpPr>
        <p:spPr>
          <a:xfrm>
            <a:off x="3423557" y="450636"/>
            <a:ext cx="7954736" cy="975828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9A8AC-0D1E-5640-94E9-015B30D911B4}"/>
              </a:ext>
            </a:extLst>
          </p:cNvPr>
          <p:cNvSpPr txBox="1"/>
          <p:nvPr/>
        </p:nvSpPr>
        <p:spPr>
          <a:xfrm>
            <a:off x="3543298" y="499421"/>
            <a:ext cx="760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Zorganizuj burzę mózgów i niech powstanie jak najwięcej kreatywnych rozwiązań</a:t>
            </a:r>
            <a:r>
              <a:rPr lang="en-US" b="1" dirty="0"/>
              <a:t>.</a:t>
            </a:r>
          </a:p>
          <a:p>
            <a:pPr marL="285750" indent="-285750">
              <a:buClr>
                <a:srgbClr val="29C7F7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Szalone pomysły mile widziane</a:t>
            </a:r>
            <a:r>
              <a:rPr lang="en-US" b="1" i="1" dirty="0"/>
              <a:t>!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E852B02-54A4-7343-9F07-B927069A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341" y="527057"/>
            <a:ext cx="618356" cy="618356"/>
          </a:xfrm>
          <a:prstGeom prst="rect">
            <a:avLst/>
          </a:prstGeom>
        </p:spPr>
      </p:pic>
      <p:pic>
        <p:nvPicPr>
          <p:cNvPr id="5" name="Picture 4" descr="A person looking at a blue board&#10;&#10;Description automatically generated with low confidence">
            <a:extLst>
              <a:ext uri="{FF2B5EF4-FFF2-40B4-BE49-F238E27FC236}">
                <a16:creationId xmlns:a16="http://schemas.microsoft.com/office/drawing/2014/main" id="{1FF3AD4E-70C9-5941-B9A0-B6C966CB5A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1"/>
          <a:stretch/>
        </p:blipFill>
        <p:spPr>
          <a:xfrm>
            <a:off x="3423558" y="1656991"/>
            <a:ext cx="6344482" cy="40778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E4980F-49DB-84AA-8976-375BD950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38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FE47848-54BF-3045-B1DE-8EB9FBC4E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221" y="-105986"/>
            <a:ext cx="3914274" cy="273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841CB-5B5B-B648-A62A-AF5F0F437575}"/>
              </a:ext>
            </a:extLst>
          </p:cNvPr>
          <p:cNvSpPr txBox="1"/>
          <p:nvPr/>
        </p:nvSpPr>
        <p:spPr>
          <a:xfrm>
            <a:off x="813707" y="1223554"/>
            <a:ext cx="201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tworzenia prototypów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EAA606D-A92C-4146-BCFC-2B9F2DF971AA}"/>
              </a:ext>
            </a:extLst>
          </p:cNvPr>
          <p:cNvSpPr/>
          <p:nvPr/>
        </p:nvSpPr>
        <p:spPr>
          <a:xfrm>
            <a:off x="3423557" y="511235"/>
            <a:ext cx="7954736" cy="1226125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7F174-137B-A148-A502-618B1934C47B}"/>
              </a:ext>
            </a:extLst>
          </p:cNvPr>
          <p:cNvSpPr txBox="1"/>
          <p:nvPr/>
        </p:nvSpPr>
        <p:spPr>
          <a:xfrm>
            <a:off x="3543298" y="524132"/>
            <a:ext cx="760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Zbuduj modele jednego lub większej liczby swoich pomysłów i udostępnij je innym</a:t>
            </a:r>
            <a:r>
              <a:rPr lang="en-US" b="1" dirty="0"/>
              <a:t>.</a:t>
            </a:r>
          </a:p>
          <a:p>
            <a:pPr marL="285750" indent="-285750">
              <a:buClr>
                <a:srgbClr val="4ABE98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Jak mogę zaprezentować swój pomysł</a:t>
            </a:r>
            <a:r>
              <a:rPr lang="en-US" b="1" i="1" dirty="0"/>
              <a:t>?</a:t>
            </a:r>
          </a:p>
          <a:p>
            <a:pPr marL="285750" indent="-285750">
              <a:buClr>
                <a:srgbClr val="4ABE98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Pamiętaj</a:t>
            </a:r>
            <a:r>
              <a:rPr lang="en-US" b="1" i="1" dirty="0"/>
              <a:t>: </a:t>
            </a:r>
            <a:r>
              <a:rPr lang="pl-PL" b="1" i="1" dirty="0"/>
              <a:t>Prototyp to tylko wstępny szkic</a:t>
            </a:r>
            <a:r>
              <a:rPr lang="en-US" b="1" i="1" dirty="0"/>
              <a:t>!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4940CD-537A-9743-BE72-FF639EBD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726" y="698745"/>
            <a:ext cx="565265" cy="565265"/>
          </a:xfrm>
          <a:prstGeom prst="rect">
            <a:avLst/>
          </a:prstGeom>
        </p:spPr>
      </p:pic>
      <p:pic>
        <p:nvPicPr>
          <p:cNvPr id="4" name="Picture 3" descr="A picture containing text, table, indoor, wall&#10;&#10;Description automatically generated">
            <a:extLst>
              <a:ext uri="{FF2B5EF4-FFF2-40B4-BE49-F238E27FC236}">
                <a16:creationId xmlns:a16="http://schemas.microsoft.com/office/drawing/2014/main" id="{244EF8DB-FFBD-CD47-B8B9-A81302855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811693"/>
            <a:ext cx="6103215" cy="40688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773CD-9F73-9317-BE61-61383612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667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0C9AB137-8C51-B640-9714-9A7688E5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917" y="146270"/>
            <a:ext cx="3791391" cy="2653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B392A-E6AF-694C-B156-8B5E83BB0371}"/>
              </a:ext>
            </a:extLst>
          </p:cNvPr>
          <p:cNvSpPr txBox="1"/>
          <p:nvPr/>
        </p:nvSpPr>
        <p:spPr>
          <a:xfrm>
            <a:off x="813707" y="1127125"/>
            <a:ext cx="17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Etap testowania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572DD8-2ABA-D14E-BDF7-BBDE40204771}"/>
              </a:ext>
            </a:extLst>
          </p:cNvPr>
          <p:cNvSpPr/>
          <p:nvPr/>
        </p:nvSpPr>
        <p:spPr>
          <a:xfrm>
            <a:off x="3423557" y="377484"/>
            <a:ext cx="7954736" cy="1158708"/>
          </a:xfrm>
          <a:prstGeom prst="roundRect">
            <a:avLst/>
          </a:prstGeom>
          <a:noFill/>
          <a:ln w="31750">
            <a:solidFill>
              <a:srgbClr val="0057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DE6D4-2055-244D-90B2-7143B868F565}"/>
              </a:ext>
            </a:extLst>
          </p:cNvPr>
          <p:cNvSpPr txBox="1"/>
          <p:nvPr/>
        </p:nvSpPr>
        <p:spPr>
          <a:xfrm>
            <a:off x="3543298" y="377484"/>
            <a:ext cx="760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Podziel się pomysłem w formie prototypu z właściwymi użytkownikami, żeby poznać ich zdanie</a:t>
            </a:r>
            <a:r>
              <a:rPr lang="en-US" b="1" dirty="0"/>
              <a:t>.</a:t>
            </a:r>
          </a:p>
          <a:p>
            <a:pPr marL="285750" indent="-285750">
              <a:buClr>
                <a:srgbClr val="00575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Co się sprawdziło</a:t>
            </a:r>
            <a:r>
              <a:rPr lang="en-US" b="1" i="1" dirty="0"/>
              <a:t>?</a:t>
            </a:r>
          </a:p>
          <a:p>
            <a:pPr marL="285750" indent="-285750">
              <a:buClr>
                <a:srgbClr val="00575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1" i="1" dirty="0"/>
              <a:t>Co się nie sprawdziło</a:t>
            </a:r>
            <a:r>
              <a:rPr lang="en-US" b="1" i="1" dirty="0"/>
              <a:t>?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81AF340-48D7-4D47-B195-2B685C77B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529" y="559862"/>
            <a:ext cx="603839" cy="603839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19C52F2-B27B-544E-A83E-6ABC5A74F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57" y="1764820"/>
            <a:ext cx="6039420" cy="40266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6FC7E-1EB9-ADBD-72A3-8C8EAE30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14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EC86F35-7166-4642-A7C6-21CEE8E82292}"/>
              </a:ext>
            </a:extLst>
          </p:cNvPr>
          <p:cNvSpPr/>
          <p:nvPr/>
        </p:nvSpPr>
        <p:spPr>
          <a:xfrm>
            <a:off x="359229" y="1804827"/>
            <a:ext cx="2155375" cy="3959160"/>
          </a:xfrm>
          <a:prstGeom prst="roundRect">
            <a:avLst/>
          </a:prstGeom>
          <a:noFill/>
          <a:ln w="31750">
            <a:solidFill>
              <a:srgbClr val="ECC1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E0429E9-42A7-BF4E-B5D0-3D69E238DEF4}"/>
              </a:ext>
            </a:extLst>
          </p:cNvPr>
          <p:cNvSpPr/>
          <p:nvPr/>
        </p:nvSpPr>
        <p:spPr>
          <a:xfrm>
            <a:off x="2689759" y="1804827"/>
            <a:ext cx="2155375" cy="3968162"/>
          </a:xfrm>
          <a:prstGeom prst="roundRect">
            <a:avLst/>
          </a:prstGeom>
          <a:noFill/>
          <a:ln w="31750">
            <a:solidFill>
              <a:srgbClr val="DE8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98BF707-E848-4240-9B8D-1FFD473CBBC2}"/>
              </a:ext>
            </a:extLst>
          </p:cNvPr>
          <p:cNvSpPr/>
          <p:nvPr/>
        </p:nvSpPr>
        <p:spPr>
          <a:xfrm>
            <a:off x="5066297" y="1830445"/>
            <a:ext cx="2155375" cy="3943353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3D2A0FC-E59D-8E4B-95CB-C68D34A8A3A5}"/>
              </a:ext>
            </a:extLst>
          </p:cNvPr>
          <p:cNvSpPr/>
          <p:nvPr/>
        </p:nvSpPr>
        <p:spPr>
          <a:xfrm>
            <a:off x="7440879" y="1804826"/>
            <a:ext cx="2155375" cy="3957717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09C89AD-4C62-8C47-9953-08054ED699CB}"/>
              </a:ext>
            </a:extLst>
          </p:cNvPr>
          <p:cNvSpPr/>
          <p:nvPr/>
        </p:nvSpPr>
        <p:spPr>
          <a:xfrm>
            <a:off x="9771409" y="1804826"/>
            <a:ext cx="2155375" cy="3964567"/>
          </a:xfrm>
          <a:prstGeom prst="roundRect">
            <a:avLst/>
          </a:prstGeom>
          <a:noFill/>
          <a:ln w="31750">
            <a:solidFill>
              <a:srgbClr val="0057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ABC8C-2334-DB44-6370-69E82955ED23}"/>
              </a:ext>
            </a:extLst>
          </p:cNvPr>
          <p:cNvSpPr/>
          <p:nvPr/>
        </p:nvSpPr>
        <p:spPr>
          <a:xfrm>
            <a:off x="616688" y="2254102"/>
            <a:ext cx="1297172" cy="9781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B2216-AC16-CF12-90E2-46CF9DAB248E}"/>
              </a:ext>
            </a:extLst>
          </p:cNvPr>
          <p:cNvSpPr txBox="1"/>
          <p:nvPr/>
        </p:nvSpPr>
        <p:spPr>
          <a:xfrm>
            <a:off x="644746" y="2283013"/>
            <a:ext cx="124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Kupujący oszczędny 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DC22C9-5D7C-FCF2-B173-311B85E257DF}"/>
              </a:ext>
            </a:extLst>
          </p:cNvPr>
          <p:cNvSpPr/>
          <p:nvPr/>
        </p:nvSpPr>
        <p:spPr>
          <a:xfrm>
            <a:off x="1025992" y="3506030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E1A9BF-FC65-9A32-FFD4-25AA4EBD3768}"/>
              </a:ext>
            </a:extLst>
          </p:cNvPr>
          <p:cNvSpPr txBox="1"/>
          <p:nvPr/>
        </p:nvSpPr>
        <p:spPr>
          <a:xfrm>
            <a:off x="1037154" y="3562237"/>
            <a:ext cx="138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Nosi najnowszą modę</a:t>
            </a:r>
            <a:endParaRPr lang="en-US" sz="16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9FAE-4CD5-3284-4EA0-B2707C25255C}"/>
              </a:ext>
            </a:extLst>
          </p:cNvPr>
          <p:cNvSpPr/>
          <p:nvPr/>
        </p:nvSpPr>
        <p:spPr>
          <a:xfrm>
            <a:off x="5329865" y="2283013"/>
            <a:ext cx="1453124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E65BCA-08E0-6332-3EEB-BD932CEFF543}"/>
              </a:ext>
            </a:extLst>
          </p:cNvPr>
          <p:cNvSpPr txBox="1"/>
          <p:nvPr/>
        </p:nvSpPr>
        <p:spPr>
          <a:xfrm>
            <a:off x="5439469" y="2296213"/>
            <a:ext cx="1453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Wypożyczać ubrania klientom</a:t>
            </a:r>
            <a:endParaRPr lang="en-US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CBE9C2-F790-1129-D439-57EF28D00F2B}"/>
              </a:ext>
            </a:extLst>
          </p:cNvPr>
          <p:cNvSpPr/>
          <p:nvPr/>
        </p:nvSpPr>
        <p:spPr>
          <a:xfrm>
            <a:off x="5272218" y="3496644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289A73-9BBB-7F53-7B25-D4D0B80CC317}"/>
              </a:ext>
            </a:extLst>
          </p:cNvPr>
          <p:cNvSpPr/>
          <p:nvPr/>
        </p:nvSpPr>
        <p:spPr>
          <a:xfrm>
            <a:off x="3241389" y="3487519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5792B1-C6D6-061F-9A77-DDFC0C16D79D}"/>
              </a:ext>
            </a:extLst>
          </p:cNvPr>
          <p:cNvSpPr/>
          <p:nvPr/>
        </p:nvSpPr>
        <p:spPr>
          <a:xfrm>
            <a:off x="2971815" y="4630323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9DCED2-2F5C-8BDC-DEFC-B899B38D5BCA}"/>
              </a:ext>
            </a:extLst>
          </p:cNvPr>
          <p:cNvSpPr/>
          <p:nvPr/>
        </p:nvSpPr>
        <p:spPr>
          <a:xfrm>
            <a:off x="7677525" y="2263497"/>
            <a:ext cx="150338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E03E76-137D-0557-1422-D5DEA25EE5B4}"/>
              </a:ext>
            </a:extLst>
          </p:cNvPr>
          <p:cNvSpPr/>
          <p:nvPr/>
        </p:nvSpPr>
        <p:spPr>
          <a:xfrm>
            <a:off x="7580900" y="4293367"/>
            <a:ext cx="1804223" cy="1266979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C3ABB8-FB86-57A1-4644-8994397DE7F6}"/>
              </a:ext>
            </a:extLst>
          </p:cNvPr>
          <p:cNvSpPr/>
          <p:nvPr/>
        </p:nvSpPr>
        <p:spPr>
          <a:xfrm>
            <a:off x="10209029" y="3948314"/>
            <a:ext cx="1387388" cy="139195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BB281C-05EC-EFCB-441B-60CB52A97EBB}"/>
              </a:ext>
            </a:extLst>
          </p:cNvPr>
          <p:cNvSpPr txBox="1"/>
          <p:nvPr/>
        </p:nvSpPr>
        <p:spPr>
          <a:xfrm>
            <a:off x="3243449" y="3545312"/>
            <a:ext cx="147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Chce dostępu do modnych ubrań</a:t>
            </a:r>
            <a:endParaRPr lang="en-US" sz="16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3EE804-5A0F-E135-362F-46BB9BF47972}"/>
              </a:ext>
            </a:extLst>
          </p:cNvPr>
          <p:cNvSpPr/>
          <p:nvPr/>
        </p:nvSpPr>
        <p:spPr>
          <a:xfrm>
            <a:off x="2989183" y="2185592"/>
            <a:ext cx="1685610" cy="115910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F578169-38CD-2CB5-C85E-5DCB02703D60}"/>
              </a:ext>
            </a:extLst>
          </p:cNvPr>
          <p:cNvSpPr txBox="1"/>
          <p:nvPr/>
        </p:nvSpPr>
        <p:spPr>
          <a:xfrm>
            <a:off x="2992952" y="2213986"/>
            <a:ext cx="1681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Nie chce zapychać szafy rzeczami, których nie używa</a:t>
            </a:r>
            <a:endParaRPr lang="en-US" sz="1600" b="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2DFB56B-78D1-E00E-78F6-0B846B672439}"/>
              </a:ext>
            </a:extLst>
          </p:cNvPr>
          <p:cNvSpPr/>
          <p:nvPr/>
        </p:nvSpPr>
        <p:spPr>
          <a:xfrm>
            <a:off x="5635005" y="4601451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DC3D48-FC1C-D56E-4360-763E8EB1C06B}"/>
              </a:ext>
            </a:extLst>
          </p:cNvPr>
          <p:cNvSpPr txBox="1"/>
          <p:nvPr/>
        </p:nvSpPr>
        <p:spPr>
          <a:xfrm>
            <a:off x="5593805" y="4790959"/>
            <a:ext cx="155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Sprzedawać tanio modne ubrania</a:t>
            </a:r>
            <a:endParaRPr lang="en-US" sz="16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C0CD91-41BD-8880-96F0-176C94B7D436}"/>
              </a:ext>
            </a:extLst>
          </p:cNvPr>
          <p:cNvSpPr/>
          <p:nvPr/>
        </p:nvSpPr>
        <p:spPr>
          <a:xfrm>
            <a:off x="714412" y="4630323"/>
            <a:ext cx="1297172" cy="978196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7639AC-D2E1-C91B-4905-0106DA4C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18</a:t>
            </a:fld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8787E3-5529-6933-B1A6-CA8A2079F418}"/>
              </a:ext>
            </a:extLst>
          </p:cNvPr>
          <p:cNvSpPr txBox="1"/>
          <p:nvPr/>
        </p:nvSpPr>
        <p:spPr>
          <a:xfrm>
            <a:off x="7570600" y="4295324"/>
            <a:ext cx="1931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Stworzyć małą stacjonarną wypożyczalnię dla rodziny i znajomych</a:t>
            </a:r>
            <a:endParaRPr lang="en-US" sz="1600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681F11F-3A09-08BE-0EC9-A736A87EBE29}"/>
              </a:ext>
            </a:extLst>
          </p:cNvPr>
          <p:cNvSpPr/>
          <p:nvPr/>
        </p:nvSpPr>
        <p:spPr>
          <a:xfrm>
            <a:off x="9907403" y="1965269"/>
            <a:ext cx="1925368" cy="1540761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Pożyczać ubrania od znajomych</a:t>
            </a:r>
            <a:r>
              <a:rPr kumimoji="0" lang="pl-PL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wypożyczać je innym znajomym za niewielką opłatą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en-US" dirty="0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38FF4172-3D39-1BFC-225F-B9BE6B04834B}"/>
              </a:ext>
            </a:extLst>
          </p:cNvPr>
          <p:cNvGrpSpPr/>
          <p:nvPr/>
        </p:nvGrpSpPr>
        <p:grpSpPr>
          <a:xfrm>
            <a:off x="47984" y="-118732"/>
            <a:ext cx="12192000" cy="2072086"/>
            <a:chOff x="15110" y="1255080"/>
            <a:chExt cx="12192000" cy="2072086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24FD9749-7A16-7B9B-3624-A5C6BD9B58C3}"/>
                </a:ext>
              </a:extLst>
            </p:cNvPr>
            <p:cNvGrpSpPr/>
            <p:nvPr/>
          </p:nvGrpSpPr>
          <p:grpSpPr>
            <a:xfrm>
              <a:off x="15110" y="1327443"/>
              <a:ext cx="2693835" cy="1942740"/>
              <a:chOff x="-339086" y="57880"/>
              <a:chExt cx="4055196" cy="2838637"/>
            </a:xfrm>
          </p:grpSpPr>
          <p:pic>
            <p:nvPicPr>
              <p:cNvPr id="65" name="Picture 23" descr="Shape, circle&#10;&#10;Description automatically generated">
                <a:extLst>
                  <a:ext uri="{FF2B5EF4-FFF2-40B4-BE49-F238E27FC236}">
                    <a16:creationId xmlns:a16="http://schemas.microsoft.com/office/drawing/2014/main" id="{B744D1F8-2841-BEBD-A1E3-5D5D6C988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9086" y="57880"/>
                <a:ext cx="4055196" cy="2838637"/>
              </a:xfrm>
              <a:prstGeom prst="rect">
                <a:avLst/>
              </a:prstGeom>
            </p:spPr>
          </p:pic>
          <p:sp>
            <p:nvSpPr>
              <p:cNvPr id="66" name="TextBox 24">
                <a:extLst>
                  <a:ext uri="{FF2B5EF4-FFF2-40B4-BE49-F238E27FC236}">
                    <a16:creationId xmlns:a16="http://schemas.microsoft.com/office/drawing/2014/main" id="{A237971D-E954-B701-F99B-3D4C5337B3D6}"/>
                  </a:ext>
                </a:extLst>
              </p:cNvPr>
              <p:cNvSpPr txBox="1"/>
              <p:nvPr/>
            </p:nvSpPr>
            <p:spPr>
              <a:xfrm>
                <a:off x="813708" y="1198701"/>
                <a:ext cx="2013304" cy="71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l-PL" sz="1600" b="1" dirty="0">
                    <a:solidFill>
                      <a:schemeClr val="bg1"/>
                    </a:solidFill>
                  </a:rPr>
                  <a:t>Etap </a:t>
                </a:r>
                <a:r>
                  <a:rPr lang="pl-PL" sz="1600" b="1" dirty="0" err="1">
                    <a:solidFill>
                      <a:schemeClr val="bg1"/>
                    </a:solidFill>
                  </a:rPr>
                  <a:t>empatyzacji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FE4C0B4D-9E02-6B2B-5102-C1C000AB8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</p:spPr>
          </p:pic>
        </p:grpSp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67623D96-0132-980A-F6D2-7F087C4623FE}"/>
                </a:ext>
              </a:extLst>
            </p:cNvPr>
            <p:cNvGrpSpPr/>
            <p:nvPr/>
          </p:nvGrpSpPr>
          <p:grpSpPr>
            <a:xfrm>
              <a:off x="2355026" y="1276120"/>
              <a:ext cx="2803567" cy="1962498"/>
              <a:chOff x="-213609" y="-80722"/>
              <a:chExt cx="4037297" cy="2826109"/>
            </a:xfrm>
          </p:grpSpPr>
          <p:pic>
            <p:nvPicPr>
              <p:cNvPr id="4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0978AC20-CB4F-2137-3CB0-156CD5122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3609" y="-80722"/>
                <a:ext cx="4037297" cy="2826109"/>
              </a:xfrm>
              <a:prstGeom prst="rect">
                <a:avLst/>
              </a:prstGeom>
            </p:spPr>
          </p:pic>
          <p:sp>
            <p:nvSpPr>
              <p:cNvPr id="52" name="TextBox 30">
                <a:extLst>
                  <a:ext uri="{FF2B5EF4-FFF2-40B4-BE49-F238E27FC236}">
                    <a16:creationId xmlns:a16="http://schemas.microsoft.com/office/drawing/2014/main" id="{7A0E7813-85CD-C1B4-AB81-A718FBAD5D9B}"/>
                  </a:ext>
                </a:extLst>
              </p:cNvPr>
              <p:cNvSpPr txBox="1"/>
              <p:nvPr/>
            </p:nvSpPr>
            <p:spPr>
              <a:xfrm>
                <a:off x="841075" y="1268657"/>
                <a:ext cx="2013305" cy="707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definiowania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0" name="Picture 31">
                <a:extLst>
                  <a:ext uri="{FF2B5EF4-FFF2-40B4-BE49-F238E27FC236}">
                    <a16:creationId xmlns:a16="http://schemas.microsoft.com/office/drawing/2014/main" id="{28559229-773C-0D44-92CB-B022B1285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</p:spPr>
          </p:pic>
        </p:grp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C324BD01-3AB3-4A68-9209-28EABFBFD60C}"/>
                </a:ext>
              </a:extLst>
            </p:cNvPr>
            <p:cNvGrpSpPr/>
            <p:nvPr/>
          </p:nvGrpSpPr>
          <p:grpSpPr>
            <a:xfrm>
              <a:off x="4827407" y="1392252"/>
              <a:ext cx="2764163" cy="1934914"/>
              <a:chOff x="-114379" y="237132"/>
              <a:chExt cx="3846035" cy="2692225"/>
            </a:xfrm>
          </p:grpSpPr>
          <p:pic>
            <p:nvPicPr>
              <p:cNvPr id="28" name="Picture 33" descr="Shape, circle&#10;&#10;Description automatically generated">
                <a:extLst>
                  <a:ext uri="{FF2B5EF4-FFF2-40B4-BE49-F238E27FC236}">
                    <a16:creationId xmlns:a16="http://schemas.microsoft.com/office/drawing/2014/main" id="{FF4E6A41-AC78-E9B3-3CFA-47412A727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4379" y="237132"/>
                <a:ext cx="3846035" cy="2692225"/>
              </a:xfrm>
              <a:prstGeom prst="rect">
                <a:avLst/>
              </a:prstGeom>
            </p:spPr>
          </p:pic>
          <p:sp>
            <p:nvSpPr>
              <p:cNvPr id="29" name="TextBox 40">
                <a:extLst>
                  <a:ext uri="{FF2B5EF4-FFF2-40B4-BE49-F238E27FC236}">
                    <a16:creationId xmlns:a16="http://schemas.microsoft.com/office/drawing/2014/main" id="{2F775EB4-F8BB-E8DD-3F95-F4DFE7779C8F}"/>
                  </a:ext>
                </a:extLst>
              </p:cNvPr>
              <p:cNvSpPr txBox="1"/>
              <p:nvPr/>
            </p:nvSpPr>
            <p:spPr>
              <a:xfrm>
                <a:off x="880396" y="1172565"/>
                <a:ext cx="2013304" cy="9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generowania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pomysłów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40FFEE94-2C34-4AC2-14B6-46BBA0544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</p:spPr>
          </p:pic>
        </p:grpSp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88AF0716-3EA7-60E8-2B56-47B72922B8C0}"/>
                </a:ext>
              </a:extLst>
            </p:cNvPr>
            <p:cNvGrpSpPr/>
            <p:nvPr/>
          </p:nvGrpSpPr>
          <p:grpSpPr>
            <a:xfrm>
              <a:off x="7148079" y="1255080"/>
              <a:ext cx="2878719" cy="2015103"/>
              <a:chOff x="-252445" y="-103755"/>
              <a:chExt cx="4025568" cy="2817897"/>
            </a:xfrm>
          </p:grpSpPr>
          <p:pic>
            <p:nvPicPr>
              <p:cNvPr id="22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DCA80A29-401C-290D-EFF8-A6807E45A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2445" y="-103755"/>
                <a:ext cx="4025568" cy="2817897"/>
              </a:xfrm>
              <a:prstGeom prst="rect">
                <a:avLst/>
              </a:prstGeom>
            </p:spPr>
          </p:pic>
          <p:sp>
            <p:nvSpPr>
              <p:cNvPr id="23" name="TextBox 44">
                <a:extLst>
                  <a:ext uri="{FF2B5EF4-FFF2-40B4-BE49-F238E27FC236}">
                    <a16:creationId xmlns:a16="http://schemas.microsoft.com/office/drawing/2014/main" id="{079CFE99-94E9-A4A9-C073-0C9D849B9384}"/>
                  </a:ext>
                </a:extLst>
              </p:cNvPr>
              <p:cNvSpPr txBox="1"/>
              <p:nvPr/>
            </p:nvSpPr>
            <p:spPr>
              <a:xfrm>
                <a:off x="813707" y="1205524"/>
                <a:ext cx="2013304" cy="96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tworzenia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prototypów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5E60EE6A-A624-6253-F500-76E3C1B2B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7726" y="656540"/>
                <a:ext cx="565265" cy="565265"/>
              </a:xfrm>
              <a:prstGeom prst="rect">
                <a:avLst/>
              </a:prstGeom>
            </p:spPr>
          </p:pic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5EDA809A-4914-F1DD-EEE1-D203FA7C96E9}"/>
                </a:ext>
              </a:extLst>
            </p:cNvPr>
            <p:cNvGrpSpPr/>
            <p:nvPr/>
          </p:nvGrpSpPr>
          <p:grpSpPr>
            <a:xfrm>
              <a:off x="9428817" y="1367481"/>
              <a:ext cx="2778293" cy="1944806"/>
              <a:chOff x="-177407" y="174694"/>
              <a:chExt cx="3911418" cy="2737993"/>
            </a:xfrm>
          </p:grpSpPr>
          <p:pic>
            <p:nvPicPr>
              <p:cNvPr id="19" name="Picture 46" descr="Shape, circle&#10;&#10;Description automatically generated">
                <a:extLst>
                  <a:ext uri="{FF2B5EF4-FFF2-40B4-BE49-F238E27FC236}">
                    <a16:creationId xmlns:a16="http://schemas.microsoft.com/office/drawing/2014/main" id="{89922198-F11D-0DB0-5CA0-79C5D66B9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77407" y="174694"/>
                <a:ext cx="3911418" cy="2737993"/>
              </a:xfrm>
              <a:prstGeom prst="rect">
                <a:avLst/>
              </a:prstGeom>
            </p:spPr>
          </p:pic>
          <p:sp>
            <p:nvSpPr>
              <p:cNvPr id="20" name="TextBox 47">
                <a:extLst>
                  <a:ext uri="{FF2B5EF4-FFF2-40B4-BE49-F238E27FC236}">
                    <a16:creationId xmlns:a16="http://schemas.microsoft.com/office/drawing/2014/main" id="{1596D989-616D-5612-428C-6DD701F48796}"/>
                  </a:ext>
                </a:extLst>
              </p:cNvPr>
              <p:cNvSpPr txBox="1"/>
              <p:nvPr/>
            </p:nvSpPr>
            <p:spPr>
              <a:xfrm>
                <a:off x="813707" y="1178849"/>
                <a:ext cx="2013303" cy="76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testowania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48" descr="Icon&#10;&#10;Description automatically generated">
                <a:extLst>
                  <a:ext uri="{FF2B5EF4-FFF2-40B4-BE49-F238E27FC236}">
                    <a16:creationId xmlns:a16="http://schemas.microsoft.com/office/drawing/2014/main" id="{03D569F6-453D-A77F-40EC-C96FAB74B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113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206;p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906E4A-F84A-9C40-883F-33F0547EDF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314629" y="2869513"/>
            <a:ext cx="11562735" cy="1118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8181E81-D1BC-4241-AF79-83DC18BA1094}"/>
              </a:ext>
            </a:extLst>
          </p:cNvPr>
          <p:cNvGrpSpPr/>
          <p:nvPr/>
        </p:nvGrpSpPr>
        <p:grpSpPr>
          <a:xfrm>
            <a:off x="1348215" y="265697"/>
            <a:ext cx="9495565" cy="915193"/>
            <a:chOff x="1348217" y="463109"/>
            <a:chExt cx="9495565" cy="915193"/>
          </a:xfrm>
        </p:grpSpPr>
        <p:sp>
          <p:nvSpPr>
            <p:cNvPr id="14" name="Google Shape;203;p10">
              <a:extLst>
                <a:ext uri="{FF2B5EF4-FFF2-40B4-BE49-F238E27FC236}">
                  <a16:creationId xmlns:a16="http://schemas.microsoft.com/office/drawing/2014/main" id="{FF2B9C41-F397-E246-A8EB-0AC21F6EFF52}"/>
                </a:ext>
              </a:extLst>
            </p:cNvPr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04;p10">
              <a:extLst>
                <a:ext uri="{FF2B5EF4-FFF2-40B4-BE49-F238E27FC236}">
                  <a16:creationId xmlns:a16="http://schemas.microsoft.com/office/drawing/2014/main" id="{9053B14D-7DBD-3A4F-9890-4FB144E4FD80}"/>
                </a:ext>
              </a:extLst>
            </p:cNvPr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FEE7F4-245B-AE4B-8EC2-0278173DBDA8}"/>
              </a:ext>
            </a:extLst>
          </p:cNvPr>
          <p:cNvSpPr txBox="1"/>
          <p:nvPr/>
        </p:nvSpPr>
        <p:spPr>
          <a:xfrm>
            <a:off x="1348215" y="328495"/>
            <a:ext cx="949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Obszary okrężne w działalności wypożyczalni odzieży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8F64F6A-F0ED-164C-BDD4-D2F3E2CB4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18" y="4001128"/>
            <a:ext cx="1712913" cy="1138583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036C480-D4D7-1945-992B-C3487A469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056" y="3663240"/>
            <a:ext cx="1712913" cy="11385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D4FB57-CDBD-0640-B724-2A1BCE3F2B90}"/>
              </a:ext>
            </a:extLst>
          </p:cNvPr>
          <p:cNvSpPr txBox="1"/>
          <p:nvPr/>
        </p:nvSpPr>
        <p:spPr>
          <a:xfrm>
            <a:off x="5727877" y="4494442"/>
            <a:ext cx="108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4ABE98"/>
                </a:solidFill>
              </a:rPr>
              <a:t>Zwrot</a:t>
            </a:r>
            <a:endParaRPr lang="en-US" dirty="0">
              <a:solidFill>
                <a:srgbClr val="4ABE9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253D04-327B-8F4F-9FD0-AC98E11FDDA6}"/>
              </a:ext>
            </a:extLst>
          </p:cNvPr>
          <p:cNvSpPr txBox="1"/>
          <p:nvPr/>
        </p:nvSpPr>
        <p:spPr>
          <a:xfrm>
            <a:off x="7124532" y="4494442"/>
            <a:ext cx="163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138F82"/>
                </a:solidFill>
              </a:rPr>
              <a:t>Naprawa</a:t>
            </a:r>
            <a:endParaRPr lang="en-US" b="1" dirty="0">
              <a:solidFill>
                <a:srgbClr val="138F82"/>
              </a:solidFill>
            </a:endParaRPr>
          </a:p>
          <a:p>
            <a:r>
              <a:rPr lang="pl-PL" b="1" dirty="0">
                <a:solidFill>
                  <a:srgbClr val="138F82"/>
                </a:solidFill>
              </a:rPr>
              <a:t>Zmiana przeznaczenia</a:t>
            </a:r>
            <a:endParaRPr lang="en-US" b="1" dirty="0">
              <a:solidFill>
                <a:srgbClr val="138F82"/>
              </a:solidFill>
            </a:endParaRPr>
          </a:p>
        </p:txBody>
      </p:sp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0F6BE76B-DDED-E346-B6A3-236AC335E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889014" y="1794744"/>
            <a:ext cx="2075112" cy="13793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D8C1B1-2141-2E46-B0AE-D7B4A8952730}"/>
              </a:ext>
            </a:extLst>
          </p:cNvPr>
          <p:cNvSpPr txBox="1"/>
          <p:nvPr/>
        </p:nvSpPr>
        <p:spPr>
          <a:xfrm>
            <a:off x="5996575" y="1830108"/>
            <a:ext cx="18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38F82"/>
                </a:solidFill>
              </a:rPr>
              <a:t>Wypożyczanie</a:t>
            </a:r>
            <a:endParaRPr lang="en-US" b="1" dirty="0">
              <a:solidFill>
                <a:srgbClr val="138F8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D4513-820D-FC5A-A6F2-AEB144FA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19</a:t>
            </a:fld>
            <a:endParaRPr lang="x-none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F8A507-0AD8-1730-3255-01C8C010F95F}"/>
              </a:ext>
            </a:extLst>
          </p:cNvPr>
          <p:cNvSpPr txBox="1"/>
          <p:nvPr/>
        </p:nvSpPr>
        <p:spPr>
          <a:xfrm>
            <a:off x="1083790" y="3105834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D99F56B-75A1-C197-B8AD-2ED8A84B27B4}"/>
              </a:ext>
            </a:extLst>
          </p:cNvPr>
          <p:cNvSpPr txBox="1"/>
          <p:nvPr/>
        </p:nvSpPr>
        <p:spPr>
          <a:xfrm>
            <a:off x="3182392" y="3228944"/>
            <a:ext cx="1783972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95E1C7D-E741-4517-2E7B-ACDD9AB02D09}"/>
              </a:ext>
            </a:extLst>
          </p:cNvPr>
          <p:cNvSpPr txBox="1"/>
          <p:nvPr/>
        </p:nvSpPr>
        <p:spPr>
          <a:xfrm>
            <a:off x="5158381" y="3252779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CFCD93-0BA1-8AE2-432A-B36FE4662190}"/>
              </a:ext>
            </a:extLst>
          </p:cNvPr>
          <p:cNvSpPr txBox="1"/>
          <p:nvPr/>
        </p:nvSpPr>
        <p:spPr>
          <a:xfrm>
            <a:off x="7269744" y="3249384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A8A2CE-501B-57D7-1FAC-F973C51030CE}"/>
              </a:ext>
            </a:extLst>
          </p:cNvPr>
          <p:cNvSpPr txBox="1"/>
          <p:nvPr/>
        </p:nvSpPr>
        <p:spPr>
          <a:xfrm>
            <a:off x="9378774" y="3246799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</p:spTree>
    <p:extLst>
      <p:ext uri="{BB962C8B-B14F-4D97-AF65-F5344CB8AC3E}">
        <p14:creationId xmlns:p14="http://schemas.microsoft.com/office/powerpoint/2010/main" val="83433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8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71BC68-CC43-2B4D-BB8F-888BEB7BEB09}"/>
              </a:ext>
            </a:extLst>
          </p:cNvPr>
          <p:cNvSpPr/>
          <p:nvPr/>
        </p:nvSpPr>
        <p:spPr>
          <a:xfrm>
            <a:off x="506503" y="1501537"/>
            <a:ext cx="1090716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Uczniowie będą stosować strategie okrężne, aby rozwiązać problem liniowości w codziennej działalności. Praca będzie polegała na ćwiczeniu z myślenia projektowego i wskazaniu możliwości zastosowania rozwiązań okrężnych dzięki przemyśleniu funkcjonalnych i emocjonalnych potrzeb klienta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  <a:endParaRPr lang="en-US" sz="1600" b="1" dirty="0">
              <a:solidFill>
                <a:srgbClr val="262626"/>
              </a:solidFill>
              <a:highlight>
                <a:srgbClr val="FFE3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9AA248-B0AF-F84E-94F8-0CF855A300AF}"/>
              </a:ext>
            </a:extLst>
          </p:cNvPr>
          <p:cNvSpPr/>
          <p:nvPr/>
        </p:nvSpPr>
        <p:spPr>
          <a:xfrm>
            <a:off x="313764" y="1462602"/>
            <a:ext cx="11371732" cy="994130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3D80DED-07FA-7648-A98B-006FFF2CC66F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E593411-CF70-804B-88B7-4B861BF579DE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98EEBB-9906-934A-AAC3-1F3847C7F9B7}"/>
              </a:ext>
            </a:extLst>
          </p:cNvPr>
          <p:cNvSpPr txBox="1"/>
          <p:nvPr/>
        </p:nvSpPr>
        <p:spPr>
          <a:xfrm>
            <a:off x="279468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Przygotowanie do lekcji i powiązanie z programem nauczania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8BCDC-8719-EB47-ABEF-3276125F0C98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8B54B6-5E31-4136-D2C9-581E4ADC425B}"/>
              </a:ext>
            </a:extLst>
          </p:cNvPr>
          <p:cNvGrpSpPr/>
          <p:nvPr/>
        </p:nvGrpSpPr>
        <p:grpSpPr>
          <a:xfrm>
            <a:off x="1127544" y="2821206"/>
            <a:ext cx="443210" cy="409625"/>
            <a:chOff x="1123489" y="4518559"/>
            <a:chExt cx="443210" cy="4096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6DB13-79F1-AE30-6293-DD27B792A0C4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725D9F-1FF7-2A59-42ED-1915497F9BFE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2CEE0D-438A-F0EA-41A3-3079CAEAB613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70AF715-963E-890C-644C-D3EB0839A1B0}"/>
              </a:ext>
            </a:extLst>
          </p:cNvPr>
          <p:cNvSpPr/>
          <p:nvPr/>
        </p:nvSpPr>
        <p:spPr>
          <a:xfrm>
            <a:off x="1653335" y="2725492"/>
            <a:ext cx="9734687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>
                <a:solidFill>
                  <a:srgbClr val="262626"/>
                </a:solidFill>
              </a:rPr>
              <a:t>Wyświetl slajdy z materiałami lekcyjnymi i zainicjuj rozmowę o tym, co uczniowie już wiedzą na temat modeli działalności okrężnej, i wprowadź pojęcie myślenia projektowego, które pozwala wskazywać rozwiązania problemów klientów. </a:t>
            </a:r>
            <a:r>
              <a:rPr lang="pl-PL" dirty="0">
                <a:solidFill>
                  <a:srgbClr val="262626"/>
                </a:solidFill>
              </a:rPr>
              <a:t>Zadawaj uczniom pytania nakierowujące wskazane w notatkach pod slajdami w prezentacji PowerPoint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9CC610-8B79-61D6-4953-2C980AA171DE}"/>
              </a:ext>
            </a:extLst>
          </p:cNvPr>
          <p:cNvGrpSpPr/>
          <p:nvPr/>
        </p:nvGrpSpPr>
        <p:grpSpPr>
          <a:xfrm>
            <a:off x="1127544" y="4133736"/>
            <a:ext cx="443210" cy="409625"/>
            <a:chOff x="1123489" y="4518559"/>
            <a:chExt cx="443210" cy="4096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5B3949-9F98-FF95-2501-F06C094D83A9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2CA497-A370-4DB5-665E-1A4E5B71C1B3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9359E1-22B4-A3AC-8C62-F93FF16A92A3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CEEED15-E030-B851-387E-BEDDC975919D}"/>
              </a:ext>
            </a:extLst>
          </p:cNvPr>
          <p:cNvSpPr/>
          <p:nvPr/>
        </p:nvSpPr>
        <p:spPr>
          <a:xfrm>
            <a:off x="1678983" y="4061595"/>
            <a:ext cx="95987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/>
              <a:t>Wydrukuj 5 materiałów: </a:t>
            </a:r>
            <a:r>
              <a:rPr lang="pl-PL" dirty="0"/>
              <a:t>1. Przeprojektowanie z uwzględnieniem zasad gospodarki okrężnej; 2. Myślenie projektowe; 3. Obszary gospodarki okrężnej; 4. Mapa okrężnego cyklu życia 5. Rozwiązanie okrężne</a:t>
            </a:r>
            <a:endParaRPr lang="en-US" dirty="0"/>
          </a:p>
          <a:p>
            <a:pPr algn="thaiDist">
              <a:lnSpc>
                <a:spcPct val="120000"/>
              </a:lnSpc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E30190-9C9E-E831-84ED-A6A0E62A469A}"/>
              </a:ext>
            </a:extLst>
          </p:cNvPr>
          <p:cNvSpPr txBox="1"/>
          <p:nvPr/>
        </p:nvSpPr>
        <p:spPr>
          <a:xfrm>
            <a:off x="1714153" y="5133122"/>
            <a:ext cx="9563605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/>
              <a:t>Przeprowadź ćwiczenie według kroków przedstawionych na następnym slajdzie </a:t>
            </a:r>
            <a:r>
              <a:rPr lang="pl-PL" dirty="0"/>
              <a:t>i w notatkach dla nauczyciela na slajdach 20 do 24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23A18D-0C78-5D87-B30E-573274111414}"/>
              </a:ext>
            </a:extLst>
          </p:cNvPr>
          <p:cNvGrpSpPr/>
          <p:nvPr/>
        </p:nvGrpSpPr>
        <p:grpSpPr>
          <a:xfrm>
            <a:off x="1162714" y="5177090"/>
            <a:ext cx="443210" cy="409625"/>
            <a:chOff x="1123489" y="4518559"/>
            <a:chExt cx="443210" cy="40962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B1637B-1F49-7F13-739D-8DF5492C1859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6490A38-E927-FBAC-6B8A-AD6C65B83E89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FC44A8-8730-DC89-BEEC-B4DDE5862A79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63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8FDFF8A-1B31-1048-9B4E-6FE09AF1E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" b="37"/>
          <a:stretch/>
        </p:blipFill>
        <p:spPr>
          <a:xfrm>
            <a:off x="4106000" y="1878994"/>
            <a:ext cx="3821373" cy="1784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E80E25-E5B9-AB42-B170-AC76ADDEDC92}"/>
              </a:ext>
            </a:extLst>
          </p:cNvPr>
          <p:cNvSpPr/>
          <p:nvPr/>
        </p:nvSpPr>
        <p:spPr>
          <a:xfrm>
            <a:off x="4307842" y="2447817"/>
            <a:ext cx="3417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4000" b="1" dirty="0">
                <a:solidFill>
                  <a:schemeClr val="bg1"/>
                </a:solidFill>
              </a:rPr>
              <a:t>Ćwiczenie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5A3C4F53-A954-0041-AC46-2F902EABF5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1" b="-13"/>
          <a:stretch/>
        </p:blipFill>
        <p:spPr>
          <a:xfrm>
            <a:off x="6566242" y="3685820"/>
            <a:ext cx="1468344" cy="960836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C7C12777-4020-3140-A977-D9A24347F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1" b="-13"/>
          <a:stretch/>
        </p:blipFill>
        <p:spPr>
          <a:xfrm rot="838411" flipV="1">
            <a:off x="6637362" y="795792"/>
            <a:ext cx="1167648" cy="1328016"/>
          </a:xfrm>
          <a:prstGeom prst="rect">
            <a:avLst/>
          </a:prstGeom>
        </p:spPr>
      </p:pic>
      <p:pic>
        <p:nvPicPr>
          <p:cNvPr id="18" name="Picture 17" descr="A picture containing arrow&#10;&#10;Description automatically generated">
            <a:extLst>
              <a:ext uri="{FF2B5EF4-FFF2-40B4-BE49-F238E27FC236}">
                <a16:creationId xmlns:a16="http://schemas.microsoft.com/office/drawing/2014/main" id="{5055AFA9-3E4E-3041-92AF-60ABDD3B52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7" b="48"/>
          <a:stretch/>
        </p:blipFill>
        <p:spPr>
          <a:xfrm rot="8100000">
            <a:off x="3078210" y="2966566"/>
            <a:ext cx="1199552" cy="429149"/>
          </a:xfrm>
          <a:prstGeom prst="rect">
            <a:avLst/>
          </a:prstGeom>
        </p:spPr>
      </p:pic>
      <p:pic>
        <p:nvPicPr>
          <p:cNvPr id="19" name="Picture 18" descr="A picture containing arrow&#10;&#10;Description automatically generated">
            <a:extLst>
              <a:ext uri="{FF2B5EF4-FFF2-40B4-BE49-F238E27FC236}">
                <a16:creationId xmlns:a16="http://schemas.microsoft.com/office/drawing/2014/main" id="{449DEAF4-1081-2648-AECB-8E59F7DB97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7" b="48"/>
          <a:stretch/>
        </p:blipFill>
        <p:spPr>
          <a:xfrm rot="12600000" flipV="1">
            <a:off x="3030313" y="1721777"/>
            <a:ext cx="1401292" cy="711272"/>
          </a:xfrm>
          <a:prstGeom prst="rect">
            <a:avLst/>
          </a:prstGeom>
        </p:spPr>
      </p:pic>
      <p:pic>
        <p:nvPicPr>
          <p:cNvPr id="24" name="Picture 23" descr="A picture containing arrow&#10;&#10;Description automatically generated">
            <a:extLst>
              <a:ext uri="{FF2B5EF4-FFF2-40B4-BE49-F238E27FC236}">
                <a16:creationId xmlns:a16="http://schemas.microsoft.com/office/drawing/2014/main" id="{B2BD7C39-3FA3-C54E-9ABD-4DB50ED51C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7" b="48"/>
          <a:stretch/>
        </p:blipFill>
        <p:spPr>
          <a:xfrm rot="199676" flipV="1">
            <a:off x="7737907" y="2055784"/>
            <a:ext cx="1138142" cy="4594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6352C9E-229E-9D48-B876-AB234FEFC8AC}"/>
              </a:ext>
            </a:extLst>
          </p:cNvPr>
          <p:cNvSpPr/>
          <p:nvPr/>
        </p:nvSpPr>
        <p:spPr>
          <a:xfrm>
            <a:off x="1092446" y="373545"/>
            <a:ext cx="3821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Podziel uczniów na grupy po 3-5 osób i przygotuj tablicę do rysowania albo skorzystaj z materiałów „myślenie projektowe”</a:t>
            </a:r>
            <a:r>
              <a:rPr lang="en-US" sz="2000" b="1" dirty="0">
                <a:solidFill>
                  <a:srgbClr val="262626"/>
                </a:solidFill>
              </a:rPr>
              <a:t>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74FF92-2782-6444-9353-A4E573DCA434}"/>
              </a:ext>
            </a:extLst>
          </p:cNvPr>
          <p:cNvSpPr/>
          <p:nvPr/>
        </p:nvSpPr>
        <p:spPr>
          <a:xfrm>
            <a:off x="588221" y="579142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87D6C3-9B47-EA4E-BA0A-1F768C7A4E53}"/>
              </a:ext>
            </a:extLst>
          </p:cNvPr>
          <p:cNvSpPr/>
          <p:nvPr/>
        </p:nvSpPr>
        <p:spPr>
          <a:xfrm>
            <a:off x="534584" y="579142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8FF08F-6911-5A43-A48F-0A8FB1001104}"/>
              </a:ext>
            </a:extLst>
          </p:cNvPr>
          <p:cNvSpPr/>
          <p:nvPr/>
        </p:nvSpPr>
        <p:spPr>
          <a:xfrm>
            <a:off x="568788" y="539038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67ABB0-C572-5D4B-9FA4-9D9B4B7CF4DD}"/>
              </a:ext>
            </a:extLst>
          </p:cNvPr>
          <p:cNvSpPr/>
          <p:nvPr/>
        </p:nvSpPr>
        <p:spPr>
          <a:xfrm>
            <a:off x="1181136" y="3569133"/>
            <a:ext cx="4754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Wybierz jedną z następujących firm</a:t>
            </a:r>
            <a:r>
              <a:rPr lang="en-US" sz="2000" b="1" dirty="0">
                <a:solidFill>
                  <a:srgbClr val="262626"/>
                </a:solidFill>
              </a:rPr>
              <a:t>:</a:t>
            </a:r>
            <a:endParaRPr lang="en-US" b="1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Producent pralek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Tkaniny odzieżowe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Producent oświetlenia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Dowóz jedzenia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Sklep spożywczy</a:t>
            </a: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Pomieszczenia biurowe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6A7BAF-A4C2-C443-A688-404ADC507F88}"/>
              </a:ext>
            </a:extLst>
          </p:cNvPr>
          <p:cNvSpPr/>
          <p:nvPr/>
        </p:nvSpPr>
        <p:spPr>
          <a:xfrm>
            <a:off x="644569" y="3564994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AA50C4-213A-EC40-94A3-85AB3E457F4F}"/>
              </a:ext>
            </a:extLst>
          </p:cNvPr>
          <p:cNvSpPr/>
          <p:nvPr/>
        </p:nvSpPr>
        <p:spPr>
          <a:xfrm>
            <a:off x="590932" y="3564994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651D7A-0DED-8D41-8593-8C9E1626B237}"/>
              </a:ext>
            </a:extLst>
          </p:cNvPr>
          <p:cNvSpPr/>
          <p:nvPr/>
        </p:nvSpPr>
        <p:spPr>
          <a:xfrm>
            <a:off x="625136" y="3524890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C9C7FA-D424-8748-AB28-F911041205B0}"/>
              </a:ext>
            </a:extLst>
          </p:cNvPr>
          <p:cNvSpPr/>
          <p:nvPr/>
        </p:nvSpPr>
        <p:spPr>
          <a:xfrm>
            <a:off x="8315734" y="542337"/>
            <a:ext cx="382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Przy pomocy materiałów „myślenie projektowe” opracujcie rozwiązanie okrężne dla danej firmy.</a:t>
            </a:r>
            <a:endParaRPr lang="en-US" sz="2000" b="1" dirty="0">
              <a:solidFill>
                <a:srgbClr val="262626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95670C-9D43-E243-83F8-720A2E1343BA}"/>
              </a:ext>
            </a:extLst>
          </p:cNvPr>
          <p:cNvSpPr/>
          <p:nvPr/>
        </p:nvSpPr>
        <p:spPr>
          <a:xfrm>
            <a:off x="7779167" y="538198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9285F3-F119-E440-9F9D-7048882351A3}"/>
              </a:ext>
            </a:extLst>
          </p:cNvPr>
          <p:cNvSpPr/>
          <p:nvPr/>
        </p:nvSpPr>
        <p:spPr>
          <a:xfrm>
            <a:off x="7725530" y="538198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88AEB2-1B55-A343-BF5B-3BD67EFFBDCB}"/>
              </a:ext>
            </a:extLst>
          </p:cNvPr>
          <p:cNvSpPr/>
          <p:nvPr/>
        </p:nvSpPr>
        <p:spPr>
          <a:xfrm>
            <a:off x="7759734" y="498094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222119-9C7A-DD4A-BB8B-5C001F24175A}"/>
              </a:ext>
            </a:extLst>
          </p:cNvPr>
          <p:cNvSpPr/>
          <p:nvPr/>
        </p:nvSpPr>
        <p:spPr>
          <a:xfrm>
            <a:off x="8950023" y="2625947"/>
            <a:ext cx="3083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Zastosujcie dla danej firmy jeden lub więcej modeli o charakterze okrężnym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C76242-FE76-E244-A854-F95F32D030E6}"/>
              </a:ext>
            </a:extLst>
          </p:cNvPr>
          <p:cNvSpPr/>
          <p:nvPr/>
        </p:nvSpPr>
        <p:spPr>
          <a:xfrm>
            <a:off x="8413456" y="2621808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9280F1-D825-A24C-A7A7-3F0FC93921F3}"/>
              </a:ext>
            </a:extLst>
          </p:cNvPr>
          <p:cNvSpPr/>
          <p:nvPr/>
        </p:nvSpPr>
        <p:spPr>
          <a:xfrm>
            <a:off x="8359819" y="2621808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EC2918-D5B9-EF42-8C62-55B845A41DF4}"/>
              </a:ext>
            </a:extLst>
          </p:cNvPr>
          <p:cNvSpPr/>
          <p:nvPr/>
        </p:nvSpPr>
        <p:spPr>
          <a:xfrm>
            <a:off x="8394023" y="2581704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00FED5-9BB5-9444-B867-F43BF762E41E}"/>
              </a:ext>
            </a:extLst>
          </p:cNvPr>
          <p:cNvSpPr/>
          <p:nvPr/>
        </p:nvSpPr>
        <p:spPr>
          <a:xfrm>
            <a:off x="8730635" y="4319381"/>
            <a:ext cx="336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Podzielcie się pomysłami na przeprojektowanie firmy z uwzględnieniem zasad gospodarki okrężnej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B235EA-6B3B-2F49-AB6F-3510D9FD8719}"/>
              </a:ext>
            </a:extLst>
          </p:cNvPr>
          <p:cNvSpPr/>
          <p:nvPr/>
        </p:nvSpPr>
        <p:spPr>
          <a:xfrm>
            <a:off x="8128753" y="4331571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B251C4B-E997-554A-A923-E984F789D584}"/>
              </a:ext>
            </a:extLst>
          </p:cNvPr>
          <p:cNvSpPr/>
          <p:nvPr/>
        </p:nvSpPr>
        <p:spPr>
          <a:xfrm>
            <a:off x="8075116" y="4331571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9D8995-31D6-514F-A614-551F4B4348A1}"/>
              </a:ext>
            </a:extLst>
          </p:cNvPr>
          <p:cNvSpPr/>
          <p:nvPr/>
        </p:nvSpPr>
        <p:spPr>
          <a:xfrm>
            <a:off x="8109320" y="4291467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F1F10-BC91-E64D-2A46-4A6CCC83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429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0FD1F0-8D69-DA46-B5BF-43765CCE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6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8C9442-842B-5D40-80C7-C226600B0F8D}"/>
              </a:ext>
            </a:extLst>
          </p:cNvPr>
          <p:cNvSpPr txBox="1"/>
          <p:nvPr/>
        </p:nvSpPr>
        <p:spPr>
          <a:xfrm>
            <a:off x="1499535" y="140011"/>
            <a:ext cx="95979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/>
              <a:t>Wybierz firmę, którą przeprojektujesz</a:t>
            </a:r>
            <a:endParaRPr lang="en-US" sz="3900" b="1" dirty="0">
              <a:solidFill>
                <a:srgbClr val="29C7F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C70CC6-E9F0-0E4B-AC9C-5D5F9F317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</p:spPr>
      </p:pic>
      <p:pic>
        <p:nvPicPr>
          <p:cNvPr id="10" name="Picture 9" descr="A closet full of clothes&#10;&#10;Description automatically generated with medium confidence">
            <a:extLst>
              <a:ext uri="{FF2B5EF4-FFF2-40B4-BE49-F238E27FC236}">
                <a16:creationId xmlns:a16="http://schemas.microsoft.com/office/drawing/2014/main" id="{459111A7-5E06-DF49-9CA5-920B3955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45" y="4225438"/>
            <a:ext cx="3371354" cy="22475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A6DAE5-077F-FB4A-BDEC-C66D2A2095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"/>
          <a:stretch/>
        </p:blipFill>
        <p:spPr>
          <a:xfrm>
            <a:off x="4850296" y="1726808"/>
            <a:ext cx="3666916" cy="2222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AA321-CCD5-E9C4-D894-902F472BD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023" y="4250929"/>
            <a:ext cx="3958573" cy="2222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70937B-B146-D04A-A9AF-DF1539D9E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1158" y="4225440"/>
            <a:ext cx="3371354" cy="2247569"/>
          </a:xfrm>
          <a:prstGeom prst="rect">
            <a:avLst/>
          </a:prstGeom>
        </p:spPr>
      </p:pic>
      <p:pic>
        <p:nvPicPr>
          <p:cNvPr id="11" name="Picture 10" descr="A bowl of noodles and broccoli&#10;&#10;Description automatically generated with medium confidence">
            <a:extLst>
              <a:ext uri="{FF2B5EF4-FFF2-40B4-BE49-F238E27FC236}">
                <a16:creationId xmlns:a16="http://schemas.microsoft.com/office/drawing/2014/main" id="{A4ABBDF2-7FE9-80BC-08E7-FCDE1313D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7407" y="1726808"/>
            <a:ext cx="2265725" cy="2265725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EE94DC32-0C71-00DB-70C7-62DA4B09E1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350" y="1744964"/>
            <a:ext cx="3371354" cy="22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4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D9B17D72-7C97-EA46-9365-B75FF6E2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EC86F35-7166-4642-A7C6-21CEE8E82292}"/>
              </a:ext>
            </a:extLst>
          </p:cNvPr>
          <p:cNvSpPr/>
          <p:nvPr/>
        </p:nvSpPr>
        <p:spPr>
          <a:xfrm>
            <a:off x="359229" y="1804827"/>
            <a:ext cx="2155375" cy="3959160"/>
          </a:xfrm>
          <a:prstGeom prst="roundRect">
            <a:avLst/>
          </a:prstGeom>
          <a:noFill/>
          <a:ln w="31750">
            <a:solidFill>
              <a:srgbClr val="ECC1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E0429E9-42A7-BF4E-B5D0-3D69E238DEF4}"/>
              </a:ext>
            </a:extLst>
          </p:cNvPr>
          <p:cNvSpPr/>
          <p:nvPr/>
        </p:nvSpPr>
        <p:spPr>
          <a:xfrm>
            <a:off x="2689759" y="1804827"/>
            <a:ext cx="2155375" cy="3968162"/>
          </a:xfrm>
          <a:prstGeom prst="roundRect">
            <a:avLst/>
          </a:prstGeom>
          <a:noFill/>
          <a:ln w="31750">
            <a:solidFill>
              <a:srgbClr val="DE8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98BF707-E848-4240-9B8D-1FFD473CBBC2}"/>
              </a:ext>
            </a:extLst>
          </p:cNvPr>
          <p:cNvSpPr/>
          <p:nvPr/>
        </p:nvSpPr>
        <p:spPr>
          <a:xfrm>
            <a:off x="5066297" y="1830445"/>
            <a:ext cx="2155375" cy="3943353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3D2A0FC-E59D-8E4B-95CB-C68D34A8A3A5}"/>
              </a:ext>
            </a:extLst>
          </p:cNvPr>
          <p:cNvSpPr/>
          <p:nvPr/>
        </p:nvSpPr>
        <p:spPr>
          <a:xfrm>
            <a:off x="7440879" y="1804826"/>
            <a:ext cx="2155375" cy="3957717"/>
          </a:xfrm>
          <a:prstGeom prst="roundRect">
            <a:avLst/>
          </a:prstGeom>
          <a:noFill/>
          <a:ln w="31750">
            <a:solidFill>
              <a:srgbClr val="4ABE9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09C89AD-4C62-8C47-9953-08054ED699CB}"/>
              </a:ext>
            </a:extLst>
          </p:cNvPr>
          <p:cNvSpPr/>
          <p:nvPr/>
        </p:nvSpPr>
        <p:spPr>
          <a:xfrm>
            <a:off x="9771409" y="1804826"/>
            <a:ext cx="2155375" cy="3964567"/>
          </a:xfrm>
          <a:prstGeom prst="roundRect">
            <a:avLst/>
          </a:prstGeom>
          <a:noFill/>
          <a:ln w="31750">
            <a:solidFill>
              <a:srgbClr val="0057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AA696-67F5-3F4B-5C00-B91F8857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22</a:t>
            </a:fld>
            <a:endParaRPr lang="x-none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490A0788-6F7D-F721-9C57-509FDABAC413}"/>
              </a:ext>
            </a:extLst>
          </p:cNvPr>
          <p:cNvGrpSpPr/>
          <p:nvPr/>
        </p:nvGrpSpPr>
        <p:grpSpPr>
          <a:xfrm>
            <a:off x="16348" y="-136204"/>
            <a:ext cx="12192000" cy="2072086"/>
            <a:chOff x="15110" y="1255080"/>
            <a:chExt cx="12192000" cy="2072086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9080F9D7-7959-6845-CB24-8BF19A4C521F}"/>
                </a:ext>
              </a:extLst>
            </p:cNvPr>
            <p:cNvGrpSpPr/>
            <p:nvPr/>
          </p:nvGrpSpPr>
          <p:grpSpPr>
            <a:xfrm>
              <a:off x="15110" y="1327443"/>
              <a:ext cx="2693835" cy="1942740"/>
              <a:chOff x="-339086" y="57880"/>
              <a:chExt cx="4055196" cy="2838637"/>
            </a:xfrm>
          </p:grpSpPr>
          <p:pic>
            <p:nvPicPr>
              <p:cNvPr id="36" name="Picture 23" descr="Shape, circle&#10;&#10;Description automatically generated">
                <a:extLst>
                  <a:ext uri="{FF2B5EF4-FFF2-40B4-BE49-F238E27FC236}">
                    <a16:creationId xmlns:a16="http://schemas.microsoft.com/office/drawing/2014/main" id="{4BD3729C-97BE-1F33-7367-C9851E851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9086" y="57880"/>
                <a:ext cx="4055196" cy="2838637"/>
              </a:xfrm>
              <a:prstGeom prst="rect">
                <a:avLst/>
              </a:prstGeom>
            </p:spPr>
          </p:pic>
          <p:sp>
            <p:nvSpPr>
              <p:cNvPr id="37" name="TextBox 24">
                <a:extLst>
                  <a:ext uri="{FF2B5EF4-FFF2-40B4-BE49-F238E27FC236}">
                    <a16:creationId xmlns:a16="http://schemas.microsoft.com/office/drawing/2014/main" id="{E8D9C2C9-03D5-9F5D-049C-3F2C3FBED845}"/>
                  </a:ext>
                </a:extLst>
              </p:cNvPr>
              <p:cNvSpPr txBox="1"/>
              <p:nvPr/>
            </p:nvSpPr>
            <p:spPr>
              <a:xfrm>
                <a:off x="813708" y="1198701"/>
                <a:ext cx="2013304" cy="71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l-PL" sz="1600" b="1" dirty="0">
                    <a:solidFill>
                      <a:schemeClr val="bg1"/>
                    </a:solidFill>
                  </a:rPr>
                  <a:t>Etap </a:t>
                </a:r>
                <a:r>
                  <a:rPr lang="pl-PL" sz="1600" b="1" dirty="0" err="1">
                    <a:solidFill>
                      <a:schemeClr val="bg1"/>
                    </a:solidFill>
                  </a:rPr>
                  <a:t>empatyzacji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76CFDCD2-8844-88A2-065A-1E5BC8902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</p:spPr>
          </p:pic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FA17EDCA-0994-3E9A-00B8-34EF9C71D02A}"/>
                </a:ext>
              </a:extLst>
            </p:cNvPr>
            <p:cNvGrpSpPr/>
            <p:nvPr/>
          </p:nvGrpSpPr>
          <p:grpSpPr>
            <a:xfrm>
              <a:off x="2355026" y="1276120"/>
              <a:ext cx="2803567" cy="1962498"/>
              <a:chOff x="-213609" y="-80722"/>
              <a:chExt cx="4037297" cy="2826109"/>
            </a:xfrm>
          </p:grpSpPr>
          <p:pic>
            <p:nvPicPr>
              <p:cNvPr id="29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81405FCB-4F65-1EB6-FAF5-F6B2706F3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3609" y="-80722"/>
                <a:ext cx="4037297" cy="2826109"/>
              </a:xfrm>
              <a:prstGeom prst="rect">
                <a:avLst/>
              </a:prstGeom>
            </p:spPr>
          </p:pic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FD92602D-839A-E7B0-9BA8-9F05BF36A30F}"/>
                  </a:ext>
                </a:extLst>
              </p:cNvPr>
              <p:cNvSpPr txBox="1"/>
              <p:nvPr/>
            </p:nvSpPr>
            <p:spPr>
              <a:xfrm>
                <a:off x="841075" y="1268657"/>
                <a:ext cx="2013305" cy="707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definiowania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FD8FE259-7131-9EE8-76D7-890C0D3E3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</p:spPr>
          </p:pic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3C2CB5B6-AC5C-6086-0A09-FE3152813DBD}"/>
                </a:ext>
              </a:extLst>
            </p:cNvPr>
            <p:cNvGrpSpPr/>
            <p:nvPr/>
          </p:nvGrpSpPr>
          <p:grpSpPr>
            <a:xfrm>
              <a:off x="4827407" y="1392252"/>
              <a:ext cx="2764163" cy="1934914"/>
              <a:chOff x="-114379" y="237132"/>
              <a:chExt cx="3846035" cy="2692225"/>
            </a:xfrm>
          </p:grpSpPr>
          <p:pic>
            <p:nvPicPr>
              <p:cNvPr id="23" name="Picture 33" descr="Shape, circle&#10;&#10;Description automatically generated">
                <a:extLst>
                  <a:ext uri="{FF2B5EF4-FFF2-40B4-BE49-F238E27FC236}">
                    <a16:creationId xmlns:a16="http://schemas.microsoft.com/office/drawing/2014/main" id="{16A3ABD9-340B-89E6-B3D0-7FB9BB572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4379" y="237132"/>
                <a:ext cx="3846035" cy="2692225"/>
              </a:xfrm>
              <a:prstGeom prst="rect">
                <a:avLst/>
              </a:prstGeom>
            </p:spPr>
          </p:pic>
          <p:sp>
            <p:nvSpPr>
              <p:cNvPr id="26" name="TextBox 40">
                <a:extLst>
                  <a:ext uri="{FF2B5EF4-FFF2-40B4-BE49-F238E27FC236}">
                    <a16:creationId xmlns:a16="http://schemas.microsoft.com/office/drawing/2014/main" id="{DFF4AE59-72FB-A20C-DA8B-E103FECE4BA2}"/>
                  </a:ext>
                </a:extLst>
              </p:cNvPr>
              <p:cNvSpPr txBox="1"/>
              <p:nvPr/>
            </p:nvSpPr>
            <p:spPr>
              <a:xfrm>
                <a:off x="880396" y="1172565"/>
                <a:ext cx="2013304" cy="9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generowania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pomysłów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8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79B68080-A6D3-065B-E2E5-CAF15A910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</p:spPr>
          </p:pic>
        </p:grp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B28DCA5E-C39D-C28C-55E7-AC080CF03B1C}"/>
                </a:ext>
              </a:extLst>
            </p:cNvPr>
            <p:cNvGrpSpPr/>
            <p:nvPr/>
          </p:nvGrpSpPr>
          <p:grpSpPr>
            <a:xfrm>
              <a:off x="7148079" y="1255080"/>
              <a:ext cx="2878719" cy="2015103"/>
              <a:chOff x="-252445" y="-103755"/>
              <a:chExt cx="4025568" cy="2817897"/>
            </a:xfrm>
          </p:grpSpPr>
          <p:pic>
            <p:nvPicPr>
              <p:cNvPr id="20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61D87647-3F19-1802-29F5-914F19907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2445" y="-103755"/>
                <a:ext cx="4025568" cy="2817897"/>
              </a:xfrm>
              <a:prstGeom prst="rect">
                <a:avLst/>
              </a:prstGeom>
            </p:spPr>
          </p:pic>
          <p:sp>
            <p:nvSpPr>
              <p:cNvPr id="21" name="TextBox 44">
                <a:extLst>
                  <a:ext uri="{FF2B5EF4-FFF2-40B4-BE49-F238E27FC236}">
                    <a16:creationId xmlns:a16="http://schemas.microsoft.com/office/drawing/2014/main" id="{8CF70B21-F2F2-951E-CD1D-7FA2C286F07B}"/>
                  </a:ext>
                </a:extLst>
              </p:cNvPr>
              <p:cNvSpPr txBox="1"/>
              <p:nvPr/>
            </p:nvSpPr>
            <p:spPr>
              <a:xfrm>
                <a:off x="813707" y="1205524"/>
                <a:ext cx="2013304" cy="96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tworzenia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prototypów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B432AEEE-45AB-830B-68C1-E73B1D798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7726" y="656540"/>
                <a:ext cx="565265" cy="565265"/>
              </a:xfrm>
              <a:prstGeom prst="rect">
                <a:avLst/>
              </a:prstGeom>
            </p:spPr>
          </p:pic>
        </p:grp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1164018-25FB-C9F8-819E-94030FFD2FD3}"/>
                </a:ext>
              </a:extLst>
            </p:cNvPr>
            <p:cNvGrpSpPr/>
            <p:nvPr/>
          </p:nvGrpSpPr>
          <p:grpSpPr>
            <a:xfrm>
              <a:off x="9428817" y="1367481"/>
              <a:ext cx="2778293" cy="1944806"/>
              <a:chOff x="-177407" y="174694"/>
              <a:chExt cx="3911418" cy="2737993"/>
            </a:xfrm>
          </p:grpSpPr>
          <p:pic>
            <p:nvPicPr>
              <p:cNvPr id="17" name="Picture 46" descr="Shape, circle&#10;&#10;Description automatically generated">
                <a:extLst>
                  <a:ext uri="{FF2B5EF4-FFF2-40B4-BE49-F238E27FC236}">
                    <a16:creationId xmlns:a16="http://schemas.microsoft.com/office/drawing/2014/main" id="{D1678234-0058-8106-1793-2D4104CF2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77407" y="174694"/>
                <a:ext cx="3911418" cy="2737993"/>
              </a:xfrm>
              <a:prstGeom prst="rect">
                <a:avLst/>
              </a:prstGeom>
            </p:spPr>
          </p:pic>
          <p:sp>
            <p:nvSpPr>
              <p:cNvPr id="18" name="TextBox 47">
                <a:extLst>
                  <a:ext uri="{FF2B5EF4-FFF2-40B4-BE49-F238E27FC236}">
                    <a16:creationId xmlns:a16="http://schemas.microsoft.com/office/drawing/2014/main" id="{9738676E-BEF2-1455-923B-DCDAA66E9916}"/>
                  </a:ext>
                </a:extLst>
              </p:cNvPr>
              <p:cNvSpPr txBox="1"/>
              <p:nvPr/>
            </p:nvSpPr>
            <p:spPr>
              <a:xfrm>
                <a:off x="813707" y="1178849"/>
                <a:ext cx="2013303" cy="76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err="1">
                    <a:solidFill>
                      <a:schemeClr val="bg1"/>
                    </a:solidFill>
                  </a:rPr>
                  <a:t>Etap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testowania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48" descr="Icon&#10;&#10;Description automatically generated">
                <a:extLst>
                  <a:ext uri="{FF2B5EF4-FFF2-40B4-BE49-F238E27FC236}">
                    <a16:creationId xmlns:a16="http://schemas.microsoft.com/office/drawing/2014/main" id="{648ED751-1967-7337-07EA-98E757D6C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422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05B34B-4D45-9F4D-917B-4AFAF4AA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3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54F9F8-B533-CE4C-A787-F714FC37478A}"/>
              </a:ext>
            </a:extLst>
          </p:cNvPr>
          <p:cNvGrpSpPr/>
          <p:nvPr/>
        </p:nvGrpSpPr>
        <p:grpSpPr>
          <a:xfrm>
            <a:off x="1348217" y="353381"/>
            <a:ext cx="9495565" cy="915193"/>
            <a:chOff x="1348217" y="463109"/>
            <a:chExt cx="9495565" cy="915193"/>
          </a:xfrm>
        </p:grpSpPr>
        <p:sp>
          <p:nvSpPr>
            <p:cNvPr id="203" name="Google Shape;203;p10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348217" y="446679"/>
            <a:ext cx="94955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36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Mapa okrężnego cyklu życia</a:t>
            </a:r>
            <a:endParaRPr lang="pl-PL" sz="3600" dirty="0"/>
          </a:p>
        </p:txBody>
      </p:sp>
      <p:pic>
        <p:nvPicPr>
          <p:cNvPr id="206" name="Google Shape;206;p1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432619" y="3501378"/>
            <a:ext cx="11562735" cy="11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2" b="79"/>
          <a:stretch/>
        </p:blipFill>
        <p:spPr>
          <a:xfrm>
            <a:off x="5802290" y="4556465"/>
            <a:ext cx="1674270" cy="12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61" b="38"/>
          <a:stretch/>
        </p:blipFill>
        <p:spPr>
          <a:xfrm>
            <a:off x="7471790" y="4504225"/>
            <a:ext cx="1813471" cy="158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A picture containing 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37" b="-57"/>
          <a:stretch/>
        </p:blipFill>
        <p:spPr>
          <a:xfrm>
            <a:off x="9972329" y="4513268"/>
            <a:ext cx="1136762" cy="10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A picture containing graphical user interfa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r="-15" b="39"/>
          <a:stretch/>
        </p:blipFill>
        <p:spPr>
          <a:xfrm>
            <a:off x="7874611" y="2789657"/>
            <a:ext cx="2217195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A picture containing 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-26" b="-55"/>
          <a:stretch/>
        </p:blipFill>
        <p:spPr>
          <a:xfrm>
            <a:off x="3713710" y="1935277"/>
            <a:ext cx="6399361" cy="17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descr="Diagram&#10;&#10;Description automatically generated with low confidence"/>
          <p:cNvPicPr preferRelativeResize="0"/>
          <p:nvPr/>
        </p:nvPicPr>
        <p:blipFill rotWithShape="1">
          <a:blip r:embed="rId10">
            <a:alphaModFix/>
          </a:blip>
          <a:srcRect r="-14" b="50"/>
          <a:stretch/>
        </p:blipFill>
        <p:spPr>
          <a:xfrm>
            <a:off x="1759954" y="1014260"/>
            <a:ext cx="8332284" cy="27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E3430-D5D6-066B-F4B7-473DAA26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47D1-4797-A149-B428-2088C1D6457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F9CEB32-2A07-156F-052C-EC83A42872FD}"/>
              </a:ext>
            </a:extLst>
          </p:cNvPr>
          <p:cNvSpPr txBox="1"/>
          <p:nvPr/>
        </p:nvSpPr>
        <p:spPr>
          <a:xfrm>
            <a:off x="1207776" y="3714528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031BFA-293D-F827-BAE0-2EC1340DAA70}"/>
              </a:ext>
            </a:extLst>
          </p:cNvPr>
          <p:cNvSpPr txBox="1"/>
          <p:nvPr/>
        </p:nvSpPr>
        <p:spPr>
          <a:xfrm>
            <a:off x="3263298" y="3848257"/>
            <a:ext cx="1875231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AAA925-2222-C0D4-B873-4998FAE70B0D}"/>
              </a:ext>
            </a:extLst>
          </p:cNvPr>
          <p:cNvSpPr txBox="1"/>
          <p:nvPr/>
        </p:nvSpPr>
        <p:spPr>
          <a:xfrm>
            <a:off x="5322000" y="3842825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56A6E8C-CF99-6F2E-C900-B0ACB2139F12}"/>
              </a:ext>
            </a:extLst>
          </p:cNvPr>
          <p:cNvSpPr txBox="1"/>
          <p:nvPr/>
        </p:nvSpPr>
        <p:spPr>
          <a:xfrm>
            <a:off x="7393798" y="3905738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04EE7B5-C4B2-6A18-DF19-0E37D835B281}"/>
              </a:ext>
            </a:extLst>
          </p:cNvPr>
          <p:cNvSpPr txBox="1"/>
          <p:nvPr/>
        </p:nvSpPr>
        <p:spPr>
          <a:xfrm>
            <a:off x="9527482" y="3857088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F22BE36-7818-5F58-65AB-BD2C7E8C7CF9}"/>
              </a:ext>
            </a:extLst>
          </p:cNvPr>
          <p:cNvSpPr txBox="1"/>
          <p:nvPr/>
        </p:nvSpPr>
        <p:spPr>
          <a:xfrm>
            <a:off x="3456326" y="2364084"/>
            <a:ext cx="1195187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Recykling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3BD317-3FBF-F4BD-34C2-0B203DB84C1B}"/>
              </a:ext>
            </a:extLst>
          </p:cNvPr>
          <p:cNvSpPr txBox="1"/>
          <p:nvPr/>
        </p:nvSpPr>
        <p:spPr>
          <a:xfrm>
            <a:off x="5504573" y="2465041"/>
            <a:ext cx="2035916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29C7F7"/>
                </a:solidFill>
              </a:rPr>
              <a:t>Ponowny przerób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E5ACD96-ECEC-57C9-510A-01043A3608E7}"/>
              </a:ext>
            </a:extLst>
          </p:cNvPr>
          <p:cNvSpPr txBox="1"/>
          <p:nvPr/>
        </p:nvSpPr>
        <p:spPr>
          <a:xfrm>
            <a:off x="7298479" y="2783436"/>
            <a:ext cx="1659835" cy="276999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434444"/>
                </a:solidFill>
              </a:rPr>
              <a:t>Ponowne użycie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030B0F9-7A47-CF2B-9898-D07022CDE49E}"/>
              </a:ext>
            </a:extLst>
          </p:cNvPr>
          <p:cNvSpPr txBox="1"/>
          <p:nvPr/>
        </p:nvSpPr>
        <p:spPr>
          <a:xfrm>
            <a:off x="5640167" y="5240448"/>
            <a:ext cx="1658312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AC69D"/>
                </a:solidFill>
              </a:rPr>
              <a:t>Uzupełnienie</a:t>
            </a:r>
          </a:p>
          <a:p>
            <a:pPr algn="ctr"/>
            <a:r>
              <a:rPr lang="pl-PL" sz="1800" b="1" dirty="0">
                <a:solidFill>
                  <a:srgbClr val="3AC69D"/>
                </a:solidFill>
              </a:rPr>
              <a:t>Zwrot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D82E59C-BD7D-3AC1-B5DD-44073B90F53F}"/>
              </a:ext>
            </a:extLst>
          </p:cNvPr>
          <p:cNvSpPr txBox="1"/>
          <p:nvPr/>
        </p:nvSpPr>
        <p:spPr>
          <a:xfrm>
            <a:off x="7416496" y="5199876"/>
            <a:ext cx="2081198" cy="830997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8E82"/>
                </a:solidFill>
              </a:rPr>
              <a:t>Naprawa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Inne zastosowanie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Przekazanie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7AEB3D1-558A-EEF4-FE71-555913CD0C90}"/>
              </a:ext>
            </a:extLst>
          </p:cNvPr>
          <p:cNvSpPr txBox="1"/>
          <p:nvPr/>
        </p:nvSpPr>
        <p:spPr>
          <a:xfrm>
            <a:off x="9761256" y="5174912"/>
            <a:ext cx="1659835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34444"/>
                </a:solidFill>
              </a:rPr>
              <a:t>Kompost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B35EA8-AE13-D046-A99C-77261C6851D1}"/>
              </a:ext>
            </a:extLst>
          </p:cNvPr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1FC036-B9E8-4832-FF1D-165CA9ACB7A3}"/>
              </a:ext>
            </a:extLst>
          </p:cNvPr>
          <p:cNvCxnSpPr/>
          <p:nvPr/>
        </p:nvCxnSpPr>
        <p:spPr>
          <a:xfrm>
            <a:off x="6424246" y="2063262"/>
            <a:ext cx="0" cy="2954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E705FB4-A1D8-9B76-3E58-78F6A059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610" y="-1055277"/>
            <a:ext cx="12423913" cy="82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1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FB9B07-2C9C-8A4F-A32C-ED14DE9560C2}"/>
              </a:ext>
            </a:extLst>
          </p:cNvPr>
          <p:cNvSpPr/>
          <p:nvPr/>
        </p:nvSpPr>
        <p:spPr>
          <a:xfrm>
            <a:off x="323617" y="1464528"/>
            <a:ext cx="5410203" cy="417055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17891-8C27-C14F-822D-D6BE71B4E90C}"/>
              </a:ext>
            </a:extLst>
          </p:cNvPr>
          <p:cNvSpPr/>
          <p:nvPr/>
        </p:nvSpPr>
        <p:spPr>
          <a:xfrm>
            <a:off x="506503" y="1456997"/>
            <a:ext cx="5410203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Najważniejsze efekty nauczania i powiązanie z programem nauczania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  <a:endParaRPr lang="x-none" sz="1400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BA1D4-BD4C-B44F-89BF-B15505F3EBB5}"/>
              </a:ext>
            </a:extLst>
          </p:cNvPr>
          <p:cNvSpPr/>
          <p:nvPr/>
        </p:nvSpPr>
        <p:spPr>
          <a:xfrm>
            <a:off x="323617" y="2049634"/>
            <a:ext cx="11361877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Przyroda – Ziemia i działalność człowieka: </a:t>
            </a:r>
            <a:r>
              <a:rPr lang="pl-PL" sz="1600" dirty="0">
                <a:solidFill>
                  <a:srgbClr val="262626"/>
                </a:solidFill>
              </a:rPr>
              <a:t>Informowanie o rozwiązaniach, które zmniejszają wpływ wywierany przez człowieka na glebę, wodę, powietrze i/lub inne organizmy żywe w środowisku lokalnym. Czynności wykonywane przez ludzi mogą wpływać na otaczający ich świat. Ludzie mogą jednak dokonywać wyborów, które zmniejszają ich wpływ na glebę, wodę, powietrze i inne organizmy żywe. 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Umiejętności i biegłość w zakresie języka angielskiego: </a:t>
            </a:r>
            <a:r>
              <a:rPr lang="pl-PL" sz="1600" dirty="0">
                <a:solidFill>
                  <a:srgbClr val="262626"/>
                </a:solidFill>
              </a:rPr>
              <a:t>Udział w rozmowach dotyczących zagadnień i tekstów we współpracy z różnymi partnerami. Przestrzeganie ustalonych reguł w rozmowach. Stosowanie słów i zwrotów poznanych podczas rozmów, czytania, słuchania i reagowania na teksty.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Nauki społeczne – ludzie, miejsca i środowiska: </a:t>
            </a:r>
            <a:r>
              <a:rPr lang="pl-PL" sz="1600" dirty="0">
                <a:solidFill>
                  <a:srgbClr val="262626"/>
                </a:solidFill>
              </a:rPr>
              <a:t>Uczniowie uczą się o ludziach, miejscach i środowiskach, co umożliwia im zrozumienie relacji pomiędzy populacjami ludzkimi a światem fizycznym. </a:t>
            </a:r>
            <a:endParaRPr lang="en-US" sz="1600" dirty="0"/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3D3BBA8-E2E4-CF45-BF72-B5B052BCB00C}"/>
              </a:ext>
            </a:extLst>
          </p:cNvPr>
          <p:cNvSpPr/>
          <p:nvPr/>
        </p:nvSpPr>
        <p:spPr>
          <a:xfrm>
            <a:off x="299202" y="4810326"/>
            <a:ext cx="4668583" cy="727414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E0FEB-CD14-B84F-9CC0-A073E335659C}"/>
              </a:ext>
            </a:extLst>
          </p:cNvPr>
          <p:cNvSpPr/>
          <p:nvPr/>
        </p:nvSpPr>
        <p:spPr>
          <a:xfrm>
            <a:off x="506503" y="4802795"/>
            <a:ext cx="4461282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>
                <a:solidFill>
                  <a:schemeClr val="bg1"/>
                </a:solidFill>
              </a:rPr>
              <a:t>Powiązanie z Celami Zrównoważonego Rozwoju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0BA5B6-8EAD-5A45-94A6-2C8EA009B9C0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39FBF4C-9127-4740-A7DD-AB280895D434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FCA84-3E35-AA4F-B39D-FB84F113376F}"/>
              </a:ext>
            </a:extLst>
          </p:cNvPr>
          <p:cNvSpPr txBox="1"/>
          <p:nvPr/>
        </p:nvSpPr>
        <p:spPr>
          <a:xfrm>
            <a:off x="260604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Przygotowanie do lekcji i powiązanie z programem nauczania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CD571-A741-D540-AD6D-622A537A4DA6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0D99F44-292F-E0E9-23EB-CE758DFA4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22" y="5537740"/>
            <a:ext cx="1045420" cy="10454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7AF1529-4230-CC45-8DE6-0588F141E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045" y="5545271"/>
            <a:ext cx="1061333" cy="10549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DBDE133-14E3-D661-1A0C-EFBDF0BAA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181" y="5560138"/>
            <a:ext cx="1054939" cy="1054939"/>
          </a:xfrm>
          <a:prstGeom prst="rect">
            <a:avLst/>
          </a:prstGeom>
        </p:spPr>
      </p:pic>
      <p:grpSp>
        <p:nvGrpSpPr>
          <p:cNvPr id="4" name="Group 23">
            <a:extLst>
              <a:ext uri="{FF2B5EF4-FFF2-40B4-BE49-F238E27FC236}">
                <a16:creationId xmlns:a16="http://schemas.microsoft.com/office/drawing/2014/main" id="{4944AF1A-2438-AF2E-DBBA-F42620C13A66}"/>
              </a:ext>
            </a:extLst>
          </p:cNvPr>
          <p:cNvGrpSpPr/>
          <p:nvPr/>
        </p:nvGrpSpPr>
        <p:grpSpPr>
          <a:xfrm>
            <a:off x="5205146" y="4853732"/>
            <a:ext cx="5346212" cy="1467026"/>
            <a:chOff x="4790164" y="5144469"/>
            <a:chExt cx="6979920" cy="1487643"/>
          </a:xfrm>
        </p:grpSpPr>
        <p:sp>
          <p:nvSpPr>
            <p:cNvPr id="7" name="Rounded Rectangle 24">
              <a:extLst>
                <a:ext uri="{FF2B5EF4-FFF2-40B4-BE49-F238E27FC236}">
                  <a16:creationId xmlns:a16="http://schemas.microsoft.com/office/drawing/2014/main" id="{75135F9C-2EB3-5E1A-C09E-1DAEC24DB2F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35E0340F-E654-3725-053D-0A601AB1B4FF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CDF542DD-0A5E-5B2F-AA2D-648A5766B620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1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657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A53F07-8687-3F40-9382-41085D07CD38}"/>
              </a:ext>
            </a:extLst>
          </p:cNvPr>
          <p:cNvSpPr/>
          <p:nvPr/>
        </p:nvSpPr>
        <p:spPr>
          <a:xfrm>
            <a:off x="2606040" y="185126"/>
            <a:ext cx="6979920" cy="99169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E8D3A3-57EC-FF49-A6E8-ADD4234945CA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938BB-E533-A545-8C65-E6C820BBFD6B}"/>
              </a:ext>
            </a:extLst>
          </p:cNvPr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Lekcja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38A4A-937F-F74F-A584-D7EB77830D3F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trwania lekcji: 25 - 30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A8FAD-CBCC-8947-88ED-286647F3314A}"/>
              </a:ext>
            </a:extLst>
          </p:cNvPr>
          <p:cNvSpPr txBox="1"/>
          <p:nvPr/>
        </p:nvSpPr>
        <p:spPr>
          <a:xfrm>
            <a:off x="1282300" y="1689355"/>
            <a:ext cx="96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Podziel uczniów na grupy po 3-5 osób </a:t>
            </a:r>
            <a:r>
              <a:rPr lang="pl-PL" dirty="0">
                <a:solidFill>
                  <a:srgbClr val="262626"/>
                </a:solidFill>
              </a:rPr>
              <a:t>i przygotuj tablicę do rysowania i naklejane karteczki albo skorzystaj z materiałów „myślenie projektowe”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5B226-A8E0-D640-A16A-AE4D21CD29F9}"/>
              </a:ext>
            </a:extLst>
          </p:cNvPr>
          <p:cNvSpPr txBox="1"/>
          <p:nvPr/>
        </p:nvSpPr>
        <p:spPr>
          <a:xfrm>
            <a:off x="1282300" y="2214569"/>
            <a:ext cx="887064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Wybierz jedną z następujących firm o charakterze liniowym</a:t>
            </a:r>
            <a:endParaRPr lang="en-US" b="1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Producent pralek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Tkaniny odzieżowe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Producent oświetlenia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Dowóz jedzenia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Sklep spożywczy</a:t>
            </a: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9C7F7"/>
              </a:buClr>
              <a:buSzPct val="20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dirty="0">
                <a:solidFill>
                  <a:srgbClr val="262626"/>
                </a:solidFill>
              </a:rPr>
              <a:t>Pomieszczenia biurowe</a:t>
            </a:r>
            <a:endParaRPr lang="en-US" dirty="0">
              <a:solidFill>
                <a:srgbClr val="262626"/>
              </a:solidFill>
            </a:endParaRPr>
          </a:p>
          <a:p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D0CADA-993B-824F-BF1E-BF91B2EDB3BF}"/>
              </a:ext>
            </a:extLst>
          </p:cNvPr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BBCBC1-C8AC-124D-9E85-925ED5FF4E05}"/>
              </a:ext>
            </a:extLst>
          </p:cNvPr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7A05C9-9A72-B146-85C5-EF61D44CC809}"/>
              </a:ext>
            </a:extLst>
          </p:cNvPr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C0A7DC-442F-B249-92C1-742F65FB273D}"/>
              </a:ext>
            </a:extLst>
          </p:cNvPr>
          <p:cNvSpPr/>
          <p:nvPr/>
        </p:nvSpPr>
        <p:spPr>
          <a:xfrm>
            <a:off x="716859" y="231076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64759B-CE29-104E-AA59-5405D1B5B774}"/>
              </a:ext>
            </a:extLst>
          </p:cNvPr>
          <p:cNvSpPr/>
          <p:nvPr/>
        </p:nvSpPr>
        <p:spPr>
          <a:xfrm>
            <a:off x="663222" y="231076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82A563-3FEE-2144-96BD-DD2DA9B27BE5}"/>
              </a:ext>
            </a:extLst>
          </p:cNvPr>
          <p:cNvSpPr/>
          <p:nvPr/>
        </p:nvSpPr>
        <p:spPr>
          <a:xfrm>
            <a:off x="707806" y="2290716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955088-A423-E349-B980-A25E78831568}"/>
              </a:ext>
            </a:extLst>
          </p:cNvPr>
          <p:cNvSpPr txBox="1"/>
          <p:nvPr/>
        </p:nvSpPr>
        <p:spPr>
          <a:xfrm>
            <a:off x="1282300" y="4554274"/>
            <a:ext cx="799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Przy pomocy materiałów „myślenie projektowe” </a:t>
            </a:r>
            <a:r>
              <a:rPr lang="pl-PL" dirty="0">
                <a:solidFill>
                  <a:srgbClr val="262626"/>
                </a:solidFill>
              </a:rPr>
              <a:t>opracujcie rozwiązanie okrężne dla danej firmy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D999FF-62A8-4D4C-B9F4-FAB8457B67B4}"/>
              </a:ext>
            </a:extLst>
          </p:cNvPr>
          <p:cNvSpPr/>
          <p:nvPr/>
        </p:nvSpPr>
        <p:spPr>
          <a:xfrm>
            <a:off x="716859" y="452390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4E612F-3F76-0A4B-834A-1B231AE35B30}"/>
              </a:ext>
            </a:extLst>
          </p:cNvPr>
          <p:cNvSpPr/>
          <p:nvPr/>
        </p:nvSpPr>
        <p:spPr>
          <a:xfrm>
            <a:off x="663222" y="452390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4562AF-FBD4-574B-9D90-D01C35E2DE21}"/>
              </a:ext>
            </a:extLst>
          </p:cNvPr>
          <p:cNvSpPr/>
          <p:nvPr/>
        </p:nvSpPr>
        <p:spPr>
          <a:xfrm>
            <a:off x="707806" y="4503849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4E5E03-422A-0F4B-AAE4-04BFCBF5E471}"/>
              </a:ext>
            </a:extLst>
          </p:cNvPr>
          <p:cNvSpPr txBox="1"/>
          <p:nvPr/>
        </p:nvSpPr>
        <p:spPr>
          <a:xfrm>
            <a:off x="1282299" y="5219070"/>
            <a:ext cx="962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Zastosujcie dla danej firmy jeden lub więcej modeli o charakterze okrężnym. </a:t>
            </a:r>
            <a:r>
              <a:rPr lang="pl-PL" dirty="0">
                <a:solidFill>
                  <a:srgbClr val="262626"/>
                </a:solidFill>
              </a:rPr>
              <a:t>Zachęć uczniów, żeby podzielili się pomysłami na innowacje okrężne z resztą klasy.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62F56BF-B131-CC4B-BA13-8188CAA74AC3}"/>
              </a:ext>
            </a:extLst>
          </p:cNvPr>
          <p:cNvSpPr/>
          <p:nvPr/>
        </p:nvSpPr>
        <p:spPr>
          <a:xfrm>
            <a:off x="716859" y="518869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95B5BF-BA8C-2A4B-BEEF-D7F2A0679929}"/>
              </a:ext>
            </a:extLst>
          </p:cNvPr>
          <p:cNvSpPr/>
          <p:nvPr/>
        </p:nvSpPr>
        <p:spPr>
          <a:xfrm>
            <a:off x="663222" y="518869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17830E-E5A8-BC44-A4BA-A6EA5805F8B2}"/>
              </a:ext>
            </a:extLst>
          </p:cNvPr>
          <p:cNvSpPr/>
          <p:nvPr/>
        </p:nvSpPr>
        <p:spPr>
          <a:xfrm>
            <a:off x="707806" y="5168645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71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-41497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 prezentację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228366" y="3551539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2AD04-3FBD-C4CC-07E3-8DA745D79C82}"/>
              </a:ext>
            </a:extLst>
          </p:cNvPr>
          <p:cNvGrpSpPr/>
          <p:nvPr/>
        </p:nvGrpSpPr>
        <p:grpSpPr>
          <a:xfrm>
            <a:off x="838200" y="5248204"/>
            <a:ext cx="5346212" cy="1467026"/>
            <a:chOff x="4790164" y="5144469"/>
            <a:chExt cx="6979920" cy="148764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47C55BC-B4BB-49DA-C4B7-A5AD5ACA7B9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869F95-CB7F-A28E-A53A-8FCA98029232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31B22-B6D1-9508-6720-85A50E1CEDF8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7B2CCEDC-823D-46D5-9DAE-A33BC218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6A55A91-37B5-4991-B27D-B497D638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775798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8879D7-84F0-46C0-A943-38A9CCA4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96" y="356562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91318" y="327691"/>
            <a:ext cx="48335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liniowa</a:t>
            </a:r>
            <a:endParaRPr dirty="0"/>
          </a:p>
        </p:txBody>
      </p:sp>
      <p:sp>
        <p:nvSpPr>
          <p:cNvPr id="163" name="Google Shape;163;p6"/>
          <p:cNvSpPr txBox="1"/>
          <p:nvPr/>
        </p:nvSpPr>
        <p:spPr>
          <a:xfrm>
            <a:off x="6926242" y="327691"/>
            <a:ext cx="461475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okrężna</a:t>
            </a:r>
            <a:endParaRPr dirty="0"/>
          </a:p>
        </p:txBody>
      </p:sp>
      <p:cxnSp>
        <p:nvCxnSpPr>
          <p:cNvPr id="164" name="Google Shape;164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6"/>
          <p:cNvSpPr txBox="1"/>
          <p:nvPr/>
        </p:nvSpPr>
        <p:spPr>
          <a:xfrm>
            <a:off x="5324874" y="341408"/>
            <a:ext cx="1548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/>
          </a:p>
        </p:txBody>
      </p:sp>
      <p:pic>
        <p:nvPicPr>
          <p:cNvPr id="166" name="Google Shape;166;p6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-25" b="15"/>
          <a:stretch/>
        </p:blipFill>
        <p:spPr>
          <a:xfrm>
            <a:off x="398032" y="1459286"/>
            <a:ext cx="4926842" cy="430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A screenshot of a video gam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r="28" b="2"/>
          <a:stretch/>
        </p:blipFill>
        <p:spPr>
          <a:xfrm>
            <a:off x="6926242" y="1297021"/>
            <a:ext cx="4614758" cy="452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9D08C-66E5-29FE-0516-CB21AE658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4B09BB5-503F-5D34-5A4C-EFB0F4DC4EAA}"/>
              </a:ext>
            </a:extLst>
          </p:cNvPr>
          <p:cNvSpPr txBox="1"/>
          <p:nvPr/>
        </p:nvSpPr>
        <p:spPr>
          <a:xfrm>
            <a:off x="983974" y="2216426"/>
            <a:ext cx="914400" cy="369332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WEŹ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B7612D-0226-DB4E-4C48-9619F4316F82}"/>
              </a:ext>
            </a:extLst>
          </p:cNvPr>
          <p:cNvSpPr txBox="1"/>
          <p:nvPr/>
        </p:nvSpPr>
        <p:spPr>
          <a:xfrm>
            <a:off x="818321" y="3584315"/>
            <a:ext cx="1249017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STWÓRZ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EA9F32-85F6-C65B-CF65-32A8024217BB}"/>
              </a:ext>
            </a:extLst>
          </p:cNvPr>
          <p:cNvSpPr txBox="1"/>
          <p:nvPr/>
        </p:nvSpPr>
        <p:spPr>
          <a:xfrm>
            <a:off x="818321" y="4935639"/>
            <a:ext cx="1249017" cy="369332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WYRZUĆ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E950798-116D-4220-EEFA-98E0A5596661}"/>
              </a:ext>
            </a:extLst>
          </p:cNvPr>
          <p:cNvSpPr txBox="1"/>
          <p:nvPr/>
        </p:nvSpPr>
        <p:spPr>
          <a:xfrm rot="19592018">
            <a:off x="7678480" y="2085620"/>
            <a:ext cx="1357935" cy="261610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</a:rPr>
              <a:t>ZRECYKLINGUJ</a:t>
            </a:r>
            <a:endParaRPr lang="pl-PL" sz="1000" b="1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A43927-630D-D687-5662-F0057349FB5F}"/>
              </a:ext>
            </a:extLst>
          </p:cNvPr>
          <p:cNvSpPr txBox="1"/>
          <p:nvPr/>
        </p:nvSpPr>
        <p:spPr>
          <a:xfrm rot="1915439">
            <a:off x="7748323" y="4916009"/>
            <a:ext cx="1281062" cy="276999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UŻYWAJ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F71133B-4AFE-4937-25BF-2DABAA701379}"/>
              </a:ext>
            </a:extLst>
          </p:cNvPr>
          <p:cNvSpPr txBox="1"/>
          <p:nvPr/>
        </p:nvSpPr>
        <p:spPr>
          <a:xfrm rot="5036946">
            <a:off x="10356493" y="3290499"/>
            <a:ext cx="914400" cy="276999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STWÓRZ</a:t>
            </a:r>
          </a:p>
        </p:txBody>
      </p:sp>
    </p:spTree>
    <p:extLst>
      <p:ext uri="{BB962C8B-B14F-4D97-AF65-F5344CB8AC3E}">
        <p14:creationId xmlns:p14="http://schemas.microsoft.com/office/powerpoint/2010/main" val="205034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54F9F8-B533-CE4C-A787-F714FC37478A}"/>
              </a:ext>
            </a:extLst>
          </p:cNvPr>
          <p:cNvGrpSpPr/>
          <p:nvPr/>
        </p:nvGrpSpPr>
        <p:grpSpPr>
          <a:xfrm>
            <a:off x="1348217" y="392771"/>
            <a:ext cx="9495565" cy="915193"/>
            <a:chOff x="1348217" y="463109"/>
            <a:chExt cx="9495565" cy="915193"/>
          </a:xfrm>
        </p:grpSpPr>
        <p:sp>
          <p:nvSpPr>
            <p:cNvPr id="203" name="Google Shape;203;p10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Mapa cyklu życia</a:t>
            </a:r>
            <a:endParaRPr dirty="0"/>
          </a:p>
        </p:txBody>
      </p:sp>
      <p:pic>
        <p:nvPicPr>
          <p:cNvPr id="206" name="Google Shape;206;p1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432619" y="3501378"/>
            <a:ext cx="11562735" cy="11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2" b="79"/>
          <a:stretch/>
        </p:blipFill>
        <p:spPr>
          <a:xfrm>
            <a:off x="5802290" y="4556465"/>
            <a:ext cx="1674270" cy="12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61" b="38"/>
          <a:stretch/>
        </p:blipFill>
        <p:spPr>
          <a:xfrm>
            <a:off x="7471790" y="4504225"/>
            <a:ext cx="1813471" cy="158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A picture containing 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37" b="-57"/>
          <a:stretch/>
        </p:blipFill>
        <p:spPr>
          <a:xfrm>
            <a:off x="9972329" y="4513268"/>
            <a:ext cx="1136762" cy="10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A picture containing graphical user interfa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r="-15" b="39"/>
          <a:stretch/>
        </p:blipFill>
        <p:spPr>
          <a:xfrm>
            <a:off x="7874611" y="2789657"/>
            <a:ext cx="2217195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A picture containing 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-26" b="-55"/>
          <a:stretch/>
        </p:blipFill>
        <p:spPr>
          <a:xfrm>
            <a:off x="3713710" y="1935277"/>
            <a:ext cx="6399361" cy="17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descr="Diagram&#10;&#10;Description automatically generated with low confidence"/>
          <p:cNvPicPr preferRelativeResize="0"/>
          <p:nvPr/>
        </p:nvPicPr>
        <p:blipFill rotWithShape="1">
          <a:blip r:embed="rId10">
            <a:alphaModFix/>
          </a:blip>
          <a:srcRect r="-14" b="50"/>
          <a:stretch/>
        </p:blipFill>
        <p:spPr>
          <a:xfrm>
            <a:off x="1759954" y="1014260"/>
            <a:ext cx="8332284" cy="27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62CB5-79D2-C7A2-FBAA-DE6EE585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7</a:t>
            </a:fld>
            <a:endParaRPr lang="x-none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A033BC-395D-FC64-B63E-7D41A3DC8DFB}"/>
              </a:ext>
            </a:extLst>
          </p:cNvPr>
          <p:cNvSpPr txBox="1"/>
          <p:nvPr/>
        </p:nvSpPr>
        <p:spPr>
          <a:xfrm>
            <a:off x="3456326" y="2364084"/>
            <a:ext cx="1195187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Recykling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DDD4A15-9E63-505E-3CD6-197D5ECD9837}"/>
              </a:ext>
            </a:extLst>
          </p:cNvPr>
          <p:cNvSpPr txBox="1"/>
          <p:nvPr/>
        </p:nvSpPr>
        <p:spPr>
          <a:xfrm>
            <a:off x="5504573" y="2465041"/>
            <a:ext cx="2035916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29C7F7"/>
                </a:solidFill>
              </a:rPr>
              <a:t>Ponowny przerób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55ECFC-5CC1-E229-B347-F600D6ECBFAB}"/>
              </a:ext>
            </a:extLst>
          </p:cNvPr>
          <p:cNvSpPr txBox="1"/>
          <p:nvPr/>
        </p:nvSpPr>
        <p:spPr>
          <a:xfrm>
            <a:off x="7298479" y="2783436"/>
            <a:ext cx="1659835" cy="276999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434444"/>
                </a:solidFill>
              </a:rPr>
              <a:t>Ponowne użycie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E62587D-177A-3526-E180-F7DF6D24EB87}"/>
              </a:ext>
            </a:extLst>
          </p:cNvPr>
          <p:cNvSpPr txBox="1"/>
          <p:nvPr/>
        </p:nvSpPr>
        <p:spPr>
          <a:xfrm>
            <a:off x="5640167" y="5240448"/>
            <a:ext cx="1658312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AC69D"/>
                </a:solidFill>
              </a:rPr>
              <a:t>Uzupełnienie</a:t>
            </a:r>
          </a:p>
          <a:p>
            <a:pPr algn="ctr"/>
            <a:r>
              <a:rPr lang="pl-PL" sz="1800" b="1" dirty="0">
                <a:solidFill>
                  <a:srgbClr val="3AC69D"/>
                </a:solidFill>
              </a:rPr>
              <a:t>Zwrot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E0C4DC5-A61B-5D00-73CB-D9B36F065C89}"/>
              </a:ext>
            </a:extLst>
          </p:cNvPr>
          <p:cNvSpPr txBox="1"/>
          <p:nvPr/>
        </p:nvSpPr>
        <p:spPr>
          <a:xfrm>
            <a:off x="7416496" y="5199876"/>
            <a:ext cx="2081198" cy="830997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8E82"/>
                </a:solidFill>
              </a:rPr>
              <a:t>Naprawa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Inne zastosowanie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Przekazanie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AC3BF0C-16E9-5307-BCC5-0909EF63FF76}"/>
              </a:ext>
            </a:extLst>
          </p:cNvPr>
          <p:cNvSpPr txBox="1"/>
          <p:nvPr/>
        </p:nvSpPr>
        <p:spPr>
          <a:xfrm>
            <a:off x="9761256" y="5174912"/>
            <a:ext cx="1659835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34444"/>
                </a:solidFill>
              </a:rPr>
              <a:t>Kompost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9FD1830-B2A3-7E81-2C8A-EA2E0AC9F110}"/>
              </a:ext>
            </a:extLst>
          </p:cNvPr>
          <p:cNvSpPr txBox="1"/>
          <p:nvPr/>
        </p:nvSpPr>
        <p:spPr>
          <a:xfrm>
            <a:off x="1207776" y="3714528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C28597F-1D59-C0ED-C15F-495A221DF650}"/>
              </a:ext>
            </a:extLst>
          </p:cNvPr>
          <p:cNvSpPr txBox="1"/>
          <p:nvPr/>
        </p:nvSpPr>
        <p:spPr>
          <a:xfrm>
            <a:off x="3263298" y="3848257"/>
            <a:ext cx="1875231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8211E8-8BB1-9F96-B57A-5F52138A91CB}"/>
              </a:ext>
            </a:extLst>
          </p:cNvPr>
          <p:cNvSpPr txBox="1"/>
          <p:nvPr/>
        </p:nvSpPr>
        <p:spPr>
          <a:xfrm>
            <a:off x="5322000" y="3842825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6785249-9598-1A75-42F8-2ED408767CBF}"/>
              </a:ext>
            </a:extLst>
          </p:cNvPr>
          <p:cNvSpPr txBox="1"/>
          <p:nvPr/>
        </p:nvSpPr>
        <p:spPr>
          <a:xfrm>
            <a:off x="7393798" y="3905738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CEBFA1B-937B-13B6-D97E-E2259E57619D}"/>
              </a:ext>
            </a:extLst>
          </p:cNvPr>
          <p:cNvSpPr txBox="1"/>
          <p:nvPr/>
        </p:nvSpPr>
        <p:spPr>
          <a:xfrm>
            <a:off x="9527482" y="3857088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</p:spTree>
    <p:extLst>
      <p:ext uri="{BB962C8B-B14F-4D97-AF65-F5344CB8AC3E}">
        <p14:creationId xmlns:p14="http://schemas.microsoft.com/office/powerpoint/2010/main" val="27065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D3E70F0-D052-5A40-9AF0-63C3B687F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52" y="518013"/>
            <a:ext cx="9715727" cy="5465096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047212-D388-D547-A9E0-6C3ADA2B1DC8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FC350A-23A4-3F47-8FB4-584707C12239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DDCA8-68FD-E942-93CA-6D0EA6F42E90}"/>
              </a:ext>
            </a:extLst>
          </p:cNvPr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Pięć modeli działalności w gospodarce okrężnej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06053-1C32-5C4C-BD37-D50AA5FAF8A5}"/>
              </a:ext>
            </a:extLst>
          </p:cNvPr>
          <p:cNvSpPr txBox="1"/>
          <p:nvPr/>
        </p:nvSpPr>
        <p:spPr>
          <a:xfrm>
            <a:off x="1884617" y="1302376"/>
            <a:ext cx="190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Surowce o charakterze okrężnym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1BDB3-C350-DE44-8723-8C426A201718}"/>
              </a:ext>
            </a:extLst>
          </p:cNvPr>
          <p:cNvSpPr txBox="1"/>
          <p:nvPr/>
        </p:nvSpPr>
        <p:spPr>
          <a:xfrm>
            <a:off x="3512235" y="1447401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Odzysk zasobów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4574B-A261-BE4F-95D6-C682FD92A54E}"/>
              </a:ext>
            </a:extLst>
          </p:cNvPr>
          <p:cNvSpPr txBox="1"/>
          <p:nvPr/>
        </p:nvSpPr>
        <p:spPr>
          <a:xfrm>
            <a:off x="5281130" y="1436368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Dłuższe życie produktów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3B1E1-0E64-C94A-A8C0-EC86E77FB670}"/>
              </a:ext>
            </a:extLst>
          </p:cNvPr>
          <p:cNvSpPr txBox="1"/>
          <p:nvPr/>
        </p:nvSpPr>
        <p:spPr>
          <a:xfrm>
            <a:off x="7041482" y="1355068"/>
            <a:ext cx="190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Platform</a:t>
            </a:r>
            <a:r>
              <a:rPr lang="pl-PL" b="1" dirty="0"/>
              <a:t>y umożliwiające współdzielenie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40B76-E97A-6149-9E10-6104DC1E8EB6}"/>
              </a:ext>
            </a:extLst>
          </p:cNvPr>
          <p:cNvSpPr txBox="1"/>
          <p:nvPr/>
        </p:nvSpPr>
        <p:spPr>
          <a:xfrm>
            <a:off x="8713344" y="1436368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Produkt jako usługa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8CCFD-182B-7546-BE75-88445AAD58F8}"/>
              </a:ext>
            </a:extLst>
          </p:cNvPr>
          <p:cNvSpPr txBox="1"/>
          <p:nvPr/>
        </p:nvSpPr>
        <p:spPr>
          <a:xfrm>
            <a:off x="1500511" y="4343062"/>
            <a:ext cx="1726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Produkty wykonane z surowców w pełni odnawialnych, zdatnych do recyklingu albo biodegradowalnych</a:t>
            </a:r>
            <a:r>
              <a:rPr lang="en-US" sz="1400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B666F-CA8C-2C43-B8C8-36C6A3FC5375}"/>
              </a:ext>
            </a:extLst>
          </p:cNvPr>
          <p:cNvSpPr txBox="1"/>
          <p:nvPr/>
        </p:nvSpPr>
        <p:spPr>
          <a:xfrm>
            <a:off x="3378910" y="4332868"/>
            <a:ext cx="1901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Usługi, w których eliminuje się przenikanie zasobów, materiałów i odpadów do środowiska i maksymalizuje wartość tego, co wraca do obiegu</a:t>
            </a:r>
            <a:r>
              <a:rPr lang="en-US" sz="1400" dirty="0"/>
              <a:t>.</a:t>
            </a:r>
          </a:p>
          <a:p>
            <a:pPr algn="ctr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2B9B0-85A2-184C-A010-C9AB347BC029}"/>
              </a:ext>
            </a:extLst>
          </p:cNvPr>
          <p:cNvSpPr txBox="1"/>
          <p:nvPr/>
        </p:nvSpPr>
        <p:spPr>
          <a:xfrm>
            <a:off x="5127467" y="4267161"/>
            <a:ext cx="2128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Usługi, które umożliwiają przedłużenie życia produktu, który zostałby wyrzucony, dzięki naprawie, ulepszeniu albo odprzedaży do ponownego wprowadzenia w obieg</a:t>
            </a:r>
            <a:r>
              <a:rPr lang="en-US" sz="14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5F51-F608-1C41-85A0-46E849E5839E}"/>
              </a:ext>
            </a:extLst>
          </p:cNvPr>
          <p:cNvSpPr txBox="1"/>
          <p:nvPr/>
        </p:nvSpPr>
        <p:spPr>
          <a:xfrm>
            <a:off x="7300645" y="4384192"/>
            <a:ext cx="190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Platformy do współdzielenia umożliwiają ludziom współpracę i współdzielenie produktu, bez posiadania na wyłączność</a:t>
            </a:r>
            <a:r>
              <a:rPr lang="en-US" sz="1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BA6F7-AA83-5348-ADDB-F2B45B85C684}"/>
              </a:ext>
            </a:extLst>
          </p:cNvPr>
          <p:cNvSpPr txBox="1"/>
          <p:nvPr/>
        </p:nvSpPr>
        <p:spPr>
          <a:xfrm>
            <a:off x="9066135" y="4451545"/>
            <a:ext cx="1625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Produkty, z których korzysta jeden lub większa liczba klientów na zasadzie opłaty za użytkowanie</a:t>
            </a:r>
            <a:r>
              <a:rPr lang="en-US" sz="1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307CF-A56C-A1B7-A063-961127FA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721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8909C43-34B9-E649-833C-EA40DFE76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7" y="-6412"/>
            <a:ext cx="12224657" cy="6858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047212-D388-D547-A9E0-6C3ADA2B1DC8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FC350A-23A4-3F47-8FB4-584707C12239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DDCA8-68FD-E942-93CA-6D0EA6F42E90}"/>
              </a:ext>
            </a:extLst>
          </p:cNvPr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Pięć modeli działalności w gospodarce okrężnej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DFFC9-9672-844A-9807-1CA032E45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599" y="1945438"/>
            <a:ext cx="2500907" cy="167041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09C6EA1-65B9-B546-AD1A-32D60C484AC1}"/>
              </a:ext>
            </a:extLst>
          </p:cNvPr>
          <p:cNvSpPr/>
          <p:nvPr/>
        </p:nvSpPr>
        <p:spPr>
          <a:xfrm>
            <a:off x="2107641" y="2232362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67EC71-59A3-E743-886A-C5F9A3AC0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478" y="2475199"/>
            <a:ext cx="709446" cy="709446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754D8CF1-82E2-A44C-A629-B36C7F375B45}"/>
              </a:ext>
            </a:extLst>
          </p:cNvPr>
          <p:cNvSpPr/>
          <p:nvPr/>
        </p:nvSpPr>
        <p:spPr>
          <a:xfrm>
            <a:off x="422154" y="4855266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5CDE40A-22C3-D44D-9B67-F3F222A4C8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64" t="10226" r="20361" b="16908"/>
          <a:stretch/>
        </p:blipFill>
        <p:spPr>
          <a:xfrm>
            <a:off x="560390" y="5057013"/>
            <a:ext cx="918648" cy="793176"/>
          </a:xfrm>
          <a:prstGeom prst="rect">
            <a:avLst/>
          </a:prstGeom>
        </p:spPr>
      </p:pic>
      <p:pic>
        <p:nvPicPr>
          <p:cNvPr id="42" name="Picture 41" descr="A picture containing person&#10;&#10;Description automatically generated">
            <a:extLst>
              <a:ext uri="{FF2B5EF4-FFF2-40B4-BE49-F238E27FC236}">
                <a16:creationId xmlns:a16="http://schemas.microsoft.com/office/drawing/2014/main" id="{378E5460-971C-BF45-8B8A-F155DAC8A9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59" r="6804"/>
          <a:stretch/>
        </p:blipFill>
        <p:spPr>
          <a:xfrm>
            <a:off x="1807162" y="4602759"/>
            <a:ext cx="2236737" cy="166742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34EA13C2-A8C9-F145-AC10-DEB05B786F70}"/>
              </a:ext>
            </a:extLst>
          </p:cNvPr>
          <p:cNvSpPr/>
          <p:nvPr/>
        </p:nvSpPr>
        <p:spPr>
          <a:xfrm>
            <a:off x="6605523" y="2227467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FC8E6DC1-3496-134F-83B7-DF2CFACB51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219" y="2407759"/>
            <a:ext cx="812744" cy="812744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F8E62818-C397-564C-9A45-49CC0A694184}"/>
              </a:ext>
            </a:extLst>
          </p:cNvPr>
          <p:cNvSpPr/>
          <p:nvPr/>
        </p:nvSpPr>
        <p:spPr>
          <a:xfrm>
            <a:off x="4467697" y="4852618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79D303A1-DDE3-BD4D-A2C8-814D3D810C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240" y="5094161"/>
            <a:ext cx="712034" cy="7120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7E5E71-5BCE-0A41-ACB5-EA7FF150EF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"/>
          <a:stretch/>
        </p:blipFill>
        <p:spPr>
          <a:xfrm>
            <a:off x="5907757" y="4560059"/>
            <a:ext cx="1834662" cy="1658271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BD99122-D863-2A48-A074-9BA939E43C8E}"/>
              </a:ext>
            </a:extLst>
          </p:cNvPr>
          <p:cNvSpPr/>
          <p:nvPr/>
        </p:nvSpPr>
        <p:spPr>
          <a:xfrm>
            <a:off x="2350478" y="1492234"/>
            <a:ext cx="3177963" cy="304138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E9F0F-12EE-C543-9213-0886BCF626DC}"/>
              </a:ext>
            </a:extLst>
          </p:cNvPr>
          <p:cNvSpPr txBox="1"/>
          <p:nvPr/>
        </p:nvSpPr>
        <p:spPr>
          <a:xfrm>
            <a:off x="1807162" y="1211597"/>
            <a:ext cx="440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Platforma umożliwiająca współdzielenie</a:t>
            </a:r>
            <a:r>
              <a:rPr lang="en-US" sz="1600" b="1" dirty="0"/>
              <a:t>:   </a:t>
            </a:r>
            <a:r>
              <a:rPr lang="pl-PL" sz="1600" b="1" dirty="0">
                <a:solidFill>
                  <a:schemeClr val="bg1"/>
                </a:solidFill>
              </a:rPr>
              <a:t>Wspólne przejazdy samochodem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6DA1444-2973-AB4B-AC8B-C1A2A4B7C7B0}"/>
              </a:ext>
            </a:extLst>
          </p:cNvPr>
          <p:cNvSpPr/>
          <p:nvPr/>
        </p:nvSpPr>
        <p:spPr>
          <a:xfrm>
            <a:off x="8715638" y="1461453"/>
            <a:ext cx="1534426" cy="338554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338866-62C4-BC4E-BFB8-AD557186169F}"/>
              </a:ext>
            </a:extLst>
          </p:cNvPr>
          <p:cNvSpPr txBox="1"/>
          <p:nvPr/>
        </p:nvSpPr>
        <p:spPr>
          <a:xfrm>
            <a:off x="6457782" y="1463910"/>
            <a:ext cx="422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Odzysk surowców</a:t>
            </a:r>
            <a:r>
              <a:rPr lang="en-US" sz="1600" b="1" dirty="0"/>
              <a:t>:    </a:t>
            </a:r>
            <a:r>
              <a:rPr lang="pl-PL" sz="1600" b="1" dirty="0">
                <a:solidFill>
                  <a:schemeClr val="bg1"/>
                </a:solidFill>
              </a:rPr>
              <a:t>Energia ze śmieci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E2AEBF4-4B6B-E749-BE53-C654432A0D8C}"/>
              </a:ext>
            </a:extLst>
          </p:cNvPr>
          <p:cNvSpPr/>
          <p:nvPr/>
        </p:nvSpPr>
        <p:spPr>
          <a:xfrm>
            <a:off x="1515646" y="4182862"/>
            <a:ext cx="2189498" cy="338554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9C8291-CD80-FF46-9BCC-66184E819D23}"/>
              </a:ext>
            </a:extLst>
          </p:cNvPr>
          <p:cNvSpPr txBox="1"/>
          <p:nvPr/>
        </p:nvSpPr>
        <p:spPr>
          <a:xfrm>
            <a:off x="548998" y="3879161"/>
            <a:ext cx="412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Produkt jako usługa</a:t>
            </a:r>
            <a:r>
              <a:rPr lang="en-US" sz="1600" b="1" dirty="0"/>
              <a:t>:   </a:t>
            </a:r>
            <a:endParaRPr lang="pl-PL" sz="1600" b="1" dirty="0"/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Wypożyczalnie odzieży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915964C-842A-5844-A1E4-A96E29B2799F}"/>
              </a:ext>
            </a:extLst>
          </p:cNvPr>
          <p:cNvSpPr/>
          <p:nvPr/>
        </p:nvSpPr>
        <p:spPr>
          <a:xfrm>
            <a:off x="4585332" y="4219188"/>
            <a:ext cx="3534587" cy="294739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4E9112-F037-C744-A4F7-38C373C83987}"/>
              </a:ext>
            </a:extLst>
          </p:cNvPr>
          <p:cNvSpPr txBox="1"/>
          <p:nvPr/>
        </p:nvSpPr>
        <p:spPr>
          <a:xfrm>
            <a:off x="4561116" y="3936641"/>
            <a:ext cx="357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Surowce o charakterze okrężnym</a:t>
            </a:r>
            <a:r>
              <a:rPr lang="en-US" sz="1600" b="1" dirty="0"/>
              <a:t>:  </a:t>
            </a:r>
            <a:endParaRPr lang="pl-PL" sz="1600" b="1" dirty="0"/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Buty wykonane z tworzywa sztucznego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8404D60-3666-9849-9549-BCEC5B709B06}"/>
              </a:ext>
            </a:extLst>
          </p:cNvPr>
          <p:cNvSpPr/>
          <p:nvPr/>
        </p:nvSpPr>
        <p:spPr>
          <a:xfrm>
            <a:off x="9593855" y="4107686"/>
            <a:ext cx="2326614" cy="338554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679F4B-8D37-D648-8EB2-7E095C3A1492}"/>
              </a:ext>
            </a:extLst>
          </p:cNvPr>
          <p:cNvSpPr txBox="1"/>
          <p:nvPr/>
        </p:nvSpPr>
        <p:spPr>
          <a:xfrm>
            <a:off x="8218548" y="3984575"/>
            <a:ext cx="138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Dłuższe życie produktów</a:t>
            </a:r>
            <a:r>
              <a:rPr lang="en-US" sz="1600" b="1" dirty="0"/>
              <a:t>: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5E28285-0677-BF44-8F62-22DACD61AAA4}"/>
              </a:ext>
            </a:extLst>
          </p:cNvPr>
          <p:cNvSpPr txBox="1"/>
          <p:nvPr/>
        </p:nvSpPr>
        <p:spPr>
          <a:xfrm>
            <a:off x="9513025" y="4101519"/>
            <a:ext cx="249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Usługa odbioru i naprawy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523D0EE-E876-5844-8C0E-20E201D68F46}"/>
              </a:ext>
            </a:extLst>
          </p:cNvPr>
          <p:cNvSpPr/>
          <p:nvPr/>
        </p:nvSpPr>
        <p:spPr>
          <a:xfrm>
            <a:off x="8296337" y="4852618"/>
            <a:ext cx="1195121" cy="1195121"/>
          </a:xfrm>
          <a:prstGeom prst="ellipse">
            <a:avLst/>
          </a:prstGeom>
          <a:noFill/>
          <a:ln w="1905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3" name="Picture 72" descr="Logo&#10;&#10;Description automatically generated">
            <a:extLst>
              <a:ext uri="{FF2B5EF4-FFF2-40B4-BE49-F238E27FC236}">
                <a16:creationId xmlns:a16="http://schemas.microsoft.com/office/drawing/2014/main" id="{10BEB59B-9097-D341-9FFD-86E7E1FCEF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1" b="-53"/>
          <a:stretch/>
        </p:blipFill>
        <p:spPr>
          <a:xfrm>
            <a:off x="8384089" y="4947999"/>
            <a:ext cx="1056645" cy="1005017"/>
          </a:xfrm>
          <a:prstGeom prst="rect">
            <a:avLst/>
          </a:prstGeom>
        </p:spPr>
      </p:pic>
      <p:pic>
        <p:nvPicPr>
          <p:cNvPr id="75" name="Picture 74" descr="A person looking at a machine&#10;&#10;Description automatically generated with low confidence">
            <a:extLst>
              <a:ext uri="{FF2B5EF4-FFF2-40B4-BE49-F238E27FC236}">
                <a16:creationId xmlns:a16="http://schemas.microsoft.com/office/drawing/2014/main" id="{4038660B-435C-C74B-ADA6-DA9CE7DD963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-1"/>
          <a:stretch/>
        </p:blipFill>
        <p:spPr>
          <a:xfrm>
            <a:off x="9773077" y="4557018"/>
            <a:ext cx="2013273" cy="1668422"/>
          </a:xfrm>
          <a:prstGeom prst="rect">
            <a:avLst/>
          </a:prstGeom>
        </p:spPr>
      </p:pic>
      <p:pic>
        <p:nvPicPr>
          <p:cNvPr id="3" name="Picture 2" descr="A picture containing text, car, outdoor, van&#10;&#10;Description automatically generated">
            <a:extLst>
              <a:ext uri="{FF2B5EF4-FFF2-40B4-BE49-F238E27FC236}">
                <a16:creationId xmlns:a16="http://schemas.microsoft.com/office/drawing/2014/main" id="{31C4D7C2-C0AB-7A32-4BA4-401351780F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5299" y="1980833"/>
            <a:ext cx="2846868" cy="15996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1A9B1-51E7-703F-2E99-541259E6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659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314D4-AEFC-41A4-9ADE-6A35E320C749}"/>
</file>

<file path=customXml/itemProps2.xml><?xml version="1.0" encoding="utf-8"?>
<ds:datastoreItem xmlns:ds="http://schemas.openxmlformats.org/officeDocument/2006/customXml" ds:itemID="{E55C45E3-6723-4226-A969-50DBC674412A}"/>
</file>

<file path=customXml/itemProps3.xml><?xml version="1.0" encoding="utf-8"?>
<ds:datastoreItem xmlns:ds="http://schemas.openxmlformats.org/officeDocument/2006/customXml" ds:itemID="{67359AE0-9F2A-4D44-A4DD-9C4409B7B22D}"/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4958</Words>
  <Application>Microsoft Office PowerPoint</Application>
  <PresentationFormat>Panoramiczny</PresentationFormat>
  <Paragraphs>464</Paragraphs>
  <Slides>24</Slides>
  <Notes>24</Notes>
  <HiddenSlides>4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Katarzyna Godyń-Zakrzewska</cp:lastModifiedBy>
  <cp:revision>85</cp:revision>
  <dcterms:created xsi:type="dcterms:W3CDTF">2022-04-25T10:56:13Z</dcterms:created>
  <dcterms:modified xsi:type="dcterms:W3CDTF">2023-03-31T12:58:11Z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2184691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