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bpehBZPEkh8W8ANlSSSIkhEn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68" autoAdjust="0"/>
  </p:normalViewPr>
  <p:slideViewPr>
    <p:cSldViewPr snapToGrid="0">
      <p:cViewPr varScale="1">
        <p:scale>
          <a:sx n="88" d="100"/>
          <a:sy n="88" d="100"/>
        </p:scale>
        <p:origin x="14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ส่วนของ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การเสนอคุณค่า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คือหัวใจสำคัญของแผนภาพโมเดลธุรกิจ ซึ่งแสดงถึงทางออกเฉพาะ (ผลิตภัณฑ์หรือบริการ) สำหรับปัญหาที่กลุ่มลูกค้าพบเจอ หรือที่สร้างคุณค่าให้กับกลุ่มลูกค้า การเสนอคุณค่าควรมีลักษณะเฉพาะหรือแตกต่างจากคู่แข่ง ถ้ากำลังเสนอผลิตภัณฑ์ใหม่ ควรเป็นนวัตกรรมใหม่และทำให้มีการเปลี่ยนแปลง ถ้ากำลังเสนอผลิตภัณฑ์ที่มีอยู่แล้วในตลาด ผลิตภัณฑ์นั้นควรโดดเด่นด้วยคุณสมบัติใหม่ ๆ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การเสนอคุณค่าอาจ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เป็นเชิงปริมาณ (ราคาและความเร็วในการให้บริการ) หรือเชิงคุณภาพ (ประสบการณ์ของลูกค้าหรือการออกแบบ)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การเสนอคุณค่า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ควรเป็นเรื่องสำคัญ น่าดึงดูด เป็นรูปธรรม และน่าเชื่อถืออีกด้วย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ซึ่งหมายความว่าควรมีการแก้ไขปัญหาของลูกค้า ควรทำให้ลูกค้ารู้สึกถึงแรงดึงดูดทางด้านอารมณ์ ควรเป็นสิ่งที่จับต้องได้ และธุรกิจควรที่จะสามารถให้บริการได้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การเสนอคุณค่าของบริษัทให้เช่าเสื้อผ้าของเราคืออะไร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นำเสนอแฟชั่นทันสมัยและราคาประหยัดโดยลูกค้าไม่จำเป็นต้องเป็นเจ้าของเสื้อผ้าที่แทบจะไม่ได้สวมใส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การเสนอคุณค่าหมุนเวียน คือ คุณค่าที่เพิ่มขึ้นอันเป็นผลมาจากโมเดลธุรกิจหมุนเวียน 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ซึ่งแสดงถึงทางออกเฉพาะ (ผลิตภัณฑ์หรือบริการ) สำหรับปัญหาที่กลุ่มลูกค้าพบเจอ หรือที่สร้างคุณค่าให้กับกลุ่มลูกค้า การเสนอคุณค่าหมุนเวียนควรจะเป็นนวัตกรรมหรือควรจะแตกต่างจากของคู่แข่ง และควรจะมีประโยชน์ทางสังคมและสิ่งแวดล้อม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การเสนอคุณค่าหมุนเวียน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อาจเป็นด้าน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สังคม (บริการสำหรับผู้ที่มีรายได้ต่ำและ/หรือสังคม) 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และ/หรือ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สิ่งแวดล้อม (สร้างระบบนิเวศน์ใหม่ ทำให้ขยะไม่เข้าไปสู่สิ่งแวดล้อม ฯลฯ) 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ถ้าจะให้ดีที่สุด ควรรวมทั้งสองอย่างไว้ด้วยกัน!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การเสนอคุณค่าหมุนเวียนของธุรกิจเช่าเสื้อผ้าของเราคืออะไร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เรามีเสื้อผ้าให้เลือกสำหรับชุมชนที่มีรายได้ต่ำและมีผู้บริโภค ส่งถึงบ้าน การเก็บเสื้อผ้าไว้จะช่วยทำให้ของเสียที่เกิดจากสิ่งทอไม่เข้าไปสู่หลุมฝังกลบ และลดการผลิตสิ่งทอใหม่และขยะในอนาคต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5" name="Google Shape;26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ส่วนของ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 ความสัมพันธ์กับลูกค้า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 คือส่วนที่จำเป็นต้องสร้างความสัมพันธ์กับกลุ่มลูกค้าแต่ละกลุ่มและวิธีที่จะมีปฏิสัมพันธ์กับลูกค้าตลอดทาง ความสัมพันธ์กับลูกค้ามีหลายประเภท: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การช่วยเหลือโดยบุคคล: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มีการโต้ตอบกับลูกค้าด้วยตัวเองหรือด้วยอีเมล ผ่านทางโทรศัพท์ หรือด้วยวิธีอื่น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การช่วยเหลือโดยบุคคลที่ได้รับมอบหมาย: 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มีการมอบหมายบุคคลที่ได้รับมอบหมายให้ดูแลลูกค้าแต่ละราย 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บริการตัวเอง: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จะไม่มีความสัมพันธ์กับลูกค้า แต่จะให้สิ่งที่ลูกค้าต้องการเพื่อช่วยเหลือตัวเอง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บริการอัตโนมัติ: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ซึ่งรวมถึงกระบวนการอัตโนมัติหรือเครื่องจักรที่ช่วยให้ลูกค้าสามารถให้บริการด้วยตัวเองได้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การสร้างกลุ่มสังคมของลูกค้า: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ซึ่งรวมถึงชุมชนออนไลน์ที่ลูกค้าสามารถช่วยกันแก้ไขปัญหาของตัวเองเกี่ยวกับผลิตภัณฑ์หรือบริการ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การร่วมสร้างสรรค์: 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บริษัทจะช่วยให้ลูกค้ามีส่วนร่วมในการออกแบบหรือพัฒนาผลิตภัณฑ์ ยกตัวอย่าง เช่นยูทูบทำให้ผู้ใช้มีโอกาสสร้างเนื้อหาสำหรับผู้ชม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บริษัทให้เช่าเสื้อผ้าของเรามีความสัมพันธ์แบบไหนกับลูกค้า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ราจะมีความสัมพันธ์ส่วนบุคคลกับลูกค้าโดยการสื่อสารกับพวกเขาโดยตรงผ่านอีเมล/โทรศัพท์/การสนทนาออนไลน์ เพื่อช่วยเหลือพวกเขา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ส่วนของ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 ช่องทาง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มีไว้เพื่ออธิบายวิธีที่บริษัทจะสื่อสารและเข้าถึงลูกค้า ช่องทาง คือ จุดที่ให้ลูกค้าเชื่อมต่อกับบริษัท ช่องทางมีบทบาทในการเพิ่มการตระหนักรู้ถึงผลิตภัณฑ์หรือบริการในหมู่ลูกค้า และช่วยให้สามารถนำเสนอคุณค่าและผลิตภัณฑ์ให้แก่ลูกค้าได้ นอกจากนี้ยังสามารถใช้ช่องทางเพื่อให้ลูกค้าสามารถซื้อผลิตภัณฑ์หรือบริการและเสนอบริการหลังการซื้อ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ช่องทางมีสองประเภท: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ช่องทางที่เป็นเจ้าของ: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เว็บไซต์บริษัท โซเชียลมีเดีย การขายสินค้าโดยบริษัท ฯลฯ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ช่องทางของพันธมิตร: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เว็บไซต์ที่พันธมิตรเป็นเจ้าของ การจัดจำหน่ายแบบขายส่ง การค้าปลีก ฯลฯ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บริษัทให้เช่าเสื้อผ้าของเราใช้ช่องทางแบบไหนกับลูกค้า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ลูกค้าจะเช่าเสื้อผ้าผ่านทางเว็บไซต์ของเราและแพลตฟอร์มสื่อโซเชียลมีเดียที่เชื่อมโยงกัน รวมทั้งผ่านอินฟลูเอนเซอร์ หรือผู้มีอิทธิพลที่เป็นพันธมิตรของเรา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4" name="Google Shape;2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ส่วนของ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กิจกรรม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จะระบุถึงสิ่งที่ทำเพื่อดำเนินธุรกิจในแต่ละวัน กิจกรรมที่สำคัญเหล่านี้ควรมุ่งเน้นการสร้างคุณค่า การเข้าถึงกลุ่มลูกค้า และการรักษาความสัมพันธ์กับลูกค้า รวมถึงการสร้างรายได้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กิจกรรมของธุรกิจเช่าเสื้อผ้าของเราคืออะไร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ให้ลูกค้าเช่าเสื้อผ้าและให้การสนับสนุนตามที่ลูกค้าต้องการ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ส่วนของ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พันธมิตร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จะระบุถึงบริษัทอื่น ๆ หรือซัพพลายเออร์ที่จะช่วยให้สามารถดำเนินกิจกรรมที่สำคัญได้ ความร่วมมือเหล่านี้มีขึ้นเพื่อลดความเสี่ยงและหาทรัพยากร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พันธมิตรหลักของบริษัทให้เช่าเสื้อผ้าของเราคือใคร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ผู้ที่บริจาคหรือขายเสื้อผ้าเก่าให้กับเรา และร้านขายของมือสองที่ขายเสื้อผ้าด้วย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Google Shape;3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ส่วนของ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ทรัพยากร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จะระบุถึงข้อมูลหลักที่จำเป็นต้องใช้ในการดำเนินกิจกรรมที่สำคัญเพื่อการเสนอคุณค่า  ทรัพยากรหลักมีหลายประเภท: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-บุคลากร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(พนักงาน)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-การเงิน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(เงิน วงเงินสินเชื่อ ฯลฯ)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-ทรัพย์สินทางปัญญา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(แบรนด์ สิทธิบัตร ทรัพย์สินทางปัญญา ลิขสิทธิ์)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-กายภาพ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(อุปกรณ์ คลังสินค้า อาคาร)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ทรัพยากรหลักของธุรกิจเช่าเสื้อผ้าของเราคืออะไร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คลังเสื้อผ้าและแพลตฟอร์มการช้อปปิ้งออนไลน์ที่ให้เช่าเสื้อผ้า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5" name="Google Shape;3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ในส่วน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ต้นทุน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ให้ระบุทุกสิ่งที่ต้องใช้เงินในการดำเนินโมเดลธุรกิจ ต้องมุ่งเน้นไปที่การประเมินต้นทุนของการสร้างและการเสนอคุณค่า การสร้างกระแสรายได้ และการรักษาความสัมพันธ์กับลูกค้า และการดำเนินการนี้จะทำได้ง่ายขึ้นเมื่อได้กำหนดทรัพยากร กิจกรรม และคู่ค้าที่สำคัญ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ธุรกิจอาจ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มุ่งเน้นการประหยัดค่าใช้จ่าย (มุ่งเน้นการลดค่าใช้จ่ายให้น้อยที่สุดเท่าที่จะเป็นไปได้)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และ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เน้นความคุ้มค่า (มุ่งเน้นที่การให้คุณค่าสูงสุดแก่ลูกค้า)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ควรพยายามทำทั้งสองอย่างเสมอ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บริษัทให้เช่าเสื้อผ้าของเรามีต้นทุนอะไรบ้าง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เราจะใช้จ่ายเงินไปกับการพัฒนาและการบำรุงรักษาเว็บไซต์ของเรา นอกจากนี้เรายังจะใช้จ่ายเงินไปกับเงินเดือนของพนักงานและการตลาดอีกด้วย  ตัวอย่างเพิ่มเติม คือ ค่าขนส่งและค่าจัดส่งสำหรับการจัดส่งเสื้อผ้าและการส่งคืน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4" name="Google Shape;36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ส่วนของ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รายได้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คือ แหล่งที่มาที่บริษัทสร้างรายได้โดยการขายสินค้าหรือบริการให้กับลูกค้า ในส่วนนี้ ควรอธิบายว่าจะได้รับรายได้จากการเสนอคุณค่าอย่างไร  กระแสรายได้อาจอยู่ในโมเดลรายได้แบบใดแบบหนึ่งต่อไปนี้: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รายได้ตามธุรกรรม: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จากลูกค้าที่ชำระเงินครั้งเดียว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รายได้ที่เกิดซ้ำ: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จากการชำระเงินอย่างต่อเนื่องสำหรับบริการต่อเนื่องหรือบริการหลังการขาย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แหล่งรายได้ของบริษัทให้เช่าเสื้อผ้าของเราคือใคร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เราจะสร้างรายได้จากการให้เช่าเสื้อผ้าและโมเดลการสมัครสมาชิก ซึ่งลูกค้าสามารถเช่าเสื้อผ้าเป็นรายเดือน หรือเข้าถึงเสื้อผ้าที่ให้เช่าได้ไม่จำกัดตามการชำระค่าสมัครรายเดือน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5" name="Google Shape;3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ส่วนของ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นวัตกรรมหมุนเวียน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เป็นประเภทของกลยุทธ์เชิงเศรษฐกิจหมุนเวียนที่ธุรกิจได้สร้างขึ้น ซึ่งทำให้แตกต่างจากคู่แข่ง มีโมเดลหมุนเวียนทั้งหมด 5 รูปแบบที่สามารถนำไปใช้กับผลิตภัณฑ์หรือบริการได้: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วัสดุทดแทน: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ผลิตภัณฑ์ทำจากทรัพยากรที่หมุนเวียน รีไซเคิลได้ หรือย่อยสลายได้ทางชีวภาพ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บริการที่ทำงานเพื่อกำจัดทรัพยากร วัสดุ หรือของเสีย ไม่ให้เกิดการรั่วไหลเข้าสู่สิ่งแวดล้อมและเพิ่มมูลค่าให้สูงสุดเพื่อเข้าสู่วงจรใหม่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การยืดอายุการใช้งานผลิตภัณฑ์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บริการที่เสนอเพื่อยืดอายุการใช้งานของผลิตภัณฑ์ที่ถูกกำจัดทิ้งโดยการซ่อมแซม อัปเกรด หรือขายผลิตภัณฑ์นั้นกลับเข้าสู่วงจรใหม่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แพลตฟอร์มการแบ่งปัน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แพลตฟอร์มการให้บริการที่ช่วยให้ผู้ใช้สามารถทำงานร่วมกันและใช้ผลิตภัณฑ์ร่วมกันได้โดยลูกค้าไม่ต้องเป็นเจ้าของคน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ขายสินค้าพร้อมบริการ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ผลิตภัณฑ์ที่ใช้โดยลูกค้าหนึ่งรายหรือมากกว่า ผ่านการจัดการแบบจ่ายตามการใช้งาน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นวัตกรรมหมุนเวียนของธุรกิจเช่าเสื้อผ้าของเราคืออะไร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ในอุตสาหกรรมสิ่งทอ ธุรกิจส่วนใหญ่จะทำตามโมเดลเส้นตรงของการ “ผลิต ใช้ และทิ้ง” ด้วยการใช้โมเดลการเช่าและการซ่อมแซม เสื้อผ้าจะถูกเปลี่ยนจากผลิตภัณฑ์ไปสู่บริการ แพลตฟอร์มการแบ่งปันจะถูกสร้างขึ้นระหว่างผู้ใช้แฟชั่น และการยืดอายุการใช้งานของเสื้อผ้าจะถูกขยายออกไปผ่านการซ่อมแซม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8" name="Google Shape;40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ส่วนที่เป็น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การสิ้นอายุการใช้งาน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จะสรุป ”วิธีการ” ที่เราจะใช้ในการเก็บทรัพยากรในโมเดลของการหมุนเวียน หรืออาจมองว่านี่คือการกลับกันของส่วนที่เป็นโลจิสติกส์ โดยมีการกำหนดว่าจะทำให้ผลิตภัณฑ์หรือบริการเหล่าอยู่ในวงจรอย่างไร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สถานการณ์เมื่อสิ้นอายุการใช้งานของธุรกิจเช่าเสื้อผ้าของเราคืออะไร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ในอุตสาหกรรมสิ่งทอ ธุรกิจส่วนใหญ่จะใช้โมเดลเส้นตรงของการ ”ผลิต ใช้ และทิ้ง” เมื่อมีการเช่าเสื้อผ้าแทนการขาย เราต้องมีวิธีที่จะทำให้แน่ใจได้ว่าผู้เช่าจะคืนเสื้อผ้าให้เรา เราจะส่งเสริมให้ผู้เช่าคืนเสื้อผ้าผ่านบริการการสมัครสมาชิกหรือแผนมัดจำโดยไม่ต้องสมัครสมาชิก และเมื่อสินค้าแต่ละรายการถูกส่งคืน ลูกค้าจะได้รับเครดิตร้านค้าในการเช่าครั้งถัดไป ร้านค้าจะซ่อมแซมเสื้อผ้าตามความจำเป็นเพื่อรักษาคลังสินค้าให้เช่า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2" name="Google Shape;4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อ่านเอกสารประกอบ “การออกแบบใหม่เพื่อการหมุนเวียน”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แล้วเลือกธุรกิจที่ต้องการมุ่งเน้นเพื่อสร้างโมเดลธุรกิจหมุนเวียน เริ่มกรอก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“แผนภาพโมเดลธุรกิจหมุนเวียน”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โดยใส่แนวคิดคร่าว ๆ ลงไปในแต่ละกล่อง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ควรเริ่มต้นด้วยกล่องที่เป็นกลุ่มลูกค้า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เพื่อให้มุ่งเน้นที่ผู้ใช้ จากนั้นแล้วจึงไปที่การเสนอคุณค่าและการเสนอคุณค่าหมุนเวียน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เมื่อทำแบบร่างแผนภาพเสร็จแล้ว ร่างตัวสินค้าขึ้นมาและนำเสนอให้เพื่อนร่วมชั้นเรียน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7" name="Google Shape;45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ตัวอย่างแผนภาพโมเดลธุรกิจยั่งยืน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5" name="Google Shape;48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br>
              <a:rPr lang="th-TH" sz="1800" b="1">
                <a:latin typeface="Tahoma"/>
                <a:ea typeface="Tahoma"/>
                <a:cs typeface="Tahoma"/>
                <a:sym typeface="Tahoma"/>
              </a:rPr>
            </a:br>
            <a:br>
              <a:rPr lang="th-TH" sz="1800" b="1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มีใครเคยได้ยินเกี่ยวกับแผนภาพโมเดลธุรกิจ (Business Model Canvas) บ้าง ถ้าเคย มันคืออะไรและใช้เพื่ออะไร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แผนภาพโมเดลธุรกิจแสดงถึงภาพโมเดลธุรกิจ โดยเน้นปัจจัยเชิงกลยุทธ์ที่สำคัญทั้งหมด กล่าวอีกนัยหนึ่งก็คือ เป็นภาพรวมของการทำงานของบริษัท ลูกค้า กระแสรายได้ และอื่น ๆ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ผนภาพโมเดลธุรกิจเป็นเครื่องมือที่ดีที่ช่วยให้เข้าใจโมเดลธุรกิจในรูปแบบที่ตรงไปตรงมาและมีโครงสร้าง การใช้แผนภาพนี้จะนำไปสู่ข้อมูลเชิงลึกเกี่ยวกับลูกค้าที่ให้บริการ มีการเสนอคุณค่าอะไรบ้าง ผ่านช่องทางใด และวิธีทำเงินของบริษัท แผนภาพโมเดลธุรกิจยังอาจใช้เพื่อทำความเข้าใจรูปแบบธุรกิจของตัวเองหรือของคู่แข่ง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แผนภาพโมเดลธุรกิจ เป็นภาษาที่ใช้สำหรับการอธิบาย แสดงภาพ ประเมิน และเปลี่ยนแปลงรูปแบบธุรกิจ ซึ่งอธิบายถึงเหตุผลของวิธีที่องค์กรสร้าง ส่งมอบ และเก็บมูลค่า แผนภาพดังกล่าวประกอบด้วยส่วนสำคัญ 9 ส่วนของธุรกิจ: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1. กลุ่มลูกค้า: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ระบุรายชื่อลูกค้าสามอันดับแรก มองหาส่วนที่สร้างรายได้มากที่สุด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2. การเสนอคุณค่า: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ผลิตภัณฑ์และบริการคืออะไร งานที่ทำให้ลูกค้าคืออะไร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3. รายได้: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ระบุแหล่งรายได้สามอันดับแรก ถ้าเป็นการทำให้ฟรี แต่สามารถสร้างรายได้ในอนาคต ให้เพิ่มสิ่งเหล่านั้นตรงนี้ด้วย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4. ช่องทาง: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มีการสื่อสารกับลูกค้าอย่างไร มีการส่งมอบผลิตภัณฑ์หรือบริการให้ลูกค้าอย่างไร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5. ความสัมพันธ์กับลูกค้า: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ความสัมพันธ์และการโต้ตอบของเราถูกสร้างขึ้นอย่างไร และรักษาความสัมพันธ์ไว้อย่างไร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6. กิจกรรม: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ในแต่ละวันมีการทำอะไรบ้างเพื่อดำเนินธุรกิจตามโมเดลธุรกิจ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7. ทรัพยากร: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บุคคล ความรู้ วิธีการ และเงิน ที่ต้องใช้ในการดำเนินธุรกิจ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8. พันธมิตร: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ระบุรายชื่อพันธมิตรที่ขาดไม่ได้ในการทำธุรกิจ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9. ต้นทุน: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ระบุต้นทุนที่สูงที่สุด โดยดูจากกิจกรรมและทรัพยากร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10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 b="1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เรามาใช้แพลตฟอร์มการปล่อยเช่าที่พักอาศัยเป็นตัวอย่างในการกรอกข้อมูลลงในแผนภาพโมเดลธุรกิจกัน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1. กลุ่มลูกค้า: ลูกค้าของพวกเขาคือใคร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มีกลุ่มลูกค้าสองกลุ่มที่กำหนดรูปแบบธุรกิจแพลตฟอร์มการปล่อยเช่าที่พักอาศัย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-เจ้าของที่พักอาศัย: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ผู้คนที่มีพื้นที่ว่างให้เช่าและต้องการสร้างรายได้จากพื้นที่ดังกล่าว ในแอปพลิเคชัน พวกเขาสามารถลงที่พักอาศัยไว้ได้ ภายใต้เงื่อนไขบางอย่าง เช่น ระยะเวลาที่ใช้ได้ เวลาเช็คอินและเช็คเอาท์ และ “กฎระเบียบ” อื่น ๆ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-แขก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ผู้คนที่กำลังมองหาที่พัก พวกเขาสามารถค้นหาตามตำแหน่งที่ตั้ง ชนิดของที่พัก ราคา และตัวกรองอื่น ๆ ที่แอปเสนอ พวกเขาจองและจ่ายผ่านแพลตฟอร์มกลาง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2. การเสนอคุณค่า: บริษัทให้คุณค่าอะไรกับลูกค้าของพวกเขา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การเสนอคุณค่าจะแตกต่างกันไปสำหรับแต่ละกลุ่ม: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-สำหรับเจ้าของที่พักอาศัย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ข้อเสนอที่คุ้มค่าที่สุดในที่นี้คือความสามารถในการสร้างรายได้ผ่านแพลตฟอร์ม นอกจากนี้ยังมีคุณประโยชน์จากการทำสิ่งต่าง ๆ ได้อย่างสะดวกสบายและปลอดภัย โดยสามารถควบคุมการจองทั้งหมด รวมถึงการประกันความเสียหายและอุบัติเหตุได้ นอกจากนี้ยังมีข้อดีที่สามารถตรวจสอบโปรไฟล์ของผู้ที่ขอสำรองห้องพักและตัวเลือกในการปฏิเสธข้อเสนอ ทั้งหมดนี้ด้วยการสนับสนุนจากบริษัททุกวัน ตลอด 24 ชั่วโมง ผ่านทางโทรศัพท์ อีเมล และแชท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-สำหรับผู้พักอาศัย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ข้อเสนอที่คุ้มค่าที่สุดในที่นี้คือการประหยัดเงินค่าโรงแรมหรือสถานที่พักผ่อนให้เช่า นอกจากนี้ ยังได้รับความสะดวกในการเลือกสถานที่ตามความต้องการทั้งหมดผ่านโทรศัพท์หรือคอมพิวเตอร์โดยไม่ต้องเจรจากับใคร นอกจากนี้ผู้เดินทางยังสามารถตรวจสอบโปรไฟล์ของเจ้าของ และในบางกรณีสามารถแลกเปลี่ยนประสบการณ์กับพวกเขาได้ในระหว่างการเข้าพัก และสุดท้าย คือ มีความปลอดภัยในการชำระเงินผ่านแพลตฟอร์ม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3. ช่องทาง: แพลตฟอร์มกลางเข้าถึงลูกค้าได้อย่างไร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ช่องทางหลัก คือ เว็บไซต์และตัวแอปเอง นอกจากนี้บริษัทยังใช้โซเชียลมีเดีย การตลาดดิจิตอล โมเดลการตลาดแบบหุ้นส่วน และแน่นอนว่าได้รับประโยชน์อย่างมากจากการแนะนำปากต่อปาก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4. ความสัมพันธ์กับลูกค้า: บริษัทมีความสัมพันธ์แบบใดกับลูกค้า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วามสัมพันธ์ระหว่างลูกค้ากับแพลตฟอร์มกลางจะขึ้นอยู่กับความไว้วางใจในระดับสูงในการทำธุรกรรมที่ดำเนินการผ่านทางเว็บไซต์และแอปของบริษัท ด้วยเหตุนี้ บริษัทจึงดำเนินการสื่อสารอย่างแข็งขันระหว่างกลุ่มเพื่อหลีกเลี่ยงการสร้างความเสียหายต่อชื่อเสียง หากแบรนด์ต้องเสียหายจากการไม่มีความสม่ำเสมอ ก็เป็นการง่ายที่บริษัทคู่แข่งจะได้เปรียบ บริษัทจึงทำงานเพื่อหลีกเลี่ยงความขัดแย้ง จัดการกับพฤติกรรมและความเสี่ยงที่ไม่ดี สร้างความมั่นใจในการปกป้องข้อมูลและข้อมูลส่วนตัว และให้การสนับสนุนในการตอบคำถามและแก้ไขปัญหา เครื่องมือที่ดีที่สุดในการสร้างความสัมพันธ์กับลูกค้าคือแพลตฟอร์มที่ให้คำแนะนำเฉพาะบุคคลและให้การสนับสนุนลูกค้าตลอด 24 ชั่วโมงทุกวัน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5. กระแสรายได้: พวกเขาทำเงินได้อย่างไร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ค่าธรรมเนียมของเจ้าของที่พักอาศัย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ค่าธรรมเนียมของนักเดินทาง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6. ทรัพยากรหลัก: แพลตฟอร์มการแบ่งปันจำเป็นต้องใช้อะไรในการดำเนินธุรกิจ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ทรัพยากรที่สำคัญของบริษัท ได้แก่ แพลตฟอร์มและแอปสำหรับมือถือ เนื้อหาที่สร้างโดยพันธมิตร ที่พักอาศัยที่พร้อมและการประเมินผลและรีวิว ทรัพยากรบุคคล รวมถึงคนเขียนโปรแกรม นักการตลาดและบุคลากรสำคัญอื่น ๆ และอัลกอริธึมต่าง ๆ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7. กิจกรรมหลัก: บริษัททำอะไรเพื่อดำเนินธุรกิจ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กิจกรรมหลักของพวกเขาคือการพัฒนาและบำรุงรักษาแพลตฟอร์มที่ลูกค้าใช้งาน นอกจากนี้ กิจกรรมที่สำคัญอื่น ๆ ยังรวมถึงการขายและการตลาดสำหรับการจัดหาเจ้าของที่พักอาศัยและผู้พักอาศัยใหม่ การรักษาความปลอดภัยของข้อมูลสำหรับพันธมิตรและผู้ใช้ และการบริการลูกค้า (ทั้งสองด้าน) รวมถึงการประนีประนอมข้อพิพาท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8. พันธมิตรหลัก: บริษัทต้องการการช่วยเหลือจากใครในการดำเนินงาน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พันธมิตรที่สำคัญที่สุดของบริษัทคือเจ้าของที่พักอาศัย ซึ่งอาจเป็นบุคคล หรือโรงแรม หากไม่มีผู้สนใจที่จะลงห้องและที่พักในแอป แพลตฟอร์มดังกล่าวก็ไม่มีเหตุผลในการดำรงอยู่ พันธมิตรอื่น ๆ ได้แก่ ช่างภาพมืออาชีพที่ให้บริการแพลตฟอร์ม บริษัทประกันภัยที่รักษาทรัพย์สินในการเช่า รวมทั้งนักลงทุนที่สามารถสร้างโครงสร้างแพลตฟอร์มทั้งหมดได้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9. โครงสร้างต้นทุน: มีค่าใช้จ่ายในการดำเนินธุรกิจเท่าไร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โครงสร้างต้นทุนรวมถึงการลงทุนในกิจกรรมและทรัพยากรที่สำคัญทั้งหมด และช่องทางต่าง ๆ ยกตัวอย่างเช่น: การบำรุงรักษาและการพัฒนาซอฟต์แวร์ การตลาด เงินเดือน การหาลูกค้า ค่าธรรมเนียมบัตรเครดิต และค่าใช้จ่ายทางกฎหมายและการบริหารจัดการ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" name="Google Shape;19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br>
              <a:rPr lang="th-TH" sz="1800" b="1">
                <a:latin typeface="Tahoma"/>
                <a:ea typeface="Tahoma"/>
                <a:cs typeface="Tahoma"/>
                <a:sym typeface="Tahoma"/>
              </a:rPr>
            </a:br>
            <a:br>
              <a:rPr lang="th-TH" sz="1800" b="1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แผนภาพโมเดลธุรกิจหมุนเวียนจะเหมือนกับแผนภาพโมเดลธุรกิจที่มีชื่อเสียงมากกว่า แต่จะมีส่วนเพิ่มเติมอีกสามส่วนที่ทำให้โมเดลธุรกิจมีการหมุนเวียน หลักการของเศรษฐกิจหมุนเวียน มุ่งที่จะรักษาคุณค่าของผลิตภัณฑ์ ส่วนประกอบ วัสดุ และทรัพยากรในระบบเศรษฐกิจให้นานที่สุดเท่าที่จะเป็นไปได้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ส่วนที่เป็น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นวัตกรรมหมุนเวียน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จะกำหนดการหาทางออกแบบหมุนเวียนที่นำไปใช้กับปัญหาเชิงเส้นตรง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ส่วนที่เป็น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การสิ้นอายุการใช้งาน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จะระบุสิ่งที่จะเกิดขึ้นต่อไปหลังจากที่ผลิตภัณฑ์หรือบริการถูกใช้งาน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การเสนอคุณค่าหมุนเวียน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เป็นคุณค่าที่เพิ่มขึ้นจาก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นวัตกรรมหมุนเวียน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 b="1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เรามาดูกันที่แผนภาพโมเดลธุรกิจหมุนเวียนโดยใช้ตัวอย่างโมเดลธุรกิจหมุนเวียนกัน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การเช่าเสื้อผ้า (ขายสินค้าพร้อมบริการ)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โมเดลการเช่าเสื้อผ้าทำให้ลูกค้าเข้าถึงเสื้อผ้าที่หลากหลาย ในขณะเดียวกันก็ลดความต้องการในการผลิตเสื้อผ้าใหม่ โมเดลการเช่าเสื้อผ้าระยะสั้นถือว่าเป็นข้อเสนอที่มีคุณค่า โดยเฉพาะเมื่อคำนึงถึงความต้องการของลูกค้าที่เปลี่ยนแปลง ตัวอย่างเช่น การใช้งานระยะสั้น ความต้องการที่ใช้งานได้จริง หรือแฟชั่นที่พัฒนาอย่างรวดเร็ว โมเดลใหม่ ๆ ในการเช่าระยะสั้นและแบบสมัครสมาชิกกำลังเกิดขึ้นแล้วในอุตสาหกรรมนี้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เรามาเริ่มเติมรายละเอียดของแผนภาพโมเดลธุรกิจสำหรับธุรกิจเสื้อผ้าของเรากัน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Google Shape;23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ส่วนของ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กลุ่มลูกค้า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จะระบุกลุ่มบุคคลหรือบริษัทที่เป็นกลุ่มเป้าหมายและขายผลิตภัณฑ์หรือบริการให้ มีกลุ่มลูกค้าหลากหลายประเภทที่โมเดลธุรกิจสามารถกำหนดให้เป็นกลุ่มเป้าหมายได้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ตลาดมวลชน: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โมเดลธุรกิจที่มุ่งเน้นตลาดขนาดใหญ่จะไม่ได้แบ่งกลุ่มลูกค้าไว้เป็นกลุ่มต่าง ๆ แต่จะมุ่งเน้นไปที่ประชากรทั่วไปหรือกลุ่มคนจำนวนมากที่มีความต้องการคล้ายกัน ตัวอย่างเช่น โทรศัพท์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ตลาดเฉพาะกลุ่ม: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จะเน้นอยู่ที่กลุ่มบุคคลเฉพาะ ที่มีความต้องการและลักษณะเฉพาะไม่เหมือนใคร การเสนอคุณค่า ช่องทางการจัดจำหน่าย และความสัมพันธ์กับลูกค้าควรได้รับการปรับแต่งให้ตรงกับความต้องการเฉพาะของลูกค้า ตัวอย่างคือผู้ซื้อรองเท้ากีฬา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ลูกค้าเฉพาะด้าน: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อาจมีกลุ่มย่อยภายในกลุ่มลูกค้าหลัก ขึ้นอยู่กับความต้องการที่แตกต่างกันเล็กน้อย อาจมีการสร้างข้อเสนอที่มีคุณค่า ช่องทางการจัดจำหน่วย ฯลฯ ที่แตกต่างกันเพื่อตอบสนองความต้องการที่แตกต่างกันของกลุ่มต่าง ๆ เหล่านี้ 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หลากหลาย: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กลุ่มตลาดที่หลากหลายรวมถึงลูกค้าที่มีความต้องการที่แตกต่างกันอย่างมาก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ตลาดหลายด้าน: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ประกอบด้วยกลุ่มลูกค้าที่พึ่งพาอาศัยกัน ตัวอย่างเช่น บริษัทบัตรเครดิตจะให้บริการแก่ทั้งผู้ถือบัตรเครดิตและผู้ค้าที่รับบัตรดังกล่าว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ลูกค้าของบริษัทให้เช่าเสื้อผ้าของเราคือใคร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เราจะดึงดูดตลาดมวลชนแต่จะแบ่งกลุ่มลูกค้าตามรายได้ ไลฟ์สไตล์ และพฤติกรรมการช็อปปิ้ง ตัวอย่างของกลุ่มลูกค้าอาจเป็นนักศึกษามหาวิทยาลัยที่มีความกระตือรือร้นทางสังคมและใส่ใจกับแฟชั่น ตระหนักถึงสิ่งแวดล้อม และมีงบที่จำกัด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24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6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0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5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4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0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9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5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2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2516334" y="5370010"/>
              <a:ext cx="7159332" cy="1169551"/>
              <a:chOff x="2516334" y="5370010"/>
              <a:chExt cx="7159332" cy="116955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2516334" y="5370010"/>
                <a:ext cx="71593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แผนภาพโมเดลธุรกิจหมุนเวียน</a:t>
                </a:r>
                <a:endParaRPr kumimoji="0" lang="en-US" sz="28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009233" y="6077896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5: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บทเรียนขั้นสูง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475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E1323F-3288-9A48-5C51-C2C20259B474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9" name="Google Shape;223;p8">
              <a:extLst>
                <a:ext uri="{FF2B5EF4-FFF2-40B4-BE49-F238E27FC236}">
                  <a16:creationId xmlns:a16="http://schemas.microsoft.com/office/drawing/2014/main" id="{2866B074-E30F-7BC9-4840-0D6E76BBA58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C9D8DF3-6F45-FB27-B4CE-CB3CB5EF08C9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5C0FC1-745A-8E95-6140-8CC9DF9192C0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885E616-3ECF-C2A8-C0B1-BA98CF3873F2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547791-A237-0799-8A36-B040DBAB8695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C6F007-D106-AEFD-E6C2-40E4B23452CE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3AF5E23-DA44-E780-A796-7EBB8CD6F1B6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4BFFA0-0B0F-309D-287D-FBFD8CF88707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5EBFB7-B97A-8937-F046-DC0FBF709847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DB99393-C1F0-597A-6427-7A81221B6302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A8048B-86C2-60F2-FE97-9DC4193F97BD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57AC25-E19F-B1C8-A217-5DF8F40DBC80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475B0E-7F82-C427-8D2C-AD9FF8A85377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B88AF19-18D2-A650-FCEC-12EBE72EDCF4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835312A-486F-A5B9-0012-BBD8DA5DAB35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7C421C-BAA1-0AEE-0476-5C9540BD5976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F1DAC4B-5DB6-5F96-DC10-2BE0892E7A6C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D0310C-0DF9-B44C-608C-6310D9AFD245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43DC1D-40DE-378F-06CA-C037CB1E7A3C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B9620BA-0C86-F6BD-4BEA-D9884F0127AE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670B1BD-2798-C7A3-0CA9-3D15C5645BD9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CEA3FA8-4CBF-F938-8B23-934DE41BFA52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12949E-EEB1-04EE-85DD-6A2E84B35421}"/>
                </a:ext>
              </a:extLst>
            </p:cNvPr>
            <p:cNvSpPr txBox="1"/>
            <p:nvPr/>
          </p:nvSpPr>
          <p:spPr>
            <a:xfrm>
              <a:off x="4961952" y="2410258"/>
              <a:ext cx="2401913" cy="30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FEA8D0-AC11-8F9C-D13F-3E9DD2808AF0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4A5B4E1-74DD-A07B-06F2-2275CCBD112C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7" name="Google Shape;247;p10"/>
          <p:cNvSpPr/>
          <p:nvPr/>
        </p:nvSpPr>
        <p:spPr>
          <a:xfrm>
            <a:off x="9397319" y="1810705"/>
            <a:ext cx="2031900" cy="19119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9451944" y="1912755"/>
            <a:ext cx="19296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879BE8-2113-F623-9F95-94C3569CD3C9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0" name="Google Shape;223;p8">
              <a:extLst>
                <a:ext uri="{FF2B5EF4-FFF2-40B4-BE49-F238E27FC236}">
                  <a16:creationId xmlns:a16="http://schemas.microsoft.com/office/drawing/2014/main" id="{08A3CD10-7E96-552E-C39E-E63A1D6D787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8A7650-8A68-A9FA-7D73-C8E5E49B0B4A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29CAE8-0E76-8935-27C9-CEC3887F3189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0C69B35-BD0F-79E7-7475-B37BF1F44FB5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5978BD1-F29B-7C2B-661E-DEF294FB71BC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58B289-5647-9E63-8669-079ED78B5544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66B20AA-6280-3A21-A8C1-15C137754453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DB8480-BBF8-FB1C-7994-9F330303A01E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8D99DA-2D79-1095-AFBB-C976F3194B46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6DC69A6-5A01-97BC-225D-04CDBA6E3A0D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2318C3-D2A9-B14D-F937-E2FF6EA861CB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0AFB75-AC77-CDB7-9A97-E49F9A808B76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049F59-D283-B9D6-7759-3F7C6C51139F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449E94-062C-B745-76C3-8605B2EA47BB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1E313B-BC24-55E8-9544-098A7A7DF831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C35B65-75F9-1AA0-46D6-18FDD8DEF5A4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1937EB-E8E0-9815-3B40-1ED759752146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73C4EE-5F6A-BB48-D622-FFAF80F1A23B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3970A2D-491E-9724-45D6-E9E99A65F133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B2C9A4-D462-A02B-1F5E-BD8FBFB2D3FC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63D6B51-EECB-04BA-AE96-078F4B4A0623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95CDED-E632-3C21-F792-72B95316FF78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778237-91B2-23C6-3DD4-0492C47E1D57}"/>
                </a:ext>
              </a:extLst>
            </p:cNvPr>
            <p:cNvSpPr txBox="1"/>
            <p:nvPr/>
          </p:nvSpPr>
          <p:spPr>
            <a:xfrm>
              <a:off x="4961952" y="2410258"/>
              <a:ext cx="2401913" cy="30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21E62D4-64E1-B1AA-7797-622FB67E29F6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CC90DA0-0B66-C184-DA25-DB5E54F12B4B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7" name="Google Shape;257;p11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259" name="Google Shape;259;p11"/>
          <p:cNvSpPr/>
          <p:nvPr/>
        </p:nvSpPr>
        <p:spPr>
          <a:xfrm>
            <a:off x="5072590" y="1602294"/>
            <a:ext cx="1995300" cy="10818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ราคาประหยัดโดยไม่จำเป็นต้องเป็นเจ้าของเสื้อผ้าที่แทบจะไม่ได้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สวมใส่</a:t>
            </a:r>
            <a:endParaRPr dirty="0"/>
          </a:p>
        </p:txBody>
      </p:sp>
      <p:sp>
        <p:nvSpPr>
          <p:cNvPr id="260" name="Google Shape;260;p11"/>
          <p:cNvSpPr/>
          <p:nvPr/>
        </p:nvSpPr>
        <p:spPr>
          <a:xfrm>
            <a:off x="5013300" y="1168123"/>
            <a:ext cx="2165400" cy="15633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9471750" y="1882775"/>
            <a:ext cx="1907967" cy="1546225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5A167D-6C87-F3A3-7F2A-2A3703F702C8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789B058A-CE0C-CC10-E704-3FE3A258828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A62155-2D12-3E88-9FF9-71F1C5914689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9381F0-CF33-2C6E-8820-B1D53DAFFEB8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9B6534-9337-761A-48EA-605FBFF8B57B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D7625-CA21-3098-B66A-C0EA677F6A8F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ED6F2C-F42A-B31A-B33B-821FB3E4767C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48FFEA-5208-52A9-73D0-441D73CC23B0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12ADC2-0592-EF13-2DF4-24FFB7B4A3AC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2E3B5B-06CF-F93A-5779-A841CA32A8DA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A38F51-5904-2EC2-F56A-10AB512518F2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57F7CA-04E5-D1AF-DB94-27A18518C298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3CAA34-8F22-9362-A2C4-EDD4A32E2B71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45E4B-DF09-632C-BB15-AD8C56C28B28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F278E0-886C-1221-7B5C-CAFFA230F673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E114D3-30CA-926B-AAE4-BB44D823F184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F074DF-425D-9C99-1C5B-6383BFAF382C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791827-55D3-E531-170B-043A9AA091E3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77CE25-894B-B0F2-003F-A781998113F8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802FD2-18C5-309E-1F07-998DDD215BD7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50F3FB-3174-F33B-1BBF-B69C59790B04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7A84F4-3629-2054-8333-C63016B272DD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B81564-C3AF-2209-84A4-9C179F23AE84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E5FC13-3889-2077-8C93-A2A0FC157C13}"/>
                </a:ext>
              </a:extLst>
            </p:cNvPr>
            <p:cNvSpPr txBox="1"/>
            <p:nvPr/>
          </p:nvSpPr>
          <p:spPr>
            <a:xfrm>
              <a:off x="4911347" y="2429631"/>
              <a:ext cx="2636538" cy="306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FB6931-4048-E997-365C-65D5CF40CA7A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637B20-5EEA-F517-B121-8F47D551AA21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8" name="Google Shape;268;p12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272" name="Google Shape;272;p12"/>
          <p:cNvSpPr/>
          <p:nvPr/>
        </p:nvSpPr>
        <p:spPr>
          <a:xfrm>
            <a:off x="9511025" y="1882775"/>
            <a:ext cx="19926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4971263" y="2831583"/>
            <a:ext cx="2224732" cy="1540684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275" name="Google Shape;275;p12"/>
          <p:cNvSpPr/>
          <p:nvPr/>
        </p:nvSpPr>
        <p:spPr>
          <a:xfrm>
            <a:off x="5141200" y="1732025"/>
            <a:ext cx="1992600" cy="10668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ไม่ได้สวมใส่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6449DA-A181-680F-6EE8-CD8618F50F18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18C18876-99C4-D480-5B10-233C2A869ED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DC7BAD-9B97-CDE4-54EE-A8B8A61A5A78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DDBC99-2C21-D6B3-02AA-9ADFC1BE7254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D57D28-146F-7F80-6BCD-5C06E3D98669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9FFED7-4E41-B920-B081-F48B955BFD29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FA51A1-F186-33F7-5FED-27660143AA21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C4378F-5F35-C035-63A6-02936E4D888E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8C2C38-217E-B439-B4AF-63B72DC08EA4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D44308-F34D-ACE5-5438-7CF21E08A8ED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DC14D1-24B0-AC27-91BF-C758234CFE4E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2798E7-CA89-8D00-755B-54E55D8B272E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4B787B-A152-CAB1-9696-C4D5DF5BB4B7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B4B5C9-7065-562A-B792-D7E73C9D374E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0381FB-DF4A-7E8B-3528-9D612DAC84C2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F314C3-31D6-B6BC-8C7F-BAEAAA3CE8F3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BE8F15-ED48-3553-2B62-843149F93FD5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149E45-7858-2DDA-E91C-9F25A5D134AE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DD4993-F937-A891-FB80-7CF5FFAB3E37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8174B0-88DE-9565-3293-56504E67B47D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D405F0-0336-FE7F-5C4F-69A0E24363ED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44B665-585C-5F05-3556-2A7E0B3375D3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936759-A07D-B2EE-0DAE-1B907CFC096E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19C28B-639D-A9C1-AF64-E374D066F72A}"/>
                </a:ext>
              </a:extLst>
            </p:cNvPr>
            <p:cNvSpPr txBox="1"/>
            <p:nvPr/>
          </p:nvSpPr>
          <p:spPr>
            <a:xfrm>
              <a:off x="4961952" y="2410258"/>
              <a:ext cx="2401913" cy="30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C061F0-A078-244A-A3EF-B7DBDDCBC160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4DE342-97D6-BC62-3DF9-33DD4B09DB99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2" name="Google Shape;282;p13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4" name="Google Shape;284;p13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7171018" y="1244269"/>
            <a:ext cx="2155500" cy="15507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การสนับสนุนทางออนไลน์เฉพาะบุคคล </a:t>
            </a:r>
            <a:endParaRPr/>
          </a:p>
        </p:txBody>
      </p:sp>
      <p:sp>
        <p:nvSpPr>
          <p:cNvPr id="288" name="Google Shape;288;p13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9482825" y="1882775"/>
            <a:ext cx="19842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5069075" y="1629900"/>
            <a:ext cx="1984200" cy="11865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ราคาประหยัดโดยไม่จำเป็นต้องเป็นเจ้าของเสื้อผ้าที่แทบจะไม่ได้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สวมใส่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402493-0A1F-4CF2-21CC-2D1B78E631D7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507048BA-019A-98D7-38FD-6075DBCFE14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0C6A10-1241-3194-5502-6968D1748977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6595FD-ECD0-D385-8A88-80A6F96F8FB2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AD8BC1-4C4F-D1FF-5270-357385E32677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0B5BB7-1FAB-2801-8622-309BC88CD5D4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527D4-3FD7-023A-7253-7DC82348D3A3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124C1F-CC8D-94BB-73A8-40BCAC010753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D2B576-CDE3-395B-EB5E-19E5220EDB42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57FAF1-E691-96B0-372C-DB83E1EB369D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1E26F6-C65D-6135-44BD-79C0BEA1E948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8215E2-8F5B-6C0F-5810-ECA62E6D9BB9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2E43D-5F02-FA69-93FA-23AFB3CEB902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7D424F-CAC6-3AF9-50DE-F0A88DBECD33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480BDF-20A2-FEDC-E3AE-A9040BCDBB57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A1443F-4CFE-9F12-20D1-4A013CF60708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FBEDD5-076E-EEDC-F596-8DE2ABE4BF7F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C876EC-4A6E-125F-CE57-3041D51AE445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F09BCB-5C52-B141-766F-6BC632D4B042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EB296D-3279-0123-A766-980C3E93402F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62C386-6203-2BEC-3319-69C9FDB10C1E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5A8009-4BD9-D5BC-9B90-72917DC109A5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647D99-16A1-F991-FB42-4751B24C6F29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448B25-F526-1C64-0BC4-F5E921B579CE}"/>
                </a:ext>
              </a:extLst>
            </p:cNvPr>
            <p:cNvSpPr txBox="1"/>
            <p:nvPr/>
          </p:nvSpPr>
          <p:spPr>
            <a:xfrm>
              <a:off x="4961952" y="2410258"/>
              <a:ext cx="2401913" cy="30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5B4959-D0F4-DC45-3242-D7AF04ED1B83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18DF9E-6D27-1482-7585-A085DC8B60BD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97" name="Google Shape;297;p14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301" name="Google Shape;301;p14"/>
          <p:cNvSpPr/>
          <p:nvPr/>
        </p:nvSpPr>
        <p:spPr>
          <a:xfrm>
            <a:off x="7184011" y="2821250"/>
            <a:ext cx="2167581" cy="14862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การสนับสนุนทางออนไลน์เฉพาะบุคคล </a:t>
            </a:r>
            <a:endParaRPr/>
          </a:p>
        </p:txBody>
      </p:sp>
      <p:sp>
        <p:nvSpPr>
          <p:cNvPr id="303" name="Google Shape;303;p14"/>
          <p:cNvSpPr/>
          <p:nvPr/>
        </p:nvSpPr>
        <p:spPr>
          <a:xfrm>
            <a:off x="7336810" y="3362480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แพลตฟอร์มออนไลน์ โซเชียลมีเดีย อินฟลูเอนเซอร์</a:t>
            </a:r>
            <a:endParaRPr/>
          </a:p>
        </p:txBody>
      </p:sp>
      <p:sp>
        <p:nvSpPr>
          <p:cNvPr id="304" name="Google Shape;304;p14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9504425" y="1882775"/>
            <a:ext cx="19626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5090925" y="1695175"/>
            <a:ext cx="1962600" cy="1098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ราคาประหยัดโดยไม่จำเป็นต้องเป็นเจ้าของเสื้อผ้าที่แทบจะไม่ได้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สวมใส่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B3EF5B-C2CB-E83C-64A1-133B5FCB795F}"/>
              </a:ext>
            </a:extLst>
          </p:cNvPr>
          <p:cNvGrpSpPr/>
          <p:nvPr/>
        </p:nvGrpSpPr>
        <p:grpSpPr>
          <a:xfrm>
            <a:off x="547586" y="987861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70F665F1-3050-4E61-D3C0-74F897A9D23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B02BDB-FE85-2B81-CCB9-85E97F729EFD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D9AE3F-D514-3CA7-2ABC-D3B04E793AF0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64B657-E1F0-E5A6-9291-50FA5B4E6FEF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6D8342-42D4-A8C7-B337-BA5CB227D75E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D9235C-1524-7F59-407C-ACBEB137983E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AC8150-2124-CA98-0180-FE48730898AA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565ABA-0665-24F7-13C6-30F81473B4AD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803541-CB01-D127-75B4-E8529E6E1BEC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017677-A330-76B6-2B74-FA90FC0230D0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7FFC8B-401B-FB76-3DE5-12D49757399C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70EB6D-841D-996F-304E-446106DBBA9A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254C46-404F-F6F1-B0E8-25267C9BCFE8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DF270A-7E9A-4B97-5403-7BC115A5B215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810E53-E833-C37D-2A2E-77E4433AA1A2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1121FD-3A54-4285-48BF-643BF190F8F7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C8280F-92EA-D0A9-A833-709F0C992545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FB1E24-24A0-E9AF-BEC6-DFC166707A80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D691D6-11CC-C5B9-164C-2C4950BA1907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44B366-6C0B-2160-ED5E-5C8025A4ADF4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53067A2-4727-7E9A-E7E7-70325C24F922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87C5AB-818C-98DF-DF6C-4D5282514ABF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A3FFF7-BC7F-51C3-CDDF-09264CB9B7EC}"/>
                </a:ext>
              </a:extLst>
            </p:cNvPr>
            <p:cNvSpPr txBox="1"/>
            <p:nvPr/>
          </p:nvSpPr>
          <p:spPr>
            <a:xfrm>
              <a:off x="4961952" y="2410258"/>
              <a:ext cx="2340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AD8757-9C0D-452F-AC8C-1A208881D393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855E1E-73E8-ECBC-06CB-02CCAFAD5E8C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5" name="Google Shape;315;p1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317" name="Google Shape;317;p15"/>
          <p:cNvSpPr/>
          <p:nvPr/>
        </p:nvSpPr>
        <p:spPr>
          <a:xfrm>
            <a:off x="2997986" y="1835666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ให้บริการเช่าเสื้อผ้า ให้การสนับสนุนลูกค้า</a:t>
            </a:r>
            <a:endParaRPr dirty="0"/>
          </a:p>
        </p:txBody>
      </p:sp>
      <p:sp>
        <p:nvSpPr>
          <p:cNvPr id="318" name="Google Shape;318;p15"/>
          <p:cNvSpPr/>
          <p:nvPr/>
        </p:nvSpPr>
        <p:spPr>
          <a:xfrm>
            <a:off x="2894004" y="1214289"/>
            <a:ext cx="2128974" cy="151908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การสนับสนุนทาง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ออนไลน์เฉพาะบุคคล </a:t>
            </a:r>
            <a:endParaRPr/>
          </a:p>
        </p:txBody>
      </p:sp>
      <p:sp>
        <p:nvSpPr>
          <p:cNvPr id="320" name="Google Shape;320;p15"/>
          <p:cNvSpPr/>
          <p:nvPr/>
        </p:nvSpPr>
        <p:spPr>
          <a:xfrm>
            <a:off x="7336810" y="3362480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แพลตฟอร์มออนไลน์ โซเชียลมีเดีย อินฟลูเอนเซอร์</a:t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322" name="Google Shape;322;p15"/>
          <p:cNvSpPr/>
          <p:nvPr/>
        </p:nvSpPr>
        <p:spPr>
          <a:xfrm>
            <a:off x="9511925" y="1882775"/>
            <a:ext cx="19551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5098375" y="1684213"/>
            <a:ext cx="1955100" cy="11091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ราคาประหยัดโดยไม่จำเป็นต้องเป็นเจ้าของเสื้อผ้าที่แทบจะไม่ได้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สวมใส่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487646E-2F0D-462E-7472-7E05CE97EDC8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085FCCBE-2404-A4FD-D87F-6CEBF3E765B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F1D884-8A50-079D-9A36-A9CD48E53CDA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55ACC5-4C87-6C9F-C259-A3804CEA1ADA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7AAA58-1484-E248-02F6-1FA2361FAFB2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7F6B31-D278-3435-163D-9B90F9853513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CDB288-62C9-1718-3672-A0465F5AC4F2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85F49D-A04A-7A81-B478-BAEB49AFD722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4DDAAE-133F-7444-2E07-4FA4C996BC35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151546-FFCD-7F99-B66B-8672BE4A7723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2AB013-DC1E-C7CB-D1BB-0542F4CEBA9D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3E6768-302D-5619-E706-0178AB9D4887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9B046C-EA79-90B6-0DA8-FB916CB14020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B57B02-8A6C-F2E8-DBAC-8C4C364966A7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02DA58-E526-169A-E4AF-927444F4A432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CCCEC7-F202-C014-5AF3-EA917E4B1154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94E052-2B97-D0C7-E093-4DCA453FE08D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6CFADE-71B6-901E-322C-E8C33A95E00C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887663-D835-3928-9528-ACF1D569D8B3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96A6E5-7962-B986-5E74-5262476F2EE7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DF7B51-906D-B3CA-9C04-8A9BB5ADDCA5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D63310-6C52-7310-AB9C-743830782BB6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F62C2D-3FEC-9252-577E-1A80949DE0F8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AE3F2E-3ED6-1FA8-45F5-CCAA001662EC}"/>
                </a:ext>
              </a:extLst>
            </p:cNvPr>
            <p:cNvSpPr txBox="1"/>
            <p:nvPr/>
          </p:nvSpPr>
          <p:spPr>
            <a:xfrm>
              <a:off x="4961952" y="2410258"/>
              <a:ext cx="2340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56A1E9-0239-ABF3-3BF9-D6938427AED5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18A52F-844F-FE59-54C8-6F4C4CF8B2C6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0" name="Google Shape;330;p16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334" name="Google Shape;334;p16"/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ให้บริการเช่าเสื้อผ้า ให้การสนับสนุนลูกค้า</a:t>
            </a:r>
            <a:endParaRPr/>
          </a:p>
        </p:txBody>
      </p:sp>
      <p:sp>
        <p:nvSpPr>
          <p:cNvPr id="335" name="Google Shape;335;p16"/>
          <p:cNvSpPr/>
          <p:nvPr/>
        </p:nvSpPr>
        <p:spPr>
          <a:xfrm>
            <a:off x="724824" y="1255671"/>
            <a:ext cx="2076409" cy="3051779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ผู้ที่บริจาคหรือขาย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เสื้อผ้าเก่า ร้านขายของมือสอง</a:t>
            </a:r>
            <a:endParaRPr dirty="0"/>
          </a:p>
        </p:txBody>
      </p:sp>
      <p:sp>
        <p:nvSpPr>
          <p:cNvPr id="337" name="Google Shape;337;p16"/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การสนับสนุนทาง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ออนไลน์เฉพาะบุคคล </a:t>
            </a:r>
            <a:endParaRPr/>
          </a:p>
        </p:txBody>
      </p:sp>
      <p:sp>
        <p:nvSpPr>
          <p:cNvPr id="338" name="Google Shape;338;p16"/>
          <p:cNvSpPr/>
          <p:nvPr/>
        </p:nvSpPr>
        <p:spPr>
          <a:xfrm>
            <a:off x="7336810" y="3362480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แพลตฟอร์มออนไลน์ โซเชียลมีเดีย อินฟลูเอนเซอร์</a:t>
            </a:r>
            <a:endParaRPr/>
          </a:p>
        </p:txBody>
      </p:sp>
      <p:sp>
        <p:nvSpPr>
          <p:cNvPr id="339" name="Google Shape;339;p16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>
            <a:off x="9482675" y="1882775"/>
            <a:ext cx="19845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5141200" y="1706099"/>
            <a:ext cx="2031660" cy="10872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ไม่ได้สวมใส่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6E44C0-14B7-3E40-AB7A-C55379B0E181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839F2B2D-6C41-F5CA-3D36-EC28A0956A6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35FF31-F89E-6483-267C-EF78718A19CB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9AA464-6932-9E73-AF7C-1FF117DFBA59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DA70B9-5A24-ACD9-7989-FEC037A27902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DF896C-FDF0-D233-B98D-535A5CAB61E4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D1A2CC-9401-7FEC-CA80-8A54D195BC06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A2516-3E20-8D7C-39B6-0417A51512C6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9C65DE-4FC7-7272-CDB6-DD9EF59E72F6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016B17-2926-D292-A949-517F04510470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7EA3B9-8B06-6507-0B72-2B2109C7B052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C5B87C-B9BF-E3CB-5372-1A98CC4A29B2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DD1907-E2A9-8556-0E5B-122FA2D51101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D19F05-8D52-B10C-2FF0-FC20E8F57844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4B0C7C-D86B-9898-F656-F2B409EAE5D8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FFB449-D1D5-C0F7-D674-947E4D75A918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C57EA-D2E1-A20E-993D-0C66512E1DBD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690CC6-422C-2829-B789-7AAA7EF2D43D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0851DF-3B93-DE71-0398-ACB9A1395B17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837464-0FAE-201F-BEF6-D5E108B228FB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38B756-50F7-7C60-26BF-2D14EBFC3CF8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B0241E-577C-DB5B-03E9-3B8A85187B9D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12A4F3-5B86-DF95-4A97-1C4C19978EAD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D7375A-A941-1C49-C87A-936E6EED3589}"/>
                </a:ext>
              </a:extLst>
            </p:cNvPr>
            <p:cNvSpPr txBox="1"/>
            <p:nvPr/>
          </p:nvSpPr>
          <p:spPr>
            <a:xfrm>
              <a:off x="4961952" y="2410258"/>
              <a:ext cx="2340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2B4B0F-EF78-FCEF-B1F5-541DA7D0FE55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6A21F3-D217-3746-1C33-0A9B7E43843A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8" name="Google Shape;348;p17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352" name="Google Shape;352;p17"/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ให้บริการเช่าเสื้อผ้า ให้การสนับสนุนลูกค้า</a:t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2790081" y="2821251"/>
            <a:ext cx="2217906" cy="1616934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ผู้ที่บริจาคหรือขาย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เสื้อผ้าเก่า ร้านขายของมือสอง</a:t>
            </a:r>
            <a:endParaRPr/>
          </a:p>
        </p:txBody>
      </p:sp>
      <p:sp>
        <p:nvSpPr>
          <p:cNvPr id="355" name="Google Shape;355;p17"/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สินค้าคงคลัง แพลตฟอร์มการช้อปปิ้งบนเว็บไซต์</a:t>
            </a:r>
            <a:endParaRPr/>
          </a:p>
        </p:txBody>
      </p:sp>
      <p:sp>
        <p:nvSpPr>
          <p:cNvPr id="356" name="Google Shape;356;p17"/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การสนับสนุนทาง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ออนไลน์เฉพาะบุคคล </a:t>
            </a:r>
            <a:endParaRPr/>
          </a:p>
        </p:txBody>
      </p:sp>
      <p:sp>
        <p:nvSpPr>
          <p:cNvPr id="357" name="Google Shape;357;p17"/>
          <p:cNvSpPr/>
          <p:nvPr/>
        </p:nvSpPr>
        <p:spPr>
          <a:xfrm>
            <a:off x="7336810" y="3362480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แพลตฟอร์มออนไลน์ โซเชียลมีเดีย อินฟลูเอนเซอร์</a:t>
            </a:r>
            <a:endParaRPr/>
          </a:p>
        </p:txBody>
      </p:sp>
      <p:sp>
        <p:nvSpPr>
          <p:cNvPr id="358" name="Google Shape;358;p17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359" name="Google Shape;359;p17"/>
          <p:cNvSpPr/>
          <p:nvPr/>
        </p:nvSpPr>
        <p:spPr>
          <a:xfrm>
            <a:off x="9532600" y="1882775"/>
            <a:ext cx="19344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5163925" y="1699388"/>
            <a:ext cx="1997972" cy="10938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ไม่ได้สวมใส่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DA6A2C-1A49-A38F-ED4A-A95923726586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81DEB5BE-34B5-7833-6597-5BBBBF2C42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884247-7C7F-035C-3076-07D52B05C2E0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E7491E-6D55-C330-6560-EA24E5A587A0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AFF6E9-7740-B7C3-A563-C2E329EC86AD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4627F5-F429-2343-B5F6-F190EEEB9892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DA49EC-F873-7CDA-49C0-C01EE8CEBFF4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955FC1-82E0-E785-D7D1-4112DB806453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D2B7BD-1ED1-AB4B-91A1-49B96CEC3516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406344-7B92-146B-23F1-6D63D32282FD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7EC802-1BDE-B03F-90ED-89DC08528803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5647EA-8073-F657-970B-7B2C7BE7292F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35B761-7D5E-0361-F98D-A49F2E7BA876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D23CD-70F3-6FB7-9089-3D610BB91B32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775A31-0BD8-0398-EC70-0CA6D017948A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1F0804-5C29-3095-6378-6673AB74934B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17E063-0062-A166-8905-B64F491A03E2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D5B965-2EAE-803C-97BE-AAF9EC19D356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DB3949-E028-BDC6-E6E6-1F624A51AD00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9A3577-13E6-4B86-B703-A93A0EDC1C3D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DBFB6A-4AE0-9345-79BA-015736355238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82216A-3F28-7F45-AA98-77A2904AB472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43BE9B-7A1C-F10A-C358-CCF31BCE5B02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ABCE02-D33D-640C-92DA-511FCC9F4851}"/>
                </a:ext>
              </a:extLst>
            </p:cNvPr>
            <p:cNvSpPr txBox="1"/>
            <p:nvPr/>
          </p:nvSpPr>
          <p:spPr>
            <a:xfrm>
              <a:off x="4961952" y="2410258"/>
              <a:ext cx="2401913" cy="30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D74B50-73A0-B259-1640-A410358C0479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B9BFA0-7052-44B4-481C-2783B96731D5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7" name="Google Shape;367;p18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2942880" y="1837182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ให้บริการเช่าเสื้อผ้า ให้การสนับสนุนลูกค้า</a:t>
            </a:r>
            <a:endParaRPr dirty="0"/>
          </a:p>
        </p:txBody>
      </p:sp>
      <p:sp>
        <p:nvSpPr>
          <p:cNvPr id="372" name="Google Shape;372;p18"/>
          <p:cNvSpPr/>
          <p:nvPr/>
        </p:nvSpPr>
        <p:spPr>
          <a:xfrm>
            <a:off x="595776" y="4401099"/>
            <a:ext cx="5500224" cy="117451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ผู้ที่บริจาคหรือขาย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เสื้อผ้าเก่า ร้านขายของมือสอง</a:t>
            </a:r>
            <a:endParaRPr/>
          </a:p>
        </p:txBody>
      </p:sp>
      <p:sp>
        <p:nvSpPr>
          <p:cNvPr id="374" name="Google Shape;374;p18"/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สินค้าคงคลัง แพลตฟอร์มการช้อปปิ้งบนเว็บไซต์</a:t>
            </a:r>
            <a:endParaRPr dirty="0"/>
          </a:p>
        </p:txBody>
      </p:sp>
      <p:sp>
        <p:nvSpPr>
          <p:cNvPr id="375" name="Google Shape;375;p18"/>
          <p:cNvSpPr/>
          <p:nvPr/>
        </p:nvSpPr>
        <p:spPr>
          <a:xfrm>
            <a:off x="724975" y="4840892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การพัฒนาและการบำรุงรักษาแพลตฟอร์มเว็</a:t>
            </a:r>
            <a:r>
              <a:rPr lang="th-TH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บไซด์</a:t>
            </a:r>
            <a:endParaRPr/>
          </a:p>
        </p:txBody>
      </p:sp>
      <p:sp>
        <p:nvSpPr>
          <p:cNvPr id="376" name="Google Shape;376;p18"/>
          <p:cNvSpPr/>
          <p:nvPr/>
        </p:nvSpPr>
        <p:spPr>
          <a:xfrm>
            <a:off x="3407658" y="4840891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การพัฒนาและการบำรุงรักษาแพลตฟอร์มเว็บ</a:t>
            </a:r>
            <a:r>
              <a:rPr lang="th-TH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ไซด์</a:t>
            </a:r>
            <a:endParaRPr/>
          </a:p>
        </p:txBody>
      </p:sp>
      <p:sp>
        <p:nvSpPr>
          <p:cNvPr id="377" name="Google Shape;377;p18"/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การสนับสนุนทาง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ออนไลน์เฉพาะบุคคล </a:t>
            </a:r>
            <a:endParaRPr/>
          </a:p>
        </p:txBody>
      </p:sp>
      <p:sp>
        <p:nvSpPr>
          <p:cNvPr id="378" name="Google Shape;378;p18"/>
          <p:cNvSpPr/>
          <p:nvPr/>
        </p:nvSpPr>
        <p:spPr>
          <a:xfrm>
            <a:off x="7336810" y="3362480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แพลตฟอร์มออนไลน์ โซเชียลมีเดีย อินฟลูเอนเซอร์</a:t>
            </a:r>
            <a:endParaRPr/>
          </a:p>
        </p:txBody>
      </p:sp>
      <p:sp>
        <p:nvSpPr>
          <p:cNvPr id="379" name="Google Shape;379;p18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380" name="Google Shape;380;p18"/>
          <p:cNvSpPr/>
          <p:nvPr/>
        </p:nvSpPr>
        <p:spPr>
          <a:xfrm>
            <a:off x="9460825" y="1882775"/>
            <a:ext cx="20061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5160680" y="1653521"/>
            <a:ext cx="1983879" cy="10815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ไม่ได้สวมใส่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9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Google Shape;389;p19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ABBD9F-FF73-2427-A389-872E32487B32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FAA1536E-564F-76F7-CDB0-9B07EC707D5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644C9F-3C5B-6DB4-438F-3346F2CDE64F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BC222F-16A2-B1F9-13FF-BBF3BD5F78C1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4097BC-55D6-07B6-D87E-56342BF6401C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04278D-C0A3-4044-1770-F31ABD54C706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73084C-A841-2B77-A24F-92A330AE86DE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57788E-7925-13CA-74E0-C78B52599D7A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253404-67B8-6638-602A-C1A0BFF5FA0F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BD4CB7-F751-6AB6-DE87-0C1EFA706112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BA8686-3B9E-5814-F2EE-64C24CA76665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096E7C-A9F6-CD01-7214-586868E84824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776D0-5F9A-91B2-16DD-9E443CDFCE67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F99735-21E1-5596-8E16-17F8DC42DDD8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7D2312-34E8-A13C-2CC7-714799292103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48BA33-2604-05EA-038B-EB61B28B5E70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69702D-F8EE-6EF6-9B1F-CE2CD82FF247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333E4E-ECDC-2283-B98B-C84FFF22AA92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31CAF5-1AEC-9B1C-7F5D-51FA569DC35C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CA8927-8F7C-6376-6807-05B9BD0B4614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705C07-C081-3DE0-78EE-522414921A62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50243C-7234-8424-DB12-6D559A42AF4F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AD52FD-5FF6-AA35-2283-2DA4CF22752A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F8305C-8159-696B-A9EB-26D0299A12CB}"/>
                </a:ext>
              </a:extLst>
            </p:cNvPr>
            <p:cNvSpPr txBox="1"/>
            <p:nvPr/>
          </p:nvSpPr>
          <p:spPr>
            <a:xfrm>
              <a:off x="4961952" y="2410258"/>
              <a:ext cx="2340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BEA688-6461-3324-7A73-3FFE5373B1A5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3C518F-FD14-E635-3994-1B55F67400A5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0" name="Google Shape;390;p19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392" name="Google Shape;392;p19"/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ให้บริการเช่าเสื้อผ้า ให้การสนับสนุนลูกค้า</a:t>
            </a:r>
            <a:endParaRPr/>
          </a:p>
        </p:txBody>
      </p:sp>
      <p:sp>
        <p:nvSpPr>
          <p:cNvPr id="393" name="Google Shape;393;p19"/>
          <p:cNvSpPr/>
          <p:nvPr/>
        </p:nvSpPr>
        <p:spPr>
          <a:xfrm>
            <a:off x="6088214" y="4401099"/>
            <a:ext cx="5500224" cy="117451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ผู้ที่บริจาคหรือขาย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เสื้อผ้าเก่า ร้านขายของมือสอง</a:t>
            </a:r>
            <a:endParaRPr/>
          </a:p>
        </p:txBody>
      </p:sp>
      <p:sp>
        <p:nvSpPr>
          <p:cNvPr id="395" name="Google Shape;395;p19"/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สินค้าคงคลัง แพลตฟอร์มการช้อปปิ้งบนเว็บไซต์</a:t>
            </a:r>
            <a:endParaRPr/>
          </a:p>
        </p:txBody>
      </p:sp>
      <p:sp>
        <p:nvSpPr>
          <p:cNvPr id="396" name="Google Shape;396;p19"/>
          <p:cNvSpPr/>
          <p:nvPr/>
        </p:nvSpPr>
        <p:spPr>
          <a:xfrm>
            <a:off x="724975" y="4840892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การพัฒนาและการบำรุงรักษาแพลตฟอร์มเว็บ</a:t>
            </a:r>
            <a:r>
              <a:rPr lang="th-TH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ไซด์</a:t>
            </a:r>
            <a:endParaRPr/>
          </a:p>
        </p:txBody>
      </p:sp>
      <p:sp>
        <p:nvSpPr>
          <p:cNvPr id="397" name="Google Shape;397;p19"/>
          <p:cNvSpPr/>
          <p:nvPr/>
        </p:nvSpPr>
        <p:spPr>
          <a:xfrm>
            <a:off x="3407658" y="4840891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การพัฒนาและการบำรุงรักษาแพลตฟอร์มเว็บ</a:t>
            </a:r>
            <a:r>
              <a:rPr lang="th-TH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ไซด์</a:t>
            </a:r>
            <a:endParaRPr/>
          </a:p>
        </p:txBody>
      </p:sp>
      <p:sp>
        <p:nvSpPr>
          <p:cNvPr id="398" name="Google Shape;398;p19"/>
          <p:cNvSpPr/>
          <p:nvPr/>
        </p:nvSpPr>
        <p:spPr>
          <a:xfrm>
            <a:off x="6202897" y="4840892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การสมัครสมาชิก</a:t>
            </a:r>
            <a:endParaRPr/>
          </a:p>
        </p:txBody>
      </p:sp>
      <p:sp>
        <p:nvSpPr>
          <p:cNvPr id="399" name="Google Shape;399;p19"/>
          <p:cNvSpPr/>
          <p:nvPr/>
        </p:nvSpPr>
        <p:spPr>
          <a:xfrm>
            <a:off x="8885580" y="4840891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รายได้ที่เกิดจากการเช่า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</a:t>
            </a:r>
            <a:endParaRPr/>
          </a:p>
        </p:txBody>
      </p:sp>
      <p:sp>
        <p:nvSpPr>
          <p:cNvPr id="400" name="Google Shape;400;p19"/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การสนับสนุนทาง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ออนไลน์เฉพาะบุคคล </a:t>
            </a:r>
            <a:endParaRPr/>
          </a:p>
        </p:txBody>
      </p:sp>
      <p:sp>
        <p:nvSpPr>
          <p:cNvPr id="401" name="Google Shape;401;p19"/>
          <p:cNvSpPr/>
          <p:nvPr/>
        </p:nvSpPr>
        <p:spPr>
          <a:xfrm>
            <a:off x="7336810" y="3362480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แพลตฟอร์มออนไลน์ โซเชียลมีเดีย อินฟลูเอนเซอร์</a:t>
            </a:r>
            <a:endParaRPr/>
          </a:p>
        </p:txBody>
      </p:sp>
      <p:sp>
        <p:nvSpPr>
          <p:cNvPr id="402" name="Google Shape;402;p19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403" name="Google Shape;403;p19"/>
          <p:cNvSpPr/>
          <p:nvPr/>
        </p:nvSpPr>
        <p:spPr>
          <a:xfrm>
            <a:off x="9470525" y="1882775"/>
            <a:ext cx="19965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Google Shape;404;p19"/>
          <p:cNvSpPr/>
          <p:nvPr/>
        </p:nvSpPr>
        <p:spPr>
          <a:xfrm>
            <a:off x="5103750" y="1711625"/>
            <a:ext cx="1996500" cy="10815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ราคาประหยัดโดยไม่จำเป็นต้องเป็นเจ้าของเสื้อผ้าที่แทบจะไม่ได้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สวมใส่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506503" y="1400108"/>
            <a:ext cx="109071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นักเรียนจะได้ใช้กลยุทธ์การออกแบบหมุนเวียนเพื่อแก้ไขปัญหาการออกแบบธุรกิจเชิงเส้นตรง พวกเขาจะได้เรียนรู้ว่า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เครื่องมือแผนภาพโมเดลธุรกิจหมุนเวียนคืออะไร และจะใช้เครื่องมือนี้ในการสร้างโมเดลธุรกิจหมุนเวียน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ของตนเองได้อย่างไร พวกเขาจะได้ทำงานเป็นทีมเพื่อแก้ปัญหาความท้าทายทางธุรกิจที่มีอยู่ในปัจจุบัน และออกแบบธุรกิจใหม่โดยใช้แผนภาพโมเดลธุรกิจหมุนเวียน พวกเขาจะได้ร่างโมเดลธุรกิจที่เสร็จสมบูรณ์ เพื่อแสดงให้เห็นว่าแนวคิดทางธุรกิจของพวกเขามีการหมุนเวียนอย่างไร จากนั้นจึงแบ่งปันกับเพื่อนร่วมชั้นเรียน 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274225" y="1326651"/>
            <a:ext cx="11371800" cy="16203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606051" y="185125"/>
            <a:ext cx="78597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606050" y="185125"/>
            <a:ext cx="78597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794674" y="294100"/>
            <a:ext cx="7769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712180" y="4586227"/>
            <a:ext cx="443210" cy="427913"/>
            <a:chOff x="663222" y="3355931"/>
            <a:chExt cx="443210" cy="427913"/>
          </a:xfrm>
        </p:grpSpPr>
        <p:sp>
          <p:nvSpPr>
            <p:cNvPr id="103" name="Google Shape;103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1228656" y="3287271"/>
            <a:ext cx="9734687" cy="10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และพูดคุยเกี่ยวกับสิ่งที่พวกเขารู้อยู่แล้วเกี่ยวกับโมเดลธุรกิจหมุนเวียน และวิธีการระบุทางออกสำหรับปัญหาของลูกค้า 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ถามคำถามนำทางในบันทึกย่อในสไลด์ PowerPoint กับนักเรียน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712256" y="3300532"/>
            <a:ext cx="443210" cy="427913"/>
            <a:chOff x="663222" y="3355931"/>
            <a:chExt cx="443210" cy="427913"/>
          </a:xfrm>
        </p:grpSpPr>
        <p:sp>
          <p:nvSpPr>
            <p:cNvPr id="108" name="Google Shape;108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sp>
        <p:nvSpPr>
          <p:cNvPr id="111" name="Google Shape;111;p2"/>
          <p:cNvSpPr/>
          <p:nvPr/>
        </p:nvSpPr>
        <p:spPr>
          <a:xfrm>
            <a:off x="1267916" y="4536811"/>
            <a:ext cx="9734687" cy="10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ปริ๊นท์เอกสาร ”แผนภาพโมเดลธุรกิจหมุนเวียน” “ทางออกแบบหมุนเวียน” </a:t>
            </a: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และ </a:t>
            </a: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“การออกแบบใหม่เพื่อการหมุนเวียน” </a:t>
            </a: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แล้วแจกให้แต่ละกลุ่ม กลุ่มละหนึ่งชุด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314196" y="5490712"/>
            <a:ext cx="9563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ปฏิบัติตามคำแนะนำ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ในบทเรียนเกี่ยวกับวิธีการกรอกข้อมูลในแต่ละส่วนของ </a:t>
            </a: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“แผนภาพโมเดลธุรกิจหมุนเวียน” 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จะมีคำแนะนำเกี่ยวกับวิธีการกรอกข้อมูลในส่วนนี้ อยู่ที่บันทึกย่อที่บริเวณด้านล่างของแต่ละสไลด์ </a:t>
            </a: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>
            <a:off x="728635" y="5548861"/>
            <a:ext cx="443210" cy="427913"/>
            <a:chOff x="663222" y="3355931"/>
            <a:chExt cx="443210" cy="427913"/>
          </a:xfrm>
        </p:grpSpPr>
        <p:sp>
          <p:nvSpPr>
            <p:cNvPr id="114" name="Google Shape;114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0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D644FE-5334-3168-3314-5C2C43513C32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FE32BE81-76CE-E145-E4EA-E2561391F2B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C2C83A-A911-D291-FBC9-73B599D48E1C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60C834-A3C0-8831-338B-60311F76E658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438E27-ECFE-2557-4D77-2CFF17D10737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CE427A-FDC0-A641-A33F-0D7D370CBE73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D3FC4-BA28-F878-171A-6609F7C2BDAB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480095-73D2-3C30-E7C0-9EFDF9689D92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BAB007-B7FA-B882-A576-88928F4B5C45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F71126-AF76-DC42-2F81-5ECC59D61529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EF4CA1-1935-D8FE-7F21-018C36D00388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7E87C2-84DB-D379-52CC-218C6A88AFAC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1F9F47-32F1-9500-90E8-A02412728E14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FBDD49-628C-DDB4-ED38-E849EDB01107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F12C81-AC5D-6659-30F7-8C1AF665D222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53CD27-E499-62B6-5D1A-E25DA0CED6DC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930986-3844-EB1A-8B29-43E28623E608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F7BD11-24DF-EAB8-78A0-7B7FEC766DBA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014410-8EE8-0DC4-682C-3DE3AFF6212A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71CD1C-3FD5-116E-0BD8-463FC0783693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7A0E23-8FF5-C770-E1FB-E463977BC57F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3975ED-4421-27AE-366E-C7E7DBFE7894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F6493D-568F-0564-7E10-F3A5086B10BB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C461A7-4E9A-5CC3-128F-B7E3C0272F4D}"/>
                </a:ext>
              </a:extLst>
            </p:cNvPr>
            <p:cNvSpPr txBox="1"/>
            <p:nvPr/>
          </p:nvSpPr>
          <p:spPr>
            <a:xfrm>
              <a:off x="4961952" y="2410258"/>
              <a:ext cx="2340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2BFA52-DA23-8685-38DA-9314BEF479A2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B1B718-B774-1480-8383-45E533F980FA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12" name="Google Shape;412;p20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415" name="Google Shape;415;p20"/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ให้บริการเช่าเสื้อผ้า ให้การสนับสนุนลูกค้า</a:t>
            </a:r>
            <a:endParaRPr/>
          </a:p>
        </p:txBody>
      </p:sp>
      <p:sp>
        <p:nvSpPr>
          <p:cNvPr id="416" name="Google Shape;416;p20"/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ผู้ที่บริจาคหรือขาย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เสื้อผ้าเก่า ร้านขายของมือสอง</a:t>
            </a:r>
            <a:endParaRPr/>
          </a:p>
        </p:txBody>
      </p:sp>
      <p:sp>
        <p:nvSpPr>
          <p:cNvPr id="417" name="Google Shape;417;p20"/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สินค้าคงคลัง แพลตฟอร์มการช้อปปิ้งบนเว็บไซต์</a:t>
            </a:r>
            <a:endParaRPr/>
          </a:p>
        </p:txBody>
      </p:sp>
      <p:sp>
        <p:nvSpPr>
          <p:cNvPr id="418" name="Google Shape;418;p20"/>
          <p:cNvSpPr/>
          <p:nvPr/>
        </p:nvSpPr>
        <p:spPr>
          <a:xfrm>
            <a:off x="724975" y="4840892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การพัฒนาและการบำรุงรักษาแพลตฟอร์มเว็บ</a:t>
            </a:r>
            <a:r>
              <a:rPr lang="th-TH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ไซต์</a:t>
            </a:r>
            <a:endParaRPr/>
          </a:p>
        </p:txBody>
      </p:sp>
      <p:sp>
        <p:nvSpPr>
          <p:cNvPr id="419" name="Google Shape;419;p20"/>
          <p:cNvSpPr/>
          <p:nvPr/>
        </p:nvSpPr>
        <p:spPr>
          <a:xfrm>
            <a:off x="3407658" y="4840891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การพัฒนาและการบำรุงรักษาแพลตฟอร์มเว็บ</a:t>
            </a:r>
            <a:r>
              <a:rPr lang="th-TH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ไซต์</a:t>
            </a:r>
            <a:endParaRPr/>
          </a:p>
        </p:txBody>
      </p:sp>
      <p:sp>
        <p:nvSpPr>
          <p:cNvPr id="420" name="Google Shape;420;p20"/>
          <p:cNvSpPr/>
          <p:nvPr/>
        </p:nvSpPr>
        <p:spPr>
          <a:xfrm>
            <a:off x="6202897" y="4840892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การสมัครสมาชิก</a:t>
            </a:r>
            <a:endParaRPr/>
          </a:p>
        </p:txBody>
      </p:sp>
      <p:sp>
        <p:nvSpPr>
          <p:cNvPr id="421" name="Google Shape;421;p20"/>
          <p:cNvSpPr/>
          <p:nvPr/>
        </p:nvSpPr>
        <p:spPr>
          <a:xfrm>
            <a:off x="8885580" y="4840891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รายได้ที่เกิดจากการเช่า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</a:t>
            </a:r>
            <a:endParaRPr/>
          </a:p>
        </p:txBody>
      </p:sp>
      <p:sp>
        <p:nvSpPr>
          <p:cNvPr id="422" name="Google Shape;422;p20"/>
          <p:cNvSpPr/>
          <p:nvPr/>
        </p:nvSpPr>
        <p:spPr>
          <a:xfrm>
            <a:off x="2085269" y="6017485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ขายสินค้าพร้อมบริการ</a:t>
            </a:r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595776" y="5574185"/>
            <a:ext cx="5500224" cy="117451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" name="Google Shape;424;p20"/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การสนับสนุนทาง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ออนไลน์ที่ปรับแต่งได้ตามความต้องการ </a:t>
            </a:r>
            <a:endParaRPr/>
          </a:p>
        </p:txBody>
      </p:sp>
      <p:sp>
        <p:nvSpPr>
          <p:cNvPr id="425" name="Google Shape;425;p20"/>
          <p:cNvSpPr/>
          <p:nvPr/>
        </p:nvSpPr>
        <p:spPr>
          <a:xfrm>
            <a:off x="7336810" y="3362480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แพลตฟอร์มออนไลน์ โซเชียลมีเดีย อินฟลูเอนเซอร์</a:t>
            </a:r>
            <a:endParaRPr/>
          </a:p>
        </p:txBody>
      </p:sp>
      <p:sp>
        <p:nvSpPr>
          <p:cNvPr id="426" name="Google Shape;426;p20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427" name="Google Shape;427;p20"/>
          <p:cNvSpPr/>
          <p:nvPr/>
        </p:nvSpPr>
        <p:spPr>
          <a:xfrm>
            <a:off x="9471750" y="1882775"/>
            <a:ext cx="19953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" name="Google Shape;428;p20"/>
          <p:cNvSpPr/>
          <p:nvPr/>
        </p:nvSpPr>
        <p:spPr>
          <a:xfrm>
            <a:off x="5056867" y="1612171"/>
            <a:ext cx="1995300" cy="10926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ราคาประหยัดโดยไม่จำเป็นต้องเป็นเจ้าของเสื้อผ้าที่แทบจะไม่ได้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สวมใส่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1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490986-7C78-583E-B912-23EE0A8D378B}"/>
              </a:ext>
            </a:extLst>
          </p:cNvPr>
          <p:cNvGrpSpPr/>
          <p:nvPr/>
        </p:nvGrpSpPr>
        <p:grpSpPr>
          <a:xfrm>
            <a:off x="522401" y="1008897"/>
            <a:ext cx="11147197" cy="5725758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E463CBFC-FBEB-DA21-069A-A90C26DEC76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A61EA9-6665-3E80-4322-16F2359A4ED3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601427-2164-3336-9FA3-3A2D129D7DF0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EB0D3D-2378-7585-812A-D08ADEBECBD0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50A089-1FD1-E315-2FC7-6D1F228F5DFB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455058-0FBF-E6C1-041C-F1319BC93EA0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489E32-65CC-D313-0CB9-B800BF98350E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B0736C-FA45-9558-7DFC-49684D3EDD8A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9FE172-C97C-A9F6-E353-F93530891E79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ABF27B-374F-1459-24F6-E74953DC6A26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38B578-0DF1-32FD-7A52-CFD6DB425EDD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67ACFD-379C-4D80-469B-B64C0806579B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E17F7C-E6A1-C9BF-2313-6BDEBB040E65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B76491-9DBC-2995-4FB4-AB6D2CED492E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EA8509-E4E3-C7FD-9E60-BE13A1AF1703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A45A9-660D-7AE7-FCB8-23FCE4EDFCE8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9875EB-95E6-8B7D-0842-BF04E480CA47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5F52CC-5C01-453C-16BE-B75A7F3025FD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633036-CD28-C27D-642D-5D8CF6575F78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0096A1-FD62-8BB5-1DCC-50F8ECBBB914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F73754F-F7E9-3820-EE0B-DE2FE39739CA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75FD26F-45D0-040A-1CA9-859FBA80999F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087462-60D2-044B-221A-9A3B28059429}"/>
                </a:ext>
              </a:extLst>
            </p:cNvPr>
            <p:cNvSpPr txBox="1"/>
            <p:nvPr/>
          </p:nvSpPr>
          <p:spPr>
            <a:xfrm>
              <a:off x="4961952" y="2410258"/>
              <a:ext cx="2340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7B5AB3-7DEE-69FA-5FFB-2E5A100A0B39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DEC23-D5C7-C698-F77B-157D7A16A482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36" name="Google Shape;436;p21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7" name="Google Shape;437;p21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sp>
        <p:nvSpPr>
          <p:cNvPr id="439" name="Google Shape;439;p21"/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ให้บริการเช่าเสื้อผ้า ให้การสนับสนุนลูกค้า</a:t>
            </a:r>
            <a:endParaRPr/>
          </a:p>
        </p:txBody>
      </p:sp>
      <p:sp>
        <p:nvSpPr>
          <p:cNvPr id="440" name="Google Shape;440;p21"/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ผู้ที่บริจาคหรือขาย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เสื้อผ้าเก่า ร้านขายของมือสอง</a:t>
            </a:r>
            <a:endParaRPr/>
          </a:p>
        </p:txBody>
      </p:sp>
      <p:sp>
        <p:nvSpPr>
          <p:cNvPr id="441" name="Google Shape;441;p21"/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สินค้าคงคลัง แพลตฟอร์มการช้อปปิ้งบนเว็บไซต์</a:t>
            </a:r>
            <a:endParaRPr/>
          </a:p>
        </p:txBody>
      </p:sp>
      <p:sp>
        <p:nvSpPr>
          <p:cNvPr id="442" name="Google Shape;442;p21"/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การสนับสนุนทาง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ออนไลน์ที่ปรับแต่งได้ตามความต้องการ </a:t>
            </a: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7336810" y="3362480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แพลตฟอร์มออนไลน์ โซเชียลมีเดีย อินฟลูเอนเซอร์</a:t>
            </a:r>
            <a:endParaRPr/>
          </a:p>
        </p:txBody>
      </p:sp>
      <p:sp>
        <p:nvSpPr>
          <p:cNvPr id="444" name="Google Shape;444;p21"/>
          <p:cNvSpPr/>
          <p:nvPr/>
        </p:nvSpPr>
        <p:spPr>
          <a:xfrm>
            <a:off x="724975" y="4840892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การพัฒนาและการบำรุงรักษาแพลตฟอร์มเว็บ</a:t>
            </a:r>
            <a:r>
              <a:rPr lang="th-TH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ไซต์</a:t>
            </a:r>
            <a:endParaRPr/>
          </a:p>
        </p:txBody>
      </p:sp>
      <p:sp>
        <p:nvSpPr>
          <p:cNvPr id="445" name="Google Shape;445;p21"/>
          <p:cNvSpPr/>
          <p:nvPr/>
        </p:nvSpPr>
        <p:spPr>
          <a:xfrm>
            <a:off x="3407658" y="4840891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การพัฒนาและการบำรุงรักษาแพลตฟอร์มเว็บ</a:t>
            </a:r>
            <a:r>
              <a:rPr lang="th-TH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ไซต์</a:t>
            </a:r>
            <a:endParaRPr/>
          </a:p>
        </p:txBody>
      </p:sp>
      <p:sp>
        <p:nvSpPr>
          <p:cNvPr id="446" name="Google Shape;446;p21"/>
          <p:cNvSpPr/>
          <p:nvPr/>
        </p:nvSpPr>
        <p:spPr>
          <a:xfrm>
            <a:off x="6202897" y="4840892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การสมัครสมาชิก</a:t>
            </a:r>
            <a:endParaRPr/>
          </a:p>
        </p:txBody>
      </p:sp>
      <p:sp>
        <p:nvSpPr>
          <p:cNvPr id="447" name="Google Shape;447;p21"/>
          <p:cNvSpPr/>
          <p:nvPr/>
        </p:nvSpPr>
        <p:spPr>
          <a:xfrm>
            <a:off x="8885580" y="4840891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รายได้ที่เกิดจากการเช่า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</a:t>
            </a:r>
            <a:endParaRPr/>
          </a:p>
        </p:txBody>
      </p:sp>
      <p:sp>
        <p:nvSpPr>
          <p:cNvPr id="448" name="Google Shape;448;p21"/>
          <p:cNvSpPr/>
          <p:nvPr/>
        </p:nvSpPr>
        <p:spPr>
          <a:xfrm>
            <a:off x="5139844" y="340669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เสื้อผ้าสำหรับผู้ที่มี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รายได้ต่ำ ลดของเสียจากสิ่งทอ </a:t>
            </a:r>
            <a:endParaRPr/>
          </a:p>
        </p:txBody>
      </p:sp>
      <p:sp>
        <p:nvSpPr>
          <p:cNvPr id="449" name="Google Shape;449;p21"/>
          <p:cNvSpPr/>
          <p:nvPr/>
        </p:nvSpPr>
        <p:spPr>
          <a:xfrm>
            <a:off x="2085269" y="6017485"/>
            <a:ext cx="2553484" cy="57860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ขายสินค้าพร้อมบริการ</a:t>
            </a:r>
            <a:endParaRPr/>
          </a:p>
        </p:txBody>
      </p:sp>
      <p:sp>
        <p:nvSpPr>
          <p:cNvPr id="450" name="Google Shape;450;p21"/>
          <p:cNvSpPr/>
          <p:nvPr/>
        </p:nvSpPr>
        <p:spPr>
          <a:xfrm>
            <a:off x="6089081" y="5574185"/>
            <a:ext cx="5425719" cy="1098689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7153863" y="5912085"/>
            <a:ext cx="3343500" cy="6795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ผู้เช่าส่งเสื้อผ้าคืน มีการซ่อมแซมหากจำเป็น แล้วให้ลูกค้ารายอื่นเช่าต่อ</a:t>
            </a:r>
            <a:endParaRPr/>
          </a:p>
        </p:txBody>
      </p:sp>
      <p:sp>
        <p:nvSpPr>
          <p:cNvPr id="452" name="Google Shape;452;p21"/>
          <p:cNvSpPr/>
          <p:nvPr/>
        </p:nvSpPr>
        <p:spPr>
          <a:xfrm>
            <a:off x="9532400" y="1882775"/>
            <a:ext cx="1982400" cy="1617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นักศึกษามหาวิทยาลัย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ชุมชนที่มีรายได้ต่ำ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ตลาดมวลชนและกลุ่มลูกค้า (ชาย/หญิง)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104798" y="1682053"/>
            <a:ext cx="1982400" cy="10815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เสื้อผ้าทันสมัยและ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ราคาประหยัดโดยไม่จำเป็นต้องเป็นเจ้าของเสื้อผ้าที่แทบจะไม่ได้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สวมใส่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273"/>
            <a:ext cx="122246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2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1" name="Google Shape;461;p22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2" name="Google Shape;462;p22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กิจกรรม </a:t>
            </a:r>
            <a:endParaRPr/>
          </a:p>
        </p:txBody>
      </p:sp>
      <p:sp>
        <p:nvSpPr>
          <p:cNvPr id="463" name="Google Shape;463;p2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ระยะเวลากิจกรรม: 30 นาที</a:t>
            </a:r>
            <a:endParaRPr/>
          </a:p>
        </p:txBody>
      </p:sp>
      <p:sp>
        <p:nvSpPr>
          <p:cNvPr id="464" name="Google Shape;464;p22"/>
          <p:cNvSpPr txBox="1"/>
          <p:nvPr/>
        </p:nvSpPr>
        <p:spPr>
          <a:xfrm>
            <a:off x="1282300" y="2100835"/>
            <a:ext cx="9627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คน และเตรียมบอร์ดโปสเตอร์ หรือใช้เอกสาร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“แผนภาพโมเดลธุรกิจหมุนเวียน”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เพื่อทำแบบฝึกหัด แนะนำให้ใช้บอร์ดโปสเตอร์กับสติ๊กโน้ต</a:t>
            </a:r>
            <a:endParaRPr/>
          </a:p>
        </p:txBody>
      </p:sp>
      <p:sp>
        <p:nvSpPr>
          <p:cNvPr id="465" name="Google Shape;465;p22"/>
          <p:cNvSpPr txBox="1"/>
          <p:nvPr/>
        </p:nvSpPr>
        <p:spPr>
          <a:xfrm>
            <a:off x="1282299" y="2930074"/>
            <a:ext cx="8870646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เลือกหนึ่งในสถานการณ์จำลองจากเอกสารประกอบ "การออกแบบใหม่เพื่อการหมุนเวียน" เพื่อใช้กับแผนภาพ</a:t>
            </a: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716859" y="207046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7" name="Google Shape;467;p22"/>
          <p:cNvSpPr/>
          <p:nvPr/>
        </p:nvSpPr>
        <p:spPr>
          <a:xfrm>
            <a:off x="663222" y="207046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8" name="Google Shape;468;p22"/>
          <p:cNvSpPr/>
          <p:nvPr/>
        </p:nvSpPr>
        <p:spPr>
          <a:xfrm>
            <a:off x="707806" y="205041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grpSp>
        <p:nvGrpSpPr>
          <p:cNvPr id="469" name="Google Shape;469;p22"/>
          <p:cNvGrpSpPr/>
          <p:nvPr/>
        </p:nvGrpSpPr>
        <p:grpSpPr>
          <a:xfrm>
            <a:off x="647654" y="2985213"/>
            <a:ext cx="443210" cy="427913"/>
            <a:chOff x="663222" y="3355931"/>
            <a:chExt cx="443210" cy="427913"/>
          </a:xfrm>
        </p:grpSpPr>
        <p:sp>
          <p:nvSpPr>
            <p:cNvPr id="470" name="Google Shape;470;p2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473" name="Google Shape;473;p22"/>
          <p:cNvSpPr/>
          <p:nvPr/>
        </p:nvSpPr>
        <p:spPr>
          <a:xfrm>
            <a:off x="716859" y="486764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22"/>
          <p:cNvSpPr/>
          <p:nvPr/>
        </p:nvSpPr>
        <p:spPr>
          <a:xfrm>
            <a:off x="663222" y="487373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707806" y="486395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476" name="Google Shape;476;p22"/>
          <p:cNvSpPr txBox="1"/>
          <p:nvPr/>
        </p:nvSpPr>
        <p:spPr>
          <a:xfrm>
            <a:off x="1282299" y="4934056"/>
            <a:ext cx="96273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เมื่อทำแผนภาพเสร็จแล้ว ให้เขียนร่างผลิตภัณฑ์หมุนเวียนและโมเดลธุรกิจหมุนเวียน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แล้วแบ่งปันนวัตกรรมหมุนเวียนกับเพื่อนร่วมชั้นเรียน </a:t>
            </a:r>
            <a:endParaRPr/>
          </a:p>
        </p:txBody>
      </p:sp>
      <p:grpSp>
        <p:nvGrpSpPr>
          <p:cNvPr id="477" name="Google Shape;477;p22"/>
          <p:cNvGrpSpPr/>
          <p:nvPr/>
        </p:nvGrpSpPr>
        <p:grpSpPr>
          <a:xfrm>
            <a:off x="645226" y="3912937"/>
            <a:ext cx="443210" cy="427913"/>
            <a:chOff x="663222" y="3355931"/>
            <a:chExt cx="443210" cy="427913"/>
          </a:xfrm>
        </p:grpSpPr>
        <p:sp>
          <p:nvSpPr>
            <p:cNvPr id="478" name="Google Shape;478;p2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481" name="Google Shape;481;p22"/>
          <p:cNvSpPr txBox="1"/>
          <p:nvPr/>
        </p:nvSpPr>
        <p:spPr>
          <a:xfrm>
            <a:off x="1282300" y="3912608"/>
            <a:ext cx="96273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ให้แต่ละกลุ่ม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กรอก “แผนภาพโมเดลธุรกิจหมุนเวียน”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แล้วนำโมเดลการออกแบบหมุนเวียนอย่างน้อยหนึ่งแบบไปใช้กับโมเดลธุรกิจ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3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9" name="Google Shape;489;p2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0" name="Google Shape;490;p23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8E4B07-65CA-262A-1915-BD70AABEB417}"/>
              </a:ext>
            </a:extLst>
          </p:cNvPr>
          <p:cNvGrpSpPr/>
          <p:nvPr/>
        </p:nvGrpSpPr>
        <p:grpSpPr>
          <a:xfrm>
            <a:off x="420415" y="915865"/>
            <a:ext cx="11401540" cy="5856401"/>
            <a:chOff x="-80148" y="390525"/>
            <a:chExt cx="12352296" cy="6344757"/>
          </a:xfrm>
        </p:grpSpPr>
        <p:pic>
          <p:nvPicPr>
            <p:cNvPr id="3" name="Google Shape;223;p8">
              <a:extLst>
                <a:ext uri="{FF2B5EF4-FFF2-40B4-BE49-F238E27FC236}">
                  <a16:creationId xmlns:a16="http://schemas.microsoft.com/office/drawing/2014/main" id="{5534EC23-C05C-9A9B-04FA-2F4DE621DF2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"/>
            <a:stretch/>
          </p:blipFill>
          <p:spPr>
            <a:xfrm>
              <a:off x="-80148" y="390525"/>
              <a:ext cx="12352296" cy="6344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F6235A-06C7-D94D-C4FA-B7E5983F6FA1}"/>
                </a:ext>
              </a:extLst>
            </p:cNvPr>
            <p:cNvSpPr/>
            <p:nvPr/>
          </p:nvSpPr>
          <p:spPr>
            <a:xfrm>
              <a:off x="800348" y="713268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BE069C-69E3-9B03-E495-F08E5706411E}"/>
                </a:ext>
              </a:extLst>
            </p:cNvPr>
            <p:cNvSpPr/>
            <p:nvPr/>
          </p:nvSpPr>
          <p:spPr>
            <a:xfrm>
              <a:off x="3258366" y="2421509"/>
              <a:ext cx="91108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C19874-5471-0893-BCCF-4E115C7BC0D3}"/>
                </a:ext>
              </a:extLst>
            </p:cNvPr>
            <p:cNvSpPr/>
            <p:nvPr/>
          </p:nvSpPr>
          <p:spPr>
            <a:xfrm>
              <a:off x="5033074" y="719852"/>
              <a:ext cx="2049930" cy="294203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EC0B75-B545-CA41-91DF-B5B230B4CD15}"/>
                </a:ext>
              </a:extLst>
            </p:cNvPr>
            <p:cNvSpPr/>
            <p:nvPr/>
          </p:nvSpPr>
          <p:spPr>
            <a:xfrm>
              <a:off x="9910975" y="719852"/>
              <a:ext cx="1918536" cy="263536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899F44-72F8-07E8-C932-A6C33C446E9A}"/>
                </a:ext>
              </a:extLst>
            </p:cNvPr>
            <p:cNvSpPr/>
            <p:nvPr/>
          </p:nvSpPr>
          <p:spPr>
            <a:xfrm>
              <a:off x="8022556" y="2440558"/>
              <a:ext cx="1150019" cy="265629"/>
            </a:xfrm>
            <a:prstGeom prst="rect">
              <a:avLst/>
            </a:prstGeom>
            <a:solidFill>
              <a:srgbClr val="4AB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2FD933-860B-59F7-1662-6E9C33DEFF67}"/>
                </a:ext>
              </a:extLst>
            </p:cNvPr>
            <p:cNvSpPr/>
            <p:nvPr/>
          </p:nvSpPr>
          <p:spPr>
            <a:xfrm>
              <a:off x="2599508" y="719850"/>
              <a:ext cx="2049930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77DDAE-3220-B14B-E335-D9091113C316}"/>
                </a:ext>
              </a:extLst>
            </p:cNvPr>
            <p:cNvSpPr/>
            <p:nvPr/>
          </p:nvSpPr>
          <p:spPr>
            <a:xfrm>
              <a:off x="7462621" y="713267"/>
              <a:ext cx="2129873" cy="294203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D808A6-F73E-B016-28FB-A6FC7D6A4343}"/>
                </a:ext>
              </a:extLst>
            </p:cNvPr>
            <p:cNvSpPr/>
            <p:nvPr/>
          </p:nvSpPr>
          <p:spPr>
            <a:xfrm>
              <a:off x="2096516" y="4199368"/>
              <a:ext cx="1522486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97AA90-632B-B404-5A9B-E387B66DB426}"/>
                </a:ext>
              </a:extLst>
            </p:cNvPr>
            <p:cNvSpPr/>
            <p:nvPr/>
          </p:nvSpPr>
          <p:spPr>
            <a:xfrm>
              <a:off x="8288286" y="4199368"/>
              <a:ext cx="1664842" cy="215268"/>
            </a:xfrm>
            <a:prstGeom prst="rect">
              <a:avLst/>
            </a:prstGeom>
            <a:solidFill>
              <a:srgbClr val="3A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06446B-3340-EFD1-90D4-276FBA294E1C}"/>
                </a:ext>
              </a:extLst>
            </p:cNvPr>
            <p:cNvSpPr txBox="1"/>
            <p:nvPr/>
          </p:nvSpPr>
          <p:spPr>
            <a:xfrm>
              <a:off x="787154" y="693361"/>
              <a:ext cx="8467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7C9303-14A9-A3AC-5795-553D9A26DDF9}"/>
                </a:ext>
              </a:extLst>
            </p:cNvPr>
            <p:cNvSpPr txBox="1"/>
            <p:nvPr/>
          </p:nvSpPr>
          <p:spPr>
            <a:xfrm>
              <a:off x="5387881" y="700906"/>
              <a:ext cx="13500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B58B0-5FA7-A6B0-7A43-CFBAD457AE3D}"/>
                </a:ext>
              </a:extLst>
            </p:cNvPr>
            <p:cNvSpPr txBox="1"/>
            <p:nvPr/>
          </p:nvSpPr>
          <p:spPr>
            <a:xfrm>
              <a:off x="3188456" y="2410258"/>
              <a:ext cx="928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722BF3-1D1B-51E8-F3DA-F9C1CE14D8F4}"/>
                </a:ext>
              </a:extLst>
            </p:cNvPr>
            <p:cNvSpPr txBox="1"/>
            <p:nvPr/>
          </p:nvSpPr>
          <p:spPr>
            <a:xfrm>
              <a:off x="3217290" y="700906"/>
              <a:ext cx="8034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0A6EF8-60CE-E10F-A7FA-7BB784A5D0CB}"/>
                </a:ext>
              </a:extLst>
            </p:cNvPr>
            <p:cNvSpPr txBox="1"/>
            <p:nvPr/>
          </p:nvSpPr>
          <p:spPr>
            <a:xfrm>
              <a:off x="8124243" y="2413189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179E74-4ECB-4953-3296-C19720C8BA07}"/>
                </a:ext>
              </a:extLst>
            </p:cNvPr>
            <p:cNvSpPr txBox="1"/>
            <p:nvPr/>
          </p:nvSpPr>
          <p:spPr>
            <a:xfrm>
              <a:off x="10461959" y="721665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EA09AF-863E-7A03-2147-6554BEC5394B}"/>
                </a:ext>
              </a:extLst>
            </p:cNvPr>
            <p:cNvSpPr txBox="1"/>
            <p:nvPr/>
          </p:nvSpPr>
          <p:spPr>
            <a:xfrm>
              <a:off x="7598490" y="702879"/>
              <a:ext cx="1806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2EF7BA-F4E9-6FEA-2167-DB247CADBADE}"/>
                </a:ext>
              </a:extLst>
            </p:cNvPr>
            <p:cNvSpPr txBox="1"/>
            <p:nvPr/>
          </p:nvSpPr>
          <p:spPr>
            <a:xfrm>
              <a:off x="2436289" y="4117501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6F94E3-118C-97C3-572A-8317EB115195}"/>
                </a:ext>
              </a:extLst>
            </p:cNvPr>
            <p:cNvSpPr txBox="1"/>
            <p:nvPr/>
          </p:nvSpPr>
          <p:spPr>
            <a:xfrm>
              <a:off x="8808297" y="4123006"/>
              <a:ext cx="67358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0912EB-6600-4B0E-201B-73BDF131EAAE}"/>
                </a:ext>
              </a:extLst>
            </p:cNvPr>
            <p:cNvSpPr/>
            <p:nvPr/>
          </p:nvSpPr>
          <p:spPr>
            <a:xfrm>
              <a:off x="5533835" y="2430773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7F0443-5E49-C69F-3370-8AF4D0060449}"/>
                </a:ext>
              </a:extLst>
            </p:cNvPr>
            <p:cNvSpPr/>
            <p:nvPr/>
          </p:nvSpPr>
          <p:spPr>
            <a:xfrm>
              <a:off x="8449430" y="5498111"/>
              <a:ext cx="115001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AF3DD1-FB29-7D49-2323-C384A9D6ED6B}"/>
                </a:ext>
              </a:extLst>
            </p:cNvPr>
            <p:cNvSpPr/>
            <p:nvPr/>
          </p:nvSpPr>
          <p:spPr>
            <a:xfrm>
              <a:off x="2201638" y="5469535"/>
              <a:ext cx="1839979" cy="265629"/>
            </a:xfrm>
            <a:prstGeom prst="rect">
              <a:avLst/>
            </a:prstGeom>
            <a:solidFill>
              <a:srgbClr val="135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673546-7D9D-B8F5-CD92-EC64B527A87C}"/>
                </a:ext>
              </a:extLst>
            </p:cNvPr>
            <p:cNvSpPr txBox="1"/>
            <p:nvPr/>
          </p:nvSpPr>
          <p:spPr>
            <a:xfrm>
              <a:off x="4961952" y="2410258"/>
              <a:ext cx="2340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การเสนอคุณค่าแบบหมุนวียน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1CF51E-C941-0CBD-7423-78440A592B60}"/>
                </a:ext>
              </a:extLst>
            </p:cNvPr>
            <p:cNvSpPr txBox="1"/>
            <p:nvPr/>
          </p:nvSpPr>
          <p:spPr>
            <a:xfrm>
              <a:off x="2225050" y="5424018"/>
              <a:ext cx="18918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นวัตกรรมเชิงหมุนเวียน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AB5B0B-9974-E1F4-E6B5-4A894D4E822E}"/>
                </a:ext>
              </a:extLst>
            </p:cNvPr>
            <p:cNvSpPr txBox="1"/>
            <p:nvPr/>
          </p:nvSpPr>
          <p:spPr>
            <a:xfrm>
              <a:off x="8118069" y="5442776"/>
              <a:ext cx="20104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การสิ้นสุดอายุการใช้งาน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323626" y="1464525"/>
            <a:ext cx="63951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06499" y="1457000"/>
            <a:ext cx="6856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323626" y="1917388"/>
            <a:ext cx="1179439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</a:t>
            </a:r>
            <a:endParaRPr dirty="0"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 </a:t>
            </a:r>
            <a:r>
              <a:rPr lang="th-TH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นำเสนอข้อมูล ข้อค้นพบ และหลักฐานสนับสนุนอย่างชัดเจน กระชับ และมีเหตุผล โดยผู้ฟังสามารถทำความเข้าใจหลักเหตุผลนี้ได้</a:t>
            </a:r>
            <a:endParaRPr dirty="0"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th-TH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การศึกษาคน สถานที่ และสิ่งแวดล้อม จะทำให้เข้าใจความสัมพันธ์ระหว่างประชากรของมนุษย์และลักษณะทางกายภาพของโลก </a:t>
            </a:r>
            <a:endParaRPr dirty="0"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5" name="Google Shape;125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5892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589263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/>
          <p:nvPr/>
        </p:nvSpPr>
        <p:spPr>
          <a:xfrm>
            <a:off x="323628" y="5075400"/>
            <a:ext cx="30084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06498" y="5067875"/>
            <a:ext cx="2705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2606051" y="185125"/>
            <a:ext cx="78570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2606051" y="185125"/>
            <a:ext cx="78570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642274" y="294100"/>
            <a:ext cx="785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33" name="Google Shape;133;p3" descr="Ico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1876" y="5589262"/>
            <a:ext cx="1149009" cy="11490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3"/>
          <p:cNvGrpSpPr/>
          <p:nvPr/>
        </p:nvGrpSpPr>
        <p:grpSpPr>
          <a:xfrm>
            <a:off x="4498170" y="5220023"/>
            <a:ext cx="6720965" cy="1413351"/>
            <a:chOff x="4790164" y="5101971"/>
            <a:chExt cx="6979920" cy="1490877"/>
          </a:xfrm>
        </p:grpSpPr>
        <p:sp>
          <p:nvSpPr>
            <p:cNvPr id="135" name="Google Shape;135;p3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6956554" y="5101971"/>
              <a:ext cx="42801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273"/>
            <a:ext cx="122246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90 นาที)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1282300" y="2603755"/>
            <a:ext cx="9627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คน และเตรียมบอร์ดโปสเตอร์ หรือใช้เอกสาร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“แผนภาพโมเดลธุรกิจหมุนเวียน”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เพื่อทำแบบฝึกหัด แนะนำให้ใช้บอร์ดโปสเตอร์กับสติ๊กโน้ต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1282299" y="3432994"/>
            <a:ext cx="8870646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เลือกหนึ่งในสถานการณ์จำลองจากเอกสารประกอบ "การออกแบบใหม่เพื่อการหมุนเวียน" เพื่อใช้กับแผนภาพ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716859" y="25733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663222" y="25733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707806" y="255333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grpSp>
        <p:nvGrpSpPr>
          <p:cNvPr id="153" name="Google Shape;153;p4"/>
          <p:cNvGrpSpPr/>
          <p:nvPr/>
        </p:nvGrpSpPr>
        <p:grpSpPr>
          <a:xfrm>
            <a:off x="647654" y="3488133"/>
            <a:ext cx="443210" cy="427913"/>
            <a:chOff x="663222" y="3355931"/>
            <a:chExt cx="443210" cy="427913"/>
          </a:xfrm>
        </p:grpSpPr>
        <p:sp>
          <p:nvSpPr>
            <p:cNvPr id="154" name="Google Shape;154;p4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57" name="Google Shape;157;p4"/>
          <p:cNvSpPr/>
          <p:nvPr/>
        </p:nvSpPr>
        <p:spPr>
          <a:xfrm>
            <a:off x="716859" y="537056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63222" y="537665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707806" y="536687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282299" y="5436976"/>
            <a:ext cx="96273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เมื่อทำแผนภาพเสร็จแล้ว ให้เขียนร่างผลิตภัณฑ์หมุนเวียนและโมเดลธุรกิจหมุนเวียน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แล้วแบ่งปันนวัตกรรมหมุนเวียนกับเพื่อนร่วมชั้นเรียน </a:t>
            </a:r>
            <a:endParaRPr/>
          </a:p>
        </p:txBody>
      </p:sp>
      <p:grpSp>
        <p:nvGrpSpPr>
          <p:cNvPr id="161" name="Google Shape;161;p4"/>
          <p:cNvGrpSpPr/>
          <p:nvPr/>
        </p:nvGrpSpPr>
        <p:grpSpPr>
          <a:xfrm>
            <a:off x="645226" y="4415857"/>
            <a:ext cx="443210" cy="427913"/>
            <a:chOff x="663222" y="3355931"/>
            <a:chExt cx="443210" cy="427913"/>
          </a:xfrm>
        </p:grpSpPr>
        <p:sp>
          <p:nvSpPr>
            <p:cNvPr id="162" name="Google Shape;162;p4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/>
            </a:p>
          </p:txBody>
        </p:sp>
      </p:grpSp>
      <p:sp>
        <p:nvSpPr>
          <p:cNvPr id="165" name="Google Shape;165;p4"/>
          <p:cNvSpPr txBox="1"/>
          <p:nvPr/>
        </p:nvSpPr>
        <p:spPr>
          <a:xfrm>
            <a:off x="1282300" y="4415528"/>
            <a:ext cx="96273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ให้แต่ละกลุ่ม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กรอก “แผนภาพโมเดลธุรกิจหมุนเวียน”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แล้วนำโมเดลการออกแบบหมุนเวียนอย่างน้อยหนึ่งแบบไปใช้กับโมเดลธุรกิจ 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1297540" y="1658875"/>
            <a:ext cx="9627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เปิดสไลด์ “แผนภาพโมเดลธุรกิจหมุนเวียน”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โดยใช้ตัวอย่างในการแนะนำนักเรียน เพื่อให้พวกเขาคุ้นเคยกับแต่ละส่วนและองค์ประกอบทางธุรกิจ</a:t>
            </a: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732099" y="168565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678462" y="168565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23046" y="166560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5</a:t>
            </a:fld>
            <a:endParaRPr/>
          </a:p>
        </p:txBody>
      </p:sp>
      <p:pic>
        <p:nvPicPr>
          <p:cNvPr id="176" name="Google Shape;176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415061" y="1377006"/>
            <a:ext cx="1136187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18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18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18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18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 sz="1200" dirty="0"/>
          </a:p>
        </p:txBody>
      </p:sp>
      <p:sp>
        <p:nvSpPr>
          <p:cNvPr id="182" name="Google Shape;182;p5"/>
          <p:cNvSpPr/>
          <p:nvPr/>
        </p:nvSpPr>
        <p:spPr>
          <a:xfrm>
            <a:off x="323616" y="3978315"/>
            <a:ext cx="609268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1800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1800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9" name="Google Shape;189;p6" descr="Graphical user interface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7067" y="5437294"/>
            <a:ext cx="1914794" cy="124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</a:t>
            </a:r>
            <a:endParaRPr dirty="0"/>
          </a:p>
        </p:txBody>
      </p:sp>
      <p:sp>
        <p:nvSpPr>
          <p:cNvPr id="194" name="Google Shape;194;p6"/>
          <p:cNvSpPr/>
          <p:nvPr/>
        </p:nvSpPr>
        <p:spPr>
          <a:xfrm>
            <a:off x="7684172" y="5382492"/>
            <a:ext cx="508230" cy="658389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95;p6"/>
          <p:cNvSpPr/>
          <p:nvPr/>
        </p:nvSpPr>
        <p:spPr>
          <a:xfrm flipH="1">
            <a:off x="3624009" y="5382492"/>
            <a:ext cx="508230" cy="658389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EB4BE5-2F2D-8A6E-E4B5-A776FB001E90}"/>
              </a:ext>
            </a:extLst>
          </p:cNvPr>
          <p:cNvGrpSpPr/>
          <p:nvPr/>
        </p:nvGrpSpPr>
        <p:grpSpPr>
          <a:xfrm>
            <a:off x="609242" y="987861"/>
            <a:ext cx="11186582" cy="4569029"/>
            <a:chOff x="-223110" y="848033"/>
            <a:chExt cx="12638219" cy="51619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CDD427-0683-838C-FFA4-382715E15DD3}"/>
                </a:ext>
              </a:extLst>
            </p:cNvPr>
            <p:cNvGrpSpPr/>
            <p:nvPr/>
          </p:nvGrpSpPr>
          <p:grpSpPr>
            <a:xfrm>
              <a:off x="-223110" y="848033"/>
              <a:ext cx="12638219" cy="5161933"/>
              <a:chOff x="-223110" y="848033"/>
              <a:chExt cx="12638219" cy="5161933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1BB42E0-9CB2-42A2-8C57-A2B9CC65C8A7}"/>
                  </a:ext>
                </a:extLst>
              </p:cNvPr>
              <p:cNvGrpSpPr/>
              <p:nvPr/>
            </p:nvGrpSpPr>
            <p:grpSpPr>
              <a:xfrm>
                <a:off x="-223110" y="848033"/>
                <a:ext cx="12638219" cy="5161933"/>
                <a:chOff x="-223110" y="848033"/>
                <a:chExt cx="12638219" cy="5161933"/>
              </a:xfrm>
            </p:grpSpPr>
            <p:pic>
              <p:nvPicPr>
                <p:cNvPr id="40" name="Google Shape;193;p6" descr="A picture containing text, screenshot, monitor, silver&#10;&#10;Description automatically generated">
                  <a:extLst>
                    <a:ext uri="{FF2B5EF4-FFF2-40B4-BE49-F238E27FC236}">
                      <a16:creationId xmlns:a16="http://schemas.microsoft.com/office/drawing/2014/main" id="{CEFD5301-18F5-2D7E-1008-F468901D240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14"/>
                <a:stretch/>
              </p:blipFill>
              <p:spPr>
                <a:xfrm>
                  <a:off x="-223110" y="848033"/>
                  <a:ext cx="12638219" cy="51619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67F379-2C72-500E-D13E-30CF061FA1B4}"/>
                    </a:ext>
                  </a:extLst>
                </p:cNvPr>
                <p:cNvSpPr/>
                <p:nvPr/>
              </p:nvSpPr>
              <p:spPr>
                <a:xfrm>
                  <a:off x="781050" y="1152524"/>
                  <a:ext cx="914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C6F23DE-705D-13A5-8FDB-FEE36BD783C7}"/>
                    </a:ext>
                  </a:extLst>
                </p:cNvPr>
                <p:cNvSpPr/>
                <p:nvPr/>
              </p:nvSpPr>
              <p:spPr>
                <a:xfrm>
                  <a:off x="3248025" y="2876549"/>
                  <a:ext cx="914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329EC1D-1559-1E02-47F1-A5E4C12F1613}"/>
                    </a:ext>
                  </a:extLst>
                </p:cNvPr>
                <p:cNvSpPr/>
                <p:nvPr/>
              </p:nvSpPr>
              <p:spPr>
                <a:xfrm>
                  <a:off x="5029200" y="1130452"/>
                  <a:ext cx="2057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4336BB5-9FFC-29E5-AF8C-76D2F821A22D}"/>
                    </a:ext>
                  </a:extLst>
                </p:cNvPr>
                <p:cNvSpPr/>
                <p:nvPr/>
              </p:nvSpPr>
              <p:spPr>
                <a:xfrm>
                  <a:off x="9972675" y="1130451"/>
                  <a:ext cx="2057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09A547C-199F-516B-9515-8BE7A805BF43}"/>
                    </a:ext>
                  </a:extLst>
                </p:cNvPr>
                <p:cNvSpPr/>
                <p:nvPr/>
              </p:nvSpPr>
              <p:spPr>
                <a:xfrm>
                  <a:off x="7467600" y="2876548"/>
                  <a:ext cx="2057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EA2D08F-DC3E-0004-668D-93F309B1DCFB}"/>
                  </a:ext>
                </a:extLst>
              </p:cNvPr>
              <p:cNvSpPr/>
              <p:nvPr/>
            </p:nvSpPr>
            <p:spPr>
              <a:xfrm>
                <a:off x="2586766" y="1130450"/>
                <a:ext cx="2057400" cy="295275"/>
              </a:xfrm>
              <a:prstGeom prst="rect">
                <a:avLst/>
              </a:prstGeom>
              <a:solidFill>
                <a:srgbClr val="3AC6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7EDCE5-BCF3-3E22-16A8-511CFAC4989D}"/>
                  </a:ext>
                </a:extLst>
              </p:cNvPr>
              <p:cNvSpPr/>
              <p:nvPr/>
            </p:nvSpPr>
            <p:spPr>
              <a:xfrm>
                <a:off x="7467601" y="1152523"/>
                <a:ext cx="2137634" cy="295275"/>
              </a:xfrm>
              <a:prstGeom prst="rect">
                <a:avLst/>
              </a:prstGeom>
              <a:solidFill>
                <a:srgbClr val="3AC6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88EC5B9-4362-245C-8AB4-B4FA482554F4}"/>
                  </a:ext>
                </a:extLst>
              </p:cNvPr>
              <p:cNvSpPr/>
              <p:nvPr/>
            </p:nvSpPr>
            <p:spPr>
              <a:xfrm>
                <a:off x="2081941" y="4622648"/>
                <a:ext cx="1528034" cy="216052"/>
              </a:xfrm>
              <a:prstGeom prst="rect">
                <a:avLst/>
              </a:prstGeom>
              <a:solidFill>
                <a:srgbClr val="3AC6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85AE5D5-B4A3-6878-83C4-0886DF353B97}"/>
                  </a:ext>
                </a:extLst>
              </p:cNvPr>
              <p:cNvSpPr/>
              <p:nvPr/>
            </p:nvSpPr>
            <p:spPr>
              <a:xfrm>
                <a:off x="8296274" y="4622648"/>
                <a:ext cx="1670909" cy="216052"/>
              </a:xfrm>
              <a:prstGeom prst="rect">
                <a:avLst/>
              </a:prstGeom>
              <a:solidFill>
                <a:srgbClr val="3AC6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D52B0E-9280-B920-93A6-B098A001F541}"/>
                </a:ext>
              </a:extLst>
            </p:cNvPr>
            <p:cNvSpPr txBox="1"/>
            <p:nvPr/>
          </p:nvSpPr>
          <p:spPr>
            <a:xfrm>
              <a:off x="767808" y="1103865"/>
              <a:ext cx="991718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5A0898-A3D4-719D-865A-4282FBF5186C}"/>
                </a:ext>
              </a:extLst>
            </p:cNvPr>
            <p:cNvSpPr txBox="1"/>
            <p:nvPr/>
          </p:nvSpPr>
          <p:spPr>
            <a:xfrm>
              <a:off x="5385300" y="1111438"/>
              <a:ext cx="1581266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8FE03E-6213-E0CC-B7BB-FDBC2860CA63}"/>
                </a:ext>
              </a:extLst>
            </p:cNvPr>
            <p:cNvSpPr txBox="1"/>
            <p:nvPr/>
          </p:nvSpPr>
          <p:spPr>
            <a:xfrm>
              <a:off x="3177861" y="2827018"/>
              <a:ext cx="1087471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DC3238-EF0D-FBC4-9F10-7AFFD72EB3E8}"/>
                </a:ext>
              </a:extLst>
            </p:cNvPr>
            <p:cNvSpPr txBox="1"/>
            <p:nvPr/>
          </p:nvSpPr>
          <p:spPr>
            <a:xfrm>
              <a:off x="3139464" y="1111438"/>
              <a:ext cx="941023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0FDF8C-BDEC-927E-1964-88CD85F84DEF}"/>
                </a:ext>
              </a:extLst>
            </p:cNvPr>
            <p:cNvSpPr txBox="1"/>
            <p:nvPr/>
          </p:nvSpPr>
          <p:spPr>
            <a:xfrm>
              <a:off x="8064029" y="2839520"/>
              <a:ext cx="944779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E08272-0FB4-61D5-5EB5-4CB8F24F779A}"/>
                </a:ext>
              </a:extLst>
            </p:cNvPr>
            <p:cNvSpPr txBox="1"/>
            <p:nvPr/>
          </p:nvSpPr>
          <p:spPr>
            <a:xfrm>
              <a:off x="10469779" y="1128929"/>
              <a:ext cx="1104370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922A1F-8988-CB44-4C5B-39B8C4C2D7E0}"/>
                </a:ext>
              </a:extLst>
            </p:cNvPr>
            <p:cNvSpPr txBox="1"/>
            <p:nvPr/>
          </p:nvSpPr>
          <p:spPr>
            <a:xfrm>
              <a:off x="7521063" y="1146534"/>
              <a:ext cx="2116365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5D8DE4-E7A2-3C4F-CAC8-E0F8E3F41E7C}"/>
                </a:ext>
              </a:extLst>
            </p:cNvPr>
            <p:cNvSpPr txBox="1"/>
            <p:nvPr/>
          </p:nvSpPr>
          <p:spPr>
            <a:xfrm>
              <a:off x="2241319" y="4546008"/>
              <a:ext cx="760780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CE5007-CEDF-C9B0-EE9C-412DDC103B82}"/>
                </a:ext>
              </a:extLst>
            </p:cNvPr>
            <p:cNvSpPr txBox="1"/>
            <p:nvPr/>
          </p:nvSpPr>
          <p:spPr>
            <a:xfrm>
              <a:off x="8818180" y="4546008"/>
              <a:ext cx="788943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A4E6FE-7472-A09C-7AE0-2792A7886DE9}"/>
              </a:ext>
            </a:extLst>
          </p:cNvPr>
          <p:cNvGrpSpPr/>
          <p:nvPr/>
        </p:nvGrpSpPr>
        <p:grpSpPr>
          <a:xfrm>
            <a:off x="36520" y="1393616"/>
            <a:ext cx="12205850" cy="4985337"/>
            <a:chOff x="-223110" y="848033"/>
            <a:chExt cx="12638219" cy="51619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BBE8BDB-3864-6CC9-4579-F5115E76DDD6}"/>
                </a:ext>
              </a:extLst>
            </p:cNvPr>
            <p:cNvGrpSpPr/>
            <p:nvPr/>
          </p:nvGrpSpPr>
          <p:grpSpPr>
            <a:xfrm>
              <a:off x="-223110" y="848033"/>
              <a:ext cx="12638219" cy="5161933"/>
              <a:chOff x="-223110" y="848033"/>
              <a:chExt cx="12638219" cy="516193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6EED533-D934-8F60-45E0-9CC259032A11}"/>
                  </a:ext>
                </a:extLst>
              </p:cNvPr>
              <p:cNvGrpSpPr/>
              <p:nvPr/>
            </p:nvGrpSpPr>
            <p:grpSpPr>
              <a:xfrm>
                <a:off x="-223110" y="848033"/>
                <a:ext cx="12638219" cy="5161933"/>
                <a:chOff x="-223110" y="848033"/>
                <a:chExt cx="12638219" cy="5161933"/>
              </a:xfrm>
            </p:grpSpPr>
            <p:pic>
              <p:nvPicPr>
                <p:cNvPr id="18" name="Google Shape;193;p6" descr="A picture containing text, screenshot, monitor, silver&#10;&#10;Description automatically generated">
                  <a:extLst>
                    <a:ext uri="{FF2B5EF4-FFF2-40B4-BE49-F238E27FC236}">
                      <a16:creationId xmlns:a16="http://schemas.microsoft.com/office/drawing/2014/main" id="{D1383EC0-C532-9658-E8C1-720208950C8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14"/>
                <a:stretch/>
              </p:blipFill>
              <p:spPr>
                <a:xfrm>
                  <a:off x="-223110" y="848033"/>
                  <a:ext cx="12638219" cy="51619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AED5562-A382-4C91-AEC9-74D31EE3DBEB}"/>
                    </a:ext>
                  </a:extLst>
                </p:cNvPr>
                <p:cNvSpPr/>
                <p:nvPr/>
              </p:nvSpPr>
              <p:spPr>
                <a:xfrm>
                  <a:off x="781050" y="1152524"/>
                  <a:ext cx="914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E4DA055-87CB-00A7-C551-85EBC5FCD306}"/>
                    </a:ext>
                  </a:extLst>
                </p:cNvPr>
                <p:cNvSpPr/>
                <p:nvPr/>
              </p:nvSpPr>
              <p:spPr>
                <a:xfrm>
                  <a:off x="3248025" y="2876549"/>
                  <a:ext cx="914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4DB6C28-7060-36F1-DAEE-2508D76C0E44}"/>
                    </a:ext>
                  </a:extLst>
                </p:cNvPr>
                <p:cNvSpPr/>
                <p:nvPr/>
              </p:nvSpPr>
              <p:spPr>
                <a:xfrm>
                  <a:off x="5029200" y="1130452"/>
                  <a:ext cx="2057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62FAE5-E5F6-D341-99AB-EDDD4362EE53}"/>
                    </a:ext>
                  </a:extLst>
                </p:cNvPr>
                <p:cNvSpPr/>
                <p:nvPr/>
              </p:nvSpPr>
              <p:spPr>
                <a:xfrm>
                  <a:off x="9972675" y="1130451"/>
                  <a:ext cx="2057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DF5168-ED32-BF0B-76CD-E20F67D7450C}"/>
                    </a:ext>
                  </a:extLst>
                </p:cNvPr>
                <p:cNvSpPr/>
                <p:nvPr/>
              </p:nvSpPr>
              <p:spPr>
                <a:xfrm>
                  <a:off x="7467600" y="2876548"/>
                  <a:ext cx="2057400" cy="295275"/>
                </a:xfrm>
                <a:prstGeom prst="rect">
                  <a:avLst/>
                </a:prstGeom>
                <a:solidFill>
                  <a:srgbClr val="4ABD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D681156-CE80-B323-0264-56CFCDA5E77B}"/>
                  </a:ext>
                </a:extLst>
              </p:cNvPr>
              <p:cNvSpPr/>
              <p:nvPr/>
            </p:nvSpPr>
            <p:spPr>
              <a:xfrm>
                <a:off x="2586766" y="1130450"/>
                <a:ext cx="2057400" cy="295275"/>
              </a:xfrm>
              <a:prstGeom prst="rect">
                <a:avLst/>
              </a:prstGeom>
              <a:solidFill>
                <a:srgbClr val="3AC6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B40F5B-0E2B-372F-0537-09B8AD4C0430}"/>
                  </a:ext>
                </a:extLst>
              </p:cNvPr>
              <p:cNvSpPr/>
              <p:nvPr/>
            </p:nvSpPr>
            <p:spPr>
              <a:xfrm>
                <a:off x="7467601" y="1152523"/>
                <a:ext cx="2137634" cy="295275"/>
              </a:xfrm>
              <a:prstGeom prst="rect">
                <a:avLst/>
              </a:prstGeom>
              <a:solidFill>
                <a:srgbClr val="3AC6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2AF871-8D2B-D0B6-4D7E-EA57C8681F6E}"/>
                  </a:ext>
                </a:extLst>
              </p:cNvPr>
              <p:cNvSpPr/>
              <p:nvPr/>
            </p:nvSpPr>
            <p:spPr>
              <a:xfrm>
                <a:off x="2081941" y="4622648"/>
                <a:ext cx="1528034" cy="216052"/>
              </a:xfrm>
              <a:prstGeom prst="rect">
                <a:avLst/>
              </a:prstGeom>
              <a:solidFill>
                <a:srgbClr val="3AC6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7AD121-69C1-DB96-2E70-1F7A5045D7C1}"/>
                  </a:ext>
                </a:extLst>
              </p:cNvPr>
              <p:cNvSpPr/>
              <p:nvPr/>
            </p:nvSpPr>
            <p:spPr>
              <a:xfrm>
                <a:off x="8296274" y="4622648"/>
                <a:ext cx="1670909" cy="216052"/>
              </a:xfrm>
              <a:prstGeom prst="rect">
                <a:avLst/>
              </a:prstGeom>
              <a:solidFill>
                <a:srgbClr val="3AC6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9F837A-93FE-F37A-51FC-0C77C0A4943D}"/>
                </a:ext>
              </a:extLst>
            </p:cNvPr>
            <p:cNvSpPr txBox="1"/>
            <p:nvPr/>
          </p:nvSpPr>
          <p:spPr>
            <a:xfrm>
              <a:off x="767808" y="1103865"/>
              <a:ext cx="991718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พันธมิตร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A3D9C8-FC68-D1EC-5B79-C8BA2DAA18C1}"/>
                </a:ext>
              </a:extLst>
            </p:cNvPr>
            <p:cNvSpPr txBox="1"/>
            <p:nvPr/>
          </p:nvSpPr>
          <p:spPr>
            <a:xfrm>
              <a:off x="5385300" y="1111438"/>
              <a:ext cx="1581266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การเสนอคุณค่า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8C1CF1-C3C3-F776-E394-3262C2D3A00C}"/>
                </a:ext>
              </a:extLst>
            </p:cNvPr>
            <p:cNvSpPr txBox="1"/>
            <p:nvPr/>
          </p:nvSpPr>
          <p:spPr>
            <a:xfrm>
              <a:off x="3177861" y="2827018"/>
              <a:ext cx="1087471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ทรัพยากร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8702AE-A6D3-5593-FFAE-7513E298C644}"/>
                </a:ext>
              </a:extLst>
            </p:cNvPr>
            <p:cNvSpPr txBox="1"/>
            <p:nvPr/>
          </p:nvSpPr>
          <p:spPr>
            <a:xfrm>
              <a:off x="3139464" y="1111438"/>
              <a:ext cx="941023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กิจกรรม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55014F-FF32-D9AB-DB40-59FAEE20E876}"/>
                </a:ext>
              </a:extLst>
            </p:cNvPr>
            <p:cNvSpPr txBox="1"/>
            <p:nvPr/>
          </p:nvSpPr>
          <p:spPr>
            <a:xfrm>
              <a:off x="8064029" y="2839520"/>
              <a:ext cx="944779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ช่องทาง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405F10-FF44-E83C-0CB8-EB04A2215AF0}"/>
                </a:ext>
              </a:extLst>
            </p:cNvPr>
            <p:cNvSpPr txBox="1"/>
            <p:nvPr/>
          </p:nvSpPr>
          <p:spPr>
            <a:xfrm>
              <a:off x="10469779" y="1128929"/>
              <a:ext cx="1104370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7C189C-D566-57EF-3B20-BD207F670793}"/>
                </a:ext>
              </a:extLst>
            </p:cNvPr>
            <p:cNvSpPr txBox="1"/>
            <p:nvPr/>
          </p:nvSpPr>
          <p:spPr>
            <a:xfrm>
              <a:off x="7521063" y="1146534"/>
              <a:ext cx="2116365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ความสัมพันธ์กับลูกค้า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65CE03-9DED-E8F5-9AF1-CC8B2394BF8D}"/>
                </a:ext>
              </a:extLst>
            </p:cNvPr>
            <p:cNvSpPr txBox="1"/>
            <p:nvPr/>
          </p:nvSpPr>
          <p:spPr>
            <a:xfrm>
              <a:off x="2241319" y="4546008"/>
              <a:ext cx="760780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ต้นทุน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55202-59F1-938A-0283-D1037C016DF7}"/>
                </a:ext>
              </a:extLst>
            </p:cNvPr>
            <p:cNvSpPr txBox="1"/>
            <p:nvPr/>
          </p:nvSpPr>
          <p:spPr>
            <a:xfrm>
              <a:off x="8818180" y="4546008"/>
              <a:ext cx="788943" cy="34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รายได้</a:t>
              </a:r>
              <a:endParaRPr lang="en-US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3" name="Google Shape;203;p7"/>
          <p:cNvPicPr preferRelativeResize="0"/>
          <p:nvPr/>
        </p:nvPicPr>
        <p:blipFill rotWithShape="1">
          <a:blip r:embed="rId5">
            <a:alphaModFix/>
          </a:blip>
          <a:srcRect r="11" b="25"/>
          <a:stretch/>
        </p:blipFill>
        <p:spPr>
          <a:xfrm>
            <a:off x="1255510" y="1847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548477" y="92233"/>
            <a:ext cx="110949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ตัวอย่างแผนภาพโมเดลธุรกิจ: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แพลตฟอร์มการปล่อยเช่าที่พักอาศัย</a:t>
            </a:r>
            <a:endParaRPr sz="1200" dirty="0"/>
          </a:p>
        </p:txBody>
      </p:sp>
      <p:sp>
        <p:nvSpPr>
          <p:cNvPr id="205" name="Google Shape;205;p7"/>
          <p:cNvSpPr/>
          <p:nvPr/>
        </p:nvSpPr>
        <p:spPr>
          <a:xfrm>
            <a:off x="424491" y="2246128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ช่างภาพ บริษัทประกันภัย </a:t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2781638" y="2252639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พัฒนาแพลตฟอร์ม สนับสนุนลูกค้า</a:t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2781637" y="3898344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แพลตฟอร์มออนไลน์ ที่พักอาศัย</a:t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5143015" y="2252639"/>
            <a:ext cx="1912309" cy="1404961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สร้างรายได้จากห้องพักที่ไม่ได้ใช้งาน และเข้าพักในสถานที่ที่โดดเด่นด้วยความ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สะดวกสบาย</a:t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7482680" y="2246127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บริการตัวเอง สนับสนุนลูกค้า</a:t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482680" y="3886285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เว็บไซต์และ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แอ</a:t>
            </a:r>
            <a:r>
              <a:rPr lang="th-TH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พลิเคชั่น</a:t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9826575" y="2244671"/>
            <a:ext cx="1912309" cy="7642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เจ้าของที่พักอาศัย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และผู้พักอาศัย</a:t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940904" y="5421426"/>
            <a:ext cx="4585252" cy="551772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พนักงาน แพลตฟอร์มเทคโนโลยี การตลาดและการสนับสนุนลูกค้า</a:t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6665846" y="5427937"/>
            <a:ext cx="4585252" cy="551772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ค่าธรรมเนียมสำหรับเจ้าของที่พักอาศัย และค่าธรรมเนียมสำหรับผู้พักอาศัย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แผนภาพโมเดลธุรกิจหมุนเวียน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46CBB-E7BF-E3B8-0B63-1CFA7FDCF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07" y="987861"/>
            <a:ext cx="10927830" cy="5614941"/>
          </a:xfrm>
          <a:prstGeom prst="rect">
            <a:avLst/>
          </a:prstGeom>
        </p:spPr>
      </p:pic>
      <p:sp>
        <p:nvSpPr>
          <p:cNvPr id="224" name="Google Shape;224;p8"/>
          <p:cNvSpPr/>
          <p:nvPr/>
        </p:nvSpPr>
        <p:spPr>
          <a:xfrm>
            <a:off x="5082053" y="2721567"/>
            <a:ext cx="2021138" cy="144950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812171" y="5400955"/>
            <a:ext cx="5209008" cy="1105193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6102245" y="5400955"/>
            <a:ext cx="5209008" cy="1105193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548477" y="168433"/>
            <a:ext cx="110949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5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ขายสินค้าพร้อมบริการ: </a:t>
            </a:r>
            <a:r>
              <a:rPr lang="th-TH" sz="35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บริการเช่าเสื้อผ้า </a:t>
            </a:r>
            <a:r>
              <a:rPr lang="th-TH" sz="35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900"/>
          </a:p>
        </p:txBody>
      </p:sp>
      <p:pic>
        <p:nvPicPr>
          <p:cNvPr id="235" name="Google Shape;23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44708" y="1521611"/>
            <a:ext cx="6300380" cy="441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A picture containing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7138" y="1606905"/>
            <a:ext cx="5955586" cy="39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6037</Words>
  <Application>Microsoft Office PowerPoint</Application>
  <PresentationFormat>Widescreen</PresentationFormat>
  <Paragraphs>691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Tahoma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Panchica Koonchaimang</cp:lastModifiedBy>
  <cp:revision>5</cp:revision>
  <dcterms:created xsi:type="dcterms:W3CDTF">2022-04-26T04:29:52Z</dcterms:created>
  <dcterms:modified xsi:type="dcterms:W3CDTF">2022-12-28T10:42:16Z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818162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