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cUCRjvW1OH/Bcpf38XoZq69u4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เศรษฐกิจหมุนเวียนมีหลักการสำคัญสามประการ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วัสดุต่าง ๆ หมุนเวียนอยู่ในระบบ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ไม่มีอะไรกลายเป็นของเสีย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สร้างระบบธรรมชาติขึ้นใหม่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หลักการเหล่านี้ของเศรษฐกิจหมุนเวียนมีความสำคัญเมื่อคำนึงถึงการออกแบบ ถ้าเราสังเกตว่าวัฏจักรธรรมชาติทำงานอย่างไร เราก็จะเห็นว่ามีการไหลเวียนของวัสดุในวงปิด ไม่มีสิ่งที่กลายเป็นของเสียเลย เนื่องจากวัสดุจะย่อยสลายและปล่อยสารอาหารที่หล่อเลี้ยงสิ่งมีชีวิตรูปแบบอื่น ๆ ในทำนองเดียวกัน หากเราสามารถออกแบบผลิตภัณฑ์และบริการที่เลียนแบบวัฏจักรของธรรมชาติเหล่านี้ เราจะสามารถกำจัดของเสียและเก็บวัสดุไว้ในวงจรปิด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8" name="Google Shape;24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ชีวเลียนแบบ คือ การเลียนแบบโมเดล ระบบ และส่วนประกอบของธรรมชาติ เพื่อการแก้ปัญหาที่ซับซ้อนของมนุษย์ ชีวเลียนแบบ เป็นการเรียนรู้และเลียนแบบวัฏจักรที่พบในธรรมชาติเพื่อแก้ปัญหาการออกแบบของเราด้วยวิธีที่ยั่งยื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ทั้งมนุษย์และธรรมชาติต่างใช้ทรัพยากรที่มาจากสิ่งแวดล้อม มนุษย์สร้างโรงงานและสายการผลิตที่ใช้ทรัพยากรเหล่านั้นในการผลิตผลิตภัณฑ์สำหรับผู้บริโภค ธรรมชาติยังใช้ทรัพยากรเหล่านี้ในการปลูกพืชที่ผลิตอาหารและสารอาหารให้สัตว์กิน เมื่อมนุษย์บริโภคผลิตภัณฑ์เหล่านั้นจนหมดแล้ว ก็นำไปกำจัดเป็นของเสียโดยวิธีการแบบใดแบบหนึ่ง เช่น ใช้การรีไซเคิลเพื่อรักษาวัสดุในวงจร ในขณะที่ของเสียจากสัตว์ที่บริโภคพืชเหล่านั้นจะส่งคืนทรัพยากรที่อุดมไปด้วยสารอาหารกลับมายังโลกเพื่อดำเนินวัฏจักรดังกล่าวต่อไป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5" name="Google Shape;27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ธุรกิจสร้างการหมุนเวียนเพิ่มขึ้นได้อย่างไร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มีโมเดลธุรกิจหลักอยู่ 5 โมเดลที่กำลังสร้างระบบเศรษฐกิจหมุนเวียน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วัสดุทดแทน: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ผลิตภัณฑ์ทำจากทรัพยากรที่หมุนเวียน รีไซเคิลได้ หรือย่อยสลายได้ทางชีวภาพ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บริการที่ทำงานเพื่อกำจัดทรัพยากร วัสดุ หรือของเสีย ไม่ให้เกิดการรั่วไหลเข้าสู่สิ่งแวดล้อมและเพิ่มมูลค่าให้สูงสุดเพื่อเข้าสู่วงจรใหม่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การยืดอายุการใช้งานผลิตภัณฑ์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บริการที่เสนอเพื่อยืดอายุการใช้งานของผลิตภัณฑ์ที่ถูกกำจัดทิ้งโดยการซ่อมแซม อัปเกรด หรือขายผลิตภัณฑ์นั้นกลับเข้าสู่วงจรใหม่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แพลตฟอร์มการแบ่งปัน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แพลตฟอร์มการแบ่งปันช่วยให้ผู้ใช้สามารถทำงานร่วมกันและใช้ผลิตภัณฑ์ร่วมกันได้โดยลูกค้าไม่ต้องเป็นเจ้าของคน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ขายสินค้าพร้อมบริการ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ผลิตภัณฑ์ที่ใช้โดยลูกค้าหนึ่งรายหรือมากกว่า ผ่านการจัดการแบบจ่ายตามการใช้งาน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สไลด์ถัดไปจะเน้นให้เห็นตัวอย่างในชีวิตจริงของโมเดลธุรกิจแบบหมุนเวียนแต่ละแบบในทางปฏิบัติ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บริษัทที่ผลิตรองเท้าต้องการผลิตรองเท้าทุกคู่โดยใช้วัสดุที่รีไซเคิลได้ทั้งหมด ขวดพลาสติก PET#1 สามารถรีไซเคิลเป็นโพลีเอสเตอร์และทำเป็นเส้นใยหรือผ้าทอที่สามารถทำอุปกรณ์เสริมสมรรถนะได้ เช่น รองเท้ากีฬา รองเท้าจะผลิตโดยใช้โพลีเอสเตอร์รีไซเคิล (rPET) และหลังจากการใช้งาน ลูกค้าสามารถส่งคืนให้กับบริษัท โดยบริษัทจะนำไปรีไซเคิลเป็นชิ้นส่วนอื่น ๆ ของรองเท้า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ก๊าซมีเทนที่ก่อตัวขึ้นจากหลุมฝังกลบ สามารถรีไซเคิลได้ และนำไปใช้เพื่อผลิตไฟฟ้าและพลังงานความร้อน ทำให้ขยะแปรสภาพได้อย่างมีประสิทธิภาพและช่วยขจัดการปล่อยก๊าซเรือนกระจกจำนวนมาก ผู้ดำเนินการเปลี่ยนขยะเป็นพลังงาน อาจได้รับรายได้จากการรับของเสียเป็นทางเลือกแทนการกำจัดของเสียในหลุมฝังกลบ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ลูกค้าจะได้รับส่วนลดสำหรับการซื้อของในครั้งถัดไป โดยการนำของเก่ากลับมาคืนให้ จากนั้นแบรนด์จะซ่อมแซมและทำการคืนสภาพก่อนที่จะนำไปขายต่อ ถือว่าเป็นการยืดอายุของเสื้อผ้าที่อาจจะต้องถูกทิ้ง แบรนด์ต่าง ๆ เริ่มมีความรับผิดชอบมากขึ้นในการให้ทางเลือกเมื่อหมดอายุการใช้งานผลิตภัณฑ์ที่พวกเขาขาย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9" name="Google Shape;3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การร่วมเดินทาง ทำงานบนหลักการที่เจ้าของแบ่งปันสินทรัพย์ เชื้อเพลิง และเวลา ร่วมกันกับผู้อื่นเพื่อแลกกับเงิน บริษัทจะจัดหาแพลตฟอร์มที่เจ้าของรถยนต์ส่วนตัวสามารถเสนอการบริการรถยนต์และการร่วมเดินทางให้แก่ผู้ที่ต้องการ การใช้รถร่วมกันช่วยเพิ่มประโยชน์สูงสุดจากการผลิตเพียงหน่วยเดียวในขณะที่ลดการปล่อยก๊าซจากการผลิตซ้ำ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โมเดลการเช่าเสื้อผ้าทำให้ลูกค้าเข้าถึงเสื้อผ้าที่หลากหลาย ในขณะเดียวกันก็ลดความต้องการในการผลิตเสื้อผ้าใหม่ โมเดลการเช่าเสื้อผ้าระยะสั้นถือว่าเป็นข้อเสนอที่มีคุณค่า โดยเฉพาะเมื่อคำนึงถึงความต้องการของลูกค้าที่เปลี่ยนแปลง ตัวอย่างเช่น การใช้งานระยะสั้น ความต้องการที่ใช้งานได้จริง หรือแฟชั่นที่พัฒนาอย่างรวดเร็ว โมเดลใหม่ ๆ ในการเช่าระยะสั้นและแบบสมัครสมาชิกกำลังเกิดขึ้นแล้วในอุตสาหกรรมนี้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สำหรับกิจกรรมในชั้นเรียน พวกเขาจะได้ทำกรณีศึกษาธุรกิจหมุนเวียน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พวกเขาจะได้รับเอกสารกรณีศึกษาธุรกิจหมุนเวียน พร้อมคำถามเก้าข้อที่พวกเขาจะตอบตามการ์ดธุรกิจหมุนเวียนที่พวกเขาเลือก อนุญาตให้พวกเขาค้นหาข้อมูลออนไลน์ได้ ถ้าพวกเขาต้องการ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2" name="Google Shape;37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2. แจกเอกสารการ์ดธุรกิจหมุนเวียน 5 ใบ และให้นักเรียนเลือกหนึ่งในห้าธุรกิจหมุนเวียนที่พวกเขาจะใช้ในการวิเคราะห์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9" name="Google Shape;41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3. เมื่อตอบคำถามทั้งหมดสำหรับกรณีศึกษาแล้ว พวกเขาจะได้ทำแผนผังการหมุนเวียนที่พบในกรณีศึกษาทางธุรกิจ เอกสารแจกจะประกอบด้วยขั้นตอนเส้นตรง 5 ขั้นตอนของวงจรชีวิตผลิตภัณฑ์ และพวกเขาสามารถวาดลูกศรลงไประบุชนิดของการหมุนเวียนในกรณีศึกษาทางธุรกิจของตน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" name="Google Shape;42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จำเป็นจะต้องเข้าใจระบบการผลิตและการบริโภคเมื่อมีการพูดถึงวิธีที่จะต่อสู้กับการเปลี่ยนแปลงสภาพภูมิอากาศและการเป็นโลกที่ยั่งยืนมากขึ้น ทรัพยากรของโลกมีจำกัด ดังนั้น จึงเป็นเรื่องสำคัญที่ผู้คน รัฐบาล และบริษัทเอกชน จะทำงานร่วมกันเพื่อใช้ทรัพยากรเหล่านั้นอย่างมีความรับผิดชอบมากขึ้น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เศรษฐกิจเส้นตรง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เป็นโมเดลดั้งเดิมที่เป็นไปตามโมเดล “ใช้-ผลิต-ทิ้ง” ที่มีการรวบรวมวัตถุดิบ จากนั้นผลิตและเปลี่ยนเป็นผลิตภัณฑ์ที่เราใช้ จนในที่สุดจะถูกกำจัดทิ้งเป็นขยะในหลุมฝังกลบหรือในสภาพแวดล้อมทางธรรมชาติของเรา โมเดลนี้ไม่ได้ให้ความสำคัญกับรอยเท้านิเวศน์และผลที่ตามมา โดยให้ความสำคัญกับผลกำไรมากกว่าความยั่งยืน โดยผลิตภัณฑ์ที่ถูกสร้างขึ้นมาจะถูกทิ้งเมื่อถูกใช้งานแล้ว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เศรษฐกิจหมุนเวียน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เป็นโมเดลการผลิตและการบริโภคซึ่งเกี่ยวข้องกับการแบ่งปัน การเช่าซื้อ การนำมาใช้ใหม่ การซ่อมแซม การปรับปรุงใหม่ และการรีไซเคิลวัสดุและผลิตภัณฑ์ที่มีอยู่ให้นานที่สุดเท่าที่จะเป็นไปได้ โดยเป็นโมเดลที่ถูกออกแบบมาให้ส่งผลกระทบต่อสิ่งแวดล้อมน้อยที่สุดเท่าที่จะเป็นไปได้ โดยทิ้งร่องรอยให้น้อยที่สุด ผ่านการเก็บสิ่งของไว้ในระบบหมุนเวียนแบบปิด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คำถามสำหรับนักเรียน: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1.  ตัวอย่างของผลิตภัณฑ์จากระบบเศรษฐกิจเส้นตรงและหมุนเวียนคืออะไร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เส้นตรง = ฟิล์มห่ออาหารบนบรอคโคลี, หมุนเวียน: การใช้รถร่วมกัน หรือ การรีไซเคิลขวดพลาสติก PET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2.  โมเดลเส้นตรงทำให้โลกเกิดความเสียหายอย่างไร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ขยะจะไปอยู่ในหลุมฝังกลบหรือรั่วไหลสู่สิ่งแวดล้อม ทรัพยากรธรรมชาติที่มีอยู่อย่างจำกัดจะหมดลง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3.  เศรษฐกิจหมุนเวียนสามารถช่วยต่อสู้กับการเปลี่ยนแปลงสภาพภูมิอากาศได้อย่างไร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ช่วยให้ทรัพยากรธรรมชาติถูกใช้งานโดยไม่จำเป็นต้องดึงมาใช้เพิ่มเติม และยังช่วยลดการรั่วไหลของขยะไปสู่สิ่งแวดล้อม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เศรษฐกิจเส้นตรงถูกออกแบบมาเพื่อสกัดวัตถุดิบจากธรรมชาติ แปรรูปให้กลายเป็นสิ่งของที่ใช้งานได้ แล้วทิ้งที่หลุมฝังกลบ เผาในเตาเผาขยะ หรือรั่วไหลไปในธรรมชาติ (ส่วนมากเกิดจากความไม่ตั้งใจ และถือเป็นเศษขยะ) ระบบเส้นตรงนี้อาจเป็นการสิ้นเปลือง และการสูญเสียส่งผลให้เกิดผลกระทบต่อสิ่งแวดล้อมในทางลบ ซึ่งปัจจุบันยังไม่ได้นำมาใช้กับเครื่องมือวัดทางเศรษฐกิจใด ๆ ของเรา เมื่อเราใช้ผลิตภัณฑ์ เราควรคำนึงถึงว่าจุดสุดท้ายของผลิตภัณฑ์นั้นไปไหน ถ้าผลิตภัณฑ์ถูกทิ้งที่หลุมฝังกลบ ถือว่าเป็นสิ่งที่ไม่ดีหรือเปล่า ผลิตภัณฑ์นี้รีไซเคิลได้ไหม นำมาใช้ใหม่ได้ไหม นำมาปรับใช้ในทางใดทางหนึ่งได้ไหม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คำถามสำหรับนักเรียน: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ทำไมระบบจึงถูกออกแบบมาในลักษณะนี้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ระบบเศรษฐกิจปัจจุบันให้ค่ากับการผลิตและจำหน่ายผลิตภัณฑ์ให้มากที่สุดเท่าที่จะทำได้ และให้ความสำคัญกับผลกำไรมากกว่าโลก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ปัญหาของโมเดลนี้คืออะไร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ก่อให้เกิดของเสียจำนวนมาก ซึ่งมักจะเข้าไปในสภาพแวดล้อมในรูปแบบของเศษขยะ หลุมฝังกลบปล่อยก๊าซมีเทนจำนวนมาก ซึ่งมีส่วนในการทำให้เกิดภาวะโลกร้อน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3" name="Google Shape;19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เศรษฐกิจหมุนเวียนเป็นทางออกสำหรับปัญหาระดับโลก เช่น การเปลี่ยนแปลงสภาพภูมิอากาศ การสูญเสียความหลากหลายทางชีวภาพ ของเสีย และมลพิษ เป็นโมเดลการผลิตและการบริโภคซึ่งเกี่ยวข้องกับการแบ่งปัน การเช่าซื้อ การนำมาใช้ใหม่ การซ่อมแซม การปรับปรุงใหม่ และการรีไซเคิลวัสดุและผลิตภัณฑ์ที่มีอยู่ให้นานที่สุดเท่าที่จะเป็นไปได้ บริษัทที่ต้องการให้มีการหมุนเวียนมากขึ้นควรตั้งเป้าที่จะออกแบบและสร้างผลิตภัณฑ์ที่: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หลีกเลี่ยงการมีของเสีย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พยายามให้วัตถุดิบ กลับมาใช้ได้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สร้างระบบธรรมชาติขึ้นใหม่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ลองยกตัวอย่างผลิตภัณฑ์หรือบริการที่หมุนเวียน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 สถานีสำหรับการเติมผลิตภัณฑ์ (เป็นร้านค้าที่สามารถนำขวดมาเติมแชมพูหรือสบู่ให้เต็ม)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ขั้นตอนสำคัญสำหรับช่วงอายุของผลิตภัณฑ์สามารถกำหนดได้ทั้งแบบเส้นตรงและแบบหมุนเวียน เราสามารถประเมินวงจรชีวิตผลิตภัณฑ์ได้โดยการระบุ 5 ขั้นตอนหลักของอายุการใช้งานของผลิตภัณฑ์: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การสกัดวัตถุดิบ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คือ วิธีการในการนำวัตถุดิบออกจากแหล่งธรรมชาติ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การผลิต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วัตถุดิบให้กลายเป็นผลิตภัณฑ์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ผลิตภัณฑ์ที่เสร็จสมบูรณ์จะถูกกระจาย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ไปยังสถานที่ที่ลูกค้าสามารถซื้อผลิตภัณฑ์ได้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ลูกค้าใช้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ผลิตภัณฑ์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จากนั้นผลิตภัณฑ์จะถูกกำจัด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หลังการใช้งาน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หากเราดูวงจรชีวิตผลิตภัณฑ์ทั้งหมดตั้งแต่การสกัดวัสดุไปจนถึงการจัดการเมื่อสิ้นอายุการใช้งาน เราจะพบโอกาสใหม่ ๆ ในการลดผลกระทบต่อสิ่งแวดล้อม อนุรักษ์ทรัพยากร และลดต้นทุน แทนที่จะเป็นระบบเส้นตรงแบบ "ใช้-ผลิต-ทิ้ง" ที่มี 5 ขั้นตอน เราสามารถสร้างการหมุนเวียนผ่านระบบปิด ซึ่งจะเก็บรวมรวมวัสดุและผลิตภัณฑ์เหล่านี้ไว้ใช้งานต่อไป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การหมุนเวียน คือการทบทวนวงจรการใช้งานแบบเส้นตรงของผลิตภัณฑ์หรือบริการ ให้มีจุดเริ่มต้น จุดกึ่งกลาง และจุดจบ ถ้าผลิตภัณฑ์หรือบริการมีการหมุนเวียนอย่างแท้จริง จะไม่มีวันหมดอายุ แต่จะมีรูปแบบใหม่อย่างต่อเนื่อง การทำแผนที่การเดินทางนี้จะช่วยให้มั่นใจได้ว่าผลิตภัณฑ์นั้นจะอยู่ในสถานะที่มีประโยชน์นานที่สุดเท่าที่จะเป็นไปได้ และเพิ่มคุณค่าในทุกขั้นตอน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สิ่งนี้ไม่ใช่แค่การ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เท่านั้น แต่ยังเป็นเรื่องของการออกแบบผลิตภัณฑ์หรือโมเดลการให้บริการทั้งหมดขึ้นมาใหม่ เพื่อที่มนุษย์จะได้ในสิ่งที่พวกเขาต้องการโดยไม่ส่งผลกระทบในเชิงลบต่อระบบธรรมชาติที่รักษาเราทุกคนไว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สิ่งที่น่าตื่นเต้น คือ สิ่งนี้เป็นสิ่งที่กำลังเกิดขึ้นทั่วโลก ผู้คนทุกประเภทต่างกำลังเปลี่ยนแปลงรูปแบบการดำเนินชีวิต และบริษัทเอกชนต่าง ๆ กำลังออกแบบผลิตภัณฑ์ให้มีการหมุนเวียนมากขึ้น การเปลี่ยนแปลงเหล่านี้หมายถึงการออกแบบผลิตภัณฑ์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ให้สามารถนำกลับมาใช้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ใหม่ และ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การทบทวน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วิธีการที่เราส่งมอบฟังก์ชันการใช้งานไปยังตลาด นอกจากนี้ยังรวมถึงการส่งเสริม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ให้มีการซ่อมแซม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ด้วยบริการสนับสนุนที่ดีกว่า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โปรแกรมส่งคืน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หรือรับคืน บริการ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รีฟิล หรือเติม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ผลิตภัณฑ์ ที่สนับสนุนให้มีการใช้ภาชนะบรรจุเดียวกันมากกว่าหนึ่งครั้ง และผลิตภัณฑ์ที่ออกแบบ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มาเพื่อนำกลับสู่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ธรรมชาติโดยการ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ย่อยสลาย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ลองยกตัวอย่างผลิตภัณฑ์ที่ได้ถูกออกแบบภายใต้โมเดลผลิตภัณฑ์หมุนเวียน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 </a:t>
            </a: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ขวดพลาสติก PET เอามา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กลับมาเป็นขวดเดิมได้หลาย ๆ รอบ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2: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-โครงเตียงได้รับการออกแบบให้มีชิ้นส่วนหลัก ๆ และหากมีส่วนใดที่ชำรุด ผู้ผลิตสามารถแยกชิ้นส่วนและเปลี่ยนชิ้นส่วนนั้นได้อย่างง่ายดาย ก็จะทำให้ลูกค้าไม่ต้องซื้อเตียงใหม่ ชิ้นส่วนเก่าสามารถแยกส่วนและนำกลับมาใช้ใหม่เป็นชิ้นส่วนใหม่ได้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3: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-การซื้อเสื้อผ้ามือสองเป็นวิธีหนึ่งในการนำเสื้อผ้าเก่าที่ทิ้งไป กลับมา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ใช้ใหม่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ซึ่งให้คุณค่าใหม่และยืดอายุการใช้งาน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4: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-ร้านค้าสามารถให้ตัวเลือกในการ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เติม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ของใช้ในครัวเรือน เช่น แชมพูและสบู่ เพื่อให้ลูกค้านำขวดบรรจุของตนเองมาใช้แทนการซื้อแชมพูขวดใหม่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5: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-กางเกงยีนส์ตัวเก่าสามารถนำกลับมาที่ร้านเพื่อรับส่วนลดในการซื้อครั้งต่อไป และแบรนด์อาจ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ซ่อมแซม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และ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ปรับเปลี่ยน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วัสดุให้กลายเป็นเสื้อผ้าใหม่ได้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6: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ใช้ฟิล์มที่มีส่วนผสมของสาหร่ายที่สลายตัวได้ตามธรรมชาติเพื่อใช้กับของสดในร้านขายของชำเพื่อทดแทนบรรจุภัณฑ์ที่ใช้ได้ครั้ง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แล้วเราจะสร้างเศรษฐกิจหมุนเวียนได้อย่างไร คำตอบอยู่รอบตัวเรา โลกแห่งธรรมชาติมีการสร้างใหม่ เติบโต และบริโภค ควบคู่ไปกับการรักษาความสมดุล ทุกอย่างถูกนำกลับมาใช้ใหม่หรือเปลี่ยนการใช้งานในระบบนิเวศที่ไม่ใช่มนุษย์ 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โลกธรรมชาติคือเศรษฐกิจหมุนเวียนที่สมบูรณ์แบบ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ที่ทุกสิ่ง แม้จะหมดอายุไข ก็จะกลายเป็นแหล่งกำเนิดของสิ่งอื่น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มาดูตัวอย่างของแอปเปิ้ลกัน แอปเปิ้ลมาจากแหล่งกำเนิดธรรมชาติ คือ ต้นไม้ และต้นไม้นั้นก็เติบโตจากแหล่งกำเนิดธรรมชาติอีกแหล่งหนึ่ง นั่นก็คือ เมล็ดพันธุ์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ตัวอย่าง: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ต้นไม้ก็เป็นเหมือนโรงงาน ที่ผลิตแอปเปิ้ลที่มีเมล็ด ซึ่งเป็นวัสดุสำคัญในการทำแอปเปิ้ล ที่อาจถูกสัตว์อื่นบริโภคเป็นอาหาร หลังจากที่ถูกบริโภค สิ่งที่เป็นของเสีย จริง ๆ แล้วไม่ใช่ของเสียเลย แต่เป็นทรัพยากรที่เป็นสารอาหารกลับไปสู่ดิน ซึ่งเป็นสิ่งจำเป็นในการเติบโตของชีวิตพืชชนิดอื่น ๆ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แม้ว่าแอปเปิ้ลจะไม่ได้ถูกบริโภค แต่ก็ไม่มีของเสียเกิดขึ้น และวงจรก็ยังคงดำเนินอยู่ หากแอปเปิ้ลตกลงมาจากต้นไม้ ในที่สุดมันก็จะย่อยสลายไปบนพื้น ซึ่งจะเป็นการป้อนสารอาหารให้กับดิน นอกจากนี้เมล็ดพันธุ์จากแอปเปิ้ลยังสามารถเติบโตขึ้นเป็นต้นแอปเปิ้ลอีกต้นหนึ่ง ซึ่งจะยังคงผลิตแอปเปิ้ลต่อไปได้ วงจรนี้จะดำเนินต่อไปจนกว่าจะถูกรบกวน กลายเป็นระบบหมุนเวียนเต็มรูปแบบ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ลองยกตัวอย่างของวัฏจักรของธรรมชาติที่มีการหมุนเวียนอย่างเต็มรูปแบบ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วัฏจักรน้ำ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2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4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3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86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6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6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7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2693466" y="5370010"/>
              <a:ext cx="6805068" cy="1169551"/>
              <a:chOff x="2693466" y="5370010"/>
              <a:chExt cx="6805068" cy="116955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2693466" y="5370010"/>
                <a:ext cx="68050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กรณีศึกษาเรื่องการหมุนเวียน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017680" y="6077896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5: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บทเรียนขั้นพื้นฐาน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948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วัฏจักรของธรรมชาติ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1416759" y="1257583"/>
            <a:ext cx="949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เศรษฐกิจหมุนเวียนที่สมบูรณ์แบบ</a:t>
            </a:r>
            <a:endParaRPr/>
          </a:p>
        </p:txBody>
      </p:sp>
      <p:pic>
        <p:nvPicPr>
          <p:cNvPr id="238" name="Google Shape;238;p10" descr="A picture containing fruit, apple, indoor, re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4994" y="4504752"/>
            <a:ext cx="1562797" cy="114489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0"/>
          <p:cNvSpPr/>
          <p:nvPr/>
        </p:nvSpPr>
        <p:spPr>
          <a:xfrm>
            <a:off x="5512957" y="5052291"/>
            <a:ext cx="1983545" cy="4783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BE98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240;p10"/>
          <p:cNvSpPr/>
          <p:nvPr/>
        </p:nvSpPr>
        <p:spPr>
          <a:xfrm rot="-8100000">
            <a:off x="7807915" y="3336434"/>
            <a:ext cx="1329928" cy="4783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BE98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1" name="Google Shape;241;p10"/>
          <p:cNvSpPr/>
          <p:nvPr/>
        </p:nvSpPr>
        <p:spPr>
          <a:xfrm rot="8100000">
            <a:off x="3343065" y="3301189"/>
            <a:ext cx="1230237" cy="4783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BE98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2" name="Google Shape;242;p10" descr="A tree with many leaves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2483" y="1780802"/>
            <a:ext cx="2843614" cy="299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0" descr="A picture containing pla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7023" y="4240487"/>
            <a:ext cx="1245880" cy="1466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1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253;p11"/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เรียนรู้จากธรรมชาติ</a:t>
            </a:r>
            <a:endParaRPr/>
          </a:p>
        </p:txBody>
      </p:sp>
      <p:sp>
        <p:nvSpPr>
          <p:cNvPr id="254" name="Google Shape;254;p11"/>
          <p:cNvSpPr txBox="1"/>
          <p:nvPr/>
        </p:nvSpPr>
        <p:spPr>
          <a:xfrm>
            <a:off x="412955" y="1206306"/>
            <a:ext cx="504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วัสดุต่าง ๆ หมุนเวียนอยู่ในระบบ</a:t>
            </a:r>
            <a:endParaRPr/>
          </a:p>
        </p:txBody>
      </p:sp>
      <p:sp>
        <p:nvSpPr>
          <p:cNvPr id="255" name="Google Shape;255;p11"/>
          <p:cNvSpPr txBox="1"/>
          <p:nvPr/>
        </p:nvSpPr>
        <p:spPr>
          <a:xfrm>
            <a:off x="6736579" y="1377972"/>
            <a:ext cx="504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ไม่มีอะไรกลายเป็นของเสีย</a:t>
            </a:r>
            <a:endParaRPr/>
          </a:p>
        </p:txBody>
      </p:sp>
      <p:pic>
        <p:nvPicPr>
          <p:cNvPr id="256" name="Google Shape;256;p11" descr="A picture containing fruit, apple, indoor, re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3318" y="4392985"/>
            <a:ext cx="1302103" cy="953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/>
          <p:nvPr/>
        </p:nvSpPr>
        <p:spPr>
          <a:xfrm>
            <a:off x="2327362" y="4691801"/>
            <a:ext cx="1302103" cy="4783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BE9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11"/>
          <p:cNvSpPr/>
          <p:nvPr/>
        </p:nvSpPr>
        <p:spPr>
          <a:xfrm rot="-8100000">
            <a:off x="4264578" y="3323832"/>
            <a:ext cx="950726" cy="4783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BE9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9" name="Google Shape;259;p11"/>
          <p:cNvSpPr/>
          <p:nvPr/>
        </p:nvSpPr>
        <p:spPr>
          <a:xfrm rot="8100000">
            <a:off x="935453" y="3323831"/>
            <a:ext cx="890520" cy="4783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BE9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0" name="Google Shape;260;p11" descr="A tree with many leaves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7206" y="2098143"/>
            <a:ext cx="1942417" cy="204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A picture containing pla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3420" y="4309694"/>
            <a:ext cx="970742" cy="114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1"/>
          <p:cNvSpPr/>
          <p:nvPr/>
        </p:nvSpPr>
        <p:spPr>
          <a:xfrm>
            <a:off x="8562535" y="4690933"/>
            <a:ext cx="1302103" cy="4783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BE9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3" name="Google Shape;263;p11"/>
          <p:cNvSpPr/>
          <p:nvPr/>
        </p:nvSpPr>
        <p:spPr>
          <a:xfrm rot="-8100000">
            <a:off x="10436961" y="3480006"/>
            <a:ext cx="950726" cy="4783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BE9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11"/>
          <p:cNvSpPr/>
          <p:nvPr/>
        </p:nvSpPr>
        <p:spPr>
          <a:xfrm rot="8100000">
            <a:off x="7119108" y="3293947"/>
            <a:ext cx="890520" cy="4783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ABE9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5" name="Google Shape;265;p11" descr="A picture containing LEGO, toy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48319" y="1847384"/>
            <a:ext cx="2418985" cy="2418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11"/>
          <p:cNvGrpSpPr/>
          <p:nvPr/>
        </p:nvGrpSpPr>
        <p:grpSpPr>
          <a:xfrm>
            <a:off x="9934713" y="4335163"/>
            <a:ext cx="1912390" cy="1271144"/>
            <a:chOff x="9934713" y="4335163"/>
            <a:chExt cx="1912390" cy="1271144"/>
          </a:xfrm>
        </p:grpSpPr>
        <p:pic>
          <p:nvPicPr>
            <p:cNvPr id="267" name="Google Shape;267;p11" descr="A bottle of water&#10;&#10;Description automatically generated with low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934713" y="4340497"/>
              <a:ext cx="996047" cy="1265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1" descr="A bottle of water&#10;&#10;Description automatically generated with low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407086" y="4337830"/>
              <a:ext cx="996047" cy="1265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1" descr="A bottle of water&#10;&#10;Description automatically generated with low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851056" y="4335163"/>
              <a:ext cx="996047" cy="1263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11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r="-27" b="-36"/>
          <a:stretch/>
        </p:blipFill>
        <p:spPr>
          <a:xfrm>
            <a:off x="6944917" y="3980256"/>
            <a:ext cx="1483998" cy="14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3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2" descr="A picture containing accessory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019" y="1385291"/>
            <a:ext cx="9799901" cy="551244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ชีวเลียนแบบ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1416759" y="1257583"/>
            <a:ext cx="949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การออกแบบที่ได้รับแรงบันดาลใจจากธรรมชาติ</a:t>
            </a:r>
            <a:endParaRPr/>
          </a:p>
        </p:txBody>
      </p:sp>
      <p:sp>
        <p:nvSpPr>
          <p:cNvPr id="283" name="Google Shape;283;p12"/>
          <p:cNvSpPr txBox="1"/>
          <p:nvPr/>
        </p:nvSpPr>
        <p:spPr>
          <a:xfrm>
            <a:off x="8456440" y="2149592"/>
            <a:ext cx="2366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0C5751"/>
                </a:solidFill>
                <a:latin typeface="Tahoma"/>
                <a:ea typeface="Tahoma"/>
                <a:cs typeface="Tahoma"/>
                <a:sym typeface="Tahoma"/>
              </a:rPr>
              <a:t>การจัดการของเสีย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การลด การรีไซเคิลของเสีย และการนำทรัพยากรมาใช้ใหม่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เพื่อการผลิต</a:t>
            </a:r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5410050" y="5080950"/>
            <a:ext cx="1363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ทรัพยากร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สารอาหารสำหรับ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วัฏจักรทางชีวภาพและวัตถุดิบสำหรับการผลิต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9959750" y="3672100"/>
            <a:ext cx="1522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138F82"/>
                </a:solidFill>
                <a:latin typeface="Tahoma"/>
                <a:ea typeface="Tahoma"/>
                <a:cs typeface="Tahoma"/>
                <a:sym typeface="Tahoma"/>
              </a:rPr>
              <a:t>การบริโภค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การบริโภคอย่างมี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ความรับผิดชอบและ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การนำผลิตภัณฑ์และ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บริการกลับมาใช้ใหม่</a:t>
            </a:r>
            <a:endParaRPr/>
          </a:p>
        </p:txBody>
      </p:sp>
      <p:sp>
        <p:nvSpPr>
          <p:cNvPr id="286" name="Google Shape;286;p12"/>
          <p:cNvSpPr txBox="1"/>
          <p:nvPr/>
        </p:nvSpPr>
        <p:spPr>
          <a:xfrm>
            <a:off x="8456450" y="5265050"/>
            <a:ext cx="3265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การผลิต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การออกแบบกระบวนการ ผลิตภัณฑ์ บริการ ใหม่ เพื่อลดการใช้ทรัพยากรและการใช้วัสดุที่ไม่เป็น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อันตรายและพลังงานที่สะอาด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1195600" y="1860275"/>
            <a:ext cx="2300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DE8926"/>
                </a:solidFill>
                <a:latin typeface="Tahoma"/>
                <a:ea typeface="Tahoma"/>
                <a:cs typeface="Tahoma"/>
                <a:sym typeface="Tahoma"/>
              </a:rPr>
              <a:t>การฟื้นฟู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ผู้สลายสารอินทรีย์จะช่วยคืนคุณค่าทางชีวภาพให้กับสารอาหาร และวัฏจักรธรรมชาติจะช่วยฟื้นฟู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ทรัพยากรให้กลับคืนมา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25976" y="3672088"/>
            <a:ext cx="161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FEC92A"/>
                </a:solidFill>
                <a:latin typeface="Tahoma"/>
                <a:ea typeface="Tahoma"/>
                <a:cs typeface="Tahoma"/>
                <a:sym typeface="Tahoma"/>
              </a:rPr>
              <a:t>ผู้บริโภค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สัตว์ต้องพึ่งพาพืชเป็น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อาหาร</a:t>
            </a:r>
            <a:endParaRPr/>
          </a:p>
        </p:txBody>
      </p:sp>
      <p:sp>
        <p:nvSpPr>
          <p:cNvPr id="289" name="Google Shape;289;p12"/>
          <p:cNvSpPr txBox="1"/>
          <p:nvPr/>
        </p:nvSpPr>
        <p:spPr>
          <a:xfrm>
            <a:off x="1271801" y="5420800"/>
            <a:ext cx="254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633211"/>
                </a:solidFill>
                <a:latin typeface="Tahoma"/>
                <a:ea typeface="Tahoma"/>
                <a:cs typeface="Tahoma"/>
                <a:sym typeface="Tahoma"/>
              </a:rPr>
              <a:t>ผู้ผลิตโดยธรรมชาติ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พืชผลิตอาหารโดยใช้สารอาหาร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ทางชีวภาพจากดิน น้ำและ แสงแดด</a:t>
            </a:r>
            <a:endParaRPr/>
          </a:p>
        </p:txBody>
      </p:sp>
      <p:sp>
        <p:nvSpPr>
          <p:cNvPr id="290" name="Google Shape;290;p12"/>
          <p:cNvSpPr txBox="1"/>
          <p:nvPr/>
        </p:nvSpPr>
        <p:spPr>
          <a:xfrm>
            <a:off x="3520875" y="3839450"/>
            <a:ext cx="174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ธรรมชาติ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6617461" y="3752076"/>
            <a:ext cx="17460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6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เศรษฐกิจ </a:t>
            </a:r>
            <a:endParaRPr sz="120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6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หมุนเวียน</a:t>
            </a:r>
            <a:endParaRPr sz="1200"/>
          </a:p>
        </p:txBody>
      </p:sp>
      <p:sp>
        <p:nvSpPr>
          <p:cNvPr id="292" name="Google Shape;29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3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752" y="518013"/>
            <a:ext cx="9715730" cy="546509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3"/>
          <p:cNvSpPr/>
          <p:nvPr/>
        </p:nvSpPr>
        <p:spPr>
          <a:xfrm>
            <a:off x="1327355" y="483407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327355" y="375251"/>
            <a:ext cx="9495600" cy="735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1416759" y="400535"/>
            <a:ext cx="949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โมเดลธุรกิจหมุนเวียนห้าประเภท</a:t>
            </a:r>
            <a:endParaRPr/>
          </a:p>
        </p:txBody>
      </p:sp>
      <p:sp>
        <p:nvSpPr>
          <p:cNvPr id="303" name="Google Shape;303;p13"/>
          <p:cNvSpPr txBox="1"/>
          <p:nvPr/>
        </p:nvSpPr>
        <p:spPr>
          <a:xfrm>
            <a:off x="1775075" y="1709575"/>
            <a:ext cx="190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วัสดุทดแทน</a:t>
            </a:r>
            <a:endParaRPr sz="1000"/>
          </a:p>
        </p:txBody>
      </p:sp>
      <p:sp>
        <p:nvSpPr>
          <p:cNvPr id="304" name="Google Shape;304;p13"/>
          <p:cNvSpPr txBox="1"/>
          <p:nvPr/>
        </p:nvSpPr>
        <p:spPr>
          <a:xfrm>
            <a:off x="3147150" y="1523600"/>
            <a:ext cx="2128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การนำทรัพยากร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กลับมาผลิตใหม่</a:t>
            </a:r>
            <a:endParaRPr sz="1000"/>
          </a:p>
        </p:txBody>
      </p:sp>
      <p:sp>
        <p:nvSpPr>
          <p:cNvPr id="305" name="Google Shape;305;p13"/>
          <p:cNvSpPr txBox="1"/>
          <p:nvPr/>
        </p:nvSpPr>
        <p:spPr>
          <a:xfrm>
            <a:off x="5204925" y="1512575"/>
            <a:ext cx="2300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การยืดอายุการ</a:t>
            </a:r>
            <a:endParaRPr sz="20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ใช้งานผลิตภัณฑ์</a:t>
            </a:r>
            <a:endParaRPr sz="1000"/>
          </a:p>
        </p:txBody>
      </p:sp>
      <p:sp>
        <p:nvSpPr>
          <p:cNvPr id="306" name="Google Shape;306;p13"/>
          <p:cNvSpPr txBox="1"/>
          <p:nvPr/>
        </p:nvSpPr>
        <p:spPr>
          <a:xfrm>
            <a:off x="7041482" y="1512568"/>
            <a:ext cx="190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แพลตฟอร์ม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การแบ่งปัน</a:t>
            </a:r>
            <a:endParaRPr sz="1000"/>
          </a:p>
        </p:txBody>
      </p:sp>
      <p:sp>
        <p:nvSpPr>
          <p:cNvPr id="307" name="Google Shape;307;p13"/>
          <p:cNvSpPr txBox="1"/>
          <p:nvPr/>
        </p:nvSpPr>
        <p:spPr>
          <a:xfrm>
            <a:off x="8702419" y="1479468"/>
            <a:ext cx="190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ขายสินค้า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พร้อมบริการ</a:t>
            </a:r>
            <a:endParaRPr sz="1000"/>
          </a:p>
        </p:txBody>
      </p:sp>
      <p:sp>
        <p:nvSpPr>
          <p:cNvPr id="308" name="Google Shape;308;p13"/>
          <p:cNvSpPr txBox="1"/>
          <p:nvPr/>
        </p:nvSpPr>
        <p:spPr>
          <a:xfrm>
            <a:off x="1638700" y="4528200"/>
            <a:ext cx="1738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ผลิตภัณฑ์ทำจาก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ทรัพยากรที่หมุนเวียน รีไซเคิลได้ หรือ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ย่อยสลายได้ทาง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ชีวภาพ </a:t>
            </a:r>
            <a:endParaRPr/>
          </a:p>
        </p:txBody>
      </p:sp>
      <p:sp>
        <p:nvSpPr>
          <p:cNvPr id="309" name="Google Shape;309;p13"/>
          <p:cNvSpPr txBox="1"/>
          <p:nvPr/>
        </p:nvSpPr>
        <p:spPr>
          <a:xfrm>
            <a:off x="3386125" y="4528200"/>
            <a:ext cx="1824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บริการที่ทำงานเพื่อ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กำจัดทรัพยากร วัสดุ หรือของเสีย ไม่ให้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เกิดการรั่วไหลเข้าสู่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สิ่งแวดล้อมและเพิ่ม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มูลค่าให้สูงสุดเพื่อเข้า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สู่วงจรใหม่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5127475" y="4528200"/>
            <a:ext cx="2041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บริการที่เสนอเพื่อยืดอายุ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การใช้งานของผลิตภัณฑ์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ที่ถูกกำจัดทิ้งโดยการ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ซ่อมแซม อัปเกรด หรือขายผลิตภัณฑ์นั้น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กลับเข้าสู่วงจรใหม่</a:t>
            </a:r>
            <a:endParaRPr/>
          </a:p>
        </p:txBody>
      </p:sp>
      <p:sp>
        <p:nvSpPr>
          <p:cNvPr id="311" name="Google Shape;311;p13"/>
          <p:cNvSpPr txBox="1"/>
          <p:nvPr/>
        </p:nvSpPr>
        <p:spPr>
          <a:xfrm>
            <a:off x="7092350" y="4528210"/>
            <a:ext cx="1901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แพลตฟอร์มการแบ่งปันช่วยให้ผู้ใช้สามารถ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ทำงานร่วมกันและใช้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ผลิตภัณฑ์ร่วมกันได้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โดยลูกค้าไม่ต้องเป็น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เจ้าของคนเดียว</a:t>
            </a:r>
            <a:endParaRPr/>
          </a:p>
        </p:txBody>
      </p:sp>
      <p:sp>
        <p:nvSpPr>
          <p:cNvPr id="312" name="Google Shape;312;p13"/>
          <p:cNvSpPr txBox="1"/>
          <p:nvPr/>
        </p:nvSpPr>
        <p:spPr>
          <a:xfrm>
            <a:off x="8921888" y="4528210"/>
            <a:ext cx="1625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ผลิตภัณฑ์ที่ใช้โดยลูกค้าหนึ่งรายหรือ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มากกว่า ผ่านการ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จัดการแบบจ่ายตามการใช้งาน </a:t>
            </a:r>
            <a:endParaRPr/>
          </a:p>
        </p:txBody>
      </p:sp>
      <p:sp>
        <p:nvSpPr>
          <p:cNvPr id="313" name="Google Shape;313;p13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4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4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วัสดุทดแทน: </a:t>
            </a:r>
            <a:r>
              <a:rPr lang="th-TH" sz="40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รองเท้าที่ทำจากพลาสติก</a:t>
            </a:r>
            <a:endParaRPr/>
          </a:p>
        </p:txBody>
      </p:sp>
      <p:pic>
        <p:nvPicPr>
          <p:cNvPr id="322" name="Google Shape;322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566" y="1670346"/>
            <a:ext cx="5400543" cy="378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 descr="A picture containing ground, out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1447" y="1521391"/>
            <a:ext cx="3651251" cy="407829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5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489591"/>
            <a:ext cx="9291874" cy="63736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5"/>
          <p:cNvSpPr txBox="1"/>
          <p:nvPr/>
        </p:nvSpPr>
        <p:spPr>
          <a:xfrm>
            <a:off x="548552" y="194633"/>
            <a:ext cx="11094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การนำทรัพยากรกลับมาผลิตใหม่: </a:t>
            </a:r>
            <a:r>
              <a:rPr lang="th-TH" sz="40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การเปลี่ยนขยะเป็นพลังงาน</a:t>
            </a:r>
            <a:endParaRPr/>
          </a:p>
        </p:txBody>
      </p:sp>
      <p:pic>
        <p:nvPicPr>
          <p:cNvPr id="333" name="Google Shape;333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22031" y="1771862"/>
            <a:ext cx="5647860" cy="395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5" descr="A picture containing text, car, outdoor, va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7426" y="2000462"/>
            <a:ext cx="6440904" cy="361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6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3371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6"/>
          <p:cNvSpPr txBox="1"/>
          <p:nvPr/>
        </p:nvSpPr>
        <p:spPr>
          <a:xfrm>
            <a:off x="548477" y="168433"/>
            <a:ext cx="11094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การยืดอายุการใช้งานผลิตภัณฑ์: </a:t>
            </a:r>
            <a:r>
              <a:rPr lang="th-TH" sz="40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บริการรับคืนและซ่อมแซม </a:t>
            </a:r>
            <a:endParaRPr/>
          </a:p>
        </p:txBody>
      </p:sp>
      <p:pic>
        <p:nvPicPr>
          <p:cNvPr id="344" name="Google Shape;344;p1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9515" y="1212718"/>
            <a:ext cx="6667178" cy="466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6" descr="A picture containing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7301" y="1914876"/>
            <a:ext cx="5731714" cy="359633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7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7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แพลตฟอร์มการแบ่งปัน: </a:t>
            </a:r>
            <a:r>
              <a:rPr lang="th-TH" sz="40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การร่วมเดินทาง</a:t>
            </a:r>
            <a:endParaRPr/>
          </a:p>
        </p:txBody>
      </p:sp>
      <p:pic>
        <p:nvPicPr>
          <p:cNvPr id="355" name="Google Shape;35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62708" y="1643821"/>
            <a:ext cx="6096079" cy="426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 descr="A picture containing person, cell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123" y="1514378"/>
            <a:ext cx="6183021" cy="416994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8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ขายสินค้าพร้อมบริการ: </a:t>
            </a:r>
            <a:r>
              <a:rPr lang="th-TH" sz="40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การเช่าเสื้อผ้า </a:t>
            </a: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366" name="Google Shape;36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44708" y="1521611"/>
            <a:ext cx="6300380" cy="441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8" descr="A picture containing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7138" y="1606905"/>
            <a:ext cx="5955586" cy="39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86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9"/>
          <p:cNvSpPr/>
          <p:nvPr/>
        </p:nvSpPr>
        <p:spPr>
          <a:xfrm>
            <a:off x="986740" y="1619820"/>
            <a:ext cx="4413816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บริษัทนี้ทำธุรกิจอะไร</a:t>
            </a:r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484882" y="158840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431245" y="158840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Google Shape;378;p19"/>
          <p:cNvSpPr/>
          <p:nvPr/>
        </p:nvSpPr>
        <p:spPr>
          <a:xfrm>
            <a:off x="475829" y="156835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379" name="Google Shape;379;p19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4ABE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0" name="Google Shape;380;p19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1" name="Google Shape;381;p19"/>
          <p:cNvSpPr txBox="1"/>
          <p:nvPr/>
        </p:nvSpPr>
        <p:spPr>
          <a:xfrm>
            <a:off x="1416759" y="400535"/>
            <a:ext cx="949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กิจกรรมในชั้นเรียน: กรณีศึกษาธุรกิจหมุนเวียน</a:t>
            </a:r>
            <a:endParaRPr sz="1000"/>
          </a:p>
        </p:txBody>
      </p:sp>
      <p:cxnSp>
        <p:nvCxnSpPr>
          <p:cNvPr id="382" name="Google Shape;382;p19"/>
          <p:cNvCxnSpPr/>
          <p:nvPr/>
        </p:nvCxnSpPr>
        <p:spPr>
          <a:xfrm>
            <a:off x="6096000" y="1568354"/>
            <a:ext cx="0" cy="4854217"/>
          </a:xfrm>
          <a:prstGeom prst="straightConnector1">
            <a:avLst/>
          </a:prstGeom>
          <a:noFill/>
          <a:ln w="28575" cap="flat" cmpd="sng">
            <a:solidFill>
              <a:srgbClr val="29C7F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83" name="Google Shape;383;p19"/>
          <p:cNvSpPr/>
          <p:nvPr/>
        </p:nvSpPr>
        <p:spPr>
          <a:xfrm>
            <a:off x="986739" y="2434499"/>
            <a:ext cx="5109261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บริษัทเสนอสินค้า บริการ หรือทั้งสองอย่างให้กับลูกค้า</a:t>
            </a: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484882" y="242137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5" name="Google Shape;385;p19"/>
          <p:cNvSpPr/>
          <p:nvPr/>
        </p:nvSpPr>
        <p:spPr>
          <a:xfrm>
            <a:off x="431245" y="242137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6" name="Google Shape;386;p19"/>
          <p:cNvSpPr/>
          <p:nvPr/>
        </p:nvSpPr>
        <p:spPr>
          <a:xfrm>
            <a:off x="475829" y="240132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387" name="Google Shape;387;p19"/>
          <p:cNvSpPr/>
          <p:nvPr/>
        </p:nvSpPr>
        <p:spPr>
          <a:xfrm>
            <a:off x="986739" y="3301437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บริษัทใช้โมเดลธุรกิจเศรษฐกิจหมุนเวียนแบบใด ใน 5 รูปแบบ</a:t>
            </a:r>
            <a:endParaRPr/>
          </a:p>
        </p:txBody>
      </p:sp>
      <p:sp>
        <p:nvSpPr>
          <p:cNvPr id="388" name="Google Shape;388;p19"/>
          <p:cNvSpPr/>
          <p:nvPr/>
        </p:nvSpPr>
        <p:spPr>
          <a:xfrm>
            <a:off x="484882" y="330659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Google Shape;389;p19"/>
          <p:cNvSpPr/>
          <p:nvPr/>
        </p:nvSpPr>
        <p:spPr>
          <a:xfrm>
            <a:off x="431245" y="330659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19"/>
          <p:cNvSpPr/>
          <p:nvPr/>
        </p:nvSpPr>
        <p:spPr>
          <a:xfrm>
            <a:off x="475829" y="328654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391" name="Google Shape;391;p19"/>
          <p:cNvSpPr/>
          <p:nvPr/>
        </p:nvSpPr>
        <p:spPr>
          <a:xfrm>
            <a:off x="986739" y="4423289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ปัญหาเชิงเส้นตรงที่บริษัทพยายามแก้ไขผ่านการ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หมุนเวียน คืออะไร</a:t>
            </a:r>
            <a:endParaRPr/>
          </a:p>
        </p:txBody>
      </p:sp>
      <p:sp>
        <p:nvSpPr>
          <p:cNvPr id="392" name="Google Shape;392;p19"/>
          <p:cNvSpPr/>
          <p:nvPr/>
        </p:nvSpPr>
        <p:spPr>
          <a:xfrm>
            <a:off x="484882" y="442845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431245" y="442845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475829" y="440839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395" name="Google Shape;395;p19"/>
          <p:cNvSpPr/>
          <p:nvPr/>
        </p:nvSpPr>
        <p:spPr>
          <a:xfrm>
            <a:off x="986739" y="5578637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บริษัทมีการเก็บวัสดุไว้ในระบบปิดอย่างไร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(เช่น รีไซเคิลขวดพลาสติกเพื่อผลิตผลิตภัณฑ์ใหม่)</a:t>
            </a:r>
            <a:endParaRPr/>
          </a:p>
        </p:txBody>
      </p:sp>
      <p:sp>
        <p:nvSpPr>
          <p:cNvPr id="396" name="Google Shape;396;p19"/>
          <p:cNvSpPr/>
          <p:nvPr/>
        </p:nvSpPr>
        <p:spPr>
          <a:xfrm>
            <a:off x="484882" y="558379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7" name="Google Shape;397;p19"/>
          <p:cNvSpPr/>
          <p:nvPr/>
        </p:nvSpPr>
        <p:spPr>
          <a:xfrm>
            <a:off x="431245" y="558379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8" name="Google Shape;398;p19"/>
          <p:cNvSpPr/>
          <p:nvPr/>
        </p:nvSpPr>
        <p:spPr>
          <a:xfrm>
            <a:off x="475829" y="556374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sp>
        <p:nvSpPr>
          <p:cNvPr id="399" name="Google Shape;399;p19"/>
          <p:cNvSpPr/>
          <p:nvPr/>
        </p:nvSpPr>
        <p:spPr>
          <a:xfrm>
            <a:off x="6963654" y="1608682"/>
            <a:ext cx="4413816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บริษัทมีการลดหรือกำจัดของเสียอย่างไร</a:t>
            </a:r>
            <a:endParaRPr/>
          </a:p>
        </p:txBody>
      </p:sp>
      <p:sp>
        <p:nvSpPr>
          <p:cNvPr id="400" name="Google Shape;400;p19"/>
          <p:cNvSpPr/>
          <p:nvPr/>
        </p:nvSpPr>
        <p:spPr>
          <a:xfrm>
            <a:off x="6461796" y="157726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1" name="Google Shape;401;p19"/>
          <p:cNvSpPr/>
          <p:nvPr/>
        </p:nvSpPr>
        <p:spPr>
          <a:xfrm>
            <a:off x="6408159" y="157726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2" name="Google Shape;402;p19"/>
          <p:cNvSpPr/>
          <p:nvPr/>
        </p:nvSpPr>
        <p:spPr>
          <a:xfrm>
            <a:off x="6452743" y="155721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/>
          </a:p>
        </p:txBody>
      </p:sp>
      <p:sp>
        <p:nvSpPr>
          <p:cNvPr id="403" name="Google Shape;403;p19"/>
          <p:cNvSpPr/>
          <p:nvPr/>
        </p:nvSpPr>
        <p:spPr>
          <a:xfrm>
            <a:off x="6963653" y="2405073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โมเดลธุรกิจช่วยสร้างระบบธรรมชาติขึ้นมาใหม่หรือไม่</a:t>
            </a:r>
            <a:endParaRPr/>
          </a:p>
        </p:txBody>
      </p:sp>
      <p:sp>
        <p:nvSpPr>
          <p:cNvPr id="404" name="Google Shape;404;p19"/>
          <p:cNvSpPr/>
          <p:nvPr/>
        </p:nvSpPr>
        <p:spPr>
          <a:xfrm>
            <a:off x="6461796" y="241023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5" name="Google Shape;405;p19"/>
          <p:cNvSpPr/>
          <p:nvPr/>
        </p:nvSpPr>
        <p:spPr>
          <a:xfrm>
            <a:off x="6408159" y="241023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6" name="Google Shape;406;p19"/>
          <p:cNvSpPr/>
          <p:nvPr/>
        </p:nvSpPr>
        <p:spPr>
          <a:xfrm>
            <a:off x="6452743" y="239018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6963653" y="3469634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บริษัทได้มอบมูลค่าเพิ่มให้แก่ลูกค้า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และสิ่งแวดล้อมอย่างไรด้วยโมเดลหมุนเวียน</a:t>
            </a: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6461796" y="345650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6408159" y="345650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6452743" y="343645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endParaRPr/>
          </a:p>
        </p:txBody>
      </p:sp>
      <p:sp>
        <p:nvSpPr>
          <p:cNvPr id="411" name="Google Shape;411;p19"/>
          <p:cNvSpPr/>
          <p:nvPr/>
        </p:nvSpPr>
        <p:spPr>
          <a:xfrm>
            <a:off x="6963653" y="4591486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ในฐานะผู้ออกแบบ นักเรียนจะช่วยให้ธุรกิจของพวกเขา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ดำเนินไปอย่างหมุนเวียนมากขึ้นได้อย่างไร</a:t>
            </a:r>
            <a:endParaRPr/>
          </a:p>
        </p:txBody>
      </p:sp>
      <p:sp>
        <p:nvSpPr>
          <p:cNvPr id="412" name="Google Shape;412;p19"/>
          <p:cNvSpPr/>
          <p:nvPr/>
        </p:nvSpPr>
        <p:spPr>
          <a:xfrm>
            <a:off x="6461796" y="457836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6408159" y="457836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6452743" y="4558308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/>
          </a:p>
        </p:txBody>
      </p:sp>
      <p:sp>
        <p:nvSpPr>
          <p:cNvPr id="415" name="Google Shape;41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506503" y="1628708"/>
            <a:ext cx="10907167" cy="12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นักเรียนจะเข้าใจความแตกต่างระหว่างเศรษฐกิจเส้นตรงและหมุนเวียน และจะได้พัฒนาความสามารถในการคิดเกี่ยวกับ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ชีวิตของผลิตภัณฑ์ต่าง ๆ ที่ใช้ในชีวิตประจำวัน และกำหนดรากฐานสำหรับความสามารถในการออกแบบระบบใหม่ นักเรียนจะเข้าใจโมเดลธุรกิจเศรษฐกิจหมุนเวียนทั้ง 5 ประเภท และระบุได้ว่าโมเดลเหล่านี้ปฏิบัติตามหลักการ 3 ข้อของเศรษฐกิจหมุนเวียนอย่างไร จากการวิเคราะห์กรณีศึกษาทางธุรกิจ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313764" y="1386401"/>
            <a:ext cx="11371800" cy="16104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81181" y="3411644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27544" y="3411644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172128" y="3391592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 rot="5400000">
            <a:off x="586952" y="3354363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1127544" y="4694604"/>
            <a:ext cx="443210" cy="409625"/>
            <a:chOff x="1123489" y="4518559"/>
            <a:chExt cx="443210" cy="409625"/>
          </a:xfrm>
        </p:grpSpPr>
        <p:sp>
          <p:nvSpPr>
            <p:cNvPr id="104" name="Google Shape;104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606051" y="185125"/>
            <a:ext cx="78927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2606051" y="185125"/>
            <a:ext cx="78927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718474" y="294100"/>
            <a:ext cx="7441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endParaRPr sz="700"/>
          </a:p>
        </p:txBody>
      </p:sp>
      <p:sp>
        <p:nvSpPr>
          <p:cNvPr id="110" name="Google Shape;110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850065" y="4611814"/>
            <a:ext cx="956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ปริ๊นท์เอกสารประกอบคำบรรยาย 4 ชุด: </a:t>
            </a: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การ์ดธุรกิจหมุนเวียน; 2. กรณีศึกษาธุรกิจหมุนเวียน; 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ส่วนที่มีการหมุนเวียน; 4. แผนผังวงจรชีวิตแบบหมุนเวียน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850065" y="3321155"/>
            <a:ext cx="9734687" cy="10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และพูดคุยเกี่ยวกับสิ่งที่พวกเขารู้อยู่แล้วเกี่ยวกับเศรษฐกิจเส้นตรงและหมุนเวียน และแนะนำแนวคิดของแผนผังวงจรชีวิตผลิตภัณฑ์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ถามคำถามนำในบันทึกย่อในสไลด์ PowerPoint กับนักเรียน</a:t>
            </a: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>
            <a:off x="1127544" y="5794908"/>
            <a:ext cx="443210" cy="409625"/>
            <a:chOff x="1123489" y="4518559"/>
            <a:chExt cx="443210" cy="409625"/>
          </a:xfrm>
        </p:grpSpPr>
        <p:sp>
          <p:nvSpPr>
            <p:cNvPr id="114" name="Google Shape;114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17" name="Google Shape;117;p2"/>
          <p:cNvSpPr txBox="1"/>
          <p:nvPr/>
        </p:nvSpPr>
        <p:spPr>
          <a:xfrm>
            <a:off x="1850075" y="5825425"/>
            <a:ext cx="991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ทำตามขั้นตอนบนสไลด์ถัดไป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และในบันทึกย่อของครูในสไลด์ที่ 19 ถึง 21 เพื่อทำกิจกรรมในชั้นเรียน 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0"/>
          <p:cNvSpPr txBox="1"/>
          <p:nvPr/>
        </p:nvSpPr>
        <p:spPr>
          <a:xfrm>
            <a:off x="3378631" y="64317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3" name="Google Shape;4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A4A19-E93E-D7EB-53C4-15F9C50CF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195" y="235700"/>
            <a:ext cx="7699750" cy="64289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21"/>
          <p:cNvGrpSpPr/>
          <p:nvPr/>
        </p:nvGrpSpPr>
        <p:grpSpPr>
          <a:xfrm>
            <a:off x="1348217" y="353381"/>
            <a:ext cx="9495565" cy="915193"/>
            <a:chOff x="1348217" y="463109"/>
            <a:chExt cx="9495565" cy="915193"/>
          </a:xfrm>
        </p:grpSpPr>
        <p:sp>
          <p:nvSpPr>
            <p:cNvPr id="432" name="Google Shape;432;p21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p21"/>
          <p:cNvSpPr txBox="1"/>
          <p:nvPr/>
        </p:nvSpPr>
        <p:spPr>
          <a:xfrm>
            <a:off x="1348217" y="446679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th-TH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แผนผังวงจรชีวิตแบบหมุนเวียน</a:t>
            </a:r>
            <a:endParaRPr/>
          </a:p>
        </p:txBody>
      </p:sp>
      <p:sp>
        <p:nvSpPr>
          <p:cNvPr id="442" name="Google Shape;4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20B62D-77C4-C0DE-9FD9-32528AD2DF4B}"/>
              </a:ext>
            </a:extLst>
          </p:cNvPr>
          <p:cNvGrpSpPr/>
          <p:nvPr/>
        </p:nvGrpSpPr>
        <p:grpSpPr>
          <a:xfrm>
            <a:off x="-243112" y="1205562"/>
            <a:ext cx="12465934" cy="5033927"/>
            <a:chOff x="-230998" y="1015272"/>
            <a:chExt cx="12465934" cy="50339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F2025CB-D842-48AA-9BC1-1AD042F41137}"/>
                </a:ext>
              </a:extLst>
            </p:cNvPr>
            <p:cNvGrpSpPr/>
            <p:nvPr/>
          </p:nvGrpSpPr>
          <p:grpSpPr>
            <a:xfrm>
              <a:off x="-230998" y="3336497"/>
              <a:ext cx="12465934" cy="1728587"/>
              <a:chOff x="0" y="2496172"/>
              <a:chExt cx="12465934" cy="1865656"/>
            </a:xfrm>
          </p:grpSpPr>
          <p:pic>
            <p:nvPicPr>
              <p:cNvPr id="11" name="Google Shape;370;p12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BBF5CBF9-FD3A-BBDF-0C96-AC3F44A7776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-119"/>
              <a:stretch/>
            </p:blipFill>
            <p:spPr>
              <a:xfrm>
                <a:off x="0" y="2496172"/>
                <a:ext cx="12465934" cy="18656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E53E98-93B0-255A-F1DF-092065EED1A8}"/>
                  </a:ext>
                </a:extLst>
              </p:cNvPr>
              <p:cNvSpPr txBox="1"/>
              <p:nvPr/>
            </p:nvSpPr>
            <p:spPr>
              <a:xfrm>
                <a:off x="3134060" y="3049999"/>
                <a:ext cx="1804966" cy="461664"/>
              </a:xfrm>
              <a:prstGeom prst="rect">
                <a:avLst/>
              </a:prstGeom>
              <a:solidFill>
                <a:srgbClr val="29C7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th-TH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การผลิต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4E0A92-9819-8A1E-5B7A-4087283AF18B}"/>
                  </a:ext>
                </a:extLst>
              </p:cNvPr>
              <p:cNvSpPr txBox="1"/>
              <p:nvPr/>
            </p:nvSpPr>
            <p:spPr>
              <a:xfrm>
                <a:off x="5214373" y="2994092"/>
                <a:ext cx="1936854" cy="764018"/>
              </a:xfrm>
              <a:prstGeom prst="rect">
                <a:avLst/>
              </a:prstGeom>
              <a:solidFill>
                <a:srgbClr val="4ABD9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th-TH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การกระจายสินค้า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D11EA4-3207-EA0D-9132-A471ADBA9573}"/>
                  </a:ext>
                </a:extLst>
              </p:cNvPr>
              <p:cNvSpPr txBox="1"/>
              <p:nvPr/>
            </p:nvSpPr>
            <p:spPr>
              <a:xfrm>
                <a:off x="7499400" y="2954918"/>
                <a:ext cx="1908406" cy="830996"/>
              </a:xfrm>
              <a:prstGeom prst="rect">
                <a:avLst/>
              </a:prstGeom>
              <a:solidFill>
                <a:srgbClr val="008E8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th-TH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การใช้งาน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FF5A97-6A12-F533-114C-D1DDA9863C8F}"/>
                  </a:ext>
                </a:extLst>
              </p:cNvPr>
              <p:cNvSpPr txBox="1"/>
              <p:nvPr/>
            </p:nvSpPr>
            <p:spPr>
              <a:xfrm>
                <a:off x="844886" y="3049999"/>
                <a:ext cx="1804966" cy="461664"/>
              </a:xfrm>
              <a:prstGeom prst="rect">
                <a:avLst/>
              </a:prstGeom>
              <a:solidFill>
                <a:srgbClr val="ECC100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th-TH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การสกัด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6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8CA76822-EBDB-B76E-9271-110F57612D2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35000"/>
              </a:blip>
              <a:srcRect l="43667" t="61351" r="43825" b="15568"/>
              <a:stretch/>
            </p:blipFill>
            <p:spPr>
              <a:xfrm>
                <a:off x="5481161" y="2881505"/>
                <a:ext cx="1198891" cy="8100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45472946-2449-F679-C50C-FA436CD9EBE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50000"/>
              </a:blip>
              <a:srcRect l="63269" t="58753" r="26707" b="15672"/>
              <a:stretch/>
            </p:blipFill>
            <p:spPr>
              <a:xfrm>
                <a:off x="7833091" y="2772743"/>
                <a:ext cx="960822" cy="8975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F212C32A-A701-856F-014B-0FC0AAE7043D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35000"/>
              </a:blip>
              <a:srcRect l="9185" t="58784" r="81575" b="13826"/>
              <a:stretch/>
            </p:blipFill>
            <p:spPr>
              <a:xfrm>
                <a:off x="1394849" y="2772741"/>
                <a:ext cx="885667" cy="9612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81F519D0-D9CD-8D16-E3F3-7448D96A615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50000"/>
              </a:blip>
              <a:srcRect l="26651" t="58169" r="63433" b="14748"/>
              <a:stretch/>
            </p:blipFill>
            <p:spPr>
              <a:xfrm>
                <a:off x="3462352" y="2749591"/>
                <a:ext cx="950472" cy="9504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8D01BA-E32F-2908-735C-4D125E9C9D26}"/>
                  </a:ext>
                </a:extLst>
              </p:cNvPr>
              <p:cNvSpPr txBox="1"/>
              <p:nvPr/>
            </p:nvSpPr>
            <p:spPr>
              <a:xfrm>
                <a:off x="9755979" y="3094052"/>
                <a:ext cx="1908406" cy="461664"/>
              </a:xfrm>
              <a:prstGeom prst="rect">
                <a:avLst/>
              </a:prstGeom>
              <a:solidFill>
                <a:srgbClr val="43444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</a:t>
                </a:r>
                <a:r>
                  <a:rPr lang="th-TH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การกำจัด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21" name="Google Shape;209;p26" descr="Timeline&#10;&#10;Description automatically generated">
                <a:extLst>
                  <a:ext uri="{FF2B5EF4-FFF2-40B4-BE49-F238E27FC236}">
                    <a16:creationId xmlns:a16="http://schemas.microsoft.com/office/drawing/2014/main" id="{9A88212E-4DAF-D23C-269E-B6169E823EA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35000"/>
              </a:blip>
              <a:srcRect l="82525" t="59304" r="9700" b="13306"/>
              <a:stretch/>
            </p:blipFill>
            <p:spPr>
              <a:xfrm>
                <a:off x="10310856" y="2749591"/>
                <a:ext cx="745256" cy="9612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C55CD24-607B-E2CE-F497-570782B2AACF}"/>
                </a:ext>
              </a:extLst>
            </p:cNvPr>
            <p:cNvGrpSpPr/>
            <p:nvPr/>
          </p:nvGrpSpPr>
          <p:grpSpPr>
            <a:xfrm>
              <a:off x="5553192" y="4589507"/>
              <a:ext cx="1674270" cy="1299234"/>
              <a:chOff x="5802290" y="4556465"/>
              <a:chExt cx="1674270" cy="1299234"/>
            </a:xfrm>
          </p:grpSpPr>
          <p:pic>
            <p:nvPicPr>
              <p:cNvPr id="23" name="Google Shape;374;p18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2F271AA4-9FFD-910A-7F45-3C4DF1BA5AED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-1" r="31" b="47317"/>
              <a:stretch/>
            </p:blipFill>
            <p:spPr>
              <a:xfrm>
                <a:off x="5802290" y="4556465"/>
                <a:ext cx="1674270" cy="6799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A0E48C-95B1-3799-E7BE-08CB1A2724E2}"/>
                  </a:ext>
                </a:extLst>
              </p:cNvPr>
              <p:cNvSpPr txBox="1"/>
              <p:nvPr/>
            </p:nvSpPr>
            <p:spPr>
              <a:xfrm>
                <a:off x="6423084" y="5209368"/>
                <a:ext cx="7232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solidFill>
                      <a:srgbClr val="4ABD9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เติม</a:t>
                </a:r>
              </a:p>
              <a:p>
                <a:r>
                  <a:rPr lang="th-TH" sz="1800" dirty="0">
                    <a:solidFill>
                      <a:srgbClr val="4ABD9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ส่งคืน</a:t>
                </a:r>
                <a:endParaRPr lang="en-US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A87C8B-9C84-B02C-7C8A-11D62EC27B48}"/>
                </a:ext>
              </a:extLst>
            </p:cNvPr>
            <p:cNvGrpSpPr/>
            <p:nvPr/>
          </p:nvGrpSpPr>
          <p:grpSpPr>
            <a:xfrm>
              <a:off x="7471790" y="4504225"/>
              <a:ext cx="1881954" cy="1544974"/>
              <a:chOff x="7471790" y="4504225"/>
              <a:chExt cx="1881954" cy="1544974"/>
            </a:xfrm>
          </p:grpSpPr>
          <p:pic>
            <p:nvPicPr>
              <p:cNvPr id="26" name="Google Shape;375;p18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54180A08-67A1-581B-838B-7D52E83ADC8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r="60" b="55498"/>
              <a:stretch/>
            </p:blipFill>
            <p:spPr>
              <a:xfrm>
                <a:off x="7471790" y="4504225"/>
                <a:ext cx="1813471" cy="7051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F8777C-082F-99A4-0C3C-B33ECE669046}"/>
                  </a:ext>
                </a:extLst>
              </p:cNvPr>
              <p:cNvSpPr txBox="1"/>
              <p:nvPr/>
            </p:nvSpPr>
            <p:spPr>
              <a:xfrm>
                <a:off x="8066212" y="5125869"/>
                <a:ext cx="128753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solidFill>
                      <a:srgbClr val="008E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ซ่อมแซม </a:t>
                </a:r>
              </a:p>
              <a:p>
                <a:r>
                  <a:rPr lang="th-TH" sz="1800" dirty="0">
                    <a:solidFill>
                      <a:srgbClr val="008E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ปรับเปลี่ยน </a:t>
                </a:r>
              </a:p>
              <a:p>
                <a:r>
                  <a:rPr lang="th-TH" sz="1800" dirty="0">
                    <a:solidFill>
                      <a:srgbClr val="008E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ส่งต่อ</a:t>
                </a:r>
                <a:endParaRPr lang="en-US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B9EC29-B756-39E5-6257-C351B022E23C}"/>
                </a:ext>
              </a:extLst>
            </p:cNvPr>
            <p:cNvGrpSpPr/>
            <p:nvPr/>
          </p:nvGrpSpPr>
          <p:grpSpPr>
            <a:xfrm>
              <a:off x="9972329" y="4513268"/>
              <a:ext cx="1136762" cy="1178243"/>
              <a:chOff x="9972329" y="4513268"/>
              <a:chExt cx="1136762" cy="1178243"/>
            </a:xfrm>
          </p:grpSpPr>
          <p:pic>
            <p:nvPicPr>
              <p:cNvPr id="29" name="Google Shape;376;p18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6679D54C-8DA7-3906-4B20-795E709FC687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t="-1" r="37" b="40138"/>
              <a:stretch/>
            </p:blipFill>
            <p:spPr>
              <a:xfrm>
                <a:off x="9972329" y="4513268"/>
                <a:ext cx="1136762" cy="6298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836B11-75DC-9F3D-6C44-65656927BE81}"/>
                  </a:ext>
                </a:extLst>
              </p:cNvPr>
              <p:cNvSpPr txBox="1"/>
              <p:nvPr/>
            </p:nvSpPr>
            <p:spPr>
              <a:xfrm>
                <a:off x="10111596" y="5322179"/>
                <a:ext cx="968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solidFill>
                      <a:srgbClr val="4344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สลายตัว</a:t>
                </a:r>
                <a:endParaRPr lang="en-US" sz="1800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E856961-FA4F-73EB-9007-9CEC41426B26}"/>
                </a:ext>
              </a:extLst>
            </p:cNvPr>
            <p:cNvGrpSpPr/>
            <p:nvPr/>
          </p:nvGrpSpPr>
          <p:grpSpPr>
            <a:xfrm>
              <a:off x="1835827" y="1015272"/>
              <a:ext cx="8332284" cy="2756954"/>
              <a:chOff x="-620291" y="962674"/>
              <a:chExt cx="8332284" cy="2756954"/>
            </a:xfrm>
          </p:grpSpPr>
          <p:pic>
            <p:nvPicPr>
              <p:cNvPr id="32" name="Google Shape;379;p18" descr="Diagram&#10;&#10;Description automatically generated with low confidence">
                <a:extLst>
                  <a:ext uri="{FF2B5EF4-FFF2-40B4-BE49-F238E27FC236}">
                    <a16:creationId xmlns:a16="http://schemas.microsoft.com/office/drawing/2014/main" id="{7E4C2166-A8BE-5880-4612-612F372E542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r="-13" b="50"/>
              <a:stretch/>
            </p:blipFill>
            <p:spPr>
              <a:xfrm>
                <a:off x="-620291" y="962674"/>
                <a:ext cx="8332284" cy="275695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E56A6AC-32F0-7F7C-9BE8-BEFBF32EF83F}"/>
                  </a:ext>
                </a:extLst>
              </p:cNvPr>
              <p:cNvGrpSpPr/>
              <p:nvPr/>
            </p:nvGrpSpPr>
            <p:grpSpPr>
              <a:xfrm>
                <a:off x="1071998" y="2252775"/>
                <a:ext cx="1183397" cy="547252"/>
                <a:chOff x="1071998" y="2252775"/>
                <a:chExt cx="1183397" cy="547252"/>
              </a:xfrm>
            </p:grpSpPr>
            <p:pic>
              <p:nvPicPr>
                <p:cNvPr id="34" name="Google Shape;226;p10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235E0A22-F601-4BB9-9890-D4618EAC1AB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l="27149" t="31871" r="60739" b="61652"/>
                <a:stretch/>
              </p:blipFill>
              <p:spPr>
                <a:xfrm>
                  <a:off x="1071998" y="2355822"/>
                  <a:ext cx="1183397" cy="4442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FAB02C2-C5F5-D8A2-9BA5-E38A665DB4FD}"/>
                    </a:ext>
                  </a:extLst>
                </p:cNvPr>
                <p:cNvSpPr txBox="1"/>
                <p:nvPr/>
              </p:nvSpPr>
              <p:spPr>
                <a:xfrm>
                  <a:off x="1081995" y="2252775"/>
                  <a:ext cx="9909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1800" b="1" dirty="0">
                      <a:solidFill>
                        <a:srgbClr val="ECC1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รีไซเคิล</a:t>
                  </a:r>
                  <a:endParaRPr lang="en-US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ADF5886-26AB-D0E6-D7A4-1A06183AA6BE}"/>
                </a:ext>
              </a:extLst>
            </p:cNvPr>
            <p:cNvGrpSpPr/>
            <p:nvPr/>
          </p:nvGrpSpPr>
          <p:grpSpPr>
            <a:xfrm>
              <a:off x="3710656" y="1898052"/>
              <a:ext cx="6399361" cy="1779251"/>
              <a:chOff x="3713710" y="1935277"/>
              <a:chExt cx="6399361" cy="1779251"/>
            </a:xfrm>
          </p:grpSpPr>
          <p:pic>
            <p:nvPicPr>
              <p:cNvPr id="37" name="Google Shape;378;p18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AEFF27EE-92EC-9553-7627-2B4CC19B0467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r="-26" b="-55"/>
              <a:stretch/>
            </p:blipFill>
            <p:spPr>
              <a:xfrm>
                <a:off x="3713710" y="1935277"/>
                <a:ext cx="6399361" cy="17792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D0C18327-5E79-FCBA-E85A-E9DE9E870C2B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27149" t="31871" r="60739" b="61652"/>
              <a:stretch/>
            </p:blipFill>
            <p:spPr>
              <a:xfrm>
                <a:off x="5556246" y="2495967"/>
                <a:ext cx="1919771" cy="3614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EC1DB4-E78A-34EA-09E9-2A4C9FD20C1C}"/>
                  </a:ext>
                </a:extLst>
              </p:cNvPr>
              <p:cNvSpPr txBox="1"/>
              <p:nvPr/>
            </p:nvSpPr>
            <p:spPr>
              <a:xfrm>
                <a:off x="5325690" y="2647866"/>
                <a:ext cx="960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29C7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ผลิตซ้ำ</a:t>
                </a:r>
                <a:endParaRPr lang="en-US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54932B4-AD6C-E795-B034-0495DADFF57F}"/>
                </a:ext>
              </a:extLst>
            </p:cNvPr>
            <p:cNvGrpSpPr/>
            <p:nvPr/>
          </p:nvGrpSpPr>
          <p:grpSpPr>
            <a:xfrm>
              <a:off x="7717126" y="2708795"/>
              <a:ext cx="2374680" cy="935531"/>
              <a:chOff x="7717126" y="2708795"/>
              <a:chExt cx="2374680" cy="935531"/>
            </a:xfrm>
          </p:grpSpPr>
          <p:pic>
            <p:nvPicPr>
              <p:cNvPr id="41" name="Google Shape;377;p18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44F97110-290C-414E-E9C4-3B57223CF298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 r="-14" b="39"/>
              <a:stretch/>
            </p:blipFill>
            <p:spPr>
              <a:xfrm>
                <a:off x="7874611" y="2789657"/>
                <a:ext cx="2217195" cy="854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72790C18-6421-3846-A27C-A99F4914EF04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27149" t="31871" r="60739" b="61652"/>
              <a:stretch/>
            </p:blipFill>
            <p:spPr>
              <a:xfrm>
                <a:off x="8128477" y="2846117"/>
                <a:ext cx="737498" cy="2163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F5FA89-D580-7FC8-3C25-FE05E3BE1B1D}"/>
                  </a:ext>
                </a:extLst>
              </p:cNvPr>
              <p:cNvSpPr txBox="1"/>
              <p:nvPr/>
            </p:nvSpPr>
            <p:spPr>
              <a:xfrm>
                <a:off x="7717126" y="2708795"/>
                <a:ext cx="1322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4344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นำมาใช้ซ้ำ</a:t>
                </a:r>
                <a:endParaRPr lang="en-US" sz="18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323627" y="1464525"/>
            <a:ext cx="64635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06499" y="1457000"/>
            <a:ext cx="646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323625" y="1944700"/>
            <a:ext cx="11639100" cy="3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</a:t>
            </a: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 </a:t>
            </a: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ใช้คำและวลีที่ได้จากการถ่ายทอดผ่านการสนทนา การอ่านและการฟัง และการตอบข้อความเข้าร่วมการสนทนากลุ่มกับคู่สนทนา</a:t>
            </a: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ที่มีความหลากหลายเกี่ยวกับหัวข้อและประเด็นต่าง ๆ โดยมีการแสดงออกถึงความเห็นของตัวเองได้อย่างชัดเจน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การศึกษาคน สถานที่ และสิ่งแวดล้อม จะทำให้เข้าใจความสัมพันธ์ระหว่างประชากรของมนุษย์และลักษณะทางกายภาพของโลก </a:t>
            </a:r>
            <a:endParaRPr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7" name="Google Shape;127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5892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589263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323629" y="5086750"/>
            <a:ext cx="34455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506497" y="5079225"/>
            <a:ext cx="2923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2606051" y="185125"/>
            <a:ext cx="76413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2606051" y="185125"/>
            <a:ext cx="76413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2642274" y="294100"/>
            <a:ext cx="774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5098" y="5590962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  <p:grpSp>
        <p:nvGrpSpPr>
          <p:cNvPr id="137" name="Google Shape;137;p3"/>
          <p:cNvGrpSpPr/>
          <p:nvPr/>
        </p:nvGrpSpPr>
        <p:grpSpPr>
          <a:xfrm>
            <a:off x="4498400" y="5160775"/>
            <a:ext cx="6855467" cy="1448453"/>
            <a:chOff x="4790159" y="5037477"/>
            <a:chExt cx="7308600" cy="1612976"/>
          </a:xfrm>
        </p:grpSpPr>
        <p:sp>
          <p:nvSpPr>
            <p:cNvPr id="138" name="Google Shape;138;p3"/>
            <p:cNvSpPr/>
            <p:nvPr/>
          </p:nvSpPr>
          <p:spPr>
            <a:xfrm>
              <a:off x="4790160" y="5037477"/>
              <a:ext cx="7308600" cy="127950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790159" y="5443853"/>
              <a:ext cx="7308600" cy="120660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</a:t>
              </a:r>
              <a:endParaRPr sz="1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6956554" y="5101971"/>
              <a:ext cx="42801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25-30 นาที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413972" y="263248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360335" y="263248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404919" y="261243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413972" y="357927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60335" y="357927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404919" y="355922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911773" y="1449128"/>
            <a:ext cx="10919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พวกเขาจะได้รับเ</a:t>
            </a: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อกสารกรณีศึกษาธุรกิจหมุนเวียน</a:t>
            </a: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พร้อมคำถามเก้าข้อที่พวกเขาจะตอบตามการ์ดธุรกิจหมุนเวียนที่พวกเขาเลือก</a:t>
            </a:r>
            <a:r>
              <a:rPr lang="th-TH" sz="18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อนุญาตให้พวกเขาค้นหาข้อมูลออนไลน์ได้ ถ้าพวกเขาต้องการ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911773" y="2573710"/>
            <a:ext cx="109744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แจกเอกสารการ์ดธุรกิจหมุนเวียน</a:t>
            </a: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และให้นักเรียนเลือกหนึ่งในห้าธุรกิจหมุนเวียนที่พวกเขาจะใช้ในการวิเคราะห์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911773" y="3615817"/>
            <a:ext cx="114189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i="0" u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เมื่อตอบคำถามทั้งหมดสำหรับกรณีศึกษาแล้ว พวกเขาจะได้</a:t>
            </a:r>
            <a:r>
              <a:rPr lang="th-TH" sz="1800" b="1" i="0" u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ทำแผนผังการหมุนเวียน</a:t>
            </a:r>
            <a:r>
              <a:rPr lang="th-TH" sz="1800" i="0" u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ที่พบในกรณีศึกษาทางธุรกิจ</a:t>
            </a:r>
            <a:r>
              <a:rPr lang="th-TH" sz="1800" b="0" i="0" u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เอกสารแจกจะประกอบด้วยขั้นตอนเส้นตรง 5 ขั้นตอนของวงจรชีวิตผลิตภัณฑ์ และพวกเขาสามารถวาดลูกศรลงไประบุชนิดของการหมุนเวียนในกรณีศึกษาทางธุรกิจของตน</a:t>
            </a:r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/>
          <p:nvPr/>
        </p:nvSpPr>
        <p:spPr>
          <a:xfrm>
            <a:off x="491319" y="313974"/>
            <a:ext cx="492684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6773841" y="313974"/>
            <a:ext cx="492683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1133623" y="327691"/>
            <a:ext cx="364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เศรษฐกิจเส้นตรง</a:t>
            </a:r>
            <a:endParaRPr sz="400"/>
          </a:p>
        </p:txBody>
      </p:sp>
      <p:sp>
        <p:nvSpPr>
          <p:cNvPr id="184" name="Google Shape;184;p6"/>
          <p:cNvSpPr txBox="1"/>
          <p:nvPr/>
        </p:nvSpPr>
        <p:spPr>
          <a:xfrm>
            <a:off x="7268980" y="327691"/>
            <a:ext cx="393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เศรษฐกิจหมุนเวียน</a:t>
            </a:r>
            <a:endParaRPr sz="400"/>
          </a:p>
        </p:txBody>
      </p:sp>
      <p:cxnSp>
        <p:nvCxnSpPr>
          <p:cNvPr id="185" name="Google Shape;185;p6"/>
          <p:cNvCxnSpPr/>
          <p:nvPr/>
        </p:nvCxnSpPr>
        <p:spPr>
          <a:xfrm>
            <a:off x="6063726" y="1297021"/>
            <a:ext cx="0" cy="4528539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6"/>
          <p:cNvSpPr txBox="1"/>
          <p:nvPr/>
        </p:nvSpPr>
        <p:spPr>
          <a:xfrm>
            <a:off x="5324874" y="341408"/>
            <a:ext cx="1548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th-TH"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กับ</a:t>
            </a: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AF2281-309B-2122-C5AB-AE541BC15F82}"/>
              </a:ext>
            </a:extLst>
          </p:cNvPr>
          <p:cNvGrpSpPr/>
          <p:nvPr/>
        </p:nvGrpSpPr>
        <p:grpSpPr>
          <a:xfrm>
            <a:off x="398032" y="1459286"/>
            <a:ext cx="4926842" cy="4309009"/>
            <a:chOff x="398032" y="1459286"/>
            <a:chExt cx="4926842" cy="43090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6FEA14F-BC61-5655-C60D-BD1B1C8373B7}"/>
                </a:ext>
              </a:extLst>
            </p:cNvPr>
            <p:cNvGrpSpPr/>
            <p:nvPr/>
          </p:nvGrpSpPr>
          <p:grpSpPr>
            <a:xfrm>
              <a:off x="398032" y="1459286"/>
              <a:ext cx="4926842" cy="4309009"/>
              <a:chOff x="398032" y="1459286"/>
              <a:chExt cx="4926842" cy="4309009"/>
            </a:xfrm>
          </p:grpSpPr>
          <p:pic>
            <p:nvPicPr>
              <p:cNvPr id="7" name="Google Shape;198;p6" descr="Graphical user interface, website&#10;&#10;Description automatically generated">
                <a:extLst>
                  <a:ext uri="{FF2B5EF4-FFF2-40B4-BE49-F238E27FC236}">
                    <a16:creationId xmlns:a16="http://schemas.microsoft.com/office/drawing/2014/main" id="{7ECA10C2-6AB8-11F2-63BA-77C851D782F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-24" b="15"/>
              <a:stretch/>
            </p:blipFill>
            <p:spPr>
              <a:xfrm>
                <a:off x="398032" y="1459286"/>
                <a:ext cx="4926842" cy="430900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C083D62-BAA4-C09B-3236-240F08CFBECB}"/>
                  </a:ext>
                </a:extLst>
              </p:cNvPr>
              <p:cNvGrpSpPr/>
              <p:nvPr/>
            </p:nvGrpSpPr>
            <p:grpSpPr>
              <a:xfrm>
                <a:off x="809945" y="2125397"/>
                <a:ext cx="1255159" cy="3193550"/>
                <a:chOff x="809945" y="2125397"/>
                <a:chExt cx="1255159" cy="319355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DF18FF4-259B-A0B4-B2D1-4057DF0D2C50}"/>
                    </a:ext>
                  </a:extLst>
                </p:cNvPr>
                <p:cNvSpPr/>
                <p:nvPr/>
              </p:nvSpPr>
              <p:spPr>
                <a:xfrm>
                  <a:off x="945223" y="2125397"/>
                  <a:ext cx="914400" cy="493160"/>
                </a:xfrm>
                <a:prstGeom prst="rect">
                  <a:avLst/>
                </a:prstGeom>
                <a:solidFill>
                  <a:srgbClr val="29C7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7D96DC7-9452-C509-9FCE-A66987CF0F73}"/>
                    </a:ext>
                  </a:extLst>
                </p:cNvPr>
                <p:cNvSpPr/>
                <p:nvPr/>
              </p:nvSpPr>
              <p:spPr>
                <a:xfrm>
                  <a:off x="945223" y="3513978"/>
                  <a:ext cx="914400" cy="493160"/>
                </a:xfrm>
                <a:prstGeom prst="rect">
                  <a:avLst/>
                </a:prstGeom>
                <a:solidFill>
                  <a:srgbClr val="3AC6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EEFA5EB-8AA2-7C60-2EEF-9DF784BD4682}"/>
                    </a:ext>
                  </a:extLst>
                </p:cNvPr>
                <p:cNvSpPr/>
                <p:nvPr/>
              </p:nvSpPr>
              <p:spPr>
                <a:xfrm>
                  <a:off x="809945" y="4902558"/>
                  <a:ext cx="1255159" cy="416389"/>
                </a:xfrm>
                <a:prstGeom prst="rect">
                  <a:avLst/>
                </a:prstGeom>
                <a:solidFill>
                  <a:srgbClr val="43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FEAD6A-34D6-D735-F94A-D4437B9D10E2}"/>
                </a:ext>
              </a:extLst>
            </p:cNvPr>
            <p:cNvSpPr txBox="1"/>
            <p:nvPr/>
          </p:nvSpPr>
          <p:spPr>
            <a:xfrm>
              <a:off x="882724" y="2159840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นำไปใช้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DBB7E7-CEEF-3891-3D16-67242223AACE}"/>
                </a:ext>
              </a:extLst>
            </p:cNvPr>
            <p:cNvSpPr txBox="1"/>
            <p:nvPr/>
          </p:nvSpPr>
          <p:spPr>
            <a:xfrm>
              <a:off x="1072708" y="3509678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ผลิต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6310AC-CE83-8A73-ABCC-F3B7C05FAC2E}"/>
                </a:ext>
              </a:extLst>
            </p:cNvPr>
            <p:cNvSpPr txBox="1"/>
            <p:nvPr/>
          </p:nvSpPr>
          <p:spPr>
            <a:xfrm>
              <a:off x="1025740" y="4847936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กำจัด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BAE140-AF0F-667B-2A5E-2606A2D2D8C8}"/>
              </a:ext>
            </a:extLst>
          </p:cNvPr>
          <p:cNvGrpSpPr/>
          <p:nvPr/>
        </p:nvGrpSpPr>
        <p:grpSpPr>
          <a:xfrm>
            <a:off x="6802579" y="1191485"/>
            <a:ext cx="4714780" cy="4625994"/>
            <a:chOff x="6802579" y="1191485"/>
            <a:chExt cx="4714780" cy="4625994"/>
          </a:xfrm>
        </p:grpSpPr>
        <p:pic>
          <p:nvPicPr>
            <p:cNvPr id="13" name="8589d862-01a1-43b9-a6a5-2c74cc62715f" descr="Image">
              <a:extLst>
                <a:ext uri="{FF2B5EF4-FFF2-40B4-BE49-F238E27FC236}">
                  <a16:creationId xmlns:a16="http://schemas.microsoft.com/office/drawing/2014/main" id="{C6E1F306-2FB9-CE74-FF21-0EEEF12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579" y="1191485"/>
              <a:ext cx="4714780" cy="46259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903A4F-CCA3-5F26-632D-3D0A264AB6D4}"/>
                </a:ext>
              </a:extLst>
            </p:cNvPr>
            <p:cNvGrpSpPr/>
            <p:nvPr/>
          </p:nvGrpSpPr>
          <p:grpSpPr>
            <a:xfrm>
              <a:off x="7570832" y="1963569"/>
              <a:ext cx="3492178" cy="3330547"/>
              <a:chOff x="7570832" y="1963569"/>
              <a:chExt cx="3492178" cy="333054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F896FB-9428-FFCF-C42F-72F37A3CE8B2}"/>
                  </a:ext>
                </a:extLst>
              </p:cNvPr>
              <p:cNvSpPr txBox="1"/>
              <p:nvPr/>
            </p:nvSpPr>
            <p:spPr>
              <a:xfrm rot="19570651">
                <a:off x="7570832" y="1963569"/>
                <a:ext cx="1051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รีไซเคิล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D9D39C-A780-CAD9-CBF0-FF8634066BF8}"/>
                  </a:ext>
                </a:extLst>
              </p:cNvPr>
              <p:cNvSpPr txBox="1"/>
              <p:nvPr/>
            </p:nvSpPr>
            <p:spPr>
              <a:xfrm rot="4822461">
                <a:off x="10476151" y="3120064"/>
                <a:ext cx="7120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ผลิต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8A23EF-8557-1314-332A-B9BBD7C614C6}"/>
                  </a:ext>
                </a:extLst>
              </p:cNvPr>
              <p:cNvSpPr txBox="1"/>
              <p:nvPr/>
            </p:nvSpPr>
            <p:spPr>
              <a:xfrm rot="2148670">
                <a:off x="7727905" y="4832451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นำไปใช้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/>
          <p:nvPr/>
        </p:nvSpPr>
        <p:spPr>
          <a:xfrm>
            <a:off x="1757082" y="313974"/>
            <a:ext cx="848061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2502170" y="309762"/>
            <a:ext cx="71876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เศรษฐกิจเส้นตรง</a:t>
            </a:r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3A1977-51EE-EA83-35F9-860AE7C00466}"/>
              </a:ext>
            </a:extLst>
          </p:cNvPr>
          <p:cNvGrpSpPr/>
          <p:nvPr/>
        </p:nvGrpSpPr>
        <p:grpSpPr>
          <a:xfrm>
            <a:off x="960169" y="1723129"/>
            <a:ext cx="10271663" cy="3588893"/>
            <a:chOff x="960169" y="1723129"/>
            <a:chExt cx="10271663" cy="3588893"/>
          </a:xfrm>
        </p:grpSpPr>
        <p:pic>
          <p:nvPicPr>
            <p:cNvPr id="3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24826B8E-E1DA-A750-B3C2-65C09CF17BC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2140" b="-2"/>
            <a:stretch/>
          </p:blipFill>
          <p:spPr>
            <a:xfrm>
              <a:off x="960169" y="2383603"/>
              <a:ext cx="10271663" cy="2928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32E93-AAA0-82CC-4BB5-658230A72AF8}"/>
                </a:ext>
              </a:extLst>
            </p:cNvPr>
            <p:cNvSpPr txBox="1"/>
            <p:nvPr/>
          </p:nvSpPr>
          <p:spPr>
            <a:xfrm>
              <a:off x="1512454" y="2015122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สกัดวัตถุดิบ</a:t>
              </a:r>
              <a:endParaRPr lang="en-US" sz="2000" b="1" dirty="0">
                <a:solidFill>
                  <a:srgbClr val="ECC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81ED71-0D8C-D9AF-2473-C0B98FA213D4}"/>
                </a:ext>
              </a:extLst>
            </p:cNvPr>
            <p:cNvSpPr txBox="1"/>
            <p:nvPr/>
          </p:nvSpPr>
          <p:spPr>
            <a:xfrm>
              <a:off x="3136032" y="2020388"/>
              <a:ext cx="2076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กระบวนการผลิต</a:t>
              </a:r>
              <a:endParaRPr lang="en-US" sz="20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C21F71-49AB-8CD5-AB8E-B06598BC1BF1}"/>
                </a:ext>
              </a:extLst>
            </p:cNvPr>
            <p:cNvSpPr txBox="1"/>
            <p:nvPr/>
          </p:nvSpPr>
          <p:spPr>
            <a:xfrm>
              <a:off x="5143146" y="1723129"/>
              <a:ext cx="183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AC6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บรรจุและกระจายสินค้า</a:t>
              </a:r>
              <a:endParaRPr lang="en-US" sz="2000" b="1" dirty="0">
                <a:solidFill>
                  <a:srgbClr val="3AC6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076160-5F2F-A40F-0F33-8A067CCCEB2E}"/>
                </a:ext>
              </a:extLst>
            </p:cNvPr>
            <p:cNvSpPr txBox="1"/>
            <p:nvPr/>
          </p:nvSpPr>
          <p:spPr>
            <a:xfrm>
              <a:off x="7166547" y="2030905"/>
              <a:ext cx="1569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นำไปใช้งาน</a:t>
              </a:r>
              <a:endParaRPr lang="en-US" sz="2000" b="1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E0EB65-73DA-005A-7208-C7D1B2D3E8BD}"/>
                </a:ext>
              </a:extLst>
            </p:cNvPr>
            <p:cNvSpPr txBox="1"/>
            <p:nvPr/>
          </p:nvSpPr>
          <p:spPr>
            <a:xfrm>
              <a:off x="9407017" y="1975545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กำจัด</a:t>
              </a:r>
              <a:endParaRPr lang="en-US" sz="20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/>
          <p:nvPr/>
        </p:nvSpPr>
        <p:spPr>
          <a:xfrm>
            <a:off x="1757082" y="268571"/>
            <a:ext cx="8480612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2502170" y="264359"/>
            <a:ext cx="71876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เศรษฐกิจหมุนเวียน</a:t>
            </a: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02D753-BB69-EC2C-6724-F2813CE33EF4}"/>
              </a:ext>
            </a:extLst>
          </p:cNvPr>
          <p:cNvGrpSpPr/>
          <p:nvPr/>
        </p:nvGrpSpPr>
        <p:grpSpPr>
          <a:xfrm>
            <a:off x="1590703" y="1236604"/>
            <a:ext cx="9512703" cy="5062260"/>
            <a:chOff x="1590703" y="1236604"/>
            <a:chExt cx="9512703" cy="5062260"/>
          </a:xfrm>
        </p:grpSpPr>
        <p:pic>
          <p:nvPicPr>
            <p:cNvPr id="3" name="Google Shape;219;p8" descr="Diagram&#10;&#10;Description automatically generated">
              <a:extLst>
                <a:ext uri="{FF2B5EF4-FFF2-40B4-BE49-F238E27FC236}">
                  <a16:creationId xmlns:a16="http://schemas.microsoft.com/office/drawing/2014/main" id="{4DD60EA2-5E63-D669-ED54-C7621C5E7D2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6848" t="11838"/>
            <a:stretch/>
          </p:blipFill>
          <p:spPr>
            <a:xfrm>
              <a:off x="1590703" y="1236604"/>
              <a:ext cx="9512703" cy="50622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3EDDAB-A1FF-BF34-DBBF-3FF4FD297B0E}"/>
                </a:ext>
              </a:extLst>
            </p:cNvPr>
            <p:cNvGrpSpPr/>
            <p:nvPr/>
          </p:nvGrpSpPr>
          <p:grpSpPr>
            <a:xfrm>
              <a:off x="1590704" y="1529109"/>
              <a:ext cx="9494717" cy="4432010"/>
              <a:chOff x="1590704" y="1529109"/>
              <a:chExt cx="9494717" cy="443201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81BC100-BE85-E4CB-2862-D53EEC78B83E}"/>
                  </a:ext>
                </a:extLst>
              </p:cNvPr>
              <p:cNvGrpSpPr/>
              <p:nvPr/>
            </p:nvGrpSpPr>
            <p:grpSpPr>
              <a:xfrm>
                <a:off x="2229492" y="1529109"/>
                <a:ext cx="8810655" cy="4432010"/>
                <a:chOff x="2229492" y="1529109"/>
                <a:chExt cx="8810655" cy="4432010"/>
              </a:xfrm>
            </p:grpSpPr>
            <p:pic>
              <p:nvPicPr>
                <p:cNvPr id="11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9D8E9FFA-00E1-A92B-3EB3-2DB469A5F5D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7782911" y="1529109"/>
                  <a:ext cx="2525050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BFC33285-AA65-0797-1671-022059FF59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8036450" y="3739260"/>
                  <a:ext cx="3003697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D00C51F6-E0BA-8894-55AF-A5101FFF761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2229492" y="3990176"/>
                  <a:ext cx="1886262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44E3484D-D230-54F9-AEC9-3D64A4993FC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5206788" y="5563691"/>
                  <a:ext cx="1778423" cy="3974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3A6B5E40-23FC-EE7C-5B7E-FB9D4441158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2957637" y="1656619"/>
                  <a:ext cx="1451453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F0F4EF-BF06-B966-CA5F-82DA05B5EF33}"/>
                  </a:ext>
                </a:extLst>
              </p:cNvPr>
              <p:cNvSpPr txBox="1"/>
              <p:nvPr/>
            </p:nvSpPr>
            <p:spPr>
              <a:xfrm>
                <a:off x="1958758" y="1688529"/>
                <a:ext cx="25250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สกัดวัตถุดิบ </a:t>
                </a:r>
              </a:p>
              <a:p>
                <a:pPr algn="r"/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อย่างมีความรับผิดชอบ</a:t>
                </a:r>
                <a:endParaRPr lang="en-US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EA2C3C-8757-4E7E-81C9-04A7C561210D}"/>
                  </a:ext>
                </a:extLst>
              </p:cNvPr>
              <p:cNvSpPr txBox="1"/>
              <p:nvPr/>
            </p:nvSpPr>
            <p:spPr>
              <a:xfrm>
                <a:off x="7910389" y="1652409"/>
                <a:ext cx="1982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b="1" dirty="0">
                    <a:solidFill>
                      <a:srgbClr val="29C7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ผลิตโดยคำนึงถึงวงจรชีวิต</a:t>
                </a:r>
                <a:endParaRPr lang="en-US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3DF7F2-99D1-B092-7CD5-8FE52EBE36AF}"/>
                  </a:ext>
                </a:extLst>
              </p:cNvPr>
              <p:cNvSpPr txBox="1"/>
              <p:nvPr/>
            </p:nvSpPr>
            <p:spPr>
              <a:xfrm>
                <a:off x="7991849" y="4040617"/>
                <a:ext cx="30935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b="1" dirty="0">
                    <a:solidFill>
                      <a:srgbClr val="3AC69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ลดการใช้บรรจุภัณฑ์และการจายสินค้าในพื้นที่</a:t>
                </a:r>
                <a:endParaRPr lang="en-US" sz="1800" b="1" dirty="0">
                  <a:solidFill>
                    <a:srgbClr val="3AC6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81230E-A6A8-2BDB-B52A-04215393495D}"/>
                  </a:ext>
                </a:extLst>
              </p:cNvPr>
              <p:cNvSpPr txBox="1"/>
              <p:nvPr/>
            </p:nvSpPr>
            <p:spPr>
              <a:xfrm>
                <a:off x="4762942" y="5506205"/>
                <a:ext cx="2414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008E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นำไปใช้งานและใช้ซ้ำ</a:t>
                </a:r>
                <a:endParaRPr lang="en-US" sz="1800" b="1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9EC6FC-07E8-BB7B-03F7-852C7F0E12F1}"/>
                  </a:ext>
                </a:extLst>
              </p:cNvPr>
              <p:cNvSpPr txBox="1"/>
              <p:nvPr/>
            </p:nvSpPr>
            <p:spPr>
              <a:xfrm>
                <a:off x="1590704" y="3674239"/>
                <a:ext cx="2525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800" b="1" dirty="0">
                    <a:solidFill>
                      <a:srgbClr val="0D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นำกลับเข้าสู่กระบวนการรีไซเคิล</a:t>
                </a:r>
                <a:endParaRPr lang="en-US" sz="1800" b="1" dirty="0">
                  <a:solidFill>
                    <a:srgbClr val="0D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9"/>
          <p:cNvGrpSpPr/>
          <p:nvPr/>
        </p:nvGrpSpPr>
        <p:grpSpPr>
          <a:xfrm>
            <a:off x="1348217" y="463109"/>
            <a:ext cx="9495565" cy="915193"/>
            <a:chOff x="1348217" y="463109"/>
            <a:chExt cx="9495565" cy="915193"/>
          </a:xfrm>
        </p:grpSpPr>
        <p:sp>
          <p:nvSpPr>
            <p:cNvPr id="217" name="Google Shape;217;p9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9"/>
          <p:cNvSpPr txBox="1"/>
          <p:nvPr/>
        </p:nvSpPr>
        <p:spPr>
          <a:xfrm>
            <a:off x="1348217" y="519831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th-TH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การทำแผนผังวงจรชีวิต</a:t>
            </a:r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  <p:sp>
        <p:nvSpPr>
          <p:cNvPr id="2" name="Google Shape;230;p9">
            <a:extLst>
              <a:ext uri="{FF2B5EF4-FFF2-40B4-BE49-F238E27FC236}">
                <a16:creationId xmlns:a16="http://schemas.microsoft.com/office/drawing/2014/main" id="{AA87E666-7133-C1C5-11C3-3D35BEA5E5A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th-TH" smtClean="0"/>
              <a:pPr/>
              <a:t>9</a:t>
            </a:fld>
            <a:endParaRPr lang="th-TH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C5F2E4-051A-3657-314C-363825D81DC7}"/>
              </a:ext>
            </a:extLst>
          </p:cNvPr>
          <p:cNvGrpSpPr/>
          <p:nvPr/>
        </p:nvGrpSpPr>
        <p:grpSpPr>
          <a:xfrm>
            <a:off x="3444844" y="2520106"/>
            <a:ext cx="5444514" cy="620950"/>
            <a:chOff x="3444844" y="2406275"/>
            <a:chExt cx="5444514" cy="620950"/>
          </a:xfrm>
        </p:grpSpPr>
        <p:pic>
          <p:nvPicPr>
            <p:cNvPr id="4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36A36B25-AB2A-16CF-995B-B8EE63C0CBD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3444844" y="2406275"/>
              <a:ext cx="1183397" cy="444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59E79A9C-008C-94A0-7988-6D1785572C2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5579629" y="2460766"/>
              <a:ext cx="1919771" cy="361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3A06BF37-252C-E54E-85AE-8E08FF70170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8151860" y="2810916"/>
              <a:ext cx="737498" cy="2163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B094A0-BD1E-9B81-CBC7-8920DA4B752C}"/>
              </a:ext>
            </a:extLst>
          </p:cNvPr>
          <p:cNvGrpSpPr/>
          <p:nvPr/>
        </p:nvGrpSpPr>
        <p:grpSpPr>
          <a:xfrm>
            <a:off x="-230998" y="3336497"/>
            <a:ext cx="12465934" cy="1728587"/>
            <a:chOff x="0" y="2496172"/>
            <a:chExt cx="12465934" cy="1865656"/>
          </a:xfrm>
        </p:grpSpPr>
        <p:pic>
          <p:nvPicPr>
            <p:cNvPr id="8" name="Google Shape;370;p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220862B-EBEB-019C-C53E-129698FBEB3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9"/>
            <a:stretch/>
          </p:blipFill>
          <p:spPr>
            <a:xfrm>
              <a:off x="0" y="2496172"/>
              <a:ext cx="12465934" cy="1865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59ECBC-3E9F-E7F9-0EBA-A2CE5C5EBC5C}"/>
                </a:ext>
              </a:extLst>
            </p:cNvPr>
            <p:cNvSpPr txBox="1"/>
            <p:nvPr/>
          </p:nvSpPr>
          <p:spPr>
            <a:xfrm>
              <a:off x="3134060" y="3049999"/>
              <a:ext cx="1804966" cy="461664"/>
            </a:xfrm>
            <a:prstGeom prst="rect">
              <a:avLst/>
            </a:prstGeom>
            <a:solidFill>
              <a:srgbClr val="29C7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การผลิต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7385C3-8AED-0148-E429-BF38B9C129FB}"/>
                </a:ext>
              </a:extLst>
            </p:cNvPr>
            <p:cNvSpPr txBox="1"/>
            <p:nvPr/>
          </p:nvSpPr>
          <p:spPr>
            <a:xfrm>
              <a:off x="5214373" y="2994092"/>
              <a:ext cx="1936854" cy="764018"/>
            </a:xfrm>
            <a:prstGeom prst="rect">
              <a:avLst/>
            </a:prstGeom>
            <a:solidFill>
              <a:srgbClr val="4ABD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การกระจายสินค้า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904375-2554-2496-1EFC-B8F6BEE2AE5D}"/>
                </a:ext>
              </a:extLst>
            </p:cNvPr>
            <p:cNvSpPr txBox="1"/>
            <p:nvPr/>
          </p:nvSpPr>
          <p:spPr>
            <a:xfrm>
              <a:off x="7499400" y="2954918"/>
              <a:ext cx="1908406" cy="830996"/>
            </a:xfrm>
            <a:prstGeom prst="rect">
              <a:avLst/>
            </a:prstGeom>
            <a:solidFill>
              <a:srgbClr val="008E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การใช้งาน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37791C-FA4D-DF8F-B74A-8F58D8803D26}"/>
                </a:ext>
              </a:extLst>
            </p:cNvPr>
            <p:cNvSpPr txBox="1"/>
            <p:nvPr/>
          </p:nvSpPr>
          <p:spPr>
            <a:xfrm>
              <a:off x="844886" y="3049999"/>
              <a:ext cx="1804966" cy="461664"/>
            </a:xfrm>
            <a:prstGeom prst="rect">
              <a:avLst/>
            </a:prstGeom>
            <a:solidFill>
              <a:srgbClr val="ECC1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การสกัด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9BA9A637-F058-3E47-E6E6-7260AA9DA553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43667" t="61351" r="43825" b="15568"/>
            <a:stretch/>
          </p:blipFill>
          <p:spPr>
            <a:xfrm>
              <a:off x="5481161" y="2881505"/>
              <a:ext cx="1198891" cy="810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34BEF31C-41CA-806D-96D1-0C6A0E7F48BC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rcRect l="63269" t="58753" r="26707" b="15672"/>
            <a:stretch/>
          </p:blipFill>
          <p:spPr>
            <a:xfrm>
              <a:off x="7833091" y="2772743"/>
              <a:ext cx="960822" cy="8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CE7E30FA-8D91-DAB4-C5E8-A3A96144F241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9185" t="58784" r="81575" b="13826"/>
            <a:stretch/>
          </p:blipFill>
          <p:spPr>
            <a:xfrm>
              <a:off x="1394849" y="2772741"/>
              <a:ext cx="885667" cy="9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10D9E282-F38E-40D7-9D6B-46C6C75814CD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26651" t="58169" r="63433" b="14748"/>
            <a:stretch/>
          </p:blipFill>
          <p:spPr>
            <a:xfrm>
              <a:off x="3462352" y="2749591"/>
              <a:ext cx="950472" cy="950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8B022E-BFA1-D1CB-E8D1-766DFC3D8F81}"/>
                </a:ext>
              </a:extLst>
            </p:cNvPr>
            <p:cNvSpPr txBox="1"/>
            <p:nvPr/>
          </p:nvSpPr>
          <p:spPr>
            <a:xfrm>
              <a:off x="9755979" y="3094052"/>
              <a:ext cx="1908406" cy="461664"/>
            </a:xfrm>
            <a:prstGeom prst="rect">
              <a:avLst/>
            </a:prstGeom>
            <a:solidFill>
              <a:srgbClr val="43444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การกำจัด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2EBB3D02-CE66-1EAC-9E60-38EF1E742414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82525" t="59304" r="9700" b="13306"/>
            <a:stretch/>
          </p:blipFill>
          <p:spPr>
            <a:xfrm>
              <a:off x="10310856" y="2749591"/>
              <a:ext cx="745256" cy="96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BFD43-3D55-F9C0-F1AA-965B6A575EBB}"/>
              </a:ext>
            </a:extLst>
          </p:cNvPr>
          <p:cNvGrpSpPr/>
          <p:nvPr/>
        </p:nvGrpSpPr>
        <p:grpSpPr>
          <a:xfrm>
            <a:off x="5553192" y="4589507"/>
            <a:ext cx="1674270" cy="1299234"/>
            <a:chOff x="5802290" y="4556465"/>
            <a:chExt cx="1674270" cy="1299234"/>
          </a:xfrm>
        </p:grpSpPr>
        <p:pic>
          <p:nvPicPr>
            <p:cNvPr id="20" name="Google Shape;374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8345112-D55D-151D-7579-0EBA31F291F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-1" r="31" b="47317"/>
            <a:stretch/>
          </p:blipFill>
          <p:spPr>
            <a:xfrm>
              <a:off x="5802290" y="4556465"/>
              <a:ext cx="1674270" cy="679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174EB1-C5AE-7856-9777-CD88E7EC03AC}"/>
                </a:ext>
              </a:extLst>
            </p:cNvPr>
            <p:cNvSpPr txBox="1"/>
            <p:nvPr/>
          </p:nvSpPr>
          <p:spPr>
            <a:xfrm>
              <a:off x="6423084" y="5209368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เติม</a:t>
              </a:r>
            </a:p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ส่งคืน</a:t>
              </a:r>
              <a:endParaRPr lang="en-US" sz="1800" dirty="0">
                <a:solidFill>
                  <a:srgbClr val="4ABD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65BE7E-D119-EAFB-80F3-C5214BB6C86D}"/>
              </a:ext>
            </a:extLst>
          </p:cNvPr>
          <p:cNvGrpSpPr/>
          <p:nvPr/>
        </p:nvGrpSpPr>
        <p:grpSpPr>
          <a:xfrm>
            <a:off x="7471790" y="4504225"/>
            <a:ext cx="1881954" cy="1544974"/>
            <a:chOff x="7471790" y="4504225"/>
            <a:chExt cx="1881954" cy="1544974"/>
          </a:xfrm>
        </p:grpSpPr>
        <p:pic>
          <p:nvPicPr>
            <p:cNvPr id="23" name="Google Shape;375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204F9D9-E398-297E-5D01-DD283F4090E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60" b="55498"/>
            <a:stretch/>
          </p:blipFill>
          <p:spPr>
            <a:xfrm>
              <a:off x="7471790" y="4504225"/>
              <a:ext cx="1813471" cy="705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5F5783-9E3A-0E8A-9E20-4AF74A48FE97}"/>
                </a:ext>
              </a:extLst>
            </p:cNvPr>
            <p:cNvSpPr txBox="1"/>
            <p:nvPr/>
          </p:nvSpPr>
          <p:spPr>
            <a:xfrm>
              <a:off x="8066212" y="5125869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ซ่อมแซม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ปรับเปลี่ยน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ส่งต่อ</a:t>
              </a:r>
              <a:endParaRPr lang="en-US" sz="1800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27942B-99B8-006A-0FC6-33AB9FB33698}"/>
              </a:ext>
            </a:extLst>
          </p:cNvPr>
          <p:cNvGrpSpPr/>
          <p:nvPr/>
        </p:nvGrpSpPr>
        <p:grpSpPr>
          <a:xfrm>
            <a:off x="9972329" y="4513268"/>
            <a:ext cx="1136762" cy="1178243"/>
            <a:chOff x="9972329" y="4513268"/>
            <a:chExt cx="1136762" cy="1178243"/>
          </a:xfrm>
        </p:grpSpPr>
        <p:pic>
          <p:nvPicPr>
            <p:cNvPr id="26" name="Google Shape;376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BE3B912-96EB-8188-6C61-8C1E5EF725B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-1" r="37" b="40138"/>
            <a:stretch/>
          </p:blipFill>
          <p:spPr>
            <a:xfrm>
              <a:off x="9972329" y="4513268"/>
              <a:ext cx="1136762" cy="629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4BC3F2-F6D8-317E-81F6-1F73B9A7750A}"/>
                </a:ext>
              </a:extLst>
            </p:cNvPr>
            <p:cNvSpPr txBox="1"/>
            <p:nvPr/>
          </p:nvSpPr>
          <p:spPr>
            <a:xfrm>
              <a:off x="10111596" y="5322179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สลายตัว</a:t>
              </a:r>
              <a:endParaRPr lang="en-US" sz="1800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7AF205-8A59-A398-29E9-DA94FFF1AF40}"/>
              </a:ext>
            </a:extLst>
          </p:cNvPr>
          <p:cNvGrpSpPr/>
          <p:nvPr/>
        </p:nvGrpSpPr>
        <p:grpSpPr>
          <a:xfrm>
            <a:off x="1835827" y="1015272"/>
            <a:ext cx="8332284" cy="2756954"/>
            <a:chOff x="-620291" y="962674"/>
            <a:chExt cx="8332284" cy="2756954"/>
          </a:xfrm>
        </p:grpSpPr>
        <p:pic>
          <p:nvPicPr>
            <p:cNvPr id="29" name="Google Shape;379;p18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DDB39DD9-124E-B547-8EA1-EB22210F31D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-13" b="50"/>
            <a:stretch/>
          </p:blipFill>
          <p:spPr>
            <a:xfrm>
              <a:off x="-620291" y="962674"/>
              <a:ext cx="8332284" cy="27569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247645B-75B7-3C60-BA40-D1FD353F369B}"/>
                </a:ext>
              </a:extLst>
            </p:cNvPr>
            <p:cNvGrpSpPr/>
            <p:nvPr/>
          </p:nvGrpSpPr>
          <p:grpSpPr>
            <a:xfrm>
              <a:off x="1071998" y="2252775"/>
              <a:ext cx="1183397" cy="547252"/>
              <a:chOff x="1071998" y="2252775"/>
              <a:chExt cx="1183397" cy="547252"/>
            </a:xfrm>
          </p:grpSpPr>
          <p:pic>
            <p:nvPicPr>
              <p:cNvPr id="31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A7B1EFC3-8094-87AE-C0BB-D9EF0A3C132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7149" t="31871" r="60739" b="61652"/>
              <a:stretch/>
            </p:blipFill>
            <p:spPr>
              <a:xfrm>
                <a:off x="1071998" y="2355822"/>
                <a:ext cx="1183397" cy="4442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468C175-C732-FFBC-4049-7829D4AE970D}"/>
                  </a:ext>
                </a:extLst>
              </p:cNvPr>
              <p:cNvSpPr txBox="1"/>
              <p:nvPr/>
            </p:nvSpPr>
            <p:spPr>
              <a:xfrm>
                <a:off x="1081995" y="2252775"/>
                <a:ext cx="990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รีไซเคิล</a:t>
                </a:r>
                <a:endParaRPr lang="en-US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FD8689-24F1-25E2-693D-7A8C3ABBA6E4}"/>
              </a:ext>
            </a:extLst>
          </p:cNvPr>
          <p:cNvGrpSpPr/>
          <p:nvPr/>
        </p:nvGrpSpPr>
        <p:grpSpPr>
          <a:xfrm>
            <a:off x="3710656" y="1898052"/>
            <a:ext cx="6399361" cy="1779251"/>
            <a:chOff x="3713710" y="1935277"/>
            <a:chExt cx="6399361" cy="1779251"/>
          </a:xfrm>
        </p:grpSpPr>
        <p:pic>
          <p:nvPicPr>
            <p:cNvPr id="34" name="Google Shape;378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5D6B14D-6A30-3C87-60F4-CB1D5090679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r="-26" b="-55"/>
            <a:stretch/>
          </p:blipFill>
          <p:spPr>
            <a:xfrm>
              <a:off x="3713710" y="1935277"/>
              <a:ext cx="6399361" cy="1779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95224D97-312E-9288-4B89-C7925880EE2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5556246" y="2495967"/>
              <a:ext cx="1919771" cy="361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D79181-0829-994B-38C3-5452E962BF7C}"/>
                </a:ext>
              </a:extLst>
            </p:cNvPr>
            <p:cNvSpPr txBox="1"/>
            <p:nvPr/>
          </p:nvSpPr>
          <p:spPr>
            <a:xfrm>
              <a:off x="5325690" y="2647866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ผลิตซ้ำ</a:t>
              </a:r>
              <a:endParaRPr lang="en-US" sz="18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295BF1-F6D3-8218-0C21-246FCA319F1C}"/>
              </a:ext>
            </a:extLst>
          </p:cNvPr>
          <p:cNvGrpSpPr/>
          <p:nvPr/>
        </p:nvGrpSpPr>
        <p:grpSpPr>
          <a:xfrm>
            <a:off x="7717126" y="2708795"/>
            <a:ext cx="2374680" cy="935531"/>
            <a:chOff x="7717126" y="2708795"/>
            <a:chExt cx="2374680" cy="935531"/>
          </a:xfrm>
        </p:grpSpPr>
        <p:pic>
          <p:nvPicPr>
            <p:cNvPr id="38" name="Google Shape;377;p1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CAEA414-FB29-47C5-4E70-64A56F46919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r="-14" b="39"/>
            <a:stretch/>
          </p:blipFill>
          <p:spPr>
            <a:xfrm>
              <a:off x="7874611" y="2789657"/>
              <a:ext cx="2217195" cy="854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1C04F103-B99B-1954-DCBE-CCEEBA2CB0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8128477" y="2846117"/>
              <a:ext cx="737498" cy="216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A35493-CA62-7790-D639-FC0D8E92FA07}"/>
                </a:ext>
              </a:extLst>
            </p:cNvPr>
            <p:cNvSpPr txBox="1"/>
            <p:nvPr/>
          </p:nvSpPr>
          <p:spPr>
            <a:xfrm>
              <a:off x="7717126" y="2708795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นำมาใช้ซ้ำ</a:t>
              </a:r>
              <a:endParaRPr lang="en-US" sz="18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4049</Words>
  <Application>Microsoft Office PowerPoint</Application>
  <PresentationFormat>Widescreen</PresentationFormat>
  <Paragraphs>376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Tahoma</vt:lpstr>
      <vt:lpstr>Arial</vt:lpstr>
      <vt:lpstr>Noto Sans Symbols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Panchica Koonchaimang</cp:lastModifiedBy>
  <cp:revision>2</cp:revision>
  <dcterms:created xsi:type="dcterms:W3CDTF">2022-04-23T10:51:06Z</dcterms:created>
  <dcterms:modified xsi:type="dcterms:W3CDTF">2022-12-28T04:24:53Z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4379290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