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27"/>
  </p:notesMasterIdLst>
  <p:sldIdLst>
    <p:sldId id="29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12192000" cy="6858000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alibri Light" panose="020F0302020204030204" pitchFamily="34" charset="0"/>
      <p:regular r:id="rId32"/>
      <p:italic r:id="rId33"/>
    </p:embeddedFont>
    <p:embeddedFont>
      <p:font typeface="Tahoma" panose="020B0604030504040204" pitchFamily="34" charset="0"/>
      <p:regular r:id="rId34"/>
      <p:bold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6" roundtripDataSignature="AMtx7miEFtD34VKUaleVYVW5tlHL5D0J6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8961" autoAdjust="0"/>
  </p:normalViewPr>
  <p:slideViewPr>
    <p:cSldViewPr snapToGrid="0">
      <p:cViewPr varScale="1">
        <p:scale>
          <a:sx n="46" d="100"/>
          <a:sy n="46" d="100"/>
        </p:scale>
        <p:origin x="142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6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5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1.fntdata"/><Relationship Id="rId36" Type="http://customschemas.google.com/relationships/presentationmetadata" Target="meta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2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5" name="Google Shape;285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(ความยาวสไลด์: 5 นาที)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บอกนักเรียน: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แล้วเราจะออกแบบผลิตภัณฑ์และบริการใหม่ ๆ ให้กับผู้คนได้อย่างไร การแก้ปัญหาเชิงนวัตกรรมช่วยแก้ปัญหาของลูกค้าที่เกี่ยวข้องกับความต้องการด้านอารมณ์และการใช้สอยของพวกเขา ในการแก้ปัญหาเหล่านี้ให้ลูกค้า เราสามารถใช้กระบวนการออกแบบที่เรียกว่า “การคิดเชิงออกแบบ”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การคิดเชิงออกแบบ เป็นวิธีการออกแบบที่มุ่งหาทางออกให้กับการแก้ปัญหา ซึ่งเป็นประโยชน์อย่างยิ่งในการจัดการกับปัญหาที่ซับซ้อน โดยการทำความเข้าใจความต้องการของมนุษย์ โดยการวางกรอบปัญหาใหม่ในวิธีการที่ยึดคนเป็นศูนย์กลาง โดยการระดมความคิด และการปรับใช้วิธีการลงมือปฏิบัติในการทดสอบและการสร้างต้นแบบ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ขั้นตอนทั้งห้า: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เข้าใจ: 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นี่คือขั้นตอนที่เราจะได้เรียนรู้เกี่ยวกับกลุ่มเป้าหมายของเรา ใครจะใช้ผลิตภัณฑ์หรือบริการของเรา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นิยาม: 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ระบุคำถามและปัญหาหลักที่วางแผนจะแก้ไขในกระบวนการออกแบบ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สร้างสรรค์: 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ให้นึกถึงกลุ่มเป้าหมาย แล้วระดมความคิดอย่างอิสระเพื่อช่วยแก้ไขปัญหาของพวกเขา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จำลอง: 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สร้างสรรค์ผลิตภัณฑ์ที่สามารถนำไปทดสอบได้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ทดสอบ: 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ทดสอบความคิดต่าง ๆ และรับฟังข้อเสนอแนะโดยตรงจากลูกค้าที่เรากำลังช่วยแก้ไขปัญหา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86" name="Google Shape;286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11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2" name="Google Shape;31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(ความยาวสไลด์: 5 นาที)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บอกนักเรียน: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เรามาตรวจสอบโมเดลธุรกิจหมุนเวียน (การเช่าเสื้อผ้า) และขั้นตอนทั้ง 5 ขั้นตอนของกระบวนการคิดเชิงออกแบบ เพื่อทำความเข้าใจถึงกระบวนการนี้ให้ดีขึ้นอีกเล็กน้อย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ตัวอย่าง: </a:t>
            </a: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การเช่าเสื้อผ้า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เกือบครึ่งหนึ่งของคนหนุ่มสาวบอกว่าพวกเขาต้องการเป็นมิตรต่อสิ่งแวดล้อมมากขึ้นในด้านแฟชั่น แต่ส่วนมากบอกว่าราคาเป็นสิ่งสำคัญ โดยทั่วไปผู้ใช้ในสหรัฐอเมริกาจะซื้อสินค้าอย่างน้อยหนึ่งชิ้นต่อสัปดาห์จากแบรนด์เสื้อผ้าทั่วไป และใช้จ่ายเป็นเงิน $35 ด้วยการผสานโมเดลการเช่าเข้ากับราคาที่เข้าถึงได้ ทำให้ลูกค้ามีค่าใช้จ่ายน้อยลง และทำให้ตู้เสื้อผ้าของพวกเขาไม่เต็มไปด้วยเสื้อผ้าที่ไม่ได้ใช้งาน บริการนี้จะช่วยให้ลูกค้ามีความยืดหยุ่น โดยให้ลูกค้าเลือกชุดที่เหมาะสมและตัดสินใจว่าจะเก็บไว้นานเท่าใด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ถามนักเรียน: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ลักษณะทางอารมณ์และการใช้สอยของบริการนี้คืออะไร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คำตอบ: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ผู้คนต้องการเป็นมิตรกับสิ่งแวดล้อมมากขึ้น แต่ก็ยังต้องการแต่งตัวตามที่พวกเขาต้องการโดยไม่ต้องเสียเงินมากเกินไป บริการให้เช่าช่วยให้พวกเขาสามารถเข้าถึงเสื้อผ้าที่พวกเขาต้องการสวมใส่ได้โดยไม่ต้องมีค่าใช้จ่าย หรือต้องซื้อเสื้อผ้าที่พวกเขาจะใช้เพียงไม่กี่ครั้ง และยังช่วยลดความเกะกะในตู้เสื้อผ้าอีกด้วย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13" name="Google Shape;313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12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3" name="Google Shape;32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(ความยาวสไลด์: 3 นาที)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บอกนักเรียน: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ขั้นตอนแรกของกระบวนการคิดเชิงออกแบบ คือ การเข้าใจปัญหาที่กำลังพยายามแก้ไข ซึ่งเกี่ยวข้องกับการปรึกษาผู้เชี่ยวชาญเพื่อหาข้อมูลเพิ่มเติมเกี่ยวกับประเด็นที่น่ากังวล ผ่านการสังเกต การมีส่วนร่วม และการเข้าอกเข้าใจผู้อื่นเพื่อที่จะเข้าใจประสบการณ์และแรงจูงใจของพวกเขา รวมถึงการเอาตัวเองเข้าไปอยู่ในสภาพแวดล้อมทางกายภาพเพื่อให้เข้าใจปัญหาที่เกี่ยวข้องได้ลึกซึ้งยิ่งขึ้น การเข้าอกเข้าใจผู้อื่นเป็นสิ่งสำคัญต่อกระบวนการออกแบบที่เน้นมนุษย์เป็นศูนย์กลาง เช่น การคิดเชิงออกแบบ และความเข้าอกเข้าใจช่วยให้นักคิดเชิงออกแบบสามารถทิ้งสมมติฐานของตนเองเกี่ยวกับโลกออกไป เพื่อให้ได้ข้อมูลเชิงลึกเกี่ยวกับผู้ใช้และความต้องการของพวกเขา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ในขั้นตอนนี้จะมีการรวบรวมข้อมูลจำนวนมากเพื่อใช้ในขั้นตอนถัดไปและเพื่อพัฒนาความเข้าใจที่ดีที่สุดเกี่ยวกับผู้ใช้ ความต้องการของพวกเขา และปัญหาที่อยู่เบื้องหลังการพัฒนาผลิตภัณฑ์นั้น ทั้งนี้ ขึ้นอยู่กับข้อจำกัดด้านเวลา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ถามนักเรียน: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สำหรับตัวอย่างการเช่าเสื้อผ้า ใครจะเป็นลูกค้าที่ดีที่สุด และแรงจูงใจในการใช้บริการนี้คืออะไร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คำตอบ: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พวกเขามีแรงจูงใจที่จะประหยัดเงินและเข้าถึงเสื้อผ้าที่พวกเขาต้องการสวมใส่ซึ่งทำให้พวกเขารู้สึกดี ลูกค้าประเภทนี้ยังคำนึงถึงต้นทุนและไม่ต้องการใช้จ่ายเงินจำนวนมากเพื่อซื้อเสื้อผ้าใหม่อยู่เรื่อย ๆ และทำให้รกตู้เสื้อผ้า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24" name="Google Shape;324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13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6" name="Google Shape;336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(ความยาวสไลด์: 3 นาที)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บอกนักเรียน: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ในขั้นตอนของการนิยาม จะมีการรวบรวมข้อมูลที่สร้างและรวบรวมไว้ในระหว่างขั้นตอนการทำความเข้าใจ ในขั้นตอนนี้ จะมีการวิเคราะห์ข้อสังเกตและสังเคราะห์เข้าด้วยกันเพื่อระบุปัญหาหลักที่นักเรียนและกลุ่มของนักเรียนพบเจอจนถึงตอนนี้ ควรพยายามที่จะกำหนดปัญหาให้เป็นปัญหาข้อเดียวในลักษณะที่คนเป็นศูนย์กลางซึ่งไม่ซับซ้อนเกินไป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ขั้นตอนการนิยามจะช่วยให้นักออกแบบรวบรวมแนวคิดที่ดีในการสร้างคุณสมบัติ การใช้งาน และองค์ประกอบอื่น ๆ ที่จะช่วยให้สามารถแก้ไขปัญหาได้ หรืออย่างน้อยที่สุด ผู้ใช้สามารถแก้ไขปัญหาด้วยตนเองได้โดยไม่ยาก ในขั้นนิยาม จะได้เริ่มเดินหน้าสู่ขั้นที่สาม คือ การสร้างสรรค์ โดยการถามคำถามที่จะช่วยให้ค้นหาแนวคิดในการแก้ปัญหาโดยการถามคำถามชี้นำบางข้อ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ถามนักเรียน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ความต้องการของพวกเขาคืออะไร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คำตอบ: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ต้องการเข้าถึงเสื้อผ้าที่ทันสมัยด้วยงบประมาณที่จำกัด โดยไม่ต้องเป็นเจ้าของ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7" name="Google Shape;337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14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9" name="Google Shape;349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(ความยาวสไลด์: 3 นาที)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บอกนักเรียน: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ตอนนี้ นักเรียนในฐานะที่เป็นนักออกแบบ มีความพร้อมแล้วที่จะเริ่มสร้างแนวคิดใหม่ ๆ นักเรียนได้ทำความเข้าใจผู้ใช้และความต้องการของพวกเขาในขั้นตอนการทำความเข้าใจ และได้วิเคราะห์และสังเคราะห์สิ่งที่ได้จากการสังเกตในขั้นของการนิยาม และจบด้วยการกำหนดปัญหาที่คนเป็นศูนย์กลาง ด้วยพื้นหลังที่แข็งแกร่งนี้ นักเรียนและกลุ่มของนักเรียนจะสามารถเริ่ม "คิดนอกกรอบ" เพื่อระบุวิธีแก้ไขปัญหาที่ได้กำหนดขึ้นมา และสามารถเริ่มมองหาวิธีอื่น ๆ ในการมองปัญหาได้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เป็นเรื่องสำคัญที่จะต้องได้แนวคิดหรือวิธีแก้ปัญหาให้มากที่สุดเท่าที่จะเป็นไปได้ในช่วงเริ่มต้นของขั้นตอนการสร้างสรรค์ แนวคิดทั้งหมดเป็นสิ่งที่ดีและจะช่วยให้การระดมความคิดดำเนินไปอย่างราบรื่น ไม่มีความคิดใด ๆ ที่ไม่ดี และความคิดใด ๆ ก็สามารถนำไปสู่ความคิดที่ดีได้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ขั้นตอนนี้อาจมีการใช้กระดาษสติ๊กโน้ตบนบอร์ดโปสเตอร์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50" name="Google Shape;350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15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2" name="Google Shape;36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(ความยาวสไลด์: 3 นาที)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บอกนักเรียน: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ทีมออกแบบจะผลิตผลิตภัณฑ์ที่มีราคาไม่แพงหรือมีคุณสมบัติเฉพาะ เพื่อที่พวกเขาจะสามารถตรวจสอบการแก้ปัญหาที่เกิดขึ้นในขั้นตอนก่อนหน้านี้ได้ สามารถใช้ต้นแบบร่วมกันและทดสอบภายในทีม รวมทั้งกับกลุ่มคนกลุ่มเล็ก ๆ ที่ไม่ได้อยู่ในทีมออกแบบ สามารถนำเสนอความคิดเหล่านี้ต่อเพื่อนร่วมชั้นเรียนเพื่อรับฟังข้อเสนอแนะได้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นี่คือขั้นตอนการทดลอง และเป้าหมายคือการหาทางออกที่ดีที่สุดสำหรับปัญหาแต่ละปัญหาที่ระบุในระหว่างสามขั้นตอนแรก ทางออกจะถูกนำไปใช้กับต้นแบบ และจะถูกตรวจสอบและยอมรับ ปรับปรุง และตรวจสอบอีกครั้ง หรือปฏิเสธ โดยยึดตามประสบการณ์ของผู้ใช้ หลังจากจบขั้นตอนนี้ ทีมออกแบบจะมีแนวคิดที่ดีขึ้นเกี่ยวกับข้อจำกัดที่มีอยู่ในผลิตภัณฑ์และปัญหาที่เกิดขึ้น และมีมุมมองที่ชัดเจนขึ้นว่าผู้ใช้งานจริงจะประพฤติ คิด และรู้สึกอย่างไรเมื่อมีปฏิสัมพันธ์กับผลิตภัณฑ์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63" name="Google Shape;363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16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5" name="Google Shape;375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(ความยาวสไลด์: 5 นาที)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บอกนักเรียน: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นักออกแบบหรือผู้ประเมินผลทำการทดสอบผลิตภัณฑ์ทั้งหมดอย่างเคร่งครัดโดยใช้ทางออกที่ดีที่สุดที่ระบุในระหว่างขั้นตอนการสร้างต้นแบบ นี่เป็นขั้นตอนสุดท้ายของโมเดล 5 ขั้นตอน แต่เป็นกระบวนการที่เกิดขึ้นซ้ำและผลลัพธ์ที่เกิดขึ้นในระหว่างขั้นตอนการทดสอบมักจะถูกนำมาใช้เพื่อกำหนดปัญหาหนึ่งปัญหาหรือมากกว่านั้น และเพื่อแจ้งให้ผู้ใช้เกิดความเข้าใจ เงื่อนไขการใช้ ลักษณะการคิด การประพฤติ และความรู้สึกของบุคคล และแสดงความเห็นอกเห็นใจ ช่วงนี้ยังมีการปรับเปลี่ยนและการปรับปรุงเพื่อควบคุมวิธีแก้ปัญหาและทำความเข้าใจเกี่ยวกับผลิตภัณฑ์และผู้ใช้ให้มากที่สุดเท่าที่จะเป็นไปได้ นี่คือจุดที่เราต้องเชื่อมโยงความเหมาะสมของผลิตภัณฑ์/ตลาดเข้าด้วยกัน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76" name="Google Shape;376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17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8" name="Google Shape;388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(ความยาวสไลด์: 5 นาที)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บอกนักเรียน: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จากแบบฝึกหัดการคิดเชิงออกแบบ เราสามารถกำหนดประเด็นสำคัญบางประการในแต่ละขั้นตอนของกระบวนการคิดเชิงออกแบบ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ถามนักเรียน: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ให้นักเรียนเพิ่มประเด็นอื่น ๆ ลงไปในกระดาษสติ๊กโน้ต: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คำตอบ: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เข้าใจ: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 มีตู้เสื้อผ้าที่เต็มไปด้วยเสื้อผ้า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นิยาม: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 ไม่ต้องการเป็นเจ้าของเสื้อผ้าเป็นเวลานาน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สร้างสรรค์: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 โครงการซ่อมแซมและขายต่อ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จำลอง: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 สร้างร้านขนาดเล็กในห้องนอนบนสื่อสังคมออนไลน์หรือในราคาที่ถูกที่สุดเท่าที่จะเป็นไปได้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ทดสอบ: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 พยายามขายผลิตภัณฑ์หรือบริการต้นแบบให้กับผู้ที่มีโอกาสเป็นลูกค้าจริง ๆ และรับฟังความคิดเห็นที่แท้จริง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89" name="Google Shape;389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18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7" name="Google Shape;437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(ความยาวสไลด์: 3 นาที)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บอกนักเรียน: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ส่วนใดของแผนผังวงจรชีวิตที่บริษัทให้เช่าเสื้อผ้าของเราสร้างการหมุนเวียนขึ้นมา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ถามนักเรียน: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บริษัทเสื้อผ้าของเราใช้โมเดลหมุนเวียนแบบไหน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AutoNum type="arabicPeriod"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เจ้าของเสื้อผ้า</a:t>
            </a: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เปลี่ยนเสื้อผ้าเก่า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ไปใช้ใหม่โดยการขายหรือบริจาคให้กับร้านและไม่เอาไปกำจัด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AutoNum type="arabicPeriod"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ร้านมีเสื้อผ้าให้ลูกค้า</a:t>
            </a: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เช่า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AutoNum type="arabicPeriod"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หลังจากลูกค้าใช้เสื้อผ้าเสร็จแล้ว พวกเขาจะนำกลับไปที่ร้านเพื่อให้</a:t>
            </a: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ร้านเช่า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ให้กับลูกค้ารายอื่น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38" name="Google Shape;438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19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5" name="Google Shape;455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บอกนักเรียน: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สำหรับแบบฝึกหัดนี้ นักเรียนจะทำงานเป็นกลุ่มเพื่อออกแบบธุรกิจที่มีอยู่แล้ว ให้มีการหมุนเวียนมากขึ้น พวกเขาจะนำกระบวนการคิดเชิงออกแบบมาใช้ และใช้หนึ่งในโมเดลการออกแบบหมุนเวียนเพื่อสร้างผลิตภัณฑ์หรือบริการที่เป็นทางออกสำหรับธุรกิจที่พวกเขาเลือก พวกเขาจะเลือกหนึ่งในธุรกิจเชิงเส้นตรงและพิจารณาถึงวิธีการออกแบบใหม่ให้เป็นเชิงหมุนเวียนมากขึ้น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56" name="Google Shape;456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20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3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0" name="Google Shape;490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บอกนักเรียน: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ให้นักเรียนเลือกหนึ่งในธุรกิจที่ต้องการทางออกแบบหมุนเวียน อธิบายปัญหาเชิงเส้นตรงของแต่ละธุรกิจ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-บริษัทที่ให้บริการเครื่องซักผ้า: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ปัญหา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: การทำให้น้ำเกิดความร้อนและการใช้งานเครื่องจักรอาจใช้พลังงานจำนวนมาก ทำให้มีการปล่อยก๊าซเรือนกระจกจำนวนมาก เส้นใยขนาดเล็กหลุดออกจากเสื้อผ้า ผ้าปูเตียง หรือเครื่องนุ่งห่มอื่น ๆ ทุกครั้งที่ซักผ้า อนุภาคเหล่านี้มักจะไหลเข้าสู่ทางน้ำของเรา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คำถามนำทาง: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 มีวิธีที่ดีกว่าในการซักเสื้อผ้าของเราที่ยังสะดวกแต่ไม่ได้ก่อให้เกิดของเสียจากไมโครไฟเบอร์ และใช้พลังงานน้อยลงหรือไม่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-สิ่งทอ: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ปัญหา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: ผู้ผลิตสิ่งทอบางรายใช้น้ำและสารเคมีย้อมผ้าจำนวนมากที่อาจจัดการผิดพลาดและอาจเข้าไปสู่ทางน้ำของเรา ด้วยเทรนด์แฟชั่นและราคาที่ถูก เสื้อผ้าจึงถูกใช้ในอัตราที่สูงขึ้นมาก ส่งผลให้เสื้อผ้าเก่าที่ไม่ได้ใช้งานจำนวนมากถูกทิ้งไปและเข้าสู่หลุมฝังกลบในที่สุด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คำถามนำทาง: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 มีวิธีที่ดีกว่าหรือไม่ที่เราจะสามารถเข้าถึงแฟชั่นในราคาถูกโดยไม่ต้องซื้อสินค้าใหม่อย่างต่อเนื่อง มีวิธีที่ดีกว่าในการใช้เสื้อผ้าโดยไม่จำเป็นต้องผลิตมากขึ้นผ่านกระบวนการผลิตที่ก่อให้เกิดของเสียและสิ้นเปลืองทรัพยากรจำนวนมากหรือไม่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-ผู้ผลิตไฟ: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ปัญหา: 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หลอดไฟจะถูกใช้ในช่วงระยะเวลาหนึ่ง ทำให้ลูกค้าต้องซื้อหลอดไฟใหม่หลังการใช้งานแต่ละครั้ง นอกจากนี้ หลอดไฟไม่สามารถรีไซเคิลได้ เนื่องจากมีการเดินสายโลหะภายใน ทำให้เกิดขยะมากมายในหลุมฝังกลบ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คำถามนำทาง: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 มีวิธีใดบ้างที่จะทำให้เราเข้าถึงความสว่างได้โดยไม่ต้องซื้อหลอดไฟใหม่ที่ไม่สามารถรีไซเคิลได้และทำให้ขยะฝังกลบเพิ่มขึ้น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-บริการส่งอาหาร: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ปัญหา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: เมื่อสั่งซื้ออาหารออนไลน์ อาหารจะถูกส่งถึงบ้าน และมักจะเสิร์ฟพร้อมบรรจุภัณฑ์ที่ใช้งานได้ครั้งเดียวจำนวนมาก บรรจุภัณฑ์ที่ใช้งานเพียงครั้งเดียวทำให้ส่งอาหารได้ง่าย แต่ทำให้เกิดของเสียจำนวนมากที่อาจไม่สามารถนำไปรีไซเคิลได้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คำถามนำทาง: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 มีวิธีที่ดีกว่าหรือไม่ที่บริษัทจะสามารถส่งอาหารโดยไม่ต้องใช้บรรจุภัณฑ์ที่ใช้ได้เพียงครั้งเดียว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-ร้านขายของชำ: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ปัญหา: 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ร้านค้าจำหน่ายผลิตภัณฑ์ ถั่ว และเมล็ดพืช ในบรรจุภัณฑ์ที่ใช้งานได้ครั้งเดียว ซึ่งทำให้ซื้อได้ง่ายตามปริมาณที่เราต้องการ บรรจุภัณฑ์ที่ใช้ในการซื้อสินค้าประเภทนี้ที่ร้านขายของชำจะไม่สามารถรีไซเคิลได้และคงจะกลายเป็นขยะ</a:t>
            </a: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คำถามนำทาง: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 มีวิธีที่ดีกว่าในการขายสินค้าจำนวนมากโดยไม่จำเป็นต้องใช้บรรจุภัณฑ์ที่ใช้งานได้ครั้งเดียวหรือไม่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-พื้นที่สำนักงาน: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ปัญหา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: นักธุรกิจบางคนต้องการที่จะทำงานในสำนักงาน แต่ค่าเช่าอาจมีราคาแพงมากและมีค่าใช้จ่ายสูงมาก แม้ว่าพวกจะสามารถจ่ายค่าเช่าได้ แต่ก็ยังจำเป็นต้องซื้อโต๊ะ เครื่องใช้สำนักงาน และชำระค่าสาธารณูปโภค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คำถามนำทาง: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 มีวิธีที่ดีกว่าหรือไม่ที่คนทำงานจะสามารถเข้าถึงพื้นที่ทำงานที่ยืดหยุ่นได้ ที่มีสิ่งอำนวยความสะดวก เช่น ห้องพรีเซ้นท์งาน เครื่องปริ๊นท์ และห้องครัว โดยไม่ต้องเสียค่าเช่าราคาสูงและเช่าในระยะยาว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91" name="Google Shape;491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21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5" name="Google Shape;505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บอกนักเรียน: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พวกเขาจะได้รับเอกสารประกอบคำบรรยายเกี่ยวกับการคิดเชิงออกแบบ แต่ถ้าเป็นไปได้ ให้สร้างเค้าโครงการคิดเชิงออกแบบบนบอร์ดโปสเตอร์ขนาดใหญ่ และใช้กระดาษสติ๊กโน้ตสำหรับแบบฝึกหัดในส่วนนี้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06" name="Google Shape;506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22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8" name="Google Shape;538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บอกนักเรียน: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ให้ใช้แผนผังวงจรชีวิตแบบเส้นตรงเพื่อวาดลูกศรของการหมุนเวียนที่ได้สร้างขึ้นจากโมเดลธุรกิจที่เสนอ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39" name="Google Shape;539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fld id="{00000000-1234-1234-1234-123412341234}" type="slidenum">
              <a:rPr lang="th-TH"/>
              <a:t>23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6" name="Google Shape;556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บอกนักเรียน: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ให้ร่างแนวคิดการออกแบบธุรกิจหมุนเวียนที่เสร็จสมบูรณ์แล้วในเอกสาร “ทางออกแบบหมุนเวียน” นำเสนอโมเดลธุรกิจใหม่ให้เพื่อนร่วมชั้นเรียน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57" name="Google Shape;557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24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4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(ความยาวสไลด์: 5 นาที)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บอกนักเรียน: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เราจำเป็นจะต้องเข้าใจระบบการผลิตและการบริโภคเมื่อมีการพูดถึงวิธีที่จะต่อสู้กับการเปลี่ยนแปลงสภาพภูมิอากาศและการเป็นโลกที่ยั่งยืนมากขึ้น ทรัพยากรของโลกมีจำกัด ดังนั้น จึงเป็นเรื่องสำคัญที่ผู้คน รัฐบาล และบริษัทเอกชน จะทำงานร่วมกันเพื่อใช้ทรัพยากรเหล่านั้นอย่างมีความรับผิดชอบมากขึ้น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เศรษฐกิจเส้นตรง 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เป็นโมเดลดั้งเดิมที่เป็นไปตามโมเดล “ใช้-ผลิต-ทิ้ง” ที่มีการรวบรวมวัตถุดิบ จากนั้นผลิตและเปลี่ยนเป็นผลิตภัณฑ์ที่เราใช้ จนในที่สุดจะถูกกำจัดทิ้งเป็นขยะในหลุมฝังกลบหรือในสภาพแวดล้อมทางธรรมชาติของเรา โมเดลนี้ไม่ได้ให้ความสำคัญกับรอยเท้านิเวศน์และผลที่ตามมา โดยให้ความสำคัญกับผลกำไรมากกว่าความยั่งยืน โดยผลิตภัณฑ์ที่ถูกสร้างขึ้นมาจะถูกทิ้งเมื่อถูกใช้งานแล้ว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เศรษฐกิจหมุนเวียน 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เป็นโมเดลการผลิตและการบริโภคซึ่งเกี่ยวข้องกับการแบ่งปัน การเช่าซื้อ การนำมาใช้ใหม่ การซ่อมแซม การปรับปรุงใหม่ และการรีไซเคิลวัสดุและผลิตภัณฑ์ที่มีอยู่ให้นานที่สุดเท่าที่จะเป็นไปได้ โดยเป็นโมเดลที่ถูกออกแบบมาให้ส่งผลกระทบต่อสิ่งแวดล้อมน้อยที่สุดเท่าที่จะเป็นไปได้ โดยทิ้งร่องรอยให้น้อยที่สุด ผ่านการเก็บสิ่งของไว้ในระบบหมุนเวียนแบบปิด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คำถามสำหรับนักเรียน: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1.  ตัวอย่างของผลิตภัณฑ์จากระบบเศรษฐกิจเส้นตรงและหมุนเวียนคืออะไร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          คำตอบ: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 เส้นตรง = ฟิล์มห่ออาหารบนบรอคโคลี, หมุนเวียน: การใช้รถร่วมกัน หรือ การรีไซเคิลขวดพลาสติก PET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2.  โมเดลเส้นตรงทำให้โลกเกิดความเสียหายอย่างไร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          คำตอบ: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 ขยะจะไปอยู่ในหลุมฝังกลบหรือรั่วไหลสู่สิ่งแวดล้อม ทรัพยากรธรรมชาติที่มีอยู่อย่างจำกัดจะหมดลง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3.  เศรษฐกิจหมุนเวียนสามารถช่วยต่อสู้กับการเปลี่ยนแปลงสภาพภูมิอากาศได้อย่างไร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          คำตอบ: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 ช่วยให้ทรัพยากรธรรมชาติถูกใช้งานโดยไม่จำเป็นต้องดึงมาใช้เพิ่มเติม และยังช่วยลดการรั่วไหลของขยะไปสู่สิ่งแวดล้อม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0" name="Google Shape;180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fld id="{00000000-1234-1234-1234-123412341234}" type="slidenum">
              <a:rPr lang="th-TH"/>
              <a:t>6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 dirty="0">
                <a:latin typeface="Tahoma"/>
                <a:ea typeface="Tahoma"/>
                <a:cs typeface="Tahoma"/>
                <a:sym typeface="Tahoma"/>
              </a:rPr>
              <a:t>(ความยาวสไลด์: 5 นาที)</a:t>
            </a:r>
            <a:endParaRPr sz="1800" dirty="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dirty="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 dirty="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 dirty="0">
                <a:latin typeface="Tahoma"/>
                <a:ea typeface="Tahoma"/>
                <a:cs typeface="Tahoma"/>
                <a:sym typeface="Tahoma"/>
              </a:rPr>
              <a:t>บอกนักเรียน: </a:t>
            </a:r>
            <a:endParaRPr sz="1800" dirty="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dirty="0">
                <a:latin typeface="Tahoma"/>
                <a:ea typeface="Tahoma"/>
                <a:cs typeface="Tahoma"/>
                <a:sym typeface="Tahoma"/>
              </a:rPr>
              <a:t>ขั้นตอนสำคัญสำหรับช่วงอายุของผลิตภัณฑ์สามารถกำหนดได้ทั้งแบบเส้นตรงและแบบหมุนเวียน เราสามารถประเมินวงจรชีวิตผลิตภัณฑ์ได้โดยการระบุ 5 ขั้นตอนหลักของอายุการใช้งานของผลิตภัณฑ์: </a:t>
            </a:r>
            <a:endParaRPr sz="1800" dirty="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dirty="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 dirty="0"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AutoNum type="arabicPeriod"/>
            </a:pPr>
            <a:r>
              <a:rPr lang="th-TH" sz="1800" b="1" dirty="0">
                <a:latin typeface="Tahoma"/>
                <a:ea typeface="Tahoma"/>
                <a:cs typeface="Tahoma"/>
                <a:sym typeface="Tahoma"/>
              </a:rPr>
              <a:t>การสกัดวัตถุดิบ</a:t>
            </a:r>
            <a:r>
              <a:rPr lang="th-TH" sz="1800" dirty="0">
                <a:latin typeface="Tahoma"/>
                <a:ea typeface="Tahoma"/>
                <a:cs typeface="Tahoma"/>
                <a:sym typeface="Tahoma"/>
              </a:rPr>
              <a:t> คือ วิธีการในการนำวัตถุดิบออกจากแหล่งธรรมชาติ</a:t>
            </a:r>
            <a:endParaRPr sz="1800" dirty="0"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AutoNum type="arabicPeriod"/>
            </a:pPr>
            <a:r>
              <a:rPr lang="th-TH" sz="1800" b="1" dirty="0">
                <a:latin typeface="Tahoma"/>
                <a:ea typeface="Tahoma"/>
                <a:cs typeface="Tahoma"/>
                <a:sym typeface="Tahoma"/>
              </a:rPr>
              <a:t>การผลิต</a:t>
            </a:r>
            <a:r>
              <a:rPr lang="th-TH" sz="1800" dirty="0">
                <a:latin typeface="Tahoma"/>
                <a:ea typeface="Tahoma"/>
                <a:cs typeface="Tahoma"/>
                <a:sym typeface="Tahoma"/>
              </a:rPr>
              <a:t>วัตถุดิบให้กลายเป็นผลิตภัณฑ์ </a:t>
            </a:r>
            <a:endParaRPr sz="1800" dirty="0"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AutoNum type="arabicPeriod"/>
            </a:pPr>
            <a:r>
              <a:rPr lang="th-TH" sz="1800" b="1" dirty="0">
                <a:latin typeface="Tahoma"/>
                <a:ea typeface="Tahoma"/>
                <a:cs typeface="Tahoma"/>
                <a:sym typeface="Tahoma"/>
              </a:rPr>
              <a:t>ผลิตภัณฑ์ที่เสร็จสมบูรณ์จะถูกกระจาย</a:t>
            </a:r>
            <a:r>
              <a:rPr lang="th-TH" sz="1800" dirty="0">
                <a:latin typeface="Tahoma"/>
                <a:ea typeface="Tahoma"/>
                <a:cs typeface="Tahoma"/>
                <a:sym typeface="Tahoma"/>
              </a:rPr>
              <a:t>ไปยังสถานที่ที่ลูกค้าสามารถซื้อผลิตภัณฑ์ได้ </a:t>
            </a:r>
            <a:endParaRPr sz="1800" dirty="0"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AutoNum type="arabicPeriod"/>
            </a:pPr>
            <a:r>
              <a:rPr lang="th-TH" sz="1800" b="1" dirty="0">
                <a:latin typeface="Tahoma"/>
                <a:ea typeface="Tahoma"/>
                <a:cs typeface="Tahoma"/>
                <a:sym typeface="Tahoma"/>
              </a:rPr>
              <a:t>ลูกค้าใช้</a:t>
            </a:r>
            <a:r>
              <a:rPr lang="th-TH" sz="1800" dirty="0">
                <a:latin typeface="Tahoma"/>
                <a:ea typeface="Tahoma"/>
                <a:cs typeface="Tahoma"/>
                <a:sym typeface="Tahoma"/>
              </a:rPr>
              <a:t>ผลิตภัณฑ์</a:t>
            </a:r>
            <a:endParaRPr sz="1800" dirty="0"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AutoNum type="arabicPeriod"/>
            </a:pPr>
            <a:r>
              <a:rPr lang="th-TH" sz="1800" b="1" dirty="0">
                <a:latin typeface="Tahoma"/>
                <a:ea typeface="Tahoma"/>
                <a:cs typeface="Tahoma"/>
                <a:sym typeface="Tahoma"/>
              </a:rPr>
              <a:t>จากนั้นผลิตภัณฑ์จะถูกกำจัด</a:t>
            </a:r>
            <a:r>
              <a:rPr lang="th-TH" sz="1800" dirty="0">
                <a:latin typeface="Tahoma"/>
                <a:ea typeface="Tahoma"/>
                <a:cs typeface="Tahoma"/>
                <a:sym typeface="Tahoma"/>
              </a:rPr>
              <a:t>หลังการใช้งาน </a:t>
            </a:r>
            <a:endParaRPr sz="1800" dirty="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dirty="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 dirty="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dirty="0">
                <a:latin typeface="Tahoma"/>
                <a:ea typeface="Tahoma"/>
                <a:cs typeface="Tahoma"/>
                <a:sym typeface="Tahoma"/>
              </a:rPr>
              <a:t>หากเราดูวงจรชีวิตผลิตภัณฑ์ทั้งหมดตั้งแต่การสกัดวัสดุไปจนถึงการจัดการเมื่อสิ้นอายุการใช้งาน เราจะพบโอกาสใหม่ ๆ ในการลดผลกระทบต่อสิ่งแวดล้อม อนุรักษ์ทรัพยากร และลดต้นทุน แทนที่จะเป็นระบบเส้นตรงแบบ "ใช้-ผลิต-ทิ้ง" ที่มี 5 ขั้นตอน เราสามารถสร้างการหมุนเวียนผ่านระบบปิด ซึ่งจะเก็บรวมรวมวัสดุและผลิตภัณฑ์เหล่านี้ไว้ใช้งานต่อไป </a:t>
            </a:r>
            <a:endParaRPr sz="1800" dirty="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dirty="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 dirty="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dirty="0">
                <a:latin typeface="Tahoma"/>
                <a:ea typeface="Tahoma"/>
                <a:cs typeface="Tahoma"/>
                <a:sym typeface="Tahoma"/>
              </a:rPr>
              <a:t>การหมุนเวียน คือการทบทวนวงจรการใช้งานแบบเส้นตรงของผลิตภัณฑ์หรือบริการ ให้มีจุดเริ่มต้น จุดกึ่งกลาง และจุดจบ ถ้าผลิตภัณฑ์หรือบริการมีการหมุนเวียนอย่างแท้จริง จะไม่มีวันหมดอายุ แต่จะมีรูปแบบใหม่อย่างต่อเนื่อง การทำแผนที่การเดินทางนี้จะช่วยให้มั่นใจได้ว่าผลิตภัณฑ์นั้นจะอยู่ในสถานะที่มีประโยชน์นานที่สุดเท่าที่จะเป็นไปได้ และเพิ่มคุณค่าในทุกขั้นตอน </a:t>
            </a:r>
            <a:endParaRPr sz="1800" dirty="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th-TH" sz="1800" dirty="0">
                <a:latin typeface="Tahoma"/>
                <a:ea typeface="Tahoma"/>
                <a:cs typeface="Tahoma"/>
                <a:sym typeface="Tahoma"/>
              </a:rPr>
            </a:br>
            <a:r>
              <a:rPr lang="th-TH" sz="1800" dirty="0">
                <a:latin typeface="Tahoma"/>
                <a:ea typeface="Tahoma"/>
                <a:cs typeface="Tahoma"/>
                <a:sym typeface="Tahoma"/>
              </a:rPr>
              <a:t>สิ่งนี้ไม่ใช่แค่การ</a:t>
            </a:r>
            <a:r>
              <a:rPr lang="th-TH" sz="1800" b="1" dirty="0">
                <a:latin typeface="Tahoma"/>
                <a:ea typeface="Tahoma"/>
                <a:cs typeface="Tahoma"/>
                <a:sym typeface="Tahoma"/>
              </a:rPr>
              <a:t>รีไซเคิล</a:t>
            </a:r>
            <a:r>
              <a:rPr lang="th-TH" sz="1800" dirty="0">
                <a:latin typeface="Tahoma"/>
                <a:ea typeface="Tahoma"/>
                <a:cs typeface="Tahoma"/>
                <a:sym typeface="Tahoma"/>
              </a:rPr>
              <a:t>เท่านั้น แต่ยังเป็นเรื่องของการออกแบบผลิตภัณฑ์หรือโมเดลการให้บริการทั้งหมดขึ้นมาใหม่ เพื่อที่มนุษย์จะได้ในสิ่งที่พวกเขาต้องการโดยไม่ส่งผลกระทบในเชิงลบต่อระบบธรรมชาติที่รักษาเราทุกคนไว้</a:t>
            </a:r>
            <a:endParaRPr sz="1800" dirty="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th-TH" sz="1800" dirty="0">
                <a:latin typeface="Tahoma"/>
                <a:ea typeface="Tahoma"/>
                <a:cs typeface="Tahoma"/>
                <a:sym typeface="Tahoma"/>
              </a:rPr>
            </a:br>
            <a:r>
              <a:rPr lang="th-TH" sz="1800" dirty="0">
                <a:latin typeface="Tahoma"/>
                <a:ea typeface="Tahoma"/>
                <a:cs typeface="Tahoma"/>
                <a:sym typeface="Tahoma"/>
              </a:rPr>
              <a:t>สิ่งที่น่าตื่นเต้น คือ สิ่งนี้เป็นสิ่งที่กำลังเกิดขึ้นทั่วโลก ผู้คนทุกประเภทต่างกำลังเปลี่ยนแปลงรูปแบบการดำเนินชีวิต และบริษัทเอกชนต่าง ๆ กำลังออกแบบผลิตภัณฑ์ให้มีการหมุนเวียนมากขึ้น การเปลี่ยนแปลงเหล่านี้หมายถึงการออกแบบผลิตภัณฑ์</a:t>
            </a:r>
            <a:r>
              <a:rPr lang="th-TH" sz="1800" b="1" dirty="0">
                <a:latin typeface="Tahoma"/>
                <a:ea typeface="Tahoma"/>
                <a:cs typeface="Tahoma"/>
                <a:sym typeface="Tahoma"/>
              </a:rPr>
              <a:t>ให้สามารถนำกลับมาใช้</a:t>
            </a:r>
            <a:r>
              <a:rPr lang="th-TH" sz="1800" dirty="0">
                <a:latin typeface="Tahoma"/>
                <a:ea typeface="Tahoma"/>
                <a:cs typeface="Tahoma"/>
                <a:sym typeface="Tahoma"/>
              </a:rPr>
              <a:t>ใหม่ และ</a:t>
            </a:r>
            <a:r>
              <a:rPr lang="th-TH" sz="1800" b="1" dirty="0">
                <a:latin typeface="Tahoma"/>
                <a:ea typeface="Tahoma"/>
                <a:cs typeface="Tahoma"/>
                <a:sym typeface="Tahoma"/>
              </a:rPr>
              <a:t>การทบทวน</a:t>
            </a:r>
            <a:r>
              <a:rPr lang="th-TH" sz="1800" dirty="0">
                <a:latin typeface="Tahoma"/>
                <a:ea typeface="Tahoma"/>
                <a:cs typeface="Tahoma"/>
                <a:sym typeface="Tahoma"/>
              </a:rPr>
              <a:t>วิธีการที่เราส่งมอบฟังก์ชันการใช้งานไปยังตลาด นอกจากนี้ยังรวมถึงการส่งเสริม</a:t>
            </a:r>
            <a:r>
              <a:rPr lang="th-TH" sz="1800" b="1" dirty="0">
                <a:latin typeface="Tahoma"/>
                <a:ea typeface="Tahoma"/>
                <a:cs typeface="Tahoma"/>
                <a:sym typeface="Tahoma"/>
              </a:rPr>
              <a:t>ให้มีการซ่อมแซม</a:t>
            </a:r>
            <a:r>
              <a:rPr lang="th-TH" sz="1800" dirty="0">
                <a:latin typeface="Tahoma"/>
                <a:ea typeface="Tahoma"/>
                <a:cs typeface="Tahoma"/>
                <a:sym typeface="Tahoma"/>
              </a:rPr>
              <a:t>ด้วยบริการสนับสนุนที่ดีกว่า </a:t>
            </a:r>
            <a:r>
              <a:rPr lang="th-TH" sz="1800" b="1" dirty="0">
                <a:latin typeface="Tahoma"/>
                <a:ea typeface="Tahoma"/>
                <a:cs typeface="Tahoma"/>
                <a:sym typeface="Tahoma"/>
              </a:rPr>
              <a:t>โปรแกรมส่งคืน</a:t>
            </a:r>
            <a:r>
              <a:rPr lang="th-TH" sz="1800" dirty="0">
                <a:latin typeface="Tahoma"/>
                <a:ea typeface="Tahoma"/>
                <a:cs typeface="Tahoma"/>
                <a:sym typeface="Tahoma"/>
              </a:rPr>
              <a:t>หรือรับคืน บริการ</a:t>
            </a:r>
            <a:r>
              <a:rPr lang="th-TH" sz="1800" b="1" dirty="0">
                <a:latin typeface="Tahoma"/>
                <a:ea typeface="Tahoma"/>
                <a:cs typeface="Tahoma"/>
                <a:sym typeface="Tahoma"/>
              </a:rPr>
              <a:t>รีฟิล หรือเติม</a:t>
            </a:r>
            <a:r>
              <a:rPr lang="th-TH" sz="1800" dirty="0">
                <a:latin typeface="Tahoma"/>
                <a:ea typeface="Tahoma"/>
                <a:cs typeface="Tahoma"/>
                <a:sym typeface="Tahoma"/>
              </a:rPr>
              <a:t>ผลิตภัณฑ์ ที่สนับสนุนให้มีการใช้ภาชนะบรรจุเดียวกันมากกว่าหนึ่งครั้ง และผลิตภัณฑ์ที่ออกแบบ</a:t>
            </a:r>
            <a:r>
              <a:rPr lang="th-TH" sz="1800" b="1" dirty="0">
                <a:latin typeface="Tahoma"/>
                <a:ea typeface="Tahoma"/>
                <a:cs typeface="Tahoma"/>
                <a:sym typeface="Tahoma"/>
              </a:rPr>
              <a:t>มาเพื่อนำกลับสู่</a:t>
            </a:r>
            <a:r>
              <a:rPr lang="th-TH" sz="1800" dirty="0">
                <a:latin typeface="Tahoma"/>
                <a:ea typeface="Tahoma"/>
                <a:cs typeface="Tahoma"/>
                <a:sym typeface="Tahoma"/>
              </a:rPr>
              <a:t>ธรรมชาติโดยการ</a:t>
            </a:r>
            <a:r>
              <a:rPr lang="th-TH" sz="1800" b="1" dirty="0">
                <a:latin typeface="Tahoma"/>
                <a:ea typeface="Tahoma"/>
                <a:cs typeface="Tahoma"/>
                <a:sym typeface="Tahoma"/>
              </a:rPr>
              <a:t>ย่อยสลาย</a:t>
            </a:r>
            <a:r>
              <a:rPr lang="th-TH" sz="1800" dirty="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 dirty="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th-TH" sz="1800" dirty="0">
                <a:latin typeface="Tahoma"/>
                <a:ea typeface="Tahoma"/>
                <a:cs typeface="Tahoma"/>
                <a:sym typeface="Tahoma"/>
              </a:rPr>
            </a:br>
            <a:r>
              <a:rPr lang="th-TH" sz="1800" b="1" dirty="0">
                <a:latin typeface="Tahoma"/>
                <a:ea typeface="Tahoma"/>
                <a:cs typeface="Tahoma"/>
                <a:sym typeface="Tahoma"/>
              </a:rPr>
              <a:t>ถามนักเรียน:</a:t>
            </a:r>
            <a:endParaRPr sz="1800" dirty="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dirty="0">
                <a:latin typeface="Tahoma"/>
                <a:ea typeface="Tahoma"/>
                <a:cs typeface="Tahoma"/>
                <a:sym typeface="Tahoma"/>
              </a:rPr>
              <a:t>ลองยกตัวอย่างผลิตภัณฑ์ที่ได้ถูกออกแบบภายใต้โมเดลผลิตภัณฑ์หมุนเวียน</a:t>
            </a:r>
            <a:endParaRPr sz="1800" dirty="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dirty="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 dirty="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 dirty="0">
                <a:latin typeface="Tahoma"/>
                <a:ea typeface="Tahoma"/>
                <a:cs typeface="Tahoma"/>
                <a:sym typeface="Tahoma"/>
              </a:rPr>
              <a:t>บอกนักเรียน: </a:t>
            </a:r>
            <a:endParaRPr sz="1800" dirty="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 dirty="0">
                <a:latin typeface="Tahoma"/>
                <a:ea typeface="Tahoma"/>
                <a:cs typeface="Tahoma"/>
                <a:sym typeface="Tahoma"/>
              </a:rPr>
              <a:t>คลิก 1: </a:t>
            </a:r>
            <a:br>
              <a:rPr lang="th-TH" sz="1800" dirty="0">
                <a:latin typeface="Tahoma"/>
                <a:ea typeface="Tahoma"/>
                <a:cs typeface="Tahoma"/>
                <a:sym typeface="Tahoma"/>
              </a:rPr>
            </a:br>
            <a:r>
              <a:rPr lang="th-TH" sz="1800" dirty="0">
                <a:latin typeface="Tahoma"/>
                <a:ea typeface="Tahoma"/>
                <a:cs typeface="Tahoma"/>
                <a:sym typeface="Tahoma"/>
              </a:rPr>
              <a:t>ขวดพลาสติก PET เอามา</a:t>
            </a:r>
            <a:r>
              <a:rPr lang="th-TH" sz="1800" b="1" dirty="0">
                <a:latin typeface="Tahoma"/>
                <a:ea typeface="Tahoma"/>
                <a:cs typeface="Tahoma"/>
                <a:sym typeface="Tahoma"/>
              </a:rPr>
              <a:t>รีไซเคิล</a:t>
            </a:r>
            <a:r>
              <a:rPr lang="th-TH" sz="1800" dirty="0">
                <a:latin typeface="Tahoma"/>
                <a:ea typeface="Tahoma"/>
                <a:cs typeface="Tahoma"/>
                <a:sym typeface="Tahoma"/>
              </a:rPr>
              <a:t>กลับมาเป็นขวดเดิมได้หลาย ๆ รอบ </a:t>
            </a:r>
            <a:endParaRPr sz="1800" dirty="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 dirty="0">
                <a:latin typeface="Tahoma"/>
                <a:ea typeface="Tahoma"/>
                <a:cs typeface="Tahoma"/>
                <a:sym typeface="Tahoma"/>
              </a:rPr>
              <a:t>คลิก 2: </a:t>
            </a:r>
            <a:endParaRPr sz="1800" dirty="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dirty="0">
                <a:latin typeface="Tahoma"/>
                <a:ea typeface="Tahoma"/>
                <a:cs typeface="Tahoma"/>
                <a:sym typeface="Tahoma"/>
              </a:rPr>
              <a:t>-โครงเตียงได้รับการออกแบบให้มีชิ้นส่วนหลัก ๆ และหากมีส่วนใดที่ชำรุด ผู้ผลิตสามารถแยกชิ้นส่วนและเปลี่ยนชิ้นส่วนนั้นได้อย่างง่ายดาย ก็จะทำให้ลูกค้าไม่ต้องซื้อเตียงใหม่ ชิ้นส่วนเก่าสามารถแยกส่วนและนำกลับมาใช้ใหม่เป็นชิ้นส่วนใหม่ได้ </a:t>
            </a:r>
            <a:endParaRPr sz="1800" dirty="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 dirty="0">
                <a:latin typeface="Tahoma"/>
                <a:ea typeface="Tahoma"/>
                <a:cs typeface="Tahoma"/>
                <a:sym typeface="Tahoma"/>
              </a:rPr>
              <a:t>คลิก 3: </a:t>
            </a:r>
            <a:endParaRPr sz="1800" dirty="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dirty="0">
                <a:latin typeface="Tahoma"/>
                <a:ea typeface="Tahoma"/>
                <a:cs typeface="Tahoma"/>
                <a:sym typeface="Tahoma"/>
              </a:rPr>
              <a:t>-การซื้อเสื้อผ้ามือสองเป็นวิธีหนึ่งในการนำเสื้อผ้าเก่าที่ทิ้งไป กลับมา</a:t>
            </a:r>
            <a:r>
              <a:rPr lang="th-TH" sz="1800" b="1" dirty="0">
                <a:latin typeface="Tahoma"/>
                <a:ea typeface="Tahoma"/>
                <a:cs typeface="Tahoma"/>
                <a:sym typeface="Tahoma"/>
              </a:rPr>
              <a:t>ใช้ใหม่</a:t>
            </a:r>
            <a:r>
              <a:rPr lang="th-TH" sz="1800" dirty="0">
                <a:latin typeface="Tahoma"/>
                <a:ea typeface="Tahoma"/>
                <a:cs typeface="Tahoma"/>
                <a:sym typeface="Tahoma"/>
              </a:rPr>
              <a:t> ซึ่งให้คุณค่าใหม่และยืดอายุการใช้งาน </a:t>
            </a:r>
            <a:endParaRPr sz="1800" dirty="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 dirty="0">
                <a:latin typeface="Tahoma"/>
                <a:ea typeface="Tahoma"/>
                <a:cs typeface="Tahoma"/>
                <a:sym typeface="Tahoma"/>
              </a:rPr>
              <a:t>คลิก 4: </a:t>
            </a:r>
            <a:endParaRPr sz="1800" dirty="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dirty="0">
                <a:latin typeface="Tahoma"/>
                <a:ea typeface="Tahoma"/>
                <a:cs typeface="Tahoma"/>
                <a:sym typeface="Tahoma"/>
              </a:rPr>
              <a:t>-ร้านค้าสามารถให้ตัวเลือกในการ</a:t>
            </a:r>
            <a:r>
              <a:rPr lang="th-TH" sz="1800" b="1" dirty="0">
                <a:latin typeface="Tahoma"/>
                <a:ea typeface="Tahoma"/>
                <a:cs typeface="Tahoma"/>
                <a:sym typeface="Tahoma"/>
              </a:rPr>
              <a:t>เติม</a:t>
            </a:r>
            <a:r>
              <a:rPr lang="th-TH" sz="1800" dirty="0">
                <a:latin typeface="Tahoma"/>
                <a:ea typeface="Tahoma"/>
                <a:cs typeface="Tahoma"/>
                <a:sym typeface="Tahoma"/>
              </a:rPr>
              <a:t>ของใช้ในครัวเรือน เช่น แชมพูและสบู่ เพื่อให้ลูกค้านำขวดบรรจุของตนเองมาใช้แทนการซื้อแชมพูขวดใหม่ </a:t>
            </a:r>
            <a:endParaRPr sz="1800" dirty="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 dirty="0">
                <a:latin typeface="Tahoma"/>
                <a:ea typeface="Tahoma"/>
                <a:cs typeface="Tahoma"/>
                <a:sym typeface="Tahoma"/>
              </a:rPr>
              <a:t>คลิก 5: </a:t>
            </a:r>
            <a:endParaRPr sz="1800" dirty="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dirty="0">
                <a:latin typeface="Tahoma"/>
                <a:ea typeface="Tahoma"/>
                <a:cs typeface="Tahoma"/>
                <a:sym typeface="Tahoma"/>
              </a:rPr>
              <a:t>-กางเกงยีนส์ตัวเก่าสามารถนำกลับมาที่ร้านเพื่อรับส่วนลดในการซื้อครั้งต่อไป และแบรนด์อาจ</a:t>
            </a:r>
            <a:r>
              <a:rPr lang="th-TH" sz="1800" b="1" dirty="0">
                <a:latin typeface="Tahoma"/>
                <a:ea typeface="Tahoma"/>
                <a:cs typeface="Tahoma"/>
                <a:sym typeface="Tahoma"/>
              </a:rPr>
              <a:t>ซ่อมแซม</a:t>
            </a:r>
            <a:r>
              <a:rPr lang="th-TH" sz="1800" dirty="0">
                <a:latin typeface="Tahoma"/>
                <a:ea typeface="Tahoma"/>
                <a:cs typeface="Tahoma"/>
                <a:sym typeface="Tahoma"/>
              </a:rPr>
              <a:t>และ</a:t>
            </a:r>
            <a:r>
              <a:rPr lang="th-TH" sz="1800" b="1" dirty="0">
                <a:latin typeface="Tahoma"/>
                <a:ea typeface="Tahoma"/>
                <a:cs typeface="Tahoma"/>
                <a:sym typeface="Tahoma"/>
              </a:rPr>
              <a:t>ปรับเปลี่ยน</a:t>
            </a:r>
            <a:r>
              <a:rPr lang="th-TH" sz="1800" dirty="0">
                <a:latin typeface="Tahoma"/>
                <a:ea typeface="Tahoma"/>
                <a:cs typeface="Tahoma"/>
                <a:sym typeface="Tahoma"/>
              </a:rPr>
              <a:t>วัสดุให้กลายเป็นเสื้อผ้าใหม่ได้ </a:t>
            </a:r>
            <a:endParaRPr sz="1800" dirty="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 dirty="0">
                <a:latin typeface="Tahoma"/>
                <a:ea typeface="Tahoma"/>
                <a:cs typeface="Tahoma"/>
                <a:sym typeface="Tahoma"/>
              </a:rPr>
              <a:t>คลิก 6: </a:t>
            </a:r>
            <a:endParaRPr sz="1800" dirty="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dirty="0">
                <a:latin typeface="Tahoma"/>
                <a:ea typeface="Tahoma"/>
                <a:cs typeface="Tahoma"/>
                <a:sym typeface="Tahoma"/>
              </a:rPr>
              <a:t>-ใช้ฟิล์มที่มีส่วนผสมของสาหร่ายที่สลายตัวได้ตามธรรมชาติเพื่อใช้กับของสดในร้านขายของชำเพื่อทดแทนบรรจุภัณฑ์ที่ใช้ได้ครั้งเดียว</a:t>
            </a:r>
            <a:endParaRPr sz="1800" dirty="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dirty="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 dirty="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5" name="Google Shape;195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fld id="{00000000-1234-1234-1234-123412341234}" type="slidenum">
              <a:rPr lang="th-TH"/>
              <a:t>7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2" name="Google Shape;21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(ความยาวสไลด์: 5 นาที)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ถามนักเรียน: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ธุรกิจสร้างการหมุนเวียนเพิ่มขึ้นได้อย่างไร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บอกนักเรียน: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มีโมเดลธุรกิจหลักอยู่ 5 โมเดลที่กำลังสร้างระบบเศรษฐกิจหมุนเวียน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วัสดุทดแทน: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ผลิตภัณฑ์ทำจากทรัพยากรที่หมุนเวียน รีไซเคิลได้ หรือย่อยสลายได้ทางชีวภาพ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การนำทรัพยากรกลับมาผลิตใหม่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: บริการที่ทำงานเพื่อกำจัดทรัพยากร วัสดุ หรือของเสีย ไม่ให้เกิดการรั่วไหลเข้าสู่สิ่งแวดล้อมและเพิ่มมูลค่าให้สูงสุดเพื่อเข้าสู่วงจรใหม่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การยืดอายุการใช้งานผลิตภัณฑ์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: บริการที่เสนอเพื่อยืดอายุการใช้งานของผลิตภัณฑ์ที่ถูกกำจัดทิ้งโดยการซ่อมแซม อัปเกรด หรือขายผลิตภัณฑ์นั้นกลับเข้าสู่วงจรใหม่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แพลตฟอร์มการแบ่งปัน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: แพลตฟอร์มการแบ่งปันช่วยให้ผู้ใช้สามารถทำงานร่วมกันและใช้ผลิตภัณฑ์ร่วมกันได้โดยลูกค้าไม่ต้องเป็นเจ้าของคนเดียว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ขายสินค้าพร้อมบริการ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: ผลิตภัณฑ์ที่ใช้โดยลูกค้าหนึ่งรายหรือมากกว่า ผ่านการจัดการแบบจ่ายตามการใช้งาน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สไลด์ถัดไปจะเน้นให้เห็นตัวอย่างในชีวิตจริงของโมเดลธุรกิจแบบหมุนเวียนแต่ละแบบในทางปฏิบัติ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13" name="Google Shape;213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8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3" name="Google Shape;23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(ความยาวสไลด์: 3 นาที)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ถามนักเรียน: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ตัวอย่างในชีวิตจริงของแต่ละโมเดลธุรกิจมีอะไรบ้าง นักเรียนนึกถึงบริษัทที่ปฏิบัติตามหลักการหมุนเวียนเหล่านี้ได้บ้างหรือไม่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คำตอบ: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วัสดุทดแทน: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 รองเท้าที่ทำจากวัสดุพลาสติก PET ที่รีไซเคิลมาทั้งหมด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การนำทรัพยากรกลับมาผลิตใหม่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: ขยะที่ไม่สามารถรีไซเคิลได้จะถูกแปรสภาพจากหลุมฝังกลบไปยังโรงงานที่เปลี่ยนขยะเป็นพลังงาน เพื่อที่จะแปรรูปเป็นพลังงาน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การยืดอายุการใช้งานผลิตภัณฑ์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: บริษัทจะซ่อมแซมเสื้อผ้าหรือรับคืนเป็นการบริจาค และสินค้าเหล่านั้นจะได้รับการซ่อมแซมและนำกลับมาขายอีกครั้ง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แพลตฟอร์มการแบ่งปัน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: แพลตฟอร์มออนไลน์ที่เจ้าของบ้านสามารถปล่อยเช่าบ้านให้ผู้เช่าในระยะสั้นโดยเก็บค่าธรรมเนียม ซึ่งช่วยให้พวกเขาสามารถสร้างรายได้จากพื้นที่พักอาศัยที่ไม่ได้ใช้งาน และให้ทางเลือกแก่ผู้เช่าที่นอกเหนือจากโรงแรม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ขายสินค้าพร้อมบริการ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: การเช่าเสื้อผ้าช่วยให้ลูกค้ามีความยืดหยุ่นในการสวมใส่เสื้อผ้าที่ต้องการในราคาที่เข้าถึงได้ โดยไม่ต้องซื้อและเป็นเจ้าของเอง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34" name="Google Shape;234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9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9" name="Google Shape;26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(ความยาวสไลด์: 5 นาที)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บอกนักเรียน: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เมื่อออกแบบผลิตภัณฑ์หรือบริการใหม่ เราจำเป็นต้องเข้าใจกลุ่มเป้าหมาย ผู้คนซื้อและใช้ผลิตภัณฑ์ด้วยเหตุผลหลายประการ และงานของเราในฐานะนักออกแบบคือการทำความเข้าใจปัญหาและช่วยแก้ไขปัญหาเหล่านั้น แรงจูงใจของพวกเขาในการซื้อสินค้าหรือใช้บริการจะมีอยู่สองด้านได้แก่ </a:t>
            </a: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ด้านอารมณ์ และการใช้สอย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 การระบุความต้องการและความปรารถนาของพวกเขาจะช่วยกำหนดรูปแบบผลประโยชน์ที่เราจะสร้างให้กับพวกเขา 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ประโยชน์ด้านอารมณ์ ความรู้สึก 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ทำให้ลูกค้ารู้สึกในทางบวกเมื่อซื้อหรือใช้แบรนด์ใดแบรนด์หนึ่ง ช่วยเพิ่มความสมบูรณ์และความลึกให้กับประสบการณ์การเป็นเจ้าของและการใช้แบรนด์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-ตัวอย่างประโยชน์ทางอารมณ์ ความรู้สึก 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เช่น การรู้สึกดีเมื่อซื้อสินค้าอุปโภคบริโภคที่มีฉลากสินค้าที่เป็นธรรม หรือเมื่อบริจาคให้องค์กรการกุศล เช่น มูลนิธิกาชาด การซื้อสินค้าในท้องที่เริ่มมีประโยชน์ทางด้านอารมณ์ ความรู้สึก แม้ว่าแบรนด์ส่วนใหญ่ในพื้นที่เหล่านี้จะเป็นแบรนด์เฉพาะกลุ่มที่ปัจจุบันไม่ค่อยเป็นที่รู้จักนอกเหนือจากผู้ที่ชื่นชอบผลิตภัณฑ์ของพวกเขาเป็นพิเศษ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ประโยชน์ด้านการใช้สอย 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จะขึ้นอยู่กับคุณลักษณะของผลิตภัณฑ์ที่ให้ประโยชน์ด้านการใช้งานแก่ลูกค้า เป้าหมายคือการเลือกประโยชน์ด้านการใช้งานที่มีประโยชน์ต่อลูกค้ามากที่สุด และมีการวางตำแหน่งหรือจุดยืนที่ดีเมื่อเทียบกับคู่แข่ง อย่างไรก็ตาม สิ่งสำคัญที่ต้องคำนึงถึง คือ ประโยชน์ด้านการใช้สอยมักไม่สามารถสร้างความแตกต่าง สามารถเลียนแบบได้ง่าย และอาจลดความยืดหยุ่น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-ตัวอย่างของประโยชน์ด้านการใช้สอย 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ได้แก่ ความสามารถในการประมวลผลของสมาร์ทโฟน การดับความกระหายจากขวดน้ำ และความอบอุ่นของเสื้อขนสัตว์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70" name="Google Shape;270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10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C5057-F850-08E4-F631-8F877F1CB2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C47D41-F6DA-C723-5DDF-28EA774FC9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DCA62-C99A-6DA4-BB31-33AFA26E5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3259-D5F8-4BD2-9DED-11BB5A299992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0BF5A2-2824-C260-D7C1-FAFC79EBC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223A72-4C7E-C2D6-2A6D-411E59FD5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FB64-2C18-4F8E-BE5B-40147C00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593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34D98-37C9-B03E-C64B-291DD1719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DCEF4-073B-C39B-07BF-DD05C97435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03F440-9FB7-13CF-CC6B-98C07D28C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3259-D5F8-4BD2-9DED-11BB5A299992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93F340-F25D-8661-B713-27C0A8DC6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CF7A76-BD47-1435-7681-6FBAAF362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FB64-2C18-4F8E-BE5B-40147C00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30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16323-9B9F-09EC-6F31-51F0FAD05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A10EBF-5FF5-5C9A-6FDD-680AAA75AA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55A744-3EAC-DECE-C6FA-27EE56FC9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3259-D5F8-4BD2-9DED-11BB5A299992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E28989-5B52-9456-1407-81F6C213C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03187C-31DF-4473-CCFE-99EB951BF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FB64-2C18-4F8E-BE5B-40147C00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7882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697E9-47B1-56B0-3142-671DDA66C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8ECBD-BA0A-1E58-03CC-47D01BED8B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34EAAA-8337-8B6F-5622-889D6A8C1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9333A8-FAEA-7D99-A2C8-69D43EB7F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3259-D5F8-4BD2-9DED-11BB5A299992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D1487F-F7B2-7F84-740F-E4A800212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6806E1-96F1-AEA8-0EE7-CDF80AC4F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FB64-2C18-4F8E-BE5B-40147C00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8975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4C25F-72AF-C6FD-11E0-1991B8C9D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DC426-1049-E5E9-9336-A63DECEB4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DDDC10-0BDA-163F-BEA8-5F0C784B49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86C42F-939B-1A9A-F634-762C6564C0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DC97F0-1538-AA68-8A5D-998186FB17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EA7E93-768B-1D0B-DA62-9F7A57CCE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3259-D5F8-4BD2-9DED-11BB5A299992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795F44-24A6-7A32-916F-507FEF955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0E17B9-0633-3330-431E-464D21570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FB64-2C18-4F8E-BE5B-40147C00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426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0DED5-B2DD-96B5-E515-FE2077FCF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D24198-16B4-5FB0-022B-DA47D103B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3259-D5F8-4BD2-9DED-11BB5A299992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711C7D-B5F7-E1FF-7865-CA43C7A24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6CA28E-E136-4866-97CA-B10BE1EC6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FB64-2C18-4F8E-BE5B-40147C00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0043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1B48DE-6226-45B8-CADC-82376405E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3259-D5F8-4BD2-9DED-11BB5A299992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55638B-128F-959B-BA71-EA7BC490F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195345-A4EC-62EF-B43F-5CAAEF36B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FB64-2C18-4F8E-BE5B-40147C00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1910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A4736-8D50-37B3-A421-CFA699B11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0C8DAB-7A77-06F3-D578-F23DB3E0D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95E1EF-09C1-93E4-1A94-3C557C8167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0431A3-0B69-ABB6-E1DF-14C4D532D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3259-D5F8-4BD2-9DED-11BB5A299992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9EFCAC-FA1D-E18F-D93F-A163A30B3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ADDE40-D6AD-42AB-E0D7-DF5A36DAC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FB64-2C18-4F8E-BE5B-40147C00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194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ahom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581E2-0D9E-21CF-AC80-A23C0BCB8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B245AF-99EB-1F18-1DE5-45D53957B3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2ED658-F6E6-4BE4-08E4-5167EFEB9C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AEE0EF-1BC8-9829-CC95-B15E46840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3259-D5F8-4BD2-9DED-11BB5A299992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AE78D2-F774-1A75-D642-E10A95C73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E1094E-70D1-D60B-E9A8-CFD00DBBF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FB64-2C18-4F8E-BE5B-40147C00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6801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67D61-EC27-67C1-0793-579C812D3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314904-FD9D-D13E-97A7-76EA4E123D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5672-60DF-972A-FF64-603EF0B65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3259-D5F8-4BD2-9DED-11BB5A299992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928994-24F1-E46E-ACE7-9F619722B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703EFC-D096-27DE-DB00-18B6F3491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FB64-2C18-4F8E-BE5B-40147C00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8348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54BA74-2441-5193-E0BA-F70C406042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46304F-97D9-058B-2AA6-286A287577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2EE22E-C4D8-F7A9-D307-7E9CC63DA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3259-D5F8-4BD2-9DED-11BB5A299992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2FDFCD-7983-E5B6-3862-CD601AE94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530169-661A-B9A2-96D2-5F20AE86D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FB64-2C18-4F8E-BE5B-40147C00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991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ahom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3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ahom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ahom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ahoma"/>
              <a:buNone/>
              <a:defRPr sz="4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2" name="Google Shape;12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Google Shape;1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4EE1A5-2FD3-0846-AE9C-F9A3EAB65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567301-0465-C365-F95C-FB04D95E48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E3FD42-BEFE-2B67-BB45-7B070EB8E5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A3259-D5F8-4BD2-9DED-11BB5A299992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3DF480-2DAB-2AEB-A763-AF6B5CFFA3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3B7794-0476-85F9-524B-3398C90C92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1FB64-2C18-4F8E-BE5B-40147C00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773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8.jp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39.jp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g"/><Relationship Id="rId5" Type="http://schemas.openxmlformats.org/officeDocument/2006/relationships/image" Target="../media/image33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g"/><Relationship Id="rId5" Type="http://schemas.openxmlformats.org/officeDocument/2006/relationships/image" Target="../media/image34.pn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jpg"/><Relationship Id="rId5" Type="http://schemas.openxmlformats.org/officeDocument/2006/relationships/image" Target="../media/image35.png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jpg"/><Relationship Id="rId5" Type="http://schemas.openxmlformats.org/officeDocument/2006/relationships/image" Target="../media/image36.png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g"/><Relationship Id="rId5" Type="http://schemas.openxmlformats.org/officeDocument/2006/relationships/image" Target="../media/image37.png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37.png"/><Relationship Id="rId3" Type="http://schemas.openxmlformats.org/officeDocument/2006/relationships/image" Target="../media/image18.jpg"/><Relationship Id="rId7" Type="http://schemas.openxmlformats.org/officeDocument/2006/relationships/image" Target="../media/image34.png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11" Type="http://schemas.openxmlformats.org/officeDocument/2006/relationships/image" Target="../media/image36.png"/><Relationship Id="rId5" Type="http://schemas.openxmlformats.org/officeDocument/2006/relationships/image" Target="../media/image33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g"/><Relationship Id="rId3" Type="http://schemas.openxmlformats.org/officeDocument/2006/relationships/image" Target="../media/image2.jpg"/><Relationship Id="rId7" Type="http://schemas.openxmlformats.org/officeDocument/2006/relationships/image" Target="../media/image5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jpg"/><Relationship Id="rId5" Type="http://schemas.openxmlformats.org/officeDocument/2006/relationships/image" Target="../media/image54.jpg"/><Relationship Id="rId10" Type="http://schemas.openxmlformats.org/officeDocument/2006/relationships/image" Target="../media/image59.jpg"/><Relationship Id="rId4" Type="http://schemas.openxmlformats.org/officeDocument/2006/relationships/image" Target="../media/image38.png"/><Relationship Id="rId9" Type="http://schemas.openxmlformats.org/officeDocument/2006/relationships/image" Target="../media/image58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37.png"/><Relationship Id="rId3" Type="http://schemas.openxmlformats.org/officeDocument/2006/relationships/image" Target="../media/image18.jpg"/><Relationship Id="rId7" Type="http://schemas.openxmlformats.org/officeDocument/2006/relationships/image" Target="../media/image34.png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11" Type="http://schemas.openxmlformats.org/officeDocument/2006/relationships/image" Target="../media/image36.png"/><Relationship Id="rId5" Type="http://schemas.openxmlformats.org/officeDocument/2006/relationships/image" Target="../media/image33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jpg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7.jp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tm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7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jpg"/><Relationship Id="rId3" Type="http://schemas.openxmlformats.org/officeDocument/2006/relationships/image" Target="../media/image2.jpg"/><Relationship Id="rId7" Type="http://schemas.openxmlformats.org/officeDocument/2006/relationships/image" Target="../media/image23.jpg"/><Relationship Id="rId12" Type="http://schemas.openxmlformats.org/officeDocument/2006/relationships/image" Target="../media/image2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jpg"/><Relationship Id="rId4" Type="http://schemas.openxmlformats.org/officeDocument/2006/relationships/image" Target="../media/image20.jp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E5A4BB4F-03CC-0B74-F7A7-B751D1749B14}"/>
              </a:ext>
            </a:extLst>
          </p:cNvPr>
          <p:cNvGrpSpPr/>
          <p:nvPr/>
        </p:nvGrpSpPr>
        <p:grpSpPr>
          <a:xfrm>
            <a:off x="0" y="0"/>
            <a:ext cx="12208895" cy="6858000"/>
            <a:chOff x="0" y="0"/>
            <a:chExt cx="12208895" cy="6858000"/>
          </a:xfrm>
        </p:grpSpPr>
        <p:pic>
          <p:nvPicPr>
            <p:cNvPr id="2" name="Picture 1" descr="A card with a cartoon character on it&#10;&#10;Description automatically generated with low confidence">
              <a:extLst>
                <a:ext uri="{FF2B5EF4-FFF2-40B4-BE49-F238E27FC236}">
                  <a16:creationId xmlns:a16="http://schemas.microsoft.com/office/drawing/2014/main" id="{67B70064-5E2D-8C7D-C868-4AF8F58E61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205" t="13197" r="9109" b="19319"/>
            <a:stretch/>
          </p:blipFill>
          <p:spPr>
            <a:xfrm>
              <a:off x="0" y="0"/>
              <a:ext cx="12208895" cy="6858000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8C43F20-0894-998E-F310-1273A43E67D8}"/>
                </a:ext>
              </a:extLst>
            </p:cNvPr>
            <p:cNvGrpSpPr/>
            <p:nvPr/>
          </p:nvGrpSpPr>
          <p:grpSpPr>
            <a:xfrm>
              <a:off x="2005777" y="5352258"/>
              <a:ext cx="8180445" cy="1169551"/>
              <a:chOff x="2005777" y="5352258"/>
              <a:chExt cx="8180445" cy="1169551"/>
            </a:xfrm>
          </p:grpSpPr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B3DEBC1-F21B-2C71-C171-30774AE1F53F}"/>
                  </a:ext>
                </a:extLst>
              </p:cNvPr>
              <p:cNvSpPr txBox="1"/>
              <p:nvPr/>
            </p:nvSpPr>
            <p:spPr>
              <a:xfrm>
                <a:off x="2005777" y="5352258"/>
                <a:ext cx="818044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63500" marR="0" lvl="0" indent="63500" algn="l" defTabSz="914400" rtl="0" eaLnBrk="1" fontAlgn="auto" latinLnBrk="0" hangingPunct="1">
                  <a:lnSpc>
                    <a:spcPct val="100000"/>
                  </a:lnSpc>
                  <a:spcBef>
                    <a:spcPts val="81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การออกแบบใหม่เพื่อการหมุนเวียน</a:t>
                </a:r>
                <a:endParaRPr kumimoji="0" lang="en-US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9AFFA7D-B562-E8C0-52A3-683F70BC96F4}"/>
                  </a:ext>
                </a:extLst>
              </p:cNvPr>
              <p:cNvSpPr txBox="1"/>
              <p:nvPr/>
            </p:nvSpPr>
            <p:spPr>
              <a:xfrm>
                <a:off x="4017680" y="6060144"/>
                <a:ext cx="417353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th-TH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ระดับที่ 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5: </a:t>
                </a:r>
                <a:r>
                  <a:rPr kumimoji="0" lang="th-TH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บทเรียนขั้นกลาง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51828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10" descr="A picture containing text, peop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919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10"/>
          <p:cNvSpPr/>
          <p:nvPr/>
        </p:nvSpPr>
        <p:spPr>
          <a:xfrm>
            <a:off x="1327355" y="376727"/>
            <a:ext cx="9495600" cy="73530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74" name="Google Shape;274;p10"/>
          <p:cNvSpPr/>
          <p:nvPr/>
        </p:nvSpPr>
        <p:spPr>
          <a:xfrm>
            <a:off x="1327355" y="268571"/>
            <a:ext cx="9495600" cy="735300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75" name="Google Shape;275;p10"/>
          <p:cNvSpPr txBox="1"/>
          <p:nvPr/>
        </p:nvSpPr>
        <p:spPr>
          <a:xfrm>
            <a:off x="1416759" y="293855"/>
            <a:ext cx="9495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6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อารมณ์ กับ การใช้สอย </a:t>
            </a:r>
            <a:endParaRPr/>
          </a:p>
        </p:txBody>
      </p:sp>
      <p:pic>
        <p:nvPicPr>
          <p:cNvPr id="276" name="Google Shape;276;p10" descr="A person holding a heart&#10;&#10;Description automatically generated with low confidence"/>
          <p:cNvPicPr preferRelativeResize="0"/>
          <p:nvPr/>
        </p:nvPicPr>
        <p:blipFill rotWithShape="1">
          <a:blip r:embed="rId4">
            <a:alphaModFix/>
          </a:blip>
          <a:srcRect r="-40" b="29"/>
          <a:stretch/>
        </p:blipFill>
        <p:spPr>
          <a:xfrm>
            <a:off x="3310241" y="1297746"/>
            <a:ext cx="2275963" cy="4583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10" descr="A picture containing vector graphics, silhouette, light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r="-10" b="-40"/>
          <a:stretch/>
        </p:blipFill>
        <p:spPr>
          <a:xfrm>
            <a:off x="5355099" y="1968628"/>
            <a:ext cx="3111370" cy="4049307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10"/>
          <p:cNvSpPr txBox="1"/>
          <p:nvPr/>
        </p:nvSpPr>
        <p:spPr>
          <a:xfrm>
            <a:off x="399900" y="2986300"/>
            <a:ext cx="2823000" cy="17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200" b="1">
                <a:solidFill>
                  <a:srgbClr val="29C7F7"/>
                </a:solidFill>
                <a:latin typeface="Tahoma"/>
                <a:ea typeface="Tahoma"/>
                <a:cs typeface="Tahoma"/>
                <a:sym typeface="Tahoma"/>
              </a:rPr>
              <a:t>ประโยชน์ด้านอารมณ์ ความรู้สึก </a:t>
            </a:r>
            <a:r>
              <a:rPr lang="th-TH" sz="2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ทำให้ลูกค้ารู้สึกในทางบวกเมื่อซื้อหรือใช้</a:t>
            </a:r>
            <a:endParaRPr sz="22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แบรนด์ใดแบรนด์หนึ่ง </a:t>
            </a:r>
            <a:endParaRPr/>
          </a:p>
        </p:txBody>
      </p:sp>
      <p:sp>
        <p:nvSpPr>
          <p:cNvPr id="279" name="Google Shape;279;p10"/>
          <p:cNvSpPr/>
          <p:nvPr/>
        </p:nvSpPr>
        <p:spPr>
          <a:xfrm>
            <a:off x="305900" y="2645325"/>
            <a:ext cx="2916900" cy="2588400"/>
          </a:xfrm>
          <a:prstGeom prst="roundRect">
            <a:avLst>
              <a:gd name="adj" fmla="val 16667"/>
            </a:avLst>
          </a:prstGeom>
          <a:noFill/>
          <a:ln w="31750" cap="flat" cmpd="sng">
            <a:solidFill>
              <a:srgbClr val="29C7F7"/>
            </a:solidFill>
            <a:prstDash val="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80" name="Google Shape;280;p10"/>
          <p:cNvSpPr txBox="1"/>
          <p:nvPr/>
        </p:nvSpPr>
        <p:spPr>
          <a:xfrm>
            <a:off x="8760400" y="2067700"/>
            <a:ext cx="2823000" cy="26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200" b="1">
                <a:solidFill>
                  <a:srgbClr val="4ABE98"/>
                </a:solidFill>
                <a:latin typeface="Tahoma"/>
                <a:ea typeface="Tahoma"/>
                <a:cs typeface="Tahoma"/>
                <a:sym typeface="Tahoma"/>
              </a:rPr>
              <a:t>ประโยชน์ด้านการใช้สอย </a:t>
            </a:r>
            <a:r>
              <a:rPr lang="th-TH" sz="2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จะขึ้นอยู่กับคุณลักษณะของผลิตภัณฑ์ที่ให้</a:t>
            </a:r>
            <a:endParaRPr sz="22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ประโยชน์ด้านการใช้</a:t>
            </a:r>
            <a:endParaRPr sz="22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งานแก่ลูกค้า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81" name="Google Shape;281;p10"/>
          <p:cNvSpPr/>
          <p:nvPr/>
        </p:nvSpPr>
        <p:spPr>
          <a:xfrm>
            <a:off x="8627850" y="1861050"/>
            <a:ext cx="3006900" cy="2578200"/>
          </a:xfrm>
          <a:prstGeom prst="roundRect">
            <a:avLst>
              <a:gd name="adj" fmla="val 16667"/>
            </a:avLst>
          </a:prstGeom>
          <a:noFill/>
          <a:ln w="31750" cap="flat" cmpd="sng">
            <a:solidFill>
              <a:srgbClr val="4ABE98"/>
            </a:solidFill>
            <a:prstDash val="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82" name="Google Shape;282;p10"/>
          <p:cNvSpPr txBox="1"/>
          <p:nvPr/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 sz="12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rPr>
              <a:t>10</a:t>
            </a:fld>
            <a:endParaRPr sz="1200">
              <a:solidFill>
                <a:srgbClr val="88888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11" descr="A picture containing text, peop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11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b="-17"/>
          <a:stretch/>
        </p:blipFill>
        <p:spPr>
          <a:xfrm>
            <a:off x="-372741" y="2395945"/>
            <a:ext cx="12895755" cy="2847180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11"/>
          <p:cNvSpPr/>
          <p:nvPr/>
        </p:nvSpPr>
        <p:spPr>
          <a:xfrm>
            <a:off x="1327355" y="483407"/>
            <a:ext cx="9495565" cy="73532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91" name="Google Shape;291;p11"/>
          <p:cNvSpPr/>
          <p:nvPr/>
        </p:nvSpPr>
        <p:spPr>
          <a:xfrm>
            <a:off x="1327355" y="375251"/>
            <a:ext cx="9495565" cy="735320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92" name="Google Shape;292;p11"/>
          <p:cNvSpPr txBox="1"/>
          <p:nvPr/>
        </p:nvSpPr>
        <p:spPr>
          <a:xfrm>
            <a:off x="1416759" y="400535"/>
            <a:ext cx="949556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6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การออกแบบเพื่อการหมุนเวียน</a:t>
            </a:r>
            <a:endParaRPr/>
          </a:p>
        </p:txBody>
      </p:sp>
      <p:sp>
        <p:nvSpPr>
          <p:cNvPr id="293" name="Google Shape;293;p11"/>
          <p:cNvSpPr txBox="1"/>
          <p:nvPr/>
        </p:nvSpPr>
        <p:spPr>
          <a:xfrm>
            <a:off x="1416759" y="1257583"/>
            <a:ext cx="949556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800" b="1">
                <a:solidFill>
                  <a:srgbClr val="4ABE98"/>
                </a:solidFill>
                <a:latin typeface="Tahoma"/>
                <a:ea typeface="Tahoma"/>
                <a:cs typeface="Tahoma"/>
                <a:sym typeface="Tahoma"/>
              </a:rPr>
              <a:t>การคิดเชิงออกแบบ</a:t>
            </a:r>
            <a:endParaRPr/>
          </a:p>
        </p:txBody>
      </p:sp>
      <p:sp>
        <p:nvSpPr>
          <p:cNvPr id="294" name="Google Shape;294;p11"/>
          <p:cNvSpPr txBox="1"/>
          <p:nvPr/>
        </p:nvSpPr>
        <p:spPr>
          <a:xfrm>
            <a:off x="438150" y="3853999"/>
            <a:ext cx="201330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เข้าใจ</a:t>
            </a:r>
            <a:endParaRPr/>
          </a:p>
        </p:txBody>
      </p:sp>
      <p:pic>
        <p:nvPicPr>
          <p:cNvPr id="295" name="Google Shape;295;p11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21907" y="3168005"/>
            <a:ext cx="560090" cy="560090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11"/>
          <p:cNvSpPr txBox="1"/>
          <p:nvPr/>
        </p:nvSpPr>
        <p:spPr>
          <a:xfrm>
            <a:off x="2784911" y="3853999"/>
            <a:ext cx="201330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นิยาม</a:t>
            </a:r>
            <a:endParaRPr/>
          </a:p>
        </p:txBody>
      </p:sp>
      <p:sp>
        <p:nvSpPr>
          <p:cNvPr id="297" name="Google Shape;297;p11"/>
          <p:cNvSpPr txBox="1"/>
          <p:nvPr/>
        </p:nvSpPr>
        <p:spPr>
          <a:xfrm>
            <a:off x="5157889" y="3853999"/>
            <a:ext cx="201330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สร้างสรรค์</a:t>
            </a:r>
            <a:endParaRPr/>
          </a:p>
        </p:txBody>
      </p:sp>
      <p:sp>
        <p:nvSpPr>
          <p:cNvPr id="298" name="Google Shape;298;p11"/>
          <p:cNvSpPr txBox="1"/>
          <p:nvPr/>
        </p:nvSpPr>
        <p:spPr>
          <a:xfrm>
            <a:off x="7450935" y="3853999"/>
            <a:ext cx="201330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จำลอง</a:t>
            </a:r>
            <a:endParaRPr/>
          </a:p>
        </p:txBody>
      </p:sp>
      <p:sp>
        <p:nvSpPr>
          <p:cNvPr id="299" name="Google Shape;299;p11"/>
          <p:cNvSpPr txBox="1"/>
          <p:nvPr/>
        </p:nvSpPr>
        <p:spPr>
          <a:xfrm>
            <a:off x="9761404" y="3868369"/>
            <a:ext cx="201330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ทดสอบ</a:t>
            </a:r>
            <a:endParaRPr/>
          </a:p>
        </p:txBody>
      </p:sp>
      <p:pic>
        <p:nvPicPr>
          <p:cNvPr id="300" name="Google Shape;300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517672" y="3196547"/>
            <a:ext cx="560091" cy="560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11" descr="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788024" y="3097191"/>
            <a:ext cx="707765" cy="707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11" descr="Ico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150361" y="3175999"/>
            <a:ext cx="565265" cy="565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11" descr="Icon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400562" y="3089475"/>
            <a:ext cx="759387" cy="759387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11"/>
          <p:cNvSpPr txBox="1"/>
          <p:nvPr/>
        </p:nvSpPr>
        <p:spPr>
          <a:xfrm>
            <a:off x="295919" y="2154882"/>
            <a:ext cx="224168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เรียนรู้เกี่ยวกับ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กลุ่มเป้าหมาย</a:t>
            </a:r>
            <a:endParaRPr/>
          </a:p>
        </p:txBody>
      </p:sp>
      <p:sp>
        <p:nvSpPr>
          <p:cNvPr id="305" name="Google Shape;305;p11"/>
          <p:cNvSpPr txBox="1"/>
          <p:nvPr/>
        </p:nvSpPr>
        <p:spPr>
          <a:xfrm>
            <a:off x="2677275" y="4886350"/>
            <a:ext cx="2366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เพิ่มความเฉียบคม</a:t>
            </a:r>
            <a:endParaRPr sz="18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ให้กับคำถามที่สำคัญ</a:t>
            </a:r>
            <a:endParaRPr/>
          </a:p>
        </p:txBody>
      </p:sp>
      <p:sp>
        <p:nvSpPr>
          <p:cNvPr id="306" name="Google Shape;306;p11"/>
          <p:cNvSpPr txBox="1"/>
          <p:nvPr/>
        </p:nvSpPr>
        <p:spPr>
          <a:xfrm>
            <a:off x="5043700" y="2158925"/>
            <a:ext cx="2366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ระดมความคิดและ</a:t>
            </a:r>
            <a:endParaRPr sz="18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สร้างวิธีแก้ปัญหา</a:t>
            </a:r>
            <a:endParaRPr/>
          </a:p>
        </p:txBody>
      </p:sp>
      <p:sp>
        <p:nvSpPr>
          <p:cNvPr id="307" name="Google Shape;307;p11"/>
          <p:cNvSpPr txBox="1"/>
          <p:nvPr/>
        </p:nvSpPr>
        <p:spPr>
          <a:xfrm>
            <a:off x="7312153" y="4889504"/>
            <a:ext cx="22416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สร้างตัวอย่างของ</a:t>
            </a:r>
            <a:endParaRPr sz="18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หนึ่งแนวคิด หรือมากกว่านั้น</a:t>
            </a:r>
            <a:endParaRPr/>
          </a:p>
        </p:txBody>
      </p:sp>
      <p:sp>
        <p:nvSpPr>
          <p:cNvPr id="308" name="Google Shape;308;p11"/>
          <p:cNvSpPr txBox="1"/>
          <p:nvPr/>
        </p:nvSpPr>
        <p:spPr>
          <a:xfrm>
            <a:off x="9669537" y="2165215"/>
            <a:ext cx="2241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ทดสอบแนวคิดและ</a:t>
            </a:r>
            <a:endParaRPr sz="18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รับคำติชมจากผู้ใช้</a:t>
            </a:r>
            <a:endParaRPr/>
          </a:p>
        </p:txBody>
      </p:sp>
      <p:sp>
        <p:nvSpPr>
          <p:cNvPr id="309" name="Google Shape;309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p12" descr="A picture containing text, peop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12"/>
          <p:cNvPicPr preferRelativeResize="0"/>
          <p:nvPr/>
        </p:nvPicPr>
        <p:blipFill rotWithShape="1">
          <a:blip r:embed="rId4">
            <a:alphaModFix/>
          </a:blip>
          <a:srcRect r="11" b="25"/>
          <a:stretch/>
        </p:blipFill>
        <p:spPr>
          <a:xfrm>
            <a:off x="1255510" y="820351"/>
            <a:ext cx="9291874" cy="578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12" descr="A picture containing person, indoor, clothes, cloth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05775" y="1666672"/>
            <a:ext cx="4871601" cy="3660574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12"/>
          <p:cNvSpPr txBox="1"/>
          <p:nvPr/>
        </p:nvSpPr>
        <p:spPr>
          <a:xfrm>
            <a:off x="2254102" y="276447"/>
            <a:ext cx="8016900" cy="6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5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ขายสินค้าพร้อมบริการ: </a:t>
            </a:r>
            <a:r>
              <a:rPr lang="th-TH" sz="3500" b="1">
                <a:solidFill>
                  <a:srgbClr val="29C7F7"/>
                </a:solidFill>
                <a:latin typeface="Tahoma"/>
                <a:ea typeface="Tahoma"/>
                <a:cs typeface="Tahoma"/>
                <a:sym typeface="Tahoma"/>
              </a:rPr>
              <a:t>การเช่าเสื้อผ้า </a:t>
            </a:r>
            <a:endParaRPr sz="900"/>
          </a:p>
        </p:txBody>
      </p:sp>
      <p:pic>
        <p:nvPicPr>
          <p:cNvPr id="319" name="Google Shape;319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336697" y="1260780"/>
            <a:ext cx="6432697" cy="4502888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Google Shape;326;p13" descr="A picture containing text, peop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13" descr="Shape, circl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46957"/>
            <a:ext cx="3423557" cy="2396490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13"/>
          <p:cNvSpPr txBox="1"/>
          <p:nvPr/>
        </p:nvSpPr>
        <p:spPr>
          <a:xfrm>
            <a:off x="813707" y="1127125"/>
            <a:ext cx="201330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ขั้นตอน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เข้าใจ</a:t>
            </a:r>
            <a:endParaRPr/>
          </a:p>
        </p:txBody>
      </p:sp>
      <p:pic>
        <p:nvPicPr>
          <p:cNvPr id="329" name="Google Shape;329;p13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97464" y="539105"/>
            <a:ext cx="560090" cy="560090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13"/>
          <p:cNvSpPr/>
          <p:nvPr/>
        </p:nvSpPr>
        <p:spPr>
          <a:xfrm>
            <a:off x="3423557" y="377484"/>
            <a:ext cx="7954736" cy="1353346"/>
          </a:xfrm>
          <a:prstGeom prst="roundRect">
            <a:avLst>
              <a:gd name="adj" fmla="val 16667"/>
            </a:avLst>
          </a:prstGeom>
          <a:noFill/>
          <a:ln w="31750" cap="flat" cmpd="sng">
            <a:solidFill>
              <a:srgbClr val="ECC100"/>
            </a:solidFill>
            <a:prstDash val="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1" name="Google Shape;331;p13"/>
          <p:cNvSpPr txBox="1"/>
          <p:nvPr/>
        </p:nvSpPr>
        <p:spPr>
          <a:xfrm>
            <a:off x="3543298" y="449818"/>
            <a:ext cx="7609115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เรียนรู้เกี่ยวกับผู้ใช้ที่ออกแบบผลิตภัณฑ์ให้ โดยการสังเกตและสัมภาษณ์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ECC100"/>
              </a:buClr>
              <a:buSzPts val="2700"/>
              <a:buFont typeface="Arial"/>
              <a:buChar char="•"/>
            </a:pPr>
            <a:r>
              <a:rPr lang="th-TH" sz="1800" b="1" i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ผู้ใช้ของฉันคือใคร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ECC100"/>
              </a:buClr>
              <a:buSzPts val="2700"/>
              <a:buFont typeface="Arial"/>
              <a:buChar char="•"/>
            </a:pPr>
            <a:r>
              <a:rPr lang="th-TH" sz="1800" b="1" i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คน ๆ นี้ให้ความสำคัญกับอะไร </a:t>
            </a:r>
            <a:endParaRPr/>
          </a:p>
        </p:txBody>
      </p:sp>
      <p:pic>
        <p:nvPicPr>
          <p:cNvPr id="332" name="Google Shape;332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23557" y="1878295"/>
            <a:ext cx="6023237" cy="4015491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Google Shape;339;p14" descr="A picture containing text, peop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14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74333"/>
            <a:ext cx="3543298" cy="2480309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14"/>
          <p:cNvSpPr txBox="1"/>
          <p:nvPr/>
        </p:nvSpPr>
        <p:spPr>
          <a:xfrm>
            <a:off x="813707" y="1223554"/>
            <a:ext cx="201330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ขั้นตอน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นิยาม</a:t>
            </a:r>
            <a:endParaRPr/>
          </a:p>
        </p:txBody>
      </p:sp>
      <p:sp>
        <p:nvSpPr>
          <p:cNvPr id="342" name="Google Shape;342;p14"/>
          <p:cNvSpPr/>
          <p:nvPr/>
        </p:nvSpPr>
        <p:spPr>
          <a:xfrm>
            <a:off x="3423557" y="511235"/>
            <a:ext cx="7954736" cy="943221"/>
          </a:xfrm>
          <a:prstGeom prst="roundRect">
            <a:avLst>
              <a:gd name="adj" fmla="val 16667"/>
            </a:avLst>
          </a:prstGeom>
          <a:noFill/>
          <a:ln w="31750" cap="flat" cmpd="sng">
            <a:solidFill>
              <a:srgbClr val="DE8900"/>
            </a:solidFill>
            <a:prstDash val="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43" name="Google Shape;343;p14"/>
          <p:cNvSpPr txBox="1"/>
          <p:nvPr/>
        </p:nvSpPr>
        <p:spPr>
          <a:xfrm>
            <a:off x="3543298" y="658213"/>
            <a:ext cx="760911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สร้างมุมมองตามความต้องการและข้อมูลเชิงลึกของผู้ใช้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DE8900"/>
              </a:buClr>
              <a:buSzPts val="2700"/>
              <a:buFont typeface="Arial"/>
              <a:buChar char="•"/>
            </a:pPr>
            <a:r>
              <a:rPr lang="th-TH" sz="1800" b="1" i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ความต้องการของพวกเขาคืออะไร</a:t>
            </a:r>
            <a:endParaRPr/>
          </a:p>
        </p:txBody>
      </p:sp>
      <p:pic>
        <p:nvPicPr>
          <p:cNvPr id="344" name="Google Shape;344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40313" y="681751"/>
            <a:ext cx="560091" cy="560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14" descr="A picture containing person, indoor, standing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23557" y="1639052"/>
            <a:ext cx="6230806" cy="4153871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Google Shape;352;p15" descr="A picture containing text, peop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15" descr="Shape, circl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870" y="146957"/>
            <a:ext cx="3423557" cy="2396490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15"/>
          <p:cNvSpPr txBox="1"/>
          <p:nvPr/>
        </p:nvSpPr>
        <p:spPr>
          <a:xfrm>
            <a:off x="813707" y="1127125"/>
            <a:ext cx="2013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ขั้นตอน</a:t>
            </a:r>
            <a:endParaRPr sz="8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สร้างสรรค์</a:t>
            </a:r>
            <a:endParaRPr sz="800"/>
          </a:p>
        </p:txBody>
      </p:sp>
      <p:sp>
        <p:nvSpPr>
          <p:cNvPr id="355" name="Google Shape;355;p15"/>
          <p:cNvSpPr/>
          <p:nvPr/>
        </p:nvSpPr>
        <p:spPr>
          <a:xfrm>
            <a:off x="3423557" y="450636"/>
            <a:ext cx="7954736" cy="975828"/>
          </a:xfrm>
          <a:prstGeom prst="roundRect">
            <a:avLst>
              <a:gd name="adj" fmla="val 16667"/>
            </a:avLst>
          </a:prstGeom>
          <a:noFill/>
          <a:ln w="31750" cap="flat" cmpd="sng">
            <a:solidFill>
              <a:srgbClr val="29C7F7"/>
            </a:solidFill>
            <a:prstDash val="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56" name="Google Shape;356;p15"/>
          <p:cNvSpPr txBox="1"/>
          <p:nvPr/>
        </p:nvSpPr>
        <p:spPr>
          <a:xfrm>
            <a:off x="3543298" y="596122"/>
            <a:ext cx="760911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ระดมความคิดและคิดหาวิธีแก้ปัญหาที่สร้างสรรค์ให้มากที่สุดเท่าที่จะทำได้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29C7F7"/>
              </a:buClr>
              <a:buSzPts val="2700"/>
              <a:buFont typeface="Arial"/>
              <a:buChar char="•"/>
            </a:pPr>
            <a:r>
              <a:rPr lang="th-TH" sz="1800" b="1" i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สนับสนุนความคิดแปลกใหม่!</a:t>
            </a:r>
            <a:endParaRPr/>
          </a:p>
        </p:txBody>
      </p:sp>
      <p:pic>
        <p:nvPicPr>
          <p:cNvPr id="357" name="Google Shape;357;p15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21341" y="527057"/>
            <a:ext cx="618356" cy="618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15" descr="A person looking at a blue board&#10;&#10;Description automatically generated with low confidence"/>
          <p:cNvPicPr preferRelativeResize="0"/>
          <p:nvPr/>
        </p:nvPicPr>
        <p:blipFill rotWithShape="1">
          <a:blip r:embed="rId6">
            <a:alphaModFix/>
          </a:blip>
          <a:srcRect b="-1"/>
          <a:stretch/>
        </p:blipFill>
        <p:spPr>
          <a:xfrm>
            <a:off x="3423558" y="1656991"/>
            <a:ext cx="6344482" cy="4077856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" name="Google Shape;365;p16" descr="A picture containing text, peop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16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74333"/>
            <a:ext cx="3543298" cy="2480309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16"/>
          <p:cNvSpPr txBox="1"/>
          <p:nvPr/>
        </p:nvSpPr>
        <p:spPr>
          <a:xfrm>
            <a:off x="813707" y="1223554"/>
            <a:ext cx="2013300" cy="8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ขั้นตอน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3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จำลอง</a:t>
            </a:r>
            <a:endParaRPr sz="1300"/>
          </a:p>
        </p:txBody>
      </p:sp>
      <p:sp>
        <p:nvSpPr>
          <p:cNvPr id="368" name="Google Shape;368;p16"/>
          <p:cNvSpPr/>
          <p:nvPr/>
        </p:nvSpPr>
        <p:spPr>
          <a:xfrm>
            <a:off x="3423557" y="511235"/>
            <a:ext cx="7954736" cy="1226125"/>
          </a:xfrm>
          <a:prstGeom prst="roundRect">
            <a:avLst>
              <a:gd name="adj" fmla="val 16667"/>
            </a:avLst>
          </a:prstGeom>
          <a:noFill/>
          <a:ln w="31750" cap="flat" cmpd="sng">
            <a:solidFill>
              <a:srgbClr val="4ABE98"/>
            </a:solidFill>
            <a:prstDash val="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69" name="Google Shape;369;p16"/>
          <p:cNvSpPr txBox="1"/>
          <p:nvPr/>
        </p:nvSpPr>
        <p:spPr>
          <a:xfrm>
            <a:off x="3543298" y="582013"/>
            <a:ext cx="76092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สร้างตัวอย่างของหนึ่งแนวคิด เพื่อแสดงต่อผู้อื่น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4ABE98"/>
              </a:buClr>
              <a:buSzPts val="2700"/>
              <a:buFont typeface="Arial"/>
              <a:buChar char="•"/>
            </a:pPr>
            <a:r>
              <a:rPr lang="th-TH" sz="1800" b="1" i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ฉันจะแสดงความคิดของฉันได้อย่างไร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4ABE98"/>
              </a:buClr>
              <a:buSzPts val="2700"/>
              <a:buFont typeface="Arial"/>
              <a:buChar char="•"/>
            </a:pPr>
            <a:r>
              <a:rPr lang="th-TH" sz="1800" b="1" i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โปรดจำไว้ว่า: ต้นแบบเป็นเพียงแบบร่างเท่านั้น!</a:t>
            </a:r>
            <a:endParaRPr/>
          </a:p>
        </p:txBody>
      </p:sp>
      <p:pic>
        <p:nvPicPr>
          <p:cNvPr id="370" name="Google Shape;370;p16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37726" y="698745"/>
            <a:ext cx="565265" cy="565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16" descr="A picture containing text, table, indoor, wall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23557" y="1811693"/>
            <a:ext cx="6103215" cy="4068810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Google Shape;378;p17" descr="A picture containing text, peop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17" descr="Shape, circl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672" y="146270"/>
            <a:ext cx="3464050" cy="2424835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17"/>
          <p:cNvSpPr txBox="1"/>
          <p:nvPr/>
        </p:nvSpPr>
        <p:spPr>
          <a:xfrm>
            <a:off x="813707" y="1127125"/>
            <a:ext cx="2013300" cy="8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ขั้นตอน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3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ทดสอบ</a:t>
            </a:r>
            <a:endParaRPr sz="1300"/>
          </a:p>
        </p:txBody>
      </p:sp>
      <p:sp>
        <p:nvSpPr>
          <p:cNvPr id="381" name="Google Shape;381;p17"/>
          <p:cNvSpPr/>
          <p:nvPr/>
        </p:nvSpPr>
        <p:spPr>
          <a:xfrm>
            <a:off x="3423557" y="377484"/>
            <a:ext cx="7954800" cy="1158600"/>
          </a:xfrm>
          <a:prstGeom prst="roundRect">
            <a:avLst>
              <a:gd name="adj" fmla="val 16667"/>
            </a:avLst>
          </a:prstGeom>
          <a:noFill/>
          <a:ln w="31750" cap="flat" cmpd="sng">
            <a:solidFill>
              <a:srgbClr val="005751"/>
            </a:solidFill>
            <a:prstDash val="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82" name="Google Shape;382;p17"/>
          <p:cNvSpPr txBox="1"/>
          <p:nvPr/>
        </p:nvSpPr>
        <p:spPr>
          <a:xfrm>
            <a:off x="3543298" y="428482"/>
            <a:ext cx="76092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แบ่งปันต้นแบบกับผู้ใช้คนเดิมเพื่อขอคำติชม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5751"/>
              </a:buClr>
              <a:buSzPts val="2700"/>
              <a:buFont typeface="Arial"/>
              <a:buChar char="•"/>
            </a:pPr>
            <a:r>
              <a:rPr lang="th-TH" sz="1800" b="1" i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อะไรที่ได้ผล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5751"/>
              </a:buClr>
              <a:buSzPts val="2700"/>
              <a:buFont typeface="Arial"/>
              <a:buChar char="•"/>
            </a:pPr>
            <a:r>
              <a:rPr lang="th-TH" sz="1800" b="1" i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อะไรที่ไม่ได้ผล</a:t>
            </a:r>
            <a:endParaRPr/>
          </a:p>
        </p:txBody>
      </p:sp>
      <p:pic>
        <p:nvPicPr>
          <p:cNvPr id="383" name="Google Shape;383;p17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95529" y="559862"/>
            <a:ext cx="603839" cy="603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17" descr="A picture containing pers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23557" y="1764820"/>
            <a:ext cx="6039420" cy="4026645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" name="Google Shape;391;p18" descr="A picture containing text, peop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8735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18"/>
          <p:cNvSpPr txBox="1"/>
          <p:nvPr/>
        </p:nvSpPr>
        <p:spPr>
          <a:xfrm>
            <a:off x="-734786" y="1502229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393" name="Google Shape;393;p18"/>
          <p:cNvGrpSpPr/>
          <p:nvPr/>
        </p:nvGrpSpPr>
        <p:grpSpPr>
          <a:xfrm>
            <a:off x="241332" y="78021"/>
            <a:ext cx="11805293" cy="1773680"/>
            <a:chOff x="240362" y="1276121"/>
            <a:chExt cx="11805293" cy="1773680"/>
          </a:xfrm>
        </p:grpSpPr>
        <p:grpSp>
          <p:nvGrpSpPr>
            <p:cNvPr id="394" name="Google Shape;394;p18"/>
            <p:cNvGrpSpPr/>
            <p:nvPr/>
          </p:nvGrpSpPr>
          <p:grpSpPr>
            <a:xfrm>
              <a:off x="240362" y="1388408"/>
              <a:ext cx="2274270" cy="1640159"/>
              <a:chOff x="0" y="146957"/>
              <a:chExt cx="3423559" cy="2396491"/>
            </a:xfrm>
          </p:grpSpPr>
          <p:pic>
            <p:nvPicPr>
              <p:cNvPr id="395" name="Google Shape;395;p18" descr="Shape, circle&#10;&#10;Description automatically generated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0" y="146957"/>
                <a:ext cx="3423559" cy="239649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96" name="Google Shape;396;p18"/>
              <p:cNvSpPr txBox="1"/>
              <p:nvPr/>
            </p:nvSpPr>
            <p:spPr>
              <a:xfrm>
                <a:off x="813708" y="1198701"/>
                <a:ext cx="2013300" cy="710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h-TH" sz="1600" b="1"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rPr>
                  <a:t>ขั้นตอน</a:t>
                </a:r>
                <a:endParaRPr/>
              </a:p>
              <a:p>
                <a:pPr marL="0" marR="0" lvl="0" indent="0"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h-TH" sz="1600" b="1"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rPr>
                  <a:t>เข้าใจ</a:t>
                </a:r>
                <a:endParaRPr/>
              </a:p>
            </p:txBody>
          </p:sp>
          <p:pic>
            <p:nvPicPr>
              <p:cNvPr id="397" name="Google Shape;397;p18" descr="Icon&#10;&#10;Description automatically generated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1597464" y="539105"/>
                <a:ext cx="560090" cy="5600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98" name="Google Shape;398;p18"/>
            <p:cNvGrpSpPr/>
            <p:nvPr/>
          </p:nvGrpSpPr>
          <p:grpSpPr>
            <a:xfrm>
              <a:off x="2503360" y="1280558"/>
              <a:ext cx="2460465" cy="1722327"/>
              <a:chOff x="0" y="-74333"/>
              <a:chExt cx="3543296" cy="2480310"/>
            </a:xfrm>
          </p:grpSpPr>
          <p:pic>
            <p:nvPicPr>
              <p:cNvPr id="399" name="Google Shape;399;p18" descr="Icon&#10;&#10;Description automatically generated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0" y="-74333"/>
                <a:ext cx="3543296" cy="248031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00" name="Google Shape;400;p18"/>
              <p:cNvSpPr txBox="1"/>
              <p:nvPr/>
            </p:nvSpPr>
            <p:spPr>
              <a:xfrm>
                <a:off x="841074" y="1268657"/>
                <a:ext cx="2013300" cy="700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h-TH" sz="1600" b="1"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rPr>
                  <a:t>ขั้นตอน</a:t>
                </a:r>
                <a:endParaRPr/>
              </a:p>
              <a:p>
                <a:pPr marL="0" marR="0" lvl="0" indent="0"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h-TH" sz="1600" b="1"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rPr>
                  <a:t>นิยาม</a:t>
                </a:r>
                <a:endParaRPr/>
              </a:p>
            </p:txBody>
          </p:sp>
          <p:pic>
            <p:nvPicPr>
              <p:cNvPr id="401" name="Google Shape;401;p18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1540313" y="681751"/>
                <a:ext cx="560091" cy="56009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02" name="Google Shape;402;p18"/>
            <p:cNvGrpSpPr/>
            <p:nvPr/>
          </p:nvGrpSpPr>
          <p:grpSpPr>
            <a:xfrm>
              <a:off x="4952641" y="1327442"/>
              <a:ext cx="2460512" cy="1722358"/>
              <a:chOff x="59870" y="146957"/>
              <a:chExt cx="3423559" cy="2396491"/>
            </a:xfrm>
          </p:grpSpPr>
          <p:pic>
            <p:nvPicPr>
              <p:cNvPr id="403" name="Google Shape;403;p18" descr="Shape, circle&#10;&#10;Description automatically generated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59870" y="146957"/>
                <a:ext cx="3423559" cy="239649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04" name="Google Shape;404;p18"/>
              <p:cNvSpPr txBox="1"/>
              <p:nvPr/>
            </p:nvSpPr>
            <p:spPr>
              <a:xfrm>
                <a:off x="813707" y="1172565"/>
                <a:ext cx="2013300" cy="745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h-TH" sz="1800" b="1"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rPr>
                  <a:t>ขั้นตอน</a:t>
                </a:r>
                <a:endParaRPr/>
              </a:p>
              <a:p>
                <a:pPr marL="0" marR="0" lvl="0" indent="0"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h-TH" sz="1800" b="1"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rPr>
                  <a:t>สร้างสรรค์</a:t>
                </a:r>
                <a:endParaRPr/>
              </a:p>
            </p:txBody>
          </p:sp>
          <p:pic>
            <p:nvPicPr>
              <p:cNvPr id="405" name="Google Shape;405;p18" descr="Icon&#10;&#10;Description automatically generated"/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1521341" y="527057"/>
                <a:ext cx="618356" cy="61835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06" name="Google Shape;406;p18"/>
            <p:cNvGrpSpPr/>
            <p:nvPr/>
          </p:nvGrpSpPr>
          <p:grpSpPr>
            <a:xfrm>
              <a:off x="7328604" y="1276121"/>
              <a:ext cx="2533811" cy="1773670"/>
              <a:chOff x="0" y="-74333"/>
              <a:chExt cx="3543296" cy="2480310"/>
            </a:xfrm>
          </p:grpSpPr>
          <p:pic>
            <p:nvPicPr>
              <p:cNvPr id="407" name="Google Shape;407;p18" descr="Icon&#10;&#10;Description automatically generated"/>
              <p:cNvPicPr preferRelativeResize="0"/>
              <p:nvPr/>
            </p:nvPicPr>
            <p:blipFill rotWithShape="1">
              <a:blip r:embed="rId10">
                <a:alphaModFix/>
              </a:blip>
              <a:srcRect/>
              <a:stretch/>
            </p:blipFill>
            <p:spPr>
              <a:xfrm>
                <a:off x="0" y="-74333"/>
                <a:ext cx="3543296" cy="248031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08" name="Google Shape;408;p18"/>
              <p:cNvSpPr txBox="1"/>
              <p:nvPr/>
            </p:nvSpPr>
            <p:spPr>
              <a:xfrm>
                <a:off x="813707" y="1292058"/>
                <a:ext cx="2013300" cy="749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h-TH" sz="1800" b="1"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rPr>
                  <a:t>ขั้นตอน</a:t>
                </a:r>
                <a:endParaRPr/>
              </a:p>
              <a:p>
                <a:pPr marL="0" marR="0" lvl="0" indent="0"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h-TH" sz="1800" b="1"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rPr>
                  <a:t>จำลอง</a:t>
                </a:r>
                <a:endParaRPr/>
              </a:p>
            </p:txBody>
          </p:sp>
          <p:pic>
            <p:nvPicPr>
              <p:cNvPr id="409" name="Google Shape;409;p18" descr="Icon&#10;&#10;Description automatically generated"/>
              <p:cNvPicPr preferRelativeResize="0"/>
              <p:nvPr/>
            </p:nvPicPr>
            <p:blipFill rotWithShape="1">
              <a:blip r:embed="rId11">
                <a:alphaModFix/>
              </a:blip>
              <a:srcRect/>
              <a:stretch/>
            </p:blipFill>
            <p:spPr>
              <a:xfrm>
                <a:off x="1537726" y="698745"/>
                <a:ext cx="565265" cy="56526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10" name="Google Shape;410;p18"/>
            <p:cNvGrpSpPr/>
            <p:nvPr/>
          </p:nvGrpSpPr>
          <p:grpSpPr>
            <a:xfrm>
              <a:off x="9585140" y="1318716"/>
              <a:ext cx="2460516" cy="1722361"/>
              <a:chOff x="42672" y="106040"/>
              <a:chExt cx="3464051" cy="2424836"/>
            </a:xfrm>
          </p:grpSpPr>
          <p:pic>
            <p:nvPicPr>
              <p:cNvPr id="411" name="Google Shape;411;p18" descr="Shape, circle&#10;&#10;Description automatically generated"/>
              <p:cNvPicPr preferRelativeResize="0"/>
              <p:nvPr/>
            </p:nvPicPr>
            <p:blipFill rotWithShape="1">
              <a:blip r:embed="rId12">
                <a:alphaModFix/>
              </a:blip>
              <a:srcRect/>
              <a:stretch/>
            </p:blipFill>
            <p:spPr>
              <a:xfrm>
                <a:off x="42672" y="106040"/>
                <a:ext cx="3464051" cy="242483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12" name="Google Shape;412;p18"/>
              <p:cNvSpPr txBox="1"/>
              <p:nvPr/>
            </p:nvSpPr>
            <p:spPr>
              <a:xfrm>
                <a:off x="813707" y="1178849"/>
                <a:ext cx="2013300" cy="754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h-TH" sz="1800" b="1"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rPr>
                  <a:t>ขั้นตอน</a:t>
                </a:r>
                <a:endParaRPr/>
              </a:p>
              <a:p>
                <a:pPr marL="0" marR="0" lvl="0" indent="0"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h-TH" sz="1800" b="1"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rPr>
                  <a:t>ทดสอบ</a:t>
                </a:r>
                <a:endParaRPr/>
              </a:p>
            </p:txBody>
          </p:sp>
          <p:pic>
            <p:nvPicPr>
              <p:cNvPr id="413" name="Google Shape;413;p18" descr="Icon&#10;&#10;Description automatically generated"/>
              <p:cNvPicPr preferRelativeResize="0"/>
              <p:nvPr/>
            </p:nvPicPr>
            <p:blipFill rotWithShape="1">
              <a:blip r:embed="rId13">
                <a:alphaModFix/>
              </a:blip>
              <a:srcRect/>
              <a:stretch/>
            </p:blipFill>
            <p:spPr>
              <a:xfrm>
                <a:off x="1495529" y="559862"/>
                <a:ext cx="603839" cy="60383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414" name="Google Shape;414;p18"/>
          <p:cNvSpPr/>
          <p:nvPr/>
        </p:nvSpPr>
        <p:spPr>
          <a:xfrm>
            <a:off x="359229" y="1804827"/>
            <a:ext cx="2155500" cy="3959100"/>
          </a:xfrm>
          <a:prstGeom prst="roundRect">
            <a:avLst>
              <a:gd name="adj" fmla="val 16667"/>
            </a:avLst>
          </a:prstGeom>
          <a:noFill/>
          <a:ln w="31750" cap="flat" cmpd="sng">
            <a:solidFill>
              <a:srgbClr val="ECC100"/>
            </a:solidFill>
            <a:prstDash val="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15" name="Google Shape;415;p18"/>
          <p:cNvSpPr/>
          <p:nvPr/>
        </p:nvSpPr>
        <p:spPr>
          <a:xfrm>
            <a:off x="2689759" y="1804827"/>
            <a:ext cx="2155500" cy="3968100"/>
          </a:xfrm>
          <a:prstGeom prst="roundRect">
            <a:avLst>
              <a:gd name="adj" fmla="val 16667"/>
            </a:avLst>
          </a:prstGeom>
          <a:noFill/>
          <a:ln w="31750" cap="flat" cmpd="sng">
            <a:solidFill>
              <a:srgbClr val="DE8900"/>
            </a:solidFill>
            <a:prstDash val="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16" name="Google Shape;416;p18"/>
          <p:cNvSpPr/>
          <p:nvPr/>
        </p:nvSpPr>
        <p:spPr>
          <a:xfrm>
            <a:off x="5066297" y="1830445"/>
            <a:ext cx="2155500" cy="3943500"/>
          </a:xfrm>
          <a:prstGeom prst="roundRect">
            <a:avLst>
              <a:gd name="adj" fmla="val 16667"/>
            </a:avLst>
          </a:prstGeom>
          <a:noFill/>
          <a:ln w="31750" cap="flat" cmpd="sng">
            <a:solidFill>
              <a:srgbClr val="29C7F7"/>
            </a:solidFill>
            <a:prstDash val="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17" name="Google Shape;417;p18"/>
          <p:cNvSpPr/>
          <p:nvPr/>
        </p:nvSpPr>
        <p:spPr>
          <a:xfrm>
            <a:off x="7440879" y="1804826"/>
            <a:ext cx="2155500" cy="3957600"/>
          </a:xfrm>
          <a:prstGeom prst="roundRect">
            <a:avLst>
              <a:gd name="adj" fmla="val 16667"/>
            </a:avLst>
          </a:prstGeom>
          <a:noFill/>
          <a:ln w="31750" cap="flat" cmpd="sng">
            <a:solidFill>
              <a:srgbClr val="4ABE98"/>
            </a:solidFill>
            <a:prstDash val="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18" name="Google Shape;418;p18"/>
          <p:cNvSpPr/>
          <p:nvPr/>
        </p:nvSpPr>
        <p:spPr>
          <a:xfrm>
            <a:off x="9771384" y="1871551"/>
            <a:ext cx="2155500" cy="3964500"/>
          </a:xfrm>
          <a:prstGeom prst="roundRect">
            <a:avLst>
              <a:gd name="adj" fmla="val 16667"/>
            </a:avLst>
          </a:prstGeom>
          <a:noFill/>
          <a:ln w="31750" cap="flat" cmpd="sng">
            <a:solidFill>
              <a:srgbClr val="005751"/>
            </a:solidFill>
            <a:prstDash val="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19" name="Google Shape;419;p18"/>
          <p:cNvSpPr/>
          <p:nvPr/>
        </p:nvSpPr>
        <p:spPr>
          <a:xfrm>
            <a:off x="769088" y="2254102"/>
            <a:ext cx="1297200" cy="9783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20" name="Google Shape;420;p18"/>
          <p:cNvSpPr txBox="1"/>
          <p:nvPr/>
        </p:nvSpPr>
        <p:spPr>
          <a:xfrm>
            <a:off x="873346" y="2435413"/>
            <a:ext cx="1242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ผู้ซื้อที่มีงบจำกัด </a:t>
            </a:r>
            <a:endParaRPr/>
          </a:p>
        </p:txBody>
      </p:sp>
      <p:sp>
        <p:nvSpPr>
          <p:cNvPr id="421" name="Google Shape;421;p18"/>
          <p:cNvSpPr/>
          <p:nvPr/>
        </p:nvSpPr>
        <p:spPr>
          <a:xfrm>
            <a:off x="797392" y="3506030"/>
            <a:ext cx="1297200" cy="978300"/>
          </a:xfrm>
          <a:prstGeom prst="rect">
            <a:avLst/>
          </a:prstGeom>
          <a:solidFill>
            <a:srgbClr val="FFF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22" name="Google Shape;422;p18"/>
          <p:cNvSpPr txBox="1"/>
          <p:nvPr/>
        </p:nvSpPr>
        <p:spPr>
          <a:xfrm>
            <a:off x="808554" y="3638437"/>
            <a:ext cx="1387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สวมใส่เทรนด์แฟชั่นล่าสุด</a:t>
            </a:r>
            <a:endParaRPr/>
          </a:p>
        </p:txBody>
      </p:sp>
      <p:sp>
        <p:nvSpPr>
          <p:cNvPr id="423" name="Google Shape;423;p18"/>
          <p:cNvSpPr/>
          <p:nvPr/>
        </p:nvSpPr>
        <p:spPr>
          <a:xfrm>
            <a:off x="5406065" y="2283013"/>
            <a:ext cx="1453200" cy="978300"/>
          </a:xfrm>
          <a:prstGeom prst="rect">
            <a:avLst/>
          </a:prstGeom>
          <a:solidFill>
            <a:srgbClr val="FFF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24" name="Google Shape;424;p18"/>
          <p:cNvSpPr txBox="1"/>
          <p:nvPr/>
        </p:nvSpPr>
        <p:spPr>
          <a:xfrm>
            <a:off x="5453404" y="2422990"/>
            <a:ext cx="1453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ให้ลูกค้าเช่า</a:t>
            </a:r>
            <a:endParaRPr sz="18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เสื้อผ้า</a:t>
            </a:r>
            <a:endParaRPr/>
          </a:p>
        </p:txBody>
      </p:sp>
      <p:sp>
        <p:nvSpPr>
          <p:cNvPr id="425" name="Google Shape;425;p18"/>
          <p:cNvSpPr/>
          <p:nvPr/>
        </p:nvSpPr>
        <p:spPr>
          <a:xfrm>
            <a:off x="3089549" y="3563725"/>
            <a:ext cx="1449000" cy="978300"/>
          </a:xfrm>
          <a:prstGeom prst="rect">
            <a:avLst/>
          </a:prstGeom>
          <a:solidFill>
            <a:srgbClr val="FFF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26" name="Google Shape;426;p18"/>
          <p:cNvSpPr/>
          <p:nvPr/>
        </p:nvSpPr>
        <p:spPr>
          <a:xfrm>
            <a:off x="7594425" y="2290167"/>
            <a:ext cx="1804200" cy="1266900"/>
          </a:xfrm>
          <a:prstGeom prst="rect">
            <a:avLst/>
          </a:prstGeom>
          <a:solidFill>
            <a:srgbClr val="FFF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27" name="Google Shape;427;p18"/>
          <p:cNvSpPr txBox="1"/>
          <p:nvPr/>
        </p:nvSpPr>
        <p:spPr>
          <a:xfrm>
            <a:off x="3091050" y="3621500"/>
            <a:ext cx="14490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ต้องการเข้าถึง</a:t>
            </a:r>
            <a:endParaRPr sz="16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เสื้อผ้าที่ทัน</a:t>
            </a:r>
            <a:endParaRPr sz="16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สมัย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28" name="Google Shape;428;p18"/>
          <p:cNvSpPr/>
          <p:nvPr/>
        </p:nvSpPr>
        <p:spPr>
          <a:xfrm>
            <a:off x="3065383" y="2185592"/>
            <a:ext cx="1449000" cy="1159200"/>
          </a:xfrm>
          <a:prstGeom prst="rect">
            <a:avLst/>
          </a:prstGeom>
          <a:solidFill>
            <a:srgbClr val="FFF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29" name="Google Shape;429;p18"/>
          <p:cNvSpPr txBox="1"/>
          <p:nvPr/>
        </p:nvSpPr>
        <p:spPr>
          <a:xfrm>
            <a:off x="3069153" y="2290186"/>
            <a:ext cx="14934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ไม่ต้องการให้ตู้</a:t>
            </a:r>
            <a:endParaRPr sz="16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เสื้อผ้าเต็มไป</a:t>
            </a:r>
            <a:endParaRPr sz="16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ด้วยของที่ไม่ใช้</a:t>
            </a:r>
            <a:endParaRPr/>
          </a:p>
        </p:txBody>
      </p:sp>
      <p:sp>
        <p:nvSpPr>
          <p:cNvPr id="430" name="Google Shape;430;p18"/>
          <p:cNvSpPr/>
          <p:nvPr/>
        </p:nvSpPr>
        <p:spPr>
          <a:xfrm>
            <a:off x="5494418" y="3537039"/>
            <a:ext cx="1297200" cy="978300"/>
          </a:xfrm>
          <a:prstGeom prst="rect">
            <a:avLst/>
          </a:prstGeom>
          <a:solidFill>
            <a:srgbClr val="FFF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31" name="Google Shape;431;p18"/>
          <p:cNvSpPr txBox="1"/>
          <p:nvPr/>
        </p:nvSpPr>
        <p:spPr>
          <a:xfrm>
            <a:off x="5436005" y="3733821"/>
            <a:ext cx="1554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ขายเสื้อผ้าตาม</a:t>
            </a:r>
            <a:endParaRPr sz="16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เทรนด์ราคาถูก </a:t>
            </a:r>
            <a:endParaRPr/>
          </a:p>
        </p:txBody>
      </p:sp>
      <p:sp>
        <p:nvSpPr>
          <p:cNvPr id="432" name="Google Shape;432;p18"/>
          <p:cNvSpPr txBox="1"/>
          <p:nvPr/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 sz="12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rPr>
              <a:t>18</a:t>
            </a:fld>
            <a:endParaRPr sz="1200">
              <a:solidFill>
                <a:srgbClr val="88888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33" name="Google Shape;433;p18"/>
          <p:cNvSpPr txBox="1"/>
          <p:nvPr/>
        </p:nvSpPr>
        <p:spPr>
          <a:xfrm>
            <a:off x="7657338" y="2290178"/>
            <a:ext cx="18144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สร้างร้านเช่าเสื้อผ้าออฟไลน์ขนาดเล็ก</a:t>
            </a:r>
            <a:endParaRPr sz="16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ระหว่างกลุ่มเพื่อน</a:t>
            </a:r>
            <a:endParaRPr sz="16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และครอบครัว</a:t>
            </a:r>
            <a:endParaRPr/>
          </a:p>
        </p:txBody>
      </p:sp>
      <p:sp>
        <p:nvSpPr>
          <p:cNvPr id="434" name="Google Shape;434;p18"/>
          <p:cNvSpPr/>
          <p:nvPr/>
        </p:nvSpPr>
        <p:spPr>
          <a:xfrm>
            <a:off x="9907425" y="2290175"/>
            <a:ext cx="1767300" cy="1773600"/>
          </a:xfrm>
          <a:prstGeom prst="rect">
            <a:avLst/>
          </a:prstGeom>
          <a:solidFill>
            <a:srgbClr val="FFF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r>
              <a:rPr lang="th-TH" sz="16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ยืมเสื้อผ้าจากเพื่อนไปปล่อยเช่าให้</a:t>
            </a:r>
            <a:endParaRPr sz="1600" b="0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r>
              <a:rPr lang="th-TH" sz="16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เพื่อนคนอื่น ๆ </a:t>
            </a:r>
            <a:r>
              <a:rPr lang="th-TH" sz="16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และคิด</a:t>
            </a:r>
            <a:r>
              <a:rPr lang="th-TH" sz="16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ค่าใช้จ่าย</a:t>
            </a:r>
            <a:endParaRPr sz="1600" b="0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r>
              <a:rPr lang="th-TH" sz="16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เล็กน้อย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Google Shape;440;p19" descr="A picture containing text, peop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2" name="Google Shape;442;p19"/>
          <p:cNvGrpSpPr/>
          <p:nvPr/>
        </p:nvGrpSpPr>
        <p:grpSpPr>
          <a:xfrm>
            <a:off x="1348215" y="265697"/>
            <a:ext cx="9495565" cy="915193"/>
            <a:chOff x="1348217" y="463109"/>
            <a:chExt cx="9495565" cy="915193"/>
          </a:xfrm>
        </p:grpSpPr>
        <p:sp>
          <p:nvSpPr>
            <p:cNvPr id="443" name="Google Shape;443;p19"/>
            <p:cNvSpPr/>
            <p:nvPr/>
          </p:nvSpPr>
          <p:spPr>
            <a:xfrm>
              <a:off x="1348217" y="642982"/>
              <a:ext cx="9495565" cy="735320"/>
            </a:xfrm>
            <a:prstGeom prst="roundRect">
              <a:avLst>
                <a:gd name="adj" fmla="val 16667"/>
              </a:avLst>
            </a:prstGeom>
            <a:solidFill>
              <a:srgbClr val="29C7F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ahoma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p19"/>
            <p:cNvSpPr/>
            <p:nvPr/>
          </p:nvSpPr>
          <p:spPr>
            <a:xfrm>
              <a:off x="1348217" y="463109"/>
              <a:ext cx="9495565" cy="735320"/>
            </a:xfrm>
            <a:prstGeom prst="roundRect">
              <a:avLst>
                <a:gd name="adj" fmla="val 16667"/>
              </a:avLst>
            </a:prstGeom>
            <a:solidFill>
              <a:srgbClr val="3AC69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ahoma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5" name="Google Shape;445;p19"/>
          <p:cNvSpPr txBox="1"/>
          <p:nvPr/>
        </p:nvSpPr>
        <p:spPr>
          <a:xfrm>
            <a:off x="2780760" y="328495"/>
            <a:ext cx="80631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3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ส่วนที่มีการหมุนเวียนของร้านเช่าเสื้อผ้า</a:t>
            </a:r>
            <a:endParaRPr sz="700"/>
          </a:p>
        </p:txBody>
      </p:sp>
      <p:pic>
        <p:nvPicPr>
          <p:cNvPr id="446" name="Google Shape;446;p19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11318" y="4001128"/>
            <a:ext cx="1712913" cy="1138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19" descr="Shape, circl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73056" y="3663240"/>
            <a:ext cx="1712913" cy="1138583"/>
          </a:xfrm>
          <a:prstGeom prst="rect">
            <a:avLst/>
          </a:prstGeom>
          <a:noFill/>
          <a:ln>
            <a:noFill/>
          </a:ln>
        </p:spPr>
      </p:pic>
      <p:sp>
        <p:nvSpPr>
          <p:cNvPr id="448" name="Google Shape;448;p19"/>
          <p:cNvSpPr txBox="1"/>
          <p:nvPr/>
        </p:nvSpPr>
        <p:spPr>
          <a:xfrm>
            <a:off x="5727877" y="4494442"/>
            <a:ext cx="108439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rgbClr val="4ABE98"/>
                </a:solidFill>
                <a:latin typeface="Tahoma"/>
                <a:ea typeface="Tahoma"/>
                <a:cs typeface="Tahoma"/>
                <a:sym typeface="Tahoma"/>
              </a:rPr>
              <a:t>ส่งกลับ</a:t>
            </a:r>
            <a:endParaRPr/>
          </a:p>
        </p:txBody>
      </p:sp>
      <p:sp>
        <p:nvSpPr>
          <p:cNvPr id="449" name="Google Shape;449;p19"/>
          <p:cNvSpPr txBox="1"/>
          <p:nvPr/>
        </p:nvSpPr>
        <p:spPr>
          <a:xfrm>
            <a:off x="7124520" y="4494450"/>
            <a:ext cx="2075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700" b="1">
                <a:solidFill>
                  <a:srgbClr val="138F82"/>
                </a:solidFill>
                <a:latin typeface="Tahoma"/>
                <a:ea typeface="Tahoma"/>
                <a:cs typeface="Tahoma"/>
                <a:sym typeface="Tahoma"/>
              </a:rPr>
              <a:t>ซ่อมแซม</a:t>
            </a:r>
            <a:endParaRPr sz="13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700" b="1">
                <a:solidFill>
                  <a:srgbClr val="138F82"/>
                </a:solidFill>
                <a:latin typeface="Tahoma"/>
                <a:ea typeface="Tahoma"/>
                <a:cs typeface="Tahoma"/>
                <a:sym typeface="Tahoma"/>
              </a:rPr>
              <a:t>เปลี่ยนการใช้งาน</a:t>
            </a:r>
            <a:endParaRPr sz="1300"/>
          </a:p>
        </p:txBody>
      </p:sp>
      <p:pic>
        <p:nvPicPr>
          <p:cNvPr id="450" name="Google Shape;450;p19" descr="Shape, circl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>
            <a:off x="5889014" y="1794744"/>
            <a:ext cx="2075112" cy="1379339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Google Shape;451;p19"/>
          <p:cNvSpPr txBox="1"/>
          <p:nvPr/>
        </p:nvSpPr>
        <p:spPr>
          <a:xfrm>
            <a:off x="6598190" y="1830108"/>
            <a:ext cx="65675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rgbClr val="138F82"/>
                </a:solidFill>
                <a:latin typeface="Tahoma"/>
                <a:ea typeface="Tahoma"/>
                <a:cs typeface="Tahoma"/>
                <a:sym typeface="Tahoma"/>
              </a:rPr>
              <a:t>เช่า</a:t>
            </a:r>
            <a:endParaRPr/>
          </a:p>
        </p:txBody>
      </p:sp>
      <p:sp>
        <p:nvSpPr>
          <p:cNvPr id="452" name="Google Shape;452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19</a:t>
            </a:fld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A39FCF3-3D3D-8306-2125-1499D6A4C4A5}"/>
              </a:ext>
            </a:extLst>
          </p:cNvPr>
          <p:cNvGrpSpPr/>
          <p:nvPr/>
        </p:nvGrpSpPr>
        <p:grpSpPr>
          <a:xfrm>
            <a:off x="0" y="2652231"/>
            <a:ext cx="12149064" cy="1728587"/>
            <a:chOff x="0" y="2496172"/>
            <a:chExt cx="12465934" cy="1865656"/>
          </a:xfrm>
        </p:grpSpPr>
        <p:pic>
          <p:nvPicPr>
            <p:cNvPr id="3" name="Google Shape;370;p12" descr="Graphical user interface&#10;&#10;Description automatically generated">
              <a:extLst>
                <a:ext uri="{FF2B5EF4-FFF2-40B4-BE49-F238E27FC236}">
                  <a16:creationId xmlns:a16="http://schemas.microsoft.com/office/drawing/2014/main" id="{20413CEC-C62F-E4D7-AD72-D8230AFB51C2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 b="-119"/>
            <a:stretch/>
          </p:blipFill>
          <p:spPr>
            <a:xfrm>
              <a:off x="0" y="2496172"/>
              <a:ext cx="12465934" cy="18656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A4AFFEE-E4A7-0657-37A1-788F94FD8187}"/>
                </a:ext>
              </a:extLst>
            </p:cNvPr>
            <p:cNvSpPr txBox="1"/>
            <p:nvPr/>
          </p:nvSpPr>
          <p:spPr>
            <a:xfrm>
              <a:off x="3134060" y="3049999"/>
              <a:ext cx="1804966" cy="461664"/>
            </a:xfrm>
            <a:prstGeom prst="rect">
              <a:avLst/>
            </a:prstGeom>
            <a:solidFill>
              <a:srgbClr val="29C7F7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2. </a:t>
              </a:r>
              <a:r>
                <a:rPr lang="th-TH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การผลิต</a:t>
              </a:r>
              <a:endPara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2F7C74C-F714-1023-D9CA-86AA869D58C1}"/>
                </a:ext>
              </a:extLst>
            </p:cNvPr>
            <p:cNvSpPr txBox="1"/>
            <p:nvPr/>
          </p:nvSpPr>
          <p:spPr>
            <a:xfrm>
              <a:off x="5214373" y="2994092"/>
              <a:ext cx="1936854" cy="764018"/>
            </a:xfrm>
            <a:prstGeom prst="rect">
              <a:avLst/>
            </a:prstGeom>
            <a:solidFill>
              <a:srgbClr val="4ABD98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3. </a:t>
              </a:r>
              <a:r>
                <a:rPr lang="th-TH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การกระจายสินค้า</a:t>
              </a:r>
              <a:endPara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2E046C7-C9D4-4CC5-B314-6E1DA413ADAF}"/>
                </a:ext>
              </a:extLst>
            </p:cNvPr>
            <p:cNvSpPr txBox="1"/>
            <p:nvPr/>
          </p:nvSpPr>
          <p:spPr>
            <a:xfrm>
              <a:off x="7499400" y="2954918"/>
              <a:ext cx="1908406" cy="830996"/>
            </a:xfrm>
            <a:prstGeom prst="rect">
              <a:avLst/>
            </a:prstGeom>
            <a:solidFill>
              <a:srgbClr val="008E8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4. </a:t>
              </a:r>
              <a:r>
                <a:rPr lang="th-TH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การใช้งาน</a:t>
              </a:r>
              <a:endPara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B7FF9D0-3D74-2D34-6FF5-DBFADEDD5D10}"/>
                </a:ext>
              </a:extLst>
            </p:cNvPr>
            <p:cNvSpPr txBox="1"/>
            <p:nvPr/>
          </p:nvSpPr>
          <p:spPr>
            <a:xfrm>
              <a:off x="844886" y="3049999"/>
              <a:ext cx="1804966" cy="461664"/>
            </a:xfrm>
            <a:prstGeom prst="rect">
              <a:avLst/>
            </a:prstGeom>
            <a:solidFill>
              <a:srgbClr val="ECC100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1. </a:t>
              </a:r>
              <a:r>
                <a:rPr lang="th-TH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การสกัด</a:t>
              </a:r>
              <a:endPara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8" name="Google Shape;209;p26" descr="Timeline&#10;&#10;Description automatically generated">
              <a:extLst>
                <a:ext uri="{FF2B5EF4-FFF2-40B4-BE49-F238E27FC236}">
                  <a16:creationId xmlns:a16="http://schemas.microsoft.com/office/drawing/2014/main" id="{EC342473-CCC7-A3E6-7CF9-B653D3760F2F}"/>
                </a:ext>
              </a:extLst>
            </p:cNvPr>
            <p:cNvPicPr preferRelativeResize="0"/>
            <p:nvPr/>
          </p:nvPicPr>
          <p:blipFill rotWithShape="1"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35000"/>
            </a:blip>
            <a:srcRect l="43667" t="61351" r="43825" b="15568"/>
            <a:stretch/>
          </p:blipFill>
          <p:spPr>
            <a:xfrm>
              <a:off x="5481161" y="2881505"/>
              <a:ext cx="1198891" cy="8100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Google Shape;209;p26" descr="Timeline&#10;&#10;Description automatically generated">
              <a:extLst>
                <a:ext uri="{FF2B5EF4-FFF2-40B4-BE49-F238E27FC236}">
                  <a16:creationId xmlns:a16="http://schemas.microsoft.com/office/drawing/2014/main" id="{97B75EA1-AC36-E8FC-8BD3-9B42E20052E1}"/>
                </a:ext>
              </a:extLst>
            </p:cNvPr>
            <p:cNvPicPr preferRelativeResize="0"/>
            <p:nvPr/>
          </p:nvPicPr>
          <p:blipFill rotWithShape="1"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50000"/>
            </a:blip>
            <a:srcRect l="63269" t="58753" r="26707" b="15672"/>
            <a:stretch/>
          </p:blipFill>
          <p:spPr>
            <a:xfrm>
              <a:off x="7833091" y="2772743"/>
              <a:ext cx="960822" cy="8975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Google Shape;209;p26" descr="Timeline&#10;&#10;Description automatically generated">
              <a:extLst>
                <a:ext uri="{FF2B5EF4-FFF2-40B4-BE49-F238E27FC236}">
                  <a16:creationId xmlns:a16="http://schemas.microsoft.com/office/drawing/2014/main" id="{83EBAB5E-4D0E-8DB9-E945-32F4E0CD1B0F}"/>
                </a:ext>
              </a:extLst>
            </p:cNvPr>
            <p:cNvPicPr preferRelativeResize="0"/>
            <p:nvPr/>
          </p:nvPicPr>
          <p:blipFill rotWithShape="1"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35000"/>
            </a:blip>
            <a:srcRect l="9185" t="58784" r="81575" b="13826"/>
            <a:stretch/>
          </p:blipFill>
          <p:spPr>
            <a:xfrm>
              <a:off x="1394849" y="2772741"/>
              <a:ext cx="885667" cy="9612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Google Shape;209;p26" descr="Timeline&#10;&#10;Description automatically generated">
              <a:extLst>
                <a:ext uri="{FF2B5EF4-FFF2-40B4-BE49-F238E27FC236}">
                  <a16:creationId xmlns:a16="http://schemas.microsoft.com/office/drawing/2014/main" id="{D5AE228C-3449-AB1D-72B6-9090B6E3D0FE}"/>
                </a:ext>
              </a:extLst>
            </p:cNvPr>
            <p:cNvPicPr preferRelativeResize="0"/>
            <p:nvPr/>
          </p:nvPicPr>
          <p:blipFill rotWithShape="1">
            <a:blip r:embed="rId7">
              <a:duotone>
                <a:schemeClr val="accent5">
                  <a:shade val="45000"/>
                  <a:satMod val="135000"/>
                </a:schemeClr>
                <a:prstClr val="white"/>
              </a:duotone>
              <a:alphaModFix amt="50000"/>
            </a:blip>
            <a:srcRect l="26651" t="58169" r="63433" b="14748"/>
            <a:stretch/>
          </p:blipFill>
          <p:spPr>
            <a:xfrm>
              <a:off x="3462352" y="2749591"/>
              <a:ext cx="950472" cy="95047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172079E-829A-367D-E6CB-78FEFCE82D11}"/>
                </a:ext>
              </a:extLst>
            </p:cNvPr>
            <p:cNvSpPr txBox="1"/>
            <p:nvPr/>
          </p:nvSpPr>
          <p:spPr>
            <a:xfrm>
              <a:off x="9755979" y="3094052"/>
              <a:ext cx="1908406" cy="461664"/>
            </a:xfrm>
            <a:prstGeom prst="rect">
              <a:avLst/>
            </a:prstGeom>
            <a:solidFill>
              <a:srgbClr val="434444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5. </a:t>
              </a:r>
              <a:r>
                <a:rPr lang="th-TH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การกำจัด</a:t>
              </a:r>
              <a:endPara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3" name="Google Shape;209;p26" descr="Timeline&#10;&#10;Description automatically generated">
              <a:extLst>
                <a:ext uri="{FF2B5EF4-FFF2-40B4-BE49-F238E27FC236}">
                  <a16:creationId xmlns:a16="http://schemas.microsoft.com/office/drawing/2014/main" id="{F3097000-CCCC-0A93-3FB0-FBA63B1F8E06}"/>
                </a:ext>
              </a:extLst>
            </p:cNvPr>
            <p:cNvPicPr preferRelativeResize="0"/>
            <p:nvPr/>
          </p:nvPicPr>
          <p:blipFill rotWithShape="1"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35000"/>
            </a:blip>
            <a:srcRect l="82525" t="59304" r="9700" b="13306"/>
            <a:stretch/>
          </p:blipFill>
          <p:spPr>
            <a:xfrm>
              <a:off x="10310856" y="2749591"/>
              <a:ext cx="745256" cy="96127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928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"/>
          <p:cNvSpPr/>
          <p:nvPr/>
        </p:nvSpPr>
        <p:spPr>
          <a:xfrm>
            <a:off x="506503" y="1628708"/>
            <a:ext cx="10907167" cy="663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นักเรียนจะได้ใช้กลยุทธ์การหมุนเวียนเพื่อแก้ปัญหาเชิงเส้นตรงของธุรกิจทั่วไป พวกเขาจะได้ทำแบบฝึกหัดการคิดเชิง</a:t>
            </a:r>
            <a:endParaRPr sz="1600" b="1" i="0" u="none" strike="noStrike" cap="none">
              <a:solidFill>
                <a:srgbClr val="262626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ออกแบบเพื่อระบุโอกาสในการหมุนเวียน จากการสะท้อนของความต้องการด้านการใช้สอยและด้านอารมณ์ของลูกค้า </a:t>
            </a:r>
            <a:endParaRPr/>
          </a:p>
        </p:txBody>
      </p:sp>
      <p:sp>
        <p:nvSpPr>
          <p:cNvPr id="96" name="Google Shape;96;p2"/>
          <p:cNvSpPr/>
          <p:nvPr/>
        </p:nvSpPr>
        <p:spPr>
          <a:xfrm>
            <a:off x="313764" y="1462602"/>
            <a:ext cx="11371800" cy="994200"/>
          </a:xfrm>
          <a:prstGeom prst="roundRect">
            <a:avLst>
              <a:gd name="adj" fmla="val 16667"/>
            </a:avLst>
          </a:prstGeom>
          <a:noFill/>
          <a:ln w="31750" cap="flat" cmpd="sng">
            <a:solidFill>
              <a:srgbClr val="29C7F7"/>
            </a:solidFill>
            <a:prstDash val="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7" name="Google Shape;97;p2"/>
          <p:cNvSpPr/>
          <p:nvPr/>
        </p:nvSpPr>
        <p:spPr>
          <a:xfrm>
            <a:off x="2606051" y="185125"/>
            <a:ext cx="7805400" cy="994200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8" name="Google Shape;98;p2"/>
          <p:cNvSpPr/>
          <p:nvPr/>
        </p:nvSpPr>
        <p:spPr>
          <a:xfrm>
            <a:off x="2606051" y="185125"/>
            <a:ext cx="7805400" cy="73530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9" name="Google Shape;99;p2"/>
          <p:cNvSpPr txBox="1"/>
          <p:nvPr/>
        </p:nvSpPr>
        <p:spPr>
          <a:xfrm>
            <a:off x="2794674" y="294100"/>
            <a:ext cx="76167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5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การเตรียมบทเรียนและความสอดคล้องของหลักสูตร</a:t>
            </a:r>
            <a:r>
              <a:rPr lang="th-TH" sz="3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/>
          </a:p>
        </p:txBody>
      </p:sp>
      <p:sp>
        <p:nvSpPr>
          <p:cNvPr id="100" name="Google Shape;100;p2"/>
          <p:cNvSpPr txBox="1"/>
          <p:nvPr/>
        </p:nvSpPr>
        <p:spPr>
          <a:xfrm>
            <a:off x="2794681" y="901959"/>
            <a:ext cx="660263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เวลาเตรียมการ: 10-15 นาที</a:t>
            </a:r>
            <a:endParaRPr/>
          </a:p>
        </p:txBody>
      </p:sp>
      <p:grpSp>
        <p:nvGrpSpPr>
          <p:cNvPr id="101" name="Google Shape;101;p2"/>
          <p:cNvGrpSpPr/>
          <p:nvPr/>
        </p:nvGrpSpPr>
        <p:grpSpPr>
          <a:xfrm>
            <a:off x="1127544" y="2821206"/>
            <a:ext cx="443210" cy="409625"/>
            <a:chOff x="1123489" y="4518559"/>
            <a:chExt cx="443210" cy="409625"/>
          </a:xfrm>
        </p:grpSpPr>
        <p:sp>
          <p:nvSpPr>
            <p:cNvPr id="102" name="Google Shape;102;p2"/>
            <p:cNvSpPr/>
            <p:nvPr/>
          </p:nvSpPr>
          <p:spPr>
            <a:xfrm>
              <a:off x="1177126" y="4538611"/>
              <a:ext cx="389573" cy="389573"/>
            </a:xfrm>
            <a:prstGeom prst="ellipse">
              <a:avLst/>
            </a:prstGeom>
            <a:solidFill>
              <a:srgbClr val="3AC69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1123489" y="4538611"/>
              <a:ext cx="389573" cy="389573"/>
            </a:xfrm>
            <a:prstGeom prst="ellipse">
              <a:avLst/>
            </a:prstGeom>
            <a:solidFill>
              <a:srgbClr val="29C7F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1168073" y="4518559"/>
              <a:ext cx="301686" cy="4025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800" b="1" i="0" u="none" strike="noStrike" cap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1</a:t>
              </a:r>
              <a:endParaRPr/>
            </a:p>
          </p:txBody>
        </p:sp>
      </p:grpSp>
      <p:sp>
        <p:nvSpPr>
          <p:cNvPr id="105" name="Google Shape;105;p2"/>
          <p:cNvSpPr/>
          <p:nvPr/>
        </p:nvSpPr>
        <p:spPr>
          <a:xfrm>
            <a:off x="1653335" y="2725492"/>
            <a:ext cx="9734687" cy="1067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แสดงสไลด์บทเรียนสำหรับชั้นเรียนและพูดคุยเกี่ยวกับสิ่งที่พวกเขารู้อยู่แล้วเกี่ยวกับโมเดลธุรกิจหมุนเวียน และแนะนำการคิดเชิงออกแบบเพื่อระบุทางออกสำหรับปัญหาของลูกค้า </a:t>
            </a:r>
            <a:r>
              <a:rPr lang="th-TH" sz="1800" b="0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ถามคำถามนำในบันทึกย่อในสไลด์ PowerPoint กับนักเรียน</a:t>
            </a:r>
            <a:endParaRPr/>
          </a:p>
        </p:txBody>
      </p:sp>
      <p:grpSp>
        <p:nvGrpSpPr>
          <p:cNvPr id="106" name="Google Shape;106;p2"/>
          <p:cNvGrpSpPr/>
          <p:nvPr/>
        </p:nvGrpSpPr>
        <p:grpSpPr>
          <a:xfrm>
            <a:off x="1127544" y="4133736"/>
            <a:ext cx="443210" cy="409625"/>
            <a:chOff x="1123489" y="4518559"/>
            <a:chExt cx="443210" cy="409625"/>
          </a:xfrm>
        </p:grpSpPr>
        <p:sp>
          <p:nvSpPr>
            <p:cNvPr id="107" name="Google Shape;107;p2"/>
            <p:cNvSpPr/>
            <p:nvPr/>
          </p:nvSpPr>
          <p:spPr>
            <a:xfrm>
              <a:off x="1177126" y="4538611"/>
              <a:ext cx="389573" cy="389573"/>
            </a:xfrm>
            <a:prstGeom prst="ellipse">
              <a:avLst/>
            </a:prstGeom>
            <a:solidFill>
              <a:srgbClr val="3AC69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1123489" y="4538611"/>
              <a:ext cx="389573" cy="389573"/>
            </a:xfrm>
            <a:prstGeom prst="ellipse">
              <a:avLst/>
            </a:prstGeom>
            <a:solidFill>
              <a:srgbClr val="29C7F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168073" y="4518559"/>
              <a:ext cx="301686" cy="4025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800" b="1" i="0" u="none" strike="noStrike" cap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2</a:t>
              </a:r>
              <a:endParaRPr/>
            </a:p>
          </p:txBody>
        </p:sp>
      </p:grpSp>
      <p:sp>
        <p:nvSpPr>
          <p:cNvPr id="110" name="Google Shape;110;p2"/>
          <p:cNvSpPr/>
          <p:nvPr/>
        </p:nvSpPr>
        <p:spPr>
          <a:xfrm>
            <a:off x="1678975" y="4061600"/>
            <a:ext cx="10141500" cy="10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ปริ๊นท์เอกสารประกอบคำบรรยาย 5 ชุด: </a:t>
            </a:r>
            <a:r>
              <a:rPr lang="th-TH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1. การออกแบบใหม่เพื่อการหมุนเวียน; 2. การคิดเชิงออกแบบ; </a:t>
            </a:r>
            <a:endParaRPr sz="18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3. ส่วนที่มีการหมุนเวียน; 4. แผนผังวงจรชีวิตแบบหมุนเวียน; และ 5. ทางออกแบบหมุนเวียน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262626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1" name="Google Shape;111;p2"/>
          <p:cNvSpPr txBox="1"/>
          <p:nvPr/>
        </p:nvSpPr>
        <p:spPr>
          <a:xfrm>
            <a:off x="1714150" y="5285525"/>
            <a:ext cx="10029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ทำตามขั้นตอนบนสไลด์ถัดไป </a:t>
            </a:r>
            <a:r>
              <a:rPr lang="th-TH" sz="1800" b="0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และในบันทึกย่อของครูในสไลด์ที่ 20 ถึง 24 เพื่อทำกิจกรรมในชั้นเรียน </a:t>
            </a:r>
            <a:endParaRPr/>
          </a:p>
        </p:txBody>
      </p:sp>
      <p:grpSp>
        <p:nvGrpSpPr>
          <p:cNvPr id="112" name="Google Shape;112;p2"/>
          <p:cNvGrpSpPr/>
          <p:nvPr/>
        </p:nvGrpSpPr>
        <p:grpSpPr>
          <a:xfrm>
            <a:off x="1162714" y="5177090"/>
            <a:ext cx="443210" cy="409625"/>
            <a:chOff x="1123489" y="4518559"/>
            <a:chExt cx="443210" cy="409625"/>
          </a:xfrm>
        </p:grpSpPr>
        <p:sp>
          <p:nvSpPr>
            <p:cNvPr id="113" name="Google Shape;113;p2"/>
            <p:cNvSpPr/>
            <p:nvPr/>
          </p:nvSpPr>
          <p:spPr>
            <a:xfrm>
              <a:off x="1177126" y="4538611"/>
              <a:ext cx="389573" cy="389573"/>
            </a:xfrm>
            <a:prstGeom prst="ellipse">
              <a:avLst/>
            </a:prstGeom>
            <a:solidFill>
              <a:srgbClr val="3AC69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123489" y="4538611"/>
              <a:ext cx="389573" cy="389573"/>
            </a:xfrm>
            <a:prstGeom prst="ellipse">
              <a:avLst/>
            </a:prstGeom>
            <a:solidFill>
              <a:srgbClr val="29C7F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168073" y="4518559"/>
              <a:ext cx="301686" cy="4025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800" b="1" i="0" u="none" strike="noStrike" cap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3</a:t>
              </a:r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8" name="Google Shape;458;p20" descr="A picture containing text, peop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20" descr="A picture containing 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r="10" b="39"/>
          <a:stretch/>
        </p:blipFill>
        <p:spPr>
          <a:xfrm>
            <a:off x="4106000" y="1878994"/>
            <a:ext cx="3821374" cy="1784012"/>
          </a:xfrm>
          <a:prstGeom prst="rect">
            <a:avLst/>
          </a:prstGeom>
          <a:noFill/>
          <a:ln>
            <a:noFill/>
          </a:ln>
        </p:spPr>
      </p:pic>
      <p:sp>
        <p:nvSpPr>
          <p:cNvPr id="460" name="Google Shape;460;p20"/>
          <p:cNvSpPr/>
          <p:nvPr/>
        </p:nvSpPr>
        <p:spPr>
          <a:xfrm>
            <a:off x="4307842" y="2524017"/>
            <a:ext cx="34176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7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กิจกรรมในชั้นเรียน</a:t>
            </a:r>
            <a:endParaRPr sz="100"/>
          </a:p>
        </p:txBody>
      </p:sp>
      <p:pic>
        <p:nvPicPr>
          <p:cNvPr id="461" name="Google Shape;461;p20" descr="Shape, arrow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r="-20" b="-10"/>
          <a:stretch/>
        </p:blipFill>
        <p:spPr>
          <a:xfrm>
            <a:off x="6566242" y="3685820"/>
            <a:ext cx="1468344" cy="960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p20" descr="Shape, arrow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r="-20" b="-10"/>
          <a:stretch/>
        </p:blipFill>
        <p:spPr>
          <a:xfrm rot="-9961591" flipH="1">
            <a:off x="6637362" y="795791"/>
            <a:ext cx="1167647" cy="1328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p20" descr="A picture containing arrow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 r="-30" b="49"/>
          <a:stretch/>
        </p:blipFill>
        <p:spPr>
          <a:xfrm rot="8100000">
            <a:off x="3078210" y="2966566"/>
            <a:ext cx="1199552" cy="429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20" descr="A picture containing arrow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 r="-30" b="49"/>
          <a:stretch/>
        </p:blipFill>
        <p:spPr>
          <a:xfrm rot="1800002" flipH="1">
            <a:off x="3030313" y="1721777"/>
            <a:ext cx="1401293" cy="711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20" descr="A picture containing arrow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 r="-30" b="49"/>
          <a:stretch/>
        </p:blipFill>
        <p:spPr>
          <a:xfrm rot="-10600324" flipH="1">
            <a:off x="7737907" y="2055784"/>
            <a:ext cx="1138141" cy="459489"/>
          </a:xfrm>
          <a:prstGeom prst="rect">
            <a:avLst/>
          </a:prstGeom>
          <a:noFill/>
          <a:ln>
            <a:noFill/>
          </a:ln>
        </p:spPr>
      </p:pic>
      <p:sp>
        <p:nvSpPr>
          <p:cNvPr id="466" name="Google Shape;466;p20"/>
          <p:cNvSpPr/>
          <p:nvPr/>
        </p:nvSpPr>
        <p:spPr>
          <a:xfrm>
            <a:off x="1124800" y="550625"/>
            <a:ext cx="42612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แบ่งกลุ่มเป็นกลุ่มละ 3-5 คน แล้วเตรียมบอร์ดโปสเตอร์ หรือใช้เอกสารการคิดเชิงออกแบบ </a:t>
            </a:r>
            <a:endParaRPr/>
          </a:p>
        </p:txBody>
      </p:sp>
      <p:sp>
        <p:nvSpPr>
          <p:cNvPr id="467" name="Google Shape;467;p20"/>
          <p:cNvSpPr/>
          <p:nvPr/>
        </p:nvSpPr>
        <p:spPr>
          <a:xfrm>
            <a:off x="588221" y="579142"/>
            <a:ext cx="417000" cy="417000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68" name="Google Shape;468;p20"/>
          <p:cNvSpPr/>
          <p:nvPr/>
        </p:nvSpPr>
        <p:spPr>
          <a:xfrm>
            <a:off x="534584" y="579142"/>
            <a:ext cx="417000" cy="417000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69" name="Google Shape;469;p20"/>
          <p:cNvSpPr/>
          <p:nvPr/>
        </p:nvSpPr>
        <p:spPr>
          <a:xfrm>
            <a:off x="568788" y="539038"/>
            <a:ext cx="3828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1</a:t>
            </a:r>
            <a:endParaRPr/>
          </a:p>
        </p:txBody>
      </p:sp>
      <p:sp>
        <p:nvSpPr>
          <p:cNvPr id="470" name="Google Shape;470;p20"/>
          <p:cNvSpPr/>
          <p:nvPr/>
        </p:nvSpPr>
        <p:spPr>
          <a:xfrm>
            <a:off x="1124799" y="3565000"/>
            <a:ext cx="3941100" cy="22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เลือกหนึ่งในผลิตภัณฑ์ต่อไปนี้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29C7F7"/>
              </a:buClr>
              <a:buSzPts val="3200"/>
              <a:buFont typeface="Arial"/>
              <a:buChar char="•"/>
            </a:pPr>
            <a:r>
              <a:rPr lang="th-TH" sz="16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ซองซอสมะเขือเทศแบบ</a:t>
            </a:r>
            <a:endParaRPr sz="1600" b="1">
              <a:solidFill>
                <a:srgbClr val="262626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     ใช้ครั้งเดียว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29C7F7"/>
              </a:buClr>
              <a:buSzPts val="3200"/>
              <a:buFont typeface="Arial"/>
              <a:buChar char="•"/>
            </a:pPr>
            <a:r>
              <a:rPr lang="th-TH" sz="16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แล็ปท็อปหรือโทรศัพท์</a:t>
            </a:r>
            <a:endParaRPr sz="1600" b="1">
              <a:solidFill>
                <a:srgbClr val="262626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     มือถือราคาแพง: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29C7F7"/>
              </a:buClr>
              <a:buSzPts val="3200"/>
              <a:buFont typeface="Arial"/>
              <a:buChar char="•"/>
            </a:pPr>
            <a:r>
              <a:rPr lang="th-TH" sz="16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เสื้อผ้าเด็กทารก</a:t>
            </a:r>
            <a:endParaRPr/>
          </a:p>
          <a:p>
            <a:pPr marL="285750" marR="0" lvl="0" indent="-82550" algn="l" rtl="0">
              <a:spcBef>
                <a:spcPts val="0"/>
              </a:spcBef>
              <a:spcAft>
                <a:spcPts val="0"/>
              </a:spcAft>
              <a:buClr>
                <a:srgbClr val="29C7F7"/>
              </a:buClr>
              <a:buSzPts val="3200"/>
              <a:buFont typeface="Arial"/>
              <a:buNone/>
            </a:pPr>
            <a:endParaRPr sz="1600" b="1">
              <a:solidFill>
                <a:srgbClr val="262626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71" name="Google Shape;471;p20"/>
          <p:cNvSpPr/>
          <p:nvPr/>
        </p:nvSpPr>
        <p:spPr>
          <a:xfrm>
            <a:off x="644569" y="3564994"/>
            <a:ext cx="417000" cy="417000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72" name="Google Shape;472;p20"/>
          <p:cNvSpPr/>
          <p:nvPr/>
        </p:nvSpPr>
        <p:spPr>
          <a:xfrm>
            <a:off x="590932" y="3564994"/>
            <a:ext cx="417000" cy="417000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73" name="Google Shape;473;p20"/>
          <p:cNvSpPr/>
          <p:nvPr/>
        </p:nvSpPr>
        <p:spPr>
          <a:xfrm>
            <a:off x="625136" y="3524890"/>
            <a:ext cx="3828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2</a:t>
            </a:r>
            <a:endParaRPr/>
          </a:p>
        </p:txBody>
      </p:sp>
      <p:sp>
        <p:nvSpPr>
          <p:cNvPr id="474" name="Google Shape;474;p20"/>
          <p:cNvSpPr/>
          <p:nvPr/>
        </p:nvSpPr>
        <p:spPr>
          <a:xfrm>
            <a:off x="8196150" y="542325"/>
            <a:ext cx="39411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ใช้เอกสารการคิดเชิงออกแบบ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เพื่อพัฒนาทางออกแบบ</a:t>
            </a:r>
            <a:endParaRPr sz="2000" b="1">
              <a:solidFill>
                <a:srgbClr val="262626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หมุนเวียนสำหรับผลิตภัณฑ์</a:t>
            </a:r>
            <a:endParaRPr/>
          </a:p>
        </p:txBody>
      </p:sp>
      <p:sp>
        <p:nvSpPr>
          <p:cNvPr id="475" name="Google Shape;475;p20"/>
          <p:cNvSpPr/>
          <p:nvPr/>
        </p:nvSpPr>
        <p:spPr>
          <a:xfrm>
            <a:off x="7779167" y="538198"/>
            <a:ext cx="417000" cy="417000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76" name="Google Shape;476;p20"/>
          <p:cNvSpPr/>
          <p:nvPr/>
        </p:nvSpPr>
        <p:spPr>
          <a:xfrm>
            <a:off x="7725530" y="538198"/>
            <a:ext cx="417000" cy="417000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77" name="Google Shape;477;p20"/>
          <p:cNvSpPr/>
          <p:nvPr/>
        </p:nvSpPr>
        <p:spPr>
          <a:xfrm>
            <a:off x="7759734" y="498094"/>
            <a:ext cx="3828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3</a:t>
            </a:r>
            <a:endParaRPr/>
          </a:p>
        </p:txBody>
      </p:sp>
      <p:sp>
        <p:nvSpPr>
          <p:cNvPr id="478" name="Google Shape;478;p20"/>
          <p:cNvSpPr/>
          <p:nvPr/>
        </p:nvSpPr>
        <p:spPr>
          <a:xfrm>
            <a:off x="8888425" y="2625950"/>
            <a:ext cx="31449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ใช้โมเดลการออกแบบ</a:t>
            </a:r>
            <a:endParaRPr sz="2000" b="1">
              <a:solidFill>
                <a:srgbClr val="262626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หมุนเวียนอย่างน้อยหนึ่ง</a:t>
            </a:r>
            <a:endParaRPr sz="2000" b="1">
              <a:solidFill>
                <a:srgbClr val="262626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โมเดลกับผลิตภัณฑ์</a:t>
            </a:r>
            <a:endParaRPr/>
          </a:p>
        </p:txBody>
      </p:sp>
      <p:sp>
        <p:nvSpPr>
          <p:cNvPr id="479" name="Google Shape;479;p20"/>
          <p:cNvSpPr/>
          <p:nvPr/>
        </p:nvSpPr>
        <p:spPr>
          <a:xfrm>
            <a:off x="8413456" y="2621808"/>
            <a:ext cx="417000" cy="417000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80" name="Google Shape;480;p20"/>
          <p:cNvSpPr/>
          <p:nvPr/>
        </p:nvSpPr>
        <p:spPr>
          <a:xfrm>
            <a:off x="8359819" y="2621808"/>
            <a:ext cx="417000" cy="417000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81" name="Google Shape;481;p20"/>
          <p:cNvSpPr/>
          <p:nvPr/>
        </p:nvSpPr>
        <p:spPr>
          <a:xfrm>
            <a:off x="8394023" y="2581704"/>
            <a:ext cx="3828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4</a:t>
            </a:r>
            <a:endParaRPr/>
          </a:p>
        </p:txBody>
      </p:sp>
      <p:sp>
        <p:nvSpPr>
          <p:cNvPr id="482" name="Google Shape;482;p20"/>
          <p:cNvSpPr/>
          <p:nvPr/>
        </p:nvSpPr>
        <p:spPr>
          <a:xfrm>
            <a:off x="8730625" y="4319375"/>
            <a:ext cx="33681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แบ่งปันแนวคิดในการออก</a:t>
            </a:r>
            <a:endParaRPr sz="2000" b="1">
              <a:solidFill>
                <a:srgbClr val="262626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แบบใหม่สำหรับเศรษฐกิจ</a:t>
            </a:r>
            <a:endParaRPr sz="2000" b="1">
              <a:solidFill>
                <a:srgbClr val="262626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หมุนเวียน</a:t>
            </a:r>
            <a:endParaRPr/>
          </a:p>
        </p:txBody>
      </p:sp>
      <p:sp>
        <p:nvSpPr>
          <p:cNvPr id="483" name="Google Shape;483;p20"/>
          <p:cNvSpPr/>
          <p:nvPr/>
        </p:nvSpPr>
        <p:spPr>
          <a:xfrm>
            <a:off x="8128753" y="4331571"/>
            <a:ext cx="417000" cy="417000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84" name="Google Shape;484;p20"/>
          <p:cNvSpPr/>
          <p:nvPr/>
        </p:nvSpPr>
        <p:spPr>
          <a:xfrm>
            <a:off x="8075116" y="4331571"/>
            <a:ext cx="417000" cy="417000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85" name="Google Shape;485;p20"/>
          <p:cNvSpPr/>
          <p:nvPr/>
        </p:nvSpPr>
        <p:spPr>
          <a:xfrm>
            <a:off x="8109320" y="4291467"/>
            <a:ext cx="3828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5</a:t>
            </a:r>
            <a:endParaRPr/>
          </a:p>
        </p:txBody>
      </p:sp>
      <p:sp>
        <p:nvSpPr>
          <p:cNvPr id="486" name="Google Shape;486;p20"/>
          <p:cNvSpPr txBox="1"/>
          <p:nvPr/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 sz="12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rPr>
              <a:t>20</a:t>
            </a:fld>
            <a:endParaRPr sz="1200">
              <a:solidFill>
                <a:srgbClr val="88888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87" name="Google Shape;487;p20"/>
          <p:cNvSpPr txBox="1"/>
          <p:nvPr/>
        </p:nvSpPr>
        <p:spPr>
          <a:xfrm>
            <a:off x="3645800" y="4041400"/>
            <a:ext cx="3000000" cy="21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rgbClr val="29C7F7"/>
              </a:buClr>
              <a:buSzPts val="3200"/>
              <a:buChar char="•"/>
            </a:pPr>
            <a:r>
              <a:rPr lang="th-TH" sz="16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ฟิล์มห่ออาหาร </a:t>
            </a:r>
            <a:endParaRPr sz="1600" b="1">
              <a:solidFill>
                <a:srgbClr val="262626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262626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rgbClr val="29C7F7"/>
              </a:buClr>
              <a:buSzPts val="3200"/>
              <a:buChar char="•"/>
            </a:pPr>
            <a:r>
              <a:rPr lang="th-TH" sz="16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บรรจุภัณฑ์ขนาดเล็กใช้</a:t>
            </a:r>
            <a:endParaRPr sz="1600" b="1">
              <a:solidFill>
                <a:srgbClr val="262626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     ครั้งเดียวสำหรับถั่วหรือผัก</a:t>
            </a:r>
            <a:endParaRPr>
              <a:solidFill>
                <a:srgbClr val="000000"/>
              </a:solidFill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rgbClr val="29C7F7"/>
              </a:buClr>
              <a:buSzPts val="3200"/>
              <a:buChar char="•"/>
            </a:pPr>
            <a:r>
              <a:rPr lang="th-TH" sz="16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รองเท้าแตะ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3" name="Google Shape;493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22465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4" name="Google Shape;494;p21"/>
          <p:cNvSpPr txBox="1"/>
          <p:nvPr/>
        </p:nvSpPr>
        <p:spPr>
          <a:xfrm>
            <a:off x="-734786" y="1502229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95" name="Google Shape;495;p21"/>
          <p:cNvSpPr txBox="1"/>
          <p:nvPr/>
        </p:nvSpPr>
        <p:spPr>
          <a:xfrm>
            <a:off x="1499535" y="140011"/>
            <a:ext cx="95979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2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เลือกธุรกิจที่จะออกแบบใหม่เพื่อการหมุนเวียน</a:t>
            </a:r>
            <a:r>
              <a:rPr lang="th-TH" sz="39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/>
          </a:p>
        </p:txBody>
      </p:sp>
      <p:pic>
        <p:nvPicPr>
          <p:cNvPr id="496" name="Google Shape;496;p21"/>
          <p:cNvPicPr preferRelativeResize="0"/>
          <p:nvPr/>
        </p:nvPicPr>
        <p:blipFill rotWithShape="1">
          <a:blip r:embed="rId4">
            <a:alphaModFix/>
          </a:blip>
          <a:srcRect r="11" b="25"/>
          <a:stretch/>
        </p:blipFill>
        <p:spPr>
          <a:xfrm>
            <a:off x="1255510" y="820351"/>
            <a:ext cx="9291874" cy="578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97" name="Google Shape;497;p21" descr="A closet full of clothes&#10;&#10;Description automatically generated with medium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2945" y="4225438"/>
            <a:ext cx="3371354" cy="2247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8" name="Google Shape;498;p21"/>
          <p:cNvPicPr preferRelativeResize="0"/>
          <p:nvPr/>
        </p:nvPicPr>
        <p:blipFill rotWithShape="1">
          <a:blip r:embed="rId6">
            <a:alphaModFix/>
          </a:blip>
          <a:srcRect b="13"/>
          <a:stretch/>
        </p:blipFill>
        <p:spPr>
          <a:xfrm>
            <a:off x="4850296" y="1726808"/>
            <a:ext cx="3666916" cy="2222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p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824023" y="4250929"/>
            <a:ext cx="3958573" cy="2222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0" name="Google Shape;500;p2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251158" y="4225440"/>
            <a:ext cx="3371354" cy="2247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1" name="Google Shape;501;p21" descr="A bowl of noodles and broccoli&#10;&#10;Description automatically generated with medium confidence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917407" y="1726808"/>
            <a:ext cx="2265725" cy="226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2" name="Google Shape;502;p21" descr="A picture containing light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87350" y="1744964"/>
            <a:ext cx="3371354" cy="22475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8" name="Google Shape;508;p22" descr="A picture containing text, peop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9" name="Google Shape;509;p22"/>
          <p:cNvSpPr txBox="1"/>
          <p:nvPr/>
        </p:nvSpPr>
        <p:spPr>
          <a:xfrm>
            <a:off x="-734786" y="1502229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510" name="Google Shape;510;p22"/>
          <p:cNvGrpSpPr/>
          <p:nvPr/>
        </p:nvGrpSpPr>
        <p:grpSpPr>
          <a:xfrm>
            <a:off x="241332" y="78020"/>
            <a:ext cx="11805304" cy="1773691"/>
            <a:chOff x="240362" y="1276120"/>
            <a:chExt cx="11805304" cy="1773691"/>
          </a:xfrm>
        </p:grpSpPr>
        <p:grpSp>
          <p:nvGrpSpPr>
            <p:cNvPr id="511" name="Google Shape;511;p22"/>
            <p:cNvGrpSpPr/>
            <p:nvPr/>
          </p:nvGrpSpPr>
          <p:grpSpPr>
            <a:xfrm>
              <a:off x="240362" y="1388407"/>
              <a:ext cx="2274242" cy="1640138"/>
              <a:chOff x="0" y="146957"/>
              <a:chExt cx="3423557" cy="2396490"/>
            </a:xfrm>
          </p:grpSpPr>
          <p:pic>
            <p:nvPicPr>
              <p:cNvPr id="512" name="Google Shape;512;p22" descr="Shape, circle&#10;&#10;Description automatically generated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0" y="146957"/>
                <a:ext cx="3423557" cy="239649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13" name="Google Shape;513;p22"/>
              <p:cNvSpPr txBox="1"/>
              <p:nvPr/>
            </p:nvSpPr>
            <p:spPr>
              <a:xfrm>
                <a:off x="813708" y="1198701"/>
                <a:ext cx="2013304" cy="7177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h-TH" sz="1600" b="1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ขั้นตอน</a:t>
                </a:r>
                <a:endParaRPr/>
              </a:p>
              <a:p>
                <a:pPr marL="0" marR="0" lvl="0" indent="0"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h-TH" sz="1600" b="1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เข้าใจ</a:t>
                </a:r>
                <a:endParaRPr/>
              </a:p>
            </p:txBody>
          </p:sp>
          <p:pic>
            <p:nvPicPr>
              <p:cNvPr id="514" name="Google Shape;514;p22" descr="Icon&#10;&#10;Description automatically generated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1597464" y="539105"/>
                <a:ext cx="560090" cy="5600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15" name="Google Shape;515;p22"/>
            <p:cNvGrpSpPr/>
            <p:nvPr/>
          </p:nvGrpSpPr>
          <p:grpSpPr>
            <a:xfrm>
              <a:off x="2503360" y="1280557"/>
              <a:ext cx="2460526" cy="1722369"/>
              <a:chOff x="0" y="-74333"/>
              <a:chExt cx="3543298" cy="2480309"/>
            </a:xfrm>
          </p:grpSpPr>
          <p:pic>
            <p:nvPicPr>
              <p:cNvPr id="516" name="Google Shape;516;p22" descr="Icon&#10;&#10;Description automatically generated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0" y="-74333"/>
                <a:ext cx="3543298" cy="248030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17" name="Google Shape;517;p22"/>
              <p:cNvSpPr txBox="1"/>
              <p:nvPr/>
            </p:nvSpPr>
            <p:spPr>
              <a:xfrm>
                <a:off x="841074" y="1268657"/>
                <a:ext cx="2013305" cy="7073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h-TH" sz="1600" b="1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ขั้นตอน</a:t>
                </a:r>
                <a:endParaRPr/>
              </a:p>
              <a:p>
                <a:pPr marL="0" marR="0" lvl="0" indent="0"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h-TH" sz="1600" b="1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นิยาม</a:t>
                </a:r>
                <a:endParaRPr/>
              </a:p>
            </p:txBody>
          </p:sp>
          <p:pic>
            <p:nvPicPr>
              <p:cNvPr id="518" name="Google Shape;518;p22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1540313" y="681751"/>
                <a:ext cx="560091" cy="56009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19" name="Google Shape;519;p22"/>
            <p:cNvGrpSpPr/>
            <p:nvPr/>
          </p:nvGrpSpPr>
          <p:grpSpPr>
            <a:xfrm>
              <a:off x="4952641" y="1327443"/>
              <a:ext cx="2460526" cy="1722368"/>
              <a:chOff x="59870" y="146957"/>
              <a:chExt cx="3423557" cy="2396490"/>
            </a:xfrm>
          </p:grpSpPr>
          <p:pic>
            <p:nvPicPr>
              <p:cNvPr id="520" name="Google Shape;520;p22" descr="Shape, circle&#10;&#10;Description automatically generated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59870" y="146957"/>
                <a:ext cx="3423557" cy="239649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21" name="Google Shape;521;p22"/>
              <p:cNvSpPr txBox="1"/>
              <p:nvPr/>
            </p:nvSpPr>
            <p:spPr>
              <a:xfrm>
                <a:off x="813707" y="1172565"/>
                <a:ext cx="2013304" cy="7528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h-TH" sz="1800" b="1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ขั้นตอน</a:t>
                </a:r>
                <a:endParaRPr/>
              </a:p>
              <a:p>
                <a:pPr marL="0" marR="0" lvl="0" indent="0"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h-TH" sz="1800" b="1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สร้างสรรค์</a:t>
                </a:r>
                <a:endParaRPr/>
              </a:p>
            </p:txBody>
          </p:sp>
          <p:pic>
            <p:nvPicPr>
              <p:cNvPr id="522" name="Google Shape;522;p22" descr="Icon&#10;&#10;Description automatically generated"/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1521341" y="527057"/>
                <a:ext cx="618356" cy="61835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23" name="Google Shape;523;p22"/>
            <p:cNvGrpSpPr/>
            <p:nvPr/>
          </p:nvGrpSpPr>
          <p:grpSpPr>
            <a:xfrm>
              <a:off x="7328604" y="1276120"/>
              <a:ext cx="2533844" cy="1773691"/>
              <a:chOff x="0" y="-74333"/>
              <a:chExt cx="3543298" cy="2480309"/>
            </a:xfrm>
          </p:grpSpPr>
          <p:pic>
            <p:nvPicPr>
              <p:cNvPr id="524" name="Google Shape;524;p22" descr="Icon&#10;&#10;Description automatically generated"/>
              <p:cNvPicPr preferRelativeResize="0"/>
              <p:nvPr/>
            </p:nvPicPr>
            <p:blipFill rotWithShape="1">
              <a:blip r:embed="rId10">
                <a:alphaModFix/>
              </a:blip>
              <a:srcRect/>
              <a:stretch/>
            </p:blipFill>
            <p:spPr>
              <a:xfrm>
                <a:off x="0" y="-74333"/>
                <a:ext cx="3543298" cy="248030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25" name="Google Shape;525;p22"/>
              <p:cNvSpPr txBox="1"/>
              <p:nvPr/>
            </p:nvSpPr>
            <p:spPr>
              <a:xfrm>
                <a:off x="813707" y="1292058"/>
                <a:ext cx="2013304" cy="5410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h-TH" sz="1800" b="1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ขั้นตอน</a:t>
                </a:r>
                <a:endParaRPr/>
              </a:p>
              <a:p>
                <a:pPr marL="0" marR="0" lvl="0" indent="0"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h-TH" sz="1800" b="1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จำลอง</a:t>
                </a:r>
                <a:endParaRPr/>
              </a:p>
            </p:txBody>
          </p:sp>
          <p:pic>
            <p:nvPicPr>
              <p:cNvPr id="526" name="Google Shape;526;p22" descr="Icon&#10;&#10;Description automatically generated"/>
              <p:cNvPicPr preferRelativeResize="0"/>
              <p:nvPr/>
            </p:nvPicPr>
            <p:blipFill rotWithShape="1">
              <a:blip r:embed="rId11">
                <a:alphaModFix/>
              </a:blip>
              <a:srcRect/>
              <a:stretch/>
            </p:blipFill>
            <p:spPr>
              <a:xfrm>
                <a:off x="1537726" y="698745"/>
                <a:ext cx="565265" cy="56526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27" name="Google Shape;527;p22"/>
            <p:cNvGrpSpPr/>
            <p:nvPr/>
          </p:nvGrpSpPr>
          <p:grpSpPr>
            <a:xfrm>
              <a:off x="9585140" y="1318716"/>
              <a:ext cx="2460526" cy="1722369"/>
              <a:chOff x="42672" y="106040"/>
              <a:chExt cx="3464050" cy="2424835"/>
            </a:xfrm>
          </p:grpSpPr>
          <p:pic>
            <p:nvPicPr>
              <p:cNvPr id="528" name="Google Shape;528;p22" descr="Shape, circle&#10;&#10;Description automatically generated"/>
              <p:cNvPicPr preferRelativeResize="0"/>
              <p:nvPr/>
            </p:nvPicPr>
            <p:blipFill rotWithShape="1">
              <a:blip r:embed="rId12">
                <a:alphaModFix/>
              </a:blip>
              <a:srcRect/>
              <a:stretch/>
            </p:blipFill>
            <p:spPr>
              <a:xfrm>
                <a:off x="42672" y="106040"/>
                <a:ext cx="3464050" cy="242483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29" name="Google Shape;529;p22"/>
              <p:cNvSpPr txBox="1"/>
              <p:nvPr/>
            </p:nvSpPr>
            <p:spPr>
              <a:xfrm>
                <a:off x="813707" y="1178849"/>
                <a:ext cx="2013303" cy="5410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h-TH" sz="1800" b="1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ขั้นตอน</a:t>
                </a:r>
                <a:endParaRPr/>
              </a:p>
              <a:p>
                <a:pPr marL="0" marR="0" lvl="0" indent="0"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h-TH" sz="1800" b="1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ทดสอบ</a:t>
                </a:r>
                <a:endParaRPr/>
              </a:p>
            </p:txBody>
          </p:sp>
          <p:pic>
            <p:nvPicPr>
              <p:cNvPr id="530" name="Google Shape;530;p22" descr="Icon&#10;&#10;Description automatically generated"/>
              <p:cNvPicPr preferRelativeResize="0"/>
              <p:nvPr/>
            </p:nvPicPr>
            <p:blipFill rotWithShape="1">
              <a:blip r:embed="rId13">
                <a:alphaModFix/>
              </a:blip>
              <a:srcRect/>
              <a:stretch/>
            </p:blipFill>
            <p:spPr>
              <a:xfrm>
                <a:off x="1495529" y="559862"/>
                <a:ext cx="603839" cy="60383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531" name="Google Shape;531;p22"/>
          <p:cNvSpPr/>
          <p:nvPr/>
        </p:nvSpPr>
        <p:spPr>
          <a:xfrm>
            <a:off x="359229" y="1804827"/>
            <a:ext cx="2155375" cy="3959160"/>
          </a:xfrm>
          <a:prstGeom prst="roundRect">
            <a:avLst>
              <a:gd name="adj" fmla="val 16667"/>
            </a:avLst>
          </a:prstGeom>
          <a:noFill/>
          <a:ln w="31750" cap="flat" cmpd="sng">
            <a:solidFill>
              <a:srgbClr val="ECC100"/>
            </a:solidFill>
            <a:prstDash val="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32" name="Google Shape;532;p22"/>
          <p:cNvSpPr/>
          <p:nvPr/>
        </p:nvSpPr>
        <p:spPr>
          <a:xfrm>
            <a:off x="2689759" y="1804827"/>
            <a:ext cx="2155375" cy="3968162"/>
          </a:xfrm>
          <a:prstGeom prst="roundRect">
            <a:avLst>
              <a:gd name="adj" fmla="val 16667"/>
            </a:avLst>
          </a:prstGeom>
          <a:noFill/>
          <a:ln w="31750" cap="flat" cmpd="sng">
            <a:solidFill>
              <a:srgbClr val="DE8900"/>
            </a:solidFill>
            <a:prstDash val="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33" name="Google Shape;533;p22"/>
          <p:cNvSpPr/>
          <p:nvPr/>
        </p:nvSpPr>
        <p:spPr>
          <a:xfrm>
            <a:off x="5066297" y="1830445"/>
            <a:ext cx="2155375" cy="3943353"/>
          </a:xfrm>
          <a:prstGeom prst="roundRect">
            <a:avLst>
              <a:gd name="adj" fmla="val 16667"/>
            </a:avLst>
          </a:prstGeom>
          <a:noFill/>
          <a:ln w="31750" cap="flat" cmpd="sng">
            <a:solidFill>
              <a:srgbClr val="29C7F7"/>
            </a:solidFill>
            <a:prstDash val="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34" name="Google Shape;534;p22"/>
          <p:cNvSpPr/>
          <p:nvPr/>
        </p:nvSpPr>
        <p:spPr>
          <a:xfrm>
            <a:off x="7440879" y="1804826"/>
            <a:ext cx="2155375" cy="3957717"/>
          </a:xfrm>
          <a:prstGeom prst="roundRect">
            <a:avLst>
              <a:gd name="adj" fmla="val 16667"/>
            </a:avLst>
          </a:prstGeom>
          <a:noFill/>
          <a:ln w="31750" cap="flat" cmpd="sng">
            <a:solidFill>
              <a:srgbClr val="4ABE98"/>
            </a:solidFill>
            <a:prstDash val="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35" name="Google Shape;535;p22"/>
          <p:cNvSpPr/>
          <p:nvPr/>
        </p:nvSpPr>
        <p:spPr>
          <a:xfrm>
            <a:off x="9771409" y="1804826"/>
            <a:ext cx="2155375" cy="3964567"/>
          </a:xfrm>
          <a:prstGeom prst="roundRect">
            <a:avLst>
              <a:gd name="adj" fmla="val 16667"/>
            </a:avLst>
          </a:prstGeom>
          <a:noFill/>
          <a:ln w="31750" cap="flat" cmpd="sng">
            <a:solidFill>
              <a:srgbClr val="005751"/>
            </a:solidFill>
            <a:prstDash val="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1" name="Google Shape;541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253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42" name="Google Shape;542;p23"/>
          <p:cNvGrpSpPr/>
          <p:nvPr/>
        </p:nvGrpSpPr>
        <p:grpSpPr>
          <a:xfrm>
            <a:off x="1348217" y="353381"/>
            <a:ext cx="9495565" cy="915193"/>
            <a:chOff x="1348217" y="463109"/>
            <a:chExt cx="9495565" cy="915193"/>
          </a:xfrm>
        </p:grpSpPr>
        <p:sp>
          <p:nvSpPr>
            <p:cNvPr id="543" name="Google Shape;543;p23"/>
            <p:cNvSpPr/>
            <p:nvPr/>
          </p:nvSpPr>
          <p:spPr>
            <a:xfrm>
              <a:off x="1348217" y="642982"/>
              <a:ext cx="9495565" cy="735320"/>
            </a:xfrm>
            <a:prstGeom prst="roundRect">
              <a:avLst>
                <a:gd name="adj" fmla="val 16667"/>
              </a:avLst>
            </a:prstGeom>
            <a:solidFill>
              <a:srgbClr val="29C7F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ahoma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544;p23"/>
            <p:cNvSpPr/>
            <p:nvPr/>
          </p:nvSpPr>
          <p:spPr>
            <a:xfrm>
              <a:off x="1348217" y="463109"/>
              <a:ext cx="9495565" cy="735320"/>
            </a:xfrm>
            <a:prstGeom prst="roundRect">
              <a:avLst>
                <a:gd name="adj" fmla="val 16667"/>
              </a:avLst>
            </a:prstGeom>
            <a:solidFill>
              <a:srgbClr val="3AC69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ahoma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5" name="Google Shape;545;p23"/>
          <p:cNvSpPr txBox="1"/>
          <p:nvPr/>
        </p:nvSpPr>
        <p:spPr>
          <a:xfrm>
            <a:off x="1348217" y="446679"/>
            <a:ext cx="949556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ahoma"/>
              <a:buNone/>
            </a:pPr>
            <a:r>
              <a:rPr lang="th-TH" sz="36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แผนผังวงจรชีวิตแบบหมุนเวียน</a:t>
            </a:r>
            <a:endParaRPr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AFC27EA-F941-6F70-24FA-66B3B35F1638}"/>
              </a:ext>
            </a:extLst>
          </p:cNvPr>
          <p:cNvGrpSpPr/>
          <p:nvPr/>
        </p:nvGrpSpPr>
        <p:grpSpPr>
          <a:xfrm>
            <a:off x="-230998" y="1015272"/>
            <a:ext cx="12465934" cy="5033927"/>
            <a:chOff x="-230998" y="1015272"/>
            <a:chExt cx="12465934" cy="503392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7BA9815-93C4-811B-CDEA-BB5FB08D46CD}"/>
                </a:ext>
              </a:extLst>
            </p:cNvPr>
            <p:cNvGrpSpPr/>
            <p:nvPr/>
          </p:nvGrpSpPr>
          <p:grpSpPr>
            <a:xfrm>
              <a:off x="-230998" y="3336497"/>
              <a:ext cx="12465934" cy="1728587"/>
              <a:chOff x="0" y="2496172"/>
              <a:chExt cx="12465934" cy="1865656"/>
            </a:xfrm>
          </p:grpSpPr>
          <p:pic>
            <p:nvPicPr>
              <p:cNvPr id="4" name="Google Shape;370;p12" descr="Graphical user interface&#10;&#10;Description automatically generated">
                <a:extLst>
                  <a:ext uri="{FF2B5EF4-FFF2-40B4-BE49-F238E27FC236}">
                    <a16:creationId xmlns:a16="http://schemas.microsoft.com/office/drawing/2014/main" id="{3ADC6927-8662-24C0-CE81-EFB9A7103D3A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b="-119"/>
              <a:stretch/>
            </p:blipFill>
            <p:spPr>
              <a:xfrm>
                <a:off x="0" y="2496172"/>
                <a:ext cx="12465934" cy="186565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14F1AC-2203-85FC-EB22-4E33731B45AF}"/>
                  </a:ext>
                </a:extLst>
              </p:cNvPr>
              <p:cNvSpPr txBox="1"/>
              <p:nvPr/>
            </p:nvSpPr>
            <p:spPr>
              <a:xfrm>
                <a:off x="3134060" y="3049999"/>
                <a:ext cx="1804966" cy="461664"/>
              </a:xfrm>
              <a:prstGeom prst="rect">
                <a:avLst/>
              </a:prstGeom>
              <a:solidFill>
                <a:srgbClr val="29C7F7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2. </a:t>
                </a:r>
                <a:r>
                  <a:rPr lang="th-TH" sz="2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การผลิต</a:t>
                </a:r>
                <a:endPara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ADDE231-F127-6642-500A-9AC44B8002EF}"/>
                  </a:ext>
                </a:extLst>
              </p:cNvPr>
              <p:cNvSpPr txBox="1"/>
              <p:nvPr/>
            </p:nvSpPr>
            <p:spPr>
              <a:xfrm>
                <a:off x="5214373" y="2994092"/>
                <a:ext cx="1936854" cy="764018"/>
              </a:xfrm>
              <a:prstGeom prst="rect">
                <a:avLst/>
              </a:prstGeom>
              <a:solidFill>
                <a:srgbClr val="4ABD98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3. </a:t>
                </a:r>
                <a:r>
                  <a:rPr lang="th-TH" sz="2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การกระจายสินค้า</a:t>
                </a:r>
                <a:endParaRPr lang="en-US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59306CF-1EAD-A6E6-DE41-E0A86EC3D730}"/>
                  </a:ext>
                </a:extLst>
              </p:cNvPr>
              <p:cNvSpPr txBox="1"/>
              <p:nvPr/>
            </p:nvSpPr>
            <p:spPr>
              <a:xfrm>
                <a:off x="7499400" y="2954918"/>
                <a:ext cx="1908406" cy="830996"/>
              </a:xfrm>
              <a:prstGeom prst="rect">
                <a:avLst/>
              </a:prstGeom>
              <a:solidFill>
                <a:srgbClr val="008E82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4. </a:t>
                </a:r>
                <a:r>
                  <a:rPr lang="th-TH" sz="2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การใช้งาน</a:t>
                </a:r>
                <a:endPara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1B49CC5-620A-C002-8B3D-EDED4D9C03B0}"/>
                  </a:ext>
                </a:extLst>
              </p:cNvPr>
              <p:cNvSpPr txBox="1"/>
              <p:nvPr/>
            </p:nvSpPr>
            <p:spPr>
              <a:xfrm>
                <a:off x="844886" y="3049999"/>
                <a:ext cx="1804966" cy="461664"/>
              </a:xfrm>
              <a:prstGeom prst="rect">
                <a:avLst/>
              </a:prstGeom>
              <a:solidFill>
                <a:srgbClr val="ECC100"/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1. </a:t>
                </a:r>
                <a:r>
                  <a:rPr lang="th-TH" sz="2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การสกัด</a:t>
                </a:r>
                <a:endPara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pic>
            <p:nvPicPr>
              <p:cNvPr id="9" name="Google Shape;209;p26" descr="Timeline&#10;&#10;Description automatically generated">
                <a:extLst>
                  <a:ext uri="{FF2B5EF4-FFF2-40B4-BE49-F238E27FC236}">
                    <a16:creationId xmlns:a16="http://schemas.microsoft.com/office/drawing/2014/main" id="{5C8E9DFC-B473-C392-1955-F7602CE1DB7D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alphaModFix amt="35000"/>
              </a:blip>
              <a:srcRect l="43667" t="61351" r="43825" b="15568"/>
              <a:stretch/>
            </p:blipFill>
            <p:spPr>
              <a:xfrm>
                <a:off x="5481161" y="2881505"/>
                <a:ext cx="1198891" cy="81006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" name="Google Shape;209;p26" descr="Timeline&#10;&#10;Description automatically generated">
                <a:extLst>
                  <a:ext uri="{FF2B5EF4-FFF2-40B4-BE49-F238E27FC236}">
                    <a16:creationId xmlns:a16="http://schemas.microsoft.com/office/drawing/2014/main" id="{081E09EE-66D2-5948-2D25-43935D9544BC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alphaModFix amt="50000"/>
              </a:blip>
              <a:srcRect l="63269" t="58753" r="26707" b="15672"/>
              <a:stretch/>
            </p:blipFill>
            <p:spPr>
              <a:xfrm>
                <a:off x="7833091" y="2772743"/>
                <a:ext cx="960822" cy="89759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" name="Google Shape;209;p26" descr="Timeline&#10;&#10;Description automatically generated">
                <a:extLst>
                  <a:ext uri="{FF2B5EF4-FFF2-40B4-BE49-F238E27FC236}">
                    <a16:creationId xmlns:a16="http://schemas.microsoft.com/office/drawing/2014/main" id="{3235D77E-7F21-A3F9-CA32-F345D9F2123C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alphaModFix amt="35000"/>
              </a:blip>
              <a:srcRect l="9185" t="58784" r="81575" b="13826"/>
              <a:stretch/>
            </p:blipFill>
            <p:spPr>
              <a:xfrm>
                <a:off x="1394849" y="2772741"/>
                <a:ext cx="885667" cy="96127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" name="Google Shape;209;p26" descr="Timeline&#10;&#10;Description automatically generated">
                <a:extLst>
                  <a:ext uri="{FF2B5EF4-FFF2-40B4-BE49-F238E27FC236}">
                    <a16:creationId xmlns:a16="http://schemas.microsoft.com/office/drawing/2014/main" id="{42201E06-A166-4739-124A-144221DE2A3C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alphaModFix amt="50000"/>
              </a:blip>
              <a:srcRect l="26651" t="58169" r="63433" b="14748"/>
              <a:stretch/>
            </p:blipFill>
            <p:spPr>
              <a:xfrm>
                <a:off x="3462352" y="2749591"/>
                <a:ext cx="950472" cy="95047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C91A6BB-1E72-F78E-8162-670DFCF239C2}"/>
                  </a:ext>
                </a:extLst>
              </p:cNvPr>
              <p:cNvSpPr txBox="1"/>
              <p:nvPr/>
            </p:nvSpPr>
            <p:spPr>
              <a:xfrm>
                <a:off x="9755979" y="3094052"/>
                <a:ext cx="1908406" cy="461664"/>
              </a:xfrm>
              <a:prstGeom prst="rect">
                <a:avLst/>
              </a:prstGeom>
              <a:solidFill>
                <a:srgbClr val="434444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5. </a:t>
                </a:r>
                <a:r>
                  <a:rPr lang="th-TH" sz="2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การกำจัด</a:t>
                </a:r>
                <a:endPara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pic>
            <p:nvPicPr>
              <p:cNvPr id="14" name="Google Shape;209;p26" descr="Timeline&#10;&#10;Description automatically generated">
                <a:extLst>
                  <a:ext uri="{FF2B5EF4-FFF2-40B4-BE49-F238E27FC236}">
                    <a16:creationId xmlns:a16="http://schemas.microsoft.com/office/drawing/2014/main" id="{5DE9D43C-7003-7BCB-9320-9CB0B05483FD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alphaModFix amt="35000"/>
              </a:blip>
              <a:srcRect l="82525" t="59304" r="9700" b="13306"/>
              <a:stretch/>
            </p:blipFill>
            <p:spPr>
              <a:xfrm>
                <a:off x="10310856" y="2749591"/>
                <a:ext cx="745256" cy="96127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7B8E2F3-2624-0747-17D9-31319E954FFC}"/>
                </a:ext>
              </a:extLst>
            </p:cNvPr>
            <p:cNvGrpSpPr/>
            <p:nvPr/>
          </p:nvGrpSpPr>
          <p:grpSpPr>
            <a:xfrm>
              <a:off x="5553192" y="4589507"/>
              <a:ext cx="1674270" cy="1299234"/>
              <a:chOff x="5802290" y="4556465"/>
              <a:chExt cx="1674270" cy="1299234"/>
            </a:xfrm>
          </p:grpSpPr>
          <p:pic>
            <p:nvPicPr>
              <p:cNvPr id="16" name="Google Shape;374;p18" descr="A picture containing shape&#10;&#10;Description automatically generated">
                <a:extLst>
                  <a:ext uri="{FF2B5EF4-FFF2-40B4-BE49-F238E27FC236}">
                    <a16:creationId xmlns:a16="http://schemas.microsoft.com/office/drawing/2014/main" id="{9016AF1A-3422-01F7-09A9-11C986C32687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 l="-1" r="31" b="47317"/>
              <a:stretch/>
            </p:blipFill>
            <p:spPr>
              <a:xfrm>
                <a:off x="5802290" y="4556465"/>
                <a:ext cx="1674270" cy="67995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8611584-C9AC-15C8-DB4D-BECF32E84B12}"/>
                  </a:ext>
                </a:extLst>
              </p:cNvPr>
              <p:cNvSpPr txBox="1"/>
              <p:nvPr/>
            </p:nvSpPr>
            <p:spPr>
              <a:xfrm>
                <a:off x="6423084" y="5209368"/>
                <a:ext cx="72327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800" dirty="0">
                    <a:solidFill>
                      <a:srgbClr val="4ABD9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เติม</a:t>
                </a:r>
              </a:p>
              <a:p>
                <a:r>
                  <a:rPr lang="th-TH" sz="1800" dirty="0">
                    <a:solidFill>
                      <a:srgbClr val="4ABD9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ส่งคืน</a:t>
                </a:r>
                <a:endParaRPr lang="en-US" sz="1800" dirty="0">
                  <a:solidFill>
                    <a:srgbClr val="4ABD9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8C4FAF99-6F5C-EAFC-C1B2-34A9768D2E07}"/>
                </a:ext>
              </a:extLst>
            </p:cNvPr>
            <p:cNvGrpSpPr/>
            <p:nvPr/>
          </p:nvGrpSpPr>
          <p:grpSpPr>
            <a:xfrm>
              <a:off x="7471790" y="4504225"/>
              <a:ext cx="1881954" cy="1544974"/>
              <a:chOff x="7471790" y="4504225"/>
              <a:chExt cx="1881954" cy="1544974"/>
            </a:xfrm>
          </p:grpSpPr>
          <p:pic>
            <p:nvPicPr>
              <p:cNvPr id="19" name="Google Shape;375;p18" descr="A picture containing shape&#10;&#10;Description automatically generated">
                <a:extLst>
                  <a:ext uri="{FF2B5EF4-FFF2-40B4-BE49-F238E27FC236}">
                    <a16:creationId xmlns:a16="http://schemas.microsoft.com/office/drawing/2014/main" id="{E15D90ED-A8F8-E5BA-1D8E-EC947159BC1E}"/>
                  </a:ext>
                </a:extLst>
              </p:cNvPr>
              <p:cNvPicPr preferRelativeResize="0"/>
              <p:nvPr/>
            </p:nvPicPr>
            <p:blipFill rotWithShape="1">
              <a:blip r:embed="rId7">
                <a:alphaModFix/>
              </a:blip>
              <a:srcRect r="60" b="55498"/>
              <a:stretch/>
            </p:blipFill>
            <p:spPr>
              <a:xfrm>
                <a:off x="7471790" y="4504225"/>
                <a:ext cx="1813471" cy="70514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F64C54D-E54F-3107-EC96-F5F27225D7EF}"/>
                  </a:ext>
                </a:extLst>
              </p:cNvPr>
              <p:cNvSpPr txBox="1"/>
              <p:nvPr/>
            </p:nvSpPr>
            <p:spPr>
              <a:xfrm>
                <a:off x="8066212" y="5125869"/>
                <a:ext cx="1287532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800" dirty="0">
                    <a:solidFill>
                      <a:srgbClr val="008E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ซ่อมแซม </a:t>
                </a:r>
              </a:p>
              <a:p>
                <a:r>
                  <a:rPr lang="th-TH" sz="1800" dirty="0">
                    <a:solidFill>
                      <a:srgbClr val="008E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ปรับเปลี่ยน </a:t>
                </a:r>
              </a:p>
              <a:p>
                <a:r>
                  <a:rPr lang="th-TH" sz="1800" dirty="0">
                    <a:solidFill>
                      <a:srgbClr val="008E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ส่งต่อ</a:t>
                </a:r>
                <a:endParaRPr lang="en-US" sz="1800" dirty="0">
                  <a:solidFill>
                    <a:srgbClr val="008E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946A4AB0-C70C-3BF1-6A26-845189BE2352}"/>
                </a:ext>
              </a:extLst>
            </p:cNvPr>
            <p:cNvGrpSpPr/>
            <p:nvPr/>
          </p:nvGrpSpPr>
          <p:grpSpPr>
            <a:xfrm>
              <a:off x="9972329" y="4513268"/>
              <a:ext cx="1136762" cy="1178243"/>
              <a:chOff x="9972329" y="4513268"/>
              <a:chExt cx="1136762" cy="1178243"/>
            </a:xfrm>
          </p:grpSpPr>
          <p:pic>
            <p:nvPicPr>
              <p:cNvPr id="22" name="Google Shape;376;p18" descr="A picture containing diagram&#10;&#10;Description automatically generated">
                <a:extLst>
                  <a:ext uri="{FF2B5EF4-FFF2-40B4-BE49-F238E27FC236}">
                    <a16:creationId xmlns:a16="http://schemas.microsoft.com/office/drawing/2014/main" id="{89A82055-48C5-968C-3AEE-E4AFC53D30EE}"/>
                  </a:ext>
                </a:extLst>
              </p:cNvPr>
              <p:cNvPicPr preferRelativeResize="0"/>
              <p:nvPr/>
            </p:nvPicPr>
            <p:blipFill rotWithShape="1">
              <a:blip r:embed="rId8">
                <a:alphaModFix/>
              </a:blip>
              <a:srcRect t="-1" r="37" b="40138"/>
              <a:stretch/>
            </p:blipFill>
            <p:spPr>
              <a:xfrm>
                <a:off x="9972329" y="4513268"/>
                <a:ext cx="1136762" cy="62985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1355620-5603-DC30-BF9A-DFBAAF0E5E00}"/>
                  </a:ext>
                </a:extLst>
              </p:cNvPr>
              <p:cNvSpPr txBox="1"/>
              <p:nvPr/>
            </p:nvSpPr>
            <p:spPr>
              <a:xfrm>
                <a:off x="10111596" y="5322179"/>
                <a:ext cx="9685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800" dirty="0">
                    <a:solidFill>
                      <a:srgbClr val="434444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สลายตัว</a:t>
                </a:r>
                <a:endParaRPr lang="en-US" sz="1800" dirty="0">
                  <a:solidFill>
                    <a:srgbClr val="434444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1AEF6F16-9A37-B32D-447D-628E7FCC6F6C}"/>
                </a:ext>
              </a:extLst>
            </p:cNvPr>
            <p:cNvGrpSpPr/>
            <p:nvPr/>
          </p:nvGrpSpPr>
          <p:grpSpPr>
            <a:xfrm>
              <a:off x="1835827" y="1015272"/>
              <a:ext cx="8332284" cy="2756954"/>
              <a:chOff x="-620291" y="962674"/>
              <a:chExt cx="8332284" cy="2756954"/>
            </a:xfrm>
          </p:grpSpPr>
          <p:pic>
            <p:nvPicPr>
              <p:cNvPr id="25" name="Google Shape;379;p18" descr="Diagram&#10;&#10;Description automatically generated with low confidence">
                <a:extLst>
                  <a:ext uri="{FF2B5EF4-FFF2-40B4-BE49-F238E27FC236}">
                    <a16:creationId xmlns:a16="http://schemas.microsoft.com/office/drawing/2014/main" id="{FBD5F91F-9023-8B09-17F7-EFF5EF705523}"/>
                  </a:ext>
                </a:extLst>
              </p:cNvPr>
              <p:cNvPicPr preferRelativeResize="0"/>
              <p:nvPr/>
            </p:nvPicPr>
            <p:blipFill rotWithShape="1">
              <a:blip r:embed="rId9">
                <a:alphaModFix/>
              </a:blip>
              <a:srcRect r="-13" b="50"/>
              <a:stretch/>
            </p:blipFill>
            <p:spPr>
              <a:xfrm>
                <a:off x="-620291" y="962674"/>
                <a:ext cx="8332284" cy="2756954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5B19C21B-2544-A450-CFE8-A8882CCE7881}"/>
                  </a:ext>
                </a:extLst>
              </p:cNvPr>
              <p:cNvGrpSpPr/>
              <p:nvPr/>
            </p:nvGrpSpPr>
            <p:grpSpPr>
              <a:xfrm>
                <a:off x="1071998" y="2252775"/>
                <a:ext cx="1183397" cy="547252"/>
                <a:chOff x="1071998" y="2252775"/>
                <a:chExt cx="1183397" cy="547252"/>
              </a:xfrm>
            </p:grpSpPr>
            <p:pic>
              <p:nvPicPr>
                <p:cNvPr id="27" name="Google Shape;226;p10" descr="A picture containing text, people&#10;&#10;Description automatically generated">
                  <a:extLst>
                    <a:ext uri="{FF2B5EF4-FFF2-40B4-BE49-F238E27FC236}">
                      <a16:creationId xmlns:a16="http://schemas.microsoft.com/office/drawing/2014/main" id="{9DBD1D5C-3EAC-DC3D-D869-A3E2F371289B}"/>
                    </a:ext>
                  </a:extLst>
                </p:cNvPr>
                <p:cNvPicPr preferRelativeResize="0"/>
                <p:nvPr/>
              </p:nvPicPr>
              <p:blipFill rotWithShape="1">
                <a:blip r:embed="rId10">
                  <a:alphaModFix/>
                </a:blip>
                <a:srcRect l="27149" t="31871" r="60739" b="61652"/>
                <a:stretch/>
              </p:blipFill>
              <p:spPr>
                <a:xfrm>
                  <a:off x="1071998" y="2355822"/>
                  <a:ext cx="1183397" cy="44420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00A910A7-79B3-18F2-5D40-03732A8286F1}"/>
                    </a:ext>
                  </a:extLst>
                </p:cNvPr>
                <p:cNvSpPr txBox="1"/>
                <p:nvPr/>
              </p:nvSpPr>
              <p:spPr>
                <a:xfrm>
                  <a:off x="1081995" y="2252775"/>
                  <a:ext cx="99097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th-TH" sz="1800" b="1" dirty="0">
                      <a:solidFill>
                        <a:srgbClr val="ECC1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รีไซเคิล</a:t>
                  </a:r>
                  <a:endParaRPr lang="en-US" sz="1800" b="1" dirty="0">
                    <a:solidFill>
                      <a:srgbClr val="ECC1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30DE4E34-1BB3-CEF4-1CCD-60B39D8A8330}"/>
                </a:ext>
              </a:extLst>
            </p:cNvPr>
            <p:cNvGrpSpPr/>
            <p:nvPr/>
          </p:nvGrpSpPr>
          <p:grpSpPr>
            <a:xfrm>
              <a:off x="3710656" y="1898052"/>
              <a:ext cx="6399361" cy="1779251"/>
              <a:chOff x="3713710" y="1935277"/>
              <a:chExt cx="6399361" cy="1779251"/>
            </a:xfrm>
          </p:grpSpPr>
          <p:pic>
            <p:nvPicPr>
              <p:cNvPr id="30" name="Google Shape;378;p18" descr="A picture containing diagram&#10;&#10;Description automatically generated">
                <a:extLst>
                  <a:ext uri="{FF2B5EF4-FFF2-40B4-BE49-F238E27FC236}">
                    <a16:creationId xmlns:a16="http://schemas.microsoft.com/office/drawing/2014/main" id="{8AE4A725-EC20-6E01-DAFC-ECCA680C2529}"/>
                  </a:ext>
                </a:extLst>
              </p:cNvPr>
              <p:cNvPicPr preferRelativeResize="0"/>
              <p:nvPr/>
            </p:nvPicPr>
            <p:blipFill rotWithShape="1">
              <a:blip r:embed="rId11">
                <a:alphaModFix/>
              </a:blip>
              <a:srcRect r="-26" b="-55"/>
              <a:stretch/>
            </p:blipFill>
            <p:spPr>
              <a:xfrm>
                <a:off x="3713710" y="1935277"/>
                <a:ext cx="6399361" cy="177925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1" name="Google Shape;226;p10" descr="A picture containing text, people&#10;&#10;Description automatically generated">
                <a:extLst>
                  <a:ext uri="{FF2B5EF4-FFF2-40B4-BE49-F238E27FC236}">
                    <a16:creationId xmlns:a16="http://schemas.microsoft.com/office/drawing/2014/main" id="{3EBC0BC9-5BCE-C4AD-8A7B-8886BD05BB4E}"/>
                  </a:ext>
                </a:extLst>
              </p:cNvPr>
              <p:cNvPicPr preferRelativeResize="0"/>
              <p:nvPr/>
            </p:nvPicPr>
            <p:blipFill rotWithShape="1">
              <a:blip r:embed="rId10">
                <a:alphaModFix/>
              </a:blip>
              <a:srcRect l="27149" t="31871" r="60739" b="61652"/>
              <a:stretch/>
            </p:blipFill>
            <p:spPr>
              <a:xfrm>
                <a:off x="5556246" y="2495967"/>
                <a:ext cx="1919771" cy="36143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AF865D0-0528-7C96-6864-DBE4FE785DB2}"/>
                  </a:ext>
                </a:extLst>
              </p:cNvPr>
              <p:cNvSpPr txBox="1"/>
              <p:nvPr/>
            </p:nvSpPr>
            <p:spPr>
              <a:xfrm>
                <a:off x="5325690" y="2647866"/>
                <a:ext cx="9605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800" b="1" dirty="0">
                    <a:solidFill>
                      <a:srgbClr val="29C7F7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ผลิตซ้ำ</a:t>
                </a:r>
                <a:endParaRPr lang="en-US" sz="1800" b="1" dirty="0">
                  <a:solidFill>
                    <a:srgbClr val="29C7F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2B9D12A8-3698-109E-4369-9F49ADBD0610}"/>
                </a:ext>
              </a:extLst>
            </p:cNvPr>
            <p:cNvGrpSpPr/>
            <p:nvPr/>
          </p:nvGrpSpPr>
          <p:grpSpPr>
            <a:xfrm>
              <a:off x="7717126" y="2708795"/>
              <a:ext cx="2374680" cy="935531"/>
              <a:chOff x="7717126" y="2708795"/>
              <a:chExt cx="2374680" cy="935531"/>
            </a:xfrm>
          </p:grpSpPr>
          <p:pic>
            <p:nvPicPr>
              <p:cNvPr id="34" name="Google Shape;377;p18" descr="A picture containing graphical user interface&#10;&#10;Description automatically generated">
                <a:extLst>
                  <a:ext uri="{FF2B5EF4-FFF2-40B4-BE49-F238E27FC236}">
                    <a16:creationId xmlns:a16="http://schemas.microsoft.com/office/drawing/2014/main" id="{CE5102BC-8947-4C1A-0BAB-0462EB315816}"/>
                  </a:ext>
                </a:extLst>
              </p:cNvPr>
              <p:cNvPicPr preferRelativeResize="0"/>
              <p:nvPr/>
            </p:nvPicPr>
            <p:blipFill rotWithShape="1">
              <a:blip r:embed="rId12">
                <a:alphaModFix/>
              </a:blip>
              <a:srcRect r="-14" b="39"/>
              <a:stretch/>
            </p:blipFill>
            <p:spPr>
              <a:xfrm>
                <a:off x="7874611" y="2789657"/>
                <a:ext cx="2217195" cy="85466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5" name="Google Shape;226;p10" descr="A picture containing text, people&#10;&#10;Description automatically generated">
                <a:extLst>
                  <a:ext uri="{FF2B5EF4-FFF2-40B4-BE49-F238E27FC236}">
                    <a16:creationId xmlns:a16="http://schemas.microsoft.com/office/drawing/2014/main" id="{C39D7103-3554-8D24-673C-415986DE1E17}"/>
                  </a:ext>
                </a:extLst>
              </p:cNvPr>
              <p:cNvPicPr preferRelativeResize="0"/>
              <p:nvPr/>
            </p:nvPicPr>
            <p:blipFill rotWithShape="1">
              <a:blip r:embed="rId10">
                <a:alphaModFix/>
              </a:blip>
              <a:srcRect l="27149" t="31871" r="60739" b="61652"/>
              <a:stretch/>
            </p:blipFill>
            <p:spPr>
              <a:xfrm>
                <a:off x="8128477" y="2846117"/>
                <a:ext cx="737498" cy="21630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100EF66-5885-1C3D-F15F-6E60AC65A380}"/>
                  </a:ext>
                </a:extLst>
              </p:cNvPr>
              <p:cNvSpPr txBox="1"/>
              <p:nvPr/>
            </p:nvSpPr>
            <p:spPr>
              <a:xfrm>
                <a:off x="7717126" y="2708795"/>
                <a:ext cx="13227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800" b="1" dirty="0">
                    <a:solidFill>
                      <a:srgbClr val="434444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นำมาใช้ซ้ำ</a:t>
                </a:r>
                <a:endParaRPr lang="en-US" sz="1800" b="1" dirty="0">
                  <a:solidFill>
                    <a:srgbClr val="434444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24"/>
          <p:cNvSpPr txBox="1"/>
          <p:nvPr/>
        </p:nvSpPr>
        <p:spPr>
          <a:xfrm>
            <a:off x="-734786" y="1502229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560" name="Google Shape;560;p24"/>
          <p:cNvCxnSpPr/>
          <p:nvPr/>
        </p:nvCxnSpPr>
        <p:spPr>
          <a:xfrm>
            <a:off x="6424246" y="2063262"/>
            <a:ext cx="0" cy="295421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61" name="Google Shape;561;p24" descr="A person writing on a piece of paper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04610" y="-1055277"/>
            <a:ext cx="12423913" cy="82826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3"/>
          <p:cNvSpPr/>
          <p:nvPr/>
        </p:nvSpPr>
        <p:spPr>
          <a:xfrm>
            <a:off x="323627" y="1464525"/>
            <a:ext cx="6547200" cy="417000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3" name="Google Shape;123;p3"/>
          <p:cNvSpPr/>
          <p:nvPr/>
        </p:nvSpPr>
        <p:spPr>
          <a:xfrm>
            <a:off x="506500" y="1457000"/>
            <a:ext cx="62667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ผลลัพธ์การเรียนรู้ที่สำคัญและความสอดคล้องของหลักสูตร:</a:t>
            </a:r>
            <a:endParaRPr/>
          </a:p>
        </p:txBody>
      </p:sp>
      <p:sp>
        <p:nvSpPr>
          <p:cNvPr id="124" name="Google Shape;124;p3"/>
          <p:cNvSpPr/>
          <p:nvPr/>
        </p:nvSpPr>
        <p:spPr>
          <a:xfrm>
            <a:off x="323625" y="1897225"/>
            <a:ext cx="11639100" cy="30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AC69D"/>
              </a:buClr>
              <a:buSzPts val="2400"/>
              <a:buFont typeface="Arial"/>
              <a:buChar char="•"/>
            </a:pPr>
            <a:r>
              <a:rPr lang="th-TH" sz="160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วิทยาศาสตร์ - โลกและกิจกรรมมนุษย์: </a:t>
            </a:r>
            <a:r>
              <a:rPr lang="th-TH" sz="1600" b="0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สื่อสารถึงวิธีแก้ปัญหาที่จะลดผลกระทบของมนุษย์ที่มีต่อพื้นดิน น้ำ อากาศ และ/หรือสิ่งมีชีวิตอื่น ๆ ในสภาพแวดล้อมในท้องถิ่น การกระทำของผู้คนอาจส่งผลกระทบต่อโลกรอบตัวพวกเขา แต่พวกเขาสามารถเลือกที่จะลดผลกระทบ</a:t>
            </a:r>
            <a:endParaRPr sz="1600" b="0" i="0" u="none" strike="noStrike" cap="none">
              <a:solidFill>
                <a:srgbClr val="262626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   </a:t>
            </a:r>
            <a:r>
              <a:rPr lang="th-TH" sz="1600" b="0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ต่อพื้นดิน น้ำ อากาศ และสิ่งมีชีวิตอื่น ๆ ได้</a:t>
            </a:r>
            <a:endParaRPr/>
          </a:p>
          <a:p>
            <a:pPr marL="171450" marR="0" lvl="0" indent="-1714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AC69D"/>
              </a:buClr>
              <a:buSzPts val="2400"/>
              <a:buFont typeface="Arial"/>
              <a:buChar char="•"/>
            </a:pPr>
            <a:r>
              <a:rPr lang="th-TH" sz="160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ทักษะและการมีความรู้ด้านภาษาอังกฤษ: </a:t>
            </a:r>
            <a:r>
              <a:rPr lang="th-TH" sz="1600" b="0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เข้าร่วมการสนทนากับคู่สนทนาที่มีความหลากหลาย เกี่ยวกับหัวข้อและเนื้อหาต่าง ๆ ปฏิบัติตามกฎที่ตกลงกันไว้สำหรับการพูดคุยแลกเปลี่ยน ใช้คำและวลีที่ได้จากการถ่ายทอดผ่านการสนทนา การอ่านและการฟัง และการตอบข้อความ</a:t>
            </a:r>
            <a:endParaRPr/>
          </a:p>
          <a:p>
            <a:pPr marL="171450" marR="0" lvl="0" indent="-1714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AC69D"/>
              </a:buClr>
              <a:buSzPts val="2400"/>
              <a:buFont typeface="Arial"/>
              <a:buChar char="•"/>
            </a:pPr>
            <a:r>
              <a:rPr lang="th-TH" sz="160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สังคมศึกษา - คน สถานที่ และสิ่งแวดล้อม: </a:t>
            </a:r>
            <a:r>
              <a:rPr lang="th-TH" sz="1600" b="0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การศึกษาคน สถานที่ และสิ่งแวดล้อม จะทำให้เข้าใจความสัมพันธ์ระหว่างประชากร</a:t>
            </a:r>
            <a:endParaRPr sz="1600" b="0" i="0" u="none" strike="noStrike" cap="none">
              <a:solidFill>
                <a:srgbClr val="262626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71450" marR="0" lvl="0" indent="-1714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AC69D"/>
              </a:buClr>
              <a:buSzPts val="2400"/>
              <a:buFont typeface="Arial"/>
              <a:buChar char="•"/>
            </a:pPr>
            <a:r>
              <a:rPr lang="th-TH" sz="1600" b="0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ของมนุษย์และลักษณะทางกายภาพของโลก </a:t>
            </a:r>
            <a:endParaRPr/>
          </a:p>
          <a:p>
            <a:pPr marL="171450" marR="0" lvl="0" indent="-190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AC69D"/>
              </a:buClr>
              <a:buSzPts val="2400"/>
              <a:buFont typeface="Arial"/>
              <a:buNone/>
            </a:pPr>
            <a:endParaRPr sz="1600" b="0" i="0" u="none" strike="noStrike" cap="none">
              <a:solidFill>
                <a:srgbClr val="262626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71450" marR="0" lvl="0" indent="-190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AC69D"/>
              </a:buClr>
              <a:buSzPts val="2400"/>
              <a:buFont typeface="Arial"/>
              <a:buNone/>
            </a:pPr>
            <a:endParaRPr sz="1600" b="0" i="0" u="none" strike="noStrike" cap="none">
              <a:solidFill>
                <a:srgbClr val="262626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25" name="Google Shape;125;p3" descr="A picture containing tabl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1786" y="5436864"/>
            <a:ext cx="1149009" cy="1149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3" descr="A picture containing 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80795" y="5436863"/>
            <a:ext cx="1149009" cy="1149009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3"/>
          <p:cNvSpPr/>
          <p:nvPr/>
        </p:nvSpPr>
        <p:spPr>
          <a:xfrm>
            <a:off x="323629" y="4886525"/>
            <a:ext cx="3390900" cy="417000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8" name="Google Shape;128;p3"/>
          <p:cNvSpPr/>
          <p:nvPr/>
        </p:nvSpPr>
        <p:spPr>
          <a:xfrm>
            <a:off x="506497" y="4879000"/>
            <a:ext cx="30987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ความสอดคล้องกับ SDG</a:t>
            </a:r>
            <a:endParaRPr/>
          </a:p>
        </p:txBody>
      </p:sp>
      <p:sp>
        <p:nvSpPr>
          <p:cNvPr id="129" name="Google Shape;129;p3"/>
          <p:cNvSpPr/>
          <p:nvPr/>
        </p:nvSpPr>
        <p:spPr>
          <a:xfrm>
            <a:off x="2606051" y="185125"/>
            <a:ext cx="7780500" cy="994200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0" name="Google Shape;130;p3"/>
          <p:cNvSpPr/>
          <p:nvPr/>
        </p:nvSpPr>
        <p:spPr>
          <a:xfrm>
            <a:off x="2606051" y="185125"/>
            <a:ext cx="7780500" cy="73530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1" name="Google Shape;131;p3"/>
          <p:cNvSpPr txBox="1"/>
          <p:nvPr/>
        </p:nvSpPr>
        <p:spPr>
          <a:xfrm>
            <a:off x="2718474" y="294100"/>
            <a:ext cx="7780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5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การเตรียมบทเรียนและความสอดคล้องของหลักสูตร</a:t>
            </a:r>
            <a:r>
              <a:rPr lang="th-TH" sz="3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/>
          </a:p>
        </p:txBody>
      </p:sp>
      <p:sp>
        <p:nvSpPr>
          <p:cNvPr id="132" name="Google Shape;132;p3"/>
          <p:cNvSpPr txBox="1"/>
          <p:nvPr/>
        </p:nvSpPr>
        <p:spPr>
          <a:xfrm>
            <a:off x="2794681" y="901959"/>
            <a:ext cx="660263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เวลาเตรียมการ: 10-15 นาที</a:t>
            </a:r>
            <a:endParaRPr/>
          </a:p>
        </p:txBody>
      </p:sp>
      <p:pic>
        <p:nvPicPr>
          <p:cNvPr id="133" name="Google Shape;133;p3" descr="Icon&#10;&#10;Description automatically generated with medium confidenc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729575" y="5436863"/>
            <a:ext cx="1149009" cy="11509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4" name="Google Shape;134;p3"/>
          <p:cNvGrpSpPr/>
          <p:nvPr/>
        </p:nvGrpSpPr>
        <p:grpSpPr>
          <a:xfrm>
            <a:off x="4498639" y="5142506"/>
            <a:ext cx="6732571" cy="1338816"/>
            <a:chOff x="4790159" y="5101971"/>
            <a:chExt cx="7177200" cy="1490881"/>
          </a:xfrm>
        </p:grpSpPr>
        <p:sp>
          <p:nvSpPr>
            <p:cNvPr id="135" name="Google Shape;135;p3"/>
            <p:cNvSpPr/>
            <p:nvPr/>
          </p:nvSpPr>
          <p:spPr>
            <a:xfrm>
              <a:off x="4790159" y="5162922"/>
              <a:ext cx="7177200" cy="1069200"/>
            </a:xfrm>
            <a:prstGeom prst="roundRect">
              <a:avLst>
                <a:gd name="adj" fmla="val 16667"/>
              </a:avLst>
            </a:prstGeom>
            <a:solidFill>
              <a:srgbClr val="29C7F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rgbClr val="29C7F7"/>
                </a:solidFill>
                <a:highlight>
                  <a:srgbClr val="29C7F7"/>
                </a:highlight>
                <a:latin typeface="Tahoma"/>
                <a:ea typeface="Tahoma"/>
                <a:cs typeface="Tahoma"/>
                <a:sym typeface="Tahoma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9C7F7"/>
                </a:solidFill>
                <a:highlight>
                  <a:srgbClr val="29C7F7"/>
                </a:highlight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4790159" y="5443852"/>
              <a:ext cx="7177200" cy="1149000"/>
            </a:xfrm>
            <a:prstGeom prst="roundRect">
              <a:avLst>
                <a:gd name="adj" fmla="val 16667"/>
              </a:avLst>
            </a:prstGeom>
            <a:solidFill>
              <a:srgbClr val="3AC69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3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แผนการสอนได้ออกแบบมาให้มีความยืดหยุ่นและตอบสนองต่อความต้องการที่เปลี่ยนแปลงของห้องเรียนของคุณ บทเรียนต่าง ๆ สามารถแก้ไขและปรับแต่งได้ตามบริบทของนักเรียนและห้องเรียนที่แตกต่างกันไป มีเวอร์ชัน PowerPoint ที่มีคำแนะนำสำหรับครู และบทเรียน PDF ที่สามารถปริ๊นท์ได้ ให้ดาวน์โหลด 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37" name="Google Shape;137;p3"/>
            <p:cNvSpPr txBox="1"/>
            <p:nvPr/>
          </p:nvSpPr>
          <p:spPr>
            <a:xfrm>
              <a:off x="6956554" y="5101971"/>
              <a:ext cx="4280197" cy="3767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8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บทเรียนที่ยืดหยุ่นและปรับเปลี่ยนได้</a:t>
              </a: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22465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4"/>
          <p:cNvSpPr/>
          <p:nvPr/>
        </p:nvSpPr>
        <p:spPr>
          <a:xfrm>
            <a:off x="2606040" y="185126"/>
            <a:ext cx="6979920" cy="991698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5" name="Google Shape;145;p4"/>
          <p:cNvSpPr/>
          <p:nvPr/>
        </p:nvSpPr>
        <p:spPr>
          <a:xfrm>
            <a:off x="2606040" y="185126"/>
            <a:ext cx="6979920" cy="73532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6" name="Google Shape;146;p4"/>
          <p:cNvSpPr txBox="1"/>
          <p:nvPr/>
        </p:nvSpPr>
        <p:spPr>
          <a:xfrm>
            <a:off x="2983322" y="294106"/>
            <a:ext cx="622535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บทเรียน </a:t>
            </a:r>
            <a:endParaRPr/>
          </a:p>
        </p:txBody>
      </p:sp>
      <p:sp>
        <p:nvSpPr>
          <p:cNvPr id="147" name="Google Shape;147;p4"/>
          <p:cNvSpPr txBox="1"/>
          <p:nvPr/>
        </p:nvSpPr>
        <p:spPr>
          <a:xfrm>
            <a:off x="2794681" y="901959"/>
            <a:ext cx="660263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ระยะเวลาบทเรียน: 25-30 นาที</a:t>
            </a:r>
            <a:endParaRPr/>
          </a:p>
        </p:txBody>
      </p:sp>
      <p:sp>
        <p:nvSpPr>
          <p:cNvPr id="148" name="Google Shape;148;p4"/>
          <p:cNvSpPr txBox="1"/>
          <p:nvPr/>
        </p:nvSpPr>
        <p:spPr>
          <a:xfrm>
            <a:off x="1282300" y="1689350"/>
            <a:ext cx="44214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แบ่งกลุ่มเป็นกลุ่มละ 3-5 </a:t>
            </a:r>
            <a:r>
              <a:rPr lang="th-TH" sz="18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คน แล้ว</a:t>
            </a:r>
            <a:endParaRPr sz="1800">
              <a:solidFill>
                <a:srgbClr val="262626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เตรียมบอร์ดโปสเตอร์ หรือใช้เอกสาร</a:t>
            </a:r>
            <a:endParaRPr sz="1800">
              <a:solidFill>
                <a:srgbClr val="262626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การคิดเชิงออกแบบ </a:t>
            </a:r>
            <a:endParaRPr/>
          </a:p>
        </p:txBody>
      </p:sp>
      <p:sp>
        <p:nvSpPr>
          <p:cNvPr id="149" name="Google Shape;149;p4"/>
          <p:cNvSpPr txBox="1"/>
          <p:nvPr/>
        </p:nvSpPr>
        <p:spPr>
          <a:xfrm>
            <a:off x="1336925" y="2650275"/>
            <a:ext cx="4497000" cy="41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เลือกหนึ่งในธุรกิจต่อไปนี้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29C7F7"/>
              </a:buClr>
              <a:buSzPts val="3600"/>
              <a:buFont typeface="Arial"/>
              <a:buChar char="•"/>
            </a:pPr>
            <a:r>
              <a:rPr lang="th-TH" sz="18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บริษัทที่ให้บริการเครื่องซักผ้า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29C7F7"/>
              </a:buClr>
              <a:buSzPts val="3600"/>
              <a:buFont typeface="Arial"/>
              <a:buChar char="•"/>
            </a:pPr>
            <a:r>
              <a:rPr lang="th-TH" sz="18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สิ่งทอ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29C7F7"/>
              </a:buClr>
              <a:buSzPts val="3600"/>
              <a:buFont typeface="Arial"/>
              <a:buChar char="•"/>
            </a:pPr>
            <a:r>
              <a:rPr lang="th-TH" sz="18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ผู้ผลิตไฟ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29C7F7"/>
              </a:buClr>
              <a:buSzPts val="3600"/>
              <a:buFont typeface="Arial"/>
              <a:buChar char="•"/>
            </a:pPr>
            <a:r>
              <a:rPr lang="th-TH" sz="18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บริการส่งอาหาร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29C7F7"/>
              </a:buClr>
              <a:buSzPts val="3600"/>
              <a:buFont typeface="Arial"/>
              <a:buChar char="•"/>
            </a:pPr>
            <a:r>
              <a:rPr lang="th-TH" sz="18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ร้านขายของชำ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29C7F7"/>
              </a:buClr>
              <a:buSzPts val="3600"/>
              <a:buFont typeface="Arial"/>
              <a:buChar char="•"/>
            </a:pPr>
            <a:r>
              <a:rPr lang="th-TH" sz="18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พื้นที่สำนักงาน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0" name="Google Shape;150;p4"/>
          <p:cNvSpPr/>
          <p:nvPr/>
        </p:nvSpPr>
        <p:spPr>
          <a:xfrm>
            <a:off x="716859" y="1658982"/>
            <a:ext cx="389573" cy="38957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1" name="Google Shape;151;p4"/>
          <p:cNvSpPr/>
          <p:nvPr/>
        </p:nvSpPr>
        <p:spPr>
          <a:xfrm>
            <a:off x="663222" y="1658982"/>
            <a:ext cx="389573" cy="38957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2" name="Google Shape;152;p4"/>
          <p:cNvSpPr/>
          <p:nvPr/>
        </p:nvSpPr>
        <p:spPr>
          <a:xfrm>
            <a:off x="707806" y="1638930"/>
            <a:ext cx="301686" cy="402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</a:t>
            </a:r>
            <a:endParaRPr/>
          </a:p>
        </p:txBody>
      </p:sp>
      <p:sp>
        <p:nvSpPr>
          <p:cNvPr id="153" name="Google Shape;153;p4"/>
          <p:cNvSpPr/>
          <p:nvPr/>
        </p:nvSpPr>
        <p:spPr>
          <a:xfrm>
            <a:off x="716859" y="2777906"/>
            <a:ext cx="389700" cy="389700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4" name="Google Shape;154;p4"/>
          <p:cNvSpPr/>
          <p:nvPr/>
        </p:nvSpPr>
        <p:spPr>
          <a:xfrm>
            <a:off x="663909" y="2777906"/>
            <a:ext cx="389700" cy="389700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5" name="Google Shape;155;p4"/>
          <p:cNvSpPr/>
          <p:nvPr/>
        </p:nvSpPr>
        <p:spPr>
          <a:xfrm>
            <a:off x="707806" y="2771391"/>
            <a:ext cx="3018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2</a:t>
            </a:r>
            <a:endParaRPr/>
          </a:p>
        </p:txBody>
      </p:sp>
      <p:sp>
        <p:nvSpPr>
          <p:cNvPr id="156" name="Google Shape;156;p4"/>
          <p:cNvSpPr txBox="1"/>
          <p:nvPr/>
        </p:nvSpPr>
        <p:spPr>
          <a:xfrm>
            <a:off x="6696850" y="1689350"/>
            <a:ext cx="4606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ใช้เอกสารการคิดเชิงออกแบบ </a:t>
            </a:r>
            <a:r>
              <a:rPr lang="th-TH" sz="18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เพื่อพัฒนา</a:t>
            </a:r>
            <a:endParaRPr sz="1800">
              <a:solidFill>
                <a:srgbClr val="262626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ทางออกแบบหมุนเวียนสำหรับธุรกิจ</a:t>
            </a:r>
            <a:endParaRPr/>
          </a:p>
        </p:txBody>
      </p:sp>
      <p:sp>
        <p:nvSpPr>
          <p:cNvPr id="157" name="Google Shape;157;p4"/>
          <p:cNvSpPr/>
          <p:nvPr/>
        </p:nvSpPr>
        <p:spPr>
          <a:xfrm>
            <a:off x="6049384" y="1689351"/>
            <a:ext cx="389700" cy="389700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8" name="Google Shape;158;p4"/>
          <p:cNvSpPr/>
          <p:nvPr/>
        </p:nvSpPr>
        <p:spPr>
          <a:xfrm>
            <a:off x="6005422" y="1689351"/>
            <a:ext cx="389700" cy="389700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9" name="Google Shape;159;p4"/>
          <p:cNvSpPr/>
          <p:nvPr/>
        </p:nvSpPr>
        <p:spPr>
          <a:xfrm>
            <a:off x="6049381" y="1738587"/>
            <a:ext cx="3018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3</a:t>
            </a:r>
            <a:endParaRPr/>
          </a:p>
        </p:txBody>
      </p:sp>
      <p:sp>
        <p:nvSpPr>
          <p:cNvPr id="160" name="Google Shape;160;p4"/>
          <p:cNvSpPr txBox="1"/>
          <p:nvPr/>
        </p:nvSpPr>
        <p:spPr>
          <a:xfrm>
            <a:off x="6755600" y="2771400"/>
            <a:ext cx="50688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ใช้โมเดลการออกแบบหมุนเวียนอย่างน้อยหนึ่ง</a:t>
            </a:r>
            <a:endParaRPr sz="1800" b="1">
              <a:solidFill>
                <a:srgbClr val="262626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โมเดลกับธุรกิจ </a:t>
            </a:r>
            <a:r>
              <a:rPr lang="th-TH" sz="18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เมื่อเสร็จแล้ว กระตุ้นให้นักเรียน</a:t>
            </a:r>
            <a:endParaRPr sz="1800">
              <a:solidFill>
                <a:srgbClr val="262626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แลกเปลี่ยนนวัตกรรมแบบหมุนเวียนกับชั้นเรียน </a:t>
            </a:r>
            <a:endParaRPr/>
          </a:p>
        </p:txBody>
      </p:sp>
      <p:sp>
        <p:nvSpPr>
          <p:cNvPr id="161" name="Google Shape;161;p4"/>
          <p:cNvSpPr/>
          <p:nvPr/>
        </p:nvSpPr>
        <p:spPr>
          <a:xfrm>
            <a:off x="6064309" y="2847947"/>
            <a:ext cx="389700" cy="389700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2" name="Google Shape;162;p4"/>
          <p:cNvSpPr/>
          <p:nvPr/>
        </p:nvSpPr>
        <p:spPr>
          <a:xfrm>
            <a:off x="6005485" y="2847947"/>
            <a:ext cx="389700" cy="389700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3" name="Google Shape;163;p4"/>
          <p:cNvSpPr/>
          <p:nvPr/>
        </p:nvSpPr>
        <p:spPr>
          <a:xfrm>
            <a:off x="6049431" y="2847945"/>
            <a:ext cx="3018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4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6429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ahoma"/>
              <a:buNone/>
            </a:pPr>
            <a:fld id="{00000000-1234-1234-1234-123412341234}" type="slidenum">
              <a:rPr lang="th-TH"/>
              <a:t>5</a:t>
            </a:fld>
            <a:endParaRPr/>
          </a:p>
        </p:txBody>
      </p:sp>
      <p:pic>
        <p:nvPicPr>
          <p:cNvPr id="170" name="Google Shape;170;p5" descr="Graphical user interface, text, applicati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r="21855" b="73164"/>
          <a:stretch/>
        </p:blipFill>
        <p:spPr>
          <a:xfrm>
            <a:off x="929898" y="2611806"/>
            <a:ext cx="7919634" cy="114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5" descr="Graphical user interface, text, applicati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50975" t="38442" r="-13" b="16"/>
          <a:stretch/>
        </p:blipFill>
        <p:spPr>
          <a:xfrm>
            <a:off x="6739913" y="4091552"/>
            <a:ext cx="4969790" cy="2629923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5"/>
          <p:cNvSpPr/>
          <p:nvPr/>
        </p:nvSpPr>
        <p:spPr>
          <a:xfrm>
            <a:off x="2606040" y="185126"/>
            <a:ext cx="6979920" cy="874017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3" name="Google Shape;173;p5"/>
          <p:cNvSpPr/>
          <p:nvPr/>
        </p:nvSpPr>
        <p:spPr>
          <a:xfrm>
            <a:off x="2606040" y="185126"/>
            <a:ext cx="6979920" cy="73532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4" name="Google Shape;174;p5"/>
          <p:cNvSpPr txBox="1"/>
          <p:nvPr/>
        </p:nvSpPr>
        <p:spPr>
          <a:xfrm>
            <a:off x="2794682" y="294106"/>
            <a:ext cx="660263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เตรียมการนำเสนอ PowerPoint</a:t>
            </a:r>
            <a:endParaRPr/>
          </a:p>
        </p:txBody>
      </p:sp>
      <p:sp>
        <p:nvSpPr>
          <p:cNvPr id="175" name="Google Shape;175;p5"/>
          <p:cNvSpPr/>
          <p:nvPr/>
        </p:nvSpPr>
        <p:spPr>
          <a:xfrm>
            <a:off x="323617" y="1247462"/>
            <a:ext cx="11361877" cy="1175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เมื่อคุณพร้อมที่จะนำเสนอบทเรียน ให้คลิก </a:t>
            </a:r>
            <a:r>
              <a:rPr lang="th-TH" sz="20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Slide Show</a:t>
            </a:r>
            <a:r>
              <a:rPr lang="th-TH" sz="20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 บนแถบเมนูด้านบน แล้วเลือก </a:t>
            </a:r>
            <a:r>
              <a:rPr lang="th-TH" sz="20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Presenter View </a:t>
            </a:r>
            <a:r>
              <a:rPr lang="th-TH" sz="20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เมื่อเข้าสู่โหมด Presenter คุณสามารถดูบันทึกย่อของคุณ ในขณะที่ผู้ชมจะเห็นเฉพาะสไลด์ของคุณ</a:t>
            </a:r>
            <a:endParaRPr/>
          </a:p>
        </p:txBody>
      </p:sp>
      <p:sp>
        <p:nvSpPr>
          <p:cNvPr id="176" name="Google Shape;176;p5"/>
          <p:cNvSpPr/>
          <p:nvPr/>
        </p:nvSpPr>
        <p:spPr>
          <a:xfrm>
            <a:off x="323616" y="3978315"/>
            <a:ext cx="6092681" cy="1914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บันทึกย่อจะปรากฏในบานหน้าต่างทางด้านขวา ข้อความจะถูกตัดโดยอัตโนมัติ และแถบเลื่อนแนวตั้งจะปรากฏขึ้นถ้าจำเป็น คุณยังสามารถเปลี่ยนขนาดของข้อความในบานหน้าต่าง</a:t>
            </a:r>
            <a:endParaRPr sz="2000">
              <a:solidFill>
                <a:srgbClr val="262626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บันทึกย่อได้โดยใช้ปุ่มสองปุ่มที่มุมซ้ายล่างของบาน</a:t>
            </a:r>
            <a:endParaRPr sz="2000">
              <a:solidFill>
                <a:srgbClr val="262626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หน้าต่างบันทึกย่อ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6" descr="A picture containing text, peop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6"/>
          <p:cNvSpPr/>
          <p:nvPr/>
        </p:nvSpPr>
        <p:spPr>
          <a:xfrm>
            <a:off x="491319" y="313974"/>
            <a:ext cx="4926842" cy="73532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6"/>
          <p:cNvSpPr/>
          <p:nvPr/>
        </p:nvSpPr>
        <p:spPr>
          <a:xfrm>
            <a:off x="6773841" y="313974"/>
            <a:ext cx="4926839" cy="735320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6"/>
          <p:cNvSpPr txBox="1"/>
          <p:nvPr/>
        </p:nvSpPr>
        <p:spPr>
          <a:xfrm>
            <a:off x="1133623" y="327691"/>
            <a:ext cx="3642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Tahoma"/>
              <a:buNone/>
            </a:pPr>
            <a:r>
              <a:rPr lang="th-TH" sz="30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เศรษฐกิจเส้นตรง</a:t>
            </a:r>
            <a:endParaRPr sz="400"/>
          </a:p>
        </p:txBody>
      </p:sp>
      <p:sp>
        <p:nvSpPr>
          <p:cNvPr id="186" name="Google Shape;186;p6"/>
          <p:cNvSpPr txBox="1"/>
          <p:nvPr/>
        </p:nvSpPr>
        <p:spPr>
          <a:xfrm>
            <a:off x="7268980" y="327691"/>
            <a:ext cx="3936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Tahoma"/>
              <a:buNone/>
            </a:pPr>
            <a:r>
              <a:rPr lang="th-TH" sz="30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เศรษฐกิจหมุนเวียน</a:t>
            </a:r>
            <a:endParaRPr sz="400"/>
          </a:p>
        </p:txBody>
      </p:sp>
      <p:cxnSp>
        <p:nvCxnSpPr>
          <p:cNvPr id="187" name="Google Shape;187;p6"/>
          <p:cNvCxnSpPr/>
          <p:nvPr/>
        </p:nvCxnSpPr>
        <p:spPr>
          <a:xfrm>
            <a:off x="6063726" y="1297021"/>
            <a:ext cx="0" cy="4528539"/>
          </a:xfrm>
          <a:prstGeom prst="straightConnector1">
            <a:avLst/>
          </a:prstGeom>
          <a:noFill/>
          <a:ln w="34925" cap="flat" cmpd="sng">
            <a:solidFill>
              <a:srgbClr val="262626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188" name="Google Shape;188;p6"/>
          <p:cNvSpPr txBox="1"/>
          <p:nvPr/>
        </p:nvSpPr>
        <p:spPr>
          <a:xfrm>
            <a:off x="5324874" y="341408"/>
            <a:ext cx="154877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ahoma"/>
              <a:buNone/>
            </a:pPr>
            <a:r>
              <a:rPr lang="th-TH" sz="40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กับ</a:t>
            </a:r>
            <a:endParaRPr/>
          </a:p>
        </p:txBody>
      </p:sp>
      <p:sp>
        <p:nvSpPr>
          <p:cNvPr id="191" name="Google Shape;191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ahoma"/>
              <a:buNone/>
            </a:pPr>
            <a:fld id="{00000000-1234-1234-1234-123412341234}" type="slidenum">
              <a:rPr lang="th-TH"/>
              <a:t>6</a:t>
            </a:fld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34A25E7-9E13-0298-8263-0C95CAFAFC1A}"/>
              </a:ext>
            </a:extLst>
          </p:cNvPr>
          <p:cNvGrpSpPr/>
          <p:nvPr/>
        </p:nvGrpSpPr>
        <p:grpSpPr>
          <a:xfrm>
            <a:off x="398032" y="1459286"/>
            <a:ext cx="4926842" cy="4309009"/>
            <a:chOff x="398032" y="1459286"/>
            <a:chExt cx="4926842" cy="4309009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F48F8DDF-202B-CA23-E28B-E0E0EAF56936}"/>
                </a:ext>
              </a:extLst>
            </p:cNvPr>
            <p:cNvGrpSpPr/>
            <p:nvPr/>
          </p:nvGrpSpPr>
          <p:grpSpPr>
            <a:xfrm>
              <a:off x="398032" y="1459286"/>
              <a:ext cx="4926842" cy="4309009"/>
              <a:chOff x="398032" y="1459286"/>
              <a:chExt cx="4926842" cy="4309009"/>
            </a:xfrm>
          </p:grpSpPr>
          <p:pic>
            <p:nvPicPr>
              <p:cNvPr id="7" name="Google Shape;198;p6" descr="Graphical user interface, website&#10;&#10;Description automatically generated">
                <a:extLst>
                  <a:ext uri="{FF2B5EF4-FFF2-40B4-BE49-F238E27FC236}">
                    <a16:creationId xmlns:a16="http://schemas.microsoft.com/office/drawing/2014/main" id="{C83C1497-B1D9-D5C0-6F4E-7145D0B8D8E3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r="-24" b="15"/>
              <a:stretch/>
            </p:blipFill>
            <p:spPr>
              <a:xfrm>
                <a:off x="398032" y="1459286"/>
                <a:ext cx="4926842" cy="4309009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7BA57E4C-5B3D-0923-74CC-320D3177C5D9}"/>
                  </a:ext>
                </a:extLst>
              </p:cNvPr>
              <p:cNvGrpSpPr/>
              <p:nvPr/>
            </p:nvGrpSpPr>
            <p:grpSpPr>
              <a:xfrm>
                <a:off x="809945" y="2125397"/>
                <a:ext cx="1255159" cy="3193550"/>
                <a:chOff x="809945" y="2125397"/>
                <a:chExt cx="1255159" cy="3193550"/>
              </a:xfrm>
            </p:grpSpPr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A781585-238A-DD27-5E46-06D9CF4806A5}"/>
                    </a:ext>
                  </a:extLst>
                </p:cNvPr>
                <p:cNvSpPr/>
                <p:nvPr/>
              </p:nvSpPr>
              <p:spPr>
                <a:xfrm>
                  <a:off x="945223" y="2125397"/>
                  <a:ext cx="914400" cy="493160"/>
                </a:xfrm>
                <a:prstGeom prst="rect">
                  <a:avLst/>
                </a:prstGeom>
                <a:solidFill>
                  <a:srgbClr val="29C7F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4D279566-FE58-EE7E-3813-70D9E9D0C4EB}"/>
                    </a:ext>
                  </a:extLst>
                </p:cNvPr>
                <p:cNvSpPr/>
                <p:nvPr/>
              </p:nvSpPr>
              <p:spPr>
                <a:xfrm>
                  <a:off x="945223" y="3513978"/>
                  <a:ext cx="914400" cy="493160"/>
                </a:xfrm>
                <a:prstGeom prst="rect">
                  <a:avLst/>
                </a:prstGeom>
                <a:solidFill>
                  <a:srgbClr val="3AC69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79FAFBB-1D67-57D7-2090-451591EF82F1}"/>
                    </a:ext>
                  </a:extLst>
                </p:cNvPr>
                <p:cNvSpPr/>
                <p:nvPr/>
              </p:nvSpPr>
              <p:spPr>
                <a:xfrm>
                  <a:off x="809945" y="4902558"/>
                  <a:ext cx="1255159" cy="416389"/>
                </a:xfrm>
                <a:prstGeom prst="rect">
                  <a:avLst/>
                </a:prstGeom>
                <a:solidFill>
                  <a:srgbClr val="43444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</p:grp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D91095C-457F-16EF-A50C-19988BCCA4E0}"/>
                </a:ext>
              </a:extLst>
            </p:cNvPr>
            <p:cNvSpPr txBox="1"/>
            <p:nvPr/>
          </p:nvSpPr>
          <p:spPr>
            <a:xfrm>
              <a:off x="882724" y="2159840"/>
              <a:ext cx="11095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th-TH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sym typeface="Arial"/>
                </a:rPr>
                <a:t>นำไปใช้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0209A1A-483C-C7A2-0475-69FE4D49B3F2}"/>
                </a:ext>
              </a:extLst>
            </p:cNvPr>
            <p:cNvSpPr txBox="1"/>
            <p:nvPr/>
          </p:nvSpPr>
          <p:spPr>
            <a:xfrm>
              <a:off x="1072708" y="3509678"/>
              <a:ext cx="7120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th-TH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sym typeface="Arial"/>
                </a:rPr>
                <a:t>ผลิต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C088230-45FF-ECD3-E8A3-9E9C2E4C11D1}"/>
                </a:ext>
              </a:extLst>
            </p:cNvPr>
            <p:cNvSpPr txBox="1"/>
            <p:nvPr/>
          </p:nvSpPr>
          <p:spPr>
            <a:xfrm>
              <a:off x="1025740" y="4847936"/>
              <a:ext cx="8338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th-TH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sym typeface="Arial"/>
                </a:rPr>
                <a:t>กำจัด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95CE329-C557-7C83-FCAA-12590141AD75}"/>
              </a:ext>
            </a:extLst>
          </p:cNvPr>
          <p:cNvGrpSpPr/>
          <p:nvPr/>
        </p:nvGrpSpPr>
        <p:grpSpPr>
          <a:xfrm>
            <a:off x="6802579" y="1191485"/>
            <a:ext cx="4714780" cy="4625994"/>
            <a:chOff x="6802579" y="1191485"/>
            <a:chExt cx="4714780" cy="4625994"/>
          </a:xfrm>
        </p:grpSpPr>
        <p:pic>
          <p:nvPicPr>
            <p:cNvPr id="13" name="8589d862-01a1-43b9-a6a5-2c74cc62715f" descr="Image">
              <a:extLst>
                <a:ext uri="{FF2B5EF4-FFF2-40B4-BE49-F238E27FC236}">
                  <a16:creationId xmlns:a16="http://schemas.microsoft.com/office/drawing/2014/main" id="{6FE0983E-B038-0A61-4278-B54E8E29E5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2579" y="1191485"/>
              <a:ext cx="4714780" cy="462599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65DDDD4-BD78-C447-F8C0-87EC417A8B83}"/>
                </a:ext>
              </a:extLst>
            </p:cNvPr>
            <p:cNvGrpSpPr/>
            <p:nvPr/>
          </p:nvGrpSpPr>
          <p:grpSpPr>
            <a:xfrm>
              <a:off x="7570832" y="1963569"/>
              <a:ext cx="3492178" cy="3330547"/>
              <a:chOff x="7570832" y="1963569"/>
              <a:chExt cx="3492178" cy="3330547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6929C4D-4813-FC67-49CC-2D966D5499F9}"/>
                  </a:ext>
                </a:extLst>
              </p:cNvPr>
              <p:cNvSpPr txBox="1"/>
              <p:nvPr/>
            </p:nvSpPr>
            <p:spPr>
              <a:xfrm rot="19570651">
                <a:off x="7570832" y="1963569"/>
                <a:ext cx="105189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400" dirty="0">
                    <a:solidFill>
                      <a:schemeClr val="bg1"/>
                    </a:solidFill>
                  </a:rPr>
                  <a:t>รีไซเคิล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1D48C32-9318-014F-A504-75AEEE6208BF}"/>
                  </a:ext>
                </a:extLst>
              </p:cNvPr>
              <p:cNvSpPr txBox="1"/>
              <p:nvPr/>
            </p:nvSpPr>
            <p:spPr>
              <a:xfrm rot="4822461">
                <a:off x="10476151" y="3120064"/>
                <a:ext cx="7120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400" dirty="0">
                    <a:solidFill>
                      <a:schemeClr val="bg1"/>
                    </a:solidFill>
                  </a:rPr>
                  <a:t>ผลิต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6B62BDB-3B59-1A7F-6E1B-E23F2421E478}"/>
                  </a:ext>
                </a:extLst>
              </p:cNvPr>
              <p:cNvSpPr txBox="1"/>
              <p:nvPr/>
            </p:nvSpPr>
            <p:spPr>
              <a:xfrm rot="2148670">
                <a:off x="7727905" y="4832451"/>
                <a:ext cx="11095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400" dirty="0">
                    <a:solidFill>
                      <a:schemeClr val="bg1"/>
                    </a:solidFill>
                  </a:rPr>
                  <a:t>นำไปใช้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7" descr="A picture containing text, peop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8" name="Google Shape;198;p7"/>
          <p:cNvGrpSpPr/>
          <p:nvPr/>
        </p:nvGrpSpPr>
        <p:grpSpPr>
          <a:xfrm>
            <a:off x="1348217" y="463109"/>
            <a:ext cx="9495565" cy="915193"/>
            <a:chOff x="1348217" y="463109"/>
            <a:chExt cx="9495565" cy="915193"/>
          </a:xfrm>
        </p:grpSpPr>
        <p:sp>
          <p:nvSpPr>
            <p:cNvPr id="199" name="Google Shape;199;p7"/>
            <p:cNvSpPr/>
            <p:nvPr/>
          </p:nvSpPr>
          <p:spPr>
            <a:xfrm>
              <a:off x="1348217" y="642982"/>
              <a:ext cx="9495565" cy="735320"/>
            </a:xfrm>
            <a:prstGeom prst="roundRect">
              <a:avLst>
                <a:gd name="adj" fmla="val 16667"/>
              </a:avLst>
            </a:prstGeom>
            <a:solidFill>
              <a:srgbClr val="29C7F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ahoma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1348217" y="463109"/>
              <a:ext cx="9495565" cy="735320"/>
            </a:xfrm>
            <a:prstGeom prst="roundRect">
              <a:avLst>
                <a:gd name="adj" fmla="val 16667"/>
              </a:avLst>
            </a:prstGeom>
            <a:solidFill>
              <a:srgbClr val="3AC69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ahoma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1" name="Google Shape;201;p7"/>
          <p:cNvSpPr txBox="1"/>
          <p:nvPr/>
        </p:nvSpPr>
        <p:spPr>
          <a:xfrm>
            <a:off x="1348217" y="519831"/>
            <a:ext cx="949556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ahoma"/>
              <a:buNone/>
            </a:pPr>
            <a:r>
              <a:rPr lang="th-TH" sz="36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การทำแผนผังวงจรชีวิต</a:t>
            </a:r>
            <a:endParaRPr/>
          </a:p>
        </p:txBody>
      </p:sp>
      <p:sp>
        <p:nvSpPr>
          <p:cNvPr id="209" name="Google Shape;20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7</a:t>
            </a:fld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D4B9AEB-4A59-19B9-9CDF-418EC1CCF1A7}"/>
              </a:ext>
            </a:extLst>
          </p:cNvPr>
          <p:cNvGrpSpPr/>
          <p:nvPr/>
        </p:nvGrpSpPr>
        <p:grpSpPr>
          <a:xfrm>
            <a:off x="-230998" y="3336497"/>
            <a:ext cx="12465934" cy="1728587"/>
            <a:chOff x="0" y="2496172"/>
            <a:chExt cx="12465934" cy="1865656"/>
          </a:xfrm>
        </p:grpSpPr>
        <p:pic>
          <p:nvPicPr>
            <p:cNvPr id="3" name="Google Shape;370;p12" descr="Graphical user interface&#10;&#10;Description automatically generated">
              <a:extLst>
                <a:ext uri="{FF2B5EF4-FFF2-40B4-BE49-F238E27FC236}">
                  <a16:creationId xmlns:a16="http://schemas.microsoft.com/office/drawing/2014/main" id="{3D9DD45F-ECF2-2B15-180B-494C505D4C51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b="-119"/>
            <a:stretch/>
          </p:blipFill>
          <p:spPr>
            <a:xfrm>
              <a:off x="0" y="2496172"/>
              <a:ext cx="12465934" cy="18656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3DFADFB-1551-6FD9-17FC-1D87E8075EAD}"/>
                </a:ext>
              </a:extLst>
            </p:cNvPr>
            <p:cNvSpPr txBox="1"/>
            <p:nvPr/>
          </p:nvSpPr>
          <p:spPr>
            <a:xfrm>
              <a:off x="3134060" y="3049999"/>
              <a:ext cx="1804966" cy="461664"/>
            </a:xfrm>
            <a:prstGeom prst="rect">
              <a:avLst/>
            </a:prstGeom>
            <a:solidFill>
              <a:srgbClr val="29C7F7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2. </a:t>
              </a:r>
              <a:r>
                <a:rPr lang="th-TH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การผลิต</a:t>
              </a:r>
              <a:endPara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8C5AE04-825E-728E-2F81-8D8F975F2E31}"/>
                </a:ext>
              </a:extLst>
            </p:cNvPr>
            <p:cNvSpPr txBox="1"/>
            <p:nvPr/>
          </p:nvSpPr>
          <p:spPr>
            <a:xfrm>
              <a:off x="5214373" y="2994092"/>
              <a:ext cx="1936854" cy="764018"/>
            </a:xfrm>
            <a:prstGeom prst="rect">
              <a:avLst/>
            </a:prstGeom>
            <a:solidFill>
              <a:srgbClr val="4ABD98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3. </a:t>
              </a:r>
              <a:r>
                <a:rPr lang="th-TH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การกระจายสินค้า</a:t>
              </a:r>
              <a:endPara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A635D8C-4ED2-3275-8E8A-FE3E4452F182}"/>
                </a:ext>
              </a:extLst>
            </p:cNvPr>
            <p:cNvSpPr txBox="1"/>
            <p:nvPr/>
          </p:nvSpPr>
          <p:spPr>
            <a:xfrm>
              <a:off x="7499400" y="2954918"/>
              <a:ext cx="1908406" cy="830996"/>
            </a:xfrm>
            <a:prstGeom prst="rect">
              <a:avLst/>
            </a:prstGeom>
            <a:solidFill>
              <a:srgbClr val="008E8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4. </a:t>
              </a:r>
              <a:r>
                <a:rPr lang="th-TH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การใช้งาน</a:t>
              </a:r>
              <a:endPara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587C96B-673D-742A-EA14-47A09517DF85}"/>
                </a:ext>
              </a:extLst>
            </p:cNvPr>
            <p:cNvSpPr txBox="1"/>
            <p:nvPr/>
          </p:nvSpPr>
          <p:spPr>
            <a:xfrm>
              <a:off x="844886" y="3049999"/>
              <a:ext cx="1804966" cy="461664"/>
            </a:xfrm>
            <a:prstGeom prst="rect">
              <a:avLst/>
            </a:prstGeom>
            <a:solidFill>
              <a:srgbClr val="ECC100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1. </a:t>
              </a:r>
              <a:r>
                <a:rPr lang="th-TH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การสกัด</a:t>
              </a:r>
              <a:endPara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8" name="Google Shape;209;p26" descr="Timeline&#10;&#10;Description automatically generated">
              <a:extLst>
                <a:ext uri="{FF2B5EF4-FFF2-40B4-BE49-F238E27FC236}">
                  <a16:creationId xmlns:a16="http://schemas.microsoft.com/office/drawing/2014/main" id="{433D6804-3E7E-47A5-F404-C4F72DF56FA3}"/>
                </a:ext>
              </a:extLst>
            </p:cNvPr>
            <p:cNvPicPr preferRelativeResize="0"/>
            <p:nvPr/>
          </p:nvPicPr>
          <p:blipFill rotWithShape="1"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35000"/>
            </a:blip>
            <a:srcRect l="43667" t="61351" r="43825" b="15568"/>
            <a:stretch/>
          </p:blipFill>
          <p:spPr>
            <a:xfrm>
              <a:off x="5481161" y="2881505"/>
              <a:ext cx="1198891" cy="8100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Google Shape;209;p26" descr="Timeline&#10;&#10;Description automatically generated">
              <a:extLst>
                <a:ext uri="{FF2B5EF4-FFF2-40B4-BE49-F238E27FC236}">
                  <a16:creationId xmlns:a16="http://schemas.microsoft.com/office/drawing/2014/main" id="{E1F9EB39-09CA-0D6D-2BD5-BDCC0FE1EC6E}"/>
                </a:ext>
              </a:extLst>
            </p:cNvPr>
            <p:cNvPicPr preferRelativeResize="0"/>
            <p:nvPr/>
          </p:nvPicPr>
          <p:blipFill rotWithShape="1"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50000"/>
            </a:blip>
            <a:srcRect l="63269" t="58753" r="26707" b="15672"/>
            <a:stretch/>
          </p:blipFill>
          <p:spPr>
            <a:xfrm>
              <a:off x="7833091" y="2772743"/>
              <a:ext cx="960822" cy="8975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Google Shape;209;p26" descr="Timeline&#10;&#10;Description automatically generated">
              <a:extLst>
                <a:ext uri="{FF2B5EF4-FFF2-40B4-BE49-F238E27FC236}">
                  <a16:creationId xmlns:a16="http://schemas.microsoft.com/office/drawing/2014/main" id="{CBEC0531-272E-79FA-4796-D7B9445D4C2E}"/>
                </a:ext>
              </a:extLst>
            </p:cNvPr>
            <p:cNvPicPr preferRelativeResize="0"/>
            <p:nvPr/>
          </p:nvPicPr>
          <p:blipFill rotWithShape="1"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35000"/>
            </a:blip>
            <a:srcRect l="9185" t="58784" r="81575" b="13826"/>
            <a:stretch/>
          </p:blipFill>
          <p:spPr>
            <a:xfrm>
              <a:off x="1394849" y="2772741"/>
              <a:ext cx="885667" cy="9612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Google Shape;209;p26" descr="Timeline&#10;&#10;Description automatically generated">
              <a:extLst>
                <a:ext uri="{FF2B5EF4-FFF2-40B4-BE49-F238E27FC236}">
                  <a16:creationId xmlns:a16="http://schemas.microsoft.com/office/drawing/2014/main" id="{E135FEF9-02EC-F189-E7CE-0464E181E392}"/>
                </a:ext>
              </a:extLst>
            </p:cNvPr>
            <p:cNvPicPr preferRelativeResize="0"/>
            <p:nvPr/>
          </p:nvPicPr>
          <p:blipFill rotWithShape="1">
            <a:blip r:embed="rId5">
              <a:duotone>
                <a:schemeClr val="accent5">
                  <a:shade val="45000"/>
                  <a:satMod val="135000"/>
                </a:schemeClr>
                <a:prstClr val="white"/>
              </a:duotone>
              <a:alphaModFix amt="50000"/>
            </a:blip>
            <a:srcRect l="26651" t="58169" r="63433" b="14748"/>
            <a:stretch/>
          </p:blipFill>
          <p:spPr>
            <a:xfrm>
              <a:off x="3462352" y="2749591"/>
              <a:ext cx="950472" cy="95047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8317F92-E224-2346-BA17-9F3CD42EFA85}"/>
                </a:ext>
              </a:extLst>
            </p:cNvPr>
            <p:cNvSpPr txBox="1"/>
            <p:nvPr/>
          </p:nvSpPr>
          <p:spPr>
            <a:xfrm>
              <a:off x="9755979" y="3094052"/>
              <a:ext cx="1908406" cy="461664"/>
            </a:xfrm>
            <a:prstGeom prst="rect">
              <a:avLst/>
            </a:prstGeom>
            <a:solidFill>
              <a:srgbClr val="434444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5. </a:t>
              </a:r>
              <a:r>
                <a:rPr lang="th-TH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การกำจัด</a:t>
              </a:r>
              <a:endPara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3" name="Google Shape;209;p26" descr="Timeline&#10;&#10;Description automatically generated">
              <a:extLst>
                <a:ext uri="{FF2B5EF4-FFF2-40B4-BE49-F238E27FC236}">
                  <a16:creationId xmlns:a16="http://schemas.microsoft.com/office/drawing/2014/main" id="{31A5E05E-15CB-8DCE-6146-A1C7A07394BC}"/>
                </a:ext>
              </a:extLst>
            </p:cNvPr>
            <p:cNvPicPr preferRelativeResize="0"/>
            <p:nvPr/>
          </p:nvPicPr>
          <p:blipFill rotWithShape="1"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35000"/>
            </a:blip>
            <a:srcRect l="82525" t="59304" r="9700" b="13306"/>
            <a:stretch/>
          </p:blipFill>
          <p:spPr>
            <a:xfrm>
              <a:off x="10310856" y="2749591"/>
              <a:ext cx="745256" cy="96127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08B6B71-2E06-0B35-6B27-B3E52B581B57}"/>
              </a:ext>
            </a:extLst>
          </p:cNvPr>
          <p:cNvGrpSpPr/>
          <p:nvPr/>
        </p:nvGrpSpPr>
        <p:grpSpPr>
          <a:xfrm>
            <a:off x="5553192" y="4589507"/>
            <a:ext cx="1674270" cy="1299234"/>
            <a:chOff x="5802290" y="4556465"/>
            <a:chExt cx="1674270" cy="1299234"/>
          </a:xfrm>
        </p:grpSpPr>
        <p:pic>
          <p:nvPicPr>
            <p:cNvPr id="15" name="Google Shape;374;p18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AD3D5645-0582-1385-99C4-88754C818369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 l="-1" r="31" b="47317"/>
            <a:stretch/>
          </p:blipFill>
          <p:spPr>
            <a:xfrm>
              <a:off x="5802290" y="4556465"/>
              <a:ext cx="1674270" cy="67995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7B06060-682F-9930-56D6-6C45316B1F57}"/>
                </a:ext>
              </a:extLst>
            </p:cNvPr>
            <p:cNvSpPr txBox="1"/>
            <p:nvPr/>
          </p:nvSpPr>
          <p:spPr>
            <a:xfrm>
              <a:off x="6423084" y="5209368"/>
              <a:ext cx="72327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800" dirty="0">
                  <a:solidFill>
                    <a:srgbClr val="4ABD9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เติม</a:t>
              </a:r>
            </a:p>
            <a:p>
              <a:r>
                <a:rPr lang="th-TH" sz="1800" dirty="0">
                  <a:solidFill>
                    <a:srgbClr val="4ABD9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ส่งคืน</a:t>
              </a:r>
              <a:endParaRPr lang="en-US" sz="1800" dirty="0">
                <a:solidFill>
                  <a:srgbClr val="4ABD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8F20482-AE03-EF20-CC19-358A0C7A90E9}"/>
              </a:ext>
            </a:extLst>
          </p:cNvPr>
          <p:cNvGrpSpPr/>
          <p:nvPr/>
        </p:nvGrpSpPr>
        <p:grpSpPr>
          <a:xfrm>
            <a:off x="7471790" y="4504225"/>
            <a:ext cx="1881954" cy="1544974"/>
            <a:chOff x="7471790" y="4504225"/>
            <a:chExt cx="1881954" cy="1544974"/>
          </a:xfrm>
        </p:grpSpPr>
        <p:pic>
          <p:nvPicPr>
            <p:cNvPr id="18" name="Google Shape;375;p18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9D13FD52-E93C-2F5D-81A8-B470F4C42096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r="60" b="55498"/>
            <a:stretch/>
          </p:blipFill>
          <p:spPr>
            <a:xfrm>
              <a:off x="7471790" y="4504225"/>
              <a:ext cx="1813471" cy="70514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9DC3148-985D-872E-8848-EF93BE909CE1}"/>
                </a:ext>
              </a:extLst>
            </p:cNvPr>
            <p:cNvSpPr txBox="1"/>
            <p:nvPr/>
          </p:nvSpPr>
          <p:spPr>
            <a:xfrm>
              <a:off x="8066212" y="5125869"/>
              <a:ext cx="128753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800" dirty="0">
                  <a:solidFill>
                    <a:srgbClr val="008E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ซ่อมแซม </a:t>
              </a:r>
            </a:p>
            <a:p>
              <a:r>
                <a:rPr lang="th-TH" sz="1800" dirty="0">
                  <a:solidFill>
                    <a:srgbClr val="008E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ปรับเปลี่ยน </a:t>
              </a:r>
            </a:p>
            <a:p>
              <a:r>
                <a:rPr lang="th-TH" sz="1800" dirty="0">
                  <a:solidFill>
                    <a:srgbClr val="008E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ส่งต่อ</a:t>
              </a:r>
              <a:endParaRPr lang="en-US" sz="1800" dirty="0">
                <a:solidFill>
                  <a:srgbClr val="008E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55BEFA2-EF26-6C5F-8A99-CD77F0766463}"/>
              </a:ext>
            </a:extLst>
          </p:cNvPr>
          <p:cNvGrpSpPr/>
          <p:nvPr/>
        </p:nvGrpSpPr>
        <p:grpSpPr>
          <a:xfrm>
            <a:off x="9972329" y="4513268"/>
            <a:ext cx="1136762" cy="1178243"/>
            <a:chOff x="9972329" y="4513268"/>
            <a:chExt cx="1136762" cy="1178243"/>
          </a:xfrm>
        </p:grpSpPr>
        <p:pic>
          <p:nvPicPr>
            <p:cNvPr id="21" name="Google Shape;376;p18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CEBFED85-3AFE-F2A9-5906-A15D9A6F117B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 t="-1" r="37" b="40138"/>
            <a:stretch/>
          </p:blipFill>
          <p:spPr>
            <a:xfrm>
              <a:off x="9972329" y="4513268"/>
              <a:ext cx="1136762" cy="6298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302BCC4-34C9-4F51-1075-D83A8FFC2D28}"/>
                </a:ext>
              </a:extLst>
            </p:cNvPr>
            <p:cNvSpPr txBox="1"/>
            <p:nvPr/>
          </p:nvSpPr>
          <p:spPr>
            <a:xfrm>
              <a:off x="10111596" y="5322179"/>
              <a:ext cx="9685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800" dirty="0">
                  <a:solidFill>
                    <a:srgbClr val="434444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สลายตัว</a:t>
              </a:r>
              <a:endParaRPr lang="en-US" sz="1800" dirty="0">
                <a:solidFill>
                  <a:srgbClr val="4344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30D24B2-1569-ED92-6358-973B8DE02201}"/>
              </a:ext>
            </a:extLst>
          </p:cNvPr>
          <p:cNvGrpSpPr/>
          <p:nvPr/>
        </p:nvGrpSpPr>
        <p:grpSpPr>
          <a:xfrm>
            <a:off x="1835827" y="1015272"/>
            <a:ext cx="8332284" cy="2756954"/>
            <a:chOff x="-620291" y="962674"/>
            <a:chExt cx="8332284" cy="2756954"/>
          </a:xfrm>
        </p:grpSpPr>
        <p:pic>
          <p:nvPicPr>
            <p:cNvPr id="24" name="Google Shape;379;p18" descr="Diagram&#10;&#10;Description automatically generated with low confidence">
              <a:extLst>
                <a:ext uri="{FF2B5EF4-FFF2-40B4-BE49-F238E27FC236}">
                  <a16:creationId xmlns:a16="http://schemas.microsoft.com/office/drawing/2014/main" id="{7FA12AF8-2153-07B4-7BE8-997F2ABF294E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 r="-13" b="50"/>
            <a:stretch/>
          </p:blipFill>
          <p:spPr>
            <a:xfrm>
              <a:off x="-620291" y="962674"/>
              <a:ext cx="8332284" cy="275695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403497A5-A8B8-3667-EE80-F095D305D634}"/>
                </a:ext>
              </a:extLst>
            </p:cNvPr>
            <p:cNvGrpSpPr/>
            <p:nvPr/>
          </p:nvGrpSpPr>
          <p:grpSpPr>
            <a:xfrm>
              <a:off x="1071998" y="2252775"/>
              <a:ext cx="1183397" cy="547252"/>
              <a:chOff x="1071998" y="2252775"/>
              <a:chExt cx="1183397" cy="547252"/>
            </a:xfrm>
          </p:grpSpPr>
          <p:pic>
            <p:nvPicPr>
              <p:cNvPr id="26" name="Google Shape;226;p10" descr="A picture containing text, people&#10;&#10;Description automatically generated">
                <a:extLst>
                  <a:ext uri="{FF2B5EF4-FFF2-40B4-BE49-F238E27FC236}">
                    <a16:creationId xmlns:a16="http://schemas.microsoft.com/office/drawing/2014/main" id="{E9D68B9C-FA1C-CE5B-7C2F-A231C002A115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27149" t="31871" r="60739" b="61652"/>
              <a:stretch/>
            </p:blipFill>
            <p:spPr>
              <a:xfrm>
                <a:off x="1071998" y="2355822"/>
                <a:ext cx="1183397" cy="44420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D8252D4-564E-68F3-DBE2-4AE9C23AB064}"/>
                  </a:ext>
                </a:extLst>
              </p:cNvPr>
              <p:cNvSpPr txBox="1"/>
              <p:nvPr/>
            </p:nvSpPr>
            <p:spPr>
              <a:xfrm>
                <a:off x="1081995" y="2252775"/>
                <a:ext cx="9909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800" b="1" dirty="0">
                    <a:solidFill>
                      <a:srgbClr val="ECC1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รีไซเคิล</a:t>
                </a:r>
                <a:endParaRPr lang="en-US" sz="1800" b="1" dirty="0">
                  <a:solidFill>
                    <a:srgbClr val="ECC1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5630267-EF9A-47E9-C6EE-20F37427D32E}"/>
              </a:ext>
            </a:extLst>
          </p:cNvPr>
          <p:cNvGrpSpPr/>
          <p:nvPr/>
        </p:nvGrpSpPr>
        <p:grpSpPr>
          <a:xfrm>
            <a:off x="3710656" y="1898052"/>
            <a:ext cx="6399361" cy="1779251"/>
            <a:chOff x="3713710" y="1935277"/>
            <a:chExt cx="6399361" cy="1779251"/>
          </a:xfrm>
        </p:grpSpPr>
        <p:pic>
          <p:nvPicPr>
            <p:cNvPr id="29" name="Google Shape;378;p18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27AF6297-C926-58FA-88AC-6945F2FDEAB3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</a:blip>
            <a:srcRect r="-26" b="-55"/>
            <a:stretch/>
          </p:blipFill>
          <p:spPr>
            <a:xfrm>
              <a:off x="3713710" y="1935277"/>
              <a:ext cx="6399361" cy="17792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" name="Google Shape;226;p10" descr="A picture containing text, people&#10;&#10;Description automatically generated">
              <a:extLst>
                <a:ext uri="{FF2B5EF4-FFF2-40B4-BE49-F238E27FC236}">
                  <a16:creationId xmlns:a16="http://schemas.microsoft.com/office/drawing/2014/main" id="{8FF0272E-233F-BC18-0CCC-F863F234F1E4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27149" t="31871" r="60739" b="61652"/>
            <a:stretch/>
          </p:blipFill>
          <p:spPr>
            <a:xfrm>
              <a:off x="5556246" y="2495967"/>
              <a:ext cx="1919771" cy="36143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E6AB43A-3623-C55D-C9B3-A3DE7FAC1801}"/>
                </a:ext>
              </a:extLst>
            </p:cNvPr>
            <p:cNvSpPr txBox="1"/>
            <p:nvPr/>
          </p:nvSpPr>
          <p:spPr>
            <a:xfrm>
              <a:off x="5325690" y="2647866"/>
              <a:ext cx="9605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800" b="1" dirty="0">
                  <a:solidFill>
                    <a:srgbClr val="29C7F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ผลิตซ้ำ</a:t>
              </a:r>
              <a:endParaRPr lang="en-US" sz="1800" b="1" dirty="0">
                <a:solidFill>
                  <a:srgbClr val="29C7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CE9D9C5-184B-CDA2-4050-8127D67C6033}"/>
              </a:ext>
            </a:extLst>
          </p:cNvPr>
          <p:cNvGrpSpPr/>
          <p:nvPr/>
        </p:nvGrpSpPr>
        <p:grpSpPr>
          <a:xfrm>
            <a:off x="7717126" y="2708795"/>
            <a:ext cx="2374680" cy="935531"/>
            <a:chOff x="7717126" y="2708795"/>
            <a:chExt cx="2374680" cy="935531"/>
          </a:xfrm>
        </p:grpSpPr>
        <p:pic>
          <p:nvPicPr>
            <p:cNvPr id="33" name="Google Shape;377;p18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AC9FFC22-9574-375B-359E-76571856A19C}"/>
                </a:ext>
              </a:extLst>
            </p:cNvPr>
            <p:cNvPicPr preferRelativeResize="0"/>
            <p:nvPr/>
          </p:nvPicPr>
          <p:blipFill rotWithShape="1">
            <a:blip r:embed="rId11">
              <a:alphaModFix/>
            </a:blip>
            <a:srcRect r="-14" b="39"/>
            <a:stretch/>
          </p:blipFill>
          <p:spPr>
            <a:xfrm>
              <a:off x="7874611" y="2789657"/>
              <a:ext cx="2217195" cy="8546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" name="Google Shape;226;p10" descr="A picture containing text, people&#10;&#10;Description automatically generated">
              <a:extLst>
                <a:ext uri="{FF2B5EF4-FFF2-40B4-BE49-F238E27FC236}">
                  <a16:creationId xmlns:a16="http://schemas.microsoft.com/office/drawing/2014/main" id="{E068B7D3-4042-D57D-FEEE-DD02AFFE70B0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27149" t="31871" r="60739" b="61652"/>
            <a:stretch/>
          </p:blipFill>
          <p:spPr>
            <a:xfrm>
              <a:off x="8128477" y="2846117"/>
              <a:ext cx="737498" cy="21630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06CDEFD-9A7E-1DBC-8CB4-BD65BD141B27}"/>
                </a:ext>
              </a:extLst>
            </p:cNvPr>
            <p:cNvSpPr txBox="1"/>
            <p:nvPr/>
          </p:nvSpPr>
          <p:spPr>
            <a:xfrm>
              <a:off x="7717126" y="2708795"/>
              <a:ext cx="13227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800" b="1" dirty="0">
                  <a:solidFill>
                    <a:srgbClr val="434444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นำมาใช้ซ้ำ</a:t>
              </a:r>
              <a:endParaRPr lang="en-US" sz="1800" b="1" dirty="0">
                <a:solidFill>
                  <a:srgbClr val="4344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8" descr="A picture containing text, peop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8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00752" y="518013"/>
            <a:ext cx="9715730" cy="5465096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8"/>
          <p:cNvSpPr/>
          <p:nvPr/>
        </p:nvSpPr>
        <p:spPr>
          <a:xfrm>
            <a:off x="1327355" y="483407"/>
            <a:ext cx="9495600" cy="73530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18" name="Google Shape;218;p8"/>
          <p:cNvSpPr/>
          <p:nvPr/>
        </p:nvSpPr>
        <p:spPr>
          <a:xfrm>
            <a:off x="1327355" y="375251"/>
            <a:ext cx="9495600" cy="735300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19" name="Google Shape;219;p8"/>
          <p:cNvSpPr txBox="1"/>
          <p:nvPr/>
        </p:nvSpPr>
        <p:spPr>
          <a:xfrm>
            <a:off x="1416759" y="400535"/>
            <a:ext cx="9495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6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โมเดลธุรกิจหมุนเวียนห้าประเภท</a:t>
            </a:r>
            <a:endParaRPr/>
          </a:p>
        </p:txBody>
      </p:sp>
      <p:sp>
        <p:nvSpPr>
          <p:cNvPr id="220" name="Google Shape;220;p8"/>
          <p:cNvSpPr txBox="1"/>
          <p:nvPr/>
        </p:nvSpPr>
        <p:spPr>
          <a:xfrm>
            <a:off x="1775075" y="1709575"/>
            <a:ext cx="1901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วัสดุทดแทน</a:t>
            </a:r>
            <a:endParaRPr sz="1000"/>
          </a:p>
        </p:txBody>
      </p:sp>
      <p:sp>
        <p:nvSpPr>
          <p:cNvPr id="221" name="Google Shape;221;p8"/>
          <p:cNvSpPr txBox="1"/>
          <p:nvPr/>
        </p:nvSpPr>
        <p:spPr>
          <a:xfrm>
            <a:off x="3147150" y="1523600"/>
            <a:ext cx="21282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การนำทรัพยากร</a:t>
            </a:r>
            <a:endParaRPr sz="10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กลับมาผลิตใหม่</a:t>
            </a:r>
            <a:endParaRPr sz="1000"/>
          </a:p>
        </p:txBody>
      </p:sp>
      <p:sp>
        <p:nvSpPr>
          <p:cNvPr id="222" name="Google Shape;222;p8"/>
          <p:cNvSpPr txBox="1"/>
          <p:nvPr/>
        </p:nvSpPr>
        <p:spPr>
          <a:xfrm>
            <a:off x="5204925" y="1512575"/>
            <a:ext cx="23007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การยืดอายุการ</a:t>
            </a:r>
            <a:endParaRPr sz="2000" b="1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ใช้งานผลิตภัณฑ์</a:t>
            </a:r>
            <a:endParaRPr sz="1000"/>
          </a:p>
        </p:txBody>
      </p:sp>
      <p:sp>
        <p:nvSpPr>
          <p:cNvPr id="223" name="Google Shape;223;p8"/>
          <p:cNvSpPr txBox="1"/>
          <p:nvPr/>
        </p:nvSpPr>
        <p:spPr>
          <a:xfrm>
            <a:off x="7041482" y="1512568"/>
            <a:ext cx="19017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แพลตฟอร์ม</a:t>
            </a:r>
            <a:endParaRPr sz="10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การแบ่งปัน</a:t>
            </a:r>
            <a:endParaRPr sz="1000"/>
          </a:p>
        </p:txBody>
      </p:sp>
      <p:sp>
        <p:nvSpPr>
          <p:cNvPr id="224" name="Google Shape;224;p8"/>
          <p:cNvSpPr txBox="1"/>
          <p:nvPr/>
        </p:nvSpPr>
        <p:spPr>
          <a:xfrm>
            <a:off x="8713344" y="1512568"/>
            <a:ext cx="19017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ขายสินค้า</a:t>
            </a:r>
            <a:endParaRPr sz="10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พร้อมบริการ</a:t>
            </a:r>
            <a:endParaRPr sz="1000"/>
          </a:p>
        </p:txBody>
      </p:sp>
      <p:sp>
        <p:nvSpPr>
          <p:cNvPr id="225" name="Google Shape;225;p8"/>
          <p:cNvSpPr txBox="1"/>
          <p:nvPr/>
        </p:nvSpPr>
        <p:spPr>
          <a:xfrm>
            <a:off x="1638700" y="4528200"/>
            <a:ext cx="17382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ผลิตภัณฑ์ทำจาก</a:t>
            </a:r>
            <a:endParaRPr sz="14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ทรัพยากรที่หมุนเวียน รีไซเคิลได้ หรือ</a:t>
            </a:r>
            <a:endParaRPr sz="14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ย่อยสลายได้ทาง</a:t>
            </a:r>
            <a:endParaRPr sz="14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ชีวภาพ </a:t>
            </a:r>
            <a:endParaRPr/>
          </a:p>
        </p:txBody>
      </p:sp>
      <p:sp>
        <p:nvSpPr>
          <p:cNvPr id="226" name="Google Shape;226;p8"/>
          <p:cNvSpPr txBox="1"/>
          <p:nvPr/>
        </p:nvSpPr>
        <p:spPr>
          <a:xfrm>
            <a:off x="3386125" y="4528200"/>
            <a:ext cx="1824300" cy="18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บริการที่ทำงานเพื่อ</a:t>
            </a:r>
            <a:endParaRPr sz="14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กำจัดทรัพยากร วัสดุ หรือของเสีย ไม่ให้</a:t>
            </a:r>
            <a:endParaRPr sz="14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เกิดการรั่วไหลเข้าสู่</a:t>
            </a:r>
            <a:endParaRPr sz="14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สิ่งแวดล้อมและเพิ่ม</a:t>
            </a:r>
            <a:endParaRPr sz="14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มูลค่าให้สูงสุดเพื่อเข้า</a:t>
            </a:r>
            <a:endParaRPr sz="14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สู่วงจรใหม่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27" name="Google Shape;227;p8"/>
          <p:cNvSpPr txBox="1"/>
          <p:nvPr/>
        </p:nvSpPr>
        <p:spPr>
          <a:xfrm>
            <a:off x="5127475" y="4528200"/>
            <a:ext cx="20415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บริการที่เสนอเพื่อยืดอายุ</a:t>
            </a:r>
            <a:endParaRPr sz="14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การใช้งานของผลิตภัณฑ์</a:t>
            </a:r>
            <a:endParaRPr sz="14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ที่ถูกกำจัดทิ้งโดยการ</a:t>
            </a:r>
            <a:endParaRPr sz="14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ซ่อมแซม อัปเกรด หรือขายผลิตภัณฑ์นั้น</a:t>
            </a:r>
            <a:endParaRPr sz="14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กลับเข้าสู่วงจรใหม่</a:t>
            </a:r>
            <a:endParaRPr/>
          </a:p>
        </p:txBody>
      </p:sp>
      <p:sp>
        <p:nvSpPr>
          <p:cNvPr id="228" name="Google Shape;228;p8"/>
          <p:cNvSpPr txBox="1"/>
          <p:nvPr/>
        </p:nvSpPr>
        <p:spPr>
          <a:xfrm>
            <a:off x="7092350" y="4528210"/>
            <a:ext cx="19017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แพลตฟอร์มการแบ่งปันช่วยให้ผู้ใช้สามารถ</a:t>
            </a:r>
            <a:endParaRPr sz="14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ทำงานร่วมกันและใช้</a:t>
            </a:r>
            <a:endParaRPr sz="14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ผลิตภัณฑ์ร่วมกันได้</a:t>
            </a:r>
            <a:endParaRPr sz="14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โดยลูกค้าไม่ต้องเป็น</a:t>
            </a:r>
            <a:endParaRPr sz="14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เจ้าของคนเดียว</a:t>
            </a:r>
            <a:endParaRPr/>
          </a:p>
        </p:txBody>
      </p:sp>
      <p:sp>
        <p:nvSpPr>
          <p:cNvPr id="229" name="Google Shape;229;p8"/>
          <p:cNvSpPr txBox="1"/>
          <p:nvPr/>
        </p:nvSpPr>
        <p:spPr>
          <a:xfrm>
            <a:off x="8921888" y="4528210"/>
            <a:ext cx="16254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ผลิตภัณฑ์ที่ใช้โดยลูกค้าหนึ่งรายหรือ</a:t>
            </a:r>
            <a:endParaRPr sz="14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มากกว่า ผ่านการ</a:t>
            </a:r>
            <a:endParaRPr sz="14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จัดการแบบจ่ายตามการใช้งาน </a:t>
            </a:r>
            <a:endParaRPr/>
          </a:p>
        </p:txBody>
      </p:sp>
      <p:sp>
        <p:nvSpPr>
          <p:cNvPr id="230" name="Google Shape;230;p8"/>
          <p:cNvSpPr txBox="1"/>
          <p:nvPr/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 sz="12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rPr>
              <a:t>8</a:t>
            </a:fld>
            <a:endParaRPr sz="1200">
              <a:solidFill>
                <a:srgbClr val="88888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2657" y="-6412"/>
            <a:ext cx="1222465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9"/>
          <p:cNvSpPr/>
          <p:nvPr/>
        </p:nvSpPr>
        <p:spPr>
          <a:xfrm>
            <a:off x="1327355" y="483407"/>
            <a:ext cx="9495600" cy="73530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38" name="Google Shape;238;p9"/>
          <p:cNvSpPr/>
          <p:nvPr/>
        </p:nvSpPr>
        <p:spPr>
          <a:xfrm>
            <a:off x="1327355" y="375251"/>
            <a:ext cx="9495600" cy="735300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39" name="Google Shape;239;p9"/>
          <p:cNvSpPr txBox="1"/>
          <p:nvPr/>
        </p:nvSpPr>
        <p:spPr>
          <a:xfrm>
            <a:off x="1416759" y="400535"/>
            <a:ext cx="9495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6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โมเดลธุรกิจหมุนเวียนห้าประเภท</a:t>
            </a:r>
            <a:endParaRPr/>
          </a:p>
        </p:txBody>
      </p:sp>
      <p:pic>
        <p:nvPicPr>
          <p:cNvPr id="240" name="Google Shape;240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45599" y="2021638"/>
            <a:ext cx="2500907" cy="1670417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9"/>
          <p:cNvSpPr/>
          <p:nvPr/>
        </p:nvSpPr>
        <p:spPr>
          <a:xfrm>
            <a:off x="2107641" y="2232362"/>
            <a:ext cx="1195200" cy="1195200"/>
          </a:xfrm>
          <a:prstGeom prst="ellipse">
            <a:avLst/>
          </a:prstGeom>
          <a:noFill/>
          <a:ln w="190500" cap="flat" cmpd="sng">
            <a:solidFill>
              <a:srgbClr val="29C7F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42" name="Google Shape;242;p9" descr="Shape&#10;&#10;Description automatically generated with medium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50478" y="2475199"/>
            <a:ext cx="709446" cy="709446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9"/>
          <p:cNvSpPr/>
          <p:nvPr/>
        </p:nvSpPr>
        <p:spPr>
          <a:xfrm>
            <a:off x="422154" y="4855266"/>
            <a:ext cx="1195200" cy="1195200"/>
          </a:xfrm>
          <a:prstGeom prst="ellipse">
            <a:avLst/>
          </a:prstGeom>
          <a:noFill/>
          <a:ln w="190500" cap="flat" cmpd="sng">
            <a:solidFill>
              <a:srgbClr val="29C7F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44" name="Google Shape;244;p9"/>
          <p:cNvPicPr preferRelativeResize="0"/>
          <p:nvPr/>
        </p:nvPicPr>
        <p:blipFill rotWithShape="1">
          <a:blip r:embed="rId6">
            <a:alphaModFix/>
          </a:blip>
          <a:srcRect l="20563" t="10222" r="20362" b="16911"/>
          <a:stretch/>
        </p:blipFill>
        <p:spPr>
          <a:xfrm>
            <a:off x="560390" y="5057013"/>
            <a:ext cx="918649" cy="79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9" descr="A picture containing pers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 l="3756" r="6806"/>
          <a:stretch/>
        </p:blipFill>
        <p:spPr>
          <a:xfrm>
            <a:off x="1807150" y="4719475"/>
            <a:ext cx="2236750" cy="155070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9"/>
          <p:cNvSpPr/>
          <p:nvPr/>
        </p:nvSpPr>
        <p:spPr>
          <a:xfrm>
            <a:off x="6605523" y="2227467"/>
            <a:ext cx="1195200" cy="1195200"/>
          </a:xfrm>
          <a:prstGeom prst="ellipse">
            <a:avLst/>
          </a:prstGeom>
          <a:noFill/>
          <a:ln w="190500" cap="flat" cmpd="sng">
            <a:solidFill>
              <a:srgbClr val="29C7F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47" name="Google Shape;247;p9" descr="Ico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884219" y="2407759"/>
            <a:ext cx="812744" cy="812744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9"/>
          <p:cNvSpPr/>
          <p:nvPr/>
        </p:nvSpPr>
        <p:spPr>
          <a:xfrm>
            <a:off x="4467697" y="4852618"/>
            <a:ext cx="1195200" cy="1195200"/>
          </a:xfrm>
          <a:prstGeom prst="ellipse">
            <a:avLst/>
          </a:prstGeom>
          <a:noFill/>
          <a:ln w="190500" cap="flat" cmpd="sng">
            <a:solidFill>
              <a:srgbClr val="29C7F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49" name="Google Shape;249;p9" descr="Icon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709240" y="5094161"/>
            <a:ext cx="712035" cy="712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9"/>
          <p:cNvPicPr preferRelativeResize="0"/>
          <p:nvPr/>
        </p:nvPicPr>
        <p:blipFill rotWithShape="1">
          <a:blip r:embed="rId10">
            <a:alphaModFix/>
          </a:blip>
          <a:srcRect b="10"/>
          <a:stretch/>
        </p:blipFill>
        <p:spPr>
          <a:xfrm>
            <a:off x="5907757" y="4560059"/>
            <a:ext cx="1834662" cy="1658271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9"/>
          <p:cNvSpPr/>
          <p:nvPr/>
        </p:nvSpPr>
        <p:spPr>
          <a:xfrm>
            <a:off x="1724500" y="1507900"/>
            <a:ext cx="4223400" cy="435300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52" name="Google Shape;252;p9"/>
          <p:cNvSpPr txBox="1"/>
          <p:nvPr/>
        </p:nvSpPr>
        <p:spPr>
          <a:xfrm>
            <a:off x="1878575" y="1554475"/>
            <a:ext cx="4223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แพลตฟอร์มการแบ่งปัน:   </a:t>
            </a:r>
            <a:r>
              <a:rPr lang="th-TH" sz="16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การร่วมเดินทาง</a:t>
            </a:r>
            <a:endParaRPr/>
          </a:p>
        </p:txBody>
      </p:sp>
      <p:sp>
        <p:nvSpPr>
          <p:cNvPr id="253" name="Google Shape;253;p9"/>
          <p:cNvSpPr/>
          <p:nvPr/>
        </p:nvSpPr>
        <p:spPr>
          <a:xfrm>
            <a:off x="6784275" y="1461450"/>
            <a:ext cx="4369800" cy="481800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54" name="Google Shape;254;p9"/>
          <p:cNvSpPr txBox="1"/>
          <p:nvPr/>
        </p:nvSpPr>
        <p:spPr>
          <a:xfrm>
            <a:off x="6917532" y="1430610"/>
            <a:ext cx="4223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การนำทรัพยากรกลับมาผลิตใหม่:    </a:t>
            </a:r>
            <a:r>
              <a:rPr lang="th-TH" sz="16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การเปลี่ยนขยะเป็นพลังงาน</a:t>
            </a:r>
            <a:endParaRPr/>
          </a:p>
        </p:txBody>
      </p:sp>
      <p:sp>
        <p:nvSpPr>
          <p:cNvPr id="255" name="Google Shape;255;p9"/>
          <p:cNvSpPr/>
          <p:nvPr/>
        </p:nvSpPr>
        <p:spPr>
          <a:xfrm>
            <a:off x="371434" y="4119450"/>
            <a:ext cx="3391200" cy="338400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56" name="Google Shape;256;p9"/>
          <p:cNvSpPr txBox="1"/>
          <p:nvPr/>
        </p:nvSpPr>
        <p:spPr>
          <a:xfrm>
            <a:off x="-16891" y="4106451"/>
            <a:ext cx="4125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ขายสินค้าพร้อมบริการ:    </a:t>
            </a:r>
            <a:r>
              <a:rPr lang="th-TH" sz="16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เช่าเสื้อผ้า</a:t>
            </a:r>
            <a:endParaRPr/>
          </a:p>
        </p:txBody>
      </p:sp>
      <p:sp>
        <p:nvSpPr>
          <p:cNvPr id="257" name="Google Shape;257;p9"/>
          <p:cNvSpPr/>
          <p:nvPr/>
        </p:nvSpPr>
        <p:spPr>
          <a:xfrm>
            <a:off x="4238803" y="4107675"/>
            <a:ext cx="3707100" cy="338700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58" name="Google Shape;258;p9"/>
          <p:cNvSpPr txBox="1"/>
          <p:nvPr/>
        </p:nvSpPr>
        <p:spPr>
          <a:xfrm>
            <a:off x="4020076" y="4101519"/>
            <a:ext cx="4223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วัสดุทดแทน:   </a:t>
            </a:r>
            <a:r>
              <a:rPr lang="th-TH" sz="16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รองเท้าที่ทำจากพลาสติก</a:t>
            </a:r>
            <a:endParaRPr/>
          </a:p>
        </p:txBody>
      </p:sp>
      <p:sp>
        <p:nvSpPr>
          <p:cNvPr id="259" name="Google Shape;259;p9"/>
          <p:cNvSpPr/>
          <p:nvPr/>
        </p:nvSpPr>
        <p:spPr>
          <a:xfrm>
            <a:off x="8213275" y="3861375"/>
            <a:ext cx="3707100" cy="585000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60" name="Google Shape;260;p9"/>
          <p:cNvSpPr txBox="1"/>
          <p:nvPr/>
        </p:nvSpPr>
        <p:spPr>
          <a:xfrm>
            <a:off x="8259126" y="3858675"/>
            <a:ext cx="19041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การยืดอายุ การ</a:t>
            </a:r>
            <a:endParaRPr sz="1600" b="1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ใช้งานผลิตภัณฑ์:</a:t>
            </a:r>
            <a:endParaRPr/>
          </a:p>
        </p:txBody>
      </p:sp>
      <p:sp>
        <p:nvSpPr>
          <p:cNvPr id="261" name="Google Shape;261;p9"/>
          <p:cNvSpPr txBox="1"/>
          <p:nvPr/>
        </p:nvSpPr>
        <p:spPr>
          <a:xfrm>
            <a:off x="10127500" y="3872925"/>
            <a:ext cx="17241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บริการรับคืน</a:t>
            </a:r>
            <a:endParaRPr sz="1600" b="1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และซ่อมแซม</a:t>
            </a:r>
            <a:endParaRPr/>
          </a:p>
        </p:txBody>
      </p:sp>
      <p:sp>
        <p:nvSpPr>
          <p:cNvPr id="262" name="Google Shape;262;p9"/>
          <p:cNvSpPr/>
          <p:nvPr/>
        </p:nvSpPr>
        <p:spPr>
          <a:xfrm>
            <a:off x="8296337" y="4852618"/>
            <a:ext cx="1195200" cy="1195200"/>
          </a:xfrm>
          <a:prstGeom prst="ellipse">
            <a:avLst/>
          </a:prstGeom>
          <a:noFill/>
          <a:ln w="190500" cap="flat" cmpd="sng">
            <a:solidFill>
              <a:srgbClr val="29C7F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63" name="Google Shape;263;p9" descr="Logo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 r="59" b="-50"/>
          <a:stretch/>
        </p:blipFill>
        <p:spPr>
          <a:xfrm>
            <a:off x="8384089" y="4947999"/>
            <a:ext cx="1056645" cy="1005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9" descr="A person looking at a machine&#10;&#10;Description automatically generated with low confidence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9773077" y="4557018"/>
            <a:ext cx="2013273" cy="1668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9" descr="A picture containing text, car, outdoor, van&#10;&#10;Description automatically generated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8167150" y="2161838"/>
            <a:ext cx="2785025" cy="1418612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9"/>
          <p:cNvSpPr txBox="1"/>
          <p:nvPr/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 sz="12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rPr>
              <a:t>9</a:t>
            </a:fld>
            <a:endParaRPr sz="1200">
              <a:solidFill>
                <a:srgbClr val="88888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5527</Words>
  <Application>Microsoft Office PowerPoint</Application>
  <PresentationFormat>Widescreen</PresentationFormat>
  <Paragraphs>520</Paragraphs>
  <Slides>24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Tahoma</vt:lpstr>
      <vt:lpstr>Arial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Panchica Koonchaimang</cp:lastModifiedBy>
  <cp:revision>2</cp:revision>
  <dcterms:created xsi:type="dcterms:W3CDTF">2022-04-25T10:56:13Z</dcterms:created>
  <dcterms:modified xsi:type="dcterms:W3CDTF">2022-12-27T10:56:03Z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2184691</vt:lpwstr>
  </property>
  <property fmtid="{D5CDD505-2E9C-101B-9397-08002B2CF9AE}" pid="3" name="NXPowerLiteSettings">
    <vt:lpwstr>F700052003A000</vt:lpwstr>
  </property>
  <property fmtid="{D5CDD505-2E9C-101B-9397-08002B2CF9AE}" pid="4" name="NXPowerLiteVersion">
    <vt:lpwstr>D9.1.2</vt:lpwstr>
  </property>
</Properties>
</file>