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82" r:id="rId2"/>
    <p:sldId id="269" r:id="rId3"/>
    <p:sldId id="277" r:id="rId4"/>
    <p:sldId id="270" r:id="rId5"/>
    <p:sldId id="332" r:id="rId6"/>
    <p:sldId id="318" r:id="rId7"/>
    <p:sldId id="316" r:id="rId8"/>
    <p:sldId id="317" r:id="rId9"/>
    <p:sldId id="315" r:id="rId10"/>
    <p:sldId id="321" r:id="rId11"/>
    <p:sldId id="322" r:id="rId12"/>
    <p:sldId id="319" r:id="rId13"/>
    <p:sldId id="323" r:id="rId14"/>
    <p:sldId id="324" r:id="rId15"/>
    <p:sldId id="325" r:id="rId16"/>
    <p:sldId id="306" r:id="rId17"/>
    <p:sldId id="326" r:id="rId18"/>
    <p:sldId id="264" r:id="rId19"/>
    <p:sldId id="327" r:id="rId20"/>
    <p:sldId id="328" r:id="rId21"/>
    <p:sldId id="329" r:id="rId22"/>
    <p:sldId id="33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FF"/>
    <a:srgbClr val="0000CC"/>
    <a:srgbClr val="909090"/>
    <a:srgbClr val="A50021"/>
    <a:srgbClr val="EAEAEA"/>
    <a:srgbClr val="6C0000"/>
    <a:srgbClr val="3AC69D"/>
    <a:srgbClr val="29C7F7"/>
    <a:srgbClr val="185244"/>
    <a:srgbClr val="267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0871" autoAdjust="0"/>
    <p:restoredTop sz="88040" autoAdjust="0"/>
  </p:normalViewPr>
  <p:slideViewPr>
    <p:cSldViewPr snapToGrid="0" snapToObjects="1">
      <p:cViewPr>
        <p:scale>
          <a:sx n="80" d="100"/>
          <a:sy n="80" d="100"/>
        </p:scale>
        <p:origin x="-1572"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EBA42-123E-7440-A084-97C3B3CE33E6}"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2DC29-6A32-C04A-8E18-E68AD80FEF2C}" type="slidenum">
              <a:rPr lang="en-US" smtClean="0"/>
              <a:t>‹nº›</a:t>
            </a:fld>
            <a:endParaRPr lang="en-US" dirty="0"/>
          </a:p>
        </p:txBody>
      </p:sp>
    </p:spTree>
    <p:extLst>
      <p:ext uri="{BB962C8B-B14F-4D97-AF65-F5344CB8AC3E}">
        <p14:creationId xmlns:p14="http://schemas.microsoft.com/office/powerpoint/2010/main" val="262136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a:t>
            </a:fld>
            <a:endParaRPr lang="en-US" dirty="0"/>
          </a:p>
        </p:txBody>
      </p:sp>
    </p:spTree>
    <p:extLst>
      <p:ext uri="{BB962C8B-B14F-4D97-AF65-F5344CB8AC3E}">
        <p14:creationId xmlns:p14="http://schemas.microsoft.com/office/powerpoint/2010/main" val="394346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pPr fontAlgn="base"/>
            <a:r>
              <a:rPr lang="en-US" sz="1200" b="0" i="0" kern="1200" dirty="0">
                <a:solidFill>
                  <a:schemeClr val="tx1"/>
                </a:solidFill>
                <a:effectLst/>
                <a:latin typeface="+mn-lt"/>
                <a:ea typeface="+mn-ea"/>
                <a:cs typeface="+mn-cs"/>
              </a:rPr>
              <a:t>The Sustainable Development Goals (SDGs), also known as the Global Goals, were adopted by the United Nations in 2015 as a universal call to action to end poverty, protect the planet, and ensure that by 2030 all people enjoy peace and prosperity. 193 countries together have committed to prioritize progress for those who are furthest behind. The SDGs are designed to end poverty, hunger, AIDS, and discrimination against women and girls. The creativity, knowhow, technology and financial resources from all of society is necessary to achieve the SDGs in every context.</a:t>
            </a:r>
          </a:p>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11</a:t>
            </a:fld>
            <a:endParaRPr lang="en-US" dirty="0"/>
          </a:p>
        </p:txBody>
      </p:sp>
    </p:spTree>
    <p:extLst>
      <p:ext uri="{BB962C8B-B14F-4D97-AF65-F5344CB8AC3E}">
        <p14:creationId xmlns:p14="http://schemas.microsoft.com/office/powerpoint/2010/main" val="53030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Each of the 17 SDGs falls into one of the </a:t>
            </a:r>
            <a:r>
              <a:rPr lang="en-US" b="1" dirty="0"/>
              <a:t>five</a:t>
            </a:r>
            <a:r>
              <a:rPr lang="en-US" sz="1200" b="1" i="0" kern="1200" dirty="0">
                <a:solidFill>
                  <a:schemeClr val="tx1"/>
                </a:solidFill>
                <a:effectLst/>
                <a:latin typeface="+mn-lt"/>
                <a:ea typeface="+mn-ea"/>
                <a:cs typeface="+mn-cs"/>
              </a:rPr>
              <a:t> pillars </a:t>
            </a:r>
            <a:r>
              <a:rPr lang="en-US" sz="1200" b="0" i="0" kern="1200" dirty="0">
                <a:solidFill>
                  <a:schemeClr val="tx1"/>
                </a:solidFill>
                <a:effectLst/>
                <a:latin typeface="+mn-lt"/>
                <a:ea typeface="+mn-ea"/>
                <a:cs typeface="+mn-cs"/>
              </a:rPr>
              <a:t>of Agenda 2030 – people, prosperity, planet, peace, and partnership. These are the 5 P’s of the SDGs.</a:t>
            </a:r>
          </a:p>
          <a:p>
            <a:endParaRPr lang="en-US" dirty="0"/>
          </a:p>
          <a:p>
            <a:pPr fontAlgn="base"/>
            <a:r>
              <a:rPr lang="en-US" sz="1200" b="1" i="0" kern="1200" dirty="0">
                <a:solidFill>
                  <a:schemeClr val="tx1"/>
                </a:solidFill>
                <a:effectLst/>
                <a:latin typeface="+mn-lt"/>
                <a:ea typeface="+mn-ea"/>
                <a:cs typeface="+mn-cs"/>
              </a:rPr>
              <a:t>People</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end poverty and hunger, in all their forms and dimensions, and to ensure that all human beings can fulfil their potential in dignity, equality and in a healthy environment.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Planet</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protect the planet from degradation, including through sustainable consumption and production, sustainably managing its natural resources and taking urgent action on climate change, so that it can support the needs of the present and future generations.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Prosperity</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ensure that all human beings can enjoy prosperous and fulfilling lives and that economic, social, and technological progress occurs in harmony with nature.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Peace</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foster peaceful, just and inclusive societies which are free from fear and violence. There can be no sustainable development without peace and no peace without sustainable development.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Partnership</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are determined to mobilize the means required to implement this Agenda through a revitalized Global Partnership for Sustainable Development, based on a spirit of strengthened global solidarity, focused on the needs of the poorest and most vulnerable and with the participation of all countries, all stakeholders and all people.</a:t>
            </a:r>
          </a:p>
          <a:p>
            <a:r>
              <a:rPr lang="en-US" dirty="0"/>
              <a:t/>
            </a:r>
            <a:br>
              <a:rPr lang="en-US" dirty="0"/>
            </a:br>
            <a:endParaRPr lang="en-US" dirty="0"/>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12</a:t>
            </a:fld>
            <a:endParaRPr lang="en-US" dirty="0"/>
          </a:p>
        </p:txBody>
      </p:sp>
    </p:spTree>
    <p:extLst>
      <p:ext uri="{BB962C8B-B14F-4D97-AF65-F5344CB8AC3E}">
        <p14:creationId xmlns:p14="http://schemas.microsoft.com/office/powerpoint/2010/main" val="170213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real power of the SDGs lies in the details that sit beneath the 17 headline goals. The SDGs are underpinned by 169 specific targets and over 200 indicators that provide highly prescriptive guidance on how to put the world onto a more sustainable path.</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13</a:t>
            </a:fld>
            <a:endParaRPr lang="en-US" dirty="0"/>
          </a:p>
        </p:txBody>
      </p:sp>
    </p:spTree>
    <p:extLst>
      <p:ext uri="{BB962C8B-B14F-4D97-AF65-F5344CB8AC3E}">
        <p14:creationId xmlns:p14="http://schemas.microsoft.com/office/powerpoint/2010/main" val="81456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Let's examine one of the SDGs, #14 “Life Below Water”.</a:t>
            </a:r>
          </a:p>
          <a:p>
            <a:endParaRPr lang="en-US" dirty="0"/>
          </a:p>
          <a:p>
            <a:r>
              <a:rPr lang="en-US" dirty="0"/>
              <a:t>There are 10 targets for Goal #14 that include specific, measurable, achievable, relevant, and time-based criteria to guide the overall achievement of the goal to improve “Life Below Water”.</a:t>
            </a:r>
          </a:p>
          <a:p>
            <a:r>
              <a:rPr lang="en-US" dirty="0"/>
              <a:t/>
            </a:r>
            <a:br>
              <a:rPr lang="en-US" dirty="0"/>
            </a:br>
            <a:endParaRPr lang="en-US" dirty="0"/>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14</a:t>
            </a:fld>
            <a:endParaRPr lang="en-US" dirty="0"/>
          </a:p>
        </p:txBody>
      </p:sp>
    </p:spTree>
    <p:extLst>
      <p:ext uri="{BB962C8B-B14F-4D97-AF65-F5344CB8AC3E}">
        <p14:creationId xmlns:p14="http://schemas.microsoft.com/office/powerpoint/2010/main" val="37986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Tell students:</a:t>
            </a:r>
          </a:p>
          <a:p>
            <a:r>
              <a:rPr lang="en-US" sz="1200" b="0" i="0" kern="1200" dirty="0">
                <a:solidFill>
                  <a:schemeClr val="tx1"/>
                </a:solidFill>
                <a:effectLst/>
                <a:latin typeface="+mn-lt"/>
                <a:ea typeface="+mn-ea"/>
                <a:cs typeface="+mn-cs"/>
              </a:rPr>
              <a:t>To ensure that the targets are being met to achieve SDG #14, a framework of indicators and statistical data are highlighted to monitor progress, inform policy, and ensure accountability of all stakeholders.</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15</a:t>
            </a:fld>
            <a:endParaRPr lang="en-US" dirty="0"/>
          </a:p>
        </p:txBody>
      </p:sp>
    </p:spTree>
    <p:extLst>
      <p:ext uri="{BB962C8B-B14F-4D97-AF65-F5344CB8AC3E}">
        <p14:creationId xmlns:p14="http://schemas.microsoft.com/office/powerpoint/2010/main" val="360941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SDGs are deeply interconnected – a lack of progress on one goal hinders progress on others. The 17 goals, which collectively aim to “end poverty, and ensure prosperity for all” cannot be tackled one-by-one or in a piecemeal fashion. We cannot ensure the health and wellbeing (SDG 3) of all the world’s citizens without eliminating poverty (SDG 1) and hunger (SDG 2), for example. We cannot achieve gender equality (SDG 5) without decent work and economic growth for all (SDG 8). And we cannot take climate action (SDG 13) without delivering affordable and clean energy (SDG 7).</a:t>
            </a:r>
          </a:p>
        </p:txBody>
      </p:sp>
      <p:sp>
        <p:nvSpPr>
          <p:cNvPr id="4" name="Slide Number Placeholder 3"/>
          <p:cNvSpPr>
            <a:spLocks noGrp="1"/>
          </p:cNvSpPr>
          <p:nvPr>
            <p:ph type="sldNum" sz="quarter" idx="5"/>
          </p:nvPr>
        </p:nvSpPr>
        <p:spPr/>
        <p:txBody>
          <a:bodyPr/>
          <a:lstStyle/>
          <a:p>
            <a:fld id="{6AE2DC29-6A32-C04A-8E18-E68AD80FEF2C}" type="slidenum">
              <a:rPr lang="en-US" smtClean="0"/>
              <a:t>16</a:t>
            </a:fld>
            <a:endParaRPr lang="en-US" dirty="0"/>
          </a:p>
        </p:txBody>
      </p:sp>
    </p:spTree>
    <p:extLst>
      <p:ext uri="{BB962C8B-B14F-4D97-AF65-F5344CB8AC3E}">
        <p14:creationId xmlns:p14="http://schemas.microsoft.com/office/powerpoint/2010/main" val="4032998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Sustainable development is a balance between social, environmental and economic objectives. All the 17 SGDs live in one of the regions of the three aspects of development or at the intersection of them. </a:t>
            </a:r>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17</a:t>
            </a:fld>
            <a:endParaRPr lang="en-US" dirty="0"/>
          </a:p>
        </p:txBody>
      </p:sp>
    </p:spTree>
    <p:extLst>
      <p:ext uri="{BB962C8B-B14F-4D97-AF65-F5344CB8AC3E}">
        <p14:creationId xmlns:p14="http://schemas.microsoft.com/office/powerpoint/2010/main" val="138049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Tell students:</a:t>
            </a:r>
          </a:p>
          <a:p>
            <a:r>
              <a:rPr lang="en-US" dirty="0"/>
              <a:t>So how do we reach these goals and achieve a more sustainable future? </a:t>
            </a:r>
          </a:p>
          <a:p>
            <a:endParaRPr lang="en-US" dirty="0"/>
          </a:p>
          <a:p>
            <a:r>
              <a:rPr lang="en-US" dirty="0"/>
              <a:t>We need to rethink the problems, solutions, and systems that currently exist in order to deeply and meaningfully understand the nature of the problems and the context of our current situation before we can begin implementing solutions. </a:t>
            </a:r>
          </a:p>
          <a:p>
            <a:endParaRPr lang="en-US" dirty="0"/>
          </a:p>
          <a:p>
            <a:r>
              <a:rPr lang="en-US" dirty="0"/>
              <a:t>Mapping tools are a great way to frame the causes and effects of problems, and how certain activities and objectives can help lead us to solutions. Let's examine the problem/solution tree and begin analyzing problems and their potential solutions.  </a:t>
            </a:r>
          </a:p>
        </p:txBody>
      </p:sp>
      <p:sp>
        <p:nvSpPr>
          <p:cNvPr id="4" name="Slide Number Placeholder 3"/>
          <p:cNvSpPr>
            <a:spLocks noGrp="1"/>
          </p:cNvSpPr>
          <p:nvPr>
            <p:ph type="sldNum" sz="quarter" idx="5"/>
          </p:nvPr>
        </p:nvSpPr>
        <p:spPr/>
        <p:txBody>
          <a:bodyPr/>
          <a:lstStyle/>
          <a:p>
            <a:fld id="{6AE2DC29-6A32-C04A-8E18-E68AD80FEF2C}" type="slidenum">
              <a:rPr lang="en-US" smtClean="0"/>
              <a:t>18</a:t>
            </a:fld>
            <a:endParaRPr lang="en-US" dirty="0"/>
          </a:p>
        </p:txBody>
      </p:sp>
    </p:spTree>
    <p:extLst>
      <p:ext uri="{BB962C8B-B14F-4D97-AF65-F5344CB8AC3E}">
        <p14:creationId xmlns:p14="http://schemas.microsoft.com/office/powerpoint/2010/main" val="3976569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dirty="0"/>
              <a:t>The problem/solution tree analysis is a tool which helps to understand complex challenges and to find appropriate solutions by mapping out the cause and effect of each particular issue in detail. </a:t>
            </a:r>
          </a:p>
          <a:p>
            <a:endParaRPr lang="en-US" dirty="0"/>
          </a:p>
          <a:p>
            <a:r>
              <a:rPr lang="en-US" dirty="0"/>
              <a:t>What is a problem/solution tree? A problem tree provides an overview of the known causes and effects of an identified problem. The analysis is structured so that causes and effects are laid out visually, showing linkages between different factors. </a:t>
            </a:r>
            <a:r>
              <a:rPr lang="en-US" b="1" dirty="0"/>
              <a:t>Causes</a:t>
            </a:r>
            <a:r>
              <a:rPr lang="en-US" dirty="0"/>
              <a:t> form the roots of the tree, the core </a:t>
            </a:r>
            <a:r>
              <a:rPr lang="en-US" b="1" dirty="0"/>
              <a:t>problem</a:t>
            </a:r>
            <a:r>
              <a:rPr lang="en-US" dirty="0"/>
              <a:t> is the trunk, and the </a:t>
            </a:r>
            <a:r>
              <a:rPr lang="en-US" b="1" dirty="0"/>
              <a:t>consequences/effects</a:t>
            </a:r>
            <a:r>
              <a:rPr lang="en-US" dirty="0"/>
              <a:t> are the branches of the tree. A solution tree outlines </a:t>
            </a:r>
            <a:r>
              <a:rPr lang="en-US" b="1" dirty="0"/>
              <a:t>the initiatives, actions, and projects </a:t>
            </a:r>
            <a:r>
              <a:rPr lang="en-US" dirty="0"/>
              <a:t>which develop as logical solutions in response to the initial problem tree.</a:t>
            </a:r>
          </a:p>
        </p:txBody>
      </p:sp>
      <p:sp>
        <p:nvSpPr>
          <p:cNvPr id="4" name="Slide Number Placeholder 3"/>
          <p:cNvSpPr>
            <a:spLocks noGrp="1"/>
          </p:cNvSpPr>
          <p:nvPr>
            <p:ph type="sldNum" sz="quarter" idx="5"/>
          </p:nvPr>
        </p:nvSpPr>
        <p:spPr/>
        <p:txBody>
          <a:bodyPr/>
          <a:lstStyle/>
          <a:p>
            <a:fld id="{6AE2DC29-6A32-C04A-8E18-E68AD80FEF2C}" type="slidenum">
              <a:rPr lang="en-US" smtClean="0"/>
              <a:t>19</a:t>
            </a:fld>
            <a:endParaRPr lang="en-US" dirty="0"/>
          </a:p>
        </p:txBody>
      </p:sp>
    </p:spTree>
    <p:extLst>
      <p:ext uri="{BB962C8B-B14F-4D97-AF65-F5344CB8AC3E}">
        <p14:creationId xmlns:p14="http://schemas.microsoft.com/office/powerpoint/2010/main" val="208768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Tell students:</a:t>
            </a:r>
          </a:p>
          <a:p>
            <a:r>
              <a:rPr lang="en-US" sz="1200" b="0" i="0" kern="1200" dirty="0">
                <a:solidFill>
                  <a:schemeClr val="tx1"/>
                </a:solidFill>
                <a:effectLst/>
                <a:latin typeface="+mn-lt"/>
                <a:ea typeface="+mn-ea"/>
                <a:cs typeface="+mn-cs"/>
              </a:rPr>
              <a:t>A problem tree provides an overview of all the known causes and effect to an identified problem. This is important in planning community engagement or a behavior change project as it establishes the context in which a project is to occur. A problem tree involves mapping out the causes of the problem we have identified and want to solve, as well as identifying the effects the problem, and how it causes more problems.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step is to discuss and agree the problem or issue to be analyzed. This will be your </a:t>
            </a:r>
            <a:r>
              <a:rPr lang="en-US" sz="1200" b="1" i="0" kern="1200" dirty="0">
                <a:solidFill>
                  <a:schemeClr val="tx1"/>
                </a:solidFill>
                <a:effectLst/>
                <a:latin typeface="+mn-lt"/>
                <a:ea typeface="+mn-ea"/>
                <a:cs typeface="+mn-cs"/>
              </a:rPr>
              <a:t>“problem statement”. </a:t>
            </a:r>
            <a:r>
              <a:rPr lang="en-US" sz="1200" b="0" i="0" kern="1200" dirty="0">
                <a:solidFill>
                  <a:schemeClr val="tx1"/>
                </a:solidFill>
                <a:effectLst/>
                <a:latin typeface="+mn-lt"/>
                <a:ea typeface="+mn-ea"/>
                <a:cs typeface="+mn-cs"/>
              </a:rPr>
              <a:t>Try to make your problem statement as specific as possible, as this will help make your problem tree as actionable as possible. The problem or issue is written in the center of the diagram and becomes the 'trunk' of the tree. This becomes the 'focal problem'. The wording does not need to be exact as the roots and branches will further define it, but it should describe an actual issue that everyone feels passionately about.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the group identifies the causes of the focal problem - these become the roots - and then identify the consequences, which become the branches. These causes and consequences can be created on post-it notes or cards, perhaps individually or in pairs, so that they can be arranged in a cause-and-effect logic.</a:t>
            </a:r>
          </a:p>
        </p:txBody>
      </p:sp>
      <p:sp>
        <p:nvSpPr>
          <p:cNvPr id="4" name="Slide Number Placeholder 3"/>
          <p:cNvSpPr>
            <a:spLocks noGrp="1"/>
          </p:cNvSpPr>
          <p:nvPr>
            <p:ph type="sldNum" sz="quarter" idx="5"/>
          </p:nvPr>
        </p:nvSpPr>
        <p:spPr/>
        <p:txBody>
          <a:bodyPr/>
          <a:lstStyle/>
          <a:p>
            <a:fld id="{6AE2DC29-6A32-C04A-8E18-E68AD80FEF2C}" type="slidenum">
              <a:rPr lang="en-US" smtClean="0"/>
              <a:t>20</a:t>
            </a:fld>
            <a:endParaRPr lang="en-US" dirty="0"/>
          </a:p>
        </p:txBody>
      </p:sp>
    </p:spTree>
    <p:extLst>
      <p:ext uri="{BB962C8B-B14F-4D97-AF65-F5344CB8AC3E}">
        <p14:creationId xmlns:p14="http://schemas.microsoft.com/office/powerpoint/2010/main" val="71413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548B3-7C32-D04A-9912-77168BDC7C59}" type="slidenum">
              <a:rPr lang="en-US" smtClean="0"/>
              <a:t>2</a:t>
            </a:fld>
            <a:endParaRPr lang="en-US" dirty="0"/>
          </a:p>
        </p:txBody>
      </p:sp>
    </p:spTree>
    <p:extLst>
      <p:ext uri="{BB962C8B-B14F-4D97-AF65-F5344CB8AC3E}">
        <p14:creationId xmlns:p14="http://schemas.microsoft.com/office/powerpoint/2010/main" val="241629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5 minutes)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Tell students:</a:t>
            </a:r>
          </a:p>
          <a:p>
            <a:r>
              <a:rPr lang="en-US" sz="1200" b="0" i="0" kern="1200" dirty="0">
                <a:solidFill>
                  <a:schemeClr val="tx1"/>
                </a:solidFill>
                <a:effectLst/>
                <a:latin typeface="+mn-lt"/>
                <a:ea typeface="+mn-ea"/>
                <a:cs typeface="+mn-cs"/>
              </a:rPr>
              <a:t>A solution (also called objectives) tree is developed by reversing the negative statements that form the problem tree into positive ones. For example, a cause (problem tree) such as “lack of knowledge” would become a means such as “increased knowledge”. The objectives tree demonstrates the means-end relationship between objectives.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Step 1:</a:t>
            </a:r>
            <a:r>
              <a:rPr lang="en-US" sz="1200" b="0" i="0" kern="1200" dirty="0">
                <a:solidFill>
                  <a:schemeClr val="tx1"/>
                </a:solidFill>
                <a:effectLst/>
                <a:latin typeface="+mn-lt"/>
                <a:ea typeface="+mn-ea"/>
                <a:cs typeface="+mn-cs"/>
              </a:rPr>
              <a:t> Reformulate all negative statements of the problem analysis into positive statements that are desirable and realistically achievable.</a:t>
            </a:r>
          </a:p>
          <a:p>
            <a:r>
              <a:rPr lang="en-US" sz="1200" b="1" i="0" kern="1200" dirty="0">
                <a:solidFill>
                  <a:schemeClr val="tx1"/>
                </a:solidFill>
                <a:effectLst/>
                <a:latin typeface="+mn-lt"/>
                <a:ea typeface="+mn-ea"/>
                <a:cs typeface="+mn-cs"/>
              </a:rPr>
              <a:t>Step 2:</a:t>
            </a:r>
            <a:r>
              <a:rPr lang="en-US" sz="1200" b="0" i="0" kern="1200" dirty="0">
                <a:solidFill>
                  <a:schemeClr val="tx1"/>
                </a:solidFill>
                <a:effectLst/>
                <a:latin typeface="+mn-lt"/>
                <a:ea typeface="+mn-ea"/>
                <a:cs typeface="+mn-cs"/>
              </a:rPr>
              <a:t> Check the means-ends relationships to ensure the validity and completeness of the hierarchy; cause-effect relationships in the problem tree are turned into means-ends linkages in the objective tree.</a:t>
            </a:r>
          </a:p>
          <a:p>
            <a:r>
              <a:rPr lang="en-US" sz="1200" b="1" i="0" kern="1200" dirty="0">
                <a:solidFill>
                  <a:schemeClr val="tx1"/>
                </a:solidFill>
                <a:effectLst/>
                <a:latin typeface="+mn-lt"/>
                <a:ea typeface="+mn-ea"/>
                <a:cs typeface="+mn-cs"/>
              </a:rPr>
              <a:t>Step 3:</a:t>
            </a:r>
            <a:r>
              <a:rPr lang="en-US" sz="1200" b="0" i="0" kern="1200" dirty="0">
                <a:solidFill>
                  <a:schemeClr val="tx1"/>
                </a:solidFill>
                <a:effectLst/>
                <a:latin typeface="+mn-lt"/>
                <a:ea typeface="+mn-ea"/>
                <a:cs typeface="+mn-cs"/>
              </a:rPr>
              <a:t> If necessary, revise statements and add new statements if these seem to be relevant and necessary to achieve the objective at the next higher level or delete objectives which are not apparently suitable or necessary.</a:t>
            </a:r>
          </a:p>
        </p:txBody>
      </p:sp>
      <p:sp>
        <p:nvSpPr>
          <p:cNvPr id="4" name="Slide Number Placeholder 3"/>
          <p:cNvSpPr>
            <a:spLocks noGrp="1"/>
          </p:cNvSpPr>
          <p:nvPr>
            <p:ph type="sldNum" sz="quarter" idx="5"/>
          </p:nvPr>
        </p:nvSpPr>
        <p:spPr/>
        <p:txBody>
          <a:bodyPr/>
          <a:lstStyle/>
          <a:p>
            <a:fld id="{6AE2DC29-6A32-C04A-8E18-E68AD80FEF2C}" type="slidenum">
              <a:rPr lang="en-US" smtClean="0"/>
              <a:t>21</a:t>
            </a:fld>
            <a:endParaRPr lang="en-US" dirty="0"/>
          </a:p>
        </p:txBody>
      </p:sp>
    </p:spTree>
    <p:extLst>
      <p:ext uri="{BB962C8B-B14F-4D97-AF65-F5344CB8AC3E}">
        <p14:creationId xmlns:p14="http://schemas.microsoft.com/office/powerpoint/2010/main" val="324183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 </a:t>
            </a:r>
            <a:r>
              <a:rPr lang="en-US" b="1" dirty="0"/>
              <a:t>duration: 5 minutes)</a:t>
            </a:r>
          </a:p>
          <a:p>
            <a:endParaRPr lang="en-US" b="1" dirty="0"/>
          </a:p>
          <a:p>
            <a:r>
              <a:rPr lang="en-US" b="1" dirty="0"/>
              <a:t>Tell students: </a:t>
            </a:r>
          </a:p>
          <a:p>
            <a:r>
              <a:rPr lang="en-US" sz="1200" b="0" i="0" kern="1200" dirty="0">
                <a:solidFill>
                  <a:schemeClr val="tx1"/>
                </a:solidFill>
                <a:effectLst/>
                <a:latin typeface="+mn-lt"/>
                <a:ea typeface="+mn-ea"/>
                <a:cs typeface="+mn-cs"/>
              </a:rPr>
              <a:t>Reformulating the problems into objectives should be done very carefully. If a statement makes no sense after rewording, write a replacement statement, or delete it, or leave the problem unchanged. It is important to review the formulated objectives and the resulting objective tree.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Problem statement: </a:t>
            </a:r>
            <a:r>
              <a:rPr lang="en-US" sz="1200" b="0" i="1" kern="1200" dirty="0">
                <a:solidFill>
                  <a:schemeClr val="tx1"/>
                </a:solidFill>
                <a:effectLst/>
                <a:latin typeface="+mn-lt"/>
                <a:ea typeface="+mn-ea"/>
                <a:cs typeface="+mn-cs"/>
              </a:rPr>
              <a:t>“river water quality is deteriorating”</a:t>
            </a:r>
            <a:r>
              <a:rPr lang="en-US" sz="1200" b="0" i="0" kern="1200" dirty="0">
                <a:solidFill>
                  <a:schemeClr val="tx1"/>
                </a:solidFill>
                <a:effectLst/>
                <a:latin typeface="+mn-lt"/>
                <a:ea typeface="+mn-ea"/>
                <a:cs typeface="+mn-cs"/>
              </a:rPr>
              <a:t> can be reformulated into </a:t>
            </a:r>
            <a:r>
              <a:rPr lang="en-US" sz="1200" b="0" i="1" kern="1200" dirty="0">
                <a:solidFill>
                  <a:schemeClr val="tx1"/>
                </a:solidFill>
                <a:effectLst/>
                <a:latin typeface="+mn-lt"/>
                <a:ea typeface="+mn-ea"/>
                <a:cs typeface="+mn-cs"/>
              </a:rPr>
              <a:t>“quality of river water is improved”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Problem statement: </a:t>
            </a:r>
            <a:r>
              <a:rPr lang="en-US" sz="1200" b="0" i="1" kern="1200" dirty="0">
                <a:solidFill>
                  <a:schemeClr val="tx1"/>
                </a:solidFill>
                <a:effectLst/>
                <a:latin typeface="+mn-lt"/>
                <a:ea typeface="+mn-ea"/>
                <a:cs typeface="+mn-cs"/>
              </a:rPr>
              <a:t>“loss of confidence in public services”</a:t>
            </a:r>
            <a:r>
              <a:rPr lang="en-US" sz="1200" b="0" i="0" kern="1200" dirty="0">
                <a:solidFill>
                  <a:schemeClr val="tx1"/>
                </a:solidFill>
                <a:effectLst/>
                <a:latin typeface="+mn-lt"/>
                <a:ea typeface="+mn-ea"/>
                <a:cs typeface="+mn-cs"/>
              </a:rPr>
              <a:t> can be transformed into </a:t>
            </a:r>
            <a:r>
              <a:rPr lang="en-US" sz="1200" b="0" i="1" kern="1200" dirty="0">
                <a:solidFill>
                  <a:schemeClr val="tx1"/>
                </a:solidFill>
                <a:effectLst/>
                <a:latin typeface="+mn-lt"/>
                <a:ea typeface="+mn-ea"/>
                <a:cs typeface="+mn-cs"/>
              </a:rPr>
              <a:t>“people’s confidence in public services is restored”.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Problem statement: </a:t>
            </a:r>
            <a:r>
              <a:rPr lang="en-US" sz="1200" b="0" i="1" kern="1200" dirty="0">
                <a:solidFill>
                  <a:schemeClr val="tx1"/>
                </a:solidFill>
                <a:effectLst/>
                <a:latin typeface="+mn-lt"/>
                <a:ea typeface="+mn-ea"/>
                <a:cs typeface="+mn-cs"/>
              </a:rPr>
              <a:t>“public transportation is in a bad condition”</a:t>
            </a:r>
            <a:r>
              <a:rPr lang="en-US" sz="1200" b="0" i="0" kern="1200" dirty="0">
                <a:solidFill>
                  <a:schemeClr val="tx1"/>
                </a:solidFill>
                <a:effectLst/>
                <a:latin typeface="+mn-lt"/>
                <a:ea typeface="+mn-ea"/>
                <a:cs typeface="+mn-cs"/>
              </a:rPr>
              <a:t> can be reformulated into </a:t>
            </a:r>
            <a:r>
              <a:rPr lang="en-US" sz="1200" b="0" i="1" kern="1200" dirty="0">
                <a:solidFill>
                  <a:schemeClr val="tx1"/>
                </a:solidFill>
                <a:effectLst/>
                <a:latin typeface="+mn-lt"/>
                <a:ea typeface="+mn-ea"/>
                <a:cs typeface="+mn-cs"/>
              </a:rPr>
              <a:t>“public transportation is kept in good condition”.</a:t>
            </a:r>
            <a:endParaRPr lang="en-US" sz="1200" b="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22</a:t>
            </a:fld>
            <a:endParaRPr lang="en-US" dirty="0"/>
          </a:p>
        </p:txBody>
      </p:sp>
    </p:spTree>
    <p:extLst>
      <p:ext uri="{BB962C8B-B14F-4D97-AF65-F5344CB8AC3E}">
        <p14:creationId xmlns:p14="http://schemas.microsoft.com/office/powerpoint/2010/main" val="1962895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1" dirty="0"/>
              <a:t>For the group activity follow the next steps:</a:t>
            </a:r>
          </a:p>
          <a:p>
            <a:endParaRPr lang="en-US" b="0" dirty="0"/>
          </a:p>
          <a:p>
            <a:r>
              <a:rPr lang="en-US" b="1" dirty="0"/>
              <a:t>Step 1 </a:t>
            </a:r>
            <a:r>
              <a:rPr lang="en-US" b="0" dirty="0"/>
              <a:t>Choose a sustainability challenge and identify the SDGs connected to the challenge. </a:t>
            </a:r>
          </a:p>
          <a:p>
            <a:r>
              <a:rPr lang="en-US" b="1" dirty="0"/>
              <a:t>Step 2 </a:t>
            </a:r>
            <a:r>
              <a:rPr lang="en-US" b="0" dirty="0"/>
              <a:t>Create a problem tree analyzing the causes and effects of the challenge.</a:t>
            </a:r>
          </a:p>
          <a:p>
            <a:r>
              <a:rPr lang="en-US" b="1" dirty="0"/>
              <a:t>Step 3 </a:t>
            </a:r>
            <a:r>
              <a:rPr lang="en-US" b="0" dirty="0"/>
              <a:t>Create an objective tree and identify a solution pathway to overcome the challenge.</a:t>
            </a:r>
          </a:p>
          <a:p>
            <a:r>
              <a:rPr lang="en-US" b="1" dirty="0"/>
              <a:t>Step 4 </a:t>
            </a:r>
            <a:r>
              <a:rPr lang="en-US" b="0" dirty="0"/>
              <a:t>Select the preferred intervention, create a (Problem Statement &amp; Solutions Statement) and link your statement to the SDGs. Try to connect your statements to SDG targets and indicators.</a:t>
            </a:r>
          </a:p>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23</a:t>
            </a:fld>
            <a:endParaRPr lang="en-US" dirty="0"/>
          </a:p>
        </p:txBody>
      </p:sp>
    </p:spTree>
    <p:extLst>
      <p:ext uri="{BB962C8B-B14F-4D97-AF65-F5344CB8AC3E}">
        <p14:creationId xmlns:p14="http://schemas.microsoft.com/office/powerpoint/2010/main" val="42514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3</a:t>
            </a:fld>
            <a:endParaRPr lang="en-US" dirty="0"/>
          </a:p>
        </p:txBody>
      </p:sp>
    </p:spTree>
    <p:extLst>
      <p:ext uri="{BB962C8B-B14F-4D97-AF65-F5344CB8AC3E}">
        <p14:creationId xmlns:p14="http://schemas.microsoft.com/office/powerpoint/2010/main" val="35078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4</a:t>
            </a:fld>
            <a:endParaRPr lang="x-none"/>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We live in an increasingly complex world. While recent decades have seen us achieve unprecedented economic growth and make real progress on a number of key development issues, these successes have masked major fault lines in our current development model. These faults are giving rise to a swelling list of environmental and social burdens; burdens that pose increasing threats to our way of life and are turning the world into a much less viable place in which to live and make a living. We only have one planet. There is no “Planet B”.</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6</a:t>
            </a:fld>
            <a:endParaRPr lang="en-US" dirty="0"/>
          </a:p>
        </p:txBody>
      </p:sp>
    </p:spTree>
    <p:extLst>
      <p:ext uri="{BB962C8B-B14F-4D97-AF65-F5344CB8AC3E}">
        <p14:creationId xmlns:p14="http://schemas.microsoft.com/office/powerpoint/2010/main" val="371508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The climate crisis continues unabated. For the first time ever, the Brazilian portion of the Amazon Rainforest, the world’s largest forest, now emits more CO2 than it captures, due to human activities such as logging. Concentrations of greenhouse gases continued to increase in 2020, reaching new record highs. It was one of the three warmest years on record, with the global average temperature about 1.2°C above the 1850–1900 baseline. The world remains woefully off track in meeting the Paris Agreement target of limiting global warming to 2°C above pre-industrial levels and reaching net-zero carbon dioxide CO</a:t>
            </a:r>
            <a:r>
              <a:rPr lang="en-US" sz="1200" b="1"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emissions globally by 2050.</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7</a:t>
            </a:fld>
            <a:endParaRPr lang="en-US" dirty="0"/>
          </a:p>
        </p:txBody>
      </p:sp>
    </p:spTree>
    <p:extLst>
      <p:ext uri="{BB962C8B-B14F-4D97-AF65-F5344CB8AC3E}">
        <p14:creationId xmlns:p14="http://schemas.microsoft.com/office/powerpoint/2010/main" val="399792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The share of the world’s population living in extreme poverty fell from 10.1 per cent in 2015 to 9.3 per cent in 2017. This means that the number of people living on less than $1.90 per day dropped from 741 million to 689 million.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However, the rate of reduction had slowed to less than half a percentage point annually between 2015 and 2017, compared with one percentage point annually between 1990 and 2015. Estimates suggest that 2020 saw an increase of between 119 million and 124 million global poor, of whom 60 per cent are in Southern Asia.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Based on current projections, the global poverty rate is expected to be 7 per cent (around 600 million people) in 2030, missing the target of eradicating poverty.</a:t>
            </a:r>
          </a:p>
          <a:p>
            <a:endParaRPr lang="en-US" b="1" dirty="0"/>
          </a:p>
        </p:txBody>
      </p:sp>
      <p:sp>
        <p:nvSpPr>
          <p:cNvPr id="4" name="Slide Number Placeholder 3"/>
          <p:cNvSpPr>
            <a:spLocks noGrp="1"/>
          </p:cNvSpPr>
          <p:nvPr>
            <p:ph type="sldNum" sz="quarter" idx="5"/>
          </p:nvPr>
        </p:nvSpPr>
        <p:spPr/>
        <p:txBody>
          <a:bodyPr/>
          <a:lstStyle/>
          <a:p>
            <a:fld id="{6AE2DC29-6A32-C04A-8E18-E68AD80FEF2C}" type="slidenum">
              <a:rPr lang="en-US" smtClean="0"/>
              <a:t>8</a:t>
            </a:fld>
            <a:endParaRPr lang="en-US" dirty="0"/>
          </a:p>
        </p:txBody>
      </p:sp>
    </p:spTree>
    <p:extLst>
      <p:ext uri="{BB962C8B-B14F-4D97-AF65-F5344CB8AC3E}">
        <p14:creationId xmlns:p14="http://schemas.microsoft.com/office/powerpoint/2010/main" val="148982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Tell students:</a:t>
            </a:r>
          </a:p>
          <a:p>
            <a:r>
              <a:rPr lang="en-US" sz="1200" b="0" i="0" kern="1200" dirty="0">
                <a:solidFill>
                  <a:schemeClr val="tx1"/>
                </a:solidFill>
                <a:effectLst/>
                <a:latin typeface="+mn-lt"/>
                <a:ea typeface="+mn-ea"/>
                <a:cs typeface="+mn-cs"/>
              </a:rPr>
              <a:t>Nearly one in three women (736 million) have been subjected to physical and/or sexual violence at least once since the age of 15, usually by an intimate partner. Intimate partner violence starts early. Among girls and women who have ever been married or had a partner, nearly 24 per cent of those aged 15 to 19 years have been subjected to such violence, as have 26 per cent of those aged 20 to 24.</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Disparities in intimate partner violence are found across regions, with consistently higher prevalence in low- and lower-middle-income regions compared with high-income regions. These variations are likely to reflect the challenges that women often face in leaving abusive relationships, such as insufficient economic resources, limited availability and access to formal support services, weak social support networks, and fear of repercussions associated with social stigma. </a:t>
            </a:r>
            <a:endParaRPr lang="en-US" dirty="0"/>
          </a:p>
        </p:txBody>
      </p:sp>
      <p:sp>
        <p:nvSpPr>
          <p:cNvPr id="4" name="Slide Number Placeholder 3"/>
          <p:cNvSpPr>
            <a:spLocks noGrp="1"/>
          </p:cNvSpPr>
          <p:nvPr>
            <p:ph type="sldNum" sz="quarter" idx="5"/>
          </p:nvPr>
        </p:nvSpPr>
        <p:spPr/>
        <p:txBody>
          <a:bodyPr/>
          <a:lstStyle/>
          <a:p>
            <a:fld id="{6AE2DC29-6A32-C04A-8E18-E68AD80FEF2C}" type="slidenum">
              <a:rPr lang="en-US" smtClean="0"/>
              <a:t>9</a:t>
            </a:fld>
            <a:endParaRPr lang="en-US" dirty="0"/>
          </a:p>
        </p:txBody>
      </p:sp>
    </p:spTree>
    <p:extLst>
      <p:ext uri="{BB962C8B-B14F-4D97-AF65-F5344CB8AC3E}">
        <p14:creationId xmlns:p14="http://schemas.microsoft.com/office/powerpoint/2010/main" val="393437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p>
          <a:p>
            <a:endParaRPr lang="en-US" b="1" dirty="0"/>
          </a:p>
          <a:p>
            <a:r>
              <a:rPr lang="en-US" b="1" dirty="0"/>
              <a:t>Ask students:</a:t>
            </a:r>
          </a:p>
          <a:p>
            <a:r>
              <a:rPr lang="en-US" dirty="0"/>
              <a:t>How do we as global citizens create the needed change for a more sustainable future?</a:t>
            </a:r>
          </a:p>
          <a:p>
            <a:endParaRPr lang="x-none" dirty="0"/>
          </a:p>
        </p:txBody>
      </p:sp>
      <p:sp>
        <p:nvSpPr>
          <p:cNvPr id="4" name="Slide Number Placeholder 3"/>
          <p:cNvSpPr>
            <a:spLocks noGrp="1"/>
          </p:cNvSpPr>
          <p:nvPr>
            <p:ph type="sldNum" sz="quarter" idx="5"/>
          </p:nvPr>
        </p:nvSpPr>
        <p:spPr/>
        <p:txBody>
          <a:bodyPr/>
          <a:lstStyle/>
          <a:p>
            <a:fld id="{6AE2DC29-6A32-C04A-8E18-E68AD80FEF2C}" type="slidenum">
              <a:rPr lang="en-US" smtClean="0"/>
              <a:t>10</a:t>
            </a:fld>
            <a:endParaRPr lang="en-US" dirty="0"/>
          </a:p>
        </p:txBody>
      </p:sp>
    </p:spTree>
    <p:extLst>
      <p:ext uri="{BB962C8B-B14F-4D97-AF65-F5344CB8AC3E}">
        <p14:creationId xmlns:p14="http://schemas.microsoft.com/office/powerpoint/2010/main" val="412101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A34FB-C73F-AA99-0E60-357280BAC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B15EFA6-F09F-9232-1883-D85EC1F7D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726E0D-6803-BF88-2A94-5BDE07E3929B}"/>
              </a:ext>
            </a:extLst>
          </p:cNvPr>
          <p:cNvSpPr>
            <a:spLocks noGrp="1"/>
          </p:cNvSpPr>
          <p:nvPr>
            <p:ph type="dt" sz="half" idx="10"/>
          </p:nvPr>
        </p:nvSpPr>
        <p:spPr/>
        <p:txBody>
          <a:bodyPr/>
          <a:lstStyle/>
          <a:p>
            <a:fld id="{6CD09763-9E97-BE4C-9868-B13EB9BF203F}" type="datetime1">
              <a:rPr lang="en-US" smtClean="0"/>
              <a:t>12/5/2022</a:t>
            </a:fld>
            <a:endParaRPr lang="en-US" dirty="0"/>
          </a:p>
        </p:txBody>
      </p:sp>
      <p:sp>
        <p:nvSpPr>
          <p:cNvPr id="5" name="Footer Placeholder 4">
            <a:extLst>
              <a:ext uri="{FF2B5EF4-FFF2-40B4-BE49-F238E27FC236}">
                <a16:creationId xmlns:a16="http://schemas.microsoft.com/office/drawing/2014/main" xmlns="" id="{7598EE03-F7DA-D5B8-E1D4-5EECA2E0A7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58006B6-9756-72F7-B164-B787EB29CD09}"/>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24287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FD295-66C2-8172-6200-6965A0A254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4FD25A-EDE1-CAAC-A174-25E989DDF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76D655-DB7E-DB08-7E41-0356C339ECD1}"/>
              </a:ext>
            </a:extLst>
          </p:cNvPr>
          <p:cNvSpPr>
            <a:spLocks noGrp="1"/>
          </p:cNvSpPr>
          <p:nvPr>
            <p:ph type="dt" sz="half" idx="10"/>
          </p:nvPr>
        </p:nvSpPr>
        <p:spPr/>
        <p:txBody>
          <a:bodyPr/>
          <a:lstStyle/>
          <a:p>
            <a:fld id="{22E62D1B-1227-6F43-B465-B5DD9CD1E386}" type="datetime1">
              <a:rPr lang="en-US" smtClean="0"/>
              <a:t>12/5/2022</a:t>
            </a:fld>
            <a:endParaRPr lang="en-US" dirty="0"/>
          </a:p>
        </p:txBody>
      </p:sp>
      <p:sp>
        <p:nvSpPr>
          <p:cNvPr id="5" name="Footer Placeholder 4">
            <a:extLst>
              <a:ext uri="{FF2B5EF4-FFF2-40B4-BE49-F238E27FC236}">
                <a16:creationId xmlns:a16="http://schemas.microsoft.com/office/drawing/2014/main" xmlns="" id="{DD02E3D1-FF75-C9D8-F3C2-CC8D5DC68B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116EC96-1516-ED67-D092-C6620EAA2601}"/>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336563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3071BCC-8CD2-F9FC-CEC1-333F0A98D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95C29E3-7F37-231C-5C30-69D26BB164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B14366-6E89-EE08-3FE8-3A6859D99DBE}"/>
              </a:ext>
            </a:extLst>
          </p:cNvPr>
          <p:cNvSpPr>
            <a:spLocks noGrp="1"/>
          </p:cNvSpPr>
          <p:nvPr>
            <p:ph type="dt" sz="half" idx="10"/>
          </p:nvPr>
        </p:nvSpPr>
        <p:spPr/>
        <p:txBody>
          <a:bodyPr/>
          <a:lstStyle/>
          <a:p>
            <a:fld id="{928F9216-B530-8C44-A06F-B7216227D4F9}" type="datetime1">
              <a:rPr lang="en-US" smtClean="0"/>
              <a:t>12/5/2022</a:t>
            </a:fld>
            <a:endParaRPr lang="en-US" dirty="0"/>
          </a:p>
        </p:txBody>
      </p:sp>
      <p:sp>
        <p:nvSpPr>
          <p:cNvPr id="5" name="Footer Placeholder 4">
            <a:extLst>
              <a:ext uri="{FF2B5EF4-FFF2-40B4-BE49-F238E27FC236}">
                <a16:creationId xmlns:a16="http://schemas.microsoft.com/office/drawing/2014/main" xmlns="" id="{8C38F055-F17C-D076-E59F-74674E1B64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256665E-1ED0-2482-F67C-3101B6CCB401}"/>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93490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A910D-7331-4CEF-9826-6ADC3B7DE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364C73-EFB6-5062-C554-E6B6192B55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E28685-F964-6903-B822-6DD30B76297C}"/>
              </a:ext>
            </a:extLst>
          </p:cNvPr>
          <p:cNvSpPr>
            <a:spLocks noGrp="1"/>
          </p:cNvSpPr>
          <p:nvPr>
            <p:ph type="dt" sz="half" idx="10"/>
          </p:nvPr>
        </p:nvSpPr>
        <p:spPr/>
        <p:txBody>
          <a:bodyPr/>
          <a:lstStyle/>
          <a:p>
            <a:fld id="{E9565DA7-235E-BB49-8A78-7B04B8EB40A9}" type="datetime1">
              <a:rPr lang="en-US" smtClean="0"/>
              <a:t>12/5/2022</a:t>
            </a:fld>
            <a:endParaRPr lang="en-US" dirty="0"/>
          </a:p>
        </p:txBody>
      </p:sp>
      <p:sp>
        <p:nvSpPr>
          <p:cNvPr id="5" name="Footer Placeholder 4">
            <a:extLst>
              <a:ext uri="{FF2B5EF4-FFF2-40B4-BE49-F238E27FC236}">
                <a16:creationId xmlns:a16="http://schemas.microsoft.com/office/drawing/2014/main" xmlns="" id="{686288CD-EA66-7229-8423-154D7981FF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ACDC5AC-D359-FFAC-C79D-C6E54A92D962}"/>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174757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BDEAB-E90C-A95A-19F0-1D5AFCD13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3617288-B96B-4203-6C01-681FAD73B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2C0A690-A78C-6B90-A7A8-60D2BE1AB901}"/>
              </a:ext>
            </a:extLst>
          </p:cNvPr>
          <p:cNvSpPr>
            <a:spLocks noGrp="1"/>
          </p:cNvSpPr>
          <p:nvPr>
            <p:ph type="dt" sz="half" idx="10"/>
          </p:nvPr>
        </p:nvSpPr>
        <p:spPr/>
        <p:txBody>
          <a:bodyPr/>
          <a:lstStyle/>
          <a:p>
            <a:fld id="{796B00BF-E267-1142-A9FB-8A423B267B68}" type="datetime1">
              <a:rPr lang="en-US" smtClean="0"/>
              <a:t>12/5/2022</a:t>
            </a:fld>
            <a:endParaRPr lang="en-US" dirty="0"/>
          </a:p>
        </p:txBody>
      </p:sp>
      <p:sp>
        <p:nvSpPr>
          <p:cNvPr id="5" name="Footer Placeholder 4">
            <a:extLst>
              <a:ext uri="{FF2B5EF4-FFF2-40B4-BE49-F238E27FC236}">
                <a16:creationId xmlns:a16="http://schemas.microsoft.com/office/drawing/2014/main" xmlns="" id="{962F3767-9996-AC7E-EF29-CB907AD266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84A2992-F0FB-9B7A-07E7-7E00C8CAA11E}"/>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205627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72ABC-8947-9B07-3E72-2A321B7B54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935FDF-B4F7-0638-8D91-68B9196BA6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E7B7916-0606-5B8E-DCF9-19A3F58AD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0A67723-9463-732A-0BD7-EF3146207B06}"/>
              </a:ext>
            </a:extLst>
          </p:cNvPr>
          <p:cNvSpPr>
            <a:spLocks noGrp="1"/>
          </p:cNvSpPr>
          <p:nvPr>
            <p:ph type="dt" sz="half" idx="10"/>
          </p:nvPr>
        </p:nvSpPr>
        <p:spPr/>
        <p:txBody>
          <a:bodyPr/>
          <a:lstStyle/>
          <a:p>
            <a:fld id="{DA35DBB4-88DE-4640-BDC7-5003C220FAFF}" type="datetime1">
              <a:rPr lang="en-US" smtClean="0"/>
              <a:t>12/5/2022</a:t>
            </a:fld>
            <a:endParaRPr lang="en-US" dirty="0"/>
          </a:p>
        </p:txBody>
      </p:sp>
      <p:sp>
        <p:nvSpPr>
          <p:cNvPr id="6" name="Footer Placeholder 5">
            <a:extLst>
              <a:ext uri="{FF2B5EF4-FFF2-40B4-BE49-F238E27FC236}">
                <a16:creationId xmlns:a16="http://schemas.microsoft.com/office/drawing/2014/main" xmlns="" id="{14840564-35DA-CCC8-C562-5D8ED9F5A4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81AC352-61BD-0E09-3991-648630474882}"/>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355608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D380E-0249-6704-F7C6-394136F386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01D998-CE4C-6DC2-B405-EB1E5D2FA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31C8FB4-5EEB-D953-0986-6C188D834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1661BB-E5C0-3219-4F4E-29D506F9D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143794F-B963-192E-4945-EE746A8AC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572A509-D94E-3F4C-3115-46C9D0A101B6}"/>
              </a:ext>
            </a:extLst>
          </p:cNvPr>
          <p:cNvSpPr>
            <a:spLocks noGrp="1"/>
          </p:cNvSpPr>
          <p:nvPr>
            <p:ph type="dt" sz="half" idx="10"/>
          </p:nvPr>
        </p:nvSpPr>
        <p:spPr/>
        <p:txBody>
          <a:bodyPr/>
          <a:lstStyle/>
          <a:p>
            <a:fld id="{52ADA8EA-8703-1A4B-9A7A-76545BB48BB1}" type="datetime1">
              <a:rPr lang="en-US" smtClean="0"/>
              <a:t>12/5/2022</a:t>
            </a:fld>
            <a:endParaRPr lang="en-US" dirty="0"/>
          </a:p>
        </p:txBody>
      </p:sp>
      <p:sp>
        <p:nvSpPr>
          <p:cNvPr id="8" name="Footer Placeholder 7">
            <a:extLst>
              <a:ext uri="{FF2B5EF4-FFF2-40B4-BE49-F238E27FC236}">
                <a16:creationId xmlns:a16="http://schemas.microsoft.com/office/drawing/2014/main" xmlns="" id="{0ED0A8FD-C644-0D76-6DB6-44A87D2E2B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780BA19-7CD9-01FF-8BA3-CFE46DDC61BE}"/>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226219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1B2EE-0EB9-9523-B965-4480EFB22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653DE8-0AF2-F931-966D-93F9F9904D6B}"/>
              </a:ext>
            </a:extLst>
          </p:cNvPr>
          <p:cNvSpPr>
            <a:spLocks noGrp="1"/>
          </p:cNvSpPr>
          <p:nvPr>
            <p:ph type="dt" sz="half" idx="10"/>
          </p:nvPr>
        </p:nvSpPr>
        <p:spPr/>
        <p:txBody>
          <a:bodyPr/>
          <a:lstStyle/>
          <a:p>
            <a:fld id="{9937D3F8-8FF7-FB4D-99D0-EB45E89E1C38}" type="datetime1">
              <a:rPr lang="en-US" smtClean="0"/>
              <a:t>12/5/2022</a:t>
            </a:fld>
            <a:endParaRPr lang="en-US" dirty="0"/>
          </a:p>
        </p:txBody>
      </p:sp>
      <p:sp>
        <p:nvSpPr>
          <p:cNvPr id="4" name="Footer Placeholder 3">
            <a:extLst>
              <a:ext uri="{FF2B5EF4-FFF2-40B4-BE49-F238E27FC236}">
                <a16:creationId xmlns:a16="http://schemas.microsoft.com/office/drawing/2014/main" xmlns="" id="{7203294E-55EA-F82F-3BD3-CDF130207D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E81E71BB-CFFB-59CE-FEF5-D8F6663708AD}"/>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429342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05D238-96DC-7B2B-8445-3BF7F12B4BA4}"/>
              </a:ext>
            </a:extLst>
          </p:cNvPr>
          <p:cNvSpPr>
            <a:spLocks noGrp="1"/>
          </p:cNvSpPr>
          <p:nvPr>
            <p:ph type="dt" sz="half" idx="10"/>
          </p:nvPr>
        </p:nvSpPr>
        <p:spPr/>
        <p:txBody>
          <a:bodyPr/>
          <a:lstStyle/>
          <a:p>
            <a:fld id="{FB7FAAC7-6C8A-1145-AC55-D3562983F521}" type="datetime1">
              <a:rPr lang="en-US" smtClean="0"/>
              <a:t>12/5/2022</a:t>
            </a:fld>
            <a:endParaRPr lang="en-US" dirty="0"/>
          </a:p>
        </p:txBody>
      </p:sp>
      <p:sp>
        <p:nvSpPr>
          <p:cNvPr id="3" name="Footer Placeholder 2">
            <a:extLst>
              <a:ext uri="{FF2B5EF4-FFF2-40B4-BE49-F238E27FC236}">
                <a16:creationId xmlns:a16="http://schemas.microsoft.com/office/drawing/2014/main" xmlns="" id="{E2ADAAB3-B1D0-AE89-C9D5-54E9825176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C6B075A-231F-F0B1-9173-BF5266888DE0}"/>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256838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4F65C-7A3B-9FC6-A0EF-4A6AC5767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601D99-0BD2-766D-59E2-BA3E5EF44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FA5004F-09F6-33E2-EF5F-A76C8BFF0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906040-737E-6B96-303D-A34F449C09A3}"/>
              </a:ext>
            </a:extLst>
          </p:cNvPr>
          <p:cNvSpPr>
            <a:spLocks noGrp="1"/>
          </p:cNvSpPr>
          <p:nvPr>
            <p:ph type="dt" sz="half" idx="10"/>
          </p:nvPr>
        </p:nvSpPr>
        <p:spPr/>
        <p:txBody>
          <a:bodyPr/>
          <a:lstStyle/>
          <a:p>
            <a:fld id="{21E30B8C-CCE6-5D48-BF75-B37EE33C5739}" type="datetime1">
              <a:rPr lang="en-US" smtClean="0"/>
              <a:t>12/5/2022</a:t>
            </a:fld>
            <a:endParaRPr lang="en-US" dirty="0"/>
          </a:p>
        </p:txBody>
      </p:sp>
      <p:sp>
        <p:nvSpPr>
          <p:cNvPr id="6" name="Footer Placeholder 5">
            <a:extLst>
              <a:ext uri="{FF2B5EF4-FFF2-40B4-BE49-F238E27FC236}">
                <a16:creationId xmlns:a16="http://schemas.microsoft.com/office/drawing/2014/main" xmlns="" id="{46C4C760-11BF-E809-4DB8-2512107559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29454B8-683C-9EE8-FD4A-085E384900B4}"/>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221609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63C0D-7525-5452-5D31-DBD1375AC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437CD34-34E9-2910-034B-CDA0C70DE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2E1D5AF-6F89-FD3B-D36D-816A095BB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4DC826-A6D8-7E82-FB6A-3ED25C3D0878}"/>
              </a:ext>
            </a:extLst>
          </p:cNvPr>
          <p:cNvSpPr>
            <a:spLocks noGrp="1"/>
          </p:cNvSpPr>
          <p:nvPr>
            <p:ph type="dt" sz="half" idx="10"/>
          </p:nvPr>
        </p:nvSpPr>
        <p:spPr/>
        <p:txBody>
          <a:bodyPr/>
          <a:lstStyle/>
          <a:p>
            <a:fld id="{AF960329-CAB9-4447-B2EE-9553B144FEF9}" type="datetime1">
              <a:rPr lang="en-US" smtClean="0"/>
              <a:t>12/5/2022</a:t>
            </a:fld>
            <a:endParaRPr lang="en-US" dirty="0"/>
          </a:p>
        </p:txBody>
      </p:sp>
      <p:sp>
        <p:nvSpPr>
          <p:cNvPr id="6" name="Footer Placeholder 5">
            <a:extLst>
              <a:ext uri="{FF2B5EF4-FFF2-40B4-BE49-F238E27FC236}">
                <a16:creationId xmlns:a16="http://schemas.microsoft.com/office/drawing/2014/main" xmlns="" id="{580EEDFB-1936-1B92-9C9C-145FBA0282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6EA7BB9-2C14-5303-4596-AE074E60E6A1}"/>
              </a:ext>
            </a:extLst>
          </p:cNvPr>
          <p:cNvSpPr>
            <a:spLocks noGrp="1"/>
          </p:cNvSpPr>
          <p:nvPr>
            <p:ph type="sldNum" sz="quarter" idx="12"/>
          </p:nvPr>
        </p:nvSpPr>
        <p:spPr/>
        <p:txBody>
          <a:bodyPr/>
          <a:lstStyle/>
          <a:p>
            <a:fld id="{61DC75F0-D3FD-D841-8FDB-E454B9D17276}" type="slidenum">
              <a:rPr lang="en-US" smtClean="0"/>
              <a:t>‹nº›</a:t>
            </a:fld>
            <a:endParaRPr lang="en-US" dirty="0"/>
          </a:p>
        </p:txBody>
      </p:sp>
    </p:spTree>
    <p:extLst>
      <p:ext uri="{BB962C8B-B14F-4D97-AF65-F5344CB8AC3E}">
        <p14:creationId xmlns:p14="http://schemas.microsoft.com/office/powerpoint/2010/main" val="185111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D19025-2423-1428-EC63-674D30F9C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7133B72-04B5-289C-826F-531B4497A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81D952-E75C-C1CF-F228-77591E6F4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75B5E-C4AA-A847-ADA8-E2E87B301C1E}" type="datetime1">
              <a:rPr lang="en-US" smtClean="0"/>
              <a:t>12/5/2022</a:t>
            </a:fld>
            <a:endParaRPr lang="en-US" dirty="0"/>
          </a:p>
        </p:txBody>
      </p:sp>
      <p:sp>
        <p:nvSpPr>
          <p:cNvPr id="5" name="Footer Placeholder 4">
            <a:extLst>
              <a:ext uri="{FF2B5EF4-FFF2-40B4-BE49-F238E27FC236}">
                <a16:creationId xmlns:a16="http://schemas.microsoft.com/office/drawing/2014/main" xmlns="" id="{C455A694-595B-C580-DC0B-27F48EB1D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818ADF8-C25D-0EB1-8DF6-DB6A86B7B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C75F0-D3FD-D841-8FDB-E454B9D17276}" type="slidenum">
              <a:rPr lang="en-US" smtClean="0"/>
              <a:t>‹nº›</a:t>
            </a:fld>
            <a:endParaRPr lang="en-US" dirty="0"/>
          </a:p>
        </p:txBody>
      </p:sp>
    </p:spTree>
    <p:extLst>
      <p:ext uri="{BB962C8B-B14F-4D97-AF65-F5344CB8AC3E}">
        <p14:creationId xmlns:p14="http://schemas.microsoft.com/office/powerpoint/2010/main" val="202988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3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1.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tif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tif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00AEBD3-B20B-654A-994D-C6928D9FF5F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xmlns="" id="{F6F4E8F6-A33A-1B48-AD00-26F881C8A31F}"/>
              </a:ext>
            </a:extLst>
          </p:cNvPr>
          <p:cNvPicPr>
            <a:picLocks noChangeAspect="1"/>
          </p:cNvPicPr>
          <p:nvPr/>
        </p:nvPicPr>
        <p:blipFill>
          <a:blip r:embed="rId4"/>
          <a:stretch>
            <a:fillRect/>
          </a:stretch>
        </p:blipFill>
        <p:spPr>
          <a:xfrm>
            <a:off x="5805315" y="948130"/>
            <a:ext cx="6196125" cy="4961740"/>
          </a:xfrm>
          <a:prstGeom prst="rect">
            <a:avLst/>
          </a:prstGeom>
        </p:spPr>
      </p:pic>
      <p:sp>
        <p:nvSpPr>
          <p:cNvPr id="8" name="Oval 7">
            <a:extLst>
              <a:ext uri="{FF2B5EF4-FFF2-40B4-BE49-F238E27FC236}">
                <a16:creationId xmlns:a16="http://schemas.microsoft.com/office/drawing/2014/main" xmlns="" id="{866D755A-312B-6E49-9121-6ABFC2358FEC}"/>
              </a:ext>
            </a:extLst>
          </p:cNvPr>
          <p:cNvSpPr/>
          <p:nvPr/>
        </p:nvSpPr>
        <p:spPr>
          <a:xfrm>
            <a:off x="-1080786" y="218661"/>
            <a:ext cx="6420678" cy="6420678"/>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Oval 8">
            <a:extLst>
              <a:ext uri="{FF2B5EF4-FFF2-40B4-BE49-F238E27FC236}">
                <a16:creationId xmlns:a16="http://schemas.microsoft.com/office/drawing/2014/main" xmlns="" id="{65CE3F4B-C21C-CB4E-80DD-2B66B749F921}"/>
              </a:ext>
            </a:extLst>
          </p:cNvPr>
          <p:cNvSpPr/>
          <p:nvPr/>
        </p:nvSpPr>
        <p:spPr>
          <a:xfrm>
            <a:off x="-1477369" y="218661"/>
            <a:ext cx="6420678" cy="6420678"/>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Google Shape;242;p7">
            <a:extLst>
              <a:ext uri="{FF2B5EF4-FFF2-40B4-BE49-F238E27FC236}">
                <a16:creationId xmlns:a16="http://schemas.microsoft.com/office/drawing/2014/main" xmlns="" id="{CA520B00-9DEF-0A46-88BE-F3FEC1B724DB}"/>
              </a:ext>
            </a:extLst>
          </p:cNvPr>
          <p:cNvSpPr txBox="1"/>
          <p:nvPr/>
        </p:nvSpPr>
        <p:spPr>
          <a:xfrm>
            <a:off x="193325" y="1671866"/>
            <a:ext cx="3872455" cy="3416279"/>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8000" b="1" dirty="0" smtClean="0">
                <a:solidFill>
                  <a:schemeClr val="bg1"/>
                </a:solidFill>
                <a:ea typeface="Calibri"/>
                <a:cs typeface="Calibri"/>
                <a:sym typeface="Calibri"/>
              </a:rPr>
              <a:t>Solução para os ODS</a:t>
            </a:r>
            <a:endParaRPr lang="pt-BR" sz="8000" b="1" dirty="0">
              <a:solidFill>
                <a:schemeClr val="bg1"/>
              </a:solidFill>
              <a:ea typeface="Calibri"/>
              <a:cs typeface="Calibri"/>
              <a:sym typeface="Calibri"/>
            </a:endParaRPr>
          </a:p>
        </p:txBody>
      </p:sp>
      <p:cxnSp>
        <p:nvCxnSpPr>
          <p:cNvPr id="12" name="Straight Connector 11">
            <a:extLst>
              <a:ext uri="{FF2B5EF4-FFF2-40B4-BE49-F238E27FC236}">
                <a16:creationId xmlns:a16="http://schemas.microsoft.com/office/drawing/2014/main" xmlns="" id="{80B77996-D8F3-724D-98AB-A1EF983DAC17}"/>
              </a:ext>
            </a:extLst>
          </p:cNvPr>
          <p:cNvCxnSpPr/>
          <p:nvPr/>
        </p:nvCxnSpPr>
        <p:spPr>
          <a:xfrm>
            <a:off x="1371600" y="1391479"/>
            <a:ext cx="1311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A77155B-2490-134C-B644-7043B259AFA8}"/>
              </a:ext>
            </a:extLst>
          </p:cNvPr>
          <p:cNvCxnSpPr/>
          <p:nvPr/>
        </p:nvCxnSpPr>
        <p:spPr>
          <a:xfrm>
            <a:off x="1384853" y="5280993"/>
            <a:ext cx="1311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024FDED6-36BC-7325-9F69-B01AC45DCAAD}"/>
              </a:ext>
            </a:extLst>
          </p:cNvPr>
          <p:cNvSpPr>
            <a:spLocks noGrp="1"/>
          </p:cNvSpPr>
          <p:nvPr>
            <p:ph type="sldNum" sz="quarter" idx="12"/>
          </p:nvPr>
        </p:nvSpPr>
        <p:spPr/>
        <p:txBody>
          <a:bodyPr/>
          <a:lstStyle/>
          <a:p>
            <a:fld id="{61DC75F0-D3FD-D841-8FDB-E454B9D17276}" type="slidenum">
              <a:rPr lang="pt-BR" smtClean="0"/>
              <a:t>1</a:t>
            </a:fld>
            <a:endParaRPr lang="pt-BR" dirty="0"/>
          </a:p>
        </p:txBody>
      </p:sp>
      <p:pic>
        <p:nvPicPr>
          <p:cNvPr id="1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9827791" y="1017311"/>
            <a:ext cx="726440" cy="381635"/>
          </a:xfrm>
          <a:prstGeom prst="rect">
            <a:avLst/>
          </a:prstGeom>
          <a:noFill/>
          <a:ln>
            <a:noFill/>
          </a:ln>
          <a:extLst/>
        </p:spPr>
      </p:pic>
      <p:pic>
        <p:nvPicPr>
          <p:cNvPr id="22" name="Imagem 21"/>
          <p:cNvPicPr/>
          <p:nvPr/>
        </p:nvPicPr>
        <p:blipFill>
          <a:blip r:embed="rId6">
            <a:extLst>
              <a:ext uri="{28A0092B-C50C-407E-A947-70E740481C1C}">
                <a14:useLocalDpi xmlns:a14="http://schemas.microsoft.com/office/drawing/2010/main" val="0"/>
              </a:ext>
            </a:extLst>
          </a:blip>
          <a:srcRect/>
          <a:stretch>
            <a:fillRect/>
          </a:stretch>
        </p:blipFill>
        <p:spPr bwMode="auto">
          <a:xfrm>
            <a:off x="7370087" y="1044845"/>
            <a:ext cx="540385" cy="389255"/>
          </a:xfrm>
          <a:prstGeom prst="rect">
            <a:avLst/>
          </a:prstGeom>
          <a:noFill/>
          <a:ln>
            <a:noFill/>
          </a:ln>
        </p:spPr>
      </p:pic>
      <p:pic>
        <p:nvPicPr>
          <p:cNvPr id="23" name="Imagem 22"/>
          <p:cNvPicPr/>
          <p:nvPr/>
        </p:nvPicPr>
        <p:blipFill>
          <a:blip r:embed="rId7">
            <a:extLst>
              <a:ext uri="{28A0092B-C50C-407E-A947-70E740481C1C}">
                <a14:useLocalDpi xmlns:a14="http://schemas.microsoft.com/office/drawing/2010/main" val="0"/>
              </a:ext>
            </a:extLst>
          </a:blip>
          <a:srcRect/>
          <a:stretch>
            <a:fillRect/>
          </a:stretch>
        </p:blipFill>
        <p:spPr bwMode="auto">
          <a:xfrm>
            <a:off x="6111480" y="1072236"/>
            <a:ext cx="863477" cy="405130"/>
          </a:xfrm>
          <a:prstGeom prst="rect">
            <a:avLst/>
          </a:prstGeom>
          <a:noFill/>
          <a:ln>
            <a:noFill/>
          </a:ln>
        </p:spPr>
      </p:pic>
      <p:pic>
        <p:nvPicPr>
          <p:cNvPr id="24" name="Imagem 23"/>
          <p:cNvPicPr/>
          <p:nvPr/>
        </p:nvPicPr>
        <p:blipFill>
          <a:blip r:embed="rId8">
            <a:extLst>
              <a:ext uri="{28A0092B-C50C-407E-A947-70E740481C1C}">
                <a14:useLocalDpi xmlns:a14="http://schemas.microsoft.com/office/drawing/2010/main" val="0"/>
              </a:ext>
            </a:extLst>
          </a:blip>
          <a:srcRect/>
          <a:stretch>
            <a:fillRect/>
          </a:stretch>
        </p:blipFill>
        <p:spPr bwMode="auto">
          <a:xfrm>
            <a:off x="8646927" y="1022702"/>
            <a:ext cx="799214" cy="397510"/>
          </a:xfrm>
          <a:prstGeom prst="rect">
            <a:avLst/>
          </a:prstGeom>
          <a:noFill/>
          <a:ln>
            <a:noFill/>
          </a:ln>
        </p:spPr>
      </p:pic>
      <p:pic>
        <p:nvPicPr>
          <p:cNvPr id="31" name="Picture 2"/>
          <p:cNvPicPr/>
          <p:nvPr/>
        </p:nvPicPr>
        <p:blipFill>
          <a:blip r:embed="rId9">
            <a:extLst>
              <a:ext uri="{28A0092B-C50C-407E-A947-70E740481C1C}">
                <a14:useLocalDpi xmlns:a14="http://schemas.microsoft.com/office/drawing/2010/main" val="0"/>
              </a:ext>
            </a:extLst>
          </a:blip>
          <a:srcRect/>
          <a:stretch>
            <a:fillRect/>
          </a:stretch>
        </p:blipFill>
        <p:spPr bwMode="auto">
          <a:xfrm>
            <a:off x="8646790" y="4737661"/>
            <a:ext cx="6794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p:nvPr/>
        </p:nvPicPr>
        <p:blipFill>
          <a:blip r:embed="rId10">
            <a:extLst>
              <a:ext uri="{28A0092B-C50C-407E-A947-70E740481C1C}">
                <a14:useLocalDpi xmlns:a14="http://schemas.microsoft.com/office/drawing/2010/main" val="0"/>
              </a:ext>
            </a:extLst>
          </a:blip>
          <a:srcRect/>
          <a:stretch>
            <a:fillRect/>
          </a:stretch>
        </p:blipFill>
        <p:spPr bwMode="auto">
          <a:xfrm>
            <a:off x="6194285" y="4731137"/>
            <a:ext cx="69786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p:nvPr/>
        </p:nvPicPr>
        <p:blipFill>
          <a:blip r:embed="rId11">
            <a:extLst>
              <a:ext uri="{28A0092B-C50C-407E-A947-70E740481C1C}">
                <a14:useLocalDpi xmlns:a14="http://schemas.microsoft.com/office/drawing/2010/main" val="0"/>
              </a:ext>
            </a:extLst>
          </a:blip>
          <a:srcRect/>
          <a:stretch>
            <a:fillRect/>
          </a:stretch>
        </p:blipFill>
        <p:spPr bwMode="auto">
          <a:xfrm>
            <a:off x="11106435" y="3477057"/>
            <a:ext cx="817349" cy="516547"/>
          </a:xfrm>
          <a:prstGeom prst="rect">
            <a:avLst/>
          </a:prstGeom>
          <a:noFill/>
          <a:ln>
            <a:noFill/>
          </a:ln>
          <a:extLst/>
        </p:spPr>
      </p:pic>
      <p:pic>
        <p:nvPicPr>
          <p:cNvPr id="34" name="Picture 5"/>
          <p:cNvPicPr/>
          <p:nvPr/>
        </p:nvPicPr>
        <p:blipFill>
          <a:blip r:embed="rId12">
            <a:extLst>
              <a:ext uri="{28A0092B-C50C-407E-A947-70E740481C1C}">
                <a14:useLocalDpi xmlns:a14="http://schemas.microsoft.com/office/drawing/2010/main" val="0"/>
              </a:ext>
            </a:extLst>
          </a:blip>
          <a:srcRect/>
          <a:stretch>
            <a:fillRect/>
          </a:stretch>
        </p:blipFill>
        <p:spPr bwMode="auto">
          <a:xfrm>
            <a:off x="6129486" y="3469773"/>
            <a:ext cx="897255" cy="40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p:nvPr/>
        </p:nvPicPr>
        <p:blipFill>
          <a:blip r:embed="rId13">
            <a:extLst>
              <a:ext uri="{28A0092B-C50C-407E-A947-70E740481C1C}">
                <a14:useLocalDpi xmlns:a14="http://schemas.microsoft.com/office/drawing/2010/main" val="0"/>
              </a:ext>
            </a:extLst>
          </a:blip>
          <a:srcRect/>
          <a:stretch>
            <a:fillRect/>
          </a:stretch>
        </p:blipFill>
        <p:spPr bwMode="auto">
          <a:xfrm>
            <a:off x="7434252" y="4736709"/>
            <a:ext cx="667385" cy="333375"/>
          </a:xfrm>
          <a:prstGeom prst="rect">
            <a:avLst/>
          </a:prstGeom>
          <a:noFill/>
          <a:ln>
            <a:noFill/>
          </a:ln>
          <a:extLst/>
        </p:spPr>
      </p:pic>
      <p:pic>
        <p:nvPicPr>
          <p:cNvPr id="36" name="Picture 2"/>
          <p:cNvPicPr/>
          <p:nvPr/>
        </p:nvPicPr>
        <p:blipFill>
          <a:blip r:embed="rId14">
            <a:extLst>
              <a:ext uri="{28A0092B-C50C-407E-A947-70E740481C1C}">
                <a14:useLocalDpi xmlns:a14="http://schemas.microsoft.com/office/drawing/2010/main" val="0"/>
              </a:ext>
            </a:extLst>
          </a:blip>
          <a:srcRect/>
          <a:stretch>
            <a:fillRect/>
          </a:stretch>
        </p:blipFill>
        <p:spPr bwMode="auto">
          <a:xfrm>
            <a:off x="8610600" y="2263663"/>
            <a:ext cx="835541"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5"/>
          <p:cNvPicPr/>
          <p:nvPr/>
        </p:nvPicPr>
        <p:blipFill>
          <a:blip r:embed="rId15">
            <a:extLst>
              <a:ext uri="{28A0092B-C50C-407E-A947-70E740481C1C}">
                <a14:useLocalDpi xmlns:a14="http://schemas.microsoft.com/office/drawing/2010/main" val="0"/>
              </a:ext>
            </a:extLst>
          </a:blip>
          <a:srcRect/>
          <a:stretch>
            <a:fillRect/>
          </a:stretch>
        </p:blipFill>
        <p:spPr bwMode="auto">
          <a:xfrm>
            <a:off x="9766299" y="2249279"/>
            <a:ext cx="970280" cy="3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Imagem 38"/>
          <p:cNvPicPr/>
          <p:nvPr/>
        </p:nvPicPr>
        <p:blipFill>
          <a:blip r:embed="rId16">
            <a:extLst>
              <a:ext uri="{28A0092B-C50C-407E-A947-70E740481C1C}">
                <a14:useLocalDpi xmlns:a14="http://schemas.microsoft.com/office/drawing/2010/main" val="0"/>
              </a:ext>
            </a:extLst>
          </a:blip>
          <a:srcRect/>
          <a:stretch>
            <a:fillRect/>
          </a:stretch>
        </p:blipFill>
        <p:spPr bwMode="auto">
          <a:xfrm>
            <a:off x="11042637" y="1044845"/>
            <a:ext cx="707390" cy="353695"/>
          </a:xfrm>
          <a:prstGeom prst="rect">
            <a:avLst/>
          </a:prstGeom>
          <a:noFill/>
          <a:ln>
            <a:noFill/>
          </a:ln>
        </p:spPr>
      </p:pic>
      <p:pic>
        <p:nvPicPr>
          <p:cNvPr id="40" name="Imagem 39"/>
          <p:cNvPicPr/>
          <p:nvPr/>
        </p:nvPicPr>
        <p:blipFill>
          <a:blip r:embed="rId17">
            <a:extLst>
              <a:ext uri="{28A0092B-C50C-407E-A947-70E740481C1C}">
                <a14:useLocalDpi xmlns:a14="http://schemas.microsoft.com/office/drawing/2010/main" val="0"/>
              </a:ext>
            </a:extLst>
          </a:blip>
          <a:srcRect/>
          <a:stretch>
            <a:fillRect/>
          </a:stretch>
        </p:blipFill>
        <p:spPr bwMode="auto">
          <a:xfrm>
            <a:off x="6158055" y="2281178"/>
            <a:ext cx="753108" cy="333375"/>
          </a:xfrm>
          <a:prstGeom prst="rect">
            <a:avLst/>
          </a:prstGeom>
          <a:noFill/>
          <a:ln>
            <a:noFill/>
          </a:ln>
        </p:spPr>
      </p:pic>
      <p:pic>
        <p:nvPicPr>
          <p:cNvPr id="41" name="Imagem 40"/>
          <p:cNvPicPr/>
          <p:nvPr/>
        </p:nvPicPr>
        <p:blipFill>
          <a:blip r:embed="rId18">
            <a:extLst>
              <a:ext uri="{28A0092B-C50C-407E-A947-70E740481C1C}">
                <a14:useLocalDpi xmlns:a14="http://schemas.microsoft.com/office/drawing/2010/main" val="0"/>
              </a:ext>
            </a:extLst>
          </a:blip>
          <a:srcRect/>
          <a:stretch>
            <a:fillRect/>
          </a:stretch>
        </p:blipFill>
        <p:spPr bwMode="auto">
          <a:xfrm>
            <a:off x="7370087" y="2298222"/>
            <a:ext cx="838248" cy="325755"/>
          </a:xfrm>
          <a:prstGeom prst="rect">
            <a:avLst/>
          </a:prstGeom>
          <a:noFill/>
          <a:ln>
            <a:noFill/>
          </a:ln>
        </p:spPr>
      </p:pic>
      <p:pic>
        <p:nvPicPr>
          <p:cNvPr id="42" name="Imagem 41"/>
          <p:cNvPicPr/>
          <p:nvPr/>
        </p:nvPicPr>
        <p:blipFill>
          <a:blip r:embed="rId19">
            <a:extLst>
              <a:ext uri="{28A0092B-C50C-407E-A947-70E740481C1C}">
                <a14:useLocalDpi xmlns:a14="http://schemas.microsoft.com/office/drawing/2010/main" val="0"/>
              </a:ext>
            </a:extLst>
          </a:blip>
          <a:srcRect/>
          <a:stretch>
            <a:fillRect/>
          </a:stretch>
        </p:blipFill>
        <p:spPr bwMode="auto">
          <a:xfrm>
            <a:off x="11111343" y="2300585"/>
            <a:ext cx="711835" cy="298450"/>
          </a:xfrm>
          <a:prstGeom prst="rect">
            <a:avLst/>
          </a:prstGeom>
          <a:noFill/>
          <a:ln>
            <a:noFill/>
          </a:ln>
        </p:spPr>
      </p:pic>
      <p:pic>
        <p:nvPicPr>
          <p:cNvPr id="43" name="Imagem 42"/>
          <p:cNvPicPr/>
          <p:nvPr/>
        </p:nvPicPr>
        <p:blipFill>
          <a:blip r:embed="rId20">
            <a:extLst>
              <a:ext uri="{28A0092B-C50C-407E-A947-70E740481C1C}">
                <a14:useLocalDpi xmlns:a14="http://schemas.microsoft.com/office/drawing/2010/main" val="0"/>
              </a:ext>
            </a:extLst>
          </a:blip>
          <a:srcRect/>
          <a:stretch>
            <a:fillRect/>
          </a:stretch>
        </p:blipFill>
        <p:spPr bwMode="auto">
          <a:xfrm>
            <a:off x="9870322" y="4738938"/>
            <a:ext cx="866257" cy="309880"/>
          </a:xfrm>
          <a:prstGeom prst="rect">
            <a:avLst/>
          </a:prstGeom>
          <a:noFill/>
          <a:ln>
            <a:noFill/>
          </a:ln>
        </p:spPr>
      </p:pic>
      <p:pic>
        <p:nvPicPr>
          <p:cNvPr id="48" name="Imagem 47"/>
          <p:cNvPicPr/>
          <p:nvPr/>
        </p:nvPicPr>
        <p:blipFill>
          <a:blip r:embed="rId21">
            <a:extLst>
              <a:ext uri="{28A0092B-C50C-407E-A947-70E740481C1C}">
                <a14:useLocalDpi xmlns:a14="http://schemas.microsoft.com/office/drawing/2010/main" val="0"/>
              </a:ext>
            </a:extLst>
          </a:blip>
          <a:srcRect/>
          <a:stretch>
            <a:fillRect/>
          </a:stretch>
        </p:blipFill>
        <p:spPr bwMode="auto">
          <a:xfrm>
            <a:off x="11115052" y="4746459"/>
            <a:ext cx="694504" cy="337739"/>
          </a:xfrm>
          <a:prstGeom prst="rect">
            <a:avLst/>
          </a:prstGeom>
          <a:noFill/>
          <a:ln>
            <a:noFill/>
          </a:ln>
        </p:spPr>
      </p:pic>
      <p:sp>
        <p:nvSpPr>
          <p:cNvPr id="49" name="CaixaDeTexto 1"/>
          <p:cNvSpPr txBox="1"/>
          <p:nvPr/>
        </p:nvSpPr>
        <p:spPr>
          <a:xfrm>
            <a:off x="7363261" y="1055478"/>
            <a:ext cx="500380" cy="210185"/>
          </a:xfrm>
          <a:prstGeom prst="rect">
            <a:avLst/>
          </a:prstGeom>
          <a:noFill/>
        </p:spPr>
        <p:txBody>
          <a:bodyPr wrap="square" lIns="0" rIns="0" rtlCol="0">
            <a:noAutofit/>
          </a:bodyPr>
          <a:lstStyle/>
          <a:p>
            <a:pPr>
              <a:spcAft>
                <a:spcPts val="0"/>
              </a:spcAft>
            </a:pPr>
            <a:r>
              <a:rPr lang="pt-BR" sz="800" kern="1200" dirty="0">
                <a:solidFill>
                  <a:srgbClr val="FFFFFF"/>
                </a:solidFill>
                <a:effectLst/>
                <a:latin typeface="Arial"/>
                <a:ea typeface="Arial"/>
                <a:cs typeface="Times New Roman"/>
              </a:rPr>
              <a:t>FOME ZERO</a:t>
            </a:r>
            <a:endParaRPr lang="pt-BR" sz="1200" dirty="0">
              <a:effectLst/>
              <a:latin typeface="Times New Roman"/>
              <a:ea typeface="Times New Roman"/>
            </a:endParaRPr>
          </a:p>
        </p:txBody>
      </p:sp>
      <p:sp>
        <p:nvSpPr>
          <p:cNvPr id="50" name="CaixaDeTexto 1"/>
          <p:cNvSpPr txBox="1"/>
          <p:nvPr/>
        </p:nvSpPr>
        <p:spPr>
          <a:xfrm>
            <a:off x="6100246" y="1050236"/>
            <a:ext cx="803910" cy="341630"/>
          </a:xfrm>
          <a:prstGeom prst="rect">
            <a:avLst/>
          </a:prstGeom>
          <a:noFill/>
        </p:spPr>
        <p:txBody>
          <a:bodyPr wrap="square" lIns="0" rIns="0" rtlCol="0">
            <a:noAutofit/>
          </a:bodyPr>
          <a:lstStyle/>
          <a:p>
            <a:pPr>
              <a:spcAft>
                <a:spcPts val="0"/>
              </a:spcAft>
            </a:pPr>
            <a:r>
              <a:rPr lang="pt-BR" sz="800" kern="1200" dirty="0">
                <a:solidFill>
                  <a:srgbClr val="FFFFFF"/>
                </a:solidFill>
                <a:effectLst/>
                <a:latin typeface="Arial"/>
                <a:ea typeface="Arial"/>
                <a:cs typeface="Times New Roman"/>
              </a:rPr>
              <a:t>SEM </a:t>
            </a:r>
            <a:endParaRPr lang="pt-BR" sz="1200" dirty="0">
              <a:effectLst/>
              <a:latin typeface="Times New Roman"/>
              <a:ea typeface="Times New Roman"/>
            </a:endParaRPr>
          </a:p>
          <a:p>
            <a:pPr>
              <a:spcAft>
                <a:spcPts val="0"/>
              </a:spcAft>
            </a:pPr>
            <a:r>
              <a:rPr lang="pt-BR" sz="800" kern="1200" dirty="0">
                <a:solidFill>
                  <a:srgbClr val="FFFFFF"/>
                </a:solidFill>
                <a:effectLst/>
                <a:latin typeface="Arial"/>
                <a:ea typeface="Arial"/>
                <a:cs typeface="Times New Roman"/>
              </a:rPr>
              <a:t>POBREZA</a:t>
            </a:r>
            <a:endParaRPr lang="pt-BR" sz="1200" dirty="0">
              <a:effectLst/>
              <a:latin typeface="Times New Roman"/>
              <a:ea typeface="Times New Roman"/>
            </a:endParaRPr>
          </a:p>
        </p:txBody>
      </p:sp>
      <p:sp>
        <p:nvSpPr>
          <p:cNvPr id="51" name="CaixaDeTexto 1"/>
          <p:cNvSpPr txBox="1"/>
          <p:nvPr/>
        </p:nvSpPr>
        <p:spPr>
          <a:xfrm>
            <a:off x="8604213" y="1058491"/>
            <a:ext cx="659765" cy="32512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SAÚDE E BEM ESTAR</a:t>
            </a:r>
            <a:endParaRPr lang="pt-BR" sz="1200" dirty="0">
              <a:effectLst/>
              <a:latin typeface="Times New Roman"/>
              <a:ea typeface="Times New Roman"/>
            </a:endParaRPr>
          </a:p>
        </p:txBody>
      </p:sp>
      <p:sp>
        <p:nvSpPr>
          <p:cNvPr id="52" name="CaixaDeTexto 1"/>
          <p:cNvSpPr txBox="1"/>
          <p:nvPr/>
        </p:nvSpPr>
        <p:spPr>
          <a:xfrm>
            <a:off x="6125808" y="2284676"/>
            <a:ext cx="862965" cy="32512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ÁGUA LIMPA E SANEAMENTO</a:t>
            </a:r>
            <a:endParaRPr lang="pt-BR" sz="1200" dirty="0">
              <a:effectLst/>
              <a:latin typeface="Times New Roman"/>
              <a:ea typeface="Times New Roman"/>
            </a:endParaRPr>
          </a:p>
        </p:txBody>
      </p:sp>
      <p:sp>
        <p:nvSpPr>
          <p:cNvPr id="53" name="CaixaDeTexto 1"/>
          <p:cNvSpPr txBox="1"/>
          <p:nvPr/>
        </p:nvSpPr>
        <p:spPr>
          <a:xfrm>
            <a:off x="6140413" y="3482921"/>
            <a:ext cx="870585" cy="441960"/>
          </a:xfrm>
          <a:prstGeom prst="rect">
            <a:avLst/>
          </a:prstGeom>
          <a:noFill/>
        </p:spPr>
        <p:txBody>
          <a:bodyPr wrap="square" lIns="0" rtlCol="0">
            <a:spAutoFit/>
          </a:bodyPr>
          <a:lstStyle/>
          <a:p>
            <a:pPr>
              <a:spcAft>
                <a:spcPts val="0"/>
              </a:spcAft>
            </a:pPr>
            <a:r>
              <a:rPr lang="pt-PT" sz="800" kern="1200">
                <a:solidFill>
                  <a:srgbClr val="FFFFFF"/>
                </a:solidFill>
                <a:effectLst/>
                <a:latin typeface="Arial"/>
                <a:ea typeface="Arial"/>
                <a:cs typeface="Times New Roman"/>
              </a:rPr>
              <a:t>CIDADES E COMUNIDADES SUSTENTÁVEIS</a:t>
            </a:r>
            <a:endParaRPr lang="pt-BR" sz="1200" dirty="0">
              <a:effectLst/>
              <a:latin typeface="Times New Roman"/>
              <a:ea typeface="Times New Roman"/>
            </a:endParaRPr>
          </a:p>
        </p:txBody>
      </p:sp>
      <p:sp>
        <p:nvSpPr>
          <p:cNvPr id="54" name="CaixaDeTexto 1"/>
          <p:cNvSpPr txBox="1"/>
          <p:nvPr/>
        </p:nvSpPr>
        <p:spPr>
          <a:xfrm>
            <a:off x="6172636" y="4729277"/>
            <a:ext cx="620395" cy="325120"/>
          </a:xfrm>
          <a:prstGeom prst="rect">
            <a:avLst/>
          </a:prstGeom>
          <a:noFill/>
        </p:spPr>
        <p:txBody>
          <a:bodyPr wrap="square" lIns="0" rIns="0" rtlCol="0">
            <a:spAutoFit/>
          </a:bodyPr>
          <a:lstStyle/>
          <a:p>
            <a:pPr>
              <a:spcAft>
                <a:spcPts val="0"/>
              </a:spcAft>
            </a:pPr>
            <a:r>
              <a:rPr lang="pt-PT" sz="800" kern="1200" dirty="0">
                <a:solidFill>
                  <a:srgbClr val="FFFFFF"/>
                </a:solidFill>
                <a:effectLst/>
                <a:latin typeface="Arial"/>
                <a:ea typeface="Arial"/>
                <a:cs typeface="Times New Roman"/>
              </a:rPr>
              <a:t>AÇÃO CLIMÁTICA</a:t>
            </a:r>
            <a:endParaRPr lang="pt-BR" sz="1200" dirty="0">
              <a:effectLst/>
              <a:latin typeface="Times New Roman"/>
              <a:ea typeface="Times New Roman"/>
            </a:endParaRPr>
          </a:p>
        </p:txBody>
      </p:sp>
      <p:sp>
        <p:nvSpPr>
          <p:cNvPr id="55" name="CaixaDeTexto 1"/>
          <p:cNvSpPr txBox="1"/>
          <p:nvPr/>
        </p:nvSpPr>
        <p:spPr>
          <a:xfrm>
            <a:off x="7395173" y="4743396"/>
            <a:ext cx="838200" cy="32512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VIDA DEBAIXO D'ÁGUA</a:t>
            </a:r>
            <a:endParaRPr lang="pt-BR" sz="1200" dirty="0">
              <a:effectLst/>
              <a:latin typeface="Times New Roman"/>
              <a:ea typeface="Times New Roman"/>
            </a:endParaRPr>
          </a:p>
        </p:txBody>
      </p:sp>
      <p:sp>
        <p:nvSpPr>
          <p:cNvPr id="56" name="CaixaDeTexto 1"/>
          <p:cNvSpPr txBox="1"/>
          <p:nvPr/>
        </p:nvSpPr>
        <p:spPr>
          <a:xfrm>
            <a:off x="8653743" y="4733236"/>
            <a:ext cx="535305" cy="325120"/>
          </a:xfrm>
          <a:prstGeom prst="rect">
            <a:avLst/>
          </a:prstGeom>
          <a:noFill/>
        </p:spPr>
        <p:txBody>
          <a:bodyPr wrap="square" lIns="0" rIns="0" rtlCol="0">
            <a:spAutoFit/>
          </a:bodyPr>
          <a:lstStyle/>
          <a:p>
            <a:pPr>
              <a:spcAft>
                <a:spcPts val="0"/>
              </a:spcAft>
            </a:pPr>
            <a:r>
              <a:rPr lang="pt-PT" sz="800" kern="1200">
                <a:solidFill>
                  <a:srgbClr val="FFFFFF"/>
                </a:solidFill>
                <a:effectLst/>
                <a:latin typeface="Arial"/>
                <a:ea typeface="Arial"/>
                <a:cs typeface="Times New Roman"/>
              </a:rPr>
              <a:t>VIDA EM TERRA</a:t>
            </a:r>
            <a:endParaRPr lang="pt-BR" sz="1200" dirty="0">
              <a:effectLst/>
              <a:latin typeface="Times New Roman"/>
              <a:ea typeface="Times New Roman"/>
            </a:endParaRPr>
          </a:p>
        </p:txBody>
      </p:sp>
      <p:sp>
        <p:nvSpPr>
          <p:cNvPr id="57" name="CaixaDeTexto 1"/>
          <p:cNvSpPr txBox="1"/>
          <p:nvPr/>
        </p:nvSpPr>
        <p:spPr>
          <a:xfrm>
            <a:off x="9888183" y="4711646"/>
            <a:ext cx="922020" cy="44196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PAZ E JUSTIÇA INSTITUIÇÕES FORTES</a:t>
            </a:r>
            <a:endParaRPr lang="pt-BR" sz="1200" dirty="0">
              <a:effectLst/>
              <a:latin typeface="Times New Roman"/>
              <a:ea typeface="Times New Roman"/>
            </a:endParaRPr>
          </a:p>
        </p:txBody>
      </p:sp>
      <p:sp>
        <p:nvSpPr>
          <p:cNvPr id="58" name="CaixaDeTexto 1"/>
          <p:cNvSpPr txBox="1"/>
          <p:nvPr/>
        </p:nvSpPr>
        <p:spPr>
          <a:xfrm>
            <a:off x="11097858" y="3498796"/>
            <a:ext cx="842645" cy="441960"/>
          </a:xfrm>
          <a:prstGeom prst="rect">
            <a:avLst/>
          </a:prstGeom>
          <a:noFill/>
        </p:spPr>
        <p:txBody>
          <a:bodyPr wrap="square" lIns="0" rIns="0" rtlCol="0">
            <a:spAutoFit/>
          </a:bodyPr>
          <a:lstStyle/>
          <a:p>
            <a:pPr>
              <a:spcAft>
                <a:spcPts val="0"/>
              </a:spcAft>
            </a:pPr>
            <a:r>
              <a:rPr lang="pt-PT" sz="800" kern="1200">
                <a:solidFill>
                  <a:srgbClr val="FFFFFF"/>
                </a:solidFill>
                <a:effectLst/>
                <a:latin typeface="Arial"/>
                <a:ea typeface="Arial"/>
                <a:cs typeface="Times New Roman"/>
              </a:rPr>
              <a:t>CONSUMO E PRODUÇÃO RESPONSÁVEIS</a:t>
            </a:r>
            <a:endParaRPr lang="pt-BR" sz="1200" dirty="0">
              <a:effectLst/>
              <a:latin typeface="Times New Roman"/>
              <a:ea typeface="Times New Roman"/>
            </a:endParaRPr>
          </a:p>
        </p:txBody>
      </p:sp>
      <p:sp>
        <p:nvSpPr>
          <p:cNvPr id="59" name="CaixaDeTexto 1"/>
          <p:cNvSpPr txBox="1"/>
          <p:nvPr/>
        </p:nvSpPr>
        <p:spPr>
          <a:xfrm>
            <a:off x="11104843" y="2263086"/>
            <a:ext cx="900430" cy="309880"/>
          </a:xfrm>
          <a:prstGeom prst="rect">
            <a:avLst/>
          </a:prstGeom>
          <a:noFill/>
        </p:spPr>
        <p:txBody>
          <a:bodyPr wrap="square" lIns="0" rIns="0" rtlCol="0">
            <a:spAutoFit/>
          </a:bodyPr>
          <a:lstStyle/>
          <a:p>
            <a:pPr>
              <a:spcAft>
                <a:spcPts val="0"/>
              </a:spcAft>
            </a:pPr>
            <a:r>
              <a:rPr lang="pt-BR" sz="750" kern="1200" dirty="0">
                <a:solidFill>
                  <a:srgbClr val="FFFFFF"/>
                </a:solidFill>
                <a:effectLst/>
                <a:latin typeface="Arial"/>
                <a:ea typeface="Arial"/>
                <a:cs typeface="Times New Roman"/>
              </a:rPr>
              <a:t>DESIGUALDADES REDUZIDAS</a:t>
            </a:r>
            <a:endParaRPr lang="pt-BR" sz="1200" dirty="0">
              <a:effectLst/>
              <a:latin typeface="Times New Roman"/>
              <a:ea typeface="Times New Roman"/>
            </a:endParaRPr>
          </a:p>
        </p:txBody>
      </p:sp>
      <p:sp>
        <p:nvSpPr>
          <p:cNvPr id="60" name="CaixaDeTexto 1"/>
          <p:cNvSpPr txBox="1"/>
          <p:nvPr/>
        </p:nvSpPr>
        <p:spPr>
          <a:xfrm>
            <a:off x="9775788" y="2231336"/>
            <a:ext cx="932815" cy="44196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INDÚSTRIA, INOVAÇÃO E INFRAESTRUTURA</a:t>
            </a:r>
            <a:endParaRPr lang="pt-BR" sz="1200" dirty="0">
              <a:effectLst/>
              <a:latin typeface="Times New Roman"/>
              <a:ea typeface="Times New Roman"/>
            </a:endParaRPr>
          </a:p>
        </p:txBody>
      </p:sp>
      <p:sp>
        <p:nvSpPr>
          <p:cNvPr id="61" name="CaixaDeTexto 1"/>
          <p:cNvSpPr txBox="1"/>
          <p:nvPr/>
        </p:nvSpPr>
        <p:spPr>
          <a:xfrm>
            <a:off x="8583893" y="2212921"/>
            <a:ext cx="876300" cy="397510"/>
          </a:xfrm>
          <a:prstGeom prst="rect">
            <a:avLst/>
          </a:prstGeom>
          <a:noFill/>
        </p:spPr>
        <p:txBody>
          <a:bodyPr wrap="square" lIns="0" rIns="0" rtlCol="0">
            <a:noAutofit/>
          </a:bodyPr>
          <a:lstStyle/>
          <a:p>
            <a:pPr>
              <a:spcAft>
                <a:spcPts val="0"/>
              </a:spcAft>
            </a:pPr>
            <a:r>
              <a:rPr lang="pt-BR" sz="750" kern="1200" dirty="0">
                <a:solidFill>
                  <a:srgbClr val="FFFFFF"/>
                </a:solidFill>
                <a:effectLst/>
                <a:latin typeface="Arial"/>
                <a:ea typeface="Times New Roman"/>
              </a:rPr>
              <a:t>TRABALHO DECENTE E CRESCIMENTO ECONÔMICO</a:t>
            </a:r>
            <a:endParaRPr lang="pt-BR" sz="1200" dirty="0">
              <a:effectLst/>
              <a:latin typeface="Times New Roman"/>
              <a:ea typeface="Times New Roman"/>
            </a:endParaRPr>
          </a:p>
        </p:txBody>
      </p:sp>
      <p:sp>
        <p:nvSpPr>
          <p:cNvPr id="62" name="CaixaDeTexto 1"/>
          <p:cNvSpPr txBox="1"/>
          <p:nvPr/>
        </p:nvSpPr>
        <p:spPr>
          <a:xfrm>
            <a:off x="7352628" y="2281501"/>
            <a:ext cx="859155" cy="32512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ENERGIA LIMPA E ACESSÍVEL</a:t>
            </a:r>
            <a:endParaRPr lang="pt-BR" sz="1200" dirty="0">
              <a:effectLst/>
              <a:latin typeface="Times New Roman"/>
              <a:ea typeface="Times New Roman"/>
            </a:endParaRPr>
          </a:p>
        </p:txBody>
      </p:sp>
      <p:sp>
        <p:nvSpPr>
          <p:cNvPr id="63" name="CaixaDeTexto 1"/>
          <p:cNvSpPr txBox="1"/>
          <p:nvPr/>
        </p:nvSpPr>
        <p:spPr>
          <a:xfrm>
            <a:off x="11046261" y="1034212"/>
            <a:ext cx="827405" cy="32512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IGUALDADE DE GÊNERO</a:t>
            </a:r>
            <a:endParaRPr lang="pt-BR" sz="1200" dirty="0">
              <a:effectLst/>
              <a:latin typeface="Times New Roman"/>
              <a:ea typeface="Times New Roman"/>
            </a:endParaRPr>
          </a:p>
        </p:txBody>
      </p:sp>
      <p:sp>
        <p:nvSpPr>
          <p:cNvPr id="64" name="CaixaDeTexto 1"/>
          <p:cNvSpPr txBox="1"/>
          <p:nvPr/>
        </p:nvSpPr>
        <p:spPr>
          <a:xfrm>
            <a:off x="9831830" y="1039603"/>
            <a:ext cx="804545" cy="32512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EDUCAÇÃO DE QUALIDADE</a:t>
            </a:r>
            <a:endParaRPr lang="pt-BR" sz="1200" dirty="0">
              <a:effectLst/>
              <a:latin typeface="Times New Roman"/>
              <a:ea typeface="Times New Roman"/>
            </a:endParaRPr>
          </a:p>
        </p:txBody>
      </p:sp>
      <p:sp>
        <p:nvSpPr>
          <p:cNvPr id="65" name="CaixaDeTexto 1"/>
          <p:cNvSpPr txBox="1"/>
          <p:nvPr/>
        </p:nvSpPr>
        <p:spPr>
          <a:xfrm>
            <a:off x="11115003" y="4721806"/>
            <a:ext cx="755015" cy="441960"/>
          </a:xfrm>
          <a:prstGeom prst="rect">
            <a:avLst/>
          </a:prstGeom>
          <a:noFill/>
        </p:spPr>
        <p:txBody>
          <a:bodyPr wrap="square" lIns="0" rIns="0" rtlCol="0">
            <a:spAutoFit/>
          </a:bodyPr>
          <a:lstStyle/>
          <a:p>
            <a:pPr>
              <a:spcAft>
                <a:spcPts val="0"/>
              </a:spcAft>
            </a:pPr>
            <a:r>
              <a:rPr lang="pt-BR" sz="800" kern="1200" dirty="0">
                <a:solidFill>
                  <a:srgbClr val="FFFFFF"/>
                </a:solidFill>
                <a:effectLst/>
                <a:latin typeface="Arial"/>
                <a:ea typeface="Arial"/>
                <a:cs typeface="Times New Roman"/>
              </a:rPr>
              <a:t>PARCERIAS PARA OS OBJETIVOS</a:t>
            </a:r>
            <a:endParaRPr lang="pt-BR" sz="1200" dirty="0">
              <a:effectLst/>
              <a:latin typeface="Times New Roman"/>
              <a:ea typeface="Times New Roman"/>
            </a:endParaRPr>
          </a:p>
        </p:txBody>
      </p:sp>
      <p:sp>
        <p:nvSpPr>
          <p:cNvPr id="45" name="CaixaDeTexto 1"/>
          <p:cNvSpPr txBox="1"/>
          <p:nvPr/>
        </p:nvSpPr>
        <p:spPr>
          <a:xfrm>
            <a:off x="8144579" y="3442155"/>
            <a:ext cx="2592000" cy="1116000"/>
          </a:xfrm>
          <a:prstGeom prst="rect">
            <a:avLst/>
          </a:prstGeom>
          <a:solidFill>
            <a:schemeClr val="bg1"/>
          </a:solidFill>
        </p:spPr>
        <p:txBody>
          <a:bodyPr wrap="square" lIns="0" tIns="0" rIns="0" bIns="0" rtlCol="0">
            <a:spAutoFit/>
          </a:bodyPr>
          <a:lstStyle/>
          <a:p>
            <a:pPr algn="ctr">
              <a:lnSpc>
                <a:spcPts val="3000"/>
              </a:lnSpc>
              <a:spcAft>
                <a:spcPts val="0"/>
              </a:spcAft>
            </a:pPr>
            <a:r>
              <a:rPr lang="pt-PT" sz="2200" b="1" dirty="0">
                <a:effectLst/>
                <a:latin typeface="Bahnschrift Condensed" panose="020B0502040204020203" pitchFamily="34" charset="0"/>
                <a:ea typeface="MingLiU_HKSCS-ExtB" panose="02020500000000000000" pitchFamily="18" charset="-120"/>
              </a:rPr>
              <a:t>OS OBJETIVOS GLOBAIS</a:t>
            </a:r>
            <a:endParaRPr lang="pt-BR" sz="2200" b="1" dirty="0">
              <a:effectLst/>
              <a:latin typeface="Bahnschrift Condensed" panose="020B0502040204020203" pitchFamily="34" charset="0"/>
              <a:ea typeface="MingLiU_HKSCS-ExtB" panose="02020500000000000000" pitchFamily="18" charset="-120"/>
            </a:endParaRPr>
          </a:p>
          <a:p>
            <a:pPr algn="ctr">
              <a:lnSpc>
                <a:spcPts val="1500"/>
              </a:lnSpc>
              <a:spcAft>
                <a:spcPts val="0"/>
              </a:spcAft>
            </a:pPr>
            <a:r>
              <a:rPr lang="pt-PT" sz="1200" b="1" dirty="0">
                <a:solidFill>
                  <a:schemeClr val="tx1">
                    <a:lumMod val="50000"/>
                    <a:lumOff val="50000"/>
                  </a:schemeClr>
                </a:solidFill>
                <a:effectLst/>
                <a:latin typeface="Arial"/>
                <a:ea typeface="Arial"/>
              </a:rPr>
              <a:t>Para o Desenvolvimento Sustentável</a:t>
            </a:r>
            <a:endParaRPr lang="pt-BR" sz="1400" dirty="0">
              <a:solidFill>
                <a:schemeClr val="tx1">
                  <a:lumMod val="50000"/>
                  <a:lumOff val="50000"/>
                </a:schemeClr>
              </a:solidFill>
              <a:effectLst/>
              <a:latin typeface="Times New Roman"/>
              <a:ea typeface="Times New Roman"/>
            </a:endParaRPr>
          </a:p>
        </p:txBody>
      </p:sp>
    </p:spTree>
    <p:extLst>
      <p:ext uri="{BB962C8B-B14F-4D97-AF65-F5344CB8AC3E}">
        <p14:creationId xmlns:p14="http://schemas.microsoft.com/office/powerpoint/2010/main" val="80798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0;p7" descr="A picture containing text, wall&#10;&#10;Description automatically generated">
            <a:extLst>
              <a:ext uri="{FF2B5EF4-FFF2-40B4-BE49-F238E27FC236}">
                <a16:creationId xmlns:a16="http://schemas.microsoft.com/office/drawing/2014/main" xmlns="" id="{8DB5220B-320A-A14B-ADF6-FDA7202AA609}"/>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sp>
        <p:nvSpPr>
          <p:cNvPr id="3" name="Google Shape;242;p7">
            <a:extLst>
              <a:ext uri="{FF2B5EF4-FFF2-40B4-BE49-F238E27FC236}">
                <a16:creationId xmlns:a16="http://schemas.microsoft.com/office/drawing/2014/main" xmlns="" id="{07ECC7E3-2309-6640-B02B-D2564629CA91}"/>
              </a:ext>
            </a:extLst>
          </p:cNvPr>
          <p:cNvSpPr txBox="1"/>
          <p:nvPr/>
        </p:nvSpPr>
        <p:spPr>
          <a:xfrm>
            <a:off x="879256" y="1419041"/>
            <a:ext cx="5927944" cy="3277780"/>
          </a:xfrm>
          <a:prstGeom prst="rect">
            <a:avLst/>
          </a:prstGeom>
          <a:noFill/>
          <a:ln>
            <a:noFill/>
          </a:ln>
        </p:spPr>
        <p:txBody>
          <a:bodyPr spcFirstLastPara="1" wrap="square" lIns="91425" tIns="45700" rIns="91425" bIns="45700" anchor="t" anchorCtr="0">
            <a:spAutoFit/>
          </a:bodyPr>
          <a:lstStyle/>
          <a:p>
            <a:pPr lvl="0" algn="ctr">
              <a:lnSpc>
                <a:spcPct val="90000"/>
              </a:lnSpc>
            </a:pPr>
            <a:r>
              <a:rPr lang="en-US" sz="11500" b="1" dirty="0">
                <a:solidFill>
                  <a:srgbClr val="29C7F7"/>
                </a:solidFill>
                <a:ea typeface="Calibri"/>
                <a:cs typeface="Calibri"/>
                <a:sym typeface="Calibri"/>
              </a:rPr>
              <a:t>COMO MUDAR</a:t>
            </a:r>
            <a:endParaRPr sz="4800" dirty="0">
              <a:solidFill>
                <a:srgbClr val="29C7F7"/>
              </a:solidFill>
            </a:endParaRPr>
          </a:p>
        </p:txBody>
      </p:sp>
      <p:pic>
        <p:nvPicPr>
          <p:cNvPr id="5" name="Picture 4" descr="A picture containing text, sign, vector graphics&#10;&#10;Description automatically generated">
            <a:extLst>
              <a:ext uri="{FF2B5EF4-FFF2-40B4-BE49-F238E27FC236}">
                <a16:creationId xmlns:a16="http://schemas.microsoft.com/office/drawing/2014/main" xmlns="" id="{30EE7BA9-C97E-1845-A285-799F180F47DC}"/>
              </a:ext>
            </a:extLst>
          </p:cNvPr>
          <p:cNvPicPr>
            <a:picLocks noChangeAspect="1"/>
          </p:cNvPicPr>
          <p:nvPr/>
        </p:nvPicPr>
        <p:blipFill>
          <a:blip r:embed="rId4"/>
          <a:stretch>
            <a:fillRect/>
          </a:stretch>
        </p:blipFill>
        <p:spPr>
          <a:xfrm>
            <a:off x="7030720" y="734421"/>
            <a:ext cx="3962400" cy="3962400"/>
          </a:xfrm>
          <a:prstGeom prst="rect">
            <a:avLst/>
          </a:prstGeom>
        </p:spPr>
      </p:pic>
      <p:sp>
        <p:nvSpPr>
          <p:cNvPr id="4" name="Slide Number Placeholder 3">
            <a:extLst>
              <a:ext uri="{FF2B5EF4-FFF2-40B4-BE49-F238E27FC236}">
                <a16:creationId xmlns:a16="http://schemas.microsoft.com/office/drawing/2014/main" xmlns="" id="{64C12F94-E38A-64B2-17C3-68F6B6E7EF07}"/>
              </a:ext>
            </a:extLst>
          </p:cNvPr>
          <p:cNvSpPr>
            <a:spLocks noGrp="1"/>
          </p:cNvSpPr>
          <p:nvPr>
            <p:ph type="sldNum" sz="quarter" idx="12"/>
          </p:nvPr>
        </p:nvSpPr>
        <p:spPr/>
        <p:txBody>
          <a:bodyPr/>
          <a:lstStyle/>
          <a:p>
            <a:fld id="{61DC75F0-D3FD-D841-8FDB-E454B9D17276}" type="slidenum">
              <a:rPr lang="en-US" smtClean="0"/>
              <a:t>10</a:t>
            </a:fld>
            <a:endParaRPr lang="en-US" dirty="0"/>
          </a:p>
        </p:txBody>
      </p:sp>
    </p:spTree>
    <p:extLst>
      <p:ext uri="{BB962C8B-B14F-4D97-AF65-F5344CB8AC3E}">
        <p14:creationId xmlns:p14="http://schemas.microsoft.com/office/powerpoint/2010/main" val="172681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40;p7" descr="A picture containing text, wall&#10;&#10;Description automatically generated">
            <a:extLst>
              <a:ext uri="{FF2B5EF4-FFF2-40B4-BE49-F238E27FC236}">
                <a16:creationId xmlns:a16="http://schemas.microsoft.com/office/drawing/2014/main" xmlns="" id="{8DB5220B-320A-A14B-ADF6-FDA7202AA609}"/>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7" name="Picture 6">
            <a:extLst>
              <a:ext uri="{FF2B5EF4-FFF2-40B4-BE49-F238E27FC236}">
                <a16:creationId xmlns:a16="http://schemas.microsoft.com/office/drawing/2014/main" xmlns="" id="{5A88BECD-3334-3147-B30B-8357201A703B}"/>
              </a:ext>
            </a:extLst>
          </p:cNvPr>
          <p:cNvPicPr>
            <a:picLocks noChangeAspect="1"/>
          </p:cNvPicPr>
          <p:nvPr/>
        </p:nvPicPr>
        <p:blipFill>
          <a:blip r:embed="rId4"/>
          <a:stretch>
            <a:fillRect/>
          </a:stretch>
        </p:blipFill>
        <p:spPr>
          <a:xfrm>
            <a:off x="2745925" y="182880"/>
            <a:ext cx="6700149" cy="5365353"/>
          </a:xfrm>
          <a:prstGeom prst="rect">
            <a:avLst/>
          </a:prstGeom>
        </p:spPr>
      </p:pic>
      <p:sp>
        <p:nvSpPr>
          <p:cNvPr id="3" name="Slide Number Placeholder 2">
            <a:extLst>
              <a:ext uri="{FF2B5EF4-FFF2-40B4-BE49-F238E27FC236}">
                <a16:creationId xmlns:a16="http://schemas.microsoft.com/office/drawing/2014/main" xmlns="" id="{6B5B22A3-3CF7-2BAF-B87D-2CF33161187A}"/>
              </a:ext>
            </a:extLst>
          </p:cNvPr>
          <p:cNvSpPr>
            <a:spLocks noGrp="1"/>
          </p:cNvSpPr>
          <p:nvPr>
            <p:ph type="sldNum" sz="quarter" idx="12"/>
          </p:nvPr>
        </p:nvSpPr>
        <p:spPr/>
        <p:txBody>
          <a:bodyPr/>
          <a:lstStyle/>
          <a:p>
            <a:fld id="{61DC75F0-D3FD-D841-8FDB-E454B9D17276}" type="slidenum">
              <a:rPr lang="en-US" smtClean="0"/>
              <a:t>11</a:t>
            </a:fld>
            <a:endParaRPr lang="en-US" dirty="0"/>
          </a:p>
        </p:txBody>
      </p:sp>
      <p:pic>
        <p:nvPicPr>
          <p:cNvPr id="23"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7073405" y="248114"/>
            <a:ext cx="726440" cy="381635"/>
          </a:xfrm>
          <a:prstGeom prst="rect">
            <a:avLst/>
          </a:prstGeom>
          <a:noFill/>
          <a:ln>
            <a:noFill/>
          </a:ln>
          <a:extLst/>
        </p:spPr>
      </p:pic>
      <p:pic>
        <p:nvPicPr>
          <p:cNvPr id="24" name="Imagem 23"/>
          <p:cNvPicPr/>
          <p:nvPr/>
        </p:nvPicPr>
        <p:blipFill>
          <a:blip r:embed="rId6">
            <a:extLst>
              <a:ext uri="{28A0092B-C50C-407E-A947-70E740481C1C}">
                <a14:useLocalDpi xmlns:a14="http://schemas.microsoft.com/office/drawing/2010/main" val="0"/>
              </a:ext>
            </a:extLst>
          </a:blip>
          <a:srcRect/>
          <a:stretch>
            <a:fillRect/>
          </a:stretch>
        </p:blipFill>
        <p:spPr bwMode="auto">
          <a:xfrm>
            <a:off x="4436466" y="223948"/>
            <a:ext cx="540385" cy="389255"/>
          </a:xfrm>
          <a:prstGeom prst="rect">
            <a:avLst/>
          </a:prstGeom>
          <a:noFill/>
          <a:ln>
            <a:noFill/>
          </a:ln>
        </p:spPr>
      </p:pic>
      <p:pic>
        <p:nvPicPr>
          <p:cNvPr id="25" name="Imagem 24"/>
          <p:cNvPicPr/>
          <p:nvPr/>
        </p:nvPicPr>
        <p:blipFill>
          <a:blip r:embed="rId7">
            <a:extLst>
              <a:ext uri="{28A0092B-C50C-407E-A947-70E740481C1C}">
                <a14:useLocalDpi xmlns:a14="http://schemas.microsoft.com/office/drawing/2010/main" val="0"/>
              </a:ext>
            </a:extLst>
          </a:blip>
          <a:srcRect/>
          <a:stretch>
            <a:fillRect/>
          </a:stretch>
        </p:blipFill>
        <p:spPr bwMode="auto">
          <a:xfrm>
            <a:off x="3113087" y="223948"/>
            <a:ext cx="863477" cy="405130"/>
          </a:xfrm>
          <a:prstGeom prst="rect">
            <a:avLst/>
          </a:prstGeom>
          <a:noFill/>
          <a:ln>
            <a:noFill/>
          </a:ln>
        </p:spPr>
      </p:pic>
      <p:pic>
        <p:nvPicPr>
          <p:cNvPr id="26" name="Imagem 25"/>
          <p:cNvPicPr/>
          <p:nvPr/>
        </p:nvPicPr>
        <p:blipFill>
          <a:blip r:embed="rId8">
            <a:extLst>
              <a:ext uri="{28A0092B-C50C-407E-A947-70E740481C1C}">
                <a14:useLocalDpi xmlns:a14="http://schemas.microsoft.com/office/drawing/2010/main" val="0"/>
              </a:ext>
            </a:extLst>
          </a:blip>
          <a:srcRect/>
          <a:stretch>
            <a:fillRect/>
          </a:stretch>
        </p:blipFill>
        <p:spPr bwMode="auto">
          <a:xfrm>
            <a:off x="5792061" y="252581"/>
            <a:ext cx="799214" cy="397510"/>
          </a:xfrm>
          <a:prstGeom prst="rect">
            <a:avLst/>
          </a:prstGeom>
          <a:noFill/>
          <a:ln>
            <a:noFill/>
          </a:ln>
        </p:spPr>
      </p:pic>
      <p:pic>
        <p:nvPicPr>
          <p:cNvPr id="27" name="Picture 2"/>
          <p:cNvPicPr/>
          <p:nvPr/>
        </p:nvPicPr>
        <p:blipFill>
          <a:blip r:embed="rId9">
            <a:extLst>
              <a:ext uri="{28A0092B-C50C-407E-A947-70E740481C1C}">
                <a14:useLocalDpi xmlns:a14="http://schemas.microsoft.com/office/drawing/2010/main" val="0"/>
              </a:ext>
            </a:extLst>
          </a:blip>
          <a:srcRect/>
          <a:stretch>
            <a:fillRect/>
          </a:stretch>
        </p:blipFill>
        <p:spPr bwMode="auto">
          <a:xfrm>
            <a:off x="5851943" y="4312985"/>
            <a:ext cx="6794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p:nvPr/>
        </p:nvPicPr>
        <p:blipFill>
          <a:blip r:embed="rId10">
            <a:extLst>
              <a:ext uri="{28A0092B-C50C-407E-A947-70E740481C1C}">
                <a14:useLocalDpi xmlns:a14="http://schemas.microsoft.com/office/drawing/2010/main" val="0"/>
              </a:ext>
            </a:extLst>
          </a:blip>
          <a:srcRect/>
          <a:stretch>
            <a:fillRect/>
          </a:stretch>
        </p:blipFill>
        <p:spPr bwMode="auto">
          <a:xfrm>
            <a:off x="3181314" y="4281086"/>
            <a:ext cx="69786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p:nvPr/>
        </p:nvPicPr>
        <p:blipFill>
          <a:blip r:embed="rId11">
            <a:extLst>
              <a:ext uri="{28A0092B-C50C-407E-A947-70E740481C1C}">
                <a14:useLocalDpi xmlns:a14="http://schemas.microsoft.com/office/drawing/2010/main" val="0"/>
              </a:ext>
            </a:extLst>
          </a:blip>
          <a:srcRect/>
          <a:stretch>
            <a:fillRect/>
          </a:stretch>
        </p:blipFill>
        <p:spPr bwMode="auto">
          <a:xfrm>
            <a:off x="8516570" y="2921171"/>
            <a:ext cx="817349" cy="516547"/>
          </a:xfrm>
          <a:prstGeom prst="rect">
            <a:avLst/>
          </a:prstGeom>
          <a:noFill/>
          <a:ln>
            <a:noFill/>
          </a:ln>
          <a:extLst/>
        </p:spPr>
      </p:pic>
      <p:pic>
        <p:nvPicPr>
          <p:cNvPr id="30" name="Picture 5"/>
          <p:cNvPicPr/>
          <p:nvPr/>
        </p:nvPicPr>
        <p:blipFill>
          <a:blip r:embed="rId12">
            <a:extLst>
              <a:ext uri="{28A0092B-C50C-407E-A947-70E740481C1C}">
                <a14:useLocalDpi xmlns:a14="http://schemas.microsoft.com/office/drawing/2010/main" val="0"/>
              </a:ext>
            </a:extLst>
          </a:blip>
          <a:srcRect/>
          <a:stretch>
            <a:fillRect/>
          </a:stretch>
        </p:blipFill>
        <p:spPr bwMode="auto">
          <a:xfrm>
            <a:off x="3106222" y="2919908"/>
            <a:ext cx="928872" cy="40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p:nvPr/>
        </p:nvPicPr>
        <p:blipFill>
          <a:blip r:embed="rId13">
            <a:extLst>
              <a:ext uri="{28A0092B-C50C-407E-A947-70E740481C1C}">
                <a14:useLocalDpi xmlns:a14="http://schemas.microsoft.com/office/drawing/2010/main" val="0"/>
              </a:ext>
            </a:extLst>
          </a:blip>
          <a:srcRect/>
          <a:stretch>
            <a:fillRect/>
          </a:stretch>
        </p:blipFill>
        <p:spPr bwMode="auto">
          <a:xfrm>
            <a:off x="4511264" y="4298224"/>
            <a:ext cx="667385" cy="333375"/>
          </a:xfrm>
          <a:prstGeom prst="rect">
            <a:avLst/>
          </a:prstGeom>
          <a:noFill/>
          <a:ln>
            <a:noFill/>
          </a:ln>
          <a:extLst/>
        </p:spPr>
      </p:pic>
      <p:pic>
        <p:nvPicPr>
          <p:cNvPr id="32" name="Picture 2"/>
          <p:cNvPicPr/>
          <p:nvPr/>
        </p:nvPicPr>
        <p:blipFill>
          <a:blip r:embed="rId14">
            <a:extLst>
              <a:ext uri="{28A0092B-C50C-407E-A947-70E740481C1C}">
                <a14:useLocalDpi xmlns:a14="http://schemas.microsoft.com/office/drawing/2010/main" val="0"/>
              </a:ext>
            </a:extLst>
          </a:blip>
          <a:srcRect/>
          <a:stretch>
            <a:fillRect/>
          </a:stretch>
        </p:blipFill>
        <p:spPr bwMode="auto">
          <a:xfrm>
            <a:off x="5773849" y="1602054"/>
            <a:ext cx="909821"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p:cNvPicPr/>
          <p:nvPr/>
        </p:nvPicPr>
        <p:blipFill>
          <a:blip r:embed="rId15">
            <a:extLst>
              <a:ext uri="{28A0092B-C50C-407E-A947-70E740481C1C}">
                <a14:useLocalDpi xmlns:a14="http://schemas.microsoft.com/office/drawing/2010/main" val="0"/>
              </a:ext>
            </a:extLst>
          </a:blip>
          <a:srcRect/>
          <a:stretch>
            <a:fillRect/>
          </a:stretch>
        </p:blipFill>
        <p:spPr bwMode="auto">
          <a:xfrm>
            <a:off x="7073405" y="1591259"/>
            <a:ext cx="970280" cy="34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Imagem 33"/>
          <p:cNvPicPr/>
          <p:nvPr/>
        </p:nvPicPr>
        <p:blipFill>
          <a:blip r:embed="rId16">
            <a:extLst>
              <a:ext uri="{28A0092B-C50C-407E-A947-70E740481C1C}">
                <a14:useLocalDpi xmlns:a14="http://schemas.microsoft.com/office/drawing/2010/main" val="0"/>
              </a:ext>
            </a:extLst>
          </a:blip>
          <a:srcRect/>
          <a:stretch>
            <a:fillRect/>
          </a:stretch>
        </p:blipFill>
        <p:spPr bwMode="auto">
          <a:xfrm>
            <a:off x="8431966" y="266480"/>
            <a:ext cx="707390" cy="353695"/>
          </a:xfrm>
          <a:prstGeom prst="rect">
            <a:avLst/>
          </a:prstGeom>
          <a:noFill/>
          <a:ln>
            <a:noFill/>
          </a:ln>
        </p:spPr>
      </p:pic>
      <p:pic>
        <p:nvPicPr>
          <p:cNvPr id="35" name="Imagem 34"/>
          <p:cNvPicPr/>
          <p:nvPr/>
        </p:nvPicPr>
        <p:blipFill>
          <a:blip r:embed="rId17">
            <a:extLst>
              <a:ext uri="{28A0092B-C50C-407E-A947-70E740481C1C}">
                <a14:useLocalDpi xmlns:a14="http://schemas.microsoft.com/office/drawing/2010/main" val="0"/>
              </a:ext>
            </a:extLst>
          </a:blip>
          <a:srcRect/>
          <a:stretch>
            <a:fillRect/>
          </a:stretch>
        </p:blipFill>
        <p:spPr bwMode="auto">
          <a:xfrm>
            <a:off x="3110361" y="1613957"/>
            <a:ext cx="825181" cy="333375"/>
          </a:xfrm>
          <a:prstGeom prst="rect">
            <a:avLst/>
          </a:prstGeom>
          <a:noFill/>
          <a:ln>
            <a:noFill/>
          </a:ln>
        </p:spPr>
      </p:pic>
      <p:pic>
        <p:nvPicPr>
          <p:cNvPr id="36" name="Imagem 35"/>
          <p:cNvPicPr/>
          <p:nvPr/>
        </p:nvPicPr>
        <p:blipFill>
          <a:blip r:embed="rId18">
            <a:extLst>
              <a:ext uri="{28A0092B-C50C-407E-A947-70E740481C1C}">
                <a14:useLocalDpi xmlns:a14="http://schemas.microsoft.com/office/drawing/2010/main" val="0"/>
              </a:ext>
            </a:extLst>
          </a:blip>
          <a:srcRect/>
          <a:stretch>
            <a:fillRect/>
          </a:stretch>
        </p:blipFill>
        <p:spPr bwMode="auto">
          <a:xfrm>
            <a:off x="4436466" y="1615389"/>
            <a:ext cx="838248" cy="325755"/>
          </a:xfrm>
          <a:prstGeom prst="rect">
            <a:avLst/>
          </a:prstGeom>
          <a:noFill/>
          <a:ln>
            <a:noFill/>
          </a:ln>
        </p:spPr>
      </p:pic>
      <p:pic>
        <p:nvPicPr>
          <p:cNvPr id="37" name="Imagem 36"/>
          <p:cNvPicPr/>
          <p:nvPr/>
        </p:nvPicPr>
        <p:blipFill>
          <a:blip r:embed="rId19">
            <a:extLst>
              <a:ext uri="{28A0092B-C50C-407E-A947-70E740481C1C}">
                <a14:useLocalDpi xmlns:a14="http://schemas.microsoft.com/office/drawing/2010/main" val="0"/>
              </a:ext>
            </a:extLst>
          </a:blip>
          <a:srcRect/>
          <a:stretch>
            <a:fillRect/>
          </a:stretch>
        </p:blipFill>
        <p:spPr bwMode="auto">
          <a:xfrm>
            <a:off x="8468773" y="1639546"/>
            <a:ext cx="711835" cy="298450"/>
          </a:xfrm>
          <a:prstGeom prst="rect">
            <a:avLst/>
          </a:prstGeom>
          <a:noFill/>
          <a:ln>
            <a:noFill/>
          </a:ln>
        </p:spPr>
      </p:pic>
      <p:pic>
        <p:nvPicPr>
          <p:cNvPr id="38" name="Imagem 37"/>
          <p:cNvPicPr/>
          <p:nvPr/>
        </p:nvPicPr>
        <p:blipFill>
          <a:blip r:embed="rId20">
            <a:extLst>
              <a:ext uri="{28A0092B-C50C-407E-A947-70E740481C1C}">
                <a14:useLocalDpi xmlns:a14="http://schemas.microsoft.com/office/drawing/2010/main" val="0"/>
              </a:ext>
            </a:extLst>
          </a:blip>
          <a:srcRect/>
          <a:stretch>
            <a:fillRect/>
          </a:stretch>
        </p:blipFill>
        <p:spPr bwMode="auto">
          <a:xfrm>
            <a:off x="7156162" y="4302352"/>
            <a:ext cx="866257" cy="309880"/>
          </a:xfrm>
          <a:prstGeom prst="rect">
            <a:avLst/>
          </a:prstGeom>
          <a:noFill/>
          <a:ln>
            <a:noFill/>
          </a:ln>
        </p:spPr>
      </p:pic>
      <p:pic>
        <p:nvPicPr>
          <p:cNvPr id="39" name="Imagem 38"/>
          <p:cNvPicPr/>
          <p:nvPr/>
        </p:nvPicPr>
        <p:blipFill>
          <a:blip r:embed="rId21">
            <a:extLst>
              <a:ext uri="{28A0092B-C50C-407E-A947-70E740481C1C}">
                <a14:useLocalDpi xmlns:a14="http://schemas.microsoft.com/office/drawing/2010/main" val="0"/>
              </a:ext>
            </a:extLst>
          </a:blip>
          <a:srcRect/>
          <a:stretch>
            <a:fillRect/>
          </a:stretch>
        </p:blipFill>
        <p:spPr bwMode="auto">
          <a:xfrm>
            <a:off x="8486103" y="4297837"/>
            <a:ext cx="828563" cy="337739"/>
          </a:xfrm>
          <a:prstGeom prst="rect">
            <a:avLst/>
          </a:prstGeom>
          <a:noFill/>
          <a:ln>
            <a:noFill/>
          </a:ln>
        </p:spPr>
      </p:pic>
      <p:sp>
        <p:nvSpPr>
          <p:cNvPr id="40" name="CaixaDeTexto 1"/>
          <p:cNvSpPr txBox="1"/>
          <p:nvPr/>
        </p:nvSpPr>
        <p:spPr>
          <a:xfrm>
            <a:off x="5298983" y="2921171"/>
            <a:ext cx="2787234" cy="1169551"/>
          </a:xfrm>
          <a:prstGeom prst="rect">
            <a:avLst/>
          </a:prstGeom>
          <a:solidFill>
            <a:schemeClr val="bg1"/>
          </a:solidFill>
        </p:spPr>
        <p:txBody>
          <a:bodyPr wrap="square" lIns="0" tIns="0" rIns="0" bIns="0" rtlCol="0">
            <a:spAutoFit/>
          </a:bodyPr>
          <a:lstStyle/>
          <a:p>
            <a:pPr algn="ctr">
              <a:spcAft>
                <a:spcPts val="0"/>
              </a:spcAft>
            </a:pPr>
            <a:r>
              <a:rPr lang="pt-PT" sz="3200" b="1" dirty="0">
                <a:effectLst/>
                <a:latin typeface="Bahnschrift Condensed" panose="020B0502040204020203" pitchFamily="34" charset="0"/>
                <a:ea typeface="MingLiU_HKSCS-ExtB" panose="02020500000000000000" pitchFamily="18" charset="-120"/>
              </a:rPr>
              <a:t>OS OBJETIVOS GLOBAIS</a:t>
            </a:r>
            <a:endParaRPr lang="pt-BR" sz="2400" b="1" dirty="0">
              <a:effectLst/>
              <a:latin typeface="Bahnschrift Condensed" panose="020B0502040204020203" pitchFamily="34" charset="0"/>
              <a:ea typeface="MingLiU_HKSCS-ExtB" panose="02020500000000000000" pitchFamily="18" charset="-120"/>
            </a:endParaRPr>
          </a:p>
          <a:p>
            <a:pPr algn="ctr">
              <a:spcAft>
                <a:spcPts val="0"/>
              </a:spcAft>
            </a:pPr>
            <a:r>
              <a:rPr lang="pt-PT" sz="1200" b="1" dirty="0">
                <a:solidFill>
                  <a:schemeClr val="tx1">
                    <a:lumMod val="50000"/>
                    <a:lumOff val="50000"/>
                  </a:schemeClr>
                </a:solidFill>
                <a:effectLst/>
                <a:latin typeface="Arial"/>
                <a:ea typeface="Arial"/>
              </a:rPr>
              <a:t>Para o Desenvolvimento Sustentável</a:t>
            </a:r>
            <a:endParaRPr lang="pt-BR" sz="1400" dirty="0">
              <a:solidFill>
                <a:schemeClr val="tx1">
                  <a:lumMod val="50000"/>
                  <a:lumOff val="50000"/>
                </a:schemeClr>
              </a:solidFill>
              <a:effectLst/>
              <a:latin typeface="Times New Roman"/>
              <a:ea typeface="Times New Roman"/>
            </a:endParaRPr>
          </a:p>
        </p:txBody>
      </p:sp>
      <p:sp>
        <p:nvSpPr>
          <p:cNvPr id="6" name="CaixaDeTexto 1"/>
          <p:cNvSpPr txBox="1"/>
          <p:nvPr/>
        </p:nvSpPr>
        <p:spPr>
          <a:xfrm>
            <a:off x="3063385" y="280315"/>
            <a:ext cx="804530" cy="342043"/>
          </a:xfrm>
          <a:prstGeom prst="rect">
            <a:avLst/>
          </a:prstGeom>
          <a:noFill/>
        </p:spPr>
        <p:txBody>
          <a:bodyPr wrap="square" lIns="0" rIns="0" rtlCol="0">
            <a:noAutofit/>
          </a:bodyPr>
          <a:lstStyle/>
          <a:p>
            <a:pPr>
              <a:spcAft>
                <a:spcPts val="0"/>
              </a:spcAft>
            </a:pPr>
            <a:r>
              <a:rPr lang="pt-BR" sz="800" dirty="0">
                <a:solidFill>
                  <a:srgbClr val="FFFFFF"/>
                </a:solidFill>
                <a:effectLst/>
                <a:latin typeface="Arial"/>
                <a:ea typeface="Arial"/>
              </a:rPr>
              <a:t>SEM </a:t>
            </a:r>
            <a:endParaRPr lang="pt-BR" sz="800" dirty="0" smtClean="0">
              <a:solidFill>
                <a:srgbClr val="FFFFFF"/>
              </a:solidFill>
              <a:effectLst/>
              <a:latin typeface="Arial"/>
              <a:ea typeface="Arial"/>
            </a:endParaRPr>
          </a:p>
          <a:p>
            <a:pPr>
              <a:spcAft>
                <a:spcPts val="0"/>
              </a:spcAft>
            </a:pPr>
            <a:r>
              <a:rPr lang="pt-BR" sz="800" dirty="0" smtClean="0">
                <a:solidFill>
                  <a:srgbClr val="FFFFFF"/>
                </a:solidFill>
                <a:effectLst/>
                <a:latin typeface="Arial"/>
                <a:ea typeface="Arial"/>
              </a:rPr>
              <a:t>POBREZA</a:t>
            </a:r>
            <a:endParaRPr lang="pt-BR" sz="1600" dirty="0">
              <a:effectLst/>
              <a:latin typeface="Times New Roman"/>
              <a:ea typeface="Times New Roman"/>
            </a:endParaRPr>
          </a:p>
        </p:txBody>
      </p:sp>
      <p:sp>
        <p:nvSpPr>
          <p:cNvPr id="5" name="CaixaDeTexto 1"/>
          <p:cNvSpPr txBox="1"/>
          <p:nvPr/>
        </p:nvSpPr>
        <p:spPr>
          <a:xfrm>
            <a:off x="4429706" y="281583"/>
            <a:ext cx="500380" cy="210185"/>
          </a:xfrm>
          <a:prstGeom prst="rect">
            <a:avLst/>
          </a:prstGeom>
          <a:noFill/>
        </p:spPr>
        <p:txBody>
          <a:bodyPr wrap="square" lIns="0" rIns="0" rtlCol="0">
            <a:noAutofit/>
          </a:bodyPr>
          <a:lstStyle/>
          <a:p>
            <a:pPr>
              <a:spcAft>
                <a:spcPts val="0"/>
              </a:spcAft>
            </a:pPr>
            <a:r>
              <a:rPr lang="pt-BR" sz="800" dirty="0">
                <a:solidFill>
                  <a:srgbClr val="FFFFFF"/>
                </a:solidFill>
                <a:effectLst/>
                <a:latin typeface="Arial"/>
                <a:ea typeface="Arial"/>
              </a:rPr>
              <a:t>FOME ZERO</a:t>
            </a:r>
            <a:endParaRPr lang="pt-BR" sz="1600" dirty="0">
              <a:effectLst/>
              <a:latin typeface="Times New Roman"/>
              <a:ea typeface="Times New Roman"/>
            </a:endParaRPr>
          </a:p>
        </p:txBody>
      </p:sp>
      <p:sp>
        <p:nvSpPr>
          <p:cNvPr id="8" name="CaixaDeTexto 1"/>
          <p:cNvSpPr txBox="1"/>
          <p:nvPr/>
        </p:nvSpPr>
        <p:spPr>
          <a:xfrm>
            <a:off x="5763707" y="279891"/>
            <a:ext cx="659765"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SAÚDE E BEM ESTAR</a:t>
            </a:r>
            <a:endParaRPr lang="pt-BR" sz="1600" dirty="0">
              <a:effectLst/>
              <a:latin typeface="Times New Roman"/>
              <a:ea typeface="Times New Roman"/>
            </a:endParaRPr>
          </a:p>
        </p:txBody>
      </p:sp>
      <p:sp>
        <p:nvSpPr>
          <p:cNvPr id="21" name="CaixaDeTexto 1"/>
          <p:cNvSpPr txBox="1"/>
          <p:nvPr/>
        </p:nvSpPr>
        <p:spPr>
          <a:xfrm>
            <a:off x="7094671" y="282132"/>
            <a:ext cx="804767"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EDUCAÇÃO DE QUALIDADE</a:t>
            </a:r>
            <a:endParaRPr lang="pt-BR" sz="1600" dirty="0">
              <a:effectLst/>
              <a:latin typeface="Times New Roman"/>
              <a:ea typeface="Times New Roman"/>
            </a:endParaRPr>
          </a:p>
        </p:txBody>
      </p:sp>
      <p:sp>
        <p:nvSpPr>
          <p:cNvPr id="20" name="CaixaDeTexto 1"/>
          <p:cNvSpPr txBox="1"/>
          <p:nvPr/>
        </p:nvSpPr>
        <p:spPr>
          <a:xfrm>
            <a:off x="8421333" y="279782"/>
            <a:ext cx="827982"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IGUALDADE DE GÊNERO</a:t>
            </a:r>
            <a:endParaRPr lang="pt-BR" sz="1600" dirty="0">
              <a:effectLst/>
              <a:latin typeface="Times New Roman"/>
              <a:ea typeface="Times New Roman"/>
            </a:endParaRPr>
          </a:p>
        </p:txBody>
      </p:sp>
      <p:sp>
        <p:nvSpPr>
          <p:cNvPr id="9" name="CaixaDeTexto 1"/>
          <p:cNvSpPr txBox="1"/>
          <p:nvPr/>
        </p:nvSpPr>
        <p:spPr>
          <a:xfrm>
            <a:off x="3099728" y="1639546"/>
            <a:ext cx="863477"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ÁGUA LIMPA E SANEAMENTO</a:t>
            </a:r>
            <a:endParaRPr lang="pt-BR" sz="1600" dirty="0">
              <a:effectLst/>
              <a:latin typeface="Times New Roman"/>
              <a:ea typeface="Times New Roman"/>
            </a:endParaRPr>
          </a:p>
        </p:txBody>
      </p:sp>
      <p:sp>
        <p:nvSpPr>
          <p:cNvPr id="19" name="CaixaDeTexto 1"/>
          <p:cNvSpPr txBox="1"/>
          <p:nvPr/>
        </p:nvSpPr>
        <p:spPr>
          <a:xfrm>
            <a:off x="4419073" y="1615281"/>
            <a:ext cx="859514"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ENERGIA LIMPA E ACESSÍVEL</a:t>
            </a:r>
            <a:endParaRPr lang="pt-BR" sz="1600" dirty="0">
              <a:effectLst/>
              <a:latin typeface="Times New Roman"/>
              <a:ea typeface="Times New Roman"/>
            </a:endParaRPr>
          </a:p>
        </p:txBody>
      </p:sp>
      <p:sp>
        <p:nvSpPr>
          <p:cNvPr id="18" name="CaixaDeTexto 1"/>
          <p:cNvSpPr txBox="1"/>
          <p:nvPr/>
        </p:nvSpPr>
        <p:spPr>
          <a:xfrm>
            <a:off x="5746681" y="1544293"/>
            <a:ext cx="968888" cy="397510"/>
          </a:xfrm>
          <a:prstGeom prst="rect">
            <a:avLst/>
          </a:prstGeom>
          <a:noFill/>
        </p:spPr>
        <p:txBody>
          <a:bodyPr wrap="square" lIns="0" rIns="0" rtlCol="0">
            <a:noAutofit/>
          </a:bodyPr>
          <a:lstStyle/>
          <a:p>
            <a:pPr>
              <a:spcAft>
                <a:spcPts val="0"/>
              </a:spcAft>
            </a:pPr>
            <a:r>
              <a:rPr lang="pt-BR" sz="800" kern="1200" dirty="0">
                <a:solidFill>
                  <a:srgbClr val="FFFFFF"/>
                </a:solidFill>
                <a:effectLst/>
                <a:latin typeface="Arial" panose="020B0604020202020204" pitchFamily="34" charset="0"/>
                <a:ea typeface="Times New Roman"/>
                <a:cs typeface="Arial" panose="020B0604020202020204" pitchFamily="34" charset="0"/>
              </a:rPr>
              <a:t>TRABALHO DECENTE E CRESCIMENTO ECONÔMICO</a:t>
            </a:r>
            <a:endParaRPr lang="pt-BR" sz="800" dirty="0">
              <a:effectLst/>
              <a:latin typeface="Arial" panose="020B0604020202020204" pitchFamily="34" charset="0"/>
              <a:ea typeface="Times New Roman"/>
              <a:cs typeface="Arial" panose="020B0604020202020204" pitchFamily="34" charset="0"/>
            </a:endParaRPr>
          </a:p>
        </p:txBody>
      </p:sp>
      <p:sp>
        <p:nvSpPr>
          <p:cNvPr id="17" name="CaixaDeTexto 1"/>
          <p:cNvSpPr txBox="1"/>
          <p:nvPr/>
        </p:nvSpPr>
        <p:spPr>
          <a:xfrm>
            <a:off x="7073405" y="1565115"/>
            <a:ext cx="932815" cy="461665"/>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INDÚSTRIA, INOVAÇÃO E INFRAESTRUTURA</a:t>
            </a:r>
            <a:endParaRPr lang="pt-BR" sz="1600" dirty="0">
              <a:effectLst/>
              <a:latin typeface="Times New Roman"/>
              <a:ea typeface="Times New Roman"/>
            </a:endParaRPr>
          </a:p>
        </p:txBody>
      </p:sp>
      <p:sp>
        <p:nvSpPr>
          <p:cNvPr id="16" name="CaixaDeTexto 1"/>
          <p:cNvSpPr txBox="1"/>
          <p:nvPr/>
        </p:nvSpPr>
        <p:spPr>
          <a:xfrm>
            <a:off x="8488296" y="1628913"/>
            <a:ext cx="900730" cy="338554"/>
          </a:xfrm>
          <a:prstGeom prst="rect">
            <a:avLst/>
          </a:prstGeom>
          <a:noFill/>
        </p:spPr>
        <p:txBody>
          <a:bodyPr wrap="square" lIns="0" rIns="0" rtlCol="0">
            <a:spAutoFit/>
          </a:bodyPr>
          <a:lstStyle/>
          <a:p>
            <a:pPr>
              <a:spcAft>
                <a:spcPts val="0"/>
              </a:spcAft>
            </a:pPr>
            <a:r>
              <a:rPr lang="pt-BR" sz="800" dirty="0" smtClean="0">
                <a:solidFill>
                  <a:srgbClr val="FFFFFF"/>
                </a:solidFill>
                <a:effectLst/>
                <a:latin typeface="Arial"/>
                <a:ea typeface="Arial"/>
              </a:rPr>
              <a:t>DESIGUALDADES </a:t>
            </a:r>
            <a:r>
              <a:rPr lang="pt-BR" sz="800" dirty="0">
                <a:solidFill>
                  <a:srgbClr val="FFFFFF"/>
                </a:solidFill>
                <a:effectLst/>
                <a:latin typeface="Arial"/>
                <a:ea typeface="Arial"/>
              </a:rPr>
              <a:t>REDUZIDAS</a:t>
            </a:r>
            <a:endParaRPr lang="pt-BR" sz="800" dirty="0">
              <a:effectLst/>
              <a:latin typeface="Times New Roman"/>
              <a:ea typeface="Times New Roman"/>
            </a:endParaRPr>
          </a:p>
        </p:txBody>
      </p:sp>
      <p:sp>
        <p:nvSpPr>
          <p:cNvPr id="10" name="CaixaDeTexto 1"/>
          <p:cNvSpPr txBox="1"/>
          <p:nvPr/>
        </p:nvSpPr>
        <p:spPr>
          <a:xfrm>
            <a:off x="3127055" y="2910538"/>
            <a:ext cx="870585" cy="441960"/>
          </a:xfrm>
          <a:prstGeom prst="rect">
            <a:avLst/>
          </a:prstGeom>
          <a:noFill/>
        </p:spPr>
        <p:txBody>
          <a:bodyPr wrap="square" lIns="0" rtlCol="0">
            <a:spAutoFit/>
          </a:bodyPr>
          <a:lstStyle/>
          <a:p>
            <a:pPr>
              <a:spcAft>
                <a:spcPts val="0"/>
              </a:spcAft>
            </a:pPr>
            <a:r>
              <a:rPr lang="pt-PT" sz="800" dirty="0">
                <a:solidFill>
                  <a:srgbClr val="FFFFFF"/>
                </a:solidFill>
                <a:effectLst/>
                <a:latin typeface="Arial"/>
                <a:ea typeface="Arial"/>
              </a:rPr>
              <a:t>CIDADES E COMUNIDADES SUSTENTÁVEIS</a:t>
            </a:r>
            <a:endParaRPr lang="pt-BR" sz="1200" dirty="0">
              <a:effectLst/>
              <a:latin typeface="Times New Roman"/>
              <a:ea typeface="Times New Roman"/>
            </a:endParaRPr>
          </a:p>
        </p:txBody>
      </p:sp>
      <p:sp>
        <p:nvSpPr>
          <p:cNvPr id="15" name="CaixaDeTexto 1"/>
          <p:cNvSpPr txBox="1"/>
          <p:nvPr/>
        </p:nvSpPr>
        <p:spPr>
          <a:xfrm>
            <a:off x="8472022" y="2914714"/>
            <a:ext cx="842645" cy="441960"/>
          </a:xfrm>
          <a:prstGeom prst="rect">
            <a:avLst/>
          </a:prstGeom>
          <a:noFill/>
        </p:spPr>
        <p:txBody>
          <a:bodyPr wrap="square" lIns="0" rIns="0" rtlCol="0">
            <a:spAutoFit/>
          </a:bodyPr>
          <a:lstStyle/>
          <a:p>
            <a:pPr>
              <a:spcAft>
                <a:spcPts val="0"/>
              </a:spcAft>
            </a:pPr>
            <a:r>
              <a:rPr lang="pt-PT" sz="800" dirty="0">
                <a:solidFill>
                  <a:srgbClr val="FFFFFF"/>
                </a:solidFill>
                <a:effectLst/>
                <a:latin typeface="Arial"/>
                <a:ea typeface="Arial"/>
              </a:rPr>
              <a:t>CONSUMO E PRODUÇÃO RESPONSÁVEIS</a:t>
            </a:r>
            <a:endParaRPr lang="pt-BR" sz="1200" dirty="0">
              <a:effectLst/>
              <a:latin typeface="Times New Roman"/>
              <a:ea typeface="Times New Roman"/>
            </a:endParaRPr>
          </a:p>
        </p:txBody>
      </p:sp>
      <p:sp>
        <p:nvSpPr>
          <p:cNvPr id="11" name="CaixaDeTexto 1"/>
          <p:cNvSpPr txBox="1"/>
          <p:nvPr/>
        </p:nvSpPr>
        <p:spPr>
          <a:xfrm>
            <a:off x="3181314" y="4281086"/>
            <a:ext cx="620395" cy="325120"/>
          </a:xfrm>
          <a:prstGeom prst="rect">
            <a:avLst/>
          </a:prstGeom>
          <a:noFill/>
        </p:spPr>
        <p:txBody>
          <a:bodyPr wrap="square" lIns="0" rIns="0" rtlCol="0">
            <a:spAutoFit/>
          </a:bodyPr>
          <a:lstStyle/>
          <a:p>
            <a:pPr>
              <a:spcAft>
                <a:spcPts val="0"/>
              </a:spcAft>
            </a:pPr>
            <a:r>
              <a:rPr lang="pt-PT" sz="800" dirty="0">
                <a:solidFill>
                  <a:srgbClr val="FFFFFF"/>
                </a:solidFill>
                <a:effectLst/>
                <a:latin typeface="Arial"/>
                <a:ea typeface="Arial"/>
              </a:rPr>
              <a:t>AÇÃO CLIMÁTICA</a:t>
            </a:r>
            <a:endParaRPr lang="pt-BR" sz="1200" dirty="0">
              <a:effectLst/>
              <a:latin typeface="Times New Roman"/>
              <a:ea typeface="Times New Roman"/>
            </a:endParaRPr>
          </a:p>
        </p:txBody>
      </p:sp>
      <p:sp>
        <p:nvSpPr>
          <p:cNvPr id="12" name="CaixaDeTexto 1"/>
          <p:cNvSpPr txBox="1"/>
          <p:nvPr/>
        </p:nvSpPr>
        <p:spPr>
          <a:xfrm>
            <a:off x="4510962" y="4290194"/>
            <a:ext cx="838248"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VIDA DEBAIXO D'ÁGUA</a:t>
            </a:r>
            <a:endParaRPr lang="pt-BR" sz="1600" dirty="0">
              <a:effectLst/>
              <a:latin typeface="Times New Roman"/>
              <a:ea typeface="Times New Roman"/>
            </a:endParaRPr>
          </a:p>
        </p:txBody>
      </p:sp>
      <p:sp>
        <p:nvSpPr>
          <p:cNvPr id="13" name="CaixaDeTexto 1"/>
          <p:cNvSpPr txBox="1"/>
          <p:nvPr/>
        </p:nvSpPr>
        <p:spPr>
          <a:xfrm>
            <a:off x="5825936" y="4278798"/>
            <a:ext cx="535305" cy="325120"/>
          </a:xfrm>
          <a:prstGeom prst="rect">
            <a:avLst/>
          </a:prstGeom>
          <a:noFill/>
        </p:spPr>
        <p:txBody>
          <a:bodyPr wrap="square" lIns="0" rIns="0" rtlCol="0">
            <a:spAutoFit/>
          </a:bodyPr>
          <a:lstStyle/>
          <a:p>
            <a:pPr>
              <a:spcAft>
                <a:spcPts val="0"/>
              </a:spcAft>
            </a:pPr>
            <a:r>
              <a:rPr lang="pt-PT" sz="800" dirty="0">
                <a:solidFill>
                  <a:srgbClr val="FFFFFF"/>
                </a:solidFill>
                <a:effectLst/>
                <a:latin typeface="Arial"/>
                <a:ea typeface="Arial"/>
              </a:rPr>
              <a:t>VIDA EM TERRA</a:t>
            </a:r>
            <a:endParaRPr lang="pt-BR" sz="1200" dirty="0">
              <a:effectLst/>
              <a:latin typeface="Times New Roman"/>
              <a:ea typeface="Times New Roman"/>
            </a:endParaRPr>
          </a:p>
        </p:txBody>
      </p:sp>
      <p:sp>
        <p:nvSpPr>
          <p:cNvPr id="14" name="CaixaDeTexto 1"/>
          <p:cNvSpPr txBox="1"/>
          <p:nvPr/>
        </p:nvSpPr>
        <p:spPr>
          <a:xfrm>
            <a:off x="7164197" y="4246508"/>
            <a:ext cx="922020" cy="461665"/>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PAZ E JUSTIÇA INSTITUIÇÕES FORTES</a:t>
            </a:r>
            <a:endParaRPr lang="pt-BR" sz="1600" dirty="0">
              <a:effectLst/>
              <a:latin typeface="Times New Roman"/>
              <a:ea typeface="Times New Roman"/>
            </a:endParaRPr>
          </a:p>
        </p:txBody>
      </p:sp>
      <p:sp>
        <p:nvSpPr>
          <p:cNvPr id="22" name="CaixaDeTexto 1"/>
          <p:cNvSpPr txBox="1"/>
          <p:nvPr/>
        </p:nvSpPr>
        <p:spPr>
          <a:xfrm>
            <a:off x="8503160" y="4257139"/>
            <a:ext cx="755015" cy="461665"/>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PARCERIAS PARA OS OBJETIVOS</a:t>
            </a:r>
            <a:endParaRPr lang="pt-BR" sz="1600" dirty="0">
              <a:effectLst/>
              <a:latin typeface="Times New Roman"/>
              <a:ea typeface="Times New Roman"/>
            </a:endParaRPr>
          </a:p>
        </p:txBody>
      </p:sp>
    </p:spTree>
    <p:extLst>
      <p:ext uri="{BB962C8B-B14F-4D97-AF65-F5344CB8AC3E}">
        <p14:creationId xmlns:p14="http://schemas.microsoft.com/office/powerpoint/2010/main" val="418010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1B6BFF-2C5E-3843-8BF8-687311027B2E}"/>
              </a:ext>
            </a:extLst>
          </p:cNvPr>
          <p:cNvPicPr>
            <a:picLocks noChangeAspect="1"/>
          </p:cNvPicPr>
          <p:nvPr/>
        </p:nvPicPr>
        <p:blipFill>
          <a:blip r:embed="rId3"/>
          <a:stretch>
            <a:fillRect/>
          </a:stretch>
        </p:blipFill>
        <p:spPr>
          <a:xfrm>
            <a:off x="-6082" y="1974"/>
            <a:ext cx="12192000" cy="6858000"/>
          </a:xfrm>
          <a:prstGeom prst="rect">
            <a:avLst/>
          </a:prstGeom>
        </p:spPr>
      </p:pic>
      <p:sp>
        <p:nvSpPr>
          <p:cNvPr id="2" name="Slide Number Placeholder 1">
            <a:extLst>
              <a:ext uri="{FF2B5EF4-FFF2-40B4-BE49-F238E27FC236}">
                <a16:creationId xmlns:a16="http://schemas.microsoft.com/office/drawing/2014/main" xmlns="" id="{7B8B7E7F-16C2-770A-C83C-91AEB36F9B00}"/>
              </a:ext>
            </a:extLst>
          </p:cNvPr>
          <p:cNvSpPr>
            <a:spLocks noGrp="1"/>
          </p:cNvSpPr>
          <p:nvPr>
            <p:ph type="sldNum" sz="quarter" idx="12"/>
          </p:nvPr>
        </p:nvSpPr>
        <p:spPr/>
        <p:txBody>
          <a:bodyPr/>
          <a:lstStyle/>
          <a:p>
            <a:fld id="{61DC75F0-D3FD-D841-8FDB-E454B9D17276}" type="slidenum">
              <a:rPr lang="en-US" smtClean="0"/>
              <a:t>12</a:t>
            </a:fld>
            <a:endParaRPr lang="en-US" dirty="0"/>
          </a:p>
        </p:txBody>
      </p:sp>
      <p:sp>
        <p:nvSpPr>
          <p:cNvPr id="40" name="CaixaDeTexto 39"/>
          <p:cNvSpPr txBox="1"/>
          <p:nvPr/>
        </p:nvSpPr>
        <p:spPr>
          <a:xfrm>
            <a:off x="593344" y="1661975"/>
            <a:ext cx="3193652" cy="769441"/>
          </a:xfrm>
          <a:prstGeom prst="rect">
            <a:avLst/>
          </a:prstGeom>
          <a:noFill/>
        </p:spPr>
        <p:txBody>
          <a:bodyPr wrap="square" rtlCol="0">
            <a:spAutoFit/>
          </a:bodyPr>
          <a:lstStyle/>
          <a:p>
            <a:r>
              <a:rPr lang="pt-BR" sz="1100" b="1" dirty="0"/>
              <a:t> </a:t>
            </a:r>
          </a:p>
          <a:p>
            <a:r>
              <a:rPr lang="pt-BR" sz="1100" b="1" dirty="0"/>
              <a:t> </a:t>
            </a:r>
          </a:p>
          <a:p>
            <a:r>
              <a:rPr lang="pt-BR" sz="1100" b="1" dirty="0"/>
              <a:t> </a:t>
            </a:r>
          </a:p>
          <a:p>
            <a:r>
              <a:rPr lang="pt-BR" sz="1100" b="1" dirty="0"/>
              <a:t> </a:t>
            </a:r>
          </a:p>
        </p:txBody>
      </p:sp>
      <p:sp>
        <p:nvSpPr>
          <p:cNvPr id="31" name="CaixaDeTexto 1"/>
          <p:cNvSpPr txBox="1"/>
          <p:nvPr/>
        </p:nvSpPr>
        <p:spPr>
          <a:xfrm>
            <a:off x="8799295" y="6172410"/>
            <a:ext cx="344701" cy="138499"/>
          </a:xfrm>
          <a:prstGeom prst="rect">
            <a:avLst/>
          </a:prstGeom>
          <a:noFill/>
        </p:spPr>
        <p:txBody>
          <a:bodyPr wrap="square" lIns="0" tIns="0" rIns="0" bIns="0" rtlCol="0">
            <a:spAutoFit/>
          </a:bodyPr>
          <a:lstStyle/>
          <a:p>
            <a:pPr>
              <a:spcAft>
                <a:spcPts val="0"/>
              </a:spcAft>
            </a:pPr>
            <a:r>
              <a:rPr lang="pt-PT" sz="300" kern="1200" dirty="0">
                <a:solidFill>
                  <a:srgbClr val="FFFFFF"/>
                </a:solidFill>
                <a:effectLst/>
                <a:latin typeface="Arial"/>
                <a:ea typeface="Arial"/>
                <a:cs typeface="Times New Roman"/>
              </a:rPr>
              <a:t>CONSUMO E PRODUÇÃO RESPONSÁVEIS</a:t>
            </a:r>
            <a:endParaRPr lang="pt-BR" sz="300" dirty="0">
              <a:effectLst/>
              <a:latin typeface="Times New Roman"/>
              <a:ea typeface="Times New Roman"/>
            </a:endParaRPr>
          </a:p>
        </p:txBody>
      </p:sp>
      <p:grpSp>
        <p:nvGrpSpPr>
          <p:cNvPr id="50" name="Grupo 49"/>
          <p:cNvGrpSpPr/>
          <p:nvPr/>
        </p:nvGrpSpPr>
        <p:grpSpPr>
          <a:xfrm>
            <a:off x="2718068" y="409223"/>
            <a:ext cx="6743700" cy="5734050"/>
            <a:chOff x="3703073" y="2207012"/>
            <a:chExt cx="6743700" cy="5734050"/>
          </a:xfrm>
        </p:grpSpPr>
        <p:grpSp>
          <p:nvGrpSpPr>
            <p:cNvPr id="46" name="Grupo 45"/>
            <p:cNvGrpSpPr/>
            <p:nvPr/>
          </p:nvGrpSpPr>
          <p:grpSpPr>
            <a:xfrm>
              <a:off x="3703073" y="2207012"/>
              <a:ext cx="6743700" cy="5734050"/>
              <a:chOff x="2419395" y="1527147"/>
              <a:chExt cx="6743700" cy="5734050"/>
            </a:xfrm>
          </p:grpSpPr>
          <p:grpSp>
            <p:nvGrpSpPr>
              <p:cNvPr id="45" name="Grupo 44"/>
              <p:cNvGrpSpPr/>
              <p:nvPr/>
            </p:nvGrpSpPr>
            <p:grpSpPr>
              <a:xfrm>
                <a:off x="2419395" y="1527147"/>
                <a:ext cx="6743700" cy="5734050"/>
                <a:chOff x="-856709" y="1527147"/>
                <a:chExt cx="6743700" cy="5734050"/>
              </a:xfrm>
            </p:grpSpPr>
            <p:grpSp>
              <p:nvGrpSpPr>
                <p:cNvPr id="42" name="Grupo 41"/>
                <p:cNvGrpSpPr/>
                <p:nvPr/>
              </p:nvGrpSpPr>
              <p:grpSpPr>
                <a:xfrm>
                  <a:off x="-856709" y="1527147"/>
                  <a:ext cx="6743700" cy="5734050"/>
                  <a:chOff x="3980778" y="3375479"/>
                  <a:chExt cx="6743700" cy="5734050"/>
                </a:xfrm>
              </p:grpSpPr>
              <p:grpSp>
                <p:nvGrpSpPr>
                  <p:cNvPr id="41" name="Grupo 40"/>
                  <p:cNvGrpSpPr/>
                  <p:nvPr/>
                </p:nvGrpSpPr>
                <p:grpSpPr>
                  <a:xfrm>
                    <a:off x="3980778" y="3375479"/>
                    <a:ext cx="6743700" cy="5734050"/>
                    <a:chOff x="3313803" y="2774515"/>
                    <a:chExt cx="6743700" cy="573405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803" y="2774515"/>
                      <a:ext cx="67437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CaixaDeTexto 1"/>
                    <p:cNvSpPr txBox="1"/>
                    <p:nvPr/>
                  </p:nvSpPr>
                  <p:spPr>
                    <a:xfrm>
                      <a:off x="7040605" y="4137353"/>
                      <a:ext cx="320649" cy="92333"/>
                    </a:xfrm>
                    <a:prstGeom prst="rect">
                      <a:avLst/>
                    </a:prstGeom>
                    <a:noFill/>
                  </p:spPr>
                  <p:txBody>
                    <a:bodyPr wrap="square" lIns="0" tIns="0" rIns="0" bIns="0" rtlCol="0">
                      <a:spAutoFit/>
                    </a:bodyPr>
                    <a:lstStyle/>
                    <a:p>
                      <a:pPr>
                        <a:spcAft>
                          <a:spcPts val="0"/>
                        </a:spcAft>
                      </a:pPr>
                      <a:r>
                        <a:rPr lang="pt-BR" sz="300" kern="1200" dirty="0">
                          <a:solidFill>
                            <a:srgbClr val="FFFFFF"/>
                          </a:solidFill>
                          <a:effectLst/>
                          <a:latin typeface="Arial"/>
                          <a:ea typeface="Arial"/>
                          <a:cs typeface="Times New Roman"/>
                        </a:rPr>
                        <a:t>EDUCAÇÃO DE QUALIDADE</a:t>
                      </a:r>
                      <a:endParaRPr lang="pt-BR" sz="300" dirty="0">
                        <a:effectLst/>
                        <a:latin typeface="Times New Roman"/>
                        <a:ea typeface="Times New Roman"/>
                      </a:endParaRPr>
                    </a:p>
                  </p:txBody>
                </p:sp>
                <p:sp>
                  <p:nvSpPr>
                    <p:cNvPr id="36" name="CaixaDeTexto 1"/>
                    <p:cNvSpPr txBox="1"/>
                    <p:nvPr/>
                  </p:nvSpPr>
                  <p:spPr>
                    <a:xfrm>
                      <a:off x="7498798" y="4137352"/>
                      <a:ext cx="290414" cy="92333"/>
                    </a:xfrm>
                    <a:prstGeom prst="rect">
                      <a:avLst/>
                    </a:prstGeom>
                    <a:noFill/>
                  </p:spPr>
                  <p:txBody>
                    <a:bodyPr wrap="square" lIns="0" tIns="0" rIns="0" bIns="0" rtlCol="0">
                      <a:spAutoFit/>
                    </a:bodyPr>
                    <a:lstStyle/>
                    <a:p>
                      <a:pPr>
                        <a:spcAft>
                          <a:spcPts val="0"/>
                        </a:spcAft>
                      </a:pPr>
                      <a:r>
                        <a:rPr lang="pt-BR" sz="300" kern="1200" dirty="0">
                          <a:solidFill>
                            <a:srgbClr val="FFFFFF"/>
                          </a:solidFill>
                          <a:effectLst/>
                          <a:latin typeface="Arial"/>
                          <a:ea typeface="Arial"/>
                          <a:cs typeface="Times New Roman"/>
                        </a:rPr>
                        <a:t>IGUALDADE DE GÊNERO</a:t>
                      </a:r>
                      <a:endParaRPr lang="pt-BR" sz="300" dirty="0">
                        <a:effectLst/>
                        <a:latin typeface="Times New Roman"/>
                        <a:ea typeface="Times New Roman"/>
                      </a:endParaRPr>
                    </a:p>
                  </p:txBody>
                </p:sp>
                <p:sp>
                  <p:nvSpPr>
                    <p:cNvPr id="23" name="CaixaDeTexto 1"/>
                    <p:cNvSpPr txBox="1"/>
                    <p:nvPr/>
                  </p:nvSpPr>
                  <p:spPr>
                    <a:xfrm>
                      <a:off x="5673654" y="4134558"/>
                      <a:ext cx="200977" cy="170815"/>
                    </a:xfrm>
                    <a:prstGeom prst="rect">
                      <a:avLst/>
                    </a:prstGeom>
                    <a:noFill/>
                  </p:spPr>
                  <p:txBody>
                    <a:bodyPr wrap="square" lIns="0" tIns="0" rIns="0" bIns="0" rtlCol="0">
                      <a:noAutofit/>
                    </a:bodyPr>
                    <a:lstStyle/>
                    <a:p>
                      <a:pPr>
                        <a:spcAft>
                          <a:spcPts val="0"/>
                        </a:spcAft>
                      </a:pPr>
                      <a:r>
                        <a:rPr lang="pt-BR" sz="300" kern="1200" dirty="0">
                          <a:solidFill>
                            <a:srgbClr val="FFFFFF"/>
                          </a:solidFill>
                          <a:effectLst/>
                          <a:latin typeface="Arial"/>
                          <a:ea typeface="Arial"/>
                          <a:cs typeface="Times New Roman"/>
                        </a:rPr>
                        <a:t>SEM </a:t>
                      </a:r>
                      <a:endParaRPr lang="pt-BR" sz="300" dirty="0">
                        <a:effectLst/>
                        <a:latin typeface="Times New Roman"/>
                        <a:ea typeface="Times New Roman"/>
                      </a:endParaRPr>
                    </a:p>
                    <a:p>
                      <a:pPr>
                        <a:spcAft>
                          <a:spcPts val="0"/>
                        </a:spcAft>
                      </a:pPr>
                      <a:r>
                        <a:rPr lang="pt-BR" sz="300" kern="1200" dirty="0">
                          <a:solidFill>
                            <a:srgbClr val="FFFFFF"/>
                          </a:solidFill>
                          <a:effectLst/>
                          <a:latin typeface="Arial"/>
                          <a:ea typeface="Arial"/>
                          <a:cs typeface="Times New Roman"/>
                        </a:rPr>
                        <a:t>POBREZA</a:t>
                      </a:r>
                      <a:endParaRPr lang="pt-BR" sz="300" dirty="0">
                        <a:effectLst/>
                        <a:latin typeface="Times New Roman"/>
                        <a:ea typeface="Times New Roman"/>
                      </a:endParaRPr>
                    </a:p>
                  </p:txBody>
                </p:sp>
                <p:sp>
                  <p:nvSpPr>
                    <p:cNvPr id="22" name="CaixaDeTexto 1"/>
                    <p:cNvSpPr txBox="1"/>
                    <p:nvPr/>
                  </p:nvSpPr>
                  <p:spPr>
                    <a:xfrm>
                      <a:off x="6132556" y="4132215"/>
                      <a:ext cx="134022" cy="134039"/>
                    </a:xfrm>
                    <a:prstGeom prst="rect">
                      <a:avLst/>
                    </a:prstGeom>
                    <a:noFill/>
                  </p:spPr>
                  <p:txBody>
                    <a:bodyPr wrap="square" lIns="0" tIns="0" rIns="0" bIns="0" rtlCol="0">
                      <a:noAutofit/>
                    </a:bodyPr>
                    <a:lstStyle/>
                    <a:p>
                      <a:pPr>
                        <a:lnSpc>
                          <a:spcPts val="400"/>
                        </a:lnSpc>
                        <a:spcAft>
                          <a:spcPts val="0"/>
                        </a:spcAft>
                      </a:pPr>
                      <a:r>
                        <a:rPr lang="pt-BR" sz="300" kern="1200" dirty="0" smtClean="0">
                          <a:solidFill>
                            <a:srgbClr val="FFFFFF"/>
                          </a:solidFill>
                          <a:effectLst/>
                          <a:latin typeface="Arial"/>
                          <a:ea typeface="Arial"/>
                          <a:cs typeface="Times New Roman"/>
                        </a:rPr>
                        <a:t>FOME</a:t>
                      </a:r>
                    </a:p>
                    <a:p>
                      <a:pPr>
                        <a:lnSpc>
                          <a:spcPts val="400"/>
                        </a:lnSpc>
                        <a:spcAft>
                          <a:spcPts val="0"/>
                        </a:spcAft>
                      </a:pPr>
                      <a:r>
                        <a:rPr lang="pt-BR" sz="300" kern="1200" dirty="0" smtClean="0">
                          <a:solidFill>
                            <a:srgbClr val="FFFFFF"/>
                          </a:solidFill>
                          <a:effectLst/>
                          <a:latin typeface="Arial"/>
                          <a:ea typeface="Arial"/>
                          <a:cs typeface="Times New Roman"/>
                        </a:rPr>
                        <a:t>ZERO</a:t>
                      </a:r>
                      <a:endParaRPr lang="pt-BR" sz="800" dirty="0">
                        <a:effectLst/>
                        <a:latin typeface="Times New Roman"/>
                        <a:ea typeface="Times New Roman"/>
                      </a:endParaRPr>
                    </a:p>
                  </p:txBody>
                </p:sp>
                <p:sp>
                  <p:nvSpPr>
                    <p:cNvPr id="24" name="CaixaDeTexto 1"/>
                    <p:cNvSpPr txBox="1"/>
                    <p:nvPr/>
                  </p:nvSpPr>
                  <p:spPr>
                    <a:xfrm>
                      <a:off x="6589907" y="4138283"/>
                      <a:ext cx="293618" cy="92333"/>
                    </a:xfrm>
                    <a:prstGeom prst="rect">
                      <a:avLst/>
                    </a:prstGeom>
                    <a:noFill/>
                  </p:spPr>
                  <p:txBody>
                    <a:bodyPr wrap="square" lIns="0" tIns="0" rIns="0" bIns="0" rtlCol="0">
                      <a:spAutoFit/>
                    </a:bodyPr>
                    <a:lstStyle/>
                    <a:p>
                      <a:pPr>
                        <a:spcAft>
                          <a:spcPts val="0"/>
                        </a:spcAft>
                      </a:pPr>
                      <a:r>
                        <a:rPr lang="pt-BR" sz="300" kern="1200" dirty="0">
                          <a:solidFill>
                            <a:srgbClr val="FFFFFF"/>
                          </a:solidFill>
                          <a:effectLst/>
                          <a:latin typeface="Arial"/>
                          <a:ea typeface="Arial"/>
                          <a:cs typeface="Times New Roman"/>
                        </a:rPr>
                        <a:t>SAÚDE E BEM ESTAR</a:t>
                      </a:r>
                      <a:endParaRPr lang="pt-BR" sz="300" dirty="0">
                        <a:effectLst/>
                        <a:latin typeface="Times New Roman"/>
                        <a:ea typeface="Times New Roman"/>
                      </a:endParaRPr>
                    </a:p>
                  </p:txBody>
                </p:sp>
              </p:grpSp>
              <p:sp>
                <p:nvSpPr>
                  <p:cNvPr id="25" name="CaixaDeTexto 1"/>
                  <p:cNvSpPr txBox="1"/>
                  <p:nvPr/>
                </p:nvSpPr>
                <p:spPr>
                  <a:xfrm>
                    <a:off x="8334747" y="6188271"/>
                    <a:ext cx="346392" cy="92333"/>
                  </a:xfrm>
                  <a:prstGeom prst="rect">
                    <a:avLst/>
                  </a:prstGeom>
                  <a:noFill/>
                </p:spPr>
                <p:txBody>
                  <a:bodyPr wrap="square" lIns="0" tIns="0" rIns="0" bIns="0" rtlCol="0">
                    <a:spAutoFit/>
                  </a:bodyPr>
                  <a:lstStyle/>
                  <a:p>
                    <a:pPr>
                      <a:spcAft>
                        <a:spcPts val="0"/>
                      </a:spcAft>
                    </a:pPr>
                    <a:r>
                      <a:rPr lang="pt-BR" sz="300" kern="1200" dirty="0">
                        <a:solidFill>
                          <a:srgbClr val="FFFFFF"/>
                        </a:solidFill>
                        <a:effectLst/>
                        <a:latin typeface="Arial"/>
                        <a:ea typeface="Arial"/>
                        <a:cs typeface="Times New Roman"/>
                      </a:rPr>
                      <a:t>ÁGUA LIMPA E SANEAMENTO</a:t>
                    </a:r>
                    <a:endParaRPr lang="pt-BR" sz="300" dirty="0">
                      <a:effectLst/>
                      <a:latin typeface="Times New Roman"/>
                      <a:ea typeface="Times New Roman"/>
                    </a:endParaRPr>
                  </a:p>
                </p:txBody>
              </p:sp>
              <p:sp>
                <p:nvSpPr>
                  <p:cNvPr id="35" name="CaixaDeTexto 1"/>
                  <p:cNvSpPr txBox="1"/>
                  <p:nvPr/>
                </p:nvSpPr>
                <p:spPr>
                  <a:xfrm>
                    <a:off x="4373896" y="6071254"/>
                    <a:ext cx="266082" cy="138499"/>
                  </a:xfrm>
                  <a:prstGeom prst="rect">
                    <a:avLst/>
                  </a:prstGeom>
                  <a:noFill/>
                </p:spPr>
                <p:txBody>
                  <a:bodyPr wrap="square" lIns="0" tIns="0" rIns="0" bIns="0" rtlCol="0">
                    <a:spAutoFit/>
                  </a:bodyPr>
                  <a:lstStyle/>
                  <a:p>
                    <a:pPr>
                      <a:spcAft>
                        <a:spcPts val="0"/>
                      </a:spcAft>
                    </a:pPr>
                    <a:r>
                      <a:rPr lang="pt-BR" sz="300" kern="1200" dirty="0">
                        <a:solidFill>
                          <a:srgbClr val="FFFFFF"/>
                        </a:solidFill>
                        <a:effectLst/>
                        <a:latin typeface="Arial"/>
                        <a:ea typeface="Arial"/>
                        <a:cs typeface="Times New Roman"/>
                      </a:rPr>
                      <a:t>ENERGIA LIMPA E ACESSÍVEL</a:t>
                    </a:r>
                    <a:endParaRPr lang="pt-BR" sz="300" dirty="0">
                      <a:effectLst/>
                      <a:latin typeface="Times New Roman"/>
                      <a:ea typeface="Times New Roman"/>
                    </a:endParaRPr>
                  </a:p>
                </p:txBody>
              </p:sp>
              <p:sp>
                <p:nvSpPr>
                  <p:cNvPr id="34" name="CaixaDeTexto 1"/>
                  <p:cNvSpPr txBox="1"/>
                  <p:nvPr/>
                </p:nvSpPr>
                <p:spPr>
                  <a:xfrm>
                    <a:off x="4831405" y="6069535"/>
                    <a:ext cx="258180" cy="278189"/>
                  </a:xfrm>
                  <a:prstGeom prst="rect">
                    <a:avLst/>
                  </a:prstGeom>
                  <a:noFill/>
                </p:spPr>
                <p:txBody>
                  <a:bodyPr wrap="square" lIns="0" tIns="0" rIns="0" bIns="0" rtlCol="0">
                    <a:noAutofit/>
                  </a:bodyPr>
                  <a:lstStyle/>
                  <a:p>
                    <a:pPr>
                      <a:spcAft>
                        <a:spcPts val="0"/>
                      </a:spcAft>
                    </a:pPr>
                    <a:r>
                      <a:rPr lang="pt-BR" sz="250" kern="1200" dirty="0">
                        <a:solidFill>
                          <a:srgbClr val="FFFFFF"/>
                        </a:solidFill>
                        <a:effectLst/>
                        <a:latin typeface="Arial"/>
                        <a:ea typeface="Times New Roman"/>
                      </a:rPr>
                      <a:t>TRABALHO DECENTE E CRESCIMENTO ECONÔMICO</a:t>
                    </a:r>
                    <a:endParaRPr lang="pt-BR" sz="250" dirty="0">
                      <a:effectLst/>
                      <a:latin typeface="Times New Roman"/>
                      <a:ea typeface="Times New Roman"/>
                    </a:endParaRPr>
                  </a:p>
                </p:txBody>
              </p:sp>
              <p:sp>
                <p:nvSpPr>
                  <p:cNvPr id="33" name="CaixaDeTexto 1"/>
                  <p:cNvSpPr txBox="1"/>
                  <p:nvPr/>
                </p:nvSpPr>
                <p:spPr>
                  <a:xfrm>
                    <a:off x="5265484" y="6068820"/>
                    <a:ext cx="303521" cy="115416"/>
                  </a:xfrm>
                  <a:prstGeom prst="rect">
                    <a:avLst/>
                  </a:prstGeom>
                  <a:noFill/>
                </p:spPr>
                <p:txBody>
                  <a:bodyPr wrap="square" lIns="0" tIns="0" rIns="0" bIns="0" rtlCol="0">
                    <a:spAutoFit/>
                  </a:bodyPr>
                  <a:lstStyle/>
                  <a:p>
                    <a:pPr>
                      <a:spcAft>
                        <a:spcPts val="0"/>
                      </a:spcAft>
                    </a:pPr>
                    <a:r>
                      <a:rPr lang="pt-BR" sz="250" kern="1200" dirty="0">
                        <a:solidFill>
                          <a:srgbClr val="FFFFFF"/>
                        </a:solidFill>
                        <a:effectLst/>
                        <a:latin typeface="Arial"/>
                        <a:ea typeface="Arial"/>
                        <a:cs typeface="Times New Roman"/>
                      </a:rPr>
                      <a:t>INDÚSTRIA, INOVAÇÃO E INFRAESTRUTURA</a:t>
                    </a:r>
                    <a:endParaRPr lang="pt-BR" sz="250" dirty="0">
                      <a:effectLst/>
                      <a:latin typeface="Times New Roman"/>
                      <a:ea typeface="Times New Roman"/>
                    </a:endParaRPr>
                  </a:p>
                </p:txBody>
              </p:sp>
              <p:sp>
                <p:nvSpPr>
                  <p:cNvPr id="32" name="CaixaDeTexto 1"/>
                  <p:cNvSpPr txBox="1"/>
                  <p:nvPr/>
                </p:nvSpPr>
                <p:spPr>
                  <a:xfrm>
                    <a:off x="5733096" y="6087109"/>
                    <a:ext cx="288000" cy="76944"/>
                  </a:xfrm>
                  <a:prstGeom prst="rect">
                    <a:avLst/>
                  </a:prstGeom>
                  <a:noFill/>
                </p:spPr>
                <p:txBody>
                  <a:bodyPr wrap="square" lIns="0" tIns="0" rIns="0" bIns="0" rtlCol="0">
                    <a:spAutoFit/>
                  </a:bodyPr>
                  <a:lstStyle/>
                  <a:p>
                    <a:pPr>
                      <a:spcAft>
                        <a:spcPts val="0"/>
                      </a:spcAft>
                    </a:pPr>
                    <a:r>
                      <a:rPr lang="pt-BR" sz="250" kern="1200" dirty="0">
                        <a:solidFill>
                          <a:srgbClr val="FFFFFF"/>
                        </a:solidFill>
                        <a:effectLst/>
                        <a:latin typeface="Arial"/>
                        <a:ea typeface="Arial"/>
                        <a:cs typeface="Times New Roman"/>
                      </a:rPr>
                      <a:t>DESIGUALDADES REDUZIDAS</a:t>
                    </a:r>
                    <a:endParaRPr lang="pt-BR" sz="250" dirty="0">
                      <a:effectLst/>
                      <a:latin typeface="Times New Roman"/>
                      <a:ea typeface="Times New Roman"/>
                    </a:endParaRPr>
                  </a:p>
                </p:txBody>
              </p:sp>
            </p:grpSp>
            <p:sp>
              <p:nvSpPr>
                <p:cNvPr id="26" name="CaixaDeTexto 1"/>
                <p:cNvSpPr txBox="1"/>
                <p:nvPr/>
              </p:nvSpPr>
              <p:spPr>
                <a:xfrm>
                  <a:off x="1352753" y="4220323"/>
                  <a:ext cx="250877" cy="115416"/>
                </a:xfrm>
                <a:prstGeom prst="rect">
                  <a:avLst/>
                </a:prstGeom>
                <a:noFill/>
              </p:spPr>
              <p:txBody>
                <a:bodyPr wrap="square" lIns="0" tIns="0" rIns="0" bIns="0" rtlCol="0">
                  <a:spAutoFit/>
                </a:bodyPr>
                <a:lstStyle/>
                <a:p>
                  <a:pPr>
                    <a:spcAft>
                      <a:spcPts val="0"/>
                    </a:spcAft>
                  </a:pPr>
                  <a:r>
                    <a:rPr lang="pt-PT" sz="250" kern="1200" dirty="0">
                      <a:solidFill>
                        <a:srgbClr val="FFFFFF"/>
                      </a:solidFill>
                      <a:effectLst/>
                      <a:latin typeface="Arial"/>
                      <a:ea typeface="Arial"/>
                      <a:cs typeface="Times New Roman"/>
                    </a:rPr>
                    <a:t>CIDADES E COMUNIDADES SUSTENTÁVEIS</a:t>
                  </a:r>
                  <a:endParaRPr lang="pt-BR" sz="250" dirty="0">
                    <a:effectLst/>
                    <a:latin typeface="Times New Roman"/>
                    <a:ea typeface="Times New Roman"/>
                  </a:endParaRPr>
                </a:p>
              </p:txBody>
            </p:sp>
            <p:sp>
              <p:nvSpPr>
                <p:cNvPr id="39" name="CaixaDeTexto 1"/>
                <p:cNvSpPr txBox="1"/>
                <p:nvPr/>
              </p:nvSpPr>
              <p:spPr>
                <a:xfrm>
                  <a:off x="1785671" y="4077155"/>
                  <a:ext cx="1482233" cy="507831"/>
                </a:xfrm>
                <a:prstGeom prst="rect">
                  <a:avLst/>
                </a:prstGeom>
                <a:noFill/>
                <a:ln>
                  <a:noFill/>
                </a:ln>
              </p:spPr>
              <p:txBody>
                <a:bodyPr wrap="square" lIns="0" tIns="0" rIns="0" bIns="0" rtlCol="0">
                  <a:spAutoFit/>
                </a:bodyPr>
                <a:lstStyle/>
                <a:p>
                  <a:pPr algn="ctr">
                    <a:spcAft>
                      <a:spcPts val="0"/>
                    </a:spcAft>
                  </a:pPr>
                  <a:r>
                    <a:rPr lang="pt-PT" sz="1100" b="1" dirty="0" smtClean="0">
                      <a:solidFill>
                        <a:srgbClr val="00B0F0"/>
                      </a:solidFill>
                      <a:latin typeface="Arial"/>
                      <a:ea typeface="Arial"/>
                    </a:rPr>
                    <a:t>O BJETIVOS </a:t>
                  </a:r>
                  <a:r>
                    <a:rPr lang="pt-PT" sz="1100" b="1" dirty="0">
                      <a:solidFill>
                        <a:srgbClr val="00B0F0"/>
                      </a:solidFill>
                      <a:latin typeface="Arial"/>
                      <a:ea typeface="Arial"/>
                    </a:rPr>
                    <a:t>DE DESENVOLVIMENTO SUSTENTÁVEL</a:t>
                  </a:r>
                  <a:endParaRPr lang="pt-BR" sz="1000" dirty="0">
                    <a:effectLst/>
                    <a:latin typeface="Times New Roman"/>
                    <a:ea typeface="Times New Roman"/>
                  </a:endParaRPr>
                </a:p>
              </p:txBody>
            </p:sp>
            <p:sp>
              <p:nvSpPr>
                <p:cNvPr id="29" name="CaixaDeTexto 1"/>
                <p:cNvSpPr txBox="1"/>
                <p:nvPr/>
              </p:nvSpPr>
              <p:spPr>
                <a:xfrm>
                  <a:off x="5341751" y="4339387"/>
                  <a:ext cx="180000" cy="92333"/>
                </a:xfrm>
                <a:prstGeom prst="rect">
                  <a:avLst/>
                </a:prstGeom>
                <a:noFill/>
              </p:spPr>
              <p:txBody>
                <a:bodyPr wrap="square" lIns="0" tIns="0" rIns="0" bIns="0" rtlCol="0">
                  <a:spAutoFit/>
                </a:bodyPr>
                <a:lstStyle/>
                <a:p>
                  <a:pPr>
                    <a:spcAft>
                      <a:spcPts val="0"/>
                    </a:spcAft>
                  </a:pPr>
                  <a:r>
                    <a:rPr lang="pt-PT" sz="300" kern="1200" dirty="0">
                      <a:solidFill>
                        <a:srgbClr val="FFFFFF"/>
                      </a:solidFill>
                      <a:effectLst/>
                      <a:latin typeface="Arial"/>
                      <a:ea typeface="Arial"/>
                      <a:cs typeface="Times New Roman"/>
                    </a:rPr>
                    <a:t>VIDA EM TERRA</a:t>
                  </a:r>
                  <a:endParaRPr lang="pt-BR" sz="300" dirty="0">
                    <a:effectLst/>
                    <a:latin typeface="Times New Roman"/>
                    <a:ea typeface="Times New Roman"/>
                  </a:endParaRPr>
                </a:p>
              </p:txBody>
            </p:sp>
            <p:sp>
              <p:nvSpPr>
                <p:cNvPr id="44" name="CaixaDeTexto 1"/>
                <p:cNvSpPr txBox="1"/>
                <p:nvPr/>
              </p:nvSpPr>
              <p:spPr>
                <a:xfrm>
                  <a:off x="3967599" y="4324778"/>
                  <a:ext cx="324000" cy="116763"/>
                </a:xfrm>
                <a:prstGeom prst="rect">
                  <a:avLst/>
                </a:prstGeom>
                <a:noFill/>
              </p:spPr>
              <p:txBody>
                <a:bodyPr wrap="square" lIns="0" tIns="0" rIns="0" bIns="0" rtlCol="0">
                  <a:spAutoFit/>
                </a:bodyPr>
                <a:lstStyle/>
                <a:p>
                  <a:pPr>
                    <a:spcAft>
                      <a:spcPts val="0"/>
                    </a:spcAft>
                  </a:pPr>
                  <a:r>
                    <a:rPr lang="pt-PT" sz="253" dirty="0">
                      <a:solidFill>
                        <a:srgbClr val="FFFFFF"/>
                      </a:solidFill>
                      <a:effectLst/>
                      <a:latin typeface="Arial"/>
                      <a:ea typeface="Arial"/>
                    </a:rPr>
                    <a:t>CONSUMO E PRODUÇÃO RESPONSÁVEIS</a:t>
                  </a:r>
                  <a:endParaRPr lang="pt-BR" sz="253" dirty="0">
                    <a:effectLst/>
                    <a:latin typeface="Times New Roman"/>
                    <a:ea typeface="Times New Roman"/>
                  </a:endParaRPr>
                </a:p>
              </p:txBody>
            </p:sp>
            <p:sp>
              <p:nvSpPr>
                <p:cNvPr id="27" name="CaixaDeTexto 1"/>
                <p:cNvSpPr txBox="1"/>
                <p:nvPr/>
              </p:nvSpPr>
              <p:spPr>
                <a:xfrm>
                  <a:off x="4436719" y="4338372"/>
                  <a:ext cx="310197" cy="92333"/>
                </a:xfrm>
                <a:prstGeom prst="rect">
                  <a:avLst/>
                </a:prstGeom>
                <a:noFill/>
              </p:spPr>
              <p:txBody>
                <a:bodyPr wrap="square" lIns="0" tIns="0" rIns="0" bIns="0" rtlCol="0">
                  <a:spAutoFit/>
                </a:bodyPr>
                <a:lstStyle/>
                <a:p>
                  <a:pPr>
                    <a:spcAft>
                      <a:spcPts val="0"/>
                    </a:spcAft>
                  </a:pPr>
                  <a:r>
                    <a:rPr lang="pt-PT" sz="300" kern="1200" dirty="0">
                      <a:solidFill>
                        <a:srgbClr val="FFFFFF"/>
                      </a:solidFill>
                      <a:effectLst/>
                      <a:latin typeface="Arial"/>
                      <a:ea typeface="Arial"/>
                      <a:cs typeface="Times New Roman"/>
                    </a:rPr>
                    <a:t>AÇÃO CLIMÁTICA</a:t>
                  </a:r>
                  <a:endParaRPr lang="pt-BR" sz="300" dirty="0">
                    <a:effectLst/>
                    <a:latin typeface="Times New Roman"/>
                    <a:ea typeface="Times New Roman"/>
                  </a:endParaRPr>
                </a:p>
              </p:txBody>
            </p:sp>
            <p:sp>
              <p:nvSpPr>
                <p:cNvPr id="28" name="CaixaDeTexto 1"/>
                <p:cNvSpPr txBox="1"/>
                <p:nvPr/>
              </p:nvSpPr>
              <p:spPr>
                <a:xfrm>
                  <a:off x="4881992" y="4328588"/>
                  <a:ext cx="216000" cy="92333"/>
                </a:xfrm>
                <a:prstGeom prst="rect">
                  <a:avLst/>
                </a:prstGeom>
                <a:noFill/>
              </p:spPr>
              <p:txBody>
                <a:bodyPr wrap="square" lIns="0" tIns="0" rIns="0" bIns="0" rtlCol="0">
                  <a:spAutoFit/>
                </a:bodyPr>
                <a:lstStyle/>
                <a:p>
                  <a:pPr>
                    <a:spcAft>
                      <a:spcPts val="0"/>
                    </a:spcAft>
                  </a:pPr>
                  <a:r>
                    <a:rPr lang="pt-BR" sz="300" kern="1200" dirty="0">
                      <a:solidFill>
                        <a:srgbClr val="FFFFFF"/>
                      </a:solidFill>
                      <a:effectLst/>
                      <a:latin typeface="Arial"/>
                      <a:ea typeface="Arial"/>
                      <a:cs typeface="Times New Roman"/>
                    </a:rPr>
                    <a:t>VIDA DEBAIXO D'ÁGUA</a:t>
                  </a:r>
                  <a:endParaRPr lang="pt-BR" sz="300" dirty="0">
                    <a:effectLst/>
                    <a:latin typeface="Times New Roman"/>
                    <a:ea typeface="Times New Roman"/>
                  </a:endParaRPr>
                </a:p>
              </p:txBody>
            </p:sp>
            <p:sp>
              <p:nvSpPr>
                <p:cNvPr id="30" name="CaixaDeTexto 1"/>
                <p:cNvSpPr txBox="1"/>
                <p:nvPr/>
              </p:nvSpPr>
              <p:spPr>
                <a:xfrm>
                  <a:off x="1174046" y="6163784"/>
                  <a:ext cx="304145" cy="115416"/>
                </a:xfrm>
                <a:prstGeom prst="rect">
                  <a:avLst/>
                </a:prstGeom>
                <a:noFill/>
              </p:spPr>
              <p:txBody>
                <a:bodyPr wrap="square" lIns="0" tIns="0" rIns="0" bIns="0" rtlCol="0">
                  <a:spAutoFit/>
                </a:bodyPr>
                <a:lstStyle/>
                <a:p>
                  <a:pPr>
                    <a:spcAft>
                      <a:spcPts val="0"/>
                    </a:spcAft>
                  </a:pPr>
                  <a:r>
                    <a:rPr lang="pt-BR" sz="250" kern="1200" dirty="0">
                      <a:solidFill>
                        <a:srgbClr val="FFFFFF"/>
                      </a:solidFill>
                      <a:effectLst/>
                      <a:latin typeface="Arial"/>
                      <a:ea typeface="Arial"/>
                      <a:cs typeface="Times New Roman"/>
                    </a:rPr>
                    <a:t>PAZ E JUSTIÇA INSTITUIÇÕES FORTES</a:t>
                  </a:r>
                  <a:endParaRPr lang="pt-BR" sz="250" dirty="0">
                    <a:effectLst/>
                    <a:latin typeface="Times New Roman"/>
                    <a:ea typeface="Times New Roman"/>
                  </a:endParaRPr>
                </a:p>
              </p:txBody>
            </p:sp>
            <p:sp>
              <p:nvSpPr>
                <p:cNvPr id="38" name="CaixaDeTexto 1"/>
                <p:cNvSpPr txBox="1"/>
                <p:nvPr/>
              </p:nvSpPr>
              <p:spPr>
                <a:xfrm>
                  <a:off x="3677773" y="6739765"/>
                  <a:ext cx="237310" cy="115416"/>
                </a:xfrm>
                <a:prstGeom prst="rect">
                  <a:avLst/>
                </a:prstGeom>
                <a:noFill/>
              </p:spPr>
              <p:txBody>
                <a:bodyPr wrap="square" lIns="0" tIns="0" rIns="0" bIns="0" rtlCol="0">
                  <a:spAutoFit/>
                </a:bodyPr>
                <a:lstStyle/>
                <a:p>
                  <a:pPr>
                    <a:spcAft>
                      <a:spcPts val="0"/>
                    </a:spcAft>
                  </a:pPr>
                  <a:r>
                    <a:rPr lang="pt-BR" sz="250" kern="1200" dirty="0">
                      <a:solidFill>
                        <a:srgbClr val="FFFFFF"/>
                      </a:solidFill>
                      <a:effectLst/>
                      <a:latin typeface="Arial"/>
                      <a:ea typeface="Arial"/>
                      <a:cs typeface="Times New Roman"/>
                    </a:rPr>
                    <a:t>PARCERIAS PARA OS OBJETIVOS</a:t>
                  </a:r>
                  <a:endParaRPr lang="pt-BR" sz="250" dirty="0">
                    <a:effectLst/>
                    <a:latin typeface="Times New Roman"/>
                    <a:ea typeface="Times New Roman"/>
                  </a:endParaRPr>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343" y="4067699"/>
                <a:ext cx="216884" cy="17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9" name="CaixaDeTexto 48"/>
            <p:cNvSpPr txBox="1"/>
            <p:nvPr/>
          </p:nvSpPr>
          <p:spPr>
            <a:xfrm>
              <a:off x="6107170" y="2476111"/>
              <a:ext cx="1967124" cy="1031051"/>
            </a:xfrm>
            <a:prstGeom prst="rect">
              <a:avLst/>
            </a:prstGeom>
            <a:noFill/>
          </p:spPr>
          <p:txBody>
            <a:bodyPr wrap="square" rtlCol="0">
              <a:spAutoFit/>
            </a:bodyPr>
            <a:lstStyle/>
            <a:p>
              <a:pPr algn="ctr"/>
              <a:r>
                <a:rPr lang="pt-BR" sz="800" b="1" dirty="0">
                  <a:solidFill>
                    <a:schemeClr val="bg1"/>
                  </a:solidFill>
                </a:rPr>
                <a:t>PESSOAS</a:t>
              </a:r>
            </a:p>
            <a:p>
              <a:pPr algn="ctr">
                <a:spcBef>
                  <a:spcPts val="600"/>
                </a:spcBef>
              </a:pPr>
              <a:r>
                <a:rPr lang="pt-BR" sz="800" dirty="0" smtClean="0">
                  <a:solidFill>
                    <a:schemeClr val="bg1"/>
                  </a:solidFill>
                </a:rPr>
                <a:t>"Estamos </a:t>
              </a:r>
              <a:r>
                <a:rPr lang="pt-BR" sz="800" dirty="0">
                  <a:solidFill>
                    <a:schemeClr val="bg1"/>
                  </a:solidFill>
                </a:rPr>
                <a:t>determinados a acabar com a pobreza e a fome, em todas as suas formas e dimensões, e garantir que todos os seres humanos possam realizar seu potencial com dignidade e igualdade e em um ambiente </a:t>
              </a:r>
              <a:r>
                <a:rPr lang="pt-BR" sz="800" dirty="0" smtClean="0">
                  <a:solidFill>
                    <a:schemeClr val="bg1"/>
                  </a:solidFill>
                </a:rPr>
                <a:t>saudável"</a:t>
              </a:r>
              <a:endParaRPr lang="pt-BR" sz="800" dirty="0">
                <a:solidFill>
                  <a:schemeClr val="bg1"/>
                </a:solidFill>
              </a:endParaRPr>
            </a:p>
          </p:txBody>
        </p:sp>
        <p:sp>
          <p:nvSpPr>
            <p:cNvPr id="52" name="CaixaDeTexto 51"/>
            <p:cNvSpPr txBox="1"/>
            <p:nvPr/>
          </p:nvSpPr>
          <p:spPr>
            <a:xfrm>
              <a:off x="4151562" y="3855575"/>
              <a:ext cx="1967124" cy="954107"/>
            </a:xfrm>
            <a:prstGeom prst="rect">
              <a:avLst/>
            </a:prstGeom>
            <a:noFill/>
          </p:spPr>
          <p:txBody>
            <a:bodyPr wrap="square" rtlCol="0">
              <a:spAutoFit/>
            </a:bodyPr>
            <a:lstStyle/>
            <a:p>
              <a:pPr algn="ctr"/>
              <a:r>
                <a:rPr lang="pt-BR" sz="800" b="1" dirty="0" smtClean="0">
                  <a:solidFill>
                    <a:schemeClr val="bg1"/>
                  </a:solidFill>
                </a:rPr>
                <a:t>PROSPERIDADE</a:t>
              </a:r>
            </a:p>
            <a:p>
              <a:pPr algn="ctr"/>
              <a:endParaRPr lang="pt-BR" sz="800" b="1" dirty="0">
                <a:solidFill>
                  <a:schemeClr val="bg1"/>
                </a:solidFill>
              </a:endParaRPr>
            </a:p>
            <a:p>
              <a:pPr algn="ctr"/>
              <a:r>
                <a:rPr lang="pt-BR" sz="800" dirty="0" smtClean="0">
                  <a:solidFill>
                    <a:schemeClr val="bg1"/>
                  </a:solidFill>
                </a:rPr>
                <a:t>"Estamos </a:t>
              </a:r>
              <a:r>
                <a:rPr lang="pt-BR" sz="800" dirty="0">
                  <a:solidFill>
                    <a:schemeClr val="bg1"/>
                  </a:solidFill>
                </a:rPr>
                <a:t>determinados a garantir que todos os seres humanos tenham uma vida próspera e plena e que o progresso econômico, social e tecnológico ocorra em harmonia com a </a:t>
              </a:r>
              <a:r>
                <a:rPr lang="pt-BR" sz="800" dirty="0" smtClean="0">
                  <a:solidFill>
                    <a:schemeClr val="bg1"/>
                  </a:solidFill>
                </a:rPr>
                <a:t>natureza"</a:t>
              </a:r>
              <a:endParaRPr lang="pt-BR" sz="800" dirty="0">
                <a:solidFill>
                  <a:schemeClr val="bg1"/>
                </a:solidFill>
              </a:endParaRPr>
            </a:p>
          </p:txBody>
        </p:sp>
        <p:sp>
          <p:nvSpPr>
            <p:cNvPr id="53" name="CaixaDeTexto 52"/>
            <p:cNvSpPr txBox="1"/>
            <p:nvPr/>
          </p:nvSpPr>
          <p:spPr>
            <a:xfrm>
              <a:off x="8238188" y="3576365"/>
              <a:ext cx="1697849" cy="1354217"/>
            </a:xfrm>
            <a:prstGeom prst="rect">
              <a:avLst/>
            </a:prstGeom>
            <a:noFill/>
          </p:spPr>
          <p:txBody>
            <a:bodyPr wrap="square" lIns="0" tIns="0" rIns="0" bIns="0" rtlCol="0">
              <a:spAutoFit/>
            </a:bodyPr>
            <a:lstStyle/>
            <a:p>
              <a:pPr algn="ctr"/>
              <a:r>
                <a:rPr lang="pt-BR" sz="800" b="1" dirty="0">
                  <a:solidFill>
                    <a:schemeClr val="bg1"/>
                  </a:solidFill>
                </a:rPr>
                <a:t>PLANETA</a:t>
              </a:r>
            </a:p>
            <a:p>
              <a:pPr algn="ctr"/>
              <a:endParaRPr lang="pt-BR" sz="700" b="1" dirty="0">
                <a:solidFill>
                  <a:schemeClr val="bg1"/>
                </a:solidFill>
              </a:endParaRPr>
            </a:p>
            <a:p>
              <a:pPr algn="ctr"/>
              <a:r>
                <a:rPr lang="pt-BR" sz="800" dirty="0" smtClean="0">
                  <a:solidFill>
                    <a:schemeClr val="bg1"/>
                  </a:solidFill>
                </a:rPr>
                <a:t>"Estamos </a:t>
              </a:r>
              <a:r>
                <a:rPr lang="pt-BR" sz="800" dirty="0">
                  <a:solidFill>
                    <a:schemeClr val="bg1"/>
                  </a:solidFill>
                </a:rPr>
                <a:t>determinados a </a:t>
              </a:r>
              <a:r>
                <a:rPr lang="pt-BR" sz="800" dirty="0" smtClean="0">
                  <a:solidFill>
                    <a:schemeClr val="bg1"/>
                  </a:solidFill>
                </a:rPr>
                <a:t>proteger                    </a:t>
              </a:r>
              <a:r>
                <a:rPr lang="pt-BR" sz="800" dirty="0">
                  <a:solidFill>
                    <a:schemeClr val="bg1"/>
                  </a:solidFill>
                </a:rPr>
                <a:t>a planta da degradação, inclusive por meio de consumo e produção sustentáveis, manejando de forma sustentável seus recursos naturais e tomando medidas urgentes sobre as mudanças climáticas para que ela possa atender às necessidades das gerações presentes e </a:t>
              </a:r>
              <a:r>
                <a:rPr lang="pt-BR" sz="800" dirty="0" smtClean="0">
                  <a:solidFill>
                    <a:schemeClr val="bg1"/>
                  </a:solidFill>
                </a:rPr>
                <a:t>futuras"</a:t>
              </a:r>
              <a:endParaRPr lang="pt-BR" sz="800" dirty="0">
                <a:solidFill>
                  <a:schemeClr val="bg1"/>
                </a:solidFill>
              </a:endParaRPr>
            </a:p>
          </p:txBody>
        </p:sp>
        <p:sp>
          <p:nvSpPr>
            <p:cNvPr id="54" name="CaixaDeTexto 53"/>
            <p:cNvSpPr txBox="1"/>
            <p:nvPr/>
          </p:nvSpPr>
          <p:spPr>
            <a:xfrm>
              <a:off x="4829132" y="5811188"/>
              <a:ext cx="1967124" cy="784830"/>
            </a:xfrm>
            <a:prstGeom prst="rect">
              <a:avLst/>
            </a:prstGeom>
            <a:noFill/>
          </p:spPr>
          <p:txBody>
            <a:bodyPr wrap="square" rtlCol="0">
              <a:spAutoFit/>
            </a:bodyPr>
            <a:lstStyle/>
            <a:p>
              <a:pPr algn="ctr"/>
              <a:r>
                <a:rPr lang="pt-BR" sz="800" b="1" dirty="0" smtClean="0">
                  <a:solidFill>
                    <a:schemeClr val="bg1"/>
                  </a:solidFill>
                </a:rPr>
                <a:t>PAZ</a:t>
              </a:r>
            </a:p>
            <a:p>
              <a:pPr algn="ctr">
                <a:spcBef>
                  <a:spcPts val="600"/>
                </a:spcBef>
              </a:pPr>
              <a:r>
                <a:rPr lang="pt-BR" sz="800" dirty="0" smtClean="0">
                  <a:solidFill>
                    <a:schemeClr val="bg1"/>
                  </a:solidFill>
                </a:rPr>
                <a:t>"Estamos </a:t>
              </a:r>
              <a:r>
                <a:rPr lang="pt-BR" sz="800" dirty="0">
                  <a:solidFill>
                    <a:schemeClr val="bg1"/>
                  </a:solidFill>
                </a:rPr>
                <a:t>determinados a promover sociedades pacíficas, justas e inclusivas, livres do medo e da violência. Não pode haver desenvolvimento </a:t>
              </a:r>
              <a:r>
                <a:rPr lang="pt-BR" sz="800" dirty="0" smtClean="0">
                  <a:solidFill>
                    <a:schemeClr val="bg1"/>
                  </a:solidFill>
                </a:rPr>
                <a:t>sustentável"</a:t>
              </a:r>
              <a:endParaRPr lang="pt-BR" sz="800" dirty="0">
                <a:solidFill>
                  <a:schemeClr val="bg1"/>
                </a:solidFill>
              </a:endParaRPr>
            </a:p>
          </p:txBody>
        </p:sp>
        <p:sp>
          <p:nvSpPr>
            <p:cNvPr id="55" name="CaixaDeTexto 54"/>
            <p:cNvSpPr txBox="1"/>
            <p:nvPr/>
          </p:nvSpPr>
          <p:spPr>
            <a:xfrm>
              <a:off x="7353237" y="5754117"/>
              <a:ext cx="1967124" cy="1523494"/>
            </a:xfrm>
            <a:prstGeom prst="rect">
              <a:avLst/>
            </a:prstGeom>
            <a:noFill/>
          </p:spPr>
          <p:txBody>
            <a:bodyPr wrap="square" rtlCol="0">
              <a:spAutoFit/>
            </a:bodyPr>
            <a:lstStyle/>
            <a:p>
              <a:pPr algn="ctr"/>
              <a:r>
                <a:rPr lang="pt-BR" sz="800" b="1" dirty="0">
                  <a:solidFill>
                    <a:schemeClr val="bg1"/>
                  </a:solidFill>
                </a:rPr>
                <a:t>PARCERIA</a:t>
              </a:r>
            </a:p>
            <a:p>
              <a:pPr algn="ctr">
                <a:spcBef>
                  <a:spcPts val="600"/>
                </a:spcBef>
              </a:pPr>
              <a:r>
                <a:rPr lang="pt-BR" sz="800" dirty="0" smtClean="0">
                  <a:solidFill>
                    <a:schemeClr val="bg1"/>
                  </a:solidFill>
                </a:rPr>
                <a:t>"Estamos </a:t>
              </a:r>
              <a:r>
                <a:rPr lang="pt-BR" sz="800" dirty="0">
                  <a:solidFill>
                    <a:schemeClr val="bg1"/>
                  </a:solidFill>
                </a:rPr>
                <a:t>determinados a mobilizar os meios necessários para implementar esta Agenda por meio de uma Parceria Global para o Desenvolvimento Sustentável revitalizada, baseada em um espírito de solidariedade global fortalecida, focada em particular nas necessidades dos mais pobres e vulneráveis e com a participação de todos os países , todas as partes interessadas e todas as </a:t>
              </a:r>
              <a:r>
                <a:rPr lang="pt-BR" sz="800" dirty="0" smtClean="0">
                  <a:solidFill>
                    <a:schemeClr val="bg1"/>
                  </a:solidFill>
                </a:rPr>
                <a:t>pessoas"</a:t>
              </a:r>
              <a:endParaRPr lang="pt-BR" sz="800" dirty="0">
                <a:solidFill>
                  <a:schemeClr val="bg1"/>
                </a:solidFill>
              </a:endParaRPr>
            </a:p>
          </p:txBody>
        </p:sp>
      </p:grpSp>
    </p:spTree>
    <p:extLst>
      <p:ext uri="{BB962C8B-B14F-4D97-AF65-F5344CB8AC3E}">
        <p14:creationId xmlns:p14="http://schemas.microsoft.com/office/powerpoint/2010/main" val="6238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40;p7" descr="A picture containing text, wall&#10;&#10;Description automatically generated">
            <a:extLst>
              <a:ext uri="{FF2B5EF4-FFF2-40B4-BE49-F238E27FC236}">
                <a16:creationId xmlns:a16="http://schemas.microsoft.com/office/drawing/2014/main" xmlns="" id="{F3D65479-FCE3-F643-9771-5D078D3B1CA4}"/>
              </a:ext>
            </a:extLst>
          </p:cNvPr>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sp>
        <p:nvSpPr>
          <p:cNvPr id="15" name="Right Arrow 14">
            <a:extLst>
              <a:ext uri="{FF2B5EF4-FFF2-40B4-BE49-F238E27FC236}">
                <a16:creationId xmlns:a16="http://schemas.microsoft.com/office/drawing/2014/main" xmlns="" id="{A756D831-43C0-C04F-8DA9-ADDA35F8D5D0}"/>
              </a:ext>
            </a:extLst>
          </p:cNvPr>
          <p:cNvSpPr/>
          <p:nvPr/>
        </p:nvSpPr>
        <p:spPr>
          <a:xfrm>
            <a:off x="5112129" y="1397219"/>
            <a:ext cx="2756262" cy="318655"/>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ight Arrow 18">
            <a:extLst>
              <a:ext uri="{FF2B5EF4-FFF2-40B4-BE49-F238E27FC236}">
                <a16:creationId xmlns:a16="http://schemas.microsoft.com/office/drawing/2014/main" xmlns="" id="{2910FCC5-9667-E247-9107-55AF4A72ADC5}"/>
              </a:ext>
            </a:extLst>
          </p:cNvPr>
          <p:cNvSpPr/>
          <p:nvPr/>
        </p:nvSpPr>
        <p:spPr>
          <a:xfrm>
            <a:off x="5112129" y="3590936"/>
            <a:ext cx="2756262" cy="318655"/>
          </a:xfrm>
          <a:prstGeom prst="rightArrow">
            <a:avLst/>
          </a:prstGeom>
          <a:solidFill>
            <a:srgbClr val="3AC6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Google Shape;242;p7">
            <a:extLst>
              <a:ext uri="{FF2B5EF4-FFF2-40B4-BE49-F238E27FC236}">
                <a16:creationId xmlns:a16="http://schemas.microsoft.com/office/drawing/2014/main" xmlns="" id="{44F6469C-7527-234A-83E6-5D61BF62F2A6}"/>
              </a:ext>
            </a:extLst>
          </p:cNvPr>
          <p:cNvSpPr txBox="1"/>
          <p:nvPr/>
        </p:nvSpPr>
        <p:spPr>
          <a:xfrm>
            <a:off x="7985956" y="1205701"/>
            <a:ext cx="3866662" cy="701690"/>
          </a:xfrm>
          <a:prstGeom prst="rect">
            <a:avLst/>
          </a:prstGeom>
          <a:noFill/>
          <a:ln>
            <a:noFill/>
          </a:ln>
        </p:spPr>
        <p:txBody>
          <a:bodyPr spcFirstLastPara="1" wrap="square" lIns="91425" tIns="45700" rIns="91425" bIns="45700" anchor="t" anchorCtr="0">
            <a:spAutoFit/>
          </a:bodyPr>
          <a:lstStyle/>
          <a:p>
            <a:pPr lvl="0">
              <a:lnSpc>
                <a:spcPct val="90000"/>
              </a:lnSpc>
            </a:pPr>
            <a:r>
              <a:rPr lang="pt-BR" sz="4400" b="1" i="0" u="none" strike="noStrike" cap="none" dirty="0" smtClean="0">
                <a:solidFill>
                  <a:srgbClr val="29C7F7"/>
                </a:solidFill>
                <a:latin typeface="Calibri"/>
                <a:ea typeface="Calibri"/>
                <a:cs typeface="Calibri"/>
                <a:sym typeface="Calibri"/>
              </a:rPr>
              <a:t>169 </a:t>
            </a:r>
            <a:r>
              <a:rPr lang="pt-BR" sz="4400" b="1" dirty="0" smtClean="0">
                <a:solidFill>
                  <a:srgbClr val="29C7F7"/>
                </a:solidFill>
                <a:ea typeface="Calibri"/>
                <a:cs typeface="Calibri"/>
                <a:sym typeface="Calibri"/>
              </a:rPr>
              <a:t>Metas</a:t>
            </a:r>
            <a:endParaRPr lang="pt-BR" sz="1600" dirty="0">
              <a:solidFill>
                <a:srgbClr val="29C7F7"/>
              </a:solidFill>
            </a:endParaRPr>
          </a:p>
        </p:txBody>
      </p:sp>
      <p:sp>
        <p:nvSpPr>
          <p:cNvPr id="24" name="Google Shape;242;p7">
            <a:extLst>
              <a:ext uri="{FF2B5EF4-FFF2-40B4-BE49-F238E27FC236}">
                <a16:creationId xmlns:a16="http://schemas.microsoft.com/office/drawing/2014/main" xmlns="" id="{26064FE5-E9E8-634E-AD11-F287BEAC31A7}"/>
              </a:ext>
            </a:extLst>
          </p:cNvPr>
          <p:cNvSpPr txBox="1"/>
          <p:nvPr/>
        </p:nvSpPr>
        <p:spPr>
          <a:xfrm>
            <a:off x="7985956" y="3399418"/>
            <a:ext cx="3866662" cy="701690"/>
          </a:xfrm>
          <a:prstGeom prst="rect">
            <a:avLst/>
          </a:prstGeom>
          <a:noFill/>
          <a:ln>
            <a:noFill/>
          </a:ln>
        </p:spPr>
        <p:txBody>
          <a:bodyPr spcFirstLastPara="1" wrap="square" lIns="91425" tIns="45700" rIns="91425" bIns="45700" anchor="t" anchorCtr="0">
            <a:spAutoFit/>
          </a:bodyPr>
          <a:lstStyle/>
          <a:p>
            <a:pPr lvl="0">
              <a:lnSpc>
                <a:spcPct val="90000"/>
              </a:lnSpc>
            </a:pPr>
            <a:r>
              <a:rPr lang="pt-BR" sz="4400" b="1" i="0" u="none" strike="noStrike" cap="none" dirty="0" smtClean="0">
                <a:solidFill>
                  <a:srgbClr val="3AC69D"/>
                </a:solidFill>
                <a:latin typeface="Calibri"/>
                <a:ea typeface="Calibri"/>
                <a:cs typeface="Calibri"/>
                <a:sym typeface="Calibri"/>
              </a:rPr>
              <a:t>230 </a:t>
            </a:r>
            <a:r>
              <a:rPr lang="pt-BR" sz="4400" b="1" dirty="0" smtClean="0">
                <a:solidFill>
                  <a:srgbClr val="3AC69D"/>
                </a:solidFill>
                <a:ea typeface="Calibri"/>
                <a:cs typeface="Calibri"/>
                <a:sym typeface="Calibri"/>
              </a:rPr>
              <a:t>Indicadores</a:t>
            </a:r>
            <a:endParaRPr lang="pt-BR" sz="1600" dirty="0">
              <a:solidFill>
                <a:srgbClr val="3AC69D"/>
              </a:solidFill>
            </a:endParaRPr>
          </a:p>
        </p:txBody>
      </p:sp>
      <p:sp>
        <p:nvSpPr>
          <p:cNvPr id="25" name="Google Shape;242;p7">
            <a:extLst>
              <a:ext uri="{FF2B5EF4-FFF2-40B4-BE49-F238E27FC236}">
                <a16:creationId xmlns:a16="http://schemas.microsoft.com/office/drawing/2014/main" xmlns="" id="{168D992C-6066-6145-81C8-0B8EE1342737}"/>
              </a:ext>
            </a:extLst>
          </p:cNvPr>
          <p:cNvSpPr txBox="1"/>
          <p:nvPr/>
        </p:nvSpPr>
        <p:spPr>
          <a:xfrm>
            <a:off x="7985955" y="1842077"/>
            <a:ext cx="3984227" cy="978689"/>
          </a:xfrm>
          <a:prstGeom prst="rect">
            <a:avLst/>
          </a:prstGeom>
          <a:noFill/>
          <a:ln>
            <a:noFill/>
          </a:ln>
        </p:spPr>
        <p:txBody>
          <a:bodyPr spcFirstLastPara="1" wrap="square" lIns="91425" tIns="45700" rIns="91425" bIns="45700" anchor="t" anchorCtr="0">
            <a:spAutoFit/>
          </a:bodyPr>
          <a:lstStyle/>
          <a:p>
            <a:pPr lvl="0">
              <a:lnSpc>
                <a:spcPct val="120000"/>
              </a:lnSpc>
            </a:pPr>
            <a:r>
              <a:rPr lang="pt-BR" sz="1600" b="1" dirty="0" smtClean="0">
                <a:ea typeface="Calibri"/>
                <a:cs typeface="Calibri"/>
                <a:sym typeface="Calibri"/>
              </a:rPr>
              <a:t>Entre em detalhes sobre exatamente o que precisa ser alcançado nos aspectos sociais, ambientais e econômicos</a:t>
            </a:r>
            <a:endParaRPr lang="pt-BR" sz="700" b="1" dirty="0"/>
          </a:p>
        </p:txBody>
      </p:sp>
      <p:sp>
        <p:nvSpPr>
          <p:cNvPr id="26" name="Google Shape;242;p7">
            <a:extLst>
              <a:ext uri="{FF2B5EF4-FFF2-40B4-BE49-F238E27FC236}">
                <a16:creationId xmlns:a16="http://schemas.microsoft.com/office/drawing/2014/main" xmlns="" id="{76B09451-9607-364A-AEE4-F57A83B4CDCC}"/>
              </a:ext>
            </a:extLst>
          </p:cNvPr>
          <p:cNvSpPr txBox="1"/>
          <p:nvPr/>
        </p:nvSpPr>
        <p:spPr>
          <a:xfrm>
            <a:off x="7985955" y="4046915"/>
            <a:ext cx="3984227" cy="978689"/>
          </a:xfrm>
          <a:prstGeom prst="rect">
            <a:avLst/>
          </a:prstGeom>
          <a:noFill/>
          <a:ln>
            <a:noFill/>
          </a:ln>
        </p:spPr>
        <p:txBody>
          <a:bodyPr spcFirstLastPara="1" wrap="square" lIns="91425" tIns="45700" rIns="91425" bIns="45700" anchor="t" anchorCtr="0">
            <a:spAutoFit/>
          </a:bodyPr>
          <a:lstStyle/>
          <a:p>
            <a:pPr lvl="0">
              <a:lnSpc>
                <a:spcPct val="120000"/>
              </a:lnSpc>
            </a:pPr>
            <a:r>
              <a:rPr lang="pt-BR" sz="1600" b="1" dirty="0" smtClean="0">
                <a:ea typeface="Calibri"/>
                <a:cs typeface="Calibri"/>
                <a:sym typeface="Calibri"/>
              </a:rPr>
              <a:t>Destaque os principais conjuntos de dados para os governos monitorarem com o objetivo de atingir as metas</a:t>
            </a:r>
            <a:endParaRPr lang="pt-BR" sz="1600" b="1" i="0" u="none" strike="noStrike" cap="none"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88B2D188-2824-EA36-5E7F-04D2B4B3E850}"/>
              </a:ext>
            </a:extLst>
          </p:cNvPr>
          <p:cNvSpPr>
            <a:spLocks noGrp="1"/>
          </p:cNvSpPr>
          <p:nvPr>
            <p:ph type="sldNum" sz="quarter" idx="12"/>
          </p:nvPr>
        </p:nvSpPr>
        <p:spPr/>
        <p:txBody>
          <a:bodyPr/>
          <a:lstStyle/>
          <a:p>
            <a:fld id="{61DC75F0-D3FD-D841-8FDB-E454B9D17276}" type="slidenum">
              <a:rPr lang="pt-BR" smtClean="0"/>
              <a:t>13</a:t>
            </a:fld>
            <a:endParaRPr lang="pt-BR" dirty="0"/>
          </a:p>
        </p:txBody>
      </p:sp>
      <p:pic>
        <p:nvPicPr>
          <p:cNvPr id="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474" y="2783714"/>
            <a:ext cx="216884" cy="17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5" y="552968"/>
            <a:ext cx="503872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CaixaDeTexto 1"/>
          <p:cNvSpPr txBox="1"/>
          <p:nvPr/>
        </p:nvSpPr>
        <p:spPr>
          <a:xfrm>
            <a:off x="827533" y="4337153"/>
            <a:ext cx="870585" cy="461665"/>
          </a:xfrm>
          <a:prstGeom prst="rect">
            <a:avLst/>
          </a:prstGeom>
          <a:noFill/>
        </p:spPr>
        <p:txBody>
          <a:bodyPr wrap="square" lIns="0" rtlCol="0">
            <a:spAutoFit/>
          </a:bodyPr>
          <a:lstStyle/>
          <a:p>
            <a:pPr algn="ctr">
              <a:spcAft>
                <a:spcPts val="0"/>
              </a:spcAft>
            </a:pPr>
            <a:r>
              <a:rPr lang="pt-PT" sz="800" kern="1200" dirty="0">
                <a:solidFill>
                  <a:srgbClr val="FFFFFF"/>
                </a:solidFill>
                <a:effectLst/>
                <a:latin typeface="Arial"/>
                <a:ea typeface="Arial"/>
                <a:cs typeface="Times New Roman"/>
              </a:rPr>
              <a:t>CIDADES E COMUNIDADES SUSTENTÁVEIS</a:t>
            </a:r>
            <a:endParaRPr lang="pt-BR" sz="1200" dirty="0">
              <a:effectLst/>
              <a:latin typeface="Times New Roman"/>
              <a:ea typeface="Times New Roman"/>
            </a:endParaRPr>
          </a:p>
        </p:txBody>
      </p:sp>
      <p:sp>
        <p:nvSpPr>
          <p:cNvPr id="38" name="CaixaDeTexto 1"/>
          <p:cNvSpPr txBox="1"/>
          <p:nvPr/>
        </p:nvSpPr>
        <p:spPr>
          <a:xfrm>
            <a:off x="4009682" y="3775988"/>
            <a:ext cx="862965" cy="461665"/>
          </a:xfrm>
          <a:prstGeom prst="rect">
            <a:avLst/>
          </a:prstGeom>
          <a:noFill/>
        </p:spPr>
        <p:txBody>
          <a:bodyPr wrap="square" lIns="0" rIns="0" rtlCol="0">
            <a:spAutoFit/>
          </a:bodyPr>
          <a:lstStyle/>
          <a:p>
            <a:pPr algn="ctr">
              <a:spcAft>
                <a:spcPts val="0"/>
              </a:spcAft>
            </a:pPr>
            <a:r>
              <a:rPr lang="pt-BR" sz="800" kern="1200" dirty="0">
                <a:solidFill>
                  <a:srgbClr val="FFFFFF"/>
                </a:solidFill>
                <a:effectLst/>
                <a:latin typeface="Arial"/>
                <a:ea typeface="Arial"/>
                <a:cs typeface="Times New Roman"/>
              </a:rPr>
              <a:t>ÁGUA </a:t>
            </a:r>
            <a:endParaRPr lang="pt-BR" sz="800" kern="1200" dirty="0" smtClean="0">
              <a:solidFill>
                <a:srgbClr val="FFFFFF"/>
              </a:solidFill>
              <a:effectLst/>
              <a:latin typeface="Arial"/>
              <a:ea typeface="Arial"/>
              <a:cs typeface="Times New Roman"/>
            </a:endParaRPr>
          </a:p>
          <a:p>
            <a:pPr algn="ctr">
              <a:spcAft>
                <a:spcPts val="0"/>
              </a:spcAft>
            </a:pPr>
            <a:r>
              <a:rPr lang="pt-BR" sz="800" kern="1200" dirty="0" smtClean="0">
                <a:solidFill>
                  <a:srgbClr val="FFFFFF"/>
                </a:solidFill>
                <a:effectLst/>
                <a:latin typeface="Arial"/>
                <a:ea typeface="Arial"/>
                <a:cs typeface="Times New Roman"/>
              </a:rPr>
              <a:t>LIMPA  </a:t>
            </a:r>
            <a:r>
              <a:rPr lang="pt-BR" sz="800" kern="1200" dirty="0">
                <a:solidFill>
                  <a:srgbClr val="FFFFFF"/>
                </a:solidFill>
                <a:effectLst/>
                <a:latin typeface="Arial"/>
                <a:ea typeface="Arial"/>
                <a:cs typeface="Times New Roman"/>
              </a:rPr>
              <a:t>E </a:t>
            </a:r>
            <a:endParaRPr lang="pt-BR" sz="800" kern="1200" dirty="0" smtClean="0">
              <a:solidFill>
                <a:srgbClr val="FFFFFF"/>
              </a:solidFill>
              <a:effectLst/>
              <a:latin typeface="Arial"/>
              <a:ea typeface="Arial"/>
              <a:cs typeface="Times New Roman"/>
            </a:endParaRPr>
          </a:p>
          <a:p>
            <a:pPr algn="ctr">
              <a:spcAft>
                <a:spcPts val="0"/>
              </a:spcAft>
            </a:pPr>
            <a:r>
              <a:rPr lang="pt-BR" sz="800" kern="1200" dirty="0" smtClean="0">
                <a:solidFill>
                  <a:srgbClr val="FFFFFF"/>
                </a:solidFill>
                <a:effectLst/>
                <a:latin typeface="Arial"/>
                <a:ea typeface="Arial"/>
                <a:cs typeface="Times New Roman"/>
              </a:rPr>
              <a:t>SANEAMENTO</a:t>
            </a:r>
            <a:endParaRPr lang="pt-BR" sz="1200" dirty="0">
              <a:effectLst/>
              <a:latin typeface="Times New Roman"/>
              <a:ea typeface="Times New Roman"/>
            </a:endParaRPr>
          </a:p>
        </p:txBody>
      </p:sp>
      <p:sp>
        <p:nvSpPr>
          <p:cNvPr id="40" name="CaixaDeTexto 1"/>
          <p:cNvSpPr txBox="1"/>
          <p:nvPr/>
        </p:nvSpPr>
        <p:spPr>
          <a:xfrm>
            <a:off x="327796" y="3111820"/>
            <a:ext cx="620395" cy="338554"/>
          </a:xfrm>
          <a:prstGeom prst="rect">
            <a:avLst/>
          </a:prstGeom>
          <a:noFill/>
        </p:spPr>
        <p:txBody>
          <a:bodyPr wrap="square" lIns="0" rIns="0" rtlCol="0">
            <a:spAutoFit/>
          </a:bodyPr>
          <a:lstStyle/>
          <a:p>
            <a:pPr algn="ctr">
              <a:spcAft>
                <a:spcPts val="0"/>
              </a:spcAft>
            </a:pPr>
            <a:r>
              <a:rPr lang="pt-PT" sz="800" kern="1200" dirty="0">
                <a:solidFill>
                  <a:srgbClr val="FFFFFF"/>
                </a:solidFill>
                <a:effectLst/>
                <a:latin typeface="Arial"/>
                <a:ea typeface="Arial"/>
                <a:cs typeface="Times New Roman"/>
              </a:rPr>
              <a:t>AÇÃO CLIMÁTICA</a:t>
            </a:r>
            <a:endParaRPr lang="pt-BR" sz="1200" dirty="0">
              <a:effectLst/>
              <a:latin typeface="Times New Roman"/>
              <a:ea typeface="Times New Roman"/>
            </a:endParaRPr>
          </a:p>
        </p:txBody>
      </p:sp>
      <p:sp>
        <p:nvSpPr>
          <p:cNvPr id="41" name="CaixaDeTexto 1"/>
          <p:cNvSpPr txBox="1"/>
          <p:nvPr/>
        </p:nvSpPr>
        <p:spPr>
          <a:xfrm>
            <a:off x="276040" y="2351740"/>
            <a:ext cx="838200" cy="461665"/>
          </a:xfrm>
          <a:prstGeom prst="rect">
            <a:avLst/>
          </a:prstGeom>
          <a:noFill/>
        </p:spPr>
        <p:txBody>
          <a:bodyPr wrap="square" lIns="0" rIns="0" rtlCol="0">
            <a:spAutoFit/>
          </a:bodyPr>
          <a:lstStyle/>
          <a:p>
            <a:pPr algn="ctr">
              <a:spcAft>
                <a:spcPts val="0"/>
              </a:spcAft>
            </a:pPr>
            <a:r>
              <a:rPr lang="pt-BR" sz="800" kern="1200" dirty="0" smtClean="0">
                <a:solidFill>
                  <a:srgbClr val="FFFFFF"/>
                </a:solidFill>
                <a:effectLst/>
                <a:latin typeface="Arial"/>
                <a:ea typeface="Arial"/>
                <a:cs typeface="Times New Roman"/>
              </a:rPr>
              <a:t>VIDA</a:t>
            </a:r>
          </a:p>
          <a:p>
            <a:pPr algn="ctr">
              <a:spcAft>
                <a:spcPts val="0"/>
              </a:spcAft>
            </a:pPr>
            <a:r>
              <a:rPr lang="pt-BR" sz="800" kern="1200" dirty="0" smtClean="0">
                <a:solidFill>
                  <a:srgbClr val="FFFFFF"/>
                </a:solidFill>
                <a:effectLst/>
                <a:latin typeface="Arial"/>
                <a:ea typeface="Arial"/>
                <a:cs typeface="Times New Roman"/>
              </a:rPr>
              <a:t>DEBAIXO </a:t>
            </a:r>
            <a:r>
              <a:rPr lang="pt-BR" sz="800" kern="1200" dirty="0">
                <a:solidFill>
                  <a:srgbClr val="FFFFFF"/>
                </a:solidFill>
                <a:effectLst/>
                <a:latin typeface="Arial"/>
                <a:ea typeface="Arial"/>
                <a:cs typeface="Times New Roman"/>
              </a:rPr>
              <a:t>D'ÁGUA</a:t>
            </a:r>
            <a:endParaRPr lang="pt-BR" sz="1200" dirty="0">
              <a:effectLst/>
              <a:latin typeface="Times New Roman"/>
              <a:ea typeface="Times New Roman"/>
            </a:endParaRPr>
          </a:p>
        </p:txBody>
      </p:sp>
      <p:sp>
        <p:nvSpPr>
          <p:cNvPr id="42" name="CaixaDeTexto 1"/>
          <p:cNvSpPr txBox="1"/>
          <p:nvPr/>
        </p:nvSpPr>
        <p:spPr>
          <a:xfrm>
            <a:off x="689164" y="1728416"/>
            <a:ext cx="535305" cy="338554"/>
          </a:xfrm>
          <a:prstGeom prst="rect">
            <a:avLst/>
          </a:prstGeom>
          <a:noFill/>
        </p:spPr>
        <p:txBody>
          <a:bodyPr wrap="square" lIns="0" rIns="0" rtlCol="0">
            <a:spAutoFit/>
          </a:bodyPr>
          <a:lstStyle/>
          <a:p>
            <a:pPr algn="ctr">
              <a:spcAft>
                <a:spcPts val="0"/>
              </a:spcAft>
            </a:pPr>
            <a:r>
              <a:rPr lang="pt-PT" sz="800" kern="1200" dirty="0">
                <a:solidFill>
                  <a:srgbClr val="FFFFFF"/>
                </a:solidFill>
                <a:effectLst/>
                <a:latin typeface="Arial"/>
                <a:ea typeface="Arial"/>
                <a:cs typeface="Times New Roman"/>
              </a:rPr>
              <a:t>VIDA EM TERRA</a:t>
            </a:r>
            <a:endParaRPr lang="pt-BR" sz="1200" dirty="0">
              <a:effectLst/>
              <a:latin typeface="Times New Roman"/>
              <a:ea typeface="Times New Roman"/>
            </a:endParaRPr>
          </a:p>
        </p:txBody>
      </p:sp>
      <p:sp>
        <p:nvSpPr>
          <p:cNvPr id="43" name="CaixaDeTexto 1"/>
          <p:cNvSpPr txBox="1"/>
          <p:nvPr/>
        </p:nvSpPr>
        <p:spPr>
          <a:xfrm>
            <a:off x="1217751" y="1078938"/>
            <a:ext cx="723171" cy="584775"/>
          </a:xfrm>
          <a:prstGeom prst="rect">
            <a:avLst/>
          </a:prstGeom>
          <a:noFill/>
        </p:spPr>
        <p:txBody>
          <a:bodyPr wrap="square" lIns="0" rIns="0" rtlCol="0">
            <a:spAutoFit/>
          </a:bodyPr>
          <a:lstStyle/>
          <a:p>
            <a:pPr algn="ctr">
              <a:spcAft>
                <a:spcPts val="0"/>
              </a:spcAft>
            </a:pPr>
            <a:r>
              <a:rPr lang="pt-BR" sz="800" kern="1200" dirty="0">
                <a:solidFill>
                  <a:srgbClr val="FFFFFF"/>
                </a:solidFill>
                <a:effectLst/>
                <a:latin typeface="Arial"/>
                <a:ea typeface="Arial"/>
                <a:cs typeface="Times New Roman"/>
              </a:rPr>
              <a:t>PAZ E JUSTIÇA INSTITUIÇÕES FORTES</a:t>
            </a:r>
            <a:endParaRPr lang="pt-BR" sz="1200" dirty="0">
              <a:effectLst/>
              <a:latin typeface="Times New Roman"/>
              <a:ea typeface="Times New Roman"/>
            </a:endParaRPr>
          </a:p>
        </p:txBody>
      </p:sp>
      <p:sp>
        <p:nvSpPr>
          <p:cNvPr id="51" name="CaixaDeTexto 1"/>
          <p:cNvSpPr txBox="1"/>
          <p:nvPr/>
        </p:nvSpPr>
        <p:spPr>
          <a:xfrm>
            <a:off x="1899813" y="877997"/>
            <a:ext cx="755015" cy="461665"/>
          </a:xfrm>
          <a:prstGeom prst="rect">
            <a:avLst/>
          </a:prstGeom>
          <a:noFill/>
        </p:spPr>
        <p:txBody>
          <a:bodyPr wrap="square" lIns="0" rIns="0" rtlCol="0">
            <a:spAutoFit/>
          </a:bodyPr>
          <a:lstStyle/>
          <a:p>
            <a:pPr algn="ctr">
              <a:spcAft>
                <a:spcPts val="0"/>
              </a:spcAft>
            </a:pPr>
            <a:r>
              <a:rPr lang="pt-BR" sz="800" kern="1200" dirty="0">
                <a:solidFill>
                  <a:srgbClr val="FFFFFF"/>
                </a:solidFill>
                <a:effectLst/>
                <a:latin typeface="Arial"/>
                <a:ea typeface="Arial"/>
                <a:cs typeface="Times New Roman"/>
              </a:rPr>
              <a:t>PARCERIAS PARA OS OBJETIVOS</a:t>
            </a:r>
            <a:endParaRPr lang="pt-BR" sz="1200" dirty="0">
              <a:effectLst/>
              <a:latin typeface="Times New Roman"/>
              <a:ea typeface="Times New Roman"/>
            </a:endParaRPr>
          </a:p>
        </p:txBody>
      </p:sp>
      <p:sp>
        <p:nvSpPr>
          <p:cNvPr id="44" name="CaixaDeTexto 1"/>
          <p:cNvSpPr txBox="1"/>
          <p:nvPr/>
        </p:nvSpPr>
        <p:spPr>
          <a:xfrm>
            <a:off x="362300" y="3750263"/>
            <a:ext cx="842645" cy="438582"/>
          </a:xfrm>
          <a:prstGeom prst="rect">
            <a:avLst/>
          </a:prstGeom>
          <a:noFill/>
        </p:spPr>
        <p:txBody>
          <a:bodyPr wrap="square" lIns="0" rIns="0" rtlCol="0">
            <a:spAutoFit/>
          </a:bodyPr>
          <a:lstStyle/>
          <a:p>
            <a:pPr algn="ctr">
              <a:spcAft>
                <a:spcPts val="0"/>
              </a:spcAft>
            </a:pPr>
            <a:r>
              <a:rPr lang="pt-PT" sz="750" kern="1200" dirty="0">
                <a:solidFill>
                  <a:srgbClr val="FFFFFF"/>
                </a:solidFill>
                <a:effectLst/>
                <a:latin typeface="Arial"/>
                <a:ea typeface="Arial"/>
                <a:cs typeface="Times New Roman"/>
              </a:rPr>
              <a:t>CONSUMO E PRODUÇÃO RESPONSÁVEIS</a:t>
            </a:r>
            <a:endParaRPr lang="pt-BR" sz="750" dirty="0">
              <a:effectLst/>
              <a:latin typeface="Times New Roman"/>
              <a:ea typeface="Times New Roman"/>
            </a:endParaRPr>
          </a:p>
        </p:txBody>
      </p:sp>
      <p:sp>
        <p:nvSpPr>
          <p:cNvPr id="53" name="CaixaDeTexto 1"/>
          <p:cNvSpPr txBox="1"/>
          <p:nvPr/>
        </p:nvSpPr>
        <p:spPr>
          <a:xfrm>
            <a:off x="1877041" y="2963418"/>
            <a:ext cx="1482233" cy="576000"/>
          </a:xfrm>
          <a:prstGeom prst="rect">
            <a:avLst/>
          </a:prstGeom>
          <a:solidFill>
            <a:schemeClr val="bg1"/>
          </a:solidFill>
          <a:ln>
            <a:noFill/>
          </a:ln>
        </p:spPr>
        <p:txBody>
          <a:bodyPr wrap="square" lIns="0" tIns="0" rIns="0" bIns="0" rtlCol="0">
            <a:spAutoFit/>
          </a:bodyPr>
          <a:lstStyle/>
          <a:p>
            <a:pPr algn="ctr">
              <a:spcAft>
                <a:spcPts val="0"/>
              </a:spcAft>
            </a:pPr>
            <a:r>
              <a:rPr lang="pt-PT" sz="1100" b="1" dirty="0" smtClean="0">
                <a:solidFill>
                  <a:srgbClr val="00B0F0"/>
                </a:solidFill>
                <a:latin typeface="Arial"/>
                <a:ea typeface="Arial"/>
              </a:rPr>
              <a:t>O BJETIVOS </a:t>
            </a:r>
            <a:r>
              <a:rPr lang="pt-PT" sz="1100" b="1" dirty="0">
                <a:solidFill>
                  <a:srgbClr val="00B0F0"/>
                </a:solidFill>
                <a:latin typeface="Arial"/>
                <a:ea typeface="Arial"/>
              </a:rPr>
              <a:t>DE DESENVOLVIMENTO SUSTENTÁVEL</a:t>
            </a:r>
            <a:endParaRPr lang="pt-BR" sz="1000" dirty="0">
              <a:effectLst/>
              <a:latin typeface="Times New Roman"/>
              <a:ea typeface="Times New Roman"/>
            </a:endParaRPr>
          </a:p>
        </p:txBody>
      </p:sp>
      <p:sp>
        <p:nvSpPr>
          <p:cNvPr id="36" name="CaixaDeTexto 1"/>
          <p:cNvSpPr txBox="1"/>
          <p:nvPr/>
        </p:nvSpPr>
        <p:spPr>
          <a:xfrm>
            <a:off x="2672080" y="940771"/>
            <a:ext cx="624845" cy="341630"/>
          </a:xfrm>
          <a:prstGeom prst="rect">
            <a:avLst/>
          </a:prstGeom>
          <a:noFill/>
        </p:spPr>
        <p:txBody>
          <a:bodyPr wrap="square" lIns="0" rIns="0" rtlCol="0">
            <a:noAutofit/>
          </a:bodyPr>
          <a:lstStyle/>
          <a:p>
            <a:pPr algn="ctr">
              <a:spcAft>
                <a:spcPts val="0"/>
              </a:spcAft>
            </a:pPr>
            <a:r>
              <a:rPr lang="pt-BR" sz="800" kern="1200" dirty="0">
                <a:solidFill>
                  <a:srgbClr val="FFFFFF"/>
                </a:solidFill>
                <a:effectLst/>
                <a:latin typeface="Arial"/>
                <a:ea typeface="Arial"/>
                <a:cs typeface="Times New Roman"/>
              </a:rPr>
              <a:t>SEM </a:t>
            </a:r>
            <a:endParaRPr lang="pt-BR" sz="1200" dirty="0">
              <a:effectLst/>
              <a:latin typeface="Times New Roman"/>
              <a:ea typeface="Times New Roman"/>
            </a:endParaRPr>
          </a:p>
          <a:p>
            <a:pPr algn="ctr">
              <a:spcAft>
                <a:spcPts val="0"/>
              </a:spcAft>
            </a:pPr>
            <a:r>
              <a:rPr lang="pt-BR" sz="800" kern="1200" dirty="0">
                <a:solidFill>
                  <a:srgbClr val="FFFFFF"/>
                </a:solidFill>
                <a:effectLst/>
                <a:latin typeface="Arial"/>
                <a:ea typeface="Arial"/>
                <a:cs typeface="Times New Roman"/>
              </a:rPr>
              <a:t>POBREZA</a:t>
            </a:r>
            <a:endParaRPr lang="pt-BR" sz="1200" dirty="0">
              <a:effectLst/>
              <a:latin typeface="Times New Roman"/>
              <a:ea typeface="Times New Roman"/>
            </a:endParaRPr>
          </a:p>
        </p:txBody>
      </p:sp>
      <p:sp>
        <p:nvSpPr>
          <p:cNvPr id="35" name="CaixaDeTexto 1"/>
          <p:cNvSpPr txBox="1"/>
          <p:nvPr/>
        </p:nvSpPr>
        <p:spPr>
          <a:xfrm>
            <a:off x="3481475" y="1205701"/>
            <a:ext cx="500380" cy="210185"/>
          </a:xfrm>
          <a:prstGeom prst="rect">
            <a:avLst/>
          </a:prstGeom>
          <a:noFill/>
        </p:spPr>
        <p:txBody>
          <a:bodyPr wrap="square" lIns="0" rIns="0" rtlCol="0">
            <a:noAutofit/>
          </a:bodyPr>
          <a:lstStyle/>
          <a:p>
            <a:pPr algn="ctr">
              <a:spcAft>
                <a:spcPts val="0"/>
              </a:spcAft>
            </a:pPr>
            <a:r>
              <a:rPr lang="pt-BR" sz="800" kern="1200" dirty="0">
                <a:solidFill>
                  <a:srgbClr val="FFFFFF"/>
                </a:solidFill>
                <a:effectLst/>
                <a:latin typeface="Arial"/>
                <a:ea typeface="Arial"/>
                <a:cs typeface="Times New Roman"/>
              </a:rPr>
              <a:t>FOME ZERO</a:t>
            </a:r>
            <a:endParaRPr lang="pt-BR" sz="1200" dirty="0">
              <a:effectLst/>
              <a:latin typeface="Times New Roman"/>
              <a:ea typeface="Times New Roman"/>
            </a:endParaRPr>
          </a:p>
        </p:txBody>
      </p:sp>
      <p:sp>
        <p:nvSpPr>
          <p:cNvPr id="37" name="CaixaDeTexto 1"/>
          <p:cNvSpPr txBox="1"/>
          <p:nvPr/>
        </p:nvSpPr>
        <p:spPr>
          <a:xfrm>
            <a:off x="3955977" y="1715874"/>
            <a:ext cx="659765" cy="338554"/>
          </a:xfrm>
          <a:prstGeom prst="rect">
            <a:avLst/>
          </a:prstGeom>
          <a:noFill/>
        </p:spPr>
        <p:txBody>
          <a:bodyPr wrap="square" lIns="0" rIns="0" rtlCol="0">
            <a:spAutoFit/>
          </a:bodyPr>
          <a:lstStyle/>
          <a:p>
            <a:pPr algn="ctr">
              <a:spcAft>
                <a:spcPts val="0"/>
              </a:spcAft>
            </a:pPr>
            <a:r>
              <a:rPr lang="pt-BR" sz="800" kern="1200" dirty="0">
                <a:solidFill>
                  <a:srgbClr val="FFFFFF"/>
                </a:solidFill>
                <a:effectLst/>
                <a:latin typeface="Arial"/>
                <a:ea typeface="Arial"/>
                <a:cs typeface="Times New Roman"/>
              </a:rPr>
              <a:t>SAÚDE E BEM ESTAR</a:t>
            </a:r>
            <a:endParaRPr lang="pt-BR" sz="1200" dirty="0">
              <a:effectLst/>
              <a:latin typeface="Times New Roman"/>
              <a:ea typeface="Times New Roman"/>
            </a:endParaRPr>
          </a:p>
        </p:txBody>
      </p:sp>
      <p:sp>
        <p:nvSpPr>
          <p:cNvPr id="50" name="CaixaDeTexto 1"/>
          <p:cNvSpPr txBox="1"/>
          <p:nvPr/>
        </p:nvSpPr>
        <p:spPr>
          <a:xfrm>
            <a:off x="4213469" y="2354034"/>
            <a:ext cx="804545" cy="461665"/>
          </a:xfrm>
          <a:prstGeom prst="rect">
            <a:avLst/>
          </a:prstGeom>
          <a:noFill/>
        </p:spPr>
        <p:txBody>
          <a:bodyPr wrap="square" lIns="0" rIns="0" rtlCol="0">
            <a:spAutoFit/>
          </a:bodyPr>
          <a:lstStyle/>
          <a:p>
            <a:pPr algn="ctr">
              <a:spcAft>
                <a:spcPts val="0"/>
              </a:spcAft>
            </a:pPr>
            <a:r>
              <a:rPr lang="pt-BR" sz="800" kern="1200" dirty="0">
                <a:solidFill>
                  <a:srgbClr val="FFFFFF"/>
                </a:solidFill>
                <a:effectLst/>
                <a:latin typeface="Arial"/>
                <a:ea typeface="Arial"/>
                <a:cs typeface="Times New Roman"/>
              </a:rPr>
              <a:t>EDUCAÇÃO </a:t>
            </a:r>
            <a:endParaRPr lang="pt-BR" sz="800" kern="1200" dirty="0" smtClean="0">
              <a:solidFill>
                <a:srgbClr val="FFFFFF"/>
              </a:solidFill>
              <a:effectLst/>
              <a:latin typeface="Arial"/>
              <a:ea typeface="Arial"/>
              <a:cs typeface="Times New Roman"/>
            </a:endParaRPr>
          </a:p>
          <a:p>
            <a:pPr algn="ctr">
              <a:spcAft>
                <a:spcPts val="0"/>
              </a:spcAft>
            </a:pPr>
            <a:r>
              <a:rPr lang="pt-BR" sz="800" kern="1200" dirty="0" smtClean="0">
                <a:solidFill>
                  <a:srgbClr val="FFFFFF"/>
                </a:solidFill>
                <a:effectLst/>
                <a:latin typeface="Arial"/>
                <a:ea typeface="Arial"/>
                <a:cs typeface="Times New Roman"/>
              </a:rPr>
              <a:t>DE</a:t>
            </a:r>
          </a:p>
          <a:p>
            <a:pPr algn="ctr">
              <a:spcAft>
                <a:spcPts val="0"/>
              </a:spcAft>
            </a:pPr>
            <a:r>
              <a:rPr lang="pt-BR" sz="800" kern="1200" dirty="0" smtClean="0">
                <a:solidFill>
                  <a:srgbClr val="FFFFFF"/>
                </a:solidFill>
                <a:effectLst/>
                <a:latin typeface="Arial"/>
                <a:ea typeface="Arial"/>
                <a:cs typeface="Times New Roman"/>
              </a:rPr>
              <a:t> </a:t>
            </a:r>
            <a:r>
              <a:rPr lang="pt-BR" sz="800" kern="1200" dirty="0">
                <a:solidFill>
                  <a:srgbClr val="FFFFFF"/>
                </a:solidFill>
                <a:effectLst/>
                <a:latin typeface="Arial"/>
                <a:ea typeface="Arial"/>
                <a:cs typeface="Times New Roman"/>
              </a:rPr>
              <a:t>QUALIDADE</a:t>
            </a:r>
            <a:endParaRPr lang="pt-BR" sz="1200" dirty="0">
              <a:effectLst/>
              <a:latin typeface="Times New Roman"/>
              <a:ea typeface="Times New Roman"/>
            </a:endParaRPr>
          </a:p>
        </p:txBody>
      </p:sp>
      <p:sp>
        <p:nvSpPr>
          <p:cNvPr id="49" name="CaixaDeTexto 1"/>
          <p:cNvSpPr txBox="1"/>
          <p:nvPr/>
        </p:nvSpPr>
        <p:spPr>
          <a:xfrm>
            <a:off x="4261229" y="3074298"/>
            <a:ext cx="827405" cy="338554"/>
          </a:xfrm>
          <a:prstGeom prst="rect">
            <a:avLst/>
          </a:prstGeom>
          <a:noFill/>
        </p:spPr>
        <p:txBody>
          <a:bodyPr wrap="square" lIns="0" rIns="0" rtlCol="0">
            <a:spAutoFit/>
          </a:bodyPr>
          <a:lstStyle/>
          <a:p>
            <a:pPr algn="ctr">
              <a:spcAft>
                <a:spcPts val="0"/>
              </a:spcAft>
            </a:pPr>
            <a:r>
              <a:rPr lang="pt-BR" sz="800" kern="1200" dirty="0" smtClean="0">
                <a:solidFill>
                  <a:srgbClr val="FFFFFF"/>
                </a:solidFill>
                <a:effectLst/>
                <a:latin typeface="Arial"/>
                <a:ea typeface="Arial"/>
                <a:cs typeface="Times New Roman"/>
              </a:rPr>
              <a:t>IGUALDADE</a:t>
            </a:r>
          </a:p>
          <a:p>
            <a:pPr algn="ctr">
              <a:spcAft>
                <a:spcPts val="0"/>
              </a:spcAft>
            </a:pPr>
            <a:r>
              <a:rPr lang="pt-BR" sz="800" kern="1200" dirty="0" smtClean="0">
                <a:solidFill>
                  <a:srgbClr val="FFFFFF"/>
                </a:solidFill>
                <a:effectLst/>
                <a:latin typeface="Arial"/>
                <a:ea typeface="Arial"/>
                <a:cs typeface="Times New Roman"/>
              </a:rPr>
              <a:t> </a:t>
            </a:r>
            <a:r>
              <a:rPr lang="pt-BR" sz="800" kern="1200" dirty="0">
                <a:solidFill>
                  <a:srgbClr val="FFFFFF"/>
                </a:solidFill>
                <a:effectLst/>
                <a:latin typeface="Arial"/>
                <a:ea typeface="Arial"/>
                <a:cs typeface="Times New Roman"/>
              </a:rPr>
              <a:t>DE GÊNERO</a:t>
            </a:r>
            <a:endParaRPr lang="pt-BR" sz="1200" dirty="0">
              <a:effectLst/>
              <a:latin typeface="Times New Roman"/>
              <a:ea typeface="Times New Roman"/>
            </a:endParaRPr>
          </a:p>
        </p:txBody>
      </p:sp>
      <p:sp>
        <p:nvSpPr>
          <p:cNvPr id="48" name="CaixaDeTexto 1"/>
          <p:cNvSpPr txBox="1"/>
          <p:nvPr/>
        </p:nvSpPr>
        <p:spPr>
          <a:xfrm>
            <a:off x="3586781" y="4448555"/>
            <a:ext cx="859155" cy="338554"/>
          </a:xfrm>
          <a:prstGeom prst="rect">
            <a:avLst/>
          </a:prstGeom>
          <a:noFill/>
        </p:spPr>
        <p:txBody>
          <a:bodyPr wrap="square" lIns="0" rIns="0" rtlCol="0">
            <a:spAutoFit/>
          </a:bodyPr>
          <a:lstStyle/>
          <a:p>
            <a:pPr algn="ctr">
              <a:spcAft>
                <a:spcPts val="0"/>
              </a:spcAft>
            </a:pPr>
            <a:r>
              <a:rPr lang="pt-BR" sz="800" kern="1200" dirty="0">
                <a:solidFill>
                  <a:srgbClr val="FFFFFF"/>
                </a:solidFill>
                <a:effectLst/>
                <a:latin typeface="Arial"/>
                <a:ea typeface="Arial"/>
                <a:cs typeface="Times New Roman"/>
              </a:rPr>
              <a:t>ENERGIA LIMPA E ACESSÍVEL</a:t>
            </a:r>
            <a:endParaRPr lang="pt-BR" sz="1200" dirty="0">
              <a:effectLst/>
              <a:latin typeface="Times New Roman"/>
              <a:ea typeface="Times New Roman"/>
            </a:endParaRPr>
          </a:p>
        </p:txBody>
      </p:sp>
      <p:sp>
        <p:nvSpPr>
          <p:cNvPr id="47" name="CaixaDeTexto 1"/>
          <p:cNvSpPr txBox="1"/>
          <p:nvPr/>
        </p:nvSpPr>
        <p:spPr>
          <a:xfrm>
            <a:off x="2947002" y="4761231"/>
            <a:ext cx="876300" cy="397510"/>
          </a:xfrm>
          <a:prstGeom prst="rect">
            <a:avLst/>
          </a:prstGeom>
          <a:noFill/>
        </p:spPr>
        <p:txBody>
          <a:bodyPr wrap="square" lIns="0" rIns="0" rtlCol="0">
            <a:noAutofit/>
          </a:bodyPr>
          <a:lstStyle/>
          <a:p>
            <a:pPr algn="ctr">
              <a:spcAft>
                <a:spcPts val="0"/>
              </a:spcAft>
            </a:pPr>
            <a:r>
              <a:rPr lang="pt-BR" sz="750" kern="1200" dirty="0">
                <a:solidFill>
                  <a:srgbClr val="FFFFFF"/>
                </a:solidFill>
                <a:effectLst/>
                <a:latin typeface="Arial"/>
                <a:ea typeface="Times New Roman"/>
              </a:rPr>
              <a:t>TRABALHO DECENTE E CRESCIMENTO ECONÔMICO</a:t>
            </a:r>
            <a:endParaRPr lang="pt-BR" sz="1200" dirty="0">
              <a:effectLst/>
              <a:latin typeface="Times New Roman"/>
              <a:ea typeface="Times New Roman"/>
            </a:endParaRPr>
          </a:p>
        </p:txBody>
      </p:sp>
      <p:sp>
        <p:nvSpPr>
          <p:cNvPr id="46" name="CaixaDeTexto 1"/>
          <p:cNvSpPr txBox="1"/>
          <p:nvPr/>
        </p:nvSpPr>
        <p:spPr>
          <a:xfrm>
            <a:off x="2162542" y="4954511"/>
            <a:ext cx="942538" cy="438582"/>
          </a:xfrm>
          <a:prstGeom prst="rect">
            <a:avLst/>
          </a:prstGeom>
          <a:noFill/>
        </p:spPr>
        <p:txBody>
          <a:bodyPr wrap="square" lIns="0" rIns="0" rtlCol="0">
            <a:spAutoFit/>
          </a:bodyPr>
          <a:lstStyle/>
          <a:p>
            <a:pPr algn="ctr">
              <a:spcAft>
                <a:spcPts val="0"/>
              </a:spcAft>
            </a:pPr>
            <a:r>
              <a:rPr lang="pt-BR" sz="750" kern="1200" dirty="0">
                <a:solidFill>
                  <a:srgbClr val="FFFFFF"/>
                </a:solidFill>
                <a:effectLst/>
                <a:latin typeface="Arial"/>
                <a:ea typeface="Arial"/>
                <a:cs typeface="Times New Roman"/>
              </a:rPr>
              <a:t>INDÚSTRIA, INOVAÇÃO E INFRAESTRUTURA</a:t>
            </a:r>
            <a:endParaRPr lang="pt-BR" sz="750" dirty="0">
              <a:effectLst/>
              <a:latin typeface="Times New Roman"/>
              <a:ea typeface="Times New Roman"/>
            </a:endParaRPr>
          </a:p>
        </p:txBody>
      </p:sp>
      <p:sp>
        <p:nvSpPr>
          <p:cNvPr id="45" name="CaixaDeTexto 1"/>
          <p:cNvSpPr txBox="1"/>
          <p:nvPr/>
        </p:nvSpPr>
        <p:spPr>
          <a:xfrm>
            <a:off x="1440972" y="4833518"/>
            <a:ext cx="900430" cy="323165"/>
          </a:xfrm>
          <a:prstGeom prst="rect">
            <a:avLst/>
          </a:prstGeom>
          <a:noFill/>
        </p:spPr>
        <p:txBody>
          <a:bodyPr wrap="square" lIns="0" rIns="0" rtlCol="0">
            <a:spAutoFit/>
          </a:bodyPr>
          <a:lstStyle/>
          <a:p>
            <a:pPr algn="ctr">
              <a:spcAft>
                <a:spcPts val="0"/>
              </a:spcAft>
            </a:pPr>
            <a:r>
              <a:rPr lang="pt-BR" sz="750" kern="1200" dirty="0">
                <a:solidFill>
                  <a:srgbClr val="FFFFFF"/>
                </a:solidFill>
                <a:effectLst/>
                <a:latin typeface="Arial"/>
                <a:ea typeface="Arial"/>
                <a:cs typeface="Times New Roman"/>
              </a:rPr>
              <a:t>DESIGUALDADES REDUZIDAS</a:t>
            </a:r>
            <a:endParaRPr lang="pt-BR" sz="1200" dirty="0">
              <a:effectLst/>
              <a:latin typeface="Times New Roman"/>
              <a:ea typeface="Times New Roman"/>
            </a:endParaRPr>
          </a:p>
        </p:txBody>
      </p:sp>
      <p:pic>
        <p:nvPicPr>
          <p:cNvPr id="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935" y="2962959"/>
            <a:ext cx="216884" cy="17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96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1B6BFF-2C5E-3843-8BF8-687311027B2E}"/>
              </a:ext>
            </a:extLst>
          </p:cNvPr>
          <p:cNvPicPr>
            <a:picLocks noChangeAspect="1"/>
          </p:cNvPicPr>
          <p:nvPr/>
        </p:nvPicPr>
        <p:blipFill>
          <a:blip r:embed="rId3"/>
          <a:stretch>
            <a:fillRect/>
          </a:stretch>
        </p:blipFill>
        <p:spPr>
          <a:xfrm>
            <a:off x="-677" y="-1254898"/>
            <a:ext cx="12192000" cy="8112896"/>
          </a:xfrm>
          <a:prstGeom prst="rect">
            <a:avLst/>
          </a:prstGeom>
        </p:spPr>
      </p:pic>
      <p:pic>
        <p:nvPicPr>
          <p:cNvPr id="5" name="Picture 4" descr="A picture containing logo&#10;&#10;Description automatically generated">
            <a:extLst>
              <a:ext uri="{FF2B5EF4-FFF2-40B4-BE49-F238E27FC236}">
                <a16:creationId xmlns:a16="http://schemas.microsoft.com/office/drawing/2014/main" xmlns="" id="{31C405C6-4846-E046-8142-3587D960557B}"/>
              </a:ext>
            </a:extLst>
          </p:cNvPr>
          <p:cNvPicPr>
            <a:picLocks noChangeAspect="1"/>
          </p:cNvPicPr>
          <p:nvPr/>
        </p:nvPicPr>
        <p:blipFill>
          <a:blip r:embed="rId4"/>
          <a:stretch>
            <a:fillRect/>
          </a:stretch>
        </p:blipFill>
        <p:spPr>
          <a:xfrm>
            <a:off x="404451" y="2108345"/>
            <a:ext cx="2573881" cy="2573881"/>
          </a:xfrm>
          <a:prstGeom prst="rect">
            <a:avLst/>
          </a:prstGeom>
        </p:spPr>
      </p:pic>
      <p:sp>
        <p:nvSpPr>
          <p:cNvPr id="6" name="Rectangle 5">
            <a:extLst>
              <a:ext uri="{FF2B5EF4-FFF2-40B4-BE49-F238E27FC236}">
                <a16:creationId xmlns:a16="http://schemas.microsoft.com/office/drawing/2014/main" xmlns="" id="{B44B2023-7E4C-E140-908A-5916D506A526}"/>
              </a:ext>
            </a:extLst>
          </p:cNvPr>
          <p:cNvSpPr/>
          <p:nvPr/>
        </p:nvSpPr>
        <p:spPr>
          <a:xfrm>
            <a:off x="4047302" y="276178"/>
            <a:ext cx="8139466" cy="368049"/>
          </a:xfrm>
          <a:prstGeom prst="rect">
            <a:avLst/>
          </a:prstGeom>
        </p:spPr>
        <p:txBody>
          <a:bodyPr wrap="square">
            <a:spAutoFit/>
          </a:bodyPr>
          <a:lstStyle/>
          <a:p>
            <a:pPr>
              <a:lnSpc>
                <a:spcPct val="120000"/>
              </a:lnSpc>
            </a:pPr>
            <a:r>
              <a:rPr lang="pt-BR" sz="1600" b="1" dirty="0">
                <a:solidFill>
                  <a:srgbClr val="262626"/>
                </a:solidFill>
              </a:rPr>
              <a:t>Até 2025, prevenir e reduzir significativamente a poluição marinha de todos os tipos</a:t>
            </a:r>
            <a:r>
              <a:rPr lang="en-US" sz="1600" b="1" dirty="0" smtClean="0">
                <a:solidFill>
                  <a:srgbClr val="262626"/>
                </a:solidFill>
              </a:rPr>
              <a:t>. </a:t>
            </a:r>
            <a:endParaRPr lang="en-US" sz="1600" dirty="0">
              <a:solidFill>
                <a:srgbClr val="262626"/>
              </a:solidFill>
            </a:endParaRPr>
          </a:p>
        </p:txBody>
      </p:sp>
      <p:sp>
        <p:nvSpPr>
          <p:cNvPr id="7" name="Oval 6">
            <a:extLst>
              <a:ext uri="{FF2B5EF4-FFF2-40B4-BE49-F238E27FC236}">
                <a16:creationId xmlns:a16="http://schemas.microsoft.com/office/drawing/2014/main" xmlns="" id="{AB3D6C0D-28D7-5448-8CF0-22C4706EA8B8}"/>
              </a:ext>
            </a:extLst>
          </p:cNvPr>
          <p:cNvSpPr/>
          <p:nvPr/>
        </p:nvSpPr>
        <p:spPr>
          <a:xfrm>
            <a:off x="3329306" y="192512"/>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xmlns="" id="{22BE2375-7C78-634C-8C34-992625B4200F}"/>
              </a:ext>
            </a:extLst>
          </p:cNvPr>
          <p:cNvSpPr/>
          <p:nvPr/>
        </p:nvSpPr>
        <p:spPr>
          <a:xfrm>
            <a:off x="3274822" y="19251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ectangle 8">
            <a:extLst>
              <a:ext uri="{FF2B5EF4-FFF2-40B4-BE49-F238E27FC236}">
                <a16:creationId xmlns:a16="http://schemas.microsoft.com/office/drawing/2014/main" xmlns="" id="{07DF803B-9727-E14D-83EC-2317688FF4BB}"/>
              </a:ext>
            </a:extLst>
          </p:cNvPr>
          <p:cNvSpPr/>
          <p:nvPr/>
        </p:nvSpPr>
        <p:spPr>
          <a:xfrm>
            <a:off x="3174730" y="231667"/>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14.1</a:t>
            </a:r>
          </a:p>
        </p:txBody>
      </p:sp>
      <p:sp>
        <p:nvSpPr>
          <p:cNvPr id="10" name="Rectangle 9">
            <a:extLst>
              <a:ext uri="{FF2B5EF4-FFF2-40B4-BE49-F238E27FC236}">
                <a16:creationId xmlns:a16="http://schemas.microsoft.com/office/drawing/2014/main" xmlns="" id="{7133947A-074C-854E-85C8-4B2774E38EE9}"/>
              </a:ext>
            </a:extLst>
          </p:cNvPr>
          <p:cNvSpPr/>
          <p:nvPr/>
        </p:nvSpPr>
        <p:spPr>
          <a:xfrm>
            <a:off x="4047301" y="796014"/>
            <a:ext cx="8139464" cy="663580"/>
          </a:xfrm>
          <a:prstGeom prst="rect">
            <a:avLst/>
          </a:prstGeom>
        </p:spPr>
        <p:txBody>
          <a:bodyPr wrap="square">
            <a:spAutoFit/>
          </a:bodyPr>
          <a:lstStyle/>
          <a:p>
            <a:pPr>
              <a:lnSpc>
                <a:spcPct val="120000"/>
              </a:lnSpc>
            </a:pPr>
            <a:r>
              <a:rPr lang="pt-BR" sz="1600" b="1" dirty="0">
                <a:solidFill>
                  <a:srgbClr val="262626"/>
                </a:solidFill>
              </a:rPr>
              <a:t>Até 2020, gerir e proteger de forma sustentável os ecossistemas marinhos e costeiros para evitar impactos adversos significativos</a:t>
            </a:r>
            <a:r>
              <a:rPr lang="en-US" sz="1600" b="1" dirty="0" smtClean="0">
                <a:solidFill>
                  <a:srgbClr val="262626"/>
                </a:solidFill>
              </a:rPr>
              <a:t>.</a:t>
            </a:r>
            <a:endParaRPr lang="en-US" sz="1600" dirty="0">
              <a:solidFill>
                <a:srgbClr val="262626"/>
              </a:solidFill>
            </a:endParaRPr>
          </a:p>
        </p:txBody>
      </p:sp>
      <p:sp>
        <p:nvSpPr>
          <p:cNvPr id="11" name="Oval 10">
            <a:extLst>
              <a:ext uri="{FF2B5EF4-FFF2-40B4-BE49-F238E27FC236}">
                <a16:creationId xmlns:a16="http://schemas.microsoft.com/office/drawing/2014/main" xmlns="" id="{90858C20-52B0-0740-B900-D98FE3CE8994}"/>
              </a:ext>
            </a:extLst>
          </p:cNvPr>
          <p:cNvSpPr/>
          <p:nvPr/>
        </p:nvSpPr>
        <p:spPr>
          <a:xfrm>
            <a:off x="3328459" y="842978"/>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xmlns="" id="{215B74E5-4F89-B240-B923-9962E12FAE7F}"/>
              </a:ext>
            </a:extLst>
          </p:cNvPr>
          <p:cNvSpPr/>
          <p:nvPr/>
        </p:nvSpPr>
        <p:spPr>
          <a:xfrm>
            <a:off x="3274822" y="842978"/>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tangle 12">
            <a:extLst>
              <a:ext uri="{FF2B5EF4-FFF2-40B4-BE49-F238E27FC236}">
                <a16:creationId xmlns:a16="http://schemas.microsoft.com/office/drawing/2014/main" xmlns="" id="{9A2ECC97-A111-4E4D-A91B-B0DB2B5EBA11}"/>
              </a:ext>
            </a:extLst>
          </p:cNvPr>
          <p:cNvSpPr/>
          <p:nvPr/>
        </p:nvSpPr>
        <p:spPr>
          <a:xfrm>
            <a:off x="3174730" y="882133"/>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14.2</a:t>
            </a:r>
          </a:p>
        </p:txBody>
      </p:sp>
      <p:sp>
        <p:nvSpPr>
          <p:cNvPr id="14" name="Rectangle 13">
            <a:extLst>
              <a:ext uri="{FF2B5EF4-FFF2-40B4-BE49-F238E27FC236}">
                <a16:creationId xmlns:a16="http://schemas.microsoft.com/office/drawing/2014/main" xmlns="" id="{EFEFFDB9-C2D3-B74C-9C12-F361F2887C1D}"/>
              </a:ext>
            </a:extLst>
          </p:cNvPr>
          <p:cNvSpPr/>
          <p:nvPr/>
        </p:nvSpPr>
        <p:spPr>
          <a:xfrm>
            <a:off x="4047301" y="1485635"/>
            <a:ext cx="8140352" cy="663580"/>
          </a:xfrm>
          <a:prstGeom prst="rect">
            <a:avLst/>
          </a:prstGeom>
        </p:spPr>
        <p:txBody>
          <a:bodyPr wrap="square">
            <a:spAutoFit/>
          </a:bodyPr>
          <a:lstStyle/>
          <a:p>
            <a:pPr>
              <a:lnSpc>
                <a:spcPct val="120000"/>
              </a:lnSpc>
            </a:pPr>
            <a:r>
              <a:rPr lang="pt-BR" sz="1600" b="1" dirty="0">
                <a:solidFill>
                  <a:srgbClr val="262626"/>
                </a:solidFill>
              </a:rPr>
              <a:t>Minimizar e abordar os impactos da acidificação dos oceanos, inclusive por meio de cooperação científica aprimorada em todos os níveis</a:t>
            </a:r>
            <a:r>
              <a:rPr lang="en-US" sz="1600" b="1" dirty="0" smtClean="0">
                <a:solidFill>
                  <a:srgbClr val="262626"/>
                </a:solidFill>
              </a:rPr>
              <a:t>.</a:t>
            </a:r>
            <a:endParaRPr lang="en-US" sz="1600" dirty="0">
              <a:solidFill>
                <a:srgbClr val="262626"/>
              </a:solidFill>
            </a:endParaRPr>
          </a:p>
        </p:txBody>
      </p:sp>
      <p:sp>
        <p:nvSpPr>
          <p:cNvPr id="15" name="Oval 14">
            <a:extLst>
              <a:ext uri="{FF2B5EF4-FFF2-40B4-BE49-F238E27FC236}">
                <a16:creationId xmlns:a16="http://schemas.microsoft.com/office/drawing/2014/main" xmlns="" id="{D043B668-D70B-724D-A1D7-EE68984C93D0}"/>
              </a:ext>
            </a:extLst>
          </p:cNvPr>
          <p:cNvSpPr/>
          <p:nvPr/>
        </p:nvSpPr>
        <p:spPr>
          <a:xfrm>
            <a:off x="3328459" y="1480347"/>
            <a:ext cx="51897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Oval 15">
            <a:extLst>
              <a:ext uri="{FF2B5EF4-FFF2-40B4-BE49-F238E27FC236}">
                <a16:creationId xmlns:a16="http://schemas.microsoft.com/office/drawing/2014/main" xmlns="" id="{9C1B14C7-BBA9-B949-AD58-7F50334E74FB}"/>
              </a:ext>
            </a:extLst>
          </p:cNvPr>
          <p:cNvSpPr/>
          <p:nvPr/>
        </p:nvSpPr>
        <p:spPr>
          <a:xfrm>
            <a:off x="3274822" y="1480347"/>
            <a:ext cx="51897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ectangle 16">
            <a:extLst>
              <a:ext uri="{FF2B5EF4-FFF2-40B4-BE49-F238E27FC236}">
                <a16:creationId xmlns:a16="http://schemas.microsoft.com/office/drawing/2014/main" xmlns="" id="{7FF17E94-A173-AC42-807D-6CFFEE407DE8}"/>
              </a:ext>
            </a:extLst>
          </p:cNvPr>
          <p:cNvSpPr/>
          <p:nvPr/>
        </p:nvSpPr>
        <p:spPr>
          <a:xfrm>
            <a:off x="3174730" y="1519502"/>
            <a:ext cx="73502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14.3</a:t>
            </a:r>
          </a:p>
        </p:txBody>
      </p:sp>
      <p:sp>
        <p:nvSpPr>
          <p:cNvPr id="18" name="Rectangle 17">
            <a:extLst>
              <a:ext uri="{FF2B5EF4-FFF2-40B4-BE49-F238E27FC236}">
                <a16:creationId xmlns:a16="http://schemas.microsoft.com/office/drawing/2014/main" xmlns="" id="{D6732212-2C84-AB4F-865F-CCC8B8D0667B}"/>
              </a:ext>
            </a:extLst>
          </p:cNvPr>
          <p:cNvSpPr/>
          <p:nvPr/>
        </p:nvSpPr>
        <p:spPr>
          <a:xfrm>
            <a:off x="4047301" y="2240604"/>
            <a:ext cx="8139463" cy="663515"/>
          </a:xfrm>
          <a:prstGeom prst="rect">
            <a:avLst/>
          </a:prstGeom>
        </p:spPr>
        <p:txBody>
          <a:bodyPr wrap="square">
            <a:spAutoFit/>
          </a:bodyPr>
          <a:lstStyle/>
          <a:p>
            <a:pPr>
              <a:lnSpc>
                <a:spcPct val="120000"/>
              </a:lnSpc>
            </a:pPr>
            <a:r>
              <a:rPr lang="pt-BR" sz="1600" b="1" dirty="0">
                <a:solidFill>
                  <a:srgbClr val="262626"/>
                </a:solidFill>
              </a:rPr>
              <a:t>Até 2020, regular efetivamente a colheita e acabar com a sobrepesca, pesca ilegal, não declarada e não regulamentada e práticas de pesca destrutivas</a:t>
            </a:r>
            <a:r>
              <a:rPr lang="en-US" sz="1600" b="1" dirty="0" smtClean="0">
                <a:solidFill>
                  <a:srgbClr val="262626"/>
                </a:solidFill>
              </a:rPr>
              <a:t>.</a:t>
            </a:r>
            <a:endParaRPr lang="en-US" sz="1600" dirty="0">
              <a:solidFill>
                <a:srgbClr val="262626"/>
              </a:solidFill>
            </a:endParaRPr>
          </a:p>
        </p:txBody>
      </p:sp>
      <p:sp>
        <p:nvSpPr>
          <p:cNvPr id="19" name="Oval 18">
            <a:extLst>
              <a:ext uri="{FF2B5EF4-FFF2-40B4-BE49-F238E27FC236}">
                <a16:creationId xmlns:a16="http://schemas.microsoft.com/office/drawing/2014/main" xmlns="" id="{4A235BF2-1DA8-9A42-B0B8-4AA76F8CE6CE}"/>
              </a:ext>
            </a:extLst>
          </p:cNvPr>
          <p:cNvSpPr/>
          <p:nvPr/>
        </p:nvSpPr>
        <p:spPr>
          <a:xfrm>
            <a:off x="3328459" y="2209190"/>
            <a:ext cx="539369"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Oval 19">
            <a:extLst>
              <a:ext uri="{FF2B5EF4-FFF2-40B4-BE49-F238E27FC236}">
                <a16:creationId xmlns:a16="http://schemas.microsoft.com/office/drawing/2014/main" xmlns="" id="{DFCA71F4-6854-7E48-91D3-2D6ED40E3D47}"/>
              </a:ext>
            </a:extLst>
          </p:cNvPr>
          <p:cNvSpPr/>
          <p:nvPr/>
        </p:nvSpPr>
        <p:spPr>
          <a:xfrm>
            <a:off x="3264625" y="2197828"/>
            <a:ext cx="539369"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ectangle 20">
            <a:extLst>
              <a:ext uri="{FF2B5EF4-FFF2-40B4-BE49-F238E27FC236}">
                <a16:creationId xmlns:a16="http://schemas.microsoft.com/office/drawing/2014/main" xmlns="" id="{35A47BF0-A353-124B-A25A-0C1EFE648553}"/>
              </a:ext>
            </a:extLst>
          </p:cNvPr>
          <p:cNvSpPr/>
          <p:nvPr/>
        </p:nvSpPr>
        <p:spPr>
          <a:xfrm>
            <a:off x="3133292" y="2222410"/>
            <a:ext cx="763910"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14.4</a:t>
            </a:r>
          </a:p>
        </p:txBody>
      </p:sp>
      <p:sp>
        <p:nvSpPr>
          <p:cNvPr id="22" name="Rectangle 21">
            <a:extLst>
              <a:ext uri="{FF2B5EF4-FFF2-40B4-BE49-F238E27FC236}">
                <a16:creationId xmlns:a16="http://schemas.microsoft.com/office/drawing/2014/main" xmlns="" id="{F2652CC3-66DE-E443-8F97-4E616AD6C829}"/>
              </a:ext>
            </a:extLst>
          </p:cNvPr>
          <p:cNvSpPr/>
          <p:nvPr/>
        </p:nvSpPr>
        <p:spPr>
          <a:xfrm>
            <a:off x="4047299" y="3055860"/>
            <a:ext cx="8139463" cy="368049"/>
          </a:xfrm>
          <a:prstGeom prst="rect">
            <a:avLst/>
          </a:prstGeom>
        </p:spPr>
        <p:txBody>
          <a:bodyPr wrap="square">
            <a:spAutoFit/>
          </a:bodyPr>
          <a:lstStyle/>
          <a:p>
            <a:pPr>
              <a:lnSpc>
                <a:spcPct val="120000"/>
              </a:lnSpc>
            </a:pPr>
            <a:r>
              <a:rPr lang="pt-BR" sz="1600" b="1" dirty="0">
                <a:solidFill>
                  <a:srgbClr val="262626"/>
                </a:solidFill>
              </a:rPr>
              <a:t>Até 2020, conservar pelo menos 10% das áreas costeiras e marinhas</a:t>
            </a:r>
            <a:r>
              <a:rPr lang="en-US" sz="1600" b="1" dirty="0" smtClean="0">
                <a:solidFill>
                  <a:srgbClr val="262626"/>
                </a:solidFill>
              </a:rPr>
              <a:t>.  </a:t>
            </a:r>
            <a:endParaRPr lang="en-US" sz="1600" dirty="0">
              <a:solidFill>
                <a:srgbClr val="262626"/>
              </a:solidFill>
            </a:endParaRPr>
          </a:p>
        </p:txBody>
      </p:sp>
      <p:sp>
        <p:nvSpPr>
          <p:cNvPr id="23" name="Oval 22">
            <a:extLst>
              <a:ext uri="{FF2B5EF4-FFF2-40B4-BE49-F238E27FC236}">
                <a16:creationId xmlns:a16="http://schemas.microsoft.com/office/drawing/2014/main" xmlns="" id="{0B1E6733-7038-744C-9FEB-DD2EADABB0B4}"/>
              </a:ext>
            </a:extLst>
          </p:cNvPr>
          <p:cNvSpPr/>
          <p:nvPr/>
        </p:nvSpPr>
        <p:spPr>
          <a:xfrm>
            <a:off x="3328458" y="298671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Oval 23">
            <a:extLst>
              <a:ext uri="{FF2B5EF4-FFF2-40B4-BE49-F238E27FC236}">
                <a16:creationId xmlns:a16="http://schemas.microsoft.com/office/drawing/2014/main" xmlns="" id="{08E83A1F-ED81-F144-A54D-F468AAF560F8}"/>
              </a:ext>
            </a:extLst>
          </p:cNvPr>
          <p:cNvSpPr/>
          <p:nvPr/>
        </p:nvSpPr>
        <p:spPr>
          <a:xfrm>
            <a:off x="3274821" y="2986710"/>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Rectangle 24">
            <a:extLst>
              <a:ext uri="{FF2B5EF4-FFF2-40B4-BE49-F238E27FC236}">
                <a16:creationId xmlns:a16="http://schemas.microsoft.com/office/drawing/2014/main" xmlns="" id="{5F570419-A44E-9544-A16A-3DD70AFF0420}"/>
              </a:ext>
            </a:extLst>
          </p:cNvPr>
          <p:cNvSpPr/>
          <p:nvPr/>
        </p:nvSpPr>
        <p:spPr>
          <a:xfrm>
            <a:off x="3174729" y="3025865"/>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14.5</a:t>
            </a:r>
          </a:p>
        </p:txBody>
      </p:sp>
      <p:sp>
        <p:nvSpPr>
          <p:cNvPr id="26" name="Rectangle 25">
            <a:extLst>
              <a:ext uri="{FF2B5EF4-FFF2-40B4-BE49-F238E27FC236}">
                <a16:creationId xmlns:a16="http://schemas.microsoft.com/office/drawing/2014/main" xmlns="" id="{E9BC4538-5388-4743-820D-FFB1BF6412AF}"/>
              </a:ext>
            </a:extLst>
          </p:cNvPr>
          <p:cNvSpPr/>
          <p:nvPr/>
        </p:nvSpPr>
        <p:spPr>
          <a:xfrm>
            <a:off x="4047301" y="3631875"/>
            <a:ext cx="8140352" cy="663515"/>
          </a:xfrm>
          <a:prstGeom prst="rect">
            <a:avLst/>
          </a:prstGeom>
        </p:spPr>
        <p:txBody>
          <a:bodyPr wrap="square">
            <a:spAutoFit/>
          </a:bodyPr>
          <a:lstStyle/>
          <a:p>
            <a:pPr>
              <a:lnSpc>
                <a:spcPct val="120000"/>
              </a:lnSpc>
            </a:pPr>
            <a:r>
              <a:rPr lang="pt-BR" sz="1600" b="1" dirty="0">
                <a:solidFill>
                  <a:srgbClr val="262626"/>
                </a:solidFill>
              </a:rPr>
              <a:t>Até 2020, proibir certas formas de subsídios à pesca que contribuem para o excesso de capacidade e a sobrepesca</a:t>
            </a:r>
            <a:r>
              <a:rPr lang="en-US" sz="1600" b="1" dirty="0" smtClean="0">
                <a:solidFill>
                  <a:srgbClr val="262626"/>
                </a:solidFill>
              </a:rPr>
              <a:t>.</a:t>
            </a:r>
            <a:endParaRPr lang="en-US" sz="1600" dirty="0">
              <a:solidFill>
                <a:srgbClr val="262626"/>
              </a:solidFill>
            </a:endParaRPr>
          </a:p>
        </p:txBody>
      </p:sp>
      <p:sp>
        <p:nvSpPr>
          <p:cNvPr id="27" name="Oval 26">
            <a:extLst>
              <a:ext uri="{FF2B5EF4-FFF2-40B4-BE49-F238E27FC236}">
                <a16:creationId xmlns:a16="http://schemas.microsoft.com/office/drawing/2014/main" xmlns="" id="{8801A0F3-6249-1845-9E7D-90BF667C9978}"/>
              </a:ext>
            </a:extLst>
          </p:cNvPr>
          <p:cNvSpPr/>
          <p:nvPr/>
        </p:nvSpPr>
        <p:spPr>
          <a:xfrm>
            <a:off x="3328458" y="3691902"/>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Oval 27">
            <a:extLst>
              <a:ext uri="{FF2B5EF4-FFF2-40B4-BE49-F238E27FC236}">
                <a16:creationId xmlns:a16="http://schemas.microsoft.com/office/drawing/2014/main" xmlns="" id="{CA7D58D4-548B-7D4D-82DC-40B541CCDE1A}"/>
              </a:ext>
            </a:extLst>
          </p:cNvPr>
          <p:cNvSpPr/>
          <p:nvPr/>
        </p:nvSpPr>
        <p:spPr>
          <a:xfrm>
            <a:off x="3274821" y="369190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Rectangle 28">
            <a:extLst>
              <a:ext uri="{FF2B5EF4-FFF2-40B4-BE49-F238E27FC236}">
                <a16:creationId xmlns:a16="http://schemas.microsoft.com/office/drawing/2014/main" xmlns="" id="{205F5395-3CF0-1F46-B57C-D1EDED289A39}"/>
              </a:ext>
            </a:extLst>
          </p:cNvPr>
          <p:cNvSpPr/>
          <p:nvPr/>
        </p:nvSpPr>
        <p:spPr>
          <a:xfrm>
            <a:off x="3174729" y="3731057"/>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14.6</a:t>
            </a:r>
          </a:p>
        </p:txBody>
      </p:sp>
      <p:sp>
        <p:nvSpPr>
          <p:cNvPr id="30" name="Rectangle 29">
            <a:extLst>
              <a:ext uri="{FF2B5EF4-FFF2-40B4-BE49-F238E27FC236}">
                <a16:creationId xmlns:a16="http://schemas.microsoft.com/office/drawing/2014/main" xmlns="" id="{12DFC8E7-A478-CD41-8E56-B6036525C894}"/>
              </a:ext>
            </a:extLst>
          </p:cNvPr>
          <p:cNvSpPr/>
          <p:nvPr/>
        </p:nvSpPr>
        <p:spPr>
          <a:xfrm>
            <a:off x="4047298" y="4397727"/>
            <a:ext cx="8140355" cy="663515"/>
          </a:xfrm>
          <a:prstGeom prst="rect">
            <a:avLst/>
          </a:prstGeom>
        </p:spPr>
        <p:txBody>
          <a:bodyPr wrap="square">
            <a:spAutoFit/>
          </a:bodyPr>
          <a:lstStyle/>
          <a:p>
            <a:pPr>
              <a:lnSpc>
                <a:spcPct val="120000"/>
              </a:lnSpc>
            </a:pPr>
            <a:r>
              <a:rPr lang="pt-BR" sz="1600" b="1" dirty="0">
                <a:solidFill>
                  <a:srgbClr val="262626"/>
                </a:solidFill>
              </a:rPr>
              <a:t>Até 2030, aumentar os benefícios econômicos para os Pequenos Estados Insulares em desenvolvimento e os países menos desenvolvidos do uso sustentável dos recursos marinhos</a:t>
            </a:r>
            <a:r>
              <a:rPr lang="en-US" sz="1600" b="1" dirty="0" smtClean="0">
                <a:solidFill>
                  <a:srgbClr val="262626"/>
                </a:solidFill>
              </a:rPr>
              <a:t>.</a:t>
            </a:r>
            <a:endParaRPr lang="en-US" sz="1600" dirty="0">
              <a:solidFill>
                <a:srgbClr val="262626"/>
              </a:solidFill>
            </a:endParaRPr>
          </a:p>
        </p:txBody>
      </p:sp>
      <p:sp>
        <p:nvSpPr>
          <p:cNvPr id="31" name="Oval 30">
            <a:extLst>
              <a:ext uri="{FF2B5EF4-FFF2-40B4-BE49-F238E27FC236}">
                <a16:creationId xmlns:a16="http://schemas.microsoft.com/office/drawing/2014/main" xmlns="" id="{5DD98FD8-4253-6C47-A74B-3C8D5CD2D4EF}"/>
              </a:ext>
            </a:extLst>
          </p:cNvPr>
          <p:cNvSpPr/>
          <p:nvPr/>
        </p:nvSpPr>
        <p:spPr>
          <a:xfrm>
            <a:off x="3328457" y="448388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2" name="Oval 31">
            <a:extLst>
              <a:ext uri="{FF2B5EF4-FFF2-40B4-BE49-F238E27FC236}">
                <a16:creationId xmlns:a16="http://schemas.microsoft.com/office/drawing/2014/main" xmlns="" id="{85CCFDAC-6C19-3940-AC16-A2B6D9F06D2B}"/>
              </a:ext>
            </a:extLst>
          </p:cNvPr>
          <p:cNvSpPr/>
          <p:nvPr/>
        </p:nvSpPr>
        <p:spPr>
          <a:xfrm>
            <a:off x="3274820" y="4470817"/>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Rectangle 32">
            <a:extLst>
              <a:ext uri="{FF2B5EF4-FFF2-40B4-BE49-F238E27FC236}">
                <a16:creationId xmlns:a16="http://schemas.microsoft.com/office/drawing/2014/main" xmlns="" id="{0A3C5525-7066-2646-B21D-E60B70BC987E}"/>
              </a:ext>
            </a:extLst>
          </p:cNvPr>
          <p:cNvSpPr/>
          <p:nvPr/>
        </p:nvSpPr>
        <p:spPr>
          <a:xfrm>
            <a:off x="3174728" y="4470783"/>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14.7</a:t>
            </a:r>
          </a:p>
        </p:txBody>
      </p:sp>
      <p:sp>
        <p:nvSpPr>
          <p:cNvPr id="34" name="Rectangle 33">
            <a:extLst>
              <a:ext uri="{FF2B5EF4-FFF2-40B4-BE49-F238E27FC236}">
                <a16:creationId xmlns:a16="http://schemas.microsoft.com/office/drawing/2014/main" xmlns="" id="{C105D63E-C8E1-1C36-BD24-E913C83C19AC}"/>
              </a:ext>
            </a:extLst>
          </p:cNvPr>
          <p:cNvSpPr/>
          <p:nvPr/>
        </p:nvSpPr>
        <p:spPr>
          <a:xfrm>
            <a:off x="4056005" y="5116831"/>
            <a:ext cx="8136000" cy="359522"/>
          </a:xfrm>
          <a:prstGeom prst="rect">
            <a:avLst/>
          </a:prstGeom>
        </p:spPr>
        <p:txBody>
          <a:bodyPr wrap="square">
            <a:spAutoFit/>
          </a:bodyPr>
          <a:lstStyle/>
          <a:p>
            <a:pPr>
              <a:lnSpc>
                <a:spcPct val="120000"/>
              </a:lnSpc>
            </a:pPr>
            <a:r>
              <a:rPr lang="pt-BR" sz="1550" b="1" dirty="0">
                <a:solidFill>
                  <a:srgbClr val="262626"/>
                </a:solidFill>
              </a:rPr>
              <a:t>Aumentar o conhecimento científico, desenvolver a capacidade de pesquisa e transferir tecnologia marinha</a:t>
            </a:r>
            <a:endParaRPr lang="en-US" sz="1550" dirty="0">
              <a:solidFill>
                <a:srgbClr val="262626"/>
              </a:solidFill>
            </a:endParaRPr>
          </a:p>
        </p:txBody>
      </p:sp>
      <p:sp>
        <p:nvSpPr>
          <p:cNvPr id="36" name="Oval 35">
            <a:extLst>
              <a:ext uri="{FF2B5EF4-FFF2-40B4-BE49-F238E27FC236}">
                <a16:creationId xmlns:a16="http://schemas.microsoft.com/office/drawing/2014/main" xmlns="" id="{2DED851D-3161-684F-C542-D8902E08DA30}"/>
              </a:ext>
            </a:extLst>
          </p:cNvPr>
          <p:cNvSpPr/>
          <p:nvPr/>
        </p:nvSpPr>
        <p:spPr>
          <a:xfrm>
            <a:off x="3337163" y="5158790"/>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Oval 36">
            <a:extLst>
              <a:ext uri="{FF2B5EF4-FFF2-40B4-BE49-F238E27FC236}">
                <a16:creationId xmlns:a16="http://schemas.microsoft.com/office/drawing/2014/main" xmlns="" id="{A8420A4C-4D08-FE60-375B-C7B58C159BAE}"/>
              </a:ext>
            </a:extLst>
          </p:cNvPr>
          <p:cNvSpPr/>
          <p:nvPr/>
        </p:nvSpPr>
        <p:spPr>
          <a:xfrm>
            <a:off x="3283526" y="5145727"/>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a:extLst>
              <a:ext uri="{FF2B5EF4-FFF2-40B4-BE49-F238E27FC236}">
                <a16:creationId xmlns:a16="http://schemas.microsoft.com/office/drawing/2014/main" xmlns="" id="{02DB9A12-7B98-4E84-5808-CE8C3DC524F7}"/>
              </a:ext>
            </a:extLst>
          </p:cNvPr>
          <p:cNvSpPr/>
          <p:nvPr/>
        </p:nvSpPr>
        <p:spPr>
          <a:xfrm>
            <a:off x="3183434" y="5145693"/>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14.a</a:t>
            </a:r>
          </a:p>
        </p:txBody>
      </p:sp>
      <p:sp>
        <p:nvSpPr>
          <p:cNvPr id="39" name="Rectangle 38">
            <a:extLst>
              <a:ext uri="{FF2B5EF4-FFF2-40B4-BE49-F238E27FC236}">
                <a16:creationId xmlns:a16="http://schemas.microsoft.com/office/drawing/2014/main" xmlns="" id="{BA927585-AD8B-706F-ED41-9AA4C6ECB993}"/>
              </a:ext>
            </a:extLst>
          </p:cNvPr>
          <p:cNvSpPr/>
          <p:nvPr/>
        </p:nvSpPr>
        <p:spPr>
          <a:xfrm>
            <a:off x="4051649" y="5728720"/>
            <a:ext cx="11480094" cy="368049"/>
          </a:xfrm>
          <a:prstGeom prst="rect">
            <a:avLst/>
          </a:prstGeom>
        </p:spPr>
        <p:txBody>
          <a:bodyPr wrap="square">
            <a:spAutoFit/>
          </a:bodyPr>
          <a:lstStyle/>
          <a:p>
            <a:pPr>
              <a:lnSpc>
                <a:spcPct val="120000"/>
              </a:lnSpc>
            </a:pPr>
            <a:r>
              <a:rPr lang="pt-BR" sz="1550" b="1" dirty="0">
                <a:solidFill>
                  <a:srgbClr val="262626"/>
                </a:solidFill>
              </a:rPr>
              <a:t>Fornecer acesso para pescadores artesanais de pequena escala aos recursos e mercados marinhos</a:t>
            </a:r>
            <a:endParaRPr lang="en-US" sz="1550" dirty="0">
              <a:solidFill>
                <a:srgbClr val="262626"/>
              </a:solidFill>
            </a:endParaRPr>
          </a:p>
        </p:txBody>
      </p:sp>
      <p:sp>
        <p:nvSpPr>
          <p:cNvPr id="40" name="Oval 39">
            <a:extLst>
              <a:ext uri="{FF2B5EF4-FFF2-40B4-BE49-F238E27FC236}">
                <a16:creationId xmlns:a16="http://schemas.microsoft.com/office/drawing/2014/main" xmlns="" id="{E67E7FCF-AE6D-E658-BDA8-A1CF5F3B9D38}"/>
              </a:ext>
            </a:extLst>
          </p:cNvPr>
          <p:cNvSpPr/>
          <p:nvPr/>
        </p:nvSpPr>
        <p:spPr>
          <a:xfrm>
            <a:off x="3332807" y="5729205"/>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Oval 40">
            <a:extLst>
              <a:ext uri="{FF2B5EF4-FFF2-40B4-BE49-F238E27FC236}">
                <a16:creationId xmlns:a16="http://schemas.microsoft.com/office/drawing/2014/main" xmlns="" id="{BABB5D37-0415-FEB5-2594-FD9F509F3EE7}"/>
              </a:ext>
            </a:extLst>
          </p:cNvPr>
          <p:cNvSpPr/>
          <p:nvPr/>
        </p:nvSpPr>
        <p:spPr>
          <a:xfrm>
            <a:off x="3279170" y="5716142"/>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2" name="Rectangle 41">
            <a:extLst>
              <a:ext uri="{FF2B5EF4-FFF2-40B4-BE49-F238E27FC236}">
                <a16:creationId xmlns:a16="http://schemas.microsoft.com/office/drawing/2014/main" xmlns="" id="{C0A003E8-E2F5-3039-226B-A2663A747546}"/>
              </a:ext>
            </a:extLst>
          </p:cNvPr>
          <p:cNvSpPr/>
          <p:nvPr/>
        </p:nvSpPr>
        <p:spPr>
          <a:xfrm>
            <a:off x="3179078" y="5716108"/>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14.b</a:t>
            </a:r>
          </a:p>
        </p:txBody>
      </p:sp>
      <p:sp>
        <p:nvSpPr>
          <p:cNvPr id="43" name="Rectangle 42">
            <a:extLst>
              <a:ext uri="{FF2B5EF4-FFF2-40B4-BE49-F238E27FC236}">
                <a16:creationId xmlns:a16="http://schemas.microsoft.com/office/drawing/2014/main" xmlns="" id="{EE9C3A0A-9158-DDFC-B505-AE81AD9929A6}"/>
              </a:ext>
            </a:extLst>
          </p:cNvPr>
          <p:cNvSpPr/>
          <p:nvPr/>
        </p:nvSpPr>
        <p:spPr>
          <a:xfrm>
            <a:off x="4031025" y="6160280"/>
            <a:ext cx="8494128" cy="645754"/>
          </a:xfrm>
          <a:prstGeom prst="rect">
            <a:avLst/>
          </a:prstGeom>
        </p:spPr>
        <p:txBody>
          <a:bodyPr wrap="square">
            <a:spAutoFit/>
          </a:bodyPr>
          <a:lstStyle/>
          <a:p>
            <a:pPr>
              <a:lnSpc>
                <a:spcPct val="120000"/>
              </a:lnSpc>
            </a:pPr>
            <a:r>
              <a:rPr lang="pt-BR" sz="1550" b="1" dirty="0">
                <a:solidFill>
                  <a:srgbClr val="262626"/>
                </a:solidFill>
              </a:rPr>
              <a:t>Melhorar a conservação e o uso sustentável dos oceanos e seus recursos, implementando o direito internacional conforme refletido na Convenção das Nações Unidas sobre o Direito do Mar</a:t>
            </a:r>
            <a:endParaRPr lang="en-US" sz="1550" dirty="0">
              <a:solidFill>
                <a:srgbClr val="262626"/>
              </a:solidFill>
            </a:endParaRPr>
          </a:p>
        </p:txBody>
      </p:sp>
      <p:sp>
        <p:nvSpPr>
          <p:cNvPr id="44" name="Oval 43">
            <a:extLst>
              <a:ext uri="{FF2B5EF4-FFF2-40B4-BE49-F238E27FC236}">
                <a16:creationId xmlns:a16="http://schemas.microsoft.com/office/drawing/2014/main" xmlns="" id="{285610DD-E06F-11CD-0133-5563DC90187F}"/>
              </a:ext>
            </a:extLst>
          </p:cNvPr>
          <p:cNvSpPr/>
          <p:nvPr/>
        </p:nvSpPr>
        <p:spPr>
          <a:xfrm>
            <a:off x="3337163" y="6321389"/>
            <a:ext cx="480857" cy="480857"/>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Oval 44">
            <a:extLst>
              <a:ext uri="{FF2B5EF4-FFF2-40B4-BE49-F238E27FC236}">
                <a16:creationId xmlns:a16="http://schemas.microsoft.com/office/drawing/2014/main" xmlns="" id="{47BD4B92-259B-EF29-70AC-C368DD69D5CC}"/>
              </a:ext>
            </a:extLst>
          </p:cNvPr>
          <p:cNvSpPr/>
          <p:nvPr/>
        </p:nvSpPr>
        <p:spPr>
          <a:xfrm>
            <a:off x="3283526" y="6308326"/>
            <a:ext cx="480857" cy="480857"/>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Rectangle 45">
            <a:extLst>
              <a:ext uri="{FF2B5EF4-FFF2-40B4-BE49-F238E27FC236}">
                <a16:creationId xmlns:a16="http://schemas.microsoft.com/office/drawing/2014/main" xmlns="" id="{FD13CEC7-4B86-09E1-560C-95B1D6A3486D}"/>
              </a:ext>
            </a:extLst>
          </p:cNvPr>
          <p:cNvSpPr/>
          <p:nvPr/>
        </p:nvSpPr>
        <p:spPr>
          <a:xfrm>
            <a:off x="3183434" y="6308292"/>
            <a:ext cx="681039"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14.c</a:t>
            </a:r>
          </a:p>
        </p:txBody>
      </p:sp>
      <p:pic>
        <p:nvPicPr>
          <p:cNvPr id="47" name="Picture 2"/>
          <p:cNvPicPr/>
          <p:nvPr/>
        </p:nvPicPr>
        <p:blipFill>
          <a:blip r:embed="rId5">
            <a:extLst>
              <a:ext uri="{28A0092B-C50C-407E-A947-70E740481C1C}">
                <a14:useLocalDpi xmlns:a14="http://schemas.microsoft.com/office/drawing/2010/main" val="0"/>
              </a:ext>
            </a:extLst>
          </a:blip>
          <a:srcRect/>
          <a:stretch>
            <a:fillRect/>
          </a:stretch>
        </p:blipFill>
        <p:spPr bwMode="auto">
          <a:xfrm>
            <a:off x="1206159" y="2256995"/>
            <a:ext cx="1324390" cy="647124"/>
          </a:xfrm>
          <a:prstGeom prst="rect">
            <a:avLst/>
          </a:prstGeom>
          <a:noFill/>
          <a:ln>
            <a:noFill/>
          </a:ln>
          <a:extLst/>
        </p:spPr>
      </p:pic>
      <p:sp>
        <p:nvSpPr>
          <p:cNvPr id="48" name="CaixaDeTexto 1"/>
          <p:cNvSpPr txBox="1"/>
          <p:nvPr/>
        </p:nvSpPr>
        <p:spPr>
          <a:xfrm>
            <a:off x="1099059" y="2244912"/>
            <a:ext cx="1878060" cy="707886"/>
          </a:xfrm>
          <a:prstGeom prst="rect">
            <a:avLst/>
          </a:prstGeom>
          <a:noFill/>
        </p:spPr>
        <p:txBody>
          <a:bodyPr wrap="square" lIns="0" rIns="0" rtlCol="0">
            <a:spAutoFit/>
          </a:bodyPr>
          <a:lstStyle/>
          <a:p>
            <a:pPr>
              <a:spcAft>
                <a:spcPts val="0"/>
              </a:spcAft>
            </a:pPr>
            <a:r>
              <a:rPr lang="pt-BR" sz="2000" kern="1200" dirty="0">
                <a:solidFill>
                  <a:srgbClr val="FFFFFF"/>
                </a:solidFill>
                <a:effectLst/>
                <a:latin typeface="Arial"/>
                <a:ea typeface="Arial"/>
                <a:cs typeface="Times New Roman"/>
              </a:rPr>
              <a:t>VIDA DEBAIXO D'ÁGUA</a:t>
            </a:r>
            <a:endParaRPr lang="pt-BR" sz="4000" dirty="0">
              <a:effectLst/>
              <a:latin typeface="Times New Roman"/>
              <a:ea typeface="Times New Roman"/>
            </a:endParaRPr>
          </a:p>
        </p:txBody>
      </p:sp>
    </p:spTree>
    <p:extLst>
      <p:ext uri="{BB962C8B-B14F-4D97-AF65-F5344CB8AC3E}">
        <p14:creationId xmlns:p14="http://schemas.microsoft.com/office/powerpoint/2010/main" val="262379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1B6BFF-2C5E-3843-8BF8-687311027B2E}"/>
              </a:ext>
            </a:extLst>
          </p:cNvPr>
          <p:cNvPicPr>
            <a:picLocks noChangeAspect="1"/>
          </p:cNvPicPr>
          <p:nvPr/>
        </p:nvPicPr>
        <p:blipFill>
          <a:blip r:embed="rId3"/>
          <a:stretch>
            <a:fillRect/>
          </a:stretch>
        </p:blipFill>
        <p:spPr>
          <a:xfrm>
            <a:off x="-1524" y="-2"/>
            <a:ext cx="12192000" cy="6858000"/>
          </a:xfrm>
          <a:prstGeom prst="rect">
            <a:avLst/>
          </a:prstGeom>
        </p:spPr>
      </p:pic>
      <p:sp>
        <p:nvSpPr>
          <p:cNvPr id="36" name="Rounded Rectangle 35">
            <a:extLst>
              <a:ext uri="{FF2B5EF4-FFF2-40B4-BE49-F238E27FC236}">
                <a16:creationId xmlns:a16="http://schemas.microsoft.com/office/drawing/2014/main" xmlns="" id="{86B9E37A-A999-1540-87B0-B286395E4123}"/>
              </a:ext>
            </a:extLst>
          </p:cNvPr>
          <p:cNvSpPr/>
          <p:nvPr/>
        </p:nvSpPr>
        <p:spPr>
          <a:xfrm>
            <a:off x="272265" y="409281"/>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Rounded Rectangle 1">
            <a:extLst>
              <a:ext uri="{FF2B5EF4-FFF2-40B4-BE49-F238E27FC236}">
                <a16:creationId xmlns:a16="http://schemas.microsoft.com/office/drawing/2014/main" xmlns="" id="{F5B66460-7FC0-054F-A3FB-244CB0B91374}"/>
              </a:ext>
            </a:extLst>
          </p:cNvPr>
          <p:cNvSpPr/>
          <p:nvPr/>
        </p:nvSpPr>
        <p:spPr>
          <a:xfrm>
            <a:off x="236388" y="360719"/>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5">
            <a:extLst>
              <a:ext uri="{FF2B5EF4-FFF2-40B4-BE49-F238E27FC236}">
                <a16:creationId xmlns:a16="http://schemas.microsoft.com/office/drawing/2014/main" xmlns="" id="{B44B2023-7E4C-E140-908A-5916D506A526}"/>
              </a:ext>
            </a:extLst>
          </p:cNvPr>
          <p:cNvSpPr/>
          <p:nvPr/>
        </p:nvSpPr>
        <p:spPr>
          <a:xfrm>
            <a:off x="1293929" y="367619"/>
            <a:ext cx="9963560" cy="368114"/>
          </a:xfrm>
          <a:prstGeom prst="rect">
            <a:avLst/>
          </a:prstGeom>
        </p:spPr>
        <p:txBody>
          <a:bodyPr wrap="square">
            <a:spAutoFit/>
          </a:bodyPr>
          <a:lstStyle/>
          <a:p>
            <a:pPr>
              <a:lnSpc>
                <a:spcPct val="120000"/>
              </a:lnSpc>
            </a:pPr>
            <a:r>
              <a:rPr lang="pt-BR" sz="1600" b="1" dirty="0">
                <a:solidFill>
                  <a:srgbClr val="262626"/>
                </a:solidFill>
              </a:rPr>
              <a:t>Índice de eutrofização costeira e densidade de detritos plásticos flutuantes</a:t>
            </a:r>
            <a:endParaRPr lang="en-US" sz="1600" dirty="0">
              <a:solidFill>
                <a:srgbClr val="262626"/>
              </a:solidFill>
            </a:endParaRPr>
          </a:p>
        </p:txBody>
      </p:sp>
      <p:sp>
        <p:nvSpPr>
          <p:cNvPr id="9" name="Rectangle 8">
            <a:extLst>
              <a:ext uri="{FF2B5EF4-FFF2-40B4-BE49-F238E27FC236}">
                <a16:creationId xmlns:a16="http://schemas.microsoft.com/office/drawing/2014/main" xmlns="" id="{07DF803B-9727-E14D-83EC-2317688FF4BB}"/>
              </a:ext>
            </a:extLst>
          </p:cNvPr>
          <p:cNvSpPr/>
          <p:nvPr/>
        </p:nvSpPr>
        <p:spPr>
          <a:xfrm>
            <a:off x="236388" y="344953"/>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14.1.1</a:t>
            </a:r>
          </a:p>
        </p:txBody>
      </p:sp>
      <p:sp>
        <p:nvSpPr>
          <p:cNvPr id="10" name="Rectangle 9">
            <a:extLst>
              <a:ext uri="{FF2B5EF4-FFF2-40B4-BE49-F238E27FC236}">
                <a16:creationId xmlns:a16="http://schemas.microsoft.com/office/drawing/2014/main" xmlns="" id="{7133947A-074C-854E-85C8-4B2774E38EE9}"/>
              </a:ext>
            </a:extLst>
          </p:cNvPr>
          <p:cNvSpPr/>
          <p:nvPr/>
        </p:nvSpPr>
        <p:spPr>
          <a:xfrm>
            <a:off x="1293929" y="920198"/>
            <a:ext cx="9963560" cy="368114"/>
          </a:xfrm>
          <a:prstGeom prst="rect">
            <a:avLst/>
          </a:prstGeom>
        </p:spPr>
        <p:txBody>
          <a:bodyPr wrap="square">
            <a:spAutoFit/>
          </a:bodyPr>
          <a:lstStyle/>
          <a:p>
            <a:pPr>
              <a:lnSpc>
                <a:spcPct val="120000"/>
              </a:lnSpc>
            </a:pPr>
            <a:r>
              <a:rPr lang="pt-BR" sz="1600" b="1" dirty="0">
                <a:solidFill>
                  <a:srgbClr val="262626"/>
                </a:solidFill>
              </a:rPr>
              <a:t>Proporção de zonas econômicas exclusivas nacionais gerenciadas usando abordagens baseadas em ecossistemas</a:t>
            </a:r>
            <a:endParaRPr lang="en-US" sz="1600" b="1" dirty="0">
              <a:solidFill>
                <a:srgbClr val="262626"/>
              </a:solidFill>
            </a:endParaRPr>
          </a:p>
        </p:txBody>
      </p:sp>
      <p:sp>
        <p:nvSpPr>
          <p:cNvPr id="14" name="Rectangle 13">
            <a:extLst>
              <a:ext uri="{FF2B5EF4-FFF2-40B4-BE49-F238E27FC236}">
                <a16:creationId xmlns:a16="http://schemas.microsoft.com/office/drawing/2014/main" xmlns="" id="{EFEFFDB9-C2D3-B74C-9C12-F361F2887C1D}"/>
              </a:ext>
            </a:extLst>
          </p:cNvPr>
          <p:cNvSpPr/>
          <p:nvPr/>
        </p:nvSpPr>
        <p:spPr>
          <a:xfrm>
            <a:off x="1293928" y="1505037"/>
            <a:ext cx="10356189" cy="368114"/>
          </a:xfrm>
          <a:prstGeom prst="rect">
            <a:avLst/>
          </a:prstGeom>
        </p:spPr>
        <p:txBody>
          <a:bodyPr wrap="square">
            <a:spAutoFit/>
          </a:bodyPr>
          <a:lstStyle/>
          <a:p>
            <a:pPr>
              <a:lnSpc>
                <a:spcPct val="120000"/>
              </a:lnSpc>
            </a:pPr>
            <a:r>
              <a:rPr lang="pt-BR" sz="1600" b="1" dirty="0">
                <a:solidFill>
                  <a:srgbClr val="262626"/>
                </a:solidFill>
              </a:rPr>
              <a:t>Acidez marinha média (pH) medida no conjunto acordado de estações de amostragem representativas</a:t>
            </a:r>
            <a:endParaRPr lang="en-US" sz="1600" dirty="0">
              <a:solidFill>
                <a:srgbClr val="262626"/>
              </a:solidFill>
            </a:endParaRPr>
          </a:p>
        </p:txBody>
      </p:sp>
      <p:sp>
        <p:nvSpPr>
          <p:cNvPr id="18" name="Rectangle 17">
            <a:extLst>
              <a:ext uri="{FF2B5EF4-FFF2-40B4-BE49-F238E27FC236}">
                <a16:creationId xmlns:a16="http://schemas.microsoft.com/office/drawing/2014/main" xmlns="" id="{D6732212-2C84-AB4F-865F-CCC8B8D0667B}"/>
              </a:ext>
            </a:extLst>
          </p:cNvPr>
          <p:cNvSpPr/>
          <p:nvPr/>
        </p:nvSpPr>
        <p:spPr>
          <a:xfrm>
            <a:off x="1293929" y="2070244"/>
            <a:ext cx="9963560" cy="368114"/>
          </a:xfrm>
          <a:prstGeom prst="rect">
            <a:avLst/>
          </a:prstGeom>
        </p:spPr>
        <p:txBody>
          <a:bodyPr wrap="square">
            <a:spAutoFit/>
          </a:bodyPr>
          <a:lstStyle/>
          <a:p>
            <a:pPr>
              <a:lnSpc>
                <a:spcPct val="120000"/>
              </a:lnSpc>
            </a:pPr>
            <a:r>
              <a:rPr lang="pt-BR" sz="1600" b="1" dirty="0">
                <a:solidFill>
                  <a:srgbClr val="262626"/>
                </a:solidFill>
              </a:rPr>
              <a:t>Proporção de estoques de peixes dentro de níveis biologicamente sustentáveis</a:t>
            </a:r>
            <a:endParaRPr lang="en-US" sz="1600" dirty="0">
              <a:solidFill>
                <a:srgbClr val="262626"/>
              </a:solidFill>
            </a:endParaRPr>
          </a:p>
        </p:txBody>
      </p:sp>
      <p:sp>
        <p:nvSpPr>
          <p:cNvPr id="22" name="Rectangle 21">
            <a:extLst>
              <a:ext uri="{FF2B5EF4-FFF2-40B4-BE49-F238E27FC236}">
                <a16:creationId xmlns:a16="http://schemas.microsoft.com/office/drawing/2014/main" xmlns="" id="{F2652CC3-66DE-E443-8F97-4E616AD6C829}"/>
              </a:ext>
            </a:extLst>
          </p:cNvPr>
          <p:cNvSpPr/>
          <p:nvPr/>
        </p:nvSpPr>
        <p:spPr>
          <a:xfrm>
            <a:off x="1293927" y="2646884"/>
            <a:ext cx="10718340" cy="368114"/>
          </a:xfrm>
          <a:prstGeom prst="rect">
            <a:avLst/>
          </a:prstGeom>
        </p:spPr>
        <p:txBody>
          <a:bodyPr wrap="square">
            <a:spAutoFit/>
          </a:bodyPr>
          <a:lstStyle/>
          <a:p>
            <a:pPr>
              <a:lnSpc>
                <a:spcPct val="120000"/>
              </a:lnSpc>
            </a:pPr>
            <a:r>
              <a:rPr lang="pt-BR" sz="1600" b="1" dirty="0">
                <a:solidFill>
                  <a:srgbClr val="262626"/>
                </a:solidFill>
              </a:rPr>
              <a:t>Cobertura de áreas protegidas em relação a áreas marinhas</a:t>
            </a:r>
            <a:endParaRPr lang="en-US" sz="1600" dirty="0">
              <a:solidFill>
                <a:srgbClr val="262626"/>
              </a:solidFill>
            </a:endParaRPr>
          </a:p>
        </p:txBody>
      </p:sp>
      <p:sp>
        <p:nvSpPr>
          <p:cNvPr id="38" name="Rounded Rectangle 37">
            <a:extLst>
              <a:ext uri="{FF2B5EF4-FFF2-40B4-BE49-F238E27FC236}">
                <a16:creationId xmlns:a16="http://schemas.microsoft.com/office/drawing/2014/main" xmlns="" id="{14ED192E-77DD-274C-87FE-C8098AE840F2}"/>
              </a:ext>
            </a:extLst>
          </p:cNvPr>
          <p:cNvSpPr/>
          <p:nvPr/>
        </p:nvSpPr>
        <p:spPr>
          <a:xfrm>
            <a:off x="272265" y="950094"/>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9" name="Rounded Rectangle 38">
            <a:extLst>
              <a:ext uri="{FF2B5EF4-FFF2-40B4-BE49-F238E27FC236}">
                <a16:creationId xmlns:a16="http://schemas.microsoft.com/office/drawing/2014/main" xmlns="" id="{9010A03F-644C-C947-A68A-FC143FD264B3}"/>
              </a:ext>
            </a:extLst>
          </p:cNvPr>
          <p:cNvSpPr/>
          <p:nvPr/>
        </p:nvSpPr>
        <p:spPr>
          <a:xfrm>
            <a:off x="236388" y="901532"/>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Rectangle 39">
            <a:extLst>
              <a:ext uri="{FF2B5EF4-FFF2-40B4-BE49-F238E27FC236}">
                <a16:creationId xmlns:a16="http://schemas.microsoft.com/office/drawing/2014/main" xmlns="" id="{2DF21F8A-2B82-A643-AD30-FF5507ED6C81}"/>
              </a:ext>
            </a:extLst>
          </p:cNvPr>
          <p:cNvSpPr/>
          <p:nvPr/>
        </p:nvSpPr>
        <p:spPr>
          <a:xfrm>
            <a:off x="236388" y="885766"/>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14.2.1</a:t>
            </a:r>
          </a:p>
        </p:txBody>
      </p:sp>
      <p:sp>
        <p:nvSpPr>
          <p:cNvPr id="41" name="Rounded Rectangle 40">
            <a:extLst>
              <a:ext uri="{FF2B5EF4-FFF2-40B4-BE49-F238E27FC236}">
                <a16:creationId xmlns:a16="http://schemas.microsoft.com/office/drawing/2014/main" xmlns="" id="{53BA3D6F-2160-9947-B853-BE02E3AF3314}"/>
              </a:ext>
            </a:extLst>
          </p:cNvPr>
          <p:cNvSpPr/>
          <p:nvPr/>
        </p:nvSpPr>
        <p:spPr>
          <a:xfrm>
            <a:off x="265191" y="1534933"/>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2" name="Rounded Rectangle 41">
            <a:extLst>
              <a:ext uri="{FF2B5EF4-FFF2-40B4-BE49-F238E27FC236}">
                <a16:creationId xmlns:a16="http://schemas.microsoft.com/office/drawing/2014/main" xmlns="" id="{A1F009D6-7365-8A4F-AEB6-87FEFE287EA8}"/>
              </a:ext>
            </a:extLst>
          </p:cNvPr>
          <p:cNvSpPr/>
          <p:nvPr/>
        </p:nvSpPr>
        <p:spPr>
          <a:xfrm>
            <a:off x="229314" y="1486371"/>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3" name="Rectangle 42">
            <a:extLst>
              <a:ext uri="{FF2B5EF4-FFF2-40B4-BE49-F238E27FC236}">
                <a16:creationId xmlns:a16="http://schemas.microsoft.com/office/drawing/2014/main" xmlns="" id="{DFBC0E9C-E33C-AC46-8EA4-DAC31E14B0E1}"/>
              </a:ext>
            </a:extLst>
          </p:cNvPr>
          <p:cNvSpPr/>
          <p:nvPr/>
        </p:nvSpPr>
        <p:spPr>
          <a:xfrm>
            <a:off x="229314" y="1470605"/>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14.3.1</a:t>
            </a:r>
          </a:p>
        </p:txBody>
      </p:sp>
      <p:sp>
        <p:nvSpPr>
          <p:cNvPr id="44" name="Rounded Rectangle 43">
            <a:extLst>
              <a:ext uri="{FF2B5EF4-FFF2-40B4-BE49-F238E27FC236}">
                <a16:creationId xmlns:a16="http://schemas.microsoft.com/office/drawing/2014/main" xmlns="" id="{6D9AD0A5-350E-7549-A088-84623C404244}"/>
              </a:ext>
            </a:extLst>
          </p:cNvPr>
          <p:cNvSpPr/>
          <p:nvPr/>
        </p:nvSpPr>
        <p:spPr>
          <a:xfrm>
            <a:off x="265191" y="2094706"/>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Rounded Rectangle 44">
            <a:extLst>
              <a:ext uri="{FF2B5EF4-FFF2-40B4-BE49-F238E27FC236}">
                <a16:creationId xmlns:a16="http://schemas.microsoft.com/office/drawing/2014/main" xmlns="" id="{C2FEB8B9-B741-0846-9093-60EAF78B68B1}"/>
              </a:ext>
            </a:extLst>
          </p:cNvPr>
          <p:cNvSpPr/>
          <p:nvPr/>
        </p:nvSpPr>
        <p:spPr>
          <a:xfrm>
            <a:off x="229314" y="2046144"/>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Rectangle 45">
            <a:extLst>
              <a:ext uri="{FF2B5EF4-FFF2-40B4-BE49-F238E27FC236}">
                <a16:creationId xmlns:a16="http://schemas.microsoft.com/office/drawing/2014/main" xmlns="" id="{ABEA32F0-80C9-A745-BCFF-9856B609B0DF}"/>
              </a:ext>
            </a:extLst>
          </p:cNvPr>
          <p:cNvSpPr/>
          <p:nvPr/>
        </p:nvSpPr>
        <p:spPr>
          <a:xfrm>
            <a:off x="229314" y="2030378"/>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14.4.1</a:t>
            </a:r>
          </a:p>
        </p:txBody>
      </p:sp>
      <p:sp>
        <p:nvSpPr>
          <p:cNvPr id="47" name="Rounded Rectangle 46">
            <a:extLst>
              <a:ext uri="{FF2B5EF4-FFF2-40B4-BE49-F238E27FC236}">
                <a16:creationId xmlns:a16="http://schemas.microsoft.com/office/drawing/2014/main" xmlns="" id="{C66D0104-3BB3-5D49-8602-AAD425C4C3CF}"/>
              </a:ext>
            </a:extLst>
          </p:cNvPr>
          <p:cNvSpPr/>
          <p:nvPr/>
        </p:nvSpPr>
        <p:spPr>
          <a:xfrm>
            <a:off x="272265" y="2672780"/>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Rounded Rectangle 47">
            <a:extLst>
              <a:ext uri="{FF2B5EF4-FFF2-40B4-BE49-F238E27FC236}">
                <a16:creationId xmlns:a16="http://schemas.microsoft.com/office/drawing/2014/main" xmlns="" id="{0DDED330-2193-4B4F-A8C8-2048D5CCA48D}"/>
              </a:ext>
            </a:extLst>
          </p:cNvPr>
          <p:cNvSpPr/>
          <p:nvPr/>
        </p:nvSpPr>
        <p:spPr>
          <a:xfrm>
            <a:off x="236388" y="2624218"/>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9" name="Rectangle 48">
            <a:extLst>
              <a:ext uri="{FF2B5EF4-FFF2-40B4-BE49-F238E27FC236}">
                <a16:creationId xmlns:a16="http://schemas.microsoft.com/office/drawing/2014/main" xmlns="" id="{1E3F5F7C-C7DC-8347-AF0B-3467C5BDC6E5}"/>
              </a:ext>
            </a:extLst>
          </p:cNvPr>
          <p:cNvSpPr/>
          <p:nvPr/>
        </p:nvSpPr>
        <p:spPr>
          <a:xfrm>
            <a:off x="236388" y="2608452"/>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14.5.1</a:t>
            </a:r>
          </a:p>
        </p:txBody>
      </p:sp>
      <p:sp>
        <p:nvSpPr>
          <p:cNvPr id="50" name="Rectangle 49">
            <a:extLst>
              <a:ext uri="{FF2B5EF4-FFF2-40B4-BE49-F238E27FC236}">
                <a16:creationId xmlns:a16="http://schemas.microsoft.com/office/drawing/2014/main" xmlns="" id="{05DB9926-C465-4F4B-8CD2-BB49450FEBF2}"/>
              </a:ext>
            </a:extLst>
          </p:cNvPr>
          <p:cNvSpPr/>
          <p:nvPr/>
        </p:nvSpPr>
        <p:spPr>
          <a:xfrm>
            <a:off x="1286853" y="3173232"/>
            <a:ext cx="10725414" cy="683264"/>
          </a:xfrm>
          <a:prstGeom prst="rect">
            <a:avLst/>
          </a:prstGeom>
        </p:spPr>
        <p:txBody>
          <a:bodyPr wrap="square">
            <a:spAutoFit/>
          </a:bodyPr>
          <a:lstStyle/>
          <a:p>
            <a:pPr>
              <a:lnSpc>
                <a:spcPct val="120000"/>
              </a:lnSpc>
            </a:pPr>
            <a:r>
              <a:rPr lang="pt-BR" sz="1600" b="1" dirty="0">
                <a:solidFill>
                  <a:srgbClr val="262626"/>
                </a:solidFill>
              </a:rPr>
              <a:t>Avanços dos países no grau de implementação de instrumentos internacionais visando combater a pesca ilegal, não declarada e não regulamentada</a:t>
            </a:r>
            <a:endParaRPr lang="en-US" sz="1600" b="1" dirty="0">
              <a:solidFill>
                <a:srgbClr val="262626"/>
              </a:solidFill>
            </a:endParaRPr>
          </a:p>
        </p:txBody>
      </p:sp>
      <p:sp>
        <p:nvSpPr>
          <p:cNvPr id="51" name="Rounded Rectangle 50">
            <a:extLst>
              <a:ext uri="{FF2B5EF4-FFF2-40B4-BE49-F238E27FC236}">
                <a16:creationId xmlns:a16="http://schemas.microsoft.com/office/drawing/2014/main" xmlns="" id="{FC60A1A9-918C-7E4B-A8DF-0CC1A8365A4F}"/>
              </a:ext>
            </a:extLst>
          </p:cNvPr>
          <p:cNvSpPr/>
          <p:nvPr/>
        </p:nvSpPr>
        <p:spPr>
          <a:xfrm>
            <a:off x="265191" y="3277958"/>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Rounded Rectangle 51">
            <a:extLst>
              <a:ext uri="{FF2B5EF4-FFF2-40B4-BE49-F238E27FC236}">
                <a16:creationId xmlns:a16="http://schemas.microsoft.com/office/drawing/2014/main" xmlns="" id="{9472F405-00CB-2845-B62E-D0F69E318E64}"/>
              </a:ext>
            </a:extLst>
          </p:cNvPr>
          <p:cNvSpPr/>
          <p:nvPr/>
        </p:nvSpPr>
        <p:spPr>
          <a:xfrm>
            <a:off x="229314" y="3229396"/>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Rectangle 52">
            <a:extLst>
              <a:ext uri="{FF2B5EF4-FFF2-40B4-BE49-F238E27FC236}">
                <a16:creationId xmlns:a16="http://schemas.microsoft.com/office/drawing/2014/main" xmlns="" id="{B6328602-7094-D947-B4A3-BA4FBBF146B0}"/>
              </a:ext>
            </a:extLst>
          </p:cNvPr>
          <p:cNvSpPr/>
          <p:nvPr/>
        </p:nvSpPr>
        <p:spPr>
          <a:xfrm>
            <a:off x="229314" y="3213630"/>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14.6.1</a:t>
            </a:r>
          </a:p>
        </p:txBody>
      </p:sp>
      <p:sp>
        <p:nvSpPr>
          <p:cNvPr id="54" name="Rectangle 53">
            <a:extLst>
              <a:ext uri="{FF2B5EF4-FFF2-40B4-BE49-F238E27FC236}">
                <a16:creationId xmlns:a16="http://schemas.microsoft.com/office/drawing/2014/main" xmlns="" id="{CE2944D0-451C-4E41-A397-BEE20EDD65C3}"/>
              </a:ext>
            </a:extLst>
          </p:cNvPr>
          <p:cNvSpPr/>
          <p:nvPr/>
        </p:nvSpPr>
        <p:spPr>
          <a:xfrm>
            <a:off x="1286853" y="3869412"/>
            <a:ext cx="10896548" cy="663515"/>
          </a:xfrm>
          <a:prstGeom prst="rect">
            <a:avLst/>
          </a:prstGeom>
        </p:spPr>
        <p:txBody>
          <a:bodyPr wrap="square">
            <a:spAutoFit/>
          </a:bodyPr>
          <a:lstStyle/>
          <a:p>
            <a:pPr>
              <a:lnSpc>
                <a:spcPct val="120000"/>
              </a:lnSpc>
            </a:pPr>
            <a:r>
              <a:rPr lang="pt-BR" sz="1600" b="1" dirty="0">
                <a:solidFill>
                  <a:srgbClr val="262626"/>
                </a:solidFill>
              </a:rPr>
              <a:t>Pesca sustentável como porcentagem do PIB em pequenos Estados insulares em desenvolvimento, países menos desenvolvidos e todos os países</a:t>
            </a:r>
            <a:endParaRPr lang="en-US" sz="1600" b="1" dirty="0">
              <a:solidFill>
                <a:srgbClr val="262626"/>
              </a:solidFill>
            </a:endParaRPr>
          </a:p>
        </p:txBody>
      </p:sp>
      <p:sp>
        <p:nvSpPr>
          <p:cNvPr id="55" name="Rounded Rectangle 54">
            <a:extLst>
              <a:ext uri="{FF2B5EF4-FFF2-40B4-BE49-F238E27FC236}">
                <a16:creationId xmlns:a16="http://schemas.microsoft.com/office/drawing/2014/main" xmlns="" id="{E5372C3A-56D7-CD48-B7FC-EF32CB619129}"/>
              </a:ext>
            </a:extLst>
          </p:cNvPr>
          <p:cNvSpPr/>
          <p:nvPr/>
        </p:nvSpPr>
        <p:spPr>
          <a:xfrm>
            <a:off x="272266" y="3943843"/>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ounded Rectangle 55">
            <a:extLst>
              <a:ext uri="{FF2B5EF4-FFF2-40B4-BE49-F238E27FC236}">
                <a16:creationId xmlns:a16="http://schemas.microsoft.com/office/drawing/2014/main" xmlns="" id="{DFFDA5C8-D508-0F4F-B166-490F4937ED58}"/>
              </a:ext>
            </a:extLst>
          </p:cNvPr>
          <p:cNvSpPr/>
          <p:nvPr/>
        </p:nvSpPr>
        <p:spPr>
          <a:xfrm>
            <a:off x="236389" y="3895281"/>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Rectangle 56">
            <a:extLst>
              <a:ext uri="{FF2B5EF4-FFF2-40B4-BE49-F238E27FC236}">
                <a16:creationId xmlns:a16="http://schemas.microsoft.com/office/drawing/2014/main" xmlns="" id="{F78BDC46-9273-CC41-BAAE-A24621D84D73}"/>
              </a:ext>
            </a:extLst>
          </p:cNvPr>
          <p:cNvSpPr/>
          <p:nvPr/>
        </p:nvSpPr>
        <p:spPr>
          <a:xfrm>
            <a:off x="236389" y="3879515"/>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14.7.1</a:t>
            </a:r>
          </a:p>
        </p:txBody>
      </p:sp>
      <p:sp>
        <p:nvSpPr>
          <p:cNvPr id="58" name="Rectangle 57">
            <a:extLst>
              <a:ext uri="{FF2B5EF4-FFF2-40B4-BE49-F238E27FC236}">
                <a16:creationId xmlns:a16="http://schemas.microsoft.com/office/drawing/2014/main" xmlns="" id="{5BF52260-C95F-774A-9422-697E26A9B23D}"/>
              </a:ext>
            </a:extLst>
          </p:cNvPr>
          <p:cNvSpPr/>
          <p:nvPr/>
        </p:nvSpPr>
        <p:spPr>
          <a:xfrm>
            <a:off x="1279778" y="4570995"/>
            <a:ext cx="10896548" cy="368114"/>
          </a:xfrm>
          <a:prstGeom prst="rect">
            <a:avLst/>
          </a:prstGeom>
        </p:spPr>
        <p:txBody>
          <a:bodyPr wrap="square">
            <a:spAutoFit/>
          </a:bodyPr>
          <a:lstStyle/>
          <a:p>
            <a:pPr>
              <a:lnSpc>
                <a:spcPct val="120000"/>
              </a:lnSpc>
            </a:pPr>
            <a:r>
              <a:rPr lang="pt-BR" sz="1600" b="1" dirty="0">
                <a:solidFill>
                  <a:srgbClr val="262626"/>
                </a:solidFill>
              </a:rPr>
              <a:t>Proporção do orçamento total de pesquisa alocado para pesquisa no campo da tecnologia marinha</a:t>
            </a:r>
            <a:endParaRPr lang="en-US" sz="1600" b="1" dirty="0">
              <a:solidFill>
                <a:srgbClr val="262626"/>
              </a:solidFill>
            </a:endParaRPr>
          </a:p>
        </p:txBody>
      </p:sp>
      <p:sp>
        <p:nvSpPr>
          <p:cNvPr id="59" name="Rounded Rectangle 58">
            <a:extLst>
              <a:ext uri="{FF2B5EF4-FFF2-40B4-BE49-F238E27FC236}">
                <a16:creationId xmlns:a16="http://schemas.microsoft.com/office/drawing/2014/main" xmlns="" id="{20AB8F5D-F715-CB46-B79B-DEC449F182B6}"/>
              </a:ext>
            </a:extLst>
          </p:cNvPr>
          <p:cNvSpPr/>
          <p:nvPr/>
        </p:nvSpPr>
        <p:spPr>
          <a:xfrm>
            <a:off x="265191" y="4570995"/>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Rounded Rectangle 59">
            <a:extLst>
              <a:ext uri="{FF2B5EF4-FFF2-40B4-BE49-F238E27FC236}">
                <a16:creationId xmlns:a16="http://schemas.microsoft.com/office/drawing/2014/main" xmlns="" id="{41B52731-1497-444D-92B9-BD2D845D747D}"/>
              </a:ext>
            </a:extLst>
          </p:cNvPr>
          <p:cNvSpPr/>
          <p:nvPr/>
        </p:nvSpPr>
        <p:spPr>
          <a:xfrm>
            <a:off x="229314" y="4522433"/>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Rectangle 60">
            <a:extLst>
              <a:ext uri="{FF2B5EF4-FFF2-40B4-BE49-F238E27FC236}">
                <a16:creationId xmlns:a16="http://schemas.microsoft.com/office/drawing/2014/main" xmlns="" id="{EFBFBDC4-EE7A-674C-B005-161229305D81}"/>
              </a:ext>
            </a:extLst>
          </p:cNvPr>
          <p:cNvSpPr/>
          <p:nvPr/>
        </p:nvSpPr>
        <p:spPr>
          <a:xfrm>
            <a:off x="229314" y="4506667"/>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14.A.1</a:t>
            </a:r>
          </a:p>
        </p:txBody>
      </p:sp>
      <p:sp>
        <p:nvSpPr>
          <p:cNvPr id="62" name="Rectangle 61">
            <a:extLst>
              <a:ext uri="{FF2B5EF4-FFF2-40B4-BE49-F238E27FC236}">
                <a16:creationId xmlns:a16="http://schemas.microsoft.com/office/drawing/2014/main" xmlns="" id="{3D125B64-A4B6-2D4B-8BF2-3BCFF292C9CA}"/>
              </a:ext>
            </a:extLst>
          </p:cNvPr>
          <p:cNvSpPr/>
          <p:nvPr/>
        </p:nvSpPr>
        <p:spPr>
          <a:xfrm>
            <a:off x="1283295" y="5024521"/>
            <a:ext cx="10893031" cy="683264"/>
          </a:xfrm>
          <a:prstGeom prst="rect">
            <a:avLst/>
          </a:prstGeom>
        </p:spPr>
        <p:txBody>
          <a:bodyPr wrap="square">
            <a:spAutoFit/>
          </a:bodyPr>
          <a:lstStyle/>
          <a:p>
            <a:pPr>
              <a:lnSpc>
                <a:spcPct val="120000"/>
              </a:lnSpc>
            </a:pPr>
            <a:r>
              <a:rPr lang="pt-BR" sz="1600" b="1" dirty="0">
                <a:solidFill>
                  <a:srgbClr val="262626"/>
                </a:solidFill>
              </a:rPr>
              <a:t>Progresso dos países no grau de aplicação de uma estrutura legal/reguladora/política/institucional que reconhece e protege os direitos de acesso para a pesca artesanal</a:t>
            </a:r>
            <a:endParaRPr lang="en-US" sz="1600" b="1" dirty="0">
              <a:solidFill>
                <a:srgbClr val="262626"/>
              </a:solidFill>
            </a:endParaRPr>
          </a:p>
        </p:txBody>
      </p:sp>
      <p:sp>
        <p:nvSpPr>
          <p:cNvPr id="63" name="Rounded Rectangle 62">
            <a:extLst>
              <a:ext uri="{FF2B5EF4-FFF2-40B4-BE49-F238E27FC236}">
                <a16:creationId xmlns:a16="http://schemas.microsoft.com/office/drawing/2014/main" xmlns="" id="{6881CCFA-C39E-394E-A8F5-82B64AA2712A}"/>
              </a:ext>
            </a:extLst>
          </p:cNvPr>
          <p:cNvSpPr/>
          <p:nvPr/>
        </p:nvSpPr>
        <p:spPr>
          <a:xfrm>
            <a:off x="272266" y="5193045"/>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Rounded Rectangle 63">
            <a:extLst>
              <a:ext uri="{FF2B5EF4-FFF2-40B4-BE49-F238E27FC236}">
                <a16:creationId xmlns:a16="http://schemas.microsoft.com/office/drawing/2014/main" xmlns="" id="{EBC2D9B5-4F22-7041-A59C-C2F283E678FB}"/>
              </a:ext>
            </a:extLst>
          </p:cNvPr>
          <p:cNvSpPr/>
          <p:nvPr/>
        </p:nvSpPr>
        <p:spPr>
          <a:xfrm>
            <a:off x="236389" y="5144483"/>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Rectangle 64">
            <a:extLst>
              <a:ext uri="{FF2B5EF4-FFF2-40B4-BE49-F238E27FC236}">
                <a16:creationId xmlns:a16="http://schemas.microsoft.com/office/drawing/2014/main" xmlns="" id="{BE97C3C1-3121-EF4A-BBB5-05AED3249637}"/>
              </a:ext>
            </a:extLst>
          </p:cNvPr>
          <p:cNvSpPr/>
          <p:nvPr/>
        </p:nvSpPr>
        <p:spPr>
          <a:xfrm>
            <a:off x="236389" y="5128717"/>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14.B.1</a:t>
            </a:r>
          </a:p>
        </p:txBody>
      </p:sp>
      <p:sp>
        <p:nvSpPr>
          <p:cNvPr id="66" name="Rectangle 65">
            <a:extLst>
              <a:ext uri="{FF2B5EF4-FFF2-40B4-BE49-F238E27FC236}">
                <a16:creationId xmlns:a16="http://schemas.microsoft.com/office/drawing/2014/main" xmlns="" id="{BE6A7207-5BCD-6E4E-8969-A949280334A5}"/>
              </a:ext>
            </a:extLst>
          </p:cNvPr>
          <p:cNvSpPr/>
          <p:nvPr/>
        </p:nvSpPr>
        <p:spPr>
          <a:xfrm>
            <a:off x="1265587" y="5662276"/>
            <a:ext cx="10910739" cy="978729"/>
          </a:xfrm>
          <a:prstGeom prst="rect">
            <a:avLst/>
          </a:prstGeom>
        </p:spPr>
        <p:txBody>
          <a:bodyPr wrap="square">
            <a:spAutoFit/>
          </a:bodyPr>
          <a:lstStyle/>
          <a:p>
            <a:pPr>
              <a:lnSpc>
                <a:spcPct val="120000"/>
              </a:lnSpc>
            </a:pPr>
            <a:r>
              <a:rPr lang="pt-BR" sz="1600" b="1" dirty="0">
                <a:solidFill>
                  <a:srgbClr val="262626"/>
                </a:solidFill>
              </a:rPr>
              <a:t>Número de países progredindo na ratificação, aceitação e implementação por meio de estruturas legais, políticas e institucionais, instrumentos relacionados ao oceano que implementam o direito internacional, conforme refletido na Convenção das Nações Unidas sobre o Direito do Mar, para a conservação e uso sustentável do mar oceanos e seus recursos</a:t>
            </a:r>
            <a:r>
              <a:rPr lang="en-US" sz="1600" b="1" dirty="0" smtClean="0">
                <a:solidFill>
                  <a:srgbClr val="262626"/>
                </a:solidFill>
              </a:rPr>
              <a:t>.</a:t>
            </a:r>
            <a:endParaRPr lang="en-US" sz="1600" b="1" dirty="0">
              <a:solidFill>
                <a:srgbClr val="262626"/>
              </a:solidFill>
            </a:endParaRPr>
          </a:p>
        </p:txBody>
      </p:sp>
      <p:sp>
        <p:nvSpPr>
          <p:cNvPr id="67" name="Rounded Rectangle 66">
            <a:extLst>
              <a:ext uri="{FF2B5EF4-FFF2-40B4-BE49-F238E27FC236}">
                <a16:creationId xmlns:a16="http://schemas.microsoft.com/office/drawing/2014/main" xmlns="" id="{99A187EF-F86E-4040-AA43-D240402F2CF4}"/>
              </a:ext>
            </a:extLst>
          </p:cNvPr>
          <p:cNvSpPr/>
          <p:nvPr/>
        </p:nvSpPr>
        <p:spPr>
          <a:xfrm>
            <a:off x="265191" y="5912521"/>
            <a:ext cx="929681" cy="39078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8" name="Rounded Rectangle 67">
            <a:extLst>
              <a:ext uri="{FF2B5EF4-FFF2-40B4-BE49-F238E27FC236}">
                <a16:creationId xmlns:a16="http://schemas.microsoft.com/office/drawing/2014/main" xmlns="" id="{AA039D40-15E4-DB40-AAC1-37EFDCBFEF29}"/>
              </a:ext>
            </a:extLst>
          </p:cNvPr>
          <p:cNvSpPr/>
          <p:nvPr/>
        </p:nvSpPr>
        <p:spPr>
          <a:xfrm>
            <a:off x="229314" y="5863959"/>
            <a:ext cx="929681" cy="39078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Rectangle 68">
            <a:extLst>
              <a:ext uri="{FF2B5EF4-FFF2-40B4-BE49-F238E27FC236}">
                <a16:creationId xmlns:a16="http://schemas.microsoft.com/office/drawing/2014/main" xmlns="" id="{02218669-ADFF-5E43-9F29-FF8CE83F07BF}"/>
              </a:ext>
            </a:extLst>
          </p:cNvPr>
          <p:cNvSpPr/>
          <p:nvPr/>
        </p:nvSpPr>
        <p:spPr>
          <a:xfrm>
            <a:off x="229314" y="5848193"/>
            <a:ext cx="929681"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14.C.1</a:t>
            </a:r>
          </a:p>
        </p:txBody>
      </p:sp>
      <p:sp>
        <p:nvSpPr>
          <p:cNvPr id="4" name="Slide Number Placeholder 3">
            <a:extLst>
              <a:ext uri="{FF2B5EF4-FFF2-40B4-BE49-F238E27FC236}">
                <a16:creationId xmlns:a16="http://schemas.microsoft.com/office/drawing/2014/main" xmlns="" id="{405C443F-6E0C-429E-8C0C-1D68574E9CD0}"/>
              </a:ext>
            </a:extLst>
          </p:cNvPr>
          <p:cNvSpPr>
            <a:spLocks noGrp="1"/>
          </p:cNvSpPr>
          <p:nvPr>
            <p:ph type="sldNum" sz="quarter" idx="12"/>
          </p:nvPr>
        </p:nvSpPr>
        <p:spPr>
          <a:xfrm>
            <a:off x="8610600" y="6526478"/>
            <a:ext cx="2743200" cy="365125"/>
          </a:xfrm>
        </p:spPr>
        <p:txBody>
          <a:bodyPr/>
          <a:lstStyle/>
          <a:p>
            <a:fld id="{61DC75F0-D3FD-D841-8FDB-E454B9D17276}" type="slidenum">
              <a:rPr lang="en-US" smtClean="0"/>
              <a:t>15</a:t>
            </a:fld>
            <a:endParaRPr lang="en-US" dirty="0"/>
          </a:p>
        </p:txBody>
      </p:sp>
    </p:spTree>
    <p:extLst>
      <p:ext uri="{BB962C8B-B14F-4D97-AF65-F5344CB8AC3E}">
        <p14:creationId xmlns:p14="http://schemas.microsoft.com/office/powerpoint/2010/main" val="17874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A91242E-3A67-D244-BC7E-64E005DC4CDD}"/>
              </a:ext>
            </a:extLst>
          </p:cNvPr>
          <p:cNvPicPr>
            <a:picLocks noChangeAspect="1"/>
          </p:cNvPicPr>
          <p:nvPr/>
        </p:nvPicPr>
        <p:blipFill>
          <a:blip r:embed="rId3"/>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xmlns="" id="{E6D01B6D-42CE-A789-FFE0-1F23EF8BCB3C}"/>
              </a:ext>
            </a:extLst>
          </p:cNvPr>
          <p:cNvSpPr>
            <a:spLocks noGrp="1"/>
          </p:cNvSpPr>
          <p:nvPr>
            <p:ph type="sldNum" sz="quarter" idx="12"/>
          </p:nvPr>
        </p:nvSpPr>
        <p:spPr/>
        <p:txBody>
          <a:bodyPr/>
          <a:lstStyle/>
          <a:p>
            <a:fld id="{61DC75F0-D3FD-D841-8FDB-E454B9D17276}" type="slidenum">
              <a:rPr lang="en-US" smtClean="0"/>
              <a:t>16</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550" y="423838"/>
            <a:ext cx="9867900"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Grupo 66"/>
          <p:cNvGrpSpPr/>
          <p:nvPr/>
        </p:nvGrpSpPr>
        <p:grpSpPr>
          <a:xfrm>
            <a:off x="1370119" y="450558"/>
            <a:ext cx="9513003" cy="5053257"/>
            <a:chOff x="1570860" y="3479885"/>
            <a:chExt cx="9513003" cy="5053257"/>
          </a:xfrm>
        </p:grpSpPr>
        <p:grpSp>
          <p:nvGrpSpPr>
            <p:cNvPr id="66" name="Grupo 65"/>
            <p:cNvGrpSpPr/>
            <p:nvPr/>
          </p:nvGrpSpPr>
          <p:grpSpPr>
            <a:xfrm>
              <a:off x="2064852" y="3792844"/>
              <a:ext cx="9019011" cy="4740298"/>
              <a:chOff x="2064852" y="3792844"/>
              <a:chExt cx="9019011" cy="4740298"/>
            </a:xfrm>
          </p:grpSpPr>
          <p:sp>
            <p:nvSpPr>
              <p:cNvPr id="23" name="CaixaDeTexto 1"/>
              <p:cNvSpPr txBox="1"/>
              <p:nvPr/>
            </p:nvSpPr>
            <p:spPr>
              <a:xfrm>
                <a:off x="9367961" y="4406540"/>
                <a:ext cx="500380" cy="210185"/>
              </a:xfrm>
              <a:prstGeom prst="rect">
                <a:avLst/>
              </a:prstGeom>
              <a:noFill/>
            </p:spPr>
            <p:txBody>
              <a:bodyPr wrap="square" lIns="0" rIns="0" rtlCol="0">
                <a:noAutofit/>
              </a:bodyPr>
              <a:lstStyle/>
              <a:p>
                <a:pPr>
                  <a:spcAft>
                    <a:spcPts val="0"/>
                  </a:spcAft>
                </a:pPr>
                <a:r>
                  <a:rPr lang="pt-BR" sz="500" kern="1200" dirty="0" smtClean="0">
                    <a:solidFill>
                      <a:schemeClr val="bg1"/>
                    </a:solidFill>
                    <a:effectLst/>
                    <a:latin typeface="Arial"/>
                    <a:ea typeface="Arial"/>
                    <a:cs typeface="Times New Roman"/>
                  </a:rPr>
                  <a:t>FOME</a:t>
                </a:r>
              </a:p>
              <a:p>
                <a:pPr>
                  <a:spcAft>
                    <a:spcPts val="0"/>
                  </a:spcAft>
                </a:pPr>
                <a:r>
                  <a:rPr lang="pt-BR" sz="500" kern="1200" dirty="0" smtClean="0">
                    <a:solidFill>
                      <a:schemeClr val="bg1"/>
                    </a:solidFill>
                    <a:effectLst/>
                    <a:latin typeface="Arial"/>
                    <a:ea typeface="Arial"/>
                    <a:cs typeface="Times New Roman"/>
                  </a:rPr>
                  <a:t> </a:t>
                </a:r>
                <a:r>
                  <a:rPr lang="pt-BR" sz="500" kern="1200" dirty="0">
                    <a:solidFill>
                      <a:schemeClr val="bg1"/>
                    </a:solidFill>
                    <a:effectLst/>
                    <a:latin typeface="Arial"/>
                    <a:ea typeface="Arial"/>
                    <a:cs typeface="Times New Roman"/>
                  </a:rPr>
                  <a:t>ZERO</a:t>
                </a:r>
                <a:endParaRPr lang="pt-BR" sz="500" dirty="0">
                  <a:solidFill>
                    <a:schemeClr val="bg1"/>
                  </a:solidFill>
                  <a:effectLst/>
                  <a:latin typeface="Times New Roman"/>
                  <a:ea typeface="Times New Roman"/>
                </a:endParaRPr>
              </a:p>
            </p:txBody>
          </p:sp>
          <p:sp>
            <p:nvSpPr>
              <p:cNvPr id="24" name="CaixaDeTexto 1"/>
              <p:cNvSpPr txBox="1"/>
              <p:nvPr/>
            </p:nvSpPr>
            <p:spPr>
              <a:xfrm>
                <a:off x="8462449" y="3792844"/>
                <a:ext cx="382587" cy="224565"/>
              </a:xfrm>
              <a:prstGeom prst="rect">
                <a:avLst/>
              </a:prstGeom>
              <a:noFill/>
            </p:spPr>
            <p:txBody>
              <a:bodyPr wrap="square" lIns="0" rIns="0" rtlCol="0">
                <a:noAutofit/>
              </a:bodyPr>
              <a:lstStyle/>
              <a:p>
                <a:pPr>
                  <a:spcAft>
                    <a:spcPts val="0"/>
                  </a:spcAft>
                </a:pPr>
                <a:r>
                  <a:rPr lang="pt-BR" sz="500" kern="1200" dirty="0">
                    <a:solidFill>
                      <a:schemeClr val="bg1"/>
                    </a:solidFill>
                    <a:effectLst/>
                    <a:latin typeface="Arial"/>
                    <a:ea typeface="Arial"/>
                    <a:cs typeface="Times New Roman"/>
                  </a:rPr>
                  <a:t>SEM </a:t>
                </a:r>
                <a:endParaRPr lang="pt-BR" sz="500" dirty="0">
                  <a:solidFill>
                    <a:schemeClr val="bg1"/>
                  </a:solidFill>
                  <a:effectLst/>
                  <a:latin typeface="Times New Roman"/>
                  <a:ea typeface="Times New Roman"/>
                </a:endParaRPr>
              </a:p>
              <a:p>
                <a:pPr>
                  <a:spcAft>
                    <a:spcPts val="0"/>
                  </a:spcAft>
                </a:pPr>
                <a:r>
                  <a:rPr lang="pt-BR" sz="500" kern="1200" dirty="0">
                    <a:solidFill>
                      <a:schemeClr val="bg1"/>
                    </a:solidFill>
                    <a:effectLst/>
                    <a:latin typeface="Arial"/>
                    <a:ea typeface="Arial"/>
                    <a:cs typeface="Times New Roman"/>
                  </a:rPr>
                  <a:t>POBREZA</a:t>
                </a:r>
                <a:endParaRPr lang="pt-BR" sz="500" dirty="0">
                  <a:solidFill>
                    <a:schemeClr val="bg1"/>
                  </a:solidFill>
                  <a:effectLst/>
                  <a:latin typeface="Times New Roman"/>
                  <a:ea typeface="Times New Roman"/>
                </a:endParaRPr>
              </a:p>
            </p:txBody>
          </p:sp>
          <p:grpSp>
            <p:nvGrpSpPr>
              <p:cNvPr id="3" name="Grupo 2"/>
              <p:cNvGrpSpPr/>
              <p:nvPr/>
            </p:nvGrpSpPr>
            <p:grpSpPr>
              <a:xfrm>
                <a:off x="2064852" y="3907005"/>
                <a:ext cx="8284341" cy="4626137"/>
                <a:chOff x="2064852" y="3907005"/>
                <a:chExt cx="8284341" cy="4626137"/>
              </a:xfrm>
            </p:grpSpPr>
            <p:sp>
              <p:nvSpPr>
                <p:cNvPr id="43" name="CaixaDeTexto 1"/>
                <p:cNvSpPr txBox="1"/>
                <p:nvPr/>
              </p:nvSpPr>
              <p:spPr>
                <a:xfrm>
                  <a:off x="3709380" y="4277601"/>
                  <a:ext cx="1603310"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15. Vida em Terra</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42" name="CaixaDeTexto 1"/>
                <p:cNvSpPr txBox="1"/>
                <p:nvPr/>
              </p:nvSpPr>
              <p:spPr>
                <a:xfrm>
                  <a:off x="2791130" y="4808013"/>
                  <a:ext cx="1832628"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14. Vida Debaixo D'Água</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41" name="CaixaDeTexto 1"/>
                <p:cNvSpPr txBox="1"/>
                <p:nvPr/>
              </p:nvSpPr>
              <p:spPr>
                <a:xfrm>
                  <a:off x="2520461" y="5442356"/>
                  <a:ext cx="1568460"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13. Ação Climática</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45" name="CaixaDeTexto 1"/>
                <p:cNvSpPr txBox="1"/>
                <p:nvPr/>
              </p:nvSpPr>
              <p:spPr>
                <a:xfrm>
                  <a:off x="2562555" y="6106999"/>
                  <a:ext cx="1390786" cy="507831"/>
                </a:xfrm>
                <a:prstGeom prst="rect">
                  <a:avLst/>
                </a:prstGeom>
                <a:noFill/>
                <a:ln>
                  <a:noFill/>
                </a:ln>
              </p:spPr>
              <p:txBody>
                <a:bodyPr wrap="square" lIns="0" tIns="0" rIns="0" bIns="0" rtlCol="0">
                  <a:spAutoFit/>
                </a:bodyPr>
                <a:lstStyle/>
                <a:p>
                  <a:pPr algn="r">
                    <a:spcAft>
                      <a:spcPts val="0"/>
                    </a:spcAft>
                  </a:pPr>
                  <a:r>
                    <a:rPr lang="pt-BR" sz="1100" dirty="0">
                      <a:solidFill>
                        <a:srgbClr val="0000CC"/>
                      </a:solidFill>
                      <a:latin typeface="Arial" panose="020B0604020202020204" pitchFamily="34" charset="0"/>
                      <a:ea typeface="Times New Roman"/>
                      <a:cs typeface="Arial" panose="020B0604020202020204" pitchFamily="34" charset="0"/>
                    </a:rPr>
                    <a:t>12. </a:t>
                  </a:r>
                  <a:r>
                    <a:rPr lang="pt-BR" sz="1100" dirty="0" smtClean="0">
                      <a:solidFill>
                        <a:srgbClr val="0000CC"/>
                      </a:solidFill>
                      <a:latin typeface="Arial" panose="020B0604020202020204" pitchFamily="34" charset="0"/>
                      <a:ea typeface="Times New Roman"/>
                      <a:cs typeface="Arial" panose="020B0604020202020204" pitchFamily="34" charset="0"/>
                    </a:rPr>
                    <a:t>Consumo e Produção Responsáveis</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58" name="CaixaDeTexto 1"/>
                <p:cNvSpPr txBox="1"/>
                <p:nvPr/>
              </p:nvSpPr>
              <p:spPr>
                <a:xfrm>
                  <a:off x="4692765" y="3907005"/>
                  <a:ext cx="2728869" cy="169277"/>
                </a:xfrm>
                <a:prstGeom prst="rect">
                  <a:avLst/>
                </a:prstGeom>
                <a:noFill/>
                <a:ln>
                  <a:noFill/>
                </a:ln>
              </p:spPr>
              <p:txBody>
                <a:bodyPr wrap="square" lIns="0" tIns="0" rIns="0" bIns="0" rtlCol="0">
                  <a:spAutoFit/>
                </a:bodyPr>
                <a:lstStyle/>
                <a:p>
                  <a:pPr algn="ct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16. Paz e Justiça, Instruções Fortes</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53" name="CaixaDeTexto 1"/>
                <p:cNvSpPr txBox="1"/>
                <p:nvPr/>
              </p:nvSpPr>
              <p:spPr>
                <a:xfrm>
                  <a:off x="8654653" y="6010670"/>
                  <a:ext cx="1694540"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4. Educação de Qualidade</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54" name="CaixaDeTexto 1"/>
                <p:cNvSpPr txBox="1"/>
                <p:nvPr/>
              </p:nvSpPr>
              <p:spPr>
                <a:xfrm>
                  <a:off x="8399328" y="5207054"/>
                  <a:ext cx="1469708"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3. Saúde e Bem Estar</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55" name="CaixaDeTexto 1"/>
                <p:cNvSpPr txBox="1"/>
                <p:nvPr/>
              </p:nvSpPr>
              <p:spPr>
                <a:xfrm>
                  <a:off x="7857990" y="4565011"/>
                  <a:ext cx="1469708"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2. Fome Zero</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56" name="CaixaDeTexto 1"/>
                <p:cNvSpPr txBox="1"/>
                <p:nvPr/>
              </p:nvSpPr>
              <p:spPr>
                <a:xfrm>
                  <a:off x="7105884" y="4150813"/>
                  <a:ext cx="1469708"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1. Sem Pobreza</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59" name="CaixaDeTexto 1"/>
                <p:cNvSpPr txBox="1"/>
                <p:nvPr/>
              </p:nvSpPr>
              <p:spPr>
                <a:xfrm>
                  <a:off x="2064852" y="7000143"/>
                  <a:ext cx="2045791" cy="338554"/>
                </a:xfrm>
                <a:prstGeom prst="rect">
                  <a:avLst/>
                </a:prstGeom>
                <a:noFill/>
                <a:ln>
                  <a:noFill/>
                </a:ln>
              </p:spPr>
              <p:txBody>
                <a:bodyPr wrap="square" lIns="0" tIns="0" rIns="0" bIns="0" rtlCol="0">
                  <a:spAutoFit/>
                </a:bodyPr>
                <a:lstStyle/>
                <a:p>
                  <a:pPr algn="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11. Cidades Comunidades Sustentáveis</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60" name="CaixaDeTexto 1"/>
                <p:cNvSpPr txBox="1"/>
                <p:nvPr/>
              </p:nvSpPr>
              <p:spPr>
                <a:xfrm>
                  <a:off x="2551844" y="7723010"/>
                  <a:ext cx="2204562"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10. Desigualdades Reduzidas</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61" name="CaixaDeTexto 1"/>
                <p:cNvSpPr txBox="1"/>
                <p:nvPr/>
              </p:nvSpPr>
              <p:spPr>
                <a:xfrm>
                  <a:off x="2952906" y="8194588"/>
                  <a:ext cx="2115058" cy="338554"/>
                </a:xfrm>
                <a:prstGeom prst="rect">
                  <a:avLst/>
                </a:prstGeom>
                <a:noFill/>
                <a:ln>
                  <a:noFill/>
                </a:ln>
              </p:spPr>
              <p:txBody>
                <a:bodyPr wrap="square" lIns="0" tIns="0" rIns="0" bIns="0" rtlCol="0">
                  <a:spAutoFit/>
                </a:bodyPr>
                <a:lstStyle/>
                <a:p>
                  <a:pPr algn="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9. Indústria, Inovação e Infraestrutura</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62" name="CaixaDeTexto 1"/>
                <p:cNvSpPr txBox="1"/>
                <p:nvPr/>
              </p:nvSpPr>
              <p:spPr>
                <a:xfrm>
                  <a:off x="8498039" y="6835797"/>
                  <a:ext cx="1469708"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5. Igualdade de Gênero</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63" name="CaixaDeTexto 1"/>
                <p:cNvSpPr txBox="1"/>
                <p:nvPr/>
              </p:nvSpPr>
              <p:spPr>
                <a:xfrm>
                  <a:off x="8093996" y="7505781"/>
                  <a:ext cx="2209453" cy="169277"/>
                </a:xfrm>
                <a:prstGeom prst="rect">
                  <a:avLst/>
                </a:prstGeom>
                <a:noFill/>
                <a:ln>
                  <a:noFill/>
                </a:ln>
              </p:spPr>
              <p:txBody>
                <a:bodyPr wrap="square" lIns="0" tIns="0" rIns="0" bIns="0" rtlCol="0">
                  <a:spAutoFit/>
                </a:bodyPr>
                <a:lstStyle/>
                <a:p>
                  <a:pPr>
                    <a:spcAft>
                      <a:spcPts val="0"/>
                    </a:spcAft>
                  </a:pPr>
                  <a:r>
                    <a:rPr lang="pt-BR" sz="1100" dirty="0">
                      <a:solidFill>
                        <a:srgbClr val="0000CC"/>
                      </a:solidFill>
                      <a:latin typeface="Arial" panose="020B0604020202020204" pitchFamily="34" charset="0"/>
                      <a:ea typeface="Times New Roman"/>
                      <a:cs typeface="Arial" panose="020B0604020202020204" pitchFamily="34" charset="0"/>
                    </a:rPr>
                    <a:t>6. </a:t>
                  </a:r>
                  <a:r>
                    <a:rPr lang="pt-BR" sz="1100" dirty="0" smtClean="0">
                      <a:solidFill>
                        <a:srgbClr val="0000CC"/>
                      </a:solidFill>
                      <a:latin typeface="Arial" panose="020B0604020202020204" pitchFamily="34" charset="0"/>
                      <a:ea typeface="Times New Roman"/>
                      <a:cs typeface="Arial" panose="020B0604020202020204" pitchFamily="34" charset="0"/>
                    </a:rPr>
                    <a:t>Água Limpa e Saneamento</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64" name="CaixaDeTexto 1"/>
                <p:cNvSpPr txBox="1"/>
                <p:nvPr/>
              </p:nvSpPr>
              <p:spPr>
                <a:xfrm>
                  <a:off x="7352627" y="8039820"/>
                  <a:ext cx="2515714"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7. Energia Limpa e Acessível </a:t>
                  </a:r>
                  <a:endParaRPr lang="pt-BR" sz="1100" dirty="0">
                    <a:solidFill>
                      <a:srgbClr val="0000CC"/>
                    </a:solidFill>
                    <a:latin typeface="Arial" panose="020B0604020202020204" pitchFamily="34" charset="0"/>
                    <a:ea typeface="Times New Roman"/>
                    <a:cs typeface="Arial" panose="020B0604020202020204" pitchFamily="34" charset="0"/>
                  </a:endParaRPr>
                </a:p>
              </p:txBody>
            </p:sp>
            <p:sp>
              <p:nvSpPr>
                <p:cNvPr id="65" name="CaixaDeTexto 1"/>
                <p:cNvSpPr txBox="1"/>
                <p:nvPr/>
              </p:nvSpPr>
              <p:spPr>
                <a:xfrm>
                  <a:off x="5229565" y="8361414"/>
                  <a:ext cx="3451748" cy="169277"/>
                </a:xfrm>
                <a:prstGeom prst="rect">
                  <a:avLst/>
                </a:prstGeom>
                <a:noFill/>
                <a:ln>
                  <a:noFill/>
                </a:ln>
              </p:spPr>
              <p:txBody>
                <a:bodyPr wrap="square" lIns="0" tIns="0" rIns="0" bIns="0" rtlCol="0">
                  <a:spAutoFit/>
                </a:bodyPr>
                <a:lstStyle/>
                <a:p>
                  <a:pPr>
                    <a:spcAft>
                      <a:spcPts val="0"/>
                    </a:spcAft>
                  </a:pPr>
                  <a:r>
                    <a:rPr lang="pt-BR" sz="1100" dirty="0" smtClean="0">
                      <a:solidFill>
                        <a:srgbClr val="0000CC"/>
                      </a:solidFill>
                      <a:latin typeface="Arial" panose="020B0604020202020204" pitchFamily="34" charset="0"/>
                      <a:ea typeface="Times New Roman"/>
                      <a:cs typeface="Arial" panose="020B0604020202020204" pitchFamily="34" charset="0"/>
                    </a:rPr>
                    <a:t>8</a:t>
                  </a:r>
                  <a:r>
                    <a:rPr lang="pt-BR" sz="1100" dirty="0">
                      <a:solidFill>
                        <a:srgbClr val="0000CC"/>
                      </a:solidFill>
                      <a:latin typeface="Arial" panose="020B0604020202020204" pitchFamily="34" charset="0"/>
                      <a:ea typeface="Times New Roman"/>
                      <a:cs typeface="Arial" panose="020B0604020202020204" pitchFamily="34" charset="0"/>
                    </a:rPr>
                    <a:t>. Trabalho Decente e Crescimento Econômico</a:t>
                  </a:r>
                </a:p>
              </p:txBody>
            </p:sp>
          </p:grpSp>
          <p:sp>
            <p:nvSpPr>
              <p:cNvPr id="39" name="CaixaDeTexto 1"/>
              <p:cNvSpPr txBox="1"/>
              <p:nvPr/>
            </p:nvSpPr>
            <p:spPr>
              <a:xfrm>
                <a:off x="10577133" y="5843530"/>
                <a:ext cx="506730" cy="246221"/>
              </a:xfrm>
              <a:prstGeom prst="rect">
                <a:avLst/>
              </a:prstGeom>
              <a:noFill/>
            </p:spPr>
            <p:txBody>
              <a:bodyPr wrap="square" lIns="0" rIns="0" rtlCol="0">
                <a:spAutoFit/>
              </a:bodyPr>
              <a:lstStyle/>
              <a:p>
                <a:pPr>
                  <a:spcAft>
                    <a:spcPts val="0"/>
                  </a:spcAft>
                </a:pPr>
                <a:r>
                  <a:rPr lang="pt-BR" sz="500" kern="1200" dirty="0">
                    <a:solidFill>
                      <a:schemeClr val="bg1"/>
                    </a:solidFill>
                    <a:effectLst/>
                    <a:latin typeface="Arial"/>
                    <a:ea typeface="Arial"/>
                    <a:cs typeface="Times New Roman"/>
                  </a:rPr>
                  <a:t>EDUCAÇÃO DE QUALIDADE</a:t>
                </a:r>
                <a:endParaRPr lang="pt-BR" sz="500" dirty="0">
                  <a:solidFill>
                    <a:schemeClr val="bg1"/>
                  </a:solidFill>
                  <a:effectLst/>
                  <a:latin typeface="Times New Roman"/>
                  <a:ea typeface="Times New Roman"/>
                </a:endParaRPr>
              </a:p>
            </p:txBody>
          </p:sp>
          <p:sp>
            <p:nvSpPr>
              <p:cNvPr id="25" name="CaixaDeTexto 1"/>
              <p:cNvSpPr txBox="1"/>
              <p:nvPr/>
            </p:nvSpPr>
            <p:spPr>
              <a:xfrm>
                <a:off x="10391573" y="5013847"/>
                <a:ext cx="514346" cy="246221"/>
              </a:xfrm>
              <a:prstGeom prst="rect">
                <a:avLst/>
              </a:prstGeom>
              <a:noFill/>
            </p:spPr>
            <p:txBody>
              <a:bodyPr wrap="square" lIns="0" rIns="0" rtlCol="0">
                <a:spAutoFit/>
              </a:bodyPr>
              <a:lstStyle/>
              <a:p>
                <a:pPr>
                  <a:spcAft>
                    <a:spcPts val="0"/>
                  </a:spcAft>
                </a:pPr>
                <a:r>
                  <a:rPr lang="pt-BR" sz="500" kern="1200" dirty="0">
                    <a:solidFill>
                      <a:schemeClr val="bg1"/>
                    </a:solidFill>
                    <a:effectLst/>
                    <a:latin typeface="Arial"/>
                    <a:ea typeface="Arial"/>
                    <a:cs typeface="Times New Roman"/>
                  </a:rPr>
                  <a:t>SAÚDE E BEM ESTAR</a:t>
                </a:r>
                <a:endParaRPr lang="pt-BR" sz="500" dirty="0">
                  <a:solidFill>
                    <a:schemeClr val="bg1"/>
                  </a:solidFill>
                  <a:effectLst/>
                  <a:latin typeface="Times New Roman"/>
                  <a:ea typeface="Times New Roman"/>
                </a:endParaRPr>
              </a:p>
            </p:txBody>
          </p:sp>
        </p:grpSp>
        <p:sp>
          <p:nvSpPr>
            <p:cNvPr id="72" name="CaixaDeTexto 1"/>
            <p:cNvSpPr txBox="1"/>
            <p:nvPr/>
          </p:nvSpPr>
          <p:spPr>
            <a:xfrm>
              <a:off x="3047594" y="8063179"/>
              <a:ext cx="576000" cy="279186"/>
            </a:xfrm>
            <a:prstGeom prst="rect">
              <a:avLst/>
            </a:prstGeom>
            <a:noFill/>
          </p:spPr>
          <p:txBody>
            <a:bodyPr wrap="square" lIns="0" rIns="0" rtlCol="0">
              <a:noAutofit/>
            </a:bodyPr>
            <a:lstStyle/>
            <a:p>
              <a:pPr>
                <a:spcAft>
                  <a:spcPts val="0"/>
                </a:spcAft>
              </a:pPr>
              <a:r>
                <a:rPr lang="pt-BR" sz="450" dirty="0">
                  <a:solidFill>
                    <a:schemeClr val="bg1"/>
                  </a:solidFill>
                  <a:latin typeface="Arial"/>
                  <a:ea typeface="Arial"/>
                  <a:cs typeface="Times New Roman"/>
                </a:rPr>
                <a:t>INDÚSTRIA, INOVAÇÃO E INFRAESTRUTURA</a:t>
              </a:r>
            </a:p>
          </p:txBody>
        </p:sp>
        <p:sp>
          <p:nvSpPr>
            <p:cNvPr id="74" name="CaixaDeTexto 1"/>
            <p:cNvSpPr txBox="1"/>
            <p:nvPr/>
          </p:nvSpPr>
          <p:spPr>
            <a:xfrm>
              <a:off x="1570860" y="6826272"/>
              <a:ext cx="486466" cy="267357"/>
            </a:xfrm>
            <a:prstGeom prst="rect">
              <a:avLst/>
            </a:prstGeom>
            <a:noFill/>
          </p:spPr>
          <p:txBody>
            <a:bodyPr wrap="square" lIns="0" rIns="0" rtlCol="0">
              <a:noAutofit/>
            </a:bodyPr>
            <a:lstStyle/>
            <a:p>
              <a:pPr>
                <a:spcAft>
                  <a:spcPts val="0"/>
                </a:spcAft>
              </a:pPr>
              <a:r>
                <a:rPr lang="pt-BR" sz="500" dirty="0">
                  <a:solidFill>
                    <a:schemeClr val="bg1"/>
                  </a:solidFill>
                  <a:latin typeface="Arial"/>
                  <a:ea typeface="Arial"/>
                  <a:cs typeface="Times New Roman"/>
                </a:rPr>
                <a:t>CIDADES E COMUNIDADES SUSTENTÁVEIS</a:t>
              </a:r>
              <a:endParaRPr lang="pt-BR" sz="500" dirty="0">
                <a:solidFill>
                  <a:schemeClr val="bg1"/>
                </a:solidFill>
                <a:effectLst/>
                <a:latin typeface="Times New Roman"/>
                <a:ea typeface="Times New Roman"/>
              </a:endParaRPr>
            </a:p>
          </p:txBody>
        </p:sp>
        <p:sp>
          <p:nvSpPr>
            <p:cNvPr id="78" name="CaixaDeTexto 1"/>
            <p:cNvSpPr txBox="1"/>
            <p:nvPr/>
          </p:nvSpPr>
          <p:spPr>
            <a:xfrm>
              <a:off x="3179498" y="3918222"/>
              <a:ext cx="382587" cy="224565"/>
            </a:xfrm>
            <a:prstGeom prst="rect">
              <a:avLst/>
            </a:prstGeom>
            <a:noFill/>
          </p:spPr>
          <p:txBody>
            <a:bodyPr wrap="square" lIns="0" rIns="0" rtlCol="0">
              <a:noAutofit/>
            </a:bodyPr>
            <a:lstStyle/>
            <a:p>
              <a:pPr>
                <a:spcAft>
                  <a:spcPts val="0"/>
                </a:spcAft>
              </a:pPr>
              <a:r>
                <a:rPr lang="pt-BR" sz="500" kern="1200" dirty="0" smtClean="0">
                  <a:solidFill>
                    <a:schemeClr val="bg1"/>
                  </a:solidFill>
                  <a:effectLst/>
                  <a:latin typeface="Arial"/>
                  <a:ea typeface="Arial"/>
                  <a:cs typeface="Times New Roman"/>
                </a:rPr>
                <a:t>VIDA EM TERRA</a:t>
              </a:r>
              <a:endParaRPr lang="pt-BR" sz="500" dirty="0">
                <a:solidFill>
                  <a:schemeClr val="bg1"/>
                </a:solidFill>
                <a:effectLst/>
                <a:latin typeface="Times New Roman"/>
                <a:ea typeface="Times New Roman"/>
              </a:endParaRPr>
            </a:p>
          </p:txBody>
        </p:sp>
        <p:sp>
          <p:nvSpPr>
            <p:cNvPr id="79" name="CaixaDeTexto 1"/>
            <p:cNvSpPr txBox="1"/>
            <p:nvPr/>
          </p:nvSpPr>
          <p:spPr>
            <a:xfrm>
              <a:off x="4025156" y="3479885"/>
              <a:ext cx="472231" cy="224565"/>
            </a:xfrm>
            <a:prstGeom prst="rect">
              <a:avLst/>
            </a:prstGeom>
            <a:noFill/>
          </p:spPr>
          <p:txBody>
            <a:bodyPr wrap="square" lIns="0" rIns="0" rtlCol="0">
              <a:noAutofit/>
            </a:bodyPr>
            <a:lstStyle/>
            <a:p>
              <a:pPr>
                <a:spcAft>
                  <a:spcPts val="0"/>
                </a:spcAft>
              </a:pPr>
              <a:r>
                <a:rPr lang="pt-BR" sz="500" dirty="0">
                  <a:solidFill>
                    <a:schemeClr val="bg1"/>
                  </a:solidFill>
                  <a:latin typeface="Arial"/>
                  <a:ea typeface="Arial"/>
                  <a:cs typeface="Times New Roman"/>
                </a:rPr>
                <a:t>PAZ E JUSTIÇA INSTITUIÇÕES FORTES</a:t>
              </a:r>
              <a:endParaRPr lang="pt-BR" sz="500" dirty="0">
                <a:solidFill>
                  <a:schemeClr val="bg1"/>
                </a:solidFill>
                <a:effectLst/>
                <a:latin typeface="Times New Roman"/>
                <a:ea typeface="Times New Roman"/>
              </a:endParaRPr>
            </a:p>
          </p:txBody>
        </p:sp>
      </p:grpSp>
      <p:sp>
        <p:nvSpPr>
          <p:cNvPr id="84" name="CaixaDeTexto 1"/>
          <p:cNvSpPr txBox="1"/>
          <p:nvPr/>
        </p:nvSpPr>
        <p:spPr>
          <a:xfrm>
            <a:off x="1855662" y="4527643"/>
            <a:ext cx="504966" cy="207751"/>
          </a:xfrm>
          <a:prstGeom prst="rect">
            <a:avLst/>
          </a:prstGeom>
          <a:noFill/>
        </p:spPr>
        <p:txBody>
          <a:bodyPr wrap="square" lIns="0" rIns="0" rtlCol="0">
            <a:noAutofit/>
          </a:bodyPr>
          <a:lstStyle/>
          <a:p>
            <a:pPr>
              <a:spcAft>
                <a:spcPts val="0"/>
              </a:spcAft>
            </a:pPr>
            <a:r>
              <a:rPr lang="pt-BR" sz="400" dirty="0" smtClean="0">
                <a:solidFill>
                  <a:schemeClr val="bg1"/>
                </a:solidFill>
                <a:latin typeface="Arial"/>
                <a:ea typeface="Arial"/>
                <a:cs typeface="Times New Roman"/>
              </a:rPr>
              <a:t>DESIGUALDADES REDUZIDAS</a:t>
            </a:r>
            <a:endParaRPr lang="pt-BR" sz="400" dirty="0">
              <a:solidFill>
                <a:schemeClr val="bg1"/>
              </a:solidFill>
              <a:latin typeface="Arial"/>
              <a:ea typeface="Arial"/>
              <a:cs typeface="Times New Roman"/>
            </a:endParaRPr>
          </a:p>
        </p:txBody>
      </p:sp>
      <p:sp>
        <p:nvSpPr>
          <p:cNvPr id="85" name="CaixaDeTexto 1"/>
          <p:cNvSpPr txBox="1"/>
          <p:nvPr/>
        </p:nvSpPr>
        <p:spPr>
          <a:xfrm>
            <a:off x="1751628" y="2952768"/>
            <a:ext cx="486466" cy="267357"/>
          </a:xfrm>
          <a:prstGeom prst="rect">
            <a:avLst/>
          </a:prstGeom>
          <a:noFill/>
        </p:spPr>
        <p:txBody>
          <a:bodyPr wrap="square" lIns="0" rIns="0" rtlCol="0">
            <a:noAutofit/>
          </a:bodyPr>
          <a:lstStyle/>
          <a:p>
            <a:pPr>
              <a:spcAft>
                <a:spcPts val="0"/>
              </a:spcAft>
            </a:pPr>
            <a:r>
              <a:rPr lang="pt-BR" sz="450" dirty="0" smtClean="0">
                <a:solidFill>
                  <a:schemeClr val="bg1"/>
                </a:solidFill>
                <a:latin typeface="Arial"/>
                <a:ea typeface="Times New Roman"/>
                <a:cs typeface="Times New Roman"/>
              </a:rPr>
              <a:t>CONSUMO E PRODUÇÃO RESPONSAVÉIS</a:t>
            </a:r>
            <a:endParaRPr lang="pt-BR" sz="450" dirty="0">
              <a:solidFill>
                <a:schemeClr val="bg1"/>
              </a:solidFill>
              <a:effectLst/>
              <a:latin typeface="Times New Roman"/>
              <a:ea typeface="Times New Roman"/>
            </a:endParaRPr>
          </a:p>
        </p:txBody>
      </p:sp>
      <p:sp>
        <p:nvSpPr>
          <p:cNvPr id="86" name="CaixaDeTexto 1"/>
          <p:cNvSpPr txBox="1"/>
          <p:nvPr/>
        </p:nvSpPr>
        <p:spPr>
          <a:xfrm>
            <a:off x="1761153" y="2106587"/>
            <a:ext cx="486466" cy="267357"/>
          </a:xfrm>
          <a:prstGeom prst="rect">
            <a:avLst/>
          </a:prstGeom>
          <a:noFill/>
        </p:spPr>
        <p:txBody>
          <a:bodyPr wrap="square" lIns="0" rIns="0" rtlCol="0">
            <a:noAutofit/>
          </a:bodyPr>
          <a:lstStyle/>
          <a:p>
            <a:pPr>
              <a:spcAft>
                <a:spcPts val="0"/>
              </a:spcAft>
            </a:pPr>
            <a:r>
              <a:rPr lang="pt-BR" sz="500" dirty="0" smtClean="0">
                <a:solidFill>
                  <a:schemeClr val="bg1"/>
                </a:solidFill>
                <a:latin typeface="Arial"/>
                <a:ea typeface="Times New Roman"/>
                <a:cs typeface="Times New Roman"/>
              </a:rPr>
              <a:t>AÇÃO </a:t>
            </a:r>
          </a:p>
          <a:p>
            <a:pPr>
              <a:spcAft>
                <a:spcPts val="0"/>
              </a:spcAft>
            </a:pPr>
            <a:r>
              <a:rPr lang="pt-BR" sz="500" dirty="0" smtClean="0">
                <a:solidFill>
                  <a:schemeClr val="bg1"/>
                </a:solidFill>
                <a:latin typeface="Arial"/>
                <a:ea typeface="Times New Roman"/>
                <a:cs typeface="Times New Roman"/>
              </a:rPr>
              <a:t>CLIMÁTICA</a:t>
            </a:r>
            <a:endParaRPr lang="pt-BR" sz="500" dirty="0">
              <a:solidFill>
                <a:schemeClr val="bg1"/>
              </a:solidFill>
              <a:effectLst/>
              <a:latin typeface="Times New Roman"/>
              <a:ea typeface="Times New Roman"/>
            </a:endParaRPr>
          </a:p>
        </p:txBody>
      </p:sp>
      <p:sp>
        <p:nvSpPr>
          <p:cNvPr id="87" name="CaixaDeTexto 1"/>
          <p:cNvSpPr txBox="1"/>
          <p:nvPr/>
        </p:nvSpPr>
        <p:spPr>
          <a:xfrm>
            <a:off x="2035455" y="1415438"/>
            <a:ext cx="554933" cy="267357"/>
          </a:xfrm>
          <a:prstGeom prst="rect">
            <a:avLst/>
          </a:prstGeom>
          <a:noFill/>
        </p:spPr>
        <p:txBody>
          <a:bodyPr wrap="square" lIns="0" rIns="0" rtlCol="0">
            <a:noAutofit/>
          </a:bodyPr>
          <a:lstStyle/>
          <a:p>
            <a:pPr>
              <a:spcAft>
                <a:spcPts val="0"/>
              </a:spcAft>
            </a:pPr>
            <a:r>
              <a:rPr lang="pt-BR" sz="500" dirty="0" smtClean="0">
                <a:solidFill>
                  <a:schemeClr val="bg1"/>
                </a:solidFill>
                <a:latin typeface="Arial"/>
                <a:ea typeface="Times New Roman"/>
                <a:cs typeface="Times New Roman"/>
              </a:rPr>
              <a:t>VIDA DEBAIXO D'ÁGUA</a:t>
            </a:r>
            <a:endParaRPr lang="pt-BR" sz="500" dirty="0">
              <a:solidFill>
                <a:schemeClr val="bg1"/>
              </a:solidFill>
              <a:effectLst/>
              <a:latin typeface="Times New Roman"/>
              <a:ea typeface="Times New Roman"/>
            </a:endParaRPr>
          </a:p>
        </p:txBody>
      </p:sp>
      <p:sp>
        <p:nvSpPr>
          <p:cNvPr id="88" name="CaixaDeTexto 1"/>
          <p:cNvSpPr txBox="1"/>
          <p:nvPr/>
        </p:nvSpPr>
        <p:spPr>
          <a:xfrm>
            <a:off x="10093183" y="3536002"/>
            <a:ext cx="506730" cy="246221"/>
          </a:xfrm>
          <a:prstGeom prst="rect">
            <a:avLst/>
          </a:prstGeom>
          <a:noFill/>
        </p:spPr>
        <p:txBody>
          <a:bodyPr wrap="square" lIns="0" rIns="0" rtlCol="0">
            <a:spAutoFit/>
          </a:bodyPr>
          <a:lstStyle/>
          <a:p>
            <a:pPr>
              <a:spcAft>
                <a:spcPts val="0"/>
              </a:spcAft>
            </a:pPr>
            <a:r>
              <a:rPr lang="pt-BR" sz="500" kern="1200" dirty="0" smtClean="0">
                <a:solidFill>
                  <a:schemeClr val="bg1"/>
                </a:solidFill>
                <a:effectLst/>
                <a:latin typeface="Arial"/>
                <a:ea typeface="Arial"/>
                <a:cs typeface="Times New Roman"/>
              </a:rPr>
              <a:t>IGUALDADE DE GÊNERO</a:t>
            </a:r>
            <a:endParaRPr lang="pt-BR" sz="500" dirty="0">
              <a:solidFill>
                <a:schemeClr val="bg1"/>
              </a:solidFill>
              <a:effectLst/>
              <a:latin typeface="Times New Roman"/>
              <a:ea typeface="Times New Roman"/>
            </a:endParaRPr>
          </a:p>
        </p:txBody>
      </p:sp>
      <p:sp>
        <p:nvSpPr>
          <p:cNvPr id="89" name="CaixaDeTexto 1"/>
          <p:cNvSpPr txBox="1"/>
          <p:nvPr/>
        </p:nvSpPr>
        <p:spPr>
          <a:xfrm>
            <a:off x="10456608" y="4281422"/>
            <a:ext cx="506730" cy="246221"/>
          </a:xfrm>
          <a:prstGeom prst="rect">
            <a:avLst/>
          </a:prstGeom>
          <a:noFill/>
        </p:spPr>
        <p:txBody>
          <a:bodyPr wrap="square" lIns="0" rIns="0" rtlCol="0">
            <a:spAutoFit/>
          </a:bodyPr>
          <a:lstStyle/>
          <a:p>
            <a:pPr>
              <a:spcAft>
                <a:spcPts val="0"/>
              </a:spcAft>
            </a:pPr>
            <a:r>
              <a:rPr lang="pt-BR" sz="500" kern="1200" dirty="0" smtClean="0">
                <a:solidFill>
                  <a:schemeClr val="bg1"/>
                </a:solidFill>
                <a:effectLst/>
                <a:latin typeface="Arial"/>
                <a:ea typeface="Arial"/>
                <a:cs typeface="Times New Roman"/>
              </a:rPr>
              <a:t>ÁGUALIMPA E SANEAMENTO</a:t>
            </a:r>
            <a:endParaRPr lang="pt-BR" sz="500" dirty="0">
              <a:solidFill>
                <a:schemeClr val="bg1"/>
              </a:solidFill>
              <a:effectLst/>
              <a:latin typeface="Times New Roman"/>
              <a:ea typeface="Times New Roman"/>
            </a:endParaRPr>
          </a:p>
        </p:txBody>
      </p:sp>
      <p:sp>
        <p:nvSpPr>
          <p:cNvPr id="90" name="CaixaDeTexto 1"/>
          <p:cNvSpPr txBox="1"/>
          <p:nvPr/>
        </p:nvSpPr>
        <p:spPr>
          <a:xfrm>
            <a:off x="9849468" y="4940599"/>
            <a:ext cx="506730" cy="323165"/>
          </a:xfrm>
          <a:prstGeom prst="rect">
            <a:avLst/>
          </a:prstGeom>
          <a:noFill/>
        </p:spPr>
        <p:txBody>
          <a:bodyPr wrap="square" lIns="0" rIns="0" rtlCol="0">
            <a:spAutoFit/>
          </a:bodyPr>
          <a:lstStyle/>
          <a:p>
            <a:pPr>
              <a:spcAft>
                <a:spcPts val="0"/>
              </a:spcAft>
            </a:pPr>
            <a:r>
              <a:rPr lang="pt-BR" sz="500" kern="1200" dirty="0" smtClean="0">
                <a:solidFill>
                  <a:schemeClr val="bg1"/>
                </a:solidFill>
                <a:effectLst/>
                <a:latin typeface="Arial"/>
                <a:ea typeface="Arial"/>
                <a:cs typeface="Times New Roman"/>
              </a:rPr>
              <a:t>ENERGIA LIMPAE ACESSÍVEL</a:t>
            </a:r>
            <a:endParaRPr lang="pt-BR" sz="500" dirty="0">
              <a:solidFill>
                <a:schemeClr val="bg1"/>
              </a:solidFill>
              <a:effectLst/>
              <a:latin typeface="Times New Roman"/>
              <a:ea typeface="Times New Roman"/>
            </a:endParaRPr>
          </a:p>
        </p:txBody>
      </p:sp>
      <p:sp>
        <p:nvSpPr>
          <p:cNvPr id="91" name="CaixaDeTexto 1"/>
          <p:cNvSpPr txBox="1"/>
          <p:nvPr/>
        </p:nvSpPr>
        <p:spPr>
          <a:xfrm>
            <a:off x="8773191" y="5244714"/>
            <a:ext cx="506730" cy="400110"/>
          </a:xfrm>
          <a:prstGeom prst="rect">
            <a:avLst/>
          </a:prstGeom>
          <a:noFill/>
        </p:spPr>
        <p:txBody>
          <a:bodyPr wrap="square" lIns="0" rIns="0" rtlCol="0">
            <a:spAutoFit/>
          </a:bodyPr>
          <a:lstStyle/>
          <a:p>
            <a:pPr>
              <a:spcAft>
                <a:spcPts val="0"/>
              </a:spcAft>
            </a:pPr>
            <a:r>
              <a:rPr lang="pt-BR" sz="500" kern="1200" dirty="0" smtClean="0">
                <a:solidFill>
                  <a:schemeClr val="bg1"/>
                </a:solidFill>
                <a:effectLst/>
                <a:latin typeface="Arial"/>
                <a:ea typeface="Arial"/>
                <a:cs typeface="Times New Roman"/>
              </a:rPr>
              <a:t>TRABALHO DECENTE E CRESCIMENTO ECONÔMICO</a:t>
            </a:r>
            <a:endParaRPr lang="pt-BR" sz="500" dirty="0">
              <a:solidFill>
                <a:schemeClr val="bg1"/>
              </a:solidFill>
              <a:effectLst/>
              <a:latin typeface="Times New Roman"/>
              <a:ea typeface="Times New Roman"/>
            </a:endParaRPr>
          </a:p>
        </p:txBody>
      </p:sp>
      <p:sp>
        <p:nvSpPr>
          <p:cNvPr id="44" name="CaixaDeTexto 1"/>
          <p:cNvSpPr txBox="1"/>
          <p:nvPr/>
        </p:nvSpPr>
        <p:spPr>
          <a:xfrm>
            <a:off x="5550006" y="2394269"/>
            <a:ext cx="1486221" cy="369332"/>
          </a:xfrm>
          <a:prstGeom prst="rect">
            <a:avLst/>
          </a:prstGeom>
          <a:noFill/>
          <a:ln>
            <a:noFill/>
          </a:ln>
        </p:spPr>
        <p:txBody>
          <a:bodyPr wrap="square" lIns="0" tIns="0" rIns="0" bIns="0" rtlCol="0">
            <a:spAutoFit/>
          </a:bodyPr>
          <a:lstStyle/>
          <a:p>
            <a:pPr algn="ctr">
              <a:spcAft>
                <a:spcPts val="0"/>
              </a:spcAft>
            </a:pPr>
            <a:r>
              <a:rPr lang="pt-BR" sz="1200" b="1" dirty="0" smtClean="0">
                <a:solidFill>
                  <a:schemeClr val="bg1"/>
                </a:solidFill>
                <a:latin typeface="Arial" panose="020B0604020202020204" pitchFamily="34" charset="0"/>
                <a:ea typeface="Times New Roman"/>
                <a:cs typeface="Arial" panose="020B0604020202020204" pitchFamily="34" charset="0"/>
              </a:rPr>
              <a:t>PARCERIAS PARA OS OBJETIVOS</a:t>
            </a:r>
            <a:endParaRPr lang="pt-BR" sz="1200" b="1" dirty="0">
              <a:solidFill>
                <a:schemeClr val="bg1"/>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46511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5CD87C-A70F-5C44-8DAA-B6AB36017B22}"/>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xmlns="" id="{98AF42DA-5950-18D8-A598-E39E4D980ED4}"/>
              </a:ext>
            </a:extLst>
          </p:cNvPr>
          <p:cNvSpPr>
            <a:spLocks noGrp="1"/>
          </p:cNvSpPr>
          <p:nvPr>
            <p:ph type="sldNum" sz="quarter" idx="12"/>
          </p:nvPr>
        </p:nvSpPr>
        <p:spPr/>
        <p:txBody>
          <a:bodyPr/>
          <a:lstStyle/>
          <a:p>
            <a:fld id="{61DC75F0-D3FD-D841-8FDB-E454B9D17276}" type="slidenum">
              <a:rPr lang="pt-BR" smtClean="0"/>
              <a:t>17</a:t>
            </a:fld>
            <a:endParaRPr lang="pt-BR"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729" y="390525"/>
            <a:ext cx="70770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CaixaDeTexto 1"/>
          <p:cNvSpPr txBox="1"/>
          <p:nvPr/>
        </p:nvSpPr>
        <p:spPr>
          <a:xfrm>
            <a:off x="5184932" y="3077451"/>
            <a:ext cx="711043" cy="369332"/>
          </a:xfrm>
          <a:prstGeom prst="rect">
            <a:avLst/>
          </a:prstGeom>
          <a:noFill/>
        </p:spPr>
        <p:txBody>
          <a:bodyPr wrap="square" lIns="0" rtlCol="0">
            <a:spAutoFit/>
          </a:bodyPr>
          <a:lstStyle/>
          <a:p>
            <a:pPr>
              <a:spcAft>
                <a:spcPts val="0"/>
              </a:spcAft>
            </a:pPr>
            <a:r>
              <a:rPr lang="pt-PT" sz="600" kern="1200" dirty="0">
                <a:solidFill>
                  <a:srgbClr val="FFFFFF"/>
                </a:solidFill>
                <a:effectLst/>
                <a:latin typeface="Arial"/>
                <a:ea typeface="Arial"/>
                <a:cs typeface="Times New Roman"/>
              </a:rPr>
              <a:t>CIDADES E COMUNIDADES SUSTENTÁVEIS</a:t>
            </a:r>
            <a:endParaRPr lang="pt-BR" sz="1050" dirty="0">
              <a:effectLst/>
              <a:latin typeface="Times New Roman"/>
              <a:ea typeface="Times New Roman"/>
            </a:endParaRPr>
          </a:p>
        </p:txBody>
      </p:sp>
      <p:sp>
        <p:nvSpPr>
          <p:cNvPr id="73" name="CaixaDeTexto 1"/>
          <p:cNvSpPr txBox="1"/>
          <p:nvPr/>
        </p:nvSpPr>
        <p:spPr>
          <a:xfrm>
            <a:off x="4644412" y="2447477"/>
            <a:ext cx="561292" cy="369332"/>
          </a:xfrm>
          <a:prstGeom prst="rect">
            <a:avLst/>
          </a:prstGeom>
          <a:noFill/>
        </p:spPr>
        <p:txBody>
          <a:bodyPr wrap="square" lIns="0" rIns="0" rtlCol="0">
            <a:spAutoFit/>
          </a:bodyPr>
          <a:lstStyle/>
          <a:p>
            <a:pPr>
              <a:spcAft>
                <a:spcPts val="0"/>
              </a:spcAft>
            </a:pPr>
            <a:r>
              <a:rPr lang="pt-BR" sz="600" kern="1200" dirty="0">
                <a:solidFill>
                  <a:srgbClr val="FFFFFF"/>
                </a:solidFill>
                <a:effectLst/>
                <a:latin typeface="Arial"/>
                <a:ea typeface="Arial"/>
                <a:cs typeface="Times New Roman"/>
              </a:rPr>
              <a:t>ÁGUA </a:t>
            </a:r>
            <a:endParaRPr lang="pt-BR" sz="600" kern="1200" dirty="0" smtClean="0">
              <a:solidFill>
                <a:srgbClr val="FFFFFF"/>
              </a:solidFill>
              <a:effectLst/>
              <a:latin typeface="Arial"/>
              <a:ea typeface="Arial"/>
              <a:cs typeface="Times New Roman"/>
            </a:endParaRPr>
          </a:p>
          <a:p>
            <a:pPr>
              <a:spcAft>
                <a:spcPts val="0"/>
              </a:spcAft>
            </a:pPr>
            <a:r>
              <a:rPr lang="pt-BR" sz="600" kern="1200" dirty="0" smtClean="0">
                <a:solidFill>
                  <a:srgbClr val="FFFFFF"/>
                </a:solidFill>
                <a:effectLst/>
                <a:latin typeface="Arial"/>
                <a:ea typeface="Arial"/>
                <a:cs typeface="Times New Roman"/>
              </a:rPr>
              <a:t>LIMPA  </a:t>
            </a:r>
            <a:r>
              <a:rPr lang="pt-BR" sz="600" kern="1200" dirty="0">
                <a:solidFill>
                  <a:srgbClr val="FFFFFF"/>
                </a:solidFill>
                <a:effectLst/>
                <a:latin typeface="Arial"/>
                <a:ea typeface="Arial"/>
                <a:cs typeface="Times New Roman"/>
              </a:rPr>
              <a:t>E </a:t>
            </a:r>
            <a:endParaRPr lang="pt-BR" sz="600" kern="1200" dirty="0" smtClean="0">
              <a:solidFill>
                <a:srgbClr val="FFFFFF"/>
              </a:solidFill>
              <a:effectLst/>
              <a:latin typeface="Arial"/>
              <a:ea typeface="Arial"/>
              <a:cs typeface="Times New Roman"/>
            </a:endParaRPr>
          </a:p>
          <a:p>
            <a:pPr>
              <a:spcAft>
                <a:spcPts val="0"/>
              </a:spcAft>
            </a:pPr>
            <a:r>
              <a:rPr lang="pt-BR" sz="600" kern="1200" dirty="0" smtClean="0">
                <a:solidFill>
                  <a:srgbClr val="FFFFFF"/>
                </a:solidFill>
                <a:effectLst/>
                <a:latin typeface="Arial"/>
                <a:ea typeface="Arial"/>
                <a:cs typeface="Times New Roman"/>
              </a:rPr>
              <a:t>SANEAMENTO</a:t>
            </a:r>
            <a:endParaRPr lang="pt-BR" sz="1050" dirty="0">
              <a:effectLst/>
              <a:latin typeface="Times New Roman"/>
              <a:ea typeface="Times New Roman"/>
            </a:endParaRPr>
          </a:p>
        </p:txBody>
      </p:sp>
      <p:sp>
        <p:nvSpPr>
          <p:cNvPr id="74" name="CaixaDeTexto 1"/>
          <p:cNvSpPr txBox="1"/>
          <p:nvPr/>
        </p:nvSpPr>
        <p:spPr>
          <a:xfrm>
            <a:off x="5886450" y="675022"/>
            <a:ext cx="620395" cy="307777"/>
          </a:xfrm>
          <a:prstGeom prst="rect">
            <a:avLst/>
          </a:prstGeom>
          <a:noFill/>
        </p:spPr>
        <p:txBody>
          <a:bodyPr wrap="square" lIns="0" rIns="0" rtlCol="0">
            <a:spAutoFit/>
          </a:bodyPr>
          <a:lstStyle/>
          <a:p>
            <a:pPr>
              <a:spcAft>
                <a:spcPts val="0"/>
              </a:spcAft>
            </a:pPr>
            <a:r>
              <a:rPr lang="pt-PT" sz="700" kern="1200" dirty="0">
                <a:solidFill>
                  <a:srgbClr val="FFFFFF"/>
                </a:solidFill>
                <a:effectLst/>
                <a:latin typeface="Arial"/>
                <a:ea typeface="Arial"/>
                <a:cs typeface="Times New Roman"/>
              </a:rPr>
              <a:t>AÇÃO CLIMÁTICA</a:t>
            </a:r>
            <a:endParaRPr lang="pt-BR" sz="1100" dirty="0">
              <a:effectLst/>
              <a:latin typeface="Times New Roman"/>
              <a:ea typeface="Times New Roman"/>
            </a:endParaRPr>
          </a:p>
        </p:txBody>
      </p:sp>
      <p:sp>
        <p:nvSpPr>
          <p:cNvPr id="75" name="CaixaDeTexto 1"/>
          <p:cNvSpPr txBox="1"/>
          <p:nvPr/>
        </p:nvSpPr>
        <p:spPr>
          <a:xfrm>
            <a:off x="6679195" y="661279"/>
            <a:ext cx="540755" cy="369332"/>
          </a:xfrm>
          <a:prstGeom prst="rect">
            <a:avLst/>
          </a:prstGeom>
          <a:noFill/>
        </p:spPr>
        <p:txBody>
          <a:bodyPr wrap="square" lIns="0" rIns="0" rtlCol="0">
            <a:spAutoFit/>
          </a:bodyPr>
          <a:lstStyle/>
          <a:p>
            <a:pPr>
              <a:spcAft>
                <a:spcPts val="0"/>
              </a:spcAft>
            </a:pPr>
            <a:r>
              <a:rPr lang="pt-BR" sz="600" kern="1200" dirty="0" smtClean="0">
                <a:solidFill>
                  <a:srgbClr val="FFFFFF"/>
                </a:solidFill>
                <a:effectLst/>
                <a:latin typeface="Arial"/>
                <a:ea typeface="Arial"/>
                <a:cs typeface="Times New Roman"/>
              </a:rPr>
              <a:t>VIDA</a:t>
            </a:r>
          </a:p>
          <a:p>
            <a:pPr>
              <a:spcAft>
                <a:spcPts val="0"/>
              </a:spcAft>
            </a:pPr>
            <a:r>
              <a:rPr lang="pt-BR" sz="600" kern="1200" dirty="0" smtClean="0">
                <a:solidFill>
                  <a:srgbClr val="FFFFFF"/>
                </a:solidFill>
                <a:effectLst/>
                <a:latin typeface="Arial"/>
                <a:ea typeface="Arial"/>
                <a:cs typeface="Times New Roman"/>
              </a:rPr>
              <a:t>DEBAIXO </a:t>
            </a:r>
            <a:r>
              <a:rPr lang="pt-BR" sz="600" kern="1200" dirty="0">
                <a:solidFill>
                  <a:srgbClr val="FFFFFF"/>
                </a:solidFill>
                <a:effectLst/>
                <a:latin typeface="Arial"/>
                <a:ea typeface="Arial"/>
                <a:cs typeface="Times New Roman"/>
              </a:rPr>
              <a:t>D'ÁGUA</a:t>
            </a:r>
            <a:endParaRPr lang="pt-BR" sz="1050" dirty="0">
              <a:effectLst/>
              <a:latin typeface="Times New Roman"/>
              <a:ea typeface="Times New Roman"/>
            </a:endParaRPr>
          </a:p>
        </p:txBody>
      </p:sp>
      <p:sp>
        <p:nvSpPr>
          <p:cNvPr id="76" name="CaixaDeTexto 1"/>
          <p:cNvSpPr txBox="1"/>
          <p:nvPr/>
        </p:nvSpPr>
        <p:spPr>
          <a:xfrm>
            <a:off x="7490655" y="1352253"/>
            <a:ext cx="535305" cy="276999"/>
          </a:xfrm>
          <a:prstGeom prst="rect">
            <a:avLst/>
          </a:prstGeom>
          <a:noFill/>
        </p:spPr>
        <p:txBody>
          <a:bodyPr wrap="square" lIns="0" rIns="0" rtlCol="0">
            <a:spAutoFit/>
          </a:bodyPr>
          <a:lstStyle/>
          <a:p>
            <a:pPr>
              <a:spcAft>
                <a:spcPts val="0"/>
              </a:spcAft>
            </a:pPr>
            <a:r>
              <a:rPr lang="pt-PT" sz="600" kern="1200" dirty="0">
                <a:solidFill>
                  <a:srgbClr val="FFFFFF"/>
                </a:solidFill>
                <a:effectLst/>
                <a:latin typeface="Arial"/>
                <a:ea typeface="Arial"/>
                <a:cs typeface="Times New Roman"/>
              </a:rPr>
              <a:t>VIDA EM TERRA</a:t>
            </a:r>
            <a:endParaRPr lang="pt-BR" sz="1050" dirty="0">
              <a:effectLst/>
              <a:latin typeface="Times New Roman"/>
              <a:ea typeface="Times New Roman"/>
            </a:endParaRPr>
          </a:p>
        </p:txBody>
      </p:sp>
      <p:sp>
        <p:nvSpPr>
          <p:cNvPr id="77" name="CaixaDeTexto 1"/>
          <p:cNvSpPr txBox="1"/>
          <p:nvPr/>
        </p:nvSpPr>
        <p:spPr>
          <a:xfrm>
            <a:off x="8963455" y="3977854"/>
            <a:ext cx="656437" cy="369332"/>
          </a:xfrm>
          <a:prstGeom prst="rect">
            <a:avLst/>
          </a:prstGeom>
          <a:noFill/>
        </p:spPr>
        <p:txBody>
          <a:bodyPr wrap="square" lIns="0" rIns="0" rtlCol="0">
            <a:spAutoFit/>
          </a:bodyPr>
          <a:lstStyle/>
          <a:p>
            <a:pPr>
              <a:spcAft>
                <a:spcPts val="0"/>
              </a:spcAft>
            </a:pPr>
            <a:r>
              <a:rPr lang="pt-BR" sz="600" kern="1200" dirty="0">
                <a:solidFill>
                  <a:srgbClr val="FFFFFF"/>
                </a:solidFill>
                <a:effectLst/>
                <a:latin typeface="Arial"/>
                <a:ea typeface="Arial"/>
                <a:cs typeface="Times New Roman"/>
              </a:rPr>
              <a:t>PAZ E JUSTIÇA INSTITUIÇÕES FORTES</a:t>
            </a:r>
            <a:endParaRPr lang="pt-BR" sz="600" dirty="0">
              <a:effectLst/>
              <a:latin typeface="Times New Roman"/>
              <a:ea typeface="Times New Roman"/>
            </a:endParaRPr>
          </a:p>
        </p:txBody>
      </p:sp>
      <p:sp>
        <p:nvSpPr>
          <p:cNvPr id="78" name="CaixaDeTexto 1"/>
          <p:cNvSpPr txBox="1"/>
          <p:nvPr/>
        </p:nvSpPr>
        <p:spPr>
          <a:xfrm>
            <a:off x="6112642" y="3479569"/>
            <a:ext cx="585603" cy="369332"/>
          </a:xfrm>
          <a:prstGeom prst="rect">
            <a:avLst/>
          </a:prstGeom>
          <a:noFill/>
        </p:spPr>
        <p:txBody>
          <a:bodyPr wrap="square" lIns="0" rIns="0" rtlCol="0">
            <a:spAutoFit/>
          </a:bodyPr>
          <a:lstStyle/>
          <a:p>
            <a:pPr>
              <a:spcAft>
                <a:spcPts val="0"/>
              </a:spcAft>
            </a:pPr>
            <a:r>
              <a:rPr lang="pt-BR" sz="600" kern="1200" dirty="0">
                <a:solidFill>
                  <a:srgbClr val="FFFFFF"/>
                </a:solidFill>
                <a:effectLst/>
                <a:latin typeface="Arial"/>
                <a:ea typeface="Arial"/>
                <a:cs typeface="Times New Roman"/>
              </a:rPr>
              <a:t>PARCERIAS PARA OS OBJETIVOS</a:t>
            </a:r>
            <a:endParaRPr lang="pt-BR" sz="1050" dirty="0">
              <a:effectLst/>
              <a:latin typeface="Times New Roman"/>
              <a:ea typeface="Times New Roman"/>
            </a:endParaRPr>
          </a:p>
        </p:txBody>
      </p:sp>
      <p:sp>
        <p:nvSpPr>
          <p:cNvPr id="79" name="CaixaDeTexto 1"/>
          <p:cNvSpPr txBox="1"/>
          <p:nvPr/>
        </p:nvSpPr>
        <p:spPr>
          <a:xfrm>
            <a:off x="7327459" y="2697590"/>
            <a:ext cx="597341" cy="369332"/>
          </a:xfrm>
          <a:prstGeom prst="rect">
            <a:avLst/>
          </a:prstGeom>
          <a:noFill/>
        </p:spPr>
        <p:txBody>
          <a:bodyPr wrap="square" lIns="0" rIns="0" rtlCol="0">
            <a:spAutoFit/>
          </a:bodyPr>
          <a:lstStyle/>
          <a:p>
            <a:pPr>
              <a:spcAft>
                <a:spcPts val="0"/>
              </a:spcAft>
            </a:pPr>
            <a:r>
              <a:rPr lang="pt-PT" sz="600" kern="1200" dirty="0">
                <a:solidFill>
                  <a:srgbClr val="FFFFFF"/>
                </a:solidFill>
                <a:effectLst/>
                <a:latin typeface="Arial"/>
                <a:ea typeface="Arial"/>
                <a:cs typeface="Times New Roman"/>
              </a:rPr>
              <a:t>CONSUMO E PRODUÇÃO RESPONSÁVEIS</a:t>
            </a:r>
            <a:endParaRPr lang="pt-BR" sz="600" dirty="0">
              <a:effectLst/>
              <a:latin typeface="Times New Roman"/>
              <a:ea typeface="Times New Roman"/>
            </a:endParaRPr>
          </a:p>
        </p:txBody>
      </p:sp>
      <p:sp>
        <p:nvSpPr>
          <p:cNvPr id="80" name="CaixaDeTexto 1"/>
          <p:cNvSpPr txBox="1"/>
          <p:nvPr/>
        </p:nvSpPr>
        <p:spPr>
          <a:xfrm>
            <a:off x="3217361" y="3843862"/>
            <a:ext cx="624845" cy="341630"/>
          </a:xfrm>
          <a:prstGeom prst="rect">
            <a:avLst/>
          </a:prstGeom>
          <a:noFill/>
        </p:spPr>
        <p:txBody>
          <a:bodyPr wrap="square" lIns="0" rIns="0" rtlCol="0">
            <a:noAutofit/>
          </a:bodyPr>
          <a:lstStyle/>
          <a:p>
            <a:pPr>
              <a:spcAft>
                <a:spcPts val="0"/>
              </a:spcAft>
            </a:pPr>
            <a:r>
              <a:rPr lang="pt-BR" sz="700" kern="1200" dirty="0">
                <a:solidFill>
                  <a:srgbClr val="FFFFFF"/>
                </a:solidFill>
                <a:effectLst/>
                <a:latin typeface="Arial"/>
                <a:ea typeface="Arial"/>
                <a:cs typeface="Times New Roman"/>
              </a:rPr>
              <a:t>SEM </a:t>
            </a:r>
            <a:endParaRPr lang="pt-BR" sz="700" dirty="0">
              <a:effectLst/>
              <a:latin typeface="Times New Roman"/>
              <a:ea typeface="Times New Roman"/>
            </a:endParaRPr>
          </a:p>
          <a:p>
            <a:pPr>
              <a:spcAft>
                <a:spcPts val="0"/>
              </a:spcAft>
            </a:pPr>
            <a:r>
              <a:rPr lang="pt-BR" sz="700" kern="1200" dirty="0">
                <a:solidFill>
                  <a:srgbClr val="FFFFFF"/>
                </a:solidFill>
                <a:effectLst/>
                <a:latin typeface="Arial"/>
                <a:ea typeface="Arial"/>
                <a:cs typeface="Times New Roman"/>
              </a:rPr>
              <a:t>POBREZA</a:t>
            </a:r>
            <a:endParaRPr lang="pt-BR" sz="700" dirty="0">
              <a:effectLst/>
              <a:latin typeface="Times New Roman"/>
              <a:ea typeface="Times New Roman"/>
            </a:endParaRPr>
          </a:p>
        </p:txBody>
      </p:sp>
      <p:sp>
        <p:nvSpPr>
          <p:cNvPr id="81" name="CaixaDeTexto 1"/>
          <p:cNvSpPr txBox="1"/>
          <p:nvPr/>
        </p:nvSpPr>
        <p:spPr>
          <a:xfrm>
            <a:off x="3356809" y="4669288"/>
            <a:ext cx="500380" cy="210185"/>
          </a:xfrm>
          <a:prstGeom prst="rect">
            <a:avLst/>
          </a:prstGeom>
          <a:noFill/>
        </p:spPr>
        <p:txBody>
          <a:bodyPr wrap="square" lIns="0" rIns="0" rtlCol="0">
            <a:noAutofit/>
          </a:bodyPr>
          <a:lstStyle/>
          <a:p>
            <a:pPr>
              <a:spcAft>
                <a:spcPts val="0"/>
              </a:spcAft>
            </a:pPr>
            <a:r>
              <a:rPr lang="pt-BR" sz="700" kern="1200" dirty="0">
                <a:solidFill>
                  <a:srgbClr val="FFFFFF"/>
                </a:solidFill>
                <a:effectLst/>
                <a:latin typeface="Arial"/>
                <a:ea typeface="Arial"/>
                <a:cs typeface="Times New Roman"/>
              </a:rPr>
              <a:t>FOME ZERO</a:t>
            </a:r>
            <a:endParaRPr lang="pt-BR" sz="1100" dirty="0">
              <a:effectLst/>
              <a:latin typeface="Times New Roman"/>
              <a:ea typeface="Times New Roman"/>
            </a:endParaRPr>
          </a:p>
        </p:txBody>
      </p:sp>
      <p:sp>
        <p:nvSpPr>
          <p:cNvPr id="82" name="CaixaDeTexto 1"/>
          <p:cNvSpPr txBox="1"/>
          <p:nvPr/>
        </p:nvSpPr>
        <p:spPr>
          <a:xfrm>
            <a:off x="4274251" y="5388557"/>
            <a:ext cx="595196" cy="307777"/>
          </a:xfrm>
          <a:prstGeom prst="rect">
            <a:avLst/>
          </a:prstGeom>
          <a:noFill/>
        </p:spPr>
        <p:txBody>
          <a:bodyPr wrap="square" lIns="0" rIns="0" rtlCol="0">
            <a:spAutoFit/>
          </a:bodyPr>
          <a:lstStyle/>
          <a:p>
            <a:pPr>
              <a:spcAft>
                <a:spcPts val="0"/>
              </a:spcAft>
            </a:pPr>
            <a:r>
              <a:rPr lang="pt-BR" sz="700" kern="1200" dirty="0">
                <a:solidFill>
                  <a:srgbClr val="FFFFFF"/>
                </a:solidFill>
                <a:effectLst/>
                <a:latin typeface="Arial"/>
                <a:ea typeface="Arial"/>
                <a:cs typeface="Times New Roman"/>
              </a:rPr>
              <a:t>SAÚDE E BEM ESTAR</a:t>
            </a:r>
            <a:endParaRPr lang="pt-BR" sz="700" dirty="0">
              <a:effectLst/>
              <a:latin typeface="Times New Roman"/>
              <a:ea typeface="Times New Roman"/>
            </a:endParaRPr>
          </a:p>
        </p:txBody>
      </p:sp>
      <p:sp>
        <p:nvSpPr>
          <p:cNvPr id="83" name="CaixaDeTexto 1"/>
          <p:cNvSpPr txBox="1"/>
          <p:nvPr/>
        </p:nvSpPr>
        <p:spPr>
          <a:xfrm>
            <a:off x="5141778" y="5359982"/>
            <a:ext cx="804545" cy="415498"/>
          </a:xfrm>
          <a:prstGeom prst="rect">
            <a:avLst/>
          </a:prstGeom>
          <a:noFill/>
        </p:spPr>
        <p:txBody>
          <a:bodyPr wrap="square" lIns="0" rIns="0" rtlCol="0">
            <a:spAutoFit/>
          </a:bodyPr>
          <a:lstStyle/>
          <a:p>
            <a:pPr>
              <a:spcAft>
                <a:spcPts val="0"/>
              </a:spcAft>
            </a:pPr>
            <a:r>
              <a:rPr lang="pt-BR" sz="700" kern="1200" dirty="0">
                <a:solidFill>
                  <a:srgbClr val="FFFFFF"/>
                </a:solidFill>
                <a:effectLst/>
                <a:latin typeface="Arial"/>
                <a:ea typeface="Arial"/>
                <a:cs typeface="Times New Roman"/>
              </a:rPr>
              <a:t>EDUCAÇÃO </a:t>
            </a:r>
            <a:endParaRPr lang="pt-BR" sz="700" kern="1200" dirty="0" smtClean="0">
              <a:solidFill>
                <a:srgbClr val="FFFFFF"/>
              </a:solidFill>
              <a:effectLst/>
              <a:latin typeface="Arial"/>
              <a:ea typeface="Arial"/>
              <a:cs typeface="Times New Roman"/>
            </a:endParaRPr>
          </a:p>
          <a:p>
            <a:pPr>
              <a:spcAft>
                <a:spcPts val="0"/>
              </a:spcAft>
            </a:pPr>
            <a:r>
              <a:rPr lang="pt-BR" sz="700" kern="1200" dirty="0" smtClean="0">
                <a:solidFill>
                  <a:srgbClr val="FFFFFF"/>
                </a:solidFill>
                <a:effectLst/>
                <a:latin typeface="Arial"/>
                <a:ea typeface="Arial"/>
                <a:cs typeface="Times New Roman"/>
              </a:rPr>
              <a:t>DE</a:t>
            </a:r>
          </a:p>
          <a:p>
            <a:pPr>
              <a:spcAft>
                <a:spcPts val="0"/>
              </a:spcAft>
            </a:pPr>
            <a:r>
              <a:rPr lang="pt-BR" sz="700" kern="1200" dirty="0" smtClean="0">
                <a:solidFill>
                  <a:srgbClr val="FFFFFF"/>
                </a:solidFill>
                <a:effectLst/>
                <a:latin typeface="Arial"/>
                <a:ea typeface="Arial"/>
                <a:cs typeface="Times New Roman"/>
              </a:rPr>
              <a:t>QUALIDADE</a:t>
            </a:r>
            <a:endParaRPr lang="pt-BR" sz="700" dirty="0">
              <a:effectLst/>
              <a:latin typeface="Times New Roman"/>
              <a:ea typeface="Times New Roman"/>
            </a:endParaRPr>
          </a:p>
        </p:txBody>
      </p:sp>
      <p:sp>
        <p:nvSpPr>
          <p:cNvPr id="84" name="CaixaDeTexto 1"/>
          <p:cNvSpPr txBox="1"/>
          <p:nvPr/>
        </p:nvSpPr>
        <p:spPr>
          <a:xfrm>
            <a:off x="6093592" y="4452785"/>
            <a:ext cx="566553" cy="307777"/>
          </a:xfrm>
          <a:prstGeom prst="rect">
            <a:avLst/>
          </a:prstGeom>
          <a:noFill/>
        </p:spPr>
        <p:txBody>
          <a:bodyPr wrap="square" lIns="0" rIns="0" rtlCol="0">
            <a:spAutoFit/>
          </a:bodyPr>
          <a:lstStyle/>
          <a:p>
            <a:pPr>
              <a:spcAft>
                <a:spcPts val="0"/>
              </a:spcAft>
            </a:pPr>
            <a:r>
              <a:rPr lang="pt-BR" sz="700" kern="1200" dirty="0" smtClean="0">
                <a:solidFill>
                  <a:srgbClr val="FFFFFF"/>
                </a:solidFill>
                <a:effectLst/>
                <a:latin typeface="Arial"/>
                <a:ea typeface="Arial"/>
                <a:cs typeface="Times New Roman"/>
              </a:rPr>
              <a:t>IGUALDADE</a:t>
            </a:r>
          </a:p>
          <a:p>
            <a:pPr>
              <a:spcAft>
                <a:spcPts val="0"/>
              </a:spcAft>
            </a:pPr>
            <a:r>
              <a:rPr lang="pt-BR" sz="700" kern="1200" dirty="0" smtClean="0">
                <a:solidFill>
                  <a:srgbClr val="FFFFFF"/>
                </a:solidFill>
                <a:effectLst/>
                <a:latin typeface="Arial"/>
                <a:ea typeface="Arial"/>
                <a:cs typeface="Times New Roman"/>
              </a:rPr>
              <a:t> </a:t>
            </a:r>
            <a:r>
              <a:rPr lang="pt-BR" sz="700" kern="1200" dirty="0">
                <a:solidFill>
                  <a:srgbClr val="FFFFFF"/>
                </a:solidFill>
                <a:effectLst/>
                <a:latin typeface="Arial"/>
                <a:ea typeface="Arial"/>
                <a:cs typeface="Times New Roman"/>
              </a:rPr>
              <a:t>DE GÊNERO</a:t>
            </a:r>
            <a:endParaRPr lang="pt-BR" sz="1100" dirty="0">
              <a:effectLst/>
              <a:latin typeface="Times New Roman"/>
              <a:ea typeface="Times New Roman"/>
            </a:endParaRPr>
          </a:p>
        </p:txBody>
      </p:sp>
      <p:sp>
        <p:nvSpPr>
          <p:cNvPr id="85" name="CaixaDeTexto 1"/>
          <p:cNvSpPr txBox="1"/>
          <p:nvPr/>
        </p:nvSpPr>
        <p:spPr>
          <a:xfrm>
            <a:off x="5025722" y="1310924"/>
            <a:ext cx="526280" cy="369332"/>
          </a:xfrm>
          <a:prstGeom prst="rect">
            <a:avLst/>
          </a:prstGeom>
          <a:noFill/>
        </p:spPr>
        <p:txBody>
          <a:bodyPr wrap="square" lIns="0" rIns="0" rtlCol="0">
            <a:spAutoFit/>
          </a:bodyPr>
          <a:lstStyle/>
          <a:p>
            <a:pPr>
              <a:spcAft>
                <a:spcPts val="0"/>
              </a:spcAft>
            </a:pPr>
            <a:r>
              <a:rPr lang="pt-BR" sz="600" kern="1200" dirty="0">
                <a:solidFill>
                  <a:srgbClr val="FFFFFF"/>
                </a:solidFill>
                <a:effectLst/>
                <a:latin typeface="Arial"/>
                <a:ea typeface="Arial"/>
                <a:cs typeface="Times New Roman"/>
              </a:rPr>
              <a:t>ENERGIA LIMPA E ACESSÍVEL</a:t>
            </a:r>
            <a:endParaRPr lang="pt-BR" sz="1050" dirty="0">
              <a:effectLst/>
              <a:latin typeface="Times New Roman"/>
              <a:ea typeface="Times New Roman"/>
            </a:endParaRPr>
          </a:p>
        </p:txBody>
      </p:sp>
      <p:sp>
        <p:nvSpPr>
          <p:cNvPr id="86" name="CaixaDeTexto 1"/>
          <p:cNvSpPr txBox="1"/>
          <p:nvPr/>
        </p:nvSpPr>
        <p:spPr>
          <a:xfrm>
            <a:off x="3713212" y="2991735"/>
            <a:ext cx="625798" cy="397510"/>
          </a:xfrm>
          <a:prstGeom prst="rect">
            <a:avLst/>
          </a:prstGeom>
          <a:noFill/>
        </p:spPr>
        <p:txBody>
          <a:bodyPr wrap="square" lIns="0" rIns="0" rtlCol="0">
            <a:noAutofit/>
          </a:bodyPr>
          <a:lstStyle/>
          <a:p>
            <a:pPr>
              <a:spcAft>
                <a:spcPts val="0"/>
              </a:spcAft>
            </a:pPr>
            <a:r>
              <a:rPr lang="pt-BR" sz="600" kern="1200" dirty="0">
                <a:solidFill>
                  <a:srgbClr val="FFFFFF"/>
                </a:solidFill>
                <a:effectLst/>
                <a:latin typeface="Arial"/>
                <a:ea typeface="Times New Roman"/>
              </a:rPr>
              <a:t>TRABALHO DECENTE E CRESCIMENTO ECONÔMICO</a:t>
            </a:r>
            <a:endParaRPr lang="pt-BR" sz="600" dirty="0">
              <a:effectLst/>
              <a:latin typeface="Times New Roman"/>
              <a:ea typeface="Times New Roman"/>
            </a:endParaRPr>
          </a:p>
        </p:txBody>
      </p:sp>
      <p:sp>
        <p:nvSpPr>
          <p:cNvPr id="87" name="CaixaDeTexto 1"/>
          <p:cNvSpPr txBox="1"/>
          <p:nvPr/>
        </p:nvSpPr>
        <p:spPr>
          <a:xfrm>
            <a:off x="8065715" y="5213629"/>
            <a:ext cx="675629" cy="461665"/>
          </a:xfrm>
          <a:prstGeom prst="rect">
            <a:avLst/>
          </a:prstGeom>
          <a:noFill/>
        </p:spPr>
        <p:txBody>
          <a:bodyPr wrap="square" lIns="0" rIns="0" rtlCol="0">
            <a:spAutoFit/>
          </a:bodyPr>
          <a:lstStyle/>
          <a:p>
            <a:pPr>
              <a:spcAft>
                <a:spcPts val="0"/>
              </a:spcAft>
            </a:pPr>
            <a:r>
              <a:rPr lang="pt-BR" sz="600" kern="1200" dirty="0">
                <a:solidFill>
                  <a:srgbClr val="FFFFFF"/>
                </a:solidFill>
                <a:effectLst/>
                <a:latin typeface="Arial"/>
                <a:ea typeface="Arial"/>
                <a:cs typeface="Times New Roman"/>
              </a:rPr>
              <a:t>INDÚSTRIA, INOVAÇÃO E </a:t>
            </a:r>
            <a:r>
              <a:rPr lang="pt-BR" sz="600" kern="1200" dirty="0" smtClean="0">
                <a:solidFill>
                  <a:srgbClr val="FFFFFF"/>
                </a:solidFill>
                <a:effectLst/>
                <a:latin typeface="Arial"/>
                <a:ea typeface="Arial"/>
                <a:cs typeface="Times New Roman"/>
              </a:rPr>
              <a:t>INFRAESTRU TURA</a:t>
            </a:r>
            <a:endParaRPr lang="pt-BR" sz="600" dirty="0">
              <a:effectLst/>
              <a:latin typeface="Times New Roman"/>
              <a:ea typeface="Times New Roman"/>
            </a:endParaRPr>
          </a:p>
        </p:txBody>
      </p:sp>
      <p:sp>
        <p:nvSpPr>
          <p:cNvPr id="88" name="CaixaDeTexto 1"/>
          <p:cNvSpPr txBox="1"/>
          <p:nvPr/>
        </p:nvSpPr>
        <p:spPr>
          <a:xfrm>
            <a:off x="6128065" y="5259796"/>
            <a:ext cx="551130" cy="415498"/>
          </a:xfrm>
          <a:prstGeom prst="rect">
            <a:avLst/>
          </a:prstGeom>
          <a:noFill/>
        </p:spPr>
        <p:txBody>
          <a:bodyPr wrap="square" lIns="0" rIns="0" rtlCol="0">
            <a:spAutoFit/>
          </a:bodyPr>
          <a:lstStyle/>
          <a:p>
            <a:pPr>
              <a:spcAft>
                <a:spcPts val="0"/>
              </a:spcAft>
            </a:pPr>
            <a:r>
              <a:rPr lang="pt-BR" sz="700" kern="1200" dirty="0" smtClean="0">
                <a:solidFill>
                  <a:srgbClr val="FFFFFF"/>
                </a:solidFill>
                <a:effectLst/>
                <a:latin typeface="Arial"/>
                <a:ea typeface="Arial"/>
                <a:cs typeface="Times New Roman"/>
              </a:rPr>
              <a:t>DESIGUAL DADES </a:t>
            </a:r>
            <a:r>
              <a:rPr lang="pt-BR" sz="700" kern="1200" dirty="0">
                <a:solidFill>
                  <a:srgbClr val="FFFFFF"/>
                </a:solidFill>
                <a:effectLst/>
                <a:latin typeface="Arial"/>
                <a:ea typeface="Arial"/>
                <a:cs typeface="Times New Roman"/>
              </a:rPr>
              <a:t>REDUZIDAS</a:t>
            </a:r>
            <a:endParaRPr lang="pt-BR" sz="1100" dirty="0">
              <a:effectLst/>
              <a:latin typeface="Times New Roman"/>
              <a:ea typeface="Times New Roman"/>
            </a:endParaRPr>
          </a:p>
        </p:txBody>
      </p:sp>
    </p:spTree>
    <p:extLst>
      <p:ext uri="{BB962C8B-B14F-4D97-AF65-F5344CB8AC3E}">
        <p14:creationId xmlns:p14="http://schemas.microsoft.com/office/powerpoint/2010/main" val="336830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xmlns="" id="{4CF05E67-8074-49C7-A40C-DA6FF2ADE95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1"/>
          <a:stretch/>
        </p:blipFill>
        <p:spPr>
          <a:xfrm>
            <a:off x="20" y="1"/>
            <a:ext cx="12191980" cy="6857999"/>
          </a:xfrm>
          <a:prstGeom prst="rect">
            <a:avLst/>
          </a:prstGeom>
        </p:spPr>
      </p:pic>
      <p:sp>
        <p:nvSpPr>
          <p:cNvPr id="4" name="TextBox 3">
            <a:extLst>
              <a:ext uri="{FF2B5EF4-FFF2-40B4-BE49-F238E27FC236}">
                <a16:creationId xmlns:a16="http://schemas.microsoft.com/office/drawing/2014/main" xmlns="" id="{2658D936-9474-4358-93B8-AAA850C09088}"/>
              </a:ext>
            </a:extLst>
          </p:cNvPr>
          <p:cNvSpPr txBox="1"/>
          <p:nvPr/>
        </p:nvSpPr>
        <p:spPr>
          <a:xfrm>
            <a:off x="1706880" y="231108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pt-BR" sz="6000" b="1" i="1" dirty="0">
                <a:solidFill>
                  <a:srgbClr val="FFFFFF"/>
                </a:solidFill>
                <a:ea typeface="+mj-ea"/>
                <a:cs typeface="+mj-cs"/>
              </a:rPr>
              <a:t>Como alcançamos os ODS e garantimos que ninguém seja deixado para trás</a:t>
            </a:r>
            <a:r>
              <a:rPr lang="en-US" sz="6000" b="1" i="1" dirty="0" smtClean="0">
                <a:solidFill>
                  <a:srgbClr val="FFFFFF"/>
                </a:solidFill>
                <a:ea typeface="+mj-ea"/>
                <a:cs typeface="+mj-cs"/>
              </a:rPr>
              <a:t>?</a:t>
            </a:r>
            <a:endParaRPr lang="en-US" sz="6000" b="1" dirty="0">
              <a:solidFill>
                <a:srgbClr val="FFFFFF"/>
              </a:solidFill>
              <a:ea typeface="+mj-ea"/>
              <a:cs typeface="+mj-cs"/>
            </a:endParaRPr>
          </a:p>
        </p:txBody>
      </p:sp>
      <p:sp>
        <p:nvSpPr>
          <p:cNvPr id="2" name="Slide Number Placeholder 1">
            <a:extLst>
              <a:ext uri="{FF2B5EF4-FFF2-40B4-BE49-F238E27FC236}">
                <a16:creationId xmlns:a16="http://schemas.microsoft.com/office/drawing/2014/main" xmlns="" id="{13FB1937-6BD3-ED63-DED7-1AEF1E8D2EFB}"/>
              </a:ext>
            </a:extLst>
          </p:cNvPr>
          <p:cNvSpPr>
            <a:spLocks noGrp="1"/>
          </p:cNvSpPr>
          <p:nvPr>
            <p:ph type="sldNum" sz="quarter" idx="12"/>
          </p:nvPr>
        </p:nvSpPr>
        <p:spPr/>
        <p:txBody>
          <a:bodyPr/>
          <a:lstStyle/>
          <a:p>
            <a:fld id="{61DC75F0-D3FD-D841-8FDB-E454B9D17276}" type="slidenum">
              <a:rPr lang="en-US" smtClean="0"/>
              <a:t>18</a:t>
            </a:fld>
            <a:endParaRPr lang="en-US" dirty="0"/>
          </a:p>
        </p:txBody>
      </p:sp>
    </p:spTree>
    <p:extLst>
      <p:ext uri="{BB962C8B-B14F-4D97-AF65-F5344CB8AC3E}">
        <p14:creationId xmlns:p14="http://schemas.microsoft.com/office/powerpoint/2010/main" val="8415537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0E7B718-E70E-DA4C-B050-DF26A7F98E0B}"/>
              </a:ext>
            </a:extLst>
          </p:cNvPr>
          <p:cNvPicPr>
            <a:picLocks noChangeAspect="1"/>
          </p:cNvPicPr>
          <p:nvPr/>
        </p:nvPicPr>
        <p:blipFill>
          <a:blip r:embed="rId3"/>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xmlns="" id="{0987BB20-9FA7-A646-AB26-EB92620261A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75682" y="1723291"/>
            <a:ext cx="3702659" cy="3904935"/>
          </a:xfrm>
          <a:prstGeom prst="rect">
            <a:avLst/>
          </a:prstGeom>
        </p:spPr>
      </p:pic>
      <p:pic>
        <p:nvPicPr>
          <p:cNvPr id="16" name="Picture 15">
            <a:extLst>
              <a:ext uri="{FF2B5EF4-FFF2-40B4-BE49-F238E27FC236}">
                <a16:creationId xmlns:a16="http://schemas.microsoft.com/office/drawing/2014/main" xmlns="" id="{E881B743-CB0E-B24F-A468-34B2A463C86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19562" y="1723291"/>
            <a:ext cx="3702659" cy="3904935"/>
          </a:xfrm>
          <a:prstGeom prst="rect">
            <a:avLst/>
          </a:prstGeom>
        </p:spPr>
      </p:pic>
      <p:sp>
        <p:nvSpPr>
          <p:cNvPr id="2" name="Rounded Rectangle 1">
            <a:extLst>
              <a:ext uri="{FF2B5EF4-FFF2-40B4-BE49-F238E27FC236}">
                <a16:creationId xmlns:a16="http://schemas.microsoft.com/office/drawing/2014/main" xmlns="" id="{BED6A4C8-A4BC-3F44-B042-B861AD27E519}"/>
              </a:ext>
            </a:extLst>
          </p:cNvPr>
          <p:cNvSpPr/>
          <p:nvPr/>
        </p:nvSpPr>
        <p:spPr>
          <a:xfrm>
            <a:off x="1666562" y="931985"/>
            <a:ext cx="3520900"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ounded Rectangle 17">
            <a:extLst>
              <a:ext uri="{FF2B5EF4-FFF2-40B4-BE49-F238E27FC236}">
                <a16:creationId xmlns:a16="http://schemas.microsoft.com/office/drawing/2014/main" xmlns="" id="{D4A39629-B31B-BE49-888B-B54CC58301E1}"/>
              </a:ext>
            </a:extLst>
          </p:cNvPr>
          <p:cNvSpPr/>
          <p:nvPr/>
        </p:nvSpPr>
        <p:spPr>
          <a:xfrm>
            <a:off x="6619562" y="931985"/>
            <a:ext cx="3520900"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Google Shape;242;p7">
            <a:extLst>
              <a:ext uri="{FF2B5EF4-FFF2-40B4-BE49-F238E27FC236}">
                <a16:creationId xmlns:a16="http://schemas.microsoft.com/office/drawing/2014/main" xmlns="" id="{C89C7552-FBF4-C443-9475-6CD55F05D179}"/>
              </a:ext>
            </a:extLst>
          </p:cNvPr>
          <p:cNvSpPr txBox="1"/>
          <p:nvPr/>
        </p:nvSpPr>
        <p:spPr>
          <a:xfrm>
            <a:off x="1522927" y="989728"/>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Problemas</a:t>
            </a:r>
            <a:endParaRPr lang="pt-BR" sz="1050" dirty="0">
              <a:solidFill>
                <a:schemeClr val="bg1"/>
              </a:solidFill>
            </a:endParaRPr>
          </a:p>
        </p:txBody>
      </p:sp>
      <p:sp>
        <p:nvSpPr>
          <p:cNvPr id="22" name="Google Shape;242;p7">
            <a:extLst>
              <a:ext uri="{FF2B5EF4-FFF2-40B4-BE49-F238E27FC236}">
                <a16:creationId xmlns:a16="http://schemas.microsoft.com/office/drawing/2014/main" xmlns="" id="{7614C270-1495-0942-BC49-21BAC32262A0}"/>
              </a:ext>
            </a:extLst>
          </p:cNvPr>
          <p:cNvSpPr txBox="1"/>
          <p:nvPr/>
        </p:nvSpPr>
        <p:spPr>
          <a:xfrm>
            <a:off x="1493680" y="5741369"/>
            <a:ext cx="3866662"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29C7F7"/>
                </a:solidFill>
                <a:ea typeface="Calibri"/>
                <a:cs typeface="Calibri"/>
                <a:sym typeface="Calibri"/>
              </a:rPr>
              <a:t>Declarações Negativas</a:t>
            </a:r>
            <a:endParaRPr lang="pt-BR" sz="900" dirty="0">
              <a:solidFill>
                <a:srgbClr val="29C7F7"/>
              </a:solidFill>
            </a:endParaRPr>
          </a:p>
        </p:txBody>
      </p:sp>
      <p:sp>
        <p:nvSpPr>
          <p:cNvPr id="23" name="Google Shape;242;p7">
            <a:extLst>
              <a:ext uri="{FF2B5EF4-FFF2-40B4-BE49-F238E27FC236}">
                <a16:creationId xmlns:a16="http://schemas.microsoft.com/office/drawing/2014/main" xmlns="" id="{31081804-39E3-FA4E-AE3C-7D99CC89109D}"/>
              </a:ext>
            </a:extLst>
          </p:cNvPr>
          <p:cNvSpPr txBox="1"/>
          <p:nvPr/>
        </p:nvSpPr>
        <p:spPr>
          <a:xfrm>
            <a:off x="6471099" y="1008462"/>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Soluções</a:t>
            </a:r>
            <a:endParaRPr lang="pt-BR" sz="1050" dirty="0">
              <a:solidFill>
                <a:schemeClr val="bg1"/>
              </a:solidFill>
            </a:endParaRPr>
          </a:p>
        </p:txBody>
      </p:sp>
      <p:sp>
        <p:nvSpPr>
          <p:cNvPr id="24" name="Google Shape;242;p7">
            <a:extLst>
              <a:ext uri="{FF2B5EF4-FFF2-40B4-BE49-F238E27FC236}">
                <a16:creationId xmlns:a16="http://schemas.microsoft.com/office/drawing/2014/main" xmlns="" id="{47A1E6F9-C78C-204E-A6A8-D6CE428B1B47}"/>
              </a:ext>
            </a:extLst>
          </p:cNvPr>
          <p:cNvSpPr txBox="1"/>
          <p:nvPr/>
        </p:nvSpPr>
        <p:spPr>
          <a:xfrm>
            <a:off x="6547361" y="5760103"/>
            <a:ext cx="3866662"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3AC69D"/>
                </a:solidFill>
                <a:ea typeface="Calibri"/>
                <a:cs typeface="Calibri"/>
                <a:sym typeface="Calibri"/>
              </a:rPr>
              <a:t>Declarações Positivas</a:t>
            </a:r>
            <a:endParaRPr lang="pt-BR" sz="900" dirty="0">
              <a:solidFill>
                <a:srgbClr val="3AC69D"/>
              </a:solidFill>
            </a:endParaRPr>
          </a:p>
        </p:txBody>
      </p:sp>
      <p:sp>
        <p:nvSpPr>
          <p:cNvPr id="3" name="Up Arrow 2">
            <a:extLst>
              <a:ext uri="{FF2B5EF4-FFF2-40B4-BE49-F238E27FC236}">
                <a16:creationId xmlns:a16="http://schemas.microsoft.com/office/drawing/2014/main" xmlns="" id="{1589DF59-A7E3-D549-AFB0-35B9781CE1A9}"/>
              </a:ext>
            </a:extLst>
          </p:cNvPr>
          <p:cNvSpPr/>
          <p:nvPr/>
        </p:nvSpPr>
        <p:spPr>
          <a:xfrm>
            <a:off x="949569" y="2934032"/>
            <a:ext cx="228600" cy="2411692"/>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Google Shape;242;p7">
            <a:extLst>
              <a:ext uri="{FF2B5EF4-FFF2-40B4-BE49-F238E27FC236}">
                <a16:creationId xmlns:a16="http://schemas.microsoft.com/office/drawing/2014/main" xmlns="" id="{5F1E3283-60A1-E54E-879F-A15848A8D14D}"/>
              </a:ext>
            </a:extLst>
          </p:cNvPr>
          <p:cNvSpPr txBox="1"/>
          <p:nvPr/>
        </p:nvSpPr>
        <p:spPr>
          <a:xfrm>
            <a:off x="263258" y="2459547"/>
            <a:ext cx="1613799"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t>Efeito</a:t>
            </a:r>
            <a:endParaRPr lang="pt-BR" sz="800" dirty="0"/>
          </a:p>
        </p:txBody>
      </p:sp>
      <p:sp>
        <p:nvSpPr>
          <p:cNvPr id="26" name="Google Shape;242;p7">
            <a:extLst>
              <a:ext uri="{FF2B5EF4-FFF2-40B4-BE49-F238E27FC236}">
                <a16:creationId xmlns:a16="http://schemas.microsoft.com/office/drawing/2014/main" xmlns="" id="{8C7F864F-CE53-5244-B0E8-3706138479F2}"/>
              </a:ext>
            </a:extLst>
          </p:cNvPr>
          <p:cNvSpPr txBox="1"/>
          <p:nvPr/>
        </p:nvSpPr>
        <p:spPr>
          <a:xfrm>
            <a:off x="250732" y="5488950"/>
            <a:ext cx="1613799"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ea typeface="Calibri"/>
                <a:cs typeface="Calibri"/>
                <a:sym typeface="Calibri"/>
              </a:rPr>
              <a:t>Causas</a:t>
            </a:r>
            <a:endParaRPr lang="pt-BR" sz="800" dirty="0"/>
          </a:p>
        </p:txBody>
      </p:sp>
      <p:sp>
        <p:nvSpPr>
          <p:cNvPr id="27" name="Up Arrow 26">
            <a:extLst>
              <a:ext uri="{FF2B5EF4-FFF2-40B4-BE49-F238E27FC236}">
                <a16:creationId xmlns:a16="http://schemas.microsoft.com/office/drawing/2014/main" xmlns="" id="{E67DC3A8-1088-DD4C-8551-9CD4F427CD67}"/>
              </a:ext>
            </a:extLst>
          </p:cNvPr>
          <p:cNvSpPr/>
          <p:nvPr/>
        </p:nvSpPr>
        <p:spPr>
          <a:xfrm>
            <a:off x="10826773" y="2934032"/>
            <a:ext cx="228600" cy="2411692"/>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Google Shape;242;p7">
            <a:extLst>
              <a:ext uri="{FF2B5EF4-FFF2-40B4-BE49-F238E27FC236}">
                <a16:creationId xmlns:a16="http://schemas.microsoft.com/office/drawing/2014/main" xmlns="" id="{77D382EF-7E1E-B64D-B797-ACA4B364A64C}"/>
              </a:ext>
            </a:extLst>
          </p:cNvPr>
          <p:cNvSpPr txBox="1"/>
          <p:nvPr/>
        </p:nvSpPr>
        <p:spPr>
          <a:xfrm>
            <a:off x="10140462" y="2459547"/>
            <a:ext cx="1613799"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ea typeface="Calibri"/>
                <a:cs typeface="Calibri"/>
                <a:sym typeface="Calibri"/>
              </a:rPr>
              <a:t>Fins</a:t>
            </a:r>
            <a:endParaRPr lang="pt-BR" sz="800" dirty="0"/>
          </a:p>
        </p:txBody>
      </p:sp>
      <p:sp>
        <p:nvSpPr>
          <p:cNvPr id="29" name="Google Shape;242;p7">
            <a:extLst>
              <a:ext uri="{FF2B5EF4-FFF2-40B4-BE49-F238E27FC236}">
                <a16:creationId xmlns:a16="http://schemas.microsoft.com/office/drawing/2014/main" xmlns="" id="{42C74FF5-D95E-DA49-8737-C4898BB2C03E}"/>
              </a:ext>
            </a:extLst>
          </p:cNvPr>
          <p:cNvSpPr txBox="1"/>
          <p:nvPr/>
        </p:nvSpPr>
        <p:spPr>
          <a:xfrm>
            <a:off x="10127936" y="5488950"/>
            <a:ext cx="1613799"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ea typeface="Calibri"/>
                <a:cs typeface="Calibri"/>
                <a:sym typeface="Calibri"/>
              </a:rPr>
              <a:t>Meios</a:t>
            </a:r>
            <a:endParaRPr lang="pt-BR" sz="800" dirty="0"/>
          </a:p>
        </p:txBody>
      </p:sp>
      <p:sp>
        <p:nvSpPr>
          <p:cNvPr id="4" name="Slide Number Placeholder 3">
            <a:extLst>
              <a:ext uri="{FF2B5EF4-FFF2-40B4-BE49-F238E27FC236}">
                <a16:creationId xmlns:a16="http://schemas.microsoft.com/office/drawing/2014/main" xmlns="" id="{3A45698F-9BD9-CC4D-14DC-B0F7AFDA56C2}"/>
              </a:ext>
            </a:extLst>
          </p:cNvPr>
          <p:cNvSpPr>
            <a:spLocks noGrp="1"/>
          </p:cNvSpPr>
          <p:nvPr>
            <p:ph type="sldNum" sz="quarter" idx="12"/>
          </p:nvPr>
        </p:nvSpPr>
        <p:spPr/>
        <p:txBody>
          <a:bodyPr/>
          <a:lstStyle/>
          <a:p>
            <a:fld id="{61DC75F0-D3FD-D841-8FDB-E454B9D17276}" type="slidenum">
              <a:rPr lang="pt-BR" smtClean="0"/>
              <a:t>19</a:t>
            </a:fld>
            <a:endParaRPr lang="pt-BR" dirty="0"/>
          </a:p>
        </p:txBody>
      </p:sp>
    </p:spTree>
    <p:extLst>
      <p:ext uri="{BB962C8B-B14F-4D97-AF65-F5344CB8AC3E}">
        <p14:creationId xmlns:p14="http://schemas.microsoft.com/office/powerpoint/2010/main" val="82799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108204"/>
            <a:ext cx="12192000" cy="6858000"/>
          </a:xfrm>
          <a:prstGeom prst="rect">
            <a:avLst/>
          </a:prstGeom>
        </p:spPr>
      </p:pic>
      <p:sp>
        <p:nvSpPr>
          <p:cNvPr id="5" name="Rectangle 4">
            <a:extLst>
              <a:ext uri="{FF2B5EF4-FFF2-40B4-BE49-F238E27FC236}">
                <a16:creationId xmlns:a16="http://schemas.microsoft.com/office/drawing/2014/main" xmlns="" id="{5171BC68-CC43-2B4D-BB8F-888BEB7BEB09}"/>
              </a:ext>
            </a:extLst>
          </p:cNvPr>
          <p:cNvSpPr/>
          <p:nvPr/>
        </p:nvSpPr>
        <p:spPr>
          <a:xfrm>
            <a:off x="506503" y="1628708"/>
            <a:ext cx="10907167" cy="1274195"/>
          </a:xfrm>
          <a:prstGeom prst="rect">
            <a:avLst/>
          </a:prstGeom>
        </p:spPr>
        <p:txBody>
          <a:bodyPr wrap="square">
            <a:spAutoFit/>
          </a:bodyPr>
          <a:lstStyle/>
          <a:p>
            <a:pPr algn="thaiDist">
              <a:lnSpc>
                <a:spcPct val="120000"/>
              </a:lnSpc>
            </a:pPr>
            <a:r>
              <a:rPr lang="pt-BR" sz="1600" b="1" dirty="0" smtClean="0"/>
              <a:t>O workshop visa fornecer orientação sobre como enquadrar problemas e soluções usando ferramentas práticas e fáceis de usar para ajudar a resolver problemas complexos e interconectados. O workshop focará os alunos no pensamento transformador, trabalho em equipe e pensamento orientado a resultados por meio da utilização de ferramentas de mapeamento que ajudam a identificar, definir e resolver os maiores desafios de sustentabilidade de nosso tempo</a:t>
            </a:r>
            <a:r>
              <a:rPr lang="pt-BR" sz="1600" b="1" dirty="0" smtClean="0">
                <a:solidFill>
                  <a:srgbClr val="262626"/>
                </a:solidFill>
              </a:rPr>
              <a:t>.  </a:t>
            </a:r>
            <a:endParaRPr lang="pt-BR" sz="1600" b="1" dirty="0">
              <a:solidFill>
                <a:srgbClr val="262626"/>
              </a:solidFill>
            </a:endParaRPr>
          </a:p>
        </p:txBody>
      </p:sp>
      <p:sp>
        <p:nvSpPr>
          <p:cNvPr id="6" name="Rounded Rectangle 5">
            <a:extLst>
              <a:ext uri="{FF2B5EF4-FFF2-40B4-BE49-F238E27FC236}">
                <a16:creationId xmlns:a16="http://schemas.microsoft.com/office/drawing/2014/main" xmlns="" id="{FD9AA248-B0AF-F84E-94F8-0CF855A300AF}"/>
              </a:ext>
            </a:extLst>
          </p:cNvPr>
          <p:cNvSpPr/>
          <p:nvPr/>
        </p:nvSpPr>
        <p:spPr>
          <a:xfrm>
            <a:off x="313764" y="1462601"/>
            <a:ext cx="11371732" cy="148010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ounded Rectangle 31">
            <a:extLst>
              <a:ext uri="{FF2B5EF4-FFF2-40B4-BE49-F238E27FC236}">
                <a16:creationId xmlns:a16="http://schemas.microsoft.com/office/drawing/2014/main" xmlns=""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a16="http://schemas.microsoft.com/office/drawing/2014/main" xmlns=""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TextBox 33">
            <a:extLst>
              <a:ext uri="{FF2B5EF4-FFF2-40B4-BE49-F238E27FC236}">
                <a16:creationId xmlns:a16="http://schemas.microsoft.com/office/drawing/2014/main" xmlns="" id="{C098EEBB-9906-934A-AAC3-1F3847C7F9B7}"/>
              </a:ext>
            </a:extLst>
          </p:cNvPr>
          <p:cNvSpPr txBox="1"/>
          <p:nvPr/>
        </p:nvSpPr>
        <p:spPr>
          <a:xfrm>
            <a:off x="2606040" y="294106"/>
            <a:ext cx="6979919" cy="584775"/>
          </a:xfrm>
          <a:prstGeom prst="rect">
            <a:avLst/>
          </a:prstGeom>
          <a:noFill/>
        </p:spPr>
        <p:txBody>
          <a:bodyPr wrap="square" rtlCol="0">
            <a:spAutoFit/>
          </a:bodyPr>
          <a:lstStyle/>
          <a:p>
            <a:pPr algn="ctr"/>
            <a:r>
              <a:rPr lang="pt-BR" sz="3200" b="1" dirty="0" smtClean="0">
                <a:solidFill>
                  <a:schemeClr val="bg1"/>
                </a:solidFill>
              </a:rPr>
              <a:t>Preparação e Objetivos do Workshop</a:t>
            </a:r>
            <a:endParaRPr lang="pt-BR" sz="3200" b="1" dirty="0">
              <a:solidFill>
                <a:schemeClr val="bg1"/>
              </a:solidFill>
            </a:endParaRPr>
          </a:p>
        </p:txBody>
      </p:sp>
      <p:sp>
        <p:nvSpPr>
          <p:cNvPr id="21" name="TextBox 20">
            <a:extLst>
              <a:ext uri="{FF2B5EF4-FFF2-40B4-BE49-F238E27FC236}">
                <a16:creationId xmlns:a16="http://schemas.microsoft.com/office/drawing/2014/main" xmlns=""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grpSp>
        <p:nvGrpSpPr>
          <p:cNvPr id="9" name="Group 8">
            <a:extLst>
              <a:ext uri="{FF2B5EF4-FFF2-40B4-BE49-F238E27FC236}">
                <a16:creationId xmlns:a16="http://schemas.microsoft.com/office/drawing/2014/main" xmlns="" id="{5E5CEC13-4F72-87BC-D9DF-A33EC9698C48}"/>
              </a:ext>
            </a:extLst>
          </p:cNvPr>
          <p:cNvGrpSpPr/>
          <p:nvPr/>
        </p:nvGrpSpPr>
        <p:grpSpPr>
          <a:xfrm>
            <a:off x="712180" y="4586227"/>
            <a:ext cx="443210" cy="427913"/>
            <a:chOff x="663222" y="3355931"/>
            <a:chExt cx="443210" cy="427913"/>
          </a:xfrm>
        </p:grpSpPr>
        <p:sp>
          <p:nvSpPr>
            <p:cNvPr id="10" name="Oval 9">
              <a:extLst>
                <a:ext uri="{FF2B5EF4-FFF2-40B4-BE49-F238E27FC236}">
                  <a16:creationId xmlns:a16="http://schemas.microsoft.com/office/drawing/2014/main" xmlns="" id="{FDB79BEE-9F05-5AC4-0CCB-553BB49724AA}"/>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a:extLst>
                <a:ext uri="{FF2B5EF4-FFF2-40B4-BE49-F238E27FC236}">
                  <a16:creationId xmlns:a16="http://schemas.microsoft.com/office/drawing/2014/main" xmlns="" id="{3067E27E-E84A-4317-DBE0-EC212FEE34E1}"/>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ctangle 11">
              <a:extLst>
                <a:ext uri="{FF2B5EF4-FFF2-40B4-BE49-F238E27FC236}">
                  <a16:creationId xmlns:a16="http://schemas.microsoft.com/office/drawing/2014/main" xmlns="" id="{FBD07FB5-B631-3CE0-43D3-39B896FA2D3B}"/>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14" name="Rectangle 13">
            <a:extLst>
              <a:ext uri="{FF2B5EF4-FFF2-40B4-BE49-F238E27FC236}">
                <a16:creationId xmlns:a16="http://schemas.microsoft.com/office/drawing/2014/main" xmlns="" id="{72AC7058-8F80-94D7-3F28-D74F03195D33}"/>
              </a:ext>
            </a:extLst>
          </p:cNvPr>
          <p:cNvSpPr/>
          <p:nvPr/>
        </p:nvSpPr>
        <p:spPr>
          <a:xfrm>
            <a:off x="1228656" y="3287271"/>
            <a:ext cx="9988693" cy="1089529"/>
          </a:xfrm>
          <a:prstGeom prst="rect">
            <a:avLst/>
          </a:prstGeom>
        </p:spPr>
        <p:txBody>
          <a:bodyPr wrap="square">
            <a:spAutoFit/>
          </a:bodyPr>
          <a:lstStyle/>
          <a:p>
            <a:pPr algn="thaiDist">
              <a:lnSpc>
                <a:spcPct val="120000"/>
              </a:lnSpc>
            </a:pPr>
            <a:r>
              <a:rPr lang="pt-BR" b="1" dirty="0" smtClean="0"/>
              <a:t>Exibir os slides da aula para a turma e criar uma discussão sobre o que eles já sabem sobre os ODS da ONU e apresente as principais ferramentas de enquadramento para identificar e definir problemas e suas soluções. </a:t>
            </a:r>
            <a:r>
              <a:rPr lang="pt-BR" dirty="0" smtClean="0"/>
              <a:t>Faça aos alunos as perguntas de orientação nas notas do slide do PowerPoint</a:t>
            </a:r>
            <a:r>
              <a:rPr lang="pt-BR" dirty="0" smtClean="0">
                <a:solidFill>
                  <a:srgbClr val="262626"/>
                </a:solidFill>
              </a:rPr>
              <a:t>.</a:t>
            </a:r>
            <a:endParaRPr lang="pt-BR" dirty="0">
              <a:solidFill>
                <a:srgbClr val="262626"/>
              </a:solidFill>
            </a:endParaRPr>
          </a:p>
        </p:txBody>
      </p:sp>
      <p:grpSp>
        <p:nvGrpSpPr>
          <p:cNvPr id="15" name="Group 14">
            <a:extLst>
              <a:ext uri="{FF2B5EF4-FFF2-40B4-BE49-F238E27FC236}">
                <a16:creationId xmlns:a16="http://schemas.microsoft.com/office/drawing/2014/main" xmlns="" id="{4478D716-B85F-88A3-AFD7-D0568C12D351}"/>
              </a:ext>
            </a:extLst>
          </p:cNvPr>
          <p:cNvGrpSpPr/>
          <p:nvPr/>
        </p:nvGrpSpPr>
        <p:grpSpPr>
          <a:xfrm>
            <a:off x="712256" y="3300532"/>
            <a:ext cx="443210" cy="427913"/>
            <a:chOff x="663222" y="3355931"/>
            <a:chExt cx="443210" cy="427913"/>
          </a:xfrm>
        </p:grpSpPr>
        <p:sp>
          <p:nvSpPr>
            <p:cNvPr id="16" name="Oval 15">
              <a:extLst>
                <a:ext uri="{FF2B5EF4-FFF2-40B4-BE49-F238E27FC236}">
                  <a16:creationId xmlns:a16="http://schemas.microsoft.com/office/drawing/2014/main" xmlns="" id="{7B16B6D5-D78A-B0D5-46F5-CD4C5F9F9D8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Oval 16">
              <a:extLst>
                <a:ext uri="{FF2B5EF4-FFF2-40B4-BE49-F238E27FC236}">
                  <a16:creationId xmlns:a16="http://schemas.microsoft.com/office/drawing/2014/main" xmlns="" id="{5A480FFF-4780-B5F0-2AC2-E21D80F756F7}"/>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ectangle 17">
              <a:extLst>
                <a:ext uri="{FF2B5EF4-FFF2-40B4-BE49-F238E27FC236}">
                  <a16:creationId xmlns:a16="http://schemas.microsoft.com/office/drawing/2014/main" xmlns="" id="{E80940E8-22E6-C80E-6992-707F8FFD6958}"/>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sp>
        <p:nvSpPr>
          <p:cNvPr id="19" name="Rectangle 18">
            <a:extLst>
              <a:ext uri="{FF2B5EF4-FFF2-40B4-BE49-F238E27FC236}">
                <a16:creationId xmlns:a16="http://schemas.microsoft.com/office/drawing/2014/main" xmlns="" id="{9257F564-7545-F606-351E-54D5A87E1445}"/>
              </a:ext>
            </a:extLst>
          </p:cNvPr>
          <p:cNvSpPr/>
          <p:nvPr/>
        </p:nvSpPr>
        <p:spPr>
          <a:xfrm>
            <a:off x="1267916" y="4533739"/>
            <a:ext cx="10085884" cy="1089529"/>
          </a:xfrm>
          <a:prstGeom prst="rect">
            <a:avLst/>
          </a:prstGeom>
        </p:spPr>
        <p:txBody>
          <a:bodyPr wrap="square">
            <a:spAutoFit/>
          </a:bodyPr>
          <a:lstStyle/>
          <a:p>
            <a:pPr algn="thaiDist">
              <a:lnSpc>
                <a:spcPct val="120000"/>
              </a:lnSpc>
            </a:pPr>
            <a:r>
              <a:rPr lang="pt-BR" dirty="0" smtClean="0"/>
              <a:t>A atividade do workshop é melhor realizada em um </a:t>
            </a:r>
            <a:r>
              <a:rPr lang="pt-BR" b="1" dirty="0" smtClean="0"/>
              <a:t>grande quadro branco ou cartaz usando notas adesivas</a:t>
            </a:r>
            <a:r>
              <a:rPr lang="pt-BR" dirty="0" smtClean="0"/>
              <a:t> que podem ser facilmente exibidas para os grupos trabalharem juntos em uma discussão aberta.</a:t>
            </a:r>
          </a:p>
          <a:p>
            <a:pPr algn="thaiDist">
              <a:lnSpc>
                <a:spcPct val="120000"/>
              </a:lnSpc>
            </a:pPr>
            <a:endParaRPr lang="pt-BR" dirty="0">
              <a:solidFill>
                <a:srgbClr val="262626"/>
              </a:solidFill>
            </a:endParaRPr>
          </a:p>
        </p:txBody>
      </p:sp>
      <p:sp>
        <p:nvSpPr>
          <p:cNvPr id="20" name="TextBox 19">
            <a:extLst>
              <a:ext uri="{FF2B5EF4-FFF2-40B4-BE49-F238E27FC236}">
                <a16:creationId xmlns:a16="http://schemas.microsoft.com/office/drawing/2014/main" xmlns="" id="{870443D5-F53C-B910-E5A0-AB1541127325}"/>
              </a:ext>
            </a:extLst>
          </p:cNvPr>
          <p:cNvSpPr txBox="1"/>
          <p:nvPr/>
        </p:nvSpPr>
        <p:spPr>
          <a:xfrm>
            <a:off x="1314196" y="5548982"/>
            <a:ext cx="9903153" cy="1089529"/>
          </a:xfrm>
          <a:prstGeom prst="rect">
            <a:avLst/>
          </a:prstGeom>
          <a:noFill/>
        </p:spPr>
        <p:txBody>
          <a:bodyPr wrap="square" rtlCol="0">
            <a:spAutoFit/>
          </a:bodyPr>
          <a:lstStyle/>
          <a:p>
            <a:pPr algn="thaiDist">
              <a:lnSpc>
                <a:spcPct val="120000"/>
              </a:lnSpc>
            </a:pPr>
            <a:r>
              <a:rPr lang="pt-BR" b="1" dirty="0" smtClean="0">
                <a:solidFill>
                  <a:srgbClr val="262626"/>
                </a:solidFill>
              </a:rPr>
              <a:t>Siga as instruções </a:t>
            </a:r>
            <a:r>
              <a:rPr lang="pt-BR" dirty="0" smtClean="0">
                <a:solidFill>
                  <a:srgbClr val="262626"/>
                </a:solidFill>
              </a:rPr>
              <a:t>da aula sobre como criar uma árvore de problemas/soluções e como a situação se relaciona com os ODS. As notas do slide na parte inferior de cada slide terão instruções sobre</a:t>
            </a:r>
          </a:p>
          <a:p>
            <a:pPr algn="thaiDist">
              <a:lnSpc>
                <a:spcPct val="120000"/>
              </a:lnSpc>
            </a:pPr>
            <a:r>
              <a:rPr lang="pt-BR" dirty="0" smtClean="0">
                <a:solidFill>
                  <a:srgbClr val="262626"/>
                </a:solidFill>
              </a:rPr>
              <a:t>como criar a árvore de problemas/soluções. </a:t>
            </a:r>
            <a:endParaRPr lang="pt-BR" dirty="0">
              <a:solidFill>
                <a:srgbClr val="262626"/>
              </a:solidFill>
            </a:endParaRPr>
          </a:p>
        </p:txBody>
      </p:sp>
      <p:grpSp>
        <p:nvGrpSpPr>
          <p:cNvPr id="22" name="Group 21">
            <a:extLst>
              <a:ext uri="{FF2B5EF4-FFF2-40B4-BE49-F238E27FC236}">
                <a16:creationId xmlns:a16="http://schemas.microsoft.com/office/drawing/2014/main" xmlns="" id="{92FDCB1C-543A-F655-612D-629CAC1391BE}"/>
              </a:ext>
            </a:extLst>
          </p:cNvPr>
          <p:cNvGrpSpPr/>
          <p:nvPr/>
        </p:nvGrpSpPr>
        <p:grpSpPr>
          <a:xfrm>
            <a:off x="728635" y="5548861"/>
            <a:ext cx="443210" cy="427913"/>
            <a:chOff x="663222" y="3355931"/>
            <a:chExt cx="443210" cy="427913"/>
          </a:xfrm>
        </p:grpSpPr>
        <p:sp>
          <p:nvSpPr>
            <p:cNvPr id="23" name="Oval 22">
              <a:extLst>
                <a:ext uri="{FF2B5EF4-FFF2-40B4-BE49-F238E27FC236}">
                  <a16:creationId xmlns:a16="http://schemas.microsoft.com/office/drawing/2014/main" xmlns="" id="{82F847A7-5433-42DF-46B4-738F72A780AF}"/>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Oval 23">
              <a:extLst>
                <a:ext uri="{FF2B5EF4-FFF2-40B4-BE49-F238E27FC236}">
                  <a16:creationId xmlns:a16="http://schemas.microsoft.com/office/drawing/2014/main" xmlns="" id="{2F9A8BA4-D78C-4E92-F638-58983B0C788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Rectangle 24">
              <a:extLst>
                <a:ext uri="{FF2B5EF4-FFF2-40B4-BE49-F238E27FC236}">
                  <a16:creationId xmlns:a16="http://schemas.microsoft.com/office/drawing/2014/main" xmlns="" id="{25CDE0F3-B01F-16AF-82C3-7056D7C2C88F}"/>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2" name="Slide Number Placeholder 1">
            <a:extLst>
              <a:ext uri="{FF2B5EF4-FFF2-40B4-BE49-F238E27FC236}">
                <a16:creationId xmlns:a16="http://schemas.microsoft.com/office/drawing/2014/main" xmlns="" id="{96C09922-505E-359D-B7EC-80E08126D84F}"/>
              </a:ext>
            </a:extLst>
          </p:cNvPr>
          <p:cNvSpPr>
            <a:spLocks noGrp="1"/>
          </p:cNvSpPr>
          <p:nvPr>
            <p:ph type="sldNum" sz="quarter" idx="12"/>
          </p:nvPr>
        </p:nvSpPr>
        <p:spPr/>
        <p:txBody>
          <a:bodyPr/>
          <a:lstStyle/>
          <a:p>
            <a:fld id="{61DC75F0-D3FD-D841-8FDB-E454B9D17276}" type="slidenum">
              <a:rPr lang="pt-BR" smtClean="0"/>
              <a:t>2</a:t>
            </a:fld>
            <a:endParaRPr lang="pt-BR" dirty="0"/>
          </a:p>
        </p:txBody>
      </p:sp>
    </p:spTree>
    <p:extLst>
      <p:ext uri="{BB962C8B-B14F-4D97-AF65-F5344CB8AC3E}">
        <p14:creationId xmlns:p14="http://schemas.microsoft.com/office/powerpoint/2010/main" val="286996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B7C00BC-E411-A540-822C-CD9383D8D1E3}"/>
              </a:ext>
            </a:extLst>
          </p:cNvPr>
          <p:cNvPicPr>
            <a:picLocks noChangeAspect="1"/>
          </p:cNvPicPr>
          <p:nvPr/>
        </p:nvPicPr>
        <p:blipFill>
          <a:blip r:embed="rId3"/>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xmlns="" id="{95DC9AA2-49A4-0A4E-9E20-4E69CCEFAE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2037" y="1296891"/>
            <a:ext cx="3702659" cy="3904935"/>
          </a:xfrm>
          <a:prstGeom prst="rect">
            <a:avLst/>
          </a:prstGeom>
        </p:spPr>
      </p:pic>
      <p:sp>
        <p:nvSpPr>
          <p:cNvPr id="18" name="Rounded Rectangle 17">
            <a:extLst>
              <a:ext uri="{FF2B5EF4-FFF2-40B4-BE49-F238E27FC236}">
                <a16:creationId xmlns:a16="http://schemas.microsoft.com/office/drawing/2014/main" xmlns="" id="{79419F88-804F-A742-B0A1-4AF7E77B106E}"/>
              </a:ext>
            </a:extLst>
          </p:cNvPr>
          <p:cNvSpPr/>
          <p:nvPr/>
        </p:nvSpPr>
        <p:spPr>
          <a:xfrm>
            <a:off x="826101" y="257029"/>
            <a:ext cx="10824031" cy="597877"/>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Google Shape;242;p7">
            <a:extLst>
              <a:ext uri="{FF2B5EF4-FFF2-40B4-BE49-F238E27FC236}">
                <a16:creationId xmlns:a16="http://schemas.microsoft.com/office/drawing/2014/main" xmlns="" id="{D37C3A8F-44B8-D045-9A08-DCA2355B136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A Árvore de Problemas</a:t>
            </a:r>
            <a:endParaRPr lang="pt-BR" sz="1050" dirty="0">
              <a:solidFill>
                <a:schemeClr val="bg1"/>
              </a:solidFill>
            </a:endParaRPr>
          </a:p>
        </p:txBody>
      </p:sp>
      <p:sp>
        <p:nvSpPr>
          <p:cNvPr id="20" name="Google Shape;242;p7">
            <a:extLst>
              <a:ext uri="{FF2B5EF4-FFF2-40B4-BE49-F238E27FC236}">
                <a16:creationId xmlns:a16="http://schemas.microsoft.com/office/drawing/2014/main" xmlns="" id="{2217EC33-F914-5A4C-B9E6-295B5972B41E}"/>
              </a:ext>
            </a:extLst>
          </p:cNvPr>
          <p:cNvSpPr txBox="1"/>
          <p:nvPr/>
        </p:nvSpPr>
        <p:spPr>
          <a:xfrm>
            <a:off x="1411340" y="6274113"/>
            <a:ext cx="9653551"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a:solidFill>
                  <a:srgbClr val="29C7F7"/>
                </a:solidFill>
                <a:ea typeface="Calibri"/>
                <a:cs typeface="Calibri"/>
                <a:sym typeface="Calibri"/>
              </a:rPr>
              <a:t>Declaração do Problema (Negativo): </a:t>
            </a:r>
            <a:r>
              <a:rPr lang="pt-BR" sz="2000" b="1" dirty="0">
                <a:ea typeface="Calibri"/>
                <a:cs typeface="Calibri"/>
                <a:sym typeface="Calibri"/>
              </a:rPr>
              <a:t>Existe uma baixa taxa de reciclagem.</a:t>
            </a:r>
            <a:endParaRPr lang="pt-BR" sz="900" dirty="0">
              <a:solidFill>
                <a:srgbClr val="29C7F7"/>
              </a:solidFill>
            </a:endParaRPr>
          </a:p>
        </p:txBody>
      </p:sp>
      <p:sp>
        <p:nvSpPr>
          <p:cNvPr id="35" name="Rounded Rectangle 34">
            <a:extLst>
              <a:ext uri="{FF2B5EF4-FFF2-40B4-BE49-F238E27FC236}">
                <a16:creationId xmlns:a16="http://schemas.microsoft.com/office/drawing/2014/main" xmlns="" id="{D33A19F5-7A42-EA43-86D0-AF52C3FE9462}"/>
              </a:ext>
            </a:extLst>
          </p:cNvPr>
          <p:cNvSpPr/>
          <p:nvPr/>
        </p:nvSpPr>
        <p:spPr>
          <a:xfrm>
            <a:off x="981158" y="3151160"/>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latin typeface="Calibri" panose="020F0502020204030204" pitchFamily="34" charset="0"/>
                <a:cs typeface="Calibri" panose="020F0502020204030204" pitchFamily="34" charset="0"/>
              </a:rPr>
              <a:t>Baixa taxa de reciclagem</a:t>
            </a:r>
            <a:endParaRPr lang="pt-BR" sz="1600" b="1" dirty="0">
              <a:latin typeface="Calibri" panose="020F0502020204030204" pitchFamily="34" charset="0"/>
              <a:cs typeface="Calibri" panose="020F0502020204030204" pitchFamily="34" charset="0"/>
            </a:endParaRPr>
          </a:p>
        </p:txBody>
      </p:sp>
      <p:sp>
        <p:nvSpPr>
          <p:cNvPr id="60" name="Rounded Rectangle 59">
            <a:extLst>
              <a:ext uri="{FF2B5EF4-FFF2-40B4-BE49-F238E27FC236}">
                <a16:creationId xmlns:a16="http://schemas.microsoft.com/office/drawing/2014/main" xmlns="" id="{2AB7C2E8-B726-B649-967C-64F406ACE87C}"/>
              </a:ext>
            </a:extLst>
          </p:cNvPr>
          <p:cNvSpPr/>
          <p:nvPr/>
        </p:nvSpPr>
        <p:spPr>
          <a:xfrm>
            <a:off x="933826" y="4143519"/>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Má gestão de resíduos na origem</a:t>
            </a:r>
            <a:endParaRPr lang="pt-BR" sz="1200" b="1" dirty="0">
              <a:solidFill>
                <a:schemeClr val="bg1"/>
              </a:solidFill>
              <a:latin typeface="Calibri" panose="020F0502020204030204" pitchFamily="34" charset="0"/>
              <a:cs typeface="Calibri" panose="020F0502020204030204" pitchFamily="34" charset="0"/>
            </a:endParaRPr>
          </a:p>
        </p:txBody>
      </p:sp>
      <p:sp>
        <p:nvSpPr>
          <p:cNvPr id="61" name="Rounded Rectangle 60">
            <a:extLst>
              <a:ext uri="{FF2B5EF4-FFF2-40B4-BE49-F238E27FC236}">
                <a16:creationId xmlns:a16="http://schemas.microsoft.com/office/drawing/2014/main" xmlns="" id="{B755DAF3-ABA0-3545-AACB-712E89A4CC0E}"/>
              </a:ext>
            </a:extLst>
          </p:cNvPr>
          <p:cNvSpPr/>
          <p:nvPr/>
        </p:nvSpPr>
        <p:spPr>
          <a:xfrm>
            <a:off x="2938870" y="4136615"/>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Governo não financia a reciclagem</a:t>
            </a:r>
            <a:endParaRPr lang="pt-BR" sz="1200" b="1" dirty="0">
              <a:solidFill>
                <a:schemeClr val="bg1"/>
              </a:solidFill>
              <a:latin typeface="Calibri" panose="020F0502020204030204" pitchFamily="34" charset="0"/>
              <a:cs typeface="Calibri" panose="020F0502020204030204" pitchFamily="34" charset="0"/>
            </a:endParaRPr>
          </a:p>
        </p:txBody>
      </p:sp>
      <p:sp>
        <p:nvSpPr>
          <p:cNvPr id="64" name="Rounded Rectangle 63">
            <a:extLst>
              <a:ext uri="{FF2B5EF4-FFF2-40B4-BE49-F238E27FC236}">
                <a16:creationId xmlns:a16="http://schemas.microsoft.com/office/drawing/2014/main" xmlns="" id="{FDA37AC9-459A-8948-A886-B45904870E4B}"/>
              </a:ext>
            </a:extLst>
          </p:cNvPr>
          <p:cNvSpPr/>
          <p:nvPr/>
        </p:nvSpPr>
        <p:spPr>
          <a:xfrm>
            <a:off x="932743" y="5142782"/>
            <a:ext cx="1350289" cy="818067"/>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As pessoas não separam adequadamente lixo em casa</a:t>
            </a:r>
            <a:endParaRPr lang="pt-BR" sz="1200" b="1" dirty="0">
              <a:solidFill>
                <a:schemeClr val="bg1"/>
              </a:solidFill>
              <a:latin typeface="Calibri" panose="020F0502020204030204" pitchFamily="34" charset="0"/>
              <a:cs typeface="Calibri" panose="020F0502020204030204" pitchFamily="34" charset="0"/>
            </a:endParaRPr>
          </a:p>
        </p:txBody>
      </p:sp>
      <p:sp>
        <p:nvSpPr>
          <p:cNvPr id="65" name="Rounded Rectangle 64">
            <a:extLst>
              <a:ext uri="{FF2B5EF4-FFF2-40B4-BE49-F238E27FC236}">
                <a16:creationId xmlns:a16="http://schemas.microsoft.com/office/drawing/2014/main" xmlns="" id="{E615D2A7-57A0-9441-BB0F-2F7C93F8F81B}"/>
              </a:ext>
            </a:extLst>
          </p:cNvPr>
          <p:cNvSpPr/>
          <p:nvPr/>
        </p:nvSpPr>
        <p:spPr>
          <a:xfrm>
            <a:off x="2937787" y="5135878"/>
            <a:ext cx="1350289" cy="748821"/>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Falta de infraestrutura moderna de reciclagem</a:t>
            </a:r>
          </a:p>
        </p:txBody>
      </p:sp>
      <p:cxnSp>
        <p:nvCxnSpPr>
          <p:cNvPr id="74" name="Straight Arrow Connector 73">
            <a:extLst>
              <a:ext uri="{FF2B5EF4-FFF2-40B4-BE49-F238E27FC236}">
                <a16:creationId xmlns:a16="http://schemas.microsoft.com/office/drawing/2014/main" xmlns="" id="{0BD2EAC6-14CE-2C4F-AFD8-89C8664347F9}"/>
              </a:ext>
            </a:extLst>
          </p:cNvPr>
          <p:cNvCxnSpPr/>
          <p:nvPr/>
        </p:nvCxnSpPr>
        <p:spPr>
          <a:xfrm flipV="1">
            <a:off x="1564513" y="4822614"/>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1E3806F8-D34A-8040-8938-BDAFB7004A2C}"/>
              </a:ext>
            </a:extLst>
          </p:cNvPr>
          <p:cNvCxnSpPr/>
          <p:nvPr/>
        </p:nvCxnSpPr>
        <p:spPr>
          <a:xfrm flipV="1">
            <a:off x="3627334" y="4829518"/>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10A3C4C1-4DA9-0749-B4AF-0248C755985B}"/>
              </a:ext>
            </a:extLst>
          </p:cNvPr>
          <p:cNvCxnSpPr/>
          <p:nvPr/>
        </p:nvCxnSpPr>
        <p:spPr>
          <a:xfrm flipV="1">
            <a:off x="1564513" y="1869146"/>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B77C1FF0-3930-1147-A7D3-54727B3FF375}"/>
              </a:ext>
            </a:extLst>
          </p:cNvPr>
          <p:cNvSpPr/>
          <p:nvPr/>
        </p:nvSpPr>
        <p:spPr>
          <a:xfrm>
            <a:off x="932743" y="1196955"/>
            <a:ext cx="1523378"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latin typeface="Calibri" panose="020F0502020204030204" pitchFamily="34" charset="0"/>
                <a:cs typeface="Calibri" panose="020F0502020204030204" pitchFamily="34" charset="0"/>
              </a:rPr>
              <a:t>Efeitos colaterais desconhecidos do consumo humano</a:t>
            </a:r>
            <a:endParaRPr lang="pt-BR" sz="1200" b="1" dirty="0">
              <a:latin typeface="Calibri" panose="020F0502020204030204" pitchFamily="34" charset="0"/>
              <a:cs typeface="Calibri" panose="020F0502020204030204" pitchFamily="34" charset="0"/>
            </a:endParaRPr>
          </a:p>
        </p:txBody>
      </p:sp>
      <p:sp>
        <p:nvSpPr>
          <p:cNvPr id="38" name="Rounded Rectangle 37">
            <a:extLst>
              <a:ext uri="{FF2B5EF4-FFF2-40B4-BE49-F238E27FC236}">
                <a16:creationId xmlns:a16="http://schemas.microsoft.com/office/drawing/2014/main" xmlns="" id="{81EA22C1-4E05-264D-81D6-5DDB04AC0259}"/>
              </a:ext>
            </a:extLst>
          </p:cNvPr>
          <p:cNvSpPr/>
          <p:nvPr/>
        </p:nvSpPr>
        <p:spPr>
          <a:xfrm>
            <a:off x="933826" y="2163117"/>
            <a:ext cx="1522295"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Resíduos entram na cadeia alimentar</a:t>
            </a:r>
            <a:endParaRPr lang="pt-BR" sz="1400" b="1" dirty="0">
              <a:latin typeface="Calibri" panose="020F0502020204030204" pitchFamily="34" charset="0"/>
              <a:cs typeface="Calibri" panose="020F0502020204030204" pitchFamily="34" charset="0"/>
            </a:endParaRPr>
          </a:p>
        </p:txBody>
      </p:sp>
      <p:cxnSp>
        <p:nvCxnSpPr>
          <p:cNvPr id="79" name="Straight Arrow Connector 78">
            <a:extLst>
              <a:ext uri="{FF2B5EF4-FFF2-40B4-BE49-F238E27FC236}">
                <a16:creationId xmlns:a16="http://schemas.microsoft.com/office/drawing/2014/main" xmlns="" id="{29397ACA-9390-C64B-B13C-4C44D3BA0E10}"/>
              </a:ext>
            </a:extLst>
          </p:cNvPr>
          <p:cNvCxnSpPr/>
          <p:nvPr/>
        </p:nvCxnSpPr>
        <p:spPr>
          <a:xfrm flipV="1">
            <a:off x="3627334" y="186851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xmlns="" id="{BE454FE7-3762-2949-BD0F-EAD42C668BDC}"/>
              </a:ext>
            </a:extLst>
          </p:cNvPr>
          <p:cNvSpPr/>
          <p:nvPr/>
        </p:nvSpPr>
        <p:spPr>
          <a:xfrm>
            <a:off x="2937787" y="1190051"/>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Ameaça aos ecossistemas</a:t>
            </a:r>
            <a:endParaRPr lang="pt-BR" sz="1400" b="1" dirty="0">
              <a:latin typeface="Calibri" panose="020F0502020204030204" pitchFamily="34" charset="0"/>
              <a:cs typeface="Calibri" panose="020F0502020204030204" pitchFamily="34" charset="0"/>
            </a:endParaRPr>
          </a:p>
        </p:txBody>
      </p:sp>
      <p:sp>
        <p:nvSpPr>
          <p:cNvPr id="41" name="Rounded Rectangle 40">
            <a:extLst>
              <a:ext uri="{FF2B5EF4-FFF2-40B4-BE49-F238E27FC236}">
                <a16:creationId xmlns:a16="http://schemas.microsoft.com/office/drawing/2014/main" xmlns="" id="{973F5E6F-01E3-FF43-98DB-B3ECABDD8C1F}"/>
              </a:ext>
            </a:extLst>
          </p:cNvPr>
          <p:cNvSpPr/>
          <p:nvPr/>
        </p:nvSpPr>
        <p:spPr>
          <a:xfrm>
            <a:off x="2938870" y="2154169"/>
            <a:ext cx="1463009" cy="681140"/>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bg1"/>
                </a:solidFill>
                <a:latin typeface="Calibri" panose="020F0502020204030204" pitchFamily="34" charset="0"/>
                <a:cs typeface="Calibri" panose="020F0502020204030204" pitchFamily="34" charset="0"/>
              </a:rPr>
              <a:t>Aumento do vazamento de lixo no meio ambiente</a:t>
            </a:r>
            <a:endParaRPr lang="pt-BR" sz="1200" b="1" dirty="0">
              <a:solidFill>
                <a:schemeClr val="bg1"/>
              </a:solidFill>
              <a:latin typeface="Calibri" panose="020F0502020204030204" pitchFamily="34" charset="0"/>
              <a:cs typeface="Calibri" panose="020F0502020204030204" pitchFamily="34" charset="0"/>
            </a:endParaRPr>
          </a:p>
        </p:txBody>
      </p:sp>
      <p:cxnSp>
        <p:nvCxnSpPr>
          <p:cNvPr id="81" name="Straight Connector 80">
            <a:extLst>
              <a:ext uri="{FF2B5EF4-FFF2-40B4-BE49-F238E27FC236}">
                <a16:creationId xmlns:a16="http://schemas.microsoft.com/office/drawing/2014/main" xmlns="" id="{47FF5BEE-A04D-B54C-9532-221EA21F48DC}"/>
              </a:ext>
            </a:extLst>
          </p:cNvPr>
          <p:cNvCxnSpPr/>
          <p:nvPr/>
        </p:nvCxnSpPr>
        <p:spPr>
          <a:xfrm>
            <a:off x="1527189" y="3974841"/>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8022B476-930E-874D-A951-587DD88F6CE8}"/>
              </a:ext>
            </a:extLst>
          </p:cNvPr>
          <p:cNvCxnSpPr/>
          <p:nvPr/>
        </p:nvCxnSpPr>
        <p:spPr>
          <a:xfrm>
            <a:off x="1527189" y="3974841"/>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E3C801B9-A08E-B745-8B80-DBD1AA71C119}"/>
              </a:ext>
            </a:extLst>
          </p:cNvPr>
          <p:cNvCxnSpPr>
            <a:cxnSpLocks/>
          </p:cNvCxnSpPr>
          <p:nvPr/>
        </p:nvCxnSpPr>
        <p:spPr>
          <a:xfrm>
            <a:off x="3645915" y="3974841"/>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22906C74-4C0C-3546-B942-4C7C2D94696C}"/>
              </a:ext>
            </a:extLst>
          </p:cNvPr>
          <p:cNvCxnSpPr>
            <a:cxnSpLocks/>
          </p:cNvCxnSpPr>
          <p:nvPr/>
        </p:nvCxnSpPr>
        <p:spPr>
          <a:xfrm>
            <a:off x="1557803" y="3033732"/>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FCEB4642-27AE-9D4E-830C-6DC16D7E3D23}"/>
              </a:ext>
            </a:extLst>
          </p:cNvPr>
          <p:cNvCxnSpPr>
            <a:cxnSpLocks/>
          </p:cNvCxnSpPr>
          <p:nvPr/>
        </p:nvCxnSpPr>
        <p:spPr>
          <a:xfrm flipV="1">
            <a:off x="1557803" y="2842212"/>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xmlns="" id="{19696616-B25D-EA4A-BB38-FAB66C1F570C}"/>
              </a:ext>
            </a:extLst>
          </p:cNvPr>
          <p:cNvCxnSpPr>
            <a:cxnSpLocks/>
          </p:cNvCxnSpPr>
          <p:nvPr/>
        </p:nvCxnSpPr>
        <p:spPr>
          <a:xfrm flipV="1">
            <a:off x="3645915" y="2843400"/>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97ABAB95-810E-D343-8855-F60583CF27B0}"/>
              </a:ext>
            </a:extLst>
          </p:cNvPr>
          <p:cNvCxnSpPr/>
          <p:nvPr/>
        </p:nvCxnSpPr>
        <p:spPr>
          <a:xfrm>
            <a:off x="2615423" y="303373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ight Brace 96">
            <a:extLst>
              <a:ext uri="{FF2B5EF4-FFF2-40B4-BE49-F238E27FC236}">
                <a16:creationId xmlns:a16="http://schemas.microsoft.com/office/drawing/2014/main" xmlns="" id="{09EA0461-1FF9-C346-A907-79E91E37C9B9}"/>
              </a:ext>
            </a:extLst>
          </p:cNvPr>
          <p:cNvSpPr/>
          <p:nvPr/>
        </p:nvSpPr>
        <p:spPr>
          <a:xfrm>
            <a:off x="4542020" y="1296891"/>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8" name="Right Brace 97">
            <a:extLst>
              <a:ext uri="{FF2B5EF4-FFF2-40B4-BE49-F238E27FC236}">
                <a16:creationId xmlns:a16="http://schemas.microsoft.com/office/drawing/2014/main" xmlns="" id="{F4749DEA-429F-214A-B9F4-786AF9410F23}"/>
              </a:ext>
            </a:extLst>
          </p:cNvPr>
          <p:cNvSpPr/>
          <p:nvPr/>
        </p:nvSpPr>
        <p:spPr>
          <a:xfrm>
            <a:off x="4542019" y="4147858"/>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9" name="Google Shape;242;p7">
            <a:extLst>
              <a:ext uri="{FF2B5EF4-FFF2-40B4-BE49-F238E27FC236}">
                <a16:creationId xmlns:a16="http://schemas.microsoft.com/office/drawing/2014/main" xmlns="" id="{134FAF90-1794-2B40-8730-739A58C61AF1}"/>
              </a:ext>
            </a:extLst>
          </p:cNvPr>
          <p:cNvSpPr txBox="1"/>
          <p:nvPr/>
        </p:nvSpPr>
        <p:spPr>
          <a:xfrm>
            <a:off x="4528790" y="1983372"/>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t-BR" b="1" i="0" u="none" strike="noStrike" cap="none" dirty="0" smtClean="0">
                <a:latin typeface="Calibri"/>
                <a:ea typeface="Calibri"/>
                <a:cs typeface="Calibri"/>
                <a:sym typeface="Calibri"/>
              </a:rPr>
              <a:t>Efeito</a:t>
            </a:r>
            <a:endParaRPr lang="pt-BR" sz="800" dirty="0"/>
          </a:p>
        </p:txBody>
      </p:sp>
      <p:sp>
        <p:nvSpPr>
          <p:cNvPr id="100" name="Google Shape;242;p7">
            <a:extLst>
              <a:ext uri="{FF2B5EF4-FFF2-40B4-BE49-F238E27FC236}">
                <a16:creationId xmlns:a16="http://schemas.microsoft.com/office/drawing/2014/main" xmlns="" id="{0BD5CE48-8DB4-6948-B821-E18AF8A0AF36}"/>
              </a:ext>
            </a:extLst>
          </p:cNvPr>
          <p:cNvSpPr txBox="1"/>
          <p:nvPr/>
        </p:nvSpPr>
        <p:spPr>
          <a:xfrm>
            <a:off x="4191946" y="3350448"/>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t-BR" b="1" i="0" u="none" strike="noStrike" cap="none" dirty="0" smtClean="0">
                <a:latin typeface="Calibri"/>
                <a:ea typeface="Calibri"/>
                <a:cs typeface="Calibri"/>
                <a:sym typeface="Calibri"/>
              </a:rPr>
              <a:t>Problema</a:t>
            </a:r>
            <a:endParaRPr lang="pt-BR" sz="800" dirty="0"/>
          </a:p>
        </p:txBody>
      </p:sp>
      <p:sp>
        <p:nvSpPr>
          <p:cNvPr id="101" name="Google Shape;242;p7">
            <a:extLst>
              <a:ext uri="{FF2B5EF4-FFF2-40B4-BE49-F238E27FC236}">
                <a16:creationId xmlns:a16="http://schemas.microsoft.com/office/drawing/2014/main" xmlns="" id="{F9B26F90-6B61-5E4D-8E94-B95B349B3EA2}"/>
              </a:ext>
            </a:extLst>
          </p:cNvPr>
          <p:cNvSpPr txBox="1"/>
          <p:nvPr/>
        </p:nvSpPr>
        <p:spPr>
          <a:xfrm>
            <a:off x="4528790" y="4845482"/>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t-BR" b="1" i="0" u="none" strike="noStrike" cap="none" dirty="0" smtClean="0">
                <a:latin typeface="Calibri"/>
                <a:ea typeface="Calibri"/>
                <a:cs typeface="Calibri"/>
                <a:sym typeface="Calibri"/>
              </a:rPr>
              <a:t>Causas</a:t>
            </a:r>
            <a:endParaRPr lang="pt-BR" sz="800" dirty="0"/>
          </a:p>
        </p:txBody>
      </p:sp>
      <p:sp>
        <p:nvSpPr>
          <p:cNvPr id="102" name="Rectangle 101">
            <a:extLst>
              <a:ext uri="{FF2B5EF4-FFF2-40B4-BE49-F238E27FC236}">
                <a16:creationId xmlns:a16="http://schemas.microsoft.com/office/drawing/2014/main" xmlns="" id="{BC3E16A8-5011-D948-8530-1EFBFCCECA57}"/>
              </a:ext>
            </a:extLst>
          </p:cNvPr>
          <p:cNvSpPr/>
          <p:nvPr/>
        </p:nvSpPr>
        <p:spPr>
          <a:xfrm>
            <a:off x="4304785" y="3272804"/>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04" name="Straight Connector 103">
            <a:extLst>
              <a:ext uri="{FF2B5EF4-FFF2-40B4-BE49-F238E27FC236}">
                <a16:creationId xmlns:a16="http://schemas.microsoft.com/office/drawing/2014/main" xmlns="" id="{B687BC13-4D8B-664C-9D1E-99972A103885}"/>
              </a:ext>
            </a:extLst>
          </p:cNvPr>
          <p:cNvCxnSpPr>
            <a:cxnSpLocks/>
          </p:cNvCxnSpPr>
          <p:nvPr/>
        </p:nvCxnSpPr>
        <p:spPr>
          <a:xfrm>
            <a:off x="5537201" y="2842212"/>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31733B1A-757B-5C46-A8D1-42FED295F6D9}"/>
              </a:ext>
            </a:extLst>
          </p:cNvPr>
          <p:cNvCxnSpPr>
            <a:cxnSpLocks/>
          </p:cNvCxnSpPr>
          <p:nvPr/>
        </p:nvCxnSpPr>
        <p:spPr>
          <a:xfrm>
            <a:off x="5537201" y="4281545"/>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Google Shape;242;p7">
            <a:extLst>
              <a:ext uri="{FF2B5EF4-FFF2-40B4-BE49-F238E27FC236}">
                <a16:creationId xmlns:a16="http://schemas.microsoft.com/office/drawing/2014/main" xmlns="" id="{A87EDE52-AA89-8C41-889B-3992CE4A393B}"/>
              </a:ext>
            </a:extLst>
          </p:cNvPr>
          <p:cNvSpPr txBox="1"/>
          <p:nvPr/>
        </p:nvSpPr>
        <p:spPr>
          <a:xfrm>
            <a:off x="10162512" y="1983372"/>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solidFill>
                  <a:srgbClr val="29C7F7"/>
                </a:solidFill>
                <a:ea typeface="Calibri"/>
                <a:cs typeface="Calibri"/>
                <a:sym typeface="Calibri"/>
              </a:rPr>
              <a:t>Efeito</a:t>
            </a:r>
            <a:endParaRPr lang="pt-BR" sz="800" dirty="0">
              <a:solidFill>
                <a:srgbClr val="29C7F7"/>
              </a:solidFill>
            </a:endParaRPr>
          </a:p>
        </p:txBody>
      </p:sp>
      <p:sp>
        <p:nvSpPr>
          <p:cNvPr id="108" name="Google Shape;242;p7">
            <a:extLst>
              <a:ext uri="{FF2B5EF4-FFF2-40B4-BE49-F238E27FC236}">
                <a16:creationId xmlns:a16="http://schemas.microsoft.com/office/drawing/2014/main" xmlns="" id="{4107431F-C0A2-2E4E-B8BA-8C7995414333}"/>
              </a:ext>
            </a:extLst>
          </p:cNvPr>
          <p:cNvSpPr txBox="1"/>
          <p:nvPr/>
        </p:nvSpPr>
        <p:spPr>
          <a:xfrm>
            <a:off x="10162512" y="3255918"/>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solidFill>
                  <a:srgbClr val="29C7F7"/>
                </a:solidFill>
                <a:ea typeface="Calibri"/>
                <a:cs typeface="Calibri"/>
                <a:sym typeface="Calibri"/>
              </a:rPr>
              <a:t>Problemas</a:t>
            </a:r>
            <a:endParaRPr lang="pt-BR" sz="800" dirty="0">
              <a:solidFill>
                <a:srgbClr val="29C7F7"/>
              </a:solidFill>
            </a:endParaRPr>
          </a:p>
        </p:txBody>
      </p:sp>
      <p:sp>
        <p:nvSpPr>
          <p:cNvPr id="109" name="Google Shape;242;p7">
            <a:extLst>
              <a:ext uri="{FF2B5EF4-FFF2-40B4-BE49-F238E27FC236}">
                <a16:creationId xmlns:a16="http://schemas.microsoft.com/office/drawing/2014/main" xmlns="" id="{D77C47DE-7F1A-BE40-8625-E803DEC8D5FB}"/>
              </a:ext>
            </a:extLst>
          </p:cNvPr>
          <p:cNvSpPr txBox="1"/>
          <p:nvPr/>
        </p:nvSpPr>
        <p:spPr>
          <a:xfrm>
            <a:off x="10162512" y="4845482"/>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solidFill>
                  <a:srgbClr val="29C7F7"/>
                </a:solidFill>
                <a:ea typeface="Calibri"/>
                <a:cs typeface="Calibri"/>
                <a:sym typeface="Calibri"/>
              </a:rPr>
              <a:t>Causas</a:t>
            </a:r>
            <a:endParaRPr lang="pt-BR" sz="800" dirty="0">
              <a:solidFill>
                <a:srgbClr val="29C7F7"/>
              </a:solidFill>
            </a:endParaRPr>
          </a:p>
        </p:txBody>
      </p:sp>
      <p:cxnSp>
        <p:nvCxnSpPr>
          <p:cNvPr id="40" name="Straight Connector 39">
            <a:extLst>
              <a:ext uri="{FF2B5EF4-FFF2-40B4-BE49-F238E27FC236}">
                <a16:creationId xmlns:a16="http://schemas.microsoft.com/office/drawing/2014/main" xmlns="" id="{F7A77BD0-94BB-A85A-4228-E80CD9C7A0AB}"/>
              </a:ext>
            </a:extLst>
          </p:cNvPr>
          <p:cNvCxnSpPr/>
          <p:nvPr/>
        </p:nvCxnSpPr>
        <p:spPr>
          <a:xfrm>
            <a:off x="2617923" y="3845697"/>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6D32CBCF-A4A7-2C9D-DE53-27085B7707E9}"/>
              </a:ext>
            </a:extLst>
          </p:cNvPr>
          <p:cNvSpPr>
            <a:spLocks noGrp="1"/>
          </p:cNvSpPr>
          <p:nvPr>
            <p:ph type="sldNum" sz="quarter" idx="12"/>
          </p:nvPr>
        </p:nvSpPr>
        <p:spPr/>
        <p:txBody>
          <a:bodyPr/>
          <a:lstStyle/>
          <a:p>
            <a:fld id="{61DC75F0-D3FD-D841-8FDB-E454B9D17276}" type="slidenum">
              <a:rPr lang="pt-BR" smtClean="0"/>
              <a:t>20</a:t>
            </a:fld>
            <a:endParaRPr lang="pt-BR" dirty="0"/>
          </a:p>
        </p:txBody>
      </p:sp>
    </p:spTree>
    <p:extLst>
      <p:ext uri="{BB962C8B-B14F-4D97-AF65-F5344CB8AC3E}">
        <p14:creationId xmlns:p14="http://schemas.microsoft.com/office/powerpoint/2010/main" val="166206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B7C00BC-E411-A540-822C-CD9383D8D1E3}"/>
              </a:ext>
            </a:extLst>
          </p:cNvPr>
          <p:cNvPicPr>
            <a:picLocks noChangeAspect="1"/>
          </p:cNvPicPr>
          <p:nvPr/>
        </p:nvPicPr>
        <p:blipFill>
          <a:blip r:embed="rId3"/>
          <a:stretch>
            <a:fill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xmlns="" id="{95DC9AA2-49A4-0A4E-9E20-4E69CCEFAE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2037" y="1296891"/>
            <a:ext cx="3702659" cy="3904935"/>
          </a:xfrm>
          <a:prstGeom prst="rect">
            <a:avLst/>
          </a:prstGeom>
        </p:spPr>
      </p:pic>
      <p:sp>
        <p:nvSpPr>
          <p:cNvPr id="18" name="Rounded Rectangle 17">
            <a:extLst>
              <a:ext uri="{FF2B5EF4-FFF2-40B4-BE49-F238E27FC236}">
                <a16:creationId xmlns:a16="http://schemas.microsoft.com/office/drawing/2014/main" xmlns="" id="{79419F88-804F-A742-B0A1-4AF7E77B106E}"/>
              </a:ext>
            </a:extLst>
          </p:cNvPr>
          <p:cNvSpPr/>
          <p:nvPr/>
        </p:nvSpPr>
        <p:spPr>
          <a:xfrm>
            <a:off x="826101" y="257029"/>
            <a:ext cx="10824031" cy="597877"/>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Google Shape;242;p7">
            <a:extLst>
              <a:ext uri="{FF2B5EF4-FFF2-40B4-BE49-F238E27FC236}">
                <a16:creationId xmlns:a16="http://schemas.microsoft.com/office/drawing/2014/main" xmlns="" id="{D37C3A8F-44B8-D045-9A08-DCA2355B1367}"/>
              </a:ext>
            </a:extLst>
          </p:cNvPr>
          <p:cNvSpPr txBox="1"/>
          <p:nvPr/>
        </p:nvSpPr>
        <p:spPr>
          <a:xfrm>
            <a:off x="4304785" y="331914"/>
            <a:ext cx="3866662" cy="4800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800" b="1" dirty="0" smtClean="0">
                <a:solidFill>
                  <a:schemeClr val="bg1"/>
                </a:solidFill>
                <a:ea typeface="Calibri"/>
                <a:cs typeface="Calibri"/>
                <a:sym typeface="Calibri"/>
              </a:rPr>
              <a:t>Árvore de Soluções</a:t>
            </a:r>
            <a:endParaRPr lang="pt-BR" sz="1050" dirty="0">
              <a:solidFill>
                <a:schemeClr val="bg1"/>
              </a:solidFill>
            </a:endParaRPr>
          </a:p>
        </p:txBody>
      </p:sp>
      <p:sp>
        <p:nvSpPr>
          <p:cNvPr id="20" name="Google Shape;242;p7">
            <a:extLst>
              <a:ext uri="{FF2B5EF4-FFF2-40B4-BE49-F238E27FC236}">
                <a16:creationId xmlns:a16="http://schemas.microsoft.com/office/drawing/2014/main" xmlns="" id="{2217EC33-F914-5A4C-B9E6-295B5972B41E}"/>
              </a:ext>
            </a:extLst>
          </p:cNvPr>
          <p:cNvSpPr txBox="1"/>
          <p:nvPr/>
        </p:nvSpPr>
        <p:spPr>
          <a:xfrm>
            <a:off x="2160731" y="6310714"/>
            <a:ext cx="8262612" cy="3692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a:solidFill>
                  <a:srgbClr val="3AC69D"/>
                </a:solidFill>
                <a:ea typeface="Calibri"/>
                <a:cs typeface="Calibri"/>
                <a:sym typeface="Calibri"/>
              </a:rPr>
              <a:t>Declaração de Solução (Positiva): </a:t>
            </a:r>
            <a:r>
              <a:rPr lang="pt-BR" sz="2000" b="1" dirty="0">
                <a:ea typeface="Calibri"/>
                <a:cs typeface="Calibri"/>
                <a:sym typeface="Calibri"/>
              </a:rPr>
              <a:t>Há uma alta taxa de reciclagem.</a:t>
            </a:r>
            <a:endParaRPr lang="pt-BR" sz="900" dirty="0"/>
          </a:p>
        </p:txBody>
      </p:sp>
      <p:sp>
        <p:nvSpPr>
          <p:cNvPr id="35" name="Rounded Rectangle 34">
            <a:extLst>
              <a:ext uri="{FF2B5EF4-FFF2-40B4-BE49-F238E27FC236}">
                <a16:creationId xmlns:a16="http://schemas.microsoft.com/office/drawing/2014/main" xmlns="" id="{D33A19F5-7A42-EA43-86D0-AF52C3FE9462}"/>
              </a:ext>
            </a:extLst>
          </p:cNvPr>
          <p:cNvSpPr/>
          <p:nvPr/>
        </p:nvSpPr>
        <p:spPr>
          <a:xfrm>
            <a:off x="981158" y="3151160"/>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latin typeface="Calibri" panose="020F0502020204030204" pitchFamily="34" charset="0"/>
                <a:cs typeface="Calibri" panose="020F0502020204030204" pitchFamily="34" charset="0"/>
              </a:rPr>
              <a:t>Alta taxa de reciclagem</a:t>
            </a:r>
          </a:p>
        </p:txBody>
      </p:sp>
      <p:sp>
        <p:nvSpPr>
          <p:cNvPr id="60" name="Rounded Rectangle 59">
            <a:extLst>
              <a:ext uri="{FF2B5EF4-FFF2-40B4-BE49-F238E27FC236}">
                <a16:creationId xmlns:a16="http://schemas.microsoft.com/office/drawing/2014/main" xmlns="" id="{2AB7C2E8-B726-B649-967C-64F406ACE87C}"/>
              </a:ext>
            </a:extLst>
          </p:cNvPr>
          <p:cNvSpPr/>
          <p:nvPr/>
        </p:nvSpPr>
        <p:spPr>
          <a:xfrm>
            <a:off x="933826" y="4157372"/>
            <a:ext cx="1350289" cy="795624"/>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Gestão adequada de resíduos na origem</a:t>
            </a:r>
          </a:p>
        </p:txBody>
      </p:sp>
      <p:sp>
        <p:nvSpPr>
          <p:cNvPr id="61" name="Rounded Rectangle 60">
            <a:extLst>
              <a:ext uri="{FF2B5EF4-FFF2-40B4-BE49-F238E27FC236}">
                <a16:creationId xmlns:a16="http://schemas.microsoft.com/office/drawing/2014/main" xmlns="" id="{B755DAF3-ABA0-3545-AACB-712E89A4CC0E}"/>
              </a:ext>
            </a:extLst>
          </p:cNvPr>
          <p:cNvSpPr/>
          <p:nvPr/>
        </p:nvSpPr>
        <p:spPr>
          <a:xfrm>
            <a:off x="2938870" y="4136615"/>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Reciclagem financiada pelo governo</a:t>
            </a:r>
          </a:p>
        </p:txBody>
      </p:sp>
      <p:sp>
        <p:nvSpPr>
          <p:cNvPr id="64" name="Rounded Rectangle 63">
            <a:extLst>
              <a:ext uri="{FF2B5EF4-FFF2-40B4-BE49-F238E27FC236}">
                <a16:creationId xmlns:a16="http://schemas.microsoft.com/office/drawing/2014/main" xmlns="" id="{FDA37AC9-459A-8948-A886-B45904870E4B}"/>
              </a:ext>
            </a:extLst>
          </p:cNvPr>
          <p:cNvSpPr/>
          <p:nvPr/>
        </p:nvSpPr>
        <p:spPr>
          <a:xfrm>
            <a:off x="932743" y="5142782"/>
            <a:ext cx="1350289" cy="741917"/>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As pessoas separam adequadamente o lixo em casa</a:t>
            </a:r>
          </a:p>
        </p:txBody>
      </p:sp>
      <p:sp>
        <p:nvSpPr>
          <p:cNvPr id="65" name="Rounded Rectangle 64">
            <a:extLst>
              <a:ext uri="{FF2B5EF4-FFF2-40B4-BE49-F238E27FC236}">
                <a16:creationId xmlns:a16="http://schemas.microsoft.com/office/drawing/2014/main" xmlns="" id="{E615D2A7-57A0-9441-BB0F-2F7C93F8F81B}"/>
              </a:ext>
            </a:extLst>
          </p:cNvPr>
          <p:cNvSpPr/>
          <p:nvPr/>
        </p:nvSpPr>
        <p:spPr>
          <a:xfrm>
            <a:off x="2937787" y="5135878"/>
            <a:ext cx="1350289" cy="748821"/>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Infraestrutura de reciclagem moderna adequada</a:t>
            </a:r>
          </a:p>
        </p:txBody>
      </p:sp>
      <p:cxnSp>
        <p:nvCxnSpPr>
          <p:cNvPr id="74" name="Straight Arrow Connector 73">
            <a:extLst>
              <a:ext uri="{FF2B5EF4-FFF2-40B4-BE49-F238E27FC236}">
                <a16:creationId xmlns:a16="http://schemas.microsoft.com/office/drawing/2014/main" xmlns="" id="{0BD2EAC6-14CE-2C4F-AFD8-89C8664347F9}"/>
              </a:ext>
            </a:extLst>
          </p:cNvPr>
          <p:cNvCxnSpPr>
            <a:cxnSpLocks/>
          </p:cNvCxnSpPr>
          <p:nvPr/>
        </p:nvCxnSpPr>
        <p:spPr>
          <a:xfrm flipV="1">
            <a:off x="1624456" y="4966849"/>
            <a:ext cx="0" cy="1686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xmlns="" id="{1E3806F8-D34A-8040-8938-BDAFB7004A2C}"/>
              </a:ext>
            </a:extLst>
          </p:cNvPr>
          <p:cNvCxnSpPr/>
          <p:nvPr/>
        </p:nvCxnSpPr>
        <p:spPr>
          <a:xfrm flipV="1">
            <a:off x="3627334" y="4829518"/>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10A3C4C1-4DA9-0749-B4AF-0248C755985B}"/>
              </a:ext>
            </a:extLst>
          </p:cNvPr>
          <p:cNvCxnSpPr/>
          <p:nvPr/>
        </p:nvCxnSpPr>
        <p:spPr>
          <a:xfrm flipV="1">
            <a:off x="1564513" y="1869146"/>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xmlns="" id="{B77C1FF0-3930-1147-A7D3-54727B3FF375}"/>
              </a:ext>
            </a:extLst>
          </p:cNvPr>
          <p:cNvSpPr/>
          <p:nvPr/>
        </p:nvSpPr>
        <p:spPr>
          <a:xfrm>
            <a:off x="932743" y="1196955"/>
            <a:ext cx="1555276"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latin typeface="Calibri" panose="020F0502020204030204" pitchFamily="34" charset="0"/>
                <a:cs typeface="Calibri" panose="020F0502020204030204" pitchFamily="34" charset="0"/>
              </a:rPr>
              <a:t>Sem efeitos colaterais para a saúde humana</a:t>
            </a:r>
          </a:p>
        </p:txBody>
      </p:sp>
      <p:sp>
        <p:nvSpPr>
          <p:cNvPr id="38" name="Rounded Rectangle 37">
            <a:extLst>
              <a:ext uri="{FF2B5EF4-FFF2-40B4-BE49-F238E27FC236}">
                <a16:creationId xmlns:a16="http://schemas.microsoft.com/office/drawing/2014/main" xmlns="" id="{81EA22C1-4E05-264D-81D6-5DDB04AC0259}"/>
              </a:ext>
            </a:extLst>
          </p:cNvPr>
          <p:cNvSpPr/>
          <p:nvPr/>
        </p:nvSpPr>
        <p:spPr>
          <a:xfrm>
            <a:off x="933826" y="2025779"/>
            <a:ext cx="1554193" cy="816434"/>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latin typeface="Calibri" panose="020F0502020204030204" pitchFamily="34" charset="0"/>
                <a:cs typeface="Calibri" panose="020F0502020204030204" pitchFamily="34" charset="0"/>
              </a:rPr>
              <a:t>Resíduos não entram </a:t>
            </a:r>
            <a:r>
              <a:rPr lang="pt-BR" sz="1400" b="1" dirty="0" smtClean="0">
                <a:latin typeface="Calibri" panose="020F0502020204030204" pitchFamily="34" charset="0"/>
                <a:cs typeface="Calibri" panose="020F0502020204030204" pitchFamily="34" charset="0"/>
              </a:rPr>
              <a:t>na cadeia </a:t>
            </a:r>
            <a:r>
              <a:rPr lang="pt-BR" sz="1400" b="1" dirty="0">
                <a:latin typeface="Calibri" panose="020F0502020204030204" pitchFamily="34" charset="0"/>
                <a:cs typeface="Calibri" panose="020F0502020204030204" pitchFamily="34" charset="0"/>
              </a:rPr>
              <a:t>alimentar</a:t>
            </a:r>
          </a:p>
        </p:txBody>
      </p:sp>
      <p:cxnSp>
        <p:nvCxnSpPr>
          <p:cNvPr id="79" name="Straight Arrow Connector 78">
            <a:extLst>
              <a:ext uri="{FF2B5EF4-FFF2-40B4-BE49-F238E27FC236}">
                <a16:creationId xmlns:a16="http://schemas.microsoft.com/office/drawing/2014/main" xmlns="" id="{29397ACA-9390-C64B-B13C-4C44D3BA0E10}"/>
              </a:ext>
            </a:extLst>
          </p:cNvPr>
          <p:cNvCxnSpPr/>
          <p:nvPr/>
        </p:nvCxnSpPr>
        <p:spPr>
          <a:xfrm flipV="1">
            <a:off x="3627334" y="186851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xmlns="" id="{BE454FE7-3762-2949-BD0F-EAD42C668BDC}"/>
              </a:ext>
            </a:extLst>
          </p:cNvPr>
          <p:cNvSpPr/>
          <p:nvPr/>
        </p:nvSpPr>
        <p:spPr>
          <a:xfrm>
            <a:off x="2937787" y="119005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latin typeface="Calibri" panose="020F0502020204030204" pitchFamily="34" charset="0"/>
                <a:cs typeface="Calibri" panose="020F0502020204030204" pitchFamily="34" charset="0"/>
              </a:rPr>
              <a:t>Sem ameaça para aos ecossistemas</a:t>
            </a:r>
          </a:p>
        </p:txBody>
      </p:sp>
      <p:sp>
        <p:nvSpPr>
          <p:cNvPr id="41" name="Rounded Rectangle 40">
            <a:extLst>
              <a:ext uri="{FF2B5EF4-FFF2-40B4-BE49-F238E27FC236}">
                <a16:creationId xmlns:a16="http://schemas.microsoft.com/office/drawing/2014/main" xmlns="" id="{973F5E6F-01E3-FF43-98DB-B3ECABDD8C1F}"/>
              </a:ext>
            </a:extLst>
          </p:cNvPr>
          <p:cNvSpPr/>
          <p:nvPr/>
        </p:nvSpPr>
        <p:spPr>
          <a:xfrm>
            <a:off x="2938870" y="2156213"/>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Sem vazamento de resíduos no meio ambiente</a:t>
            </a:r>
          </a:p>
        </p:txBody>
      </p:sp>
      <p:cxnSp>
        <p:nvCxnSpPr>
          <p:cNvPr id="81" name="Straight Connector 80">
            <a:extLst>
              <a:ext uri="{FF2B5EF4-FFF2-40B4-BE49-F238E27FC236}">
                <a16:creationId xmlns:a16="http://schemas.microsoft.com/office/drawing/2014/main" xmlns="" id="{47FF5BEE-A04D-B54C-9532-221EA21F48DC}"/>
              </a:ext>
            </a:extLst>
          </p:cNvPr>
          <p:cNvCxnSpPr/>
          <p:nvPr/>
        </p:nvCxnSpPr>
        <p:spPr>
          <a:xfrm>
            <a:off x="1527189" y="3974841"/>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8022B476-930E-874D-A951-587DD88F6CE8}"/>
              </a:ext>
            </a:extLst>
          </p:cNvPr>
          <p:cNvCxnSpPr/>
          <p:nvPr/>
        </p:nvCxnSpPr>
        <p:spPr>
          <a:xfrm>
            <a:off x="1527189" y="3974841"/>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E3C801B9-A08E-B745-8B80-DBD1AA71C119}"/>
              </a:ext>
            </a:extLst>
          </p:cNvPr>
          <p:cNvCxnSpPr>
            <a:cxnSpLocks/>
          </p:cNvCxnSpPr>
          <p:nvPr/>
        </p:nvCxnSpPr>
        <p:spPr>
          <a:xfrm>
            <a:off x="3645915" y="3974841"/>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22906C74-4C0C-3546-B942-4C7C2D94696C}"/>
              </a:ext>
            </a:extLst>
          </p:cNvPr>
          <p:cNvCxnSpPr>
            <a:cxnSpLocks/>
          </p:cNvCxnSpPr>
          <p:nvPr/>
        </p:nvCxnSpPr>
        <p:spPr>
          <a:xfrm>
            <a:off x="1557803" y="3033732"/>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FCEB4642-27AE-9D4E-830C-6DC16D7E3D23}"/>
              </a:ext>
            </a:extLst>
          </p:cNvPr>
          <p:cNvCxnSpPr>
            <a:cxnSpLocks/>
          </p:cNvCxnSpPr>
          <p:nvPr/>
        </p:nvCxnSpPr>
        <p:spPr>
          <a:xfrm flipV="1">
            <a:off x="1557803" y="2842212"/>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xmlns="" id="{19696616-B25D-EA4A-BB38-FAB66C1F570C}"/>
              </a:ext>
            </a:extLst>
          </p:cNvPr>
          <p:cNvCxnSpPr>
            <a:cxnSpLocks/>
          </p:cNvCxnSpPr>
          <p:nvPr/>
        </p:nvCxnSpPr>
        <p:spPr>
          <a:xfrm flipV="1">
            <a:off x="3645915" y="2843400"/>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97ABAB95-810E-D343-8855-F60583CF27B0}"/>
              </a:ext>
            </a:extLst>
          </p:cNvPr>
          <p:cNvCxnSpPr/>
          <p:nvPr/>
        </p:nvCxnSpPr>
        <p:spPr>
          <a:xfrm>
            <a:off x="2615423" y="303373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ight Brace 96">
            <a:extLst>
              <a:ext uri="{FF2B5EF4-FFF2-40B4-BE49-F238E27FC236}">
                <a16:creationId xmlns:a16="http://schemas.microsoft.com/office/drawing/2014/main" xmlns="" id="{09EA0461-1FF9-C346-A907-79E91E37C9B9}"/>
              </a:ext>
            </a:extLst>
          </p:cNvPr>
          <p:cNvSpPr/>
          <p:nvPr/>
        </p:nvSpPr>
        <p:spPr>
          <a:xfrm>
            <a:off x="4542020" y="1296891"/>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8" name="Right Brace 97">
            <a:extLst>
              <a:ext uri="{FF2B5EF4-FFF2-40B4-BE49-F238E27FC236}">
                <a16:creationId xmlns:a16="http://schemas.microsoft.com/office/drawing/2014/main" xmlns="" id="{F4749DEA-429F-214A-B9F4-786AF9410F23}"/>
              </a:ext>
            </a:extLst>
          </p:cNvPr>
          <p:cNvSpPr/>
          <p:nvPr/>
        </p:nvSpPr>
        <p:spPr>
          <a:xfrm>
            <a:off x="4542019" y="4147858"/>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99" name="Google Shape;242;p7">
            <a:extLst>
              <a:ext uri="{FF2B5EF4-FFF2-40B4-BE49-F238E27FC236}">
                <a16:creationId xmlns:a16="http://schemas.microsoft.com/office/drawing/2014/main" xmlns="" id="{134FAF90-1794-2B40-8730-739A58C61AF1}"/>
              </a:ext>
            </a:extLst>
          </p:cNvPr>
          <p:cNvSpPr txBox="1"/>
          <p:nvPr/>
        </p:nvSpPr>
        <p:spPr>
          <a:xfrm>
            <a:off x="4528790" y="1983372"/>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t-BR" b="1" i="0" u="none" strike="noStrike" cap="none" dirty="0" smtClean="0">
                <a:latin typeface="Calibri"/>
                <a:ea typeface="Calibri"/>
                <a:cs typeface="Calibri"/>
                <a:sym typeface="Calibri"/>
              </a:rPr>
              <a:t>Fins</a:t>
            </a:r>
            <a:endParaRPr lang="pt-BR" sz="800" dirty="0"/>
          </a:p>
        </p:txBody>
      </p:sp>
      <p:sp>
        <p:nvSpPr>
          <p:cNvPr id="100" name="Google Shape;242;p7">
            <a:extLst>
              <a:ext uri="{FF2B5EF4-FFF2-40B4-BE49-F238E27FC236}">
                <a16:creationId xmlns:a16="http://schemas.microsoft.com/office/drawing/2014/main" xmlns="" id="{0BD5CE48-8DB4-6948-B821-E18AF8A0AF36}"/>
              </a:ext>
            </a:extLst>
          </p:cNvPr>
          <p:cNvSpPr txBox="1"/>
          <p:nvPr/>
        </p:nvSpPr>
        <p:spPr>
          <a:xfrm>
            <a:off x="4191946" y="3350448"/>
            <a:ext cx="1237238" cy="452391"/>
          </a:xfrm>
          <a:prstGeom prst="rect">
            <a:avLst/>
          </a:prstGeom>
          <a:noFill/>
          <a:ln>
            <a:noFill/>
          </a:ln>
        </p:spPr>
        <p:txBody>
          <a:bodyPr spcFirstLastPara="1" wrap="square" lIns="91425" tIns="45700" rIns="91425" bIns="45700" anchor="t" anchorCtr="0">
            <a:spAutoFit/>
          </a:bodyPr>
          <a:lstStyle/>
          <a:p>
            <a:pPr algn="ctr">
              <a:lnSpc>
                <a:spcPct val="90000"/>
              </a:lnSpc>
            </a:pPr>
            <a:r>
              <a:rPr lang="pt-BR" b="1" dirty="0" smtClean="0"/>
              <a:t>Soluções</a:t>
            </a:r>
            <a:endParaRPr lang="pt-BR" dirty="0" smtClean="0"/>
          </a:p>
          <a:p>
            <a:pPr marL="0" marR="0" lvl="0" indent="0" algn="ctr" rtl="0">
              <a:lnSpc>
                <a:spcPct val="90000"/>
              </a:lnSpc>
              <a:spcBef>
                <a:spcPts val="0"/>
              </a:spcBef>
              <a:spcAft>
                <a:spcPts val="0"/>
              </a:spcAft>
              <a:buNone/>
            </a:pPr>
            <a:endParaRPr lang="pt-BR" sz="800" dirty="0"/>
          </a:p>
        </p:txBody>
      </p:sp>
      <p:sp>
        <p:nvSpPr>
          <p:cNvPr id="101" name="Google Shape;242;p7">
            <a:extLst>
              <a:ext uri="{FF2B5EF4-FFF2-40B4-BE49-F238E27FC236}">
                <a16:creationId xmlns:a16="http://schemas.microsoft.com/office/drawing/2014/main" xmlns="" id="{F9B26F90-6B61-5E4D-8E94-B95B349B3EA2}"/>
              </a:ext>
            </a:extLst>
          </p:cNvPr>
          <p:cNvSpPr txBox="1"/>
          <p:nvPr/>
        </p:nvSpPr>
        <p:spPr>
          <a:xfrm>
            <a:off x="4528790" y="4845482"/>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t>Meios</a:t>
            </a:r>
            <a:endParaRPr lang="pt-BR" sz="800" dirty="0"/>
          </a:p>
        </p:txBody>
      </p:sp>
      <p:sp>
        <p:nvSpPr>
          <p:cNvPr id="102" name="Rectangle 101">
            <a:extLst>
              <a:ext uri="{FF2B5EF4-FFF2-40B4-BE49-F238E27FC236}">
                <a16:creationId xmlns:a16="http://schemas.microsoft.com/office/drawing/2014/main" xmlns="" id="{BC3E16A8-5011-D948-8530-1EFBFCCECA57}"/>
              </a:ext>
            </a:extLst>
          </p:cNvPr>
          <p:cNvSpPr/>
          <p:nvPr/>
        </p:nvSpPr>
        <p:spPr>
          <a:xfrm>
            <a:off x="4304785" y="3272804"/>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04" name="Straight Connector 103">
            <a:extLst>
              <a:ext uri="{FF2B5EF4-FFF2-40B4-BE49-F238E27FC236}">
                <a16:creationId xmlns:a16="http://schemas.microsoft.com/office/drawing/2014/main" xmlns="" id="{B687BC13-4D8B-664C-9D1E-99972A103885}"/>
              </a:ext>
            </a:extLst>
          </p:cNvPr>
          <p:cNvCxnSpPr>
            <a:cxnSpLocks/>
          </p:cNvCxnSpPr>
          <p:nvPr/>
        </p:nvCxnSpPr>
        <p:spPr>
          <a:xfrm>
            <a:off x="5537201" y="2842212"/>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31733B1A-757B-5C46-A8D1-42FED295F6D9}"/>
              </a:ext>
            </a:extLst>
          </p:cNvPr>
          <p:cNvCxnSpPr>
            <a:cxnSpLocks/>
          </p:cNvCxnSpPr>
          <p:nvPr/>
        </p:nvCxnSpPr>
        <p:spPr>
          <a:xfrm>
            <a:off x="5537201" y="4281545"/>
            <a:ext cx="5875866"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Google Shape;242;p7">
            <a:extLst>
              <a:ext uri="{FF2B5EF4-FFF2-40B4-BE49-F238E27FC236}">
                <a16:creationId xmlns:a16="http://schemas.microsoft.com/office/drawing/2014/main" xmlns="" id="{A87EDE52-AA89-8C41-889B-3992CE4A393B}"/>
              </a:ext>
            </a:extLst>
          </p:cNvPr>
          <p:cNvSpPr txBox="1"/>
          <p:nvPr/>
        </p:nvSpPr>
        <p:spPr>
          <a:xfrm>
            <a:off x="9456378" y="1983372"/>
            <a:ext cx="2649506"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solidFill>
                  <a:srgbClr val="3AC69D"/>
                </a:solidFill>
                <a:ea typeface="Calibri"/>
                <a:cs typeface="Calibri"/>
                <a:sym typeface="Calibri"/>
              </a:rPr>
              <a:t>Meta/Objetivo Geral</a:t>
            </a:r>
            <a:endParaRPr lang="pt-BR" sz="800" dirty="0">
              <a:solidFill>
                <a:srgbClr val="3AC69D"/>
              </a:solidFill>
            </a:endParaRPr>
          </a:p>
        </p:txBody>
      </p:sp>
      <p:sp>
        <p:nvSpPr>
          <p:cNvPr id="108" name="Google Shape;242;p7">
            <a:extLst>
              <a:ext uri="{FF2B5EF4-FFF2-40B4-BE49-F238E27FC236}">
                <a16:creationId xmlns:a16="http://schemas.microsoft.com/office/drawing/2014/main" xmlns="" id="{4107431F-C0A2-2E4E-B8BA-8C7995414333}"/>
              </a:ext>
            </a:extLst>
          </p:cNvPr>
          <p:cNvSpPr txBox="1"/>
          <p:nvPr/>
        </p:nvSpPr>
        <p:spPr>
          <a:xfrm>
            <a:off x="9686688" y="3255918"/>
            <a:ext cx="2310886"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solidFill>
                  <a:srgbClr val="3AC69D"/>
                </a:solidFill>
                <a:ea typeface="Calibri"/>
                <a:cs typeface="Calibri"/>
                <a:sym typeface="Calibri"/>
              </a:rPr>
              <a:t>Objetivo / Resultados</a:t>
            </a:r>
            <a:endParaRPr lang="pt-BR" sz="800" dirty="0">
              <a:solidFill>
                <a:srgbClr val="3AC69D"/>
              </a:solidFill>
            </a:endParaRPr>
          </a:p>
        </p:txBody>
      </p:sp>
      <p:sp>
        <p:nvSpPr>
          <p:cNvPr id="109" name="Google Shape;242;p7">
            <a:extLst>
              <a:ext uri="{FF2B5EF4-FFF2-40B4-BE49-F238E27FC236}">
                <a16:creationId xmlns:a16="http://schemas.microsoft.com/office/drawing/2014/main" xmlns="" id="{D77C47DE-7F1A-BE40-8625-E803DEC8D5FB}"/>
              </a:ext>
            </a:extLst>
          </p:cNvPr>
          <p:cNvSpPr txBox="1"/>
          <p:nvPr/>
        </p:nvSpPr>
        <p:spPr>
          <a:xfrm>
            <a:off x="10162512" y="4845482"/>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solidFill>
                  <a:srgbClr val="3AC69D"/>
                </a:solidFill>
                <a:ea typeface="Calibri"/>
                <a:cs typeface="Calibri"/>
                <a:sym typeface="Calibri"/>
              </a:rPr>
              <a:t>Objetivos</a:t>
            </a:r>
            <a:endParaRPr lang="pt-BR" sz="800" dirty="0">
              <a:solidFill>
                <a:srgbClr val="3AC69D"/>
              </a:solidFill>
            </a:endParaRPr>
          </a:p>
        </p:txBody>
      </p:sp>
      <p:cxnSp>
        <p:nvCxnSpPr>
          <p:cNvPr id="40" name="Straight Connector 39">
            <a:extLst>
              <a:ext uri="{FF2B5EF4-FFF2-40B4-BE49-F238E27FC236}">
                <a16:creationId xmlns:a16="http://schemas.microsoft.com/office/drawing/2014/main" xmlns="" id="{4E706EE2-12A3-C4E6-7EE4-DE50C38D6A5C}"/>
              </a:ext>
            </a:extLst>
          </p:cNvPr>
          <p:cNvCxnSpPr/>
          <p:nvPr/>
        </p:nvCxnSpPr>
        <p:spPr>
          <a:xfrm>
            <a:off x="2617923" y="3830706"/>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A3237872-1887-6994-D3D3-7326D7ACB01A}"/>
              </a:ext>
            </a:extLst>
          </p:cNvPr>
          <p:cNvSpPr>
            <a:spLocks noGrp="1"/>
          </p:cNvSpPr>
          <p:nvPr>
            <p:ph type="sldNum" sz="quarter" idx="12"/>
          </p:nvPr>
        </p:nvSpPr>
        <p:spPr/>
        <p:txBody>
          <a:bodyPr/>
          <a:lstStyle/>
          <a:p>
            <a:fld id="{61DC75F0-D3FD-D841-8FDB-E454B9D17276}" type="slidenum">
              <a:rPr lang="pt-BR" smtClean="0"/>
              <a:t>21</a:t>
            </a:fld>
            <a:endParaRPr lang="pt-BR" dirty="0"/>
          </a:p>
        </p:txBody>
      </p:sp>
    </p:spTree>
    <p:extLst>
      <p:ext uri="{BB962C8B-B14F-4D97-AF65-F5344CB8AC3E}">
        <p14:creationId xmlns:p14="http://schemas.microsoft.com/office/powerpoint/2010/main" val="350656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3AAED1F-DEB0-1B41-9C26-467787218B38}"/>
              </a:ext>
            </a:extLst>
          </p:cNvPr>
          <p:cNvPicPr>
            <a:picLocks noChangeAspect="1"/>
          </p:cNvPicPr>
          <p:nvPr/>
        </p:nvPicPr>
        <p:blipFill>
          <a:blip r:embed="rId3"/>
          <a:stretch>
            <a:fillRect/>
          </a:stretch>
        </p:blipFill>
        <p:spPr>
          <a:xfrm>
            <a:off x="0" y="6904"/>
            <a:ext cx="12192000" cy="6858000"/>
          </a:xfrm>
          <a:prstGeom prst="rect">
            <a:avLst/>
          </a:prstGeom>
        </p:spPr>
      </p:pic>
      <p:sp>
        <p:nvSpPr>
          <p:cNvPr id="16" name="Rounded Rectangle 15">
            <a:extLst>
              <a:ext uri="{FF2B5EF4-FFF2-40B4-BE49-F238E27FC236}">
                <a16:creationId xmlns:a16="http://schemas.microsoft.com/office/drawing/2014/main" xmlns="" id="{BCDC941B-A39A-394C-9335-85C075D8E6D1}"/>
              </a:ext>
            </a:extLst>
          </p:cNvPr>
          <p:cNvSpPr/>
          <p:nvPr/>
        </p:nvSpPr>
        <p:spPr>
          <a:xfrm>
            <a:off x="996511" y="2749905"/>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xmlns="" id="{D18B060F-0C26-BB4B-A61D-3385DCBCE6F6}"/>
              </a:ext>
            </a:extLst>
          </p:cNvPr>
          <p:cNvSpPr/>
          <p:nvPr/>
        </p:nvSpPr>
        <p:spPr>
          <a:xfrm>
            <a:off x="949179" y="3742264"/>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xmlns="" id="{6F9DABC3-C7C1-5F4F-A9DA-2A8DA64640C5}"/>
              </a:ext>
            </a:extLst>
          </p:cNvPr>
          <p:cNvSpPr/>
          <p:nvPr/>
        </p:nvSpPr>
        <p:spPr>
          <a:xfrm>
            <a:off x="2954223" y="3735360"/>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High post-</a:t>
            </a:r>
            <a:endParaRPr lang="pt-BR" sz="14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xmlns="" id="{414FCE21-858E-194D-8273-C8478585B975}"/>
              </a:ext>
            </a:extLst>
          </p:cNvPr>
          <p:cNvSpPr/>
          <p:nvPr/>
        </p:nvSpPr>
        <p:spPr>
          <a:xfrm>
            <a:off x="948096" y="4741527"/>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High </a:t>
            </a:r>
            <a:endParaRPr lang="pt-BR" sz="14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xmlns="" id="{FA6C5BCF-AE15-0644-A914-1C2998C9DB85}"/>
              </a:ext>
            </a:extLst>
          </p:cNvPr>
          <p:cNvSpPr/>
          <p:nvPr/>
        </p:nvSpPr>
        <p:spPr>
          <a:xfrm>
            <a:off x="2953140" y="4734623"/>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xmlns="" id="{C47B0AA1-2C13-4F44-8B51-B2DF5E14C7DD}"/>
              </a:ext>
            </a:extLst>
          </p:cNvPr>
          <p:cNvCxnSpPr/>
          <p:nvPr/>
        </p:nvCxnSpPr>
        <p:spPr>
          <a:xfrm flipV="1">
            <a:off x="1579866" y="4421359"/>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AE39E312-514D-ED45-A730-DADA2C8BFB10}"/>
              </a:ext>
            </a:extLst>
          </p:cNvPr>
          <p:cNvCxnSpPr/>
          <p:nvPr/>
        </p:nvCxnSpPr>
        <p:spPr>
          <a:xfrm flipV="1">
            <a:off x="3642687" y="4428263"/>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675D496A-4745-9940-A9B2-4A5E701F44FB}"/>
              </a:ext>
            </a:extLst>
          </p:cNvPr>
          <p:cNvCxnSpPr/>
          <p:nvPr/>
        </p:nvCxnSpPr>
        <p:spPr>
          <a:xfrm flipV="1">
            <a:off x="1579866" y="1467891"/>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xmlns="" id="{B267C306-76D8-8B42-A317-2DFCB35D1D0A}"/>
              </a:ext>
            </a:extLst>
          </p:cNvPr>
          <p:cNvSpPr/>
          <p:nvPr/>
        </p:nvSpPr>
        <p:spPr>
          <a:xfrm>
            <a:off x="948096" y="795700"/>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use</a:t>
            </a:r>
            <a:endParaRPr lang="pt-BR" sz="1400" b="1" dirty="0">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xmlns="" id="{2894CE93-E976-D649-B7D5-6A27541CF9EA}"/>
              </a:ext>
            </a:extLst>
          </p:cNvPr>
          <p:cNvSpPr/>
          <p:nvPr/>
        </p:nvSpPr>
        <p:spPr>
          <a:xfrm>
            <a:off x="949179" y="1761862"/>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cxnSp>
        <p:nvCxnSpPr>
          <p:cNvPr id="28" name="Straight Arrow Connector 27">
            <a:extLst>
              <a:ext uri="{FF2B5EF4-FFF2-40B4-BE49-F238E27FC236}">
                <a16:creationId xmlns:a16="http://schemas.microsoft.com/office/drawing/2014/main" xmlns="" id="{7E374811-1B4B-BE45-8C56-6B745847DA8C}"/>
              </a:ext>
            </a:extLst>
          </p:cNvPr>
          <p:cNvCxnSpPr/>
          <p:nvPr/>
        </p:nvCxnSpPr>
        <p:spPr>
          <a:xfrm flipV="1">
            <a:off x="3642687" y="1467260"/>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xmlns="" id="{0AB720DF-1058-F54C-9504-4ABA338C9A38}"/>
              </a:ext>
            </a:extLst>
          </p:cNvPr>
          <p:cNvSpPr/>
          <p:nvPr/>
        </p:nvSpPr>
        <p:spPr>
          <a:xfrm>
            <a:off x="2953140" y="788796"/>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sp>
        <p:nvSpPr>
          <p:cNvPr id="30" name="Rounded Rectangle 29">
            <a:extLst>
              <a:ext uri="{FF2B5EF4-FFF2-40B4-BE49-F238E27FC236}">
                <a16:creationId xmlns:a16="http://schemas.microsoft.com/office/drawing/2014/main" xmlns="" id="{CF4E1937-0491-1E46-A410-D3D6AC3DB9AB}"/>
              </a:ext>
            </a:extLst>
          </p:cNvPr>
          <p:cNvSpPr/>
          <p:nvPr/>
        </p:nvSpPr>
        <p:spPr>
          <a:xfrm>
            <a:off x="2954223" y="1754958"/>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xmlns="" id="{530F1D89-92C9-4F46-B4FE-87E3665217DB}"/>
              </a:ext>
            </a:extLst>
          </p:cNvPr>
          <p:cNvCxnSpPr/>
          <p:nvPr/>
        </p:nvCxnSpPr>
        <p:spPr>
          <a:xfrm>
            <a:off x="1542542" y="3573586"/>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8332819-EAF5-6543-A671-DE8F5E9B3F30}"/>
              </a:ext>
            </a:extLst>
          </p:cNvPr>
          <p:cNvCxnSpPr/>
          <p:nvPr/>
        </p:nvCxnSpPr>
        <p:spPr>
          <a:xfrm>
            <a:off x="1542542" y="3573586"/>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4F8892FC-A3FC-B84F-A78A-6F3CCEBC269F}"/>
              </a:ext>
            </a:extLst>
          </p:cNvPr>
          <p:cNvCxnSpPr>
            <a:cxnSpLocks/>
          </p:cNvCxnSpPr>
          <p:nvPr/>
        </p:nvCxnSpPr>
        <p:spPr>
          <a:xfrm>
            <a:off x="3661268" y="3573586"/>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15BBD57-26CD-2449-A066-FDD7F42C426F}"/>
              </a:ext>
            </a:extLst>
          </p:cNvPr>
          <p:cNvCxnSpPr>
            <a:cxnSpLocks/>
          </p:cNvCxnSpPr>
          <p:nvPr/>
        </p:nvCxnSpPr>
        <p:spPr>
          <a:xfrm>
            <a:off x="1573156" y="2632477"/>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DBA39697-AF2B-FB48-BD33-A75462058C52}"/>
              </a:ext>
            </a:extLst>
          </p:cNvPr>
          <p:cNvCxnSpPr>
            <a:cxnSpLocks/>
          </p:cNvCxnSpPr>
          <p:nvPr/>
        </p:nvCxnSpPr>
        <p:spPr>
          <a:xfrm flipV="1">
            <a:off x="1573156" y="2440957"/>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0F71B1BC-ACBF-2042-8639-581CF80F5A45}"/>
              </a:ext>
            </a:extLst>
          </p:cNvPr>
          <p:cNvCxnSpPr>
            <a:cxnSpLocks/>
          </p:cNvCxnSpPr>
          <p:nvPr/>
        </p:nvCxnSpPr>
        <p:spPr>
          <a:xfrm flipV="1">
            <a:off x="3661268" y="2442145"/>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4A50C872-B66E-FB45-9F1D-8BA2F9D2FF4D}"/>
              </a:ext>
            </a:extLst>
          </p:cNvPr>
          <p:cNvCxnSpPr/>
          <p:nvPr/>
        </p:nvCxnSpPr>
        <p:spPr>
          <a:xfrm>
            <a:off x="2630776" y="2632477"/>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ight Brace 37">
            <a:extLst>
              <a:ext uri="{FF2B5EF4-FFF2-40B4-BE49-F238E27FC236}">
                <a16:creationId xmlns:a16="http://schemas.microsoft.com/office/drawing/2014/main" xmlns="" id="{14EE4D38-7188-9B4A-A63E-5CFAFC5366B6}"/>
              </a:ext>
            </a:extLst>
          </p:cNvPr>
          <p:cNvSpPr/>
          <p:nvPr/>
        </p:nvSpPr>
        <p:spPr>
          <a:xfrm>
            <a:off x="4557373" y="895636"/>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39" name="Right Brace 38">
            <a:extLst>
              <a:ext uri="{FF2B5EF4-FFF2-40B4-BE49-F238E27FC236}">
                <a16:creationId xmlns:a16="http://schemas.microsoft.com/office/drawing/2014/main" xmlns="" id="{690D110D-B80E-CA4D-922F-42CD5FC01964}"/>
              </a:ext>
            </a:extLst>
          </p:cNvPr>
          <p:cNvSpPr/>
          <p:nvPr/>
        </p:nvSpPr>
        <p:spPr>
          <a:xfrm>
            <a:off x="4557372" y="3746603"/>
            <a:ext cx="134911" cy="1736841"/>
          </a:xfrm>
          <a:prstGeom prst="rightBrace">
            <a:avLst/>
          </a:prstGeom>
          <a:ln w="19050">
            <a:solidFill>
              <a:srgbClr val="29C7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40" name="Google Shape;242;p7">
            <a:extLst>
              <a:ext uri="{FF2B5EF4-FFF2-40B4-BE49-F238E27FC236}">
                <a16:creationId xmlns:a16="http://schemas.microsoft.com/office/drawing/2014/main" xmlns="" id="{A9A56B3C-74A6-774D-8209-46BCE3ABE5D5}"/>
              </a:ext>
            </a:extLst>
          </p:cNvPr>
          <p:cNvSpPr txBox="1"/>
          <p:nvPr/>
        </p:nvSpPr>
        <p:spPr>
          <a:xfrm>
            <a:off x="4544143" y="1582117"/>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t-BR" b="1" i="0" u="none" strike="noStrike" cap="none" dirty="0" smtClean="0">
                <a:latin typeface="Calibri"/>
                <a:ea typeface="Calibri"/>
                <a:cs typeface="Calibri"/>
                <a:sym typeface="Calibri"/>
              </a:rPr>
              <a:t>Efeitos</a:t>
            </a:r>
            <a:endParaRPr lang="pt-BR" sz="800" dirty="0"/>
          </a:p>
        </p:txBody>
      </p:sp>
      <p:sp>
        <p:nvSpPr>
          <p:cNvPr id="41" name="Google Shape;242;p7">
            <a:extLst>
              <a:ext uri="{FF2B5EF4-FFF2-40B4-BE49-F238E27FC236}">
                <a16:creationId xmlns:a16="http://schemas.microsoft.com/office/drawing/2014/main" xmlns="" id="{032BAA35-E5C7-3F46-B7BA-613C1F71B2AB}"/>
              </a:ext>
            </a:extLst>
          </p:cNvPr>
          <p:cNvSpPr txBox="1"/>
          <p:nvPr/>
        </p:nvSpPr>
        <p:spPr>
          <a:xfrm>
            <a:off x="4557389" y="2949193"/>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t-BR" b="1" i="0" u="none" strike="noStrike" cap="none" dirty="0" smtClean="0">
                <a:latin typeface="Calibri"/>
                <a:ea typeface="Calibri"/>
                <a:cs typeface="Calibri"/>
                <a:sym typeface="Calibri"/>
              </a:rPr>
              <a:t>Problema</a:t>
            </a:r>
            <a:endParaRPr lang="pt-BR" sz="800" dirty="0"/>
          </a:p>
        </p:txBody>
      </p:sp>
      <p:sp>
        <p:nvSpPr>
          <p:cNvPr id="42" name="Google Shape;242;p7">
            <a:extLst>
              <a:ext uri="{FF2B5EF4-FFF2-40B4-BE49-F238E27FC236}">
                <a16:creationId xmlns:a16="http://schemas.microsoft.com/office/drawing/2014/main" xmlns="" id="{49AC6B0C-9374-BA4D-8D1C-A27271A0FE36}"/>
              </a:ext>
            </a:extLst>
          </p:cNvPr>
          <p:cNvSpPr txBox="1"/>
          <p:nvPr/>
        </p:nvSpPr>
        <p:spPr>
          <a:xfrm>
            <a:off x="4544143" y="4444227"/>
            <a:ext cx="1237238" cy="34159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pt-BR" b="1" i="0" u="none" strike="noStrike" cap="none" dirty="0" smtClean="0">
                <a:latin typeface="Calibri"/>
                <a:ea typeface="Calibri"/>
                <a:cs typeface="Calibri"/>
                <a:sym typeface="Calibri"/>
              </a:rPr>
              <a:t>Causas</a:t>
            </a:r>
            <a:endParaRPr lang="pt-BR" sz="800" dirty="0"/>
          </a:p>
        </p:txBody>
      </p:sp>
      <p:sp>
        <p:nvSpPr>
          <p:cNvPr id="43" name="Rectangle 42">
            <a:extLst>
              <a:ext uri="{FF2B5EF4-FFF2-40B4-BE49-F238E27FC236}">
                <a16:creationId xmlns:a16="http://schemas.microsoft.com/office/drawing/2014/main" xmlns="" id="{C297ED50-3565-AA4C-BDED-7024C564E583}"/>
              </a:ext>
            </a:extLst>
          </p:cNvPr>
          <p:cNvSpPr/>
          <p:nvPr/>
        </p:nvSpPr>
        <p:spPr>
          <a:xfrm>
            <a:off x="4670228" y="2871549"/>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Rounded Rectangle 43">
            <a:extLst>
              <a:ext uri="{FF2B5EF4-FFF2-40B4-BE49-F238E27FC236}">
                <a16:creationId xmlns:a16="http://schemas.microsoft.com/office/drawing/2014/main" xmlns="" id="{184F7DFE-373A-F843-96CF-97BE0B2DA181}"/>
              </a:ext>
            </a:extLst>
          </p:cNvPr>
          <p:cNvSpPr/>
          <p:nvPr/>
        </p:nvSpPr>
        <p:spPr>
          <a:xfrm>
            <a:off x="7130051" y="2756809"/>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latin typeface="Calibri" panose="020F0502020204030204" pitchFamily="34" charset="0"/>
                <a:cs typeface="Calibri" panose="020F0502020204030204" pitchFamily="34" charset="0"/>
              </a:rPr>
              <a:t>High </a:t>
            </a:r>
            <a:endParaRPr lang="pt-BR" sz="1600" b="1" dirty="0">
              <a:latin typeface="Calibri" panose="020F0502020204030204" pitchFamily="34" charset="0"/>
              <a:cs typeface="Calibri" panose="020F0502020204030204" pitchFamily="34" charset="0"/>
            </a:endParaRPr>
          </a:p>
        </p:txBody>
      </p:sp>
      <p:sp>
        <p:nvSpPr>
          <p:cNvPr id="45" name="Rounded Rectangle 44">
            <a:extLst>
              <a:ext uri="{FF2B5EF4-FFF2-40B4-BE49-F238E27FC236}">
                <a16:creationId xmlns:a16="http://schemas.microsoft.com/office/drawing/2014/main" xmlns="" id="{40136CEF-3F6C-3F4B-B090-FE2A0C39FE4F}"/>
              </a:ext>
            </a:extLst>
          </p:cNvPr>
          <p:cNvSpPr/>
          <p:nvPr/>
        </p:nvSpPr>
        <p:spPr>
          <a:xfrm>
            <a:off x="7082719" y="3749168"/>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High </a:t>
            </a:r>
            <a:endParaRPr lang="pt-BR" sz="1400" b="1" dirty="0">
              <a:latin typeface="Calibri" panose="020F0502020204030204" pitchFamily="34" charset="0"/>
              <a:cs typeface="Calibri" panose="020F0502020204030204" pitchFamily="34" charset="0"/>
            </a:endParaRPr>
          </a:p>
        </p:txBody>
      </p:sp>
      <p:sp>
        <p:nvSpPr>
          <p:cNvPr id="46" name="Rounded Rectangle 45">
            <a:extLst>
              <a:ext uri="{FF2B5EF4-FFF2-40B4-BE49-F238E27FC236}">
                <a16:creationId xmlns:a16="http://schemas.microsoft.com/office/drawing/2014/main" xmlns="" id="{F27786A7-67AC-1448-90CA-CB974875109E}"/>
              </a:ext>
            </a:extLst>
          </p:cNvPr>
          <p:cNvSpPr/>
          <p:nvPr/>
        </p:nvSpPr>
        <p:spPr>
          <a:xfrm>
            <a:off x="9087763" y="3742264"/>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post-</a:t>
            </a:r>
            <a:endParaRPr lang="pt-BR" sz="1400" b="1" dirty="0">
              <a:latin typeface="Calibri" panose="020F0502020204030204" pitchFamily="34" charset="0"/>
              <a:cs typeface="Calibri" panose="020F0502020204030204" pitchFamily="34" charset="0"/>
            </a:endParaRPr>
          </a:p>
        </p:txBody>
      </p:sp>
      <p:sp>
        <p:nvSpPr>
          <p:cNvPr id="47" name="Rounded Rectangle 46">
            <a:extLst>
              <a:ext uri="{FF2B5EF4-FFF2-40B4-BE49-F238E27FC236}">
                <a16:creationId xmlns:a16="http://schemas.microsoft.com/office/drawing/2014/main" xmlns="" id="{EB5540F0-0265-0344-988F-53021A9B3171}"/>
              </a:ext>
            </a:extLst>
          </p:cNvPr>
          <p:cNvSpPr/>
          <p:nvPr/>
        </p:nvSpPr>
        <p:spPr>
          <a:xfrm>
            <a:off x="7081636" y="4748431"/>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sp>
        <p:nvSpPr>
          <p:cNvPr id="48" name="Rounded Rectangle 47">
            <a:extLst>
              <a:ext uri="{FF2B5EF4-FFF2-40B4-BE49-F238E27FC236}">
                <a16:creationId xmlns:a16="http://schemas.microsoft.com/office/drawing/2014/main" xmlns="" id="{89B0053B-4558-E14E-81AB-EF4A9B6EB733}"/>
              </a:ext>
            </a:extLst>
          </p:cNvPr>
          <p:cNvSpPr/>
          <p:nvPr/>
        </p:nvSpPr>
        <p:spPr>
          <a:xfrm>
            <a:off x="9086680" y="4741527"/>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cxnSp>
        <p:nvCxnSpPr>
          <p:cNvPr id="50" name="Straight Arrow Connector 49">
            <a:extLst>
              <a:ext uri="{FF2B5EF4-FFF2-40B4-BE49-F238E27FC236}">
                <a16:creationId xmlns:a16="http://schemas.microsoft.com/office/drawing/2014/main" xmlns="" id="{960DD5A6-F7A9-6147-8DB4-465A5CC29B06}"/>
              </a:ext>
            </a:extLst>
          </p:cNvPr>
          <p:cNvCxnSpPr>
            <a:cxnSpLocks/>
            <a:stCxn id="83" idx="0"/>
            <a:endCxn id="81" idx="2"/>
          </p:cNvCxnSpPr>
          <p:nvPr/>
        </p:nvCxnSpPr>
        <p:spPr>
          <a:xfrm flipV="1">
            <a:off x="7753221" y="4483236"/>
            <a:ext cx="1083" cy="2698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9A014B39-3B83-9E45-8FDD-BFF222572883}"/>
              </a:ext>
            </a:extLst>
          </p:cNvPr>
          <p:cNvCxnSpPr/>
          <p:nvPr/>
        </p:nvCxnSpPr>
        <p:spPr>
          <a:xfrm flipV="1">
            <a:off x="9776227" y="4435167"/>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2D94BDC2-2C00-824A-9E33-A7853EF22CAF}"/>
              </a:ext>
            </a:extLst>
          </p:cNvPr>
          <p:cNvCxnSpPr/>
          <p:nvPr/>
        </p:nvCxnSpPr>
        <p:spPr>
          <a:xfrm flipV="1">
            <a:off x="7713406" y="1474795"/>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xmlns="" id="{5A261327-3CEB-6A4B-AEA6-AEF75B209D04}"/>
              </a:ext>
            </a:extLst>
          </p:cNvPr>
          <p:cNvSpPr/>
          <p:nvPr/>
        </p:nvSpPr>
        <p:spPr>
          <a:xfrm>
            <a:off x="7081636" y="802604"/>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High use</a:t>
            </a:r>
            <a:endParaRPr lang="pt-BR" sz="1400" b="1" dirty="0">
              <a:latin typeface="Calibri" panose="020F0502020204030204" pitchFamily="34" charset="0"/>
              <a:cs typeface="Calibri" panose="020F0502020204030204" pitchFamily="34" charset="0"/>
            </a:endParaRPr>
          </a:p>
        </p:txBody>
      </p:sp>
      <p:sp>
        <p:nvSpPr>
          <p:cNvPr id="55" name="Rounded Rectangle 54">
            <a:extLst>
              <a:ext uri="{FF2B5EF4-FFF2-40B4-BE49-F238E27FC236}">
                <a16:creationId xmlns:a16="http://schemas.microsoft.com/office/drawing/2014/main" xmlns="" id="{1738D286-23B1-FD4B-AA83-231B631EAD2F}"/>
              </a:ext>
            </a:extLst>
          </p:cNvPr>
          <p:cNvSpPr/>
          <p:nvPr/>
        </p:nvSpPr>
        <p:spPr>
          <a:xfrm>
            <a:off x="7082719" y="1768766"/>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smtClean="0">
                <a:latin typeface="Calibri" panose="020F0502020204030204" pitchFamily="34" charset="0"/>
                <a:cs typeface="Calibri" panose="020F0502020204030204" pitchFamily="34" charset="0"/>
              </a:rPr>
              <a:t>High </a:t>
            </a:r>
            <a:endParaRPr lang="pt-BR" sz="1400" b="1" dirty="0">
              <a:latin typeface="Calibri" panose="020F0502020204030204" pitchFamily="34" charset="0"/>
              <a:cs typeface="Calibri" panose="020F0502020204030204" pitchFamily="34" charset="0"/>
            </a:endParaRPr>
          </a:p>
        </p:txBody>
      </p:sp>
      <p:cxnSp>
        <p:nvCxnSpPr>
          <p:cNvPr id="56" name="Straight Arrow Connector 55">
            <a:extLst>
              <a:ext uri="{FF2B5EF4-FFF2-40B4-BE49-F238E27FC236}">
                <a16:creationId xmlns:a16="http://schemas.microsoft.com/office/drawing/2014/main" xmlns="" id="{FDCD4118-37FA-8046-AB77-19FA46D3DC50}"/>
              </a:ext>
            </a:extLst>
          </p:cNvPr>
          <p:cNvCxnSpPr/>
          <p:nvPr/>
        </p:nvCxnSpPr>
        <p:spPr>
          <a:xfrm flipV="1">
            <a:off x="9776227" y="1474164"/>
            <a:ext cx="0" cy="3132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a16="http://schemas.microsoft.com/office/drawing/2014/main" xmlns="" id="{1BA81D0B-38FD-3E4A-B0B4-74BDC517E7F4}"/>
              </a:ext>
            </a:extLst>
          </p:cNvPr>
          <p:cNvSpPr/>
          <p:nvPr/>
        </p:nvSpPr>
        <p:spPr>
          <a:xfrm>
            <a:off x="9086680" y="795700"/>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sp>
        <p:nvSpPr>
          <p:cNvPr id="58" name="Rounded Rectangle 57">
            <a:extLst>
              <a:ext uri="{FF2B5EF4-FFF2-40B4-BE49-F238E27FC236}">
                <a16:creationId xmlns:a16="http://schemas.microsoft.com/office/drawing/2014/main" xmlns="" id="{25277BFE-6343-8F47-922D-86F66E0BC0A0}"/>
              </a:ext>
            </a:extLst>
          </p:cNvPr>
          <p:cNvSpPr/>
          <p:nvPr/>
        </p:nvSpPr>
        <p:spPr>
          <a:xfrm>
            <a:off x="9087763" y="1761862"/>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b="1" dirty="0">
              <a:latin typeface="Calibri" panose="020F0502020204030204" pitchFamily="34" charset="0"/>
              <a:cs typeface="Calibri" panose="020F0502020204030204" pitchFamily="34" charset="0"/>
            </a:endParaRPr>
          </a:p>
        </p:txBody>
      </p:sp>
      <p:cxnSp>
        <p:nvCxnSpPr>
          <p:cNvPr id="59" name="Straight Connector 58">
            <a:extLst>
              <a:ext uri="{FF2B5EF4-FFF2-40B4-BE49-F238E27FC236}">
                <a16:creationId xmlns:a16="http://schemas.microsoft.com/office/drawing/2014/main" xmlns="" id="{E1C0D777-2CCD-7B40-AEF0-CEBEBD195E02}"/>
              </a:ext>
            </a:extLst>
          </p:cNvPr>
          <p:cNvCxnSpPr/>
          <p:nvPr/>
        </p:nvCxnSpPr>
        <p:spPr>
          <a:xfrm>
            <a:off x="7676082" y="3580490"/>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F30546A9-0C54-6E40-98FC-36F26E017E35}"/>
              </a:ext>
            </a:extLst>
          </p:cNvPr>
          <p:cNvCxnSpPr/>
          <p:nvPr/>
        </p:nvCxnSpPr>
        <p:spPr>
          <a:xfrm>
            <a:off x="7676082" y="3580490"/>
            <a:ext cx="0" cy="168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12AE18B9-4812-0A44-8298-08AE897020B0}"/>
              </a:ext>
            </a:extLst>
          </p:cNvPr>
          <p:cNvCxnSpPr>
            <a:cxnSpLocks/>
          </p:cNvCxnSpPr>
          <p:nvPr/>
        </p:nvCxnSpPr>
        <p:spPr>
          <a:xfrm>
            <a:off x="9794808" y="3580490"/>
            <a:ext cx="0" cy="1617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6B2DD074-7926-F84D-BF32-AC430D8E3B67}"/>
              </a:ext>
            </a:extLst>
          </p:cNvPr>
          <p:cNvCxnSpPr>
            <a:cxnSpLocks/>
          </p:cNvCxnSpPr>
          <p:nvPr/>
        </p:nvCxnSpPr>
        <p:spPr>
          <a:xfrm>
            <a:off x="7706696" y="2639381"/>
            <a:ext cx="208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AE422A5E-6162-FF4C-AAA3-72BAD001CB40}"/>
              </a:ext>
            </a:extLst>
          </p:cNvPr>
          <p:cNvCxnSpPr>
            <a:cxnSpLocks/>
          </p:cNvCxnSpPr>
          <p:nvPr/>
        </p:nvCxnSpPr>
        <p:spPr>
          <a:xfrm flipV="1">
            <a:off x="7706696" y="2447861"/>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40B24FE5-F64F-E749-99C5-D0AE56FDC9AF}"/>
              </a:ext>
            </a:extLst>
          </p:cNvPr>
          <p:cNvCxnSpPr>
            <a:cxnSpLocks/>
          </p:cNvCxnSpPr>
          <p:nvPr/>
        </p:nvCxnSpPr>
        <p:spPr>
          <a:xfrm flipV="1">
            <a:off x="9794808" y="2449049"/>
            <a:ext cx="0" cy="1915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E43280E-D245-0847-8427-7DE044340E1E}"/>
              </a:ext>
            </a:extLst>
          </p:cNvPr>
          <p:cNvCxnSpPr/>
          <p:nvPr/>
        </p:nvCxnSpPr>
        <p:spPr>
          <a:xfrm>
            <a:off x="8764316" y="2639381"/>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ight Brace 65">
            <a:extLst>
              <a:ext uri="{FF2B5EF4-FFF2-40B4-BE49-F238E27FC236}">
                <a16:creationId xmlns:a16="http://schemas.microsoft.com/office/drawing/2014/main" xmlns="" id="{CEBC5BF9-F4F4-2A4F-9183-05F20D596D1A}"/>
              </a:ext>
            </a:extLst>
          </p:cNvPr>
          <p:cNvSpPr/>
          <p:nvPr/>
        </p:nvSpPr>
        <p:spPr>
          <a:xfrm>
            <a:off x="10690913" y="902540"/>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67" name="Right Brace 66">
            <a:extLst>
              <a:ext uri="{FF2B5EF4-FFF2-40B4-BE49-F238E27FC236}">
                <a16:creationId xmlns:a16="http://schemas.microsoft.com/office/drawing/2014/main" xmlns="" id="{67C80EEF-B341-284D-B405-108BE175E9A3}"/>
              </a:ext>
            </a:extLst>
          </p:cNvPr>
          <p:cNvSpPr/>
          <p:nvPr/>
        </p:nvSpPr>
        <p:spPr>
          <a:xfrm>
            <a:off x="10690912" y="3753507"/>
            <a:ext cx="134911" cy="1736841"/>
          </a:xfrm>
          <a:prstGeom prst="rightBrace">
            <a:avLst/>
          </a:prstGeom>
          <a:ln w="19050">
            <a:solidFill>
              <a:srgbClr val="3AC6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68" name="Google Shape;242;p7">
            <a:extLst>
              <a:ext uri="{FF2B5EF4-FFF2-40B4-BE49-F238E27FC236}">
                <a16:creationId xmlns:a16="http://schemas.microsoft.com/office/drawing/2014/main" xmlns="" id="{42DDA613-2675-CB44-A107-97809FE89E5B}"/>
              </a:ext>
            </a:extLst>
          </p:cNvPr>
          <p:cNvSpPr txBox="1"/>
          <p:nvPr/>
        </p:nvSpPr>
        <p:spPr>
          <a:xfrm>
            <a:off x="10677683" y="1589021"/>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t>Fins</a:t>
            </a:r>
            <a:endParaRPr lang="pt-BR" sz="800" dirty="0"/>
          </a:p>
        </p:txBody>
      </p:sp>
      <p:sp>
        <p:nvSpPr>
          <p:cNvPr id="69" name="Google Shape;242;p7">
            <a:extLst>
              <a:ext uri="{FF2B5EF4-FFF2-40B4-BE49-F238E27FC236}">
                <a16:creationId xmlns:a16="http://schemas.microsoft.com/office/drawing/2014/main" xmlns="" id="{C5E11FB1-5029-8F41-A5A4-DFFDFAF95C70}"/>
              </a:ext>
            </a:extLst>
          </p:cNvPr>
          <p:cNvSpPr txBox="1"/>
          <p:nvPr/>
        </p:nvSpPr>
        <p:spPr>
          <a:xfrm>
            <a:off x="10645900" y="2956097"/>
            <a:ext cx="1237238" cy="369291"/>
          </a:xfrm>
          <a:prstGeom prst="rect">
            <a:avLst/>
          </a:prstGeom>
          <a:noFill/>
          <a:ln>
            <a:noFill/>
          </a:ln>
        </p:spPr>
        <p:txBody>
          <a:bodyPr spcFirstLastPara="1" wrap="square" lIns="91425" tIns="45700" rIns="91425" bIns="45700" anchor="t" anchorCtr="0">
            <a:spAutoFit/>
          </a:bodyPr>
          <a:lstStyle/>
          <a:p>
            <a:pPr algn="ctr"/>
            <a:r>
              <a:rPr lang="pt-BR" b="1" dirty="0" smtClean="0"/>
              <a:t>Soluções</a:t>
            </a:r>
            <a:endParaRPr lang="pt-BR" dirty="0"/>
          </a:p>
        </p:txBody>
      </p:sp>
      <p:sp>
        <p:nvSpPr>
          <p:cNvPr id="70" name="Google Shape;242;p7">
            <a:extLst>
              <a:ext uri="{FF2B5EF4-FFF2-40B4-BE49-F238E27FC236}">
                <a16:creationId xmlns:a16="http://schemas.microsoft.com/office/drawing/2014/main" xmlns="" id="{A6A10D7A-92CE-AF4C-BD97-305DB81EBA45}"/>
              </a:ext>
            </a:extLst>
          </p:cNvPr>
          <p:cNvSpPr txBox="1"/>
          <p:nvPr/>
        </p:nvSpPr>
        <p:spPr>
          <a:xfrm>
            <a:off x="10677683" y="4451131"/>
            <a:ext cx="1237238"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t>Meios</a:t>
            </a:r>
            <a:endParaRPr lang="pt-BR" sz="800" dirty="0"/>
          </a:p>
        </p:txBody>
      </p:sp>
      <p:sp>
        <p:nvSpPr>
          <p:cNvPr id="71" name="Rectangle 70">
            <a:extLst>
              <a:ext uri="{FF2B5EF4-FFF2-40B4-BE49-F238E27FC236}">
                <a16:creationId xmlns:a16="http://schemas.microsoft.com/office/drawing/2014/main" xmlns="" id="{1A4C4476-E826-AF41-8C3E-D60ED2E773CB}"/>
              </a:ext>
            </a:extLst>
          </p:cNvPr>
          <p:cNvSpPr/>
          <p:nvPr/>
        </p:nvSpPr>
        <p:spPr>
          <a:xfrm>
            <a:off x="10758739" y="2878453"/>
            <a:ext cx="1017492" cy="4426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4" name="Rounded Rectangle 73">
            <a:extLst>
              <a:ext uri="{FF2B5EF4-FFF2-40B4-BE49-F238E27FC236}">
                <a16:creationId xmlns:a16="http://schemas.microsoft.com/office/drawing/2014/main" xmlns="" id="{AC4CF574-4498-0F42-B1DB-B7CE3B0D7898}"/>
              </a:ext>
            </a:extLst>
          </p:cNvPr>
          <p:cNvSpPr/>
          <p:nvPr/>
        </p:nvSpPr>
        <p:spPr>
          <a:xfrm>
            <a:off x="843775" y="186950"/>
            <a:ext cx="3520900" cy="417056"/>
          </a:xfrm>
          <a:prstGeom prst="roundRect">
            <a:avLst/>
          </a:prstGeom>
          <a:solidFill>
            <a:srgbClr val="29C7F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p>
        </p:txBody>
      </p:sp>
      <p:sp>
        <p:nvSpPr>
          <p:cNvPr id="75" name="Google Shape;242;p7">
            <a:extLst>
              <a:ext uri="{FF2B5EF4-FFF2-40B4-BE49-F238E27FC236}">
                <a16:creationId xmlns:a16="http://schemas.microsoft.com/office/drawing/2014/main" xmlns="" id="{CDEF410A-F6AF-654C-B8DF-5E864F59B4E7}"/>
              </a:ext>
            </a:extLst>
          </p:cNvPr>
          <p:cNvSpPr txBox="1"/>
          <p:nvPr/>
        </p:nvSpPr>
        <p:spPr>
          <a:xfrm>
            <a:off x="704760" y="227557"/>
            <a:ext cx="3866662"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a:solidFill>
                  <a:schemeClr val="bg1"/>
                </a:solidFill>
                <a:ea typeface="Calibri"/>
                <a:cs typeface="Calibri"/>
                <a:sym typeface="Calibri"/>
              </a:rPr>
              <a:t>A Árvore de Problemas</a:t>
            </a:r>
            <a:endParaRPr lang="pt-BR" sz="800" dirty="0">
              <a:solidFill>
                <a:schemeClr val="bg1"/>
              </a:solidFill>
            </a:endParaRPr>
          </a:p>
        </p:txBody>
      </p:sp>
      <p:sp>
        <p:nvSpPr>
          <p:cNvPr id="76" name="Rounded Rectangle 75">
            <a:extLst>
              <a:ext uri="{FF2B5EF4-FFF2-40B4-BE49-F238E27FC236}">
                <a16:creationId xmlns:a16="http://schemas.microsoft.com/office/drawing/2014/main" xmlns="" id="{C628C23A-68B9-5D42-A5CD-F81B2ACF0949}"/>
              </a:ext>
            </a:extLst>
          </p:cNvPr>
          <p:cNvSpPr/>
          <p:nvPr/>
        </p:nvSpPr>
        <p:spPr>
          <a:xfrm>
            <a:off x="7051634" y="186950"/>
            <a:ext cx="3520900" cy="417056"/>
          </a:xfrm>
          <a:prstGeom prst="roundRect">
            <a:avLst/>
          </a:prstGeom>
          <a:solidFill>
            <a:srgbClr val="3AC6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p>
        </p:txBody>
      </p:sp>
      <p:sp>
        <p:nvSpPr>
          <p:cNvPr id="77" name="Google Shape;242;p7">
            <a:extLst>
              <a:ext uri="{FF2B5EF4-FFF2-40B4-BE49-F238E27FC236}">
                <a16:creationId xmlns:a16="http://schemas.microsoft.com/office/drawing/2014/main" xmlns="" id="{26F056EA-32CF-504F-95B9-D543588E4564}"/>
              </a:ext>
            </a:extLst>
          </p:cNvPr>
          <p:cNvSpPr txBox="1"/>
          <p:nvPr/>
        </p:nvSpPr>
        <p:spPr>
          <a:xfrm>
            <a:off x="6912619" y="227557"/>
            <a:ext cx="3866662" cy="3415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b="1" dirty="0" smtClean="0">
                <a:solidFill>
                  <a:schemeClr val="bg1"/>
                </a:solidFill>
                <a:ea typeface="Calibri"/>
                <a:cs typeface="Calibri"/>
                <a:sym typeface="Calibri"/>
              </a:rPr>
              <a:t>Árvore de Soluções</a:t>
            </a:r>
            <a:endParaRPr lang="pt-BR" sz="800" dirty="0">
              <a:solidFill>
                <a:schemeClr val="bg1"/>
              </a:solidFill>
            </a:endParaRPr>
          </a:p>
        </p:txBody>
      </p:sp>
      <p:cxnSp>
        <p:nvCxnSpPr>
          <p:cNvPr id="78" name="Straight Connector 77">
            <a:extLst>
              <a:ext uri="{FF2B5EF4-FFF2-40B4-BE49-F238E27FC236}">
                <a16:creationId xmlns:a16="http://schemas.microsoft.com/office/drawing/2014/main" xmlns="" id="{7E4A47A8-4242-4D47-8575-C63047288147}"/>
              </a:ext>
            </a:extLst>
          </p:cNvPr>
          <p:cNvCxnSpPr>
            <a:cxnSpLocks/>
          </p:cNvCxnSpPr>
          <p:nvPr/>
        </p:nvCxnSpPr>
        <p:spPr>
          <a:xfrm flipV="1">
            <a:off x="6096000" y="802604"/>
            <a:ext cx="0" cy="573292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Right Arrow 3">
            <a:extLst>
              <a:ext uri="{FF2B5EF4-FFF2-40B4-BE49-F238E27FC236}">
                <a16:creationId xmlns:a16="http://schemas.microsoft.com/office/drawing/2014/main" xmlns="" id="{51C60037-A434-5845-83F7-02E4618ABAF4}"/>
              </a:ext>
            </a:extLst>
          </p:cNvPr>
          <p:cNvSpPr/>
          <p:nvPr/>
        </p:nvSpPr>
        <p:spPr>
          <a:xfrm>
            <a:off x="4571422" y="244490"/>
            <a:ext cx="2266878" cy="245673"/>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9" name="Right Arrow 78">
            <a:extLst>
              <a:ext uri="{FF2B5EF4-FFF2-40B4-BE49-F238E27FC236}">
                <a16:creationId xmlns:a16="http://schemas.microsoft.com/office/drawing/2014/main" xmlns="" id="{F7E9A240-5D86-C241-BFBE-5C0A075B40FC}"/>
              </a:ext>
            </a:extLst>
          </p:cNvPr>
          <p:cNvSpPr/>
          <p:nvPr/>
        </p:nvSpPr>
        <p:spPr>
          <a:xfrm>
            <a:off x="6234201" y="2997152"/>
            <a:ext cx="757649" cy="245673"/>
          </a:xfrm>
          <a:prstGeom prst="rightArrow">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0" name="Rounded Rectangle 79">
            <a:extLst>
              <a:ext uri="{FF2B5EF4-FFF2-40B4-BE49-F238E27FC236}">
                <a16:creationId xmlns:a16="http://schemas.microsoft.com/office/drawing/2014/main" xmlns="" id="{54276A3E-7FE8-BAC9-62AE-A049AABEBD90}"/>
              </a:ext>
            </a:extLst>
          </p:cNvPr>
          <p:cNvSpPr/>
          <p:nvPr/>
        </p:nvSpPr>
        <p:spPr>
          <a:xfrm>
            <a:off x="7145358" y="2776453"/>
            <a:ext cx="3210788" cy="67909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latin typeface="Calibri" panose="020F0502020204030204" pitchFamily="34" charset="0"/>
                <a:cs typeface="Calibri" panose="020F0502020204030204" pitchFamily="34" charset="0"/>
              </a:rPr>
              <a:t>Alta taxa de reciclagem</a:t>
            </a:r>
          </a:p>
        </p:txBody>
      </p:sp>
      <p:sp>
        <p:nvSpPr>
          <p:cNvPr id="81" name="Rounded Rectangle 80">
            <a:extLst>
              <a:ext uri="{FF2B5EF4-FFF2-40B4-BE49-F238E27FC236}">
                <a16:creationId xmlns:a16="http://schemas.microsoft.com/office/drawing/2014/main" xmlns="" id="{D7033AB7-60DA-4DEA-B997-DEC26EE2B2C6}"/>
              </a:ext>
            </a:extLst>
          </p:cNvPr>
          <p:cNvSpPr/>
          <p:nvPr/>
        </p:nvSpPr>
        <p:spPr>
          <a:xfrm>
            <a:off x="7079159" y="3753852"/>
            <a:ext cx="1350289" cy="729384"/>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Gestão adequada de resíduos na origem</a:t>
            </a:r>
          </a:p>
        </p:txBody>
      </p:sp>
      <p:sp>
        <p:nvSpPr>
          <p:cNvPr id="82" name="Rounded Rectangle 81">
            <a:extLst>
              <a:ext uri="{FF2B5EF4-FFF2-40B4-BE49-F238E27FC236}">
                <a16:creationId xmlns:a16="http://schemas.microsoft.com/office/drawing/2014/main" xmlns="" id="{D1271711-EF48-FD6A-FB92-3868A7BF3A29}"/>
              </a:ext>
            </a:extLst>
          </p:cNvPr>
          <p:cNvSpPr/>
          <p:nvPr/>
        </p:nvSpPr>
        <p:spPr>
          <a:xfrm>
            <a:off x="9084203" y="3746948"/>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Reciclagem financiada pelo governo</a:t>
            </a:r>
          </a:p>
        </p:txBody>
      </p:sp>
      <p:sp>
        <p:nvSpPr>
          <p:cNvPr id="83" name="Rounded Rectangle 82">
            <a:extLst>
              <a:ext uri="{FF2B5EF4-FFF2-40B4-BE49-F238E27FC236}">
                <a16:creationId xmlns:a16="http://schemas.microsoft.com/office/drawing/2014/main" xmlns="" id="{3EFE9434-07EB-F6B7-EA41-2AD54C6A347F}"/>
              </a:ext>
            </a:extLst>
          </p:cNvPr>
          <p:cNvSpPr/>
          <p:nvPr/>
        </p:nvSpPr>
        <p:spPr>
          <a:xfrm>
            <a:off x="7078076" y="4753115"/>
            <a:ext cx="1350289" cy="737233"/>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As pessoas separam adequadamente o lixo em casa</a:t>
            </a:r>
          </a:p>
        </p:txBody>
      </p:sp>
      <p:sp>
        <p:nvSpPr>
          <p:cNvPr id="84" name="Rounded Rectangle 83">
            <a:extLst>
              <a:ext uri="{FF2B5EF4-FFF2-40B4-BE49-F238E27FC236}">
                <a16:creationId xmlns:a16="http://schemas.microsoft.com/office/drawing/2014/main" xmlns="" id="{E26E0BB4-C5BC-5165-4DAA-7CB0C7D79C25}"/>
              </a:ext>
            </a:extLst>
          </p:cNvPr>
          <p:cNvSpPr/>
          <p:nvPr/>
        </p:nvSpPr>
        <p:spPr>
          <a:xfrm>
            <a:off x="9083120" y="4746211"/>
            <a:ext cx="1350289" cy="737233"/>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Infraestrutura de reciclagem moderna adequada</a:t>
            </a:r>
          </a:p>
        </p:txBody>
      </p:sp>
      <p:sp>
        <p:nvSpPr>
          <p:cNvPr id="85" name="Rounded Rectangle 84">
            <a:extLst>
              <a:ext uri="{FF2B5EF4-FFF2-40B4-BE49-F238E27FC236}">
                <a16:creationId xmlns:a16="http://schemas.microsoft.com/office/drawing/2014/main" xmlns="" id="{3027644F-4B04-FC7C-4CFD-69D84EC6109B}"/>
              </a:ext>
            </a:extLst>
          </p:cNvPr>
          <p:cNvSpPr/>
          <p:nvPr/>
        </p:nvSpPr>
        <p:spPr>
          <a:xfrm>
            <a:off x="7078076" y="807288"/>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Sem efeitos colaterais para a saúde humana</a:t>
            </a:r>
          </a:p>
        </p:txBody>
      </p:sp>
      <p:sp>
        <p:nvSpPr>
          <p:cNvPr id="86" name="Rounded Rectangle 85">
            <a:extLst>
              <a:ext uri="{FF2B5EF4-FFF2-40B4-BE49-F238E27FC236}">
                <a16:creationId xmlns:a16="http://schemas.microsoft.com/office/drawing/2014/main" xmlns="" id="{00B2153D-9081-AD0F-08B9-2B930B693A59}"/>
              </a:ext>
            </a:extLst>
          </p:cNvPr>
          <p:cNvSpPr/>
          <p:nvPr/>
        </p:nvSpPr>
        <p:spPr>
          <a:xfrm>
            <a:off x="7079159" y="1773450"/>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Resíduos não entram na cadeia alimentar</a:t>
            </a:r>
          </a:p>
        </p:txBody>
      </p:sp>
      <p:sp>
        <p:nvSpPr>
          <p:cNvPr id="87" name="Rounded Rectangle 86">
            <a:extLst>
              <a:ext uri="{FF2B5EF4-FFF2-40B4-BE49-F238E27FC236}">
                <a16:creationId xmlns:a16="http://schemas.microsoft.com/office/drawing/2014/main" xmlns="" id="{E5E481F3-3876-346F-3D9D-192AEA1AB5FD}"/>
              </a:ext>
            </a:extLst>
          </p:cNvPr>
          <p:cNvSpPr/>
          <p:nvPr/>
        </p:nvSpPr>
        <p:spPr>
          <a:xfrm>
            <a:off x="9083120" y="800384"/>
            <a:ext cx="1350289" cy="679095"/>
          </a:xfrm>
          <a:prstGeom prst="roundRect">
            <a:avLst/>
          </a:prstGeom>
          <a:solidFill>
            <a:srgbClr val="267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Sem ameaça para aos ecossistemas</a:t>
            </a:r>
          </a:p>
        </p:txBody>
      </p:sp>
      <p:sp>
        <p:nvSpPr>
          <p:cNvPr id="88" name="Rounded Rectangle 87">
            <a:extLst>
              <a:ext uri="{FF2B5EF4-FFF2-40B4-BE49-F238E27FC236}">
                <a16:creationId xmlns:a16="http://schemas.microsoft.com/office/drawing/2014/main" xmlns="" id="{87FDD00F-C3DB-D82B-D2DB-397F533A991C}"/>
              </a:ext>
            </a:extLst>
          </p:cNvPr>
          <p:cNvSpPr/>
          <p:nvPr/>
        </p:nvSpPr>
        <p:spPr>
          <a:xfrm>
            <a:off x="9084203" y="1766546"/>
            <a:ext cx="1350289" cy="679095"/>
          </a:xfrm>
          <a:prstGeom prst="roundRect">
            <a:avLst/>
          </a:prstGeom>
          <a:solidFill>
            <a:srgbClr val="31A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Sem vazamento de resíduos no meio ambiente</a:t>
            </a:r>
          </a:p>
        </p:txBody>
      </p:sp>
      <p:cxnSp>
        <p:nvCxnSpPr>
          <p:cNvPr id="89" name="Straight Connector 88">
            <a:extLst>
              <a:ext uri="{FF2B5EF4-FFF2-40B4-BE49-F238E27FC236}">
                <a16:creationId xmlns:a16="http://schemas.microsoft.com/office/drawing/2014/main" xmlns="" id="{ED4DBEE2-9FAA-934B-0B48-934166F59873}"/>
              </a:ext>
            </a:extLst>
          </p:cNvPr>
          <p:cNvCxnSpPr/>
          <p:nvPr/>
        </p:nvCxnSpPr>
        <p:spPr>
          <a:xfrm>
            <a:off x="7672522" y="3585174"/>
            <a:ext cx="21187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2C36E7F5-40DF-8025-0068-9CD5AACE8FDA}"/>
              </a:ext>
            </a:extLst>
          </p:cNvPr>
          <p:cNvCxnSpPr/>
          <p:nvPr/>
        </p:nvCxnSpPr>
        <p:spPr>
          <a:xfrm>
            <a:off x="8751826" y="3451345"/>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ounded Rectangle 90">
            <a:extLst>
              <a:ext uri="{FF2B5EF4-FFF2-40B4-BE49-F238E27FC236}">
                <a16:creationId xmlns:a16="http://schemas.microsoft.com/office/drawing/2014/main" xmlns="" id="{0678C387-5A6E-F593-2A00-8F5D119973E2}"/>
              </a:ext>
            </a:extLst>
          </p:cNvPr>
          <p:cNvSpPr/>
          <p:nvPr/>
        </p:nvSpPr>
        <p:spPr>
          <a:xfrm>
            <a:off x="996511" y="2744913"/>
            <a:ext cx="3210788" cy="679095"/>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latin typeface="Calibri" panose="020F0502020204030204" pitchFamily="34" charset="0"/>
                <a:cs typeface="Calibri" panose="020F0502020204030204" pitchFamily="34" charset="0"/>
              </a:rPr>
              <a:t>Baixa taxa de reciclagem</a:t>
            </a:r>
          </a:p>
        </p:txBody>
      </p:sp>
      <p:sp>
        <p:nvSpPr>
          <p:cNvPr id="92" name="Rounded Rectangle 91">
            <a:extLst>
              <a:ext uri="{FF2B5EF4-FFF2-40B4-BE49-F238E27FC236}">
                <a16:creationId xmlns:a16="http://schemas.microsoft.com/office/drawing/2014/main" xmlns="" id="{05E1ECEB-27F8-86D4-570A-12C2F40798DC}"/>
              </a:ext>
            </a:extLst>
          </p:cNvPr>
          <p:cNvSpPr/>
          <p:nvPr/>
        </p:nvSpPr>
        <p:spPr>
          <a:xfrm>
            <a:off x="949179" y="3737272"/>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Má gestão de resíduos na origem</a:t>
            </a:r>
          </a:p>
        </p:txBody>
      </p:sp>
      <p:sp>
        <p:nvSpPr>
          <p:cNvPr id="93" name="Rounded Rectangle 92">
            <a:extLst>
              <a:ext uri="{FF2B5EF4-FFF2-40B4-BE49-F238E27FC236}">
                <a16:creationId xmlns:a16="http://schemas.microsoft.com/office/drawing/2014/main" xmlns="" id="{5D4E431A-25A8-5FAD-6DD2-199B3520F220}"/>
              </a:ext>
            </a:extLst>
          </p:cNvPr>
          <p:cNvSpPr/>
          <p:nvPr/>
        </p:nvSpPr>
        <p:spPr>
          <a:xfrm>
            <a:off x="2954223" y="3730368"/>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Governo não financia a reciclagem</a:t>
            </a:r>
          </a:p>
        </p:txBody>
      </p:sp>
      <p:sp>
        <p:nvSpPr>
          <p:cNvPr id="94" name="Rounded Rectangle 93">
            <a:extLst>
              <a:ext uri="{FF2B5EF4-FFF2-40B4-BE49-F238E27FC236}">
                <a16:creationId xmlns:a16="http://schemas.microsoft.com/office/drawing/2014/main" xmlns="" id="{EAFB7D40-FA03-D5E4-25AB-FA730FED694F}"/>
              </a:ext>
            </a:extLst>
          </p:cNvPr>
          <p:cNvSpPr/>
          <p:nvPr/>
        </p:nvSpPr>
        <p:spPr>
          <a:xfrm>
            <a:off x="948096" y="4736535"/>
            <a:ext cx="1350289" cy="753813"/>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As pessoas não separam adequadamente lixo em casa</a:t>
            </a:r>
          </a:p>
        </p:txBody>
      </p:sp>
      <p:sp>
        <p:nvSpPr>
          <p:cNvPr id="95" name="Rounded Rectangle 94">
            <a:extLst>
              <a:ext uri="{FF2B5EF4-FFF2-40B4-BE49-F238E27FC236}">
                <a16:creationId xmlns:a16="http://schemas.microsoft.com/office/drawing/2014/main" xmlns="" id="{954AB1F5-5018-1FC4-036B-ACC771562804}"/>
              </a:ext>
            </a:extLst>
          </p:cNvPr>
          <p:cNvSpPr/>
          <p:nvPr/>
        </p:nvSpPr>
        <p:spPr>
          <a:xfrm>
            <a:off x="2953140" y="4729631"/>
            <a:ext cx="1350289" cy="753813"/>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Falta de infraestrutura moderna de reciclagem</a:t>
            </a:r>
          </a:p>
        </p:txBody>
      </p:sp>
      <p:sp>
        <p:nvSpPr>
          <p:cNvPr id="96" name="Rounded Rectangle 95">
            <a:extLst>
              <a:ext uri="{FF2B5EF4-FFF2-40B4-BE49-F238E27FC236}">
                <a16:creationId xmlns:a16="http://schemas.microsoft.com/office/drawing/2014/main" xmlns="" id="{AA5F7594-F359-F444-5926-39E324EAA6C7}"/>
              </a:ext>
            </a:extLst>
          </p:cNvPr>
          <p:cNvSpPr/>
          <p:nvPr/>
        </p:nvSpPr>
        <p:spPr>
          <a:xfrm>
            <a:off x="948096" y="790708"/>
            <a:ext cx="1454862"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Efeitos colaterais desconhecidos do consumo humano</a:t>
            </a:r>
          </a:p>
        </p:txBody>
      </p:sp>
      <p:sp>
        <p:nvSpPr>
          <p:cNvPr id="97" name="Rounded Rectangle 96">
            <a:extLst>
              <a:ext uri="{FF2B5EF4-FFF2-40B4-BE49-F238E27FC236}">
                <a16:creationId xmlns:a16="http://schemas.microsoft.com/office/drawing/2014/main" xmlns="" id="{9BC9316C-898D-2DC2-091F-D5FEF85D8B9E}"/>
              </a:ext>
            </a:extLst>
          </p:cNvPr>
          <p:cNvSpPr/>
          <p:nvPr/>
        </p:nvSpPr>
        <p:spPr>
          <a:xfrm>
            <a:off x="949179" y="1756870"/>
            <a:ext cx="145377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Resíduos entram na cadeia alimentar</a:t>
            </a:r>
          </a:p>
        </p:txBody>
      </p:sp>
      <p:sp>
        <p:nvSpPr>
          <p:cNvPr id="98" name="Rounded Rectangle 97">
            <a:extLst>
              <a:ext uri="{FF2B5EF4-FFF2-40B4-BE49-F238E27FC236}">
                <a16:creationId xmlns:a16="http://schemas.microsoft.com/office/drawing/2014/main" xmlns="" id="{E67932FD-147A-D628-6748-92710A09AE1B}"/>
              </a:ext>
            </a:extLst>
          </p:cNvPr>
          <p:cNvSpPr/>
          <p:nvPr/>
        </p:nvSpPr>
        <p:spPr>
          <a:xfrm>
            <a:off x="2953140" y="783804"/>
            <a:ext cx="1350289" cy="679095"/>
          </a:xfrm>
          <a:prstGeom prst="roundRect">
            <a:avLst/>
          </a:prstGeom>
          <a:solidFill>
            <a:srgbClr val="148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latin typeface="Calibri" panose="020F0502020204030204" pitchFamily="34" charset="0"/>
                <a:cs typeface="Calibri" panose="020F0502020204030204" pitchFamily="34" charset="0"/>
              </a:rPr>
              <a:t>Ameaça aos ecossistemas</a:t>
            </a:r>
          </a:p>
        </p:txBody>
      </p:sp>
      <p:sp>
        <p:nvSpPr>
          <p:cNvPr id="99" name="Rounded Rectangle 98">
            <a:extLst>
              <a:ext uri="{FF2B5EF4-FFF2-40B4-BE49-F238E27FC236}">
                <a16:creationId xmlns:a16="http://schemas.microsoft.com/office/drawing/2014/main" xmlns="" id="{8251128F-7D90-B969-2072-1BA4D499BB84}"/>
              </a:ext>
            </a:extLst>
          </p:cNvPr>
          <p:cNvSpPr/>
          <p:nvPr/>
        </p:nvSpPr>
        <p:spPr>
          <a:xfrm>
            <a:off x="2954223" y="1749966"/>
            <a:ext cx="1350289" cy="679095"/>
          </a:xfrm>
          <a:prstGeom prst="roundRect">
            <a:avLst/>
          </a:prstGeom>
          <a:solidFill>
            <a:srgbClr val="1E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chemeClr val="bg1"/>
                </a:solidFill>
                <a:latin typeface="Calibri" panose="020F0502020204030204" pitchFamily="34" charset="0"/>
                <a:cs typeface="Calibri" panose="020F0502020204030204" pitchFamily="34" charset="0"/>
              </a:rPr>
              <a:t>Aumento do vazamento de lixo no meio ambiente</a:t>
            </a:r>
          </a:p>
        </p:txBody>
      </p:sp>
      <p:cxnSp>
        <p:nvCxnSpPr>
          <p:cNvPr id="100" name="Straight Connector 99">
            <a:extLst>
              <a:ext uri="{FF2B5EF4-FFF2-40B4-BE49-F238E27FC236}">
                <a16:creationId xmlns:a16="http://schemas.microsoft.com/office/drawing/2014/main" xmlns="" id="{78C64F71-0613-3948-7E2A-45BF95CAC523}"/>
              </a:ext>
            </a:extLst>
          </p:cNvPr>
          <p:cNvCxnSpPr/>
          <p:nvPr/>
        </p:nvCxnSpPr>
        <p:spPr>
          <a:xfrm>
            <a:off x="2634826" y="3439962"/>
            <a:ext cx="0" cy="117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Google Shape;242;p7">
            <a:extLst>
              <a:ext uri="{FF2B5EF4-FFF2-40B4-BE49-F238E27FC236}">
                <a16:creationId xmlns:a16="http://schemas.microsoft.com/office/drawing/2014/main" xmlns="" id="{4D075942-5DD5-01BB-66B6-1DA2B2CAE459}"/>
              </a:ext>
            </a:extLst>
          </p:cNvPr>
          <p:cNvSpPr txBox="1"/>
          <p:nvPr/>
        </p:nvSpPr>
        <p:spPr>
          <a:xfrm>
            <a:off x="1073888" y="5845871"/>
            <a:ext cx="3997841" cy="646290"/>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29C7F7"/>
                </a:solidFill>
                <a:ea typeface="Calibri"/>
                <a:cs typeface="Calibri"/>
                <a:sym typeface="Calibri"/>
              </a:rPr>
              <a:t>Declaração do Problema (Negativo):</a:t>
            </a:r>
            <a:endParaRPr lang="pt-BR" sz="2000" b="1" i="0" u="none" strike="noStrike" cap="none" dirty="0" smtClean="0">
              <a:solidFill>
                <a:srgbClr val="29C7F7"/>
              </a:solidFill>
              <a:latin typeface="Calibri"/>
              <a:ea typeface="Calibri"/>
              <a:cs typeface="Calibri"/>
              <a:sym typeface="Calibri"/>
            </a:endParaRPr>
          </a:p>
          <a:p>
            <a:pPr lvl="0" algn="ctr">
              <a:lnSpc>
                <a:spcPct val="90000"/>
              </a:lnSpc>
            </a:pPr>
            <a:r>
              <a:rPr lang="pt-BR" sz="2000" b="1" i="0" u="none" strike="noStrike" cap="none" dirty="0" smtClean="0">
                <a:solidFill>
                  <a:srgbClr val="29C7F7"/>
                </a:solidFill>
                <a:latin typeface="Calibri"/>
                <a:ea typeface="Calibri"/>
                <a:cs typeface="Calibri"/>
                <a:sym typeface="Calibri"/>
              </a:rPr>
              <a:t> </a:t>
            </a:r>
            <a:r>
              <a:rPr lang="pt-BR" sz="2000" b="1" dirty="0" smtClean="0">
                <a:ea typeface="Calibri"/>
                <a:cs typeface="Calibri"/>
                <a:sym typeface="Calibri"/>
              </a:rPr>
              <a:t>Há uma baixa taxa de reciclagem</a:t>
            </a:r>
            <a:r>
              <a:rPr lang="pt-BR" sz="2000" b="1" i="0" u="none" strike="noStrike" cap="none" dirty="0" smtClean="0">
                <a:latin typeface="Calibri"/>
                <a:ea typeface="Calibri"/>
                <a:cs typeface="Calibri"/>
                <a:sym typeface="Calibri"/>
              </a:rPr>
              <a:t>.</a:t>
            </a:r>
            <a:endParaRPr lang="pt-BR" sz="900" dirty="0">
              <a:solidFill>
                <a:srgbClr val="29C7F7"/>
              </a:solidFill>
            </a:endParaRPr>
          </a:p>
        </p:txBody>
      </p:sp>
      <p:sp>
        <p:nvSpPr>
          <p:cNvPr id="102" name="Google Shape;242;p7">
            <a:extLst>
              <a:ext uri="{FF2B5EF4-FFF2-40B4-BE49-F238E27FC236}">
                <a16:creationId xmlns:a16="http://schemas.microsoft.com/office/drawing/2014/main" xmlns="" id="{44281297-CFB6-328E-F8F3-6CDCBFEFEAD8}"/>
              </a:ext>
            </a:extLst>
          </p:cNvPr>
          <p:cNvSpPr txBox="1"/>
          <p:nvPr/>
        </p:nvSpPr>
        <p:spPr>
          <a:xfrm>
            <a:off x="6912620" y="5839850"/>
            <a:ext cx="3846120" cy="646290"/>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2000" b="1" dirty="0" smtClean="0">
                <a:solidFill>
                  <a:srgbClr val="3AC69D"/>
                </a:solidFill>
                <a:ea typeface="Calibri"/>
                <a:cs typeface="Calibri"/>
                <a:sym typeface="Calibri"/>
              </a:rPr>
              <a:t>Declaração de Solução (Positiva):               </a:t>
            </a:r>
            <a:r>
              <a:rPr lang="pt-BR" sz="2000" b="1" dirty="0" smtClean="0">
                <a:ea typeface="Calibri"/>
                <a:cs typeface="Calibri"/>
                <a:sym typeface="Calibri"/>
              </a:rPr>
              <a:t>Há uma alta taxa de reciclagem</a:t>
            </a:r>
            <a:r>
              <a:rPr lang="pt-BR" sz="2000" b="1" i="0" u="none" strike="noStrike" cap="none" dirty="0" smtClean="0">
                <a:latin typeface="Calibri"/>
                <a:ea typeface="Calibri"/>
                <a:cs typeface="Calibri"/>
                <a:sym typeface="Calibri"/>
              </a:rPr>
              <a:t>.</a:t>
            </a:r>
            <a:endParaRPr lang="pt-BR" sz="900" dirty="0"/>
          </a:p>
        </p:txBody>
      </p:sp>
      <p:sp>
        <p:nvSpPr>
          <p:cNvPr id="2" name="Slide Number Placeholder 1">
            <a:extLst>
              <a:ext uri="{FF2B5EF4-FFF2-40B4-BE49-F238E27FC236}">
                <a16:creationId xmlns:a16="http://schemas.microsoft.com/office/drawing/2014/main" xmlns="" id="{14FBB0A9-70A8-6895-FD46-9668E06ACBFD}"/>
              </a:ext>
            </a:extLst>
          </p:cNvPr>
          <p:cNvSpPr>
            <a:spLocks noGrp="1"/>
          </p:cNvSpPr>
          <p:nvPr>
            <p:ph type="sldNum" sz="quarter" idx="12"/>
          </p:nvPr>
        </p:nvSpPr>
        <p:spPr/>
        <p:txBody>
          <a:bodyPr/>
          <a:lstStyle/>
          <a:p>
            <a:fld id="{61DC75F0-D3FD-D841-8FDB-E454B9D17276}" type="slidenum">
              <a:rPr lang="pt-BR" smtClean="0"/>
              <a:t>22</a:t>
            </a:fld>
            <a:endParaRPr lang="pt-BR" dirty="0"/>
          </a:p>
        </p:txBody>
      </p:sp>
    </p:spTree>
    <p:extLst>
      <p:ext uri="{BB962C8B-B14F-4D97-AF65-F5344CB8AC3E}">
        <p14:creationId xmlns:p14="http://schemas.microsoft.com/office/powerpoint/2010/main" val="267187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6AEB44CB-A25E-8A4D-A79B-20EDA3D2F2AD}"/>
              </a:ext>
            </a:extLst>
          </p:cNvPr>
          <p:cNvPicPr>
            <a:picLocks noChangeAspect="1"/>
          </p:cNvPicPr>
          <p:nvPr/>
        </p:nvPicPr>
        <p:blipFill>
          <a:blip r:embed="rId3"/>
          <a:stretch>
            <a:fillRect/>
          </a:stretch>
        </p:blipFill>
        <p:spPr>
          <a:xfrm>
            <a:off x="0" y="885"/>
            <a:ext cx="12192000" cy="6858000"/>
          </a:xfrm>
          <a:prstGeom prst="rect">
            <a:avLst/>
          </a:prstGeom>
        </p:spPr>
      </p:pic>
      <p:sp>
        <p:nvSpPr>
          <p:cNvPr id="39" name="Oval 38">
            <a:extLst>
              <a:ext uri="{FF2B5EF4-FFF2-40B4-BE49-F238E27FC236}">
                <a16:creationId xmlns:a16="http://schemas.microsoft.com/office/drawing/2014/main" xmlns="" id="{3820800E-3D8F-5147-9229-6A3AED65AFEE}"/>
              </a:ext>
            </a:extLst>
          </p:cNvPr>
          <p:cNvSpPr/>
          <p:nvPr/>
        </p:nvSpPr>
        <p:spPr>
          <a:xfrm>
            <a:off x="861713"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0" name="Oval 39">
            <a:extLst>
              <a:ext uri="{FF2B5EF4-FFF2-40B4-BE49-F238E27FC236}">
                <a16:creationId xmlns:a16="http://schemas.microsoft.com/office/drawing/2014/main" xmlns="" id="{8991D0A1-F655-2E4E-AC69-5CF878BAA5F3}"/>
              </a:ext>
            </a:extLst>
          </p:cNvPr>
          <p:cNvSpPr/>
          <p:nvPr/>
        </p:nvSpPr>
        <p:spPr>
          <a:xfrm>
            <a:off x="807229"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TextBox 41">
            <a:extLst>
              <a:ext uri="{FF2B5EF4-FFF2-40B4-BE49-F238E27FC236}">
                <a16:creationId xmlns:a16="http://schemas.microsoft.com/office/drawing/2014/main" xmlns="" id="{14D64EF7-97A8-D44C-A74B-4F7163DC56E6}"/>
              </a:ext>
            </a:extLst>
          </p:cNvPr>
          <p:cNvSpPr txBox="1"/>
          <p:nvPr/>
        </p:nvSpPr>
        <p:spPr>
          <a:xfrm>
            <a:off x="1616031" y="580276"/>
            <a:ext cx="5065176" cy="707886"/>
          </a:xfrm>
          <a:prstGeom prst="rect">
            <a:avLst/>
          </a:prstGeom>
          <a:noFill/>
        </p:spPr>
        <p:txBody>
          <a:bodyPr wrap="square" rtlCol="0">
            <a:spAutoFit/>
          </a:bodyPr>
          <a:lstStyle/>
          <a:p>
            <a:r>
              <a:rPr lang="pt-BR" sz="2000" b="1" dirty="0" smtClean="0"/>
              <a:t>Escolha um cenário de desafio de sustentabilidade no folheto </a:t>
            </a:r>
            <a:endParaRPr lang="pt-BR" sz="2000" b="1" dirty="0"/>
          </a:p>
        </p:txBody>
      </p:sp>
      <p:sp>
        <p:nvSpPr>
          <p:cNvPr id="43" name="Oval 42">
            <a:extLst>
              <a:ext uri="{FF2B5EF4-FFF2-40B4-BE49-F238E27FC236}">
                <a16:creationId xmlns:a16="http://schemas.microsoft.com/office/drawing/2014/main" xmlns="" id="{F1F3AF91-53DC-6547-A720-FD988A17998F}"/>
              </a:ext>
            </a:extLst>
          </p:cNvPr>
          <p:cNvSpPr/>
          <p:nvPr/>
        </p:nvSpPr>
        <p:spPr>
          <a:xfrm>
            <a:off x="861713"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Oval 43">
            <a:extLst>
              <a:ext uri="{FF2B5EF4-FFF2-40B4-BE49-F238E27FC236}">
                <a16:creationId xmlns:a16="http://schemas.microsoft.com/office/drawing/2014/main" xmlns="" id="{D200220B-48CA-3248-8D47-F153D6509629}"/>
              </a:ext>
            </a:extLst>
          </p:cNvPr>
          <p:cNvSpPr/>
          <p:nvPr/>
        </p:nvSpPr>
        <p:spPr>
          <a:xfrm>
            <a:off x="807229"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TextBox 44">
            <a:extLst>
              <a:ext uri="{FF2B5EF4-FFF2-40B4-BE49-F238E27FC236}">
                <a16:creationId xmlns:a16="http://schemas.microsoft.com/office/drawing/2014/main" xmlns="" id="{C81ACA74-AC1A-944A-8AA8-636060F4359B}"/>
              </a:ext>
            </a:extLst>
          </p:cNvPr>
          <p:cNvSpPr txBox="1"/>
          <p:nvPr/>
        </p:nvSpPr>
        <p:spPr>
          <a:xfrm>
            <a:off x="1616031" y="3681053"/>
            <a:ext cx="4674964" cy="707886"/>
          </a:xfrm>
          <a:prstGeom prst="rect">
            <a:avLst/>
          </a:prstGeom>
          <a:noFill/>
        </p:spPr>
        <p:txBody>
          <a:bodyPr wrap="square" rtlCol="0">
            <a:spAutoFit/>
          </a:bodyPr>
          <a:lstStyle/>
          <a:p>
            <a:r>
              <a:rPr lang="pt-BR" sz="2000" b="1" dirty="0" smtClean="0"/>
              <a:t>Crie uma árvore objetiva e defina a solução</a:t>
            </a:r>
            <a:endParaRPr lang="pt-BR" sz="2000" b="1" dirty="0"/>
          </a:p>
        </p:txBody>
      </p:sp>
      <p:sp>
        <p:nvSpPr>
          <p:cNvPr id="46" name="Oval 45">
            <a:extLst>
              <a:ext uri="{FF2B5EF4-FFF2-40B4-BE49-F238E27FC236}">
                <a16:creationId xmlns:a16="http://schemas.microsoft.com/office/drawing/2014/main" xmlns="" id="{433EC97B-2C72-7741-9C41-B3A85A23C700}"/>
              </a:ext>
            </a:extLst>
          </p:cNvPr>
          <p:cNvSpPr/>
          <p:nvPr/>
        </p:nvSpPr>
        <p:spPr>
          <a:xfrm>
            <a:off x="6959442" y="602352"/>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Oval 46">
            <a:extLst>
              <a:ext uri="{FF2B5EF4-FFF2-40B4-BE49-F238E27FC236}">
                <a16:creationId xmlns:a16="http://schemas.microsoft.com/office/drawing/2014/main" xmlns="" id="{2579D2A9-25B1-8A44-8A0F-3D36CA81BEA5}"/>
              </a:ext>
            </a:extLst>
          </p:cNvPr>
          <p:cNvSpPr/>
          <p:nvPr/>
        </p:nvSpPr>
        <p:spPr>
          <a:xfrm>
            <a:off x="6904958" y="602352"/>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8" name="TextBox 47">
            <a:extLst>
              <a:ext uri="{FF2B5EF4-FFF2-40B4-BE49-F238E27FC236}">
                <a16:creationId xmlns:a16="http://schemas.microsoft.com/office/drawing/2014/main" xmlns="" id="{01763630-1FB8-4643-A523-CEC50132B887}"/>
              </a:ext>
            </a:extLst>
          </p:cNvPr>
          <p:cNvSpPr txBox="1"/>
          <p:nvPr/>
        </p:nvSpPr>
        <p:spPr>
          <a:xfrm>
            <a:off x="7713760" y="547863"/>
            <a:ext cx="4386091" cy="707886"/>
          </a:xfrm>
          <a:prstGeom prst="rect">
            <a:avLst/>
          </a:prstGeom>
          <a:noFill/>
        </p:spPr>
        <p:txBody>
          <a:bodyPr wrap="square" rtlCol="0">
            <a:spAutoFit/>
          </a:bodyPr>
          <a:lstStyle/>
          <a:p>
            <a:r>
              <a:rPr lang="pt-BR" sz="2000" b="1" dirty="0" smtClean="0"/>
              <a:t>Crie uma árvore de problemas e defina o problema</a:t>
            </a:r>
            <a:endParaRPr lang="pt-BR" sz="2000" b="1" dirty="0"/>
          </a:p>
        </p:txBody>
      </p:sp>
      <p:sp>
        <p:nvSpPr>
          <p:cNvPr id="49" name="Oval 48">
            <a:extLst>
              <a:ext uri="{FF2B5EF4-FFF2-40B4-BE49-F238E27FC236}">
                <a16:creationId xmlns:a16="http://schemas.microsoft.com/office/drawing/2014/main" xmlns="" id="{4B98C4C0-F507-1C4F-8E6C-3DFB3BBF3CA0}"/>
              </a:ext>
            </a:extLst>
          </p:cNvPr>
          <p:cNvSpPr/>
          <p:nvPr/>
        </p:nvSpPr>
        <p:spPr>
          <a:xfrm>
            <a:off x="6959442" y="3667810"/>
            <a:ext cx="528663" cy="52866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Oval 49">
            <a:extLst>
              <a:ext uri="{FF2B5EF4-FFF2-40B4-BE49-F238E27FC236}">
                <a16:creationId xmlns:a16="http://schemas.microsoft.com/office/drawing/2014/main" xmlns="" id="{B31693F9-183B-984D-B67C-017D2C311ED3}"/>
              </a:ext>
            </a:extLst>
          </p:cNvPr>
          <p:cNvSpPr/>
          <p:nvPr/>
        </p:nvSpPr>
        <p:spPr>
          <a:xfrm>
            <a:off x="6904958" y="3667810"/>
            <a:ext cx="528663" cy="52866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1" name="TextBox 50">
            <a:extLst>
              <a:ext uri="{FF2B5EF4-FFF2-40B4-BE49-F238E27FC236}">
                <a16:creationId xmlns:a16="http://schemas.microsoft.com/office/drawing/2014/main" xmlns="" id="{6CEC887D-89F6-114F-9328-7767DAB6C7A7}"/>
              </a:ext>
            </a:extLst>
          </p:cNvPr>
          <p:cNvSpPr txBox="1"/>
          <p:nvPr/>
        </p:nvSpPr>
        <p:spPr>
          <a:xfrm>
            <a:off x="7713760" y="3571226"/>
            <a:ext cx="4674964" cy="707886"/>
          </a:xfrm>
          <a:prstGeom prst="rect">
            <a:avLst/>
          </a:prstGeom>
          <a:noFill/>
        </p:spPr>
        <p:txBody>
          <a:bodyPr wrap="square" rtlCol="0">
            <a:spAutoFit/>
          </a:bodyPr>
          <a:lstStyle/>
          <a:p>
            <a:r>
              <a:rPr lang="pt-BR" sz="2000" b="1" dirty="0" smtClean="0"/>
              <a:t>Selecione uma intervenção preferida e conecte-a aos ODS que ela atende</a:t>
            </a:r>
            <a:endParaRPr lang="pt-BR" sz="2000" b="1" dirty="0"/>
          </a:p>
        </p:txBody>
      </p:sp>
      <p:sp>
        <p:nvSpPr>
          <p:cNvPr id="52" name="TextBox 51">
            <a:extLst>
              <a:ext uri="{FF2B5EF4-FFF2-40B4-BE49-F238E27FC236}">
                <a16:creationId xmlns:a16="http://schemas.microsoft.com/office/drawing/2014/main" xmlns="" id="{2D4DE224-A088-F54D-8555-3394A09785A8}"/>
              </a:ext>
            </a:extLst>
          </p:cNvPr>
          <p:cNvSpPr txBox="1"/>
          <p:nvPr/>
        </p:nvSpPr>
        <p:spPr>
          <a:xfrm>
            <a:off x="566524" y="3695052"/>
            <a:ext cx="1098609" cy="461665"/>
          </a:xfrm>
          <a:prstGeom prst="rect">
            <a:avLst/>
          </a:prstGeom>
          <a:noFill/>
        </p:spPr>
        <p:txBody>
          <a:bodyPr wrap="square" rtlCol="0">
            <a:spAutoFit/>
          </a:bodyPr>
          <a:lstStyle/>
          <a:p>
            <a:pPr algn="ctr"/>
            <a:r>
              <a:rPr lang="pt-BR" sz="2400" b="1" dirty="0" smtClean="0">
                <a:solidFill>
                  <a:schemeClr val="bg1"/>
                </a:solidFill>
              </a:rPr>
              <a:t>3.</a:t>
            </a:r>
            <a:endParaRPr lang="pt-BR" sz="2400" b="1" dirty="0">
              <a:solidFill>
                <a:schemeClr val="bg1"/>
              </a:solidFill>
            </a:endParaRPr>
          </a:p>
        </p:txBody>
      </p:sp>
      <p:sp>
        <p:nvSpPr>
          <p:cNvPr id="53" name="TextBox 52">
            <a:extLst>
              <a:ext uri="{FF2B5EF4-FFF2-40B4-BE49-F238E27FC236}">
                <a16:creationId xmlns:a16="http://schemas.microsoft.com/office/drawing/2014/main" xmlns="" id="{0827F8B5-72E8-034D-96E3-4FFC0F190355}"/>
              </a:ext>
            </a:extLst>
          </p:cNvPr>
          <p:cNvSpPr txBox="1"/>
          <p:nvPr/>
        </p:nvSpPr>
        <p:spPr>
          <a:xfrm>
            <a:off x="569328" y="628856"/>
            <a:ext cx="1098609" cy="461665"/>
          </a:xfrm>
          <a:prstGeom prst="rect">
            <a:avLst/>
          </a:prstGeom>
          <a:noFill/>
        </p:spPr>
        <p:txBody>
          <a:bodyPr wrap="square" rtlCol="0">
            <a:spAutoFit/>
          </a:bodyPr>
          <a:lstStyle/>
          <a:p>
            <a:pPr algn="ctr"/>
            <a:r>
              <a:rPr lang="pt-BR" sz="2400" b="1" dirty="0" smtClean="0">
                <a:solidFill>
                  <a:schemeClr val="bg1"/>
                </a:solidFill>
              </a:rPr>
              <a:t>1.</a:t>
            </a:r>
            <a:endParaRPr lang="pt-BR" sz="2400" b="1" dirty="0">
              <a:solidFill>
                <a:schemeClr val="bg1"/>
              </a:solidFill>
            </a:endParaRPr>
          </a:p>
        </p:txBody>
      </p:sp>
      <p:sp>
        <p:nvSpPr>
          <p:cNvPr id="54" name="TextBox 53">
            <a:extLst>
              <a:ext uri="{FF2B5EF4-FFF2-40B4-BE49-F238E27FC236}">
                <a16:creationId xmlns:a16="http://schemas.microsoft.com/office/drawing/2014/main" xmlns="" id="{CE15F581-E09C-B14B-AB74-C5718630CFEB}"/>
              </a:ext>
            </a:extLst>
          </p:cNvPr>
          <p:cNvSpPr txBox="1"/>
          <p:nvPr/>
        </p:nvSpPr>
        <p:spPr>
          <a:xfrm>
            <a:off x="6681208" y="625252"/>
            <a:ext cx="1098609" cy="461665"/>
          </a:xfrm>
          <a:prstGeom prst="rect">
            <a:avLst/>
          </a:prstGeom>
          <a:noFill/>
        </p:spPr>
        <p:txBody>
          <a:bodyPr wrap="square" rtlCol="0">
            <a:spAutoFit/>
          </a:bodyPr>
          <a:lstStyle/>
          <a:p>
            <a:pPr algn="ctr"/>
            <a:r>
              <a:rPr lang="pt-BR" sz="2400" b="1" dirty="0" smtClean="0">
                <a:solidFill>
                  <a:schemeClr val="bg1"/>
                </a:solidFill>
              </a:rPr>
              <a:t>2.</a:t>
            </a:r>
            <a:endParaRPr lang="pt-BR" sz="2400" b="1" dirty="0">
              <a:solidFill>
                <a:schemeClr val="bg1"/>
              </a:solidFill>
            </a:endParaRPr>
          </a:p>
        </p:txBody>
      </p:sp>
      <p:sp>
        <p:nvSpPr>
          <p:cNvPr id="55" name="TextBox 54">
            <a:extLst>
              <a:ext uri="{FF2B5EF4-FFF2-40B4-BE49-F238E27FC236}">
                <a16:creationId xmlns:a16="http://schemas.microsoft.com/office/drawing/2014/main" xmlns="" id="{263F838E-FDF5-C044-B377-ECBD1BFF7223}"/>
              </a:ext>
            </a:extLst>
          </p:cNvPr>
          <p:cNvSpPr txBox="1"/>
          <p:nvPr/>
        </p:nvSpPr>
        <p:spPr>
          <a:xfrm>
            <a:off x="6681207" y="3706949"/>
            <a:ext cx="1098609" cy="461665"/>
          </a:xfrm>
          <a:prstGeom prst="rect">
            <a:avLst/>
          </a:prstGeom>
          <a:noFill/>
        </p:spPr>
        <p:txBody>
          <a:bodyPr wrap="square" rtlCol="0">
            <a:spAutoFit/>
          </a:bodyPr>
          <a:lstStyle/>
          <a:p>
            <a:pPr algn="ctr"/>
            <a:r>
              <a:rPr lang="pt-BR" sz="2400" b="1" dirty="0" smtClean="0">
                <a:solidFill>
                  <a:schemeClr val="bg1"/>
                </a:solidFill>
              </a:rPr>
              <a:t>4.</a:t>
            </a:r>
            <a:endParaRPr lang="pt-BR" sz="2400" b="1" dirty="0">
              <a:solidFill>
                <a:schemeClr val="bg1"/>
              </a:solidFill>
            </a:endParaRPr>
          </a:p>
        </p:txBody>
      </p:sp>
      <p:pic>
        <p:nvPicPr>
          <p:cNvPr id="60" name="Picture 59">
            <a:extLst>
              <a:ext uri="{FF2B5EF4-FFF2-40B4-BE49-F238E27FC236}">
                <a16:creationId xmlns:a16="http://schemas.microsoft.com/office/drawing/2014/main" xmlns="" id="{821356F2-0F3D-6F40-AB93-AD353A0577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57605" y="1265298"/>
            <a:ext cx="1825980" cy="1925733"/>
          </a:xfrm>
          <a:prstGeom prst="rect">
            <a:avLst/>
          </a:prstGeom>
        </p:spPr>
      </p:pic>
      <p:sp>
        <p:nvSpPr>
          <p:cNvPr id="61" name="Google Shape;242;p7">
            <a:extLst>
              <a:ext uri="{FF2B5EF4-FFF2-40B4-BE49-F238E27FC236}">
                <a16:creationId xmlns:a16="http://schemas.microsoft.com/office/drawing/2014/main" xmlns="" id="{184B6A39-806E-DE4F-91F2-A09ACA855F08}"/>
              </a:ext>
            </a:extLst>
          </p:cNvPr>
          <p:cNvSpPr txBox="1"/>
          <p:nvPr/>
        </p:nvSpPr>
        <p:spPr>
          <a:xfrm>
            <a:off x="9842683" y="1894356"/>
            <a:ext cx="1906860" cy="5354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600" b="1" dirty="0" smtClean="0">
                <a:solidFill>
                  <a:srgbClr val="29C7F7"/>
                </a:solidFill>
                <a:ea typeface="Calibri"/>
                <a:cs typeface="Calibri"/>
                <a:sym typeface="Calibri"/>
              </a:rPr>
              <a:t>Declarações Negativas</a:t>
            </a:r>
            <a:endParaRPr lang="pt-BR" sz="700" dirty="0">
              <a:solidFill>
                <a:srgbClr val="29C7F7"/>
              </a:solidFill>
            </a:endParaRPr>
          </a:p>
        </p:txBody>
      </p:sp>
      <p:sp>
        <p:nvSpPr>
          <p:cNvPr id="62" name="Up Arrow 61">
            <a:extLst>
              <a:ext uri="{FF2B5EF4-FFF2-40B4-BE49-F238E27FC236}">
                <a16:creationId xmlns:a16="http://schemas.microsoft.com/office/drawing/2014/main" xmlns="" id="{A8BB242A-67A5-C84A-955F-99A173888DE7}"/>
              </a:ext>
            </a:extLst>
          </p:cNvPr>
          <p:cNvSpPr/>
          <p:nvPr/>
        </p:nvSpPr>
        <p:spPr>
          <a:xfrm>
            <a:off x="7956968" y="1725994"/>
            <a:ext cx="218203" cy="1189333"/>
          </a:xfrm>
          <a:prstGeom prst="upArrow">
            <a:avLst/>
          </a:prstGeom>
          <a:solidFill>
            <a:srgbClr val="29C7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3" name="Google Shape;242;p7">
            <a:extLst>
              <a:ext uri="{FF2B5EF4-FFF2-40B4-BE49-F238E27FC236}">
                <a16:creationId xmlns:a16="http://schemas.microsoft.com/office/drawing/2014/main" xmlns="" id="{10E4A927-71E4-184B-AAC0-CD7AA18102F8}"/>
              </a:ext>
            </a:extLst>
          </p:cNvPr>
          <p:cNvSpPr txBox="1"/>
          <p:nvPr/>
        </p:nvSpPr>
        <p:spPr>
          <a:xfrm>
            <a:off x="7668144" y="1400183"/>
            <a:ext cx="79584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t>Efeito</a:t>
            </a:r>
            <a:endParaRPr lang="pt-BR" sz="600" dirty="0"/>
          </a:p>
        </p:txBody>
      </p:sp>
      <p:sp>
        <p:nvSpPr>
          <p:cNvPr id="64" name="Google Shape;242;p7">
            <a:extLst>
              <a:ext uri="{FF2B5EF4-FFF2-40B4-BE49-F238E27FC236}">
                <a16:creationId xmlns:a16="http://schemas.microsoft.com/office/drawing/2014/main" xmlns="" id="{8F1D5B15-8EBD-4C44-B274-6F19544D1EF7}"/>
              </a:ext>
            </a:extLst>
          </p:cNvPr>
          <p:cNvSpPr txBox="1"/>
          <p:nvPr/>
        </p:nvSpPr>
        <p:spPr>
          <a:xfrm>
            <a:off x="7679030" y="2955972"/>
            <a:ext cx="79584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t>Causas</a:t>
            </a:r>
            <a:endParaRPr lang="pt-BR" sz="600" dirty="0"/>
          </a:p>
        </p:txBody>
      </p:sp>
      <p:pic>
        <p:nvPicPr>
          <p:cNvPr id="65" name="Picture 64">
            <a:extLst>
              <a:ext uri="{FF2B5EF4-FFF2-40B4-BE49-F238E27FC236}">
                <a16:creationId xmlns:a16="http://schemas.microsoft.com/office/drawing/2014/main" xmlns="" id="{8033A04B-B662-524F-A552-AD05F6D746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76655" y="4394426"/>
            <a:ext cx="1825980" cy="1925733"/>
          </a:xfrm>
          <a:prstGeom prst="rect">
            <a:avLst/>
          </a:prstGeom>
        </p:spPr>
      </p:pic>
      <p:sp>
        <p:nvSpPr>
          <p:cNvPr id="66" name="Google Shape;242;p7">
            <a:extLst>
              <a:ext uri="{FF2B5EF4-FFF2-40B4-BE49-F238E27FC236}">
                <a16:creationId xmlns:a16="http://schemas.microsoft.com/office/drawing/2014/main" xmlns="" id="{65D259E7-2954-B740-8CC6-0B9072A3BE94}"/>
              </a:ext>
            </a:extLst>
          </p:cNvPr>
          <p:cNvSpPr txBox="1"/>
          <p:nvPr/>
        </p:nvSpPr>
        <p:spPr>
          <a:xfrm>
            <a:off x="3661733" y="5023484"/>
            <a:ext cx="1906860" cy="535491"/>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600" b="1" dirty="0" smtClean="0">
                <a:solidFill>
                  <a:srgbClr val="3AC69D"/>
                </a:solidFill>
                <a:ea typeface="Calibri"/>
                <a:cs typeface="Calibri"/>
                <a:sym typeface="Calibri"/>
              </a:rPr>
              <a:t>Declarações Positivas</a:t>
            </a:r>
            <a:endParaRPr lang="pt-BR" sz="700" dirty="0">
              <a:solidFill>
                <a:srgbClr val="3AC69D"/>
              </a:solidFill>
            </a:endParaRPr>
          </a:p>
        </p:txBody>
      </p:sp>
      <p:sp>
        <p:nvSpPr>
          <p:cNvPr id="67" name="Up Arrow 66">
            <a:extLst>
              <a:ext uri="{FF2B5EF4-FFF2-40B4-BE49-F238E27FC236}">
                <a16:creationId xmlns:a16="http://schemas.microsoft.com/office/drawing/2014/main" xmlns="" id="{44759BAB-58CA-3A4C-9331-660B7D46964B}"/>
              </a:ext>
            </a:extLst>
          </p:cNvPr>
          <p:cNvSpPr/>
          <p:nvPr/>
        </p:nvSpPr>
        <p:spPr>
          <a:xfrm>
            <a:off x="1776018" y="4855122"/>
            <a:ext cx="218203" cy="1189333"/>
          </a:xfrm>
          <a:prstGeom prst="upArrow">
            <a:avLst/>
          </a:prstGeom>
          <a:solidFill>
            <a:srgbClr val="3AC6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8" name="Google Shape;242;p7">
            <a:extLst>
              <a:ext uri="{FF2B5EF4-FFF2-40B4-BE49-F238E27FC236}">
                <a16:creationId xmlns:a16="http://schemas.microsoft.com/office/drawing/2014/main" xmlns="" id="{D8D3D621-774A-7C42-B02E-56B61B39EDC5}"/>
              </a:ext>
            </a:extLst>
          </p:cNvPr>
          <p:cNvSpPr txBox="1"/>
          <p:nvPr/>
        </p:nvSpPr>
        <p:spPr>
          <a:xfrm>
            <a:off x="1575385" y="4593822"/>
            <a:ext cx="64017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ea typeface="Calibri"/>
                <a:cs typeface="Calibri"/>
                <a:sym typeface="Calibri"/>
              </a:rPr>
              <a:t>Fins</a:t>
            </a:r>
            <a:endParaRPr lang="pt-BR" sz="600" dirty="0"/>
          </a:p>
        </p:txBody>
      </p:sp>
      <p:sp>
        <p:nvSpPr>
          <p:cNvPr id="69" name="Google Shape;242;p7">
            <a:extLst>
              <a:ext uri="{FF2B5EF4-FFF2-40B4-BE49-F238E27FC236}">
                <a16:creationId xmlns:a16="http://schemas.microsoft.com/office/drawing/2014/main" xmlns="" id="{508D1772-09BE-DB40-AC09-C1228ED7CF29}"/>
              </a:ext>
            </a:extLst>
          </p:cNvPr>
          <p:cNvSpPr txBox="1"/>
          <p:nvPr/>
        </p:nvSpPr>
        <p:spPr>
          <a:xfrm>
            <a:off x="1498080" y="6085100"/>
            <a:ext cx="795849" cy="286192"/>
          </a:xfrm>
          <a:prstGeom prst="rect">
            <a:avLst/>
          </a:prstGeom>
          <a:noFill/>
          <a:ln>
            <a:noFill/>
          </a:ln>
        </p:spPr>
        <p:txBody>
          <a:bodyPr spcFirstLastPara="1" wrap="square" lIns="91425" tIns="45700" rIns="91425" bIns="45700" anchor="t" anchorCtr="0">
            <a:spAutoFit/>
          </a:bodyPr>
          <a:lstStyle/>
          <a:p>
            <a:pPr lvl="0" algn="ctr">
              <a:lnSpc>
                <a:spcPct val="90000"/>
              </a:lnSpc>
            </a:pPr>
            <a:r>
              <a:rPr lang="pt-BR" sz="1400" b="1" dirty="0" smtClean="0">
                <a:ea typeface="Calibri"/>
                <a:cs typeface="Calibri"/>
                <a:sym typeface="Calibri"/>
              </a:rPr>
              <a:t>Meios</a:t>
            </a:r>
            <a:endParaRPr lang="pt-BR" sz="600" dirty="0"/>
          </a:p>
        </p:txBody>
      </p:sp>
      <p:sp>
        <p:nvSpPr>
          <p:cNvPr id="93" name="Oval 92">
            <a:extLst>
              <a:ext uri="{FF2B5EF4-FFF2-40B4-BE49-F238E27FC236}">
                <a16:creationId xmlns:a16="http://schemas.microsoft.com/office/drawing/2014/main" xmlns="" id="{978194C9-ED06-974E-A4EE-F07C369A03C5}"/>
              </a:ext>
            </a:extLst>
          </p:cNvPr>
          <p:cNvSpPr/>
          <p:nvPr/>
        </p:nvSpPr>
        <p:spPr>
          <a:xfrm>
            <a:off x="8702482" y="4372874"/>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4" name="Oval 93">
            <a:extLst>
              <a:ext uri="{FF2B5EF4-FFF2-40B4-BE49-F238E27FC236}">
                <a16:creationId xmlns:a16="http://schemas.microsoft.com/office/drawing/2014/main" xmlns="" id="{D28F4BD7-81C2-D84D-AD6F-8021422AF690}"/>
              </a:ext>
            </a:extLst>
          </p:cNvPr>
          <p:cNvSpPr/>
          <p:nvPr/>
        </p:nvSpPr>
        <p:spPr>
          <a:xfrm>
            <a:off x="8211774" y="5102537"/>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5" name="Oval 94">
            <a:extLst>
              <a:ext uri="{FF2B5EF4-FFF2-40B4-BE49-F238E27FC236}">
                <a16:creationId xmlns:a16="http://schemas.microsoft.com/office/drawing/2014/main" xmlns="" id="{63D88BBE-399C-D74E-B141-681CBE4F9237}"/>
              </a:ext>
            </a:extLst>
          </p:cNvPr>
          <p:cNvSpPr/>
          <p:nvPr/>
        </p:nvSpPr>
        <p:spPr>
          <a:xfrm>
            <a:off x="9276951" y="5102536"/>
            <a:ext cx="1337045" cy="133704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6" name="Rectangle 95">
            <a:extLst>
              <a:ext uri="{FF2B5EF4-FFF2-40B4-BE49-F238E27FC236}">
                <a16:creationId xmlns:a16="http://schemas.microsoft.com/office/drawing/2014/main" xmlns="" id="{27F78646-EB3F-9E47-884D-50EC591EBA84}"/>
              </a:ext>
            </a:extLst>
          </p:cNvPr>
          <p:cNvSpPr/>
          <p:nvPr/>
        </p:nvSpPr>
        <p:spPr>
          <a:xfrm>
            <a:off x="9106888" y="4621650"/>
            <a:ext cx="149622" cy="159145"/>
          </a:xfrm>
          <a:prstGeom prst="rect">
            <a:avLst/>
          </a:prstGeom>
          <a:solidFill>
            <a:srgbClr val="56C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7" name="Rectangle 96">
            <a:extLst>
              <a:ext uri="{FF2B5EF4-FFF2-40B4-BE49-F238E27FC236}">
                <a16:creationId xmlns:a16="http://schemas.microsoft.com/office/drawing/2014/main" xmlns="" id="{2144C197-011F-0946-B2BC-A6FE038C7460}"/>
              </a:ext>
            </a:extLst>
          </p:cNvPr>
          <p:cNvSpPr/>
          <p:nvPr/>
        </p:nvSpPr>
        <p:spPr>
          <a:xfrm>
            <a:off x="10039527" y="5863392"/>
            <a:ext cx="149622" cy="15914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8" name="Rectangle 97">
            <a:extLst>
              <a:ext uri="{FF2B5EF4-FFF2-40B4-BE49-F238E27FC236}">
                <a16:creationId xmlns:a16="http://schemas.microsoft.com/office/drawing/2014/main" xmlns="" id="{58FDE1CF-A286-FE49-B307-83F8383CDCE8}"/>
              </a:ext>
            </a:extLst>
          </p:cNvPr>
          <p:cNvSpPr/>
          <p:nvPr/>
        </p:nvSpPr>
        <p:spPr>
          <a:xfrm>
            <a:off x="9324386" y="5483456"/>
            <a:ext cx="149622" cy="1591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9" name="Rectangle 98">
            <a:extLst>
              <a:ext uri="{FF2B5EF4-FFF2-40B4-BE49-F238E27FC236}">
                <a16:creationId xmlns:a16="http://schemas.microsoft.com/office/drawing/2014/main" xmlns="" id="{BDFE2C2D-0FF0-D84A-954B-B6F84A88BFEA}"/>
              </a:ext>
            </a:extLst>
          </p:cNvPr>
          <p:cNvSpPr/>
          <p:nvPr/>
        </p:nvSpPr>
        <p:spPr>
          <a:xfrm>
            <a:off x="8769584" y="5995177"/>
            <a:ext cx="149622" cy="159145"/>
          </a:xfrm>
          <a:prstGeom prst="rect">
            <a:avLst/>
          </a:prstGeom>
          <a:solidFill>
            <a:srgbClr val="E52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0" name="Rectangle 99">
            <a:extLst>
              <a:ext uri="{FF2B5EF4-FFF2-40B4-BE49-F238E27FC236}">
                <a16:creationId xmlns:a16="http://schemas.microsoft.com/office/drawing/2014/main" xmlns="" id="{5B469A96-3C54-6F4B-B6C2-6AE8F81F2FB5}"/>
              </a:ext>
            </a:extLst>
          </p:cNvPr>
          <p:cNvSpPr/>
          <p:nvPr/>
        </p:nvSpPr>
        <p:spPr>
          <a:xfrm>
            <a:off x="8972668" y="5274822"/>
            <a:ext cx="149622" cy="159145"/>
          </a:xfrm>
          <a:prstGeom prst="rect">
            <a:avLst/>
          </a:prstGeom>
          <a:solidFill>
            <a:srgbClr val="FE9D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1" name="Rectangle 100">
            <a:extLst>
              <a:ext uri="{FF2B5EF4-FFF2-40B4-BE49-F238E27FC236}">
                <a16:creationId xmlns:a16="http://schemas.microsoft.com/office/drawing/2014/main" xmlns="" id="{4ECDC7B2-27B0-C94B-B2E4-CAFCB8BE2C02}"/>
              </a:ext>
            </a:extLst>
          </p:cNvPr>
          <p:cNvSpPr/>
          <p:nvPr/>
        </p:nvSpPr>
        <p:spPr>
          <a:xfrm>
            <a:off x="8897857" y="4822936"/>
            <a:ext cx="149622" cy="159145"/>
          </a:xfrm>
          <a:prstGeom prst="rect">
            <a:avLst/>
          </a:prstGeom>
          <a:solidFill>
            <a:srgbClr val="26B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Picture 7" descr="A picture containing text, clock&#10;&#10;Description automatically generated">
            <a:extLst>
              <a:ext uri="{FF2B5EF4-FFF2-40B4-BE49-F238E27FC236}">
                <a16:creationId xmlns:a16="http://schemas.microsoft.com/office/drawing/2014/main" xmlns="" id="{A093E2A0-A099-734E-BE84-F16725D11E57}"/>
              </a:ext>
            </a:extLst>
          </p:cNvPr>
          <p:cNvPicPr>
            <a:picLocks noChangeAspect="1"/>
          </p:cNvPicPr>
          <p:nvPr/>
        </p:nvPicPr>
        <p:blipFill>
          <a:blip r:embed="rId5"/>
          <a:stretch>
            <a:fillRect/>
          </a:stretch>
        </p:blipFill>
        <p:spPr>
          <a:xfrm>
            <a:off x="2106488" y="1502142"/>
            <a:ext cx="1594912" cy="1594912"/>
          </a:xfrm>
          <a:prstGeom prst="rect">
            <a:avLst/>
          </a:prstGeom>
        </p:spPr>
      </p:pic>
      <p:pic>
        <p:nvPicPr>
          <p:cNvPr id="14" name="Picture 13" descr="Icon&#10;&#10;Description automatically generated">
            <a:extLst>
              <a:ext uri="{FF2B5EF4-FFF2-40B4-BE49-F238E27FC236}">
                <a16:creationId xmlns:a16="http://schemas.microsoft.com/office/drawing/2014/main" xmlns="" id="{CE126A4B-C251-9F4C-A922-7DC45FD109B6}"/>
              </a:ext>
            </a:extLst>
          </p:cNvPr>
          <p:cNvPicPr>
            <a:picLocks noChangeAspect="1"/>
          </p:cNvPicPr>
          <p:nvPr/>
        </p:nvPicPr>
        <p:blipFill>
          <a:blip r:embed="rId6"/>
          <a:stretch>
            <a:fillRect/>
          </a:stretch>
        </p:blipFill>
        <p:spPr>
          <a:xfrm>
            <a:off x="3579537" y="1448495"/>
            <a:ext cx="981351" cy="981351"/>
          </a:xfrm>
          <a:prstGeom prst="rect">
            <a:avLst/>
          </a:prstGeom>
        </p:spPr>
      </p:pic>
      <p:sp>
        <p:nvSpPr>
          <p:cNvPr id="2" name="Slide Number Placeholder 1">
            <a:extLst>
              <a:ext uri="{FF2B5EF4-FFF2-40B4-BE49-F238E27FC236}">
                <a16:creationId xmlns:a16="http://schemas.microsoft.com/office/drawing/2014/main" xmlns="" id="{141D30F8-CC82-ACAD-1B77-1E43AF72FF49}"/>
              </a:ext>
            </a:extLst>
          </p:cNvPr>
          <p:cNvSpPr>
            <a:spLocks noGrp="1"/>
          </p:cNvSpPr>
          <p:nvPr>
            <p:ph type="sldNum" sz="quarter" idx="12"/>
          </p:nvPr>
        </p:nvSpPr>
        <p:spPr/>
        <p:txBody>
          <a:bodyPr/>
          <a:lstStyle/>
          <a:p>
            <a:fld id="{61DC75F0-D3FD-D841-8FDB-E454B9D17276}" type="slidenum">
              <a:rPr lang="pt-BR" smtClean="0"/>
              <a:t>23</a:t>
            </a:fld>
            <a:endParaRPr lang="pt-BR" dirty="0"/>
          </a:p>
        </p:txBody>
      </p:sp>
    </p:spTree>
    <p:extLst>
      <p:ext uri="{BB962C8B-B14F-4D97-AF65-F5344CB8AC3E}">
        <p14:creationId xmlns:p14="http://schemas.microsoft.com/office/powerpoint/2010/main" val="294558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xmlns="" id="{C5FB9B07-2C9C-8A4F-A32C-ED14DE9560C2}"/>
              </a:ext>
            </a:extLst>
          </p:cNvPr>
          <p:cNvSpPr/>
          <p:nvPr/>
        </p:nvSpPr>
        <p:spPr>
          <a:xfrm>
            <a:off x="323617" y="1464528"/>
            <a:ext cx="6729365"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99517891-8C27-C14F-822D-D6BE71B4E90C}"/>
              </a:ext>
            </a:extLst>
          </p:cNvPr>
          <p:cNvSpPr/>
          <p:nvPr/>
        </p:nvSpPr>
        <p:spPr>
          <a:xfrm>
            <a:off x="506503" y="1456997"/>
            <a:ext cx="6946920" cy="402546"/>
          </a:xfrm>
          <a:prstGeom prst="rect">
            <a:avLst/>
          </a:prstGeom>
        </p:spPr>
        <p:txBody>
          <a:bodyPr wrap="square">
            <a:spAutoFit/>
          </a:bodyPr>
          <a:lstStyle/>
          <a:p>
            <a:pPr algn="thaiDist">
              <a:lnSpc>
                <a:spcPct val="120000"/>
              </a:lnSpc>
            </a:pPr>
            <a:r>
              <a:rPr lang="pt-BR" b="1" dirty="0" smtClean="0">
                <a:solidFill>
                  <a:schemeClr val="bg1"/>
                </a:solidFill>
              </a:rPr>
              <a:t>Principais Resultados de Aprendizagem e Alinhamento Curricular:</a:t>
            </a:r>
            <a:endParaRPr lang="pt-BR" b="1" dirty="0">
              <a:solidFill>
                <a:schemeClr val="bg1"/>
              </a:solidFill>
            </a:endParaRPr>
          </a:p>
        </p:txBody>
      </p:sp>
      <p:sp>
        <p:nvSpPr>
          <p:cNvPr id="37" name="Rectangle 36">
            <a:extLst>
              <a:ext uri="{FF2B5EF4-FFF2-40B4-BE49-F238E27FC236}">
                <a16:creationId xmlns:a16="http://schemas.microsoft.com/office/drawing/2014/main" xmlns="" id="{E83BA1D4-BD4C-B44F-89BF-B15505F3EBB5}"/>
              </a:ext>
            </a:extLst>
          </p:cNvPr>
          <p:cNvSpPr/>
          <p:nvPr/>
        </p:nvSpPr>
        <p:spPr>
          <a:xfrm>
            <a:off x="323617" y="1926064"/>
            <a:ext cx="11361877" cy="3637919"/>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Artes da Língua Inglesa e Alfabetização: </a:t>
            </a:r>
            <a:r>
              <a:rPr lang="pt-BR" sz="1600" dirty="0" smtClean="0">
                <a:solidFill>
                  <a:srgbClr val="262626"/>
                </a:solidFill>
              </a:rPr>
              <a:t>Participe de conversas colaborativas com diversos parceiros sobre tópicos e textos. Seguir regras acordadas para as discussões. Use palavras e frases adquiridas através de conversas, lendo e sendo lido e respondendo a textos. Apresente informações, descobertas e evidências de apoio de forma clara, concisa e lógica, de modo que os ouvintes possam seguir a linha de raciocínio</a:t>
            </a:r>
            <a:r>
              <a:rPr lang="pt-BR" sz="1600" dirty="0" smtClean="0"/>
              <a:t>.</a:t>
            </a: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cs typeface="Calibri"/>
                <a:sym typeface="Calibri"/>
              </a:rPr>
              <a:t>Estudos Sociais - Pessoas, Lugares e Ambientes: </a:t>
            </a:r>
            <a:r>
              <a:rPr lang="pt-BR" sz="1600" dirty="0" smtClean="0">
                <a:solidFill>
                  <a:srgbClr val="262626"/>
                </a:solidFill>
                <a:cs typeface="Calibri"/>
                <a:sym typeface="Calibri"/>
              </a:rPr>
              <a:t>O estudo de pessoas, lugares e ambientes nos permite compreender a relação entre as populações humanas e o mundo físico. </a:t>
            </a:r>
          </a:p>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Ciência - Terra e Atividade Humana: </a:t>
            </a:r>
            <a:r>
              <a:rPr lang="pt-BR" sz="1600" dirty="0" smtClean="0">
                <a:solidFill>
                  <a:srgbClr val="262626"/>
                </a:solidFill>
              </a:rPr>
              <a:t>Comunicar soluções que reduzam o impacto dos seres humanos na terra, água, ar e / ou outros seres vivos no ambiente local. As coisas que as pessoas fazem podem afetar o mundo ao seu redor. Mas eles podem fazer escolhas que reduzam seus impactos na terra, água, ar e outros seres vivos.</a:t>
            </a:r>
          </a:p>
          <a:p>
            <a:pPr marL="171450" indent="-171450" algn="thaiDist">
              <a:lnSpc>
                <a:spcPct val="120000"/>
              </a:lnSpc>
              <a:buClr>
                <a:srgbClr val="3AC69D"/>
              </a:buClr>
              <a:buSzPct val="150000"/>
              <a:buFont typeface="Arial" panose="020B0604020202020204" pitchFamily="34" charset="0"/>
              <a:buChar char="•"/>
            </a:pPr>
            <a:endParaRPr lang="pt-BR" sz="1600" dirty="0" smtClean="0"/>
          </a:p>
          <a:p>
            <a:pPr marL="171450" indent="-171450" algn="thaiDist">
              <a:lnSpc>
                <a:spcPct val="120000"/>
              </a:lnSpc>
              <a:buClr>
                <a:srgbClr val="3AC69D"/>
              </a:buClr>
              <a:buSzPct val="150000"/>
              <a:buFont typeface="Arial" panose="020B0604020202020204" pitchFamily="34" charset="0"/>
              <a:buChar char="•"/>
            </a:pPr>
            <a:endParaRPr lang="pt-BR" sz="1600" dirty="0" smtClean="0">
              <a:solidFill>
                <a:srgbClr val="262626"/>
              </a:solidFill>
            </a:endParaRPr>
          </a:p>
          <a:p>
            <a:pPr marL="171450" indent="-171450" algn="thaiDist">
              <a:lnSpc>
                <a:spcPct val="120000"/>
              </a:lnSpc>
              <a:buClr>
                <a:srgbClr val="3AC69D"/>
              </a:buClr>
              <a:buSzPct val="150000"/>
              <a:buFont typeface="Arial" panose="020B0604020202020204" pitchFamily="34" charset="0"/>
              <a:buChar char="•"/>
            </a:pPr>
            <a:endParaRPr lang="pt-BR" sz="1600" dirty="0">
              <a:solidFill>
                <a:srgbClr val="262626"/>
              </a:solidFill>
            </a:endParaRPr>
          </a:p>
        </p:txBody>
      </p:sp>
      <p:sp>
        <p:nvSpPr>
          <p:cNvPr id="30" name="Rounded Rectangle 29">
            <a:extLst>
              <a:ext uri="{FF2B5EF4-FFF2-40B4-BE49-F238E27FC236}">
                <a16:creationId xmlns:a16="http://schemas.microsoft.com/office/drawing/2014/main" xmlns="" id="{B3D3BBA8-E2E4-CF45-BF72-B5B052BCB00C}"/>
              </a:ext>
            </a:extLst>
          </p:cNvPr>
          <p:cNvSpPr/>
          <p:nvPr/>
        </p:nvSpPr>
        <p:spPr>
          <a:xfrm>
            <a:off x="323618" y="4846812"/>
            <a:ext cx="2539999"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a16="http://schemas.microsoft.com/office/drawing/2014/main" xmlns="" id="{279E0FEB-CD14-B84F-9CC0-A073E335659C}"/>
              </a:ext>
            </a:extLst>
          </p:cNvPr>
          <p:cNvSpPr/>
          <p:nvPr/>
        </p:nvSpPr>
        <p:spPr>
          <a:xfrm>
            <a:off x="506503" y="4839281"/>
            <a:ext cx="2288178" cy="424732"/>
          </a:xfrm>
          <a:prstGeom prst="rect">
            <a:avLst/>
          </a:prstGeom>
        </p:spPr>
        <p:txBody>
          <a:bodyPr wrap="square">
            <a:spAutoFit/>
          </a:bodyPr>
          <a:lstStyle/>
          <a:p>
            <a:pPr algn="thaiDist">
              <a:lnSpc>
                <a:spcPct val="120000"/>
              </a:lnSpc>
            </a:pPr>
            <a:r>
              <a:rPr lang="pt-BR" b="1" dirty="0">
                <a:solidFill>
                  <a:schemeClr val="bg1"/>
                </a:solidFill>
              </a:rPr>
              <a:t>Alinhamento de ODS</a:t>
            </a:r>
          </a:p>
        </p:txBody>
      </p:sp>
      <p:sp>
        <p:nvSpPr>
          <p:cNvPr id="15" name="Rounded Rectangle 14">
            <a:extLst>
              <a:ext uri="{FF2B5EF4-FFF2-40B4-BE49-F238E27FC236}">
                <a16:creationId xmlns:a16="http://schemas.microsoft.com/office/drawing/2014/main" xmlns=""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a16="http://schemas.microsoft.com/office/drawing/2014/main" xmlns=""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pt-BR" sz="3200" b="1" dirty="0" smtClean="0">
                <a:solidFill>
                  <a:schemeClr val="bg1"/>
                </a:solidFill>
              </a:rPr>
              <a:t>ODS e Alinhamento Curricular</a:t>
            </a:r>
            <a:endParaRPr lang="pt-BR" sz="3200" b="1" dirty="0">
              <a:solidFill>
                <a:schemeClr val="bg1"/>
              </a:solidFill>
            </a:endParaRPr>
          </a:p>
        </p:txBody>
      </p:sp>
      <p:sp>
        <p:nvSpPr>
          <p:cNvPr id="18" name="TextBox 17">
            <a:extLst>
              <a:ext uri="{FF2B5EF4-FFF2-40B4-BE49-F238E27FC236}">
                <a16:creationId xmlns:a16="http://schemas.microsoft.com/office/drawing/2014/main" xmlns=""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5" name="Picture 4" descr="A picture containing text, clipart&#10;&#10;Description automatically generated">
            <a:extLst>
              <a:ext uri="{FF2B5EF4-FFF2-40B4-BE49-F238E27FC236}">
                <a16:creationId xmlns:a16="http://schemas.microsoft.com/office/drawing/2014/main" xmlns="" id="{EE519F4C-0542-37A8-49A5-7888F83808D9}"/>
              </a:ext>
            </a:extLst>
          </p:cNvPr>
          <p:cNvPicPr>
            <a:picLocks noChangeAspect="1"/>
          </p:cNvPicPr>
          <p:nvPr/>
        </p:nvPicPr>
        <p:blipFill>
          <a:blip r:embed="rId4"/>
          <a:stretch>
            <a:fillRect/>
          </a:stretch>
        </p:blipFill>
        <p:spPr>
          <a:xfrm>
            <a:off x="323617" y="5348035"/>
            <a:ext cx="1270000" cy="127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9C610668-27E2-7F29-7FA6-3493150757BB}"/>
              </a:ext>
            </a:extLst>
          </p:cNvPr>
          <p:cNvPicPr>
            <a:picLocks noChangeAspect="1"/>
          </p:cNvPicPr>
          <p:nvPr/>
        </p:nvPicPr>
        <p:blipFill>
          <a:blip r:embed="rId5"/>
          <a:stretch>
            <a:fillRect/>
          </a:stretch>
        </p:blipFill>
        <p:spPr>
          <a:xfrm>
            <a:off x="1593617" y="5348035"/>
            <a:ext cx="1270000" cy="1270000"/>
          </a:xfrm>
          <a:prstGeom prst="rect">
            <a:avLst/>
          </a:prstGeom>
        </p:spPr>
      </p:pic>
      <p:grpSp>
        <p:nvGrpSpPr>
          <p:cNvPr id="14" name="Group 13">
            <a:extLst>
              <a:ext uri="{FF2B5EF4-FFF2-40B4-BE49-F238E27FC236}">
                <a16:creationId xmlns:a16="http://schemas.microsoft.com/office/drawing/2014/main" xmlns="" id="{8200302B-1C97-84D7-57A3-98776EED0E79}"/>
              </a:ext>
            </a:extLst>
          </p:cNvPr>
          <p:cNvGrpSpPr/>
          <p:nvPr/>
        </p:nvGrpSpPr>
        <p:grpSpPr>
          <a:xfrm>
            <a:off x="3779226" y="5260018"/>
            <a:ext cx="6547513" cy="1338812"/>
            <a:chOff x="4790164" y="5101971"/>
            <a:chExt cx="6979920" cy="1490877"/>
          </a:xfrm>
        </p:grpSpPr>
        <p:sp>
          <p:nvSpPr>
            <p:cNvPr id="19" name="Rounded Rectangle 18">
              <a:extLst>
                <a:ext uri="{FF2B5EF4-FFF2-40B4-BE49-F238E27FC236}">
                  <a16:creationId xmlns:a16="http://schemas.microsoft.com/office/drawing/2014/main" xmlns="" id="{3F6C3105-83F6-CD75-8561-B948017FF72C}"/>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20" name="Rounded Rectangle 19">
              <a:extLst>
                <a:ext uri="{FF2B5EF4-FFF2-40B4-BE49-F238E27FC236}">
                  <a16:creationId xmlns:a16="http://schemas.microsoft.com/office/drawing/2014/main" xmlns="" id="{784AFAF9-9469-09FC-069D-B6C6B04C1734}"/>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aula em PDF imprimível estão disponíveis para download.</a:t>
              </a:r>
              <a:r>
                <a:rPr lang="pt-BR" sz="1300" b="1" dirty="0" smtClean="0"/>
                <a:t> </a:t>
              </a:r>
            </a:p>
            <a:p>
              <a:pPr algn="ctr"/>
              <a:endParaRPr lang="pt-BR" dirty="0"/>
            </a:p>
          </p:txBody>
        </p:sp>
        <p:sp>
          <p:nvSpPr>
            <p:cNvPr id="21" name="TextBox 20">
              <a:extLst>
                <a:ext uri="{FF2B5EF4-FFF2-40B4-BE49-F238E27FC236}">
                  <a16:creationId xmlns:a16="http://schemas.microsoft.com/office/drawing/2014/main" xmlns="" id="{F0280502-706A-1921-7F92-8BD33A7BE7F6}"/>
                </a:ext>
              </a:extLst>
            </p:cNvPr>
            <p:cNvSpPr txBox="1"/>
            <p:nvPr/>
          </p:nvSpPr>
          <p:spPr>
            <a:xfrm>
              <a:off x="4875866" y="5101971"/>
              <a:ext cx="6894218" cy="411281"/>
            </a:xfrm>
            <a:prstGeom prst="rect">
              <a:avLst/>
            </a:prstGeom>
            <a:noFill/>
          </p:spPr>
          <p:txBody>
            <a:bodyPr wrap="square" rtlCol="0">
              <a:spAutoFit/>
            </a:bodyPr>
            <a:lstStyle/>
            <a:p>
              <a:pPr algn="ctr"/>
              <a:r>
                <a:rPr lang="pt-BR" b="1" dirty="0">
                  <a:solidFill>
                    <a:schemeClr val="bg1"/>
                  </a:solidFill>
                </a:rPr>
                <a:t>Aula flexível e adaptativa</a:t>
              </a:r>
            </a:p>
          </p:txBody>
        </p:sp>
      </p:grpSp>
      <p:sp>
        <p:nvSpPr>
          <p:cNvPr id="2" name="Slide Number Placeholder 1">
            <a:extLst>
              <a:ext uri="{FF2B5EF4-FFF2-40B4-BE49-F238E27FC236}">
                <a16:creationId xmlns:a16="http://schemas.microsoft.com/office/drawing/2014/main" xmlns="" id="{963A24D7-90E5-266E-568E-A4447527FE10}"/>
              </a:ext>
            </a:extLst>
          </p:cNvPr>
          <p:cNvSpPr>
            <a:spLocks noGrp="1"/>
          </p:cNvSpPr>
          <p:nvPr>
            <p:ph type="sldNum" sz="quarter" idx="12"/>
          </p:nvPr>
        </p:nvSpPr>
        <p:spPr/>
        <p:txBody>
          <a:bodyPr/>
          <a:lstStyle/>
          <a:p>
            <a:fld id="{61DC75F0-D3FD-D841-8FDB-E454B9D17276}" type="slidenum">
              <a:rPr lang="pt-BR" smtClean="0"/>
              <a:t>3</a:t>
            </a:fld>
            <a:endParaRPr lang="pt-BR" dirty="0"/>
          </a:p>
        </p:txBody>
      </p:sp>
      <p:pic>
        <p:nvPicPr>
          <p:cNvPr id="24"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645604" y="5429174"/>
            <a:ext cx="726440" cy="381635"/>
          </a:xfrm>
          <a:prstGeom prst="rect">
            <a:avLst/>
          </a:prstGeom>
          <a:noFill/>
          <a:ln>
            <a:noFill/>
          </a:ln>
          <a:extLst/>
        </p:spPr>
      </p:pic>
      <p:sp>
        <p:nvSpPr>
          <p:cNvPr id="22" name="CaixaDeTexto 1"/>
          <p:cNvSpPr txBox="1"/>
          <p:nvPr/>
        </p:nvSpPr>
        <p:spPr>
          <a:xfrm>
            <a:off x="638339" y="5418424"/>
            <a:ext cx="804767" cy="338554"/>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EDUCAÇÃO DE QUALIDADE</a:t>
            </a:r>
            <a:endParaRPr lang="pt-BR" sz="1600" dirty="0">
              <a:effectLst/>
              <a:latin typeface="Times New Roman"/>
              <a:ea typeface="Times New Roman"/>
            </a:endParaRPr>
          </a:p>
        </p:txBody>
      </p:sp>
      <p:pic>
        <p:nvPicPr>
          <p:cNvPr id="26"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1949807" y="5404306"/>
            <a:ext cx="913810" cy="388049"/>
          </a:xfrm>
          <a:prstGeom prst="rect">
            <a:avLst/>
          </a:prstGeom>
          <a:noFill/>
          <a:ln>
            <a:noFill/>
          </a:ln>
          <a:extLst/>
        </p:spPr>
      </p:pic>
      <p:sp>
        <p:nvSpPr>
          <p:cNvPr id="23" name="CaixaDeTexto 1"/>
          <p:cNvSpPr txBox="1"/>
          <p:nvPr/>
        </p:nvSpPr>
        <p:spPr>
          <a:xfrm>
            <a:off x="1996092" y="5390039"/>
            <a:ext cx="755015" cy="461665"/>
          </a:xfrm>
          <a:prstGeom prst="rect">
            <a:avLst/>
          </a:prstGeom>
          <a:noFill/>
        </p:spPr>
        <p:txBody>
          <a:bodyPr wrap="square" lIns="0" rIns="0" rtlCol="0">
            <a:spAutoFit/>
          </a:bodyPr>
          <a:lstStyle/>
          <a:p>
            <a:pPr>
              <a:spcAft>
                <a:spcPts val="0"/>
              </a:spcAft>
            </a:pPr>
            <a:r>
              <a:rPr lang="pt-BR" sz="800" dirty="0">
                <a:solidFill>
                  <a:srgbClr val="FFFFFF"/>
                </a:solidFill>
                <a:effectLst/>
                <a:latin typeface="Arial"/>
                <a:ea typeface="Arial"/>
              </a:rPr>
              <a:t>PARCERIAS PARA OS OBJETIVOS</a:t>
            </a:r>
            <a:endParaRPr lang="pt-BR" sz="1600" dirty="0">
              <a:effectLst/>
              <a:latin typeface="Times New Roman"/>
              <a:ea typeface="Times New Roman"/>
            </a:endParaRPr>
          </a:p>
        </p:txBody>
      </p:sp>
    </p:spTree>
    <p:extLst>
      <p:ext uri="{BB962C8B-B14F-4D97-AF65-F5344CB8AC3E}">
        <p14:creationId xmlns:p14="http://schemas.microsoft.com/office/powerpoint/2010/main" val="16181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37273"/>
            <a:ext cx="12224657" cy="6858000"/>
          </a:xfrm>
          <a:prstGeom prst="rect">
            <a:avLst/>
          </a:prstGeom>
        </p:spPr>
      </p:pic>
      <p:sp>
        <p:nvSpPr>
          <p:cNvPr id="15" name="Rounded Rectangle 14">
            <a:extLst>
              <a:ext uri="{FF2B5EF4-FFF2-40B4-BE49-F238E27FC236}">
                <a16:creationId xmlns:a16="http://schemas.microsoft.com/office/drawing/2014/main" xmlns=""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O Workshop </a:t>
            </a:r>
            <a:endParaRPr lang="pt-BR" sz="3200" b="1" dirty="0">
              <a:solidFill>
                <a:schemeClr val="bg1"/>
              </a:solidFill>
            </a:endParaRPr>
          </a:p>
        </p:txBody>
      </p:sp>
      <p:sp>
        <p:nvSpPr>
          <p:cNvPr id="17" name="TextBox 16">
            <a:extLst>
              <a:ext uri="{FF2B5EF4-FFF2-40B4-BE49-F238E27FC236}">
                <a16:creationId xmlns:a16="http://schemas.microsoft.com/office/drawing/2014/main" xmlns=""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do Workshop : 45 - 60 minutos</a:t>
            </a:r>
            <a:endParaRPr lang="pt-BR" sz="1400" b="1" dirty="0">
              <a:solidFill>
                <a:schemeClr val="bg1"/>
              </a:solidFill>
            </a:endParaRPr>
          </a:p>
        </p:txBody>
      </p:sp>
      <p:sp>
        <p:nvSpPr>
          <p:cNvPr id="28" name="TextBox 27">
            <a:extLst>
              <a:ext uri="{FF2B5EF4-FFF2-40B4-BE49-F238E27FC236}">
                <a16:creationId xmlns:a16="http://schemas.microsoft.com/office/drawing/2014/main" xmlns="" id="{099A8FAD-CBCC-8947-88ED-286647F3314A}"/>
              </a:ext>
            </a:extLst>
          </p:cNvPr>
          <p:cNvSpPr txBox="1"/>
          <p:nvPr/>
        </p:nvSpPr>
        <p:spPr>
          <a:xfrm>
            <a:off x="1282300" y="1689355"/>
            <a:ext cx="9627400" cy="646331"/>
          </a:xfrm>
          <a:prstGeom prst="rect">
            <a:avLst/>
          </a:prstGeom>
          <a:noFill/>
        </p:spPr>
        <p:txBody>
          <a:bodyPr wrap="square" rtlCol="0">
            <a:spAutoFit/>
          </a:bodyPr>
          <a:lstStyle/>
          <a:p>
            <a:r>
              <a:rPr lang="pt-BR" b="1" dirty="0" smtClean="0">
                <a:solidFill>
                  <a:srgbClr val="262626"/>
                </a:solidFill>
              </a:rPr>
              <a:t>Organize-se em grupos de 3-5 </a:t>
            </a:r>
            <a:r>
              <a:rPr lang="pt-BR" dirty="0" smtClean="0">
                <a:solidFill>
                  <a:srgbClr val="262626"/>
                </a:solidFill>
              </a:rPr>
              <a:t>e prepare uma cartolina ou quadro branco com notas adesivas para o exercício. </a:t>
            </a:r>
            <a:endParaRPr lang="pt-BR" dirty="0">
              <a:solidFill>
                <a:srgbClr val="262626"/>
              </a:solidFill>
            </a:endParaRPr>
          </a:p>
        </p:txBody>
      </p:sp>
      <p:sp>
        <p:nvSpPr>
          <p:cNvPr id="32" name="TextBox 31">
            <a:extLst>
              <a:ext uri="{FF2B5EF4-FFF2-40B4-BE49-F238E27FC236}">
                <a16:creationId xmlns:a16="http://schemas.microsoft.com/office/drawing/2014/main" xmlns="" id="{5F85B226-A8E0-D640-A16A-AE4D21CD29F9}"/>
              </a:ext>
            </a:extLst>
          </p:cNvPr>
          <p:cNvSpPr txBox="1"/>
          <p:nvPr/>
        </p:nvSpPr>
        <p:spPr>
          <a:xfrm>
            <a:off x="1282298" y="2635057"/>
            <a:ext cx="9499116" cy="646331"/>
          </a:xfrm>
          <a:prstGeom prst="rect">
            <a:avLst/>
          </a:prstGeom>
          <a:noFill/>
        </p:spPr>
        <p:txBody>
          <a:bodyPr wrap="square" rtlCol="0">
            <a:spAutoFit/>
          </a:bodyPr>
          <a:lstStyle/>
          <a:p>
            <a:pPr>
              <a:buClr>
                <a:srgbClr val="29C7F7"/>
              </a:buClr>
              <a:buSzPct val="200000"/>
              <a:tabLst>
                <a:tab pos="531813" algn="l"/>
              </a:tabLst>
            </a:pPr>
            <a:r>
              <a:rPr lang="pt-BR" b="1" dirty="0" smtClean="0">
                <a:solidFill>
                  <a:srgbClr val="262626"/>
                </a:solidFill>
              </a:rPr>
              <a:t>Escolha um dos cenários do formulário "SDG Challenges"</a:t>
            </a:r>
            <a:r>
              <a:rPr lang="pt-BR" dirty="0" smtClean="0">
                <a:solidFill>
                  <a:srgbClr val="262626"/>
                </a:solidFill>
              </a:rPr>
              <a:t> ("Desafios de ODS") para usar no exercício da árvore de problemas/soluções.</a:t>
            </a:r>
            <a:endParaRPr lang="pt-BR" dirty="0">
              <a:solidFill>
                <a:srgbClr val="262626"/>
              </a:solidFill>
            </a:endParaRPr>
          </a:p>
        </p:txBody>
      </p:sp>
      <p:sp>
        <p:nvSpPr>
          <p:cNvPr id="53" name="Oval 52">
            <a:extLst>
              <a:ext uri="{FF2B5EF4-FFF2-40B4-BE49-F238E27FC236}">
                <a16:creationId xmlns:a16="http://schemas.microsoft.com/office/drawing/2014/main" xmlns=""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Oval 53">
            <a:extLst>
              <a:ext uri="{FF2B5EF4-FFF2-40B4-BE49-F238E27FC236}">
                <a16:creationId xmlns:a16="http://schemas.microsoft.com/office/drawing/2014/main" xmlns=""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ctangle 54">
            <a:extLst>
              <a:ext uri="{FF2B5EF4-FFF2-40B4-BE49-F238E27FC236}">
                <a16:creationId xmlns:a16="http://schemas.microsoft.com/office/drawing/2014/main" xmlns="" id="{9E7A05C9-9A72-B146-85C5-EF61D44CC809}"/>
              </a:ext>
            </a:extLst>
          </p:cNvPr>
          <p:cNvSpPr/>
          <p:nvPr/>
        </p:nvSpPr>
        <p:spPr>
          <a:xfrm>
            <a:off x="707806" y="1638930"/>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nvGrpSpPr>
          <p:cNvPr id="2" name="Group 1">
            <a:extLst>
              <a:ext uri="{FF2B5EF4-FFF2-40B4-BE49-F238E27FC236}">
                <a16:creationId xmlns:a16="http://schemas.microsoft.com/office/drawing/2014/main" xmlns="" id="{C434C557-5383-2358-635D-EF8155B7E4AE}"/>
              </a:ext>
            </a:extLst>
          </p:cNvPr>
          <p:cNvGrpSpPr/>
          <p:nvPr/>
        </p:nvGrpSpPr>
        <p:grpSpPr>
          <a:xfrm>
            <a:off x="647654" y="2573733"/>
            <a:ext cx="443210" cy="427913"/>
            <a:chOff x="663222" y="3355931"/>
            <a:chExt cx="443210" cy="427913"/>
          </a:xfrm>
        </p:grpSpPr>
        <p:sp>
          <p:nvSpPr>
            <p:cNvPr id="26" name="Oval 25">
              <a:extLst>
                <a:ext uri="{FF2B5EF4-FFF2-40B4-BE49-F238E27FC236}">
                  <a16:creationId xmlns:a16="http://schemas.microsoft.com/office/drawing/2014/main" xmlns="" id="{E2C0A7DC-442F-B249-92C1-742F65FB273D}"/>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Oval 28">
              <a:extLst>
                <a:ext uri="{FF2B5EF4-FFF2-40B4-BE49-F238E27FC236}">
                  <a16:creationId xmlns:a16="http://schemas.microsoft.com/office/drawing/2014/main" xmlns="" id="{5F64759B-CE29-104E-AA59-5405D1B5B774}"/>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Rectangle 29">
              <a:extLst>
                <a:ext uri="{FF2B5EF4-FFF2-40B4-BE49-F238E27FC236}">
                  <a16:creationId xmlns:a16="http://schemas.microsoft.com/office/drawing/2014/main" xmlns="" id="{9682A563-3FEE-2144-96BD-DD2DA9B27BE5}"/>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37" name="Oval 36">
            <a:extLst>
              <a:ext uri="{FF2B5EF4-FFF2-40B4-BE49-F238E27FC236}">
                <a16:creationId xmlns:a16="http://schemas.microsoft.com/office/drawing/2014/main" xmlns="" id="{D2D999FF-62A8-4D4C-B9F4-FAB8457B67B4}"/>
              </a:ext>
            </a:extLst>
          </p:cNvPr>
          <p:cNvSpPr/>
          <p:nvPr/>
        </p:nvSpPr>
        <p:spPr>
          <a:xfrm>
            <a:off x="716859" y="44561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Oval 37">
            <a:extLst>
              <a:ext uri="{FF2B5EF4-FFF2-40B4-BE49-F238E27FC236}">
                <a16:creationId xmlns:a16="http://schemas.microsoft.com/office/drawing/2014/main" xmlns="" id="{7C4E612F-3F76-0A4B-834A-1B231AE35B30}"/>
              </a:ext>
            </a:extLst>
          </p:cNvPr>
          <p:cNvSpPr/>
          <p:nvPr/>
        </p:nvSpPr>
        <p:spPr>
          <a:xfrm>
            <a:off x="663222" y="446225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Rectangle 38">
            <a:extLst>
              <a:ext uri="{FF2B5EF4-FFF2-40B4-BE49-F238E27FC236}">
                <a16:creationId xmlns:a16="http://schemas.microsoft.com/office/drawing/2014/main" xmlns="" id="{AF4562AF-FBD4-574B-9D90-D01C35E2DE21}"/>
              </a:ext>
            </a:extLst>
          </p:cNvPr>
          <p:cNvSpPr/>
          <p:nvPr/>
        </p:nvSpPr>
        <p:spPr>
          <a:xfrm>
            <a:off x="707806" y="445247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4</a:t>
            </a:r>
            <a:endParaRPr lang="pt-BR" b="1" dirty="0">
              <a:solidFill>
                <a:schemeClr val="bg1"/>
              </a:solidFill>
              <a:cs typeface="Arial" panose="020B0604020202020204" pitchFamily="34" charset="0"/>
            </a:endParaRPr>
          </a:p>
        </p:txBody>
      </p:sp>
      <p:sp>
        <p:nvSpPr>
          <p:cNvPr id="40" name="TextBox 39">
            <a:extLst>
              <a:ext uri="{FF2B5EF4-FFF2-40B4-BE49-F238E27FC236}">
                <a16:creationId xmlns:a16="http://schemas.microsoft.com/office/drawing/2014/main" xmlns="" id="{F64E5E03-422A-0F4B-AAE4-04BFCBF5E471}"/>
              </a:ext>
            </a:extLst>
          </p:cNvPr>
          <p:cNvSpPr txBox="1"/>
          <p:nvPr/>
        </p:nvSpPr>
        <p:spPr>
          <a:xfrm>
            <a:off x="1282299" y="4522576"/>
            <a:ext cx="9627399" cy="1200329"/>
          </a:xfrm>
          <a:prstGeom prst="rect">
            <a:avLst/>
          </a:prstGeom>
          <a:noFill/>
        </p:spPr>
        <p:txBody>
          <a:bodyPr wrap="square" rtlCol="0">
            <a:spAutoFit/>
          </a:bodyPr>
          <a:lstStyle/>
          <a:p>
            <a:r>
              <a:rPr lang="pt-BR" b="1" dirty="0" smtClean="0">
                <a:solidFill>
                  <a:srgbClr val="262626"/>
                </a:solidFill>
              </a:rPr>
              <a:t>Quando terminarem a árvore de problemas/soluções, </a:t>
            </a:r>
            <a:r>
              <a:rPr lang="pt-BR" dirty="0" smtClean="0">
                <a:solidFill>
                  <a:srgbClr val="262626"/>
                </a:solidFill>
              </a:rPr>
              <a:t>peça aos grupos que definam seu caminho de soluções com uma “declaração de soluções” que eles acham que resolverá melhor o problema central e contribuirá para os ODS. Peça aos grupos que apresentem suas descobertas para o restante da classe.</a:t>
            </a:r>
            <a:endParaRPr lang="pt-BR" dirty="0">
              <a:solidFill>
                <a:srgbClr val="262626"/>
              </a:solidFill>
            </a:endParaRPr>
          </a:p>
        </p:txBody>
      </p:sp>
      <p:grpSp>
        <p:nvGrpSpPr>
          <p:cNvPr id="24" name="Group 23">
            <a:extLst>
              <a:ext uri="{FF2B5EF4-FFF2-40B4-BE49-F238E27FC236}">
                <a16:creationId xmlns:a16="http://schemas.microsoft.com/office/drawing/2014/main" xmlns="" id="{C458E8A7-6706-75C8-0609-86F17CCE3C5B}"/>
              </a:ext>
            </a:extLst>
          </p:cNvPr>
          <p:cNvGrpSpPr/>
          <p:nvPr/>
        </p:nvGrpSpPr>
        <p:grpSpPr>
          <a:xfrm>
            <a:off x="645226" y="3501457"/>
            <a:ext cx="443210" cy="427913"/>
            <a:chOff x="663222" y="3355931"/>
            <a:chExt cx="443210" cy="427913"/>
          </a:xfrm>
        </p:grpSpPr>
        <p:sp>
          <p:nvSpPr>
            <p:cNvPr id="25" name="Oval 24">
              <a:extLst>
                <a:ext uri="{FF2B5EF4-FFF2-40B4-BE49-F238E27FC236}">
                  <a16:creationId xmlns:a16="http://schemas.microsoft.com/office/drawing/2014/main" xmlns="" id="{6D4B3B1C-4814-16BA-FB3F-FC2D60072526}"/>
                </a:ext>
              </a:extLst>
            </p:cNvPr>
            <p:cNvSpPr/>
            <p:nvPr/>
          </p:nvSpPr>
          <p:spPr>
            <a:xfrm>
              <a:off x="716859" y="3394269"/>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Oval 26">
              <a:extLst>
                <a:ext uri="{FF2B5EF4-FFF2-40B4-BE49-F238E27FC236}">
                  <a16:creationId xmlns:a16="http://schemas.microsoft.com/office/drawing/2014/main" xmlns="" id="{5AB87CE2-6DDD-9427-15BB-B722105213DB}"/>
                </a:ext>
              </a:extLst>
            </p:cNvPr>
            <p:cNvSpPr/>
            <p:nvPr/>
          </p:nvSpPr>
          <p:spPr>
            <a:xfrm>
              <a:off x="663222" y="339427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1" name="Rectangle 30">
              <a:extLst>
                <a:ext uri="{FF2B5EF4-FFF2-40B4-BE49-F238E27FC236}">
                  <a16:creationId xmlns:a16="http://schemas.microsoft.com/office/drawing/2014/main" xmlns="" id="{43F2049E-8F5F-6023-7114-9D510F3AC1D3}"/>
                </a:ext>
              </a:extLst>
            </p:cNvPr>
            <p:cNvSpPr/>
            <p:nvPr/>
          </p:nvSpPr>
          <p:spPr>
            <a:xfrm>
              <a:off x="731556" y="3355931"/>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sp>
        <p:nvSpPr>
          <p:cNvPr id="33" name="TextBox 32">
            <a:extLst>
              <a:ext uri="{FF2B5EF4-FFF2-40B4-BE49-F238E27FC236}">
                <a16:creationId xmlns:a16="http://schemas.microsoft.com/office/drawing/2014/main" xmlns="" id="{7C9B89B1-0C6F-2EC8-FD5A-0D1CD0046A77}"/>
              </a:ext>
            </a:extLst>
          </p:cNvPr>
          <p:cNvSpPr txBox="1"/>
          <p:nvPr/>
        </p:nvSpPr>
        <p:spPr>
          <a:xfrm>
            <a:off x="1282300" y="3554918"/>
            <a:ext cx="9499114" cy="646331"/>
          </a:xfrm>
          <a:prstGeom prst="rect">
            <a:avLst/>
          </a:prstGeom>
          <a:noFill/>
        </p:spPr>
        <p:txBody>
          <a:bodyPr wrap="square" rtlCol="0">
            <a:spAutoFit/>
          </a:bodyPr>
          <a:lstStyle/>
          <a:p>
            <a:r>
              <a:rPr lang="pt-BR" b="1" dirty="0" smtClean="0">
                <a:solidFill>
                  <a:srgbClr val="262626"/>
                </a:solidFill>
              </a:rPr>
              <a:t>Comece a mapear a árvore de problemas/soluções </a:t>
            </a:r>
            <a:r>
              <a:rPr lang="pt-BR" dirty="0" smtClean="0">
                <a:solidFill>
                  <a:srgbClr val="262626"/>
                </a:solidFill>
              </a:rPr>
              <a:t>em grupos e aplique um ou mais dos ODS ao problema/solução que eles identificam para o desafio dos ODS. </a:t>
            </a:r>
            <a:endParaRPr lang="pt-BR" dirty="0">
              <a:solidFill>
                <a:srgbClr val="262626"/>
              </a:solidFill>
            </a:endParaRPr>
          </a:p>
        </p:txBody>
      </p:sp>
      <p:sp>
        <p:nvSpPr>
          <p:cNvPr id="4" name="Slide Number Placeholder 3">
            <a:extLst>
              <a:ext uri="{FF2B5EF4-FFF2-40B4-BE49-F238E27FC236}">
                <a16:creationId xmlns:a16="http://schemas.microsoft.com/office/drawing/2014/main" xmlns="" id="{4214D04F-A7EB-0413-0D45-42B4ACD35B9C}"/>
              </a:ext>
            </a:extLst>
          </p:cNvPr>
          <p:cNvSpPr>
            <a:spLocks noGrp="1"/>
          </p:cNvSpPr>
          <p:nvPr>
            <p:ph type="sldNum" sz="quarter" idx="12"/>
          </p:nvPr>
        </p:nvSpPr>
        <p:spPr/>
        <p:txBody>
          <a:bodyPr/>
          <a:lstStyle/>
          <a:p>
            <a:fld id="{61DC75F0-D3FD-D841-8FDB-E454B9D17276}" type="slidenum">
              <a:rPr lang="pt-BR" smtClean="0"/>
              <a:t>4</a:t>
            </a:fld>
            <a:endParaRPr lang="pt-BR" dirty="0"/>
          </a:p>
        </p:txBody>
      </p:sp>
    </p:spTree>
    <p:extLst>
      <p:ext uri="{BB962C8B-B14F-4D97-AF65-F5344CB8AC3E}">
        <p14:creationId xmlns:p14="http://schemas.microsoft.com/office/powerpoint/2010/main" val="6371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606040" y="294106"/>
            <a:ext cx="6979920" cy="584775"/>
          </a:xfrm>
          <a:prstGeom prst="rect">
            <a:avLst/>
          </a:prstGeom>
          <a:noFill/>
        </p:spPr>
        <p:txBody>
          <a:bodyPr wrap="square" rtlCol="0">
            <a:spAutoFit/>
          </a:bodyPr>
          <a:lstStyle/>
          <a:p>
            <a:pPr algn="ctr"/>
            <a:r>
              <a:rPr lang="pt-BR" sz="3200" b="1" dirty="0">
                <a:solidFill>
                  <a:schemeClr val="bg1"/>
                </a:solidFill>
              </a:rPr>
              <a:t>Preparar a Apresentação do PowerPoint</a:t>
            </a:r>
            <a:endParaRPr lang="en-US" sz="3200" b="1" dirty="0">
              <a:solidFill>
                <a:schemeClr val="bg1"/>
              </a:solidFill>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pt-BR" sz="2000" dirty="0">
                <a:solidFill>
                  <a:srgbClr val="262626"/>
                </a:solidFill>
              </a:rPr>
              <a:t>Quando estiver pronto para apresentar as aulas à sua turma, clique em </a:t>
            </a:r>
            <a:r>
              <a:rPr lang="pt-BR" sz="2000" b="1" dirty="0">
                <a:solidFill>
                  <a:srgbClr val="262626"/>
                </a:solidFill>
              </a:rPr>
              <a:t>Apresentação de Slides </a:t>
            </a:r>
            <a:r>
              <a:rPr lang="pt-BR" sz="2000" dirty="0">
                <a:solidFill>
                  <a:srgbClr val="262626"/>
                </a:solidFill>
              </a:rPr>
              <a:t>na barra de menus superior e selecione </a:t>
            </a:r>
            <a:r>
              <a:rPr lang="pt-BR" sz="2000" b="1" dirty="0">
                <a:solidFill>
                  <a:srgbClr val="262626"/>
                </a:solidFill>
              </a:rPr>
              <a:t>Modo de Exibição do Apresentador</a:t>
            </a:r>
            <a:r>
              <a:rPr lang="pt-BR" sz="2000" dirty="0">
                <a:solidFill>
                  <a:srgbClr val="262626"/>
                </a:solidFill>
              </a:rPr>
              <a:t>.  No modo de exibição do Apresentador, você pode ver suas anotações enquanto o público vê apenas seus slides</a:t>
            </a:r>
            <a:r>
              <a:rPr lang="en-US" sz="2000" dirty="0" smtClean="0">
                <a:solidFill>
                  <a:srgbClr val="262626"/>
                </a:solidFill>
              </a:rPr>
              <a:t>.</a:t>
            </a:r>
            <a:endParaRPr lang="en-US" sz="2000" b="1" dirty="0">
              <a:solidFill>
                <a:srgbClr val="262626"/>
              </a:solidFill>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a:solidFill>
                  <a:srgbClr val="262626"/>
                </a:solidFill>
              </a:rPr>
              <a:t>As anotações aparecem em um painel à direita. O texto deve aparecer automaticamente e uma barra de rolagem vertical aparecerá se necessário. Você também pode alterar o tamanho do texto no Painel de anotações usando os dois botões no canto inferior esquerdo canto do painel Notas</a:t>
            </a:r>
            <a:r>
              <a:rPr lang="en-US" sz="2000" dirty="0" smtClean="0">
                <a:solidFill>
                  <a:srgbClr val="262626"/>
                </a:solidFill>
              </a:rPr>
              <a:t>.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a:extLst>
              <a:ext uri="{FF2B5EF4-FFF2-40B4-BE49-F238E27FC236}">
                <a16:creationId xmlns:a16="http://schemas.microsoft.com/office/drawing/2014/main" xmlns="" id="{9DB7BCEE-5D29-D21C-59E4-F7634A3F94BF}"/>
              </a:ext>
            </a:extLst>
          </p:cNvPr>
          <p:cNvPicPr>
            <a:picLocks noChangeAspect="1"/>
          </p:cNvPicPr>
          <p:nvPr/>
        </p:nvPicPr>
        <p:blipFill rotWithShape="1">
          <a:blip r:embed="rId3"/>
          <a:srcRect b="-11"/>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xmlns="" id="{E4AB7540-5AF6-7BE6-8EB2-8D048D46A738}"/>
              </a:ext>
            </a:extLst>
          </p:cNvPr>
          <p:cNvSpPr>
            <a:spLocks noGrp="1"/>
          </p:cNvSpPr>
          <p:nvPr>
            <p:ph type="sldNum" sz="quarter" idx="12"/>
          </p:nvPr>
        </p:nvSpPr>
        <p:spPr/>
        <p:txBody>
          <a:bodyPr/>
          <a:lstStyle/>
          <a:p>
            <a:fld id="{61DC75F0-D3FD-D841-8FDB-E454B9D17276}" type="slidenum">
              <a:rPr lang="en-US" smtClean="0"/>
              <a:t>6</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771" y="1105588"/>
            <a:ext cx="5399322"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3944337" y="1137487"/>
            <a:ext cx="5677786" cy="4508927"/>
          </a:xfrm>
          <a:prstGeom prst="rect">
            <a:avLst/>
          </a:prstGeom>
          <a:noFill/>
        </p:spPr>
        <p:txBody>
          <a:bodyPr wrap="square" rtlCol="0">
            <a:spAutoFit/>
          </a:bodyPr>
          <a:lstStyle/>
          <a:p>
            <a:r>
              <a:rPr lang="pt-BR" sz="8800" dirty="0" smtClean="0"/>
              <a:t>NÃO existe </a:t>
            </a:r>
          </a:p>
          <a:p>
            <a:r>
              <a:rPr lang="pt-BR" sz="13800" dirty="0" smtClean="0"/>
              <a:t>P</a:t>
            </a:r>
            <a:r>
              <a:rPr lang="pt-BR" sz="8800" dirty="0" smtClean="0"/>
              <a:t>laneta </a:t>
            </a:r>
            <a:r>
              <a:rPr lang="pt-BR" sz="19900" dirty="0">
                <a:solidFill>
                  <a:srgbClr val="6C0000"/>
                </a:solidFill>
              </a:rPr>
              <a:t>B</a:t>
            </a:r>
          </a:p>
        </p:txBody>
      </p:sp>
    </p:spTree>
    <p:extLst>
      <p:ext uri="{BB962C8B-B14F-4D97-AF65-F5344CB8AC3E}">
        <p14:creationId xmlns:p14="http://schemas.microsoft.com/office/powerpoint/2010/main" val="319494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563D58A-A83B-644C-B13F-78DDC01FC0C4}"/>
              </a:ext>
            </a:extLst>
          </p:cNvPr>
          <p:cNvPicPr>
            <a:picLocks noChangeAspect="1"/>
          </p:cNvPicPr>
          <p:nvPr/>
        </p:nvPicPr>
        <p:blipFill>
          <a:blip r:embed="rId3"/>
          <a:stretch>
            <a:fillRect/>
          </a:stretch>
        </p:blipFill>
        <p:spPr>
          <a:xfrm>
            <a:off x="0" y="21266"/>
            <a:ext cx="12192000" cy="6858000"/>
          </a:xfrm>
          <a:prstGeom prst="rect">
            <a:avLst/>
          </a:prstGeom>
        </p:spPr>
      </p:pic>
      <p:sp>
        <p:nvSpPr>
          <p:cNvPr id="2" name="Slide Number Placeholder 1">
            <a:extLst>
              <a:ext uri="{FF2B5EF4-FFF2-40B4-BE49-F238E27FC236}">
                <a16:creationId xmlns:a16="http://schemas.microsoft.com/office/drawing/2014/main" xmlns="" id="{47A92C8C-CD05-A6B6-8831-6BF2D17CBE34}"/>
              </a:ext>
            </a:extLst>
          </p:cNvPr>
          <p:cNvSpPr>
            <a:spLocks noGrp="1"/>
          </p:cNvSpPr>
          <p:nvPr>
            <p:ph type="sldNum" sz="quarter" idx="12"/>
          </p:nvPr>
        </p:nvSpPr>
        <p:spPr/>
        <p:txBody>
          <a:bodyPr/>
          <a:lstStyle/>
          <a:p>
            <a:fld id="{61DC75F0-D3FD-D841-8FDB-E454B9D17276}" type="slidenum">
              <a:rPr lang="en-US" smtClean="0"/>
              <a:t>7</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9" y="628650"/>
            <a:ext cx="48006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297171" y="3689222"/>
            <a:ext cx="4136066" cy="828000"/>
          </a:xfrm>
          <a:prstGeom prst="rect">
            <a:avLst/>
          </a:prstGeom>
          <a:noFill/>
          <a:ln>
            <a:noFill/>
          </a:ln>
        </p:spPr>
        <p:txBody>
          <a:bodyPr wrap="square" lIns="0" tIns="0" rIns="0" bIns="0" rtlCol="0">
            <a:spAutoFit/>
          </a:bodyPr>
          <a:lstStyle/>
          <a:p>
            <a:pPr algn="ctr"/>
            <a:r>
              <a:rPr lang="pt-BR" b="1" dirty="0">
                <a:solidFill>
                  <a:schemeClr val="tx1">
                    <a:lumMod val="50000"/>
                    <a:lumOff val="50000"/>
                  </a:schemeClr>
                </a:solidFill>
              </a:rPr>
              <a:t>TEMPERATURA MÉDIA GLOBAL DE 2020 A </a:t>
            </a:r>
            <a:r>
              <a:rPr lang="pt-BR" b="1" dirty="0">
                <a:solidFill>
                  <a:schemeClr val="accent6">
                    <a:lumMod val="50000"/>
                  </a:schemeClr>
                </a:solidFill>
              </a:rPr>
              <a:t>1,2°C ACIMA </a:t>
            </a:r>
            <a:r>
              <a:rPr lang="pt-BR" b="1" dirty="0">
                <a:solidFill>
                  <a:schemeClr val="tx1">
                    <a:lumMod val="50000"/>
                    <a:lumOff val="50000"/>
                  </a:schemeClr>
                </a:solidFill>
              </a:rPr>
              <a:t>DA LINHA DE BASE PRÉ-INDUSTRIAL</a:t>
            </a:r>
          </a:p>
        </p:txBody>
      </p:sp>
      <p:sp>
        <p:nvSpPr>
          <p:cNvPr id="7" name="CaixaDeTexto 6"/>
          <p:cNvSpPr txBox="1"/>
          <p:nvPr/>
        </p:nvSpPr>
        <p:spPr>
          <a:xfrm>
            <a:off x="1222740" y="5282383"/>
            <a:ext cx="4178598" cy="936000"/>
          </a:xfrm>
          <a:prstGeom prst="rect">
            <a:avLst/>
          </a:prstGeom>
          <a:noFill/>
          <a:ln>
            <a:noFill/>
          </a:ln>
        </p:spPr>
        <p:txBody>
          <a:bodyPr wrap="square" lIns="0" tIns="0" rIns="0" bIns="0" rtlCol="0">
            <a:spAutoFit/>
          </a:bodyPr>
          <a:lstStyle/>
          <a:p>
            <a:pPr algn="ctr"/>
            <a:r>
              <a:rPr lang="pt-BR" b="1" dirty="0">
                <a:solidFill>
                  <a:schemeClr val="bg1">
                    <a:lumMod val="50000"/>
                  </a:schemeClr>
                </a:solidFill>
              </a:rPr>
              <a:t>TOTALMENTE FORA DO CAMINHO PARA FICAR </a:t>
            </a:r>
            <a:r>
              <a:rPr lang="pt-BR" b="1" dirty="0">
                <a:solidFill>
                  <a:schemeClr val="accent6">
                    <a:lumMod val="50000"/>
                  </a:schemeClr>
                </a:solidFill>
              </a:rPr>
              <a:t>EM 1,5°C OU ABAIXO, CONFORME PREVISTO NO ACORDO DE PARIS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038" y="1616254"/>
            <a:ext cx="51911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o 4"/>
          <p:cNvGrpSpPr/>
          <p:nvPr/>
        </p:nvGrpSpPr>
        <p:grpSpPr>
          <a:xfrm>
            <a:off x="6333038" y="1999628"/>
            <a:ext cx="5164718" cy="2687413"/>
            <a:chOff x="6333038" y="1999628"/>
            <a:chExt cx="5164718" cy="2687413"/>
          </a:xfrm>
        </p:grpSpPr>
        <p:sp>
          <p:nvSpPr>
            <p:cNvPr id="8" name="CaixaDeTexto 7"/>
            <p:cNvSpPr txBox="1"/>
            <p:nvPr/>
          </p:nvSpPr>
          <p:spPr>
            <a:xfrm>
              <a:off x="6333038" y="1999628"/>
              <a:ext cx="5164718" cy="738664"/>
            </a:xfrm>
            <a:prstGeom prst="rect">
              <a:avLst/>
            </a:prstGeom>
            <a:noFill/>
            <a:ln>
              <a:noFill/>
            </a:ln>
          </p:spPr>
          <p:txBody>
            <a:bodyPr wrap="square" lIns="0" tIns="0" rIns="0" bIns="0" rtlCol="0">
              <a:spAutoFit/>
            </a:bodyPr>
            <a:lstStyle/>
            <a:p>
              <a:pPr algn="ctr"/>
              <a:r>
                <a:rPr lang="pt-BR" sz="4800" b="1" dirty="0">
                  <a:solidFill>
                    <a:schemeClr val="accent6">
                      <a:lumMod val="50000"/>
                    </a:schemeClr>
                  </a:solidFill>
                </a:rPr>
                <a:t>A CRISE CLIMÁTICA </a:t>
              </a:r>
              <a:endParaRPr lang="pt-BR" sz="4800" b="1" dirty="0" smtClean="0">
                <a:solidFill>
                  <a:schemeClr val="accent6">
                    <a:lumMod val="50000"/>
                  </a:schemeClr>
                </a:solidFill>
              </a:endParaRPr>
            </a:p>
          </p:txBody>
        </p:sp>
        <p:sp>
          <p:nvSpPr>
            <p:cNvPr id="10" name="CaixaDeTexto 9"/>
            <p:cNvSpPr txBox="1"/>
            <p:nvPr/>
          </p:nvSpPr>
          <p:spPr>
            <a:xfrm>
              <a:off x="7542903" y="2699486"/>
              <a:ext cx="2796367" cy="677108"/>
            </a:xfrm>
            <a:prstGeom prst="rect">
              <a:avLst/>
            </a:prstGeom>
            <a:noFill/>
            <a:ln>
              <a:noFill/>
            </a:ln>
          </p:spPr>
          <p:txBody>
            <a:bodyPr wrap="square" lIns="0" tIns="0" rIns="0" bIns="0" rtlCol="0">
              <a:spAutoFit/>
            </a:bodyPr>
            <a:lstStyle/>
            <a:p>
              <a:pPr algn="ctr"/>
              <a:r>
                <a:rPr lang="pt-BR" sz="4400" b="1" dirty="0" smtClean="0">
                  <a:solidFill>
                    <a:schemeClr val="tx1">
                      <a:lumMod val="50000"/>
                      <a:lumOff val="50000"/>
                    </a:schemeClr>
                  </a:solidFill>
                </a:rPr>
                <a:t>CONTINUA</a:t>
              </a:r>
              <a:r>
                <a:rPr lang="pt-BR" sz="4400" b="1" dirty="0">
                  <a:solidFill>
                    <a:schemeClr val="tx1">
                      <a:lumMod val="50000"/>
                      <a:lumOff val="50000"/>
                    </a:schemeClr>
                  </a:solidFill>
                </a:rPr>
                <a:t>, </a:t>
              </a:r>
              <a:endParaRPr lang="pt-BR" sz="4400" b="1" dirty="0" smtClean="0">
                <a:solidFill>
                  <a:schemeClr val="tx1">
                    <a:lumMod val="50000"/>
                    <a:lumOff val="50000"/>
                  </a:schemeClr>
                </a:solidFill>
              </a:endParaRPr>
            </a:p>
          </p:txBody>
        </p:sp>
        <p:sp>
          <p:nvSpPr>
            <p:cNvPr id="11" name="CaixaDeTexto 10"/>
            <p:cNvSpPr txBox="1"/>
            <p:nvPr/>
          </p:nvSpPr>
          <p:spPr>
            <a:xfrm>
              <a:off x="6534638" y="3499041"/>
              <a:ext cx="4761971" cy="1188000"/>
            </a:xfrm>
            <a:prstGeom prst="rect">
              <a:avLst/>
            </a:prstGeom>
            <a:noFill/>
            <a:ln>
              <a:noFill/>
            </a:ln>
          </p:spPr>
          <p:txBody>
            <a:bodyPr wrap="square" lIns="0" tIns="0" rIns="0" bIns="0" rtlCol="0">
              <a:spAutoFit/>
            </a:bodyPr>
            <a:lstStyle/>
            <a:p>
              <a:pPr algn="ctr">
                <a:lnSpc>
                  <a:spcPts val="4000"/>
                </a:lnSpc>
              </a:pPr>
              <a:r>
                <a:rPr lang="pt-BR" sz="4000" b="1" dirty="0" smtClean="0">
                  <a:solidFill>
                    <a:schemeClr val="bg1"/>
                  </a:solidFill>
                </a:rPr>
                <a:t>GRANDEMENTE </a:t>
              </a:r>
              <a:r>
                <a:rPr lang="pt-BR" sz="4000" b="1" dirty="0">
                  <a:solidFill>
                    <a:schemeClr val="bg1"/>
                  </a:solidFill>
                </a:rPr>
                <a:t>INABALÁVEL</a:t>
              </a:r>
            </a:p>
          </p:txBody>
        </p:sp>
      </p:grpSp>
    </p:spTree>
    <p:extLst>
      <p:ext uri="{BB962C8B-B14F-4D97-AF65-F5344CB8AC3E}">
        <p14:creationId xmlns:p14="http://schemas.microsoft.com/office/powerpoint/2010/main" val="21147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xmlns="" id="{11BE3FA7-0D70-4431-814F-D8C40576E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a:extLst>
              <a:ext uri="{FF2B5EF4-FFF2-40B4-BE49-F238E27FC236}">
                <a16:creationId xmlns:a16="http://schemas.microsoft.com/office/drawing/2014/main" xmlns="" id="{9FE94EFF-1ECD-2B45-86AD-236727511724}"/>
              </a:ext>
            </a:extLst>
          </p:cNvPr>
          <p:cNvPicPr>
            <a:picLocks noChangeAspect="1"/>
          </p:cNvPicPr>
          <p:nvPr/>
        </p:nvPicPr>
        <p:blipFill>
          <a:blip r:embed="rId3"/>
          <a:stretch>
            <a:fillRect/>
          </a:stretch>
        </p:blipFill>
        <p:spPr>
          <a:xfrm>
            <a:off x="1524" y="-2"/>
            <a:ext cx="12192000" cy="6858000"/>
          </a:xfrm>
          <a:prstGeom prst="rect">
            <a:avLst/>
          </a:prstGeom>
        </p:spPr>
      </p:pic>
      <p:sp>
        <p:nvSpPr>
          <p:cNvPr id="2" name="Slide Number Placeholder 1">
            <a:extLst>
              <a:ext uri="{FF2B5EF4-FFF2-40B4-BE49-F238E27FC236}">
                <a16:creationId xmlns:a16="http://schemas.microsoft.com/office/drawing/2014/main" xmlns="" id="{DF4F6169-C175-7290-E0AC-F938B56FCCF7}"/>
              </a:ext>
            </a:extLst>
          </p:cNvPr>
          <p:cNvSpPr>
            <a:spLocks noGrp="1"/>
          </p:cNvSpPr>
          <p:nvPr>
            <p:ph type="sldNum" sz="quarter" idx="12"/>
          </p:nvPr>
        </p:nvSpPr>
        <p:spPr/>
        <p:txBody>
          <a:bodyPr/>
          <a:lstStyle/>
          <a:p>
            <a:fld id="{61DC75F0-D3FD-D841-8FDB-E454B9D17276}" type="slidenum">
              <a:rPr lang="en-US" smtClean="0"/>
              <a:t>8</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756" y="763108"/>
            <a:ext cx="494347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1369147" y="774246"/>
            <a:ext cx="4061635" cy="2269852"/>
          </a:xfrm>
          <a:prstGeom prst="rect">
            <a:avLst/>
          </a:prstGeom>
          <a:noFill/>
          <a:ln>
            <a:noFill/>
          </a:ln>
        </p:spPr>
        <p:txBody>
          <a:bodyPr wrap="square" lIns="0" tIns="0" rIns="0" bIns="0" rtlCol="0">
            <a:spAutoFit/>
          </a:bodyPr>
          <a:lstStyle/>
          <a:p>
            <a:pPr algn="ctr">
              <a:lnSpc>
                <a:spcPts val="3000"/>
              </a:lnSpc>
            </a:pPr>
            <a:r>
              <a:rPr lang="pt-BR" sz="2800" b="1" dirty="0">
                <a:solidFill>
                  <a:schemeClr val="tx1">
                    <a:lumMod val="50000"/>
                    <a:lumOff val="50000"/>
                  </a:schemeClr>
                </a:solidFill>
              </a:rPr>
              <a:t>A </a:t>
            </a:r>
            <a:endParaRPr lang="pt-BR" sz="2800" b="1" dirty="0" smtClean="0">
              <a:solidFill>
                <a:schemeClr val="tx1">
                  <a:lumMod val="50000"/>
                  <a:lumOff val="50000"/>
                </a:schemeClr>
              </a:solidFill>
            </a:endParaRPr>
          </a:p>
          <a:p>
            <a:pPr algn="ctr">
              <a:lnSpc>
                <a:spcPts val="3000"/>
              </a:lnSpc>
            </a:pPr>
            <a:r>
              <a:rPr lang="pt-BR" sz="3200" b="1" dirty="0" smtClean="0">
                <a:solidFill>
                  <a:srgbClr val="BC0024"/>
                </a:solidFill>
              </a:rPr>
              <a:t>TAXA </a:t>
            </a:r>
            <a:r>
              <a:rPr lang="pt-BR" sz="3200" b="1" dirty="0">
                <a:solidFill>
                  <a:srgbClr val="BC0024"/>
                </a:solidFill>
              </a:rPr>
              <a:t>DE POBREZA GLOBAL </a:t>
            </a:r>
            <a:endParaRPr lang="pt-BR" sz="3200" b="1" dirty="0" smtClean="0">
              <a:solidFill>
                <a:srgbClr val="BC0024"/>
              </a:solidFill>
            </a:endParaRPr>
          </a:p>
          <a:p>
            <a:pPr algn="ctr">
              <a:lnSpc>
                <a:spcPts val="3000"/>
              </a:lnSpc>
              <a:spcBef>
                <a:spcPts val="900"/>
              </a:spcBef>
            </a:pPr>
            <a:r>
              <a:rPr lang="pt-BR" sz="2800" b="1" dirty="0" smtClean="0">
                <a:solidFill>
                  <a:schemeClr val="bg1"/>
                </a:solidFill>
              </a:rPr>
              <a:t>ESTÁ </a:t>
            </a:r>
            <a:r>
              <a:rPr lang="pt-BR" sz="2800" b="1" dirty="0">
                <a:solidFill>
                  <a:schemeClr val="bg1"/>
                </a:solidFill>
              </a:rPr>
              <a:t>PROJETADA EM </a:t>
            </a:r>
            <a:endParaRPr lang="pt-BR" sz="2800" b="1" dirty="0" smtClean="0">
              <a:solidFill>
                <a:schemeClr val="bg1"/>
              </a:solidFill>
            </a:endParaRPr>
          </a:p>
          <a:p>
            <a:pPr algn="ctr">
              <a:lnSpc>
                <a:spcPts val="3000"/>
              </a:lnSpc>
              <a:spcBef>
                <a:spcPts val="1800"/>
              </a:spcBef>
            </a:pPr>
            <a:r>
              <a:rPr lang="pt-BR" sz="4000" b="1" dirty="0" smtClean="0">
                <a:solidFill>
                  <a:srgbClr val="C00000"/>
                </a:solidFill>
              </a:rPr>
              <a:t>7%</a:t>
            </a:r>
            <a:r>
              <a:rPr lang="pt-BR" sz="2800" b="1" dirty="0" smtClean="0">
                <a:solidFill>
                  <a:schemeClr val="tx1">
                    <a:lumMod val="50000"/>
                    <a:lumOff val="50000"/>
                  </a:schemeClr>
                </a:solidFill>
              </a:rPr>
              <a:t> </a:t>
            </a:r>
            <a:r>
              <a:rPr lang="pt-BR" sz="3600" b="1" dirty="0" smtClean="0">
                <a:solidFill>
                  <a:schemeClr val="tx1">
                    <a:lumMod val="50000"/>
                    <a:lumOff val="50000"/>
                  </a:schemeClr>
                </a:solidFill>
              </a:rPr>
              <a:t>EM</a:t>
            </a:r>
            <a:r>
              <a:rPr lang="pt-BR" sz="2800" b="1" dirty="0" smtClean="0">
                <a:solidFill>
                  <a:schemeClr val="tx1">
                    <a:lumMod val="50000"/>
                    <a:lumOff val="50000"/>
                  </a:schemeClr>
                </a:solidFill>
              </a:rPr>
              <a:t> </a:t>
            </a:r>
            <a:r>
              <a:rPr lang="pt-BR" sz="4000" b="1" dirty="0" smtClean="0">
                <a:solidFill>
                  <a:srgbClr val="C00000"/>
                </a:solidFill>
              </a:rPr>
              <a:t>2030</a:t>
            </a:r>
            <a:endParaRPr lang="pt-BR" sz="4000" b="1" dirty="0">
              <a:solidFill>
                <a:srgbClr val="C00000"/>
              </a:solidFill>
            </a:endParaRPr>
          </a:p>
        </p:txBody>
      </p:sp>
      <p:sp>
        <p:nvSpPr>
          <p:cNvPr id="11" name="CaixaDeTexto 10"/>
          <p:cNvSpPr txBox="1"/>
          <p:nvPr/>
        </p:nvSpPr>
        <p:spPr>
          <a:xfrm>
            <a:off x="1208065" y="5163172"/>
            <a:ext cx="4401881" cy="861774"/>
          </a:xfrm>
          <a:prstGeom prst="rect">
            <a:avLst/>
          </a:prstGeom>
          <a:noFill/>
          <a:ln>
            <a:noFill/>
          </a:ln>
        </p:spPr>
        <p:txBody>
          <a:bodyPr wrap="square" lIns="0" tIns="0" rIns="0" bIns="0" rtlCol="0">
            <a:spAutoFit/>
          </a:bodyPr>
          <a:lstStyle/>
          <a:p>
            <a:pPr algn="ctr"/>
            <a:r>
              <a:rPr lang="pt-BR" sz="2800" b="1" dirty="0">
                <a:solidFill>
                  <a:schemeClr val="tx1">
                    <a:lumMod val="50000"/>
                    <a:lumOff val="50000"/>
                  </a:schemeClr>
                </a:solidFill>
              </a:rPr>
              <a:t>FALANDO A META DE ERRADICAR A POBREZA</a:t>
            </a:r>
            <a:endParaRPr lang="pt-BR" sz="2800" b="1" dirty="0" smtClean="0">
              <a:solidFill>
                <a:schemeClr val="tx1">
                  <a:lumMod val="50000"/>
                  <a:lumOff val="50000"/>
                </a:schemeClr>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605" y="835425"/>
            <a:ext cx="532447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ixaDeTexto 12"/>
          <p:cNvSpPr txBox="1"/>
          <p:nvPr/>
        </p:nvSpPr>
        <p:spPr>
          <a:xfrm>
            <a:off x="6327930" y="833865"/>
            <a:ext cx="5389150" cy="3270126"/>
          </a:xfrm>
          <a:prstGeom prst="rect">
            <a:avLst/>
          </a:prstGeom>
          <a:noFill/>
          <a:ln>
            <a:noFill/>
          </a:ln>
        </p:spPr>
        <p:txBody>
          <a:bodyPr wrap="square" lIns="0" tIns="0" rIns="0" bIns="0" rtlCol="0">
            <a:spAutoFit/>
          </a:bodyPr>
          <a:lstStyle/>
          <a:p>
            <a:pPr algn="ctr">
              <a:lnSpc>
                <a:spcPts val="1500"/>
              </a:lnSpc>
              <a:spcBef>
                <a:spcPts val="600"/>
              </a:spcBef>
            </a:pPr>
            <a:endParaRPr lang="pt-BR" sz="2000" b="1" dirty="0" smtClean="0">
              <a:solidFill>
                <a:schemeClr val="tx1">
                  <a:lumMod val="50000"/>
                  <a:lumOff val="50000"/>
                </a:schemeClr>
              </a:solidFill>
            </a:endParaRPr>
          </a:p>
          <a:p>
            <a:pPr algn="ctr">
              <a:lnSpc>
                <a:spcPts val="3000"/>
              </a:lnSpc>
              <a:spcBef>
                <a:spcPts val="600"/>
              </a:spcBef>
            </a:pPr>
            <a:r>
              <a:rPr lang="pt-BR" sz="3200" b="1" dirty="0" smtClean="0">
                <a:solidFill>
                  <a:schemeClr val="tx1">
                    <a:lumMod val="50000"/>
                    <a:lumOff val="50000"/>
                  </a:schemeClr>
                </a:solidFill>
              </a:rPr>
              <a:t>A</a:t>
            </a:r>
            <a:r>
              <a:rPr lang="pt-BR" sz="2800" b="1" dirty="0" smtClean="0">
                <a:solidFill>
                  <a:schemeClr val="tx1">
                    <a:lumMod val="50000"/>
                    <a:lumOff val="50000"/>
                  </a:schemeClr>
                </a:solidFill>
              </a:rPr>
              <a:t> </a:t>
            </a:r>
            <a:r>
              <a:rPr lang="pt-BR" sz="3200" b="1" dirty="0">
                <a:solidFill>
                  <a:schemeClr val="tx1">
                    <a:lumMod val="50000"/>
                    <a:lumOff val="50000"/>
                  </a:schemeClr>
                </a:solidFill>
              </a:rPr>
              <a:t>COVID-19 LEVOU AO </a:t>
            </a:r>
            <a:r>
              <a:rPr lang="pt-BR" sz="3200" b="1" dirty="0" smtClean="0">
                <a:solidFill>
                  <a:schemeClr val="tx1">
                    <a:lumMod val="50000"/>
                    <a:lumOff val="50000"/>
                  </a:schemeClr>
                </a:solidFill>
              </a:rPr>
              <a:t>                 </a:t>
            </a:r>
            <a:r>
              <a:rPr lang="pt-BR" sz="3200" b="1" dirty="0" smtClean="0">
                <a:solidFill>
                  <a:srgbClr val="C00000"/>
                </a:solidFill>
              </a:rPr>
              <a:t>PRIMEIRO AUMENTO DA POBREZA EXTREMA                                                    </a:t>
            </a:r>
            <a:r>
              <a:rPr lang="pt-BR" sz="3200" b="1" dirty="0" smtClean="0">
                <a:solidFill>
                  <a:schemeClr val="tx1">
                    <a:lumMod val="50000"/>
                    <a:lumOff val="50000"/>
                  </a:schemeClr>
                </a:solidFill>
              </a:rPr>
              <a:t>EM UMA GERAÇÃO</a:t>
            </a:r>
            <a:endParaRPr lang="pt-BR" sz="2800" b="1" dirty="0" smtClean="0">
              <a:solidFill>
                <a:schemeClr val="tx1">
                  <a:lumMod val="50000"/>
                  <a:lumOff val="50000"/>
                </a:schemeClr>
              </a:solidFill>
            </a:endParaRPr>
          </a:p>
          <a:p>
            <a:pPr algn="ctr">
              <a:lnSpc>
                <a:spcPts val="1800"/>
              </a:lnSpc>
            </a:pPr>
            <a:endParaRPr lang="pt-BR" sz="3200" b="1" dirty="0" smtClean="0">
              <a:solidFill>
                <a:schemeClr val="tx1">
                  <a:lumMod val="50000"/>
                  <a:lumOff val="50000"/>
                </a:schemeClr>
              </a:solidFill>
            </a:endParaRPr>
          </a:p>
          <a:p>
            <a:pPr algn="ctr">
              <a:lnSpc>
                <a:spcPts val="3000"/>
              </a:lnSpc>
              <a:spcBef>
                <a:spcPts val="600"/>
              </a:spcBef>
            </a:pPr>
            <a:r>
              <a:rPr lang="pt-BR" sz="2400" b="1" dirty="0" smtClean="0">
                <a:solidFill>
                  <a:schemeClr val="tx1">
                    <a:lumMod val="50000"/>
                    <a:lumOff val="50000"/>
                  </a:schemeClr>
                </a:solidFill>
              </a:rPr>
              <a:t>MAIS </a:t>
            </a:r>
            <a:r>
              <a:rPr lang="pt-BR" sz="2400" b="1" dirty="0" smtClean="0">
                <a:solidFill>
                  <a:srgbClr val="C00000"/>
                </a:solidFill>
              </a:rPr>
              <a:t>119-124 MILHÕES DE PESSOAS </a:t>
            </a:r>
            <a:r>
              <a:rPr lang="pt-BR" sz="2400" b="1" dirty="0" smtClean="0">
                <a:solidFill>
                  <a:schemeClr val="tx1">
                    <a:lumMod val="50000"/>
                    <a:lumOff val="50000"/>
                  </a:schemeClr>
                </a:solidFill>
              </a:rPr>
              <a:t>RETORNARAM À </a:t>
            </a:r>
            <a:r>
              <a:rPr lang="pt-BR" sz="2400" b="1" dirty="0" smtClean="0">
                <a:solidFill>
                  <a:srgbClr val="C00000"/>
                </a:solidFill>
              </a:rPr>
              <a:t>POBREZA EXTREMA                 </a:t>
            </a:r>
            <a:r>
              <a:rPr lang="pt-BR" sz="2400" b="1" dirty="0" smtClean="0">
                <a:solidFill>
                  <a:schemeClr val="tx1">
                    <a:lumMod val="50000"/>
                    <a:lumOff val="50000"/>
                  </a:schemeClr>
                </a:solidFill>
              </a:rPr>
              <a:t>EM </a:t>
            </a:r>
            <a:r>
              <a:rPr lang="pt-BR" sz="2400" b="1" dirty="0" smtClean="0">
                <a:solidFill>
                  <a:srgbClr val="C00000"/>
                </a:solidFill>
              </a:rPr>
              <a:t>2020</a:t>
            </a:r>
            <a:endParaRPr lang="pt-BR" sz="2400" b="1" dirty="0">
              <a:solidFill>
                <a:srgbClr val="C00000"/>
              </a:solidFill>
            </a:endParaRPr>
          </a:p>
        </p:txBody>
      </p:sp>
    </p:spTree>
    <p:extLst>
      <p:ext uri="{BB962C8B-B14F-4D97-AF65-F5344CB8AC3E}">
        <p14:creationId xmlns:p14="http://schemas.microsoft.com/office/powerpoint/2010/main" val="124996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F28A328-68A9-6F4E-9F48-F4D07C429035}"/>
              </a:ext>
            </a:extLst>
          </p:cNvPr>
          <p:cNvPicPr>
            <a:picLocks noChangeAspect="1"/>
          </p:cNvPicPr>
          <p:nvPr/>
        </p:nvPicPr>
        <p:blipFill>
          <a:blip r:embed="rId3"/>
          <a:stretch>
            <a:fillRect/>
          </a:stretch>
        </p:blipFill>
        <p:spPr>
          <a:xfrm>
            <a:off x="-1524" y="-2"/>
            <a:ext cx="12192000" cy="6858000"/>
          </a:xfrm>
          <a:prstGeom prst="rect">
            <a:avLst/>
          </a:prstGeom>
        </p:spPr>
      </p:pic>
      <p:sp>
        <p:nvSpPr>
          <p:cNvPr id="2" name="Slide Number Placeholder 1">
            <a:extLst>
              <a:ext uri="{FF2B5EF4-FFF2-40B4-BE49-F238E27FC236}">
                <a16:creationId xmlns:a16="http://schemas.microsoft.com/office/drawing/2014/main" xmlns="" id="{1D836994-EF42-7986-3C46-FC4102494B08}"/>
              </a:ext>
            </a:extLst>
          </p:cNvPr>
          <p:cNvSpPr>
            <a:spLocks noGrp="1"/>
          </p:cNvSpPr>
          <p:nvPr>
            <p:ph type="sldNum" sz="quarter" idx="12"/>
          </p:nvPr>
        </p:nvSpPr>
        <p:spPr/>
        <p:txBody>
          <a:bodyPr/>
          <a:lstStyle/>
          <a:p>
            <a:fld id="{61DC75F0-D3FD-D841-8FDB-E454B9D17276}" type="slidenum">
              <a:rPr lang="en-US" smtClean="0"/>
              <a:t>9</a:t>
            </a:fld>
            <a:endParaRPr lang="en-US" dirty="0"/>
          </a:p>
        </p:txBody>
      </p:sp>
      <p:grpSp>
        <p:nvGrpSpPr>
          <p:cNvPr id="3" name="Grupo 2"/>
          <p:cNvGrpSpPr/>
          <p:nvPr/>
        </p:nvGrpSpPr>
        <p:grpSpPr>
          <a:xfrm>
            <a:off x="992150" y="692526"/>
            <a:ext cx="4115509" cy="5794747"/>
            <a:chOff x="6065519" y="692526"/>
            <a:chExt cx="4115509" cy="5794747"/>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519" y="692526"/>
              <a:ext cx="4115509" cy="579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6570919" y="764445"/>
              <a:ext cx="3125972" cy="1231106"/>
            </a:xfrm>
            <a:prstGeom prst="rect">
              <a:avLst/>
            </a:prstGeom>
            <a:noFill/>
            <a:ln>
              <a:noFill/>
            </a:ln>
          </p:spPr>
          <p:txBody>
            <a:bodyPr wrap="square" lIns="0" tIns="0" rIns="0" bIns="0" rtlCol="0">
              <a:spAutoFit/>
            </a:bodyPr>
            <a:lstStyle/>
            <a:p>
              <a:pPr algn="ctr"/>
              <a:r>
                <a:rPr lang="pt-BR" sz="1500" b="1" dirty="0" smtClean="0">
                  <a:solidFill>
                    <a:srgbClr val="C00000"/>
                  </a:solidFill>
                </a:rPr>
                <a:t>PARTICIPAÇÃO </a:t>
              </a:r>
              <a:r>
                <a:rPr lang="pt-BR" sz="1500" b="1" dirty="0">
                  <a:solidFill>
                    <a:srgbClr val="C00000"/>
                  </a:solidFill>
                </a:rPr>
                <a:t>IGUAL DAS MULHERES </a:t>
              </a:r>
              <a:endParaRPr lang="pt-BR" sz="1500" b="1" dirty="0" smtClean="0">
                <a:solidFill>
                  <a:srgbClr val="C00000"/>
                </a:solidFill>
              </a:endParaRPr>
            </a:p>
            <a:p>
              <a:pPr algn="ctr">
                <a:lnSpc>
                  <a:spcPts val="1800"/>
                </a:lnSpc>
              </a:pPr>
              <a:r>
                <a:rPr lang="pt-BR" sz="1600" b="1" dirty="0" smtClean="0">
                  <a:solidFill>
                    <a:schemeClr val="tx1">
                      <a:lumMod val="50000"/>
                      <a:lumOff val="50000"/>
                    </a:schemeClr>
                  </a:solidFill>
                </a:rPr>
                <a:t>NA </a:t>
              </a:r>
              <a:r>
                <a:rPr lang="pt-BR" sz="1600" b="1" dirty="0">
                  <a:solidFill>
                    <a:schemeClr val="tx1">
                      <a:lumMod val="50000"/>
                      <a:lumOff val="50000"/>
                    </a:schemeClr>
                  </a:solidFill>
                </a:rPr>
                <a:t>TOMADA DE DECISÕES É CRUCIAL PARA A RESPOSTA E RECUPERAÇÃO DO COVID-19</a:t>
              </a:r>
              <a:r>
                <a:rPr lang="pt-BR" sz="1650" b="1" dirty="0">
                  <a:solidFill>
                    <a:schemeClr val="tx1">
                      <a:lumMod val="50000"/>
                      <a:lumOff val="50000"/>
                    </a:schemeClr>
                  </a:solidFill>
                </a:rPr>
                <a:t>, </a:t>
              </a:r>
              <a:endParaRPr lang="pt-BR" sz="1650" b="1" dirty="0" smtClean="0">
                <a:solidFill>
                  <a:schemeClr val="tx1">
                    <a:lumMod val="50000"/>
                    <a:lumOff val="50000"/>
                  </a:schemeClr>
                </a:solidFill>
              </a:endParaRPr>
            </a:p>
            <a:p>
              <a:pPr algn="ctr">
                <a:lnSpc>
                  <a:spcPts val="500"/>
                </a:lnSpc>
              </a:pPr>
              <a:endParaRPr lang="pt-BR" sz="100" b="1" dirty="0" smtClean="0">
                <a:solidFill>
                  <a:schemeClr val="tx1">
                    <a:lumMod val="50000"/>
                    <a:lumOff val="50000"/>
                  </a:schemeClr>
                </a:solidFill>
              </a:endParaRPr>
            </a:p>
            <a:p>
              <a:pPr algn="ctr">
                <a:lnSpc>
                  <a:spcPts val="1400"/>
                </a:lnSpc>
                <a:spcBef>
                  <a:spcPts val="500"/>
                </a:spcBef>
              </a:pPr>
              <a:r>
                <a:rPr lang="pt-BR" sz="1100" b="1" dirty="0" smtClean="0">
                  <a:solidFill>
                    <a:schemeClr val="bg1"/>
                  </a:solidFill>
                </a:rPr>
                <a:t>MAS </a:t>
              </a:r>
              <a:r>
                <a:rPr lang="pt-BR" sz="1100" b="1" dirty="0">
                  <a:solidFill>
                    <a:schemeClr val="bg1"/>
                  </a:solidFill>
                </a:rPr>
                <a:t>A PARIDADE DE GÊNERO PERMANECE LONGE</a:t>
              </a:r>
            </a:p>
          </p:txBody>
        </p:sp>
        <p:sp>
          <p:nvSpPr>
            <p:cNvPr id="9" name="CaixaDeTexto 8"/>
            <p:cNvSpPr txBox="1"/>
            <p:nvPr/>
          </p:nvSpPr>
          <p:spPr>
            <a:xfrm>
              <a:off x="7378992" y="3000826"/>
              <a:ext cx="1424766" cy="351443"/>
            </a:xfrm>
            <a:prstGeom prst="rect">
              <a:avLst/>
            </a:prstGeom>
            <a:noFill/>
            <a:ln>
              <a:noFill/>
            </a:ln>
          </p:spPr>
          <p:txBody>
            <a:bodyPr wrap="square" lIns="0" tIns="0" rIns="0" bIns="0" rtlCol="0">
              <a:spAutoFit/>
            </a:bodyPr>
            <a:lstStyle/>
            <a:p>
              <a:pPr algn="ctr">
                <a:lnSpc>
                  <a:spcPts val="1400"/>
                </a:lnSpc>
                <a:spcBef>
                  <a:spcPts val="500"/>
                </a:spcBef>
              </a:pPr>
              <a:r>
                <a:rPr lang="pt-BR" sz="1100" b="1" dirty="0" smtClean="0">
                  <a:solidFill>
                    <a:schemeClr val="bg1"/>
                  </a:solidFill>
                </a:rPr>
                <a:t>MULHERES </a:t>
              </a:r>
              <a:r>
                <a:rPr lang="pt-BR" sz="1100" b="1" dirty="0">
                  <a:solidFill>
                    <a:schemeClr val="bg1"/>
                  </a:solidFill>
                </a:rPr>
                <a:t>REPRESENTAM </a:t>
              </a:r>
            </a:p>
          </p:txBody>
        </p:sp>
        <p:sp>
          <p:nvSpPr>
            <p:cNvPr id="12" name="CaixaDeTexto 11"/>
            <p:cNvSpPr txBox="1"/>
            <p:nvPr/>
          </p:nvSpPr>
          <p:spPr>
            <a:xfrm>
              <a:off x="8738196" y="3621056"/>
              <a:ext cx="1424766" cy="2854628"/>
            </a:xfrm>
            <a:prstGeom prst="rect">
              <a:avLst/>
            </a:prstGeom>
            <a:noFill/>
            <a:ln>
              <a:noFill/>
            </a:ln>
          </p:spPr>
          <p:txBody>
            <a:bodyPr wrap="square" lIns="0" tIns="0" rIns="0" bIns="0" rtlCol="0">
              <a:spAutoFit/>
            </a:bodyPr>
            <a:lstStyle/>
            <a:p>
              <a:pPr>
                <a:lnSpc>
                  <a:spcPts val="1400"/>
                </a:lnSpc>
                <a:spcBef>
                  <a:spcPts val="500"/>
                </a:spcBef>
              </a:pPr>
              <a:r>
                <a:rPr lang="pt-BR" sz="1100" b="1" dirty="0">
                  <a:solidFill>
                    <a:srgbClr val="909090"/>
                  </a:solidFill>
                </a:rPr>
                <a:t>NOS PARLAMENTOS NACIONAIS </a:t>
              </a:r>
              <a:endParaRPr lang="pt-BR" sz="1100" b="1" dirty="0" smtClean="0">
                <a:solidFill>
                  <a:srgbClr val="909090"/>
                </a:solidFill>
              </a:endParaRPr>
            </a:p>
            <a:p>
              <a:pPr>
                <a:lnSpc>
                  <a:spcPts val="1400"/>
                </a:lnSpc>
                <a:spcBef>
                  <a:spcPts val="500"/>
                </a:spcBef>
              </a:pPr>
              <a:endParaRPr lang="pt-BR" sz="1100" b="1" dirty="0">
                <a:solidFill>
                  <a:srgbClr val="909090"/>
                </a:solidFill>
              </a:endParaRPr>
            </a:p>
            <a:p>
              <a:pPr>
                <a:lnSpc>
                  <a:spcPts val="1400"/>
                </a:lnSpc>
                <a:spcBef>
                  <a:spcPts val="500"/>
                </a:spcBef>
              </a:pPr>
              <a:endParaRPr lang="pt-BR" sz="1100" b="1" dirty="0" smtClean="0">
                <a:solidFill>
                  <a:srgbClr val="909090"/>
                </a:solidFill>
              </a:endParaRPr>
            </a:p>
            <a:p>
              <a:pPr>
                <a:lnSpc>
                  <a:spcPts val="1400"/>
                </a:lnSpc>
                <a:spcBef>
                  <a:spcPts val="1800"/>
                </a:spcBef>
              </a:pPr>
              <a:r>
                <a:rPr lang="pt-BR" sz="1100" b="1" dirty="0" smtClean="0">
                  <a:solidFill>
                    <a:srgbClr val="909090"/>
                  </a:solidFill>
                </a:rPr>
                <a:t>NO </a:t>
              </a:r>
              <a:r>
                <a:rPr lang="pt-BR" sz="1100" b="1" dirty="0">
                  <a:solidFill>
                    <a:srgbClr val="909090"/>
                  </a:solidFill>
                </a:rPr>
                <a:t>GOVERNO </a:t>
              </a:r>
              <a:endParaRPr lang="pt-BR" sz="1100" b="1" dirty="0" smtClean="0">
                <a:solidFill>
                  <a:srgbClr val="909090"/>
                </a:solidFill>
              </a:endParaRPr>
            </a:p>
            <a:p>
              <a:r>
                <a:rPr lang="pt-BR" sz="1100" b="1" dirty="0" smtClean="0">
                  <a:solidFill>
                    <a:srgbClr val="909090"/>
                  </a:solidFill>
                </a:rPr>
                <a:t>LOCAL </a:t>
              </a:r>
            </a:p>
            <a:p>
              <a:endParaRPr lang="pt-BR" sz="1100" b="1" dirty="0">
                <a:solidFill>
                  <a:srgbClr val="909090"/>
                </a:solidFill>
              </a:endParaRPr>
            </a:p>
            <a:p>
              <a:endParaRPr lang="pt-BR" sz="1100" b="1" dirty="0" smtClean="0">
                <a:solidFill>
                  <a:srgbClr val="909090"/>
                </a:solidFill>
              </a:endParaRPr>
            </a:p>
            <a:p>
              <a:endParaRPr lang="pt-BR" sz="1100" b="1" dirty="0">
                <a:solidFill>
                  <a:srgbClr val="909090"/>
                </a:solidFill>
              </a:endParaRPr>
            </a:p>
            <a:p>
              <a:endParaRPr lang="pt-BR" sz="1100" b="1" dirty="0" smtClean="0">
                <a:solidFill>
                  <a:srgbClr val="909090"/>
                </a:solidFill>
              </a:endParaRPr>
            </a:p>
            <a:p>
              <a:r>
                <a:rPr lang="pt-BR" sz="1100" b="1" dirty="0">
                  <a:solidFill>
                    <a:srgbClr val="909090"/>
                  </a:solidFill>
                </a:rPr>
                <a:t>EM POSIÇÕES </a:t>
              </a:r>
              <a:r>
                <a:rPr lang="pt-BR" sz="1100" b="1" dirty="0" smtClean="0">
                  <a:solidFill>
                    <a:srgbClr val="909090"/>
                  </a:solidFill>
                </a:rPr>
                <a:t>GERENCIAIS</a:t>
              </a:r>
            </a:p>
            <a:p>
              <a:r>
                <a:rPr lang="pt-BR" sz="1100" b="1" dirty="0" smtClean="0">
                  <a:solidFill>
                    <a:srgbClr val="909090"/>
                  </a:solidFill>
                </a:rPr>
                <a:t>(2021)</a:t>
              </a:r>
              <a:endParaRPr lang="pt-BR" sz="1100" b="1" dirty="0">
                <a:solidFill>
                  <a:srgbClr val="909090"/>
                </a:solidFill>
              </a:endParaRPr>
            </a:p>
            <a:p>
              <a:pPr>
                <a:lnSpc>
                  <a:spcPts val="1400"/>
                </a:lnSpc>
                <a:spcBef>
                  <a:spcPts val="500"/>
                </a:spcBef>
              </a:pPr>
              <a:endParaRPr lang="pt-BR" sz="1100" b="1" dirty="0">
                <a:solidFill>
                  <a:srgbClr val="909090"/>
                </a:solidFill>
              </a:endParaRPr>
            </a:p>
          </p:txBody>
        </p:sp>
      </p:gr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231" y="668452"/>
            <a:ext cx="556260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o 4"/>
          <p:cNvGrpSpPr/>
          <p:nvPr/>
        </p:nvGrpSpPr>
        <p:grpSpPr>
          <a:xfrm>
            <a:off x="5797551" y="1215272"/>
            <a:ext cx="5425402" cy="5256825"/>
            <a:chOff x="170122" y="1193302"/>
            <a:chExt cx="5425402" cy="5256825"/>
          </a:xfrm>
        </p:grpSpPr>
        <p:sp>
          <p:nvSpPr>
            <p:cNvPr id="14" name="CaixaDeTexto 13"/>
            <p:cNvSpPr txBox="1"/>
            <p:nvPr/>
          </p:nvSpPr>
          <p:spPr>
            <a:xfrm>
              <a:off x="382773" y="1193302"/>
              <a:ext cx="4997302" cy="1107996"/>
            </a:xfrm>
            <a:prstGeom prst="rect">
              <a:avLst/>
            </a:prstGeom>
            <a:noFill/>
            <a:ln>
              <a:noFill/>
            </a:ln>
          </p:spPr>
          <p:txBody>
            <a:bodyPr wrap="square" lIns="0" tIns="0" rIns="0" bIns="0" rtlCol="0">
              <a:spAutoFit/>
            </a:bodyPr>
            <a:lstStyle/>
            <a:p>
              <a:pPr algn="ctr"/>
              <a:r>
                <a:rPr lang="pt-BR" sz="2400" b="1" dirty="0">
                  <a:solidFill>
                    <a:srgbClr val="C00000"/>
                  </a:solidFill>
                </a:rPr>
                <a:t>VIOLÊNCIA CONTRA A </a:t>
              </a:r>
              <a:r>
                <a:rPr lang="pt-BR" sz="2400" b="1" dirty="0" smtClean="0">
                  <a:solidFill>
                    <a:srgbClr val="C00000"/>
                  </a:solidFill>
                </a:rPr>
                <a:t>MULHER</a:t>
              </a:r>
            </a:p>
            <a:p>
              <a:pPr algn="ctr"/>
              <a:r>
                <a:rPr lang="pt-BR" sz="2400" b="1" dirty="0" smtClean="0">
                  <a:solidFill>
                    <a:srgbClr val="C00000"/>
                  </a:solidFill>
                </a:rPr>
                <a:t> </a:t>
              </a:r>
              <a:r>
                <a:rPr lang="pt-BR" sz="2400" b="1" dirty="0">
                  <a:solidFill>
                    <a:srgbClr val="909090"/>
                  </a:solidFill>
                </a:rPr>
                <a:t>PERSISTE EM NÍVEIS INACEITÁVEIS E É INTENSIFICADA PELA </a:t>
              </a:r>
              <a:r>
                <a:rPr lang="pt-BR" sz="2400" b="1" dirty="0" smtClean="0">
                  <a:solidFill>
                    <a:srgbClr val="909090"/>
                  </a:solidFill>
                </a:rPr>
                <a:t>PANDEMIA</a:t>
              </a:r>
              <a:endParaRPr lang="pt-BR" sz="500" b="1" dirty="0" smtClean="0">
                <a:solidFill>
                  <a:srgbClr val="909090"/>
                </a:solidFill>
              </a:endParaRPr>
            </a:p>
          </p:txBody>
        </p:sp>
        <p:sp>
          <p:nvSpPr>
            <p:cNvPr id="15" name="CaixaDeTexto 14"/>
            <p:cNvSpPr txBox="1"/>
            <p:nvPr/>
          </p:nvSpPr>
          <p:spPr>
            <a:xfrm>
              <a:off x="170122" y="4865078"/>
              <a:ext cx="5425402" cy="1585049"/>
            </a:xfrm>
            <a:prstGeom prst="rect">
              <a:avLst/>
            </a:prstGeom>
            <a:noFill/>
            <a:ln>
              <a:noFill/>
            </a:ln>
          </p:spPr>
          <p:txBody>
            <a:bodyPr wrap="square" lIns="0" tIns="0" rIns="0" bIns="0" rtlCol="0">
              <a:spAutoFit/>
            </a:bodyPr>
            <a:lstStyle/>
            <a:p>
              <a:pPr algn="ctr"/>
              <a:r>
                <a:rPr lang="pt-BR" sz="2800" b="1" dirty="0">
                  <a:solidFill>
                    <a:srgbClr val="C00000"/>
                  </a:solidFill>
                </a:rPr>
                <a:t>1 </a:t>
              </a:r>
              <a:r>
                <a:rPr lang="pt-BR" sz="2800" b="1" dirty="0">
                  <a:solidFill>
                    <a:srgbClr val="909090"/>
                  </a:solidFill>
                </a:rPr>
                <a:t>EM</a:t>
              </a:r>
              <a:r>
                <a:rPr lang="pt-BR" sz="2800" b="1" dirty="0">
                  <a:solidFill>
                    <a:srgbClr val="C00000"/>
                  </a:solidFill>
                </a:rPr>
                <a:t> 3 </a:t>
              </a:r>
              <a:r>
                <a:rPr lang="pt-BR" sz="2800" b="1" dirty="0">
                  <a:solidFill>
                    <a:srgbClr val="909090"/>
                  </a:solidFill>
                </a:rPr>
                <a:t>MULHERES [736 MILHÕES] </a:t>
              </a:r>
              <a:r>
                <a:rPr lang="pt-BR" sz="2800" b="1" dirty="0" smtClean="0">
                  <a:solidFill>
                    <a:srgbClr val="909090"/>
                  </a:solidFill>
                </a:rPr>
                <a:t>               </a:t>
              </a:r>
              <a:r>
                <a:rPr lang="pt-BR" b="1" dirty="0" smtClean="0">
                  <a:solidFill>
                    <a:srgbClr val="909090"/>
                  </a:solidFill>
                </a:rPr>
                <a:t>FOI</a:t>
              </a:r>
              <a:r>
                <a:rPr lang="pt-BR" sz="2400" b="1" dirty="0" smtClean="0">
                  <a:solidFill>
                    <a:srgbClr val="909090"/>
                  </a:solidFill>
                </a:rPr>
                <a:t> </a:t>
              </a:r>
              <a:r>
                <a:rPr lang="pt-BR" b="1" dirty="0">
                  <a:solidFill>
                    <a:srgbClr val="909090"/>
                  </a:solidFill>
                </a:rPr>
                <a:t>SUBMETIDA A VIOLÊNCIA FÍSICA E/OU SEXUAL </a:t>
              </a:r>
              <a:r>
                <a:rPr lang="pt-BR" b="1" dirty="0">
                  <a:solidFill>
                    <a:srgbClr val="C00000"/>
                  </a:solidFill>
                </a:rPr>
                <a:t>PELO MENOS UMA VEZ</a:t>
              </a:r>
              <a:r>
                <a:rPr lang="pt-BR" b="1" dirty="0">
                  <a:solidFill>
                    <a:srgbClr val="909090"/>
                  </a:solidFill>
                </a:rPr>
                <a:t> NA VIDA A PARTIR DOS 15 </a:t>
              </a:r>
              <a:r>
                <a:rPr lang="pt-BR" b="1" dirty="0" smtClean="0">
                  <a:solidFill>
                    <a:srgbClr val="909090"/>
                  </a:solidFill>
                </a:rPr>
                <a:t>ANOS </a:t>
              </a:r>
            </a:p>
            <a:p>
              <a:pPr algn="ctr"/>
              <a:endParaRPr lang="pt-BR" sz="900" b="1" dirty="0">
                <a:solidFill>
                  <a:srgbClr val="909090"/>
                </a:solidFill>
              </a:endParaRPr>
            </a:p>
            <a:p>
              <a:pPr algn="ctr"/>
              <a:r>
                <a:rPr lang="pt-BR" b="1" dirty="0" smtClean="0">
                  <a:solidFill>
                    <a:srgbClr val="909090"/>
                  </a:solidFill>
                </a:rPr>
                <a:t>(2000-2018)</a:t>
              </a:r>
            </a:p>
            <a:p>
              <a:pPr algn="ctr"/>
              <a:endParaRPr lang="pt-BR" sz="300" b="1" dirty="0" smtClean="0">
                <a:solidFill>
                  <a:srgbClr val="909090"/>
                </a:solidFill>
              </a:endParaRPr>
            </a:p>
          </p:txBody>
        </p:sp>
      </p:grpSp>
    </p:spTree>
    <p:extLst>
      <p:ext uri="{BB962C8B-B14F-4D97-AF65-F5344CB8AC3E}">
        <p14:creationId xmlns:p14="http://schemas.microsoft.com/office/powerpoint/2010/main" val="244197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3970</Words>
  <Application>Microsoft Office PowerPoint</Application>
  <PresentationFormat>Personalizar</PresentationFormat>
  <Paragraphs>528</Paragraphs>
  <Slides>23</Slides>
  <Notes>22</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kikasp30.af@gmail.com</cp:lastModifiedBy>
  <cp:revision>97</cp:revision>
  <dcterms:created xsi:type="dcterms:W3CDTF">2022-04-29T00:36:06Z</dcterms:created>
  <dcterms:modified xsi:type="dcterms:W3CDTF">2022-12-05T17:07:27Z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2411778</vt:lpwstr>
  </property>
  <property fmtid="{D5CDD505-2E9C-101B-9397-08002B2CF9AE}" pid="3" name="NXPowerLiteSettings">
    <vt:lpwstr>F700052003A000</vt:lpwstr>
  </property>
  <property fmtid="{D5CDD505-2E9C-101B-9397-08002B2CF9AE}" pid="4" name="NXPowerLiteVersion">
    <vt:lpwstr>D9.1.2</vt:lpwstr>
  </property>
</Properties>
</file>