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333" r:id="rId2"/>
    <p:sldId id="269" r:id="rId3"/>
    <p:sldId id="277" r:id="rId4"/>
    <p:sldId id="270" r:id="rId5"/>
    <p:sldId id="332" r:id="rId6"/>
    <p:sldId id="334" r:id="rId7"/>
    <p:sldId id="335" r:id="rId8"/>
    <p:sldId id="345" r:id="rId9"/>
    <p:sldId id="337" r:id="rId10"/>
    <p:sldId id="338" r:id="rId11"/>
    <p:sldId id="339" r:id="rId12"/>
    <p:sldId id="340" r:id="rId13"/>
    <p:sldId id="341" r:id="rId14"/>
    <p:sldId id="342" r:id="rId15"/>
    <p:sldId id="343" r:id="rId16"/>
    <p:sldId id="344" r:id="rId17"/>
    <p:sldId id="3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3AC69D"/>
    <a:srgbClr val="003366"/>
    <a:srgbClr val="FF9900"/>
    <a:srgbClr val="CC3300"/>
    <a:srgbClr val="006699"/>
    <a:srgbClr val="FF3300"/>
    <a:srgbClr val="FFFF00"/>
    <a:srgbClr val="FF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61" autoAdjust="0"/>
    <p:restoredTop sz="47741" autoAdjust="0"/>
  </p:normalViewPr>
  <p:slideViewPr>
    <p:cSldViewPr snapToGrid="0">
      <p:cViewPr>
        <p:scale>
          <a:sx n="80" d="100"/>
          <a:sy n="80" d="100"/>
        </p:scale>
        <p:origin x="-157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22804-F184-6641-9FB0-993F8883E020}"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105C1-4A14-A34F-AD77-8502356DFC9A}" type="slidenum">
              <a:rPr lang="en-US" smtClean="0"/>
              <a:t>‹nº›</a:t>
            </a:fld>
            <a:endParaRPr lang="en-US" dirty="0"/>
          </a:p>
        </p:txBody>
      </p:sp>
    </p:spTree>
    <p:extLst>
      <p:ext uri="{BB962C8B-B14F-4D97-AF65-F5344CB8AC3E}">
        <p14:creationId xmlns:p14="http://schemas.microsoft.com/office/powerpoint/2010/main" val="195509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The final step in our mind map exercise is to identify the business opportunity ideas and to write them down on sticky notes.</a:t>
            </a:r>
          </a:p>
        </p:txBody>
      </p:sp>
      <p:sp>
        <p:nvSpPr>
          <p:cNvPr id="4" name="Slide Number Placeholder 3"/>
          <p:cNvSpPr>
            <a:spLocks noGrp="1"/>
          </p:cNvSpPr>
          <p:nvPr>
            <p:ph type="sldNum" sz="quarter" idx="5"/>
          </p:nvPr>
        </p:nvSpPr>
        <p:spPr/>
        <p:txBody>
          <a:bodyPr/>
          <a:lstStyle/>
          <a:p>
            <a:fld id="{B26105C1-4A14-A34F-AD77-8502356DFC9A}" type="slidenum">
              <a:rPr lang="en-US" smtClean="0"/>
              <a:t>12</a:t>
            </a:fld>
            <a:endParaRPr lang="en-US" dirty="0"/>
          </a:p>
        </p:txBody>
      </p:sp>
    </p:spTree>
    <p:extLst>
      <p:ext uri="{BB962C8B-B14F-4D97-AF65-F5344CB8AC3E}">
        <p14:creationId xmlns:p14="http://schemas.microsoft.com/office/powerpoint/2010/main" val="278099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Now each group will take all the ideas from the mind map and will go through a </a:t>
            </a:r>
            <a:r>
              <a:rPr lang="en-US" b="1" dirty="0"/>
              <a:t>“down selecting” </a:t>
            </a:r>
            <a:r>
              <a:rPr lang="en-US" dirty="0"/>
              <a:t>exercise to choose the best ideas, ultimately selecting one final idea for their business. Take all the sticky notes with the individual ideas written on them from the previous step and stick them on a whiteboard or posterboard for everyone to see. Groups will give each idea a score so leave room at the bottom of the sticky note for the score. </a:t>
            </a:r>
          </a:p>
        </p:txBody>
      </p:sp>
      <p:sp>
        <p:nvSpPr>
          <p:cNvPr id="4" name="Slide Number Placeholder 3"/>
          <p:cNvSpPr>
            <a:spLocks noGrp="1"/>
          </p:cNvSpPr>
          <p:nvPr>
            <p:ph type="sldNum" sz="quarter" idx="5"/>
          </p:nvPr>
        </p:nvSpPr>
        <p:spPr/>
        <p:txBody>
          <a:bodyPr/>
          <a:lstStyle/>
          <a:p>
            <a:fld id="{B26105C1-4A14-A34F-AD77-8502356DFC9A}" type="slidenum">
              <a:rPr lang="en-US" smtClean="0"/>
              <a:t>13</a:t>
            </a:fld>
            <a:endParaRPr lang="en-US" dirty="0"/>
          </a:p>
        </p:txBody>
      </p:sp>
    </p:spTree>
    <p:extLst>
      <p:ext uri="{BB962C8B-B14F-4D97-AF65-F5344CB8AC3E}">
        <p14:creationId xmlns:p14="http://schemas.microsoft.com/office/powerpoint/2010/main" val="109576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b="0" dirty="0"/>
              <a:t>Give each idea a score from 1 to 5, 1 being low and 5 being high, in the following areas</a:t>
            </a:r>
            <a:r>
              <a:rPr lang="en-US" dirty="0"/>
              <a:t>: </a:t>
            </a:r>
            <a:r>
              <a:rPr lang="en-US" b="1" dirty="0"/>
              <a:t>Desirability, Feasibility, and Viability.</a:t>
            </a:r>
          </a:p>
          <a:p>
            <a:r>
              <a:rPr lang="en-US" dirty="0"/>
              <a:t>Use the guiding questions to help determine your scoring for each aspect of your idea.</a:t>
            </a:r>
          </a:p>
          <a:p>
            <a:endParaRPr lang="en-US" sz="1200" b="1" dirty="0"/>
          </a:p>
          <a:p>
            <a:r>
              <a:rPr lang="en-US" sz="1200" b="1" dirty="0"/>
              <a:t>Desirability</a:t>
            </a:r>
            <a:r>
              <a:rPr lang="en-US" sz="1200" dirty="0"/>
              <a:t>: Do people want this? Does it fill a need? Is it appealing? Can it fit into people’s lives?</a:t>
            </a:r>
          </a:p>
          <a:p>
            <a:r>
              <a:rPr lang="en-US" sz="1200" b="1" dirty="0"/>
              <a:t>Feasibility</a:t>
            </a:r>
            <a:r>
              <a:rPr lang="en-US" sz="1200" dirty="0"/>
              <a:t>: Can we do it? Is the technology needed within reach? Can the organization make it happen?</a:t>
            </a:r>
          </a:p>
          <a:p>
            <a:r>
              <a:rPr lang="en-US" sz="1200" b="1" dirty="0"/>
              <a:t>Viability</a:t>
            </a:r>
            <a:r>
              <a:rPr lang="en-US" sz="1200" dirty="0"/>
              <a:t>: Should we do this? Does it align with our goals? Can we develop, fund, and sustain this? </a:t>
            </a:r>
          </a:p>
          <a:p>
            <a:endParaRPr lang="x-none" dirty="0"/>
          </a:p>
        </p:txBody>
      </p:sp>
      <p:sp>
        <p:nvSpPr>
          <p:cNvPr id="4" name="Slide Number Placeholder 3"/>
          <p:cNvSpPr>
            <a:spLocks noGrp="1"/>
          </p:cNvSpPr>
          <p:nvPr>
            <p:ph type="sldNum" sz="quarter" idx="5"/>
          </p:nvPr>
        </p:nvSpPr>
        <p:spPr/>
        <p:txBody>
          <a:bodyPr/>
          <a:lstStyle/>
          <a:p>
            <a:fld id="{B26105C1-4A14-A34F-AD77-8502356DFC9A}" type="slidenum">
              <a:rPr lang="en-US" smtClean="0"/>
              <a:t>14</a:t>
            </a:fld>
            <a:endParaRPr lang="en-US" dirty="0"/>
          </a:p>
        </p:txBody>
      </p:sp>
    </p:spTree>
    <p:extLst>
      <p:ext uri="{BB962C8B-B14F-4D97-AF65-F5344CB8AC3E}">
        <p14:creationId xmlns:p14="http://schemas.microsoft.com/office/powerpoint/2010/main" val="349571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b="0" dirty="0"/>
              <a:t>Total the scores for each idea and select the idea with the highest score. </a:t>
            </a:r>
          </a:p>
          <a:p>
            <a:endParaRPr lang="x-none" dirty="0"/>
          </a:p>
        </p:txBody>
      </p:sp>
      <p:sp>
        <p:nvSpPr>
          <p:cNvPr id="4" name="Slide Number Placeholder 3"/>
          <p:cNvSpPr>
            <a:spLocks noGrp="1"/>
          </p:cNvSpPr>
          <p:nvPr>
            <p:ph type="sldNum" sz="quarter" idx="5"/>
          </p:nvPr>
        </p:nvSpPr>
        <p:spPr/>
        <p:txBody>
          <a:bodyPr/>
          <a:lstStyle/>
          <a:p>
            <a:fld id="{B26105C1-4A14-A34F-AD77-8502356DFC9A}" type="slidenum">
              <a:rPr lang="en-US" smtClean="0"/>
              <a:t>15</a:t>
            </a:fld>
            <a:endParaRPr lang="en-US" dirty="0"/>
          </a:p>
        </p:txBody>
      </p:sp>
    </p:spTree>
    <p:extLst>
      <p:ext uri="{BB962C8B-B14F-4D97-AF65-F5344CB8AC3E}">
        <p14:creationId xmlns:p14="http://schemas.microsoft.com/office/powerpoint/2010/main" val="38911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If there is still a debate in your group about which idea is best, try one additional scoring tool for further analysis.</a:t>
            </a:r>
          </a:p>
          <a:p>
            <a:endParaRPr lang="en-US" dirty="0"/>
          </a:p>
          <a:p>
            <a:r>
              <a:rPr lang="en-US" dirty="0"/>
              <a:t>Give each idea a score of 1 to 5, where 1 is low and 5 is high, in the following two areas:</a:t>
            </a:r>
          </a:p>
          <a:p>
            <a:pPr marL="228600" indent="-228600">
              <a:buAutoNum type="arabicPeriod"/>
            </a:pPr>
            <a:r>
              <a:rPr lang="en-US" dirty="0"/>
              <a:t>Is it a win? Should we do this? Do we have the capabilities?</a:t>
            </a:r>
          </a:p>
          <a:p>
            <a:pPr marL="228600" indent="-228600">
              <a:buAutoNum type="arabicPeriod"/>
            </a:pPr>
            <a:r>
              <a:rPr lang="en-US" dirty="0"/>
              <a:t>Is it worthwhile? Is it creating the impact we want?</a:t>
            </a:r>
          </a:p>
          <a:p>
            <a:pPr marL="0" indent="0">
              <a:buNone/>
            </a:pPr>
            <a:endParaRPr lang="en-US" dirty="0"/>
          </a:p>
          <a:p>
            <a:pPr marL="0" indent="0">
              <a:buFontTx/>
              <a:buNone/>
            </a:pPr>
            <a:r>
              <a:rPr lang="en-US" dirty="0"/>
              <a:t>Next plot the “worthwhile” (aka impact) score vs. the “real + win” score on a graph. Choose the idea that is in the upper right quadrant of the chart. </a:t>
            </a:r>
          </a:p>
        </p:txBody>
      </p:sp>
      <p:sp>
        <p:nvSpPr>
          <p:cNvPr id="4" name="Slide Number Placeholder 3"/>
          <p:cNvSpPr>
            <a:spLocks noGrp="1"/>
          </p:cNvSpPr>
          <p:nvPr>
            <p:ph type="sldNum" sz="quarter" idx="5"/>
          </p:nvPr>
        </p:nvSpPr>
        <p:spPr/>
        <p:txBody>
          <a:bodyPr/>
          <a:lstStyle/>
          <a:p>
            <a:fld id="{B26105C1-4A14-A34F-AD77-8502356DFC9A}" type="slidenum">
              <a:rPr lang="en-US" smtClean="0"/>
              <a:t>16</a:t>
            </a:fld>
            <a:endParaRPr lang="en-US" dirty="0"/>
          </a:p>
        </p:txBody>
      </p:sp>
    </p:spTree>
    <p:extLst>
      <p:ext uri="{BB962C8B-B14F-4D97-AF65-F5344CB8AC3E}">
        <p14:creationId xmlns:p14="http://schemas.microsoft.com/office/powerpoint/2010/main" val="321118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For the group activity follow the next steps:</a:t>
            </a:r>
          </a:p>
          <a:p>
            <a:endParaRPr lang="en-US" b="0" dirty="0"/>
          </a:p>
          <a:p>
            <a:r>
              <a:rPr lang="en-US" b="1" dirty="0"/>
              <a:t>Step 1 </a:t>
            </a:r>
            <a:r>
              <a:rPr lang="en-US" b="0" dirty="0"/>
              <a:t>Choose an aspect from the “waste challenge” scenario to analyze for the mind mapping exercise, or continue with the aspect used in Workshop 1</a:t>
            </a:r>
          </a:p>
          <a:p>
            <a:r>
              <a:rPr lang="en-US" b="1" dirty="0"/>
              <a:t>Step 2 </a:t>
            </a:r>
            <a:r>
              <a:rPr lang="en-US" sz="1200" b="0" dirty="0"/>
              <a:t>Create a mind map to visualize potential solution pathways</a:t>
            </a:r>
          </a:p>
          <a:p>
            <a:r>
              <a:rPr lang="en-US" b="1" dirty="0"/>
              <a:t>Step 3 </a:t>
            </a:r>
            <a:r>
              <a:rPr lang="en-US" sz="1200" b="0" dirty="0"/>
              <a:t>Identify the key ideas in the mind map and write them all down on sticky notes</a:t>
            </a:r>
          </a:p>
          <a:p>
            <a:r>
              <a:rPr lang="en-US" b="1" dirty="0"/>
              <a:t>Step 4 </a:t>
            </a:r>
            <a:r>
              <a:rPr lang="en-US" sz="1200" b="0" dirty="0"/>
              <a:t>Work through a ”down selection” exercise to choose the best solution</a:t>
            </a:r>
          </a:p>
        </p:txBody>
      </p:sp>
      <p:sp>
        <p:nvSpPr>
          <p:cNvPr id="4" name="Slide Number Placeholder 3"/>
          <p:cNvSpPr>
            <a:spLocks noGrp="1"/>
          </p:cNvSpPr>
          <p:nvPr>
            <p:ph type="sldNum" sz="quarter" idx="5"/>
          </p:nvPr>
        </p:nvSpPr>
        <p:spPr/>
        <p:txBody>
          <a:bodyPr/>
          <a:lstStyle/>
          <a:p>
            <a:fld id="{6AE2DC29-6A32-C04A-8E18-E68AD80FEF2C}" type="slidenum">
              <a:rPr lang="en-US" smtClean="0"/>
              <a:t>17</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105C1-4A14-A34F-AD77-8502356DFC9A}" type="slidenum">
              <a:rPr lang="en-US" smtClean="0"/>
              <a:t>3</a:t>
            </a:fld>
            <a:endParaRPr lang="en-US" dirty="0"/>
          </a:p>
        </p:txBody>
      </p:sp>
    </p:spTree>
    <p:extLst>
      <p:ext uri="{BB962C8B-B14F-4D97-AF65-F5344CB8AC3E}">
        <p14:creationId xmlns:p14="http://schemas.microsoft.com/office/powerpoint/2010/main" val="334630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4</a:t>
            </a:fld>
            <a:endParaRPr lang="x-none"/>
          </a:p>
        </p:txBody>
      </p:sp>
    </p:spTree>
    <p:extLst>
      <p:ext uri="{BB962C8B-B14F-4D97-AF65-F5344CB8AC3E}">
        <p14:creationId xmlns:p14="http://schemas.microsoft.com/office/powerpoint/2010/main" val="38748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Once we have determined the problem we are looking to solve and the potential solution, it is time to ideate all the possible business opportunities we can think of that can achieve the best solution pathway to solve the problem.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Groups will bring to the table </a:t>
            </a:r>
            <a:r>
              <a:rPr lang="en-US" sz="1200" b="1" i="0" kern="1200" dirty="0">
                <a:solidFill>
                  <a:schemeClr val="tx1"/>
                </a:solidFill>
                <a:effectLst/>
                <a:latin typeface="+mn-lt"/>
                <a:ea typeface="+mn-ea"/>
                <a:cs typeface="+mn-cs"/>
              </a:rPr>
              <a:t>as many ideas as possible, there are no wrong answers</a:t>
            </a:r>
            <a:r>
              <a:rPr lang="en-US" sz="1200" b="0" i="0" kern="1200" dirty="0">
                <a:solidFill>
                  <a:schemeClr val="tx1"/>
                </a:solidFill>
                <a:effectLst/>
                <a:latin typeface="+mn-lt"/>
                <a:ea typeface="+mn-ea"/>
                <a:cs typeface="+mn-cs"/>
              </a:rPr>
              <a:t>. While brainstorming ideas, it is not checked whether the idea is possible, feasible, and viable or not. The only task of thinkers is to think of as many ideas as possible.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process, groups will resort to the use of posterboards, sticky notes, sketching, chart papers, etc. We will take a look at mind maps and a few scoring tools to help down select our ideas to finally choose the best one to prototype after this process. Groups will also build on the ideas of others, and all solutions suggested by one are brought to the table and thought over. Let's examine the mind map and how to use this tool to generate some business ideas. </a:t>
            </a:r>
            <a:endParaRPr lang="en-US" dirty="0"/>
          </a:p>
        </p:txBody>
      </p:sp>
      <p:sp>
        <p:nvSpPr>
          <p:cNvPr id="4" name="Slide Number Placeholder 3"/>
          <p:cNvSpPr>
            <a:spLocks noGrp="1"/>
          </p:cNvSpPr>
          <p:nvPr>
            <p:ph type="sldNum" sz="quarter" idx="5"/>
          </p:nvPr>
        </p:nvSpPr>
        <p:spPr/>
        <p:txBody>
          <a:bodyPr/>
          <a:lstStyle/>
          <a:p>
            <a:fld id="{B26105C1-4A14-A34F-AD77-8502356DFC9A}" type="slidenum">
              <a:rPr lang="en-US" smtClean="0"/>
              <a:t>6</a:t>
            </a:fld>
            <a:endParaRPr lang="en-US" dirty="0"/>
          </a:p>
        </p:txBody>
      </p:sp>
    </p:spTree>
    <p:extLst>
      <p:ext uri="{BB962C8B-B14F-4D97-AF65-F5344CB8AC3E}">
        <p14:creationId xmlns:p14="http://schemas.microsoft.com/office/powerpoint/2010/main" val="133268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A mind map is a diagram that helps to observe and study information in a visual manner to organize thoughts, generate new ideas, and improve creativity. A mind map is created around a single statement of focus, generally a problem or desired outcome, and all the ideas to solve the problem or achieve the outcome are written around it. The desired outcome statement is usually written at the center of a blank page as a hub, and branches shoot out in all directions representing potential solutions.</a:t>
            </a:r>
            <a:endParaRPr lang="en-US" dirty="0"/>
          </a:p>
          <a:p>
            <a:endParaRPr lang="x-none" dirty="0"/>
          </a:p>
        </p:txBody>
      </p:sp>
      <p:sp>
        <p:nvSpPr>
          <p:cNvPr id="4" name="Slide Number Placeholder 3"/>
          <p:cNvSpPr>
            <a:spLocks noGrp="1"/>
          </p:cNvSpPr>
          <p:nvPr>
            <p:ph type="sldNum" sz="quarter" idx="5"/>
          </p:nvPr>
        </p:nvSpPr>
        <p:spPr/>
        <p:txBody>
          <a:bodyPr/>
          <a:lstStyle/>
          <a:p>
            <a:fld id="{B26105C1-4A14-A34F-AD77-8502356DFC9A}" type="slidenum">
              <a:rPr lang="en-US" smtClean="0"/>
              <a:t>7</a:t>
            </a:fld>
            <a:endParaRPr lang="en-US" dirty="0"/>
          </a:p>
        </p:txBody>
      </p:sp>
    </p:spTree>
    <p:extLst>
      <p:ext uri="{BB962C8B-B14F-4D97-AF65-F5344CB8AC3E}">
        <p14:creationId xmlns:p14="http://schemas.microsoft.com/office/powerpoint/2010/main" val="405010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sz="1200" b="0" i="0" kern="1200" dirty="0">
                <a:solidFill>
                  <a:schemeClr val="tx1"/>
                </a:solidFill>
                <a:effectLst/>
                <a:latin typeface="+mn-lt"/>
                <a:ea typeface="+mn-ea"/>
                <a:cs typeface="+mn-cs"/>
              </a:rPr>
              <a:t>First determine the main purpose of your mind map and write it down in the middle. Since mind maps start from the inside and expand outward, your central idea will become the core topic of the diagram.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Your main concept could be:</a:t>
            </a:r>
          </a:p>
          <a:p>
            <a:r>
              <a:rPr lang="en-US" sz="1200" b="0" i="0" kern="1200" dirty="0">
                <a:solidFill>
                  <a:schemeClr val="tx1"/>
                </a:solidFill>
                <a:effectLst/>
                <a:latin typeface="+mn-lt"/>
                <a:ea typeface="+mn-ea"/>
                <a:cs typeface="+mn-cs"/>
              </a:rPr>
              <a:t>-A problem you are trying to work through</a:t>
            </a:r>
          </a:p>
          <a:p>
            <a:r>
              <a:rPr lang="en-US" sz="1200" b="0" i="0" kern="1200" dirty="0">
                <a:solidFill>
                  <a:schemeClr val="tx1"/>
                </a:solidFill>
                <a:effectLst/>
                <a:latin typeface="+mn-lt"/>
                <a:ea typeface="+mn-ea"/>
                <a:cs typeface="+mn-cs"/>
              </a:rPr>
              <a:t>-The project you are brainstorming</a:t>
            </a:r>
          </a:p>
          <a:p>
            <a:r>
              <a:rPr lang="en-US" sz="1200" b="0" i="0" kern="1200" dirty="0">
                <a:solidFill>
                  <a:schemeClr val="tx1"/>
                </a:solidFill>
                <a:effectLst/>
                <a:latin typeface="+mn-lt"/>
                <a:ea typeface="+mn-ea"/>
                <a:cs typeface="+mn-cs"/>
              </a:rPr>
              <a:t>-A difficult concept that you are trying to learn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our example we are addressing the issue of the low rate of recycling. One solution we identified in our problem/solution tree exercise is that to increase recycling rates we need better collection and sorting of waste at the source. What business opportunities are there for better collecting and sorting of waste at the source?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could create a new kind of waste bin that makes it easier to sort waste such as organic and recyclable items, therefore making it easier for the correct items to be collected and recycled, resulting in an increase rate of recycling. </a:t>
            </a:r>
          </a:p>
        </p:txBody>
      </p:sp>
      <p:sp>
        <p:nvSpPr>
          <p:cNvPr id="4" name="Slide Number Placeholder 3"/>
          <p:cNvSpPr>
            <a:spLocks noGrp="1"/>
          </p:cNvSpPr>
          <p:nvPr>
            <p:ph type="sldNum" sz="quarter" idx="5"/>
          </p:nvPr>
        </p:nvSpPr>
        <p:spPr/>
        <p:txBody>
          <a:bodyPr/>
          <a:lstStyle/>
          <a:p>
            <a:fld id="{B26105C1-4A14-A34F-AD77-8502356DFC9A}" type="slidenum">
              <a:rPr lang="en-US" smtClean="0"/>
              <a:t>8</a:t>
            </a:fld>
            <a:endParaRPr lang="en-US" dirty="0"/>
          </a:p>
        </p:txBody>
      </p:sp>
    </p:spTree>
    <p:extLst>
      <p:ext uri="{BB962C8B-B14F-4D97-AF65-F5344CB8AC3E}">
        <p14:creationId xmlns:p14="http://schemas.microsoft.com/office/powerpoint/2010/main" val="317391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dirty="0"/>
              <a:t>Next, we know that empowering informal waste workers will help increase their working capacity to collect and sort recyclables more efficiently, resulting in an increase in the rate of recycling. What business opportunities are there to empower the informal waste sector?</a:t>
            </a:r>
          </a:p>
          <a:p>
            <a:endParaRPr lang="en-US" dirty="0"/>
          </a:p>
          <a:p>
            <a:r>
              <a:rPr lang="en-US" dirty="0"/>
              <a:t>We could help them organize into a cooperative to help make them operate more efficiently in teams. We could start an Uber style “waste” app where people can request a waste worker to come and pick up their recyclables. Another option would be to form a company and hire the informal workers paying them a fair wage with an incentive to collect and sort more waste, which in turn will result in an increased rate of recycling.</a:t>
            </a:r>
          </a:p>
        </p:txBody>
      </p:sp>
      <p:sp>
        <p:nvSpPr>
          <p:cNvPr id="4" name="Slide Number Placeholder 3"/>
          <p:cNvSpPr>
            <a:spLocks noGrp="1"/>
          </p:cNvSpPr>
          <p:nvPr>
            <p:ph type="sldNum" sz="quarter" idx="5"/>
          </p:nvPr>
        </p:nvSpPr>
        <p:spPr/>
        <p:txBody>
          <a:bodyPr/>
          <a:lstStyle/>
          <a:p>
            <a:fld id="{B26105C1-4A14-A34F-AD77-8502356DFC9A}" type="slidenum">
              <a:rPr lang="en-US" smtClean="0"/>
              <a:t>9</a:t>
            </a:fld>
            <a:endParaRPr lang="en-US" dirty="0"/>
          </a:p>
        </p:txBody>
      </p:sp>
    </p:spTree>
    <p:extLst>
      <p:ext uri="{BB962C8B-B14F-4D97-AF65-F5344CB8AC3E}">
        <p14:creationId xmlns:p14="http://schemas.microsoft.com/office/powerpoint/2010/main" val="422790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dirty="0"/>
              <a:t>Next, we identified that adding value to low grade recyclables, items that typically would not be picked up due to their low resell value, is a way to increase the amount collected and sorted, resulting in an increase rate of recycling. </a:t>
            </a:r>
          </a:p>
          <a:p>
            <a:endParaRPr lang="en-US" dirty="0"/>
          </a:p>
          <a:p>
            <a:r>
              <a:rPr lang="en-US" dirty="0"/>
              <a:t>Multilayered packaging can be broken down and used in the processing of cement creating entirely new products like concrete blocks for construction. This adds value to otherwise non-recyclable items, therefore incentivizing collection for a wider array of items, resulting in an increased rate of recycling.</a:t>
            </a:r>
          </a:p>
        </p:txBody>
      </p:sp>
      <p:sp>
        <p:nvSpPr>
          <p:cNvPr id="4" name="Slide Number Placeholder 3"/>
          <p:cNvSpPr>
            <a:spLocks noGrp="1"/>
          </p:cNvSpPr>
          <p:nvPr>
            <p:ph type="sldNum" sz="quarter" idx="5"/>
          </p:nvPr>
        </p:nvSpPr>
        <p:spPr/>
        <p:txBody>
          <a:bodyPr/>
          <a:lstStyle/>
          <a:p>
            <a:fld id="{B26105C1-4A14-A34F-AD77-8502356DFC9A}" type="slidenum">
              <a:rPr lang="en-US" smtClean="0"/>
              <a:t>10</a:t>
            </a:fld>
            <a:endParaRPr lang="en-US" dirty="0"/>
          </a:p>
        </p:txBody>
      </p:sp>
    </p:spTree>
    <p:extLst>
      <p:ext uri="{BB962C8B-B14F-4D97-AF65-F5344CB8AC3E}">
        <p14:creationId xmlns:p14="http://schemas.microsoft.com/office/powerpoint/2010/main" val="263197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b="1" dirty="0"/>
          </a:p>
          <a:p>
            <a:r>
              <a:rPr lang="en-US" b="1" dirty="0"/>
              <a:t>Tell students:</a:t>
            </a:r>
          </a:p>
          <a:p>
            <a:r>
              <a:rPr lang="en-US" dirty="0"/>
              <a:t>We also identified that innovative recycling technology can help with recycling capacity and efficiency. Digital tracking technology could be used to track and trace recyclable materials and products to help improve the efficiency of its collection and sorting, help verify if it has been ethically sourced or not providing additional opportunities for value creation, which may result in an increase rate in recycling.</a:t>
            </a:r>
          </a:p>
        </p:txBody>
      </p:sp>
      <p:sp>
        <p:nvSpPr>
          <p:cNvPr id="4" name="Slide Number Placeholder 3"/>
          <p:cNvSpPr>
            <a:spLocks noGrp="1"/>
          </p:cNvSpPr>
          <p:nvPr>
            <p:ph type="sldNum" sz="quarter" idx="5"/>
          </p:nvPr>
        </p:nvSpPr>
        <p:spPr/>
        <p:txBody>
          <a:bodyPr/>
          <a:lstStyle/>
          <a:p>
            <a:fld id="{B26105C1-4A14-A34F-AD77-8502356DFC9A}" type="slidenum">
              <a:rPr lang="en-US" smtClean="0"/>
              <a:t>11</a:t>
            </a:fld>
            <a:endParaRPr lang="en-US" dirty="0"/>
          </a:p>
        </p:txBody>
      </p:sp>
    </p:spTree>
    <p:extLst>
      <p:ext uri="{BB962C8B-B14F-4D97-AF65-F5344CB8AC3E}">
        <p14:creationId xmlns:p14="http://schemas.microsoft.com/office/powerpoint/2010/main" val="1797216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00CFC-753E-4D24-BB02-4CCD62262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1907C52-7A4D-4817-B068-A2E9BCBE9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5C00A15-5913-4D27-BA31-AA0791122BB8}"/>
              </a:ext>
            </a:extLst>
          </p:cNvPr>
          <p:cNvSpPr>
            <a:spLocks noGrp="1"/>
          </p:cNvSpPr>
          <p:nvPr>
            <p:ph type="dt" sz="half" idx="10"/>
          </p:nvPr>
        </p:nvSpPr>
        <p:spPr/>
        <p:txBody>
          <a:bodyPr/>
          <a:lstStyle/>
          <a:p>
            <a:fld id="{B3521563-F575-404C-A410-823CA15973C0}" type="datetime1">
              <a:rPr lang="en-US" smtClean="0"/>
              <a:t>12/5/2022</a:t>
            </a:fld>
            <a:endParaRPr lang="en-US" dirty="0"/>
          </a:p>
        </p:txBody>
      </p:sp>
      <p:sp>
        <p:nvSpPr>
          <p:cNvPr id="5" name="Footer Placeholder 4">
            <a:extLst>
              <a:ext uri="{FF2B5EF4-FFF2-40B4-BE49-F238E27FC236}">
                <a16:creationId xmlns:a16="http://schemas.microsoft.com/office/drawing/2014/main" xmlns="" id="{D4E3B958-6040-4E35-B3DA-E2350E0092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398EE7-92D5-4299-91AC-1BA0A1EB875B}"/>
              </a:ext>
            </a:extLst>
          </p:cNvPr>
          <p:cNvSpPr>
            <a:spLocks noGrp="1"/>
          </p:cNvSpPr>
          <p:nvPr>
            <p:ph type="sldNum" sz="quarter" idx="12"/>
          </p:nvPr>
        </p:nvSpPr>
        <p:spPr/>
        <p:txBody>
          <a:bodyPr/>
          <a:lstStyle/>
          <a:p>
            <a:fld id="{E8883E0F-B325-444D-B2D9-EF8E0D98F992}" type="slidenum">
              <a:rPr lang="en-US" smtClean="0"/>
              <a:t>‹nº›</a:t>
            </a:fld>
            <a:endParaRPr lang="en-US" dirty="0"/>
          </a:p>
        </p:txBody>
      </p:sp>
      <p:pic>
        <p:nvPicPr>
          <p:cNvPr id="7" name="Picture 6" descr="A close up of a logo&#10;&#10;Description automatically generated">
            <a:extLst>
              <a:ext uri="{FF2B5EF4-FFF2-40B4-BE49-F238E27FC236}">
                <a16:creationId xmlns:a16="http://schemas.microsoft.com/office/drawing/2014/main" xmlns="" id="{59ECD84C-2457-4D2A-8CFE-4BFACADAEDD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7432484"/>
          </a:xfrm>
          <a:prstGeom prst="rect">
            <a:avLst/>
          </a:prstGeom>
        </p:spPr>
      </p:pic>
    </p:spTree>
    <p:extLst>
      <p:ext uri="{BB962C8B-B14F-4D97-AF65-F5344CB8AC3E}">
        <p14:creationId xmlns:p14="http://schemas.microsoft.com/office/powerpoint/2010/main" val="10372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C327F-858E-4EBA-903D-43889021F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4121DE9-1B60-4012-9D96-E7570FB6C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4FBEB9-F3FC-45C3-9AB7-830696047763}"/>
              </a:ext>
            </a:extLst>
          </p:cNvPr>
          <p:cNvSpPr>
            <a:spLocks noGrp="1"/>
          </p:cNvSpPr>
          <p:nvPr>
            <p:ph type="dt" sz="half" idx="10"/>
          </p:nvPr>
        </p:nvSpPr>
        <p:spPr/>
        <p:txBody>
          <a:bodyPr/>
          <a:lstStyle/>
          <a:p>
            <a:fld id="{520EEC84-73B2-BA45-BA24-A7E2A171BBCC}" type="datetime1">
              <a:rPr lang="en-US" smtClean="0"/>
              <a:t>12/5/2022</a:t>
            </a:fld>
            <a:endParaRPr lang="en-US" dirty="0"/>
          </a:p>
        </p:txBody>
      </p:sp>
      <p:sp>
        <p:nvSpPr>
          <p:cNvPr id="5" name="Footer Placeholder 4">
            <a:extLst>
              <a:ext uri="{FF2B5EF4-FFF2-40B4-BE49-F238E27FC236}">
                <a16:creationId xmlns:a16="http://schemas.microsoft.com/office/drawing/2014/main" xmlns="" id="{A89403D5-E5D0-4995-9649-5F95F7295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7B7732F-61DE-4607-93F8-616F9A492303}"/>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38890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59C64F-41E3-4C48-A661-75A7EB1170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F2B0CA8-0950-4C7D-85DF-2CF2632E59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58DB5C-1D0A-4503-8067-6EC5EED7D577}"/>
              </a:ext>
            </a:extLst>
          </p:cNvPr>
          <p:cNvSpPr>
            <a:spLocks noGrp="1"/>
          </p:cNvSpPr>
          <p:nvPr>
            <p:ph type="dt" sz="half" idx="10"/>
          </p:nvPr>
        </p:nvSpPr>
        <p:spPr/>
        <p:txBody>
          <a:bodyPr/>
          <a:lstStyle/>
          <a:p>
            <a:fld id="{221052C1-1C92-E645-BC3F-0AF132FD9C9A}" type="datetime1">
              <a:rPr lang="en-US" smtClean="0"/>
              <a:t>12/5/2022</a:t>
            </a:fld>
            <a:endParaRPr lang="en-US" dirty="0"/>
          </a:p>
        </p:txBody>
      </p:sp>
      <p:sp>
        <p:nvSpPr>
          <p:cNvPr id="5" name="Footer Placeholder 4">
            <a:extLst>
              <a:ext uri="{FF2B5EF4-FFF2-40B4-BE49-F238E27FC236}">
                <a16:creationId xmlns:a16="http://schemas.microsoft.com/office/drawing/2014/main" xmlns="" id="{E591EDA2-72FF-40A9-93A0-4CF34D131E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ADAB705-BD87-4112-9FCE-7CA5DABE23CB}"/>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267954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8CA27-9D4A-4A44-8F81-CD286DEF7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FB4FCE-0C50-45F9-BA6B-4AB54DCA29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0F8ECB-1045-47F8-88FD-A4180EBEBC10}"/>
              </a:ext>
            </a:extLst>
          </p:cNvPr>
          <p:cNvSpPr>
            <a:spLocks noGrp="1"/>
          </p:cNvSpPr>
          <p:nvPr>
            <p:ph type="dt" sz="half" idx="10"/>
          </p:nvPr>
        </p:nvSpPr>
        <p:spPr/>
        <p:txBody>
          <a:bodyPr/>
          <a:lstStyle/>
          <a:p>
            <a:fld id="{7EAB4C14-7B78-A842-9293-590DD76DEA21}" type="datetime1">
              <a:rPr lang="en-US" smtClean="0"/>
              <a:t>12/5/2022</a:t>
            </a:fld>
            <a:endParaRPr lang="en-US" dirty="0"/>
          </a:p>
        </p:txBody>
      </p:sp>
      <p:sp>
        <p:nvSpPr>
          <p:cNvPr id="5" name="Footer Placeholder 4">
            <a:extLst>
              <a:ext uri="{FF2B5EF4-FFF2-40B4-BE49-F238E27FC236}">
                <a16:creationId xmlns:a16="http://schemas.microsoft.com/office/drawing/2014/main" xmlns="" id="{D0591C0D-E209-4139-8415-5EC8B8E409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F0B8C1D-E4C5-440B-9D12-3B8166A8965C}"/>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344184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1DE2BA-D428-42AA-83B1-054816FB9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879F382-F14B-44B4-8A30-C64408A77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17F3612-9FCE-44E5-A2EE-18842A7E4951}"/>
              </a:ext>
            </a:extLst>
          </p:cNvPr>
          <p:cNvSpPr>
            <a:spLocks noGrp="1"/>
          </p:cNvSpPr>
          <p:nvPr>
            <p:ph type="dt" sz="half" idx="10"/>
          </p:nvPr>
        </p:nvSpPr>
        <p:spPr/>
        <p:txBody>
          <a:bodyPr/>
          <a:lstStyle/>
          <a:p>
            <a:fld id="{C0A41807-909A-E44C-A8BD-19AE2DF0EBEB}" type="datetime1">
              <a:rPr lang="en-US" smtClean="0"/>
              <a:t>12/5/2022</a:t>
            </a:fld>
            <a:endParaRPr lang="en-US" dirty="0"/>
          </a:p>
        </p:txBody>
      </p:sp>
      <p:sp>
        <p:nvSpPr>
          <p:cNvPr id="5" name="Footer Placeholder 4">
            <a:extLst>
              <a:ext uri="{FF2B5EF4-FFF2-40B4-BE49-F238E27FC236}">
                <a16:creationId xmlns:a16="http://schemas.microsoft.com/office/drawing/2014/main" xmlns="" id="{EA9A301B-F23A-4002-8C96-EB9A582A98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D9DDAE9-3746-4AE0-A0D7-02CDE5FD2EC0}"/>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287734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9D43C-4F45-4DFB-A1D7-291B58BDE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8FA3C73-0030-433B-87E2-610DEF54E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8105AC2-C107-4166-9C3D-98AC5CDC6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7AEB460-9F55-40CA-B691-4E417FEAC596}"/>
              </a:ext>
            </a:extLst>
          </p:cNvPr>
          <p:cNvSpPr>
            <a:spLocks noGrp="1"/>
          </p:cNvSpPr>
          <p:nvPr>
            <p:ph type="dt" sz="half" idx="10"/>
          </p:nvPr>
        </p:nvSpPr>
        <p:spPr/>
        <p:txBody>
          <a:bodyPr/>
          <a:lstStyle/>
          <a:p>
            <a:fld id="{9CD5368D-FADF-0245-A420-983C7E7BFB14}" type="datetime1">
              <a:rPr lang="en-US" smtClean="0"/>
              <a:t>12/5/2022</a:t>
            </a:fld>
            <a:endParaRPr lang="en-US" dirty="0"/>
          </a:p>
        </p:txBody>
      </p:sp>
      <p:sp>
        <p:nvSpPr>
          <p:cNvPr id="6" name="Footer Placeholder 5">
            <a:extLst>
              <a:ext uri="{FF2B5EF4-FFF2-40B4-BE49-F238E27FC236}">
                <a16:creationId xmlns:a16="http://schemas.microsoft.com/office/drawing/2014/main" xmlns="" id="{C8494ADA-DFFB-4303-BBB0-5578623717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8D3ABE6-426D-44A1-8209-CF3691BBC6E0}"/>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310640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B6E05-9A57-4277-A01B-2D542DF33D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D1EF8B9-28F5-4920-8946-8B344581A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9C11A9-C636-47CD-8E43-5F1EE3CB1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2EA3F11-C1A0-4FCA-8F87-46FEAAE75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56B3B4B-E4C8-4604-AC65-5CCBE1A2B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A593B8-4D1F-44B2-9D61-241C196DE28E}"/>
              </a:ext>
            </a:extLst>
          </p:cNvPr>
          <p:cNvSpPr>
            <a:spLocks noGrp="1"/>
          </p:cNvSpPr>
          <p:nvPr>
            <p:ph type="dt" sz="half" idx="10"/>
          </p:nvPr>
        </p:nvSpPr>
        <p:spPr/>
        <p:txBody>
          <a:bodyPr/>
          <a:lstStyle/>
          <a:p>
            <a:fld id="{11E8D9E3-8F71-0443-A8C2-3293D3654692}" type="datetime1">
              <a:rPr lang="en-US" smtClean="0"/>
              <a:t>12/5/2022</a:t>
            </a:fld>
            <a:endParaRPr lang="en-US" dirty="0"/>
          </a:p>
        </p:txBody>
      </p:sp>
      <p:sp>
        <p:nvSpPr>
          <p:cNvPr id="8" name="Footer Placeholder 7">
            <a:extLst>
              <a:ext uri="{FF2B5EF4-FFF2-40B4-BE49-F238E27FC236}">
                <a16:creationId xmlns:a16="http://schemas.microsoft.com/office/drawing/2014/main" xmlns="" id="{A7239498-D7BE-495F-8AD2-8A60218926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BFFF634-44DE-4A25-A92D-31FD820E150F}"/>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354476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06AD1-3A3E-4A5D-A427-2B25850190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2468050-425A-48BF-A5FD-AA206B6A1CEA}"/>
              </a:ext>
            </a:extLst>
          </p:cNvPr>
          <p:cNvSpPr>
            <a:spLocks noGrp="1"/>
          </p:cNvSpPr>
          <p:nvPr>
            <p:ph type="dt" sz="half" idx="10"/>
          </p:nvPr>
        </p:nvSpPr>
        <p:spPr/>
        <p:txBody>
          <a:bodyPr/>
          <a:lstStyle/>
          <a:p>
            <a:fld id="{191990CE-ABA1-F54B-89DC-1D663A818581}" type="datetime1">
              <a:rPr lang="en-US" smtClean="0"/>
              <a:t>12/5/2022</a:t>
            </a:fld>
            <a:endParaRPr lang="en-US" dirty="0"/>
          </a:p>
        </p:txBody>
      </p:sp>
      <p:sp>
        <p:nvSpPr>
          <p:cNvPr id="4" name="Footer Placeholder 3">
            <a:extLst>
              <a:ext uri="{FF2B5EF4-FFF2-40B4-BE49-F238E27FC236}">
                <a16:creationId xmlns:a16="http://schemas.microsoft.com/office/drawing/2014/main" xmlns="" id="{9718BC81-A676-4077-B523-81723AE506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7688AD0-6E78-48AE-A680-9EA585702194}"/>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352690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7342F48-7A53-4FD5-A70C-11A3627BFFD3}"/>
              </a:ext>
            </a:extLst>
          </p:cNvPr>
          <p:cNvSpPr>
            <a:spLocks noGrp="1"/>
          </p:cNvSpPr>
          <p:nvPr>
            <p:ph type="dt" sz="half" idx="10"/>
          </p:nvPr>
        </p:nvSpPr>
        <p:spPr/>
        <p:txBody>
          <a:bodyPr/>
          <a:lstStyle/>
          <a:p>
            <a:fld id="{BE11186F-5EC0-0343-BD01-CE01B0DC00DE}" type="datetime1">
              <a:rPr lang="en-US" smtClean="0"/>
              <a:t>12/5/2022</a:t>
            </a:fld>
            <a:endParaRPr lang="en-US" dirty="0"/>
          </a:p>
        </p:txBody>
      </p:sp>
      <p:sp>
        <p:nvSpPr>
          <p:cNvPr id="3" name="Footer Placeholder 2">
            <a:extLst>
              <a:ext uri="{FF2B5EF4-FFF2-40B4-BE49-F238E27FC236}">
                <a16:creationId xmlns:a16="http://schemas.microsoft.com/office/drawing/2014/main" xmlns="" id="{7B00A986-EA79-4975-8269-FB4E4E8C6E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156C267-41DA-4B99-8CD8-6E0AAAE203A9}"/>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68104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F0765-5EA2-45E2-8CD7-BC2511DAE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9C3A30A-7EBD-4535-8006-39AD24D68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8F209C-486E-4828-BCE1-63C931AD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83BD6C-C5A5-4FB8-95D7-4973E85241FC}"/>
              </a:ext>
            </a:extLst>
          </p:cNvPr>
          <p:cNvSpPr>
            <a:spLocks noGrp="1"/>
          </p:cNvSpPr>
          <p:nvPr>
            <p:ph type="dt" sz="half" idx="10"/>
          </p:nvPr>
        </p:nvSpPr>
        <p:spPr/>
        <p:txBody>
          <a:bodyPr/>
          <a:lstStyle/>
          <a:p>
            <a:fld id="{9B022DC0-35E8-0F4B-AAD5-857D242886BA}" type="datetime1">
              <a:rPr lang="en-US" smtClean="0"/>
              <a:t>12/5/2022</a:t>
            </a:fld>
            <a:endParaRPr lang="en-US" dirty="0"/>
          </a:p>
        </p:txBody>
      </p:sp>
      <p:sp>
        <p:nvSpPr>
          <p:cNvPr id="6" name="Footer Placeholder 5">
            <a:extLst>
              <a:ext uri="{FF2B5EF4-FFF2-40B4-BE49-F238E27FC236}">
                <a16:creationId xmlns:a16="http://schemas.microsoft.com/office/drawing/2014/main" xmlns="" id="{5B423A31-9689-43A4-B5DC-3D86B378D2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80A5F32-D51B-4122-833A-6044548786FD}"/>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239595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1D7C8-3BA6-405B-A8B0-D53D15D0E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54F6881-2F68-4EAA-BF94-5DB41F660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C37BDEE-6054-42A5-AF4B-23FF23C61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9E1B5F5-51C0-4E4F-93A1-168DB4478570}"/>
              </a:ext>
            </a:extLst>
          </p:cNvPr>
          <p:cNvSpPr>
            <a:spLocks noGrp="1"/>
          </p:cNvSpPr>
          <p:nvPr>
            <p:ph type="dt" sz="half" idx="10"/>
          </p:nvPr>
        </p:nvSpPr>
        <p:spPr/>
        <p:txBody>
          <a:bodyPr/>
          <a:lstStyle/>
          <a:p>
            <a:fld id="{E2468D90-54CC-A54A-940F-3B9B3A558DEE}" type="datetime1">
              <a:rPr lang="en-US" smtClean="0"/>
              <a:t>12/5/2022</a:t>
            </a:fld>
            <a:endParaRPr lang="en-US" dirty="0"/>
          </a:p>
        </p:txBody>
      </p:sp>
      <p:sp>
        <p:nvSpPr>
          <p:cNvPr id="6" name="Footer Placeholder 5">
            <a:extLst>
              <a:ext uri="{FF2B5EF4-FFF2-40B4-BE49-F238E27FC236}">
                <a16:creationId xmlns:a16="http://schemas.microsoft.com/office/drawing/2014/main" xmlns="" id="{4D5DAB0D-C18A-47F7-95B4-1E3732DFA5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71E9C6F-2D1B-4EF6-8540-AC47A5EB4BE2}"/>
              </a:ext>
            </a:extLst>
          </p:cNvPr>
          <p:cNvSpPr>
            <a:spLocks noGrp="1"/>
          </p:cNvSpPr>
          <p:nvPr>
            <p:ph type="sldNum" sz="quarter" idx="12"/>
          </p:nvPr>
        </p:nvSpPr>
        <p:spPr/>
        <p:txBody>
          <a:bodyPr/>
          <a:lstStyle/>
          <a:p>
            <a:fld id="{E8883E0F-B325-444D-B2D9-EF8E0D98F992}" type="slidenum">
              <a:rPr lang="en-US" smtClean="0"/>
              <a:t>‹nº›</a:t>
            </a:fld>
            <a:endParaRPr lang="en-US" dirty="0"/>
          </a:p>
        </p:txBody>
      </p:sp>
    </p:spTree>
    <p:extLst>
      <p:ext uri="{BB962C8B-B14F-4D97-AF65-F5344CB8AC3E}">
        <p14:creationId xmlns:p14="http://schemas.microsoft.com/office/powerpoint/2010/main" val="58562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530E586-E239-48E5-BA80-E608956CB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DDE7B86-8C70-4031-907C-362AA14EE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3E89FA-3BE1-4017-A26E-FB1E9BD20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ADCC9-7928-1C46-A508-7BDBBDA70E0E}" type="datetime1">
              <a:rPr lang="en-US" smtClean="0"/>
              <a:t>12/5/2022</a:t>
            </a:fld>
            <a:endParaRPr lang="en-US" dirty="0"/>
          </a:p>
        </p:txBody>
      </p:sp>
      <p:sp>
        <p:nvSpPr>
          <p:cNvPr id="5" name="Footer Placeholder 4">
            <a:extLst>
              <a:ext uri="{FF2B5EF4-FFF2-40B4-BE49-F238E27FC236}">
                <a16:creationId xmlns:a16="http://schemas.microsoft.com/office/drawing/2014/main" xmlns="" id="{8489B514-7EFB-4E0D-83EB-035165A4D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86BC2FB7-FD63-4362-A8E3-BCA458F6C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3E0F-B325-444D-B2D9-EF8E0D98F992}" type="slidenum">
              <a:rPr lang="en-US" smtClean="0"/>
              <a:t>‹nº›</a:t>
            </a:fld>
            <a:endParaRPr lang="en-US" dirty="0"/>
          </a:p>
        </p:txBody>
      </p:sp>
    </p:spTree>
    <p:extLst>
      <p:ext uri="{BB962C8B-B14F-4D97-AF65-F5344CB8AC3E}">
        <p14:creationId xmlns:p14="http://schemas.microsoft.com/office/powerpoint/2010/main" val="8299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xmlns="" id="{0928C218-2ED5-0640-87F6-3DAD6490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xmlns="" id="{DEB20D6D-617E-900D-CCF1-2C98FE97C157}"/>
              </a:ext>
            </a:extLst>
          </p:cNvPr>
          <p:cNvSpPr>
            <a:spLocks noGrp="1"/>
          </p:cNvSpPr>
          <p:nvPr>
            <p:ph type="sldNum" sz="quarter" idx="12"/>
          </p:nvPr>
        </p:nvSpPr>
        <p:spPr/>
        <p:txBody>
          <a:bodyPr/>
          <a:lstStyle/>
          <a:p>
            <a:fld id="{E8883E0F-B325-444D-B2D9-EF8E0D98F992}" type="slidenum">
              <a:rPr lang="pt-BR" smtClean="0"/>
              <a:t>1</a:t>
            </a:fld>
            <a:endParaRPr lang="pt-B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003" y="490414"/>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427" y="5297768"/>
            <a:ext cx="7446692"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1408322" y="529516"/>
            <a:ext cx="2280496"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
        <p:nvSpPr>
          <p:cNvPr id="6" name="CaixaDeTexto 5"/>
          <p:cNvSpPr txBox="1"/>
          <p:nvPr/>
        </p:nvSpPr>
        <p:spPr>
          <a:xfrm>
            <a:off x="2331958" y="5363508"/>
            <a:ext cx="6544485" cy="1261884"/>
          </a:xfrm>
          <a:prstGeom prst="rect">
            <a:avLst/>
          </a:prstGeom>
          <a:noFill/>
        </p:spPr>
        <p:txBody>
          <a:bodyPr wrap="none" rtlCol="0">
            <a:spAutoFit/>
          </a:bodyPr>
          <a:lstStyle/>
          <a:p>
            <a:pPr marL="158750" indent="0" algn="ctr">
              <a:buNone/>
            </a:pPr>
            <a:r>
              <a:rPr lang="pt-BR" sz="4800" b="1" smtClean="0"/>
              <a:t> Mapeamento </a:t>
            </a:r>
            <a:r>
              <a:rPr lang="pt-BR" sz="4800" b="1" dirty="0"/>
              <a:t>da </a:t>
            </a:r>
            <a:r>
              <a:rPr lang="pt-BR" sz="4800" b="1" dirty="0" smtClean="0"/>
              <a:t>Mente</a:t>
            </a:r>
          </a:p>
          <a:p>
            <a:pPr marL="158750" indent="0" algn="ctr">
              <a:buNone/>
            </a:pPr>
            <a:r>
              <a:rPr lang="pt-BR" sz="2800" dirty="0"/>
              <a:t>Workshop </a:t>
            </a:r>
            <a:r>
              <a:rPr lang="pt-BR" sz="2800" dirty="0" smtClean="0"/>
              <a:t>2</a:t>
            </a:r>
            <a:endParaRPr lang="pt-BR" sz="2800" dirty="0"/>
          </a:p>
        </p:txBody>
      </p:sp>
    </p:spTree>
    <p:extLst>
      <p:ext uri="{BB962C8B-B14F-4D97-AF65-F5344CB8AC3E}">
        <p14:creationId xmlns:p14="http://schemas.microsoft.com/office/powerpoint/2010/main" val="225041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3" name="Picture 2" descr="Icon&#10;&#10;Description automatically generated">
            <a:extLst>
              <a:ext uri="{FF2B5EF4-FFF2-40B4-BE49-F238E27FC236}">
                <a16:creationId xmlns:a16="http://schemas.microsoft.com/office/drawing/2014/main" xmlns="" id="{63AE7A20-6245-464C-8B92-40EDEDBB1A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xmlns="" id="{05F99E62-D85D-1F4F-B3A4-6EC752DC59F4}"/>
              </a:ext>
            </a:extLst>
          </p:cNvPr>
          <p:cNvSpPr txBox="1"/>
          <p:nvPr/>
        </p:nvSpPr>
        <p:spPr>
          <a:xfrm>
            <a:off x="3556061" y="4656890"/>
            <a:ext cx="1968214" cy="923330"/>
          </a:xfrm>
          <a:prstGeom prst="rect">
            <a:avLst/>
          </a:prstGeom>
          <a:noFill/>
        </p:spPr>
        <p:txBody>
          <a:bodyPr wrap="square" rtlCol="0">
            <a:spAutoFit/>
          </a:bodyPr>
          <a:lstStyle/>
          <a:p>
            <a:pPr algn="ctr"/>
            <a:r>
              <a:rPr lang="pt-BR" b="1" dirty="0">
                <a:solidFill>
                  <a:schemeClr val="bg1"/>
                </a:solidFill>
              </a:rPr>
              <a:t>Agregar valor aos recicláveis de baixo grau</a:t>
            </a:r>
            <a:endParaRPr lang="en-US" b="1" dirty="0">
              <a:solidFill>
                <a:schemeClr val="bg1"/>
              </a:solidFill>
            </a:endParaRPr>
          </a:p>
        </p:txBody>
      </p:sp>
      <p:sp>
        <p:nvSpPr>
          <p:cNvPr id="22" name="TextBox 21">
            <a:extLst>
              <a:ext uri="{FF2B5EF4-FFF2-40B4-BE49-F238E27FC236}">
                <a16:creationId xmlns:a16="http://schemas.microsoft.com/office/drawing/2014/main" xmlns="" id="{734CDF34-DC30-9948-B6C8-BE1D0FDAB42B}"/>
              </a:ext>
            </a:extLst>
          </p:cNvPr>
          <p:cNvSpPr txBox="1"/>
          <p:nvPr/>
        </p:nvSpPr>
        <p:spPr>
          <a:xfrm>
            <a:off x="7666478" y="4549305"/>
            <a:ext cx="1325122" cy="1284967"/>
          </a:xfrm>
          <a:prstGeom prst="rect">
            <a:avLst/>
          </a:prstGeom>
          <a:noFill/>
        </p:spPr>
        <p:txBody>
          <a:bodyPr wrap="square" rtlCol="0">
            <a:spAutoFit/>
          </a:bodyPr>
          <a:lstStyle/>
          <a:p>
            <a:pPr algn="ctr"/>
            <a:r>
              <a:rPr lang="pt-BR" sz="1550" dirty="0">
                <a:solidFill>
                  <a:schemeClr val="bg1"/>
                </a:solidFill>
              </a:rPr>
              <a:t>Comércio Justo e Certificado de Plásticos – de origem ética</a:t>
            </a:r>
            <a:endParaRPr lang="en-US" sz="1550" dirty="0">
              <a:solidFill>
                <a:schemeClr val="bg1"/>
              </a:solidFill>
            </a:endParaRPr>
          </a:p>
        </p:txBody>
      </p:sp>
      <p:sp>
        <p:nvSpPr>
          <p:cNvPr id="23" name="TextBox 22">
            <a:extLst>
              <a:ext uri="{FF2B5EF4-FFF2-40B4-BE49-F238E27FC236}">
                <a16:creationId xmlns:a16="http://schemas.microsoft.com/office/drawing/2014/main" xmlns="" id="{4EB882BA-F931-0D43-BED8-2157A82AC96F}"/>
              </a:ext>
            </a:extLst>
          </p:cNvPr>
          <p:cNvSpPr txBox="1"/>
          <p:nvPr/>
        </p:nvSpPr>
        <p:spPr>
          <a:xfrm>
            <a:off x="2518133" y="1628942"/>
            <a:ext cx="1379310" cy="1054135"/>
          </a:xfrm>
          <a:prstGeom prst="rect">
            <a:avLst/>
          </a:prstGeom>
          <a:noFill/>
        </p:spPr>
        <p:txBody>
          <a:bodyPr wrap="square" rtlCol="0">
            <a:spAutoFit/>
          </a:bodyPr>
          <a:lstStyle/>
          <a:p>
            <a:pPr algn="ctr"/>
            <a:r>
              <a:rPr lang="pt-BR" sz="1250" dirty="0">
                <a:solidFill>
                  <a:schemeClr val="bg1"/>
                </a:solidFill>
              </a:rPr>
              <a:t>Criar um negócio de processamento de plástico de baixa qualidade em produtos</a:t>
            </a:r>
            <a:endParaRPr lang="en-US" sz="1250" dirty="0">
              <a:solidFill>
                <a:schemeClr val="bg1"/>
              </a:solidFill>
            </a:endParaRPr>
          </a:p>
        </p:txBody>
      </p:sp>
      <p:sp>
        <p:nvSpPr>
          <p:cNvPr id="24" name="TextBox 23">
            <a:extLst>
              <a:ext uri="{FF2B5EF4-FFF2-40B4-BE49-F238E27FC236}">
                <a16:creationId xmlns:a16="http://schemas.microsoft.com/office/drawing/2014/main" xmlns="" id="{E6E1BE38-B539-0244-A300-CEF709A84252}"/>
              </a:ext>
            </a:extLst>
          </p:cNvPr>
          <p:cNvSpPr txBox="1"/>
          <p:nvPr/>
        </p:nvSpPr>
        <p:spPr>
          <a:xfrm>
            <a:off x="438201" y="4028341"/>
            <a:ext cx="1591031" cy="1246495"/>
          </a:xfrm>
          <a:prstGeom prst="rect">
            <a:avLst/>
          </a:prstGeom>
          <a:noFill/>
        </p:spPr>
        <p:txBody>
          <a:bodyPr wrap="square" rtlCol="0">
            <a:spAutoFit/>
          </a:bodyPr>
          <a:lstStyle/>
          <a:p>
            <a:pPr algn="ctr"/>
            <a:r>
              <a:rPr lang="pt-BR" sz="1500" dirty="0">
                <a:solidFill>
                  <a:schemeClr val="bg1"/>
                </a:solidFill>
              </a:rPr>
              <a:t>Faça cimento usando embalagens multicamadas de baixo grau</a:t>
            </a:r>
            <a:endParaRPr lang="en-US" sz="1500" dirty="0">
              <a:solidFill>
                <a:schemeClr val="bg1"/>
              </a:solidFill>
            </a:endParaRPr>
          </a:p>
        </p:txBody>
      </p:sp>
      <p:sp>
        <p:nvSpPr>
          <p:cNvPr id="9" name="TextBox 8">
            <a:extLst>
              <a:ext uri="{FF2B5EF4-FFF2-40B4-BE49-F238E27FC236}">
                <a16:creationId xmlns:a16="http://schemas.microsoft.com/office/drawing/2014/main" xmlns="" id="{23368C80-BB99-4B05-328E-D9B23BA97057}"/>
              </a:ext>
            </a:extLst>
          </p:cNvPr>
          <p:cNvSpPr txBox="1"/>
          <p:nvPr/>
        </p:nvSpPr>
        <p:spPr>
          <a:xfrm>
            <a:off x="9559567" y="1005417"/>
            <a:ext cx="1593900" cy="1015663"/>
          </a:xfrm>
          <a:prstGeom prst="rect">
            <a:avLst/>
          </a:prstGeom>
          <a:noFill/>
        </p:spPr>
        <p:txBody>
          <a:bodyPr wrap="square" rtlCol="0">
            <a:spAutoFit/>
          </a:bodyPr>
          <a:lstStyle/>
          <a:p>
            <a:pPr algn="ctr"/>
            <a:r>
              <a:rPr lang="pt-BR" sz="2000" b="1" dirty="0">
                <a:solidFill>
                  <a:schemeClr val="bg1"/>
                </a:solidFill>
              </a:rPr>
              <a:t>Aumento da taxa de reciclagem</a:t>
            </a:r>
            <a:endParaRPr lang="en-US" sz="2000" b="1" dirty="0">
              <a:solidFill>
                <a:schemeClr val="bg1"/>
              </a:solidFill>
            </a:endParaRPr>
          </a:p>
        </p:txBody>
      </p:sp>
      <p:sp>
        <p:nvSpPr>
          <p:cNvPr id="2" name="Slide Number Placeholder 1">
            <a:extLst>
              <a:ext uri="{FF2B5EF4-FFF2-40B4-BE49-F238E27FC236}">
                <a16:creationId xmlns:a16="http://schemas.microsoft.com/office/drawing/2014/main" xmlns="" id="{09C71EB0-118D-5169-3F3C-52E085B40713}"/>
              </a:ext>
            </a:extLst>
          </p:cNvPr>
          <p:cNvSpPr>
            <a:spLocks noGrp="1"/>
          </p:cNvSpPr>
          <p:nvPr>
            <p:ph type="sldNum" sz="quarter" idx="12"/>
          </p:nvPr>
        </p:nvSpPr>
        <p:spPr/>
        <p:txBody>
          <a:bodyPr/>
          <a:lstStyle/>
          <a:p>
            <a:fld id="{E8883E0F-B325-444D-B2D9-EF8E0D98F992}" type="slidenum">
              <a:rPr lang="en-US" smtClean="0"/>
              <a:t>10</a:t>
            </a:fld>
            <a:endParaRPr lang="en-US" dirty="0"/>
          </a:p>
        </p:txBody>
      </p:sp>
    </p:spTree>
    <p:extLst>
      <p:ext uri="{BB962C8B-B14F-4D97-AF65-F5344CB8AC3E}">
        <p14:creationId xmlns:p14="http://schemas.microsoft.com/office/powerpoint/2010/main" val="121716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4" name="Picture 3" descr="Icon&#10;&#10;Description automatically generated">
            <a:extLst>
              <a:ext uri="{FF2B5EF4-FFF2-40B4-BE49-F238E27FC236}">
                <a16:creationId xmlns:a16="http://schemas.microsoft.com/office/drawing/2014/main" xmlns="" id="{97DAC275-B784-CF4D-A99A-B558628FC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xmlns="" id="{36420495-4719-6D4F-9A9F-E5C197921AB5}"/>
              </a:ext>
            </a:extLst>
          </p:cNvPr>
          <p:cNvSpPr txBox="1"/>
          <p:nvPr/>
        </p:nvSpPr>
        <p:spPr>
          <a:xfrm>
            <a:off x="4658758" y="3155042"/>
            <a:ext cx="1776017" cy="923330"/>
          </a:xfrm>
          <a:prstGeom prst="rect">
            <a:avLst/>
          </a:prstGeom>
          <a:noFill/>
        </p:spPr>
        <p:txBody>
          <a:bodyPr wrap="square" rtlCol="0">
            <a:spAutoFit/>
          </a:bodyPr>
          <a:lstStyle/>
          <a:p>
            <a:pPr algn="ctr"/>
            <a:r>
              <a:rPr lang="pt-BR" b="1" dirty="0" smtClean="0">
                <a:solidFill>
                  <a:schemeClr val="bg1"/>
                </a:solidFill>
              </a:rPr>
              <a:t>Tecnologia inovadora de reciclagem</a:t>
            </a:r>
            <a:endParaRPr lang="pt-BR" b="1" dirty="0">
              <a:solidFill>
                <a:schemeClr val="bg1"/>
              </a:solidFill>
            </a:endParaRPr>
          </a:p>
        </p:txBody>
      </p:sp>
      <p:sp>
        <p:nvSpPr>
          <p:cNvPr id="16" name="TextBox 15">
            <a:extLst>
              <a:ext uri="{FF2B5EF4-FFF2-40B4-BE49-F238E27FC236}">
                <a16:creationId xmlns:a16="http://schemas.microsoft.com/office/drawing/2014/main" xmlns="" id="{E3F64D05-5991-7C48-9702-56264F8D0B75}"/>
              </a:ext>
            </a:extLst>
          </p:cNvPr>
          <p:cNvSpPr txBox="1"/>
          <p:nvPr/>
        </p:nvSpPr>
        <p:spPr>
          <a:xfrm>
            <a:off x="632605" y="5513947"/>
            <a:ext cx="1776017" cy="830997"/>
          </a:xfrm>
          <a:prstGeom prst="rect">
            <a:avLst/>
          </a:prstGeom>
          <a:noFill/>
        </p:spPr>
        <p:txBody>
          <a:bodyPr wrap="square" rtlCol="0">
            <a:spAutoFit/>
          </a:bodyPr>
          <a:lstStyle/>
          <a:p>
            <a:pPr algn="ctr"/>
            <a:r>
              <a:rPr lang="pt-BR" sz="1600" dirty="0" smtClean="0">
                <a:solidFill>
                  <a:schemeClr val="bg1"/>
                </a:solidFill>
              </a:rPr>
              <a:t>Rastrear e Acompanhar Recicláveis</a:t>
            </a:r>
            <a:endParaRPr lang="pt-BR" sz="1600" dirty="0">
              <a:solidFill>
                <a:schemeClr val="bg1"/>
              </a:solidFill>
            </a:endParaRPr>
          </a:p>
        </p:txBody>
      </p:sp>
      <p:sp>
        <p:nvSpPr>
          <p:cNvPr id="17" name="TextBox 16">
            <a:extLst>
              <a:ext uri="{FF2B5EF4-FFF2-40B4-BE49-F238E27FC236}">
                <a16:creationId xmlns:a16="http://schemas.microsoft.com/office/drawing/2014/main" xmlns="" id="{69CE0421-17F3-AB4A-B9B8-496EFC94C701}"/>
              </a:ext>
            </a:extLst>
          </p:cNvPr>
          <p:cNvSpPr txBox="1"/>
          <p:nvPr/>
        </p:nvSpPr>
        <p:spPr>
          <a:xfrm>
            <a:off x="3041227" y="5212034"/>
            <a:ext cx="1776017" cy="830997"/>
          </a:xfrm>
          <a:prstGeom prst="rect">
            <a:avLst/>
          </a:prstGeom>
          <a:noFill/>
        </p:spPr>
        <p:txBody>
          <a:bodyPr wrap="square" rtlCol="0">
            <a:spAutoFit/>
          </a:bodyPr>
          <a:lstStyle/>
          <a:p>
            <a:pPr algn="ctr"/>
            <a:r>
              <a:rPr lang="pt-BR" sz="1600" dirty="0" smtClean="0">
                <a:solidFill>
                  <a:schemeClr val="bg1"/>
                </a:solidFill>
              </a:rPr>
              <a:t>Tecnologia de Rastreamento Digital</a:t>
            </a:r>
            <a:endParaRPr lang="pt-BR" sz="1600" dirty="0">
              <a:solidFill>
                <a:schemeClr val="bg1"/>
              </a:solidFill>
            </a:endParaRPr>
          </a:p>
        </p:txBody>
      </p:sp>
      <p:sp>
        <p:nvSpPr>
          <p:cNvPr id="18" name="TextBox 17">
            <a:extLst>
              <a:ext uri="{FF2B5EF4-FFF2-40B4-BE49-F238E27FC236}">
                <a16:creationId xmlns:a16="http://schemas.microsoft.com/office/drawing/2014/main" xmlns="" id="{2A35426E-6575-7648-87FF-97E3418E7453}"/>
              </a:ext>
            </a:extLst>
          </p:cNvPr>
          <p:cNvSpPr txBox="1"/>
          <p:nvPr/>
        </p:nvSpPr>
        <p:spPr>
          <a:xfrm>
            <a:off x="2378642" y="1601517"/>
            <a:ext cx="1776017" cy="584775"/>
          </a:xfrm>
          <a:prstGeom prst="rect">
            <a:avLst/>
          </a:prstGeom>
          <a:noFill/>
        </p:spPr>
        <p:txBody>
          <a:bodyPr wrap="square" rtlCol="0">
            <a:spAutoFit/>
          </a:bodyPr>
          <a:lstStyle/>
          <a:p>
            <a:pPr algn="ctr"/>
            <a:r>
              <a:rPr lang="pt-BR" sz="1600" dirty="0" smtClean="0">
                <a:solidFill>
                  <a:schemeClr val="bg1"/>
                </a:solidFill>
              </a:rPr>
              <a:t>Frota </a:t>
            </a:r>
          </a:p>
          <a:p>
            <a:pPr algn="ctr"/>
            <a:r>
              <a:rPr lang="pt-BR" sz="1600" dirty="0" smtClean="0">
                <a:solidFill>
                  <a:schemeClr val="bg1"/>
                </a:solidFill>
              </a:rPr>
              <a:t>Inteligente</a:t>
            </a:r>
            <a:endParaRPr lang="pt-BR" sz="1600" dirty="0">
              <a:solidFill>
                <a:schemeClr val="bg1"/>
              </a:solidFill>
            </a:endParaRPr>
          </a:p>
        </p:txBody>
      </p:sp>
      <p:sp>
        <p:nvSpPr>
          <p:cNvPr id="19" name="TextBox 18">
            <a:extLst>
              <a:ext uri="{FF2B5EF4-FFF2-40B4-BE49-F238E27FC236}">
                <a16:creationId xmlns:a16="http://schemas.microsoft.com/office/drawing/2014/main" xmlns="" id="{FE42E94A-F5A5-0E4F-867D-E1B6977A0203}"/>
              </a:ext>
            </a:extLst>
          </p:cNvPr>
          <p:cNvSpPr txBox="1"/>
          <p:nvPr/>
        </p:nvSpPr>
        <p:spPr>
          <a:xfrm>
            <a:off x="222557" y="743038"/>
            <a:ext cx="1776017" cy="584775"/>
          </a:xfrm>
          <a:prstGeom prst="rect">
            <a:avLst/>
          </a:prstGeom>
          <a:noFill/>
        </p:spPr>
        <p:txBody>
          <a:bodyPr wrap="square" rtlCol="0">
            <a:spAutoFit/>
          </a:bodyPr>
          <a:lstStyle/>
          <a:p>
            <a:pPr algn="ctr"/>
            <a:r>
              <a:rPr lang="pt-BR" sz="1600" dirty="0" smtClean="0">
                <a:solidFill>
                  <a:schemeClr val="bg1"/>
                </a:solidFill>
              </a:rPr>
              <a:t>Contrate caminhoneiros</a:t>
            </a:r>
            <a:endParaRPr lang="pt-BR" sz="1600" dirty="0">
              <a:solidFill>
                <a:schemeClr val="bg1"/>
              </a:solidFill>
            </a:endParaRPr>
          </a:p>
        </p:txBody>
      </p:sp>
      <p:sp>
        <p:nvSpPr>
          <p:cNvPr id="25" name="TextBox 24">
            <a:extLst>
              <a:ext uri="{FF2B5EF4-FFF2-40B4-BE49-F238E27FC236}">
                <a16:creationId xmlns:a16="http://schemas.microsoft.com/office/drawing/2014/main" xmlns="" id="{7812BB32-45E4-FC43-8FF6-2063E420B9A7}"/>
              </a:ext>
            </a:extLst>
          </p:cNvPr>
          <p:cNvSpPr txBox="1"/>
          <p:nvPr/>
        </p:nvSpPr>
        <p:spPr>
          <a:xfrm>
            <a:off x="4912038" y="454760"/>
            <a:ext cx="1250406" cy="1077218"/>
          </a:xfrm>
          <a:prstGeom prst="rect">
            <a:avLst/>
          </a:prstGeom>
          <a:noFill/>
        </p:spPr>
        <p:txBody>
          <a:bodyPr wrap="square" rtlCol="0">
            <a:spAutoFit/>
          </a:bodyPr>
          <a:lstStyle/>
          <a:p>
            <a:pPr algn="ctr"/>
            <a:r>
              <a:rPr lang="pt-BR" sz="1600" dirty="0" smtClean="0">
                <a:solidFill>
                  <a:schemeClr val="bg1"/>
                </a:solidFill>
              </a:rPr>
              <a:t>O aplicativo de "resíduos" estilo Uber </a:t>
            </a:r>
            <a:endParaRPr lang="pt-BR" sz="1600" dirty="0">
              <a:solidFill>
                <a:schemeClr val="bg1"/>
              </a:solidFill>
            </a:endParaRPr>
          </a:p>
        </p:txBody>
      </p:sp>
      <p:sp>
        <p:nvSpPr>
          <p:cNvPr id="13" name="TextBox 12">
            <a:extLst>
              <a:ext uri="{FF2B5EF4-FFF2-40B4-BE49-F238E27FC236}">
                <a16:creationId xmlns:a16="http://schemas.microsoft.com/office/drawing/2014/main" xmlns="" id="{CCB9D57A-3517-913B-94A7-533E83A1A2DB}"/>
              </a:ext>
            </a:extLst>
          </p:cNvPr>
          <p:cNvSpPr txBox="1"/>
          <p:nvPr/>
        </p:nvSpPr>
        <p:spPr>
          <a:xfrm>
            <a:off x="9591073" y="3781002"/>
            <a:ext cx="1593900" cy="1015663"/>
          </a:xfrm>
          <a:prstGeom prst="rect">
            <a:avLst/>
          </a:prstGeom>
          <a:noFill/>
        </p:spPr>
        <p:txBody>
          <a:bodyPr wrap="square" rtlCol="0">
            <a:spAutoFit/>
          </a:bodyPr>
          <a:lstStyle/>
          <a:p>
            <a:pPr algn="ctr"/>
            <a:r>
              <a:rPr lang="pt-BR" sz="2000" b="1" dirty="0" smtClean="0">
                <a:solidFill>
                  <a:schemeClr val="bg1"/>
                </a:solidFill>
              </a:rPr>
              <a:t>Aumento da taxa de reciclagem</a:t>
            </a:r>
            <a:endParaRPr lang="pt-BR" sz="2000" b="1" dirty="0">
              <a:solidFill>
                <a:schemeClr val="bg1"/>
              </a:solidFill>
            </a:endParaRPr>
          </a:p>
        </p:txBody>
      </p:sp>
      <p:sp>
        <p:nvSpPr>
          <p:cNvPr id="2" name="Slide Number Placeholder 1">
            <a:extLst>
              <a:ext uri="{FF2B5EF4-FFF2-40B4-BE49-F238E27FC236}">
                <a16:creationId xmlns:a16="http://schemas.microsoft.com/office/drawing/2014/main" xmlns="" id="{2CF86DBF-3EA4-1A6C-21ED-F4ABB39763E3}"/>
              </a:ext>
            </a:extLst>
          </p:cNvPr>
          <p:cNvSpPr>
            <a:spLocks noGrp="1"/>
          </p:cNvSpPr>
          <p:nvPr>
            <p:ph type="sldNum" sz="quarter" idx="12"/>
          </p:nvPr>
        </p:nvSpPr>
        <p:spPr/>
        <p:txBody>
          <a:bodyPr/>
          <a:lstStyle/>
          <a:p>
            <a:fld id="{E8883E0F-B325-444D-B2D9-EF8E0D98F992}" type="slidenum">
              <a:rPr lang="pt-BR" smtClean="0"/>
              <a:t>11</a:t>
            </a:fld>
            <a:endParaRPr lang="pt-BR" dirty="0"/>
          </a:p>
        </p:txBody>
      </p:sp>
    </p:spTree>
    <p:extLst>
      <p:ext uri="{BB962C8B-B14F-4D97-AF65-F5344CB8AC3E}">
        <p14:creationId xmlns:p14="http://schemas.microsoft.com/office/powerpoint/2010/main" val="292047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DF7F17A-D265-9E41-9800-FBA842D28DB3}"/>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6" name="Picture 5" descr="Diagram&#10;&#10;Description automatically generated with low confidence">
            <a:extLst>
              <a:ext uri="{FF2B5EF4-FFF2-40B4-BE49-F238E27FC236}">
                <a16:creationId xmlns:a16="http://schemas.microsoft.com/office/drawing/2014/main" xmlns="" id="{9808A45F-D00B-0148-92A6-6DB4679C7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72" y="25177"/>
            <a:ext cx="12192000" cy="6858000"/>
          </a:xfrm>
          <a:prstGeom prst="rect">
            <a:avLst/>
          </a:prstGeom>
        </p:spPr>
      </p:pic>
      <p:sp>
        <p:nvSpPr>
          <p:cNvPr id="15" name="Rectangle 14">
            <a:extLst>
              <a:ext uri="{FF2B5EF4-FFF2-40B4-BE49-F238E27FC236}">
                <a16:creationId xmlns:a16="http://schemas.microsoft.com/office/drawing/2014/main" xmlns="" id="{7E7CD4E0-70D9-3E4C-BA99-0E7DD3423D1D}"/>
              </a:ext>
            </a:extLst>
          </p:cNvPr>
          <p:cNvSpPr/>
          <p:nvPr/>
        </p:nvSpPr>
        <p:spPr>
          <a:xfrm>
            <a:off x="367265" y="478934"/>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Idéia 1</a:t>
            </a:r>
            <a:endParaRPr lang="pt-BR" b="1" dirty="0">
              <a:solidFill>
                <a:schemeClr val="tx1"/>
              </a:solidFill>
            </a:endParaRPr>
          </a:p>
        </p:txBody>
      </p:sp>
      <p:sp>
        <p:nvSpPr>
          <p:cNvPr id="20" name="Rectangle 19">
            <a:extLst>
              <a:ext uri="{FF2B5EF4-FFF2-40B4-BE49-F238E27FC236}">
                <a16:creationId xmlns:a16="http://schemas.microsoft.com/office/drawing/2014/main" xmlns="" id="{98093CB4-3B3E-9B4A-8859-9A15EB1BB324}"/>
              </a:ext>
            </a:extLst>
          </p:cNvPr>
          <p:cNvSpPr/>
          <p:nvPr/>
        </p:nvSpPr>
        <p:spPr>
          <a:xfrm>
            <a:off x="10877610" y="224415"/>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Idéia 2</a:t>
            </a:r>
            <a:endParaRPr lang="pt-BR" b="1" dirty="0">
              <a:solidFill>
                <a:schemeClr val="tx1"/>
              </a:solidFill>
            </a:endParaRPr>
          </a:p>
        </p:txBody>
      </p:sp>
      <p:sp>
        <p:nvSpPr>
          <p:cNvPr id="21" name="Rectangle 20">
            <a:extLst>
              <a:ext uri="{FF2B5EF4-FFF2-40B4-BE49-F238E27FC236}">
                <a16:creationId xmlns:a16="http://schemas.microsoft.com/office/drawing/2014/main" xmlns="" id="{E542E78F-D5F0-DF49-9A35-834AD688AC05}"/>
              </a:ext>
            </a:extLst>
          </p:cNvPr>
          <p:cNvSpPr/>
          <p:nvPr/>
        </p:nvSpPr>
        <p:spPr>
          <a:xfrm>
            <a:off x="10635872" y="3276177"/>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Idéia 3</a:t>
            </a:r>
            <a:endParaRPr lang="pt-BR" b="1" dirty="0">
              <a:solidFill>
                <a:schemeClr val="tx1"/>
              </a:solidFill>
            </a:endParaRPr>
          </a:p>
        </p:txBody>
      </p:sp>
      <p:sp>
        <p:nvSpPr>
          <p:cNvPr id="22" name="Rectangle 21">
            <a:extLst>
              <a:ext uri="{FF2B5EF4-FFF2-40B4-BE49-F238E27FC236}">
                <a16:creationId xmlns:a16="http://schemas.microsoft.com/office/drawing/2014/main" xmlns="" id="{FD829609-D199-F14F-8ACE-79BF0F531867}"/>
              </a:ext>
            </a:extLst>
          </p:cNvPr>
          <p:cNvSpPr/>
          <p:nvPr/>
        </p:nvSpPr>
        <p:spPr>
          <a:xfrm>
            <a:off x="10877610" y="6062909"/>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Idéia 4</a:t>
            </a:r>
            <a:endParaRPr lang="pt-BR" b="1" dirty="0">
              <a:solidFill>
                <a:schemeClr val="tx1"/>
              </a:solidFill>
            </a:endParaRPr>
          </a:p>
        </p:txBody>
      </p:sp>
      <p:sp>
        <p:nvSpPr>
          <p:cNvPr id="23" name="Rectangle 22">
            <a:extLst>
              <a:ext uri="{FF2B5EF4-FFF2-40B4-BE49-F238E27FC236}">
                <a16:creationId xmlns:a16="http://schemas.microsoft.com/office/drawing/2014/main" xmlns="" id="{B5ABE202-7F6D-1A44-B7C9-81153CE5AC17}"/>
              </a:ext>
            </a:extLst>
          </p:cNvPr>
          <p:cNvSpPr/>
          <p:nvPr/>
        </p:nvSpPr>
        <p:spPr>
          <a:xfrm>
            <a:off x="8255279" y="4827943"/>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Idéia 5</a:t>
            </a:r>
            <a:endParaRPr lang="pt-BR" b="1" dirty="0">
              <a:solidFill>
                <a:schemeClr val="tx1"/>
              </a:solidFill>
            </a:endParaRPr>
          </a:p>
        </p:txBody>
      </p:sp>
      <p:sp>
        <p:nvSpPr>
          <p:cNvPr id="24" name="Rectangle 23">
            <a:extLst>
              <a:ext uri="{FF2B5EF4-FFF2-40B4-BE49-F238E27FC236}">
                <a16:creationId xmlns:a16="http://schemas.microsoft.com/office/drawing/2014/main" xmlns="" id="{80D0D32C-C39D-1343-9063-5D1F78726087}"/>
              </a:ext>
            </a:extLst>
          </p:cNvPr>
          <p:cNvSpPr/>
          <p:nvPr/>
        </p:nvSpPr>
        <p:spPr>
          <a:xfrm>
            <a:off x="5144217" y="5532849"/>
            <a:ext cx="1193522" cy="530060"/>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Idéia 6</a:t>
            </a:r>
            <a:endParaRPr lang="pt-BR" b="1" dirty="0">
              <a:solidFill>
                <a:schemeClr val="tx1"/>
              </a:solidFill>
            </a:endParaRPr>
          </a:p>
        </p:txBody>
      </p:sp>
      <p:sp>
        <p:nvSpPr>
          <p:cNvPr id="2" name="Slide Number Placeholder 1">
            <a:extLst>
              <a:ext uri="{FF2B5EF4-FFF2-40B4-BE49-F238E27FC236}">
                <a16:creationId xmlns:a16="http://schemas.microsoft.com/office/drawing/2014/main" xmlns="" id="{0E378027-A4AC-B749-47EB-C7BD87786E80}"/>
              </a:ext>
            </a:extLst>
          </p:cNvPr>
          <p:cNvSpPr>
            <a:spLocks noGrp="1"/>
          </p:cNvSpPr>
          <p:nvPr>
            <p:ph type="sldNum" sz="quarter" idx="12"/>
          </p:nvPr>
        </p:nvSpPr>
        <p:spPr/>
        <p:txBody>
          <a:bodyPr/>
          <a:lstStyle/>
          <a:p>
            <a:fld id="{E8883E0F-B325-444D-B2D9-EF8E0D98F992}" type="slidenum">
              <a:rPr lang="pt-BR" smtClean="0"/>
              <a:t>12</a:t>
            </a:fld>
            <a:endParaRPr lang="pt-BR" dirty="0"/>
          </a:p>
        </p:txBody>
      </p:sp>
    </p:spTree>
    <p:extLst>
      <p:ext uri="{BB962C8B-B14F-4D97-AF65-F5344CB8AC3E}">
        <p14:creationId xmlns:p14="http://schemas.microsoft.com/office/powerpoint/2010/main" val="51141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9" name="Rounded Rectangle 8">
            <a:extLst>
              <a:ext uri="{FF2B5EF4-FFF2-40B4-BE49-F238E27FC236}">
                <a16:creationId xmlns:a16="http://schemas.microsoft.com/office/drawing/2014/main" xmlns=""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ounded Rectangle 9">
            <a:extLst>
              <a:ext uri="{FF2B5EF4-FFF2-40B4-BE49-F238E27FC236}">
                <a16:creationId xmlns:a16="http://schemas.microsoft.com/office/drawing/2014/main" xmlns=""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10">
            <a:extLst>
              <a:ext uri="{FF2B5EF4-FFF2-40B4-BE49-F238E27FC236}">
                <a16:creationId xmlns:a16="http://schemas.microsoft.com/office/drawing/2014/main" xmlns="" id="{D03DD1BC-CFEA-E84D-8BEC-FC3B5AB50B01}"/>
              </a:ext>
            </a:extLst>
          </p:cNvPr>
          <p:cNvSpPr txBox="1"/>
          <p:nvPr/>
        </p:nvSpPr>
        <p:spPr>
          <a:xfrm>
            <a:off x="2794682" y="294106"/>
            <a:ext cx="6602637" cy="584775"/>
          </a:xfrm>
          <a:prstGeom prst="rect">
            <a:avLst/>
          </a:prstGeom>
          <a:noFill/>
        </p:spPr>
        <p:txBody>
          <a:bodyPr wrap="square" rtlCol="0">
            <a:spAutoFit/>
          </a:bodyPr>
          <a:lstStyle/>
          <a:p>
            <a:pPr algn="ctr"/>
            <a:r>
              <a:rPr lang="pt-BR" sz="3200" b="1" dirty="0" smtClean="0">
                <a:solidFill>
                  <a:schemeClr val="bg1"/>
                </a:solidFill>
              </a:rPr>
              <a:t>Exercício de Seleção</a:t>
            </a:r>
            <a:endParaRPr lang="pt-BR" sz="3200" b="1" dirty="0">
              <a:solidFill>
                <a:schemeClr val="bg1"/>
              </a:solidFill>
            </a:endParaRPr>
          </a:p>
        </p:txBody>
      </p:sp>
      <p:sp>
        <p:nvSpPr>
          <p:cNvPr id="18" name="Rectangle 17">
            <a:extLst>
              <a:ext uri="{FF2B5EF4-FFF2-40B4-BE49-F238E27FC236}">
                <a16:creationId xmlns:a16="http://schemas.microsoft.com/office/drawing/2014/main" xmlns="" id="{342955B0-7F94-3E46-96F4-550B4412271D}"/>
              </a:ext>
            </a:extLst>
          </p:cNvPr>
          <p:cNvSpPr/>
          <p:nvPr/>
        </p:nvSpPr>
        <p:spPr>
          <a:xfrm>
            <a:off x="310551" y="1643333"/>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rPr>
              <a:t>IDÉIA N°1</a:t>
            </a:r>
            <a:endParaRPr lang="pt-BR" sz="3600" b="1" dirty="0">
              <a:solidFill>
                <a:schemeClr val="tx1"/>
              </a:solidFill>
            </a:endParaRPr>
          </a:p>
        </p:txBody>
      </p:sp>
      <p:sp>
        <p:nvSpPr>
          <p:cNvPr id="19" name="Rectangle 18">
            <a:extLst>
              <a:ext uri="{FF2B5EF4-FFF2-40B4-BE49-F238E27FC236}">
                <a16:creationId xmlns:a16="http://schemas.microsoft.com/office/drawing/2014/main" xmlns="" id="{8CA64A2A-C236-F740-83B7-B98985CFF055}"/>
              </a:ext>
            </a:extLst>
          </p:cNvPr>
          <p:cNvSpPr/>
          <p:nvPr/>
        </p:nvSpPr>
        <p:spPr>
          <a:xfrm>
            <a:off x="4290202"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rPr>
              <a:t>IDÉIA N°2</a:t>
            </a:r>
            <a:endParaRPr lang="pt-BR" sz="3600" b="1" dirty="0">
              <a:solidFill>
                <a:schemeClr val="tx1"/>
              </a:solidFill>
            </a:endParaRPr>
          </a:p>
        </p:txBody>
      </p:sp>
      <p:sp>
        <p:nvSpPr>
          <p:cNvPr id="20" name="Rectangle 19">
            <a:extLst>
              <a:ext uri="{FF2B5EF4-FFF2-40B4-BE49-F238E27FC236}">
                <a16:creationId xmlns:a16="http://schemas.microsoft.com/office/drawing/2014/main" xmlns="" id="{1CCC9A91-60E3-F34C-BFC8-934AC1CF25C3}"/>
              </a:ext>
            </a:extLst>
          </p:cNvPr>
          <p:cNvSpPr/>
          <p:nvPr/>
        </p:nvSpPr>
        <p:spPr>
          <a:xfrm>
            <a:off x="8266286"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rPr>
              <a:t>IDÉIA N°3</a:t>
            </a:r>
            <a:endParaRPr lang="pt-BR" sz="3600" b="1" dirty="0">
              <a:solidFill>
                <a:schemeClr val="tx1"/>
              </a:solidFill>
            </a:endParaRPr>
          </a:p>
        </p:txBody>
      </p:sp>
      <p:sp>
        <p:nvSpPr>
          <p:cNvPr id="2" name="Slide Number Placeholder 1">
            <a:extLst>
              <a:ext uri="{FF2B5EF4-FFF2-40B4-BE49-F238E27FC236}">
                <a16:creationId xmlns:a16="http://schemas.microsoft.com/office/drawing/2014/main" xmlns="" id="{4BF48802-DA58-3C83-4349-885F5DE40D20}"/>
              </a:ext>
            </a:extLst>
          </p:cNvPr>
          <p:cNvSpPr>
            <a:spLocks noGrp="1"/>
          </p:cNvSpPr>
          <p:nvPr>
            <p:ph type="sldNum" sz="quarter" idx="12"/>
          </p:nvPr>
        </p:nvSpPr>
        <p:spPr/>
        <p:txBody>
          <a:bodyPr/>
          <a:lstStyle/>
          <a:p>
            <a:fld id="{E8883E0F-B325-444D-B2D9-EF8E0D98F992}" type="slidenum">
              <a:rPr lang="pt-BR" smtClean="0"/>
              <a:t>13</a:t>
            </a:fld>
            <a:endParaRPr lang="pt-BR" dirty="0"/>
          </a:p>
        </p:txBody>
      </p:sp>
    </p:spTree>
    <p:extLst>
      <p:ext uri="{BB962C8B-B14F-4D97-AF65-F5344CB8AC3E}">
        <p14:creationId xmlns:p14="http://schemas.microsoft.com/office/powerpoint/2010/main" val="394483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9" name="Rectangle 18">
            <a:extLst>
              <a:ext uri="{FF2B5EF4-FFF2-40B4-BE49-F238E27FC236}">
                <a16:creationId xmlns:a16="http://schemas.microsoft.com/office/drawing/2014/main" xmlns="" id="{8CA64A2A-C236-F740-83B7-B98985CFF055}"/>
              </a:ext>
            </a:extLst>
          </p:cNvPr>
          <p:cNvSpPr/>
          <p:nvPr/>
        </p:nvSpPr>
        <p:spPr>
          <a:xfrm>
            <a:off x="4290202" y="1643332"/>
            <a:ext cx="3669100" cy="3571336"/>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rPr>
              <a:t>IDÉIA N°1</a:t>
            </a:r>
            <a:endParaRPr lang="pt-BR" sz="3600" b="1" dirty="0">
              <a:solidFill>
                <a:schemeClr val="tx1"/>
              </a:solidFill>
            </a:endParaRPr>
          </a:p>
        </p:txBody>
      </p:sp>
      <p:sp>
        <p:nvSpPr>
          <p:cNvPr id="12" name="TextBox 11">
            <a:extLst>
              <a:ext uri="{FF2B5EF4-FFF2-40B4-BE49-F238E27FC236}">
                <a16:creationId xmlns:a16="http://schemas.microsoft.com/office/drawing/2014/main" xmlns="" id="{643F7785-E3A1-5045-97F7-7D684AB1AFD4}"/>
              </a:ext>
            </a:extLst>
          </p:cNvPr>
          <p:cNvSpPr txBox="1"/>
          <p:nvPr/>
        </p:nvSpPr>
        <p:spPr>
          <a:xfrm>
            <a:off x="2794682" y="467723"/>
            <a:ext cx="6602637" cy="707886"/>
          </a:xfrm>
          <a:prstGeom prst="rect">
            <a:avLst/>
          </a:prstGeom>
          <a:noFill/>
        </p:spPr>
        <p:txBody>
          <a:bodyPr wrap="square" rtlCol="0">
            <a:spAutoFit/>
          </a:bodyPr>
          <a:lstStyle/>
          <a:p>
            <a:pPr algn="ctr"/>
            <a:r>
              <a:rPr lang="pt-BR" sz="4000" b="1" dirty="0" smtClean="0">
                <a:solidFill>
                  <a:srgbClr val="3AC69D"/>
                </a:solidFill>
              </a:rPr>
              <a:t>Classificação 1-5</a:t>
            </a:r>
            <a:endParaRPr lang="pt-BR" sz="4000" b="1" dirty="0">
              <a:solidFill>
                <a:srgbClr val="3AC69D"/>
              </a:solidFill>
            </a:endParaRPr>
          </a:p>
        </p:txBody>
      </p:sp>
      <p:sp>
        <p:nvSpPr>
          <p:cNvPr id="14" name="TextBox 13">
            <a:extLst>
              <a:ext uri="{FF2B5EF4-FFF2-40B4-BE49-F238E27FC236}">
                <a16:creationId xmlns:a16="http://schemas.microsoft.com/office/drawing/2014/main" xmlns="" id="{AF6829F0-2916-BC4E-8888-A22B92A282F8}"/>
              </a:ext>
            </a:extLst>
          </p:cNvPr>
          <p:cNvSpPr txBox="1"/>
          <p:nvPr/>
        </p:nvSpPr>
        <p:spPr>
          <a:xfrm>
            <a:off x="4290201" y="3804752"/>
            <a:ext cx="3669101" cy="523220"/>
          </a:xfrm>
          <a:prstGeom prst="rect">
            <a:avLst/>
          </a:prstGeom>
          <a:noFill/>
        </p:spPr>
        <p:txBody>
          <a:bodyPr wrap="square" rtlCol="0">
            <a:spAutoFit/>
          </a:bodyPr>
          <a:lstStyle/>
          <a:p>
            <a:pPr algn="ctr"/>
            <a:r>
              <a:rPr lang="pt-BR" sz="2800" b="1" dirty="0" smtClean="0"/>
              <a:t>Pontuação Total: 12</a:t>
            </a:r>
            <a:endParaRPr lang="pt-BR" sz="2800" b="1" dirty="0"/>
          </a:p>
        </p:txBody>
      </p:sp>
      <p:sp>
        <p:nvSpPr>
          <p:cNvPr id="15" name="TextBox 14">
            <a:extLst>
              <a:ext uri="{FF2B5EF4-FFF2-40B4-BE49-F238E27FC236}">
                <a16:creationId xmlns:a16="http://schemas.microsoft.com/office/drawing/2014/main" xmlns="" id="{C9F14237-5636-514E-89AA-CD4BFFD99AC4}"/>
              </a:ext>
            </a:extLst>
          </p:cNvPr>
          <p:cNvSpPr txBox="1"/>
          <p:nvPr/>
        </p:nvSpPr>
        <p:spPr>
          <a:xfrm>
            <a:off x="2778914" y="4386314"/>
            <a:ext cx="6602637" cy="523220"/>
          </a:xfrm>
          <a:prstGeom prst="rect">
            <a:avLst/>
          </a:prstGeom>
          <a:noFill/>
        </p:spPr>
        <p:txBody>
          <a:bodyPr wrap="square" rtlCol="0">
            <a:spAutoFit/>
          </a:bodyPr>
          <a:lstStyle/>
          <a:p>
            <a:pPr algn="ctr"/>
            <a:r>
              <a:rPr lang="pt-BR" sz="2800" dirty="0" smtClean="0"/>
              <a:t>D=4   F=3   V=5</a:t>
            </a:r>
            <a:endParaRPr lang="pt-BR" sz="2800" dirty="0"/>
          </a:p>
        </p:txBody>
      </p:sp>
      <p:sp>
        <p:nvSpPr>
          <p:cNvPr id="2" name="Right Arrow 1">
            <a:extLst>
              <a:ext uri="{FF2B5EF4-FFF2-40B4-BE49-F238E27FC236}">
                <a16:creationId xmlns:a16="http://schemas.microsoft.com/office/drawing/2014/main" xmlns="" id="{73DDD10D-B7A9-6841-9F7A-0CCE3F69CAA8}"/>
              </a:ext>
            </a:extLst>
          </p:cNvPr>
          <p:cNvSpPr/>
          <p:nvPr/>
        </p:nvSpPr>
        <p:spPr>
          <a:xfrm rot="18329732">
            <a:off x="4249130" y="5120346"/>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TextBox 15">
            <a:extLst>
              <a:ext uri="{FF2B5EF4-FFF2-40B4-BE49-F238E27FC236}">
                <a16:creationId xmlns:a16="http://schemas.microsoft.com/office/drawing/2014/main" xmlns="" id="{9A246F98-E20E-AB42-8280-121EC57E6556}"/>
              </a:ext>
            </a:extLst>
          </p:cNvPr>
          <p:cNvSpPr txBox="1"/>
          <p:nvPr/>
        </p:nvSpPr>
        <p:spPr>
          <a:xfrm>
            <a:off x="2541464" y="5779692"/>
            <a:ext cx="6964485" cy="523220"/>
          </a:xfrm>
          <a:prstGeom prst="rect">
            <a:avLst/>
          </a:prstGeom>
          <a:noFill/>
        </p:spPr>
        <p:txBody>
          <a:bodyPr wrap="square" rtlCol="0">
            <a:spAutoFit/>
          </a:bodyPr>
          <a:lstStyle/>
          <a:p>
            <a:pPr algn="ctr"/>
            <a:r>
              <a:rPr lang="pt-BR" sz="2800" b="1" dirty="0" smtClean="0"/>
              <a:t>Desejabilidade   Possibilidade Viabilidade</a:t>
            </a:r>
            <a:endParaRPr lang="pt-BR" sz="2800" dirty="0"/>
          </a:p>
        </p:txBody>
      </p:sp>
      <p:sp>
        <p:nvSpPr>
          <p:cNvPr id="17" name="Right Arrow 16">
            <a:extLst>
              <a:ext uri="{FF2B5EF4-FFF2-40B4-BE49-F238E27FC236}">
                <a16:creationId xmlns:a16="http://schemas.microsoft.com/office/drawing/2014/main" xmlns="" id="{3E1DC38E-F0B3-BA47-A139-DC8FFE0DCCDE}"/>
              </a:ext>
            </a:extLst>
          </p:cNvPr>
          <p:cNvSpPr/>
          <p:nvPr/>
        </p:nvSpPr>
        <p:spPr>
          <a:xfrm rot="16200000">
            <a:off x="5686094" y="5173675"/>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ight Arrow 20">
            <a:extLst>
              <a:ext uri="{FF2B5EF4-FFF2-40B4-BE49-F238E27FC236}">
                <a16:creationId xmlns:a16="http://schemas.microsoft.com/office/drawing/2014/main" xmlns="" id="{2B600708-827B-B442-9DB1-21D8765CDB72}"/>
              </a:ext>
            </a:extLst>
          </p:cNvPr>
          <p:cNvSpPr/>
          <p:nvPr/>
        </p:nvSpPr>
        <p:spPr>
          <a:xfrm rot="14568714">
            <a:off x="6953274" y="5109524"/>
            <a:ext cx="788276" cy="305134"/>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Slide Number Placeholder 2">
            <a:extLst>
              <a:ext uri="{FF2B5EF4-FFF2-40B4-BE49-F238E27FC236}">
                <a16:creationId xmlns:a16="http://schemas.microsoft.com/office/drawing/2014/main" xmlns="" id="{F65E33CA-55EA-95C6-A8F8-17797FDBA9A6}"/>
              </a:ext>
            </a:extLst>
          </p:cNvPr>
          <p:cNvSpPr>
            <a:spLocks noGrp="1"/>
          </p:cNvSpPr>
          <p:nvPr>
            <p:ph type="sldNum" sz="quarter" idx="12"/>
          </p:nvPr>
        </p:nvSpPr>
        <p:spPr/>
        <p:txBody>
          <a:bodyPr/>
          <a:lstStyle/>
          <a:p>
            <a:fld id="{E8883E0F-B325-444D-B2D9-EF8E0D98F992}" type="slidenum">
              <a:rPr lang="pt-BR" smtClean="0"/>
              <a:t>14</a:t>
            </a:fld>
            <a:endParaRPr lang="pt-BR" dirty="0"/>
          </a:p>
        </p:txBody>
      </p:sp>
    </p:spTree>
    <p:extLst>
      <p:ext uri="{BB962C8B-B14F-4D97-AF65-F5344CB8AC3E}">
        <p14:creationId xmlns:p14="http://schemas.microsoft.com/office/powerpoint/2010/main" val="90521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AD7172-A123-344D-A067-3183C15AE70D}"/>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9" name="Rounded Rectangle 8">
            <a:extLst>
              <a:ext uri="{FF2B5EF4-FFF2-40B4-BE49-F238E27FC236}">
                <a16:creationId xmlns:a16="http://schemas.microsoft.com/office/drawing/2014/main" xmlns=""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ounded Rectangle 9">
            <a:extLst>
              <a:ext uri="{FF2B5EF4-FFF2-40B4-BE49-F238E27FC236}">
                <a16:creationId xmlns:a16="http://schemas.microsoft.com/office/drawing/2014/main" xmlns=""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10">
            <a:extLst>
              <a:ext uri="{FF2B5EF4-FFF2-40B4-BE49-F238E27FC236}">
                <a16:creationId xmlns:a16="http://schemas.microsoft.com/office/drawing/2014/main" xmlns="" id="{D03DD1BC-CFEA-E84D-8BEC-FC3B5AB50B01}"/>
              </a:ext>
            </a:extLst>
          </p:cNvPr>
          <p:cNvSpPr txBox="1"/>
          <p:nvPr/>
        </p:nvSpPr>
        <p:spPr>
          <a:xfrm>
            <a:off x="2794682" y="294106"/>
            <a:ext cx="6602637" cy="584775"/>
          </a:xfrm>
          <a:prstGeom prst="rect">
            <a:avLst/>
          </a:prstGeom>
          <a:noFill/>
        </p:spPr>
        <p:txBody>
          <a:bodyPr wrap="square" rtlCol="0">
            <a:spAutoFit/>
          </a:bodyPr>
          <a:lstStyle/>
          <a:p>
            <a:pPr algn="ctr"/>
            <a:r>
              <a:rPr lang="pt-BR" sz="3200" b="1" dirty="0" smtClean="0">
                <a:solidFill>
                  <a:schemeClr val="bg1"/>
                </a:solidFill>
              </a:rPr>
              <a:t>Escolha a pontuação mais alta</a:t>
            </a:r>
            <a:endParaRPr lang="pt-BR" sz="3200" b="1" dirty="0">
              <a:solidFill>
                <a:schemeClr val="bg1"/>
              </a:solidFill>
            </a:endParaRPr>
          </a:p>
        </p:txBody>
      </p:sp>
      <p:sp>
        <p:nvSpPr>
          <p:cNvPr id="18" name="Rectangle 17">
            <a:extLst>
              <a:ext uri="{FF2B5EF4-FFF2-40B4-BE49-F238E27FC236}">
                <a16:creationId xmlns:a16="http://schemas.microsoft.com/office/drawing/2014/main" xmlns="" id="{342955B0-7F94-3E46-96F4-550B4412271D}"/>
              </a:ext>
            </a:extLst>
          </p:cNvPr>
          <p:cNvSpPr/>
          <p:nvPr/>
        </p:nvSpPr>
        <p:spPr>
          <a:xfrm>
            <a:off x="610095" y="1643333"/>
            <a:ext cx="3669100" cy="3571336"/>
          </a:xfrm>
          <a:prstGeom prst="rect">
            <a:avLst/>
          </a:prstGeom>
          <a:solidFill>
            <a:schemeClr val="accent4">
              <a:lumMod val="60000"/>
              <a:lumOff val="40000"/>
            </a:schemeClr>
          </a:solidFill>
          <a:ln w="28575">
            <a:solidFill>
              <a:srgbClr val="C00000"/>
            </a:solidFill>
          </a:ln>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rPr>
              <a:t>IDÉIA Nº1</a:t>
            </a:r>
            <a:endParaRPr lang="pt-BR" sz="3600" b="1" dirty="0">
              <a:solidFill>
                <a:schemeClr val="tx1"/>
              </a:solidFill>
            </a:endParaRPr>
          </a:p>
        </p:txBody>
      </p:sp>
      <p:sp>
        <p:nvSpPr>
          <p:cNvPr id="19" name="Rectangle 18">
            <a:extLst>
              <a:ext uri="{FF2B5EF4-FFF2-40B4-BE49-F238E27FC236}">
                <a16:creationId xmlns:a16="http://schemas.microsoft.com/office/drawing/2014/main" xmlns="" id="{8CA64A2A-C236-F740-83B7-B98985CFF055}"/>
              </a:ext>
            </a:extLst>
          </p:cNvPr>
          <p:cNvSpPr/>
          <p:nvPr/>
        </p:nvSpPr>
        <p:spPr>
          <a:xfrm>
            <a:off x="5234615" y="2617076"/>
            <a:ext cx="2668700" cy="2597592"/>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rPr>
              <a:t>IDÉIA Nº2</a:t>
            </a:r>
            <a:endParaRPr lang="pt-BR" sz="3600" b="1" dirty="0">
              <a:solidFill>
                <a:schemeClr val="tx1"/>
              </a:solidFill>
            </a:endParaRPr>
          </a:p>
        </p:txBody>
      </p:sp>
      <p:sp>
        <p:nvSpPr>
          <p:cNvPr id="20" name="Rectangle 19">
            <a:extLst>
              <a:ext uri="{FF2B5EF4-FFF2-40B4-BE49-F238E27FC236}">
                <a16:creationId xmlns:a16="http://schemas.microsoft.com/office/drawing/2014/main" xmlns="" id="{1CCC9A91-60E3-F34C-BFC8-934AC1CF25C3}"/>
              </a:ext>
            </a:extLst>
          </p:cNvPr>
          <p:cNvSpPr/>
          <p:nvPr/>
        </p:nvSpPr>
        <p:spPr>
          <a:xfrm>
            <a:off x="8858734" y="3040632"/>
            <a:ext cx="2428914" cy="2174035"/>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rPr>
              <a:t>IDÉIA Nº3</a:t>
            </a:r>
            <a:endParaRPr lang="pt-BR" sz="3600" b="1" dirty="0">
              <a:solidFill>
                <a:schemeClr val="tx1"/>
              </a:solidFill>
            </a:endParaRPr>
          </a:p>
        </p:txBody>
      </p:sp>
      <p:sp>
        <p:nvSpPr>
          <p:cNvPr id="12" name="TextBox 11">
            <a:extLst>
              <a:ext uri="{FF2B5EF4-FFF2-40B4-BE49-F238E27FC236}">
                <a16:creationId xmlns:a16="http://schemas.microsoft.com/office/drawing/2014/main" xmlns="" id="{CBF30A41-6B73-184E-9964-2FC6573E8B00}"/>
              </a:ext>
            </a:extLst>
          </p:cNvPr>
          <p:cNvSpPr txBox="1"/>
          <p:nvPr/>
        </p:nvSpPr>
        <p:spPr>
          <a:xfrm>
            <a:off x="847725" y="4040287"/>
            <a:ext cx="3200400" cy="461665"/>
          </a:xfrm>
          <a:prstGeom prst="rect">
            <a:avLst/>
          </a:prstGeom>
          <a:noFill/>
        </p:spPr>
        <p:txBody>
          <a:bodyPr wrap="square" rtlCol="0">
            <a:spAutoFit/>
          </a:bodyPr>
          <a:lstStyle/>
          <a:p>
            <a:pPr algn="ctr"/>
            <a:r>
              <a:rPr lang="pt-BR" sz="2400" b="1" u="sng" dirty="0" smtClean="0"/>
              <a:t>Pontuação Total: 12</a:t>
            </a:r>
            <a:endParaRPr lang="pt-BR" sz="2400" b="1" u="sng" dirty="0"/>
          </a:p>
        </p:txBody>
      </p:sp>
      <p:sp>
        <p:nvSpPr>
          <p:cNvPr id="13" name="TextBox 12">
            <a:extLst>
              <a:ext uri="{FF2B5EF4-FFF2-40B4-BE49-F238E27FC236}">
                <a16:creationId xmlns:a16="http://schemas.microsoft.com/office/drawing/2014/main" xmlns="" id="{78FDB85E-FC6A-794E-ADF5-ADC9C805A0C8}"/>
              </a:ext>
            </a:extLst>
          </p:cNvPr>
          <p:cNvSpPr txBox="1"/>
          <p:nvPr/>
        </p:nvSpPr>
        <p:spPr>
          <a:xfrm>
            <a:off x="1117538" y="4433609"/>
            <a:ext cx="2667446" cy="461665"/>
          </a:xfrm>
          <a:prstGeom prst="rect">
            <a:avLst/>
          </a:prstGeom>
          <a:noFill/>
        </p:spPr>
        <p:txBody>
          <a:bodyPr wrap="square" rtlCol="0">
            <a:spAutoFit/>
          </a:bodyPr>
          <a:lstStyle/>
          <a:p>
            <a:pPr algn="ctr"/>
            <a:r>
              <a:rPr lang="pt-BR" sz="2400" dirty="0" smtClean="0"/>
              <a:t>D=4   F=3   V=5</a:t>
            </a:r>
            <a:endParaRPr lang="pt-BR" sz="2400" dirty="0"/>
          </a:p>
        </p:txBody>
      </p:sp>
      <p:sp>
        <p:nvSpPr>
          <p:cNvPr id="14" name="TextBox 13">
            <a:extLst>
              <a:ext uri="{FF2B5EF4-FFF2-40B4-BE49-F238E27FC236}">
                <a16:creationId xmlns:a16="http://schemas.microsoft.com/office/drawing/2014/main" xmlns="" id="{FDABD6C3-4913-6844-9560-09C4578C614E}"/>
              </a:ext>
            </a:extLst>
          </p:cNvPr>
          <p:cNvSpPr txBox="1"/>
          <p:nvPr/>
        </p:nvSpPr>
        <p:spPr>
          <a:xfrm>
            <a:off x="5029200" y="4255353"/>
            <a:ext cx="3009899" cy="461665"/>
          </a:xfrm>
          <a:prstGeom prst="rect">
            <a:avLst/>
          </a:prstGeom>
          <a:noFill/>
        </p:spPr>
        <p:txBody>
          <a:bodyPr wrap="square" rtlCol="0">
            <a:spAutoFit/>
          </a:bodyPr>
          <a:lstStyle/>
          <a:p>
            <a:pPr algn="ctr"/>
            <a:r>
              <a:rPr lang="pt-BR" sz="2400" b="1" u="sng" dirty="0" smtClean="0"/>
              <a:t>Pontuação Total: 10</a:t>
            </a:r>
            <a:endParaRPr lang="pt-BR" sz="2400" b="1" u="sng" dirty="0"/>
          </a:p>
        </p:txBody>
      </p:sp>
      <p:sp>
        <p:nvSpPr>
          <p:cNvPr id="15" name="TextBox 14">
            <a:extLst>
              <a:ext uri="{FF2B5EF4-FFF2-40B4-BE49-F238E27FC236}">
                <a16:creationId xmlns:a16="http://schemas.microsoft.com/office/drawing/2014/main" xmlns="" id="{64ACDA27-C3B2-8B41-93E6-43F46BA5A6A7}"/>
              </a:ext>
            </a:extLst>
          </p:cNvPr>
          <p:cNvSpPr txBox="1"/>
          <p:nvPr/>
        </p:nvSpPr>
        <p:spPr>
          <a:xfrm>
            <a:off x="5203083" y="4648675"/>
            <a:ext cx="2667446" cy="461665"/>
          </a:xfrm>
          <a:prstGeom prst="rect">
            <a:avLst/>
          </a:prstGeom>
          <a:noFill/>
        </p:spPr>
        <p:txBody>
          <a:bodyPr wrap="square" rtlCol="0">
            <a:spAutoFit/>
          </a:bodyPr>
          <a:lstStyle/>
          <a:p>
            <a:pPr algn="ctr"/>
            <a:r>
              <a:rPr lang="pt-BR" sz="2400" dirty="0" smtClean="0"/>
              <a:t>D=3   F=2   V=5</a:t>
            </a:r>
            <a:endParaRPr lang="pt-BR" sz="2400" dirty="0"/>
          </a:p>
        </p:txBody>
      </p:sp>
      <p:sp>
        <p:nvSpPr>
          <p:cNvPr id="16" name="TextBox 15">
            <a:extLst>
              <a:ext uri="{FF2B5EF4-FFF2-40B4-BE49-F238E27FC236}">
                <a16:creationId xmlns:a16="http://schemas.microsoft.com/office/drawing/2014/main" xmlns="" id="{8F82BBA5-13D5-224B-A6BD-4BD72720AD59}"/>
              </a:ext>
            </a:extLst>
          </p:cNvPr>
          <p:cNvSpPr txBox="1"/>
          <p:nvPr/>
        </p:nvSpPr>
        <p:spPr>
          <a:xfrm>
            <a:off x="8744027" y="4318417"/>
            <a:ext cx="2667446" cy="461665"/>
          </a:xfrm>
          <a:prstGeom prst="rect">
            <a:avLst/>
          </a:prstGeom>
          <a:noFill/>
        </p:spPr>
        <p:txBody>
          <a:bodyPr wrap="square" rtlCol="0">
            <a:spAutoFit/>
          </a:bodyPr>
          <a:lstStyle/>
          <a:p>
            <a:pPr algn="ctr"/>
            <a:r>
              <a:rPr lang="pt-BR" sz="2400" b="1" u="sng" dirty="0" smtClean="0"/>
              <a:t>Pontuação Total: 7</a:t>
            </a:r>
            <a:endParaRPr lang="pt-BR" sz="2400" b="1" u="sng" dirty="0"/>
          </a:p>
        </p:txBody>
      </p:sp>
      <p:sp>
        <p:nvSpPr>
          <p:cNvPr id="17" name="TextBox 16">
            <a:extLst>
              <a:ext uri="{FF2B5EF4-FFF2-40B4-BE49-F238E27FC236}">
                <a16:creationId xmlns:a16="http://schemas.microsoft.com/office/drawing/2014/main" xmlns="" id="{B7F431A6-2F44-7849-9E5C-88C64453070E}"/>
              </a:ext>
            </a:extLst>
          </p:cNvPr>
          <p:cNvSpPr txBox="1"/>
          <p:nvPr/>
        </p:nvSpPr>
        <p:spPr>
          <a:xfrm>
            <a:off x="8620202" y="4711739"/>
            <a:ext cx="2667446" cy="461665"/>
          </a:xfrm>
          <a:prstGeom prst="rect">
            <a:avLst/>
          </a:prstGeom>
          <a:noFill/>
        </p:spPr>
        <p:txBody>
          <a:bodyPr wrap="square" rtlCol="0">
            <a:spAutoFit/>
          </a:bodyPr>
          <a:lstStyle/>
          <a:p>
            <a:pPr algn="ctr"/>
            <a:r>
              <a:rPr lang="pt-BR" sz="2400" dirty="0" smtClean="0"/>
              <a:t>D=3   F=2   V=2</a:t>
            </a:r>
            <a:endParaRPr lang="pt-BR" sz="2400" dirty="0"/>
          </a:p>
        </p:txBody>
      </p:sp>
      <p:sp>
        <p:nvSpPr>
          <p:cNvPr id="2" name="Slide Number Placeholder 1">
            <a:extLst>
              <a:ext uri="{FF2B5EF4-FFF2-40B4-BE49-F238E27FC236}">
                <a16:creationId xmlns:a16="http://schemas.microsoft.com/office/drawing/2014/main" xmlns="" id="{B028710D-8B72-EE8B-18F8-306D3FCC6C05}"/>
              </a:ext>
            </a:extLst>
          </p:cNvPr>
          <p:cNvSpPr>
            <a:spLocks noGrp="1"/>
          </p:cNvSpPr>
          <p:nvPr>
            <p:ph type="sldNum" sz="quarter" idx="12"/>
          </p:nvPr>
        </p:nvSpPr>
        <p:spPr/>
        <p:txBody>
          <a:bodyPr/>
          <a:lstStyle/>
          <a:p>
            <a:fld id="{E8883E0F-B325-444D-B2D9-EF8E0D98F992}" type="slidenum">
              <a:rPr lang="pt-BR" smtClean="0"/>
              <a:t>15</a:t>
            </a:fld>
            <a:endParaRPr lang="pt-BR" dirty="0"/>
          </a:p>
        </p:txBody>
      </p:sp>
    </p:spTree>
    <p:extLst>
      <p:ext uri="{BB962C8B-B14F-4D97-AF65-F5344CB8AC3E}">
        <p14:creationId xmlns:p14="http://schemas.microsoft.com/office/powerpoint/2010/main" val="330746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AD7172-A123-344D-A067-3183C15AE70D}"/>
              </a:ext>
            </a:extLst>
          </p:cNvPr>
          <p:cNvPicPr>
            <a:picLocks noChangeAspect="1"/>
          </p:cNvPicPr>
          <p:nvPr/>
        </p:nvPicPr>
        <p:blipFill>
          <a:blip r:embed="rId3"/>
          <a:stretch>
            <a:fillRect/>
          </a:stretch>
        </p:blipFill>
        <p:spPr>
          <a:xfrm>
            <a:off x="0" y="3668"/>
            <a:ext cx="12242370" cy="6867937"/>
          </a:xfrm>
          <a:prstGeom prst="rect">
            <a:avLst/>
          </a:prstGeom>
          <a:ln>
            <a:noFill/>
          </a:ln>
        </p:spPr>
      </p:pic>
      <p:grpSp>
        <p:nvGrpSpPr>
          <p:cNvPr id="11" name="Group 10">
            <a:extLst>
              <a:ext uri="{FF2B5EF4-FFF2-40B4-BE49-F238E27FC236}">
                <a16:creationId xmlns:a16="http://schemas.microsoft.com/office/drawing/2014/main" xmlns="" id="{96591BA3-D26C-E549-A467-76EF8706DF0A}"/>
              </a:ext>
            </a:extLst>
          </p:cNvPr>
          <p:cNvGrpSpPr/>
          <p:nvPr/>
        </p:nvGrpSpPr>
        <p:grpSpPr>
          <a:xfrm>
            <a:off x="1667637" y="566356"/>
            <a:ext cx="7793658" cy="5991049"/>
            <a:chOff x="1509376" y="724618"/>
            <a:chExt cx="7793658" cy="5991049"/>
          </a:xfrm>
        </p:grpSpPr>
        <p:grpSp>
          <p:nvGrpSpPr>
            <p:cNvPr id="13" name="Group 12">
              <a:extLst>
                <a:ext uri="{FF2B5EF4-FFF2-40B4-BE49-F238E27FC236}">
                  <a16:creationId xmlns:a16="http://schemas.microsoft.com/office/drawing/2014/main" xmlns="" id="{7C5A3E09-C297-2E4A-8C79-CBB9E223ADA6}"/>
                </a:ext>
              </a:extLst>
            </p:cNvPr>
            <p:cNvGrpSpPr/>
            <p:nvPr/>
          </p:nvGrpSpPr>
          <p:grpSpPr>
            <a:xfrm>
              <a:off x="1509376" y="724619"/>
              <a:ext cx="7793658" cy="5991048"/>
              <a:chOff x="1047154" y="879894"/>
              <a:chExt cx="7637786" cy="5853877"/>
            </a:xfrm>
          </p:grpSpPr>
          <p:grpSp>
            <p:nvGrpSpPr>
              <p:cNvPr id="25" name="Group 24">
                <a:extLst>
                  <a:ext uri="{FF2B5EF4-FFF2-40B4-BE49-F238E27FC236}">
                    <a16:creationId xmlns:a16="http://schemas.microsoft.com/office/drawing/2014/main" xmlns="" id="{AAFA6029-FDDE-F04D-B96E-715E222F183C}"/>
                  </a:ext>
                </a:extLst>
              </p:cNvPr>
              <p:cNvGrpSpPr/>
              <p:nvPr/>
            </p:nvGrpSpPr>
            <p:grpSpPr>
              <a:xfrm>
                <a:off x="2432649" y="879894"/>
                <a:ext cx="6243245" cy="4641014"/>
                <a:chOff x="2035834" y="500332"/>
                <a:chExt cx="4729559" cy="4641014"/>
              </a:xfrm>
            </p:grpSpPr>
            <p:sp>
              <p:nvSpPr>
                <p:cNvPr id="31" name="Up Arrow 30">
                  <a:extLst>
                    <a:ext uri="{FF2B5EF4-FFF2-40B4-BE49-F238E27FC236}">
                      <a16:creationId xmlns:a16="http://schemas.microsoft.com/office/drawing/2014/main" xmlns="" id="{C55820CF-651D-7343-B081-C20CB139A2B6}"/>
                    </a:ext>
                  </a:extLst>
                </p:cNvPr>
                <p:cNvSpPr/>
                <p:nvPr/>
              </p:nvSpPr>
              <p:spPr>
                <a:xfrm>
                  <a:off x="2035834" y="500332"/>
                  <a:ext cx="195233" cy="4589253"/>
                </a:xfrm>
                <a:prstGeom prst="up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Up Arrow 31">
                  <a:extLst>
                    <a:ext uri="{FF2B5EF4-FFF2-40B4-BE49-F238E27FC236}">
                      <a16:creationId xmlns:a16="http://schemas.microsoft.com/office/drawing/2014/main" xmlns="" id="{7C20444C-E655-3F49-B704-61E829983A23}"/>
                    </a:ext>
                  </a:extLst>
                </p:cNvPr>
                <p:cNvSpPr/>
                <p:nvPr/>
              </p:nvSpPr>
              <p:spPr>
                <a:xfrm rot="5400000">
                  <a:off x="4367250" y="2743202"/>
                  <a:ext cx="207034" cy="4589253"/>
                </a:xfrm>
                <a:prstGeom prst="up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6" name="TextBox 25">
                <a:extLst>
                  <a:ext uri="{FF2B5EF4-FFF2-40B4-BE49-F238E27FC236}">
                    <a16:creationId xmlns:a16="http://schemas.microsoft.com/office/drawing/2014/main" xmlns="" id="{3AA72FC9-0A9F-1647-9C05-728AF9C20567}"/>
                  </a:ext>
                </a:extLst>
              </p:cNvPr>
              <p:cNvSpPr txBox="1"/>
              <p:nvPr/>
            </p:nvSpPr>
            <p:spPr>
              <a:xfrm rot="16200000">
                <a:off x="-754083" y="2681132"/>
                <a:ext cx="4537500" cy="935025"/>
              </a:xfrm>
              <a:prstGeom prst="rect">
                <a:avLst/>
              </a:prstGeom>
              <a:noFill/>
            </p:spPr>
            <p:txBody>
              <a:bodyPr wrap="square" rtlCol="0">
                <a:spAutoFit/>
              </a:bodyPr>
              <a:lstStyle/>
              <a:p>
                <a:pPr algn="ctr"/>
                <a:r>
                  <a:rPr lang="pt-BR" sz="2800" b="1" dirty="0" smtClean="0"/>
                  <a:t>Vale a pena? (Pontuação de impacto)</a:t>
                </a:r>
                <a:endParaRPr lang="pt-BR" sz="2800" b="1" dirty="0"/>
              </a:p>
            </p:txBody>
          </p:sp>
          <p:sp>
            <p:nvSpPr>
              <p:cNvPr id="27" name="TextBox 26">
                <a:extLst>
                  <a:ext uri="{FF2B5EF4-FFF2-40B4-BE49-F238E27FC236}">
                    <a16:creationId xmlns:a16="http://schemas.microsoft.com/office/drawing/2014/main" xmlns="" id="{BAE37033-06B0-0447-AAA6-24500BABCB75}"/>
                  </a:ext>
                </a:extLst>
              </p:cNvPr>
              <p:cNvSpPr txBox="1"/>
              <p:nvPr/>
            </p:nvSpPr>
            <p:spPr>
              <a:xfrm>
                <a:off x="2399155" y="5921801"/>
                <a:ext cx="6285785" cy="811970"/>
              </a:xfrm>
              <a:prstGeom prst="rect">
                <a:avLst/>
              </a:prstGeom>
              <a:noFill/>
            </p:spPr>
            <p:txBody>
              <a:bodyPr wrap="square" rtlCol="0">
                <a:spAutoFit/>
              </a:bodyPr>
              <a:lstStyle/>
              <a:p>
                <a:pPr algn="ctr"/>
                <a:r>
                  <a:rPr lang="pt-BR" sz="2400" b="1" dirty="0" smtClean="0"/>
                  <a:t>Isso é real? + é uma vitória? </a:t>
                </a:r>
              </a:p>
              <a:p>
                <a:pPr algn="ctr"/>
                <a:r>
                  <a:rPr lang="pt-BR" sz="2400" b="1" dirty="0" smtClean="0"/>
                  <a:t>(Capacidade + Pontuação de Motivação)</a:t>
                </a:r>
                <a:endParaRPr lang="pt-BR" sz="2400" b="1" dirty="0"/>
              </a:p>
            </p:txBody>
          </p:sp>
        </p:grpSp>
        <p:sp>
          <p:nvSpPr>
            <p:cNvPr id="23" name="TextBox 22">
              <a:extLst>
                <a:ext uri="{FF2B5EF4-FFF2-40B4-BE49-F238E27FC236}">
                  <a16:creationId xmlns:a16="http://schemas.microsoft.com/office/drawing/2014/main" xmlns="" id="{F37F6C3A-0691-4A4C-B7A2-6C19E4592C03}"/>
                </a:ext>
              </a:extLst>
            </p:cNvPr>
            <p:cNvSpPr txBox="1"/>
            <p:nvPr/>
          </p:nvSpPr>
          <p:spPr>
            <a:xfrm rot="16200000">
              <a:off x="382157" y="2842181"/>
              <a:ext cx="4696791" cy="461665"/>
            </a:xfrm>
            <a:prstGeom prst="rect">
              <a:avLst/>
            </a:prstGeom>
            <a:noFill/>
          </p:spPr>
          <p:txBody>
            <a:bodyPr wrap="square" rtlCol="0">
              <a:spAutoFit/>
            </a:bodyPr>
            <a:lstStyle/>
            <a:p>
              <a:pPr algn="ctr"/>
              <a:r>
                <a:rPr lang="pt-BR" sz="2400" b="1" dirty="0" smtClean="0"/>
                <a:t>1	2	3	4	5</a:t>
              </a:r>
              <a:endParaRPr lang="pt-BR" sz="2400" b="1" dirty="0"/>
            </a:p>
          </p:txBody>
        </p:sp>
        <p:sp>
          <p:nvSpPr>
            <p:cNvPr id="24" name="TextBox 23">
              <a:extLst>
                <a:ext uri="{FF2B5EF4-FFF2-40B4-BE49-F238E27FC236}">
                  <a16:creationId xmlns:a16="http://schemas.microsoft.com/office/drawing/2014/main" xmlns="" id="{E0F830AF-89A6-FD49-8C77-C8C6B68047B7}"/>
                </a:ext>
              </a:extLst>
            </p:cNvPr>
            <p:cNvSpPr txBox="1"/>
            <p:nvPr/>
          </p:nvSpPr>
          <p:spPr>
            <a:xfrm>
              <a:off x="3680587" y="5407238"/>
              <a:ext cx="4696791" cy="461665"/>
            </a:xfrm>
            <a:prstGeom prst="rect">
              <a:avLst/>
            </a:prstGeom>
            <a:noFill/>
          </p:spPr>
          <p:txBody>
            <a:bodyPr wrap="square" rtlCol="0">
              <a:spAutoFit/>
            </a:bodyPr>
            <a:lstStyle/>
            <a:p>
              <a:pPr algn="ctr"/>
              <a:r>
                <a:rPr lang="pt-BR" sz="2400" b="1" dirty="0" smtClean="0"/>
                <a:t>1	2	3	4	5</a:t>
              </a:r>
              <a:endParaRPr lang="pt-BR" sz="2400" b="1" dirty="0"/>
            </a:p>
          </p:txBody>
        </p:sp>
      </p:grpSp>
      <p:sp>
        <p:nvSpPr>
          <p:cNvPr id="33" name="Rectangle 32">
            <a:extLst>
              <a:ext uri="{FF2B5EF4-FFF2-40B4-BE49-F238E27FC236}">
                <a16:creationId xmlns:a16="http://schemas.microsoft.com/office/drawing/2014/main" xmlns="" id="{9371959A-5FD1-7542-BC5B-BAADC797B1CA}"/>
              </a:ext>
            </a:extLst>
          </p:cNvPr>
          <p:cNvSpPr/>
          <p:nvPr/>
        </p:nvSpPr>
        <p:spPr>
          <a:xfrm>
            <a:off x="3926442" y="2225186"/>
            <a:ext cx="1674257" cy="1212451"/>
          </a:xfrm>
          <a:prstGeom prst="rect">
            <a:avLst/>
          </a:prstGeom>
          <a:solidFill>
            <a:srgbClr val="FFD9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IDÉIA Nº1</a:t>
            </a:r>
            <a:endParaRPr lang="pt-BR" sz="2800" b="1" dirty="0">
              <a:solidFill>
                <a:schemeClr val="tx1"/>
              </a:solidFill>
            </a:endParaRPr>
          </a:p>
        </p:txBody>
      </p:sp>
      <p:sp>
        <p:nvSpPr>
          <p:cNvPr id="34" name="Rectangle 33">
            <a:extLst>
              <a:ext uri="{FF2B5EF4-FFF2-40B4-BE49-F238E27FC236}">
                <a16:creationId xmlns:a16="http://schemas.microsoft.com/office/drawing/2014/main" xmlns="" id="{811AE182-B8EA-A145-ABFE-80DAB1C0BE6C}"/>
              </a:ext>
            </a:extLst>
          </p:cNvPr>
          <p:cNvSpPr/>
          <p:nvPr/>
        </p:nvSpPr>
        <p:spPr>
          <a:xfrm>
            <a:off x="7244862" y="2381580"/>
            <a:ext cx="1661014" cy="1212451"/>
          </a:xfrm>
          <a:prstGeom prst="rect">
            <a:avLst/>
          </a:prstGeom>
          <a:solidFill>
            <a:srgbClr val="FFD966"/>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IDÉIA Nº2</a:t>
            </a:r>
            <a:endParaRPr lang="pt-BR" sz="2800" b="1" dirty="0">
              <a:solidFill>
                <a:schemeClr val="tx1"/>
              </a:solidFill>
            </a:endParaRPr>
          </a:p>
        </p:txBody>
      </p:sp>
      <p:sp>
        <p:nvSpPr>
          <p:cNvPr id="35" name="Rectangle 34">
            <a:extLst>
              <a:ext uri="{FF2B5EF4-FFF2-40B4-BE49-F238E27FC236}">
                <a16:creationId xmlns:a16="http://schemas.microsoft.com/office/drawing/2014/main" xmlns="" id="{325C73ED-7C9E-9D4F-A177-3514ABABD9B2}"/>
              </a:ext>
            </a:extLst>
          </p:cNvPr>
          <p:cNvSpPr/>
          <p:nvPr/>
        </p:nvSpPr>
        <p:spPr>
          <a:xfrm>
            <a:off x="4591773" y="3706664"/>
            <a:ext cx="1662489" cy="1212451"/>
          </a:xfrm>
          <a:prstGeom prst="rect">
            <a:avLst/>
          </a:prstGeom>
          <a:solidFill>
            <a:srgbClr val="FFD9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IDÉIA Nº3</a:t>
            </a:r>
            <a:endParaRPr lang="pt-BR" sz="2800" b="1" dirty="0">
              <a:solidFill>
                <a:schemeClr val="tx1"/>
              </a:solidFill>
            </a:endParaRPr>
          </a:p>
        </p:txBody>
      </p:sp>
      <p:cxnSp>
        <p:nvCxnSpPr>
          <p:cNvPr id="36" name="Straight Connector 35">
            <a:extLst>
              <a:ext uri="{FF2B5EF4-FFF2-40B4-BE49-F238E27FC236}">
                <a16:creationId xmlns:a16="http://schemas.microsoft.com/office/drawing/2014/main" xmlns="" id="{74C933E3-0537-6E4C-AACC-971FF0A69E33}"/>
              </a:ext>
            </a:extLst>
          </p:cNvPr>
          <p:cNvCxnSpPr>
            <a:cxnSpLocks/>
          </p:cNvCxnSpPr>
          <p:nvPr/>
        </p:nvCxnSpPr>
        <p:spPr>
          <a:xfrm>
            <a:off x="6341484" y="788152"/>
            <a:ext cx="0" cy="2028760"/>
          </a:xfrm>
          <a:prstGeom prst="line">
            <a:avLst/>
          </a:prstGeom>
          <a:ln w="190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xmlns="" id="{7682D4FB-F196-4240-9D35-78B095BDF596}"/>
              </a:ext>
            </a:extLst>
          </p:cNvPr>
          <p:cNvCxnSpPr>
            <a:cxnSpLocks/>
          </p:cNvCxnSpPr>
          <p:nvPr/>
        </p:nvCxnSpPr>
        <p:spPr>
          <a:xfrm flipH="1" flipV="1">
            <a:off x="6381260" y="2816912"/>
            <a:ext cx="2762186" cy="3116"/>
          </a:xfrm>
          <a:prstGeom prst="line">
            <a:avLst/>
          </a:prstGeom>
          <a:ln w="190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xmlns="" id="{B1D66FFD-DAFB-E84D-832D-D752A7705ECF}"/>
              </a:ext>
            </a:extLst>
          </p:cNvPr>
          <p:cNvSpPr txBox="1"/>
          <p:nvPr/>
        </p:nvSpPr>
        <p:spPr>
          <a:xfrm>
            <a:off x="7244861" y="1318846"/>
            <a:ext cx="2133405" cy="461665"/>
          </a:xfrm>
          <a:prstGeom prst="rect">
            <a:avLst/>
          </a:prstGeom>
          <a:noFill/>
        </p:spPr>
        <p:txBody>
          <a:bodyPr wrap="none" rtlCol="0">
            <a:spAutoFit/>
          </a:bodyPr>
          <a:lstStyle/>
          <a:p>
            <a:r>
              <a:rPr lang="pt-BR" sz="2400" b="1" dirty="0" smtClean="0">
                <a:solidFill>
                  <a:srgbClr val="C00000"/>
                </a:solidFill>
              </a:rPr>
              <a:t>Zona de Vitória</a:t>
            </a:r>
            <a:endParaRPr lang="pt-BR" sz="2400" b="1" dirty="0">
              <a:solidFill>
                <a:srgbClr val="C00000"/>
              </a:solidFill>
            </a:endParaRPr>
          </a:p>
        </p:txBody>
      </p:sp>
      <p:sp>
        <p:nvSpPr>
          <p:cNvPr id="2" name="Slide Number Placeholder 1">
            <a:extLst>
              <a:ext uri="{FF2B5EF4-FFF2-40B4-BE49-F238E27FC236}">
                <a16:creationId xmlns:a16="http://schemas.microsoft.com/office/drawing/2014/main" xmlns="" id="{D6C114B8-24D0-53A1-62A8-38012D99318D}"/>
              </a:ext>
            </a:extLst>
          </p:cNvPr>
          <p:cNvSpPr>
            <a:spLocks noGrp="1"/>
          </p:cNvSpPr>
          <p:nvPr>
            <p:ph type="sldNum" sz="quarter" idx="12"/>
          </p:nvPr>
        </p:nvSpPr>
        <p:spPr/>
        <p:txBody>
          <a:bodyPr/>
          <a:lstStyle/>
          <a:p>
            <a:fld id="{E8883E0F-B325-444D-B2D9-EF8E0D98F992}" type="slidenum">
              <a:rPr lang="pt-BR" smtClean="0"/>
              <a:t>16</a:t>
            </a:fld>
            <a:endParaRPr lang="pt-BR" dirty="0"/>
          </a:p>
        </p:txBody>
      </p:sp>
    </p:spTree>
    <p:extLst>
      <p:ext uri="{BB962C8B-B14F-4D97-AF65-F5344CB8AC3E}">
        <p14:creationId xmlns:p14="http://schemas.microsoft.com/office/powerpoint/2010/main" val="246263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6AEB44CB-A25E-8A4D-A79B-20EDA3D2F2AD}"/>
              </a:ext>
            </a:extLst>
          </p:cNvPr>
          <p:cNvPicPr>
            <a:picLocks noChangeAspect="1"/>
          </p:cNvPicPr>
          <p:nvPr/>
        </p:nvPicPr>
        <p:blipFill>
          <a:blip r:embed="rId3"/>
          <a:stretch>
            <a:fillRect/>
          </a:stretch>
        </p:blipFill>
        <p:spPr>
          <a:xfrm>
            <a:off x="32564" y="0"/>
            <a:ext cx="12192000" cy="6858000"/>
          </a:xfrm>
          <a:prstGeom prst="rect">
            <a:avLst/>
          </a:prstGeom>
        </p:spPr>
      </p:pic>
      <p:sp>
        <p:nvSpPr>
          <p:cNvPr id="39" name="Oval 38">
            <a:extLst>
              <a:ext uri="{FF2B5EF4-FFF2-40B4-BE49-F238E27FC236}">
                <a16:creationId xmlns:a16="http://schemas.microsoft.com/office/drawing/2014/main" xmlns=""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Oval 39">
            <a:extLst>
              <a:ext uri="{FF2B5EF4-FFF2-40B4-BE49-F238E27FC236}">
                <a16:creationId xmlns:a16="http://schemas.microsoft.com/office/drawing/2014/main" xmlns=""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TextBox 41">
            <a:extLst>
              <a:ext uri="{FF2B5EF4-FFF2-40B4-BE49-F238E27FC236}">
                <a16:creationId xmlns:a16="http://schemas.microsoft.com/office/drawing/2014/main" xmlns="" id="{14D64EF7-97A8-D44C-A74B-4F7163DC56E6}"/>
              </a:ext>
            </a:extLst>
          </p:cNvPr>
          <p:cNvSpPr txBox="1"/>
          <p:nvPr/>
        </p:nvSpPr>
        <p:spPr>
          <a:xfrm>
            <a:off x="1616031" y="632528"/>
            <a:ext cx="4674964" cy="707886"/>
          </a:xfrm>
          <a:prstGeom prst="rect">
            <a:avLst/>
          </a:prstGeom>
          <a:noFill/>
        </p:spPr>
        <p:txBody>
          <a:bodyPr wrap="square" rtlCol="0">
            <a:spAutoFit/>
          </a:bodyPr>
          <a:lstStyle/>
          <a:p>
            <a:r>
              <a:rPr lang="pt-BR" sz="2000" b="1" dirty="0" smtClean="0"/>
              <a:t>Escolher um aspecto do cenário "waste   challenge"</a:t>
            </a:r>
            <a:endParaRPr lang="pt-BR" sz="2000" b="1" dirty="0"/>
          </a:p>
        </p:txBody>
      </p:sp>
      <p:sp>
        <p:nvSpPr>
          <p:cNvPr id="43" name="Oval 42">
            <a:extLst>
              <a:ext uri="{FF2B5EF4-FFF2-40B4-BE49-F238E27FC236}">
                <a16:creationId xmlns:a16="http://schemas.microsoft.com/office/drawing/2014/main" xmlns=""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Oval 43">
            <a:extLst>
              <a:ext uri="{FF2B5EF4-FFF2-40B4-BE49-F238E27FC236}">
                <a16:creationId xmlns:a16="http://schemas.microsoft.com/office/drawing/2014/main" xmlns=""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TextBox 44">
            <a:extLst>
              <a:ext uri="{FF2B5EF4-FFF2-40B4-BE49-F238E27FC236}">
                <a16:creationId xmlns:a16="http://schemas.microsoft.com/office/drawing/2014/main" xmlns="" id="{C81ACA74-AC1A-944A-8AA8-636060F4359B}"/>
              </a:ext>
            </a:extLst>
          </p:cNvPr>
          <p:cNvSpPr txBox="1"/>
          <p:nvPr/>
        </p:nvSpPr>
        <p:spPr>
          <a:xfrm>
            <a:off x="1616031" y="3681053"/>
            <a:ext cx="4674964" cy="707886"/>
          </a:xfrm>
          <a:prstGeom prst="rect">
            <a:avLst/>
          </a:prstGeom>
          <a:noFill/>
        </p:spPr>
        <p:txBody>
          <a:bodyPr wrap="square" rtlCol="0">
            <a:spAutoFit/>
          </a:bodyPr>
          <a:lstStyle/>
          <a:p>
            <a:r>
              <a:rPr lang="pt-BR" sz="2000" b="1" dirty="0" smtClean="0"/>
              <a:t>Identificar as ideias-chave no mapa mental e anote-as em notas adesivas</a:t>
            </a:r>
            <a:endParaRPr lang="pt-BR" sz="2000" b="1" dirty="0"/>
          </a:p>
        </p:txBody>
      </p:sp>
      <p:sp>
        <p:nvSpPr>
          <p:cNvPr id="46" name="Oval 45">
            <a:extLst>
              <a:ext uri="{FF2B5EF4-FFF2-40B4-BE49-F238E27FC236}">
                <a16:creationId xmlns:a16="http://schemas.microsoft.com/office/drawing/2014/main" xmlns=""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Oval 46">
            <a:extLst>
              <a:ext uri="{FF2B5EF4-FFF2-40B4-BE49-F238E27FC236}">
                <a16:creationId xmlns:a16="http://schemas.microsoft.com/office/drawing/2014/main" xmlns=""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TextBox 47">
            <a:extLst>
              <a:ext uri="{FF2B5EF4-FFF2-40B4-BE49-F238E27FC236}">
                <a16:creationId xmlns:a16="http://schemas.microsoft.com/office/drawing/2014/main" xmlns="" id="{01763630-1FB8-4643-A523-CEC50132B887}"/>
              </a:ext>
            </a:extLst>
          </p:cNvPr>
          <p:cNvSpPr txBox="1"/>
          <p:nvPr/>
        </p:nvSpPr>
        <p:spPr>
          <a:xfrm>
            <a:off x="7713760" y="547863"/>
            <a:ext cx="4478240" cy="707886"/>
          </a:xfrm>
          <a:prstGeom prst="rect">
            <a:avLst/>
          </a:prstGeom>
          <a:noFill/>
        </p:spPr>
        <p:txBody>
          <a:bodyPr wrap="square" rtlCol="0">
            <a:spAutoFit/>
          </a:bodyPr>
          <a:lstStyle/>
          <a:p>
            <a:r>
              <a:rPr lang="pt-BR" sz="2000" b="1" dirty="0" smtClean="0"/>
              <a:t>Criar um mapa mental para visualizar possíveis caminhos de solução</a:t>
            </a:r>
            <a:endParaRPr lang="pt-BR" sz="2000" b="1" dirty="0"/>
          </a:p>
        </p:txBody>
      </p:sp>
      <p:sp>
        <p:nvSpPr>
          <p:cNvPr id="49" name="Oval 48">
            <a:extLst>
              <a:ext uri="{FF2B5EF4-FFF2-40B4-BE49-F238E27FC236}">
                <a16:creationId xmlns:a16="http://schemas.microsoft.com/office/drawing/2014/main" xmlns=""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Oval 49">
            <a:extLst>
              <a:ext uri="{FF2B5EF4-FFF2-40B4-BE49-F238E27FC236}">
                <a16:creationId xmlns:a16="http://schemas.microsoft.com/office/drawing/2014/main" xmlns=""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TextBox 50">
            <a:extLst>
              <a:ext uri="{FF2B5EF4-FFF2-40B4-BE49-F238E27FC236}">
                <a16:creationId xmlns:a16="http://schemas.microsoft.com/office/drawing/2014/main" xmlns="" id="{6CEC887D-89F6-114F-9328-7767DAB6C7A7}"/>
              </a:ext>
            </a:extLst>
          </p:cNvPr>
          <p:cNvSpPr txBox="1"/>
          <p:nvPr/>
        </p:nvSpPr>
        <p:spPr>
          <a:xfrm>
            <a:off x="7615398" y="3734022"/>
            <a:ext cx="4486772" cy="707886"/>
          </a:xfrm>
          <a:prstGeom prst="rect">
            <a:avLst/>
          </a:prstGeom>
          <a:noFill/>
        </p:spPr>
        <p:txBody>
          <a:bodyPr wrap="square" rtlCol="0">
            <a:spAutoFit/>
          </a:bodyPr>
          <a:lstStyle/>
          <a:p>
            <a:r>
              <a:rPr lang="pt-BR" sz="2000" b="1" dirty="0" smtClean="0"/>
              <a:t>Trabalhar em um exercício de "seleção" para escolher a melhor solução</a:t>
            </a:r>
            <a:endParaRPr lang="pt-BR" sz="2000" b="1" dirty="0"/>
          </a:p>
        </p:txBody>
      </p:sp>
      <p:sp>
        <p:nvSpPr>
          <p:cNvPr id="52" name="TextBox 51">
            <a:extLst>
              <a:ext uri="{FF2B5EF4-FFF2-40B4-BE49-F238E27FC236}">
                <a16:creationId xmlns:a16="http://schemas.microsoft.com/office/drawing/2014/main" xmlns=""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pt-BR" sz="2400" b="1" dirty="0" smtClean="0">
                <a:solidFill>
                  <a:schemeClr val="bg1"/>
                </a:solidFill>
              </a:rPr>
              <a:t>3.</a:t>
            </a:r>
            <a:endParaRPr lang="pt-BR" sz="2400" b="1" dirty="0">
              <a:solidFill>
                <a:schemeClr val="bg1"/>
              </a:solidFill>
            </a:endParaRPr>
          </a:p>
        </p:txBody>
      </p:sp>
      <p:sp>
        <p:nvSpPr>
          <p:cNvPr id="53" name="TextBox 52">
            <a:extLst>
              <a:ext uri="{FF2B5EF4-FFF2-40B4-BE49-F238E27FC236}">
                <a16:creationId xmlns:a16="http://schemas.microsoft.com/office/drawing/2014/main" xmlns=""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pt-BR" sz="2400" b="1" dirty="0" smtClean="0">
                <a:solidFill>
                  <a:schemeClr val="bg1"/>
                </a:solidFill>
              </a:rPr>
              <a:t>1.</a:t>
            </a:r>
            <a:endParaRPr lang="pt-BR" sz="2400" b="1" dirty="0">
              <a:solidFill>
                <a:schemeClr val="bg1"/>
              </a:solidFill>
            </a:endParaRPr>
          </a:p>
        </p:txBody>
      </p:sp>
      <p:sp>
        <p:nvSpPr>
          <p:cNvPr id="54" name="TextBox 53">
            <a:extLst>
              <a:ext uri="{FF2B5EF4-FFF2-40B4-BE49-F238E27FC236}">
                <a16:creationId xmlns:a16="http://schemas.microsoft.com/office/drawing/2014/main" xmlns=""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pt-BR" sz="2400" b="1" dirty="0" smtClean="0">
                <a:solidFill>
                  <a:schemeClr val="bg1"/>
                </a:solidFill>
              </a:rPr>
              <a:t>2.</a:t>
            </a:r>
            <a:endParaRPr lang="pt-BR" sz="2400" b="1" dirty="0">
              <a:solidFill>
                <a:schemeClr val="bg1"/>
              </a:solidFill>
            </a:endParaRPr>
          </a:p>
        </p:txBody>
      </p:sp>
      <p:sp>
        <p:nvSpPr>
          <p:cNvPr id="55" name="TextBox 54">
            <a:extLst>
              <a:ext uri="{FF2B5EF4-FFF2-40B4-BE49-F238E27FC236}">
                <a16:creationId xmlns:a16="http://schemas.microsoft.com/office/drawing/2014/main" xmlns=""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pt-BR" sz="2400" b="1" dirty="0" smtClean="0">
                <a:solidFill>
                  <a:schemeClr val="bg1"/>
                </a:solidFill>
              </a:rPr>
              <a:t>4.</a:t>
            </a:r>
            <a:endParaRPr lang="pt-BR" sz="2400" b="1" dirty="0">
              <a:solidFill>
                <a:schemeClr val="bg1"/>
              </a:solidFill>
            </a:endParaRPr>
          </a:p>
        </p:txBody>
      </p:sp>
      <p:pic>
        <p:nvPicPr>
          <p:cNvPr id="8" name="Picture 7" descr="A picture containing text, clock&#10;&#10;Description automatically generated">
            <a:extLst>
              <a:ext uri="{FF2B5EF4-FFF2-40B4-BE49-F238E27FC236}">
                <a16:creationId xmlns:a16="http://schemas.microsoft.com/office/drawing/2014/main" xmlns="" id="{A093E2A0-A099-734E-BE84-F16725D11E57}"/>
              </a:ext>
            </a:extLst>
          </p:cNvPr>
          <p:cNvPicPr>
            <a:picLocks noChangeAspect="1"/>
          </p:cNvPicPr>
          <p:nvPr/>
        </p:nvPicPr>
        <p:blipFill>
          <a:blip r:embed="rId4"/>
          <a:stretch>
            <a:fillRect/>
          </a:stretch>
        </p:blipFill>
        <p:spPr>
          <a:xfrm>
            <a:off x="2106488" y="163549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xmlns="" id="{CE126A4B-C251-9F4C-A922-7DC45FD109B6}"/>
              </a:ext>
            </a:extLst>
          </p:cNvPr>
          <p:cNvPicPr>
            <a:picLocks noChangeAspect="1"/>
          </p:cNvPicPr>
          <p:nvPr/>
        </p:nvPicPr>
        <p:blipFill>
          <a:blip r:embed="rId5"/>
          <a:stretch>
            <a:fillRect/>
          </a:stretch>
        </p:blipFill>
        <p:spPr>
          <a:xfrm>
            <a:off x="3579537" y="1448495"/>
            <a:ext cx="981351" cy="981351"/>
          </a:xfrm>
          <a:prstGeom prst="rect">
            <a:avLst/>
          </a:prstGeom>
        </p:spPr>
      </p:pic>
      <p:grpSp>
        <p:nvGrpSpPr>
          <p:cNvPr id="141" name="Group 140">
            <a:extLst>
              <a:ext uri="{FF2B5EF4-FFF2-40B4-BE49-F238E27FC236}">
                <a16:creationId xmlns:a16="http://schemas.microsoft.com/office/drawing/2014/main" xmlns="" id="{D17DCC6B-B0CC-440A-FE15-DE16700F30EC}"/>
              </a:ext>
            </a:extLst>
          </p:cNvPr>
          <p:cNvGrpSpPr/>
          <p:nvPr/>
        </p:nvGrpSpPr>
        <p:grpSpPr>
          <a:xfrm>
            <a:off x="1514475" y="5023314"/>
            <a:ext cx="3855643" cy="1073776"/>
            <a:chOff x="310551" y="1643332"/>
            <a:chExt cx="11570898" cy="3571336"/>
          </a:xfrm>
        </p:grpSpPr>
        <p:sp>
          <p:nvSpPr>
            <p:cNvPr id="142" name="Rectangle 141">
              <a:extLst>
                <a:ext uri="{FF2B5EF4-FFF2-40B4-BE49-F238E27FC236}">
                  <a16:creationId xmlns:a16="http://schemas.microsoft.com/office/drawing/2014/main" xmlns="" id="{7F8ABC11-23B2-1EA4-56F1-F5A53A4D7B7E}"/>
                </a:ext>
              </a:extLst>
            </p:cNvPr>
            <p:cNvSpPr/>
            <p:nvPr/>
          </p:nvSpPr>
          <p:spPr>
            <a:xfrm>
              <a:off x="310551"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rPr>
                <a:t>IDÉIA Nº1</a:t>
              </a:r>
              <a:endParaRPr lang="pt-BR" sz="2000" b="1" dirty="0">
                <a:solidFill>
                  <a:schemeClr val="tx1"/>
                </a:solidFill>
              </a:endParaRPr>
            </a:p>
          </p:txBody>
        </p:sp>
        <p:sp>
          <p:nvSpPr>
            <p:cNvPr id="143" name="Rectangle 142">
              <a:extLst>
                <a:ext uri="{FF2B5EF4-FFF2-40B4-BE49-F238E27FC236}">
                  <a16:creationId xmlns:a16="http://schemas.microsoft.com/office/drawing/2014/main" xmlns="" id="{39BC19C7-D51C-115D-4D7D-705AED4EF013}"/>
                </a:ext>
              </a:extLst>
            </p:cNvPr>
            <p:cNvSpPr/>
            <p:nvPr/>
          </p:nvSpPr>
          <p:spPr>
            <a:xfrm>
              <a:off x="4255697"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rPr>
                <a:t>IDÉIA Nº2</a:t>
              </a:r>
              <a:endParaRPr lang="pt-BR" sz="2000" b="1" dirty="0">
                <a:solidFill>
                  <a:schemeClr val="tx1"/>
                </a:solidFill>
              </a:endParaRPr>
            </a:p>
          </p:txBody>
        </p:sp>
        <p:sp>
          <p:nvSpPr>
            <p:cNvPr id="144" name="Rectangle 143">
              <a:extLst>
                <a:ext uri="{FF2B5EF4-FFF2-40B4-BE49-F238E27FC236}">
                  <a16:creationId xmlns:a16="http://schemas.microsoft.com/office/drawing/2014/main" xmlns="" id="{F296251A-DDC1-67B9-B04C-11329C8DAB22}"/>
                </a:ext>
              </a:extLst>
            </p:cNvPr>
            <p:cNvSpPr/>
            <p:nvPr/>
          </p:nvSpPr>
          <p:spPr>
            <a:xfrm>
              <a:off x="8206596" y="1643332"/>
              <a:ext cx="3674853" cy="3571336"/>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rPr>
                <a:t>IDÉIA Nº3</a:t>
              </a:r>
              <a:endParaRPr lang="pt-BR" sz="2000" b="1" dirty="0">
                <a:solidFill>
                  <a:schemeClr val="tx1"/>
                </a:solidFill>
              </a:endParaRPr>
            </a:p>
          </p:txBody>
        </p:sp>
      </p:grpSp>
      <p:grpSp>
        <p:nvGrpSpPr>
          <p:cNvPr id="145" name="Group 144">
            <a:extLst>
              <a:ext uri="{FF2B5EF4-FFF2-40B4-BE49-F238E27FC236}">
                <a16:creationId xmlns:a16="http://schemas.microsoft.com/office/drawing/2014/main" xmlns="" id="{04624EF1-0DEC-C9A9-9977-0C8A9B57C7E8}"/>
              </a:ext>
            </a:extLst>
          </p:cNvPr>
          <p:cNvGrpSpPr/>
          <p:nvPr/>
        </p:nvGrpSpPr>
        <p:grpSpPr>
          <a:xfrm>
            <a:off x="8204517" y="4633976"/>
            <a:ext cx="3151132" cy="1671276"/>
            <a:chOff x="2923145" y="724619"/>
            <a:chExt cx="7166158" cy="4815548"/>
          </a:xfrm>
        </p:grpSpPr>
        <p:grpSp>
          <p:nvGrpSpPr>
            <p:cNvPr id="146" name="Group 145">
              <a:extLst>
                <a:ext uri="{FF2B5EF4-FFF2-40B4-BE49-F238E27FC236}">
                  <a16:creationId xmlns:a16="http://schemas.microsoft.com/office/drawing/2014/main" xmlns="" id="{E3671725-25A0-3F7A-D098-D12758CDFB13}"/>
                </a:ext>
              </a:extLst>
            </p:cNvPr>
            <p:cNvGrpSpPr/>
            <p:nvPr/>
          </p:nvGrpSpPr>
          <p:grpSpPr>
            <a:xfrm>
              <a:off x="2923145" y="724619"/>
              <a:ext cx="6390683" cy="4815548"/>
              <a:chOff x="2432649" y="879894"/>
              <a:chExt cx="6262870" cy="4705291"/>
            </a:xfrm>
          </p:grpSpPr>
          <p:grpSp>
            <p:nvGrpSpPr>
              <p:cNvPr id="152" name="Group 151">
                <a:extLst>
                  <a:ext uri="{FF2B5EF4-FFF2-40B4-BE49-F238E27FC236}">
                    <a16:creationId xmlns:a16="http://schemas.microsoft.com/office/drawing/2014/main" xmlns="" id="{DE192072-1C6B-2986-FD2C-388D43019998}"/>
                  </a:ext>
                </a:extLst>
              </p:cNvPr>
              <p:cNvGrpSpPr/>
              <p:nvPr/>
            </p:nvGrpSpPr>
            <p:grpSpPr>
              <a:xfrm>
                <a:off x="2432649" y="879894"/>
                <a:ext cx="6262870" cy="4705291"/>
                <a:chOff x="2035834" y="500332"/>
                <a:chExt cx="4744425" cy="4705291"/>
              </a:xfrm>
            </p:grpSpPr>
            <p:sp>
              <p:nvSpPr>
                <p:cNvPr id="158" name="Up Arrow 157">
                  <a:extLst>
                    <a:ext uri="{FF2B5EF4-FFF2-40B4-BE49-F238E27FC236}">
                      <a16:creationId xmlns:a16="http://schemas.microsoft.com/office/drawing/2014/main" xmlns="" id="{6908693A-937D-CC2C-2363-2D68F71CED80}"/>
                    </a:ext>
                  </a:extLst>
                </p:cNvPr>
                <p:cNvSpPr/>
                <p:nvPr/>
              </p:nvSpPr>
              <p:spPr>
                <a:xfrm>
                  <a:off x="2035834" y="500332"/>
                  <a:ext cx="207034" cy="4589253"/>
                </a:xfrm>
                <a:prstGeom prst="upArrow">
                  <a:avLst/>
                </a:prstGeom>
                <a:solidFill>
                  <a:srgbClr val="3AC69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9" name="Up Arrow 158">
                  <a:extLst>
                    <a:ext uri="{FF2B5EF4-FFF2-40B4-BE49-F238E27FC236}">
                      <a16:creationId xmlns:a16="http://schemas.microsoft.com/office/drawing/2014/main" xmlns="" id="{BB49F307-A38C-0120-13B8-563EE117B447}"/>
                    </a:ext>
                  </a:extLst>
                </p:cNvPr>
                <p:cNvSpPr/>
                <p:nvPr/>
              </p:nvSpPr>
              <p:spPr>
                <a:xfrm rot="5400000">
                  <a:off x="4291676" y="2717041"/>
                  <a:ext cx="387915" cy="4589250"/>
                </a:xfrm>
                <a:prstGeom prst="upArrow">
                  <a:avLst/>
                </a:prstGeom>
                <a:solidFill>
                  <a:srgbClr val="3AC69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55" name="Rectangle 154">
                <a:extLst>
                  <a:ext uri="{FF2B5EF4-FFF2-40B4-BE49-F238E27FC236}">
                    <a16:creationId xmlns:a16="http://schemas.microsoft.com/office/drawing/2014/main" xmlns="" id="{5FCEECEE-2CF1-DCF0-7440-DEDD1E127E80}"/>
                  </a:ext>
                </a:extLst>
              </p:cNvPr>
              <p:cNvSpPr/>
              <p:nvPr/>
            </p:nvSpPr>
            <p:spPr>
              <a:xfrm>
                <a:off x="3260785" y="2461734"/>
                <a:ext cx="1397479" cy="1184690"/>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b="1" dirty="0">
                  <a:solidFill>
                    <a:schemeClr val="tx1"/>
                  </a:solidFill>
                </a:endParaRPr>
              </a:p>
            </p:txBody>
          </p:sp>
          <p:sp>
            <p:nvSpPr>
              <p:cNvPr id="156" name="Rectangle 155">
                <a:extLst>
                  <a:ext uri="{FF2B5EF4-FFF2-40B4-BE49-F238E27FC236}">
                    <a16:creationId xmlns:a16="http://schemas.microsoft.com/office/drawing/2014/main" xmlns="" id="{3B6B4610-1A19-7198-B163-CA8E7346AAFF}"/>
                  </a:ext>
                </a:extLst>
              </p:cNvPr>
              <p:cNvSpPr/>
              <p:nvPr/>
            </p:nvSpPr>
            <p:spPr>
              <a:xfrm>
                <a:off x="6593898" y="2653556"/>
                <a:ext cx="1397479" cy="1184691"/>
              </a:xfrm>
              <a:prstGeom prst="rect">
                <a:avLst/>
              </a:prstGeom>
              <a:solidFill>
                <a:srgbClr val="FFD966"/>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b="1" dirty="0">
                  <a:solidFill>
                    <a:schemeClr val="tx1"/>
                  </a:solidFill>
                </a:endParaRPr>
              </a:p>
            </p:txBody>
          </p:sp>
          <p:sp>
            <p:nvSpPr>
              <p:cNvPr id="157" name="Rectangle 156">
                <a:extLst>
                  <a:ext uri="{FF2B5EF4-FFF2-40B4-BE49-F238E27FC236}">
                    <a16:creationId xmlns:a16="http://schemas.microsoft.com/office/drawing/2014/main" xmlns="" id="{C9D389AD-47CB-0F02-B75C-AFB4E57654FE}"/>
                  </a:ext>
                </a:extLst>
              </p:cNvPr>
              <p:cNvSpPr/>
              <p:nvPr/>
            </p:nvSpPr>
            <p:spPr>
              <a:xfrm>
                <a:off x="3912810" y="3909294"/>
                <a:ext cx="1397479" cy="1184690"/>
              </a:xfrm>
              <a:prstGeom prst="rect">
                <a:avLst/>
              </a:prstGeom>
              <a:solidFill>
                <a:srgbClr val="FFD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b="1" dirty="0">
                  <a:solidFill>
                    <a:schemeClr val="tx1"/>
                  </a:solidFill>
                </a:endParaRPr>
              </a:p>
            </p:txBody>
          </p:sp>
        </p:grpSp>
        <p:cxnSp>
          <p:nvCxnSpPr>
            <p:cNvPr id="147" name="Straight Connector 146">
              <a:extLst>
                <a:ext uri="{FF2B5EF4-FFF2-40B4-BE49-F238E27FC236}">
                  <a16:creationId xmlns:a16="http://schemas.microsoft.com/office/drawing/2014/main" xmlns="" id="{C48B8431-CA0D-C295-CA82-9210A4C8B388}"/>
                </a:ext>
              </a:extLst>
            </p:cNvPr>
            <p:cNvCxnSpPr>
              <a:cxnSpLocks/>
            </p:cNvCxnSpPr>
            <p:nvPr/>
          </p:nvCxnSpPr>
          <p:spPr>
            <a:xfrm>
              <a:off x="6183223" y="946414"/>
              <a:ext cx="0" cy="2028760"/>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8" name="Straight Connector 147">
              <a:extLst>
                <a:ext uri="{FF2B5EF4-FFF2-40B4-BE49-F238E27FC236}">
                  <a16:creationId xmlns:a16="http://schemas.microsoft.com/office/drawing/2014/main" xmlns="" id="{9C85F931-F44F-C598-663B-9BC886F4EF7F}"/>
                </a:ext>
              </a:extLst>
            </p:cNvPr>
            <p:cNvCxnSpPr>
              <a:cxnSpLocks/>
            </p:cNvCxnSpPr>
            <p:nvPr/>
          </p:nvCxnSpPr>
          <p:spPr>
            <a:xfrm flipH="1" flipV="1">
              <a:off x="6222999" y="2975174"/>
              <a:ext cx="2762186" cy="3116"/>
            </a:xfrm>
            <a:prstGeom prst="line">
              <a:avLst/>
            </a:prstGeom>
            <a:ln w="952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9" name="TextBox 148">
              <a:extLst>
                <a:ext uri="{FF2B5EF4-FFF2-40B4-BE49-F238E27FC236}">
                  <a16:creationId xmlns:a16="http://schemas.microsoft.com/office/drawing/2014/main" xmlns="" id="{9B566CDD-666F-FCCE-661B-F8D07A9FA81A}"/>
                </a:ext>
              </a:extLst>
            </p:cNvPr>
            <p:cNvSpPr txBox="1"/>
            <p:nvPr/>
          </p:nvSpPr>
          <p:spPr>
            <a:xfrm>
              <a:off x="7086599" y="1108249"/>
              <a:ext cx="3002704" cy="886816"/>
            </a:xfrm>
            <a:prstGeom prst="rect">
              <a:avLst/>
            </a:prstGeom>
            <a:noFill/>
          </p:spPr>
          <p:txBody>
            <a:bodyPr wrap="none" rtlCol="0">
              <a:spAutoFit/>
            </a:bodyPr>
            <a:lstStyle/>
            <a:p>
              <a:r>
                <a:rPr lang="pt-BR" sz="1400" b="1" dirty="0" smtClean="0">
                  <a:solidFill>
                    <a:srgbClr val="C00000"/>
                  </a:solidFill>
                </a:rPr>
                <a:t>Zona de Vitória</a:t>
              </a:r>
              <a:endParaRPr lang="pt-BR" sz="1400" b="1" dirty="0">
                <a:solidFill>
                  <a:srgbClr val="C00000"/>
                </a:solidFill>
              </a:endParaRPr>
            </a:p>
          </p:txBody>
        </p:sp>
      </p:grpSp>
      <p:pic>
        <p:nvPicPr>
          <p:cNvPr id="3" name="Picture 2" descr="Diagram&#10;&#10;Description automatically generated with low confidence">
            <a:extLst>
              <a:ext uri="{FF2B5EF4-FFF2-40B4-BE49-F238E27FC236}">
                <a16:creationId xmlns:a16="http://schemas.microsoft.com/office/drawing/2014/main" xmlns="" id="{A37B827F-003F-3843-86EC-C7E335C03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0938" y="1460896"/>
            <a:ext cx="3489540" cy="1962866"/>
          </a:xfrm>
          <a:prstGeom prst="rect">
            <a:avLst/>
          </a:prstGeom>
        </p:spPr>
      </p:pic>
      <p:sp>
        <p:nvSpPr>
          <p:cNvPr id="2" name="Slide Number Placeholder 1">
            <a:extLst>
              <a:ext uri="{FF2B5EF4-FFF2-40B4-BE49-F238E27FC236}">
                <a16:creationId xmlns:a16="http://schemas.microsoft.com/office/drawing/2014/main" xmlns="" id="{B629E5AC-E685-81E8-696E-9D420F565DAE}"/>
              </a:ext>
            </a:extLst>
          </p:cNvPr>
          <p:cNvSpPr>
            <a:spLocks noGrp="1"/>
          </p:cNvSpPr>
          <p:nvPr>
            <p:ph type="sldNum" sz="quarter" idx="12"/>
          </p:nvPr>
        </p:nvSpPr>
        <p:spPr/>
        <p:txBody>
          <a:bodyPr/>
          <a:lstStyle/>
          <a:p>
            <a:fld id="{E8883E0F-B325-444D-B2D9-EF8E0D98F992}" type="slidenum">
              <a:rPr lang="pt-BR" smtClean="0"/>
              <a:t>17</a:t>
            </a:fld>
            <a:endParaRPr lang="pt-BR" dirty="0"/>
          </a:p>
        </p:txBody>
      </p:sp>
    </p:spTree>
    <p:extLst>
      <p:ext uri="{BB962C8B-B14F-4D97-AF65-F5344CB8AC3E}">
        <p14:creationId xmlns:p14="http://schemas.microsoft.com/office/powerpoint/2010/main" val="29455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ounded Rectangle 31">
            <a:extLst>
              <a:ext uri="{FF2B5EF4-FFF2-40B4-BE49-F238E27FC236}">
                <a16:creationId xmlns:a16="http://schemas.microsoft.com/office/drawing/2014/main" xmlns=""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a16="http://schemas.microsoft.com/office/drawing/2014/main" xmlns=""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TextBox 20">
            <a:extLst>
              <a:ext uri="{FF2B5EF4-FFF2-40B4-BE49-F238E27FC236}">
                <a16:creationId xmlns:a16="http://schemas.microsoft.com/office/drawing/2014/main" xmlns=""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grpSp>
        <p:nvGrpSpPr>
          <p:cNvPr id="9" name="Group 8">
            <a:extLst>
              <a:ext uri="{FF2B5EF4-FFF2-40B4-BE49-F238E27FC236}">
                <a16:creationId xmlns:a16="http://schemas.microsoft.com/office/drawing/2014/main" xmlns="" id="{5E5CEC13-4F72-87BC-D9DF-A33EC9698C48}"/>
              </a:ext>
            </a:extLst>
          </p:cNvPr>
          <p:cNvGrpSpPr/>
          <p:nvPr/>
        </p:nvGrpSpPr>
        <p:grpSpPr>
          <a:xfrm>
            <a:off x="712180" y="4433827"/>
            <a:ext cx="443210" cy="427913"/>
            <a:chOff x="663222" y="3355931"/>
            <a:chExt cx="443210" cy="427913"/>
          </a:xfrm>
        </p:grpSpPr>
        <p:sp>
          <p:nvSpPr>
            <p:cNvPr id="10" name="Oval 9">
              <a:extLst>
                <a:ext uri="{FF2B5EF4-FFF2-40B4-BE49-F238E27FC236}">
                  <a16:creationId xmlns:a16="http://schemas.microsoft.com/office/drawing/2014/main" xmlns=""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a:extLst>
                <a:ext uri="{FF2B5EF4-FFF2-40B4-BE49-F238E27FC236}">
                  <a16:creationId xmlns:a16="http://schemas.microsoft.com/office/drawing/2014/main" xmlns=""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ctangle 11">
              <a:extLst>
                <a:ext uri="{FF2B5EF4-FFF2-40B4-BE49-F238E27FC236}">
                  <a16:creationId xmlns:a16="http://schemas.microsoft.com/office/drawing/2014/main" xmlns="" id="{FBD07FB5-B631-3CE0-43D3-39B896FA2D3B}"/>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14" name="Rectangle 13">
            <a:extLst>
              <a:ext uri="{FF2B5EF4-FFF2-40B4-BE49-F238E27FC236}">
                <a16:creationId xmlns:a16="http://schemas.microsoft.com/office/drawing/2014/main" xmlns="" id="{72AC7058-8F80-94D7-3F28-D74F03195D33}"/>
              </a:ext>
            </a:extLst>
          </p:cNvPr>
          <p:cNvSpPr/>
          <p:nvPr/>
        </p:nvSpPr>
        <p:spPr>
          <a:xfrm>
            <a:off x="1314196" y="3305414"/>
            <a:ext cx="10049129" cy="757130"/>
          </a:xfrm>
          <a:prstGeom prst="rect">
            <a:avLst/>
          </a:prstGeom>
        </p:spPr>
        <p:txBody>
          <a:bodyPr wrap="square">
            <a:spAutoFit/>
          </a:bodyPr>
          <a:lstStyle/>
          <a:p>
            <a:pPr algn="thaiDist">
              <a:lnSpc>
                <a:spcPct val="120000"/>
              </a:lnSpc>
            </a:pPr>
            <a:r>
              <a:rPr lang="pt-BR" b="1" dirty="0" smtClean="0"/>
              <a:t>Exibir os slides da aula para a turma e criar uma discussão </a:t>
            </a:r>
            <a:r>
              <a:rPr lang="pt-BR" dirty="0" smtClean="0"/>
              <a:t>sobre o que eles já sabem sobre mapas mentais e apresente a "seleção para baixo" como uma ferramenta de tomada de decisão</a:t>
            </a:r>
            <a:r>
              <a:rPr lang="pt-BR" dirty="0" smtClean="0">
                <a:solidFill>
                  <a:srgbClr val="262626"/>
                </a:solidFill>
              </a:rPr>
              <a:t>. </a:t>
            </a:r>
            <a:endParaRPr lang="pt-BR" dirty="0">
              <a:solidFill>
                <a:srgbClr val="262626"/>
              </a:solidFill>
            </a:endParaRPr>
          </a:p>
        </p:txBody>
      </p:sp>
      <p:grpSp>
        <p:nvGrpSpPr>
          <p:cNvPr id="15" name="Group 14">
            <a:extLst>
              <a:ext uri="{FF2B5EF4-FFF2-40B4-BE49-F238E27FC236}">
                <a16:creationId xmlns:a16="http://schemas.microsoft.com/office/drawing/2014/main" xmlns=""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xmlns=""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Oval 16">
              <a:extLst>
                <a:ext uri="{FF2B5EF4-FFF2-40B4-BE49-F238E27FC236}">
                  <a16:creationId xmlns:a16="http://schemas.microsoft.com/office/drawing/2014/main" xmlns=""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ectangle 17">
              <a:extLst>
                <a:ext uri="{FF2B5EF4-FFF2-40B4-BE49-F238E27FC236}">
                  <a16:creationId xmlns:a16="http://schemas.microsoft.com/office/drawing/2014/main" xmlns="" id="{E80940E8-22E6-C80E-6992-707F8FFD6958}"/>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sp>
        <p:nvSpPr>
          <p:cNvPr id="20" name="TextBox 19">
            <a:extLst>
              <a:ext uri="{FF2B5EF4-FFF2-40B4-BE49-F238E27FC236}">
                <a16:creationId xmlns:a16="http://schemas.microsoft.com/office/drawing/2014/main" xmlns="" id="{870443D5-F53C-B910-E5A0-AB1541127325}"/>
              </a:ext>
            </a:extLst>
          </p:cNvPr>
          <p:cNvSpPr txBox="1"/>
          <p:nvPr/>
        </p:nvSpPr>
        <p:spPr>
          <a:xfrm>
            <a:off x="1314194" y="5411014"/>
            <a:ext cx="10049131" cy="757130"/>
          </a:xfrm>
          <a:prstGeom prst="rect">
            <a:avLst/>
          </a:prstGeom>
          <a:noFill/>
        </p:spPr>
        <p:txBody>
          <a:bodyPr wrap="square" rtlCol="0">
            <a:spAutoFit/>
          </a:bodyPr>
          <a:lstStyle/>
          <a:p>
            <a:pPr algn="thaiDist">
              <a:lnSpc>
                <a:spcPct val="120000"/>
              </a:lnSpc>
            </a:pPr>
            <a:r>
              <a:rPr lang="pt-BR" b="1" dirty="0" smtClean="0"/>
              <a:t>Siga as instruções da aula</a:t>
            </a:r>
            <a:r>
              <a:rPr lang="pt-BR" dirty="0" smtClean="0"/>
              <a:t> sobre como criar um mapa mental e como decidir sobre uma ideia vencedora. As notas do slide na parte inferior de cada slide terão instruções sobre como executar cada etapa</a:t>
            </a:r>
            <a:r>
              <a:rPr lang="pt-BR" dirty="0" smtClean="0">
                <a:solidFill>
                  <a:srgbClr val="262626"/>
                </a:solidFill>
              </a:rPr>
              <a:t>. </a:t>
            </a:r>
            <a:endParaRPr lang="pt-BR" dirty="0">
              <a:solidFill>
                <a:srgbClr val="262626"/>
              </a:solidFill>
            </a:endParaRPr>
          </a:p>
        </p:txBody>
      </p:sp>
      <p:grpSp>
        <p:nvGrpSpPr>
          <p:cNvPr id="22" name="Group 21">
            <a:extLst>
              <a:ext uri="{FF2B5EF4-FFF2-40B4-BE49-F238E27FC236}">
                <a16:creationId xmlns:a16="http://schemas.microsoft.com/office/drawing/2014/main" xmlns="" id="{92FDCB1C-543A-F655-612D-629CAC1391BE}"/>
              </a:ext>
            </a:extLst>
          </p:cNvPr>
          <p:cNvGrpSpPr/>
          <p:nvPr/>
        </p:nvGrpSpPr>
        <p:grpSpPr>
          <a:xfrm>
            <a:off x="709752" y="5453727"/>
            <a:ext cx="443210" cy="427913"/>
            <a:chOff x="663222" y="3355931"/>
            <a:chExt cx="443210" cy="427913"/>
          </a:xfrm>
        </p:grpSpPr>
        <p:sp>
          <p:nvSpPr>
            <p:cNvPr id="23" name="Oval 22">
              <a:extLst>
                <a:ext uri="{FF2B5EF4-FFF2-40B4-BE49-F238E27FC236}">
                  <a16:creationId xmlns:a16="http://schemas.microsoft.com/office/drawing/2014/main" xmlns=""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Oval 23">
              <a:extLst>
                <a:ext uri="{FF2B5EF4-FFF2-40B4-BE49-F238E27FC236}">
                  <a16:creationId xmlns:a16="http://schemas.microsoft.com/office/drawing/2014/main" xmlns=""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Rectangle 24">
              <a:extLst>
                <a:ext uri="{FF2B5EF4-FFF2-40B4-BE49-F238E27FC236}">
                  <a16:creationId xmlns:a16="http://schemas.microsoft.com/office/drawing/2014/main" xmlns="" id="{25CDE0F3-B01F-16AF-82C3-7056D7C2C88F}"/>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27" name="TextBox 26">
            <a:extLst>
              <a:ext uri="{FF2B5EF4-FFF2-40B4-BE49-F238E27FC236}">
                <a16:creationId xmlns:a16="http://schemas.microsoft.com/office/drawing/2014/main" xmlns="" id="{8B8F83A2-25E6-8F2F-8CB4-86C84AD0D750}"/>
              </a:ext>
            </a:extLst>
          </p:cNvPr>
          <p:cNvSpPr txBox="1"/>
          <p:nvPr/>
        </p:nvSpPr>
        <p:spPr>
          <a:xfrm>
            <a:off x="2441535" y="277861"/>
            <a:ext cx="7308925" cy="584775"/>
          </a:xfrm>
          <a:prstGeom prst="rect">
            <a:avLst/>
          </a:prstGeom>
          <a:noFill/>
        </p:spPr>
        <p:txBody>
          <a:bodyPr wrap="square" rtlCol="0">
            <a:spAutoFit/>
          </a:bodyPr>
          <a:lstStyle/>
          <a:p>
            <a:pPr algn="ctr"/>
            <a:r>
              <a:rPr lang="pt-BR" sz="3200" b="1" dirty="0" smtClean="0">
                <a:solidFill>
                  <a:schemeClr val="bg1"/>
                </a:solidFill>
              </a:rPr>
              <a:t>Preparação e Objetivos do Workshop</a:t>
            </a:r>
            <a:endParaRPr lang="pt-BR" sz="3200" b="1" dirty="0">
              <a:solidFill>
                <a:schemeClr val="bg1"/>
              </a:solidFill>
            </a:endParaRPr>
          </a:p>
        </p:txBody>
      </p:sp>
      <p:sp>
        <p:nvSpPr>
          <p:cNvPr id="28" name="Rectangle 27">
            <a:extLst>
              <a:ext uri="{FF2B5EF4-FFF2-40B4-BE49-F238E27FC236}">
                <a16:creationId xmlns:a16="http://schemas.microsoft.com/office/drawing/2014/main" xmlns="" id="{88A9F55D-5772-01F5-81C9-171EE73ECEA0}"/>
              </a:ext>
            </a:extLst>
          </p:cNvPr>
          <p:cNvSpPr/>
          <p:nvPr/>
        </p:nvSpPr>
        <p:spPr>
          <a:xfrm>
            <a:off x="506504" y="1494869"/>
            <a:ext cx="10961596" cy="1399742"/>
          </a:xfrm>
          <a:prstGeom prst="rect">
            <a:avLst/>
          </a:prstGeom>
        </p:spPr>
        <p:txBody>
          <a:bodyPr wrap="square">
            <a:spAutoFit/>
          </a:bodyPr>
          <a:lstStyle/>
          <a:p>
            <a:pPr algn="thaiDist">
              <a:lnSpc>
                <a:spcPct val="120000"/>
              </a:lnSpc>
            </a:pPr>
            <a:r>
              <a:rPr lang="pt-BR" b="1" dirty="0" smtClean="0">
                <a:solidFill>
                  <a:srgbClr val="262626"/>
                </a:solidFill>
              </a:rPr>
              <a:t>O workshop visa explorar como as equipes podem usar ferramentas de mapeamento para identificar as principais oportunidades ou caminhos de solução para problemas e visualizar a complexidade e a interconexão deles. Os alunos aprenderão como utilizar ferramentas de tomada de decisão como "seleção para baixo" para pesar o valor de uma ideia em relação a outra e para identificar e selecionar o melhor caminho de soluções para um problema.</a:t>
            </a:r>
            <a:endParaRPr lang="pt-BR" b="1" dirty="0">
              <a:solidFill>
                <a:srgbClr val="262626"/>
              </a:solidFill>
            </a:endParaRPr>
          </a:p>
        </p:txBody>
      </p:sp>
      <p:sp>
        <p:nvSpPr>
          <p:cNvPr id="29" name="Rectangle 28">
            <a:extLst>
              <a:ext uri="{FF2B5EF4-FFF2-40B4-BE49-F238E27FC236}">
                <a16:creationId xmlns:a16="http://schemas.microsoft.com/office/drawing/2014/main" xmlns="" id="{0433BD69-A443-8BCF-0FF8-5B67DA0E9CDB}"/>
              </a:ext>
            </a:extLst>
          </p:cNvPr>
          <p:cNvSpPr/>
          <p:nvPr/>
        </p:nvSpPr>
        <p:spPr>
          <a:xfrm>
            <a:off x="1314196" y="4366680"/>
            <a:ext cx="10049129" cy="1089529"/>
          </a:xfrm>
          <a:prstGeom prst="rect">
            <a:avLst/>
          </a:prstGeom>
        </p:spPr>
        <p:txBody>
          <a:bodyPr wrap="square">
            <a:spAutoFit/>
          </a:bodyPr>
          <a:lstStyle/>
          <a:p>
            <a:pPr algn="thaiDist">
              <a:lnSpc>
                <a:spcPct val="120000"/>
              </a:lnSpc>
            </a:pPr>
            <a:r>
              <a:rPr lang="pt-BR" dirty="0" smtClean="0"/>
              <a:t>A atividade do workshop é melhor realizada em um </a:t>
            </a:r>
            <a:r>
              <a:rPr lang="pt-BR" b="1" dirty="0" smtClean="0"/>
              <a:t>grande quadro branco ou cartaz usando notas adesivas</a:t>
            </a:r>
            <a:r>
              <a:rPr lang="pt-BR" dirty="0" smtClean="0"/>
              <a:t> que podem ser facilmente exibidas para os grupos trabalharem juntos em uma discussão aberta.</a:t>
            </a:r>
          </a:p>
          <a:p>
            <a:pPr algn="thaiDist">
              <a:lnSpc>
                <a:spcPct val="120000"/>
              </a:lnSpc>
            </a:pPr>
            <a:endParaRPr lang="pt-BR" dirty="0">
              <a:solidFill>
                <a:srgbClr val="262626"/>
              </a:solidFill>
            </a:endParaRPr>
          </a:p>
        </p:txBody>
      </p:sp>
      <p:sp>
        <p:nvSpPr>
          <p:cNvPr id="2" name="Slide Number Placeholder 1">
            <a:extLst>
              <a:ext uri="{FF2B5EF4-FFF2-40B4-BE49-F238E27FC236}">
                <a16:creationId xmlns:a16="http://schemas.microsoft.com/office/drawing/2014/main" xmlns="" id="{9A9F96D8-88DD-4FAF-910B-2497A170DD2E}"/>
              </a:ext>
            </a:extLst>
          </p:cNvPr>
          <p:cNvSpPr>
            <a:spLocks noGrp="1"/>
          </p:cNvSpPr>
          <p:nvPr>
            <p:ph type="sldNum" sz="quarter" idx="12"/>
          </p:nvPr>
        </p:nvSpPr>
        <p:spPr/>
        <p:txBody>
          <a:bodyPr/>
          <a:lstStyle/>
          <a:p>
            <a:fld id="{E8883E0F-B325-444D-B2D9-EF8E0D98F992}" type="slidenum">
              <a:rPr lang="pt-BR" smtClean="0"/>
              <a:t>2</a:t>
            </a:fld>
            <a:endParaRPr lang="pt-BR" dirty="0"/>
          </a:p>
        </p:txBody>
      </p:sp>
    </p:spTree>
    <p:extLst>
      <p:ext uri="{BB962C8B-B14F-4D97-AF65-F5344CB8AC3E}">
        <p14:creationId xmlns:p14="http://schemas.microsoft.com/office/powerpoint/2010/main" val="286996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5184"/>
            <a:ext cx="12192000" cy="6858000"/>
          </a:xfrm>
          <a:prstGeom prst="rect">
            <a:avLst/>
          </a:prstGeom>
        </p:spPr>
      </p:pic>
      <p:sp>
        <p:nvSpPr>
          <p:cNvPr id="31" name="Rounded Rectangle 30">
            <a:extLst>
              <a:ext uri="{FF2B5EF4-FFF2-40B4-BE49-F238E27FC236}">
                <a16:creationId xmlns:a16="http://schemas.microsoft.com/office/drawing/2014/main" xmlns="" id="{C5FB9B07-2C9C-8A4F-A32C-ED14DE9560C2}"/>
              </a:ext>
            </a:extLst>
          </p:cNvPr>
          <p:cNvSpPr/>
          <p:nvPr/>
        </p:nvSpPr>
        <p:spPr>
          <a:xfrm>
            <a:off x="323617" y="1464528"/>
            <a:ext cx="6639158"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99517891-8C27-C14F-822D-D6BE71B4E90C}"/>
              </a:ext>
            </a:extLst>
          </p:cNvPr>
          <p:cNvSpPr/>
          <p:nvPr/>
        </p:nvSpPr>
        <p:spPr>
          <a:xfrm>
            <a:off x="506503" y="1456997"/>
            <a:ext cx="6456272" cy="424732"/>
          </a:xfrm>
          <a:prstGeom prst="rect">
            <a:avLst/>
          </a:prstGeom>
        </p:spPr>
        <p:txBody>
          <a:bodyPr wrap="square">
            <a:spAutoFit/>
          </a:bodyPr>
          <a:lstStyle/>
          <a:p>
            <a:pPr algn="thaiDist">
              <a:lnSpc>
                <a:spcPct val="120000"/>
              </a:lnSpc>
            </a:pPr>
            <a:r>
              <a:rPr lang="pt-BR" b="1" dirty="0" smtClean="0">
                <a:solidFill>
                  <a:schemeClr val="bg1"/>
                </a:solidFill>
              </a:rPr>
              <a:t>Principais Resultados de Aprendizagem e Alinhamento Curricular:</a:t>
            </a:r>
            <a:endParaRPr lang="pt-BR" b="1" dirty="0">
              <a:solidFill>
                <a:schemeClr val="bg1"/>
              </a:solidFill>
            </a:endParaRPr>
          </a:p>
        </p:txBody>
      </p:sp>
      <p:sp>
        <p:nvSpPr>
          <p:cNvPr id="37" name="Rectangle 36">
            <a:extLst>
              <a:ext uri="{FF2B5EF4-FFF2-40B4-BE49-F238E27FC236}">
                <a16:creationId xmlns:a16="http://schemas.microsoft.com/office/drawing/2014/main" xmlns="" id="{E83BA1D4-BD4C-B44F-89BF-B15505F3EBB5}"/>
              </a:ext>
            </a:extLst>
          </p:cNvPr>
          <p:cNvSpPr/>
          <p:nvPr/>
        </p:nvSpPr>
        <p:spPr>
          <a:xfrm>
            <a:off x="323617" y="1926064"/>
            <a:ext cx="11361877" cy="3342453"/>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Ciência - Terra e Atividade Humana: </a:t>
            </a:r>
            <a:r>
              <a:rPr lang="pt-BR" sz="1600" dirty="0" smtClean="0"/>
              <a:t>Comunicar soluções que reduzam o impacto dos seres humanos na terra, água, ar e / ou outros seres vivos no ambiente local. As coisas que as pessoas fazem podem afetar o mundo ao seu redor. Mas eles podem fazer escolhas que reduzam seus impactos na terra, água, ar e outros seres vivos</a:t>
            </a:r>
            <a:r>
              <a:rPr lang="pt-BR" sz="1600" dirty="0" smtClean="0">
                <a:solidFill>
                  <a:srgbClr val="262626"/>
                </a:solidFill>
              </a:rPr>
              <a:t>.</a:t>
            </a: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Artes da Língua Inglesa e Alfabetização: </a:t>
            </a:r>
            <a:r>
              <a:rPr lang="pt-BR" sz="1600" dirty="0" smtClean="0">
                <a:solidFill>
                  <a:srgbClr val="262626"/>
                </a:solidFill>
              </a:rPr>
              <a:t>Participe de conversas colaborativas com diversos parceiros sobre tópicos e textos. Seguir regras acordadas para as discussões. Use palavras e frases adquiridas através de conversas, lendo e sendo lido e respondendo a textos. Apresente informações, descobertas e evidências de apoio de forma clara, concisa e lógica, de modo que os ouvintes possam seguir a linha de raciocínio</a:t>
            </a:r>
            <a:r>
              <a:rPr lang="pt-BR" sz="1600" dirty="0" smtClean="0"/>
              <a:t>.</a:t>
            </a: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cs typeface="Calibri"/>
                <a:sym typeface="Calibri"/>
              </a:rPr>
              <a:t>Estudos Sociais - Pessoas, Lugares e Ambientes: </a:t>
            </a:r>
            <a:r>
              <a:rPr lang="pt-BR" sz="1600" dirty="0" smtClean="0">
                <a:solidFill>
                  <a:srgbClr val="262626"/>
                </a:solidFill>
                <a:cs typeface="Calibri"/>
                <a:sym typeface="Calibri"/>
              </a:rPr>
              <a:t>O estudo de pessoas, lugares e ambientes nos permite compreender a relação entre as populações humanas e o mundo físico. </a:t>
            </a:r>
            <a:endParaRPr lang="pt-BR" sz="1600" dirty="0" smtClean="0"/>
          </a:p>
          <a:p>
            <a:pPr marL="171450" indent="-171450" algn="thaiDist">
              <a:lnSpc>
                <a:spcPct val="120000"/>
              </a:lnSpc>
              <a:buClr>
                <a:srgbClr val="3AC69D"/>
              </a:buClr>
              <a:buSzPct val="150000"/>
              <a:buFont typeface="Arial" panose="020B0604020202020204" pitchFamily="34" charset="0"/>
              <a:buChar char="•"/>
            </a:pP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pt-BR"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xmlns=""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xmlns=""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xmlns="" id="{B3D3BBA8-E2E4-CF45-BF72-B5B052BCB00C}"/>
              </a:ext>
            </a:extLst>
          </p:cNvPr>
          <p:cNvSpPr/>
          <p:nvPr/>
        </p:nvSpPr>
        <p:spPr>
          <a:xfrm>
            <a:off x="323618" y="4846812"/>
            <a:ext cx="247106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a16="http://schemas.microsoft.com/office/drawing/2014/main" xmlns="" id="{279E0FEB-CD14-B84F-9CC0-A073E335659C}"/>
              </a:ext>
            </a:extLst>
          </p:cNvPr>
          <p:cNvSpPr/>
          <p:nvPr/>
        </p:nvSpPr>
        <p:spPr>
          <a:xfrm>
            <a:off x="506504" y="4839281"/>
            <a:ext cx="2205372" cy="424732"/>
          </a:xfrm>
          <a:prstGeom prst="rect">
            <a:avLst/>
          </a:prstGeom>
        </p:spPr>
        <p:txBody>
          <a:bodyPr wrap="square">
            <a:spAutoFit/>
          </a:bodyPr>
          <a:lstStyle/>
          <a:p>
            <a:pPr algn="thaiDist">
              <a:lnSpc>
                <a:spcPct val="120000"/>
              </a:lnSpc>
            </a:pPr>
            <a:r>
              <a:rPr lang="pt-BR" b="1" dirty="0" smtClean="0">
                <a:solidFill>
                  <a:schemeClr val="bg1"/>
                </a:solidFill>
              </a:rPr>
              <a:t>Alinhamento de ODS</a:t>
            </a:r>
            <a:endParaRPr lang="pt-BR" b="1" dirty="0">
              <a:solidFill>
                <a:schemeClr val="bg1"/>
              </a:solidFill>
            </a:endParaRPr>
          </a:p>
        </p:txBody>
      </p:sp>
      <p:sp>
        <p:nvSpPr>
          <p:cNvPr id="15" name="Rounded Rectangle 14">
            <a:extLst>
              <a:ext uri="{FF2B5EF4-FFF2-40B4-BE49-F238E27FC236}">
                <a16:creationId xmlns:a16="http://schemas.microsoft.com/office/drawing/2014/main" xmlns="" id="{650BA5B6-8EAD-5A45-94A6-2C8EA009B9C0}"/>
              </a:ext>
            </a:extLst>
          </p:cNvPr>
          <p:cNvSpPr/>
          <p:nvPr/>
        </p:nvSpPr>
        <p:spPr>
          <a:xfrm>
            <a:off x="2420471" y="185126"/>
            <a:ext cx="7165489"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a16="http://schemas.microsoft.com/office/drawing/2014/main" xmlns="" id="{A39FBF4C-9127-4740-A7DD-AB280895D434}"/>
              </a:ext>
            </a:extLst>
          </p:cNvPr>
          <p:cNvSpPr/>
          <p:nvPr/>
        </p:nvSpPr>
        <p:spPr>
          <a:xfrm>
            <a:off x="2420471" y="185126"/>
            <a:ext cx="7165489"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8EBFCA84-3E35-AA4F-B39D-FB84F113376F}"/>
              </a:ext>
            </a:extLst>
          </p:cNvPr>
          <p:cNvSpPr txBox="1"/>
          <p:nvPr/>
        </p:nvSpPr>
        <p:spPr>
          <a:xfrm>
            <a:off x="2330826" y="331478"/>
            <a:ext cx="7308925" cy="584775"/>
          </a:xfrm>
          <a:prstGeom prst="rect">
            <a:avLst/>
          </a:prstGeom>
          <a:noFill/>
        </p:spPr>
        <p:txBody>
          <a:bodyPr wrap="square" rtlCol="0">
            <a:spAutoFit/>
          </a:bodyPr>
          <a:lstStyle/>
          <a:p>
            <a:pPr algn="ctr"/>
            <a:r>
              <a:rPr lang="pt-BR" sz="3200" b="1" dirty="0" smtClean="0">
                <a:solidFill>
                  <a:schemeClr val="bg1"/>
                </a:solidFill>
              </a:rPr>
              <a:t>ODS e Alinhamento Curricular </a:t>
            </a:r>
            <a:endParaRPr lang="pt-BR" sz="3200" b="1" dirty="0">
              <a:solidFill>
                <a:schemeClr val="bg1"/>
              </a:solidFill>
            </a:endParaRPr>
          </a:p>
        </p:txBody>
      </p:sp>
      <p:sp>
        <p:nvSpPr>
          <p:cNvPr id="18" name="TextBox 17">
            <a:extLst>
              <a:ext uri="{FF2B5EF4-FFF2-40B4-BE49-F238E27FC236}">
                <a16:creationId xmlns:a16="http://schemas.microsoft.com/office/drawing/2014/main" xmlns=""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4" name="Picture 3" descr="Icon&#10;&#10;Description automatically generated with medium confidence">
            <a:extLst>
              <a:ext uri="{FF2B5EF4-FFF2-40B4-BE49-F238E27FC236}">
                <a16:creationId xmlns:a16="http://schemas.microsoft.com/office/drawing/2014/main" xmlns="" id="{C63EAAEC-6114-7EE8-38AD-947B9623484E}"/>
              </a:ext>
            </a:extLst>
          </p:cNvPr>
          <p:cNvPicPr>
            <a:picLocks noChangeAspect="1"/>
          </p:cNvPicPr>
          <p:nvPr/>
        </p:nvPicPr>
        <p:blipFill>
          <a:blip r:embed="rId6"/>
          <a:stretch>
            <a:fillRect/>
          </a:stretch>
        </p:blipFill>
        <p:spPr>
          <a:xfrm>
            <a:off x="2711876" y="5360662"/>
            <a:ext cx="1149009" cy="1149009"/>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xmlns="" id="{64BC5EA6-4BF5-DC89-51C3-F7298FBA3485}"/>
              </a:ext>
            </a:extLst>
          </p:cNvPr>
          <p:cNvPicPr>
            <a:picLocks noChangeAspect="1"/>
          </p:cNvPicPr>
          <p:nvPr/>
        </p:nvPicPr>
        <p:blipFill>
          <a:blip r:embed="rId7"/>
          <a:stretch>
            <a:fillRect/>
          </a:stretch>
        </p:blipFill>
        <p:spPr>
          <a:xfrm>
            <a:off x="3864300" y="5360663"/>
            <a:ext cx="1165860" cy="1149008"/>
          </a:xfrm>
          <a:prstGeom prst="rect">
            <a:avLst/>
          </a:prstGeom>
        </p:spPr>
      </p:pic>
      <p:grpSp>
        <p:nvGrpSpPr>
          <p:cNvPr id="20" name="Group 19">
            <a:extLst>
              <a:ext uri="{FF2B5EF4-FFF2-40B4-BE49-F238E27FC236}">
                <a16:creationId xmlns:a16="http://schemas.microsoft.com/office/drawing/2014/main" xmlns="" id="{66470111-1C7D-2A0C-BC5B-0C612C6DA343}"/>
              </a:ext>
            </a:extLst>
          </p:cNvPr>
          <p:cNvGrpSpPr/>
          <p:nvPr/>
        </p:nvGrpSpPr>
        <p:grpSpPr>
          <a:xfrm>
            <a:off x="5379126" y="5026341"/>
            <a:ext cx="6547514" cy="1338812"/>
            <a:chOff x="4790163" y="5101971"/>
            <a:chExt cx="6979921" cy="1490877"/>
          </a:xfrm>
        </p:grpSpPr>
        <p:sp>
          <p:nvSpPr>
            <p:cNvPr id="21" name="Rounded Rectangle 20">
              <a:extLst>
                <a:ext uri="{FF2B5EF4-FFF2-40B4-BE49-F238E27FC236}">
                  <a16:creationId xmlns:a16="http://schemas.microsoft.com/office/drawing/2014/main" xmlns="" id="{D1F65DBB-6A85-ABC3-9421-08A2043B068D}"/>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22" name="Rounded Rectangle 21">
              <a:extLst>
                <a:ext uri="{FF2B5EF4-FFF2-40B4-BE49-F238E27FC236}">
                  <a16:creationId xmlns:a16="http://schemas.microsoft.com/office/drawing/2014/main" xmlns="" id="{57CF6BF7-00DF-6DBE-6CD3-22522E895F6E}"/>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smtClean="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aula em PDF imprimível estão disponíveis para download. </a:t>
              </a:r>
            </a:p>
            <a:p>
              <a:pPr algn="ctr"/>
              <a:endParaRPr lang="pt-BR" dirty="0"/>
            </a:p>
          </p:txBody>
        </p:sp>
        <p:sp>
          <p:nvSpPr>
            <p:cNvPr id="23" name="TextBox 22">
              <a:extLst>
                <a:ext uri="{FF2B5EF4-FFF2-40B4-BE49-F238E27FC236}">
                  <a16:creationId xmlns:a16="http://schemas.microsoft.com/office/drawing/2014/main" xmlns="" id="{8A76263F-2C9D-42DA-A04D-89DEFAF1503B}"/>
                </a:ext>
              </a:extLst>
            </p:cNvPr>
            <p:cNvSpPr txBox="1"/>
            <p:nvPr/>
          </p:nvSpPr>
          <p:spPr>
            <a:xfrm>
              <a:off x="4790163" y="5101971"/>
              <a:ext cx="6979920" cy="411281"/>
            </a:xfrm>
            <a:prstGeom prst="rect">
              <a:avLst/>
            </a:prstGeom>
            <a:noFill/>
          </p:spPr>
          <p:txBody>
            <a:bodyPr wrap="square" rtlCol="0">
              <a:spAutoFit/>
            </a:bodyPr>
            <a:lstStyle/>
            <a:p>
              <a:pPr algn="ctr"/>
              <a:r>
                <a:rPr lang="pt-BR" b="1" dirty="0" smtClean="0">
                  <a:solidFill>
                    <a:schemeClr val="bg1"/>
                  </a:solidFill>
                </a:rPr>
                <a:t>Aula flexível e adaptativa</a:t>
              </a:r>
              <a:endParaRPr lang="pt-BR" b="1" dirty="0">
                <a:solidFill>
                  <a:schemeClr val="bg1"/>
                </a:solidFill>
              </a:endParaRPr>
            </a:p>
          </p:txBody>
        </p:sp>
      </p:grpSp>
      <p:sp>
        <p:nvSpPr>
          <p:cNvPr id="2" name="Slide Number Placeholder 1">
            <a:extLst>
              <a:ext uri="{FF2B5EF4-FFF2-40B4-BE49-F238E27FC236}">
                <a16:creationId xmlns:a16="http://schemas.microsoft.com/office/drawing/2014/main" xmlns="" id="{A8E38065-9FA9-4521-C761-9CD761DB1A08}"/>
              </a:ext>
            </a:extLst>
          </p:cNvPr>
          <p:cNvSpPr>
            <a:spLocks noGrp="1"/>
          </p:cNvSpPr>
          <p:nvPr>
            <p:ph type="sldNum" sz="quarter" idx="12"/>
          </p:nvPr>
        </p:nvSpPr>
        <p:spPr/>
        <p:txBody>
          <a:bodyPr/>
          <a:lstStyle/>
          <a:p>
            <a:fld id="{E8883E0F-B325-444D-B2D9-EF8E0D98F992}" type="slidenum">
              <a:rPr lang="pt-BR" smtClean="0"/>
              <a:t>3</a:t>
            </a:fld>
            <a:endParaRPr lang="pt-BR" dirty="0"/>
          </a:p>
        </p:txBody>
      </p:sp>
      <p:pic>
        <p:nvPicPr>
          <p:cNvPr id="24" name="Picture 2"/>
          <p:cNvPicPr/>
          <p:nvPr/>
        </p:nvPicPr>
        <p:blipFill>
          <a:blip r:embed="rId8">
            <a:extLst>
              <a:ext uri="{28A0092B-C50C-407E-A947-70E740481C1C}">
                <a14:useLocalDpi xmlns:a14="http://schemas.microsoft.com/office/drawing/2010/main" val="0"/>
              </a:ext>
            </a:extLst>
          </a:blip>
          <a:srcRect/>
          <a:stretch>
            <a:fillRect/>
          </a:stretch>
        </p:blipFill>
        <p:spPr bwMode="auto">
          <a:xfrm>
            <a:off x="3005024" y="5418716"/>
            <a:ext cx="78676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aixaDeTexto 1"/>
          <p:cNvSpPr txBox="1"/>
          <p:nvPr/>
        </p:nvSpPr>
        <p:spPr>
          <a:xfrm>
            <a:off x="2982161" y="5335224"/>
            <a:ext cx="878724" cy="397510"/>
          </a:xfrm>
          <a:prstGeom prst="rect">
            <a:avLst/>
          </a:prstGeom>
          <a:noFill/>
        </p:spPr>
        <p:txBody>
          <a:bodyPr wrap="square" lIns="0" rIns="0" rtlCol="0">
            <a:noAutofit/>
          </a:bodyPr>
          <a:lstStyle/>
          <a:p>
            <a:pPr>
              <a:spcAft>
                <a:spcPts val="0"/>
              </a:spcAft>
            </a:pPr>
            <a:r>
              <a:rPr lang="pt-BR" sz="750" kern="1200" dirty="0">
                <a:solidFill>
                  <a:srgbClr val="FFFFFF"/>
                </a:solidFill>
                <a:effectLst/>
                <a:latin typeface="Arial" panose="020B0604020202020204" pitchFamily="34" charset="0"/>
                <a:ea typeface="Times New Roman"/>
                <a:cs typeface="Arial" panose="020B0604020202020204" pitchFamily="34" charset="0"/>
              </a:rPr>
              <a:t>TRABALHO DECENTE </a:t>
            </a:r>
            <a:r>
              <a:rPr lang="pt-BR" sz="750" kern="1200" dirty="0" smtClean="0">
                <a:solidFill>
                  <a:srgbClr val="FFFFFF"/>
                </a:solidFill>
                <a:effectLst/>
                <a:latin typeface="Arial" panose="020B0604020202020204" pitchFamily="34" charset="0"/>
                <a:ea typeface="Times New Roman"/>
                <a:cs typeface="Arial" panose="020B0604020202020204" pitchFamily="34" charset="0"/>
              </a:rPr>
              <a:t> E </a:t>
            </a:r>
            <a:r>
              <a:rPr lang="pt-BR" sz="750" kern="1200" dirty="0">
                <a:solidFill>
                  <a:srgbClr val="FFFFFF"/>
                </a:solidFill>
                <a:effectLst/>
                <a:latin typeface="Arial" panose="020B0604020202020204" pitchFamily="34" charset="0"/>
                <a:ea typeface="Times New Roman"/>
                <a:cs typeface="Arial" panose="020B0604020202020204" pitchFamily="34" charset="0"/>
              </a:rPr>
              <a:t>CRESCIMENTO ECONÔMICO</a:t>
            </a:r>
            <a:endParaRPr lang="pt-BR" sz="750" dirty="0">
              <a:effectLst/>
              <a:latin typeface="Arial" panose="020B0604020202020204" pitchFamily="34" charset="0"/>
              <a:ea typeface="Times New Roman"/>
              <a:cs typeface="Arial" panose="020B0604020202020204" pitchFamily="34" charset="0"/>
            </a:endParaRPr>
          </a:p>
        </p:txBody>
      </p:sp>
      <p:pic>
        <p:nvPicPr>
          <p:cNvPr id="26" name="Picture 5"/>
          <p:cNvPicPr/>
          <p:nvPr/>
        </p:nvPicPr>
        <p:blipFill>
          <a:blip r:embed="rId9">
            <a:extLst>
              <a:ext uri="{28A0092B-C50C-407E-A947-70E740481C1C}">
                <a14:useLocalDpi xmlns:a14="http://schemas.microsoft.com/office/drawing/2010/main" val="0"/>
              </a:ext>
            </a:extLst>
          </a:blip>
          <a:srcRect/>
          <a:stretch>
            <a:fillRect/>
          </a:stretch>
        </p:blipFill>
        <p:spPr bwMode="auto">
          <a:xfrm>
            <a:off x="4129086" y="5413018"/>
            <a:ext cx="901073" cy="3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aixaDeTexto 1"/>
          <p:cNvSpPr txBox="1"/>
          <p:nvPr/>
        </p:nvSpPr>
        <p:spPr>
          <a:xfrm>
            <a:off x="4122710" y="5379046"/>
            <a:ext cx="1056323" cy="438582"/>
          </a:xfrm>
          <a:prstGeom prst="rect">
            <a:avLst/>
          </a:prstGeom>
          <a:noFill/>
        </p:spPr>
        <p:txBody>
          <a:bodyPr wrap="square" lIns="0" rIns="0" rtlCol="0">
            <a:spAutoFit/>
          </a:bodyPr>
          <a:lstStyle/>
          <a:p>
            <a:pPr>
              <a:spcAft>
                <a:spcPts val="0"/>
              </a:spcAft>
            </a:pPr>
            <a:r>
              <a:rPr lang="pt-BR" sz="750" dirty="0">
                <a:solidFill>
                  <a:srgbClr val="FFFFFF"/>
                </a:solidFill>
                <a:effectLst/>
                <a:latin typeface="Arial"/>
                <a:ea typeface="Arial"/>
              </a:rPr>
              <a:t>INDÚSTRIA, INOVAÇÃO E INFRAESTRUTURA</a:t>
            </a:r>
            <a:endParaRPr lang="pt-BR" sz="750" dirty="0">
              <a:effectLst/>
              <a:latin typeface="Times New Roman"/>
              <a:ea typeface="Times New Roman"/>
            </a:endParaRPr>
          </a:p>
        </p:txBody>
      </p:sp>
      <p:pic>
        <p:nvPicPr>
          <p:cNvPr id="33" name="Picture 4"/>
          <p:cNvPicPr/>
          <p:nvPr/>
        </p:nvPicPr>
        <p:blipFill>
          <a:blip r:embed="rId10">
            <a:extLst>
              <a:ext uri="{28A0092B-C50C-407E-A947-70E740481C1C}">
                <a14:useLocalDpi xmlns:a14="http://schemas.microsoft.com/office/drawing/2010/main" val="0"/>
              </a:ext>
            </a:extLst>
          </a:blip>
          <a:srcRect/>
          <a:stretch>
            <a:fillRect/>
          </a:stretch>
        </p:blipFill>
        <p:spPr bwMode="auto">
          <a:xfrm>
            <a:off x="1880917" y="5403475"/>
            <a:ext cx="830960" cy="421005"/>
          </a:xfrm>
          <a:prstGeom prst="rect">
            <a:avLst/>
          </a:prstGeom>
          <a:noFill/>
          <a:ln>
            <a:noFill/>
          </a:ln>
          <a:extLst/>
        </p:spPr>
      </p:pic>
      <p:pic>
        <p:nvPicPr>
          <p:cNvPr id="34" name="Picture 5"/>
          <p:cNvPicPr/>
          <p:nvPr/>
        </p:nvPicPr>
        <p:blipFill>
          <a:blip r:embed="rId11">
            <a:extLst>
              <a:ext uri="{28A0092B-C50C-407E-A947-70E740481C1C}">
                <a14:useLocalDpi xmlns:a14="http://schemas.microsoft.com/office/drawing/2010/main" val="0"/>
              </a:ext>
            </a:extLst>
          </a:blip>
          <a:srcRect/>
          <a:stretch>
            <a:fillRect/>
          </a:stretch>
        </p:blipFill>
        <p:spPr bwMode="auto">
          <a:xfrm>
            <a:off x="673835" y="5369186"/>
            <a:ext cx="897255" cy="40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aixaDeTexto 1"/>
          <p:cNvSpPr txBox="1"/>
          <p:nvPr/>
        </p:nvSpPr>
        <p:spPr>
          <a:xfrm>
            <a:off x="697145" y="5366836"/>
            <a:ext cx="870585" cy="438582"/>
          </a:xfrm>
          <a:prstGeom prst="rect">
            <a:avLst/>
          </a:prstGeom>
          <a:noFill/>
        </p:spPr>
        <p:txBody>
          <a:bodyPr wrap="square" lIns="0" rtlCol="0">
            <a:spAutoFit/>
          </a:bodyPr>
          <a:lstStyle/>
          <a:p>
            <a:pPr>
              <a:spcAft>
                <a:spcPts val="0"/>
              </a:spcAft>
            </a:pPr>
            <a:r>
              <a:rPr lang="pt-BR" sz="750" dirty="0" smtClean="0">
                <a:solidFill>
                  <a:srgbClr val="FFFFFF"/>
                </a:solidFill>
                <a:effectLst/>
                <a:latin typeface="Arial"/>
                <a:ea typeface="Arial"/>
              </a:rPr>
              <a:t>CIDADES E COMUNIDADES SUSTENTÁVEIS</a:t>
            </a:r>
            <a:endParaRPr lang="pt-BR" sz="750" dirty="0">
              <a:effectLst/>
              <a:latin typeface="Times New Roman"/>
              <a:ea typeface="Times New Roman"/>
            </a:endParaRPr>
          </a:p>
        </p:txBody>
      </p:sp>
      <p:sp>
        <p:nvSpPr>
          <p:cNvPr id="32" name="CaixaDeTexto 1"/>
          <p:cNvSpPr txBox="1"/>
          <p:nvPr/>
        </p:nvSpPr>
        <p:spPr>
          <a:xfrm>
            <a:off x="1887159" y="5378773"/>
            <a:ext cx="842645" cy="438582"/>
          </a:xfrm>
          <a:prstGeom prst="rect">
            <a:avLst/>
          </a:prstGeom>
          <a:noFill/>
        </p:spPr>
        <p:txBody>
          <a:bodyPr wrap="square" lIns="0" rIns="0" rtlCol="0">
            <a:spAutoFit/>
          </a:bodyPr>
          <a:lstStyle/>
          <a:p>
            <a:pPr>
              <a:spcAft>
                <a:spcPts val="0"/>
              </a:spcAft>
            </a:pPr>
            <a:r>
              <a:rPr lang="pt-BR" sz="750" dirty="0" smtClean="0">
                <a:solidFill>
                  <a:srgbClr val="FFFFFF"/>
                </a:solidFill>
                <a:effectLst/>
                <a:latin typeface="Arial"/>
                <a:ea typeface="Arial"/>
              </a:rPr>
              <a:t>CONSUMO E PRODUÇÃO RESPONSÁVEIS</a:t>
            </a:r>
            <a:endParaRPr lang="pt-BR" sz="750" dirty="0">
              <a:effectLst/>
              <a:latin typeface="Times New Roman"/>
              <a:ea typeface="Times New Roman"/>
            </a:endParaRPr>
          </a:p>
        </p:txBody>
      </p:sp>
    </p:spTree>
    <p:extLst>
      <p:ext uri="{BB962C8B-B14F-4D97-AF65-F5344CB8AC3E}">
        <p14:creationId xmlns:p14="http://schemas.microsoft.com/office/powerpoint/2010/main" val="16181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xmlns=""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O Workshop </a:t>
            </a:r>
            <a:endParaRPr lang="pt-BR" sz="3200" b="1" dirty="0">
              <a:solidFill>
                <a:schemeClr val="bg1"/>
              </a:solidFill>
            </a:endParaRPr>
          </a:p>
        </p:txBody>
      </p:sp>
      <p:sp>
        <p:nvSpPr>
          <p:cNvPr id="17" name="TextBox 16">
            <a:extLst>
              <a:ext uri="{FF2B5EF4-FFF2-40B4-BE49-F238E27FC236}">
                <a16:creationId xmlns:a16="http://schemas.microsoft.com/office/drawing/2014/main" xmlns=""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da aula: 45 – 60 minutos</a:t>
            </a:r>
            <a:endParaRPr lang="pt-BR" sz="1400" b="1" dirty="0">
              <a:solidFill>
                <a:schemeClr val="bg1"/>
              </a:solidFill>
            </a:endParaRPr>
          </a:p>
        </p:txBody>
      </p:sp>
      <p:sp>
        <p:nvSpPr>
          <p:cNvPr id="53" name="Oval 52">
            <a:extLst>
              <a:ext uri="{FF2B5EF4-FFF2-40B4-BE49-F238E27FC236}">
                <a16:creationId xmlns:a16="http://schemas.microsoft.com/office/drawing/2014/main" xmlns=""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Oval 53">
            <a:extLst>
              <a:ext uri="{FF2B5EF4-FFF2-40B4-BE49-F238E27FC236}">
                <a16:creationId xmlns:a16="http://schemas.microsoft.com/office/drawing/2014/main" xmlns=""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ctangle 54">
            <a:extLst>
              <a:ext uri="{FF2B5EF4-FFF2-40B4-BE49-F238E27FC236}">
                <a16:creationId xmlns:a16="http://schemas.microsoft.com/office/drawing/2014/main" xmlns="" id="{9E7A05C9-9A72-B146-85C5-EF61D44CC809}"/>
              </a:ext>
            </a:extLst>
          </p:cNvPr>
          <p:cNvSpPr/>
          <p:nvPr/>
        </p:nvSpPr>
        <p:spPr>
          <a:xfrm>
            <a:off x="707806" y="1638930"/>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nvGrpSpPr>
          <p:cNvPr id="2" name="Group 1">
            <a:extLst>
              <a:ext uri="{FF2B5EF4-FFF2-40B4-BE49-F238E27FC236}">
                <a16:creationId xmlns:a16="http://schemas.microsoft.com/office/drawing/2014/main" xmlns=""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xmlns=""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Oval 28">
              <a:extLst>
                <a:ext uri="{FF2B5EF4-FFF2-40B4-BE49-F238E27FC236}">
                  <a16:creationId xmlns:a16="http://schemas.microsoft.com/office/drawing/2014/main" xmlns=""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Rectangle 29">
              <a:extLst>
                <a:ext uri="{FF2B5EF4-FFF2-40B4-BE49-F238E27FC236}">
                  <a16:creationId xmlns:a16="http://schemas.microsoft.com/office/drawing/2014/main" xmlns="" id="{9682A563-3FEE-2144-96BD-DD2DA9B27BE5}"/>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37" name="Oval 36">
            <a:extLst>
              <a:ext uri="{FF2B5EF4-FFF2-40B4-BE49-F238E27FC236}">
                <a16:creationId xmlns:a16="http://schemas.microsoft.com/office/drawing/2014/main" xmlns=""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Oval 37">
            <a:extLst>
              <a:ext uri="{FF2B5EF4-FFF2-40B4-BE49-F238E27FC236}">
                <a16:creationId xmlns:a16="http://schemas.microsoft.com/office/drawing/2014/main" xmlns=""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Rectangle 38">
            <a:extLst>
              <a:ext uri="{FF2B5EF4-FFF2-40B4-BE49-F238E27FC236}">
                <a16:creationId xmlns:a16="http://schemas.microsoft.com/office/drawing/2014/main" xmlns="" id="{AF4562AF-FBD4-574B-9D90-D01C35E2DE21}"/>
              </a:ext>
            </a:extLst>
          </p:cNvPr>
          <p:cNvSpPr/>
          <p:nvPr/>
        </p:nvSpPr>
        <p:spPr>
          <a:xfrm>
            <a:off x="707806" y="445247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4</a:t>
            </a:r>
            <a:endParaRPr lang="pt-BR" b="1" dirty="0">
              <a:solidFill>
                <a:schemeClr val="bg1"/>
              </a:solidFill>
              <a:cs typeface="Arial" panose="020B0604020202020204" pitchFamily="34" charset="0"/>
            </a:endParaRPr>
          </a:p>
        </p:txBody>
      </p:sp>
      <p:grpSp>
        <p:nvGrpSpPr>
          <p:cNvPr id="24" name="Group 23">
            <a:extLst>
              <a:ext uri="{FF2B5EF4-FFF2-40B4-BE49-F238E27FC236}">
                <a16:creationId xmlns:a16="http://schemas.microsoft.com/office/drawing/2014/main" xmlns=""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xmlns=""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Oval 26">
              <a:extLst>
                <a:ext uri="{FF2B5EF4-FFF2-40B4-BE49-F238E27FC236}">
                  <a16:creationId xmlns:a16="http://schemas.microsoft.com/office/drawing/2014/main" xmlns=""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ctangle 30">
              <a:extLst>
                <a:ext uri="{FF2B5EF4-FFF2-40B4-BE49-F238E27FC236}">
                  <a16:creationId xmlns:a16="http://schemas.microsoft.com/office/drawing/2014/main" xmlns="" id="{43F2049E-8F5F-6023-7114-9D510F3AC1D3}"/>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34" name="TextBox 33">
            <a:extLst>
              <a:ext uri="{FF2B5EF4-FFF2-40B4-BE49-F238E27FC236}">
                <a16:creationId xmlns:a16="http://schemas.microsoft.com/office/drawing/2014/main" xmlns="" id="{42A0DD20-B12D-4139-2CDF-94C20F16ABD0}"/>
              </a:ext>
            </a:extLst>
          </p:cNvPr>
          <p:cNvSpPr txBox="1"/>
          <p:nvPr/>
        </p:nvSpPr>
        <p:spPr>
          <a:xfrm>
            <a:off x="1282300" y="1689355"/>
            <a:ext cx="9627400" cy="646331"/>
          </a:xfrm>
          <a:prstGeom prst="rect">
            <a:avLst/>
          </a:prstGeom>
          <a:noFill/>
        </p:spPr>
        <p:txBody>
          <a:bodyPr wrap="square" rtlCol="0">
            <a:spAutoFit/>
          </a:bodyPr>
          <a:lstStyle/>
          <a:p>
            <a:r>
              <a:rPr lang="pt-BR" b="1" dirty="0" smtClean="0"/>
              <a:t>Organize-se em grupos de 3-5 </a:t>
            </a:r>
            <a:r>
              <a:rPr lang="pt-BR" dirty="0" smtClean="0"/>
              <a:t>e prepare uma cartolina ou quadro branco com notas adesivas para o exercício</a:t>
            </a:r>
            <a:r>
              <a:rPr lang="pt-BR" dirty="0" smtClean="0">
                <a:solidFill>
                  <a:srgbClr val="262626"/>
                </a:solidFill>
              </a:rPr>
              <a:t>. </a:t>
            </a:r>
            <a:endParaRPr lang="pt-BR" dirty="0">
              <a:solidFill>
                <a:srgbClr val="262626"/>
              </a:solidFill>
            </a:endParaRPr>
          </a:p>
        </p:txBody>
      </p:sp>
      <p:sp>
        <p:nvSpPr>
          <p:cNvPr id="35" name="TextBox 34">
            <a:extLst>
              <a:ext uri="{FF2B5EF4-FFF2-40B4-BE49-F238E27FC236}">
                <a16:creationId xmlns:a16="http://schemas.microsoft.com/office/drawing/2014/main" xmlns="" id="{885C2114-CC6D-81E3-FE3E-A6DF5A0FA93F}"/>
              </a:ext>
            </a:extLst>
          </p:cNvPr>
          <p:cNvSpPr txBox="1"/>
          <p:nvPr/>
        </p:nvSpPr>
        <p:spPr>
          <a:xfrm>
            <a:off x="1282299" y="2505670"/>
            <a:ext cx="9928626" cy="923330"/>
          </a:xfrm>
          <a:prstGeom prst="rect">
            <a:avLst/>
          </a:prstGeom>
          <a:noFill/>
        </p:spPr>
        <p:txBody>
          <a:bodyPr wrap="square" rtlCol="0">
            <a:spAutoFit/>
          </a:bodyPr>
          <a:lstStyle/>
          <a:p>
            <a:pPr>
              <a:buClr>
                <a:srgbClr val="29C7F7"/>
              </a:buClr>
              <a:buSzPct val="200000"/>
              <a:tabLst>
                <a:tab pos="531813" algn="l"/>
              </a:tabLst>
            </a:pPr>
            <a:r>
              <a:rPr lang="pt-BR" b="1" dirty="0" smtClean="0"/>
              <a:t>Leia o folheto "Waste Challenge" </a:t>
            </a:r>
            <a:r>
              <a:rPr lang="pt-BR" dirty="0" smtClean="0"/>
              <a:t>e selecione um aspecto do problema para o exercício de mapeamento mental ou continue com o tópico da Workshop 1 (reciclagem, trabalhadores do lixo, coleta e classificação, etc</a:t>
            </a:r>
            <a:r>
              <a:rPr lang="pt-BR" dirty="0" smtClean="0">
                <a:solidFill>
                  <a:srgbClr val="262626"/>
                </a:solidFill>
              </a:rPr>
              <a:t>.).</a:t>
            </a:r>
            <a:endParaRPr lang="pt-BR" dirty="0">
              <a:solidFill>
                <a:srgbClr val="262626"/>
              </a:solidFill>
            </a:endParaRPr>
          </a:p>
        </p:txBody>
      </p:sp>
      <p:sp>
        <p:nvSpPr>
          <p:cNvPr id="36" name="TextBox 35">
            <a:extLst>
              <a:ext uri="{FF2B5EF4-FFF2-40B4-BE49-F238E27FC236}">
                <a16:creationId xmlns:a16="http://schemas.microsoft.com/office/drawing/2014/main" xmlns="" id="{A197F5C1-FFE6-7D71-C3AC-D1632C82E8B1}"/>
              </a:ext>
            </a:extLst>
          </p:cNvPr>
          <p:cNvSpPr txBox="1"/>
          <p:nvPr/>
        </p:nvSpPr>
        <p:spPr>
          <a:xfrm>
            <a:off x="1282299" y="3492050"/>
            <a:ext cx="9838782" cy="646331"/>
          </a:xfrm>
          <a:prstGeom prst="rect">
            <a:avLst/>
          </a:prstGeom>
          <a:noFill/>
        </p:spPr>
        <p:txBody>
          <a:bodyPr wrap="square" rtlCol="0">
            <a:spAutoFit/>
          </a:bodyPr>
          <a:lstStyle/>
          <a:p>
            <a:r>
              <a:rPr lang="pt-BR" b="1" dirty="0" smtClean="0"/>
              <a:t>Os grupos criarão um mapa mental </a:t>
            </a:r>
            <a:r>
              <a:rPr lang="pt-BR" dirty="0" smtClean="0"/>
              <a:t>para examinar os aspectos inter-relacionados do problema que procuram resolver e todas as ideias potenciais para caminhos de solução</a:t>
            </a:r>
            <a:r>
              <a:rPr lang="pt-BR" dirty="0" smtClean="0">
                <a:solidFill>
                  <a:srgbClr val="262626"/>
                </a:solidFill>
              </a:rPr>
              <a:t>.</a:t>
            </a:r>
            <a:endParaRPr lang="pt-BR" dirty="0">
              <a:solidFill>
                <a:srgbClr val="262626"/>
              </a:solidFill>
            </a:endParaRPr>
          </a:p>
        </p:txBody>
      </p:sp>
      <p:sp>
        <p:nvSpPr>
          <p:cNvPr id="41" name="TextBox 40">
            <a:extLst>
              <a:ext uri="{FF2B5EF4-FFF2-40B4-BE49-F238E27FC236}">
                <a16:creationId xmlns:a16="http://schemas.microsoft.com/office/drawing/2014/main" xmlns="" id="{8ACE8FC7-2B02-9F61-D5DA-DF4CF39FE536}"/>
              </a:ext>
            </a:extLst>
          </p:cNvPr>
          <p:cNvSpPr txBox="1"/>
          <p:nvPr/>
        </p:nvSpPr>
        <p:spPr>
          <a:xfrm>
            <a:off x="1282301" y="4425444"/>
            <a:ext cx="9627399" cy="1200329"/>
          </a:xfrm>
          <a:prstGeom prst="rect">
            <a:avLst/>
          </a:prstGeom>
          <a:noFill/>
        </p:spPr>
        <p:txBody>
          <a:bodyPr wrap="square" rtlCol="0">
            <a:spAutoFit/>
          </a:bodyPr>
          <a:lstStyle/>
          <a:p>
            <a:r>
              <a:rPr lang="pt-BR" b="1" dirty="0" smtClean="0"/>
              <a:t>Quando terminarem o mapa mental, os grupos escreverão suas ideias de solução em notas adesivas e trabalharão em um exercício de seleção </a:t>
            </a:r>
            <a:r>
              <a:rPr lang="pt-BR" dirty="0" smtClean="0"/>
              <a:t>para pesar o valor das ideias em relação a outras e para identificar e selecionar o melhor caminho de solução para um problema. Faça com que os grupos apresentem suas descobertas para o restante do workshop</a:t>
            </a:r>
            <a:r>
              <a:rPr lang="pt-BR" dirty="0" smtClean="0">
                <a:solidFill>
                  <a:srgbClr val="262626"/>
                </a:solidFill>
              </a:rPr>
              <a:t>.</a:t>
            </a:r>
            <a:endParaRPr lang="pt-BR" dirty="0">
              <a:solidFill>
                <a:srgbClr val="262626"/>
              </a:solidFill>
            </a:endParaRPr>
          </a:p>
        </p:txBody>
      </p:sp>
      <p:sp>
        <p:nvSpPr>
          <p:cNvPr id="4" name="Slide Number Placeholder 3">
            <a:extLst>
              <a:ext uri="{FF2B5EF4-FFF2-40B4-BE49-F238E27FC236}">
                <a16:creationId xmlns:a16="http://schemas.microsoft.com/office/drawing/2014/main" xmlns="" id="{106A8687-328E-82E0-E047-0E402FD165AC}"/>
              </a:ext>
            </a:extLst>
          </p:cNvPr>
          <p:cNvSpPr>
            <a:spLocks noGrp="1"/>
          </p:cNvSpPr>
          <p:nvPr>
            <p:ph type="sldNum" sz="quarter" idx="12"/>
          </p:nvPr>
        </p:nvSpPr>
        <p:spPr/>
        <p:txBody>
          <a:bodyPr/>
          <a:lstStyle/>
          <a:p>
            <a:fld id="{E8883E0F-B325-444D-B2D9-EF8E0D98F992}" type="slidenum">
              <a:rPr lang="pt-BR" smtClean="0"/>
              <a:t>4</a:t>
            </a:fld>
            <a:endParaRPr lang="pt-BR" dirty="0"/>
          </a:p>
        </p:txBody>
      </p:sp>
    </p:spTree>
    <p:extLst>
      <p:ext uri="{BB962C8B-B14F-4D97-AF65-F5344CB8AC3E}">
        <p14:creationId xmlns:p14="http://schemas.microsoft.com/office/powerpoint/2010/main" val="6371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606040" y="294106"/>
            <a:ext cx="6979920" cy="584775"/>
          </a:xfrm>
          <a:prstGeom prst="rect">
            <a:avLst/>
          </a:prstGeom>
          <a:noFill/>
        </p:spPr>
        <p:txBody>
          <a:bodyPr wrap="square" rtlCol="0">
            <a:spAutoFit/>
          </a:bodyPr>
          <a:lstStyle/>
          <a:p>
            <a:pPr algn="ctr"/>
            <a:r>
              <a:rPr lang="pt-BR" sz="3200" b="1" dirty="0">
                <a:solidFill>
                  <a:schemeClr val="bg1"/>
                </a:solidFill>
              </a:rPr>
              <a:t>Preparar a Apresentação do PowerPoint</a:t>
            </a:r>
            <a:endParaRPr lang="en-US" sz="3200" b="1" dirty="0">
              <a:solidFill>
                <a:schemeClr val="bg1"/>
              </a:solidFill>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BR" sz="2000" dirty="0"/>
              <a:t>Quando estiver pronto para apresentar as aulas à sua turma, clique em</a:t>
            </a:r>
            <a:r>
              <a:rPr lang="pt-BR" sz="2000" b="1" dirty="0"/>
              <a:t> Apresentação de Slides</a:t>
            </a:r>
            <a:r>
              <a:rPr lang="pt-BR" sz="2000" dirty="0"/>
              <a:t> na barra de menus superior e selecione</a:t>
            </a:r>
            <a:r>
              <a:rPr lang="pt-BR" sz="2000" b="1" dirty="0"/>
              <a:t> Modo de Exibição do Apresentador.</a:t>
            </a:r>
            <a:r>
              <a:rPr lang="pt-BR" sz="2000" dirty="0"/>
              <a:t>  No modo de exibição do Apresentador, você pode ver suas anotações enquanto o público vê apenas seus slides</a:t>
            </a:r>
            <a:r>
              <a:rPr lang="en-US" sz="2000" dirty="0" smtClean="0">
                <a:solidFill>
                  <a:srgbClr val="262626"/>
                </a:solidFill>
              </a:rPr>
              <a:t>.</a:t>
            </a:r>
            <a:endParaRPr lang="en-US" sz="2000" b="1" dirty="0">
              <a:solidFill>
                <a:srgbClr val="262626"/>
              </a:solidFill>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a:t>As anotações aparecem em um painel à direita. O texto deve aparecer automaticamente e uma barra de rolagem vertical aparecerá se necessário. Você também pode alterar o tamanho do texto no Painel de anotações usando os dois botões no canto inferior esquerdo canto do painel </a:t>
            </a:r>
            <a:r>
              <a:rPr lang="pt-BR" sz="2000" dirty="0" smtClean="0"/>
              <a:t>Notas.</a:t>
            </a:r>
            <a:r>
              <a:rPr lang="en-US" sz="2000" dirty="0" smtClean="0">
                <a:solidFill>
                  <a:srgbClr val="262626"/>
                </a:solidFill>
              </a:rPr>
              <a:t>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7E5D994-2510-1043-9814-B2BA992514A8}"/>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Whiteboard&#10;&#10;Description automatically generated">
            <a:extLst>
              <a:ext uri="{FF2B5EF4-FFF2-40B4-BE49-F238E27FC236}">
                <a16:creationId xmlns:a16="http://schemas.microsoft.com/office/drawing/2014/main" xmlns="" id="{5440C833-D4A6-3844-BD33-F0858C8C5E74}"/>
              </a:ext>
            </a:extLst>
          </p:cNvPr>
          <p:cNvPicPr>
            <a:picLocks noChangeAspect="1"/>
          </p:cNvPicPr>
          <p:nvPr/>
        </p:nvPicPr>
        <p:blipFill rotWithShape="1">
          <a:blip r:embed="rId4">
            <a:extLst>
              <a:ext uri="{28A0092B-C50C-407E-A947-70E740481C1C}">
                <a14:useLocalDpi xmlns:a14="http://schemas.microsoft.com/office/drawing/2010/main" val="0"/>
              </a:ext>
            </a:extLst>
          </a:blip>
          <a:srcRect b="-18"/>
          <a:stretch/>
        </p:blipFill>
        <p:spPr>
          <a:xfrm>
            <a:off x="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2" name="Slide Number Placeholder 1">
            <a:extLst>
              <a:ext uri="{FF2B5EF4-FFF2-40B4-BE49-F238E27FC236}">
                <a16:creationId xmlns:a16="http://schemas.microsoft.com/office/drawing/2014/main" xmlns="" id="{B8D4034F-26AF-37BC-EE33-9BBCD397EE13}"/>
              </a:ext>
            </a:extLst>
          </p:cNvPr>
          <p:cNvSpPr>
            <a:spLocks noGrp="1"/>
          </p:cNvSpPr>
          <p:nvPr>
            <p:ph type="sldNum" sz="quarter" idx="12"/>
          </p:nvPr>
        </p:nvSpPr>
        <p:spPr/>
        <p:txBody>
          <a:bodyPr/>
          <a:lstStyle/>
          <a:p>
            <a:fld id="{E8883E0F-B325-444D-B2D9-EF8E0D98F992}" type="slidenum">
              <a:rPr lang="en-US" smtClean="0"/>
              <a:t>6</a:t>
            </a:fld>
            <a:endParaRPr lang="en-US" dirty="0"/>
          </a:p>
        </p:txBody>
      </p:sp>
    </p:spTree>
    <p:extLst>
      <p:ext uri="{BB962C8B-B14F-4D97-AF65-F5344CB8AC3E}">
        <p14:creationId xmlns:p14="http://schemas.microsoft.com/office/powerpoint/2010/main" val="194913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AD7172-A123-344D-A067-3183C15AE70D}"/>
              </a:ext>
            </a:extLst>
          </p:cNvPr>
          <p:cNvPicPr>
            <a:picLocks noChangeAspect="1"/>
          </p:cNvPicPr>
          <p:nvPr/>
        </p:nvPicPr>
        <p:blipFill>
          <a:blip r:embed="rId3"/>
          <a:stretch>
            <a:fillRect/>
          </a:stretch>
        </p:blipFill>
        <p:spPr>
          <a:xfrm>
            <a:off x="0" y="-9937"/>
            <a:ext cx="12242370" cy="6867937"/>
          </a:xfrm>
          <a:prstGeom prst="rect">
            <a:avLst/>
          </a:prstGeom>
          <a:ln>
            <a:noFill/>
          </a:ln>
        </p:spPr>
      </p:pic>
      <p:pic>
        <p:nvPicPr>
          <p:cNvPr id="5" name="Picture 4" descr="A picture containing diagram&#10;&#10;Description automatically generated">
            <a:extLst>
              <a:ext uri="{FF2B5EF4-FFF2-40B4-BE49-F238E27FC236}">
                <a16:creationId xmlns:a16="http://schemas.microsoft.com/office/drawing/2014/main" xmlns="" id="{F81BC335-7CB2-134F-8055-1429ED3DF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114" y="895427"/>
            <a:ext cx="10692032" cy="6014268"/>
          </a:xfrm>
          <a:prstGeom prst="rect">
            <a:avLst/>
          </a:prstGeom>
        </p:spPr>
      </p:pic>
      <p:grpSp>
        <p:nvGrpSpPr>
          <p:cNvPr id="2" name="Group 1">
            <a:extLst>
              <a:ext uri="{FF2B5EF4-FFF2-40B4-BE49-F238E27FC236}">
                <a16:creationId xmlns:a16="http://schemas.microsoft.com/office/drawing/2014/main" xmlns="" id="{F247F471-ECAE-A643-CB51-410ACEFCA415}"/>
              </a:ext>
            </a:extLst>
          </p:cNvPr>
          <p:cNvGrpSpPr/>
          <p:nvPr/>
        </p:nvGrpSpPr>
        <p:grpSpPr>
          <a:xfrm>
            <a:off x="2606040" y="185126"/>
            <a:ext cx="6979920" cy="873058"/>
            <a:chOff x="2606040" y="185126"/>
            <a:chExt cx="6979920" cy="813099"/>
          </a:xfrm>
        </p:grpSpPr>
        <p:sp>
          <p:nvSpPr>
            <p:cNvPr id="9" name="Rounded Rectangle 8">
              <a:extLst>
                <a:ext uri="{FF2B5EF4-FFF2-40B4-BE49-F238E27FC236}">
                  <a16:creationId xmlns:a16="http://schemas.microsoft.com/office/drawing/2014/main" xmlns="" id="{23FFC629-16C0-054C-A14C-F6C89E7A7A06}"/>
                </a:ext>
              </a:extLst>
            </p:cNvPr>
            <p:cNvSpPr/>
            <p:nvPr/>
          </p:nvSpPr>
          <p:spPr>
            <a:xfrm>
              <a:off x="2606040" y="185126"/>
              <a:ext cx="6979920" cy="81309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ounded Rectangle 9">
              <a:extLst>
                <a:ext uri="{FF2B5EF4-FFF2-40B4-BE49-F238E27FC236}">
                  <a16:creationId xmlns:a16="http://schemas.microsoft.com/office/drawing/2014/main" xmlns="" id="{A8048B51-E3FA-8047-8906-B789EA221439}"/>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10">
              <a:extLst>
                <a:ext uri="{FF2B5EF4-FFF2-40B4-BE49-F238E27FC236}">
                  <a16:creationId xmlns:a16="http://schemas.microsoft.com/office/drawing/2014/main" xmlns="" id="{D03DD1BC-CFEA-E84D-8BEC-FC3B5AB50B01}"/>
                </a:ext>
              </a:extLst>
            </p:cNvPr>
            <p:cNvSpPr txBox="1"/>
            <p:nvPr/>
          </p:nvSpPr>
          <p:spPr>
            <a:xfrm>
              <a:off x="2794682" y="308620"/>
              <a:ext cx="6602637" cy="544614"/>
            </a:xfrm>
            <a:prstGeom prst="rect">
              <a:avLst/>
            </a:prstGeom>
            <a:noFill/>
          </p:spPr>
          <p:txBody>
            <a:bodyPr wrap="square" rtlCol="0">
              <a:spAutoFit/>
            </a:bodyPr>
            <a:lstStyle/>
            <a:p>
              <a:pPr algn="ctr"/>
              <a:r>
                <a:rPr lang="pt-BR" sz="3200" b="1" dirty="0" smtClean="0">
                  <a:solidFill>
                    <a:schemeClr val="bg1"/>
                  </a:solidFill>
                </a:rPr>
                <a:t>O que é um mapa mental?</a:t>
              </a:r>
              <a:endParaRPr lang="pt-BR" sz="3200" b="1" dirty="0">
                <a:solidFill>
                  <a:schemeClr val="bg1"/>
                </a:solidFill>
              </a:endParaRPr>
            </a:p>
          </p:txBody>
        </p:sp>
      </p:grpSp>
      <p:sp>
        <p:nvSpPr>
          <p:cNvPr id="12" name="TextBox 11">
            <a:extLst>
              <a:ext uri="{FF2B5EF4-FFF2-40B4-BE49-F238E27FC236}">
                <a16:creationId xmlns:a16="http://schemas.microsoft.com/office/drawing/2014/main" xmlns="" id="{17E56A1E-F33E-3548-832F-7F616EA45907}"/>
              </a:ext>
            </a:extLst>
          </p:cNvPr>
          <p:cNvSpPr txBox="1"/>
          <p:nvPr/>
        </p:nvSpPr>
        <p:spPr>
          <a:xfrm>
            <a:off x="8729877" y="2048508"/>
            <a:ext cx="1261848" cy="640816"/>
          </a:xfrm>
          <a:prstGeom prst="rect">
            <a:avLst/>
          </a:prstGeom>
          <a:noFill/>
        </p:spPr>
        <p:txBody>
          <a:bodyPr wrap="square" rtlCol="0">
            <a:spAutoFit/>
          </a:bodyPr>
          <a:lstStyle/>
          <a:p>
            <a:pPr algn="ctr">
              <a:lnSpc>
                <a:spcPct val="80000"/>
              </a:lnSpc>
            </a:pPr>
            <a:r>
              <a:rPr lang="pt-BR" sz="2200" b="1" dirty="0" smtClean="0">
                <a:solidFill>
                  <a:schemeClr val="bg1"/>
                </a:solidFill>
              </a:rPr>
              <a:t>Primeira </a:t>
            </a:r>
          </a:p>
          <a:p>
            <a:pPr algn="ctr">
              <a:lnSpc>
                <a:spcPct val="80000"/>
              </a:lnSpc>
            </a:pPr>
            <a:r>
              <a:rPr lang="pt-BR" sz="2200" b="1" dirty="0" err="1" smtClean="0">
                <a:solidFill>
                  <a:schemeClr val="bg1"/>
                </a:solidFill>
              </a:rPr>
              <a:t>Idéia</a:t>
            </a:r>
            <a:endParaRPr lang="pt-BR" sz="2200" b="1" dirty="0">
              <a:solidFill>
                <a:schemeClr val="bg1"/>
              </a:solidFill>
            </a:endParaRPr>
          </a:p>
        </p:txBody>
      </p:sp>
      <p:sp>
        <p:nvSpPr>
          <p:cNvPr id="13" name="TextBox 12">
            <a:extLst>
              <a:ext uri="{FF2B5EF4-FFF2-40B4-BE49-F238E27FC236}">
                <a16:creationId xmlns:a16="http://schemas.microsoft.com/office/drawing/2014/main" xmlns="" id="{3AD5C027-AB2A-5B45-A18F-20BE5B428E0D}"/>
              </a:ext>
            </a:extLst>
          </p:cNvPr>
          <p:cNvSpPr txBox="1"/>
          <p:nvPr/>
        </p:nvSpPr>
        <p:spPr>
          <a:xfrm>
            <a:off x="8729877" y="4973136"/>
            <a:ext cx="1080933" cy="640816"/>
          </a:xfrm>
          <a:prstGeom prst="rect">
            <a:avLst/>
          </a:prstGeom>
          <a:noFill/>
        </p:spPr>
        <p:txBody>
          <a:bodyPr wrap="square" rtlCol="0">
            <a:spAutoFit/>
          </a:bodyPr>
          <a:lstStyle/>
          <a:p>
            <a:pPr algn="ctr">
              <a:lnSpc>
                <a:spcPct val="80000"/>
              </a:lnSpc>
            </a:pPr>
            <a:r>
              <a:rPr lang="pt-BR" sz="2200" b="1" dirty="0" smtClean="0">
                <a:solidFill>
                  <a:schemeClr val="bg1"/>
                </a:solidFill>
              </a:rPr>
              <a:t>Quarta </a:t>
            </a:r>
            <a:r>
              <a:rPr lang="pt-BR" sz="2200" b="1" dirty="0" err="1" smtClean="0">
                <a:solidFill>
                  <a:schemeClr val="bg1"/>
                </a:solidFill>
              </a:rPr>
              <a:t>Idéia</a:t>
            </a:r>
            <a:endParaRPr lang="pt-BR" sz="2200" b="1" dirty="0">
              <a:solidFill>
                <a:schemeClr val="bg1"/>
              </a:solidFill>
            </a:endParaRPr>
          </a:p>
        </p:txBody>
      </p:sp>
      <p:sp>
        <p:nvSpPr>
          <p:cNvPr id="14" name="TextBox 13">
            <a:extLst>
              <a:ext uri="{FF2B5EF4-FFF2-40B4-BE49-F238E27FC236}">
                <a16:creationId xmlns:a16="http://schemas.microsoft.com/office/drawing/2014/main" xmlns="" id="{A3700DF3-00BA-3C4A-935C-75E723C44529}"/>
              </a:ext>
            </a:extLst>
          </p:cNvPr>
          <p:cNvSpPr txBox="1"/>
          <p:nvPr/>
        </p:nvSpPr>
        <p:spPr>
          <a:xfrm>
            <a:off x="2430243" y="2164620"/>
            <a:ext cx="1301526" cy="640816"/>
          </a:xfrm>
          <a:prstGeom prst="rect">
            <a:avLst/>
          </a:prstGeom>
          <a:noFill/>
        </p:spPr>
        <p:txBody>
          <a:bodyPr wrap="square" rtlCol="0">
            <a:spAutoFit/>
          </a:bodyPr>
          <a:lstStyle/>
          <a:p>
            <a:pPr algn="ctr">
              <a:lnSpc>
                <a:spcPct val="80000"/>
              </a:lnSpc>
            </a:pPr>
            <a:r>
              <a:rPr lang="pt-BR" sz="2200" b="1" dirty="0" smtClean="0">
                <a:solidFill>
                  <a:schemeClr val="bg1"/>
                </a:solidFill>
              </a:rPr>
              <a:t>Segunda </a:t>
            </a:r>
            <a:r>
              <a:rPr lang="pt-BR" sz="2200" b="1" dirty="0" err="1" smtClean="0">
                <a:solidFill>
                  <a:schemeClr val="bg1"/>
                </a:solidFill>
              </a:rPr>
              <a:t>Idéia</a:t>
            </a:r>
            <a:endParaRPr lang="pt-BR" sz="2200" b="1" dirty="0">
              <a:solidFill>
                <a:schemeClr val="bg1"/>
              </a:solidFill>
            </a:endParaRPr>
          </a:p>
        </p:txBody>
      </p:sp>
      <p:sp>
        <p:nvSpPr>
          <p:cNvPr id="15" name="TextBox 14">
            <a:extLst>
              <a:ext uri="{FF2B5EF4-FFF2-40B4-BE49-F238E27FC236}">
                <a16:creationId xmlns:a16="http://schemas.microsoft.com/office/drawing/2014/main" xmlns="" id="{05A7AAF4-5FB1-324A-B0FA-46A76F9795B1}"/>
              </a:ext>
            </a:extLst>
          </p:cNvPr>
          <p:cNvSpPr txBox="1"/>
          <p:nvPr/>
        </p:nvSpPr>
        <p:spPr>
          <a:xfrm>
            <a:off x="2382618" y="5138324"/>
            <a:ext cx="1194216" cy="640816"/>
          </a:xfrm>
          <a:prstGeom prst="rect">
            <a:avLst/>
          </a:prstGeom>
          <a:noFill/>
        </p:spPr>
        <p:txBody>
          <a:bodyPr wrap="square" rtlCol="0">
            <a:spAutoFit/>
          </a:bodyPr>
          <a:lstStyle/>
          <a:p>
            <a:pPr algn="ctr">
              <a:lnSpc>
                <a:spcPct val="80000"/>
              </a:lnSpc>
            </a:pPr>
            <a:r>
              <a:rPr lang="pt-BR" sz="2200" b="1" dirty="0" smtClean="0">
                <a:solidFill>
                  <a:schemeClr val="bg1"/>
                </a:solidFill>
              </a:rPr>
              <a:t>Terceira</a:t>
            </a:r>
          </a:p>
          <a:p>
            <a:pPr algn="ctr">
              <a:lnSpc>
                <a:spcPct val="80000"/>
              </a:lnSpc>
            </a:pPr>
            <a:r>
              <a:rPr lang="pt-BR" sz="2200" b="1" dirty="0" err="1" smtClean="0">
                <a:solidFill>
                  <a:schemeClr val="bg1"/>
                </a:solidFill>
              </a:rPr>
              <a:t>Idéia</a:t>
            </a:r>
            <a:endParaRPr lang="pt-BR" sz="2200" b="1" dirty="0">
              <a:solidFill>
                <a:schemeClr val="bg1"/>
              </a:solidFill>
            </a:endParaRPr>
          </a:p>
        </p:txBody>
      </p:sp>
      <p:sp>
        <p:nvSpPr>
          <p:cNvPr id="16" name="TextBox 15">
            <a:extLst>
              <a:ext uri="{FF2B5EF4-FFF2-40B4-BE49-F238E27FC236}">
                <a16:creationId xmlns:a16="http://schemas.microsoft.com/office/drawing/2014/main" xmlns="" id="{35CABFF1-0262-4940-9E28-751853EBCA68}"/>
              </a:ext>
            </a:extLst>
          </p:cNvPr>
          <p:cNvSpPr txBox="1"/>
          <p:nvPr/>
        </p:nvSpPr>
        <p:spPr>
          <a:xfrm>
            <a:off x="5133974" y="3368837"/>
            <a:ext cx="1733551" cy="690638"/>
          </a:xfrm>
          <a:prstGeom prst="rect">
            <a:avLst/>
          </a:prstGeom>
          <a:noFill/>
        </p:spPr>
        <p:txBody>
          <a:bodyPr wrap="square" rtlCol="0">
            <a:spAutoFit/>
          </a:bodyPr>
          <a:lstStyle/>
          <a:p>
            <a:pPr algn="ctr">
              <a:lnSpc>
                <a:spcPct val="80000"/>
              </a:lnSpc>
            </a:pPr>
            <a:r>
              <a:rPr lang="pt-BR" sz="2400" b="1" dirty="0" smtClean="0">
                <a:solidFill>
                  <a:schemeClr val="bg1"/>
                </a:solidFill>
              </a:rPr>
              <a:t>MAPA </a:t>
            </a:r>
          </a:p>
          <a:p>
            <a:pPr algn="ctr">
              <a:lnSpc>
                <a:spcPct val="80000"/>
              </a:lnSpc>
            </a:pPr>
            <a:r>
              <a:rPr lang="pt-BR" sz="2400" b="1" dirty="0" smtClean="0">
                <a:solidFill>
                  <a:schemeClr val="bg1"/>
                </a:solidFill>
              </a:rPr>
              <a:t>MENTAL</a:t>
            </a:r>
            <a:endParaRPr lang="pt-BR" sz="2400" b="1" dirty="0">
              <a:solidFill>
                <a:schemeClr val="bg1"/>
              </a:solidFill>
            </a:endParaRPr>
          </a:p>
        </p:txBody>
      </p:sp>
      <p:sp>
        <p:nvSpPr>
          <p:cNvPr id="3" name="Slide Number Placeholder 2">
            <a:extLst>
              <a:ext uri="{FF2B5EF4-FFF2-40B4-BE49-F238E27FC236}">
                <a16:creationId xmlns:a16="http://schemas.microsoft.com/office/drawing/2014/main" xmlns="" id="{E8B13557-B16C-F294-35E6-4E4C6ED6F12F}"/>
              </a:ext>
            </a:extLst>
          </p:cNvPr>
          <p:cNvSpPr>
            <a:spLocks noGrp="1"/>
          </p:cNvSpPr>
          <p:nvPr>
            <p:ph type="sldNum" sz="quarter" idx="12"/>
          </p:nvPr>
        </p:nvSpPr>
        <p:spPr/>
        <p:txBody>
          <a:bodyPr/>
          <a:lstStyle/>
          <a:p>
            <a:fld id="{E8883E0F-B325-444D-B2D9-EF8E0D98F992}" type="slidenum">
              <a:rPr lang="pt-BR" smtClean="0"/>
              <a:t>7</a:t>
            </a:fld>
            <a:endParaRPr lang="pt-BR" dirty="0"/>
          </a:p>
        </p:txBody>
      </p:sp>
    </p:spTree>
    <p:extLst>
      <p:ext uri="{BB962C8B-B14F-4D97-AF65-F5344CB8AC3E}">
        <p14:creationId xmlns:p14="http://schemas.microsoft.com/office/powerpoint/2010/main" val="350325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9AD7172-A123-344D-A067-3183C15AE70D}"/>
              </a:ext>
            </a:extLst>
          </p:cNvPr>
          <p:cNvPicPr>
            <a:picLocks noChangeAspect="1"/>
          </p:cNvPicPr>
          <p:nvPr/>
        </p:nvPicPr>
        <p:blipFill>
          <a:blip r:embed="rId3"/>
          <a:stretch>
            <a:fillRect/>
          </a:stretch>
        </p:blipFill>
        <p:spPr>
          <a:xfrm>
            <a:off x="-55165" y="0"/>
            <a:ext cx="12242370" cy="6867937"/>
          </a:xfrm>
          <a:prstGeom prst="rect">
            <a:avLst/>
          </a:prstGeom>
          <a:ln>
            <a:noFill/>
          </a:ln>
        </p:spPr>
      </p:pic>
      <p:pic>
        <p:nvPicPr>
          <p:cNvPr id="4" name="Picture 3" descr="A picture containing icon&#10;&#10;Description automatically generated">
            <a:extLst>
              <a:ext uri="{FF2B5EF4-FFF2-40B4-BE49-F238E27FC236}">
                <a16:creationId xmlns:a16="http://schemas.microsoft.com/office/drawing/2014/main" xmlns="" id="{35892F7A-1112-C09B-740B-03F73C071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85" y="9937"/>
            <a:ext cx="12192000" cy="6858000"/>
          </a:xfrm>
          <a:prstGeom prst="rect">
            <a:avLst/>
          </a:prstGeom>
        </p:spPr>
      </p:pic>
      <p:sp>
        <p:nvSpPr>
          <p:cNvPr id="13" name="TextBox 12">
            <a:extLst>
              <a:ext uri="{FF2B5EF4-FFF2-40B4-BE49-F238E27FC236}">
                <a16:creationId xmlns:a16="http://schemas.microsoft.com/office/drawing/2014/main" xmlns="" id="{8C775FE0-ADAB-EAC0-879C-0289ADD3D3E4}"/>
              </a:ext>
            </a:extLst>
          </p:cNvPr>
          <p:cNvSpPr txBox="1"/>
          <p:nvPr/>
        </p:nvSpPr>
        <p:spPr>
          <a:xfrm>
            <a:off x="2141601" y="3771477"/>
            <a:ext cx="1593900" cy="1015663"/>
          </a:xfrm>
          <a:prstGeom prst="rect">
            <a:avLst/>
          </a:prstGeom>
          <a:noFill/>
        </p:spPr>
        <p:txBody>
          <a:bodyPr wrap="square" rtlCol="0">
            <a:spAutoFit/>
          </a:bodyPr>
          <a:lstStyle/>
          <a:p>
            <a:pPr algn="ctr"/>
            <a:r>
              <a:rPr lang="pt-BR" sz="2000" b="1" dirty="0">
                <a:solidFill>
                  <a:schemeClr val="bg1"/>
                </a:solidFill>
              </a:rPr>
              <a:t>Aumento da taxa de reciclagem</a:t>
            </a:r>
            <a:endParaRPr lang="en-US" sz="2000" b="1" dirty="0">
              <a:solidFill>
                <a:schemeClr val="bg1"/>
              </a:solidFill>
            </a:endParaRPr>
          </a:p>
        </p:txBody>
      </p:sp>
      <p:sp>
        <p:nvSpPr>
          <p:cNvPr id="14" name="TextBox 13">
            <a:extLst>
              <a:ext uri="{FF2B5EF4-FFF2-40B4-BE49-F238E27FC236}">
                <a16:creationId xmlns:a16="http://schemas.microsoft.com/office/drawing/2014/main" xmlns="" id="{268B80E2-75B5-FEA4-9ECE-CEB5554B638D}"/>
              </a:ext>
            </a:extLst>
          </p:cNvPr>
          <p:cNvSpPr txBox="1"/>
          <p:nvPr/>
        </p:nvSpPr>
        <p:spPr>
          <a:xfrm>
            <a:off x="6099426" y="3531593"/>
            <a:ext cx="2105462" cy="646331"/>
          </a:xfrm>
          <a:prstGeom prst="rect">
            <a:avLst/>
          </a:prstGeom>
          <a:noFill/>
        </p:spPr>
        <p:txBody>
          <a:bodyPr wrap="square" rtlCol="0">
            <a:spAutoFit/>
          </a:bodyPr>
          <a:lstStyle/>
          <a:p>
            <a:pPr algn="ctr"/>
            <a:r>
              <a:rPr lang="pt-BR" b="1" dirty="0"/>
              <a:t>Melhor coleta e triagem na origem</a:t>
            </a:r>
            <a:r>
              <a:rPr lang="en-US" b="1" dirty="0" smtClean="0"/>
              <a:t> </a:t>
            </a:r>
            <a:endParaRPr lang="en-US" b="1" dirty="0"/>
          </a:p>
        </p:txBody>
      </p:sp>
      <p:sp>
        <p:nvSpPr>
          <p:cNvPr id="15" name="TextBox 14">
            <a:extLst>
              <a:ext uri="{FF2B5EF4-FFF2-40B4-BE49-F238E27FC236}">
                <a16:creationId xmlns:a16="http://schemas.microsoft.com/office/drawing/2014/main" xmlns="" id="{96B57574-D62E-F226-A85B-10DDB195E0E0}"/>
              </a:ext>
            </a:extLst>
          </p:cNvPr>
          <p:cNvSpPr txBox="1"/>
          <p:nvPr/>
        </p:nvSpPr>
        <p:spPr>
          <a:xfrm>
            <a:off x="4249136" y="1271199"/>
            <a:ext cx="1490594" cy="954107"/>
          </a:xfrm>
          <a:prstGeom prst="rect">
            <a:avLst/>
          </a:prstGeom>
          <a:noFill/>
        </p:spPr>
        <p:txBody>
          <a:bodyPr wrap="square" rtlCol="0">
            <a:spAutoFit/>
          </a:bodyPr>
          <a:lstStyle/>
          <a:p>
            <a:pPr algn="ctr"/>
            <a:r>
              <a:rPr lang="pt-BR" sz="1400" dirty="0"/>
              <a:t>Maneira fácil para as famílias separarem o lixo orgânico</a:t>
            </a:r>
            <a:endParaRPr lang="en-US" sz="1400" dirty="0"/>
          </a:p>
        </p:txBody>
      </p:sp>
      <p:sp>
        <p:nvSpPr>
          <p:cNvPr id="16" name="TextBox 15">
            <a:extLst>
              <a:ext uri="{FF2B5EF4-FFF2-40B4-BE49-F238E27FC236}">
                <a16:creationId xmlns:a16="http://schemas.microsoft.com/office/drawing/2014/main" xmlns="" id="{056210EB-F403-2C35-53DE-835BB6C9647F}"/>
              </a:ext>
            </a:extLst>
          </p:cNvPr>
          <p:cNvSpPr txBox="1"/>
          <p:nvPr/>
        </p:nvSpPr>
        <p:spPr>
          <a:xfrm>
            <a:off x="6946244" y="670636"/>
            <a:ext cx="1490594" cy="954107"/>
          </a:xfrm>
          <a:prstGeom prst="rect">
            <a:avLst/>
          </a:prstGeom>
          <a:noFill/>
        </p:spPr>
        <p:txBody>
          <a:bodyPr wrap="square" rtlCol="0">
            <a:spAutoFit/>
          </a:bodyPr>
          <a:lstStyle/>
          <a:p>
            <a:pPr algn="ctr"/>
            <a:r>
              <a:rPr lang="pt-BR" sz="1400" dirty="0"/>
              <a:t>Criar uma nova lixeira que facilite a separação em casa</a:t>
            </a:r>
            <a:endParaRPr lang="en-US" sz="1400" dirty="0"/>
          </a:p>
        </p:txBody>
      </p:sp>
      <p:sp>
        <p:nvSpPr>
          <p:cNvPr id="17" name="TextBox 16">
            <a:extLst>
              <a:ext uri="{FF2B5EF4-FFF2-40B4-BE49-F238E27FC236}">
                <a16:creationId xmlns:a16="http://schemas.microsoft.com/office/drawing/2014/main" xmlns="" id="{7C586D28-4225-6312-5ECC-AEBB8EC64CD0}"/>
              </a:ext>
            </a:extLst>
          </p:cNvPr>
          <p:cNvSpPr txBox="1"/>
          <p:nvPr/>
        </p:nvSpPr>
        <p:spPr>
          <a:xfrm>
            <a:off x="9521197" y="1483225"/>
            <a:ext cx="1286926" cy="954107"/>
          </a:xfrm>
          <a:prstGeom prst="rect">
            <a:avLst/>
          </a:prstGeom>
          <a:noFill/>
        </p:spPr>
        <p:txBody>
          <a:bodyPr wrap="square" rtlCol="0">
            <a:spAutoFit/>
          </a:bodyPr>
          <a:lstStyle/>
          <a:p>
            <a:pPr algn="ctr"/>
            <a:r>
              <a:rPr lang="pt-BR" sz="1400" dirty="0"/>
              <a:t>Criar um negócio de coleta e classificação</a:t>
            </a:r>
            <a:endParaRPr lang="en-US" sz="1400" dirty="0"/>
          </a:p>
        </p:txBody>
      </p:sp>
      <p:sp>
        <p:nvSpPr>
          <p:cNvPr id="18" name="TextBox 17">
            <a:extLst>
              <a:ext uri="{FF2B5EF4-FFF2-40B4-BE49-F238E27FC236}">
                <a16:creationId xmlns:a16="http://schemas.microsoft.com/office/drawing/2014/main" xmlns="" id="{8DB79D2E-8719-9163-6968-05039A186D4A}"/>
              </a:ext>
            </a:extLst>
          </p:cNvPr>
          <p:cNvSpPr txBox="1"/>
          <p:nvPr/>
        </p:nvSpPr>
        <p:spPr>
          <a:xfrm>
            <a:off x="9673016" y="4987669"/>
            <a:ext cx="1495650" cy="1292662"/>
          </a:xfrm>
          <a:prstGeom prst="rect">
            <a:avLst/>
          </a:prstGeom>
          <a:noFill/>
        </p:spPr>
        <p:txBody>
          <a:bodyPr wrap="square" rtlCol="0">
            <a:spAutoFit/>
          </a:bodyPr>
          <a:lstStyle/>
          <a:p>
            <a:pPr algn="ctr"/>
            <a:r>
              <a:rPr lang="pt-BR" sz="1300" dirty="0"/>
              <a:t>Crie um aplicativo de “resíduos” no estilo Uber para que as pessoas possam solicitar a coleta de lixo</a:t>
            </a:r>
            <a:endParaRPr lang="en-US" sz="1300" dirty="0"/>
          </a:p>
        </p:txBody>
      </p:sp>
      <p:sp>
        <p:nvSpPr>
          <p:cNvPr id="2" name="Slide Number Placeholder 1">
            <a:extLst>
              <a:ext uri="{FF2B5EF4-FFF2-40B4-BE49-F238E27FC236}">
                <a16:creationId xmlns:a16="http://schemas.microsoft.com/office/drawing/2014/main" xmlns="" id="{A6C9A692-F8CC-D151-DEF3-953996CF1B32}"/>
              </a:ext>
            </a:extLst>
          </p:cNvPr>
          <p:cNvSpPr>
            <a:spLocks noGrp="1"/>
          </p:cNvSpPr>
          <p:nvPr>
            <p:ph type="sldNum" sz="quarter" idx="12"/>
          </p:nvPr>
        </p:nvSpPr>
        <p:spPr/>
        <p:txBody>
          <a:bodyPr/>
          <a:lstStyle/>
          <a:p>
            <a:fld id="{E8883E0F-B325-444D-B2D9-EF8E0D98F992}" type="slidenum">
              <a:rPr lang="en-US" smtClean="0"/>
              <a:t>8</a:t>
            </a:fld>
            <a:endParaRPr lang="en-US" dirty="0"/>
          </a:p>
        </p:txBody>
      </p:sp>
    </p:spTree>
    <p:extLst>
      <p:ext uri="{BB962C8B-B14F-4D97-AF65-F5344CB8AC3E}">
        <p14:creationId xmlns:p14="http://schemas.microsoft.com/office/powerpoint/2010/main" val="333385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89F06C1-2C0D-F444-B83C-D0D5E4B958A7}"/>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4" name="Picture 3" descr="A picture containing icon&#10;&#10;Description automatically generated">
            <a:extLst>
              <a:ext uri="{FF2B5EF4-FFF2-40B4-BE49-F238E27FC236}">
                <a16:creationId xmlns:a16="http://schemas.microsoft.com/office/drawing/2014/main" xmlns="" id="{5B51D4A7-BD61-C74F-A161-7C436544CD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1DA32A62-1C09-AF4A-9E8F-0AD3B16B3F82}"/>
              </a:ext>
            </a:extLst>
          </p:cNvPr>
          <p:cNvSpPr txBox="1"/>
          <p:nvPr/>
        </p:nvSpPr>
        <p:spPr>
          <a:xfrm>
            <a:off x="6324600" y="4553377"/>
            <a:ext cx="1981200" cy="1015663"/>
          </a:xfrm>
          <a:prstGeom prst="rect">
            <a:avLst/>
          </a:prstGeom>
          <a:noFill/>
        </p:spPr>
        <p:txBody>
          <a:bodyPr wrap="square" rtlCol="0">
            <a:spAutoFit/>
          </a:bodyPr>
          <a:lstStyle/>
          <a:p>
            <a:pPr algn="ctr"/>
            <a:r>
              <a:rPr lang="pt-BR" sz="2000" b="1" dirty="0" smtClean="0">
                <a:solidFill>
                  <a:schemeClr val="bg1"/>
                </a:solidFill>
              </a:rPr>
              <a:t>Capacitar os trabalhadores informais do lixo </a:t>
            </a:r>
            <a:endParaRPr lang="pt-BR" sz="2000" b="1" dirty="0">
              <a:solidFill>
                <a:schemeClr val="bg1"/>
              </a:solidFill>
            </a:endParaRPr>
          </a:p>
        </p:txBody>
      </p:sp>
      <p:sp>
        <p:nvSpPr>
          <p:cNvPr id="15" name="TextBox 14">
            <a:extLst>
              <a:ext uri="{FF2B5EF4-FFF2-40B4-BE49-F238E27FC236}">
                <a16:creationId xmlns:a16="http://schemas.microsoft.com/office/drawing/2014/main" xmlns="" id="{CF45030E-A60B-D445-890C-E0E430E6CF86}"/>
              </a:ext>
            </a:extLst>
          </p:cNvPr>
          <p:cNvSpPr txBox="1"/>
          <p:nvPr/>
        </p:nvSpPr>
        <p:spPr>
          <a:xfrm>
            <a:off x="5362576" y="1777597"/>
            <a:ext cx="1495424" cy="1323439"/>
          </a:xfrm>
          <a:prstGeom prst="rect">
            <a:avLst/>
          </a:prstGeom>
          <a:noFill/>
        </p:spPr>
        <p:txBody>
          <a:bodyPr wrap="square" rtlCol="0">
            <a:spAutoFit/>
          </a:bodyPr>
          <a:lstStyle/>
          <a:p>
            <a:pPr algn="ctr"/>
            <a:r>
              <a:rPr lang="pt-BR" sz="1600" dirty="0" smtClean="0">
                <a:solidFill>
                  <a:schemeClr val="bg1"/>
                </a:solidFill>
              </a:rPr>
              <a:t>Criar uma cooperativa informal de trabalhadores do lixo</a:t>
            </a:r>
            <a:endParaRPr lang="pt-BR" sz="1600" dirty="0">
              <a:solidFill>
                <a:schemeClr val="bg1"/>
              </a:solidFill>
            </a:endParaRPr>
          </a:p>
        </p:txBody>
      </p:sp>
      <p:sp>
        <p:nvSpPr>
          <p:cNvPr id="16" name="TextBox 15">
            <a:extLst>
              <a:ext uri="{FF2B5EF4-FFF2-40B4-BE49-F238E27FC236}">
                <a16:creationId xmlns:a16="http://schemas.microsoft.com/office/drawing/2014/main" xmlns="" id="{2556BF04-0C58-6846-9EFF-0A3807F6CE75}"/>
              </a:ext>
            </a:extLst>
          </p:cNvPr>
          <p:cNvSpPr txBox="1"/>
          <p:nvPr/>
        </p:nvSpPr>
        <p:spPr>
          <a:xfrm>
            <a:off x="7927397" y="1085566"/>
            <a:ext cx="1371762" cy="1200329"/>
          </a:xfrm>
          <a:prstGeom prst="rect">
            <a:avLst/>
          </a:prstGeom>
          <a:noFill/>
        </p:spPr>
        <p:txBody>
          <a:bodyPr wrap="square" rtlCol="0">
            <a:spAutoFit/>
          </a:bodyPr>
          <a:lstStyle/>
          <a:p>
            <a:pPr algn="ctr"/>
            <a:r>
              <a:rPr lang="pt-BR" sz="1200" dirty="0" smtClean="0">
                <a:solidFill>
                  <a:schemeClr val="bg1"/>
                </a:solidFill>
              </a:rPr>
              <a:t>O aplicativo de “resíduos” estilo Uber trabalha diretamente com os trabalhadores informais do lixo</a:t>
            </a:r>
            <a:endParaRPr lang="pt-BR" sz="1200" dirty="0">
              <a:solidFill>
                <a:schemeClr val="bg1"/>
              </a:solidFill>
            </a:endParaRPr>
          </a:p>
        </p:txBody>
      </p:sp>
      <p:sp>
        <p:nvSpPr>
          <p:cNvPr id="17" name="TextBox 16">
            <a:extLst>
              <a:ext uri="{FF2B5EF4-FFF2-40B4-BE49-F238E27FC236}">
                <a16:creationId xmlns:a16="http://schemas.microsoft.com/office/drawing/2014/main" xmlns="" id="{93882AFF-3435-7340-AD6E-84F1EF8FAC21}"/>
              </a:ext>
            </a:extLst>
          </p:cNvPr>
          <p:cNvSpPr txBox="1"/>
          <p:nvPr/>
        </p:nvSpPr>
        <p:spPr>
          <a:xfrm>
            <a:off x="10283570" y="758377"/>
            <a:ext cx="1302670" cy="523220"/>
          </a:xfrm>
          <a:prstGeom prst="rect">
            <a:avLst/>
          </a:prstGeom>
          <a:noFill/>
        </p:spPr>
        <p:txBody>
          <a:bodyPr wrap="square" rtlCol="0">
            <a:spAutoFit/>
          </a:bodyPr>
          <a:lstStyle/>
          <a:p>
            <a:pPr algn="ctr"/>
            <a:r>
              <a:rPr lang="pt-BR" sz="1400" dirty="0" smtClean="0">
                <a:solidFill>
                  <a:schemeClr val="bg1"/>
                </a:solidFill>
              </a:rPr>
              <a:t>Motivado para trabalhar</a:t>
            </a:r>
            <a:endParaRPr lang="pt-BR" sz="1400" dirty="0">
              <a:solidFill>
                <a:schemeClr val="bg1"/>
              </a:solidFill>
            </a:endParaRPr>
          </a:p>
        </p:txBody>
      </p:sp>
      <p:sp>
        <p:nvSpPr>
          <p:cNvPr id="18" name="TextBox 17">
            <a:extLst>
              <a:ext uri="{FF2B5EF4-FFF2-40B4-BE49-F238E27FC236}">
                <a16:creationId xmlns:a16="http://schemas.microsoft.com/office/drawing/2014/main" xmlns="" id="{EBD2971D-D2E5-4B46-BEFE-F1DC63E0C4B0}"/>
              </a:ext>
            </a:extLst>
          </p:cNvPr>
          <p:cNvSpPr txBox="1"/>
          <p:nvPr/>
        </p:nvSpPr>
        <p:spPr>
          <a:xfrm>
            <a:off x="10660348" y="2483441"/>
            <a:ext cx="1302670" cy="954107"/>
          </a:xfrm>
          <a:prstGeom prst="rect">
            <a:avLst/>
          </a:prstGeom>
          <a:noFill/>
        </p:spPr>
        <p:txBody>
          <a:bodyPr wrap="square" rtlCol="0">
            <a:spAutoFit/>
          </a:bodyPr>
          <a:lstStyle/>
          <a:p>
            <a:pPr algn="ctr"/>
            <a:r>
              <a:rPr lang="pt-BR" sz="1400" dirty="0" smtClean="0">
                <a:solidFill>
                  <a:schemeClr val="bg1"/>
                </a:solidFill>
              </a:rPr>
              <a:t>Pague um salário justo e incentive a arrecadação</a:t>
            </a:r>
            <a:endParaRPr lang="pt-BR" sz="1400" dirty="0">
              <a:solidFill>
                <a:schemeClr val="bg1"/>
              </a:solidFill>
            </a:endParaRPr>
          </a:p>
        </p:txBody>
      </p:sp>
      <p:sp>
        <p:nvSpPr>
          <p:cNvPr id="19" name="TextBox 18">
            <a:extLst>
              <a:ext uri="{FF2B5EF4-FFF2-40B4-BE49-F238E27FC236}">
                <a16:creationId xmlns:a16="http://schemas.microsoft.com/office/drawing/2014/main" xmlns="" id="{9FCD0F7D-2D6D-3C4E-AE6C-081874A5D818}"/>
              </a:ext>
            </a:extLst>
          </p:cNvPr>
          <p:cNvSpPr txBox="1"/>
          <p:nvPr/>
        </p:nvSpPr>
        <p:spPr>
          <a:xfrm>
            <a:off x="10395372" y="4824115"/>
            <a:ext cx="1302670" cy="830997"/>
          </a:xfrm>
          <a:prstGeom prst="rect">
            <a:avLst/>
          </a:prstGeom>
          <a:noFill/>
        </p:spPr>
        <p:txBody>
          <a:bodyPr wrap="square" rtlCol="0">
            <a:spAutoFit/>
          </a:bodyPr>
          <a:lstStyle/>
          <a:p>
            <a:pPr algn="ctr"/>
            <a:r>
              <a:rPr lang="pt-BR" sz="1600" dirty="0" smtClean="0">
                <a:solidFill>
                  <a:schemeClr val="bg1"/>
                </a:solidFill>
              </a:rPr>
              <a:t>Contrate como funcionários</a:t>
            </a:r>
            <a:endParaRPr lang="pt-BR" sz="1600" dirty="0">
              <a:solidFill>
                <a:schemeClr val="bg1"/>
              </a:solidFill>
            </a:endParaRPr>
          </a:p>
        </p:txBody>
      </p:sp>
      <p:sp>
        <p:nvSpPr>
          <p:cNvPr id="23" name="TextBox 22">
            <a:extLst>
              <a:ext uri="{FF2B5EF4-FFF2-40B4-BE49-F238E27FC236}">
                <a16:creationId xmlns:a16="http://schemas.microsoft.com/office/drawing/2014/main" xmlns="" id="{35199E1C-CB76-F18A-8D0C-3B8F1A087E33}"/>
              </a:ext>
            </a:extLst>
          </p:cNvPr>
          <p:cNvSpPr txBox="1"/>
          <p:nvPr/>
        </p:nvSpPr>
        <p:spPr>
          <a:xfrm>
            <a:off x="1463007" y="1610344"/>
            <a:ext cx="1593900" cy="1015663"/>
          </a:xfrm>
          <a:prstGeom prst="rect">
            <a:avLst/>
          </a:prstGeom>
          <a:noFill/>
        </p:spPr>
        <p:txBody>
          <a:bodyPr wrap="square" rtlCol="0">
            <a:spAutoFit/>
          </a:bodyPr>
          <a:lstStyle/>
          <a:p>
            <a:pPr algn="ctr"/>
            <a:r>
              <a:rPr lang="pt-BR" sz="2000" b="1" dirty="0" smtClean="0">
                <a:solidFill>
                  <a:schemeClr val="bg1"/>
                </a:solidFill>
              </a:rPr>
              <a:t>Aumento da taxa de reciclagem</a:t>
            </a:r>
            <a:endParaRPr lang="pt-BR" sz="2000" b="1" dirty="0">
              <a:solidFill>
                <a:schemeClr val="bg1"/>
              </a:solidFill>
            </a:endParaRPr>
          </a:p>
        </p:txBody>
      </p:sp>
      <p:sp>
        <p:nvSpPr>
          <p:cNvPr id="2" name="Slide Number Placeholder 1">
            <a:extLst>
              <a:ext uri="{FF2B5EF4-FFF2-40B4-BE49-F238E27FC236}">
                <a16:creationId xmlns:a16="http://schemas.microsoft.com/office/drawing/2014/main" xmlns="" id="{783FF3E3-EFCC-F4AA-F5CA-EDA393402898}"/>
              </a:ext>
            </a:extLst>
          </p:cNvPr>
          <p:cNvSpPr>
            <a:spLocks noGrp="1"/>
          </p:cNvSpPr>
          <p:nvPr>
            <p:ph type="sldNum" sz="quarter" idx="12"/>
          </p:nvPr>
        </p:nvSpPr>
        <p:spPr/>
        <p:txBody>
          <a:bodyPr/>
          <a:lstStyle/>
          <a:p>
            <a:fld id="{E8883E0F-B325-444D-B2D9-EF8E0D98F992}" type="slidenum">
              <a:rPr lang="pt-BR" smtClean="0"/>
              <a:t>9</a:t>
            </a:fld>
            <a:endParaRPr lang="pt-BR" dirty="0"/>
          </a:p>
        </p:txBody>
      </p:sp>
    </p:spTree>
    <p:extLst>
      <p:ext uri="{BB962C8B-B14F-4D97-AF65-F5344CB8AC3E}">
        <p14:creationId xmlns:p14="http://schemas.microsoft.com/office/powerpoint/2010/main" val="321570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2590</TotalTime>
  <Words>2285</Words>
  <Application>Microsoft Office PowerPoint</Application>
  <PresentationFormat>Personalizar</PresentationFormat>
  <Paragraphs>230</Paragraphs>
  <Slides>17</Slides>
  <Notes>15</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Rehman</dc:creator>
  <cp:lastModifiedBy>kikasp30.af@gmail.com</cp:lastModifiedBy>
  <cp:revision>94</cp:revision>
  <dcterms:created xsi:type="dcterms:W3CDTF">2020-07-14T12:17:05Z</dcterms:created>
  <dcterms:modified xsi:type="dcterms:W3CDTF">2022-12-05T15:13:26Z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1529663</vt:lpwstr>
  </property>
  <property fmtid="{D5CDD505-2E9C-101B-9397-08002B2CF9AE}" pid="3" name="NXPowerLiteSettings">
    <vt:lpwstr>F700052003A000</vt:lpwstr>
  </property>
  <property fmtid="{D5CDD505-2E9C-101B-9397-08002B2CF9AE}" pid="4" name="NXPowerLiteVersion">
    <vt:lpwstr>D9.1.2</vt:lpwstr>
  </property>
</Properties>
</file>