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39" r:id="rId2"/>
    <p:sldId id="269" r:id="rId3"/>
    <p:sldId id="277" r:id="rId4"/>
    <p:sldId id="270" r:id="rId5"/>
    <p:sldId id="332" r:id="rId6"/>
    <p:sldId id="340" r:id="rId7"/>
    <p:sldId id="333" r:id="rId8"/>
    <p:sldId id="334" r:id="rId9"/>
    <p:sldId id="335" r:id="rId10"/>
    <p:sldId id="336" r:id="rId11"/>
    <p:sldId id="337" r:id="rId12"/>
    <p:sldId id="338"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B68"/>
    <a:srgbClr val="1B6554"/>
    <a:srgbClr val="185244"/>
    <a:srgbClr val="31A182"/>
    <a:srgbClr val="267F68"/>
    <a:srgbClr val="3AC69D"/>
    <a:srgbClr val="007399"/>
    <a:srgbClr val="015975"/>
    <a:srgbClr val="073443"/>
    <a:srgbClr val="29C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0"/>
    <p:restoredTop sz="60358" autoAdjust="0"/>
  </p:normalViewPr>
  <p:slideViewPr>
    <p:cSldViewPr snapToGrid="0" snapToObjects="1">
      <p:cViewPr varScale="1">
        <p:scale>
          <a:sx n="64" d="100"/>
          <a:sy n="64" d="100"/>
        </p:scale>
        <p:origin x="17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C5929B-8555-52CF-31C7-A163DDB81B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302B79-F7D3-8CE9-621B-5AC22954CC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9233D0-8ADC-E04D-9F0F-EC9A31D48E26}" type="datetimeFigureOut">
              <a:rPr lang="en-US" smtClean="0"/>
              <a:t>7/28/22</a:t>
            </a:fld>
            <a:endParaRPr lang="en-US"/>
          </a:p>
        </p:txBody>
      </p:sp>
      <p:sp>
        <p:nvSpPr>
          <p:cNvPr id="4" name="Footer Placeholder 3">
            <a:extLst>
              <a:ext uri="{FF2B5EF4-FFF2-40B4-BE49-F238E27FC236}">
                <a16:creationId xmlns:a16="http://schemas.microsoft.com/office/drawing/2014/main" id="{BE2BE1E4-0DC3-1F02-763D-EFCB5AA263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AC6769-ECC5-0585-071C-B68E7FC2B6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4354B8-0264-3E4B-8599-706B7ECE2C59}" type="slidenum">
              <a:rPr lang="en-US" smtClean="0"/>
              <a:t>‹#›</a:t>
            </a:fld>
            <a:endParaRPr lang="en-US"/>
          </a:p>
        </p:txBody>
      </p:sp>
    </p:spTree>
    <p:extLst>
      <p:ext uri="{BB962C8B-B14F-4D97-AF65-F5344CB8AC3E}">
        <p14:creationId xmlns:p14="http://schemas.microsoft.com/office/powerpoint/2010/main" val="1330015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CFFFE-1208-7345-9C6A-2720D8931503}" type="datetimeFigureOut">
              <a:rPr lang="en-US" smtClean="0"/>
              <a:t>7/28/22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FCDCC-FE70-E545-8B64-E6A1771687BC}" type="slidenum">
              <a:rPr lang="en-US" smtClean="0"/>
              <a:t>‹#›</a:t>
            </a:fld>
            <a:endParaRPr lang="en-US" dirty="0"/>
          </a:p>
        </p:txBody>
      </p:sp>
    </p:spTree>
    <p:extLst>
      <p:ext uri="{BB962C8B-B14F-4D97-AF65-F5344CB8AC3E}">
        <p14:creationId xmlns:p14="http://schemas.microsoft.com/office/powerpoint/2010/main" val="9966279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32F0E768-08DC-62F5-8A11-61443335453E}"/>
              </a:ext>
            </a:extLst>
          </p:cNvPr>
          <p:cNvSpPr>
            <a:spLocks noGrp="1"/>
          </p:cNvSpPr>
          <p:nvPr>
            <p:ph type="sldNum" sz="quarter" idx="5"/>
          </p:nvPr>
        </p:nvSpPr>
        <p:spPr/>
        <p:txBody>
          <a:bodyPr/>
          <a:lstStyle/>
          <a:p>
            <a:fld id="{7AAFCDCC-FE70-E545-8B64-E6A1771687BC}" type="slidenum">
              <a:rPr lang="en-US" smtClean="0"/>
              <a:t>1</a:t>
            </a:fld>
            <a:endParaRPr lang="en-US" dirty="0"/>
          </a:p>
        </p:txBody>
      </p:sp>
    </p:spTree>
    <p:extLst>
      <p:ext uri="{BB962C8B-B14F-4D97-AF65-F5344CB8AC3E}">
        <p14:creationId xmlns:p14="http://schemas.microsoft.com/office/powerpoint/2010/main" val="296065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dirty="0"/>
              <a:t>Once the causes of the core problem are determined, the next step is to identify the effects of the problem, which are the branches of the problem tree. </a:t>
            </a:r>
          </a:p>
          <a:p>
            <a:r>
              <a:rPr lang="en-US" dirty="0"/>
              <a:t>What are the effects of our core problem? </a:t>
            </a:r>
          </a:p>
          <a:p>
            <a:r>
              <a:rPr lang="en-US" dirty="0"/>
              <a:t>What are the impacts of those immediate effects, as a result of our core problem? </a:t>
            </a:r>
          </a:p>
          <a:p>
            <a:endParaRPr lang="en-US" dirty="0"/>
          </a:p>
          <a:p>
            <a:r>
              <a:rPr lang="en-US" b="1" dirty="0"/>
              <a:t>Example: </a:t>
            </a:r>
          </a:p>
          <a:p>
            <a:r>
              <a:rPr lang="en-US" b="1" i="1" dirty="0"/>
              <a:t>1. </a:t>
            </a:r>
            <a:r>
              <a:rPr lang="en-US" b="0" i="1" dirty="0"/>
              <a:t>A low rate of recycling can increase the amount of waste that leaks into the environment, which can enter the food chain and then result in humans ingesting waste.</a:t>
            </a:r>
          </a:p>
        </p:txBody>
      </p:sp>
      <p:sp>
        <p:nvSpPr>
          <p:cNvPr id="9" name="Slide Number Placeholder 8">
            <a:extLst>
              <a:ext uri="{FF2B5EF4-FFF2-40B4-BE49-F238E27FC236}">
                <a16:creationId xmlns:a16="http://schemas.microsoft.com/office/drawing/2014/main" id="{55E64BB4-0750-43CA-329B-BCE421CE94AF}"/>
              </a:ext>
            </a:extLst>
          </p:cNvPr>
          <p:cNvSpPr>
            <a:spLocks noGrp="1"/>
          </p:cNvSpPr>
          <p:nvPr>
            <p:ph type="sldNum" sz="quarter" idx="5"/>
          </p:nvPr>
        </p:nvSpPr>
        <p:spPr/>
        <p:txBody>
          <a:bodyPr/>
          <a:lstStyle/>
          <a:p>
            <a:fld id="{7AAFCDCC-FE70-E545-8B64-E6A1771687BC}" type="slidenum">
              <a:rPr lang="en-US" smtClean="0"/>
              <a:t>11</a:t>
            </a:fld>
            <a:endParaRPr lang="en-US" dirty="0"/>
          </a:p>
        </p:txBody>
      </p:sp>
    </p:spTree>
    <p:extLst>
      <p:ext uri="{BB962C8B-B14F-4D97-AF65-F5344CB8AC3E}">
        <p14:creationId xmlns:p14="http://schemas.microsoft.com/office/powerpoint/2010/main" val="22745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 </a:t>
            </a:r>
          </a:p>
          <a:p>
            <a:r>
              <a:rPr lang="en-US" sz="1200" b="0" i="0" kern="1200" dirty="0">
                <a:solidFill>
                  <a:schemeClr val="tx1"/>
                </a:solidFill>
                <a:effectLst/>
                <a:latin typeface="+mn-lt"/>
                <a:ea typeface="+mn-ea"/>
                <a:cs typeface="+mn-cs"/>
              </a:rPr>
              <a:t>A Solutions Tree (aka Objective Tree) is a problem tree that is transformed into a set of future solutions to the problems. Each negative statement is converted into a solution by rewriting it as a positive future statement. The positive statements are in fact solution statements that can be presented in the map showing a means (the roots) – ends (branches) solutions hierarchy. The analysis of the solution tree aims to provide a clear overview of the desired future situation once problems have been identified and reformulated into solutions. The map helps us illustrate and communicate the means-ends relationship.</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Our Problem Example as a Solution: </a:t>
            </a:r>
          </a:p>
          <a:p>
            <a:pPr marL="228600" indent="-228600">
              <a:buAutoNum type="arabicPeriod"/>
            </a:pPr>
            <a:r>
              <a:rPr lang="en-US" sz="1200" b="0" i="0" kern="1200" dirty="0">
                <a:solidFill>
                  <a:schemeClr val="tx1"/>
                </a:solidFill>
                <a:effectLst/>
                <a:latin typeface="+mn-lt"/>
                <a:ea typeface="+mn-ea"/>
                <a:cs typeface="+mn-cs"/>
              </a:rPr>
              <a:t>From the previous slide one major cause of our problem is that people don’t properly separate waste at home. </a:t>
            </a:r>
            <a:r>
              <a:rPr lang="en-US" sz="1200" b="1" i="0" kern="1200" dirty="0">
                <a:solidFill>
                  <a:schemeClr val="tx1"/>
                </a:solidFill>
                <a:effectLst/>
                <a:latin typeface="+mn-lt"/>
                <a:ea typeface="+mn-ea"/>
                <a:cs typeface="+mn-cs"/>
              </a:rPr>
              <a:t>Click 1</a:t>
            </a:r>
            <a:r>
              <a:rPr lang="en-US" sz="1200" b="0" i="0" kern="1200" dirty="0">
                <a:solidFill>
                  <a:schemeClr val="tx1"/>
                </a:solidFill>
                <a:effectLst/>
                <a:latin typeface="+mn-lt"/>
                <a:ea typeface="+mn-ea"/>
                <a:cs typeface="+mn-cs"/>
              </a:rPr>
              <a:t>: People properly separate waste at home.</a:t>
            </a:r>
          </a:p>
          <a:p>
            <a:pPr marL="228600" indent="-228600">
              <a:buAutoNum type="arabicPeriod" startAt="2"/>
            </a:pPr>
            <a:r>
              <a:rPr lang="en-US" sz="1200" b="0" i="0" kern="1200" dirty="0">
                <a:solidFill>
                  <a:schemeClr val="tx1"/>
                </a:solidFill>
                <a:effectLst/>
                <a:latin typeface="+mn-lt"/>
                <a:ea typeface="+mn-ea"/>
                <a:cs typeface="+mn-cs"/>
              </a:rPr>
              <a:t>From the previous slide people not separating waste resulted in waste being mismanaged at the source. </a:t>
            </a:r>
            <a:r>
              <a:rPr lang="en-US" sz="1200" b="1" i="0" kern="1200" dirty="0">
                <a:solidFill>
                  <a:schemeClr val="tx1"/>
                </a:solidFill>
                <a:effectLst/>
                <a:latin typeface="+mn-lt"/>
                <a:ea typeface="+mn-ea"/>
                <a:cs typeface="+mn-cs"/>
              </a:rPr>
              <a:t>Click 2</a:t>
            </a:r>
            <a:r>
              <a:rPr lang="en-US" sz="1200" b="0" i="0" kern="1200" dirty="0">
                <a:solidFill>
                  <a:schemeClr val="tx1"/>
                </a:solidFill>
                <a:effectLst/>
                <a:latin typeface="+mn-lt"/>
                <a:ea typeface="+mn-ea"/>
                <a:cs typeface="+mn-cs"/>
              </a:rPr>
              <a:t>: Waste is properly managed at the source.</a:t>
            </a:r>
          </a:p>
          <a:p>
            <a:pPr marL="228600" indent="-228600">
              <a:buAutoNum type="arabicPeriod" startAt="2"/>
            </a:pPr>
            <a:r>
              <a:rPr lang="en-US" sz="1200" b="0" i="0" kern="1200" dirty="0">
                <a:solidFill>
                  <a:schemeClr val="tx1"/>
                </a:solidFill>
                <a:effectLst/>
                <a:latin typeface="+mn-lt"/>
                <a:ea typeface="+mn-ea"/>
                <a:cs typeface="+mn-cs"/>
              </a:rPr>
              <a:t>Our problem was low rate of recycling. </a:t>
            </a:r>
            <a:r>
              <a:rPr lang="en-US" sz="1200" b="1" i="0" kern="1200" dirty="0">
                <a:solidFill>
                  <a:schemeClr val="tx1"/>
                </a:solidFill>
                <a:effectLst/>
                <a:latin typeface="+mn-lt"/>
                <a:ea typeface="+mn-ea"/>
                <a:cs typeface="+mn-cs"/>
              </a:rPr>
              <a:t>Click 3</a:t>
            </a:r>
            <a:r>
              <a:rPr lang="en-US" sz="1200" b="0" i="0" kern="1200" dirty="0">
                <a:solidFill>
                  <a:schemeClr val="tx1"/>
                </a:solidFill>
                <a:effectLst/>
                <a:latin typeface="+mn-lt"/>
                <a:ea typeface="+mn-ea"/>
                <a:cs typeface="+mn-cs"/>
              </a:rPr>
              <a:t>: Our solution is now increased rate of recycling</a:t>
            </a:r>
            <a:r>
              <a:rPr lang="en-US" sz="1200" b="1" i="0" kern="1200" dirty="0">
                <a:solidFill>
                  <a:schemeClr val="tx1"/>
                </a:solidFill>
                <a:effectLst/>
                <a:latin typeface="+mn-lt"/>
                <a:ea typeface="+mn-ea"/>
                <a:cs typeface="+mn-cs"/>
              </a:rPr>
              <a:t>. </a:t>
            </a:r>
          </a:p>
          <a:p>
            <a:pPr marL="228600" indent="-228600">
              <a:buAutoNum type="arabicPeriod" startAt="2"/>
            </a:pPr>
            <a:r>
              <a:rPr lang="en-US" sz="1200" b="0" i="0" kern="1200" dirty="0">
                <a:solidFill>
                  <a:schemeClr val="tx1"/>
                </a:solidFill>
                <a:effectLst/>
                <a:latin typeface="+mn-lt"/>
                <a:ea typeface="+mn-ea"/>
                <a:cs typeface="+mn-cs"/>
              </a:rPr>
              <a:t>From the previous slide one major effect of our problem was an increase in waste leaking into the environment. </a:t>
            </a:r>
            <a:r>
              <a:rPr lang="en-US" sz="1200" b="1" i="0" kern="1200" dirty="0">
                <a:solidFill>
                  <a:schemeClr val="tx1"/>
                </a:solidFill>
                <a:effectLst/>
                <a:latin typeface="+mn-lt"/>
                <a:ea typeface="+mn-ea"/>
                <a:cs typeface="+mn-cs"/>
              </a:rPr>
              <a:t>Click 4</a:t>
            </a:r>
            <a:r>
              <a:rPr lang="en-US" sz="1200" b="0" i="0" kern="1200" dirty="0">
                <a:solidFill>
                  <a:schemeClr val="tx1"/>
                </a:solidFill>
                <a:effectLst/>
                <a:latin typeface="+mn-lt"/>
                <a:ea typeface="+mn-ea"/>
                <a:cs typeface="+mn-cs"/>
              </a:rPr>
              <a:t>: A decrease in waste leaking into the environment.</a:t>
            </a:r>
          </a:p>
          <a:p>
            <a:pPr marL="228600" indent="-228600">
              <a:buAutoNum type="arabicPeriod" startAt="2"/>
            </a:pPr>
            <a:r>
              <a:rPr lang="en-US" sz="1200" b="0" i="0" kern="1200" dirty="0">
                <a:solidFill>
                  <a:schemeClr val="tx1"/>
                </a:solidFill>
                <a:effectLst/>
                <a:latin typeface="+mn-lt"/>
                <a:ea typeface="+mn-ea"/>
                <a:cs typeface="+mn-cs"/>
              </a:rPr>
              <a:t>From the previous slide there is an increased impact of climate change. </a:t>
            </a:r>
            <a:r>
              <a:rPr lang="en-US" sz="1200" b="1" i="0" kern="1200" dirty="0">
                <a:solidFill>
                  <a:schemeClr val="tx1"/>
                </a:solidFill>
                <a:effectLst/>
                <a:latin typeface="+mn-lt"/>
                <a:ea typeface="+mn-ea"/>
                <a:cs typeface="+mn-cs"/>
              </a:rPr>
              <a:t>Click 5: </a:t>
            </a:r>
            <a:r>
              <a:rPr lang="en-US" sz="1200" b="0" i="0" kern="1200" dirty="0">
                <a:solidFill>
                  <a:schemeClr val="tx1"/>
                </a:solidFill>
                <a:effectLst/>
                <a:latin typeface="+mn-lt"/>
                <a:ea typeface="+mn-ea"/>
                <a:cs typeface="+mn-cs"/>
              </a:rPr>
              <a:t>Reduced impact on climate change.</a:t>
            </a:r>
          </a:p>
        </p:txBody>
      </p:sp>
      <p:sp>
        <p:nvSpPr>
          <p:cNvPr id="9" name="Slide Number Placeholder 8">
            <a:extLst>
              <a:ext uri="{FF2B5EF4-FFF2-40B4-BE49-F238E27FC236}">
                <a16:creationId xmlns:a16="http://schemas.microsoft.com/office/drawing/2014/main" id="{24ED0375-4D1C-2FCD-88B7-921EFAA4E931}"/>
              </a:ext>
            </a:extLst>
          </p:cNvPr>
          <p:cNvSpPr>
            <a:spLocks noGrp="1"/>
          </p:cNvSpPr>
          <p:nvPr>
            <p:ph type="sldNum" sz="quarter" idx="5"/>
          </p:nvPr>
        </p:nvSpPr>
        <p:spPr/>
        <p:txBody>
          <a:bodyPr/>
          <a:lstStyle/>
          <a:p>
            <a:fld id="{7AAFCDCC-FE70-E545-8B64-E6A1771687BC}" type="slidenum">
              <a:rPr lang="en-US" smtClean="0"/>
              <a:t>12</a:t>
            </a:fld>
            <a:endParaRPr lang="en-US" dirty="0"/>
          </a:p>
        </p:txBody>
      </p:sp>
    </p:spTree>
    <p:extLst>
      <p:ext uri="{BB962C8B-B14F-4D97-AF65-F5344CB8AC3E}">
        <p14:creationId xmlns:p14="http://schemas.microsoft.com/office/powerpoint/2010/main" val="248695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For the group activity follow the next steps:</a:t>
            </a:r>
          </a:p>
          <a:p>
            <a:endParaRPr lang="en-US" b="0" dirty="0"/>
          </a:p>
          <a:p>
            <a:r>
              <a:rPr lang="en-US" b="1" dirty="0"/>
              <a:t>Step 1 </a:t>
            </a:r>
            <a:r>
              <a:rPr lang="en-US" b="0" dirty="0"/>
              <a:t>Choose an aspect from the “waste challenge” scenario to analyze for the problem/solution tree exercise.</a:t>
            </a:r>
          </a:p>
          <a:p>
            <a:r>
              <a:rPr lang="en-US" b="1" dirty="0"/>
              <a:t>Step 2 </a:t>
            </a:r>
            <a:r>
              <a:rPr lang="en-US" b="0" dirty="0"/>
              <a:t>Create a problem tree with a negative problem statement defining the core issue.</a:t>
            </a:r>
          </a:p>
          <a:p>
            <a:r>
              <a:rPr lang="en-US" b="1" dirty="0"/>
              <a:t>Step 3 </a:t>
            </a:r>
            <a:r>
              <a:rPr lang="en-US" b="0" dirty="0"/>
              <a:t>Create a solutions tree with a positive statement defining the solution path to the core problem identified in Step 2.</a:t>
            </a:r>
          </a:p>
          <a:p>
            <a:r>
              <a:rPr lang="en-US" b="1" dirty="0"/>
              <a:t>Step 4 </a:t>
            </a:r>
            <a:r>
              <a:rPr lang="en-US" b="0" dirty="0"/>
              <a:t>Select your preferred intervention to solve the problem and create a final Problem &amp; Solutions Statement.</a:t>
            </a:r>
          </a:p>
          <a:p>
            <a:endParaRPr lang="en-US" dirty="0"/>
          </a:p>
        </p:txBody>
      </p:sp>
      <p:sp>
        <p:nvSpPr>
          <p:cNvPr id="9" name="Slide Number Placeholder 8">
            <a:extLst>
              <a:ext uri="{FF2B5EF4-FFF2-40B4-BE49-F238E27FC236}">
                <a16:creationId xmlns:a16="http://schemas.microsoft.com/office/drawing/2014/main" id="{4D55A690-E926-1B73-1744-B946BA380758}"/>
              </a:ext>
            </a:extLst>
          </p:cNvPr>
          <p:cNvSpPr>
            <a:spLocks noGrp="1"/>
          </p:cNvSpPr>
          <p:nvPr>
            <p:ph type="sldNum" sz="quarter" idx="5"/>
          </p:nvPr>
        </p:nvSpPr>
        <p:spPr/>
        <p:txBody>
          <a:bodyPr/>
          <a:lstStyle/>
          <a:p>
            <a:fld id="{7AAFCDCC-FE70-E545-8B64-E6A1771687BC}" type="slidenum">
              <a:rPr lang="en-US" smtClean="0"/>
              <a:t>13</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9794A7F2-3877-5735-EA5F-7B755864A4C2}"/>
              </a:ext>
            </a:extLst>
          </p:cNvPr>
          <p:cNvSpPr>
            <a:spLocks noGrp="1"/>
          </p:cNvSpPr>
          <p:nvPr>
            <p:ph type="sldNum" sz="quarter" idx="5"/>
          </p:nvPr>
        </p:nvSpPr>
        <p:spPr/>
        <p:txBody>
          <a:bodyPr/>
          <a:lstStyle/>
          <a:p>
            <a:fld id="{7AAFCDCC-FE70-E545-8B64-E6A1771687BC}"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47F02D7C-BCAE-76F4-8327-ACA55663F2B3}"/>
              </a:ext>
            </a:extLst>
          </p:cNvPr>
          <p:cNvSpPr>
            <a:spLocks noGrp="1"/>
          </p:cNvSpPr>
          <p:nvPr>
            <p:ph type="sldNum" sz="quarter" idx="5"/>
          </p:nvPr>
        </p:nvSpPr>
        <p:spPr/>
        <p:txBody>
          <a:bodyPr/>
          <a:lstStyle/>
          <a:p>
            <a:fld id="{7AAFCDCC-FE70-E545-8B64-E6A1771687BC}" type="slidenum">
              <a:rPr lang="en-US" smtClean="0"/>
              <a:t>3</a:t>
            </a:fld>
            <a:endParaRPr lang="en-US" dirty="0"/>
          </a:p>
        </p:txBody>
      </p:sp>
    </p:spTree>
    <p:extLst>
      <p:ext uri="{BB962C8B-B14F-4D97-AF65-F5344CB8AC3E}">
        <p14:creationId xmlns:p14="http://schemas.microsoft.com/office/powerpoint/2010/main" val="35078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3D6FA180-DE55-FCD3-ED6D-334AFF0F80A2}"/>
              </a:ext>
            </a:extLst>
          </p:cNvPr>
          <p:cNvSpPr>
            <a:spLocks noGrp="1"/>
          </p:cNvSpPr>
          <p:nvPr>
            <p:ph type="sldNum" sz="quarter" idx="5"/>
          </p:nvPr>
        </p:nvSpPr>
        <p:spPr/>
        <p:txBody>
          <a:bodyPr/>
          <a:lstStyle/>
          <a:p>
            <a:fld id="{7AAFCDCC-FE70-E545-8B64-E6A1771687BC}" type="slidenum">
              <a:rPr lang="en-US" smtClean="0"/>
              <a:t>4</a:t>
            </a:fld>
            <a:endParaRPr lang="en-US" dirty="0"/>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sz="1200" b="1" i="0" kern="1200" dirty="0">
                <a:solidFill>
                  <a:schemeClr val="tx1"/>
                </a:solidFill>
                <a:effectLst/>
                <a:latin typeface="+mn-lt"/>
                <a:ea typeface="+mn-ea"/>
                <a:cs typeface="+mn-cs"/>
              </a:rPr>
              <a:t>Problem solving </a:t>
            </a:r>
            <a:r>
              <a:rPr lang="en-US" sz="1200" b="0" i="0" kern="1200" dirty="0">
                <a:solidFill>
                  <a:schemeClr val="tx1"/>
                </a:solidFill>
                <a:effectLst/>
                <a:latin typeface="+mn-lt"/>
                <a:ea typeface="+mn-ea"/>
                <a:cs typeface="+mn-cs"/>
              </a:rPr>
              <a:t>is the process of using innovation and creative solutions to resolve societal, environmental, business, or technological problems. Sometimes, personal problems can lead to opportunities if validated in the market. The designer visualizes the prospect of filling the gap with an innovative solution that might entail the revision of a product or the creation of an entirely new product or service. Designers need the necessary tools to understand, analyze, visualize and communicate the problem. Understanding the problem is the key to coming up with the solution, which will in turn attract and retain investment, partners, and customers.</a:t>
            </a:r>
            <a:endParaRPr lang="en-US" dirty="0"/>
          </a:p>
        </p:txBody>
      </p:sp>
      <p:sp>
        <p:nvSpPr>
          <p:cNvPr id="9" name="Slide Number Placeholder 8">
            <a:extLst>
              <a:ext uri="{FF2B5EF4-FFF2-40B4-BE49-F238E27FC236}">
                <a16:creationId xmlns:a16="http://schemas.microsoft.com/office/drawing/2014/main" id="{BFD7FE74-B93F-E99B-A9AE-3A0DD6EDC78A}"/>
              </a:ext>
            </a:extLst>
          </p:cNvPr>
          <p:cNvSpPr>
            <a:spLocks noGrp="1"/>
          </p:cNvSpPr>
          <p:nvPr>
            <p:ph type="sldNum" sz="quarter" idx="5"/>
          </p:nvPr>
        </p:nvSpPr>
        <p:spPr/>
        <p:txBody>
          <a:bodyPr/>
          <a:lstStyle/>
          <a:p>
            <a:fld id="{7AAFCDCC-FE70-E545-8B64-E6A1771687BC}" type="slidenum">
              <a:rPr lang="en-US" smtClean="0"/>
              <a:t>6</a:t>
            </a:fld>
            <a:endParaRPr lang="en-US" dirty="0"/>
          </a:p>
        </p:txBody>
      </p:sp>
    </p:spTree>
    <p:extLst>
      <p:ext uri="{BB962C8B-B14F-4D97-AF65-F5344CB8AC3E}">
        <p14:creationId xmlns:p14="http://schemas.microsoft.com/office/powerpoint/2010/main" val="39172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sz="1200" b="0" i="0" kern="1200" dirty="0">
                <a:solidFill>
                  <a:schemeClr val="tx1"/>
                </a:solidFill>
                <a:effectLst/>
                <a:latin typeface="+mn-lt"/>
                <a:ea typeface="+mn-ea"/>
                <a:cs typeface="+mn-cs"/>
              </a:rPr>
              <a:t>In order to begin thinking about finding solutions to problems we need to identify the negative aspects of an existing situation and deal with the present issues rather than apparent, future or past issues. It is often this first step that can help us find solutions, by analyzing and mapping out the relationships of causes and effects around a main problem or issue. This gives us the depth of understanding from which we can build successful solutions.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 Problem Tree </a:t>
            </a:r>
            <a:r>
              <a:rPr lang="en-US" sz="1200" b="0" i="0" kern="1200" dirty="0">
                <a:solidFill>
                  <a:schemeClr val="tx1"/>
                </a:solidFill>
                <a:effectLst/>
                <a:latin typeface="+mn-lt"/>
                <a:ea typeface="+mn-ea"/>
                <a:cs typeface="+mn-cs"/>
              </a:rPr>
              <a:t>can be defined as a visualization of the problems in the form of a diagram, or “hierarchy of problems”, to help analyze and clarify cause–effect relationships, or as a tree that provides an overview of all the known causes and effects to an identified problem. A problem tree analysis examines the negative aspects of an existing situation and establishes the cause-and-effect relationships between the identified problems.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anatomy of the problem tree</a:t>
            </a:r>
            <a:r>
              <a:rPr lang="en-US" sz="1200" b="0" i="0" kern="1200" dirty="0">
                <a:solidFill>
                  <a:schemeClr val="tx1"/>
                </a:solidFill>
                <a:effectLst/>
                <a:latin typeface="+mn-lt"/>
                <a:ea typeface="+mn-ea"/>
                <a:cs typeface="+mn-cs"/>
              </a:rPr>
              <a:t>: The trunk of the tree is the core problem we are looking to solve. The roots of the tree are the causes of the core problem, and the branches and leaves of the tree are the effects of the core problem, which will more than likely lead to additional problems.</a:t>
            </a:r>
          </a:p>
          <a:p>
            <a:endParaRPr lang="en-US" sz="1200" b="0" i="0" kern="1200" dirty="0">
              <a:solidFill>
                <a:schemeClr val="tx1"/>
              </a:solidFill>
              <a:effectLst/>
              <a:latin typeface="+mn-lt"/>
              <a:ea typeface="+mn-ea"/>
              <a:cs typeface="+mn-cs"/>
            </a:endParaRPr>
          </a:p>
          <a:p>
            <a:endParaRPr lang="en-US" dirty="0"/>
          </a:p>
        </p:txBody>
      </p:sp>
      <p:sp>
        <p:nvSpPr>
          <p:cNvPr id="9" name="Slide Number Placeholder 8">
            <a:extLst>
              <a:ext uri="{FF2B5EF4-FFF2-40B4-BE49-F238E27FC236}">
                <a16:creationId xmlns:a16="http://schemas.microsoft.com/office/drawing/2014/main" id="{E39D33DF-7D5E-774D-9E33-ACCD0EF93C1E}"/>
              </a:ext>
            </a:extLst>
          </p:cNvPr>
          <p:cNvSpPr>
            <a:spLocks noGrp="1"/>
          </p:cNvSpPr>
          <p:nvPr>
            <p:ph type="sldNum" sz="quarter" idx="5"/>
          </p:nvPr>
        </p:nvSpPr>
        <p:spPr/>
        <p:txBody>
          <a:bodyPr/>
          <a:lstStyle/>
          <a:p>
            <a:fld id="{7AAFCDCC-FE70-E545-8B64-E6A1771687BC}" type="slidenum">
              <a:rPr lang="en-US" smtClean="0"/>
              <a:t>7</a:t>
            </a:fld>
            <a:endParaRPr lang="en-US" dirty="0"/>
          </a:p>
        </p:txBody>
      </p:sp>
    </p:spTree>
    <p:extLst>
      <p:ext uri="{BB962C8B-B14F-4D97-AF65-F5344CB8AC3E}">
        <p14:creationId xmlns:p14="http://schemas.microsoft.com/office/powerpoint/2010/main" val="3519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dirty="0"/>
              <a:t>Let’s see how to use the problem tree using a real problem scenario: </a:t>
            </a:r>
            <a:r>
              <a:rPr lang="en-US" b="1" dirty="0"/>
              <a:t>Low rate of recycling </a:t>
            </a:r>
          </a:p>
          <a:p>
            <a:endParaRPr lang="en-US" b="1" dirty="0"/>
          </a:p>
          <a:p>
            <a:r>
              <a:rPr lang="en-US" b="0" dirty="0"/>
              <a:t>*It is helpful to do the problem tree exercise in a group on a large posterboard or on a whiteboard using sticky notes to allow ideas to be displayed for everyone to discuss, modify or rearrange as the problem analysis process evolves.</a:t>
            </a:r>
          </a:p>
          <a:p>
            <a:endParaRPr lang="en-US" b="0" dirty="0"/>
          </a:p>
          <a:p>
            <a:r>
              <a:rPr lang="en-US" b="1" dirty="0"/>
              <a:t>Example</a:t>
            </a:r>
            <a:r>
              <a:rPr lang="en-US" b="0" dirty="0"/>
              <a:t>:</a:t>
            </a:r>
          </a:p>
          <a:p>
            <a:r>
              <a:rPr lang="en-US" b="0" dirty="0"/>
              <a:t>Have a look at the cause-and-effect pathway highlighted in red. Start at the bottom and move up through the tree making a statement about the causes and effects of the problem of low rate of recycling.</a:t>
            </a:r>
          </a:p>
          <a:p>
            <a:endParaRPr lang="en-US" b="0" dirty="0"/>
          </a:p>
          <a:p>
            <a:r>
              <a:rPr lang="en-US" b="1" dirty="0"/>
              <a:t>Pathway 1 (In red): </a:t>
            </a:r>
            <a:r>
              <a:rPr lang="en-US" b="0" i="1" dirty="0"/>
              <a:t>Fluctuating prices for recycling discourage collection by waste workers who cannot efficiently operate and service the large supply of waste. This causes and increase in waste not being collected and leaked into the environment that ultimately has a negative impact on climate change.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“cause” indicated at the bottom of the tree feeds into another effect that causes the problem of ”low rate of recycling”. The effects indicated above the problem statement cause subsequent effects and so on. This can continue until no other cause or effect can be identified within the scope of the main problem. </a:t>
            </a:r>
          </a:p>
          <a:p>
            <a:endParaRPr lang="en-US" dirty="0"/>
          </a:p>
        </p:txBody>
      </p:sp>
      <p:sp>
        <p:nvSpPr>
          <p:cNvPr id="9" name="Slide Number Placeholder 8">
            <a:extLst>
              <a:ext uri="{FF2B5EF4-FFF2-40B4-BE49-F238E27FC236}">
                <a16:creationId xmlns:a16="http://schemas.microsoft.com/office/drawing/2014/main" id="{3110E01E-1749-66DC-A122-0846BB50733B}"/>
              </a:ext>
            </a:extLst>
          </p:cNvPr>
          <p:cNvSpPr>
            <a:spLocks noGrp="1"/>
          </p:cNvSpPr>
          <p:nvPr>
            <p:ph type="sldNum" sz="quarter" idx="5"/>
          </p:nvPr>
        </p:nvSpPr>
        <p:spPr/>
        <p:txBody>
          <a:bodyPr/>
          <a:lstStyle/>
          <a:p>
            <a:fld id="{7AAFCDCC-FE70-E545-8B64-E6A1771687BC}" type="slidenum">
              <a:rPr lang="en-US" smtClean="0"/>
              <a:t>8</a:t>
            </a:fld>
            <a:endParaRPr lang="en-US" dirty="0"/>
          </a:p>
        </p:txBody>
      </p:sp>
    </p:spTree>
    <p:extLst>
      <p:ext uri="{BB962C8B-B14F-4D97-AF65-F5344CB8AC3E}">
        <p14:creationId xmlns:p14="http://schemas.microsoft.com/office/powerpoint/2010/main" val="244236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sz="1200" b="0" i="0" kern="1200" dirty="0">
                <a:solidFill>
                  <a:schemeClr val="tx1"/>
                </a:solidFill>
                <a:effectLst/>
                <a:latin typeface="+mn-lt"/>
                <a:ea typeface="+mn-ea"/>
                <a:cs typeface="+mn-cs"/>
              </a:rPr>
              <a:t>The first step is to discuss and agree on the problem or issue to be analyzed. The more specific the problem is, the more useful the exercise will be. However, the process does also help you make everything more detailed as well. The core problem is written in the center of the map and becomes the 'trunk' of the tree. The wording does not need to be exact as the roots and branches will further define it, but it should describe an actual issue that everyone feels passionate about.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Core problem is defined: </a:t>
            </a:r>
            <a:r>
              <a:rPr lang="en-US" sz="1200" b="1" i="0" kern="1200" dirty="0">
                <a:solidFill>
                  <a:schemeClr val="tx1"/>
                </a:solidFill>
                <a:effectLst/>
                <a:latin typeface="+mn-lt"/>
                <a:ea typeface="+mn-ea"/>
                <a:cs typeface="+mn-cs"/>
              </a:rPr>
              <a:t>Low rate of recycling </a:t>
            </a:r>
            <a:endParaRPr lang="en-US" sz="1200" b="0" i="0" kern="1200" dirty="0">
              <a:solidFill>
                <a:schemeClr val="tx1"/>
              </a:solidFill>
              <a:effectLst/>
              <a:latin typeface="+mn-lt"/>
              <a:ea typeface="+mn-ea"/>
              <a:cs typeface="+mn-cs"/>
            </a:endParaRPr>
          </a:p>
        </p:txBody>
      </p:sp>
      <p:sp>
        <p:nvSpPr>
          <p:cNvPr id="9" name="Slide Number Placeholder 8">
            <a:extLst>
              <a:ext uri="{FF2B5EF4-FFF2-40B4-BE49-F238E27FC236}">
                <a16:creationId xmlns:a16="http://schemas.microsoft.com/office/drawing/2014/main" id="{00FE9193-C57E-C4CD-CA04-3D1AB7615505}"/>
              </a:ext>
            </a:extLst>
          </p:cNvPr>
          <p:cNvSpPr>
            <a:spLocks noGrp="1"/>
          </p:cNvSpPr>
          <p:nvPr>
            <p:ph type="sldNum" sz="quarter" idx="5"/>
          </p:nvPr>
        </p:nvSpPr>
        <p:spPr/>
        <p:txBody>
          <a:bodyPr/>
          <a:lstStyle/>
          <a:p>
            <a:fld id="{7AAFCDCC-FE70-E545-8B64-E6A1771687BC}" type="slidenum">
              <a:rPr lang="en-US" smtClean="0"/>
              <a:t>9</a:t>
            </a:fld>
            <a:endParaRPr lang="en-US" dirty="0"/>
          </a:p>
        </p:txBody>
      </p:sp>
    </p:spTree>
    <p:extLst>
      <p:ext uri="{BB962C8B-B14F-4D97-AF65-F5344CB8AC3E}">
        <p14:creationId xmlns:p14="http://schemas.microsoft.com/office/powerpoint/2010/main" val="394078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5-10 minutes)</a:t>
            </a:r>
          </a:p>
          <a:p>
            <a:endParaRPr lang="en-US" b="1" dirty="0"/>
          </a:p>
          <a:p>
            <a:r>
              <a:rPr lang="en-US" b="1" dirty="0"/>
              <a:t>Tell students:</a:t>
            </a:r>
          </a:p>
          <a:p>
            <a:r>
              <a:rPr lang="en-US" sz="1200" b="0" i="0" kern="1200" dirty="0">
                <a:solidFill>
                  <a:schemeClr val="tx1"/>
                </a:solidFill>
                <a:effectLst/>
                <a:latin typeface="+mn-lt"/>
                <a:ea typeface="+mn-ea"/>
                <a:cs typeface="+mn-cs"/>
              </a:rPr>
              <a:t>Next, a group identifies the causes of the core problem we just defined - these become the roots of our tree. </a:t>
            </a:r>
          </a:p>
          <a:p>
            <a:r>
              <a:rPr lang="en-US" sz="1200" b="0" i="0" kern="1200" dirty="0">
                <a:solidFill>
                  <a:schemeClr val="tx1"/>
                </a:solidFill>
                <a:effectLst/>
                <a:latin typeface="+mn-lt"/>
                <a:ea typeface="+mn-ea"/>
                <a:cs typeface="+mn-cs"/>
              </a:rPr>
              <a:t>What are the main contributors to our core problem? </a:t>
            </a:r>
          </a:p>
          <a:p>
            <a:r>
              <a:rPr lang="en-US" sz="1200" b="0" i="0" kern="1200" dirty="0">
                <a:solidFill>
                  <a:schemeClr val="tx1"/>
                </a:solidFill>
                <a:effectLst/>
                <a:latin typeface="+mn-lt"/>
                <a:ea typeface="+mn-ea"/>
                <a:cs typeface="+mn-cs"/>
              </a:rPr>
              <a:t>And what are the causes of those main contributors that lead to our core problem?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heart of the exercise is the discussion, debate and dialogue that is generated as factors are arranged and re-arranged, often forming sub-dividing roots into more specific causes of the causes of our core problem. Take time to allow others to explain their feelings and reasoning and record related ideas and points that come up on separate paper under titles such as solutions, concerns and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Examples</a:t>
            </a:r>
            <a:r>
              <a:rPr lang="en-US" sz="1200" b="0" i="0"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1" kern="1200" dirty="0">
                <a:solidFill>
                  <a:schemeClr val="tx1"/>
                </a:solidFill>
                <a:effectLst/>
                <a:latin typeface="+mn-lt"/>
                <a:ea typeface="+mn-ea"/>
                <a:cs typeface="+mn-cs"/>
              </a:rPr>
              <a:t>People do not properly separate waste at home which results in the mismanagement of waste at the source and leads to a low rate of recycling.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1" kern="1200" dirty="0">
                <a:solidFill>
                  <a:schemeClr val="tx1"/>
                </a:solidFill>
                <a:effectLst/>
                <a:latin typeface="+mn-lt"/>
                <a:ea typeface="+mn-ea"/>
                <a:cs typeface="+mn-cs"/>
              </a:rPr>
              <a:t>Waste workers lack organization and support meaning waste workers cannot collect and sort waste efficiently resulting in a low rate of recycling.</a:t>
            </a:r>
          </a:p>
        </p:txBody>
      </p:sp>
      <p:sp>
        <p:nvSpPr>
          <p:cNvPr id="9" name="Slide Number Placeholder 8">
            <a:extLst>
              <a:ext uri="{FF2B5EF4-FFF2-40B4-BE49-F238E27FC236}">
                <a16:creationId xmlns:a16="http://schemas.microsoft.com/office/drawing/2014/main" id="{8D50957E-B514-57F1-E9DC-8969642814BE}"/>
              </a:ext>
            </a:extLst>
          </p:cNvPr>
          <p:cNvSpPr>
            <a:spLocks noGrp="1"/>
          </p:cNvSpPr>
          <p:nvPr>
            <p:ph type="sldNum" sz="quarter" idx="5"/>
          </p:nvPr>
        </p:nvSpPr>
        <p:spPr/>
        <p:txBody>
          <a:bodyPr/>
          <a:lstStyle/>
          <a:p>
            <a:fld id="{7AAFCDCC-FE70-E545-8B64-E6A1771687BC}" type="slidenum">
              <a:rPr lang="en-US" smtClean="0"/>
              <a:t>10</a:t>
            </a:fld>
            <a:endParaRPr lang="en-US" dirty="0"/>
          </a:p>
        </p:txBody>
      </p:sp>
    </p:spTree>
    <p:extLst>
      <p:ext uri="{BB962C8B-B14F-4D97-AF65-F5344CB8AC3E}">
        <p14:creationId xmlns:p14="http://schemas.microsoft.com/office/powerpoint/2010/main" val="394949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F93F-AF4C-3B2C-5126-0F2BB5C20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BD115B-6B80-BBF1-3949-907CD7378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A60E6E-4C49-6161-5CC0-A6F9740F80EB}"/>
              </a:ext>
            </a:extLst>
          </p:cNvPr>
          <p:cNvSpPr>
            <a:spLocks noGrp="1"/>
          </p:cNvSpPr>
          <p:nvPr>
            <p:ph type="dt" sz="half" idx="10"/>
          </p:nvPr>
        </p:nvSpPr>
        <p:spPr/>
        <p:txBody>
          <a:bodyPr/>
          <a:lstStyle/>
          <a:p>
            <a:fld id="{48101530-AC3D-0A46-AFA6-6A702502305D}" type="datetime1">
              <a:rPr lang="en-US" smtClean="0"/>
              <a:t>7/28/22</a:t>
            </a:fld>
            <a:endParaRPr lang="en-US" dirty="0"/>
          </a:p>
        </p:txBody>
      </p:sp>
      <p:sp>
        <p:nvSpPr>
          <p:cNvPr id="5" name="Footer Placeholder 4">
            <a:extLst>
              <a:ext uri="{FF2B5EF4-FFF2-40B4-BE49-F238E27FC236}">
                <a16:creationId xmlns:a16="http://schemas.microsoft.com/office/drawing/2014/main" id="{7622E1A7-4078-2389-EE23-8BE27A7B73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767C7-BCDE-F5EA-31D2-EB4BEB27FA30}"/>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2910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62AF-E29E-EC74-E839-6DA69ECD0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098EE-F6FC-3FF6-F9DB-D52BA4822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6AB78-C90F-A729-4821-518627C520F2}"/>
              </a:ext>
            </a:extLst>
          </p:cNvPr>
          <p:cNvSpPr>
            <a:spLocks noGrp="1"/>
          </p:cNvSpPr>
          <p:nvPr>
            <p:ph type="dt" sz="half" idx="10"/>
          </p:nvPr>
        </p:nvSpPr>
        <p:spPr/>
        <p:txBody>
          <a:bodyPr/>
          <a:lstStyle/>
          <a:p>
            <a:fld id="{9187A2DD-05EB-9347-B5E3-B21C495802B8}" type="datetime1">
              <a:rPr lang="en-US" smtClean="0"/>
              <a:t>7/28/22</a:t>
            </a:fld>
            <a:endParaRPr lang="en-US" dirty="0"/>
          </a:p>
        </p:txBody>
      </p:sp>
      <p:sp>
        <p:nvSpPr>
          <p:cNvPr id="5" name="Footer Placeholder 4">
            <a:extLst>
              <a:ext uri="{FF2B5EF4-FFF2-40B4-BE49-F238E27FC236}">
                <a16:creationId xmlns:a16="http://schemas.microsoft.com/office/drawing/2014/main" id="{7325A252-1D0B-0C56-B0AE-238178586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7B5392-A612-D8A8-7C97-BC2E3D93E5CA}"/>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83861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1B7777-DC5F-84EE-C11E-ECC7404D4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E18881-2276-B859-5BD0-C2763F7AD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FA524-F849-7D79-8900-89AFC36F459C}"/>
              </a:ext>
            </a:extLst>
          </p:cNvPr>
          <p:cNvSpPr>
            <a:spLocks noGrp="1"/>
          </p:cNvSpPr>
          <p:nvPr>
            <p:ph type="dt" sz="half" idx="10"/>
          </p:nvPr>
        </p:nvSpPr>
        <p:spPr/>
        <p:txBody>
          <a:bodyPr/>
          <a:lstStyle/>
          <a:p>
            <a:fld id="{37443E7D-E51D-2E46-82BB-E3EE0FED42F5}" type="datetime1">
              <a:rPr lang="en-US" smtClean="0"/>
              <a:t>7/28/22</a:t>
            </a:fld>
            <a:endParaRPr lang="en-US" dirty="0"/>
          </a:p>
        </p:txBody>
      </p:sp>
      <p:sp>
        <p:nvSpPr>
          <p:cNvPr id="5" name="Footer Placeholder 4">
            <a:extLst>
              <a:ext uri="{FF2B5EF4-FFF2-40B4-BE49-F238E27FC236}">
                <a16:creationId xmlns:a16="http://schemas.microsoft.com/office/drawing/2014/main" id="{F336E97A-8099-73D3-68AC-5233797D1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E7009-D8E5-6858-EB54-82E2EE6E0DA2}"/>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403466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88B8-0A23-FB27-F89E-F54F04A5A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C4F49-CE31-D741-E2D1-A3714C68C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9AC04-7E44-2EDC-AA9D-A9D27895230D}"/>
              </a:ext>
            </a:extLst>
          </p:cNvPr>
          <p:cNvSpPr>
            <a:spLocks noGrp="1"/>
          </p:cNvSpPr>
          <p:nvPr>
            <p:ph type="dt" sz="half" idx="10"/>
          </p:nvPr>
        </p:nvSpPr>
        <p:spPr/>
        <p:txBody>
          <a:bodyPr/>
          <a:lstStyle/>
          <a:p>
            <a:fld id="{6BB1CE7E-DFF5-9846-8423-518DEE887F59}" type="datetime1">
              <a:rPr lang="en-US" smtClean="0"/>
              <a:t>7/28/22</a:t>
            </a:fld>
            <a:endParaRPr lang="en-US" dirty="0"/>
          </a:p>
        </p:txBody>
      </p:sp>
      <p:sp>
        <p:nvSpPr>
          <p:cNvPr id="5" name="Footer Placeholder 4">
            <a:extLst>
              <a:ext uri="{FF2B5EF4-FFF2-40B4-BE49-F238E27FC236}">
                <a16:creationId xmlns:a16="http://schemas.microsoft.com/office/drawing/2014/main" id="{3B4E67F9-B372-470C-1A52-64B1551FB9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F7AB85-8B4E-185B-585C-D4724DB590E8}"/>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582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3FB3-B2C2-AF75-77F6-A15188CD64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1300C5-8367-5799-43FD-25C0CEC4C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EE8D8-AC38-02AE-58FD-EF994A6F2C94}"/>
              </a:ext>
            </a:extLst>
          </p:cNvPr>
          <p:cNvSpPr>
            <a:spLocks noGrp="1"/>
          </p:cNvSpPr>
          <p:nvPr>
            <p:ph type="dt" sz="half" idx="10"/>
          </p:nvPr>
        </p:nvSpPr>
        <p:spPr/>
        <p:txBody>
          <a:bodyPr/>
          <a:lstStyle/>
          <a:p>
            <a:fld id="{5496A520-D7AF-604B-94C4-F577523AF216}" type="datetime1">
              <a:rPr lang="en-US" smtClean="0"/>
              <a:t>7/28/22</a:t>
            </a:fld>
            <a:endParaRPr lang="en-US" dirty="0"/>
          </a:p>
        </p:txBody>
      </p:sp>
      <p:sp>
        <p:nvSpPr>
          <p:cNvPr id="5" name="Footer Placeholder 4">
            <a:extLst>
              <a:ext uri="{FF2B5EF4-FFF2-40B4-BE49-F238E27FC236}">
                <a16:creationId xmlns:a16="http://schemas.microsoft.com/office/drawing/2014/main" id="{028415D4-B51E-9014-6635-6450781CB2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3907FC-F841-BEDB-5BAC-ADA11BF4BE68}"/>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55647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B9F1-8D93-1A6E-01D7-784854038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9D0CF-F894-0419-F031-A390E2353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144332-8E9B-9445-AB49-EFAF9201B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6732E-6069-0F68-164A-18A78C68FF8A}"/>
              </a:ext>
            </a:extLst>
          </p:cNvPr>
          <p:cNvSpPr>
            <a:spLocks noGrp="1"/>
          </p:cNvSpPr>
          <p:nvPr>
            <p:ph type="dt" sz="half" idx="10"/>
          </p:nvPr>
        </p:nvSpPr>
        <p:spPr/>
        <p:txBody>
          <a:bodyPr/>
          <a:lstStyle/>
          <a:p>
            <a:fld id="{AAF6E578-86FC-9E42-9C22-9753B38811BA}" type="datetime1">
              <a:rPr lang="en-US" smtClean="0"/>
              <a:t>7/28/22</a:t>
            </a:fld>
            <a:endParaRPr lang="en-US" dirty="0"/>
          </a:p>
        </p:txBody>
      </p:sp>
      <p:sp>
        <p:nvSpPr>
          <p:cNvPr id="6" name="Footer Placeholder 5">
            <a:extLst>
              <a:ext uri="{FF2B5EF4-FFF2-40B4-BE49-F238E27FC236}">
                <a16:creationId xmlns:a16="http://schemas.microsoft.com/office/drawing/2014/main" id="{09442923-4212-1741-9CC0-96E0F1E4C3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F96EFC-F68E-0737-77CC-11980A30554B}"/>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427194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4343-B591-E136-BE01-3F607D9EB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AEE34-0C37-4044-3C50-B3DEB8AA8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AD650-9C6B-9DE8-00F6-95F66F8731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0B56E-DD7C-60DB-3976-76DB1AE4F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812E0-06BF-3119-43D7-A15CB5B84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5A1DA9-3A84-1FF9-7AC0-2EE0753B72AB}"/>
              </a:ext>
            </a:extLst>
          </p:cNvPr>
          <p:cNvSpPr>
            <a:spLocks noGrp="1"/>
          </p:cNvSpPr>
          <p:nvPr>
            <p:ph type="dt" sz="half" idx="10"/>
          </p:nvPr>
        </p:nvSpPr>
        <p:spPr/>
        <p:txBody>
          <a:bodyPr/>
          <a:lstStyle/>
          <a:p>
            <a:fld id="{AB1B28EB-755D-F140-8753-74539DBDE8F7}" type="datetime1">
              <a:rPr lang="en-US" smtClean="0"/>
              <a:t>7/28/22</a:t>
            </a:fld>
            <a:endParaRPr lang="en-US" dirty="0"/>
          </a:p>
        </p:txBody>
      </p:sp>
      <p:sp>
        <p:nvSpPr>
          <p:cNvPr id="8" name="Footer Placeholder 7">
            <a:extLst>
              <a:ext uri="{FF2B5EF4-FFF2-40B4-BE49-F238E27FC236}">
                <a16:creationId xmlns:a16="http://schemas.microsoft.com/office/drawing/2014/main" id="{F0B8059F-B436-0EE6-9B01-F755D6A10B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8509A6F-B8B2-2C03-E25C-FE563E2280AF}"/>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429078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9C63-98F0-6FC6-11B6-B4DED174F6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AB8E8-D7E4-F4BB-3CE1-566E8542266F}"/>
              </a:ext>
            </a:extLst>
          </p:cNvPr>
          <p:cNvSpPr>
            <a:spLocks noGrp="1"/>
          </p:cNvSpPr>
          <p:nvPr>
            <p:ph type="dt" sz="half" idx="10"/>
          </p:nvPr>
        </p:nvSpPr>
        <p:spPr/>
        <p:txBody>
          <a:bodyPr/>
          <a:lstStyle/>
          <a:p>
            <a:fld id="{ED760A52-3805-7C45-AFE3-A8B452ABF6A3}" type="datetime1">
              <a:rPr lang="en-US" smtClean="0"/>
              <a:t>7/28/22</a:t>
            </a:fld>
            <a:endParaRPr lang="en-US" dirty="0"/>
          </a:p>
        </p:txBody>
      </p:sp>
      <p:sp>
        <p:nvSpPr>
          <p:cNvPr id="4" name="Footer Placeholder 3">
            <a:extLst>
              <a:ext uri="{FF2B5EF4-FFF2-40B4-BE49-F238E27FC236}">
                <a16:creationId xmlns:a16="http://schemas.microsoft.com/office/drawing/2014/main" id="{8FDE289B-CEA5-0026-2751-74CF9AF9B8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F35C80-AB47-1729-DD0F-DE7EC555DD61}"/>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77938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1C440E-C40F-6164-1653-CE65D8F24C86}"/>
              </a:ext>
            </a:extLst>
          </p:cNvPr>
          <p:cNvSpPr>
            <a:spLocks noGrp="1"/>
          </p:cNvSpPr>
          <p:nvPr>
            <p:ph type="dt" sz="half" idx="10"/>
          </p:nvPr>
        </p:nvSpPr>
        <p:spPr/>
        <p:txBody>
          <a:bodyPr/>
          <a:lstStyle/>
          <a:p>
            <a:fld id="{FA46257B-5A59-2B45-9C8A-A51A82039245}" type="datetime1">
              <a:rPr lang="en-US" smtClean="0"/>
              <a:t>7/28/22</a:t>
            </a:fld>
            <a:endParaRPr lang="en-US" dirty="0"/>
          </a:p>
        </p:txBody>
      </p:sp>
      <p:sp>
        <p:nvSpPr>
          <p:cNvPr id="3" name="Footer Placeholder 2">
            <a:extLst>
              <a:ext uri="{FF2B5EF4-FFF2-40B4-BE49-F238E27FC236}">
                <a16:creationId xmlns:a16="http://schemas.microsoft.com/office/drawing/2014/main" id="{D0EE6313-4A8A-7792-2D98-5294119FF8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5705E8-E886-55C4-CD1A-02C698EEBB20}"/>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174672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C6D1-A83F-BE41-AA3A-AE6C85919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83D878-9AD9-58A4-3C8E-319ED5141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8C5E9-C369-6E7A-C46A-926FBE2D7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B4081-7BEC-AFEF-4E63-921A5A8094F9}"/>
              </a:ext>
            </a:extLst>
          </p:cNvPr>
          <p:cNvSpPr>
            <a:spLocks noGrp="1"/>
          </p:cNvSpPr>
          <p:nvPr>
            <p:ph type="dt" sz="half" idx="10"/>
          </p:nvPr>
        </p:nvSpPr>
        <p:spPr/>
        <p:txBody>
          <a:bodyPr/>
          <a:lstStyle/>
          <a:p>
            <a:fld id="{025F4E9A-B225-0246-9398-19CEB0D82F2E}" type="datetime1">
              <a:rPr lang="en-US" smtClean="0"/>
              <a:t>7/28/22</a:t>
            </a:fld>
            <a:endParaRPr lang="en-US" dirty="0"/>
          </a:p>
        </p:txBody>
      </p:sp>
      <p:sp>
        <p:nvSpPr>
          <p:cNvPr id="6" name="Footer Placeholder 5">
            <a:extLst>
              <a:ext uri="{FF2B5EF4-FFF2-40B4-BE49-F238E27FC236}">
                <a16:creationId xmlns:a16="http://schemas.microsoft.com/office/drawing/2014/main" id="{8A348CAB-E57C-7AA6-8338-E2D1138F5A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B09C34-E24A-E27D-6C89-D50E89C143DB}"/>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94585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6F4D-417F-8274-148A-3C1BD01FF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87B4D-F036-13D9-27B3-4E887EBA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66560B-485C-36F5-4C07-0D01AFF7F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B618B-7445-F4E7-2830-E50D93916597}"/>
              </a:ext>
            </a:extLst>
          </p:cNvPr>
          <p:cNvSpPr>
            <a:spLocks noGrp="1"/>
          </p:cNvSpPr>
          <p:nvPr>
            <p:ph type="dt" sz="half" idx="10"/>
          </p:nvPr>
        </p:nvSpPr>
        <p:spPr/>
        <p:txBody>
          <a:bodyPr/>
          <a:lstStyle/>
          <a:p>
            <a:fld id="{EFEE7B01-B1F8-1F46-843D-DA19B7A944A5}" type="datetime1">
              <a:rPr lang="en-US" smtClean="0"/>
              <a:t>7/28/22</a:t>
            </a:fld>
            <a:endParaRPr lang="en-US" dirty="0"/>
          </a:p>
        </p:txBody>
      </p:sp>
      <p:sp>
        <p:nvSpPr>
          <p:cNvPr id="6" name="Footer Placeholder 5">
            <a:extLst>
              <a:ext uri="{FF2B5EF4-FFF2-40B4-BE49-F238E27FC236}">
                <a16:creationId xmlns:a16="http://schemas.microsoft.com/office/drawing/2014/main" id="{73826FE5-F3FC-8003-0355-CE8343D7BA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D1F9D6-5C6B-B9FD-57F9-FC3A3ADEF0CE}"/>
              </a:ext>
            </a:extLst>
          </p:cNvPr>
          <p:cNvSpPr>
            <a:spLocks noGrp="1"/>
          </p:cNvSpPr>
          <p:nvPr>
            <p:ph type="sldNum" sz="quarter" idx="12"/>
          </p:nvPr>
        </p:nvSpPr>
        <p:spPr/>
        <p:txBody>
          <a:bodyPr/>
          <a:lstStyle/>
          <a:p>
            <a:fld id="{6C43096E-6A3C-E44C-A8AA-DD4DCDE3626A}" type="slidenum">
              <a:rPr lang="en-US" smtClean="0"/>
              <a:t>‹#›</a:t>
            </a:fld>
            <a:endParaRPr lang="en-US" dirty="0"/>
          </a:p>
        </p:txBody>
      </p:sp>
    </p:spTree>
    <p:extLst>
      <p:ext uri="{BB962C8B-B14F-4D97-AF65-F5344CB8AC3E}">
        <p14:creationId xmlns:p14="http://schemas.microsoft.com/office/powerpoint/2010/main" val="292460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3219C7-BFF5-7626-3B4A-60402391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DC6CC-1BFC-AE1C-F6D3-582B0C7FE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64B36-DF1A-9A84-02F4-CE4AB950AE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89196-CC3E-854D-8F8B-6C757E0446A5}" type="datetime1">
              <a:rPr lang="en-US" smtClean="0"/>
              <a:t>7/28/22</a:t>
            </a:fld>
            <a:endParaRPr lang="en-US" dirty="0"/>
          </a:p>
        </p:txBody>
      </p:sp>
      <p:sp>
        <p:nvSpPr>
          <p:cNvPr id="5" name="Footer Placeholder 4">
            <a:extLst>
              <a:ext uri="{FF2B5EF4-FFF2-40B4-BE49-F238E27FC236}">
                <a16:creationId xmlns:a16="http://schemas.microsoft.com/office/drawing/2014/main" id="{6E12A277-869E-ADC0-B4AB-B19C7EAAE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5B7B6E-6D23-A9BB-93D4-5540484C0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3096E-6A3C-E44C-A8AA-DD4DCDE3626A}" type="slidenum">
              <a:rPr lang="en-US" smtClean="0"/>
              <a:t>‹#›</a:t>
            </a:fld>
            <a:endParaRPr lang="en-US" dirty="0"/>
          </a:p>
        </p:txBody>
      </p:sp>
    </p:spTree>
    <p:extLst>
      <p:ext uri="{BB962C8B-B14F-4D97-AF65-F5344CB8AC3E}">
        <p14:creationId xmlns:p14="http://schemas.microsoft.com/office/powerpoint/2010/main" val="283392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2D788F8-37E2-6A4A-ADD1-CE1678B0BE0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12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The Problem Tree</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Animals harmed</a:t>
            </a: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Effects</a:t>
            </a: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Causes</a:t>
            </a: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Threat to ecosystems</a:t>
            </a: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Impacts on climate change</a:t>
            </a: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 on tourism and coastal economies</a:t>
            </a: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Ingestion, suffocation and entanglement of hundreds of land and marine species</a:t>
            </a: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Problem</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Humans can ingest waste</a:t>
            </a: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Unknown side effects of human consumption of waste</a:t>
            </a: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enters our food chain</a:t>
            </a: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Increase in waste leaking into the environment</a:t>
            </a: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Low rate of recycling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People do not properly separate waste at home </a:t>
            </a: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Community lacks proper recycling bins</a:t>
            </a: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Mismanagement of waste at the source</a:t>
            </a: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Fluctuating prices for recycling discourage collection, unstable income</a:t>
            </a: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lack organization or support, inefficient </a:t>
            </a: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cannot collect and sort waste efficiently or meet the larger demand</a:t>
            </a: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No formal Gov. recycling department</a:t>
            </a: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Lack of modern recycling infrastructure</a:t>
            </a: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Government does not fund recycling</a:t>
            </a:r>
          </a:p>
        </p:txBody>
      </p:sp>
      <p:sp>
        <p:nvSpPr>
          <p:cNvPr id="50" name="Rectangle 49">
            <a:extLst>
              <a:ext uri="{FF2B5EF4-FFF2-40B4-BE49-F238E27FC236}">
                <a16:creationId xmlns:a16="http://schemas.microsoft.com/office/drawing/2014/main" id="{1EA4F764-7A8B-B645-AF2F-F71C635571B2}"/>
              </a:ext>
            </a:extLst>
          </p:cNvPr>
          <p:cNvSpPr/>
          <p:nvPr/>
        </p:nvSpPr>
        <p:spPr>
          <a:xfrm>
            <a:off x="978318" y="4338125"/>
            <a:ext cx="11089952" cy="2338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62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The Problem Tree</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Animals harmed</a:t>
            </a: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Effects</a:t>
            </a: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Causes</a:t>
            </a: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Threat to ecosystems</a:t>
            </a: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Impacts on climate change</a:t>
            </a: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 on tourism and coastal economies</a:t>
            </a: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Ingestion, suffocation and entanglement of hundreds of land and marine species</a:t>
            </a: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Problem</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Humans can ingest waste</a:t>
            </a: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Unknown side effects of human consumption of waste</a:t>
            </a: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enters our food chain</a:t>
            </a: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Increase in waste leaking into the environment</a:t>
            </a: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Low rate of recycling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People do not properly separate waste at home </a:t>
            </a: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Community lacks proper recycling bins</a:t>
            </a: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Mismanagement of waste at the source</a:t>
            </a: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Fluctuating prices for recycling discourage collection, unstable income</a:t>
            </a: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lack organization or support, inefficient </a:t>
            </a: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cannot collect and sort waste efficiently or meet the larger demand</a:t>
            </a: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No formal Gov. recycling department</a:t>
            </a: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Lack of modern recycling infrastructure</a:t>
            </a: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Government does not fund recycling</a:t>
            </a:r>
          </a:p>
        </p:txBody>
      </p:sp>
      <p:sp>
        <p:nvSpPr>
          <p:cNvPr id="50" name="Rectangle 49">
            <a:extLst>
              <a:ext uri="{FF2B5EF4-FFF2-40B4-BE49-F238E27FC236}">
                <a16:creationId xmlns:a16="http://schemas.microsoft.com/office/drawing/2014/main" id="{1EA4F764-7A8B-B645-AF2F-F71C635571B2}"/>
              </a:ext>
            </a:extLst>
          </p:cNvPr>
          <p:cNvSpPr/>
          <p:nvPr/>
        </p:nvSpPr>
        <p:spPr>
          <a:xfrm>
            <a:off x="978318" y="983184"/>
            <a:ext cx="11089952" cy="2338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492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Solution Tree</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Ends</a:t>
            </a: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Means</a:t>
            </a: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3AC69D"/>
                </a:solidFill>
                <a:latin typeface="Calibri"/>
                <a:ea typeface="Calibri"/>
                <a:cs typeface="Calibri"/>
                <a:sym typeface="Calibri"/>
              </a:rPr>
              <a:t>Solution</a:t>
            </a:r>
            <a:endParaRPr sz="900" dirty="0">
              <a:solidFill>
                <a:srgbClr val="3AC69D"/>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6215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18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1D7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ED2D55F5-7E18-2C48-87C0-68B585233D2B}"/>
              </a:ext>
            </a:extLst>
          </p:cNvPr>
          <p:cNvSpPr/>
          <p:nvPr/>
        </p:nvSpPr>
        <p:spPr>
          <a:xfrm>
            <a:off x="5665905" y="3494991"/>
            <a:ext cx="1767010"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Increased rate of recycling</a:t>
            </a:r>
          </a:p>
        </p:txBody>
      </p:sp>
      <p:sp>
        <p:nvSpPr>
          <p:cNvPr id="51" name="Rectangle 50">
            <a:extLst>
              <a:ext uri="{FF2B5EF4-FFF2-40B4-BE49-F238E27FC236}">
                <a16:creationId xmlns:a16="http://schemas.microsoft.com/office/drawing/2014/main" id="{63C4D3DE-1B41-7140-AEF5-0E91A3A77B74}"/>
              </a:ext>
            </a:extLst>
          </p:cNvPr>
          <p:cNvSpPr/>
          <p:nvPr/>
        </p:nvSpPr>
        <p:spPr>
          <a:xfrm>
            <a:off x="1194310" y="5832333"/>
            <a:ext cx="1304562"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People properly separate waste at home </a:t>
            </a:r>
          </a:p>
        </p:txBody>
      </p:sp>
      <p:sp>
        <p:nvSpPr>
          <p:cNvPr id="52" name="Rectangle 51">
            <a:extLst>
              <a:ext uri="{FF2B5EF4-FFF2-40B4-BE49-F238E27FC236}">
                <a16:creationId xmlns:a16="http://schemas.microsoft.com/office/drawing/2014/main" id="{6BDEE82A-40E8-A443-AFAE-96B112472293}"/>
              </a:ext>
            </a:extLst>
          </p:cNvPr>
          <p:cNvSpPr/>
          <p:nvPr/>
        </p:nvSpPr>
        <p:spPr>
          <a:xfrm>
            <a:off x="1940787" y="4666901"/>
            <a:ext cx="1625367"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Waste is properly managed at the source</a:t>
            </a:r>
          </a:p>
        </p:txBody>
      </p:sp>
      <p:sp>
        <p:nvSpPr>
          <p:cNvPr id="53" name="Rectangle 52">
            <a:extLst>
              <a:ext uri="{FF2B5EF4-FFF2-40B4-BE49-F238E27FC236}">
                <a16:creationId xmlns:a16="http://schemas.microsoft.com/office/drawing/2014/main" id="{CA2F166E-C4CD-E64C-A1C5-D1317011B741}"/>
              </a:ext>
            </a:extLst>
          </p:cNvPr>
          <p:cNvSpPr/>
          <p:nvPr/>
        </p:nvSpPr>
        <p:spPr>
          <a:xfrm>
            <a:off x="5750374" y="2400632"/>
            <a:ext cx="1625367"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Decrease in waste leaking into the environment</a:t>
            </a:r>
          </a:p>
        </p:txBody>
      </p:sp>
      <p:sp>
        <p:nvSpPr>
          <p:cNvPr id="54" name="Rectangle 53">
            <a:extLst>
              <a:ext uri="{FF2B5EF4-FFF2-40B4-BE49-F238E27FC236}">
                <a16:creationId xmlns:a16="http://schemas.microsoft.com/office/drawing/2014/main" id="{FE15D54E-82C4-564C-B3B4-C2BF19D5420F}"/>
              </a:ext>
            </a:extLst>
          </p:cNvPr>
          <p:cNvSpPr/>
          <p:nvPr/>
        </p:nvSpPr>
        <p:spPr>
          <a:xfrm>
            <a:off x="4963678" y="1203095"/>
            <a:ext cx="1304562" cy="660337"/>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Reduced impacts on climate change</a:t>
            </a:r>
          </a:p>
        </p:txBody>
      </p:sp>
      <p:cxnSp>
        <p:nvCxnSpPr>
          <p:cNvPr id="58" name="Straight Connector 57">
            <a:extLst>
              <a:ext uri="{FF2B5EF4-FFF2-40B4-BE49-F238E27FC236}">
                <a16:creationId xmlns:a16="http://schemas.microsoft.com/office/drawing/2014/main" id="{7954728B-0AC9-044C-B191-73D578085D03}"/>
              </a:ext>
            </a:extLst>
          </p:cNvPr>
          <p:cNvCxnSpPr>
            <a:cxnSpLocks/>
          </p:cNvCxnSpPr>
          <p:nvPr/>
        </p:nvCxnSpPr>
        <p:spPr>
          <a:xfrm>
            <a:off x="6563058" y="4252772"/>
            <a:ext cx="0" cy="33078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9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AEB44CB-A25E-8A4D-A79B-20EDA3D2F2AD}"/>
              </a:ext>
            </a:extLst>
          </p:cNvPr>
          <p:cNvPicPr>
            <a:picLocks noChangeAspect="1"/>
          </p:cNvPicPr>
          <p:nvPr/>
        </p:nvPicPr>
        <p:blipFill>
          <a:blip r:embed="rId3"/>
          <a:stretch>
            <a:fillRect/>
          </a:stretch>
        </p:blipFill>
        <p:spPr>
          <a:xfrm>
            <a:off x="0" y="0"/>
            <a:ext cx="12192000" cy="6858000"/>
          </a:xfrm>
          <a:prstGeom prst="rect">
            <a:avLst/>
          </a:prstGeom>
        </p:spPr>
      </p:pic>
      <p:sp>
        <p:nvSpPr>
          <p:cNvPr id="39" name="Oval 38">
            <a:extLst>
              <a:ext uri="{FF2B5EF4-FFF2-40B4-BE49-F238E27FC236}">
                <a16:creationId xmlns:a16="http://schemas.microsoft.com/office/drawing/2014/main"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Oval 39">
            <a:extLst>
              <a:ext uri="{FF2B5EF4-FFF2-40B4-BE49-F238E27FC236}">
                <a16:creationId xmlns:a16="http://schemas.microsoft.com/office/drawing/2014/main"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TextBox 41">
            <a:extLst>
              <a:ext uri="{FF2B5EF4-FFF2-40B4-BE49-F238E27FC236}">
                <a16:creationId xmlns:a16="http://schemas.microsoft.com/office/drawing/2014/main" id="{14D64EF7-97A8-D44C-A74B-4F7163DC56E6}"/>
              </a:ext>
            </a:extLst>
          </p:cNvPr>
          <p:cNvSpPr txBox="1"/>
          <p:nvPr/>
        </p:nvSpPr>
        <p:spPr>
          <a:xfrm>
            <a:off x="1616031" y="632528"/>
            <a:ext cx="4674964" cy="707886"/>
          </a:xfrm>
          <a:prstGeom prst="rect">
            <a:avLst/>
          </a:prstGeom>
          <a:noFill/>
        </p:spPr>
        <p:txBody>
          <a:bodyPr wrap="square" rtlCol="0">
            <a:spAutoFit/>
          </a:bodyPr>
          <a:lstStyle/>
          <a:p>
            <a:r>
              <a:rPr lang="en-US" sz="2000" b="1" dirty="0"/>
              <a:t>Choose an aspect from the “waste challenge” scenario </a:t>
            </a:r>
          </a:p>
        </p:txBody>
      </p:sp>
      <p:sp>
        <p:nvSpPr>
          <p:cNvPr id="43" name="Oval 42">
            <a:extLst>
              <a:ext uri="{FF2B5EF4-FFF2-40B4-BE49-F238E27FC236}">
                <a16:creationId xmlns:a16="http://schemas.microsoft.com/office/drawing/2014/main"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TextBox 44">
            <a:extLst>
              <a:ext uri="{FF2B5EF4-FFF2-40B4-BE49-F238E27FC236}">
                <a16:creationId xmlns:a16="http://schemas.microsoft.com/office/drawing/2014/main" id="{C81ACA74-AC1A-944A-8AA8-636060F4359B}"/>
              </a:ext>
            </a:extLst>
          </p:cNvPr>
          <p:cNvSpPr txBox="1"/>
          <p:nvPr/>
        </p:nvSpPr>
        <p:spPr>
          <a:xfrm>
            <a:off x="1616031" y="3681053"/>
            <a:ext cx="4674964" cy="707886"/>
          </a:xfrm>
          <a:prstGeom prst="rect">
            <a:avLst/>
          </a:prstGeom>
          <a:noFill/>
        </p:spPr>
        <p:txBody>
          <a:bodyPr wrap="square" rtlCol="0">
            <a:spAutoFit/>
          </a:bodyPr>
          <a:lstStyle/>
          <a:p>
            <a:r>
              <a:rPr lang="en-US" sz="2000" b="1" dirty="0"/>
              <a:t>Create a solutions tree and define the solution</a:t>
            </a:r>
          </a:p>
        </p:txBody>
      </p:sp>
      <p:sp>
        <p:nvSpPr>
          <p:cNvPr id="46" name="Oval 45">
            <a:extLst>
              <a:ext uri="{FF2B5EF4-FFF2-40B4-BE49-F238E27FC236}">
                <a16:creationId xmlns:a16="http://schemas.microsoft.com/office/drawing/2014/main"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Oval 46">
            <a:extLst>
              <a:ext uri="{FF2B5EF4-FFF2-40B4-BE49-F238E27FC236}">
                <a16:creationId xmlns:a16="http://schemas.microsoft.com/office/drawing/2014/main"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8" name="TextBox 47">
            <a:extLst>
              <a:ext uri="{FF2B5EF4-FFF2-40B4-BE49-F238E27FC236}">
                <a16:creationId xmlns:a16="http://schemas.microsoft.com/office/drawing/2014/main" id="{01763630-1FB8-4643-A523-CEC50132B887}"/>
              </a:ext>
            </a:extLst>
          </p:cNvPr>
          <p:cNvSpPr txBox="1"/>
          <p:nvPr/>
        </p:nvSpPr>
        <p:spPr>
          <a:xfrm>
            <a:off x="7713760" y="547863"/>
            <a:ext cx="4478240" cy="707886"/>
          </a:xfrm>
          <a:prstGeom prst="rect">
            <a:avLst/>
          </a:prstGeom>
          <a:noFill/>
        </p:spPr>
        <p:txBody>
          <a:bodyPr wrap="square" rtlCol="0">
            <a:spAutoFit/>
          </a:bodyPr>
          <a:lstStyle/>
          <a:p>
            <a:r>
              <a:rPr lang="en-US" sz="2000" b="1" dirty="0"/>
              <a:t>Create a problem tree and define the core problem</a:t>
            </a:r>
          </a:p>
        </p:txBody>
      </p:sp>
      <p:sp>
        <p:nvSpPr>
          <p:cNvPr id="49" name="Oval 48">
            <a:extLst>
              <a:ext uri="{FF2B5EF4-FFF2-40B4-BE49-F238E27FC236}">
                <a16:creationId xmlns:a16="http://schemas.microsoft.com/office/drawing/2014/main"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0" name="Oval 49">
            <a:extLst>
              <a:ext uri="{FF2B5EF4-FFF2-40B4-BE49-F238E27FC236}">
                <a16:creationId xmlns:a16="http://schemas.microsoft.com/office/drawing/2014/main"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TextBox 50">
            <a:extLst>
              <a:ext uri="{FF2B5EF4-FFF2-40B4-BE49-F238E27FC236}">
                <a16:creationId xmlns:a16="http://schemas.microsoft.com/office/drawing/2014/main" id="{6CEC887D-89F6-114F-9328-7767DAB6C7A7}"/>
              </a:ext>
            </a:extLst>
          </p:cNvPr>
          <p:cNvSpPr txBox="1"/>
          <p:nvPr/>
        </p:nvSpPr>
        <p:spPr>
          <a:xfrm>
            <a:off x="7638086" y="3522347"/>
            <a:ext cx="4262988" cy="1015663"/>
          </a:xfrm>
          <a:prstGeom prst="rect">
            <a:avLst/>
          </a:prstGeom>
          <a:noFill/>
        </p:spPr>
        <p:txBody>
          <a:bodyPr wrap="square" rtlCol="0">
            <a:spAutoFit/>
          </a:bodyPr>
          <a:lstStyle/>
          <a:p>
            <a:r>
              <a:rPr lang="en-US" sz="2000" b="1" dirty="0"/>
              <a:t>Select a preferred intervention and create a final Problem &amp; Solutions Statement</a:t>
            </a:r>
          </a:p>
        </p:txBody>
      </p:sp>
      <p:sp>
        <p:nvSpPr>
          <p:cNvPr id="52" name="TextBox 51">
            <a:extLst>
              <a:ext uri="{FF2B5EF4-FFF2-40B4-BE49-F238E27FC236}">
                <a16:creationId xmlns:a16="http://schemas.microsoft.com/office/drawing/2014/main"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en-US" sz="2400" b="1" dirty="0">
                <a:solidFill>
                  <a:schemeClr val="bg1"/>
                </a:solidFill>
              </a:rPr>
              <a:t>3.</a:t>
            </a:r>
          </a:p>
        </p:txBody>
      </p:sp>
      <p:sp>
        <p:nvSpPr>
          <p:cNvPr id="53" name="TextBox 52">
            <a:extLst>
              <a:ext uri="{FF2B5EF4-FFF2-40B4-BE49-F238E27FC236}">
                <a16:creationId xmlns:a16="http://schemas.microsoft.com/office/drawing/2014/main"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en-US" sz="2400" b="1" dirty="0">
                <a:solidFill>
                  <a:schemeClr val="bg1"/>
                </a:solidFill>
              </a:rPr>
              <a:t>1.</a:t>
            </a:r>
          </a:p>
        </p:txBody>
      </p:sp>
      <p:sp>
        <p:nvSpPr>
          <p:cNvPr id="54" name="TextBox 53">
            <a:extLst>
              <a:ext uri="{FF2B5EF4-FFF2-40B4-BE49-F238E27FC236}">
                <a16:creationId xmlns:a16="http://schemas.microsoft.com/office/drawing/2014/main"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en-US" sz="2400" b="1" dirty="0">
                <a:solidFill>
                  <a:schemeClr val="bg1"/>
                </a:solidFill>
              </a:rPr>
              <a:t>2.</a:t>
            </a:r>
          </a:p>
        </p:txBody>
      </p:sp>
      <p:sp>
        <p:nvSpPr>
          <p:cNvPr id="55" name="TextBox 54">
            <a:extLst>
              <a:ext uri="{FF2B5EF4-FFF2-40B4-BE49-F238E27FC236}">
                <a16:creationId xmlns:a16="http://schemas.microsoft.com/office/drawing/2014/main"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en-US" sz="2400" b="1" dirty="0">
                <a:solidFill>
                  <a:schemeClr val="bg1"/>
                </a:solidFill>
              </a:rPr>
              <a:t>4.</a:t>
            </a:r>
          </a:p>
        </p:txBody>
      </p:sp>
      <p:pic>
        <p:nvPicPr>
          <p:cNvPr id="60" name="Picture 59">
            <a:extLst>
              <a:ext uri="{FF2B5EF4-FFF2-40B4-BE49-F238E27FC236}">
                <a16:creationId xmlns:a16="http://schemas.microsoft.com/office/drawing/2014/main" id="{821356F2-0F3D-6F40-AB93-AD353A0577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57605" y="1265298"/>
            <a:ext cx="1825980" cy="1925733"/>
          </a:xfrm>
          <a:prstGeom prst="rect">
            <a:avLst/>
          </a:prstGeom>
        </p:spPr>
      </p:pic>
      <p:sp>
        <p:nvSpPr>
          <p:cNvPr id="61" name="Google Shape;242;p7">
            <a:extLst>
              <a:ext uri="{FF2B5EF4-FFF2-40B4-BE49-F238E27FC236}">
                <a16:creationId xmlns:a16="http://schemas.microsoft.com/office/drawing/2014/main" id="{184B6A39-806E-DE4F-91F2-A09ACA855F08}"/>
              </a:ext>
            </a:extLst>
          </p:cNvPr>
          <p:cNvSpPr txBox="1"/>
          <p:nvPr/>
        </p:nvSpPr>
        <p:spPr>
          <a:xfrm>
            <a:off x="9842683" y="1894356"/>
            <a:ext cx="1906860" cy="5354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600" b="1" i="0" u="none" strike="noStrike" cap="none" dirty="0">
                <a:solidFill>
                  <a:srgbClr val="29C7F7"/>
                </a:solidFill>
                <a:latin typeface="Calibri"/>
                <a:ea typeface="Calibri"/>
                <a:cs typeface="Calibri"/>
                <a:sym typeface="Calibri"/>
              </a:rPr>
              <a:t>Negative Statements</a:t>
            </a:r>
            <a:endParaRPr sz="700" dirty="0">
              <a:solidFill>
                <a:srgbClr val="29C7F7"/>
              </a:solidFill>
            </a:endParaRPr>
          </a:p>
        </p:txBody>
      </p:sp>
      <p:sp>
        <p:nvSpPr>
          <p:cNvPr id="62" name="Up Arrow 61">
            <a:extLst>
              <a:ext uri="{FF2B5EF4-FFF2-40B4-BE49-F238E27FC236}">
                <a16:creationId xmlns:a16="http://schemas.microsoft.com/office/drawing/2014/main" id="{A8BB242A-67A5-C84A-955F-99A173888DE7}"/>
              </a:ext>
            </a:extLst>
          </p:cNvPr>
          <p:cNvSpPr/>
          <p:nvPr/>
        </p:nvSpPr>
        <p:spPr>
          <a:xfrm>
            <a:off x="7956968" y="1725994"/>
            <a:ext cx="218203" cy="1189333"/>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3" name="Google Shape;242;p7">
            <a:extLst>
              <a:ext uri="{FF2B5EF4-FFF2-40B4-BE49-F238E27FC236}">
                <a16:creationId xmlns:a16="http://schemas.microsoft.com/office/drawing/2014/main" id="{10E4A927-71E4-184B-AAC0-CD7AA18102F8}"/>
              </a:ext>
            </a:extLst>
          </p:cNvPr>
          <p:cNvSpPr txBox="1"/>
          <p:nvPr/>
        </p:nvSpPr>
        <p:spPr>
          <a:xfrm>
            <a:off x="7668144" y="1400183"/>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Effect</a:t>
            </a:r>
            <a:endParaRPr sz="600" dirty="0"/>
          </a:p>
        </p:txBody>
      </p:sp>
      <p:sp>
        <p:nvSpPr>
          <p:cNvPr id="64" name="Google Shape;242;p7">
            <a:extLst>
              <a:ext uri="{FF2B5EF4-FFF2-40B4-BE49-F238E27FC236}">
                <a16:creationId xmlns:a16="http://schemas.microsoft.com/office/drawing/2014/main" id="{8F1D5B15-8EBD-4C44-B274-6F19544D1EF7}"/>
              </a:ext>
            </a:extLst>
          </p:cNvPr>
          <p:cNvSpPr txBox="1"/>
          <p:nvPr/>
        </p:nvSpPr>
        <p:spPr>
          <a:xfrm>
            <a:off x="7679030" y="2955972"/>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Causes</a:t>
            </a:r>
            <a:endParaRPr sz="600" dirty="0"/>
          </a:p>
        </p:txBody>
      </p:sp>
      <p:pic>
        <p:nvPicPr>
          <p:cNvPr id="65" name="Picture 64">
            <a:extLst>
              <a:ext uri="{FF2B5EF4-FFF2-40B4-BE49-F238E27FC236}">
                <a16:creationId xmlns:a16="http://schemas.microsoft.com/office/drawing/2014/main" id="{8033A04B-B662-524F-A552-AD05F6D746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76655" y="4394426"/>
            <a:ext cx="1825980" cy="1925733"/>
          </a:xfrm>
          <a:prstGeom prst="rect">
            <a:avLst/>
          </a:prstGeom>
        </p:spPr>
      </p:pic>
      <p:sp>
        <p:nvSpPr>
          <p:cNvPr id="66" name="Google Shape;242;p7">
            <a:extLst>
              <a:ext uri="{FF2B5EF4-FFF2-40B4-BE49-F238E27FC236}">
                <a16:creationId xmlns:a16="http://schemas.microsoft.com/office/drawing/2014/main" id="{65D259E7-2954-B740-8CC6-0B9072A3BE94}"/>
              </a:ext>
            </a:extLst>
          </p:cNvPr>
          <p:cNvSpPr txBox="1"/>
          <p:nvPr/>
        </p:nvSpPr>
        <p:spPr>
          <a:xfrm>
            <a:off x="3661733" y="5023484"/>
            <a:ext cx="1906860" cy="5354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600" b="1" i="0" u="none" strike="noStrike" cap="none" dirty="0">
                <a:solidFill>
                  <a:srgbClr val="3AC69D"/>
                </a:solidFill>
                <a:latin typeface="Calibri"/>
                <a:ea typeface="Calibri"/>
                <a:cs typeface="Calibri"/>
                <a:sym typeface="Calibri"/>
              </a:rPr>
              <a:t>Positive </a:t>
            </a:r>
          </a:p>
          <a:p>
            <a:pPr marL="0" marR="0" lvl="0" indent="0" algn="ctr" rtl="0">
              <a:lnSpc>
                <a:spcPct val="90000"/>
              </a:lnSpc>
              <a:spcBef>
                <a:spcPts val="0"/>
              </a:spcBef>
              <a:spcAft>
                <a:spcPts val="0"/>
              </a:spcAft>
              <a:buNone/>
            </a:pPr>
            <a:r>
              <a:rPr lang="en-US" sz="1600" b="1" i="0" u="none" strike="noStrike" cap="none" dirty="0">
                <a:solidFill>
                  <a:srgbClr val="3AC69D"/>
                </a:solidFill>
                <a:latin typeface="Calibri"/>
                <a:ea typeface="Calibri"/>
                <a:cs typeface="Calibri"/>
                <a:sym typeface="Calibri"/>
              </a:rPr>
              <a:t>Statements</a:t>
            </a:r>
            <a:endParaRPr sz="700" dirty="0">
              <a:solidFill>
                <a:srgbClr val="3AC69D"/>
              </a:solidFill>
            </a:endParaRPr>
          </a:p>
        </p:txBody>
      </p:sp>
      <p:sp>
        <p:nvSpPr>
          <p:cNvPr id="67" name="Up Arrow 66">
            <a:extLst>
              <a:ext uri="{FF2B5EF4-FFF2-40B4-BE49-F238E27FC236}">
                <a16:creationId xmlns:a16="http://schemas.microsoft.com/office/drawing/2014/main" id="{44759BAB-58CA-3A4C-9331-660B7D46964B}"/>
              </a:ext>
            </a:extLst>
          </p:cNvPr>
          <p:cNvSpPr/>
          <p:nvPr/>
        </p:nvSpPr>
        <p:spPr>
          <a:xfrm>
            <a:off x="1776018" y="4855122"/>
            <a:ext cx="218203" cy="1189333"/>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Google Shape;242;p7">
            <a:extLst>
              <a:ext uri="{FF2B5EF4-FFF2-40B4-BE49-F238E27FC236}">
                <a16:creationId xmlns:a16="http://schemas.microsoft.com/office/drawing/2014/main" id="{D8D3D621-774A-7C42-B02E-56B61B39EDC5}"/>
              </a:ext>
            </a:extLst>
          </p:cNvPr>
          <p:cNvSpPr txBox="1"/>
          <p:nvPr/>
        </p:nvSpPr>
        <p:spPr>
          <a:xfrm>
            <a:off x="1639183" y="4593822"/>
            <a:ext cx="64017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Ends</a:t>
            </a:r>
            <a:endParaRPr sz="600" dirty="0"/>
          </a:p>
        </p:txBody>
      </p:sp>
      <p:sp>
        <p:nvSpPr>
          <p:cNvPr id="69" name="Google Shape;242;p7">
            <a:extLst>
              <a:ext uri="{FF2B5EF4-FFF2-40B4-BE49-F238E27FC236}">
                <a16:creationId xmlns:a16="http://schemas.microsoft.com/office/drawing/2014/main" id="{508D1772-09BE-DB40-AC09-C1228ED7CF29}"/>
              </a:ext>
            </a:extLst>
          </p:cNvPr>
          <p:cNvSpPr txBox="1"/>
          <p:nvPr/>
        </p:nvSpPr>
        <p:spPr>
          <a:xfrm>
            <a:off x="1498080" y="6085100"/>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Means</a:t>
            </a:r>
            <a:endParaRPr sz="600" dirty="0"/>
          </a:p>
        </p:txBody>
      </p:sp>
      <p:sp>
        <p:nvSpPr>
          <p:cNvPr id="93" name="Oval 92">
            <a:extLst>
              <a:ext uri="{FF2B5EF4-FFF2-40B4-BE49-F238E27FC236}">
                <a16:creationId xmlns:a16="http://schemas.microsoft.com/office/drawing/2014/main" id="{978194C9-ED06-974E-A4EE-F07C369A03C5}"/>
              </a:ext>
            </a:extLst>
          </p:cNvPr>
          <p:cNvSpPr/>
          <p:nvPr/>
        </p:nvSpPr>
        <p:spPr>
          <a:xfrm>
            <a:off x="8702482" y="4372874"/>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4" name="Oval 93">
            <a:extLst>
              <a:ext uri="{FF2B5EF4-FFF2-40B4-BE49-F238E27FC236}">
                <a16:creationId xmlns:a16="http://schemas.microsoft.com/office/drawing/2014/main" id="{D28F4BD7-81C2-D84D-AD6F-8021422AF690}"/>
              </a:ext>
            </a:extLst>
          </p:cNvPr>
          <p:cNvSpPr/>
          <p:nvPr/>
        </p:nvSpPr>
        <p:spPr>
          <a:xfrm>
            <a:off x="8211774" y="5102537"/>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5" name="Oval 94">
            <a:extLst>
              <a:ext uri="{FF2B5EF4-FFF2-40B4-BE49-F238E27FC236}">
                <a16:creationId xmlns:a16="http://schemas.microsoft.com/office/drawing/2014/main" id="{63D88BBE-399C-D74E-B141-681CBE4F9237}"/>
              </a:ext>
            </a:extLst>
          </p:cNvPr>
          <p:cNvSpPr/>
          <p:nvPr/>
        </p:nvSpPr>
        <p:spPr>
          <a:xfrm>
            <a:off x="9276951" y="5102536"/>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6" name="Rectangle 95">
            <a:extLst>
              <a:ext uri="{FF2B5EF4-FFF2-40B4-BE49-F238E27FC236}">
                <a16:creationId xmlns:a16="http://schemas.microsoft.com/office/drawing/2014/main" id="{27F78646-EB3F-9E47-884D-50EC591EBA84}"/>
              </a:ext>
            </a:extLst>
          </p:cNvPr>
          <p:cNvSpPr/>
          <p:nvPr/>
        </p:nvSpPr>
        <p:spPr>
          <a:xfrm>
            <a:off x="9106888" y="4621650"/>
            <a:ext cx="149622" cy="159145"/>
          </a:xfrm>
          <a:prstGeom prst="rect">
            <a:avLst/>
          </a:prstGeom>
          <a:solidFill>
            <a:srgbClr val="56C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2144C197-011F-0946-B2BC-A6FE038C7460}"/>
              </a:ext>
            </a:extLst>
          </p:cNvPr>
          <p:cNvSpPr/>
          <p:nvPr/>
        </p:nvSpPr>
        <p:spPr>
          <a:xfrm>
            <a:off x="10039527" y="5863392"/>
            <a:ext cx="149622" cy="1591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58FDE1CF-A286-FE49-B307-83F8383CDCE8}"/>
              </a:ext>
            </a:extLst>
          </p:cNvPr>
          <p:cNvSpPr/>
          <p:nvPr/>
        </p:nvSpPr>
        <p:spPr>
          <a:xfrm>
            <a:off x="9324386" y="5483456"/>
            <a:ext cx="149622" cy="1591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BDFE2C2D-0FF0-D84A-954B-B6F84A88BFEA}"/>
              </a:ext>
            </a:extLst>
          </p:cNvPr>
          <p:cNvSpPr/>
          <p:nvPr/>
        </p:nvSpPr>
        <p:spPr>
          <a:xfrm>
            <a:off x="8769584" y="5995177"/>
            <a:ext cx="149622" cy="159145"/>
          </a:xfrm>
          <a:prstGeom prst="rect">
            <a:avLst/>
          </a:prstGeom>
          <a:solidFill>
            <a:srgbClr val="E52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B469A96-3C54-6F4B-B6C2-6AE8F81F2FB5}"/>
              </a:ext>
            </a:extLst>
          </p:cNvPr>
          <p:cNvSpPr/>
          <p:nvPr/>
        </p:nvSpPr>
        <p:spPr>
          <a:xfrm>
            <a:off x="8972668" y="5274822"/>
            <a:ext cx="149622" cy="159145"/>
          </a:xfrm>
          <a:prstGeom prst="rect">
            <a:avLst/>
          </a:prstGeom>
          <a:solidFill>
            <a:srgbClr val="FE9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4ECDC7B2-27B0-C94B-B2E4-CAFCB8BE2C02}"/>
              </a:ext>
            </a:extLst>
          </p:cNvPr>
          <p:cNvSpPr/>
          <p:nvPr/>
        </p:nvSpPr>
        <p:spPr>
          <a:xfrm>
            <a:off x="8897857" y="4822936"/>
            <a:ext cx="149622" cy="159145"/>
          </a:xfrm>
          <a:prstGeom prst="rect">
            <a:avLst/>
          </a:prstGeom>
          <a:solidFill>
            <a:srgbClr val="26B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ock&#10;&#10;Description automatically generated">
            <a:extLst>
              <a:ext uri="{FF2B5EF4-FFF2-40B4-BE49-F238E27FC236}">
                <a16:creationId xmlns:a16="http://schemas.microsoft.com/office/drawing/2014/main" id="{A093E2A0-A099-734E-BE84-F16725D11E57}"/>
              </a:ext>
            </a:extLst>
          </p:cNvPr>
          <p:cNvPicPr>
            <a:picLocks noChangeAspect="1"/>
          </p:cNvPicPr>
          <p:nvPr/>
        </p:nvPicPr>
        <p:blipFill>
          <a:blip r:embed="rId5"/>
          <a:stretch>
            <a:fillRect/>
          </a:stretch>
        </p:blipFill>
        <p:spPr>
          <a:xfrm>
            <a:off x="2106488" y="169985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id="{CE126A4B-C251-9F4C-A922-7DC45FD109B6}"/>
              </a:ext>
            </a:extLst>
          </p:cNvPr>
          <p:cNvPicPr>
            <a:picLocks noChangeAspect="1"/>
          </p:cNvPicPr>
          <p:nvPr/>
        </p:nvPicPr>
        <p:blipFill>
          <a:blip r:embed="rId6"/>
          <a:stretch>
            <a:fillRect/>
          </a:stretch>
        </p:blipFill>
        <p:spPr>
          <a:xfrm>
            <a:off x="3579537" y="1448495"/>
            <a:ext cx="981351" cy="981351"/>
          </a:xfrm>
          <a:prstGeom prst="rect">
            <a:avLst/>
          </a:prstGeom>
        </p:spPr>
      </p:pic>
      <p:sp>
        <p:nvSpPr>
          <p:cNvPr id="5" name="Slide Number Placeholder 4">
            <a:extLst>
              <a:ext uri="{FF2B5EF4-FFF2-40B4-BE49-F238E27FC236}">
                <a16:creationId xmlns:a16="http://schemas.microsoft.com/office/drawing/2014/main" id="{891AA026-6F84-D8A6-D8BB-874EFB643BB4}"/>
              </a:ext>
            </a:extLst>
          </p:cNvPr>
          <p:cNvSpPr>
            <a:spLocks noGrp="1"/>
          </p:cNvSpPr>
          <p:nvPr>
            <p:ph type="sldNum" sz="quarter" idx="12"/>
          </p:nvPr>
        </p:nvSpPr>
        <p:spPr/>
        <p:txBody>
          <a:bodyPr/>
          <a:lstStyle/>
          <a:p>
            <a:fld id="{6C43096E-6A3C-E44C-A8AA-DD4DCDE3626A}" type="slidenum">
              <a:rPr lang="en-US" smtClean="0"/>
              <a:t>13</a:t>
            </a:fld>
            <a:endParaRPr lang="en-US" dirty="0"/>
          </a:p>
        </p:txBody>
      </p:sp>
    </p:spTree>
    <p:extLst>
      <p:ext uri="{BB962C8B-B14F-4D97-AF65-F5344CB8AC3E}">
        <p14:creationId xmlns:p14="http://schemas.microsoft.com/office/powerpoint/2010/main" val="29455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563393"/>
            <a:ext cx="10907167" cy="1254511"/>
          </a:xfrm>
          <a:prstGeom prst="rect">
            <a:avLst/>
          </a:prstGeom>
        </p:spPr>
        <p:txBody>
          <a:bodyPr wrap="square">
            <a:spAutoFit/>
          </a:bodyPr>
          <a:lstStyle/>
          <a:p>
            <a:pPr algn="thaiDist">
              <a:lnSpc>
                <a:spcPct val="120000"/>
              </a:lnSpc>
            </a:pPr>
            <a:r>
              <a:rPr lang="en-US" sz="1600" b="1" dirty="0">
                <a:solidFill>
                  <a:srgbClr val="262626"/>
                </a:solidFill>
              </a:rPr>
              <a:t>The workshop aims to provide guidance on how to frame problems and solutions using practical and user-friendly tools to help solve complex and interconnected problems. The workshop will focus students on transformative thinking, teamwork and results oriented thinking through the utilization of mapping tools that help identify, define, and solve for the greater sustainability challenges of our time. </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0" y="294106"/>
            <a:ext cx="6791279" cy="584775"/>
          </a:xfrm>
          <a:prstGeom prst="rect">
            <a:avLst/>
          </a:prstGeom>
          <a:noFill/>
        </p:spPr>
        <p:txBody>
          <a:bodyPr wrap="square" rtlCol="0">
            <a:spAutoFit/>
          </a:bodyPr>
          <a:lstStyle/>
          <a:p>
            <a:pPr algn="ctr"/>
            <a:r>
              <a:rPr lang="en-US" sz="3200" b="1" dirty="0">
                <a:solidFill>
                  <a:schemeClr val="bg1"/>
                </a:solidFill>
              </a:rPr>
              <a:t>Workshop Prep &amp; Objectives</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grpSp>
        <p:nvGrpSpPr>
          <p:cNvPr id="9" name="Group 8">
            <a:extLst>
              <a:ext uri="{FF2B5EF4-FFF2-40B4-BE49-F238E27FC236}">
                <a16:creationId xmlns:a16="http://schemas.microsoft.com/office/drawing/2014/main" id="{5E5CEC13-4F72-87BC-D9DF-A33EC9698C48}"/>
              </a:ext>
            </a:extLst>
          </p:cNvPr>
          <p:cNvGrpSpPr/>
          <p:nvPr/>
        </p:nvGrpSpPr>
        <p:grpSpPr>
          <a:xfrm>
            <a:off x="712180" y="4586227"/>
            <a:ext cx="443210" cy="427913"/>
            <a:chOff x="663222" y="3355931"/>
            <a:chExt cx="443210" cy="427913"/>
          </a:xfrm>
        </p:grpSpPr>
        <p:sp>
          <p:nvSpPr>
            <p:cNvPr id="10" name="Oval 9">
              <a:extLst>
                <a:ext uri="{FF2B5EF4-FFF2-40B4-BE49-F238E27FC236}">
                  <a16:creationId xmlns:a16="http://schemas.microsoft.com/office/drawing/2014/main"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FBD07FB5-B631-3CE0-43D3-39B896FA2D3B}"/>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14" name="Rectangle 13">
            <a:extLst>
              <a:ext uri="{FF2B5EF4-FFF2-40B4-BE49-F238E27FC236}">
                <a16:creationId xmlns:a16="http://schemas.microsoft.com/office/drawing/2014/main" id="{72AC7058-8F80-94D7-3F28-D74F03195D33}"/>
              </a:ext>
            </a:extLst>
          </p:cNvPr>
          <p:cNvSpPr/>
          <p:nvPr/>
        </p:nvSpPr>
        <p:spPr>
          <a:xfrm>
            <a:off x="1228656" y="3287271"/>
            <a:ext cx="9734687" cy="734945"/>
          </a:xfrm>
          <a:prstGeom prst="rect">
            <a:avLst/>
          </a:prstGeom>
        </p:spPr>
        <p:txBody>
          <a:bodyPr wrap="square">
            <a:spAutoFit/>
          </a:bodyPr>
          <a:lstStyle/>
          <a:p>
            <a:pPr algn="thaiDist">
              <a:lnSpc>
                <a:spcPct val="120000"/>
              </a:lnSpc>
            </a:pPr>
            <a:r>
              <a:rPr lang="en-US" b="1" dirty="0">
                <a:solidFill>
                  <a:srgbClr val="262626"/>
                </a:solidFill>
              </a:rPr>
              <a:t>Display the lesson slides for the class and create a discussion about what they already know about how to solve complex problems </a:t>
            </a:r>
            <a:r>
              <a:rPr lang="en-US" dirty="0">
                <a:solidFill>
                  <a:srgbClr val="262626"/>
                </a:solidFill>
              </a:rPr>
              <a:t>and introduce the problem/solutions tree. </a:t>
            </a:r>
          </a:p>
        </p:txBody>
      </p:sp>
      <p:grpSp>
        <p:nvGrpSpPr>
          <p:cNvPr id="15" name="Group 14">
            <a:extLst>
              <a:ext uri="{FF2B5EF4-FFF2-40B4-BE49-F238E27FC236}">
                <a16:creationId xmlns:a16="http://schemas.microsoft.com/office/drawing/2014/main"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Oval 16">
              <a:extLst>
                <a:ext uri="{FF2B5EF4-FFF2-40B4-BE49-F238E27FC236}">
                  <a16:creationId xmlns:a16="http://schemas.microsoft.com/office/drawing/2014/main"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ectangle 17">
              <a:extLst>
                <a:ext uri="{FF2B5EF4-FFF2-40B4-BE49-F238E27FC236}">
                  <a16:creationId xmlns:a16="http://schemas.microsoft.com/office/drawing/2014/main" id="{E80940E8-22E6-C80E-6992-707F8FFD6958}"/>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9" name="Rectangle 18">
            <a:extLst>
              <a:ext uri="{FF2B5EF4-FFF2-40B4-BE49-F238E27FC236}">
                <a16:creationId xmlns:a16="http://schemas.microsoft.com/office/drawing/2014/main" id="{9257F564-7545-F606-351E-54D5A87E1445}"/>
              </a:ext>
            </a:extLst>
          </p:cNvPr>
          <p:cNvSpPr/>
          <p:nvPr/>
        </p:nvSpPr>
        <p:spPr>
          <a:xfrm>
            <a:off x="1267916" y="4475629"/>
            <a:ext cx="9734687" cy="1067343"/>
          </a:xfrm>
          <a:prstGeom prst="rect">
            <a:avLst/>
          </a:prstGeom>
        </p:spPr>
        <p:txBody>
          <a:bodyPr wrap="square">
            <a:spAutoFit/>
          </a:bodyPr>
          <a:lstStyle/>
          <a:p>
            <a:pPr algn="thaiDist">
              <a:lnSpc>
                <a:spcPct val="120000"/>
              </a:lnSpc>
            </a:pPr>
            <a:r>
              <a:rPr lang="en-US" dirty="0"/>
              <a:t>The workshop activity is best done on a </a:t>
            </a:r>
            <a:r>
              <a:rPr lang="en-US" b="1" dirty="0"/>
              <a:t>large whiteboard or a posterboard using sticky notes </a:t>
            </a:r>
            <a:r>
              <a:rPr lang="en-US" dirty="0"/>
              <a:t>that can easily be displayed for groups to work together in open discussion.</a:t>
            </a:r>
          </a:p>
          <a:p>
            <a:pPr algn="thaiDist">
              <a:lnSpc>
                <a:spcPct val="120000"/>
              </a:lnSpc>
            </a:pPr>
            <a:endParaRPr lang="en-US" dirty="0">
              <a:solidFill>
                <a:srgbClr val="262626"/>
              </a:solidFill>
            </a:endParaRPr>
          </a:p>
        </p:txBody>
      </p:sp>
      <p:sp>
        <p:nvSpPr>
          <p:cNvPr id="20" name="TextBox 19">
            <a:extLst>
              <a:ext uri="{FF2B5EF4-FFF2-40B4-BE49-F238E27FC236}">
                <a16:creationId xmlns:a16="http://schemas.microsoft.com/office/drawing/2014/main" id="{870443D5-F53C-B910-E5A0-AB1541127325}"/>
              </a:ext>
            </a:extLst>
          </p:cNvPr>
          <p:cNvSpPr txBox="1"/>
          <p:nvPr/>
        </p:nvSpPr>
        <p:spPr>
          <a:xfrm>
            <a:off x="1314196" y="5414512"/>
            <a:ext cx="9563605" cy="1067343"/>
          </a:xfrm>
          <a:prstGeom prst="rect">
            <a:avLst/>
          </a:prstGeom>
          <a:noFill/>
        </p:spPr>
        <p:txBody>
          <a:bodyPr wrap="square" rtlCol="0">
            <a:spAutoFit/>
          </a:bodyPr>
          <a:lstStyle/>
          <a:p>
            <a:pPr algn="thaiDist">
              <a:lnSpc>
                <a:spcPct val="120000"/>
              </a:lnSpc>
            </a:pPr>
            <a:r>
              <a:rPr lang="en-US" b="1" dirty="0">
                <a:solidFill>
                  <a:srgbClr val="262626"/>
                </a:solidFill>
              </a:rPr>
              <a:t>Follow the instructions </a:t>
            </a:r>
            <a:r>
              <a:rPr lang="en-US" dirty="0">
                <a:solidFill>
                  <a:srgbClr val="262626"/>
                </a:solidFill>
              </a:rPr>
              <a:t>in the lesson on how to create a problem/solutions tree from an aspect related to the </a:t>
            </a:r>
            <a:r>
              <a:rPr lang="en-US" b="1" dirty="0">
                <a:solidFill>
                  <a:srgbClr val="262626"/>
                </a:solidFill>
              </a:rPr>
              <a:t>”Waste Challenge”. </a:t>
            </a:r>
            <a:r>
              <a:rPr lang="en-US" dirty="0">
                <a:solidFill>
                  <a:srgbClr val="262626"/>
                </a:solidFill>
              </a:rPr>
              <a:t>The slide notes at the bottom of each slide will have instructions on how to create the problem/solutions tree. </a:t>
            </a:r>
          </a:p>
        </p:txBody>
      </p:sp>
      <p:grpSp>
        <p:nvGrpSpPr>
          <p:cNvPr id="22" name="Group 21">
            <a:extLst>
              <a:ext uri="{FF2B5EF4-FFF2-40B4-BE49-F238E27FC236}">
                <a16:creationId xmlns:a16="http://schemas.microsoft.com/office/drawing/2014/main" id="{92FDCB1C-543A-F655-612D-629CAC1391BE}"/>
              </a:ext>
            </a:extLst>
          </p:cNvPr>
          <p:cNvGrpSpPr/>
          <p:nvPr/>
        </p:nvGrpSpPr>
        <p:grpSpPr>
          <a:xfrm>
            <a:off x="728635" y="5548861"/>
            <a:ext cx="443210" cy="427913"/>
            <a:chOff x="663222" y="3355931"/>
            <a:chExt cx="443210" cy="427913"/>
          </a:xfrm>
        </p:grpSpPr>
        <p:sp>
          <p:nvSpPr>
            <p:cNvPr id="23" name="Oval 22">
              <a:extLst>
                <a:ext uri="{FF2B5EF4-FFF2-40B4-BE49-F238E27FC236}">
                  <a16:creationId xmlns:a16="http://schemas.microsoft.com/office/drawing/2014/main"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25CDE0F3-B01F-16AF-82C3-7056D7C2C88F}"/>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8" name="Slide Number Placeholder 7">
            <a:extLst>
              <a:ext uri="{FF2B5EF4-FFF2-40B4-BE49-F238E27FC236}">
                <a16:creationId xmlns:a16="http://schemas.microsoft.com/office/drawing/2014/main" id="{CDB85644-9E42-31CE-9577-F6A6940ADD5D}"/>
              </a:ext>
            </a:extLst>
          </p:cNvPr>
          <p:cNvSpPr>
            <a:spLocks noGrp="1"/>
          </p:cNvSpPr>
          <p:nvPr>
            <p:ph type="sldNum" sz="quarter" idx="12"/>
          </p:nvPr>
        </p:nvSpPr>
        <p:spPr/>
        <p:txBody>
          <a:bodyPr/>
          <a:lstStyle/>
          <a:p>
            <a:fld id="{6C43096E-6A3C-E44C-A8AA-DD4DCDE3626A}" type="slidenum">
              <a:rPr lang="en-US" smtClean="0"/>
              <a:t>2</a:t>
            </a:fld>
            <a:endParaRPr lang="en-US" dirty="0"/>
          </a:p>
        </p:txBody>
      </p:sp>
    </p:spTree>
    <p:extLst>
      <p:ext uri="{BB962C8B-B14F-4D97-AF65-F5344CB8AC3E}">
        <p14:creationId xmlns:p14="http://schemas.microsoft.com/office/powerpoint/2010/main" val="286996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11188"/>
            <a:ext cx="11361877" cy="3618235"/>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 </a:t>
            </a:r>
            <a:r>
              <a:rPr lang="en-US" sz="1600" dirty="0"/>
              <a:t>Present information, findings, and supporting evidence clearly, concisely, and logically such that listeners can follow the line of reasoning.</a:t>
            </a: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cs typeface="Calibri"/>
                <a:sym typeface="Calibri"/>
              </a:rPr>
              <a:t>Social Studies - People, Places, and Environments: </a:t>
            </a:r>
            <a:r>
              <a:rPr lang="en-US" sz="1600" dirty="0">
                <a:solidFill>
                  <a:srgbClr val="262626"/>
                </a:solidFill>
                <a:cs typeface="Calibri"/>
                <a:sym typeface="Calibri"/>
              </a:rPr>
              <a:t>The study of people, places, and environments enables us to understand the relationship between human populations and the physical world. </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sp>
        <p:nvSpPr>
          <p:cNvPr id="30" name="Rounded Rectangle 29">
            <a:extLst>
              <a:ext uri="{FF2B5EF4-FFF2-40B4-BE49-F238E27FC236}">
                <a16:creationId xmlns:a16="http://schemas.microsoft.com/office/drawing/2014/main" id="{B3D3BBA8-E2E4-CF45-BF72-B5B052BCB00C}"/>
              </a:ext>
            </a:extLst>
          </p:cNvPr>
          <p:cNvSpPr/>
          <p:nvPr/>
        </p:nvSpPr>
        <p:spPr>
          <a:xfrm>
            <a:off x="323618" y="484681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83928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SDG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5" name="Picture 4" descr="A picture containing text, clipart&#10;&#10;Description automatically generated">
            <a:extLst>
              <a:ext uri="{FF2B5EF4-FFF2-40B4-BE49-F238E27FC236}">
                <a16:creationId xmlns:a16="http://schemas.microsoft.com/office/drawing/2014/main" id="{EE519F4C-0542-37A8-49A5-7888F83808D9}"/>
              </a:ext>
            </a:extLst>
          </p:cNvPr>
          <p:cNvPicPr>
            <a:picLocks noChangeAspect="1"/>
          </p:cNvPicPr>
          <p:nvPr/>
        </p:nvPicPr>
        <p:blipFill>
          <a:blip r:embed="rId4"/>
          <a:stretch>
            <a:fillRect/>
          </a:stretch>
        </p:blipFill>
        <p:spPr>
          <a:xfrm>
            <a:off x="323617" y="5348035"/>
            <a:ext cx="1270000" cy="127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C610668-27E2-7F29-7FA6-3493150757BB}"/>
              </a:ext>
            </a:extLst>
          </p:cNvPr>
          <p:cNvPicPr>
            <a:picLocks noChangeAspect="1"/>
          </p:cNvPicPr>
          <p:nvPr/>
        </p:nvPicPr>
        <p:blipFill>
          <a:blip r:embed="rId5"/>
          <a:stretch>
            <a:fillRect/>
          </a:stretch>
        </p:blipFill>
        <p:spPr>
          <a:xfrm>
            <a:off x="1593617" y="5348035"/>
            <a:ext cx="1270000" cy="1270000"/>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004D1DE1-84B9-9C06-1F00-6172BADD4E85}"/>
              </a:ext>
            </a:extLst>
          </p:cNvPr>
          <p:cNvPicPr>
            <a:picLocks noChangeAspect="1"/>
          </p:cNvPicPr>
          <p:nvPr/>
        </p:nvPicPr>
        <p:blipFill>
          <a:blip r:embed="rId6"/>
          <a:stretch>
            <a:fillRect/>
          </a:stretch>
        </p:blipFill>
        <p:spPr>
          <a:xfrm>
            <a:off x="4113148" y="5344007"/>
            <a:ext cx="1272149" cy="1272149"/>
          </a:xfrm>
          <a:prstGeom prst="rect">
            <a:avLst/>
          </a:prstGeom>
        </p:spPr>
      </p:pic>
      <p:pic>
        <p:nvPicPr>
          <p:cNvPr id="8" name="Picture 7" descr="Table&#10;&#10;Description automatically generated with low confidence">
            <a:extLst>
              <a:ext uri="{FF2B5EF4-FFF2-40B4-BE49-F238E27FC236}">
                <a16:creationId xmlns:a16="http://schemas.microsoft.com/office/drawing/2014/main" id="{3972712C-1568-EB1D-FAE6-8C3E6FF16C76}"/>
              </a:ext>
            </a:extLst>
          </p:cNvPr>
          <p:cNvPicPr>
            <a:picLocks noChangeAspect="1"/>
          </p:cNvPicPr>
          <p:nvPr/>
        </p:nvPicPr>
        <p:blipFill>
          <a:blip r:embed="rId7"/>
          <a:stretch>
            <a:fillRect/>
          </a:stretch>
        </p:blipFill>
        <p:spPr>
          <a:xfrm>
            <a:off x="2858646" y="5348035"/>
            <a:ext cx="1262445" cy="1272149"/>
          </a:xfrm>
          <a:prstGeom prst="rect">
            <a:avLst/>
          </a:prstGeom>
        </p:spPr>
      </p:pic>
      <p:sp>
        <p:nvSpPr>
          <p:cNvPr id="10" name="Slide Number Placeholder 9">
            <a:extLst>
              <a:ext uri="{FF2B5EF4-FFF2-40B4-BE49-F238E27FC236}">
                <a16:creationId xmlns:a16="http://schemas.microsoft.com/office/drawing/2014/main" id="{49D0F170-A3BF-8D3E-8B49-6D0B8CA20995}"/>
              </a:ext>
            </a:extLst>
          </p:cNvPr>
          <p:cNvSpPr>
            <a:spLocks noGrp="1"/>
          </p:cNvSpPr>
          <p:nvPr>
            <p:ph type="sldNum" sz="quarter" idx="12"/>
          </p:nvPr>
        </p:nvSpPr>
        <p:spPr/>
        <p:txBody>
          <a:bodyPr/>
          <a:lstStyle/>
          <a:p>
            <a:fld id="{6C43096E-6A3C-E44C-A8AA-DD4DCDE3626A}" type="slidenum">
              <a:rPr lang="en-US" smtClean="0"/>
              <a:t>3</a:t>
            </a:fld>
            <a:endParaRPr lang="en-US" dirty="0"/>
          </a:p>
        </p:txBody>
      </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16329" y="0"/>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Workshop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Workshop duration: 45 – 60 minutes</a:t>
            </a:r>
          </a:p>
        </p:txBody>
      </p:sp>
      <p:sp>
        <p:nvSpPr>
          <p:cNvPr id="28" name="TextBox 27">
            <a:extLst>
              <a:ext uri="{FF2B5EF4-FFF2-40B4-BE49-F238E27FC236}">
                <a16:creationId xmlns:a16="http://schemas.microsoft.com/office/drawing/2014/main" id="{099A8FAD-CBCC-8947-88ED-286647F3314A}"/>
              </a:ext>
            </a:extLst>
          </p:cNvPr>
          <p:cNvSpPr txBox="1"/>
          <p:nvPr/>
        </p:nvSpPr>
        <p:spPr>
          <a:xfrm>
            <a:off x="1282300" y="1689355"/>
            <a:ext cx="9627400" cy="369332"/>
          </a:xfrm>
          <a:prstGeom prst="rect">
            <a:avLst/>
          </a:prstGeom>
          <a:noFill/>
        </p:spPr>
        <p:txBody>
          <a:bodyPr wrap="square" rtlCol="0">
            <a:spAutoFit/>
          </a:bodyPr>
          <a:lstStyle/>
          <a:p>
            <a:r>
              <a:rPr lang="en-US" b="1" dirty="0">
                <a:solidFill>
                  <a:srgbClr val="262626"/>
                </a:solidFill>
              </a:rPr>
              <a:t>Split into groups of 3-5 </a:t>
            </a:r>
            <a:r>
              <a:rPr lang="en-US" dirty="0">
                <a:solidFill>
                  <a:srgbClr val="262626"/>
                </a:solidFill>
              </a:rPr>
              <a:t>and prepare a posterboard or whiteboard with sticky notes for the exercise. </a:t>
            </a:r>
          </a:p>
        </p:txBody>
      </p:sp>
      <p:sp>
        <p:nvSpPr>
          <p:cNvPr id="32" name="TextBox 31">
            <a:extLst>
              <a:ext uri="{FF2B5EF4-FFF2-40B4-BE49-F238E27FC236}">
                <a16:creationId xmlns:a16="http://schemas.microsoft.com/office/drawing/2014/main" id="{5F85B226-A8E0-D640-A16A-AE4D21CD29F9}"/>
              </a:ext>
            </a:extLst>
          </p:cNvPr>
          <p:cNvSpPr txBox="1"/>
          <p:nvPr/>
        </p:nvSpPr>
        <p:spPr>
          <a:xfrm>
            <a:off x="1282299" y="2444902"/>
            <a:ext cx="9838782" cy="923330"/>
          </a:xfrm>
          <a:prstGeom prst="rect">
            <a:avLst/>
          </a:prstGeom>
          <a:noFill/>
        </p:spPr>
        <p:txBody>
          <a:bodyPr wrap="square" rtlCol="0">
            <a:spAutoFit/>
          </a:bodyPr>
          <a:lstStyle/>
          <a:p>
            <a:pPr>
              <a:buClr>
                <a:srgbClr val="29C7F7"/>
              </a:buClr>
              <a:buSzPct val="200000"/>
              <a:tabLst>
                <a:tab pos="531813" algn="l"/>
              </a:tabLst>
            </a:pPr>
            <a:r>
              <a:rPr lang="en-US" b="1" dirty="0">
                <a:solidFill>
                  <a:srgbClr val="262626"/>
                </a:solidFill>
              </a:rPr>
              <a:t>Read the “Waste Challenge ” </a:t>
            </a:r>
            <a:r>
              <a:rPr lang="en-US" dirty="0">
                <a:solidFill>
                  <a:srgbClr val="262626"/>
                </a:solidFill>
              </a:rPr>
              <a:t>handout to use for the </a:t>
            </a:r>
            <a:r>
              <a:rPr lang="en-US" b="1" dirty="0">
                <a:solidFill>
                  <a:srgbClr val="262626"/>
                </a:solidFill>
              </a:rPr>
              <a:t>problem/solutions tree </a:t>
            </a:r>
            <a:r>
              <a:rPr lang="en-US" dirty="0">
                <a:solidFill>
                  <a:srgbClr val="262626"/>
                </a:solidFill>
              </a:rPr>
              <a:t>exercise. Students will decide on an aspect from the waste challenge scenario to work from (e.g., recycling, waste workers, collection and sorting, etc.).</a:t>
            </a:r>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45247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4365824"/>
            <a:ext cx="9627399" cy="923330"/>
          </a:xfrm>
          <a:prstGeom prst="rect">
            <a:avLst/>
          </a:prstGeom>
          <a:noFill/>
        </p:spPr>
        <p:txBody>
          <a:bodyPr wrap="square" rtlCol="0">
            <a:spAutoFit/>
          </a:bodyPr>
          <a:lstStyle/>
          <a:p>
            <a:r>
              <a:rPr lang="en-US" b="1" dirty="0">
                <a:solidFill>
                  <a:srgbClr val="262626"/>
                </a:solidFill>
              </a:rPr>
              <a:t>When finished with the problem/solutions tree </a:t>
            </a:r>
            <a:r>
              <a:rPr lang="en-US" dirty="0">
                <a:solidFill>
                  <a:srgbClr val="262626"/>
                </a:solidFill>
              </a:rPr>
              <a:t>have the groups define their solutions pathway with a “solutions statement” they think will best solve the core problem. Have the groups present their findings to the rest of the class.</a:t>
            </a: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3" name="TextBox 32">
            <a:extLst>
              <a:ext uri="{FF2B5EF4-FFF2-40B4-BE49-F238E27FC236}">
                <a16:creationId xmlns:a16="http://schemas.microsoft.com/office/drawing/2014/main" id="{7C9B89B1-0C6F-2EC8-FD5A-0D1CD0046A77}"/>
              </a:ext>
            </a:extLst>
          </p:cNvPr>
          <p:cNvSpPr txBox="1"/>
          <p:nvPr/>
        </p:nvSpPr>
        <p:spPr>
          <a:xfrm>
            <a:off x="1282298" y="3525531"/>
            <a:ext cx="9838782" cy="646331"/>
          </a:xfrm>
          <a:prstGeom prst="rect">
            <a:avLst/>
          </a:prstGeom>
          <a:noFill/>
        </p:spPr>
        <p:txBody>
          <a:bodyPr wrap="square" rtlCol="0">
            <a:spAutoFit/>
          </a:bodyPr>
          <a:lstStyle/>
          <a:p>
            <a:r>
              <a:rPr lang="en-US" b="1" dirty="0">
                <a:solidFill>
                  <a:srgbClr val="262626"/>
                </a:solidFill>
              </a:rPr>
              <a:t>Groups will map out the problem/solutions tree</a:t>
            </a:r>
            <a:r>
              <a:rPr lang="en-US" dirty="0">
                <a:solidFill>
                  <a:srgbClr val="262626"/>
                </a:solidFill>
              </a:rPr>
              <a:t> to examine the interrelated aspects of their problem, and the means and ends of a potential solution pathway.</a:t>
            </a:r>
          </a:p>
        </p:txBody>
      </p:sp>
      <p:sp>
        <p:nvSpPr>
          <p:cNvPr id="7" name="Slide Number Placeholder 6">
            <a:extLst>
              <a:ext uri="{FF2B5EF4-FFF2-40B4-BE49-F238E27FC236}">
                <a16:creationId xmlns:a16="http://schemas.microsoft.com/office/drawing/2014/main" id="{404731AF-5E60-4D77-9257-5E44EA0D4476}"/>
              </a:ext>
            </a:extLst>
          </p:cNvPr>
          <p:cNvSpPr>
            <a:spLocks noGrp="1"/>
          </p:cNvSpPr>
          <p:nvPr>
            <p:ph type="sldNum" sz="quarter" idx="12"/>
          </p:nvPr>
        </p:nvSpPr>
        <p:spPr/>
        <p:txBody>
          <a:bodyPr/>
          <a:lstStyle/>
          <a:p>
            <a:fld id="{6C43096E-6A3C-E44C-A8AA-DD4DCDE3626A}" type="slidenum">
              <a:rPr lang="en-US" smtClean="0"/>
              <a:t>4</a:t>
            </a:fld>
            <a:endParaRPr lang="en-US" dirty="0"/>
          </a:p>
        </p:txBody>
      </p:sp>
      <p:grpSp>
        <p:nvGrpSpPr>
          <p:cNvPr id="34" name="Group 33">
            <a:extLst>
              <a:ext uri="{FF2B5EF4-FFF2-40B4-BE49-F238E27FC236}">
                <a16:creationId xmlns:a16="http://schemas.microsoft.com/office/drawing/2014/main" id="{86183727-75B1-560F-D50F-8C63975BBA9D}"/>
              </a:ext>
            </a:extLst>
          </p:cNvPr>
          <p:cNvGrpSpPr/>
          <p:nvPr/>
        </p:nvGrpSpPr>
        <p:grpSpPr>
          <a:xfrm>
            <a:off x="2849806" y="5380593"/>
            <a:ext cx="6547513" cy="1338812"/>
            <a:chOff x="4790164" y="5101971"/>
            <a:chExt cx="6979920" cy="1490877"/>
          </a:xfrm>
        </p:grpSpPr>
        <p:sp>
          <p:nvSpPr>
            <p:cNvPr id="35" name="Rounded Rectangle 34">
              <a:extLst>
                <a:ext uri="{FF2B5EF4-FFF2-40B4-BE49-F238E27FC236}">
                  <a16:creationId xmlns:a16="http://schemas.microsoft.com/office/drawing/2014/main" id="{8861DDF1-06B7-7DB7-1B24-E6C11EB315E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36" name="Rounded Rectangle 35">
              <a:extLst>
                <a:ext uri="{FF2B5EF4-FFF2-40B4-BE49-F238E27FC236}">
                  <a16:creationId xmlns:a16="http://schemas.microsoft.com/office/drawing/2014/main" id="{3E6FA284-72F9-0DD6-8539-3C3BBDB5D009}"/>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41" name="TextBox 40">
              <a:extLst>
                <a:ext uri="{FF2B5EF4-FFF2-40B4-BE49-F238E27FC236}">
                  <a16:creationId xmlns:a16="http://schemas.microsoft.com/office/drawing/2014/main" id="{AC40FF17-1283-21E7-3CEB-2FEF5BD072AF}"/>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CFE87-54CC-C748-993B-AECEF413CC69}"/>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Icon&#10;&#10;Description automatically generated">
            <a:extLst>
              <a:ext uri="{FF2B5EF4-FFF2-40B4-BE49-F238E27FC236}">
                <a16:creationId xmlns:a16="http://schemas.microsoft.com/office/drawing/2014/main" id="{C303924A-DF53-034F-9B16-B766B79EFFC7}"/>
              </a:ext>
            </a:extLst>
          </p:cNvPr>
          <p:cNvPicPr>
            <a:picLocks noChangeAspect="1"/>
          </p:cNvPicPr>
          <p:nvPr/>
        </p:nvPicPr>
        <p:blipFill rotWithShape="1">
          <a:blip r:embed="rId4"/>
          <a:srcRect b="-33"/>
          <a:stretch/>
        </p:blipFill>
        <p:spPr>
          <a:xfrm>
            <a:off x="1888435" y="526773"/>
            <a:ext cx="8725646" cy="5804453"/>
          </a:xfrm>
          <a:prstGeom prst="rect">
            <a:avLst/>
          </a:prstGeom>
        </p:spPr>
      </p:pic>
      <p:sp>
        <p:nvSpPr>
          <p:cNvPr id="7" name="Slide Number Placeholder 6">
            <a:extLst>
              <a:ext uri="{FF2B5EF4-FFF2-40B4-BE49-F238E27FC236}">
                <a16:creationId xmlns:a16="http://schemas.microsoft.com/office/drawing/2014/main" id="{D046C055-0D31-B914-2DDB-C9D4CE221295}"/>
              </a:ext>
            </a:extLst>
          </p:cNvPr>
          <p:cNvSpPr>
            <a:spLocks noGrp="1"/>
          </p:cNvSpPr>
          <p:nvPr>
            <p:ph type="sldNum" sz="quarter" idx="12"/>
          </p:nvPr>
        </p:nvSpPr>
        <p:spPr/>
        <p:txBody>
          <a:bodyPr/>
          <a:lstStyle/>
          <a:p>
            <a:fld id="{6C43096E-6A3C-E44C-A8AA-DD4DCDE3626A}" type="slidenum">
              <a:rPr lang="en-US" smtClean="0"/>
              <a:t>6</a:t>
            </a:fld>
            <a:endParaRPr lang="en-US" dirty="0"/>
          </a:p>
        </p:txBody>
      </p:sp>
    </p:spTree>
    <p:extLst>
      <p:ext uri="{BB962C8B-B14F-4D97-AF65-F5344CB8AC3E}">
        <p14:creationId xmlns:p14="http://schemas.microsoft.com/office/powerpoint/2010/main" val="81094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pic>
        <p:nvPicPr>
          <p:cNvPr id="136" name="Picture 135">
            <a:extLst>
              <a:ext uri="{FF2B5EF4-FFF2-40B4-BE49-F238E27FC236}">
                <a16:creationId xmlns:a16="http://schemas.microsoft.com/office/drawing/2014/main" id="{B5465056-B3D7-0F4D-BCF2-8F15FCBF44FC}"/>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alphaModFix amt="35000"/>
          </a:blip>
          <a:stretch>
            <a:fillRect/>
          </a:stretch>
        </p:blipFill>
        <p:spPr>
          <a:xfrm>
            <a:off x="3513210" y="479932"/>
            <a:ext cx="5929166" cy="6253077"/>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The Problem Tree</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Effects</a:t>
            </a: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Causes</a:t>
            </a: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Problem</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97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The Problem Tree</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Animals harmed</a:t>
            </a: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Effects</a:t>
            </a: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Causes</a:t>
            </a: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Threat to ecosystems</a:t>
            </a: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Impacts on climate change</a:t>
            </a: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 on tourism and coastal economies</a:t>
            </a: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Ingestion, suffocation and entanglement of hundreds of land and marine species</a:t>
            </a: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Problem</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Humans can ingest waste</a:t>
            </a: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Unknown side effects of human consumption of waste</a:t>
            </a: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enters our food chain</a:t>
            </a: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Increase in waste leaking into the environment</a:t>
            </a: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Low rate of recycling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People do not properly separate waste at home </a:t>
            </a: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Community lacks proper recycling bins</a:t>
            </a: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Mismanagement of waste at the source</a:t>
            </a: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Fluctuating prices for recycling discourage collection, unstable income</a:t>
            </a: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lack organization or support, inefficient </a:t>
            </a: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cannot collect and sort waste efficiently or meet the larger demand</a:t>
            </a: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No formal Gov. recycling department</a:t>
            </a: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Lack of modern recycling infrastructure</a:t>
            </a: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Government does not fund recycling</a:t>
            </a:r>
          </a:p>
        </p:txBody>
      </p:sp>
    </p:spTree>
    <p:extLst>
      <p:ext uri="{BB962C8B-B14F-4D97-AF65-F5344CB8AC3E}">
        <p14:creationId xmlns:p14="http://schemas.microsoft.com/office/powerpoint/2010/main" val="23278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E1A1E45-4295-8B4F-812F-37ED1DE2D99C}"/>
              </a:ext>
            </a:extLst>
          </p:cNvPr>
          <p:cNvPicPr>
            <a:picLocks noChangeAspect="1"/>
          </p:cNvPicPr>
          <p:nvPr/>
        </p:nvPicPr>
        <p:blipFill>
          <a:blip r:embed="rId3"/>
          <a:stretch>
            <a:fillRect/>
          </a:stretch>
        </p:blipFill>
        <p:spPr>
          <a:xfrm>
            <a:off x="0" y="-3245"/>
            <a:ext cx="12192000" cy="6858000"/>
          </a:xfrm>
          <a:prstGeom prst="rect">
            <a:avLst/>
          </a:prstGeom>
        </p:spPr>
      </p:pic>
      <p:cxnSp>
        <p:nvCxnSpPr>
          <p:cNvPr id="29" name="Straight Connector 28">
            <a:extLst>
              <a:ext uri="{FF2B5EF4-FFF2-40B4-BE49-F238E27FC236}">
                <a16:creationId xmlns:a16="http://schemas.microsoft.com/office/drawing/2014/main" id="{E7321482-1D0A-C346-9DDD-CF14AF2332C6}"/>
              </a:ext>
            </a:extLst>
          </p:cNvPr>
          <p:cNvCxnSpPr>
            <a:cxnSpLocks/>
          </p:cNvCxnSpPr>
          <p:nvPr/>
        </p:nvCxnSpPr>
        <p:spPr>
          <a:xfrm>
            <a:off x="3718252" y="2730500"/>
            <a:ext cx="565527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EC0EF283-720D-124D-9ED1-617815203857}"/>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63" name="Google Shape;242;p7">
            <a:extLst>
              <a:ext uri="{FF2B5EF4-FFF2-40B4-BE49-F238E27FC236}">
                <a16:creationId xmlns:a16="http://schemas.microsoft.com/office/drawing/2014/main" id="{96CA546C-0725-C545-AFC2-04B37E1A489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The Problem Tree</a:t>
            </a:r>
            <a:endParaRPr sz="1050" dirty="0">
              <a:solidFill>
                <a:schemeClr val="bg1"/>
              </a:solidFill>
            </a:endParaRPr>
          </a:p>
        </p:txBody>
      </p:sp>
      <p:sp>
        <p:nvSpPr>
          <p:cNvPr id="65" name="Rounded Rectangle 64">
            <a:extLst>
              <a:ext uri="{FF2B5EF4-FFF2-40B4-BE49-F238E27FC236}">
                <a16:creationId xmlns:a16="http://schemas.microsoft.com/office/drawing/2014/main" id="{F307F5C4-1AFB-F043-A784-9089859F07C9}"/>
              </a:ext>
            </a:extLst>
          </p:cNvPr>
          <p:cNvSpPr/>
          <p:nvPr/>
        </p:nvSpPr>
        <p:spPr>
          <a:xfrm>
            <a:off x="1100114"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Animals harmed</a:t>
            </a:r>
          </a:p>
        </p:txBody>
      </p:sp>
      <p:sp>
        <p:nvSpPr>
          <p:cNvPr id="95" name="Left Brace 94">
            <a:extLst>
              <a:ext uri="{FF2B5EF4-FFF2-40B4-BE49-F238E27FC236}">
                <a16:creationId xmlns:a16="http://schemas.microsoft.com/office/drawing/2014/main" id="{BBA9AB67-3EF2-374D-9983-BAABC76F23E6}"/>
              </a:ext>
            </a:extLst>
          </p:cNvPr>
          <p:cNvSpPr/>
          <p:nvPr/>
        </p:nvSpPr>
        <p:spPr>
          <a:xfrm>
            <a:off x="771730" y="4338124"/>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Left Brace 95">
            <a:extLst>
              <a:ext uri="{FF2B5EF4-FFF2-40B4-BE49-F238E27FC236}">
                <a16:creationId xmlns:a16="http://schemas.microsoft.com/office/drawing/2014/main" id="{B6FD011E-83AE-094B-A064-2E31AB6D0E69}"/>
              </a:ext>
            </a:extLst>
          </p:cNvPr>
          <p:cNvSpPr/>
          <p:nvPr/>
        </p:nvSpPr>
        <p:spPr>
          <a:xfrm>
            <a:off x="770734" y="1417053"/>
            <a:ext cx="188386" cy="1904769"/>
          </a:xfrm>
          <a:prstGeom prst="lef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ounded Rectangle 96">
            <a:extLst>
              <a:ext uri="{FF2B5EF4-FFF2-40B4-BE49-F238E27FC236}">
                <a16:creationId xmlns:a16="http://schemas.microsoft.com/office/drawing/2014/main" id="{430551EB-9321-394B-9885-F00BD8E1069C}"/>
              </a:ext>
            </a:extLst>
          </p:cNvPr>
          <p:cNvSpPr/>
          <p:nvPr/>
        </p:nvSpPr>
        <p:spPr>
          <a:xfrm rot="16200000">
            <a:off x="-366267" y="2244635"/>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Effects</a:t>
            </a:r>
          </a:p>
        </p:txBody>
      </p:sp>
      <p:sp>
        <p:nvSpPr>
          <p:cNvPr id="98" name="Rounded Rectangle 97">
            <a:extLst>
              <a:ext uri="{FF2B5EF4-FFF2-40B4-BE49-F238E27FC236}">
                <a16:creationId xmlns:a16="http://schemas.microsoft.com/office/drawing/2014/main" id="{3A104866-C5E0-4A44-8FFF-B67C336D8601}"/>
              </a:ext>
            </a:extLst>
          </p:cNvPr>
          <p:cNvSpPr/>
          <p:nvPr/>
        </p:nvSpPr>
        <p:spPr>
          <a:xfrm rot="16200000">
            <a:off x="-366674" y="5057657"/>
            <a:ext cx="1532758" cy="38605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b="1" dirty="0">
                <a:latin typeface="Calibri" panose="020F0502020204030204" pitchFamily="34" charset="0"/>
                <a:cs typeface="Calibri" panose="020F0502020204030204" pitchFamily="34" charset="0"/>
              </a:rPr>
              <a:t>Causes</a:t>
            </a:r>
          </a:p>
        </p:txBody>
      </p:sp>
      <p:sp>
        <p:nvSpPr>
          <p:cNvPr id="99" name="Rounded Rectangle 98">
            <a:extLst>
              <a:ext uri="{FF2B5EF4-FFF2-40B4-BE49-F238E27FC236}">
                <a16:creationId xmlns:a16="http://schemas.microsoft.com/office/drawing/2014/main" id="{DC7B21D1-65EA-294C-B49D-6391F40190E9}"/>
              </a:ext>
            </a:extLst>
          </p:cNvPr>
          <p:cNvSpPr/>
          <p:nvPr/>
        </p:nvSpPr>
        <p:spPr>
          <a:xfrm>
            <a:off x="2981236" y="1124213"/>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Threat to ecosystems</a:t>
            </a:r>
          </a:p>
        </p:txBody>
      </p:sp>
      <p:sp>
        <p:nvSpPr>
          <p:cNvPr id="100" name="Rounded Rectangle 99">
            <a:extLst>
              <a:ext uri="{FF2B5EF4-FFF2-40B4-BE49-F238E27FC236}">
                <a16:creationId xmlns:a16="http://schemas.microsoft.com/office/drawing/2014/main" id="{0BA09738-3344-D940-81F9-178114C86070}"/>
              </a:ext>
            </a:extLst>
          </p:cNvPr>
          <p:cNvSpPr/>
          <p:nvPr/>
        </p:nvSpPr>
        <p:spPr>
          <a:xfrm>
            <a:off x="4862358" y="112928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Impacts on climate change</a:t>
            </a:r>
          </a:p>
        </p:txBody>
      </p:sp>
      <p:sp>
        <p:nvSpPr>
          <p:cNvPr id="101" name="Rounded Rectangle 100">
            <a:extLst>
              <a:ext uri="{FF2B5EF4-FFF2-40B4-BE49-F238E27FC236}">
                <a16:creationId xmlns:a16="http://schemas.microsoft.com/office/drawing/2014/main" id="{A3DC132E-520C-184F-83ED-9EC3C86B28B7}"/>
              </a:ext>
            </a:extLst>
          </p:cNvPr>
          <p:cNvSpPr/>
          <p:nvPr/>
        </p:nvSpPr>
        <p:spPr>
          <a:xfrm>
            <a:off x="6741143" y="1127660"/>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Impact on tourism and coastal economies</a:t>
            </a:r>
          </a:p>
        </p:txBody>
      </p:sp>
      <p:sp>
        <p:nvSpPr>
          <p:cNvPr id="104" name="Rounded Rectangle 103">
            <a:extLst>
              <a:ext uri="{FF2B5EF4-FFF2-40B4-BE49-F238E27FC236}">
                <a16:creationId xmlns:a16="http://schemas.microsoft.com/office/drawing/2014/main" id="{5265D780-0387-AC48-8AEF-9F83C9470A5B}"/>
              </a:ext>
            </a:extLst>
          </p:cNvPr>
          <p:cNvSpPr/>
          <p:nvPr/>
        </p:nvSpPr>
        <p:spPr>
          <a:xfrm>
            <a:off x="1846591"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Ingestion, suffocation and entanglement of hundreds of land and marine species</a:t>
            </a:r>
          </a:p>
        </p:txBody>
      </p:sp>
      <p:sp>
        <p:nvSpPr>
          <p:cNvPr id="137" name="Google Shape;242;p7">
            <a:extLst>
              <a:ext uri="{FF2B5EF4-FFF2-40B4-BE49-F238E27FC236}">
                <a16:creationId xmlns:a16="http://schemas.microsoft.com/office/drawing/2014/main" id="{3288F96E-EA8C-504A-85E9-3D6A6382374C}"/>
              </a:ext>
            </a:extLst>
          </p:cNvPr>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Problem</a:t>
            </a:r>
            <a:endParaRPr sz="900" dirty="0">
              <a:solidFill>
                <a:srgbClr val="29C7F7"/>
              </a:solidFill>
            </a:endParaRPr>
          </a:p>
        </p:txBody>
      </p:sp>
      <p:cxnSp>
        <p:nvCxnSpPr>
          <p:cNvPr id="33" name="Straight Connector 32">
            <a:extLst>
              <a:ext uri="{FF2B5EF4-FFF2-40B4-BE49-F238E27FC236}">
                <a16:creationId xmlns:a16="http://schemas.microsoft.com/office/drawing/2014/main" id="{BB13C887-ABA1-604D-871D-A290ECF9082E}"/>
              </a:ext>
            </a:extLst>
          </p:cNvPr>
          <p:cNvCxnSpPr/>
          <p:nvPr/>
        </p:nvCxnSpPr>
        <p:spPr>
          <a:xfrm>
            <a:off x="2108200" y="195123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1D061A-C58A-484E-A219-958B291BBA55}"/>
              </a:ext>
            </a:extLst>
          </p:cNvPr>
          <p:cNvCxnSpPr/>
          <p:nvPr/>
        </p:nvCxnSpPr>
        <p:spPr>
          <a:xfrm>
            <a:off x="3467100" y="1946772"/>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7CD988-278C-8740-989F-F8B38B40B169}"/>
              </a:ext>
            </a:extLst>
          </p:cNvPr>
          <p:cNvCxnSpPr/>
          <p:nvPr/>
        </p:nvCxnSpPr>
        <p:spPr>
          <a:xfrm>
            <a:off x="2593069" y="1480553"/>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8F6A341-32F6-2A48-A55B-421F812F95B9}"/>
              </a:ext>
            </a:extLst>
          </p:cNvPr>
          <p:cNvCxnSpPr/>
          <p:nvPr/>
        </p:nvCxnSpPr>
        <p:spPr>
          <a:xfrm>
            <a:off x="10998200" y="1954676"/>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4936DC-CD72-BD41-95AF-417FED4FA1AB}"/>
              </a:ext>
            </a:extLst>
          </p:cNvPr>
          <p:cNvCxnSpPr/>
          <p:nvPr/>
        </p:nvCxnSpPr>
        <p:spPr>
          <a:xfrm>
            <a:off x="9626600" y="19721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476519D-5BB2-FF48-9967-3B5A52EA815D}"/>
              </a:ext>
            </a:extLst>
          </p:cNvPr>
          <p:cNvCxnSpPr/>
          <p:nvPr/>
        </p:nvCxnSpPr>
        <p:spPr>
          <a:xfrm>
            <a:off x="10112883" y="1500606"/>
            <a:ext cx="38816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6294CB5C-F5E1-4849-B499-2B9095EFFF75}"/>
              </a:ext>
            </a:extLst>
          </p:cNvPr>
          <p:cNvSpPr/>
          <p:nvPr/>
        </p:nvSpPr>
        <p:spPr>
          <a:xfrm>
            <a:off x="8619928" y="1145155"/>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Humans can ingest waste</a:t>
            </a:r>
          </a:p>
        </p:txBody>
      </p:sp>
      <p:sp>
        <p:nvSpPr>
          <p:cNvPr id="103" name="Rounded Rectangle 102">
            <a:extLst>
              <a:ext uri="{FF2B5EF4-FFF2-40B4-BE49-F238E27FC236}">
                <a16:creationId xmlns:a16="http://schemas.microsoft.com/office/drawing/2014/main" id="{B2DF50E9-DA66-C84E-B89B-FF48ED195644}"/>
              </a:ext>
            </a:extLst>
          </p:cNvPr>
          <p:cNvSpPr/>
          <p:nvPr/>
        </p:nvSpPr>
        <p:spPr>
          <a:xfrm>
            <a:off x="10498713" y="1127659"/>
            <a:ext cx="1492955" cy="82701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Unknown side effects of human consumption of waste</a:t>
            </a:r>
          </a:p>
        </p:txBody>
      </p:sp>
      <p:sp>
        <p:nvSpPr>
          <p:cNvPr id="107" name="Rounded Rectangle 106">
            <a:extLst>
              <a:ext uri="{FF2B5EF4-FFF2-40B4-BE49-F238E27FC236}">
                <a16:creationId xmlns:a16="http://schemas.microsoft.com/office/drawing/2014/main" id="{B61A25DE-DC95-2D48-949E-8E64C5A31CE4}"/>
              </a:ext>
            </a:extLst>
          </p:cNvPr>
          <p:cNvSpPr/>
          <p:nvPr/>
        </p:nvSpPr>
        <p:spPr>
          <a:xfrm>
            <a:off x="9373529"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enters our food chain</a:t>
            </a:r>
          </a:p>
        </p:txBody>
      </p:sp>
      <p:cxnSp>
        <p:nvCxnSpPr>
          <p:cNvPr id="145" name="Straight Connector 144">
            <a:extLst>
              <a:ext uri="{FF2B5EF4-FFF2-40B4-BE49-F238E27FC236}">
                <a16:creationId xmlns:a16="http://schemas.microsoft.com/office/drawing/2014/main" id="{DAAAEC0F-4486-C04F-A82E-510EB8021882}"/>
              </a:ext>
            </a:extLst>
          </p:cNvPr>
          <p:cNvCxnSpPr/>
          <p:nvPr/>
        </p:nvCxnSpPr>
        <p:spPr>
          <a:xfrm>
            <a:off x="5866567"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F869E50-1E55-D745-AF1D-8246035943BF}"/>
              </a:ext>
            </a:extLst>
          </p:cNvPr>
          <p:cNvCxnSpPr/>
          <p:nvPr/>
        </p:nvCxnSpPr>
        <p:spPr>
          <a:xfrm>
            <a:off x="7218180" y="194677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E87D10-6A43-C745-B54E-06313FCC73D9}"/>
              </a:ext>
            </a:extLst>
          </p:cNvPr>
          <p:cNvCxnSpPr>
            <a:cxnSpLocks/>
          </p:cNvCxnSpPr>
          <p:nvPr/>
        </p:nvCxnSpPr>
        <p:spPr>
          <a:xfrm>
            <a:off x="6563058" y="3075764"/>
            <a:ext cx="0" cy="150779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412DC498-1DBD-6B4B-8EE6-9C5BF7525D5A}"/>
              </a:ext>
            </a:extLst>
          </p:cNvPr>
          <p:cNvSpPr/>
          <p:nvPr/>
        </p:nvSpPr>
        <p:spPr>
          <a:xfrm>
            <a:off x="5608835" y="2309125"/>
            <a:ext cx="1871661" cy="827017"/>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Increase in waste leaking into the environment</a:t>
            </a:r>
          </a:p>
        </p:txBody>
      </p:sp>
      <p:sp>
        <p:nvSpPr>
          <p:cNvPr id="135" name="Rounded Rectangle 134">
            <a:extLst>
              <a:ext uri="{FF2B5EF4-FFF2-40B4-BE49-F238E27FC236}">
                <a16:creationId xmlns:a16="http://schemas.microsoft.com/office/drawing/2014/main" id="{B42DAE2A-6760-434E-B04B-3882BE3BCD23}"/>
              </a:ext>
            </a:extLst>
          </p:cNvPr>
          <p:cNvSpPr/>
          <p:nvPr/>
        </p:nvSpPr>
        <p:spPr>
          <a:xfrm>
            <a:off x="5615959" y="3425755"/>
            <a:ext cx="1871661" cy="8270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Low rate of recycling </a:t>
            </a:r>
          </a:p>
        </p:txBody>
      </p:sp>
      <p:cxnSp>
        <p:nvCxnSpPr>
          <p:cNvPr id="150" name="Straight Connector 149">
            <a:extLst>
              <a:ext uri="{FF2B5EF4-FFF2-40B4-BE49-F238E27FC236}">
                <a16:creationId xmlns:a16="http://schemas.microsoft.com/office/drawing/2014/main" id="{C5E4B700-E842-BB43-B796-89D518D4A094}"/>
              </a:ext>
            </a:extLst>
          </p:cNvPr>
          <p:cNvCxnSpPr>
            <a:stCxn id="135" idx="1"/>
          </p:cNvCxnSpPr>
          <p:nvPr/>
        </p:nvCxnSpPr>
        <p:spPr>
          <a:xfrm flipH="1" flipV="1">
            <a:off x="2766951" y="3835730"/>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FA35A7-AA9C-4045-A2C3-85EA5095A457}"/>
              </a:ext>
            </a:extLst>
          </p:cNvPr>
          <p:cNvCxnSpPr/>
          <p:nvPr/>
        </p:nvCxnSpPr>
        <p:spPr>
          <a:xfrm flipH="1" flipV="1">
            <a:off x="7480496" y="3833963"/>
            <a:ext cx="2849008" cy="353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31C900-2DDC-D041-AC77-69960ABD09F4}"/>
              </a:ext>
            </a:extLst>
          </p:cNvPr>
          <p:cNvCxnSpPr/>
          <p:nvPr/>
        </p:nvCxnSpPr>
        <p:spPr>
          <a:xfrm>
            <a:off x="2766951" y="3837497"/>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71F6170-8D82-B549-9282-59A435261620}"/>
              </a:ext>
            </a:extLst>
          </p:cNvPr>
          <p:cNvCxnSpPr/>
          <p:nvPr/>
        </p:nvCxnSpPr>
        <p:spPr>
          <a:xfrm>
            <a:off x="10330716" y="3837496"/>
            <a:ext cx="0" cy="74606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9EA6009-9D76-5344-AE3C-173BD28DE393}"/>
              </a:ext>
            </a:extLst>
          </p:cNvPr>
          <p:cNvCxnSpPr/>
          <p:nvPr/>
        </p:nvCxnSpPr>
        <p:spPr>
          <a:xfrm>
            <a:off x="2108200" y="5403798"/>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E5174D1-EB10-6E4D-82A8-888EA634E901}"/>
              </a:ext>
            </a:extLst>
          </p:cNvPr>
          <p:cNvCxnSpPr/>
          <p:nvPr/>
        </p:nvCxnSpPr>
        <p:spPr>
          <a:xfrm>
            <a:off x="3467100" y="5399340"/>
            <a:ext cx="0" cy="35789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FB64545C-9124-8D44-B1EA-3370DDF5B510}"/>
              </a:ext>
            </a:extLst>
          </p:cNvPr>
          <p:cNvSpPr/>
          <p:nvPr/>
        </p:nvSpPr>
        <p:spPr>
          <a:xfrm>
            <a:off x="1100114"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People do not properly separate waste at home </a:t>
            </a:r>
          </a:p>
        </p:txBody>
      </p:sp>
      <p:sp>
        <p:nvSpPr>
          <p:cNvPr id="127" name="Rounded Rectangle 126">
            <a:extLst>
              <a:ext uri="{FF2B5EF4-FFF2-40B4-BE49-F238E27FC236}">
                <a16:creationId xmlns:a16="http://schemas.microsoft.com/office/drawing/2014/main" id="{E12791BA-E237-D74F-9E13-2886D92A312D}"/>
              </a:ext>
            </a:extLst>
          </p:cNvPr>
          <p:cNvSpPr/>
          <p:nvPr/>
        </p:nvSpPr>
        <p:spPr>
          <a:xfrm>
            <a:off x="2981236" y="5736293"/>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Community lacks proper recycling bins</a:t>
            </a:r>
          </a:p>
        </p:txBody>
      </p:sp>
      <p:sp>
        <p:nvSpPr>
          <p:cNvPr id="132" name="Rounded Rectangle 131">
            <a:extLst>
              <a:ext uri="{FF2B5EF4-FFF2-40B4-BE49-F238E27FC236}">
                <a16:creationId xmlns:a16="http://schemas.microsoft.com/office/drawing/2014/main" id="{B1549935-74C3-774D-946E-44A587B46DA2}"/>
              </a:ext>
            </a:extLst>
          </p:cNvPr>
          <p:cNvSpPr/>
          <p:nvPr/>
        </p:nvSpPr>
        <p:spPr>
          <a:xfrm>
            <a:off x="1846591"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Mismanagement of waste at the source</a:t>
            </a:r>
          </a:p>
        </p:txBody>
      </p:sp>
      <p:cxnSp>
        <p:nvCxnSpPr>
          <p:cNvPr id="157" name="Straight Connector 156">
            <a:extLst>
              <a:ext uri="{FF2B5EF4-FFF2-40B4-BE49-F238E27FC236}">
                <a16:creationId xmlns:a16="http://schemas.microsoft.com/office/drawing/2014/main" id="{25FACB4A-C7E7-3B42-996E-5C5BC57975B3}"/>
              </a:ext>
            </a:extLst>
          </p:cNvPr>
          <p:cNvCxnSpPr/>
          <p:nvPr/>
        </p:nvCxnSpPr>
        <p:spPr>
          <a:xfrm>
            <a:off x="5866567"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C5C50F-734B-0D41-91D8-D936CDCF33F7}"/>
              </a:ext>
            </a:extLst>
          </p:cNvPr>
          <p:cNvCxnSpPr/>
          <p:nvPr/>
        </p:nvCxnSpPr>
        <p:spPr>
          <a:xfrm>
            <a:off x="7218180" y="5386302"/>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CFCFBDFB-BA49-DB4D-BB8C-3B8FC34B5DAF}"/>
              </a:ext>
            </a:extLst>
          </p:cNvPr>
          <p:cNvSpPr/>
          <p:nvPr/>
        </p:nvSpPr>
        <p:spPr>
          <a:xfrm>
            <a:off x="4862358" y="574136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Fluctuating prices for recycling discourage collection, unstable income</a:t>
            </a:r>
          </a:p>
        </p:txBody>
      </p:sp>
      <p:sp>
        <p:nvSpPr>
          <p:cNvPr id="129" name="Rounded Rectangle 128">
            <a:extLst>
              <a:ext uri="{FF2B5EF4-FFF2-40B4-BE49-F238E27FC236}">
                <a16:creationId xmlns:a16="http://schemas.microsoft.com/office/drawing/2014/main" id="{6EB7608D-7954-D348-9CC9-494D48C75263}"/>
              </a:ext>
            </a:extLst>
          </p:cNvPr>
          <p:cNvSpPr/>
          <p:nvPr/>
        </p:nvSpPr>
        <p:spPr>
          <a:xfrm>
            <a:off x="6741143" y="5739740"/>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lack organization or support, inefficient </a:t>
            </a:r>
          </a:p>
        </p:txBody>
      </p:sp>
      <p:sp>
        <p:nvSpPr>
          <p:cNvPr id="133" name="Rounded Rectangle 132">
            <a:extLst>
              <a:ext uri="{FF2B5EF4-FFF2-40B4-BE49-F238E27FC236}">
                <a16:creationId xmlns:a16="http://schemas.microsoft.com/office/drawing/2014/main" id="{1840FC65-E957-3943-BD76-A9B310A2446F}"/>
              </a:ext>
            </a:extLst>
          </p:cNvPr>
          <p:cNvSpPr/>
          <p:nvPr/>
        </p:nvSpPr>
        <p:spPr>
          <a:xfrm>
            <a:off x="5608835"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Waste workers cannot collect and sort waste efficiently or meet the larger demand</a:t>
            </a:r>
          </a:p>
        </p:txBody>
      </p:sp>
      <p:cxnSp>
        <p:nvCxnSpPr>
          <p:cNvPr id="159" name="Straight Connector 158">
            <a:extLst>
              <a:ext uri="{FF2B5EF4-FFF2-40B4-BE49-F238E27FC236}">
                <a16:creationId xmlns:a16="http://schemas.microsoft.com/office/drawing/2014/main" id="{B8ABAA59-1EA6-3747-A74E-547F0AE794E3}"/>
              </a:ext>
            </a:extLst>
          </p:cNvPr>
          <p:cNvCxnSpPr/>
          <p:nvPr/>
        </p:nvCxnSpPr>
        <p:spPr>
          <a:xfrm>
            <a:off x="10998200" y="5393083"/>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EA4EAB2-6A05-754E-9AC9-2BC8BF7A7337}"/>
              </a:ext>
            </a:extLst>
          </p:cNvPr>
          <p:cNvCxnSpPr/>
          <p:nvPr/>
        </p:nvCxnSpPr>
        <p:spPr>
          <a:xfrm>
            <a:off x="9626600" y="5410579"/>
            <a:ext cx="0" cy="34999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0" name="Rounded Rectangle 129">
            <a:extLst>
              <a:ext uri="{FF2B5EF4-FFF2-40B4-BE49-F238E27FC236}">
                <a16:creationId xmlns:a16="http://schemas.microsoft.com/office/drawing/2014/main" id="{090953FD-C1E1-474A-9EF4-E2DA0B1945A5}"/>
              </a:ext>
            </a:extLst>
          </p:cNvPr>
          <p:cNvSpPr/>
          <p:nvPr/>
        </p:nvSpPr>
        <p:spPr>
          <a:xfrm>
            <a:off x="8619928" y="5757235"/>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No formal Gov. recycling department</a:t>
            </a:r>
          </a:p>
        </p:txBody>
      </p:sp>
      <p:sp>
        <p:nvSpPr>
          <p:cNvPr id="131" name="Rounded Rectangle 130">
            <a:extLst>
              <a:ext uri="{FF2B5EF4-FFF2-40B4-BE49-F238E27FC236}">
                <a16:creationId xmlns:a16="http://schemas.microsoft.com/office/drawing/2014/main" id="{D9DB8EA0-DD8E-034E-8116-27B137630E47}"/>
              </a:ext>
            </a:extLst>
          </p:cNvPr>
          <p:cNvSpPr/>
          <p:nvPr/>
        </p:nvSpPr>
        <p:spPr>
          <a:xfrm>
            <a:off x="10498713" y="5739739"/>
            <a:ext cx="1492955" cy="827017"/>
          </a:xfrm>
          <a:prstGeom prst="roundRect">
            <a:avLst/>
          </a:prstGeom>
          <a:solidFill>
            <a:srgbClr val="015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Lack of modern recycling infrastructure</a:t>
            </a:r>
          </a:p>
        </p:txBody>
      </p:sp>
      <p:sp>
        <p:nvSpPr>
          <p:cNvPr id="134" name="Rounded Rectangle 133">
            <a:extLst>
              <a:ext uri="{FF2B5EF4-FFF2-40B4-BE49-F238E27FC236}">
                <a16:creationId xmlns:a16="http://schemas.microsoft.com/office/drawing/2014/main" id="{AA960DCD-3DCF-8E4B-AD7C-64ADB5784CD4}"/>
              </a:ext>
            </a:extLst>
          </p:cNvPr>
          <p:cNvSpPr/>
          <p:nvPr/>
        </p:nvSpPr>
        <p:spPr>
          <a:xfrm>
            <a:off x="9373529" y="4583562"/>
            <a:ext cx="1871661" cy="827017"/>
          </a:xfrm>
          <a:prstGeom prst="roundRect">
            <a:avLst/>
          </a:prstGeom>
          <a:solidFill>
            <a:srgbClr val="00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Government does not fund recycling</a:t>
            </a:r>
          </a:p>
        </p:txBody>
      </p:sp>
      <p:sp>
        <p:nvSpPr>
          <p:cNvPr id="50" name="Rectangle 49">
            <a:extLst>
              <a:ext uri="{FF2B5EF4-FFF2-40B4-BE49-F238E27FC236}">
                <a16:creationId xmlns:a16="http://schemas.microsoft.com/office/drawing/2014/main" id="{1EA4F764-7A8B-B645-AF2F-F71C635571B2}"/>
              </a:ext>
            </a:extLst>
          </p:cNvPr>
          <p:cNvSpPr/>
          <p:nvPr/>
        </p:nvSpPr>
        <p:spPr>
          <a:xfrm>
            <a:off x="5090971" y="3232970"/>
            <a:ext cx="3554261" cy="11576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7950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4237</TotalTime>
  <Words>2613</Words>
  <Application>Microsoft Macintosh PowerPoint</Application>
  <PresentationFormat>Widescreen</PresentationFormat>
  <Paragraphs>238</Paragraphs>
  <Slides>13</Slides>
  <Notes>12</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125</cp:revision>
  <dcterms:created xsi:type="dcterms:W3CDTF">2022-05-03T03:55:40Z</dcterms:created>
  <dcterms:modified xsi:type="dcterms:W3CDTF">2022-07-28T08:37:40Z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1794256</vt:lpwstr>
  </property>
  <property fmtid="{D5CDD505-2E9C-101B-9397-08002B2CF9AE}" pid="3" name="NXPowerLiteSettings">
    <vt:lpwstr>F700052003A000</vt:lpwstr>
  </property>
  <property fmtid="{D5CDD505-2E9C-101B-9397-08002B2CF9AE}" pid="4" name="NXPowerLiteVersion">
    <vt:lpwstr>D9.1.2</vt:lpwstr>
  </property>
</Properties>
</file>