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333" r:id="rId2"/>
    <p:sldId id="269" r:id="rId3"/>
    <p:sldId id="277" r:id="rId4"/>
    <p:sldId id="270" r:id="rId5"/>
    <p:sldId id="332" r:id="rId6"/>
    <p:sldId id="334" r:id="rId7"/>
    <p:sldId id="335" r:id="rId8"/>
    <p:sldId id="345" r:id="rId9"/>
    <p:sldId id="337" r:id="rId10"/>
    <p:sldId id="338" r:id="rId11"/>
    <p:sldId id="339" r:id="rId12"/>
    <p:sldId id="340" r:id="rId13"/>
    <p:sldId id="341" r:id="rId14"/>
    <p:sldId id="342" r:id="rId15"/>
    <p:sldId id="343" r:id="rId16"/>
    <p:sldId id="344" r:id="rId17"/>
    <p:sldId id="3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3AC69D"/>
    <a:srgbClr val="003366"/>
    <a:srgbClr val="FF9900"/>
    <a:srgbClr val="CC3300"/>
    <a:srgbClr val="006699"/>
    <a:srgbClr val="FF3300"/>
    <a:srgbClr val="FFFF00"/>
    <a:srgbClr val="FFCC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1" autoAdjust="0"/>
    <p:restoredTop sz="47741" autoAdjust="0"/>
  </p:normalViewPr>
  <p:slideViewPr>
    <p:cSldViewPr snapToGrid="0">
      <p:cViewPr varScale="1">
        <p:scale>
          <a:sx n="49" d="100"/>
          <a:sy n="49" d="100"/>
        </p:scale>
        <p:origin x="2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22804-F184-6641-9FB0-993F8883E020}" type="datetimeFigureOut">
              <a:rPr lang="en-US" smtClean="0"/>
              <a:t>7/28/22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105C1-4A14-A34F-AD77-8502356DFC9A}" type="slidenum">
              <a:rPr lang="en-US" smtClean="0"/>
              <a:t>‹#›</a:t>
            </a:fld>
            <a:endParaRPr lang="en-US" dirty="0"/>
          </a:p>
        </p:txBody>
      </p:sp>
    </p:spTree>
    <p:extLst>
      <p:ext uri="{BB962C8B-B14F-4D97-AF65-F5344CB8AC3E}">
        <p14:creationId xmlns:p14="http://schemas.microsoft.com/office/powerpoint/2010/main" val="195509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548B3-7C32-D04A-9912-77168BDC7C59}" type="slidenum">
              <a:rPr lang="en-US" smtClean="0"/>
              <a:t>2</a:t>
            </a:fld>
            <a:endParaRPr lang="en-US" dirty="0"/>
          </a:p>
        </p:txBody>
      </p:sp>
    </p:spTree>
    <p:extLst>
      <p:ext uri="{BB962C8B-B14F-4D97-AF65-F5344CB8AC3E}">
        <p14:creationId xmlns:p14="http://schemas.microsoft.com/office/powerpoint/2010/main" val="2416297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The final step in our mind map exercise is to identify the business opportunity ideas and to write them down on sticky notes.</a:t>
            </a:r>
          </a:p>
        </p:txBody>
      </p:sp>
      <p:sp>
        <p:nvSpPr>
          <p:cNvPr id="4" name="Slide Number Placeholder 3"/>
          <p:cNvSpPr>
            <a:spLocks noGrp="1"/>
          </p:cNvSpPr>
          <p:nvPr>
            <p:ph type="sldNum" sz="quarter" idx="5"/>
          </p:nvPr>
        </p:nvSpPr>
        <p:spPr/>
        <p:txBody>
          <a:bodyPr/>
          <a:lstStyle/>
          <a:p>
            <a:fld id="{B26105C1-4A14-A34F-AD77-8502356DFC9A}" type="slidenum">
              <a:rPr lang="en-US" smtClean="0"/>
              <a:t>12</a:t>
            </a:fld>
            <a:endParaRPr lang="en-US" dirty="0"/>
          </a:p>
        </p:txBody>
      </p:sp>
    </p:spTree>
    <p:extLst>
      <p:ext uri="{BB962C8B-B14F-4D97-AF65-F5344CB8AC3E}">
        <p14:creationId xmlns:p14="http://schemas.microsoft.com/office/powerpoint/2010/main" val="2780994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Now each group will take all the ideas from the mind map and will go through a </a:t>
            </a:r>
            <a:r>
              <a:rPr lang="en-US" b="1" dirty="0"/>
              <a:t>“down selecting” </a:t>
            </a:r>
            <a:r>
              <a:rPr lang="en-US" dirty="0"/>
              <a:t>exercise to choose the best ideas, ultimately selecting one final idea for their business. Take all the sticky notes with the individual ideas written on them from the previous step and stick them on a whiteboard or posterboard for everyone to see. Groups will give each idea a score so leave room at the bottom of the sticky note for the score. </a:t>
            </a:r>
          </a:p>
        </p:txBody>
      </p:sp>
      <p:sp>
        <p:nvSpPr>
          <p:cNvPr id="4" name="Slide Number Placeholder 3"/>
          <p:cNvSpPr>
            <a:spLocks noGrp="1"/>
          </p:cNvSpPr>
          <p:nvPr>
            <p:ph type="sldNum" sz="quarter" idx="5"/>
          </p:nvPr>
        </p:nvSpPr>
        <p:spPr/>
        <p:txBody>
          <a:bodyPr/>
          <a:lstStyle/>
          <a:p>
            <a:fld id="{B26105C1-4A14-A34F-AD77-8502356DFC9A}" type="slidenum">
              <a:rPr lang="en-US" smtClean="0"/>
              <a:t>13</a:t>
            </a:fld>
            <a:endParaRPr lang="en-US" dirty="0"/>
          </a:p>
        </p:txBody>
      </p:sp>
    </p:spTree>
    <p:extLst>
      <p:ext uri="{BB962C8B-B14F-4D97-AF65-F5344CB8AC3E}">
        <p14:creationId xmlns:p14="http://schemas.microsoft.com/office/powerpoint/2010/main" val="109576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b="0" dirty="0"/>
              <a:t>Give each idea a score from 1 to 5, 1 being low and 5 being high, in the following areas</a:t>
            </a:r>
            <a:r>
              <a:rPr lang="en-US" dirty="0"/>
              <a:t>: </a:t>
            </a:r>
            <a:r>
              <a:rPr lang="en-US" b="1" dirty="0"/>
              <a:t>Desirability, Feasibility, and Viability.</a:t>
            </a:r>
          </a:p>
          <a:p>
            <a:r>
              <a:rPr lang="en-US" dirty="0"/>
              <a:t>Use the guiding questions to help determine your scoring for each aspect of your idea.</a:t>
            </a:r>
          </a:p>
          <a:p>
            <a:endParaRPr lang="en-US" sz="1200" b="1" dirty="0"/>
          </a:p>
          <a:p>
            <a:r>
              <a:rPr lang="en-US" sz="1200" b="1" dirty="0"/>
              <a:t>Desirability</a:t>
            </a:r>
            <a:r>
              <a:rPr lang="en-US" sz="1200" dirty="0"/>
              <a:t>: Do people want this? Does it fill a need? Is it appealing? Can it fit into people’s lives?</a:t>
            </a:r>
          </a:p>
          <a:p>
            <a:r>
              <a:rPr lang="en-US" sz="1200" b="1" dirty="0"/>
              <a:t>Feasibility</a:t>
            </a:r>
            <a:r>
              <a:rPr lang="en-US" sz="1200" dirty="0"/>
              <a:t>: Can we do it? Is the technology needed within reach? Can the organization make it happen?</a:t>
            </a:r>
          </a:p>
          <a:p>
            <a:r>
              <a:rPr lang="en-US" sz="1200" b="1" dirty="0"/>
              <a:t>Viability</a:t>
            </a:r>
            <a:r>
              <a:rPr lang="en-US" sz="1200" dirty="0"/>
              <a:t>: Should we do this? Does it align with our goals? Can we develop, fund, and sustain this? </a:t>
            </a:r>
          </a:p>
          <a:p>
            <a:endParaRPr lang="en-TH" dirty="0"/>
          </a:p>
        </p:txBody>
      </p:sp>
      <p:sp>
        <p:nvSpPr>
          <p:cNvPr id="4" name="Slide Number Placeholder 3"/>
          <p:cNvSpPr>
            <a:spLocks noGrp="1"/>
          </p:cNvSpPr>
          <p:nvPr>
            <p:ph type="sldNum" sz="quarter" idx="5"/>
          </p:nvPr>
        </p:nvSpPr>
        <p:spPr/>
        <p:txBody>
          <a:bodyPr/>
          <a:lstStyle/>
          <a:p>
            <a:fld id="{B26105C1-4A14-A34F-AD77-8502356DFC9A}" type="slidenum">
              <a:rPr lang="en-US" smtClean="0"/>
              <a:t>14</a:t>
            </a:fld>
            <a:endParaRPr lang="en-US" dirty="0"/>
          </a:p>
        </p:txBody>
      </p:sp>
    </p:spTree>
    <p:extLst>
      <p:ext uri="{BB962C8B-B14F-4D97-AF65-F5344CB8AC3E}">
        <p14:creationId xmlns:p14="http://schemas.microsoft.com/office/powerpoint/2010/main" val="349571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b="0" dirty="0"/>
              <a:t>Total the scores for each idea and select the idea with the highest score. </a:t>
            </a:r>
          </a:p>
          <a:p>
            <a:endParaRPr lang="en-TH" dirty="0"/>
          </a:p>
        </p:txBody>
      </p:sp>
      <p:sp>
        <p:nvSpPr>
          <p:cNvPr id="4" name="Slide Number Placeholder 3"/>
          <p:cNvSpPr>
            <a:spLocks noGrp="1"/>
          </p:cNvSpPr>
          <p:nvPr>
            <p:ph type="sldNum" sz="quarter" idx="5"/>
          </p:nvPr>
        </p:nvSpPr>
        <p:spPr/>
        <p:txBody>
          <a:bodyPr/>
          <a:lstStyle/>
          <a:p>
            <a:fld id="{B26105C1-4A14-A34F-AD77-8502356DFC9A}" type="slidenum">
              <a:rPr lang="en-US" smtClean="0"/>
              <a:t>15</a:t>
            </a:fld>
            <a:endParaRPr lang="en-US" dirty="0"/>
          </a:p>
        </p:txBody>
      </p:sp>
    </p:spTree>
    <p:extLst>
      <p:ext uri="{BB962C8B-B14F-4D97-AF65-F5344CB8AC3E}">
        <p14:creationId xmlns:p14="http://schemas.microsoft.com/office/powerpoint/2010/main" val="389119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If there is still a debate in your group about which idea is best, try one additional scoring tool for further analysis.</a:t>
            </a:r>
          </a:p>
          <a:p>
            <a:endParaRPr lang="en-US" dirty="0"/>
          </a:p>
          <a:p>
            <a:r>
              <a:rPr lang="en-US" dirty="0"/>
              <a:t>Give each idea a score of 1 to 5, where 1 is low and 5 is high, in the following two areas:</a:t>
            </a:r>
          </a:p>
          <a:p>
            <a:pPr marL="228600" indent="-228600">
              <a:buAutoNum type="arabicPeriod"/>
            </a:pPr>
            <a:r>
              <a:rPr lang="en-US" dirty="0"/>
              <a:t>Is it a win? Should we do this? Do we have the capabilities?</a:t>
            </a:r>
          </a:p>
          <a:p>
            <a:pPr marL="228600" indent="-228600">
              <a:buAutoNum type="arabicPeriod"/>
            </a:pPr>
            <a:r>
              <a:rPr lang="en-US" dirty="0"/>
              <a:t>Is it worthwhile? Is it creating the impact we want?</a:t>
            </a:r>
          </a:p>
          <a:p>
            <a:pPr marL="0" indent="0">
              <a:buNone/>
            </a:pPr>
            <a:endParaRPr lang="en-US" dirty="0"/>
          </a:p>
          <a:p>
            <a:pPr marL="0" indent="0">
              <a:buFontTx/>
              <a:buNone/>
            </a:pPr>
            <a:r>
              <a:rPr lang="en-US" dirty="0"/>
              <a:t>Next plot the “worthwhile” (aka impact) score vs. the “real + win” score on a graph. Choose the idea that is in the upper right quadrant of the chart. </a:t>
            </a:r>
          </a:p>
        </p:txBody>
      </p:sp>
      <p:sp>
        <p:nvSpPr>
          <p:cNvPr id="4" name="Slide Number Placeholder 3"/>
          <p:cNvSpPr>
            <a:spLocks noGrp="1"/>
          </p:cNvSpPr>
          <p:nvPr>
            <p:ph type="sldNum" sz="quarter" idx="5"/>
          </p:nvPr>
        </p:nvSpPr>
        <p:spPr/>
        <p:txBody>
          <a:bodyPr/>
          <a:lstStyle/>
          <a:p>
            <a:fld id="{B26105C1-4A14-A34F-AD77-8502356DFC9A}" type="slidenum">
              <a:rPr lang="en-US" smtClean="0"/>
              <a:t>16</a:t>
            </a:fld>
            <a:endParaRPr lang="en-US" dirty="0"/>
          </a:p>
        </p:txBody>
      </p:sp>
    </p:spTree>
    <p:extLst>
      <p:ext uri="{BB962C8B-B14F-4D97-AF65-F5344CB8AC3E}">
        <p14:creationId xmlns:p14="http://schemas.microsoft.com/office/powerpoint/2010/main" val="321118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0" dirty="0"/>
              <a:t>For the group activity follow the next steps:</a:t>
            </a:r>
          </a:p>
          <a:p>
            <a:endParaRPr lang="en-US" b="0" dirty="0"/>
          </a:p>
          <a:p>
            <a:r>
              <a:rPr lang="en-US" b="1" dirty="0"/>
              <a:t>Step 1 </a:t>
            </a:r>
            <a:r>
              <a:rPr lang="en-US" b="0" dirty="0"/>
              <a:t>Choose an aspect from the “waste challenge” scenario to analyze for the mind mapping exercise, or continue with the aspect used in Workshop 1</a:t>
            </a:r>
          </a:p>
          <a:p>
            <a:r>
              <a:rPr lang="en-US" b="1" dirty="0"/>
              <a:t>Step 2 </a:t>
            </a:r>
            <a:r>
              <a:rPr lang="en-US" sz="1200" b="0" dirty="0"/>
              <a:t>Create a mind map to visualize potential solution pathways</a:t>
            </a:r>
          </a:p>
          <a:p>
            <a:r>
              <a:rPr lang="en-US" b="1" dirty="0"/>
              <a:t>Step 3 </a:t>
            </a:r>
            <a:r>
              <a:rPr lang="en-US" sz="1200" b="0" dirty="0"/>
              <a:t>Identify the key ideas in the mind map and write them all down on sticky notes</a:t>
            </a:r>
          </a:p>
          <a:p>
            <a:r>
              <a:rPr lang="en-US" b="1" dirty="0"/>
              <a:t>Step 4 </a:t>
            </a:r>
            <a:r>
              <a:rPr lang="en-US" sz="1200" b="0"/>
              <a:t>Work through a </a:t>
            </a:r>
            <a:r>
              <a:rPr lang="en-US" sz="1200" b="0" dirty="0"/>
              <a:t>”down selection</a:t>
            </a:r>
            <a:r>
              <a:rPr lang="en-US" sz="1200" b="0"/>
              <a:t>” exercise </a:t>
            </a:r>
            <a:r>
              <a:rPr lang="en-US" sz="1200" b="0" dirty="0"/>
              <a:t>to choose the best solution</a:t>
            </a:r>
          </a:p>
        </p:txBody>
      </p:sp>
      <p:sp>
        <p:nvSpPr>
          <p:cNvPr id="4" name="Slide Number Placeholder 3"/>
          <p:cNvSpPr>
            <a:spLocks noGrp="1"/>
          </p:cNvSpPr>
          <p:nvPr>
            <p:ph type="sldNum" sz="quarter" idx="5"/>
          </p:nvPr>
        </p:nvSpPr>
        <p:spPr/>
        <p:txBody>
          <a:bodyPr/>
          <a:lstStyle/>
          <a:p>
            <a:fld id="{6AE2DC29-6A32-C04A-8E18-E68AD80FEF2C}" type="slidenum">
              <a:rPr lang="en-US" smtClean="0"/>
              <a:t>17</a:t>
            </a:fld>
            <a:endParaRPr lang="en-US" dirty="0"/>
          </a:p>
        </p:txBody>
      </p:sp>
    </p:spTree>
    <p:extLst>
      <p:ext uri="{BB962C8B-B14F-4D97-AF65-F5344CB8AC3E}">
        <p14:creationId xmlns:p14="http://schemas.microsoft.com/office/powerpoint/2010/main" val="4251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105C1-4A14-A34F-AD77-8502356DFC9A}" type="slidenum">
              <a:rPr lang="en-US" smtClean="0"/>
              <a:t>3</a:t>
            </a:fld>
            <a:endParaRPr lang="en-US" dirty="0"/>
          </a:p>
        </p:txBody>
      </p:sp>
    </p:spTree>
    <p:extLst>
      <p:ext uri="{BB962C8B-B14F-4D97-AF65-F5344CB8AC3E}">
        <p14:creationId xmlns:p14="http://schemas.microsoft.com/office/powerpoint/2010/main" val="334630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38748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Once we have determined the problem we are looking to solve and the potential solution, it is time to ideate all the possible business opportunities we can think of that can achieve the best solution pathway to solve the problem.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Groups will bring to the table </a:t>
            </a:r>
            <a:r>
              <a:rPr lang="en-US" sz="1200" b="1" i="0" kern="1200" dirty="0">
                <a:solidFill>
                  <a:schemeClr val="tx1"/>
                </a:solidFill>
                <a:effectLst/>
                <a:latin typeface="+mn-lt"/>
                <a:ea typeface="+mn-ea"/>
                <a:cs typeface="+mn-cs"/>
              </a:rPr>
              <a:t>as many ideas as possible, there are no wrong answers</a:t>
            </a:r>
            <a:r>
              <a:rPr lang="en-US" sz="1200" b="0" i="0" kern="1200" dirty="0">
                <a:solidFill>
                  <a:schemeClr val="tx1"/>
                </a:solidFill>
                <a:effectLst/>
                <a:latin typeface="+mn-lt"/>
                <a:ea typeface="+mn-ea"/>
                <a:cs typeface="+mn-cs"/>
              </a:rPr>
              <a:t>. While brainstorming ideas, it is not checked whether the idea is possible, feasible, and viable or not. The only task of thinkers is to think of as many ideas as possible.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this process, groups will resort to the use of posterboards, sticky notes, sketching, chart papers, etc. We will take a look at mind maps and a few scoring tools to help down select our ideas to finally choose the best one to prototype after this process. Groups will also build on the ideas of others, and all solutions suggested by one are brought to the table and thought over. Let's examine the mind map and how to use this tool to generate some business ideas. </a:t>
            </a:r>
            <a:endParaRPr lang="en-US" dirty="0"/>
          </a:p>
        </p:txBody>
      </p:sp>
      <p:sp>
        <p:nvSpPr>
          <p:cNvPr id="4" name="Slide Number Placeholder 3"/>
          <p:cNvSpPr>
            <a:spLocks noGrp="1"/>
          </p:cNvSpPr>
          <p:nvPr>
            <p:ph type="sldNum" sz="quarter" idx="5"/>
          </p:nvPr>
        </p:nvSpPr>
        <p:spPr/>
        <p:txBody>
          <a:bodyPr/>
          <a:lstStyle/>
          <a:p>
            <a:fld id="{B26105C1-4A14-A34F-AD77-8502356DFC9A}" type="slidenum">
              <a:rPr lang="en-US" smtClean="0"/>
              <a:t>6</a:t>
            </a:fld>
            <a:endParaRPr lang="en-US" dirty="0"/>
          </a:p>
        </p:txBody>
      </p:sp>
    </p:spTree>
    <p:extLst>
      <p:ext uri="{BB962C8B-B14F-4D97-AF65-F5344CB8AC3E}">
        <p14:creationId xmlns:p14="http://schemas.microsoft.com/office/powerpoint/2010/main" val="133268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A mind map is a diagram that helps to observe and study information in a visual manner to organize thoughts, generate new ideas, and improve creativity. A mind map is created around a single statement of focus, generally a problem or desired outcome, and all the ideas to solve the problem or achieve the outcome are written around it. The desired outcome statement is usually written at the center of a blank page as a hub, and branches shoot out in all directions representing potential solutions.</a:t>
            </a:r>
            <a:endParaRPr lang="en-US" dirty="0"/>
          </a:p>
          <a:p>
            <a:endParaRPr lang="en-TH" dirty="0"/>
          </a:p>
        </p:txBody>
      </p:sp>
      <p:sp>
        <p:nvSpPr>
          <p:cNvPr id="4" name="Slide Number Placeholder 3"/>
          <p:cNvSpPr>
            <a:spLocks noGrp="1"/>
          </p:cNvSpPr>
          <p:nvPr>
            <p:ph type="sldNum" sz="quarter" idx="5"/>
          </p:nvPr>
        </p:nvSpPr>
        <p:spPr/>
        <p:txBody>
          <a:bodyPr/>
          <a:lstStyle/>
          <a:p>
            <a:fld id="{B26105C1-4A14-A34F-AD77-8502356DFC9A}" type="slidenum">
              <a:rPr lang="en-US" smtClean="0"/>
              <a:t>7</a:t>
            </a:fld>
            <a:endParaRPr lang="en-US" dirty="0"/>
          </a:p>
        </p:txBody>
      </p:sp>
    </p:spTree>
    <p:extLst>
      <p:ext uri="{BB962C8B-B14F-4D97-AF65-F5344CB8AC3E}">
        <p14:creationId xmlns:p14="http://schemas.microsoft.com/office/powerpoint/2010/main" val="405010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a:t>
            </a:r>
          </a:p>
          <a:p>
            <a:r>
              <a:rPr lang="en-US" sz="1200" b="0" i="0" kern="1200" dirty="0">
                <a:solidFill>
                  <a:schemeClr val="tx1"/>
                </a:solidFill>
                <a:effectLst/>
                <a:latin typeface="+mn-lt"/>
                <a:ea typeface="+mn-ea"/>
                <a:cs typeface="+mn-cs"/>
              </a:rPr>
              <a:t>First determine the main purpose of your mind map and write it down in the middle. Since mind maps start from the inside and expand outward, your central idea will become the core topic of the diagram.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Your main concept could be:</a:t>
            </a:r>
          </a:p>
          <a:p>
            <a:r>
              <a:rPr lang="en-US" sz="1200" b="0" i="0" kern="1200" dirty="0">
                <a:solidFill>
                  <a:schemeClr val="tx1"/>
                </a:solidFill>
                <a:effectLst/>
                <a:latin typeface="+mn-lt"/>
                <a:ea typeface="+mn-ea"/>
                <a:cs typeface="+mn-cs"/>
              </a:rPr>
              <a:t>-A problem you are trying to work through</a:t>
            </a:r>
          </a:p>
          <a:p>
            <a:r>
              <a:rPr lang="en-US" sz="1200" b="0" i="0" kern="1200" dirty="0">
                <a:solidFill>
                  <a:schemeClr val="tx1"/>
                </a:solidFill>
                <a:effectLst/>
                <a:latin typeface="+mn-lt"/>
                <a:ea typeface="+mn-ea"/>
                <a:cs typeface="+mn-cs"/>
              </a:rPr>
              <a:t>-The project you are brainstorming</a:t>
            </a:r>
          </a:p>
          <a:p>
            <a:r>
              <a:rPr lang="en-US" sz="1200" b="0" i="0" kern="1200" dirty="0">
                <a:solidFill>
                  <a:schemeClr val="tx1"/>
                </a:solidFill>
                <a:effectLst/>
                <a:latin typeface="+mn-lt"/>
                <a:ea typeface="+mn-ea"/>
                <a:cs typeface="+mn-cs"/>
              </a:rPr>
              <a:t>-A difficult concept that you are trying to learn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our example we are addressing the issue of the low rate of recycling. One solution we identified in our problem/solution tree exercise is that to increase recycling rates we need better collection and sorting of waste at the source. What business opportunities are there for better collecting and sorting of waste at the source?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could create a new kind of waste bin that makes it easier to sort waste such as organic and recyclable items, therefore making it easier for the correct items to be collected and recycled, resulting in an increase rate of recycling. </a:t>
            </a:r>
          </a:p>
        </p:txBody>
      </p:sp>
      <p:sp>
        <p:nvSpPr>
          <p:cNvPr id="4" name="Slide Number Placeholder 3"/>
          <p:cNvSpPr>
            <a:spLocks noGrp="1"/>
          </p:cNvSpPr>
          <p:nvPr>
            <p:ph type="sldNum" sz="quarter" idx="5"/>
          </p:nvPr>
        </p:nvSpPr>
        <p:spPr/>
        <p:txBody>
          <a:bodyPr/>
          <a:lstStyle/>
          <a:p>
            <a:fld id="{B26105C1-4A14-A34F-AD77-8502356DFC9A}" type="slidenum">
              <a:rPr lang="en-US" smtClean="0"/>
              <a:t>8</a:t>
            </a:fld>
            <a:endParaRPr lang="en-US" dirty="0"/>
          </a:p>
        </p:txBody>
      </p:sp>
    </p:spTree>
    <p:extLst>
      <p:ext uri="{BB962C8B-B14F-4D97-AF65-F5344CB8AC3E}">
        <p14:creationId xmlns:p14="http://schemas.microsoft.com/office/powerpoint/2010/main" val="317391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a:t>
            </a:r>
          </a:p>
          <a:p>
            <a:r>
              <a:rPr lang="en-US" dirty="0"/>
              <a:t>Next, we know that empowering informal waste workers will help increase their working capacity to collect and sort recyclables more efficiently, resulting in an increase in the rate of recycling. What business opportunities are there to empower the informal waste sector?</a:t>
            </a:r>
          </a:p>
          <a:p>
            <a:endParaRPr lang="en-US" dirty="0"/>
          </a:p>
          <a:p>
            <a:r>
              <a:rPr lang="en-US" dirty="0"/>
              <a:t>We could help them organize into a cooperative to help make them operate more efficiently in teams. We could start an Uber style “waste” app where people can request a waste worker to come and pick up their recyclables. Another option would be to form a company and hire the informal workers paying them a fair wage with an incentive to collect and sort more waste, which in turn will result in an increased rate of recycling.</a:t>
            </a:r>
          </a:p>
        </p:txBody>
      </p:sp>
      <p:sp>
        <p:nvSpPr>
          <p:cNvPr id="4" name="Slide Number Placeholder 3"/>
          <p:cNvSpPr>
            <a:spLocks noGrp="1"/>
          </p:cNvSpPr>
          <p:nvPr>
            <p:ph type="sldNum" sz="quarter" idx="5"/>
          </p:nvPr>
        </p:nvSpPr>
        <p:spPr/>
        <p:txBody>
          <a:bodyPr/>
          <a:lstStyle/>
          <a:p>
            <a:fld id="{B26105C1-4A14-A34F-AD77-8502356DFC9A}" type="slidenum">
              <a:rPr lang="en-US" smtClean="0"/>
              <a:t>9</a:t>
            </a:fld>
            <a:endParaRPr lang="en-US" dirty="0"/>
          </a:p>
        </p:txBody>
      </p:sp>
    </p:spTree>
    <p:extLst>
      <p:ext uri="{BB962C8B-B14F-4D97-AF65-F5344CB8AC3E}">
        <p14:creationId xmlns:p14="http://schemas.microsoft.com/office/powerpoint/2010/main" val="422790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a:t>
            </a:r>
          </a:p>
          <a:p>
            <a:r>
              <a:rPr lang="en-US" dirty="0"/>
              <a:t>Next, we identified that adding value to low grade recyclables, items that typically would not be picked up due to their low resell value, is a way to increase the amount collected and sorted, resulting in an increase rate of recycling. </a:t>
            </a:r>
          </a:p>
          <a:p>
            <a:endParaRPr lang="en-US" dirty="0"/>
          </a:p>
          <a:p>
            <a:r>
              <a:rPr lang="en-US" dirty="0"/>
              <a:t>Multilayered packaging can be broken down and used in the processing of cement creating entirely new products like concrete blocks for construction. This adds value to otherwise non-recyclable items, therefore incentivizing collection for a wider array of items, resulting in an increased rate of recycling.</a:t>
            </a:r>
          </a:p>
        </p:txBody>
      </p:sp>
      <p:sp>
        <p:nvSpPr>
          <p:cNvPr id="4" name="Slide Number Placeholder 3"/>
          <p:cNvSpPr>
            <a:spLocks noGrp="1"/>
          </p:cNvSpPr>
          <p:nvPr>
            <p:ph type="sldNum" sz="quarter" idx="5"/>
          </p:nvPr>
        </p:nvSpPr>
        <p:spPr/>
        <p:txBody>
          <a:bodyPr/>
          <a:lstStyle/>
          <a:p>
            <a:fld id="{B26105C1-4A14-A34F-AD77-8502356DFC9A}" type="slidenum">
              <a:rPr lang="en-US" smtClean="0"/>
              <a:t>10</a:t>
            </a:fld>
            <a:endParaRPr lang="en-US" dirty="0"/>
          </a:p>
        </p:txBody>
      </p:sp>
    </p:spTree>
    <p:extLst>
      <p:ext uri="{BB962C8B-B14F-4D97-AF65-F5344CB8AC3E}">
        <p14:creationId xmlns:p14="http://schemas.microsoft.com/office/powerpoint/2010/main" val="263197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a:t>
            </a:r>
          </a:p>
          <a:p>
            <a:r>
              <a:rPr lang="en-US" dirty="0"/>
              <a:t>We also identified that innovative recycling technology can help with recycling capacity and efficiency. Digital tracking technology could be used to track and trace recyclable materials and products to help improve the efficiency of its collection and sorting, help verify if it has been ethically sourced or not providing additional opportunities for value creation, which may result in an increase rate in recycling.</a:t>
            </a:r>
          </a:p>
        </p:txBody>
      </p:sp>
      <p:sp>
        <p:nvSpPr>
          <p:cNvPr id="4" name="Slide Number Placeholder 3"/>
          <p:cNvSpPr>
            <a:spLocks noGrp="1"/>
          </p:cNvSpPr>
          <p:nvPr>
            <p:ph type="sldNum" sz="quarter" idx="5"/>
          </p:nvPr>
        </p:nvSpPr>
        <p:spPr/>
        <p:txBody>
          <a:bodyPr/>
          <a:lstStyle/>
          <a:p>
            <a:fld id="{B26105C1-4A14-A34F-AD77-8502356DFC9A}" type="slidenum">
              <a:rPr lang="en-US" smtClean="0"/>
              <a:t>11</a:t>
            </a:fld>
            <a:endParaRPr lang="en-US" dirty="0"/>
          </a:p>
        </p:txBody>
      </p:sp>
    </p:spTree>
    <p:extLst>
      <p:ext uri="{BB962C8B-B14F-4D97-AF65-F5344CB8AC3E}">
        <p14:creationId xmlns:p14="http://schemas.microsoft.com/office/powerpoint/2010/main" val="1797216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0CFC-753E-4D24-BB02-4CCD622627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907C52-7A4D-4817-B068-A2E9BCBE99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C00A15-5913-4D27-BA31-AA0791122BB8}"/>
              </a:ext>
            </a:extLst>
          </p:cNvPr>
          <p:cNvSpPr>
            <a:spLocks noGrp="1"/>
          </p:cNvSpPr>
          <p:nvPr>
            <p:ph type="dt" sz="half" idx="10"/>
          </p:nvPr>
        </p:nvSpPr>
        <p:spPr/>
        <p:txBody>
          <a:bodyPr/>
          <a:lstStyle/>
          <a:p>
            <a:fld id="{B3521563-F575-404C-A410-823CA15973C0}" type="datetime1">
              <a:rPr lang="en-US" smtClean="0"/>
              <a:t>7/28/22</a:t>
            </a:fld>
            <a:endParaRPr lang="en-US" dirty="0"/>
          </a:p>
        </p:txBody>
      </p:sp>
      <p:sp>
        <p:nvSpPr>
          <p:cNvPr id="5" name="Footer Placeholder 4">
            <a:extLst>
              <a:ext uri="{FF2B5EF4-FFF2-40B4-BE49-F238E27FC236}">
                <a16:creationId xmlns:a16="http://schemas.microsoft.com/office/drawing/2014/main" id="{D4E3B958-6040-4E35-B3DA-E2350E0092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398EE7-92D5-4299-91AC-1BA0A1EB875B}"/>
              </a:ext>
            </a:extLst>
          </p:cNvPr>
          <p:cNvSpPr>
            <a:spLocks noGrp="1"/>
          </p:cNvSpPr>
          <p:nvPr>
            <p:ph type="sldNum" sz="quarter" idx="12"/>
          </p:nvPr>
        </p:nvSpPr>
        <p:spPr/>
        <p:txBody>
          <a:bodyPr/>
          <a:lstStyle/>
          <a:p>
            <a:fld id="{E8883E0F-B325-444D-B2D9-EF8E0D98F992}" type="slidenum">
              <a:rPr lang="en-US" smtClean="0"/>
              <a:t>‹#›</a:t>
            </a:fld>
            <a:endParaRPr lang="en-US" dirty="0"/>
          </a:p>
        </p:txBody>
      </p:sp>
      <p:pic>
        <p:nvPicPr>
          <p:cNvPr id="7" name="Picture 6" descr="A close up of a logo&#10;&#10;Description automatically generated">
            <a:extLst>
              <a:ext uri="{FF2B5EF4-FFF2-40B4-BE49-F238E27FC236}">
                <a16:creationId xmlns:a16="http://schemas.microsoft.com/office/drawing/2014/main" id="{59ECD84C-2457-4D2A-8CFE-4BFACADAEDDA}"/>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7432484"/>
          </a:xfrm>
          <a:prstGeom prst="rect">
            <a:avLst/>
          </a:prstGeom>
        </p:spPr>
      </p:pic>
    </p:spTree>
    <p:extLst>
      <p:ext uri="{BB962C8B-B14F-4D97-AF65-F5344CB8AC3E}">
        <p14:creationId xmlns:p14="http://schemas.microsoft.com/office/powerpoint/2010/main" val="103728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327F-858E-4EBA-903D-43889021F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121DE9-1B60-4012-9D96-E7570FB6C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FBEB9-F3FC-45C3-9AB7-830696047763}"/>
              </a:ext>
            </a:extLst>
          </p:cNvPr>
          <p:cNvSpPr>
            <a:spLocks noGrp="1"/>
          </p:cNvSpPr>
          <p:nvPr>
            <p:ph type="dt" sz="half" idx="10"/>
          </p:nvPr>
        </p:nvSpPr>
        <p:spPr/>
        <p:txBody>
          <a:bodyPr/>
          <a:lstStyle/>
          <a:p>
            <a:fld id="{520EEC84-73B2-BA45-BA24-A7E2A171BBCC}" type="datetime1">
              <a:rPr lang="en-US" smtClean="0"/>
              <a:t>7/28/22</a:t>
            </a:fld>
            <a:endParaRPr lang="en-US" dirty="0"/>
          </a:p>
        </p:txBody>
      </p:sp>
      <p:sp>
        <p:nvSpPr>
          <p:cNvPr id="5" name="Footer Placeholder 4">
            <a:extLst>
              <a:ext uri="{FF2B5EF4-FFF2-40B4-BE49-F238E27FC236}">
                <a16:creationId xmlns:a16="http://schemas.microsoft.com/office/drawing/2014/main" id="{A89403D5-E5D0-4995-9649-5F95F7295E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B7732F-61DE-4607-93F8-616F9A492303}"/>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388900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59C64F-41E3-4C48-A661-75A7EB1170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2B0CA8-0950-4C7D-85DF-2CF2632E59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8DB5C-1D0A-4503-8067-6EC5EED7D577}"/>
              </a:ext>
            </a:extLst>
          </p:cNvPr>
          <p:cNvSpPr>
            <a:spLocks noGrp="1"/>
          </p:cNvSpPr>
          <p:nvPr>
            <p:ph type="dt" sz="half" idx="10"/>
          </p:nvPr>
        </p:nvSpPr>
        <p:spPr/>
        <p:txBody>
          <a:bodyPr/>
          <a:lstStyle/>
          <a:p>
            <a:fld id="{221052C1-1C92-E645-BC3F-0AF132FD9C9A}" type="datetime1">
              <a:rPr lang="en-US" smtClean="0"/>
              <a:t>7/28/22</a:t>
            </a:fld>
            <a:endParaRPr lang="en-US" dirty="0"/>
          </a:p>
        </p:txBody>
      </p:sp>
      <p:sp>
        <p:nvSpPr>
          <p:cNvPr id="5" name="Footer Placeholder 4">
            <a:extLst>
              <a:ext uri="{FF2B5EF4-FFF2-40B4-BE49-F238E27FC236}">
                <a16:creationId xmlns:a16="http://schemas.microsoft.com/office/drawing/2014/main" id="{E591EDA2-72FF-40A9-93A0-4CF34D131E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DAB705-BD87-4112-9FCE-7CA5DABE23CB}"/>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267954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CA27-9D4A-4A44-8F81-CD286DEF7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B4FCE-0C50-45F9-BA6B-4AB54DCA29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F8ECB-1045-47F8-88FD-A4180EBEBC10}"/>
              </a:ext>
            </a:extLst>
          </p:cNvPr>
          <p:cNvSpPr>
            <a:spLocks noGrp="1"/>
          </p:cNvSpPr>
          <p:nvPr>
            <p:ph type="dt" sz="half" idx="10"/>
          </p:nvPr>
        </p:nvSpPr>
        <p:spPr/>
        <p:txBody>
          <a:bodyPr/>
          <a:lstStyle/>
          <a:p>
            <a:fld id="{7EAB4C14-7B78-A842-9293-590DD76DEA21}" type="datetime1">
              <a:rPr lang="en-US" smtClean="0"/>
              <a:t>7/28/22</a:t>
            </a:fld>
            <a:endParaRPr lang="en-US" dirty="0"/>
          </a:p>
        </p:txBody>
      </p:sp>
      <p:sp>
        <p:nvSpPr>
          <p:cNvPr id="5" name="Footer Placeholder 4">
            <a:extLst>
              <a:ext uri="{FF2B5EF4-FFF2-40B4-BE49-F238E27FC236}">
                <a16:creationId xmlns:a16="http://schemas.microsoft.com/office/drawing/2014/main" id="{D0591C0D-E209-4139-8415-5EC8B8E409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0B8C1D-E4C5-440B-9D12-3B8166A8965C}"/>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344184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E2BA-D428-42AA-83B1-054816FB98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79F382-F14B-44B4-8A30-C64408A77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F3612-9FCE-44E5-A2EE-18842A7E4951}"/>
              </a:ext>
            </a:extLst>
          </p:cNvPr>
          <p:cNvSpPr>
            <a:spLocks noGrp="1"/>
          </p:cNvSpPr>
          <p:nvPr>
            <p:ph type="dt" sz="half" idx="10"/>
          </p:nvPr>
        </p:nvSpPr>
        <p:spPr/>
        <p:txBody>
          <a:bodyPr/>
          <a:lstStyle/>
          <a:p>
            <a:fld id="{C0A41807-909A-E44C-A8BD-19AE2DF0EBEB}" type="datetime1">
              <a:rPr lang="en-US" smtClean="0"/>
              <a:t>7/28/22</a:t>
            </a:fld>
            <a:endParaRPr lang="en-US" dirty="0"/>
          </a:p>
        </p:txBody>
      </p:sp>
      <p:sp>
        <p:nvSpPr>
          <p:cNvPr id="5" name="Footer Placeholder 4">
            <a:extLst>
              <a:ext uri="{FF2B5EF4-FFF2-40B4-BE49-F238E27FC236}">
                <a16:creationId xmlns:a16="http://schemas.microsoft.com/office/drawing/2014/main" id="{EA9A301B-F23A-4002-8C96-EB9A582A98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9DDAE9-3746-4AE0-A0D7-02CDE5FD2EC0}"/>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287734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D43C-4F45-4DFB-A1D7-291B58BDE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FA3C73-0030-433B-87E2-610DEF54E8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105AC2-C107-4166-9C3D-98AC5CDC64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AEB460-9F55-40CA-B691-4E417FEAC596}"/>
              </a:ext>
            </a:extLst>
          </p:cNvPr>
          <p:cNvSpPr>
            <a:spLocks noGrp="1"/>
          </p:cNvSpPr>
          <p:nvPr>
            <p:ph type="dt" sz="half" idx="10"/>
          </p:nvPr>
        </p:nvSpPr>
        <p:spPr/>
        <p:txBody>
          <a:bodyPr/>
          <a:lstStyle/>
          <a:p>
            <a:fld id="{9CD5368D-FADF-0245-A420-983C7E7BFB14}" type="datetime1">
              <a:rPr lang="en-US" smtClean="0"/>
              <a:t>7/28/22</a:t>
            </a:fld>
            <a:endParaRPr lang="en-US" dirty="0"/>
          </a:p>
        </p:txBody>
      </p:sp>
      <p:sp>
        <p:nvSpPr>
          <p:cNvPr id="6" name="Footer Placeholder 5">
            <a:extLst>
              <a:ext uri="{FF2B5EF4-FFF2-40B4-BE49-F238E27FC236}">
                <a16:creationId xmlns:a16="http://schemas.microsoft.com/office/drawing/2014/main" id="{C8494ADA-DFFB-4303-BBB0-5578623717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D3ABE6-426D-44A1-8209-CF3691BBC6E0}"/>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310640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6E05-9A57-4277-A01B-2D542DF33D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EF8B9-28F5-4920-8946-8B344581A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9C11A9-C636-47CD-8E43-5F1EE3CB11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EA3F11-C1A0-4FCA-8F87-46FEAAE75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B3B4B-E4C8-4604-AC65-5CCBE1A2B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593B8-4D1F-44B2-9D61-241C196DE28E}"/>
              </a:ext>
            </a:extLst>
          </p:cNvPr>
          <p:cNvSpPr>
            <a:spLocks noGrp="1"/>
          </p:cNvSpPr>
          <p:nvPr>
            <p:ph type="dt" sz="half" idx="10"/>
          </p:nvPr>
        </p:nvSpPr>
        <p:spPr/>
        <p:txBody>
          <a:bodyPr/>
          <a:lstStyle/>
          <a:p>
            <a:fld id="{11E8D9E3-8F71-0443-A8C2-3293D3654692}" type="datetime1">
              <a:rPr lang="en-US" smtClean="0"/>
              <a:t>7/28/22</a:t>
            </a:fld>
            <a:endParaRPr lang="en-US" dirty="0"/>
          </a:p>
        </p:txBody>
      </p:sp>
      <p:sp>
        <p:nvSpPr>
          <p:cNvPr id="8" name="Footer Placeholder 7">
            <a:extLst>
              <a:ext uri="{FF2B5EF4-FFF2-40B4-BE49-F238E27FC236}">
                <a16:creationId xmlns:a16="http://schemas.microsoft.com/office/drawing/2014/main" id="{A7239498-D7BE-495F-8AD2-8A60218926C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BFFF634-44DE-4A25-A92D-31FD820E150F}"/>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354476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6AD1-3A3E-4A5D-A427-2B25850190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68050-425A-48BF-A5FD-AA206B6A1CEA}"/>
              </a:ext>
            </a:extLst>
          </p:cNvPr>
          <p:cNvSpPr>
            <a:spLocks noGrp="1"/>
          </p:cNvSpPr>
          <p:nvPr>
            <p:ph type="dt" sz="half" idx="10"/>
          </p:nvPr>
        </p:nvSpPr>
        <p:spPr/>
        <p:txBody>
          <a:bodyPr/>
          <a:lstStyle/>
          <a:p>
            <a:fld id="{191990CE-ABA1-F54B-89DC-1D663A818581}" type="datetime1">
              <a:rPr lang="en-US" smtClean="0"/>
              <a:t>7/28/22</a:t>
            </a:fld>
            <a:endParaRPr lang="en-US" dirty="0"/>
          </a:p>
        </p:txBody>
      </p:sp>
      <p:sp>
        <p:nvSpPr>
          <p:cNvPr id="4" name="Footer Placeholder 3">
            <a:extLst>
              <a:ext uri="{FF2B5EF4-FFF2-40B4-BE49-F238E27FC236}">
                <a16:creationId xmlns:a16="http://schemas.microsoft.com/office/drawing/2014/main" id="{9718BC81-A676-4077-B523-81723AE506C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7688AD0-6E78-48AE-A680-9EA585702194}"/>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352690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42F48-7A53-4FD5-A70C-11A3627BFFD3}"/>
              </a:ext>
            </a:extLst>
          </p:cNvPr>
          <p:cNvSpPr>
            <a:spLocks noGrp="1"/>
          </p:cNvSpPr>
          <p:nvPr>
            <p:ph type="dt" sz="half" idx="10"/>
          </p:nvPr>
        </p:nvSpPr>
        <p:spPr/>
        <p:txBody>
          <a:bodyPr/>
          <a:lstStyle/>
          <a:p>
            <a:fld id="{BE11186F-5EC0-0343-BD01-CE01B0DC00DE}" type="datetime1">
              <a:rPr lang="en-US" smtClean="0"/>
              <a:t>7/28/22</a:t>
            </a:fld>
            <a:endParaRPr lang="en-US" dirty="0"/>
          </a:p>
        </p:txBody>
      </p:sp>
      <p:sp>
        <p:nvSpPr>
          <p:cNvPr id="3" name="Footer Placeholder 2">
            <a:extLst>
              <a:ext uri="{FF2B5EF4-FFF2-40B4-BE49-F238E27FC236}">
                <a16:creationId xmlns:a16="http://schemas.microsoft.com/office/drawing/2014/main" id="{7B00A986-EA79-4975-8269-FB4E4E8C6E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56C267-41DA-4B99-8CD8-6E0AAAE203A9}"/>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68104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0765-5EA2-45E2-8CD7-BC2511DAE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C3A30A-7EBD-4535-8006-39AD24D68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F209C-486E-4828-BCE1-63C931AD5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3BD6C-C5A5-4FB8-95D7-4973E85241FC}"/>
              </a:ext>
            </a:extLst>
          </p:cNvPr>
          <p:cNvSpPr>
            <a:spLocks noGrp="1"/>
          </p:cNvSpPr>
          <p:nvPr>
            <p:ph type="dt" sz="half" idx="10"/>
          </p:nvPr>
        </p:nvSpPr>
        <p:spPr/>
        <p:txBody>
          <a:bodyPr/>
          <a:lstStyle/>
          <a:p>
            <a:fld id="{9B022DC0-35E8-0F4B-AAD5-857D242886BA}" type="datetime1">
              <a:rPr lang="en-US" smtClean="0"/>
              <a:t>7/28/22</a:t>
            </a:fld>
            <a:endParaRPr lang="en-US" dirty="0"/>
          </a:p>
        </p:txBody>
      </p:sp>
      <p:sp>
        <p:nvSpPr>
          <p:cNvPr id="6" name="Footer Placeholder 5">
            <a:extLst>
              <a:ext uri="{FF2B5EF4-FFF2-40B4-BE49-F238E27FC236}">
                <a16:creationId xmlns:a16="http://schemas.microsoft.com/office/drawing/2014/main" id="{5B423A31-9689-43A4-B5DC-3D86B378D2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0A5F32-D51B-4122-833A-6044548786FD}"/>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239595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D7C8-3BA6-405B-A8B0-D53D15D0E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4F6881-2F68-4EAA-BF94-5DB41F660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C37BDEE-6054-42A5-AF4B-23FF23C61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1B5F5-51C0-4E4F-93A1-168DB4478570}"/>
              </a:ext>
            </a:extLst>
          </p:cNvPr>
          <p:cNvSpPr>
            <a:spLocks noGrp="1"/>
          </p:cNvSpPr>
          <p:nvPr>
            <p:ph type="dt" sz="half" idx="10"/>
          </p:nvPr>
        </p:nvSpPr>
        <p:spPr/>
        <p:txBody>
          <a:bodyPr/>
          <a:lstStyle/>
          <a:p>
            <a:fld id="{E2468D90-54CC-A54A-940F-3B9B3A558DEE}" type="datetime1">
              <a:rPr lang="en-US" smtClean="0"/>
              <a:t>7/28/22</a:t>
            </a:fld>
            <a:endParaRPr lang="en-US" dirty="0"/>
          </a:p>
        </p:txBody>
      </p:sp>
      <p:sp>
        <p:nvSpPr>
          <p:cNvPr id="6" name="Footer Placeholder 5">
            <a:extLst>
              <a:ext uri="{FF2B5EF4-FFF2-40B4-BE49-F238E27FC236}">
                <a16:creationId xmlns:a16="http://schemas.microsoft.com/office/drawing/2014/main" id="{4D5DAB0D-C18A-47F7-95B4-1E3732DFA5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E9C6F-2D1B-4EF6-8540-AC47A5EB4BE2}"/>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58562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30E586-E239-48E5-BA80-E608956CB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DE7B86-8C70-4031-907C-362AA14EE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E89FA-3BE1-4017-A26E-FB1E9BD20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ADCC9-7928-1C46-A508-7BDBBDA70E0E}" type="datetime1">
              <a:rPr lang="en-US" smtClean="0"/>
              <a:t>7/28/22</a:t>
            </a:fld>
            <a:endParaRPr lang="en-US" dirty="0"/>
          </a:p>
        </p:txBody>
      </p:sp>
      <p:sp>
        <p:nvSpPr>
          <p:cNvPr id="5" name="Footer Placeholder 4">
            <a:extLst>
              <a:ext uri="{FF2B5EF4-FFF2-40B4-BE49-F238E27FC236}">
                <a16:creationId xmlns:a16="http://schemas.microsoft.com/office/drawing/2014/main" id="{8489B514-7EFB-4E0D-83EB-035165A4D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BC2FB7-FD63-4362-A8E3-BCA458F6C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3E0F-B325-444D-B2D9-EF8E0D98F992}" type="slidenum">
              <a:rPr lang="en-US" smtClean="0"/>
              <a:t>‹#›</a:t>
            </a:fld>
            <a:endParaRPr lang="en-US" dirty="0"/>
          </a:p>
        </p:txBody>
      </p:sp>
    </p:spTree>
    <p:extLst>
      <p:ext uri="{BB962C8B-B14F-4D97-AF65-F5344CB8AC3E}">
        <p14:creationId xmlns:p14="http://schemas.microsoft.com/office/powerpoint/2010/main" val="82996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0928C218-2ED5-0640-87F6-3DAD6490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DEB20D6D-617E-900D-CCF1-2C98FE97C157}"/>
              </a:ext>
            </a:extLst>
          </p:cNvPr>
          <p:cNvSpPr>
            <a:spLocks noGrp="1"/>
          </p:cNvSpPr>
          <p:nvPr>
            <p:ph type="sldNum" sz="quarter" idx="12"/>
          </p:nvPr>
        </p:nvSpPr>
        <p:spPr/>
        <p:txBody>
          <a:bodyPr/>
          <a:lstStyle/>
          <a:p>
            <a:fld id="{E8883E0F-B325-444D-B2D9-EF8E0D98F992}" type="slidenum">
              <a:rPr lang="en-US" smtClean="0"/>
              <a:t>1</a:t>
            </a:fld>
            <a:endParaRPr lang="en-US" dirty="0"/>
          </a:p>
        </p:txBody>
      </p:sp>
    </p:spTree>
    <p:extLst>
      <p:ext uri="{BB962C8B-B14F-4D97-AF65-F5344CB8AC3E}">
        <p14:creationId xmlns:p14="http://schemas.microsoft.com/office/powerpoint/2010/main" val="225041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89F06C1-2C0D-F444-B83C-D0D5E4B958A7}"/>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3" name="Picture 2" descr="Icon&#10;&#10;Description automatically generated">
            <a:extLst>
              <a:ext uri="{FF2B5EF4-FFF2-40B4-BE49-F238E27FC236}">
                <a16:creationId xmlns:a16="http://schemas.microsoft.com/office/drawing/2014/main" id="{63AE7A20-6245-464C-8B92-40EDEDBB1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Box 20">
            <a:extLst>
              <a:ext uri="{FF2B5EF4-FFF2-40B4-BE49-F238E27FC236}">
                <a16:creationId xmlns:a16="http://schemas.microsoft.com/office/drawing/2014/main" id="{05F99E62-D85D-1F4F-B3A4-6EC752DC59F4}"/>
              </a:ext>
            </a:extLst>
          </p:cNvPr>
          <p:cNvSpPr txBox="1"/>
          <p:nvPr/>
        </p:nvSpPr>
        <p:spPr>
          <a:xfrm>
            <a:off x="3556061" y="4780715"/>
            <a:ext cx="1968214" cy="646331"/>
          </a:xfrm>
          <a:prstGeom prst="rect">
            <a:avLst/>
          </a:prstGeom>
          <a:noFill/>
        </p:spPr>
        <p:txBody>
          <a:bodyPr wrap="square" rtlCol="0">
            <a:spAutoFit/>
          </a:bodyPr>
          <a:lstStyle/>
          <a:p>
            <a:pPr algn="ctr"/>
            <a:r>
              <a:rPr lang="en-US" b="1" dirty="0">
                <a:solidFill>
                  <a:schemeClr val="bg1"/>
                </a:solidFill>
              </a:rPr>
              <a:t>Add value to low grade recyclables</a:t>
            </a:r>
          </a:p>
        </p:txBody>
      </p:sp>
      <p:sp>
        <p:nvSpPr>
          <p:cNvPr id="22" name="TextBox 21">
            <a:extLst>
              <a:ext uri="{FF2B5EF4-FFF2-40B4-BE49-F238E27FC236}">
                <a16:creationId xmlns:a16="http://schemas.microsoft.com/office/drawing/2014/main" id="{734CDF34-DC30-9948-B6C8-BE1D0FDAB42B}"/>
              </a:ext>
            </a:extLst>
          </p:cNvPr>
          <p:cNvSpPr txBox="1"/>
          <p:nvPr/>
        </p:nvSpPr>
        <p:spPr>
          <a:xfrm>
            <a:off x="7637903" y="4720755"/>
            <a:ext cx="1310174" cy="1077218"/>
          </a:xfrm>
          <a:prstGeom prst="rect">
            <a:avLst/>
          </a:prstGeom>
          <a:noFill/>
        </p:spPr>
        <p:txBody>
          <a:bodyPr wrap="square" rtlCol="0">
            <a:spAutoFit/>
          </a:bodyPr>
          <a:lstStyle/>
          <a:p>
            <a:pPr algn="ctr"/>
            <a:r>
              <a:rPr lang="en-US" sz="1600" dirty="0">
                <a:solidFill>
                  <a:schemeClr val="bg1"/>
                </a:solidFill>
              </a:rPr>
              <a:t>Certified Fair-Trade plastics – ethically sourced</a:t>
            </a:r>
          </a:p>
        </p:txBody>
      </p:sp>
      <p:sp>
        <p:nvSpPr>
          <p:cNvPr id="23" name="TextBox 22">
            <a:extLst>
              <a:ext uri="{FF2B5EF4-FFF2-40B4-BE49-F238E27FC236}">
                <a16:creationId xmlns:a16="http://schemas.microsoft.com/office/drawing/2014/main" id="{4EB882BA-F931-0D43-BED8-2157A82AC96F}"/>
              </a:ext>
            </a:extLst>
          </p:cNvPr>
          <p:cNvSpPr txBox="1"/>
          <p:nvPr/>
        </p:nvSpPr>
        <p:spPr>
          <a:xfrm>
            <a:off x="2518133" y="1647992"/>
            <a:ext cx="1379310" cy="892552"/>
          </a:xfrm>
          <a:prstGeom prst="rect">
            <a:avLst/>
          </a:prstGeom>
          <a:noFill/>
        </p:spPr>
        <p:txBody>
          <a:bodyPr wrap="square" rtlCol="0">
            <a:spAutoFit/>
          </a:bodyPr>
          <a:lstStyle/>
          <a:p>
            <a:pPr algn="ctr"/>
            <a:r>
              <a:rPr lang="en-US" sz="1300" dirty="0">
                <a:solidFill>
                  <a:schemeClr val="bg1"/>
                </a:solidFill>
              </a:rPr>
              <a:t>Create a business processing low grade plastic into products</a:t>
            </a:r>
          </a:p>
        </p:txBody>
      </p:sp>
      <p:sp>
        <p:nvSpPr>
          <p:cNvPr id="24" name="TextBox 23">
            <a:extLst>
              <a:ext uri="{FF2B5EF4-FFF2-40B4-BE49-F238E27FC236}">
                <a16:creationId xmlns:a16="http://schemas.microsoft.com/office/drawing/2014/main" id="{E6E1BE38-B539-0244-A300-CEF709A84252}"/>
              </a:ext>
            </a:extLst>
          </p:cNvPr>
          <p:cNvSpPr txBox="1"/>
          <p:nvPr/>
        </p:nvSpPr>
        <p:spPr>
          <a:xfrm>
            <a:off x="438201" y="4152166"/>
            <a:ext cx="1591031" cy="1077218"/>
          </a:xfrm>
          <a:prstGeom prst="rect">
            <a:avLst/>
          </a:prstGeom>
          <a:noFill/>
        </p:spPr>
        <p:txBody>
          <a:bodyPr wrap="square" rtlCol="0">
            <a:spAutoFit/>
          </a:bodyPr>
          <a:lstStyle/>
          <a:p>
            <a:pPr algn="ctr"/>
            <a:r>
              <a:rPr lang="en-US" sz="1600" dirty="0">
                <a:solidFill>
                  <a:schemeClr val="bg1"/>
                </a:solidFill>
              </a:rPr>
              <a:t>Make cement using low grade multilayered packaging</a:t>
            </a:r>
          </a:p>
        </p:txBody>
      </p:sp>
      <p:sp>
        <p:nvSpPr>
          <p:cNvPr id="9" name="TextBox 8">
            <a:extLst>
              <a:ext uri="{FF2B5EF4-FFF2-40B4-BE49-F238E27FC236}">
                <a16:creationId xmlns:a16="http://schemas.microsoft.com/office/drawing/2014/main" id="{23368C80-BB99-4B05-328E-D9B23BA97057}"/>
              </a:ext>
            </a:extLst>
          </p:cNvPr>
          <p:cNvSpPr txBox="1"/>
          <p:nvPr/>
        </p:nvSpPr>
        <p:spPr>
          <a:xfrm>
            <a:off x="9559567" y="1110192"/>
            <a:ext cx="1593900" cy="707886"/>
          </a:xfrm>
          <a:prstGeom prst="rect">
            <a:avLst/>
          </a:prstGeom>
          <a:noFill/>
        </p:spPr>
        <p:txBody>
          <a:bodyPr wrap="square" rtlCol="0">
            <a:spAutoFit/>
          </a:bodyPr>
          <a:lstStyle/>
          <a:p>
            <a:pPr algn="ctr"/>
            <a:r>
              <a:rPr lang="en-US" sz="2000" b="1" dirty="0">
                <a:solidFill>
                  <a:schemeClr val="bg1"/>
                </a:solidFill>
              </a:rPr>
              <a:t>Increase rate of recycling </a:t>
            </a:r>
          </a:p>
        </p:txBody>
      </p:sp>
      <p:sp>
        <p:nvSpPr>
          <p:cNvPr id="2" name="Slide Number Placeholder 1">
            <a:extLst>
              <a:ext uri="{FF2B5EF4-FFF2-40B4-BE49-F238E27FC236}">
                <a16:creationId xmlns:a16="http://schemas.microsoft.com/office/drawing/2014/main" id="{09C71EB0-118D-5169-3F3C-52E085B40713}"/>
              </a:ext>
            </a:extLst>
          </p:cNvPr>
          <p:cNvSpPr>
            <a:spLocks noGrp="1"/>
          </p:cNvSpPr>
          <p:nvPr>
            <p:ph type="sldNum" sz="quarter" idx="12"/>
          </p:nvPr>
        </p:nvSpPr>
        <p:spPr/>
        <p:txBody>
          <a:bodyPr/>
          <a:lstStyle/>
          <a:p>
            <a:fld id="{E8883E0F-B325-444D-B2D9-EF8E0D98F992}" type="slidenum">
              <a:rPr lang="en-US" smtClean="0"/>
              <a:t>10</a:t>
            </a:fld>
            <a:endParaRPr lang="en-US" dirty="0"/>
          </a:p>
        </p:txBody>
      </p:sp>
    </p:spTree>
    <p:extLst>
      <p:ext uri="{BB962C8B-B14F-4D97-AF65-F5344CB8AC3E}">
        <p14:creationId xmlns:p14="http://schemas.microsoft.com/office/powerpoint/2010/main" val="121716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89F06C1-2C0D-F444-B83C-D0D5E4B958A7}"/>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4" name="Picture 3" descr="Icon&#10;&#10;Description automatically generated">
            <a:extLst>
              <a:ext uri="{FF2B5EF4-FFF2-40B4-BE49-F238E27FC236}">
                <a16:creationId xmlns:a16="http://schemas.microsoft.com/office/drawing/2014/main" id="{97DAC275-B784-CF4D-A99A-B558628FC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36420495-4719-6D4F-9A9F-E5C197921AB5}"/>
              </a:ext>
            </a:extLst>
          </p:cNvPr>
          <p:cNvSpPr txBox="1"/>
          <p:nvPr/>
        </p:nvSpPr>
        <p:spPr>
          <a:xfrm>
            <a:off x="4658758" y="3155042"/>
            <a:ext cx="1776017" cy="923330"/>
          </a:xfrm>
          <a:prstGeom prst="rect">
            <a:avLst/>
          </a:prstGeom>
          <a:noFill/>
        </p:spPr>
        <p:txBody>
          <a:bodyPr wrap="square" rtlCol="0">
            <a:spAutoFit/>
          </a:bodyPr>
          <a:lstStyle/>
          <a:p>
            <a:pPr algn="ctr"/>
            <a:r>
              <a:rPr lang="en-US" b="1" dirty="0">
                <a:solidFill>
                  <a:schemeClr val="bg1"/>
                </a:solidFill>
              </a:rPr>
              <a:t>Innovative </a:t>
            </a:r>
          </a:p>
          <a:p>
            <a:pPr algn="ctr"/>
            <a:r>
              <a:rPr lang="en-US" b="1" dirty="0">
                <a:solidFill>
                  <a:schemeClr val="bg1"/>
                </a:solidFill>
              </a:rPr>
              <a:t>recycling</a:t>
            </a:r>
          </a:p>
          <a:p>
            <a:pPr algn="ctr"/>
            <a:r>
              <a:rPr lang="en-US" b="1" dirty="0">
                <a:solidFill>
                  <a:schemeClr val="bg1"/>
                </a:solidFill>
              </a:rPr>
              <a:t>technology</a:t>
            </a:r>
          </a:p>
        </p:txBody>
      </p:sp>
      <p:sp>
        <p:nvSpPr>
          <p:cNvPr id="16" name="TextBox 15">
            <a:extLst>
              <a:ext uri="{FF2B5EF4-FFF2-40B4-BE49-F238E27FC236}">
                <a16:creationId xmlns:a16="http://schemas.microsoft.com/office/drawing/2014/main" id="{E3F64D05-5991-7C48-9702-56264F8D0B75}"/>
              </a:ext>
            </a:extLst>
          </p:cNvPr>
          <p:cNvSpPr txBox="1"/>
          <p:nvPr/>
        </p:nvSpPr>
        <p:spPr>
          <a:xfrm>
            <a:off x="632605" y="5590147"/>
            <a:ext cx="1776017" cy="584775"/>
          </a:xfrm>
          <a:prstGeom prst="rect">
            <a:avLst/>
          </a:prstGeom>
          <a:noFill/>
        </p:spPr>
        <p:txBody>
          <a:bodyPr wrap="square" rtlCol="0">
            <a:spAutoFit/>
          </a:bodyPr>
          <a:lstStyle/>
          <a:p>
            <a:pPr algn="ctr"/>
            <a:r>
              <a:rPr lang="en-US" sz="1600" dirty="0">
                <a:solidFill>
                  <a:schemeClr val="bg1"/>
                </a:solidFill>
              </a:rPr>
              <a:t>Track and Trace </a:t>
            </a:r>
          </a:p>
          <a:p>
            <a:pPr algn="ctr"/>
            <a:r>
              <a:rPr lang="en-US" sz="1600" dirty="0">
                <a:solidFill>
                  <a:schemeClr val="bg1"/>
                </a:solidFill>
              </a:rPr>
              <a:t>recyclables</a:t>
            </a:r>
          </a:p>
        </p:txBody>
      </p:sp>
      <p:sp>
        <p:nvSpPr>
          <p:cNvPr id="17" name="TextBox 16">
            <a:extLst>
              <a:ext uri="{FF2B5EF4-FFF2-40B4-BE49-F238E27FC236}">
                <a16:creationId xmlns:a16="http://schemas.microsoft.com/office/drawing/2014/main" id="{69CE0421-17F3-AB4A-B9B8-496EFC94C701}"/>
              </a:ext>
            </a:extLst>
          </p:cNvPr>
          <p:cNvSpPr txBox="1"/>
          <p:nvPr/>
        </p:nvSpPr>
        <p:spPr>
          <a:xfrm>
            <a:off x="3041227" y="5297759"/>
            <a:ext cx="1776017" cy="584775"/>
          </a:xfrm>
          <a:prstGeom prst="rect">
            <a:avLst/>
          </a:prstGeom>
          <a:noFill/>
        </p:spPr>
        <p:txBody>
          <a:bodyPr wrap="square" rtlCol="0">
            <a:spAutoFit/>
          </a:bodyPr>
          <a:lstStyle/>
          <a:p>
            <a:pPr algn="ctr"/>
            <a:r>
              <a:rPr lang="en-US" sz="1600" dirty="0">
                <a:solidFill>
                  <a:schemeClr val="bg1"/>
                </a:solidFill>
              </a:rPr>
              <a:t>Digital Tracking</a:t>
            </a:r>
          </a:p>
          <a:p>
            <a:pPr algn="ctr"/>
            <a:r>
              <a:rPr lang="en-US" sz="1600" dirty="0">
                <a:solidFill>
                  <a:schemeClr val="bg1"/>
                </a:solidFill>
              </a:rPr>
              <a:t>Technology</a:t>
            </a:r>
          </a:p>
        </p:txBody>
      </p:sp>
      <p:sp>
        <p:nvSpPr>
          <p:cNvPr id="18" name="TextBox 17">
            <a:extLst>
              <a:ext uri="{FF2B5EF4-FFF2-40B4-BE49-F238E27FC236}">
                <a16:creationId xmlns:a16="http://schemas.microsoft.com/office/drawing/2014/main" id="{2A35426E-6575-7648-87FF-97E3418E7453}"/>
              </a:ext>
            </a:extLst>
          </p:cNvPr>
          <p:cNvSpPr txBox="1"/>
          <p:nvPr/>
        </p:nvSpPr>
        <p:spPr>
          <a:xfrm>
            <a:off x="2378642" y="1696767"/>
            <a:ext cx="1776017" cy="584775"/>
          </a:xfrm>
          <a:prstGeom prst="rect">
            <a:avLst/>
          </a:prstGeom>
          <a:noFill/>
        </p:spPr>
        <p:txBody>
          <a:bodyPr wrap="square" rtlCol="0">
            <a:spAutoFit/>
          </a:bodyPr>
          <a:lstStyle/>
          <a:p>
            <a:pPr algn="ctr"/>
            <a:r>
              <a:rPr lang="en-US" sz="1600" dirty="0">
                <a:solidFill>
                  <a:schemeClr val="bg1"/>
                </a:solidFill>
              </a:rPr>
              <a:t>Smart</a:t>
            </a:r>
          </a:p>
          <a:p>
            <a:pPr algn="ctr"/>
            <a:r>
              <a:rPr lang="en-US" sz="1600" dirty="0">
                <a:solidFill>
                  <a:schemeClr val="bg1"/>
                </a:solidFill>
              </a:rPr>
              <a:t>Fleet</a:t>
            </a:r>
          </a:p>
        </p:txBody>
      </p:sp>
      <p:sp>
        <p:nvSpPr>
          <p:cNvPr id="19" name="TextBox 18">
            <a:extLst>
              <a:ext uri="{FF2B5EF4-FFF2-40B4-BE49-F238E27FC236}">
                <a16:creationId xmlns:a16="http://schemas.microsoft.com/office/drawing/2014/main" id="{FE42E94A-F5A5-0E4F-867D-E1B6977A0203}"/>
              </a:ext>
            </a:extLst>
          </p:cNvPr>
          <p:cNvSpPr txBox="1"/>
          <p:nvPr/>
        </p:nvSpPr>
        <p:spPr>
          <a:xfrm>
            <a:off x="222557" y="743038"/>
            <a:ext cx="1776017" cy="584775"/>
          </a:xfrm>
          <a:prstGeom prst="rect">
            <a:avLst/>
          </a:prstGeom>
          <a:noFill/>
        </p:spPr>
        <p:txBody>
          <a:bodyPr wrap="square" rtlCol="0">
            <a:spAutoFit/>
          </a:bodyPr>
          <a:lstStyle/>
          <a:p>
            <a:pPr algn="ctr"/>
            <a:r>
              <a:rPr lang="en-US" sz="1600" dirty="0">
                <a:solidFill>
                  <a:schemeClr val="bg1"/>
                </a:solidFill>
              </a:rPr>
              <a:t>Hire </a:t>
            </a:r>
          </a:p>
          <a:p>
            <a:pPr algn="ctr"/>
            <a:r>
              <a:rPr lang="en-US" sz="1600" dirty="0">
                <a:solidFill>
                  <a:schemeClr val="bg1"/>
                </a:solidFill>
              </a:rPr>
              <a:t>truck drivers</a:t>
            </a:r>
          </a:p>
        </p:txBody>
      </p:sp>
      <p:sp>
        <p:nvSpPr>
          <p:cNvPr id="25" name="TextBox 24">
            <a:extLst>
              <a:ext uri="{FF2B5EF4-FFF2-40B4-BE49-F238E27FC236}">
                <a16:creationId xmlns:a16="http://schemas.microsoft.com/office/drawing/2014/main" id="{7812BB32-45E4-FC43-8FF6-2063E420B9A7}"/>
              </a:ext>
            </a:extLst>
          </p:cNvPr>
          <p:cNvSpPr txBox="1"/>
          <p:nvPr/>
        </p:nvSpPr>
        <p:spPr>
          <a:xfrm>
            <a:off x="4921563" y="673835"/>
            <a:ext cx="1250406" cy="584775"/>
          </a:xfrm>
          <a:prstGeom prst="rect">
            <a:avLst/>
          </a:prstGeom>
          <a:noFill/>
        </p:spPr>
        <p:txBody>
          <a:bodyPr wrap="square" rtlCol="0">
            <a:spAutoFit/>
          </a:bodyPr>
          <a:lstStyle/>
          <a:p>
            <a:pPr algn="ctr"/>
            <a:r>
              <a:rPr lang="en-US" sz="1600" dirty="0">
                <a:solidFill>
                  <a:schemeClr val="bg1"/>
                </a:solidFill>
              </a:rPr>
              <a:t>Uber style “waste” app</a:t>
            </a:r>
          </a:p>
        </p:txBody>
      </p:sp>
      <p:sp>
        <p:nvSpPr>
          <p:cNvPr id="13" name="TextBox 12">
            <a:extLst>
              <a:ext uri="{FF2B5EF4-FFF2-40B4-BE49-F238E27FC236}">
                <a16:creationId xmlns:a16="http://schemas.microsoft.com/office/drawing/2014/main" id="{CCB9D57A-3517-913B-94A7-533E83A1A2DB}"/>
              </a:ext>
            </a:extLst>
          </p:cNvPr>
          <p:cNvSpPr txBox="1"/>
          <p:nvPr/>
        </p:nvSpPr>
        <p:spPr>
          <a:xfrm>
            <a:off x="9591073" y="3876252"/>
            <a:ext cx="1593900" cy="707886"/>
          </a:xfrm>
          <a:prstGeom prst="rect">
            <a:avLst/>
          </a:prstGeom>
          <a:noFill/>
        </p:spPr>
        <p:txBody>
          <a:bodyPr wrap="square" rtlCol="0">
            <a:spAutoFit/>
          </a:bodyPr>
          <a:lstStyle/>
          <a:p>
            <a:pPr algn="ctr"/>
            <a:r>
              <a:rPr lang="en-US" sz="2000" b="1" dirty="0">
                <a:solidFill>
                  <a:schemeClr val="bg1"/>
                </a:solidFill>
              </a:rPr>
              <a:t>Increase rate of recycling </a:t>
            </a:r>
          </a:p>
        </p:txBody>
      </p:sp>
      <p:sp>
        <p:nvSpPr>
          <p:cNvPr id="2" name="Slide Number Placeholder 1">
            <a:extLst>
              <a:ext uri="{FF2B5EF4-FFF2-40B4-BE49-F238E27FC236}">
                <a16:creationId xmlns:a16="http://schemas.microsoft.com/office/drawing/2014/main" id="{2CF86DBF-3EA4-1A6C-21ED-F4ABB39763E3}"/>
              </a:ext>
            </a:extLst>
          </p:cNvPr>
          <p:cNvSpPr>
            <a:spLocks noGrp="1"/>
          </p:cNvSpPr>
          <p:nvPr>
            <p:ph type="sldNum" sz="quarter" idx="12"/>
          </p:nvPr>
        </p:nvSpPr>
        <p:spPr/>
        <p:txBody>
          <a:bodyPr/>
          <a:lstStyle/>
          <a:p>
            <a:fld id="{E8883E0F-B325-444D-B2D9-EF8E0D98F992}" type="slidenum">
              <a:rPr lang="en-US" smtClean="0"/>
              <a:t>11</a:t>
            </a:fld>
            <a:endParaRPr lang="en-US" dirty="0"/>
          </a:p>
        </p:txBody>
      </p:sp>
    </p:spTree>
    <p:extLst>
      <p:ext uri="{BB962C8B-B14F-4D97-AF65-F5344CB8AC3E}">
        <p14:creationId xmlns:p14="http://schemas.microsoft.com/office/powerpoint/2010/main" val="292047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F7F17A-D265-9E41-9800-FBA842D28DB3}"/>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6" name="Picture 5" descr="Diagram&#10;&#10;Description automatically generated with low confidence">
            <a:extLst>
              <a:ext uri="{FF2B5EF4-FFF2-40B4-BE49-F238E27FC236}">
                <a16:creationId xmlns:a16="http://schemas.microsoft.com/office/drawing/2014/main" id="{9808A45F-D00B-0148-92A6-6DB4679C7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2" y="25177"/>
            <a:ext cx="12192000" cy="6858000"/>
          </a:xfrm>
          <a:prstGeom prst="rect">
            <a:avLst/>
          </a:prstGeom>
        </p:spPr>
      </p:pic>
      <p:sp>
        <p:nvSpPr>
          <p:cNvPr id="15" name="Rectangle 14">
            <a:extLst>
              <a:ext uri="{FF2B5EF4-FFF2-40B4-BE49-F238E27FC236}">
                <a16:creationId xmlns:a16="http://schemas.microsoft.com/office/drawing/2014/main" id="{7E7CD4E0-70D9-3E4C-BA99-0E7DD3423D1D}"/>
              </a:ext>
            </a:extLst>
          </p:cNvPr>
          <p:cNvSpPr/>
          <p:nvPr/>
        </p:nvSpPr>
        <p:spPr>
          <a:xfrm>
            <a:off x="367265" y="478934"/>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1</a:t>
            </a:r>
          </a:p>
        </p:txBody>
      </p:sp>
      <p:sp>
        <p:nvSpPr>
          <p:cNvPr id="20" name="Rectangle 19">
            <a:extLst>
              <a:ext uri="{FF2B5EF4-FFF2-40B4-BE49-F238E27FC236}">
                <a16:creationId xmlns:a16="http://schemas.microsoft.com/office/drawing/2014/main" id="{98093CB4-3B3E-9B4A-8859-9A15EB1BB324}"/>
              </a:ext>
            </a:extLst>
          </p:cNvPr>
          <p:cNvSpPr/>
          <p:nvPr/>
        </p:nvSpPr>
        <p:spPr>
          <a:xfrm>
            <a:off x="10877610" y="224415"/>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2</a:t>
            </a:r>
          </a:p>
        </p:txBody>
      </p:sp>
      <p:sp>
        <p:nvSpPr>
          <p:cNvPr id="21" name="Rectangle 20">
            <a:extLst>
              <a:ext uri="{FF2B5EF4-FFF2-40B4-BE49-F238E27FC236}">
                <a16:creationId xmlns:a16="http://schemas.microsoft.com/office/drawing/2014/main" id="{E542E78F-D5F0-DF49-9A35-834AD688AC05}"/>
              </a:ext>
            </a:extLst>
          </p:cNvPr>
          <p:cNvSpPr/>
          <p:nvPr/>
        </p:nvSpPr>
        <p:spPr>
          <a:xfrm>
            <a:off x="10635872" y="3276177"/>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3</a:t>
            </a:r>
          </a:p>
        </p:txBody>
      </p:sp>
      <p:sp>
        <p:nvSpPr>
          <p:cNvPr id="22" name="Rectangle 21">
            <a:extLst>
              <a:ext uri="{FF2B5EF4-FFF2-40B4-BE49-F238E27FC236}">
                <a16:creationId xmlns:a16="http://schemas.microsoft.com/office/drawing/2014/main" id="{FD829609-D199-F14F-8ACE-79BF0F531867}"/>
              </a:ext>
            </a:extLst>
          </p:cNvPr>
          <p:cNvSpPr/>
          <p:nvPr/>
        </p:nvSpPr>
        <p:spPr>
          <a:xfrm>
            <a:off x="10877610" y="6062909"/>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4</a:t>
            </a:r>
          </a:p>
        </p:txBody>
      </p:sp>
      <p:sp>
        <p:nvSpPr>
          <p:cNvPr id="23" name="Rectangle 22">
            <a:extLst>
              <a:ext uri="{FF2B5EF4-FFF2-40B4-BE49-F238E27FC236}">
                <a16:creationId xmlns:a16="http://schemas.microsoft.com/office/drawing/2014/main" id="{B5ABE202-7F6D-1A44-B7C9-81153CE5AC17}"/>
              </a:ext>
            </a:extLst>
          </p:cNvPr>
          <p:cNvSpPr/>
          <p:nvPr/>
        </p:nvSpPr>
        <p:spPr>
          <a:xfrm>
            <a:off x="8255279" y="4827943"/>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5</a:t>
            </a:r>
          </a:p>
        </p:txBody>
      </p:sp>
      <p:sp>
        <p:nvSpPr>
          <p:cNvPr id="24" name="Rectangle 23">
            <a:extLst>
              <a:ext uri="{FF2B5EF4-FFF2-40B4-BE49-F238E27FC236}">
                <a16:creationId xmlns:a16="http://schemas.microsoft.com/office/drawing/2014/main" id="{80D0D32C-C39D-1343-9063-5D1F78726087}"/>
              </a:ext>
            </a:extLst>
          </p:cNvPr>
          <p:cNvSpPr/>
          <p:nvPr/>
        </p:nvSpPr>
        <p:spPr>
          <a:xfrm>
            <a:off x="5144217" y="5532849"/>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6</a:t>
            </a:r>
          </a:p>
        </p:txBody>
      </p:sp>
      <p:sp>
        <p:nvSpPr>
          <p:cNvPr id="2" name="Slide Number Placeholder 1">
            <a:extLst>
              <a:ext uri="{FF2B5EF4-FFF2-40B4-BE49-F238E27FC236}">
                <a16:creationId xmlns:a16="http://schemas.microsoft.com/office/drawing/2014/main" id="{0E378027-A4AC-B749-47EB-C7BD87786E80}"/>
              </a:ext>
            </a:extLst>
          </p:cNvPr>
          <p:cNvSpPr>
            <a:spLocks noGrp="1"/>
          </p:cNvSpPr>
          <p:nvPr>
            <p:ph type="sldNum" sz="quarter" idx="12"/>
          </p:nvPr>
        </p:nvSpPr>
        <p:spPr/>
        <p:txBody>
          <a:bodyPr/>
          <a:lstStyle/>
          <a:p>
            <a:fld id="{E8883E0F-B325-444D-B2D9-EF8E0D98F992}" type="slidenum">
              <a:rPr lang="en-US" smtClean="0"/>
              <a:t>12</a:t>
            </a:fld>
            <a:endParaRPr lang="en-US" dirty="0"/>
          </a:p>
        </p:txBody>
      </p:sp>
    </p:spTree>
    <p:extLst>
      <p:ext uri="{BB962C8B-B14F-4D97-AF65-F5344CB8AC3E}">
        <p14:creationId xmlns:p14="http://schemas.microsoft.com/office/powerpoint/2010/main" val="51141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9" name="Rounded Rectangle 8">
            <a:extLst>
              <a:ext uri="{FF2B5EF4-FFF2-40B4-BE49-F238E27FC236}">
                <a16:creationId xmlns:a16="http://schemas.microsoft.com/office/drawing/2014/main" id="{23FFC629-16C0-054C-A14C-F6C89E7A7A06}"/>
              </a:ext>
            </a:extLst>
          </p:cNvPr>
          <p:cNvSpPr/>
          <p:nvPr/>
        </p:nvSpPr>
        <p:spPr>
          <a:xfrm>
            <a:off x="2606040" y="185126"/>
            <a:ext cx="6979920" cy="81309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Rounded Rectangle 9">
            <a:extLst>
              <a:ext uri="{FF2B5EF4-FFF2-40B4-BE49-F238E27FC236}">
                <a16:creationId xmlns:a16="http://schemas.microsoft.com/office/drawing/2014/main" id="{A8048B51-E3FA-8047-8906-B789EA221439}"/>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D03DD1BC-CFEA-E84D-8BEC-FC3B5AB50B01}"/>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Down Selection Exercise</a:t>
            </a:r>
          </a:p>
        </p:txBody>
      </p:sp>
      <p:sp>
        <p:nvSpPr>
          <p:cNvPr id="18" name="Rectangle 17">
            <a:extLst>
              <a:ext uri="{FF2B5EF4-FFF2-40B4-BE49-F238E27FC236}">
                <a16:creationId xmlns:a16="http://schemas.microsoft.com/office/drawing/2014/main" id="{342955B0-7F94-3E46-96F4-550B4412271D}"/>
              </a:ext>
            </a:extLst>
          </p:cNvPr>
          <p:cNvSpPr/>
          <p:nvPr/>
        </p:nvSpPr>
        <p:spPr>
          <a:xfrm>
            <a:off x="310551" y="1643333"/>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#1</a:t>
            </a:r>
          </a:p>
        </p:txBody>
      </p:sp>
      <p:sp>
        <p:nvSpPr>
          <p:cNvPr id="19" name="Rectangle 18">
            <a:extLst>
              <a:ext uri="{FF2B5EF4-FFF2-40B4-BE49-F238E27FC236}">
                <a16:creationId xmlns:a16="http://schemas.microsoft.com/office/drawing/2014/main" id="{8CA64A2A-C236-F740-83B7-B98985CFF055}"/>
              </a:ext>
            </a:extLst>
          </p:cNvPr>
          <p:cNvSpPr/>
          <p:nvPr/>
        </p:nvSpPr>
        <p:spPr>
          <a:xfrm>
            <a:off x="4290202" y="1643332"/>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#2</a:t>
            </a:r>
          </a:p>
        </p:txBody>
      </p:sp>
      <p:sp>
        <p:nvSpPr>
          <p:cNvPr id="20" name="Rectangle 19">
            <a:extLst>
              <a:ext uri="{FF2B5EF4-FFF2-40B4-BE49-F238E27FC236}">
                <a16:creationId xmlns:a16="http://schemas.microsoft.com/office/drawing/2014/main" id="{1CCC9A91-60E3-F34C-BFC8-934AC1CF25C3}"/>
              </a:ext>
            </a:extLst>
          </p:cNvPr>
          <p:cNvSpPr/>
          <p:nvPr/>
        </p:nvSpPr>
        <p:spPr>
          <a:xfrm>
            <a:off x="8266286" y="1643332"/>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#3</a:t>
            </a:r>
          </a:p>
        </p:txBody>
      </p:sp>
      <p:sp>
        <p:nvSpPr>
          <p:cNvPr id="2" name="Slide Number Placeholder 1">
            <a:extLst>
              <a:ext uri="{FF2B5EF4-FFF2-40B4-BE49-F238E27FC236}">
                <a16:creationId xmlns:a16="http://schemas.microsoft.com/office/drawing/2014/main" id="{4BF48802-DA58-3C83-4349-885F5DE40D20}"/>
              </a:ext>
            </a:extLst>
          </p:cNvPr>
          <p:cNvSpPr>
            <a:spLocks noGrp="1"/>
          </p:cNvSpPr>
          <p:nvPr>
            <p:ph type="sldNum" sz="quarter" idx="12"/>
          </p:nvPr>
        </p:nvSpPr>
        <p:spPr/>
        <p:txBody>
          <a:bodyPr/>
          <a:lstStyle/>
          <a:p>
            <a:fld id="{E8883E0F-B325-444D-B2D9-EF8E0D98F992}" type="slidenum">
              <a:rPr lang="en-US" smtClean="0"/>
              <a:t>13</a:t>
            </a:fld>
            <a:endParaRPr lang="en-US" dirty="0"/>
          </a:p>
        </p:txBody>
      </p:sp>
    </p:spTree>
    <p:extLst>
      <p:ext uri="{BB962C8B-B14F-4D97-AF65-F5344CB8AC3E}">
        <p14:creationId xmlns:p14="http://schemas.microsoft.com/office/powerpoint/2010/main" val="394483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9" name="Rectangle 18">
            <a:extLst>
              <a:ext uri="{FF2B5EF4-FFF2-40B4-BE49-F238E27FC236}">
                <a16:creationId xmlns:a16="http://schemas.microsoft.com/office/drawing/2014/main" id="{8CA64A2A-C236-F740-83B7-B98985CFF055}"/>
              </a:ext>
            </a:extLst>
          </p:cNvPr>
          <p:cNvSpPr/>
          <p:nvPr/>
        </p:nvSpPr>
        <p:spPr>
          <a:xfrm>
            <a:off x="4290202" y="1643332"/>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#1</a:t>
            </a:r>
          </a:p>
        </p:txBody>
      </p:sp>
      <p:sp>
        <p:nvSpPr>
          <p:cNvPr id="12" name="TextBox 11">
            <a:extLst>
              <a:ext uri="{FF2B5EF4-FFF2-40B4-BE49-F238E27FC236}">
                <a16:creationId xmlns:a16="http://schemas.microsoft.com/office/drawing/2014/main" id="{643F7785-E3A1-5045-97F7-7D684AB1AFD4}"/>
              </a:ext>
            </a:extLst>
          </p:cNvPr>
          <p:cNvSpPr txBox="1"/>
          <p:nvPr/>
        </p:nvSpPr>
        <p:spPr>
          <a:xfrm>
            <a:off x="2794682" y="467723"/>
            <a:ext cx="6602637" cy="707886"/>
          </a:xfrm>
          <a:prstGeom prst="rect">
            <a:avLst/>
          </a:prstGeom>
          <a:noFill/>
        </p:spPr>
        <p:txBody>
          <a:bodyPr wrap="square" rtlCol="0">
            <a:spAutoFit/>
          </a:bodyPr>
          <a:lstStyle/>
          <a:p>
            <a:pPr algn="ctr"/>
            <a:r>
              <a:rPr lang="en-US" sz="4000" b="1" dirty="0">
                <a:solidFill>
                  <a:srgbClr val="3AC69D"/>
                </a:solidFill>
              </a:rPr>
              <a:t>Rate 1-5</a:t>
            </a:r>
          </a:p>
        </p:txBody>
      </p:sp>
      <p:sp>
        <p:nvSpPr>
          <p:cNvPr id="14" name="TextBox 13">
            <a:extLst>
              <a:ext uri="{FF2B5EF4-FFF2-40B4-BE49-F238E27FC236}">
                <a16:creationId xmlns:a16="http://schemas.microsoft.com/office/drawing/2014/main" id="{AF6829F0-2916-BC4E-8888-A22B92A282F8}"/>
              </a:ext>
            </a:extLst>
          </p:cNvPr>
          <p:cNvSpPr txBox="1"/>
          <p:nvPr/>
        </p:nvSpPr>
        <p:spPr>
          <a:xfrm>
            <a:off x="2778915" y="3804752"/>
            <a:ext cx="6602637" cy="523220"/>
          </a:xfrm>
          <a:prstGeom prst="rect">
            <a:avLst/>
          </a:prstGeom>
          <a:noFill/>
        </p:spPr>
        <p:txBody>
          <a:bodyPr wrap="square" rtlCol="0">
            <a:spAutoFit/>
          </a:bodyPr>
          <a:lstStyle/>
          <a:p>
            <a:pPr algn="ctr"/>
            <a:r>
              <a:rPr lang="en-US" sz="2800" b="1" dirty="0"/>
              <a:t>Total Score: 12</a:t>
            </a:r>
          </a:p>
        </p:txBody>
      </p:sp>
      <p:sp>
        <p:nvSpPr>
          <p:cNvPr id="15" name="TextBox 14">
            <a:extLst>
              <a:ext uri="{FF2B5EF4-FFF2-40B4-BE49-F238E27FC236}">
                <a16:creationId xmlns:a16="http://schemas.microsoft.com/office/drawing/2014/main" id="{C9F14237-5636-514E-89AA-CD4BFFD99AC4}"/>
              </a:ext>
            </a:extLst>
          </p:cNvPr>
          <p:cNvSpPr txBox="1"/>
          <p:nvPr/>
        </p:nvSpPr>
        <p:spPr>
          <a:xfrm>
            <a:off x="2778914" y="4386314"/>
            <a:ext cx="6602637" cy="523220"/>
          </a:xfrm>
          <a:prstGeom prst="rect">
            <a:avLst/>
          </a:prstGeom>
          <a:noFill/>
        </p:spPr>
        <p:txBody>
          <a:bodyPr wrap="square" rtlCol="0">
            <a:spAutoFit/>
          </a:bodyPr>
          <a:lstStyle/>
          <a:p>
            <a:pPr algn="ctr"/>
            <a:r>
              <a:rPr lang="en-US" sz="2800" dirty="0"/>
              <a:t>D=4   F=3   V=5</a:t>
            </a:r>
          </a:p>
        </p:txBody>
      </p:sp>
      <p:sp>
        <p:nvSpPr>
          <p:cNvPr id="2" name="Right Arrow 1">
            <a:extLst>
              <a:ext uri="{FF2B5EF4-FFF2-40B4-BE49-F238E27FC236}">
                <a16:creationId xmlns:a16="http://schemas.microsoft.com/office/drawing/2014/main" id="{73DDD10D-B7A9-6841-9F7A-0CCE3F69CAA8}"/>
              </a:ext>
            </a:extLst>
          </p:cNvPr>
          <p:cNvSpPr/>
          <p:nvPr/>
        </p:nvSpPr>
        <p:spPr>
          <a:xfrm rot="18329732">
            <a:off x="4249130" y="5120346"/>
            <a:ext cx="788276" cy="305134"/>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TextBox 15">
            <a:extLst>
              <a:ext uri="{FF2B5EF4-FFF2-40B4-BE49-F238E27FC236}">
                <a16:creationId xmlns:a16="http://schemas.microsoft.com/office/drawing/2014/main" id="{9A246F98-E20E-AB42-8280-121EC57E6556}"/>
              </a:ext>
            </a:extLst>
          </p:cNvPr>
          <p:cNvSpPr txBox="1"/>
          <p:nvPr/>
        </p:nvSpPr>
        <p:spPr>
          <a:xfrm>
            <a:off x="2541465" y="5779692"/>
            <a:ext cx="6602636" cy="523220"/>
          </a:xfrm>
          <a:prstGeom prst="rect">
            <a:avLst/>
          </a:prstGeom>
          <a:noFill/>
        </p:spPr>
        <p:txBody>
          <a:bodyPr wrap="square" rtlCol="0">
            <a:spAutoFit/>
          </a:bodyPr>
          <a:lstStyle/>
          <a:p>
            <a:pPr algn="ctr"/>
            <a:r>
              <a:rPr lang="en-US" sz="2800" b="1" dirty="0"/>
              <a:t>Desirability</a:t>
            </a:r>
            <a:r>
              <a:rPr lang="en-US" sz="2800" dirty="0"/>
              <a:t>      </a:t>
            </a:r>
            <a:r>
              <a:rPr lang="en-US" sz="2800" b="1" dirty="0"/>
              <a:t>Feasibility</a:t>
            </a:r>
            <a:r>
              <a:rPr lang="en-US" sz="2800" dirty="0"/>
              <a:t>       </a:t>
            </a:r>
            <a:r>
              <a:rPr lang="en-US" sz="2800" b="1" dirty="0"/>
              <a:t>Viability</a:t>
            </a:r>
            <a:endParaRPr lang="en-US" sz="2800" dirty="0"/>
          </a:p>
        </p:txBody>
      </p:sp>
      <p:sp>
        <p:nvSpPr>
          <p:cNvPr id="17" name="Right Arrow 16">
            <a:extLst>
              <a:ext uri="{FF2B5EF4-FFF2-40B4-BE49-F238E27FC236}">
                <a16:creationId xmlns:a16="http://schemas.microsoft.com/office/drawing/2014/main" id="{3E1DC38E-F0B3-BA47-A139-DC8FFE0DCCDE}"/>
              </a:ext>
            </a:extLst>
          </p:cNvPr>
          <p:cNvSpPr/>
          <p:nvPr/>
        </p:nvSpPr>
        <p:spPr>
          <a:xfrm rot="16200000">
            <a:off x="5686094" y="5173675"/>
            <a:ext cx="788276" cy="305134"/>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ight Arrow 20">
            <a:extLst>
              <a:ext uri="{FF2B5EF4-FFF2-40B4-BE49-F238E27FC236}">
                <a16:creationId xmlns:a16="http://schemas.microsoft.com/office/drawing/2014/main" id="{2B600708-827B-B442-9DB1-21D8765CDB72}"/>
              </a:ext>
            </a:extLst>
          </p:cNvPr>
          <p:cNvSpPr/>
          <p:nvPr/>
        </p:nvSpPr>
        <p:spPr>
          <a:xfrm rot="14568714">
            <a:off x="6953274" y="5109524"/>
            <a:ext cx="788276" cy="305134"/>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 name="Slide Number Placeholder 2">
            <a:extLst>
              <a:ext uri="{FF2B5EF4-FFF2-40B4-BE49-F238E27FC236}">
                <a16:creationId xmlns:a16="http://schemas.microsoft.com/office/drawing/2014/main" id="{F65E33CA-55EA-95C6-A8F8-17797FDBA9A6}"/>
              </a:ext>
            </a:extLst>
          </p:cNvPr>
          <p:cNvSpPr>
            <a:spLocks noGrp="1"/>
          </p:cNvSpPr>
          <p:nvPr>
            <p:ph type="sldNum" sz="quarter" idx="12"/>
          </p:nvPr>
        </p:nvSpPr>
        <p:spPr/>
        <p:txBody>
          <a:bodyPr/>
          <a:lstStyle/>
          <a:p>
            <a:fld id="{E8883E0F-B325-444D-B2D9-EF8E0D98F992}" type="slidenum">
              <a:rPr lang="en-US" smtClean="0"/>
              <a:t>14</a:t>
            </a:fld>
            <a:endParaRPr lang="en-US" dirty="0"/>
          </a:p>
        </p:txBody>
      </p:sp>
    </p:spTree>
    <p:extLst>
      <p:ext uri="{BB962C8B-B14F-4D97-AF65-F5344CB8AC3E}">
        <p14:creationId xmlns:p14="http://schemas.microsoft.com/office/powerpoint/2010/main" val="90521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9" name="Rounded Rectangle 8">
            <a:extLst>
              <a:ext uri="{FF2B5EF4-FFF2-40B4-BE49-F238E27FC236}">
                <a16:creationId xmlns:a16="http://schemas.microsoft.com/office/drawing/2014/main" id="{23FFC629-16C0-054C-A14C-F6C89E7A7A06}"/>
              </a:ext>
            </a:extLst>
          </p:cNvPr>
          <p:cNvSpPr/>
          <p:nvPr/>
        </p:nvSpPr>
        <p:spPr>
          <a:xfrm>
            <a:off x="2606040" y="185126"/>
            <a:ext cx="6979920" cy="81309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Rounded Rectangle 9">
            <a:extLst>
              <a:ext uri="{FF2B5EF4-FFF2-40B4-BE49-F238E27FC236}">
                <a16:creationId xmlns:a16="http://schemas.microsoft.com/office/drawing/2014/main" id="{A8048B51-E3FA-8047-8906-B789EA221439}"/>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D03DD1BC-CFEA-E84D-8BEC-FC3B5AB50B01}"/>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Choose the highest score</a:t>
            </a:r>
          </a:p>
        </p:txBody>
      </p:sp>
      <p:sp>
        <p:nvSpPr>
          <p:cNvPr id="18" name="Rectangle 17">
            <a:extLst>
              <a:ext uri="{FF2B5EF4-FFF2-40B4-BE49-F238E27FC236}">
                <a16:creationId xmlns:a16="http://schemas.microsoft.com/office/drawing/2014/main" id="{342955B0-7F94-3E46-96F4-550B4412271D}"/>
              </a:ext>
            </a:extLst>
          </p:cNvPr>
          <p:cNvSpPr/>
          <p:nvPr/>
        </p:nvSpPr>
        <p:spPr>
          <a:xfrm>
            <a:off x="610095" y="1643333"/>
            <a:ext cx="3669100" cy="3571336"/>
          </a:xfrm>
          <a:prstGeom prst="rect">
            <a:avLst/>
          </a:prstGeom>
          <a:solidFill>
            <a:schemeClr val="accent4">
              <a:lumMod val="60000"/>
              <a:lumOff val="40000"/>
            </a:schemeClr>
          </a:solidFill>
          <a:ln w="28575">
            <a:solidFill>
              <a:srgbClr val="C00000"/>
            </a:solidFill>
          </a:ln>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#1</a:t>
            </a:r>
          </a:p>
        </p:txBody>
      </p:sp>
      <p:sp>
        <p:nvSpPr>
          <p:cNvPr id="19" name="Rectangle 18">
            <a:extLst>
              <a:ext uri="{FF2B5EF4-FFF2-40B4-BE49-F238E27FC236}">
                <a16:creationId xmlns:a16="http://schemas.microsoft.com/office/drawing/2014/main" id="{8CA64A2A-C236-F740-83B7-B98985CFF055}"/>
              </a:ext>
            </a:extLst>
          </p:cNvPr>
          <p:cNvSpPr/>
          <p:nvPr/>
        </p:nvSpPr>
        <p:spPr>
          <a:xfrm>
            <a:off x="5234615" y="2617076"/>
            <a:ext cx="2668700" cy="2597592"/>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#2</a:t>
            </a:r>
          </a:p>
        </p:txBody>
      </p:sp>
      <p:sp>
        <p:nvSpPr>
          <p:cNvPr id="20" name="Rectangle 19">
            <a:extLst>
              <a:ext uri="{FF2B5EF4-FFF2-40B4-BE49-F238E27FC236}">
                <a16:creationId xmlns:a16="http://schemas.microsoft.com/office/drawing/2014/main" id="{1CCC9A91-60E3-F34C-BFC8-934AC1CF25C3}"/>
              </a:ext>
            </a:extLst>
          </p:cNvPr>
          <p:cNvSpPr/>
          <p:nvPr/>
        </p:nvSpPr>
        <p:spPr>
          <a:xfrm>
            <a:off x="8858735" y="3040632"/>
            <a:ext cx="2233548" cy="2174035"/>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#3</a:t>
            </a:r>
          </a:p>
        </p:txBody>
      </p:sp>
      <p:sp>
        <p:nvSpPr>
          <p:cNvPr id="12" name="TextBox 11">
            <a:extLst>
              <a:ext uri="{FF2B5EF4-FFF2-40B4-BE49-F238E27FC236}">
                <a16:creationId xmlns:a16="http://schemas.microsoft.com/office/drawing/2014/main" id="{CBF30A41-6B73-184E-9964-2FC6573E8B00}"/>
              </a:ext>
            </a:extLst>
          </p:cNvPr>
          <p:cNvSpPr txBox="1"/>
          <p:nvPr/>
        </p:nvSpPr>
        <p:spPr>
          <a:xfrm>
            <a:off x="1117538" y="4040287"/>
            <a:ext cx="2667446" cy="461665"/>
          </a:xfrm>
          <a:prstGeom prst="rect">
            <a:avLst/>
          </a:prstGeom>
          <a:noFill/>
        </p:spPr>
        <p:txBody>
          <a:bodyPr wrap="square" rtlCol="0">
            <a:spAutoFit/>
          </a:bodyPr>
          <a:lstStyle/>
          <a:p>
            <a:pPr algn="ctr"/>
            <a:r>
              <a:rPr lang="en-US" sz="2400" b="1" u="sng" dirty="0"/>
              <a:t>Total Score: 12</a:t>
            </a:r>
          </a:p>
        </p:txBody>
      </p:sp>
      <p:sp>
        <p:nvSpPr>
          <p:cNvPr id="13" name="TextBox 12">
            <a:extLst>
              <a:ext uri="{FF2B5EF4-FFF2-40B4-BE49-F238E27FC236}">
                <a16:creationId xmlns:a16="http://schemas.microsoft.com/office/drawing/2014/main" id="{78FDB85E-FC6A-794E-ADF5-ADC9C805A0C8}"/>
              </a:ext>
            </a:extLst>
          </p:cNvPr>
          <p:cNvSpPr txBox="1"/>
          <p:nvPr/>
        </p:nvSpPr>
        <p:spPr>
          <a:xfrm>
            <a:off x="1117538" y="4433609"/>
            <a:ext cx="2667446" cy="461665"/>
          </a:xfrm>
          <a:prstGeom prst="rect">
            <a:avLst/>
          </a:prstGeom>
          <a:noFill/>
        </p:spPr>
        <p:txBody>
          <a:bodyPr wrap="square" rtlCol="0">
            <a:spAutoFit/>
          </a:bodyPr>
          <a:lstStyle/>
          <a:p>
            <a:pPr algn="ctr"/>
            <a:r>
              <a:rPr lang="en-US" sz="2400" dirty="0"/>
              <a:t>D=4   F=3   V=5</a:t>
            </a:r>
          </a:p>
        </p:txBody>
      </p:sp>
      <p:sp>
        <p:nvSpPr>
          <p:cNvPr id="14" name="TextBox 13">
            <a:extLst>
              <a:ext uri="{FF2B5EF4-FFF2-40B4-BE49-F238E27FC236}">
                <a16:creationId xmlns:a16="http://schemas.microsoft.com/office/drawing/2014/main" id="{FDABD6C3-4913-6844-9560-09C4578C614E}"/>
              </a:ext>
            </a:extLst>
          </p:cNvPr>
          <p:cNvSpPr txBox="1"/>
          <p:nvPr/>
        </p:nvSpPr>
        <p:spPr>
          <a:xfrm>
            <a:off x="5203083" y="4255353"/>
            <a:ext cx="2667446" cy="461665"/>
          </a:xfrm>
          <a:prstGeom prst="rect">
            <a:avLst/>
          </a:prstGeom>
          <a:noFill/>
        </p:spPr>
        <p:txBody>
          <a:bodyPr wrap="square" rtlCol="0">
            <a:spAutoFit/>
          </a:bodyPr>
          <a:lstStyle/>
          <a:p>
            <a:pPr algn="ctr"/>
            <a:r>
              <a:rPr lang="en-US" sz="2400" b="1" u="sng" dirty="0"/>
              <a:t>Total Score: 10</a:t>
            </a:r>
          </a:p>
        </p:txBody>
      </p:sp>
      <p:sp>
        <p:nvSpPr>
          <p:cNvPr id="15" name="TextBox 14">
            <a:extLst>
              <a:ext uri="{FF2B5EF4-FFF2-40B4-BE49-F238E27FC236}">
                <a16:creationId xmlns:a16="http://schemas.microsoft.com/office/drawing/2014/main" id="{64ACDA27-C3B2-8B41-93E6-43F46BA5A6A7}"/>
              </a:ext>
            </a:extLst>
          </p:cNvPr>
          <p:cNvSpPr txBox="1"/>
          <p:nvPr/>
        </p:nvSpPr>
        <p:spPr>
          <a:xfrm>
            <a:off x="5203083" y="4648675"/>
            <a:ext cx="2667446" cy="461665"/>
          </a:xfrm>
          <a:prstGeom prst="rect">
            <a:avLst/>
          </a:prstGeom>
          <a:noFill/>
        </p:spPr>
        <p:txBody>
          <a:bodyPr wrap="square" rtlCol="0">
            <a:spAutoFit/>
          </a:bodyPr>
          <a:lstStyle/>
          <a:p>
            <a:pPr algn="ctr"/>
            <a:r>
              <a:rPr lang="en-US" sz="2400" dirty="0"/>
              <a:t>D=3   F=2   V=5</a:t>
            </a:r>
          </a:p>
        </p:txBody>
      </p:sp>
      <p:sp>
        <p:nvSpPr>
          <p:cNvPr id="16" name="TextBox 15">
            <a:extLst>
              <a:ext uri="{FF2B5EF4-FFF2-40B4-BE49-F238E27FC236}">
                <a16:creationId xmlns:a16="http://schemas.microsoft.com/office/drawing/2014/main" id="{8F82BBA5-13D5-224B-A6BD-4BD72720AD59}"/>
              </a:ext>
            </a:extLst>
          </p:cNvPr>
          <p:cNvSpPr txBox="1"/>
          <p:nvPr/>
        </p:nvSpPr>
        <p:spPr>
          <a:xfrm>
            <a:off x="8620202" y="4318417"/>
            <a:ext cx="2667446" cy="461665"/>
          </a:xfrm>
          <a:prstGeom prst="rect">
            <a:avLst/>
          </a:prstGeom>
          <a:noFill/>
        </p:spPr>
        <p:txBody>
          <a:bodyPr wrap="square" rtlCol="0">
            <a:spAutoFit/>
          </a:bodyPr>
          <a:lstStyle/>
          <a:p>
            <a:pPr algn="ctr"/>
            <a:r>
              <a:rPr lang="en-US" sz="2400" b="1" u="sng" dirty="0"/>
              <a:t>Total Score: 7</a:t>
            </a:r>
          </a:p>
        </p:txBody>
      </p:sp>
      <p:sp>
        <p:nvSpPr>
          <p:cNvPr id="17" name="TextBox 16">
            <a:extLst>
              <a:ext uri="{FF2B5EF4-FFF2-40B4-BE49-F238E27FC236}">
                <a16:creationId xmlns:a16="http://schemas.microsoft.com/office/drawing/2014/main" id="{B7F431A6-2F44-7849-9E5C-88C64453070E}"/>
              </a:ext>
            </a:extLst>
          </p:cNvPr>
          <p:cNvSpPr txBox="1"/>
          <p:nvPr/>
        </p:nvSpPr>
        <p:spPr>
          <a:xfrm>
            <a:off x="8620202" y="4711739"/>
            <a:ext cx="2667446" cy="461665"/>
          </a:xfrm>
          <a:prstGeom prst="rect">
            <a:avLst/>
          </a:prstGeom>
          <a:noFill/>
        </p:spPr>
        <p:txBody>
          <a:bodyPr wrap="square" rtlCol="0">
            <a:spAutoFit/>
          </a:bodyPr>
          <a:lstStyle/>
          <a:p>
            <a:pPr algn="ctr"/>
            <a:r>
              <a:rPr lang="en-US" sz="2400" dirty="0"/>
              <a:t>D=3   F=2   V=2</a:t>
            </a:r>
          </a:p>
        </p:txBody>
      </p:sp>
      <p:sp>
        <p:nvSpPr>
          <p:cNvPr id="2" name="Slide Number Placeholder 1">
            <a:extLst>
              <a:ext uri="{FF2B5EF4-FFF2-40B4-BE49-F238E27FC236}">
                <a16:creationId xmlns:a16="http://schemas.microsoft.com/office/drawing/2014/main" id="{B028710D-8B72-EE8B-18F8-306D3FCC6C05}"/>
              </a:ext>
            </a:extLst>
          </p:cNvPr>
          <p:cNvSpPr>
            <a:spLocks noGrp="1"/>
          </p:cNvSpPr>
          <p:nvPr>
            <p:ph type="sldNum" sz="quarter" idx="12"/>
          </p:nvPr>
        </p:nvSpPr>
        <p:spPr/>
        <p:txBody>
          <a:bodyPr/>
          <a:lstStyle/>
          <a:p>
            <a:fld id="{E8883E0F-B325-444D-B2D9-EF8E0D98F992}" type="slidenum">
              <a:rPr lang="en-US" smtClean="0"/>
              <a:t>15</a:t>
            </a:fld>
            <a:endParaRPr lang="en-US" dirty="0"/>
          </a:p>
        </p:txBody>
      </p:sp>
    </p:spTree>
    <p:extLst>
      <p:ext uri="{BB962C8B-B14F-4D97-AF65-F5344CB8AC3E}">
        <p14:creationId xmlns:p14="http://schemas.microsoft.com/office/powerpoint/2010/main" val="330746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0" y="3668"/>
            <a:ext cx="12242370" cy="6867937"/>
          </a:xfrm>
          <a:prstGeom prst="rect">
            <a:avLst/>
          </a:prstGeom>
          <a:ln>
            <a:noFill/>
          </a:ln>
        </p:spPr>
      </p:pic>
      <p:grpSp>
        <p:nvGrpSpPr>
          <p:cNvPr id="11" name="Group 10">
            <a:extLst>
              <a:ext uri="{FF2B5EF4-FFF2-40B4-BE49-F238E27FC236}">
                <a16:creationId xmlns:a16="http://schemas.microsoft.com/office/drawing/2014/main" id="{96591BA3-D26C-E549-A467-76EF8706DF0A}"/>
              </a:ext>
            </a:extLst>
          </p:cNvPr>
          <p:cNvGrpSpPr/>
          <p:nvPr/>
        </p:nvGrpSpPr>
        <p:grpSpPr>
          <a:xfrm>
            <a:off x="1657900" y="566356"/>
            <a:ext cx="7803395" cy="5991049"/>
            <a:chOff x="1499639" y="724618"/>
            <a:chExt cx="7803395" cy="5991049"/>
          </a:xfrm>
        </p:grpSpPr>
        <p:grpSp>
          <p:nvGrpSpPr>
            <p:cNvPr id="13" name="Group 12">
              <a:extLst>
                <a:ext uri="{FF2B5EF4-FFF2-40B4-BE49-F238E27FC236}">
                  <a16:creationId xmlns:a16="http://schemas.microsoft.com/office/drawing/2014/main" id="{7C5A3E09-C297-2E4A-8C79-CBB9E223ADA6}"/>
                </a:ext>
              </a:extLst>
            </p:cNvPr>
            <p:cNvGrpSpPr/>
            <p:nvPr/>
          </p:nvGrpSpPr>
          <p:grpSpPr>
            <a:xfrm>
              <a:off x="1499639" y="724619"/>
              <a:ext cx="7803395" cy="5991048"/>
              <a:chOff x="1037612" y="879894"/>
              <a:chExt cx="7647328" cy="5853877"/>
            </a:xfrm>
          </p:grpSpPr>
          <p:grpSp>
            <p:nvGrpSpPr>
              <p:cNvPr id="25" name="Group 24">
                <a:extLst>
                  <a:ext uri="{FF2B5EF4-FFF2-40B4-BE49-F238E27FC236}">
                    <a16:creationId xmlns:a16="http://schemas.microsoft.com/office/drawing/2014/main" id="{AAFA6029-FDDE-F04D-B96E-715E222F183C}"/>
                  </a:ext>
                </a:extLst>
              </p:cNvPr>
              <p:cNvGrpSpPr/>
              <p:nvPr/>
            </p:nvGrpSpPr>
            <p:grpSpPr>
              <a:xfrm>
                <a:off x="2432649" y="879894"/>
                <a:ext cx="6243245" cy="4641014"/>
                <a:chOff x="2035834" y="500332"/>
                <a:chExt cx="4729559" cy="4641014"/>
              </a:xfrm>
            </p:grpSpPr>
            <p:sp>
              <p:nvSpPr>
                <p:cNvPr id="31" name="Up Arrow 30">
                  <a:extLst>
                    <a:ext uri="{FF2B5EF4-FFF2-40B4-BE49-F238E27FC236}">
                      <a16:creationId xmlns:a16="http://schemas.microsoft.com/office/drawing/2014/main" id="{C55820CF-651D-7343-B081-C20CB139A2B6}"/>
                    </a:ext>
                  </a:extLst>
                </p:cNvPr>
                <p:cNvSpPr/>
                <p:nvPr/>
              </p:nvSpPr>
              <p:spPr>
                <a:xfrm>
                  <a:off x="2035834" y="500332"/>
                  <a:ext cx="195233" cy="4589253"/>
                </a:xfrm>
                <a:prstGeom prst="up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Up Arrow 31">
                  <a:extLst>
                    <a:ext uri="{FF2B5EF4-FFF2-40B4-BE49-F238E27FC236}">
                      <a16:creationId xmlns:a16="http://schemas.microsoft.com/office/drawing/2014/main" id="{7C20444C-E655-3F49-B704-61E829983A23}"/>
                    </a:ext>
                  </a:extLst>
                </p:cNvPr>
                <p:cNvSpPr/>
                <p:nvPr/>
              </p:nvSpPr>
              <p:spPr>
                <a:xfrm rot="5400000">
                  <a:off x="4367250" y="2743202"/>
                  <a:ext cx="207034" cy="4589253"/>
                </a:xfrm>
                <a:prstGeom prst="up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3AA72FC9-0A9F-1647-9C05-728AF9C20567}"/>
                  </a:ext>
                </a:extLst>
              </p:cNvPr>
              <p:cNvSpPr txBox="1"/>
              <p:nvPr/>
            </p:nvSpPr>
            <p:spPr>
              <a:xfrm rot="16200000">
                <a:off x="25169" y="2951946"/>
                <a:ext cx="2978993" cy="954107"/>
              </a:xfrm>
              <a:prstGeom prst="rect">
                <a:avLst/>
              </a:prstGeom>
              <a:noFill/>
            </p:spPr>
            <p:txBody>
              <a:bodyPr wrap="square" rtlCol="0">
                <a:spAutoFit/>
              </a:bodyPr>
              <a:lstStyle/>
              <a:p>
                <a:pPr algn="ctr"/>
                <a:r>
                  <a:rPr lang="en-US" sz="2800" b="1" dirty="0"/>
                  <a:t>Is it worthwhile?</a:t>
                </a:r>
              </a:p>
              <a:p>
                <a:pPr algn="ctr"/>
                <a:r>
                  <a:rPr lang="en-US" sz="2800" b="1" dirty="0"/>
                  <a:t>(Impact Score)</a:t>
                </a:r>
              </a:p>
            </p:txBody>
          </p:sp>
          <p:sp>
            <p:nvSpPr>
              <p:cNvPr id="27" name="TextBox 26">
                <a:extLst>
                  <a:ext uri="{FF2B5EF4-FFF2-40B4-BE49-F238E27FC236}">
                    <a16:creationId xmlns:a16="http://schemas.microsoft.com/office/drawing/2014/main" id="{BAE37033-06B0-0447-AAA6-24500BABCB75}"/>
                  </a:ext>
                </a:extLst>
              </p:cNvPr>
              <p:cNvSpPr txBox="1"/>
              <p:nvPr/>
            </p:nvSpPr>
            <p:spPr>
              <a:xfrm>
                <a:off x="2399155" y="5921801"/>
                <a:ext cx="6285785" cy="811970"/>
              </a:xfrm>
              <a:prstGeom prst="rect">
                <a:avLst/>
              </a:prstGeom>
              <a:noFill/>
            </p:spPr>
            <p:txBody>
              <a:bodyPr wrap="square" rtlCol="0">
                <a:spAutoFit/>
              </a:bodyPr>
              <a:lstStyle/>
              <a:p>
                <a:pPr algn="ctr"/>
                <a:r>
                  <a:rPr lang="en-US" sz="2400" b="1" dirty="0"/>
                  <a:t>Is it real? + is it a win?  </a:t>
                </a:r>
              </a:p>
              <a:p>
                <a:pPr algn="ctr"/>
                <a:r>
                  <a:rPr lang="en-US" sz="2400" b="1" dirty="0"/>
                  <a:t>(Capability + Motivation Score)</a:t>
                </a:r>
              </a:p>
            </p:txBody>
          </p:sp>
        </p:grpSp>
        <p:sp>
          <p:nvSpPr>
            <p:cNvPr id="23" name="TextBox 22">
              <a:extLst>
                <a:ext uri="{FF2B5EF4-FFF2-40B4-BE49-F238E27FC236}">
                  <a16:creationId xmlns:a16="http://schemas.microsoft.com/office/drawing/2014/main" id="{F37F6C3A-0691-4A4C-B7A2-6C19E4592C03}"/>
                </a:ext>
              </a:extLst>
            </p:cNvPr>
            <p:cNvSpPr txBox="1"/>
            <p:nvPr/>
          </p:nvSpPr>
          <p:spPr>
            <a:xfrm rot="16200000">
              <a:off x="382157" y="2842181"/>
              <a:ext cx="4696791" cy="461665"/>
            </a:xfrm>
            <a:prstGeom prst="rect">
              <a:avLst/>
            </a:prstGeom>
            <a:noFill/>
          </p:spPr>
          <p:txBody>
            <a:bodyPr wrap="square" rtlCol="0">
              <a:spAutoFit/>
            </a:bodyPr>
            <a:lstStyle/>
            <a:p>
              <a:pPr algn="ctr"/>
              <a:r>
                <a:rPr lang="en-US" sz="2400" b="1" dirty="0"/>
                <a:t>1	2	3	4	5</a:t>
              </a:r>
            </a:p>
          </p:txBody>
        </p:sp>
        <p:sp>
          <p:nvSpPr>
            <p:cNvPr id="24" name="TextBox 23">
              <a:extLst>
                <a:ext uri="{FF2B5EF4-FFF2-40B4-BE49-F238E27FC236}">
                  <a16:creationId xmlns:a16="http://schemas.microsoft.com/office/drawing/2014/main" id="{E0F830AF-89A6-FD49-8C77-C8C6B68047B7}"/>
                </a:ext>
              </a:extLst>
            </p:cNvPr>
            <p:cNvSpPr txBox="1"/>
            <p:nvPr/>
          </p:nvSpPr>
          <p:spPr>
            <a:xfrm>
              <a:off x="3680587" y="5407238"/>
              <a:ext cx="4696791" cy="461665"/>
            </a:xfrm>
            <a:prstGeom prst="rect">
              <a:avLst/>
            </a:prstGeom>
            <a:noFill/>
          </p:spPr>
          <p:txBody>
            <a:bodyPr wrap="square" rtlCol="0">
              <a:spAutoFit/>
            </a:bodyPr>
            <a:lstStyle/>
            <a:p>
              <a:pPr algn="ctr"/>
              <a:r>
                <a:rPr lang="en-US" sz="2400" b="1" dirty="0"/>
                <a:t>1	2	3	4	5</a:t>
              </a:r>
            </a:p>
          </p:txBody>
        </p:sp>
      </p:grpSp>
      <p:sp>
        <p:nvSpPr>
          <p:cNvPr id="33" name="Rectangle 32">
            <a:extLst>
              <a:ext uri="{FF2B5EF4-FFF2-40B4-BE49-F238E27FC236}">
                <a16:creationId xmlns:a16="http://schemas.microsoft.com/office/drawing/2014/main" id="{9371959A-5FD1-7542-BC5B-BAADC797B1CA}"/>
              </a:ext>
            </a:extLst>
          </p:cNvPr>
          <p:cNvSpPr/>
          <p:nvPr/>
        </p:nvSpPr>
        <p:spPr>
          <a:xfrm>
            <a:off x="3926443" y="2225186"/>
            <a:ext cx="1425999" cy="1212451"/>
          </a:xfrm>
          <a:prstGeom prst="rect">
            <a:avLst/>
          </a:prstGeom>
          <a:solidFill>
            <a:srgbClr val="FFD9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IDEA #1</a:t>
            </a:r>
          </a:p>
        </p:txBody>
      </p:sp>
      <p:sp>
        <p:nvSpPr>
          <p:cNvPr id="34" name="Rectangle 33">
            <a:extLst>
              <a:ext uri="{FF2B5EF4-FFF2-40B4-BE49-F238E27FC236}">
                <a16:creationId xmlns:a16="http://schemas.microsoft.com/office/drawing/2014/main" id="{811AE182-B8EA-A145-ABFE-80DAB1C0BE6C}"/>
              </a:ext>
            </a:extLst>
          </p:cNvPr>
          <p:cNvSpPr/>
          <p:nvPr/>
        </p:nvSpPr>
        <p:spPr>
          <a:xfrm>
            <a:off x="7327578" y="2381580"/>
            <a:ext cx="1425999" cy="1212451"/>
          </a:xfrm>
          <a:prstGeom prst="rect">
            <a:avLst/>
          </a:prstGeom>
          <a:solidFill>
            <a:srgbClr val="FFD966"/>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IDEA #2</a:t>
            </a:r>
          </a:p>
        </p:txBody>
      </p:sp>
      <p:sp>
        <p:nvSpPr>
          <p:cNvPr id="35" name="Rectangle 34">
            <a:extLst>
              <a:ext uri="{FF2B5EF4-FFF2-40B4-BE49-F238E27FC236}">
                <a16:creationId xmlns:a16="http://schemas.microsoft.com/office/drawing/2014/main" id="{325C73ED-7C9E-9D4F-A177-3514ABABD9B2}"/>
              </a:ext>
            </a:extLst>
          </p:cNvPr>
          <p:cNvSpPr/>
          <p:nvPr/>
        </p:nvSpPr>
        <p:spPr>
          <a:xfrm>
            <a:off x="4591773" y="3706664"/>
            <a:ext cx="1425999" cy="1212451"/>
          </a:xfrm>
          <a:prstGeom prst="rect">
            <a:avLst/>
          </a:prstGeom>
          <a:solidFill>
            <a:srgbClr val="FFD9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IDEA #3</a:t>
            </a:r>
          </a:p>
        </p:txBody>
      </p:sp>
      <p:cxnSp>
        <p:nvCxnSpPr>
          <p:cNvPr id="36" name="Straight Connector 35">
            <a:extLst>
              <a:ext uri="{FF2B5EF4-FFF2-40B4-BE49-F238E27FC236}">
                <a16:creationId xmlns:a16="http://schemas.microsoft.com/office/drawing/2014/main" id="{74C933E3-0537-6E4C-AACC-971FF0A69E33}"/>
              </a:ext>
            </a:extLst>
          </p:cNvPr>
          <p:cNvCxnSpPr>
            <a:cxnSpLocks/>
          </p:cNvCxnSpPr>
          <p:nvPr/>
        </p:nvCxnSpPr>
        <p:spPr>
          <a:xfrm>
            <a:off x="6341484" y="788152"/>
            <a:ext cx="0" cy="2028760"/>
          </a:xfrm>
          <a:prstGeom prst="line">
            <a:avLst/>
          </a:prstGeom>
          <a:ln w="1905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7682D4FB-F196-4240-9D35-78B095BDF596}"/>
              </a:ext>
            </a:extLst>
          </p:cNvPr>
          <p:cNvCxnSpPr>
            <a:cxnSpLocks/>
          </p:cNvCxnSpPr>
          <p:nvPr/>
        </p:nvCxnSpPr>
        <p:spPr>
          <a:xfrm flipH="1" flipV="1">
            <a:off x="6381260" y="2816912"/>
            <a:ext cx="2762186" cy="3116"/>
          </a:xfrm>
          <a:prstGeom prst="line">
            <a:avLst/>
          </a:prstGeom>
          <a:ln w="1905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B1D66FFD-DAFB-E84D-832D-D752A7705ECF}"/>
              </a:ext>
            </a:extLst>
          </p:cNvPr>
          <p:cNvSpPr txBox="1"/>
          <p:nvPr/>
        </p:nvSpPr>
        <p:spPr>
          <a:xfrm>
            <a:off x="7244861" y="1318846"/>
            <a:ext cx="1402243" cy="461665"/>
          </a:xfrm>
          <a:prstGeom prst="rect">
            <a:avLst/>
          </a:prstGeom>
          <a:noFill/>
        </p:spPr>
        <p:txBody>
          <a:bodyPr wrap="none" rtlCol="0">
            <a:spAutoFit/>
          </a:bodyPr>
          <a:lstStyle/>
          <a:p>
            <a:r>
              <a:rPr lang="en-US" sz="2400" b="1" dirty="0">
                <a:solidFill>
                  <a:srgbClr val="C00000"/>
                </a:solidFill>
              </a:rPr>
              <a:t>Win Zone</a:t>
            </a:r>
          </a:p>
        </p:txBody>
      </p:sp>
      <p:sp>
        <p:nvSpPr>
          <p:cNvPr id="2" name="Slide Number Placeholder 1">
            <a:extLst>
              <a:ext uri="{FF2B5EF4-FFF2-40B4-BE49-F238E27FC236}">
                <a16:creationId xmlns:a16="http://schemas.microsoft.com/office/drawing/2014/main" id="{D6C114B8-24D0-53A1-62A8-38012D99318D}"/>
              </a:ext>
            </a:extLst>
          </p:cNvPr>
          <p:cNvSpPr>
            <a:spLocks noGrp="1"/>
          </p:cNvSpPr>
          <p:nvPr>
            <p:ph type="sldNum" sz="quarter" idx="12"/>
          </p:nvPr>
        </p:nvSpPr>
        <p:spPr/>
        <p:txBody>
          <a:bodyPr/>
          <a:lstStyle/>
          <a:p>
            <a:fld id="{E8883E0F-B325-444D-B2D9-EF8E0D98F992}" type="slidenum">
              <a:rPr lang="en-US" smtClean="0"/>
              <a:t>16</a:t>
            </a:fld>
            <a:endParaRPr lang="en-US" dirty="0"/>
          </a:p>
        </p:txBody>
      </p:sp>
    </p:spTree>
    <p:extLst>
      <p:ext uri="{BB962C8B-B14F-4D97-AF65-F5344CB8AC3E}">
        <p14:creationId xmlns:p14="http://schemas.microsoft.com/office/powerpoint/2010/main" val="246263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AEB44CB-A25E-8A4D-A79B-20EDA3D2F2AD}"/>
              </a:ext>
            </a:extLst>
          </p:cNvPr>
          <p:cNvPicPr>
            <a:picLocks noChangeAspect="1"/>
          </p:cNvPicPr>
          <p:nvPr/>
        </p:nvPicPr>
        <p:blipFill>
          <a:blip r:embed="rId3"/>
          <a:stretch>
            <a:fillRect/>
          </a:stretch>
        </p:blipFill>
        <p:spPr>
          <a:xfrm>
            <a:off x="32564" y="0"/>
            <a:ext cx="12192000" cy="6858000"/>
          </a:xfrm>
          <a:prstGeom prst="rect">
            <a:avLst/>
          </a:prstGeom>
        </p:spPr>
      </p:pic>
      <p:sp>
        <p:nvSpPr>
          <p:cNvPr id="39" name="Oval 38">
            <a:extLst>
              <a:ext uri="{FF2B5EF4-FFF2-40B4-BE49-F238E27FC236}">
                <a16:creationId xmlns:a16="http://schemas.microsoft.com/office/drawing/2014/main" id="{3820800E-3D8F-5147-9229-6A3AED65AFEE}"/>
              </a:ext>
            </a:extLst>
          </p:cNvPr>
          <p:cNvSpPr/>
          <p:nvPr/>
        </p:nvSpPr>
        <p:spPr>
          <a:xfrm>
            <a:off x="861713"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0" name="Oval 39">
            <a:extLst>
              <a:ext uri="{FF2B5EF4-FFF2-40B4-BE49-F238E27FC236}">
                <a16:creationId xmlns:a16="http://schemas.microsoft.com/office/drawing/2014/main" id="{8991D0A1-F655-2E4E-AC69-5CF878BAA5F3}"/>
              </a:ext>
            </a:extLst>
          </p:cNvPr>
          <p:cNvSpPr/>
          <p:nvPr/>
        </p:nvSpPr>
        <p:spPr>
          <a:xfrm>
            <a:off x="807229"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2" name="TextBox 41">
            <a:extLst>
              <a:ext uri="{FF2B5EF4-FFF2-40B4-BE49-F238E27FC236}">
                <a16:creationId xmlns:a16="http://schemas.microsoft.com/office/drawing/2014/main" id="{14D64EF7-97A8-D44C-A74B-4F7163DC56E6}"/>
              </a:ext>
            </a:extLst>
          </p:cNvPr>
          <p:cNvSpPr txBox="1"/>
          <p:nvPr/>
        </p:nvSpPr>
        <p:spPr>
          <a:xfrm>
            <a:off x="1616031" y="632528"/>
            <a:ext cx="4674964" cy="707886"/>
          </a:xfrm>
          <a:prstGeom prst="rect">
            <a:avLst/>
          </a:prstGeom>
          <a:noFill/>
        </p:spPr>
        <p:txBody>
          <a:bodyPr wrap="square" rtlCol="0">
            <a:spAutoFit/>
          </a:bodyPr>
          <a:lstStyle/>
          <a:p>
            <a:r>
              <a:rPr lang="en-US" sz="2000" b="1" dirty="0"/>
              <a:t>Choose an aspect from the “waste challenge” scenario </a:t>
            </a:r>
          </a:p>
        </p:txBody>
      </p:sp>
      <p:sp>
        <p:nvSpPr>
          <p:cNvPr id="43" name="Oval 42">
            <a:extLst>
              <a:ext uri="{FF2B5EF4-FFF2-40B4-BE49-F238E27FC236}">
                <a16:creationId xmlns:a16="http://schemas.microsoft.com/office/drawing/2014/main" id="{F1F3AF91-53DC-6547-A720-FD988A17998F}"/>
              </a:ext>
            </a:extLst>
          </p:cNvPr>
          <p:cNvSpPr/>
          <p:nvPr/>
        </p:nvSpPr>
        <p:spPr>
          <a:xfrm>
            <a:off x="861713"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Oval 43">
            <a:extLst>
              <a:ext uri="{FF2B5EF4-FFF2-40B4-BE49-F238E27FC236}">
                <a16:creationId xmlns:a16="http://schemas.microsoft.com/office/drawing/2014/main" id="{D200220B-48CA-3248-8D47-F153D6509629}"/>
              </a:ext>
            </a:extLst>
          </p:cNvPr>
          <p:cNvSpPr/>
          <p:nvPr/>
        </p:nvSpPr>
        <p:spPr>
          <a:xfrm>
            <a:off x="807229"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TextBox 44">
            <a:extLst>
              <a:ext uri="{FF2B5EF4-FFF2-40B4-BE49-F238E27FC236}">
                <a16:creationId xmlns:a16="http://schemas.microsoft.com/office/drawing/2014/main" id="{C81ACA74-AC1A-944A-8AA8-636060F4359B}"/>
              </a:ext>
            </a:extLst>
          </p:cNvPr>
          <p:cNvSpPr txBox="1"/>
          <p:nvPr/>
        </p:nvSpPr>
        <p:spPr>
          <a:xfrm>
            <a:off x="1616031" y="3681053"/>
            <a:ext cx="4674964" cy="707886"/>
          </a:xfrm>
          <a:prstGeom prst="rect">
            <a:avLst/>
          </a:prstGeom>
          <a:noFill/>
        </p:spPr>
        <p:txBody>
          <a:bodyPr wrap="square" rtlCol="0">
            <a:spAutoFit/>
          </a:bodyPr>
          <a:lstStyle/>
          <a:p>
            <a:r>
              <a:rPr lang="en-US" sz="2000" b="1" dirty="0"/>
              <a:t>Identify the key ideas in the mind map and write them all down on sticky notes</a:t>
            </a:r>
          </a:p>
        </p:txBody>
      </p:sp>
      <p:sp>
        <p:nvSpPr>
          <p:cNvPr id="46" name="Oval 45">
            <a:extLst>
              <a:ext uri="{FF2B5EF4-FFF2-40B4-BE49-F238E27FC236}">
                <a16:creationId xmlns:a16="http://schemas.microsoft.com/office/drawing/2014/main" id="{433EC97B-2C72-7741-9C41-B3A85A23C700}"/>
              </a:ext>
            </a:extLst>
          </p:cNvPr>
          <p:cNvSpPr/>
          <p:nvPr/>
        </p:nvSpPr>
        <p:spPr>
          <a:xfrm>
            <a:off x="6959442"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7" name="Oval 46">
            <a:extLst>
              <a:ext uri="{FF2B5EF4-FFF2-40B4-BE49-F238E27FC236}">
                <a16:creationId xmlns:a16="http://schemas.microsoft.com/office/drawing/2014/main" id="{2579D2A9-25B1-8A44-8A0F-3D36CA81BEA5}"/>
              </a:ext>
            </a:extLst>
          </p:cNvPr>
          <p:cNvSpPr/>
          <p:nvPr/>
        </p:nvSpPr>
        <p:spPr>
          <a:xfrm>
            <a:off x="6904958"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8" name="TextBox 47">
            <a:extLst>
              <a:ext uri="{FF2B5EF4-FFF2-40B4-BE49-F238E27FC236}">
                <a16:creationId xmlns:a16="http://schemas.microsoft.com/office/drawing/2014/main" id="{01763630-1FB8-4643-A523-CEC50132B887}"/>
              </a:ext>
            </a:extLst>
          </p:cNvPr>
          <p:cNvSpPr txBox="1"/>
          <p:nvPr/>
        </p:nvSpPr>
        <p:spPr>
          <a:xfrm>
            <a:off x="7713760" y="547863"/>
            <a:ext cx="4674964" cy="707886"/>
          </a:xfrm>
          <a:prstGeom prst="rect">
            <a:avLst/>
          </a:prstGeom>
          <a:noFill/>
        </p:spPr>
        <p:txBody>
          <a:bodyPr wrap="square" rtlCol="0">
            <a:spAutoFit/>
          </a:bodyPr>
          <a:lstStyle/>
          <a:p>
            <a:r>
              <a:rPr lang="en-US" sz="2000" b="1" dirty="0"/>
              <a:t>Create a mind map to visualize potential solution pathways</a:t>
            </a:r>
          </a:p>
        </p:txBody>
      </p:sp>
      <p:sp>
        <p:nvSpPr>
          <p:cNvPr id="49" name="Oval 48">
            <a:extLst>
              <a:ext uri="{FF2B5EF4-FFF2-40B4-BE49-F238E27FC236}">
                <a16:creationId xmlns:a16="http://schemas.microsoft.com/office/drawing/2014/main" id="{4B98C4C0-F507-1C4F-8E6C-3DFB3BBF3CA0}"/>
              </a:ext>
            </a:extLst>
          </p:cNvPr>
          <p:cNvSpPr/>
          <p:nvPr/>
        </p:nvSpPr>
        <p:spPr>
          <a:xfrm>
            <a:off x="6959442"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0" name="Oval 49">
            <a:extLst>
              <a:ext uri="{FF2B5EF4-FFF2-40B4-BE49-F238E27FC236}">
                <a16:creationId xmlns:a16="http://schemas.microsoft.com/office/drawing/2014/main" id="{B31693F9-183B-984D-B67C-017D2C311ED3}"/>
              </a:ext>
            </a:extLst>
          </p:cNvPr>
          <p:cNvSpPr/>
          <p:nvPr/>
        </p:nvSpPr>
        <p:spPr>
          <a:xfrm>
            <a:off x="6904958"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1" name="TextBox 50">
            <a:extLst>
              <a:ext uri="{FF2B5EF4-FFF2-40B4-BE49-F238E27FC236}">
                <a16:creationId xmlns:a16="http://schemas.microsoft.com/office/drawing/2014/main" id="{6CEC887D-89F6-114F-9328-7767DAB6C7A7}"/>
              </a:ext>
            </a:extLst>
          </p:cNvPr>
          <p:cNvSpPr txBox="1"/>
          <p:nvPr/>
        </p:nvSpPr>
        <p:spPr>
          <a:xfrm>
            <a:off x="7615398" y="3734022"/>
            <a:ext cx="4486772" cy="707886"/>
          </a:xfrm>
          <a:prstGeom prst="rect">
            <a:avLst/>
          </a:prstGeom>
          <a:noFill/>
        </p:spPr>
        <p:txBody>
          <a:bodyPr wrap="square" rtlCol="0">
            <a:spAutoFit/>
          </a:bodyPr>
          <a:lstStyle/>
          <a:p>
            <a:r>
              <a:rPr lang="en-US" sz="2000" b="1" dirty="0"/>
              <a:t>Work through a ”down selection” exercise to choose the best solution</a:t>
            </a:r>
          </a:p>
        </p:txBody>
      </p:sp>
      <p:sp>
        <p:nvSpPr>
          <p:cNvPr id="52" name="TextBox 51">
            <a:extLst>
              <a:ext uri="{FF2B5EF4-FFF2-40B4-BE49-F238E27FC236}">
                <a16:creationId xmlns:a16="http://schemas.microsoft.com/office/drawing/2014/main" id="{2D4DE224-A088-F54D-8555-3394A09785A8}"/>
              </a:ext>
            </a:extLst>
          </p:cNvPr>
          <p:cNvSpPr txBox="1"/>
          <p:nvPr/>
        </p:nvSpPr>
        <p:spPr>
          <a:xfrm>
            <a:off x="566524" y="3695052"/>
            <a:ext cx="1098609" cy="461665"/>
          </a:xfrm>
          <a:prstGeom prst="rect">
            <a:avLst/>
          </a:prstGeom>
          <a:noFill/>
        </p:spPr>
        <p:txBody>
          <a:bodyPr wrap="square" rtlCol="0">
            <a:spAutoFit/>
          </a:bodyPr>
          <a:lstStyle/>
          <a:p>
            <a:pPr algn="ctr"/>
            <a:r>
              <a:rPr lang="en-US" sz="2400" b="1" dirty="0">
                <a:solidFill>
                  <a:schemeClr val="bg1"/>
                </a:solidFill>
              </a:rPr>
              <a:t>3.</a:t>
            </a:r>
          </a:p>
        </p:txBody>
      </p:sp>
      <p:sp>
        <p:nvSpPr>
          <p:cNvPr id="53" name="TextBox 52">
            <a:extLst>
              <a:ext uri="{FF2B5EF4-FFF2-40B4-BE49-F238E27FC236}">
                <a16:creationId xmlns:a16="http://schemas.microsoft.com/office/drawing/2014/main" id="{0827F8B5-72E8-034D-96E3-4FFC0F190355}"/>
              </a:ext>
            </a:extLst>
          </p:cNvPr>
          <p:cNvSpPr txBox="1"/>
          <p:nvPr/>
        </p:nvSpPr>
        <p:spPr>
          <a:xfrm>
            <a:off x="569328" y="628856"/>
            <a:ext cx="1098609" cy="461665"/>
          </a:xfrm>
          <a:prstGeom prst="rect">
            <a:avLst/>
          </a:prstGeom>
          <a:noFill/>
        </p:spPr>
        <p:txBody>
          <a:bodyPr wrap="square" rtlCol="0">
            <a:spAutoFit/>
          </a:bodyPr>
          <a:lstStyle/>
          <a:p>
            <a:pPr algn="ctr"/>
            <a:r>
              <a:rPr lang="en-US" sz="2400" b="1" dirty="0">
                <a:solidFill>
                  <a:schemeClr val="bg1"/>
                </a:solidFill>
              </a:rPr>
              <a:t>1.</a:t>
            </a:r>
          </a:p>
        </p:txBody>
      </p:sp>
      <p:sp>
        <p:nvSpPr>
          <p:cNvPr id="54" name="TextBox 53">
            <a:extLst>
              <a:ext uri="{FF2B5EF4-FFF2-40B4-BE49-F238E27FC236}">
                <a16:creationId xmlns:a16="http://schemas.microsoft.com/office/drawing/2014/main" id="{CE15F581-E09C-B14B-AB74-C5718630CFEB}"/>
              </a:ext>
            </a:extLst>
          </p:cNvPr>
          <p:cNvSpPr txBox="1"/>
          <p:nvPr/>
        </p:nvSpPr>
        <p:spPr>
          <a:xfrm>
            <a:off x="6681208" y="625252"/>
            <a:ext cx="1098609" cy="461665"/>
          </a:xfrm>
          <a:prstGeom prst="rect">
            <a:avLst/>
          </a:prstGeom>
          <a:noFill/>
        </p:spPr>
        <p:txBody>
          <a:bodyPr wrap="square" rtlCol="0">
            <a:spAutoFit/>
          </a:bodyPr>
          <a:lstStyle/>
          <a:p>
            <a:pPr algn="ctr"/>
            <a:r>
              <a:rPr lang="en-US" sz="2400" b="1" dirty="0">
                <a:solidFill>
                  <a:schemeClr val="bg1"/>
                </a:solidFill>
              </a:rPr>
              <a:t>2.</a:t>
            </a:r>
          </a:p>
        </p:txBody>
      </p:sp>
      <p:sp>
        <p:nvSpPr>
          <p:cNvPr id="55" name="TextBox 54">
            <a:extLst>
              <a:ext uri="{FF2B5EF4-FFF2-40B4-BE49-F238E27FC236}">
                <a16:creationId xmlns:a16="http://schemas.microsoft.com/office/drawing/2014/main" id="{263F838E-FDF5-C044-B377-ECBD1BFF7223}"/>
              </a:ext>
            </a:extLst>
          </p:cNvPr>
          <p:cNvSpPr txBox="1"/>
          <p:nvPr/>
        </p:nvSpPr>
        <p:spPr>
          <a:xfrm>
            <a:off x="6681207" y="3706949"/>
            <a:ext cx="1098609" cy="461665"/>
          </a:xfrm>
          <a:prstGeom prst="rect">
            <a:avLst/>
          </a:prstGeom>
          <a:noFill/>
        </p:spPr>
        <p:txBody>
          <a:bodyPr wrap="square" rtlCol="0">
            <a:spAutoFit/>
          </a:bodyPr>
          <a:lstStyle/>
          <a:p>
            <a:pPr algn="ctr"/>
            <a:r>
              <a:rPr lang="en-US" sz="2400" b="1" dirty="0">
                <a:solidFill>
                  <a:schemeClr val="bg1"/>
                </a:solidFill>
              </a:rPr>
              <a:t>4.</a:t>
            </a:r>
          </a:p>
        </p:txBody>
      </p:sp>
      <p:pic>
        <p:nvPicPr>
          <p:cNvPr id="8" name="Picture 7" descr="A picture containing text, clock&#10;&#10;Description automatically generated">
            <a:extLst>
              <a:ext uri="{FF2B5EF4-FFF2-40B4-BE49-F238E27FC236}">
                <a16:creationId xmlns:a16="http://schemas.microsoft.com/office/drawing/2014/main" id="{A093E2A0-A099-734E-BE84-F16725D11E57}"/>
              </a:ext>
            </a:extLst>
          </p:cNvPr>
          <p:cNvPicPr>
            <a:picLocks noChangeAspect="1"/>
          </p:cNvPicPr>
          <p:nvPr/>
        </p:nvPicPr>
        <p:blipFill>
          <a:blip r:embed="rId4"/>
          <a:stretch>
            <a:fillRect/>
          </a:stretch>
        </p:blipFill>
        <p:spPr>
          <a:xfrm>
            <a:off x="2106488" y="1635492"/>
            <a:ext cx="1594912" cy="1594912"/>
          </a:xfrm>
          <a:prstGeom prst="rect">
            <a:avLst/>
          </a:prstGeom>
        </p:spPr>
      </p:pic>
      <p:pic>
        <p:nvPicPr>
          <p:cNvPr id="14" name="Picture 13" descr="Icon&#10;&#10;Description automatically generated">
            <a:extLst>
              <a:ext uri="{FF2B5EF4-FFF2-40B4-BE49-F238E27FC236}">
                <a16:creationId xmlns:a16="http://schemas.microsoft.com/office/drawing/2014/main" id="{CE126A4B-C251-9F4C-A922-7DC45FD109B6}"/>
              </a:ext>
            </a:extLst>
          </p:cNvPr>
          <p:cNvPicPr>
            <a:picLocks noChangeAspect="1"/>
          </p:cNvPicPr>
          <p:nvPr/>
        </p:nvPicPr>
        <p:blipFill>
          <a:blip r:embed="rId5"/>
          <a:stretch>
            <a:fillRect/>
          </a:stretch>
        </p:blipFill>
        <p:spPr>
          <a:xfrm>
            <a:off x="3579537" y="1448495"/>
            <a:ext cx="981351" cy="981351"/>
          </a:xfrm>
          <a:prstGeom prst="rect">
            <a:avLst/>
          </a:prstGeom>
        </p:spPr>
      </p:pic>
      <p:grpSp>
        <p:nvGrpSpPr>
          <p:cNvPr id="141" name="Group 140">
            <a:extLst>
              <a:ext uri="{FF2B5EF4-FFF2-40B4-BE49-F238E27FC236}">
                <a16:creationId xmlns:a16="http://schemas.microsoft.com/office/drawing/2014/main" id="{D17DCC6B-B0CC-440A-FE15-DE16700F30EC}"/>
              </a:ext>
            </a:extLst>
          </p:cNvPr>
          <p:cNvGrpSpPr/>
          <p:nvPr/>
        </p:nvGrpSpPr>
        <p:grpSpPr>
          <a:xfrm>
            <a:off x="1693736" y="5023314"/>
            <a:ext cx="3676382" cy="1073776"/>
            <a:chOff x="310551" y="1643332"/>
            <a:chExt cx="11570898" cy="3571336"/>
          </a:xfrm>
        </p:grpSpPr>
        <p:sp>
          <p:nvSpPr>
            <p:cNvPr id="142" name="Rectangle 141">
              <a:extLst>
                <a:ext uri="{FF2B5EF4-FFF2-40B4-BE49-F238E27FC236}">
                  <a16:creationId xmlns:a16="http://schemas.microsoft.com/office/drawing/2014/main" id="{7F8ABC11-23B2-1EA4-56F1-F5A53A4D7B7E}"/>
                </a:ext>
              </a:extLst>
            </p:cNvPr>
            <p:cNvSpPr/>
            <p:nvPr/>
          </p:nvSpPr>
          <p:spPr>
            <a:xfrm>
              <a:off x="310551" y="1643332"/>
              <a:ext cx="3674853" cy="3571336"/>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IDEA #1</a:t>
              </a:r>
            </a:p>
          </p:txBody>
        </p:sp>
        <p:sp>
          <p:nvSpPr>
            <p:cNvPr id="143" name="Rectangle 142">
              <a:extLst>
                <a:ext uri="{FF2B5EF4-FFF2-40B4-BE49-F238E27FC236}">
                  <a16:creationId xmlns:a16="http://schemas.microsoft.com/office/drawing/2014/main" id="{39BC19C7-D51C-115D-4D7D-705AED4EF013}"/>
                </a:ext>
              </a:extLst>
            </p:cNvPr>
            <p:cNvSpPr/>
            <p:nvPr/>
          </p:nvSpPr>
          <p:spPr>
            <a:xfrm>
              <a:off x="4255697" y="1643332"/>
              <a:ext cx="3674853" cy="3571336"/>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IDEA #2</a:t>
              </a:r>
            </a:p>
          </p:txBody>
        </p:sp>
        <p:sp>
          <p:nvSpPr>
            <p:cNvPr id="144" name="Rectangle 143">
              <a:extLst>
                <a:ext uri="{FF2B5EF4-FFF2-40B4-BE49-F238E27FC236}">
                  <a16:creationId xmlns:a16="http://schemas.microsoft.com/office/drawing/2014/main" id="{F296251A-DDC1-67B9-B04C-11329C8DAB22}"/>
                </a:ext>
              </a:extLst>
            </p:cNvPr>
            <p:cNvSpPr/>
            <p:nvPr/>
          </p:nvSpPr>
          <p:spPr>
            <a:xfrm>
              <a:off x="8206596" y="1643332"/>
              <a:ext cx="3674853" cy="3571336"/>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IDEA #3</a:t>
              </a:r>
            </a:p>
          </p:txBody>
        </p:sp>
      </p:grpSp>
      <p:grpSp>
        <p:nvGrpSpPr>
          <p:cNvPr id="145" name="Group 144">
            <a:extLst>
              <a:ext uri="{FF2B5EF4-FFF2-40B4-BE49-F238E27FC236}">
                <a16:creationId xmlns:a16="http://schemas.microsoft.com/office/drawing/2014/main" id="{04624EF1-0DEC-C9A9-9977-0C8A9B57C7E8}"/>
              </a:ext>
            </a:extLst>
          </p:cNvPr>
          <p:cNvGrpSpPr/>
          <p:nvPr/>
        </p:nvGrpSpPr>
        <p:grpSpPr>
          <a:xfrm>
            <a:off x="8204517" y="4633976"/>
            <a:ext cx="2810137" cy="1671276"/>
            <a:chOff x="2923145" y="724619"/>
            <a:chExt cx="6390683" cy="4815548"/>
          </a:xfrm>
        </p:grpSpPr>
        <p:grpSp>
          <p:nvGrpSpPr>
            <p:cNvPr id="146" name="Group 145">
              <a:extLst>
                <a:ext uri="{FF2B5EF4-FFF2-40B4-BE49-F238E27FC236}">
                  <a16:creationId xmlns:a16="http://schemas.microsoft.com/office/drawing/2014/main" id="{E3671725-25A0-3F7A-D098-D12758CDFB13}"/>
                </a:ext>
              </a:extLst>
            </p:cNvPr>
            <p:cNvGrpSpPr/>
            <p:nvPr/>
          </p:nvGrpSpPr>
          <p:grpSpPr>
            <a:xfrm>
              <a:off x="2923145" y="724619"/>
              <a:ext cx="6390683" cy="4815548"/>
              <a:chOff x="2432649" y="879894"/>
              <a:chExt cx="6262870" cy="4705291"/>
            </a:xfrm>
          </p:grpSpPr>
          <p:grpSp>
            <p:nvGrpSpPr>
              <p:cNvPr id="152" name="Group 151">
                <a:extLst>
                  <a:ext uri="{FF2B5EF4-FFF2-40B4-BE49-F238E27FC236}">
                    <a16:creationId xmlns:a16="http://schemas.microsoft.com/office/drawing/2014/main" id="{DE192072-1C6B-2986-FD2C-388D43019998}"/>
                  </a:ext>
                </a:extLst>
              </p:cNvPr>
              <p:cNvGrpSpPr/>
              <p:nvPr/>
            </p:nvGrpSpPr>
            <p:grpSpPr>
              <a:xfrm>
                <a:off x="2432649" y="879894"/>
                <a:ext cx="6262870" cy="4705291"/>
                <a:chOff x="2035834" y="500332"/>
                <a:chExt cx="4744425" cy="4705291"/>
              </a:xfrm>
            </p:grpSpPr>
            <p:sp>
              <p:nvSpPr>
                <p:cNvPr id="158" name="Up Arrow 157">
                  <a:extLst>
                    <a:ext uri="{FF2B5EF4-FFF2-40B4-BE49-F238E27FC236}">
                      <a16:creationId xmlns:a16="http://schemas.microsoft.com/office/drawing/2014/main" id="{6908693A-937D-CC2C-2363-2D68F71CED80}"/>
                    </a:ext>
                  </a:extLst>
                </p:cNvPr>
                <p:cNvSpPr/>
                <p:nvPr/>
              </p:nvSpPr>
              <p:spPr>
                <a:xfrm>
                  <a:off x="2035834" y="500332"/>
                  <a:ext cx="207034" cy="4589253"/>
                </a:xfrm>
                <a:prstGeom prst="upArrow">
                  <a:avLst/>
                </a:prstGeom>
                <a:solidFill>
                  <a:srgbClr val="3AC69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Up Arrow 158">
                  <a:extLst>
                    <a:ext uri="{FF2B5EF4-FFF2-40B4-BE49-F238E27FC236}">
                      <a16:creationId xmlns:a16="http://schemas.microsoft.com/office/drawing/2014/main" id="{BB49F307-A38C-0120-13B8-563EE117B447}"/>
                    </a:ext>
                  </a:extLst>
                </p:cNvPr>
                <p:cNvSpPr/>
                <p:nvPr/>
              </p:nvSpPr>
              <p:spPr>
                <a:xfrm rot="5400000">
                  <a:off x="4291676" y="2717041"/>
                  <a:ext cx="387915" cy="4589250"/>
                </a:xfrm>
                <a:prstGeom prst="upArrow">
                  <a:avLst/>
                </a:prstGeom>
                <a:solidFill>
                  <a:srgbClr val="3AC69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5" name="Rectangle 154">
                <a:extLst>
                  <a:ext uri="{FF2B5EF4-FFF2-40B4-BE49-F238E27FC236}">
                    <a16:creationId xmlns:a16="http://schemas.microsoft.com/office/drawing/2014/main" id="{5FCEECEE-2CF1-DCF0-7440-DEDD1E127E80}"/>
                  </a:ext>
                </a:extLst>
              </p:cNvPr>
              <p:cNvSpPr/>
              <p:nvPr/>
            </p:nvSpPr>
            <p:spPr>
              <a:xfrm>
                <a:off x="3260785" y="2461734"/>
                <a:ext cx="1397479" cy="1184690"/>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56" name="Rectangle 155">
                <a:extLst>
                  <a:ext uri="{FF2B5EF4-FFF2-40B4-BE49-F238E27FC236}">
                    <a16:creationId xmlns:a16="http://schemas.microsoft.com/office/drawing/2014/main" id="{3B6B4610-1A19-7198-B163-CA8E7346AAFF}"/>
                  </a:ext>
                </a:extLst>
              </p:cNvPr>
              <p:cNvSpPr/>
              <p:nvPr/>
            </p:nvSpPr>
            <p:spPr>
              <a:xfrm>
                <a:off x="6593898" y="2653556"/>
                <a:ext cx="1397479" cy="1184691"/>
              </a:xfrm>
              <a:prstGeom prst="rect">
                <a:avLst/>
              </a:prstGeom>
              <a:solidFill>
                <a:srgbClr val="FFD966"/>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57" name="Rectangle 156">
                <a:extLst>
                  <a:ext uri="{FF2B5EF4-FFF2-40B4-BE49-F238E27FC236}">
                    <a16:creationId xmlns:a16="http://schemas.microsoft.com/office/drawing/2014/main" id="{C9D389AD-47CB-0F02-B75C-AFB4E57654FE}"/>
                  </a:ext>
                </a:extLst>
              </p:cNvPr>
              <p:cNvSpPr/>
              <p:nvPr/>
            </p:nvSpPr>
            <p:spPr>
              <a:xfrm>
                <a:off x="3912810" y="3909294"/>
                <a:ext cx="1397479" cy="1184690"/>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cxnSp>
          <p:nvCxnSpPr>
            <p:cNvPr id="147" name="Straight Connector 146">
              <a:extLst>
                <a:ext uri="{FF2B5EF4-FFF2-40B4-BE49-F238E27FC236}">
                  <a16:creationId xmlns:a16="http://schemas.microsoft.com/office/drawing/2014/main" id="{C48B8431-CA0D-C295-CA82-9210A4C8B388}"/>
                </a:ext>
              </a:extLst>
            </p:cNvPr>
            <p:cNvCxnSpPr>
              <a:cxnSpLocks/>
            </p:cNvCxnSpPr>
            <p:nvPr/>
          </p:nvCxnSpPr>
          <p:spPr>
            <a:xfrm>
              <a:off x="6183223" y="946414"/>
              <a:ext cx="0" cy="2028760"/>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8" name="Straight Connector 147">
              <a:extLst>
                <a:ext uri="{FF2B5EF4-FFF2-40B4-BE49-F238E27FC236}">
                  <a16:creationId xmlns:a16="http://schemas.microsoft.com/office/drawing/2014/main" id="{9C85F931-F44F-C598-663B-9BC886F4EF7F}"/>
                </a:ext>
              </a:extLst>
            </p:cNvPr>
            <p:cNvCxnSpPr>
              <a:cxnSpLocks/>
            </p:cNvCxnSpPr>
            <p:nvPr/>
          </p:nvCxnSpPr>
          <p:spPr>
            <a:xfrm flipH="1" flipV="1">
              <a:off x="6222999" y="2975174"/>
              <a:ext cx="2762186" cy="3116"/>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9" name="TextBox 148">
              <a:extLst>
                <a:ext uri="{FF2B5EF4-FFF2-40B4-BE49-F238E27FC236}">
                  <a16:creationId xmlns:a16="http://schemas.microsoft.com/office/drawing/2014/main" id="{9B566CDD-666F-FCCE-661B-F8D07A9FA81A}"/>
                </a:ext>
              </a:extLst>
            </p:cNvPr>
            <p:cNvSpPr txBox="1"/>
            <p:nvPr/>
          </p:nvSpPr>
          <p:spPr>
            <a:xfrm>
              <a:off x="7086599" y="1108249"/>
              <a:ext cx="2036946" cy="886816"/>
            </a:xfrm>
            <a:prstGeom prst="rect">
              <a:avLst/>
            </a:prstGeom>
            <a:noFill/>
          </p:spPr>
          <p:txBody>
            <a:bodyPr wrap="none" rtlCol="0">
              <a:spAutoFit/>
            </a:bodyPr>
            <a:lstStyle/>
            <a:p>
              <a:r>
                <a:rPr lang="en-US" sz="1400" b="1" dirty="0">
                  <a:solidFill>
                    <a:srgbClr val="C00000"/>
                  </a:solidFill>
                </a:rPr>
                <a:t>Win Zone</a:t>
              </a:r>
            </a:p>
          </p:txBody>
        </p:sp>
      </p:grpSp>
      <p:pic>
        <p:nvPicPr>
          <p:cNvPr id="3" name="Picture 2" descr="Diagram&#10;&#10;Description automatically generated with low confidence">
            <a:extLst>
              <a:ext uri="{FF2B5EF4-FFF2-40B4-BE49-F238E27FC236}">
                <a16:creationId xmlns:a16="http://schemas.microsoft.com/office/drawing/2014/main" id="{A37B827F-003F-3843-86EC-C7E335C039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0938" y="1460896"/>
            <a:ext cx="3489540" cy="1962866"/>
          </a:xfrm>
          <a:prstGeom prst="rect">
            <a:avLst/>
          </a:prstGeom>
        </p:spPr>
      </p:pic>
      <p:sp>
        <p:nvSpPr>
          <p:cNvPr id="2" name="Slide Number Placeholder 1">
            <a:extLst>
              <a:ext uri="{FF2B5EF4-FFF2-40B4-BE49-F238E27FC236}">
                <a16:creationId xmlns:a16="http://schemas.microsoft.com/office/drawing/2014/main" id="{B629E5AC-E685-81E8-696E-9D420F565DAE}"/>
              </a:ext>
            </a:extLst>
          </p:cNvPr>
          <p:cNvSpPr>
            <a:spLocks noGrp="1"/>
          </p:cNvSpPr>
          <p:nvPr>
            <p:ph type="sldNum" sz="quarter" idx="12"/>
          </p:nvPr>
        </p:nvSpPr>
        <p:spPr/>
        <p:txBody>
          <a:bodyPr/>
          <a:lstStyle/>
          <a:p>
            <a:fld id="{E8883E0F-B325-444D-B2D9-EF8E0D98F992}" type="slidenum">
              <a:rPr lang="en-US" smtClean="0"/>
              <a:t>17</a:t>
            </a:fld>
            <a:endParaRPr lang="en-US" dirty="0"/>
          </a:p>
        </p:txBody>
      </p:sp>
    </p:spTree>
    <p:extLst>
      <p:ext uri="{BB962C8B-B14F-4D97-AF65-F5344CB8AC3E}">
        <p14:creationId xmlns:p14="http://schemas.microsoft.com/office/powerpoint/2010/main" val="294558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48010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grpSp>
        <p:nvGrpSpPr>
          <p:cNvPr id="9" name="Group 8">
            <a:extLst>
              <a:ext uri="{FF2B5EF4-FFF2-40B4-BE49-F238E27FC236}">
                <a16:creationId xmlns:a16="http://schemas.microsoft.com/office/drawing/2014/main" id="{5E5CEC13-4F72-87BC-D9DF-A33EC9698C48}"/>
              </a:ext>
            </a:extLst>
          </p:cNvPr>
          <p:cNvGrpSpPr/>
          <p:nvPr/>
        </p:nvGrpSpPr>
        <p:grpSpPr>
          <a:xfrm>
            <a:off x="712180" y="4433827"/>
            <a:ext cx="443210" cy="427913"/>
            <a:chOff x="663222" y="3355931"/>
            <a:chExt cx="443210" cy="427913"/>
          </a:xfrm>
        </p:grpSpPr>
        <p:sp>
          <p:nvSpPr>
            <p:cNvPr id="10" name="Oval 9">
              <a:extLst>
                <a:ext uri="{FF2B5EF4-FFF2-40B4-BE49-F238E27FC236}">
                  <a16:creationId xmlns:a16="http://schemas.microsoft.com/office/drawing/2014/main" id="{FDB79BEE-9F05-5AC4-0CCB-553BB49724AA}"/>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3067E27E-E84A-4317-DBE0-EC212FEE34E1}"/>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FBD07FB5-B631-3CE0-43D3-39B896FA2D3B}"/>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14" name="Rectangle 13">
            <a:extLst>
              <a:ext uri="{FF2B5EF4-FFF2-40B4-BE49-F238E27FC236}">
                <a16:creationId xmlns:a16="http://schemas.microsoft.com/office/drawing/2014/main" id="{72AC7058-8F80-94D7-3F28-D74F03195D33}"/>
              </a:ext>
            </a:extLst>
          </p:cNvPr>
          <p:cNvSpPr/>
          <p:nvPr/>
        </p:nvSpPr>
        <p:spPr>
          <a:xfrm>
            <a:off x="1314196" y="3305414"/>
            <a:ext cx="9734687" cy="734945"/>
          </a:xfrm>
          <a:prstGeom prst="rect">
            <a:avLst/>
          </a:prstGeom>
        </p:spPr>
        <p:txBody>
          <a:bodyPr wrap="square">
            <a:spAutoFit/>
          </a:bodyPr>
          <a:lstStyle/>
          <a:p>
            <a:pPr algn="thaiDist">
              <a:lnSpc>
                <a:spcPct val="120000"/>
              </a:lnSpc>
            </a:pPr>
            <a:r>
              <a:rPr lang="en-US" b="1" dirty="0">
                <a:solidFill>
                  <a:srgbClr val="262626"/>
                </a:solidFill>
              </a:rPr>
              <a:t>Display the lesson slides for the class and create a discussion </a:t>
            </a:r>
            <a:r>
              <a:rPr lang="en-US" dirty="0">
                <a:solidFill>
                  <a:srgbClr val="262626"/>
                </a:solidFill>
              </a:rPr>
              <a:t>about what they already know about mind maps and introduce “down selection” as a decision-making tool. </a:t>
            </a:r>
          </a:p>
        </p:txBody>
      </p:sp>
      <p:grpSp>
        <p:nvGrpSpPr>
          <p:cNvPr id="15" name="Group 14">
            <a:extLst>
              <a:ext uri="{FF2B5EF4-FFF2-40B4-BE49-F238E27FC236}">
                <a16:creationId xmlns:a16="http://schemas.microsoft.com/office/drawing/2014/main" id="{4478D716-B85F-88A3-AFD7-D0568C12D351}"/>
              </a:ext>
            </a:extLst>
          </p:cNvPr>
          <p:cNvGrpSpPr/>
          <p:nvPr/>
        </p:nvGrpSpPr>
        <p:grpSpPr>
          <a:xfrm>
            <a:off x="712256" y="3300532"/>
            <a:ext cx="443210" cy="427913"/>
            <a:chOff x="663222" y="3355931"/>
            <a:chExt cx="443210" cy="427913"/>
          </a:xfrm>
        </p:grpSpPr>
        <p:sp>
          <p:nvSpPr>
            <p:cNvPr id="16" name="Oval 15">
              <a:extLst>
                <a:ext uri="{FF2B5EF4-FFF2-40B4-BE49-F238E27FC236}">
                  <a16:creationId xmlns:a16="http://schemas.microsoft.com/office/drawing/2014/main" id="{7B16B6D5-D78A-B0D5-46F5-CD4C5F9F9D8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Oval 16">
              <a:extLst>
                <a:ext uri="{FF2B5EF4-FFF2-40B4-BE49-F238E27FC236}">
                  <a16:creationId xmlns:a16="http://schemas.microsoft.com/office/drawing/2014/main" id="{5A480FFF-4780-B5F0-2AC2-E21D80F756F7}"/>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ectangle 17">
              <a:extLst>
                <a:ext uri="{FF2B5EF4-FFF2-40B4-BE49-F238E27FC236}">
                  <a16:creationId xmlns:a16="http://schemas.microsoft.com/office/drawing/2014/main" id="{E80940E8-22E6-C80E-6992-707F8FFD6958}"/>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sp>
        <p:nvSpPr>
          <p:cNvPr id="20" name="TextBox 19">
            <a:extLst>
              <a:ext uri="{FF2B5EF4-FFF2-40B4-BE49-F238E27FC236}">
                <a16:creationId xmlns:a16="http://schemas.microsoft.com/office/drawing/2014/main" id="{870443D5-F53C-B910-E5A0-AB1541127325}"/>
              </a:ext>
            </a:extLst>
          </p:cNvPr>
          <p:cNvSpPr txBox="1"/>
          <p:nvPr/>
        </p:nvSpPr>
        <p:spPr>
          <a:xfrm>
            <a:off x="1314194" y="5411014"/>
            <a:ext cx="9563605" cy="734945"/>
          </a:xfrm>
          <a:prstGeom prst="rect">
            <a:avLst/>
          </a:prstGeom>
          <a:noFill/>
        </p:spPr>
        <p:txBody>
          <a:bodyPr wrap="square" rtlCol="0">
            <a:spAutoFit/>
          </a:bodyPr>
          <a:lstStyle/>
          <a:p>
            <a:pPr algn="thaiDist">
              <a:lnSpc>
                <a:spcPct val="120000"/>
              </a:lnSpc>
            </a:pPr>
            <a:r>
              <a:rPr lang="en-US" b="1" dirty="0">
                <a:solidFill>
                  <a:srgbClr val="262626"/>
                </a:solidFill>
              </a:rPr>
              <a:t>Follow the instructions </a:t>
            </a:r>
            <a:r>
              <a:rPr lang="en-US" dirty="0">
                <a:solidFill>
                  <a:srgbClr val="262626"/>
                </a:solidFill>
              </a:rPr>
              <a:t>in the lesson on how to create a mind map and how to decide on a winning idea. The slide notes at the bottom of each slide will have instructions on how to do each step. </a:t>
            </a:r>
          </a:p>
        </p:txBody>
      </p:sp>
      <p:grpSp>
        <p:nvGrpSpPr>
          <p:cNvPr id="22" name="Group 21">
            <a:extLst>
              <a:ext uri="{FF2B5EF4-FFF2-40B4-BE49-F238E27FC236}">
                <a16:creationId xmlns:a16="http://schemas.microsoft.com/office/drawing/2014/main" id="{92FDCB1C-543A-F655-612D-629CAC1391BE}"/>
              </a:ext>
            </a:extLst>
          </p:cNvPr>
          <p:cNvGrpSpPr/>
          <p:nvPr/>
        </p:nvGrpSpPr>
        <p:grpSpPr>
          <a:xfrm>
            <a:off x="709752" y="5453727"/>
            <a:ext cx="443210" cy="427913"/>
            <a:chOff x="663222" y="3355931"/>
            <a:chExt cx="443210" cy="427913"/>
          </a:xfrm>
        </p:grpSpPr>
        <p:sp>
          <p:nvSpPr>
            <p:cNvPr id="23" name="Oval 22">
              <a:extLst>
                <a:ext uri="{FF2B5EF4-FFF2-40B4-BE49-F238E27FC236}">
                  <a16:creationId xmlns:a16="http://schemas.microsoft.com/office/drawing/2014/main" id="{82F847A7-5433-42DF-46B4-738F72A780AF}"/>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Oval 23">
              <a:extLst>
                <a:ext uri="{FF2B5EF4-FFF2-40B4-BE49-F238E27FC236}">
                  <a16:creationId xmlns:a16="http://schemas.microsoft.com/office/drawing/2014/main" id="{2F9A8BA4-D78C-4E92-F638-58983B0C788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Rectangle 24">
              <a:extLst>
                <a:ext uri="{FF2B5EF4-FFF2-40B4-BE49-F238E27FC236}">
                  <a16:creationId xmlns:a16="http://schemas.microsoft.com/office/drawing/2014/main" id="{25CDE0F3-B01F-16AF-82C3-7056D7C2C88F}"/>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27" name="TextBox 26">
            <a:extLst>
              <a:ext uri="{FF2B5EF4-FFF2-40B4-BE49-F238E27FC236}">
                <a16:creationId xmlns:a16="http://schemas.microsoft.com/office/drawing/2014/main" id="{8B8F83A2-25E6-8F2F-8CB4-86C84AD0D750}"/>
              </a:ext>
            </a:extLst>
          </p:cNvPr>
          <p:cNvSpPr txBox="1"/>
          <p:nvPr/>
        </p:nvSpPr>
        <p:spPr>
          <a:xfrm>
            <a:off x="2441535" y="277861"/>
            <a:ext cx="7308925" cy="584775"/>
          </a:xfrm>
          <a:prstGeom prst="rect">
            <a:avLst/>
          </a:prstGeom>
          <a:noFill/>
        </p:spPr>
        <p:txBody>
          <a:bodyPr wrap="square" rtlCol="0">
            <a:spAutoFit/>
          </a:bodyPr>
          <a:lstStyle/>
          <a:p>
            <a:pPr algn="ctr"/>
            <a:r>
              <a:rPr lang="en-US" sz="3200" b="1" dirty="0">
                <a:solidFill>
                  <a:schemeClr val="bg1"/>
                </a:solidFill>
              </a:rPr>
              <a:t>Workshop Prep &amp; Objectives </a:t>
            </a:r>
          </a:p>
        </p:txBody>
      </p:sp>
      <p:sp>
        <p:nvSpPr>
          <p:cNvPr id="28" name="Rectangle 27">
            <a:extLst>
              <a:ext uri="{FF2B5EF4-FFF2-40B4-BE49-F238E27FC236}">
                <a16:creationId xmlns:a16="http://schemas.microsoft.com/office/drawing/2014/main" id="{88A9F55D-5772-01F5-81C9-171EE73ECEA0}"/>
              </a:ext>
            </a:extLst>
          </p:cNvPr>
          <p:cNvSpPr/>
          <p:nvPr/>
        </p:nvSpPr>
        <p:spPr>
          <a:xfrm>
            <a:off x="506504" y="1494869"/>
            <a:ext cx="10961596" cy="1399742"/>
          </a:xfrm>
          <a:prstGeom prst="rect">
            <a:avLst/>
          </a:prstGeom>
        </p:spPr>
        <p:txBody>
          <a:bodyPr wrap="square">
            <a:spAutoFit/>
          </a:bodyPr>
          <a:lstStyle/>
          <a:p>
            <a:pPr algn="thaiDist">
              <a:lnSpc>
                <a:spcPct val="120000"/>
              </a:lnSpc>
            </a:pPr>
            <a:r>
              <a:rPr lang="en-US" b="1" dirty="0">
                <a:solidFill>
                  <a:srgbClr val="262626"/>
                </a:solidFill>
              </a:rPr>
              <a:t>The workshop aims to explore how teams can use mapping tools to identify key opportunities or solution pathways to problems, and visualize the complexity and interconnectedness of them. Students will learn how to utilize decision making tools like “down selection” to weigh the value of an idea against another, and to identify and select the best solutions pathway for a problem.</a:t>
            </a:r>
          </a:p>
        </p:txBody>
      </p:sp>
      <p:sp>
        <p:nvSpPr>
          <p:cNvPr id="29" name="Rectangle 28">
            <a:extLst>
              <a:ext uri="{FF2B5EF4-FFF2-40B4-BE49-F238E27FC236}">
                <a16:creationId xmlns:a16="http://schemas.microsoft.com/office/drawing/2014/main" id="{0433BD69-A443-8BCF-0FF8-5B67DA0E9CDB}"/>
              </a:ext>
            </a:extLst>
          </p:cNvPr>
          <p:cNvSpPr/>
          <p:nvPr/>
        </p:nvSpPr>
        <p:spPr>
          <a:xfrm>
            <a:off x="1314196" y="4366680"/>
            <a:ext cx="9734687" cy="1067343"/>
          </a:xfrm>
          <a:prstGeom prst="rect">
            <a:avLst/>
          </a:prstGeom>
        </p:spPr>
        <p:txBody>
          <a:bodyPr wrap="square">
            <a:spAutoFit/>
          </a:bodyPr>
          <a:lstStyle/>
          <a:p>
            <a:pPr algn="thaiDist">
              <a:lnSpc>
                <a:spcPct val="120000"/>
              </a:lnSpc>
            </a:pPr>
            <a:r>
              <a:rPr lang="en-US" dirty="0"/>
              <a:t>The workshop activity is best done on a </a:t>
            </a:r>
            <a:r>
              <a:rPr lang="en-US" b="1" dirty="0"/>
              <a:t>large whiteboard or a posterboard using sticky notes </a:t>
            </a:r>
            <a:r>
              <a:rPr lang="en-US" dirty="0"/>
              <a:t>that can easily be displayed for groups to work together in open discussion.</a:t>
            </a:r>
          </a:p>
          <a:p>
            <a:pPr algn="thaiDist">
              <a:lnSpc>
                <a:spcPct val="120000"/>
              </a:lnSpc>
            </a:pPr>
            <a:endParaRPr lang="en-US" dirty="0">
              <a:solidFill>
                <a:srgbClr val="262626"/>
              </a:solidFill>
            </a:endParaRPr>
          </a:p>
        </p:txBody>
      </p:sp>
      <p:sp>
        <p:nvSpPr>
          <p:cNvPr id="2" name="Slide Number Placeholder 1">
            <a:extLst>
              <a:ext uri="{FF2B5EF4-FFF2-40B4-BE49-F238E27FC236}">
                <a16:creationId xmlns:a16="http://schemas.microsoft.com/office/drawing/2014/main" id="{9A9F96D8-88DD-4FAF-910B-2497A170DD2E}"/>
              </a:ext>
            </a:extLst>
          </p:cNvPr>
          <p:cNvSpPr>
            <a:spLocks noGrp="1"/>
          </p:cNvSpPr>
          <p:nvPr>
            <p:ph type="sldNum" sz="quarter" idx="12"/>
          </p:nvPr>
        </p:nvSpPr>
        <p:spPr/>
        <p:txBody>
          <a:bodyPr/>
          <a:lstStyle/>
          <a:p>
            <a:fld id="{E8883E0F-B325-444D-B2D9-EF8E0D98F992}" type="slidenum">
              <a:rPr lang="en-US" smtClean="0"/>
              <a:t>2</a:t>
            </a:fld>
            <a:endParaRPr lang="en-US" dirty="0"/>
          </a:p>
        </p:txBody>
      </p:sp>
    </p:spTree>
    <p:extLst>
      <p:ext uri="{BB962C8B-B14F-4D97-AF65-F5344CB8AC3E}">
        <p14:creationId xmlns:p14="http://schemas.microsoft.com/office/powerpoint/2010/main" val="286996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5184"/>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506503" y="1456997"/>
            <a:ext cx="5410203" cy="402546"/>
          </a:xfrm>
          <a:prstGeom prst="rect">
            <a:avLst/>
          </a:prstGeom>
        </p:spPr>
        <p:txBody>
          <a:bodyPr wrap="square">
            <a:spAutoFit/>
          </a:bodyPr>
          <a:lstStyle/>
          <a:p>
            <a:pPr algn="thaiDist">
              <a:lnSpc>
                <a:spcPct val="120000"/>
              </a:lnSpc>
            </a:pPr>
            <a:r>
              <a:rPr lang="en-US" b="1" dirty="0">
                <a:solidFill>
                  <a:schemeClr val="bg1"/>
                </a:solidFill>
              </a:rPr>
              <a:t>Key Learning Outcomes and Curriculum Alignment:</a:t>
            </a:r>
            <a:endParaRPr lang="en-TH" b="1">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1926064"/>
            <a:ext cx="11361877" cy="3396571"/>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Science - Earth and Human Activity: </a:t>
            </a:r>
            <a:r>
              <a:rPr lang="en-US" sz="1600" dirty="0">
                <a:solidFill>
                  <a:srgbClr val="262626"/>
                </a:solidFill>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English Language Arts and Literacy: </a:t>
            </a:r>
            <a:r>
              <a:rPr lang="en-US" sz="1600" dirty="0">
                <a:solidFill>
                  <a:srgbClr val="262626"/>
                </a:solidFill>
              </a:rPr>
              <a:t>Participate in collaborative conversations with diverse partners about topics and texts. Follow agreed-upon rules for discussions. Use words and phrases acquired through conversations, reading and being read to, and responding to texts. </a:t>
            </a:r>
            <a:r>
              <a:rPr lang="en-US" sz="1600" dirty="0"/>
              <a:t>Present information, findings, and supporting evidence clearly, concisely, and logically such that listeners can follow the line of reasoning.</a:t>
            </a: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cs typeface="Calibri"/>
                <a:sym typeface="Calibri"/>
              </a:rPr>
              <a:t>Social Studies - People, Places, and Environments: </a:t>
            </a:r>
            <a:r>
              <a:rPr lang="en-US" sz="1600" dirty="0">
                <a:solidFill>
                  <a:srgbClr val="262626"/>
                </a:solidFill>
                <a:cs typeface="Calibri"/>
                <a:sym typeface="Calibri"/>
              </a:rPr>
              <a:t>The study of people, places, and environments enables us to understand the relationship between human populations and the physical world. </a:t>
            </a:r>
            <a:endParaRPr lang="en-US" sz="1600" dirty="0"/>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id="{EB8B9B77-5B22-9846-BC3A-8BBE79F348B8}"/>
              </a:ext>
            </a:extLst>
          </p:cNvPr>
          <p:cNvPicPr>
            <a:picLocks noChangeAspect="1"/>
          </p:cNvPicPr>
          <p:nvPr/>
        </p:nvPicPr>
        <p:blipFill>
          <a:blip r:embed="rId4"/>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F18D82E9-E65C-CD45-B81C-867691A5CEE1}"/>
              </a:ext>
            </a:extLst>
          </p:cNvPr>
          <p:cNvPicPr>
            <a:picLocks noChangeAspect="1"/>
          </p:cNvPicPr>
          <p:nvPr/>
        </p:nvPicPr>
        <p:blipFill>
          <a:blip r:embed="rId5"/>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id="{B3D3BBA8-E2E4-CF45-BF72-B5B052BCB00C}"/>
              </a:ext>
            </a:extLst>
          </p:cNvPr>
          <p:cNvSpPr/>
          <p:nvPr/>
        </p:nvSpPr>
        <p:spPr>
          <a:xfrm>
            <a:off x="323618" y="4846812"/>
            <a:ext cx="209685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839281"/>
            <a:ext cx="1712262" cy="402546"/>
          </a:xfrm>
          <a:prstGeom prst="rect">
            <a:avLst/>
          </a:prstGeom>
        </p:spPr>
        <p:txBody>
          <a:bodyPr wrap="square">
            <a:spAutoFit/>
          </a:bodyPr>
          <a:lstStyle/>
          <a:p>
            <a:pPr algn="thaiDist">
              <a:lnSpc>
                <a:spcPct val="120000"/>
              </a:lnSpc>
            </a:pPr>
            <a:r>
              <a:rPr lang="en-US" b="1" dirty="0">
                <a:solidFill>
                  <a:schemeClr val="bg1"/>
                </a:solidFill>
              </a:rPr>
              <a:t>SDG Alignment</a:t>
            </a:r>
            <a:endParaRPr lang="en-TH" b="1">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420471" y="185126"/>
            <a:ext cx="7165489"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2420471" y="185126"/>
            <a:ext cx="7165489"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8EBFCA84-3E35-AA4F-B39D-FB84F113376F}"/>
              </a:ext>
            </a:extLst>
          </p:cNvPr>
          <p:cNvSpPr txBox="1"/>
          <p:nvPr/>
        </p:nvSpPr>
        <p:spPr>
          <a:xfrm>
            <a:off x="2330826" y="331478"/>
            <a:ext cx="7308925" cy="584775"/>
          </a:xfrm>
          <a:prstGeom prst="rect">
            <a:avLst/>
          </a:prstGeom>
          <a:noFill/>
        </p:spPr>
        <p:txBody>
          <a:bodyPr wrap="square" rtlCol="0">
            <a:spAutoFit/>
          </a:bodyPr>
          <a:lstStyle/>
          <a:p>
            <a:pPr algn="ctr"/>
            <a:r>
              <a:rPr lang="en-US" sz="3200" b="1" dirty="0">
                <a:solidFill>
                  <a:schemeClr val="bg1"/>
                </a:solidFill>
              </a:rPr>
              <a:t>SDG &amp; Curriculum Alignment </a:t>
            </a: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pic>
        <p:nvPicPr>
          <p:cNvPr id="4" name="Picture 3" descr="Icon&#10;&#10;Description automatically generated with medium confidence">
            <a:extLst>
              <a:ext uri="{FF2B5EF4-FFF2-40B4-BE49-F238E27FC236}">
                <a16:creationId xmlns:a16="http://schemas.microsoft.com/office/drawing/2014/main" id="{C63EAAEC-6114-7EE8-38AD-947B9623484E}"/>
              </a:ext>
            </a:extLst>
          </p:cNvPr>
          <p:cNvPicPr>
            <a:picLocks noChangeAspect="1"/>
          </p:cNvPicPr>
          <p:nvPr/>
        </p:nvPicPr>
        <p:blipFill>
          <a:blip r:embed="rId6"/>
          <a:stretch>
            <a:fillRect/>
          </a:stretch>
        </p:blipFill>
        <p:spPr>
          <a:xfrm>
            <a:off x="2711876" y="5360662"/>
            <a:ext cx="1149009" cy="1149009"/>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64BC5EA6-4BF5-DC89-51C3-F7298FBA3485}"/>
              </a:ext>
            </a:extLst>
          </p:cNvPr>
          <p:cNvPicPr>
            <a:picLocks noChangeAspect="1"/>
          </p:cNvPicPr>
          <p:nvPr/>
        </p:nvPicPr>
        <p:blipFill>
          <a:blip r:embed="rId7"/>
          <a:stretch>
            <a:fillRect/>
          </a:stretch>
        </p:blipFill>
        <p:spPr>
          <a:xfrm>
            <a:off x="3864300" y="5360663"/>
            <a:ext cx="1165860" cy="1149008"/>
          </a:xfrm>
          <a:prstGeom prst="rect">
            <a:avLst/>
          </a:prstGeom>
        </p:spPr>
      </p:pic>
      <p:grpSp>
        <p:nvGrpSpPr>
          <p:cNvPr id="20" name="Group 19">
            <a:extLst>
              <a:ext uri="{FF2B5EF4-FFF2-40B4-BE49-F238E27FC236}">
                <a16:creationId xmlns:a16="http://schemas.microsoft.com/office/drawing/2014/main" id="{66470111-1C7D-2A0C-BC5B-0C612C6DA343}"/>
              </a:ext>
            </a:extLst>
          </p:cNvPr>
          <p:cNvGrpSpPr/>
          <p:nvPr/>
        </p:nvGrpSpPr>
        <p:grpSpPr>
          <a:xfrm>
            <a:off x="5379127" y="5026341"/>
            <a:ext cx="6547513" cy="1338812"/>
            <a:chOff x="4790164" y="5101971"/>
            <a:chExt cx="6979920" cy="1490877"/>
          </a:xfrm>
        </p:grpSpPr>
        <p:sp>
          <p:nvSpPr>
            <p:cNvPr id="21" name="Rounded Rectangle 20">
              <a:extLst>
                <a:ext uri="{FF2B5EF4-FFF2-40B4-BE49-F238E27FC236}">
                  <a16:creationId xmlns:a16="http://schemas.microsoft.com/office/drawing/2014/main" id="{D1F65DBB-6A85-ABC3-9421-08A2043B068D}"/>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2" name="Rounded Rectangle 21">
              <a:extLst>
                <a:ext uri="{FF2B5EF4-FFF2-40B4-BE49-F238E27FC236}">
                  <a16:creationId xmlns:a16="http://schemas.microsoft.com/office/drawing/2014/main" id="{57CF6BF7-00DF-6DBE-6CD3-22522E895F6E}"/>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3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23" name="TextBox 22">
              <a:extLst>
                <a:ext uri="{FF2B5EF4-FFF2-40B4-BE49-F238E27FC236}">
                  <a16:creationId xmlns:a16="http://schemas.microsoft.com/office/drawing/2014/main" id="{8A76263F-2C9D-42DA-A04D-89DEFAF1503B}"/>
                </a:ext>
              </a:extLst>
            </p:cNvPr>
            <p:cNvSpPr txBox="1"/>
            <p:nvPr/>
          </p:nvSpPr>
          <p:spPr>
            <a:xfrm>
              <a:off x="6956554" y="5101971"/>
              <a:ext cx="4280197" cy="376739"/>
            </a:xfrm>
            <a:prstGeom prst="rect">
              <a:avLst/>
            </a:prstGeom>
            <a:noFill/>
          </p:spPr>
          <p:txBody>
            <a:bodyPr wrap="square" rtlCol="0">
              <a:spAutoFit/>
            </a:bodyPr>
            <a:lstStyle/>
            <a:p>
              <a:r>
                <a:rPr lang="en-US" b="1" dirty="0">
                  <a:solidFill>
                    <a:schemeClr val="bg1"/>
                  </a:solidFill>
                </a:rPr>
                <a:t>Flexible and adaptive lesson</a:t>
              </a:r>
            </a:p>
          </p:txBody>
        </p:sp>
      </p:grpSp>
      <p:sp>
        <p:nvSpPr>
          <p:cNvPr id="2" name="Slide Number Placeholder 1">
            <a:extLst>
              <a:ext uri="{FF2B5EF4-FFF2-40B4-BE49-F238E27FC236}">
                <a16:creationId xmlns:a16="http://schemas.microsoft.com/office/drawing/2014/main" id="{A8E38065-9FA9-4521-C761-9CD761DB1A08}"/>
              </a:ext>
            </a:extLst>
          </p:cNvPr>
          <p:cNvSpPr>
            <a:spLocks noGrp="1"/>
          </p:cNvSpPr>
          <p:nvPr>
            <p:ph type="sldNum" sz="quarter" idx="12"/>
          </p:nvPr>
        </p:nvSpPr>
        <p:spPr/>
        <p:txBody>
          <a:bodyPr/>
          <a:lstStyle/>
          <a:p>
            <a:fld id="{E8883E0F-B325-444D-B2D9-EF8E0D98F992}" type="slidenum">
              <a:rPr lang="en-US" smtClean="0"/>
              <a:t>3</a:t>
            </a:fld>
            <a:endParaRPr lang="en-US" dirty="0"/>
          </a:p>
        </p:txBody>
      </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37273"/>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Workshop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45 – 60 minutes</a:t>
            </a:r>
          </a:p>
        </p:txBody>
      </p:sp>
      <p:sp>
        <p:nvSpPr>
          <p:cNvPr id="53" name="Oval 52">
            <a:extLst>
              <a:ext uri="{FF2B5EF4-FFF2-40B4-BE49-F238E27FC236}">
                <a16:creationId xmlns:a16="http://schemas.microsoft.com/office/drawing/2014/main"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1638930"/>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nvGrpSpPr>
          <p:cNvPr id="2" name="Group 1">
            <a:extLst>
              <a:ext uri="{FF2B5EF4-FFF2-40B4-BE49-F238E27FC236}">
                <a16:creationId xmlns:a16="http://schemas.microsoft.com/office/drawing/2014/main" id="{C434C557-5383-2358-635D-EF8155B7E4AE}"/>
              </a:ext>
            </a:extLst>
          </p:cNvPr>
          <p:cNvGrpSpPr/>
          <p:nvPr/>
        </p:nvGrpSpPr>
        <p:grpSpPr>
          <a:xfrm>
            <a:off x="647654" y="2573733"/>
            <a:ext cx="443210" cy="427913"/>
            <a:chOff x="663222" y="3355931"/>
            <a:chExt cx="443210" cy="427913"/>
          </a:xfrm>
        </p:grpSpPr>
        <p:sp>
          <p:nvSpPr>
            <p:cNvPr id="26" name="Oval 25">
              <a:extLst>
                <a:ext uri="{FF2B5EF4-FFF2-40B4-BE49-F238E27FC236}">
                  <a16:creationId xmlns:a16="http://schemas.microsoft.com/office/drawing/2014/main" id="{E2C0A7DC-442F-B249-92C1-742F65FB273D}"/>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37" name="Oval 36">
            <a:extLst>
              <a:ext uri="{FF2B5EF4-FFF2-40B4-BE49-F238E27FC236}">
                <a16:creationId xmlns:a16="http://schemas.microsoft.com/office/drawing/2014/main" id="{D2D999FF-62A8-4D4C-B9F4-FAB8457B67B4}"/>
              </a:ext>
            </a:extLst>
          </p:cNvPr>
          <p:cNvSpPr/>
          <p:nvPr/>
        </p:nvSpPr>
        <p:spPr>
          <a:xfrm>
            <a:off x="716859" y="44561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446225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445247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4</a:t>
            </a:r>
          </a:p>
        </p:txBody>
      </p:sp>
      <p:grpSp>
        <p:nvGrpSpPr>
          <p:cNvPr id="24" name="Group 23">
            <a:extLst>
              <a:ext uri="{FF2B5EF4-FFF2-40B4-BE49-F238E27FC236}">
                <a16:creationId xmlns:a16="http://schemas.microsoft.com/office/drawing/2014/main" id="{C458E8A7-6706-75C8-0609-86F17CCE3C5B}"/>
              </a:ext>
            </a:extLst>
          </p:cNvPr>
          <p:cNvGrpSpPr/>
          <p:nvPr/>
        </p:nvGrpSpPr>
        <p:grpSpPr>
          <a:xfrm>
            <a:off x="645226" y="3501457"/>
            <a:ext cx="443210" cy="427913"/>
            <a:chOff x="663222" y="3355931"/>
            <a:chExt cx="443210" cy="427913"/>
          </a:xfrm>
        </p:grpSpPr>
        <p:sp>
          <p:nvSpPr>
            <p:cNvPr id="25" name="Oval 24">
              <a:extLst>
                <a:ext uri="{FF2B5EF4-FFF2-40B4-BE49-F238E27FC236}">
                  <a16:creationId xmlns:a16="http://schemas.microsoft.com/office/drawing/2014/main" id="{6D4B3B1C-4814-16BA-FB3F-FC2D6007252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5AB87CE2-6DDD-9427-15BB-B722105213DB}"/>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43F2049E-8F5F-6023-7114-9D510F3AC1D3}"/>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34" name="TextBox 33">
            <a:extLst>
              <a:ext uri="{FF2B5EF4-FFF2-40B4-BE49-F238E27FC236}">
                <a16:creationId xmlns:a16="http://schemas.microsoft.com/office/drawing/2014/main" id="{42A0DD20-B12D-4139-2CDF-94C20F16ABD0}"/>
              </a:ext>
            </a:extLst>
          </p:cNvPr>
          <p:cNvSpPr txBox="1"/>
          <p:nvPr/>
        </p:nvSpPr>
        <p:spPr>
          <a:xfrm>
            <a:off x="1282300" y="1689355"/>
            <a:ext cx="9627400" cy="369332"/>
          </a:xfrm>
          <a:prstGeom prst="rect">
            <a:avLst/>
          </a:prstGeom>
          <a:noFill/>
        </p:spPr>
        <p:txBody>
          <a:bodyPr wrap="square" rtlCol="0">
            <a:spAutoFit/>
          </a:bodyPr>
          <a:lstStyle/>
          <a:p>
            <a:r>
              <a:rPr lang="en-US" b="1" dirty="0">
                <a:solidFill>
                  <a:srgbClr val="262626"/>
                </a:solidFill>
              </a:rPr>
              <a:t>Split into groups of 3-5 </a:t>
            </a:r>
            <a:r>
              <a:rPr lang="en-US" dirty="0">
                <a:solidFill>
                  <a:srgbClr val="262626"/>
                </a:solidFill>
              </a:rPr>
              <a:t>and prepare a posterboard or whiteboard with sticky notes for the exercise. </a:t>
            </a:r>
          </a:p>
        </p:txBody>
      </p:sp>
      <p:sp>
        <p:nvSpPr>
          <p:cNvPr id="35" name="TextBox 34">
            <a:extLst>
              <a:ext uri="{FF2B5EF4-FFF2-40B4-BE49-F238E27FC236}">
                <a16:creationId xmlns:a16="http://schemas.microsoft.com/office/drawing/2014/main" id="{885C2114-CC6D-81E3-FE3E-A6DF5A0FA93F}"/>
              </a:ext>
            </a:extLst>
          </p:cNvPr>
          <p:cNvSpPr txBox="1"/>
          <p:nvPr/>
        </p:nvSpPr>
        <p:spPr>
          <a:xfrm>
            <a:off x="1282299" y="2505670"/>
            <a:ext cx="9838782" cy="646331"/>
          </a:xfrm>
          <a:prstGeom prst="rect">
            <a:avLst/>
          </a:prstGeom>
          <a:noFill/>
        </p:spPr>
        <p:txBody>
          <a:bodyPr wrap="square" rtlCol="0">
            <a:spAutoFit/>
          </a:bodyPr>
          <a:lstStyle/>
          <a:p>
            <a:pPr>
              <a:buClr>
                <a:srgbClr val="29C7F7"/>
              </a:buClr>
              <a:buSzPct val="200000"/>
              <a:tabLst>
                <a:tab pos="531813" algn="l"/>
              </a:tabLst>
            </a:pPr>
            <a:r>
              <a:rPr lang="en-US" b="1" dirty="0">
                <a:solidFill>
                  <a:srgbClr val="262626"/>
                </a:solidFill>
              </a:rPr>
              <a:t>Read the “Waste Challenge ” </a:t>
            </a:r>
            <a:r>
              <a:rPr lang="en-US" dirty="0">
                <a:solidFill>
                  <a:srgbClr val="262626"/>
                </a:solidFill>
              </a:rPr>
              <a:t>handout and select a problem aspect for the mind mapping exercise or continue with the topic from Workshop 1 (recycling, waste workers, collection and sorting, etc.).</a:t>
            </a:r>
          </a:p>
        </p:txBody>
      </p:sp>
      <p:sp>
        <p:nvSpPr>
          <p:cNvPr id="36" name="TextBox 35">
            <a:extLst>
              <a:ext uri="{FF2B5EF4-FFF2-40B4-BE49-F238E27FC236}">
                <a16:creationId xmlns:a16="http://schemas.microsoft.com/office/drawing/2014/main" id="{A197F5C1-FFE6-7D71-C3AC-D1632C82E8B1}"/>
              </a:ext>
            </a:extLst>
          </p:cNvPr>
          <p:cNvSpPr txBox="1"/>
          <p:nvPr/>
        </p:nvSpPr>
        <p:spPr>
          <a:xfrm>
            <a:off x="1282299" y="3492050"/>
            <a:ext cx="9838782" cy="646331"/>
          </a:xfrm>
          <a:prstGeom prst="rect">
            <a:avLst/>
          </a:prstGeom>
          <a:noFill/>
        </p:spPr>
        <p:txBody>
          <a:bodyPr wrap="square" rtlCol="0">
            <a:spAutoFit/>
          </a:bodyPr>
          <a:lstStyle/>
          <a:p>
            <a:r>
              <a:rPr lang="en-US" b="1" dirty="0">
                <a:solidFill>
                  <a:srgbClr val="262626"/>
                </a:solidFill>
              </a:rPr>
              <a:t>Groups will create a mind map </a:t>
            </a:r>
            <a:r>
              <a:rPr lang="en-US" dirty="0">
                <a:solidFill>
                  <a:srgbClr val="262626"/>
                </a:solidFill>
              </a:rPr>
              <a:t>to examine the interrelated aspects of the problem they are looking to solve, and all potential ideas for solution pathways.</a:t>
            </a:r>
          </a:p>
        </p:txBody>
      </p:sp>
      <p:sp>
        <p:nvSpPr>
          <p:cNvPr id="41" name="TextBox 40">
            <a:extLst>
              <a:ext uri="{FF2B5EF4-FFF2-40B4-BE49-F238E27FC236}">
                <a16:creationId xmlns:a16="http://schemas.microsoft.com/office/drawing/2014/main" id="{8ACE8FC7-2B02-9F61-D5DA-DF4CF39FE536}"/>
              </a:ext>
            </a:extLst>
          </p:cNvPr>
          <p:cNvSpPr txBox="1"/>
          <p:nvPr/>
        </p:nvSpPr>
        <p:spPr>
          <a:xfrm>
            <a:off x="1282301" y="4425444"/>
            <a:ext cx="9627399" cy="1200329"/>
          </a:xfrm>
          <a:prstGeom prst="rect">
            <a:avLst/>
          </a:prstGeom>
          <a:noFill/>
        </p:spPr>
        <p:txBody>
          <a:bodyPr wrap="square" rtlCol="0">
            <a:spAutoFit/>
          </a:bodyPr>
          <a:lstStyle/>
          <a:p>
            <a:r>
              <a:rPr lang="en-US" b="1" dirty="0">
                <a:solidFill>
                  <a:srgbClr val="262626"/>
                </a:solidFill>
              </a:rPr>
              <a:t>When finished with the mind map, groups will write their solution ideas on sticky notes and work through a selection exercise </a:t>
            </a:r>
            <a:r>
              <a:rPr lang="en-US" dirty="0">
                <a:solidFill>
                  <a:srgbClr val="262626"/>
                </a:solidFill>
              </a:rPr>
              <a:t>to weigh the value of ideas against another, and to identify and select the best solution pathway for a problem. Have the groups present their findings to the rest of the workshop.</a:t>
            </a:r>
          </a:p>
        </p:txBody>
      </p:sp>
      <p:sp>
        <p:nvSpPr>
          <p:cNvPr id="4" name="Slide Number Placeholder 3">
            <a:extLst>
              <a:ext uri="{FF2B5EF4-FFF2-40B4-BE49-F238E27FC236}">
                <a16:creationId xmlns:a16="http://schemas.microsoft.com/office/drawing/2014/main" id="{106A8687-328E-82E0-E047-0E402FD165AC}"/>
              </a:ext>
            </a:extLst>
          </p:cNvPr>
          <p:cNvSpPr>
            <a:spLocks noGrp="1"/>
          </p:cNvSpPr>
          <p:nvPr>
            <p:ph type="sldNum" sz="quarter" idx="12"/>
          </p:nvPr>
        </p:nvSpPr>
        <p:spPr/>
        <p:txBody>
          <a:bodyPr/>
          <a:lstStyle/>
          <a:p>
            <a:fld id="{E8883E0F-B325-444D-B2D9-EF8E0D98F992}" type="slidenum">
              <a:rPr lang="en-US" smtClean="0"/>
              <a:t>4</a:t>
            </a:fld>
            <a:endParaRPr lang="en-US" dirty="0"/>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When you are ready to present the lessons to your class click on </a:t>
            </a:r>
            <a:r>
              <a:rPr lang="en-US" sz="2000" b="1" dirty="0">
                <a:solidFill>
                  <a:srgbClr val="262626"/>
                </a:solidFill>
              </a:rPr>
              <a:t>Slide Show </a:t>
            </a:r>
            <a:r>
              <a:rPr lang="en-US" sz="2000" dirty="0">
                <a:solidFill>
                  <a:srgbClr val="262626"/>
                </a:solidFill>
              </a:rPr>
              <a:t>on the top menu bar then select </a:t>
            </a:r>
            <a:r>
              <a:rPr lang="en-US" sz="2000" b="1" dirty="0">
                <a:solidFill>
                  <a:srgbClr val="262626"/>
                </a:solidFill>
              </a:rPr>
              <a:t>Presenter View. </a:t>
            </a:r>
            <a:r>
              <a:rPr lang="en-US" sz="2000" dirty="0">
                <a:solidFill>
                  <a:srgbClr val="262626"/>
                </a:solidFill>
              </a:rPr>
              <a:t>In Presenter view, you can see your notes as you present while the audience see only your slides.</a:t>
            </a:r>
            <a:endParaRPr lang="en-US" sz="2000" b="1" dirty="0">
              <a:solidFill>
                <a:srgbClr val="262626"/>
              </a:solidFill>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E5D994-2510-1043-9814-B2BA992514A8}"/>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Whiteboard&#10;&#10;Description automatically generated">
            <a:extLst>
              <a:ext uri="{FF2B5EF4-FFF2-40B4-BE49-F238E27FC236}">
                <a16:creationId xmlns:a16="http://schemas.microsoft.com/office/drawing/2014/main" id="{5440C833-D4A6-3844-BD33-F0858C8C5E74}"/>
              </a:ext>
            </a:extLst>
          </p:cNvPr>
          <p:cNvPicPr>
            <a:picLocks noChangeAspect="1"/>
          </p:cNvPicPr>
          <p:nvPr/>
        </p:nvPicPr>
        <p:blipFill rotWithShape="1">
          <a:blip r:embed="rId4">
            <a:extLst>
              <a:ext uri="{28A0092B-C50C-407E-A947-70E740481C1C}">
                <a14:useLocalDpi xmlns:a14="http://schemas.microsoft.com/office/drawing/2010/main" val="0"/>
              </a:ext>
            </a:extLst>
          </a:blip>
          <a:srcRect b="-18"/>
          <a:stretch/>
        </p:blipFill>
        <p:spPr>
          <a:xfrm>
            <a:off x="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2" name="Slide Number Placeholder 1">
            <a:extLst>
              <a:ext uri="{FF2B5EF4-FFF2-40B4-BE49-F238E27FC236}">
                <a16:creationId xmlns:a16="http://schemas.microsoft.com/office/drawing/2014/main" id="{B8D4034F-26AF-37BC-EE33-9BBCD397EE13}"/>
              </a:ext>
            </a:extLst>
          </p:cNvPr>
          <p:cNvSpPr>
            <a:spLocks noGrp="1"/>
          </p:cNvSpPr>
          <p:nvPr>
            <p:ph type="sldNum" sz="quarter" idx="12"/>
          </p:nvPr>
        </p:nvSpPr>
        <p:spPr/>
        <p:txBody>
          <a:bodyPr/>
          <a:lstStyle/>
          <a:p>
            <a:fld id="{E8883E0F-B325-444D-B2D9-EF8E0D98F992}" type="slidenum">
              <a:rPr lang="en-US" smtClean="0"/>
              <a:t>6</a:t>
            </a:fld>
            <a:endParaRPr lang="en-US" dirty="0"/>
          </a:p>
        </p:txBody>
      </p:sp>
    </p:spTree>
    <p:extLst>
      <p:ext uri="{BB962C8B-B14F-4D97-AF65-F5344CB8AC3E}">
        <p14:creationId xmlns:p14="http://schemas.microsoft.com/office/powerpoint/2010/main" val="194913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0" y="-9937"/>
            <a:ext cx="12242370" cy="6867937"/>
          </a:xfrm>
          <a:prstGeom prst="rect">
            <a:avLst/>
          </a:prstGeom>
          <a:ln>
            <a:noFill/>
          </a:ln>
        </p:spPr>
      </p:pic>
      <p:pic>
        <p:nvPicPr>
          <p:cNvPr id="5" name="Picture 4" descr="A picture containing diagram&#10;&#10;Description automatically generated">
            <a:extLst>
              <a:ext uri="{FF2B5EF4-FFF2-40B4-BE49-F238E27FC236}">
                <a16:creationId xmlns:a16="http://schemas.microsoft.com/office/drawing/2014/main" id="{F81BC335-7CB2-134F-8055-1429ED3DF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14" y="895427"/>
            <a:ext cx="10692032" cy="6014268"/>
          </a:xfrm>
          <a:prstGeom prst="rect">
            <a:avLst/>
          </a:prstGeom>
        </p:spPr>
      </p:pic>
      <p:grpSp>
        <p:nvGrpSpPr>
          <p:cNvPr id="2" name="Group 1">
            <a:extLst>
              <a:ext uri="{FF2B5EF4-FFF2-40B4-BE49-F238E27FC236}">
                <a16:creationId xmlns:a16="http://schemas.microsoft.com/office/drawing/2014/main" id="{F247F471-ECAE-A643-CB51-410ACEFCA415}"/>
              </a:ext>
            </a:extLst>
          </p:cNvPr>
          <p:cNvGrpSpPr/>
          <p:nvPr/>
        </p:nvGrpSpPr>
        <p:grpSpPr>
          <a:xfrm>
            <a:off x="2606040" y="185126"/>
            <a:ext cx="6979920" cy="873058"/>
            <a:chOff x="2606040" y="185126"/>
            <a:chExt cx="6979920" cy="813099"/>
          </a:xfrm>
        </p:grpSpPr>
        <p:sp>
          <p:nvSpPr>
            <p:cNvPr id="9" name="Rounded Rectangle 8">
              <a:extLst>
                <a:ext uri="{FF2B5EF4-FFF2-40B4-BE49-F238E27FC236}">
                  <a16:creationId xmlns:a16="http://schemas.microsoft.com/office/drawing/2014/main" id="{23FFC629-16C0-054C-A14C-F6C89E7A7A06}"/>
                </a:ext>
              </a:extLst>
            </p:cNvPr>
            <p:cNvSpPr/>
            <p:nvPr/>
          </p:nvSpPr>
          <p:spPr>
            <a:xfrm>
              <a:off x="2606040" y="185126"/>
              <a:ext cx="6979920" cy="81309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Rounded Rectangle 9">
              <a:extLst>
                <a:ext uri="{FF2B5EF4-FFF2-40B4-BE49-F238E27FC236}">
                  <a16:creationId xmlns:a16="http://schemas.microsoft.com/office/drawing/2014/main" id="{A8048B51-E3FA-8047-8906-B789EA221439}"/>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D03DD1BC-CFEA-E84D-8BEC-FC3B5AB50B01}"/>
                </a:ext>
              </a:extLst>
            </p:cNvPr>
            <p:cNvSpPr txBox="1"/>
            <p:nvPr/>
          </p:nvSpPr>
          <p:spPr>
            <a:xfrm>
              <a:off x="2794682" y="308620"/>
              <a:ext cx="6602637" cy="584775"/>
            </a:xfrm>
            <a:prstGeom prst="rect">
              <a:avLst/>
            </a:prstGeom>
            <a:noFill/>
          </p:spPr>
          <p:txBody>
            <a:bodyPr wrap="square" rtlCol="0">
              <a:spAutoFit/>
            </a:bodyPr>
            <a:lstStyle/>
            <a:p>
              <a:pPr algn="ctr"/>
              <a:r>
                <a:rPr lang="en-US" sz="3200" b="1" dirty="0">
                  <a:solidFill>
                    <a:schemeClr val="bg1"/>
                  </a:solidFill>
                </a:rPr>
                <a:t>What is a mind map?</a:t>
              </a:r>
            </a:p>
          </p:txBody>
        </p:sp>
      </p:grpSp>
      <p:sp>
        <p:nvSpPr>
          <p:cNvPr id="12" name="TextBox 11">
            <a:extLst>
              <a:ext uri="{FF2B5EF4-FFF2-40B4-BE49-F238E27FC236}">
                <a16:creationId xmlns:a16="http://schemas.microsoft.com/office/drawing/2014/main" id="{17E56A1E-F33E-3548-832F-7F616EA45907}"/>
              </a:ext>
            </a:extLst>
          </p:cNvPr>
          <p:cNvSpPr txBox="1"/>
          <p:nvPr/>
        </p:nvSpPr>
        <p:spPr>
          <a:xfrm>
            <a:off x="8869457" y="2048508"/>
            <a:ext cx="985371" cy="690638"/>
          </a:xfrm>
          <a:prstGeom prst="rect">
            <a:avLst/>
          </a:prstGeom>
          <a:noFill/>
        </p:spPr>
        <p:txBody>
          <a:bodyPr wrap="square" rtlCol="0">
            <a:spAutoFit/>
          </a:bodyPr>
          <a:lstStyle/>
          <a:p>
            <a:pPr algn="ctr">
              <a:lnSpc>
                <a:spcPct val="80000"/>
              </a:lnSpc>
            </a:pPr>
            <a:r>
              <a:rPr lang="en-US" sz="2400" b="1" dirty="0">
                <a:solidFill>
                  <a:schemeClr val="bg1"/>
                </a:solidFill>
              </a:rPr>
              <a:t>First </a:t>
            </a:r>
          </a:p>
          <a:p>
            <a:pPr algn="ctr">
              <a:lnSpc>
                <a:spcPct val="80000"/>
              </a:lnSpc>
            </a:pPr>
            <a:r>
              <a:rPr lang="en-US" sz="2400" b="1" dirty="0">
                <a:solidFill>
                  <a:schemeClr val="bg1"/>
                </a:solidFill>
              </a:rPr>
              <a:t>Idea</a:t>
            </a:r>
          </a:p>
        </p:txBody>
      </p:sp>
      <p:sp>
        <p:nvSpPr>
          <p:cNvPr id="13" name="TextBox 12">
            <a:extLst>
              <a:ext uri="{FF2B5EF4-FFF2-40B4-BE49-F238E27FC236}">
                <a16:creationId xmlns:a16="http://schemas.microsoft.com/office/drawing/2014/main" id="{3AD5C027-AB2A-5B45-A18F-20BE5B428E0D}"/>
              </a:ext>
            </a:extLst>
          </p:cNvPr>
          <p:cNvSpPr txBox="1"/>
          <p:nvPr/>
        </p:nvSpPr>
        <p:spPr>
          <a:xfrm>
            <a:off x="8767977" y="4973136"/>
            <a:ext cx="1042833" cy="690638"/>
          </a:xfrm>
          <a:prstGeom prst="rect">
            <a:avLst/>
          </a:prstGeom>
          <a:noFill/>
        </p:spPr>
        <p:txBody>
          <a:bodyPr wrap="square" rtlCol="0">
            <a:spAutoFit/>
          </a:bodyPr>
          <a:lstStyle/>
          <a:p>
            <a:pPr algn="ctr">
              <a:lnSpc>
                <a:spcPct val="80000"/>
              </a:lnSpc>
            </a:pPr>
            <a:r>
              <a:rPr lang="en-US" sz="2400" b="1" dirty="0">
                <a:solidFill>
                  <a:schemeClr val="bg1"/>
                </a:solidFill>
              </a:rPr>
              <a:t>Fourth</a:t>
            </a:r>
          </a:p>
          <a:p>
            <a:pPr algn="ctr">
              <a:lnSpc>
                <a:spcPct val="80000"/>
              </a:lnSpc>
            </a:pPr>
            <a:r>
              <a:rPr lang="en-US" sz="2400" b="1" dirty="0">
                <a:solidFill>
                  <a:schemeClr val="bg1"/>
                </a:solidFill>
              </a:rPr>
              <a:t>Idea</a:t>
            </a:r>
          </a:p>
        </p:txBody>
      </p:sp>
      <p:sp>
        <p:nvSpPr>
          <p:cNvPr id="14" name="TextBox 13">
            <a:extLst>
              <a:ext uri="{FF2B5EF4-FFF2-40B4-BE49-F238E27FC236}">
                <a16:creationId xmlns:a16="http://schemas.microsoft.com/office/drawing/2014/main" id="{A3700DF3-00BA-3C4A-935C-75E723C44529}"/>
              </a:ext>
            </a:extLst>
          </p:cNvPr>
          <p:cNvSpPr txBox="1"/>
          <p:nvPr/>
        </p:nvSpPr>
        <p:spPr>
          <a:xfrm>
            <a:off x="2489928" y="2164620"/>
            <a:ext cx="1194216" cy="690638"/>
          </a:xfrm>
          <a:prstGeom prst="rect">
            <a:avLst/>
          </a:prstGeom>
          <a:noFill/>
        </p:spPr>
        <p:txBody>
          <a:bodyPr wrap="square" rtlCol="0">
            <a:spAutoFit/>
          </a:bodyPr>
          <a:lstStyle/>
          <a:p>
            <a:pPr algn="ctr">
              <a:lnSpc>
                <a:spcPct val="80000"/>
              </a:lnSpc>
            </a:pPr>
            <a:r>
              <a:rPr lang="en-US" sz="2400" b="1" dirty="0">
                <a:solidFill>
                  <a:schemeClr val="bg1"/>
                </a:solidFill>
              </a:rPr>
              <a:t>Second</a:t>
            </a:r>
          </a:p>
          <a:p>
            <a:pPr algn="ctr">
              <a:lnSpc>
                <a:spcPct val="80000"/>
              </a:lnSpc>
            </a:pPr>
            <a:r>
              <a:rPr lang="en-US" sz="2400" b="1" dirty="0">
                <a:solidFill>
                  <a:schemeClr val="bg1"/>
                </a:solidFill>
              </a:rPr>
              <a:t>Idea</a:t>
            </a:r>
          </a:p>
        </p:txBody>
      </p:sp>
      <p:sp>
        <p:nvSpPr>
          <p:cNvPr id="15" name="TextBox 14">
            <a:extLst>
              <a:ext uri="{FF2B5EF4-FFF2-40B4-BE49-F238E27FC236}">
                <a16:creationId xmlns:a16="http://schemas.microsoft.com/office/drawing/2014/main" id="{05A7AAF4-5FB1-324A-B0FA-46A76F9795B1}"/>
              </a:ext>
            </a:extLst>
          </p:cNvPr>
          <p:cNvSpPr txBox="1"/>
          <p:nvPr/>
        </p:nvSpPr>
        <p:spPr>
          <a:xfrm>
            <a:off x="2382618" y="5062124"/>
            <a:ext cx="1194216" cy="690638"/>
          </a:xfrm>
          <a:prstGeom prst="rect">
            <a:avLst/>
          </a:prstGeom>
          <a:noFill/>
        </p:spPr>
        <p:txBody>
          <a:bodyPr wrap="square" rtlCol="0">
            <a:spAutoFit/>
          </a:bodyPr>
          <a:lstStyle/>
          <a:p>
            <a:pPr algn="ctr">
              <a:lnSpc>
                <a:spcPct val="80000"/>
              </a:lnSpc>
            </a:pPr>
            <a:r>
              <a:rPr lang="en-US" sz="2400" b="1" dirty="0">
                <a:solidFill>
                  <a:schemeClr val="bg1"/>
                </a:solidFill>
              </a:rPr>
              <a:t>Third</a:t>
            </a:r>
          </a:p>
          <a:p>
            <a:pPr algn="ctr">
              <a:lnSpc>
                <a:spcPct val="80000"/>
              </a:lnSpc>
            </a:pPr>
            <a:r>
              <a:rPr lang="en-US" sz="2400" b="1" dirty="0">
                <a:solidFill>
                  <a:schemeClr val="bg1"/>
                </a:solidFill>
              </a:rPr>
              <a:t>Idea</a:t>
            </a:r>
          </a:p>
        </p:txBody>
      </p:sp>
      <p:sp>
        <p:nvSpPr>
          <p:cNvPr id="16" name="TextBox 15">
            <a:extLst>
              <a:ext uri="{FF2B5EF4-FFF2-40B4-BE49-F238E27FC236}">
                <a16:creationId xmlns:a16="http://schemas.microsoft.com/office/drawing/2014/main" id="{35CABFF1-0262-4940-9E28-751853EBCA68}"/>
              </a:ext>
            </a:extLst>
          </p:cNvPr>
          <p:cNvSpPr txBox="1"/>
          <p:nvPr/>
        </p:nvSpPr>
        <p:spPr>
          <a:xfrm>
            <a:off x="5030752" y="3578387"/>
            <a:ext cx="2090926" cy="395173"/>
          </a:xfrm>
          <a:prstGeom prst="rect">
            <a:avLst/>
          </a:prstGeom>
          <a:noFill/>
        </p:spPr>
        <p:txBody>
          <a:bodyPr wrap="square" rtlCol="0">
            <a:spAutoFit/>
          </a:bodyPr>
          <a:lstStyle/>
          <a:p>
            <a:pPr algn="ctr">
              <a:lnSpc>
                <a:spcPct val="80000"/>
              </a:lnSpc>
            </a:pPr>
            <a:r>
              <a:rPr lang="en-US" sz="2400" b="1" dirty="0">
                <a:solidFill>
                  <a:schemeClr val="bg1"/>
                </a:solidFill>
              </a:rPr>
              <a:t>MINDMAP</a:t>
            </a:r>
          </a:p>
        </p:txBody>
      </p:sp>
      <p:sp>
        <p:nvSpPr>
          <p:cNvPr id="3" name="Slide Number Placeholder 2">
            <a:extLst>
              <a:ext uri="{FF2B5EF4-FFF2-40B4-BE49-F238E27FC236}">
                <a16:creationId xmlns:a16="http://schemas.microsoft.com/office/drawing/2014/main" id="{E8B13557-B16C-F294-35E6-4E4C6ED6F12F}"/>
              </a:ext>
            </a:extLst>
          </p:cNvPr>
          <p:cNvSpPr>
            <a:spLocks noGrp="1"/>
          </p:cNvSpPr>
          <p:nvPr>
            <p:ph type="sldNum" sz="quarter" idx="12"/>
          </p:nvPr>
        </p:nvSpPr>
        <p:spPr/>
        <p:txBody>
          <a:bodyPr/>
          <a:lstStyle/>
          <a:p>
            <a:fld id="{E8883E0F-B325-444D-B2D9-EF8E0D98F992}" type="slidenum">
              <a:rPr lang="en-US" smtClean="0"/>
              <a:t>7</a:t>
            </a:fld>
            <a:endParaRPr lang="en-US" dirty="0"/>
          </a:p>
        </p:txBody>
      </p:sp>
    </p:spTree>
    <p:extLst>
      <p:ext uri="{BB962C8B-B14F-4D97-AF65-F5344CB8AC3E}">
        <p14:creationId xmlns:p14="http://schemas.microsoft.com/office/powerpoint/2010/main" val="350325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55165" y="0"/>
            <a:ext cx="12242370" cy="6867937"/>
          </a:xfrm>
          <a:prstGeom prst="rect">
            <a:avLst/>
          </a:prstGeom>
          <a:ln>
            <a:noFill/>
          </a:ln>
        </p:spPr>
      </p:pic>
      <p:pic>
        <p:nvPicPr>
          <p:cNvPr id="4" name="Picture 3" descr="A picture containing icon&#10;&#10;Description automatically generated">
            <a:extLst>
              <a:ext uri="{FF2B5EF4-FFF2-40B4-BE49-F238E27FC236}">
                <a16:creationId xmlns:a16="http://schemas.microsoft.com/office/drawing/2014/main" id="{35892F7A-1112-C09B-740B-03F73C071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85" y="9937"/>
            <a:ext cx="12192000" cy="6858000"/>
          </a:xfrm>
          <a:prstGeom prst="rect">
            <a:avLst/>
          </a:prstGeom>
        </p:spPr>
      </p:pic>
      <p:sp>
        <p:nvSpPr>
          <p:cNvPr id="13" name="TextBox 12">
            <a:extLst>
              <a:ext uri="{FF2B5EF4-FFF2-40B4-BE49-F238E27FC236}">
                <a16:creationId xmlns:a16="http://schemas.microsoft.com/office/drawing/2014/main" id="{8C775FE0-ADAB-EAC0-879C-0289ADD3D3E4}"/>
              </a:ext>
            </a:extLst>
          </p:cNvPr>
          <p:cNvSpPr txBox="1"/>
          <p:nvPr/>
        </p:nvSpPr>
        <p:spPr>
          <a:xfrm>
            <a:off x="2160651" y="3876252"/>
            <a:ext cx="1593900" cy="707886"/>
          </a:xfrm>
          <a:prstGeom prst="rect">
            <a:avLst/>
          </a:prstGeom>
          <a:noFill/>
        </p:spPr>
        <p:txBody>
          <a:bodyPr wrap="square" rtlCol="0">
            <a:spAutoFit/>
          </a:bodyPr>
          <a:lstStyle/>
          <a:p>
            <a:pPr algn="ctr"/>
            <a:r>
              <a:rPr lang="en-US" sz="2000" b="1" dirty="0">
                <a:solidFill>
                  <a:schemeClr val="bg1"/>
                </a:solidFill>
              </a:rPr>
              <a:t>Increase rate of recycling </a:t>
            </a:r>
          </a:p>
        </p:txBody>
      </p:sp>
      <p:sp>
        <p:nvSpPr>
          <p:cNvPr id="14" name="TextBox 13">
            <a:extLst>
              <a:ext uri="{FF2B5EF4-FFF2-40B4-BE49-F238E27FC236}">
                <a16:creationId xmlns:a16="http://schemas.microsoft.com/office/drawing/2014/main" id="{268B80E2-75B5-FEA4-9ECE-CEB5554B638D}"/>
              </a:ext>
            </a:extLst>
          </p:cNvPr>
          <p:cNvSpPr txBox="1"/>
          <p:nvPr/>
        </p:nvSpPr>
        <p:spPr>
          <a:xfrm>
            <a:off x="6099426" y="3464918"/>
            <a:ext cx="2105462" cy="923330"/>
          </a:xfrm>
          <a:prstGeom prst="rect">
            <a:avLst/>
          </a:prstGeom>
          <a:noFill/>
        </p:spPr>
        <p:txBody>
          <a:bodyPr wrap="square" rtlCol="0">
            <a:spAutoFit/>
          </a:bodyPr>
          <a:lstStyle/>
          <a:p>
            <a:pPr algn="ctr"/>
            <a:r>
              <a:rPr lang="en-US" b="1" dirty="0"/>
              <a:t>Better collection </a:t>
            </a:r>
          </a:p>
          <a:p>
            <a:pPr algn="ctr"/>
            <a:r>
              <a:rPr lang="en-US" b="1" dirty="0"/>
              <a:t>and sorting at the source </a:t>
            </a:r>
          </a:p>
        </p:txBody>
      </p:sp>
      <p:sp>
        <p:nvSpPr>
          <p:cNvPr id="15" name="TextBox 14">
            <a:extLst>
              <a:ext uri="{FF2B5EF4-FFF2-40B4-BE49-F238E27FC236}">
                <a16:creationId xmlns:a16="http://schemas.microsoft.com/office/drawing/2014/main" id="{96B57574-D62E-F226-A85B-10DDB195E0E0}"/>
              </a:ext>
            </a:extLst>
          </p:cNvPr>
          <p:cNvSpPr txBox="1"/>
          <p:nvPr/>
        </p:nvSpPr>
        <p:spPr>
          <a:xfrm>
            <a:off x="4201511" y="1214049"/>
            <a:ext cx="1490594" cy="954107"/>
          </a:xfrm>
          <a:prstGeom prst="rect">
            <a:avLst/>
          </a:prstGeom>
          <a:noFill/>
        </p:spPr>
        <p:txBody>
          <a:bodyPr wrap="square" rtlCol="0">
            <a:spAutoFit/>
          </a:bodyPr>
          <a:lstStyle/>
          <a:p>
            <a:pPr algn="ctr"/>
            <a:r>
              <a:rPr lang="en-US" sz="1400" dirty="0"/>
              <a:t>Easy way for households to separate organic waste</a:t>
            </a:r>
          </a:p>
        </p:txBody>
      </p:sp>
      <p:sp>
        <p:nvSpPr>
          <p:cNvPr id="16" name="TextBox 15">
            <a:extLst>
              <a:ext uri="{FF2B5EF4-FFF2-40B4-BE49-F238E27FC236}">
                <a16:creationId xmlns:a16="http://schemas.microsoft.com/office/drawing/2014/main" id="{056210EB-F403-2C35-53DE-835BB6C9647F}"/>
              </a:ext>
            </a:extLst>
          </p:cNvPr>
          <p:cNvSpPr txBox="1"/>
          <p:nvPr/>
        </p:nvSpPr>
        <p:spPr>
          <a:xfrm>
            <a:off x="6955769" y="623011"/>
            <a:ext cx="1490594" cy="954107"/>
          </a:xfrm>
          <a:prstGeom prst="rect">
            <a:avLst/>
          </a:prstGeom>
          <a:noFill/>
        </p:spPr>
        <p:txBody>
          <a:bodyPr wrap="square" rtlCol="0">
            <a:spAutoFit/>
          </a:bodyPr>
          <a:lstStyle/>
          <a:p>
            <a:pPr algn="ctr"/>
            <a:r>
              <a:rPr lang="en-US" sz="1400" dirty="0"/>
              <a:t>Create a new waste bin that makes separating at home easy</a:t>
            </a:r>
          </a:p>
        </p:txBody>
      </p:sp>
      <p:sp>
        <p:nvSpPr>
          <p:cNvPr id="17" name="TextBox 16">
            <a:extLst>
              <a:ext uri="{FF2B5EF4-FFF2-40B4-BE49-F238E27FC236}">
                <a16:creationId xmlns:a16="http://schemas.microsoft.com/office/drawing/2014/main" id="{7C586D28-4225-6312-5ECC-AEBB8EC64CD0}"/>
              </a:ext>
            </a:extLst>
          </p:cNvPr>
          <p:cNvSpPr txBox="1"/>
          <p:nvPr/>
        </p:nvSpPr>
        <p:spPr>
          <a:xfrm>
            <a:off x="9483097" y="1435600"/>
            <a:ext cx="1286926" cy="954107"/>
          </a:xfrm>
          <a:prstGeom prst="rect">
            <a:avLst/>
          </a:prstGeom>
          <a:noFill/>
        </p:spPr>
        <p:txBody>
          <a:bodyPr wrap="square" rtlCol="0">
            <a:spAutoFit/>
          </a:bodyPr>
          <a:lstStyle/>
          <a:p>
            <a:pPr algn="ctr"/>
            <a:r>
              <a:rPr lang="en-US" sz="1400" dirty="0"/>
              <a:t>Create a collection and sorting business </a:t>
            </a:r>
          </a:p>
        </p:txBody>
      </p:sp>
      <p:sp>
        <p:nvSpPr>
          <p:cNvPr id="18" name="TextBox 17">
            <a:extLst>
              <a:ext uri="{FF2B5EF4-FFF2-40B4-BE49-F238E27FC236}">
                <a16:creationId xmlns:a16="http://schemas.microsoft.com/office/drawing/2014/main" id="{8DB79D2E-8719-9163-6968-05039A186D4A}"/>
              </a:ext>
            </a:extLst>
          </p:cNvPr>
          <p:cNvSpPr txBox="1"/>
          <p:nvPr/>
        </p:nvSpPr>
        <p:spPr>
          <a:xfrm>
            <a:off x="9644441" y="5063869"/>
            <a:ext cx="1495650" cy="1169551"/>
          </a:xfrm>
          <a:prstGeom prst="rect">
            <a:avLst/>
          </a:prstGeom>
          <a:noFill/>
        </p:spPr>
        <p:txBody>
          <a:bodyPr wrap="square" rtlCol="0">
            <a:spAutoFit/>
          </a:bodyPr>
          <a:lstStyle/>
          <a:p>
            <a:pPr algn="ctr"/>
            <a:r>
              <a:rPr lang="en-US" sz="1400" dirty="0"/>
              <a:t>Create an Uber-style “waste” app so people can request waste pickup </a:t>
            </a:r>
          </a:p>
        </p:txBody>
      </p:sp>
      <p:sp>
        <p:nvSpPr>
          <p:cNvPr id="2" name="Slide Number Placeholder 1">
            <a:extLst>
              <a:ext uri="{FF2B5EF4-FFF2-40B4-BE49-F238E27FC236}">
                <a16:creationId xmlns:a16="http://schemas.microsoft.com/office/drawing/2014/main" id="{A6C9A692-F8CC-D151-DEF3-953996CF1B32}"/>
              </a:ext>
            </a:extLst>
          </p:cNvPr>
          <p:cNvSpPr>
            <a:spLocks noGrp="1"/>
          </p:cNvSpPr>
          <p:nvPr>
            <p:ph type="sldNum" sz="quarter" idx="12"/>
          </p:nvPr>
        </p:nvSpPr>
        <p:spPr/>
        <p:txBody>
          <a:bodyPr/>
          <a:lstStyle/>
          <a:p>
            <a:fld id="{E8883E0F-B325-444D-B2D9-EF8E0D98F992}" type="slidenum">
              <a:rPr lang="en-US" smtClean="0"/>
              <a:t>8</a:t>
            </a:fld>
            <a:endParaRPr lang="en-US" dirty="0"/>
          </a:p>
        </p:txBody>
      </p:sp>
    </p:spTree>
    <p:extLst>
      <p:ext uri="{BB962C8B-B14F-4D97-AF65-F5344CB8AC3E}">
        <p14:creationId xmlns:p14="http://schemas.microsoft.com/office/powerpoint/2010/main" val="333385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89F06C1-2C0D-F444-B83C-D0D5E4B958A7}"/>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4" name="Picture 3" descr="A picture containing icon&#10;&#10;Description automatically generated">
            <a:extLst>
              <a:ext uri="{FF2B5EF4-FFF2-40B4-BE49-F238E27FC236}">
                <a16:creationId xmlns:a16="http://schemas.microsoft.com/office/drawing/2014/main" id="{5B51D4A7-BD61-C74F-A161-7C436544C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1DA32A62-1C09-AF4A-9E8F-0AD3B16B3F82}"/>
              </a:ext>
            </a:extLst>
          </p:cNvPr>
          <p:cNvSpPr txBox="1"/>
          <p:nvPr/>
        </p:nvSpPr>
        <p:spPr>
          <a:xfrm>
            <a:off x="6408740" y="4610527"/>
            <a:ext cx="1760900" cy="1015663"/>
          </a:xfrm>
          <a:prstGeom prst="rect">
            <a:avLst/>
          </a:prstGeom>
          <a:noFill/>
        </p:spPr>
        <p:txBody>
          <a:bodyPr wrap="square" rtlCol="0">
            <a:spAutoFit/>
          </a:bodyPr>
          <a:lstStyle/>
          <a:p>
            <a:pPr algn="ctr"/>
            <a:r>
              <a:rPr lang="en-US" sz="2000" b="1" dirty="0">
                <a:solidFill>
                  <a:schemeClr val="bg1"/>
                </a:solidFill>
              </a:rPr>
              <a:t>Empower informal waste workers </a:t>
            </a:r>
          </a:p>
        </p:txBody>
      </p:sp>
      <p:sp>
        <p:nvSpPr>
          <p:cNvPr id="15" name="TextBox 14">
            <a:extLst>
              <a:ext uri="{FF2B5EF4-FFF2-40B4-BE49-F238E27FC236}">
                <a16:creationId xmlns:a16="http://schemas.microsoft.com/office/drawing/2014/main" id="{CF45030E-A60B-D445-890C-E0E430E6CF86}"/>
              </a:ext>
            </a:extLst>
          </p:cNvPr>
          <p:cNvSpPr txBox="1"/>
          <p:nvPr/>
        </p:nvSpPr>
        <p:spPr>
          <a:xfrm>
            <a:off x="5439870" y="1872847"/>
            <a:ext cx="1302670" cy="1077218"/>
          </a:xfrm>
          <a:prstGeom prst="rect">
            <a:avLst/>
          </a:prstGeom>
          <a:noFill/>
        </p:spPr>
        <p:txBody>
          <a:bodyPr wrap="square" rtlCol="0">
            <a:spAutoFit/>
          </a:bodyPr>
          <a:lstStyle/>
          <a:p>
            <a:pPr algn="ctr"/>
            <a:r>
              <a:rPr lang="en-US" sz="1600" dirty="0">
                <a:solidFill>
                  <a:schemeClr val="bg1"/>
                </a:solidFill>
              </a:rPr>
              <a:t>Create an informal waste worker Co-Op</a:t>
            </a:r>
          </a:p>
        </p:txBody>
      </p:sp>
      <p:sp>
        <p:nvSpPr>
          <p:cNvPr id="16" name="TextBox 15">
            <a:extLst>
              <a:ext uri="{FF2B5EF4-FFF2-40B4-BE49-F238E27FC236}">
                <a16:creationId xmlns:a16="http://schemas.microsoft.com/office/drawing/2014/main" id="{2556BF04-0C58-6846-9EFF-0A3807F6CE75}"/>
              </a:ext>
            </a:extLst>
          </p:cNvPr>
          <p:cNvSpPr txBox="1"/>
          <p:nvPr/>
        </p:nvSpPr>
        <p:spPr>
          <a:xfrm>
            <a:off x="7927397" y="1066516"/>
            <a:ext cx="1371762" cy="1169551"/>
          </a:xfrm>
          <a:prstGeom prst="rect">
            <a:avLst/>
          </a:prstGeom>
          <a:noFill/>
        </p:spPr>
        <p:txBody>
          <a:bodyPr wrap="square" rtlCol="0">
            <a:spAutoFit/>
          </a:bodyPr>
          <a:lstStyle/>
          <a:p>
            <a:pPr algn="ctr"/>
            <a:r>
              <a:rPr lang="en-US" sz="1400" dirty="0">
                <a:solidFill>
                  <a:schemeClr val="bg1"/>
                </a:solidFill>
              </a:rPr>
              <a:t>Uber style “waste” app works directly with informal waste workers</a:t>
            </a:r>
          </a:p>
        </p:txBody>
      </p:sp>
      <p:sp>
        <p:nvSpPr>
          <p:cNvPr id="17" name="TextBox 16">
            <a:extLst>
              <a:ext uri="{FF2B5EF4-FFF2-40B4-BE49-F238E27FC236}">
                <a16:creationId xmlns:a16="http://schemas.microsoft.com/office/drawing/2014/main" id="{93882AFF-3435-7340-AD6E-84F1EF8FAC21}"/>
              </a:ext>
            </a:extLst>
          </p:cNvPr>
          <p:cNvSpPr txBox="1"/>
          <p:nvPr/>
        </p:nvSpPr>
        <p:spPr>
          <a:xfrm>
            <a:off x="10283570" y="758377"/>
            <a:ext cx="1302670" cy="523220"/>
          </a:xfrm>
          <a:prstGeom prst="rect">
            <a:avLst/>
          </a:prstGeom>
          <a:noFill/>
        </p:spPr>
        <p:txBody>
          <a:bodyPr wrap="square" rtlCol="0">
            <a:spAutoFit/>
          </a:bodyPr>
          <a:lstStyle/>
          <a:p>
            <a:pPr algn="ctr"/>
            <a:r>
              <a:rPr lang="en-US" sz="1400" dirty="0">
                <a:solidFill>
                  <a:schemeClr val="bg1"/>
                </a:solidFill>
              </a:rPr>
              <a:t>Motivated to work</a:t>
            </a:r>
          </a:p>
        </p:txBody>
      </p:sp>
      <p:sp>
        <p:nvSpPr>
          <p:cNvPr id="18" name="TextBox 17">
            <a:extLst>
              <a:ext uri="{FF2B5EF4-FFF2-40B4-BE49-F238E27FC236}">
                <a16:creationId xmlns:a16="http://schemas.microsoft.com/office/drawing/2014/main" id="{EBD2971D-D2E5-4B46-BEFE-F1DC63E0C4B0}"/>
              </a:ext>
            </a:extLst>
          </p:cNvPr>
          <p:cNvSpPr txBox="1"/>
          <p:nvPr/>
        </p:nvSpPr>
        <p:spPr>
          <a:xfrm>
            <a:off x="10650823" y="2645366"/>
            <a:ext cx="1302670" cy="738664"/>
          </a:xfrm>
          <a:prstGeom prst="rect">
            <a:avLst/>
          </a:prstGeom>
          <a:noFill/>
        </p:spPr>
        <p:txBody>
          <a:bodyPr wrap="square" rtlCol="0">
            <a:spAutoFit/>
          </a:bodyPr>
          <a:lstStyle/>
          <a:p>
            <a:pPr algn="ctr"/>
            <a:r>
              <a:rPr lang="en-US" sz="1400" dirty="0">
                <a:solidFill>
                  <a:schemeClr val="bg1"/>
                </a:solidFill>
              </a:rPr>
              <a:t>Pay a fair wage and incentivize collection</a:t>
            </a:r>
          </a:p>
        </p:txBody>
      </p:sp>
      <p:sp>
        <p:nvSpPr>
          <p:cNvPr id="19" name="TextBox 18">
            <a:extLst>
              <a:ext uri="{FF2B5EF4-FFF2-40B4-BE49-F238E27FC236}">
                <a16:creationId xmlns:a16="http://schemas.microsoft.com/office/drawing/2014/main" id="{9FCD0F7D-2D6D-3C4E-AE6C-081874A5D818}"/>
              </a:ext>
            </a:extLst>
          </p:cNvPr>
          <p:cNvSpPr txBox="1"/>
          <p:nvPr/>
        </p:nvSpPr>
        <p:spPr>
          <a:xfrm>
            <a:off x="10423947" y="4919365"/>
            <a:ext cx="1302670" cy="584775"/>
          </a:xfrm>
          <a:prstGeom prst="rect">
            <a:avLst/>
          </a:prstGeom>
          <a:noFill/>
        </p:spPr>
        <p:txBody>
          <a:bodyPr wrap="square" rtlCol="0">
            <a:spAutoFit/>
          </a:bodyPr>
          <a:lstStyle/>
          <a:p>
            <a:pPr algn="ctr"/>
            <a:r>
              <a:rPr lang="en-US" sz="1600" dirty="0">
                <a:solidFill>
                  <a:schemeClr val="bg1"/>
                </a:solidFill>
              </a:rPr>
              <a:t>Hire as employees</a:t>
            </a:r>
          </a:p>
        </p:txBody>
      </p:sp>
      <p:sp>
        <p:nvSpPr>
          <p:cNvPr id="23" name="TextBox 22">
            <a:extLst>
              <a:ext uri="{FF2B5EF4-FFF2-40B4-BE49-F238E27FC236}">
                <a16:creationId xmlns:a16="http://schemas.microsoft.com/office/drawing/2014/main" id="{35199E1C-CB76-F18A-8D0C-3B8F1A087E33}"/>
              </a:ext>
            </a:extLst>
          </p:cNvPr>
          <p:cNvSpPr txBox="1"/>
          <p:nvPr/>
        </p:nvSpPr>
        <p:spPr>
          <a:xfrm>
            <a:off x="1463007" y="1610344"/>
            <a:ext cx="1593900" cy="707886"/>
          </a:xfrm>
          <a:prstGeom prst="rect">
            <a:avLst/>
          </a:prstGeom>
          <a:noFill/>
        </p:spPr>
        <p:txBody>
          <a:bodyPr wrap="square" rtlCol="0">
            <a:spAutoFit/>
          </a:bodyPr>
          <a:lstStyle/>
          <a:p>
            <a:pPr algn="ctr"/>
            <a:r>
              <a:rPr lang="en-US" sz="2000" b="1" dirty="0">
                <a:solidFill>
                  <a:schemeClr val="bg1"/>
                </a:solidFill>
              </a:rPr>
              <a:t>Increase rate of recycling </a:t>
            </a:r>
          </a:p>
        </p:txBody>
      </p:sp>
      <p:sp>
        <p:nvSpPr>
          <p:cNvPr id="2" name="Slide Number Placeholder 1">
            <a:extLst>
              <a:ext uri="{FF2B5EF4-FFF2-40B4-BE49-F238E27FC236}">
                <a16:creationId xmlns:a16="http://schemas.microsoft.com/office/drawing/2014/main" id="{783FF3E3-EFCC-F4AA-F5CA-EDA393402898}"/>
              </a:ext>
            </a:extLst>
          </p:cNvPr>
          <p:cNvSpPr>
            <a:spLocks noGrp="1"/>
          </p:cNvSpPr>
          <p:nvPr>
            <p:ph type="sldNum" sz="quarter" idx="12"/>
          </p:nvPr>
        </p:nvSpPr>
        <p:spPr/>
        <p:txBody>
          <a:bodyPr/>
          <a:lstStyle/>
          <a:p>
            <a:fld id="{E8883E0F-B325-444D-B2D9-EF8E0D98F992}" type="slidenum">
              <a:rPr lang="en-US" smtClean="0"/>
              <a:t>9</a:t>
            </a:fld>
            <a:endParaRPr lang="en-US" dirty="0"/>
          </a:p>
        </p:txBody>
      </p:sp>
    </p:spTree>
    <p:extLst>
      <p:ext uri="{BB962C8B-B14F-4D97-AF65-F5344CB8AC3E}">
        <p14:creationId xmlns:p14="http://schemas.microsoft.com/office/powerpoint/2010/main" val="321570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2545</TotalTime>
  <Words>2388</Words>
  <Application>Microsoft Macintosh PowerPoint</Application>
  <PresentationFormat>Widescreen</PresentationFormat>
  <Paragraphs>231</Paragraphs>
  <Slides>17</Slides>
  <Notes>15</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Rehman</dc:creator>
  <cp:lastModifiedBy>Microsoft Office User</cp:lastModifiedBy>
  <cp:revision>83</cp:revision>
  <dcterms:created xsi:type="dcterms:W3CDTF">2020-07-14T12:17:05Z</dcterms:created>
  <dcterms:modified xsi:type="dcterms:W3CDTF">2022-07-28T08:45:05Z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1529663</vt:lpwstr>
  </property>
  <property fmtid="{D5CDD505-2E9C-101B-9397-08002B2CF9AE}" pid="3" name="NXPowerLiteSettings">
    <vt:lpwstr>F700052003A000</vt:lpwstr>
  </property>
  <property fmtid="{D5CDD505-2E9C-101B-9397-08002B2CF9AE}" pid="4" name="NXPowerLiteVersion">
    <vt:lpwstr>D9.1.2</vt:lpwstr>
  </property>
</Properties>
</file>